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1"/>
  </p:sldMasterIdLst>
  <p:notesMasterIdLst>
    <p:notesMasterId r:id="rId39"/>
  </p:notesMasterIdLst>
  <p:sldIdLst>
    <p:sldId id="294" r:id="rId2"/>
    <p:sldId id="507" r:id="rId3"/>
    <p:sldId id="302" r:id="rId4"/>
    <p:sldId id="498" r:id="rId5"/>
    <p:sldId id="499" r:id="rId6"/>
    <p:sldId id="500" r:id="rId7"/>
    <p:sldId id="501" r:id="rId8"/>
    <p:sldId id="508" r:id="rId9"/>
    <p:sldId id="502" r:id="rId10"/>
    <p:sldId id="503" r:id="rId11"/>
    <p:sldId id="504" r:id="rId12"/>
    <p:sldId id="505" r:id="rId13"/>
    <p:sldId id="506" r:id="rId14"/>
    <p:sldId id="509" r:id="rId15"/>
    <p:sldId id="510" r:id="rId16"/>
    <p:sldId id="511" r:id="rId17"/>
    <p:sldId id="512" r:id="rId18"/>
    <p:sldId id="514" r:id="rId19"/>
    <p:sldId id="515" r:id="rId20"/>
    <p:sldId id="513" r:id="rId21"/>
    <p:sldId id="517" r:id="rId22"/>
    <p:sldId id="518" r:id="rId23"/>
    <p:sldId id="519" r:id="rId24"/>
    <p:sldId id="520" r:id="rId25"/>
    <p:sldId id="521" r:id="rId26"/>
    <p:sldId id="522" r:id="rId27"/>
    <p:sldId id="523" r:id="rId28"/>
    <p:sldId id="525" r:id="rId29"/>
    <p:sldId id="524" r:id="rId30"/>
    <p:sldId id="526" r:id="rId31"/>
    <p:sldId id="527" r:id="rId32"/>
    <p:sldId id="528" r:id="rId33"/>
    <p:sldId id="529" r:id="rId34"/>
    <p:sldId id="530" r:id="rId35"/>
    <p:sldId id="531" r:id="rId36"/>
    <p:sldId id="532" r:id="rId37"/>
    <p:sldId id="497" r:id="rId38"/>
  </p:sldIdLst>
  <p:sldSz cx="9144000" cy="6858000" type="screen4x3"/>
  <p:notesSz cx="6858000" cy="9144000"/>
  <p:embeddedFontLst>
    <p:embeddedFont>
      <p:font typeface="Scala Sans" panose="020B0604020202020204"/>
      <p:regular r:id="rId40"/>
      <p:italic r:id="rId41"/>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07" autoAdjust="0"/>
    <p:restoredTop sz="94191" autoAdjust="0"/>
  </p:normalViewPr>
  <p:slideViewPr>
    <p:cSldViewPr snapToGrid="0">
      <p:cViewPr>
        <p:scale>
          <a:sx n="70" d="100"/>
          <a:sy n="70" d="100"/>
        </p:scale>
        <p:origin x="1380" y="450"/>
      </p:cViewPr>
      <p:guideLst/>
    </p:cSldViewPr>
  </p:slideViewPr>
  <p:notesTextViewPr>
    <p:cViewPr>
      <p:scale>
        <a:sx n="1" d="1"/>
        <a:sy n="1" d="1"/>
      </p:scale>
      <p:origin x="0" y="0"/>
    </p:cViewPr>
  </p:notesTextViewPr>
  <p:sorterViewPr>
    <p:cViewPr>
      <p:scale>
        <a:sx n="200" d="100"/>
        <a:sy n="200" d="100"/>
      </p:scale>
      <p:origin x="0" y="-4203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font" Target="fonts/font1.fntdata"/><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Scala Sans" panose="02000503060000020003" pitchFamily="2"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Scala Sans" panose="02000503060000020003" pitchFamily="2" charset="0"/>
              </a:defRPr>
            </a:lvl1pPr>
          </a:lstStyle>
          <a:p>
            <a:fld id="{97A74ADB-E766-42DF-8748-686E3C53E81F}" type="datetimeFigureOut">
              <a:rPr lang="en-US" smtClean="0"/>
              <a:pPr/>
              <a:t>9/29/2020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Scala Sans" panose="02000503060000020003" pitchFamily="2"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Scala Sans" panose="02000503060000020003" pitchFamily="2" charset="0"/>
              </a:defRPr>
            </a:lvl1pPr>
          </a:lstStyle>
          <a:p>
            <a:fld id="{2CD4127D-D44F-4376-96C3-361128170A09}" type="slidenum">
              <a:rPr lang="en-US" smtClean="0"/>
              <a:pPr/>
              <a:t>‹#›</a:t>
            </a:fld>
            <a:endParaRPr lang="en-US" dirty="0"/>
          </a:p>
        </p:txBody>
      </p:sp>
    </p:spTree>
    <p:extLst>
      <p:ext uri="{BB962C8B-B14F-4D97-AF65-F5344CB8AC3E}">
        <p14:creationId xmlns:p14="http://schemas.microsoft.com/office/powerpoint/2010/main" val="433188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cala Sans" panose="02000503060000020003" pitchFamily="2" charset="0"/>
        <a:ea typeface="+mn-ea"/>
        <a:cs typeface="+mn-cs"/>
      </a:defRPr>
    </a:lvl1pPr>
    <a:lvl2pPr marL="457200" algn="l" defTabSz="914400" rtl="0" eaLnBrk="1" latinLnBrk="0" hangingPunct="1">
      <a:defRPr sz="1200" kern="1200">
        <a:solidFill>
          <a:schemeClr val="tx1"/>
        </a:solidFill>
        <a:latin typeface="Scala Sans" panose="02000503060000020003" pitchFamily="2" charset="0"/>
        <a:ea typeface="+mn-ea"/>
        <a:cs typeface="+mn-cs"/>
      </a:defRPr>
    </a:lvl2pPr>
    <a:lvl3pPr marL="914400" algn="l" defTabSz="914400" rtl="0" eaLnBrk="1" latinLnBrk="0" hangingPunct="1">
      <a:defRPr sz="1200" kern="1200">
        <a:solidFill>
          <a:schemeClr val="tx1"/>
        </a:solidFill>
        <a:latin typeface="Scala Sans" panose="02000503060000020003" pitchFamily="2" charset="0"/>
        <a:ea typeface="+mn-ea"/>
        <a:cs typeface="+mn-cs"/>
      </a:defRPr>
    </a:lvl3pPr>
    <a:lvl4pPr marL="1371600" algn="l" defTabSz="914400" rtl="0" eaLnBrk="1" latinLnBrk="0" hangingPunct="1">
      <a:defRPr sz="1200" kern="1200">
        <a:solidFill>
          <a:schemeClr val="tx1"/>
        </a:solidFill>
        <a:latin typeface="Scala Sans" panose="02000503060000020003" pitchFamily="2" charset="0"/>
        <a:ea typeface="+mn-ea"/>
        <a:cs typeface="+mn-cs"/>
      </a:defRPr>
    </a:lvl4pPr>
    <a:lvl5pPr marL="1828800" algn="l" defTabSz="914400" rtl="0" eaLnBrk="1" latinLnBrk="0" hangingPunct="1">
      <a:defRPr sz="1200" kern="1200">
        <a:solidFill>
          <a:schemeClr val="tx1"/>
        </a:solidFill>
        <a:latin typeface="Scala Sans" panose="02000503060000020003"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accent4"/>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475C2F09-6D1A-4A21-97DF-F888DD13FD39}"/>
              </a:ext>
            </a:extLst>
          </p:cNvPr>
          <p:cNvSpPr txBox="1"/>
          <p:nvPr userDrawn="1"/>
        </p:nvSpPr>
        <p:spPr>
          <a:xfrm>
            <a:off x="857248" y="539293"/>
            <a:ext cx="1684022" cy="1862048"/>
          </a:xfrm>
          <a:prstGeom prst="rect">
            <a:avLst/>
          </a:prstGeom>
          <a:noFill/>
        </p:spPr>
        <p:txBody>
          <a:bodyPr wrap="square" rtlCol="0">
            <a:spAutoFit/>
          </a:bodyPr>
          <a:lstStyle/>
          <a:p>
            <a:r>
              <a:rPr lang="en-US" sz="11500" b="0" dirty="0">
                <a:solidFill>
                  <a:schemeClr val="bg1"/>
                </a:solidFill>
                <a:latin typeface="Scala Sans" panose="02000503060000020003" pitchFamily="2" charset="0"/>
              </a:rPr>
              <a:t>10</a:t>
            </a:r>
          </a:p>
        </p:txBody>
      </p:sp>
      <p:sp>
        <p:nvSpPr>
          <p:cNvPr id="8" name="TextBox 7">
            <a:extLst>
              <a:ext uri="{FF2B5EF4-FFF2-40B4-BE49-F238E27FC236}">
                <a16:creationId xmlns:a16="http://schemas.microsoft.com/office/drawing/2014/main" id="{F1FEBFBB-1425-4277-8500-4300AD017EDA}"/>
              </a:ext>
            </a:extLst>
          </p:cNvPr>
          <p:cNvSpPr txBox="1"/>
          <p:nvPr userDrawn="1"/>
        </p:nvSpPr>
        <p:spPr>
          <a:xfrm>
            <a:off x="862672" y="2062986"/>
            <a:ext cx="6537806" cy="707886"/>
          </a:xfrm>
          <a:prstGeom prst="rect">
            <a:avLst/>
          </a:prstGeom>
          <a:noFill/>
        </p:spPr>
        <p:txBody>
          <a:bodyPr wrap="square" rtlCol="0">
            <a:spAutoFit/>
          </a:bodyPr>
          <a:lstStyle/>
          <a:p>
            <a:r>
              <a:rPr lang="en-US" sz="4000" b="1" dirty="0">
                <a:solidFill>
                  <a:schemeClr val="bg1"/>
                </a:solidFill>
                <a:latin typeface="Scala Sans" panose="02000503060000020003" pitchFamily="2" charset="0"/>
              </a:rPr>
              <a:t>Caring for Yourself</a:t>
            </a:r>
          </a:p>
        </p:txBody>
      </p:sp>
      <p:pic>
        <p:nvPicPr>
          <p:cNvPr id="9" name="Picture 8">
            <a:extLst>
              <a:ext uri="{FF2B5EF4-FFF2-40B4-BE49-F238E27FC236}">
                <a16:creationId xmlns:a16="http://schemas.microsoft.com/office/drawing/2014/main" id="{EF1DCB50-4D11-4F0B-AF02-F0797361079C}"/>
              </a:ext>
            </a:extLst>
          </p:cNvPr>
          <p:cNvPicPr>
            <a:picLocks noChangeAspect="1"/>
          </p:cNvPicPr>
          <p:nvPr userDrawn="1"/>
        </p:nvPicPr>
        <p:blipFill>
          <a:blip r:embed="rId2">
            <a:lum bright="100000"/>
          </a:blip>
          <a:stretch>
            <a:fillRect/>
          </a:stretch>
        </p:blipFill>
        <p:spPr>
          <a:xfrm>
            <a:off x="993782" y="4825851"/>
            <a:ext cx="927680" cy="1282700"/>
          </a:xfrm>
          <a:prstGeom prst="rect">
            <a:avLst/>
          </a:prstGeom>
        </p:spPr>
      </p:pic>
    </p:spTree>
    <p:extLst>
      <p:ext uri="{BB962C8B-B14F-4D97-AF65-F5344CB8AC3E}">
        <p14:creationId xmlns:p14="http://schemas.microsoft.com/office/powerpoint/2010/main" val="1881480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9" name="Slide Number Placeholder 18">
            <a:extLst>
              <a:ext uri="{FF2B5EF4-FFF2-40B4-BE49-F238E27FC236}">
                <a16:creationId xmlns:a16="http://schemas.microsoft.com/office/drawing/2014/main" id="{DE03F057-80E6-4933-B039-F692BF84B8A2}"/>
              </a:ext>
            </a:extLst>
          </p:cNvPr>
          <p:cNvSpPr>
            <a:spLocks noGrp="1"/>
          </p:cNvSpPr>
          <p:nvPr>
            <p:ph type="sldNum" sz="quarter" idx="12"/>
          </p:nvPr>
        </p:nvSpPr>
        <p:spPr>
          <a:xfrm>
            <a:off x="7138838" y="6279453"/>
            <a:ext cx="973225" cy="365125"/>
          </a:xfrm>
        </p:spPr>
        <p:txBody>
          <a:bodyPr/>
          <a:lstStyle>
            <a:lvl1pPr>
              <a:defRPr>
                <a:solidFill>
                  <a:schemeClr val="accent4"/>
                </a:solidFill>
                <a:latin typeface="+mn-lt"/>
              </a:defRPr>
            </a:lvl1pPr>
          </a:lstStyle>
          <a:p>
            <a:fld id="{1E19C8D7-53EE-4AF8-9E87-BBF55B67A655}" type="slidenum">
              <a:rPr lang="en-US" smtClean="0"/>
              <a:pPr/>
              <a:t>‹#›</a:t>
            </a:fld>
            <a:endParaRPr lang="en-US" dirty="0"/>
          </a:p>
        </p:txBody>
      </p:sp>
      <p:sp>
        <p:nvSpPr>
          <p:cNvPr id="2" name="Title 1">
            <a:extLst>
              <a:ext uri="{FF2B5EF4-FFF2-40B4-BE49-F238E27FC236}">
                <a16:creationId xmlns:a16="http://schemas.microsoft.com/office/drawing/2014/main" id="{FF9A707D-BC96-4F66-8740-453E1CBF6EA9}"/>
              </a:ext>
            </a:extLst>
          </p:cNvPr>
          <p:cNvSpPr>
            <a:spLocks noGrp="1"/>
          </p:cNvSpPr>
          <p:nvPr>
            <p:ph type="title"/>
          </p:nvPr>
        </p:nvSpPr>
        <p:spPr>
          <a:xfrm>
            <a:off x="0" y="-707886"/>
            <a:ext cx="7396233" cy="707886"/>
          </a:xfrm>
        </p:spPr>
        <p:txBody>
          <a:bodyPr/>
          <a:lstStyle>
            <a:lvl1pPr>
              <a:defRPr b="0"/>
            </a:lvl1pPr>
          </a:lstStyle>
          <a:p>
            <a:r>
              <a:rPr lang="en-US" dirty="0"/>
              <a:t>Click to edit Master title style</a:t>
            </a:r>
          </a:p>
        </p:txBody>
      </p:sp>
      <p:sp>
        <p:nvSpPr>
          <p:cNvPr id="3" name="Content Placeholder 2"/>
          <p:cNvSpPr>
            <a:spLocks noGrp="1"/>
          </p:cNvSpPr>
          <p:nvPr>
            <p:ph idx="1"/>
          </p:nvPr>
        </p:nvSpPr>
        <p:spPr>
          <a:xfrm>
            <a:off x="476544" y="780226"/>
            <a:ext cx="7675783" cy="5396738"/>
          </a:xfrm>
        </p:spPr>
        <p:txBody>
          <a:bodyPr>
            <a:normAutofit/>
          </a:bodyPr>
          <a:lstStyle>
            <a:lvl1pPr>
              <a:spcBef>
                <a:spcPts val="0"/>
              </a:spcBef>
              <a:spcAft>
                <a:spcPts val="600"/>
              </a:spcAft>
              <a:defRPr sz="2000">
                <a:latin typeface="+mn-lt"/>
              </a:defRPr>
            </a:lvl1pPr>
            <a:lvl2pPr>
              <a:spcBef>
                <a:spcPts val="0"/>
              </a:spcBef>
              <a:spcAft>
                <a:spcPts val="600"/>
              </a:spcAft>
              <a:defRPr sz="2000">
                <a:latin typeface="+mn-lt"/>
              </a:defRPr>
            </a:lvl2pPr>
            <a:lvl3pPr>
              <a:spcBef>
                <a:spcPts val="0"/>
              </a:spcBef>
              <a:spcAft>
                <a:spcPts val="600"/>
              </a:spcAft>
              <a:defRPr sz="2000">
                <a:latin typeface="+mn-lt"/>
              </a:defRPr>
            </a:lvl3pPr>
            <a:lvl4pPr>
              <a:spcBef>
                <a:spcPts val="0"/>
              </a:spcBef>
              <a:spcAft>
                <a:spcPts val="600"/>
              </a:spcAft>
              <a:defRPr sz="2000">
                <a:latin typeface="+mn-lt"/>
              </a:defRPr>
            </a:lvl4pPr>
            <a:lvl5pPr>
              <a:spcBef>
                <a:spcPts val="0"/>
              </a:spcBef>
              <a:spcAft>
                <a:spcPts val="600"/>
              </a:spcAft>
              <a:defRPr sz="20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5">
            <a:extLst>
              <a:ext uri="{FF2B5EF4-FFF2-40B4-BE49-F238E27FC236}">
                <a16:creationId xmlns:a16="http://schemas.microsoft.com/office/drawing/2014/main" id="{A4F5F491-9531-4861-B658-DB5FE7E2FEAE}"/>
              </a:ext>
            </a:extLst>
          </p:cNvPr>
          <p:cNvSpPr/>
          <p:nvPr userDrawn="1"/>
        </p:nvSpPr>
        <p:spPr>
          <a:xfrm>
            <a:off x="8496300" y="0"/>
            <a:ext cx="647700" cy="16065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2328F0E1-C264-477A-8C68-5954EE75A404}"/>
              </a:ext>
            </a:extLst>
          </p:cNvPr>
          <p:cNvSpPr txBox="1"/>
          <p:nvPr userDrawn="1"/>
        </p:nvSpPr>
        <p:spPr>
          <a:xfrm>
            <a:off x="8629650" y="1752600"/>
            <a:ext cx="369332" cy="3321050"/>
          </a:xfrm>
          <a:prstGeom prst="rect">
            <a:avLst/>
          </a:prstGeom>
          <a:noFill/>
        </p:spPr>
        <p:txBody>
          <a:bodyPr vert="vert270" wrap="square" rtlCol="0">
            <a:spAutoFit/>
          </a:bodyPr>
          <a:lstStyle/>
          <a:p>
            <a:pPr algn="r"/>
            <a:r>
              <a:rPr lang="en-US" sz="1200" dirty="0">
                <a:latin typeface="Scala Sans" panose="02000503060000020003" pitchFamily="2" charset="0"/>
              </a:rPr>
              <a:t>Caring for Yourself</a:t>
            </a:r>
          </a:p>
        </p:txBody>
      </p:sp>
      <p:sp>
        <p:nvSpPr>
          <p:cNvPr id="9" name="TextBox 8">
            <a:extLst>
              <a:ext uri="{FF2B5EF4-FFF2-40B4-BE49-F238E27FC236}">
                <a16:creationId xmlns:a16="http://schemas.microsoft.com/office/drawing/2014/main" id="{31CA6800-7865-48FF-933D-2164FAE0ACC9}"/>
              </a:ext>
            </a:extLst>
          </p:cNvPr>
          <p:cNvSpPr txBox="1"/>
          <p:nvPr userDrawn="1"/>
        </p:nvSpPr>
        <p:spPr>
          <a:xfrm>
            <a:off x="8488678" y="101143"/>
            <a:ext cx="1362204" cy="707886"/>
          </a:xfrm>
          <a:prstGeom prst="rect">
            <a:avLst/>
          </a:prstGeom>
          <a:noFill/>
        </p:spPr>
        <p:txBody>
          <a:bodyPr wrap="square" rtlCol="0">
            <a:spAutoFit/>
          </a:bodyPr>
          <a:lstStyle/>
          <a:p>
            <a:r>
              <a:rPr lang="en-US" sz="4000" dirty="0">
                <a:solidFill>
                  <a:schemeClr val="bg1"/>
                </a:solidFill>
                <a:latin typeface="+mj-lt"/>
              </a:rPr>
              <a:t>10</a:t>
            </a:r>
          </a:p>
        </p:txBody>
      </p:sp>
      <p:cxnSp>
        <p:nvCxnSpPr>
          <p:cNvPr id="13" name="Straight Connector 12">
            <a:extLst>
              <a:ext uri="{FF2B5EF4-FFF2-40B4-BE49-F238E27FC236}">
                <a16:creationId xmlns:a16="http://schemas.microsoft.com/office/drawing/2014/main" id="{685C658E-B179-4C5F-B3AF-13638309A3D4}"/>
              </a:ext>
            </a:extLst>
          </p:cNvPr>
          <p:cNvCxnSpPr>
            <a:cxnSpLocks/>
          </p:cNvCxnSpPr>
          <p:nvPr userDrawn="1"/>
        </p:nvCxnSpPr>
        <p:spPr>
          <a:xfrm flipH="1">
            <a:off x="558800" y="6629400"/>
            <a:ext cx="750570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7" name="Date Placeholder 16" hidden="1">
            <a:extLst>
              <a:ext uri="{FF2B5EF4-FFF2-40B4-BE49-F238E27FC236}">
                <a16:creationId xmlns:a16="http://schemas.microsoft.com/office/drawing/2014/main" id="{C71CCBE0-D1B9-42FA-8DAC-87EEE4FE9F42}"/>
              </a:ext>
            </a:extLst>
          </p:cNvPr>
          <p:cNvSpPr>
            <a:spLocks noGrp="1"/>
          </p:cNvSpPr>
          <p:nvPr>
            <p:ph type="dt" sz="half" idx="10"/>
          </p:nvPr>
        </p:nvSpPr>
        <p:spPr>
          <a:xfrm>
            <a:off x="628650" y="6279453"/>
            <a:ext cx="2057400" cy="365125"/>
          </a:xfrm>
        </p:spPr>
        <p:txBody>
          <a:bodyPr/>
          <a:lstStyle>
            <a:lvl1pPr>
              <a:defRPr>
                <a:solidFill>
                  <a:sysClr val="windowText" lastClr="000000"/>
                </a:solidFill>
                <a:latin typeface="+mn-lt"/>
              </a:defRPr>
            </a:lvl1pPr>
          </a:lstStyle>
          <a:p>
            <a:fld id="{3BC1E1F3-686D-4F52-826D-70A4F80E72A5}" type="datetime1">
              <a:rPr lang="en-US" smtClean="0"/>
              <a:pPr/>
              <a:t>9/29/2020</a:t>
            </a:fld>
            <a:endParaRPr lang="en-US" dirty="0"/>
          </a:p>
        </p:txBody>
      </p:sp>
      <p:sp>
        <p:nvSpPr>
          <p:cNvPr id="18" name="Footer Placeholder 17" hidden="1">
            <a:extLst>
              <a:ext uri="{FF2B5EF4-FFF2-40B4-BE49-F238E27FC236}">
                <a16:creationId xmlns:a16="http://schemas.microsoft.com/office/drawing/2014/main" id="{33E0703D-A83A-40F4-A8D2-8D56B297D859}"/>
              </a:ext>
            </a:extLst>
          </p:cNvPr>
          <p:cNvSpPr>
            <a:spLocks noGrp="1"/>
          </p:cNvSpPr>
          <p:nvPr>
            <p:ph type="ftr" sz="quarter" idx="11"/>
          </p:nvPr>
        </p:nvSpPr>
        <p:spPr>
          <a:xfrm>
            <a:off x="3028949" y="6279453"/>
            <a:ext cx="3745337" cy="365125"/>
          </a:xfrm>
        </p:spPr>
        <p:txBody>
          <a:bodyPr/>
          <a:lstStyle>
            <a:lvl1pPr>
              <a:defRPr>
                <a:solidFill>
                  <a:sysClr val="windowText" lastClr="000000"/>
                </a:solidFill>
                <a:latin typeface="+mn-lt"/>
              </a:defRPr>
            </a:lvl1pPr>
          </a:lstStyle>
          <a:p>
            <a:endParaRPr lang="en-US" dirty="0"/>
          </a:p>
        </p:txBody>
      </p:sp>
      <p:pic>
        <p:nvPicPr>
          <p:cNvPr id="63" name="Graphic 62">
            <a:extLst>
              <a:ext uri="{FF2B5EF4-FFF2-40B4-BE49-F238E27FC236}">
                <a16:creationId xmlns:a16="http://schemas.microsoft.com/office/drawing/2014/main" id="{A0274B49-780C-479A-B0DB-0F3EABBF8D8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281231" y="5924550"/>
            <a:ext cx="539786" cy="744742"/>
          </a:xfrm>
          <a:prstGeom prst="rect">
            <a:avLst/>
          </a:prstGeom>
        </p:spPr>
      </p:pic>
    </p:spTree>
    <p:extLst>
      <p:ext uri="{BB962C8B-B14F-4D97-AF65-F5344CB8AC3E}">
        <p14:creationId xmlns:p14="http://schemas.microsoft.com/office/powerpoint/2010/main" val="2950634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accent4"/>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EF1DCB50-4D11-4F0B-AF02-F0797361079C}"/>
              </a:ext>
            </a:extLst>
          </p:cNvPr>
          <p:cNvPicPr>
            <a:picLocks noChangeAspect="1"/>
          </p:cNvPicPr>
          <p:nvPr userDrawn="1"/>
        </p:nvPicPr>
        <p:blipFill>
          <a:blip r:embed="rId2">
            <a:lum bright="100000"/>
          </a:blip>
          <a:stretch>
            <a:fillRect/>
          </a:stretch>
        </p:blipFill>
        <p:spPr>
          <a:xfrm>
            <a:off x="3598958" y="2338648"/>
            <a:ext cx="1904693" cy="2633613"/>
          </a:xfrm>
          <a:prstGeom prst="rect">
            <a:avLst/>
          </a:prstGeom>
        </p:spPr>
      </p:pic>
    </p:spTree>
    <p:extLst>
      <p:ext uri="{BB962C8B-B14F-4D97-AF65-F5344CB8AC3E}">
        <p14:creationId xmlns:p14="http://schemas.microsoft.com/office/powerpoint/2010/main" val="384485931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b="0">
                <a:solidFill>
                  <a:schemeClr val="tx1"/>
                </a:solidFill>
                <a:latin typeface="Scala Sans" panose="02000503060000020003" pitchFamily="2" charset="0"/>
              </a:defRPr>
            </a:lvl1pPr>
          </a:lstStyle>
          <a:p>
            <a:fld id="{63182F9F-E9DB-44F9-8F4D-A11E49818C55}" type="datetime1">
              <a:rPr lang="en-US" smtClean="0"/>
              <a:pPr/>
              <a:t>9/29/2020</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b="0">
                <a:solidFill>
                  <a:schemeClr val="tx1"/>
                </a:solidFill>
                <a:latin typeface="Scala Sans" panose="02000503060000020003" pitchFamily="2" charset="0"/>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b="0">
                <a:solidFill>
                  <a:schemeClr val="tx1"/>
                </a:solidFill>
                <a:latin typeface="Scala Sans" panose="02000503060000020003" pitchFamily="2" charset="0"/>
              </a:defRPr>
            </a:lvl1pPr>
          </a:lstStyle>
          <a:p>
            <a:fld id="{1E19C8D7-53EE-4AF8-9E87-BBF55B67A655}" type="slidenum">
              <a:rPr lang="en-US" smtClean="0"/>
              <a:pPr/>
              <a:t>‹#›</a:t>
            </a:fld>
            <a:endParaRPr lang="en-US" dirty="0"/>
          </a:p>
        </p:txBody>
      </p:sp>
    </p:spTree>
    <p:extLst>
      <p:ext uri="{BB962C8B-B14F-4D97-AF65-F5344CB8AC3E}">
        <p14:creationId xmlns:p14="http://schemas.microsoft.com/office/powerpoint/2010/main" val="156242997"/>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4" r:id="rId3"/>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1196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10</a:t>
            </a:fld>
            <a:endParaRPr lang="en-US"/>
          </a:p>
        </p:txBody>
      </p:sp>
      <p:sp>
        <p:nvSpPr>
          <p:cNvPr id="2" name="Title 1">
            <a:extLst>
              <a:ext uri="{FF2B5EF4-FFF2-40B4-BE49-F238E27FC236}">
                <a16:creationId xmlns:a16="http://schemas.microsoft.com/office/drawing/2014/main" id="{E5C88583-DE85-4905-B75C-EB74ADF0F91F}"/>
              </a:ext>
            </a:extLst>
          </p:cNvPr>
          <p:cNvSpPr>
            <a:spLocks noGrp="1"/>
          </p:cNvSpPr>
          <p:nvPr>
            <p:ph type="title"/>
          </p:nvPr>
        </p:nvSpPr>
        <p:spPr/>
        <p:txBody>
          <a:bodyPr/>
          <a:lstStyle/>
          <a:p>
            <a:r>
              <a:rPr lang="en-US" dirty="0"/>
              <a:t>LO1, content 9</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Describe how to find a job</a:t>
            </a:r>
          </a:p>
          <a:p>
            <a:pPr marL="0" indent="0">
              <a:buNone/>
            </a:pPr>
            <a:endParaRPr lang="en-US" dirty="0">
              <a:solidFill>
                <a:srgbClr val="FF0000"/>
              </a:solidFill>
              <a:latin typeface="+mj-lt"/>
            </a:endParaRPr>
          </a:p>
          <a:p>
            <a:pPr marL="0" indent="0">
              <a:buNone/>
            </a:pPr>
            <a:r>
              <a:rPr lang="en-US" dirty="0">
                <a:latin typeface="+mj-lt"/>
              </a:rPr>
              <a:t>REMEMBER:</a:t>
            </a:r>
          </a:p>
          <a:p>
            <a:pPr marL="0" indent="0">
              <a:buNone/>
            </a:pPr>
            <a:endParaRPr lang="en-US" dirty="0">
              <a:latin typeface="+mj-lt"/>
            </a:endParaRPr>
          </a:p>
          <a:p>
            <a:pPr marL="0" indent="0">
              <a:buNone/>
            </a:pPr>
            <a:r>
              <a:rPr lang="en-US" dirty="0">
                <a:latin typeface="+mj-lt"/>
              </a:rPr>
              <a:t>Neatness and appearance and paperwork will be considered in the hiring process. It is important to make an effort to look professional and to fill out all forms carefully and legibly. </a:t>
            </a: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197829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11</a:t>
            </a:fld>
            <a:endParaRPr lang="en-US"/>
          </a:p>
        </p:txBody>
      </p:sp>
      <p:sp>
        <p:nvSpPr>
          <p:cNvPr id="2" name="Title 1">
            <a:extLst>
              <a:ext uri="{FF2B5EF4-FFF2-40B4-BE49-F238E27FC236}">
                <a16:creationId xmlns:a16="http://schemas.microsoft.com/office/drawing/2014/main" id="{BA1B6681-16A6-4BAF-8883-85E6E7DEA50F}"/>
              </a:ext>
            </a:extLst>
          </p:cNvPr>
          <p:cNvSpPr>
            <a:spLocks noGrp="1"/>
          </p:cNvSpPr>
          <p:nvPr>
            <p:ph type="title"/>
          </p:nvPr>
        </p:nvSpPr>
        <p:spPr/>
        <p:txBody>
          <a:bodyPr/>
          <a:lstStyle/>
          <a:p>
            <a:r>
              <a:rPr lang="en-US" dirty="0"/>
              <a:t>LO1, content 10 </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Describe how to find a job</a:t>
            </a:r>
          </a:p>
          <a:p>
            <a:pPr marL="0" indent="0">
              <a:buNone/>
            </a:pPr>
            <a:endParaRPr lang="en-US" dirty="0">
              <a:solidFill>
                <a:srgbClr val="FF0000"/>
              </a:solidFill>
              <a:latin typeface="+mj-lt"/>
            </a:endParaRPr>
          </a:p>
          <a:p>
            <a:pPr marL="0" indent="0">
              <a:buNone/>
            </a:pPr>
            <a:r>
              <a:rPr lang="en-US" dirty="0">
                <a:latin typeface="+mj-lt"/>
              </a:rPr>
              <a:t>These tips will help a candidate make a good impression at a job interview:</a:t>
            </a:r>
          </a:p>
          <a:p>
            <a:pPr marL="0" indent="0">
              <a:buNone/>
            </a:pPr>
            <a:endParaRPr lang="en-US" dirty="0">
              <a:latin typeface="+mj-lt"/>
            </a:endParaRPr>
          </a:p>
          <a:p>
            <a:pPr lvl="1"/>
            <a:r>
              <a:rPr lang="en-US" dirty="0">
                <a:latin typeface="+mj-lt"/>
              </a:rPr>
              <a:t>Shower or bathe and use deodorant.</a:t>
            </a:r>
          </a:p>
          <a:p>
            <a:pPr lvl="1"/>
            <a:r>
              <a:rPr lang="en-US" dirty="0">
                <a:latin typeface="+mj-lt"/>
              </a:rPr>
              <a:t>Brush your teeth.</a:t>
            </a:r>
          </a:p>
          <a:p>
            <a:pPr lvl="1"/>
            <a:r>
              <a:rPr lang="en-US" dirty="0">
                <a:latin typeface="+mj-lt"/>
              </a:rPr>
              <a:t>Wash your hands. Clean and file your nails. Do not wear artificial nails.</a:t>
            </a:r>
          </a:p>
          <a:p>
            <a:pPr lvl="1"/>
            <a:r>
              <a:rPr lang="en-US" dirty="0">
                <a:latin typeface="+mj-lt"/>
              </a:rPr>
              <a:t>Wear only simple makeup and jewelry or none at all.</a:t>
            </a:r>
          </a:p>
          <a:p>
            <a:pPr lvl="1"/>
            <a:r>
              <a:rPr lang="en-US" dirty="0">
                <a:latin typeface="+mj-lt"/>
              </a:rPr>
              <a:t>Clean and file your nails. Do not wear artificial nails.</a:t>
            </a:r>
          </a:p>
          <a:p>
            <a:pPr lvl="1"/>
            <a:r>
              <a:rPr lang="en-US" dirty="0">
                <a:latin typeface="+mj-lt"/>
              </a:rPr>
              <a:t>Style clean hair simply.</a:t>
            </a:r>
          </a:p>
          <a:p>
            <a:pPr lvl="1"/>
            <a:r>
              <a:rPr lang="en-US" dirty="0">
                <a:latin typeface="+mj-lt"/>
              </a:rPr>
              <a:t>Shave or trim facial hair before interview.</a:t>
            </a:r>
          </a:p>
          <a:p>
            <a:pPr lvl="1"/>
            <a:r>
              <a:rPr lang="en-US" dirty="0">
                <a:latin typeface="+mj-lt"/>
              </a:rPr>
              <a:t>Dress neatly and appropriately.</a:t>
            </a:r>
          </a:p>
          <a:p>
            <a:pPr lvl="1"/>
            <a:r>
              <a:rPr lang="en-US" dirty="0">
                <a:latin typeface="+mj-lt"/>
              </a:rPr>
              <a:t>Do not wear perfume or cologne.</a:t>
            </a:r>
          </a:p>
          <a:p>
            <a:pPr marL="0" indent="0">
              <a:buNone/>
            </a:pPr>
            <a:endParaRPr lang="en-US" dirty="0">
              <a:latin typeface="+mj-lt"/>
            </a:endParaRP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752001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12</a:t>
            </a:fld>
            <a:endParaRPr lang="en-US"/>
          </a:p>
        </p:txBody>
      </p:sp>
      <p:sp>
        <p:nvSpPr>
          <p:cNvPr id="2" name="Title 1">
            <a:extLst>
              <a:ext uri="{FF2B5EF4-FFF2-40B4-BE49-F238E27FC236}">
                <a16:creationId xmlns:a16="http://schemas.microsoft.com/office/drawing/2014/main" id="{F779A679-3D8B-4575-A17E-3729F0D07494}"/>
              </a:ext>
            </a:extLst>
          </p:cNvPr>
          <p:cNvSpPr>
            <a:spLocks noGrp="1"/>
          </p:cNvSpPr>
          <p:nvPr>
            <p:ph type="title"/>
          </p:nvPr>
        </p:nvSpPr>
        <p:spPr/>
        <p:txBody>
          <a:bodyPr/>
          <a:lstStyle/>
          <a:p>
            <a:r>
              <a:rPr lang="en-US" dirty="0"/>
              <a:t>LO1, content 11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Describe how to find a job</a:t>
            </a:r>
          </a:p>
          <a:p>
            <a:pPr marL="0" indent="0">
              <a:buNone/>
            </a:pPr>
            <a:endParaRPr lang="en-US" dirty="0">
              <a:solidFill>
                <a:srgbClr val="FF0000"/>
              </a:solidFill>
              <a:latin typeface="+mj-lt"/>
            </a:endParaRPr>
          </a:p>
          <a:p>
            <a:pPr marL="0" indent="0">
              <a:buNone/>
            </a:pPr>
            <a:r>
              <a:rPr lang="en-US" dirty="0">
                <a:latin typeface="+mj-lt"/>
              </a:rPr>
              <a:t>Tips for making a good impression at a job interview (cont’d):</a:t>
            </a:r>
          </a:p>
          <a:p>
            <a:pPr marL="0" indent="0">
              <a:buNone/>
            </a:pPr>
            <a:endParaRPr lang="en-US" dirty="0">
              <a:latin typeface="+mj-lt"/>
            </a:endParaRPr>
          </a:p>
          <a:p>
            <a:pPr lvl="1"/>
            <a:r>
              <a:rPr lang="en-US" dirty="0">
                <a:latin typeface="+mj-lt"/>
              </a:rPr>
              <a:t>Do not smoke beforehand.</a:t>
            </a:r>
          </a:p>
          <a:p>
            <a:pPr lvl="1"/>
            <a:r>
              <a:rPr lang="en-US" dirty="0">
                <a:latin typeface="+mj-lt"/>
              </a:rPr>
              <a:t>Arrive 10 or 15 minutes early.</a:t>
            </a:r>
          </a:p>
          <a:p>
            <a:pPr lvl="1"/>
            <a:r>
              <a:rPr lang="en-US" dirty="0">
                <a:latin typeface="+mj-lt"/>
              </a:rPr>
              <a:t>Do not bring friends or children with you.</a:t>
            </a:r>
          </a:p>
          <a:p>
            <a:pPr lvl="1"/>
            <a:r>
              <a:rPr lang="en-US" dirty="0">
                <a:latin typeface="+mj-lt"/>
              </a:rPr>
              <a:t>Turn off your phone.</a:t>
            </a:r>
          </a:p>
          <a:p>
            <a:pPr lvl="1"/>
            <a:r>
              <a:rPr lang="en-US" dirty="0">
                <a:latin typeface="+mj-lt"/>
              </a:rPr>
              <a:t>Introduce yourself.</a:t>
            </a:r>
          </a:p>
          <a:p>
            <a:pPr lvl="1"/>
            <a:r>
              <a:rPr lang="en-US" dirty="0">
                <a:latin typeface="+mj-lt"/>
              </a:rPr>
              <a:t>Answer questions clearly and completely.</a:t>
            </a:r>
          </a:p>
          <a:p>
            <a:pPr lvl="1"/>
            <a:r>
              <a:rPr lang="en-US" dirty="0">
                <a:latin typeface="+mj-lt"/>
              </a:rPr>
              <a:t>Make eye contact.</a:t>
            </a:r>
          </a:p>
          <a:p>
            <a:pPr lvl="1"/>
            <a:r>
              <a:rPr lang="en-US" dirty="0">
                <a:latin typeface="+mj-lt"/>
              </a:rPr>
              <a:t>Avoid slang expressions</a:t>
            </a:r>
          </a:p>
          <a:p>
            <a:pPr lvl="1"/>
            <a:r>
              <a:rPr lang="en-US" dirty="0">
                <a:latin typeface="+mj-lt"/>
              </a:rPr>
              <a:t>Never eat, drink, chew gum, or smoke.</a:t>
            </a:r>
          </a:p>
          <a:p>
            <a:pPr lvl="1"/>
            <a:r>
              <a:rPr lang="en-US" dirty="0">
                <a:latin typeface="+mj-lt"/>
              </a:rPr>
              <a:t>Sit up or stand up straight.</a:t>
            </a:r>
          </a:p>
          <a:p>
            <a:pPr lvl="1"/>
            <a:r>
              <a:rPr lang="en-US" dirty="0">
                <a:latin typeface="+mj-lt"/>
              </a:rPr>
              <a:t>Relax and be confident.</a:t>
            </a:r>
          </a:p>
          <a:p>
            <a:pPr marL="0" indent="0">
              <a:buNone/>
            </a:pPr>
            <a:endParaRPr lang="en-US" dirty="0">
              <a:latin typeface="+mj-lt"/>
            </a:endParaRP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12659114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13</a:t>
            </a:fld>
            <a:endParaRPr lang="en-US"/>
          </a:p>
        </p:txBody>
      </p:sp>
      <p:sp>
        <p:nvSpPr>
          <p:cNvPr id="2" name="Title 1">
            <a:extLst>
              <a:ext uri="{FF2B5EF4-FFF2-40B4-BE49-F238E27FC236}">
                <a16:creationId xmlns:a16="http://schemas.microsoft.com/office/drawing/2014/main" id="{9A3DB252-CBF8-46CD-A697-706DF127C096}"/>
              </a:ext>
            </a:extLst>
          </p:cNvPr>
          <p:cNvSpPr>
            <a:spLocks noGrp="1"/>
          </p:cNvSpPr>
          <p:nvPr>
            <p:ph type="title"/>
          </p:nvPr>
        </p:nvSpPr>
        <p:spPr/>
        <p:txBody>
          <a:bodyPr/>
          <a:lstStyle/>
          <a:p>
            <a:r>
              <a:rPr lang="en-US" dirty="0"/>
              <a:t>LO2, content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2"/>
            </a:pPr>
            <a:r>
              <a:rPr lang="en-US" dirty="0">
                <a:solidFill>
                  <a:srgbClr val="FF0000"/>
                </a:solidFill>
                <a:latin typeface="+mj-lt"/>
              </a:rPr>
              <a:t>Describe a standard job description and explain how to manage time and assignments</a:t>
            </a:r>
          </a:p>
          <a:p>
            <a:pPr marL="0" indent="0">
              <a:buNone/>
            </a:pPr>
            <a:endParaRPr lang="en-US" dirty="0">
              <a:solidFill>
                <a:srgbClr val="FF0000"/>
              </a:solidFill>
              <a:latin typeface="+mj-lt"/>
            </a:endParaRPr>
          </a:p>
          <a:p>
            <a:pPr marL="0" indent="0">
              <a:buNone/>
            </a:pPr>
            <a:r>
              <a:rPr lang="en-US" dirty="0">
                <a:latin typeface="+mj-lt"/>
              </a:rPr>
              <a:t>It is important to know these points about job descriptions:</a:t>
            </a:r>
          </a:p>
          <a:p>
            <a:pPr marL="0" indent="0">
              <a:buNone/>
            </a:pPr>
            <a:endParaRPr lang="en-US" dirty="0">
              <a:latin typeface="+mj-lt"/>
            </a:endParaRPr>
          </a:p>
          <a:p>
            <a:pPr lvl="1"/>
            <a:r>
              <a:rPr lang="en-US" dirty="0">
                <a:latin typeface="+mj-lt"/>
              </a:rPr>
              <a:t>Agreement between employer and employee</a:t>
            </a:r>
          </a:p>
          <a:p>
            <a:pPr lvl="1"/>
            <a:r>
              <a:rPr lang="en-US" dirty="0">
                <a:latin typeface="+mj-lt"/>
              </a:rPr>
              <a:t>States responsibilities and tasks</a:t>
            </a:r>
          </a:p>
          <a:p>
            <a:pPr lvl="1"/>
            <a:r>
              <a:rPr lang="en-US" dirty="0">
                <a:latin typeface="+mj-lt"/>
              </a:rPr>
              <a:t>Includes skills required, to whom employee reports, salary</a:t>
            </a:r>
          </a:p>
          <a:p>
            <a:pPr lvl="1"/>
            <a:r>
              <a:rPr lang="en-US" dirty="0">
                <a:latin typeface="+mj-lt"/>
              </a:rPr>
              <a:t>Protects both parties</a:t>
            </a:r>
          </a:p>
          <a:p>
            <a:pPr lvl="1"/>
            <a:r>
              <a:rPr lang="en-US" dirty="0">
                <a:latin typeface="+mj-lt"/>
              </a:rPr>
              <a:t>Protects employee from change in duties without notification</a:t>
            </a:r>
          </a:p>
          <a:p>
            <a:pPr marL="0" indent="0">
              <a:buNone/>
            </a:pPr>
            <a:endParaRPr lang="en-US" dirty="0">
              <a:latin typeface="+mj-lt"/>
            </a:endParaRP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25740467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14</a:t>
            </a:fld>
            <a:endParaRPr lang="en-US"/>
          </a:p>
        </p:txBody>
      </p:sp>
      <p:sp>
        <p:nvSpPr>
          <p:cNvPr id="2" name="Title 1">
            <a:extLst>
              <a:ext uri="{FF2B5EF4-FFF2-40B4-BE49-F238E27FC236}">
                <a16:creationId xmlns:a16="http://schemas.microsoft.com/office/drawing/2014/main" id="{1F67E778-7793-40B8-B877-95D71B6F7180}"/>
              </a:ext>
            </a:extLst>
          </p:cNvPr>
          <p:cNvSpPr>
            <a:spLocks noGrp="1"/>
          </p:cNvSpPr>
          <p:nvPr>
            <p:ph type="title"/>
          </p:nvPr>
        </p:nvSpPr>
        <p:spPr/>
        <p:txBody>
          <a:bodyPr/>
          <a:lstStyle/>
          <a:p>
            <a:r>
              <a:rPr lang="en-US" dirty="0"/>
              <a:t>LO2, content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2"/>
            </a:pPr>
            <a:r>
              <a:rPr lang="en-US" dirty="0">
                <a:solidFill>
                  <a:srgbClr val="FF0000"/>
                </a:solidFill>
                <a:latin typeface="+mj-lt"/>
              </a:rPr>
              <a:t>Describe a standard job description and explain how to manage time and assignments</a:t>
            </a:r>
          </a:p>
          <a:p>
            <a:pPr marL="0" indent="0">
              <a:buNone/>
            </a:pPr>
            <a:endParaRPr lang="en-US" dirty="0">
              <a:solidFill>
                <a:srgbClr val="FF0000"/>
              </a:solidFill>
              <a:latin typeface="+mj-lt"/>
            </a:endParaRPr>
          </a:p>
          <a:p>
            <a:pPr marL="0" indent="0">
              <a:buNone/>
            </a:pPr>
            <a:r>
              <a:rPr lang="en-US" dirty="0">
                <a:latin typeface="+mj-lt"/>
              </a:rPr>
              <a:t>Points about job descriptions (cont’d):</a:t>
            </a:r>
          </a:p>
          <a:p>
            <a:pPr marL="0" indent="0">
              <a:buNone/>
            </a:pPr>
            <a:endParaRPr lang="en-US" dirty="0">
              <a:latin typeface="+mj-lt"/>
            </a:endParaRPr>
          </a:p>
          <a:p>
            <a:pPr lvl="1"/>
            <a:r>
              <a:rPr lang="en-US" dirty="0">
                <a:latin typeface="+mj-lt"/>
              </a:rPr>
              <a:t>Protects employee from being fired for something unrelated to job description</a:t>
            </a:r>
          </a:p>
          <a:p>
            <a:pPr lvl="1"/>
            <a:r>
              <a:rPr lang="en-US" dirty="0">
                <a:latin typeface="+mj-lt"/>
              </a:rPr>
              <a:t>Protects employer from employee saying she did not know certain duties were required</a:t>
            </a:r>
          </a:p>
          <a:p>
            <a:pPr lvl="1"/>
            <a:r>
              <a:rPr lang="en-US" dirty="0">
                <a:latin typeface="+mj-lt"/>
              </a:rPr>
              <a:t>Reduces misunderstandings</a:t>
            </a:r>
          </a:p>
          <a:p>
            <a:pPr lvl="1"/>
            <a:r>
              <a:rPr lang="en-US" dirty="0">
                <a:latin typeface="+mj-lt"/>
              </a:rPr>
              <a:t>Can be used if legal issues arise</a:t>
            </a:r>
          </a:p>
          <a:p>
            <a:pPr lvl="1"/>
            <a:endParaRPr lang="en-US" dirty="0">
              <a:latin typeface="+mj-lt"/>
            </a:endParaRP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37322027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15</a:t>
            </a:fld>
            <a:endParaRPr lang="en-US"/>
          </a:p>
        </p:txBody>
      </p:sp>
      <p:sp>
        <p:nvSpPr>
          <p:cNvPr id="2" name="Title 1">
            <a:extLst>
              <a:ext uri="{FF2B5EF4-FFF2-40B4-BE49-F238E27FC236}">
                <a16:creationId xmlns:a16="http://schemas.microsoft.com/office/drawing/2014/main" id="{E7AD01B6-0AC8-4D6B-A875-37CA506D90A3}"/>
              </a:ext>
            </a:extLst>
          </p:cNvPr>
          <p:cNvSpPr>
            <a:spLocks noGrp="1"/>
          </p:cNvSpPr>
          <p:nvPr>
            <p:ph type="title"/>
          </p:nvPr>
        </p:nvSpPr>
        <p:spPr/>
        <p:txBody>
          <a:bodyPr/>
          <a:lstStyle/>
          <a:p>
            <a:r>
              <a:rPr lang="en-US" dirty="0"/>
              <a:t>LO2, content 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2"/>
            </a:pPr>
            <a:r>
              <a:rPr lang="en-US" dirty="0">
                <a:solidFill>
                  <a:srgbClr val="FF0000"/>
                </a:solidFill>
                <a:latin typeface="+mj-lt"/>
              </a:rPr>
              <a:t>Describe a standard job description and explain how to manage time and assignments</a:t>
            </a:r>
          </a:p>
          <a:p>
            <a:pPr marL="0" indent="0">
              <a:buNone/>
            </a:pPr>
            <a:endParaRPr lang="en-US" dirty="0"/>
          </a:p>
          <a:p>
            <a:pPr marL="0" indent="0">
              <a:buNone/>
            </a:pPr>
            <a:r>
              <a:rPr lang="en-US" dirty="0"/>
              <a:t>REMEMBER:</a:t>
            </a:r>
          </a:p>
          <a:p>
            <a:pPr marL="0" indent="0">
              <a:buNone/>
            </a:pPr>
            <a:endParaRPr lang="en-US" dirty="0"/>
          </a:p>
          <a:p>
            <a:pPr marL="0" indent="0">
              <a:buNone/>
            </a:pPr>
            <a:r>
              <a:rPr lang="en-US" dirty="0"/>
              <a:t>When taking care of residents, NAs must be able to manage time well. Managing time properly ensures all tasks can be completed during a shift.</a:t>
            </a:r>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10612918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16</a:t>
            </a:fld>
            <a:endParaRPr lang="en-US"/>
          </a:p>
        </p:txBody>
      </p:sp>
      <p:sp>
        <p:nvSpPr>
          <p:cNvPr id="2" name="Title 1">
            <a:extLst>
              <a:ext uri="{FF2B5EF4-FFF2-40B4-BE49-F238E27FC236}">
                <a16:creationId xmlns:a16="http://schemas.microsoft.com/office/drawing/2014/main" id="{C27852D6-28B7-418B-95F9-692C6CCBB47F}"/>
              </a:ext>
            </a:extLst>
          </p:cNvPr>
          <p:cNvSpPr>
            <a:spLocks noGrp="1"/>
          </p:cNvSpPr>
          <p:nvPr>
            <p:ph type="title"/>
          </p:nvPr>
        </p:nvSpPr>
        <p:spPr/>
        <p:txBody>
          <a:bodyPr/>
          <a:lstStyle/>
          <a:p>
            <a:r>
              <a:rPr lang="en-US" dirty="0"/>
              <a:t>LO2, content 4</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2"/>
            </a:pPr>
            <a:r>
              <a:rPr lang="en-US" dirty="0">
                <a:solidFill>
                  <a:srgbClr val="FF0000"/>
                </a:solidFill>
                <a:latin typeface="+mj-lt"/>
              </a:rPr>
              <a:t>Describe a standard job description and explain how to manage time and assignments</a:t>
            </a:r>
          </a:p>
          <a:p>
            <a:pPr marL="0" indent="0">
              <a:buNone/>
            </a:pPr>
            <a:endParaRPr lang="en-US" dirty="0">
              <a:solidFill>
                <a:srgbClr val="FF0000"/>
              </a:solidFill>
              <a:latin typeface="+mj-lt"/>
            </a:endParaRPr>
          </a:p>
          <a:p>
            <a:pPr marL="0" indent="0">
              <a:buNone/>
            </a:pPr>
            <a:r>
              <a:rPr lang="en-US" dirty="0"/>
              <a:t>In order to manage time properly an NA must</a:t>
            </a:r>
          </a:p>
          <a:p>
            <a:pPr marL="0" indent="0">
              <a:buNone/>
            </a:pPr>
            <a:endParaRPr lang="en-US" dirty="0"/>
          </a:p>
          <a:p>
            <a:pPr lvl="1"/>
            <a:r>
              <a:rPr lang="en-US" dirty="0"/>
              <a:t>Plan ahead.</a:t>
            </a:r>
          </a:p>
          <a:p>
            <a:pPr lvl="1"/>
            <a:r>
              <a:rPr lang="en-US" dirty="0"/>
              <a:t>Prioritize.</a:t>
            </a:r>
          </a:p>
          <a:p>
            <a:pPr lvl="1"/>
            <a:r>
              <a:rPr lang="en-US" dirty="0"/>
              <a:t>Make a schedule.</a:t>
            </a:r>
          </a:p>
          <a:p>
            <a:pPr lvl="1"/>
            <a:r>
              <a:rPr lang="en-US" dirty="0"/>
              <a:t>Combine activities.</a:t>
            </a:r>
          </a:p>
          <a:p>
            <a:pPr lvl="1"/>
            <a:r>
              <a:rPr lang="en-US" dirty="0"/>
              <a:t>Get help when needed.</a:t>
            </a:r>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12557640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17</a:t>
            </a:fld>
            <a:endParaRPr lang="en-US"/>
          </a:p>
        </p:txBody>
      </p:sp>
      <p:sp>
        <p:nvSpPr>
          <p:cNvPr id="2" name="Title 1">
            <a:extLst>
              <a:ext uri="{FF2B5EF4-FFF2-40B4-BE49-F238E27FC236}">
                <a16:creationId xmlns:a16="http://schemas.microsoft.com/office/drawing/2014/main" id="{A3ACAD49-6A94-4DED-BDDA-DCFCD0D425ED}"/>
              </a:ext>
            </a:extLst>
          </p:cNvPr>
          <p:cNvSpPr>
            <a:spLocks noGrp="1"/>
          </p:cNvSpPr>
          <p:nvPr>
            <p:ph type="title"/>
          </p:nvPr>
        </p:nvSpPr>
        <p:spPr/>
        <p:txBody>
          <a:bodyPr/>
          <a:lstStyle/>
          <a:p>
            <a:r>
              <a:rPr lang="en-US" dirty="0"/>
              <a:t>LO2, content 5 </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2"/>
            </a:pPr>
            <a:r>
              <a:rPr lang="en-US" dirty="0">
                <a:solidFill>
                  <a:srgbClr val="FF0000"/>
                </a:solidFill>
                <a:latin typeface="+mj-lt"/>
              </a:rPr>
              <a:t>Describe a standard job description and explain how to manage time and assignments</a:t>
            </a:r>
          </a:p>
          <a:p>
            <a:pPr marL="0" indent="0">
              <a:buNone/>
            </a:pPr>
            <a:endParaRPr lang="en-US" dirty="0">
              <a:solidFill>
                <a:srgbClr val="FF0000"/>
              </a:solidFill>
              <a:latin typeface="+mj-lt"/>
            </a:endParaRPr>
          </a:p>
          <a:p>
            <a:pPr marL="0" indent="0">
              <a:buNone/>
            </a:pPr>
            <a:r>
              <a:rPr lang="en-US" dirty="0"/>
              <a:t>Think about these questions:</a:t>
            </a:r>
          </a:p>
          <a:p>
            <a:pPr marL="0" indent="0">
              <a:buNone/>
            </a:pPr>
            <a:endParaRPr lang="en-US" dirty="0"/>
          </a:p>
          <a:p>
            <a:pPr marL="0" indent="0">
              <a:buNone/>
            </a:pPr>
            <a:r>
              <a:rPr lang="en-US" dirty="0"/>
              <a:t>When might an NA need to get help?</a:t>
            </a:r>
          </a:p>
          <a:p>
            <a:pPr marL="0" indent="0">
              <a:buNone/>
            </a:pPr>
            <a:endParaRPr lang="en-US" dirty="0"/>
          </a:p>
          <a:p>
            <a:pPr marL="0" indent="0">
              <a:buNone/>
            </a:pPr>
            <a:r>
              <a:rPr lang="en-US" dirty="0"/>
              <a:t>Where can an NA find help if she needs it?</a:t>
            </a: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16623415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18</a:t>
            </a:fld>
            <a:endParaRPr lang="en-US"/>
          </a:p>
        </p:txBody>
      </p:sp>
      <p:sp>
        <p:nvSpPr>
          <p:cNvPr id="2" name="Title 1">
            <a:extLst>
              <a:ext uri="{FF2B5EF4-FFF2-40B4-BE49-F238E27FC236}">
                <a16:creationId xmlns:a16="http://schemas.microsoft.com/office/drawing/2014/main" id="{FD006316-BD6A-4BFE-927A-55B2AC4BAC52}"/>
              </a:ext>
            </a:extLst>
          </p:cNvPr>
          <p:cNvSpPr>
            <a:spLocks noGrp="1"/>
          </p:cNvSpPr>
          <p:nvPr>
            <p:ph type="title"/>
          </p:nvPr>
        </p:nvSpPr>
        <p:spPr/>
        <p:txBody>
          <a:bodyPr/>
          <a:lstStyle/>
          <a:p>
            <a:r>
              <a:rPr lang="en-US" dirty="0"/>
              <a:t>LO3, content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dirty="0">
                <a:solidFill>
                  <a:srgbClr val="FF0000"/>
                </a:solidFill>
                <a:latin typeface="+mj-lt"/>
              </a:rPr>
              <a:t>Discuss how to manage and resolve conflict</a:t>
            </a:r>
          </a:p>
          <a:p>
            <a:pPr marL="0" indent="0">
              <a:buNone/>
            </a:pPr>
            <a:endParaRPr lang="en-US" dirty="0">
              <a:solidFill>
                <a:srgbClr val="FF0000"/>
              </a:solidFill>
              <a:latin typeface="+mj-lt"/>
            </a:endParaRPr>
          </a:p>
          <a:p>
            <a:pPr marL="0" indent="0">
              <a:buNone/>
            </a:pPr>
            <a:r>
              <a:rPr lang="en-US" dirty="0"/>
              <a:t>REMEMBER:</a:t>
            </a:r>
          </a:p>
          <a:p>
            <a:pPr marL="0" indent="0">
              <a:buNone/>
            </a:pPr>
            <a:endParaRPr lang="en-US" dirty="0"/>
          </a:p>
          <a:p>
            <a:pPr marL="0" indent="0">
              <a:buNone/>
            </a:pPr>
            <a:r>
              <a:rPr lang="en-US" dirty="0"/>
              <a:t>Everyone experiences conflict at some point, but conflict at work may harm productivity and the workplace environment if it is not managed or resolved. </a:t>
            </a: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22636885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19</a:t>
            </a:fld>
            <a:endParaRPr lang="en-US"/>
          </a:p>
        </p:txBody>
      </p:sp>
      <p:sp>
        <p:nvSpPr>
          <p:cNvPr id="2" name="Title 1">
            <a:extLst>
              <a:ext uri="{FF2B5EF4-FFF2-40B4-BE49-F238E27FC236}">
                <a16:creationId xmlns:a16="http://schemas.microsoft.com/office/drawing/2014/main" id="{F055DF6E-3673-43BE-9EEA-216E9CEF34E5}"/>
              </a:ext>
            </a:extLst>
          </p:cNvPr>
          <p:cNvSpPr>
            <a:spLocks noGrp="1"/>
          </p:cNvSpPr>
          <p:nvPr>
            <p:ph type="title"/>
          </p:nvPr>
        </p:nvSpPr>
        <p:spPr/>
        <p:txBody>
          <a:bodyPr/>
          <a:lstStyle/>
          <a:p>
            <a:r>
              <a:rPr lang="en-US" dirty="0"/>
              <a:t>LO3, content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dirty="0">
                <a:solidFill>
                  <a:srgbClr val="FF0000"/>
                </a:solidFill>
                <a:latin typeface="+mj-lt"/>
              </a:rPr>
              <a:t>Discuss how to manage and resolve conflict</a:t>
            </a:r>
          </a:p>
          <a:p>
            <a:pPr marL="0" indent="0">
              <a:buNone/>
            </a:pPr>
            <a:endParaRPr lang="en-US" dirty="0">
              <a:solidFill>
                <a:srgbClr val="FF0000"/>
              </a:solidFill>
              <a:latin typeface="+mj-lt"/>
            </a:endParaRPr>
          </a:p>
          <a:p>
            <a:pPr marL="0" indent="0">
              <a:buNone/>
            </a:pPr>
            <a:r>
              <a:rPr lang="en-US" dirty="0"/>
              <a:t>Think about this question:</a:t>
            </a:r>
          </a:p>
          <a:p>
            <a:pPr marL="0" indent="0">
              <a:buNone/>
            </a:pPr>
            <a:endParaRPr lang="en-US" dirty="0"/>
          </a:p>
          <a:p>
            <a:pPr marL="0" indent="0">
              <a:buNone/>
            </a:pPr>
            <a:r>
              <a:rPr lang="en-US" dirty="0"/>
              <a:t>What impact do you think unresolved workplace conflict might have on the quality of care residents receive?</a:t>
            </a:r>
          </a:p>
          <a:p>
            <a:pPr marL="0" indent="0">
              <a:buNone/>
            </a:pPr>
            <a:r>
              <a:rPr lang="en-US" dirty="0"/>
              <a:t> </a:t>
            </a: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645048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a:t>
            </a:fld>
            <a:endParaRPr lang="en-US"/>
          </a:p>
        </p:txBody>
      </p:sp>
      <p:sp>
        <p:nvSpPr>
          <p:cNvPr id="2" name="Title 1">
            <a:extLst>
              <a:ext uri="{FF2B5EF4-FFF2-40B4-BE49-F238E27FC236}">
                <a16:creationId xmlns:a16="http://schemas.microsoft.com/office/drawing/2014/main" id="{2EDBFF56-9815-4919-B340-310492E3C480}"/>
              </a:ext>
            </a:extLst>
          </p:cNvPr>
          <p:cNvSpPr>
            <a:spLocks noGrp="1"/>
          </p:cNvSpPr>
          <p:nvPr>
            <p:ph type="title"/>
          </p:nvPr>
        </p:nvSpPr>
        <p:spPr/>
        <p:txBody>
          <a:bodyPr/>
          <a:lstStyle/>
          <a:p>
            <a:r>
              <a:rPr lang="en-US" dirty="0"/>
              <a:t>Chapter 10, LO1, content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Describe how to find a job</a:t>
            </a:r>
          </a:p>
          <a:p>
            <a:pPr marL="0" indent="0">
              <a:buNone/>
            </a:pPr>
            <a:endParaRPr lang="en-US" dirty="0">
              <a:solidFill>
                <a:srgbClr val="FF0000"/>
              </a:solidFill>
              <a:latin typeface="+mj-lt"/>
            </a:endParaRPr>
          </a:p>
          <a:p>
            <a:pPr marL="0" indent="0">
              <a:buNone/>
            </a:pPr>
            <a:r>
              <a:rPr lang="en-US" dirty="0">
                <a:latin typeface="+mj-lt"/>
              </a:rPr>
              <a:t>NAs seeking work can locate potential employers using these resources:</a:t>
            </a:r>
          </a:p>
          <a:p>
            <a:pPr marL="0" indent="0">
              <a:buNone/>
            </a:pPr>
            <a:endParaRPr lang="en-US" dirty="0">
              <a:latin typeface="+mj-lt"/>
            </a:endParaRPr>
          </a:p>
          <a:p>
            <a:pPr lvl="1"/>
            <a:r>
              <a:rPr lang="en-US" dirty="0">
                <a:latin typeface="+mj-lt"/>
              </a:rPr>
              <a:t>Internet</a:t>
            </a:r>
          </a:p>
          <a:p>
            <a:pPr lvl="1"/>
            <a:r>
              <a:rPr lang="en-US" dirty="0">
                <a:latin typeface="+mj-lt"/>
              </a:rPr>
              <a:t>Job websites</a:t>
            </a:r>
          </a:p>
          <a:p>
            <a:pPr lvl="1"/>
            <a:r>
              <a:rPr lang="en-US" dirty="0">
                <a:latin typeface="+mj-lt"/>
              </a:rPr>
              <a:t>Google</a:t>
            </a:r>
          </a:p>
          <a:p>
            <a:pPr lvl="1"/>
            <a:r>
              <a:rPr lang="en-US" dirty="0">
                <a:latin typeface="+mj-lt"/>
              </a:rPr>
              <a:t>Local newspaper's website</a:t>
            </a:r>
          </a:p>
          <a:p>
            <a:pPr lvl="1"/>
            <a:r>
              <a:rPr lang="en-US" dirty="0">
                <a:latin typeface="+mj-lt"/>
              </a:rPr>
              <a:t>Classified ads</a:t>
            </a:r>
          </a:p>
          <a:p>
            <a:pPr lvl="1"/>
            <a:r>
              <a:rPr lang="en-US" dirty="0">
                <a:latin typeface="+mj-lt"/>
              </a:rPr>
              <a:t>Instructors and their employers and personal contacts</a:t>
            </a:r>
          </a:p>
          <a:p>
            <a:pPr lvl="1"/>
            <a:endParaRPr lang="en-US" dirty="0">
              <a:latin typeface="+mj-lt"/>
            </a:endParaRP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28671239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20</a:t>
            </a:fld>
            <a:endParaRPr lang="en-US"/>
          </a:p>
        </p:txBody>
      </p:sp>
      <p:sp>
        <p:nvSpPr>
          <p:cNvPr id="2" name="Title 1">
            <a:extLst>
              <a:ext uri="{FF2B5EF4-FFF2-40B4-BE49-F238E27FC236}">
                <a16:creationId xmlns:a16="http://schemas.microsoft.com/office/drawing/2014/main" id="{0AF37036-9F66-44C6-BA7B-91DF6CF27485}"/>
              </a:ext>
            </a:extLst>
          </p:cNvPr>
          <p:cNvSpPr>
            <a:spLocks noGrp="1"/>
          </p:cNvSpPr>
          <p:nvPr>
            <p:ph type="title"/>
          </p:nvPr>
        </p:nvSpPr>
        <p:spPr/>
        <p:txBody>
          <a:bodyPr/>
          <a:lstStyle/>
          <a:p>
            <a:r>
              <a:rPr lang="en-US" dirty="0"/>
              <a:t>LO3, content 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3"/>
            </a:pPr>
            <a:r>
              <a:rPr lang="en-US" dirty="0">
                <a:solidFill>
                  <a:srgbClr val="FF0000"/>
                </a:solidFill>
                <a:latin typeface="+mj-lt"/>
              </a:rPr>
              <a:t>Discuss how to manage and resolve conflict</a:t>
            </a:r>
          </a:p>
          <a:p>
            <a:pPr marL="0" indent="0">
              <a:buNone/>
            </a:pPr>
            <a:endParaRPr lang="en-US" dirty="0">
              <a:solidFill>
                <a:srgbClr val="FF0000"/>
              </a:solidFill>
              <a:latin typeface="+mj-lt"/>
            </a:endParaRPr>
          </a:p>
          <a:p>
            <a:pPr marL="0" indent="0">
              <a:buNone/>
            </a:pPr>
            <a:r>
              <a:rPr lang="en-US" dirty="0"/>
              <a:t>NAs should remember these guidelines for resolving conflict:</a:t>
            </a:r>
          </a:p>
          <a:p>
            <a:pPr marL="0" indent="0">
              <a:buNone/>
            </a:pPr>
            <a:endParaRPr lang="en-US" dirty="0"/>
          </a:p>
          <a:p>
            <a:pPr lvl="1"/>
            <a:r>
              <a:rPr lang="en-US" dirty="0"/>
              <a:t>Plan to discuss at the right time and in the right place.</a:t>
            </a:r>
          </a:p>
          <a:p>
            <a:pPr lvl="1"/>
            <a:r>
              <a:rPr lang="en-US" dirty="0"/>
              <a:t>Do not interrupt.</a:t>
            </a:r>
          </a:p>
          <a:p>
            <a:pPr lvl="1"/>
            <a:r>
              <a:rPr lang="en-US" dirty="0"/>
              <a:t>Do not get emotional.</a:t>
            </a:r>
          </a:p>
          <a:p>
            <a:pPr lvl="1"/>
            <a:r>
              <a:rPr lang="en-US" dirty="0"/>
              <a:t>Check body language.</a:t>
            </a:r>
          </a:p>
          <a:p>
            <a:pPr lvl="1"/>
            <a:r>
              <a:rPr lang="en-US" dirty="0"/>
              <a:t>Keep focus on the issue at hand.</a:t>
            </a:r>
          </a:p>
          <a:p>
            <a:pPr lvl="1"/>
            <a:r>
              <a:rPr lang="en-US" dirty="0"/>
              <a:t>Be prepared to brainstorm solutions and to compromise.</a:t>
            </a: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39255398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21</a:t>
            </a:fld>
            <a:endParaRPr lang="en-US"/>
          </a:p>
        </p:txBody>
      </p:sp>
      <p:sp>
        <p:nvSpPr>
          <p:cNvPr id="2" name="Title 1">
            <a:extLst>
              <a:ext uri="{FF2B5EF4-FFF2-40B4-BE49-F238E27FC236}">
                <a16:creationId xmlns:a16="http://schemas.microsoft.com/office/drawing/2014/main" id="{69CC7EDC-FF56-4787-81EB-509A7B266F38}"/>
              </a:ext>
            </a:extLst>
          </p:cNvPr>
          <p:cNvSpPr>
            <a:spLocks noGrp="1"/>
          </p:cNvSpPr>
          <p:nvPr>
            <p:ph type="title"/>
          </p:nvPr>
        </p:nvSpPr>
        <p:spPr/>
        <p:txBody>
          <a:bodyPr/>
          <a:lstStyle/>
          <a:p>
            <a:r>
              <a:rPr lang="en-US" dirty="0"/>
              <a:t>LO4, content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4"/>
            </a:pPr>
            <a:r>
              <a:rPr lang="en-US" dirty="0">
                <a:solidFill>
                  <a:srgbClr val="FF0000"/>
                </a:solidFill>
                <a:latin typeface="+mj-lt"/>
              </a:rPr>
              <a:t>Describe employee evaluations and discuss appropriate responses to criticism</a:t>
            </a:r>
          </a:p>
          <a:p>
            <a:pPr marL="0" indent="0">
              <a:buNone/>
            </a:pPr>
            <a:endParaRPr lang="en-US" dirty="0">
              <a:solidFill>
                <a:srgbClr val="FF0000"/>
              </a:solidFill>
              <a:latin typeface="+mj-lt"/>
            </a:endParaRPr>
          </a:p>
          <a:p>
            <a:pPr marL="0" indent="0">
              <a:buNone/>
            </a:pPr>
            <a:r>
              <a:rPr lang="en-US" dirty="0"/>
              <a:t>REMEMBER:</a:t>
            </a:r>
          </a:p>
          <a:p>
            <a:pPr marL="0" indent="0">
              <a:buNone/>
            </a:pPr>
            <a:endParaRPr lang="en-US" dirty="0"/>
          </a:p>
          <a:p>
            <a:pPr marL="0" indent="0">
              <a:buNone/>
            </a:pPr>
            <a:r>
              <a:rPr lang="en-US" dirty="0"/>
              <a:t>There is a difference between hostile criticism, which is angry and negative, and constructive criticism, which is meant to help a person improve. The best response to hostile criticism is something like, “I’m sorry you are so disappointed” and nothing more.</a:t>
            </a: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37530113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22</a:t>
            </a:fld>
            <a:endParaRPr lang="en-US"/>
          </a:p>
        </p:txBody>
      </p:sp>
      <p:sp>
        <p:nvSpPr>
          <p:cNvPr id="2" name="Title 1">
            <a:extLst>
              <a:ext uri="{FF2B5EF4-FFF2-40B4-BE49-F238E27FC236}">
                <a16:creationId xmlns:a16="http://schemas.microsoft.com/office/drawing/2014/main" id="{5942585F-3661-492D-B581-7AC98D71FFC6}"/>
              </a:ext>
            </a:extLst>
          </p:cNvPr>
          <p:cNvSpPr>
            <a:spLocks noGrp="1"/>
          </p:cNvSpPr>
          <p:nvPr>
            <p:ph type="title"/>
          </p:nvPr>
        </p:nvSpPr>
        <p:spPr/>
        <p:txBody>
          <a:bodyPr/>
          <a:lstStyle/>
          <a:p>
            <a:r>
              <a:rPr lang="en-US" dirty="0"/>
              <a:t>LO4, content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4"/>
            </a:pPr>
            <a:r>
              <a:rPr lang="en-US" dirty="0">
                <a:solidFill>
                  <a:srgbClr val="FF0000"/>
                </a:solidFill>
                <a:latin typeface="+mj-lt"/>
              </a:rPr>
              <a:t>Describe employee evaluations and discuss appropriate responses to criticism</a:t>
            </a:r>
          </a:p>
          <a:p>
            <a:pPr marL="0" indent="0">
              <a:buNone/>
            </a:pPr>
            <a:endParaRPr lang="en-US" dirty="0">
              <a:solidFill>
                <a:srgbClr val="FF0000"/>
              </a:solidFill>
              <a:latin typeface="+mj-lt"/>
            </a:endParaRPr>
          </a:p>
          <a:p>
            <a:pPr marL="0" indent="0">
              <a:buNone/>
            </a:pPr>
            <a:r>
              <a:rPr lang="en-US" dirty="0"/>
              <a:t>To get the most out of constructive criticism</a:t>
            </a:r>
          </a:p>
          <a:p>
            <a:pPr marL="0" indent="0">
              <a:buNone/>
            </a:pPr>
            <a:endParaRPr lang="en-US" dirty="0"/>
          </a:p>
          <a:p>
            <a:pPr lvl="1"/>
            <a:r>
              <a:rPr lang="en-US" dirty="0"/>
              <a:t>Ask for details.</a:t>
            </a:r>
          </a:p>
          <a:p>
            <a:pPr lvl="1"/>
            <a:r>
              <a:rPr lang="en-US" dirty="0"/>
              <a:t>Ask for suggestions.</a:t>
            </a:r>
          </a:p>
          <a:p>
            <a:pPr lvl="1"/>
            <a:r>
              <a:rPr lang="en-US" dirty="0"/>
              <a:t>Apologize and move on.</a:t>
            </a: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35277753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23</a:t>
            </a:fld>
            <a:endParaRPr lang="en-US"/>
          </a:p>
        </p:txBody>
      </p:sp>
      <p:sp>
        <p:nvSpPr>
          <p:cNvPr id="2" name="Title 1">
            <a:extLst>
              <a:ext uri="{FF2B5EF4-FFF2-40B4-BE49-F238E27FC236}">
                <a16:creationId xmlns:a16="http://schemas.microsoft.com/office/drawing/2014/main" id="{715080DD-2190-4990-82FA-31230AB4B424}"/>
              </a:ext>
            </a:extLst>
          </p:cNvPr>
          <p:cNvSpPr>
            <a:spLocks noGrp="1"/>
          </p:cNvSpPr>
          <p:nvPr>
            <p:ph type="title"/>
          </p:nvPr>
        </p:nvSpPr>
        <p:spPr/>
        <p:txBody>
          <a:bodyPr/>
          <a:lstStyle/>
          <a:p>
            <a:r>
              <a:rPr lang="en-US" dirty="0"/>
              <a:t>LO4, content 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4"/>
            </a:pPr>
            <a:r>
              <a:rPr lang="en-US" dirty="0">
                <a:solidFill>
                  <a:srgbClr val="FF0000"/>
                </a:solidFill>
                <a:latin typeface="+mj-lt"/>
              </a:rPr>
              <a:t>Describe employee evaluations and discuss appropriate responses to criticism</a:t>
            </a:r>
          </a:p>
          <a:p>
            <a:pPr marL="0" indent="0">
              <a:buNone/>
            </a:pPr>
            <a:endParaRPr lang="en-US" dirty="0">
              <a:solidFill>
                <a:srgbClr val="FF0000"/>
              </a:solidFill>
              <a:latin typeface="+mj-lt"/>
            </a:endParaRPr>
          </a:p>
          <a:p>
            <a:pPr marL="0" indent="0">
              <a:buNone/>
            </a:pPr>
            <a:r>
              <a:rPr lang="en-US" dirty="0"/>
              <a:t>REMEMBER:</a:t>
            </a:r>
          </a:p>
          <a:p>
            <a:pPr marL="0" indent="0">
              <a:buNone/>
            </a:pPr>
            <a:endParaRPr lang="en-US" dirty="0"/>
          </a:p>
          <a:p>
            <a:pPr marL="0" indent="0">
              <a:buNone/>
            </a:pPr>
            <a:r>
              <a:rPr lang="en-US" dirty="0"/>
              <a:t>Evaluations are often the basis for advancement and salary increases. It is helpful for NAs to be open to constructive criticism and to use their employers’ suggestions for improvement.</a:t>
            </a: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21460401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24</a:t>
            </a:fld>
            <a:endParaRPr lang="en-US"/>
          </a:p>
        </p:txBody>
      </p:sp>
      <p:sp>
        <p:nvSpPr>
          <p:cNvPr id="2" name="Title 1">
            <a:extLst>
              <a:ext uri="{FF2B5EF4-FFF2-40B4-BE49-F238E27FC236}">
                <a16:creationId xmlns:a16="http://schemas.microsoft.com/office/drawing/2014/main" id="{7278AEC1-4A68-4B5B-B528-C0DF722F4E12}"/>
              </a:ext>
            </a:extLst>
          </p:cNvPr>
          <p:cNvSpPr>
            <a:spLocks noGrp="1"/>
          </p:cNvSpPr>
          <p:nvPr>
            <p:ph type="title"/>
          </p:nvPr>
        </p:nvSpPr>
        <p:spPr/>
        <p:txBody>
          <a:bodyPr/>
          <a:lstStyle/>
          <a:p>
            <a:r>
              <a:rPr lang="en-US" dirty="0"/>
              <a:t>LO4, content 4</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4"/>
            </a:pPr>
            <a:r>
              <a:rPr lang="en-US" dirty="0">
                <a:solidFill>
                  <a:srgbClr val="FF0000"/>
                </a:solidFill>
                <a:latin typeface="+mj-lt"/>
              </a:rPr>
              <a:t>Describe employee evaluations and discuss appropriate responses to criticism</a:t>
            </a:r>
          </a:p>
          <a:p>
            <a:pPr marL="0" indent="0">
              <a:buNone/>
            </a:pPr>
            <a:endParaRPr lang="en-US" dirty="0">
              <a:solidFill>
                <a:srgbClr val="FF0000"/>
              </a:solidFill>
              <a:latin typeface="+mj-lt"/>
            </a:endParaRPr>
          </a:p>
          <a:p>
            <a:pPr marL="0" indent="0">
              <a:buNone/>
            </a:pPr>
            <a:r>
              <a:rPr lang="en-US" dirty="0"/>
              <a:t>REMEMBER:</a:t>
            </a:r>
          </a:p>
          <a:p>
            <a:pPr marL="0" indent="0">
              <a:buNone/>
            </a:pPr>
            <a:endParaRPr lang="en-US" dirty="0"/>
          </a:p>
          <a:p>
            <a:pPr marL="0" indent="0">
              <a:buNone/>
            </a:pPr>
            <a:r>
              <a:rPr lang="en-US" dirty="0"/>
              <a:t>It is very important to give at least two weeks’ written notice before leaving a job. Both residents and staff will suffer if the facility is understaffed, and leaving without proper notice will make it more difficult to get hired in the future.</a:t>
            </a: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17757054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25</a:t>
            </a:fld>
            <a:endParaRPr lang="en-US"/>
          </a:p>
        </p:txBody>
      </p:sp>
      <p:sp>
        <p:nvSpPr>
          <p:cNvPr id="2" name="Title 1">
            <a:extLst>
              <a:ext uri="{FF2B5EF4-FFF2-40B4-BE49-F238E27FC236}">
                <a16:creationId xmlns:a16="http://schemas.microsoft.com/office/drawing/2014/main" id="{1A152D61-F17D-4A10-84E9-4077C3BCF59F}"/>
              </a:ext>
            </a:extLst>
          </p:cNvPr>
          <p:cNvSpPr>
            <a:spLocks noGrp="1"/>
          </p:cNvSpPr>
          <p:nvPr>
            <p:ph type="title"/>
          </p:nvPr>
        </p:nvSpPr>
        <p:spPr/>
        <p:txBody>
          <a:bodyPr/>
          <a:lstStyle/>
          <a:p>
            <a:r>
              <a:rPr lang="en-US" dirty="0"/>
              <a:t>LO5, content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5"/>
            </a:pPr>
            <a:r>
              <a:rPr lang="en-US" dirty="0">
                <a:solidFill>
                  <a:srgbClr val="FF0000"/>
                </a:solidFill>
                <a:latin typeface="+mj-lt"/>
              </a:rPr>
              <a:t>Discuss certification and explain the state’s registry</a:t>
            </a:r>
          </a:p>
          <a:p>
            <a:pPr marL="0" indent="0">
              <a:buNone/>
            </a:pPr>
            <a:endParaRPr lang="en-US" dirty="0">
              <a:solidFill>
                <a:srgbClr val="FF0000"/>
              </a:solidFill>
              <a:latin typeface="+mj-lt"/>
            </a:endParaRPr>
          </a:p>
          <a:p>
            <a:pPr marL="0" indent="0">
              <a:buNone/>
            </a:pPr>
            <a:r>
              <a:rPr lang="en-US" dirty="0"/>
              <a:t>NAs should remember these guidelines regarding certification:</a:t>
            </a:r>
          </a:p>
          <a:p>
            <a:pPr marL="0" indent="0">
              <a:buNone/>
            </a:pPr>
            <a:endParaRPr lang="en-US" dirty="0"/>
          </a:p>
          <a:p>
            <a:pPr lvl="1"/>
            <a:r>
              <a:rPr lang="en-US" dirty="0"/>
              <a:t>OBRA requires 75 hours of initial training and 12 annual hours of continuing education</a:t>
            </a:r>
          </a:p>
          <a:p>
            <a:pPr lvl="1"/>
            <a:r>
              <a:rPr lang="en-US" dirty="0"/>
              <a:t>There is a set time frame during which the state test must be taken or the NA will have to take a new training course. </a:t>
            </a:r>
          </a:p>
          <a:p>
            <a:pPr lvl="1"/>
            <a:r>
              <a:rPr lang="en-US" dirty="0"/>
              <a:t>NA must work for pay within first 24 months.</a:t>
            </a:r>
          </a:p>
          <a:p>
            <a:pPr lvl="1"/>
            <a:r>
              <a:rPr lang="en-US" dirty="0"/>
              <a:t>NA usually has three chances to pass test</a:t>
            </a:r>
          </a:p>
          <a:p>
            <a:pPr lvl="1"/>
            <a:r>
              <a:rPr lang="en-US" dirty="0"/>
              <a:t>NA must keep certification current.</a:t>
            </a: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22249581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26</a:t>
            </a:fld>
            <a:endParaRPr lang="en-US"/>
          </a:p>
        </p:txBody>
      </p:sp>
      <p:sp>
        <p:nvSpPr>
          <p:cNvPr id="2" name="Title 1">
            <a:extLst>
              <a:ext uri="{FF2B5EF4-FFF2-40B4-BE49-F238E27FC236}">
                <a16:creationId xmlns:a16="http://schemas.microsoft.com/office/drawing/2014/main" id="{81E219BB-E669-40A8-9E3F-1DA899C1F0D0}"/>
              </a:ext>
            </a:extLst>
          </p:cNvPr>
          <p:cNvSpPr>
            <a:spLocks noGrp="1"/>
          </p:cNvSpPr>
          <p:nvPr>
            <p:ph type="title"/>
          </p:nvPr>
        </p:nvSpPr>
        <p:spPr/>
        <p:txBody>
          <a:bodyPr/>
          <a:lstStyle/>
          <a:p>
            <a:r>
              <a:rPr lang="en-US" dirty="0"/>
              <a:t>LO5, content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5"/>
            </a:pPr>
            <a:r>
              <a:rPr lang="en-US" dirty="0">
                <a:solidFill>
                  <a:srgbClr val="FF0000"/>
                </a:solidFill>
                <a:latin typeface="+mj-lt"/>
              </a:rPr>
              <a:t>Discuss certification and explain the state’s registry</a:t>
            </a:r>
          </a:p>
          <a:p>
            <a:pPr marL="0" indent="0">
              <a:buNone/>
            </a:pPr>
            <a:endParaRPr lang="en-US" dirty="0">
              <a:solidFill>
                <a:srgbClr val="FF0000"/>
              </a:solidFill>
              <a:latin typeface="+mj-lt"/>
            </a:endParaRPr>
          </a:p>
          <a:p>
            <a:pPr marL="0" indent="0">
              <a:buNone/>
            </a:pPr>
            <a:r>
              <a:rPr lang="en-US" dirty="0">
                <a:latin typeface="+mj-lt"/>
              </a:rPr>
              <a:t>Important facts about state registries:</a:t>
            </a:r>
          </a:p>
          <a:p>
            <a:pPr lvl="1"/>
            <a:endParaRPr lang="en-US" dirty="0">
              <a:latin typeface="+mj-lt"/>
            </a:endParaRPr>
          </a:p>
          <a:p>
            <a:pPr lvl="1"/>
            <a:r>
              <a:rPr lang="en-US" dirty="0">
                <a:latin typeface="+mj-lt"/>
              </a:rPr>
              <a:t>Required by OBRA</a:t>
            </a:r>
          </a:p>
          <a:p>
            <a:pPr lvl="1"/>
            <a:r>
              <a:rPr lang="en-US" dirty="0">
                <a:latin typeface="+mj-lt"/>
              </a:rPr>
              <a:t>Often maintained by state’s Board of Nursing or Department of Health</a:t>
            </a:r>
          </a:p>
          <a:p>
            <a:pPr lvl="1"/>
            <a:r>
              <a:rPr lang="en-US" dirty="0">
                <a:latin typeface="+mj-lt"/>
              </a:rPr>
              <a:t>Contains NA’s training information, results of exams, and any findings of abuse, neglect or theft</a:t>
            </a:r>
          </a:p>
          <a:p>
            <a:pPr lvl="1"/>
            <a:r>
              <a:rPr lang="en-US" dirty="0">
                <a:latin typeface="+mj-lt"/>
              </a:rPr>
              <a:t>Employers can access to verify certification and check for abuse investigations/findings.</a:t>
            </a:r>
          </a:p>
          <a:p>
            <a:pPr marL="0" indent="0">
              <a:buNone/>
            </a:pPr>
            <a:endParaRPr lang="en-US" dirty="0">
              <a:latin typeface="+mj-lt"/>
            </a:endParaRP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7749167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27</a:t>
            </a:fld>
            <a:endParaRPr lang="en-US"/>
          </a:p>
        </p:txBody>
      </p:sp>
      <p:sp>
        <p:nvSpPr>
          <p:cNvPr id="2" name="Title 1">
            <a:extLst>
              <a:ext uri="{FF2B5EF4-FFF2-40B4-BE49-F238E27FC236}">
                <a16:creationId xmlns:a16="http://schemas.microsoft.com/office/drawing/2014/main" id="{C47BAC16-40DA-481C-95F3-7F8EEDB43719}"/>
              </a:ext>
            </a:extLst>
          </p:cNvPr>
          <p:cNvSpPr>
            <a:spLocks noGrp="1"/>
          </p:cNvSpPr>
          <p:nvPr>
            <p:ph type="title"/>
          </p:nvPr>
        </p:nvSpPr>
        <p:spPr/>
        <p:txBody>
          <a:bodyPr/>
          <a:lstStyle/>
          <a:p>
            <a:r>
              <a:rPr lang="en-US" dirty="0"/>
              <a:t>LO6, content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6"/>
            </a:pPr>
            <a:r>
              <a:rPr lang="en-US" dirty="0">
                <a:solidFill>
                  <a:srgbClr val="FF0000"/>
                </a:solidFill>
                <a:latin typeface="+mj-lt"/>
              </a:rPr>
              <a:t>Describe continuing education</a:t>
            </a:r>
          </a:p>
          <a:p>
            <a:pPr marL="0" indent="0">
              <a:buNone/>
            </a:pPr>
            <a:endParaRPr lang="en-US" dirty="0">
              <a:solidFill>
                <a:srgbClr val="FF0000"/>
              </a:solidFill>
              <a:latin typeface="+mj-lt"/>
            </a:endParaRPr>
          </a:p>
          <a:p>
            <a:pPr marL="0" indent="0">
              <a:buNone/>
            </a:pPr>
            <a:r>
              <a:rPr lang="en-US" dirty="0"/>
              <a:t>REMEMBER:</a:t>
            </a:r>
          </a:p>
          <a:p>
            <a:pPr marL="0" indent="0">
              <a:buNone/>
            </a:pPr>
            <a:endParaRPr lang="en-US" dirty="0"/>
          </a:p>
          <a:p>
            <a:pPr marL="0" indent="0">
              <a:buNone/>
            </a:pPr>
            <a:r>
              <a:rPr lang="en-US" dirty="0"/>
              <a:t>The government requires that NAs receive 12 hours of continuing education every year. </a:t>
            </a: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34629787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28</a:t>
            </a:fld>
            <a:endParaRPr lang="en-US"/>
          </a:p>
        </p:txBody>
      </p:sp>
      <p:sp>
        <p:nvSpPr>
          <p:cNvPr id="2" name="Title 1">
            <a:extLst>
              <a:ext uri="{FF2B5EF4-FFF2-40B4-BE49-F238E27FC236}">
                <a16:creationId xmlns:a16="http://schemas.microsoft.com/office/drawing/2014/main" id="{F15E4DBF-2880-4AC2-A55A-B538ED1D7D8E}"/>
              </a:ext>
            </a:extLst>
          </p:cNvPr>
          <p:cNvSpPr>
            <a:spLocks noGrp="1"/>
          </p:cNvSpPr>
          <p:nvPr>
            <p:ph type="title"/>
          </p:nvPr>
        </p:nvSpPr>
        <p:spPr/>
        <p:txBody>
          <a:bodyPr/>
          <a:lstStyle/>
          <a:p>
            <a:r>
              <a:rPr lang="en-US" dirty="0"/>
              <a:t>LO6, content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6"/>
            </a:pPr>
            <a:r>
              <a:rPr lang="en-US" dirty="0">
                <a:solidFill>
                  <a:srgbClr val="FF0000"/>
                </a:solidFill>
                <a:latin typeface="+mj-lt"/>
              </a:rPr>
              <a:t>Describe continuing education</a:t>
            </a:r>
          </a:p>
          <a:p>
            <a:pPr marL="0" indent="0">
              <a:buNone/>
            </a:pPr>
            <a:endParaRPr lang="en-US" dirty="0">
              <a:solidFill>
                <a:srgbClr val="FF0000"/>
              </a:solidFill>
              <a:latin typeface="+mj-lt"/>
            </a:endParaRPr>
          </a:p>
          <a:p>
            <a:pPr marL="0" indent="0">
              <a:buNone/>
            </a:pPr>
            <a:r>
              <a:rPr lang="en-US" dirty="0"/>
              <a:t>REMEMBER:</a:t>
            </a:r>
          </a:p>
          <a:p>
            <a:pPr marL="0" indent="0">
              <a:buNone/>
            </a:pPr>
            <a:endParaRPr lang="en-US" dirty="0"/>
          </a:p>
          <a:p>
            <a:pPr marL="0" indent="0">
              <a:buNone/>
            </a:pPr>
            <a:r>
              <a:rPr lang="en-US" dirty="0"/>
              <a:t>NAs have the following areas of responsibility when receiving continuing education:</a:t>
            </a:r>
          </a:p>
          <a:p>
            <a:pPr marL="0" indent="0">
              <a:buNone/>
            </a:pPr>
            <a:endParaRPr lang="en-US" dirty="0"/>
          </a:p>
          <a:p>
            <a:pPr lvl="1"/>
            <a:r>
              <a:rPr lang="en-US" dirty="0"/>
              <a:t>Sign up and know the location.</a:t>
            </a:r>
          </a:p>
          <a:p>
            <a:pPr lvl="1"/>
            <a:r>
              <a:rPr lang="en-US" dirty="0"/>
              <a:t>Attend class.</a:t>
            </a:r>
          </a:p>
          <a:p>
            <a:pPr lvl="1"/>
            <a:r>
              <a:rPr lang="en-US" dirty="0"/>
              <a:t>Pay attention and complete requirements.</a:t>
            </a:r>
          </a:p>
          <a:p>
            <a:pPr lvl="1"/>
            <a:r>
              <a:rPr lang="en-US" dirty="0"/>
              <a:t>Participate.</a:t>
            </a:r>
          </a:p>
          <a:p>
            <a:pPr lvl="1"/>
            <a:r>
              <a:rPr lang="en-US" dirty="0"/>
              <a:t>Keep records of attendance. </a:t>
            </a:r>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2663235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29</a:t>
            </a:fld>
            <a:endParaRPr lang="en-US"/>
          </a:p>
        </p:txBody>
      </p:sp>
      <p:sp>
        <p:nvSpPr>
          <p:cNvPr id="2" name="Title 1">
            <a:extLst>
              <a:ext uri="{FF2B5EF4-FFF2-40B4-BE49-F238E27FC236}">
                <a16:creationId xmlns:a16="http://schemas.microsoft.com/office/drawing/2014/main" id="{B8376DA6-C65C-4861-B164-B18524A5DFBB}"/>
              </a:ext>
            </a:extLst>
          </p:cNvPr>
          <p:cNvSpPr>
            <a:spLocks noGrp="1"/>
          </p:cNvSpPr>
          <p:nvPr>
            <p:ph type="title"/>
          </p:nvPr>
        </p:nvSpPr>
        <p:spPr/>
        <p:txBody>
          <a:bodyPr/>
          <a:lstStyle/>
          <a:p>
            <a:r>
              <a:rPr lang="en-US" dirty="0"/>
              <a:t>LO7, key terms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7"/>
            </a:pPr>
            <a:r>
              <a:rPr lang="en-US" dirty="0">
                <a:solidFill>
                  <a:srgbClr val="FF0000"/>
                </a:solidFill>
                <a:latin typeface="+mj-lt"/>
              </a:rPr>
              <a:t>Explain ways to manage stress</a:t>
            </a:r>
          </a:p>
          <a:p>
            <a:pPr marL="0" indent="0">
              <a:buNone/>
            </a:pPr>
            <a:endParaRPr lang="en-US" dirty="0">
              <a:solidFill>
                <a:srgbClr val="FF0000"/>
              </a:solidFill>
              <a:latin typeface="+mj-lt"/>
            </a:endParaRPr>
          </a:p>
          <a:p>
            <a:pPr marL="0" indent="0">
              <a:buNone/>
            </a:pPr>
            <a:r>
              <a:rPr lang="en-US" dirty="0"/>
              <a:t>Define the following terms:</a:t>
            </a:r>
          </a:p>
          <a:p>
            <a:pPr marL="0" indent="0">
              <a:buNone/>
            </a:pPr>
            <a:endParaRPr lang="en-US" dirty="0"/>
          </a:p>
          <a:p>
            <a:pPr marL="0" indent="0">
              <a:buNone/>
            </a:pPr>
            <a:r>
              <a:rPr lang="en-US" b="1" dirty="0"/>
              <a:t>stress</a:t>
            </a:r>
          </a:p>
          <a:p>
            <a:pPr marL="457200" lvl="1" indent="0">
              <a:buNone/>
            </a:pPr>
            <a:r>
              <a:rPr lang="en-US" dirty="0"/>
              <a:t>the state of being frightened, excited, confused, in danger, or irritated.</a:t>
            </a:r>
          </a:p>
          <a:p>
            <a:pPr marL="0" indent="0">
              <a:buNone/>
            </a:pPr>
            <a:r>
              <a:rPr lang="en-US" b="1" dirty="0"/>
              <a:t>stressor</a:t>
            </a:r>
          </a:p>
          <a:p>
            <a:pPr marL="457200" lvl="1" indent="0">
              <a:buNone/>
            </a:pPr>
            <a:r>
              <a:rPr lang="en-US" dirty="0"/>
              <a:t>something that causes stress.</a:t>
            </a: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3060633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3</a:t>
            </a:fld>
            <a:endParaRPr lang="en-US"/>
          </a:p>
        </p:txBody>
      </p:sp>
      <p:sp>
        <p:nvSpPr>
          <p:cNvPr id="2" name="Title 1">
            <a:extLst>
              <a:ext uri="{FF2B5EF4-FFF2-40B4-BE49-F238E27FC236}">
                <a16:creationId xmlns:a16="http://schemas.microsoft.com/office/drawing/2014/main" id="{2C9CAD62-2517-4D29-A21F-D2E855661AF1}"/>
              </a:ext>
            </a:extLst>
          </p:cNvPr>
          <p:cNvSpPr>
            <a:spLocks noGrp="1"/>
          </p:cNvSpPr>
          <p:nvPr>
            <p:ph type="title"/>
          </p:nvPr>
        </p:nvSpPr>
        <p:spPr/>
        <p:txBody>
          <a:bodyPr/>
          <a:lstStyle/>
          <a:p>
            <a:r>
              <a:rPr lang="en-US" dirty="0"/>
              <a:t>LO1, content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Describe how to find a job</a:t>
            </a:r>
          </a:p>
          <a:p>
            <a:pPr marL="0" indent="0">
              <a:buNone/>
            </a:pPr>
            <a:endParaRPr lang="en-US" dirty="0">
              <a:solidFill>
                <a:srgbClr val="FF0000"/>
              </a:solidFill>
              <a:latin typeface="+mj-lt"/>
            </a:endParaRPr>
          </a:p>
          <a:p>
            <a:pPr marL="0" indent="0">
              <a:buNone/>
            </a:pPr>
            <a:r>
              <a:rPr lang="en-US" dirty="0">
                <a:latin typeface="+mj-lt"/>
              </a:rPr>
              <a:t>Think about these questions:</a:t>
            </a:r>
          </a:p>
          <a:p>
            <a:pPr marL="0" indent="0">
              <a:buNone/>
            </a:pPr>
            <a:endParaRPr lang="en-US" dirty="0">
              <a:latin typeface="+mj-lt"/>
            </a:endParaRPr>
          </a:p>
          <a:p>
            <a:pPr marL="0" indent="0">
              <a:buNone/>
            </a:pPr>
            <a:r>
              <a:rPr lang="en-US" dirty="0">
                <a:latin typeface="+mj-lt"/>
              </a:rPr>
              <a:t>Do you know of any other resources for finding jobs?</a:t>
            </a:r>
          </a:p>
          <a:p>
            <a:pPr marL="0" indent="0">
              <a:buNone/>
            </a:pPr>
            <a:endParaRPr lang="en-US" dirty="0">
              <a:latin typeface="+mj-lt"/>
            </a:endParaRPr>
          </a:p>
          <a:p>
            <a:pPr marL="0" indent="0">
              <a:buNone/>
            </a:pPr>
            <a:r>
              <a:rPr lang="en-US" dirty="0">
                <a:latin typeface="+mj-lt"/>
              </a:rPr>
              <a:t>How did you hear about this NA course?</a:t>
            </a:r>
          </a:p>
          <a:p>
            <a:pPr marL="0" indent="0">
              <a:buNone/>
            </a:pPr>
            <a:endParaRPr lang="en-US" dirty="0">
              <a:latin typeface="+mj-lt"/>
            </a:endParaRP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11227408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30</a:t>
            </a:fld>
            <a:endParaRPr lang="en-US"/>
          </a:p>
        </p:txBody>
      </p:sp>
      <p:sp>
        <p:nvSpPr>
          <p:cNvPr id="2" name="Title 1">
            <a:extLst>
              <a:ext uri="{FF2B5EF4-FFF2-40B4-BE49-F238E27FC236}">
                <a16:creationId xmlns:a16="http://schemas.microsoft.com/office/drawing/2014/main" id="{E598861B-88FC-4DAD-849A-974E69C8AD0A}"/>
              </a:ext>
            </a:extLst>
          </p:cNvPr>
          <p:cNvSpPr>
            <a:spLocks noGrp="1"/>
          </p:cNvSpPr>
          <p:nvPr>
            <p:ph type="title"/>
          </p:nvPr>
        </p:nvSpPr>
        <p:spPr/>
        <p:txBody>
          <a:bodyPr/>
          <a:lstStyle/>
          <a:p>
            <a:r>
              <a:rPr lang="en-US" dirty="0"/>
              <a:t>LO7, content 1</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7"/>
            </a:pPr>
            <a:r>
              <a:rPr lang="en-US" dirty="0">
                <a:solidFill>
                  <a:srgbClr val="FF0000"/>
                </a:solidFill>
                <a:latin typeface="+mj-lt"/>
              </a:rPr>
              <a:t>Explain ways to manage stress</a:t>
            </a:r>
          </a:p>
          <a:p>
            <a:pPr marL="0" indent="0">
              <a:buNone/>
            </a:pPr>
            <a:endParaRPr lang="en-US" dirty="0">
              <a:solidFill>
                <a:srgbClr val="FF0000"/>
              </a:solidFill>
              <a:latin typeface="+mj-lt"/>
            </a:endParaRPr>
          </a:p>
          <a:p>
            <a:pPr marL="0" indent="0">
              <a:buNone/>
            </a:pPr>
            <a:r>
              <a:rPr lang="en-US" dirty="0"/>
              <a:t>REMEMBER:</a:t>
            </a:r>
          </a:p>
          <a:p>
            <a:pPr marL="0" indent="0">
              <a:buNone/>
            </a:pPr>
            <a:endParaRPr lang="en-US" dirty="0"/>
          </a:p>
          <a:p>
            <a:pPr marL="0" indent="0">
              <a:buNone/>
            </a:pPr>
            <a:r>
              <a:rPr lang="en-US" dirty="0"/>
              <a:t>It is not just negative situations that can cause stress. Positive events like a wedding or a new baby’s arrival can also cause stress from the changes they bring to a person’s life.</a:t>
            </a: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17478546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31</a:t>
            </a:fld>
            <a:endParaRPr lang="en-US"/>
          </a:p>
        </p:txBody>
      </p:sp>
      <p:sp>
        <p:nvSpPr>
          <p:cNvPr id="2" name="Title 1">
            <a:extLst>
              <a:ext uri="{FF2B5EF4-FFF2-40B4-BE49-F238E27FC236}">
                <a16:creationId xmlns:a16="http://schemas.microsoft.com/office/drawing/2014/main" id="{4ADD8783-FAB9-4273-B794-50FBCC2C41E2}"/>
              </a:ext>
            </a:extLst>
          </p:cNvPr>
          <p:cNvSpPr>
            <a:spLocks noGrp="1"/>
          </p:cNvSpPr>
          <p:nvPr>
            <p:ph type="title"/>
          </p:nvPr>
        </p:nvSpPr>
        <p:spPr/>
        <p:txBody>
          <a:bodyPr/>
          <a:lstStyle/>
          <a:p>
            <a:r>
              <a:rPr lang="en-US" dirty="0"/>
              <a:t>LO7, content 2</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7"/>
            </a:pPr>
            <a:r>
              <a:rPr lang="en-US" dirty="0">
                <a:solidFill>
                  <a:srgbClr val="FF0000"/>
                </a:solidFill>
                <a:latin typeface="+mj-lt"/>
              </a:rPr>
              <a:t>Explain ways to manage stress</a:t>
            </a:r>
          </a:p>
          <a:p>
            <a:pPr marL="0" indent="0">
              <a:buNone/>
            </a:pPr>
            <a:endParaRPr lang="en-US" dirty="0">
              <a:solidFill>
                <a:srgbClr val="FF0000"/>
              </a:solidFill>
              <a:latin typeface="+mj-lt"/>
            </a:endParaRPr>
          </a:p>
          <a:p>
            <a:pPr marL="0" indent="0">
              <a:buNone/>
            </a:pPr>
            <a:r>
              <a:rPr lang="en-US" dirty="0"/>
              <a:t>Think about this question:</a:t>
            </a:r>
          </a:p>
          <a:p>
            <a:pPr marL="0" indent="0">
              <a:buNone/>
            </a:pPr>
            <a:endParaRPr lang="en-US" dirty="0"/>
          </a:p>
          <a:p>
            <a:pPr marL="0" indent="0">
              <a:buNone/>
            </a:pPr>
            <a:r>
              <a:rPr lang="en-US" dirty="0"/>
              <a:t>Look at the stressors listed on page 247. Can you think of any other possible stressors?</a:t>
            </a: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34370674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32</a:t>
            </a:fld>
            <a:endParaRPr lang="en-US"/>
          </a:p>
        </p:txBody>
      </p:sp>
      <p:sp>
        <p:nvSpPr>
          <p:cNvPr id="2" name="Title 1">
            <a:extLst>
              <a:ext uri="{FF2B5EF4-FFF2-40B4-BE49-F238E27FC236}">
                <a16:creationId xmlns:a16="http://schemas.microsoft.com/office/drawing/2014/main" id="{1977AC2F-80E2-44B7-A622-5F4CA7AC692B}"/>
              </a:ext>
            </a:extLst>
          </p:cNvPr>
          <p:cNvSpPr>
            <a:spLocks noGrp="1"/>
          </p:cNvSpPr>
          <p:nvPr>
            <p:ph type="title"/>
          </p:nvPr>
        </p:nvSpPr>
        <p:spPr/>
        <p:txBody>
          <a:bodyPr/>
          <a:lstStyle/>
          <a:p>
            <a:r>
              <a:rPr lang="en-US" dirty="0"/>
              <a:t>LO7, content 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7"/>
            </a:pPr>
            <a:r>
              <a:rPr lang="en-US" dirty="0">
                <a:solidFill>
                  <a:srgbClr val="FF0000"/>
                </a:solidFill>
                <a:latin typeface="+mj-lt"/>
              </a:rPr>
              <a:t>Explain ways to manage stress</a:t>
            </a:r>
          </a:p>
          <a:p>
            <a:pPr marL="0" indent="0">
              <a:buNone/>
            </a:pPr>
            <a:endParaRPr lang="en-US" dirty="0">
              <a:solidFill>
                <a:srgbClr val="FF0000"/>
              </a:solidFill>
              <a:latin typeface="+mj-lt"/>
            </a:endParaRPr>
          </a:p>
          <a:p>
            <a:pPr marL="0" indent="0">
              <a:buNone/>
            </a:pPr>
            <a:r>
              <a:rPr lang="en-US" dirty="0"/>
              <a:t>NAs should remember these guidelines for managing stress:</a:t>
            </a:r>
          </a:p>
          <a:p>
            <a:pPr marL="0" indent="0">
              <a:buNone/>
            </a:pPr>
            <a:endParaRPr lang="en-US" dirty="0"/>
          </a:p>
          <a:p>
            <a:pPr lvl="1"/>
            <a:r>
              <a:rPr lang="en-US" dirty="0"/>
              <a:t>Healthy diet</a:t>
            </a:r>
          </a:p>
          <a:p>
            <a:pPr lvl="1"/>
            <a:r>
              <a:rPr lang="en-US" dirty="0"/>
              <a:t>Exercise</a:t>
            </a:r>
          </a:p>
          <a:p>
            <a:pPr lvl="1"/>
            <a:r>
              <a:rPr lang="en-US" dirty="0"/>
              <a:t>Enough sleep</a:t>
            </a:r>
          </a:p>
          <a:p>
            <a:pPr lvl="1"/>
            <a:r>
              <a:rPr lang="en-US" dirty="0"/>
              <a:t>Drinking in moderation</a:t>
            </a:r>
          </a:p>
          <a:p>
            <a:pPr lvl="1"/>
            <a:r>
              <a:rPr lang="en-US" dirty="0"/>
              <a:t>Not smoking</a:t>
            </a:r>
          </a:p>
          <a:p>
            <a:pPr lvl="1"/>
            <a:r>
              <a:rPr lang="en-US" dirty="0"/>
              <a:t>Doing something relaxing (bath, reading, movie, being in nature, something artistic, yoga, exercise, massage, music, meditation)</a:t>
            </a: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3430347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33</a:t>
            </a:fld>
            <a:endParaRPr lang="en-US"/>
          </a:p>
        </p:txBody>
      </p:sp>
      <p:sp>
        <p:nvSpPr>
          <p:cNvPr id="2" name="Title 1">
            <a:extLst>
              <a:ext uri="{FF2B5EF4-FFF2-40B4-BE49-F238E27FC236}">
                <a16:creationId xmlns:a16="http://schemas.microsoft.com/office/drawing/2014/main" id="{D9FD4673-1765-4755-8B00-AA471FB09327}"/>
              </a:ext>
            </a:extLst>
          </p:cNvPr>
          <p:cNvSpPr>
            <a:spLocks noGrp="1"/>
          </p:cNvSpPr>
          <p:nvPr>
            <p:ph type="title"/>
          </p:nvPr>
        </p:nvSpPr>
        <p:spPr/>
        <p:txBody>
          <a:bodyPr/>
          <a:lstStyle/>
          <a:p>
            <a:r>
              <a:rPr lang="en-US" dirty="0"/>
              <a:t>LO7, content 4</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7"/>
            </a:pPr>
            <a:r>
              <a:rPr lang="en-US" dirty="0">
                <a:solidFill>
                  <a:srgbClr val="FF0000"/>
                </a:solidFill>
                <a:latin typeface="+mj-lt"/>
              </a:rPr>
              <a:t>Explain ways to manage stress</a:t>
            </a:r>
          </a:p>
          <a:p>
            <a:pPr marL="0" indent="0">
              <a:buNone/>
            </a:pPr>
            <a:endParaRPr lang="en-US" dirty="0">
              <a:solidFill>
                <a:srgbClr val="FF0000"/>
              </a:solidFill>
              <a:latin typeface="+mj-lt"/>
            </a:endParaRPr>
          </a:p>
          <a:p>
            <a:pPr marL="0" indent="0">
              <a:buNone/>
            </a:pPr>
            <a:r>
              <a:rPr lang="en-US" dirty="0"/>
              <a:t>When stress is not managed, possible problems include</a:t>
            </a:r>
          </a:p>
          <a:p>
            <a:pPr marL="0" indent="0">
              <a:buNone/>
            </a:pPr>
            <a:endParaRPr lang="en-US" dirty="0"/>
          </a:p>
          <a:p>
            <a:pPr lvl="1"/>
            <a:r>
              <a:rPr lang="en-US" dirty="0"/>
              <a:t>Showing anger or being abusive toward residents</a:t>
            </a:r>
          </a:p>
          <a:p>
            <a:pPr lvl="1"/>
            <a:r>
              <a:rPr lang="en-US" dirty="0"/>
              <a:t>Arguing with your supervisor</a:t>
            </a:r>
          </a:p>
          <a:p>
            <a:pPr lvl="1"/>
            <a:r>
              <a:rPr lang="en-US" dirty="0"/>
              <a:t>Having poor relationships with coworkers and residents</a:t>
            </a:r>
          </a:p>
          <a:p>
            <a:pPr lvl="1"/>
            <a:r>
              <a:rPr lang="en-US" dirty="0"/>
              <a:t>Complaining about your job and your responsibilities</a:t>
            </a:r>
          </a:p>
          <a:p>
            <a:pPr lvl="1"/>
            <a:r>
              <a:rPr lang="en-US" dirty="0"/>
              <a:t>Feeling work-related burnout</a:t>
            </a:r>
          </a:p>
          <a:p>
            <a:pPr lvl="1"/>
            <a:r>
              <a:rPr lang="en-US" dirty="0"/>
              <a:t>Feeling tired even when you are rested</a:t>
            </a:r>
          </a:p>
          <a:p>
            <a:pPr lvl="1"/>
            <a:r>
              <a:rPr lang="en-US" dirty="0"/>
              <a:t>Having a difficult time focusing</a:t>
            </a: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34802999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34</a:t>
            </a:fld>
            <a:endParaRPr lang="en-US"/>
          </a:p>
        </p:txBody>
      </p:sp>
      <p:sp>
        <p:nvSpPr>
          <p:cNvPr id="2" name="Title 1">
            <a:extLst>
              <a:ext uri="{FF2B5EF4-FFF2-40B4-BE49-F238E27FC236}">
                <a16:creationId xmlns:a16="http://schemas.microsoft.com/office/drawing/2014/main" id="{5627417F-4333-411E-8F40-B92DC7C9CB46}"/>
              </a:ext>
            </a:extLst>
          </p:cNvPr>
          <p:cNvSpPr>
            <a:spLocks noGrp="1"/>
          </p:cNvSpPr>
          <p:nvPr>
            <p:ph type="title"/>
          </p:nvPr>
        </p:nvSpPr>
        <p:spPr/>
        <p:txBody>
          <a:bodyPr/>
          <a:lstStyle/>
          <a:p>
            <a:r>
              <a:rPr lang="en-US" dirty="0"/>
              <a:t>LO7, content 5</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7"/>
            </a:pPr>
            <a:r>
              <a:rPr lang="en-US" dirty="0">
                <a:solidFill>
                  <a:srgbClr val="FF0000"/>
                </a:solidFill>
                <a:latin typeface="+mj-lt"/>
              </a:rPr>
              <a:t>Explain ways to manage stress</a:t>
            </a:r>
          </a:p>
          <a:p>
            <a:pPr marL="0" indent="0">
              <a:buNone/>
            </a:pPr>
            <a:endParaRPr lang="en-US" dirty="0">
              <a:solidFill>
                <a:srgbClr val="FF0000"/>
              </a:solidFill>
              <a:latin typeface="+mj-lt"/>
            </a:endParaRPr>
          </a:p>
          <a:p>
            <a:pPr marL="0" indent="0">
              <a:buNone/>
            </a:pPr>
            <a:r>
              <a:rPr lang="en-US" dirty="0"/>
              <a:t>The following are appropriate sources for managing stress:</a:t>
            </a:r>
          </a:p>
          <a:p>
            <a:pPr marL="0" indent="0">
              <a:buNone/>
            </a:pPr>
            <a:endParaRPr lang="en-US" dirty="0"/>
          </a:p>
          <a:p>
            <a:pPr lvl="1"/>
            <a:r>
              <a:rPr lang="en-US" dirty="0"/>
              <a:t>Supervisor/care team member</a:t>
            </a:r>
          </a:p>
          <a:p>
            <a:pPr lvl="1"/>
            <a:r>
              <a:rPr lang="en-US" dirty="0"/>
              <a:t>Family</a:t>
            </a:r>
          </a:p>
          <a:p>
            <a:pPr lvl="1"/>
            <a:r>
              <a:rPr lang="en-US" dirty="0"/>
              <a:t>Friends</a:t>
            </a:r>
          </a:p>
          <a:p>
            <a:pPr lvl="1"/>
            <a:r>
              <a:rPr lang="en-US" dirty="0"/>
              <a:t>Support group</a:t>
            </a:r>
          </a:p>
          <a:p>
            <a:pPr lvl="1"/>
            <a:r>
              <a:rPr lang="en-US" dirty="0"/>
              <a:t>Place of worship</a:t>
            </a:r>
          </a:p>
          <a:p>
            <a:pPr lvl="1"/>
            <a:r>
              <a:rPr lang="en-US" dirty="0"/>
              <a:t>Doctor</a:t>
            </a:r>
          </a:p>
          <a:p>
            <a:pPr lvl="1"/>
            <a:r>
              <a:rPr lang="en-US" dirty="0"/>
              <a:t>Mental health agency</a:t>
            </a:r>
          </a:p>
          <a:p>
            <a:pPr lvl="1"/>
            <a:r>
              <a:rPr lang="en-US" dirty="0"/>
              <a:t>Phone hotline</a:t>
            </a: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18036325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35</a:t>
            </a:fld>
            <a:endParaRPr lang="en-US"/>
          </a:p>
        </p:txBody>
      </p:sp>
      <p:sp>
        <p:nvSpPr>
          <p:cNvPr id="2" name="Title 1">
            <a:extLst>
              <a:ext uri="{FF2B5EF4-FFF2-40B4-BE49-F238E27FC236}">
                <a16:creationId xmlns:a16="http://schemas.microsoft.com/office/drawing/2014/main" id="{9E23FBC6-D9A8-4C5F-9211-3CC1AA92B777}"/>
              </a:ext>
            </a:extLst>
          </p:cNvPr>
          <p:cNvSpPr>
            <a:spLocks noGrp="1"/>
          </p:cNvSpPr>
          <p:nvPr>
            <p:ph type="title"/>
          </p:nvPr>
        </p:nvSpPr>
        <p:spPr/>
        <p:txBody>
          <a:bodyPr/>
          <a:lstStyle/>
          <a:p>
            <a:r>
              <a:rPr lang="en-US" dirty="0"/>
              <a:t>LO7, content 6</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7"/>
            </a:pPr>
            <a:r>
              <a:rPr lang="en-US" dirty="0">
                <a:solidFill>
                  <a:srgbClr val="FF0000"/>
                </a:solidFill>
                <a:latin typeface="+mj-lt"/>
              </a:rPr>
              <a:t>Explain ways to manage stress</a:t>
            </a:r>
          </a:p>
          <a:p>
            <a:pPr marL="0" indent="0">
              <a:buNone/>
            </a:pPr>
            <a:endParaRPr lang="en-US" dirty="0">
              <a:solidFill>
                <a:srgbClr val="FF0000"/>
              </a:solidFill>
              <a:latin typeface="+mj-lt"/>
            </a:endParaRPr>
          </a:p>
          <a:p>
            <a:pPr marL="0" indent="0">
              <a:buNone/>
            </a:pPr>
            <a:r>
              <a:rPr lang="en-US" dirty="0"/>
              <a:t>REMEMBER:</a:t>
            </a:r>
          </a:p>
          <a:p>
            <a:pPr marL="0" indent="0">
              <a:buNone/>
            </a:pPr>
            <a:endParaRPr lang="en-US" dirty="0"/>
          </a:p>
          <a:p>
            <a:pPr marL="0" indent="0">
              <a:buNone/>
            </a:pPr>
            <a:r>
              <a:rPr lang="en-US" dirty="0"/>
              <a:t>NAs must not discuss their stress with residents or with residents friends or family members.</a:t>
            </a: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26690463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36</a:t>
            </a:fld>
            <a:endParaRPr lang="en-US"/>
          </a:p>
        </p:txBody>
      </p:sp>
      <p:sp>
        <p:nvSpPr>
          <p:cNvPr id="2" name="Title 1">
            <a:extLst>
              <a:ext uri="{FF2B5EF4-FFF2-40B4-BE49-F238E27FC236}">
                <a16:creationId xmlns:a16="http://schemas.microsoft.com/office/drawing/2014/main" id="{C4CBA263-440C-4F5A-A534-131A3F2233A9}"/>
              </a:ext>
            </a:extLst>
          </p:cNvPr>
          <p:cNvSpPr>
            <a:spLocks noGrp="1"/>
          </p:cNvSpPr>
          <p:nvPr>
            <p:ph type="title"/>
          </p:nvPr>
        </p:nvSpPr>
        <p:spPr/>
        <p:txBody>
          <a:bodyPr/>
          <a:lstStyle/>
          <a:p>
            <a:r>
              <a:rPr lang="en-US" dirty="0"/>
              <a:t>LO7, content 7</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Font typeface="+mj-lt"/>
              <a:buAutoNum type="arabicPeriod" startAt="7"/>
            </a:pPr>
            <a:r>
              <a:rPr lang="en-US" dirty="0">
                <a:solidFill>
                  <a:srgbClr val="FF0000"/>
                </a:solidFill>
                <a:latin typeface="+mj-lt"/>
              </a:rPr>
              <a:t>Explain ways to manage stress</a:t>
            </a:r>
          </a:p>
          <a:p>
            <a:pPr marL="0" indent="0">
              <a:buNone/>
            </a:pPr>
            <a:endParaRPr lang="en-US" dirty="0">
              <a:solidFill>
                <a:srgbClr val="FF0000"/>
              </a:solidFill>
              <a:latin typeface="+mj-lt"/>
            </a:endParaRPr>
          </a:p>
          <a:p>
            <a:pPr marL="0" indent="0">
              <a:buNone/>
            </a:pPr>
            <a:r>
              <a:rPr lang="en-US" dirty="0"/>
              <a:t>Think about these questions:</a:t>
            </a:r>
          </a:p>
          <a:p>
            <a:pPr marL="0" indent="0">
              <a:buNone/>
            </a:pPr>
            <a:endParaRPr lang="en-US" dirty="0"/>
          </a:p>
          <a:p>
            <a:pPr marL="0" indent="0">
              <a:buNone/>
            </a:pPr>
            <a:r>
              <a:rPr lang="en-US" dirty="0"/>
              <a:t>Why did you choose to become an NA?</a:t>
            </a:r>
          </a:p>
          <a:p>
            <a:pPr marL="0" indent="0">
              <a:buNone/>
            </a:pPr>
            <a:endParaRPr lang="en-US" dirty="0"/>
          </a:p>
          <a:p>
            <a:pPr marL="0" indent="0">
              <a:buNone/>
            </a:pPr>
            <a:r>
              <a:rPr lang="en-US" dirty="0"/>
              <a:t>What does it mean to you to be able to help others?</a:t>
            </a:r>
          </a:p>
          <a:p>
            <a:pPr marL="0" indent="0">
              <a:buNone/>
            </a:pPr>
            <a:endParaRPr lang="en-US" dirty="0"/>
          </a:p>
          <a:p>
            <a:pPr marL="0" indent="0">
              <a:buNone/>
            </a:pPr>
            <a:r>
              <a:rPr lang="en-US" dirty="0"/>
              <a:t>How will you remind yourself of how valuable your work is?</a:t>
            </a: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8999266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9299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4</a:t>
            </a:fld>
            <a:endParaRPr lang="en-US"/>
          </a:p>
        </p:txBody>
      </p:sp>
      <p:sp>
        <p:nvSpPr>
          <p:cNvPr id="2" name="Title 1">
            <a:extLst>
              <a:ext uri="{FF2B5EF4-FFF2-40B4-BE49-F238E27FC236}">
                <a16:creationId xmlns:a16="http://schemas.microsoft.com/office/drawing/2014/main" id="{035DF772-3942-4AED-89F7-446B25F252C8}"/>
              </a:ext>
            </a:extLst>
          </p:cNvPr>
          <p:cNvSpPr>
            <a:spLocks noGrp="1"/>
          </p:cNvSpPr>
          <p:nvPr>
            <p:ph type="title"/>
          </p:nvPr>
        </p:nvSpPr>
        <p:spPr/>
        <p:txBody>
          <a:bodyPr/>
          <a:lstStyle/>
          <a:p>
            <a:r>
              <a:rPr lang="en-US" dirty="0"/>
              <a:t>LO1, content 3</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Describe how to find a job</a:t>
            </a:r>
          </a:p>
          <a:p>
            <a:pPr marL="0" indent="0">
              <a:buNone/>
            </a:pPr>
            <a:endParaRPr lang="en-US" dirty="0">
              <a:solidFill>
                <a:srgbClr val="FF0000"/>
              </a:solidFill>
              <a:latin typeface="+mj-lt"/>
            </a:endParaRPr>
          </a:p>
          <a:p>
            <a:pPr marL="0" indent="0">
              <a:buNone/>
            </a:pPr>
            <a:r>
              <a:rPr lang="en-US" dirty="0">
                <a:latin typeface="+mj-lt"/>
              </a:rPr>
              <a:t>When applying for a job it is important to have the following documents on hand:</a:t>
            </a:r>
          </a:p>
          <a:p>
            <a:pPr marL="0" indent="0">
              <a:buNone/>
            </a:pPr>
            <a:endParaRPr lang="en-US" dirty="0">
              <a:latin typeface="+mj-lt"/>
            </a:endParaRPr>
          </a:p>
          <a:p>
            <a:pPr lvl="1"/>
            <a:r>
              <a:rPr lang="en-US" dirty="0">
                <a:latin typeface="+mj-lt"/>
              </a:rPr>
              <a:t>Identification such as driver’s license, social security card, birth certificate, or passport</a:t>
            </a:r>
          </a:p>
          <a:p>
            <a:pPr lvl="1"/>
            <a:r>
              <a:rPr lang="en-US" dirty="0">
                <a:latin typeface="+mj-lt"/>
              </a:rPr>
              <a:t>Proof of legal ability to work in this country</a:t>
            </a:r>
          </a:p>
          <a:p>
            <a:pPr lvl="1"/>
            <a:r>
              <a:rPr lang="en-US" dirty="0">
                <a:latin typeface="+mj-lt"/>
              </a:rPr>
              <a:t>Credentials such as school diplomas (course completion/graduation certificates, NA certification, other certification), including the names of instructors</a:t>
            </a:r>
          </a:p>
          <a:p>
            <a:pPr lvl="1"/>
            <a:r>
              <a:rPr lang="en-US" dirty="0">
                <a:latin typeface="+mj-lt"/>
              </a:rPr>
              <a:t>Letters of reference from former employers or teachers, not family or friends</a:t>
            </a:r>
          </a:p>
          <a:p>
            <a:pPr marL="0" indent="0">
              <a:buNone/>
            </a:pPr>
            <a:endParaRPr lang="en-US" dirty="0">
              <a:latin typeface="+mj-lt"/>
            </a:endParaRP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502421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5</a:t>
            </a:fld>
            <a:endParaRPr lang="en-US"/>
          </a:p>
        </p:txBody>
      </p:sp>
      <p:sp>
        <p:nvSpPr>
          <p:cNvPr id="2" name="Title 1">
            <a:extLst>
              <a:ext uri="{FF2B5EF4-FFF2-40B4-BE49-F238E27FC236}">
                <a16:creationId xmlns:a16="http://schemas.microsoft.com/office/drawing/2014/main" id="{8E667BF1-AB78-4C1B-99B4-D75F461DB27B}"/>
              </a:ext>
            </a:extLst>
          </p:cNvPr>
          <p:cNvSpPr>
            <a:spLocks noGrp="1"/>
          </p:cNvSpPr>
          <p:nvPr>
            <p:ph type="title"/>
          </p:nvPr>
        </p:nvSpPr>
        <p:spPr/>
        <p:txBody>
          <a:bodyPr/>
          <a:lstStyle/>
          <a:p>
            <a:r>
              <a:rPr lang="en-US" dirty="0"/>
              <a:t>LO1, content 4</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Describe how to find a job</a:t>
            </a:r>
          </a:p>
          <a:p>
            <a:pPr marL="0" indent="0">
              <a:buNone/>
            </a:pPr>
            <a:endParaRPr lang="en-US" dirty="0">
              <a:solidFill>
                <a:srgbClr val="FF0000"/>
              </a:solidFill>
              <a:latin typeface="+mj-lt"/>
            </a:endParaRPr>
          </a:p>
          <a:p>
            <a:pPr marL="0" indent="0">
              <a:buNone/>
            </a:pPr>
            <a:r>
              <a:rPr lang="en-US" dirty="0">
                <a:latin typeface="+mj-lt"/>
              </a:rPr>
              <a:t>A résumé should include </a:t>
            </a:r>
          </a:p>
          <a:p>
            <a:pPr marL="0" indent="0">
              <a:buNone/>
            </a:pPr>
            <a:endParaRPr lang="en-US" dirty="0">
              <a:latin typeface="+mj-lt"/>
            </a:endParaRPr>
          </a:p>
          <a:p>
            <a:pPr lvl="1"/>
            <a:r>
              <a:rPr lang="en-US" dirty="0">
                <a:latin typeface="+mj-lt"/>
              </a:rPr>
              <a:t>Contact details</a:t>
            </a:r>
          </a:p>
          <a:p>
            <a:pPr lvl="1"/>
            <a:r>
              <a:rPr lang="en-US" dirty="0">
                <a:latin typeface="+mj-lt"/>
              </a:rPr>
              <a:t>Educational experience, starting with most recent</a:t>
            </a:r>
          </a:p>
          <a:p>
            <a:pPr lvl="1"/>
            <a:r>
              <a:rPr lang="en-US" dirty="0">
                <a:latin typeface="+mj-lt"/>
              </a:rPr>
              <a:t>Work experience, starting with most recent</a:t>
            </a:r>
          </a:p>
          <a:p>
            <a:pPr lvl="1"/>
            <a:r>
              <a:rPr lang="en-US" dirty="0">
                <a:latin typeface="+mj-lt"/>
              </a:rPr>
              <a:t>Special skills</a:t>
            </a:r>
          </a:p>
          <a:p>
            <a:pPr lvl="1"/>
            <a:r>
              <a:rPr lang="en-US" dirty="0">
                <a:latin typeface="+mj-lt"/>
              </a:rPr>
              <a:t>Memberships in professional organizations</a:t>
            </a:r>
          </a:p>
          <a:p>
            <a:pPr lvl="1"/>
            <a:r>
              <a:rPr lang="en-US" dirty="0">
                <a:latin typeface="+mj-lt"/>
              </a:rPr>
              <a:t>Volunteer work</a:t>
            </a:r>
          </a:p>
          <a:p>
            <a:pPr marL="0" indent="0">
              <a:buNone/>
            </a:pPr>
            <a:endParaRPr lang="en-US" dirty="0">
              <a:latin typeface="+mj-lt"/>
            </a:endParaRP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3056031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6</a:t>
            </a:fld>
            <a:endParaRPr lang="en-US"/>
          </a:p>
        </p:txBody>
      </p:sp>
      <p:sp>
        <p:nvSpPr>
          <p:cNvPr id="2" name="Title 1">
            <a:extLst>
              <a:ext uri="{FF2B5EF4-FFF2-40B4-BE49-F238E27FC236}">
                <a16:creationId xmlns:a16="http://schemas.microsoft.com/office/drawing/2014/main" id="{DC3B5CA9-0AFA-4641-A111-FD257909176B}"/>
              </a:ext>
            </a:extLst>
          </p:cNvPr>
          <p:cNvSpPr>
            <a:spLocks noGrp="1"/>
          </p:cNvSpPr>
          <p:nvPr>
            <p:ph type="title"/>
          </p:nvPr>
        </p:nvSpPr>
        <p:spPr/>
        <p:txBody>
          <a:bodyPr/>
          <a:lstStyle/>
          <a:p>
            <a:r>
              <a:rPr lang="en-US" dirty="0"/>
              <a:t>LO1, content 5</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Describe how to find a job</a:t>
            </a:r>
          </a:p>
          <a:p>
            <a:pPr marL="0" indent="0">
              <a:buNone/>
            </a:pPr>
            <a:endParaRPr lang="en-US" dirty="0">
              <a:solidFill>
                <a:srgbClr val="FF0000"/>
              </a:solidFill>
              <a:latin typeface="+mj-lt"/>
            </a:endParaRPr>
          </a:p>
          <a:p>
            <a:pPr marL="0" indent="0">
              <a:buNone/>
            </a:pPr>
            <a:r>
              <a:rPr lang="en-US" dirty="0">
                <a:latin typeface="+mj-lt"/>
              </a:rPr>
              <a:t>The following general information is needed for a job application:</a:t>
            </a:r>
          </a:p>
          <a:p>
            <a:pPr marL="0" indent="0">
              <a:buNone/>
            </a:pPr>
            <a:r>
              <a:rPr lang="en-US" dirty="0">
                <a:latin typeface="+mj-lt"/>
              </a:rPr>
              <a:t> </a:t>
            </a:r>
          </a:p>
          <a:p>
            <a:pPr lvl="1"/>
            <a:r>
              <a:rPr lang="en-US" dirty="0">
                <a:latin typeface="+mj-lt"/>
              </a:rPr>
              <a:t>Your address, phone number, and email address</a:t>
            </a:r>
          </a:p>
          <a:p>
            <a:pPr lvl="1"/>
            <a:r>
              <a:rPr lang="en-US" dirty="0">
                <a:latin typeface="+mj-lt"/>
              </a:rPr>
              <a:t>Birth date and social security number</a:t>
            </a:r>
          </a:p>
          <a:p>
            <a:pPr lvl="1"/>
            <a:r>
              <a:rPr lang="en-US" dirty="0">
                <a:latin typeface="+mj-lt"/>
              </a:rPr>
              <a:t>Training school and dates, certification numbers</a:t>
            </a:r>
          </a:p>
          <a:p>
            <a:pPr lvl="1"/>
            <a:r>
              <a:rPr lang="en-US" dirty="0">
                <a:latin typeface="+mj-lt"/>
              </a:rPr>
              <a:t>Previous employers’ names, addresses, phone numbers, and email addresses; and dates of employment</a:t>
            </a:r>
          </a:p>
          <a:p>
            <a:pPr lvl="1"/>
            <a:r>
              <a:rPr lang="en-US" dirty="0">
                <a:latin typeface="+mj-lt"/>
              </a:rPr>
              <a:t>Salary information from previous jobs</a:t>
            </a:r>
          </a:p>
          <a:p>
            <a:pPr lvl="1"/>
            <a:r>
              <a:rPr lang="en-US" dirty="0">
                <a:latin typeface="+mj-lt"/>
              </a:rPr>
              <a:t>Reasons why you left former jobs</a:t>
            </a:r>
          </a:p>
          <a:p>
            <a:pPr lvl="1"/>
            <a:r>
              <a:rPr lang="en-US" dirty="0">
                <a:latin typeface="+mj-lt"/>
              </a:rPr>
              <a:t>References, including phone numbers and email addresses</a:t>
            </a:r>
          </a:p>
          <a:p>
            <a:pPr lvl="1"/>
            <a:r>
              <a:rPr lang="en-US" dirty="0">
                <a:latin typeface="+mj-lt"/>
              </a:rPr>
              <a:t>Availability (days and hours)</a:t>
            </a:r>
          </a:p>
          <a:p>
            <a:pPr lvl="1"/>
            <a:r>
              <a:rPr lang="en-US" dirty="0">
                <a:latin typeface="+mj-lt"/>
              </a:rPr>
              <a:t>Brief statement about why you are changing jobs</a:t>
            </a:r>
          </a:p>
          <a:p>
            <a:pPr marL="0" indent="0">
              <a:buNone/>
            </a:pPr>
            <a:endParaRPr lang="en-US" dirty="0">
              <a:latin typeface="+mj-lt"/>
            </a:endParaRPr>
          </a:p>
          <a:p>
            <a:pPr marL="0" indent="0">
              <a:buNone/>
            </a:pPr>
            <a:endParaRPr lang="en-US" dirty="0">
              <a:latin typeface="+mj-lt"/>
            </a:endParaRP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2684237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7</a:t>
            </a:fld>
            <a:endParaRPr lang="en-US"/>
          </a:p>
        </p:txBody>
      </p:sp>
      <p:sp>
        <p:nvSpPr>
          <p:cNvPr id="2" name="Title 1">
            <a:extLst>
              <a:ext uri="{FF2B5EF4-FFF2-40B4-BE49-F238E27FC236}">
                <a16:creationId xmlns:a16="http://schemas.microsoft.com/office/drawing/2014/main" id="{FC724F90-9BB1-4192-8392-C8DA5D54D1F6}"/>
              </a:ext>
            </a:extLst>
          </p:cNvPr>
          <p:cNvSpPr>
            <a:spLocks noGrp="1"/>
          </p:cNvSpPr>
          <p:nvPr>
            <p:ph type="title"/>
          </p:nvPr>
        </p:nvSpPr>
        <p:spPr/>
        <p:txBody>
          <a:bodyPr/>
          <a:lstStyle/>
          <a:p>
            <a:r>
              <a:rPr lang="en-US" dirty="0"/>
              <a:t>LO1, content 6</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Describe how to find a job</a:t>
            </a:r>
          </a:p>
          <a:p>
            <a:pPr marL="0" indent="0">
              <a:buNone/>
            </a:pPr>
            <a:endParaRPr lang="en-US" dirty="0">
              <a:solidFill>
                <a:srgbClr val="FF0000"/>
              </a:solidFill>
              <a:latin typeface="+mj-lt"/>
            </a:endParaRPr>
          </a:p>
          <a:p>
            <a:pPr marL="0" indent="0">
              <a:buNone/>
            </a:pPr>
            <a:r>
              <a:rPr lang="en-US" dirty="0">
                <a:latin typeface="+mj-lt"/>
              </a:rPr>
              <a:t>REMEMBER:</a:t>
            </a:r>
          </a:p>
          <a:p>
            <a:pPr marL="0" indent="0">
              <a:buNone/>
            </a:pPr>
            <a:endParaRPr lang="en-US" dirty="0">
              <a:latin typeface="+mj-lt"/>
            </a:endParaRPr>
          </a:p>
          <a:p>
            <a:pPr marL="0" indent="0">
              <a:buNone/>
            </a:pPr>
            <a:r>
              <a:rPr lang="en-US" dirty="0">
                <a:latin typeface="+mj-lt"/>
              </a:rPr>
              <a:t>It is essential to be honest when completing job applications, even if that means including negative information like a criminal history. Not doing so may be considered fraud.</a:t>
            </a:r>
          </a:p>
          <a:p>
            <a:pPr marL="0" indent="0">
              <a:buNone/>
            </a:pPr>
            <a:endParaRPr lang="en-US" dirty="0">
              <a:latin typeface="+mj-lt"/>
            </a:endParaRP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2281343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AE10B4-D611-4530-9A3E-AC370DBC4101}"/>
              </a:ext>
            </a:extLst>
          </p:cNvPr>
          <p:cNvSpPr>
            <a:spLocks noGrp="1"/>
          </p:cNvSpPr>
          <p:nvPr>
            <p:ph type="sldNum" sz="quarter" idx="12"/>
          </p:nvPr>
        </p:nvSpPr>
        <p:spPr/>
        <p:txBody>
          <a:bodyPr/>
          <a:lstStyle/>
          <a:p>
            <a:fld id="{1E19C8D7-53EE-4AF8-9E87-BBF55B67A655}" type="slidenum">
              <a:rPr lang="en-US" smtClean="0"/>
              <a:pPr/>
              <a:t>8</a:t>
            </a:fld>
            <a:endParaRPr lang="en-US"/>
          </a:p>
        </p:txBody>
      </p:sp>
      <p:sp>
        <p:nvSpPr>
          <p:cNvPr id="5" name="Title 4">
            <a:extLst>
              <a:ext uri="{FF2B5EF4-FFF2-40B4-BE49-F238E27FC236}">
                <a16:creationId xmlns:a16="http://schemas.microsoft.com/office/drawing/2014/main" id="{FBC00AC8-1D2E-481D-B5EA-22A109E17D0E}"/>
              </a:ext>
            </a:extLst>
          </p:cNvPr>
          <p:cNvSpPr>
            <a:spLocks noGrp="1"/>
          </p:cNvSpPr>
          <p:nvPr>
            <p:ph type="title"/>
          </p:nvPr>
        </p:nvSpPr>
        <p:spPr/>
        <p:txBody>
          <a:bodyPr/>
          <a:lstStyle/>
          <a:p>
            <a:r>
              <a:rPr lang="en-US" dirty="0"/>
              <a:t>LO1, content 7</a:t>
            </a:r>
          </a:p>
        </p:txBody>
      </p:sp>
      <p:sp>
        <p:nvSpPr>
          <p:cNvPr id="2" name="Content Placeholder 1">
            <a:extLst>
              <a:ext uri="{FF2B5EF4-FFF2-40B4-BE49-F238E27FC236}">
                <a16:creationId xmlns:a16="http://schemas.microsoft.com/office/drawing/2014/main" id="{DF4D9F71-6549-4976-94AE-132B3BA93DEA}"/>
              </a:ext>
            </a:extLst>
          </p:cNvPr>
          <p:cNvSpPr>
            <a:spLocks noGrp="1"/>
          </p:cNvSpPr>
          <p:nvPr>
            <p:ph idx="1"/>
          </p:nvPr>
        </p:nvSpPr>
        <p:spPr/>
        <p:txBody>
          <a:bodyPr>
            <a:normAutofit/>
          </a:bodyPr>
          <a:lstStyle/>
          <a:p>
            <a:pPr marL="0" indent="0">
              <a:buNone/>
            </a:pPr>
            <a:r>
              <a:rPr lang="en-US" altLang="en-US" dirty="0">
                <a:latin typeface="+mj-lt"/>
              </a:rPr>
              <a:t>Handout 10-1: Job Application</a:t>
            </a:r>
          </a:p>
          <a:p>
            <a:pPr marL="0" indent="0">
              <a:buNone/>
            </a:pPr>
            <a:endParaRPr lang="en-US" altLang="en-US" dirty="0">
              <a:latin typeface="+mj-lt"/>
            </a:endParaRPr>
          </a:p>
        </p:txBody>
      </p:sp>
      <p:pic>
        <p:nvPicPr>
          <p:cNvPr id="4" name="Picture 3" descr="Standard example of blank employment application.">
            <a:extLst>
              <a:ext uri="{FF2B5EF4-FFF2-40B4-BE49-F238E27FC236}">
                <a16:creationId xmlns:a16="http://schemas.microsoft.com/office/drawing/2014/main" id="{265F04B8-CBE6-4B11-95B9-57D199686454}"/>
              </a:ext>
            </a:extLst>
          </p:cNvPr>
          <p:cNvPicPr>
            <a:picLocks noChangeAspect="1"/>
          </p:cNvPicPr>
          <p:nvPr/>
        </p:nvPicPr>
        <p:blipFill>
          <a:blip r:embed="rId2"/>
          <a:stretch>
            <a:fillRect/>
          </a:stretch>
        </p:blipFill>
        <p:spPr>
          <a:xfrm>
            <a:off x="2577556" y="1312985"/>
            <a:ext cx="3988888" cy="5029200"/>
          </a:xfrm>
          <a:prstGeom prst="rect">
            <a:avLst/>
          </a:prstGeom>
        </p:spPr>
      </p:pic>
    </p:spTree>
    <p:extLst>
      <p:ext uri="{BB962C8B-B14F-4D97-AF65-F5344CB8AC3E}">
        <p14:creationId xmlns:p14="http://schemas.microsoft.com/office/powerpoint/2010/main" val="3994498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2074C73-25B7-4E1A-A26D-943419D1CF37}"/>
              </a:ext>
            </a:extLst>
          </p:cNvPr>
          <p:cNvSpPr>
            <a:spLocks noGrp="1"/>
          </p:cNvSpPr>
          <p:nvPr>
            <p:ph type="sldNum" sz="quarter" idx="12"/>
          </p:nvPr>
        </p:nvSpPr>
        <p:spPr/>
        <p:txBody>
          <a:bodyPr/>
          <a:lstStyle/>
          <a:p>
            <a:fld id="{1E19C8D7-53EE-4AF8-9E87-BBF55B67A655}" type="slidenum">
              <a:rPr lang="en-US" smtClean="0"/>
              <a:pPr/>
              <a:t>9</a:t>
            </a:fld>
            <a:endParaRPr lang="en-US"/>
          </a:p>
        </p:txBody>
      </p:sp>
      <p:sp>
        <p:nvSpPr>
          <p:cNvPr id="2" name="Title 1">
            <a:extLst>
              <a:ext uri="{FF2B5EF4-FFF2-40B4-BE49-F238E27FC236}">
                <a16:creationId xmlns:a16="http://schemas.microsoft.com/office/drawing/2014/main" id="{B1FB20DA-483B-4E88-9A85-4231865E16A7}"/>
              </a:ext>
            </a:extLst>
          </p:cNvPr>
          <p:cNvSpPr>
            <a:spLocks noGrp="1"/>
          </p:cNvSpPr>
          <p:nvPr>
            <p:ph type="title"/>
          </p:nvPr>
        </p:nvSpPr>
        <p:spPr/>
        <p:txBody>
          <a:bodyPr/>
          <a:lstStyle/>
          <a:p>
            <a:r>
              <a:rPr lang="en-US" dirty="0"/>
              <a:t>LO1, content 8</a:t>
            </a:r>
          </a:p>
        </p:txBody>
      </p:sp>
      <p:sp>
        <p:nvSpPr>
          <p:cNvPr id="7" name="Content Placeholder 1">
            <a:extLst>
              <a:ext uri="{FF2B5EF4-FFF2-40B4-BE49-F238E27FC236}">
                <a16:creationId xmlns:a16="http://schemas.microsoft.com/office/drawing/2014/main" id="{EE90B19C-CFAE-40F8-B16B-9B7711EB12F6}"/>
              </a:ext>
            </a:extLst>
          </p:cNvPr>
          <p:cNvSpPr>
            <a:spLocks noGrp="1"/>
          </p:cNvSpPr>
          <p:nvPr>
            <p:ph idx="1"/>
          </p:nvPr>
        </p:nvSpPr>
        <p:spPr/>
        <p:txBody>
          <a:bodyPr>
            <a:normAutofit/>
          </a:bodyPr>
          <a:lstStyle/>
          <a:p>
            <a:pPr marL="457200" indent="-457200">
              <a:buAutoNum type="arabicPeriod"/>
            </a:pPr>
            <a:r>
              <a:rPr lang="en-US" dirty="0">
                <a:solidFill>
                  <a:srgbClr val="FF0000"/>
                </a:solidFill>
                <a:latin typeface="+mj-lt"/>
              </a:rPr>
              <a:t>Describe how to find a job</a:t>
            </a:r>
          </a:p>
          <a:p>
            <a:pPr marL="0" indent="0">
              <a:buNone/>
            </a:pPr>
            <a:endParaRPr lang="en-US" dirty="0">
              <a:solidFill>
                <a:srgbClr val="FF0000"/>
              </a:solidFill>
              <a:latin typeface="+mj-lt"/>
            </a:endParaRPr>
          </a:p>
          <a:p>
            <a:pPr marL="0" indent="0">
              <a:buNone/>
            </a:pPr>
            <a:r>
              <a:rPr lang="en-US" dirty="0">
                <a:latin typeface="+mj-lt"/>
              </a:rPr>
              <a:t>REMEMBER:</a:t>
            </a:r>
          </a:p>
          <a:p>
            <a:pPr marL="0" indent="0">
              <a:buNone/>
            </a:pPr>
            <a:endParaRPr lang="en-US" dirty="0">
              <a:latin typeface="+mj-lt"/>
            </a:endParaRPr>
          </a:p>
          <a:p>
            <a:pPr marL="0" indent="0">
              <a:buNone/>
            </a:pPr>
            <a:r>
              <a:rPr lang="en-US" dirty="0">
                <a:latin typeface="+mj-lt"/>
              </a:rPr>
              <a:t>A criminal background check will be completed before an NA is hired. </a:t>
            </a:r>
          </a:p>
          <a:p>
            <a:pPr marL="0" indent="0">
              <a:buNone/>
            </a:pPr>
            <a:endParaRPr lang="en-US" dirty="0">
              <a:latin typeface="+mj-lt"/>
            </a:endParaRPr>
          </a:p>
          <a:p>
            <a:pPr marL="0" indent="0">
              <a:buNone/>
            </a:pPr>
            <a:endParaRPr lang="en-US" dirty="0"/>
          </a:p>
          <a:p>
            <a:pPr marL="0" indent="0">
              <a:buNone/>
            </a:pPr>
            <a:endParaRPr lang="en-US" dirty="0"/>
          </a:p>
          <a:p>
            <a:pPr marL="457200" lvl="1" indent="0">
              <a:buNone/>
            </a:pPr>
            <a:endParaRPr lang="en-US" dirty="0">
              <a:solidFill>
                <a:sysClr val="windowText" lastClr="000000"/>
              </a:solidFill>
            </a:endParaRPr>
          </a:p>
          <a:p>
            <a:pPr marL="0" indent="0">
              <a:buNone/>
            </a:pPr>
            <a:endParaRPr lang="en-US" dirty="0">
              <a:latin typeface="+mj-lt"/>
            </a:endParaRPr>
          </a:p>
        </p:txBody>
      </p:sp>
    </p:spTree>
    <p:extLst>
      <p:ext uri="{BB962C8B-B14F-4D97-AF65-F5344CB8AC3E}">
        <p14:creationId xmlns:p14="http://schemas.microsoft.com/office/powerpoint/2010/main" val="1427108350"/>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329C76"/>
      </a:accent1>
      <a:accent2>
        <a:srgbClr val="B37924"/>
      </a:accent2>
      <a:accent3>
        <a:srgbClr val="E3567D"/>
      </a:accent3>
      <a:accent4>
        <a:srgbClr val="0091B9"/>
      </a:accent4>
      <a:accent5>
        <a:srgbClr val="D6BF00"/>
      </a:accent5>
      <a:accent6>
        <a:srgbClr val="934C93"/>
      </a:accent6>
      <a:hlink>
        <a:srgbClr val="0563C1"/>
      </a:hlink>
      <a:folHlink>
        <a:srgbClr val="954F72"/>
      </a:folHlink>
    </a:clrScheme>
    <a:fontScheme name="Susan Hedman - Hartman Publishing">
      <a:majorFont>
        <a:latin typeface="Scala Sans"/>
        <a:ea typeface=""/>
        <a:cs typeface=""/>
      </a:majorFont>
      <a:minorFont>
        <a:latin typeface="Scala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865</TotalTime>
  <Words>1783</Words>
  <Application>Microsoft Office PowerPoint</Application>
  <PresentationFormat>On-screen Show (4:3)</PresentationFormat>
  <Paragraphs>419</Paragraphs>
  <Slides>37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37</vt:i4>
      </vt:variant>
    </vt:vector>
  </HeadingPairs>
  <TitlesOfParts>
    <vt:vector size="40" baseType="lpstr">
      <vt:lpstr>Arial</vt:lpstr>
      <vt:lpstr>Scala Sans</vt:lpstr>
      <vt:lpstr>Office Theme</vt:lpstr>
      <vt:lpstr>PowerPoint Presentation</vt:lpstr>
      <vt:lpstr>Chapter 10, LO1, content 1</vt:lpstr>
      <vt:lpstr>LO1, content 2</vt:lpstr>
      <vt:lpstr>LO1, content 3</vt:lpstr>
      <vt:lpstr>LO1, content 4</vt:lpstr>
      <vt:lpstr>LO1, content 5</vt:lpstr>
      <vt:lpstr>LO1, content 6</vt:lpstr>
      <vt:lpstr>LO1, content 7</vt:lpstr>
      <vt:lpstr>LO1, content 8</vt:lpstr>
      <vt:lpstr>LO1, content 9</vt:lpstr>
      <vt:lpstr>LO1, content 10 </vt:lpstr>
      <vt:lpstr>LO1, content 11</vt:lpstr>
      <vt:lpstr>LO2, content 1</vt:lpstr>
      <vt:lpstr>LO2, content 2</vt:lpstr>
      <vt:lpstr>LO2, content 3</vt:lpstr>
      <vt:lpstr>LO2, content 4</vt:lpstr>
      <vt:lpstr>LO2, content 5 </vt:lpstr>
      <vt:lpstr>LO3, content 1</vt:lpstr>
      <vt:lpstr>LO3, content 2</vt:lpstr>
      <vt:lpstr>LO3, content 3</vt:lpstr>
      <vt:lpstr>LO4, content 1</vt:lpstr>
      <vt:lpstr>LO4, content 2</vt:lpstr>
      <vt:lpstr>LO4, content 3</vt:lpstr>
      <vt:lpstr>LO4, content 4</vt:lpstr>
      <vt:lpstr>LO5, content 1</vt:lpstr>
      <vt:lpstr>LO5, content 2</vt:lpstr>
      <vt:lpstr>LO6, content 1</vt:lpstr>
      <vt:lpstr>LO6, content 2</vt:lpstr>
      <vt:lpstr>LO7, key terms 1</vt:lpstr>
      <vt:lpstr>LO7, content 1</vt:lpstr>
      <vt:lpstr>LO7, content 2</vt:lpstr>
      <vt:lpstr>LO7, content 3</vt:lpstr>
      <vt:lpstr>LO7, content 4</vt:lpstr>
      <vt:lpstr>LO7, content 5</vt:lpstr>
      <vt:lpstr>LO7, content 6</vt:lpstr>
      <vt:lpstr>LO7, content 7</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Macasero</dc:creator>
  <cp:lastModifiedBy>Angela Storey</cp:lastModifiedBy>
  <cp:revision>137</cp:revision>
  <dcterms:created xsi:type="dcterms:W3CDTF">2018-07-24T19:43:57Z</dcterms:created>
  <dcterms:modified xsi:type="dcterms:W3CDTF">2020-09-29T21:08:57Z</dcterms:modified>
</cp:coreProperties>
</file>