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5"/>
  </p:notesMasterIdLst>
  <p:sldIdLst>
    <p:sldId id="294" r:id="rId2"/>
    <p:sldId id="302" r:id="rId3"/>
    <p:sldId id="499" r:id="rId4"/>
    <p:sldId id="500" r:id="rId5"/>
    <p:sldId id="364" r:id="rId6"/>
    <p:sldId id="501" r:id="rId7"/>
    <p:sldId id="502" r:id="rId8"/>
    <p:sldId id="503" r:id="rId9"/>
    <p:sldId id="504" r:id="rId10"/>
    <p:sldId id="505" r:id="rId11"/>
    <p:sldId id="506" r:id="rId12"/>
    <p:sldId id="507" r:id="rId13"/>
    <p:sldId id="508" r:id="rId14"/>
    <p:sldId id="509" r:id="rId15"/>
    <p:sldId id="535" r:id="rId16"/>
    <p:sldId id="512" r:id="rId17"/>
    <p:sldId id="513" r:id="rId18"/>
    <p:sldId id="514" r:id="rId19"/>
    <p:sldId id="515" r:id="rId20"/>
    <p:sldId id="516" r:id="rId21"/>
    <p:sldId id="517" r:id="rId22"/>
    <p:sldId id="519" r:id="rId23"/>
    <p:sldId id="518" r:id="rId24"/>
    <p:sldId id="520" r:id="rId25"/>
    <p:sldId id="536" r:id="rId26"/>
    <p:sldId id="521" r:id="rId27"/>
    <p:sldId id="522" r:id="rId28"/>
    <p:sldId id="523" r:id="rId29"/>
    <p:sldId id="524" r:id="rId30"/>
    <p:sldId id="525" r:id="rId31"/>
    <p:sldId id="526" r:id="rId32"/>
    <p:sldId id="527" r:id="rId33"/>
    <p:sldId id="528" r:id="rId34"/>
    <p:sldId id="529" r:id="rId35"/>
    <p:sldId id="537" r:id="rId36"/>
    <p:sldId id="530" r:id="rId37"/>
    <p:sldId id="531" r:id="rId38"/>
    <p:sldId id="533" r:id="rId39"/>
    <p:sldId id="538" r:id="rId40"/>
    <p:sldId id="539" r:id="rId41"/>
    <p:sldId id="532" r:id="rId42"/>
    <p:sldId id="540" r:id="rId43"/>
    <p:sldId id="541" r:id="rId44"/>
    <p:sldId id="542" r:id="rId45"/>
    <p:sldId id="543" r:id="rId46"/>
    <p:sldId id="544" r:id="rId47"/>
    <p:sldId id="545" r:id="rId48"/>
    <p:sldId id="546" r:id="rId49"/>
    <p:sldId id="547" r:id="rId50"/>
    <p:sldId id="548" r:id="rId51"/>
    <p:sldId id="269" r:id="rId52"/>
    <p:sldId id="560" r:id="rId53"/>
    <p:sldId id="561" r:id="rId54"/>
    <p:sldId id="550" r:id="rId55"/>
    <p:sldId id="551" r:id="rId56"/>
    <p:sldId id="562" r:id="rId57"/>
    <p:sldId id="552" r:id="rId58"/>
    <p:sldId id="563" r:id="rId59"/>
    <p:sldId id="553" r:id="rId60"/>
    <p:sldId id="554" r:id="rId61"/>
    <p:sldId id="564" r:id="rId62"/>
    <p:sldId id="565" r:id="rId63"/>
    <p:sldId id="566" r:id="rId64"/>
    <p:sldId id="555" r:id="rId65"/>
    <p:sldId id="556" r:id="rId66"/>
    <p:sldId id="557" r:id="rId67"/>
    <p:sldId id="558" r:id="rId68"/>
    <p:sldId id="559" r:id="rId69"/>
    <p:sldId id="567" r:id="rId70"/>
    <p:sldId id="568" r:id="rId71"/>
    <p:sldId id="534" r:id="rId72"/>
    <p:sldId id="569" r:id="rId73"/>
    <p:sldId id="570" r:id="rId74"/>
    <p:sldId id="571" r:id="rId75"/>
    <p:sldId id="572" r:id="rId76"/>
    <p:sldId id="573" r:id="rId77"/>
    <p:sldId id="574" r:id="rId78"/>
    <p:sldId id="581" r:id="rId79"/>
    <p:sldId id="575" r:id="rId80"/>
    <p:sldId id="576" r:id="rId81"/>
    <p:sldId id="582" r:id="rId82"/>
    <p:sldId id="577" r:id="rId83"/>
    <p:sldId id="583" r:id="rId84"/>
    <p:sldId id="578" r:id="rId85"/>
    <p:sldId id="584" r:id="rId86"/>
    <p:sldId id="579" r:id="rId87"/>
    <p:sldId id="580" r:id="rId88"/>
    <p:sldId id="594" r:id="rId89"/>
    <p:sldId id="585" r:id="rId90"/>
    <p:sldId id="586" r:id="rId91"/>
    <p:sldId id="587" r:id="rId92"/>
    <p:sldId id="588" r:id="rId93"/>
    <p:sldId id="589" r:id="rId94"/>
    <p:sldId id="590" r:id="rId95"/>
    <p:sldId id="591" r:id="rId96"/>
    <p:sldId id="592" r:id="rId97"/>
    <p:sldId id="595" r:id="rId98"/>
    <p:sldId id="596" r:id="rId99"/>
    <p:sldId id="593" r:id="rId100"/>
    <p:sldId id="607" r:id="rId101"/>
    <p:sldId id="597" r:id="rId102"/>
    <p:sldId id="598" r:id="rId103"/>
    <p:sldId id="599" r:id="rId104"/>
    <p:sldId id="600" r:id="rId105"/>
    <p:sldId id="601" r:id="rId106"/>
    <p:sldId id="602" r:id="rId107"/>
    <p:sldId id="511" r:id="rId108"/>
    <p:sldId id="603" r:id="rId109"/>
    <p:sldId id="604" r:id="rId110"/>
    <p:sldId id="606" r:id="rId111"/>
    <p:sldId id="605" r:id="rId112"/>
    <p:sldId id="608" r:id="rId113"/>
    <p:sldId id="611" r:id="rId114"/>
    <p:sldId id="612" r:id="rId115"/>
    <p:sldId id="613" r:id="rId116"/>
    <p:sldId id="614" r:id="rId117"/>
    <p:sldId id="615" r:id="rId118"/>
    <p:sldId id="616" r:id="rId119"/>
    <p:sldId id="617" r:id="rId120"/>
    <p:sldId id="618" r:id="rId121"/>
    <p:sldId id="619" r:id="rId122"/>
    <p:sldId id="620" r:id="rId123"/>
    <p:sldId id="621" r:id="rId124"/>
    <p:sldId id="622" r:id="rId125"/>
    <p:sldId id="623" r:id="rId126"/>
    <p:sldId id="624" r:id="rId127"/>
    <p:sldId id="625" r:id="rId128"/>
    <p:sldId id="630" r:id="rId129"/>
    <p:sldId id="391" r:id="rId130"/>
    <p:sldId id="627" r:id="rId131"/>
    <p:sldId id="626" r:id="rId132"/>
    <p:sldId id="628" r:id="rId133"/>
    <p:sldId id="498" r:id="rId134"/>
    <p:sldId id="644" r:id="rId135"/>
    <p:sldId id="631" r:id="rId136"/>
    <p:sldId id="632" r:id="rId137"/>
    <p:sldId id="633" r:id="rId138"/>
    <p:sldId id="634" r:id="rId139"/>
    <p:sldId id="635" r:id="rId140"/>
    <p:sldId id="636" r:id="rId141"/>
    <p:sldId id="637" r:id="rId142"/>
    <p:sldId id="639" r:id="rId143"/>
    <p:sldId id="638" r:id="rId144"/>
    <p:sldId id="640" r:id="rId145"/>
    <p:sldId id="641" r:id="rId146"/>
    <p:sldId id="642" r:id="rId147"/>
    <p:sldId id="609" r:id="rId148"/>
    <p:sldId id="645" r:id="rId149"/>
    <p:sldId id="643" r:id="rId150"/>
    <p:sldId id="666" r:id="rId151"/>
    <p:sldId id="662" r:id="rId152"/>
    <p:sldId id="663" r:id="rId153"/>
    <p:sldId id="664" r:id="rId154"/>
    <p:sldId id="665" r:id="rId155"/>
    <p:sldId id="667" r:id="rId156"/>
    <p:sldId id="668" r:id="rId157"/>
    <p:sldId id="669" r:id="rId158"/>
    <p:sldId id="610" r:id="rId159"/>
    <p:sldId id="657" r:id="rId160"/>
    <p:sldId id="658" r:id="rId161"/>
    <p:sldId id="659" r:id="rId162"/>
    <p:sldId id="660" r:id="rId163"/>
    <p:sldId id="661" r:id="rId164"/>
    <p:sldId id="670" r:id="rId165"/>
    <p:sldId id="656" r:id="rId166"/>
    <p:sldId id="685" r:id="rId167"/>
    <p:sldId id="686" r:id="rId168"/>
    <p:sldId id="687" r:id="rId169"/>
    <p:sldId id="688" r:id="rId170"/>
    <p:sldId id="689" r:id="rId171"/>
    <p:sldId id="690" r:id="rId172"/>
    <p:sldId id="691" r:id="rId173"/>
    <p:sldId id="692" r:id="rId174"/>
    <p:sldId id="675" r:id="rId175"/>
    <p:sldId id="702" r:id="rId176"/>
    <p:sldId id="703" r:id="rId177"/>
    <p:sldId id="704" r:id="rId178"/>
    <p:sldId id="700" r:id="rId179"/>
    <p:sldId id="674" r:id="rId180"/>
    <p:sldId id="673" r:id="rId181"/>
    <p:sldId id="676" r:id="rId182"/>
    <p:sldId id="693" r:id="rId183"/>
    <p:sldId id="677" r:id="rId184"/>
    <p:sldId id="678" r:id="rId185"/>
    <p:sldId id="679" r:id="rId186"/>
    <p:sldId id="680" r:id="rId187"/>
    <p:sldId id="681" r:id="rId188"/>
    <p:sldId id="682" r:id="rId189"/>
    <p:sldId id="671" r:id="rId190"/>
    <p:sldId id="672" r:id="rId191"/>
    <p:sldId id="683" r:id="rId192"/>
    <p:sldId id="684" r:id="rId193"/>
    <p:sldId id="701" r:id="rId194"/>
  </p:sldIdLst>
  <p:sldSz cx="9144000" cy="6858000" type="screen4x3"/>
  <p:notesSz cx="6858000" cy="9144000"/>
  <p:embeddedFontLst>
    <p:embeddedFont>
      <p:font typeface="Scala Sans" panose="020B0604020202020204"/>
      <p:regular r:id="rId196"/>
      <p:italic r:id="rId19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1" autoAdjust="0"/>
    <p:restoredTop sz="95771" autoAdjust="0"/>
  </p:normalViewPr>
  <p:slideViewPr>
    <p:cSldViewPr snapToGrid="0">
      <p:cViewPr varScale="1">
        <p:scale>
          <a:sx n="97" d="100"/>
          <a:sy n="97" d="100"/>
        </p:scale>
        <p:origin x="78" y="396"/>
      </p:cViewPr>
      <p:guideLst/>
    </p:cSldViewPr>
  </p:slideViewPr>
  <p:outlineViewPr>
    <p:cViewPr>
      <p:scale>
        <a:sx n="33" d="100"/>
        <a:sy n="33" d="100"/>
      </p:scale>
      <p:origin x="0" y="-35331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font" Target="fonts/font1.fntdata"/><Relationship Id="rId20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font" Target="fonts/font2.fntdata"/><Relationship Id="rId20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cala Sans" panose="02000503060000020003"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cala Sans" panose="02000503060000020003" pitchFamily="2" charset="0"/>
              </a:defRPr>
            </a:lvl1pPr>
          </a:lstStyle>
          <a:p>
            <a:fld id="{97A74ADB-E766-42DF-8748-686E3C53E81F}" type="datetimeFigureOut">
              <a:rPr lang="en-US" smtClean="0"/>
              <a:pPr/>
              <a:t>9/29/2020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cala Sans" panose="0200050306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cala Sans" panose="02000503060000020003" pitchFamily="2" charset="0"/>
              </a:defRPr>
            </a:lvl1pPr>
          </a:lstStyle>
          <a:p>
            <a:fld id="{2CD4127D-D44F-4376-96C3-361128170A09}" type="slidenum">
              <a:rPr lang="en-US" smtClean="0"/>
              <a:pPr/>
              <a:t>‹#›</a:t>
            </a:fld>
            <a:endParaRPr lang="en-US" dirty="0"/>
          </a:p>
        </p:txBody>
      </p:sp>
    </p:spTree>
    <p:extLst>
      <p:ext uri="{BB962C8B-B14F-4D97-AF65-F5344CB8AC3E}">
        <p14:creationId xmlns:p14="http://schemas.microsoft.com/office/powerpoint/2010/main" val="43318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cala Sans" panose="02000503060000020003" pitchFamily="2" charset="0"/>
        <a:ea typeface="+mn-ea"/>
        <a:cs typeface="+mn-cs"/>
      </a:defRPr>
    </a:lvl1pPr>
    <a:lvl2pPr marL="457200" algn="l" defTabSz="914400" rtl="0" eaLnBrk="1" latinLnBrk="0" hangingPunct="1">
      <a:defRPr sz="1200" kern="1200">
        <a:solidFill>
          <a:schemeClr val="tx1"/>
        </a:solidFill>
        <a:latin typeface="Scala Sans" panose="02000503060000020003" pitchFamily="2" charset="0"/>
        <a:ea typeface="+mn-ea"/>
        <a:cs typeface="+mn-cs"/>
      </a:defRPr>
    </a:lvl2pPr>
    <a:lvl3pPr marL="914400" algn="l" defTabSz="914400" rtl="0" eaLnBrk="1" latinLnBrk="0" hangingPunct="1">
      <a:defRPr sz="1200" kern="1200">
        <a:solidFill>
          <a:schemeClr val="tx1"/>
        </a:solidFill>
        <a:latin typeface="Scala Sans" panose="02000503060000020003" pitchFamily="2" charset="0"/>
        <a:ea typeface="+mn-ea"/>
        <a:cs typeface="+mn-cs"/>
      </a:defRPr>
    </a:lvl3pPr>
    <a:lvl4pPr marL="1371600" algn="l" defTabSz="914400" rtl="0" eaLnBrk="1" latinLnBrk="0" hangingPunct="1">
      <a:defRPr sz="1200" kern="1200">
        <a:solidFill>
          <a:schemeClr val="tx1"/>
        </a:solidFill>
        <a:latin typeface="Scala Sans" panose="02000503060000020003" pitchFamily="2" charset="0"/>
        <a:ea typeface="+mn-ea"/>
        <a:cs typeface="+mn-cs"/>
      </a:defRPr>
    </a:lvl4pPr>
    <a:lvl5pPr marL="1828800" algn="l" defTabSz="914400" rtl="0" eaLnBrk="1" latinLnBrk="0" hangingPunct="1">
      <a:defRPr sz="1200" kern="1200">
        <a:solidFill>
          <a:schemeClr val="tx1"/>
        </a:solidFill>
        <a:latin typeface="Scala Sans" panose="0200050306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5C2F09-6D1A-4A21-97DF-F888DD13FD39}"/>
              </a:ext>
            </a:extLst>
          </p:cNvPr>
          <p:cNvSpPr txBox="1"/>
          <p:nvPr userDrawn="1"/>
        </p:nvSpPr>
        <p:spPr>
          <a:xfrm>
            <a:off x="857248" y="539293"/>
            <a:ext cx="1362204" cy="1862048"/>
          </a:xfrm>
          <a:prstGeom prst="rect">
            <a:avLst/>
          </a:prstGeom>
          <a:noFill/>
        </p:spPr>
        <p:txBody>
          <a:bodyPr wrap="square" rtlCol="0">
            <a:spAutoFit/>
          </a:bodyPr>
          <a:lstStyle/>
          <a:p>
            <a:r>
              <a:rPr lang="en-US" sz="11500" b="0" dirty="0">
                <a:solidFill>
                  <a:schemeClr val="bg1"/>
                </a:solidFill>
                <a:latin typeface="Scala Sans" panose="02000503060000020003" pitchFamily="2" charset="0"/>
              </a:rPr>
              <a:t>4</a:t>
            </a:r>
          </a:p>
        </p:txBody>
      </p:sp>
      <p:sp>
        <p:nvSpPr>
          <p:cNvPr id="8" name="TextBox 7">
            <a:extLst>
              <a:ext uri="{FF2B5EF4-FFF2-40B4-BE49-F238E27FC236}">
                <a16:creationId xmlns:a16="http://schemas.microsoft.com/office/drawing/2014/main" id="{F1FEBFBB-1425-4277-8500-4300AD017EDA}"/>
              </a:ext>
            </a:extLst>
          </p:cNvPr>
          <p:cNvSpPr txBox="1"/>
          <p:nvPr userDrawn="1"/>
        </p:nvSpPr>
        <p:spPr>
          <a:xfrm>
            <a:off x="862672" y="2062986"/>
            <a:ext cx="6537806" cy="1323439"/>
          </a:xfrm>
          <a:prstGeom prst="rect">
            <a:avLst/>
          </a:prstGeom>
          <a:noFill/>
        </p:spPr>
        <p:txBody>
          <a:bodyPr wrap="square" rtlCol="0">
            <a:spAutoFit/>
          </a:bodyPr>
          <a:lstStyle/>
          <a:p>
            <a:r>
              <a:rPr lang="en-US" sz="4000" b="1" dirty="0">
                <a:solidFill>
                  <a:schemeClr val="bg1"/>
                </a:solidFill>
                <a:latin typeface="Scala Sans" panose="02000503060000020003" pitchFamily="2" charset="0"/>
              </a:rPr>
              <a:t>Body Systems and Related Conditions</a:t>
            </a:r>
          </a:p>
        </p:txBody>
      </p:sp>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993782" y="4825851"/>
            <a:ext cx="927680" cy="1282700"/>
          </a:xfrm>
          <a:prstGeom prst="rect">
            <a:avLst/>
          </a:prstGeom>
        </p:spPr>
      </p:pic>
    </p:spTree>
    <p:extLst>
      <p:ext uri="{BB962C8B-B14F-4D97-AF65-F5344CB8AC3E}">
        <p14:creationId xmlns:p14="http://schemas.microsoft.com/office/powerpoint/2010/main" val="188148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DE03F057-80E6-4933-B039-F692BF84B8A2}"/>
              </a:ext>
            </a:extLst>
          </p:cNvPr>
          <p:cNvSpPr>
            <a:spLocks noGrp="1"/>
          </p:cNvSpPr>
          <p:nvPr>
            <p:ph type="sldNum" sz="quarter" idx="12"/>
          </p:nvPr>
        </p:nvSpPr>
        <p:spPr>
          <a:xfrm>
            <a:off x="7138838" y="6279453"/>
            <a:ext cx="973225" cy="365125"/>
          </a:xfrm>
        </p:spPr>
        <p:txBody>
          <a:bodyPr/>
          <a:lstStyle>
            <a:lvl1pPr>
              <a:defRPr>
                <a:solidFill>
                  <a:schemeClr val="accent4"/>
                </a:solidFill>
                <a:latin typeface="+mn-lt"/>
              </a:defRPr>
            </a:lvl1pPr>
          </a:lstStyle>
          <a:p>
            <a:fld id="{1E19C8D7-53EE-4AF8-9E87-BBF55B67A655}" type="slidenum">
              <a:rPr lang="en-US" smtClean="0"/>
              <a:pPr/>
              <a:t>‹#›</a:t>
            </a:fld>
            <a:endParaRPr lang="en-US" dirty="0"/>
          </a:p>
        </p:txBody>
      </p:sp>
      <p:sp>
        <p:nvSpPr>
          <p:cNvPr id="2" name="Title 1">
            <a:extLst>
              <a:ext uri="{FF2B5EF4-FFF2-40B4-BE49-F238E27FC236}">
                <a16:creationId xmlns:a16="http://schemas.microsoft.com/office/drawing/2014/main" id="{D776461F-AAE7-4C5C-844D-55D3C202D726}"/>
              </a:ext>
            </a:extLst>
          </p:cNvPr>
          <p:cNvSpPr>
            <a:spLocks noGrp="1"/>
          </p:cNvSpPr>
          <p:nvPr>
            <p:ph type="title"/>
          </p:nvPr>
        </p:nvSpPr>
        <p:spPr>
          <a:xfrm>
            <a:off x="0" y="-613611"/>
            <a:ext cx="7264066" cy="481263"/>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476544" y="780226"/>
            <a:ext cx="7675783" cy="5396738"/>
          </a:xfrm>
        </p:spPr>
        <p:txBody>
          <a:bodyPr>
            <a:normAutofit/>
          </a:bodyPr>
          <a:lstStyle>
            <a:lvl1pPr>
              <a:spcBef>
                <a:spcPts val="0"/>
              </a:spcBef>
              <a:spcAft>
                <a:spcPts val="600"/>
              </a:spcAft>
              <a:defRPr sz="2000">
                <a:latin typeface="+mn-lt"/>
              </a:defRPr>
            </a:lvl1pPr>
            <a:lvl2pPr>
              <a:spcBef>
                <a:spcPts val="0"/>
              </a:spcBef>
              <a:spcAft>
                <a:spcPts val="600"/>
              </a:spcAft>
              <a:defRPr sz="2000">
                <a:latin typeface="+mn-lt"/>
              </a:defRPr>
            </a:lvl2pPr>
            <a:lvl3pPr>
              <a:spcBef>
                <a:spcPts val="0"/>
              </a:spcBef>
              <a:spcAft>
                <a:spcPts val="600"/>
              </a:spcAft>
              <a:defRPr sz="2000">
                <a:latin typeface="+mn-lt"/>
              </a:defRPr>
            </a:lvl3pPr>
            <a:lvl4pPr>
              <a:spcBef>
                <a:spcPts val="0"/>
              </a:spcBef>
              <a:spcAft>
                <a:spcPts val="600"/>
              </a:spcAft>
              <a:defRPr sz="2000">
                <a:latin typeface="+mn-lt"/>
              </a:defRPr>
            </a:lvl4pPr>
            <a:lvl5pPr>
              <a:spcBef>
                <a:spcPts val="0"/>
              </a:spcBef>
              <a:spcAft>
                <a:spcPts val="600"/>
              </a:spcAft>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F5F491-9531-4861-B658-DB5FE7E2FEAE}"/>
              </a:ext>
            </a:extLst>
          </p:cNvPr>
          <p:cNvSpPr/>
          <p:nvPr userDrawn="1"/>
        </p:nvSpPr>
        <p:spPr>
          <a:xfrm>
            <a:off x="8496300" y="0"/>
            <a:ext cx="647700" cy="1606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328F0E1-C264-477A-8C68-5954EE75A404}"/>
              </a:ext>
            </a:extLst>
          </p:cNvPr>
          <p:cNvSpPr txBox="1"/>
          <p:nvPr userDrawn="1"/>
        </p:nvSpPr>
        <p:spPr>
          <a:xfrm>
            <a:off x="8629650" y="1752600"/>
            <a:ext cx="369332" cy="3321050"/>
          </a:xfrm>
          <a:prstGeom prst="rect">
            <a:avLst/>
          </a:prstGeom>
          <a:noFill/>
        </p:spPr>
        <p:txBody>
          <a:bodyPr vert="vert270" wrap="square" rtlCol="0">
            <a:spAutoFit/>
          </a:bodyPr>
          <a:lstStyle/>
          <a:p>
            <a:pPr algn="r"/>
            <a:r>
              <a:rPr lang="en-US" sz="1200" dirty="0">
                <a:latin typeface="Scala Sans" panose="02000503060000020003" pitchFamily="2" charset="0"/>
              </a:rPr>
              <a:t>Body Systems and Related Conditions</a:t>
            </a:r>
          </a:p>
        </p:txBody>
      </p:sp>
      <p:sp>
        <p:nvSpPr>
          <p:cNvPr id="9" name="TextBox 8">
            <a:extLst>
              <a:ext uri="{FF2B5EF4-FFF2-40B4-BE49-F238E27FC236}">
                <a16:creationId xmlns:a16="http://schemas.microsoft.com/office/drawing/2014/main" id="{31CA6800-7865-48FF-933D-2164FAE0ACC9}"/>
              </a:ext>
            </a:extLst>
          </p:cNvPr>
          <p:cNvSpPr txBox="1"/>
          <p:nvPr userDrawn="1"/>
        </p:nvSpPr>
        <p:spPr>
          <a:xfrm>
            <a:off x="8629648" y="101143"/>
            <a:ext cx="1362204" cy="707886"/>
          </a:xfrm>
          <a:prstGeom prst="rect">
            <a:avLst/>
          </a:prstGeom>
          <a:noFill/>
        </p:spPr>
        <p:txBody>
          <a:bodyPr wrap="square" rtlCol="0">
            <a:spAutoFit/>
          </a:bodyPr>
          <a:lstStyle/>
          <a:p>
            <a:r>
              <a:rPr lang="en-US" sz="4000" dirty="0">
                <a:solidFill>
                  <a:schemeClr val="bg1"/>
                </a:solidFill>
                <a:latin typeface="+mj-lt"/>
              </a:rPr>
              <a:t>4</a:t>
            </a:r>
          </a:p>
        </p:txBody>
      </p:sp>
      <p:cxnSp>
        <p:nvCxnSpPr>
          <p:cNvPr id="13" name="Straight Connector 12">
            <a:extLst>
              <a:ext uri="{FF2B5EF4-FFF2-40B4-BE49-F238E27FC236}">
                <a16:creationId xmlns:a16="http://schemas.microsoft.com/office/drawing/2014/main" id="{685C658E-B179-4C5F-B3AF-13638309A3D4}"/>
              </a:ext>
            </a:extLst>
          </p:cNvPr>
          <p:cNvCxnSpPr>
            <a:cxnSpLocks/>
          </p:cNvCxnSpPr>
          <p:nvPr userDrawn="1"/>
        </p:nvCxnSpPr>
        <p:spPr>
          <a:xfrm flipH="1">
            <a:off x="558800" y="6629400"/>
            <a:ext cx="75057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Date Placeholder 16">
            <a:extLst>
              <a:ext uri="{FF2B5EF4-FFF2-40B4-BE49-F238E27FC236}">
                <a16:creationId xmlns:a16="http://schemas.microsoft.com/office/drawing/2014/main" id="{C71CCBE0-D1B9-42FA-8DAC-87EEE4FE9F42}"/>
              </a:ext>
            </a:extLst>
          </p:cNvPr>
          <p:cNvSpPr>
            <a:spLocks noGrp="1"/>
          </p:cNvSpPr>
          <p:nvPr>
            <p:ph type="dt" sz="half" idx="10"/>
          </p:nvPr>
        </p:nvSpPr>
        <p:spPr>
          <a:xfrm>
            <a:off x="628650" y="6279453"/>
            <a:ext cx="2057400" cy="365125"/>
          </a:xfrm>
        </p:spPr>
        <p:txBody>
          <a:bodyPr/>
          <a:lstStyle>
            <a:lvl1pPr>
              <a:defRPr>
                <a:solidFill>
                  <a:sysClr val="windowText" lastClr="000000"/>
                </a:solidFill>
                <a:latin typeface="+mn-lt"/>
              </a:defRPr>
            </a:lvl1pPr>
          </a:lstStyle>
          <a:p>
            <a:fld id="{3BC1E1F3-686D-4F52-826D-70A4F80E72A5}" type="datetime1">
              <a:rPr lang="en-US" smtClean="0"/>
              <a:pPr/>
              <a:t>9/29/2020</a:t>
            </a:fld>
            <a:endParaRPr lang="en-US" dirty="0"/>
          </a:p>
        </p:txBody>
      </p:sp>
      <p:sp>
        <p:nvSpPr>
          <p:cNvPr id="18" name="Footer Placeholder 17">
            <a:extLst>
              <a:ext uri="{FF2B5EF4-FFF2-40B4-BE49-F238E27FC236}">
                <a16:creationId xmlns:a16="http://schemas.microsoft.com/office/drawing/2014/main" id="{33E0703D-A83A-40F4-A8D2-8D56B297D859}"/>
              </a:ext>
            </a:extLst>
          </p:cNvPr>
          <p:cNvSpPr>
            <a:spLocks noGrp="1"/>
          </p:cNvSpPr>
          <p:nvPr>
            <p:ph type="ftr" sz="quarter" idx="11"/>
          </p:nvPr>
        </p:nvSpPr>
        <p:spPr>
          <a:xfrm>
            <a:off x="3028949" y="6279453"/>
            <a:ext cx="3745337" cy="365125"/>
          </a:xfrm>
        </p:spPr>
        <p:txBody>
          <a:bodyPr/>
          <a:lstStyle>
            <a:lvl1pPr>
              <a:defRPr>
                <a:solidFill>
                  <a:sysClr val="windowText" lastClr="000000"/>
                </a:solidFill>
                <a:latin typeface="+mn-lt"/>
              </a:defRPr>
            </a:lvl1pPr>
          </a:lstStyle>
          <a:p>
            <a:endParaRPr lang="en-US" dirty="0"/>
          </a:p>
        </p:txBody>
      </p:sp>
      <p:pic>
        <p:nvPicPr>
          <p:cNvPr id="63" name="Graphic 62">
            <a:extLst>
              <a:ext uri="{FF2B5EF4-FFF2-40B4-BE49-F238E27FC236}">
                <a16:creationId xmlns:a16="http://schemas.microsoft.com/office/drawing/2014/main" id="{A0274B49-780C-479A-B0DB-0F3EABBF8D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1231" y="5924550"/>
            <a:ext cx="539786" cy="744742"/>
          </a:xfrm>
          <a:prstGeom prst="rect">
            <a:avLst/>
          </a:prstGeom>
        </p:spPr>
      </p:pic>
    </p:spTree>
    <p:extLst>
      <p:ext uri="{BB962C8B-B14F-4D97-AF65-F5344CB8AC3E}">
        <p14:creationId xmlns:p14="http://schemas.microsoft.com/office/powerpoint/2010/main" val="295063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1DCB50-4D11-4F0B-AF02-F0797361079C}"/>
              </a:ext>
            </a:extLst>
          </p:cNvPr>
          <p:cNvPicPr>
            <a:picLocks noChangeAspect="1"/>
          </p:cNvPicPr>
          <p:nvPr userDrawn="1"/>
        </p:nvPicPr>
        <p:blipFill>
          <a:blip r:embed="rId2">
            <a:lum bright="100000"/>
          </a:blip>
          <a:stretch>
            <a:fillRect/>
          </a:stretch>
        </p:blipFill>
        <p:spPr>
          <a:xfrm>
            <a:off x="3598958" y="2338648"/>
            <a:ext cx="1904693" cy="2633613"/>
          </a:xfrm>
          <a:prstGeom prst="rect">
            <a:avLst/>
          </a:prstGeom>
        </p:spPr>
      </p:pic>
    </p:spTree>
    <p:extLst>
      <p:ext uri="{BB962C8B-B14F-4D97-AF65-F5344CB8AC3E}">
        <p14:creationId xmlns:p14="http://schemas.microsoft.com/office/powerpoint/2010/main" val="3844859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a:solidFill>
                  <a:schemeClr val="tx1"/>
                </a:solidFill>
                <a:latin typeface="Scala Sans" panose="02000503060000020003" pitchFamily="2" charset="0"/>
              </a:defRPr>
            </a:lvl1pPr>
          </a:lstStyle>
          <a:p>
            <a:fld id="{63182F9F-E9DB-44F9-8F4D-A11E49818C55}" type="datetime1">
              <a:rPr lang="en-US" smtClean="0"/>
              <a:pPr/>
              <a:t>9/29/2020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a:solidFill>
                  <a:schemeClr val="tx1"/>
                </a:solidFill>
                <a:latin typeface="Scala Sans" panose="02000503060000020003" pitchFamily="2"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a:solidFill>
                  <a:schemeClr val="tx1"/>
                </a:solidFill>
                <a:latin typeface="Scala Sans" panose="02000503060000020003" pitchFamily="2" charset="0"/>
              </a:defRPr>
            </a:lvl1pPr>
          </a:lstStyle>
          <a:p>
            <a:fld id="{1E19C8D7-53EE-4AF8-9E87-BBF55B67A655}" type="slidenum">
              <a:rPr lang="en-US" smtClean="0"/>
              <a:pPr/>
              <a:t>‹#›</a:t>
            </a:fld>
            <a:endParaRPr lang="en-US" dirty="0"/>
          </a:p>
        </p:txBody>
      </p:sp>
    </p:spTree>
    <p:extLst>
      <p:ext uri="{BB962C8B-B14F-4D97-AF65-F5344CB8AC3E}">
        <p14:creationId xmlns:p14="http://schemas.microsoft.com/office/powerpoint/2010/main" val="15624299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9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a:t>
            </a:fld>
            <a:endParaRPr lang="en-US" dirty="0"/>
          </a:p>
        </p:txBody>
      </p:sp>
      <p:sp>
        <p:nvSpPr>
          <p:cNvPr id="2" name="Title 1">
            <a:extLst>
              <a:ext uri="{FF2B5EF4-FFF2-40B4-BE49-F238E27FC236}">
                <a16:creationId xmlns:a16="http://schemas.microsoft.com/office/drawing/2014/main" id="{D9E962EB-D6AA-4F9C-ACA9-4EF70D39AFB7}"/>
              </a:ext>
            </a:extLst>
          </p:cNvPr>
          <p:cNvSpPr>
            <a:spLocks noGrp="1"/>
          </p:cNvSpPr>
          <p:nvPr>
            <p:ph type="title"/>
          </p:nvPr>
        </p:nvSpPr>
        <p:spPr/>
        <p:txBody>
          <a:bodyPr>
            <a:normAutofit fontScale="90000"/>
          </a:bodyPr>
          <a:lstStyle/>
          <a:p>
            <a:r>
              <a:rPr lang="en-US" dirty="0"/>
              <a:t>LO1,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Describe the integumentary system</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Pale, white, reddened, or purple areas</a:t>
            </a:r>
          </a:p>
          <a:p>
            <a:pPr lvl="1"/>
            <a:r>
              <a:rPr lang="en-US" dirty="0">
                <a:latin typeface="+mj-lt"/>
              </a:rPr>
              <a:t>Blisters or bruises</a:t>
            </a:r>
          </a:p>
          <a:p>
            <a:pPr lvl="1"/>
            <a:r>
              <a:rPr lang="en-US" dirty="0">
                <a:latin typeface="+mj-lt"/>
              </a:rPr>
              <a:t>Complaints of tingling, warmth, or burning</a:t>
            </a:r>
          </a:p>
          <a:p>
            <a:pPr lvl="1"/>
            <a:r>
              <a:rPr lang="en-US" dirty="0">
                <a:latin typeface="+mj-lt"/>
              </a:rPr>
              <a:t>Dry or flaking skin</a:t>
            </a:r>
          </a:p>
          <a:p>
            <a:pPr lvl="1"/>
            <a:r>
              <a:rPr lang="en-US" dirty="0">
                <a:latin typeface="+mj-lt"/>
              </a:rPr>
              <a:t>Itching or scratching</a:t>
            </a:r>
          </a:p>
          <a:p>
            <a:pPr lvl="1"/>
            <a:r>
              <a:rPr lang="en-US" dirty="0">
                <a:latin typeface="+mj-lt"/>
              </a:rPr>
              <a:t>Rashes or discoloration</a:t>
            </a:r>
          </a:p>
          <a:p>
            <a:pPr lvl="1"/>
            <a:r>
              <a:rPr lang="en-US" dirty="0">
                <a:latin typeface="+mj-lt"/>
              </a:rPr>
              <a:t>Swelling</a:t>
            </a:r>
          </a:p>
          <a:p>
            <a:pPr lvl="1"/>
            <a:r>
              <a:rPr lang="en-US" dirty="0">
                <a:latin typeface="+mj-lt"/>
              </a:rPr>
              <a:t>Cuts, boils, sores, wounds, abrasions</a:t>
            </a:r>
          </a:p>
          <a:p>
            <a:pPr lvl="1"/>
            <a:r>
              <a:rPr lang="en-US" dirty="0">
                <a:latin typeface="+mj-lt"/>
              </a:rPr>
              <a:t>Fluid or blood draining from skin</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5253749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100</a:t>
            </a:fld>
            <a:endParaRPr lang="en-US" dirty="0"/>
          </a:p>
        </p:txBody>
      </p:sp>
      <p:sp>
        <p:nvSpPr>
          <p:cNvPr id="6" name="Title 5">
            <a:extLst>
              <a:ext uri="{FF2B5EF4-FFF2-40B4-BE49-F238E27FC236}">
                <a16:creationId xmlns:a16="http://schemas.microsoft.com/office/drawing/2014/main" id="{02CABA36-C127-46A2-91AD-71B45CEC3B49}"/>
              </a:ext>
            </a:extLst>
          </p:cNvPr>
          <p:cNvSpPr>
            <a:spLocks noGrp="1"/>
          </p:cNvSpPr>
          <p:nvPr>
            <p:ph type="title"/>
          </p:nvPr>
        </p:nvSpPr>
        <p:spPr/>
        <p:txBody>
          <a:bodyPr>
            <a:normAutofit fontScale="90000"/>
          </a:bodyPr>
          <a:lstStyle/>
          <a:p>
            <a:r>
              <a:rPr lang="en-US" dirty="0"/>
              <a:t>LO6,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4-20: The Urinary System</a:t>
            </a:r>
            <a:endParaRPr lang="en-US" dirty="0">
              <a:latin typeface="+mj-lt"/>
            </a:endParaRPr>
          </a:p>
        </p:txBody>
      </p:sp>
      <p:pic>
        <p:nvPicPr>
          <p:cNvPr id="4" name="Picture 3" descr="The female urinary system, labeled.">
            <a:extLst>
              <a:ext uri="{FF2B5EF4-FFF2-40B4-BE49-F238E27FC236}">
                <a16:creationId xmlns:a16="http://schemas.microsoft.com/office/drawing/2014/main" id="{05C0C3BA-D7B4-45E7-BBDE-B4CD8EAEC88D}"/>
              </a:ext>
            </a:extLst>
          </p:cNvPr>
          <p:cNvPicPr>
            <a:picLocks noChangeAspect="1"/>
          </p:cNvPicPr>
          <p:nvPr/>
        </p:nvPicPr>
        <p:blipFill>
          <a:blip r:embed="rId2"/>
          <a:stretch>
            <a:fillRect/>
          </a:stretch>
        </p:blipFill>
        <p:spPr>
          <a:xfrm>
            <a:off x="405367" y="2367193"/>
            <a:ext cx="3726062" cy="3045014"/>
          </a:xfrm>
          <a:prstGeom prst="rect">
            <a:avLst/>
          </a:prstGeom>
        </p:spPr>
      </p:pic>
      <p:pic>
        <p:nvPicPr>
          <p:cNvPr id="5" name="Picture 4" descr="The male urinary system, labeled.">
            <a:extLst>
              <a:ext uri="{FF2B5EF4-FFF2-40B4-BE49-F238E27FC236}">
                <a16:creationId xmlns:a16="http://schemas.microsoft.com/office/drawing/2014/main" id="{F49C6346-B328-46D6-8245-4B7A37FE6B7C}"/>
              </a:ext>
            </a:extLst>
          </p:cNvPr>
          <p:cNvPicPr>
            <a:picLocks noChangeAspect="1"/>
          </p:cNvPicPr>
          <p:nvPr/>
        </p:nvPicPr>
        <p:blipFill>
          <a:blip r:embed="rId3"/>
          <a:stretch>
            <a:fillRect/>
          </a:stretch>
        </p:blipFill>
        <p:spPr>
          <a:xfrm>
            <a:off x="4572000" y="2367192"/>
            <a:ext cx="3651504" cy="3045013"/>
          </a:xfrm>
          <a:prstGeom prst="rect">
            <a:avLst/>
          </a:prstGeom>
        </p:spPr>
      </p:pic>
    </p:spTree>
    <p:extLst>
      <p:ext uri="{BB962C8B-B14F-4D97-AF65-F5344CB8AC3E}">
        <p14:creationId xmlns:p14="http://schemas.microsoft.com/office/powerpoint/2010/main" val="8075798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101</a:t>
            </a:fld>
            <a:endParaRPr lang="en-US" dirty="0"/>
          </a:p>
        </p:txBody>
      </p:sp>
      <p:sp>
        <p:nvSpPr>
          <p:cNvPr id="2" name="Title 1">
            <a:extLst>
              <a:ext uri="{FF2B5EF4-FFF2-40B4-BE49-F238E27FC236}">
                <a16:creationId xmlns:a16="http://schemas.microsoft.com/office/drawing/2014/main" id="{8A176D7A-B29F-4BD7-A5EE-BA692914E2BE}"/>
              </a:ext>
            </a:extLst>
          </p:cNvPr>
          <p:cNvSpPr>
            <a:spLocks noGrp="1"/>
          </p:cNvSpPr>
          <p:nvPr>
            <p:ph type="title"/>
          </p:nvPr>
        </p:nvSpPr>
        <p:spPr/>
        <p:txBody>
          <a:bodyPr>
            <a:normAutofit fontScale="90000"/>
          </a:bodyPr>
          <a:lstStyle/>
          <a:p>
            <a:r>
              <a:rPr lang="en-US" dirty="0"/>
              <a:t>LO6,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Remember these points about the urinary system: </a:t>
            </a:r>
          </a:p>
          <a:p>
            <a:pPr marL="0" indent="0">
              <a:buNone/>
            </a:pPr>
            <a:endParaRPr lang="en-US" dirty="0"/>
          </a:p>
          <a:p>
            <a:pPr lvl="1"/>
            <a:r>
              <a:rPr lang="en-US" dirty="0"/>
              <a:t>Composed of two kidneys, two ureters, one urinary bladder, and a single urethra</a:t>
            </a:r>
          </a:p>
          <a:p>
            <a:pPr lvl="1"/>
            <a:r>
              <a:rPr lang="en-US" dirty="0"/>
              <a:t>Has two important functions: </a:t>
            </a:r>
          </a:p>
          <a:p>
            <a:pPr lvl="1"/>
            <a:r>
              <a:rPr lang="en-US" dirty="0"/>
              <a:t>Eliminates waste products created by the cells</a:t>
            </a:r>
          </a:p>
          <a:p>
            <a:pPr lvl="1"/>
            <a:r>
              <a:rPr lang="en-US" dirty="0"/>
              <a:t>Maintains the water balance in the body</a:t>
            </a:r>
          </a:p>
          <a:p>
            <a:pPr lvl="1"/>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8846682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102</a:t>
            </a:fld>
            <a:endParaRPr lang="en-US" dirty="0"/>
          </a:p>
        </p:txBody>
      </p:sp>
      <p:sp>
        <p:nvSpPr>
          <p:cNvPr id="2" name="Title 1">
            <a:extLst>
              <a:ext uri="{FF2B5EF4-FFF2-40B4-BE49-F238E27FC236}">
                <a16:creationId xmlns:a16="http://schemas.microsoft.com/office/drawing/2014/main" id="{3418071B-32A7-4E35-B0FB-453AD537637E}"/>
              </a:ext>
            </a:extLst>
          </p:cNvPr>
          <p:cNvSpPr>
            <a:spLocks noGrp="1"/>
          </p:cNvSpPr>
          <p:nvPr>
            <p:ph type="title"/>
          </p:nvPr>
        </p:nvSpPr>
        <p:spPr/>
        <p:txBody>
          <a:bodyPr>
            <a:normAutofit fontScale="90000"/>
          </a:bodyPr>
          <a:lstStyle/>
          <a:p>
            <a:r>
              <a:rPr lang="en-US" dirty="0"/>
              <a:t>LO6,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Normal changes of aging to the urinary system include the following: </a:t>
            </a:r>
          </a:p>
          <a:p>
            <a:pPr marL="0" indent="0">
              <a:buNone/>
            </a:pPr>
            <a:endParaRPr lang="en-US" dirty="0"/>
          </a:p>
          <a:p>
            <a:pPr lvl="1"/>
            <a:r>
              <a:rPr lang="en-US" dirty="0"/>
              <a:t>Decreased ability of kidneys to filter blood</a:t>
            </a:r>
          </a:p>
          <a:p>
            <a:pPr lvl="1"/>
            <a:r>
              <a:rPr lang="en-US" dirty="0"/>
              <a:t>Weakened bladder muscle tone</a:t>
            </a:r>
          </a:p>
          <a:p>
            <a:pPr lvl="1"/>
            <a:r>
              <a:rPr lang="en-US" dirty="0"/>
              <a:t>Bladder holds less urine causing more frequent urination</a:t>
            </a:r>
          </a:p>
          <a:p>
            <a:pPr lvl="1"/>
            <a:r>
              <a:rPr lang="en-US" dirty="0"/>
              <a:t>Bladder may not empty completely, causing more susceptibility to infection</a:t>
            </a:r>
          </a:p>
          <a:p>
            <a:pPr lvl="1"/>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6877068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103</a:t>
            </a:fld>
            <a:endParaRPr lang="en-US" dirty="0"/>
          </a:p>
        </p:txBody>
      </p:sp>
      <p:sp>
        <p:nvSpPr>
          <p:cNvPr id="2" name="Title 1">
            <a:extLst>
              <a:ext uri="{FF2B5EF4-FFF2-40B4-BE49-F238E27FC236}">
                <a16:creationId xmlns:a16="http://schemas.microsoft.com/office/drawing/2014/main" id="{ED1F0971-D341-40D8-B2D7-1C421281C22F}"/>
              </a:ext>
            </a:extLst>
          </p:cNvPr>
          <p:cNvSpPr>
            <a:spLocks noGrp="1"/>
          </p:cNvSpPr>
          <p:nvPr>
            <p:ph type="title"/>
          </p:nvPr>
        </p:nvSpPr>
        <p:spPr/>
        <p:txBody>
          <a:bodyPr>
            <a:normAutofit fontScale="90000"/>
          </a:bodyPr>
          <a:lstStyle/>
          <a:p>
            <a:r>
              <a:rPr lang="en-US" dirty="0"/>
              <a:t>LO6,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NAs can help by</a:t>
            </a:r>
          </a:p>
          <a:p>
            <a:pPr marL="0" indent="0">
              <a:buNone/>
            </a:pPr>
            <a:endParaRPr lang="en-US" dirty="0"/>
          </a:p>
          <a:p>
            <a:pPr lvl="1"/>
            <a:r>
              <a:rPr lang="en-US" dirty="0"/>
              <a:t>Encouraging fluids</a:t>
            </a:r>
          </a:p>
          <a:p>
            <a:pPr lvl="1"/>
            <a:r>
              <a:rPr lang="en-US" dirty="0"/>
              <a:t>Offering frequent trips to the bathroom</a:t>
            </a:r>
          </a:p>
          <a:p>
            <a:pPr lvl="1"/>
            <a:r>
              <a:rPr lang="en-US" dirty="0"/>
              <a:t>Not showing frustration or anger if residents are incontinent</a:t>
            </a:r>
          </a:p>
          <a:p>
            <a:pPr lvl="1"/>
            <a:r>
              <a:rPr lang="en-US" dirty="0"/>
              <a:t>Making sure residents are kept clean and dry</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2481305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104</a:t>
            </a:fld>
            <a:endParaRPr lang="en-US" dirty="0"/>
          </a:p>
        </p:txBody>
      </p:sp>
      <p:sp>
        <p:nvSpPr>
          <p:cNvPr id="2" name="Title 1">
            <a:extLst>
              <a:ext uri="{FF2B5EF4-FFF2-40B4-BE49-F238E27FC236}">
                <a16:creationId xmlns:a16="http://schemas.microsoft.com/office/drawing/2014/main" id="{30F13F4F-E079-4018-8B2F-39088E831345}"/>
              </a:ext>
            </a:extLst>
          </p:cNvPr>
          <p:cNvSpPr>
            <a:spLocks noGrp="1"/>
          </p:cNvSpPr>
          <p:nvPr>
            <p:ph type="title"/>
          </p:nvPr>
        </p:nvSpPr>
        <p:spPr/>
        <p:txBody>
          <a:bodyPr>
            <a:normAutofit fontScale="90000"/>
          </a:bodyPr>
          <a:lstStyle/>
          <a:p>
            <a:r>
              <a:rPr lang="en-US" dirty="0"/>
              <a:t>LO6,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Think about this question:</a:t>
            </a:r>
          </a:p>
          <a:p>
            <a:pPr marL="0" indent="0">
              <a:buNone/>
            </a:pPr>
            <a:endParaRPr lang="en-US" dirty="0"/>
          </a:p>
          <a:p>
            <a:pPr marL="0" indent="0">
              <a:buNone/>
            </a:pPr>
            <a:r>
              <a:rPr lang="en-US" dirty="0"/>
              <a:t>Are there any other ways NAs can help with changes of aging relating to the urinary system?</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3987838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105</a:t>
            </a:fld>
            <a:endParaRPr lang="en-US" dirty="0"/>
          </a:p>
        </p:txBody>
      </p:sp>
      <p:sp>
        <p:nvSpPr>
          <p:cNvPr id="2" name="Title 1">
            <a:extLst>
              <a:ext uri="{FF2B5EF4-FFF2-40B4-BE49-F238E27FC236}">
                <a16:creationId xmlns:a16="http://schemas.microsoft.com/office/drawing/2014/main" id="{C00E8E9F-5E18-4946-8B90-5DEDC8C2AC62}"/>
              </a:ext>
            </a:extLst>
          </p:cNvPr>
          <p:cNvSpPr>
            <a:spLocks noGrp="1"/>
          </p:cNvSpPr>
          <p:nvPr>
            <p:ph type="title"/>
          </p:nvPr>
        </p:nvSpPr>
        <p:spPr/>
        <p:txBody>
          <a:bodyPr>
            <a:normAutofit fontScale="90000"/>
          </a:bodyPr>
          <a:lstStyle/>
          <a:p>
            <a:r>
              <a:rPr lang="en-US" dirty="0"/>
              <a:t>LO6,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Weight loss or gain</a:t>
            </a:r>
          </a:p>
          <a:p>
            <a:pPr lvl="1"/>
            <a:r>
              <a:rPr lang="en-US" dirty="0">
                <a:latin typeface="+mj-lt"/>
              </a:rPr>
              <a:t>Swelling in upper or lower extremities</a:t>
            </a:r>
          </a:p>
          <a:p>
            <a:pPr lvl="1"/>
            <a:r>
              <a:rPr lang="en-US" dirty="0">
                <a:latin typeface="+mj-lt"/>
              </a:rPr>
              <a:t>Pain or burning during urination</a:t>
            </a:r>
          </a:p>
          <a:p>
            <a:pPr lvl="1"/>
            <a:r>
              <a:rPr lang="en-US" dirty="0">
                <a:latin typeface="+mj-lt"/>
              </a:rPr>
              <a:t>Changes in urine (cloudy, odor, color)</a:t>
            </a:r>
          </a:p>
          <a:p>
            <a:pPr lvl="1"/>
            <a:r>
              <a:rPr lang="en-US" dirty="0">
                <a:latin typeface="+mj-lt"/>
              </a:rPr>
              <a:t>Changes in frequency or amount of urination</a:t>
            </a:r>
          </a:p>
          <a:p>
            <a:pPr lvl="1"/>
            <a:r>
              <a:rPr lang="en-US" dirty="0">
                <a:latin typeface="+mj-lt"/>
              </a:rPr>
              <a:t>Swelling in the abdominal/bladder area</a:t>
            </a:r>
          </a:p>
          <a:p>
            <a:pPr lvl="1"/>
            <a:r>
              <a:rPr lang="en-US" dirty="0">
                <a:latin typeface="+mj-lt"/>
              </a:rPr>
              <a:t>Complaints that bladder feels full or painful</a:t>
            </a:r>
          </a:p>
          <a:p>
            <a:pPr lvl="1"/>
            <a:r>
              <a:rPr lang="en-US" dirty="0">
                <a:latin typeface="+mj-lt"/>
              </a:rPr>
              <a:t>Urinary incontinence</a:t>
            </a:r>
          </a:p>
          <a:p>
            <a:pPr lvl="1"/>
            <a:r>
              <a:rPr lang="en-US" dirty="0">
                <a:latin typeface="+mj-lt"/>
              </a:rPr>
              <a:t>Pain in the kidney or back/flank region</a:t>
            </a:r>
          </a:p>
          <a:p>
            <a:pPr lvl="1"/>
            <a:r>
              <a:rPr lang="en-US" dirty="0">
                <a:latin typeface="+mj-lt"/>
              </a:rPr>
              <a:t>Inadequate fluid intake</a:t>
            </a:r>
          </a:p>
          <a:p>
            <a:pPr lvl="1"/>
            <a:r>
              <a:rPr lang="en-US" dirty="0">
                <a:latin typeface="+mj-lt"/>
              </a:rPr>
              <a:t>Confusion</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4637511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106</a:t>
            </a:fld>
            <a:endParaRPr lang="en-US" dirty="0"/>
          </a:p>
        </p:txBody>
      </p:sp>
      <p:sp>
        <p:nvSpPr>
          <p:cNvPr id="2" name="Title 1">
            <a:extLst>
              <a:ext uri="{FF2B5EF4-FFF2-40B4-BE49-F238E27FC236}">
                <a16:creationId xmlns:a16="http://schemas.microsoft.com/office/drawing/2014/main" id="{0664A94E-0AF3-447F-BFFA-B20DE48838C7}"/>
              </a:ext>
            </a:extLst>
          </p:cNvPr>
          <p:cNvSpPr>
            <a:spLocks noGrp="1"/>
          </p:cNvSpPr>
          <p:nvPr>
            <p:ph type="title"/>
          </p:nvPr>
        </p:nvSpPr>
        <p:spPr/>
        <p:txBody>
          <a:bodyPr>
            <a:normAutofit fontScale="90000"/>
          </a:bodyPr>
          <a:lstStyle/>
          <a:p>
            <a:r>
              <a:rPr lang="en-US" dirty="0"/>
              <a:t>LO6,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NAs should know these facts about urinary incontinence:</a:t>
            </a:r>
          </a:p>
          <a:p>
            <a:pPr marL="0" indent="0">
              <a:buNone/>
            </a:pPr>
            <a:endParaRPr lang="en-US" dirty="0"/>
          </a:p>
          <a:p>
            <a:pPr lvl="1"/>
            <a:r>
              <a:rPr lang="en-US" dirty="0"/>
              <a:t>Can occur in people who are confined to bed, ill, elderly, paralyzed, or who have circulatory or nervous system diseases or injuries</a:t>
            </a:r>
          </a:p>
          <a:p>
            <a:pPr lvl="1"/>
            <a:r>
              <a:rPr lang="en-US" dirty="0"/>
              <a:t>Stress that incontinence is not a normal part of aging and may signal an illness. It is a major risk factor for pressure ulcers</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4126543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107</a:t>
            </a:fld>
            <a:endParaRPr lang="en-US" dirty="0"/>
          </a:p>
        </p:txBody>
      </p:sp>
      <p:sp>
        <p:nvSpPr>
          <p:cNvPr id="4" name="Title 3">
            <a:extLst>
              <a:ext uri="{FF2B5EF4-FFF2-40B4-BE49-F238E27FC236}">
                <a16:creationId xmlns:a16="http://schemas.microsoft.com/office/drawing/2014/main" id="{ED9D4905-D53C-47E0-B83A-C27413EB9B7B}"/>
              </a:ext>
            </a:extLst>
          </p:cNvPr>
          <p:cNvSpPr>
            <a:spLocks noGrp="1"/>
          </p:cNvSpPr>
          <p:nvPr>
            <p:ph type="title"/>
          </p:nvPr>
        </p:nvSpPr>
        <p:spPr/>
        <p:txBody>
          <a:bodyPr>
            <a:normAutofit fontScale="90000"/>
          </a:bodyPr>
          <a:lstStyle/>
          <a:p>
            <a:r>
              <a:rPr lang="en-US" dirty="0"/>
              <a:t>LO6, content 8</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4-21: Care Guidelines for Urinary Incontinence</a:t>
            </a:r>
          </a:p>
          <a:p>
            <a:pPr marL="0" indent="0">
              <a:buNone/>
            </a:pPr>
            <a:endParaRPr lang="en-US" altLang="en-US" dirty="0">
              <a:latin typeface="+mj-lt"/>
            </a:endParaRPr>
          </a:p>
          <a:p>
            <a:r>
              <a:rPr lang="en-US" dirty="0">
                <a:latin typeface="+mj-lt"/>
              </a:rPr>
              <a:t>Offer to assist with toileting often. Follow toileting schedules.</a:t>
            </a:r>
          </a:p>
          <a:p>
            <a:r>
              <a:rPr lang="en-US" dirty="0">
                <a:latin typeface="+mj-lt"/>
              </a:rPr>
              <a:t>Answer call lights and requests for help immediately.</a:t>
            </a:r>
          </a:p>
          <a:p>
            <a:r>
              <a:rPr lang="en-US" dirty="0">
                <a:latin typeface="+mj-lt"/>
              </a:rPr>
              <a:t>Document all episodes of incontinence carefully and accurately. </a:t>
            </a:r>
          </a:p>
          <a:p>
            <a:r>
              <a:rPr lang="en-US" dirty="0">
                <a:latin typeface="+mj-lt"/>
              </a:rPr>
              <a:t>Wash urine off immediately and completely. Keep residents clean, dry, and free from odor.</a:t>
            </a:r>
          </a:p>
          <a:p>
            <a:r>
              <a:rPr lang="en-US" dirty="0">
                <a:latin typeface="+mj-lt"/>
              </a:rPr>
              <a:t>Change wet or soiled clothing immediately. Change wet or soiled bed linen immediately. Use absorbent pads under linen.</a:t>
            </a:r>
          </a:p>
          <a:p>
            <a:r>
              <a:rPr lang="en-US" dirty="0">
                <a:latin typeface="+mj-lt"/>
              </a:rPr>
              <a:t>Use disposable incontinence pads or briefs as needed to keep body wastes away from skin. Change wet briefs promptly and do not refer to them as diapers.</a:t>
            </a:r>
          </a:p>
          <a:p>
            <a:r>
              <a:rPr lang="en-US" dirty="0">
                <a:latin typeface="+mj-lt"/>
              </a:rPr>
              <a:t>Encourage residents to drink plenty of fluids.</a:t>
            </a:r>
          </a:p>
          <a:p>
            <a:r>
              <a:rPr lang="en-US" dirty="0">
                <a:latin typeface="+mj-lt"/>
              </a:rPr>
              <a:t>Be reassuring and understanding. </a:t>
            </a:r>
          </a:p>
          <a:p>
            <a:pPr marL="0" indent="0">
              <a:buNone/>
            </a:pPr>
            <a:endParaRPr lang="en-US" dirty="0">
              <a:latin typeface="+mj-lt"/>
            </a:endParaRPr>
          </a:p>
        </p:txBody>
      </p:sp>
    </p:spTree>
    <p:extLst>
      <p:ext uri="{BB962C8B-B14F-4D97-AF65-F5344CB8AC3E}">
        <p14:creationId xmlns:p14="http://schemas.microsoft.com/office/powerpoint/2010/main" val="18993024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108</a:t>
            </a:fld>
            <a:endParaRPr lang="en-US" dirty="0"/>
          </a:p>
        </p:txBody>
      </p:sp>
      <p:sp>
        <p:nvSpPr>
          <p:cNvPr id="2" name="Title 1">
            <a:extLst>
              <a:ext uri="{FF2B5EF4-FFF2-40B4-BE49-F238E27FC236}">
                <a16:creationId xmlns:a16="http://schemas.microsoft.com/office/drawing/2014/main" id="{11D56030-4A90-47F8-BC1D-BAE1A69F6AA1}"/>
              </a:ext>
            </a:extLst>
          </p:cNvPr>
          <p:cNvSpPr>
            <a:spLocks noGrp="1"/>
          </p:cNvSpPr>
          <p:nvPr>
            <p:ph type="title"/>
          </p:nvPr>
        </p:nvSpPr>
        <p:spPr/>
        <p:txBody>
          <a:bodyPr>
            <a:normAutofit fontScale="90000"/>
          </a:bodyPr>
          <a:lstStyle/>
          <a:p>
            <a:r>
              <a:rPr lang="en-US" dirty="0"/>
              <a:t>LO6,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When changing incontinence briefs the NA should</a:t>
            </a:r>
          </a:p>
          <a:p>
            <a:pPr marL="0" indent="0">
              <a:buNone/>
            </a:pPr>
            <a:endParaRPr lang="en-US" dirty="0"/>
          </a:p>
          <a:p>
            <a:pPr lvl="1"/>
            <a:r>
              <a:rPr lang="en-US" dirty="0"/>
              <a:t>Make sure to have all needed items: protective pad, perineal care supplies, disposable wipes, gloves, and a clean brief</a:t>
            </a:r>
          </a:p>
          <a:p>
            <a:pPr lvl="1"/>
            <a:r>
              <a:rPr lang="en-US" dirty="0"/>
              <a:t>Put on gloves before handling the brief</a:t>
            </a:r>
          </a:p>
          <a:p>
            <a:pPr lvl="1"/>
            <a:r>
              <a:rPr lang="en-US" dirty="0"/>
              <a:t>Roll brief inward, soiled side inside, without spilling contents</a:t>
            </a:r>
          </a:p>
          <a:p>
            <a:pPr lvl="1"/>
            <a:r>
              <a:rPr lang="en-US" dirty="0"/>
              <a:t>Working from front to back, carefully remove all urine and/or feces from resident’s skin</a:t>
            </a:r>
          </a:p>
          <a:p>
            <a:pPr lvl="1"/>
            <a:r>
              <a:rPr lang="en-US" dirty="0"/>
              <a:t>Blot area dry after cleaning thoroughly</a:t>
            </a:r>
          </a:p>
          <a:p>
            <a:pPr lvl="1"/>
            <a:r>
              <a:rPr lang="en-US" dirty="0"/>
              <a:t>Apply the clean brief</a:t>
            </a:r>
          </a:p>
          <a:p>
            <a:pPr lvl="1"/>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453982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109</a:t>
            </a:fld>
            <a:endParaRPr lang="en-US" dirty="0"/>
          </a:p>
        </p:txBody>
      </p:sp>
      <p:sp>
        <p:nvSpPr>
          <p:cNvPr id="2" name="Title 1">
            <a:extLst>
              <a:ext uri="{FF2B5EF4-FFF2-40B4-BE49-F238E27FC236}">
                <a16:creationId xmlns:a16="http://schemas.microsoft.com/office/drawing/2014/main" id="{65CA8E5C-9183-4EF0-977E-71B7D9E80EB3}"/>
              </a:ext>
            </a:extLst>
          </p:cNvPr>
          <p:cNvSpPr>
            <a:spLocks noGrp="1"/>
          </p:cNvSpPr>
          <p:nvPr>
            <p:ph type="title"/>
          </p:nvPr>
        </p:nvSpPr>
        <p:spPr/>
        <p:txBody>
          <a:bodyPr>
            <a:normAutofit fontScale="90000"/>
          </a:bodyPr>
          <a:lstStyle/>
          <a:p>
            <a:r>
              <a:rPr lang="en-US" dirty="0"/>
              <a:t>LO6,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t>NAs should know these facts about urinary tract infection (UTI):</a:t>
            </a:r>
          </a:p>
          <a:p>
            <a:pPr marL="0" indent="0">
              <a:buNone/>
            </a:pPr>
            <a:endParaRPr lang="en-US" dirty="0"/>
          </a:p>
          <a:p>
            <a:pPr lvl="1"/>
            <a:r>
              <a:rPr lang="en-US" dirty="0"/>
              <a:t>Being bedbound is a risk factor for increased incidence of UTIs.</a:t>
            </a:r>
          </a:p>
          <a:p>
            <a:pPr lvl="1"/>
            <a:r>
              <a:rPr lang="en-US" dirty="0"/>
              <a:t>Women are more likely than men to contract a UTI.</a:t>
            </a:r>
          </a:p>
          <a:p>
            <a:pPr lvl="1"/>
            <a:r>
              <a:rPr lang="en-US" dirty="0"/>
              <a:t>Women should wipe the perineal area from front to back after elimination.</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01061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a:t>
            </a:fld>
            <a:endParaRPr lang="en-US" dirty="0"/>
          </a:p>
        </p:txBody>
      </p:sp>
      <p:sp>
        <p:nvSpPr>
          <p:cNvPr id="2" name="Title 1">
            <a:extLst>
              <a:ext uri="{FF2B5EF4-FFF2-40B4-BE49-F238E27FC236}">
                <a16:creationId xmlns:a16="http://schemas.microsoft.com/office/drawing/2014/main" id="{C5D376D0-3662-4562-BF20-EE2D9F71452B}"/>
              </a:ext>
            </a:extLst>
          </p:cNvPr>
          <p:cNvSpPr>
            <a:spLocks noGrp="1"/>
          </p:cNvSpPr>
          <p:nvPr>
            <p:ph type="title"/>
          </p:nvPr>
        </p:nvSpPr>
        <p:spPr/>
        <p:txBody>
          <a:bodyPr>
            <a:normAutofit fontScale="90000"/>
          </a:bodyPr>
          <a:lstStyle/>
          <a:p>
            <a:r>
              <a:rPr lang="en-US" dirty="0"/>
              <a:t>LO1, content 9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rPr>
              <a:t>Describe the integumentary system</a:t>
            </a:r>
          </a:p>
          <a:p>
            <a:pPr marL="0" indent="0">
              <a:buNone/>
            </a:pPr>
            <a:endParaRPr lang="en-US" dirty="0">
              <a:latin typeface="+mj-lt"/>
            </a:endParaRPr>
          </a:p>
          <a:p>
            <a:pPr marL="0" indent="0">
              <a:buNone/>
            </a:pPr>
            <a:r>
              <a:rPr lang="en-US" dirty="0">
                <a:latin typeface="+mj-lt"/>
              </a:rPr>
              <a:t>Observe and report (cont’d):</a:t>
            </a:r>
          </a:p>
          <a:p>
            <a:pPr marL="0" indent="0">
              <a:buNone/>
            </a:pPr>
            <a:endParaRPr lang="en-US" dirty="0">
              <a:latin typeface="+mj-lt"/>
            </a:endParaRPr>
          </a:p>
          <a:p>
            <a:pPr lvl="1"/>
            <a:r>
              <a:rPr lang="en-US" dirty="0">
                <a:latin typeface="+mj-lt"/>
              </a:rPr>
              <a:t>Broken skin</a:t>
            </a:r>
          </a:p>
          <a:p>
            <a:pPr lvl="1"/>
            <a:r>
              <a:rPr lang="en-US" dirty="0">
                <a:latin typeface="+mj-lt"/>
              </a:rPr>
              <a:t>Changes in moistness/dryness</a:t>
            </a:r>
          </a:p>
          <a:p>
            <a:pPr lvl="1"/>
            <a:r>
              <a:rPr lang="en-US" dirty="0">
                <a:latin typeface="+mj-lt"/>
              </a:rPr>
              <a:t>Changes in an injury or wound (size, depth, drainage, color, odor)</a:t>
            </a:r>
          </a:p>
          <a:p>
            <a:pPr lvl="1"/>
            <a:r>
              <a:rPr lang="en-US" dirty="0">
                <a:latin typeface="+mj-lt"/>
              </a:rPr>
              <a:t>Redness or broken skin between toes or around toenails</a:t>
            </a:r>
          </a:p>
          <a:p>
            <a:pPr lvl="1"/>
            <a:r>
              <a:rPr lang="en-US" dirty="0">
                <a:latin typeface="+mj-lt"/>
              </a:rPr>
              <a:t>Scalp or hair changes</a:t>
            </a:r>
          </a:p>
          <a:p>
            <a:pPr lvl="1"/>
            <a:r>
              <a:rPr lang="en-US" dirty="0">
                <a:latin typeface="+mj-lt"/>
              </a:rPr>
              <a:t>Skin that appears different from normal or that has changed</a:t>
            </a:r>
          </a:p>
          <a:p>
            <a:pPr lvl="1"/>
            <a:r>
              <a:rPr lang="en-US" dirty="0">
                <a:latin typeface="+mj-lt"/>
              </a:rPr>
              <a:t>In darker complexions, changes in tone, skin temperature, and the feel of the tissue as compared to the skin nearby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7800450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110</a:t>
            </a:fld>
            <a:endParaRPr lang="en-US" dirty="0"/>
          </a:p>
        </p:txBody>
      </p:sp>
      <p:sp>
        <p:nvSpPr>
          <p:cNvPr id="4" name="Title 3">
            <a:extLst>
              <a:ext uri="{FF2B5EF4-FFF2-40B4-BE49-F238E27FC236}">
                <a16:creationId xmlns:a16="http://schemas.microsoft.com/office/drawing/2014/main" id="{C5EB3C74-5656-4827-9372-B0041E403B7D}"/>
              </a:ext>
            </a:extLst>
          </p:cNvPr>
          <p:cNvSpPr>
            <a:spLocks noGrp="1"/>
          </p:cNvSpPr>
          <p:nvPr>
            <p:ph type="title"/>
          </p:nvPr>
        </p:nvSpPr>
        <p:spPr/>
        <p:txBody>
          <a:bodyPr>
            <a:normAutofit fontScale="90000"/>
          </a:bodyPr>
          <a:lstStyle/>
          <a:p>
            <a:r>
              <a:rPr lang="en-US" dirty="0"/>
              <a:t>LO6, content 11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4-22: Preventing Urinary Tract Infections</a:t>
            </a:r>
          </a:p>
          <a:p>
            <a:pPr marL="0" indent="0">
              <a:buNone/>
            </a:pPr>
            <a:endParaRPr lang="en-US" altLang="en-US" dirty="0">
              <a:latin typeface="+mj-lt"/>
            </a:endParaRPr>
          </a:p>
          <a:p>
            <a:r>
              <a:rPr lang="en-US" dirty="0">
                <a:latin typeface="+mj-lt"/>
              </a:rPr>
              <a:t>Encourage residents to wipe front to back and do the same when providing perineal care.</a:t>
            </a:r>
          </a:p>
          <a:p>
            <a:r>
              <a:rPr lang="en-US" dirty="0">
                <a:latin typeface="+mj-lt"/>
              </a:rPr>
              <a:t>Give careful perineal care when changing incontinence briefs.</a:t>
            </a:r>
          </a:p>
          <a:p>
            <a:r>
              <a:rPr lang="en-US" dirty="0">
                <a:latin typeface="+mj-lt"/>
              </a:rPr>
              <a:t>Encourage plenty of fluids which can help prevent UTIs. Fluids high in vitamin C help to acidify urine, which can prevent infection.</a:t>
            </a:r>
          </a:p>
          <a:p>
            <a:r>
              <a:rPr lang="en-US" dirty="0">
                <a:latin typeface="+mj-lt"/>
              </a:rPr>
              <a:t>Offer to assist with toileting often. Answer call lights promptly.</a:t>
            </a:r>
          </a:p>
          <a:p>
            <a:r>
              <a:rPr lang="en-US" dirty="0">
                <a:latin typeface="+mj-lt"/>
              </a:rPr>
              <a:t>Taking showers, rather than baths, helps prevent UTIs.</a:t>
            </a:r>
          </a:p>
          <a:p>
            <a:r>
              <a:rPr lang="en-US" dirty="0">
                <a:latin typeface="+mj-lt"/>
              </a:rPr>
              <a:t>Report cloudy, dark, or foul-smelling urine, or if resident urinates often and in small amounts. </a:t>
            </a:r>
          </a:p>
          <a:p>
            <a:r>
              <a:rPr lang="en-US" dirty="0">
                <a:latin typeface="+mj-lt"/>
              </a:rPr>
              <a:t>Report if the resident has a fever. Report new or worsening condition.</a:t>
            </a:r>
          </a:p>
          <a:p>
            <a:pPr marL="0" indent="0">
              <a:buNone/>
            </a:pPr>
            <a:endParaRPr lang="en-US" dirty="0">
              <a:latin typeface="+mj-lt"/>
            </a:endParaRPr>
          </a:p>
        </p:txBody>
      </p:sp>
    </p:spTree>
    <p:extLst>
      <p:ext uri="{BB962C8B-B14F-4D97-AF65-F5344CB8AC3E}">
        <p14:creationId xmlns:p14="http://schemas.microsoft.com/office/powerpoint/2010/main" val="11352550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111</a:t>
            </a:fld>
            <a:endParaRPr lang="en-US" dirty="0"/>
          </a:p>
        </p:txBody>
      </p:sp>
      <p:sp>
        <p:nvSpPr>
          <p:cNvPr id="2" name="Title 1">
            <a:extLst>
              <a:ext uri="{FF2B5EF4-FFF2-40B4-BE49-F238E27FC236}">
                <a16:creationId xmlns:a16="http://schemas.microsoft.com/office/drawing/2014/main" id="{EB9D9994-23A6-48A8-9FE5-44B5132AF643}"/>
              </a:ext>
            </a:extLst>
          </p:cNvPr>
          <p:cNvSpPr>
            <a:spLocks noGrp="1"/>
          </p:cNvSpPr>
          <p:nvPr>
            <p:ph type="title"/>
          </p:nvPr>
        </p:nvSpPr>
        <p:spPr/>
        <p:txBody>
          <a:bodyPr>
            <a:normAutofit fontScale="90000"/>
          </a:bodyPr>
          <a:lstStyle/>
          <a:p>
            <a:r>
              <a:rPr lang="en-US" dirty="0"/>
              <a:t>LO7,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Define the following terms:</a:t>
            </a:r>
          </a:p>
          <a:p>
            <a:pPr marL="0" indent="0">
              <a:buNone/>
            </a:pPr>
            <a:endParaRPr lang="en-US" dirty="0"/>
          </a:p>
          <a:p>
            <a:pPr marL="0" indent="0">
              <a:buNone/>
            </a:pPr>
            <a:r>
              <a:rPr lang="en-US" b="1" dirty="0"/>
              <a:t>digestion</a:t>
            </a:r>
          </a:p>
          <a:p>
            <a:pPr marL="457200" lvl="1" indent="0">
              <a:buNone/>
            </a:pPr>
            <a:r>
              <a:rPr lang="en-US" dirty="0"/>
              <a:t>the process of preparing food physically and chemically so that it can be absorbed into the cells.</a:t>
            </a:r>
          </a:p>
          <a:p>
            <a:pPr marL="0" indent="0">
              <a:buNone/>
            </a:pPr>
            <a:r>
              <a:rPr lang="en-US" b="1" dirty="0"/>
              <a:t>absorption</a:t>
            </a:r>
          </a:p>
          <a:p>
            <a:pPr marL="457200" lvl="1" indent="0">
              <a:buNone/>
            </a:pPr>
            <a:r>
              <a:rPr lang="en-US" dirty="0"/>
              <a:t>the transfer of nutrients from the intestines to the cells.</a:t>
            </a:r>
          </a:p>
          <a:p>
            <a:pPr marL="0" indent="0">
              <a:buNone/>
            </a:pPr>
            <a:r>
              <a:rPr lang="en-US" b="1" dirty="0"/>
              <a:t>elimination</a:t>
            </a:r>
          </a:p>
          <a:p>
            <a:pPr marL="457200" lvl="1" indent="0">
              <a:buNone/>
            </a:pPr>
            <a:r>
              <a:rPr lang="en-US" dirty="0"/>
              <a:t>the process of expelling wastes (made up of the waste products of food and fluids) that are not absorbed into the cells.</a:t>
            </a:r>
          </a:p>
          <a:p>
            <a:pPr marL="0" indent="0">
              <a:buNone/>
            </a:pPr>
            <a:r>
              <a:rPr lang="en-US" b="1" dirty="0"/>
              <a:t>fecal incontinence</a:t>
            </a:r>
          </a:p>
          <a:p>
            <a:pPr marL="457200" lvl="1" indent="0">
              <a:buNone/>
            </a:pPr>
            <a:r>
              <a:rPr lang="en-US" dirty="0"/>
              <a:t>the inability to control the bowels, leading to involuntary passage of stool.</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1185264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112</a:t>
            </a:fld>
            <a:endParaRPr lang="en-US" dirty="0"/>
          </a:p>
        </p:txBody>
      </p:sp>
      <p:sp>
        <p:nvSpPr>
          <p:cNvPr id="5" name="Title 4">
            <a:extLst>
              <a:ext uri="{FF2B5EF4-FFF2-40B4-BE49-F238E27FC236}">
                <a16:creationId xmlns:a16="http://schemas.microsoft.com/office/drawing/2014/main" id="{D9DDA3E2-A279-4FA4-A95F-349626226583}"/>
              </a:ext>
            </a:extLst>
          </p:cNvPr>
          <p:cNvSpPr>
            <a:spLocks noGrp="1"/>
          </p:cNvSpPr>
          <p:nvPr>
            <p:ph type="title"/>
          </p:nvPr>
        </p:nvSpPr>
        <p:spPr/>
        <p:txBody>
          <a:bodyPr>
            <a:normAutofit fontScale="90000"/>
          </a:bodyPr>
          <a:lstStyle/>
          <a:p>
            <a:r>
              <a:rPr lang="en-US" dirty="0"/>
              <a:t>LO7,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4-23: The Gastrointestinal System</a:t>
            </a:r>
            <a:endParaRPr lang="en-US" dirty="0">
              <a:latin typeface="+mj-lt"/>
            </a:endParaRPr>
          </a:p>
        </p:txBody>
      </p:sp>
      <p:pic>
        <p:nvPicPr>
          <p:cNvPr id="4" name="Picture 3" descr="The human gastrointestinal system, labeled.">
            <a:extLst>
              <a:ext uri="{FF2B5EF4-FFF2-40B4-BE49-F238E27FC236}">
                <a16:creationId xmlns:a16="http://schemas.microsoft.com/office/drawing/2014/main" id="{6DADA896-E1AA-4F5A-BAAC-D1C00F9F1100}"/>
              </a:ext>
            </a:extLst>
          </p:cNvPr>
          <p:cNvPicPr>
            <a:picLocks noChangeAspect="1"/>
          </p:cNvPicPr>
          <p:nvPr/>
        </p:nvPicPr>
        <p:blipFill>
          <a:blip r:embed="rId2"/>
          <a:stretch>
            <a:fillRect/>
          </a:stretch>
        </p:blipFill>
        <p:spPr>
          <a:xfrm>
            <a:off x="2516030" y="1432968"/>
            <a:ext cx="4111941" cy="4550477"/>
          </a:xfrm>
          <a:prstGeom prst="rect">
            <a:avLst/>
          </a:prstGeom>
        </p:spPr>
      </p:pic>
    </p:spTree>
    <p:extLst>
      <p:ext uri="{BB962C8B-B14F-4D97-AF65-F5344CB8AC3E}">
        <p14:creationId xmlns:p14="http://schemas.microsoft.com/office/powerpoint/2010/main" val="21003358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113</a:t>
            </a:fld>
            <a:endParaRPr lang="en-US" dirty="0"/>
          </a:p>
        </p:txBody>
      </p:sp>
      <p:sp>
        <p:nvSpPr>
          <p:cNvPr id="2" name="Title 1">
            <a:extLst>
              <a:ext uri="{FF2B5EF4-FFF2-40B4-BE49-F238E27FC236}">
                <a16:creationId xmlns:a16="http://schemas.microsoft.com/office/drawing/2014/main" id="{1C4936F1-2F40-4A9D-BDEA-8B37E3117F64}"/>
              </a:ext>
            </a:extLst>
          </p:cNvPr>
          <p:cNvSpPr>
            <a:spLocks noGrp="1"/>
          </p:cNvSpPr>
          <p:nvPr>
            <p:ph type="title"/>
          </p:nvPr>
        </p:nvSpPr>
        <p:spPr/>
        <p:txBody>
          <a:bodyPr>
            <a:normAutofit fontScale="90000"/>
          </a:bodyPr>
          <a:lstStyle/>
          <a:p>
            <a:r>
              <a:rPr lang="en-US" dirty="0"/>
              <a:t>LO7,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Remember these points about the gastrointestinal system: </a:t>
            </a:r>
          </a:p>
          <a:p>
            <a:pPr marL="0" indent="0">
              <a:buNone/>
            </a:pPr>
            <a:endParaRPr lang="en-US" dirty="0"/>
          </a:p>
          <a:p>
            <a:pPr lvl="1"/>
            <a:r>
              <a:rPr lang="en-US" dirty="0"/>
              <a:t>Digestion is the process of preparing food for absorption into the cells.</a:t>
            </a:r>
          </a:p>
          <a:p>
            <a:pPr lvl="1"/>
            <a:r>
              <a:rPr lang="en-US" dirty="0"/>
              <a:t>Absorption is the transfer of nutrients from the intestines to the cells.</a:t>
            </a:r>
          </a:p>
          <a:p>
            <a:pPr lvl="1"/>
            <a:r>
              <a:rPr lang="en-US" dirty="0"/>
              <a:t>Elimination is expelling wastes that are not absorbed into the cells.</a:t>
            </a:r>
          </a:p>
          <a:p>
            <a:pPr lvl="1"/>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0297311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114</a:t>
            </a:fld>
            <a:endParaRPr lang="en-US" dirty="0"/>
          </a:p>
        </p:txBody>
      </p:sp>
      <p:sp>
        <p:nvSpPr>
          <p:cNvPr id="2" name="Title 1">
            <a:extLst>
              <a:ext uri="{FF2B5EF4-FFF2-40B4-BE49-F238E27FC236}">
                <a16:creationId xmlns:a16="http://schemas.microsoft.com/office/drawing/2014/main" id="{DFE39F32-1BCA-4419-B14A-C0D1D27D0371}"/>
              </a:ext>
            </a:extLst>
          </p:cNvPr>
          <p:cNvSpPr>
            <a:spLocks noGrp="1"/>
          </p:cNvSpPr>
          <p:nvPr>
            <p:ph type="title"/>
          </p:nvPr>
        </p:nvSpPr>
        <p:spPr/>
        <p:txBody>
          <a:bodyPr>
            <a:normAutofit fontScale="90000"/>
          </a:bodyPr>
          <a:lstStyle/>
          <a:p>
            <a:r>
              <a:rPr lang="en-US" dirty="0"/>
              <a:t>LO7, content 3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Normal changes of aging to the gastrointestinal system include the following: </a:t>
            </a:r>
          </a:p>
          <a:p>
            <a:pPr marL="0" indent="0">
              <a:buNone/>
            </a:pPr>
            <a:endParaRPr lang="en-US" dirty="0"/>
          </a:p>
          <a:p>
            <a:pPr lvl="1"/>
            <a:r>
              <a:rPr lang="en-US" dirty="0"/>
              <a:t>Decreased saliva production affects chewing/swallowing.</a:t>
            </a:r>
          </a:p>
          <a:p>
            <a:pPr lvl="1"/>
            <a:r>
              <a:rPr lang="en-US" dirty="0"/>
              <a:t>Dulled sense of taste may result in poor appetite.</a:t>
            </a:r>
          </a:p>
          <a:p>
            <a:pPr lvl="1"/>
            <a:r>
              <a:rPr lang="en-US" dirty="0"/>
              <a:t>Decreased absorption of vitamins/minerals.</a:t>
            </a:r>
          </a:p>
          <a:p>
            <a:pPr lvl="1"/>
            <a:r>
              <a:rPr lang="en-US" dirty="0"/>
              <a:t>Longer, less efficient digestion.</a:t>
            </a:r>
          </a:p>
          <a:p>
            <a:pPr lvl="1"/>
            <a:r>
              <a:rPr lang="en-US" dirty="0"/>
              <a:t>More frequent constipation caused by body waste moving more slowly through the intestines.</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5827383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115</a:t>
            </a:fld>
            <a:endParaRPr lang="en-US" dirty="0"/>
          </a:p>
        </p:txBody>
      </p:sp>
      <p:sp>
        <p:nvSpPr>
          <p:cNvPr id="2" name="Title 1">
            <a:extLst>
              <a:ext uri="{FF2B5EF4-FFF2-40B4-BE49-F238E27FC236}">
                <a16:creationId xmlns:a16="http://schemas.microsoft.com/office/drawing/2014/main" id="{7CA9096E-661C-40CA-9FC4-4482C9772EF8}"/>
              </a:ext>
            </a:extLst>
          </p:cNvPr>
          <p:cNvSpPr>
            <a:spLocks noGrp="1"/>
          </p:cNvSpPr>
          <p:nvPr>
            <p:ph type="title"/>
          </p:nvPr>
        </p:nvSpPr>
        <p:spPr/>
        <p:txBody>
          <a:bodyPr>
            <a:normAutofit fontScale="90000"/>
          </a:bodyPr>
          <a:lstStyle/>
          <a:p>
            <a:r>
              <a:rPr lang="en-US" dirty="0"/>
              <a:t>LO7, content 4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can help by</a:t>
            </a:r>
          </a:p>
          <a:p>
            <a:pPr marL="0" indent="0">
              <a:buNone/>
            </a:pPr>
            <a:endParaRPr lang="en-US" dirty="0"/>
          </a:p>
          <a:p>
            <a:pPr lvl="1"/>
            <a:r>
              <a:rPr lang="en-US" dirty="0"/>
              <a:t>Encouraging fluids and nutritious, appealing meals</a:t>
            </a:r>
          </a:p>
          <a:p>
            <a:pPr lvl="1"/>
            <a:r>
              <a:rPr lang="en-US" dirty="0"/>
              <a:t>Allowing time to eat and making meal times enjoyable</a:t>
            </a:r>
          </a:p>
          <a:p>
            <a:pPr lvl="1"/>
            <a:r>
              <a:rPr lang="en-US" dirty="0"/>
              <a:t>Providing regular oral care</a:t>
            </a:r>
          </a:p>
          <a:p>
            <a:pPr lvl="1"/>
            <a:r>
              <a:rPr lang="en-US" dirty="0"/>
              <a:t>Making sure dentures are cleaned regularly</a:t>
            </a:r>
          </a:p>
          <a:p>
            <a:pPr lvl="1"/>
            <a:r>
              <a:rPr lang="en-US" dirty="0"/>
              <a:t>Serve plenty of fluids with meals to prevent choking and constipation</a:t>
            </a:r>
          </a:p>
          <a:p>
            <a:pPr lvl="1"/>
            <a:r>
              <a:rPr lang="en-US" dirty="0"/>
              <a:t>Helping residents with toileting so they have the opportunity to have a bowel movement around the same time each day</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7645220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116</a:t>
            </a:fld>
            <a:endParaRPr lang="en-US" dirty="0"/>
          </a:p>
        </p:txBody>
      </p:sp>
      <p:sp>
        <p:nvSpPr>
          <p:cNvPr id="2" name="Title 1">
            <a:extLst>
              <a:ext uri="{FF2B5EF4-FFF2-40B4-BE49-F238E27FC236}">
                <a16:creationId xmlns:a16="http://schemas.microsoft.com/office/drawing/2014/main" id="{1BB6E467-E7F1-4B55-B510-AF4497889F4C}"/>
              </a:ext>
            </a:extLst>
          </p:cNvPr>
          <p:cNvSpPr>
            <a:spLocks noGrp="1"/>
          </p:cNvSpPr>
          <p:nvPr>
            <p:ph type="title"/>
          </p:nvPr>
        </p:nvSpPr>
        <p:spPr/>
        <p:txBody>
          <a:bodyPr>
            <a:normAutofit fontScale="90000"/>
          </a:bodyPr>
          <a:lstStyle/>
          <a:p>
            <a:r>
              <a:rPr lang="en-US" dirty="0"/>
              <a:t>LO7,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Think about this question:</a:t>
            </a:r>
          </a:p>
          <a:p>
            <a:pPr marL="0" indent="0">
              <a:buNone/>
            </a:pPr>
            <a:endParaRPr lang="en-US" dirty="0"/>
          </a:p>
          <a:p>
            <a:pPr marL="0" indent="0">
              <a:buNone/>
            </a:pPr>
            <a:r>
              <a:rPr lang="en-US" dirty="0"/>
              <a:t>Are there any other ways NAs can help with changes of aging relating to the gastrointestinal system?</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211249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117</a:t>
            </a:fld>
            <a:endParaRPr lang="en-US" dirty="0"/>
          </a:p>
        </p:txBody>
      </p:sp>
      <p:sp>
        <p:nvSpPr>
          <p:cNvPr id="2" name="Title 1">
            <a:extLst>
              <a:ext uri="{FF2B5EF4-FFF2-40B4-BE49-F238E27FC236}">
                <a16:creationId xmlns:a16="http://schemas.microsoft.com/office/drawing/2014/main" id="{E42B6E03-64AF-4D0A-8F33-E4537AC23140}"/>
              </a:ext>
            </a:extLst>
          </p:cNvPr>
          <p:cNvSpPr>
            <a:spLocks noGrp="1"/>
          </p:cNvSpPr>
          <p:nvPr>
            <p:ph type="title"/>
          </p:nvPr>
        </p:nvSpPr>
        <p:spPr/>
        <p:txBody>
          <a:bodyPr>
            <a:normAutofit fontScale="90000"/>
          </a:bodyPr>
          <a:lstStyle/>
          <a:p>
            <a:r>
              <a:rPr lang="en-US" dirty="0"/>
              <a:t>LO7,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It is important to observe for and report the following:</a:t>
            </a:r>
          </a:p>
          <a:p>
            <a:pPr marL="0" indent="0">
              <a:buNone/>
            </a:pPr>
            <a:endParaRPr lang="en-US" dirty="0"/>
          </a:p>
          <a:p>
            <a:pPr lvl="1"/>
            <a:r>
              <a:rPr lang="en-US" dirty="0"/>
              <a:t>Difficulty swallowing or chewing</a:t>
            </a:r>
          </a:p>
          <a:p>
            <a:pPr lvl="1"/>
            <a:r>
              <a:rPr lang="en-US" dirty="0"/>
              <a:t>Fecal incontinence</a:t>
            </a:r>
          </a:p>
          <a:p>
            <a:pPr lvl="1"/>
            <a:r>
              <a:rPr lang="en-US" dirty="0"/>
              <a:t>Weight gain or loss</a:t>
            </a:r>
          </a:p>
          <a:p>
            <a:pPr lvl="1"/>
            <a:r>
              <a:rPr lang="en-US" dirty="0"/>
              <a:t>Loss of appetite</a:t>
            </a:r>
          </a:p>
          <a:p>
            <a:pPr lvl="1"/>
            <a:r>
              <a:rPr lang="en-US" dirty="0"/>
              <a:t>Abdominal pain or cramping</a:t>
            </a:r>
          </a:p>
          <a:p>
            <a:pPr lvl="1"/>
            <a:r>
              <a:rPr lang="en-US" dirty="0"/>
              <a:t>Diarrhea</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2405581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118</a:t>
            </a:fld>
            <a:endParaRPr lang="en-US" dirty="0"/>
          </a:p>
        </p:txBody>
      </p:sp>
      <p:sp>
        <p:nvSpPr>
          <p:cNvPr id="2" name="Title 1">
            <a:extLst>
              <a:ext uri="{FF2B5EF4-FFF2-40B4-BE49-F238E27FC236}">
                <a16:creationId xmlns:a16="http://schemas.microsoft.com/office/drawing/2014/main" id="{6D23B3A0-CB7D-4BDD-A9C6-8F8ABDC1293B}"/>
              </a:ext>
            </a:extLst>
          </p:cNvPr>
          <p:cNvSpPr>
            <a:spLocks noGrp="1"/>
          </p:cNvSpPr>
          <p:nvPr>
            <p:ph type="title"/>
          </p:nvPr>
        </p:nvSpPr>
        <p:spPr/>
        <p:txBody>
          <a:bodyPr>
            <a:normAutofit fontScale="90000"/>
          </a:bodyPr>
          <a:lstStyle/>
          <a:p>
            <a:r>
              <a:rPr lang="en-US" dirty="0"/>
              <a:t>LO7,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Observe and report (cont’d):</a:t>
            </a:r>
          </a:p>
          <a:p>
            <a:pPr marL="0" indent="0">
              <a:buNone/>
            </a:pPr>
            <a:endParaRPr lang="en-US" dirty="0"/>
          </a:p>
          <a:p>
            <a:pPr lvl="1"/>
            <a:r>
              <a:rPr lang="en-US" dirty="0"/>
              <a:t>Nausea and vomiting (especially coffee grounds type)</a:t>
            </a:r>
          </a:p>
          <a:p>
            <a:pPr lvl="1"/>
            <a:r>
              <a:rPr lang="en-US" dirty="0"/>
              <a:t>Constipation</a:t>
            </a:r>
          </a:p>
          <a:p>
            <a:pPr lvl="1"/>
            <a:r>
              <a:rPr lang="en-US" dirty="0"/>
              <a:t>Flatulence</a:t>
            </a:r>
          </a:p>
          <a:p>
            <a:pPr lvl="1"/>
            <a:r>
              <a:rPr lang="en-US" dirty="0"/>
              <a:t>Hiccups, belching</a:t>
            </a:r>
          </a:p>
          <a:p>
            <a:pPr lvl="1"/>
            <a:r>
              <a:rPr lang="en-US" dirty="0"/>
              <a:t>Bloody, black, or hard stools</a:t>
            </a:r>
          </a:p>
          <a:p>
            <a:pPr lvl="1"/>
            <a:r>
              <a:rPr lang="en-US" dirty="0"/>
              <a:t>Heartburn</a:t>
            </a:r>
          </a:p>
          <a:p>
            <a:pPr lvl="1"/>
            <a:r>
              <a:rPr lang="en-US" dirty="0"/>
              <a:t>Poor nutritional intake</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7741529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119</a:t>
            </a:fld>
            <a:endParaRPr lang="en-US" dirty="0"/>
          </a:p>
        </p:txBody>
      </p:sp>
      <p:sp>
        <p:nvSpPr>
          <p:cNvPr id="2" name="Title 1">
            <a:extLst>
              <a:ext uri="{FF2B5EF4-FFF2-40B4-BE49-F238E27FC236}">
                <a16:creationId xmlns:a16="http://schemas.microsoft.com/office/drawing/2014/main" id="{23310DA0-1B0A-4DD9-B672-6E89DD0E1B98}"/>
              </a:ext>
            </a:extLst>
          </p:cNvPr>
          <p:cNvSpPr>
            <a:spLocks noGrp="1"/>
          </p:cNvSpPr>
          <p:nvPr>
            <p:ph type="title"/>
          </p:nvPr>
        </p:nvSpPr>
        <p:spPr/>
        <p:txBody>
          <a:bodyPr>
            <a:normAutofit fontScale="90000"/>
          </a:bodyPr>
          <a:lstStyle/>
          <a:p>
            <a:r>
              <a:rPr lang="en-US" dirty="0"/>
              <a:t>LO7, key terms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Define the following terms:</a:t>
            </a:r>
          </a:p>
          <a:p>
            <a:pPr marL="0" indent="0">
              <a:buNone/>
            </a:pPr>
            <a:endParaRPr lang="en-US" dirty="0"/>
          </a:p>
          <a:p>
            <a:pPr marL="0" indent="0">
              <a:buNone/>
            </a:pPr>
            <a:r>
              <a:rPr lang="en-US" b="1" dirty="0"/>
              <a:t>constipation</a:t>
            </a:r>
          </a:p>
          <a:p>
            <a:pPr marL="457200" lvl="1" indent="0">
              <a:buNone/>
            </a:pPr>
            <a:r>
              <a:rPr lang="en-US" dirty="0"/>
              <a:t>the inability to eliminate stool, or the infrequent, difficult, and often painful elimination of a hard, dry stool.</a:t>
            </a:r>
          </a:p>
          <a:p>
            <a:pPr marL="0" indent="0">
              <a:buNone/>
            </a:pPr>
            <a:r>
              <a:rPr lang="en-US" b="1" dirty="0"/>
              <a:t>enema</a:t>
            </a:r>
          </a:p>
          <a:p>
            <a:pPr marL="457200" lvl="1" indent="0">
              <a:buNone/>
            </a:pPr>
            <a:r>
              <a:rPr lang="en-US" dirty="0"/>
              <a:t>a specific amount of water, with or without an additive, that is introduced into the colon to stimulate the elimination of stool.</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13787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a:t>
            </a:fld>
            <a:endParaRPr lang="en-US" dirty="0"/>
          </a:p>
        </p:txBody>
      </p:sp>
      <p:sp>
        <p:nvSpPr>
          <p:cNvPr id="2" name="Title 1">
            <a:extLst>
              <a:ext uri="{FF2B5EF4-FFF2-40B4-BE49-F238E27FC236}">
                <a16:creationId xmlns:a16="http://schemas.microsoft.com/office/drawing/2014/main" id="{84AE0D62-9F92-4F06-BEE1-31527EEC6546}"/>
              </a:ext>
            </a:extLst>
          </p:cNvPr>
          <p:cNvSpPr>
            <a:spLocks noGrp="1"/>
          </p:cNvSpPr>
          <p:nvPr>
            <p:ph type="title"/>
          </p:nvPr>
        </p:nvSpPr>
        <p:spPr/>
        <p:txBody>
          <a:bodyPr>
            <a:normAutofit fontScale="90000"/>
          </a:bodyPr>
          <a:lstStyle/>
          <a:p>
            <a:r>
              <a:rPr lang="en-US" dirty="0"/>
              <a:t>LO1,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rPr>
              <a:t>Describe the integumentary system</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Pressure injuries (also called pressure ulcers or decubitus ulcers) occur where blood has poor circulation and bone is close to skin. They can be very dangerous to residents’ health. Skin receives less oxygen and nutrients, cells die and tissue breaks down. (More information about pressure injuries may be found in Chapter 6.)</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3778959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120</a:t>
            </a:fld>
            <a:endParaRPr lang="en-US" dirty="0"/>
          </a:p>
        </p:txBody>
      </p:sp>
      <p:sp>
        <p:nvSpPr>
          <p:cNvPr id="2" name="Title 1">
            <a:extLst>
              <a:ext uri="{FF2B5EF4-FFF2-40B4-BE49-F238E27FC236}">
                <a16:creationId xmlns:a16="http://schemas.microsoft.com/office/drawing/2014/main" id="{3D045794-FD0F-432E-86ED-4D5C1842212E}"/>
              </a:ext>
            </a:extLst>
          </p:cNvPr>
          <p:cNvSpPr>
            <a:spLocks noGrp="1"/>
          </p:cNvSpPr>
          <p:nvPr>
            <p:ph type="title"/>
          </p:nvPr>
        </p:nvSpPr>
        <p:spPr/>
        <p:txBody>
          <a:bodyPr>
            <a:normAutofit fontScale="90000"/>
          </a:bodyPr>
          <a:lstStyle/>
          <a:p>
            <a:r>
              <a:rPr lang="en-US" dirty="0"/>
              <a:t>LO7,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should know these facts about constipation:</a:t>
            </a:r>
          </a:p>
          <a:p>
            <a:pPr marL="0" indent="0">
              <a:buNone/>
            </a:pPr>
            <a:endParaRPr lang="en-US" dirty="0"/>
          </a:p>
          <a:p>
            <a:pPr lvl="1"/>
            <a:r>
              <a:rPr lang="en-US" dirty="0"/>
              <a:t>Causes: decreased fluid intake, poor diet, inactivity, medications, aging, disease, or ignoring the urge to eliminate</a:t>
            </a:r>
          </a:p>
          <a:p>
            <a:pPr lvl="1"/>
            <a:r>
              <a:rPr lang="en-US" dirty="0"/>
              <a:t>Symptoms: abdominal swelling, gas, irritability, and record of no recent bowel movement.</a:t>
            </a:r>
          </a:p>
          <a:p>
            <a:pPr lvl="1"/>
            <a:r>
              <a:rPr lang="en-US" dirty="0"/>
              <a:t>Treatment: increasing fiber and fluid intake, increasing activity, and possibly medication</a:t>
            </a:r>
          </a:p>
          <a:p>
            <a:pPr lvl="1"/>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1143112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121</a:t>
            </a:fld>
            <a:endParaRPr lang="en-US" dirty="0"/>
          </a:p>
        </p:txBody>
      </p:sp>
      <p:sp>
        <p:nvSpPr>
          <p:cNvPr id="2" name="Title 1">
            <a:extLst>
              <a:ext uri="{FF2B5EF4-FFF2-40B4-BE49-F238E27FC236}">
                <a16:creationId xmlns:a16="http://schemas.microsoft.com/office/drawing/2014/main" id="{12F3AA46-0BD2-4585-9776-E287AA087A0A}"/>
              </a:ext>
            </a:extLst>
          </p:cNvPr>
          <p:cNvSpPr>
            <a:spLocks noGrp="1"/>
          </p:cNvSpPr>
          <p:nvPr>
            <p:ph type="title"/>
          </p:nvPr>
        </p:nvSpPr>
        <p:spPr/>
        <p:txBody>
          <a:bodyPr>
            <a:normAutofit fontScale="90000"/>
          </a:bodyPr>
          <a:lstStyle/>
          <a:p>
            <a:r>
              <a:rPr lang="en-US" dirty="0"/>
              <a:t>LO7,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should know these facts about fecal impaction:</a:t>
            </a:r>
          </a:p>
          <a:p>
            <a:pPr marL="0" indent="0">
              <a:buNone/>
            </a:pPr>
            <a:endParaRPr lang="en-US" dirty="0"/>
          </a:p>
          <a:p>
            <a:pPr lvl="1"/>
            <a:r>
              <a:rPr lang="en-US" dirty="0"/>
              <a:t>Cause: hard stool that is stuck in the rectum and cannot be expelled; results from unrelieved constipation</a:t>
            </a:r>
          </a:p>
          <a:p>
            <a:pPr lvl="1"/>
            <a:r>
              <a:rPr lang="en-US" dirty="0"/>
              <a:t>Symptoms: no stool for several days, oozing of liquid stool, cramping, abdominal swelling, and rectal pain</a:t>
            </a:r>
          </a:p>
          <a:p>
            <a:pPr lvl="1"/>
            <a:r>
              <a:rPr lang="en-US" dirty="0"/>
              <a:t>Treatment: nurse or doctor inserts one or two gloved fingers into the rectum to break the mass into fragments so that it can be passed</a:t>
            </a:r>
          </a:p>
          <a:p>
            <a:pPr lvl="1"/>
            <a:r>
              <a:rPr lang="en-US" dirty="0"/>
              <a:t>Prevention: a high-fiber diet, plenty of fluids, an increase in activity level, and possibly medication</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1001324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122</a:t>
            </a:fld>
            <a:endParaRPr lang="en-US" dirty="0"/>
          </a:p>
        </p:txBody>
      </p:sp>
      <p:sp>
        <p:nvSpPr>
          <p:cNvPr id="2" name="Title 1">
            <a:extLst>
              <a:ext uri="{FF2B5EF4-FFF2-40B4-BE49-F238E27FC236}">
                <a16:creationId xmlns:a16="http://schemas.microsoft.com/office/drawing/2014/main" id="{C06242CE-EAC3-4C66-86BD-4BAC759DE9B0}"/>
              </a:ext>
            </a:extLst>
          </p:cNvPr>
          <p:cNvSpPr>
            <a:spLocks noGrp="1"/>
          </p:cNvSpPr>
          <p:nvPr>
            <p:ph type="title"/>
          </p:nvPr>
        </p:nvSpPr>
        <p:spPr/>
        <p:txBody>
          <a:bodyPr>
            <a:normAutofit fontScale="90000"/>
          </a:bodyPr>
          <a:lstStyle/>
          <a:p>
            <a:r>
              <a:rPr lang="en-US" dirty="0"/>
              <a:t>LO7,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should know these facts about hemorrhoids:</a:t>
            </a:r>
          </a:p>
          <a:p>
            <a:pPr marL="0" indent="0">
              <a:buNone/>
            </a:pPr>
            <a:endParaRPr lang="en-US" dirty="0"/>
          </a:p>
          <a:p>
            <a:pPr lvl="1"/>
            <a:r>
              <a:rPr lang="en-US" dirty="0"/>
              <a:t>Cause: enlarged veins in the rectum and/or outside the anus resulting from an increase in pressure in the lower rectum due to straining during bowel movements, chronic constipation, obesity, pregnancy, and sitting for long periods of time on the toilet</a:t>
            </a:r>
          </a:p>
          <a:p>
            <a:pPr lvl="1"/>
            <a:r>
              <a:rPr lang="en-US" dirty="0"/>
              <a:t>Symptoms: rectal itching, burning, pain, and bleeding</a:t>
            </a:r>
          </a:p>
          <a:p>
            <a:pPr lvl="1"/>
            <a:r>
              <a:rPr lang="en-US" dirty="0"/>
              <a:t>Treatment: medications, compresses, </a:t>
            </a:r>
            <a:r>
              <a:rPr lang="en-US" dirty="0" err="1"/>
              <a:t>sitz</a:t>
            </a:r>
            <a:r>
              <a:rPr lang="en-US" dirty="0"/>
              <a:t> baths, and possibly surgery</a:t>
            </a:r>
          </a:p>
          <a:p>
            <a:pPr lvl="1"/>
            <a:r>
              <a:rPr lang="en-US" dirty="0"/>
              <a:t>NAs should be careful to avoid causing pain while cleaning anal area</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1708800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123</a:t>
            </a:fld>
            <a:endParaRPr lang="en-US" dirty="0"/>
          </a:p>
        </p:txBody>
      </p:sp>
      <p:sp>
        <p:nvSpPr>
          <p:cNvPr id="2" name="Title 1">
            <a:extLst>
              <a:ext uri="{FF2B5EF4-FFF2-40B4-BE49-F238E27FC236}">
                <a16:creationId xmlns:a16="http://schemas.microsoft.com/office/drawing/2014/main" id="{99133762-2312-49A1-8BCB-DC8861CDF7DB}"/>
              </a:ext>
            </a:extLst>
          </p:cNvPr>
          <p:cNvSpPr>
            <a:spLocks noGrp="1"/>
          </p:cNvSpPr>
          <p:nvPr>
            <p:ph type="title"/>
          </p:nvPr>
        </p:nvSpPr>
        <p:spPr/>
        <p:txBody>
          <a:bodyPr>
            <a:normAutofit fontScale="90000"/>
          </a:bodyPr>
          <a:lstStyle/>
          <a:p>
            <a:r>
              <a:rPr lang="en-US" dirty="0"/>
              <a:t>LO7,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should know these facts about diarrhea:</a:t>
            </a:r>
          </a:p>
          <a:p>
            <a:pPr marL="0" indent="0">
              <a:buNone/>
            </a:pPr>
            <a:endParaRPr lang="en-US" dirty="0"/>
          </a:p>
          <a:p>
            <a:pPr lvl="1"/>
            <a:r>
              <a:rPr lang="en-US" dirty="0"/>
              <a:t>Cause: frequent elimination of liquid or semi-liquid feces resulting from infections, microorganisms in food or water, irritating foods, and medications</a:t>
            </a:r>
          </a:p>
          <a:p>
            <a:pPr lvl="1"/>
            <a:r>
              <a:rPr lang="en-US" dirty="0"/>
              <a:t>Symptoms: abdominal cramps, urgency, nausea, or vomiting can accompany diarrhea</a:t>
            </a:r>
          </a:p>
          <a:p>
            <a:pPr lvl="1"/>
            <a:r>
              <a:rPr lang="en-US" dirty="0"/>
              <a:t>Treatment: medication, increase in certain fluids, and change of diet</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4557201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124</a:t>
            </a:fld>
            <a:endParaRPr lang="en-US" dirty="0"/>
          </a:p>
        </p:txBody>
      </p:sp>
      <p:sp>
        <p:nvSpPr>
          <p:cNvPr id="2" name="Title 1">
            <a:extLst>
              <a:ext uri="{FF2B5EF4-FFF2-40B4-BE49-F238E27FC236}">
                <a16:creationId xmlns:a16="http://schemas.microsoft.com/office/drawing/2014/main" id="{176F9C84-2C32-4104-BAD9-D9A63FFE1AB1}"/>
              </a:ext>
            </a:extLst>
          </p:cNvPr>
          <p:cNvSpPr>
            <a:spLocks noGrp="1"/>
          </p:cNvSpPr>
          <p:nvPr>
            <p:ph type="title"/>
          </p:nvPr>
        </p:nvSpPr>
        <p:spPr/>
        <p:txBody>
          <a:bodyPr>
            <a:normAutofit fontScale="90000"/>
          </a:bodyPr>
          <a:lstStyle/>
          <a:p>
            <a:r>
              <a:rPr lang="en-US" dirty="0"/>
              <a:t>LO7, content 12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should know these facts about gastroesophageal reflux disease (GERD):</a:t>
            </a:r>
          </a:p>
          <a:p>
            <a:pPr marL="0" indent="0">
              <a:buNone/>
            </a:pPr>
            <a:endParaRPr lang="en-US" dirty="0"/>
          </a:p>
          <a:p>
            <a:pPr lvl="1"/>
            <a:r>
              <a:rPr lang="en-US" dirty="0"/>
              <a:t>Chronic condition in which the liquid contents of the stomach back up into the esophagus.</a:t>
            </a:r>
          </a:p>
          <a:p>
            <a:pPr lvl="1"/>
            <a:r>
              <a:rPr lang="en-US" dirty="0"/>
              <a:t>Liquid can inflame and damage the lining of the esophagus, causing bleeding or ulcers.</a:t>
            </a:r>
          </a:p>
          <a:p>
            <a:pPr lvl="1"/>
            <a:r>
              <a:rPr lang="en-US" dirty="0"/>
              <a:t>Scars from tissue damage can narrow the esophagus and make swallowing difficult.</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618536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125</a:t>
            </a:fld>
            <a:endParaRPr lang="en-US" dirty="0"/>
          </a:p>
        </p:txBody>
      </p:sp>
      <p:sp>
        <p:nvSpPr>
          <p:cNvPr id="2" name="Title 1">
            <a:extLst>
              <a:ext uri="{FF2B5EF4-FFF2-40B4-BE49-F238E27FC236}">
                <a16:creationId xmlns:a16="http://schemas.microsoft.com/office/drawing/2014/main" id="{20850A52-DE03-428E-BB39-ADDEAB366DD7}"/>
              </a:ext>
            </a:extLst>
          </p:cNvPr>
          <p:cNvSpPr>
            <a:spLocks noGrp="1"/>
          </p:cNvSpPr>
          <p:nvPr>
            <p:ph type="title"/>
          </p:nvPr>
        </p:nvSpPr>
        <p:spPr/>
        <p:txBody>
          <a:bodyPr>
            <a:normAutofit fontScale="90000"/>
          </a:bodyPr>
          <a:lstStyle/>
          <a:p>
            <a:r>
              <a:rPr lang="en-US" dirty="0"/>
              <a:t>LO7, content 13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Facts about GERD (cont’d):</a:t>
            </a:r>
          </a:p>
          <a:p>
            <a:pPr marL="0" indent="0">
              <a:buNone/>
            </a:pPr>
            <a:endParaRPr lang="en-US" dirty="0"/>
          </a:p>
          <a:p>
            <a:pPr lvl="1"/>
            <a:r>
              <a:rPr lang="en-US" dirty="0"/>
              <a:t>Heartburn is the most common symptom of GERD.</a:t>
            </a:r>
          </a:p>
          <a:p>
            <a:pPr lvl="1"/>
            <a:r>
              <a:rPr lang="en-US" dirty="0"/>
              <a:t>Treatment: medication; serving the evening meal three to four hours before bedtime; not lying down until two to three hours after eating; using extra pillows to keep the body more upright during sleep; serving the largest meal of the day at lunchtime; eating smaller meals throughout the day; reducing fast foods, fatty foods, and spicy foods; stopping smoking; not drinking alcohol; and wearing loose clothing.</a:t>
            </a:r>
          </a:p>
          <a:p>
            <a:pPr lvl="1"/>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6095706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126</a:t>
            </a:fld>
            <a:endParaRPr lang="en-US" dirty="0"/>
          </a:p>
        </p:txBody>
      </p:sp>
      <p:sp>
        <p:nvSpPr>
          <p:cNvPr id="2" name="Title 1">
            <a:extLst>
              <a:ext uri="{FF2B5EF4-FFF2-40B4-BE49-F238E27FC236}">
                <a16:creationId xmlns:a16="http://schemas.microsoft.com/office/drawing/2014/main" id="{F387B633-F162-4E60-AD79-70D5B01ED58B}"/>
              </a:ext>
            </a:extLst>
          </p:cNvPr>
          <p:cNvSpPr>
            <a:spLocks noGrp="1"/>
          </p:cNvSpPr>
          <p:nvPr>
            <p:ph type="title"/>
          </p:nvPr>
        </p:nvSpPr>
        <p:spPr/>
        <p:txBody>
          <a:bodyPr>
            <a:normAutofit fontScale="90000"/>
          </a:bodyPr>
          <a:lstStyle/>
          <a:p>
            <a:r>
              <a:rPr lang="en-US" dirty="0"/>
              <a:t>LO7, key terms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Define the following terms:</a:t>
            </a:r>
          </a:p>
          <a:p>
            <a:pPr marL="0" indent="0">
              <a:buNone/>
            </a:pPr>
            <a:endParaRPr lang="en-US" b="1" dirty="0"/>
          </a:p>
          <a:p>
            <a:pPr marL="0" indent="0">
              <a:buNone/>
            </a:pPr>
            <a:r>
              <a:rPr lang="en-US" b="1" dirty="0"/>
              <a:t>ostomy</a:t>
            </a:r>
          </a:p>
          <a:p>
            <a:pPr marL="457200" lvl="1" indent="0">
              <a:buNone/>
            </a:pPr>
            <a:r>
              <a:rPr lang="en-US" dirty="0"/>
              <a:t>a surgically-created opening from an area inside the body to the outside.</a:t>
            </a:r>
          </a:p>
          <a:p>
            <a:pPr marL="0" indent="0">
              <a:buNone/>
            </a:pPr>
            <a:r>
              <a:rPr lang="en-US" b="1" dirty="0"/>
              <a:t>stoma</a:t>
            </a:r>
          </a:p>
          <a:p>
            <a:pPr marL="457200" lvl="1" indent="0">
              <a:buNone/>
            </a:pPr>
            <a:r>
              <a:rPr lang="en-US" dirty="0"/>
              <a:t>an artificial opening in the body.</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6373534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127</a:t>
            </a:fld>
            <a:endParaRPr lang="en-US" dirty="0"/>
          </a:p>
        </p:txBody>
      </p:sp>
      <p:sp>
        <p:nvSpPr>
          <p:cNvPr id="2" name="Title 1">
            <a:extLst>
              <a:ext uri="{FF2B5EF4-FFF2-40B4-BE49-F238E27FC236}">
                <a16:creationId xmlns:a16="http://schemas.microsoft.com/office/drawing/2014/main" id="{305E41F4-30A1-4CA1-B55A-F141A07DCF9B}"/>
              </a:ext>
            </a:extLst>
          </p:cNvPr>
          <p:cNvSpPr>
            <a:spLocks noGrp="1"/>
          </p:cNvSpPr>
          <p:nvPr>
            <p:ph type="title"/>
          </p:nvPr>
        </p:nvSpPr>
        <p:spPr/>
        <p:txBody>
          <a:bodyPr>
            <a:normAutofit fontScale="90000"/>
          </a:bodyPr>
          <a:lstStyle/>
          <a:p>
            <a:r>
              <a:rPr lang="en-US" dirty="0"/>
              <a:t>LO7, content 14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marL="0" indent="0">
              <a:buNone/>
            </a:pPr>
            <a:r>
              <a:rPr lang="en-US" dirty="0"/>
              <a:t>NAs should know these facts about ostomies:</a:t>
            </a:r>
          </a:p>
          <a:p>
            <a:pPr marL="0" indent="0">
              <a:buNone/>
            </a:pPr>
            <a:endParaRPr lang="en-US" dirty="0"/>
          </a:p>
          <a:p>
            <a:pPr lvl="1"/>
            <a:r>
              <a:rPr lang="en-US" dirty="0"/>
              <a:t>May be necessary due to bowel disease, cancer, or trauma</a:t>
            </a:r>
          </a:p>
          <a:p>
            <a:pPr lvl="1"/>
            <a:r>
              <a:rPr lang="en-US" dirty="0"/>
              <a:t>A colostomy is a surgically-created opening into the large intestine to allow stool to be expelled. With a colostomy, stool will generally be semi-solid. An ileostomy is a surgically-created opening into the end of the small intestine to allow stool to be expelled. With an ileostomy, stool will be liquid</a:t>
            </a:r>
          </a:p>
          <a:p>
            <a:pPr lvl="1"/>
            <a:r>
              <a:rPr lang="en-US" dirty="0"/>
              <a:t>Disposable pouch fits over the stoma to collect the feces and is attached to the skin by adhesive. A belt may also be used to secure an ostomy bag</a:t>
            </a: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8402529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128</a:t>
            </a:fld>
            <a:endParaRPr lang="en-US" dirty="0"/>
          </a:p>
        </p:txBody>
      </p:sp>
      <p:sp>
        <p:nvSpPr>
          <p:cNvPr id="2" name="Title 1">
            <a:extLst>
              <a:ext uri="{FF2B5EF4-FFF2-40B4-BE49-F238E27FC236}">
                <a16:creationId xmlns:a16="http://schemas.microsoft.com/office/drawing/2014/main" id="{AB12F157-2F92-40CA-8BC2-7471669C0B08}"/>
              </a:ext>
            </a:extLst>
          </p:cNvPr>
          <p:cNvSpPr>
            <a:spLocks noGrp="1"/>
          </p:cNvSpPr>
          <p:nvPr>
            <p:ph type="title"/>
          </p:nvPr>
        </p:nvSpPr>
        <p:spPr/>
        <p:txBody>
          <a:bodyPr>
            <a:normAutofit fontScale="90000"/>
          </a:bodyPr>
          <a:lstStyle/>
          <a:p>
            <a:r>
              <a:rPr lang="en-US" dirty="0"/>
              <a:t>LO7, content 15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7"/>
            </a:pPr>
            <a:r>
              <a:rPr lang="en-US" dirty="0">
                <a:solidFill>
                  <a:srgbClr val="FF0000"/>
                </a:solidFill>
                <a:latin typeface="+mj-lt"/>
              </a:rPr>
              <a:t>Describe the gastrointestinal system and related conditions</a:t>
            </a:r>
          </a:p>
          <a:p>
            <a:pPr marL="0" indent="0">
              <a:buNone/>
            </a:pPr>
            <a:endParaRPr lang="en-US" dirty="0">
              <a:latin typeface="+mj-lt"/>
            </a:endParaRPr>
          </a:p>
          <a:p>
            <a:pPr lvl="1"/>
            <a:r>
              <a:rPr lang="en-US" dirty="0"/>
              <a:t>NAs should know these guidelines for ostomy care:</a:t>
            </a:r>
          </a:p>
          <a:p>
            <a:pPr lvl="1"/>
            <a:r>
              <a:rPr lang="en-US" dirty="0"/>
              <a:t>Make sure resident receives careful skin care.</a:t>
            </a:r>
          </a:p>
          <a:p>
            <a:pPr lvl="1"/>
            <a:r>
              <a:rPr lang="en-US" dirty="0"/>
              <a:t>Empty and clean or replace the ostomy bag whenever stool is eliminated.</a:t>
            </a:r>
          </a:p>
          <a:p>
            <a:pPr lvl="1"/>
            <a:r>
              <a:rPr lang="en-US" dirty="0"/>
              <a:t>Always wear gloves and wash hands carefully.</a:t>
            </a:r>
          </a:p>
          <a:p>
            <a:pPr lvl="1"/>
            <a:r>
              <a:rPr lang="en-US" dirty="0"/>
              <a:t>Teach proper handwashing techniques to residents with ostomies.</a:t>
            </a:r>
          </a:p>
          <a:p>
            <a:pPr lvl="1"/>
            <a:r>
              <a:rPr lang="en-US" dirty="0"/>
              <a:t>Be sensitive and supportive when working with residents with ostomies. Always provide privacy for ostomy care.</a:t>
            </a:r>
          </a:p>
          <a:p>
            <a:pPr marL="0" indent="0">
              <a:buNone/>
            </a:pPr>
            <a:endParaRPr lang="en-US" dirty="0"/>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602739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129</a:t>
            </a:fld>
            <a:endParaRPr lang="en-US" dirty="0"/>
          </a:p>
        </p:txBody>
      </p:sp>
      <p:sp>
        <p:nvSpPr>
          <p:cNvPr id="4" name="Title 3">
            <a:extLst>
              <a:ext uri="{FF2B5EF4-FFF2-40B4-BE49-F238E27FC236}">
                <a16:creationId xmlns:a16="http://schemas.microsoft.com/office/drawing/2014/main" id="{A821EE29-83CA-4290-B0F9-7A3F35BDD35F}"/>
              </a:ext>
            </a:extLst>
          </p:cNvPr>
          <p:cNvSpPr>
            <a:spLocks noGrp="1"/>
          </p:cNvSpPr>
          <p:nvPr>
            <p:ph type="title"/>
          </p:nvPr>
        </p:nvSpPr>
        <p:spPr/>
        <p:txBody>
          <a:bodyPr>
            <a:normAutofit fontScale="90000"/>
          </a:bodyPr>
          <a:lstStyle/>
          <a:p>
            <a:r>
              <a:rPr lang="en-US" dirty="0"/>
              <a:t>LO7, content 16</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rgbClr val="FFFF00"/>
                </a:solidFill>
                <a:highlight>
                  <a:srgbClr val="000000"/>
                </a:highlight>
                <a:latin typeface="+mj-lt"/>
              </a:rPr>
              <a:t>Caring for an ostomy</a:t>
            </a:r>
          </a:p>
          <a:p>
            <a:pPr marL="0" indent="0">
              <a:buNone/>
            </a:pPr>
            <a:endParaRPr lang="en-US" altLang="en-US" dirty="0">
              <a:solidFill>
                <a:schemeClr val="accent2"/>
              </a:solidFill>
              <a:highlight>
                <a:srgbClr val="000000"/>
              </a:highlight>
              <a:latin typeface="+mj-lt"/>
            </a:endParaRPr>
          </a:p>
          <a:p>
            <a:pPr marL="0" indent="0">
              <a:buNone/>
            </a:pPr>
            <a:r>
              <a:rPr lang="en-US" altLang="en-US" i="1" dirty="0"/>
              <a:t>Equipment: disposable bed protector, bath blanket, clean ostomy pouching system, belt (if needed), disposable wipes (made for ostomy care), basin of warm water, soap, washcloth, 2 towels, plastic disposable bag, gloves</a:t>
            </a:r>
          </a:p>
          <a:p>
            <a:pPr marL="0" indent="0">
              <a:buNone/>
            </a:pPr>
            <a:endParaRPr lang="en-US" altLang="en-US" dirty="0"/>
          </a:p>
          <a:p>
            <a:pPr marL="457200" indent="-457200">
              <a:buFont typeface="+mj-lt"/>
              <a:buAutoNum type="arabicPeriod"/>
            </a:pPr>
            <a:r>
              <a:rPr lang="en-US" altLang="en-US" dirty="0"/>
              <a:t>Identify yourself by name. Identify the resident by name.</a:t>
            </a:r>
          </a:p>
          <a:p>
            <a:pPr marL="457200" indent="-457200">
              <a:buFont typeface="+mj-lt"/>
              <a:buAutoNum type="arabicPeriod"/>
            </a:pPr>
            <a:r>
              <a:rPr lang="en-US" altLang="en-US" dirty="0"/>
              <a:t>Wash your hands.</a:t>
            </a:r>
          </a:p>
          <a:p>
            <a:pPr marL="457200" indent="-457200">
              <a:buFont typeface="+mj-lt"/>
              <a:buAutoNum type="arabicPeriod"/>
            </a:pPr>
            <a:r>
              <a:rPr lang="en-US" altLang="en-US" dirty="0"/>
              <a:t>Explain procedure to the resident. Speak clearly, slowly, and directly. Maintain face-to-face contact whenever possible.</a:t>
            </a:r>
          </a:p>
          <a:p>
            <a:pPr marL="457200" indent="-457200">
              <a:buFont typeface="+mj-lt"/>
              <a:buAutoNum type="arabicPeriod"/>
            </a:pPr>
            <a:r>
              <a:rPr lang="en-US" altLang="en-US" dirty="0"/>
              <a:t>Provide for resident’s privacy with curtain, screen, or door.</a:t>
            </a:r>
          </a:p>
          <a:p>
            <a:pPr marL="457200" indent="-457200">
              <a:buFont typeface="+mj-lt"/>
              <a:buAutoNum type="arabicPeriod"/>
            </a:pPr>
            <a:r>
              <a:rPr lang="en-US" altLang="en-US" dirty="0"/>
              <a:t>Adjust bed to a safe level, usually waist high. Lock bed wheels. </a:t>
            </a:r>
          </a:p>
          <a:p>
            <a:pPr marL="0" indent="0">
              <a:buNone/>
            </a:pPr>
            <a:endParaRPr lang="en-US" altLang="en-US" dirty="0">
              <a:highlight>
                <a:srgbClr val="000000"/>
              </a:highlight>
            </a:endParaRPr>
          </a:p>
        </p:txBody>
      </p:sp>
    </p:spTree>
    <p:extLst>
      <p:ext uri="{BB962C8B-B14F-4D97-AF65-F5344CB8AC3E}">
        <p14:creationId xmlns:p14="http://schemas.microsoft.com/office/powerpoint/2010/main" val="176192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a:t>
            </a:fld>
            <a:endParaRPr lang="en-US" dirty="0"/>
          </a:p>
        </p:txBody>
      </p:sp>
      <p:sp>
        <p:nvSpPr>
          <p:cNvPr id="2" name="Title 1">
            <a:extLst>
              <a:ext uri="{FF2B5EF4-FFF2-40B4-BE49-F238E27FC236}">
                <a16:creationId xmlns:a16="http://schemas.microsoft.com/office/drawing/2014/main" id="{B6AC0ACE-64E7-4B3B-AA85-9A3D9C9DE53D}"/>
              </a:ext>
            </a:extLst>
          </p:cNvPr>
          <p:cNvSpPr>
            <a:spLocks noGrp="1"/>
          </p:cNvSpPr>
          <p:nvPr>
            <p:ph type="title"/>
          </p:nvPr>
        </p:nvSpPr>
        <p:spPr/>
        <p:txBody>
          <a:bodyPr>
            <a:normAutofit fontScale="90000"/>
          </a:bodyPr>
          <a:lstStyle/>
          <a:p>
            <a:r>
              <a:rPr lang="en-US" dirty="0"/>
              <a:t>LO1,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lnSpcReduction="10000"/>
          </a:bodyPr>
          <a:lstStyle/>
          <a:p>
            <a:pPr marL="457200" indent="-457200">
              <a:buAutoNum type="arabicPeriod"/>
            </a:pPr>
            <a:r>
              <a:rPr lang="en-US" dirty="0">
                <a:solidFill>
                  <a:srgbClr val="FF0000"/>
                </a:solidFill>
              </a:rPr>
              <a:t>Describe the integumentary system</a:t>
            </a:r>
          </a:p>
          <a:p>
            <a:pPr marL="0" indent="0">
              <a:buNone/>
            </a:pPr>
            <a:endParaRPr lang="en-US" dirty="0">
              <a:latin typeface="+mj-lt"/>
            </a:endParaRPr>
          </a:p>
          <a:p>
            <a:pPr marL="0" indent="0">
              <a:buNone/>
            </a:pPr>
            <a:r>
              <a:rPr lang="en-US" dirty="0">
                <a:latin typeface="+mj-lt"/>
              </a:rPr>
              <a:t>NAs should know these facts about scabies: </a:t>
            </a:r>
          </a:p>
          <a:p>
            <a:pPr marL="0" indent="0">
              <a:buNone/>
            </a:pPr>
            <a:endParaRPr lang="en-US" dirty="0">
              <a:latin typeface="+mj-lt"/>
            </a:endParaRPr>
          </a:p>
          <a:p>
            <a:pPr lvl="1"/>
            <a:r>
              <a:rPr lang="en-US" dirty="0">
                <a:latin typeface="+mj-lt"/>
              </a:rPr>
              <a:t>It is a skin infection caused by a tiny mite called </a:t>
            </a:r>
            <a:r>
              <a:rPr lang="en-US" dirty="0" err="1">
                <a:latin typeface="+mj-lt"/>
              </a:rPr>
              <a:t>Sarcoptes</a:t>
            </a:r>
            <a:r>
              <a:rPr lang="en-US" dirty="0">
                <a:latin typeface="+mj-lt"/>
              </a:rPr>
              <a:t> </a:t>
            </a:r>
            <a:r>
              <a:rPr lang="en-US" dirty="0" err="1">
                <a:latin typeface="+mj-lt"/>
              </a:rPr>
              <a:t>scabiei</a:t>
            </a:r>
            <a:r>
              <a:rPr lang="en-US" dirty="0">
                <a:latin typeface="+mj-lt"/>
              </a:rPr>
              <a:t>.</a:t>
            </a:r>
          </a:p>
          <a:p>
            <a:pPr lvl="1"/>
            <a:r>
              <a:rPr lang="en-US" dirty="0">
                <a:latin typeface="+mj-lt"/>
              </a:rPr>
              <a:t>The mite burrows into the skin, where it lays eggs, which cause itching and a rash that looks like thin burrow tracks. These tracks typically appear in the folds of the skin.</a:t>
            </a:r>
          </a:p>
          <a:p>
            <a:pPr lvl="1"/>
            <a:r>
              <a:rPr lang="en-US" dirty="0">
                <a:latin typeface="+mj-lt"/>
              </a:rPr>
              <a:t>Scabies is contagious and spread through direct contact with an infected person.</a:t>
            </a:r>
          </a:p>
          <a:p>
            <a:pPr lvl="1"/>
            <a:r>
              <a:rPr lang="en-US" dirty="0">
                <a:latin typeface="+mj-lt"/>
              </a:rPr>
              <a:t>Scabies can spread quickly in crowded places, such as LTC facilities and childcare facilities.</a:t>
            </a:r>
          </a:p>
          <a:p>
            <a:pPr lvl="1"/>
            <a:r>
              <a:rPr lang="en-US" dirty="0">
                <a:latin typeface="+mj-lt"/>
              </a:rPr>
              <a:t>Treatment involves medications, often in the form of prescription creams and lotions.</a:t>
            </a:r>
          </a:p>
          <a:p>
            <a:pPr lvl="1"/>
            <a:r>
              <a:rPr lang="en-US" dirty="0">
                <a:latin typeface="+mj-lt"/>
              </a:rPr>
              <a:t>Oral medications may be used if the person does not</a:t>
            </a:r>
          </a:p>
          <a:p>
            <a:pPr lvl="1"/>
            <a:r>
              <a:rPr lang="en-US" dirty="0">
                <a:latin typeface="+mj-lt"/>
              </a:rPr>
              <a:t> respond to the creams/lotions.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5919426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130</a:t>
            </a:fld>
            <a:endParaRPr lang="en-US" dirty="0"/>
          </a:p>
        </p:txBody>
      </p:sp>
      <p:sp>
        <p:nvSpPr>
          <p:cNvPr id="5" name="Title 4">
            <a:extLst>
              <a:ext uri="{FF2B5EF4-FFF2-40B4-BE49-F238E27FC236}">
                <a16:creationId xmlns:a16="http://schemas.microsoft.com/office/drawing/2014/main" id="{956A069E-98CC-4F9A-8ED7-E7BB19DD1441}"/>
              </a:ext>
            </a:extLst>
          </p:cNvPr>
          <p:cNvSpPr>
            <a:spLocks noGrp="1"/>
          </p:cNvSpPr>
          <p:nvPr>
            <p:ph type="title"/>
          </p:nvPr>
        </p:nvSpPr>
        <p:spPr/>
        <p:txBody>
          <a:bodyPr>
            <a:normAutofit fontScale="90000"/>
          </a:bodyPr>
          <a:lstStyle/>
          <a:p>
            <a:r>
              <a:rPr lang="en-US" dirty="0"/>
              <a:t>LO7, content 17</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Caring for an ostomy</a:t>
            </a:r>
          </a:p>
          <a:p>
            <a:pPr marL="0" indent="0">
              <a:buNone/>
            </a:pPr>
            <a:endParaRPr lang="en-US" altLang="en-US" dirty="0">
              <a:solidFill>
                <a:schemeClr val="accent2"/>
              </a:solidFill>
              <a:highlight>
                <a:srgbClr val="000000"/>
              </a:highlight>
              <a:latin typeface="+mj-lt"/>
            </a:endParaRPr>
          </a:p>
          <a:p>
            <a:pPr marL="457200" indent="-457200">
              <a:buFont typeface="+mj-lt"/>
              <a:buAutoNum type="arabicPeriod" startAt="6"/>
            </a:pPr>
            <a:r>
              <a:rPr lang="en-US" altLang="en-US" dirty="0"/>
              <a:t>Put on gloves. </a:t>
            </a:r>
          </a:p>
          <a:p>
            <a:pPr marL="457200" indent="-457200">
              <a:buFont typeface="+mj-lt"/>
              <a:buAutoNum type="arabicPeriod" startAt="6"/>
            </a:pPr>
            <a:r>
              <a:rPr lang="en-US" altLang="en-US" dirty="0"/>
              <a:t>Place bed protector under resident. Cover resident with a bath blanket. Pull down the top sheet and blankets. Expose only the ostomy site. Offer resident a towel to keep clothing dry.</a:t>
            </a:r>
          </a:p>
          <a:p>
            <a:pPr marL="457200" indent="-457200">
              <a:buFont typeface="+mj-lt"/>
              <a:buAutoNum type="arabicPeriod" startAt="6"/>
            </a:pPr>
            <a:r>
              <a:rPr lang="en-US" altLang="en-US" dirty="0"/>
              <a:t>Undo the ostomy belt I used. Remove ostomy pouch carefully. Place it in the plastic bag. Note the color, odor, consistency, and amount of stool in the bag. </a:t>
            </a:r>
          </a:p>
          <a:p>
            <a:pPr marL="457200" indent="-457200">
              <a:buFont typeface="+mj-lt"/>
              <a:buAutoNum type="arabicPeriod" startAt="6"/>
            </a:pPr>
            <a:r>
              <a:rPr lang="en-US" altLang="en-US" dirty="0"/>
              <a:t>Wipe area around stoma with disposable wipes for ostomy care. Discard the wipes in the plastic bag.</a:t>
            </a:r>
          </a:p>
          <a:p>
            <a:pPr marL="0" indent="0">
              <a:buNone/>
            </a:pPr>
            <a:endParaRPr lang="en-US" altLang="en-US" dirty="0">
              <a:highlight>
                <a:srgbClr val="000000"/>
              </a:highlight>
            </a:endParaRPr>
          </a:p>
        </p:txBody>
      </p:sp>
    </p:spTree>
    <p:extLst>
      <p:ext uri="{BB962C8B-B14F-4D97-AF65-F5344CB8AC3E}">
        <p14:creationId xmlns:p14="http://schemas.microsoft.com/office/powerpoint/2010/main" val="18968472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131</a:t>
            </a:fld>
            <a:endParaRPr lang="en-US" dirty="0"/>
          </a:p>
        </p:txBody>
      </p:sp>
      <p:sp>
        <p:nvSpPr>
          <p:cNvPr id="4" name="Title 3">
            <a:extLst>
              <a:ext uri="{FF2B5EF4-FFF2-40B4-BE49-F238E27FC236}">
                <a16:creationId xmlns:a16="http://schemas.microsoft.com/office/drawing/2014/main" id="{C100A980-0128-4174-8D87-8D36CDC3E42D}"/>
              </a:ext>
            </a:extLst>
          </p:cNvPr>
          <p:cNvSpPr>
            <a:spLocks noGrp="1"/>
          </p:cNvSpPr>
          <p:nvPr>
            <p:ph type="title"/>
          </p:nvPr>
        </p:nvSpPr>
        <p:spPr/>
        <p:txBody>
          <a:bodyPr>
            <a:normAutofit fontScale="90000"/>
          </a:bodyPr>
          <a:lstStyle/>
          <a:p>
            <a:r>
              <a:rPr lang="en-US" dirty="0"/>
              <a:t>LO7, content 18</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Caring for an ostomy</a:t>
            </a:r>
          </a:p>
          <a:p>
            <a:pPr marL="0" indent="0">
              <a:buNone/>
            </a:pPr>
            <a:endParaRPr lang="en-US" altLang="en-US" dirty="0">
              <a:solidFill>
                <a:schemeClr val="accent2"/>
              </a:solidFill>
              <a:highlight>
                <a:srgbClr val="000000"/>
              </a:highlight>
              <a:latin typeface="+mj-lt"/>
            </a:endParaRPr>
          </a:p>
          <a:p>
            <a:pPr marL="457200" indent="-457200">
              <a:buFont typeface="+mj-lt"/>
              <a:buAutoNum type="arabicPeriod" startAt="10"/>
            </a:pPr>
            <a:r>
              <a:rPr lang="en-US" altLang="en-US" dirty="0"/>
              <a:t>Using a washcloth and warm water, wash the area in one direction, away from the stoma. Rinse. Pat dry with another towel. Apply skin cream as ordered.</a:t>
            </a:r>
          </a:p>
          <a:p>
            <a:pPr marL="457200" indent="-457200">
              <a:buFont typeface="+mj-lt"/>
              <a:buAutoNum type="arabicPeriod" startAt="10"/>
            </a:pPr>
            <a:r>
              <a:rPr lang="en-US" altLang="en-US" dirty="0"/>
              <a:t>Place the clean ostomy drainage pouch on resident. Hold in place and seal securely. Make sure the bottom of the pouch is clamped. </a:t>
            </a:r>
          </a:p>
          <a:p>
            <a:pPr marL="0" indent="0">
              <a:buNone/>
            </a:pPr>
            <a:endParaRPr lang="en-US" altLang="en-US" dirty="0">
              <a:solidFill>
                <a:schemeClr val="accent2"/>
              </a:solidFill>
              <a:highlight>
                <a:srgbClr val="000000"/>
              </a:highlight>
            </a:endParaRPr>
          </a:p>
        </p:txBody>
      </p:sp>
      <p:pic>
        <p:nvPicPr>
          <p:cNvPr id="5" name="Picture 4" descr="NA cleans around stoma by wiping away from stoma.">
            <a:extLst>
              <a:ext uri="{FF2B5EF4-FFF2-40B4-BE49-F238E27FC236}">
                <a16:creationId xmlns:a16="http://schemas.microsoft.com/office/drawing/2014/main" id="{EDF87358-325A-42C5-862E-2C734DA7F243}"/>
              </a:ext>
            </a:extLst>
          </p:cNvPr>
          <p:cNvPicPr>
            <a:picLocks noChangeAspect="1"/>
          </p:cNvPicPr>
          <p:nvPr/>
        </p:nvPicPr>
        <p:blipFill>
          <a:blip r:embed="rId2"/>
          <a:stretch>
            <a:fillRect/>
          </a:stretch>
        </p:blipFill>
        <p:spPr>
          <a:xfrm>
            <a:off x="3602735" y="3840991"/>
            <a:ext cx="4264347" cy="2438462"/>
          </a:xfrm>
          <a:prstGeom prst="rect">
            <a:avLst/>
          </a:prstGeom>
        </p:spPr>
      </p:pic>
    </p:spTree>
    <p:extLst>
      <p:ext uri="{BB962C8B-B14F-4D97-AF65-F5344CB8AC3E}">
        <p14:creationId xmlns:p14="http://schemas.microsoft.com/office/powerpoint/2010/main" val="190415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132</a:t>
            </a:fld>
            <a:endParaRPr lang="en-US" dirty="0"/>
          </a:p>
        </p:txBody>
      </p:sp>
      <p:sp>
        <p:nvSpPr>
          <p:cNvPr id="5" name="Title 4">
            <a:extLst>
              <a:ext uri="{FF2B5EF4-FFF2-40B4-BE49-F238E27FC236}">
                <a16:creationId xmlns:a16="http://schemas.microsoft.com/office/drawing/2014/main" id="{F2ACC3D7-3709-4517-B2D4-275E9EF22B99}"/>
              </a:ext>
            </a:extLst>
          </p:cNvPr>
          <p:cNvSpPr>
            <a:spLocks noGrp="1"/>
          </p:cNvSpPr>
          <p:nvPr>
            <p:ph type="title"/>
          </p:nvPr>
        </p:nvSpPr>
        <p:spPr/>
        <p:txBody>
          <a:bodyPr>
            <a:normAutofit fontScale="90000"/>
          </a:bodyPr>
          <a:lstStyle/>
          <a:p>
            <a:r>
              <a:rPr lang="en-US" dirty="0"/>
              <a:t>LO7, content 19</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solidFill>
                  <a:schemeClr val="accent5">
                    <a:lumMod val="60000"/>
                    <a:lumOff val="40000"/>
                  </a:schemeClr>
                </a:solidFill>
                <a:highlight>
                  <a:srgbClr val="000000"/>
                </a:highlight>
                <a:latin typeface="+mj-lt"/>
              </a:rPr>
              <a:t>Caring for an ostomy</a:t>
            </a:r>
          </a:p>
          <a:p>
            <a:pPr marL="0" indent="0">
              <a:buNone/>
            </a:pPr>
            <a:endParaRPr lang="en-US" altLang="en-US" dirty="0">
              <a:solidFill>
                <a:schemeClr val="accent2"/>
              </a:solidFill>
              <a:highlight>
                <a:srgbClr val="000000"/>
              </a:highlight>
              <a:latin typeface="+mj-lt"/>
            </a:endParaRPr>
          </a:p>
          <a:p>
            <a:pPr marL="457200" indent="-457200">
              <a:buFont typeface="+mj-lt"/>
              <a:buAutoNum type="arabicPeriod" startAt="12"/>
            </a:pPr>
            <a:r>
              <a:rPr lang="en-US" altLang="en-US" dirty="0"/>
              <a:t>Remove the bed protector and discard. Place soiled linens in proper container. Discard the plastic bag properly.</a:t>
            </a:r>
          </a:p>
          <a:p>
            <a:pPr marL="457200" indent="-457200">
              <a:buFont typeface="+mj-lt"/>
              <a:buAutoNum type="arabicPeriod" startAt="12"/>
            </a:pPr>
            <a:r>
              <a:rPr lang="en-US" altLang="en-US" dirty="0"/>
              <a:t>Remove and discard gloves.</a:t>
            </a:r>
          </a:p>
          <a:p>
            <a:pPr marL="457200" indent="-457200">
              <a:buFont typeface="+mj-lt"/>
              <a:buAutoNum type="arabicPeriod" startAt="12"/>
            </a:pPr>
            <a:r>
              <a:rPr lang="en-US" altLang="en-US" dirty="0"/>
              <a:t>Wash your hands.</a:t>
            </a:r>
          </a:p>
          <a:p>
            <a:pPr marL="457200" indent="-457200">
              <a:buFont typeface="+mj-lt"/>
              <a:buAutoNum type="arabicPeriod" startAt="12"/>
            </a:pPr>
            <a:r>
              <a:rPr lang="en-US" altLang="en-US" dirty="0"/>
              <a:t>Return bed to lowest position. Remove privacy measures.</a:t>
            </a:r>
          </a:p>
          <a:p>
            <a:pPr marL="457200" indent="-457200">
              <a:buFont typeface="+mj-lt"/>
              <a:buAutoNum type="arabicPeriod" startAt="12"/>
            </a:pPr>
            <a:r>
              <a:rPr lang="en-US" altLang="en-US" dirty="0"/>
              <a:t>Place call light within resident’s reach.</a:t>
            </a:r>
          </a:p>
          <a:p>
            <a:pPr marL="457200" indent="-457200">
              <a:buFont typeface="+mj-lt"/>
              <a:buAutoNum type="arabicPeriod" startAt="12"/>
            </a:pPr>
            <a:r>
              <a:rPr lang="en-US" altLang="en-US" dirty="0"/>
              <a:t>Report any changes in resident to the nurse. Note any changes in stoma and surrounding area. A normal stoma is red and moist and looks like the lining of the mouth. Call the nurse if the stoma is very red or blue or if swelling or bleeding is present.</a:t>
            </a:r>
          </a:p>
          <a:p>
            <a:pPr marL="457200" indent="-457200">
              <a:buFont typeface="+mj-lt"/>
              <a:buAutoNum type="arabicPeriod" startAt="12"/>
            </a:pPr>
            <a:r>
              <a:rPr lang="en-US" altLang="en-US" dirty="0"/>
              <a:t>Document procedure using facility guidelines.</a:t>
            </a:r>
          </a:p>
          <a:p>
            <a:pPr marL="0" indent="0">
              <a:buNone/>
            </a:pPr>
            <a:endParaRPr lang="en-US" altLang="en-US" dirty="0">
              <a:highlight>
                <a:srgbClr val="000000"/>
              </a:highlight>
            </a:endParaRPr>
          </a:p>
        </p:txBody>
      </p:sp>
    </p:spTree>
    <p:extLst>
      <p:ext uri="{BB962C8B-B14F-4D97-AF65-F5344CB8AC3E}">
        <p14:creationId xmlns:p14="http://schemas.microsoft.com/office/powerpoint/2010/main" val="34079022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133</a:t>
            </a:fld>
            <a:endParaRPr lang="en-US" dirty="0"/>
          </a:p>
        </p:txBody>
      </p:sp>
      <p:sp>
        <p:nvSpPr>
          <p:cNvPr id="2" name="Title 1">
            <a:extLst>
              <a:ext uri="{FF2B5EF4-FFF2-40B4-BE49-F238E27FC236}">
                <a16:creationId xmlns:a16="http://schemas.microsoft.com/office/drawing/2014/main" id="{5AEE85F1-53F3-40E7-B166-2D1A055F47D0}"/>
              </a:ext>
            </a:extLst>
          </p:cNvPr>
          <p:cNvSpPr>
            <a:spLocks noGrp="1"/>
          </p:cNvSpPr>
          <p:nvPr>
            <p:ph type="title"/>
          </p:nvPr>
        </p:nvSpPr>
        <p:spPr/>
        <p:txBody>
          <a:bodyPr>
            <a:normAutofit fontScale="90000"/>
          </a:bodyPr>
          <a:lstStyle/>
          <a:p>
            <a:r>
              <a:rPr lang="en-US" dirty="0"/>
              <a:t>LO8, key term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glands</a:t>
            </a:r>
          </a:p>
          <a:p>
            <a:pPr marL="457200" lvl="1" indent="0">
              <a:buNone/>
            </a:pPr>
            <a:r>
              <a:rPr lang="en-US" dirty="0">
                <a:latin typeface="+mj-lt"/>
              </a:rPr>
              <a:t>organs that produce and secrete chemicals called hormones.</a:t>
            </a:r>
          </a:p>
          <a:p>
            <a:pPr marL="0" indent="0">
              <a:buNone/>
            </a:pPr>
            <a:r>
              <a:rPr lang="en-US" b="1" dirty="0">
                <a:latin typeface="+mj-lt"/>
              </a:rPr>
              <a:t>hormones</a:t>
            </a:r>
          </a:p>
          <a:p>
            <a:pPr marL="457200" lvl="1" indent="0">
              <a:buNone/>
            </a:pPr>
            <a:r>
              <a:rPr lang="en-US" dirty="0">
                <a:latin typeface="+mj-lt"/>
              </a:rPr>
              <a:t>chemical substances created by the body that control numerous body functions.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6425004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134</a:t>
            </a:fld>
            <a:endParaRPr lang="en-US" dirty="0"/>
          </a:p>
        </p:txBody>
      </p:sp>
      <p:sp>
        <p:nvSpPr>
          <p:cNvPr id="5" name="Title 4">
            <a:extLst>
              <a:ext uri="{FF2B5EF4-FFF2-40B4-BE49-F238E27FC236}">
                <a16:creationId xmlns:a16="http://schemas.microsoft.com/office/drawing/2014/main" id="{348516FF-3D09-4281-A119-2BB4921BEA55}"/>
              </a:ext>
            </a:extLst>
          </p:cNvPr>
          <p:cNvSpPr>
            <a:spLocks noGrp="1"/>
          </p:cNvSpPr>
          <p:nvPr>
            <p:ph type="title"/>
          </p:nvPr>
        </p:nvSpPr>
        <p:spPr/>
        <p:txBody>
          <a:bodyPr>
            <a:normAutofit fontScale="90000"/>
          </a:bodyPr>
          <a:lstStyle/>
          <a:p>
            <a:r>
              <a:rPr lang="en-US" dirty="0"/>
              <a:t>LO8,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 The Endocrine System</a:t>
            </a:r>
            <a:endParaRPr lang="en-US" dirty="0">
              <a:latin typeface="+mj-lt"/>
            </a:endParaRPr>
          </a:p>
        </p:txBody>
      </p:sp>
      <p:pic>
        <p:nvPicPr>
          <p:cNvPr id="4" name="Picture 3" descr="The human endocrine system, labeled.">
            <a:extLst>
              <a:ext uri="{FF2B5EF4-FFF2-40B4-BE49-F238E27FC236}">
                <a16:creationId xmlns:a16="http://schemas.microsoft.com/office/drawing/2014/main" id="{CC617E13-C56D-4A52-A119-286302ECA94F}"/>
              </a:ext>
            </a:extLst>
          </p:cNvPr>
          <p:cNvPicPr>
            <a:picLocks noChangeAspect="1"/>
          </p:cNvPicPr>
          <p:nvPr/>
        </p:nvPicPr>
        <p:blipFill>
          <a:blip r:embed="rId2"/>
          <a:stretch>
            <a:fillRect/>
          </a:stretch>
        </p:blipFill>
        <p:spPr>
          <a:xfrm>
            <a:off x="2505456" y="1128754"/>
            <a:ext cx="4465528" cy="4970525"/>
          </a:xfrm>
          <a:prstGeom prst="rect">
            <a:avLst/>
          </a:prstGeom>
        </p:spPr>
      </p:pic>
    </p:spTree>
    <p:extLst>
      <p:ext uri="{BB962C8B-B14F-4D97-AF65-F5344CB8AC3E}">
        <p14:creationId xmlns:p14="http://schemas.microsoft.com/office/powerpoint/2010/main" val="33703077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135</a:t>
            </a:fld>
            <a:endParaRPr lang="en-US" dirty="0"/>
          </a:p>
        </p:txBody>
      </p:sp>
      <p:sp>
        <p:nvSpPr>
          <p:cNvPr id="2" name="Title 1">
            <a:extLst>
              <a:ext uri="{FF2B5EF4-FFF2-40B4-BE49-F238E27FC236}">
                <a16:creationId xmlns:a16="http://schemas.microsoft.com/office/drawing/2014/main" id="{39CA2D53-8A94-4116-9F4F-E7298103CA95}"/>
              </a:ext>
            </a:extLst>
          </p:cNvPr>
          <p:cNvSpPr>
            <a:spLocks noGrp="1"/>
          </p:cNvSpPr>
          <p:nvPr>
            <p:ph type="title"/>
          </p:nvPr>
        </p:nvSpPr>
        <p:spPr/>
        <p:txBody>
          <a:bodyPr>
            <a:normAutofit fontScale="90000"/>
          </a:bodyPr>
          <a:lstStyle/>
          <a:p>
            <a:r>
              <a:rPr lang="en-US" dirty="0"/>
              <a:t>LO8,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lvl="1"/>
            <a:r>
              <a:rPr lang="en-US" dirty="0">
                <a:latin typeface="+mj-lt"/>
              </a:rPr>
              <a:t>Remember these points about the endocrine system: </a:t>
            </a:r>
          </a:p>
          <a:p>
            <a:pPr lvl="1"/>
            <a:r>
              <a:rPr lang="en-US" dirty="0">
                <a:latin typeface="+mj-lt"/>
              </a:rPr>
              <a:t>Glands secrete hormones, which are chemical substances that control numerous body functions.</a:t>
            </a:r>
          </a:p>
          <a:p>
            <a:pPr lvl="1"/>
            <a:r>
              <a:rPr lang="en-US" dirty="0">
                <a:latin typeface="+mj-lt"/>
              </a:rPr>
              <a:t>Hormones are carried by the blood to organs in order to achieve the following:</a:t>
            </a:r>
          </a:p>
          <a:p>
            <a:pPr lvl="1"/>
            <a:r>
              <a:rPr lang="en-US" dirty="0">
                <a:latin typeface="+mj-lt"/>
              </a:rPr>
              <a:t>Maintain homeostasis through hormone secretion</a:t>
            </a:r>
          </a:p>
          <a:p>
            <a:pPr lvl="1"/>
            <a:r>
              <a:rPr lang="en-US" dirty="0">
                <a:latin typeface="+mj-lt"/>
              </a:rPr>
              <a:t>Influence growth and development</a:t>
            </a:r>
          </a:p>
          <a:p>
            <a:pPr lvl="1"/>
            <a:r>
              <a:rPr lang="en-US" dirty="0">
                <a:latin typeface="+mj-lt"/>
              </a:rPr>
              <a:t>Regulate blood sugar levels</a:t>
            </a:r>
          </a:p>
          <a:p>
            <a:pPr lvl="1"/>
            <a:r>
              <a:rPr lang="en-US" dirty="0">
                <a:latin typeface="+mj-lt"/>
              </a:rPr>
              <a:t>Regulate calcium and phosphate levels</a:t>
            </a:r>
          </a:p>
          <a:p>
            <a:pPr lvl="1"/>
            <a:r>
              <a:rPr lang="en-US" dirty="0">
                <a:latin typeface="+mj-lt"/>
              </a:rPr>
              <a:t>Regulate body’s ability to reproduce</a:t>
            </a:r>
          </a:p>
          <a:p>
            <a:pPr lvl="1"/>
            <a:r>
              <a:rPr lang="en-US" dirty="0">
                <a:latin typeface="+mj-lt"/>
              </a:rPr>
              <a:t>Determine how fast cells burn food for energy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794640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136</a:t>
            </a:fld>
            <a:endParaRPr lang="en-US" dirty="0"/>
          </a:p>
        </p:txBody>
      </p:sp>
      <p:sp>
        <p:nvSpPr>
          <p:cNvPr id="2" name="Title 1">
            <a:extLst>
              <a:ext uri="{FF2B5EF4-FFF2-40B4-BE49-F238E27FC236}">
                <a16:creationId xmlns:a16="http://schemas.microsoft.com/office/drawing/2014/main" id="{22C577E2-6008-4531-9ECE-89915D78EAD6}"/>
              </a:ext>
            </a:extLst>
          </p:cNvPr>
          <p:cNvSpPr>
            <a:spLocks noGrp="1"/>
          </p:cNvSpPr>
          <p:nvPr>
            <p:ph type="title"/>
          </p:nvPr>
        </p:nvSpPr>
        <p:spPr/>
        <p:txBody>
          <a:bodyPr>
            <a:normAutofit fontScale="90000"/>
          </a:bodyPr>
          <a:lstStyle/>
          <a:p>
            <a:r>
              <a:rPr lang="en-US" dirty="0"/>
              <a:t>LO8,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Normal changes of aging to the endocrine system include the following: </a:t>
            </a:r>
          </a:p>
          <a:p>
            <a:pPr marL="0" indent="0">
              <a:buNone/>
            </a:pPr>
            <a:endParaRPr lang="en-US" dirty="0">
              <a:latin typeface="+mj-lt"/>
            </a:endParaRPr>
          </a:p>
          <a:p>
            <a:pPr lvl="1"/>
            <a:r>
              <a:rPr lang="en-US" dirty="0">
                <a:latin typeface="+mj-lt"/>
              </a:rPr>
              <a:t>Decrease in levels of hormones, such as estrogen and progesterone</a:t>
            </a:r>
          </a:p>
          <a:p>
            <a:pPr lvl="1"/>
            <a:r>
              <a:rPr lang="en-US" dirty="0">
                <a:latin typeface="+mj-lt"/>
              </a:rPr>
              <a:t>Less production of insulin</a:t>
            </a:r>
          </a:p>
          <a:p>
            <a:pPr lvl="1"/>
            <a:r>
              <a:rPr lang="en-US" dirty="0">
                <a:latin typeface="+mj-lt"/>
              </a:rPr>
              <a:t>Less able to handle stress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3537760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137</a:t>
            </a:fld>
            <a:endParaRPr lang="en-US" dirty="0"/>
          </a:p>
        </p:txBody>
      </p:sp>
      <p:sp>
        <p:nvSpPr>
          <p:cNvPr id="2" name="Title 1">
            <a:extLst>
              <a:ext uri="{FF2B5EF4-FFF2-40B4-BE49-F238E27FC236}">
                <a16:creationId xmlns:a16="http://schemas.microsoft.com/office/drawing/2014/main" id="{9EBD6072-CA2C-46B2-8D38-3B5122D3B183}"/>
              </a:ext>
            </a:extLst>
          </p:cNvPr>
          <p:cNvSpPr>
            <a:spLocks noGrp="1"/>
          </p:cNvSpPr>
          <p:nvPr>
            <p:ph type="title"/>
          </p:nvPr>
        </p:nvSpPr>
        <p:spPr/>
        <p:txBody>
          <a:bodyPr>
            <a:normAutofit fontScale="90000"/>
          </a:bodyPr>
          <a:lstStyle/>
          <a:p>
            <a:r>
              <a:rPr lang="en-US" dirty="0"/>
              <a:t>LO8,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Encouraging proper nutrition</a:t>
            </a:r>
          </a:p>
          <a:p>
            <a:pPr lvl="1"/>
            <a:r>
              <a:rPr lang="en-US" dirty="0">
                <a:latin typeface="+mj-lt"/>
              </a:rPr>
              <a:t>Trying to eliminate or reduce stressors</a:t>
            </a:r>
          </a:p>
          <a:p>
            <a:pPr lvl="1"/>
            <a:r>
              <a:rPr lang="en-US" dirty="0">
                <a:latin typeface="+mj-lt"/>
              </a:rPr>
              <a:t>Offering encouragement and listening to residents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0866530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138</a:t>
            </a:fld>
            <a:endParaRPr lang="en-US" dirty="0"/>
          </a:p>
        </p:txBody>
      </p:sp>
      <p:sp>
        <p:nvSpPr>
          <p:cNvPr id="2" name="Title 1">
            <a:extLst>
              <a:ext uri="{FF2B5EF4-FFF2-40B4-BE49-F238E27FC236}">
                <a16:creationId xmlns:a16="http://schemas.microsoft.com/office/drawing/2014/main" id="{A3436D46-7196-4500-8FCB-F8EABC8B6973}"/>
              </a:ext>
            </a:extLst>
          </p:cNvPr>
          <p:cNvSpPr>
            <a:spLocks noGrp="1"/>
          </p:cNvSpPr>
          <p:nvPr>
            <p:ph type="title"/>
          </p:nvPr>
        </p:nvSpPr>
        <p:spPr/>
        <p:txBody>
          <a:bodyPr>
            <a:normAutofit fontScale="90000"/>
          </a:bodyPr>
          <a:lstStyle/>
          <a:p>
            <a:r>
              <a:rPr lang="en-US" dirty="0"/>
              <a:t>LO8,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endocrine system?</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9339484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139</a:t>
            </a:fld>
            <a:endParaRPr lang="en-US" dirty="0"/>
          </a:p>
        </p:txBody>
      </p:sp>
      <p:sp>
        <p:nvSpPr>
          <p:cNvPr id="2" name="Title 1">
            <a:extLst>
              <a:ext uri="{FF2B5EF4-FFF2-40B4-BE49-F238E27FC236}">
                <a16:creationId xmlns:a16="http://schemas.microsoft.com/office/drawing/2014/main" id="{AA97D000-B663-413A-B947-EC6C014B2BE5}"/>
              </a:ext>
            </a:extLst>
          </p:cNvPr>
          <p:cNvSpPr>
            <a:spLocks noGrp="1"/>
          </p:cNvSpPr>
          <p:nvPr>
            <p:ph type="title"/>
          </p:nvPr>
        </p:nvSpPr>
        <p:spPr/>
        <p:txBody>
          <a:bodyPr>
            <a:normAutofit fontScale="90000"/>
          </a:bodyPr>
          <a:lstStyle/>
          <a:p>
            <a:r>
              <a:rPr lang="en-US" dirty="0"/>
              <a:t>LO8,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Headache</a:t>
            </a:r>
          </a:p>
          <a:p>
            <a:pPr lvl="1"/>
            <a:r>
              <a:rPr lang="en-US" dirty="0">
                <a:latin typeface="+mj-lt"/>
              </a:rPr>
              <a:t>Weakness</a:t>
            </a:r>
          </a:p>
          <a:p>
            <a:pPr lvl="1"/>
            <a:r>
              <a:rPr lang="en-US" dirty="0">
                <a:latin typeface="+mj-lt"/>
              </a:rPr>
              <a:t>Blurred vision</a:t>
            </a:r>
          </a:p>
          <a:p>
            <a:pPr lvl="1"/>
            <a:r>
              <a:rPr lang="en-US" dirty="0">
                <a:latin typeface="+mj-lt"/>
              </a:rPr>
              <a:t>Dizziness</a:t>
            </a:r>
          </a:p>
          <a:p>
            <a:pPr lvl="1"/>
            <a:r>
              <a:rPr lang="en-US" dirty="0">
                <a:latin typeface="+mj-lt"/>
              </a:rPr>
              <a:t>Irritability</a:t>
            </a:r>
          </a:p>
          <a:p>
            <a:pPr lvl="1"/>
            <a:r>
              <a:rPr lang="en-US" dirty="0">
                <a:latin typeface="+mj-lt"/>
              </a:rPr>
              <a:t>Sweating/excessive perspiration</a:t>
            </a:r>
          </a:p>
          <a:p>
            <a:pPr lvl="1"/>
            <a:r>
              <a:rPr lang="en-US" dirty="0">
                <a:latin typeface="+mj-lt"/>
              </a:rPr>
              <a:t>Change in “normal” behavior</a:t>
            </a:r>
          </a:p>
          <a:p>
            <a:pPr lvl="1"/>
            <a:r>
              <a:rPr lang="en-US" dirty="0">
                <a:latin typeface="+mj-lt"/>
              </a:rPr>
              <a:t>Confusion</a:t>
            </a:r>
          </a:p>
          <a:p>
            <a:pPr lvl="1"/>
            <a:r>
              <a:rPr lang="en-US" dirty="0">
                <a:latin typeface="+mj-lt"/>
              </a:rPr>
              <a:t>Change in mobility</a:t>
            </a:r>
          </a:p>
          <a:p>
            <a:pPr lvl="1"/>
            <a:r>
              <a:rPr lang="en-US" dirty="0">
                <a:latin typeface="+mj-lt"/>
              </a:rPr>
              <a:t>Change in sensation</a:t>
            </a:r>
          </a:p>
          <a:p>
            <a:pPr lvl="1"/>
            <a:r>
              <a:rPr lang="en-US" dirty="0">
                <a:latin typeface="+mj-lt"/>
              </a:rPr>
              <a:t>Numbness or tingling in arms or legs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89810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a:t>
            </a:fld>
            <a:endParaRPr lang="en-US"/>
          </a:p>
        </p:txBody>
      </p:sp>
      <p:sp>
        <p:nvSpPr>
          <p:cNvPr id="2" name="Title 1">
            <a:extLst>
              <a:ext uri="{FF2B5EF4-FFF2-40B4-BE49-F238E27FC236}">
                <a16:creationId xmlns:a16="http://schemas.microsoft.com/office/drawing/2014/main" id="{81423DE6-1FC3-4435-B675-7152BDABD477}"/>
              </a:ext>
            </a:extLst>
          </p:cNvPr>
          <p:cNvSpPr>
            <a:spLocks noGrp="1"/>
          </p:cNvSpPr>
          <p:nvPr>
            <p:ph type="title"/>
          </p:nvPr>
        </p:nvSpPr>
        <p:spPr/>
        <p:txBody>
          <a:bodyPr>
            <a:normAutofit fontScale="90000"/>
          </a:bodyPr>
          <a:lstStyle/>
          <a:p>
            <a:r>
              <a:rPr lang="en-US" dirty="0"/>
              <a:t>LO2, key terms 1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atrophy</a:t>
            </a:r>
          </a:p>
          <a:p>
            <a:pPr marL="457200" lvl="1" indent="0">
              <a:buNone/>
            </a:pPr>
            <a:r>
              <a:rPr lang="en-US" dirty="0">
                <a:latin typeface="+mj-lt"/>
              </a:rPr>
              <a:t>the wasting away, decreasing in size, and weakening of muscles from lack of use.</a:t>
            </a:r>
          </a:p>
          <a:p>
            <a:pPr marL="0" indent="0">
              <a:buNone/>
            </a:pPr>
            <a:r>
              <a:rPr lang="en-US" b="1" dirty="0">
                <a:latin typeface="+mj-lt"/>
              </a:rPr>
              <a:t>contracture</a:t>
            </a:r>
          </a:p>
          <a:p>
            <a:pPr marL="457200" lvl="1" indent="0">
              <a:buNone/>
            </a:pPr>
            <a:r>
              <a:rPr lang="en-US" dirty="0">
                <a:latin typeface="+mj-lt"/>
              </a:rPr>
              <a:t>the permanent and often painful shortening of a muscle or tendon, usually due to lack of activity.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0956264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140</a:t>
            </a:fld>
            <a:endParaRPr lang="en-US" dirty="0"/>
          </a:p>
        </p:txBody>
      </p:sp>
      <p:sp>
        <p:nvSpPr>
          <p:cNvPr id="2" name="Title 1">
            <a:extLst>
              <a:ext uri="{FF2B5EF4-FFF2-40B4-BE49-F238E27FC236}">
                <a16:creationId xmlns:a16="http://schemas.microsoft.com/office/drawing/2014/main" id="{F7BF2175-5169-44D3-8252-A25220CA0FF1}"/>
              </a:ext>
            </a:extLst>
          </p:cNvPr>
          <p:cNvSpPr>
            <a:spLocks noGrp="1"/>
          </p:cNvSpPr>
          <p:nvPr>
            <p:ph type="title"/>
          </p:nvPr>
        </p:nvSpPr>
        <p:spPr/>
        <p:txBody>
          <a:bodyPr>
            <a:normAutofit fontScale="90000"/>
          </a:bodyPr>
          <a:lstStyle/>
          <a:p>
            <a:r>
              <a:rPr lang="en-US" dirty="0"/>
              <a:t>LO8,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Observe and report (cont’d):</a:t>
            </a:r>
          </a:p>
          <a:p>
            <a:pPr marL="0" indent="0">
              <a:buNone/>
            </a:pPr>
            <a:endParaRPr lang="en-US" dirty="0">
              <a:latin typeface="+mj-lt"/>
            </a:endParaRPr>
          </a:p>
          <a:p>
            <a:pPr lvl="1"/>
            <a:r>
              <a:rPr lang="en-US" dirty="0">
                <a:latin typeface="+mj-lt"/>
              </a:rPr>
              <a:t>Weight gain or weight loss</a:t>
            </a:r>
          </a:p>
          <a:p>
            <a:pPr lvl="1"/>
            <a:r>
              <a:rPr lang="en-US" dirty="0">
                <a:latin typeface="+mj-lt"/>
              </a:rPr>
              <a:t>Loss of appetite or increased appetite</a:t>
            </a:r>
          </a:p>
          <a:p>
            <a:pPr lvl="1"/>
            <a:r>
              <a:rPr lang="en-US" dirty="0">
                <a:latin typeface="+mj-lt"/>
              </a:rPr>
              <a:t>Increased thirst</a:t>
            </a:r>
          </a:p>
          <a:p>
            <a:pPr lvl="1"/>
            <a:r>
              <a:rPr lang="en-US" dirty="0">
                <a:latin typeface="+mj-lt"/>
              </a:rPr>
              <a:t>Frequent urination or change in urine output</a:t>
            </a:r>
          </a:p>
          <a:p>
            <a:pPr lvl="1"/>
            <a:r>
              <a:rPr lang="en-US" dirty="0">
                <a:latin typeface="+mj-lt"/>
              </a:rPr>
              <a:t>Hunger</a:t>
            </a:r>
          </a:p>
          <a:p>
            <a:pPr lvl="1"/>
            <a:r>
              <a:rPr lang="en-US" dirty="0">
                <a:latin typeface="+mj-lt"/>
              </a:rPr>
              <a:t>Dry skin</a:t>
            </a:r>
          </a:p>
          <a:p>
            <a:pPr lvl="1"/>
            <a:r>
              <a:rPr lang="en-US" dirty="0">
                <a:latin typeface="+mj-lt"/>
              </a:rPr>
              <a:t>Skin breakdown</a:t>
            </a:r>
          </a:p>
          <a:p>
            <a:pPr lvl="1"/>
            <a:r>
              <a:rPr lang="en-US" dirty="0">
                <a:latin typeface="+mj-lt"/>
              </a:rPr>
              <a:t>Sweet or fruity breath</a:t>
            </a:r>
          </a:p>
          <a:p>
            <a:pPr lvl="1"/>
            <a:r>
              <a:rPr lang="en-US" dirty="0">
                <a:latin typeface="+mj-lt"/>
              </a:rPr>
              <a:t>Sluggishness or fatigue</a:t>
            </a:r>
          </a:p>
          <a:p>
            <a:pPr lvl="1"/>
            <a:r>
              <a:rPr lang="en-US" dirty="0">
                <a:latin typeface="+mj-lt"/>
              </a:rPr>
              <a:t>Hyperactivity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6926072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141</a:t>
            </a:fld>
            <a:endParaRPr lang="en-US" dirty="0"/>
          </a:p>
        </p:txBody>
      </p:sp>
      <p:sp>
        <p:nvSpPr>
          <p:cNvPr id="2" name="Title 1">
            <a:extLst>
              <a:ext uri="{FF2B5EF4-FFF2-40B4-BE49-F238E27FC236}">
                <a16:creationId xmlns:a16="http://schemas.microsoft.com/office/drawing/2014/main" id="{164B4ACE-0052-4F1B-A4F9-0792C26947D6}"/>
              </a:ext>
            </a:extLst>
          </p:cNvPr>
          <p:cNvSpPr>
            <a:spLocks noGrp="1"/>
          </p:cNvSpPr>
          <p:nvPr>
            <p:ph type="title"/>
          </p:nvPr>
        </p:nvSpPr>
        <p:spPr/>
        <p:txBody>
          <a:bodyPr>
            <a:normAutofit fontScale="90000"/>
          </a:bodyPr>
          <a:lstStyle/>
          <a:p>
            <a:r>
              <a:rPr lang="en-US" dirty="0"/>
              <a:t>LO8, key terms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diabetes</a:t>
            </a:r>
          </a:p>
          <a:p>
            <a:pPr marL="457200" lvl="1" indent="0">
              <a:buNone/>
            </a:pPr>
            <a:r>
              <a:rPr lang="en-US" dirty="0">
                <a:latin typeface="+mj-lt"/>
              </a:rPr>
              <a:t>a condition in which the pancreas produces too little insulin or does not properly use insulin.</a:t>
            </a:r>
          </a:p>
          <a:p>
            <a:pPr marL="0" indent="0">
              <a:buNone/>
            </a:pPr>
            <a:r>
              <a:rPr lang="en-US" b="1" dirty="0">
                <a:latin typeface="+mj-lt"/>
              </a:rPr>
              <a:t>insulin</a:t>
            </a:r>
          </a:p>
          <a:p>
            <a:pPr marL="457200" lvl="1" indent="0">
              <a:buNone/>
            </a:pPr>
            <a:r>
              <a:rPr lang="en-US" dirty="0">
                <a:latin typeface="+mj-lt"/>
              </a:rPr>
              <a:t>a hormone that converts glucose from the blood and into the cells for energy for the body.</a:t>
            </a:r>
          </a:p>
          <a:p>
            <a:pPr marL="0" indent="0">
              <a:buNone/>
            </a:pPr>
            <a:r>
              <a:rPr lang="en-US" b="1" dirty="0">
                <a:latin typeface="+mj-lt"/>
              </a:rPr>
              <a:t>glucose</a:t>
            </a:r>
          </a:p>
          <a:p>
            <a:pPr marL="457200" lvl="1" indent="0">
              <a:buNone/>
            </a:pPr>
            <a:r>
              <a:rPr lang="en-US" dirty="0">
                <a:latin typeface="+mj-lt"/>
              </a:rPr>
              <a:t>natural sugar.</a:t>
            </a:r>
          </a:p>
          <a:p>
            <a:pPr marL="457200" lvl="1"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235906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142</a:t>
            </a:fld>
            <a:endParaRPr lang="en-US" dirty="0"/>
          </a:p>
        </p:txBody>
      </p:sp>
      <p:sp>
        <p:nvSpPr>
          <p:cNvPr id="2" name="Title 1">
            <a:extLst>
              <a:ext uri="{FF2B5EF4-FFF2-40B4-BE49-F238E27FC236}">
                <a16:creationId xmlns:a16="http://schemas.microsoft.com/office/drawing/2014/main" id="{DEF4E717-1C08-46CA-AB80-9309CBBF8C92}"/>
              </a:ext>
            </a:extLst>
          </p:cNvPr>
          <p:cNvSpPr>
            <a:spLocks noGrp="1"/>
          </p:cNvSpPr>
          <p:nvPr>
            <p:ph type="title"/>
          </p:nvPr>
        </p:nvSpPr>
        <p:spPr/>
        <p:txBody>
          <a:bodyPr>
            <a:normAutofit fontScale="90000"/>
          </a:bodyPr>
          <a:lstStyle/>
          <a:p>
            <a:r>
              <a:rPr lang="en-US" dirty="0"/>
              <a:t>LO8, key terms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pre-diabetes</a:t>
            </a:r>
          </a:p>
          <a:p>
            <a:pPr marL="457200" lvl="1" indent="0">
              <a:buNone/>
            </a:pPr>
            <a:r>
              <a:rPr lang="en-US" dirty="0">
                <a:latin typeface="+mj-lt"/>
              </a:rPr>
              <a:t>a condition that occurs when a person’s blood glucose levels are above normal but are not high enough for a diagnosis of type 2 diabetes.</a:t>
            </a:r>
          </a:p>
          <a:p>
            <a:pPr marL="0" indent="0">
              <a:buNone/>
            </a:pPr>
            <a:r>
              <a:rPr lang="en-US" b="1" dirty="0">
                <a:latin typeface="+mj-lt"/>
              </a:rPr>
              <a:t>gestational diabetes</a:t>
            </a:r>
          </a:p>
          <a:p>
            <a:pPr marL="457200" lvl="1" indent="0">
              <a:buNone/>
            </a:pPr>
            <a:r>
              <a:rPr lang="en-US" dirty="0">
                <a:latin typeface="+mj-lt"/>
              </a:rPr>
              <a:t>type of diabetes that appears in pregnant women who have never had diabetes before but who have high glucose levels during pregnancy.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132562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143</a:t>
            </a:fld>
            <a:endParaRPr lang="en-US" dirty="0"/>
          </a:p>
        </p:txBody>
      </p:sp>
      <p:sp>
        <p:nvSpPr>
          <p:cNvPr id="2" name="Title 1">
            <a:extLst>
              <a:ext uri="{FF2B5EF4-FFF2-40B4-BE49-F238E27FC236}">
                <a16:creationId xmlns:a16="http://schemas.microsoft.com/office/drawing/2014/main" id="{4F535EF4-D253-41B1-B0AB-103150A98206}"/>
              </a:ext>
            </a:extLst>
          </p:cNvPr>
          <p:cNvSpPr>
            <a:spLocks noGrp="1"/>
          </p:cNvSpPr>
          <p:nvPr>
            <p:ph type="title"/>
          </p:nvPr>
        </p:nvSpPr>
        <p:spPr/>
        <p:txBody>
          <a:bodyPr>
            <a:normAutofit fontScale="90000"/>
          </a:bodyPr>
          <a:lstStyle/>
          <a:p>
            <a:r>
              <a:rPr lang="en-US" dirty="0"/>
              <a:t>LO8,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NAs should know these facts about diabetes:</a:t>
            </a:r>
          </a:p>
          <a:p>
            <a:pPr marL="0" indent="0">
              <a:buNone/>
            </a:pPr>
            <a:endParaRPr lang="en-US" dirty="0">
              <a:latin typeface="+mj-lt"/>
            </a:endParaRPr>
          </a:p>
          <a:p>
            <a:pPr lvl="1"/>
            <a:r>
              <a:rPr lang="en-US" dirty="0">
                <a:latin typeface="+mj-lt"/>
              </a:rPr>
              <a:t>Pancreas produces too little insulin or does not properly use insulin.</a:t>
            </a:r>
          </a:p>
          <a:p>
            <a:pPr lvl="1"/>
            <a:r>
              <a:rPr lang="en-US" dirty="0">
                <a:latin typeface="+mj-lt"/>
              </a:rPr>
              <a:t>Glucose collects in blood, causing circulatory problems.</a:t>
            </a:r>
          </a:p>
          <a:p>
            <a:pPr lvl="1"/>
            <a:r>
              <a:rPr lang="en-US" dirty="0">
                <a:latin typeface="+mj-lt"/>
              </a:rPr>
              <a:t>Two types are type 1 (diagnosed in children and young adults, will continue throughout a person’s life) and type 2 (milder form).</a:t>
            </a:r>
          </a:p>
          <a:p>
            <a:pPr lvl="1"/>
            <a:r>
              <a:rPr lang="en-US" dirty="0">
                <a:latin typeface="+mj-lt"/>
              </a:rPr>
              <a:t>Pre-diabetes describes blood glucose levels above normal but not high enough for a diagnosis of type 2 diabetes.</a:t>
            </a:r>
          </a:p>
          <a:p>
            <a:pPr lvl="1"/>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1327761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144</a:t>
            </a:fld>
            <a:endParaRPr lang="en-US" dirty="0"/>
          </a:p>
        </p:txBody>
      </p:sp>
      <p:sp>
        <p:nvSpPr>
          <p:cNvPr id="2" name="Title 1">
            <a:extLst>
              <a:ext uri="{FF2B5EF4-FFF2-40B4-BE49-F238E27FC236}">
                <a16:creationId xmlns:a16="http://schemas.microsoft.com/office/drawing/2014/main" id="{C9A9EB6C-CE69-43CD-AEC8-717B66775C4B}"/>
              </a:ext>
            </a:extLst>
          </p:cNvPr>
          <p:cNvSpPr>
            <a:spLocks noGrp="1"/>
          </p:cNvSpPr>
          <p:nvPr>
            <p:ph type="title"/>
          </p:nvPr>
        </p:nvSpPr>
        <p:spPr/>
        <p:txBody>
          <a:bodyPr>
            <a:normAutofit fontScale="90000"/>
          </a:bodyPr>
          <a:lstStyle/>
          <a:p>
            <a:r>
              <a:rPr lang="en-US" dirty="0"/>
              <a:t>LO8,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The following can be signs of diabetes:</a:t>
            </a:r>
          </a:p>
          <a:p>
            <a:pPr marL="0" indent="0">
              <a:buNone/>
            </a:pPr>
            <a:endParaRPr lang="en-US" dirty="0">
              <a:latin typeface="+mj-lt"/>
            </a:endParaRPr>
          </a:p>
          <a:p>
            <a:pPr lvl="1"/>
            <a:r>
              <a:rPr lang="en-US" dirty="0">
                <a:latin typeface="+mj-lt"/>
              </a:rPr>
              <a:t>Excessive thirst</a:t>
            </a:r>
          </a:p>
          <a:p>
            <a:pPr lvl="1"/>
            <a:r>
              <a:rPr lang="en-US" dirty="0">
                <a:latin typeface="+mj-lt"/>
              </a:rPr>
              <a:t>Extreme hunger</a:t>
            </a:r>
          </a:p>
          <a:p>
            <a:pPr lvl="1"/>
            <a:r>
              <a:rPr lang="en-US" dirty="0">
                <a:latin typeface="+mj-lt"/>
              </a:rPr>
              <a:t>Frequent urination</a:t>
            </a:r>
          </a:p>
          <a:p>
            <a:pPr lvl="1"/>
            <a:r>
              <a:rPr lang="en-US" dirty="0">
                <a:latin typeface="+mj-lt"/>
              </a:rPr>
              <a:t>Weight loss</a:t>
            </a:r>
          </a:p>
          <a:p>
            <a:pPr lvl="1"/>
            <a:r>
              <a:rPr lang="en-US" dirty="0">
                <a:latin typeface="+mj-lt"/>
              </a:rPr>
              <a:t>High levels of blood sugar</a:t>
            </a:r>
          </a:p>
          <a:p>
            <a:pPr lvl="1"/>
            <a:r>
              <a:rPr lang="en-US" dirty="0">
                <a:latin typeface="+mj-lt"/>
              </a:rPr>
              <a:t>Glucose (sugar) in urine</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8074465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145</a:t>
            </a:fld>
            <a:endParaRPr lang="en-US" dirty="0"/>
          </a:p>
        </p:txBody>
      </p:sp>
      <p:sp>
        <p:nvSpPr>
          <p:cNvPr id="2" name="Title 1">
            <a:extLst>
              <a:ext uri="{FF2B5EF4-FFF2-40B4-BE49-F238E27FC236}">
                <a16:creationId xmlns:a16="http://schemas.microsoft.com/office/drawing/2014/main" id="{598D76CD-378D-4BA3-897E-B1A798F2DA71}"/>
              </a:ext>
            </a:extLst>
          </p:cNvPr>
          <p:cNvSpPr>
            <a:spLocks noGrp="1"/>
          </p:cNvSpPr>
          <p:nvPr>
            <p:ph type="title"/>
          </p:nvPr>
        </p:nvSpPr>
        <p:spPr/>
        <p:txBody>
          <a:bodyPr>
            <a:normAutofit fontScale="90000"/>
          </a:bodyPr>
          <a:lstStyle/>
          <a:p>
            <a:r>
              <a:rPr lang="en-US" dirty="0"/>
              <a:t>LO8,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Signs of diabetes (cont’d):</a:t>
            </a:r>
          </a:p>
          <a:p>
            <a:pPr marL="0" indent="0">
              <a:buNone/>
            </a:pPr>
            <a:endParaRPr lang="en-US" dirty="0">
              <a:latin typeface="+mj-lt"/>
            </a:endParaRPr>
          </a:p>
          <a:p>
            <a:pPr lvl="1"/>
            <a:r>
              <a:rPr lang="en-US" dirty="0">
                <a:latin typeface="+mj-lt"/>
              </a:rPr>
              <a:t>Sudden vision changes</a:t>
            </a:r>
          </a:p>
          <a:p>
            <a:pPr lvl="1"/>
            <a:r>
              <a:rPr lang="en-US" dirty="0">
                <a:latin typeface="+mj-lt"/>
              </a:rPr>
              <a:t>Tingling or numbness in hands or feet</a:t>
            </a:r>
          </a:p>
          <a:p>
            <a:pPr lvl="1"/>
            <a:r>
              <a:rPr lang="en-US" dirty="0">
                <a:latin typeface="+mj-lt"/>
              </a:rPr>
              <a:t>Feeling very tired much of the time</a:t>
            </a:r>
          </a:p>
          <a:p>
            <a:pPr lvl="1"/>
            <a:r>
              <a:rPr lang="en-US" dirty="0">
                <a:latin typeface="+mj-lt"/>
              </a:rPr>
              <a:t>Very dry skin</a:t>
            </a:r>
          </a:p>
          <a:p>
            <a:pPr lvl="1"/>
            <a:r>
              <a:rPr lang="en-US" dirty="0">
                <a:latin typeface="+mj-lt"/>
              </a:rPr>
              <a:t>Sores that are slow to heal</a:t>
            </a:r>
          </a:p>
          <a:p>
            <a:pPr lvl="1"/>
            <a:r>
              <a:rPr lang="en-US" dirty="0">
                <a:latin typeface="+mj-lt"/>
              </a:rPr>
              <a:t>More infections than usual</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395474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146</a:t>
            </a:fld>
            <a:endParaRPr lang="en-US" dirty="0"/>
          </a:p>
        </p:txBody>
      </p:sp>
      <p:sp>
        <p:nvSpPr>
          <p:cNvPr id="2" name="Title 1">
            <a:extLst>
              <a:ext uri="{FF2B5EF4-FFF2-40B4-BE49-F238E27FC236}">
                <a16:creationId xmlns:a16="http://schemas.microsoft.com/office/drawing/2014/main" id="{20481524-3942-4DD6-A022-AF4EAEA7185A}"/>
              </a:ext>
            </a:extLst>
          </p:cNvPr>
          <p:cNvSpPr>
            <a:spLocks noGrp="1"/>
          </p:cNvSpPr>
          <p:nvPr>
            <p:ph type="title"/>
          </p:nvPr>
        </p:nvSpPr>
        <p:spPr/>
        <p:txBody>
          <a:bodyPr>
            <a:normAutofit fontScale="90000"/>
          </a:bodyPr>
          <a:lstStyle/>
          <a:p>
            <a:r>
              <a:rPr lang="en-US" dirty="0"/>
              <a:t>LO8,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8"/>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Diabetes can cause the following complications:</a:t>
            </a:r>
          </a:p>
          <a:p>
            <a:pPr marL="0" indent="0">
              <a:buNone/>
            </a:pPr>
            <a:endParaRPr lang="en-US" dirty="0">
              <a:latin typeface="+mj-lt"/>
            </a:endParaRPr>
          </a:p>
          <a:p>
            <a:pPr lvl="1"/>
            <a:r>
              <a:rPr lang="en-US" dirty="0">
                <a:latin typeface="+mj-lt"/>
              </a:rPr>
              <a:t>Changes in the circulatory system can cause heart attack, stroke, poor extremity circulation, poor wound healing, and kidney and nerve damage.</a:t>
            </a:r>
          </a:p>
          <a:p>
            <a:pPr lvl="1"/>
            <a:r>
              <a:rPr lang="en-US" dirty="0">
                <a:latin typeface="+mj-lt"/>
              </a:rPr>
              <a:t>Damage to eyes can cause vision loss and blindness.</a:t>
            </a:r>
          </a:p>
          <a:p>
            <a:pPr lvl="1"/>
            <a:r>
              <a:rPr lang="en-US" dirty="0">
                <a:latin typeface="+mj-lt"/>
              </a:rPr>
              <a:t>Diabetes can lead to leg and foot ulcers, infected wounds, and gangrene due to poor circulation and impaired wound healing.</a:t>
            </a:r>
          </a:p>
          <a:p>
            <a:pPr lvl="1"/>
            <a:r>
              <a:rPr lang="en-US" dirty="0">
                <a:latin typeface="+mj-lt"/>
              </a:rPr>
              <a:t>Insulin reaction and diabetic ketoacidosis are serious complications (see Chapter 2).</a:t>
            </a:r>
          </a:p>
          <a:p>
            <a:pPr lvl="1"/>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476960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147</a:t>
            </a:fld>
            <a:endParaRPr lang="en-US" dirty="0"/>
          </a:p>
        </p:txBody>
      </p:sp>
      <p:sp>
        <p:nvSpPr>
          <p:cNvPr id="4" name="Title 3">
            <a:extLst>
              <a:ext uri="{FF2B5EF4-FFF2-40B4-BE49-F238E27FC236}">
                <a16:creationId xmlns:a16="http://schemas.microsoft.com/office/drawing/2014/main" id="{3651A32A-3236-4582-ACBC-A49CA9EA32A2}"/>
              </a:ext>
            </a:extLst>
          </p:cNvPr>
          <p:cNvSpPr>
            <a:spLocks noGrp="1"/>
          </p:cNvSpPr>
          <p:nvPr>
            <p:ph type="title"/>
          </p:nvPr>
        </p:nvSpPr>
        <p:spPr/>
        <p:txBody>
          <a:bodyPr>
            <a:normAutofit fontScale="90000"/>
          </a:bodyPr>
          <a:lstStyle/>
          <a:p>
            <a:r>
              <a:rPr lang="en-US" dirty="0"/>
              <a:t>LO8, content 12 </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4-25: Care Guidelines for Diabetes</a:t>
            </a:r>
          </a:p>
          <a:p>
            <a:pPr marL="0" indent="0">
              <a:buNone/>
            </a:pPr>
            <a:endParaRPr lang="en-US" altLang="en-US" dirty="0">
              <a:latin typeface="+mj-lt"/>
            </a:endParaRPr>
          </a:p>
          <a:p>
            <a:r>
              <a:rPr lang="en-US" dirty="0">
                <a:latin typeface="+mj-lt"/>
              </a:rPr>
              <a:t>Follow diet instructions exactly. </a:t>
            </a:r>
          </a:p>
          <a:p>
            <a:r>
              <a:rPr lang="en-US" dirty="0">
                <a:latin typeface="+mj-lt"/>
              </a:rPr>
              <a:t>Encourage residents to follow their exercise programs. </a:t>
            </a:r>
          </a:p>
          <a:p>
            <a:r>
              <a:rPr lang="en-US" dirty="0">
                <a:latin typeface="+mj-lt"/>
              </a:rPr>
              <a:t>Observe resident’s management of insulin doses. </a:t>
            </a:r>
          </a:p>
          <a:p>
            <a:r>
              <a:rPr lang="en-US" dirty="0">
                <a:latin typeface="+mj-lt"/>
              </a:rPr>
              <a:t>Perform blood tests as directed. </a:t>
            </a:r>
          </a:p>
          <a:p>
            <a:r>
              <a:rPr lang="en-US" dirty="0">
                <a:latin typeface="+mj-lt"/>
              </a:rPr>
              <a:t>Give foot care as directed. </a:t>
            </a:r>
          </a:p>
          <a:p>
            <a:r>
              <a:rPr lang="en-US" dirty="0">
                <a:latin typeface="+mj-lt"/>
              </a:rPr>
              <a:t>Encourage comfortable, supportive footwear in breathable material.</a:t>
            </a:r>
          </a:p>
          <a:p>
            <a:pPr marL="0" indent="0">
              <a:buNone/>
            </a:pPr>
            <a:endParaRPr lang="en-US" dirty="0">
              <a:latin typeface="+mj-lt"/>
            </a:endParaRPr>
          </a:p>
        </p:txBody>
      </p:sp>
    </p:spTree>
    <p:extLst>
      <p:ext uri="{BB962C8B-B14F-4D97-AF65-F5344CB8AC3E}">
        <p14:creationId xmlns:p14="http://schemas.microsoft.com/office/powerpoint/2010/main" val="14373419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148</a:t>
            </a:fld>
            <a:endParaRPr lang="en-US" dirty="0"/>
          </a:p>
        </p:txBody>
      </p:sp>
      <p:sp>
        <p:nvSpPr>
          <p:cNvPr id="2" name="Title 1">
            <a:extLst>
              <a:ext uri="{FF2B5EF4-FFF2-40B4-BE49-F238E27FC236}">
                <a16:creationId xmlns:a16="http://schemas.microsoft.com/office/drawing/2014/main" id="{65795E3A-4942-4B82-A043-16577E58650A}"/>
              </a:ext>
            </a:extLst>
          </p:cNvPr>
          <p:cNvSpPr>
            <a:spLocks noGrp="1"/>
          </p:cNvSpPr>
          <p:nvPr>
            <p:ph type="title"/>
          </p:nvPr>
        </p:nvSpPr>
        <p:spPr/>
        <p:txBody>
          <a:bodyPr>
            <a:normAutofit fontScale="90000"/>
          </a:bodyPr>
          <a:lstStyle/>
          <a:p>
            <a:r>
              <a:rPr lang="en-US" dirty="0"/>
              <a:t>LO9, key terms 1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reproduce</a:t>
            </a:r>
          </a:p>
          <a:p>
            <a:pPr marL="457200" lvl="1" indent="0">
              <a:buNone/>
            </a:pPr>
            <a:r>
              <a:rPr lang="en-US" dirty="0">
                <a:latin typeface="+mj-lt"/>
              </a:rPr>
              <a:t>to create new human life.</a:t>
            </a:r>
          </a:p>
          <a:p>
            <a:pPr marL="0" indent="0">
              <a:buNone/>
            </a:pPr>
            <a:r>
              <a:rPr lang="en-US" b="1" dirty="0">
                <a:latin typeface="+mj-lt"/>
              </a:rPr>
              <a:t>gonads</a:t>
            </a:r>
          </a:p>
          <a:p>
            <a:pPr marL="457200" lvl="1" indent="0">
              <a:buNone/>
            </a:pPr>
            <a:r>
              <a:rPr lang="en-US" dirty="0">
                <a:latin typeface="+mj-lt"/>
              </a:rPr>
              <a:t>sex glands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6560403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149</a:t>
            </a:fld>
            <a:endParaRPr lang="en-US" dirty="0"/>
          </a:p>
        </p:txBody>
      </p:sp>
      <p:sp>
        <p:nvSpPr>
          <p:cNvPr id="6" name="Title 5">
            <a:extLst>
              <a:ext uri="{FF2B5EF4-FFF2-40B4-BE49-F238E27FC236}">
                <a16:creationId xmlns:a16="http://schemas.microsoft.com/office/drawing/2014/main" id="{5B2F1FCA-7E04-4CEE-9436-AB28257A30B2}"/>
              </a:ext>
            </a:extLst>
          </p:cNvPr>
          <p:cNvSpPr>
            <a:spLocks noGrp="1"/>
          </p:cNvSpPr>
          <p:nvPr>
            <p:ph type="title"/>
          </p:nvPr>
        </p:nvSpPr>
        <p:spPr/>
        <p:txBody>
          <a:bodyPr>
            <a:normAutofit fontScale="90000"/>
          </a:bodyPr>
          <a:lstStyle/>
          <a:p>
            <a:r>
              <a:rPr lang="en-US" dirty="0"/>
              <a:t>LO9,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 The Reproductive System</a:t>
            </a:r>
          </a:p>
          <a:p>
            <a:pPr marL="0" indent="0">
              <a:buNone/>
            </a:pPr>
            <a:endParaRPr lang="en-US" dirty="0">
              <a:latin typeface="+mj-lt"/>
            </a:endParaRPr>
          </a:p>
          <a:p>
            <a:pPr marL="0" indent="0">
              <a:buNone/>
            </a:pPr>
            <a:endParaRPr lang="en-US" dirty="0">
              <a:latin typeface="+mj-lt"/>
            </a:endParaRPr>
          </a:p>
        </p:txBody>
      </p:sp>
      <p:pic>
        <p:nvPicPr>
          <p:cNvPr id="4" name="Picture 3" descr="The female reproductive system, labeled.">
            <a:extLst>
              <a:ext uri="{FF2B5EF4-FFF2-40B4-BE49-F238E27FC236}">
                <a16:creationId xmlns:a16="http://schemas.microsoft.com/office/drawing/2014/main" id="{29FC2CB6-C2FE-46B8-869B-6F91BC67B28E}"/>
              </a:ext>
            </a:extLst>
          </p:cNvPr>
          <p:cNvPicPr>
            <a:picLocks noChangeAspect="1"/>
          </p:cNvPicPr>
          <p:nvPr/>
        </p:nvPicPr>
        <p:blipFill>
          <a:blip r:embed="rId2"/>
          <a:stretch>
            <a:fillRect/>
          </a:stretch>
        </p:blipFill>
        <p:spPr>
          <a:xfrm>
            <a:off x="911229" y="2130077"/>
            <a:ext cx="2979152" cy="2761488"/>
          </a:xfrm>
          <a:prstGeom prst="rect">
            <a:avLst/>
          </a:prstGeom>
        </p:spPr>
      </p:pic>
      <p:pic>
        <p:nvPicPr>
          <p:cNvPr id="5" name="Picture 4" descr="The male urinary system, labeled.">
            <a:extLst>
              <a:ext uri="{FF2B5EF4-FFF2-40B4-BE49-F238E27FC236}">
                <a16:creationId xmlns:a16="http://schemas.microsoft.com/office/drawing/2014/main" id="{C133D33D-78A6-4CD3-8761-B48EF31EE290}"/>
              </a:ext>
            </a:extLst>
          </p:cNvPr>
          <p:cNvPicPr>
            <a:picLocks noChangeAspect="1"/>
          </p:cNvPicPr>
          <p:nvPr/>
        </p:nvPicPr>
        <p:blipFill>
          <a:blip r:embed="rId3"/>
          <a:stretch>
            <a:fillRect/>
          </a:stretch>
        </p:blipFill>
        <p:spPr>
          <a:xfrm>
            <a:off x="4572000" y="2130077"/>
            <a:ext cx="3243211" cy="2761488"/>
          </a:xfrm>
          <a:prstGeom prst="rect">
            <a:avLst/>
          </a:prstGeom>
        </p:spPr>
      </p:pic>
    </p:spTree>
    <p:extLst>
      <p:ext uri="{BB962C8B-B14F-4D97-AF65-F5344CB8AC3E}">
        <p14:creationId xmlns:p14="http://schemas.microsoft.com/office/powerpoint/2010/main" val="246179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15</a:t>
            </a:fld>
            <a:endParaRPr lang="en-US"/>
          </a:p>
        </p:txBody>
      </p:sp>
      <p:sp>
        <p:nvSpPr>
          <p:cNvPr id="5" name="Title 4">
            <a:extLst>
              <a:ext uri="{FF2B5EF4-FFF2-40B4-BE49-F238E27FC236}">
                <a16:creationId xmlns:a16="http://schemas.microsoft.com/office/drawing/2014/main" id="{3CA63C75-7E5B-4F31-80B9-F111EA0E0DCD}"/>
              </a:ext>
            </a:extLst>
          </p:cNvPr>
          <p:cNvSpPr>
            <a:spLocks noGrp="1"/>
          </p:cNvSpPr>
          <p:nvPr>
            <p:ph type="title"/>
          </p:nvPr>
        </p:nvSpPr>
        <p:spPr/>
        <p:txBody>
          <a:bodyPr>
            <a:normAutofit fontScale="90000"/>
          </a:bodyPr>
          <a:lstStyle/>
          <a:p>
            <a:r>
              <a:rPr lang="en-US" dirty="0"/>
              <a:t>LO2, content 1</a:t>
            </a:r>
          </a:p>
        </p:txBody>
      </p:sp>
      <p:sp>
        <p:nvSpPr>
          <p:cNvPr id="2" name="Content Placeholder 1" descr="The human skeleton.">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 The Musculoskeletal System</a:t>
            </a:r>
            <a:endParaRPr lang="en-US" dirty="0">
              <a:latin typeface="+mj-lt"/>
            </a:endParaRPr>
          </a:p>
        </p:txBody>
      </p:sp>
      <p:pic>
        <p:nvPicPr>
          <p:cNvPr id="4" name="Picture 3" descr="The human skeleton. ">
            <a:extLst>
              <a:ext uri="{FF2B5EF4-FFF2-40B4-BE49-F238E27FC236}">
                <a16:creationId xmlns:a16="http://schemas.microsoft.com/office/drawing/2014/main" id="{5E41D992-4431-461B-8FC5-CC7F56783FD6}"/>
              </a:ext>
            </a:extLst>
          </p:cNvPr>
          <p:cNvPicPr>
            <a:picLocks noChangeAspect="1"/>
          </p:cNvPicPr>
          <p:nvPr/>
        </p:nvPicPr>
        <p:blipFill>
          <a:blip r:embed="rId2"/>
          <a:stretch>
            <a:fillRect/>
          </a:stretch>
        </p:blipFill>
        <p:spPr>
          <a:xfrm>
            <a:off x="3793376" y="1242645"/>
            <a:ext cx="1557249" cy="5108000"/>
          </a:xfrm>
          <a:prstGeom prst="rect">
            <a:avLst/>
          </a:prstGeom>
        </p:spPr>
      </p:pic>
    </p:spTree>
    <p:extLst>
      <p:ext uri="{BB962C8B-B14F-4D97-AF65-F5344CB8AC3E}">
        <p14:creationId xmlns:p14="http://schemas.microsoft.com/office/powerpoint/2010/main" val="28129162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150</a:t>
            </a:fld>
            <a:endParaRPr lang="en-US" dirty="0"/>
          </a:p>
        </p:txBody>
      </p:sp>
      <p:sp>
        <p:nvSpPr>
          <p:cNvPr id="2" name="Title 1">
            <a:extLst>
              <a:ext uri="{FF2B5EF4-FFF2-40B4-BE49-F238E27FC236}">
                <a16:creationId xmlns:a16="http://schemas.microsoft.com/office/drawing/2014/main" id="{33782FC9-B6F3-4E6E-A16B-E4938861F1DC}"/>
              </a:ext>
            </a:extLst>
          </p:cNvPr>
          <p:cNvSpPr>
            <a:spLocks noGrp="1"/>
          </p:cNvSpPr>
          <p:nvPr>
            <p:ph type="title"/>
          </p:nvPr>
        </p:nvSpPr>
        <p:spPr/>
        <p:txBody>
          <a:bodyPr>
            <a:normAutofit fontScale="90000"/>
          </a:bodyPr>
          <a:lstStyle/>
          <a:p>
            <a:r>
              <a:rPr lang="en-US" dirty="0"/>
              <a:t>LO9,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Remember these points about the reproductive system: </a:t>
            </a:r>
          </a:p>
          <a:p>
            <a:pPr marL="0" indent="0">
              <a:buNone/>
            </a:pPr>
            <a:endParaRPr lang="en-US" dirty="0">
              <a:latin typeface="+mj-lt"/>
            </a:endParaRPr>
          </a:p>
          <a:p>
            <a:pPr lvl="1"/>
            <a:r>
              <a:rPr lang="en-US" dirty="0">
                <a:latin typeface="+mj-lt"/>
              </a:rPr>
              <a:t>Reproductive organs and hormones are different in males (testes, scrotum, testosterone) and females (ovaries, fallopian tubes, estrogen).</a:t>
            </a:r>
          </a:p>
          <a:p>
            <a:pPr lvl="1"/>
            <a:r>
              <a:rPr lang="en-US" dirty="0">
                <a:latin typeface="+mj-lt"/>
              </a:rPr>
              <a:t>Reproductive system allows humans to reproduce.</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3111130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151</a:t>
            </a:fld>
            <a:endParaRPr lang="en-US" dirty="0"/>
          </a:p>
        </p:txBody>
      </p:sp>
      <p:sp>
        <p:nvSpPr>
          <p:cNvPr id="2" name="Title 1">
            <a:extLst>
              <a:ext uri="{FF2B5EF4-FFF2-40B4-BE49-F238E27FC236}">
                <a16:creationId xmlns:a16="http://schemas.microsoft.com/office/drawing/2014/main" id="{17DAF6C4-560B-418F-AE43-4B1ADCADFD48}"/>
              </a:ext>
            </a:extLst>
          </p:cNvPr>
          <p:cNvSpPr>
            <a:spLocks noGrp="1"/>
          </p:cNvSpPr>
          <p:nvPr>
            <p:ph type="title"/>
          </p:nvPr>
        </p:nvSpPr>
        <p:spPr/>
        <p:txBody>
          <a:bodyPr>
            <a:normAutofit fontScale="90000"/>
          </a:bodyPr>
          <a:lstStyle/>
          <a:p>
            <a:r>
              <a:rPr lang="en-US" dirty="0"/>
              <a:t>LO9,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Normal changes of aging to the reproductive system include the following: </a:t>
            </a:r>
          </a:p>
          <a:p>
            <a:pPr marL="0" indent="0">
              <a:buNone/>
            </a:pPr>
            <a:endParaRPr lang="en-US" dirty="0">
              <a:latin typeface="+mj-lt"/>
            </a:endParaRPr>
          </a:p>
          <a:p>
            <a:pPr lvl="1"/>
            <a:r>
              <a:rPr lang="en-US" dirty="0">
                <a:latin typeface="+mj-lt"/>
              </a:rPr>
              <a:t>Female:</a:t>
            </a:r>
          </a:p>
          <a:p>
            <a:pPr lvl="2"/>
            <a:r>
              <a:rPr lang="en-US" dirty="0">
                <a:latin typeface="+mj-lt"/>
              </a:rPr>
              <a:t>Menstruation ends</a:t>
            </a:r>
          </a:p>
          <a:p>
            <a:pPr lvl="2"/>
            <a:r>
              <a:rPr lang="en-US" dirty="0">
                <a:latin typeface="+mj-lt"/>
              </a:rPr>
              <a:t>Decrease in estrogen leads to loss of calcium, causing brittle bones, and, potentially, osteoporosis</a:t>
            </a:r>
          </a:p>
          <a:p>
            <a:pPr lvl="2"/>
            <a:r>
              <a:rPr lang="en-US" dirty="0">
                <a:latin typeface="+mj-lt"/>
              </a:rPr>
              <a:t>Drier, thinner vaginal walls</a:t>
            </a:r>
          </a:p>
          <a:p>
            <a:pPr lvl="1"/>
            <a:r>
              <a:rPr lang="en-US" dirty="0">
                <a:latin typeface="+mj-lt"/>
              </a:rPr>
              <a:t>Male:</a:t>
            </a:r>
          </a:p>
          <a:p>
            <a:pPr lvl="2"/>
            <a:r>
              <a:rPr lang="en-US" dirty="0">
                <a:latin typeface="+mj-lt"/>
              </a:rPr>
              <a:t>Decrease in sperm production</a:t>
            </a:r>
          </a:p>
          <a:p>
            <a:pPr lvl="2"/>
            <a:r>
              <a:rPr lang="en-US" dirty="0">
                <a:latin typeface="+mj-lt"/>
              </a:rPr>
              <a:t>Enlarged prostate gland</a:t>
            </a: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0713541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152</a:t>
            </a:fld>
            <a:endParaRPr lang="en-US" dirty="0"/>
          </a:p>
        </p:txBody>
      </p:sp>
      <p:sp>
        <p:nvSpPr>
          <p:cNvPr id="2" name="Title 1">
            <a:extLst>
              <a:ext uri="{FF2B5EF4-FFF2-40B4-BE49-F238E27FC236}">
                <a16:creationId xmlns:a16="http://schemas.microsoft.com/office/drawing/2014/main" id="{21921266-A69D-43F1-8AD2-04F5A4F5E302}"/>
              </a:ext>
            </a:extLst>
          </p:cNvPr>
          <p:cNvSpPr>
            <a:spLocks noGrp="1"/>
          </p:cNvSpPr>
          <p:nvPr>
            <p:ph type="title"/>
          </p:nvPr>
        </p:nvSpPr>
        <p:spPr/>
        <p:txBody>
          <a:bodyPr>
            <a:normAutofit fontScale="90000"/>
          </a:bodyPr>
          <a:lstStyle/>
          <a:p>
            <a:r>
              <a:rPr lang="en-US" dirty="0"/>
              <a:t>LO9,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Providing privacy when necessary for sexual activity</a:t>
            </a:r>
          </a:p>
          <a:p>
            <a:pPr lvl="1"/>
            <a:r>
              <a:rPr lang="en-US" dirty="0">
                <a:latin typeface="+mj-lt"/>
              </a:rPr>
              <a:t>Respecting residents’ sexual needs and never judging any sexual behavior</a:t>
            </a:r>
          </a:p>
          <a:p>
            <a:pPr lvl="1"/>
            <a:r>
              <a:rPr lang="en-US" dirty="0">
                <a:latin typeface="+mj-lt"/>
              </a:rPr>
              <a:t>Keeping in mind that sexual behavior that seems inappropriate should be reported as it could be a sign of illness</a:t>
            </a: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568764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153</a:t>
            </a:fld>
            <a:endParaRPr lang="en-US" dirty="0"/>
          </a:p>
        </p:txBody>
      </p:sp>
      <p:sp>
        <p:nvSpPr>
          <p:cNvPr id="2" name="Title 1">
            <a:extLst>
              <a:ext uri="{FF2B5EF4-FFF2-40B4-BE49-F238E27FC236}">
                <a16:creationId xmlns:a16="http://schemas.microsoft.com/office/drawing/2014/main" id="{44082612-5D8D-4F64-B5FE-A7648C74A9BA}"/>
              </a:ext>
            </a:extLst>
          </p:cNvPr>
          <p:cNvSpPr>
            <a:spLocks noGrp="1"/>
          </p:cNvSpPr>
          <p:nvPr>
            <p:ph type="title"/>
          </p:nvPr>
        </p:nvSpPr>
        <p:spPr/>
        <p:txBody>
          <a:bodyPr>
            <a:normAutofit fontScale="90000"/>
          </a:bodyPr>
          <a:lstStyle/>
          <a:p>
            <a:r>
              <a:rPr lang="en-US" dirty="0"/>
              <a:t>LO9,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reproductive system?</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680536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154</a:t>
            </a:fld>
            <a:endParaRPr lang="en-US" dirty="0"/>
          </a:p>
        </p:txBody>
      </p:sp>
      <p:sp>
        <p:nvSpPr>
          <p:cNvPr id="2" name="Title 1">
            <a:extLst>
              <a:ext uri="{FF2B5EF4-FFF2-40B4-BE49-F238E27FC236}">
                <a16:creationId xmlns:a16="http://schemas.microsoft.com/office/drawing/2014/main" id="{AD029B07-6036-4A4A-BF89-25B191BEC412}"/>
              </a:ext>
            </a:extLst>
          </p:cNvPr>
          <p:cNvSpPr>
            <a:spLocks noGrp="1"/>
          </p:cNvSpPr>
          <p:nvPr>
            <p:ph type="title"/>
          </p:nvPr>
        </p:nvSpPr>
        <p:spPr/>
        <p:txBody>
          <a:bodyPr>
            <a:normAutofit fontScale="90000"/>
          </a:bodyPr>
          <a:lstStyle/>
          <a:p>
            <a:r>
              <a:rPr lang="en-US" dirty="0"/>
              <a:t>LO9,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Discomfort or difficulty with urination</a:t>
            </a:r>
          </a:p>
          <a:p>
            <a:pPr lvl="1"/>
            <a:r>
              <a:rPr lang="en-US" dirty="0">
                <a:latin typeface="+mj-lt"/>
              </a:rPr>
              <a:t>Discharge from penis or vagina</a:t>
            </a:r>
          </a:p>
          <a:p>
            <a:pPr lvl="1"/>
            <a:r>
              <a:rPr lang="en-US" dirty="0">
                <a:latin typeface="+mj-lt"/>
              </a:rPr>
              <a:t>Swelling of genitals</a:t>
            </a:r>
          </a:p>
          <a:p>
            <a:pPr lvl="1"/>
            <a:r>
              <a:rPr lang="en-US" dirty="0">
                <a:latin typeface="+mj-lt"/>
              </a:rPr>
              <a:t>Blood in urine or stool</a:t>
            </a:r>
          </a:p>
          <a:p>
            <a:pPr lvl="1"/>
            <a:r>
              <a:rPr lang="en-US" dirty="0">
                <a:latin typeface="+mj-lt"/>
              </a:rPr>
              <a:t>Breast changes, lumps, or discharge</a:t>
            </a:r>
          </a:p>
          <a:p>
            <a:pPr lvl="1"/>
            <a:r>
              <a:rPr lang="en-US" dirty="0">
                <a:latin typeface="+mj-lt"/>
              </a:rPr>
              <a:t>Sores on the genitals</a:t>
            </a:r>
          </a:p>
          <a:p>
            <a:pPr lvl="1"/>
            <a:r>
              <a:rPr lang="en-US" dirty="0">
                <a:latin typeface="+mj-lt"/>
              </a:rPr>
              <a:t>Redness or rash on the genitals</a:t>
            </a:r>
          </a:p>
          <a:p>
            <a:pPr lvl="1"/>
            <a:r>
              <a:rPr lang="en-US" dirty="0">
                <a:latin typeface="+mj-lt"/>
              </a:rPr>
              <a:t>Genital itching</a:t>
            </a:r>
          </a:p>
          <a:p>
            <a:pPr lvl="1"/>
            <a:r>
              <a:rPr lang="en-US" dirty="0">
                <a:latin typeface="+mj-lt"/>
              </a:rPr>
              <a:t>Reports of erectile dysfunction</a:t>
            </a:r>
          </a:p>
          <a:p>
            <a:pPr lvl="1"/>
            <a:r>
              <a:rPr lang="en-US" dirty="0">
                <a:latin typeface="+mj-lt"/>
              </a:rPr>
              <a:t>Reports of painful intercourse</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660132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155</a:t>
            </a:fld>
            <a:endParaRPr lang="en-US" dirty="0"/>
          </a:p>
        </p:txBody>
      </p:sp>
      <p:sp>
        <p:nvSpPr>
          <p:cNvPr id="2" name="Title 1">
            <a:extLst>
              <a:ext uri="{FF2B5EF4-FFF2-40B4-BE49-F238E27FC236}">
                <a16:creationId xmlns:a16="http://schemas.microsoft.com/office/drawing/2014/main" id="{31BF1FC5-5571-4D33-B44E-0A1C9F684BFF}"/>
              </a:ext>
            </a:extLst>
          </p:cNvPr>
          <p:cNvSpPr>
            <a:spLocks noGrp="1"/>
          </p:cNvSpPr>
          <p:nvPr>
            <p:ph type="title"/>
          </p:nvPr>
        </p:nvSpPr>
        <p:spPr/>
        <p:txBody>
          <a:bodyPr>
            <a:normAutofit fontScale="90000"/>
          </a:bodyPr>
          <a:lstStyle/>
          <a:p>
            <a:r>
              <a:rPr lang="en-US" dirty="0"/>
              <a:t>LO9,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Residents have the right to sexual freedom and expression. They have a right to privacy and the meet their sexual needs.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2397927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156</a:t>
            </a:fld>
            <a:endParaRPr lang="en-US" dirty="0"/>
          </a:p>
        </p:txBody>
      </p:sp>
      <p:sp>
        <p:nvSpPr>
          <p:cNvPr id="2" name="Title 1">
            <a:extLst>
              <a:ext uri="{FF2B5EF4-FFF2-40B4-BE49-F238E27FC236}">
                <a16:creationId xmlns:a16="http://schemas.microsoft.com/office/drawing/2014/main" id="{EB7730B9-66EB-49E6-8E34-EB49A2149F9C}"/>
              </a:ext>
            </a:extLst>
          </p:cNvPr>
          <p:cNvSpPr>
            <a:spLocks noGrp="1"/>
          </p:cNvSpPr>
          <p:nvPr>
            <p:ph type="title"/>
          </p:nvPr>
        </p:nvSpPr>
        <p:spPr/>
        <p:txBody>
          <a:bodyPr>
            <a:normAutofit fontScale="90000"/>
          </a:bodyPr>
          <a:lstStyle/>
          <a:p>
            <a:r>
              <a:rPr lang="en-US" dirty="0"/>
              <a:t>LO9,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NAs should know these facts about vaginitis:</a:t>
            </a:r>
          </a:p>
          <a:p>
            <a:pPr marL="0" indent="0">
              <a:buNone/>
            </a:pPr>
            <a:endParaRPr lang="en-US" dirty="0">
              <a:latin typeface="+mj-lt"/>
            </a:endParaRPr>
          </a:p>
          <a:p>
            <a:pPr lvl="1"/>
            <a:r>
              <a:rPr lang="en-US" dirty="0">
                <a:latin typeface="+mj-lt"/>
              </a:rPr>
              <a:t>Causes: bacteria, protozoa, fungus, or hormonal changes after menopause</a:t>
            </a:r>
          </a:p>
          <a:p>
            <a:pPr lvl="1"/>
            <a:r>
              <a:rPr lang="en-US" dirty="0">
                <a:latin typeface="+mj-lt"/>
              </a:rPr>
              <a:t>Symptoms: change in color, odor, and amount of vaginal discharge, itching, burning</a:t>
            </a:r>
          </a:p>
          <a:p>
            <a:pPr lvl="1"/>
            <a:r>
              <a:rPr lang="en-US" dirty="0">
                <a:latin typeface="+mj-lt"/>
              </a:rPr>
              <a:t>Treatment: oral medications, vaginal creams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09301403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157</a:t>
            </a:fld>
            <a:endParaRPr lang="en-US" dirty="0"/>
          </a:p>
        </p:txBody>
      </p:sp>
      <p:sp>
        <p:nvSpPr>
          <p:cNvPr id="2" name="Title 1">
            <a:extLst>
              <a:ext uri="{FF2B5EF4-FFF2-40B4-BE49-F238E27FC236}">
                <a16:creationId xmlns:a16="http://schemas.microsoft.com/office/drawing/2014/main" id="{CB3DB4DF-541E-4FF5-ADD9-4D8C371BF261}"/>
              </a:ext>
            </a:extLst>
          </p:cNvPr>
          <p:cNvSpPr>
            <a:spLocks noGrp="1"/>
          </p:cNvSpPr>
          <p:nvPr>
            <p:ph type="title"/>
          </p:nvPr>
        </p:nvSpPr>
        <p:spPr/>
        <p:txBody>
          <a:bodyPr>
            <a:normAutofit fontScale="90000"/>
          </a:bodyPr>
          <a:lstStyle/>
          <a:p>
            <a:r>
              <a:rPr lang="en-US" dirty="0"/>
              <a:t>LO9,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9"/>
            </a:pPr>
            <a:r>
              <a:rPr lang="en-US" dirty="0">
                <a:solidFill>
                  <a:srgbClr val="FF0000"/>
                </a:solidFill>
                <a:latin typeface="+mj-lt"/>
              </a:rPr>
              <a:t>Describe the endocrine system and related conditions</a:t>
            </a:r>
          </a:p>
          <a:p>
            <a:pPr marL="0" indent="0">
              <a:buNone/>
            </a:pPr>
            <a:endParaRPr lang="en-US" dirty="0">
              <a:latin typeface="+mj-lt"/>
            </a:endParaRPr>
          </a:p>
          <a:p>
            <a:pPr marL="0" indent="0">
              <a:buNone/>
            </a:pPr>
            <a:r>
              <a:rPr lang="en-US" dirty="0">
                <a:latin typeface="+mj-lt"/>
              </a:rPr>
              <a:t>NAs should know these facts about benign prostatic hypertrophy:</a:t>
            </a:r>
          </a:p>
          <a:p>
            <a:pPr marL="0" indent="0">
              <a:buNone/>
            </a:pPr>
            <a:endParaRPr lang="en-US" dirty="0">
              <a:latin typeface="+mj-lt"/>
            </a:endParaRPr>
          </a:p>
          <a:p>
            <a:pPr lvl="1"/>
            <a:r>
              <a:rPr lang="en-US" dirty="0">
                <a:latin typeface="+mj-lt"/>
              </a:rPr>
              <a:t>Occurs in men as they age</a:t>
            </a:r>
          </a:p>
          <a:p>
            <a:pPr lvl="1"/>
            <a:r>
              <a:rPr lang="en-US" dirty="0">
                <a:latin typeface="+mj-lt"/>
              </a:rPr>
              <a:t>Cause: enlarged prostate causes pressure on the urethra, which leads to problems urinating and emptying the bladder</a:t>
            </a:r>
          </a:p>
          <a:p>
            <a:pPr lvl="1"/>
            <a:r>
              <a:rPr lang="en-US" dirty="0">
                <a:latin typeface="+mj-lt"/>
              </a:rPr>
              <a:t>Treatment: medications or surgery</a:t>
            </a:r>
          </a:p>
          <a:p>
            <a:pPr lvl="1"/>
            <a:r>
              <a:rPr lang="en-US" dirty="0">
                <a:latin typeface="+mj-lt"/>
              </a:rPr>
              <a:t>Men are also at increased risk for prostate cancer as they age. Prostate cancer is usually slow-growing and responsive to treatment, so early detection is important.</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762466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158</a:t>
            </a:fld>
            <a:endParaRPr lang="en-US" dirty="0"/>
          </a:p>
        </p:txBody>
      </p:sp>
      <p:sp>
        <p:nvSpPr>
          <p:cNvPr id="4" name="Title 3">
            <a:extLst>
              <a:ext uri="{FF2B5EF4-FFF2-40B4-BE49-F238E27FC236}">
                <a16:creationId xmlns:a16="http://schemas.microsoft.com/office/drawing/2014/main" id="{D1387342-C968-47B6-ADDC-DB41EE7C6AFB}"/>
              </a:ext>
            </a:extLst>
          </p:cNvPr>
          <p:cNvSpPr>
            <a:spLocks noGrp="1"/>
          </p:cNvSpPr>
          <p:nvPr>
            <p:ph type="title"/>
          </p:nvPr>
        </p:nvSpPr>
        <p:spPr/>
        <p:txBody>
          <a:bodyPr>
            <a:normAutofit fontScale="90000"/>
          </a:bodyPr>
          <a:lstStyle/>
          <a:p>
            <a:r>
              <a:rPr lang="en-US" dirty="0"/>
              <a:t>LO9, content 10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Handout 4-1: Sexually Transmitted Infections</a:t>
            </a:r>
          </a:p>
          <a:p>
            <a:pPr marL="0" indent="0">
              <a:buNone/>
            </a:pPr>
            <a:endParaRPr lang="en-US" dirty="0">
              <a:latin typeface="+mj-lt"/>
            </a:endParaRPr>
          </a:p>
          <a:p>
            <a:pPr marL="0" indent="0">
              <a:buNone/>
            </a:pPr>
            <a:r>
              <a:rPr lang="en-US" b="1" dirty="0">
                <a:latin typeface="+mj-lt"/>
              </a:rPr>
              <a:t>Sexually transmitted infections (STIs), </a:t>
            </a:r>
            <a:r>
              <a:rPr lang="en-US" dirty="0">
                <a:latin typeface="+mj-lt"/>
              </a:rPr>
              <a:t>or sexually transmitted diseases (STDs), are caused by sexual contact with an infected person. This contact includes sexual intercourse (vaginal and anal), contact of the mouth with the genitals or anus, and contact of the hands with the genital area. Some STIs can also be transmitted during pregnancy or childbirth. The human Immunodeficiency virus (HIV) and some kinds of hepatitis can be transmitted via needles as well as through sexual contact.</a:t>
            </a:r>
          </a:p>
          <a:p>
            <a:pPr marL="0" indent="0">
              <a:buNone/>
            </a:pPr>
            <a:r>
              <a:rPr lang="en-US" dirty="0">
                <a:latin typeface="+mj-lt"/>
              </a:rPr>
              <a:t>Sexually transmitted infections can cause a variety of signs and symptoms and health problems, which are detailed below. The transmission of some STIs can be reduced or stopped by using latex or polyurethane condoms. </a:t>
            </a:r>
          </a:p>
          <a:p>
            <a:pPr marL="0" indent="0">
              <a:buNone/>
            </a:pPr>
            <a:endParaRPr lang="en-US" dirty="0">
              <a:latin typeface="+mj-lt"/>
            </a:endParaRPr>
          </a:p>
        </p:txBody>
      </p:sp>
    </p:spTree>
    <p:extLst>
      <p:ext uri="{BB962C8B-B14F-4D97-AF65-F5344CB8AC3E}">
        <p14:creationId xmlns:p14="http://schemas.microsoft.com/office/powerpoint/2010/main" val="27731840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159</a:t>
            </a:fld>
            <a:endParaRPr lang="en-US" dirty="0"/>
          </a:p>
        </p:txBody>
      </p:sp>
      <p:sp>
        <p:nvSpPr>
          <p:cNvPr id="4" name="Title 3">
            <a:extLst>
              <a:ext uri="{FF2B5EF4-FFF2-40B4-BE49-F238E27FC236}">
                <a16:creationId xmlns:a16="http://schemas.microsoft.com/office/drawing/2014/main" id="{6864A6ED-9191-45A9-AC81-8D6A30871A91}"/>
              </a:ext>
            </a:extLst>
          </p:cNvPr>
          <p:cNvSpPr>
            <a:spLocks noGrp="1"/>
          </p:cNvSpPr>
          <p:nvPr>
            <p:ph type="title"/>
          </p:nvPr>
        </p:nvSpPr>
        <p:spPr/>
        <p:txBody>
          <a:bodyPr>
            <a:normAutofit fontScale="90000"/>
          </a:bodyPr>
          <a:lstStyle/>
          <a:p>
            <a:r>
              <a:rPr lang="en-US" dirty="0"/>
              <a:t>LO9, content 11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Handout 4-1: Sexually Transmitted Infections (cont’d)</a:t>
            </a:r>
          </a:p>
          <a:p>
            <a:pPr marL="0" indent="0">
              <a:buNone/>
            </a:pPr>
            <a:endParaRPr lang="en-US" dirty="0">
              <a:latin typeface="+mj-lt"/>
            </a:endParaRPr>
          </a:p>
          <a:p>
            <a:pPr marL="0" indent="0">
              <a:buNone/>
            </a:pPr>
            <a:r>
              <a:rPr lang="en-US" b="1" dirty="0">
                <a:latin typeface="+mj-lt"/>
              </a:rPr>
              <a:t>Chlamydia</a:t>
            </a:r>
            <a:r>
              <a:rPr lang="en-US" dirty="0">
                <a:latin typeface="+mj-lt"/>
              </a:rPr>
              <a:t> infection is caused by organisms introduced into the mucous membranes of the reproductive tract. Chlamydia can cause serious infection, including pelvic inflammatory disease (PID) in women. PID can lead to sterility. Signs and symptoms of chlamydia infection include yellow or white discharge from the penis or vagina, burning during urination, swelling of the testes, painful intercourse, and abdominal and low back pain. Chlamydia is treated with antibiotics.</a:t>
            </a:r>
          </a:p>
          <a:p>
            <a:pPr marL="0" indent="0">
              <a:buNone/>
            </a:pPr>
            <a:endParaRPr lang="en-US" dirty="0">
              <a:latin typeface="+mj-lt"/>
            </a:endParaRPr>
          </a:p>
        </p:txBody>
      </p:sp>
    </p:spTree>
    <p:extLst>
      <p:ext uri="{BB962C8B-B14F-4D97-AF65-F5344CB8AC3E}">
        <p14:creationId xmlns:p14="http://schemas.microsoft.com/office/powerpoint/2010/main" val="306051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a:t>
            </a:fld>
            <a:endParaRPr lang="en-US"/>
          </a:p>
        </p:txBody>
      </p:sp>
      <p:sp>
        <p:nvSpPr>
          <p:cNvPr id="2" name="Title 1">
            <a:extLst>
              <a:ext uri="{FF2B5EF4-FFF2-40B4-BE49-F238E27FC236}">
                <a16:creationId xmlns:a16="http://schemas.microsoft.com/office/drawing/2014/main" id="{CBE15FC5-90DD-483D-83DA-C3B68AB9AB09}"/>
              </a:ext>
            </a:extLst>
          </p:cNvPr>
          <p:cNvSpPr>
            <a:spLocks noGrp="1"/>
          </p:cNvSpPr>
          <p:nvPr>
            <p:ph type="title"/>
          </p:nvPr>
        </p:nvSpPr>
        <p:spPr/>
        <p:txBody>
          <a:bodyPr>
            <a:normAutofit fontScale="90000"/>
          </a:bodyPr>
          <a:lstStyle/>
          <a:p>
            <a:r>
              <a:rPr lang="en-US" dirty="0"/>
              <a:t>LO2,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Remember these points about the musculoskeletal system: </a:t>
            </a:r>
          </a:p>
          <a:p>
            <a:pPr marL="0" indent="0">
              <a:buNone/>
            </a:pPr>
            <a:endParaRPr lang="en-US" dirty="0">
              <a:latin typeface="+mj-lt"/>
            </a:endParaRPr>
          </a:p>
          <a:p>
            <a:pPr lvl="1"/>
            <a:r>
              <a:rPr lang="en-US" dirty="0">
                <a:latin typeface="+mj-lt"/>
              </a:rPr>
              <a:t>The human body has 206 bones.</a:t>
            </a:r>
          </a:p>
          <a:p>
            <a:pPr lvl="1"/>
            <a:r>
              <a:rPr lang="en-US" dirty="0">
                <a:latin typeface="+mj-lt"/>
              </a:rPr>
              <a:t>Two bones meet at joint (for movement). Joints make movement possible in either all directions or in one direction only.</a:t>
            </a:r>
          </a:p>
          <a:p>
            <a:pPr lvl="1"/>
            <a:r>
              <a:rPr lang="en-US" dirty="0">
                <a:latin typeface="+mj-lt"/>
              </a:rPr>
              <a:t>Muscles provide movement and produce body heat.</a:t>
            </a:r>
          </a:p>
          <a:p>
            <a:pPr lvl="1"/>
            <a:r>
              <a:rPr lang="en-US" dirty="0">
                <a:latin typeface="+mj-lt"/>
              </a:rPr>
              <a:t>Physical activity/exercise increases circulation, increasing blood flow to organs and tissues.</a:t>
            </a:r>
          </a:p>
          <a:p>
            <a:pPr lvl="1"/>
            <a:r>
              <a:rPr lang="en-US" dirty="0">
                <a:latin typeface="+mj-lt"/>
              </a:rPr>
              <a:t>Inactivity can cause depression, pneumonia, constipation, UTIs, loss of self-esteem, and blood clots.</a:t>
            </a:r>
          </a:p>
          <a:p>
            <a:pPr lvl="1"/>
            <a:r>
              <a:rPr lang="en-US" dirty="0">
                <a:latin typeface="+mj-lt"/>
              </a:rPr>
              <a:t>Muscles develop atrophy or contractures from inactivity.</a:t>
            </a:r>
          </a:p>
          <a:p>
            <a:pPr lvl="1"/>
            <a:r>
              <a:rPr lang="en-US" dirty="0">
                <a:latin typeface="+mj-lt"/>
              </a:rPr>
              <a:t>ROM exercises help prevent atrophy or contractures.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6489504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160</a:t>
            </a:fld>
            <a:endParaRPr lang="en-US" dirty="0"/>
          </a:p>
        </p:txBody>
      </p:sp>
      <p:sp>
        <p:nvSpPr>
          <p:cNvPr id="4" name="Title 3">
            <a:extLst>
              <a:ext uri="{FF2B5EF4-FFF2-40B4-BE49-F238E27FC236}">
                <a16:creationId xmlns:a16="http://schemas.microsoft.com/office/drawing/2014/main" id="{D122AF3C-869A-4365-8C81-A729BA86EA52}"/>
              </a:ext>
            </a:extLst>
          </p:cNvPr>
          <p:cNvSpPr>
            <a:spLocks noGrp="1"/>
          </p:cNvSpPr>
          <p:nvPr>
            <p:ph type="title"/>
          </p:nvPr>
        </p:nvSpPr>
        <p:spPr/>
        <p:txBody>
          <a:bodyPr>
            <a:normAutofit fontScale="90000"/>
          </a:bodyPr>
          <a:lstStyle/>
          <a:p>
            <a:r>
              <a:rPr lang="en-US" dirty="0"/>
              <a:t>LO9, content 12</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Handout 4-1: Sexually Transmitted Infections (cont’d)</a:t>
            </a:r>
          </a:p>
          <a:p>
            <a:pPr marL="0" indent="0">
              <a:buNone/>
            </a:pPr>
            <a:endParaRPr lang="en-US" dirty="0">
              <a:latin typeface="+mj-lt"/>
            </a:endParaRPr>
          </a:p>
          <a:p>
            <a:pPr marL="0" indent="0">
              <a:buNone/>
            </a:pPr>
            <a:r>
              <a:rPr lang="en-US" b="1" dirty="0">
                <a:latin typeface="+mj-lt"/>
              </a:rPr>
              <a:t>Syphilis</a:t>
            </a:r>
            <a:r>
              <a:rPr lang="en-US" dirty="0">
                <a:latin typeface="+mj-lt"/>
              </a:rPr>
              <a:t> is caused by bacteria. It can be treated effectively in the early stages, but if left untreated it can cause brain damage, mental health disorders, and even death. Babies born to mothers infected with syphilis may be born blind or with other serious birth defects. Syphilis is easier to detect in men than in women. This is due to open sores called chancres that form on the penis soon after infection. In women, these sores may form inside the vagina. However, the chancres are painless and can go unnoticed. If untreated, the infection progresses to rashes, headache, fever, weight loss and muscle aches. Then over time, if the infection is still not treated with penicillin or other antibiotics. It spreads to the heart, brain, and other vital organs. Untreated syphilis will eventually be fatal. The sooner the disease is treated, the better the person’s chances of preventing long-term damage and avoiding infection of others.</a:t>
            </a:r>
          </a:p>
          <a:p>
            <a:pPr marL="0" indent="0">
              <a:buNone/>
            </a:pPr>
            <a:endParaRPr lang="en-US" dirty="0">
              <a:latin typeface="+mj-lt"/>
            </a:endParaRPr>
          </a:p>
        </p:txBody>
      </p:sp>
    </p:spTree>
    <p:extLst>
      <p:ext uri="{BB962C8B-B14F-4D97-AF65-F5344CB8AC3E}">
        <p14:creationId xmlns:p14="http://schemas.microsoft.com/office/powerpoint/2010/main" val="141518720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161</a:t>
            </a:fld>
            <a:endParaRPr lang="en-US" dirty="0"/>
          </a:p>
        </p:txBody>
      </p:sp>
      <p:sp>
        <p:nvSpPr>
          <p:cNvPr id="4" name="Title 3">
            <a:extLst>
              <a:ext uri="{FF2B5EF4-FFF2-40B4-BE49-F238E27FC236}">
                <a16:creationId xmlns:a16="http://schemas.microsoft.com/office/drawing/2014/main" id="{CFF60B9C-2202-4B94-9CB6-CC7487720488}"/>
              </a:ext>
            </a:extLst>
          </p:cNvPr>
          <p:cNvSpPr>
            <a:spLocks noGrp="1"/>
          </p:cNvSpPr>
          <p:nvPr>
            <p:ph type="title"/>
          </p:nvPr>
        </p:nvSpPr>
        <p:spPr/>
        <p:txBody>
          <a:bodyPr>
            <a:normAutofit fontScale="90000"/>
          </a:bodyPr>
          <a:lstStyle/>
          <a:p>
            <a:r>
              <a:rPr lang="en-US" dirty="0"/>
              <a:t>LO9, content 13</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Handout 4-1: Sexually Transmitted Infections (cont’d)</a:t>
            </a:r>
          </a:p>
          <a:p>
            <a:pPr marL="0" indent="0">
              <a:buNone/>
            </a:pPr>
            <a:endParaRPr lang="en-US" dirty="0">
              <a:latin typeface="+mj-lt"/>
            </a:endParaRPr>
          </a:p>
          <a:p>
            <a:pPr marL="0" indent="0">
              <a:buNone/>
            </a:pPr>
            <a:r>
              <a:rPr lang="en-US" b="1" dirty="0">
                <a:latin typeface="+mj-lt"/>
              </a:rPr>
              <a:t>Gonorrhea</a:t>
            </a:r>
            <a:r>
              <a:rPr lang="en-US" dirty="0">
                <a:latin typeface="+mj-lt"/>
              </a:rPr>
              <a:t> is caused by bacteria. It, like syphilis, is easier to detect in men than in women because many women with gonorrhea show no early symptoms. Men infected with gonorrhea will typically have a white, yellow or greenish discharge from the penis within a week after infection. Painful or swollen testes and burning during urination are other common symptoms in men. Symptoms in women include cloudy vaginal discharge, along with bleeding between periods. Rectal itching, soreness, bleeding or painful elimination of stool can occur in both men and women. If untreated, gonorrhea can cause blindness, joint infection, sterility, and pelvic inflammatory disease. Gonorrhea is treated with antibiotics.</a:t>
            </a:r>
          </a:p>
          <a:p>
            <a:pPr marL="0" indent="0">
              <a:buNone/>
            </a:pPr>
            <a:endParaRPr lang="en-US" dirty="0">
              <a:latin typeface="+mj-lt"/>
            </a:endParaRPr>
          </a:p>
        </p:txBody>
      </p:sp>
    </p:spTree>
    <p:extLst>
      <p:ext uri="{BB962C8B-B14F-4D97-AF65-F5344CB8AC3E}">
        <p14:creationId xmlns:p14="http://schemas.microsoft.com/office/powerpoint/2010/main" val="23511172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162</a:t>
            </a:fld>
            <a:endParaRPr lang="en-US" dirty="0"/>
          </a:p>
        </p:txBody>
      </p:sp>
      <p:sp>
        <p:nvSpPr>
          <p:cNvPr id="4" name="Title 3">
            <a:extLst>
              <a:ext uri="{FF2B5EF4-FFF2-40B4-BE49-F238E27FC236}">
                <a16:creationId xmlns:a16="http://schemas.microsoft.com/office/drawing/2014/main" id="{103CFCF8-227B-4298-97B0-DE054888EAB6}"/>
              </a:ext>
            </a:extLst>
          </p:cNvPr>
          <p:cNvSpPr>
            <a:spLocks noGrp="1"/>
          </p:cNvSpPr>
          <p:nvPr>
            <p:ph type="title"/>
          </p:nvPr>
        </p:nvSpPr>
        <p:spPr/>
        <p:txBody>
          <a:bodyPr>
            <a:normAutofit fontScale="90000"/>
          </a:bodyPr>
          <a:lstStyle/>
          <a:p>
            <a:r>
              <a:rPr lang="en-US" dirty="0"/>
              <a:t>LO9, content 14</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lnSpcReduction="10000"/>
          </a:bodyPr>
          <a:lstStyle/>
          <a:p>
            <a:pPr marL="0" indent="0">
              <a:buNone/>
            </a:pPr>
            <a:r>
              <a:rPr lang="en-US" altLang="en-US" dirty="0">
                <a:latin typeface="+mj-lt"/>
              </a:rPr>
              <a:t>Handout 4-1: Sexually Transmitted Infections (cont’d)</a:t>
            </a:r>
          </a:p>
          <a:p>
            <a:pPr marL="0" indent="0">
              <a:buNone/>
            </a:pPr>
            <a:endParaRPr lang="en-US" dirty="0">
              <a:latin typeface="+mj-lt"/>
            </a:endParaRPr>
          </a:p>
          <a:p>
            <a:pPr marL="0" indent="0">
              <a:buNone/>
            </a:pPr>
            <a:r>
              <a:rPr lang="en-US" b="1" dirty="0">
                <a:latin typeface="+mj-lt"/>
              </a:rPr>
              <a:t>Genital herpes</a:t>
            </a:r>
            <a:r>
              <a:rPr lang="en-US" dirty="0">
                <a:latin typeface="+mj-lt"/>
              </a:rPr>
              <a:t>, unlike the other STIs discussed here, is caused by a virus—herpes simplex type 1 (HSV-1) or type 2 (HSV-2). HSV-2 is generally the cause of genital herpes. Genital herpes cannot be treated with antibiotics, nor can it be cured. Once infected with genital herpes, a person may suffer repeated outbreaks of the disease for the rest of his or her life. A herpes outbreak includes burning, painful, red sores on the genitals that may take weeks to heal. The sores are infectious, but a person with genital herpes can spread the infection even when sores are not present.</a:t>
            </a:r>
          </a:p>
          <a:p>
            <a:pPr marL="0" indent="0">
              <a:buNone/>
            </a:pPr>
            <a:r>
              <a:rPr lang="en-US" dirty="0">
                <a:latin typeface="+mj-lt"/>
              </a:rPr>
              <a:t>Some people infected with genital herpes never experience repeated outbreaks. The later episodes may not be as painful as the initial outbreak. Treatment with antiviral medication can help people stay symptom-free for longer periods of time. The medication can also help lessen the duration and intensity of the episodes. Babies born to women infected with genital herpes can be infected during birth. If a pregnant woman is experiencing </a:t>
            </a:r>
            <a:br>
              <a:rPr lang="en-US" dirty="0">
                <a:latin typeface="+mj-lt"/>
              </a:rPr>
            </a:br>
            <a:r>
              <a:rPr lang="en-US" dirty="0">
                <a:latin typeface="+mj-lt"/>
              </a:rPr>
              <a:t>an outbreak, the baby is usually delivered by Cesarean </a:t>
            </a:r>
            <a:br>
              <a:rPr lang="en-US" dirty="0">
                <a:latin typeface="+mj-lt"/>
              </a:rPr>
            </a:br>
            <a:r>
              <a:rPr lang="en-US" dirty="0">
                <a:latin typeface="+mj-lt"/>
              </a:rPr>
              <a:t>section, or C-section. </a:t>
            </a:r>
          </a:p>
          <a:p>
            <a:pPr marL="0" indent="0">
              <a:buNone/>
            </a:pPr>
            <a:endParaRPr lang="en-US" dirty="0">
              <a:latin typeface="+mj-lt"/>
            </a:endParaRPr>
          </a:p>
        </p:txBody>
      </p:sp>
    </p:spTree>
    <p:extLst>
      <p:ext uri="{BB962C8B-B14F-4D97-AF65-F5344CB8AC3E}">
        <p14:creationId xmlns:p14="http://schemas.microsoft.com/office/powerpoint/2010/main" val="1726449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163</a:t>
            </a:fld>
            <a:endParaRPr lang="en-US" dirty="0"/>
          </a:p>
        </p:txBody>
      </p:sp>
      <p:sp>
        <p:nvSpPr>
          <p:cNvPr id="4" name="Title 3">
            <a:extLst>
              <a:ext uri="{FF2B5EF4-FFF2-40B4-BE49-F238E27FC236}">
                <a16:creationId xmlns:a16="http://schemas.microsoft.com/office/drawing/2014/main" id="{A877F192-945D-44F0-940C-C2141A449A5C}"/>
              </a:ext>
            </a:extLst>
          </p:cNvPr>
          <p:cNvSpPr>
            <a:spLocks noGrp="1"/>
          </p:cNvSpPr>
          <p:nvPr>
            <p:ph type="title"/>
          </p:nvPr>
        </p:nvSpPr>
        <p:spPr/>
        <p:txBody>
          <a:bodyPr>
            <a:normAutofit fontScale="90000"/>
          </a:bodyPr>
          <a:lstStyle/>
          <a:p>
            <a:r>
              <a:rPr lang="en-US" dirty="0"/>
              <a:t>LO9, content 15</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Handout 4-1: Sexually Transmitted Infections (cont’d)</a:t>
            </a:r>
          </a:p>
          <a:p>
            <a:pPr marL="0" indent="0">
              <a:buNone/>
            </a:pPr>
            <a:endParaRPr lang="en-US" dirty="0">
              <a:latin typeface="+mj-lt"/>
            </a:endParaRPr>
          </a:p>
          <a:p>
            <a:pPr marL="0" indent="0">
              <a:buNone/>
            </a:pPr>
            <a:r>
              <a:rPr lang="en-US" b="1" dirty="0">
                <a:latin typeface="+mj-lt"/>
              </a:rPr>
              <a:t>Genital HPV infection </a:t>
            </a:r>
            <a:r>
              <a:rPr lang="en-US" dirty="0">
                <a:latin typeface="+mj-lt"/>
              </a:rPr>
              <a:t>is a sexually transmitted infection caused by human papillomavirus (HPV). HPV is a different virus than HIV and HSV (herpes). Genital HPV infection is spread primarily through genital contact and can infect the genital area of both  men and women. This includes the penis, vulva, lining of the  vagina, cervix, rectum, or anus. Many people have no signs or symptoms of HPV. Some HPV infections cause women to have an abnormal pap test. Genital warts may appear. They may also lead to the development of cervical cancer. Treatment to remove warts is done in a doctor's office through the use of medication. There is no cure for HPV, however, an HPV vaccine, licensed by the Food and Drug Administration (FDA) is available and is recommended for young women through age 26 and young men through age 21. It may help prevent genital warts and anal, vaginal, and vulvar cancers in women and genital warts and anal cancer in men. </a:t>
            </a:r>
          </a:p>
          <a:p>
            <a:pPr marL="0" indent="0">
              <a:buNone/>
            </a:pPr>
            <a:endParaRPr lang="en-US" dirty="0">
              <a:latin typeface="+mj-lt"/>
            </a:endParaRPr>
          </a:p>
        </p:txBody>
      </p:sp>
    </p:spTree>
    <p:extLst>
      <p:ext uri="{BB962C8B-B14F-4D97-AF65-F5344CB8AC3E}">
        <p14:creationId xmlns:p14="http://schemas.microsoft.com/office/powerpoint/2010/main" val="3289960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164</a:t>
            </a:fld>
            <a:endParaRPr lang="en-US" dirty="0"/>
          </a:p>
        </p:txBody>
      </p:sp>
      <p:sp>
        <p:nvSpPr>
          <p:cNvPr id="2" name="Title 1">
            <a:extLst>
              <a:ext uri="{FF2B5EF4-FFF2-40B4-BE49-F238E27FC236}">
                <a16:creationId xmlns:a16="http://schemas.microsoft.com/office/drawing/2014/main" id="{E911DF56-6F91-49C1-9C61-6919C31FA6D5}"/>
              </a:ext>
            </a:extLst>
          </p:cNvPr>
          <p:cNvSpPr>
            <a:spLocks noGrp="1"/>
          </p:cNvSpPr>
          <p:nvPr>
            <p:ph type="title"/>
          </p:nvPr>
        </p:nvSpPr>
        <p:spPr/>
        <p:txBody>
          <a:bodyPr>
            <a:normAutofit fontScale="90000"/>
          </a:bodyPr>
          <a:lstStyle/>
          <a:p>
            <a:r>
              <a:rPr lang="en-US" dirty="0"/>
              <a:t>LO10,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Remember these points about the immune system: </a:t>
            </a:r>
          </a:p>
          <a:p>
            <a:pPr marL="0" indent="0">
              <a:buNone/>
            </a:pPr>
            <a:endParaRPr lang="en-US" dirty="0">
              <a:latin typeface="+mj-lt"/>
            </a:endParaRPr>
          </a:p>
          <a:p>
            <a:pPr lvl="1"/>
            <a:r>
              <a:rPr lang="en-US" dirty="0">
                <a:latin typeface="+mj-lt"/>
              </a:rPr>
              <a:t>Nonspecific immunity protects the body from disease in general.</a:t>
            </a:r>
          </a:p>
          <a:p>
            <a:pPr lvl="1"/>
            <a:r>
              <a:rPr lang="en-US" dirty="0">
                <a:latin typeface="+mj-lt"/>
              </a:rPr>
              <a:t>Specific immunity protects the body against a particular disease invading the body at a given time.</a:t>
            </a: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99617458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165</a:t>
            </a:fld>
            <a:endParaRPr lang="en-US" dirty="0"/>
          </a:p>
        </p:txBody>
      </p:sp>
      <p:sp>
        <p:nvSpPr>
          <p:cNvPr id="5" name="Title 4">
            <a:extLst>
              <a:ext uri="{FF2B5EF4-FFF2-40B4-BE49-F238E27FC236}">
                <a16:creationId xmlns:a16="http://schemas.microsoft.com/office/drawing/2014/main" id="{1DA68525-94DC-4C4C-A7B2-740B3500C789}"/>
              </a:ext>
            </a:extLst>
          </p:cNvPr>
          <p:cNvSpPr>
            <a:spLocks noGrp="1"/>
          </p:cNvSpPr>
          <p:nvPr>
            <p:ph type="title"/>
          </p:nvPr>
        </p:nvSpPr>
        <p:spPr/>
        <p:txBody>
          <a:bodyPr>
            <a:normAutofit fontScale="90000"/>
          </a:bodyPr>
          <a:lstStyle/>
          <a:p>
            <a:r>
              <a:rPr lang="en-US" dirty="0"/>
              <a:t>LO10, content 2</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4-27: The Lymphatic System</a:t>
            </a:r>
          </a:p>
          <a:p>
            <a:pPr marL="0" indent="0">
              <a:buNone/>
            </a:pPr>
            <a:endParaRPr lang="en-US" dirty="0">
              <a:latin typeface="+mj-lt"/>
            </a:endParaRPr>
          </a:p>
          <a:p>
            <a:pPr marL="0" indent="0">
              <a:buNone/>
            </a:pPr>
            <a:endParaRPr lang="en-US" dirty="0">
              <a:latin typeface="+mj-lt"/>
            </a:endParaRPr>
          </a:p>
        </p:txBody>
      </p:sp>
      <p:pic>
        <p:nvPicPr>
          <p:cNvPr id="4" name="Picture 3" descr="The human lymphatic system, labeled.">
            <a:extLst>
              <a:ext uri="{FF2B5EF4-FFF2-40B4-BE49-F238E27FC236}">
                <a16:creationId xmlns:a16="http://schemas.microsoft.com/office/drawing/2014/main" id="{F8B15682-EDAD-4379-AFBB-92CC81999683}"/>
              </a:ext>
            </a:extLst>
          </p:cNvPr>
          <p:cNvPicPr>
            <a:picLocks noChangeAspect="1"/>
          </p:cNvPicPr>
          <p:nvPr/>
        </p:nvPicPr>
        <p:blipFill>
          <a:blip r:embed="rId2"/>
          <a:stretch>
            <a:fillRect/>
          </a:stretch>
        </p:blipFill>
        <p:spPr>
          <a:xfrm>
            <a:off x="2223385" y="1572767"/>
            <a:ext cx="3891099" cy="4803891"/>
          </a:xfrm>
          <a:prstGeom prst="rect">
            <a:avLst/>
          </a:prstGeom>
        </p:spPr>
      </p:pic>
    </p:spTree>
    <p:extLst>
      <p:ext uri="{BB962C8B-B14F-4D97-AF65-F5344CB8AC3E}">
        <p14:creationId xmlns:p14="http://schemas.microsoft.com/office/powerpoint/2010/main" val="10610698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166</a:t>
            </a:fld>
            <a:endParaRPr lang="en-US" dirty="0"/>
          </a:p>
        </p:txBody>
      </p:sp>
      <p:sp>
        <p:nvSpPr>
          <p:cNvPr id="2" name="Title 1">
            <a:extLst>
              <a:ext uri="{FF2B5EF4-FFF2-40B4-BE49-F238E27FC236}">
                <a16:creationId xmlns:a16="http://schemas.microsoft.com/office/drawing/2014/main" id="{FE7CB5D8-D108-4506-84EC-C735349140CC}"/>
              </a:ext>
            </a:extLst>
          </p:cNvPr>
          <p:cNvSpPr>
            <a:spLocks noGrp="1"/>
          </p:cNvSpPr>
          <p:nvPr>
            <p:ph type="title"/>
          </p:nvPr>
        </p:nvSpPr>
        <p:spPr/>
        <p:txBody>
          <a:bodyPr>
            <a:normAutofit fontScale="90000"/>
          </a:bodyPr>
          <a:lstStyle/>
          <a:p>
            <a:r>
              <a:rPr lang="en-US" dirty="0"/>
              <a:t>LO10,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Remember these points about the lymphatic system: </a:t>
            </a:r>
          </a:p>
          <a:p>
            <a:pPr marL="0" indent="0">
              <a:buNone/>
            </a:pPr>
            <a:endParaRPr lang="en-US" dirty="0">
              <a:latin typeface="+mj-lt"/>
            </a:endParaRPr>
          </a:p>
          <a:p>
            <a:pPr lvl="1"/>
            <a:r>
              <a:rPr lang="en-US" dirty="0">
                <a:latin typeface="+mj-lt"/>
              </a:rPr>
              <a:t>Functions of system are to remove excess fluids and waste products and to help the immune system fight infection.</a:t>
            </a:r>
          </a:p>
          <a:p>
            <a:pPr lvl="1"/>
            <a:r>
              <a:rPr lang="en-US" dirty="0">
                <a:latin typeface="+mj-lt"/>
              </a:rPr>
              <a:t>It is closely related to the circulatory system because lymph fluid, after being purified in the lymph nodes, flows into the bloodstream.</a:t>
            </a:r>
          </a:p>
          <a:p>
            <a:pPr lvl="1"/>
            <a:r>
              <a:rPr lang="en-US" dirty="0">
                <a:latin typeface="+mj-lt"/>
              </a:rPr>
              <a:t>It has no pump, but is circulated by muscle activity, massage, and breathing.</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8341785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167</a:t>
            </a:fld>
            <a:endParaRPr lang="en-US" dirty="0"/>
          </a:p>
        </p:txBody>
      </p:sp>
      <p:sp>
        <p:nvSpPr>
          <p:cNvPr id="2" name="Title 1">
            <a:extLst>
              <a:ext uri="{FF2B5EF4-FFF2-40B4-BE49-F238E27FC236}">
                <a16:creationId xmlns:a16="http://schemas.microsoft.com/office/drawing/2014/main" id="{E6200D87-5BBE-43C9-A3C4-0B92B7792E41}"/>
              </a:ext>
            </a:extLst>
          </p:cNvPr>
          <p:cNvSpPr>
            <a:spLocks noGrp="1"/>
          </p:cNvSpPr>
          <p:nvPr>
            <p:ph type="title"/>
          </p:nvPr>
        </p:nvSpPr>
        <p:spPr/>
        <p:txBody>
          <a:bodyPr>
            <a:normAutofit fontScale="90000"/>
          </a:bodyPr>
          <a:lstStyle/>
          <a:p>
            <a:r>
              <a:rPr lang="en-US" dirty="0"/>
              <a:t>LO10,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Normal changes of aging to the immune and lymphatic systems include the following:</a:t>
            </a:r>
          </a:p>
          <a:p>
            <a:pPr marL="0" indent="0">
              <a:buNone/>
            </a:pPr>
            <a:r>
              <a:rPr lang="en-US" dirty="0">
                <a:latin typeface="+mj-lt"/>
              </a:rPr>
              <a:t> </a:t>
            </a:r>
          </a:p>
          <a:p>
            <a:pPr lvl="1"/>
            <a:r>
              <a:rPr lang="en-US" dirty="0">
                <a:latin typeface="+mj-lt"/>
              </a:rPr>
              <a:t>Weakened immune system increases risk of infections</a:t>
            </a:r>
          </a:p>
          <a:p>
            <a:pPr lvl="1"/>
            <a:r>
              <a:rPr lang="en-US" dirty="0">
                <a:latin typeface="+mj-lt"/>
              </a:rPr>
              <a:t>Takes longer to recover from an illness</a:t>
            </a:r>
          </a:p>
          <a:p>
            <a:pPr lvl="1"/>
            <a:r>
              <a:rPr lang="en-US" dirty="0">
                <a:latin typeface="+mj-lt"/>
              </a:rPr>
              <a:t>Decreased number and size of lymph nodes</a:t>
            </a:r>
          </a:p>
          <a:p>
            <a:pPr lvl="1"/>
            <a:r>
              <a:rPr lang="en-US" dirty="0">
                <a:latin typeface="+mj-lt"/>
              </a:rPr>
              <a:t>Decreased response to vaccines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0779151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168</a:t>
            </a:fld>
            <a:endParaRPr lang="en-US" dirty="0"/>
          </a:p>
        </p:txBody>
      </p:sp>
      <p:sp>
        <p:nvSpPr>
          <p:cNvPr id="2" name="Title 1">
            <a:extLst>
              <a:ext uri="{FF2B5EF4-FFF2-40B4-BE49-F238E27FC236}">
                <a16:creationId xmlns:a16="http://schemas.microsoft.com/office/drawing/2014/main" id="{30D4358E-F9B7-4DBB-BEE4-DA2A77CC2262}"/>
              </a:ext>
            </a:extLst>
          </p:cNvPr>
          <p:cNvSpPr>
            <a:spLocks noGrp="1"/>
          </p:cNvSpPr>
          <p:nvPr>
            <p:ph type="title"/>
          </p:nvPr>
        </p:nvSpPr>
        <p:spPr/>
        <p:txBody>
          <a:bodyPr>
            <a:normAutofit fontScale="90000"/>
          </a:bodyPr>
          <a:lstStyle/>
          <a:p>
            <a:r>
              <a:rPr lang="en-US" dirty="0"/>
              <a:t>LO10,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Washing hands properly and keeping the resident’s environment clean to help prevent infection</a:t>
            </a:r>
          </a:p>
          <a:p>
            <a:pPr lvl="1"/>
            <a:r>
              <a:rPr lang="en-US" dirty="0">
                <a:latin typeface="+mj-lt"/>
              </a:rPr>
              <a:t>Assisting with personal hygiene as needed</a:t>
            </a:r>
          </a:p>
          <a:p>
            <a:pPr lvl="1"/>
            <a:r>
              <a:rPr lang="en-US" dirty="0">
                <a:latin typeface="+mj-lt"/>
              </a:rPr>
              <a:t>Encouraging proper nutrition and fluid intake</a:t>
            </a:r>
          </a:p>
          <a:p>
            <a:pPr lvl="1"/>
            <a:r>
              <a:rPr lang="en-US" dirty="0">
                <a:latin typeface="+mj-lt"/>
              </a:rPr>
              <a:t>Measuring and reporting vital signs accurately to detect possible infection</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394658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169</a:t>
            </a:fld>
            <a:endParaRPr lang="en-US" dirty="0"/>
          </a:p>
        </p:txBody>
      </p:sp>
      <p:sp>
        <p:nvSpPr>
          <p:cNvPr id="2" name="Title 1">
            <a:extLst>
              <a:ext uri="{FF2B5EF4-FFF2-40B4-BE49-F238E27FC236}">
                <a16:creationId xmlns:a16="http://schemas.microsoft.com/office/drawing/2014/main" id="{68726457-D264-4453-8A1A-BB43518FB6AD}"/>
              </a:ext>
            </a:extLst>
          </p:cNvPr>
          <p:cNvSpPr>
            <a:spLocks noGrp="1"/>
          </p:cNvSpPr>
          <p:nvPr>
            <p:ph type="title"/>
          </p:nvPr>
        </p:nvSpPr>
        <p:spPr/>
        <p:txBody>
          <a:bodyPr>
            <a:normAutofit fontScale="90000"/>
          </a:bodyPr>
          <a:lstStyle/>
          <a:p>
            <a:r>
              <a:rPr lang="en-US" dirty="0"/>
              <a:t>LO10,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immune and lymphatic systems?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805409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a:t>
            </a:fld>
            <a:endParaRPr lang="en-US"/>
          </a:p>
        </p:txBody>
      </p:sp>
      <p:sp>
        <p:nvSpPr>
          <p:cNvPr id="2" name="Title 1">
            <a:extLst>
              <a:ext uri="{FF2B5EF4-FFF2-40B4-BE49-F238E27FC236}">
                <a16:creationId xmlns:a16="http://schemas.microsoft.com/office/drawing/2014/main" id="{88918F29-204F-45B3-8898-985F11DC0284}"/>
              </a:ext>
            </a:extLst>
          </p:cNvPr>
          <p:cNvSpPr>
            <a:spLocks noGrp="1"/>
          </p:cNvSpPr>
          <p:nvPr>
            <p:ph type="title"/>
          </p:nvPr>
        </p:nvSpPr>
        <p:spPr/>
        <p:txBody>
          <a:bodyPr>
            <a:normAutofit fontScale="90000"/>
          </a:bodyPr>
          <a:lstStyle/>
          <a:p>
            <a:r>
              <a:rPr lang="en-US" dirty="0"/>
              <a:t>LO2,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Normal changes of aging to the musculoskeletal system include the following: </a:t>
            </a:r>
          </a:p>
          <a:p>
            <a:pPr marL="0" indent="0">
              <a:buNone/>
            </a:pPr>
            <a:endParaRPr lang="en-US" dirty="0">
              <a:latin typeface="+mj-lt"/>
            </a:endParaRPr>
          </a:p>
          <a:p>
            <a:pPr lvl="1"/>
            <a:r>
              <a:rPr lang="en-US" dirty="0">
                <a:latin typeface="+mj-lt"/>
              </a:rPr>
              <a:t>Weaker, less toned muscles</a:t>
            </a:r>
          </a:p>
          <a:p>
            <a:pPr lvl="1"/>
            <a:r>
              <a:rPr lang="en-US" dirty="0">
                <a:latin typeface="+mj-lt"/>
              </a:rPr>
              <a:t>Slower body movement</a:t>
            </a:r>
          </a:p>
          <a:p>
            <a:pPr lvl="1"/>
            <a:r>
              <a:rPr lang="en-US" dirty="0">
                <a:latin typeface="+mj-lt"/>
              </a:rPr>
              <a:t>Less dense and more brittle bones</a:t>
            </a:r>
          </a:p>
          <a:p>
            <a:pPr lvl="1"/>
            <a:r>
              <a:rPr lang="en-US" dirty="0">
                <a:latin typeface="+mj-lt"/>
              </a:rPr>
              <a:t>Stiffer, painful joints</a:t>
            </a:r>
          </a:p>
          <a:p>
            <a:pPr lvl="1"/>
            <a:r>
              <a:rPr lang="en-US" dirty="0">
                <a:latin typeface="+mj-lt"/>
              </a:rPr>
              <a:t>Loss of height</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472261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170</a:t>
            </a:fld>
            <a:endParaRPr lang="en-US" dirty="0"/>
          </a:p>
        </p:txBody>
      </p:sp>
      <p:sp>
        <p:nvSpPr>
          <p:cNvPr id="2" name="Title 1">
            <a:extLst>
              <a:ext uri="{FF2B5EF4-FFF2-40B4-BE49-F238E27FC236}">
                <a16:creationId xmlns:a16="http://schemas.microsoft.com/office/drawing/2014/main" id="{171D3171-51E3-46D8-8741-944D6BD28579}"/>
              </a:ext>
            </a:extLst>
          </p:cNvPr>
          <p:cNvSpPr>
            <a:spLocks noGrp="1"/>
          </p:cNvSpPr>
          <p:nvPr>
            <p:ph type="title"/>
          </p:nvPr>
        </p:nvSpPr>
        <p:spPr/>
        <p:txBody>
          <a:bodyPr>
            <a:normAutofit fontScale="90000"/>
          </a:bodyPr>
          <a:lstStyle/>
          <a:p>
            <a:r>
              <a:rPr lang="en-US" dirty="0"/>
              <a:t>LO10,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Recurrent infections</a:t>
            </a:r>
          </a:p>
          <a:p>
            <a:pPr lvl="1"/>
            <a:r>
              <a:rPr lang="en-US" dirty="0">
                <a:latin typeface="+mj-lt"/>
              </a:rPr>
              <a:t>Swelling of lymph nodes</a:t>
            </a:r>
          </a:p>
          <a:p>
            <a:pPr lvl="1"/>
            <a:r>
              <a:rPr lang="en-US" dirty="0">
                <a:latin typeface="+mj-lt"/>
              </a:rPr>
              <a:t>Increased fatigue</a:t>
            </a: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37009503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171</a:t>
            </a:fld>
            <a:endParaRPr lang="en-US" dirty="0"/>
          </a:p>
        </p:txBody>
      </p:sp>
      <p:sp>
        <p:nvSpPr>
          <p:cNvPr id="2" name="Title 1">
            <a:extLst>
              <a:ext uri="{FF2B5EF4-FFF2-40B4-BE49-F238E27FC236}">
                <a16:creationId xmlns:a16="http://schemas.microsoft.com/office/drawing/2014/main" id="{E920D3D2-2E58-49D1-B396-1F6E4D22E939}"/>
              </a:ext>
            </a:extLst>
          </p:cNvPr>
          <p:cNvSpPr>
            <a:spLocks noGrp="1"/>
          </p:cNvSpPr>
          <p:nvPr>
            <p:ph type="title"/>
          </p:nvPr>
        </p:nvSpPr>
        <p:spPr/>
        <p:txBody>
          <a:bodyPr>
            <a:normAutofit fontScale="90000"/>
          </a:bodyPr>
          <a:lstStyle/>
          <a:p>
            <a:r>
              <a:rPr lang="en-US" dirty="0"/>
              <a:t>LO10,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NAs should know these facts about HIV/AIDS:</a:t>
            </a:r>
          </a:p>
          <a:p>
            <a:pPr marL="0" indent="0">
              <a:buNone/>
            </a:pPr>
            <a:endParaRPr lang="en-US" dirty="0">
              <a:latin typeface="+mj-lt"/>
            </a:endParaRPr>
          </a:p>
          <a:p>
            <a:pPr lvl="1"/>
            <a:r>
              <a:rPr lang="en-US" dirty="0">
                <a:latin typeface="+mj-lt"/>
              </a:rPr>
              <a:t>Acquired immune deficiency syndrome (AIDS) is caused by the human immunodeficiency virus (HIV).</a:t>
            </a:r>
          </a:p>
          <a:p>
            <a:pPr lvl="1"/>
            <a:r>
              <a:rPr lang="en-US" dirty="0">
                <a:latin typeface="+mj-lt"/>
              </a:rPr>
              <a:t>HIV attacks the immune system and disables it.</a:t>
            </a:r>
          </a:p>
          <a:p>
            <a:pPr lvl="1"/>
            <a:r>
              <a:rPr lang="en-US" dirty="0">
                <a:latin typeface="+mj-lt"/>
              </a:rPr>
              <a:t>AIDS is the final stage of HIV infection in which infections, tumors, and central nervous system symptoms appear.</a:t>
            </a:r>
          </a:p>
          <a:p>
            <a:pPr lvl="1"/>
            <a:r>
              <a:rPr lang="en-US" dirty="0">
                <a:latin typeface="+mj-lt"/>
              </a:rPr>
              <a:t>HIV is transmitted by sexual contact, blood, and infected needles.</a:t>
            </a:r>
          </a:p>
          <a:p>
            <a:pPr lvl="1"/>
            <a:r>
              <a:rPr lang="en-US" dirty="0">
                <a:latin typeface="+mj-lt"/>
              </a:rPr>
              <a:t>Symptoms at transmission are like flu.</a:t>
            </a:r>
          </a:p>
          <a:p>
            <a:pPr lvl="1"/>
            <a:r>
              <a:rPr lang="en-US" dirty="0">
                <a:latin typeface="+mj-lt"/>
              </a:rPr>
              <a:t>Later symptoms include infections, tumors, and central nervous system symptoms.</a:t>
            </a:r>
          </a:p>
          <a:p>
            <a:pPr lvl="1"/>
            <a:r>
              <a:rPr lang="en-US" dirty="0">
                <a:latin typeface="+mj-lt"/>
              </a:rPr>
              <a:t>Late stage is AIDS dementia complex.</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5539798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172</a:t>
            </a:fld>
            <a:endParaRPr lang="en-US" dirty="0"/>
          </a:p>
        </p:txBody>
      </p:sp>
      <p:sp>
        <p:nvSpPr>
          <p:cNvPr id="2" name="Title 1">
            <a:extLst>
              <a:ext uri="{FF2B5EF4-FFF2-40B4-BE49-F238E27FC236}">
                <a16:creationId xmlns:a16="http://schemas.microsoft.com/office/drawing/2014/main" id="{8CCDFFF0-6DBB-40EA-8E6C-6F1D3D27001D}"/>
              </a:ext>
            </a:extLst>
          </p:cNvPr>
          <p:cNvSpPr>
            <a:spLocks noGrp="1"/>
          </p:cNvSpPr>
          <p:nvPr>
            <p:ph type="title"/>
          </p:nvPr>
        </p:nvSpPr>
        <p:spPr/>
        <p:txBody>
          <a:bodyPr>
            <a:normAutofit fontScale="90000"/>
          </a:bodyPr>
          <a:lstStyle/>
          <a:p>
            <a:r>
              <a:rPr lang="en-US" dirty="0"/>
              <a:t>LO10,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Signs and symptoms of AIDS include the following:</a:t>
            </a:r>
          </a:p>
          <a:p>
            <a:pPr marL="0" indent="0">
              <a:buNone/>
            </a:pPr>
            <a:endParaRPr lang="en-US" dirty="0">
              <a:latin typeface="+mj-lt"/>
            </a:endParaRPr>
          </a:p>
          <a:p>
            <a:pPr lvl="1"/>
            <a:r>
              <a:rPr lang="en-US" dirty="0">
                <a:latin typeface="+mj-lt"/>
              </a:rPr>
              <a:t>Flu-like symptoms</a:t>
            </a:r>
          </a:p>
          <a:p>
            <a:pPr lvl="1"/>
            <a:r>
              <a:rPr lang="en-US" dirty="0">
                <a:latin typeface="+mj-lt"/>
              </a:rPr>
              <a:t>Appetite loss</a:t>
            </a:r>
          </a:p>
          <a:p>
            <a:pPr lvl="1"/>
            <a:r>
              <a:rPr lang="en-US" dirty="0">
                <a:latin typeface="+mj-lt"/>
              </a:rPr>
              <a:t>Weight loss</a:t>
            </a:r>
          </a:p>
          <a:p>
            <a:pPr lvl="1"/>
            <a:r>
              <a:rPr lang="en-US" dirty="0">
                <a:latin typeface="+mj-lt"/>
              </a:rPr>
              <a:t>Night sweats</a:t>
            </a:r>
          </a:p>
          <a:p>
            <a:pPr lvl="1"/>
            <a:r>
              <a:rPr lang="en-US" dirty="0">
                <a:latin typeface="+mj-lt"/>
              </a:rPr>
              <a:t>Swollen lymph nodes in the neck, underarms, or groin</a:t>
            </a:r>
          </a:p>
          <a:p>
            <a:pPr lvl="1"/>
            <a:r>
              <a:rPr lang="en-US" dirty="0">
                <a:latin typeface="+mj-lt"/>
              </a:rPr>
              <a:t>Severe diarrhea</a:t>
            </a:r>
          </a:p>
          <a:p>
            <a:pPr lvl="1"/>
            <a:r>
              <a:rPr lang="en-US" dirty="0">
                <a:latin typeface="+mj-lt"/>
              </a:rPr>
              <a:t>Dry cough</a:t>
            </a:r>
          </a:p>
          <a:p>
            <a:pPr lvl="1"/>
            <a:r>
              <a:rPr lang="en-US" dirty="0">
                <a:latin typeface="+mj-lt"/>
              </a:rPr>
              <a:t>Skin rashes</a:t>
            </a: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0719885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173</a:t>
            </a:fld>
            <a:endParaRPr lang="en-US" dirty="0"/>
          </a:p>
        </p:txBody>
      </p:sp>
      <p:sp>
        <p:nvSpPr>
          <p:cNvPr id="2" name="Title 1">
            <a:extLst>
              <a:ext uri="{FF2B5EF4-FFF2-40B4-BE49-F238E27FC236}">
                <a16:creationId xmlns:a16="http://schemas.microsoft.com/office/drawing/2014/main" id="{02B5BF3F-001B-4CCF-BAEF-EEB2B8DC1519}"/>
              </a:ext>
            </a:extLst>
          </p:cNvPr>
          <p:cNvSpPr>
            <a:spLocks noGrp="1"/>
          </p:cNvSpPr>
          <p:nvPr>
            <p:ph type="title"/>
          </p:nvPr>
        </p:nvSpPr>
        <p:spPr/>
        <p:txBody>
          <a:bodyPr>
            <a:normAutofit fontScale="90000"/>
          </a:bodyPr>
          <a:lstStyle/>
          <a:p>
            <a:r>
              <a:rPr lang="en-US" dirty="0"/>
              <a:t>LO10,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Signs and symptoms of AIDS (cont’d):</a:t>
            </a:r>
          </a:p>
          <a:p>
            <a:pPr marL="0" indent="0">
              <a:buNone/>
            </a:pPr>
            <a:endParaRPr lang="en-US" dirty="0">
              <a:latin typeface="+mj-lt"/>
            </a:endParaRPr>
          </a:p>
          <a:p>
            <a:pPr lvl="1"/>
            <a:r>
              <a:rPr lang="en-US" dirty="0">
                <a:latin typeface="+mj-lt"/>
              </a:rPr>
              <a:t>Painful white spots in mouth or on the tongue</a:t>
            </a:r>
          </a:p>
          <a:p>
            <a:pPr lvl="1"/>
            <a:r>
              <a:rPr lang="en-US" dirty="0">
                <a:latin typeface="+mj-lt"/>
              </a:rPr>
              <a:t>Cold sores or fever blisters on the lips and flat, white ulcers in the mouth</a:t>
            </a:r>
          </a:p>
          <a:p>
            <a:pPr lvl="1"/>
            <a:r>
              <a:rPr lang="en-US" dirty="0">
                <a:latin typeface="+mj-lt"/>
              </a:rPr>
              <a:t>Warts on the skin and in the mouth</a:t>
            </a:r>
          </a:p>
          <a:p>
            <a:pPr lvl="1"/>
            <a:r>
              <a:rPr lang="en-US" dirty="0">
                <a:latin typeface="+mj-lt"/>
              </a:rPr>
              <a:t>Inflamed and bleeding gums</a:t>
            </a:r>
          </a:p>
          <a:p>
            <a:pPr lvl="1"/>
            <a:r>
              <a:rPr lang="en-US" dirty="0">
                <a:latin typeface="+mj-lt"/>
              </a:rPr>
              <a:t>Bruising that does not go away</a:t>
            </a:r>
          </a:p>
          <a:p>
            <a:pPr lvl="1"/>
            <a:r>
              <a:rPr lang="en-US" dirty="0">
                <a:latin typeface="+mj-lt"/>
              </a:rPr>
              <a:t>Low resistance to infection</a:t>
            </a:r>
          </a:p>
          <a:p>
            <a:pPr lvl="1"/>
            <a:r>
              <a:rPr lang="en-US" dirty="0">
                <a:latin typeface="+mj-lt"/>
              </a:rPr>
              <a:t>Kaposi’s sarcoma</a:t>
            </a:r>
          </a:p>
          <a:p>
            <a:pPr lvl="1"/>
            <a:r>
              <a:rPr lang="en-US" dirty="0">
                <a:latin typeface="+mj-lt"/>
              </a:rPr>
              <a:t>Pneumocystis </a:t>
            </a:r>
            <a:r>
              <a:rPr lang="en-US" dirty="0" err="1">
                <a:latin typeface="+mj-lt"/>
              </a:rPr>
              <a:t>jirovecci</a:t>
            </a:r>
            <a:r>
              <a:rPr lang="en-US" dirty="0">
                <a:latin typeface="+mj-lt"/>
              </a:rPr>
              <a:t> pneumonia, a lung infection</a:t>
            </a:r>
          </a:p>
          <a:p>
            <a:pPr lvl="1"/>
            <a:r>
              <a:rPr lang="en-US" dirty="0">
                <a:latin typeface="+mj-lt"/>
              </a:rPr>
              <a:t>AIDS dementia complex</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01615029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174</a:t>
            </a:fld>
            <a:endParaRPr lang="en-US" dirty="0"/>
          </a:p>
        </p:txBody>
      </p:sp>
      <p:sp>
        <p:nvSpPr>
          <p:cNvPr id="2" name="Title 1">
            <a:extLst>
              <a:ext uri="{FF2B5EF4-FFF2-40B4-BE49-F238E27FC236}">
                <a16:creationId xmlns:a16="http://schemas.microsoft.com/office/drawing/2014/main" id="{FD0F1A80-75FC-4F01-9243-2B93E0B4D330}"/>
              </a:ext>
            </a:extLst>
          </p:cNvPr>
          <p:cNvSpPr>
            <a:spLocks noGrp="1"/>
          </p:cNvSpPr>
          <p:nvPr>
            <p:ph type="title"/>
          </p:nvPr>
        </p:nvSpPr>
        <p:spPr/>
        <p:txBody>
          <a:bodyPr>
            <a:normAutofit fontScale="90000"/>
          </a:bodyPr>
          <a:lstStyle/>
          <a:p>
            <a:r>
              <a:rPr lang="en-US" dirty="0"/>
              <a:t>LO10,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457200" indent="-457200">
              <a:buFont typeface="+mj-lt"/>
              <a:buAutoNum type="arabicPeriod" startAt="10"/>
            </a:pPr>
            <a:endParaRPr lang="en-US" dirty="0">
              <a:solidFill>
                <a:srgbClr val="FF0000"/>
              </a:solidFill>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Opportunistic infections invade the weakened body, worsening AIDS. Treatment is medication Drugs slow the progress, but there is no cure for the disease.</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0918598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548D1E-F7A8-4B6C-A92D-AA9473A5FD5C}"/>
              </a:ext>
            </a:extLst>
          </p:cNvPr>
          <p:cNvSpPr>
            <a:spLocks noGrp="1"/>
          </p:cNvSpPr>
          <p:nvPr>
            <p:ph type="sldNum" sz="quarter" idx="12"/>
          </p:nvPr>
        </p:nvSpPr>
        <p:spPr/>
        <p:txBody>
          <a:bodyPr/>
          <a:lstStyle/>
          <a:p>
            <a:fld id="{1E19C8D7-53EE-4AF8-9E87-BBF55B67A655}" type="slidenum">
              <a:rPr lang="en-US" smtClean="0"/>
              <a:pPr/>
              <a:t>175</a:t>
            </a:fld>
            <a:endParaRPr lang="en-US" dirty="0"/>
          </a:p>
        </p:txBody>
      </p:sp>
      <p:sp>
        <p:nvSpPr>
          <p:cNvPr id="3" name="Title 2">
            <a:extLst>
              <a:ext uri="{FF2B5EF4-FFF2-40B4-BE49-F238E27FC236}">
                <a16:creationId xmlns:a16="http://schemas.microsoft.com/office/drawing/2014/main" id="{66278D8B-AB9B-4AD0-B9B9-9788CD857E7C}"/>
              </a:ext>
            </a:extLst>
          </p:cNvPr>
          <p:cNvSpPr>
            <a:spLocks noGrp="1"/>
          </p:cNvSpPr>
          <p:nvPr>
            <p:ph type="title"/>
          </p:nvPr>
        </p:nvSpPr>
        <p:spPr/>
        <p:txBody>
          <a:bodyPr>
            <a:normAutofit fontScale="90000"/>
          </a:bodyPr>
          <a:lstStyle/>
          <a:p>
            <a:r>
              <a:rPr lang="en-US" dirty="0"/>
              <a:t>LO10, content 12</a:t>
            </a:r>
          </a:p>
        </p:txBody>
      </p:sp>
      <p:sp>
        <p:nvSpPr>
          <p:cNvPr id="4" name="Content Placeholder 3">
            <a:extLst>
              <a:ext uri="{FF2B5EF4-FFF2-40B4-BE49-F238E27FC236}">
                <a16:creationId xmlns:a16="http://schemas.microsoft.com/office/drawing/2014/main" id="{B1817798-F991-4AE0-97D7-C7F9EB68A8E4}"/>
              </a:ext>
            </a:extLst>
          </p:cNvPr>
          <p:cNvSpPr>
            <a:spLocks noGrp="1"/>
          </p:cNvSpPr>
          <p:nvPr>
            <p:ph idx="1"/>
          </p:nvPr>
        </p:nvSpPr>
        <p:spPr/>
        <p:txBody>
          <a:bodyPr/>
          <a:lstStyle/>
          <a:p>
            <a:pPr marL="0" indent="0">
              <a:buNone/>
            </a:pPr>
            <a:r>
              <a:rPr lang="en-US" altLang="en-US" dirty="0">
                <a:latin typeface="+mj-lt"/>
              </a:rPr>
              <a:t>Transparency 4-2: Myths About HIV and AIDS</a:t>
            </a:r>
          </a:p>
          <a:p>
            <a:pPr marL="0" indent="0">
              <a:buNone/>
            </a:pPr>
            <a:endParaRPr lang="en-US" dirty="0"/>
          </a:p>
        </p:txBody>
      </p:sp>
      <p:pic>
        <p:nvPicPr>
          <p:cNvPr id="6" name="Picture 5" descr="Myths and facts regarding AIDS.&#10;">
            <a:extLst>
              <a:ext uri="{FF2B5EF4-FFF2-40B4-BE49-F238E27FC236}">
                <a16:creationId xmlns:a16="http://schemas.microsoft.com/office/drawing/2014/main" id="{3D3CD12B-CF8F-48DE-8FDF-7877A1FFD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44" y="1206697"/>
            <a:ext cx="6959838" cy="5021512"/>
          </a:xfrm>
          <a:prstGeom prst="rect">
            <a:avLst/>
          </a:prstGeom>
        </p:spPr>
      </p:pic>
    </p:spTree>
    <p:extLst>
      <p:ext uri="{BB962C8B-B14F-4D97-AF65-F5344CB8AC3E}">
        <p14:creationId xmlns:p14="http://schemas.microsoft.com/office/powerpoint/2010/main" val="35382187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E2A58-5962-4A6B-ADA1-E43C19810412}"/>
              </a:ext>
            </a:extLst>
          </p:cNvPr>
          <p:cNvSpPr>
            <a:spLocks noGrp="1"/>
          </p:cNvSpPr>
          <p:nvPr>
            <p:ph type="sldNum" sz="quarter" idx="12"/>
          </p:nvPr>
        </p:nvSpPr>
        <p:spPr/>
        <p:txBody>
          <a:bodyPr/>
          <a:lstStyle/>
          <a:p>
            <a:fld id="{1E19C8D7-53EE-4AF8-9E87-BBF55B67A655}" type="slidenum">
              <a:rPr lang="en-US" smtClean="0"/>
              <a:pPr/>
              <a:t>176</a:t>
            </a:fld>
            <a:endParaRPr lang="en-US" dirty="0"/>
          </a:p>
        </p:txBody>
      </p:sp>
      <p:sp>
        <p:nvSpPr>
          <p:cNvPr id="3" name="Title 2">
            <a:extLst>
              <a:ext uri="{FF2B5EF4-FFF2-40B4-BE49-F238E27FC236}">
                <a16:creationId xmlns:a16="http://schemas.microsoft.com/office/drawing/2014/main" id="{34F440CE-7CE9-4A8F-9022-0A191F2BBB5D}"/>
              </a:ext>
            </a:extLst>
          </p:cNvPr>
          <p:cNvSpPr>
            <a:spLocks noGrp="1"/>
          </p:cNvSpPr>
          <p:nvPr>
            <p:ph type="title"/>
          </p:nvPr>
        </p:nvSpPr>
        <p:spPr/>
        <p:txBody>
          <a:bodyPr>
            <a:normAutofit fontScale="90000"/>
          </a:bodyPr>
          <a:lstStyle/>
          <a:p>
            <a:r>
              <a:rPr lang="en-US" dirty="0"/>
              <a:t>LO10, content 13</a:t>
            </a:r>
          </a:p>
        </p:txBody>
      </p:sp>
      <p:sp>
        <p:nvSpPr>
          <p:cNvPr id="4" name="Content Placeholder 3">
            <a:extLst>
              <a:ext uri="{FF2B5EF4-FFF2-40B4-BE49-F238E27FC236}">
                <a16:creationId xmlns:a16="http://schemas.microsoft.com/office/drawing/2014/main" id="{17DEA28F-6CEE-4EBF-840D-1C1B2678080D}"/>
              </a:ext>
            </a:extLst>
          </p:cNvPr>
          <p:cNvSpPr>
            <a:spLocks noGrp="1"/>
          </p:cNvSpPr>
          <p:nvPr>
            <p:ph idx="1"/>
          </p:nvPr>
        </p:nvSpPr>
        <p:spPr/>
        <p:txBody>
          <a:bodyPr/>
          <a:lstStyle/>
          <a:p>
            <a:pPr marL="0" indent="0">
              <a:buNone/>
            </a:pPr>
            <a:r>
              <a:rPr lang="en-US" altLang="en-US" dirty="0">
                <a:latin typeface="+mj-lt"/>
              </a:rPr>
              <a:t>Transparency 4-2: Myths About HIV and AIDS (cont’d)</a:t>
            </a:r>
          </a:p>
          <a:p>
            <a:pPr marL="0" indent="0">
              <a:buNone/>
            </a:pPr>
            <a:endParaRPr lang="en-US" dirty="0"/>
          </a:p>
        </p:txBody>
      </p:sp>
      <p:pic>
        <p:nvPicPr>
          <p:cNvPr id="6" name="Picture 5" descr="Myths and facts regarding AIDS.">
            <a:extLst>
              <a:ext uri="{FF2B5EF4-FFF2-40B4-BE49-F238E27FC236}">
                <a16:creationId xmlns:a16="http://schemas.microsoft.com/office/drawing/2014/main" id="{83F4ED17-9DCB-4BED-883D-004DF06AE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44" y="1375485"/>
            <a:ext cx="7264065" cy="4801479"/>
          </a:xfrm>
          <a:prstGeom prst="rect">
            <a:avLst/>
          </a:prstGeom>
        </p:spPr>
      </p:pic>
    </p:spTree>
    <p:extLst>
      <p:ext uri="{BB962C8B-B14F-4D97-AF65-F5344CB8AC3E}">
        <p14:creationId xmlns:p14="http://schemas.microsoft.com/office/powerpoint/2010/main" val="171301414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C3DE61-0A84-412B-90F7-E3519A6824BF}"/>
              </a:ext>
            </a:extLst>
          </p:cNvPr>
          <p:cNvSpPr>
            <a:spLocks noGrp="1"/>
          </p:cNvSpPr>
          <p:nvPr>
            <p:ph type="sldNum" sz="quarter" idx="12"/>
          </p:nvPr>
        </p:nvSpPr>
        <p:spPr/>
        <p:txBody>
          <a:bodyPr/>
          <a:lstStyle/>
          <a:p>
            <a:fld id="{1E19C8D7-53EE-4AF8-9E87-BBF55B67A655}" type="slidenum">
              <a:rPr lang="en-US" smtClean="0"/>
              <a:pPr/>
              <a:t>177</a:t>
            </a:fld>
            <a:endParaRPr lang="en-US" dirty="0"/>
          </a:p>
        </p:txBody>
      </p:sp>
      <p:sp>
        <p:nvSpPr>
          <p:cNvPr id="3" name="Title 2">
            <a:extLst>
              <a:ext uri="{FF2B5EF4-FFF2-40B4-BE49-F238E27FC236}">
                <a16:creationId xmlns:a16="http://schemas.microsoft.com/office/drawing/2014/main" id="{384CDA7F-8934-44D7-96B7-E81D22ECE7A4}"/>
              </a:ext>
            </a:extLst>
          </p:cNvPr>
          <p:cNvSpPr>
            <a:spLocks noGrp="1"/>
          </p:cNvSpPr>
          <p:nvPr>
            <p:ph type="title"/>
          </p:nvPr>
        </p:nvSpPr>
        <p:spPr/>
        <p:txBody>
          <a:bodyPr>
            <a:normAutofit fontScale="90000"/>
          </a:bodyPr>
          <a:lstStyle/>
          <a:p>
            <a:r>
              <a:rPr lang="en-US" dirty="0"/>
              <a:t>LO10, content 14</a:t>
            </a:r>
          </a:p>
        </p:txBody>
      </p:sp>
      <p:sp>
        <p:nvSpPr>
          <p:cNvPr id="4" name="Content Placeholder 3">
            <a:extLst>
              <a:ext uri="{FF2B5EF4-FFF2-40B4-BE49-F238E27FC236}">
                <a16:creationId xmlns:a16="http://schemas.microsoft.com/office/drawing/2014/main" id="{90CD7B0D-4757-428C-A344-B88132A1BA0C}"/>
              </a:ext>
            </a:extLst>
          </p:cNvPr>
          <p:cNvSpPr>
            <a:spLocks noGrp="1"/>
          </p:cNvSpPr>
          <p:nvPr>
            <p:ph idx="1"/>
          </p:nvPr>
        </p:nvSpPr>
        <p:spPr/>
        <p:txBody>
          <a:bodyPr/>
          <a:lstStyle/>
          <a:p>
            <a:pPr marL="0" indent="0">
              <a:buNone/>
            </a:pPr>
            <a:r>
              <a:rPr lang="en-US" altLang="en-US" dirty="0">
                <a:latin typeface="+mj-lt"/>
              </a:rPr>
              <a:t>Transparency 4-2: Myths About HIV and AIDS (cont’d)</a:t>
            </a:r>
          </a:p>
          <a:p>
            <a:pPr marL="0" indent="0">
              <a:buNone/>
            </a:pPr>
            <a:endParaRPr lang="en-US" dirty="0"/>
          </a:p>
        </p:txBody>
      </p:sp>
      <p:pic>
        <p:nvPicPr>
          <p:cNvPr id="6" name="Picture 5" descr="Myths and facts regarding AIDS.">
            <a:extLst>
              <a:ext uri="{FF2B5EF4-FFF2-40B4-BE49-F238E27FC236}">
                <a16:creationId xmlns:a16="http://schemas.microsoft.com/office/drawing/2014/main" id="{470E178C-8209-4B67-8865-606B8EE5C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44" y="1410296"/>
            <a:ext cx="7024549" cy="3462494"/>
          </a:xfrm>
          <a:prstGeom prst="rect">
            <a:avLst/>
          </a:prstGeom>
        </p:spPr>
      </p:pic>
    </p:spTree>
    <p:extLst>
      <p:ext uri="{BB962C8B-B14F-4D97-AF65-F5344CB8AC3E}">
        <p14:creationId xmlns:p14="http://schemas.microsoft.com/office/powerpoint/2010/main" val="808763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178</a:t>
            </a:fld>
            <a:endParaRPr lang="en-US" dirty="0"/>
          </a:p>
        </p:txBody>
      </p:sp>
      <p:sp>
        <p:nvSpPr>
          <p:cNvPr id="6" name="Title 5">
            <a:extLst>
              <a:ext uri="{FF2B5EF4-FFF2-40B4-BE49-F238E27FC236}">
                <a16:creationId xmlns:a16="http://schemas.microsoft.com/office/drawing/2014/main" id="{D556857D-120E-42ED-9166-D14975711209}"/>
              </a:ext>
            </a:extLst>
          </p:cNvPr>
          <p:cNvSpPr>
            <a:spLocks noGrp="1"/>
          </p:cNvSpPr>
          <p:nvPr>
            <p:ph type="title"/>
          </p:nvPr>
        </p:nvSpPr>
        <p:spPr/>
        <p:txBody>
          <a:bodyPr>
            <a:normAutofit fontScale="90000"/>
          </a:bodyPr>
          <a:lstStyle/>
          <a:p>
            <a:r>
              <a:rPr lang="en-US" dirty="0"/>
              <a:t>LO10, content 15</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 Myths About HIV and AIDS</a:t>
            </a: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r>
              <a:rPr lang="en-US" altLang="en-US" dirty="0">
                <a:latin typeface="+mj-lt"/>
              </a:rPr>
              <a:t>More information about HIV and AIDS is available at these websites: </a:t>
            </a:r>
          </a:p>
          <a:p>
            <a:pPr marL="0" indent="0">
              <a:buNone/>
            </a:pPr>
            <a:r>
              <a:rPr lang="en-US" altLang="en-US" dirty="0">
                <a:latin typeface="+mj-lt"/>
              </a:rPr>
              <a:t>aidsinfo.nih.gov, and cdc.gov/</a:t>
            </a:r>
            <a:r>
              <a:rPr lang="en-US" altLang="en-US" dirty="0" err="1">
                <a:latin typeface="+mj-lt"/>
              </a:rPr>
              <a:t>hiv</a:t>
            </a: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a:p>
            <a:pPr marL="0" indent="0">
              <a:buNone/>
            </a:pPr>
            <a:endParaRPr lang="en-US" altLang="en-US" dirty="0">
              <a:latin typeface="+mj-lt"/>
            </a:endParaRPr>
          </a:p>
        </p:txBody>
      </p:sp>
      <p:pic>
        <p:nvPicPr>
          <p:cNvPr id="8" name="Picture 7" descr="Myths and facts regarding AIDS.">
            <a:extLst>
              <a:ext uri="{FF2B5EF4-FFF2-40B4-BE49-F238E27FC236}">
                <a16:creationId xmlns:a16="http://schemas.microsoft.com/office/drawing/2014/main" id="{B4137C3C-EE51-4CBE-ADE5-9C45B476C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44" y="1587667"/>
            <a:ext cx="7494913" cy="1576638"/>
          </a:xfrm>
          <a:prstGeom prst="rect">
            <a:avLst/>
          </a:prstGeom>
        </p:spPr>
      </p:pic>
    </p:spTree>
    <p:extLst>
      <p:ext uri="{BB962C8B-B14F-4D97-AF65-F5344CB8AC3E}">
        <p14:creationId xmlns:p14="http://schemas.microsoft.com/office/powerpoint/2010/main" val="15659900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179</a:t>
            </a:fld>
            <a:endParaRPr lang="en-US" dirty="0"/>
          </a:p>
        </p:txBody>
      </p:sp>
      <p:sp>
        <p:nvSpPr>
          <p:cNvPr id="4" name="Title 3">
            <a:extLst>
              <a:ext uri="{FF2B5EF4-FFF2-40B4-BE49-F238E27FC236}">
                <a16:creationId xmlns:a16="http://schemas.microsoft.com/office/drawing/2014/main" id="{7DD11D56-F172-4FD4-856D-4C31EC76A064}"/>
              </a:ext>
            </a:extLst>
          </p:cNvPr>
          <p:cNvSpPr>
            <a:spLocks noGrp="1"/>
          </p:cNvSpPr>
          <p:nvPr>
            <p:ph type="title"/>
          </p:nvPr>
        </p:nvSpPr>
        <p:spPr/>
        <p:txBody>
          <a:bodyPr>
            <a:normAutofit fontScale="90000"/>
          </a:bodyPr>
          <a:lstStyle/>
          <a:p>
            <a:r>
              <a:rPr lang="en-US" dirty="0"/>
              <a:t>LO10, content 16</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4-28: Care Guidelines for HIV/AIDS</a:t>
            </a:r>
          </a:p>
          <a:p>
            <a:pPr marL="0" indent="0">
              <a:buNone/>
            </a:pPr>
            <a:endParaRPr lang="en-US" altLang="en-US" dirty="0">
              <a:latin typeface="+mj-lt"/>
            </a:endParaRPr>
          </a:p>
          <a:p>
            <a:r>
              <a:rPr lang="en-US" dirty="0">
                <a:latin typeface="+mj-lt"/>
              </a:rPr>
              <a:t>Follow Standard Precautions.</a:t>
            </a:r>
          </a:p>
          <a:p>
            <a:r>
              <a:rPr lang="en-US" dirty="0">
                <a:latin typeface="+mj-lt"/>
              </a:rPr>
              <a:t>Wash hands often and keep everything clean.</a:t>
            </a:r>
          </a:p>
          <a:p>
            <a:r>
              <a:rPr lang="en-US" dirty="0">
                <a:latin typeface="+mj-lt"/>
              </a:rPr>
              <a:t>High-protein, high-calorie, high-nutrient meals can help maintain healthy weight.</a:t>
            </a:r>
          </a:p>
          <a:p>
            <a:r>
              <a:rPr lang="en-US" dirty="0">
                <a:latin typeface="+mj-lt"/>
              </a:rPr>
              <a:t>Some people with HIV/AIDS lose their appetite. Help make mealtimes pleasant and relaxing, and know residents’ favorite foods. Notify nurse of appetite loss or difficulty eating.</a:t>
            </a:r>
          </a:p>
          <a:p>
            <a:r>
              <a:rPr lang="en-US" dirty="0">
                <a:latin typeface="+mj-lt"/>
              </a:rPr>
              <a:t>If residents have infections in the mouth, they may need food that is low in acid and spice and neither cold nor hot. Liquid meals and fortified drinks may help ease the pain of chewing. Warm rinses may help painful mouth sores. Give careful mouth care.</a:t>
            </a:r>
          </a:p>
          <a:p>
            <a:r>
              <a:rPr lang="en-US" dirty="0">
                <a:latin typeface="+mj-lt"/>
              </a:rPr>
              <a:t>Small, frequent meals can help with nausea. High-fat and spicy foods should be avoided. Eating a soft, bland diet may help. Help ensure proper fluid intake.</a:t>
            </a:r>
          </a:p>
          <a:p>
            <a:pPr marL="0" indent="0">
              <a:buNone/>
            </a:pPr>
            <a:endParaRPr lang="en-US" dirty="0">
              <a:latin typeface="+mj-lt"/>
            </a:endParaRPr>
          </a:p>
        </p:txBody>
      </p:sp>
    </p:spTree>
    <p:extLst>
      <p:ext uri="{BB962C8B-B14F-4D97-AF65-F5344CB8AC3E}">
        <p14:creationId xmlns:p14="http://schemas.microsoft.com/office/powerpoint/2010/main" val="53598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a:t>
            </a:fld>
            <a:endParaRPr lang="en-US"/>
          </a:p>
        </p:txBody>
      </p:sp>
      <p:sp>
        <p:nvSpPr>
          <p:cNvPr id="2" name="Title 1">
            <a:extLst>
              <a:ext uri="{FF2B5EF4-FFF2-40B4-BE49-F238E27FC236}">
                <a16:creationId xmlns:a16="http://schemas.microsoft.com/office/drawing/2014/main" id="{56F5909F-9AE2-4A11-96F1-C42E894B7D58}"/>
              </a:ext>
            </a:extLst>
          </p:cNvPr>
          <p:cNvSpPr>
            <a:spLocks noGrp="1"/>
          </p:cNvSpPr>
          <p:nvPr>
            <p:ph type="title"/>
          </p:nvPr>
        </p:nvSpPr>
        <p:spPr/>
        <p:txBody>
          <a:bodyPr>
            <a:normAutofit fontScale="90000"/>
          </a:bodyPr>
          <a:lstStyle/>
          <a:p>
            <a:r>
              <a:rPr lang="en-US" dirty="0"/>
              <a:t>LO2,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Answering call lights promptly to prevent falls</a:t>
            </a:r>
          </a:p>
          <a:p>
            <a:pPr lvl="1"/>
            <a:r>
              <a:rPr lang="en-US" dirty="0">
                <a:latin typeface="+mj-lt"/>
              </a:rPr>
              <a:t>Keeping pathways clear, cleaning up spills, and not moving furniture</a:t>
            </a:r>
          </a:p>
          <a:p>
            <a:pPr lvl="1"/>
            <a:r>
              <a:rPr lang="en-US" dirty="0">
                <a:latin typeface="+mj-lt"/>
              </a:rPr>
              <a:t>Placing walkers and canes where residents can easily reach them</a:t>
            </a:r>
          </a:p>
          <a:p>
            <a:pPr lvl="1"/>
            <a:r>
              <a:rPr lang="en-US" dirty="0">
                <a:latin typeface="+mj-lt"/>
              </a:rPr>
              <a:t>Ensuring that residents wear non-skid shoes that are securely fastened</a:t>
            </a:r>
          </a:p>
          <a:p>
            <a:pPr lvl="1"/>
            <a:r>
              <a:rPr lang="en-US" dirty="0">
                <a:latin typeface="+mj-lt"/>
              </a:rPr>
              <a:t>Encouraging regular movement and self-care</a:t>
            </a:r>
          </a:p>
          <a:p>
            <a:pPr lvl="1"/>
            <a:r>
              <a:rPr lang="en-US" dirty="0">
                <a:latin typeface="+mj-lt"/>
              </a:rPr>
              <a:t>Assisting with range of motion (ROM) exercises as ordered</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5686036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180</a:t>
            </a:fld>
            <a:endParaRPr lang="en-US" dirty="0"/>
          </a:p>
        </p:txBody>
      </p:sp>
      <p:sp>
        <p:nvSpPr>
          <p:cNvPr id="4" name="Title 3">
            <a:extLst>
              <a:ext uri="{FF2B5EF4-FFF2-40B4-BE49-F238E27FC236}">
                <a16:creationId xmlns:a16="http://schemas.microsoft.com/office/drawing/2014/main" id="{2A88D58B-F8B3-4DE5-9D06-20F6C7451764}"/>
              </a:ext>
            </a:extLst>
          </p:cNvPr>
          <p:cNvSpPr>
            <a:spLocks noGrp="1"/>
          </p:cNvSpPr>
          <p:nvPr>
            <p:ph type="title"/>
          </p:nvPr>
        </p:nvSpPr>
        <p:spPr/>
        <p:txBody>
          <a:bodyPr>
            <a:normAutofit fontScale="90000"/>
          </a:bodyPr>
          <a:lstStyle/>
          <a:p>
            <a:r>
              <a:rPr lang="en-US" dirty="0"/>
              <a:t>LO10, content 17</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4-28: Care Guidelines for HIV/AIDS (cont’d)</a:t>
            </a:r>
          </a:p>
          <a:p>
            <a:pPr marL="0" indent="0">
              <a:buNone/>
            </a:pPr>
            <a:endParaRPr lang="en-US" altLang="en-US" dirty="0">
              <a:latin typeface="+mj-lt"/>
            </a:endParaRPr>
          </a:p>
          <a:p>
            <a:r>
              <a:rPr lang="en-US" dirty="0">
                <a:latin typeface="+mj-lt"/>
              </a:rPr>
              <a:t>If diarrhea is severe, doctor may order the BRAT diet (bananas, rice, applesauce, toast). This is helpful short-term. Good rehydration fluids include water, juice, caffeine-free soda, and broth. Avoid caffeinated beverages.</a:t>
            </a:r>
          </a:p>
          <a:p>
            <a:r>
              <a:rPr lang="en-US" dirty="0">
                <a:latin typeface="+mj-lt"/>
              </a:rPr>
              <a:t>Numbness, tingling, and pain in the feet and legs is usually treated with medication. Wearing loose, soft slippers may help. A bed cradle may be used to keep sheets and blankets off legs and feet.</a:t>
            </a:r>
          </a:p>
          <a:p>
            <a:r>
              <a:rPr lang="en-US" dirty="0">
                <a:latin typeface="+mj-lt"/>
              </a:rPr>
              <a:t>Residents may experience anxiety and depression. Treat them with respect and provide emotional support.</a:t>
            </a:r>
          </a:p>
          <a:p>
            <a:r>
              <a:rPr lang="en-US" dirty="0">
                <a:latin typeface="+mj-lt"/>
              </a:rPr>
              <a:t>Provide a safe environment and close supervision of ADLs.</a:t>
            </a:r>
          </a:p>
          <a:p>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99732848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181</a:t>
            </a:fld>
            <a:endParaRPr lang="en-US" dirty="0"/>
          </a:p>
        </p:txBody>
      </p:sp>
      <p:sp>
        <p:nvSpPr>
          <p:cNvPr id="2" name="Title 1">
            <a:extLst>
              <a:ext uri="{FF2B5EF4-FFF2-40B4-BE49-F238E27FC236}">
                <a16:creationId xmlns:a16="http://schemas.microsoft.com/office/drawing/2014/main" id="{90D8FB48-6C0E-4AD9-83EE-99C93944514B}"/>
              </a:ext>
            </a:extLst>
          </p:cNvPr>
          <p:cNvSpPr>
            <a:spLocks noGrp="1"/>
          </p:cNvSpPr>
          <p:nvPr>
            <p:ph type="title"/>
          </p:nvPr>
        </p:nvSpPr>
        <p:spPr/>
        <p:txBody>
          <a:bodyPr>
            <a:normAutofit fontScale="90000"/>
          </a:bodyPr>
          <a:lstStyle/>
          <a:p>
            <a:r>
              <a:rPr lang="en-US" dirty="0"/>
              <a:t>LO10, content 18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AIDS causes a great deal of emotional stress. NAs should be sure to provide emotional support and encouragement to residents with AIDS.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2668603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182</a:t>
            </a:fld>
            <a:endParaRPr lang="en-US" dirty="0"/>
          </a:p>
        </p:txBody>
      </p:sp>
      <p:sp>
        <p:nvSpPr>
          <p:cNvPr id="2" name="Title 1">
            <a:extLst>
              <a:ext uri="{FF2B5EF4-FFF2-40B4-BE49-F238E27FC236}">
                <a16:creationId xmlns:a16="http://schemas.microsoft.com/office/drawing/2014/main" id="{F25F2B4C-B246-45B1-94EB-B9F61DBA09BA}"/>
              </a:ext>
            </a:extLst>
          </p:cNvPr>
          <p:cNvSpPr>
            <a:spLocks noGrp="1"/>
          </p:cNvSpPr>
          <p:nvPr>
            <p:ph type="title"/>
          </p:nvPr>
        </p:nvSpPr>
        <p:spPr/>
        <p:txBody>
          <a:bodyPr>
            <a:normAutofit fontScale="90000"/>
          </a:bodyPr>
          <a:lstStyle/>
          <a:p>
            <a:r>
              <a:rPr lang="en-US" dirty="0"/>
              <a:t>LO10, content 19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A resident’s HIV/AIDS status is confidential. It cannot be discussed with anyone. Violating this confidentiality is not only unethical, it is a violation of the law.</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6626726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183</a:t>
            </a:fld>
            <a:endParaRPr lang="en-US" dirty="0"/>
          </a:p>
        </p:txBody>
      </p:sp>
      <p:sp>
        <p:nvSpPr>
          <p:cNvPr id="2" name="Title 1">
            <a:extLst>
              <a:ext uri="{FF2B5EF4-FFF2-40B4-BE49-F238E27FC236}">
                <a16:creationId xmlns:a16="http://schemas.microsoft.com/office/drawing/2014/main" id="{C3D2DE9A-2B92-4513-9060-495427E87FCA}"/>
              </a:ext>
            </a:extLst>
          </p:cNvPr>
          <p:cNvSpPr>
            <a:spLocks noGrp="1"/>
          </p:cNvSpPr>
          <p:nvPr>
            <p:ph type="title"/>
          </p:nvPr>
        </p:nvSpPr>
        <p:spPr/>
        <p:txBody>
          <a:bodyPr>
            <a:normAutofit fontScale="90000"/>
          </a:bodyPr>
          <a:lstStyle/>
          <a:p>
            <a:r>
              <a:rPr lang="en-US" dirty="0"/>
              <a:t>LO10,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Define the following term:</a:t>
            </a:r>
          </a:p>
          <a:p>
            <a:pPr marL="0" indent="0">
              <a:buNone/>
            </a:pPr>
            <a:endParaRPr lang="en-US" dirty="0">
              <a:latin typeface="+mj-lt"/>
            </a:endParaRPr>
          </a:p>
          <a:p>
            <a:pPr marL="0" indent="0">
              <a:buNone/>
            </a:pPr>
            <a:r>
              <a:rPr lang="en-US" b="1" dirty="0">
                <a:latin typeface="+mj-lt"/>
              </a:rPr>
              <a:t>tumor</a:t>
            </a:r>
          </a:p>
          <a:p>
            <a:pPr marL="457200" lvl="1" indent="0">
              <a:buNone/>
            </a:pPr>
            <a:r>
              <a:rPr lang="en-US" dirty="0">
                <a:latin typeface="+mj-lt"/>
              </a:rPr>
              <a:t>a cluster of abnormally-growing cells.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6842590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184</a:t>
            </a:fld>
            <a:endParaRPr lang="en-US" dirty="0"/>
          </a:p>
        </p:txBody>
      </p:sp>
      <p:sp>
        <p:nvSpPr>
          <p:cNvPr id="2" name="Title 1">
            <a:extLst>
              <a:ext uri="{FF2B5EF4-FFF2-40B4-BE49-F238E27FC236}">
                <a16:creationId xmlns:a16="http://schemas.microsoft.com/office/drawing/2014/main" id="{BB09E1DB-AB03-4159-82F9-165FFC321BC9}"/>
              </a:ext>
            </a:extLst>
          </p:cNvPr>
          <p:cNvSpPr>
            <a:spLocks noGrp="1"/>
          </p:cNvSpPr>
          <p:nvPr>
            <p:ph type="title"/>
          </p:nvPr>
        </p:nvSpPr>
        <p:spPr/>
        <p:txBody>
          <a:bodyPr>
            <a:normAutofit fontScale="90000"/>
          </a:bodyPr>
          <a:lstStyle/>
          <a:p>
            <a:r>
              <a:rPr lang="en-US" dirty="0"/>
              <a:t>LO10, content 20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NAs should know these facts about cancer:</a:t>
            </a:r>
          </a:p>
          <a:p>
            <a:pPr marL="0" indent="0">
              <a:buNone/>
            </a:pPr>
            <a:endParaRPr lang="en-US" dirty="0">
              <a:latin typeface="+mj-lt"/>
            </a:endParaRPr>
          </a:p>
          <a:p>
            <a:pPr lvl="1"/>
            <a:r>
              <a:rPr lang="en-US" dirty="0">
                <a:latin typeface="+mj-lt"/>
              </a:rPr>
              <a:t>General term used to describe a disease in which abnormal cells grow in an uncontrolled way</a:t>
            </a:r>
          </a:p>
          <a:p>
            <a:pPr lvl="1"/>
            <a:r>
              <a:rPr lang="en-US" dirty="0">
                <a:latin typeface="+mj-lt"/>
              </a:rPr>
              <a:t>Tumors can be benign (non-cancerous, usually grow slowly) or malignant (cancerous, can grow rapidly).</a:t>
            </a:r>
          </a:p>
          <a:p>
            <a:pPr lvl="1"/>
            <a:r>
              <a:rPr lang="en-US" dirty="0">
                <a:latin typeface="+mj-lt"/>
              </a:rPr>
              <a:t>There is no cure.</a:t>
            </a:r>
          </a:p>
          <a:p>
            <a:pPr lvl="1"/>
            <a:r>
              <a:rPr lang="en-US" dirty="0">
                <a:latin typeface="+mj-lt"/>
              </a:rPr>
              <a:t>It may spread to other areas of the body (metastasize), affecting other body systems.</a:t>
            </a:r>
          </a:p>
          <a:p>
            <a:pPr lvl="1"/>
            <a:r>
              <a:rPr lang="en-US" dirty="0">
                <a:latin typeface="+mj-lt"/>
              </a:rPr>
              <a:t>Often first appears in breast, colon, rectum, uterus, prostate, lungs, or skin</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952868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185</a:t>
            </a:fld>
            <a:endParaRPr lang="en-US" dirty="0"/>
          </a:p>
        </p:txBody>
      </p:sp>
      <p:sp>
        <p:nvSpPr>
          <p:cNvPr id="2" name="Title 1">
            <a:extLst>
              <a:ext uri="{FF2B5EF4-FFF2-40B4-BE49-F238E27FC236}">
                <a16:creationId xmlns:a16="http://schemas.microsoft.com/office/drawing/2014/main" id="{F74C1FD8-3626-4382-BC56-3151E4F30C14}"/>
              </a:ext>
            </a:extLst>
          </p:cNvPr>
          <p:cNvSpPr>
            <a:spLocks noGrp="1"/>
          </p:cNvSpPr>
          <p:nvPr>
            <p:ph type="title"/>
          </p:nvPr>
        </p:nvSpPr>
        <p:spPr/>
        <p:txBody>
          <a:bodyPr>
            <a:normAutofit fontScale="90000"/>
          </a:bodyPr>
          <a:lstStyle/>
          <a:p>
            <a:r>
              <a:rPr lang="en-US" dirty="0"/>
              <a:t>LO10, content 21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457200" indent="-457200">
              <a:buFont typeface="+mj-lt"/>
              <a:buAutoNum type="arabicPeriod" startAt="10"/>
            </a:pPr>
            <a:endParaRPr lang="en-US" dirty="0">
              <a:solidFill>
                <a:srgbClr val="FF0000"/>
              </a:solidFill>
              <a:latin typeface="+mj-lt"/>
            </a:endParaRPr>
          </a:p>
          <a:p>
            <a:pPr lvl="1"/>
            <a:r>
              <a:rPr lang="en-US" dirty="0">
                <a:latin typeface="+mj-lt"/>
              </a:rPr>
              <a:t>Discuss the following known causes of cancer:</a:t>
            </a:r>
          </a:p>
          <a:p>
            <a:pPr lvl="1"/>
            <a:r>
              <a:rPr lang="en-US" dirty="0">
                <a:latin typeface="+mj-lt"/>
              </a:rPr>
              <a:t>Genetic factors</a:t>
            </a:r>
          </a:p>
          <a:p>
            <a:pPr lvl="1"/>
            <a:r>
              <a:rPr lang="en-US" dirty="0">
                <a:latin typeface="+mj-lt"/>
              </a:rPr>
              <a:t>Tobacco use</a:t>
            </a:r>
          </a:p>
          <a:p>
            <a:pPr lvl="1"/>
            <a:r>
              <a:rPr lang="en-US" dirty="0">
                <a:latin typeface="+mj-lt"/>
              </a:rPr>
              <a:t>Alcohol use</a:t>
            </a:r>
          </a:p>
          <a:p>
            <a:pPr lvl="1"/>
            <a:r>
              <a:rPr lang="en-US" dirty="0">
                <a:latin typeface="+mj-lt"/>
              </a:rPr>
              <a:t>Poor diet/obesity</a:t>
            </a:r>
          </a:p>
          <a:p>
            <a:pPr lvl="1"/>
            <a:r>
              <a:rPr lang="en-US" dirty="0">
                <a:latin typeface="+mj-lt"/>
              </a:rPr>
              <a:t>Lack of physical activity</a:t>
            </a:r>
          </a:p>
          <a:p>
            <a:pPr lvl="1"/>
            <a:r>
              <a:rPr lang="en-US" dirty="0">
                <a:latin typeface="+mj-lt"/>
              </a:rPr>
              <a:t>Certain infections</a:t>
            </a:r>
          </a:p>
          <a:p>
            <a:pPr lvl="1"/>
            <a:r>
              <a:rPr lang="en-US" dirty="0">
                <a:latin typeface="+mj-lt"/>
              </a:rPr>
              <a:t>Environmental exposure, such as radiation</a:t>
            </a:r>
          </a:p>
          <a:p>
            <a:pPr lvl="1"/>
            <a:r>
              <a:rPr lang="en-US" dirty="0">
                <a:latin typeface="+mj-lt"/>
              </a:rPr>
              <a:t>Sun exposure</a:t>
            </a:r>
          </a:p>
          <a:p>
            <a:pPr marL="0" indent="0">
              <a:buNone/>
            </a:pPr>
            <a:endParaRPr lang="en-US" dirty="0">
              <a:solidFill>
                <a:srgbClr val="FF0000"/>
              </a:solidFill>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73433522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186</a:t>
            </a:fld>
            <a:endParaRPr lang="en-US" dirty="0"/>
          </a:p>
        </p:txBody>
      </p:sp>
      <p:sp>
        <p:nvSpPr>
          <p:cNvPr id="2" name="Title 1">
            <a:extLst>
              <a:ext uri="{FF2B5EF4-FFF2-40B4-BE49-F238E27FC236}">
                <a16:creationId xmlns:a16="http://schemas.microsoft.com/office/drawing/2014/main" id="{FEBCD16B-5637-4EB4-8DD9-364BAAEE9EEA}"/>
              </a:ext>
            </a:extLst>
          </p:cNvPr>
          <p:cNvSpPr>
            <a:spLocks noGrp="1"/>
          </p:cNvSpPr>
          <p:nvPr>
            <p:ph type="title"/>
          </p:nvPr>
        </p:nvSpPr>
        <p:spPr/>
        <p:txBody>
          <a:bodyPr>
            <a:normAutofit fontScale="90000"/>
          </a:bodyPr>
          <a:lstStyle/>
          <a:p>
            <a:r>
              <a:rPr lang="en-US" dirty="0"/>
              <a:t>LO10, content 22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Discuss the following warning signs of cancer identified by the American Cancer Society:</a:t>
            </a:r>
          </a:p>
          <a:p>
            <a:pPr marL="0" indent="0">
              <a:buNone/>
            </a:pPr>
            <a:endParaRPr lang="en-US" dirty="0">
              <a:latin typeface="+mj-lt"/>
            </a:endParaRPr>
          </a:p>
          <a:p>
            <a:pPr lvl="1"/>
            <a:r>
              <a:rPr lang="en-US" dirty="0">
                <a:latin typeface="+mj-lt"/>
              </a:rPr>
              <a:t>Unexplained weight loss</a:t>
            </a:r>
          </a:p>
          <a:p>
            <a:pPr lvl="1"/>
            <a:r>
              <a:rPr lang="en-US" dirty="0">
                <a:latin typeface="+mj-lt"/>
              </a:rPr>
              <a:t>Fever</a:t>
            </a:r>
          </a:p>
          <a:p>
            <a:pPr lvl="1"/>
            <a:r>
              <a:rPr lang="en-US" dirty="0">
                <a:latin typeface="+mj-lt"/>
              </a:rPr>
              <a:t>Fatigue</a:t>
            </a:r>
          </a:p>
          <a:p>
            <a:pPr lvl="1"/>
            <a:r>
              <a:rPr lang="en-US" dirty="0">
                <a:latin typeface="+mj-lt"/>
              </a:rPr>
              <a:t>Pain</a:t>
            </a:r>
          </a:p>
          <a:p>
            <a:pPr lvl="1"/>
            <a:r>
              <a:rPr lang="en-US" dirty="0">
                <a:latin typeface="+mj-lt"/>
              </a:rPr>
              <a:t>Skin changes</a:t>
            </a:r>
          </a:p>
          <a:p>
            <a:pPr lvl="1"/>
            <a:r>
              <a:rPr lang="en-US" dirty="0">
                <a:latin typeface="+mj-lt"/>
              </a:rPr>
              <a:t>Change in bowel or bladder function</a:t>
            </a: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618228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187</a:t>
            </a:fld>
            <a:endParaRPr lang="en-US" dirty="0"/>
          </a:p>
        </p:txBody>
      </p:sp>
      <p:sp>
        <p:nvSpPr>
          <p:cNvPr id="2" name="Title 1">
            <a:extLst>
              <a:ext uri="{FF2B5EF4-FFF2-40B4-BE49-F238E27FC236}">
                <a16:creationId xmlns:a16="http://schemas.microsoft.com/office/drawing/2014/main" id="{3854186B-1749-42E5-80D1-4AD596A571FF}"/>
              </a:ext>
            </a:extLst>
          </p:cNvPr>
          <p:cNvSpPr>
            <a:spLocks noGrp="1"/>
          </p:cNvSpPr>
          <p:nvPr>
            <p:ph type="title"/>
          </p:nvPr>
        </p:nvSpPr>
        <p:spPr/>
        <p:txBody>
          <a:bodyPr>
            <a:normAutofit fontScale="90000"/>
          </a:bodyPr>
          <a:lstStyle/>
          <a:p>
            <a:r>
              <a:rPr lang="en-US" dirty="0"/>
              <a:t>LO10, content 23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Warning signs of cancer (cont’d):</a:t>
            </a:r>
          </a:p>
          <a:p>
            <a:pPr marL="0" indent="0">
              <a:buNone/>
            </a:pPr>
            <a:endParaRPr lang="en-US" dirty="0">
              <a:latin typeface="+mj-lt"/>
            </a:endParaRPr>
          </a:p>
          <a:p>
            <a:pPr lvl="1"/>
            <a:r>
              <a:rPr lang="en-US" dirty="0">
                <a:latin typeface="+mj-lt"/>
              </a:rPr>
              <a:t>Sores that do not heal</a:t>
            </a:r>
          </a:p>
          <a:p>
            <a:pPr lvl="1"/>
            <a:r>
              <a:rPr lang="en-US" dirty="0">
                <a:latin typeface="+mj-lt"/>
              </a:rPr>
              <a:t>Unusual bleeding or discharge</a:t>
            </a:r>
          </a:p>
          <a:p>
            <a:pPr lvl="1"/>
            <a:r>
              <a:rPr lang="en-US" dirty="0">
                <a:latin typeface="+mj-lt"/>
              </a:rPr>
              <a:t>Thickening or lump in breast or other part of body</a:t>
            </a:r>
          </a:p>
          <a:p>
            <a:pPr lvl="1"/>
            <a:r>
              <a:rPr lang="en-US" dirty="0">
                <a:latin typeface="+mj-lt"/>
              </a:rPr>
              <a:t>Indigestion or difficulty swallowing</a:t>
            </a:r>
          </a:p>
          <a:p>
            <a:pPr lvl="1"/>
            <a:r>
              <a:rPr lang="en-US" dirty="0">
                <a:latin typeface="+mj-lt"/>
              </a:rPr>
              <a:t>Recent change in wart or mole</a:t>
            </a:r>
          </a:p>
          <a:p>
            <a:pPr lvl="1"/>
            <a:r>
              <a:rPr lang="en-US" dirty="0">
                <a:latin typeface="+mj-lt"/>
              </a:rPr>
              <a:t>Nagging cough or hoarseness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65260024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188</a:t>
            </a:fld>
            <a:endParaRPr lang="en-US" dirty="0"/>
          </a:p>
        </p:txBody>
      </p:sp>
      <p:sp>
        <p:nvSpPr>
          <p:cNvPr id="2" name="Title 1">
            <a:extLst>
              <a:ext uri="{FF2B5EF4-FFF2-40B4-BE49-F238E27FC236}">
                <a16:creationId xmlns:a16="http://schemas.microsoft.com/office/drawing/2014/main" id="{CE58CF99-F960-4765-B9E1-99359AE0D843}"/>
              </a:ext>
            </a:extLst>
          </p:cNvPr>
          <p:cNvSpPr>
            <a:spLocks noGrp="1"/>
          </p:cNvSpPr>
          <p:nvPr>
            <p:ph type="title"/>
          </p:nvPr>
        </p:nvSpPr>
        <p:spPr/>
        <p:txBody>
          <a:bodyPr>
            <a:normAutofit fontScale="90000"/>
          </a:bodyPr>
          <a:lstStyle/>
          <a:p>
            <a:r>
              <a:rPr lang="en-US" dirty="0"/>
              <a:t>LO10, content 24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There are three primary treatments for cancer:</a:t>
            </a:r>
          </a:p>
          <a:p>
            <a:pPr marL="0" indent="0">
              <a:buNone/>
            </a:pPr>
            <a:endParaRPr lang="en-US" dirty="0">
              <a:latin typeface="+mj-lt"/>
            </a:endParaRPr>
          </a:p>
          <a:p>
            <a:pPr lvl="1"/>
            <a:r>
              <a:rPr lang="en-US" dirty="0">
                <a:latin typeface="+mj-lt"/>
              </a:rPr>
              <a:t>Surgery</a:t>
            </a:r>
          </a:p>
          <a:p>
            <a:pPr lvl="1"/>
            <a:r>
              <a:rPr lang="en-US" dirty="0">
                <a:latin typeface="+mj-lt"/>
              </a:rPr>
              <a:t>Chemotherapy</a:t>
            </a:r>
          </a:p>
          <a:p>
            <a:pPr lvl="1"/>
            <a:r>
              <a:rPr lang="en-US" dirty="0">
                <a:latin typeface="+mj-lt"/>
              </a:rPr>
              <a:t>Radiation therapy</a:t>
            </a:r>
          </a:p>
          <a:p>
            <a:pPr lvl="1"/>
            <a:r>
              <a:rPr lang="en-US" dirty="0">
                <a:latin typeface="+mj-lt"/>
              </a:rPr>
              <a:t>Targeted therapy</a:t>
            </a:r>
          </a:p>
          <a:p>
            <a:pPr lvl="1"/>
            <a:r>
              <a:rPr lang="en-US" dirty="0">
                <a:latin typeface="+mj-lt"/>
              </a:rPr>
              <a:t>Immunotherapy</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868445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189</a:t>
            </a:fld>
            <a:endParaRPr lang="en-US" dirty="0"/>
          </a:p>
        </p:txBody>
      </p:sp>
      <p:sp>
        <p:nvSpPr>
          <p:cNvPr id="4" name="Title 3">
            <a:extLst>
              <a:ext uri="{FF2B5EF4-FFF2-40B4-BE49-F238E27FC236}">
                <a16:creationId xmlns:a16="http://schemas.microsoft.com/office/drawing/2014/main" id="{E630367B-7753-4C2A-BB4C-FFE2913646F9}"/>
              </a:ext>
            </a:extLst>
          </p:cNvPr>
          <p:cNvSpPr>
            <a:spLocks noGrp="1"/>
          </p:cNvSpPr>
          <p:nvPr>
            <p:ph type="title"/>
          </p:nvPr>
        </p:nvSpPr>
        <p:spPr/>
        <p:txBody>
          <a:bodyPr>
            <a:normAutofit fontScale="90000"/>
          </a:bodyPr>
          <a:lstStyle/>
          <a:p>
            <a:r>
              <a:rPr lang="en-US" dirty="0"/>
              <a:t>LO10, content 25</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 Care Guidelines for Cancer</a:t>
            </a:r>
          </a:p>
          <a:p>
            <a:pPr marL="0" indent="0">
              <a:buNone/>
            </a:pPr>
            <a:endParaRPr lang="en-US" altLang="en-US" dirty="0">
              <a:latin typeface="+mj-lt"/>
            </a:endParaRPr>
          </a:p>
          <a:p>
            <a:r>
              <a:rPr lang="en-US" dirty="0">
                <a:latin typeface="+mj-lt"/>
              </a:rPr>
              <a:t>Each case is different. Do not make assumptions. </a:t>
            </a:r>
          </a:p>
          <a:p>
            <a:r>
              <a:rPr lang="en-US" dirty="0">
                <a:latin typeface="+mj-lt"/>
              </a:rPr>
              <a:t>Respect residents’ needs and be honest and sensitive. Have a positive attitude. </a:t>
            </a:r>
          </a:p>
          <a:p>
            <a:r>
              <a:rPr lang="en-US" dirty="0">
                <a:latin typeface="+mj-lt"/>
              </a:rPr>
              <a:t>Encourage a variety of food and small portions. Try plastic utensils for residents receiving chemotherapy.  </a:t>
            </a:r>
          </a:p>
          <a:p>
            <a:r>
              <a:rPr lang="en-US" dirty="0">
                <a:latin typeface="+mj-lt"/>
              </a:rPr>
              <a:t>Watch for signs of pain and report them to the nurse. Help with comfort measures, such as repositioning and providing conversation, music or reading materials.</a:t>
            </a:r>
          </a:p>
          <a:p>
            <a:r>
              <a:rPr lang="en-US" dirty="0">
                <a:latin typeface="+mj-lt"/>
              </a:rPr>
              <a:t>Give back rubs for comfort and to increase circulation. </a:t>
            </a:r>
          </a:p>
          <a:p>
            <a:r>
              <a:rPr lang="en-US" dirty="0">
                <a:latin typeface="+mj-lt"/>
              </a:rPr>
              <a:t>Check the skin often to prevent pressure injuries. Keep the skin clean and dry. Do not apply lotion to areas receiving radiation therapy. Follow skin care orders. </a:t>
            </a:r>
          </a:p>
          <a:p>
            <a:r>
              <a:rPr lang="en-US" dirty="0">
                <a:latin typeface="+mj-lt"/>
              </a:rPr>
              <a:t>Assist with oral care often. Use a soft-bristled toothbrush and a baking soda (or other prescribed) rinse.</a:t>
            </a:r>
          </a:p>
        </p:txBody>
      </p:sp>
    </p:spTree>
    <p:extLst>
      <p:ext uri="{BB962C8B-B14F-4D97-AF65-F5344CB8AC3E}">
        <p14:creationId xmlns:p14="http://schemas.microsoft.com/office/powerpoint/2010/main" val="3185489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19</a:t>
            </a:fld>
            <a:endParaRPr lang="en-US"/>
          </a:p>
        </p:txBody>
      </p:sp>
      <p:sp>
        <p:nvSpPr>
          <p:cNvPr id="2" name="Title 1">
            <a:extLst>
              <a:ext uri="{FF2B5EF4-FFF2-40B4-BE49-F238E27FC236}">
                <a16:creationId xmlns:a16="http://schemas.microsoft.com/office/drawing/2014/main" id="{F18FD4AB-720E-40BE-804C-C78F200A104D}"/>
              </a:ext>
            </a:extLst>
          </p:cNvPr>
          <p:cNvSpPr>
            <a:spLocks noGrp="1"/>
          </p:cNvSpPr>
          <p:nvPr>
            <p:ph type="title"/>
          </p:nvPr>
        </p:nvSpPr>
        <p:spPr/>
        <p:txBody>
          <a:bodyPr>
            <a:normAutofit fontScale="90000"/>
          </a:bodyPr>
          <a:lstStyle/>
          <a:p>
            <a:r>
              <a:rPr lang="en-US" dirty="0"/>
              <a:t>LO2,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musculoskeletal system?</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6360832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190</a:t>
            </a:fld>
            <a:endParaRPr lang="en-US" dirty="0"/>
          </a:p>
        </p:txBody>
      </p:sp>
      <p:sp>
        <p:nvSpPr>
          <p:cNvPr id="4" name="Title 3">
            <a:extLst>
              <a:ext uri="{FF2B5EF4-FFF2-40B4-BE49-F238E27FC236}">
                <a16:creationId xmlns:a16="http://schemas.microsoft.com/office/drawing/2014/main" id="{F9CCFD52-B646-4764-A467-391FACEA8130}"/>
              </a:ext>
            </a:extLst>
          </p:cNvPr>
          <p:cNvSpPr>
            <a:spLocks noGrp="1"/>
          </p:cNvSpPr>
          <p:nvPr>
            <p:ph type="title"/>
          </p:nvPr>
        </p:nvSpPr>
        <p:spPr/>
        <p:txBody>
          <a:bodyPr>
            <a:normAutofit fontScale="90000"/>
          </a:bodyPr>
          <a:lstStyle/>
          <a:p>
            <a:r>
              <a:rPr lang="en-US" dirty="0"/>
              <a:t>LO10, content 26</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4-29: Care Guidelines for Cancer (cont’d)</a:t>
            </a:r>
          </a:p>
          <a:p>
            <a:pPr marL="0" indent="0">
              <a:buNone/>
            </a:pPr>
            <a:endParaRPr lang="en-US" altLang="en-US" dirty="0">
              <a:latin typeface="+mj-lt"/>
            </a:endParaRPr>
          </a:p>
          <a:p>
            <a:r>
              <a:rPr lang="en-US" dirty="0">
                <a:latin typeface="+mj-lt"/>
              </a:rPr>
              <a:t>Provide help with grooming. </a:t>
            </a:r>
          </a:p>
          <a:p>
            <a:r>
              <a:rPr lang="en-US" dirty="0">
                <a:latin typeface="+mj-lt"/>
              </a:rPr>
              <a:t>Encourage visitors. Suggest good times of the day for visits. Get to know residents’ interests. Report signs of depression.</a:t>
            </a:r>
          </a:p>
          <a:p>
            <a:r>
              <a:rPr lang="en-US" dirty="0">
                <a:latin typeface="+mj-lt"/>
              </a:rPr>
              <a:t>Be alert to needs not being met or stresses created by the illness. </a:t>
            </a:r>
          </a:p>
          <a:p>
            <a:pPr marL="0" indent="0">
              <a:buNone/>
            </a:pPr>
            <a:endParaRPr lang="en-US" dirty="0">
              <a:latin typeface="+mj-lt"/>
            </a:endParaRPr>
          </a:p>
        </p:txBody>
      </p:sp>
    </p:spTree>
    <p:extLst>
      <p:ext uri="{BB962C8B-B14F-4D97-AF65-F5344CB8AC3E}">
        <p14:creationId xmlns:p14="http://schemas.microsoft.com/office/powerpoint/2010/main" val="360136484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191</a:t>
            </a:fld>
            <a:endParaRPr lang="en-US" dirty="0"/>
          </a:p>
        </p:txBody>
      </p:sp>
      <p:sp>
        <p:nvSpPr>
          <p:cNvPr id="2" name="Title 1">
            <a:extLst>
              <a:ext uri="{FF2B5EF4-FFF2-40B4-BE49-F238E27FC236}">
                <a16:creationId xmlns:a16="http://schemas.microsoft.com/office/drawing/2014/main" id="{52568F10-FE4D-4BA2-BB4F-B9877E038647}"/>
              </a:ext>
            </a:extLst>
          </p:cNvPr>
          <p:cNvSpPr>
            <a:spLocks noGrp="1"/>
          </p:cNvSpPr>
          <p:nvPr>
            <p:ph type="title"/>
          </p:nvPr>
        </p:nvSpPr>
        <p:spPr/>
        <p:txBody>
          <a:bodyPr>
            <a:normAutofit fontScale="90000"/>
          </a:bodyPr>
          <a:lstStyle/>
          <a:p>
            <a:r>
              <a:rPr lang="en-US" dirty="0"/>
              <a:t>LO10, content 27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The following are signs and symptoms to report when a resident has cancer:</a:t>
            </a:r>
          </a:p>
          <a:p>
            <a:pPr marL="0" indent="0">
              <a:buNone/>
            </a:pPr>
            <a:endParaRPr lang="en-US" dirty="0">
              <a:latin typeface="+mj-lt"/>
            </a:endParaRPr>
          </a:p>
          <a:p>
            <a:pPr lvl="1"/>
            <a:r>
              <a:rPr lang="en-US" dirty="0">
                <a:latin typeface="+mj-lt"/>
              </a:rPr>
              <a:t>Increased weakness or fatigue</a:t>
            </a:r>
          </a:p>
          <a:p>
            <a:pPr lvl="1"/>
            <a:r>
              <a:rPr lang="en-US" dirty="0">
                <a:latin typeface="+mj-lt"/>
              </a:rPr>
              <a:t>Weight loss</a:t>
            </a:r>
          </a:p>
          <a:p>
            <a:pPr lvl="1"/>
            <a:r>
              <a:rPr lang="en-US" dirty="0">
                <a:latin typeface="+mj-lt"/>
              </a:rPr>
              <a:t>Nausea, vomiting, diarrhea</a:t>
            </a:r>
          </a:p>
          <a:p>
            <a:pPr lvl="1"/>
            <a:r>
              <a:rPr lang="en-US" dirty="0">
                <a:latin typeface="+mj-lt"/>
              </a:rPr>
              <a:t>Changes in appetite</a:t>
            </a:r>
          </a:p>
          <a:p>
            <a:pPr lvl="1"/>
            <a:r>
              <a:rPr lang="en-US" dirty="0">
                <a:latin typeface="+mj-lt"/>
              </a:rPr>
              <a:t>Fainting</a:t>
            </a:r>
          </a:p>
          <a:p>
            <a:pPr lvl="1"/>
            <a:r>
              <a:rPr lang="en-US" dirty="0">
                <a:latin typeface="+mj-lt"/>
              </a:rPr>
              <a:t>Signs of depression</a:t>
            </a:r>
          </a:p>
          <a:p>
            <a:pPr lvl="1"/>
            <a:r>
              <a:rPr lang="en-US" dirty="0">
                <a:latin typeface="+mj-lt"/>
              </a:rPr>
              <a:t>Confusion</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433097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192</a:t>
            </a:fld>
            <a:endParaRPr lang="en-US" dirty="0"/>
          </a:p>
        </p:txBody>
      </p:sp>
      <p:sp>
        <p:nvSpPr>
          <p:cNvPr id="2" name="Title 1">
            <a:extLst>
              <a:ext uri="{FF2B5EF4-FFF2-40B4-BE49-F238E27FC236}">
                <a16:creationId xmlns:a16="http://schemas.microsoft.com/office/drawing/2014/main" id="{3ED56467-4C58-47A6-AE06-8A68C3D08697}"/>
              </a:ext>
            </a:extLst>
          </p:cNvPr>
          <p:cNvSpPr>
            <a:spLocks noGrp="1"/>
          </p:cNvSpPr>
          <p:nvPr>
            <p:ph type="title"/>
          </p:nvPr>
        </p:nvSpPr>
        <p:spPr/>
        <p:txBody>
          <a:bodyPr>
            <a:normAutofit fontScale="90000"/>
          </a:bodyPr>
          <a:lstStyle/>
          <a:p>
            <a:r>
              <a:rPr lang="en-US" dirty="0"/>
              <a:t>LO10, content 28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10"/>
            </a:pPr>
            <a:r>
              <a:rPr lang="en-US" dirty="0">
                <a:solidFill>
                  <a:srgbClr val="FF0000"/>
                </a:solidFill>
                <a:latin typeface="+mj-lt"/>
              </a:rPr>
              <a:t>Describe the immune and lymphatic systems and related conditions</a:t>
            </a:r>
          </a:p>
          <a:p>
            <a:pPr marL="0" indent="0">
              <a:buNone/>
            </a:pPr>
            <a:endParaRPr lang="en-US" dirty="0">
              <a:latin typeface="+mj-lt"/>
            </a:endParaRPr>
          </a:p>
          <a:p>
            <a:pPr marL="0" indent="0">
              <a:buNone/>
            </a:pPr>
            <a:r>
              <a:rPr lang="en-US" dirty="0">
                <a:latin typeface="+mj-lt"/>
              </a:rPr>
              <a:t>Signs and symptoms to report when a resident has cancer (cont’d):</a:t>
            </a:r>
          </a:p>
          <a:p>
            <a:pPr marL="0" indent="0">
              <a:buNone/>
            </a:pPr>
            <a:endParaRPr lang="en-US" dirty="0">
              <a:latin typeface="+mj-lt"/>
            </a:endParaRPr>
          </a:p>
          <a:p>
            <a:pPr lvl="1"/>
            <a:r>
              <a:rPr lang="en-US" dirty="0">
                <a:latin typeface="+mj-lt"/>
              </a:rPr>
              <a:t>Blood in stool or urine</a:t>
            </a:r>
          </a:p>
          <a:p>
            <a:pPr lvl="1"/>
            <a:r>
              <a:rPr lang="en-US" dirty="0">
                <a:latin typeface="+mj-lt"/>
              </a:rPr>
              <a:t>Changes in mental status</a:t>
            </a:r>
          </a:p>
          <a:p>
            <a:pPr lvl="1"/>
            <a:r>
              <a:rPr lang="en-US" dirty="0">
                <a:latin typeface="+mj-lt"/>
              </a:rPr>
              <a:t>Changes in skin</a:t>
            </a:r>
          </a:p>
          <a:p>
            <a:pPr lvl="1"/>
            <a:r>
              <a:rPr lang="en-US" dirty="0">
                <a:latin typeface="+mj-lt"/>
              </a:rPr>
              <a:t>New lumps, sores, rashes</a:t>
            </a:r>
          </a:p>
          <a:p>
            <a:pPr lvl="1"/>
            <a:r>
              <a:rPr lang="en-US" dirty="0">
                <a:latin typeface="+mj-lt"/>
              </a:rPr>
              <a:t>Increase in pain or unrelieved pain</a:t>
            </a:r>
          </a:p>
          <a:p>
            <a:pPr lvl="1"/>
            <a:r>
              <a:rPr lang="en-US" dirty="0">
                <a:latin typeface="+mj-lt"/>
              </a:rPr>
              <a:t>Blood in the mouth</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23735429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01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a:t>
            </a:fld>
            <a:endParaRPr lang="en-US" dirty="0"/>
          </a:p>
        </p:txBody>
      </p:sp>
      <p:sp>
        <p:nvSpPr>
          <p:cNvPr id="2" name="Title 1">
            <a:extLst>
              <a:ext uri="{FF2B5EF4-FFF2-40B4-BE49-F238E27FC236}">
                <a16:creationId xmlns:a16="http://schemas.microsoft.com/office/drawing/2014/main" id="{B2612462-4C65-44AA-A869-42755DABC31F}"/>
              </a:ext>
            </a:extLst>
          </p:cNvPr>
          <p:cNvSpPr>
            <a:spLocks noGrp="1"/>
          </p:cNvSpPr>
          <p:nvPr>
            <p:ph type="title"/>
          </p:nvPr>
        </p:nvSpPr>
        <p:spPr/>
        <p:txBody>
          <a:bodyPr>
            <a:normAutofit fontScale="90000"/>
          </a:bodyPr>
          <a:lstStyle/>
          <a:p>
            <a:r>
              <a:rPr lang="en-US" dirty="0"/>
              <a:t>Chapter 4, LO1,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homeostasis</a:t>
            </a:r>
          </a:p>
          <a:p>
            <a:pPr marL="457200" lvl="1" indent="0">
              <a:buNone/>
            </a:pPr>
            <a:r>
              <a:rPr lang="en-US" dirty="0">
                <a:latin typeface="+mj-lt"/>
              </a:rPr>
              <a:t>the condition in which all of the body’s systems are working at their best.</a:t>
            </a:r>
          </a:p>
          <a:p>
            <a:pPr marL="0" indent="0">
              <a:buNone/>
            </a:pPr>
            <a:r>
              <a:rPr lang="en-US" b="1" dirty="0">
                <a:latin typeface="+mj-lt"/>
              </a:rPr>
              <a:t>metabolism</a:t>
            </a:r>
          </a:p>
          <a:p>
            <a:pPr marL="457200" lvl="1" indent="0">
              <a:buNone/>
            </a:pPr>
            <a:r>
              <a:rPr lang="en-US" dirty="0">
                <a:latin typeface="+mj-lt"/>
              </a:rPr>
              <a:t>physical and chemical processes by which substances are broken down or transformed into energy or products for use by the body.</a:t>
            </a:r>
          </a:p>
          <a:p>
            <a:pPr marL="0" indent="0">
              <a:buNone/>
            </a:pPr>
            <a:r>
              <a:rPr lang="en-US" b="1" dirty="0">
                <a:latin typeface="+mj-lt"/>
              </a:rPr>
              <a:t>dilate</a:t>
            </a:r>
          </a:p>
          <a:p>
            <a:pPr marL="457200" lvl="1" indent="0">
              <a:buNone/>
            </a:pPr>
            <a:r>
              <a:rPr lang="en-US" dirty="0">
                <a:latin typeface="+mj-lt"/>
              </a:rPr>
              <a:t>to widen.</a:t>
            </a:r>
          </a:p>
          <a:p>
            <a:pPr marL="0" indent="0">
              <a:buNone/>
            </a:pPr>
            <a:r>
              <a:rPr lang="en-US" b="1" dirty="0">
                <a:latin typeface="+mj-lt"/>
              </a:rPr>
              <a:t>constrict</a:t>
            </a:r>
          </a:p>
          <a:p>
            <a:pPr marL="457200" lvl="1" indent="0">
              <a:buNone/>
            </a:pPr>
            <a:r>
              <a:rPr lang="en-US" dirty="0">
                <a:latin typeface="+mj-lt"/>
              </a:rPr>
              <a:t>to narrow.</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22740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20</a:t>
            </a:fld>
            <a:endParaRPr lang="en-US"/>
          </a:p>
        </p:txBody>
      </p:sp>
      <p:sp>
        <p:nvSpPr>
          <p:cNvPr id="2" name="Title 1">
            <a:extLst>
              <a:ext uri="{FF2B5EF4-FFF2-40B4-BE49-F238E27FC236}">
                <a16:creationId xmlns:a16="http://schemas.microsoft.com/office/drawing/2014/main" id="{1B371DAF-6145-4B35-A873-B40F593B0607}"/>
              </a:ext>
            </a:extLst>
          </p:cNvPr>
          <p:cNvSpPr>
            <a:spLocks noGrp="1"/>
          </p:cNvSpPr>
          <p:nvPr>
            <p:ph type="title"/>
          </p:nvPr>
        </p:nvSpPr>
        <p:spPr/>
        <p:txBody>
          <a:bodyPr>
            <a:normAutofit fontScale="90000"/>
          </a:bodyPr>
          <a:lstStyle/>
          <a:p>
            <a:r>
              <a:rPr lang="en-US" dirty="0"/>
              <a:t>LO2,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Changes in movement and activity</a:t>
            </a:r>
          </a:p>
          <a:p>
            <a:pPr lvl="1"/>
            <a:r>
              <a:rPr lang="en-US" dirty="0">
                <a:latin typeface="+mj-lt"/>
              </a:rPr>
              <a:t>Changes in ability to do ROM exercises</a:t>
            </a:r>
          </a:p>
          <a:p>
            <a:pPr lvl="1"/>
            <a:r>
              <a:rPr lang="en-US" dirty="0">
                <a:latin typeface="+mj-lt"/>
              </a:rPr>
              <a:t>Pain during movement</a:t>
            </a:r>
          </a:p>
          <a:p>
            <a:pPr lvl="1"/>
            <a:r>
              <a:rPr lang="en-US" dirty="0">
                <a:latin typeface="+mj-lt"/>
              </a:rPr>
              <a:t>New or increased swelling of joints</a:t>
            </a:r>
          </a:p>
          <a:p>
            <a:pPr lvl="1"/>
            <a:r>
              <a:rPr lang="en-US" dirty="0">
                <a:latin typeface="+mj-lt"/>
              </a:rPr>
              <a:t>White, shiny, red, or warm areas over joints</a:t>
            </a:r>
          </a:p>
          <a:p>
            <a:pPr lvl="1"/>
            <a:r>
              <a:rPr lang="en-US" dirty="0">
                <a:latin typeface="+mj-lt"/>
              </a:rPr>
              <a:t>Bruising</a:t>
            </a:r>
          </a:p>
          <a:p>
            <a:pPr lvl="1"/>
            <a:r>
              <a:rPr lang="en-US" dirty="0">
                <a:latin typeface="+mj-lt"/>
              </a:rPr>
              <a:t>Aches and pains reported by resident</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98947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21</a:t>
            </a:fld>
            <a:endParaRPr lang="en-US"/>
          </a:p>
        </p:txBody>
      </p:sp>
      <p:sp>
        <p:nvSpPr>
          <p:cNvPr id="2" name="Title 1">
            <a:extLst>
              <a:ext uri="{FF2B5EF4-FFF2-40B4-BE49-F238E27FC236}">
                <a16:creationId xmlns:a16="http://schemas.microsoft.com/office/drawing/2014/main" id="{B5E4D939-F783-4605-8D3D-BC12BA129373}"/>
              </a:ext>
            </a:extLst>
          </p:cNvPr>
          <p:cNvSpPr>
            <a:spLocks noGrp="1"/>
          </p:cNvSpPr>
          <p:nvPr>
            <p:ph type="title"/>
          </p:nvPr>
        </p:nvSpPr>
        <p:spPr/>
        <p:txBody>
          <a:bodyPr>
            <a:normAutofit fontScale="90000"/>
          </a:bodyPr>
          <a:lstStyle/>
          <a:p>
            <a:r>
              <a:rPr lang="en-US" dirty="0"/>
              <a:t>LO2, key terms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inflammation</a:t>
            </a:r>
          </a:p>
          <a:p>
            <a:pPr marL="457200" lvl="1" indent="0">
              <a:buNone/>
            </a:pPr>
            <a:r>
              <a:rPr lang="en-US" dirty="0">
                <a:latin typeface="+mj-lt"/>
              </a:rPr>
              <a:t>swelling.</a:t>
            </a:r>
          </a:p>
          <a:p>
            <a:pPr marL="0" indent="0">
              <a:buNone/>
            </a:pPr>
            <a:r>
              <a:rPr lang="en-US" b="1" dirty="0">
                <a:latin typeface="+mj-lt"/>
              </a:rPr>
              <a:t>autoimmune illness</a:t>
            </a:r>
          </a:p>
          <a:p>
            <a:pPr marL="457200" lvl="1" indent="0">
              <a:buNone/>
            </a:pPr>
            <a:r>
              <a:rPr lang="en-US" dirty="0">
                <a:latin typeface="+mj-lt"/>
              </a:rPr>
              <a:t>an illness in which the body’s immune system attacks normal tissue in the body.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97205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22</a:t>
            </a:fld>
            <a:endParaRPr lang="en-US"/>
          </a:p>
        </p:txBody>
      </p:sp>
      <p:sp>
        <p:nvSpPr>
          <p:cNvPr id="2" name="Title 1">
            <a:extLst>
              <a:ext uri="{FF2B5EF4-FFF2-40B4-BE49-F238E27FC236}">
                <a16:creationId xmlns:a16="http://schemas.microsoft.com/office/drawing/2014/main" id="{0C5C7291-F2BA-40F0-B29D-91DEF4BAF9F6}"/>
              </a:ext>
            </a:extLst>
          </p:cNvPr>
          <p:cNvSpPr>
            <a:spLocks noGrp="1"/>
          </p:cNvSpPr>
          <p:nvPr>
            <p:ph type="title"/>
          </p:nvPr>
        </p:nvSpPr>
        <p:spPr/>
        <p:txBody>
          <a:bodyPr>
            <a:normAutofit fontScale="90000"/>
          </a:bodyPr>
          <a:lstStyle/>
          <a:p>
            <a:r>
              <a:rPr lang="en-US" dirty="0"/>
              <a:t>LO2, key terms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rheumatoid arthritis</a:t>
            </a:r>
          </a:p>
          <a:p>
            <a:pPr marL="457200" lvl="1" indent="0">
              <a:buNone/>
            </a:pPr>
            <a:r>
              <a:rPr lang="en-US" dirty="0">
                <a:latin typeface="+mj-lt"/>
              </a:rPr>
              <a:t>a type of arthritis in which joints become inflamed, red, swollen, and very painful, resulting in restricted movement and possible deformities.</a:t>
            </a:r>
          </a:p>
          <a:p>
            <a:pPr marL="0" indent="0">
              <a:buNone/>
            </a:pPr>
            <a:r>
              <a:rPr lang="en-US" b="1" dirty="0">
                <a:latin typeface="+mj-lt"/>
              </a:rPr>
              <a:t>osteoarthritis</a:t>
            </a:r>
          </a:p>
          <a:p>
            <a:pPr marL="457200" lvl="1" indent="0">
              <a:buNone/>
            </a:pPr>
            <a:r>
              <a:rPr lang="en-US" dirty="0">
                <a:latin typeface="+mj-lt"/>
              </a:rPr>
              <a:t>common type of arthritis that usually affects the hips, knees, fingers, thumbs, and spine; also called degenerative joint disease (DJD) or degenerative arthritis.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09457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23</a:t>
            </a:fld>
            <a:endParaRPr lang="en-US"/>
          </a:p>
        </p:txBody>
      </p:sp>
      <p:sp>
        <p:nvSpPr>
          <p:cNvPr id="2" name="Title 1">
            <a:extLst>
              <a:ext uri="{FF2B5EF4-FFF2-40B4-BE49-F238E27FC236}">
                <a16:creationId xmlns:a16="http://schemas.microsoft.com/office/drawing/2014/main" id="{9C54ADB0-9748-41A7-BF59-AC1B8FF21EE9}"/>
              </a:ext>
            </a:extLst>
          </p:cNvPr>
          <p:cNvSpPr>
            <a:spLocks noGrp="1"/>
          </p:cNvSpPr>
          <p:nvPr>
            <p:ph type="title"/>
          </p:nvPr>
        </p:nvSpPr>
        <p:spPr/>
        <p:txBody>
          <a:bodyPr>
            <a:normAutofit fontScale="90000"/>
          </a:bodyPr>
          <a:lstStyle/>
          <a:p>
            <a:r>
              <a:rPr lang="en-US" dirty="0"/>
              <a:t>LO2,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NAs should know these facts about arthritis:</a:t>
            </a:r>
          </a:p>
          <a:p>
            <a:pPr marL="0" indent="0">
              <a:buNone/>
            </a:pPr>
            <a:endParaRPr lang="en-US" dirty="0">
              <a:latin typeface="+mj-lt"/>
            </a:endParaRPr>
          </a:p>
          <a:p>
            <a:pPr lvl="1"/>
            <a:r>
              <a:rPr lang="en-US" dirty="0">
                <a:latin typeface="+mj-lt"/>
              </a:rPr>
              <a:t>Arthritis is inflammation of the joints, causing stiffness, pain, and decreased mobility.</a:t>
            </a:r>
          </a:p>
          <a:p>
            <a:pPr lvl="1"/>
            <a:r>
              <a:rPr lang="en-US" dirty="0">
                <a:latin typeface="+mj-lt"/>
              </a:rPr>
              <a:t>Arthritis may be caused by aging, injury, or autoimmune illness.</a:t>
            </a:r>
          </a:p>
          <a:p>
            <a:pPr lvl="1"/>
            <a:r>
              <a:rPr lang="en-US" dirty="0">
                <a:latin typeface="+mj-lt"/>
              </a:rPr>
              <a:t>Two types are osteoarthritis and rheumatoid arthritis.</a:t>
            </a:r>
          </a:p>
          <a:p>
            <a:pPr lvl="1"/>
            <a:r>
              <a:rPr lang="en-US" dirty="0">
                <a:latin typeface="+mj-lt"/>
              </a:rPr>
              <a:t>Pain and stiffness increase in cold or damp weather.</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5674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24</a:t>
            </a:fld>
            <a:endParaRPr lang="en-US"/>
          </a:p>
        </p:txBody>
      </p:sp>
      <p:sp>
        <p:nvSpPr>
          <p:cNvPr id="2" name="Title 1">
            <a:extLst>
              <a:ext uri="{FF2B5EF4-FFF2-40B4-BE49-F238E27FC236}">
                <a16:creationId xmlns:a16="http://schemas.microsoft.com/office/drawing/2014/main" id="{6C1ED888-3BB7-42E7-8D3C-431E518B85E8}"/>
              </a:ext>
            </a:extLst>
          </p:cNvPr>
          <p:cNvSpPr>
            <a:spLocks noGrp="1"/>
          </p:cNvSpPr>
          <p:nvPr>
            <p:ph type="title"/>
          </p:nvPr>
        </p:nvSpPr>
        <p:spPr/>
        <p:txBody>
          <a:bodyPr>
            <a:normAutofit fontScale="90000"/>
          </a:bodyPr>
          <a:lstStyle/>
          <a:p>
            <a:r>
              <a:rPr lang="en-US" dirty="0"/>
              <a:t>LO2,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Treatments for arthritis include the following:</a:t>
            </a:r>
          </a:p>
          <a:p>
            <a:pPr marL="0" indent="0">
              <a:buNone/>
            </a:pPr>
            <a:endParaRPr lang="en-US" dirty="0">
              <a:latin typeface="+mj-lt"/>
            </a:endParaRPr>
          </a:p>
          <a:p>
            <a:pPr lvl="1"/>
            <a:r>
              <a:rPr lang="en-US" dirty="0">
                <a:latin typeface="+mj-lt"/>
              </a:rPr>
              <a:t>Anti-inflammatory medications (aspirin or ibuprofen)</a:t>
            </a:r>
          </a:p>
          <a:p>
            <a:pPr lvl="1"/>
            <a:r>
              <a:rPr lang="en-US" dirty="0">
                <a:latin typeface="+mj-lt"/>
              </a:rPr>
              <a:t>Local applications of heat</a:t>
            </a:r>
          </a:p>
          <a:p>
            <a:pPr lvl="1"/>
            <a:r>
              <a:rPr lang="en-US" dirty="0">
                <a:latin typeface="+mj-lt"/>
              </a:rPr>
              <a:t>ROM exercises</a:t>
            </a:r>
          </a:p>
          <a:p>
            <a:pPr lvl="1"/>
            <a:r>
              <a:rPr lang="en-US" dirty="0">
                <a:latin typeface="+mj-lt"/>
              </a:rPr>
              <a:t>Exercise and activity</a:t>
            </a:r>
          </a:p>
          <a:p>
            <a:pPr lvl="1"/>
            <a:r>
              <a:rPr lang="en-US" dirty="0">
                <a:latin typeface="+mj-lt"/>
              </a:rPr>
              <a:t>Diet</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308213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25</a:t>
            </a:fld>
            <a:endParaRPr lang="en-US"/>
          </a:p>
        </p:txBody>
      </p:sp>
      <p:sp>
        <p:nvSpPr>
          <p:cNvPr id="4" name="Title 3">
            <a:extLst>
              <a:ext uri="{FF2B5EF4-FFF2-40B4-BE49-F238E27FC236}">
                <a16:creationId xmlns:a16="http://schemas.microsoft.com/office/drawing/2014/main" id="{773A251E-07FA-4CA6-8394-5B0518DCFF88}"/>
              </a:ext>
            </a:extLst>
          </p:cNvPr>
          <p:cNvSpPr>
            <a:spLocks noGrp="1"/>
          </p:cNvSpPr>
          <p:nvPr>
            <p:ph type="title"/>
          </p:nvPr>
        </p:nvSpPr>
        <p:spPr/>
        <p:txBody>
          <a:bodyPr>
            <a:normAutofit fontScale="90000"/>
          </a:bodyPr>
          <a:lstStyle/>
          <a:p>
            <a:r>
              <a:rPr lang="en-US" dirty="0"/>
              <a:t>LO2, content 9</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4-3: Care Guidelines for Arthritis</a:t>
            </a:r>
          </a:p>
          <a:p>
            <a:pPr marL="0" indent="0">
              <a:buNone/>
            </a:pPr>
            <a:endParaRPr lang="en-US" altLang="en-US" dirty="0">
              <a:latin typeface="+mj-lt"/>
            </a:endParaRPr>
          </a:p>
          <a:p>
            <a:r>
              <a:rPr lang="en-US" dirty="0">
                <a:latin typeface="+mj-lt"/>
              </a:rPr>
              <a:t>Watch for stomach irritation or heartburn. </a:t>
            </a:r>
          </a:p>
          <a:p>
            <a:r>
              <a:rPr lang="en-US" dirty="0">
                <a:latin typeface="+mj-lt"/>
              </a:rPr>
              <a:t>Encourage activity. Use walking aids as needed.</a:t>
            </a:r>
          </a:p>
          <a:p>
            <a:r>
              <a:rPr lang="en-US" dirty="0">
                <a:latin typeface="+mj-lt"/>
              </a:rPr>
              <a:t>Adapt activities of daily living to allow independence. </a:t>
            </a:r>
          </a:p>
          <a:p>
            <a:r>
              <a:rPr lang="en-US" dirty="0">
                <a:latin typeface="+mj-lt"/>
              </a:rPr>
              <a:t>Choose clothing that is easy to put on and fasten. </a:t>
            </a:r>
          </a:p>
          <a:p>
            <a:r>
              <a:rPr lang="en-US" dirty="0">
                <a:latin typeface="+mj-lt"/>
              </a:rPr>
              <a:t>Encourage use of handrails and safety bars.</a:t>
            </a:r>
          </a:p>
          <a:p>
            <a:r>
              <a:rPr lang="en-US" dirty="0">
                <a:latin typeface="+mj-lt"/>
              </a:rPr>
              <a:t>Promote person-centered care. Treat each resident as an individual. </a:t>
            </a:r>
          </a:p>
          <a:p>
            <a:r>
              <a:rPr lang="en-US" dirty="0">
                <a:latin typeface="+mj-lt"/>
              </a:rPr>
              <a:t>Help self-esteem by encouraging self-care. Have a positive attitude.</a:t>
            </a:r>
          </a:p>
          <a:p>
            <a:pPr marL="0" indent="0">
              <a:buNone/>
            </a:pPr>
            <a:endParaRPr lang="en-US" dirty="0">
              <a:latin typeface="+mj-lt"/>
            </a:endParaRPr>
          </a:p>
        </p:txBody>
      </p:sp>
    </p:spTree>
    <p:extLst>
      <p:ext uri="{BB962C8B-B14F-4D97-AF65-F5344CB8AC3E}">
        <p14:creationId xmlns:p14="http://schemas.microsoft.com/office/powerpoint/2010/main" val="90454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26</a:t>
            </a:fld>
            <a:endParaRPr lang="en-US"/>
          </a:p>
        </p:txBody>
      </p:sp>
      <p:sp>
        <p:nvSpPr>
          <p:cNvPr id="2" name="Title 1">
            <a:extLst>
              <a:ext uri="{FF2B5EF4-FFF2-40B4-BE49-F238E27FC236}">
                <a16:creationId xmlns:a16="http://schemas.microsoft.com/office/drawing/2014/main" id="{1C8E6CB3-1B88-4F46-BEDE-2FABD1487058}"/>
              </a:ext>
            </a:extLst>
          </p:cNvPr>
          <p:cNvSpPr>
            <a:spLocks noGrp="1"/>
          </p:cNvSpPr>
          <p:nvPr>
            <p:ph type="title"/>
          </p:nvPr>
        </p:nvSpPr>
        <p:spPr/>
        <p:txBody>
          <a:bodyPr>
            <a:normAutofit fontScale="90000"/>
          </a:bodyPr>
          <a:lstStyle/>
          <a:p>
            <a:r>
              <a:rPr lang="en-US" dirty="0"/>
              <a:t>LO2, key terms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osteoporosis</a:t>
            </a:r>
          </a:p>
          <a:p>
            <a:pPr marL="457200" lvl="1" indent="0">
              <a:buNone/>
            </a:pPr>
            <a:r>
              <a:rPr lang="en-US" dirty="0">
                <a:latin typeface="+mj-lt"/>
              </a:rPr>
              <a:t>a disease that causes bones to become porous and brittle, causing them to break easily.</a:t>
            </a:r>
          </a:p>
          <a:p>
            <a:pPr marL="0" indent="0">
              <a:buNone/>
            </a:pPr>
            <a:r>
              <a:rPr lang="en-US" b="1" dirty="0">
                <a:latin typeface="+mj-lt"/>
              </a:rPr>
              <a:t>menopause</a:t>
            </a:r>
          </a:p>
          <a:p>
            <a:pPr marL="457200" lvl="1" indent="0">
              <a:buNone/>
            </a:pPr>
            <a:r>
              <a:rPr lang="en-US" dirty="0">
                <a:latin typeface="+mj-lt"/>
              </a:rPr>
              <a:t>the end of menstruation; occurs when a woman has not had a menstrual period for 12 months.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20446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27</a:t>
            </a:fld>
            <a:endParaRPr lang="en-US"/>
          </a:p>
        </p:txBody>
      </p:sp>
      <p:sp>
        <p:nvSpPr>
          <p:cNvPr id="2" name="Title 1">
            <a:extLst>
              <a:ext uri="{FF2B5EF4-FFF2-40B4-BE49-F238E27FC236}">
                <a16:creationId xmlns:a16="http://schemas.microsoft.com/office/drawing/2014/main" id="{9A49C56C-F0C7-4281-8572-78917FD440D4}"/>
              </a:ext>
            </a:extLst>
          </p:cNvPr>
          <p:cNvSpPr>
            <a:spLocks noGrp="1"/>
          </p:cNvSpPr>
          <p:nvPr>
            <p:ph type="title"/>
          </p:nvPr>
        </p:nvSpPr>
        <p:spPr/>
        <p:txBody>
          <a:bodyPr>
            <a:normAutofit fontScale="90000"/>
          </a:bodyPr>
          <a:lstStyle/>
          <a:p>
            <a:r>
              <a:rPr lang="en-US" dirty="0"/>
              <a:t>LO2, content 10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NAs should know these facts about osteoporosis:</a:t>
            </a:r>
          </a:p>
          <a:p>
            <a:pPr marL="0" indent="0">
              <a:buNone/>
            </a:pPr>
            <a:endParaRPr lang="en-US" dirty="0">
              <a:latin typeface="+mj-lt"/>
            </a:endParaRPr>
          </a:p>
          <a:p>
            <a:pPr lvl="1"/>
            <a:r>
              <a:rPr lang="en-US" dirty="0">
                <a:latin typeface="+mj-lt"/>
              </a:rPr>
              <a:t>Causes bones to become brittle</a:t>
            </a:r>
          </a:p>
          <a:p>
            <a:pPr lvl="1"/>
            <a:r>
              <a:rPr lang="en-US" dirty="0">
                <a:latin typeface="+mj-lt"/>
              </a:rPr>
              <a:t>May be due to age, lack of hormones, lack of calcium, alcohol consumption, or lack of exercise</a:t>
            </a:r>
          </a:p>
          <a:p>
            <a:pPr lvl="1"/>
            <a:r>
              <a:rPr lang="en-US" dirty="0">
                <a:latin typeface="+mj-lt"/>
              </a:rPr>
              <a:t>Occurs more commonly in women after menopause</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95036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28</a:t>
            </a:fld>
            <a:endParaRPr lang="en-US"/>
          </a:p>
        </p:txBody>
      </p:sp>
      <p:sp>
        <p:nvSpPr>
          <p:cNvPr id="2" name="Title 1">
            <a:extLst>
              <a:ext uri="{FF2B5EF4-FFF2-40B4-BE49-F238E27FC236}">
                <a16:creationId xmlns:a16="http://schemas.microsoft.com/office/drawing/2014/main" id="{B1C6B333-66A5-4B42-A788-B52B06451425}"/>
              </a:ext>
            </a:extLst>
          </p:cNvPr>
          <p:cNvSpPr>
            <a:spLocks noGrp="1"/>
          </p:cNvSpPr>
          <p:nvPr>
            <p:ph type="title"/>
          </p:nvPr>
        </p:nvSpPr>
        <p:spPr/>
        <p:txBody>
          <a:bodyPr>
            <a:normAutofit fontScale="90000"/>
          </a:bodyPr>
          <a:lstStyle/>
          <a:p>
            <a:r>
              <a:rPr lang="en-US" dirty="0"/>
              <a:t>LO2,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Signs and symptoms of osteoporosis include</a:t>
            </a:r>
          </a:p>
          <a:p>
            <a:pPr marL="0" indent="0">
              <a:buNone/>
            </a:pPr>
            <a:endParaRPr lang="en-US" dirty="0">
              <a:latin typeface="+mj-lt"/>
            </a:endParaRPr>
          </a:p>
          <a:p>
            <a:pPr lvl="1"/>
            <a:r>
              <a:rPr lang="en-US" dirty="0">
                <a:latin typeface="+mj-lt"/>
              </a:rPr>
              <a:t>Low back pain</a:t>
            </a:r>
          </a:p>
          <a:p>
            <a:pPr lvl="1"/>
            <a:r>
              <a:rPr lang="en-US" dirty="0">
                <a:latin typeface="+mj-lt"/>
              </a:rPr>
              <a:t>Stooped posture</a:t>
            </a:r>
          </a:p>
          <a:p>
            <a:pPr lvl="1"/>
            <a:r>
              <a:rPr lang="en-US" dirty="0">
                <a:latin typeface="+mj-lt"/>
              </a:rPr>
              <a:t>Loss of height</a:t>
            </a:r>
          </a:p>
          <a:p>
            <a:pPr lvl="1"/>
            <a:r>
              <a:rPr lang="en-US" dirty="0">
                <a:latin typeface="+mj-lt"/>
              </a:rPr>
              <a:t>Fractures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21825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29</a:t>
            </a:fld>
            <a:endParaRPr lang="en-US"/>
          </a:p>
        </p:txBody>
      </p:sp>
      <p:sp>
        <p:nvSpPr>
          <p:cNvPr id="2" name="Title 1">
            <a:extLst>
              <a:ext uri="{FF2B5EF4-FFF2-40B4-BE49-F238E27FC236}">
                <a16:creationId xmlns:a16="http://schemas.microsoft.com/office/drawing/2014/main" id="{C51CAB7E-54C1-4C58-B66D-F617F648E8B6}"/>
              </a:ext>
            </a:extLst>
          </p:cNvPr>
          <p:cNvSpPr>
            <a:spLocks noGrp="1"/>
          </p:cNvSpPr>
          <p:nvPr>
            <p:ph type="title"/>
          </p:nvPr>
        </p:nvSpPr>
        <p:spPr/>
        <p:txBody>
          <a:bodyPr>
            <a:normAutofit fontScale="90000"/>
          </a:bodyPr>
          <a:lstStyle/>
          <a:p>
            <a:r>
              <a:rPr lang="en-US" dirty="0"/>
              <a:t>LO2, content 12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Ways to prevent or slow osteoporosis include the following:</a:t>
            </a:r>
          </a:p>
          <a:p>
            <a:pPr marL="0" indent="0">
              <a:buNone/>
            </a:pPr>
            <a:endParaRPr lang="en-US" dirty="0">
              <a:latin typeface="+mj-lt"/>
            </a:endParaRPr>
          </a:p>
          <a:p>
            <a:pPr lvl="1"/>
            <a:r>
              <a:rPr lang="en-US" dirty="0">
                <a:latin typeface="+mj-lt"/>
              </a:rPr>
              <a:t>Encourage residents to walk and do other light exercise as ordered.</a:t>
            </a:r>
          </a:p>
          <a:p>
            <a:pPr lvl="1"/>
            <a:r>
              <a:rPr lang="en-US" dirty="0">
                <a:latin typeface="+mj-lt"/>
              </a:rPr>
              <a:t>Move residents with osteoporosis very carefully.</a:t>
            </a:r>
          </a:p>
          <a:p>
            <a:pPr lvl="1"/>
            <a:r>
              <a:rPr lang="en-US" dirty="0">
                <a:latin typeface="+mj-lt"/>
              </a:rPr>
              <a:t>Follow care plan regarding medication and supplements, which might be used to treat osteoporosis.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18413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a:t>
            </a:fld>
            <a:endParaRPr lang="en-US" dirty="0"/>
          </a:p>
        </p:txBody>
      </p:sp>
      <p:sp>
        <p:nvSpPr>
          <p:cNvPr id="2" name="Title 1">
            <a:extLst>
              <a:ext uri="{FF2B5EF4-FFF2-40B4-BE49-F238E27FC236}">
                <a16:creationId xmlns:a16="http://schemas.microsoft.com/office/drawing/2014/main" id="{66084B97-9EB4-49F9-A5A6-6EA62AD25886}"/>
              </a:ext>
            </a:extLst>
          </p:cNvPr>
          <p:cNvSpPr>
            <a:spLocks noGrp="1"/>
          </p:cNvSpPr>
          <p:nvPr>
            <p:ph type="title"/>
          </p:nvPr>
        </p:nvSpPr>
        <p:spPr/>
        <p:txBody>
          <a:bodyPr>
            <a:normAutofit fontScale="90000"/>
          </a:bodyPr>
          <a:lstStyle/>
          <a:p>
            <a:r>
              <a:rPr lang="en-US" dirty="0"/>
              <a:t>Chapter 4, content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Signs are what the NA actually sees, hears, feels, or smells. Symptoms are not directly seen by the NA, but are reported by the resident who experiences them. </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56578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30</a:t>
            </a:fld>
            <a:endParaRPr lang="en-US"/>
          </a:p>
        </p:txBody>
      </p:sp>
      <p:sp>
        <p:nvSpPr>
          <p:cNvPr id="2" name="Title 1">
            <a:extLst>
              <a:ext uri="{FF2B5EF4-FFF2-40B4-BE49-F238E27FC236}">
                <a16:creationId xmlns:a16="http://schemas.microsoft.com/office/drawing/2014/main" id="{7954EAA5-4838-4D40-ACD5-2F8126FFB093}"/>
              </a:ext>
            </a:extLst>
          </p:cNvPr>
          <p:cNvSpPr>
            <a:spLocks noGrp="1"/>
          </p:cNvSpPr>
          <p:nvPr>
            <p:ph type="title"/>
          </p:nvPr>
        </p:nvSpPr>
        <p:spPr/>
        <p:txBody>
          <a:bodyPr>
            <a:normAutofit fontScale="90000"/>
          </a:bodyPr>
          <a:lstStyle/>
          <a:p>
            <a:r>
              <a:rPr lang="en-US" dirty="0"/>
              <a:t>LO2, key terms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b="1" dirty="0">
              <a:latin typeface="+mj-lt"/>
            </a:endParaRPr>
          </a:p>
          <a:p>
            <a:pPr marL="0" indent="0">
              <a:buNone/>
            </a:pPr>
            <a:r>
              <a:rPr lang="en-US" b="1" dirty="0">
                <a:latin typeface="+mj-lt"/>
              </a:rPr>
              <a:t>partial weight-bearing (PWB)</a:t>
            </a:r>
          </a:p>
          <a:p>
            <a:pPr marL="457200" lvl="1" indent="0">
              <a:buNone/>
            </a:pPr>
            <a:r>
              <a:rPr lang="en-US" dirty="0">
                <a:latin typeface="+mj-lt"/>
              </a:rPr>
              <a:t>a doctor’s order stating that a person is able to support some body weight on one or both legs.</a:t>
            </a:r>
          </a:p>
          <a:p>
            <a:pPr marL="0" indent="0">
              <a:buNone/>
            </a:pPr>
            <a:r>
              <a:rPr lang="en-US" b="1" dirty="0">
                <a:latin typeface="+mj-lt"/>
              </a:rPr>
              <a:t>non-weight-bearing (NWB)</a:t>
            </a:r>
          </a:p>
          <a:p>
            <a:pPr marL="457200" lvl="1" indent="0">
              <a:buNone/>
            </a:pPr>
            <a:r>
              <a:rPr lang="en-US" dirty="0">
                <a:latin typeface="+mj-lt"/>
              </a:rPr>
              <a:t>a doctor’s order stating that a person is unable to touch the floor or support any body weight on one or both legs.</a:t>
            </a:r>
          </a:p>
          <a:p>
            <a:pPr marL="0" indent="0">
              <a:buNone/>
            </a:pPr>
            <a:r>
              <a:rPr lang="en-US" b="1" dirty="0">
                <a:latin typeface="+mj-lt"/>
              </a:rPr>
              <a:t>full weight-bearing (FWB)</a:t>
            </a:r>
          </a:p>
          <a:p>
            <a:pPr marL="457200" lvl="1" indent="0">
              <a:buNone/>
            </a:pPr>
            <a:r>
              <a:rPr lang="en-US" dirty="0">
                <a:latin typeface="+mj-lt"/>
              </a:rPr>
              <a:t>a doctor’s order stating that a person has the ability to support full body weight (100%) on both legs.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8316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31</a:t>
            </a:fld>
            <a:endParaRPr lang="en-US"/>
          </a:p>
        </p:txBody>
      </p:sp>
      <p:sp>
        <p:nvSpPr>
          <p:cNvPr id="2" name="Title 1">
            <a:extLst>
              <a:ext uri="{FF2B5EF4-FFF2-40B4-BE49-F238E27FC236}">
                <a16:creationId xmlns:a16="http://schemas.microsoft.com/office/drawing/2014/main" id="{26B07040-53A4-4AE3-B316-6763B6A8B68C}"/>
              </a:ext>
            </a:extLst>
          </p:cNvPr>
          <p:cNvSpPr>
            <a:spLocks noGrp="1"/>
          </p:cNvSpPr>
          <p:nvPr>
            <p:ph type="title"/>
          </p:nvPr>
        </p:nvSpPr>
        <p:spPr/>
        <p:txBody>
          <a:bodyPr>
            <a:normAutofit fontScale="90000"/>
          </a:bodyPr>
          <a:lstStyle/>
          <a:p>
            <a:r>
              <a:rPr lang="en-US" dirty="0"/>
              <a:t>LO2, content 13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Fall prevention is the key to preventing fractures.</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28338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32</a:t>
            </a:fld>
            <a:endParaRPr lang="en-US"/>
          </a:p>
        </p:txBody>
      </p:sp>
      <p:sp>
        <p:nvSpPr>
          <p:cNvPr id="2" name="Title 1">
            <a:extLst>
              <a:ext uri="{FF2B5EF4-FFF2-40B4-BE49-F238E27FC236}">
                <a16:creationId xmlns:a16="http://schemas.microsoft.com/office/drawing/2014/main" id="{3D6D343D-7224-491B-A581-E9B4C4ED7E48}"/>
              </a:ext>
            </a:extLst>
          </p:cNvPr>
          <p:cNvSpPr>
            <a:spLocks noGrp="1"/>
          </p:cNvSpPr>
          <p:nvPr>
            <p:ph type="title"/>
          </p:nvPr>
        </p:nvSpPr>
        <p:spPr/>
        <p:txBody>
          <a:bodyPr>
            <a:normAutofit fontScale="90000"/>
          </a:bodyPr>
          <a:lstStyle/>
          <a:p>
            <a:r>
              <a:rPr lang="en-US" dirty="0"/>
              <a:t>LO2, content 14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Remember these guidelines for the care of a new cast:</a:t>
            </a:r>
          </a:p>
          <a:p>
            <a:pPr marL="0" indent="0">
              <a:buNone/>
            </a:pPr>
            <a:endParaRPr lang="en-US" dirty="0">
              <a:latin typeface="+mj-lt"/>
            </a:endParaRPr>
          </a:p>
          <a:p>
            <a:pPr lvl="1"/>
            <a:r>
              <a:rPr lang="en-US" dirty="0">
                <a:latin typeface="+mj-lt"/>
              </a:rPr>
              <a:t>Cast must be completely dry before a person can bear weight on it.</a:t>
            </a:r>
          </a:p>
          <a:p>
            <a:pPr lvl="1"/>
            <a:r>
              <a:rPr lang="en-US" dirty="0">
                <a:latin typeface="+mj-lt"/>
              </a:rPr>
              <a:t>Elevate extremity in cast to stop swelling</a:t>
            </a:r>
          </a:p>
          <a:p>
            <a:pPr lvl="1"/>
            <a:r>
              <a:rPr lang="en-US" dirty="0">
                <a:latin typeface="+mj-lt"/>
              </a:rPr>
              <a:t>Observe for swelling, skin discoloration, tightness, sores, skin temperature, burning, numbness or tingling, drainage, bleeding, or odor.</a:t>
            </a:r>
          </a:p>
          <a:p>
            <a:pPr lvl="1"/>
            <a:r>
              <a:rPr lang="en-US" dirty="0">
                <a:latin typeface="+mj-lt"/>
              </a:rPr>
              <a:t>Protect resident’s skin from edges of cast.</a:t>
            </a:r>
          </a:p>
          <a:p>
            <a:pPr lvl="1"/>
            <a:r>
              <a:rPr lang="en-US" dirty="0">
                <a:latin typeface="+mj-lt"/>
              </a:rPr>
              <a:t>Keep the cast dry.</a:t>
            </a:r>
          </a:p>
          <a:p>
            <a:pPr lvl="1"/>
            <a:r>
              <a:rPr lang="en-US" dirty="0">
                <a:latin typeface="+mj-lt"/>
              </a:rPr>
              <a:t>Do not insert anything into cast.</a:t>
            </a:r>
          </a:p>
          <a:p>
            <a:pPr lvl="1"/>
            <a:r>
              <a:rPr lang="en-US" dirty="0">
                <a:latin typeface="+mj-lt"/>
              </a:rPr>
              <a:t>Tell the nurse if pain medication is needed.</a:t>
            </a:r>
          </a:p>
          <a:p>
            <a:pPr lvl="1"/>
            <a:r>
              <a:rPr lang="en-US" dirty="0">
                <a:latin typeface="+mj-lt"/>
              </a:rPr>
              <a:t>Use bed cradles as needed.</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970702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33</a:t>
            </a:fld>
            <a:endParaRPr lang="en-US"/>
          </a:p>
        </p:txBody>
      </p:sp>
      <p:sp>
        <p:nvSpPr>
          <p:cNvPr id="2" name="Title 1">
            <a:extLst>
              <a:ext uri="{FF2B5EF4-FFF2-40B4-BE49-F238E27FC236}">
                <a16:creationId xmlns:a16="http://schemas.microsoft.com/office/drawing/2014/main" id="{1C4AF877-4F14-4633-8640-07ABB7898EF6}"/>
              </a:ext>
            </a:extLst>
          </p:cNvPr>
          <p:cNvSpPr>
            <a:spLocks noGrp="1"/>
          </p:cNvSpPr>
          <p:nvPr>
            <p:ph type="title"/>
          </p:nvPr>
        </p:nvSpPr>
        <p:spPr/>
        <p:txBody>
          <a:bodyPr>
            <a:normAutofit fontScale="90000"/>
          </a:bodyPr>
          <a:lstStyle/>
          <a:p>
            <a:r>
              <a:rPr lang="en-US" dirty="0"/>
              <a:t>LO2, content 15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NAs should know these facts about hip fractures:</a:t>
            </a:r>
          </a:p>
          <a:p>
            <a:pPr marL="0" indent="0">
              <a:buNone/>
            </a:pPr>
            <a:endParaRPr lang="en-US" dirty="0">
              <a:latin typeface="+mj-lt"/>
            </a:endParaRPr>
          </a:p>
          <a:p>
            <a:pPr lvl="1"/>
            <a:r>
              <a:rPr lang="en-US" dirty="0">
                <a:latin typeface="+mj-lt"/>
              </a:rPr>
              <a:t>Cause may be a fall or weakened bones</a:t>
            </a:r>
          </a:p>
          <a:p>
            <a:pPr lvl="1"/>
            <a:r>
              <a:rPr lang="en-US" dirty="0">
                <a:latin typeface="+mj-lt"/>
              </a:rPr>
              <a:t>Elderly bones heal slowly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570292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34</a:t>
            </a:fld>
            <a:endParaRPr lang="en-US"/>
          </a:p>
        </p:txBody>
      </p:sp>
      <p:sp>
        <p:nvSpPr>
          <p:cNvPr id="2" name="Title 1">
            <a:extLst>
              <a:ext uri="{FF2B5EF4-FFF2-40B4-BE49-F238E27FC236}">
                <a16:creationId xmlns:a16="http://schemas.microsoft.com/office/drawing/2014/main" id="{E83D259B-597C-4E18-AE7E-270AD8E619A8}"/>
              </a:ext>
            </a:extLst>
          </p:cNvPr>
          <p:cNvSpPr>
            <a:spLocks noGrp="1"/>
          </p:cNvSpPr>
          <p:nvPr>
            <p:ph type="title"/>
          </p:nvPr>
        </p:nvSpPr>
        <p:spPr/>
        <p:txBody>
          <a:bodyPr>
            <a:normAutofit fontScale="90000"/>
          </a:bodyPr>
          <a:lstStyle/>
          <a:p>
            <a:r>
              <a:rPr lang="en-US" dirty="0"/>
              <a:t>LO2, content 16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Hip replacement surgery may be performed for these reasons:</a:t>
            </a:r>
          </a:p>
          <a:p>
            <a:pPr marL="0" indent="0">
              <a:buNone/>
            </a:pPr>
            <a:endParaRPr lang="en-US" dirty="0">
              <a:latin typeface="+mj-lt"/>
            </a:endParaRPr>
          </a:p>
          <a:p>
            <a:pPr lvl="1"/>
            <a:r>
              <a:rPr lang="en-US" dirty="0">
                <a:latin typeface="+mj-lt"/>
              </a:rPr>
              <a:t>Fractured hip that does not heal properly</a:t>
            </a:r>
          </a:p>
          <a:p>
            <a:pPr lvl="1"/>
            <a:r>
              <a:rPr lang="en-US" dirty="0">
                <a:latin typeface="+mj-lt"/>
              </a:rPr>
              <a:t>Weakened hip due to aging</a:t>
            </a:r>
          </a:p>
          <a:p>
            <a:pPr lvl="1"/>
            <a:r>
              <a:rPr lang="en-US" dirty="0">
                <a:latin typeface="+mj-lt"/>
              </a:rPr>
              <a:t>Painful and stiff hip</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516523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35</a:t>
            </a:fld>
            <a:endParaRPr lang="en-US"/>
          </a:p>
        </p:txBody>
      </p:sp>
      <p:sp>
        <p:nvSpPr>
          <p:cNvPr id="4" name="Title 3">
            <a:extLst>
              <a:ext uri="{FF2B5EF4-FFF2-40B4-BE49-F238E27FC236}">
                <a16:creationId xmlns:a16="http://schemas.microsoft.com/office/drawing/2014/main" id="{18CDBC0F-700C-4EA0-8D1D-5A887FEA1FC3}"/>
              </a:ext>
            </a:extLst>
          </p:cNvPr>
          <p:cNvSpPr>
            <a:spLocks noGrp="1"/>
          </p:cNvSpPr>
          <p:nvPr>
            <p:ph type="title"/>
          </p:nvPr>
        </p:nvSpPr>
        <p:spPr/>
        <p:txBody>
          <a:bodyPr>
            <a:normAutofit fontScale="90000"/>
          </a:bodyPr>
          <a:lstStyle/>
          <a:p>
            <a:r>
              <a:rPr lang="en-US" dirty="0"/>
              <a:t>LO2, content 17</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fontScale="92500" lnSpcReduction="10000"/>
          </a:bodyPr>
          <a:lstStyle/>
          <a:p>
            <a:pPr marL="0" indent="0">
              <a:buNone/>
            </a:pPr>
            <a:r>
              <a:rPr lang="en-US" altLang="en-US" dirty="0">
                <a:latin typeface="+mj-lt"/>
              </a:rPr>
              <a:t>Transparency 4-4: Care Guidelines for Hip Replacement</a:t>
            </a:r>
          </a:p>
          <a:p>
            <a:pPr marL="0" indent="0">
              <a:buNone/>
            </a:pPr>
            <a:endParaRPr lang="en-US" altLang="en-US" dirty="0">
              <a:latin typeface="+mj-lt"/>
            </a:endParaRPr>
          </a:p>
          <a:p>
            <a:r>
              <a:rPr lang="en-US" dirty="0">
                <a:latin typeface="+mj-lt"/>
              </a:rPr>
              <a:t>Keep often-used items within reach. </a:t>
            </a:r>
          </a:p>
          <a:p>
            <a:r>
              <a:rPr lang="en-US" dirty="0">
                <a:latin typeface="+mj-lt"/>
              </a:rPr>
              <a:t>Dress affected (weaker) side first. </a:t>
            </a:r>
          </a:p>
          <a:p>
            <a:r>
              <a:rPr lang="en-US" dirty="0">
                <a:latin typeface="+mj-lt"/>
              </a:rPr>
              <a:t>Do not rush the resident. Use praise and encouragement. </a:t>
            </a:r>
          </a:p>
          <a:p>
            <a:r>
              <a:rPr lang="en-US" dirty="0">
                <a:latin typeface="+mj-lt"/>
              </a:rPr>
              <a:t>Ask the nurse to give pain medication if needed. </a:t>
            </a:r>
          </a:p>
          <a:p>
            <a:r>
              <a:rPr lang="en-US" dirty="0">
                <a:latin typeface="+mj-lt"/>
              </a:rPr>
              <a:t>Have the resident sit to do tasks. </a:t>
            </a:r>
          </a:p>
          <a:p>
            <a:r>
              <a:rPr lang="en-US" dirty="0">
                <a:latin typeface="+mj-lt"/>
              </a:rPr>
              <a:t>Follow the care plan exactly. </a:t>
            </a:r>
          </a:p>
          <a:p>
            <a:r>
              <a:rPr lang="en-US" dirty="0">
                <a:latin typeface="+mj-lt"/>
              </a:rPr>
              <a:t>Do not perform ROM exercises on the operative leg.</a:t>
            </a:r>
          </a:p>
          <a:p>
            <a:r>
              <a:rPr lang="en-US" dirty="0">
                <a:latin typeface="+mj-lt"/>
              </a:rPr>
              <a:t>The legs should not be crossed. The toes should not be turned inward or outward. The hip cannot be bent or flexed more than 90 degrees. It cannot be turned inward or outward.</a:t>
            </a:r>
          </a:p>
          <a:p>
            <a:r>
              <a:rPr lang="en-US" dirty="0">
                <a:latin typeface="+mj-lt"/>
              </a:rPr>
              <a:t>Follow orders for application and positioning with an abduction pillow.</a:t>
            </a:r>
          </a:p>
          <a:p>
            <a:r>
              <a:rPr lang="en-US" dirty="0">
                <a:latin typeface="+mj-lt"/>
              </a:rPr>
              <a:t>Transfer resident carefully, with strong side leading when standing, pivoting, and sitting.</a:t>
            </a:r>
          </a:p>
          <a:p>
            <a:r>
              <a:rPr lang="en-US" dirty="0">
                <a:latin typeface="+mj-lt"/>
              </a:rPr>
              <a:t>With chair or toilet transfers, operative leg/knee should be straightened. Strong leg should stand first. </a:t>
            </a:r>
          </a:p>
          <a:p>
            <a:pPr marL="0" indent="0">
              <a:buNone/>
            </a:pPr>
            <a:endParaRPr lang="en-US" dirty="0">
              <a:latin typeface="+mj-lt"/>
            </a:endParaRPr>
          </a:p>
        </p:txBody>
      </p:sp>
    </p:spTree>
    <p:extLst>
      <p:ext uri="{BB962C8B-B14F-4D97-AF65-F5344CB8AC3E}">
        <p14:creationId xmlns:p14="http://schemas.microsoft.com/office/powerpoint/2010/main" val="1935265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36</a:t>
            </a:fld>
            <a:endParaRPr lang="en-US"/>
          </a:p>
        </p:txBody>
      </p:sp>
      <p:sp>
        <p:nvSpPr>
          <p:cNvPr id="2" name="Title 1">
            <a:extLst>
              <a:ext uri="{FF2B5EF4-FFF2-40B4-BE49-F238E27FC236}">
                <a16:creationId xmlns:a16="http://schemas.microsoft.com/office/drawing/2014/main" id="{7FB219A8-79BB-4989-85ED-4E18F275A78D}"/>
              </a:ext>
            </a:extLst>
          </p:cNvPr>
          <p:cNvSpPr>
            <a:spLocks noGrp="1"/>
          </p:cNvSpPr>
          <p:nvPr>
            <p:ph type="title"/>
          </p:nvPr>
        </p:nvSpPr>
        <p:spPr/>
        <p:txBody>
          <a:bodyPr>
            <a:normAutofit fontScale="90000"/>
          </a:bodyPr>
          <a:lstStyle/>
          <a:p>
            <a:r>
              <a:rPr lang="en-US" dirty="0"/>
              <a:t>LO2, content 18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lnSpcReduction="10000"/>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Observe for and report the following after hip replacement surgery:</a:t>
            </a:r>
          </a:p>
          <a:p>
            <a:pPr marL="0" indent="0">
              <a:buNone/>
            </a:pPr>
            <a:endParaRPr lang="en-US" dirty="0">
              <a:latin typeface="+mj-lt"/>
            </a:endParaRPr>
          </a:p>
          <a:p>
            <a:pPr lvl="1"/>
            <a:r>
              <a:rPr lang="en-US" dirty="0">
                <a:latin typeface="+mj-lt"/>
              </a:rPr>
              <a:t>Red, draining, warm, or bleeding incision</a:t>
            </a:r>
          </a:p>
          <a:p>
            <a:pPr lvl="1"/>
            <a:r>
              <a:rPr lang="en-US" dirty="0">
                <a:latin typeface="+mj-lt"/>
              </a:rPr>
              <a:t>Increase in pain</a:t>
            </a:r>
          </a:p>
          <a:p>
            <a:pPr lvl="1"/>
            <a:r>
              <a:rPr lang="en-US" dirty="0">
                <a:latin typeface="+mj-lt"/>
              </a:rPr>
              <a:t>Numbness or tingling </a:t>
            </a:r>
          </a:p>
          <a:p>
            <a:pPr lvl="1"/>
            <a:r>
              <a:rPr lang="en-US" dirty="0">
                <a:latin typeface="+mj-lt"/>
              </a:rPr>
              <a:t>Tenderness or swelling in calf of the affected leg</a:t>
            </a:r>
          </a:p>
          <a:p>
            <a:pPr lvl="1"/>
            <a:r>
              <a:rPr lang="en-US" dirty="0">
                <a:latin typeface="+mj-lt"/>
              </a:rPr>
              <a:t>Shortening and/or external rotation of affected leg</a:t>
            </a:r>
          </a:p>
          <a:p>
            <a:pPr lvl="1"/>
            <a:r>
              <a:rPr lang="en-US" dirty="0">
                <a:latin typeface="+mj-lt"/>
              </a:rPr>
              <a:t>Abnormal vital signs, especially a change in temperature</a:t>
            </a:r>
          </a:p>
          <a:p>
            <a:pPr lvl="1"/>
            <a:r>
              <a:rPr lang="en-US" dirty="0">
                <a:latin typeface="+mj-lt"/>
              </a:rPr>
              <a:t>Inability to use equipment properly and safely</a:t>
            </a:r>
          </a:p>
          <a:p>
            <a:pPr lvl="1"/>
            <a:r>
              <a:rPr lang="en-US" dirty="0">
                <a:latin typeface="+mj-lt"/>
              </a:rPr>
              <a:t>Unwillingness of resident to follow doctor’s orders for activity and exercise</a:t>
            </a:r>
          </a:p>
          <a:p>
            <a:pPr lvl="1"/>
            <a:r>
              <a:rPr lang="en-US" dirty="0">
                <a:latin typeface="+mj-lt"/>
              </a:rPr>
              <a:t>Problems with appetite</a:t>
            </a:r>
          </a:p>
          <a:p>
            <a:pPr lvl="1"/>
            <a:r>
              <a:rPr lang="en-US" dirty="0">
                <a:latin typeface="+mj-lt"/>
              </a:rPr>
              <a:t>Improvements, such as increasing strength and improved ability to walk</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74292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37</a:t>
            </a:fld>
            <a:endParaRPr lang="en-US"/>
          </a:p>
        </p:txBody>
      </p:sp>
      <p:sp>
        <p:nvSpPr>
          <p:cNvPr id="2" name="Title 1">
            <a:extLst>
              <a:ext uri="{FF2B5EF4-FFF2-40B4-BE49-F238E27FC236}">
                <a16:creationId xmlns:a16="http://schemas.microsoft.com/office/drawing/2014/main" id="{3624F5BE-7597-4D18-BF60-9B51629F9FA4}"/>
              </a:ext>
            </a:extLst>
          </p:cNvPr>
          <p:cNvSpPr>
            <a:spLocks noGrp="1"/>
          </p:cNvSpPr>
          <p:nvPr>
            <p:ph type="title"/>
          </p:nvPr>
        </p:nvSpPr>
        <p:spPr/>
        <p:txBody>
          <a:bodyPr>
            <a:normAutofit fontScale="90000"/>
          </a:bodyPr>
          <a:lstStyle/>
          <a:p>
            <a:r>
              <a:rPr lang="en-US" dirty="0"/>
              <a:t>LO2, content 19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Knee replacement surgery is performed for these reasons:</a:t>
            </a:r>
          </a:p>
          <a:p>
            <a:pPr marL="0" indent="0">
              <a:buNone/>
            </a:pPr>
            <a:endParaRPr lang="en-US" dirty="0">
              <a:latin typeface="+mj-lt"/>
            </a:endParaRPr>
          </a:p>
          <a:p>
            <a:pPr lvl="1"/>
            <a:r>
              <a:rPr lang="en-US" dirty="0">
                <a:latin typeface="+mj-lt"/>
              </a:rPr>
              <a:t>Relieves severe pain</a:t>
            </a:r>
          </a:p>
          <a:p>
            <a:pPr lvl="1"/>
            <a:r>
              <a:rPr lang="en-US" dirty="0">
                <a:latin typeface="+mj-lt"/>
              </a:rPr>
              <a:t>Restores motion to damaged knee</a:t>
            </a:r>
          </a:p>
          <a:p>
            <a:pPr lvl="1"/>
            <a:r>
              <a:rPr lang="en-US" dirty="0">
                <a:latin typeface="+mj-lt"/>
              </a:rPr>
              <a:t>Helps stabilize a knee that buckles or gives out</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069399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38</a:t>
            </a:fld>
            <a:endParaRPr lang="en-US"/>
          </a:p>
        </p:txBody>
      </p:sp>
      <p:sp>
        <p:nvSpPr>
          <p:cNvPr id="2" name="Title 1">
            <a:extLst>
              <a:ext uri="{FF2B5EF4-FFF2-40B4-BE49-F238E27FC236}">
                <a16:creationId xmlns:a16="http://schemas.microsoft.com/office/drawing/2014/main" id="{03774E4B-1F8D-46DF-A747-4380E62EF72D}"/>
              </a:ext>
            </a:extLst>
          </p:cNvPr>
          <p:cNvSpPr>
            <a:spLocks noGrp="1"/>
          </p:cNvSpPr>
          <p:nvPr>
            <p:ph type="title"/>
          </p:nvPr>
        </p:nvSpPr>
        <p:spPr/>
        <p:txBody>
          <a:bodyPr>
            <a:normAutofit fontScale="90000"/>
          </a:bodyPr>
          <a:lstStyle/>
          <a:p>
            <a:r>
              <a:rPr lang="en-US" dirty="0"/>
              <a:t>LO2, content 20</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2"/>
            </a:pPr>
            <a:r>
              <a:rPr lang="en-US" dirty="0">
                <a:solidFill>
                  <a:srgbClr val="FF0000"/>
                </a:solidFill>
                <a:latin typeface="+mj-lt"/>
              </a:rPr>
              <a:t>Describe the musculoskeletal system and related conditions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Recovery time for knee replacement is generally shorter than for hip replacement.</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83395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39</a:t>
            </a:fld>
            <a:endParaRPr lang="en-US"/>
          </a:p>
        </p:txBody>
      </p:sp>
      <p:sp>
        <p:nvSpPr>
          <p:cNvPr id="4" name="Title 3">
            <a:extLst>
              <a:ext uri="{FF2B5EF4-FFF2-40B4-BE49-F238E27FC236}">
                <a16:creationId xmlns:a16="http://schemas.microsoft.com/office/drawing/2014/main" id="{77FAC0B3-467C-424C-A61C-15F308D2CDA5}"/>
              </a:ext>
            </a:extLst>
          </p:cNvPr>
          <p:cNvSpPr>
            <a:spLocks noGrp="1"/>
          </p:cNvSpPr>
          <p:nvPr>
            <p:ph type="title"/>
          </p:nvPr>
        </p:nvSpPr>
        <p:spPr/>
        <p:txBody>
          <a:bodyPr>
            <a:normAutofit fontScale="90000"/>
          </a:bodyPr>
          <a:lstStyle/>
          <a:p>
            <a:r>
              <a:rPr lang="en-US" dirty="0"/>
              <a:t>LO2, content 21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4-5: Care Guidelines for Knee Replacement</a:t>
            </a:r>
          </a:p>
          <a:p>
            <a:pPr marL="0" indent="0">
              <a:buNone/>
            </a:pPr>
            <a:endParaRPr lang="en-US" altLang="en-US" dirty="0">
              <a:latin typeface="+mj-lt"/>
            </a:endParaRPr>
          </a:p>
          <a:p>
            <a:r>
              <a:rPr lang="en-US" dirty="0">
                <a:latin typeface="+mj-lt"/>
              </a:rPr>
              <a:t>Apply special stockings as ordered.</a:t>
            </a:r>
          </a:p>
          <a:p>
            <a:r>
              <a:rPr lang="en-US" dirty="0">
                <a:latin typeface="+mj-lt"/>
              </a:rPr>
              <a:t>Perform ankle pumps as ordered. </a:t>
            </a:r>
          </a:p>
          <a:p>
            <a:r>
              <a:rPr lang="en-US" dirty="0">
                <a:latin typeface="+mj-lt"/>
              </a:rPr>
              <a:t>Encourage fluids, especially fluids high in vitamin C. </a:t>
            </a:r>
          </a:p>
          <a:p>
            <a:r>
              <a:rPr lang="en-US" dirty="0">
                <a:latin typeface="+mj-lt"/>
              </a:rPr>
              <a:t>Assist with deep breathing exercises.</a:t>
            </a:r>
          </a:p>
          <a:p>
            <a:r>
              <a:rPr lang="en-US" dirty="0">
                <a:latin typeface="+mj-lt"/>
              </a:rPr>
              <a:t>Ask for pain medication if needed. </a:t>
            </a:r>
          </a:p>
          <a:p>
            <a:r>
              <a:rPr lang="en-US" dirty="0">
                <a:latin typeface="+mj-lt"/>
              </a:rPr>
              <a:t>Report to nurse if you notice redness, swelling, heat, or deep tenderness in one or both calves.</a:t>
            </a:r>
          </a:p>
          <a:p>
            <a:pPr marL="0" indent="0">
              <a:buNone/>
            </a:pPr>
            <a:endParaRPr lang="en-US" dirty="0">
              <a:latin typeface="+mj-lt"/>
            </a:endParaRPr>
          </a:p>
        </p:txBody>
      </p:sp>
    </p:spTree>
    <p:extLst>
      <p:ext uri="{BB962C8B-B14F-4D97-AF65-F5344CB8AC3E}">
        <p14:creationId xmlns:p14="http://schemas.microsoft.com/office/powerpoint/2010/main" val="67610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a:t>
            </a:fld>
            <a:endParaRPr lang="en-US" dirty="0"/>
          </a:p>
        </p:txBody>
      </p:sp>
      <p:sp>
        <p:nvSpPr>
          <p:cNvPr id="2" name="Title 1">
            <a:extLst>
              <a:ext uri="{FF2B5EF4-FFF2-40B4-BE49-F238E27FC236}">
                <a16:creationId xmlns:a16="http://schemas.microsoft.com/office/drawing/2014/main" id="{0355A61A-E98C-4C8E-80E4-8F2B3944F576}"/>
              </a:ext>
            </a:extLst>
          </p:cNvPr>
          <p:cNvSpPr>
            <a:spLocks noGrp="1"/>
          </p:cNvSpPr>
          <p:nvPr>
            <p:ph type="title"/>
          </p:nvPr>
        </p:nvSpPr>
        <p:spPr/>
        <p:txBody>
          <a:bodyPr>
            <a:normAutofit fontScale="90000"/>
          </a:bodyPr>
          <a:lstStyle/>
          <a:p>
            <a:r>
              <a:rPr lang="en-US" dirty="0"/>
              <a:t>Chapter 4,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0" indent="0">
              <a:buNone/>
            </a:pPr>
            <a:endParaRPr lang="en-US" dirty="0">
              <a:latin typeface="+mj-lt"/>
            </a:endParaRPr>
          </a:p>
          <a:p>
            <a:pPr marL="0" indent="0">
              <a:buNone/>
            </a:pPr>
            <a:r>
              <a:rPr lang="en-US" dirty="0">
                <a:latin typeface="+mj-lt"/>
              </a:rPr>
              <a:t>NAs should know these anatomical terms of location:</a:t>
            </a:r>
          </a:p>
          <a:p>
            <a:pPr marL="0" indent="0">
              <a:buNone/>
            </a:pPr>
            <a:endParaRPr lang="en-US" dirty="0">
              <a:latin typeface="+mj-lt"/>
            </a:endParaRPr>
          </a:p>
          <a:p>
            <a:pPr lvl="1"/>
            <a:r>
              <a:rPr lang="en-US" dirty="0">
                <a:latin typeface="+mj-lt"/>
              </a:rPr>
              <a:t>Anterior or ventral: the front of the body or body part</a:t>
            </a:r>
          </a:p>
          <a:p>
            <a:pPr lvl="1"/>
            <a:r>
              <a:rPr lang="en-US" dirty="0">
                <a:latin typeface="+mj-lt"/>
              </a:rPr>
              <a:t>Posterior or dorsal: the back of the body or body part</a:t>
            </a:r>
          </a:p>
          <a:p>
            <a:pPr lvl="1"/>
            <a:r>
              <a:rPr lang="en-US" dirty="0">
                <a:latin typeface="+mj-lt"/>
              </a:rPr>
              <a:t>Superior: toward the head</a:t>
            </a:r>
          </a:p>
          <a:p>
            <a:pPr lvl="1"/>
            <a:r>
              <a:rPr lang="en-US" dirty="0">
                <a:latin typeface="+mj-lt"/>
              </a:rPr>
              <a:t>Inferior: away from the head</a:t>
            </a:r>
          </a:p>
          <a:p>
            <a:pPr lvl="1"/>
            <a:r>
              <a:rPr lang="en-US" dirty="0">
                <a:latin typeface="+mj-lt"/>
              </a:rPr>
              <a:t>Medial: toward the midline of the body</a:t>
            </a:r>
          </a:p>
          <a:p>
            <a:pPr lvl="1"/>
            <a:r>
              <a:rPr lang="en-US" dirty="0">
                <a:latin typeface="+mj-lt"/>
              </a:rPr>
              <a:t>Lateral: to the side, away from the midline of the body</a:t>
            </a:r>
          </a:p>
          <a:p>
            <a:pPr lvl="1"/>
            <a:r>
              <a:rPr lang="en-US" dirty="0">
                <a:latin typeface="+mj-lt"/>
              </a:rPr>
              <a:t>Proximal: closer to the torso</a:t>
            </a:r>
          </a:p>
          <a:p>
            <a:pPr lvl="1"/>
            <a:r>
              <a:rPr lang="en-US" dirty="0">
                <a:latin typeface="+mj-lt"/>
              </a:rPr>
              <a:t>Distal: farther away from the torso </a:t>
            </a:r>
          </a:p>
          <a:p>
            <a:pPr lvl="1"/>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19233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40</a:t>
            </a:fld>
            <a:endParaRPr lang="en-US"/>
          </a:p>
        </p:txBody>
      </p:sp>
      <p:sp>
        <p:nvSpPr>
          <p:cNvPr id="5" name="Title 4">
            <a:extLst>
              <a:ext uri="{FF2B5EF4-FFF2-40B4-BE49-F238E27FC236}">
                <a16:creationId xmlns:a16="http://schemas.microsoft.com/office/drawing/2014/main" id="{198341A9-2CF7-4BAA-AB3B-81A25FE22818}"/>
              </a:ext>
            </a:extLst>
          </p:cNvPr>
          <p:cNvSpPr>
            <a:spLocks noGrp="1"/>
          </p:cNvSpPr>
          <p:nvPr>
            <p:ph type="title"/>
          </p:nvPr>
        </p:nvSpPr>
        <p:spPr/>
        <p:txBody>
          <a:bodyPr>
            <a:normAutofit fontScale="90000"/>
          </a:bodyPr>
          <a:lstStyle/>
          <a:p>
            <a:r>
              <a:rPr lang="en-US" dirty="0"/>
              <a:t>LO3,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4-6: The Nervous System</a:t>
            </a:r>
          </a:p>
          <a:p>
            <a:pPr marL="0" indent="0">
              <a:buNone/>
            </a:pPr>
            <a:endParaRPr lang="en-US" dirty="0">
              <a:latin typeface="+mj-lt"/>
            </a:endParaRPr>
          </a:p>
        </p:txBody>
      </p:sp>
      <p:pic>
        <p:nvPicPr>
          <p:cNvPr id="4" name="Picture 3" descr="The human nervous system, labeled.">
            <a:extLst>
              <a:ext uri="{FF2B5EF4-FFF2-40B4-BE49-F238E27FC236}">
                <a16:creationId xmlns:a16="http://schemas.microsoft.com/office/drawing/2014/main" id="{66513749-90EB-4622-AC98-5BDE5F1202D3}"/>
              </a:ext>
            </a:extLst>
          </p:cNvPr>
          <p:cNvPicPr>
            <a:picLocks noChangeAspect="1"/>
          </p:cNvPicPr>
          <p:nvPr/>
        </p:nvPicPr>
        <p:blipFill>
          <a:blip r:embed="rId2"/>
          <a:stretch>
            <a:fillRect/>
          </a:stretch>
        </p:blipFill>
        <p:spPr>
          <a:xfrm>
            <a:off x="2307364" y="1339967"/>
            <a:ext cx="4529272" cy="5122048"/>
          </a:xfrm>
          <a:prstGeom prst="rect">
            <a:avLst/>
          </a:prstGeom>
        </p:spPr>
      </p:pic>
    </p:spTree>
    <p:extLst>
      <p:ext uri="{BB962C8B-B14F-4D97-AF65-F5344CB8AC3E}">
        <p14:creationId xmlns:p14="http://schemas.microsoft.com/office/powerpoint/2010/main" val="247515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41</a:t>
            </a:fld>
            <a:endParaRPr lang="en-US"/>
          </a:p>
        </p:txBody>
      </p:sp>
      <p:sp>
        <p:nvSpPr>
          <p:cNvPr id="2" name="Title 1">
            <a:extLst>
              <a:ext uri="{FF2B5EF4-FFF2-40B4-BE49-F238E27FC236}">
                <a16:creationId xmlns:a16="http://schemas.microsoft.com/office/drawing/2014/main" id="{90F82887-8968-4213-9241-2893C2E92CCD}"/>
              </a:ext>
            </a:extLst>
          </p:cNvPr>
          <p:cNvSpPr>
            <a:spLocks noGrp="1"/>
          </p:cNvSpPr>
          <p:nvPr>
            <p:ph type="title"/>
          </p:nvPr>
        </p:nvSpPr>
        <p:spPr/>
        <p:txBody>
          <a:bodyPr>
            <a:normAutofit fontScale="90000"/>
          </a:bodyPr>
          <a:lstStyle/>
          <a:p>
            <a:r>
              <a:rPr lang="en-US" dirty="0"/>
              <a:t>LO3,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Remember these points about the nervous system: </a:t>
            </a:r>
          </a:p>
          <a:p>
            <a:pPr marL="0" indent="0">
              <a:buNone/>
            </a:pPr>
            <a:endParaRPr lang="en-US" dirty="0">
              <a:latin typeface="+mj-lt"/>
            </a:endParaRPr>
          </a:p>
          <a:p>
            <a:pPr lvl="1"/>
            <a:r>
              <a:rPr lang="en-US" dirty="0">
                <a:latin typeface="+mj-lt"/>
              </a:rPr>
              <a:t>Control and message center of body</a:t>
            </a:r>
          </a:p>
          <a:p>
            <a:pPr lvl="1"/>
            <a:r>
              <a:rPr lang="en-US" dirty="0">
                <a:latin typeface="+mj-lt"/>
              </a:rPr>
              <a:t>Controls and coordinates all body functions</a:t>
            </a:r>
          </a:p>
          <a:p>
            <a:pPr lvl="1"/>
            <a:r>
              <a:rPr lang="en-US" dirty="0">
                <a:latin typeface="+mj-lt"/>
              </a:rPr>
              <a:t>Senses information from outside the body</a:t>
            </a:r>
          </a:p>
          <a:p>
            <a:pPr lvl="1"/>
            <a:r>
              <a:rPr lang="en-US" dirty="0">
                <a:latin typeface="+mj-lt"/>
              </a:rPr>
              <a:t>Two main parts: central nervous system (brain) and peripheral nervous system (nerves)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786182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42</a:t>
            </a:fld>
            <a:endParaRPr lang="en-US"/>
          </a:p>
        </p:txBody>
      </p:sp>
      <p:sp>
        <p:nvSpPr>
          <p:cNvPr id="2" name="Title 1">
            <a:extLst>
              <a:ext uri="{FF2B5EF4-FFF2-40B4-BE49-F238E27FC236}">
                <a16:creationId xmlns:a16="http://schemas.microsoft.com/office/drawing/2014/main" id="{D5B99DDB-3942-4173-B72C-02B9FA3D9EFC}"/>
              </a:ext>
            </a:extLst>
          </p:cNvPr>
          <p:cNvSpPr>
            <a:spLocks noGrp="1"/>
          </p:cNvSpPr>
          <p:nvPr>
            <p:ph type="title"/>
          </p:nvPr>
        </p:nvSpPr>
        <p:spPr/>
        <p:txBody>
          <a:bodyPr>
            <a:normAutofit fontScale="90000"/>
          </a:bodyPr>
          <a:lstStyle/>
          <a:p>
            <a:r>
              <a:rPr lang="en-US" dirty="0"/>
              <a:t>LO3,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Normal changes of aging to the nervous system include the following: </a:t>
            </a:r>
          </a:p>
          <a:p>
            <a:pPr marL="0" indent="0">
              <a:buNone/>
            </a:pPr>
            <a:endParaRPr lang="en-US" dirty="0">
              <a:latin typeface="+mj-lt"/>
            </a:endParaRPr>
          </a:p>
          <a:p>
            <a:pPr lvl="1"/>
            <a:r>
              <a:rPr lang="en-US" dirty="0">
                <a:latin typeface="+mj-lt"/>
              </a:rPr>
              <a:t>Slower responses and reflexes</a:t>
            </a:r>
          </a:p>
          <a:p>
            <a:pPr lvl="1"/>
            <a:r>
              <a:rPr lang="en-US" dirty="0">
                <a:latin typeface="+mj-lt"/>
              </a:rPr>
              <a:t>Decrease in sensitivity of nerve endings in skin</a:t>
            </a:r>
          </a:p>
          <a:p>
            <a:pPr lvl="1"/>
            <a:r>
              <a:rPr lang="en-US" dirty="0">
                <a:latin typeface="+mj-lt"/>
              </a:rPr>
              <a:t>Some memory loss, more often with short-term memory</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0179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43</a:t>
            </a:fld>
            <a:endParaRPr lang="en-US"/>
          </a:p>
        </p:txBody>
      </p:sp>
      <p:sp>
        <p:nvSpPr>
          <p:cNvPr id="2" name="Title 1">
            <a:extLst>
              <a:ext uri="{FF2B5EF4-FFF2-40B4-BE49-F238E27FC236}">
                <a16:creationId xmlns:a16="http://schemas.microsoft.com/office/drawing/2014/main" id="{A9D9542C-AAB5-4684-9519-D9B9AD3F755D}"/>
              </a:ext>
            </a:extLst>
          </p:cNvPr>
          <p:cNvSpPr>
            <a:spLocks noGrp="1"/>
          </p:cNvSpPr>
          <p:nvPr>
            <p:ph type="title"/>
          </p:nvPr>
        </p:nvSpPr>
        <p:spPr/>
        <p:txBody>
          <a:bodyPr>
            <a:normAutofit fontScale="90000"/>
          </a:bodyPr>
          <a:lstStyle/>
          <a:p>
            <a:r>
              <a:rPr lang="en-US" dirty="0"/>
              <a:t>LO3,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Suggesting residents make lists or write notes about things they want to remember</a:t>
            </a:r>
          </a:p>
          <a:p>
            <a:pPr lvl="1"/>
            <a:r>
              <a:rPr lang="en-US" dirty="0">
                <a:latin typeface="+mj-lt"/>
              </a:rPr>
              <a:t>Placing a calendar where the resident can see it</a:t>
            </a:r>
          </a:p>
          <a:p>
            <a:pPr lvl="1"/>
            <a:r>
              <a:rPr lang="en-US" dirty="0">
                <a:latin typeface="+mj-lt"/>
              </a:rPr>
              <a:t>Taking an interest in residents’ past by asking to see photos or hear stories</a:t>
            </a:r>
          </a:p>
          <a:p>
            <a:pPr lvl="1"/>
            <a:r>
              <a:rPr lang="en-US" dirty="0">
                <a:latin typeface="+mj-lt"/>
              </a:rPr>
              <a:t>Allowing time for decision-making and avoiding sudden changes in schedule</a:t>
            </a:r>
          </a:p>
          <a:p>
            <a:pPr lvl="1"/>
            <a:r>
              <a:rPr lang="en-US" dirty="0">
                <a:latin typeface="+mj-lt"/>
              </a:rPr>
              <a:t>Allowing plenty of time for movement</a:t>
            </a:r>
          </a:p>
          <a:p>
            <a:pPr lvl="1"/>
            <a:r>
              <a:rPr lang="en-US" dirty="0">
                <a:latin typeface="+mj-lt"/>
              </a:rPr>
              <a:t>Encouraging reading, thinking, and other mental activities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567505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44</a:t>
            </a:fld>
            <a:endParaRPr lang="en-US"/>
          </a:p>
        </p:txBody>
      </p:sp>
      <p:sp>
        <p:nvSpPr>
          <p:cNvPr id="2" name="Title 1">
            <a:extLst>
              <a:ext uri="{FF2B5EF4-FFF2-40B4-BE49-F238E27FC236}">
                <a16:creationId xmlns:a16="http://schemas.microsoft.com/office/drawing/2014/main" id="{ACEBCC05-AEB8-438A-AE85-8B6AE03D6A42}"/>
              </a:ext>
            </a:extLst>
          </p:cNvPr>
          <p:cNvSpPr>
            <a:spLocks noGrp="1"/>
          </p:cNvSpPr>
          <p:nvPr>
            <p:ph type="title"/>
          </p:nvPr>
        </p:nvSpPr>
        <p:spPr/>
        <p:txBody>
          <a:bodyPr>
            <a:normAutofit fontScale="90000"/>
          </a:bodyPr>
          <a:lstStyle/>
          <a:p>
            <a:r>
              <a:rPr lang="en-US" dirty="0"/>
              <a:t>LO3,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nervous system?</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38560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45</a:t>
            </a:fld>
            <a:endParaRPr lang="en-US"/>
          </a:p>
        </p:txBody>
      </p:sp>
      <p:sp>
        <p:nvSpPr>
          <p:cNvPr id="2" name="Title 1">
            <a:extLst>
              <a:ext uri="{FF2B5EF4-FFF2-40B4-BE49-F238E27FC236}">
                <a16:creationId xmlns:a16="http://schemas.microsoft.com/office/drawing/2014/main" id="{FD3713D0-2E76-451C-896E-14B1886E3260}"/>
              </a:ext>
            </a:extLst>
          </p:cNvPr>
          <p:cNvSpPr>
            <a:spLocks noGrp="1"/>
          </p:cNvSpPr>
          <p:nvPr>
            <p:ph type="title"/>
          </p:nvPr>
        </p:nvSpPr>
        <p:spPr/>
        <p:txBody>
          <a:bodyPr>
            <a:normAutofit fontScale="90000"/>
          </a:bodyPr>
          <a:lstStyle/>
          <a:p>
            <a:r>
              <a:rPr lang="en-US" dirty="0"/>
              <a:t>LO3,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Fatigue or pain with movement</a:t>
            </a:r>
          </a:p>
          <a:p>
            <a:pPr lvl="1"/>
            <a:r>
              <a:rPr lang="en-US" dirty="0">
                <a:latin typeface="+mj-lt"/>
              </a:rPr>
              <a:t>Shaking or trembling</a:t>
            </a:r>
          </a:p>
          <a:p>
            <a:pPr lvl="1"/>
            <a:r>
              <a:rPr lang="en-US" dirty="0">
                <a:latin typeface="+mj-lt"/>
              </a:rPr>
              <a:t>Inability to move one side of body</a:t>
            </a:r>
          </a:p>
          <a:p>
            <a:pPr lvl="1"/>
            <a:r>
              <a:rPr lang="en-US" dirty="0">
                <a:latin typeface="+mj-lt"/>
              </a:rPr>
              <a:t>Difficulty speaking or slurring of speech</a:t>
            </a:r>
          </a:p>
          <a:p>
            <a:pPr lvl="1"/>
            <a:r>
              <a:rPr lang="en-US" dirty="0">
                <a:latin typeface="+mj-lt"/>
              </a:rPr>
              <a:t>Numbness or tingling</a:t>
            </a:r>
          </a:p>
          <a:p>
            <a:pPr lvl="1"/>
            <a:r>
              <a:rPr lang="en-US" dirty="0">
                <a:latin typeface="+mj-lt"/>
              </a:rPr>
              <a:t>Disturbance or change in vision or hearing</a:t>
            </a:r>
          </a:p>
          <a:p>
            <a:pPr lvl="1"/>
            <a:r>
              <a:rPr lang="en-US" dirty="0">
                <a:latin typeface="+mj-lt"/>
              </a:rPr>
              <a:t>Dizziness or loss of balance</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479981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46</a:t>
            </a:fld>
            <a:endParaRPr lang="en-US"/>
          </a:p>
        </p:txBody>
      </p:sp>
      <p:sp>
        <p:nvSpPr>
          <p:cNvPr id="2" name="Title 1">
            <a:extLst>
              <a:ext uri="{FF2B5EF4-FFF2-40B4-BE49-F238E27FC236}">
                <a16:creationId xmlns:a16="http://schemas.microsoft.com/office/drawing/2014/main" id="{E9CD9351-14DB-406E-8832-273F2D093D77}"/>
              </a:ext>
            </a:extLst>
          </p:cNvPr>
          <p:cNvSpPr>
            <a:spLocks noGrp="1"/>
          </p:cNvSpPr>
          <p:nvPr>
            <p:ph type="title"/>
          </p:nvPr>
        </p:nvSpPr>
        <p:spPr/>
        <p:txBody>
          <a:bodyPr>
            <a:normAutofit fontScale="90000"/>
          </a:bodyPr>
          <a:lstStyle/>
          <a:p>
            <a:r>
              <a:rPr lang="en-US" dirty="0"/>
              <a:t>LO3,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Observe and report (cont’d):</a:t>
            </a:r>
          </a:p>
          <a:p>
            <a:pPr marL="0" indent="0">
              <a:buNone/>
            </a:pPr>
            <a:endParaRPr lang="en-US" dirty="0">
              <a:latin typeface="+mj-lt"/>
            </a:endParaRPr>
          </a:p>
          <a:p>
            <a:pPr lvl="1"/>
            <a:r>
              <a:rPr lang="en-US" dirty="0">
                <a:latin typeface="+mj-lt"/>
              </a:rPr>
              <a:t>Changes in eating or fluid intake</a:t>
            </a:r>
          </a:p>
          <a:p>
            <a:pPr lvl="1"/>
            <a:r>
              <a:rPr lang="en-US" dirty="0">
                <a:latin typeface="+mj-lt"/>
              </a:rPr>
              <a:t>Difficulty swallowing</a:t>
            </a:r>
          </a:p>
          <a:p>
            <a:pPr lvl="1"/>
            <a:r>
              <a:rPr lang="en-US" dirty="0">
                <a:latin typeface="+mj-lt"/>
              </a:rPr>
              <a:t>Bowel or bladder changes</a:t>
            </a:r>
          </a:p>
          <a:p>
            <a:pPr lvl="1"/>
            <a:r>
              <a:rPr lang="en-US" dirty="0">
                <a:latin typeface="+mj-lt"/>
              </a:rPr>
              <a:t>Depression or mood changes</a:t>
            </a:r>
          </a:p>
          <a:p>
            <a:pPr lvl="1"/>
            <a:r>
              <a:rPr lang="en-US" dirty="0">
                <a:latin typeface="+mj-lt"/>
              </a:rPr>
              <a:t>Memory loss or confusion</a:t>
            </a:r>
          </a:p>
          <a:p>
            <a:pPr lvl="1"/>
            <a:r>
              <a:rPr lang="en-US" dirty="0">
                <a:latin typeface="+mj-lt"/>
              </a:rPr>
              <a:t>Violent behavior</a:t>
            </a:r>
          </a:p>
          <a:p>
            <a:pPr lvl="1"/>
            <a:r>
              <a:rPr lang="en-US" dirty="0">
                <a:latin typeface="+mj-lt"/>
              </a:rPr>
              <a:t>Unusual or unexplained change in behavior</a:t>
            </a:r>
          </a:p>
          <a:p>
            <a:pPr lvl="1"/>
            <a:r>
              <a:rPr lang="en-US" dirty="0">
                <a:latin typeface="+mj-lt"/>
              </a:rPr>
              <a:t>Decreased ability to perform ADLs</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029525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47</a:t>
            </a:fld>
            <a:endParaRPr lang="en-US"/>
          </a:p>
        </p:txBody>
      </p:sp>
      <p:sp>
        <p:nvSpPr>
          <p:cNvPr id="2" name="Title 1">
            <a:extLst>
              <a:ext uri="{FF2B5EF4-FFF2-40B4-BE49-F238E27FC236}">
                <a16:creationId xmlns:a16="http://schemas.microsoft.com/office/drawing/2014/main" id="{549C4302-10DB-44CA-B568-702C942C919A}"/>
              </a:ext>
            </a:extLst>
          </p:cNvPr>
          <p:cNvSpPr>
            <a:spLocks noGrp="1"/>
          </p:cNvSpPr>
          <p:nvPr>
            <p:ph type="title"/>
          </p:nvPr>
        </p:nvSpPr>
        <p:spPr/>
        <p:txBody>
          <a:bodyPr>
            <a:normAutofit fontScale="90000"/>
          </a:bodyPr>
          <a:lstStyle/>
          <a:p>
            <a:r>
              <a:rPr lang="en-US" dirty="0"/>
              <a:t>LO3,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Dementia and Alzheimer’s disease, which are common disorders of the nervous system, are covered in detail in Chapter 5.</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653364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48</a:t>
            </a:fld>
            <a:endParaRPr lang="en-US"/>
          </a:p>
        </p:txBody>
      </p:sp>
      <p:sp>
        <p:nvSpPr>
          <p:cNvPr id="2" name="Title 1">
            <a:extLst>
              <a:ext uri="{FF2B5EF4-FFF2-40B4-BE49-F238E27FC236}">
                <a16:creationId xmlns:a16="http://schemas.microsoft.com/office/drawing/2014/main" id="{F2D4109D-19AA-495D-966E-85A1922AA2FE}"/>
              </a:ext>
            </a:extLst>
          </p:cNvPr>
          <p:cNvSpPr>
            <a:spLocks noGrp="1"/>
          </p:cNvSpPr>
          <p:nvPr>
            <p:ph type="title"/>
          </p:nvPr>
        </p:nvSpPr>
        <p:spPr/>
        <p:txBody>
          <a:bodyPr>
            <a:normAutofit fontScale="90000"/>
          </a:bodyPr>
          <a:lstStyle/>
          <a:p>
            <a:r>
              <a:rPr lang="en-US" dirty="0"/>
              <a:t>LO3,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hemiplegia</a:t>
            </a:r>
          </a:p>
          <a:p>
            <a:pPr marL="457200" lvl="1" indent="0">
              <a:buNone/>
            </a:pPr>
            <a:r>
              <a:rPr lang="en-US" dirty="0">
                <a:latin typeface="+mj-lt"/>
              </a:rPr>
              <a:t>paralysis on one side of the body.</a:t>
            </a:r>
          </a:p>
          <a:p>
            <a:pPr marL="0" indent="0">
              <a:buNone/>
            </a:pPr>
            <a:r>
              <a:rPr lang="en-US" b="1" dirty="0">
                <a:latin typeface="+mj-lt"/>
              </a:rPr>
              <a:t>hemiparesis</a:t>
            </a:r>
          </a:p>
          <a:p>
            <a:pPr marL="457200" lvl="1" indent="0">
              <a:buNone/>
            </a:pPr>
            <a:r>
              <a:rPr lang="en-US" dirty="0">
                <a:latin typeface="+mj-lt"/>
              </a:rPr>
              <a:t>weakness on one side of the body.</a:t>
            </a:r>
          </a:p>
          <a:p>
            <a:pPr marL="0" indent="0">
              <a:buNone/>
            </a:pPr>
            <a:r>
              <a:rPr lang="en-US" b="1" dirty="0">
                <a:latin typeface="+mj-lt"/>
              </a:rPr>
              <a:t>expressive aphasia</a:t>
            </a:r>
          </a:p>
          <a:p>
            <a:pPr marL="457200" lvl="1" indent="0">
              <a:buNone/>
            </a:pPr>
            <a:r>
              <a:rPr lang="en-US" dirty="0">
                <a:latin typeface="+mj-lt"/>
              </a:rPr>
              <a:t>trouble communicating thoughts through speech or writing.</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753099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49</a:t>
            </a:fld>
            <a:endParaRPr lang="en-US"/>
          </a:p>
        </p:txBody>
      </p:sp>
      <p:sp>
        <p:nvSpPr>
          <p:cNvPr id="2" name="Title 1">
            <a:extLst>
              <a:ext uri="{FF2B5EF4-FFF2-40B4-BE49-F238E27FC236}">
                <a16:creationId xmlns:a16="http://schemas.microsoft.com/office/drawing/2014/main" id="{705F1FEF-7353-4B70-807E-08419E4D4AB0}"/>
              </a:ext>
            </a:extLst>
          </p:cNvPr>
          <p:cNvSpPr>
            <a:spLocks noGrp="1"/>
          </p:cNvSpPr>
          <p:nvPr>
            <p:ph type="title"/>
          </p:nvPr>
        </p:nvSpPr>
        <p:spPr/>
        <p:txBody>
          <a:bodyPr>
            <a:normAutofit fontScale="90000"/>
          </a:bodyPr>
          <a:lstStyle/>
          <a:p>
            <a:r>
              <a:rPr lang="en-US" dirty="0"/>
              <a:t>LO3, key terms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receptive aphasia</a:t>
            </a:r>
          </a:p>
          <a:p>
            <a:pPr marL="457200" lvl="1" indent="0">
              <a:buNone/>
            </a:pPr>
            <a:r>
              <a:rPr lang="en-US" dirty="0">
                <a:latin typeface="+mj-lt"/>
              </a:rPr>
              <a:t>difficulty understanding spoken or written words.</a:t>
            </a:r>
          </a:p>
          <a:p>
            <a:pPr marL="0" indent="0">
              <a:buNone/>
            </a:pPr>
            <a:r>
              <a:rPr lang="en-US" b="1" dirty="0">
                <a:latin typeface="+mj-lt"/>
              </a:rPr>
              <a:t>emotional lability</a:t>
            </a:r>
          </a:p>
          <a:p>
            <a:pPr marL="457200" lvl="1" indent="0">
              <a:buNone/>
            </a:pPr>
            <a:r>
              <a:rPr lang="en-US" dirty="0">
                <a:latin typeface="+mj-lt"/>
              </a:rPr>
              <a:t>Inappropriate or unprovoked emotional responses, including laughing, crying, and anger. </a:t>
            </a:r>
          </a:p>
          <a:p>
            <a:pPr marL="0" indent="0">
              <a:buNone/>
            </a:pPr>
            <a:r>
              <a:rPr lang="en-US" b="1" dirty="0">
                <a:latin typeface="+mj-lt"/>
              </a:rPr>
              <a:t>dysphagia</a:t>
            </a:r>
          </a:p>
          <a:p>
            <a:pPr marL="457200" lvl="1" indent="0">
              <a:buNone/>
            </a:pPr>
            <a:r>
              <a:rPr lang="en-US" dirty="0">
                <a:latin typeface="+mj-lt"/>
              </a:rPr>
              <a:t>difficulty swallowing.</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79166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a:t>
            </a:fld>
            <a:endParaRPr lang="en-US" dirty="0"/>
          </a:p>
        </p:txBody>
      </p:sp>
      <p:sp>
        <p:nvSpPr>
          <p:cNvPr id="5" name="Title 4">
            <a:extLst>
              <a:ext uri="{FF2B5EF4-FFF2-40B4-BE49-F238E27FC236}">
                <a16:creationId xmlns:a16="http://schemas.microsoft.com/office/drawing/2014/main" id="{DB6C05F0-E1AF-46FC-A255-26EDC348B2B5}"/>
              </a:ext>
            </a:extLst>
          </p:cNvPr>
          <p:cNvSpPr>
            <a:spLocks noGrp="1"/>
          </p:cNvSpPr>
          <p:nvPr>
            <p:ph type="title"/>
          </p:nvPr>
        </p:nvSpPr>
        <p:spPr/>
        <p:txBody>
          <a:bodyPr>
            <a:normAutofit fontScale="90000"/>
          </a:bodyPr>
          <a:lstStyle/>
          <a:p>
            <a:r>
              <a:rPr lang="en-US" dirty="0"/>
              <a:t>Chapter 4, content 3</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a:bodyPr>
          <a:lstStyle/>
          <a:p>
            <a:pPr marL="0" indent="0">
              <a:buNone/>
            </a:pPr>
            <a:r>
              <a:rPr lang="en-US" altLang="en-US" dirty="0">
                <a:latin typeface="+mj-lt"/>
              </a:rPr>
              <a:t>Handout 4-1:The Integumentary System</a:t>
            </a:r>
          </a:p>
          <a:p>
            <a:pPr marL="0" indent="0">
              <a:buNone/>
            </a:pPr>
            <a:endParaRPr lang="en-US" altLang="en-US" dirty="0">
              <a:latin typeface="+mj-lt"/>
            </a:endParaRPr>
          </a:p>
        </p:txBody>
      </p:sp>
      <p:pic>
        <p:nvPicPr>
          <p:cNvPr id="4" name="Picture 3" descr="Labeled cross section of skin.">
            <a:extLst>
              <a:ext uri="{FF2B5EF4-FFF2-40B4-BE49-F238E27FC236}">
                <a16:creationId xmlns:a16="http://schemas.microsoft.com/office/drawing/2014/main" id="{7896AE76-B69E-45C0-9721-51140B6071D9}"/>
              </a:ext>
            </a:extLst>
          </p:cNvPr>
          <p:cNvPicPr>
            <a:picLocks noChangeAspect="1"/>
          </p:cNvPicPr>
          <p:nvPr/>
        </p:nvPicPr>
        <p:blipFill>
          <a:blip r:embed="rId2"/>
          <a:stretch>
            <a:fillRect/>
          </a:stretch>
        </p:blipFill>
        <p:spPr>
          <a:xfrm>
            <a:off x="2029747" y="1365738"/>
            <a:ext cx="5084505" cy="4593321"/>
          </a:xfrm>
          <a:prstGeom prst="rect">
            <a:avLst/>
          </a:prstGeom>
        </p:spPr>
      </p:pic>
    </p:spTree>
    <p:extLst>
      <p:ext uri="{BB962C8B-B14F-4D97-AF65-F5344CB8AC3E}">
        <p14:creationId xmlns:p14="http://schemas.microsoft.com/office/powerpoint/2010/main" val="2417743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50</a:t>
            </a:fld>
            <a:endParaRPr lang="en-US"/>
          </a:p>
        </p:txBody>
      </p:sp>
      <p:sp>
        <p:nvSpPr>
          <p:cNvPr id="2" name="Title 1">
            <a:extLst>
              <a:ext uri="{FF2B5EF4-FFF2-40B4-BE49-F238E27FC236}">
                <a16:creationId xmlns:a16="http://schemas.microsoft.com/office/drawing/2014/main" id="{D7285663-03DF-47DE-9C63-9556AAE283FD}"/>
              </a:ext>
            </a:extLst>
          </p:cNvPr>
          <p:cNvSpPr>
            <a:spLocks noGrp="1"/>
          </p:cNvSpPr>
          <p:nvPr>
            <p:ph type="title"/>
          </p:nvPr>
        </p:nvSpPr>
        <p:spPr/>
        <p:txBody>
          <a:bodyPr>
            <a:normAutofit fontScale="90000"/>
          </a:bodyPr>
          <a:lstStyle/>
          <a:p>
            <a:r>
              <a:rPr lang="en-US" dirty="0"/>
              <a:t>LO3,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should know these facts about CVA:</a:t>
            </a:r>
          </a:p>
          <a:p>
            <a:pPr marL="0" indent="0">
              <a:buNone/>
            </a:pPr>
            <a:endParaRPr lang="en-US" dirty="0">
              <a:latin typeface="+mj-lt"/>
            </a:endParaRPr>
          </a:p>
          <a:p>
            <a:pPr lvl="1"/>
            <a:r>
              <a:rPr lang="en-US" dirty="0">
                <a:latin typeface="+mj-lt"/>
              </a:rPr>
              <a:t>CVA occurs when blood supply to a part of the brain is blocked or a blood vessel leaks or ruptures within the brain.</a:t>
            </a:r>
          </a:p>
          <a:p>
            <a:pPr lvl="1"/>
            <a:r>
              <a:rPr lang="en-US" dirty="0">
                <a:latin typeface="+mj-lt"/>
              </a:rPr>
              <a:t>Results in lack of oxygen to tissues, causing cells to die.</a:t>
            </a:r>
          </a:p>
          <a:p>
            <a:pPr lvl="1"/>
            <a:r>
              <a:rPr lang="en-US" dirty="0">
                <a:latin typeface="+mj-lt"/>
              </a:rPr>
              <a:t>Swelling, leaking blood, and clots affect surrounding healthy brain tissue.</a:t>
            </a:r>
          </a:p>
          <a:p>
            <a:pPr lvl="1"/>
            <a:r>
              <a:rPr lang="en-US" dirty="0">
                <a:latin typeface="+mj-lt"/>
              </a:rPr>
              <a:t>Weakness occurs opposite affected side of brain.</a:t>
            </a:r>
          </a:p>
          <a:p>
            <a:pPr lvl="1"/>
            <a:r>
              <a:rPr lang="en-US" dirty="0">
                <a:latin typeface="+mj-lt"/>
              </a:rPr>
              <a:t>Mild stroke may result in few, if any, complications.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144603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51</a:t>
            </a:fld>
            <a:endParaRPr lang="en-US"/>
          </a:p>
        </p:txBody>
      </p:sp>
      <p:sp>
        <p:nvSpPr>
          <p:cNvPr id="4" name="Title 3">
            <a:extLst>
              <a:ext uri="{FF2B5EF4-FFF2-40B4-BE49-F238E27FC236}">
                <a16:creationId xmlns:a16="http://schemas.microsoft.com/office/drawing/2014/main" id="{0CA93958-FCAF-449C-A1FB-BAB76D0C7961}"/>
              </a:ext>
            </a:extLst>
          </p:cNvPr>
          <p:cNvSpPr>
            <a:spLocks noGrp="1"/>
          </p:cNvSpPr>
          <p:nvPr>
            <p:ph type="title"/>
          </p:nvPr>
        </p:nvSpPr>
        <p:spPr/>
        <p:txBody>
          <a:bodyPr>
            <a:normAutofit fontScale="90000"/>
          </a:bodyPr>
          <a:lstStyle/>
          <a:p>
            <a:r>
              <a:rPr lang="en-US" dirty="0"/>
              <a:t>LO3, content 10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4-7: Care Guidelines for CVA</a:t>
            </a:r>
          </a:p>
          <a:p>
            <a:pPr marL="0" indent="0">
              <a:buNone/>
            </a:pPr>
            <a:endParaRPr lang="en-US" altLang="en-US" dirty="0">
              <a:latin typeface="+mj-lt"/>
            </a:endParaRPr>
          </a:p>
          <a:p>
            <a:r>
              <a:rPr lang="en-US" dirty="0">
                <a:latin typeface="+mj-lt"/>
              </a:rPr>
              <a:t>Assist with exercises as ordered, keeping safety in mind.</a:t>
            </a:r>
          </a:p>
          <a:p>
            <a:r>
              <a:rPr lang="en-US" dirty="0">
                <a:latin typeface="+mj-lt"/>
              </a:rPr>
              <a:t>Use terms weaker or involved, not bad, to refer to the affected side. </a:t>
            </a:r>
          </a:p>
          <a:p>
            <a:r>
              <a:rPr lang="en-US" dirty="0">
                <a:latin typeface="+mj-lt"/>
              </a:rPr>
              <a:t>Assist with speech therapy as needed. </a:t>
            </a:r>
          </a:p>
          <a:p>
            <a:r>
              <a:rPr lang="en-US" dirty="0">
                <a:latin typeface="+mj-lt"/>
              </a:rPr>
              <a:t>Residents may experience confusion, memory loss, and heightened emotions. Be patient and understanding. Keep a routine of care.</a:t>
            </a:r>
          </a:p>
          <a:p>
            <a:r>
              <a:rPr lang="en-US" dirty="0">
                <a:latin typeface="+mj-lt"/>
              </a:rPr>
              <a:t>Encourage independence and self-esteem. </a:t>
            </a:r>
          </a:p>
          <a:p>
            <a:r>
              <a:rPr lang="en-US" dirty="0">
                <a:latin typeface="+mj-lt"/>
              </a:rPr>
              <a:t>Always check on resident’s body alignment.</a:t>
            </a:r>
          </a:p>
          <a:p>
            <a:r>
              <a:rPr lang="en-US" dirty="0">
                <a:latin typeface="+mj-lt"/>
              </a:rPr>
              <a:t>Pay special attention to skin care.</a:t>
            </a:r>
          </a:p>
          <a:p>
            <a:r>
              <a:rPr lang="en-US" dirty="0">
                <a:latin typeface="+mj-lt"/>
              </a:rPr>
              <a:t>If residents have lost sense of touch or sensation, be aware of potentially harmful situations, such as proximity to heat and sharp objects.</a:t>
            </a:r>
          </a:p>
          <a:p>
            <a:r>
              <a:rPr lang="en-US" dirty="0">
                <a:latin typeface="+mj-lt"/>
              </a:rPr>
              <a:t>Adapt procedures when caring for residents with one-sided paralysis or weakness.</a:t>
            </a:r>
          </a:p>
          <a:p>
            <a:pPr marL="0" indent="0">
              <a:buNone/>
            </a:pPr>
            <a:endParaRPr lang="en-US" dirty="0">
              <a:latin typeface="+mj-lt"/>
            </a:endParaRPr>
          </a:p>
        </p:txBody>
      </p:sp>
    </p:spTree>
    <p:extLst>
      <p:ext uri="{BB962C8B-B14F-4D97-AF65-F5344CB8AC3E}">
        <p14:creationId xmlns:p14="http://schemas.microsoft.com/office/powerpoint/2010/main" val="3552837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52</a:t>
            </a:fld>
            <a:endParaRPr lang="en-US"/>
          </a:p>
        </p:txBody>
      </p:sp>
      <p:sp>
        <p:nvSpPr>
          <p:cNvPr id="4" name="Title 3">
            <a:extLst>
              <a:ext uri="{FF2B5EF4-FFF2-40B4-BE49-F238E27FC236}">
                <a16:creationId xmlns:a16="http://schemas.microsoft.com/office/drawing/2014/main" id="{0D860DA8-0F5F-47FA-AD69-B91B4E0FCAF7}"/>
              </a:ext>
            </a:extLst>
          </p:cNvPr>
          <p:cNvSpPr>
            <a:spLocks noGrp="1"/>
          </p:cNvSpPr>
          <p:nvPr>
            <p:ph type="title"/>
          </p:nvPr>
        </p:nvSpPr>
        <p:spPr/>
        <p:txBody>
          <a:bodyPr>
            <a:normAutofit fontScale="90000"/>
          </a:bodyPr>
          <a:lstStyle/>
          <a:p>
            <a:r>
              <a:rPr lang="en-US" dirty="0"/>
              <a:t>LO3, content 11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4-7: Care Guidelines for CVA (cont’d)</a:t>
            </a:r>
          </a:p>
          <a:p>
            <a:pPr marL="0" indent="0">
              <a:buNone/>
            </a:pPr>
            <a:endParaRPr lang="en-US" altLang="en-US" dirty="0">
              <a:latin typeface="+mj-lt"/>
            </a:endParaRPr>
          </a:p>
          <a:p>
            <a:r>
              <a:rPr lang="en-US" dirty="0">
                <a:latin typeface="+mj-lt"/>
              </a:rPr>
              <a:t>For transfers: </a:t>
            </a:r>
          </a:p>
          <a:p>
            <a:r>
              <a:rPr lang="en-US" dirty="0">
                <a:latin typeface="+mj-lt"/>
              </a:rPr>
              <a:t>Always use gait belt.</a:t>
            </a:r>
          </a:p>
          <a:p>
            <a:r>
              <a:rPr lang="en-US" dirty="0">
                <a:latin typeface="+mj-lt"/>
              </a:rPr>
              <a:t>Stand on and support the weaker side.</a:t>
            </a:r>
          </a:p>
          <a:p>
            <a:r>
              <a:rPr lang="en-US" dirty="0">
                <a:latin typeface="+mj-lt"/>
              </a:rPr>
              <a:t>Lead with stronger side.</a:t>
            </a:r>
          </a:p>
          <a:p>
            <a:r>
              <a:rPr lang="en-US" dirty="0">
                <a:latin typeface="+mj-lt"/>
              </a:rPr>
              <a:t>For assisting with dressing:</a:t>
            </a:r>
          </a:p>
          <a:p>
            <a:r>
              <a:rPr lang="en-US" dirty="0">
                <a:latin typeface="+mj-lt"/>
              </a:rPr>
              <a:t>Dress weaker side first. Undress stronger side first.</a:t>
            </a:r>
          </a:p>
          <a:p>
            <a:r>
              <a:rPr lang="en-US" dirty="0">
                <a:latin typeface="+mj-lt"/>
              </a:rPr>
              <a:t>Use assistive equipment to help resident dress himself. </a:t>
            </a:r>
          </a:p>
          <a:p>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49486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53</a:t>
            </a:fld>
            <a:endParaRPr lang="en-US"/>
          </a:p>
        </p:txBody>
      </p:sp>
      <p:sp>
        <p:nvSpPr>
          <p:cNvPr id="4" name="Title 3">
            <a:extLst>
              <a:ext uri="{FF2B5EF4-FFF2-40B4-BE49-F238E27FC236}">
                <a16:creationId xmlns:a16="http://schemas.microsoft.com/office/drawing/2014/main" id="{6FA1424D-45AC-4195-995F-83E3509417CC}"/>
              </a:ext>
            </a:extLst>
          </p:cNvPr>
          <p:cNvSpPr>
            <a:spLocks noGrp="1"/>
          </p:cNvSpPr>
          <p:nvPr>
            <p:ph type="title"/>
          </p:nvPr>
        </p:nvSpPr>
        <p:spPr/>
        <p:txBody>
          <a:bodyPr>
            <a:normAutofit fontScale="90000"/>
          </a:bodyPr>
          <a:lstStyle/>
          <a:p>
            <a:r>
              <a:rPr lang="en-US" dirty="0"/>
              <a:t>LO3, content 12</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4-7: Care Guidelines for CVA (cont’d)</a:t>
            </a:r>
          </a:p>
          <a:p>
            <a:pPr marL="0" indent="0">
              <a:buNone/>
            </a:pPr>
            <a:endParaRPr lang="en-US" altLang="en-US" dirty="0">
              <a:latin typeface="+mj-lt"/>
            </a:endParaRPr>
          </a:p>
          <a:p>
            <a:r>
              <a:rPr lang="en-US" dirty="0">
                <a:latin typeface="+mj-lt"/>
              </a:rPr>
              <a:t>For assisting with communication:</a:t>
            </a:r>
          </a:p>
          <a:p>
            <a:pPr lvl="1"/>
            <a:r>
              <a:rPr lang="en-US" dirty="0">
                <a:latin typeface="+mj-lt"/>
              </a:rPr>
              <a:t>Keep questions and directions simple.</a:t>
            </a:r>
          </a:p>
          <a:p>
            <a:pPr lvl="1"/>
            <a:r>
              <a:rPr lang="en-US" dirty="0">
                <a:latin typeface="+mj-lt"/>
              </a:rPr>
              <a:t>Phrase questions so they can be answered with a “yes” or “no.” </a:t>
            </a:r>
          </a:p>
          <a:p>
            <a:pPr lvl="1"/>
            <a:r>
              <a:rPr lang="en-US" dirty="0">
                <a:latin typeface="+mj-lt"/>
              </a:rPr>
              <a:t>Agree on signals, such as shaking or nodding the head or raising a hand or finger for “yes” or “no.”</a:t>
            </a:r>
          </a:p>
          <a:p>
            <a:pPr lvl="1"/>
            <a:r>
              <a:rPr lang="en-US" dirty="0">
                <a:latin typeface="+mj-lt"/>
              </a:rPr>
              <a:t>Give residents time to respond. Listen attentively.</a:t>
            </a:r>
          </a:p>
          <a:p>
            <a:pPr lvl="1"/>
            <a:r>
              <a:rPr lang="en-US" dirty="0">
                <a:latin typeface="+mj-lt"/>
              </a:rPr>
              <a:t>Use a pencil and paper if the resident can write. </a:t>
            </a:r>
          </a:p>
          <a:p>
            <a:pPr lvl="1"/>
            <a:r>
              <a:rPr lang="en-US" dirty="0">
                <a:latin typeface="+mj-lt"/>
              </a:rPr>
              <a:t>Use verbal and nonverbal communication to express your positive attitude. </a:t>
            </a:r>
          </a:p>
          <a:p>
            <a:pPr lvl="1"/>
            <a:r>
              <a:rPr lang="en-US" dirty="0">
                <a:latin typeface="+mj-lt"/>
              </a:rPr>
              <a:t>Keep the call signal within reach of residents.</a:t>
            </a:r>
          </a:p>
          <a:p>
            <a:pPr lvl="1"/>
            <a:r>
              <a:rPr lang="en-US" dirty="0">
                <a:latin typeface="+mj-lt"/>
              </a:rPr>
              <a:t>Use verbal and nonverbal communication to express your positive attitude. Use pictures, gestures, or pointing. </a:t>
            </a:r>
          </a:p>
          <a:p>
            <a:pPr lvl="1"/>
            <a:r>
              <a:rPr lang="en-US" dirty="0">
                <a:latin typeface="+mj-lt"/>
              </a:rPr>
              <a:t>Use communication boards or special cards to aid communication.</a:t>
            </a:r>
          </a:p>
          <a:p>
            <a:pPr marL="0" indent="0">
              <a:buNone/>
            </a:pPr>
            <a:endParaRPr lang="en-US" dirty="0">
              <a:latin typeface="+mj-lt"/>
            </a:endParaRPr>
          </a:p>
        </p:txBody>
      </p:sp>
    </p:spTree>
    <p:extLst>
      <p:ext uri="{BB962C8B-B14F-4D97-AF65-F5344CB8AC3E}">
        <p14:creationId xmlns:p14="http://schemas.microsoft.com/office/powerpoint/2010/main" val="3928445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54</a:t>
            </a:fld>
            <a:endParaRPr lang="en-US"/>
          </a:p>
        </p:txBody>
      </p:sp>
      <p:sp>
        <p:nvSpPr>
          <p:cNvPr id="2" name="Title 1">
            <a:extLst>
              <a:ext uri="{FF2B5EF4-FFF2-40B4-BE49-F238E27FC236}">
                <a16:creationId xmlns:a16="http://schemas.microsoft.com/office/drawing/2014/main" id="{A1B5FACB-3569-47DB-9B59-B49772A94158}"/>
              </a:ext>
            </a:extLst>
          </p:cNvPr>
          <p:cNvSpPr>
            <a:spLocks noGrp="1"/>
          </p:cNvSpPr>
          <p:nvPr>
            <p:ph type="title"/>
          </p:nvPr>
        </p:nvSpPr>
        <p:spPr/>
        <p:txBody>
          <a:bodyPr>
            <a:normAutofit fontScale="90000"/>
          </a:bodyPr>
          <a:lstStyle/>
          <a:p>
            <a:r>
              <a:rPr lang="en-US" dirty="0"/>
              <a:t>LO3, key term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Define the following term:</a:t>
            </a:r>
          </a:p>
          <a:p>
            <a:pPr marL="0" indent="0">
              <a:buNone/>
            </a:pPr>
            <a:endParaRPr lang="en-US" dirty="0">
              <a:latin typeface="+mj-lt"/>
            </a:endParaRPr>
          </a:p>
          <a:p>
            <a:pPr marL="0" indent="0">
              <a:buNone/>
            </a:pPr>
            <a:r>
              <a:rPr lang="en-US" b="1" dirty="0">
                <a:latin typeface="+mj-lt"/>
              </a:rPr>
              <a:t>gait</a:t>
            </a:r>
          </a:p>
          <a:p>
            <a:pPr marL="457200" lvl="1" indent="0">
              <a:buNone/>
            </a:pPr>
            <a:r>
              <a:rPr lang="en-US" dirty="0">
                <a:latin typeface="+mj-lt"/>
              </a:rPr>
              <a:t>manner of walking.</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339741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55</a:t>
            </a:fld>
            <a:endParaRPr lang="en-US"/>
          </a:p>
        </p:txBody>
      </p:sp>
      <p:sp>
        <p:nvSpPr>
          <p:cNvPr id="2" name="Title 1">
            <a:extLst>
              <a:ext uri="{FF2B5EF4-FFF2-40B4-BE49-F238E27FC236}">
                <a16:creationId xmlns:a16="http://schemas.microsoft.com/office/drawing/2014/main" id="{918CAF89-C8D5-46A3-8687-6C9A83CE724D}"/>
              </a:ext>
            </a:extLst>
          </p:cNvPr>
          <p:cNvSpPr>
            <a:spLocks noGrp="1"/>
          </p:cNvSpPr>
          <p:nvPr>
            <p:ph type="title"/>
          </p:nvPr>
        </p:nvSpPr>
        <p:spPr/>
        <p:txBody>
          <a:bodyPr>
            <a:normAutofit fontScale="90000"/>
          </a:bodyPr>
          <a:lstStyle/>
          <a:p>
            <a:r>
              <a:rPr lang="en-US" dirty="0"/>
              <a:t>LO3, content 13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should know these facts about Parkinson’s disease:</a:t>
            </a:r>
          </a:p>
          <a:p>
            <a:pPr marL="0" indent="0">
              <a:buNone/>
            </a:pPr>
            <a:endParaRPr lang="en-US" dirty="0">
              <a:latin typeface="+mj-lt"/>
            </a:endParaRPr>
          </a:p>
          <a:p>
            <a:pPr lvl="1"/>
            <a:r>
              <a:rPr lang="en-US" dirty="0">
                <a:latin typeface="+mj-lt"/>
              </a:rPr>
              <a:t>It is a progressive, degenerative disease</a:t>
            </a:r>
          </a:p>
          <a:p>
            <a:pPr lvl="1"/>
            <a:r>
              <a:rPr lang="en-US" dirty="0">
                <a:latin typeface="+mj-lt"/>
              </a:rPr>
              <a:t>Causes stiff muscles, stooped posture, shuffling gait, pill-rolling, tremors, and mask-like facial expression</a:t>
            </a:r>
          </a:p>
          <a:p>
            <a:pPr lvl="1"/>
            <a:r>
              <a:rPr lang="en-US" dirty="0">
                <a:latin typeface="+mj-lt"/>
              </a:rPr>
              <a:t>Tremors can make ADLs difficult</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512796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56</a:t>
            </a:fld>
            <a:endParaRPr lang="en-US"/>
          </a:p>
        </p:txBody>
      </p:sp>
      <p:sp>
        <p:nvSpPr>
          <p:cNvPr id="4" name="Title 3">
            <a:extLst>
              <a:ext uri="{FF2B5EF4-FFF2-40B4-BE49-F238E27FC236}">
                <a16:creationId xmlns:a16="http://schemas.microsoft.com/office/drawing/2014/main" id="{4F4D61AE-4FD5-413F-B9E1-F9CFE69081AD}"/>
              </a:ext>
            </a:extLst>
          </p:cNvPr>
          <p:cNvSpPr>
            <a:spLocks noGrp="1"/>
          </p:cNvSpPr>
          <p:nvPr>
            <p:ph type="title"/>
          </p:nvPr>
        </p:nvSpPr>
        <p:spPr/>
        <p:txBody>
          <a:bodyPr>
            <a:normAutofit fontScale="90000"/>
          </a:bodyPr>
          <a:lstStyle/>
          <a:p>
            <a:r>
              <a:rPr lang="en-US" dirty="0"/>
              <a:t>LO3, content 14</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4-8: Care Guidelines for Parkinson’s Disease</a:t>
            </a:r>
          </a:p>
          <a:p>
            <a:pPr marL="0" indent="0">
              <a:buNone/>
            </a:pPr>
            <a:endParaRPr lang="en-US" altLang="en-US" dirty="0">
              <a:latin typeface="+mj-lt"/>
            </a:endParaRPr>
          </a:p>
          <a:p>
            <a:r>
              <a:rPr lang="en-US" dirty="0">
                <a:latin typeface="+mj-lt"/>
              </a:rPr>
              <a:t>Protect residents from falls. </a:t>
            </a:r>
          </a:p>
          <a:p>
            <a:r>
              <a:rPr lang="en-US" dirty="0">
                <a:latin typeface="+mj-lt"/>
              </a:rPr>
              <a:t>Help with ADLs as needed. </a:t>
            </a:r>
          </a:p>
          <a:p>
            <a:r>
              <a:rPr lang="en-US" dirty="0">
                <a:latin typeface="+mj-lt"/>
              </a:rPr>
              <a:t>Assist with ROM exercises as ordered. </a:t>
            </a:r>
          </a:p>
          <a:p>
            <a:r>
              <a:rPr lang="en-US" dirty="0">
                <a:latin typeface="+mj-lt"/>
              </a:rPr>
              <a:t>Observe for any swallowing problems and report them to the nurse.</a:t>
            </a:r>
          </a:p>
          <a:p>
            <a:r>
              <a:rPr lang="en-US" dirty="0">
                <a:latin typeface="+mj-lt"/>
              </a:rPr>
              <a:t>Encourage self-care and be patient. </a:t>
            </a:r>
          </a:p>
          <a:p>
            <a:pPr marL="0" indent="0">
              <a:buNone/>
            </a:pPr>
            <a:endParaRPr lang="en-US" dirty="0">
              <a:latin typeface="+mj-lt"/>
            </a:endParaRPr>
          </a:p>
        </p:txBody>
      </p:sp>
    </p:spTree>
    <p:extLst>
      <p:ext uri="{BB962C8B-B14F-4D97-AF65-F5344CB8AC3E}">
        <p14:creationId xmlns:p14="http://schemas.microsoft.com/office/powerpoint/2010/main" val="777581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57</a:t>
            </a:fld>
            <a:endParaRPr lang="en-US"/>
          </a:p>
        </p:txBody>
      </p:sp>
      <p:sp>
        <p:nvSpPr>
          <p:cNvPr id="2" name="Title 1">
            <a:extLst>
              <a:ext uri="{FF2B5EF4-FFF2-40B4-BE49-F238E27FC236}">
                <a16:creationId xmlns:a16="http://schemas.microsoft.com/office/drawing/2014/main" id="{7927E704-A3B7-4335-97F7-CB49A4F238D5}"/>
              </a:ext>
            </a:extLst>
          </p:cNvPr>
          <p:cNvSpPr>
            <a:spLocks noGrp="1"/>
          </p:cNvSpPr>
          <p:nvPr>
            <p:ph type="title"/>
          </p:nvPr>
        </p:nvSpPr>
        <p:spPr/>
        <p:txBody>
          <a:bodyPr>
            <a:normAutofit fontScale="90000"/>
          </a:bodyPr>
          <a:lstStyle/>
          <a:p>
            <a:r>
              <a:rPr lang="en-US" dirty="0"/>
              <a:t>LO3, content 15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should know these facts about multiple sclerosis (MS):</a:t>
            </a:r>
          </a:p>
          <a:p>
            <a:pPr marL="0" indent="0">
              <a:buNone/>
            </a:pPr>
            <a:endParaRPr lang="en-US" dirty="0">
              <a:latin typeface="+mj-lt"/>
            </a:endParaRPr>
          </a:p>
          <a:p>
            <a:pPr lvl="1"/>
            <a:r>
              <a:rPr lang="en-US" dirty="0">
                <a:latin typeface="+mj-lt"/>
              </a:rPr>
              <a:t>MS is a progressive disease affecting the central nervous system.</a:t>
            </a:r>
          </a:p>
          <a:p>
            <a:pPr lvl="1"/>
            <a:r>
              <a:rPr lang="en-US" dirty="0">
                <a:latin typeface="+mj-lt"/>
              </a:rPr>
              <a:t>Protective sheath breaks down over time and nerves cannot send messages properly.</a:t>
            </a:r>
          </a:p>
          <a:p>
            <a:pPr lvl="1"/>
            <a:r>
              <a:rPr lang="en-US" dirty="0">
                <a:latin typeface="+mj-lt"/>
              </a:rPr>
              <a:t>Residents will have varying abilities.</a:t>
            </a:r>
          </a:p>
          <a:p>
            <a:pPr lvl="1"/>
            <a:r>
              <a:rPr lang="en-US" dirty="0">
                <a:latin typeface="+mj-lt"/>
              </a:rPr>
              <a:t>Symptoms can include blurred vision, fatigue, tremors, poor balance, trouble walking, weakness, numbness, tingling, incontinence, and behavior changes.</a:t>
            </a:r>
          </a:p>
          <a:p>
            <a:pPr lvl="1"/>
            <a:r>
              <a:rPr lang="en-US" dirty="0">
                <a:latin typeface="+mj-lt"/>
              </a:rPr>
              <a:t>MS can cause blindness, contractures, and loss of function in arms and legs.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51707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58</a:t>
            </a:fld>
            <a:endParaRPr lang="en-US"/>
          </a:p>
        </p:txBody>
      </p:sp>
      <p:sp>
        <p:nvSpPr>
          <p:cNvPr id="4" name="Title 3">
            <a:extLst>
              <a:ext uri="{FF2B5EF4-FFF2-40B4-BE49-F238E27FC236}">
                <a16:creationId xmlns:a16="http://schemas.microsoft.com/office/drawing/2014/main" id="{2C14F16E-D5AB-4EED-BE30-8E6E658485B1}"/>
              </a:ext>
            </a:extLst>
          </p:cNvPr>
          <p:cNvSpPr>
            <a:spLocks noGrp="1"/>
          </p:cNvSpPr>
          <p:nvPr>
            <p:ph type="title"/>
          </p:nvPr>
        </p:nvSpPr>
        <p:spPr/>
        <p:txBody>
          <a:bodyPr>
            <a:normAutofit fontScale="90000"/>
          </a:bodyPr>
          <a:lstStyle/>
          <a:p>
            <a:r>
              <a:rPr lang="en-US" dirty="0"/>
              <a:t>LO3, content 16</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4-9: Care Guidelines for Multiple Sclerosis</a:t>
            </a:r>
          </a:p>
          <a:p>
            <a:pPr marL="0" indent="0">
              <a:buNone/>
            </a:pPr>
            <a:endParaRPr lang="en-US" altLang="en-US" dirty="0">
              <a:latin typeface="+mj-lt"/>
            </a:endParaRPr>
          </a:p>
          <a:p>
            <a:r>
              <a:rPr lang="en-US" altLang="en-US" dirty="0">
                <a:latin typeface="+mj-lt"/>
              </a:rPr>
              <a:t>Assist with ADLs. Be patient with self-care and movement. Allow time for tasks. Offer rest periods.</a:t>
            </a:r>
          </a:p>
          <a:p>
            <a:r>
              <a:rPr lang="en-US" altLang="en-US" dirty="0">
                <a:latin typeface="+mj-lt"/>
              </a:rPr>
              <a:t>Give resident time to communicate. </a:t>
            </a:r>
          </a:p>
          <a:p>
            <a:r>
              <a:rPr lang="en-US" altLang="en-US" dirty="0">
                <a:latin typeface="+mj-lt"/>
              </a:rPr>
              <a:t>Prevent falls. </a:t>
            </a:r>
          </a:p>
          <a:p>
            <a:r>
              <a:rPr lang="en-US" altLang="en-US" dirty="0">
                <a:latin typeface="+mj-lt"/>
              </a:rPr>
              <a:t>Help avoid stressful situations. Listen to residents. Be calm.</a:t>
            </a:r>
          </a:p>
          <a:p>
            <a:r>
              <a:rPr lang="en-US" altLang="en-US" dirty="0">
                <a:latin typeface="+mj-lt"/>
              </a:rPr>
              <a:t>Encourage a healthy diet with plenty of fluids. </a:t>
            </a:r>
          </a:p>
          <a:p>
            <a:r>
              <a:rPr lang="en-US" altLang="en-US" dirty="0">
                <a:latin typeface="+mj-lt"/>
              </a:rPr>
              <a:t>Give regular skin care to prevent pressure injuries. </a:t>
            </a:r>
          </a:p>
          <a:p>
            <a:r>
              <a:rPr lang="en-US" altLang="en-US" dirty="0">
                <a:latin typeface="+mj-lt"/>
              </a:rPr>
              <a:t>Assist with ROM exercises to prevent contractures and strengthen muscles. </a:t>
            </a:r>
          </a:p>
          <a:p>
            <a:endParaRPr lang="en-US" altLang="en-US" dirty="0">
              <a:latin typeface="+mj-lt"/>
            </a:endParaRPr>
          </a:p>
          <a:p>
            <a:pPr marL="0" indent="0">
              <a:buNone/>
            </a:pPr>
            <a:endParaRPr lang="en-US" alt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432627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59</a:t>
            </a:fld>
            <a:endParaRPr lang="en-US"/>
          </a:p>
        </p:txBody>
      </p:sp>
      <p:sp>
        <p:nvSpPr>
          <p:cNvPr id="2" name="Title 1">
            <a:extLst>
              <a:ext uri="{FF2B5EF4-FFF2-40B4-BE49-F238E27FC236}">
                <a16:creationId xmlns:a16="http://schemas.microsoft.com/office/drawing/2014/main" id="{9E63E7A6-249C-45E1-A975-A0D1FFC1E97E}"/>
              </a:ext>
            </a:extLst>
          </p:cNvPr>
          <p:cNvSpPr>
            <a:spLocks noGrp="1"/>
          </p:cNvSpPr>
          <p:nvPr>
            <p:ph type="title"/>
          </p:nvPr>
        </p:nvSpPr>
        <p:spPr/>
        <p:txBody>
          <a:bodyPr>
            <a:normAutofit fontScale="90000"/>
          </a:bodyPr>
          <a:lstStyle/>
          <a:p>
            <a:r>
              <a:rPr lang="en-US" dirty="0"/>
              <a:t>LO3, content 17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lvl="1"/>
            <a:r>
              <a:rPr lang="en-US" dirty="0">
                <a:latin typeface="+mj-lt"/>
              </a:rPr>
              <a:t>paraplegia</a:t>
            </a:r>
          </a:p>
          <a:p>
            <a:pPr lvl="1"/>
            <a:r>
              <a:rPr lang="en-US" dirty="0">
                <a:latin typeface="+mj-lt"/>
              </a:rPr>
              <a:t>loss of function of lower body and legs. </a:t>
            </a:r>
          </a:p>
          <a:p>
            <a:pPr lvl="1"/>
            <a:r>
              <a:rPr lang="en-US" dirty="0">
                <a:latin typeface="+mj-lt"/>
              </a:rPr>
              <a:t>quadriplegia</a:t>
            </a:r>
          </a:p>
          <a:p>
            <a:pPr lvl="1"/>
            <a:r>
              <a:rPr lang="en-US" dirty="0">
                <a:latin typeface="+mj-lt"/>
              </a:rPr>
              <a:t>loss of function of legs, trunk, and arms.</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2552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a:t>
            </a:fld>
            <a:endParaRPr lang="en-US" dirty="0"/>
          </a:p>
        </p:txBody>
      </p:sp>
      <p:sp>
        <p:nvSpPr>
          <p:cNvPr id="2" name="Title 1">
            <a:extLst>
              <a:ext uri="{FF2B5EF4-FFF2-40B4-BE49-F238E27FC236}">
                <a16:creationId xmlns:a16="http://schemas.microsoft.com/office/drawing/2014/main" id="{31974451-E9C3-4E34-AC33-9B8A02120DEF}"/>
              </a:ext>
            </a:extLst>
          </p:cNvPr>
          <p:cNvSpPr>
            <a:spLocks noGrp="1"/>
          </p:cNvSpPr>
          <p:nvPr>
            <p:ph type="title"/>
          </p:nvPr>
        </p:nvSpPr>
        <p:spPr/>
        <p:txBody>
          <a:bodyPr>
            <a:normAutofit fontScale="90000"/>
          </a:bodyPr>
          <a:lstStyle/>
          <a:p>
            <a:r>
              <a:rPr lang="en-US" dirty="0"/>
              <a:t>LO1,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Describe the integumentary system</a:t>
            </a:r>
          </a:p>
          <a:p>
            <a:pPr marL="0" indent="0">
              <a:buNone/>
            </a:pPr>
            <a:endParaRPr lang="en-US" dirty="0">
              <a:latin typeface="+mj-lt"/>
            </a:endParaRPr>
          </a:p>
          <a:p>
            <a:pPr marL="0" indent="0">
              <a:buNone/>
            </a:pPr>
            <a:r>
              <a:rPr lang="en-US" dirty="0">
                <a:latin typeface="+mj-lt"/>
              </a:rPr>
              <a:t>Remember these points about the integumentary system: </a:t>
            </a:r>
          </a:p>
          <a:p>
            <a:pPr marL="0" indent="0">
              <a:buNone/>
            </a:pPr>
            <a:endParaRPr lang="en-US" dirty="0">
              <a:latin typeface="+mj-lt"/>
            </a:endParaRPr>
          </a:p>
          <a:p>
            <a:pPr lvl="1"/>
            <a:r>
              <a:rPr lang="en-US" dirty="0">
                <a:latin typeface="+mj-lt"/>
              </a:rPr>
              <a:t>Largest organ and system</a:t>
            </a:r>
          </a:p>
          <a:p>
            <a:pPr lvl="1"/>
            <a:r>
              <a:rPr lang="en-US" dirty="0">
                <a:latin typeface="+mj-lt"/>
              </a:rPr>
              <a:t>Natural protective covering</a:t>
            </a:r>
          </a:p>
          <a:p>
            <a:pPr lvl="1"/>
            <a:r>
              <a:rPr lang="en-US" dirty="0">
                <a:latin typeface="+mj-lt"/>
              </a:rPr>
              <a:t>Prevents excessive loss of water and injury to internal organs</a:t>
            </a:r>
          </a:p>
          <a:p>
            <a:pPr lvl="1"/>
            <a:r>
              <a:rPr lang="en-US" dirty="0">
                <a:latin typeface="+mj-lt"/>
              </a:rPr>
              <a:t>Skin made of tissue and glands</a:t>
            </a:r>
          </a:p>
          <a:p>
            <a:pPr lvl="1"/>
            <a:r>
              <a:rPr lang="en-US" dirty="0">
                <a:latin typeface="+mj-lt"/>
              </a:rPr>
              <a:t>Skin is a sense organ</a:t>
            </a:r>
          </a:p>
          <a:p>
            <a:pPr lvl="1"/>
            <a:r>
              <a:rPr lang="en-US" dirty="0">
                <a:latin typeface="+mj-lt"/>
              </a:rPr>
              <a:t>Regulates body temperature</a:t>
            </a:r>
          </a:p>
          <a:p>
            <a:pPr lvl="1"/>
            <a:endParaRPr lang="en-US" dirty="0">
              <a:latin typeface="+mj-lt"/>
            </a:endParaRPr>
          </a:p>
          <a:p>
            <a:pPr lvl="1"/>
            <a:endParaRPr lang="en-US" dirty="0">
              <a:latin typeface="+mj-lt"/>
            </a:endParaRPr>
          </a:p>
          <a:p>
            <a:pPr lvl="1"/>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227696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60</a:t>
            </a:fld>
            <a:endParaRPr lang="en-US"/>
          </a:p>
        </p:txBody>
      </p:sp>
      <p:sp>
        <p:nvSpPr>
          <p:cNvPr id="2" name="Title 1">
            <a:extLst>
              <a:ext uri="{FF2B5EF4-FFF2-40B4-BE49-F238E27FC236}">
                <a16:creationId xmlns:a16="http://schemas.microsoft.com/office/drawing/2014/main" id="{A550AAD2-5D62-4CC1-948A-BFF81212C229}"/>
              </a:ext>
            </a:extLst>
          </p:cNvPr>
          <p:cNvSpPr>
            <a:spLocks noGrp="1"/>
          </p:cNvSpPr>
          <p:nvPr>
            <p:ph type="title"/>
          </p:nvPr>
        </p:nvSpPr>
        <p:spPr/>
        <p:txBody>
          <a:bodyPr>
            <a:normAutofit fontScale="90000"/>
          </a:bodyPr>
          <a:lstStyle/>
          <a:p>
            <a:r>
              <a:rPr lang="en-US" dirty="0"/>
              <a:t>LO3, content 18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should know these facts about head and spinal cord injuries:</a:t>
            </a:r>
          </a:p>
          <a:p>
            <a:pPr marL="0" indent="0">
              <a:buNone/>
            </a:pPr>
            <a:endParaRPr lang="en-US" dirty="0">
              <a:latin typeface="+mj-lt"/>
            </a:endParaRPr>
          </a:p>
          <a:p>
            <a:pPr lvl="1"/>
            <a:r>
              <a:rPr lang="en-US" dirty="0">
                <a:latin typeface="+mj-lt"/>
              </a:rPr>
              <a:t>May result from diving, sports injuries, falls, car and motorcycle accidents, industrial accidents, war, and criminal violence</a:t>
            </a:r>
          </a:p>
          <a:p>
            <a:pPr lvl="1"/>
            <a:r>
              <a:rPr lang="en-US" dirty="0">
                <a:latin typeface="+mj-lt"/>
              </a:rPr>
              <a:t>Can cause permanent brain damage, intellectual disability, personality changes, trouble breathing, seizures, coma, memory loss, loss of consciousness, paresis, paralysis</a:t>
            </a:r>
          </a:p>
          <a:p>
            <a:pPr lvl="1"/>
            <a:r>
              <a:rPr lang="en-US" dirty="0">
                <a:latin typeface="+mj-lt"/>
              </a:rPr>
              <a:t>Effects of spinal cord injuries depend on force of impact and where spine is injured.</a:t>
            </a:r>
          </a:p>
          <a:p>
            <a:pPr lvl="1"/>
            <a:r>
              <a:rPr lang="en-US" dirty="0">
                <a:latin typeface="+mj-lt"/>
              </a:rPr>
              <a:t>May cause paraplegia or quadriplegia</a:t>
            </a:r>
          </a:p>
          <a:p>
            <a:pPr lvl="1"/>
            <a:r>
              <a:rPr lang="en-US" dirty="0">
                <a:latin typeface="+mj-lt"/>
              </a:rPr>
              <a:t>Rehabilitation is needed.</a:t>
            </a:r>
          </a:p>
          <a:p>
            <a:pPr lvl="1"/>
            <a:r>
              <a:rPr lang="en-US" dirty="0">
                <a:latin typeface="+mj-lt"/>
              </a:rPr>
              <a:t>Emotional support is important.</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531059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61</a:t>
            </a:fld>
            <a:endParaRPr lang="en-US"/>
          </a:p>
        </p:txBody>
      </p:sp>
      <p:sp>
        <p:nvSpPr>
          <p:cNvPr id="4" name="Title 3">
            <a:extLst>
              <a:ext uri="{FF2B5EF4-FFF2-40B4-BE49-F238E27FC236}">
                <a16:creationId xmlns:a16="http://schemas.microsoft.com/office/drawing/2014/main" id="{DFDDBF7E-70BE-4BB6-904D-56C0F133ABFA}"/>
              </a:ext>
            </a:extLst>
          </p:cNvPr>
          <p:cNvSpPr>
            <a:spLocks noGrp="1"/>
          </p:cNvSpPr>
          <p:nvPr>
            <p:ph type="title"/>
          </p:nvPr>
        </p:nvSpPr>
        <p:spPr/>
        <p:txBody>
          <a:bodyPr>
            <a:normAutofit fontScale="90000"/>
          </a:bodyPr>
          <a:lstStyle/>
          <a:p>
            <a:r>
              <a:rPr lang="en-US" dirty="0"/>
              <a:t>LO3, content 19</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normAutofit lnSpcReduction="10000"/>
          </a:bodyPr>
          <a:lstStyle/>
          <a:p>
            <a:pPr marL="0" indent="0">
              <a:buNone/>
            </a:pPr>
            <a:r>
              <a:rPr lang="en-US" altLang="en-US" dirty="0">
                <a:latin typeface="+mj-lt"/>
              </a:rPr>
              <a:t>Transparency 4-10: Care Guidelines for Head and Spinal Cord Injuries</a:t>
            </a:r>
          </a:p>
          <a:p>
            <a:pPr marL="0" indent="0">
              <a:buNone/>
            </a:pPr>
            <a:endParaRPr lang="en-US" altLang="en-US" dirty="0">
              <a:latin typeface="+mj-lt"/>
            </a:endParaRPr>
          </a:p>
          <a:p>
            <a:r>
              <a:rPr lang="en-US" altLang="en-US" dirty="0">
                <a:latin typeface="+mj-lt"/>
              </a:rPr>
              <a:t>Give emotional support, as well as physical help. </a:t>
            </a:r>
          </a:p>
          <a:p>
            <a:r>
              <a:rPr lang="en-US" altLang="en-US" dirty="0">
                <a:latin typeface="+mj-lt"/>
              </a:rPr>
              <a:t>Be patient with self-care. </a:t>
            </a:r>
          </a:p>
          <a:p>
            <a:r>
              <a:rPr lang="en-US" altLang="en-US" dirty="0">
                <a:latin typeface="+mj-lt"/>
              </a:rPr>
              <a:t>Prevent falls and burns. </a:t>
            </a:r>
          </a:p>
          <a:p>
            <a:r>
              <a:rPr lang="en-US" altLang="en-US" dirty="0">
                <a:latin typeface="+mj-lt"/>
              </a:rPr>
              <a:t>Be patient with self-care.</a:t>
            </a:r>
          </a:p>
          <a:p>
            <a:r>
              <a:rPr lang="en-US" altLang="en-US" dirty="0">
                <a:latin typeface="+mj-lt"/>
              </a:rPr>
              <a:t>Give careful skin care to prevent pressure injuries. </a:t>
            </a:r>
          </a:p>
          <a:p>
            <a:r>
              <a:rPr lang="en-US" altLang="en-US" dirty="0">
                <a:latin typeface="+mj-lt"/>
              </a:rPr>
              <a:t>Assist with position changes at least every two hours. </a:t>
            </a:r>
          </a:p>
          <a:p>
            <a:r>
              <a:rPr lang="en-US" altLang="en-US" dirty="0">
                <a:latin typeface="+mj-lt"/>
              </a:rPr>
              <a:t>Perform ROM exercises as ordered. </a:t>
            </a:r>
          </a:p>
          <a:p>
            <a:r>
              <a:rPr lang="en-US" altLang="en-US" dirty="0">
                <a:latin typeface="+mj-lt"/>
              </a:rPr>
              <a:t>Encourage fluids and a high-fiber diet to prevent constipation. </a:t>
            </a:r>
          </a:p>
          <a:p>
            <a:r>
              <a:rPr lang="en-US" altLang="en-US" dirty="0">
                <a:latin typeface="+mj-lt"/>
              </a:rPr>
              <a:t>Give extra catheter care as needed. </a:t>
            </a:r>
          </a:p>
          <a:p>
            <a:r>
              <a:rPr lang="en-US" altLang="en-US" dirty="0">
                <a:latin typeface="+mj-lt"/>
              </a:rPr>
              <a:t>Offer rest periods as needed for fatigue. Use special stockings as ordered to aid circulation. </a:t>
            </a:r>
          </a:p>
          <a:p>
            <a:r>
              <a:rPr lang="en-US" altLang="en-US" dirty="0">
                <a:latin typeface="+mj-lt"/>
              </a:rPr>
              <a:t>Encourage deep breathing exercises as ordered. </a:t>
            </a:r>
          </a:p>
          <a:p>
            <a:r>
              <a:rPr lang="en-US" altLang="en-US" dirty="0">
                <a:latin typeface="+mj-lt"/>
              </a:rPr>
              <a:t>Provide for privacy if involuntary erections occur. </a:t>
            </a:r>
          </a:p>
          <a:p>
            <a:r>
              <a:rPr lang="en-US" altLang="en-US" dirty="0">
                <a:latin typeface="+mj-lt"/>
              </a:rPr>
              <a:t>Assist with bowel and bladder training.</a:t>
            </a:r>
          </a:p>
          <a:p>
            <a:endParaRPr lang="en-US" altLang="en-US" dirty="0">
              <a:latin typeface="+mj-lt"/>
            </a:endParaRPr>
          </a:p>
          <a:p>
            <a:pPr marL="0" indent="0">
              <a:buNone/>
            </a:pPr>
            <a:endParaRPr lang="en-US" alt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2460454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62</a:t>
            </a:fld>
            <a:endParaRPr lang="en-US"/>
          </a:p>
        </p:txBody>
      </p:sp>
      <p:sp>
        <p:nvSpPr>
          <p:cNvPr id="5" name="Title 4">
            <a:extLst>
              <a:ext uri="{FF2B5EF4-FFF2-40B4-BE49-F238E27FC236}">
                <a16:creationId xmlns:a16="http://schemas.microsoft.com/office/drawing/2014/main" id="{9242FE4F-680C-4A10-AE85-FF7C1F79C17B}"/>
              </a:ext>
            </a:extLst>
          </p:cNvPr>
          <p:cNvSpPr>
            <a:spLocks noGrp="1"/>
          </p:cNvSpPr>
          <p:nvPr>
            <p:ph type="title"/>
          </p:nvPr>
        </p:nvSpPr>
        <p:spPr/>
        <p:txBody>
          <a:bodyPr>
            <a:normAutofit fontScale="90000"/>
          </a:bodyPr>
          <a:lstStyle/>
          <a:p>
            <a:r>
              <a:rPr lang="en-US" dirty="0"/>
              <a:t>LO3, content 20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4-11: Parts of the Eye</a:t>
            </a:r>
          </a:p>
          <a:p>
            <a:pPr marL="0" indent="0">
              <a:buNone/>
            </a:pPr>
            <a:endParaRPr lang="en-US" altLang="en-US" dirty="0">
              <a:latin typeface="+mj-lt"/>
            </a:endParaRPr>
          </a:p>
          <a:p>
            <a:endParaRPr lang="en-US" altLang="en-US" dirty="0">
              <a:latin typeface="+mj-lt"/>
            </a:endParaRPr>
          </a:p>
          <a:p>
            <a:pPr marL="0" indent="0">
              <a:buNone/>
            </a:pPr>
            <a:endParaRPr lang="en-US" altLang="en-US" dirty="0">
              <a:latin typeface="+mj-lt"/>
            </a:endParaRPr>
          </a:p>
          <a:p>
            <a:pPr marL="0" indent="0">
              <a:buNone/>
            </a:pPr>
            <a:endParaRPr lang="en-US" dirty="0">
              <a:latin typeface="+mj-lt"/>
            </a:endParaRPr>
          </a:p>
        </p:txBody>
      </p:sp>
      <p:pic>
        <p:nvPicPr>
          <p:cNvPr id="4" name="Picture 3" descr="The human eye, labeled.">
            <a:extLst>
              <a:ext uri="{FF2B5EF4-FFF2-40B4-BE49-F238E27FC236}">
                <a16:creationId xmlns:a16="http://schemas.microsoft.com/office/drawing/2014/main" id="{B5D94D36-7E6F-465E-B80D-51DEB0C02E13}"/>
              </a:ext>
            </a:extLst>
          </p:cNvPr>
          <p:cNvPicPr>
            <a:picLocks noChangeAspect="1"/>
          </p:cNvPicPr>
          <p:nvPr/>
        </p:nvPicPr>
        <p:blipFill>
          <a:blip r:embed="rId2"/>
          <a:stretch>
            <a:fillRect/>
          </a:stretch>
        </p:blipFill>
        <p:spPr>
          <a:xfrm>
            <a:off x="1901474" y="1505390"/>
            <a:ext cx="5341052" cy="4270612"/>
          </a:xfrm>
          <a:prstGeom prst="rect">
            <a:avLst/>
          </a:prstGeom>
        </p:spPr>
      </p:pic>
    </p:spTree>
    <p:extLst>
      <p:ext uri="{BB962C8B-B14F-4D97-AF65-F5344CB8AC3E}">
        <p14:creationId xmlns:p14="http://schemas.microsoft.com/office/powerpoint/2010/main" val="3266873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63</a:t>
            </a:fld>
            <a:endParaRPr lang="en-US"/>
          </a:p>
        </p:txBody>
      </p:sp>
      <p:sp>
        <p:nvSpPr>
          <p:cNvPr id="5" name="Title 4">
            <a:extLst>
              <a:ext uri="{FF2B5EF4-FFF2-40B4-BE49-F238E27FC236}">
                <a16:creationId xmlns:a16="http://schemas.microsoft.com/office/drawing/2014/main" id="{13200D53-9B3E-4E1E-A9C8-6D02DC0DA5E4}"/>
              </a:ext>
            </a:extLst>
          </p:cNvPr>
          <p:cNvSpPr>
            <a:spLocks noGrp="1"/>
          </p:cNvSpPr>
          <p:nvPr>
            <p:ph type="title"/>
          </p:nvPr>
        </p:nvSpPr>
        <p:spPr/>
        <p:txBody>
          <a:bodyPr>
            <a:normAutofit fontScale="90000"/>
          </a:bodyPr>
          <a:lstStyle/>
          <a:p>
            <a:r>
              <a:rPr lang="en-US" dirty="0"/>
              <a:t>LO3, content 21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4-11: Parts of the Ear</a:t>
            </a:r>
          </a:p>
          <a:p>
            <a:pPr marL="0" indent="0">
              <a:buNone/>
            </a:pPr>
            <a:endParaRPr lang="en-US" altLang="en-US" dirty="0">
              <a:latin typeface="+mj-lt"/>
            </a:endParaRPr>
          </a:p>
          <a:p>
            <a:endParaRPr lang="en-US" altLang="en-US" dirty="0">
              <a:latin typeface="+mj-lt"/>
            </a:endParaRPr>
          </a:p>
          <a:p>
            <a:pPr marL="0" indent="0">
              <a:buNone/>
            </a:pPr>
            <a:endParaRPr lang="en-US" altLang="en-US" dirty="0">
              <a:latin typeface="+mj-lt"/>
            </a:endParaRPr>
          </a:p>
          <a:p>
            <a:pPr marL="0" indent="0">
              <a:buNone/>
            </a:pPr>
            <a:endParaRPr lang="en-US" dirty="0">
              <a:latin typeface="+mj-lt"/>
            </a:endParaRPr>
          </a:p>
        </p:txBody>
      </p:sp>
      <p:pic>
        <p:nvPicPr>
          <p:cNvPr id="4" name="Picture 3" descr="The human ear, labeled.">
            <a:extLst>
              <a:ext uri="{FF2B5EF4-FFF2-40B4-BE49-F238E27FC236}">
                <a16:creationId xmlns:a16="http://schemas.microsoft.com/office/drawing/2014/main" id="{A31C5C88-10B6-403A-904D-DC16F04575D4}"/>
              </a:ext>
            </a:extLst>
          </p:cNvPr>
          <p:cNvPicPr>
            <a:picLocks noChangeAspect="1"/>
          </p:cNvPicPr>
          <p:nvPr/>
        </p:nvPicPr>
        <p:blipFill>
          <a:blip r:embed="rId2"/>
          <a:stretch>
            <a:fillRect/>
          </a:stretch>
        </p:blipFill>
        <p:spPr>
          <a:xfrm>
            <a:off x="1490441" y="1551292"/>
            <a:ext cx="6163118" cy="4209629"/>
          </a:xfrm>
          <a:prstGeom prst="rect">
            <a:avLst/>
          </a:prstGeom>
        </p:spPr>
      </p:pic>
    </p:spTree>
    <p:extLst>
      <p:ext uri="{BB962C8B-B14F-4D97-AF65-F5344CB8AC3E}">
        <p14:creationId xmlns:p14="http://schemas.microsoft.com/office/powerpoint/2010/main" val="692807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64</a:t>
            </a:fld>
            <a:endParaRPr lang="en-US"/>
          </a:p>
        </p:txBody>
      </p:sp>
      <p:sp>
        <p:nvSpPr>
          <p:cNvPr id="2" name="Title 1">
            <a:extLst>
              <a:ext uri="{FF2B5EF4-FFF2-40B4-BE49-F238E27FC236}">
                <a16:creationId xmlns:a16="http://schemas.microsoft.com/office/drawing/2014/main" id="{2216409F-7148-4F13-904D-1B2516F13919}"/>
              </a:ext>
            </a:extLst>
          </p:cNvPr>
          <p:cNvSpPr>
            <a:spLocks noGrp="1"/>
          </p:cNvSpPr>
          <p:nvPr>
            <p:ph type="title"/>
          </p:nvPr>
        </p:nvSpPr>
        <p:spPr/>
        <p:txBody>
          <a:bodyPr>
            <a:normAutofit fontScale="90000"/>
          </a:bodyPr>
          <a:lstStyle/>
          <a:p>
            <a:r>
              <a:rPr lang="en-US" dirty="0"/>
              <a:t>LO3, content 22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REMEMBER:</a:t>
            </a:r>
          </a:p>
          <a:p>
            <a:pPr marL="0" indent="0">
              <a:buNone/>
            </a:pPr>
            <a:endParaRPr lang="en-US" dirty="0">
              <a:latin typeface="+mj-lt"/>
            </a:endParaRPr>
          </a:p>
          <a:p>
            <a:pPr marL="0" indent="0">
              <a:buNone/>
            </a:pPr>
            <a:r>
              <a:rPr lang="en-US" dirty="0">
                <a:latin typeface="+mj-lt"/>
              </a:rPr>
              <a:t>The other sense organs are the nose, tongue, and skin.</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44845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65</a:t>
            </a:fld>
            <a:endParaRPr lang="en-US"/>
          </a:p>
        </p:txBody>
      </p:sp>
      <p:sp>
        <p:nvSpPr>
          <p:cNvPr id="2" name="Title 1">
            <a:extLst>
              <a:ext uri="{FF2B5EF4-FFF2-40B4-BE49-F238E27FC236}">
                <a16:creationId xmlns:a16="http://schemas.microsoft.com/office/drawing/2014/main" id="{BACCDEE8-7EFC-4C3A-9275-408C83472FAF}"/>
              </a:ext>
            </a:extLst>
          </p:cNvPr>
          <p:cNvSpPr>
            <a:spLocks noGrp="1"/>
          </p:cNvSpPr>
          <p:nvPr>
            <p:ph type="title"/>
          </p:nvPr>
        </p:nvSpPr>
        <p:spPr/>
        <p:txBody>
          <a:bodyPr>
            <a:normAutofit fontScale="90000"/>
          </a:bodyPr>
          <a:lstStyle/>
          <a:p>
            <a:r>
              <a:rPr lang="en-US" dirty="0"/>
              <a:t>LO3, content 23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Normal changes of aging to the sense organs include the following:</a:t>
            </a:r>
          </a:p>
          <a:p>
            <a:pPr marL="0" indent="0">
              <a:buNone/>
            </a:pPr>
            <a:endParaRPr lang="en-US" dirty="0">
              <a:latin typeface="+mj-lt"/>
            </a:endParaRPr>
          </a:p>
          <a:p>
            <a:pPr lvl="1"/>
            <a:r>
              <a:rPr lang="en-US" dirty="0">
                <a:latin typeface="+mj-lt"/>
              </a:rPr>
              <a:t>Reduced vision and hearing (sense of balance may be affected)</a:t>
            </a:r>
          </a:p>
          <a:p>
            <a:pPr lvl="1"/>
            <a:r>
              <a:rPr lang="en-US" dirty="0">
                <a:latin typeface="+mj-lt"/>
              </a:rPr>
              <a:t>Decreased senses of taste, touch, and smell</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039223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66</a:t>
            </a:fld>
            <a:endParaRPr lang="en-US" dirty="0"/>
          </a:p>
        </p:txBody>
      </p:sp>
      <p:sp>
        <p:nvSpPr>
          <p:cNvPr id="2" name="Title 1">
            <a:extLst>
              <a:ext uri="{FF2B5EF4-FFF2-40B4-BE49-F238E27FC236}">
                <a16:creationId xmlns:a16="http://schemas.microsoft.com/office/drawing/2014/main" id="{AF175521-775D-4DBA-9916-72D9686B0EA7}"/>
              </a:ext>
            </a:extLst>
          </p:cNvPr>
          <p:cNvSpPr>
            <a:spLocks noGrp="1"/>
          </p:cNvSpPr>
          <p:nvPr>
            <p:ph type="title"/>
          </p:nvPr>
        </p:nvSpPr>
        <p:spPr/>
        <p:txBody>
          <a:bodyPr>
            <a:normAutofit fontScale="90000"/>
          </a:bodyPr>
          <a:lstStyle/>
          <a:p>
            <a:r>
              <a:rPr lang="en-US" dirty="0"/>
              <a:t>LO3, content 24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Helping residents keep eyeglasses clean</a:t>
            </a:r>
          </a:p>
          <a:p>
            <a:pPr lvl="1"/>
            <a:r>
              <a:rPr lang="en-US" dirty="0">
                <a:latin typeface="+mj-lt"/>
              </a:rPr>
              <a:t>Ensuring residents have proper lighting</a:t>
            </a:r>
          </a:p>
          <a:p>
            <a:pPr lvl="1"/>
            <a:r>
              <a:rPr lang="en-US" dirty="0">
                <a:latin typeface="+mj-lt"/>
              </a:rPr>
              <a:t>Helping residents remember to wear their hearing aids, and keeping hearing aids clean</a:t>
            </a:r>
          </a:p>
          <a:p>
            <a:pPr lvl="1"/>
            <a:r>
              <a:rPr lang="en-US" dirty="0">
                <a:latin typeface="+mj-lt"/>
              </a:rPr>
              <a:t>Facing residents when speaking, and speaking clearly and slowly</a:t>
            </a:r>
          </a:p>
          <a:p>
            <a:pPr lvl="1"/>
            <a:r>
              <a:rPr lang="en-US" dirty="0">
                <a:latin typeface="+mj-lt"/>
              </a:rPr>
              <a:t>Providing oral care often and offering foods with a variety of tastes and textures</a:t>
            </a:r>
          </a:p>
          <a:p>
            <a:pPr lvl="1"/>
            <a:r>
              <a:rPr lang="en-US" dirty="0">
                <a:latin typeface="+mj-lt"/>
              </a:rPr>
              <a:t>Helping as needed with regular bathing</a:t>
            </a:r>
          </a:p>
          <a:p>
            <a:pPr lvl="1"/>
            <a:r>
              <a:rPr lang="en-US" dirty="0">
                <a:latin typeface="+mj-lt"/>
              </a:rPr>
              <a:t>Being cautious when serving hot drinks or assisting with bathing in hot water</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320743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67</a:t>
            </a:fld>
            <a:endParaRPr lang="en-US" dirty="0"/>
          </a:p>
        </p:txBody>
      </p:sp>
      <p:sp>
        <p:nvSpPr>
          <p:cNvPr id="2" name="Title 1">
            <a:extLst>
              <a:ext uri="{FF2B5EF4-FFF2-40B4-BE49-F238E27FC236}">
                <a16:creationId xmlns:a16="http://schemas.microsoft.com/office/drawing/2014/main" id="{98DCF3CE-73F9-435A-B011-EADEF1E71479}"/>
              </a:ext>
            </a:extLst>
          </p:cNvPr>
          <p:cNvSpPr>
            <a:spLocks noGrp="1"/>
          </p:cNvSpPr>
          <p:nvPr>
            <p:ph type="title"/>
          </p:nvPr>
        </p:nvSpPr>
        <p:spPr/>
        <p:txBody>
          <a:bodyPr>
            <a:normAutofit fontScale="90000"/>
          </a:bodyPr>
          <a:lstStyle/>
          <a:p>
            <a:r>
              <a:rPr lang="en-US" dirty="0"/>
              <a:t>LO3, content 25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related to the senses?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13943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68</a:t>
            </a:fld>
            <a:endParaRPr lang="en-US" dirty="0"/>
          </a:p>
        </p:txBody>
      </p:sp>
      <p:sp>
        <p:nvSpPr>
          <p:cNvPr id="2" name="Title 1">
            <a:extLst>
              <a:ext uri="{FF2B5EF4-FFF2-40B4-BE49-F238E27FC236}">
                <a16:creationId xmlns:a16="http://schemas.microsoft.com/office/drawing/2014/main" id="{C8E34EEA-72B8-426A-99C0-709F577D8547}"/>
              </a:ext>
            </a:extLst>
          </p:cNvPr>
          <p:cNvSpPr>
            <a:spLocks noGrp="1"/>
          </p:cNvSpPr>
          <p:nvPr>
            <p:ph type="title"/>
          </p:nvPr>
        </p:nvSpPr>
        <p:spPr/>
        <p:txBody>
          <a:bodyPr>
            <a:normAutofit fontScale="90000"/>
          </a:bodyPr>
          <a:lstStyle/>
          <a:p>
            <a:r>
              <a:rPr lang="en-US" dirty="0"/>
              <a:t>LO3, content 26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Changes in vision or hearing</a:t>
            </a:r>
          </a:p>
          <a:p>
            <a:pPr lvl="1"/>
            <a:r>
              <a:rPr lang="en-US" dirty="0">
                <a:latin typeface="+mj-lt"/>
              </a:rPr>
              <a:t>Signs of infection</a:t>
            </a:r>
          </a:p>
          <a:p>
            <a:pPr lvl="1"/>
            <a:r>
              <a:rPr lang="en-US" dirty="0">
                <a:latin typeface="+mj-lt"/>
              </a:rPr>
              <a:t>Dizziness</a:t>
            </a:r>
          </a:p>
          <a:p>
            <a:pPr lvl="1"/>
            <a:r>
              <a:rPr lang="en-US" dirty="0">
                <a:latin typeface="+mj-lt"/>
              </a:rPr>
              <a:t>Complaints of pain in eyes or ears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819843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69</a:t>
            </a:fld>
            <a:endParaRPr lang="en-US" dirty="0"/>
          </a:p>
        </p:txBody>
      </p:sp>
      <p:sp>
        <p:nvSpPr>
          <p:cNvPr id="2" name="Title 1">
            <a:extLst>
              <a:ext uri="{FF2B5EF4-FFF2-40B4-BE49-F238E27FC236}">
                <a16:creationId xmlns:a16="http://schemas.microsoft.com/office/drawing/2014/main" id="{69D398AB-B297-44AA-A34B-E3A2457F0828}"/>
              </a:ext>
            </a:extLst>
          </p:cNvPr>
          <p:cNvSpPr>
            <a:spLocks noGrp="1"/>
          </p:cNvSpPr>
          <p:nvPr>
            <p:ph type="title"/>
          </p:nvPr>
        </p:nvSpPr>
        <p:spPr/>
        <p:txBody>
          <a:bodyPr>
            <a:normAutofit fontScale="90000"/>
          </a:bodyPr>
          <a:lstStyle/>
          <a:p>
            <a:r>
              <a:rPr lang="en-US" dirty="0"/>
              <a:t>LO3, content 27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3"/>
            </a:pPr>
            <a:r>
              <a:rPr lang="en-US" dirty="0">
                <a:solidFill>
                  <a:srgbClr val="FF0000"/>
                </a:solidFill>
                <a:latin typeface="+mj-lt"/>
              </a:rPr>
              <a:t>Describe the nervous system and related conditions</a:t>
            </a:r>
          </a:p>
          <a:p>
            <a:pPr marL="0" indent="0">
              <a:buNone/>
            </a:pPr>
            <a:endParaRPr lang="en-US" dirty="0">
              <a:latin typeface="+mj-lt"/>
            </a:endParaRPr>
          </a:p>
          <a:p>
            <a:pPr marL="0" indent="0">
              <a:buNone/>
            </a:pPr>
            <a:r>
              <a:rPr lang="en-US" dirty="0">
                <a:latin typeface="+mj-lt"/>
              </a:rPr>
              <a:t>NAs should know these facts about vision impairment:</a:t>
            </a:r>
          </a:p>
          <a:p>
            <a:pPr marL="0" indent="0">
              <a:buNone/>
            </a:pPr>
            <a:endParaRPr lang="en-US" dirty="0">
              <a:latin typeface="+mj-lt"/>
            </a:endParaRPr>
          </a:p>
          <a:p>
            <a:pPr lvl="1"/>
            <a:r>
              <a:rPr lang="en-US" dirty="0">
                <a:latin typeface="+mj-lt"/>
              </a:rPr>
              <a:t>Vision impairment can affect people of all ages.</a:t>
            </a:r>
          </a:p>
          <a:p>
            <a:pPr lvl="1"/>
            <a:r>
              <a:rPr lang="en-US" dirty="0">
                <a:latin typeface="+mj-lt"/>
              </a:rPr>
              <a:t>Some residents may wear eyeglasses or contacts.</a:t>
            </a:r>
          </a:p>
          <a:p>
            <a:pPr lvl="1"/>
            <a:r>
              <a:rPr lang="en-US" dirty="0">
                <a:latin typeface="+mj-lt"/>
              </a:rPr>
              <a:t>People over 40 are at risk for developing cataracts, glaucoma, and blindness.</a:t>
            </a:r>
          </a:p>
          <a:p>
            <a:pPr lvl="1"/>
            <a:r>
              <a:rPr lang="en-US" dirty="0">
                <a:latin typeface="+mj-lt"/>
              </a:rPr>
              <a:t>Cataracts may be corrected surgically.</a:t>
            </a:r>
          </a:p>
          <a:p>
            <a:pPr lvl="1"/>
            <a:r>
              <a:rPr lang="en-US" dirty="0">
                <a:latin typeface="+mj-lt"/>
              </a:rPr>
              <a:t>Glaucoma can occur suddenly or gradually, and is treated with medication and sometimes surgery.</a:t>
            </a:r>
          </a:p>
          <a:p>
            <a:pPr lvl="1"/>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06155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a:t>
            </a:fld>
            <a:endParaRPr lang="en-US" dirty="0"/>
          </a:p>
        </p:txBody>
      </p:sp>
      <p:sp>
        <p:nvSpPr>
          <p:cNvPr id="2" name="Title 1">
            <a:extLst>
              <a:ext uri="{FF2B5EF4-FFF2-40B4-BE49-F238E27FC236}">
                <a16:creationId xmlns:a16="http://schemas.microsoft.com/office/drawing/2014/main" id="{BF2F638B-8217-49E3-A712-ADF98CF1CE06}"/>
              </a:ext>
            </a:extLst>
          </p:cNvPr>
          <p:cNvSpPr>
            <a:spLocks noGrp="1"/>
          </p:cNvSpPr>
          <p:nvPr>
            <p:ph type="title"/>
          </p:nvPr>
        </p:nvSpPr>
        <p:spPr/>
        <p:txBody>
          <a:bodyPr>
            <a:normAutofit fontScale="90000"/>
          </a:bodyPr>
          <a:lstStyle/>
          <a:p>
            <a:r>
              <a:rPr lang="en-US" dirty="0"/>
              <a:t>LO1,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Describe the integumentary system</a:t>
            </a:r>
          </a:p>
          <a:p>
            <a:pPr marL="0" indent="0">
              <a:buNone/>
            </a:pPr>
            <a:endParaRPr lang="en-US" dirty="0">
              <a:latin typeface="+mj-lt"/>
            </a:endParaRPr>
          </a:p>
          <a:p>
            <a:pPr marL="0" indent="0">
              <a:buNone/>
            </a:pPr>
            <a:r>
              <a:rPr lang="en-US" dirty="0">
                <a:latin typeface="+mj-lt"/>
              </a:rPr>
              <a:t>Normal changes of aging to the integumentary system include the following: </a:t>
            </a:r>
          </a:p>
          <a:p>
            <a:pPr marL="0" indent="0">
              <a:buNone/>
            </a:pPr>
            <a:endParaRPr lang="en-US" dirty="0">
              <a:latin typeface="+mj-lt"/>
            </a:endParaRPr>
          </a:p>
          <a:p>
            <a:pPr lvl="1"/>
            <a:r>
              <a:rPr lang="en-US" dirty="0">
                <a:latin typeface="+mj-lt"/>
              </a:rPr>
              <a:t>Thinner, drier, more fragile skin</a:t>
            </a:r>
          </a:p>
          <a:p>
            <a:pPr lvl="1"/>
            <a:r>
              <a:rPr lang="en-US" dirty="0">
                <a:latin typeface="+mj-lt"/>
              </a:rPr>
              <a:t>Less elastic skin</a:t>
            </a:r>
          </a:p>
          <a:p>
            <a:pPr lvl="1"/>
            <a:r>
              <a:rPr lang="en-US" dirty="0">
                <a:latin typeface="+mj-lt"/>
              </a:rPr>
              <a:t>Thinning fatty tissue can cause person to feel colder</a:t>
            </a:r>
          </a:p>
          <a:p>
            <a:pPr lvl="1"/>
            <a:r>
              <a:rPr lang="en-US" dirty="0">
                <a:latin typeface="+mj-lt"/>
              </a:rPr>
              <a:t>Thinner, gray hair</a:t>
            </a:r>
          </a:p>
          <a:p>
            <a:pPr lvl="1"/>
            <a:r>
              <a:rPr lang="en-US" dirty="0">
                <a:latin typeface="+mj-lt"/>
              </a:rPr>
              <a:t>Wrinkles and brown spots</a:t>
            </a:r>
          </a:p>
          <a:p>
            <a:pPr lvl="1"/>
            <a:r>
              <a:rPr lang="en-US" dirty="0">
                <a:latin typeface="+mj-lt"/>
              </a:rPr>
              <a:t>Harder, more brittle nails</a:t>
            </a:r>
          </a:p>
          <a:p>
            <a:pPr lvl="1"/>
            <a:r>
              <a:rPr lang="en-US" dirty="0">
                <a:latin typeface="+mj-lt"/>
              </a:rPr>
              <a:t>Dry, itchy skin due to lack of oil from sebaceous glands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088180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70</a:t>
            </a:fld>
            <a:endParaRPr lang="en-US" dirty="0"/>
          </a:p>
        </p:txBody>
      </p:sp>
      <p:sp>
        <p:nvSpPr>
          <p:cNvPr id="6" name="Title 5">
            <a:extLst>
              <a:ext uri="{FF2B5EF4-FFF2-40B4-BE49-F238E27FC236}">
                <a16:creationId xmlns:a16="http://schemas.microsoft.com/office/drawing/2014/main" id="{AE8D3FA4-9884-4A53-B59A-8E174FBF736D}"/>
              </a:ext>
            </a:extLst>
          </p:cNvPr>
          <p:cNvSpPr>
            <a:spLocks noGrp="1"/>
          </p:cNvSpPr>
          <p:nvPr>
            <p:ph type="title"/>
          </p:nvPr>
        </p:nvSpPr>
        <p:spPr/>
        <p:txBody>
          <a:bodyPr>
            <a:normAutofit fontScale="90000"/>
          </a:bodyPr>
          <a:lstStyle/>
          <a:p>
            <a:r>
              <a:rPr lang="en-US" dirty="0"/>
              <a:t>LO4,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4-13: The Circulatory System</a:t>
            </a:r>
            <a:endParaRPr lang="en-US" dirty="0">
              <a:latin typeface="+mj-lt"/>
            </a:endParaRPr>
          </a:p>
        </p:txBody>
      </p:sp>
      <p:pic>
        <p:nvPicPr>
          <p:cNvPr id="4" name="Picture 3" descr="The human circulatory system, labeled.">
            <a:extLst>
              <a:ext uri="{FF2B5EF4-FFF2-40B4-BE49-F238E27FC236}">
                <a16:creationId xmlns:a16="http://schemas.microsoft.com/office/drawing/2014/main" id="{B4A24823-56CE-4986-9A45-7D7BA89954D5}"/>
              </a:ext>
            </a:extLst>
          </p:cNvPr>
          <p:cNvPicPr>
            <a:picLocks noChangeAspect="1"/>
          </p:cNvPicPr>
          <p:nvPr/>
        </p:nvPicPr>
        <p:blipFill>
          <a:blip r:embed="rId2"/>
          <a:stretch>
            <a:fillRect/>
          </a:stretch>
        </p:blipFill>
        <p:spPr>
          <a:xfrm>
            <a:off x="743712" y="1609678"/>
            <a:ext cx="3099958" cy="4468096"/>
          </a:xfrm>
          <a:prstGeom prst="rect">
            <a:avLst/>
          </a:prstGeom>
        </p:spPr>
      </p:pic>
      <p:pic>
        <p:nvPicPr>
          <p:cNvPr id="5" name="Picture 4" descr="The human heart, labeled.">
            <a:extLst>
              <a:ext uri="{FF2B5EF4-FFF2-40B4-BE49-F238E27FC236}">
                <a16:creationId xmlns:a16="http://schemas.microsoft.com/office/drawing/2014/main" id="{25B3D3E6-9538-4B96-AD31-9CF49C951126}"/>
              </a:ext>
            </a:extLst>
          </p:cNvPr>
          <p:cNvPicPr>
            <a:picLocks noChangeAspect="1"/>
          </p:cNvPicPr>
          <p:nvPr/>
        </p:nvPicPr>
        <p:blipFill>
          <a:blip r:embed="rId3"/>
          <a:stretch>
            <a:fillRect/>
          </a:stretch>
        </p:blipFill>
        <p:spPr>
          <a:xfrm>
            <a:off x="4314435" y="2255580"/>
            <a:ext cx="3279932" cy="3176291"/>
          </a:xfrm>
          <a:prstGeom prst="rect">
            <a:avLst/>
          </a:prstGeom>
        </p:spPr>
      </p:pic>
    </p:spTree>
    <p:extLst>
      <p:ext uri="{BB962C8B-B14F-4D97-AF65-F5344CB8AC3E}">
        <p14:creationId xmlns:p14="http://schemas.microsoft.com/office/powerpoint/2010/main" val="200518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71</a:t>
            </a:fld>
            <a:endParaRPr lang="en-US" dirty="0"/>
          </a:p>
        </p:txBody>
      </p:sp>
      <p:sp>
        <p:nvSpPr>
          <p:cNvPr id="2" name="Title 1">
            <a:extLst>
              <a:ext uri="{FF2B5EF4-FFF2-40B4-BE49-F238E27FC236}">
                <a16:creationId xmlns:a16="http://schemas.microsoft.com/office/drawing/2014/main" id="{71DAF2E4-79BB-4AB4-A390-C531ADCAF5E7}"/>
              </a:ext>
            </a:extLst>
          </p:cNvPr>
          <p:cNvSpPr>
            <a:spLocks noGrp="1"/>
          </p:cNvSpPr>
          <p:nvPr>
            <p:ph type="title"/>
          </p:nvPr>
        </p:nvSpPr>
        <p:spPr/>
        <p:txBody>
          <a:bodyPr>
            <a:normAutofit fontScale="90000"/>
          </a:bodyPr>
          <a:lstStyle/>
          <a:p>
            <a:r>
              <a:rPr lang="en-US" dirty="0"/>
              <a:t>LO4,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lnSpcReduction="10000"/>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Remember these points about the circulatory system:</a:t>
            </a:r>
          </a:p>
          <a:p>
            <a:pPr marL="0" indent="0">
              <a:buNone/>
            </a:pPr>
            <a:r>
              <a:rPr lang="en-US" dirty="0">
                <a:latin typeface="+mj-lt"/>
              </a:rPr>
              <a:t> </a:t>
            </a:r>
          </a:p>
          <a:p>
            <a:pPr lvl="1"/>
            <a:r>
              <a:rPr lang="en-US" dirty="0">
                <a:latin typeface="+mj-lt"/>
              </a:rPr>
              <a:t>Made up of heart, blood vessels, and blood</a:t>
            </a:r>
          </a:p>
          <a:p>
            <a:pPr lvl="1"/>
            <a:r>
              <a:rPr lang="en-US" dirty="0">
                <a:latin typeface="+mj-lt"/>
              </a:rPr>
              <a:t>Blood carries food, oxygen, and essential substances to cells.</a:t>
            </a:r>
          </a:p>
          <a:p>
            <a:pPr lvl="1"/>
            <a:r>
              <a:rPr lang="en-US" dirty="0">
                <a:latin typeface="+mj-lt"/>
              </a:rPr>
              <a:t>Heart has four chambers (two atria/upper chambers and two ventricles/lower chambers).</a:t>
            </a:r>
          </a:p>
          <a:p>
            <a:pPr lvl="1"/>
            <a:r>
              <a:rPr lang="en-US" dirty="0">
                <a:latin typeface="+mj-lt"/>
              </a:rPr>
              <a:t>Heart functions in two phases: resting phase—diastole (chambers fill with blood) and contracting phase—systole (ventricles pump blood).</a:t>
            </a:r>
          </a:p>
          <a:p>
            <a:pPr lvl="1"/>
            <a:r>
              <a:rPr lang="en-US" dirty="0">
                <a:latin typeface="+mj-lt"/>
              </a:rPr>
              <a:t>Major functions are to</a:t>
            </a:r>
          </a:p>
          <a:p>
            <a:pPr lvl="2"/>
            <a:r>
              <a:rPr lang="en-US" dirty="0">
                <a:latin typeface="+mj-lt"/>
              </a:rPr>
              <a:t>Supply food, oxygen, and hormones to cells</a:t>
            </a:r>
          </a:p>
          <a:p>
            <a:pPr lvl="2"/>
            <a:r>
              <a:rPr lang="en-US" dirty="0">
                <a:latin typeface="+mj-lt"/>
              </a:rPr>
              <a:t>Supply antibodies</a:t>
            </a:r>
          </a:p>
          <a:p>
            <a:pPr lvl="2"/>
            <a:r>
              <a:rPr lang="en-US" dirty="0">
                <a:latin typeface="+mj-lt"/>
              </a:rPr>
              <a:t>Remove waste products from cells</a:t>
            </a:r>
          </a:p>
          <a:p>
            <a:pPr lvl="2"/>
            <a:r>
              <a:rPr lang="en-US" dirty="0">
                <a:latin typeface="+mj-lt"/>
              </a:rPr>
              <a:t>Control body temperature</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4204010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72</a:t>
            </a:fld>
            <a:endParaRPr lang="en-US" dirty="0"/>
          </a:p>
        </p:txBody>
      </p:sp>
      <p:sp>
        <p:nvSpPr>
          <p:cNvPr id="2" name="Title 1">
            <a:extLst>
              <a:ext uri="{FF2B5EF4-FFF2-40B4-BE49-F238E27FC236}">
                <a16:creationId xmlns:a16="http://schemas.microsoft.com/office/drawing/2014/main" id="{B200078D-505F-476D-94FD-D7A7C33A8613}"/>
              </a:ext>
            </a:extLst>
          </p:cNvPr>
          <p:cNvSpPr>
            <a:spLocks noGrp="1"/>
          </p:cNvSpPr>
          <p:nvPr>
            <p:ph type="title"/>
          </p:nvPr>
        </p:nvSpPr>
        <p:spPr/>
        <p:txBody>
          <a:bodyPr>
            <a:normAutofit fontScale="90000"/>
          </a:bodyPr>
          <a:lstStyle/>
          <a:p>
            <a:r>
              <a:rPr lang="en-US" dirty="0"/>
              <a:t>LO4,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Normal changes of aging to the circulatory system include the following: </a:t>
            </a:r>
          </a:p>
          <a:p>
            <a:pPr marL="0" indent="0">
              <a:buNone/>
            </a:pPr>
            <a:endParaRPr lang="en-US" dirty="0">
              <a:latin typeface="+mj-lt"/>
            </a:endParaRPr>
          </a:p>
          <a:p>
            <a:pPr lvl="1"/>
            <a:r>
              <a:rPr lang="en-US" dirty="0">
                <a:latin typeface="+mj-lt"/>
              </a:rPr>
              <a:t>Less efficient heart</a:t>
            </a:r>
          </a:p>
          <a:p>
            <a:pPr lvl="1"/>
            <a:r>
              <a:rPr lang="en-US" dirty="0">
                <a:latin typeface="+mj-lt"/>
              </a:rPr>
              <a:t>Decreased blood flow</a:t>
            </a:r>
          </a:p>
          <a:p>
            <a:pPr lvl="1"/>
            <a:r>
              <a:rPr lang="en-US" dirty="0">
                <a:latin typeface="+mj-lt"/>
              </a:rPr>
              <a:t>Narrowed blood vessels</a:t>
            </a:r>
          </a:p>
          <a:p>
            <a:pPr lvl="1"/>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74482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73</a:t>
            </a:fld>
            <a:endParaRPr lang="en-US" dirty="0"/>
          </a:p>
        </p:txBody>
      </p:sp>
      <p:sp>
        <p:nvSpPr>
          <p:cNvPr id="2" name="Title 1">
            <a:extLst>
              <a:ext uri="{FF2B5EF4-FFF2-40B4-BE49-F238E27FC236}">
                <a16:creationId xmlns:a16="http://schemas.microsoft.com/office/drawing/2014/main" id="{0D9E21FF-8707-4D4F-802C-93F4C9F265C2}"/>
              </a:ext>
            </a:extLst>
          </p:cNvPr>
          <p:cNvSpPr>
            <a:spLocks noGrp="1"/>
          </p:cNvSpPr>
          <p:nvPr>
            <p:ph type="title"/>
          </p:nvPr>
        </p:nvSpPr>
        <p:spPr/>
        <p:txBody>
          <a:bodyPr>
            <a:normAutofit fontScale="90000"/>
          </a:bodyPr>
          <a:lstStyle/>
          <a:p>
            <a:r>
              <a:rPr lang="en-US" dirty="0"/>
              <a:t>LO4,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Encouraging movement and exercise</a:t>
            </a:r>
          </a:p>
          <a:p>
            <a:pPr lvl="1"/>
            <a:r>
              <a:rPr lang="en-US" dirty="0">
                <a:latin typeface="+mj-lt"/>
              </a:rPr>
              <a:t>Allowing time for residents to complete activities and trying to prevent residents from tiring</a:t>
            </a:r>
          </a:p>
          <a:p>
            <a:pPr lvl="1"/>
            <a:r>
              <a:rPr lang="en-US" dirty="0">
                <a:latin typeface="+mj-lt"/>
              </a:rPr>
              <a:t>Layering clothing to help residents stay warm</a:t>
            </a:r>
          </a:p>
          <a:p>
            <a:pPr lvl="1"/>
            <a:r>
              <a:rPr lang="en-US" dirty="0">
                <a:latin typeface="+mj-lt"/>
              </a:rPr>
              <a:t>Making sure residents have socks, slippers, or shoes to help keep their feet warm</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2171843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74</a:t>
            </a:fld>
            <a:endParaRPr lang="en-US" dirty="0"/>
          </a:p>
        </p:txBody>
      </p:sp>
      <p:sp>
        <p:nvSpPr>
          <p:cNvPr id="2" name="Title 1">
            <a:extLst>
              <a:ext uri="{FF2B5EF4-FFF2-40B4-BE49-F238E27FC236}">
                <a16:creationId xmlns:a16="http://schemas.microsoft.com/office/drawing/2014/main" id="{086952B2-EA24-480F-9417-B723FD8981B0}"/>
              </a:ext>
            </a:extLst>
          </p:cNvPr>
          <p:cNvSpPr>
            <a:spLocks noGrp="1"/>
          </p:cNvSpPr>
          <p:nvPr>
            <p:ph type="title"/>
          </p:nvPr>
        </p:nvSpPr>
        <p:spPr/>
        <p:txBody>
          <a:bodyPr>
            <a:normAutofit fontScale="90000"/>
          </a:bodyPr>
          <a:lstStyle/>
          <a:p>
            <a:r>
              <a:rPr lang="en-US" dirty="0"/>
              <a:t>LO4,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circulatory system?</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84639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75</a:t>
            </a:fld>
            <a:endParaRPr lang="en-US" dirty="0"/>
          </a:p>
        </p:txBody>
      </p:sp>
      <p:sp>
        <p:nvSpPr>
          <p:cNvPr id="2" name="Title 1">
            <a:extLst>
              <a:ext uri="{FF2B5EF4-FFF2-40B4-BE49-F238E27FC236}">
                <a16:creationId xmlns:a16="http://schemas.microsoft.com/office/drawing/2014/main" id="{4A880168-F246-4D15-BD86-3EBC6B9F5B06}"/>
              </a:ext>
            </a:extLst>
          </p:cNvPr>
          <p:cNvSpPr>
            <a:spLocks noGrp="1"/>
          </p:cNvSpPr>
          <p:nvPr>
            <p:ph type="title"/>
          </p:nvPr>
        </p:nvSpPr>
        <p:spPr/>
        <p:txBody>
          <a:bodyPr>
            <a:normAutofit fontScale="90000"/>
          </a:bodyPr>
          <a:lstStyle/>
          <a:p>
            <a:r>
              <a:rPr lang="en-US" dirty="0"/>
              <a:t>LO4,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Changes in pulse rate</a:t>
            </a:r>
          </a:p>
          <a:p>
            <a:pPr lvl="1"/>
            <a:r>
              <a:rPr lang="en-US" dirty="0">
                <a:latin typeface="+mj-lt"/>
              </a:rPr>
              <a:t>Weakness or fatigue</a:t>
            </a:r>
          </a:p>
          <a:p>
            <a:pPr lvl="1"/>
            <a:r>
              <a:rPr lang="en-US" dirty="0">
                <a:latin typeface="+mj-lt"/>
              </a:rPr>
              <a:t>Loss of ability to perform ADLs</a:t>
            </a:r>
          </a:p>
          <a:p>
            <a:pPr lvl="1"/>
            <a:r>
              <a:rPr lang="en-US" dirty="0">
                <a:latin typeface="+mj-lt"/>
              </a:rPr>
              <a:t>Swelling of ankles, feet, fingers or hands</a:t>
            </a:r>
          </a:p>
          <a:p>
            <a:pPr lvl="1"/>
            <a:r>
              <a:rPr lang="en-US" dirty="0">
                <a:latin typeface="+mj-lt"/>
              </a:rPr>
              <a:t>Pale or blue hands, feet, or lips</a:t>
            </a:r>
          </a:p>
          <a:p>
            <a:pPr lvl="1"/>
            <a:r>
              <a:rPr lang="en-US" dirty="0">
                <a:latin typeface="+mj-lt"/>
              </a:rPr>
              <a:t>Chest pain</a:t>
            </a:r>
          </a:p>
          <a:p>
            <a:pPr lvl="1"/>
            <a:r>
              <a:rPr lang="en-US" dirty="0">
                <a:latin typeface="+mj-lt"/>
              </a:rPr>
              <a:t>Weight gain</a:t>
            </a:r>
          </a:p>
          <a:p>
            <a:pPr lvl="1"/>
            <a:r>
              <a:rPr lang="en-US" dirty="0">
                <a:latin typeface="+mj-lt"/>
              </a:rPr>
              <a:t>Shortness of breath, changes in breathing patterns, inability to catch breath</a:t>
            </a:r>
          </a:p>
          <a:p>
            <a:pPr lvl="1"/>
            <a:r>
              <a:rPr lang="en-US" dirty="0">
                <a:latin typeface="+mj-lt"/>
              </a:rPr>
              <a:t>Severe headache</a:t>
            </a:r>
          </a:p>
          <a:p>
            <a:pPr lvl="1"/>
            <a:r>
              <a:rPr lang="en-US" dirty="0">
                <a:latin typeface="+mj-lt"/>
              </a:rPr>
              <a:t>Inactivity, which can lead to circulatory problems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08285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76</a:t>
            </a:fld>
            <a:endParaRPr lang="en-US" dirty="0"/>
          </a:p>
        </p:txBody>
      </p:sp>
      <p:sp>
        <p:nvSpPr>
          <p:cNvPr id="2" name="Title 1">
            <a:extLst>
              <a:ext uri="{FF2B5EF4-FFF2-40B4-BE49-F238E27FC236}">
                <a16:creationId xmlns:a16="http://schemas.microsoft.com/office/drawing/2014/main" id="{25339C96-8C0C-41C5-BD27-061D39BDBBCD}"/>
              </a:ext>
            </a:extLst>
          </p:cNvPr>
          <p:cNvSpPr>
            <a:spLocks noGrp="1"/>
          </p:cNvSpPr>
          <p:nvPr>
            <p:ph type="title"/>
          </p:nvPr>
        </p:nvSpPr>
        <p:spPr/>
        <p:txBody>
          <a:bodyPr>
            <a:normAutofit fontScale="90000"/>
          </a:bodyPr>
          <a:lstStyle/>
          <a:p>
            <a:r>
              <a:rPr lang="en-US" dirty="0"/>
              <a:t>LO4,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hypertension (HTN)</a:t>
            </a:r>
          </a:p>
          <a:p>
            <a:pPr marL="457200" lvl="1" indent="0">
              <a:buNone/>
            </a:pPr>
            <a:r>
              <a:rPr lang="en-US" dirty="0">
                <a:latin typeface="+mj-lt"/>
              </a:rPr>
              <a:t>high blood pressure, regularly measuring 130/80 mm Hg or higher.</a:t>
            </a:r>
          </a:p>
          <a:p>
            <a:pPr marL="0" indent="0">
              <a:buNone/>
            </a:pPr>
            <a:r>
              <a:rPr lang="en-US" b="1" dirty="0">
                <a:latin typeface="+mj-lt"/>
              </a:rPr>
              <a:t>diuretics</a:t>
            </a:r>
          </a:p>
          <a:p>
            <a:pPr marL="457200" lvl="1" indent="0">
              <a:buNone/>
            </a:pPr>
            <a:r>
              <a:rPr lang="en-US" dirty="0">
                <a:latin typeface="+mj-lt"/>
              </a:rPr>
              <a:t>medications that reduce fluid volume in the body.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884581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77</a:t>
            </a:fld>
            <a:endParaRPr lang="en-US" dirty="0"/>
          </a:p>
        </p:txBody>
      </p:sp>
      <p:sp>
        <p:nvSpPr>
          <p:cNvPr id="2" name="Title 1">
            <a:extLst>
              <a:ext uri="{FF2B5EF4-FFF2-40B4-BE49-F238E27FC236}">
                <a16:creationId xmlns:a16="http://schemas.microsoft.com/office/drawing/2014/main" id="{FDF8B665-6609-4743-9623-A2CF388094B5}"/>
              </a:ext>
            </a:extLst>
          </p:cNvPr>
          <p:cNvSpPr>
            <a:spLocks noGrp="1"/>
          </p:cNvSpPr>
          <p:nvPr>
            <p:ph type="title"/>
          </p:nvPr>
        </p:nvSpPr>
        <p:spPr/>
        <p:txBody>
          <a:bodyPr>
            <a:normAutofit fontScale="90000"/>
          </a:bodyPr>
          <a:lstStyle/>
          <a:p>
            <a:r>
              <a:rPr lang="en-US" dirty="0"/>
              <a:t>LO4,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NAs should know these facts about hypertension (HTN) or high blood pressure:</a:t>
            </a:r>
          </a:p>
          <a:p>
            <a:pPr marL="0" indent="0">
              <a:buNone/>
            </a:pPr>
            <a:endParaRPr lang="en-US" dirty="0">
              <a:latin typeface="+mj-lt"/>
            </a:endParaRPr>
          </a:p>
          <a:p>
            <a:pPr lvl="1"/>
            <a:r>
              <a:rPr lang="en-US" dirty="0">
                <a:latin typeface="+mj-lt"/>
              </a:rPr>
              <a:t>Causes: hardening and narrowing of blood vessels (atherosclerosis), kidney disease, adrenal tumors, pregnancy or certain medications</a:t>
            </a:r>
          </a:p>
          <a:p>
            <a:pPr lvl="1"/>
            <a:r>
              <a:rPr lang="en-US" dirty="0">
                <a:latin typeface="+mj-lt"/>
              </a:rPr>
              <a:t>Symptoms: headache, blurred vision, and dizziness; sometimes there are no noticeable symptoms</a:t>
            </a:r>
          </a:p>
          <a:p>
            <a:pPr lvl="1"/>
            <a:r>
              <a:rPr lang="en-US" dirty="0">
                <a:latin typeface="+mj-lt"/>
              </a:rPr>
              <a:t>Guidelines released in late 2017 by the American Heart Association and American College of Cardiology changed parameters for what is considered hypertension. A systolic reading of 130 mm Hg or higher is now considered high blood pressure.</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679569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78</a:t>
            </a:fld>
            <a:endParaRPr lang="en-US" dirty="0"/>
          </a:p>
        </p:txBody>
      </p:sp>
      <p:sp>
        <p:nvSpPr>
          <p:cNvPr id="4" name="Title 3">
            <a:extLst>
              <a:ext uri="{FF2B5EF4-FFF2-40B4-BE49-F238E27FC236}">
                <a16:creationId xmlns:a16="http://schemas.microsoft.com/office/drawing/2014/main" id="{A9A31F8F-C445-4A5C-957E-DD46FAC9532E}"/>
              </a:ext>
            </a:extLst>
          </p:cNvPr>
          <p:cNvSpPr>
            <a:spLocks noGrp="1"/>
          </p:cNvSpPr>
          <p:nvPr>
            <p:ph type="title"/>
          </p:nvPr>
        </p:nvSpPr>
        <p:spPr/>
        <p:txBody>
          <a:bodyPr>
            <a:normAutofit fontScale="90000"/>
          </a:bodyPr>
          <a:lstStyle/>
          <a:p>
            <a:r>
              <a:rPr lang="en-US" dirty="0"/>
              <a:t>LO4, content 8</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4-14: Care Guidelines for Hypertension</a:t>
            </a:r>
          </a:p>
          <a:p>
            <a:pPr marL="0" indent="0">
              <a:buNone/>
            </a:pPr>
            <a:endParaRPr lang="en-US" altLang="en-US" dirty="0">
              <a:latin typeface="+mj-lt"/>
            </a:endParaRPr>
          </a:p>
          <a:p>
            <a:r>
              <a:rPr lang="en-US" dirty="0">
                <a:latin typeface="+mj-lt"/>
              </a:rPr>
              <a:t>Offer regular trips to the bathroom. Answer call lights promptly.</a:t>
            </a:r>
          </a:p>
          <a:p>
            <a:r>
              <a:rPr lang="en-US" dirty="0">
                <a:latin typeface="+mj-lt"/>
              </a:rPr>
              <a:t>Encourage residents to follow their diet and exercise programs. Measure blood pressure as directed.</a:t>
            </a:r>
          </a:p>
          <a:p>
            <a:pPr marL="0" indent="0">
              <a:buNone/>
            </a:pPr>
            <a:endParaRPr lang="en-US" dirty="0">
              <a:latin typeface="+mj-lt"/>
            </a:endParaRPr>
          </a:p>
        </p:txBody>
      </p:sp>
    </p:spTree>
    <p:extLst>
      <p:ext uri="{BB962C8B-B14F-4D97-AF65-F5344CB8AC3E}">
        <p14:creationId xmlns:p14="http://schemas.microsoft.com/office/powerpoint/2010/main" val="40710543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79</a:t>
            </a:fld>
            <a:endParaRPr lang="en-US" dirty="0"/>
          </a:p>
        </p:txBody>
      </p:sp>
      <p:sp>
        <p:nvSpPr>
          <p:cNvPr id="2" name="Title 1">
            <a:extLst>
              <a:ext uri="{FF2B5EF4-FFF2-40B4-BE49-F238E27FC236}">
                <a16:creationId xmlns:a16="http://schemas.microsoft.com/office/drawing/2014/main" id="{08AE5DC4-98CF-4C9C-9026-FE052FEB4F19}"/>
              </a:ext>
            </a:extLst>
          </p:cNvPr>
          <p:cNvSpPr>
            <a:spLocks noGrp="1"/>
          </p:cNvSpPr>
          <p:nvPr>
            <p:ph type="title"/>
          </p:nvPr>
        </p:nvSpPr>
        <p:spPr/>
        <p:txBody>
          <a:bodyPr>
            <a:normAutofit fontScale="90000"/>
          </a:bodyPr>
          <a:lstStyle/>
          <a:p>
            <a:r>
              <a:rPr lang="en-US" dirty="0"/>
              <a:t>LO4, key term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Define the following term:</a:t>
            </a:r>
          </a:p>
          <a:p>
            <a:pPr marL="0" indent="0">
              <a:buNone/>
            </a:pPr>
            <a:endParaRPr lang="en-US" dirty="0">
              <a:latin typeface="+mj-lt"/>
            </a:endParaRPr>
          </a:p>
          <a:p>
            <a:pPr marL="0" indent="0">
              <a:buNone/>
            </a:pPr>
            <a:r>
              <a:rPr lang="en-US" b="1" dirty="0">
                <a:latin typeface="+mj-lt"/>
              </a:rPr>
              <a:t>angina pectoris</a:t>
            </a:r>
          </a:p>
          <a:p>
            <a:pPr marL="457200" lvl="1" indent="0">
              <a:buNone/>
            </a:pPr>
            <a:r>
              <a:rPr lang="en-US" dirty="0">
                <a:latin typeface="+mj-lt"/>
              </a:rPr>
              <a:t>chest pain, pressure, or discomfort.</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4744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a:t>
            </a:fld>
            <a:endParaRPr lang="en-US" dirty="0"/>
          </a:p>
        </p:txBody>
      </p:sp>
      <p:sp>
        <p:nvSpPr>
          <p:cNvPr id="2" name="Title 1">
            <a:extLst>
              <a:ext uri="{FF2B5EF4-FFF2-40B4-BE49-F238E27FC236}">
                <a16:creationId xmlns:a16="http://schemas.microsoft.com/office/drawing/2014/main" id="{DD01B24F-15A5-412C-B4BF-14006D777DCF}"/>
              </a:ext>
            </a:extLst>
          </p:cNvPr>
          <p:cNvSpPr>
            <a:spLocks noGrp="1"/>
          </p:cNvSpPr>
          <p:nvPr>
            <p:ph type="title"/>
          </p:nvPr>
        </p:nvSpPr>
        <p:spPr/>
        <p:txBody>
          <a:bodyPr>
            <a:normAutofit fontScale="90000"/>
          </a:bodyPr>
          <a:lstStyle/>
          <a:p>
            <a:r>
              <a:rPr lang="en-US" dirty="0"/>
              <a:t>LO1,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Describe the integumentary system</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Assisting with bathing only as needed (as ordered)</a:t>
            </a:r>
          </a:p>
          <a:p>
            <a:pPr lvl="1"/>
            <a:r>
              <a:rPr lang="en-US" dirty="0">
                <a:latin typeface="+mj-lt"/>
              </a:rPr>
              <a:t>Using lotions as ordered to relieve dry skin</a:t>
            </a:r>
          </a:p>
          <a:p>
            <a:pPr lvl="1"/>
            <a:r>
              <a:rPr lang="en-US" dirty="0">
                <a:latin typeface="+mj-lt"/>
              </a:rPr>
              <a:t>Being especially gentle, as skin may be fragile</a:t>
            </a:r>
          </a:p>
          <a:p>
            <a:pPr lvl="1"/>
            <a:r>
              <a:rPr lang="en-US" dirty="0">
                <a:latin typeface="+mj-lt"/>
              </a:rPr>
              <a:t>Shampoo hair less frequently</a:t>
            </a:r>
          </a:p>
          <a:p>
            <a:pPr lvl="1"/>
            <a:r>
              <a:rPr lang="en-US" dirty="0">
                <a:latin typeface="+mj-lt"/>
              </a:rPr>
              <a:t>Brushing hair gently</a:t>
            </a:r>
          </a:p>
          <a:p>
            <a:pPr lvl="1"/>
            <a:r>
              <a:rPr lang="en-US" dirty="0">
                <a:latin typeface="+mj-lt"/>
              </a:rPr>
              <a:t>Assisting residents to layer clothing and bed covers</a:t>
            </a:r>
          </a:p>
          <a:p>
            <a:pPr lvl="1"/>
            <a:r>
              <a:rPr lang="en-US" dirty="0">
                <a:latin typeface="+mj-lt"/>
              </a:rPr>
              <a:t>Keeping bed linens wrinkle-free</a:t>
            </a:r>
          </a:p>
          <a:p>
            <a:pPr lvl="1"/>
            <a:r>
              <a:rPr lang="en-US" dirty="0">
                <a:latin typeface="+mj-lt"/>
              </a:rPr>
              <a:t>Encouraging fluid intake</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7818887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80</a:t>
            </a:fld>
            <a:endParaRPr lang="en-US" dirty="0"/>
          </a:p>
        </p:txBody>
      </p:sp>
      <p:sp>
        <p:nvSpPr>
          <p:cNvPr id="2" name="Title 1">
            <a:extLst>
              <a:ext uri="{FF2B5EF4-FFF2-40B4-BE49-F238E27FC236}">
                <a16:creationId xmlns:a16="http://schemas.microsoft.com/office/drawing/2014/main" id="{5499DC25-892F-43BD-B28A-6F45CBA967DD}"/>
              </a:ext>
            </a:extLst>
          </p:cNvPr>
          <p:cNvSpPr>
            <a:spLocks noGrp="1"/>
          </p:cNvSpPr>
          <p:nvPr>
            <p:ph type="title"/>
          </p:nvPr>
        </p:nvSpPr>
        <p:spPr/>
        <p:txBody>
          <a:bodyPr>
            <a:normAutofit fontScale="90000"/>
          </a:bodyPr>
          <a:lstStyle/>
          <a:p>
            <a:r>
              <a:rPr lang="en-US" dirty="0"/>
              <a:t>LO4, content 9 </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NAs should know these facts about coronary artery disease (CAD):</a:t>
            </a:r>
          </a:p>
          <a:p>
            <a:pPr marL="0" indent="0">
              <a:buNone/>
            </a:pPr>
            <a:endParaRPr lang="en-US" dirty="0">
              <a:latin typeface="+mj-lt"/>
            </a:endParaRPr>
          </a:p>
          <a:p>
            <a:pPr lvl="1"/>
            <a:r>
              <a:rPr lang="en-US" dirty="0">
                <a:latin typeface="+mj-lt"/>
              </a:rPr>
              <a:t>Cause: vessels in coronary arteries narrow, reducing blood flow to heart</a:t>
            </a:r>
          </a:p>
          <a:p>
            <a:pPr lvl="1"/>
            <a:r>
              <a:rPr lang="en-US" dirty="0">
                <a:latin typeface="+mj-lt"/>
              </a:rPr>
              <a:t>Symptoms: angina pectoris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799677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81</a:t>
            </a:fld>
            <a:endParaRPr lang="en-US" dirty="0"/>
          </a:p>
        </p:txBody>
      </p:sp>
      <p:sp>
        <p:nvSpPr>
          <p:cNvPr id="4" name="Title 3">
            <a:extLst>
              <a:ext uri="{FF2B5EF4-FFF2-40B4-BE49-F238E27FC236}">
                <a16:creationId xmlns:a16="http://schemas.microsoft.com/office/drawing/2014/main" id="{BEAC6B6E-9A03-4DCB-B531-F82A2F886441}"/>
              </a:ext>
            </a:extLst>
          </p:cNvPr>
          <p:cNvSpPr>
            <a:spLocks noGrp="1"/>
          </p:cNvSpPr>
          <p:nvPr>
            <p:ph type="title"/>
          </p:nvPr>
        </p:nvSpPr>
        <p:spPr/>
        <p:txBody>
          <a:bodyPr>
            <a:normAutofit fontScale="90000"/>
          </a:bodyPr>
          <a:lstStyle/>
          <a:p>
            <a:r>
              <a:rPr lang="en-US" dirty="0"/>
              <a:t>LO4, content 10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4-15: Care Guidelines for Angina Pectoris</a:t>
            </a:r>
          </a:p>
          <a:p>
            <a:pPr marL="0" indent="0">
              <a:buNone/>
            </a:pPr>
            <a:endParaRPr lang="en-US" altLang="en-US" dirty="0">
              <a:latin typeface="+mj-lt"/>
            </a:endParaRPr>
          </a:p>
          <a:p>
            <a:r>
              <a:rPr lang="en-US" dirty="0">
                <a:latin typeface="+mj-lt"/>
              </a:rPr>
              <a:t>Encourage rest. </a:t>
            </a:r>
          </a:p>
          <a:p>
            <a:r>
              <a:rPr lang="en-US" dirty="0">
                <a:latin typeface="+mj-lt"/>
              </a:rPr>
              <a:t>Nitroglycerin should be close by. The nitroglycerin bottle should be kept tightly closed. </a:t>
            </a:r>
          </a:p>
          <a:p>
            <a:r>
              <a:rPr lang="en-US" dirty="0">
                <a:latin typeface="+mj-lt"/>
              </a:rPr>
              <a:t>Tell the nurse if resident needs help taking medication or if nitroglycerin patch comes off. </a:t>
            </a:r>
          </a:p>
          <a:p>
            <a:r>
              <a:rPr lang="en-US" dirty="0">
                <a:latin typeface="+mj-lt"/>
              </a:rPr>
              <a:t>Residents may need to avoid heavy meals, overeating, intense exercise, and cold or humid weather.</a:t>
            </a:r>
          </a:p>
        </p:txBody>
      </p:sp>
    </p:spTree>
    <p:extLst>
      <p:ext uri="{BB962C8B-B14F-4D97-AF65-F5344CB8AC3E}">
        <p14:creationId xmlns:p14="http://schemas.microsoft.com/office/powerpoint/2010/main" val="781613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82</a:t>
            </a:fld>
            <a:endParaRPr lang="en-US" dirty="0"/>
          </a:p>
        </p:txBody>
      </p:sp>
      <p:sp>
        <p:nvSpPr>
          <p:cNvPr id="2" name="Title 1">
            <a:extLst>
              <a:ext uri="{FF2B5EF4-FFF2-40B4-BE49-F238E27FC236}">
                <a16:creationId xmlns:a16="http://schemas.microsoft.com/office/drawing/2014/main" id="{63AC084E-1588-49C3-A0CF-4FE5F0EF894F}"/>
              </a:ext>
            </a:extLst>
          </p:cNvPr>
          <p:cNvSpPr>
            <a:spLocks noGrp="1"/>
          </p:cNvSpPr>
          <p:nvPr>
            <p:ph type="title"/>
          </p:nvPr>
        </p:nvSpPr>
        <p:spPr/>
        <p:txBody>
          <a:bodyPr>
            <a:normAutofit fontScale="90000"/>
          </a:bodyPr>
          <a:lstStyle/>
          <a:p>
            <a:r>
              <a:rPr lang="en-US" dirty="0"/>
              <a:t>LO4, content 11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NAs should know these facts about myocardial infarction (MI) or heart attack:</a:t>
            </a:r>
          </a:p>
          <a:p>
            <a:pPr marL="0" indent="0">
              <a:buNone/>
            </a:pPr>
            <a:endParaRPr lang="en-US" dirty="0">
              <a:latin typeface="+mj-lt"/>
            </a:endParaRPr>
          </a:p>
          <a:p>
            <a:pPr lvl="1"/>
            <a:r>
              <a:rPr lang="en-US" dirty="0">
                <a:latin typeface="+mj-lt"/>
              </a:rPr>
              <a:t>Caused by block of blood flow to heart muscle, which results in tissue death</a:t>
            </a:r>
          </a:p>
          <a:p>
            <a:pPr lvl="1"/>
            <a:r>
              <a:rPr lang="en-US" dirty="0">
                <a:latin typeface="+mj-lt"/>
              </a:rPr>
              <a:t>Area of dead tissue may be large or small</a:t>
            </a:r>
          </a:p>
          <a:p>
            <a:pPr lvl="1"/>
            <a:r>
              <a:rPr lang="en-US" dirty="0">
                <a:latin typeface="+mj-lt"/>
              </a:rPr>
              <a:t>Can result in serious heart damage or death</a:t>
            </a:r>
          </a:p>
          <a:p>
            <a:pPr lvl="1"/>
            <a:r>
              <a:rPr lang="en-US" dirty="0">
                <a:latin typeface="+mj-lt"/>
              </a:rPr>
              <a:t>Chapter 2 covers warning signs.</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746276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83</a:t>
            </a:fld>
            <a:endParaRPr lang="en-US" dirty="0"/>
          </a:p>
        </p:txBody>
      </p:sp>
      <p:sp>
        <p:nvSpPr>
          <p:cNvPr id="4" name="Title 3">
            <a:extLst>
              <a:ext uri="{FF2B5EF4-FFF2-40B4-BE49-F238E27FC236}">
                <a16:creationId xmlns:a16="http://schemas.microsoft.com/office/drawing/2014/main" id="{A94F5DFC-EF56-4196-AE75-D33CB9D3A61B}"/>
              </a:ext>
            </a:extLst>
          </p:cNvPr>
          <p:cNvSpPr>
            <a:spLocks noGrp="1"/>
          </p:cNvSpPr>
          <p:nvPr>
            <p:ph type="title"/>
          </p:nvPr>
        </p:nvSpPr>
        <p:spPr/>
        <p:txBody>
          <a:bodyPr>
            <a:normAutofit fontScale="90000"/>
          </a:bodyPr>
          <a:lstStyle/>
          <a:p>
            <a:r>
              <a:rPr lang="en-US" dirty="0"/>
              <a:t>LO4, content 12</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4-16: Care Guidelines for Myocardial Infarction</a:t>
            </a:r>
          </a:p>
          <a:p>
            <a:pPr marL="0" indent="0">
              <a:buNone/>
            </a:pPr>
            <a:endParaRPr lang="en-US" altLang="en-US" dirty="0">
              <a:latin typeface="+mj-lt"/>
            </a:endParaRPr>
          </a:p>
          <a:p>
            <a:r>
              <a:rPr lang="en-US" altLang="en-US" dirty="0">
                <a:latin typeface="+mj-lt"/>
              </a:rPr>
              <a:t>A cardiac rehabilitation program usually consists of a low-cholesterol, low-fat and low-sodium diet; a regular exercise program; medications to regulate heart rate and blood pressure, to lower cholesterol and to lower triglycerides; blood testing; stopping smoking; avoiding cold temperatures; and a stress management program.</a:t>
            </a:r>
          </a:p>
          <a:p>
            <a:r>
              <a:rPr lang="en-US" altLang="en-US" dirty="0">
                <a:latin typeface="+mj-lt"/>
              </a:rPr>
              <a:t>Encourage residents to follow their diet and exercise programs.</a:t>
            </a:r>
          </a:p>
          <a:p>
            <a:r>
              <a:rPr lang="en-US" altLang="en-US" dirty="0">
                <a:latin typeface="+mj-lt"/>
              </a:rPr>
              <a:t>Be supportive if residents have quit or are trying to quit smoking.</a:t>
            </a:r>
          </a:p>
          <a:p>
            <a:r>
              <a:rPr lang="en-US" altLang="en-US" dirty="0">
                <a:latin typeface="+mj-lt"/>
              </a:rPr>
              <a:t> Help residents avoid stress and listen if they want to talk. Report signs of stress.</a:t>
            </a:r>
          </a:p>
          <a:p>
            <a:pPr marL="0" indent="0">
              <a:buNone/>
            </a:pPr>
            <a:endParaRPr lang="en-US" altLang="en-US" dirty="0">
              <a:latin typeface="+mj-lt"/>
            </a:endParaRPr>
          </a:p>
          <a:p>
            <a:pPr marL="0" indent="0">
              <a:buNone/>
            </a:pPr>
            <a:endParaRPr lang="en-US" altLang="en-US" dirty="0">
              <a:latin typeface="+mj-lt"/>
            </a:endParaRPr>
          </a:p>
        </p:txBody>
      </p:sp>
    </p:spTree>
    <p:extLst>
      <p:ext uri="{BB962C8B-B14F-4D97-AF65-F5344CB8AC3E}">
        <p14:creationId xmlns:p14="http://schemas.microsoft.com/office/powerpoint/2010/main" val="895193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84</a:t>
            </a:fld>
            <a:endParaRPr lang="en-US" dirty="0"/>
          </a:p>
        </p:txBody>
      </p:sp>
      <p:sp>
        <p:nvSpPr>
          <p:cNvPr id="2" name="Title 1">
            <a:extLst>
              <a:ext uri="{FF2B5EF4-FFF2-40B4-BE49-F238E27FC236}">
                <a16:creationId xmlns:a16="http://schemas.microsoft.com/office/drawing/2014/main" id="{4FFEFFCD-8E98-49C3-8AF3-B71576D96A35}"/>
              </a:ext>
            </a:extLst>
          </p:cNvPr>
          <p:cNvSpPr>
            <a:spLocks noGrp="1"/>
          </p:cNvSpPr>
          <p:nvPr>
            <p:ph type="title"/>
          </p:nvPr>
        </p:nvSpPr>
        <p:spPr/>
        <p:txBody>
          <a:bodyPr>
            <a:normAutofit fontScale="90000"/>
          </a:bodyPr>
          <a:lstStyle/>
          <a:p>
            <a:r>
              <a:rPr lang="en-US" dirty="0"/>
              <a:t>LO4, content 13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NAs should know these facts about congestive heart failure (CHF):</a:t>
            </a:r>
          </a:p>
          <a:p>
            <a:pPr marL="0" indent="0">
              <a:buNone/>
            </a:pPr>
            <a:endParaRPr lang="en-US" dirty="0">
              <a:latin typeface="+mj-lt"/>
            </a:endParaRPr>
          </a:p>
          <a:p>
            <a:pPr lvl="1"/>
            <a:r>
              <a:rPr lang="en-US" dirty="0">
                <a:latin typeface="+mj-lt"/>
              </a:rPr>
              <a:t>Cause: failure of heart muscle to pump effectively due to damage</a:t>
            </a:r>
          </a:p>
          <a:p>
            <a:pPr lvl="1"/>
            <a:r>
              <a:rPr lang="en-US" dirty="0">
                <a:latin typeface="+mj-lt"/>
              </a:rPr>
              <a:t>Symptoms: fatigue, trouble breathing, coughing or gurgling with breathing, dizziness, confusion, fainting, pale or blue skin, low blood pressure, swelling of feet and ankles, bulging neck veins, weight gain</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5997252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85</a:t>
            </a:fld>
            <a:endParaRPr lang="en-US" dirty="0"/>
          </a:p>
        </p:txBody>
      </p:sp>
      <p:sp>
        <p:nvSpPr>
          <p:cNvPr id="4" name="Title 3">
            <a:extLst>
              <a:ext uri="{FF2B5EF4-FFF2-40B4-BE49-F238E27FC236}">
                <a16:creationId xmlns:a16="http://schemas.microsoft.com/office/drawing/2014/main" id="{BCB9CFF1-50DC-48AD-B103-E79FE6FEBB9D}"/>
              </a:ext>
            </a:extLst>
          </p:cNvPr>
          <p:cNvSpPr>
            <a:spLocks noGrp="1"/>
          </p:cNvSpPr>
          <p:nvPr>
            <p:ph type="title"/>
          </p:nvPr>
        </p:nvSpPr>
        <p:spPr/>
        <p:txBody>
          <a:bodyPr>
            <a:normAutofit fontScale="90000"/>
          </a:bodyPr>
          <a:lstStyle/>
          <a:p>
            <a:r>
              <a:rPr lang="en-US" dirty="0"/>
              <a:t>LO4, content 14</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4-17: Care Guidelines for Congestive Heart Failure</a:t>
            </a:r>
          </a:p>
          <a:p>
            <a:pPr marL="0" indent="0">
              <a:buNone/>
            </a:pPr>
            <a:endParaRPr lang="en-US" altLang="en-US" dirty="0">
              <a:latin typeface="+mj-lt"/>
            </a:endParaRPr>
          </a:p>
          <a:p>
            <a:r>
              <a:rPr lang="en-US" altLang="en-US" dirty="0">
                <a:latin typeface="+mj-lt"/>
              </a:rPr>
              <a:t>Medications can help control CHF. </a:t>
            </a:r>
          </a:p>
          <a:p>
            <a:r>
              <a:rPr lang="en-US" altLang="en-US" dirty="0">
                <a:latin typeface="+mj-lt"/>
              </a:rPr>
              <a:t>Help residents to the toilet or commode when needed. Answer call lights promptly. </a:t>
            </a:r>
          </a:p>
          <a:p>
            <a:r>
              <a:rPr lang="en-US" altLang="en-US" dirty="0">
                <a:latin typeface="+mj-lt"/>
              </a:rPr>
              <a:t>Encourage residents to follow diet orders or restrictions.</a:t>
            </a:r>
          </a:p>
          <a:p>
            <a:r>
              <a:rPr lang="en-US" altLang="en-US" dirty="0">
                <a:latin typeface="+mj-lt"/>
              </a:rPr>
              <a:t>Allow for rest periods.</a:t>
            </a:r>
          </a:p>
          <a:p>
            <a:r>
              <a:rPr lang="en-US" altLang="en-US" dirty="0">
                <a:latin typeface="+mj-lt"/>
              </a:rPr>
              <a:t>Measure intake and output of fluids as ordered.</a:t>
            </a:r>
          </a:p>
          <a:p>
            <a:r>
              <a:rPr lang="en-US" altLang="en-US" dirty="0">
                <a:latin typeface="+mj-lt"/>
              </a:rPr>
              <a:t>Weigh residents as instructed.</a:t>
            </a:r>
          </a:p>
          <a:p>
            <a:r>
              <a:rPr lang="en-US" altLang="en-US" dirty="0">
                <a:latin typeface="+mj-lt"/>
              </a:rPr>
              <a:t>Apply elastic leg stockings as ordered.</a:t>
            </a:r>
          </a:p>
          <a:p>
            <a:r>
              <a:rPr lang="en-US" altLang="en-US" dirty="0">
                <a:latin typeface="+mj-lt"/>
              </a:rPr>
              <a:t>Assist with ROM exercises.</a:t>
            </a:r>
          </a:p>
          <a:p>
            <a:r>
              <a:rPr lang="en-US" altLang="en-US" dirty="0">
                <a:latin typeface="+mj-lt"/>
              </a:rPr>
              <a:t>Extra pillows may help breathing. Keep the head of the bed elevated if it helps with breathing.</a:t>
            </a:r>
          </a:p>
          <a:p>
            <a:r>
              <a:rPr lang="en-US" altLang="en-US" dirty="0">
                <a:latin typeface="+mj-lt"/>
              </a:rPr>
              <a:t>Assist with personal care and ADLs as needed.</a:t>
            </a:r>
          </a:p>
          <a:p>
            <a:r>
              <a:rPr lang="en-US" altLang="en-US" dirty="0">
                <a:latin typeface="+mj-lt"/>
              </a:rPr>
              <a:t>High-potassium foods can help with dizziness.</a:t>
            </a:r>
          </a:p>
          <a:p>
            <a:pPr marL="0" indent="0">
              <a:buNone/>
            </a:pPr>
            <a:endParaRPr lang="en-US" altLang="en-US" dirty="0">
              <a:latin typeface="+mj-lt"/>
            </a:endParaRPr>
          </a:p>
          <a:p>
            <a:pPr marL="0" indent="0">
              <a:buNone/>
            </a:pPr>
            <a:endParaRPr lang="en-US" altLang="en-US" dirty="0">
              <a:latin typeface="+mj-lt"/>
            </a:endParaRPr>
          </a:p>
        </p:txBody>
      </p:sp>
    </p:spTree>
    <p:extLst>
      <p:ext uri="{BB962C8B-B14F-4D97-AF65-F5344CB8AC3E}">
        <p14:creationId xmlns:p14="http://schemas.microsoft.com/office/powerpoint/2010/main" val="8399809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86</a:t>
            </a:fld>
            <a:endParaRPr lang="en-US" dirty="0"/>
          </a:p>
        </p:txBody>
      </p:sp>
      <p:sp>
        <p:nvSpPr>
          <p:cNvPr id="2" name="Title 1">
            <a:extLst>
              <a:ext uri="{FF2B5EF4-FFF2-40B4-BE49-F238E27FC236}">
                <a16:creationId xmlns:a16="http://schemas.microsoft.com/office/drawing/2014/main" id="{4852BE22-486C-43C1-A2B2-7AD90958F42C}"/>
              </a:ext>
            </a:extLst>
          </p:cNvPr>
          <p:cNvSpPr>
            <a:spLocks noGrp="1"/>
          </p:cNvSpPr>
          <p:nvPr>
            <p:ph type="title"/>
          </p:nvPr>
        </p:nvSpPr>
        <p:spPr/>
        <p:txBody>
          <a:bodyPr>
            <a:normAutofit fontScale="90000"/>
          </a:bodyPr>
          <a:lstStyle/>
          <a:p>
            <a:r>
              <a:rPr lang="en-US" dirty="0"/>
              <a:t>LO4, content 15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4"/>
            </a:pPr>
            <a:r>
              <a:rPr lang="en-US" dirty="0">
                <a:solidFill>
                  <a:srgbClr val="FF0000"/>
                </a:solidFill>
                <a:latin typeface="+mj-lt"/>
              </a:rPr>
              <a:t>Describe the circulatory system and related conditions</a:t>
            </a:r>
          </a:p>
          <a:p>
            <a:pPr marL="0" indent="0">
              <a:buNone/>
            </a:pPr>
            <a:endParaRPr lang="en-US" dirty="0">
              <a:latin typeface="+mj-lt"/>
            </a:endParaRPr>
          </a:p>
          <a:p>
            <a:pPr marL="0" indent="0">
              <a:buNone/>
            </a:pPr>
            <a:r>
              <a:rPr lang="en-US" dirty="0">
                <a:latin typeface="+mj-lt"/>
              </a:rPr>
              <a:t>NAs should know these facts about peripheral vascular disease (PVD):</a:t>
            </a:r>
          </a:p>
          <a:p>
            <a:pPr marL="0" indent="0">
              <a:buNone/>
            </a:pPr>
            <a:endParaRPr lang="en-US" dirty="0">
              <a:latin typeface="+mj-lt"/>
            </a:endParaRPr>
          </a:p>
          <a:p>
            <a:pPr lvl="1"/>
            <a:r>
              <a:rPr lang="en-US" dirty="0">
                <a:latin typeface="+mj-lt"/>
              </a:rPr>
              <a:t>Cause: fatty deposits in the blood vessels that harden</a:t>
            </a:r>
          </a:p>
          <a:p>
            <a:pPr lvl="1"/>
            <a:r>
              <a:rPr lang="en-US" dirty="0">
                <a:latin typeface="+mj-lt"/>
              </a:rPr>
              <a:t>Symptoms: cool arms and legs, swelling in hands and feet, pale or bluish hands or feet, bluish nail beds, ulcers on legs and feet</a:t>
            </a:r>
          </a:p>
          <a:p>
            <a:pPr lvl="1"/>
            <a:r>
              <a:rPr lang="en-US" dirty="0">
                <a:latin typeface="+mj-lt"/>
              </a:rPr>
              <a:t>Pain may be severe when walking but can decrease with rest.</a:t>
            </a:r>
          </a:p>
          <a:p>
            <a:pPr lvl="1"/>
            <a:r>
              <a:rPr lang="en-US" dirty="0">
                <a:latin typeface="+mj-lt"/>
              </a:rPr>
              <a:t>Treatment includes quitting smoking, medications, exercise, and surgery.</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5364225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87</a:t>
            </a:fld>
            <a:endParaRPr lang="en-US" dirty="0"/>
          </a:p>
        </p:txBody>
      </p:sp>
      <p:sp>
        <p:nvSpPr>
          <p:cNvPr id="2" name="Title 1">
            <a:extLst>
              <a:ext uri="{FF2B5EF4-FFF2-40B4-BE49-F238E27FC236}">
                <a16:creationId xmlns:a16="http://schemas.microsoft.com/office/drawing/2014/main" id="{8755E7F4-75E2-4A96-B6B4-95959EB93898}"/>
              </a:ext>
            </a:extLst>
          </p:cNvPr>
          <p:cNvSpPr>
            <a:spLocks noGrp="1"/>
          </p:cNvSpPr>
          <p:nvPr>
            <p:ph type="title"/>
          </p:nvPr>
        </p:nvSpPr>
        <p:spPr/>
        <p:txBody>
          <a:bodyPr>
            <a:normAutofit fontScale="90000"/>
          </a:bodyPr>
          <a:lstStyle/>
          <a:p>
            <a:r>
              <a:rPr lang="en-US" dirty="0"/>
              <a:t>LO5, key terms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Define the following terms:</a:t>
            </a:r>
          </a:p>
          <a:p>
            <a:pPr marL="0" indent="0">
              <a:buNone/>
            </a:pPr>
            <a:endParaRPr lang="en-US" dirty="0">
              <a:latin typeface="+mj-lt"/>
            </a:endParaRPr>
          </a:p>
          <a:p>
            <a:pPr marL="0" indent="0">
              <a:buNone/>
            </a:pPr>
            <a:r>
              <a:rPr lang="en-US" b="1" dirty="0">
                <a:latin typeface="+mj-lt"/>
              </a:rPr>
              <a:t>respiration</a:t>
            </a:r>
          </a:p>
          <a:p>
            <a:pPr marL="457200" lvl="1" indent="0">
              <a:buNone/>
            </a:pPr>
            <a:r>
              <a:rPr lang="en-US" dirty="0">
                <a:latin typeface="+mj-lt"/>
              </a:rPr>
              <a:t>the process of breathing air into the lungs and exhaling air out of the lungs.</a:t>
            </a:r>
          </a:p>
          <a:p>
            <a:pPr marL="0" indent="0">
              <a:buNone/>
            </a:pPr>
            <a:r>
              <a:rPr lang="en-US" b="1" dirty="0">
                <a:latin typeface="+mj-lt"/>
              </a:rPr>
              <a:t>inspiration</a:t>
            </a:r>
          </a:p>
          <a:p>
            <a:pPr marL="457200" lvl="1" indent="0">
              <a:buNone/>
            </a:pPr>
            <a:r>
              <a:rPr lang="en-US" dirty="0">
                <a:latin typeface="+mj-lt"/>
              </a:rPr>
              <a:t>the process of inhaling air into the lungs.</a:t>
            </a:r>
          </a:p>
          <a:p>
            <a:pPr marL="0" indent="0">
              <a:buNone/>
            </a:pPr>
            <a:r>
              <a:rPr lang="en-US" b="1" dirty="0">
                <a:latin typeface="+mj-lt"/>
              </a:rPr>
              <a:t>expiration</a:t>
            </a:r>
          </a:p>
          <a:p>
            <a:pPr marL="457200" lvl="1" indent="0">
              <a:buNone/>
            </a:pPr>
            <a:r>
              <a:rPr lang="en-US" dirty="0">
                <a:latin typeface="+mj-lt"/>
              </a:rPr>
              <a:t>the process of exhaling air out of the lungs.</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2919207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88</a:t>
            </a:fld>
            <a:endParaRPr lang="en-US" dirty="0"/>
          </a:p>
        </p:txBody>
      </p:sp>
      <p:sp>
        <p:nvSpPr>
          <p:cNvPr id="5" name="Title 4">
            <a:extLst>
              <a:ext uri="{FF2B5EF4-FFF2-40B4-BE49-F238E27FC236}">
                <a16:creationId xmlns:a16="http://schemas.microsoft.com/office/drawing/2014/main" id="{2EEAECBC-EED7-4371-A6CB-9D480ACDEC8A}"/>
              </a:ext>
            </a:extLst>
          </p:cNvPr>
          <p:cNvSpPr>
            <a:spLocks noGrp="1"/>
          </p:cNvSpPr>
          <p:nvPr>
            <p:ph type="title"/>
          </p:nvPr>
        </p:nvSpPr>
        <p:spPr/>
        <p:txBody>
          <a:bodyPr>
            <a:normAutofit fontScale="90000"/>
          </a:bodyPr>
          <a:lstStyle/>
          <a:p>
            <a:r>
              <a:rPr lang="en-US" dirty="0"/>
              <a:t>LO5, content 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4-18: The Respiratory System</a:t>
            </a:r>
            <a:endParaRPr lang="en-US" dirty="0">
              <a:latin typeface="+mj-lt"/>
            </a:endParaRPr>
          </a:p>
        </p:txBody>
      </p:sp>
      <p:pic>
        <p:nvPicPr>
          <p:cNvPr id="4" name="Picture 3" descr="The human respiratory system, labeled.">
            <a:extLst>
              <a:ext uri="{FF2B5EF4-FFF2-40B4-BE49-F238E27FC236}">
                <a16:creationId xmlns:a16="http://schemas.microsoft.com/office/drawing/2014/main" id="{1C2EC796-D1EF-4449-A72E-A104925389C3}"/>
              </a:ext>
            </a:extLst>
          </p:cNvPr>
          <p:cNvPicPr>
            <a:picLocks noChangeAspect="1"/>
          </p:cNvPicPr>
          <p:nvPr/>
        </p:nvPicPr>
        <p:blipFill>
          <a:blip r:embed="rId2"/>
          <a:stretch>
            <a:fillRect/>
          </a:stretch>
        </p:blipFill>
        <p:spPr>
          <a:xfrm>
            <a:off x="1779892" y="1775845"/>
            <a:ext cx="5584216" cy="4401119"/>
          </a:xfrm>
          <a:prstGeom prst="rect">
            <a:avLst/>
          </a:prstGeom>
        </p:spPr>
      </p:pic>
    </p:spTree>
    <p:extLst>
      <p:ext uri="{BB962C8B-B14F-4D97-AF65-F5344CB8AC3E}">
        <p14:creationId xmlns:p14="http://schemas.microsoft.com/office/powerpoint/2010/main" val="3396537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89</a:t>
            </a:fld>
            <a:endParaRPr lang="en-US" dirty="0"/>
          </a:p>
        </p:txBody>
      </p:sp>
      <p:sp>
        <p:nvSpPr>
          <p:cNvPr id="2" name="Title 1">
            <a:extLst>
              <a:ext uri="{FF2B5EF4-FFF2-40B4-BE49-F238E27FC236}">
                <a16:creationId xmlns:a16="http://schemas.microsoft.com/office/drawing/2014/main" id="{687DD0BF-8082-4964-82CF-8E8AB546740F}"/>
              </a:ext>
            </a:extLst>
          </p:cNvPr>
          <p:cNvSpPr>
            <a:spLocks noGrp="1"/>
          </p:cNvSpPr>
          <p:nvPr>
            <p:ph type="title"/>
          </p:nvPr>
        </p:nvSpPr>
        <p:spPr/>
        <p:txBody>
          <a:bodyPr>
            <a:normAutofit fontScale="90000"/>
          </a:bodyPr>
          <a:lstStyle/>
          <a:p>
            <a:r>
              <a:rPr lang="en-US" dirty="0"/>
              <a:t>LO5, content 2</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Remember these points about the respiratory system: </a:t>
            </a:r>
          </a:p>
          <a:p>
            <a:pPr marL="0" indent="0">
              <a:buNone/>
            </a:pPr>
            <a:endParaRPr lang="en-US" dirty="0">
              <a:latin typeface="+mj-lt"/>
            </a:endParaRPr>
          </a:p>
          <a:p>
            <a:pPr lvl="1"/>
            <a:r>
              <a:rPr lang="en-US" dirty="0">
                <a:latin typeface="+mj-lt"/>
              </a:rPr>
              <a:t>Inspiration is breathing in and expiration is breathing out.</a:t>
            </a:r>
          </a:p>
          <a:p>
            <a:pPr lvl="1"/>
            <a:r>
              <a:rPr lang="en-US" dirty="0">
                <a:latin typeface="+mj-lt"/>
              </a:rPr>
              <a:t>Functions are</a:t>
            </a:r>
          </a:p>
          <a:p>
            <a:pPr lvl="1"/>
            <a:r>
              <a:rPr lang="en-US" dirty="0">
                <a:latin typeface="+mj-lt"/>
              </a:rPr>
              <a:t>To bring oxygen into body</a:t>
            </a:r>
          </a:p>
          <a:p>
            <a:pPr lvl="1"/>
            <a:r>
              <a:rPr lang="en-US" dirty="0">
                <a:latin typeface="+mj-lt"/>
              </a:rPr>
              <a:t>To eliminate carbon dioxide produced by the body</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4713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a:t>
            </a:fld>
            <a:endParaRPr lang="en-US" dirty="0"/>
          </a:p>
        </p:txBody>
      </p:sp>
      <p:sp>
        <p:nvSpPr>
          <p:cNvPr id="2" name="Title 1">
            <a:extLst>
              <a:ext uri="{FF2B5EF4-FFF2-40B4-BE49-F238E27FC236}">
                <a16:creationId xmlns:a16="http://schemas.microsoft.com/office/drawing/2014/main" id="{1656D77E-1B59-4101-BE9F-9FC21BA5376D}"/>
              </a:ext>
            </a:extLst>
          </p:cNvPr>
          <p:cNvSpPr>
            <a:spLocks noGrp="1"/>
          </p:cNvSpPr>
          <p:nvPr>
            <p:ph type="title"/>
          </p:nvPr>
        </p:nvSpPr>
        <p:spPr/>
        <p:txBody>
          <a:bodyPr>
            <a:normAutofit fontScale="90000"/>
          </a:bodyPr>
          <a:lstStyle/>
          <a:p>
            <a:r>
              <a:rPr lang="en-US" dirty="0"/>
              <a:t>LO1,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AutoNum type="arabicPeriod"/>
            </a:pPr>
            <a:r>
              <a:rPr lang="en-US" dirty="0">
                <a:solidFill>
                  <a:srgbClr val="FF0000"/>
                </a:solidFill>
                <a:latin typeface="+mj-lt"/>
              </a:rPr>
              <a:t>Describe the integumentary system</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integumentary system?</a:t>
            </a: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315166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90</a:t>
            </a:fld>
            <a:endParaRPr lang="en-US" dirty="0"/>
          </a:p>
        </p:txBody>
      </p:sp>
      <p:sp>
        <p:nvSpPr>
          <p:cNvPr id="2" name="Title 1">
            <a:extLst>
              <a:ext uri="{FF2B5EF4-FFF2-40B4-BE49-F238E27FC236}">
                <a16:creationId xmlns:a16="http://schemas.microsoft.com/office/drawing/2014/main" id="{512B7FE6-1934-4061-9773-B91A88CF21F3}"/>
              </a:ext>
            </a:extLst>
          </p:cNvPr>
          <p:cNvSpPr>
            <a:spLocks noGrp="1"/>
          </p:cNvSpPr>
          <p:nvPr>
            <p:ph type="title"/>
          </p:nvPr>
        </p:nvSpPr>
        <p:spPr/>
        <p:txBody>
          <a:bodyPr>
            <a:normAutofit fontScale="90000"/>
          </a:bodyPr>
          <a:lstStyle/>
          <a:p>
            <a:r>
              <a:rPr lang="en-US" dirty="0"/>
              <a:t>LO5, content 3</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Normal changes of aging to the respiratory system include the following: </a:t>
            </a:r>
          </a:p>
          <a:p>
            <a:pPr marL="0" indent="0">
              <a:buNone/>
            </a:pPr>
            <a:endParaRPr lang="en-US" dirty="0">
              <a:latin typeface="+mj-lt"/>
            </a:endParaRPr>
          </a:p>
          <a:p>
            <a:pPr lvl="1"/>
            <a:r>
              <a:rPr lang="en-US" dirty="0">
                <a:latin typeface="+mj-lt"/>
              </a:rPr>
              <a:t>Loss of lung strength</a:t>
            </a:r>
          </a:p>
          <a:p>
            <a:pPr lvl="1"/>
            <a:r>
              <a:rPr lang="en-US" dirty="0">
                <a:latin typeface="+mj-lt"/>
              </a:rPr>
              <a:t>Decreased lung capacity</a:t>
            </a:r>
          </a:p>
          <a:p>
            <a:pPr lvl="1"/>
            <a:r>
              <a:rPr lang="en-US" dirty="0">
                <a:latin typeface="+mj-lt"/>
              </a:rPr>
              <a:t>Decreased oxygen in the blood</a:t>
            </a:r>
          </a:p>
          <a:p>
            <a:pPr lvl="1"/>
            <a:r>
              <a:rPr lang="en-US" dirty="0">
                <a:latin typeface="+mj-lt"/>
              </a:rPr>
              <a:t>Weakened voice</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0992830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91</a:t>
            </a:fld>
            <a:endParaRPr lang="en-US" dirty="0"/>
          </a:p>
        </p:txBody>
      </p:sp>
      <p:sp>
        <p:nvSpPr>
          <p:cNvPr id="2" name="Title 1">
            <a:extLst>
              <a:ext uri="{FF2B5EF4-FFF2-40B4-BE49-F238E27FC236}">
                <a16:creationId xmlns:a16="http://schemas.microsoft.com/office/drawing/2014/main" id="{1565106A-57DE-46B8-8000-439CC353227C}"/>
              </a:ext>
            </a:extLst>
          </p:cNvPr>
          <p:cNvSpPr>
            <a:spLocks noGrp="1"/>
          </p:cNvSpPr>
          <p:nvPr>
            <p:ph type="title"/>
          </p:nvPr>
        </p:nvSpPr>
        <p:spPr/>
        <p:txBody>
          <a:bodyPr>
            <a:normAutofit fontScale="90000"/>
          </a:bodyPr>
          <a:lstStyle/>
          <a:p>
            <a:r>
              <a:rPr lang="en-US" dirty="0"/>
              <a:t>LO5, content 4</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NAs can help by</a:t>
            </a:r>
          </a:p>
          <a:p>
            <a:pPr marL="0" indent="0">
              <a:buNone/>
            </a:pPr>
            <a:endParaRPr lang="en-US" dirty="0">
              <a:latin typeface="+mj-lt"/>
            </a:endParaRPr>
          </a:p>
          <a:p>
            <a:pPr lvl="1"/>
            <a:r>
              <a:rPr lang="en-US" dirty="0">
                <a:latin typeface="+mj-lt"/>
              </a:rPr>
              <a:t>Helping residents avoid exposure to cigarette smoke or polluted air</a:t>
            </a:r>
          </a:p>
          <a:p>
            <a:pPr lvl="1"/>
            <a:r>
              <a:rPr lang="en-US" dirty="0">
                <a:latin typeface="+mj-lt"/>
              </a:rPr>
              <a:t>Provide rest periods</a:t>
            </a:r>
          </a:p>
          <a:p>
            <a:pPr lvl="1"/>
            <a:r>
              <a:rPr lang="en-US" dirty="0">
                <a:latin typeface="+mj-lt"/>
              </a:rPr>
              <a:t>Encouraging exercise and regular movement</a:t>
            </a:r>
          </a:p>
          <a:p>
            <a:pPr lvl="1"/>
            <a:r>
              <a:rPr lang="en-US" dirty="0">
                <a:latin typeface="+mj-lt"/>
              </a:rPr>
              <a:t>Providing rest periods as needed</a:t>
            </a:r>
          </a:p>
          <a:p>
            <a:pPr lvl="1"/>
            <a:r>
              <a:rPr lang="en-US" dirty="0">
                <a:latin typeface="+mj-lt"/>
              </a:rPr>
              <a:t>Assisting with deep breathing exercises as ordered</a:t>
            </a:r>
          </a:p>
          <a:p>
            <a:pPr lvl="1"/>
            <a:r>
              <a:rPr lang="en-US" dirty="0">
                <a:latin typeface="+mj-lt"/>
              </a:rPr>
              <a:t>Assisting residents into positions that ease breathing</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312885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92</a:t>
            </a:fld>
            <a:endParaRPr lang="en-US" dirty="0"/>
          </a:p>
        </p:txBody>
      </p:sp>
      <p:sp>
        <p:nvSpPr>
          <p:cNvPr id="2" name="Title 1">
            <a:extLst>
              <a:ext uri="{FF2B5EF4-FFF2-40B4-BE49-F238E27FC236}">
                <a16:creationId xmlns:a16="http://schemas.microsoft.com/office/drawing/2014/main" id="{23DFECB8-E706-4909-A8C3-D787C5F3D9D2}"/>
              </a:ext>
            </a:extLst>
          </p:cNvPr>
          <p:cNvSpPr>
            <a:spLocks noGrp="1"/>
          </p:cNvSpPr>
          <p:nvPr>
            <p:ph type="title"/>
          </p:nvPr>
        </p:nvSpPr>
        <p:spPr/>
        <p:txBody>
          <a:bodyPr>
            <a:normAutofit fontScale="90000"/>
          </a:bodyPr>
          <a:lstStyle/>
          <a:p>
            <a:r>
              <a:rPr lang="en-US" dirty="0"/>
              <a:t>LO5, content 5</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Think about this question:</a:t>
            </a:r>
          </a:p>
          <a:p>
            <a:pPr marL="0" indent="0">
              <a:buNone/>
            </a:pPr>
            <a:endParaRPr lang="en-US" dirty="0">
              <a:latin typeface="+mj-lt"/>
            </a:endParaRPr>
          </a:p>
          <a:p>
            <a:pPr marL="0" indent="0">
              <a:buNone/>
            </a:pPr>
            <a:r>
              <a:rPr lang="en-US" dirty="0">
                <a:latin typeface="+mj-lt"/>
              </a:rPr>
              <a:t>Are there any other ways NAs can help with changes of aging relating to the respiratory system?</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2201763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93</a:t>
            </a:fld>
            <a:endParaRPr lang="en-US" dirty="0"/>
          </a:p>
        </p:txBody>
      </p:sp>
      <p:sp>
        <p:nvSpPr>
          <p:cNvPr id="2" name="Title 1">
            <a:extLst>
              <a:ext uri="{FF2B5EF4-FFF2-40B4-BE49-F238E27FC236}">
                <a16:creationId xmlns:a16="http://schemas.microsoft.com/office/drawing/2014/main" id="{802956C5-38FE-4692-BCDA-D3BB81B0D0CF}"/>
              </a:ext>
            </a:extLst>
          </p:cNvPr>
          <p:cNvSpPr>
            <a:spLocks noGrp="1"/>
          </p:cNvSpPr>
          <p:nvPr>
            <p:ph type="title"/>
          </p:nvPr>
        </p:nvSpPr>
        <p:spPr/>
        <p:txBody>
          <a:bodyPr>
            <a:normAutofit fontScale="90000"/>
          </a:bodyPr>
          <a:lstStyle/>
          <a:p>
            <a:r>
              <a:rPr lang="en-US" dirty="0"/>
              <a:t>LO5, content 6</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It is important to observe for and report the following:</a:t>
            </a:r>
          </a:p>
          <a:p>
            <a:pPr marL="0" indent="0">
              <a:buNone/>
            </a:pPr>
            <a:endParaRPr lang="en-US" dirty="0">
              <a:latin typeface="+mj-lt"/>
            </a:endParaRPr>
          </a:p>
          <a:p>
            <a:pPr lvl="1"/>
            <a:r>
              <a:rPr lang="en-US" dirty="0">
                <a:latin typeface="+mj-lt"/>
              </a:rPr>
              <a:t>Changes in respiratory rate</a:t>
            </a:r>
          </a:p>
          <a:p>
            <a:pPr lvl="1"/>
            <a:r>
              <a:rPr lang="en-US" dirty="0">
                <a:latin typeface="+mj-lt"/>
              </a:rPr>
              <a:t>Shallow breathing or breathing through pursed lips</a:t>
            </a:r>
          </a:p>
          <a:p>
            <a:pPr lvl="1"/>
            <a:r>
              <a:rPr lang="en-US" dirty="0">
                <a:latin typeface="+mj-lt"/>
              </a:rPr>
              <a:t>Coughing or wheezing</a:t>
            </a:r>
          </a:p>
          <a:p>
            <a:pPr lvl="1"/>
            <a:r>
              <a:rPr lang="en-US" dirty="0">
                <a:latin typeface="+mj-lt"/>
              </a:rPr>
              <a:t>Nasal congestion or discharge</a:t>
            </a:r>
          </a:p>
          <a:p>
            <a:pPr lvl="1"/>
            <a:r>
              <a:rPr lang="en-US" dirty="0">
                <a:latin typeface="+mj-lt"/>
              </a:rPr>
              <a:t>Sore throat, difficulty swallowing, swollen tonsils</a:t>
            </a:r>
          </a:p>
          <a:p>
            <a:pPr lvl="1"/>
            <a:r>
              <a:rPr lang="en-US" dirty="0">
                <a:latin typeface="+mj-lt"/>
              </a:rPr>
              <a:t>Need to sit after mild exertion</a:t>
            </a:r>
          </a:p>
          <a:p>
            <a:pPr lvl="1"/>
            <a:r>
              <a:rPr lang="en-US" dirty="0">
                <a:latin typeface="+mj-lt"/>
              </a:rPr>
              <a:t>Pale, bluish, or gray color of lips, arms, or legs</a:t>
            </a:r>
          </a:p>
          <a:p>
            <a:pPr lvl="1"/>
            <a:r>
              <a:rPr lang="en-US" dirty="0">
                <a:latin typeface="+mj-lt"/>
              </a:rPr>
              <a:t>Pain in chest</a:t>
            </a:r>
          </a:p>
          <a:p>
            <a:pPr lvl="1"/>
            <a:r>
              <a:rPr lang="en-US" dirty="0">
                <a:latin typeface="+mj-lt"/>
              </a:rPr>
              <a:t>Discolored sputum (yellow, green, gray, or bloody)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38479156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94</a:t>
            </a:fld>
            <a:endParaRPr lang="en-US" dirty="0"/>
          </a:p>
        </p:txBody>
      </p:sp>
      <p:sp>
        <p:nvSpPr>
          <p:cNvPr id="2" name="Title 1">
            <a:extLst>
              <a:ext uri="{FF2B5EF4-FFF2-40B4-BE49-F238E27FC236}">
                <a16:creationId xmlns:a16="http://schemas.microsoft.com/office/drawing/2014/main" id="{9D4D814C-5D63-4FC2-B7BB-77CD5AB08ACF}"/>
              </a:ext>
            </a:extLst>
          </p:cNvPr>
          <p:cNvSpPr>
            <a:spLocks noGrp="1"/>
          </p:cNvSpPr>
          <p:nvPr>
            <p:ph type="title"/>
          </p:nvPr>
        </p:nvSpPr>
        <p:spPr/>
        <p:txBody>
          <a:bodyPr>
            <a:normAutofit fontScale="90000"/>
          </a:bodyPr>
          <a:lstStyle/>
          <a:p>
            <a:r>
              <a:rPr lang="en-US" dirty="0"/>
              <a:t>LO5, content 7</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NAs should know these facts about chronic obstructive pulmonary disease (COPD):</a:t>
            </a:r>
          </a:p>
          <a:p>
            <a:pPr marL="0" indent="0">
              <a:buNone/>
            </a:pPr>
            <a:endParaRPr lang="en-US" dirty="0">
              <a:latin typeface="+mj-lt"/>
            </a:endParaRPr>
          </a:p>
          <a:p>
            <a:pPr lvl="1"/>
            <a:r>
              <a:rPr lang="en-US" dirty="0">
                <a:latin typeface="+mj-lt"/>
              </a:rPr>
              <a:t>It is a chronic disease.</a:t>
            </a:r>
          </a:p>
          <a:p>
            <a:pPr lvl="1"/>
            <a:r>
              <a:rPr lang="en-US" dirty="0">
                <a:latin typeface="+mj-lt"/>
              </a:rPr>
              <a:t>Residents with COPD have trouble breathing, especially getting air out of the lungs.</a:t>
            </a:r>
          </a:p>
          <a:p>
            <a:pPr lvl="1"/>
            <a:r>
              <a:rPr lang="en-US" dirty="0">
                <a:latin typeface="+mj-lt"/>
              </a:rPr>
              <a:t>Two chronic lung diseases are grouped under COPD: chronic bronchitis and emphysema.</a:t>
            </a:r>
          </a:p>
          <a:p>
            <a:pPr lvl="1"/>
            <a:r>
              <a:rPr lang="en-US" dirty="0">
                <a:latin typeface="+mj-lt"/>
              </a:rPr>
              <a:t>Residents with COPD are at high risk of contracting pneumonia.</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22881820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95</a:t>
            </a:fld>
            <a:endParaRPr lang="en-US" dirty="0"/>
          </a:p>
        </p:txBody>
      </p:sp>
      <p:sp>
        <p:nvSpPr>
          <p:cNvPr id="2" name="Title 1">
            <a:extLst>
              <a:ext uri="{FF2B5EF4-FFF2-40B4-BE49-F238E27FC236}">
                <a16:creationId xmlns:a16="http://schemas.microsoft.com/office/drawing/2014/main" id="{A9A49435-A2F7-4715-9AB5-0677316A9B66}"/>
              </a:ext>
            </a:extLst>
          </p:cNvPr>
          <p:cNvSpPr>
            <a:spLocks noGrp="1"/>
          </p:cNvSpPr>
          <p:nvPr>
            <p:ph type="title"/>
          </p:nvPr>
        </p:nvSpPr>
        <p:spPr/>
        <p:txBody>
          <a:bodyPr>
            <a:normAutofit fontScale="90000"/>
          </a:bodyPr>
          <a:lstStyle/>
          <a:p>
            <a:r>
              <a:rPr lang="en-US" dirty="0"/>
              <a:t>LO5, content 8</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Facts about COPD (cont’d):</a:t>
            </a:r>
          </a:p>
          <a:p>
            <a:pPr marL="0" indent="0">
              <a:buNone/>
            </a:pPr>
            <a:endParaRPr lang="en-US" dirty="0">
              <a:latin typeface="+mj-lt"/>
            </a:endParaRPr>
          </a:p>
          <a:p>
            <a:pPr lvl="1"/>
            <a:r>
              <a:rPr lang="en-US" dirty="0">
                <a:latin typeface="+mj-lt"/>
              </a:rPr>
              <a:t>All body systems are affected when the lungs and brain do not get enough oxygen.</a:t>
            </a:r>
          </a:p>
          <a:p>
            <a:pPr lvl="1"/>
            <a:r>
              <a:rPr lang="en-US" dirty="0">
                <a:latin typeface="+mj-lt"/>
              </a:rPr>
              <a:t>Residents may be in constant fear of not being able to breathe and might need to sit upright to improve lung expansion. They may fear suffocation.</a:t>
            </a:r>
          </a:p>
          <a:p>
            <a:pPr lvl="1"/>
            <a:r>
              <a:rPr lang="en-US" dirty="0">
                <a:latin typeface="+mj-lt"/>
              </a:rPr>
              <a:t>Residents may have poor appetites and not sleep well, leading to weakness and feelings of general poor health.</a:t>
            </a:r>
          </a:p>
          <a:p>
            <a:pPr lvl="1"/>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11799058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96</a:t>
            </a:fld>
            <a:endParaRPr lang="en-US" dirty="0"/>
          </a:p>
        </p:txBody>
      </p:sp>
      <p:sp>
        <p:nvSpPr>
          <p:cNvPr id="2" name="Title 1">
            <a:extLst>
              <a:ext uri="{FF2B5EF4-FFF2-40B4-BE49-F238E27FC236}">
                <a16:creationId xmlns:a16="http://schemas.microsoft.com/office/drawing/2014/main" id="{63BDE107-854E-44AF-9AAD-1E05A92102C0}"/>
              </a:ext>
            </a:extLst>
          </p:cNvPr>
          <p:cNvSpPr>
            <a:spLocks noGrp="1"/>
          </p:cNvSpPr>
          <p:nvPr>
            <p:ph type="title"/>
          </p:nvPr>
        </p:nvSpPr>
        <p:spPr/>
        <p:txBody>
          <a:bodyPr>
            <a:normAutofit fontScale="90000"/>
          </a:bodyPr>
          <a:lstStyle/>
          <a:p>
            <a:r>
              <a:rPr lang="en-US" dirty="0"/>
              <a:t>LO5, content 9</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5"/>
            </a:pPr>
            <a:r>
              <a:rPr lang="en-US" dirty="0">
                <a:solidFill>
                  <a:srgbClr val="FF0000"/>
                </a:solidFill>
                <a:latin typeface="+mj-lt"/>
              </a:rPr>
              <a:t>Describe the respiratory system and related conditions</a:t>
            </a:r>
          </a:p>
          <a:p>
            <a:pPr marL="0" indent="0">
              <a:buNone/>
            </a:pPr>
            <a:endParaRPr lang="en-US" dirty="0">
              <a:latin typeface="+mj-lt"/>
            </a:endParaRPr>
          </a:p>
          <a:p>
            <a:pPr marL="0" indent="0">
              <a:buNone/>
            </a:pPr>
            <a:r>
              <a:rPr lang="en-US" dirty="0">
                <a:latin typeface="+mj-lt"/>
              </a:rPr>
              <a:t>COPD can result in the following symptoms:</a:t>
            </a:r>
          </a:p>
          <a:p>
            <a:pPr marL="0" indent="0">
              <a:buNone/>
            </a:pPr>
            <a:endParaRPr lang="en-US" dirty="0">
              <a:latin typeface="+mj-lt"/>
            </a:endParaRPr>
          </a:p>
          <a:p>
            <a:pPr lvl="1"/>
            <a:r>
              <a:rPr lang="en-US" dirty="0">
                <a:latin typeface="+mj-lt"/>
              </a:rPr>
              <a:t>Chronic cough or wheeze</a:t>
            </a:r>
          </a:p>
          <a:p>
            <a:pPr lvl="1"/>
            <a:r>
              <a:rPr lang="en-US" dirty="0">
                <a:latin typeface="+mj-lt"/>
              </a:rPr>
              <a:t>Trouble breathing</a:t>
            </a:r>
          </a:p>
          <a:p>
            <a:pPr lvl="1"/>
            <a:r>
              <a:rPr lang="en-US" dirty="0">
                <a:latin typeface="+mj-lt"/>
              </a:rPr>
              <a:t>Shortness of breath</a:t>
            </a:r>
          </a:p>
          <a:p>
            <a:pPr lvl="1"/>
            <a:r>
              <a:rPr lang="en-US" dirty="0">
                <a:latin typeface="+mj-lt"/>
              </a:rPr>
              <a:t>Pale, cyanotic, or reddish-purple skin</a:t>
            </a:r>
          </a:p>
          <a:p>
            <a:pPr lvl="1"/>
            <a:r>
              <a:rPr lang="en-US" dirty="0">
                <a:latin typeface="+mj-lt"/>
              </a:rPr>
              <a:t>Confusion</a:t>
            </a:r>
          </a:p>
          <a:p>
            <a:pPr lvl="1"/>
            <a:r>
              <a:rPr lang="en-US" dirty="0">
                <a:latin typeface="+mj-lt"/>
              </a:rPr>
              <a:t>General weakness</a:t>
            </a:r>
          </a:p>
          <a:p>
            <a:pPr lvl="1"/>
            <a:r>
              <a:rPr lang="en-US" dirty="0">
                <a:latin typeface="+mj-lt"/>
              </a:rPr>
              <a:t>Difficulty completing meals</a:t>
            </a:r>
          </a:p>
          <a:p>
            <a:pPr lvl="1"/>
            <a:r>
              <a:rPr lang="en-US" dirty="0">
                <a:latin typeface="+mj-lt"/>
              </a:rPr>
              <a:t>Fear and anxiety</a:t>
            </a:r>
          </a:p>
          <a:p>
            <a:pPr marL="0" indent="0">
              <a:buNone/>
            </a:pPr>
            <a:endParaRPr lang="en-US" dirty="0">
              <a:latin typeface="+mj-lt"/>
            </a:endParaRP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9139395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97</a:t>
            </a:fld>
            <a:endParaRPr lang="en-US" dirty="0"/>
          </a:p>
        </p:txBody>
      </p:sp>
      <p:sp>
        <p:nvSpPr>
          <p:cNvPr id="4" name="Title 3">
            <a:extLst>
              <a:ext uri="{FF2B5EF4-FFF2-40B4-BE49-F238E27FC236}">
                <a16:creationId xmlns:a16="http://schemas.microsoft.com/office/drawing/2014/main" id="{8208ADD6-CF8D-4E5D-BDBE-E4E6F638E5DB}"/>
              </a:ext>
            </a:extLst>
          </p:cNvPr>
          <p:cNvSpPr>
            <a:spLocks noGrp="1"/>
          </p:cNvSpPr>
          <p:nvPr>
            <p:ph type="title"/>
          </p:nvPr>
        </p:nvSpPr>
        <p:spPr/>
        <p:txBody>
          <a:bodyPr>
            <a:normAutofit fontScale="90000"/>
          </a:bodyPr>
          <a:lstStyle/>
          <a:p>
            <a:r>
              <a:rPr lang="en-US" dirty="0"/>
              <a:t>LO5, content 10</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4-19: Care Guidelines for COPD</a:t>
            </a:r>
          </a:p>
          <a:p>
            <a:pPr marL="0" indent="0">
              <a:buNone/>
            </a:pPr>
            <a:endParaRPr lang="en-US" altLang="en-US" dirty="0">
              <a:latin typeface="+mj-lt"/>
            </a:endParaRPr>
          </a:p>
          <a:p>
            <a:r>
              <a:rPr lang="en-US" altLang="en-US" dirty="0">
                <a:latin typeface="+mj-lt"/>
              </a:rPr>
              <a:t>Observe and report symptoms getting worse. </a:t>
            </a:r>
          </a:p>
          <a:p>
            <a:r>
              <a:rPr lang="en-US" altLang="en-US" dirty="0">
                <a:latin typeface="+mj-lt"/>
              </a:rPr>
              <a:t>Help resident sit upright. Offer pillows for support.</a:t>
            </a:r>
          </a:p>
          <a:p>
            <a:r>
              <a:rPr lang="en-US" altLang="en-US" dirty="0">
                <a:latin typeface="+mj-lt"/>
              </a:rPr>
              <a:t>Offer plenty of fluids and small, frequent meals. </a:t>
            </a:r>
          </a:p>
          <a:p>
            <a:r>
              <a:rPr lang="en-US" altLang="en-US" dirty="0">
                <a:latin typeface="+mj-lt"/>
              </a:rPr>
              <a:t>Encourage a well-balanced diet. </a:t>
            </a:r>
          </a:p>
          <a:p>
            <a:r>
              <a:rPr lang="en-US" altLang="en-US" dirty="0">
                <a:latin typeface="+mj-lt"/>
              </a:rPr>
              <a:t>Keep oxygen supply available as ordered.</a:t>
            </a:r>
          </a:p>
          <a:p>
            <a:r>
              <a:rPr lang="en-US" altLang="en-US" dirty="0">
                <a:latin typeface="+mj-lt"/>
              </a:rPr>
              <a:t>Be calm and supportive. </a:t>
            </a:r>
          </a:p>
          <a:p>
            <a:r>
              <a:rPr lang="en-US" altLang="en-US" dirty="0">
                <a:latin typeface="+mj-lt"/>
              </a:rPr>
              <a:t>Use proper infection prevention practices.</a:t>
            </a:r>
          </a:p>
          <a:p>
            <a:r>
              <a:rPr lang="en-US" altLang="en-US" dirty="0">
                <a:latin typeface="+mj-lt"/>
              </a:rPr>
              <a:t>Encourage independence with ADLs.</a:t>
            </a:r>
          </a:p>
          <a:p>
            <a:r>
              <a:rPr lang="en-US" altLang="en-US" dirty="0">
                <a:latin typeface="+mj-lt"/>
              </a:rPr>
              <a:t>Remind residents to avoid exposure to infection. </a:t>
            </a:r>
          </a:p>
          <a:p>
            <a:r>
              <a:rPr lang="en-US" altLang="en-US" dirty="0">
                <a:latin typeface="+mj-lt"/>
              </a:rPr>
              <a:t>Encourage pursed-lip breathing. </a:t>
            </a:r>
          </a:p>
          <a:p>
            <a:r>
              <a:rPr lang="en-US" altLang="en-US" dirty="0">
                <a:latin typeface="+mj-lt"/>
              </a:rPr>
              <a:t>Encourage residents to save energy. Encourage rest. </a:t>
            </a:r>
          </a:p>
          <a:p>
            <a:endParaRPr lang="en-US" alt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29820304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E10B4-D611-4530-9A3E-AC370DBC4101}"/>
              </a:ext>
            </a:extLst>
          </p:cNvPr>
          <p:cNvSpPr>
            <a:spLocks noGrp="1"/>
          </p:cNvSpPr>
          <p:nvPr>
            <p:ph type="sldNum" sz="quarter" idx="12"/>
          </p:nvPr>
        </p:nvSpPr>
        <p:spPr/>
        <p:txBody>
          <a:bodyPr/>
          <a:lstStyle/>
          <a:p>
            <a:fld id="{1E19C8D7-53EE-4AF8-9E87-BBF55B67A655}" type="slidenum">
              <a:rPr lang="en-US" smtClean="0"/>
              <a:pPr/>
              <a:t>98</a:t>
            </a:fld>
            <a:endParaRPr lang="en-US" dirty="0"/>
          </a:p>
        </p:txBody>
      </p:sp>
      <p:sp>
        <p:nvSpPr>
          <p:cNvPr id="4" name="Title 3">
            <a:extLst>
              <a:ext uri="{FF2B5EF4-FFF2-40B4-BE49-F238E27FC236}">
                <a16:creationId xmlns:a16="http://schemas.microsoft.com/office/drawing/2014/main" id="{7AF37FB7-43E2-4BC0-84E7-B469F23A8541}"/>
              </a:ext>
            </a:extLst>
          </p:cNvPr>
          <p:cNvSpPr>
            <a:spLocks noGrp="1"/>
          </p:cNvSpPr>
          <p:nvPr>
            <p:ph type="title"/>
          </p:nvPr>
        </p:nvSpPr>
        <p:spPr/>
        <p:txBody>
          <a:bodyPr>
            <a:normAutofit fontScale="90000"/>
          </a:bodyPr>
          <a:lstStyle/>
          <a:p>
            <a:r>
              <a:rPr lang="en-US" dirty="0"/>
              <a:t>LO5, content 11</a:t>
            </a:r>
          </a:p>
        </p:txBody>
      </p:sp>
      <p:sp>
        <p:nvSpPr>
          <p:cNvPr id="2" name="Content Placeholder 1">
            <a:extLst>
              <a:ext uri="{FF2B5EF4-FFF2-40B4-BE49-F238E27FC236}">
                <a16:creationId xmlns:a16="http://schemas.microsoft.com/office/drawing/2014/main" id="{DF4D9F71-6549-4976-94AE-132B3BA93DEA}"/>
              </a:ext>
            </a:extLst>
          </p:cNvPr>
          <p:cNvSpPr>
            <a:spLocks noGrp="1"/>
          </p:cNvSpPr>
          <p:nvPr>
            <p:ph idx="1"/>
          </p:nvPr>
        </p:nvSpPr>
        <p:spPr/>
        <p:txBody>
          <a:bodyPr/>
          <a:lstStyle/>
          <a:p>
            <a:pPr marL="0" indent="0">
              <a:buNone/>
            </a:pPr>
            <a:r>
              <a:rPr lang="en-US" altLang="en-US" dirty="0">
                <a:latin typeface="+mj-lt"/>
              </a:rPr>
              <a:t>Transparency 4-19: Care Guidelines for COPD (cont’d)</a:t>
            </a:r>
          </a:p>
          <a:p>
            <a:pPr marL="0" indent="0">
              <a:buNone/>
            </a:pPr>
            <a:endParaRPr lang="en-US" altLang="en-US" dirty="0">
              <a:latin typeface="+mj-lt"/>
            </a:endParaRPr>
          </a:p>
          <a:p>
            <a:pPr marL="0" indent="0">
              <a:buNone/>
            </a:pPr>
            <a:r>
              <a:rPr lang="en-US" dirty="0">
                <a:latin typeface="+mj-lt"/>
              </a:rPr>
              <a:t>Report these signs and symptoms of COPD: </a:t>
            </a:r>
          </a:p>
          <a:p>
            <a:r>
              <a:rPr lang="en-US" dirty="0">
                <a:latin typeface="+mj-lt"/>
              </a:rPr>
              <a:t>Temperature over 101°F </a:t>
            </a:r>
          </a:p>
          <a:p>
            <a:r>
              <a:rPr lang="en-US" dirty="0">
                <a:latin typeface="+mj-lt"/>
              </a:rPr>
              <a:t>Changes in breathing patterns </a:t>
            </a:r>
          </a:p>
          <a:p>
            <a:r>
              <a:rPr lang="en-US" dirty="0">
                <a:latin typeface="+mj-lt"/>
              </a:rPr>
              <a:t>Changes in color or consistency of lung secretions </a:t>
            </a:r>
          </a:p>
          <a:p>
            <a:r>
              <a:rPr lang="en-US" dirty="0">
                <a:latin typeface="+mj-lt"/>
              </a:rPr>
              <a:t>Changes in mental state or personality </a:t>
            </a:r>
          </a:p>
          <a:p>
            <a:r>
              <a:rPr lang="en-US" dirty="0">
                <a:latin typeface="+mj-lt"/>
              </a:rPr>
              <a:t>Refusal to take medications as ordered </a:t>
            </a:r>
          </a:p>
          <a:p>
            <a:r>
              <a:rPr lang="en-US" dirty="0">
                <a:latin typeface="+mj-lt"/>
              </a:rPr>
              <a:t>Excessive weight loss </a:t>
            </a:r>
          </a:p>
          <a:p>
            <a:r>
              <a:rPr lang="en-US" dirty="0">
                <a:latin typeface="+mj-lt"/>
              </a:rPr>
              <a:t>Increasing dependence</a:t>
            </a:r>
          </a:p>
          <a:p>
            <a:pPr marL="0" indent="0">
              <a:buNone/>
            </a:pPr>
            <a:endParaRPr lang="en-US" dirty="0">
              <a:latin typeface="+mj-lt"/>
            </a:endParaRPr>
          </a:p>
        </p:txBody>
      </p:sp>
    </p:spTree>
    <p:extLst>
      <p:ext uri="{BB962C8B-B14F-4D97-AF65-F5344CB8AC3E}">
        <p14:creationId xmlns:p14="http://schemas.microsoft.com/office/powerpoint/2010/main" val="24877322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074C73-25B7-4E1A-A26D-943419D1CF37}"/>
              </a:ext>
            </a:extLst>
          </p:cNvPr>
          <p:cNvSpPr>
            <a:spLocks noGrp="1"/>
          </p:cNvSpPr>
          <p:nvPr>
            <p:ph type="sldNum" sz="quarter" idx="12"/>
          </p:nvPr>
        </p:nvSpPr>
        <p:spPr/>
        <p:txBody>
          <a:bodyPr/>
          <a:lstStyle/>
          <a:p>
            <a:fld id="{1E19C8D7-53EE-4AF8-9E87-BBF55B67A655}" type="slidenum">
              <a:rPr lang="en-US" smtClean="0"/>
              <a:pPr/>
              <a:t>99</a:t>
            </a:fld>
            <a:endParaRPr lang="en-US" dirty="0"/>
          </a:p>
        </p:txBody>
      </p:sp>
      <p:sp>
        <p:nvSpPr>
          <p:cNvPr id="2" name="Title 1">
            <a:extLst>
              <a:ext uri="{FF2B5EF4-FFF2-40B4-BE49-F238E27FC236}">
                <a16:creationId xmlns:a16="http://schemas.microsoft.com/office/drawing/2014/main" id="{B530A1FE-E786-4F8A-AF2F-A392E3CAA662}"/>
              </a:ext>
            </a:extLst>
          </p:cNvPr>
          <p:cNvSpPr>
            <a:spLocks noGrp="1"/>
          </p:cNvSpPr>
          <p:nvPr>
            <p:ph type="title"/>
          </p:nvPr>
        </p:nvSpPr>
        <p:spPr/>
        <p:txBody>
          <a:bodyPr>
            <a:normAutofit fontScale="90000"/>
          </a:bodyPr>
          <a:lstStyle/>
          <a:p>
            <a:r>
              <a:rPr lang="en-US" dirty="0"/>
              <a:t>LO6, key term 1</a:t>
            </a:r>
          </a:p>
        </p:txBody>
      </p:sp>
      <p:sp>
        <p:nvSpPr>
          <p:cNvPr id="7" name="Content Placeholder 1">
            <a:extLst>
              <a:ext uri="{FF2B5EF4-FFF2-40B4-BE49-F238E27FC236}">
                <a16:creationId xmlns:a16="http://schemas.microsoft.com/office/drawing/2014/main" id="{EE90B19C-CFAE-40F8-B16B-9B7711EB12F6}"/>
              </a:ext>
            </a:extLst>
          </p:cNvPr>
          <p:cNvSpPr>
            <a:spLocks noGrp="1"/>
          </p:cNvSpPr>
          <p:nvPr>
            <p:ph idx="1"/>
          </p:nvPr>
        </p:nvSpPr>
        <p:spPr/>
        <p:txBody>
          <a:bodyPr>
            <a:normAutofit/>
          </a:bodyPr>
          <a:lstStyle/>
          <a:p>
            <a:pPr marL="457200" indent="-457200">
              <a:buFont typeface="+mj-lt"/>
              <a:buAutoNum type="arabicPeriod" startAt="6"/>
            </a:pPr>
            <a:r>
              <a:rPr lang="en-US" dirty="0">
                <a:solidFill>
                  <a:srgbClr val="FF0000"/>
                </a:solidFill>
                <a:latin typeface="+mj-lt"/>
              </a:rPr>
              <a:t>Describe the urinary system and related conditions</a:t>
            </a:r>
          </a:p>
          <a:p>
            <a:pPr marL="0" indent="0">
              <a:buNone/>
            </a:pPr>
            <a:endParaRPr lang="en-US" dirty="0">
              <a:latin typeface="+mj-lt"/>
            </a:endParaRPr>
          </a:p>
          <a:p>
            <a:pPr marL="0" indent="0">
              <a:buNone/>
            </a:pPr>
            <a:r>
              <a:rPr lang="en-US" dirty="0">
                <a:latin typeface="+mj-lt"/>
              </a:rPr>
              <a:t>Define the following term:</a:t>
            </a:r>
          </a:p>
          <a:p>
            <a:pPr marL="0" indent="0">
              <a:buNone/>
            </a:pPr>
            <a:endParaRPr lang="en-US" dirty="0">
              <a:latin typeface="+mj-lt"/>
            </a:endParaRPr>
          </a:p>
          <a:p>
            <a:pPr marL="0" indent="0">
              <a:buNone/>
            </a:pPr>
            <a:r>
              <a:rPr lang="en-US" b="1" dirty="0">
                <a:latin typeface="+mj-lt"/>
              </a:rPr>
              <a:t>urinary incontinence</a:t>
            </a:r>
          </a:p>
          <a:p>
            <a:pPr marL="457200" lvl="1" indent="0">
              <a:buNone/>
            </a:pPr>
            <a:r>
              <a:rPr lang="en-US" dirty="0">
                <a:latin typeface="+mj-lt"/>
              </a:rPr>
              <a:t>the inability to control the bladder, which leads to an involuntary loss of urine.</a:t>
            </a:r>
          </a:p>
          <a:p>
            <a:pPr marL="0" indent="0">
              <a:buNone/>
            </a:pPr>
            <a:endParaRPr lang="en-US" dirty="0">
              <a:latin typeface="+mj-lt"/>
            </a:endParaRPr>
          </a:p>
          <a:p>
            <a:pPr marL="0" indent="0">
              <a:buNone/>
            </a:pPr>
            <a:endParaRPr lang="en-US" dirty="0"/>
          </a:p>
          <a:p>
            <a:pPr marL="457200" lvl="1" indent="0">
              <a:buNone/>
            </a:pPr>
            <a:endParaRPr lang="en-US" dirty="0"/>
          </a:p>
          <a:p>
            <a:pPr marL="0" indent="0">
              <a:buNone/>
            </a:pPr>
            <a:endParaRPr lang="en-US" dirty="0">
              <a:latin typeface="+mj-lt"/>
            </a:endParaRPr>
          </a:p>
        </p:txBody>
      </p:sp>
    </p:spTree>
    <p:extLst>
      <p:ext uri="{BB962C8B-B14F-4D97-AF65-F5344CB8AC3E}">
        <p14:creationId xmlns:p14="http://schemas.microsoft.com/office/powerpoint/2010/main" val="89020209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29C76"/>
      </a:accent1>
      <a:accent2>
        <a:srgbClr val="B37924"/>
      </a:accent2>
      <a:accent3>
        <a:srgbClr val="E3567D"/>
      </a:accent3>
      <a:accent4>
        <a:srgbClr val="0091B9"/>
      </a:accent4>
      <a:accent5>
        <a:srgbClr val="D6BF00"/>
      </a:accent5>
      <a:accent6>
        <a:srgbClr val="934C93"/>
      </a:accent6>
      <a:hlink>
        <a:srgbClr val="0563C1"/>
      </a:hlink>
      <a:folHlink>
        <a:srgbClr val="954F72"/>
      </a:folHlink>
    </a:clrScheme>
    <a:fontScheme name="Susan Hedman - Hartman Publishing">
      <a:majorFont>
        <a:latin typeface="Scala Sans"/>
        <a:ea typeface=""/>
        <a:cs typeface=""/>
      </a:majorFont>
      <a:minorFont>
        <a:latin typeface="Scala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TotalTime>
  <Words>12195</Words>
  <Application>Microsoft Office PowerPoint</Application>
  <PresentationFormat>On-screen Show (4:3)</PresentationFormat>
  <Paragraphs>2229</Paragraphs>
  <Slides>193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193</vt:i4>
      </vt:variant>
    </vt:vector>
  </HeadingPairs>
  <TitlesOfParts>
    <vt:vector size="196" baseType="lpstr">
      <vt:lpstr>Scala Sans</vt:lpstr>
      <vt:lpstr>Arial</vt:lpstr>
      <vt:lpstr>Office Theme</vt:lpstr>
      <vt:lpstr>PowerPoint Presentation</vt:lpstr>
      <vt:lpstr>Chapter 4, LO1, key terms 1</vt:lpstr>
      <vt:lpstr>Chapter 4, content 1</vt:lpstr>
      <vt:lpstr>Chapter 4, content 2</vt:lpstr>
      <vt:lpstr>Chapter 4, content 3</vt:lpstr>
      <vt:lpstr>LO1, content 4</vt:lpstr>
      <vt:lpstr>LO1, content 5</vt:lpstr>
      <vt:lpstr>LO1, content 6</vt:lpstr>
      <vt:lpstr>LO1, content 7</vt:lpstr>
      <vt:lpstr>LO1, content 8</vt:lpstr>
      <vt:lpstr>LO1, content 9 </vt:lpstr>
      <vt:lpstr>LO1, content 10</vt:lpstr>
      <vt:lpstr>LO1, content 11</vt:lpstr>
      <vt:lpstr>LO2, key terms 1 </vt:lpstr>
      <vt:lpstr>LO2, content 1</vt:lpstr>
      <vt:lpstr>LO2, content 2</vt:lpstr>
      <vt:lpstr>LO2, content 3</vt:lpstr>
      <vt:lpstr>LO2, content 4</vt:lpstr>
      <vt:lpstr>LO2, content 5</vt:lpstr>
      <vt:lpstr>LO2, content 6</vt:lpstr>
      <vt:lpstr>LO2, key terms 2</vt:lpstr>
      <vt:lpstr>LO2, key terms 3</vt:lpstr>
      <vt:lpstr>LO2, content 7</vt:lpstr>
      <vt:lpstr>LO2, content 8</vt:lpstr>
      <vt:lpstr>LO2, content 9</vt:lpstr>
      <vt:lpstr>LO2, key terms 4</vt:lpstr>
      <vt:lpstr>LO2, content 10</vt:lpstr>
      <vt:lpstr>LO2, content 11</vt:lpstr>
      <vt:lpstr>LO2, content 12</vt:lpstr>
      <vt:lpstr>LO2, key terms 5</vt:lpstr>
      <vt:lpstr>LO2, content 13</vt:lpstr>
      <vt:lpstr>LO2, content 14</vt:lpstr>
      <vt:lpstr>LO2, content 15</vt:lpstr>
      <vt:lpstr>LO2, content 16</vt:lpstr>
      <vt:lpstr>LO2, content 17</vt:lpstr>
      <vt:lpstr>LO2, content 18</vt:lpstr>
      <vt:lpstr>LO2, content 19</vt:lpstr>
      <vt:lpstr>LO2, content 20</vt:lpstr>
      <vt:lpstr>LO2, content 21</vt:lpstr>
      <vt:lpstr>LO3, content 1</vt:lpstr>
      <vt:lpstr>LO3, content 2</vt:lpstr>
      <vt:lpstr>LO3, content 3</vt:lpstr>
      <vt:lpstr>LO3, content 4</vt:lpstr>
      <vt:lpstr>LO3, content 5</vt:lpstr>
      <vt:lpstr>LO3, content 6</vt:lpstr>
      <vt:lpstr>LO3, content 7</vt:lpstr>
      <vt:lpstr>LO3, content 8</vt:lpstr>
      <vt:lpstr>LO3, key terms 1</vt:lpstr>
      <vt:lpstr>LO3, key terms 2</vt:lpstr>
      <vt:lpstr>LO3, content 9</vt:lpstr>
      <vt:lpstr>LO3, content 10</vt:lpstr>
      <vt:lpstr>LO3, content 11</vt:lpstr>
      <vt:lpstr>LO3, content 12</vt:lpstr>
      <vt:lpstr>LO3, key term 3</vt:lpstr>
      <vt:lpstr>LO3, content 13 </vt:lpstr>
      <vt:lpstr>LO3, content 14</vt:lpstr>
      <vt:lpstr>LO3, content 15</vt:lpstr>
      <vt:lpstr>LO3, content 16</vt:lpstr>
      <vt:lpstr>LO3, content 17</vt:lpstr>
      <vt:lpstr>LO3, content 18</vt:lpstr>
      <vt:lpstr>LO3, content 19</vt:lpstr>
      <vt:lpstr>LO3, content 20</vt:lpstr>
      <vt:lpstr>LO3, content 21</vt:lpstr>
      <vt:lpstr>LO3, content 22</vt:lpstr>
      <vt:lpstr>LO3, content 23</vt:lpstr>
      <vt:lpstr>LO3, content 24</vt:lpstr>
      <vt:lpstr>LO3, content 25</vt:lpstr>
      <vt:lpstr>LO3, content 26</vt:lpstr>
      <vt:lpstr>LO3, content 27</vt:lpstr>
      <vt:lpstr>LO4, content 1</vt:lpstr>
      <vt:lpstr>LO4, content 2</vt:lpstr>
      <vt:lpstr>LO4, content 3</vt:lpstr>
      <vt:lpstr>LO4, content 4</vt:lpstr>
      <vt:lpstr>LO4, content 5</vt:lpstr>
      <vt:lpstr>LO4, content 6</vt:lpstr>
      <vt:lpstr>LO4, key terms 1</vt:lpstr>
      <vt:lpstr>LO4, content 7</vt:lpstr>
      <vt:lpstr>LO4, content 8</vt:lpstr>
      <vt:lpstr>LO4, key term 2</vt:lpstr>
      <vt:lpstr>LO4, content 9 </vt:lpstr>
      <vt:lpstr>LO4, content 10</vt:lpstr>
      <vt:lpstr>LO4, content 11</vt:lpstr>
      <vt:lpstr>LO4, content 12</vt:lpstr>
      <vt:lpstr>LO4, content 13</vt:lpstr>
      <vt:lpstr>LO4, content 14</vt:lpstr>
      <vt:lpstr>LO4, content 15</vt:lpstr>
      <vt:lpstr>LO5, key terms 1</vt:lpstr>
      <vt:lpstr>LO5, content 1</vt:lpstr>
      <vt:lpstr>LO5, content 2</vt:lpstr>
      <vt:lpstr>LO5, content 3</vt:lpstr>
      <vt:lpstr>LO5, content 4</vt:lpstr>
      <vt:lpstr>LO5, content 5</vt:lpstr>
      <vt:lpstr>LO5, content 6</vt:lpstr>
      <vt:lpstr>LO5, content 7</vt:lpstr>
      <vt:lpstr>LO5, content 8</vt:lpstr>
      <vt:lpstr>LO5, content 9</vt:lpstr>
      <vt:lpstr>LO5, content 10</vt:lpstr>
      <vt:lpstr>LO5, content 11</vt:lpstr>
      <vt:lpstr>LO6, key term 1</vt:lpstr>
      <vt:lpstr>LO6, content 1</vt:lpstr>
      <vt:lpstr>LO6, content 2</vt:lpstr>
      <vt:lpstr>LO6, content 3</vt:lpstr>
      <vt:lpstr>LO6, content 4</vt:lpstr>
      <vt:lpstr>LO6, content 5</vt:lpstr>
      <vt:lpstr>LO6, content 6</vt:lpstr>
      <vt:lpstr>LO6, content 7</vt:lpstr>
      <vt:lpstr>LO6, content 8</vt:lpstr>
      <vt:lpstr>LO6, content 9</vt:lpstr>
      <vt:lpstr>LO6, content 10</vt:lpstr>
      <vt:lpstr>LO6, content 11</vt:lpstr>
      <vt:lpstr>LO7, key terms 1</vt:lpstr>
      <vt:lpstr>LO7, content 1</vt:lpstr>
      <vt:lpstr>LO7, content 2</vt:lpstr>
      <vt:lpstr>LO7, content 3 </vt:lpstr>
      <vt:lpstr>LO7, content 4 </vt:lpstr>
      <vt:lpstr>LO7, content 5</vt:lpstr>
      <vt:lpstr>LO7, content 6</vt:lpstr>
      <vt:lpstr>LO7, content 7</vt:lpstr>
      <vt:lpstr>LO7, key terms 2</vt:lpstr>
      <vt:lpstr>LO7, content 8</vt:lpstr>
      <vt:lpstr>LO7, content 9</vt:lpstr>
      <vt:lpstr>LO7, content 10</vt:lpstr>
      <vt:lpstr>LO7, content 11</vt:lpstr>
      <vt:lpstr>LO7, content 12</vt:lpstr>
      <vt:lpstr>LO7, content 13</vt:lpstr>
      <vt:lpstr>LO7, key terms 3</vt:lpstr>
      <vt:lpstr>LO7, content 14 </vt:lpstr>
      <vt:lpstr>LO7, content 15</vt:lpstr>
      <vt:lpstr>LO7, content 16</vt:lpstr>
      <vt:lpstr>LO7, content 17</vt:lpstr>
      <vt:lpstr>LO7, content 18</vt:lpstr>
      <vt:lpstr>LO7, content 19</vt:lpstr>
      <vt:lpstr>LO8, key term 1</vt:lpstr>
      <vt:lpstr>LO8, content 1</vt:lpstr>
      <vt:lpstr>LO8, content 2</vt:lpstr>
      <vt:lpstr>LO8, content 3</vt:lpstr>
      <vt:lpstr>LO8, content 4</vt:lpstr>
      <vt:lpstr>LO8, content 5</vt:lpstr>
      <vt:lpstr>LO8, content 6</vt:lpstr>
      <vt:lpstr>LO8, content 7</vt:lpstr>
      <vt:lpstr>LO8, key terms 2</vt:lpstr>
      <vt:lpstr>LO8, key terms 3</vt:lpstr>
      <vt:lpstr>LO8, content 8</vt:lpstr>
      <vt:lpstr>LO8, content 9</vt:lpstr>
      <vt:lpstr>LO8, content 10</vt:lpstr>
      <vt:lpstr>LO8, content 11</vt:lpstr>
      <vt:lpstr>LO8, content 12 </vt:lpstr>
      <vt:lpstr>LO9, key terms 1 </vt:lpstr>
      <vt:lpstr>LO9, content 1</vt:lpstr>
      <vt:lpstr>LO9, content 2</vt:lpstr>
      <vt:lpstr>LO9, content 3</vt:lpstr>
      <vt:lpstr>LO9, content 4</vt:lpstr>
      <vt:lpstr>LO9, content 5</vt:lpstr>
      <vt:lpstr>LO9, content 6</vt:lpstr>
      <vt:lpstr>LO9, content 7</vt:lpstr>
      <vt:lpstr>LO9, content 8</vt:lpstr>
      <vt:lpstr>LO9, content 9</vt:lpstr>
      <vt:lpstr>LO9, content 10</vt:lpstr>
      <vt:lpstr>LO9, content 11</vt:lpstr>
      <vt:lpstr>LO9, content 12</vt:lpstr>
      <vt:lpstr>LO9, content 13</vt:lpstr>
      <vt:lpstr>LO9, content 14</vt:lpstr>
      <vt:lpstr>LO9, content 15</vt:lpstr>
      <vt:lpstr>LO10, content 1</vt:lpstr>
      <vt:lpstr>LO10, content 2</vt:lpstr>
      <vt:lpstr>LO10, content 3</vt:lpstr>
      <vt:lpstr>LO10, content 4</vt:lpstr>
      <vt:lpstr>LO10, content 5</vt:lpstr>
      <vt:lpstr>LO10, content 6</vt:lpstr>
      <vt:lpstr>LO10, content 7</vt:lpstr>
      <vt:lpstr>LO10, content 8</vt:lpstr>
      <vt:lpstr>LO10, content 9</vt:lpstr>
      <vt:lpstr>LO10, content 10</vt:lpstr>
      <vt:lpstr>LO10, content 11</vt:lpstr>
      <vt:lpstr>LO10, content 12</vt:lpstr>
      <vt:lpstr>LO10, content 13</vt:lpstr>
      <vt:lpstr>LO10, content 14</vt:lpstr>
      <vt:lpstr>LO10, content 15</vt:lpstr>
      <vt:lpstr>LO10, content 16</vt:lpstr>
      <vt:lpstr>LO10, content 17</vt:lpstr>
      <vt:lpstr>LO10, content 18</vt:lpstr>
      <vt:lpstr>LO10, content 19</vt:lpstr>
      <vt:lpstr>LO10, key terms 1</vt:lpstr>
      <vt:lpstr>LO10, content 20 </vt:lpstr>
      <vt:lpstr>LO10, content 21</vt:lpstr>
      <vt:lpstr>LO10, content 22</vt:lpstr>
      <vt:lpstr>LO10, content 23</vt:lpstr>
      <vt:lpstr>LO10, content 24</vt:lpstr>
      <vt:lpstr>LO10, content 25</vt:lpstr>
      <vt:lpstr>LO10, content 26</vt:lpstr>
      <vt:lpstr>LO10, content 27</vt:lpstr>
      <vt:lpstr>LO10, content 28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Macasero</dc:creator>
  <cp:lastModifiedBy>Angela Storey</cp:lastModifiedBy>
  <cp:revision>174</cp:revision>
  <dcterms:created xsi:type="dcterms:W3CDTF">2018-07-24T19:43:57Z</dcterms:created>
  <dcterms:modified xsi:type="dcterms:W3CDTF">2020-09-29T19:16:11Z</dcterms:modified>
</cp:coreProperties>
</file>