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1"/>
  </p:sldMasterIdLst>
  <p:notesMasterIdLst>
    <p:notesMasterId r:id="rId55"/>
  </p:notesMasterIdLst>
  <p:sldIdLst>
    <p:sldId id="294" r:id="rId2"/>
    <p:sldId id="498" r:id="rId3"/>
    <p:sldId id="268" r:id="rId4"/>
    <p:sldId id="499" r:id="rId5"/>
    <p:sldId id="500" r:id="rId6"/>
    <p:sldId id="501" r:id="rId7"/>
    <p:sldId id="502" r:id="rId8"/>
    <p:sldId id="503" r:id="rId9"/>
    <p:sldId id="504" r:id="rId10"/>
    <p:sldId id="505" r:id="rId11"/>
    <p:sldId id="506" r:id="rId12"/>
    <p:sldId id="507" r:id="rId13"/>
    <p:sldId id="508" r:id="rId14"/>
    <p:sldId id="509" r:id="rId15"/>
    <p:sldId id="510" r:id="rId16"/>
    <p:sldId id="511" r:id="rId17"/>
    <p:sldId id="512" r:id="rId18"/>
    <p:sldId id="513" r:id="rId19"/>
    <p:sldId id="514" r:id="rId20"/>
    <p:sldId id="515" r:id="rId21"/>
    <p:sldId id="516" r:id="rId22"/>
    <p:sldId id="517" r:id="rId23"/>
    <p:sldId id="522" r:id="rId24"/>
    <p:sldId id="519" r:id="rId25"/>
    <p:sldId id="521" r:id="rId26"/>
    <p:sldId id="520" r:id="rId27"/>
    <p:sldId id="523" r:id="rId28"/>
    <p:sldId id="524" r:id="rId29"/>
    <p:sldId id="526" r:id="rId30"/>
    <p:sldId id="527" r:id="rId31"/>
    <p:sldId id="528" r:id="rId32"/>
    <p:sldId id="529" r:id="rId33"/>
    <p:sldId id="530" r:id="rId34"/>
    <p:sldId id="531" r:id="rId35"/>
    <p:sldId id="532" r:id="rId36"/>
    <p:sldId id="533" r:id="rId37"/>
    <p:sldId id="534" r:id="rId38"/>
    <p:sldId id="535" r:id="rId39"/>
    <p:sldId id="536" r:id="rId40"/>
    <p:sldId id="538" r:id="rId41"/>
    <p:sldId id="539" r:id="rId42"/>
    <p:sldId id="540" r:id="rId43"/>
    <p:sldId id="542" r:id="rId44"/>
    <p:sldId id="543" r:id="rId45"/>
    <p:sldId id="544" r:id="rId46"/>
    <p:sldId id="545" r:id="rId47"/>
    <p:sldId id="546" r:id="rId48"/>
    <p:sldId id="547" r:id="rId49"/>
    <p:sldId id="548" r:id="rId50"/>
    <p:sldId id="551" r:id="rId51"/>
    <p:sldId id="550" r:id="rId52"/>
    <p:sldId id="549" r:id="rId53"/>
    <p:sldId id="497" r:id="rId54"/>
  </p:sldIdLst>
  <p:sldSz cx="9144000" cy="6858000" type="screen4x3"/>
  <p:notesSz cx="6858000" cy="9144000"/>
  <p:embeddedFontLst>
    <p:embeddedFont>
      <p:font typeface="Scala Sans" panose="020B0604020202020204"/>
      <p:regular r:id="rId56"/>
      <p:italic r:id="rId57"/>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936" autoAdjust="0"/>
    <p:restoredTop sz="94270" autoAdjust="0"/>
  </p:normalViewPr>
  <p:slideViewPr>
    <p:cSldViewPr snapToGrid="0">
      <p:cViewPr varScale="1">
        <p:scale>
          <a:sx n="91" d="100"/>
          <a:sy n="91" d="100"/>
        </p:scale>
        <p:origin x="102" y="450"/>
      </p:cViewPr>
      <p:guideLst/>
    </p:cSldViewPr>
  </p:slideViewPr>
  <p:notesTextViewPr>
    <p:cViewPr>
      <p:scale>
        <a:sx n="1" d="1"/>
        <a:sy n="1" d="1"/>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font" Target="fonts/font2.fntdata"/><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1.fntdata"/><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Scala Sans" panose="02000503060000020003" pitchFamily="2"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Scala Sans" panose="02000503060000020003" pitchFamily="2" charset="0"/>
              </a:defRPr>
            </a:lvl1pPr>
          </a:lstStyle>
          <a:p>
            <a:fld id="{97A74ADB-E766-42DF-8748-686E3C53E81F}" type="datetimeFigureOut">
              <a:rPr lang="en-US" smtClean="0"/>
              <a:pPr/>
              <a:t>9/29/2020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Scala Sans" panose="02000503060000020003" pitchFamily="2"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Scala Sans" panose="02000503060000020003" pitchFamily="2" charset="0"/>
              </a:defRPr>
            </a:lvl1pPr>
          </a:lstStyle>
          <a:p>
            <a:fld id="{2CD4127D-D44F-4376-96C3-361128170A09}" type="slidenum">
              <a:rPr lang="en-US" smtClean="0"/>
              <a:pPr/>
              <a:t>‹#›</a:t>
            </a:fld>
            <a:endParaRPr lang="en-US" dirty="0"/>
          </a:p>
        </p:txBody>
      </p:sp>
    </p:spTree>
    <p:extLst>
      <p:ext uri="{BB962C8B-B14F-4D97-AF65-F5344CB8AC3E}">
        <p14:creationId xmlns:p14="http://schemas.microsoft.com/office/powerpoint/2010/main" val="433188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cala Sans" panose="02000503060000020003" pitchFamily="2" charset="0"/>
        <a:ea typeface="+mn-ea"/>
        <a:cs typeface="+mn-cs"/>
      </a:defRPr>
    </a:lvl1pPr>
    <a:lvl2pPr marL="457200" algn="l" defTabSz="914400" rtl="0" eaLnBrk="1" latinLnBrk="0" hangingPunct="1">
      <a:defRPr sz="1200" kern="1200">
        <a:solidFill>
          <a:schemeClr val="tx1"/>
        </a:solidFill>
        <a:latin typeface="Scala Sans" panose="02000503060000020003" pitchFamily="2" charset="0"/>
        <a:ea typeface="+mn-ea"/>
        <a:cs typeface="+mn-cs"/>
      </a:defRPr>
    </a:lvl2pPr>
    <a:lvl3pPr marL="914400" algn="l" defTabSz="914400" rtl="0" eaLnBrk="1" latinLnBrk="0" hangingPunct="1">
      <a:defRPr sz="1200" kern="1200">
        <a:solidFill>
          <a:schemeClr val="tx1"/>
        </a:solidFill>
        <a:latin typeface="Scala Sans" panose="02000503060000020003" pitchFamily="2" charset="0"/>
        <a:ea typeface="+mn-ea"/>
        <a:cs typeface="+mn-cs"/>
      </a:defRPr>
    </a:lvl3pPr>
    <a:lvl4pPr marL="1371600" algn="l" defTabSz="914400" rtl="0" eaLnBrk="1" latinLnBrk="0" hangingPunct="1">
      <a:defRPr sz="1200" kern="1200">
        <a:solidFill>
          <a:schemeClr val="tx1"/>
        </a:solidFill>
        <a:latin typeface="Scala Sans" panose="02000503060000020003" pitchFamily="2" charset="0"/>
        <a:ea typeface="+mn-ea"/>
        <a:cs typeface="+mn-cs"/>
      </a:defRPr>
    </a:lvl4pPr>
    <a:lvl5pPr marL="1828800" algn="l" defTabSz="914400" rtl="0" eaLnBrk="1" latinLnBrk="0" hangingPunct="1">
      <a:defRPr sz="1200" kern="1200">
        <a:solidFill>
          <a:schemeClr val="tx1"/>
        </a:solidFill>
        <a:latin typeface="Scala Sans" panose="02000503060000020003"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5"/>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475C2F09-6D1A-4A21-97DF-F888DD13FD39}"/>
              </a:ext>
            </a:extLst>
          </p:cNvPr>
          <p:cNvSpPr txBox="1"/>
          <p:nvPr userDrawn="1"/>
        </p:nvSpPr>
        <p:spPr>
          <a:xfrm>
            <a:off x="857248" y="539293"/>
            <a:ext cx="1362204" cy="1862048"/>
          </a:xfrm>
          <a:prstGeom prst="rect">
            <a:avLst/>
          </a:prstGeom>
          <a:noFill/>
        </p:spPr>
        <p:txBody>
          <a:bodyPr wrap="square" rtlCol="0">
            <a:spAutoFit/>
          </a:bodyPr>
          <a:lstStyle/>
          <a:p>
            <a:r>
              <a:rPr lang="en-US" sz="11500" b="0" dirty="0">
                <a:solidFill>
                  <a:schemeClr val="bg1"/>
                </a:solidFill>
                <a:latin typeface="Scala Sans" panose="02000503060000020003" pitchFamily="2" charset="0"/>
              </a:rPr>
              <a:t>5</a:t>
            </a:r>
          </a:p>
        </p:txBody>
      </p:sp>
      <p:sp>
        <p:nvSpPr>
          <p:cNvPr id="8" name="TextBox 7">
            <a:extLst>
              <a:ext uri="{FF2B5EF4-FFF2-40B4-BE49-F238E27FC236}">
                <a16:creationId xmlns:a16="http://schemas.microsoft.com/office/drawing/2014/main" id="{F1FEBFBB-1425-4277-8500-4300AD017EDA}"/>
              </a:ext>
            </a:extLst>
          </p:cNvPr>
          <p:cNvSpPr txBox="1"/>
          <p:nvPr userDrawn="1"/>
        </p:nvSpPr>
        <p:spPr>
          <a:xfrm>
            <a:off x="862672" y="2062986"/>
            <a:ext cx="6537806" cy="1323439"/>
          </a:xfrm>
          <a:prstGeom prst="rect">
            <a:avLst/>
          </a:prstGeom>
          <a:noFill/>
        </p:spPr>
        <p:txBody>
          <a:bodyPr wrap="square" rtlCol="0">
            <a:spAutoFit/>
          </a:bodyPr>
          <a:lstStyle/>
          <a:p>
            <a:r>
              <a:rPr lang="en-US" sz="4000" b="1" dirty="0">
                <a:solidFill>
                  <a:schemeClr val="bg1"/>
                </a:solidFill>
                <a:latin typeface="Scala Sans" panose="02000503060000020003" pitchFamily="2" charset="0"/>
              </a:rPr>
              <a:t>Confusion, Dementia, and Alzheimer’s Disease</a:t>
            </a:r>
          </a:p>
        </p:txBody>
      </p:sp>
      <p:pic>
        <p:nvPicPr>
          <p:cNvPr id="9" name="Picture 8">
            <a:extLst>
              <a:ext uri="{FF2B5EF4-FFF2-40B4-BE49-F238E27FC236}">
                <a16:creationId xmlns:a16="http://schemas.microsoft.com/office/drawing/2014/main" id="{EF1DCB50-4D11-4F0B-AF02-F0797361079C}"/>
              </a:ext>
            </a:extLst>
          </p:cNvPr>
          <p:cNvPicPr>
            <a:picLocks noChangeAspect="1"/>
          </p:cNvPicPr>
          <p:nvPr userDrawn="1"/>
        </p:nvPicPr>
        <p:blipFill>
          <a:blip r:embed="rId2">
            <a:lum bright="100000"/>
          </a:blip>
          <a:stretch>
            <a:fillRect/>
          </a:stretch>
        </p:blipFill>
        <p:spPr>
          <a:xfrm>
            <a:off x="993782" y="4825851"/>
            <a:ext cx="927680" cy="1282700"/>
          </a:xfrm>
          <a:prstGeom prst="rect">
            <a:avLst/>
          </a:prstGeom>
        </p:spPr>
      </p:pic>
    </p:spTree>
    <p:extLst>
      <p:ext uri="{BB962C8B-B14F-4D97-AF65-F5344CB8AC3E}">
        <p14:creationId xmlns:p14="http://schemas.microsoft.com/office/powerpoint/2010/main" val="1881480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9" name="Slide Number Placeholder 18">
            <a:extLst>
              <a:ext uri="{FF2B5EF4-FFF2-40B4-BE49-F238E27FC236}">
                <a16:creationId xmlns:a16="http://schemas.microsoft.com/office/drawing/2014/main" id="{DE03F057-80E6-4933-B039-F692BF84B8A2}"/>
              </a:ext>
            </a:extLst>
          </p:cNvPr>
          <p:cNvSpPr>
            <a:spLocks noGrp="1"/>
          </p:cNvSpPr>
          <p:nvPr>
            <p:ph type="sldNum" sz="quarter" idx="12"/>
          </p:nvPr>
        </p:nvSpPr>
        <p:spPr>
          <a:xfrm>
            <a:off x="7138838" y="6279453"/>
            <a:ext cx="973225" cy="365125"/>
          </a:xfrm>
        </p:spPr>
        <p:txBody>
          <a:bodyPr/>
          <a:lstStyle>
            <a:lvl1pPr>
              <a:defRPr>
                <a:solidFill>
                  <a:schemeClr val="accent5"/>
                </a:solidFill>
                <a:latin typeface="+mn-lt"/>
              </a:defRPr>
            </a:lvl1pPr>
          </a:lstStyle>
          <a:p>
            <a:fld id="{1E19C8D7-53EE-4AF8-9E87-BBF55B67A655}" type="slidenum">
              <a:rPr lang="en-US" smtClean="0"/>
              <a:pPr/>
              <a:t>‹#›</a:t>
            </a:fld>
            <a:endParaRPr lang="en-US" dirty="0"/>
          </a:p>
        </p:txBody>
      </p:sp>
      <p:sp>
        <p:nvSpPr>
          <p:cNvPr id="2" name="Title 1">
            <a:extLst>
              <a:ext uri="{FF2B5EF4-FFF2-40B4-BE49-F238E27FC236}">
                <a16:creationId xmlns:a16="http://schemas.microsoft.com/office/drawing/2014/main" id="{2B8EB336-6E0E-44A8-9205-BD4C5776593E}"/>
              </a:ext>
            </a:extLst>
          </p:cNvPr>
          <p:cNvSpPr>
            <a:spLocks noGrp="1"/>
          </p:cNvSpPr>
          <p:nvPr>
            <p:ph type="title"/>
          </p:nvPr>
        </p:nvSpPr>
        <p:spPr>
          <a:xfrm>
            <a:off x="0" y="-600501"/>
            <a:ext cx="7396233" cy="522866"/>
          </a:xfrm>
        </p:spPr>
        <p:txBody>
          <a:bodyPr/>
          <a:lstStyle>
            <a:lvl1pPr>
              <a:defRPr b="0"/>
            </a:lvl1pPr>
          </a:lstStyle>
          <a:p>
            <a:r>
              <a:rPr lang="en-US" dirty="0"/>
              <a:t>Click to edit Master title style</a:t>
            </a:r>
          </a:p>
        </p:txBody>
      </p:sp>
      <p:sp>
        <p:nvSpPr>
          <p:cNvPr id="3" name="Content Placeholder 2"/>
          <p:cNvSpPr>
            <a:spLocks noGrp="1"/>
          </p:cNvSpPr>
          <p:nvPr>
            <p:ph idx="1"/>
          </p:nvPr>
        </p:nvSpPr>
        <p:spPr>
          <a:xfrm>
            <a:off x="476544" y="780226"/>
            <a:ext cx="7675783" cy="5396738"/>
          </a:xfrm>
        </p:spPr>
        <p:txBody>
          <a:bodyPr>
            <a:normAutofit/>
          </a:bodyPr>
          <a:lstStyle>
            <a:lvl1pPr>
              <a:spcBef>
                <a:spcPts val="0"/>
              </a:spcBef>
              <a:spcAft>
                <a:spcPts val="600"/>
              </a:spcAft>
              <a:defRPr sz="2000">
                <a:latin typeface="+mn-lt"/>
              </a:defRPr>
            </a:lvl1pPr>
            <a:lvl2pPr>
              <a:spcBef>
                <a:spcPts val="0"/>
              </a:spcBef>
              <a:spcAft>
                <a:spcPts val="600"/>
              </a:spcAft>
              <a:defRPr sz="2000">
                <a:latin typeface="+mn-lt"/>
              </a:defRPr>
            </a:lvl2pPr>
            <a:lvl3pPr>
              <a:spcBef>
                <a:spcPts val="0"/>
              </a:spcBef>
              <a:spcAft>
                <a:spcPts val="600"/>
              </a:spcAft>
              <a:defRPr sz="2000">
                <a:latin typeface="+mn-lt"/>
              </a:defRPr>
            </a:lvl3pPr>
            <a:lvl4pPr>
              <a:spcBef>
                <a:spcPts val="0"/>
              </a:spcBef>
              <a:spcAft>
                <a:spcPts val="600"/>
              </a:spcAft>
              <a:defRPr sz="2000">
                <a:latin typeface="+mn-lt"/>
              </a:defRPr>
            </a:lvl4pPr>
            <a:lvl5pPr>
              <a:spcBef>
                <a:spcPts val="0"/>
              </a:spcBef>
              <a:spcAft>
                <a:spcPts val="600"/>
              </a:spcAft>
              <a:defRPr sz="20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id="{A4F5F491-9531-4861-B658-DB5FE7E2FEAE}"/>
              </a:ext>
            </a:extLst>
          </p:cNvPr>
          <p:cNvSpPr/>
          <p:nvPr userDrawn="1"/>
        </p:nvSpPr>
        <p:spPr>
          <a:xfrm>
            <a:off x="8496300" y="0"/>
            <a:ext cx="647700" cy="16065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2328F0E1-C264-477A-8C68-5954EE75A404}"/>
              </a:ext>
            </a:extLst>
          </p:cNvPr>
          <p:cNvSpPr txBox="1"/>
          <p:nvPr userDrawn="1"/>
        </p:nvSpPr>
        <p:spPr>
          <a:xfrm>
            <a:off x="8629650" y="1752600"/>
            <a:ext cx="369332" cy="3321050"/>
          </a:xfrm>
          <a:prstGeom prst="rect">
            <a:avLst/>
          </a:prstGeom>
          <a:noFill/>
        </p:spPr>
        <p:txBody>
          <a:bodyPr vert="vert270" wrap="square" rtlCol="0">
            <a:spAutoFit/>
          </a:bodyPr>
          <a:lstStyle/>
          <a:p>
            <a:pPr algn="r"/>
            <a:r>
              <a:rPr lang="en-US" sz="1200" dirty="0">
                <a:latin typeface="Scala Sans" panose="02000503060000020003" pitchFamily="2" charset="0"/>
              </a:rPr>
              <a:t>Confusion, Dementia, and Alzheimer’s Disease</a:t>
            </a:r>
          </a:p>
        </p:txBody>
      </p:sp>
      <p:sp>
        <p:nvSpPr>
          <p:cNvPr id="9" name="TextBox 8">
            <a:extLst>
              <a:ext uri="{FF2B5EF4-FFF2-40B4-BE49-F238E27FC236}">
                <a16:creationId xmlns:a16="http://schemas.microsoft.com/office/drawing/2014/main" id="{31CA6800-7865-48FF-933D-2164FAE0ACC9}"/>
              </a:ext>
            </a:extLst>
          </p:cNvPr>
          <p:cNvSpPr txBox="1"/>
          <p:nvPr userDrawn="1"/>
        </p:nvSpPr>
        <p:spPr>
          <a:xfrm>
            <a:off x="8629648" y="101143"/>
            <a:ext cx="1362204" cy="707886"/>
          </a:xfrm>
          <a:prstGeom prst="rect">
            <a:avLst/>
          </a:prstGeom>
          <a:noFill/>
        </p:spPr>
        <p:txBody>
          <a:bodyPr wrap="square" rtlCol="0">
            <a:spAutoFit/>
          </a:bodyPr>
          <a:lstStyle/>
          <a:p>
            <a:r>
              <a:rPr lang="en-US" sz="4000" dirty="0">
                <a:solidFill>
                  <a:schemeClr val="bg1"/>
                </a:solidFill>
                <a:latin typeface="+mj-lt"/>
              </a:rPr>
              <a:t>5</a:t>
            </a:r>
          </a:p>
        </p:txBody>
      </p:sp>
      <p:cxnSp>
        <p:nvCxnSpPr>
          <p:cNvPr id="13" name="Straight Connector 12">
            <a:extLst>
              <a:ext uri="{FF2B5EF4-FFF2-40B4-BE49-F238E27FC236}">
                <a16:creationId xmlns:a16="http://schemas.microsoft.com/office/drawing/2014/main" id="{685C658E-B179-4C5F-B3AF-13638309A3D4}"/>
              </a:ext>
            </a:extLst>
          </p:cNvPr>
          <p:cNvCxnSpPr>
            <a:cxnSpLocks/>
          </p:cNvCxnSpPr>
          <p:nvPr userDrawn="1"/>
        </p:nvCxnSpPr>
        <p:spPr>
          <a:xfrm flipH="1">
            <a:off x="558800" y="6629400"/>
            <a:ext cx="7505700"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sp>
        <p:nvSpPr>
          <p:cNvPr id="17" name="Date Placeholder 16">
            <a:extLst>
              <a:ext uri="{FF2B5EF4-FFF2-40B4-BE49-F238E27FC236}">
                <a16:creationId xmlns:a16="http://schemas.microsoft.com/office/drawing/2014/main" id="{C71CCBE0-D1B9-42FA-8DAC-87EEE4FE9F42}"/>
              </a:ext>
            </a:extLst>
          </p:cNvPr>
          <p:cNvSpPr>
            <a:spLocks noGrp="1"/>
          </p:cNvSpPr>
          <p:nvPr>
            <p:ph type="dt" sz="half" idx="10"/>
          </p:nvPr>
        </p:nvSpPr>
        <p:spPr>
          <a:xfrm>
            <a:off x="628650" y="6279453"/>
            <a:ext cx="2057400" cy="365125"/>
          </a:xfrm>
        </p:spPr>
        <p:txBody>
          <a:bodyPr/>
          <a:lstStyle>
            <a:lvl1pPr>
              <a:defRPr>
                <a:solidFill>
                  <a:sysClr val="windowText" lastClr="000000"/>
                </a:solidFill>
                <a:latin typeface="+mn-lt"/>
              </a:defRPr>
            </a:lvl1pPr>
          </a:lstStyle>
          <a:p>
            <a:fld id="{3BC1E1F3-686D-4F52-826D-70A4F80E72A5}" type="datetime1">
              <a:rPr lang="en-US" smtClean="0"/>
              <a:pPr/>
              <a:t>9/29/2020</a:t>
            </a:fld>
            <a:endParaRPr lang="en-US" dirty="0"/>
          </a:p>
        </p:txBody>
      </p:sp>
      <p:sp>
        <p:nvSpPr>
          <p:cNvPr id="18" name="Footer Placeholder 17">
            <a:extLst>
              <a:ext uri="{FF2B5EF4-FFF2-40B4-BE49-F238E27FC236}">
                <a16:creationId xmlns:a16="http://schemas.microsoft.com/office/drawing/2014/main" id="{33E0703D-A83A-40F4-A8D2-8D56B297D859}"/>
              </a:ext>
            </a:extLst>
          </p:cNvPr>
          <p:cNvSpPr>
            <a:spLocks noGrp="1"/>
          </p:cNvSpPr>
          <p:nvPr>
            <p:ph type="ftr" sz="quarter" idx="11"/>
          </p:nvPr>
        </p:nvSpPr>
        <p:spPr>
          <a:xfrm>
            <a:off x="3028949" y="6279453"/>
            <a:ext cx="3745337" cy="365125"/>
          </a:xfrm>
        </p:spPr>
        <p:txBody>
          <a:bodyPr/>
          <a:lstStyle>
            <a:lvl1pPr>
              <a:defRPr>
                <a:solidFill>
                  <a:sysClr val="windowText" lastClr="000000"/>
                </a:solidFill>
                <a:latin typeface="+mn-lt"/>
              </a:defRPr>
            </a:lvl1pPr>
          </a:lstStyle>
          <a:p>
            <a:endParaRPr lang="en-US" dirty="0"/>
          </a:p>
        </p:txBody>
      </p:sp>
      <p:pic>
        <p:nvPicPr>
          <p:cNvPr id="63" name="Graphic 62">
            <a:extLst>
              <a:ext uri="{FF2B5EF4-FFF2-40B4-BE49-F238E27FC236}">
                <a16:creationId xmlns:a16="http://schemas.microsoft.com/office/drawing/2014/main" id="{A0274B49-780C-479A-B0DB-0F3EABBF8D8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281231" y="5924550"/>
            <a:ext cx="539786" cy="744742"/>
          </a:xfrm>
          <a:prstGeom prst="rect">
            <a:avLst/>
          </a:prstGeom>
        </p:spPr>
      </p:pic>
    </p:spTree>
    <p:extLst>
      <p:ext uri="{BB962C8B-B14F-4D97-AF65-F5344CB8AC3E}">
        <p14:creationId xmlns:p14="http://schemas.microsoft.com/office/powerpoint/2010/main" val="2950634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accent5"/>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EF1DCB50-4D11-4F0B-AF02-F0797361079C}"/>
              </a:ext>
            </a:extLst>
          </p:cNvPr>
          <p:cNvPicPr>
            <a:picLocks noChangeAspect="1"/>
          </p:cNvPicPr>
          <p:nvPr userDrawn="1"/>
        </p:nvPicPr>
        <p:blipFill>
          <a:blip r:embed="rId2">
            <a:lum bright="100000"/>
          </a:blip>
          <a:stretch>
            <a:fillRect/>
          </a:stretch>
        </p:blipFill>
        <p:spPr>
          <a:xfrm>
            <a:off x="3598958" y="2338648"/>
            <a:ext cx="1904693" cy="2633613"/>
          </a:xfrm>
          <a:prstGeom prst="rect">
            <a:avLst/>
          </a:prstGeom>
        </p:spPr>
      </p:pic>
    </p:spTree>
    <p:extLst>
      <p:ext uri="{BB962C8B-B14F-4D97-AF65-F5344CB8AC3E}">
        <p14:creationId xmlns:p14="http://schemas.microsoft.com/office/powerpoint/2010/main" val="384485931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b="0">
                <a:solidFill>
                  <a:schemeClr val="tx1"/>
                </a:solidFill>
                <a:latin typeface="Scala Sans" panose="02000503060000020003" pitchFamily="2" charset="0"/>
              </a:defRPr>
            </a:lvl1pPr>
          </a:lstStyle>
          <a:p>
            <a:fld id="{63182F9F-E9DB-44F9-8F4D-A11E49818C55}" type="datetime1">
              <a:rPr lang="en-US" smtClean="0"/>
              <a:pPr/>
              <a:t>9/29/2020</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b="0">
                <a:solidFill>
                  <a:schemeClr val="tx1"/>
                </a:solidFill>
                <a:latin typeface="Scala Sans" panose="02000503060000020003" pitchFamily="2" charset="0"/>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b="0">
                <a:solidFill>
                  <a:schemeClr val="tx1"/>
                </a:solidFill>
                <a:latin typeface="Scala Sans" panose="02000503060000020003" pitchFamily="2" charset="0"/>
              </a:defRPr>
            </a:lvl1pPr>
          </a:lstStyle>
          <a:p>
            <a:fld id="{1E19C8D7-53EE-4AF8-9E87-BBF55B67A655}" type="slidenum">
              <a:rPr lang="en-US" smtClean="0"/>
              <a:pPr/>
              <a:t>‹#›</a:t>
            </a:fld>
            <a:endParaRPr lang="en-US" dirty="0"/>
          </a:p>
        </p:txBody>
      </p:sp>
    </p:spTree>
    <p:extLst>
      <p:ext uri="{BB962C8B-B14F-4D97-AF65-F5344CB8AC3E}">
        <p14:creationId xmlns:p14="http://schemas.microsoft.com/office/powerpoint/2010/main" val="156242997"/>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4" r:id="rId3"/>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1196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4C2A95D-CB8B-4736-8F45-D6974A9E9992}"/>
              </a:ext>
            </a:extLst>
          </p:cNvPr>
          <p:cNvSpPr>
            <a:spLocks noGrp="1"/>
          </p:cNvSpPr>
          <p:nvPr>
            <p:ph type="sldNum" sz="quarter" idx="12"/>
          </p:nvPr>
        </p:nvSpPr>
        <p:spPr/>
        <p:txBody>
          <a:bodyPr/>
          <a:lstStyle/>
          <a:p>
            <a:fld id="{1E19C8D7-53EE-4AF8-9E87-BBF55B67A655}" type="slidenum">
              <a:rPr lang="en-US" smtClean="0"/>
              <a:pPr/>
              <a:t>10</a:t>
            </a:fld>
            <a:endParaRPr lang="en-US"/>
          </a:p>
        </p:txBody>
      </p:sp>
      <p:sp>
        <p:nvSpPr>
          <p:cNvPr id="4" name="Title 3">
            <a:extLst>
              <a:ext uri="{FF2B5EF4-FFF2-40B4-BE49-F238E27FC236}">
                <a16:creationId xmlns:a16="http://schemas.microsoft.com/office/drawing/2014/main" id="{9F8B273C-D7D6-429F-A9B8-987CF9B96268}"/>
              </a:ext>
            </a:extLst>
          </p:cNvPr>
          <p:cNvSpPr>
            <a:spLocks noGrp="1"/>
          </p:cNvSpPr>
          <p:nvPr>
            <p:ph type="title"/>
          </p:nvPr>
        </p:nvSpPr>
        <p:spPr/>
        <p:txBody>
          <a:bodyPr>
            <a:normAutofit fontScale="90000"/>
          </a:bodyPr>
          <a:lstStyle/>
          <a:p>
            <a:r>
              <a:rPr lang="en-US" dirty="0"/>
              <a:t>LO1, content 8</a:t>
            </a:r>
          </a:p>
        </p:txBody>
      </p:sp>
      <p:sp>
        <p:nvSpPr>
          <p:cNvPr id="2" name="Content Placeholder 1">
            <a:extLst>
              <a:ext uri="{FF2B5EF4-FFF2-40B4-BE49-F238E27FC236}">
                <a16:creationId xmlns:a16="http://schemas.microsoft.com/office/drawing/2014/main" id="{2AB3C8D8-0581-4CAF-9C7B-A7C32A8FC2B2}"/>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Discuss confusion and delirium</a:t>
            </a:r>
          </a:p>
          <a:p>
            <a:pPr marL="457200" indent="-457200">
              <a:buAutoNum type="arabicPeriod"/>
            </a:pPr>
            <a:endParaRPr lang="en-US" dirty="0">
              <a:solidFill>
                <a:srgbClr val="FF0000"/>
              </a:solidFill>
              <a:latin typeface="+mj-lt"/>
            </a:endParaRPr>
          </a:p>
          <a:p>
            <a:pPr marL="0" indent="0">
              <a:buNone/>
            </a:pPr>
            <a:r>
              <a:rPr lang="en-US" dirty="0">
                <a:latin typeface="+mj-lt"/>
              </a:rPr>
              <a:t>REMEMBER:</a:t>
            </a:r>
          </a:p>
          <a:p>
            <a:pPr marL="0" indent="0">
              <a:buNone/>
            </a:pPr>
            <a:endParaRPr lang="en-US" dirty="0">
              <a:latin typeface="+mj-lt"/>
            </a:endParaRPr>
          </a:p>
          <a:p>
            <a:pPr marL="0" indent="0">
              <a:buNone/>
            </a:pPr>
            <a:r>
              <a:rPr lang="en-US" dirty="0">
                <a:latin typeface="+mj-lt"/>
              </a:rPr>
              <a:t>It helps to be gentle and to keep one’s voice low when communicating with someone who is confused or disoriented. Use the person’s name and speak clearly, using simple sentences. Reduce distractions as much as possible.</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3140632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11</a:t>
            </a:fld>
            <a:endParaRPr lang="en-US"/>
          </a:p>
        </p:txBody>
      </p:sp>
      <p:sp>
        <p:nvSpPr>
          <p:cNvPr id="2" name="Title 1">
            <a:extLst>
              <a:ext uri="{FF2B5EF4-FFF2-40B4-BE49-F238E27FC236}">
                <a16:creationId xmlns:a16="http://schemas.microsoft.com/office/drawing/2014/main" id="{1F559332-1916-41E1-AACB-3F1C171BE4B0}"/>
              </a:ext>
            </a:extLst>
          </p:cNvPr>
          <p:cNvSpPr>
            <a:spLocks noGrp="1"/>
          </p:cNvSpPr>
          <p:nvPr>
            <p:ph type="title"/>
          </p:nvPr>
        </p:nvSpPr>
        <p:spPr/>
        <p:txBody>
          <a:bodyPr>
            <a:normAutofit fontScale="90000"/>
          </a:bodyPr>
          <a:lstStyle/>
          <a:p>
            <a:r>
              <a:rPr lang="en-US" dirty="0"/>
              <a:t>LO2, key terms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2"/>
            </a:pPr>
            <a:r>
              <a:rPr lang="en-US" altLang="en-US" dirty="0">
                <a:solidFill>
                  <a:srgbClr val="FF0000"/>
                </a:solidFill>
              </a:rPr>
              <a:t>Describe dementia and discuss Alzheimer’s disease</a:t>
            </a:r>
            <a:endParaRPr lang="en-US" dirty="0">
              <a:latin typeface="Scala Sans" panose="02000503060000020003" pitchFamily="2" charset="0"/>
            </a:endParaRPr>
          </a:p>
          <a:p>
            <a:pPr marL="0" indent="0">
              <a:buNone/>
            </a:pPr>
            <a:endParaRPr lang="en-US" dirty="0">
              <a:latin typeface="Scala Sans" panose="02000503060000020003" pitchFamily="2" charset="0"/>
            </a:endParaRPr>
          </a:p>
          <a:p>
            <a:pPr marL="0" indent="0">
              <a:buNone/>
            </a:pPr>
            <a:r>
              <a:rPr lang="en-US" dirty="0">
                <a:latin typeface="Scala Sans" panose="02000503060000020003" pitchFamily="2" charset="0"/>
              </a:rPr>
              <a:t>Define</a:t>
            </a:r>
            <a:r>
              <a:rPr lang="en-US" dirty="0">
                <a:solidFill>
                  <a:sysClr val="windowText" lastClr="000000"/>
                </a:solidFill>
                <a:latin typeface="Scala Sans" panose="02000503060000020003" pitchFamily="2" charset="0"/>
              </a:rPr>
              <a:t> the following terms:</a:t>
            </a:r>
          </a:p>
          <a:p>
            <a:pPr marL="0" indent="0">
              <a:buNone/>
            </a:pPr>
            <a:endParaRPr lang="en-US" dirty="0">
              <a:solidFill>
                <a:sysClr val="windowText" lastClr="000000"/>
              </a:solidFill>
              <a:latin typeface="Scala Sans" panose="02000503060000020003" pitchFamily="2" charset="0"/>
            </a:endParaRPr>
          </a:p>
          <a:p>
            <a:pPr marL="0" indent="0">
              <a:buNone/>
            </a:pPr>
            <a:r>
              <a:rPr lang="en-US" b="1" dirty="0">
                <a:solidFill>
                  <a:sysClr val="windowText" lastClr="000000"/>
                </a:solidFill>
              </a:rPr>
              <a:t>cognition</a:t>
            </a:r>
          </a:p>
          <a:p>
            <a:pPr marL="457200" lvl="1" indent="0">
              <a:buNone/>
            </a:pPr>
            <a:r>
              <a:rPr lang="en-US" dirty="0">
                <a:solidFill>
                  <a:sysClr val="windowText" lastClr="000000"/>
                </a:solidFill>
              </a:rPr>
              <a:t>the ability to think logically and clearly.</a:t>
            </a:r>
          </a:p>
          <a:p>
            <a:pPr marL="0" indent="0">
              <a:buNone/>
            </a:pPr>
            <a:r>
              <a:rPr lang="en-US" b="1" dirty="0">
                <a:solidFill>
                  <a:sysClr val="windowText" lastClr="000000"/>
                </a:solidFill>
              </a:rPr>
              <a:t>cognitive impairment</a:t>
            </a:r>
          </a:p>
          <a:p>
            <a:pPr marL="457200" lvl="1" indent="0">
              <a:buNone/>
            </a:pPr>
            <a:r>
              <a:rPr lang="en-US" dirty="0">
                <a:solidFill>
                  <a:sysClr val="windowText" lastClr="000000"/>
                </a:solidFill>
              </a:rPr>
              <a:t>loss of ability to think logically and clearly.</a:t>
            </a:r>
          </a:p>
          <a:p>
            <a:pPr marL="0" indent="0">
              <a:buNone/>
            </a:pPr>
            <a:r>
              <a:rPr lang="en-US" b="1" dirty="0">
                <a:solidFill>
                  <a:sysClr val="windowText" lastClr="000000"/>
                </a:solidFill>
              </a:rPr>
              <a:t>dementia</a:t>
            </a:r>
          </a:p>
          <a:p>
            <a:pPr marL="457200" lvl="1" indent="0">
              <a:buNone/>
            </a:pPr>
            <a:r>
              <a:rPr lang="en-US" dirty="0">
                <a:solidFill>
                  <a:sysClr val="windowText" lastClr="000000"/>
                </a:solidFill>
              </a:rPr>
              <a:t>the serious loss of mental abilities, such as thinking, remembering, reasoning, and communicating.</a:t>
            </a:r>
          </a:p>
          <a:p>
            <a:pPr marL="0" indent="0">
              <a:buNone/>
            </a:pPr>
            <a:r>
              <a:rPr lang="en-US" b="1" dirty="0">
                <a:solidFill>
                  <a:sysClr val="windowText" lastClr="000000"/>
                </a:solidFill>
              </a:rPr>
              <a:t>Alzheimer’s disease</a:t>
            </a:r>
          </a:p>
          <a:p>
            <a:pPr marL="457200" lvl="1" indent="0">
              <a:buNone/>
            </a:pPr>
            <a:r>
              <a:rPr lang="en-US" dirty="0">
                <a:solidFill>
                  <a:sysClr val="windowText" lastClr="000000"/>
                </a:solidFill>
              </a:rPr>
              <a:t>a progressive, incurable disease that causes tangled nerve fibers and protein deposits to form in the brain, which eventually cause dementia.</a:t>
            </a:r>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2837026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12</a:t>
            </a:fld>
            <a:endParaRPr lang="en-US"/>
          </a:p>
        </p:txBody>
      </p:sp>
      <p:sp>
        <p:nvSpPr>
          <p:cNvPr id="2" name="Title 1">
            <a:extLst>
              <a:ext uri="{FF2B5EF4-FFF2-40B4-BE49-F238E27FC236}">
                <a16:creationId xmlns:a16="http://schemas.microsoft.com/office/drawing/2014/main" id="{77EA514A-16A9-4F65-B285-0DF8AB572EAB}"/>
              </a:ext>
            </a:extLst>
          </p:cNvPr>
          <p:cNvSpPr>
            <a:spLocks noGrp="1"/>
          </p:cNvSpPr>
          <p:nvPr>
            <p:ph type="title"/>
          </p:nvPr>
        </p:nvSpPr>
        <p:spPr/>
        <p:txBody>
          <a:bodyPr>
            <a:normAutofit fontScale="90000"/>
          </a:bodyPr>
          <a:lstStyle/>
          <a:p>
            <a:r>
              <a:rPr lang="en-US" dirty="0"/>
              <a:t>LO2, content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2"/>
            </a:pPr>
            <a:r>
              <a:rPr lang="en-US" altLang="en-US" dirty="0">
                <a:solidFill>
                  <a:srgbClr val="FF0000"/>
                </a:solidFill>
              </a:rPr>
              <a:t>Describe dementia and discuss Alzheimer’s disease</a:t>
            </a:r>
            <a:endParaRPr lang="en-US" dirty="0">
              <a:latin typeface="Scala Sans" panose="02000503060000020003" pitchFamily="2" charset="0"/>
            </a:endParaRPr>
          </a:p>
          <a:p>
            <a:pPr marL="0" indent="0">
              <a:buNone/>
            </a:pPr>
            <a:endParaRPr lang="en-US" dirty="0">
              <a:latin typeface="Scala Sans" panose="02000503060000020003" pitchFamily="2" charset="0"/>
            </a:endParaRPr>
          </a:p>
          <a:p>
            <a:pPr marL="0" indent="0">
              <a:buNone/>
            </a:pPr>
            <a:r>
              <a:rPr lang="en-US" dirty="0">
                <a:solidFill>
                  <a:sysClr val="windowText" lastClr="000000"/>
                </a:solidFill>
              </a:rPr>
              <a:t>REMEMBER:</a:t>
            </a:r>
          </a:p>
          <a:p>
            <a:pPr marL="457200" lvl="1" indent="0">
              <a:buNone/>
            </a:pPr>
            <a:endParaRPr lang="en-US" dirty="0">
              <a:solidFill>
                <a:sysClr val="windowText" lastClr="000000"/>
              </a:solidFill>
            </a:endParaRPr>
          </a:p>
          <a:p>
            <a:pPr marL="0" indent="0">
              <a:buNone/>
            </a:pPr>
            <a:r>
              <a:rPr lang="en-US" dirty="0">
                <a:solidFill>
                  <a:sysClr val="windowText" lastClr="000000"/>
                </a:solidFill>
              </a:rPr>
              <a:t>Dementia is </a:t>
            </a:r>
            <a:r>
              <a:rPr lang="en-US" i="1" dirty="0">
                <a:solidFill>
                  <a:sysClr val="windowText" lastClr="000000"/>
                </a:solidFill>
              </a:rPr>
              <a:t>not</a:t>
            </a:r>
            <a:r>
              <a:rPr lang="en-US" dirty="0">
                <a:solidFill>
                  <a:sysClr val="windowText" lastClr="000000"/>
                </a:solidFill>
              </a:rPr>
              <a:t> a normal part of aging.</a:t>
            </a:r>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40560173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13</a:t>
            </a:fld>
            <a:endParaRPr lang="en-US"/>
          </a:p>
        </p:txBody>
      </p:sp>
      <p:sp>
        <p:nvSpPr>
          <p:cNvPr id="2" name="Title 1">
            <a:extLst>
              <a:ext uri="{FF2B5EF4-FFF2-40B4-BE49-F238E27FC236}">
                <a16:creationId xmlns:a16="http://schemas.microsoft.com/office/drawing/2014/main" id="{F25ED96E-2585-4BF8-B6DB-979006EB71D5}"/>
              </a:ext>
            </a:extLst>
          </p:cNvPr>
          <p:cNvSpPr>
            <a:spLocks noGrp="1"/>
          </p:cNvSpPr>
          <p:nvPr>
            <p:ph type="title"/>
          </p:nvPr>
        </p:nvSpPr>
        <p:spPr/>
        <p:txBody>
          <a:bodyPr>
            <a:normAutofit fontScale="90000"/>
          </a:bodyPr>
          <a:lstStyle/>
          <a:p>
            <a:r>
              <a:rPr lang="en-US" dirty="0"/>
              <a:t>LO2, content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2"/>
            </a:pPr>
            <a:r>
              <a:rPr lang="en-US" altLang="en-US" dirty="0">
                <a:solidFill>
                  <a:srgbClr val="FF0000"/>
                </a:solidFill>
              </a:rPr>
              <a:t>Describe dementia and discuss Alzheimer’s disease</a:t>
            </a:r>
            <a:endParaRPr lang="en-US" dirty="0">
              <a:latin typeface="Scala Sans" panose="02000503060000020003" pitchFamily="2" charset="0"/>
            </a:endParaRPr>
          </a:p>
          <a:p>
            <a:pPr marL="0" indent="0">
              <a:buNone/>
            </a:pPr>
            <a:endParaRPr lang="en-US" dirty="0">
              <a:latin typeface="Scala Sans" panose="02000503060000020003" pitchFamily="2" charset="0"/>
            </a:endParaRPr>
          </a:p>
          <a:p>
            <a:pPr marL="0" indent="0">
              <a:buNone/>
            </a:pPr>
            <a:r>
              <a:rPr lang="en-US" dirty="0">
                <a:latin typeface="+mj-lt"/>
              </a:rPr>
              <a:t>The following are common causes of dementia:</a:t>
            </a:r>
          </a:p>
          <a:p>
            <a:pPr marL="0" indent="0">
              <a:buNone/>
            </a:pPr>
            <a:endParaRPr lang="en-US" dirty="0">
              <a:latin typeface="+mj-lt"/>
            </a:endParaRPr>
          </a:p>
          <a:p>
            <a:pPr lvl="1"/>
            <a:r>
              <a:rPr lang="en-US" dirty="0">
                <a:latin typeface="+mj-lt"/>
              </a:rPr>
              <a:t>Alzheimer’s disease</a:t>
            </a:r>
          </a:p>
          <a:p>
            <a:pPr lvl="1"/>
            <a:r>
              <a:rPr lang="en-US" dirty="0">
                <a:latin typeface="+mj-lt"/>
              </a:rPr>
              <a:t>Multi-infarct or vascular dementia (a series of strokes causing damage to the brain)</a:t>
            </a:r>
          </a:p>
          <a:p>
            <a:pPr lvl="1"/>
            <a:r>
              <a:rPr lang="en-US" dirty="0">
                <a:latin typeface="+mj-lt"/>
              </a:rPr>
              <a:t>Lewy Body disease</a:t>
            </a:r>
          </a:p>
          <a:p>
            <a:pPr lvl="1"/>
            <a:r>
              <a:rPr lang="en-US" dirty="0">
                <a:latin typeface="+mj-lt"/>
              </a:rPr>
              <a:t>Parkinson’s disease</a:t>
            </a:r>
          </a:p>
          <a:p>
            <a:pPr lvl="1"/>
            <a:r>
              <a:rPr lang="en-US" dirty="0">
                <a:latin typeface="+mj-lt"/>
              </a:rPr>
              <a:t>Huntington’s disease</a:t>
            </a:r>
          </a:p>
          <a:p>
            <a:pPr marL="0" indent="0">
              <a:buNone/>
            </a:pPr>
            <a:endParaRPr lang="en-US" dirty="0">
              <a:latin typeface="+mj-lt"/>
            </a:endParaRPr>
          </a:p>
        </p:txBody>
      </p:sp>
    </p:spTree>
    <p:extLst>
      <p:ext uri="{BB962C8B-B14F-4D97-AF65-F5344CB8AC3E}">
        <p14:creationId xmlns:p14="http://schemas.microsoft.com/office/powerpoint/2010/main" val="14183449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14</a:t>
            </a:fld>
            <a:endParaRPr lang="en-US"/>
          </a:p>
        </p:txBody>
      </p:sp>
      <p:sp>
        <p:nvSpPr>
          <p:cNvPr id="2" name="Title 1">
            <a:extLst>
              <a:ext uri="{FF2B5EF4-FFF2-40B4-BE49-F238E27FC236}">
                <a16:creationId xmlns:a16="http://schemas.microsoft.com/office/drawing/2014/main" id="{A62051B6-9855-48BD-A71A-7CE3AE25B97F}"/>
              </a:ext>
            </a:extLst>
          </p:cNvPr>
          <p:cNvSpPr>
            <a:spLocks noGrp="1"/>
          </p:cNvSpPr>
          <p:nvPr>
            <p:ph type="title"/>
          </p:nvPr>
        </p:nvSpPr>
        <p:spPr/>
        <p:txBody>
          <a:bodyPr>
            <a:normAutofit fontScale="90000"/>
          </a:bodyPr>
          <a:lstStyle/>
          <a:p>
            <a:r>
              <a:rPr lang="en-US" dirty="0"/>
              <a:t>LO2, content 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2"/>
            </a:pPr>
            <a:r>
              <a:rPr lang="en-US" altLang="en-US" dirty="0">
                <a:solidFill>
                  <a:srgbClr val="FF0000"/>
                </a:solidFill>
              </a:rPr>
              <a:t>Describe dementia and discuss Alzheimer’s disease</a:t>
            </a:r>
            <a:endParaRPr lang="en-US" dirty="0">
              <a:latin typeface="Scala Sans" panose="02000503060000020003" pitchFamily="2" charset="0"/>
            </a:endParaRPr>
          </a:p>
          <a:p>
            <a:pPr marL="0" indent="0">
              <a:buNone/>
            </a:pPr>
            <a:endParaRPr lang="en-US" dirty="0">
              <a:latin typeface="Scala Sans" panose="02000503060000020003" pitchFamily="2" charset="0"/>
            </a:endParaRPr>
          </a:p>
          <a:p>
            <a:pPr marL="0" indent="0">
              <a:buNone/>
            </a:pPr>
            <a:r>
              <a:rPr lang="en-US" dirty="0">
                <a:latin typeface="+mj-lt"/>
              </a:rPr>
              <a:t>Diagnosing dementia is a complicated process:</a:t>
            </a:r>
          </a:p>
          <a:p>
            <a:pPr marL="0" indent="0">
              <a:buNone/>
            </a:pPr>
            <a:endParaRPr lang="en-US" dirty="0">
              <a:latin typeface="+mj-lt"/>
            </a:endParaRPr>
          </a:p>
          <a:p>
            <a:pPr lvl="1"/>
            <a:r>
              <a:rPr lang="en-US" dirty="0">
                <a:latin typeface="+mj-lt"/>
              </a:rPr>
              <a:t>Involves getting a patient’s medical history and having a physical and neurological exam.</a:t>
            </a:r>
          </a:p>
          <a:p>
            <a:pPr lvl="1"/>
            <a:r>
              <a:rPr lang="en-US" dirty="0">
                <a:latin typeface="+mj-lt"/>
              </a:rPr>
              <a:t>Blood tests and imaging tests like CT or MRI scans may be ordered.</a:t>
            </a:r>
          </a:p>
          <a:p>
            <a:pPr lvl="1"/>
            <a:r>
              <a:rPr lang="en-US" dirty="0">
                <a:latin typeface="+mj-lt"/>
              </a:rPr>
              <a:t>Tests to trace brain wave activity (like EEGs) may be performed.</a:t>
            </a:r>
          </a:p>
          <a:p>
            <a:pPr lvl="1"/>
            <a:r>
              <a:rPr lang="en-US" dirty="0">
                <a:latin typeface="+mj-lt"/>
              </a:rPr>
              <a:t>Diagnosis of dementia helps rule out other possible diseases with similar symptoms.</a:t>
            </a:r>
          </a:p>
          <a:p>
            <a:pPr marL="0" indent="0">
              <a:buNone/>
            </a:pPr>
            <a:endParaRPr lang="en-US" dirty="0">
              <a:latin typeface="+mj-lt"/>
            </a:endParaRPr>
          </a:p>
        </p:txBody>
      </p:sp>
    </p:spTree>
    <p:extLst>
      <p:ext uri="{BB962C8B-B14F-4D97-AF65-F5344CB8AC3E}">
        <p14:creationId xmlns:p14="http://schemas.microsoft.com/office/powerpoint/2010/main" val="39640158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15</a:t>
            </a:fld>
            <a:endParaRPr lang="en-US"/>
          </a:p>
        </p:txBody>
      </p:sp>
      <p:sp>
        <p:nvSpPr>
          <p:cNvPr id="4" name="Title 3">
            <a:extLst>
              <a:ext uri="{FF2B5EF4-FFF2-40B4-BE49-F238E27FC236}">
                <a16:creationId xmlns:a16="http://schemas.microsoft.com/office/drawing/2014/main" id="{D7805A24-DEA7-466C-A917-F82A044B699C}"/>
              </a:ext>
            </a:extLst>
          </p:cNvPr>
          <p:cNvSpPr>
            <a:spLocks noGrp="1"/>
          </p:cNvSpPr>
          <p:nvPr>
            <p:ph type="title"/>
          </p:nvPr>
        </p:nvSpPr>
        <p:spPr/>
        <p:txBody>
          <a:bodyPr>
            <a:normAutofit fontScale="90000"/>
          </a:bodyPr>
          <a:lstStyle/>
          <a:p>
            <a:r>
              <a:rPr lang="en-US" dirty="0"/>
              <a:t>LO2, content 4</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lnSpcReduction="10000"/>
          </a:bodyPr>
          <a:lstStyle/>
          <a:p>
            <a:pPr marL="0" indent="0">
              <a:buNone/>
            </a:pPr>
            <a:r>
              <a:rPr lang="en-US" altLang="en-US" dirty="0">
                <a:latin typeface="+mj-lt"/>
              </a:rPr>
              <a:t>Transparency 5-1: Facts about Alzheimer’s Disease</a:t>
            </a:r>
          </a:p>
          <a:p>
            <a:pPr marL="0" indent="0">
              <a:buNone/>
            </a:pPr>
            <a:endParaRPr lang="en-US" dirty="0">
              <a:latin typeface="+mj-lt"/>
            </a:endParaRPr>
          </a:p>
          <a:p>
            <a:r>
              <a:rPr lang="en-US" dirty="0">
                <a:latin typeface="+mj-lt"/>
              </a:rPr>
              <a:t>Alzheimer’s disease is the most common cause of dementia in the elderly.</a:t>
            </a:r>
          </a:p>
          <a:p>
            <a:r>
              <a:rPr lang="en-US" dirty="0">
                <a:latin typeface="+mj-lt"/>
              </a:rPr>
              <a:t>As many as 5.5 million people in the U.S. are living with Alzheimer’s disease.</a:t>
            </a:r>
          </a:p>
          <a:p>
            <a:r>
              <a:rPr lang="en-US" dirty="0">
                <a:latin typeface="+mj-lt"/>
              </a:rPr>
              <a:t>One in 10 people aged 65 and older has AD</a:t>
            </a:r>
          </a:p>
          <a:p>
            <a:r>
              <a:rPr lang="en-US" dirty="0">
                <a:latin typeface="+mj-lt"/>
              </a:rPr>
              <a:t>Women are more likely than men to have AD.</a:t>
            </a:r>
          </a:p>
          <a:p>
            <a:r>
              <a:rPr lang="en-US" dirty="0">
                <a:latin typeface="+mj-lt"/>
              </a:rPr>
              <a:t>African-Americans are about two times as likely to get AD as older whites, while Hispanics are about 1.5 times as likely.</a:t>
            </a:r>
          </a:p>
          <a:p>
            <a:r>
              <a:rPr lang="en-US" dirty="0">
                <a:latin typeface="+mj-lt"/>
              </a:rPr>
              <a:t>Risk increases with age, but it is not a normal part of aging.</a:t>
            </a:r>
          </a:p>
          <a:p>
            <a:r>
              <a:rPr lang="en-US" dirty="0">
                <a:latin typeface="+mj-lt"/>
              </a:rPr>
              <a:t>AD is progressive, degenerative, and irreversible. </a:t>
            </a:r>
          </a:p>
          <a:p>
            <a:r>
              <a:rPr lang="en-US" dirty="0">
                <a:latin typeface="+mj-lt"/>
              </a:rPr>
              <a:t>Tangled nerve fibers and protein deposits in brain cause dementia. </a:t>
            </a:r>
          </a:p>
          <a:p>
            <a:r>
              <a:rPr lang="en-US" dirty="0">
                <a:latin typeface="+mj-lt"/>
              </a:rPr>
              <a:t>Cause is currently unknown and diagnosis is difficult.</a:t>
            </a:r>
          </a:p>
          <a:p>
            <a:r>
              <a:rPr lang="en-US" dirty="0">
                <a:latin typeface="+mj-lt"/>
              </a:rPr>
              <a:t>Length of time from onset to death can range from 4 to 20 years.</a:t>
            </a:r>
          </a:p>
          <a:p>
            <a:r>
              <a:rPr lang="en-US" dirty="0">
                <a:latin typeface="+mj-lt"/>
              </a:rPr>
              <a:t>Each person will show different symptoms at different times.</a:t>
            </a:r>
          </a:p>
          <a:p>
            <a:pPr marL="0" indent="0">
              <a:buNone/>
            </a:pPr>
            <a:endParaRPr lang="en-US" dirty="0">
              <a:latin typeface="+mj-lt"/>
            </a:endParaRPr>
          </a:p>
        </p:txBody>
      </p:sp>
    </p:spTree>
    <p:extLst>
      <p:ext uri="{BB962C8B-B14F-4D97-AF65-F5344CB8AC3E}">
        <p14:creationId xmlns:p14="http://schemas.microsoft.com/office/powerpoint/2010/main" val="5605231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16</a:t>
            </a:fld>
            <a:endParaRPr lang="en-US"/>
          </a:p>
        </p:txBody>
      </p:sp>
      <p:sp>
        <p:nvSpPr>
          <p:cNvPr id="2" name="Title 1">
            <a:extLst>
              <a:ext uri="{FF2B5EF4-FFF2-40B4-BE49-F238E27FC236}">
                <a16:creationId xmlns:a16="http://schemas.microsoft.com/office/drawing/2014/main" id="{7AD52CE1-41F0-4F57-A270-1418561D8AE0}"/>
              </a:ext>
            </a:extLst>
          </p:cNvPr>
          <p:cNvSpPr>
            <a:spLocks noGrp="1"/>
          </p:cNvSpPr>
          <p:nvPr>
            <p:ph type="title"/>
          </p:nvPr>
        </p:nvSpPr>
        <p:spPr/>
        <p:txBody>
          <a:bodyPr>
            <a:normAutofit fontScale="90000"/>
          </a:bodyPr>
          <a:lstStyle/>
          <a:p>
            <a:r>
              <a:rPr lang="en-US" dirty="0"/>
              <a:t>LO2, content 5</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2"/>
            </a:pPr>
            <a:r>
              <a:rPr lang="en-US" altLang="en-US" dirty="0">
                <a:solidFill>
                  <a:srgbClr val="FF0000"/>
                </a:solidFill>
              </a:rPr>
              <a:t>Describe dementia and discuss Alzheimer’s disease</a:t>
            </a:r>
            <a:endParaRPr lang="en-US" dirty="0">
              <a:latin typeface="Scala Sans" panose="02000503060000020003" pitchFamily="2" charset="0"/>
            </a:endParaRPr>
          </a:p>
          <a:p>
            <a:pPr marL="0" indent="0">
              <a:buNone/>
            </a:pPr>
            <a:endParaRPr lang="en-US" dirty="0">
              <a:latin typeface="Scala Sans" panose="02000503060000020003" pitchFamily="2" charset="0"/>
            </a:endParaRPr>
          </a:p>
          <a:p>
            <a:pPr marL="0" indent="0">
              <a:buNone/>
            </a:pPr>
            <a:r>
              <a:rPr lang="en-US" dirty="0">
                <a:latin typeface="+mj-lt"/>
              </a:rPr>
              <a:t>NAs should remember these points when caring for residents with AD:</a:t>
            </a:r>
          </a:p>
          <a:p>
            <a:pPr marL="0" indent="0">
              <a:buNone/>
            </a:pPr>
            <a:endParaRPr lang="en-US" dirty="0">
              <a:latin typeface="+mj-lt"/>
            </a:endParaRPr>
          </a:p>
          <a:p>
            <a:pPr lvl="1"/>
            <a:r>
              <a:rPr lang="en-US" dirty="0">
                <a:latin typeface="+mj-lt"/>
              </a:rPr>
              <a:t>Every person with Alzheimer's progresses differently, showing different symptoms at different times.</a:t>
            </a:r>
          </a:p>
          <a:p>
            <a:pPr lvl="1"/>
            <a:r>
              <a:rPr lang="en-US" dirty="0">
                <a:latin typeface="+mj-lt"/>
              </a:rPr>
              <a:t>Residents should be encouraged to do self-care and keep their minds and bodies active for as long as possible.</a:t>
            </a: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3437669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17</a:t>
            </a:fld>
            <a:endParaRPr lang="en-US"/>
          </a:p>
        </p:txBody>
      </p:sp>
      <p:sp>
        <p:nvSpPr>
          <p:cNvPr id="4" name="Title 3">
            <a:extLst>
              <a:ext uri="{FF2B5EF4-FFF2-40B4-BE49-F238E27FC236}">
                <a16:creationId xmlns:a16="http://schemas.microsoft.com/office/drawing/2014/main" id="{1ED1D9EE-3892-4D04-A325-B6632EFE28DD}"/>
              </a:ext>
            </a:extLst>
          </p:cNvPr>
          <p:cNvSpPr>
            <a:spLocks noGrp="1"/>
          </p:cNvSpPr>
          <p:nvPr>
            <p:ph type="title"/>
          </p:nvPr>
        </p:nvSpPr>
        <p:spPr/>
        <p:txBody>
          <a:bodyPr>
            <a:normAutofit fontScale="90000"/>
          </a:bodyPr>
          <a:lstStyle/>
          <a:p>
            <a:r>
              <a:rPr lang="en-US" dirty="0"/>
              <a:t>LO2, content 6</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a:bodyPr>
          <a:lstStyle/>
          <a:p>
            <a:pPr marL="0" indent="0">
              <a:buNone/>
            </a:pPr>
            <a:r>
              <a:rPr lang="en-US" altLang="en-US" dirty="0">
                <a:latin typeface="+mj-lt"/>
              </a:rPr>
              <a:t>Transparency 5-2: Helpful Attitudes for Working with Residents with AD</a:t>
            </a:r>
          </a:p>
          <a:p>
            <a:pPr marL="0" indent="0">
              <a:buNone/>
            </a:pPr>
            <a:endParaRPr lang="en-US" altLang="en-US" dirty="0">
              <a:latin typeface="+mj-lt"/>
            </a:endParaRPr>
          </a:p>
          <a:p>
            <a:pPr lvl="1"/>
            <a:r>
              <a:rPr lang="en-US" altLang="en-US" dirty="0">
                <a:latin typeface="+mj-lt"/>
              </a:rPr>
              <a:t>Do not take things personally. </a:t>
            </a:r>
          </a:p>
          <a:p>
            <a:pPr lvl="1"/>
            <a:r>
              <a:rPr lang="en-US" altLang="en-US" dirty="0">
                <a:latin typeface="+mj-lt"/>
              </a:rPr>
              <a:t>Be empathetic.</a:t>
            </a:r>
          </a:p>
          <a:p>
            <a:pPr lvl="1"/>
            <a:r>
              <a:rPr lang="en-US" altLang="en-US" dirty="0">
                <a:latin typeface="+mj-lt"/>
              </a:rPr>
              <a:t>Work with symptoms and behaviors noted.</a:t>
            </a:r>
          </a:p>
          <a:p>
            <a:pPr lvl="1"/>
            <a:r>
              <a:rPr lang="en-US" altLang="en-US" dirty="0">
                <a:latin typeface="+mj-lt"/>
              </a:rPr>
              <a:t>Work as a team. </a:t>
            </a:r>
          </a:p>
          <a:p>
            <a:pPr lvl="1"/>
            <a:r>
              <a:rPr lang="en-US" altLang="en-US" dirty="0">
                <a:latin typeface="+mj-lt"/>
              </a:rPr>
              <a:t>Be aware of the difficulties associated with caregiving.</a:t>
            </a:r>
          </a:p>
          <a:p>
            <a:pPr lvl="1"/>
            <a:r>
              <a:rPr lang="en-US" altLang="en-US" dirty="0">
                <a:latin typeface="+mj-lt"/>
              </a:rPr>
              <a:t>Work with family members. </a:t>
            </a:r>
          </a:p>
          <a:p>
            <a:pPr lvl="1"/>
            <a:r>
              <a:rPr lang="en-US" altLang="en-US" dirty="0">
                <a:latin typeface="+mj-lt"/>
              </a:rPr>
              <a:t>Remember the goals of the care plan. </a:t>
            </a:r>
          </a:p>
          <a:p>
            <a:pPr marL="0" indent="0">
              <a:buNone/>
            </a:pPr>
            <a:endParaRPr lang="en-US" alt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164853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18</a:t>
            </a:fld>
            <a:endParaRPr lang="en-US"/>
          </a:p>
        </p:txBody>
      </p:sp>
      <p:sp>
        <p:nvSpPr>
          <p:cNvPr id="2" name="Title 1">
            <a:extLst>
              <a:ext uri="{FF2B5EF4-FFF2-40B4-BE49-F238E27FC236}">
                <a16:creationId xmlns:a16="http://schemas.microsoft.com/office/drawing/2014/main" id="{C9EC874B-F8AF-4203-9DDF-A71B82714C52}"/>
              </a:ext>
            </a:extLst>
          </p:cNvPr>
          <p:cNvSpPr>
            <a:spLocks noGrp="1"/>
          </p:cNvSpPr>
          <p:nvPr>
            <p:ph type="title"/>
          </p:nvPr>
        </p:nvSpPr>
        <p:spPr/>
        <p:txBody>
          <a:bodyPr>
            <a:normAutofit fontScale="90000"/>
          </a:bodyPr>
          <a:lstStyle/>
          <a:p>
            <a:r>
              <a:rPr lang="en-US" dirty="0"/>
              <a:t>LO3, key term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altLang="en-US" dirty="0">
                <a:solidFill>
                  <a:srgbClr val="FF0000"/>
                </a:solidFill>
              </a:rPr>
              <a:t>List strategies for better communication with residents with Alzheimer’s disease</a:t>
            </a:r>
          </a:p>
          <a:p>
            <a:pPr marL="457200" indent="-457200">
              <a:buFont typeface="+mj-lt"/>
              <a:buAutoNum type="arabicPeriod" startAt="3"/>
            </a:pPr>
            <a:endParaRPr lang="en-US" dirty="0">
              <a:latin typeface="Scala Sans" panose="02000503060000020003" pitchFamily="2" charset="0"/>
            </a:endParaRPr>
          </a:p>
          <a:p>
            <a:pPr marL="0" indent="0">
              <a:buNone/>
            </a:pPr>
            <a:r>
              <a:rPr lang="en-US" dirty="0">
                <a:latin typeface="Scala Sans" panose="02000503060000020003" pitchFamily="2" charset="0"/>
              </a:rPr>
              <a:t>Define</a:t>
            </a:r>
            <a:r>
              <a:rPr lang="en-US" dirty="0">
                <a:solidFill>
                  <a:sysClr val="windowText" lastClr="000000"/>
                </a:solidFill>
                <a:latin typeface="Scala Sans" panose="02000503060000020003" pitchFamily="2" charset="0"/>
              </a:rPr>
              <a:t> the following term:</a:t>
            </a:r>
          </a:p>
          <a:p>
            <a:pPr marL="0" indent="0">
              <a:buNone/>
            </a:pPr>
            <a:endParaRPr lang="en-US" dirty="0">
              <a:solidFill>
                <a:sysClr val="windowText" lastClr="000000"/>
              </a:solidFill>
              <a:latin typeface="Scala Sans" panose="02000503060000020003" pitchFamily="2" charset="0"/>
            </a:endParaRPr>
          </a:p>
          <a:p>
            <a:pPr marL="0" indent="0">
              <a:buNone/>
            </a:pPr>
            <a:r>
              <a:rPr lang="en-US" b="1" dirty="0">
                <a:solidFill>
                  <a:sysClr val="windowText" lastClr="000000"/>
                </a:solidFill>
                <a:latin typeface="Scala Sans" panose="02000503060000020003" pitchFamily="2" charset="0"/>
              </a:rPr>
              <a:t>perseveration</a:t>
            </a:r>
          </a:p>
          <a:p>
            <a:pPr marL="0" indent="0">
              <a:buNone/>
            </a:pPr>
            <a:r>
              <a:rPr lang="en-US" dirty="0">
                <a:solidFill>
                  <a:sysClr val="windowText" lastClr="000000"/>
                </a:solidFill>
                <a:latin typeface="Scala Sans" panose="02000503060000020003" pitchFamily="2" charset="0"/>
              </a:rPr>
              <a:t>	the repetition of words, phrases, questions, or actions.</a:t>
            </a:r>
          </a:p>
          <a:p>
            <a:pPr marL="0" indent="0">
              <a:buNone/>
            </a:pPr>
            <a:endParaRPr lang="en-US" dirty="0">
              <a:solidFill>
                <a:sysClr val="windowText" lastClr="000000"/>
              </a:solidFill>
              <a:latin typeface="Scala Sans" panose="02000503060000020003" pitchFamily="2" charset="0"/>
            </a:endParaRPr>
          </a:p>
          <a:p>
            <a:pPr marL="0" indent="0">
              <a:buNone/>
            </a:pPr>
            <a:endParaRPr lang="en-US" dirty="0">
              <a:solidFill>
                <a:sysClr val="windowText" lastClr="000000"/>
              </a:solidFill>
              <a:latin typeface="Scala Sans" panose="02000503060000020003" pitchFamily="2" charset="0"/>
            </a:endParaRPr>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28050150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19</a:t>
            </a:fld>
            <a:endParaRPr lang="en-US"/>
          </a:p>
        </p:txBody>
      </p:sp>
      <p:sp>
        <p:nvSpPr>
          <p:cNvPr id="2" name="Title 1">
            <a:extLst>
              <a:ext uri="{FF2B5EF4-FFF2-40B4-BE49-F238E27FC236}">
                <a16:creationId xmlns:a16="http://schemas.microsoft.com/office/drawing/2014/main" id="{5E6372A9-5D0F-4A14-8944-7993FCC84FB0}"/>
              </a:ext>
            </a:extLst>
          </p:cNvPr>
          <p:cNvSpPr>
            <a:spLocks noGrp="1"/>
          </p:cNvSpPr>
          <p:nvPr>
            <p:ph type="title"/>
          </p:nvPr>
        </p:nvSpPr>
        <p:spPr/>
        <p:txBody>
          <a:bodyPr>
            <a:normAutofit fontScale="90000"/>
          </a:bodyPr>
          <a:lstStyle/>
          <a:p>
            <a:r>
              <a:rPr lang="en-US" dirty="0"/>
              <a:t>LO3, content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altLang="en-US" dirty="0">
                <a:solidFill>
                  <a:srgbClr val="FF0000"/>
                </a:solidFill>
              </a:rPr>
              <a:t>List strategies for better communication with residents with Alzheimer’s disease</a:t>
            </a:r>
          </a:p>
          <a:p>
            <a:pPr marL="457200" indent="-457200">
              <a:buFont typeface="+mj-lt"/>
              <a:buAutoNum type="arabicPeriod" startAt="3"/>
            </a:pPr>
            <a:endParaRPr lang="en-US" dirty="0">
              <a:latin typeface="Scala Sans" panose="02000503060000020003" pitchFamily="2" charset="0"/>
            </a:endParaRPr>
          </a:p>
          <a:p>
            <a:pPr marL="0" indent="0">
              <a:buNone/>
            </a:pPr>
            <a:r>
              <a:rPr lang="en-US" dirty="0">
                <a:solidFill>
                  <a:sysClr val="windowText" lastClr="000000"/>
                </a:solidFill>
                <a:latin typeface="Scala Sans" panose="02000503060000020003" pitchFamily="2" charset="0"/>
              </a:rPr>
              <a:t>When communicating with a resident with AD:</a:t>
            </a:r>
          </a:p>
          <a:p>
            <a:pPr marL="0" indent="0">
              <a:buNone/>
            </a:pPr>
            <a:endParaRPr lang="en-US" dirty="0">
              <a:solidFill>
                <a:sysClr val="windowText" lastClr="000000"/>
              </a:solidFill>
              <a:latin typeface="Scala Sans" panose="02000503060000020003" pitchFamily="2" charset="0"/>
            </a:endParaRPr>
          </a:p>
          <a:p>
            <a:pPr lvl="1"/>
            <a:r>
              <a:rPr lang="en-US" dirty="0">
                <a:solidFill>
                  <a:sysClr val="windowText" lastClr="000000"/>
                </a:solidFill>
                <a:latin typeface="Scala Sans" panose="02000503060000020003" pitchFamily="2" charset="0"/>
              </a:rPr>
              <a:t>Approach from the front.</a:t>
            </a:r>
          </a:p>
          <a:p>
            <a:pPr lvl="1"/>
            <a:r>
              <a:rPr lang="en-US" dirty="0">
                <a:solidFill>
                  <a:sysClr val="windowText" lastClr="000000"/>
                </a:solidFill>
                <a:latin typeface="Scala Sans" panose="02000503060000020003" pitchFamily="2" charset="0"/>
              </a:rPr>
              <a:t>Smile and look happy to see the resident. Be friendly.</a:t>
            </a:r>
          </a:p>
          <a:p>
            <a:pPr lvl="1"/>
            <a:r>
              <a:rPr lang="en-US" dirty="0">
                <a:solidFill>
                  <a:sysClr val="windowText" lastClr="000000"/>
                </a:solidFill>
                <a:latin typeface="Scala Sans" panose="02000503060000020003" pitchFamily="2" charset="0"/>
              </a:rPr>
              <a:t>Determine how close the resident wants you to be.</a:t>
            </a:r>
          </a:p>
          <a:p>
            <a:pPr lvl="1"/>
            <a:r>
              <a:rPr lang="en-US" dirty="0">
                <a:solidFill>
                  <a:sysClr val="windowText" lastClr="000000"/>
                </a:solidFill>
                <a:latin typeface="Scala Sans" panose="02000503060000020003" pitchFamily="2" charset="0"/>
              </a:rPr>
              <a:t>Communicate in a calm area with little background noise and distraction.</a:t>
            </a:r>
          </a:p>
          <a:p>
            <a:pPr lvl="1"/>
            <a:r>
              <a:rPr lang="en-US" dirty="0">
                <a:solidFill>
                  <a:sysClr val="windowText" lastClr="000000"/>
                </a:solidFill>
                <a:latin typeface="Scala Sans" panose="02000503060000020003" pitchFamily="2" charset="0"/>
              </a:rPr>
              <a:t>Always identify yourself. Use the resident’s name and continue to use the resident's name.</a:t>
            </a:r>
          </a:p>
          <a:p>
            <a:pPr lvl="1"/>
            <a:r>
              <a:rPr lang="en-US" dirty="0">
                <a:solidFill>
                  <a:sysClr val="windowText" lastClr="000000"/>
                </a:solidFill>
                <a:latin typeface="Scala Sans" panose="02000503060000020003" pitchFamily="2" charset="0"/>
              </a:rPr>
              <a:t>Speak slowly, using a lower tone of voice.</a:t>
            </a:r>
          </a:p>
          <a:p>
            <a:pPr marL="0" indent="0">
              <a:buNone/>
            </a:pPr>
            <a:endParaRPr lang="en-US" dirty="0">
              <a:solidFill>
                <a:sysClr val="windowText" lastClr="000000"/>
              </a:solidFill>
              <a:latin typeface="Scala Sans" panose="02000503060000020003" pitchFamily="2" charset="0"/>
            </a:endParaRPr>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3205214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a:t>
            </a:fld>
            <a:endParaRPr lang="en-US"/>
          </a:p>
        </p:txBody>
      </p:sp>
      <p:sp>
        <p:nvSpPr>
          <p:cNvPr id="2" name="Title 1">
            <a:extLst>
              <a:ext uri="{FF2B5EF4-FFF2-40B4-BE49-F238E27FC236}">
                <a16:creationId xmlns:a16="http://schemas.microsoft.com/office/drawing/2014/main" id="{C520A278-7AD4-47D6-884A-587DBF24B88F}"/>
              </a:ext>
            </a:extLst>
          </p:cNvPr>
          <p:cNvSpPr>
            <a:spLocks noGrp="1"/>
          </p:cNvSpPr>
          <p:nvPr>
            <p:ph type="title"/>
          </p:nvPr>
        </p:nvSpPr>
        <p:spPr/>
        <p:txBody>
          <a:bodyPr>
            <a:normAutofit fontScale="90000"/>
          </a:bodyPr>
          <a:lstStyle/>
          <a:p>
            <a:r>
              <a:rPr lang="en-US" dirty="0"/>
              <a:t>Chapter 5, LO 1, key terms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a:pPr>
            <a:r>
              <a:rPr lang="en-US" altLang="en-US" dirty="0">
                <a:solidFill>
                  <a:srgbClr val="FF0000"/>
                </a:solidFill>
              </a:rPr>
              <a:t>Discuss confusion and delirium</a:t>
            </a:r>
            <a:endParaRPr lang="en-US" dirty="0">
              <a:solidFill>
                <a:srgbClr val="FF0000"/>
              </a:solidFill>
            </a:endParaRPr>
          </a:p>
          <a:p>
            <a:pPr marL="0" indent="0">
              <a:buNone/>
            </a:pPr>
            <a:endParaRPr lang="en-US" dirty="0">
              <a:latin typeface="Scala Sans" panose="02000503060000020003" pitchFamily="2" charset="0"/>
            </a:endParaRPr>
          </a:p>
          <a:p>
            <a:pPr marL="0" indent="0">
              <a:buNone/>
            </a:pPr>
            <a:r>
              <a:rPr lang="en-US" dirty="0">
                <a:latin typeface="Scala Sans" panose="02000503060000020003" pitchFamily="2" charset="0"/>
              </a:rPr>
              <a:t>Define</a:t>
            </a:r>
            <a:r>
              <a:rPr lang="en-US" dirty="0">
                <a:solidFill>
                  <a:sysClr val="windowText" lastClr="000000"/>
                </a:solidFill>
                <a:latin typeface="Scala Sans" panose="02000503060000020003" pitchFamily="2" charset="0"/>
              </a:rPr>
              <a:t> the following terms:</a:t>
            </a:r>
          </a:p>
          <a:p>
            <a:pPr marL="0" indent="0">
              <a:buNone/>
            </a:pPr>
            <a:endParaRPr lang="en-US" dirty="0">
              <a:solidFill>
                <a:sysClr val="windowText" lastClr="000000"/>
              </a:solidFill>
            </a:endParaRPr>
          </a:p>
          <a:p>
            <a:pPr marL="0" indent="0">
              <a:buNone/>
            </a:pPr>
            <a:r>
              <a:rPr lang="en-US" b="1" dirty="0">
                <a:solidFill>
                  <a:sysClr val="windowText" lastClr="000000"/>
                </a:solidFill>
                <a:latin typeface="Scala Sans" panose="02000503060000020003" pitchFamily="2" charset="0"/>
              </a:rPr>
              <a:t>confusion</a:t>
            </a:r>
          </a:p>
          <a:p>
            <a:pPr marL="457200" lvl="1" indent="0">
              <a:buNone/>
            </a:pPr>
            <a:r>
              <a:rPr lang="en-US" dirty="0">
                <a:solidFill>
                  <a:sysClr val="windowText" lastClr="000000"/>
                </a:solidFill>
                <a:latin typeface="Scala Sans" panose="02000503060000020003" pitchFamily="2" charset="0"/>
              </a:rPr>
              <a:t>the inability to think logically and clearly.</a:t>
            </a:r>
          </a:p>
          <a:p>
            <a:pPr marL="0" indent="0">
              <a:buNone/>
            </a:pPr>
            <a:r>
              <a:rPr lang="en-US" b="1" dirty="0">
                <a:solidFill>
                  <a:sysClr val="windowText" lastClr="000000"/>
                </a:solidFill>
                <a:latin typeface="Scala Sans" panose="02000503060000020003" pitchFamily="2" charset="0"/>
              </a:rPr>
              <a:t>delirium</a:t>
            </a:r>
          </a:p>
          <a:p>
            <a:pPr marL="457200" lvl="1" indent="0">
              <a:buNone/>
            </a:pPr>
            <a:r>
              <a:rPr lang="en-US" dirty="0">
                <a:solidFill>
                  <a:sysClr val="windowText" lastClr="000000"/>
                </a:solidFill>
                <a:latin typeface="Scala Sans" panose="02000503060000020003" pitchFamily="2" charset="0"/>
              </a:rPr>
              <a:t>a state of severe confusion that occurs suddenly and is usually temporary.</a:t>
            </a:r>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40251268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20</a:t>
            </a:fld>
            <a:endParaRPr lang="en-US"/>
          </a:p>
        </p:txBody>
      </p:sp>
      <p:sp>
        <p:nvSpPr>
          <p:cNvPr id="2" name="Title 1">
            <a:extLst>
              <a:ext uri="{FF2B5EF4-FFF2-40B4-BE49-F238E27FC236}">
                <a16:creationId xmlns:a16="http://schemas.microsoft.com/office/drawing/2014/main" id="{79EE0C95-54C8-48A5-8749-D25BDEFCA0F3}"/>
              </a:ext>
            </a:extLst>
          </p:cNvPr>
          <p:cNvSpPr>
            <a:spLocks noGrp="1"/>
          </p:cNvSpPr>
          <p:nvPr>
            <p:ph type="title"/>
          </p:nvPr>
        </p:nvSpPr>
        <p:spPr/>
        <p:txBody>
          <a:bodyPr>
            <a:normAutofit fontScale="90000"/>
          </a:bodyPr>
          <a:lstStyle/>
          <a:p>
            <a:r>
              <a:rPr lang="en-US" dirty="0"/>
              <a:t>LO3, content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altLang="en-US" dirty="0">
                <a:solidFill>
                  <a:srgbClr val="FF0000"/>
                </a:solidFill>
              </a:rPr>
              <a:t>List strategies for better communication with residents with Alzheimer’s disease</a:t>
            </a:r>
          </a:p>
          <a:p>
            <a:pPr marL="457200" lvl="1" indent="0">
              <a:buNone/>
            </a:pPr>
            <a:endParaRPr lang="en-US" dirty="0">
              <a:solidFill>
                <a:sysClr val="windowText" lastClr="000000"/>
              </a:solidFill>
            </a:endParaRPr>
          </a:p>
          <a:p>
            <a:pPr marL="0" indent="0">
              <a:buNone/>
            </a:pPr>
            <a:r>
              <a:rPr lang="en-US" dirty="0">
                <a:latin typeface="+mj-lt"/>
              </a:rPr>
              <a:t>When communicating with a resident with AD (cont’d):</a:t>
            </a:r>
          </a:p>
          <a:p>
            <a:pPr marL="0" indent="0">
              <a:buNone/>
            </a:pPr>
            <a:endParaRPr lang="en-US" dirty="0">
              <a:latin typeface="+mj-lt"/>
            </a:endParaRPr>
          </a:p>
          <a:p>
            <a:pPr lvl="1"/>
            <a:r>
              <a:rPr lang="en-US" dirty="0">
                <a:latin typeface="+mj-lt"/>
              </a:rPr>
              <a:t>Repeat yourself, using the same words and phrases, as often as needed.</a:t>
            </a:r>
          </a:p>
          <a:p>
            <a:pPr lvl="1"/>
            <a:r>
              <a:rPr lang="en-US" dirty="0">
                <a:latin typeface="+mj-lt"/>
              </a:rPr>
              <a:t>Use signs, pictures, gestures, or written words to help communicate.</a:t>
            </a:r>
          </a:p>
          <a:p>
            <a:pPr lvl="1"/>
            <a:r>
              <a:rPr lang="en-US" dirty="0">
                <a:latin typeface="+mj-lt"/>
              </a:rPr>
              <a:t>Break complex tasks into smaller, simpler ones.</a:t>
            </a:r>
          </a:p>
          <a:p>
            <a:pPr marL="0" indent="0">
              <a:buNone/>
            </a:pPr>
            <a:endParaRPr lang="en-US" dirty="0">
              <a:latin typeface="+mj-lt"/>
            </a:endParaRPr>
          </a:p>
        </p:txBody>
      </p:sp>
    </p:spTree>
    <p:extLst>
      <p:ext uri="{BB962C8B-B14F-4D97-AF65-F5344CB8AC3E}">
        <p14:creationId xmlns:p14="http://schemas.microsoft.com/office/powerpoint/2010/main" val="41858278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21</a:t>
            </a:fld>
            <a:endParaRPr lang="en-US"/>
          </a:p>
        </p:txBody>
      </p:sp>
      <p:sp>
        <p:nvSpPr>
          <p:cNvPr id="2" name="Title 1">
            <a:extLst>
              <a:ext uri="{FF2B5EF4-FFF2-40B4-BE49-F238E27FC236}">
                <a16:creationId xmlns:a16="http://schemas.microsoft.com/office/drawing/2014/main" id="{45A47FA5-56F0-43BF-ACE0-365A95E11272}"/>
              </a:ext>
            </a:extLst>
          </p:cNvPr>
          <p:cNvSpPr>
            <a:spLocks noGrp="1"/>
          </p:cNvSpPr>
          <p:nvPr>
            <p:ph type="title"/>
          </p:nvPr>
        </p:nvSpPr>
        <p:spPr/>
        <p:txBody>
          <a:bodyPr>
            <a:normAutofit fontScale="90000"/>
          </a:bodyPr>
          <a:lstStyle/>
          <a:p>
            <a:r>
              <a:rPr lang="en-US" dirty="0"/>
              <a:t>LO3, content 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altLang="en-US" dirty="0">
                <a:solidFill>
                  <a:srgbClr val="FF0000"/>
                </a:solidFill>
              </a:rPr>
              <a:t>List strategies for better communication with residents with Alzheimer’s disease</a:t>
            </a:r>
          </a:p>
          <a:p>
            <a:pPr marL="457200" lvl="1" indent="0">
              <a:buNone/>
            </a:pPr>
            <a:endParaRPr lang="en-US" dirty="0">
              <a:solidFill>
                <a:sysClr val="windowText" lastClr="000000"/>
              </a:solidFill>
            </a:endParaRPr>
          </a:p>
          <a:p>
            <a:pPr marL="0" indent="0">
              <a:buNone/>
            </a:pPr>
            <a:r>
              <a:rPr lang="en-US" dirty="0">
                <a:latin typeface="+mj-lt"/>
              </a:rPr>
              <a:t>If resident is frightened or anxious</a:t>
            </a:r>
          </a:p>
          <a:p>
            <a:pPr lvl="1"/>
            <a:r>
              <a:rPr lang="en-US" dirty="0">
                <a:latin typeface="+mj-lt"/>
              </a:rPr>
              <a:t>Speak in a low, calm voice. Speak in a quiet area with few distractions.</a:t>
            </a:r>
          </a:p>
          <a:p>
            <a:pPr lvl="1"/>
            <a:r>
              <a:rPr lang="en-US" dirty="0">
                <a:latin typeface="+mj-lt"/>
              </a:rPr>
              <a:t>Try to see and hear yourself as residents might. Describe what you are going to do.</a:t>
            </a:r>
          </a:p>
          <a:p>
            <a:pPr lvl="1"/>
            <a:r>
              <a:rPr lang="en-US" dirty="0">
                <a:latin typeface="+mj-lt"/>
              </a:rPr>
              <a:t>Use simple words and short sentences.</a:t>
            </a:r>
          </a:p>
          <a:p>
            <a:pPr lvl="1"/>
            <a:r>
              <a:rPr lang="en-US" dirty="0">
                <a:latin typeface="+mj-lt"/>
              </a:rPr>
              <a:t>Check your body language. Make sure you are not tense or hurried.</a:t>
            </a:r>
          </a:p>
          <a:p>
            <a:pPr marL="0" indent="0">
              <a:buNone/>
            </a:pPr>
            <a:endParaRPr lang="en-US" dirty="0">
              <a:latin typeface="+mj-lt"/>
            </a:endParaRPr>
          </a:p>
        </p:txBody>
      </p:sp>
    </p:spTree>
    <p:extLst>
      <p:ext uri="{BB962C8B-B14F-4D97-AF65-F5344CB8AC3E}">
        <p14:creationId xmlns:p14="http://schemas.microsoft.com/office/powerpoint/2010/main" val="26272758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22</a:t>
            </a:fld>
            <a:endParaRPr lang="en-US"/>
          </a:p>
        </p:txBody>
      </p:sp>
      <p:sp>
        <p:nvSpPr>
          <p:cNvPr id="2" name="Title 1">
            <a:extLst>
              <a:ext uri="{FF2B5EF4-FFF2-40B4-BE49-F238E27FC236}">
                <a16:creationId xmlns:a16="http://schemas.microsoft.com/office/drawing/2014/main" id="{956D735C-2E23-45B6-901A-E18CFE078F79}"/>
              </a:ext>
            </a:extLst>
          </p:cNvPr>
          <p:cNvSpPr>
            <a:spLocks noGrp="1"/>
          </p:cNvSpPr>
          <p:nvPr>
            <p:ph type="title"/>
          </p:nvPr>
        </p:nvSpPr>
        <p:spPr/>
        <p:txBody>
          <a:bodyPr>
            <a:normAutofit fontScale="90000"/>
          </a:bodyPr>
          <a:lstStyle/>
          <a:p>
            <a:r>
              <a:rPr lang="en-US" dirty="0"/>
              <a:t>LO3, content 4</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altLang="en-US" dirty="0">
                <a:solidFill>
                  <a:srgbClr val="FF0000"/>
                </a:solidFill>
              </a:rPr>
              <a:t>List strategies for better communication with residents with Alzheimer’s disease</a:t>
            </a:r>
          </a:p>
          <a:p>
            <a:pPr marL="457200" lvl="1" indent="0">
              <a:buNone/>
            </a:pPr>
            <a:endParaRPr lang="en-US" dirty="0">
              <a:solidFill>
                <a:sysClr val="windowText" lastClr="000000"/>
              </a:solidFill>
            </a:endParaRPr>
          </a:p>
          <a:p>
            <a:pPr marL="0" indent="0">
              <a:buNone/>
            </a:pPr>
            <a:r>
              <a:rPr lang="en-US" dirty="0">
                <a:latin typeface="+mj-lt"/>
              </a:rPr>
              <a:t>If resident forgets or shows memory loss</a:t>
            </a:r>
          </a:p>
          <a:p>
            <a:pPr marL="0" indent="0">
              <a:buNone/>
            </a:pPr>
            <a:endParaRPr lang="en-US" dirty="0">
              <a:latin typeface="+mj-lt"/>
            </a:endParaRPr>
          </a:p>
          <a:p>
            <a:pPr lvl="1"/>
            <a:r>
              <a:rPr lang="en-US" dirty="0">
                <a:latin typeface="+mj-lt"/>
              </a:rPr>
              <a:t>Repeat yourself using the same words. If a resident does not understand a word, try a different one. If resident perseverates, answer questions using the same words each time.</a:t>
            </a:r>
          </a:p>
          <a:p>
            <a:pPr lvl="1"/>
            <a:r>
              <a:rPr lang="en-US" dirty="0">
                <a:latin typeface="+mj-lt"/>
              </a:rPr>
              <a:t>Keep messages simple. Break complex tasks into smaller, simpler ones.</a:t>
            </a:r>
          </a:p>
          <a:p>
            <a:pPr marL="0" indent="0">
              <a:buNone/>
            </a:pPr>
            <a:endParaRPr lang="en-US" dirty="0">
              <a:latin typeface="+mj-lt"/>
            </a:endParaRPr>
          </a:p>
        </p:txBody>
      </p:sp>
    </p:spTree>
    <p:extLst>
      <p:ext uri="{BB962C8B-B14F-4D97-AF65-F5344CB8AC3E}">
        <p14:creationId xmlns:p14="http://schemas.microsoft.com/office/powerpoint/2010/main" val="4710380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23</a:t>
            </a:fld>
            <a:endParaRPr lang="en-US"/>
          </a:p>
        </p:txBody>
      </p:sp>
      <p:sp>
        <p:nvSpPr>
          <p:cNvPr id="2" name="Title 1">
            <a:extLst>
              <a:ext uri="{FF2B5EF4-FFF2-40B4-BE49-F238E27FC236}">
                <a16:creationId xmlns:a16="http://schemas.microsoft.com/office/drawing/2014/main" id="{771C42B6-88D5-4E1B-A491-E36776BA68A9}"/>
              </a:ext>
            </a:extLst>
          </p:cNvPr>
          <p:cNvSpPr>
            <a:spLocks noGrp="1"/>
          </p:cNvSpPr>
          <p:nvPr>
            <p:ph type="title"/>
          </p:nvPr>
        </p:nvSpPr>
        <p:spPr/>
        <p:txBody>
          <a:bodyPr>
            <a:normAutofit fontScale="90000"/>
          </a:bodyPr>
          <a:lstStyle/>
          <a:p>
            <a:r>
              <a:rPr lang="en-US" dirty="0"/>
              <a:t>LO3, content 5</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altLang="en-US" dirty="0">
                <a:solidFill>
                  <a:srgbClr val="FF0000"/>
                </a:solidFill>
              </a:rPr>
              <a:t>List strategies for better communication with residents with Alzheimer’s disease</a:t>
            </a:r>
          </a:p>
          <a:p>
            <a:pPr marL="457200" lvl="1" indent="0">
              <a:buNone/>
            </a:pPr>
            <a:endParaRPr lang="en-US" dirty="0">
              <a:solidFill>
                <a:sysClr val="windowText" lastClr="000000"/>
              </a:solidFill>
            </a:endParaRPr>
          </a:p>
          <a:p>
            <a:pPr marL="0" indent="0">
              <a:buNone/>
            </a:pPr>
            <a:r>
              <a:rPr lang="en-US" dirty="0">
                <a:latin typeface="+mj-lt"/>
              </a:rPr>
              <a:t>If resident has trouble finding words or names</a:t>
            </a:r>
          </a:p>
          <a:p>
            <a:pPr marL="0" indent="0">
              <a:buNone/>
            </a:pPr>
            <a:endParaRPr lang="en-US" dirty="0">
              <a:latin typeface="+mj-lt"/>
            </a:endParaRPr>
          </a:p>
          <a:p>
            <a:pPr lvl="1"/>
            <a:r>
              <a:rPr lang="en-US" dirty="0">
                <a:latin typeface="+mj-lt"/>
              </a:rPr>
              <a:t>Suggest a word that sounds correct. Try not to correct a resident who uses an incorrect word.</a:t>
            </a:r>
          </a:p>
          <a:p>
            <a:pPr marL="0" indent="0">
              <a:buNone/>
            </a:pPr>
            <a:endParaRPr lang="en-US" dirty="0">
              <a:latin typeface="+mj-lt"/>
            </a:endParaRPr>
          </a:p>
        </p:txBody>
      </p:sp>
    </p:spTree>
    <p:extLst>
      <p:ext uri="{BB962C8B-B14F-4D97-AF65-F5344CB8AC3E}">
        <p14:creationId xmlns:p14="http://schemas.microsoft.com/office/powerpoint/2010/main" val="22880251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24</a:t>
            </a:fld>
            <a:endParaRPr lang="en-US"/>
          </a:p>
        </p:txBody>
      </p:sp>
      <p:sp>
        <p:nvSpPr>
          <p:cNvPr id="2" name="Title 1">
            <a:extLst>
              <a:ext uri="{FF2B5EF4-FFF2-40B4-BE49-F238E27FC236}">
                <a16:creationId xmlns:a16="http://schemas.microsoft.com/office/drawing/2014/main" id="{FC669BAF-39BB-4638-9D16-128BFCFB497A}"/>
              </a:ext>
            </a:extLst>
          </p:cNvPr>
          <p:cNvSpPr>
            <a:spLocks noGrp="1"/>
          </p:cNvSpPr>
          <p:nvPr>
            <p:ph type="title"/>
          </p:nvPr>
        </p:nvSpPr>
        <p:spPr/>
        <p:txBody>
          <a:bodyPr>
            <a:normAutofit fontScale="90000"/>
          </a:bodyPr>
          <a:lstStyle/>
          <a:p>
            <a:r>
              <a:rPr lang="en-US" dirty="0"/>
              <a:t>LO3, content 6</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altLang="en-US" dirty="0">
                <a:solidFill>
                  <a:srgbClr val="FF0000"/>
                </a:solidFill>
              </a:rPr>
              <a:t>List strategies for better communication with residents with Alzheimer’s disease</a:t>
            </a:r>
          </a:p>
          <a:p>
            <a:pPr marL="457200" lvl="1" indent="0">
              <a:buNone/>
            </a:pPr>
            <a:endParaRPr lang="en-US" dirty="0">
              <a:solidFill>
                <a:sysClr val="windowText" lastClr="000000"/>
              </a:solidFill>
            </a:endParaRPr>
          </a:p>
          <a:p>
            <a:pPr marL="0" indent="0">
              <a:buNone/>
            </a:pPr>
            <a:r>
              <a:rPr lang="en-US" dirty="0">
                <a:latin typeface="+mj-lt"/>
              </a:rPr>
              <a:t>If resident seems not to understand basic instructions or questions</a:t>
            </a:r>
          </a:p>
          <a:p>
            <a:pPr marL="0" indent="0">
              <a:buNone/>
            </a:pPr>
            <a:endParaRPr lang="en-US" dirty="0">
              <a:latin typeface="+mj-lt"/>
            </a:endParaRPr>
          </a:p>
          <a:p>
            <a:pPr lvl="1"/>
            <a:r>
              <a:rPr lang="en-US" dirty="0">
                <a:latin typeface="+mj-lt"/>
              </a:rPr>
              <a:t>Ask resident to repeat your words. Use short words and sentences. Allow time to answer.</a:t>
            </a:r>
          </a:p>
          <a:p>
            <a:pPr lvl="1"/>
            <a:r>
              <a:rPr lang="en-US" dirty="0">
                <a:latin typeface="+mj-lt"/>
              </a:rPr>
              <a:t>Use the communication methods that are effective.</a:t>
            </a:r>
          </a:p>
          <a:p>
            <a:pPr lvl="1"/>
            <a:r>
              <a:rPr lang="en-US" dirty="0">
                <a:latin typeface="+mj-lt"/>
              </a:rPr>
              <a:t>Watch for nonverbal cues. Observe body language.</a:t>
            </a:r>
          </a:p>
          <a:p>
            <a:pPr lvl="1"/>
            <a:r>
              <a:rPr lang="en-US" dirty="0">
                <a:latin typeface="+mj-lt"/>
              </a:rPr>
              <a:t>Use signs, pictures, gestures, or written words.</a:t>
            </a:r>
          </a:p>
          <a:p>
            <a:pPr marL="0" indent="0">
              <a:buNone/>
            </a:pPr>
            <a:endParaRPr lang="en-US" dirty="0">
              <a:latin typeface="+mj-lt"/>
            </a:endParaRPr>
          </a:p>
        </p:txBody>
      </p:sp>
    </p:spTree>
    <p:extLst>
      <p:ext uri="{BB962C8B-B14F-4D97-AF65-F5344CB8AC3E}">
        <p14:creationId xmlns:p14="http://schemas.microsoft.com/office/powerpoint/2010/main" val="14030629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25</a:t>
            </a:fld>
            <a:endParaRPr lang="en-US"/>
          </a:p>
        </p:txBody>
      </p:sp>
      <p:sp>
        <p:nvSpPr>
          <p:cNvPr id="2" name="Title 1">
            <a:extLst>
              <a:ext uri="{FF2B5EF4-FFF2-40B4-BE49-F238E27FC236}">
                <a16:creationId xmlns:a16="http://schemas.microsoft.com/office/drawing/2014/main" id="{61955E1D-C664-401E-B5AC-C467FCCE8231}"/>
              </a:ext>
            </a:extLst>
          </p:cNvPr>
          <p:cNvSpPr>
            <a:spLocks noGrp="1"/>
          </p:cNvSpPr>
          <p:nvPr>
            <p:ph type="title"/>
          </p:nvPr>
        </p:nvSpPr>
        <p:spPr/>
        <p:txBody>
          <a:bodyPr>
            <a:normAutofit fontScale="90000"/>
          </a:bodyPr>
          <a:lstStyle/>
          <a:p>
            <a:r>
              <a:rPr lang="en-US" dirty="0"/>
              <a:t>LO3, content 7</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altLang="en-US" dirty="0">
                <a:solidFill>
                  <a:srgbClr val="FF0000"/>
                </a:solidFill>
              </a:rPr>
              <a:t>List strategies for better communication with residents with Alzheimer’s disease</a:t>
            </a:r>
          </a:p>
          <a:p>
            <a:pPr marL="457200" lvl="1" indent="0">
              <a:buNone/>
            </a:pPr>
            <a:endParaRPr lang="en-US" dirty="0">
              <a:solidFill>
                <a:sysClr val="windowText" lastClr="000000"/>
              </a:solidFill>
            </a:endParaRPr>
          </a:p>
          <a:p>
            <a:pPr marL="0" indent="0">
              <a:buNone/>
            </a:pPr>
            <a:r>
              <a:rPr lang="en-US" dirty="0">
                <a:latin typeface="+mj-lt"/>
              </a:rPr>
              <a:t>If resident wants to say something but cannot</a:t>
            </a:r>
          </a:p>
          <a:p>
            <a:pPr marL="0" indent="0">
              <a:buNone/>
            </a:pPr>
            <a:endParaRPr lang="en-US" dirty="0">
              <a:latin typeface="+mj-lt"/>
            </a:endParaRPr>
          </a:p>
          <a:p>
            <a:pPr lvl="1"/>
            <a:r>
              <a:rPr lang="en-US" dirty="0">
                <a:latin typeface="+mj-lt"/>
              </a:rPr>
              <a:t>Encourage resident to point, gesture, or act it out.</a:t>
            </a:r>
          </a:p>
          <a:p>
            <a:pPr lvl="1"/>
            <a:r>
              <a:rPr lang="en-US" dirty="0">
                <a:latin typeface="+mj-lt"/>
              </a:rPr>
              <a:t>Offer comfort with a smile if resident is upset or try to distract her.</a:t>
            </a:r>
          </a:p>
          <a:p>
            <a:pPr marL="0" indent="0">
              <a:buNone/>
            </a:pPr>
            <a:endParaRPr lang="en-US" dirty="0">
              <a:latin typeface="+mj-lt"/>
            </a:endParaRPr>
          </a:p>
        </p:txBody>
      </p:sp>
    </p:spTree>
    <p:extLst>
      <p:ext uri="{BB962C8B-B14F-4D97-AF65-F5344CB8AC3E}">
        <p14:creationId xmlns:p14="http://schemas.microsoft.com/office/powerpoint/2010/main" val="577466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26</a:t>
            </a:fld>
            <a:endParaRPr lang="en-US"/>
          </a:p>
        </p:txBody>
      </p:sp>
      <p:sp>
        <p:nvSpPr>
          <p:cNvPr id="2" name="Title 1">
            <a:extLst>
              <a:ext uri="{FF2B5EF4-FFF2-40B4-BE49-F238E27FC236}">
                <a16:creationId xmlns:a16="http://schemas.microsoft.com/office/drawing/2014/main" id="{6B892417-2F75-4FCE-B276-CE37CF1C5F08}"/>
              </a:ext>
            </a:extLst>
          </p:cNvPr>
          <p:cNvSpPr>
            <a:spLocks noGrp="1"/>
          </p:cNvSpPr>
          <p:nvPr>
            <p:ph type="title"/>
          </p:nvPr>
        </p:nvSpPr>
        <p:spPr/>
        <p:txBody>
          <a:bodyPr>
            <a:normAutofit fontScale="90000"/>
          </a:bodyPr>
          <a:lstStyle/>
          <a:p>
            <a:r>
              <a:rPr lang="en-US" dirty="0"/>
              <a:t>LO3, content 8</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altLang="en-US" dirty="0">
                <a:solidFill>
                  <a:srgbClr val="FF0000"/>
                </a:solidFill>
              </a:rPr>
              <a:t>List strategies for better communication with residents with Alzheimer’s disease</a:t>
            </a:r>
          </a:p>
          <a:p>
            <a:pPr marL="457200" lvl="1" indent="0">
              <a:buNone/>
            </a:pPr>
            <a:endParaRPr lang="en-US" dirty="0">
              <a:solidFill>
                <a:sysClr val="windowText" lastClr="000000"/>
              </a:solidFill>
            </a:endParaRPr>
          </a:p>
          <a:p>
            <a:pPr marL="0" indent="0">
              <a:buNone/>
            </a:pPr>
            <a:r>
              <a:rPr lang="en-US" dirty="0">
                <a:latin typeface="+mj-lt"/>
              </a:rPr>
              <a:t>If resident does not remember how to perform basic tasks</a:t>
            </a:r>
          </a:p>
          <a:p>
            <a:pPr marL="0" indent="0">
              <a:buNone/>
            </a:pPr>
            <a:endParaRPr lang="en-US" dirty="0">
              <a:latin typeface="+mj-lt"/>
            </a:endParaRPr>
          </a:p>
          <a:p>
            <a:pPr lvl="1"/>
            <a:r>
              <a:rPr lang="en-US" dirty="0">
                <a:latin typeface="+mj-lt"/>
              </a:rPr>
              <a:t>Break each activity into simple steps.</a:t>
            </a:r>
          </a:p>
          <a:p>
            <a:pPr marL="0" indent="0">
              <a:buNone/>
            </a:pPr>
            <a:endParaRPr lang="en-US" dirty="0">
              <a:latin typeface="+mj-lt"/>
            </a:endParaRPr>
          </a:p>
        </p:txBody>
      </p:sp>
    </p:spTree>
    <p:extLst>
      <p:ext uri="{BB962C8B-B14F-4D97-AF65-F5344CB8AC3E}">
        <p14:creationId xmlns:p14="http://schemas.microsoft.com/office/powerpoint/2010/main" val="41886540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27</a:t>
            </a:fld>
            <a:endParaRPr lang="en-US"/>
          </a:p>
        </p:txBody>
      </p:sp>
      <p:sp>
        <p:nvSpPr>
          <p:cNvPr id="2" name="Title 1">
            <a:extLst>
              <a:ext uri="{FF2B5EF4-FFF2-40B4-BE49-F238E27FC236}">
                <a16:creationId xmlns:a16="http://schemas.microsoft.com/office/drawing/2014/main" id="{E868455D-18BB-4B5C-B36C-ACC147A29715}"/>
              </a:ext>
            </a:extLst>
          </p:cNvPr>
          <p:cNvSpPr>
            <a:spLocks noGrp="1"/>
          </p:cNvSpPr>
          <p:nvPr>
            <p:ph type="title"/>
          </p:nvPr>
        </p:nvSpPr>
        <p:spPr/>
        <p:txBody>
          <a:bodyPr>
            <a:normAutofit fontScale="90000"/>
          </a:bodyPr>
          <a:lstStyle/>
          <a:p>
            <a:r>
              <a:rPr lang="en-US" dirty="0"/>
              <a:t>LO3, content 9</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altLang="en-US" dirty="0">
                <a:solidFill>
                  <a:srgbClr val="FF0000"/>
                </a:solidFill>
              </a:rPr>
              <a:t>List strategies for better communication with residents with Alzheimer’s disease</a:t>
            </a:r>
          </a:p>
          <a:p>
            <a:pPr marL="457200" lvl="1" indent="0">
              <a:buNone/>
            </a:pPr>
            <a:endParaRPr lang="en-US" dirty="0">
              <a:solidFill>
                <a:sysClr val="windowText" lastClr="000000"/>
              </a:solidFill>
            </a:endParaRPr>
          </a:p>
          <a:p>
            <a:pPr marL="0" indent="0">
              <a:buNone/>
            </a:pPr>
            <a:r>
              <a:rPr lang="en-US" dirty="0">
                <a:latin typeface="+mj-lt"/>
              </a:rPr>
              <a:t>If resident insists on doing something that is unsafe or not allowed</a:t>
            </a:r>
          </a:p>
          <a:p>
            <a:pPr marL="0" indent="0">
              <a:buNone/>
            </a:pPr>
            <a:endParaRPr lang="en-US" dirty="0">
              <a:latin typeface="+mj-lt"/>
            </a:endParaRPr>
          </a:p>
          <a:p>
            <a:pPr lvl="1"/>
            <a:r>
              <a:rPr lang="en-US" dirty="0">
                <a:latin typeface="+mj-lt"/>
              </a:rPr>
              <a:t>Limit the times you say “Don’t.” Redirect activities instead.</a:t>
            </a: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377652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28</a:t>
            </a:fld>
            <a:endParaRPr lang="en-US"/>
          </a:p>
        </p:txBody>
      </p:sp>
      <p:sp>
        <p:nvSpPr>
          <p:cNvPr id="2" name="Title 1">
            <a:extLst>
              <a:ext uri="{FF2B5EF4-FFF2-40B4-BE49-F238E27FC236}">
                <a16:creationId xmlns:a16="http://schemas.microsoft.com/office/drawing/2014/main" id="{44FC9086-C3F0-4951-83D0-082790202E27}"/>
              </a:ext>
            </a:extLst>
          </p:cNvPr>
          <p:cNvSpPr>
            <a:spLocks noGrp="1"/>
          </p:cNvSpPr>
          <p:nvPr>
            <p:ph type="title"/>
          </p:nvPr>
        </p:nvSpPr>
        <p:spPr/>
        <p:txBody>
          <a:bodyPr>
            <a:normAutofit fontScale="90000"/>
          </a:bodyPr>
          <a:lstStyle/>
          <a:p>
            <a:r>
              <a:rPr lang="en-US" dirty="0"/>
              <a:t>LO3, content 10</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altLang="en-US" dirty="0">
                <a:solidFill>
                  <a:srgbClr val="FF0000"/>
                </a:solidFill>
              </a:rPr>
              <a:t>List strategies for better communication with residents with Alzheimer’s disease</a:t>
            </a:r>
          </a:p>
          <a:p>
            <a:pPr marL="457200" indent="-457200">
              <a:buFont typeface="+mj-lt"/>
              <a:buAutoNum type="arabicPeriod" startAt="3"/>
            </a:pPr>
            <a:endParaRPr lang="en-US" altLang="en-US" dirty="0">
              <a:solidFill>
                <a:srgbClr val="FF0000"/>
              </a:solidFill>
            </a:endParaRPr>
          </a:p>
          <a:p>
            <a:pPr marL="0" indent="0">
              <a:buNone/>
            </a:pPr>
            <a:r>
              <a:rPr lang="en-US" altLang="en-US" dirty="0"/>
              <a:t>If resident hallucinates or is paranoid or accusing</a:t>
            </a:r>
          </a:p>
          <a:p>
            <a:pPr marL="0" indent="0">
              <a:buNone/>
            </a:pPr>
            <a:endParaRPr lang="en-US" altLang="en-US" dirty="0"/>
          </a:p>
          <a:p>
            <a:pPr lvl="1"/>
            <a:r>
              <a:rPr lang="en-US" altLang="en-US" dirty="0"/>
              <a:t>Try not to take it personally.</a:t>
            </a:r>
          </a:p>
          <a:p>
            <a:pPr lvl="1"/>
            <a:r>
              <a:rPr lang="en-US" altLang="en-US" dirty="0"/>
              <a:t>Try to redirect behavior or ignore it.</a:t>
            </a:r>
          </a:p>
          <a:p>
            <a:pPr marL="0" indent="0">
              <a:buNone/>
            </a:pPr>
            <a:endParaRPr lang="en-US" altLang="en-US" dirty="0">
              <a:solidFill>
                <a:srgbClr val="FF0000"/>
              </a:solidFill>
            </a:endParaRPr>
          </a:p>
          <a:p>
            <a:pPr marL="457200" lvl="1" indent="0">
              <a:buNone/>
            </a:pPr>
            <a:endParaRPr lang="en-US" dirty="0">
              <a:solidFill>
                <a:sysClr val="windowText" lastClr="000000"/>
              </a:solidFill>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7387529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29</a:t>
            </a:fld>
            <a:endParaRPr lang="en-US"/>
          </a:p>
        </p:txBody>
      </p:sp>
      <p:sp>
        <p:nvSpPr>
          <p:cNvPr id="2" name="Title 1">
            <a:extLst>
              <a:ext uri="{FF2B5EF4-FFF2-40B4-BE49-F238E27FC236}">
                <a16:creationId xmlns:a16="http://schemas.microsoft.com/office/drawing/2014/main" id="{E22F1D96-8B0F-4D41-AAFB-9C5A3593612F}"/>
              </a:ext>
            </a:extLst>
          </p:cNvPr>
          <p:cNvSpPr>
            <a:spLocks noGrp="1"/>
          </p:cNvSpPr>
          <p:nvPr>
            <p:ph type="title"/>
          </p:nvPr>
        </p:nvSpPr>
        <p:spPr/>
        <p:txBody>
          <a:bodyPr>
            <a:normAutofit fontScale="90000"/>
          </a:bodyPr>
          <a:lstStyle/>
          <a:p>
            <a:r>
              <a:rPr lang="en-US" dirty="0"/>
              <a:t>LO3, content 11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altLang="en-US" dirty="0">
                <a:solidFill>
                  <a:srgbClr val="FF0000"/>
                </a:solidFill>
              </a:rPr>
              <a:t>List strategies for better communication with residents with Alzheimer’s disease</a:t>
            </a:r>
          </a:p>
          <a:p>
            <a:pPr marL="457200" lvl="1" indent="0">
              <a:buNone/>
            </a:pPr>
            <a:endParaRPr lang="en-US" dirty="0">
              <a:solidFill>
                <a:sysClr val="windowText" lastClr="000000"/>
              </a:solidFill>
            </a:endParaRPr>
          </a:p>
          <a:p>
            <a:pPr marL="0" indent="0">
              <a:buNone/>
            </a:pPr>
            <a:r>
              <a:rPr lang="en-US" dirty="0">
                <a:latin typeface="+mj-lt"/>
              </a:rPr>
              <a:t>If resident is depressed or lonely</a:t>
            </a:r>
          </a:p>
          <a:p>
            <a:pPr marL="0" indent="0">
              <a:buNone/>
            </a:pPr>
            <a:endParaRPr lang="en-US" dirty="0">
              <a:latin typeface="+mj-lt"/>
            </a:endParaRPr>
          </a:p>
          <a:p>
            <a:pPr lvl="1"/>
            <a:r>
              <a:rPr lang="en-US" dirty="0">
                <a:latin typeface="+mj-lt"/>
              </a:rPr>
              <a:t>Take time one-on-one to ask how he is feeling. Listen to the response.</a:t>
            </a:r>
          </a:p>
          <a:p>
            <a:pPr lvl="1"/>
            <a:r>
              <a:rPr lang="en-US" dirty="0">
                <a:latin typeface="+mj-lt"/>
              </a:rPr>
              <a:t>Try to involve the resident in activities. Report signs of depression to the nurse.</a:t>
            </a:r>
          </a:p>
          <a:p>
            <a:pPr marL="0" indent="0">
              <a:buNone/>
            </a:pPr>
            <a:endParaRPr lang="en-US" dirty="0">
              <a:latin typeface="+mj-lt"/>
            </a:endParaRPr>
          </a:p>
        </p:txBody>
      </p:sp>
    </p:spTree>
    <p:extLst>
      <p:ext uri="{BB962C8B-B14F-4D97-AF65-F5344CB8AC3E}">
        <p14:creationId xmlns:p14="http://schemas.microsoft.com/office/powerpoint/2010/main" val="3348383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4C2A95D-CB8B-4736-8F45-D6974A9E9992}"/>
              </a:ext>
            </a:extLst>
          </p:cNvPr>
          <p:cNvSpPr>
            <a:spLocks noGrp="1"/>
          </p:cNvSpPr>
          <p:nvPr>
            <p:ph type="sldNum" sz="quarter" idx="12"/>
          </p:nvPr>
        </p:nvSpPr>
        <p:spPr/>
        <p:txBody>
          <a:bodyPr/>
          <a:lstStyle/>
          <a:p>
            <a:fld id="{1E19C8D7-53EE-4AF8-9E87-BBF55B67A655}" type="slidenum">
              <a:rPr lang="en-US" smtClean="0"/>
              <a:pPr/>
              <a:t>3</a:t>
            </a:fld>
            <a:endParaRPr lang="en-US"/>
          </a:p>
        </p:txBody>
      </p:sp>
      <p:sp>
        <p:nvSpPr>
          <p:cNvPr id="4" name="Title 3">
            <a:extLst>
              <a:ext uri="{FF2B5EF4-FFF2-40B4-BE49-F238E27FC236}">
                <a16:creationId xmlns:a16="http://schemas.microsoft.com/office/drawing/2014/main" id="{6569FCDD-64FF-44AF-87B4-8242ED9406C6}"/>
              </a:ext>
            </a:extLst>
          </p:cNvPr>
          <p:cNvSpPr>
            <a:spLocks noGrp="1"/>
          </p:cNvSpPr>
          <p:nvPr>
            <p:ph type="title"/>
          </p:nvPr>
        </p:nvSpPr>
        <p:spPr/>
        <p:txBody>
          <a:bodyPr>
            <a:normAutofit fontScale="90000"/>
          </a:bodyPr>
          <a:lstStyle/>
          <a:p>
            <a:r>
              <a:rPr lang="en-US" dirty="0"/>
              <a:t>LO1, content 1</a:t>
            </a:r>
          </a:p>
        </p:txBody>
      </p:sp>
      <p:sp>
        <p:nvSpPr>
          <p:cNvPr id="2" name="Content Placeholder 1">
            <a:extLst>
              <a:ext uri="{FF2B5EF4-FFF2-40B4-BE49-F238E27FC236}">
                <a16:creationId xmlns:a16="http://schemas.microsoft.com/office/drawing/2014/main" id="{2AB3C8D8-0581-4CAF-9C7B-A7C32A8FC2B2}"/>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Discuss confusion and delirium</a:t>
            </a:r>
          </a:p>
          <a:p>
            <a:pPr marL="457200" indent="-457200">
              <a:buAutoNum type="arabicPeriod"/>
            </a:pPr>
            <a:endParaRPr lang="en-US" dirty="0">
              <a:solidFill>
                <a:srgbClr val="FF0000"/>
              </a:solidFill>
              <a:latin typeface="+mj-lt"/>
            </a:endParaRPr>
          </a:p>
          <a:p>
            <a:pPr marL="0" indent="0">
              <a:buFontTx/>
              <a:buNone/>
            </a:pPr>
            <a:r>
              <a:rPr lang="en-US" altLang="en-US" dirty="0"/>
              <a:t>Remember these points about confusion: </a:t>
            </a:r>
          </a:p>
          <a:p>
            <a:pPr marL="0" indent="0">
              <a:buFontTx/>
              <a:buNone/>
            </a:pPr>
            <a:endParaRPr lang="en-US" altLang="en-US" dirty="0"/>
          </a:p>
          <a:p>
            <a:pPr lvl="1"/>
            <a:r>
              <a:rPr lang="en-US" altLang="en-US" dirty="0"/>
              <a:t>Interferes with ability to make decisions</a:t>
            </a:r>
          </a:p>
          <a:p>
            <a:pPr lvl="1"/>
            <a:r>
              <a:rPr lang="en-US" altLang="en-US" dirty="0"/>
              <a:t>Personality may change</a:t>
            </a:r>
          </a:p>
          <a:p>
            <a:pPr lvl="1"/>
            <a:r>
              <a:rPr lang="en-US" altLang="en-US" dirty="0"/>
              <a:t>Anger, depression, and irritability are other signs</a:t>
            </a:r>
          </a:p>
          <a:p>
            <a:pPr lvl="1"/>
            <a:r>
              <a:rPr lang="en-US" altLang="en-US" dirty="0"/>
              <a:t>Can be temporary or permanent</a:t>
            </a:r>
          </a:p>
          <a:p>
            <a:pPr marL="0" indent="0">
              <a:buFontTx/>
              <a:buNone/>
            </a:pPr>
            <a:endParaRPr lang="en-US" altLang="en-US" dirty="0"/>
          </a:p>
          <a:p>
            <a:pPr marL="0" indent="0">
              <a:buNone/>
            </a:pPr>
            <a:endParaRPr lang="en-US" dirty="0">
              <a:latin typeface="+mj-lt"/>
            </a:endParaRPr>
          </a:p>
        </p:txBody>
      </p:sp>
    </p:spTree>
    <p:extLst>
      <p:ext uri="{BB962C8B-B14F-4D97-AF65-F5344CB8AC3E}">
        <p14:creationId xmlns:p14="http://schemas.microsoft.com/office/powerpoint/2010/main" val="6783947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30</a:t>
            </a:fld>
            <a:endParaRPr lang="en-US"/>
          </a:p>
        </p:txBody>
      </p:sp>
      <p:sp>
        <p:nvSpPr>
          <p:cNvPr id="2" name="Title 1">
            <a:extLst>
              <a:ext uri="{FF2B5EF4-FFF2-40B4-BE49-F238E27FC236}">
                <a16:creationId xmlns:a16="http://schemas.microsoft.com/office/drawing/2014/main" id="{335C1DC2-29F3-449E-A164-0DB98A51F1A5}"/>
              </a:ext>
            </a:extLst>
          </p:cNvPr>
          <p:cNvSpPr>
            <a:spLocks noGrp="1"/>
          </p:cNvSpPr>
          <p:nvPr>
            <p:ph type="title"/>
          </p:nvPr>
        </p:nvSpPr>
        <p:spPr/>
        <p:txBody>
          <a:bodyPr>
            <a:normAutofit fontScale="90000"/>
          </a:bodyPr>
          <a:lstStyle/>
          <a:p>
            <a:r>
              <a:rPr lang="en-US" dirty="0"/>
              <a:t>LO3, content 12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altLang="en-US" dirty="0">
                <a:solidFill>
                  <a:srgbClr val="FF0000"/>
                </a:solidFill>
              </a:rPr>
              <a:t>List strategies for better communication with residents with Alzheimer’s disease</a:t>
            </a:r>
          </a:p>
          <a:p>
            <a:pPr marL="457200" lvl="1" indent="0">
              <a:buNone/>
            </a:pPr>
            <a:endParaRPr lang="en-US" dirty="0">
              <a:solidFill>
                <a:sysClr val="windowText" lastClr="000000"/>
              </a:solidFill>
            </a:endParaRPr>
          </a:p>
          <a:p>
            <a:pPr marL="0" indent="0">
              <a:buNone/>
            </a:pPr>
            <a:r>
              <a:rPr lang="en-US" dirty="0">
                <a:latin typeface="+mj-lt"/>
              </a:rPr>
              <a:t>If resident repeatedly asks to go home</a:t>
            </a:r>
          </a:p>
          <a:p>
            <a:pPr marL="0" indent="0">
              <a:buNone/>
            </a:pPr>
            <a:endParaRPr lang="en-US" dirty="0">
              <a:latin typeface="+mj-lt"/>
            </a:endParaRPr>
          </a:p>
          <a:p>
            <a:pPr lvl="1"/>
            <a:r>
              <a:rPr lang="en-US" dirty="0">
                <a:latin typeface="+mj-lt"/>
              </a:rPr>
              <a:t>Ask the resident to tell her what his home was like and how he felt being there.</a:t>
            </a:r>
          </a:p>
          <a:p>
            <a:pPr lvl="1"/>
            <a:r>
              <a:rPr lang="en-US" dirty="0">
                <a:latin typeface="+mj-lt"/>
              </a:rPr>
              <a:t>Redirect to something he enjoys.</a:t>
            </a:r>
          </a:p>
          <a:p>
            <a:pPr lvl="1"/>
            <a:r>
              <a:rPr lang="en-US" dirty="0">
                <a:latin typeface="+mj-lt"/>
              </a:rPr>
              <a:t>Expect questions to continue, and remain patient and gentle with responses.</a:t>
            </a:r>
          </a:p>
          <a:p>
            <a:pPr marL="0" indent="0">
              <a:buNone/>
            </a:pPr>
            <a:endParaRPr lang="en-US" dirty="0">
              <a:latin typeface="+mj-lt"/>
            </a:endParaRPr>
          </a:p>
        </p:txBody>
      </p:sp>
    </p:spTree>
    <p:extLst>
      <p:ext uri="{BB962C8B-B14F-4D97-AF65-F5344CB8AC3E}">
        <p14:creationId xmlns:p14="http://schemas.microsoft.com/office/powerpoint/2010/main" val="19872996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31</a:t>
            </a:fld>
            <a:endParaRPr lang="en-US"/>
          </a:p>
        </p:txBody>
      </p:sp>
      <p:sp>
        <p:nvSpPr>
          <p:cNvPr id="2" name="Title 1">
            <a:extLst>
              <a:ext uri="{FF2B5EF4-FFF2-40B4-BE49-F238E27FC236}">
                <a16:creationId xmlns:a16="http://schemas.microsoft.com/office/drawing/2014/main" id="{FA3D25CC-3443-40F2-BA24-77E7343A99AB}"/>
              </a:ext>
            </a:extLst>
          </p:cNvPr>
          <p:cNvSpPr>
            <a:spLocks noGrp="1"/>
          </p:cNvSpPr>
          <p:nvPr>
            <p:ph type="title"/>
          </p:nvPr>
        </p:nvSpPr>
        <p:spPr/>
        <p:txBody>
          <a:bodyPr>
            <a:normAutofit fontScale="90000"/>
          </a:bodyPr>
          <a:lstStyle/>
          <a:p>
            <a:r>
              <a:rPr lang="en-US" dirty="0"/>
              <a:t>LO3, content 13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altLang="en-US" dirty="0">
                <a:solidFill>
                  <a:srgbClr val="FF0000"/>
                </a:solidFill>
              </a:rPr>
              <a:t>List strategies for better communication with residents with Alzheimer’s disease</a:t>
            </a:r>
          </a:p>
          <a:p>
            <a:pPr marL="457200" lvl="1" indent="0">
              <a:buNone/>
            </a:pPr>
            <a:endParaRPr lang="en-US" dirty="0">
              <a:solidFill>
                <a:sysClr val="windowText" lastClr="000000"/>
              </a:solidFill>
            </a:endParaRPr>
          </a:p>
          <a:p>
            <a:pPr marL="0" indent="0">
              <a:buNone/>
            </a:pPr>
            <a:r>
              <a:rPr lang="en-US" dirty="0">
                <a:latin typeface="+mj-lt"/>
              </a:rPr>
              <a:t>If resident is verbally abusive or uses bad language</a:t>
            </a:r>
          </a:p>
          <a:p>
            <a:pPr marL="0" indent="0">
              <a:buNone/>
            </a:pPr>
            <a:endParaRPr lang="en-US" dirty="0">
              <a:latin typeface="+mj-lt"/>
            </a:endParaRPr>
          </a:p>
          <a:p>
            <a:pPr lvl="1"/>
            <a:r>
              <a:rPr lang="en-US" dirty="0">
                <a:latin typeface="+mj-lt"/>
              </a:rPr>
              <a:t>Remember it is the dementia speaking, not the person. Try to ignore the language. Redirect attention.</a:t>
            </a:r>
          </a:p>
          <a:p>
            <a:pPr marL="0" indent="0">
              <a:buNone/>
            </a:pPr>
            <a:endParaRPr lang="en-US" dirty="0">
              <a:latin typeface="+mj-lt"/>
            </a:endParaRPr>
          </a:p>
        </p:txBody>
      </p:sp>
    </p:spTree>
    <p:extLst>
      <p:ext uri="{BB962C8B-B14F-4D97-AF65-F5344CB8AC3E}">
        <p14:creationId xmlns:p14="http://schemas.microsoft.com/office/powerpoint/2010/main" val="41151940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32</a:t>
            </a:fld>
            <a:endParaRPr lang="en-US"/>
          </a:p>
        </p:txBody>
      </p:sp>
      <p:sp>
        <p:nvSpPr>
          <p:cNvPr id="2" name="Title 1">
            <a:extLst>
              <a:ext uri="{FF2B5EF4-FFF2-40B4-BE49-F238E27FC236}">
                <a16:creationId xmlns:a16="http://schemas.microsoft.com/office/drawing/2014/main" id="{04439908-2AF7-4D8F-A9BB-703039E5D910}"/>
              </a:ext>
            </a:extLst>
          </p:cNvPr>
          <p:cNvSpPr>
            <a:spLocks noGrp="1"/>
          </p:cNvSpPr>
          <p:nvPr>
            <p:ph type="title"/>
          </p:nvPr>
        </p:nvSpPr>
        <p:spPr/>
        <p:txBody>
          <a:bodyPr>
            <a:normAutofit fontScale="90000"/>
          </a:bodyPr>
          <a:lstStyle/>
          <a:p>
            <a:r>
              <a:rPr lang="en-US" dirty="0"/>
              <a:t>LO3, content 14</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altLang="en-US" dirty="0">
                <a:solidFill>
                  <a:srgbClr val="FF0000"/>
                </a:solidFill>
              </a:rPr>
              <a:t>List strategies for better communication with residents with Alzheimer’s disease</a:t>
            </a:r>
          </a:p>
          <a:p>
            <a:pPr marL="457200" lvl="1" indent="0">
              <a:buNone/>
            </a:pPr>
            <a:endParaRPr lang="en-US" dirty="0">
              <a:solidFill>
                <a:sysClr val="windowText" lastClr="000000"/>
              </a:solidFill>
            </a:endParaRPr>
          </a:p>
          <a:p>
            <a:pPr marL="0" indent="0">
              <a:buNone/>
            </a:pPr>
            <a:r>
              <a:rPr lang="en-US" dirty="0">
                <a:latin typeface="+mj-lt"/>
              </a:rPr>
              <a:t>If resident has lost most verbal skills</a:t>
            </a:r>
          </a:p>
          <a:p>
            <a:pPr marL="0" indent="0">
              <a:buNone/>
            </a:pPr>
            <a:endParaRPr lang="en-US" dirty="0">
              <a:latin typeface="+mj-lt"/>
            </a:endParaRPr>
          </a:p>
          <a:p>
            <a:pPr lvl="1"/>
            <a:r>
              <a:rPr lang="en-US" dirty="0">
                <a:latin typeface="+mj-lt"/>
              </a:rPr>
              <a:t>Use nonverbal skills, such as touch, smiles and laughter.</a:t>
            </a:r>
          </a:p>
          <a:p>
            <a:pPr lvl="1"/>
            <a:r>
              <a:rPr lang="en-US" dirty="0">
                <a:latin typeface="+mj-lt"/>
              </a:rPr>
              <a:t>Use signs, labels and gestures.</a:t>
            </a:r>
          </a:p>
          <a:p>
            <a:pPr lvl="1"/>
            <a:r>
              <a:rPr lang="en-US" dirty="0">
                <a:latin typeface="+mj-lt"/>
              </a:rPr>
              <a:t>Assume people can understand more than they can express.</a:t>
            </a:r>
          </a:p>
          <a:p>
            <a:pPr marL="0" indent="0">
              <a:buNone/>
            </a:pPr>
            <a:endParaRPr lang="en-US" dirty="0">
              <a:latin typeface="+mj-lt"/>
            </a:endParaRPr>
          </a:p>
        </p:txBody>
      </p:sp>
    </p:spTree>
    <p:extLst>
      <p:ext uri="{BB962C8B-B14F-4D97-AF65-F5344CB8AC3E}">
        <p14:creationId xmlns:p14="http://schemas.microsoft.com/office/powerpoint/2010/main" val="16535546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33</a:t>
            </a:fld>
            <a:endParaRPr lang="en-US"/>
          </a:p>
        </p:txBody>
      </p:sp>
      <p:sp>
        <p:nvSpPr>
          <p:cNvPr id="2" name="Title 1">
            <a:extLst>
              <a:ext uri="{FF2B5EF4-FFF2-40B4-BE49-F238E27FC236}">
                <a16:creationId xmlns:a16="http://schemas.microsoft.com/office/drawing/2014/main" id="{17ED0513-5FB0-436B-B36E-5644979D018D}"/>
              </a:ext>
            </a:extLst>
          </p:cNvPr>
          <p:cNvSpPr>
            <a:spLocks noGrp="1"/>
          </p:cNvSpPr>
          <p:nvPr>
            <p:ph type="title"/>
          </p:nvPr>
        </p:nvSpPr>
        <p:spPr/>
        <p:txBody>
          <a:bodyPr>
            <a:normAutofit fontScale="90000"/>
          </a:bodyPr>
          <a:lstStyle/>
          <a:p>
            <a:r>
              <a:rPr lang="en-US" dirty="0"/>
              <a:t>LO4, content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4"/>
            </a:pPr>
            <a:r>
              <a:rPr lang="en-US" altLang="en-US" dirty="0">
                <a:solidFill>
                  <a:srgbClr val="FF0000"/>
                </a:solidFill>
              </a:rPr>
              <a:t>List and describe interventions for problems with common activities of daily living (ADLs)</a:t>
            </a:r>
          </a:p>
          <a:p>
            <a:pPr marL="914400" lvl="1" indent="-457200">
              <a:buFont typeface="+mj-lt"/>
              <a:buAutoNum type="arabicPeriod" startAt="4"/>
            </a:pPr>
            <a:endParaRPr lang="en-US" dirty="0">
              <a:solidFill>
                <a:srgbClr val="FF0000"/>
              </a:solidFill>
            </a:endParaRPr>
          </a:p>
          <a:p>
            <a:pPr marL="0" indent="0">
              <a:buNone/>
            </a:pPr>
            <a:r>
              <a:rPr lang="en-US" dirty="0">
                <a:latin typeface="+mj-lt"/>
              </a:rPr>
              <a:t>NAs working with residents with AD should remember these three general principles for providing care:</a:t>
            </a:r>
          </a:p>
          <a:p>
            <a:pPr marL="0" indent="0">
              <a:buNone/>
            </a:pPr>
            <a:endParaRPr lang="en-US" dirty="0">
              <a:latin typeface="+mj-lt"/>
            </a:endParaRPr>
          </a:p>
          <a:p>
            <a:pPr lvl="1"/>
            <a:r>
              <a:rPr lang="en-US" dirty="0">
                <a:latin typeface="+mj-lt"/>
              </a:rPr>
              <a:t>Develop a routine and stick to it.</a:t>
            </a:r>
          </a:p>
          <a:p>
            <a:pPr lvl="1"/>
            <a:r>
              <a:rPr lang="en-US" dirty="0">
                <a:latin typeface="+mj-lt"/>
              </a:rPr>
              <a:t>Promote self-care.</a:t>
            </a:r>
          </a:p>
          <a:p>
            <a:pPr lvl="1"/>
            <a:r>
              <a:rPr lang="en-US" dirty="0">
                <a:latin typeface="+mj-lt"/>
              </a:rPr>
              <a:t>Take good care of yourself, both mentally and physically.</a:t>
            </a:r>
          </a:p>
          <a:p>
            <a:pPr lvl="1"/>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7021405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34</a:t>
            </a:fld>
            <a:endParaRPr lang="en-US"/>
          </a:p>
        </p:txBody>
      </p:sp>
      <p:sp>
        <p:nvSpPr>
          <p:cNvPr id="4" name="Title 3">
            <a:extLst>
              <a:ext uri="{FF2B5EF4-FFF2-40B4-BE49-F238E27FC236}">
                <a16:creationId xmlns:a16="http://schemas.microsoft.com/office/drawing/2014/main" id="{0AEDFC40-3697-4B2F-A341-117A00842841}"/>
              </a:ext>
            </a:extLst>
          </p:cNvPr>
          <p:cNvSpPr>
            <a:spLocks noGrp="1"/>
          </p:cNvSpPr>
          <p:nvPr>
            <p:ph type="title"/>
          </p:nvPr>
        </p:nvSpPr>
        <p:spPr/>
        <p:txBody>
          <a:bodyPr>
            <a:normAutofit fontScale="90000"/>
          </a:bodyPr>
          <a:lstStyle/>
          <a:p>
            <a:r>
              <a:rPr lang="en-US" dirty="0"/>
              <a:t>LO4, content 2 </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lnSpcReduction="10000"/>
          </a:bodyPr>
          <a:lstStyle/>
          <a:p>
            <a:pPr marL="0" indent="0">
              <a:buNone/>
            </a:pPr>
            <a:r>
              <a:rPr lang="en-US" altLang="en-US" dirty="0">
                <a:latin typeface="+mj-lt"/>
              </a:rPr>
              <a:t>Handout 5-1: Interventions for ADLs</a:t>
            </a:r>
          </a:p>
          <a:p>
            <a:pPr marL="0" indent="0">
              <a:buNone/>
            </a:pPr>
            <a:endParaRPr lang="en-US" altLang="en-US" dirty="0">
              <a:latin typeface="+mj-lt"/>
            </a:endParaRPr>
          </a:p>
          <a:p>
            <a:pPr marL="0" indent="0">
              <a:buNone/>
            </a:pPr>
            <a:r>
              <a:rPr lang="en-US" altLang="en-US" b="1" dirty="0">
                <a:latin typeface="+mj-lt"/>
              </a:rPr>
              <a:t>For problems with bathing </a:t>
            </a:r>
          </a:p>
          <a:p>
            <a:r>
              <a:rPr lang="en-US" altLang="en-US" dirty="0">
                <a:latin typeface="+mj-lt"/>
              </a:rPr>
              <a:t>Schedule bathing when resident is least agitated.</a:t>
            </a:r>
          </a:p>
          <a:p>
            <a:r>
              <a:rPr lang="en-US" altLang="en-US" dirty="0">
                <a:latin typeface="+mj-lt"/>
              </a:rPr>
              <a:t>Give resident supplies before bathing to serve as visual aid.</a:t>
            </a:r>
          </a:p>
          <a:p>
            <a:r>
              <a:rPr lang="en-US" altLang="en-US" dirty="0">
                <a:latin typeface="+mj-lt"/>
              </a:rPr>
              <a:t>Take a walk with resident down the hall and stop at tub or shower room.</a:t>
            </a:r>
          </a:p>
          <a:p>
            <a:r>
              <a:rPr lang="en-US" altLang="en-US" dirty="0">
                <a:latin typeface="+mj-lt"/>
              </a:rPr>
              <a:t>Make sure bathroom is well-lit and at a comfortable temperature.</a:t>
            </a:r>
          </a:p>
          <a:p>
            <a:r>
              <a:rPr lang="en-US" altLang="en-US" dirty="0">
                <a:latin typeface="+mj-lt"/>
              </a:rPr>
              <a:t>Provide privacy.</a:t>
            </a:r>
          </a:p>
          <a:p>
            <a:r>
              <a:rPr lang="en-US" altLang="en-US" dirty="0">
                <a:latin typeface="+mj-lt"/>
              </a:rPr>
              <a:t>Be calm and quiet. Keep the process simple.</a:t>
            </a:r>
          </a:p>
          <a:p>
            <a:r>
              <a:rPr lang="en-US" altLang="en-US" dirty="0">
                <a:latin typeface="+mj-lt"/>
              </a:rPr>
              <a:t>Be sensitive when discussing bathing.</a:t>
            </a:r>
          </a:p>
          <a:p>
            <a:r>
              <a:rPr lang="en-US" altLang="en-US" dirty="0">
                <a:latin typeface="+mj-lt"/>
              </a:rPr>
              <a:t>Give resident washcloth to hold during the bath.</a:t>
            </a:r>
          </a:p>
          <a:p>
            <a:r>
              <a:rPr lang="en-US" altLang="en-US" dirty="0">
                <a:latin typeface="+mj-lt"/>
              </a:rPr>
              <a:t>Ensure safety by using nonslip mats, tub seats, and hand-holds.</a:t>
            </a:r>
          </a:p>
          <a:p>
            <a:r>
              <a:rPr lang="en-US" altLang="en-US" dirty="0">
                <a:latin typeface="+mj-lt"/>
              </a:rPr>
              <a:t>Be flexible about when to bathe. Understand if resident does not want to bathe.</a:t>
            </a:r>
          </a:p>
          <a:p>
            <a:r>
              <a:rPr lang="en-US" altLang="en-US" dirty="0">
                <a:latin typeface="+mj-lt"/>
              </a:rPr>
              <a:t>Be relaxed. Offer encouragement and praise.</a:t>
            </a:r>
          </a:p>
        </p:txBody>
      </p:sp>
    </p:spTree>
    <p:extLst>
      <p:ext uri="{BB962C8B-B14F-4D97-AF65-F5344CB8AC3E}">
        <p14:creationId xmlns:p14="http://schemas.microsoft.com/office/powerpoint/2010/main" val="12448112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35</a:t>
            </a:fld>
            <a:endParaRPr lang="en-US"/>
          </a:p>
        </p:txBody>
      </p:sp>
      <p:sp>
        <p:nvSpPr>
          <p:cNvPr id="4" name="Title 3">
            <a:extLst>
              <a:ext uri="{FF2B5EF4-FFF2-40B4-BE49-F238E27FC236}">
                <a16:creationId xmlns:a16="http://schemas.microsoft.com/office/drawing/2014/main" id="{6EE0F979-1116-4D62-8CF2-D6920E5C5EA9}"/>
              </a:ext>
            </a:extLst>
          </p:cNvPr>
          <p:cNvSpPr>
            <a:spLocks noGrp="1"/>
          </p:cNvSpPr>
          <p:nvPr>
            <p:ph type="title"/>
          </p:nvPr>
        </p:nvSpPr>
        <p:spPr/>
        <p:txBody>
          <a:bodyPr>
            <a:normAutofit fontScale="90000"/>
          </a:bodyPr>
          <a:lstStyle/>
          <a:p>
            <a:r>
              <a:rPr lang="en-US" dirty="0"/>
              <a:t>LO4, content 3</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a:bodyPr>
          <a:lstStyle/>
          <a:p>
            <a:pPr marL="0" indent="0">
              <a:buNone/>
            </a:pPr>
            <a:r>
              <a:rPr lang="en-US" altLang="en-US" dirty="0">
                <a:latin typeface="+mj-lt"/>
              </a:rPr>
              <a:t>Handout 5-1: Interventions for ADLs (cont’d)</a:t>
            </a:r>
          </a:p>
          <a:p>
            <a:pPr marL="0" indent="0">
              <a:buNone/>
            </a:pPr>
            <a:endParaRPr lang="en-US" altLang="en-US" dirty="0">
              <a:latin typeface="+mj-lt"/>
            </a:endParaRPr>
          </a:p>
          <a:p>
            <a:r>
              <a:rPr lang="en-US" altLang="en-US" dirty="0">
                <a:latin typeface="+mj-lt"/>
              </a:rPr>
              <a:t>Let the resident do as much as possible for himself.</a:t>
            </a:r>
          </a:p>
          <a:p>
            <a:r>
              <a:rPr lang="en-US" altLang="en-US" dirty="0">
                <a:latin typeface="+mj-lt"/>
              </a:rPr>
              <a:t>Check the skin for signs of irritation. </a:t>
            </a:r>
          </a:p>
          <a:p>
            <a:pPr marL="0" indent="0">
              <a:buNone/>
            </a:pPr>
            <a:r>
              <a:rPr lang="en-US" altLang="en-US" b="1" dirty="0">
                <a:latin typeface="+mj-lt"/>
              </a:rPr>
              <a:t>For problems with grooming and dressing</a:t>
            </a:r>
            <a:r>
              <a:rPr lang="en-US" altLang="en-US" dirty="0">
                <a:latin typeface="+mj-lt"/>
              </a:rPr>
              <a:t>  </a:t>
            </a:r>
          </a:p>
          <a:p>
            <a:r>
              <a:rPr lang="en-US" altLang="en-US" dirty="0">
                <a:latin typeface="+mj-lt"/>
              </a:rPr>
              <a:t>Help with grooming.</a:t>
            </a:r>
          </a:p>
          <a:p>
            <a:r>
              <a:rPr lang="en-US" altLang="en-US" dirty="0">
                <a:latin typeface="+mj-lt"/>
              </a:rPr>
              <a:t>Avoid delays or interruptions.</a:t>
            </a:r>
          </a:p>
          <a:p>
            <a:r>
              <a:rPr lang="en-US" altLang="en-US" dirty="0">
                <a:latin typeface="+mj-lt"/>
              </a:rPr>
              <a:t>Show resident the clothing to put on.</a:t>
            </a:r>
          </a:p>
          <a:p>
            <a:r>
              <a:rPr lang="en-US" altLang="en-US" dirty="0">
                <a:latin typeface="+mj-lt"/>
              </a:rPr>
              <a:t>Provide privacy.</a:t>
            </a:r>
          </a:p>
          <a:p>
            <a:r>
              <a:rPr lang="en-US" altLang="en-US" dirty="0">
                <a:latin typeface="+mj-lt"/>
              </a:rPr>
              <a:t>Encourage resident to pick out clothes to wear. Lay out clothes in order to be put on.</a:t>
            </a:r>
          </a:p>
          <a:p>
            <a:r>
              <a:rPr lang="en-US" altLang="en-US" dirty="0">
                <a:latin typeface="+mj-lt"/>
              </a:rPr>
              <a:t>Break task down into simple steps. Do not rush the resident.</a:t>
            </a:r>
          </a:p>
          <a:p>
            <a:r>
              <a:rPr lang="en-US" altLang="en-US" dirty="0">
                <a:latin typeface="+mj-lt"/>
              </a:rPr>
              <a:t>Use a friendly, calm voice when speaking. Praise and encourage.</a:t>
            </a:r>
          </a:p>
          <a:p>
            <a:pPr marL="0" indent="0">
              <a:buNone/>
            </a:pPr>
            <a:endParaRPr lang="en-US" altLang="en-US" dirty="0">
              <a:latin typeface="+mj-lt"/>
            </a:endParaRPr>
          </a:p>
        </p:txBody>
      </p:sp>
    </p:spTree>
    <p:extLst>
      <p:ext uri="{BB962C8B-B14F-4D97-AF65-F5344CB8AC3E}">
        <p14:creationId xmlns:p14="http://schemas.microsoft.com/office/powerpoint/2010/main" val="21655335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36</a:t>
            </a:fld>
            <a:endParaRPr lang="en-US"/>
          </a:p>
        </p:txBody>
      </p:sp>
      <p:sp>
        <p:nvSpPr>
          <p:cNvPr id="4" name="Title 3">
            <a:extLst>
              <a:ext uri="{FF2B5EF4-FFF2-40B4-BE49-F238E27FC236}">
                <a16:creationId xmlns:a16="http://schemas.microsoft.com/office/drawing/2014/main" id="{894F531D-944E-4182-B173-01501882170A}"/>
              </a:ext>
            </a:extLst>
          </p:cNvPr>
          <p:cNvSpPr>
            <a:spLocks noGrp="1"/>
          </p:cNvSpPr>
          <p:nvPr>
            <p:ph type="title"/>
          </p:nvPr>
        </p:nvSpPr>
        <p:spPr/>
        <p:txBody>
          <a:bodyPr>
            <a:normAutofit fontScale="90000"/>
          </a:bodyPr>
          <a:lstStyle/>
          <a:p>
            <a:r>
              <a:rPr lang="en-US" dirty="0"/>
              <a:t>LO4, content 4</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lnSpcReduction="10000"/>
          </a:bodyPr>
          <a:lstStyle/>
          <a:p>
            <a:pPr marL="0" indent="0">
              <a:buNone/>
            </a:pPr>
            <a:r>
              <a:rPr lang="en-US" altLang="en-US" dirty="0">
                <a:latin typeface="+mj-lt"/>
              </a:rPr>
              <a:t>Handout 5-1: Interventions for ADLs (cont’d)</a:t>
            </a:r>
          </a:p>
          <a:p>
            <a:pPr marL="0" indent="0">
              <a:buNone/>
            </a:pPr>
            <a:endParaRPr lang="en-US" altLang="en-US" dirty="0">
              <a:latin typeface="+mj-lt"/>
            </a:endParaRPr>
          </a:p>
          <a:p>
            <a:pPr marL="0" indent="0">
              <a:buNone/>
            </a:pPr>
            <a:r>
              <a:rPr lang="en-US" altLang="en-US" b="1" dirty="0">
                <a:latin typeface="+mj-lt"/>
              </a:rPr>
              <a:t>For problems with toileting</a:t>
            </a:r>
          </a:p>
          <a:p>
            <a:pPr lvl="1"/>
            <a:r>
              <a:rPr lang="en-US" altLang="en-US" dirty="0">
                <a:latin typeface="+mj-lt"/>
              </a:rPr>
              <a:t>Encourage fluids</a:t>
            </a:r>
          </a:p>
          <a:p>
            <a:pPr lvl="1"/>
            <a:r>
              <a:rPr lang="en-US" altLang="en-US" dirty="0">
                <a:latin typeface="+mj-lt"/>
              </a:rPr>
              <a:t>Mark bathroom with sign or picture.</a:t>
            </a:r>
          </a:p>
          <a:p>
            <a:pPr lvl="1"/>
            <a:r>
              <a:rPr lang="en-US" altLang="en-US" dirty="0">
                <a:latin typeface="+mj-lt"/>
              </a:rPr>
              <a:t>Make sure there is enough light in the bathroom and on the way there.</a:t>
            </a:r>
          </a:p>
          <a:p>
            <a:pPr lvl="1"/>
            <a:r>
              <a:rPr lang="en-US" altLang="en-US" dirty="0">
                <a:latin typeface="+mj-lt"/>
              </a:rPr>
              <a:t>Note when resident is incontinent. Check him every 30 minutes. Take resident to bathroom before bathroom time.</a:t>
            </a:r>
          </a:p>
          <a:p>
            <a:pPr lvl="1"/>
            <a:r>
              <a:rPr lang="en-US" altLang="en-US" dirty="0">
                <a:latin typeface="+mj-lt"/>
              </a:rPr>
              <a:t>Observe toilet patterns for two to three nights if the resident is incontinent during night.</a:t>
            </a:r>
          </a:p>
          <a:p>
            <a:pPr lvl="1"/>
            <a:r>
              <a:rPr lang="en-US" altLang="en-US" dirty="0">
                <a:latin typeface="+mj-lt"/>
              </a:rPr>
              <a:t>Take resident to bathroom after drinking fluids. Make sure resident urinates before getting off toilet.</a:t>
            </a:r>
          </a:p>
          <a:p>
            <a:pPr lvl="1"/>
            <a:r>
              <a:rPr lang="en-US" altLang="en-US" dirty="0">
                <a:latin typeface="+mj-lt"/>
              </a:rPr>
              <a:t>Take resident to bathroom before and after meals and before bed.</a:t>
            </a:r>
          </a:p>
          <a:p>
            <a:pPr lvl="1"/>
            <a:r>
              <a:rPr lang="en-US" altLang="en-US" dirty="0">
                <a:latin typeface="+mj-lt"/>
              </a:rPr>
              <a:t>Put lids on trash cans, wastebaskets, or other containers if resident urinates or defecates in them.</a:t>
            </a:r>
          </a:p>
          <a:p>
            <a:pPr lvl="1"/>
            <a:r>
              <a:rPr lang="en-US" altLang="en-US" dirty="0"/>
              <a:t>Be professional when cleaning after episodes of incontinence.</a:t>
            </a:r>
          </a:p>
          <a:p>
            <a:pPr lvl="1"/>
            <a:endParaRPr lang="en-US" altLang="en-US" dirty="0">
              <a:latin typeface="+mj-lt"/>
            </a:endParaRPr>
          </a:p>
          <a:p>
            <a:pPr marL="0" indent="0">
              <a:buNone/>
            </a:pPr>
            <a:endParaRPr lang="en-US" altLang="en-US" dirty="0">
              <a:latin typeface="+mj-lt"/>
            </a:endParaRPr>
          </a:p>
        </p:txBody>
      </p:sp>
    </p:spTree>
    <p:extLst>
      <p:ext uri="{BB962C8B-B14F-4D97-AF65-F5344CB8AC3E}">
        <p14:creationId xmlns:p14="http://schemas.microsoft.com/office/powerpoint/2010/main" val="36855457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37</a:t>
            </a:fld>
            <a:endParaRPr lang="en-US"/>
          </a:p>
        </p:txBody>
      </p:sp>
      <p:sp>
        <p:nvSpPr>
          <p:cNvPr id="4" name="Title 3">
            <a:extLst>
              <a:ext uri="{FF2B5EF4-FFF2-40B4-BE49-F238E27FC236}">
                <a16:creationId xmlns:a16="http://schemas.microsoft.com/office/drawing/2014/main" id="{C287DE2F-580D-4FD9-B022-E461F1C99F14}"/>
              </a:ext>
            </a:extLst>
          </p:cNvPr>
          <p:cNvSpPr>
            <a:spLocks noGrp="1"/>
          </p:cNvSpPr>
          <p:nvPr>
            <p:ph type="title"/>
          </p:nvPr>
        </p:nvSpPr>
        <p:spPr/>
        <p:txBody>
          <a:bodyPr>
            <a:normAutofit fontScale="90000"/>
          </a:bodyPr>
          <a:lstStyle/>
          <a:p>
            <a:r>
              <a:rPr lang="en-US" dirty="0"/>
              <a:t>LO4, content 5</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a:bodyPr>
          <a:lstStyle/>
          <a:p>
            <a:pPr marL="0" indent="0">
              <a:buNone/>
            </a:pPr>
            <a:r>
              <a:rPr lang="en-US" altLang="en-US" dirty="0">
                <a:latin typeface="+mj-lt"/>
              </a:rPr>
              <a:t>Handout 5-1: Interventions for ADLs (cont’d)</a:t>
            </a:r>
          </a:p>
          <a:p>
            <a:pPr marL="0" indent="0">
              <a:buNone/>
            </a:pPr>
            <a:endParaRPr lang="en-US" altLang="en-US" dirty="0">
              <a:latin typeface="+mj-lt"/>
            </a:endParaRPr>
          </a:p>
          <a:p>
            <a:pPr marL="0" indent="0">
              <a:buNone/>
            </a:pPr>
            <a:r>
              <a:rPr lang="en-US" altLang="en-US" b="1" dirty="0">
                <a:latin typeface="+mj-lt"/>
              </a:rPr>
              <a:t>For problems with nutrition</a:t>
            </a:r>
          </a:p>
          <a:p>
            <a:r>
              <a:rPr lang="en-US" altLang="en-US" dirty="0">
                <a:latin typeface="+mj-lt"/>
              </a:rPr>
              <a:t>Encourage nutritious food.</a:t>
            </a:r>
          </a:p>
          <a:p>
            <a:r>
              <a:rPr lang="en-US" altLang="en-US" dirty="0">
                <a:latin typeface="+mj-lt"/>
              </a:rPr>
              <a:t>Have meals at consistent times each day. Food should look and smell appetizing.</a:t>
            </a:r>
          </a:p>
          <a:p>
            <a:r>
              <a:rPr lang="en-US" altLang="en-US" dirty="0">
                <a:latin typeface="+mj-lt"/>
              </a:rPr>
              <a:t>Make sure there is proper lighting.</a:t>
            </a:r>
          </a:p>
          <a:p>
            <a:r>
              <a:rPr lang="en-US" altLang="en-US" dirty="0">
                <a:latin typeface="+mj-lt"/>
              </a:rPr>
              <a:t>Keep noise and distractions low</a:t>
            </a:r>
          </a:p>
          <a:p>
            <a:r>
              <a:rPr lang="en-US" altLang="en-US" dirty="0">
                <a:latin typeface="+mj-lt"/>
              </a:rPr>
              <a:t>Keep the task of eating simple. Finger foods are easier to eat.</a:t>
            </a:r>
          </a:p>
          <a:p>
            <a:r>
              <a:rPr lang="en-US" altLang="en-US" dirty="0">
                <a:latin typeface="+mj-lt"/>
              </a:rPr>
              <a:t>Do not serve steaming or very hot foods or drinks.</a:t>
            </a:r>
          </a:p>
          <a:p>
            <a:r>
              <a:rPr lang="en-US" altLang="en-US" dirty="0">
                <a:latin typeface="+mj-lt"/>
              </a:rPr>
              <a:t>Use plain plates without a pattern or color. Use a simple place setting with a single utensil. Remove other items from the table.</a:t>
            </a:r>
          </a:p>
          <a:p>
            <a:r>
              <a:rPr lang="en-US" altLang="en-US" dirty="0">
                <a:latin typeface="+mj-lt"/>
              </a:rPr>
              <a:t>Put only one item of food on the plate at a time.</a:t>
            </a:r>
          </a:p>
          <a:p>
            <a:r>
              <a:rPr lang="en-US" altLang="en-US" dirty="0">
                <a:latin typeface="+mj-lt"/>
              </a:rPr>
              <a:t>Give simple, clear instructions for eating or using utensils. Place a spoon to the lips. Ask the resident to open his mouth.</a:t>
            </a:r>
          </a:p>
          <a:p>
            <a:pPr marL="0" indent="0">
              <a:buNone/>
            </a:pPr>
            <a:endParaRPr lang="en-US" altLang="en-US" dirty="0">
              <a:latin typeface="+mj-lt"/>
            </a:endParaRPr>
          </a:p>
        </p:txBody>
      </p:sp>
    </p:spTree>
    <p:extLst>
      <p:ext uri="{BB962C8B-B14F-4D97-AF65-F5344CB8AC3E}">
        <p14:creationId xmlns:p14="http://schemas.microsoft.com/office/powerpoint/2010/main" val="4115622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38</a:t>
            </a:fld>
            <a:endParaRPr lang="en-US"/>
          </a:p>
        </p:txBody>
      </p:sp>
      <p:sp>
        <p:nvSpPr>
          <p:cNvPr id="4" name="Title 3">
            <a:extLst>
              <a:ext uri="{FF2B5EF4-FFF2-40B4-BE49-F238E27FC236}">
                <a16:creationId xmlns:a16="http://schemas.microsoft.com/office/drawing/2014/main" id="{9A8CC29A-5A3C-4225-9EA1-1F1797F5933D}"/>
              </a:ext>
            </a:extLst>
          </p:cNvPr>
          <p:cNvSpPr>
            <a:spLocks noGrp="1"/>
          </p:cNvSpPr>
          <p:nvPr>
            <p:ph type="title"/>
          </p:nvPr>
        </p:nvSpPr>
        <p:spPr/>
        <p:txBody>
          <a:bodyPr>
            <a:normAutofit fontScale="90000"/>
          </a:bodyPr>
          <a:lstStyle/>
          <a:p>
            <a:r>
              <a:rPr lang="en-US" dirty="0"/>
              <a:t>LO4, content 6</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a:bodyPr>
          <a:lstStyle/>
          <a:p>
            <a:pPr marL="0" indent="0">
              <a:buNone/>
            </a:pPr>
            <a:r>
              <a:rPr lang="en-US" altLang="en-US" dirty="0">
                <a:latin typeface="+mj-lt"/>
              </a:rPr>
              <a:t>Handout 5-1: Interventions for ADLs (cont’d)</a:t>
            </a:r>
          </a:p>
          <a:p>
            <a:pPr marL="0" indent="0">
              <a:buNone/>
            </a:pPr>
            <a:endParaRPr lang="en-US" altLang="en-US" dirty="0">
              <a:latin typeface="+mj-lt"/>
            </a:endParaRPr>
          </a:p>
          <a:p>
            <a:r>
              <a:rPr lang="en-US" altLang="en-US" dirty="0">
                <a:latin typeface="+mj-lt"/>
              </a:rPr>
              <a:t>Guide the resident through the meal with simple instructions. Offer regular drinks to avoid dehydration.</a:t>
            </a:r>
          </a:p>
          <a:p>
            <a:r>
              <a:rPr lang="en-US" altLang="en-US" dirty="0">
                <a:latin typeface="+mj-lt"/>
              </a:rPr>
              <a:t>Use adaptive equipment as needed.</a:t>
            </a:r>
          </a:p>
          <a:p>
            <a:r>
              <a:rPr lang="en-US" altLang="en-US" dirty="0">
                <a:latin typeface="+mj-lt"/>
              </a:rPr>
              <a:t>Feed resident slowly, giving small pieces of food.</a:t>
            </a:r>
          </a:p>
          <a:p>
            <a:r>
              <a:rPr lang="en-US" altLang="en-US" dirty="0">
                <a:latin typeface="+mj-lt"/>
              </a:rPr>
              <a:t>Make mealtimes simple and relaxed. </a:t>
            </a:r>
          </a:p>
          <a:p>
            <a:r>
              <a:rPr lang="en-US" altLang="en-US" dirty="0">
                <a:latin typeface="+mj-lt"/>
              </a:rPr>
              <a:t>Give resident time to swallow each bite.</a:t>
            </a:r>
          </a:p>
          <a:p>
            <a:r>
              <a:rPr lang="en-US" altLang="en-US" dirty="0">
                <a:latin typeface="+mj-lt"/>
              </a:rPr>
              <a:t>Seat residents with others to encourage socializing.</a:t>
            </a:r>
          </a:p>
          <a:p>
            <a:r>
              <a:rPr lang="en-US" altLang="en-US" dirty="0">
                <a:latin typeface="+mj-lt"/>
              </a:rPr>
              <a:t>Observe for eating and swallowing problems. Observe and report changes or problems. Monitor weight frequently.</a:t>
            </a:r>
          </a:p>
          <a:p>
            <a:pPr marL="0" indent="0">
              <a:buNone/>
            </a:pPr>
            <a:endParaRPr lang="en-US" altLang="en-US" dirty="0">
              <a:latin typeface="+mj-lt"/>
            </a:endParaRPr>
          </a:p>
        </p:txBody>
      </p:sp>
    </p:spTree>
    <p:extLst>
      <p:ext uri="{BB962C8B-B14F-4D97-AF65-F5344CB8AC3E}">
        <p14:creationId xmlns:p14="http://schemas.microsoft.com/office/powerpoint/2010/main" val="23299695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39</a:t>
            </a:fld>
            <a:endParaRPr lang="en-US"/>
          </a:p>
        </p:txBody>
      </p:sp>
      <p:sp>
        <p:nvSpPr>
          <p:cNvPr id="4" name="Title 3">
            <a:extLst>
              <a:ext uri="{FF2B5EF4-FFF2-40B4-BE49-F238E27FC236}">
                <a16:creationId xmlns:a16="http://schemas.microsoft.com/office/drawing/2014/main" id="{3116E60E-3934-4585-8684-C3DACC4A2DDB}"/>
              </a:ext>
            </a:extLst>
          </p:cNvPr>
          <p:cNvSpPr>
            <a:spLocks noGrp="1"/>
          </p:cNvSpPr>
          <p:nvPr>
            <p:ph type="title"/>
          </p:nvPr>
        </p:nvSpPr>
        <p:spPr/>
        <p:txBody>
          <a:bodyPr>
            <a:normAutofit fontScale="90000"/>
          </a:bodyPr>
          <a:lstStyle/>
          <a:p>
            <a:r>
              <a:rPr lang="en-US" dirty="0"/>
              <a:t>LO4, content 7</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lnSpcReduction="10000"/>
          </a:bodyPr>
          <a:lstStyle/>
          <a:p>
            <a:pPr marL="0" indent="0">
              <a:buNone/>
            </a:pPr>
            <a:r>
              <a:rPr lang="en-US" altLang="en-US" dirty="0">
                <a:latin typeface="+mj-lt"/>
              </a:rPr>
              <a:t>Handout 5-1: Interventions for ADLs (cont’d)</a:t>
            </a:r>
          </a:p>
          <a:p>
            <a:pPr marL="0" indent="0">
              <a:buNone/>
            </a:pPr>
            <a:endParaRPr lang="en-US" altLang="en-US" dirty="0">
              <a:latin typeface="+mj-lt"/>
            </a:endParaRPr>
          </a:p>
          <a:p>
            <a:pPr marL="0" indent="0">
              <a:buNone/>
            </a:pPr>
            <a:r>
              <a:rPr lang="en-US" altLang="en-US" b="1" dirty="0">
                <a:latin typeface="+mj-lt"/>
              </a:rPr>
              <a:t>To promote physical health</a:t>
            </a:r>
          </a:p>
          <a:p>
            <a:r>
              <a:rPr lang="en-US" altLang="en-US" dirty="0">
                <a:latin typeface="+mj-lt"/>
              </a:rPr>
              <a:t>Prevent infections and follow Standard Precautions. </a:t>
            </a:r>
          </a:p>
          <a:p>
            <a:r>
              <a:rPr lang="en-US" altLang="en-US" dirty="0">
                <a:latin typeface="+mj-lt"/>
              </a:rPr>
              <a:t>Observe the resident's physical health and report any potential problems</a:t>
            </a:r>
          </a:p>
          <a:p>
            <a:r>
              <a:rPr lang="en-US" altLang="en-US" dirty="0">
                <a:latin typeface="+mj-lt"/>
              </a:rPr>
              <a:t>Help the resident wash their hands frequently. </a:t>
            </a:r>
          </a:p>
          <a:p>
            <a:r>
              <a:rPr lang="en-US" altLang="en-US" dirty="0">
                <a:latin typeface="+mj-lt"/>
              </a:rPr>
              <a:t>Give careful skin care to prevent pressure injuries.</a:t>
            </a:r>
          </a:p>
          <a:p>
            <a:r>
              <a:rPr lang="en-US" altLang="en-US" dirty="0">
                <a:latin typeface="+mj-lt"/>
              </a:rPr>
              <a:t>Watch for signs of pain. Report possible signs of pain to the nurse. </a:t>
            </a:r>
          </a:p>
          <a:p>
            <a:r>
              <a:rPr lang="en-US" altLang="en-US" dirty="0">
                <a:latin typeface="+mj-lt"/>
              </a:rPr>
              <a:t>Maintain daily exercise routine.</a:t>
            </a:r>
          </a:p>
          <a:p>
            <a:pPr marL="0" indent="0">
              <a:buNone/>
            </a:pPr>
            <a:r>
              <a:rPr lang="en-US" altLang="en-US" b="1" dirty="0">
                <a:latin typeface="+mj-lt"/>
              </a:rPr>
              <a:t>To promote mental and emotional health</a:t>
            </a:r>
          </a:p>
          <a:p>
            <a:r>
              <a:rPr lang="en-US" altLang="en-US" dirty="0">
                <a:latin typeface="+mj-lt"/>
              </a:rPr>
              <a:t>Maintain self-esteem by encouraging dependence. </a:t>
            </a:r>
          </a:p>
          <a:p>
            <a:r>
              <a:rPr lang="en-US" altLang="en-US" dirty="0">
                <a:latin typeface="+mj-lt"/>
              </a:rPr>
              <a:t>Share in enjoyable activities, looking at pictures, talking and reminiscing.</a:t>
            </a:r>
          </a:p>
          <a:p>
            <a:r>
              <a:rPr lang="en-US" altLang="en-US" dirty="0">
                <a:latin typeface="+mj-lt"/>
              </a:rPr>
              <a:t>Reward positive and independent behavior with smiles and warm touches. </a:t>
            </a:r>
          </a:p>
          <a:p>
            <a:pPr marL="0" indent="0">
              <a:buNone/>
            </a:pPr>
            <a:endParaRPr lang="en-US" altLang="en-US" dirty="0">
              <a:latin typeface="+mj-lt"/>
            </a:endParaRPr>
          </a:p>
        </p:txBody>
      </p:sp>
    </p:spTree>
    <p:extLst>
      <p:ext uri="{BB962C8B-B14F-4D97-AF65-F5344CB8AC3E}">
        <p14:creationId xmlns:p14="http://schemas.microsoft.com/office/powerpoint/2010/main" val="1707883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4C2A95D-CB8B-4736-8F45-D6974A9E9992}"/>
              </a:ext>
            </a:extLst>
          </p:cNvPr>
          <p:cNvSpPr>
            <a:spLocks noGrp="1"/>
          </p:cNvSpPr>
          <p:nvPr>
            <p:ph type="sldNum" sz="quarter" idx="12"/>
          </p:nvPr>
        </p:nvSpPr>
        <p:spPr/>
        <p:txBody>
          <a:bodyPr/>
          <a:lstStyle/>
          <a:p>
            <a:fld id="{1E19C8D7-53EE-4AF8-9E87-BBF55B67A655}" type="slidenum">
              <a:rPr lang="en-US" smtClean="0"/>
              <a:pPr/>
              <a:t>4</a:t>
            </a:fld>
            <a:endParaRPr lang="en-US"/>
          </a:p>
        </p:txBody>
      </p:sp>
      <p:sp>
        <p:nvSpPr>
          <p:cNvPr id="4" name="Title 3">
            <a:extLst>
              <a:ext uri="{FF2B5EF4-FFF2-40B4-BE49-F238E27FC236}">
                <a16:creationId xmlns:a16="http://schemas.microsoft.com/office/drawing/2014/main" id="{395FA264-406B-4955-8173-D4277E0797E0}"/>
              </a:ext>
            </a:extLst>
          </p:cNvPr>
          <p:cNvSpPr>
            <a:spLocks noGrp="1"/>
          </p:cNvSpPr>
          <p:nvPr>
            <p:ph type="title"/>
          </p:nvPr>
        </p:nvSpPr>
        <p:spPr/>
        <p:txBody>
          <a:bodyPr>
            <a:normAutofit fontScale="90000"/>
          </a:bodyPr>
          <a:lstStyle/>
          <a:p>
            <a:r>
              <a:rPr lang="en-US" dirty="0"/>
              <a:t>LO1, content 2</a:t>
            </a:r>
          </a:p>
        </p:txBody>
      </p:sp>
      <p:sp>
        <p:nvSpPr>
          <p:cNvPr id="2" name="Content Placeholder 1">
            <a:extLst>
              <a:ext uri="{FF2B5EF4-FFF2-40B4-BE49-F238E27FC236}">
                <a16:creationId xmlns:a16="http://schemas.microsoft.com/office/drawing/2014/main" id="{2AB3C8D8-0581-4CAF-9C7B-A7C32A8FC2B2}"/>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Discuss confusion and delirium</a:t>
            </a:r>
          </a:p>
          <a:p>
            <a:pPr marL="457200" indent="-457200">
              <a:buAutoNum type="arabicPeriod"/>
            </a:pPr>
            <a:endParaRPr lang="en-US" dirty="0">
              <a:solidFill>
                <a:srgbClr val="FF0000"/>
              </a:solidFill>
              <a:latin typeface="+mj-lt"/>
            </a:endParaRPr>
          </a:p>
          <a:p>
            <a:pPr marL="0" indent="0">
              <a:buNone/>
            </a:pPr>
            <a:r>
              <a:rPr lang="en-US" dirty="0">
                <a:latin typeface="+mj-lt"/>
              </a:rPr>
              <a:t>Causes of confusion include the following:</a:t>
            </a:r>
          </a:p>
          <a:p>
            <a:pPr marL="0" indent="0">
              <a:buNone/>
            </a:pPr>
            <a:endParaRPr lang="en-US" dirty="0">
              <a:latin typeface="+mj-lt"/>
            </a:endParaRPr>
          </a:p>
          <a:p>
            <a:pPr lvl="1"/>
            <a:r>
              <a:rPr lang="en-US" dirty="0">
                <a:latin typeface="+mj-lt"/>
              </a:rPr>
              <a:t>Urinary tract infection (UTI)</a:t>
            </a:r>
          </a:p>
          <a:p>
            <a:pPr lvl="1"/>
            <a:r>
              <a:rPr lang="en-US" dirty="0">
                <a:latin typeface="+mj-lt"/>
              </a:rPr>
              <a:t>Low blood sugar</a:t>
            </a:r>
          </a:p>
          <a:p>
            <a:pPr lvl="1"/>
            <a:r>
              <a:rPr lang="en-US" dirty="0">
                <a:latin typeface="+mj-lt"/>
              </a:rPr>
              <a:t>Head trauma or injury</a:t>
            </a:r>
          </a:p>
          <a:p>
            <a:pPr lvl="1"/>
            <a:r>
              <a:rPr lang="en-US" dirty="0">
                <a:latin typeface="+mj-lt"/>
              </a:rPr>
              <a:t>Dehydration</a:t>
            </a:r>
          </a:p>
          <a:p>
            <a:pPr lvl="1"/>
            <a:r>
              <a:rPr lang="en-US" dirty="0">
                <a:latin typeface="+mj-lt"/>
              </a:rPr>
              <a:t>Nutritional problems</a:t>
            </a:r>
          </a:p>
          <a:p>
            <a:pPr lvl="1"/>
            <a:r>
              <a:rPr lang="en-US" dirty="0">
                <a:latin typeface="+mj-lt"/>
              </a:rPr>
              <a:t>Fever</a:t>
            </a:r>
          </a:p>
          <a:p>
            <a:pPr lvl="1"/>
            <a:r>
              <a:rPr lang="en-US" dirty="0">
                <a:latin typeface="+mj-lt"/>
              </a:rPr>
              <a:t>Sudden drop in body temperature</a:t>
            </a:r>
          </a:p>
          <a:p>
            <a:pPr marL="0" indent="0">
              <a:buNone/>
            </a:pPr>
            <a:endParaRPr lang="en-US" dirty="0">
              <a:latin typeface="+mj-lt"/>
            </a:endParaRPr>
          </a:p>
        </p:txBody>
      </p:sp>
    </p:spTree>
    <p:extLst>
      <p:ext uri="{BB962C8B-B14F-4D97-AF65-F5344CB8AC3E}">
        <p14:creationId xmlns:p14="http://schemas.microsoft.com/office/powerpoint/2010/main" val="867215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40</a:t>
            </a:fld>
            <a:endParaRPr lang="en-US"/>
          </a:p>
        </p:txBody>
      </p:sp>
      <p:sp>
        <p:nvSpPr>
          <p:cNvPr id="2" name="Title 1">
            <a:extLst>
              <a:ext uri="{FF2B5EF4-FFF2-40B4-BE49-F238E27FC236}">
                <a16:creationId xmlns:a16="http://schemas.microsoft.com/office/drawing/2014/main" id="{B4AA77E7-46C6-4D1C-AA58-FA0D159629C8}"/>
              </a:ext>
            </a:extLst>
          </p:cNvPr>
          <p:cNvSpPr>
            <a:spLocks noGrp="1"/>
          </p:cNvSpPr>
          <p:nvPr>
            <p:ph type="title"/>
          </p:nvPr>
        </p:nvSpPr>
        <p:spPr/>
        <p:txBody>
          <a:bodyPr>
            <a:normAutofit fontScale="90000"/>
          </a:bodyPr>
          <a:lstStyle/>
          <a:p>
            <a:r>
              <a:rPr lang="en-US" dirty="0"/>
              <a:t>LO5, key terms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5"/>
            </a:pPr>
            <a:r>
              <a:rPr lang="en-US" altLang="en-US" dirty="0">
                <a:solidFill>
                  <a:srgbClr val="FF0000"/>
                </a:solidFill>
              </a:rPr>
              <a:t>List and describe interventions for common difficult behaviors related to Alzheimer’s disease</a:t>
            </a:r>
          </a:p>
          <a:p>
            <a:pPr marL="457200" indent="-457200">
              <a:buFont typeface="+mj-lt"/>
              <a:buAutoNum type="arabicPeriod" startAt="5"/>
            </a:pPr>
            <a:endParaRPr lang="en-US" dirty="0">
              <a:latin typeface="Scala Sans" panose="02000503060000020003" pitchFamily="2" charset="0"/>
            </a:endParaRPr>
          </a:p>
          <a:p>
            <a:pPr marL="0" indent="0">
              <a:buNone/>
            </a:pPr>
            <a:r>
              <a:rPr lang="en-US" dirty="0">
                <a:latin typeface="Scala Sans" panose="02000503060000020003" pitchFamily="2" charset="0"/>
              </a:rPr>
              <a:t>Define</a:t>
            </a:r>
            <a:r>
              <a:rPr lang="en-US" dirty="0">
                <a:solidFill>
                  <a:sysClr val="windowText" lastClr="000000"/>
                </a:solidFill>
                <a:latin typeface="Scala Sans" panose="02000503060000020003" pitchFamily="2" charset="0"/>
              </a:rPr>
              <a:t> the following terms:</a:t>
            </a:r>
          </a:p>
          <a:p>
            <a:pPr marL="0" indent="0">
              <a:buNone/>
            </a:pPr>
            <a:endParaRPr lang="en-US" dirty="0">
              <a:solidFill>
                <a:sysClr val="windowText" lastClr="000000"/>
              </a:solidFill>
              <a:latin typeface="Scala Sans" panose="02000503060000020003" pitchFamily="2" charset="0"/>
            </a:endParaRPr>
          </a:p>
          <a:p>
            <a:pPr marL="0" indent="0">
              <a:buNone/>
            </a:pPr>
            <a:r>
              <a:rPr lang="en-US" b="1" dirty="0">
                <a:solidFill>
                  <a:sysClr val="windowText" lastClr="000000"/>
                </a:solidFill>
                <a:latin typeface="Scala Sans" panose="02000503060000020003" pitchFamily="2" charset="0"/>
              </a:rPr>
              <a:t>sundowning</a:t>
            </a:r>
          </a:p>
          <a:p>
            <a:pPr marL="457200" lvl="1" indent="0">
              <a:buNone/>
            </a:pPr>
            <a:r>
              <a:rPr lang="en-US" dirty="0">
                <a:solidFill>
                  <a:sysClr val="windowText" lastClr="000000"/>
                </a:solidFill>
                <a:latin typeface="Scala Sans" panose="02000503060000020003" pitchFamily="2" charset="0"/>
              </a:rPr>
              <a:t>becoming restless and agitated in the late afternoon, evening, or night.</a:t>
            </a:r>
          </a:p>
          <a:p>
            <a:pPr marL="0" indent="0">
              <a:buNone/>
            </a:pPr>
            <a:r>
              <a:rPr lang="en-US" b="1" dirty="0">
                <a:solidFill>
                  <a:sysClr val="windowText" lastClr="000000"/>
                </a:solidFill>
                <a:latin typeface="Scala Sans" panose="02000503060000020003" pitchFamily="2" charset="0"/>
              </a:rPr>
              <a:t>catastrophic reaction</a:t>
            </a:r>
          </a:p>
          <a:p>
            <a:pPr marL="457200" lvl="1" indent="0">
              <a:buNone/>
            </a:pPr>
            <a:r>
              <a:rPr lang="en-US" dirty="0">
                <a:solidFill>
                  <a:sysClr val="windowText" lastClr="000000"/>
                </a:solidFill>
                <a:latin typeface="Scala Sans" panose="02000503060000020003" pitchFamily="2" charset="0"/>
              </a:rPr>
              <a:t>reacting to something in an unreasonable, exaggerated way.</a:t>
            </a:r>
          </a:p>
          <a:p>
            <a:pPr marL="0" indent="0">
              <a:buNone/>
            </a:pPr>
            <a:r>
              <a:rPr lang="en-US" b="1" dirty="0">
                <a:solidFill>
                  <a:sysClr val="windowText" lastClr="000000"/>
                </a:solidFill>
                <a:latin typeface="Scala Sans" panose="02000503060000020003" pitchFamily="2" charset="0"/>
              </a:rPr>
              <a:t>pacing</a:t>
            </a:r>
          </a:p>
          <a:p>
            <a:pPr marL="457200" lvl="1" indent="0">
              <a:buNone/>
            </a:pPr>
            <a:r>
              <a:rPr lang="en-US" dirty="0">
                <a:solidFill>
                  <a:sysClr val="windowText" lastClr="000000"/>
                </a:solidFill>
                <a:latin typeface="Scala Sans" panose="02000503060000020003" pitchFamily="2" charset="0"/>
              </a:rPr>
              <a:t>walking back and forth in the same area.</a:t>
            </a:r>
          </a:p>
          <a:p>
            <a:pPr marL="0" indent="0">
              <a:buNone/>
            </a:pPr>
            <a:endParaRPr lang="en-US" dirty="0">
              <a:solidFill>
                <a:sysClr val="windowText" lastClr="000000"/>
              </a:solidFill>
              <a:latin typeface="Scala Sans" panose="02000503060000020003" pitchFamily="2" charset="0"/>
            </a:endParaRPr>
          </a:p>
          <a:p>
            <a:pPr marL="0" indent="0">
              <a:buNone/>
            </a:pPr>
            <a:endParaRPr lang="en-US" dirty="0">
              <a:solidFill>
                <a:sysClr val="windowText" lastClr="000000"/>
              </a:solidFill>
              <a:latin typeface="Scala Sans" panose="02000503060000020003" pitchFamily="2" charset="0"/>
            </a:endParaRPr>
          </a:p>
          <a:p>
            <a:pPr marL="0" indent="0">
              <a:buNone/>
            </a:pPr>
            <a:endParaRPr lang="en-US" dirty="0">
              <a:solidFill>
                <a:sysClr val="windowText" lastClr="000000"/>
              </a:solidFill>
              <a:latin typeface="Scala Sans" panose="02000503060000020003" pitchFamily="2" charset="0"/>
            </a:endParaRPr>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4936808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41</a:t>
            </a:fld>
            <a:endParaRPr lang="en-US"/>
          </a:p>
        </p:txBody>
      </p:sp>
      <p:sp>
        <p:nvSpPr>
          <p:cNvPr id="2" name="Title 1">
            <a:extLst>
              <a:ext uri="{FF2B5EF4-FFF2-40B4-BE49-F238E27FC236}">
                <a16:creationId xmlns:a16="http://schemas.microsoft.com/office/drawing/2014/main" id="{346D7320-834F-47A8-9120-B18EB5FEBB39}"/>
              </a:ext>
            </a:extLst>
          </p:cNvPr>
          <p:cNvSpPr>
            <a:spLocks noGrp="1"/>
          </p:cNvSpPr>
          <p:nvPr>
            <p:ph type="title"/>
          </p:nvPr>
        </p:nvSpPr>
        <p:spPr/>
        <p:txBody>
          <a:bodyPr>
            <a:normAutofit fontScale="90000"/>
          </a:bodyPr>
          <a:lstStyle/>
          <a:p>
            <a:r>
              <a:rPr lang="en-US" dirty="0"/>
              <a:t>LO5, key terms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5"/>
            </a:pPr>
            <a:r>
              <a:rPr lang="en-US" altLang="en-US" dirty="0">
                <a:solidFill>
                  <a:srgbClr val="FF0000"/>
                </a:solidFill>
              </a:rPr>
              <a:t>List and describe interventions for common difficult behaviors related to Alzheimer’s disease</a:t>
            </a:r>
          </a:p>
          <a:p>
            <a:pPr marL="457200" indent="-457200">
              <a:buFont typeface="+mj-lt"/>
              <a:buAutoNum type="arabicPeriod" startAt="5"/>
            </a:pPr>
            <a:endParaRPr lang="en-US" dirty="0">
              <a:latin typeface="Scala Sans" panose="02000503060000020003" pitchFamily="2" charset="0"/>
            </a:endParaRPr>
          </a:p>
          <a:p>
            <a:pPr marL="0" indent="0">
              <a:buNone/>
            </a:pPr>
            <a:r>
              <a:rPr lang="en-US" dirty="0">
                <a:latin typeface="Scala Sans" panose="02000503060000020003" pitchFamily="2" charset="0"/>
              </a:rPr>
              <a:t>Define</a:t>
            </a:r>
            <a:r>
              <a:rPr lang="en-US" dirty="0">
                <a:solidFill>
                  <a:sysClr val="windowText" lastClr="000000"/>
                </a:solidFill>
                <a:latin typeface="Scala Sans" panose="02000503060000020003" pitchFamily="2" charset="0"/>
              </a:rPr>
              <a:t> the following terms:</a:t>
            </a:r>
          </a:p>
          <a:p>
            <a:pPr marL="0" indent="0">
              <a:buNone/>
            </a:pPr>
            <a:endParaRPr lang="en-US" dirty="0">
              <a:solidFill>
                <a:sysClr val="windowText" lastClr="000000"/>
              </a:solidFill>
              <a:latin typeface="Scala Sans" panose="02000503060000020003" pitchFamily="2" charset="0"/>
            </a:endParaRPr>
          </a:p>
          <a:p>
            <a:pPr marL="0" indent="0">
              <a:buNone/>
            </a:pPr>
            <a:r>
              <a:rPr lang="en-US" b="1" dirty="0">
                <a:solidFill>
                  <a:sysClr val="windowText" lastClr="000000"/>
                </a:solidFill>
                <a:latin typeface="Scala Sans" panose="02000503060000020003" pitchFamily="2" charset="0"/>
              </a:rPr>
              <a:t>wandering</a:t>
            </a:r>
          </a:p>
          <a:p>
            <a:pPr marL="457200" lvl="1" indent="0">
              <a:buNone/>
            </a:pPr>
            <a:r>
              <a:rPr lang="en-US" dirty="0">
                <a:solidFill>
                  <a:sysClr val="windowText" lastClr="000000"/>
                </a:solidFill>
                <a:latin typeface="Scala Sans" panose="02000503060000020003" pitchFamily="2" charset="0"/>
              </a:rPr>
              <a:t>walking aimlessly around the facility or facility grounds.</a:t>
            </a:r>
          </a:p>
          <a:p>
            <a:pPr marL="0" indent="0">
              <a:buNone/>
            </a:pPr>
            <a:r>
              <a:rPr lang="en-US" b="1" dirty="0">
                <a:solidFill>
                  <a:sysClr val="windowText" lastClr="000000"/>
                </a:solidFill>
                <a:latin typeface="Scala Sans" panose="02000503060000020003" pitchFamily="2" charset="0"/>
              </a:rPr>
              <a:t>elope</a:t>
            </a:r>
          </a:p>
          <a:p>
            <a:pPr marL="457200" lvl="1" indent="0">
              <a:buNone/>
            </a:pPr>
            <a:r>
              <a:rPr lang="en-US" dirty="0">
                <a:solidFill>
                  <a:sysClr val="windowText" lastClr="000000"/>
                </a:solidFill>
                <a:latin typeface="Scala Sans" panose="02000503060000020003" pitchFamily="2" charset="0"/>
              </a:rPr>
              <a:t>in medicine, when a person with Alzheimer’s disease wanders away from a protected area and does not return.</a:t>
            </a:r>
          </a:p>
          <a:p>
            <a:pPr marL="0" indent="0">
              <a:buNone/>
            </a:pPr>
            <a:r>
              <a:rPr lang="en-US" b="1" dirty="0">
                <a:solidFill>
                  <a:sysClr val="windowText" lastClr="000000"/>
                </a:solidFill>
                <a:latin typeface="Scala Sans" panose="02000503060000020003" pitchFamily="2" charset="0"/>
              </a:rPr>
              <a:t>hallucinations</a:t>
            </a:r>
          </a:p>
          <a:p>
            <a:pPr marL="457200" lvl="1" indent="0">
              <a:buNone/>
            </a:pPr>
            <a:r>
              <a:rPr lang="en-US" dirty="0">
                <a:solidFill>
                  <a:sysClr val="windowText" lastClr="000000"/>
                </a:solidFill>
                <a:latin typeface="Scala Sans" panose="02000503060000020003" pitchFamily="2" charset="0"/>
              </a:rPr>
              <a:t>false or distorted sensory perceptions.</a:t>
            </a:r>
          </a:p>
          <a:p>
            <a:pPr marL="0" indent="0">
              <a:buNone/>
            </a:pPr>
            <a:endParaRPr lang="en-US" dirty="0">
              <a:solidFill>
                <a:sysClr val="windowText" lastClr="000000"/>
              </a:solidFill>
              <a:latin typeface="Scala Sans" panose="02000503060000020003" pitchFamily="2" charset="0"/>
            </a:endParaRPr>
          </a:p>
          <a:p>
            <a:pPr marL="0" indent="0">
              <a:buNone/>
            </a:pPr>
            <a:endParaRPr lang="en-US" dirty="0">
              <a:solidFill>
                <a:sysClr val="windowText" lastClr="000000"/>
              </a:solidFill>
              <a:latin typeface="Scala Sans" panose="02000503060000020003" pitchFamily="2" charset="0"/>
            </a:endParaRPr>
          </a:p>
          <a:p>
            <a:pPr marL="0" indent="0">
              <a:buNone/>
            </a:pPr>
            <a:endParaRPr lang="en-US" dirty="0">
              <a:solidFill>
                <a:sysClr val="windowText" lastClr="000000"/>
              </a:solidFill>
              <a:latin typeface="Scala Sans" panose="02000503060000020003" pitchFamily="2" charset="0"/>
            </a:endParaRPr>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4394759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42</a:t>
            </a:fld>
            <a:endParaRPr lang="en-US"/>
          </a:p>
        </p:txBody>
      </p:sp>
      <p:sp>
        <p:nvSpPr>
          <p:cNvPr id="2" name="Title 1">
            <a:extLst>
              <a:ext uri="{FF2B5EF4-FFF2-40B4-BE49-F238E27FC236}">
                <a16:creationId xmlns:a16="http://schemas.microsoft.com/office/drawing/2014/main" id="{A5D5323E-2E18-425D-80AF-13BECE9ED5CE}"/>
              </a:ext>
            </a:extLst>
          </p:cNvPr>
          <p:cNvSpPr>
            <a:spLocks noGrp="1"/>
          </p:cNvSpPr>
          <p:nvPr>
            <p:ph type="title"/>
          </p:nvPr>
        </p:nvSpPr>
        <p:spPr/>
        <p:txBody>
          <a:bodyPr>
            <a:normAutofit fontScale="90000"/>
          </a:bodyPr>
          <a:lstStyle/>
          <a:p>
            <a:r>
              <a:rPr lang="en-US" dirty="0"/>
              <a:t>LO5, key terms 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5"/>
            </a:pPr>
            <a:r>
              <a:rPr lang="en-US" altLang="en-US" dirty="0">
                <a:solidFill>
                  <a:srgbClr val="FF0000"/>
                </a:solidFill>
              </a:rPr>
              <a:t>List and describe interventions for common difficult behaviors related to Alzheimer’s disease</a:t>
            </a:r>
          </a:p>
          <a:p>
            <a:pPr marL="457200" indent="-457200">
              <a:buFont typeface="+mj-lt"/>
              <a:buAutoNum type="arabicPeriod" startAt="5"/>
            </a:pPr>
            <a:endParaRPr lang="en-US" dirty="0">
              <a:latin typeface="Scala Sans" panose="02000503060000020003" pitchFamily="2" charset="0"/>
            </a:endParaRPr>
          </a:p>
          <a:p>
            <a:pPr marL="0" indent="0">
              <a:buNone/>
            </a:pPr>
            <a:r>
              <a:rPr lang="en-US" dirty="0">
                <a:latin typeface="Scala Sans" panose="02000503060000020003" pitchFamily="2" charset="0"/>
              </a:rPr>
              <a:t>Define</a:t>
            </a:r>
            <a:r>
              <a:rPr lang="en-US" dirty="0">
                <a:solidFill>
                  <a:sysClr val="windowText" lastClr="000000"/>
                </a:solidFill>
                <a:latin typeface="Scala Sans" panose="02000503060000020003" pitchFamily="2" charset="0"/>
              </a:rPr>
              <a:t> the following terms:</a:t>
            </a:r>
          </a:p>
          <a:p>
            <a:pPr marL="0" indent="0">
              <a:buNone/>
            </a:pPr>
            <a:endParaRPr lang="en-US" dirty="0">
              <a:solidFill>
                <a:sysClr val="windowText" lastClr="000000"/>
              </a:solidFill>
              <a:latin typeface="Scala Sans" panose="02000503060000020003" pitchFamily="2" charset="0"/>
            </a:endParaRPr>
          </a:p>
          <a:p>
            <a:pPr marL="0" indent="0">
              <a:buNone/>
            </a:pPr>
            <a:r>
              <a:rPr lang="en-US" b="1" dirty="0">
                <a:solidFill>
                  <a:sysClr val="windowText" lastClr="000000"/>
                </a:solidFill>
                <a:latin typeface="Scala Sans" panose="02000503060000020003" pitchFamily="2" charset="0"/>
              </a:rPr>
              <a:t>delusions</a:t>
            </a:r>
          </a:p>
          <a:p>
            <a:pPr marL="457200" lvl="1" indent="0">
              <a:buNone/>
            </a:pPr>
            <a:r>
              <a:rPr lang="en-US" dirty="0">
                <a:solidFill>
                  <a:sysClr val="windowText" lastClr="000000"/>
                </a:solidFill>
                <a:latin typeface="Scala Sans" panose="02000503060000020003" pitchFamily="2" charset="0"/>
              </a:rPr>
              <a:t>persistent false beliefs.</a:t>
            </a:r>
          </a:p>
          <a:p>
            <a:pPr marL="0" indent="0">
              <a:buNone/>
            </a:pPr>
            <a:r>
              <a:rPr lang="en-US" b="1" dirty="0">
                <a:solidFill>
                  <a:sysClr val="windowText" lastClr="000000"/>
                </a:solidFill>
                <a:latin typeface="Scala Sans" panose="02000503060000020003" pitchFamily="2" charset="0"/>
              </a:rPr>
              <a:t>rummaging</a:t>
            </a:r>
          </a:p>
          <a:p>
            <a:pPr marL="457200" lvl="1" indent="0">
              <a:buNone/>
            </a:pPr>
            <a:r>
              <a:rPr lang="en-US" dirty="0">
                <a:solidFill>
                  <a:sysClr val="windowText" lastClr="000000"/>
                </a:solidFill>
                <a:latin typeface="Scala Sans" panose="02000503060000020003" pitchFamily="2" charset="0"/>
              </a:rPr>
              <a:t>Going through drawers, closets or personal items that belong to oneself or others.</a:t>
            </a:r>
          </a:p>
          <a:p>
            <a:pPr marL="0" indent="0">
              <a:buNone/>
            </a:pPr>
            <a:r>
              <a:rPr lang="en-US" b="1" dirty="0">
                <a:solidFill>
                  <a:sysClr val="windowText" lastClr="000000"/>
                </a:solidFill>
                <a:latin typeface="Scala Sans" panose="02000503060000020003" pitchFamily="2" charset="0"/>
              </a:rPr>
              <a:t>hoarding</a:t>
            </a:r>
          </a:p>
          <a:p>
            <a:pPr marL="457200" lvl="1" indent="0">
              <a:buNone/>
            </a:pPr>
            <a:r>
              <a:rPr lang="en-US" dirty="0">
                <a:solidFill>
                  <a:sysClr val="windowText" lastClr="000000"/>
                </a:solidFill>
                <a:latin typeface="Scala Sans" panose="02000503060000020003" pitchFamily="2" charset="0"/>
              </a:rPr>
              <a:t>collecting and putting things away in a guarded way.</a:t>
            </a:r>
          </a:p>
          <a:p>
            <a:pPr marL="0" indent="0">
              <a:buNone/>
            </a:pPr>
            <a:endParaRPr lang="en-US" dirty="0">
              <a:solidFill>
                <a:sysClr val="windowText" lastClr="000000"/>
              </a:solidFill>
              <a:latin typeface="Scala Sans" panose="02000503060000020003" pitchFamily="2" charset="0"/>
            </a:endParaRPr>
          </a:p>
          <a:p>
            <a:pPr marL="0" indent="0">
              <a:buNone/>
            </a:pPr>
            <a:endParaRPr lang="en-US" dirty="0">
              <a:solidFill>
                <a:sysClr val="windowText" lastClr="000000"/>
              </a:solidFill>
              <a:latin typeface="Scala Sans" panose="02000503060000020003" pitchFamily="2" charset="0"/>
            </a:endParaRPr>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7465024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43</a:t>
            </a:fld>
            <a:endParaRPr lang="en-US"/>
          </a:p>
        </p:txBody>
      </p:sp>
      <p:sp>
        <p:nvSpPr>
          <p:cNvPr id="4" name="Title 3">
            <a:extLst>
              <a:ext uri="{FF2B5EF4-FFF2-40B4-BE49-F238E27FC236}">
                <a16:creationId xmlns:a16="http://schemas.microsoft.com/office/drawing/2014/main" id="{C802EA76-411A-4974-BD36-0C7984CE6636}"/>
              </a:ext>
            </a:extLst>
          </p:cNvPr>
          <p:cNvSpPr>
            <a:spLocks noGrp="1"/>
          </p:cNvSpPr>
          <p:nvPr>
            <p:ph type="title"/>
          </p:nvPr>
        </p:nvSpPr>
        <p:spPr/>
        <p:txBody>
          <a:bodyPr>
            <a:normAutofit fontScale="90000"/>
          </a:bodyPr>
          <a:lstStyle/>
          <a:p>
            <a:r>
              <a:rPr lang="en-US" dirty="0"/>
              <a:t>LO5, content 1</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lnSpcReduction="10000"/>
          </a:bodyPr>
          <a:lstStyle/>
          <a:p>
            <a:pPr marL="0" indent="0">
              <a:buNone/>
            </a:pPr>
            <a:r>
              <a:rPr lang="en-US" altLang="en-US" dirty="0">
                <a:latin typeface="+mj-lt"/>
              </a:rPr>
              <a:t>Handout 5-2: Difficult Behaviors and Management</a:t>
            </a:r>
          </a:p>
          <a:p>
            <a:pPr marL="0" indent="0">
              <a:buNone/>
            </a:pPr>
            <a:endParaRPr lang="en-US" altLang="en-US" dirty="0">
              <a:latin typeface="+mj-lt"/>
            </a:endParaRPr>
          </a:p>
          <a:p>
            <a:pPr marL="0" indent="0">
              <a:buNone/>
            </a:pPr>
            <a:r>
              <a:rPr lang="en-US" altLang="en-US" b="1" dirty="0">
                <a:latin typeface="+mj-lt"/>
              </a:rPr>
              <a:t>Agitation</a:t>
            </a:r>
          </a:p>
          <a:p>
            <a:pPr marL="0" indent="0">
              <a:buNone/>
            </a:pPr>
            <a:r>
              <a:rPr lang="en-US" altLang="en-US" dirty="0">
                <a:latin typeface="+mj-lt"/>
              </a:rPr>
              <a:t>Remove triggers, keep routine, reduce noise, focus on familiar activity, remain calm, and soothe.</a:t>
            </a:r>
          </a:p>
          <a:p>
            <a:pPr marL="0" indent="0">
              <a:buNone/>
            </a:pPr>
            <a:r>
              <a:rPr lang="en-US" altLang="en-US" b="1" dirty="0">
                <a:latin typeface="+mj-lt"/>
              </a:rPr>
              <a:t>Sundowning</a:t>
            </a:r>
            <a:r>
              <a:rPr lang="en-US" altLang="en-US" dirty="0">
                <a:latin typeface="+mj-lt"/>
              </a:rPr>
              <a:t> </a:t>
            </a:r>
          </a:p>
          <a:p>
            <a:pPr marL="0" indent="0">
              <a:buNone/>
            </a:pPr>
            <a:r>
              <a:rPr lang="en-US" altLang="en-US" dirty="0">
                <a:latin typeface="+mj-lt"/>
              </a:rPr>
              <a:t>Avoid stressful situations, limit activities and appointments, play soft music, set a bedtime routine, plan a calming activity, limit caffeine, provide snacks, give a back massage, distract, and maintain a daily exercise program.</a:t>
            </a:r>
          </a:p>
          <a:p>
            <a:pPr marL="0" indent="0">
              <a:buNone/>
            </a:pPr>
            <a:r>
              <a:rPr lang="en-US" altLang="en-US" b="1" dirty="0">
                <a:latin typeface="+mj-lt"/>
              </a:rPr>
              <a:t>Catastrophic</a:t>
            </a:r>
            <a:r>
              <a:rPr lang="en-US" altLang="en-US" dirty="0">
                <a:latin typeface="+mj-lt"/>
              </a:rPr>
              <a:t> </a:t>
            </a:r>
            <a:r>
              <a:rPr lang="en-US" altLang="en-US" b="1" dirty="0">
                <a:latin typeface="+mj-lt"/>
              </a:rPr>
              <a:t>reactions</a:t>
            </a:r>
            <a:r>
              <a:rPr lang="en-US" altLang="en-US" dirty="0">
                <a:latin typeface="+mj-lt"/>
              </a:rPr>
              <a:t> </a:t>
            </a:r>
          </a:p>
          <a:p>
            <a:pPr marL="0" indent="0">
              <a:buNone/>
            </a:pPr>
            <a:r>
              <a:rPr lang="en-US" altLang="en-US" dirty="0">
                <a:latin typeface="+mj-lt"/>
              </a:rPr>
              <a:t>Avoid triggers such as fatigue, changes, overstimulation, difficult choices/tasks, pain, hunger, or need to use the toilet. Remove triggers and distract. </a:t>
            </a:r>
          </a:p>
          <a:p>
            <a:pPr marL="0" indent="0">
              <a:buNone/>
            </a:pPr>
            <a:r>
              <a:rPr lang="en-US" altLang="en-US" b="1" dirty="0">
                <a:latin typeface="+mj-lt"/>
              </a:rPr>
              <a:t>Violent behavior</a:t>
            </a:r>
            <a:r>
              <a:rPr lang="en-US" altLang="en-US" dirty="0">
                <a:latin typeface="+mj-lt"/>
              </a:rPr>
              <a:t> </a:t>
            </a:r>
          </a:p>
          <a:p>
            <a:pPr marL="0" indent="0">
              <a:buNone/>
            </a:pPr>
            <a:r>
              <a:rPr lang="en-US" altLang="en-US" dirty="0">
                <a:latin typeface="+mj-lt"/>
              </a:rPr>
              <a:t>Call for help, Block blows, never hit back, step out of reach, do not leave the resident alone, remove triggers, and use the same  calming techniques as for agitation and sundowning.</a:t>
            </a:r>
          </a:p>
          <a:p>
            <a:endParaRPr lang="en-US" altLang="en-US" dirty="0">
              <a:latin typeface="+mj-lt"/>
            </a:endParaRPr>
          </a:p>
        </p:txBody>
      </p:sp>
    </p:spTree>
    <p:extLst>
      <p:ext uri="{BB962C8B-B14F-4D97-AF65-F5344CB8AC3E}">
        <p14:creationId xmlns:p14="http://schemas.microsoft.com/office/powerpoint/2010/main" val="23473949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44</a:t>
            </a:fld>
            <a:endParaRPr lang="en-US"/>
          </a:p>
        </p:txBody>
      </p:sp>
      <p:sp>
        <p:nvSpPr>
          <p:cNvPr id="4" name="Title 3">
            <a:extLst>
              <a:ext uri="{FF2B5EF4-FFF2-40B4-BE49-F238E27FC236}">
                <a16:creationId xmlns:a16="http://schemas.microsoft.com/office/drawing/2014/main" id="{59E86489-74E3-46AB-84CE-3738312CE171}"/>
              </a:ext>
            </a:extLst>
          </p:cNvPr>
          <p:cNvSpPr>
            <a:spLocks noGrp="1"/>
          </p:cNvSpPr>
          <p:nvPr>
            <p:ph type="title"/>
          </p:nvPr>
        </p:nvSpPr>
        <p:spPr/>
        <p:txBody>
          <a:bodyPr>
            <a:normAutofit fontScale="90000"/>
          </a:bodyPr>
          <a:lstStyle/>
          <a:p>
            <a:r>
              <a:rPr lang="en-US" dirty="0"/>
              <a:t>LO5, content 2</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lnSpcReduction="10000"/>
          </a:bodyPr>
          <a:lstStyle/>
          <a:p>
            <a:pPr marL="0" indent="0">
              <a:buNone/>
            </a:pPr>
            <a:r>
              <a:rPr lang="en-US" altLang="en-US" dirty="0">
                <a:latin typeface="+mj-lt"/>
              </a:rPr>
              <a:t>Handout 5-2: Difficult Behaviors and Management (cont’d)</a:t>
            </a:r>
          </a:p>
          <a:p>
            <a:pPr marL="0" indent="0">
              <a:buNone/>
            </a:pPr>
            <a:endParaRPr lang="en-US" altLang="en-US" dirty="0">
              <a:latin typeface="+mj-lt"/>
            </a:endParaRPr>
          </a:p>
          <a:p>
            <a:pPr marL="0" indent="0">
              <a:buNone/>
            </a:pPr>
            <a:r>
              <a:rPr lang="en-US" altLang="en-US" b="1" dirty="0">
                <a:latin typeface="+mj-lt"/>
              </a:rPr>
              <a:t>Pacing and wandering</a:t>
            </a:r>
            <a:r>
              <a:rPr lang="en-US" altLang="en-US" dirty="0">
                <a:latin typeface="+mj-lt"/>
              </a:rPr>
              <a:t> </a:t>
            </a:r>
          </a:p>
          <a:p>
            <a:pPr marL="0" indent="0">
              <a:buNone/>
            </a:pPr>
            <a:r>
              <a:rPr lang="en-US" altLang="en-US" dirty="0">
                <a:latin typeface="+mj-lt"/>
              </a:rPr>
              <a:t>Causes: restlessness, hunger, disorientation, incontinence or need to use the toilet, constipation, pain, forgetting how or where to sit down, too much napping, need for exercise.</a:t>
            </a:r>
          </a:p>
          <a:p>
            <a:pPr marL="0" indent="0">
              <a:buNone/>
            </a:pPr>
            <a:r>
              <a:rPr lang="en-US" altLang="en-US" dirty="0">
                <a:latin typeface="+mj-lt"/>
              </a:rPr>
              <a:t>Remove causes, give snacks, encourage exercise, maintain toileting schedule, let resident pace in safe place, redirect attention, and mark rooms with signs or pictures such as stop signs. </a:t>
            </a:r>
          </a:p>
          <a:p>
            <a:pPr marL="0" indent="0">
              <a:buNone/>
            </a:pPr>
            <a:r>
              <a:rPr lang="en-US" altLang="en-US" b="1" dirty="0">
                <a:latin typeface="+mj-lt"/>
              </a:rPr>
              <a:t>Hallucinations or delusions</a:t>
            </a:r>
            <a:r>
              <a:rPr lang="en-US" altLang="en-US" dirty="0">
                <a:latin typeface="+mj-lt"/>
              </a:rPr>
              <a:t> </a:t>
            </a:r>
          </a:p>
          <a:p>
            <a:pPr marL="0" indent="0">
              <a:buNone/>
            </a:pPr>
            <a:r>
              <a:rPr lang="en-US" altLang="en-US" dirty="0">
                <a:latin typeface="+mj-lt"/>
              </a:rPr>
              <a:t>Ignore if harmless, reassure, do not argue, and be calm.</a:t>
            </a:r>
          </a:p>
          <a:p>
            <a:pPr marL="0" indent="0">
              <a:buNone/>
            </a:pPr>
            <a:r>
              <a:rPr lang="en-US" altLang="en-US" b="1" dirty="0">
                <a:latin typeface="+mj-lt"/>
              </a:rPr>
              <a:t>Depression </a:t>
            </a:r>
          </a:p>
          <a:p>
            <a:pPr marL="0" indent="0">
              <a:buNone/>
            </a:pPr>
            <a:r>
              <a:rPr lang="en-US" altLang="en-US" dirty="0">
                <a:latin typeface="+mj-lt"/>
              </a:rPr>
              <a:t>Causes: loss of independence, inability to cope, feelings of failure and fear, facing an incurable illness, or a chemical imbalance. </a:t>
            </a:r>
          </a:p>
          <a:p>
            <a:pPr marL="0" indent="0">
              <a:buNone/>
            </a:pPr>
            <a:r>
              <a:rPr lang="en-US" altLang="en-US" dirty="0">
                <a:latin typeface="+mj-lt"/>
              </a:rPr>
              <a:t>Report signs, observe for triggers that cause changes in mood,  encourage independence, talk about moods and feelings, and encourage social interaction. </a:t>
            </a:r>
          </a:p>
          <a:p>
            <a:pPr marL="0" indent="0">
              <a:buNone/>
            </a:pPr>
            <a:endParaRPr lang="en-US" altLang="en-US" dirty="0">
              <a:latin typeface="+mj-lt"/>
            </a:endParaRPr>
          </a:p>
        </p:txBody>
      </p:sp>
    </p:spTree>
    <p:extLst>
      <p:ext uri="{BB962C8B-B14F-4D97-AF65-F5344CB8AC3E}">
        <p14:creationId xmlns:p14="http://schemas.microsoft.com/office/powerpoint/2010/main" val="38121571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45</a:t>
            </a:fld>
            <a:endParaRPr lang="en-US"/>
          </a:p>
        </p:txBody>
      </p:sp>
      <p:sp>
        <p:nvSpPr>
          <p:cNvPr id="4" name="Title 3">
            <a:extLst>
              <a:ext uri="{FF2B5EF4-FFF2-40B4-BE49-F238E27FC236}">
                <a16:creationId xmlns:a16="http://schemas.microsoft.com/office/drawing/2014/main" id="{A8077421-50C5-4F17-9B8C-ADDD80138EC5}"/>
              </a:ext>
            </a:extLst>
          </p:cNvPr>
          <p:cNvSpPr>
            <a:spLocks noGrp="1"/>
          </p:cNvSpPr>
          <p:nvPr>
            <p:ph type="title"/>
          </p:nvPr>
        </p:nvSpPr>
        <p:spPr/>
        <p:txBody>
          <a:bodyPr>
            <a:normAutofit fontScale="90000"/>
          </a:bodyPr>
          <a:lstStyle/>
          <a:p>
            <a:r>
              <a:rPr lang="en-US" dirty="0"/>
              <a:t>LO5, content 3</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a:bodyPr>
          <a:lstStyle/>
          <a:p>
            <a:pPr marL="0" indent="0">
              <a:buNone/>
            </a:pPr>
            <a:r>
              <a:rPr lang="en-US" altLang="en-US" dirty="0">
                <a:latin typeface="+mj-lt"/>
              </a:rPr>
              <a:t>Handout 5-2: Difficult Behaviors and Management (cont’d)</a:t>
            </a:r>
          </a:p>
          <a:p>
            <a:pPr marL="0" indent="0">
              <a:buNone/>
            </a:pPr>
            <a:endParaRPr lang="en-US" altLang="en-US" dirty="0">
              <a:latin typeface="+mj-lt"/>
            </a:endParaRPr>
          </a:p>
          <a:p>
            <a:pPr marL="0" indent="0">
              <a:buNone/>
            </a:pPr>
            <a:r>
              <a:rPr lang="en-US" altLang="en-US" b="1" dirty="0">
                <a:latin typeface="+mj-lt"/>
              </a:rPr>
              <a:t>Perseveration or Repetitive Phrasing</a:t>
            </a:r>
            <a:r>
              <a:rPr lang="en-US" altLang="en-US" dirty="0">
                <a:latin typeface="+mj-lt"/>
              </a:rPr>
              <a:t> </a:t>
            </a:r>
          </a:p>
          <a:p>
            <a:pPr marL="0" indent="0">
              <a:buNone/>
            </a:pPr>
            <a:r>
              <a:rPr lang="en-US" altLang="en-US" dirty="0">
                <a:latin typeface="+mj-lt"/>
              </a:rPr>
              <a:t>Respond with patience, do not stop behavior, and answer questions each time, using the same words.</a:t>
            </a:r>
          </a:p>
          <a:p>
            <a:pPr marL="0" indent="0">
              <a:buNone/>
            </a:pPr>
            <a:r>
              <a:rPr lang="en-US" altLang="en-US" b="1" dirty="0">
                <a:latin typeface="+mj-lt"/>
              </a:rPr>
              <a:t>Disruptiveness </a:t>
            </a:r>
          </a:p>
          <a:p>
            <a:pPr marL="0" indent="0">
              <a:buNone/>
            </a:pPr>
            <a:r>
              <a:rPr lang="en-US" altLang="en-US" dirty="0">
                <a:latin typeface="+mj-lt"/>
              </a:rPr>
              <a:t>Gain resident’s attention, be calm, direct to a private area, ask about behavior, notice and praise improvements, tell resident about any changes, encourage the resident to join in activities, help the resident find ways to cope, and focus on activities the resident may still be able to do.</a:t>
            </a:r>
          </a:p>
          <a:p>
            <a:pPr marL="0" indent="0">
              <a:buNone/>
            </a:pPr>
            <a:r>
              <a:rPr lang="en-US" altLang="en-US" b="1" dirty="0">
                <a:latin typeface="+mj-lt"/>
              </a:rPr>
              <a:t>Inappropriate Social Behavior</a:t>
            </a:r>
            <a:r>
              <a:rPr lang="en-US" altLang="en-US" dirty="0">
                <a:latin typeface="+mj-lt"/>
              </a:rPr>
              <a:t> </a:t>
            </a:r>
          </a:p>
          <a:p>
            <a:pPr marL="0" indent="0">
              <a:buNone/>
            </a:pPr>
            <a:r>
              <a:rPr lang="en-US" altLang="en-US" dirty="0">
                <a:latin typeface="+mj-lt"/>
              </a:rPr>
              <a:t>Do not take it personally, stay calm, reassure, find out cause, direct to private area, respond positively to appropriate behavior, and report abuse to nurse.</a:t>
            </a:r>
          </a:p>
          <a:p>
            <a:pPr marL="0" indent="0">
              <a:buNone/>
            </a:pPr>
            <a:endParaRPr lang="en-US" altLang="en-US" dirty="0">
              <a:latin typeface="+mj-lt"/>
            </a:endParaRPr>
          </a:p>
        </p:txBody>
      </p:sp>
    </p:spTree>
    <p:extLst>
      <p:ext uri="{BB962C8B-B14F-4D97-AF65-F5344CB8AC3E}">
        <p14:creationId xmlns:p14="http://schemas.microsoft.com/office/powerpoint/2010/main" val="4853400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46</a:t>
            </a:fld>
            <a:endParaRPr lang="en-US"/>
          </a:p>
        </p:txBody>
      </p:sp>
      <p:sp>
        <p:nvSpPr>
          <p:cNvPr id="4" name="Title 3">
            <a:extLst>
              <a:ext uri="{FF2B5EF4-FFF2-40B4-BE49-F238E27FC236}">
                <a16:creationId xmlns:a16="http://schemas.microsoft.com/office/drawing/2014/main" id="{DAA63DC0-58B8-456D-AD68-2A843F1C5B34}"/>
              </a:ext>
            </a:extLst>
          </p:cNvPr>
          <p:cNvSpPr>
            <a:spLocks noGrp="1"/>
          </p:cNvSpPr>
          <p:nvPr>
            <p:ph type="title"/>
          </p:nvPr>
        </p:nvSpPr>
        <p:spPr/>
        <p:txBody>
          <a:bodyPr>
            <a:normAutofit fontScale="90000"/>
          </a:bodyPr>
          <a:lstStyle/>
          <a:p>
            <a:r>
              <a:rPr lang="en-US" dirty="0"/>
              <a:t>LO5, content 4</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a:bodyPr>
          <a:lstStyle/>
          <a:p>
            <a:pPr marL="0" indent="0">
              <a:buNone/>
            </a:pPr>
            <a:r>
              <a:rPr lang="en-US" altLang="en-US" dirty="0">
                <a:latin typeface="+mj-lt"/>
              </a:rPr>
              <a:t>Handout 5-2: Difficult Behaviors and Management (cont’d)</a:t>
            </a:r>
          </a:p>
          <a:p>
            <a:pPr marL="0" indent="0">
              <a:buNone/>
            </a:pPr>
            <a:endParaRPr lang="en-US" altLang="en-US" dirty="0">
              <a:latin typeface="+mj-lt"/>
            </a:endParaRPr>
          </a:p>
          <a:p>
            <a:pPr marL="0" indent="0">
              <a:buNone/>
            </a:pPr>
            <a:r>
              <a:rPr lang="en-US" altLang="en-US" b="1" dirty="0">
                <a:latin typeface="+mj-lt"/>
              </a:rPr>
              <a:t>Inappropriate Sexual Behavior </a:t>
            </a:r>
          </a:p>
          <a:p>
            <a:pPr marL="0" indent="0">
              <a:buNone/>
            </a:pPr>
            <a:r>
              <a:rPr lang="en-US" altLang="en-US" dirty="0">
                <a:latin typeface="+mj-lt"/>
              </a:rPr>
              <a:t>Stay calm and be reassuring, try to determine the cause of the problem is the behavior intentional?), direct to a private area, and consider other ways to provide physical stimulation. </a:t>
            </a:r>
          </a:p>
          <a:p>
            <a:pPr marL="0" indent="0">
              <a:buNone/>
            </a:pPr>
            <a:r>
              <a:rPr lang="en-US" altLang="en-US" b="1" dirty="0">
                <a:latin typeface="+mj-lt"/>
              </a:rPr>
              <a:t>Hoarding and rummaging</a:t>
            </a:r>
          </a:p>
          <a:p>
            <a:pPr marL="0" indent="0">
              <a:buNone/>
            </a:pPr>
            <a:r>
              <a:rPr lang="en-US" altLang="en-US" dirty="0">
                <a:latin typeface="+mj-lt"/>
              </a:rPr>
              <a:t>Label belongings, place a label or symbol on door, do not tell others that person is stealing, prepare the family, ask the family to report unfamiliar items, and provide a rummage drawer.</a:t>
            </a:r>
          </a:p>
          <a:p>
            <a:pPr marL="0" indent="0">
              <a:buNone/>
            </a:pPr>
            <a:r>
              <a:rPr lang="en-US" altLang="en-US" b="1" dirty="0">
                <a:latin typeface="+mj-lt"/>
              </a:rPr>
              <a:t>Sleep disturbances</a:t>
            </a:r>
          </a:p>
          <a:p>
            <a:pPr marL="0" indent="0">
              <a:buNone/>
            </a:pPr>
            <a:r>
              <a:rPr lang="en-US" altLang="en-US" dirty="0">
                <a:latin typeface="+mj-lt"/>
              </a:rPr>
              <a:t>Make sure resident gets moderate exercise/activity throughout the day. Allow the resident to spend time in natural sunlight if possible. Reduce light and noise during nighttime hours. Discourage sleeping during the day.</a:t>
            </a:r>
          </a:p>
          <a:p>
            <a:pPr marL="0" indent="0">
              <a:buNone/>
            </a:pPr>
            <a:endParaRPr lang="en-US" altLang="en-US" dirty="0">
              <a:latin typeface="+mj-lt"/>
            </a:endParaRPr>
          </a:p>
          <a:p>
            <a:pPr marL="0" indent="0">
              <a:buNone/>
            </a:pPr>
            <a:endParaRPr lang="en-US" altLang="en-US" dirty="0">
              <a:latin typeface="+mj-lt"/>
            </a:endParaRPr>
          </a:p>
        </p:txBody>
      </p:sp>
    </p:spTree>
    <p:extLst>
      <p:ext uri="{BB962C8B-B14F-4D97-AF65-F5344CB8AC3E}">
        <p14:creationId xmlns:p14="http://schemas.microsoft.com/office/powerpoint/2010/main" val="397822809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47</a:t>
            </a:fld>
            <a:endParaRPr lang="en-US"/>
          </a:p>
        </p:txBody>
      </p:sp>
      <p:sp>
        <p:nvSpPr>
          <p:cNvPr id="2" name="Title 1">
            <a:extLst>
              <a:ext uri="{FF2B5EF4-FFF2-40B4-BE49-F238E27FC236}">
                <a16:creationId xmlns:a16="http://schemas.microsoft.com/office/drawing/2014/main" id="{F8D0F0DB-BAEC-4010-ADA0-F6FB1EB831EA}"/>
              </a:ext>
            </a:extLst>
          </p:cNvPr>
          <p:cNvSpPr>
            <a:spLocks noGrp="1"/>
          </p:cNvSpPr>
          <p:nvPr>
            <p:ph type="title"/>
          </p:nvPr>
        </p:nvSpPr>
        <p:spPr/>
        <p:txBody>
          <a:bodyPr>
            <a:normAutofit fontScale="90000"/>
          </a:bodyPr>
          <a:lstStyle/>
          <a:p>
            <a:r>
              <a:rPr lang="en-US" dirty="0"/>
              <a:t>LO5, content 5</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5"/>
            </a:pPr>
            <a:r>
              <a:rPr lang="en-US" altLang="en-US" dirty="0">
                <a:solidFill>
                  <a:srgbClr val="FF0000"/>
                </a:solidFill>
              </a:rPr>
              <a:t>List and describe interventions for common difficult behaviors related to Alzheimer’s disease</a:t>
            </a:r>
          </a:p>
          <a:p>
            <a:pPr marL="457200" indent="-457200">
              <a:buFont typeface="+mj-lt"/>
              <a:buAutoNum type="arabicPeriod" startAt="5"/>
            </a:pPr>
            <a:endParaRPr lang="en-US" dirty="0">
              <a:latin typeface="Scala Sans" panose="02000503060000020003" pitchFamily="2" charset="0"/>
            </a:endParaRPr>
          </a:p>
          <a:p>
            <a:pPr marL="0" indent="0">
              <a:buNone/>
            </a:pPr>
            <a:r>
              <a:rPr lang="en-US" dirty="0">
                <a:solidFill>
                  <a:sysClr val="windowText" lastClr="000000"/>
                </a:solidFill>
                <a:latin typeface="Scala Sans" panose="02000503060000020003" pitchFamily="2" charset="0"/>
              </a:rPr>
              <a:t>REMEMBER:</a:t>
            </a:r>
          </a:p>
          <a:p>
            <a:pPr marL="0" indent="0">
              <a:buNone/>
            </a:pPr>
            <a:endParaRPr lang="en-US" dirty="0">
              <a:solidFill>
                <a:sysClr val="windowText" lastClr="000000"/>
              </a:solidFill>
              <a:latin typeface="Scala Sans" panose="02000503060000020003" pitchFamily="2" charset="0"/>
            </a:endParaRPr>
          </a:p>
          <a:p>
            <a:pPr marL="0" indent="0">
              <a:buNone/>
            </a:pPr>
            <a:r>
              <a:rPr lang="en-US" dirty="0">
                <a:solidFill>
                  <a:sysClr val="windowText" lastClr="000000"/>
                </a:solidFill>
                <a:latin typeface="Scala Sans" panose="02000503060000020003" pitchFamily="2" charset="0"/>
              </a:rPr>
              <a:t>Residents with AD may try to elope, or leave a facility unsupervised and unnoticed. If a resident with AD elopes the NA must inform the nurse right away. The earlier a search is begun, the more likely the resident is to be found nearby and safe.</a:t>
            </a:r>
          </a:p>
          <a:p>
            <a:pPr marL="0" indent="0">
              <a:buNone/>
            </a:pPr>
            <a:endParaRPr lang="en-US" dirty="0">
              <a:solidFill>
                <a:sysClr val="windowText" lastClr="000000"/>
              </a:solidFill>
              <a:latin typeface="Scala Sans" panose="02000503060000020003" pitchFamily="2" charset="0"/>
            </a:endParaRPr>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117622666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48</a:t>
            </a:fld>
            <a:endParaRPr lang="en-US"/>
          </a:p>
        </p:txBody>
      </p:sp>
      <p:sp>
        <p:nvSpPr>
          <p:cNvPr id="2" name="Title 1">
            <a:extLst>
              <a:ext uri="{FF2B5EF4-FFF2-40B4-BE49-F238E27FC236}">
                <a16:creationId xmlns:a16="http://schemas.microsoft.com/office/drawing/2014/main" id="{5166F1A5-5327-414F-A1EE-E0D9CF5DF682}"/>
              </a:ext>
            </a:extLst>
          </p:cNvPr>
          <p:cNvSpPr>
            <a:spLocks noGrp="1"/>
          </p:cNvSpPr>
          <p:nvPr>
            <p:ph type="title"/>
          </p:nvPr>
        </p:nvSpPr>
        <p:spPr/>
        <p:txBody>
          <a:bodyPr>
            <a:normAutofit fontScale="90000"/>
          </a:bodyPr>
          <a:lstStyle/>
          <a:p>
            <a:r>
              <a:rPr lang="en-US" dirty="0"/>
              <a:t>LO5, content 6</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5"/>
            </a:pPr>
            <a:r>
              <a:rPr lang="en-US" altLang="en-US" dirty="0">
                <a:solidFill>
                  <a:srgbClr val="FF0000"/>
                </a:solidFill>
              </a:rPr>
              <a:t>List and describe interventions for common difficult behaviors related to Alzheimer’s disease</a:t>
            </a:r>
          </a:p>
          <a:p>
            <a:pPr marL="457200" indent="-457200">
              <a:buFont typeface="+mj-lt"/>
              <a:buAutoNum type="arabicPeriod" startAt="5"/>
            </a:pPr>
            <a:endParaRPr lang="en-US" dirty="0">
              <a:latin typeface="Scala Sans" panose="02000503060000020003" pitchFamily="2" charset="0"/>
            </a:endParaRPr>
          </a:p>
          <a:p>
            <a:pPr marL="0" indent="0">
              <a:buNone/>
            </a:pPr>
            <a:r>
              <a:rPr lang="en-US" dirty="0">
                <a:latin typeface="+mj-lt"/>
              </a:rPr>
              <a:t>REMEMBER:</a:t>
            </a:r>
          </a:p>
          <a:p>
            <a:pPr marL="0" indent="0">
              <a:buNone/>
            </a:pPr>
            <a:endParaRPr lang="en-US" dirty="0">
              <a:latin typeface="+mj-lt"/>
            </a:endParaRPr>
          </a:p>
          <a:p>
            <a:pPr marL="0" indent="0">
              <a:buNone/>
            </a:pPr>
            <a:r>
              <a:rPr lang="en-US" dirty="0">
                <a:latin typeface="+mj-lt"/>
              </a:rPr>
              <a:t>People with AD may be at a higher risk for abuse. One reason for this is that caring for someone with AD is very demanding, physically and psychologically. NAs should take good care of themselves to ensure they are able to provide the best possible care. </a:t>
            </a:r>
          </a:p>
          <a:p>
            <a:pPr marL="0" indent="0">
              <a:buNone/>
            </a:pPr>
            <a:endParaRPr lang="en-US" dirty="0">
              <a:latin typeface="+mj-lt"/>
            </a:endParaRPr>
          </a:p>
        </p:txBody>
      </p:sp>
    </p:spTree>
    <p:extLst>
      <p:ext uri="{BB962C8B-B14F-4D97-AF65-F5344CB8AC3E}">
        <p14:creationId xmlns:p14="http://schemas.microsoft.com/office/powerpoint/2010/main" val="36994124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49</a:t>
            </a:fld>
            <a:endParaRPr lang="en-US"/>
          </a:p>
        </p:txBody>
      </p:sp>
      <p:sp>
        <p:nvSpPr>
          <p:cNvPr id="2" name="Title 1">
            <a:extLst>
              <a:ext uri="{FF2B5EF4-FFF2-40B4-BE49-F238E27FC236}">
                <a16:creationId xmlns:a16="http://schemas.microsoft.com/office/drawing/2014/main" id="{2B9B13F5-1EBA-43A3-BBFF-4713A35642C4}"/>
              </a:ext>
            </a:extLst>
          </p:cNvPr>
          <p:cNvSpPr>
            <a:spLocks noGrp="1"/>
          </p:cNvSpPr>
          <p:nvPr>
            <p:ph type="title"/>
          </p:nvPr>
        </p:nvSpPr>
        <p:spPr/>
        <p:txBody>
          <a:bodyPr>
            <a:normAutofit fontScale="90000"/>
          </a:bodyPr>
          <a:lstStyle/>
          <a:p>
            <a:r>
              <a:rPr lang="en-US" dirty="0"/>
              <a:t>LO6, key term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6"/>
            </a:pPr>
            <a:r>
              <a:rPr lang="en-US" altLang="en-US" dirty="0">
                <a:solidFill>
                  <a:srgbClr val="FF0000"/>
                </a:solidFill>
              </a:rPr>
              <a:t>Describe creative therapies for residents with Alzheimer’s disease</a:t>
            </a:r>
          </a:p>
          <a:p>
            <a:pPr marL="457200" indent="-457200">
              <a:buFont typeface="+mj-lt"/>
              <a:buAutoNum type="arabicPeriod" startAt="6"/>
            </a:pPr>
            <a:endParaRPr lang="en-US" dirty="0">
              <a:latin typeface="Scala Sans" panose="02000503060000020003" pitchFamily="2" charset="0"/>
            </a:endParaRPr>
          </a:p>
          <a:p>
            <a:pPr marL="0" indent="0">
              <a:buNone/>
            </a:pPr>
            <a:r>
              <a:rPr lang="en-US" dirty="0">
                <a:latin typeface="Scala Sans" panose="02000503060000020003" pitchFamily="2" charset="0"/>
              </a:rPr>
              <a:t>Define the following term:</a:t>
            </a:r>
          </a:p>
          <a:p>
            <a:pPr marL="0" indent="0">
              <a:buNone/>
            </a:pPr>
            <a:endParaRPr lang="en-US" dirty="0">
              <a:latin typeface="Scala Sans" panose="02000503060000020003" pitchFamily="2" charset="0"/>
            </a:endParaRPr>
          </a:p>
          <a:p>
            <a:pPr marL="0" indent="0">
              <a:buNone/>
            </a:pPr>
            <a:r>
              <a:rPr lang="en-US" b="1" dirty="0">
                <a:latin typeface="Scala Sans" panose="02000503060000020003" pitchFamily="2" charset="0"/>
              </a:rPr>
              <a:t>validating</a:t>
            </a:r>
          </a:p>
          <a:p>
            <a:pPr marL="457200" lvl="1" indent="0">
              <a:buNone/>
            </a:pPr>
            <a:r>
              <a:rPr lang="en-US" dirty="0">
                <a:latin typeface="Scala Sans" panose="02000503060000020003" pitchFamily="2" charset="0"/>
              </a:rPr>
              <a:t>giving value to or approving.</a:t>
            </a:r>
          </a:p>
          <a:p>
            <a:pPr marL="0" indent="0">
              <a:buNone/>
            </a:pPr>
            <a:endParaRPr lang="en-US" dirty="0">
              <a:solidFill>
                <a:sysClr val="windowText" lastClr="000000"/>
              </a:solidFill>
              <a:latin typeface="Scala Sans" panose="02000503060000020003" pitchFamily="2" charset="0"/>
            </a:endParaRPr>
          </a:p>
          <a:p>
            <a:pPr marL="0" indent="0">
              <a:buNone/>
            </a:pPr>
            <a:endParaRPr lang="en-US" dirty="0">
              <a:solidFill>
                <a:sysClr val="windowText" lastClr="000000"/>
              </a:solidFill>
              <a:latin typeface="Scala Sans" panose="02000503060000020003" pitchFamily="2" charset="0"/>
            </a:endParaRPr>
          </a:p>
          <a:p>
            <a:pPr marL="0" indent="0">
              <a:buNone/>
            </a:pPr>
            <a:endParaRPr lang="en-US" dirty="0">
              <a:solidFill>
                <a:sysClr val="windowText" lastClr="000000"/>
              </a:solidFill>
              <a:latin typeface="Scala Sans" panose="02000503060000020003" pitchFamily="2" charset="0"/>
            </a:endParaRPr>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275280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4C2A95D-CB8B-4736-8F45-D6974A9E9992}"/>
              </a:ext>
            </a:extLst>
          </p:cNvPr>
          <p:cNvSpPr>
            <a:spLocks noGrp="1"/>
          </p:cNvSpPr>
          <p:nvPr>
            <p:ph type="sldNum" sz="quarter" idx="12"/>
          </p:nvPr>
        </p:nvSpPr>
        <p:spPr/>
        <p:txBody>
          <a:bodyPr/>
          <a:lstStyle/>
          <a:p>
            <a:fld id="{1E19C8D7-53EE-4AF8-9E87-BBF55B67A655}" type="slidenum">
              <a:rPr lang="en-US" smtClean="0"/>
              <a:pPr/>
              <a:t>5</a:t>
            </a:fld>
            <a:endParaRPr lang="en-US"/>
          </a:p>
        </p:txBody>
      </p:sp>
      <p:sp>
        <p:nvSpPr>
          <p:cNvPr id="4" name="Title 3">
            <a:extLst>
              <a:ext uri="{FF2B5EF4-FFF2-40B4-BE49-F238E27FC236}">
                <a16:creationId xmlns:a16="http://schemas.microsoft.com/office/drawing/2014/main" id="{99AE7EEA-0A70-4641-9696-C0BB1B2FE5B7}"/>
              </a:ext>
            </a:extLst>
          </p:cNvPr>
          <p:cNvSpPr>
            <a:spLocks noGrp="1"/>
          </p:cNvSpPr>
          <p:nvPr>
            <p:ph type="title"/>
          </p:nvPr>
        </p:nvSpPr>
        <p:spPr/>
        <p:txBody>
          <a:bodyPr>
            <a:normAutofit fontScale="90000"/>
          </a:bodyPr>
          <a:lstStyle/>
          <a:p>
            <a:r>
              <a:rPr lang="en-US" dirty="0"/>
              <a:t>LO1, content 3</a:t>
            </a:r>
          </a:p>
        </p:txBody>
      </p:sp>
      <p:sp>
        <p:nvSpPr>
          <p:cNvPr id="2" name="Content Placeholder 1">
            <a:extLst>
              <a:ext uri="{FF2B5EF4-FFF2-40B4-BE49-F238E27FC236}">
                <a16:creationId xmlns:a16="http://schemas.microsoft.com/office/drawing/2014/main" id="{2AB3C8D8-0581-4CAF-9C7B-A7C32A8FC2B2}"/>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Discuss confusion and delirium</a:t>
            </a:r>
          </a:p>
          <a:p>
            <a:pPr marL="457200" indent="-457200">
              <a:buAutoNum type="arabicPeriod"/>
            </a:pPr>
            <a:endParaRPr lang="en-US" dirty="0">
              <a:solidFill>
                <a:srgbClr val="FF0000"/>
              </a:solidFill>
              <a:latin typeface="+mj-lt"/>
            </a:endParaRPr>
          </a:p>
          <a:p>
            <a:pPr marL="0" indent="0">
              <a:buNone/>
            </a:pPr>
            <a:r>
              <a:rPr lang="en-US" dirty="0">
                <a:latin typeface="+mj-lt"/>
              </a:rPr>
              <a:t>Causes of confusion (cont’d):</a:t>
            </a:r>
          </a:p>
          <a:p>
            <a:pPr marL="0" indent="0">
              <a:buNone/>
            </a:pPr>
            <a:endParaRPr lang="en-US" dirty="0">
              <a:latin typeface="+mj-lt"/>
            </a:endParaRPr>
          </a:p>
          <a:p>
            <a:pPr lvl="1"/>
            <a:r>
              <a:rPr lang="en-US" dirty="0">
                <a:latin typeface="+mj-lt"/>
              </a:rPr>
              <a:t>Lack of oxygen</a:t>
            </a:r>
          </a:p>
          <a:p>
            <a:pPr lvl="1"/>
            <a:r>
              <a:rPr lang="en-US" dirty="0">
                <a:latin typeface="+mj-lt"/>
              </a:rPr>
              <a:t>Medications</a:t>
            </a:r>
          </a:p>
          <a:p>
            <a:pPr lvl="1"/>
            <a:r>
              <a:rPr lang="en-US" dirty="0">
                <a:latin typeface="+mj-lt"/>
              </a:rPr>
              <a:t>Infections</a:t>
            </a:r>
          </a:p>
          <a:p>
            <a:pPr lvl="1"/>
            <a:r>
              <a:rPr lang="en-US" dirty="0">
                <a:latin typeface="+mj-lt"/>
              </a:rPr>
              <a:t>Brain tumor</a:t>
            </a:r>
          </a:p>
          <a:p>
            <a:pPr lvl="1"/>
            <a:r>
              <a:rPr lang="en-US" dirty="0">
                <a:latin typeface="+mj-lt"/>
              </a:rPr>
              <a:t>Diseases or illness</a:t>
            </a:r>
          </a:p>
          <a:p>
            <a:pPr lvl="1"/>
            <a:r>
              <a:rPr lang="en-US" dirty="0">
                <a:latin typeface="+mj-lt"/>
              </a:rPr>
              <a:t>Loss of sleep</a:t>
            </a:r>
          </a:p>
          <a:p>
            <a:pPr lvl="1"/>
            <a:r>
              <a:rPr lang="en-US" dirty="0">
                <a:latin typeface="+mj-lt"/>
              </a:rPr>
              <a:t>Seizures</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32253335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50</a:t>
            </a:fld>
            <a:endParaRPr lang="en-US"/>
          </a:p>
        </p:txBody>
      </p:sp>
      <p:sp>
        <p:nvSpPr>
          <p:cNvPr id="2" name="Title 1">
            <a:extLst>
              <a:ext uri="{FF2B5EF4-FFF2-40B4-BE49-F238E27FC236}">
                <a16:creationId xmlns:a16="http://schemas.microsoft.com/office/drawing/2014/main" id="{1A5EE814-E444-4713-BAC1-921794BB4243}"/>
              </a:ext>
            </a:extLst>
          </p:cNvPr>
          <p:cNvSpPr>
            <a:spLocks noGrp="1"/>
          </p:cNvSpPr>
          <p:nvPr>
            <p:ph type="title"/>
          </p:nvPr>
        </p:nvSpPr>
        <p:spPr/>
        <p:txBody>
          <a:bodyPr>
            <a:normAutofit fontScale="90000"/>
          </a:bodyPr>
          <a:lstStyle/>
          <a:p>
            <a:r>
              <a:rPr lang="en-US" dirty="0"/>
              <a:t>LO6, content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6"/>
            </a:pPr>
            <a:r>
              <a:rPr lang="en-US" altLang="en-US" dirty="0">
                <a:solidFill>
                  <a:srgbClr val="FF0000"/>
                </a:solidFill>
              </a:rPr>
              <a:t>Describe creative therapies for residents with Alzheimer’s disease</a:t>
            </a:r>
          </a:p>
          <a:p>
            <a:pPr marL="457200" indent="-457200">
              <a:buFont typeface="+mj-lt"/>
              <a:buAutoNum type="arabicPeriod" startAt="6"/>
            </a:pPr>
            <a:endParaRPr lang="en-US" dirty="0">
              <a:latin typeface="Scala Sans" panose="02000503060000020003" pitchFamily="2" charset="0"/>
            </a:endParaRPr>
          </a:p>
          <a:p>
            <a:pPr marL="0" indent="0">
              <a:buNone/>
            </a:pPr>
            <a:r>
              <a:rPr lang="en-US" dirty="0">
                <a:solidFill>
                  <a:sysClr val="windowText" lastClr="000000"/>
                </a:solidFill>
                <a:latin typeface="Scala Sans" panose="02000503060000020003" pitchFamily="2" charset="0"/>
              </a:rPr>
              <a:t>Three creative therapies may be useful in working with residents with Alzheimer’s disease:</a:t>
            </a:r>
          </a:p>
          <a:p>
            <a:pPr marL="0" indent="0">
              <a:buNone/>
            </a:pPr>
            <a:endParaRPr lang="en-US" dirty="0">
              <a:solidFill>
                <a:sysClr val="windowText" lastClr="000000"/>
              </a:solidFill>
              <a:latin typeface="Scala Sans" panose="02000503060000020003" pitchFamily="2" charset="0"/>
            </a:endParaRPr>
          </a:p>
          <a:p>
            <a:pPr lvl="1"/>
            <a:r>
              <a:rPr lang="en-US" dirty="0">
                <a:solidFill>
                  <a:sysClr val="windowText" lastClr="000000"/>
                </a:solidFill>
                <a:latin typeface="Scala Sans" panose="02000503060000020003" pitchFamily="2" charset="0"/>
              </a:rPr>
              <a:t>Validation therapy allows residents to believe they live in the past or in imaginary circumstances.</a:t>
            </a:r>
          </a:p>
          <a:p>
            <a:pPr lvl="1"/>
            <a:r>
              <a:rPr lang="en-US" dirty="0">
                <a:solidFill>
                  <a:sysClr val="windowText" lastClr="000000"/>
                </a:solidFill>
                <a:latin typeface="Scala Sans" panose="02000503060000020003" pitchFamily="2" charset="0"/>
              </a:rPr>
              <a:t>Reminiscence therapy encourages residents to remember and talk about the past.</a:t>
            </a:r>
          </a:p>
          <a:p>
            <a:pPr lvl="1"/>
            <a:r>
              <a:rPr lang="en-US" dirty="0">
                <a:solidFill>
                  <a:sysClr val="windowText" lastClr="000000"/>
                </a:solidFill>
                <a:latin typeface="Scala Sans" panose="02000503060000020003" pitchFamily="2" charset="0"/>
              </a:rPr>
              <a:t>Activity therapy uses activities that the resident enjoys to prevent boredom and frustration and to promote self-esteem.</a:t>
            </a:r>
          </a:p>
          <a:p>
            <a:pPr lvl="1"/>
            <a:endParaRPr lang="en-US" dirty="0">
              <a:solidFill>
                <a:sysClr val="windowText" lastClr="000000"/>
              </a:solidFill>
              <a:latin typeface="Scala Sans" panose="02000503060000020003" pitchFamily="2" charset="0"/>
            </a:endParaRPr>
          </a:p>
          <a:p>
            <a:pPr marL="0" indent="0">
              <a:buNone/>
            </a:pPr>
            <a:endParaRPr lang="en-US" dirty="0">
              <a:solidFill>
                <a:sysClr val="windowText" lastClr="000000"/>
              </a:solidFill>
              <a:latin typeface="Scala Sans" panose="02000503060000020003" pitchFamily="2" charset="0"/>
            </a:endParaRPr>
          </a:p>
          <a:p>
            <a:pPr marL="0" indent="0">
              <a:buNone/>
            </a:pPr>
            <a:endParaRPr lang="en-US" dirty="0">
              <a:solidFill>
                <a:sysClr val="windowText" lastClr="000000"/>
              </a:solidFill>
              <a:latin typeface="Scala Sans" panose="02000503060000020003" pitchFamily="2" charset="0"/>
            </a:endParaRPr>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225216216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51</a:t>
            </a:fld>
            <a:endParaRPr lang="en-US"/>
          </a:p>
        </p:txBody>
      </p:sp>
      <p:sp>
        <p:nvSpPr>
          <p:cNvPr id="2" name="Title 1">
            <a:extLst>
              <a:ext uri="{FF2B5EF4-FFF2-40B4-BE49-F238E27FC236}">
                <a16:creationId xmlns:a16="http://schemas.microsoft.com/office/drawing/2014/main" id="{D3FD38A6-5A84-4B59-8811-EE18E88E80A3}"/>
              </a:ext>
            </a:extLst>
          </p:cNvPr>
          <p:cNvSpPr>
            <a:spLocks noGrp="1"/>
          </p:cNvSpPr>
          <p:nvPr>
            <p:ph type="title"/>
          </p:nvPr>
        </p:nvSpPr>
        <p:spPr/>
        <p:txBody>
          <a:bodyPr>
            <a:normAutofit fontScale="90000"/>
          </a:bodyPr>
          <a:lstStyle/>
          <a:p>
            <a:r>
              <a:rPr lang="en-US" dirty="0"/>
              <a:t>LO6, content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6"/>
            </a:pPr>
            <a:r>
              <a:rPr lang="en-US" altLang="en-US" dirty="0">
                <a:solidFill>
                  <a:srgbClr val="FF0000"/>
                </a:solidFill>
              </a:rPr>
              <a:t>Describe creative therapies for residents with Alzheimer’s disease</a:t>
            </a:r>
          </a:p>
          <a:p>
            <a:pPr marL="457200" indent="-457200">
              <a:buFont typeface="+mj-lt"/>
              <a:buAutoNum type="arabicPeriod" startAt="6"/>
            </a:pPr>
            <a:endParaRPr lang="en-US" dirty="0">
              <a:latin typeface="Scala Sans" panose="02000503060000020003" pitchFamily="2" charset="0"/>
            </a:endParaRPr>
          </a:p>
          <a:p>
            <a:pPr marL="0" indent="0">
              <a:buNone/>
            </a:pPr>
            <a:r>
              <a:rPr lang="en-US" dirty="0">
                <a:solidFill>
                  <a:sysClr val="windowText" lastClr="000000"/>
                </a:solidFill>
                <a:latin typeface="Scala Sans" panose="02000503060000020003" pitchFamily="2" charset="0"/>
              </a:rPr>
              <a:t>REMEMBER:</a:t>
            </a:r>
          </a:p>
          <a:p>
            <a:pPr marL="0" indent="0">
              <a:buNone/>
            </a:pPr>
            <a:endParaRPr lang="en-US" dirty="0">
              <a:solidFill>
                <a:sysClr val="windowText" lastClr="000000"/>
              </a:solidFill>
              <a:latin typeface="Scala Sans" panose="02000503060000020003" pitchFamily="2" charset="0"/>
            </a:endParaRPr>
          </a:p>
          <a:p>
            <a:pPr marL="0" indent="0">
              <a:buNone/>
            </a:pPr>
            <a:r>
              <a:rPr lang="en-US" dirty="0">
                <a:solidFill>
                  <a:sysClr val="windowText" lastClr="000000"/>
                </a:solidFill>
                <a:latin typeface="Scala Sans" panose="02000503060000020003" pitchFamily="2" charset="0"/>
              </a:rPr>
              <a:t>Music therapy has been used successfully with people who have AD. Music is a form of sensory stimulation. Hearing familiar songs may cause a positive response in people with dementia who do not respond well to other treatments. Music therapy may be utilized to accomplish specific goals such as managing stress, improving mood, or enhancing cognition. The NA can help by observing the resident's response and playing the music she enjoys.</a:t>
            </a:r>
          </a:p>
          <a:p>
            <a:pPr marL="0" indent="0">
              <a:buNone/>
            </a:pPr>
            <a:endParaRPr lang="en-US" dirty="0">
              <a:solidFill>
                <a:sysClr val="windowText" lastClr="000000"/>
              </a:solidFill>
              <a:latin typeface="Scala Sans" panose="02000503060000020003" pitchFamily="2" charset="0"/>
            </a:endParaRPr>
          </a:p>
          <a:p>
            <a:pPr marL="0" indent="0">
              <a:buNone/>
            </a:pPr>
            <a:endParaRPr lang="en-US" dirty="0">
              <a:solidFill>
                <a:sysClr val="windowText" lastClr="000000"/>
              </a:solidFill>
              <a:latin typeface="Scala Sans" panose="02000503060000020003" pitchFamily="2" charset="0"/>
            </a:endParaRPr>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241534423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52</a:t>
            </a:fld>
            <a:endParaRPr lang="en-US"/>
          </a:p>
        </p:txBody>
      </p:sp>
      <p:sp>
        <p:nvSpPr>
          <p:cNvPr id="2" name="Title 1">
            <a:extLst>
              <a:ext uri="{FF2B5EF4-FFF2-40B4-BE49-F238E27FC236}">
                <a16:creationId xmlns:a16="http://schemas.microsoft.com/office/drawing/2014/main" id="{3973C06A-4091-4515-9C82-748D0A1472B6}"/>
              </a:ext>
            </a:extLst>
          </p:cNvPr>
          <p:cNvSpPr>
            <a:spLocks noGrp="1"/>
          </p:cNvSpPr>
          <p:nvPr>
            <p:ph type="title"/>
          </p:nvPr>
        </p:nvSpPr>
        <p:spPr/>
        <p:txBody>
          <a:bodyPr>
            <a:normAutofit fontScale="90000"/>
          </a:bodyPr>
          <a:lstStyle/>
          <a:p>
            <a:r>
              <a:rPr lang="en-US"/>
              <a:t>LO6, content 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6"/>
            </a:pPr>
            <a:r>
              <a:rPr lang="en-US" altLang="en-US" dirty="0">
                <a:solidFill>
                  <a:srgbClr val="FF0000"/>
                </a:solidFill>
              </a:rPr>
              <a:t>Describe creative therapies for residents with Alzheimer’s disease</a:t>
            </a:r>
          </a:p>
          <a:p>
            <a:pPr marL="457200" indent="-457200">
              <a:buFont typeface="+mj-lt"/>
              <a:buAutoNum type="arabicPeriod" startAt="6"/>
            </a:pPr>
            <a:endParaRPr lang="en-US" dirty="0">
              <a:latin typeface="Scala Sans" panose="02000503060000020003" pitchFamily="2" charset="0"/>
            </a:endParaRPr>
          </a:p>
          <a:p>
            <a:pPr marL="0" indent="0">
              <a:buNone/>
            </a:pPr>
            <a:r>
              <a:rPr lang="en-US" dirty="0">
                <a:solidFill>
                  <a:sysClr val="windowText" lastClr="000000"/>
                </a:solidFill>
                <a:latin typeface="Scala Sans" panose="02000503060000020003" pitchFamily="2" charset="0"/>
              </a:rPr>
              <a:t>Think about these questions:</a:t>
            </a:r>
          </a:p>
          <a:p>
            <a:pPr marL="0" indent="0">
              <a:buNone/>
            </a:pPr>
            <a:endParaRPr lang="en-US" dirty="0">
              <a:solidFill>
                <a:sysClr val="windowText" lastClr="000000"/>
              </a:solidFill>
              <a:latin typeface="Scala Sans" panose="02000503060000020003" pitchFamily="2" charset="0"/>
            </a:endParaRPr>
          </a:p>
          <a:p>
            <a:pPr marL="0" indent="0">
              <a:buNone/>
            </a:pPr>
            <a:r>
              <a:rPr lang="en-US" dirty="0">
                <a:solidFill>
                  <a:sysClr val="windowText" lastClr="000000"/>
                </a:solidFill>
                <a:latin typeface="Scala Sans" panose="02000503060000020003" pitchFamily="2" charset="0"/>
              </a:rPr>
              <a:t>At which stages of Alzheimer’s disease might each of these therapies be useful?</a:t>
            </a:r>
          </a:p>
          <a:p>
            <a:pPr marL="0" indent="0">
              <a:buNone/>
            </a:pPr>
            <a:endParaRPr lang="en-US" dirty="0">
              <a:solidFill>
                <a:sysClr val="windowText" lastClr="000000"/>
              </a:solidFill>
              <a:latin typeface="Scala Sans" panose="02000503060000020003" pitchFamily="2" charset="0"/>
            </a:endParaRPr>
          </a:p>
          <a:p>
            <a:pPr marL="0" indent="0">
              <a:buNone/>
            </a:pPr>
            <a:r>
              <a:rPr lang="en-US" dirty="0">
                <a:solidFill>
                  <a:sysClr val="windowText" lastClr="000000"/>
                </a:solidFill>
                <a:latin typeface="Scala Sans" panose="02000503060000020003" pitchFamily="2" charset="0"/>
              </a:rPr>
              <a:t>What are the benefits of these therapies?</a:t>
            </a:r>
          </a:p>
          <a:p>
            <a:pPr marL="0" indent="0">
              <a:buNone/>
            </a:pPr>
            <a:endParaRPr lang="en-US" dirty="0">
              <a:solidFill>
                <a:sysClr val="windowText" lastClr="000000"/>
              </a:solidFill>
              <a:latin typeface="Scala Sans" panose="02000503060000020003" pitchFamily="2" charset="0"/>
            </a:endParaRPr>
          </a:p>
          <a:p>
            <a:pPr marL="0" indent="0">
              <a:buNone/>
            </a:pPr>
            <a:endParaRPr lang="en-US" dirty="0">
              <a:solidFill>
                <a:sysClr val="windowText" lastClr="000000"/>
              </a:solidFill>
              <a:latin typeface="Scala Sans" panose="02000503060000020003" pitchFamily="2" charset="0"/>
            </a:endParaRPr>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64967518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9299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4C2A95D-CB8B-4736-8F45-D6974A9E9992}"/>
              </a:ext>
            </a:extLst>
          </p:cNvPr>
          <p:cNvSpPr>
            <a:spLocks noGrp="1"/>
          </p:cNvSpPr>
          <p:nvPr>
            <p:ph type="sldNum" sz="quarter" idx="12"/>
          </p:nvPr>
        </p:nvSpPr>
        <p:spPr/>
        <p:txBody>
          <a:bodyPr/>
          <a:lstStyle/>
          <a:p>
            <a:fld id="{1E19C8D7-53EE-4AF8-9E87-BBF55B67A655}" type="slidenum">
              <a:rPr lang="en-US" smtClean="0"/>
              <a:pPr/>
              <a:t>6</a:t>
            </a:fld>
            <a:endParaRPr lang="en-US"/>
          </a:p>
        </p:txBody>
      </p:sp>
      <p:sp>
        <p:nvSpPr>
          <p:cNvPr id="4" name="Title 3">
            <a:extLst>
              <a:ext uri="{FF2B5EF4-FFF2-40B4-BE49-F238E27FC236}">
                <a16:creationId xmlns:a16="http://schemas.microsoft.com/office/drawing/2014/main" id="{AA92347D-C7EB-4EA0-8BD1-BE571B0952D8}"/>
              </a:ext>
            </a:extLst>
          </p:cNvPr>
          <p:cNvSpPr>
            <a:spLocks noGrp="1"/>
          </p:cNvSpPr>
          <p:nvPr>
            <p:ph type="title"/>
          </p:nvPr>
        </p:nvSpPr>
        <p:spPr/>
        <p:txBody>
          <a:bodyPr>
            <a:normAutofit fontScale="90000"/>
          </a:bodyPr>
          <a:lstStyle/>
          <a:p>
            <a:r>
              <a:rPr lang="en-US" dirty="0"/>
              <a:t>LO1, content 4</a:t>
            </a:r>
          </a:p>
        </p:txBody>
      </p:sp>
      <p:sp>
        <p:nvSpPr>
          <p:cNvPr id="2" name="Content Placeholder 1">
            <a:extLst>
              <a:ext uri="{FF2B5EF4-FFF2-40B4-BE49-F238E27FC236}">
                <a16:creationId xmlns:a16="http://schemas.microsoft.com/office/drawing/2014/main" id="{2AB3C8D8-0581-4CAF-9C7B-A7C32A8FC2B2}"/>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Discuss confusion and delirium</a:t>
            </a:r>
          </a:p>
          <a:p>
            <a:pPr marL="457200" indent="-457200">
              <a:buAutoNum type="arabicPeriod"/>
            </a:pPr>
            <a:endParaRPr lang="en-US" dirty="0">
              <a:solidFill>
                <a:srgbClr val="FF0000"/>
              </a:solidFill>
              <a:latin typeface="+mj-lt"/>
            </a:endParaRPr>
          </a:p>
          <a:p>
            <a:pPr marL="0" indent="0">
              <a:buNone/>
            </a:pPr>
            <a:r>
              <a:rPr lang="en-US" dirty="0">
                <a:latin typeface="+mj-lt"/>
              </a:rPr>
              <a:t>When caring for a resident with confusion:</a:t>
            </a:r>
          </a:p>
          <a:p>
            <a:pPr marL="0" indent="0">
              <a:buNone/>
            </a:pPr>
            <a:endParaRPr lang="en-US" dirty="0">
              <a:latin typeface="+mj-lt"/>
            </a:endParaRPr>
          </a:p>
          <a:p>
            <a:pPr lvl="1"/>
            <a:r>
              <a:rPr lang="en-US" dirty="0">
                <a:latin typeface="+mj-lt"/>
              </a:rPr>
              <a:t>Do not leave a confused resident alone.</a:t>
            </a:r>
          </a:p>
          <a:p>
            <a:pPr lvl="1"/>
            <a:r>
              <a:rPr lang="en-US" dirty="0">
                <a:latin typeface="+mj-lt"/>
              </a:rPr>
              <a:t>Stay calm. Provide a quiet environment.</a:t>
            </a:r>
          </a:p>
          <a:p>
            <a:pPr lvl="1"/>
            <a:r>
              <a:rPr lang="en-US" dirty="0">
                <a:latin typeface="+mj-lt"/>
              </a:rPr>
              <a:t>Speak in a lower tone of voice. Speak clearly and slowly.</a:t>
            </a:r>
          </a:p>
          <a:p>
            <a:pPr lvl="1"/>
            <a:r>
              <a:rPr lang="en-US" dirty="0">
                <a:latin typeface="+mj-lt"/>
              </a:rPr>
              <a:t>Introduce yourself each time you see resident.</a:t>
            </a:r>
          </a:p>
          <a:p>
            <a:pPr lvl="1"/>
            <a:r>
              <a:rPr lang="en-US" dirty="0">
                <a:latin typeface="+mj-lt"/>
              </a:rPr>
              <a:t>Remind resident of location, name, and date.</a:t>
            </a:r>
          </a:p>
          <a:p>
            <a:pPr lvl="1"/>
            <a:r>
              <a:rPr lang="en-US" dirty="0">
                <a:latin typeface="+mj-lt"/>
              </a:rPr>
              <a:t>Explain what you are going to do using simple instructions.</a:t>
            </a:r>
          </a:p>
          <a:p>
            <a:pPr lvl="1"/>
            <a:r>
              <a:rPr lang="en-US" dirty="0">
                <a:latin typeface="+mj-lt"/>
              </a:rPr>
              <a:t>Be patient. Do not rush the resident.</a:t>
            </a:r>
          </a:p>
          <a:p>
            <a:pPr lvl="1"/>
            <a:r>
              <a:rPr lang="en-US" dirty="0">
                <a:latin typeface="+mj-lt"/>
              </a:rPr>
              <a:t>Talk about plans for the day. Keep a routine.</a:t>
            </a:r>
          </a:p>
          <a:p>
            <a:pPr lvl="1"/>
            <a:r>
              <a:rPr lang="en-US" dirty="0">
                <a:latin typeface="+mj-lt"/>
              </a:rPr>
              <a:t>Encourage the use of eyeglasses and hearing aids.</a:t>
            </a:r>
          </a:p>
          <a:p>
            <a:pPr marL="457200" lvl="1"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565057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4C2A95D-CB8B-4736-8F45-D6974A9E9992}"/>
              </a:ext>
            </a:extLst>
          </p:cNvPr>
          <p:cNvSpPr>
            <a:spLocks noGrp="1"/>
          </p:cNvSpPr>
          <p:nvPr>
            <p:ph type="sldNum" sz="quarter" idx="12"/>
          </p:nvPr>
        </p:nvSpPr>
        <p:spPr/>
        <p:txBody>
          <a:bodyPr/>
          <a:lstStyle/>
          <a:p>
            <a:fld id="{1E19C8D7-53EE-4AF8-9E87-BBF55B67A655}" type="slidenum">
              <a:rPr lang="en-US" smtClean="0"/>
              <a:pPr/>
              <a:t>7</a:t>
            </a:fld>
            <a:endParaRPr lang="en-US"/>
          </a:p>
        </p:txBody>
      </p:sp>
      <p:sp>
        <p:nvSpPr>
          <p:cNvPr id="4" name="Title 3">
            <a:extLst>
              <a:ext uri="{FF2B5EF4-FFF2-40B4-BE49-F238E27FC236}">
                <a16:creationId xmlns:a16="http://schemas.microsoft.com/office/drawing/2014/main" id="{B077208F-EC4E-45E6-8CAF-70A6FE564D43}"/>
              </a:ext>
            </a:extLst>
          </p:cNvPr>
          <p:cNvSpPr>
            <a:spLocks noGrp="1"/>
          </p:cNvSpPr>
          <p:nvPr>
            <p:ph type="title"/>
          </p:nvPr>
        </p:nvSpPr>
        <p:spPr/>
        <p:txBody>
          <a:bodyPr>
            <a:normAutofit fontScale="90000"/>
          </a:bodyPr>
          <a:lstStyle/>
          <a:p>
            <a:r>
              <a:rPr lang="en-US" dirty="0"/>
              <a:t>LO1, content 5</a:t>
            </a:r>
          </a:p>
        </p:txBody>
      </p:sp>
      <p:sp>
        <p:nvSpPr>
          <p:cNvPr id="2" name="Content Placeholder 1">
            <a:extLst>
              <a:ext uri="{FF2B5EF4-FFF2-40B4-BE49-F238E27FC236}">
                <a16:creationId xmlns:a16="http://schemas.microsoft.com/office/drawing/2014/main" id="{2AB3C8D8-0581-4CAF-9C7B-A7C32A8FC2B2}"/>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Discuss confusion and delirium</a:t>
            </a:r>
          </a:p>
          <a:p>
            <a:pPr marL="457200" indent="-457200">
              <a:buAutoNum type="arabicPeriod"/>
            </a:pPr>
            <a:endParaRPr lang="en-US" dirty="0">
              <a:solidFill>
                <a:srgbClr val="FF0000"/>
              </a:solidFill>
              <a:latin typeface="+mj-lt"/>
            </a:endParaRPr>
          </a:p>
          <a:p>
            <a:pPr marL="0" indent="0">
              <a:buNone/>
            </a:pPr>
            <a:r>
              <a:rPr lang="en-US" dirty="0">
                <a:latin typeface="+mj-lt"/>
              </a:rPr>
              <a:t>When caring for a resident with confusion (cont’d):</a:t>
            </a:r>
          </a:p>
          <a:p>
            <a:pPr marL="0" indent="0">
              <a:buNone/>
            </a:pPr>
            <a:endParaRPr lang="en-US" dirty="0">
              <a:latin typeface="+mj-lt"/>
            </a:endParaRPr>
          </a:p>
          <a:p>
            <a:pPr lvl="1"/>
            <a:r>
              <a:rPr lang="en-US" dirty="0">
                <a:latin typeface="+mj-lt"/>
              </a:rPr>
              <a:t>Promote self-care and independence.</a:t>
            </a:r>
          </a:p>
          <a:p>
            <a:pPr lvl="1"/>
            <a:r>
              <a:rPr lang="en-US" dirty="0">
                <a:latin typeface="+mj-lt"/>
              </a:rPr>
              <a:t>Do not leave cleaning agents or personal care products where the resident can access them. </a:t>
            </a:r>
          </a:p>
          <a:p>
            <a:pPr lvl="1"/>
            <a:r>
              <a:rPr lang="en-US" dirty="0">
                <a:latin typeface="+mj-lt"/>
              </a:rPr>
              <a:t>Report observations to the nurse.</a:t>
            </a:r>
          </a:p>
          <a:p>
            <a:pPr marL="457200" lvl="1"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245614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4C2A95D-CB8B-4736-8F45-D6974A9E9992}"/>
              </a:ext>
            </a:extLst>
          </p:cNvPr>
          <p:cNvSpPr>
            <a:spLocks noGrp="1"/>
          </p:cNvSpPr>
          <p:nvPr>
            <p:ph type="sldNum" sz="quarter" idx="12"/>
          </p:nvPr>
        </p:nvSpPr>
        <p:spPr/>
        <p:txBody>
          <a:bodyPr/>
          <a:lstStyle/>
          <a:p>
            <a:fld id="{1E19C8D7-53EE-4AF8-9E87-BBF55B67A655}" type="slidenum">
              <a:rPr lang="en-US" smtClean="0"/>
              <a:pPr/>
              <a:t>8</a:t>
            </a:fld>
            <a:endParaRPr lang="en-US"/>
          </a:p>
        </p:txBody>
      </p:sp>
      <p:sp>
        <p:nvSpPr>
          <p:cNvPr id="4" name="Title 3">
            <a:extLst>
              <a:ext uri="{FF2B5EF4-FFF2-40B4-BE49-F238E27FC236}">
                <a16:creationId xmlns:a16="http://schemas.microsoft.com/office/drawing/2014/main" id="{97BD4075-CC08-47FF-9BD2-EF852ABA5077}"/>
              </a:ext>
            </a:extLst>
          </p:cNvPr>
          <p:cNvSpPr>
            <a:spLocks noGrp="1"/>
          </p:cNvSpPr>
          <p:nvPr>
            <p:ph type="title"/>
          </p:nvPr>
        </p:nvSpPr>
        <p:spPr/>
        <p:txBody>
          <a:bodyPr>
            <a:normAutofit fontScale="90000"/>
          </a:bodyPr>
          <a:lstStyle/>
          <a:p>
            <a:r>
              <a:rPr lang="en-US" dirty="0"/>
              <a:t>LO1, content 6</a:t>
            </a:r>
          </a:p>
        </p:txBody>
      </p:sp>
      <p:sp>
        <p:nvSpPr>
          <p:cNvPr id="2" name="Content Placeholder 1">
            <a:extLst>
              <a:ext uri="{FF2B5EF4-FFF2-40B4-BE49-F238E27FC236}">
                <a16:creationId xmlns:a16="http://schemas.microsoft.com/office/drawing/2014/main" id="{2AB3C8D8-0581-4CAF-9C7B-A7C32A8FC2B2}"/>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Discuss confusion and delirium</a:t>
            </a:r>
          </a:p>
          <a:p>
            <a:pPr marL="457200" indent="-457200">
              <a:buAutoNum type="arabicPeriod"/>
            </a:pPr>
            <a:endParaRPr lang="en-US" dirty="0">
              <a:solidFill>
                <a:srgbClr val="FF0000"/>
              </a:solidFill>
              <a:latin typeface="+mj-lt"/>
            </a:endParaRPr>
          </a:p>
          <a:p>
            <a:pPr marL="0" indent="0">
              <a:buNone/>
            </a:pPr>
            <a:r>
              <a:rPr lang="en-US" dirty="0">
                <a:latin typeface="+mj-lt"/>
              </a:rPr>
              <a:t>Causes of delirium include the following:</a:t>
            </a:r>
          </a:p>
          <a:p>
            <a:pPr marL="0" indent="0">
              <a:buNone/>
            </a:pPr>
            <a:endParaRPr lang="en-US" dirty="0">
              <a:latin typeface="+mj-lt"/>
            </a:endParaRPr>
          </a:p>
          <a:p>
            <a:pPr lvl="1"/>
            <a:r>
              <a:rPr lang="en-US" dirty="0">
                <a:latin typeface="+mj-lt"/>
              </a:rPr>
              <a:t>Infections</a:t>
            </a:r>
          </a:p>
          <a:p>
            <a:pPr lvl="1"/>
            <a:r>
              <a:rPr lang="en-US" dirty="0">
                <a:latin typeface="+mj-lt"/>
              </a:rPr>
              <a:t>Disease</a:t>
            </a:r>
          </a:p>
          <a:p>
            <a:pPr lvl="1"/>
            <a:r>
              <a:rPr lang="en-US" dirty="0">
                <a:latin typeface="+mj-lt"/>
              </a:rPr>
              <a:t>Fluid imbalance</a:t>
            </a:r>
          </a:p>
          <a:p>
            <a:pPr lvl="1"/>
            <a:r>
              <a:rPr lang="en-US" dirty="0">
                <a:latin typeface="+mj-lt"/>
              </a:rPr>
              <a:t>Poor nutrition</a:t>
            </a:r>
          </a:p>
          <a:p>
            <a:pPr lvl="1"/>
            <a:r>
              <a:rPr lang="en-US" dirty="0">
                <a:latin typeface="+mj-lt"/>
              </a:rPr>
              <a:t>Drugs</a:t>
            </a:r>
          </a:p>
          <a:p>
            <a:pPr lvl="1"/>
            <a:r>
              <a:rPr lang="en-US" dirty="0">
                <a:latin typeface="+mj-lt"/>
              </a:rPr>
              <a:t>Alcohol</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1172069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4C2A95D-CB8B-4736-8F45-D6974A9E9992}"/>
              </a:ext>
            </a:extLst>
          </p:cNvPr>
          <p:cNvSpPr>
            <a:spLocks noGrp="1"/>
          </p:cNvSpPr>
          <p:nvPr>
            <p:ph type="sldNum" sz="quarter" idx="12"/>
          </p:nvPr>
        </p:nvSpPr>
        <p:spPr/>
        <p:txBody>
          <a:bodyPr/>
          <a:lstStyle/>
          <a:p>
            <a:fld id="{1E19C8D7-53EE-4AF8-9E87-BBF55B67A655}" type="slidenum">
              <a:rPr lang="en-US" smtClean="0"/>
              <a:pPr/>
              <a:t>9</a:t>
            </a:fld>
            <a:endParaRPr lang="en-US"/>
          </a:p>
        </p:txBody>
      </p:sp>
      <p:sp>
        <p:nvSpPr>
          <p:cNvPr id="4" name="Title 3">
            <a:extLst>
              <a:ext uri="{FF2B5EF4-FFF2-40B4-BE49-F238E27FC236}">
                <a16:creationId xmlns:a16="http://schemas.microsoft.com/office/drawing/2014/main" id="{DD715CC1-271B-4E12-8B48-373CE6AC2479}"/>
              </a:ext>
            </a:extLst>
          </p:cNvPr>
          <p:cNvSpPr>
            <a:spLocks noGrp="1"/>
          </p:cNvSpPr>
          <p:nvPr>
            <p:ph type="title"/>
          </p:nvPr>
        </p:nvSpPr>
        <p:spPr/>
        <p:txBody>
          <a:bodyPr>
            <a:normAutofit fontScale="90000"/>
          </a:bodyPr>
          <a:lstStyle/>
          <a:p>
            <a:r>
              <a:rPr lang="en-US" dirty="0"/>
              <a:t>LO1, content 7</a:t>
            </a:r>
          </a:p>
        </p:txBody>
      </p:sp>
      <p:sp>
        <p:nvSpPr>
          <p:cNvPr id="2" name="Content Placeholder 1">
            <a:extLst>
              <a:ext uri="{FF2B5EF4-FFF2-40B4-BE49-F238E27FC236}">
                <a16:creationId xmlns:a16="http://schemas.microsoft.com/office/drawing/2014/main" id="{2AB3C8D8-0581-4CAF-9C7B-A7C32A8FC2B2}"/>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Discuss confusion and delirium</a:t>
            </a:r>
          </a:p>
          <a:p>
            <a:pPr marL="457200" indent="-457200">
              <a:buAutoNum type="arabicPeriod"/>
            </a:pPr>
            <a:endParaRPr lang="en-US" dirty="0">
              <a:solidFill>
                <a:srgbClr val="FF0000"/>
              </a:solidFill>
              <a:latin typeface="+mj-lt"/>
            </a:endParaRPr>
          </a:p>
          <a:p>
            <a:pPr marL="0" indent="0">
              <a:buNone/>
            </a:pPr>
            <a:r>
              <a:rPr lang="en-US" dirty="0">
                <a:latin typeface="+mj-lt"/>
              </a:rPr>
              <a:t>These are all symptoms of delirium:</a:t>
            </a:r>
          </a:p>
          <a:p>
            <a:pPr marL="0" indent="0">
              <a:buNone/>
            </a:pPr>
            <a:endParaRPr lang="en-US" dirty="0">
              <a:latin typeface="+mj-lt"/>
            </a:endParaRPr>
          </a:p>
          <a:p>
            <a:pPr lvl="1"/>
            <a:r>
              <a:rPr lang="en-US" dirty="0">
                <a:latin typeface="+mj-lt"/>
              </a:rPr>
              <a:t>Agitation</a:t>
            </a:r>
          </a:p>
          <a:p>
            <a:pPr lvl="1"/>
            <a:r>
              <a:rPr lang="en-US" dirty="0">
                <a:latin typeface="+mj-lt"/>
              </a:rPr>
              <a:t>Anger</a:t>
            </a:r>
          </a:p>
          <a:p>
            <a:pPr lvl="1"/>
            <a:r>
              <a:rPr lang="en-US" dirty="0">
                <a:latin typeface="+mj-lt"/>
              </a:rPr>
              <a:t>Depression</a:t>
            </a:r>
          </a:p>
          <a:p>
            <a:pPr lvl="1"/>
            <a:r>
              <a:rPr lang="en-US" dirty="0">
                <a:latin typeface="+mj-lt"/>
              </a:rPr>
              <a:t>Irritability</a:t>
            </a:r>
          </a:p>
          <a:p>
            <a:pPr lvl="1"/>
            <a:r>
              <a:rPr lang="en-US" dirty="0">
                <a:latin typeface="+mj-lt"/>
              </a:rPr>
              <a:t>Disorientation</a:t>
            </a:r>
          </a:p>
          <a:p>
            <a:pPr lvl="1"/>
            <a:r>
              <a:rPr lang="en-US" dirty="0">
                <a:latin typeface="+mj-lt"/>
              </a:rPr>
              <a:t>Trouble focusing</a:t>
            </a:r>
          </a:p>
          <a:p>
            <a:pPr lvl="1"/>
            <a:r>
              <a:rPr lang="en-US" dirty="0">
                <a:latin typeface="+mj-lt"/>
              </a:rPr>
              <a:t>Problems with speech</a:t>
            </a:r>
          </a:p>
          <a:p>
            <a:pPr lvl="1"/>
            <a:r>
              <a:rPr lang="en-US" dirty="0">
                <a:latin typeface="+mj-lt"/>
              </a:rPr>
              <a:t>Changes in sensation and perception</a:t>
            </a:r>
          </a:p>
          <a:p>
            <a:pPr lvl="1"/>
            <a:r>
              <a:rPr lang="en-US" dirty="0">
                <a:latin typeface="+mj-lt"/>
              </a:rPr>
              <a:t>Changes in consciousness</a:t>
            </a:r>
          </a:p>
          <a:p>
            <a:pPr lvl="1"/>
            <a:r>
              <a:rPr lang="en-US" dirty="0">
                <a:latin typeface="+mj-lt"/>
              </a:rPr>
              <a:t>Decrease in short-term memory</a:t>
            </a:r>
          </a:p>
          <a:p>
            <a:pPr marL="0" indent="0">
              <a:buNone/>
            </a:pPr>
            <a:endParaRPr lang="en-US" dirty="0">
              <a:latin typeface="+mj-lt"/>
            </a:endParaRPr>
          </a:p>
          <a:p>
            <a:pPr marL="0" indent="0">
              <a:buNone/>
            </a:pPr>
            <a:endParaRPr lang="en-US" dirty="0">
              <a:latin typeface="+mj-lt"/>
            </a:endParaRPr>
          </a:p>
          <a:p>
            <a:pPr marL="0" indent="0">
              <a:buNone/>
            </a:pPr>
            <a:endParaRPr lang="en-US" dirty="0">
              <a:latin typeface="+mj-lt"/>
            </a:endParaRPr>
          </a:p>
        </p:txBody>
      </p:sp>
    </p:spTree>
    <p:extLst>
      <p:ext uri="{BB962C8B-B14F-4D97-AF65-F5344CB8AC3E}">
        <p14:creationId xmlns:p14="http://schemas.microsoft.com/office/powerpoint/2010/main" val="499250363"/>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329C76"/>
      </a:accent1>
      <a:accent2>
        <a:srgbClr val="B37924"/>
      </a:accent2>
      <a:accent3>
        <a:srgbClr val="E3567D"/>
      </a:accent3>
      <a:accent4>
        <a:srgbClr val="0091B9"/>
      </a:accent4>
      <a:accent5>
        <a:srgbClr val="D6BF00"/>
      </a:accent5>
      <a:accent6>
        <a:srgbClr val="934C93"/>
      </a:accent6>
      <a:hlink>
        <a:srgbClr val="0563C1"/>
      </a:hlink>
      <a:folHlink>
        <a:srgbClr val="954F72"/>
      </a:folHlink>
    </a:clrScheme>
    <a:fontScheme name="Susan Hedman - Hartman Publishing">
      <a:majorFont>
        <a:latin typeface="Scala Sans"/>
        <a:ea typeface=""/>
        <a:cs typeface=""/>
      </a:majorFont>
      <a:minorFont>
        <a:latin typeface="Scala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994</TotalTime>
  <Words>3589</Words>
  <Application>Microsoft Office PowerPoint</Application>
  <PresentationFormat>On-screen Show (4:3)</PresentationFormat>
  <Paragraphs>561</Paragraphs>
  <Slides>53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53</vt:i4>
      </vt:variant>
    </vt:vector>
  </HeadingPairs>
  <TitlesOfParts>
    <vt:vector size="56" baseType="lpstr">
      <vt:lpstr>Arial</vt:lpstr>
      <vt:lpstr>Scala Sans</vt:lpstr>
      <vt:lpstr>Office Theme</vt:lpstr>
      <vt:lpstr>PowerPoint Presentation</vt:lpstr>
      <vt:lpstr>Chapter 5, LO 1, key terms 1</vt:lpstr>
      <vt:lpstr>LO1, content 1</vt:lpstr>
      <vt:lpstr>LO1, content 2</vt:lpstr>
      <vt:lpstr>LO1, content 3</vt:lpstr>
      <vt:lpstr>LO1, content 4</vt:lpstr>
      <vt:lpstr>LO1, content 5</vt:lpstr>
      <vt:lpstr>LO1, content 6</vt:lpstr>
      <vt:lpstr>LO1, content 7</vt:lpstr>
      <vt:lpstr>LO1, content 8</vt:lpstr>
      <vt:lpstr>LO2, key terms 1</vt:lpstr>
      <vt:lpstr>LO2, content 1</vt:lpstr>
      <vt:lpstr>LO2, content 2</vt:lpstr>
      <vt:lpstr>LO2, content 3</vt:lpstr>
      <vt:lpstr>LO2, content 4</vt:lpstr>
      <vt:lpstr>LO2, content 5</vt:lpstr>
      <vt:lpstr>LO2, content 6</vt:lpstr>
      <vt:lpstr>LO3, key term 1</vt:lpstr>
      <vt:lpstr>LO3, content 1</vt:lpstr>
      <vt:lpstr>LO3, content 2</vt:lpstr>
      <vt:lpstr>LO3, content 3</vt:lpstr>
      <vt:lpstr>LO3, content 4</vt:lpstr>
      <vt:lpstr>LO3, content 5</vt:lpstr>
      <vt:lpstr>LO3, content 6</vt:lpstr>
      <vt:lpstr>LO3, content 7</vt:lpstr>
      <vt:lpstr>LO3, content 8</vt:lpstr>
      <vt:lpstr>LO3, content 9</vt:lpstr>
      <vt:lpstr>LO3, content 10</vt:lpstr>
      <vt:lpstr>LO3, content 11</vt:lpstr>
      <vt:lpstr>LO3, content 12</vt:lpstr>
      <vt:lpstr>LO3, content 13</vt:lpstr>
      <vt:lpstr>LO3, content 14</vt:lpstr>
      <vt:lpstr>LO4, content 1</vt:lpstr>
      <vt:lpstr>LO4, content 2 </vt:lpstr>
      <vt:lpstr>LO4, content 3</vt:lpstr>
      <vt:lpstr>LO4, content 4</vt:lpstr>
      <vt:lpstr>LO4, content 5</vt:lpstr>
      <vt:lpstr>LO4, content 6</vt:lpstr>
      <vt:lpstr>LO4, content 7</vt:lpstr>
      <vt:lpstr>LO5, key terms 1</vt:lpstr>
      <vt:lpstr>LO5, key terms 2</vt:lpstr>
      <vt:lpstr>LO5, key terms 3</vt:lpstr>
      <vt:lpstr>LO5, content 1</vt:lpstr>
      <vt:lpstr>LO5, content 2</vt:lpstr>
      <vt:lpstr>LO5, content 3</vt:lpstr>
      <vt:lpstr>LO5, content 4</vt:lpstr>
      <vt:lpstr>LO5, content 5</vt:lpstr>
      <vt:lpstr>LO5, content 6</vt:lpstr>
      <vt:lpstr>LO6, key term 1</vt:lpstr>
      <vt:lpstr>LO6, content 1</vt:lpstr>
      <vt:lpstr>LO6, content 2</vt:lpstr>
      <vt:lpstr>LO6, content 3</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Macasero</dc:creator>
  <cp:lastModifiedBy>Angela Storey</cp:lastModifiedBy>
  <cp:revision>148</cp:revision>
  <dcterms:created xsi:type="dcterms:W3CDTF">2018-07-24T19:43:57Z</dcterms:created>
  <dcterms:modified xsi:type="dcterms:W3CDTF">2020-09-29T19:25:32Z</dcterms:modified>
</cp:coreProperties>
</file>