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02"/>
  </p:notesMasterIdLst>
  <p:sldIdLst>
    <p:sldId id="294" r:id="rId2"/>
    <p:sldId id="302" r:id="rId3"/>
    <p:sldId id="499" r:id="rId4"/>
    <p:sldId id="500" r:id="rId5"/>
    <p:sldId id="501" r:id="rId6"/>
    <p:sldId id="502" r:id="rId7"/>
    <p:sldId id="503" r:id="rId8"/>
    <p:sldId id="504" r:id="rId9"/>
    <p:sldId id="505" r:id="rId10"/>
    <p:sldId id="506" r:id="rId11"/>
    <p:sldId id="507" r:id="rId12"/>
    <p:sldId id="508" r:id="rId13"/>
    <p:sldId id="509" r:id="rId14"/>
    <p:sldId id="510" r:id="rId15"/>
    <p:sldId id="511" r:id="rId16"/>
    <p:sldId id="512" r:id="rId17"/>
    <p:sldId id="513" r:id="rId18"/>
    <p:sldId id="514" r:id="rId19"/>
    <p:sldId id="515" r:id="rId20"/>
    <p:sldId id="517" r:id="rId21"/>
    <p:sldId id="516" r:id="rId22"/>
    <p:sldId id="519" r:id="rId23"/>
    <p:sldId id="520" r:id="rId24"/>
    <p:sldId id="538" r:id="rId25"/>
    <p:sldId id="521" r:id="rId26"/>
    <p:sldId id="539" r:id="rId27"/>
    <p:sldId id="540" r:id="rId28"/>
    <p:sldId id="541" r:id="rId29"/>
    <p:sldId id="542" r:id="rId30"/>
    <p:sldId id="543" r:id="rId31"/>
    <p:sldId id="545" r:id="rId32"/>
    <p:sldId id="522" r:id="rId33"/>
    <p:sldId id="544" r:id="rId34"/>
    <p:sldId id="546" r:id="rId35"/>
    <p:sldId id="547" r:id="rId36"/>
    <p:sldId id="523" r:id="rId37"/>
    <p:sldId id="524" r:id="rId38"/>
    <p:sldId id="537" r:id="rId39"/>
    <p:sldId id="548" r:id="rId40"/>
    <p:sldId id="549" r:id="rId41"/>
    <p:sldId id="550" r:id="rId42"/>
    <p:sldId id="551" r:id="rId43"/>
    <p:sldId id="552" r:id="rId44"/>
    <p:sldId id="553" r:id="rId45"/>
    <p:sldId id="554" r:id="rId46"/>
    <p:sldId id="555" r:id="rId47"/>
    <p:sldId id="556" r:id="rId48"/>
    <p:sldId id="557" r:id="rId49"/>
    <p:sldId id="558" r:id="rId50"/>
    <p:sldId id="559" r:id="rId51"/>
    <p:sldId id="560" r:id="rId52"/>
    <p:sldId id="561" r:id="rId53"/>
    <p:sldId id="562" r:id="rId54"/>
    <p:sldId id="563" r:id="rId55"/>
    <p:sldId id="564" r:id="rId56"/>
    <p:sldId id="565" r:id="rId57"/>
    <p:sldId id="566" r:id="rId58"/>
    <p:sldId id="567" r:id="rId59"/>
    <p:sldId id="568" r:id="rId60"/>
    <p:sldId id="569" r:id="rId61"/>
    <p:sldId id="572" r:id="rId62"/>
    <p:sldId id="571" r:id="rId63"/>
    <p:sldId id="573" r:id="rId64"/>
    <p:sldId id="574" r:id="rId65"/>
    <p:sldId id="575" r:id="rId66"/>
    <p:sldId id="576" r:id="rId67"/>
    <p:sldId id="577" r:id="rId68"/>
    <p:sldId id="578" r:id="rId69"/>
    <p:sldId id="579" r:id="rId70"/>
    <p:sldId id="580" r:id="rId71"/>
    <p:sldId id="581" r:id="rId72"/>
    <p:sldId id="582" r:id="rId73"/>
    <p:sldId id="583" r:id="rId74"/>
    <p:sldId id="584" r:id="rId75"/>
    <p:sldId id="585" r:id="rId76"/>
    <p:sldId id="586" r:id="rId77"/>
    <p:sldId id="587" r:id="rId78"/>
    <p:sldId id="588" r:id="rId79"/>
    <p:sldId id="589" r:id="rId80"/>
    <p:sldId id="590" r:id="rId81"/>
    <p:sldId id="591" r:id="rId82"/>
    <p:sldId id="592" r:id="rId83"/>
    <p:sldId id="593" r:id="rId84"/>
    <p:sldId id="594" r:id="rId85"/>
    <p:sldId id="595" r:id="rId86"/>
    <p:sldId id="596" r:id="rId87"/>
    <p:sldId id="597" r:id="rId88"/>
    <p:sldId id="598" r:id="rId89"/>
    <p:sldId id="599" r:id="rId90"/>
    <p:sldId id="600" r:id="rId91"/>
    <p:sldId id="601" r:id="rId92"/>
    <p:sldId id="602" r:id="rId93"/>
    <p:sldId id="603" r:id="rId94"/>
    <p:sldId id="605" r:id="rId95"/>
    <p:sldId id="606" r:id="rId96"/>
    <p:sldId id="607" r:id="rId97"/>
    <p:sldId id="609" r:id="rId98"/>
    <p:sldId id="608" r:id="rId99"/>
    <p:sldId id="610" r:id="rId100"/>
    <p:sldId id="611" r:id="rId101"/>
    <p:sldId id="612" r:id="rId102"/>
    <p:sldId id="613" r:id="rId103"/>
    <p:sldId id="614" r:id="rId104"/>
    <p:sldId id="615" r:id="rId105"/>
    <p:sldId id="616" r:id="rId106"/>
    <p:sldId id="617" r:id="rId107"/>
    <p:sldId id="619" r:id="rId108"/>
    <p:sldId id="618" r:id="rId109"/>
    <p:sldId id="620" r:id="rId110"/>
    <p:sldId id="621" r:id="rId111"/>
    <p:sldId id="622" r:id="rId112"/>
    <p:sldId id="626" r:id="rId113"/>
    <p:sldId id="625" r:id="rId114"/>
    <p:sldId id="627" r:id="rId115"/>
    <p:sldId id="628" r:id="rId116"/>
    <p:sldId id="629" r:id="rId117"/>
    <p:sldId id="630" r:id="rId118"/>
    <p:sldId id="631" r:id="rId119"/>
    <p:sldId id="632" r:id="rId120"/>
    <p:sldId id="634" r:id="rId121"/>
    <p:sldId id="633" r:id="rId122"/>
    <p:sldId id="635" r:id="rId123"/>
    <p:sldId id="636" r:id="rId124"/>
    <p:sldId id="637" r:id="rId125"/>
    <p:sldId id="638" r:id="rId126"/>
    <p:sldId id="639" r:id="rId127"/>
    <p:sldId id="644" r:id="rId128"/>
    <p:sldId id="645" r:id="rId129"/>
    <p:sldId id="646" r:id="rId130"/>
    <p:sldId id="641" r:id="rId131"/>
    <p:sldId id="642" r:id="rId132"/>
    <p:sldId id="643" r:id="rId133"/>
    <p:sldId id="647" r:id="rId134"/>
    <p:sldId id="648" r:id="rId135"/>
    <p:sldId id="649" r:id="rId136"/>
    <p:sldId id="650" r:id="rId137"/>
    <p:sldId id="651" r:id="rId138"/>
    <p:sldId id="652" r:id="rId139"/>
    <p:sldId id="653" r:id="rId140"/>
    <p:sldId id="661" r:id="rId141"/>
    <p:sldId id="656" r:id="rId142"/>
    <p:sldId id="657" r:id="rId143"/>
    <p:sldId id="658" r:id="rId144"/>
    <p:sldId id="659" r:id="rId145"/>
    <p:sldId id="660" r:id="rId146"/>
    <p:sldId id="662" r:id="rId147"/>
    <p:sldId id="663" r:id="rId148"/>
    <p:sldId id="664" r:id="rId149"/>
    <p:sldId id="665" r:id="rId150"/>
    <p:sldId id="666" r:id="rId151"/>
    <p:sldId id="667" r:id="rId152"/>
    <p:sldId id="669" r:id="rId153"/>
    <p:sldId id="671" r:id="rId154"/>
    <p:sldId id="672" r:id="rId155"/>
    <p:sldId id="673" r:id="rId156"/>
    <p:sldId id="674" r:id="rId157"/>
    <p:sldId id="675" r:id="rId158"/>
    <p:sldId id="676" r:id="rId159"/>
    <p:sldId id="678" r:id="rId160"/>
    <p:sldId id="677" r:id="rId161"/>
    <p:sldId id="679" r:id="rId162"/>
    <p:sldId id="684" r:id="rId163"/>
    <p:sldId id="685" r:id="rId164"/>
    <p:sldId id="681" r:id="rId165"/>
    <p:sldId id="686" r:id="rId166"/>
    <p:sldId id="682" r:id="rId167"/>
    <p:sldId id="683" r:id="rId168"/>
    <p:sldId id="687" r:id="rId169"/>
    <p:sldId id="689" r:id="rId170"/>
    <p:sldId id="688" r:id="rId171"/>
    <p:sldId id="690" r:id="rId172"/>
    <p:sldId id="691" r:id="rId173"/>
    <p:sldId id="694" r:id="rId174"/>
    <p:sldId id="695" r:id="rId175"/>
    <p:sldId id="692" r:id="rId176"/>
    <p:sldId id="693" r:id="rId177"/>
    <p:sldId id="696" r:id="rId178"/>
    <p:sldId id="697" r:id="rId179"/>
    <p:sldId id="698" r:id="rId180"/>
    <p:sldId id="699" r:id="rId181"/>
    <p:sldId id="700" r:id="rId182"/>
    <p:sldId id="701" r:id="rId183"/>
    <p:sldId id="702" r:id="rId184"/>
    <p:sldId id="705" r:id="rId185"/>
    <p:sldId id="706" r:id="rId186"/>
    <p:sldId id="707" r:id="rId187"/>
    <p:sldId id="709" r:id="rId188"/>
    <p:sldId id="710" r:id="rId189"/>
    <p:sldId id="711" r:id="rId190"/>
    <p:sldId id="703" r:id="rId191"/>
    <p:sldId id="704" r:id="rId192"/>
    <p:sldId id="713" r:id="rId193"/>
    <p:sldId id="714" r:id="rId194"/>
    <p:sldId id="712" r:id="rId195"/>
    <p:sldId id="715" r:id="rId196"/>
    <p:sldId id="716" r:id="rId197"/>
    <p:sldId id="717" r:id="rId198"/>
    <p:sldId id="718" r:id="rId199"/>
    <p:sldId id="719" r:id="rId200"/>
    <p:sldId id="497" r:id="rId201"/>
  </p:sldIdLst>
  <p:sldSz cx="9144000" cy="6858000" type="screen4x3"/>
  <p:notesSz cx="6858000" cy="9144000"/>
  <p:embeddedFontLst>
    <p:embeddedFont>
      <p:font typeface="Scala Sans" panose="020B0604020202020204"/>
      <p:regular r:id="rId203"/>
      <p:italic r:id="rId20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22" autoAdjust="0"/>
    <p:restoredTop sz="94237" autoAdjust="0"/>
  </p:normalViewPr>
  <p:slideViewPr>
    <p:cSldViewPr snapToGrid="0">
      <p:cViewPr varScale="1">
        <p:scale>
          <a:sx n="91" d="100"/>
          <a:sy n="91" d="100"/>
        </p:scale>
        <p:origin x="108" y="498"/>
      </p:cViewPr>
      <p:guideLst/>
    </p:cSldViewPr>
  </p:slid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viewProps" Target="viewProps.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notesMaster" Target="notesMasters/notesMaster1.xml"/><Relationship Id="rId207"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font" Target="fonts/font1.fntdata"/><Relationship Id="rId208"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font" Target="fonts/font2.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Scala Sans" panose="02000503060000020003" pitchFamily="2"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Scala Sans" panose="02000503060000020003" pitchFamily="2" charset="0"/>
              </a:defRPr>
            </a:lvl1pPr>
          </a:lstStyle>
          <a:p>
            <a:fld id="{97A74ADB-E766-42DF-8748-686E3C53E81F}" type="datetimeFigureOut">
              <a:rPr lang="en-US" smtClean="0"/>
              <a:pPr/>
              <a:t>9/29/2020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Scala Sans" panose="02000503060000020003" pitchFamily="2"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Scala Sans" panose="02000503060000020003" pitchFamily="2" charset="0"/>
              </a:defRPr>
            </a:lvl1pPr>
          </a:lstStyle>
          <a:p>
            <a:fld id="{2CD4127D-D44F-4376-96C3-361128170A09}" type="slidenum">
              <a:rPr lang="en-US" smtClean="0"/>
              <a:pPr/>
              <a:t>‹#›</a:t>
            </a:fld>
            <a:endParaRPr lang="en-US" dirty="0"/>
          </a:p>
        </p:txBody>
      </p:sp>
    </p:spTree>
    <p:extLst>
      <p:ext uri="{BB962C8B-B14F-4D97-AF65-F5344CB8AC3E}">
        <p14:creationId xmlns:p14="http://schemas.microsoft.com/office/powerpoint/2010/main" val="433188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cala Sans" panose="02000503060000020003" pitchFamily="2" charset="0"/>
        <a:ea typeface="+mn-ea"/>
        <a:cs typeface="+mn-cs"/>
      </a:defRPr>
    </a:lvl1pPr>
    <a:lvl2pPr marL="457200" algn="l" defTabSz="914400" rtl="0" eaLnBrk="1" latinLnBrk="0" hangingPunct="1">
      <a:defRPr sz="1200" kern="1200">
        <a:solidFill>
          <a:schemeClr val="tx1"/>
        </a:solidFill>
        <a:latin typeface="Scala Sans" panose="02000503060000020003" pitchFamily="2" charset="0"/>
        <a:ea typeface="+mn-ea"/>
        <a:cs typeface="+mn-cs"/>
      </a:defRPr>
    </a:lvl2pPr>
    <a:lvl3pPr marL="914400" algn="l" defTabSz="914400" rtl="0" eaLnBrk="1" latinLnBrk="0" hangingPunct="1">
      <a:defRPr sz="1200" kern="1200">
        <a:solidFill>
          <a:schemeClr val="tx1"/>
        </a:solidFill>
        <a:latin typeface="Scala Sans" panose="02000503060000020003" pitchFamily="2" charset="0"/>
        <a:ea typeface="+mn-ea"/>
        <a:cs typeface="+mn-cs"/>
      </a:defRPr>
    </a:lvl3pPr>
    <a:lvl4pPr marL="1371600" algn="l" defTabSz="914400" rtl="0" eaLnBrk="1" latinLnBrk="0" hangingPunct="1">
      <a:defRPr sz="1200" kern="1200">
        <a:solidFill>
          <a:schemeClr val="tx1"/>
        </a:solidFill>
        <a:latin typeface="Scala Sans" panose="02000503060000020003" pitchFamily="2" charset="0"/>
        <a:ea typeface="+mn-ea"/>
        <a:cs typeface="+mn-cs"/>
      </a:defRPr>
    </a:lvl4pPr>
    <a:lvl5pPr marL="1828800" algn="l" defTabSz="914400" rtl="0" eaLnBrk="1" latinLnBrk="0" hangingPunct="1">
      <a:defRPr sz="1200" kern="1200">
        <a:solidFill>
          <a:schemeClr val="tx1"/>
        </a:solidFill>
        <a:latin typeface="Scala Sans" panose="02000503060000020003"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5C2F09-6D1A-4A21-97DF-F888DD13FD39}"/>
              </a:ext>
            </a:extLst>
          </p:cNvPr>
          <p:cNvSpPr txBox="1"/>
          <p:nvPr userDrawn="1"/>
        </p:nvSpPr>
        <p:spPr>
          <a:xfrm>
            <a:off x="857248" y="539293"/>
            <a:ext cx="1362204" cy="1862048"/>
          </a:xfrm>
          <a:prstGeom prst="rect">
            <a:avLst/>
          </a:prstGeom>
          <a:noFill/>
        </p:spPr>
        <p:txBody>
          <a:bodyPr wrap="square" rtlCol="0">
            <a:spAutoFit/>
          </a:bodyPr>
          <a:lstStyle/>
          <a:p>
            <a:r>
              <a:rPr lang="en-US" sz="11500" b="0" dirty="0">
                <a:solidFill>
                  <a:schemeClr val="bg1"/>
                </a:solidFill>
                <a:latin typeface="Scala Sans" panose="02000503060000020003" pitchFamily="2" charset="0"/>
              </a:rPr>
              <a:t>6</a:t>
            </a:r>
          </a:p>
        </p:txBody>
      </p:sp>
      <p:sp>
        <p:nvSpPr>
          <p:cNvPr id="8" name="TextBox 7">
            <a:extLst>
              <a:ext uri="{FF2B5EF4-FFF2-40B4-BE49-F238E27FC236}">
                <a16:creationId xmlns:a16="http://schemas.microsoft.com/office/drawing/2014/main" id="{F1FEBFBB-1425-4277-8500-4300AD017EDA}"/>
              </a:ext>
            </a:extLst>
          </p:cNvPr>
          <p:cNvSpPr txBox="1"/>
          <p:nvPr userDrawn="1"/>
        </p:nvSpPr>
        <p:spPr>
          <a:xfrm>
            <a:off x="862672" y="2062986"/>
            <a:ext cx="6537806" cy="707886"/>
          </a:xfrm>
          <a:prstGeom prst="rect">
            <a:avLst/>
          </a:prstGeom>
          <a:noFill/>
        </p:spPr>
        <p:txBody>
          <a:bodyPr wrap="square" rtlCol="0">
            <a:spAutoFit/>
          </a:bodyPr>
          <a:lstStyle/>
          <a:p>
            <a:r>
              <a:rPr lang="en-US" sz="4000" b="1" dirty="0">
                <a:solidFill>
                  <a:schemeClr val="bg1"/>
                </a:solidFill>
                <a:latin typeface="Scala Sans" panose="02000503060000020003" pitchFamily="2" charset="0"/>
              </a:rPr>
              <a:t>Personal Care Skills</a:t>
            </a:r>
          </a:p>
        </p:txBody>
      </p:sp>
      <p:pic>
        <p:nvPicPr>
          <p:cNvPr id="9" name="Picture 8">
            <a:extLst>
              <a:ext uri="{FF2B5EF4-FFF2-40B4-BE49-F238E27FC236}">
                <a16:creationId xmlns:a16="http://schemas.microsoft.com/office/drawing/2014/main" id="{EF1DCB50-4D11-4F0B-AF02-F0797361079C}"/>
              </a:ext>
            </a:extLst>
          </p:cNvPr>
          <p:cNvPicPr>
            <a:picLocks noChangeAspect="1"/>
          </p:cNvPicPr>
          <p:nvPr userDrawn="1"/>
        </p:nvPicPr>
        <p:blipFill>
          <a:blip r:embed="rId2">
            <a:lum bright="100000"/>
          </a:blip>
          <a:stretch>
            <a:fillRect/>
          </a:stretch>
        </p:blipFill>
        <p:spPr>
          <a:xfrm>
            <a:off x="993782" y="4825851"/>
            <a:ext cx="927680" cy="1282700"/>
          </a:xfrm>
          <a:prstGeom prst="rect">
            <a:avLst/>
          </a:prstGeom>
        </p:spPr>
      </p:pic>
    </p:spTree>
    <p:extLst>
      <p:ext uri="{BB962C8B-B14F-4D97-AF65-F5344CB8AC3E}">
        <p14:creationId xmlns:p14="http://schemas.microsoft.com/office/powerpoint/2010/main" val="1881480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DE03F057-80E6-4933-B039-F692BF84B8A2}"/>
              </a:ext>
            </a:extLst>
          </p:cNvPr>
          <p:cNvSpPr>
            <a:spLocks noGrp="1"/>
          </p:cNvSpPr>
          <p:nvPr>
            <p:ph type="sldNum" sz="quarter" idx="12"/>
          </p:nvPr>
        </p:nvSpPr>
        <p:spPr>
          <a:xfrm>
            <a:off x="7138838" y="6279453"/>
            <a:ext cx="973225" cy="365125"/>
          </a:xfrm>
        </p:spPr>
        <p:txBody>
          <a:bodyPr/>
          <a:lstStyle>
            <a:lvl1pPr>
              <a:defRPr>
                <a:solidFill>
                  <a:schemeClr val="accent6"/>
                </a:solidFill>
                <a:latin typeface="+mn-lt"/>
              </a:defRPr>
            </a:lvl1pPr>
          </a:lstStyle>
          <a:p>
            <a:fld id="{1E19C8D7-53EE-4AF8-9E87-BBF55B67A655}" type="slidenum">
              <a:rPr lang="en-US" smtClean="0"/>
              <a:pPr/>
              <a:t>‹#›</a:t>
            </a:fld>
            <a:endParaRPr lang="en-US" dirty="0"/>
          </a:p>
        </p:txBody>
      </p:sp>
      <p:sp>
        <p:nvSpPr>
          <p:cNvPr id="2" name="Title 1">
            <a:extLst>
              <a:ext uri="{FF2B5EF4-FFF2-40B4-BE49-F238E27FC236}">
                <a16:creationId xmlns:a16="http://schemas.microsoft.com/office/drawing/2014/main" id="{99D51D40-412A-469B-A10A-D3D6C0529238}"/>
              </a:ext>
            </a:extLst>
          </p:cNvPr>
          <p:cNvSpPr>
            <a:spLocks noGrp="1"/>
          </p:cNvSpPr>
          <p:nvPr>
            <p:ph type="title"/>
          </p:nvPr>
        </p:nvSpPr>
        <p:spPr>
          <a:xfrm>
            <a:off x="0" y="-685801"/>
            <a:ext cx="7215938" cy="595815"/>
          </a:xfrm>
        </p:spPr>
        <p:txBody>
          <a:bodyPr/>
          <a:lstStyle>
            <a:lvl1pPr>
              <a:defRPr b="0"/>
            </a:lvl1pPr>
          </a:lstStyle>
          <a:p>
            <a:r>
              <a:rPr lang="en-US" dirty="0"/>
              <a:t>Click to edit Master title style</a:t>
            </a:r>
          </a:p>
        </p:txBody>
      </p:sp>
      <p:sp>
        <p:nvSpPr>
          <p:cNvPr id="3" name="Content Placeholder 2"/>
          <p:cNvSpPr>
            <a:spLocks noGrp="1"/>
          </p:cNvSpPr>
          <p:nvPr>
            <p:ph idx="1"/>
          </p:nvPr>
        </p:nvSpPr>
        <p:spPr>
          <a:xfrm>
            <a:off x="476544" y="780226"/>
            <a:ext cx="7675783" cy="5396738"/>
          </a:xfrm>
        </p:spPr>
        <p:txBody>
          <a:bodyPr>
            <a:normAutofit/>
          </a:bodyPr>
          <a:lstStyle>
            <a:lvl1pPr>
              <a:spcBef>
                <a:spcPts val="0"/>
              </a:spcBef>
              <a:spcAft>
                <a:spcPts val="600"/>
              </a:spcAft>
              <a:defRPr sz="2000">
                <a:latin typeface="+mn-lt"/>
              </a:defRPr>
            </a:lvl1pPr>
            <a:lvl2pPr>
              <a:spcBef>
                <a:spcPts val="0"/>
              </a:spcBef>
              <a:spcAft>
                <a:spcPts val="600"/>
              </a:spcAft>
              <a:defRPr sz="2000">
                <a:latin typeface="+mn-lt"/>
              </a:defRPr>
            </a:lvl2pPr>
            <a:lvl3pPr>
              <a:spcBef>
                <a:spcPts val="0"/>
              </a:spcBef>
              <a:spcAft>
                <a:spcPts val="600"/>
              </a:spcAft>
              <a:defRPr sz="2000">
                <a:latin typeface="+mn-lt"/>
              </a:defRPr>
            </a:lvl3pPr>
            <a:lvl4pPr>
              <a:spcBef>
                <a:spcPts val="0"/>
              </a:spcBef>
              <a:spcAft>
                <a:spcPts val="600"/>
              </a:spcAft>
              <a:defRPr sz="2000">
                <a:latin typeface="+mn-lt"/>
              </a:defRPr>
            </a:lvl4pPr>
            <a:lvl5pPr>
              <a:spcBef>
                <a:spcPts val="0"/>
              </a:spcBef>
              <a:spcAft>
                <a:spcPts val="600"/>
              </a:spcAft>
              <a:defRPr sz="20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A4F5F491-9531-4861-B658-DB5FE7E2FEAE}"/>
              </a:ext>
            </a:extLst>
          </p:cNvPr>
          <p:cNvSpPr/>
          <p:nvPr userDrawn="1"/>
        </p:nvSpPr>
        <p:spPr>
          <a:xfrm>
            <a:off x="8496300" y="0"/>
            <a:ext cx="647700" cy="16065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328F0E1-C264-477A-8C68-5954EE75A404}"/>
              </a:ext>
            </a:extLst>
          </p:cNvPr>
          <p:cNvSpPr txBox="1"/>
          <p:nvPr userDrawn="1"/>
        </p:nvSpPr>
        <p:spPr>
          <a:xfrm>
            <a:off x="8629650" y="1752600"/>
            <a:ext cx="369332" cy="3321050"/>
          </a:xfrm>
          <a:prstGeom prst="rect">
            <a:avLst/>
          </a:prstGeom>
          <a:noFill/>
        </p:spPr>
        <p:txBody>
          <a:bodyPr vert="vert270" wrap="square" rtlCol="0">
            <a:spAutoFit/>
          </a:bodyPr>
          <a:lstStyle/>
          <a:p>
            <a:pPr algn="r"/>
            <a:r>
              <a:rPr lang="en-US" sz="1200" dirty="0">
                <a:latin typeface="Scala Sans" panose="02000503060000020003" pitchFamily="2" charset="0"/>
              </a:rPr>
              <a:t>Personal Care Skills</a:t>
            </a:r>
          </a:p>
        </p:txBody>
      </p:sp>
      <p:sp>
        <p:nvSpPr>
          <p:cNvPr id="9" name="TextBox 8">
            <a:extLst>
              <a:ext uri="{FF2B5EF4-FFF2-40B4-BE49-F238E27FC236}">
                <a16:creationId xmlns:a16="http://schemas.microsoft.com/office/drawing/2014/main" id="{31CA6800-7865-48FF-933D-2164FAE0ACC9}"/>
              </a:ext>
            </a:extLst>
          </p:cNvPr>
          <p:cNvSpPr txBox="1"/>
          <p:nvPr userDrawn="1"/>
        </p:nvSpPr>
        <p:spPr>
          <a:xfrm>
            <a:off x="8629648" y="101143"/>
            <a:ext cx="1362204" cy="707886"/>
          </a:xfrm>
          <a:prstGeom prst="rect">
            <a:avLst/>
          </a:prstGeom>
          <a:noFill/>
        </p:spPr>
        <p:txBody>
          <a:bodyPr wrap="square" rtlCol="0">
            <a:spAutoFit/>
          </a:bodyPr>
          <a:lstStyle/>
          <a:p>
            <a:r>
              <a:rPr lang="en-US" sz="4000" dirty="0">
                <a:solidFill>
                  <a:schemeClr val="bg1"/>
                </a:solidFill>
                <a:latin typeface="+mj-lt"/>
              </a:rPr>
              <a:t>6</a:t>
            </a:r>
          </a:p>
        </p:txBody>
      </p:sp>
      <p:cxnSp>
        <p:nvCxnSpPr>
          <p:cNvPr id="13" name="Straight Connector 12">
            <a:extLst>
              <a:ext uri="{FF2B5EF4-FFF2-40B4-BE49-F238E27FC236}">
                <a16:creationId xmlns:a16="http://schemas.microsoft.com/office/drawing/2014/main" id="{685C658E-B179-4C5F-B3AF-13638309A3D4}"/>
              </a:ext>
            </a:extLst>
          </p:cNvPr>
          <p:cNvCxnSpPr>
            <a:cxnSpLocks/>
          </p:cNvCxnSpPr>
          <p:nvPr userDrawn="1"/>
        </p:nvCxnSpPr>
        <p:spPr>
          <a:xfrm flipH="1">
            <a:off x="558800" y="6629400"/>
            <a:ext cx="75057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Date Placeholder 16" hidden="1">
            <a:extLst>
              <a:ext uri="{FF2B5EF4-FFF2-40B4-BE49-F238E27FC236}">
                <a16:creationId xmlns:a16="http://schemas.microsoft.com/office/drawing/2014/main" id="{C71CCBE0-D1B9-42FA-8DAC-87EEE4FE9F42}"/>
              </a:ext>
            </a:extLst>
          </p:cNvPr>
          <p:cNvSpPr>
            <a:spLocks noGrp="1"/>
          </p:cNvSpPr>
          <p:nvPr>
            <p:ph type="dt" sz="half" idx="10"/>
          </p:nvPr>
        </p:nvSpPr>
        <p:spPr>
          <a:xfrm>
            <a:off x="628650" y="6279453"/>
            <a:ext cx="2057400" cy="365125"/>
          </a:xfrm>
        </p:spPr>
        <p:txBody>
          <a:bodyPr/>
          <a:lstStyle>
            <a:lvl1pPr>
              <a:defRPr>
                <a:solidFill>
                  <a:sysClr val="windowText" lastClr="000000"/>
                </a:solidFill>
                <a:latin typeface="+mn-lt"/>
              </a:defRPr>
            </a:lvl1pPr>
          </a:lstStyle>
          <a:p>
            <a:fld id="{3BC1E1F3-686D-4F52-826D-70A4F80E72A5}" type="datetime1">
              <a:rPr lang="en-US" smtClean="0"/>
              <a:pPr/>
              <a:t>9/29/2020</a:t>
            </a:fld>
            <a:endParaRPr lang="en-US" dirty="0"/>
          </a:p>
        </p:txBody>
      </p:sp>
      <p:sp>
        <p:nvSpPr>
          <p:cNvPr id="18" name="Footer Placeholder 17" hidden="1">
            <a:extLst>
              <a:ext uri="{FF2B5EF4-FFF2-40B4-BE49-F238E27FC236}">
                <a16:creationId xmlns:a16="http://schemas.microsoft.com/office/drawing/2014/main" id="{33E0703D-A83A-40F4-A8D2-8D56B297D859}"/>
              </a:ext>
            </a:extLst>
          </p:cNvPr>
          <p:cNvSpPr>
            <a:spLocks noGrp="1"/>
          </p:cNvSpPr>
          <p:nvPr>
            <p:ph type="ftr" sz="quarter" idx="11"/>
          </p:nvPr>
        </p:nvSpPr>
        <p:spPr>
          <a:xfrm>
            <a:off x="3028949" y="6279453"/>
            <a:ext cx="3745337" cy="365125"/>
          </a:xfrm>
        </p:spPr>
        <p:txBody>
          <a:bodyPr/>
          <a:lstStyle>
            <a:lvl1pPr>
              <a:defRPr>
                <a:solidFill>
                  <a:sysClr val="windowText" lastClr="000000"/>
                </a:solidFill>
                <a:latin typeface="+mn-lt"/>
              </a:defRPr>
            </a:lvl1pPr>
          </a:lstStyle>
          <a:p>
            <a:endParaRPr lang="en-US" dirty="0"/>
          </a:p>
        </p:txBody>
      </p:sp>
      <p:pic>
        <p:nvPicPr>
          <p:cNvPr id="63" name="Graphic 62">
            <a:extLst>
              <a:ext uri="{FF2B5EF4-FFF2-40B4-BE49-F238E27FC236}">
                <a16:creationId xmlns:a16="http://schemas.microsoft.com/office/drawing/2014/main" id="{A0274B49-780C-479A-B0DB-0F3EABBF8D8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81231" y="5924550"/>
            <a:ext cx="539786" cy="744742"/>
          </a:xfrm>
          <a:prstGeom prst="rect">
            <a:avLst/>
          </a:prstGeom>
        </p:spPr>
      </p:pic>
    </p:spTree>
    <p:extLst>
      <p:ext uri="{BB962C8B-B14F-4D97-AF65-F5344CB8AC3E}">
        <p14:creationId xmlns:p14="http://schemas.microsoft.com/office/powerpoint/2010/main" val="2950634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6"/>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F1DCB50-4D11-4F0B-AF02-F0797361079C}"/>
              </a:ext>
            </a:extLst>
          </p:cNvPr>
          <p:cNvPicPr>
            <a:picLocks noChangeAspect="1"/>
          </p:cNvPicPr>
          <p:nvPr userDrawn="1"/>
        </p:nvPicPr>
        <p:blipFill>
          <a:blip r:embed="rId2">
            <a:lum bright="100000"/>
          </a:blip>
          <a:stretch>
            <a:fillRect/>
          </a:stretch>
        </p:blipFill>
        <p:spPr>
          <a:xfrm>
            <a:off x="3598958" y="2338648"/>
            <a:ext cx="1904693" cy="2633613"/>
          </a:xfrm>
          <a:prstGeom prst="rect">
            <a:avLst/>
          </a:prstGeom>
        </p:spPr>
      </p:pic>
    </p:spTree>
    <p:extLst>
      <p:ext uri="{BB962C8B-B14F-4D97-AF65-F5344CB8AC3E}">
        <p14:creationId xmlns:p14="http://schemas.microsoft.com/office/powerpoint/2010/main" val="38448593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0">
                <a:solidFill>
                  <a:schemeClr val="tx1"/>
                </a:solidFill>
                <a:latin typeface="Scala Sans" panose="02000503060000020003" pitchFamily="2" charset="0"/>
              </a:defRPr>
            </a:lvl1pPr>
          </a:lstStyle>
          <a:p>
            <a:fld id="{63182F9F-E9DB-44F9-8F4D-A11E49818C55}" type="datetime1">
              <a:rPr lang="en-US" smtClean="0"/>
              <a:pPr/>
              <a:t>9/29/2020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0">
                <a:solidFill>
                  <a:schemeClr val="tx1"/>
                </a:solidFill>
                <a:latin typeface="Scala Sans" panose="02000503060000020003" pitchFamily="2"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0">
                <a:solidFill>
                  <a:schemeClr val="tx1"/>
                </a:solidFill>
                <a:latin typeface="Scala Sans" panose="02000503060000020003" pitchFamily="2" charset="0"/>
              </a:defRPr>
            </a:lvl1pPr>
          </a:lstStyle>
          <a:p>
            <a:fld id="{1E19C8D7-53EE-4AF8-9E87-BBF55B67A655}" type="slidenum">
              <a:rPr lang="en-US" smtClean="0"/>
              <a:pPr/>
              <a:t>‹#›</a:t>
            </a:fld>
            <a:endParaRPr lang="en-US" dirty="0"/>
          </a:p>
        </p:txBody>
      </p:sp>
    </p:spTree>
    <p:extLst>
      <p:ext uri="{BB962C8B-B14F-4D97-AF65-F5344CB8AC3E}">
        <p14:creationId xmlns:p14="http://schemas.microsoft.com/office/powerpoint/2010/main" val="156242997"/>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196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10</a:t>
            </a:fld>
            <a:endParaRPr lang="en-US"/>
          </a:p>
        </p:txBody>
      </p:sp>
      <p:sp>
        <p:nvSpPr>
          <p:cNvPr id="2" name="Title 1">
            <a:extLst>
              <a:ext uri="{FF2B5EF4-FFF2-40B4-BE49-F238E27FC236}">
                <a16:creationId xmlns:a16="http://schemas.microsoft.com/office/drawing/2014/main" id="{0F6764AA-38A8-4A0F-8273-8843B67D3BD4}"/>
              </a:ext>
            </a:extLst>
          </p:cNvPr>
          <p:cNvSpPr>
            <a:spLocks noGrp="1"/>
          </p:cNvSpPr>
          <p:nvPr>
            <p:ph type="title"/>
          </p:nvPr>
        </p:nvSpPr>
        <p:spPr/>
        <p:txBody>
          <a:bodyPr>
            <a:normAutofit fontScale="90000"/>
          </a:bodyPr>
          <a:lstStyle/>
          <a:p>
            <a:r>
              <a:rPr lang="en-US" dirty="0"/>
              <a:t>LO2, key terms 2</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2"/>
            </a:pPr>
            <a:r>
              <a:rPr lang="en-US" dirty="0">
                <a:solidFill>
                  <a:srgbClr val="FF0000"/>
                </a:solidFill>
                <a:latin typeface="+mj-lt"/>
              </a:rPr>
              <a:t>Identify guidelines for providing skin care and preventing pressure injuries</a:t>
            </a:r>
          </a:p>
          <a:p>
            <a:pPr marL="457200" indent="-457200">
              <a:buFont typeface="+mj-lt"/>
              <a:buAutoNum type="arabicPeriod" startAt="2"/>
            </a:pPr>
            <a:endParaRPr lang="en-US" dirty="0"/>
          </a:p>
          <a:p>
            <a:pPr marL="0" indent="0">
              <a:buNone/>
            </a:pPr>
            <a:r>
              <a:rPr lang="en-US" dirty="0">
                <a:solidFill>
                  <a:sysClr val="windowText" lastClr="000000"/>
                </a:solidFill>
                <a:latin typeface="Scala Sans" panose="02000503060000020003" pitchFamily="2" charset="0"/>
              </a:rPr>
              <a:t>Define the following terms:</a:t>
            </a:r>
          </a:p>
          <a:p>
            <a:pPr marL="457200" lvl="1" indent="0">
              <a:buNone/>
            </a:pPr>
            <a:endParaRPr lang="en-US" dirty="0">
              <a:solidFill>
                <a:sysClr val="windowText" lastClr="000000"/>
              </a:solidFill>
            </a:endParaRPr>
          </a:p>
          <a:p>
            <a:pPr marL="0" indent="0">
              <a:buNone/>
            </a:pPr>
            <a:r>
              <a:rPr lang="en-US" b="1" dirty="0">
                <a:latin typeface="+mj-lt"/>
              </a:rPr>
              <a:t>shearing</a:t>
            </a:r>
          </a:p>
          <a:p>
            <a:pPr marL="457200" lvl="1" indent="0">
              <a:buNone/>
            </a:pPr>
            <a:r>
              <a:rPr lang="en-US" dirty="0">
                <a:latin typeface="+mj-lt"/>
              </a:rPr>
              <a:t>rubbing or friction that results from the skin moving one way and the bone underneath it remaining fixed or moving in the opposite direction.</a:t>
            </a:r>
          </a:p>
          <a:p>
            <a:pPr marL="0" indent="0">
              <a:buNone/>
            </a:pPr>
            <a:r>
              <a:rPr lang="en-US" b="1" dirty="0">
                <a:latin typeface="+mj-lt"/>
              </a:rPr>
              <a:t>draw sheet</a:t>
            </a:r>
          </a:p>
          <a:p>
            <a:pPr marL="457200" lvl="1" indent="0">
              <a:buNone/>
            </a:pPr>
            <a:r>
              <a:rPr lang="en-US" dirty="0">
                <a:latin typeface="+mj-lt"/>
              </a:rPr>
              <a:t>an extra sheet placed on top of the bottom sheet; used for moving residents in bed.</a:t>
            </a:r>
          </a:p>
          <a:p>
            <a:pPr marL="0" indent="0">
              <a:buNone/>
            </a:pPr>
            <a:endParaRPr lang="en-US" dirty="0">
              <a:latin typeface="+mj-lt"/>
            </a:endParaRPr>
          </a:p>
        </p:txBody>
      </p:sp>
    </p:spTree>
    <p:extLst>
      <p:ext uri="{BB962C8B-B14F-4D97-AF65-F5344CB8AC3E}">
        <p14:creationId xmlns:p14="http://schemas.microsoft.com/office/powerpoint/2010/main" val="12643648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100</a:t>
            </a:fld>
            <a:endParaRPr lang="en-US"/>
          </a:p>
        </p:txBody>
      </p:sp>
      <p:sp>
        <p:nvSpPr>
          <p:cNvPr id="4" name="Title 3">
            <a:extLst>
              <a:ext uri="{FF2B5EF4-FFF2-40B4-BE49-F238E27FC236}">
                <a16:creationId xmlns:a16="http://schemas.microsoft.com/office/drawing/2014/main" id="{5774526E-E8D3-4042-AAA3-2D6217E6B0CE}"/>
              </a:ext>
            </a:extLst>
          </p:cNvPr>
          <p:cNvSpPr>
            <a:spLocks noGrp="1"/>
          </p:cNvSpPr>
          <p:nvPr>
            <p:ph type="title"/>
          </p:nvPr>
        </p:nvSpPr>
        <p:spPr/>
        <p:txBody>
          <a:bodyPr>
            <a:normAutofit fontScale="90000"/>
          </a:bodyPr>
          <a:lstStyle/>
          <a:p>
            <a:r>
              <a:rPr lang="en-US" dirty="0"/>
              <a:t>LO5, content 13</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4" y="780226"/>
            <a:ext cx="3440363" cy="5396738"/>
          </a:xfrm>
        </p:spPr>
        <p:txBody>
          <a:bodyPr>
            <a:normAutofit fontScale="92500" lnSpcReduction="10000"/>
          </a:bodyPr>
          <a:lstStyle/>
          <a:p>
            <a:pPr marL="0" indent="0">
              <a:buNone/>
            </a:pPr>
            <a:r>
              <a:rPr lang="en-US" altLang="en-US" dirty="0">
                <a:solidFill>
                  <a:schemeClr val="accent5">
                    <a:lumMod val="60000"/>
                    <a:lumOff val="40000"/>
                  </a:schemeClr>
                </a:solidFill>
                <a:highlight>
                  <a:srgbClr val="000000"/>
                </a:highlight>
                <a:latin typeface="+mj-lt"/>
              </a:rPr>
              <a:t>Applying knee-high elastic stockings</a:t>
            </a:r>
          </a:p>
          <a:p>
            <a:pPr marL="0" indent="0">
              <a:buNone/>
            </a:pPr>
            <a:endParaRPr lang="en-US" altLang="en-US" dirty="0">
              <a:highlight>
                <a:srgbClr val="000000"/>
              </a:highlight>
              <a:latin typeface="+mj-lt"/>
            </a:endParaRPr>
          </a:p>
          <a:p>
            <a:pPr marL="457200" indent="-457200">
              <a:buFont typeface="+mj-lt"/>
              <a:buAutoNum type="arabicPeriod" startAt="9"/>
            </a:pPr>
            <a:r>
              <a:rPr lang="en-US" altLang="en-US" dirty="0">
                <a:latin typeface="+mj-lt"/>
              </a:rPr>
              <a:t>Make sure there are no twists or wrinkles in the stocking after it is on. It must fit smoothly. Make sure the heel of stocking is over the heel of foot. If the stocking has an opening in the toe area, make sure the opening is either over or under the toe area. This depends on the manufacturer’s instructions. Adjust if needed.</a:t>
            </a:r>
          </a:p>
          <a:p>
            <a:pPr marL="457200" indent="-457200">
              <a:buFont typeface="+mj-lt"/>
              <a:buAutoNum type="arabicPeriod" startAt="9"/>
            </a:pPr>
            <a:r>
              <a:rPr lang="en-US" altLang="en-US" dirty="0">
                <a:latin typeface="+mj-lt"/>
              </a:rPr>
              <a:t>Repeat steps 6-9 for the other leg. </a:t>
            </a:r>
          </a:p>
          <a:p>
            <a:pPr marL="0" indent="0">
              <a:buNone/>
            </a:pPr>
            <a:r>
              <a:rPr lang="en-US" altLang="en-US" dirty="0">
                <a:latin typeface="+mj-lt"/>
              </a:rPr>
              <a:t>	</a:t>
            </a:r>
          </a:p>
          <a:p>
            <a:pPr marL="0" indent="0">
              <a:buNone/>
            </a:pPr>
            <a:endParaRPr lang="en-US" altLang="en-US" dirty="0">
              <a:solidFill>
                <a:schemeClr val="accent5">
                  <a:lumMod val="60000"/>
                  <a:lumOff val="40000"/>
                </a:schemeClr>
              </a:solidFill>
              <a:highlight>
                <a:srgbClr val="000000"/>
              </a:highlight>
              <a:latin typeface="+mj-lt"/>
            </a:endParaRPr>
          </a:p>
        </p:txBody>
      </p:sp>
      <p:pic>
        <p:nvPicPr>
          <p:cNvPr id="5" name="Picture 4" descr="NA smooths stocking over resident's leg.">
            <a:extLst>
              <a:ext uri="{FF2B5EF4-FFF2-40B4-BE49-F238E27FC236}">
                <a16:creationId xmlns:a16="http://schemas.microsoft.com/office/drawing/2014/main" id="{A5DDF776-F941-4B5D-8DD9-6ACA63F91C18}"/>
              </a:ext>
            </a:extLst>
          </p:cNvPr>
          <p:cNvPicPr>
            <a:picLocks noChangeAspect="1"/>
          </p:cNvPicPr>
          <p:nvPr/>
        </p:nvPicPr>
        <p:blipFill>
          <a:blip r:embed="rId2"/>
          <a:stretch>
            <a:fillRect/>
          </a:stretch>
        </p:blipFill>
        <p:spPr>
          <a:xfrm>
            <a:off x="4070065" y="2621093"/>
            <a:ext cx="4041998" cy="3318734"/>
          </a:xfrm>
          <a:prstGeom prst="rect">
            <a:avLst/>
          </a:prstGeom>
        </p:spPr>
      </p:pic>
    </p:spTree>
    <p:extLst>
      <p:ext uri="{BB962C8B-B14F-4D97-AF65-F5344CB8AC3E}">
        <p14:creationId xmlns:p14="http://schemas.microsoft.com/office/powerpoint/2010/main" val="190061361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101</a:t>
            </a:fld>
            <a:endParaRPr lang="en-US"/>
          </a:p>
        </p:txBody>
      </p:sp>
      <p:sp>
        <p:nvSpPr>
          <p:cNvPr id="4" name="Title 3">
            <a:extLst>
              <a:ext uri="{FF2B5EF4-FFF2-40B4-BE49-F238E27FC236}">
                <a16:creationId xmlns:a16="http://schemas.microsoft.com/office/drawing/2014/main" id="{910965B7-5967-43B2-8975-29ABF5433E6B}"/>
              </a:ext>
            </a:extLst>
          </p:cNvPr>
          <p:cNvSpPr>
            <a:spLocks noGrp="1"/>
          </p:cNvSpPr>
          <p:nvPr>
            <p:ph type="title"/>
          </p:nvPr>
        </p:nvSpPr>
        <p:spPr/>
        <p:txBody>
          <a:bodyPr>
            <a:normAutofit fontScale="90000"/>
          </a:bodyPr>
          <a:lstStyle/>
          <a:p>
            <a:r>
              <a:rPr lang="en-US" dirty="0"/>
              <a:t>LO5, content 14</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Applying knee-high elastic stockings</a:t>
            </a:r>
          </a:p>
          <a:p>
            <a:pPr marL="0" indent="0">
              <a:buNone/>
            </a:pPr>
            <a:endParaRPr lang="en-US" altLang="en-US" dirty="0">
              <a:latin typeface="+mj-lt"/>
            </a:endParaRPr>
          </a:p>
          <a:p>
            <a:pPr marL="457200" indent="-457200">
              <a:buFont typeface="+mj-lt"/>
              <a:buAutoNum type="arabicPeriod" startAt="11"/>
            </a:pPr>
            <a:r>
              <a:rPr lang="en-US" altLang="en-US" dirty="0">
                <a:latin typeface="+mj-lt"/>
              </a:rPr>
              <a:t>Place call light within resident’s reach.</a:t>
            </a:r>
          </a:p>
          <a:p>
            <a:pPr marL="457200" indent="-457200">
              <a:buFont typeface="+mj-lt"/>
              <a:buAutoNum type="arabicPeriod" startAt="11"/>
            </a:pPr>
            <a:r>
              <a:rPr lang="en-US" altLang="en-US" dirty="0">
                <a:latin typeface="+mj-lt"/>
              </a:rPr>
              <a:t>Wash your hands.</a:t>
            </a:r>
          </a:p>
          <a:p>
            <a:pPr marL="457200" indent="-457200">
              <a:buFont typeface="+mj-lt"/>
              <a:buAutoNum type="arabicPeriod" startAt="11"/>
            </a:pPr>
            <a:r>
              <a:rPr lang="en-US" altLang="en-US" dirty="0">
                <a:latin typeface="+mj-lt"/>
              </a:rPr>
              <a:t>Report any changes in resident to nurse.</a:t>
            </a:r>
          </a:p>
          <a:p>
            <a:pPr marL="457200" indent="-457200">
              <a:buFont typeface="+mj-lt"/>
              <a:buAutoNum type="arabicPeriod" startAt="11"/>
            </a:pPr>
            <a:r>
              <a:rPr lang="en-US" altLang="en-US" dirty="0">
                <a:latin typeface="+mj-lt"/>
              </a:rPr>
              <a:t>Document procedure using facility guidelines.</a:t>
            </a:r>
          </a:p>
          <a:p>
            <a:pPr marL="0" indent="0">
              <a:buNone/>
            </a:pPr>
            <a:r>
              <a:rPr lang="en-US" altLang="en-US" dirty="0">
                <a:latin typeface="+mj-lt"/>
              </a:rPr>
              <a:t>	</a:t>
            </a: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30196871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102</a:t>
            </a:fld>
            <a:endParaRPr lang="en-US"/>
          </a:p>
        </p:txBody>
      </p:sp>
      <p:sp>
        <p:nvSpPr>
          <p:cNvPr id="2" name="Title 1">
            <a:extLst>
              <a:ext uri="{FF2B5EF4-FFF2-40B4-BE49-F238E27FC236}">
                <a16:creationId xmlns:a16="http://schemas.microsoft.com/office/drawing/2014/main" id="{828157C7-E98F-4D39-AC59-F593D67F3261}"/>
              </a:ext>
            </a:extLst>
          </p:cNvPr>
          <p:cNvSpPr>
            <a:spLocks noGrp="1"/>
          </p:cNvSpPr>
          <p:nvPr>
            <p:ph type="title"/>
          </p:nvPr>
        </p:nvSpPr>
        <p:spPr/>
        <p:txBody>
          <a:bodyPr>
            <a:normAutofit fontScale="90000"/>
          </a:bodyPr>
          <a:lstStyle/>
          <a:p>
            <a:r>
              <a:rPr lang="en-US" dirty="0"/>
              <a:t>LO6, key terms 1</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6"/>
            </a:pPr>
            <a:r>
              <a:rPr lang="en-US" dirty="0">
                <a:solidFill>
                  <a:srgbClr val="FF0000"/>
                </a:solidFill>
                <a:latin typeface="+mj-lt"/>
              </a:rPr>
              <a:t>Identify guidelines for proper oral hygiene</a:t>
            </a:r>
          </a:p>
          <a:p>
            <a:pPr marL="0" indent="0">
              <a:buNone/>
            </a:pPr>
            <a:endParaRPr lang="en-US" dirty="0"/>
          </a:p>
          <a:p>
            <a:pPr marL="0" indent="0">
              <a:buNone/>
            </a:pPr>
            <a:r>
              <a:rPr lang="en-US" dirty="0">
                <a:solidFill>
                  <a:sysClr val="windowText" lastClr="000000"/>
                </a:solidFill>
                <a:latin typeface="Scala Sans" panose="02000503060000020003" pitchFamily="2" charset="0"/>
              </a:rPr>
              <a:t>Define the following terms:</a:t>
            </a:r>
          </a:p>
          <a:p>
            <a:pPr marL="0" indent="0">
              <a:buNone/>
            </a:pPr>
            <a:endParaRPr lang="en-US" dirty="0">
              <a:solidFill>
                <a:sysClr val="windowText" lastClr="000000"/>
              </a:solidFill>
              <a:latin typeface="Scala Sans" panose="02000503060000020003" pitchFamily="2" charset="0"/>
            </a:endParaRPr>
          </a:p>
          <a:p>
            <a:pPr marL="0" indent="0">
              <a:buNone/>
            </a:pPr>
            <a:r>
              <a:rPr lang="en-US" b="1" dirty="0">
                <a:solidFill>
                  <a:sysClr val="windowText" lastClr="000000"/>
                </a:solidFill>
              </a:rPr>
              <a:t>oral care</a:t>
            </a:r>
          </a:p>
          <a:p>
            <a:pPr marL="457200" lvl="1" indent="0">
              <a:buNone/>
            </a:pPr>
            <a:r>
              <a:rPr lang="en-US" dirty="0">
                <a:solidFill>
                  <a:sysClr val="windowText" lastClr="000000"/>
                </a:solidFill>
              </a:rPr>
              <a:t>care of the mouth, teeth, and gums.</a:t>
            </a:r>
          </a:p>
          <a:p>
            <a:pPr marL="0" indent="0">
              <a:buNone/>
            </a:pPr>
            <a:r>
              <a:rPr lang="en-US" b="1" dirty="0">
                <a:solidFill>
                  <a:sysClr val="windowText" lastClr="000000"/>
                </a:solidFill>
              </a:rPr>
              <a:t>aspiration</a:t>
            </a:r>
          </a:p>
          <a:p>
            <a:pPr marL="457200" lvl="1" indent="0">
              <a:buNone/>
            </a:pPr>
            <a:r>
              <a:rPr lang="en-US" dirty="0">
                <a:solidFill>
                  <a:sysClr val="windowText" lastClr="000000"/>
                </a:solidFill>
              </a:rPr>
              <a:t>the inhalation of food, fluid or foreign material into the lungs.</a:t>
            </a:r>
          </a:p>
          <a:p>
            <a:pPr marL="0" indent="0">
              <a:buNone/>
            </a:pPr>
            <a:r>
              <a:rPr lang="en-US" b="1" dirty="0">
                <a:solidFill>
                  <a:sysClr val="windowText" lastClr="000000"/>
                </a:solidFill>
              </a:rPr>
              <a:t>dentures</a:t>
            </a:r>
          </a:p>
          <a:p>
            <a:pPr marL="457200" lvl="1" indent="0">
              <a:buNone/>
            </a:pPr>
            <a:r>
              <a:rPr lang="en-US" dirty="0">
                <a:solidFill>
                  <a:sysClr val="windowText" lastClr="000000"/>
                </a:solidFill>
              </a:rPr>
              <a:t>artificial teeth.</a:t>
            </a:r>
          </a:p>
          <a:p>
            <a:pPr marL="0" indent="0">
              <a:buNone/>
            </a:pPr>
            <a:endParaRPr lang="en-US" dirty="0">
              <a:solidFill>
                <a:sysClr val="windowText" lastClr="000000"/>
              </a:solidFill>
            </a:endParaRPr>
          </a:p>
          <a:p>
            <a:pPr marL="0" indent="0">
              <a:buNone/>
            </a:pPr>
            <a:endParaRPr lang="en-US" dirty="0">
              <a:latin typeface="+mj-lt"/>
            </a:endParaRPr>
          </a:p>
        </p:txBody>
      </p:sp>
    </p:spTree>
    <p:extLst>
      <p:ext uri="{BB962C8B-B14F-4D97-AF65-F5344CB8AC3E}">
        <p14:creationId xmlns:p14="http://schemas.microsoft.com/office/powerpoint/2010/main" val="67270474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103</a:t>
            </a:fld>
            <a:endParaRPr lang="en-US"/>
          </a:p>
        </p:txBody>
      </p:sp>
      <p:sp>
        <p:nvSpPr>
          <p:cNvPr id="2" name="Title 1">
            <a:extLst>
              <a:ext uri="{FF2B5EF4-FFF2-40B4-BE49-F238E27FC236}">
                <a16:creationId xmlns:a16="http://schemas.microsoft.com/office/drawing/2014/main" id="{769370FA-CFD5-4371-B31B-1E2070F00581}"/>
              </a:ext>
            </a:extLst>
          </p:cNvPr>
          <p:cNvSpPr>
            <a:spLocks noGrp="1"/>
          </p:cNvSpPr>
          <p:nvPr>
            <p:ph type="title"/>
          </p:nvPr>
        </p:nvSpPr>
        <p:spPr/>
        <p:txBody>
          <a:bodyPr>
            <a:normAutofit fontScale="90000"/>
          </a:bodyPr>
          <a:lstStyle/>
          <a:p>
            <a:r>
              <a:rPr lang="en-US" dirty="0"/>
              <a:t>LO6, content 1</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6"/>
            </a:pPr>
            <a:r>
              <a:rPr lang="en-US" dirty="0">
                <a:solidFill>
                  <a:srgbClr val="FF0000"/>
                </a:solidFill>
                <a:latin typeface="+mj-lt"/>
              </a:rPr>
              <a:t>Identify guidelines for proper oral hygiene</a:t>
            </a:r>
          </a:p>
          <a:p>
            <a:pPr marL="0" indent="0">
              <a:buNone/>
            </a:pPr>
            <a:endParaRPr lang="en-US" dirty="0"/>
          </a:p>
          <a:p>
            <a:pPr marL="0" indent="0">
              <a:buNone/>
            </a:pPr>
            <a:r>
              <a:rPr lang="en-US" dirty="0">
                <a:solidFill>
                  <a:sysClr val="windowText" lastClr="000000"/>
                </a:solidFill>
              </a:rPr>
              <a:t>REMEMBER:</a:t>
            </a:r>
          </a:p>
          <a:p>
            <a:pPr marL="0" indent="0">
              <a:buNone/>
            </a:pPr>
            <a:endParaRPr lang="en-US" dirty="0">
              <a:solidFill>
                <a:sysClr val="windowText" lastClr="000000"/>
              </a:solidFill>
            </a:endParaRPr>
          </a:p>
          <a:p>
            <a:pPr marL="0" indent="0">
              <a:buNone/>
            </a:pPr>
            <a:r>
              <a:rPr lang="en-US" dirty="0">
                <a:solidFill>
                  <a:sysClr val="windowText" lastClr="000000"/>
                </a:solidFill>
              </a:rPr>
              <a:t>Oral care involves brushing the teeth, tongue, and gums, flossing the teeth with dental floss, caring for lips, and providing denture care.</a:t>
            </a:r>
          </a:p>
          <a:p>
            <a:pPr marL="0" indent="0">
              <a:buNone/>
            </a:pPr>
            <a:endParaRPr lang="en-US" dirty="0">
              <a:solidFill>
                <a:sysClr val="windowText" lastClr="000000"/>
              </a:solidFill>
            </a:endParaRPr>
          </a:p>
          <a:p>
            <a:pPr marL="0" indent="0">
              <a:buNone/>
            </a:pPr>
            <a:endParaRPr lang="en-US" dirty="0">
              <a:latin typeface="+mj-lt"/>
            </a:endParaRPr>
          </a:p>
        </p:txBody>
      </p:sp>
    </p:spTree>
    <p:extLst>
      <p:ext uri="{BB962C8B-B14F-4D97-AF65-F5344CB8AC3E}">
        <p14:creationId xmlns:p14="http://schemas.microsoft.com/office/powerpoint/2010/main" val="38937032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104</a:t>
            </a:fld>
            <a:endParaRPr lang="en-US"/>
          </a:p>
        </p:txBody>
      </p:sp>
      <p:sp>
        <p:nvSpPr>
          <p:cNvPr id="2" name="Title 1">
            <a:extLst>
              <a:ext uri="{FF2B5EF4-FFF2-40B4-BE49-F238E27FC236}">
                <a16:creationId xmlns:a16="http://schemas.microsoft.com/office/drawing/2014/main" id="{37F40280-6546-4C04-B1C1-157BC70663F1}"/>
              </a:ext>
            </a:extLst>
          </p:cNvPr>
          <p:cNvSpPr>
            <a:spLocks noGrp="1"/>
          </p:cNvSpPr>
          <p:nvPr>
            <p:ph type="title"/>
          </p:nvPr>
        </p:nvSpPr>
        <p:spPr/>
        <p:txBody>
          <a:bodyPr>
            <a:normAutofit fontScale="90000"/>
          </a:bodyPr>
          <a:lstStyle/>
          <a:p>
            <a:r>
              <a:rPr lang="en-US" dirty="0"/>
              <a:t>LO6, content 2</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6"/>
            </a:pPr>
            <a:r>
              <a:rPr lang="en-US" dirty="0">
                <a:solidFill>
                  <a:srgbClr val="FF0000"/>
                </a:solidFill>
                <a:latin typeface="+mj-lt"/>
              </a:rPr>
              <a:t>Identify guidelines for proper oral hygiene</a:t>
            </a:r>
          </a:p>
          <a:p>
            <a:pPr marL="0" indent="0">
              <a:buNone/>
            </a:pPr>
            <a:endParaRPr lang="en-US" dirty="0"/>
          </a:p>
          <a:p>
            <a:pPr marL="0" indent="0">
              <a:buNone/>
            </a:pPr>
            <a:r>
              <a:rPr lang="en-US" dirty="0">
                <a:latin typeface="+mj-lt"/>
              </a:rPr>
              <a:t>NAs should observe for and report the following when providing oral care:</a:t>
            </a:r>
          </a:p>
          <a:p>
            <a:pPr marL="0" indent="0">
              <a:buNone/>
            </a:pPr>
            <a:endParaRPr lang="en-US" dirty="0">
              <a:latin typeface="+mj-lt"/>
            </a:endParaRPr>
          </a:p>
          <a:p>
            <a:pPr lvl="1"/>
            <a:r>
              <a:rPr lang="en-US" dirty="0">
                <a:latin typeface="+mj-lt"/>
              </a:rPr>
              <a:t>Irritation</a:t>
            </a:r>
          </a:p>
          <a:p>
            <a:pPr lvl="1"/>
            <a:r>
              <a:rPr lang="en-US" dirty="0">
                <a:latin typeface="+mj-lt"/>
              </a:rPr>
              <a:t>Raised areas</a:t>
            </a:r>
          </a:p>
          <a:p>
            <a:pPr lvl="1"/>
            <a:r>
              <a:rPr lang="en-US" dirty="0">
                <a:latin typeface="+mj-lt"/>
              </a:rPr>
              <a:t>Coated or swollen tongue</a:t>
            </a:r>
          </a:p>
          <a:p>
            <a:pPr lvl="1"/>
            <a:r>
              <a:rPr lang="en-US" dirty="0">
                <a:latin typeface="+mj-lt"/>
              </a:rPr>
              <a:t>Ulcers</a:t>
            </a:r>
          </a:p>
          <a:p>
            <a:pPr lvl="1"/>
            <a:r>
              <a:rPr lang="en-US" dirty="0">
                <a:latin typeface="+mj-lt"/>
              </a:rPr>
              <a:t>Flaky, white spots</a:t>
            </a:r>
          </a:p>
          <a:p>
            <a:pPr lvl="1"/>
            <a:r>
              <a:rPr lang="en-US" dirty="0">
                <a:latin typeface="+mj-lt"/>
              </a:rPr>
              <a:t>Dry, cracked, bleeding, or chapped lips</a:t>
            </a:r>
          </a:p>
          <a:p>
            <a:pPr lvl="1"/>
            <a:r>
              <a:rPr lang="en-US" dirty="0">
                <a:latin typeface="+mj-lt"/>
              </a:rPr>
              <a:t>Loose, chipped, broken, or decayed teeth</a:t>
            </a:r>
          </a:p>
          <a:p>
            <a:pPr lvl="1"/>
            <a:r>
              <a:rPr lang="en-US" dirty="0">
                <a:latin typeface="+mj-lt"/>
              </a:rPr>
              <a:t>Swollen, irritated, bleeding, or whitish gums</a:t>
            </a:r>
          </a:p>
          <a:p>
            <a:pPr lvl="1"/>
            <a:r>
              <a:rPr lang="en-US" dirty="0">
                <a:latin typeface="+mj-lt"/>
              </a:rPr>
              <a:t>Bad or fruity breath</a:t>
            </a:r>
          </a:p>
          <a:p>
            <a:pPr lvl="1"/>
            <a:r>
              <a:rPr lang="en-US" dirty="0">
                <a:latin typeface="+mj-lt"/>
              </a:rPr>
              <a:t>Reports of mouth pain</a:t>
            </a:r>
          </a:p>
        </p:txBody>
      </p:sp>
    </p:spTree>
    <p:extLst>
      <p:ext uri="{BB962C8B-B14F-4D97-AF65-F5344CB8AC3E}">
        <p14:creationId xmlns:p14="http://schemas.microsoft.com/office/powerpoint/2010/main" val="386219852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105</a:t>
            </a:fld>
            <a:endParaRPr lang="en-US"/>
          </a:p>
        </p:txBody>
      </p:sp>
      <p:sp>
        <p:nvSpPr>
          <p:cNvPr id="2" name="Title 1">
            <a:extLst>
              <a:ext uri="{FF2B5EF4-FFF2-40B4-BE49-F238E27FC236}">
                <a16:creationId xmlns:a16="http://schemas.microsoft.com/office/drawing/2014/main" id="{2DAE1E24-39E2-4AA1-A2DE-5D9B812AF9AF}"/>
              </a:ext>
            </a:extLst>
          </p:cNvPr>
          <p:cNvSpPr>
            <a:spLocks noGrp="1"/>
          </p:cNvSpPr>
          <p:nvPr>
            <p:ph type="title"/>
          </p:nvPr>
        </p:nvSpPr>
        <p:spPr/>
        <p:txBody>
          <a:bodyPr>
            <a:normAutofit fontScale="90000"/>
          </a:bodyPr>
          <a:lstStyle/>
          <a:p>
            <a:r>
              <a:rPr lang="en-US" dirty="0"/>
              <a:t>LO6, content 3</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6"/>
            </a:pPr>
            <a:r>
              <a:rPr lang="en-US" dirty="0">
                <a:solidFill>
                  <a:srgbClr val="FF0000"/>
                </a:solidFill>
                <a:latin typeface="+mj-lt"/>
              </a:rPr>
              <a:t>Identify guidelines for proper oral hygiene</a:t>
            </a:r>
          </a:p>
          <a:p>
            <a:pPr marL="0" indent="0">
              <a:buNone/>
            </a:pPr>
            <a:endParaRPr lang="en-US" dirty="0"/>
          </a:p>
          <a:p>
            <a:pPr marL="0" indent="0">
              <a:buNone/>
            </a:pPr>
            <a:r>
              <a:rPr lang="en-US" dirty="0">
                <a:latin typeface="+mj-lt"/>
              </a:rPr>
              <a:t>When providing oral care for an unconscious resident NAs must remember the following:</a:t>
            </a:r>
          </a:p>
          <a:p>
            <a:pPr marL="0" indent="0">
              <a:buNone/>
            </a:pPr>
            <a:endParaRPr lang="en-US" dirty="0">
              <a:latin typeface="+mj-lt"/>
            </a:endParaRPr>
          </a:p>
          <a:p>
            <a:pPr lvl="1"/>
            <a:r>
              <a:rPr lang="en-US" dirty="0">
                <a:latin typeface="+mj-lt"/>
              </a:rPr>
              <a:t>Regular oral care keeps the mouth clean and moist.</a:t>
            </a:r>
          </a:p>
          <a:p>
            <a:pPr lvl="1"/>
            <a:r>
              <a:rPr lang="en-US" dirty="0">
                <a:latin typeface="+mj-lt"/>
              </a:rPr>
              <a:t>Use as little liquid as possible and turn residents on their sides to avoid aspiration. Squeeze swabs after dipping them in solution to remove excess liquid.</a:t>
            </a:r>
          </a:p>
          <a:p>
            <a:pPr marL="0" indent="0">
              <a:buNone/>
            </a:pPr>
            <a:endParaRPr lang="en-US" dirty="0">
              <a:latin typeface="+mj-lt"/>
            </a:endParaRPr>
          </a:p>
        </p:txBody>
      </p:sp>
    </p:spTree>
    <p:extLst>
      <p:ext uri="{BB962C8B-B14F-4D97-AF65-F5344CB8AC3E}">
        <p14:creationId xmlns:p14="http://schemas.microsoft.com/office/powerpoint/2010/main" val="37972643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106</a:t>
            </a:fld>
            <a:endParaRPr lang="en-US"/>
          </a:p>
        </p:txBody>
      </p:sp>
      <p:sp>
        <p:nvSpPr>
          <p:cNvPr id="4" name="Title 3">
            <a:extLst>
              <a:ext uri="{FF2B5EF4-FFF2-40B4-BE49-F238E27FC236}">
                <a16:creationId xmlns:a16="http://schemas.microsoft.com/office/drawing/2014/main" id="{C54831D4-8487-48C0-B9B6-EFB260014358}"/>
              </a:ext>
            </a:extLst>
          </p:cNvPr>
          <p:cNvSpPr>
            <a:spLocks noGrp="1"/>
          </p:cNvSpPr>
          <p:nvPr>
            <p:ph type="title"/>
          </p:nvPr>
        </p:nvSpPr>
        <p:spPr/>
        <p:txBody>
          <a:bodyPr>
            <a:normAutofit fontScale="90000"/>
          </a:bodyPr>
          <a:lstStyle/>
          <a:p>
            <a:r>
              <a:rPr lang="en-US" dirty="0"/>
              <a:t>LO6, content 4</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Providing oral care</a:t>
            </a:r>
          </a:p>
          <a:p>
            <a:pPr marL="0" indent="0">
              <a:buNone/>
            </a:pPr>
            <a:endParaRPr lang="en-US" altLang="en-US" dirty="0">
              <a:highlight>
                <a:srgbClr val="000000"/>
              </a:highlight>
              <a:latin typeface="+mj-lt"/>
            </a:endParaRPr>
          </a:p>
          <a:p>
            <a:pPr marL="0" indent="0">
              <a:buNone/>
            </a:pPr>
            <a:r>
              <a:rPr lang="en-US" altLang="en-US" i="1" dirty="0">
                <a:latin typeface="+mj-lt"/>
              </a:rPr>
              <a:t>Equipment: toothbrush; toothpaste; emesis basin; gloves; clothing protector, towel, or washcloth; cup of water; lip moisturizer</a:t>
            </a:r>
          </a:p>
          <a:p>
            <a:pPr marL="0" indent="0">
              <a:buNone/>
            </a:pPr>
            <a:endParaRPr lang="en-US" altLang="en-US" i="1" dirty="0">
              <a:latin typeface="+mj-lt"/>
            </a:endParaRPr>
          </a:p>
          <a:p>
            <a:pPr marL="457200" indent="-457200">
              <a:buFont typeface="+mj-lt"/>
              <a:buAutoNum type="arabicPeriod"/>
            </a:pPr>
            <a:r>
              <a:rPr lang="en-US" altLang="en-US" dirty="0">
                <a:latin typeface="+mj-lt"/>
              </a:rPr>
              <a:t>Identify yourself by name. Identify the resident by name. </a:t>
            </a:r>
          </a:p>
          <a:p>
            <a:pPr marL="457200" indent="-457200">
              <a:buFont typeface="+mj-lt"/>
              <a:buAutoNum type="arabicPeriod"/>
            </a:pPr>
            <a:r>
              <a:rPr lang="en-US" altLang="en-US" dirty="0">
                <a:latin typeface="+mj-lt"/>
              </a:rPr>
              <a:t>Wash your hands.</a:t>
            </a:r>
          </a:p>
          <a:p>
            <a:pPr marL="457200" indent="-457200">
              <a:buFont typeface="+mj-lt"/>
              <a:buAutoNum type="arabicPeriod"/>
            </a:pPr>
            <a:r>
              <a:rPr lang="en-US" altLang="en-US" dirty="0">
                <a:latin typeface="+mj-lt"/>
              </a:rPr>
              <a:t>Explain procedure to resident. Speak clearly, slowly, and directly. Maintain face-to-face contact whenever possible.</a:t>
            </a:r>
          </a:p>
          <a:p>
            <a:pPr marL="457200" indent="-457200">
              <a:buFont typeface="+mj-lt"/>
              <a:buAutoNum type="arabicPeriod"/>
            </a:pPr>
            <a:r>
              <a:rPr lang="en-US" altLang="en-US" dirty="0">
                <a:latin typeface="+mj-lt"/>
              </a:rPr>
              <a:t>Provide for resident’s privacy with curtain, screen, or door.</a:t>
            </a: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186161330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107</a:t>
            </a:fld>
            <a:endParaRPr lang="en-US"/>
          </a:p>
        </p:txBody>
      </p:sp>
      <p:sp>
        <p:nvSpPr>
          <p:cNvPr id="4" name="Title 3">
            <a:extLst>
              <a:ext uri="{FF2B5EF4-FFF2-40B4-BE49-F238E27FC236}">
                <a16:creationId xmlns:a16="http://schemas.microsoft.com/office/drawing/2014/main" id="{FCC363AD-49E3-4F8C-AAB5-D17F40E82561}"/>
              </a:ext>
            </a:extLst>
          </p:cNvPr>
          <p:cNvSpPr>
            <a:spLocks noGrp="1"/>
          </p:cNvSpPr>
          <p:nvPr>
            <p:ph type="title"/>
          </p:nvPr>
        </p:nvSpPr>
        <p:spPr/>
        <p:txBody>
          <a:bodyPr>
            <a:normAutofit fontScale="90000"/>
          </a:bodyPr>
          <a:lstStyle/>
          <a:p>
            <a:r>
              <a:rPr lang="en-US" dirty="0"/>
              <a:t>LO6, content 5</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Providing oral care</a:t>
            </a:r>
          </a:p>
          <a:p>
            <a:pPr marL="0" indent="0">
              <a:buNone/>
            </a:pPr>
            <a:endParaRPr lang="en-US" altLang="en-US" dirty="0">
              <a:highlight>
                <a:srgbClr val="000000"/>
              </a:highlight>
              <a:latin typeface="+mj-lt"/>
            </a:endParaRPr>
          </a:p>
          <a:p>
            <a:pPr marL="457200" indent="-457200">
              <a:buFont typeface="+mj-lt"/>
              <a:buAutoNum type="arabicPeriod" startAt="5"/>
            </a:pPr>
            <a:r>
              <a:rPr lang="en-US" altLang="en-US" dirty="0">
                <a:latin typeface="+mj-lt"/>
              </a:rPr>
              <a:t>If resident is in bed, adjust bed to a safe level, usually waist high. Raise the head of the bed to have resident in an upright sitting position. Lock bed wheels.</a:t>
            </a:r>
          </a:p>
          <a:p>
            <a:pPr marL="457200" indent="-457200">
              <a:buFont typeface="+mj-lt"/>
              <a:buAutoNum type="arabicPeriod" startAt="5"/>
            </a:pPr>
            <a:r>
              <a:rPr lang="en-US" altLang="en-US" dirty="0">
                <a:latin typeface="+mj-lt"/>
              </a:rPr>
              <a:t>Put on gloves. </a:t>
            </a:r>
          </a:p>
          <a:p>
            <a:pPr marL="457200" indent="-457200">
              <a:buFont typeface="+mj-lt"/>
              <a:buAutoNum type="arabicPeriod" startAt="5"/>
            </a:pPr>
            <a:r>
              <a:rPr lang="en-US" altLang="en-US" dirty="0">
                <a:latin typeface="+mj-lt"/>
              </a:rPr>
              <a:t>Place a clothing protector, towel or washcloth across the resident’s chest.</a:t>
            </a:r>
          </a:p>
          <a:p>
            <a:pPr marL="457200" indent="-457200">
              <a:buFont typeface="+mj-lt"/>
              <a:buAutoNum type="arabicPeriod" startAt="5"/>
            </a:pPr>
            <a:r>
              <a:rPr lang="en-US" altLang="en-US" dirty="0">
                <a:latin typeface="+mj-lt"/>
              </a:rPr>
              <a:t>Wet the toothbrush. Put on small amount of toothpaste.</a:t>
            </a:r>
          </a:p>
          <a:p>
            <a:pPr marL="457200" indent="-457200">
              <a:buFont typeface="+mj-lt"/>
              <a:buAutoNum type="arabicPeriod" startAt="5"/>
            </a:pPr>
            <a:r>
              <a:rPr lang="en-US" altLang="en-US" dirty="0">
                <a:latin typeface="+mj-lt"/>
              </a:rPr>
              <a:t>Clean entire mouth, including tongue and all surfaces of teeth and the gumline. Use gentle strokes. First brush inner, outer, and chewing surfaces of the upper teeth. Then do the same with the lower teeth. Use short strokes. Brush back and forth. Brush tongue.</a:t>
            </a: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164685091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108</a:t>
            </a:fld>
            <a:endParaRPr lang="en-US"/>
          </a:p>
        </p:txBody>
      </p:sp>
      <p:sp>
        <p:nvSpPr>
          <p:cNvPr id="5" name="Title 4">
            <a:extLst>
              <a:ext uri="{FF2B5EF4-FFF2-40B4-BE49-F238E27FC236}">
                <a16:creationId xmlns:a16="http://schemas.microsoft.com/office/drawing/2014/main" id="{B94B76E9-0C03-4DAC-AE1E-7F161EAB423A}"/>
              </a:ext>
            </a:extLst>
          </p:cNvPr>
          <p:cNvSpPr>
            <a:spLocks noGrp="1"/>
          </p:cNvSpPr>
          <p:nvPr>
            <p:ph type="title"/>
          </p:nvPr>
        </p:nvSpPr>
        <p:spPr/>
        <p:txBody>
          <a:bodyPr>
            <a:normAutofit fontScale="90000"/>
          </a:bodyPr>
          <a:lstStyle/>
          <a:p>
            <a:r>
              <a:rPr lang="en-US" dirty="0"/>
              <a:t>LO6, content 6</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5" y="780226"/>
            <a:ext cx="3590488" cy="5396738"/>
          </a:xfrm>
        </p:spPr>
        <p:txBody>
          <a:bodyPr>
            <a:normAutofit fontScale="92500" lnSpcReduction="20000"/>
          </a:bodyPr>
          <a:lstStyle/>
          <a:p>
            <a:pPr marL="0" indent="0">
              <a:buNone/>
            </a:pPr>
            <a:r>
              <a:rPr lang="en-US" altLang="en-US" dirty="0">
                <a:solidFill>
                  <a:schemeClr val="accent5">
                    <a:lumMod val="60000"/>
                    <a:lumOff val="40000"/>
                  </a:schemeClr>
                </a:solidFill>
                <a:highlight>
                  <a:srgbClr val="000000"/>
                </a:highlight>
                <a:latin typeface="+mj-lt"/>
              </a:rPr>
              <a:t>Providing oral care</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10"/>
            </a:pPr>
            <a:r>
              <a:rPr lang="en-US" altLang="en-US" dirty="0">
                <a:latin typeface="+mj-lt"/>
              </a:rPr>
              <a:t>Give the resident water to rinse the mouth. Place emesis basin under the resident’s chin, with the inward curve under the chin. Have resident spit water into emesis basin. Wipe resident’s mouth and remove towel. Apply lip moisturizer.</a:t>
            </a:r>
          </a:p>
          <a:p>
            <a:pPr marL="457200" indent="-457200">
              <a:buFont typeface="+mj-lt"/>
              <a:buAutoNum type="arabicPeriod" startAt="10"/>
            </a:pPr>
            <a:r>
              <a:rPr lang="en-US" altLang="en-US" dirty="0">
                <a:latin typeface="+mj-lt"/>
              </a:rPr>
              <a:t>Rinse toothbrush and place in proper container. Empty, rinse, and dry basin. Place basin and toothbrush in designated dirty supply area or return to storage, depending on facility policy</a:t>
            </a:r>
          </a:p>
          <a:p>
            <a:pPr marL="0" indent="0">
              <a:buNone/>
            </a:pPr>
            <a:endParaRPr lang="en-US" altLang="en-US" dirty="0">
              <a:highlight>
                <a:srgbClr val="000000"/>
              </a:highlight>
              <a:latin typeface="+mj-lt"/>
            </a:endParaRPr>
          </a:p>
          <a:p>
            <a:pPr marL="0" indent="0">
              <a:buNone/>
            </a:pPr>
            <a:r>
              <a:rPr lang="en-US" altLang="en-US" dirty="0">
                <a:latin typeface="+mj-lt"/>
              </a:rPr>
              <a:t>	</a:t>
            </a:r>
          </a:p>
          <a:p>
            <a:pPr marL="0" indent="0">
              <a:buNone/>
            </a:pPr>
            <a:endParaRPr lang="en-US" altLang="en-US" dirty="0">
              <a:solidFill>
                <a:schemeClr val="accent5">
                  <a:lumMod val="60000"/>
                  <a:lumOff val="40000"/>
                </a:schemeClr>
              </a:solidFill>
              <a:highlight>
                <a:srgbClr val="000000"/>
              </a:highlight>
              <a:latin typeface="+mj-lt"/>
            </a:endParaRPr>
          </a:p>
        </p:txBody>
      </p:sp>
      <p:pic>
        <p:nvPicPr>
          <p:cNvPr id="4" name="Picture 3" descr="NA holds emesis basis under resident's chin.">
            <a:extLst>
              <a:ext uri="{FF2B5EF4-FFF2-40B4-BE49-F238E27FC236}">
                <a16:creationId xmlns:a16="http://schemas.microsoft.com/office/drawing/2014/main" id="{8AFA5718-3ABD-4B3A-81EF-E6A11564A908}"/>
              </a:ext>
            </a:extLst>
          </p:cNvPr>
          <p:cNvPicPr>
            <a:picLocks noChangeAspect="1"/>
          </p:cNvPicPr>
          <p:nvPr/>
        </p:nvPicPr>
        <p:blipFill>
          <a:blip r:embed="rId2"/>
          <a:stretch>
            <a:fillRect/>
          </a:stretch>
        </p:blipFill>
        <p:spPr>
          <a:xfrm>
            <a:off x="4204796" y="2317633"/>
            <a:ext cx="4061012" cy="3151748"/>
          </a:xfrm>
          <a:prstGeom prst="rect">
            <a:avLst/>
          </a:prstGeom>
        </p:spPr>
      </p:pic>
    </p:spTree>
    <p:extLst>
      <p:ext uri="{BB962C8B-B14F-4D97-AF65-F5344CB8AC3E}">
        <p14:creationId xmlns:p14="http://schemas.microsoft.com/office/powerpoint/2010/main" val="61271217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109</a:t>
            </a:fld>
            <a:endParaRPr lang="en-US"/>
          </a:p>
        </p:txBody>
      </p:sp>
      <p:sp>
        <p:nvSpPr>
          <p:cNvPr id="4" name="Title 3">
            <a:extLst>
              <a:ext uri="{FF2B5EF4-FFF2-40B4-BE49-F238E27FC236}">
                <a16:creationId xmlns:a16="http://schemas.microsoft.com/office/drawing/2014/main" id="{343B3757-C3CE-43F4-8D3F-74D0D018D351}"/>
              </a:ext>
            </a:extLst>
          </p:cNvPr>
          <p:cNvSpPr>
            <a:spLocks noGrp="1"/>
          </p:cNvSpPr>
          <p:nvPr>
            <p:ph type="title"/>
          </p:nvPr>
        </p:nvSpPr>
        <p:spPr/>
        <p:txBody>
          <a:bodyPr>
            <a:normAutofit fontScale="90000"/>
          </a:bodyPr>
          <a:lstStyle/>
          <a:p>
            <a:r>
              <a:rPr lang="en-US" dirty="0"/>
              <a:t>LO6, content 7</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Providing oral care</a:t>
            </a:r>
          </a:p>
          <a:p>
            <a:pPr marL="457200" indent="-457200">
              <a:buFont typeface="+mj-lt"/>
              <a:buAutoNum type="arabicPeriod" startAt="12"/>
            </a:pPr>
            <a:endParaRPr lang="en-US" altLang="en-US" dirty="0">
              <a:highlight>
                <a:srgbClr val="000000"/>
              </a:highlight>
              <a:latin typeface="+mj-lt"/>
            </a:endParaRPr>
          </a:p>
          <a:p>
            <a:pPr marL="457200" indent="-457200">
              <a:buFont typeface="+mj-lt"/>
              <a:buAutoNum type="arabicPeriod" startAt="12"/>
            </a:pPr>
            <a:r>
              <a:rPr lang="en-US" altLang="en-US" dirty="0">
                <a:latin typeface="+mj-lt"/>
              </a:rPr>
              <a:t>Place soiled clothing and linens in proper containers.</a:t>
            </a:r>
          </a:p>
          <a:p>
            <a:pPr marL="457200" indent="-457200">
              <a:buFont typeface="+mj-lt"/>
              <a:buAutoNum type="arabicPeriod" startAt="12"/>
            </a:pPr>
            <a:r>
              <a:rPr lang="en-US" altLang="en-US" dirty="0">
                <a:latin typeface="+mj-lt"/>
              </a:rPr>
              <a:t>Remove and discard gloves. Wash your hands.</a:t>
            </a:r>
          </a:p>
          <a:p>
            <a:pPr marL="457200" indent="-457200">
              <a:buFont typeface="+mj-lt"/>
              <a:buAutoNum type="arabicPeriod" startAt="12"/>
            </a:pPr>
            <a:r>
              <a:rPr lang="en-US" altLang="en-US" dirty="0">
                <a:latin typeface="+mj-lt"/>
              </a:rPr>
              <a:t>Return bed to lowest position. Remove privacy measures.</a:t>
            </a:r>
          </a:p>
          <a:p>
            <a:pPr marL="457200" indent="-457200">
              <a:buFont typeface="+mj-lt"/>
              <a:buAutoNum type="arabicPeriod" startAt="12"/>
            </a:pPr>
            <a:r>
              <a:rPr lang="en-US" altLang="en-US" dirty="0">
                <a:latin typeface="+mj-lt"/>
              </a:rPr>
              <a:t>Place call light within resident’s reach.</a:t>
            </a:r>
          </a:p>
          <a:p>
            <a:pPr marL="457200" indent="-457200">
              <a:buFont typeface="+mj-lt"/>
              <a:buAutoNum type="arabicPeriod" startAt="12"/>
            </a:pPr>
            <a:r>
              <a:rPr lang="en-US" altLang="en-US" dirty="0">
                <a:latin typeface="+mj-lt"/>
              </a:rPr>
              <a:t>Report any problems with teeth, mouth, tongue, or lips to the nurse. This includes odor, cracking, sores, bleeding, and any discoloration.</a:t>
            </a:r>
          </a:p>
          <a:p>
            <a:pPr marL="457200" indent="-457200">
              <a:buFont typeface="+mj-lt"/>
              <a:buAutoNum type="arabicPeriod" startAt="12"/>
            </a:pPr>
            <a:r>
              <a:rPr lang="en-US" altLang="en-US" dirty="0">
                <a:latin typeface="+mj-lt"/>
              </a:rPr>
              <a:t>Document procedure using facility guidelines.</a:t>
            </a:r>
          </a:p>
          <a:p>
            <a:pPr marL="0" indent="0">
              <a:buNone/>
            </a:pPr>
            <a:r>
              <a:rPr lang="en-US" altLang="en-US" dirty="0">
                <a:latin typeface="+mj-lt"/>
              </a:rPr>
              <a:t>	</a:t>
            </a: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4013468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11</a:t>
            </a:fld>
            <a:endParaRPr lang="en-US"/>
          </a:p>
        </p:txBody>
      </p:sp>
      <p:sp>
        <p:nvSpPr>
          <p:cNvPr id="2" name="Title 1">
            <a:extLst>
              <a:ext uri="{FF2B5EF4-FFF2-40B4-BE49-F238E27FC236}">
                <a16:creationId xmlns:a16="http://schemas.microsoft.com/office/drawing/2014/main" id="{BD1C7911-9B1F-4D34-AAD9-48143CA5ED9C}"/>
              </a:ext>
            </a:extLst>
          </p:cNvPr>
          <p:cNvSpPr>
            <a:spLocks noGrp="1"/>
          </p:cNvSpPr>
          <p:nvPr>
            <p:ph type="title"/>
          </p:nvPr>
        </p:nvSpPr>
        <p:spPr/>
        <p:txBody>
          <a:bodyPr>
            <a:normAutofit fontScale="90000"/>
          </a:bodyPr>
          <a:lstStyle/>
          <a:p>
            <a:r>
              <a:rPr lang="en-US" dirty="0"/>
              <a:t>LO2, key terms 3</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2"/>
            </a:pPr>
            <a:r>
              <a:rPr lang="en-US" dirty="0">
                <a:solidFill>
                  <a:srgbClr val="FF0000"/>
                </a:solidFill>
                <a:latin typeface="+mj-lt"/>
              </a:rPr>
              <a:t>Identify guidelines for providing skin care and preventing pressure injuries</a:t>
            </a:r>
          </a:p>
          <a:p>
            <a:pPr marL="457200" indent="-457200">
              <a:buFont typeface="+mj-lt"/>
              <a:buAutoNum type="arabicPeriod" startAt="2"/>
            </a:pPr>
            <a:endParaRPr lang="en-US" dirty="0"/>
          </a:p>
          <a:p>
            <a:pPr marL="0" indent="0">
              <a:buNone/>
            </a:pPr>
            <a:r>
              <a:rPr lang="en-US" dirty="0">
                <a:solidFill>
                  <a:sysClr val="windowText" lastClr="000000"/>
                </a:solidFill>
                <a:latin typeface="Scala Sans" panose="02000503060000020003" pitchFamily="2" charset="0"/>
              </a:rPr>
              <a:t>Define the following terms:</a:t>
            </a:r>
          </a:p>
          <a:p>
            <a:pPr marL="0" indent="0">
              <a:buNone/>
            </a:pPr>
            <a:endParaRPr lang="en-US" dirty="0">
              <a:solidFill>
                <a:sysClr val="windowText" lastClr="000000"/>
              </a:solidFill>
            </a:endParaRPr>
          </a:p>
          <a:p>
            <a:pPr marL="0" indent="0">
              <a:buNone/>
            </a:pPr>
            <a:r>
              <a:rPr lang="en-US" b="1" dirty="0">
                <a:solidFill>
                  <a:sysClr val="windowText" lastClr="000000"/>
                </a:solidFill>
              </a:rPr>
              <a:t>foot drop</a:t>
            </a:r>
          </a:p>
          <a:p>
            <a:pPr marL="457200" lvl="1" indent="0">
              <a:buNone/>
            </a:pPr>
            <a:r>
              <a:rPr lang="en-US" dirty="0">
                <a:solidFill>
                  <a:sysClr val="windowText" lastClr="000000"/>
                </a:solidFill>
              </a:rPr>
              <a:t>A weakness of muscles in the feet and ankles that causes problems with the ability to flex the ankles and walk normally.</a:t>
            </a:r>
          </a:p>
          <a:p>
            <a:pPr marL="0" indent="0">
              <a:buNone/>
            </a:pPr>
            <a:r>
              <a:rPr lang="en-US" b="1" dirty="0">
                <a:solidFill>
                  <a:sysClr val="windowText" lastClr="000000"/>
                </a:solidFill>
              </a:rPr>
              <a:t>orthotic device, or orthosis</a:t>
            </a:r>
          </a:p>
          <a:p>
            <a:pPr marL="457200" lvl="1" indent="0">
              <a:buNone/>
            </a:pPr>
            <a:r>
              <a:rPr lang="en-US" dirty="0">
                <a:solidFill>
                  <a:sysClr val="windowText" lastClr="000000"/>
                </a:solidFill>
              </a:rPr>
              <a:t>a device that helps support and align a limb and improve its functioning.</a:t>
            </a:r>
          </a:p>
          <a:p>
            <a:pPr marL="0" indent="0">
              <a:buNone/>
            </a:pPr>
            <a:endParaRPr lang="en-US" dirty="0">
              <a:solidFill>
                <a:sysClr val="windowText" lastClr="000000"/>
              </a:solidFill>
            </a:endParaRPr>
          </a:p>
          <a:p>
            <a:pPr marL="0" indent="0">
              <a:buNone/>
            </a:pPr>
            <a:endParaRPr lang="en-US" dirty="0">
              <a:latin typeface="+mj-lt"/>
            </a:endParaRPr>
          </a:p>
        </p:txBody>
      </p:sp>
    </p:spTree>
    <p:extLst>
      <p:ext uri="{BB962C8B-B14F-4D97-AF65-F5344CB8AC3E}">
        <p14:creationId xmlns:p14="http://schemas.microsoft.com/office/powerpoint/2010/main" val="350389310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110</a:t>
            </a:fld>
            <a:endParaRPr lang="en-US"/>
          </a:p>
        </p:txBody>
      </p:sp>
      <p:sp>
        <p:nvSpPr>
          <p:cNvPr id="4" name="Title 3">
            <a:extLst>
              <a:ext uri="{FF2B5EF4-FFF2-40B4-BE49-F238E27FC236}">
                <a16:creationId xmlns:a16="http://schemas.microsoft.com/office/drawing/2014/main" id="{402AB328-B3C0-4D7B-8634-8BEC51E333F0}"/>
              </a:ext>
            </a:extLst>
          </p:cNvPr>
          <p:cNvSpPr>
            <a:spLocks noGrp="1"/>
          </p:cNvSpPr>
          <p:nvPr>
            <p:ph type="title"/>
          </p:nvPr>
        </p:nvSpPr>
        <p:spPr/>
        <p:txBody>
          <a:bodyPr>
            <a:normAutofit fontScale="90000"/>
          </a:bodyPr>
          <a:lstStyle/>
          <a:p>
            <a:r>
              <a:rPr lang="en-US" dirty="0"/>
              <a:t>LO6, content 8</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Providing oral care for the unconscious resident</a:t>
            </a:r>
          </a:p>
          <a:p>
            <a:pPr marL="457200" indent="-457200">
              <a:buFont typeface="+mj-lt"/>
              <a:buAutoNum type="arabicPeriod" startAt="12"/>
            </a:pPr>
            <a:endParaRPr lang="en-US" altLang="en-US" dirty="0">
              <a:highlight>
                <a:srgbClr val="000000"/>
              </a:highlight>
              <a:latin typeface="+mj-lt"/>
            </a:endParaRPr>
          </a:p>
          <a:p>
            <a:pPr marL="0" indent="0">
              <a:buNone/>
            </a:pPr>
            <a:r>
              <a:rPr lang="en-US" altLang="en-US" i="1" dirty="0">
                <a:latin typeface="+mj-lt"/>
              </a:rPr>
              <a:t>Equipment: sponge swabs, tongue depressor, towel, emesis basin, gloves, glass of water, lip moisturizer, cleaning solution (check the care plan)</a:t>
            </a:r>
          </a:p>
          <a:p>
            <a:pPr marL="0" indent="0">
              <a:buNone/>
            </a:pPr>
            <a:endParaRPr lang="en-US" altLang="en-US" i="1" dirty="0">
              <a:latin typeface="+mj-lt"/>
            </a:endParaRPr>
          </a:p>
          <a:p>
            <a:pPr marL="457200" indent="-457200">
              <a:buFont typeface="+mj-lt"/>
              <a:buAutoNum type="arabicPeriod"/>
            </a:pPr>
            <a:r>
              <a:rPr lang="en-US" altLang="en-US" dirty="0">
                <a:latin typeface="+mj-lt"/>
              </a:rPr>
              <a:t>Identify yourself by name. Identify the resident by name. Even residents who are unconscious may be able to hear you. Always speak to them as you would to any resident. </a:t>
            </a:r>
          </a:p>
          <a:p>
            <a:pPr marL="457200" indent="-457200">
              <a:buFont typeface="+mj-lt"/>
              <a:buAutoNum type="arabicPeriod"/>
            </a:pPr>
            <a:r>
              <a:rPr lang="en-US" altLang="en-US" dirty="0">
                <a:latin typeface="+mj-lt"/>
              </a:rPr>
              <a:t>Wash your hands.</a:t>
            </a:r>
          </a:p>
          <a:p>
            <a:pPr marL="457200" indent="-457200">
              <a:buFont typeface="+mj-lt"/>
              <a:buAutoNum type="arabicPeriod"/>
            </a:pPr>
            <a:r>
              <a:rPr lang="en-US" altLang="en-US" dirty="0">
                <a:latin typeface="+mj-lt"/>
              </a:rPr>
              <a:t>Explain procedure to resident. Speak clearly, slowly, and directly. Maintain face-to-face contact whenever possible.</a:t>
            </a:r>
          </a:p>
          <a:p>
            <a:pPr marL="457200" indent="-457200">
              <a:buFont typeface="+mj-lt"/>
              <a:buAutoNum type="arabicPeriod"/>
            </a:pPr>
            <a:r>
              <a:rPr lang="en-US" altLang="en-US" dirty="0">
                <a:latin typeface="+mj-lt"/>
              </a:rPr>
              <a:t>Provide for resident’s privacy with curtain, screen, or door.</a:t>
            </a:r>
          </a:p>
          <a:p>
            <a:pPr marL="0" indent="0">
              <a:buNone/>
            </a:pPr>
            <a:r>
              <a:rPr lang="en-US" altLang="en-US" dirty="0">
                <a:latin typeface="+mj-lt"/>
              </a:rPr>
              <a:t>	</a:t>
            </a: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296277517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111</a:t>
            </a:fld>
            <a:endParaRPr lang="en-US"/>
          </a:p>
        </p:txBody>
      </p:sp>
      <p:sp>
        <p:nvSpPr>
          <p:cNvPr id="4" name="Title 3">
            <a:extLst>
              <a:ext uri="{FF2B5EF4-FFF2-40B4-BE49-F238E27FC236}">
                <a16:creationId xmlns:a16="http://schemas.microsoft.com/office/drawing/2014/main" id="{8302B90C-A559-4D51-A1B6-841083D5C2F4}"/>
              </a:ext>
            </a:extLst>
          </p:cNvPr>
          <p:cNvSpPr>
            <a:spLocks noGrp="1"/>
          </p:cNvSpPr>
          <p:nvPr>
            <p:ph type="title"/>
          </p:nvPr>
        </p:nvSpPr>
        <p:spPr/>
        <p:txBody>
          <a:bodyPr>
            <a:normAutofit fontScale="90000"/>
          </a:bodyPr>
          <a:lstStyle/>
          <a:p>
            <a:r>
              <a:rPr lang="en-US" dirty="0"/>
              <a:t>LO6, content 9</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Providing oral care for the unconscious resident</a:t>
            </a:r>
          </a:p>
          <a:p>
            <a:pPr marL="457200" indent="-457200">
              <a:buFont typeface="+mj-lt"/>
              <a:buAutoNum type="arabicPeriod" startAt="12"/>
            </a:pPr>
            <a:endParaRPr lang="en-US" altLang="en-US" dirty="0">
              <a:highlight>
                <a:srgbClr val="000000"/>
              </a:highlight>
              <a:latin typeface="+mj-lt"/>
            </a:endParaRPr>
          </a:p>
          <a:p>
            <a:pPr marL="457200" indent="-457200">
              <a:buFont typeface="+mj-lt"/>
              <a:buAutoNum type="arabicPeriod" startAt="5"/>
            </a:pPr>
            <a:r>
              <a:rPr lang="en-US" altLang="en-US" dirty="0">
                <a:latin typeface="+mj-lt"/>
              </a:rPr>
              <a:t>Adjust bed to a safe level, usually waist high. Lock bed wheels.</a:t>
            </a:r>
          </a:p>
          <a:p>
            <a:pPr marL="457200" indent="-457200">
              <a:buFont typeface="+mj-lt"/>
              <a:buAutoNum type="arabicPeriod" startAt="5"/>
            </a:pPr>
            <a:r>
              <a:rPr lang="en-US" altLang="en-US" dirty="0">
                <a:latin typeface="+mj-lt"/>
              </a:rPr>
              <a:t>Put on gloves. </a:t>
            </a:r>
          </a:p>
          <a:p>
            <a:pPr marL="457200" indent="-457200">
              <a:buFont typeface="+mj-lt"/>
              <a:buAutoNum type="arabicPeriod" startAt="5"/>
            </a:pPr>
            <a:r>
              <a:rPr lang="en-US" altLang="en-US" dirty="0">
                <a:latin typeface="+mj-lt"/>
              </a:rPr>
              <a:t>Turn resident on his side. Place a towel under his cheek and chin. Place an emesis basin next to the cheek and chin for excess fluid. </a:t>
            </a:r>
          </a:p>
          <a:p>
            <a:pPr marL="457200" indent="-457200">
              <a:buFont typeface="+mj-lt"/>
              <a:buAutoNum type="arabicPeriod" startAt="5"/>
            </a:pPr>
            <a:r>
              <a:rPr lang="en-US" altLang="en-US" dirty="0">
                <a:latin typeface="+mj-lt"/>
              </a:rPr>
              <a:t>Hold the mouth open with the tongue depressor.(You can also use gentle pressure on the chin to open the mouth. Follow facility policy.)</a:t>
            </a:r>
          </a:p>
          <a:p>
            <a:pPr marL="0" indent="0">
              <a:buNone/>
            </a:pPr>
            <a:r>
              <a:rPr lang="en-US" altLang="en-US" dirty="0">
                <a:latin typeface="+mj-lt"/>
              </a:rPr>
              <a:t>	</a:t>
            </a: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179753749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112</a:t>
            </a:fld>
            <a:endParaRPr lang="en-US"/>
          </a:p>
        </p:txBody>
      </p:sp>
      <p:sp>
        <p:nvSpPr>
          <p:cNvPr id="4" name="Title 3">
            <a:extLst>
              <a:ext uri="{FF2B5EF4-FFF2-40B4-BE49-F238E27FC236}">
                <a16:creationId xmlns:a16="http://schemas.microsoft.com/office/drawing/2014/main" id="{132B8651-2DB5-43A6-8D6E-32C6D21721FB}"/>
              </a:ext>
            </a:extLst>
          </p:cNvPr>
          <p:cNvSpPr>
            <a:spLocks noGrp="1"/>
          </p:cNvSpPr>
          <p:nvPr>
            <p:ph type="title"/>
          </p:nvPr>
        </p:nvSpPr>
        <p:spPr/>
        <p:txBody>
          <a:bodyPr>
            <a:normAutofit fontScale="90000"/>
          </a:bodyPr>
          <a:lstStyle/>
          <a:p>
            <a:r>
              <a:rPr lang="en-US" dirty="0"/>
              <a:t>LO6, content 10</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5" y="780226"/>
            <a:ext cx="3535898" cy="5396738"/>
          </a:xfrm>
        </p:spPr>
        <p:txBody>
          <a:bodyPr>
            <a:normAutofit lnSpcReduction="10000"/>
          </a:bodyPr>
          <a:lstStyle/>
          <a:p>
            <a:pPr marL="0" indent="0">
              <a:buNone/>
            </a:pPr>
            <a:r>
              <a:rPr lang="en-US" altLang="en-US" dirty="0">
                <a:solidFill>
                  <a:schemeClr val="accent5">
                    <a:lumMod val="60000"/>
                    <a:lumOff val="40000"/>
                  </a:schemeClr>
                </a:solidFill>
                <a:highlight>
                  <a:srgbClr val="000000"/>
                </a:highlight>
                <a:latin typeface="+mj-lt"/>
              </a:rPr>
              <a:t>Providing oral care for the unconscious resident</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9"/>
            </a:pPr>
            <a:r>
              <a:rPr lang="en-US" altLang="en-US" dirty="0">
                <a:latin typeface="+mj-lt"/>
              </a:rPr>
              <a:t>Dip sponge swab in cleaning solution. Squeeze excess solution to prevent aspiration. Wipe teeth, gums, tongue, and inside surfaces of mouth. Remove debris with the swab. Change the swab often. Repeat this until the mouth is clean. </a:t>
            </a:r>
          </a:p>
          <a:p>
            <a:pPr marL="457200" indent="-457200">
              <a:buFont typeface="+mj-lt"/>
              <a:buAutoNum type="arabicPeriod" startAt="9"/>
            </a:pPr>
            <a:r>
              <a:rPr lang="en-US" altLang="en-US" dirty="0">
                <a:latin typeface="+mj-lt"/>
              </a:rPr>
              <a:t>Rinse with clean swab dipped in water. Squeeze swab first to remove excess water.</a:t>
            </a:r>
          </a:p>
          <a:p>
            <a:pPr marL="0" indent="0">
              <a:buNone/>
            </a:pPr>
            <a:endParaRPr lang="en-US" altLang="en-US" dirty="0">
              <a:highlight>
                <a:srgbClr val="000000"/>
              </a:highlight>
              <a:latin typeface="+mj-lt"/>
            </a:endParaRPr>
          </a:p>
          <a:p>
            <a:pPr marL="0" indent="0">
              <a:buNone/>
            </a:pPr>
            <a:r>
              <a:rPr lang="en-US" altLang="en-US" dirty="0">
                <a:latin typeface="+mj-lt"/>
              </a:rPr>
              <a:t>	</a:t>
            </a:r>
          </a:p>
          <a:p>
            <a:pPr marL="0" indent="0">
              <a:buNone/>
            </a:pPr>
            <a:endParaRPr lang="en-US" altLang="en-US" dirty="0">
              <a:solidFill>
                <a:schemeClr val="accent5">
                  <a:lumMod val="60000"/>
                  <a:lumOff val="40000"/>
                </a:schemeClr>
              </a:solidFill>
              <a:highlight>
                <a:srgbClr val="000000"/>
              </a:highlight>
              <a:latin typeface="+mj-lt"/>
            </a:endParaRPr>
          </a:p>
        </p:txBody>
      </p:sp>
      <p:pic>
        <p:nvPicPr>
          <p:cNvPr id="5" name="Picture 4" descr="NA uses padded tongue blade and sponge swab to clean mouth of unconscious resident.">
            <a:extLst>
              <a:ext uri="{FF2B5EF4-FFF2-40B4-BE49-F238E27FC236}">
                <a16:creationId xmlns:a16="http://schemas.microsoft.com/office/drawing/2014/main" id="{7AB6E674-D43A-4AE0-858E-0364827FF0A7}"/>
              </a:ext>
            </a:extLst>
          </p:cNvPr>
          <p:cNvPicPr>
            <a:picLocks noChangeAspect="1"/>
          </p:cNvPicPr>
          <p:nvPr/>
        </p:nvPicPr>
        <p:blipFill>
          <a:blip r:embed="rId2"/>
          <a:stretch>
            <a:fillRect/>
          </a:stretch>
        </p:blipFill>
        <p:spPr>
          <a:xfrm>
            <a:off x="4177500" y="2164056"/>
            <a:ext cx="3743661" cy="3560373"/>
          </a:xfrm>
          <a:prstGeom prst="rect">
            <a:avLst/>
          </a:prstGeom>
        </p:spPr>
      </p:pic>
    </p:spTree>
    <p:extLst>
      <p:ext uri="{BB962C8B-B14F-4D97-AF65-F5344CB8AC3E}">
        <p14:creationId xmlns:p14="http://schemas.microsoft.com/office/powerpoint/2010/main" val="1539607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113</a:t>
            </a:fld>
            <a:endParaRPr lang="en-US"/>
          </a:p>
        </p:txBody>
      </p:sp>
      <p:sp>
        <p:nvSpPr>
          <p:cNvPr id="4" name="Title 3">
            <a:extLst>
              <a:ext uri="{FF2B5EF4-FFF2-40B4-BE49-F238E27FC236}">
                <a16:creationId xmlns:a16="http://schemas.microsoft.com/office/drawing/2014/main" id="{DCAA1B43-72E4-4579-97DA-DDCBAB282B66}"/>
              </a:ext>
            </a:extLst>
          </p:cNvPr>
          <p:cNvSpPr>
            <a:spLocks noGrp="1"/>
          </p:cNvSpPr>
          <p:nvPr>
            <p:ph type="title"/>
          </p:nvPr>
        </p:nvSpPr>
        <p:spPr/>
        <p:txBody>
          <a:bodyPr>
            <a:normAutofit fontScale="90000"/>
          </a:bodyPr>
          <a:lstStyle/>
          <a:p>
            <a:r>
              <a:rPr lang="en-US" dirty="0"/>
              <a:t>LO6, content 11</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Providing oral care for the unconscious resident</a:t>
            </a:r>
          </a:p>
          <a:p>
            <a:pPr marL="457200" indent="-457200">
              <a:buFont typeface="+mj-lt"/>
              <a:buAutoNum type="arabicPeriod" startAt="12"/>
            </a:pPr>
            <a:endParaRPr lang="en-US" altLang="en-US" dirty="0">
              <a:highlight>
                <a:srgbClr val="000000"/>
              </a:highlight>
              <a:latin typeface="+mj-lt"/>
            </a:endParaRPr>
          </a:p>
          <a:p>
            <a:pPr marL="457200" indent="-457200">
              <a:buFont typeface="+mj-lt"/>
              <a:buAutoNum type="arabicPeriod" startAt="11"/>
            </a:pPr>
            <a:r>
              <a:rPr lang="en-US" altLang="en-US" dirty="0">
                <a:latin typeface="+mj-lt"/>
              </a:rPr>
              <a:t>Remove the towel and basin. Pat lips or face dry if needed. Apply lip moisturizer.</a:t>
            </a:r>
          </a:p>
          <a:p>
            <a:pPr marL="457200" indent="-457200">
              <a:buFont typeface="+mj-lt"/>
              <a:buAutoNum type="arabicPeriod" startAt="11"/>
            </a:pPr>
            <a:r>
              <a:rPr lang="en-US" altLang="en-US" dirty="0">
                <a:latin typeface="+mj-lt"/>
              </a:rPr>
              <a:t>Empty, rinse, and dry basin. Place basin in designated dirty supply area or return to storage, depending on facility policy.</a:t>
            </a:r>
          </a:p>
          <a:p>
            <a:pPr marL="457200" indent="-457200">
              <a:buFont typeface="+mj-lt"/>
              <a:buAutoNum type="arabicPeriod" startAt="11"/>
            </a:pPr>
            <a:r>
              <a:rPr lang="en-US" altLang="en-US" dirty="0">
                <a:latin typeface="+mj-lt"/>
              </a:rPr>
              <a:t>Place soiled linens in the proper container.</a:t>
            </a:r>
          </a:p>
          <a:p>
            <a:pPr marL="457200" indent="-457200">
              <a:buFont typeface="+mj-lt"/>
              <a:buAutoNum type="arabicPeriod" startAt="11"/>
            </a:pPr>
            <a:r>
              <a:rPr lang="en-US" altLang="en-US" dirty="0">
                <a:latin typeface="+mj-lt"/>
              </a:rPr>
              <a:t>Remove and discard gloves. Wash your hands.</a:t>
            </a:r>
          </a:p>
          <a:p>
            <a:pPr marL="457200" indent="-457200">
              <a:buFont typeface="+mj-lt"/>
              <a:buAutoNum type="arabicPeriod" startAt="11"/>
            </a:pPr>
            <a:r>
              <a:rPr lang="en-US" altLang="en-US" dirty="0">
                <a:latin typeface="+mj-lt"/>
              </a:rPr>
              <a:t>Return bed to lowest position. Remove privacy measures.</a:t>
            </a:r>
          </a:p>
          <a:p>
            <a:pPr marL="457200" indent="-457200">
              <a:buFont typeface="+mj-lt"/>
              <a:buAutoNum type="arabicPeriod" startAt="11"/>
            </a:pPr>
            <a:r>
              <a:rPr lang="en-US" altLang="en-US" dirty="0">
                <a:latin typeface="+mj-lt"/>
              </a:rPr>
              <a:t>Place call light within resident’s reach. </a:t>
            </a:r>
          </a:p>
          <a:p>
            <a:pPr marL="457200" indent="-457200">
              <a:buFont typeface="+mj-lt"/>
              <a:buAutoNum type="arabicPeriod" startAt="11"/>
            </a:pPr>
            <a:r>
              <a:rPr lang="en-US" altLang="en-US" dirty="0">
                <a:latin typeface="+mj-lt"/>
              </a:rPr>
              <a:t>Report any problems with teeth, mouth, tongue, and lips to nurse. This includes odor, cracking, sores, bleeding, and any discoloration.</a:t>
            </a:r>
          </a:p>
          <a:p>
            <a:pPr marL="457200" indent="-457200">
              <a:buFont typeface="+mj-lt"/>
              <a:buAutoNum type="arabicPeriod" startAt="11"/>
            </a:pPr>
            <a:r>
              <a:rPr lang="en-US" altLang="en-US" dirty="0">
                <a:latin typeface="+mj-lt"/>
              </a:rPr>
              <a:t>Document procedure using facility guidelines.	</a:t>
            </a: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1963201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114</a:t>
            </a:fld>
            <a:endParaRPr lang="en-US"/>
          </a:p>
        </p:txBody>
      </p:sp>
      <p:sp>
        <p:nvSpPr>
          <p:cNvPr id="4" name="Title 3">
            <a:extLst>
              <a:ext uri="{FF2B5EF4-FFF2-40B4-BE49-F238E27FC236}">
                <a16:creationId xmlns:a16="http://schemas.microsoft.com/office/drawing/2014/main" id="{C0342518-3549-4659-AB28-4BD077C1A992}"/>
              </a:ext>
            </a:extLst>
          </p:cNvPr>
          <p:cNvSpPr>
            <a:spLocks noGrp="1"/>
          </p:cNvSpPr>
          <p:nvPr>
            <p:ph type="title"/>
          </p:nvPr>
        </p:nvSpPr>
        <p:spPr/>
        <p:txBody>
          <a:bodyPr>
            <a:normAutofit fontScale="90000"/>
          </a:bodyPr>
          <a:lstStyle/>
          <a:p>
            <a:r>
              <a:rPr lang="en-US" dirty="0"/>
              <a:t>LO6, content 12</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Flossing teeth</a:t>
            </a:r>
          </a:p>
          <a:p>
            <a:pPr marL="0" indent="0">
              <a:buNone/>
            </a:pPr>
            <a:endParaRPr lang="en-US" altLang="en-US" dirty="0">
              <a:highlight>
                <a:srgbClr val="000000"/>
              </a:highlight>
              <a:latin typeface="+mj-lt"/>
            </a:endParaRPr>
          </a:p>
          <a:p>
            <a:pPr marL="0" indent="0">
              <a:buNone/>
            </a:pPr>
            <a:r>
              <a:rPr lang="en-US" altLang="en-US" i="1" dirty="0">
                <a:latin typeface="+mj-lt"/>
              </a:rPr>
              <a:t>Equipment: dental floss, glass of water, emesis basin, gloves, towel</a:t>
            </a:r>
          </a:p>
          <a:p>
            <a:pPr marL="0" indent="0">
              <a:buNone/>
            </a:pPr>
            <a:endParaRPr lang="en-US" altLang="en-US" dirty="0">
              <a:latin typeface="+mj-lt"/>
            </a:endParaRPr>
          </a:p>
          <a:p>
            <a:pPr marL="457200" indent="-457200">
              <a:buFont typeface="+mj-lt"/>
              <a:buAutoNum type="arabicPeriod"/>
            </a:pPr>
            <a:r>
              <a:rPr lang="en-US" altLang="en-US" dirty="0">
                <a:latin typeface="+mj-lt"/>
              </a:rPr>
              <a:t>Identify yourself by name. Identify the resident by name. </a:t>
            </a:r>
          </a:p>
          <a:p>
            <a:pPr marL="457200" indent="-457200">
              <a:buFont typeface="+mj-lt"/>
              <a:buAutoNum type="arabicPeriod"/>
            </a:pPr>
            <a:r>
              <a:rPr lang="en-US" altLang="en-US" dirty="0">
                <a:latin typeface="+mj-lt"/>
              </a:rPr>
              <a:t>Wash your hands.</a:t>
            </a:r>
          </a:p>
          <a:p>
            <a:pPr marL="457200" indent="-457200">
              <a:buFont typeface="+mj-lt"/>
              <a:buAutoNum type="arabicPeriod"/>
            </a:pPr>
            <a:r>
              <a:rPr lang="en-US" altLang="en-US" dirty="0">
                <a:latin typeface="+mj-lt"/>
              </a:rPr>
              <a:t>Explain procedure to resident. Speak clearly, slowly, and directly. Maintain face-to-face contact whenever possible.</a:t>
            </a:r>
          </a:p>
          <a:p>
            <a:pPr marL="457200" indent="-457200">
              <a:buFont typeface="+mj-lt"/>
              <a:buAutoNum type="arabicPeriod"/>
            </a:pPr>
            <a:r>
              <a:rPr lang="en-US" altLang="en-US" dirty="0">
                <a:latin typeface="+mj-lt"/>
              </a:rPr>
              <a:t>Provide for resident’s privacy with curtain, screen, or door.</a:t>
            </a:r>
          </a:p>
          <a:p>
            <a:pPr marL="457200" indent="-457200">
              <a:buFont typeface="+mj-lt"/>
              <a:buAutoNum type="arabicPeriod"/>
            </a:pPr>
            <a:endParaRPr lang="en-US" altLang="en-US" dirty="0">
              <a:highlight>
                <a:srgbClr val="000000"/>
              </a:highlight>
              <a:latin typeface="+mj-lt"/>
            </a:endParaRPr>
          </a:p>
        </p:txBody>
      </p:sp>
    </p:spTree>
    <p:extLst>
      <p:ext uri="{BB962C8B-B14F-4D97-AF65-F5344CB8AC3E}">
        <p14:creationId xmlns:p14="http://schemas.microsoft.com/office/powerpoint/2010/main" val="292981922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115</a:t>
            </a:fld>
            <a:endParaRPr lang="en-US"/>
          </a:p>
        </p:txBody>
      </p:sp>
      <p:sp>
        <p:nvSpPr>
          <p:cNvPr id="5" name="Title 4">
            <a:extLst>
              <a:ext uri="{FF2B5EF4-FFF2-40B4-BE49-F238E27FC236}">
                <a16:creationId xmlns:a16="http://schemas.microsoft.com/office/drawing/2014/main" id="{C906216E-8AC3-4E59-8CB4-9C47A9565063}"/>
              </a:ext>
            </a:extLst>
          </p:cNvPr>
          <p:cNvSpPr>
            <a:spLocks noGrp="1"/>
          </p:cNvSpPr>
          <p:nvPr>
            <p:ph type="title"/>
          </p:nvPr>
        </p:nvSpPr>
        <p:spPr/>
        <p:txBody>
          <a:bodyPr>
            <a:normAutofit fontScale="90000"/>
          </a:bodyPr>
          <a:lstStyle/>
          <a:p>
            <a:r>
              <a:rPr lang="en-US" dirty="0"/>
              <a:t>LO6, content 13</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4" y="780226"/>
            <a:ext cx="3590489"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Flossing teeth</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5"/>
            </a:pPr>
            <a:r>
              <a:rPr lang="en-US" altLang="en-US" dirty="0">
                <a:latin typeface="+mj-lt"/>
              </a:rPr>
              <a:t>If resident is in bed, adjust bed to a safe level, usually waist high. Raise the head of the bed to have resident in an upright sitting position. Lock bed wheels.</a:t>
            </a:r>
          </a:p>
          <a:p>
            <a:pPr marL="457200" indent="-457200">
              <a:buFont typeface="+mj-lt"/>
              <a:buAutoNum type="arabicPeriod" startAt="5"/>
            </a:pPr>
            <a:r>
              <a:rPr lang="en-US" altLang="en-US" dirty="0">
                <a:latin typeface="+mj-lt"/>
              </a:rPr>
              <a:t>Put on gloves. </a:t>
            </a:r>
          </a:p>
          <a:p>
            <a:pPr marL="457200" indent="-457200">
              <a:buFont typeface="+mj-lt"/>
              <a:buAutoNum type="arabicPeriod" startAt="5"/>
            </a:pPr>
            <a:r>
              <a:rPr lang="en-US" altLang="en-US" dirty="0">
                <a:latin typeface="+mj-lt"/>
              </a:rPr>
              <a:t>Wrap the ends of floss securely around each index finger. </a:t>
            </a:r>
          </a:p>
          <a:p>
            <a:pPr marL="0" indent="0">
              <a:buNone/>
            </a:pPr>
            <a:endParaRPr lang="en-US" altLang="en-US" dirty="0">
              <a:highlight>
                <a:srgbClr val="000000"/>
              </a:highlight>
              <a:latin typeface="+mj-lt"/>
            </a:endParaRPr>
          </a:p>
          <a:p>
            <a:pPr marL="0" indent="0">
              <a:buNone/>
            </a:pPr>
            <a:r>
              <a:rPr lang="en-US" altLang="en-US" dirty="0">
                <a:latin typeface="+mj-lt"/>
              </a:rPr>
              <a:t>	</a:t>
            </a:r>
          </a:p>
          <a:p>
            <a:pPr marL="0" indent="0">
              <a:buNone/>
            </a:pPr>
            <a:endParaRPr lang="en-US" altLang="en-US" dirty="0">
              <a:solidFill>
                <a:schemeClr val="accent5">
                  <a:lumMod val="60000"/>
                  <a:lumOff val="40000"/>
                </a:schemeClr>
              </a:solidFill>
              <a:highlight>
                <a:srgbClr val="000000"/>
              </a:highlight>
              <a:latin typeface="+mj-lt"/>
            </a:endParaRPr>
          </a:p>
        </p:txBody>
      </p:sp>
      <p:pic>
        <p:nvPicPr>
          <p:cNvPr id="4" name="Picture 3" descr="Gloved hands flossing resident's teeth.">
            <a:extLst>
              <a:ext uri="{FF2B5EF4-FFF2-40B4-BE49-F238E27FC236}">
                <a16:creationId xmlns:a16="http://schemas.microsoft.com/office/drawing/2014/main" id="{1981E78B-1C9D-4F64-99CB-37743C2B7EE2}"/>
              </a:ext>
            </a:extLst>
          </p:cNvPr>
          <p:cNvPicPr>
            <a:picLocks noChangeAspect="1"/>
          </p:cNvPicPr>
          <p:nvPr/>
        </p:nvPicPr>
        <p:blipFill>
          <a:blip r:embed="rId2"/>
          <a:stretch>
            <a:fillRect/>
          </a:stretch>
        </p:blipFill>
        <p:spPr>
          <a:xfrm>
            <a:off x="4228553" y="2605074"/>
            <a:ext cx="3883510" cy="3146612"/>
          </a:xfrm>
          <a:prstGeom prst="rect">
            <a:avLst/>
          </a:prstGeom>
        </p:spPr>
      </p:pic>
    </p:spTree>
    <p:extLst>
      <p:ext uri="{BB962C8B-B14F-4D97-AF65-F5344CB8AC3E}">
        <p14:creationId xmlns:p14="http://schemas.microsoft.com/office/powerpoint/2010/main" val="273092401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116</a:t>
            </a:fld>
            <a:endParaRPr lang="en-US"/>
          </a:p>
        </p:txBody>
      </p:sp>
      <p:sp>
        <p:nvSpPr>
          <p:cNvPr id="5" name="Title 4">
            <a:extLst>
              <a:ext uri="{FF2B5EF4-FFF2-40B4-BE49-F238E27FC236}">
                <a16:creationId xmlns:a16="http://schemas.microsoft.com/office/drawing/2014/main" id="{1F76F59E-6E86-4788-B902-9A1CFD3338E4}"/>
              </a:ext>
            </a:extLst>
          </p:cNvPr>
          <p:cNvSpPr>
            <a:spLocks noGrp="1"/>
          </p:cNvSpPr>
          <p:nvPr>
            <p:ph type="title"/>
          </p:nvPr>
        </p:nvSpPr>
        <p:spPr/>
        <p:txBody>
          <a:bodyPr>
            <a:normAutofit fontScale="90000"/>
          </a:bodyPr>
          <a:lstStyle/>
          <a:p>
            <a:r>
              <a:rPr lang="en-US" dirty="0"/>
              <a:t>LO6, content 14</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4" y="780226"/>
            <a:ext cx="3140113" cy="5396738"/>
          </a:xfrm>
        </p:spPr>
        <p:txBody>
          <a:bodyPr>
            <a:normAutofit lnSpcReduction="10000"/>
          </a:bodyPr>
          <a:lstStyle/>
          <a:p>
            <a:pPr marL="0" indent="0">
              <a:buNone/>
            </a:pPr>
            <a:r>
              <a:rPr lang="en-US" altLang="en-US" dirty="0">
                <a:solidFill>
                  <a:schemeClr val="accent5">
                    <a:lumMod val="60000"/>
                    <a:lumOff val="40000"/>
                  </a:schemeClr>
                </a:solidFill>
                <a:highlight>
                  <a:srgbClr val="000000"/>
                </a:highlight>
                <a:latin typeface="+mj-lt"/>
              </a:rPr>
              <a:t>Flossing teeth</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8"/>
            </a:pPr>
            <a:r>
              <a:rPr lang="en-US" altLang="en-US" dirty="0">
                <a:latin typeface="+mj-lt"/>
              </a:rPr>
              <a:t>Start with the back teeth. Place floss between teeth. Move it down the surface of the tooth. Use a gentle sawing motion. Continue to the gum line. At the gum line, curve the floss. Slip it gently into the space between the gum and tooth. Then go back up, scraping that side of the tooth. Repeat this on the side of the other tooth.</a:t>
            </a:r>
          </a:p>
          <a:p>
            <a:pPr marL="0" indent="0">
              <a:buNone/>
            </a:pPr>
            <a:r>
              <a:rPr lang="en-US" altLang="en-US" dirty="0">
                <a:latin typeface="+mj-lt"/>
              </a:rPr>
              <a:t>	</a:t>
            </a:r>
          </a:p>
          <a:p>
            <a:pPr marL="0" indent="0">
              <a:buNone/>
            </a:pPr>
            <a:endParaRPr lang="en-US" altLang="en-US" dirty="0">
              <a:solidFill>
                <a:schemeClr val="accent5">
                  <a:lumMod val="60000"/>
                  <a:lumOff val="40000"/>
                </a:schemeClr>
              </a:solidFill>
              <a:highlight>
                <a:srgbClr val="000000"/>
              </a:highlight>
              <a:latin typeface="+mj-lt"/>
            </a:endParaRPr>
          </a:p>
        </p:txBody>
      </p:sp>
      <p:grpSp>
        <p:nvGrpSpPr>
          <p:cNvPr id="7" name="Group 6" descr="Closeups of flossing technique with arrows to show direction of movement.">
            <a:extLst>
              <a:ext uri="{FF2B5EF4-FFF2-40B4-BE49-F238E27FC236}">
                <a16:creationId xmlns:a16="http://schemas.microsoft.com/office/drawing/2014/main" id="{B713E6AF-46E6-431E-BAB2-CFA960DCE2FC}"/>
              </a:ext>
            </a:extLst>
          </p:cNvPr>
          <p:cNvGrpSpPr/>
          <p:nvPr/>
        </p:nvGrpSpPr>
        <p:grpSpPr>
          <a:xfrm>
            <a:off x="3754419" y="959906"/>
            <a:ext cx="4071769" cy="5217058"/>
            <a:chOff x="3754419" y="959906"/>
            <a:chExt cx="4071769" cy="5217058"/>
          </a:xfrm>
        </p:grpSpPr>
        <p:pic>
          <p:nvPicPr>
            <p:cNvPr id="4" name="Picture 3">
              <a:extLst>
                <a:ext uri="{FF2B5EF4-FFF2-40B4-BE49-F238E27FC236}">
                  <a16:creationId xmlns:a16="http://schemas.microsoft.com/office/drawing/2014/main" id="{18C9BD36-DD8C-4EB1-9BEB-04C01D9EDB54}"/>
                </a:ext>
              </a:extLst>
            </p:cNvPr>
            <p:cNvPicPr>
              <a:picLocks noChangeAspect="1"/>
            </p:cNvPicPr>
            <p:nvPr/>
          </p:nvPicPr>
          <p:blipFill>
            <a:blip r:embed="rId2"/>
            <a:stretch>
              <a:fillRect/>
            </a:stretch>
          </p:blipFill>
          <p:spPr>
            <a:xfrm>
              <a:off x="3754419" y="959906"/>
              <a:ext cx="4071769" cy="2469094"/>
            </a:xfrm>
            <a:prstGeom prst="rect">
              <a:avLst/>
            </a:prstGeom>
          </p:spPr>
        </p:pic>
        <p:pic>
          <p:nvPicPr>
            <p:cNvPr id="6" name="Picture 5">
              <a:extLst>
                <a:ext uri="{FF2B5EF4-FFF2-40B4-BE49-F238E27FC236}">
                  <a16:creationId xmlns:a16="http://schemas.microsoft.com/office/drawing/2014/main" id="{31A6AEF4-B671-43E1-A4BB-D8DC77501DDC}"/>
                </a:ext>
              </a:extLst>
            </p:cNvPr>
            <p:cNvPicPr>
              <a:picLocks noChangeAspect="1"/>
            </p:cNvPicPr>
            <p:nvPr/>
          </p:nvPicPr>
          <p:blipFill>
            <a:blip r:embed="rId3"/>
            <a:stretch>
              <a:fillRect/>
            </a:stretch>
          </p:blipFill>
          <p:spPr>
            <a:xfrm>
              <a:off x="3754419" y="3732256"/>
              <a:ext cx="4071769" cy="2444708"/>
            </a:xfrm>
            <a:prstGeom prst="rect">
              <a:avLst/>
            </a:prstGeom>
          </p:spPr>
        </p:pic>
      </p:grpSp>
    </p:spTree>
    <p:extLst>
      <p:ext uri="{BB962C8B-B14F-4D97-AF65-F5344CB8AC3E}">
        <p14:creationId xmlns:p14="http://schemas.microsoft.com/office/powerpoint/2010/main" val="64254713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117</a:t>
            </a:fld>
            <a:endParaRPr lang="en-US"/>
          </a:p>
        </p:txBody>
      </p:sp>
      <p:sp>
        <p:nvSpPr>
          <p:cNvPr id="4" name="Title 3">
            <a:extLst>
              <a:ext uri="{FF2B5EF4-FFF2-40B4-BE49-F238E27FC236}">
                <a16:creationId xmlns:a16="http://schemas.microsoft.com/office/drawing/2014/main" id="{B5AF96E0-8D2F-4868-8025-D05894561916}"/>
              </a:ext>
            </a:extLst>
          </p:cNvPr>
          <p:cNvSpPr>
            <a:spLocks noGrp="1"/>
          </p:cNvSpPr>
          <p:nvPr>
            <p:ph type="title"/>
          </p:nvPr>
        </p:nvSpPr>
        <p:spPr/>
        <p:txBody>
          <a:bodyPr>
            <a:normAutofit fontScale="90000"/>
          </a:bodyPr>
          <a:lstStyle/>
          <a:p>
            <a:r>
              <a:rPr lang="en-US" dirty="0"/>
              <a:t>LO6, content 15</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Flossing teeth</a:t>
            </a:r>
          </a:p>
          <a:p>
            <a:pPr marL="0" indent="0">
              <a:buNone/>
            </a:pPr>
            <a:endParaRPr lang="en-US" altLang="en-US" dirty="0">
              <a:highlight>
                <a:srgbClr val="000000"/>
              </a:highlight>
              <a:latin typeface="+mj-lt"/>
            </a:endParaRPr>
          </a:p>
          <a:p>
            <a:pPr marL="457200" indent="-457200">
              <a:buFont typeface="+mj-lt"/>
              <a:buAutoNum type="arabicPeriod" startAt="9"/>
            </a:pPr>
            <a:r>
              <a:rPr lang="en-US" altLang="en-US" dirty="0">
                <a:latin typeface="+mj-lt"/>
              </a:rPr>
              <a:t>After every two teeth, unwind floss from your fingers. Move it so you are using a clean area. Floss all teeth. </a:t>
            </a:r>
          </a:p>
          <a:p>
            <a:pPr marL="457200" indent="-457200">
              <a:buFont typeface="+mj-lt"/>
              <a:buAutoNum type="arabicPeriod" startAt="9"/>
            </a:pPr>
            <a:r>
              <a:rPr lang="en-US" altLang="en-US" dirty="0">
                <a:latin typeface="+mj-lt"/>
              </a:rPr>
              <a:t>Occasionally offer water so that the resident can rinse debris from his mouth into the basin.</a:t>
            </a:r>
          </a:p>
          <a:p>
            <a:pPr marL="457200" indent="-457200">
              <a:buFont typeface="+mj-lt"/>
              <a:buAutoNum type="arabicPeriod" startAt="9"/>
            </a:pPr>
            <a:r>
              <a:rPr lang="en-US" altLang="en-US" dirty="0">
                <a:latin typeface="+mj-lt"/>
              </a:rPr>
              <a:t>Offer resident a face towel when done flossing all teeth.</a:t>
            </a:r>
          </a:p>
          <a:p>
            <a:pPr marL="457200" indent="-457200">
              <a:buFont typeface="+mj-lt"/>
              <a:buAutoNum type="arabicPeriod" startAt="9"/>
            </a:pPr>
            <a:r>
              <a:rPr lang="en-US" altLang="en-US" dirty="0">
                <a:latin typeface="+mj-lt"/>
              </a:rPr>
              <a:t>Discard floss. Discard water and rinse and dry the basin. Place basin in designated dirty supply area or return to storage, depending on facility policy.</a:t>
            </a:r>
          </a:p>
          <a:p>
            <a:pPr marL="457200" indent="-457200">
              <a:buFont typeface="+mj-lt"/>
              <a:buAutoNum type="arabicPeriod" startAt="9"/>
            </a:pPr>
            <a:r>
              <a:rPr lang="en-US" altLang="en-US" dirty="0">
                <a:latin typeface="+mj-lt"/>
              </a:rPr>
              <a:t>Place soiled linen in the proper container.</a:t>
            </a:r>
          </a:p>
          <a:p>
            <a:pPr marL="457200" indent="-457200">
              <a:buFont typeface="+mj-lt"/>
              <a:buAutoNum type="arabicPeriod" startAt="9"/>
            </a:pPr>
            <a:r>
              <a:rPr lang="en-US" altLang="en-US" dirty="0">
                <a:latin typeface="+mj-lt"/>
              </a:rPr>
              <a:t>Remove and discard gloves. Wash your hands.</a:t>
            </a:r>
          </a:p>
          <a:p>
            <a:pPr marL="457200" indent="-457200">
              <a:buFont typeface="+mj-lt"/>
              <a:buAutoNum type="arabicPeriod" startAt="9"/>
            </a:pPr>
            <a:r>
              <a:rPr lang="en-US" altLang="en-US" dirty="0">
                <a:latin typeface="+mj-lt"/>
              </a:rPr>
              <a:t>Return bed to lowest position. Remove privacy measures.</a:t>
            </a:r>
          </a:p>
          <a:p>
            <a:pPr marL="0" indent="0">
              <a:buNone/>
            </a:pPr>
            <a:r>
              <a:rPr lang="en-US" altLang="en-US" dirty="0">
                <a:latin typeface="+mj-lt"/>
              </a:rPr>
              <a:t>	</a:t>
            </a: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50172983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118</a:t>
            </a:fld>
            <a:endParaRPr lang="en-US"/>
          </a:p>
        </p:txBody>
      </p:sp>
      <p:sp>
        <p:nvSpPr>
          <p:cNvPr id="4" name="Title 3">
            <a:extLst>
              <a:ext uri="{FF2B5EF4-FFF2-40B4-BE49-F238E27FC236}">
                <a16:creationId xmlns:a16="http://schemas.microsoft.com/office/drawing/2014/main" id="{448E8B5C-5759-4BE7-B514-68E215E28436}"/>
              </a:ext>
            </a:extLst>
          </p:cNvPr>
          <p:cNvSpPr>
            <a:spLocks noGrp="1"/>
          </p:cNvSpPr>
          <p:nvPr>
            <p:ph type="title"/>
          </p:nvPr>
        </p:nvSpPr>
        <p:spPr/>
        <p:txBody>
          <a:bodyPr>
            <a:normAutofit fontScale="90000"/>
          </a:bodyPr>
          <a:lstStyle/>
          <a:p>
            <a:r>
              <a:rPr lang="en-US" dirty="0"/>
              <a:t>LO6, content 16</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Flossing teeth</a:t>
            </a:r>
          </a:p>
          <a:p>
            <a:pPr marL="0" indent="0">
              <a:buNone/>
            </a:pPr>
            <a:endParaRPr lang="en-US" altLang="en-US" dirty="0">
              <a:highlight>
                <a:srgbClr val="000000"/>
              </a:highlight>
              <a:latin typeface="+mj-lt"/>
            </a:endParaRPr>
          </a:p>
          <a:p>
            <a:pPr marL="457200" indent="-457200">
              <a:buFont typeface="+mj-lt"/>
              <a:buAutoNum type="arabicPeriod" startAt="16"/>
            </a:pPr>
            <a:r>
              <a:rPr lang="en-US" altLang="en-US" dirty="0">
                <a:latin typeface="+mj-lt"/>
              </a:rPr>
              <a:t>Place call light within resident’s reach.</a:t>
            </a:r>
          </a:p>
          <a:p>
            <a:pPr marL="457200" indent="-457200">
              <a:buFont typeface="+mj-lt"/>
              <a:buAutoNum type="arabicPeriod" startAt="16"/>
            </a:pPr>
            <a:r>
              <a:rPr lang="en-US" altLang="en-US" dirty="0">
                <a:latin typeface="+mj-lt"/>
              </a:rPr>
              <a:t>Allows resident to communicate with staff as necessary.</a:t>
            </a:r>
          </a:p>
          <a:p>
            <a:pPr marL="457200" indent="-457200">
              <a:buFont typeface="+mj-lt"/>
              <a:buAutoNum type="arabicPeriod" startAt="16"/>
            </a:pPr>
            <a:r>
              <a:rPr lang="en-US" altLang="en-US" dirty="0">
                <a:latin typeface="+mj-lt"/>
              </a:rPr>
              <a:t>Report any problems with teeth, mouth, tongue, and lips to nurse. This includes odor, cracking, sores, bleeding, and any discoloration.</a:t>
            </a:r>
          </a:p>
          <a:p>
            <a:pPr marL="457200" indent="-457200">
              <a:buFont typeface="+mj-lt"/>
              <a:buAutoNum type="arabicPeriod" startAt="16"/>
            </a:pPr>
            <a:r>
              <a:rPr lang="en-US" altLang="en-US" dirty="0">
                <a:latin typeface="+mj-lt"/>
              </a:rPr>
              <a:t>Document procedure using facility guidelines.</a:t>
            </a:r>
          </a:p>
          <a:p>
            <a:pPr marL="0" indent="0">
              <a:buNone/>
            </a:pPr>
            <a:r>
              <a:rPr lang="en-US" altLang="en-US" dirty="0">
                <a:latin typeface="+mj-lt"/>
              </a:rPr>
              <a:t>	</a:t>
            </a: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195500192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119</a:t>
            </a:fld>
            <a:endParaRPr lang="en-US"/>
          </a:p>
        </p:txBody>
      </p:sp>
      <p:sp>
        <p:nvSpPr>
          <p:cNvPr id="2" name="Title 1">
            <a:extLst>
              <a:ext uri="{FF2B5EF4-FFF2-40B4-BE49-F238E27FC236}">
                <a16:creationId xmlns:a16="http://schemas.microsoft.com/office/drawing/2014/main" id="{E4F4A076-AEB0-4424-B8F2-B834D4E07658}"/>
              </a:ext>
            </a:extLst>
          </p:cNvPr>
          <p:cNvSpPr>
            <a:spLocks noGrp="1"/>
          </p:cNvSpPr>
          <p:nvPr>
            <p:ph type="title"/>
          </p:nvPr>
        </p:nvSpPr>
        <p:spPr/>
        <p:txBody>
          <a:bodyPr>
            <a:normAutofit fontScale="90000"/>
          </a:bodyPr>
          <a:lstStyle/>
          <a:p>
            <a:r>
              <a:rPr lang="en-US" dirty="0"/>
              <a:t>LO6, content 17</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6"/>
            </a:pPr>
            <a:r>
              <a:rPr lang="en-US" dirty="0">
                <a:solidFill>
                  <a:srgbClr val="FF0000"/>
                </a:solidFill>
                <a:latin typeface="+mj-lt"/>
              </a:rPr>
              <a:t>Identify guidelines for proper oral hygiene</a:t>
            </a:r>
          </a:p>
          <a:p>
            <a:pPr marL="0" indent="0">
              <a:buNone/>
            </a:pPr>
            <a:endParaRPr lang="en-US" dirty="0"/>
          </a:p>
          <a:p>
            <a:pPr marL="0" indent="0">
              <a:buNone/>
            </a:pPr>
            <a:r>
              <a:rPr lang="en-US" dirty="0">
                <a:latin typeface="+mj-lt"/>
              </a:rPr>
              <a:t>NAs should remember the following guidelines about denture care:</a:t>
            </a:r>
          </a:p>
          <a:p>
            <a:pPr marL="0" indent="0">
              <a:buNone/>
            </a:pPr>
            <a:endParaRPr lang="en-US" dirty="0">
              <a:latin typeface="+mj-lt"/>
            </a:endParaRPr>
          </a:p>
          <a:p>
            <a:pPr lvl="1"/>
            <a:r>
              <a:rPr lang="en-US" dirty="0">
                <a:latin typeface="+mj-lt"/>
              </a:rPr>
              <a:t>Dentures are expensive. Handle them carefully.</a:t>
            </a:r>
          </a:p>
          <a:p>
            <a:pPr lvl="1"/>
            <a:r>
              <a:rPr lang="en-US" dirty="0">
                <a:latin typeface="+mj-lt"/>
              </a:rPr>
              <a:t>Wear gloves when cleaning dentures.</a:t>
            </a:r>
          </a:p>
          <a:p>
            <a:pPr lvl="1"/>
            <a:r>
              <a:rPr lang="en-US" dirty="0">
                <a:latin typeface="+mj-lt"/>
              </a:rPr>
              <a:t>Report problems with dentures to the nurse.</a:t>
            </a:r>
          </a:p>
          <a:p>
            <a:pPr lvl="1"/>
            <a:r>
              <a:rPr lang="en-US" dirty="0">
                <a:latin typeface="+mj-lt"/>
              </a:rPr>
              <a:t>Do not use hot water to clean dentures because it may damage them.</a:t>
            </a:r>
          </a:p>
          <a:p>
            <a:pPr lvl="1"/>
            <a:r>
              <a:rPr lang="en-US" dirty="0">
                <a:latin typeface="+mj-lt"/>
              </a:rPr>
              <a:t>Place dentures in labeled cup or return them immediately to the resident.</a:t>
            </a:r>
          </a:p>
          <a:p>
            <a:pPr marL="0" indent="0">
              <a:buNone/>
            </a:pPr>
            <a:endParaRPr lang="en-US" dirty="0">
              <a:latin typeface="+mj-lt"/>
            </a:endParaRPr>
          </a:p>
        </p:txBody>
      </p:sp>
    </p:spTree>
    <p:extLst>
      <p:ext uri="{BB962C8B-B14F-4D97-AF65-F5344CB8AC3E}">
        <p14:creationId xmlns:p14="http://schemas.microsoft.com/office/powerpoint/2010/main" val="1526008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12</a:t>
            </a:fld>
            <a:endParaRPr lang="en-US"/>
          </a:p>
        </p:txBody>
      </p:sp>
      <p:sp>
        <p:nvSpPr>
          <p:cNvPr id="2" name="Title 1">
            <a:extLst>
              <a:ext uri="{FF2B5EF4-FFF2-40B4-BE49-F238E27FC236}">
                <a16:creationId xmlns:a16="http://schemas.microsoft.com/office/drawing/2014/main" id="{6DFA9EEE-A459-463B-A7B5-12EE5E98B252}"/>
              </a:ext>
            </a:extLst>
          </p:cNvPr>
          <p:cNvSpPr>
            <a:spLocks noGrp="1"/>
          </p:cNvSpPr>
          <p:nvPr>
            <p:ph type="title"/>
          </p:nvPr>
        </p:nvSpPr>
        <p:spPr/>
        <p:txBody>
          <a:bodyPr>
            <a:normAutofit fontScale="90000"/>
          </a:bodyPr>
          <a:lstStyle/>
          <a:p>
            <a:r>
              <a:rPr lang="en-US" dirty="0"/>
              <a:t>LO2, content 1</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2"/>
            </a:pPr>
            <a:r>
              <a:rPr lang="en-US" dirty="0">
                <a:solidFill>
                  <a:srgbClr val="FF0000"/>
                </a:solidFill>
                <a:latin typeface="+mj-lt"/>
              </a:rPr>
              <a:t>Identify guidelines for providing skin care and preventing pressure injuries</a:t>
            </a:r>
          </a:p>
          <a:p>
            <a:pPr marL="457200" indent="-457200">
              <a:buFont typeface="+mj-lt"/>
              <a:buAutoNum type="arabicPeriod" startAt="2"/>
            </a:pPr>
            <a:endParaRPr lang="en-US" dirty="0"/>
          </a:p>
          <a:p>
            <a:pPr marL="0" indent="0">
              <a:buNone/>
            </a:pPr>
            <a:r>
              <a:rPr lang="en-US" dirty="0">
                <a:solidFill>
                  <a:sysClr val="windowText" lastClr="000000"/>
                </a:solidFill>
              </a:rPr>
              <a:t>REMEMBER:</a:t>
            </a:r>
          </a:p>
          <a:p>
            <a:pPr marL="0" indent="0">
              <a:buNone/>
            </a:pPr>
            <a:endParaRPr lang="en-US" dirty="0">
              <a:solidFill>
                <a:sysClr val="windowText" lastClr="000000"/>
              </a:solidFill>
            </a:endParaRPr>
          </a:p>
          <a:p>
            <a:pPr marL="0" indent="0">
              <a:buNone/>
            </a:pPr>
            <a:r>
              <a:rPr lang="en-US" dirty="0">
                <a:solidFill>
                  <a:sysClr val="windowText" lastClr="000000"/>
                </a:solidFill>
              </a:rPr>
              <a:t>Prevention is the key to skin health. Once a pressure injury forms, it can get bigger and deeper and become infected. Pressure injuries are painful and difficult to heal.</a:t>
            </a:r>
          </a:p>
          <a:p>
            <a:pPr marL="0" indent="0">
              <a:buNone/>
            </a:pPr>
            <a:endParaRPr lang="en-US" dirty="0">
              <a:solidFill>
                <a:sysClr val="windowText" lastClr="000000"/>
              </a:solidFill>
            </a:endParaRPr>
          </a:p>
          <a:p>
            <a:pPr marL="0" indent="0">
              <a:buNone/>
            </a:pPr>
            <a:endParaRPr lang="en-US" dirty="0">
              <a:latin typeface="+mj-lt"/>
            </a:endParaRPr>
          </a:p>
        </p:txBody>
      </p:sp>
    </p:spTree>
    <p:extLst>
      <p:ext uri="{BB962C8B-B14F-4D97-AF65-F5344CB8AC3E}">
        <p14:creationId xmlns:p14="http://schemas.microsoft.com/office/powerpoint/2010/main" val="328777348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120</a:t>
            </a:fld>
            <a:endParaRPr lang="en-US"/>
          </a:p>
        </p:txBody>
      </p:sp>
      <p:sp>
        <p:nvSpPr>
          <p:cNvPr id="4" name="Title 3">
            <a:extLst>
              <a:ext uri="{FF2B5EF4-FFF2-40B4-BE49-F238E27FC236}">
                <a16:creationId xmlns:a16="http://schemas.microsoft.com/office/drawing/2014/main" id="{0DE0528B-5935-4322-B47C-CD0F54AA6450}"/>
              </a:ext>
            </a:extLst>
          </p:cNvPr>
          <p:cNvSpPr>
            <a:spLocks noGrp="1"/>
          </p:cNvSpPr>
          <p:nvPr>
            <p:ph type="title"/>
          </p:nvPr>
        </p:nvSpPr>
        <p:spPr/>
        <p:txBody>
          <a:bodyPr>
            <a:normAutofit fontScale="90000"/>
          </a:bodyPr>
          <a:lstStyle/>
          <a:p>
            <a:r>
              <a:rPr lang="en-US" dirty="0"/>
              <a:t>LO6, content 18</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Cleaning and storing dentures</a:t>
            </a:r>
          </a:p>
          <a:p>
            <a:pPr marL="457200" indent="-457200">
              <a:buFont typeface="+mj-lt"/>
              <a:buAutoNum type="arabicPeriod" startAt="12"/>
            </a:pPr>
            <a:endParaRPr lang="en-US" altLang="en-US" dirty="0">
              <a:highlight>
                <a:srgbClr val="000000"/>
              </a:highlight>
              <a:latin typeface="+mj-lt"/>
            </a:endParaRPr>
          </a:p>
          <a:p>
            <a:pPr marL="0" indent="0">
              <a:buNone/>
            </a:pPr>
            <a:r>
              <a:rPr lang="en-US" altLang="en-US" i="1" dirty="0">
                <a:latin typeface="+mj-lt"/>
              </a:rPr>
              <a:t>Equipment: denture brush or toothbrush, denture cleanser or toothpaste, labeled denture cup, 2 towels, gloves</a:t>
            </a:r>
          </a:p>
          <a:p>
            <a:pPr marL="0" indent="0">
              <a:buNone/>
            </a:pPr>
            <a:endParaRPr lang="en-US" altLang="en-US" dirty="0">
              <a:latin typeface="+mj-lt"/>
            </a:endParaRPr>
          </a:p>
          <a:p>
            <a:pPr marL="457200" indent="-457200">
              <a:buFont typeface="+mj-lt"/>
              <a:buAutoNum type="arabicPeriod"/>
            </a:pPr>
            <a:r>
              <a:rPr lang="en-US" altLang="en-US" dirty="0">
                <a:latin typeface="+mj-lt"/>
              </a:rPr>
              <a:t>Wash your hands.</a:t>
            </a:r>
          </a:p>
          <a:p>
            <a:pPr marL="457200" indent="-457200">
              <a:buFont typeface="+mj-lt"/>
              <a:buAutoNum type="arabicPeriod"/>
            </a:pPr>
            <a:r>
              <a:rPr lang="en-US" altLang="en-US" dirty="0">
                <a:latin typeface="+mj-lt"/>
              </a:rPr>
              <a:t>Put on gloves.</a:t>
            </a:r>
          </a:p>
          <a:p>
            <a:pPr marL="457200" indent="-457200">
              <a:buFont typeface="+mj-lt"/>
              <a:buAutoNum type="arabicPeriod"/>
            </a:pPr>
            <a:r>
              <a:rPr lang="en-US" altLang="en-US" dirty="0">
                <a:latin typeface="+mj-lt"/>
              </a:rPr>
              <a:t>Line the sink or basin with a towel(s) and partially fill sink with water. </a:t>
            </a:r>
          </a:p>
          <a:p>
            <a:pPr marL="457200" indent="-457200">
              <a:buFont typeface="+mj-lt"/>
              <a:buAutoNum type="arabicPeriod"/>
            </a:pPr>
            <a:r>
              <a:rPr lang="en-US" altLang="en-US" dirty="0">
                <a:latin typeface="+mj-lt"/>
              </a:rPr>
              <a:t>Handle dentures carefully. Hold them over the sink. Rinse dentures in clean, moderate/cool running water before brushing them. Do not use hot water.</a:t>
            </a:r>
          </a:p>
          <a:p>
            <a:pPr marL="457200" indent="-457200">
              <a:buFont typeface="+mj-lt"/>
              <a:buAutoNum type="arabicPeriod"/>
            </a:pPr>
            <a:r>
              <a:rPr lang="en-US" altLang="en-US" dirty="0">
                <a:latin typeface="+mj-lt"/>
              </a:rPr>
              <a:t>Apply toothpaste or denture cleanser to brush.</a:t>
            </a: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170021409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121</a:t>
            </a:fld>
            <a:endParaRPr lang="en-US"/>
          </a:p>
        </p:txBody>
      </p:sp>
      <p:sp>
        <p:nvSpPr>
          <p:cNvPr id="5" name="Title 4">
            <a:extLst>
              <a:ext uri="{FF2B5EF4-FFF2-40B4-BE49-F238E27FC236}">
                <a16:creationId xmlns:a16="http://schemas.microsoft.com/office/drawing/2014/main" id="{2E4770AC-B0E9-46F3-8CCE-BBDCB51B4F82}"/>
              </a:ext>
            </a:extLst>
          </p:cNvPr>
          <p:cNvSpPr>
            <a:spLocks noGrp="1"/>
          </p:cNvSpPr>
          <p:nvPr>
            <p:ph type="title"/>
          </p:nvPr>
        </p:nvSpPr>
        <p:spPr/>
        <p:txBody>
          <a:bodyPr>
            <a:normAutofit fontScale="90000"/>
          </a:bodyPr>
          <a:lstStyle/>
          <a:p>
            <a:r>
              <a:rPr lang="en-US" dirty="0"/>
              <a:t>LO6, content 19</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4" y="780226"/>
            <a:ext cx="3467659"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Cleaning and storing dentures</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6"/>
            </a:pPr>
            <a:r>
              <a:rPr lang="en-US" altLang="en-US" dirty="0">
                <a:latin typeface="+mj-lt"/>
              </a:rPr>
              <a:t>Brush dentures on all surfaces. This includes the inner, outer, and chewing surfaces of dentures, as well as the groove that will touch gum surfaces.</a:t>
            </a:r>
          </a:p>
          <a:p>
            <a:pPr marL="457200" indent="-457200">
              <a:buFont typeface="+mj-lt"/>
              <a:buAutoNum type="arabicPeriod" startAt="6"/>
            </a:pPr>
            <a:r>
              <a:rPr lang="en-US" altLang="en-US" dirty="0">
                <a:latin typeface="+mj-lt"/>
              </a:rPr>
              <a:t>Rinse all surfaces of dentures under clean, moderate/cool water. Do not use hot water.</a:t>
            </a:r>
          </a:p>
          <a:p>
            <a:pPr marL="457200" indent="-457200">
              <a:buFont typeface="+mj-lt"/>
              <a:buAutoNum type="arabicPeriod" startAt="6"/>
            </a:pPr>
            <a:r>
              <a:rPr lang="en-US" altLang="en-US" dirty="0">
                <a:latin typeface="+mj-lt"/>
              </a:rPr>
              <a:t>Rinse the denture cup before placing clean dentures in the cup.</a:t>
            </a:r>
          </a:p>
          <a:p>
            <a:pPr marL="0" indent="0">
              <a:buNone/>
            </a:pPr>
            <a:endParaRPr lang="en-US" altLang="en-US" dirty="0">
              <a:highlight>
                <a:srgbClr val="000000"/>
              </a:highlight>
              <a:latin typeface="+mj-lt"/>
            </a:endParaRPr>
          </a:p>
          <a:p>
            <a:pPr marL="0" indent="0">
              <a:buNone/>
            </a:pPr>
            <a:r>
              <a:rPr lang="en-US" altLang="en-US" dirty="0">
                <a:latin typeface="+mj-lt"/>
              </a:rPr>
              <a:t>	</a:t>
            </a:r>
          </a:p>
          <a:p>
            <a:pPr marL="0" indent="0">
              <a:buNone/>
            </a:pPr>
            <a:endParaRPr lang="en-US" altLang="en-US" dirty="0">
              <a:solidFill>
                <a:schemeClr val="accent5">
                  <a:lumMod val="60000"/>
                  <a:lumOff val="40000"/>
                </a:schemeClr>
              </a:solidFill>
              <a:highlight>
                <a:srgbClr val="000000"/>
              </a:highlight>
              <a:latin typeface="+mj-lt"/>
            </a:endParaRPr>
          </a:p>
        </p:txBody>
      </p:sp>
      <p:pic>
        <p:nvPicPr>
          <p:cNvPr id="4" name="Picture 3" descr="Dentures being brushed clean under running water. Towel spread in sink.">
            <a:extLst>
              <a:ext uri="{FF2B5EF4-FFF2-40B4-BE49-F238E27FC236}">
                <a16:creationId xmlns:a16="http://schemas.microsoft.com/office/drawing/2014/main" id="{EC9EFB76-26C0-4C45-BC4D-17ABFD59CCC7}"/>
              </a:ext>
            </a:extLst>
          </p:cNvPr>
          <p:cNvPicPr>
            <a:picLocks noChangeAspect="1"/>
          </p:cNvPicPr>
          <p:nvPr/>
        </p:nvPicPr>
        <p:blipFill>
          <a:blip r:embed="rId2"/>
          <a:stretch>
            <a:fillRect/>
          </a:stretch>
        </p:blipFill>
        <p:spPr>
          <a:xfrm>
            <a:off x="3944203" y="1509898"/>
            <a:ext cx="3991087" cy="4346825"/>
          </a:xfrm>
          <a:prstGeom prst="rect">
            <a:avLst/>
          </a:prstGeom>
        </p:spPr>
      </p:pic>
    </p:spTree>
    <p:extLst>
      <p:ext uri="{BB962C8B-B14F-4D97-AF65-F5344CB8AC3E}">
        <p14:creationId xmlns:p14="http://schemas.microsoft.com/office/powerpoint/2010/main" val="356216511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122</a:t>
            </a:fld>
            <a:endParaRPr lang="en-US"/>
          </a:p>
        </p:txBody>
      </p:sp>
      <p:sp>
        <p:nvSpPr>
          <p:cNvPr id="4" name="Title 3">
            <a:extLst>
              <a:ext uri="{FF2B5EF4-FFF2-40B4-BE49-F238E27FC236}">
                <a16:creationId xmlns:a16="http://schemas.microsoft.com/office/drawing/2014/main" id="{12B01251-2F4D-4B33-BC7B-CAB9E93F1B7F}"/>
              </a:ext>
            </a:extLst>
          </p:cNvPr>
          <p:cNvSpPr>
            <a:spLocks noGrp="1"/>
          </p:cNvSpPr>
          <p:nvPr>
            <p:ph type="title"/>
          </p:nvPr>
        </p:nvSpPr>
        <p:spPr/>
        <p:txBody>
          <a:bodyPr>
            <a:normAutofit fontScale="90000"/>
          </a:bodyPr>
          <a:lstStyle/>
          <a:p>
            <a:r>
              <a:rPr lang="en-US" dirty="0"/>
              <a:t>LO6, content 20</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Cleaning and storing dentures</a:t>
            </a:r>
          </a:p>
          <a:p>
            <a:pPr marL="457200" indent="-457200">
              <a:buFont typeface="+mj-lt"/>
              <a:buAutoNum type="arabicPeriod" startAt="12"/>
            </a:pPr>
            <a:endParaRPr lang="en-US" altLang="en-US" dirty="0">
              <a:highlight>
                <a:srgbClr val="000000"/>
              </a:highlight>
              <a:latin typeface="+mj-lt"/>
            </a:endParaRPr>
          </a:p>
          <a:p>
            <a:pPr marL="457200" indent="-457200">
              <a:buFont typeface="+mj-lt"/>
              <a:buAutoNum type="arabicPeriod" startAt="9"/>
            </a:pPr>
            <a:r>
              <a:rPr lang="en-US" altLang="en-US" dirty="0">
                <a:latin typeface="+mj-lt"/>
              </a:rPr>
              <a:t>Place dentures in clean, labeled denture cup with solution or moderate/cool water. Dentures should be completely covered with solution. Place the lid on the cup. Return the cup to where it is stored. Some residents will want to wear dentures all of the time. They will only remove them for cleaning. If the resident wants to continue wearing dentures, return them to him or her. Do not place them in the denture cup.</a:t>
            </a:r>
          </a:p>
          <a:p>
            <a:pPr marL="457200" indent="-457200">
              <a:buFont typeface="+mj-lt"/>
              <a:buAutoNum type="arabicPeriod" startAt="9"/>
            </a:pPr>
            <a:r>
              <a:rPr lang="en-US" altLang="en-US" dirty="0">
                <a:latin typeface="+mj-lt"/>
              </a:rPr>
              <a:t>Rinse brush. Dry and return equipment to storage. Drain sink. Place soiled linens in the proper container.</a:t>
            </a:r>
          </a:p>
          <a:p>
            <a:pPr marL="457200" indent="-457200">
              <a:buFont typeface="+mj-lt"/>
              <a:buAutoNum type="arabicPeriod" startAt="9"/>
            </a:pPr>
            <a:r>
              <a:rPr lang="en-US" altLang="en-US" dirty="0">
                <a:latin typeface="+mj-lt"/>
              </a:rPr>
              <a:t>Remove and discard gloves. Wash your hands.</a:t>
            </a:r>
          </a:p>
          <a:p>
            <a:pPr marL="457200" indent="-457200">
              <a:buFont typeface="+mj-lt"/>
              <a:buAutoNum type="arabicPeriod" startAt="9"/>
            </a:pPr>
            <a:r>
              <a:rPr lang="en-US" altLang="en-US" dirty="0">
                <a:latin typeface="+mj-lt"/>
              </a:rPr>
              <a:t>Document procedure using facility guidelines. Report any change in appearance of dentures to the nurse.</a:t>
            </a: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103903866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123</a:t>
            </a:fld>
            <a:endParaRPr lang="en-US"/>
          </a:p>
        </p:txBody>
      </p:sp>
      <p:sp>
        <p:nvSpPr>
          <p:cNvPr id="2" name="Title 1">
            <a:extLst>
              <a:ext uri="{FF2B5EF4-FFF2-40B4-BE49-F238E27FC236}">
                <a16:creationId xmlns:a16="http://schemas.microsoft.com/office/drawing/2014/main" id="{9ED324CD-72E6-4483-93A0-9C0E7D80921F}"/>
              </a:ext>
            </a:extLst>
          </p:cNvPr>
          <p:cNvSpPr>
            <a:spLocks noGrp="1"/>
          </p:cNvSpPr>
          <p:nvPr>
            <p:ph type="title"/>
          </p:nvPr>
        </p:nvSpPr>
        <p:spPr/>
        <p:txBody>
          <a:bodyPr>
            <a:normAutofit fontScale="90000"/>
          </a:bodyPr>
          <a:lstStyle/>
          <a:p>
            <a:r>
              <a:rPr lang="en-US" dirty="0"/>
              <a:t>LO7, key terms 1</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7"/>
            </a:pPr>
            <a:r>
              <a:rPr lang="en-US" dirty="0">
                <a:solidFill>
                  <a:srgbClr val="FF0000"/>
                </a:solidFill>
                <a:latin typeface="+mj-lt"/>
              </a:rPr>
              <a:t>Explain guidelines for assisting with toileting</a:t>
            </a:r>
          </a:p>
          <a:p>
            <a:pPr marL="0" indent="0">
              <a:buNone/>
            </a:pPr>
            <a:endParaRPr lang="en-US" dirty="0"/>
          </a:p>
          <a:p>
            <a:pPr marL="0" indent="0">
              <a:buNone/>
            </a:pPr>
            <a:r>
              <a:rPr lang="en-US" dirty="0">
                <a:latin typeface="+mj-lt"/>
              </a:rPr>
              <a:t>Define the following terms:</a:t>
            </a:r>
          </a:p>
          <a:p>
            <a:pPr marL="0" indent="0">
              <a:buNone/>
            </a:pPr>
            <a:endParaRPr lang="en-US" dirty="0">
              <a:latin typeface="+mj-lt"/>
            </a:endParaRPr>
          </a:p>
          <a:p>
            <a:pPr marL="0" indent="0">
              <a:buNone/>
            </a:pPr>
            <a:r>
              <a:rPr lang="en-US" b="1" dirty="0">
                <a:latin typeface="+mj-lt"/>
              </a:rPr>
              <a:t>fracture pan</a:t>
            </a:r>
          </a:p>
          <a:p>
            <a:pPr marL="457200" lvl="1" indent="0">
              <a:buNone/>
            </a:pPr>
            <a:r>
              <a:rPr lang="en-US" dirty="0">
                <a:latin typeface="+mj-lt"/>
              </a:rPr>
              <a:t>a bedpan that is flatter than a regular bedpan.</a:t>
            </a:r>
          </a:p>
          <a:p>
            <a:pPr marL="0" indent="0">
              <a:buNone/>
            </a:pPr>
            <a:r>
              <a:rPr lang="en-US" b="1" dirty="0">
                <a:latin typeface="+mj-lt"/>
              </a:rPr>
              <a:t>portable commode</a:t>
            </a:r>
          </a:p>
          <a:p>
            <a:pPr marL="457200" lvl="1" indent="0">
              <a:buNone/>
            </a:pPr>
            <a:r>
              <a:rPr lang="en-US" dirty="0">
                <a:latin typeface="+mj-lt"/>
              </a:rPr>
              <a:t>a chair with a toilet seat and a removable container underneath that is used for elimination; also called bedside commode.</a:t>
            </a:r>
          </a:p>
          <a:p>
            <a:pPr marL="0" indent="0">
              <a:buNone/>
            </a:pPr>
            <a:endParaRPr lang="en-US" dirty="0">
              <a:latin typeface="+mj-lt"/>
            </a:endParaRPr>
          </a:p>
        </p:txBody>
      </p:sp>
    </p:spTree>
    <p:extLst>
      <p:ext uri="{BB962C8B-B14F-4D97-AF65-F5344CB8AC3E}">
        <p14:creationId xmlns:p14="http://schemas.microsoft.com/office/powerpoint/2010/main" val="14068278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124</a:t>
            </a:fld>
            <a:endParaRPr lang="en-US"/>
          </a:p>
        </p:txBody>
      </p:sp>
      <p:sp>
        <p:nvSpPr>
          <p:cNvPr id="2" name="Title 1">
            <a:extLst>
              <a:ext uri="{FF2B5EF4-FFF2-40B4-BE49-F238E27FC236}">
                <a16:creationId xmlns:a16="http://schemas.microsoft.com/office/drawing/2014/main" id="{7AC83E41-35B0-40DD-AFC5-46DC40FAB2DE}"/>
              </a:ext>
            </a:extLst>
          </p:cNvPr>
          <p:cNvSpPr>
            <a:spLocks noGrp="1"/>
          </p:cNvSpPr>
          <p:nvPr>
            <p:ph type="title"/>
          </p:nvPr>
        </p:nvSpPr>
        <p:spPr/>
        <p:txBody>
          <a:bodyPr>
            <a:normAutofit fontScale="90000"/>
          </a:bodyPr>
          <a:lstStyle/>
          <a:p>
            <a:r>
              <a:rPr lang="en-US" dirty="0"/>
              <a:t>LO7, content 1</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7"/>
            </a:pPr>
            <a:r>
              <a:rPr lang="en-US" dirty="0">
                <a:solidFill>
                  <a:srgbClr val="FF0000"/>
                </a:solidFill>
                <a:latin typeface="+mj-lt"/>
              </a:rPr>
              <a:t>Explain guidelines for assisting with toileting</a:t>
            </a:r>
          </a:p>
          <a:p>
            <a:pPr marL="0" indent="0">
              <a:buNone/>
            </a:pPr>
            <a:endParaRPr lang="en-US" dirty="0"/>
          </a:p>
          <a:p>
            <a:pPr marL="0" indent="0">
              <a:buNone/>
            </a:pPr>
            <a:r>
              <a:rPr lang="en-US" dirty="0">
                <a:latin typeface="+mj-lt"/>
              </a:rPr>
              <a:t>REMEMBER:</a:t>
            </a:r>
          </a:p>
          <a:p>
            <a:pPr marL="0" indent="0">
              <a:buNone/>
            </a:pPr>
            <a:endParaRPr lang="en-US" dirty="0">
              <a:latin typeface="+mj-lt"/>
            </a:endParaRPr>
          </a:p>
          <a:p>
            <a:pPr marL="0" indent="0">
              <a:buNone/>
            </a:pPr>
            <a:r>
              <a:rPr lang="en-US" dirty="0">
                <a:latin typeface="+mj-lt"/>
              </a:rPr>
              <a:t>A standard bedpan should be positioned with the wider end aligned with the resident’s buttocks. A fracture pan should be positioned with the handle toward the foot of the bed.</a:t>
            </a:r>
          </a:p>
          <a:p>
            <a:pPr marL="0" indent="0">
              <a:buNone/>
            </a:pPr>
            <a:endParaRPr lang="en-US" dirty="0">
              <a:latin typeface="+mj-lt"/>
            </a:endParaRPr>
          </a:p>
        </p:txBody>
      </p:sp>
    </p:spTree>
    <p:extLst>
      <p:ext uri="{BB962C8B-B14F-4D97-AF65-F5344CB8AC3E}">
        <p14:creationId xmlns:p14="http://schemas.microsoft.com/office/powerpoint/2010/main" val="192293013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125</a:t>
            </a:fld>
            <a:endParaRPr lang="en-US"/>
          </a:p>
        </p:txBody>
      </p:sp>
      <p:sp>
        <p:nvSpPr>
          <p:cNvPr id="2" name="Title 1">
            <a:extLst>
              <a:ext uri="{FF2B5EF4-FFF2-40B4-BE49-F238E27FC236}">
                <a16:creationId xmlns:a16="http://schemas.microsoft.com/office/drawing/2014/main" id="{FF85DDAE-959D-4E9E-B39F-587A13C2B881}"/>
              </a:ext>
            </a:extLst>
          </p:cNvPr>
          <p:cNvSpPr>
            <a:spLocks noGrp="1"/>
          </p:cNvSpPr>
          <p:nvPr>
            <p:ph type="title"/>
          </p:nvPr>
        </p:nvSpPr>
        <p:spPr/>
        <p:txBody>
          <a:bodyPr>
            <a:normAutofit fontScale="90000"/>
          </a:bodyPr>
          <a:lstStyle/>
          <a:p>
            <a:r>
              <a:rPr lang="en-US" dirty="0"/>
              <a:t>LO7, content 2</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7"/>
            </a:pPr>
            <a:r>
              <a:rPr lang="en-US" dirty="0">
                <a:solidFill>
                  <a:srgbClr val="FF0000"/>
                </a:solidFill>
                <a:latin typeface="+mj-lt"/>
              </a:rPr>
              <a:t>Explain guidelines for assisting with toileting</a:t>
            </a:r>
          </a:p>
          <a:p>
            <a:pPr marL="0" indent="0">
              <a:buNone/>
            </a:pPr>
            <a:endParaRPr lang="en-US" dirty="0"/>
          </a:p>
          <a:p>
            <a:pPr marL="0" indent="0">
              <a:buNone/>
            </a:pPr>
            <a:r>
              <a:rPr lang="en-US" dirty="0">
                <a:latin typeface="+mj-lt"/>
              </a:rPr>
              <a:t>REMEMBER:</a:t>
            </a:r>
          </a:p>
          <a:p>
            <a:pPr marL="0" indent="0">
              <a:buNone/>
            </a:pPr>
            <a:endParaRPr lang="en-US" dirty="0">
              <a:latin typeface="+mj-lt"/>
            </a:endParaRPr>
          </a:p>
          <a:p>
            <a:pPr marL="0" indent="0">
              <a:buNone/>
            </a:pPr>
            <a:r>
              <a:rPr lang="en-US" dirty="0">
                <a:latin typeface="+mj-lt"/>
              </a:rPr>
              <a:t>It is very important that NAs promote dignity and provide privacy while assisting residents with toileting.</a:t>
            </a:r>
          </a:p>
          <a:p>
            <a:pPr marL="0" indent="0">
              <a:buNone/>
            </a:pPr>
            <a:endParaRPr lang="en-US" dirty="0">
              <a:latin typeface="+mj-lt"/>
            </a:endParaRPr>
          </a:p>
        </p:txBody>
      </p:sp>
    </p:spTree>
    <p:extLst>
      <p:ext uri="{BB962C8B-B14F-4D97-AF65-F5344CB8AC3E}">
        <p14:creationId xmlns:p14="http://schemas.microsoft.com/office/powerpoint/2010/main" val="148765496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126</a:t>
            </a:fld>
            <a:endParaRPr lang="en-US"/>
          </a:p>
        </p:txBody>
      </p:sp>
      <p:sp>
        <p:nvSpPr>
          <p:cNvPr id="4" name="Title 3">
            <a:extLst>
              <a:ext uri="{FF2B5EF4-FFF2-40B4-BE49-F238E27FC236}">
                <a16:creationId xmlns:a16="http://schemas.microsoft.com/office/drawing/2014/main" id="{D5EC6DAC-33B1-4992-8903-12DB5A6C7669}"/>
              </a:ext>
            </a:extLst>
          </p:cNvPr>
          <p:cNvSpPr>
            <a:spLocks noGrp="1"/>
          </p:cNvSpPr>
          <p:nvPr>
            <p:ph type="title"/>
          </p:nvPr>
        </p:nvSpPr>
        <p:spPr/>
        <p:txBody>
          <a:bodyPr>
            <a:normAutofit fontScale="90000"/>
          </a:bodyPr>
          <a:lstStyle/>
          <a:p>
            <a:r>
              <a:rPr lang="en-US" dirty="0"/>
              <a:t>LO7, content 3</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resident with use of bedpan</a:t>
            </a:r>
          </a:p>
          <a:p>
            <a:pPr marL="457200" indent="-457200">
              <a:buFont typeface="+mj-lt"/>
              <a:buAutoNum type="arabicPeriod" startAt="12"/>
            </a:pPr>
            <a:endParaRPr lang="en-US" altLang="en-US" dirty="0">
              <a:highlight>
                <a:srgbClr val="000000"/>
              </a:highlight>
              <a:latin typeface="+mj-lt"/>
            </a:endParaRPr>
          </a:p>
          <a:p>
            <a:pPr marL="0" indent="0">
              <a:buNone/>
            </a:pPr>
            <a:r>
              <a:rPr lang="en-US" altLang="en-US" i="1" dirty="0">
                <a:latin typeface="+mj-lt"/>
              </a:rPr>
              <a:t>Equipment: bedpan, bedpan cover, disposable bed protector, pad, bath blanket, toilet paper, disposable wipes, 2 towels, 2 pairs of gloves, supplies for perineal care</a:t>
            </a:r>
          </a:p>
          <a:p>
            <a:pPr marL="0" indent="0">
              <a:buNone/>
            </a:pPr>
            <a:endParaRPr lang="en-US" altLang="en-US" dirty="0">
              <a:latin typeface="+mj-lt"/>
            </a:endParaRPr>
          </a:p>
          <a:p>
            <a:pPr marL="457200" indent="-457200">
              <a:buFont typeface="+mj-lt"/>
              <a:buAutoNum type="arabicPeriod"/>
            </a:pPr>
            <a:r>
              <a:rPr lang="en-US" altLang="en-US" dirty="0">
                <a:latin typeface="+mj-lt"/>
              </a:rPr>
              <a:t>Identify yourself by name. Identify the resident by name. </a:t>
            </a:r>
          </a:p>
          <a:p>
            <a:pPr marL="457200" indent="-457200">
              <a:buFont typeface="+mj-lt"/>
              <a:buAutoNum type="arabicPeriod"/>
            </a:pPr>
            <a:r>
              <a:rPr lang="en-US" altLang="en-US" dirty="0">
                <a:latin typeface="+mj-lt"/>
              </a:rPr>
              <a:t>Wash your hands.</a:t>
            </a:r>
          </a:p>
          <a:p>
            <a:pPr marL="457200" indent="-457200">
              <a:buFont typeface="+mj-lt"/>
              <a:buAutoNum type="arabicPeriod"/>
            </a:pPr>
            <a:r>
              <a:rPr lang="en-US" altLang="en-US" dirty="0">
                <a:latin typeface="+mj-lt"/>
              </a:rPr>
              <a:t>Explain procedure to resident. Speak clearly, slowly, and directly. Maintain face-to-face contact whenever possible.</a:t>
            </a:r>
          </a:p>
          <a:p>
            <a:pPr marL="457200" indent="-457200">
              <a:buFont typeface="+mj-lt"/>
              <a:buAutoNum type="arabicPeriod"/>
            </a:pPr>
            <a:r>
              <a:rPr lang="en-US" altLang="en-US" dirty="0">
                <a:latin typeface="+mj-lt"/>
              </a:rPr>
              <a:t>Provide for resident’s privacy with curtain, screen, or door. </a:t>
            </a:r>
          </a:p>
          <a:p>
            <a:pPr marL="457200" indent="-457200">
              <a:buFont typeface="+mj-lt"/>
              <a:buAutoNum type="arabicPeriod"/>
            </a:pPr>
            <a:r>
              <a:rPr lang="en-US" altLang="en-US" dirty="0">
                <a:latin typeface="+mj-lt"/>
              </a:rPr>
              <a:t>Adjust bed to a safe level, usually waist high. Before placing bedpan, lower the head of the bed. Lock bed wheels.</a:t>
            </a:r>
          </a:p>
          <a:p>
            <a:pPr marL="0" indent="0">
              <a:buNone/>
            </a:pPr>
            <a:endParaRPr lang="en-US" altLang="en-US" dirty="0">
              <a:latin typeface="+mj-lt"/>
            </a:endParaRP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104376315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127</a:t>
            </a:fld>
            <a:endParaRPr lang="en-US"/>
          </a:p>
        </p:txBody>
      </p:sp>
      <p:sp>
        <p:nvSpPr>
          <p:cNvPr id="4" name="Title 3">
            <a:extLst>
              <a:ext uri="{FF2B5EF4-FFF2-40B4-BE49-F238E27FC236}">
                <a16:creationId xmlns:a16="http://schemas.microsoft.com/office/drawing/2014/main" id="{702C2CEF-A13F-445A-B1F4-AB5FEC2F75F4}"/>
              </a:ext>
            </a:extLst>
          </p:cNvPr>
          <p:cNvSpPr>
            <a:spLocks noGrp="1"/>
          </p:cNvSpPr>
          <p:nvPr>
            <p:ph type="title"/>
          </p:nvPr>
        </p:nvSpPr>
        <p:spPr/>
        <p:txBody>
          <a:bodyPr>
            <a:normAutofit fontScale="90000"/>
          </a:bodyPr>
          <a:lstStyle/>
          <a:p>
            <a:r>
              <a:rPr lang="en-US" dirty="0"/>
              <a:t>LO7, content 4</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resident with use of bedpan</a:t>
            </a:r>
          </a:p>
          <a:p>
            <a:pPr marL="457200" indent="-457200">
              <a:buFont typeface="+mj-lt"/>
              <a:buAutoNum type="arabicPeriod" startAt="12"/>
            </a:pPr>
            <a:endParaRPr lang="en-US" altLang="en-US" dirty="0">
              <a:highlight>
                <a:srgbClr val="000000"/>
              </a:highlight>
              <a:latin typeface="+mj-lt"/>
            </a:endParaRPr>
          </a:p>
          <a:p>
            <a:pPr marL="457200" indent="-457200">
              <a:buFont typeface="+mj-lt"/>
              <a:buAutoNum type="arabicPeriod" startAt="6"/>
            </a:pPr>
            <a:r>
              <a:rPr lang="en-US" altLang="en-US" dirty="0">
                <a:latin typeface="+mj-lt"/>
              </a:rPr>
              <a:t>Put on gloves.</a:t>
            </a:r>
          </a:p>
          <a:p>
            <a:pPr marL="457200" indent="-457200">
              <a:buFont typeface="+mj-lt"/>
              <a:buAutoNum type="arabicPeriod" startAt="6"/>
            </a:pPr>
            <a:r>
              <a:rPr lang="en-US" altLang="en-US" dirty="0">
                <a:latin typeface="+mj-lt"/>
              </a:rPr>
              <a:t>Cover the resident with the bath blanket. Ask him to hold it while you pull down the top covers underneath. Do not expose more of the resident than you need to. Keep the resident covered from the chest down except when placing or removing the bedpan. Keeping him covered, ask the resident to remove his undergarments, or help him do so.</a:t>
            </a:r>
          </a:p>
          <a:p>
            <a:pPr marL="457200" indent="-457200">
              <a:buFont typeface="+mj-lt"/>
              <a:buAutoNum type="arabicPeriod" startAt="6"/>
            </a:pPr>
            <a:r>
              <a:rPr lang="en-US" altLang="en-US" dirty="0">
                <a:latin typeface="+mj-lt"/>
              </a:rPr>
              <a:t>Ask the resident to raise his hips by pushing with his feet and hands at the count of three. If he needs help, place your arm under the small of his back and tell him to push with his heels and hands on your signal as you raise his hips.</a:t>
            </a: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52693948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128</a:t>
            </a:fld>
            <a:endParaRPr lang="en-US"/>
          </a:p>
        </p:txBody>
      </p:sp>
      <p:sp>
        <p:nvSpPr>
          <p:cNvPr id="4" name="Title 3">
            <a:extLst>
              <a:ext uri="{FF2B5EF4-FFF2-40B4-BE49-F238E27FC236}">
                <a16:creationId xmlns:a16="http://schemas.microsoft.com/office/drawing/2014/main" id="{4EF36E61-D427-4C0C-8D47-8FFAFC2C9FF0}"/>
              </a:ext>
            </a:extLst>
          </p:cNvPr>
          <p:cNvSpPr>
            <a:spLocks noGrp="1"/>
          </p:cNvSpPr>
          <p:nvPr>
            <p:ph type="title"/>
          </p:nvPr>
        </p:nvSpPr>
        <p:spPr/>
        <p:txBody>
          <a:bodyPr>
            <a:normAutofit fontScale="90000"/>
          </a:bodyPr>
          <a:lstStyle/>
          <a:p>
            <a:r>
              <a:rPr lang="en-US" dirty="0"/>
              <a:t>LO7, content 5</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4" y="780226"/>
            <a:ext cx="3277873" cy="5396738"/>
          </a:xfrm>
        </p:spPr>
        <p:txBody>
          <a:bodyPr>
            <a:normAutofit lnSpcReduction="10000"/>
          </a:bodyPr>
          <a:lstStyle/>
          <a:p>
            <a:pPr marL="0" indent="0">
              <a:buNone/>
            </a:pPr>
            <a:r>
              <a:rPr lang="en-US" altLang="en-US" dirty="0">
                <a:solidFill>
                  <a:schemeClr val="accent5">
                    <a:lumMod val="60000"/>
                    <a:lumOff val="40000"/>
                  </a:schemeClr>
                </a:solidFill>
                <a:highlight>
                  <a:srgbClr val="000000"/>
                </a:highlight>
                <a:latin typeface="+mj-lt"/>
              </a:rPr>
              <a:t>Assisting resident with use of bedpan</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8"/>
            </a:pPr>
            <a:r>
              <a:rPr lang="en-US" altLang="en-US" dirty="0">
                <a:latin typeface="+mj-lt"/>
              </a:rPr>
              <a:t>(cont’d) Place the bed protector under the resident’s buttocks and hips. Slide the bedpan in the correct position under his hips. A standard bedpan should be positioned with the wider end aligned with the resident's buttocks. A fracture pan should be positioned with the handle toward the foot of the bed.</a:t>
            </a:r>
          </a:p>
          <a:p>
            <a:pPr marL="0" indent="0">
              <a:buNone/>
            </a:pPr>
            <a:endParaRPr lang="en-US" altLang="en-US" dirty="0">
              <a:highlight>
                <a:srgbClr val="000000"/>
              </a:highlight>
              <a:latin typeface="+mj-lt"/>
            </a:endParaRPr>
          </a:p>
          <a:p>
            <a:pPr marL="0" indent="0">
              <a:buNone/>
            </a:pPr>
            <a:r>
              <a:rPr lang="en-US" altLang="en-US" dirty="0">
                <a:latin typeface="+mj-lt"/>
              </a:rPr>
              <a:t>	</a:t>
            </a:r>
          </a:p>
          <a:p>
            <a:pPr marL="0" indent="0">
              <a:buNone/>
            </a:pPr>
            <a:endParaRPr lang="en-US" altLang="en-US" dirty="0">
              <a:solidFill>
                <a:schemeClr val="accent5">
                  <a:lumMod val="60000"/>
                  <a:lumOff val="40000"/>
                </a:schemeClr>
              </a:solidFill>
              <a:highlight>
                <a:srgbClr val="000000"/>
              </a:highlight>
              <a:latin typeface="+mj-lt"/>
            </a:endParaRPr>
          </a:p>
        </p:txBody>
      </p:sp>
      <p:grpSp>
        <p:nvGrpSpPr>
          <p:cNvPr id="7" name="Group 6" descr="Bed protector is unfolded under resident's hips. NA counts to three to signal resident. ">
            <a:extLst>
              <a:ext uri="{FF2B5EF4-FFF2-40B4-BE49-F238E27FC236}">
                <a16:creationId xmlns:a16="http://schemas.microsoft.com/office/drawing/2014/main" id="{2B1EDC13-278E-4548-A13B-95A7008423A2}"/>
              </a:ext>
            </a:extLst>
          </p:cNvPr>
          <p:cNvGrpSpPr/>
          <p:nvPr/>
        </p:nvGrpSpPr>
        <p:grpSpPr>
          <a:xfrm>
            <a:off x="3754417" y="1004832"/>
            <a:ext cx="4093200" cy="4750046"/>
            <a:chOff x="3754417" y="1004832"/>
            <a:chExt cx="4093200" cy="4750046"/>
          </a:xfrm>
        </p:grpSpPr>
        <p:pic>
          <p:nvPicPr>
            <p:cNvPr id="5" name="Picture 4">
              <a:extLst>
                <a:ext uri="{FF2B5EF4-FFF2-40B4-BE49-F238E27FC236}">
                  <a16:creationId xmlns:a16="http://schemas.microsoft.com/office/drawing/2014/main" id="{C72C586E-B175-445E-B7B4-F56CF814E9F8}"/>
                </a:ext>
              </a:extLst>
            </p:cNvPr>
            <p:cNvPicPr>
              <a:picLocks noChangeAspect="1"/>
            </p:cNvPicPr>
            <p:nvPr/>
          </p:nvPicPr>
          <p:blipFill>
            <a:blip r:embed="rId2"/>
            <a:stretch>
              <a:fillRect/>
            </a:stretch>
          </p:blipFill>
          <p:spPr>
            <a:xfrm>
              <a:off x="3754418" y="1004832"/>
              <a:ext cx="4093199" cy="2276282"/>
            </a:xfrm>
            <a:prstGeom prst="rect">
              <a:avLst/>
            </a:prstGeom>
          </p:spPr>
        </p:pic>
        <p:pic>
          <p:nvPicPr>
            <p:cNvPr id="6" name="Picture 5">
              <a:extLst>
                <a:ext uri="{FF2B5EF4-FFF2-40B4-BE49-F238E27FC236}">
                  <a16:creationId xmlns:a16="http://schemas.microsoft.com/office/drawing/2014/main" id="{A711762D-A8A9-48B4-9AAA-BFAA8157B216}"/>
                </a:ext>
              </a:extLst>
            </p:cNvPr>
            <p:cNvPicPr>
              <a:picLocks noChangeAspect="1"/>
            </p:cNvPicPr>
            <p:nvPr/>
          </p:nvPicPr>
          <p:blipFill>
            <a:blip r:embed="rId3"/>
            <a:stretch>
              <a:fillRect/>
            </a:stretch>
          </p:blipFill>
          <p:spPr>
            <a:xfrm>
              <a:off x="3754417" y="3478595"/>
              <a:ext cx="4093199" cy="2276283"/>
            </a:xfrm>
            <a:prstGeom prst="rect">
              <a:avLst/>
            </a:prstGeom>
          </p:spPr>
        </p:pic>
      </p:grpSp>
    </p:spTree>
    <p:extLst>
      <p:ext uri="{BB962C8B-B14F-4D97-AF65-F5344CB8AC3E}">
        <p14:creationId xmlns:p14="http://schemas.microsoft.com/office/powerpoint/2010/main" val="235114372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129</a:t>
            </a:fld>
            <a:endParaRPr lang="en-US"/>
          </a:p>
        </p:txBody>
      </p:sp>
      <p:sp>
        <p:nvSpPr>
          <p:cNvPr id="4" name="Title 3">
            <a:extLst>
              <a:ext uri="{FF2B5EF4-FFF2-40B4-BE49-F238E27FC236}">
                <a16:creationId xmlns:a16="http://schemas.microsoft.com/office/drawing/2014/main" id="{5CD64CC4-E603-45F7-8BAC-1AFBF6A5C5A9}"/>
              </a:ext>
            </a:extLst>
          </p:cNvPr>
          <p:cNvSpPr>
            <a:spLocks noGrp="1"/>
          </p:cNvSpPr>
          <p:nvPr>
            <p:ph type="title"/>
          </p:nvPr>
        </p:nvSpPr>
        <p:spPr/>
        <p:txBody>
          <a:bodyPr>
            <a:normAutofit fontScale="90000"/>
          </a:bodyPr>
          <a:lstStyle/>
          <a:p>
            <a:r>
              <a:rPr lang="en-US" dirty="0"/>
              <a:t>LO7, content 6</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5" y="780226"/>
            <a:ext cx="3849796" cy="5396738"/>
          </a:xfrm>
        </p:spPr>
        <p:txBody>
          <a:bodyPr>
            <a:normAutofit lnSpcReduction="10000"/>
          </a:bodyPr>
          <a:lstStyle/>
          <a:p>
            <a:pPr marL="0" indent="0">
              <a:buNone/>
            </a:pPr>
            <a:r>
              <a:rPr lang="en-US" altLang="en-US" dirty="0">
                <a:solidFill>
                  <a:schemeClr val="accent5">
                    <a:lumMod val="60000"/>
                    <a:lumOff val="40000"/>
                  </a:schemeClr>
                </a:solidFill>
                <a:highlight>
                  <a:srgbClr val="000000"/>
                </a:highlight>
                <a:latin typeface="+mj-lt"/>
              </a:rPr>
              <a:t>Assisting resident with use of bedpan</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r>
              <a:rPr lang="en-US" altLang="en-US" dirty="0">
                <a:latin typeface="+mj-lt"/>
              </a:rPr>
              <a:t>8. (cont'd) If the resident cannot assist in getting on the bedpan,  raise the far side rail (if used). Help the resident to turn toward the raised rail. Place the protective pad on the area where the resident will lie on his back. Place the bedpan firmly against the resident's buttocks. Holding the bedpan securely, gently roll the resident back onto the bedpan. Keep the bedpan centered underneath. </a:t>
            </a:r>
          </a:p>
          <a:p>
            <a:pPr marL="0" indent="0">
              <a:buNone/>
            </a:pPr>
            <a:endParaRPr lang="en-US" altLang="en-US" dirty="0">
              <a:highlight>
                <a:srgbClr val="000000"/>
              </a:highlight>
              <a:latin typeface="+mj-lt"/>
            </a:endParaRPr>
          </a:p>
          <a:p>
            <a:pPr marL="0" indent="0">
              <a:buNone/>
            </a:pPr>
            <a:r>
              <a:rPr lang="en-US" altLang="en-US" dirty="0">
                <a:latin typeface="+mj-lt"/>
              </a:rPr>
              <a:t>	</a:t>
            </a:r>
          </a:p>
          <a:p>
            <a:pPr marL="0" indent="0">
              <a:buNone/>
            </a:pPr>
            <a:endParaRPr lang="en-US" altLang="en-US" dirty="0">
              <a:solidFill>
                <a:schemeClr val="accent5">
                  <a:lumMod val="60000"/>
                  <a:lumOff val="40000"/>
                </a:schemeClr>
              </a:solidFill>
              <a:highlight>
                <a:srgbClr val="000000"/>
              </a:highlight>
              <a:latin typeface="+mj-lt"/>
            </a:endParaRPr>
          </a:p>
        </p:txBody>
      </p:sp>
      <p:pic>
        <p:nvPicPr>
          <p:cNvPr id="5" name="Picture 4" descr="NA presses bedpan against buttocks of resident in the lateral position.">
            <a:extLst>
              <a:ext uri="{FF2B5EF4-FFF2-40B4-BE49-F238E27FC236}">
                <a16:creationId xmlns:a16="http://schemas.microsoft.com/office/drawing/2014/main" id="{0ED9DA33-5E41-469C-8C1B-35CD2BA2FB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6871" y="3478595"/>
            <a:ext cx="3655192" cy="2577548"/>
          </a:xfrm>
          <a:prstGeom prst="rect">
            <a:avLst/>
          </a:prstGeom>
        </p:spPr>
      </p:pic>
    </p:spTree>
    <p:extLst>
      <p:ext uri="{BB962C8B-B14F-4D97-AF65-F5344CB8AC3E}">
        <p14:creationId xmlns:p14="http://schemas.microsoft.com/office/powerpoint/2010/main" val="2165512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13</a:t>
            </a:fld>
            <a:endParaRPr lang="en-US"/>
          </a:p>
        </p:txBody>
      </p:sp>
      <p:sp>
        <p:nvSpPr>
          <p:cNvPr id="5" name="Title 4">
            <a:extLst>
              <a:ext uri="{FF2B5EF4-FFF2-40B4-BE49-F238E27FC236}">
                <a16:creationId xmlns:a16="http://schemas.microsoft.com/office/drawing/2014/main" id="{F9725940-7426-494F-A486-4638341F6844}"/>
              </a:ext>
            </a:extLst>
          </p:cNvPr>
          <p:cNvSpPr>
            <a:spLocks noGrp="1"/>
          </p:cNvSpPr>
          <p:nvPr>
            <p:ph type="title"/>
          </p:nvPr>
        </p:nvSpPr>
        <p:spPr/>
        <p:txBody>
          <a:bodyPr>
            <a:normAutofit fontScale="90000"/>
          </a:bodyPr>
          <a:lstStyle/>
          <a:p>
            <a:r>
              <a:rPr lang="en-US" dirty="0"/>
              <a:t>LO2, content 2</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lstStyle/>
          <a:p>
            <a:pPr marL="0" indent="0">
              <a:buNone/>
            </a:pPr>
            <a:r>
              <a:rPr lang="en-US" altLang="en-US" dirty="0">
                <a:latin typeface="+mj-lt"/>
              </a:rPr>
              <a:t>Transparency 6-2: Pressure Injury Danger Zones</a:t>
            </a:r>
            <a:endParaRPr lang="en-US" dirty="0">
              <a:latin typeface="+mj-lt"/>
            </a:endParaRPr>
          </a:p>
        </p:txBody>
      </p:sp>
      <p:pic>
        <p:nvPicPr>
          <p:cNvPr id="4" name="Picture 3" descr="Pressure injury zones labeled on lateral, prone, and supine positions.">
            <a:extLst>
              <a:ext uri="{FF2B5EF4-FFF2-40B4-BE49-F238E27FC236}">
                <a16:creationId xmlns:a16="http://schemas.microsoft.com/office/drawing/2014/main" id="{2FBE9839-4215-4228-82B6-90B82F52BB3E}"/>
              </a:ext>
            </a:extLst>
          </p:cNvPr>
          <p:cNvPicPr>
            <a:picLocks noChangeAspect="1"/>
          </p:cNvPicPr>
          <p:nvPr/>
        </p:nvPicPr>
        <p:blipFill>
          <a:blip r:embed="rId2"/>
          <a:stretch>
            <a:fillRect/>
          </a:stretch>
        </p:blipFill>
        <p:spPr>
          <a:xfrm>
            <a:off x="2735310" y="1269402"/>
            <a:ext cx="3673379" cy="5010051"/>
          </a:xfrm>
          <a:prstGeom prst="rect">
            <a:avLst/>
          </a:prstGeom>
        </p:spPr>
      </p:pic>
    </p:spTree>
    <p:extLst>
      <p:ext uri="{BB962C8B-B14F-4D97-AF65-F5344CB8AC3E}">
        <p14:creationId xmlns:p14="http://schemas.microsoft.com/office/powerpoint/2010/main" val="367962006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130</a:t>
            </a:fld>
            <a:endParaRPr lang="en-US"/>
          </a:p>
        </p:txBody>
      </p:sp>
      <p:sp>
        <p:nvSpPr>
          <p:cNvPr id="4" name="Title 3">
            <a:extLst>
              <a:ext uri="{FF2B5EF4-FFF2-40B4-BE49-F238E27FC236}">
                <a16:creationId xmlns:a16="http://schemas.microsoft.com/office/drawing/2014/main" id="{C27495C1-5F4A-453E-9ED8-2DC999035D82}"/>
              </a:ext>
            </a:extLst>
          </p:cNvPr>
          <p:cNvSpPr>
            <a:spLocks noGrp="1"/>
          </p:cNvSpPr>
          <p:nvPr>
            <p:ph type="title"/>
          </p:nvPr>
        </p:nvSpPr>
        <p:spPr/>
        <p:txBody>
          <a:bodyPr>
            <a:normAutofit fontScale="90000"/>
          </a:bodyPr>
          <a:lstStyle/>
          <a:p>
            <a:r>
              <a:rPr lang="en-US" dirty="0"/>
              <a:t>LO7, content 7</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resident with use of bedpan</a:t>
            </a:r>
          </a:p>
          <a:p>
            <a:pPr marL="0" indent="0">
              <a:buNone/>
            </a:pPr>
            <a:endParaRPr lang="en-US" altLang="en-US" dirty="0">
              <a:highlight>
                <a:srgbClr val="000000"/>
              </a:highlight>
              <a:latin typeface="+mj-lt"/>
            </a:endParaRPr>
          </a:p>
          <a:p>
            <a:pPr marL="457200" indent="-457200">
              <a:buFont typeface="+mj-lt"/>
              <a:buAutoNum type="arabicPeriod" startAt="9"/>
            </a:pPr>
            <a:r>
              <a:rPr lang="en-US" altLang="en-US" dirty="0">
                <a:latin typeface="+mj-lt"/>
              </a:rPr>
              <a:t>Remove and discard gloves. Wash your hands.</a:t>
            </a:r>
          </a:p>
          <a:p>
            <a:pPr marL="457200" indent="-457200">
              <a:buFont typeface="+mj-lt"/>
              <a:buAutoNum type="arabicPeriod" startAt="9"/>
            </a:pPr>
            <a:r>
              <a:rPr lang="en-US" altLang="en-US" dirty="0">
                <a:latin typeface="+mj-lt"/>
              </a:rPr>
              <a:t>Raise the head of the bed. Prop the resident into a semi-sitting position using pillows. Leave side rails up (if used). Return bed to its lowest position.</a:t>
            </a:r>
          </a:p>
          <a:p>
            <a:pPr marL="457200" indent="-457200">
              <a:buFont typeface="+mj-lt"/>
              <a:buAutoNum type="arabicPeriod" startAt="9"/>
            </a:pPr>
            <a:r>
              <a:rPr lang="en-US" altLang="en-US" dirty="0">
                <a:latin typeface="+mj-lt"/>
              </a:rPr>
              <a:t>Make sure the bath blanket is still covering the resident. Place toilet paper and disposable wipes within resident’s reach. Ask resident to clean his hands with a wipe when finished if he is able.</a:t>
            </a:r>
          </a:p>
          <a:p>
            <a:pPr marL="457200" indent="-457200">
              <a:buFont typeface="+mj-lt"/>
              <a:buAutoNum type="arabicPeriod" startAt="9"/>
            </a:pPr>
            <a:r>
              <a:rPr lang="en-US" altLang="en-US" dirty="0">
                <a:latin typeface="+mj-lt"/>
              </a:rPr>
              <a:t>Place the call light within resident’s reach. Ask resident to signal when done. Leave the room and close the door.</a:t>
            </a:r>
          </a:p>
          <a:p>
            <a:pPr marL="457200" indent="-457200">
              <a:buFont typeface="+mj-lt"/>
              <a:buAutoNum type="arabicPeriod" startAt="9"/>
            </a:pPr>
            <a:r>
              <a:rPr lang="en-US" altLang="en-US" dirty="0">
                <a:latin typeface="+mj-lt"/>
              </a:rPr>
              <a:t>When called by the resident, return and wash your hands. Put on clean gloves.</a:t>
            </a:r>
          </a:p>
          <a:p>
            <a:pPr marL="0" indent="0">
              <a:buNone/>
            </a:pPr>
            <a:endParaRPr lang="en-US" altLang="en-US" dirty="0">
              <a:highlight>
                <a:srgbClr val="000000"/>
              </a:highlight>
              <a:latin typeface="+mj-lt"/>
            </a:endParaRP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7996155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131</a:t>
            </a:fld>
            <a:endParaRPr lang="en-US"/>
          </a:p>
        </p:txBody>
      </p:sp>
      <p:sp>
        <p:nvSpPr>
          <p:cNvPr id="4" name="Title 3">
            <a:extLst>
              <a:ext uri="{FF2B5EF4-FFF2-40B4-BE49-F238E27FC236}">
                <a16:creationId xmlns:a16="http://schemas.microsoft.com/office/drawing/2014/main" id="{9BBF1D9E-1739-4F1F-9D6C-DFC69BA4A1BF}"/>
              </a:ext>
            </a:extLst>
          </p:cNvPr>
          <p:cNvSpPr>
            <a:spLocks noGrp="1"/>
          </p:cNvSpPr>
          <p:nvPr>
            <p:ph type="title"/>
          </p:nvPr>
        </p:nvSpPr>
        <p:spPr/>
        <p:txBody>
          <a:bodyPr>
            <a:normAutofit fontScale="90000"/>
          </a:bodyPr>
          <a:lstStyle/>
          <a:p>
            <a:r>
              <a:rPr lang="en-US" dirty="0"/>
              <a:t>LO7, content 8</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resident with use of bedpan</a:t>
            </a:r>
          </a:p>
          <a:p>
            <a:pPr marL="457200" indent="-457200">
              <a:buFont typeface="+mj-lt"/>
              <a:buAutoNum type="arabicPeriod" startAt="12"/>
            </a:pPr>
            <a:endParaRPr lang="en-US" altLang="en-US" dirty="0">
              <a:highlight>
                <a:srgbClr val="000000"/>
              </a:highlight>
              <a:latin typeface="+mj-lt"/>
            </a:endParaRPr>
          </a:p>
          <a:p>
            <a:pPr marL="457200" indent="-457200">
              <a:buFont typeface="+mj-lt"/>
              <a:buAutoNum type="arabicPeriod" startAt="14"/>
            </a:pPr>
            <a:r>
              <a:rPr lang="en-US" altLang="en-US" dirty="0">
                <a:latin typeface="+mj-lt"/>
              </a:rPr>
              <a:t>Raise the bed to a safe level. Lower the head of the bed. Make sure resident is still covered.  </a:t>
            </a:r>
          </a:p>
          <a:p>
            <a:pPr marL="457200" indent="-457200">
              <a:buFont typeface="+mj-lt"/>
              <a:buAutoNum type="arabicPeriod" startAt="14"/>
            </a:pPr>
            <a:r>
              <a:rPr lang="en-US" altLang="en-US" dirty="0">
                <a:latin typeface="+mj-lt"/>
              </a:rPr>
              <a:t>Remove the bedpan carefully and cover it with a bedpan cover or towel.</a:t>
            </a:r>
          </a:p>
          <a:p>
            <a:pPr marL="457200" indent="-457200">
              <a:buFont typeface="+mj-lt"/>
              <a:buAutoNum type="arabicPeriod" startAt="14"/>
            </a:pPr>
            <a:r>
              <a:rPr lang="en-US" altLang="en-US" dirty="0">
                <a:latin typeface="+mj-lt"/>
              </a:rPr>
              <a:t>Give perineal care if help is needed. Wipe from residents from front to back. Dry the perineal area. Help the resident put on an undergarment. Cover the resident and remove the bath blanket.</a:t>
            </a:r>
          </a:p>
          <a:p>
            <a:pPr marL="457200" indent="-457200">
              <a:buFont typeface="+mj-lt"/>
              <a:buAutoNum type="arabicPeriod" startAt="14"/>
            </a:pPr>
            <a:r>
              <a:rPr lang="en-US" altLang="en-US" dirty="0">
                <a:latin typeface="+mj-lt"/>
              </a:rPr>
              <a:t>Remove and discard the bed protector. Discard disposable supplies. Place the towel and bath blanket in a hamper or bag. </a:t>
            </a:r>
          </a:p>
          <a:p>
            <a:pPr marL="457200" indent="-457200">
              <a:buFont typeface="+mj-lt"/>
              <a:buAutoNum type="arabicPeriod" startAt="14"/>
            </a:pPr>
            <a:r>
              <a:rPr lang="en-US" altLang="en-US" dirty="0">
                <a:latin typeface="+mj-lt"/>
              </a:rPr>
              <a:t>Return the bed to lowest position. Leave side rails in ordered position. Remove privacy measures </a:t>
            </a:r>
          </a:p>
          <a:p>
            <a:pPr marL="0" indent="0">
              <a:buNone/>
            </a:pPr>
            <a:endParaRPr lang="en-US" altLang="en-US" dirty="0">
              <a:latin typeface="+mj-lt"/>
            </a:endParaRP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340250859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132</a:t>
            </a:fld>
            <a:endParaRPr lang="en-US"/>
          </a:p>
        </p:txBody>
      </p:sp>
      <p:sp>
        <p:nvSpPr>
          <p:cNvPr id="4" name="Title 3">
            <a:extLst>
              <a:ext uri="{FF2B5EF4-FFF2-40B4-BE49-F238E27FC236}">
                <a16:creationId xmlns:a16="http://schemas.microsoft.com/office/drawing/2014/main" id="{751E4E37-95AD-4CEA-8821-F15F090293EA}"/>
              </a:ext>
            </a:extLst>
          </p:cNvPr>
          <p:cNvSpPr>
            <a:spLocks noGrp="1"/>
          </p:cNvSpPr>
          <p:nvPr>
            <p:ph type="title"/>
          </p:nvPr>
        </p:nvSpPr>
        <p:spPr/>
        <p:txBody>
          <a:bodyPr>
            <a:normAutofit fontScale="90000"/>
          </a:bodyPr>
          <a:lstStyle/>
          <a:p>
            <a:r>
              <a:rPr lang="en-US" dirty="0"/>
              <a:t>LO7, content 9</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resident with use of bedpan</a:t>
            </a:r>
          </a:p>
          <a:p>
            <a:pPr marL="457200" indent="-457200">
              <a:buFont typeface="+mj-lt"/>
              <a:buAutoNum type="arabicPeriod" startAt="12"/>
            </a:pPr>
            <a:endParaRPr lang="en-US" altLang="en-US" dirty="0">
              <a:highlight>
                <a:srgbClr val="000000"/>
              </a:highlight>
              <a:latin typeface="+mj-lt"/>
            </a:endParaRPr>
          </a:p>
          <a:p>
            <a:pPr marL="457200" indent="-457200">
              <a:buFont typeface="+mj-lt"/>
              <a:buAutoNum type="arabicPeriod" startAt="19"/>
            </a:pPr>
            <a:r>
              <a:rPr lang="en-US" altLang="en-US" dirty="0">
                <a:latin typeface="+mj-lt"/>
              </a:rPr>
              <a:t>Take bedpan to the bathroom. Note color, odor, and consistency of contents. Empty contents carefully into the toilet unless a specimen is needed or urine is being measured for intake/output monitoring. If you notice anything unusual about the stool or urine (for example, the presence of blood), do not discard it. Inform the nurse.</a:t>
            </a:r>
          </a:p>
          <a:p>
            <a:pPr marL="457200" indent="-457200">
              <a:buFont typeface="+mj-lt"/>
              <a:buAutoNum type="arabicPeriod" startAt="19"/>
            </a:pPr>
            <a:r>
              <a:rPr lang="en-US" altLang="en-US" dirty="0">
                <a:latin typeface="+mj-lt"/>
              </a:rPr>
              <a:t>Turn the faucet on with a paper towel. Rinse the bedpan with cold water and empty it into the toilet. Flush the toilet. Place bedpan in proper area for cleaning or clean it according to policy.</a:t>
            </a:r>
          </a:p>
          <a:p>
            <a:pPr marL="457200" indent="-457200">
              <a:buFont typeface="+mj-lt"/>
              <a:buAutoNum type="arabicPeriod" startAt="19"/>
            </a:pPr>
            <a:r>
              <a:rPr lang="en-US" altLang="en-US" dirty="0">
                <a:latin typeface="+mj-lt"/>
              </a:rPr>
              <a:t>Remove and discard gloves. Wash your hands.</a:t>
            </a:r>
          </a:p>
          <a:p>
            <a:pPr marL="457200" indent="-457200">
              <a:buFont typeface="+mj-lt"/>
              <a:buAutoNum type="arabicPeriod" startAt="19"/>
            </a:pPr>
            <a:r>
              <a:rPr lang="en-US" altLang="en-US" dirty="0">
                <a:latin typeface="+mj-lt"/>
              </a:rPr>
              <a:t>Place call light within resident’s reach.</a:t>
            </a:r>
          </a:p>
          <a:p>
            <a:pPr marL="457200" indent="-457200">
              <a:buFont typeface="+mj-lt"/>
              <a:buAutoNum type="arabicPeriod" startAt="19"/>
            </a:pPr>
            <a:r>
              <a:rPr lang="en-US" altLang="en-US" dirty="0">
                <a:latin typeface="+mj-lt"/>
              </a:rPr>
              <a:t>Report any changes in resident to the nurse.</a:t>
            </a:r>
          </a:p>
          <a:p>
            <a:pPr marL="457200" indent="-457200">
              <a:buFont typeface="+mj-lt"/>
              <a:buAutoNum type="arabicPeriod" startAt="19"/>
            </a:pPr>
            <a:r>
              <a:rPr lang="en-US" altLang="en-US" dirty="0">
                <a:latin typeface="+mj-lt"/>
              </a:rPr>
              <a:t>Document procedure using facility guidelines hands.</a:t>
            </a: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191040110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133</a:t>
            </a:fld>
            <a:endParaRPr lang="en-US"/>
          </a:p>
        </p:txBody>
      </p:sp>
      <p:sp>
        <p:nvSpPr>
          <p:cNvPr id="4" name="Title 3">
            <a:extLst>
              <a:ext uri="{FF2B5EF4-FFF2-40B4-BE49-F238E27FC236}">
                <a16:creationId xmlns:a16="http://schemas.microsoft.com/office/drawing/2014/main" id="{F2F6518C-4761-4FF3-8D2E-022C4C39E962}"/>
              </a:ext>
            </a:extLst>
          </p:cNvPr>
          <p:cNvSpPr>
            <a:spLocks noGrp="1"/>
          </p:cNvSpPr>
          <p:nvPr>
            <p:ph type="title"/>
          </p:nvPr>
        </p:nvSpPr>
        <p:spPr/>
        <p:txBody>
          <a:bodyPr>
            <a:normAutofit fontScale="90000"/>
          </a:bodyPr>
          <a:lstStyle/>
          <a:p>
            <a:r>
              <a:rPr lang="en-US" dirty="0"/>
              <a:t>LO7, content 10</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a male resident with a urinal</a:t>
            </a:r>
            <a:endParaRPr lang="en-US" altLang="en-US" dirty="0">
              <a:highlight>
                <a:srgbClr val="000000"/>
              </a:highlight>
              <a:latin typeface="+mj-lt"/>
            </a:endParaRPr>
          </a:p>
          <a:p>
            <a:pPr marL="0" indent="0">
              <a:buNone/>
            </a:pPr>
            <a:endParaRPr lang="en-US" altLang="en-US" dirty="0">
              <a:highlight>
                <a:srgbClr val="000000"/>
              </a:highlight>
              <a:latin typeface="+mj-lt"/>
            </a:endParaRPr>
          </a:p>
          <a:p>
            <a:pPr marL="0" indent="0">
              <a:buNone/>
            </a:pPr>
            <a:r>
              <a:rPr lang="en-US" altLang="en-US" i="1" dirty="0">
                <a:latin typeface="+mj-lt"/>
              </a:rPr>
              <a:t>Equipment: urinal, disposable bed protector, disposable wipes, 2 pairs of gloves</a:t>
            </a:r>
          </a:p>
          <a:p>
            <a:pPr marL="0" indent="0">
              <a:buNone/>
            </a:pPr>
            <a:endParaRPr lang="en-US" altLang="en-US" dirty="0">
              <a:latin typeface="+mj-lt"/>
            </a:endParaRPr>
          </a:p>
          <a:p>
            <a:pPr marL="457200" indent="-457200">
              <a:buFont typeface="+mj-lt"/>
              <a:buAutoNum type="arabicPeriod"/>
            </a:pPr>
            <a:r>
              <a:rPr lang="en-US" altLang="en-US" dirty="0">
                <a:latin typeface="+mj-lt"/>
              </a:rPr>
              <a:t>Identify yourself by name. Identify the resident by name. </a:t>
            </a:r>
          </a:p>
          <a:p>
            <a:pPr marL="457200" indent="-457200">
              <a:buFont typeface="+mj-lt"/>
              <a:buAutoNum type="arabicPeriod"/>
            </a:pPr>
            <a:r>
              <a:rPr lang="en-US" altLang="en-US" dirty="0">
                <a:latin typeface="+mj-lt"/>
              </a:rPr>
              <a:t>Wash your hands.</a:t>
            </a:r>
          </a:p>
          <a:p>
            <a:pPr marL="457200" indent="-457200">
              <a:buFont typeface="+mj-lt"/>
              <a:buAutoNum type="arabicPeriod"/>
            </a:pPr>
            <a:r>
              <a:rPr lang="en-US" altLang="en-US" dirty="0">
                <a:latin typeface="+mj-lt"/>
              </a:rPr>
              <a:t>Explain procedure to resident. Speak clearly, slowly, and directly. Maintain face-to-face contact whenever possible.</a:t>
            </a:r>
          </a:p>
          <a:p>
            <a:pPr marL="457200" indent="-457200">
              <a:buFont typeface="+mj-lt"/>
              <a:buAutoNum type="arabicPeriod"/>
            </a:pPr>
            <a:r>
              <a:rPr lang="en-US" altLang="en-US" dirty="0">
                <a:latin typeface="+mj-lt"/>
              </a:rPr>
              <a:t>Provide for resident’s privacy with curtain, screen, or door.</a:t>
            </a:r>
          </a:p>
          <a:p>
            <a:pPr marL="457200" indent="-457200">
              <a:buFont typeface="+mj-lt"/>
              <a:buAutoNum type="arabicPeriod"/>
            </a:pPr>
            <a:r>
              <a:rPr lang="en-US" altLang="en-US" dirty="0">
                <a:latin typeface="+mj-lt"/>
              </a:rPr>
              <a:t>Adjust bed to a safe level, usually waist high. Lock bed wheels. </a:t>
            </a:r>
          </a:p>
          <a:p>
            <a:pPr marL="457200" indent="-457200">
              <a:buFont typeface="+mj-lt"/>
              <a:buAutoNum type="arabicPeriod"/>
            </a:pPr>
            <a:r>
              <a:rPr lang="en-US" altLang="en-US" dirty="0">
                <a:latin typeface="+mj-lt"/>
              </a:rPr>
              <a:t>Put on gloves.</a:t>
            </a:r>
          </a:p>
          <a:p>
            <a:pPr marL="457200" indent="-457200">
              <a:buFont typeface="+mj-lt"/>
              <a:buAutoNum type="arabicPeriod"/>
            </a:pPr>
            <a:r>
              <a:rPr lang="en-US" altLang="en-US" dirty="0">
                <a:latin typeface="+mj-lt"/>
              </a:rPr>
              <a:t>Place a protective pad under the resident’s buttocks and hips, as in earlier procedure. </a:t>
            </a:r>
            <a:endParaRPr lang="en-US" altLang="en-US" dirty="0">
              <a:highlight>
                <a:srgbClr val="000000"/>
              </a:highlight>
              <a:latin typeface="+mj-lt"/>
            </a:endParaRPr>
          </a:p>
        </p:txBody>
      </p:sp>
    </p:spTree>
    <p:extLst>
      <p:ext uri="{BB962C8B-B14F-4D97-AF65-F5344CB8AC3E}">
        <p14:creationId xmlns:p14="http://schemas.microsoft.com/office/powerpoint/2010/main" val="420820555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134</a:t>
            </a:fld>
            <a:endParaRPr lang="en-US"/>
          </a:p>
        </p:txBody>
      </p:sp>
      <p:sp>
        <p:nvSpPr>
          <p:cNvPr id="4" name="Title 3">
            <a:extLst>
              <a:ext uri="{FF2B5EF4-FFF2-40B4-BE49-F238E27FC236}">
                <a16:creationId xmlns:a16="http://schemas.microsoft.com/office/drawing/2014/main" id="{CB175BB7-B3FC-4AA6-8A7B-E8A9C1BCF0CC}"/>
              </a:ext>
            </a:extLst>
          </p:cNvPr>
          <p:cNvSpPr>
            <a:spLocks noGrp="1"/>
          </p:cNvSpPr>
          <p:nvPr>
            <p:ph type="title"/>
          </p:nvPr>
        </p:nvSpPr>
        <p:spPr/>
        <p:txBody>
          <a:bodyPr>
            <a:normAutofit fontScale="90000"/>
          </a:bodyPr>
          <a:lstStyle/>
          <a:p>
            <a:r>
              <a:rPr lang="en-US" dirty="0"/>
              <a:t>LO7, content 11</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5" y="780226"/>
            <a:ext cx="3385772"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a male resident with a urinal</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8"/>
            </a:pPr>
            <a:r>
              <a:rPr lang="en-US" altLang="en-US" dirty="0">
                <a:latin typeface="+mj-lt"/>
              </a:rPr>
              <a:t>Hand the urinal to the resident. If the resident is not able to help himself, place urinal between his legs and position the penis inside the urinal. Replace covers. </a:t>
            </a:r>
          </a:p>
          <a:p>
            <a:pPr marL="457200" indent="-457200">
              <a:buFont typeface="+mj-lt"/>
              <a:buAutoNum type="arabicPeriod" startAt="8"/>
            </a:pPr>
            <a:r>
              <a:rPr lang="en-US" altLang="en-US" dirty="0">
                <a:latin typeface="+mj-lt"/>
              </a:rPr>
              <a:t>Remove and discard gloves. Wash your hands.</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r>
              <a:rPr lang="en-US" altLang="en-US" dirty="0">
                <a:latin typeface="+mj-lt"/>
              </a:rPr>
              <a:t>	</a:t>
            </a:r>
          </a:p>
          <a:p>
            <a:pPr marL="0" indent="0">
              <a:buNone/>
            </a:pPr>
            <a:endParaRPr lang="en-US" altLang="en-US" dirty="0">
              <a:solidFill>
                <a:schemeClr val="accent5">
                  <a:lumMod val="60000"/>
                  <a:lumOff val="40000"/>
                </a:schemeClr>
              </a:solidFill>
              <a:highlight>
                <a:srgbClr val="000000"/>
              </a:highlight>
              <a:latin typeface="+mj-lt"/>
            </a:endParaRPr>
          </a:p>
        </p:txBody>
      </p:sp>
      <p:pic>
        <p:nvPicPr>
          <p:cNvPr id="5" name="Picture 4" descr="Penis positioned inside urinal.">
            <a:extLst>
              <a:ext uri="{FF2B5EF4-FFF2-40B4-BE49-F238E27FC236}">
                <a16:creationId xmlns:a16="http://schemas.microsoft.com/office/drawing/2014/main" id="{5B58541A-2142-4631-9E40-76860166167A}"/>
              </a:ext>
            </a:extLst>
          </p:cNvPr>
          <p:cNvPicPr>
            <a:picLocks noChangeAspect="1"/>
          </p:cNvPicPr>
          <p:nvPr/>
        </p:nvPicPr>
        <p:blipFill>
          <a:blip r:embed="rId2"/>
          <a:stretch>
            <a:fillRect/>
          </a:stretch>
        </p:blipFill>
        <p:spPr>
          <a:xfrm>
            <a:off x="4155416" y="2475945"/>
            <a:ext cx="3956647" cy="3437068"/>
          </a:xfrm>
          <a:prstGeom prst="rect">
            <a:avLst/>
          </a:prstGeom>
        </p:spPr>
      </p:pic>
    </p:spTree>
    <p:extLst>
      <p:ext uri="{BB962C8B-B14F-4D97-AF65-F5344CB8AC3E}">
        <p14:creationId xmlns:p14="http://schemas.microsoft.com/office/powerpoint/2010/main" val="276009228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135</a:t>
            </a:fld>
            <a:endParaRPr lang="en-US"/>
          </a:p>
        </p:txBody>
      </p:sp>
      <p:sp>
        <p:nvSpPr>
          <p:cNvPr id="4" name="Title 3">
            <a:extLst>
              <a:ext uri="{FF2B5EF4-FFF2-40B4-BE49-F238E27FC236}">
                <a16:creationId xmlns:a16="http://schemas.microsoft.com/office/drawing/2014/main" id="{4427F508-C2B5-4639-9AD4-43F38294E4DE}"/>
              </a:ext>
            </a:extLst>
          </p:cNvPr>
          <p:cNvSpPr>
            <a:spLocks noGrp="1"/>
          </p:cNvSpPr>
          <p:nvPr>
            <p:ph type="title"/>
          </p:nvPr>
        </p:nvSpPr>
        <p:spPr/>
        <p:txBody>
          <a:bodyPr>
            <a:normAutofit fontScale="90000"/>
          </a:bodyPr>
          <a:lstStyle/>
          <a:p>
            <a:r>
              <a:rPr lang="en-US" dirty="0"/>
              <a:t>LO7, content 12</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a male resident with a urinal</a:t>
            </a:r>
            <a:endParaRPr lang="en-US" altLang="en-US" dirty="0">
              <a:highlight>
                <a:srgbClr val="000000"/>
              </a:highlight>
              <a:latin typeface="+mj-lt"/>
            </a:endParaRPr>
          </a:p>
          <a:p>
            <a:pPr marL="0" indent="0">
              <a:buNone/>
            </a:pPr>
            <a:endParaRPr lang="en-US" altLang="en-US" dirty="0">
              <a:highlight>
                <a:srgbClr val="000000"/>
              </a:highlight>
              <a:latin typeface="+mj-lt"/>
            </a:endParaRPr>
          </a:p>
          <a:p>
            <a:pPr marL="457200" indent="-457200">
              <a:buFont typeface="+mj-lt"/>
              <a:buAutoNum type="arabicPeriod" startAt="10"/>
            </a:pPr>
            <a:r>
              <a:rPr lang="en-US" altLang="en-US" dirty="0">
                <a:latin typeface="+mj-lt"/>
              </a:rPr>
              <a:t>Raise the head of the bed. Return bed to its lowest position. Place disposable wipes within resident’s reach. Ask the resident to clean his hands with a hand wipe when finished if he is able. </a:t>
            </a:r>
          </a:p>
          <a:p>
            <a:pPr marL="457200" indent="-457200">
              <a:buFont typeface="+mj-lt"/>
              <a:buAutoNum type="arabicPeriod" startAt="10"/>
            </a:pPr>
            <a:r>
              <a:rPr lang="en-US" altLang="en-US" dirty="0">
                <a:latin typeface="+mj-lt"/>
              </a:rPr>
              <a:t>Place the call light within resident’s reach. Ask resident to signal when done. Leave the room and close the door.</a:t>
            </a:r>
          </a:p>
          <a:p>
            <a:pPr marL="457200" indent="-457200">
              <a:buFont typeface="+mj-lt"/>
              <a:buAutoNum type="arabicPeriod" startAt="10"/>
            </a:pPr>
            <a:r>
              <a:rPr lang="en-US" altLang="en-US" dirty="0">
                <a:latin typeface="+mj-lt"/>
              </a:rPr>
              <a:t>When called by the resident, return and wash your hands. Put on clean gloves.</a:t>
            </a:r>
          </a:p>
          <a:p>
            <a:pPr marL="457200" indent="-457200">
              <a:buFont typeface="+mj-lt"/>
              <a:buAutoNum type="arabicPeriod" startAt="10"/>
            </a:pPr>
            <a:r>
              <a:rPr lang="en-US" altLang="en-US" dirty="0">
                <a:latin typeface="+mj-lt"/>
              </a:rPr>
              <a:t>Discard disposable wipes.</a:t>
            </a:r>
          </a:p>
          <a:p>
            <a:pPr marL="457200" indent="-457200">
              <a:buFont typeface="+mj-lt"/>
              <a:buAutoNum type="arabicPeriod" startAt="10"/>
            </a:pPr>
            <a:r>
              <a:rPr lang="en-US" altLang="en-US" dirty="0">
                <a:latin typeface="+mj-lt"/>
              </a:rPr>
              <a:t>Remove urinal or have resident hand it to you. Note color, odor, and qualities (for example, cloudiness) of contents. Empty contents into toilet unless specimen is needed or urine is being measured for intake/output monitoring. </a:t>
            </a:r>
          </a:p>
          <a:p>
            <a:pPr marL="0" indent="0">
              <a:buNone/>
            </a:pPr>
            <a:r>
              <a:rPr lang="en-US" altLang="en-US" dirty="0">
                <a:latin typeface="+mj-lt"/>
              </a:rPr>
              <a:t>	</a:t>
            </a: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236684916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136</a:t>
            </a:fld>
            <a:endParaRPr lang="en-US"/>
          </a:p>
        </p:txBody>
      </p:sp>
      <p:sp>
        <p:nvSpPr>
          <p:cNvPr id="4" name="Title 3">
            <a:extLst>
              <a:ext uri="{FF2B5EF4-FFF2-40B4-BE49-F238E27FC236}">
                <a16:creationId xmlns:a16="http://schemas.microsoft.com/office/drawing/2014/main" id="{D88B7DA4-629D-4EC0-803F-62AF2ED71E1E}"/>
              </a:ext>
            </a:extLst>
          </p:cNvPr>
          <p:cNvSpPr>
            <a:spLocks noGrp="1"/>
          </p:cNvSpPr>
          <p:nvPr>
            <p:ph type="title"/>
          </p:nvPr>
        </p:nvSpPr>
        <p:spPr/>
        <p:txBody>
          <a:bodyPr>
            <a:normAutofit fontScale="90000"/>
          </a:bodyPr>
          <a:lstStyle/>
          <a:p>
            <a:r>
              <a:rPr lang="en-US" dirty="0"/>
              <a:t>LO7, content 13</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a male resident with a urinal</a:t>
            </a:r>
            <a:endParaRPr lang="en-US" altLang="en-US" dirty="0">
              <a:highlight>
                <a:srgbClr val="000000"/>
              </a:highlight>
              <a:latin typeface="+mj-lt"/>
            </a:endParaRPr>
          </a:p>
          <a:p>
            <a:pPr marL="0" indent="0">
              <a:buNone/>
            </a:pPr>
            <a:endParaRPr lang="en-US" altLang="en-US" dirty="0">
              <a:highlight>
                <a:srgbClr val="000000"/>
              </a:highlight>
              <a:latin typeface="+mj-lt"/>
            </a:endParaRPr>
          </a:p>
          <a:p>
            <a:pPr marL="457200" indent="-457200">
              <a:buFont typeface="+mj-lt"/>
              <a:buAutoNum type="arabicPeriod" startAt="15"/>
            </a:pPr>
            <a:r>
              <a:rPr lang="en-US" altLang="en-US" dirty="0">
                <a:latin typeface="+mj-lt"/>
              </a:rPr>
              <a:t>Turn the faucet on with a paper towel. Rinse the urinal with cold water. Empty rinse water into the toilet. Flush the toilet. Place urinal in proper area for cleaning or clean it according to facility policy.</a:t>
            </a:r>
          </a:p>
          <a:p>
            <a:pPr marL="457200" indent="-457200">
              <a:buFont typeface="+mj-lt"/>
              <a:buAutoNum type="arabicPeriod" startAt="15"/>
            </a:pPr>
            <a:r>
              <a:rPr lang="en-US" altLang="en-US" dirty="0">
                <a:latin typeface="+mj-lt"/>
              </a:rPr>
              <a:t>Remove and discard the bed protector. Remove and discard gloves. Wash your hands.</a:t>
            </a:r>
          </a:p>
          <a:p>
            <a:pPr marL="457200" indent="-457200">
              <a:buFont typeface="+mj-lt"/>
              <a:buAutoNum type="arabicPeriod" startAt="15"/>
            </a:pPr>
            <a:r>
              <a:rPr lang="en-US" altLang="en-US" dirty="0">
                <a:latin typeface="+mj-lt"/>
              </a:rPr>
              <a:t>Leave bed in lowest position. Remove privacy measures.</a:t>
            </a:r>
          </a:p>
          <a:p>
            <a:pPr marL="457200" indent="-457200">
              <a:buFont typeface="+mj-lt"/>
              <a:buAutoNum type="arabicPeriod" startAt="15"/>
            </a:pPr>
            <a:r>
              <a:rPr lang="en-US" altLang="en-US" dirty="0">
                <a:latin typeface="+mj-lt"/>
              </a:rPr>
              <a:t>Place call light within resident’s reach.	</a:t>
            </a:r>
          </a:p>
          <a:p>
            <a:pPr marL="457200" indent="-457200">
              <a:buFont typeface="+mj-lt"/>
              <a:buAutoNum type="arabicPeriod" startAt="15"/>
            </a:pPr>
            <a:r>
              <a:rPr lang="en-US" altLang="en-US" dirty="0">
                <a:latin typeface="+mj-lt"/>
              </a:rPr>
              <a:t>Report any changes in the resident to the nurse.</a:t>
            </a:r>
          </a:p>
          <a:p>
            <a:pPr marL="457200" indent="-457200">
              <a:buFont typeface="+mj-lt"/>
              <a:buAutoNum type="arabicPeriod" startAt="15"/>
            </a:pPr>
            <a:r>
              <a:rPr lang="en-US" altLang="en-US" dirty="0">
                <a:latin typeface="+mj-lt"/>
              </a:rPr>
              <a:t>Document procedure using facility guidelines.</a:t>
            </a:r>
          </a:p>
          <a:p>
            <a:pPr marL="0" indent="0">
              <a:buNone/>
            </a:pPr>
            <a:r>
              <a:rPr lang="en-US" altLang="en-US" dirty="0">
                <a:latin typeface="+mj-lt"/>
              </a:rPr>
              <a:t>	</a:t>
            </a: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189720924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137</a:t>
            </a:fld>
            <a:endParaRPr lang="en-US"/>
          </a:p>
        </p:txBody>
      </p:sp>
      <p:sp>
        <p:nvSpPr>
          <p:cNvPr id="4" name="Title 3">
            <a:extLst>
              <a:ext uri="{FF2B5EF4-FFF2-40B4-BE49-F238E27FC236}">
                <a16:creationId xmlns:a16="http://schemas.microsoft.com/office/drawing/2014/main" id="{BB075F42-7B15-4052-BD07-9226656D28B2}"/>
              </a:ext>
            </a:extLst>
          </p:cNvPr>
          <p:cNvSpPr>
            <a:spLocks noGrp="1"/>
          </p:cNvSpPr>
          <p:nvPr>
            <p:ph type="title"/>
          </p:nvPr>
        </p:nvSpPr>
        <p:spPr/>
        <p:txBody>
          <a:bodyPr>
            <a:normAutofit fontScale="90000"/>
          </a:bodyPr>
          <a:lstStyle/>
          <a:p>
            <a:r>
              <a:rPr lang="en-US" dirty="0"/>
              <a:t>LO7, content 14</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a resident to use a portable commode or toilet</a:t>
            </a:r>
            <a:endParaRPr lang="en-US" altLang="en-US" dirty="0">
              <a:highlight>
                <a:srgbClr val="000000"/>
              </a:highlight>
              <a:latin typeface="+mj-lt"/>
            </a:endParaRPr>
          </a:p>
          <a:p>
            <a:pPr marL="0" indent="0">
              <a:buNone/>
            </a:pPr>
            <a:endParaRPr lang="en-US" altLang="en-US" dirty="0">
              <a:highlight>
                <a:srgbClr val="000000"/>
              </a:highlight>
              <a:latin typeface="+mj-lt"/>
            </a:endParaRPr>
          </a:p>
          <a:p>
            <a:pPr marL="0" indent="0">
              <a:buNone/>
            </a:pPr>
            <a:r>
              <a:rPr lang="en-US" altLang="en-US" i="1" dirty="0">
                <a:latin typeface="+mj-lt"/>
              </a:rPr>
              <a:t>Equipment: portable commode with basin, toilet paper, disposable wipes, towel, 3 pairs of gloves, supplies for perineal care</a:t>
            </a:r>
          </a:p>
          <a:p>
            <a:pPr marL="0" indent="0">
              <a:buNone/>
            </a:pPr>
            <a:endParaRPr lang="en-US" altLang="en-US" dirty="0">
              <a:latin typeface="+mj-lt"/>
            </a:endParaRPr>
          </a:p>
          <a:p>
            <a:pPr marL="457200" indent="-457200">
              <a:buFont typeface="+mj-lt"/>
              <a:buAutoNum type="arabicPeriod"/>
            </a:pPr>
            <a:r>
              <a:rPr lang="en-US" altLang="en-US" dirty="0">
                <a:latin typeface="+mj-lt"/>
              </a:rPr>
              <a:t>Identify yourself by name. Identify the resident by name. </a:t>
            </a:r>
          </a:p>
          <a:p>
            <a:pPr marL="457200" indent="-457200">
              <a:buFont typeface="+mj-lt"/>
              <a:buAutoNum type="arabicPeriod"/>
            </a:pPr>
            <a:r>
              <a:rPr lang="en-US" altLang="en-US" dirty="0">
                <a:latin typeface="+mj-lt"/>
              </a:rPr>
              <a:t>Wash your hands.</a:t>
            </a:r>
          </a:p>
          <a:p>
            <a:pPr marL="457200" indent="-457200">
              <a:buFont typeface="+mj-lt"/>
              <a:buAutoNum type="arabicPeriod"/>
            </a:pPr>
            <a:r>
              <a:rPr lang="en-US" altLang="en-US" dirty="0">
                <a:latin typeface="+mj-lt"/>
              </a:rPr>
              <a:t>Explain procedure to resident. Speak clearly, slowly, and directly. Maintain face-to-face contact whenever possible.</a:t>
            </a:r>
          </a:p>
          <a:p>
            <a:pPr marL="457200" indent="-457200">
              <a:buFont typeface="+mj-lt"/>
              <a:buAutoNum type="arabicPeriod"/>
            </a:pPr>
            <a:r>
              <a:rPr lang="en-US" altLang="en-US" dirty="0">
                <a:latin typeface="+mj-lt"/>
              </a:rPr>
              <a:t>Provide for resident’s privacy with curtain, screen, or door.</a:t>
            </a:r>
          </a:p>
          <a:p>
            <a:pPr marL="457200" indent="-457200">
              <a:buFont typeface="+mj-lt"/>
              <a:buAutoNum type="arabicPeriod"/>
            </a:pPr>
            <a:r>
              <a:rPr lang="en-US" altLang="en-US" dirty="0">
                <a:latin typeface="+mj-lt"/>
              </a:rPr>
              <a:t>Lock bed wheels. Adjust the bed to lowest position. Lock the be wheels. Make sure resident is wearing nonskid shoes and that the laces are tied. Help resident out of bed and to the portable commode or bathroom.</a:t>
            </a:r>
            <a:endParaRPr lang="en-US" altLang="en-US" dirty="0">
              <a:highlight>
                <a:srgbClr val="000000"/>
              </a:highlight>
              <a:latin typeface="+mj-lt"/>
            </a:endParaRPr>
          </a:p>
        </p:txBody>
      </p:sp>
    </p:spTree>
    <p:extLst>
      <p:ext uri="{BB962C8B-B14F-4D97-AF65-F5344CB8AC3E}">
        <p14:creationId xmlns:p14="http://schemas.microsoft.com/office/powerpoint/2010/main" val="309692391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138</a:t>
            </a:fld>
            <a:endParaRPr lang="en-US"/>
          </a:p>
        </p:txBody>
      </p:sp>
      <p:sp>
        <p:nvSpPr>
          <p:cNvPr id="4" name="Title 3">
            <a:extLst>
              <a:ext uri="{FF2B5EF4-FFF2-40B4-BE49-F238E27FC236}">
                <a16:creationId xmlns:a16="http://schemas.microsoft.com/office/drawing/2014/main" id="{506BDDB8-2E31-4746-8A33-B0B370EED667}"/>
              </a:ext>
            </a:extLst>
          </p:cNvPr>
          <p:cNvSpPr>
            <a:spLocks noGrp="1"/>
          </p:cNvSpPr>
          <p:nvPr>
            <p:ph type="title"/>
          </p:nvPr>
        </p:nvSpPr>
        <p:spPr/>
        <p:txBody>
          <a:bodyPr>
            <a:normAutofit fontScale="90000"/>
          </a:bodyPr>
          <a:lstStyle/>
          <a:p>
            <a:r>
              <a:rPr lang="en-US" dirty="0"/>
              <a:t>LO7, content 15</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a resident to use a portable commode or toilet</a:t>
            </a:r>
            <a:endParaRPr lang="en-US" altLang="en-US" dirty="0">
              <a:highlight>
                <a:srgbClr val="000000"/>
              </a:highlight>
              <a:latin typeface="+mj-lt"/>
            </a:endParaRPr>
          </a:p>
          <a:p>
            <a:pPr marL="0" indent="0">
              <a:buNone/>
            </a:pPr>
            <a:endParaRPr lang="en-US" altLang="en-US" dirty="0">
              <a:highlight>
                <a:srgbClr val="000000"/>
              </a:highlight>
              <a:latin typeface="+mj-lt"/>
            </a:endParaRPr>
          </a:p>
          <a:p>
            <a:pPr marL="457200" indent="-457200">
              <a:buFont typeface="+mj-lt"/>
              <a:buAutoNum type="arabicPeriod" startAt="6"/>
            </a:pPr>
            <a:r>
              <a:rPr lang="en-US" altLang="en-US" dirty="0">
                <a:latin typeface="+mj-lt"/>
              </a:rPr>
              <a:t>Put on gloves.</a:t>
            </a:r>
          </a:p>
          <a:p>
            <a:pPr marL="457200" indent="-457200">
              <a:buFont typeface="+mj-lt"/>
              <a:buAutoNum type="arabicPeriod" startAt="6"/>
            </a:pPr>
            <a:r>
              <a:rPr lang="en-US" altLang="en-US" dirty="0">
                <a:latin typeface="+mj-lt"/>
              </a:rPr>
              <a:t>If needed, help resident remove clothing and sit comfortably on toilet seat. Put toilet paper and disposable wipes within reach. Ask resident to clean his hands with a wipe when finished if he is able.</a:t>
            </a:r>
          </a:p>
          <a:p>
            <a:pPr marL="457200" indent="-457200">
              <a:buFont typeface="+mj-lt"/>
              <a:buAutoNum type="arabicPeriod" startAt="6"/>
            </a:pPr>
            <a:r>
              <a:rPr lang="en-US" altLang="en-US" dirty="0">
                <a:latin typeface="+mj-lt"/>
              </a:rPr>
              <a:t>Remove and discard gloves. Wash your hands.</a:t>
            </a:r>
          </a:p>
          <a:p>
            <a:pPr marL="457200" indent="-457200">
              <a:buFont typeface="+mj-lt"/>
              <a:buAutoNum type="arabicPeriod" startAt="6"/>
            </a:pPr>
            <a:r>
              <a:rPr lang="en-US" altLang="en-US" dirty="0">
                <a:latin typeface="+mj-lt"/>
              </a:rPr>
              <a:t>Provide privacy. Place the call light within resident’s reach. Ask resident to signal when done. Leave the room and close the door.</a:t>
            </a:r>
          </a:p>
          <a:p>
            <a:pPr marL="457200" indent="-457200">
              <a:buFont typeface="+mj-lt"/>
              <a:buAutoNum type="arabicPeriod" startAt="6"/>
            </a:pPr>
            <a:r>
              <a:rPr lang="en-US" altLang="en-US" dirty="0">
                <a:latin typeface="+mj-lt"/>
              </a:rPr>
              <a:t>When called by the resident, return and put on clean gloves. Give perineal care if help is needed. Wipe from front to back. Dry the perineal area. Help the resident put on clothing.</a:t>
            </a:r>
          </a:p>
          <a:p>
            <a:pPr marL="457200" indent="-457200">
              <a:buFont typeface="+mj-lt"/>
              <a:buAutoNum type="arabicPeriod" startAt="6"/>
            </a:pPr>
            <a:r>
              <a:rPr lang="en-US" altLang="en-US" dirty="0">
                <a:latin typeface="+mj-lt"/>
              </a:rPr>
              <a:t>Place the towel in a hamper or bag. Discard disposable supplies.</a:t>
            </a:r>
          </a:p>
          <a:p>
            <a:pPr marL="457200" indent="-457200">
              <a:buFont typeface="+mj-lt"/>
              <a:buAutoNum type="arabicPeriod" startAt="6"/>
            </a:pPr>
            <a:r>
              <a:rPr lang="en-US" altLang="en-US" dirty="0">
                <a:latin typeface="+mj-lt"/>
              </a:rPr>
              <a:t>Remove and discard gloves. Wash your hands.</a:t>
            </a:r>
          </a:p>
          <a:p>
            <a:pPr marL="457200" indent="-457200">
              <a:buFont typeface="+mj-lt"/>
              <a:buAutoNum type="arabicPeriod" startAt="6"/>
            </a:pPr>
            <a:r>
              <a:rPr lang="en-US" altLang="en-US" dirty="0">
                <a:latin typeface="+mj-lt"/>
              </a:rPr>
              <a:t>Help the resident back to bed.</a:t>
            </a:r>
          </a:p>
          <a:p>
            <a:pPr marL="457200" indent="-457200">
              <a:buFont typeface="+mj-lt"/>
              <a:buAutoNum type="arabicPeriod" startAt="6"/>
            </a:pPr>
            <a:endParaRPr lang="en-US" altLang="en-US" dirty="0">
              <a:latin typeface="+mj-lt"/>
            </a:endParaRPr>
          </a:p>
          <a:p>
            <a:pPr marL="457200" indent="-457200">
              <a:buFont typeface="+mj-lt"/>
              <a:buAutoNum type="arabicPeriod" startAt="6"/>
            </a:pPr>
            <a:endParaRPr lang="en-US" altLang="en-US" dirty="0">
              <a:latin typeface="+mj-lt"/>
            </a:endParaRP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362923981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139</a:t>
            </a:fld>
            <a:endParaRPr lang="en-US"/>
          </a:p>
        </p:txBody>
      </p:sp>
      <p:sp>
        <p:nvSpPr>
          <p:cNvPr id="4" name="Title 3">
            <a:extLst>
              <a:ext uri="{FF2B5EF4-FFF2-40B4-BE49-F238E27FC236}">
                <a16:creationId xmlns:a16="http://schemas.microsoft.com/office/drawing/2014/main" id="{22ABBE4C-0A4B-47AA-A693-396DC659DED6}"/>
              </a:ext>
            </a:extLst>
          </p:cNvPr>
          <p:cNvSpPr>
            <a:spLocks noGrp="1"/>
          </p:cNvSpPr>
          <p:nvPr>
            <p:ph type="title"/>
          </p:nvPr>
        </p:nvSpPr>
        <p:spPr/>
        <p:txBody>
          <a:bodyPr>
            <a:normAutofit fontScale="90000"/>
          </a:bodyPr>
          <a:lstStyle/>
          <a:p>
            <a:r>
              <a:rPr lang="en-US" dirty="0"/>
              <a:t>LO7, content 16</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a resident to use a portable commode or toilet</a:t>
            </a:r>
            <a:endParaRPr lang="en-US" altLang="en-US" dirty="0">
              <a:highlight>
                <a:srgbClr val="000000"/>
              </a:highlight>
              <a:latin typeface="+mj-lt"/>
            </a:endParaRPr>
          </a:p>
          <a:p>
            <a:pPr marL="0" indent="0">
              <a:buNone/>
            </a:pPr>
            <a:endParaRPr lang="en-US" altLang="en-US" dirty="0">
              <a:highlight>
                <a:srgbClr val="000000"/>
              </a:highlight>
              <a:latin typeface="+mj-lt"/>
            </a:endParaRPr>
          </a:p>
          <a:p>
            <a:pPr marL="457200" indent="-457200">
              <a:buFont typeface="+mj-lt"/>
              <a:buAutoNum type="arabicPeriod" startAt="14"/>
            </a:pPr>
            <a:r>
              <a:rPr lang="en-US" altLang="en-US" dirty="0">
                <a:latin typeface="+mj-lt"/>
              </a:rPr>
              <a:t>Put on clean gloves.</a:t>
            </a:r>
          </a:p>
          <a:p>
            <a:pPr marL="457200" indent="-457200">
              <a:buFont typeface="+mj-lt"/>
              <a:buAutoNum type="arabicPeriod" startAt="14"/>
            </a:pPr>
            <a:r>
              <a:rPr lang="en-US" altLang="en-US" dirty="0">
                <a:latin typeface="+mj-lt"/>
              </a:rPr>
              <a:t>If using a portable commode, remove the waste container. Empty contents into the toilet unless a specimen is needed or the urine is being measured for intake/output monitoring. </a:t>
            </a:r>
          </a:p>
          <a:p>
            <a:pPr marL="457200" indent="-457200">
              <a:buFont typeface="+mj-lt"/>
              <a:buAutoNum type="arabicPeriod" startAt="14"/>
            </a:pPr>
            <a:r>
              <a:rPr lang="en-US" altLang="en-US" dirty="0">
                <a:latin typeface="+mj-lt"/>
              </a:rPr>
              <a:t>Turn the faucet on with a paper towel. Rinse the container with cold water and empty it into the toilet. Flush the toilet. Place container in proper area for cleaning or clean it according to facility policy.</a:t>
            </a:r>
          </a:p>
          <a:p>
            <a:pPr marL="457200" indent="-457200">
              <a:buFont typeface="+mj-lt"/>
              <a:buAutoNum type="arabicPeriod" startAt="14"/>
            </a:pPr>
            <a:r>
              <a:rPr lang="en-US" altLang="en-US" dirty="0">
                <a:latin typeface="+mj-lt"/>
              </a:rPr>
              <a:t>Remove and discard gloves. Wash your hands.</a:t>
            </a:r>
          </a:p>
          <a:p>
            <a:pPr marL="457200" indent="-457200">
              <a:buFont typeface="+mj-lt"/>
              <a:buAutoNum type="arabicPeriod" startAt="14"/>
            </a:pPr>
            <a:r>
              <a:rPr lang="en-US" altLang="en-US" dirty="0">
                <a:latin typeface="+mj-lt"/>
              </a:rPr>
              <a:t>Make sure bed is in lowest position. Remove privacy measures. </a:t>
            </a:r>
          </a:p>
          <a:p>
            <a:pPr marL="457200" indent="-457200">
              <a:buFont typeface="+mj-lt"/>
              <a:buAutoNum type="arabicPeriod" startAt="14"/>
            </a:pPr>
            <a:r>
              <a:rPr lang="en-US" altLang="en-US" dirty="0">
                <a:latin typeface="+mj-lt"/>
              </a:rPr>
              <a:t>Place call light within resident’s reach.</a:t>
            </a:r>
          </a:p>
          <a:p>
            <a:pPr marL="457200" indent="-457200">
              <a:buFont typeface="+mj-lt"/>
              <a:buAutoNum type="arabicPeriod" startAt="14"/>
            </a:pPr>
            <a:r>
              <a:rPr lang="en-US" altLang="en-US" dirty="0">
                <a:latin typeface="+mj-lt"/>
              </a:rPr>
              <a:t>Report any changes in resident to the nurse.</a:t>
            </a:r>
          </a:p>
          <a:p>
            <a:pPr marL="457200" indent="-457200">
              <a:buFont typeface="+mj-lt"/>
              <a:buAutoNum type="arabicPeriod" startAt="14"/>
            </a:pPr>
            <a:r>
              <a:rPr lang="en-US" altLang="en-US" dirty="0">
                <a:latin typeface="+mj-lt"/>
              </a:rPr>
              <a:t>Document procedure using facility guidelines.</a:t>
            </a:r>
          </a:p>
          <a:p>
            <a:pPr marL="0" indent="0">
              <a:buNone/>
            </a:pPr>
            <a:r>
              <a:rPr lang="en-US" altLang="en-US" dirty="0">
                <a:latin typeface="+mj-lt"/>
              </a:rPr>
              <a:t>	</a:t>
            </a: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2831080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14</a:t>
            </a:fld>
            <a:endParaRPr lang="en-US"/>
          </a:p>
        </p:txBody>
      </p:sp>
      <p:sp>
        <p:nvSpPr>
          <p:cNvPr id="4" name="Title 3">
            <a:extLst>
              <a:ext uri="{FF2B5EF4-FFF2-40B4-BE49-F238E27FC236}">
                <a16:creationId xmlns:a16="http://schemas.microsoft.com/office/drawing/2014/main" id="{AD86F2D6-216B-4600-AD0B-B5898F728F6C}"/>
              </a:ext>
            </a:extLst>
          </p:cNvPr>
          <p:cNvSpPr>
            <a:spLocks noGrp="1"/>
          </p:cNvSpPr>
          <p:nvPr>
            <p:ph type="title"/>
          </p:nvPr>
        </p:nvSpPr>
        <p:spPr/>
        <p:txBody>
          <a:bodyPr>
            <a:normAutofit fontScale="90000"/>
          </a:bodyPr>
          <a:lstStyle/>
          <a:p>
            <a:r>
              <a:rPr lang="en-US" dirty="0"/>
              <a:t>LO2, content 3</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lstStyle/>
          <a:p>
            <a:pPr marL="0" indent="0">
              <a:buNone/>
            </a:pPr>
            <a:r>
              <a:rPr lang="en-US" altLang="en-US" dirty="0">
                <a:latin typeface="+mj-lt"/>
              </a:rPr>
              <a:t>Transparency 6-3: Observing the Skin</a:t>
            </a:r>
          </a:p>
          <a:p>
            <a:pPr marL="0" indent="0">
              <a:buNone/>
            </a:pPr>
            <a:endParaRPr lang="en-US" dirty="0">
              <a:latin typeface="+mj-lt"/>
            </a:endParaRPr>
          </a:p>
          <a:p>
            <a:r>
              <a:rPr lang="en-US" dirty="0">
                <a:latin typeface="+mj-lt"/>
              </a:rPr>
              <a:t>Pale, white, reddened, gray, or purple skin</a:t>
            </a:r>
          </a:p>
          <a:p>
            <a:r>
              <a:rPr lang="en-US" dirty="0">
                <a:latin typeface="+mj-lt"/>
              </a:rPr>
              <a:t>Blisters, bruises, or wounds</a:t>
            </a:r>
          </a:p>
          <a:p>
            <a:r>
              <a:rPr lang="en-US" dirty="0">
                <a:latin typeface="+mj-lt"/>
              </a:rPr>
              <a:t>Differences in the temperature of the skin compared to the area around it</a:t>
            </a:r>
          </a:p>
          <a:p>
            <a:r>
              <a:rPr lang="en-US" dirty="0">
                <a:latin typeface="+mj-lt"/>
              </a:rPr>
              <a:t>Complaints of tingling, warmth, or burning</a:t>
            </a:r>
          </a:p>
          <a:p>
            <a:r>
              <a:rPr lang="en-US" dirty="0">
                <a:latin typeface="+mj-lt"/>
              </a:rPr>
              <a:t>Dry, cracked, or flaking skin</a:t>
            </a:r>
          </a:p>
          <a:p>
            <a:r>
              <a:rPr lang="en-US" dirty="0">
                <a:latin typeface="+mj-lt"/>
              </a:rPr>
              <a:t>Itching or scratching</a:t>
            </a:r>
          </a:p>
          <a:p>
            <a:r>
              <a:rPr lang="en-US" dirty="0">
                <a:latin typeface="+mj-lt"/>
              </a:rPr>
              <a:t>Rash or any skin discoloration</a:t>
            </a:r>
          </a:p>
          <a:p>
            <a:r>
              <a:rPr lang="en-US" dirty="0">
                <a:latin typeface="+mj-lt"/>
              </a:rPr>
              <a:t>Swelling</a:t>
            </a:r>
          </a:p>
          <a:p>
            <a:r>
              <a:rPr lang="en-US" dirty="0">
                <a:latin typeface="+mj-lt"/>
              </a:rPr>
              <a:t>Fluid or blood draining</a:t>
            </a:r>
          </a:p>
          <a:p>
            <a:r>
              <a:rPr lang="en-US" dirty="0">
                <a:latin typeface="+mj-lt"/>
              </a:rPr>
              <a:t>Broken skin</a:t>
            </a:r>
          </a:p>
          <a:p>
            <a:r>
              <a:rPr lang="en-US" dirty="0">
                <a:latin typeface="+mj-lt"/>
              </a:rPr>
              <a:t>Changes in existing injury (size, depth, drainage, color, or odor)</a:t>
            </a:r>
          </a:p>
          <a:p>
            <a:pPr marL="0" indent="0">
              <a:buNone/>
            </a:pPr>
            <a:endParaRPr lang="en-US" dirty="0">
              <a:latin typeface="+mj-lt"/>
            </a:endParaRPr>
          </a:p>
        </p:txBody>
      </p:sp>
    </p:spTree>
    <p:extLst>
      <p:ext uri="{BB962C8B-B14F-4D97-AF65-F5344CB8AC3E}">
        <p14:creationId xmlns:p14="http://schemas.microsoft.com/office/powerpoint/2010/main" val="171604655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140</a:t>
            </a:fld>
            <a:endParaRPr lang="en-US"/>
          </a:p>
        </p:txBody>
      </p:sp>
      <p:sp>
        <p:nvSpPr>
          <p:cNvPr id="4" name="Title 3">
            <a:extLst>
              <a:ext uri="{FF2B5EF4-FFF2-40B4-BE49-F238E27FC236}">
                <a16:creationId xmlns:a16="http://schemas.microsoft.com/office/drawing/2014/main" id="{2426A9C0-A096-4E4C-A48E-4813BDABD428}"/>
              </a:ext>
            </a:extLst>
          </p:cNvPr>
          <p:cNvSpPr>
            <a:spLocks noGrp="1"/>
          </p:cNvSpPr>
          <p:nvPr>
            <p:ph type="title"/>
          </p:nvPr>
        </p:nvSpPr>
        <p:spPr/>
        <p:txBody>
          <a:bodyPr>
            <a:normAutofit fontScale="90000"/>
          </a:bodyPr>
          <a:lstStyle/>
          <a:p>
            <a:r>
              <a:rPr lang="en-US" dirty="0"/>
              <a:t>LO7, content 17</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latin typeface="+mj-lt"/>
              </a:rPr>
              <a:t>Handout 6-1: Giving a Cleansing Enema</a:t>
            </a:r>
          </a:p>
          <a:p>
            <a:pPr marL="0" indent="0">
              <a:buNone/>
            </a:pPr>
            <a:endParaRPr lang="en-US" altLang="en-US" dirty="0">
              <a:latin typeface="+mj-lt"/>
            </a:endParaRPr>
          </a:p>
          <a:p>
            <a:pPr marL="0" indent="0">
              <a:buNone/>
            </a:pPr>
            <a:r>
              <a:rPr lang="en-US" altLang="en-US" b="1" dirty="0">
                <a:latin typeface="+mj-lt"/>
              </a:rPr>
              <a:t>Giving a cleansing enema</a:t>
            </a:r>
          </a:p>
          <a:p>
            <a:pPr marL="0" indent="0">
              <a:buNone/>
            </a:pPr>
            <a:r>
              <a:rPr lang="en-US" altLang="en-US" i="1" dirty="0">
                <a:latin typeface="+mj-lt"/>
              </a:rPr>
              <a:t>Equipment: bath blanket, IV pole, enema solution, tubing and clamp, disposable bed protector, bedpan, bedpan cover, lubricating jelly, bath thermometer, tape measure, toilet paper, disposable wipes, robe, non-skid footwear, towel, supplies for perineal care, paper towel, 2 pairs of gloves</a:t>
            </a:r>
          </a:p>
          <a:p>
            <a:pPr marL="0" indent="0">
              <a:buNone/>
            </a:pPr>
            <a:endParaRPr lang="en-US" altLang="en-US" dirty="0">
              <a:latin typeface="+mj-lt"/>
            </a:endParaRPr>
          </a:p>
          <a:p>
            <a:pPr marL="457200" indent="-457200">
              <a:buFont typeface="+mj-lt"/>
              <a:buAutoNum type="arabicPeriod"/>
            </a:pPr>
            <a:r>
              <a:rPr lang="en-US" altLang="en-US" dirty="0">
                <a:latin typeface="+mj-lt"/>
              </a:rPr>
              <a:t>Identify yourself by name. Identify the resident by name.	</a:t>
            </a:r>
          </a:p>
          <a:p>
            <a:pPr marL="457200" indent="-457200">
              <a:buFont typeface="+mj-lt"/>
              <a:buAutoNum type="arabicPeriod"/>
            </a:pPr>
            <a:r>
              <a:rPr lang="en-US" altLang="en-US" dirty="0">
                <a:latin typeface="+mj-lt"/>
              </a:rPr>
              <a:t>Wash your hands.</a:t>
            </a:r>
          </a:p>
          <a:p>
            <a:pPr marL="457200" indent="-457200">
              <a:buFont typeface="+mj-lt"/>
              <a:buAutoNum type="arabicPeriod"/>
            </a:pPr>
            <a:r>
              <a:rPr lang="en-US" altLang="en-US" dirty="0">
                <a:latin typeface="+mj-lt"/>
              </a:rPr>
              <a:t>Explain procedure to the resident. Speak clearly, slowly, and directly. Maintain face-to-face contact whenever possible.</a:t>
            </a:r>
          </a:p>
          <a:p>
            <a:pPr marL="0" indent="0">
              <a:buNone/>
            </a:pPr>
            <a:endParaRPr lang="en-US" altLang="en-US" dirty="0">
              <a:latin typeface="+mj-lt"/>
            </a:endParaRPr>
          </a:p>
        </p:txBody>
      </p:sp>
    </p:spTree>
    <p:extLst>
      <p:ext uri="{BB962C8B-B14F-4D97-AF65-F5344CB8AC3E}">
        <p14:creationId xmlns:p14="http://schemas.microsoft.com/office/powerpoint/2010/main" val="385173033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141</a:t>
            </a:fld>
            <a:endParaRPr lang="en-US"/>
          </a:p>
        </p:txBody>
      </p:sp>
      <p:sp>
        <p:nvSpPr>
          <p:cNvPr id="4" name="Title 3">
            <a:extLst>
              <a:ext uri="{FF2B5EF4-FFF2-40B4-BE49-F238E27FC236}">
                <a16:creationId xmlns:a16="http://schemas.microsoft.com/office/drawing/2014/main" id="{6D0978D4-22E8-47C1-8644-975E80A6BD0A}"/>
              </a:ext>
            </a:extLst>
          </p:cNvPr>
          <p:cNvSpPr>
            <a:spLocks noGrp="1"/>
          </p:cNvSpPr>
          <p:nvPr>
            <p:ph type="title"/>
          </p:nvPr>
        </p:nvSpPr>
        <p:spPr/>
        <p:txBody>
          <a:bodyPr>
            <a:normAutofit fontScale="90000"/>
          </a:bodyPr>
          <a:lstStyle/>
          <a:p>
            <a:r>
              <a:rPr lang="en-US" dirty="0"/>
              <a:t>LO7, content 18</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latin typeface="+mj-lt"/>
              </a:rPr>
              <a:t>Handout 6-1: Giving a Cleansing Enema </a:t>
            </a:r>
            <a:r>
              <a:rPr lang="en-US" altLang="en-US" dirty="0"/>
              <a:t>(cont’d)</a:t>
            </a:r>
          </a:p>
          <a:p>
            <a:pPr marL="0" indent="0">
              <a:buNone/>
            </a:pPr>
            <a:endParaRPr lang="en-US" altLang="en-US" dirty="0"/>
          </a:p>
          <a:p>
            <a:pPr marL="514350" indent="-514350">
              <a:buFont typeface="+mj-lt"/>
              <a:buAutoNum type="arabicPeriod" startAt="4"/>
            </a:pPr>
            <a:r>
              <a:rPr lang="en-US" altLang="en-US" dirty="0">
                <a:latin typeface="+mj-lt"/>
              </a:rPr>
              <a:t>Provide for resident’s privacy with curtain, screen, or door.</a:t>
            </a:r>
          </a:p>
          <a:p>
            <a:pPr marL="514350" indent="-514350">
              <a:buFont typeface="+mj-lt"/>
              <a:buAutoNum type="arabicPeriod" startAt="4"/>
            </a:pPr>
            <a:r>
              <a:rPr lang="en-US" altLang="en-US" dirty="0">
                <a:latin typeface="+mj-lt"/>
              </a:rPr>
              <a:t>Adjust bed to a safe level, usually waist high. Lock bed wheels.</a:t>
            </a:r>
          </a:p>
          <a:p>
            <a:pPr marL="514350" indent="-514350">
              <a:buFont typeface="+mj-lt"/>
              <a:buAutoNum type="arabicPeriod" startAt="4"/>
            </a:pPr>
            <a:r>
              <a:rPr lang="en-US" altLang="en-US" dirty="0">
                <a:latin typeface="+mj-lt"/>
              </a:rPr>
              <a:t>Put on gloves </a:t>
            </a:r>
          </a:p>
          <a:p>
            <a:pPr marL="514350" indent="-514350">
              <a:buFont typeface="+mj-lt"/>
              <a:buAutoNum type="arabicPeriod" startAt="4"/>
            </a:pPr>
            <a:r>
              <a:rPr lang="en-US" altLang="en-US" dirty="0">
                <a:latin typeface="+mj-lt"/>
              </a:rPr>
              <a:t>Place the bed protector under the resident. Ask the resident to remove his undergarments or help him do so. </a:t>
            </a:r>
          </a:p>
          <a:p>
            <a:pPr marL="514350" indent="-514350">
              <a:buFont typeface="+mj-lt"/>
              <a:buAutoNum type="arabicPeriod" startAt="4"/>
            </a:pPr>
            <a:r>
              <a:rPr lang="en-US" altLang="en-US" dirty="0">
                <a:latin typeface="+mj-lt"/>
              </a:rPr>
              <a:t>Help the resident into left side-lying Sims’ position. Place the bedpan close to the resident's body. Cover with a bath blanket.</a:t>
            </a:r>
          </a:p>
          <a:p>
            <a:pPr marL="514350" indent="-514350">
              <a:buFont typeface="+mj-lt"/>
              <a:buAutoNum type="arabicPeriod" startAt="4"/>
            </a:pPr>
            <a:r>
              <a:rPr lang="en-US" altLang="en-US" dirty="0">
                <a:latin typeface="+mj-lt"/>
              </a:rPr>
              <a:t>Place the IV pole beside the bed. </a:t>
            </a:r>
          </a:p>
          <a:p>
            <a:pPr marL="514350" indent="-514350">
              <a:buFont typeface="+mj-lt"/>
              <a:buAutoNum type="arabicPeriod" startAt="4"/>
            </a:pPr>
            <a:r>
              <a:rPr lang="en-US" altLang="en-US" dirty="0">
                <a:latin typeface="+mj-lt"/>
              </a:rPr>
              <a:t>Clamp the enema tube. Prepare the enema solution. Fill bag with 500-1000 mL of warm water (105°F), and mix the solution. Check water temperature with bath thermometer.</a:t>
            </a:r>
          </a:p>
          <a:p>
            <a:pPr marL="514350" indent="-514350">
              <a:buFont typeface="+mj-lt"/>
              <a:buAutoNum type="arabicPeriod" startAt="4"/>
            </a:pPr>
            <a:r>
              <a:rPr lang="en-US" altLang="en-US" dirty="0">
                <a:latin typeface="+mj-lt"/>
              </a:rPr>
              <a:t>Unclamp the tube. Let a small amount of solution run through the tubing to release the air. Re-clamp the tube.</a:t>
            </a:r>
          </a:p>
          <a:p>
            <a:pPr marL="0" indent="0">
              <a:buNone/>
            </a:pPr>
            <a:endParaRPr lang="en-US" altLang="en-US" dirty="0">
              <a:latin typeface="+mj-lt"/>
            </a:endParaRPr>
          </a:p>
          <a:p>
            <a:pPr marL="0" indent="0">
              <a:buNone/>
            </a:pPr>
            <a:endParaRPr lang="en-US" altLang="en-US" dirty="0">
              <a:latin typeface="+mj-lt"/>
            </a:endParaRPr>
          </a:p>
        </p:txBody>
      </p:sp>
    </p:spTree>
    <p:extLst>
      <p:ext uri="{BB962C8B-B14F-4D97-AF65-F5344CB8AC3E}">
        <p14:creationId xmlns:p14="http://schemas.microsoft.com/office/powerpoint/2010/main" val="427847057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142</a:t>
            </a:fld>
            <a:endParaRPr lang="en-US"/>
          </a:p>
        </p:txBody>
      </p:sp>
      <p:sp>
        <p:nvSpPr>
          <p:cNvPr id="5" name="Title 4">
            <a:extLst>
              <a:ext uri="{FF2B5EF4-FFF2-40B4-BE49-F238E27FC236}">
                <a16:creationId xmlns:a16="http://schemas.microsoft.com/office/drawing/2014/main" id="{A1B208B0-8122-4D59-9676-2A3A010F6103}"/>
              </a:ext>
            </a:extLst>
          </p:cNvPr>
          <p:cNvSpPr>
            <a:spLocks noGrp="1"/>
          </p:cNvSpPr>
          <p:nvPr>
            <p:ph type="title"/>
          </p:nvPr>
        </p:nvSpPr>
        <p:spPr/>
        <p:txBody>
          <a:bodyPr>
            <a:normAutofit fontScale="90000"/>
          </a:bodyPr>
          <a:lstStyle/>
          <a:p>
            <a:r>
              <a:rPr lang="en-US" dirty="0"/>
              <a:t>LO7, content 19</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latin typeface="+mj-lt"/>
              </a:rPr>
              <a:t>Handout 6-1: Giving a Cleansing Enema </a:t>
            </a:r>
            <a:r>
              <a:rPr lang="en-US" altLang="en-US" dirty="0"/>
              <a:t>(cont’d)</a:t>
            </a:r>
          </a:p>
          <a:p>
            <a:pPr marL="0" indent="0">
              <a:buNone/>
            </a:pPr>
            <a:endParaRPr lang="en-US" altLang="en-US" dirty="0">
              <a:latin typeface="+mj-lt"/>
            </a:endParaRPr>
          </a:p>
          <a:p>
            <a:pPr marL="457200" indent="-457200">
              <a:buFont typeface="+mj-lt"/>
              <a:buAutoNum type="arabicPeriod" startAt="12"/>
            </a:pPr>
            <a:r>
              <a:rPr lang="en-US" altLang="en-US" dirty="0">
                <a:latin typeface="+mj-lt"/>
              </a:rPr>
              <a:t>Hang the bag on the IV pole. Using the tape measure, make sure the bottom of the enema bag is not more than 12 inches above the resident’s anus.</a:t>
            </a:r>
          </a:p>
          <a:p>
            <a:pPr marL="0" indent="0">
              <a:buNone/>
            </a:pPr>
            <a:endParaRPr lang="en-US" altLang="en-US" dirty="0">
              <a:latin typeface="+mj-lt"/>
            </a:endParaRPr>
          </a:p>
        </p:txBody>
      </p:sp>
      <p:pic>
        <p:nvPicPr>
          <p:cNvPr id="4" name="Picture 3" descr="Enema bag hangs above resident's hips at labeled distance of 12 inches.">
            <a:extLst>
              <a:ext uri="{FF2B5EF4-FFF2-40B4-BE49-F238E27FC236}">
                <a16:creationId xmlns:a16="http://schemas.microsoft.com/office/drawing/2014/main" id="{ABD784F5-0BCD-4154-8686-63D95BDB848F}"/>
              </a:ext>
            </a:extLst>
          </p:cNvPr>
          <p:cNvPicPr>
            <a:picLocks noChangeAspect="1"/>
          </p:cNvPicPr>
          <p:nvPr/>
        </p:nvPicPr>
        <p:blipFill>
          <a:blip r:embed="rId2"/>
          <a:stretch>
            <a:fillRect/>
          </a:stretch>
        </p:blipFill>
        <p:spPr>
          <a:xfrm>
            <a:off x="1273685" y="2741642"/>
            <a:ext cx="6351765" cy="2859272"/>
          </a:xfrm>
          <a:prstGeom prst="rect">
            <a:avLst/>
          </a:prstGeom>
        </p:spPr>
      </p:pic>
    </p:spTree>
    <p:extLst>
      <p:ext uri="{BB962C8B-B14F-4D97-AF65-F5344CB8AC3E}">
        <p14:creationId xmlns:p14="http://schemas.microsoft.com/office/powerpoint/2010/main" val="427872182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143</a:t>
            </a:fld>
            <a:endParaRPr lang="en-US"/>
          </a:p>
        </p:txBody>
      </p:sp>
      <p:sp>
        <p:nvSpPr>
          <p:cNvPr id="4" name="Title 3">
            <a:extLst>
              <a:ext uri="{FF2B5EF4-FFF2-40B4-BE49-F238E27FC236}">
                <a16:creationId xmlns:a16="http://schemas.microsoft.com/office/drawing/2014/main" id="{53AB2A41-B04C-496F-B6F3-7DB43E65931C}"/>
              </a:ext>
            </a:extLst>
          </p:cNvPr>
          <p:cNvSpPr>
            <a:spLocks noGrp="1"/>
          </p:cNvSpPr>
          <p:nvPr>
            <p:ph type="title"/>
          </p:nvPr>
        </p:nvSpPr>
        <p:spPr/>
        <p:txBody>
          <a:bodyPr>
            <a:normAutofit fontScale="90000"/>
          </a:bodyPr>
          <a:lstStyle/>
          <a:p>
            <a:r>
              <a:rPr lang="en-US" dirty="0"/>
              <a:t>LO7, content 20</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latin typeface="+mj-lt"/>
              </a:rPr>
              <a:t>Handout 6-1: Giving a Cleansing Enema </a:t>
            </a:r>
            <a:r>
              <a:rPr lang="en-US" altLang="en-US" dirty="0"/>
              <a:t>(cont’d)</a:t>
            </a:r>
          </a:p>
          <a:p>
            <a:pPr marL="0" indent="0">
              <a:buNone/>
            </a:pPr>
            <a:endParaRPr lang="en-US" altLang="en-US" dirty="0"/>
          </a:p>
          <a:p>
            <a:pPr marL="457200" indent="-457200">
              <a:buFont typeface="+mj-lt"/>
              <a:buAutoNum type="arabicPeriod" startAt="13"/>
            </a:pPr>
            <a:r>
              <a:rPr lang="en-US" altLang="en-US" dirty="0">
                <a:latin typeface="+mj-lt"/>
              </a:rPr>
              <a:t>Uncover the resident enough to expose the anus only. </a:t>
            </a:r>
          </a:p>
          <a:p>
            <a:pPr marL="457200" indent="-457200">
              <a:buFont typeface="+mj-lt"/>
              <a:buAutoNum type="arabicPeriod" startAt="13"/>
            </a:pPr>
            <a:r>
              <a:rPr lang="en-US" altLang="en-US" dirty="0">
                <a:latin typeface="+mj-lt"/>
              </a:rPr>
              <a:t>Lubricate tip of tubing with lubricating jelly.</a:t>
            </a:r>
          </a:p>
          <a:p>
            <a:pPr marL="457200" indent="-457200">
              <a:buFont typeface="+mj-lt"/>
              <a:buAutoNum type="arabicPeriod" startAt="13"/>
            </a:pPr>
            <a:r>
              <a:rPr lang="en-US" altLang="en-US" dirty="0">
                <a:latin typeface="+mj-lt"/>
              </a:rPr>
              <a:t>Ask the resident to breathe to relieve cramps during procedure.</a:t>
            </a:r>
          </a:p>
          <a:p>
            <a:pPr marL="457200" indent="-457200">
              <a:buFont typeface="+mj-lt"/>
              <a:buAutoNum type="arabicPeriod" startAt="13"/>
            </a:pPr>
            <a:r>
              <a:rPr lang="en-US" altLang="en-US" dirty="0">
                <a:latin typeface="+mj-lt"/>
              </a:rPr>
              <a:t>Place one hand on the upper buttock. Lift to expose the anus. Ask the resident to take a deep breath and exhale. Using other hand, gently insert the tip of the tubing two to four inches into the rectum. Stop immediately if you feel resistance or if the resident complains of pain. If this happens, clamp the tubing. Tell the nurse.</a:t>
            </a:r>
          </a:p>
          <a:p>
            <a:pPr marL="0" indent="0">
              <a:buNone/>
            </a:pPr>
            <a:endParaRPr lang="en-US" altLang="en-US" dirty="0">
              <a:latin typeface="+mj-lt"/>
            </a:endParaRPr>
          </a:p>
          <a:p>
            <a:pPr marL="0" indent="0">
              <a:buNone/>
            </a:pPr>
            <a:endParaRPr lang="en-US" altLang="en-US" dirty="0">
              <a:latin typeface="+mj-lt"/>
            </a:endParaRPr>
          </a:p>
        </p:txBody>
      </p:sp>
    </p:spTree>
    <p:extLst>
      <p:ext uri="{BB962C8B-B14F-4D97-AF65-F5344CB8AC3E}">
        <p14:creationId xmlns:p14="http://schemas.microsoft.com/office/powerpoint/2010/main" val="359635675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144</a:t>
            </a:fld>
            <a:endParaRPr lang="en-US"/>
          </a:p>
        </p:txBody>
      </p:sp>
      <p:sp>
        <p:nvSpPr>
          <p:cNvPr id="4" name="Title 3">
            <a:extLst>
              <a:ext uri="{FF2B5EF4-FFF2-40B4-BE49-F238E27FC236}">
                <a16:creationId xmlns:a16="http://schemas.microsoft.com/office/drawing/2014/main" id="{6C34EA7F-2B3F-44B2-9854-9BEFA7B8EF2B}"/>
              </a:ext>
            </a:extLst>
          </p:cNvPr>
          <p:cNvSpPr>
            <a:spLocks noGrp="1"/>
          </p:cNvSpPr>
          <p:nvPr>
            <p:ph type="title"/>
          </p:nvPr>
        </p:nvSpPr>
        <p:spPr/>
        <p:txBody>
          <a:bodyPr>
            <a:normAutofit fontScale="90000"/>
          </a:bodyPr>
          <a:lstStyle/>
          <a:p>
            <a:r>
              <a:rPr lang="en-US" dirty="0"/>
              <a:t>LO7, content 21</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latin typeface="+mj-lt"/>
              </a:rPr>
              <a:t>Handout 6-1: Giving a Cleansing Enema </a:t>
            </a:r>
            <a:r>
              <a:rPr lang="en-US" altLang="en-US" dirty="0"/>
              <a:t>(cont’d)</a:t>
            </a:r>
          </a:p>
          <a:p>
            <a:pPr marL="0" indent="0">
              <a:buNone/>
            </a:pPr>
            <a:endParaRPr lang="en-US" altLang="en-US" dirty="0"/>
          </a:p>
          <a:p>
            <a:pPr marL="457200" indent="-457200">
              <a:buFont typeface="+mj-lt"/>
              <a:buAutoNum type="arabicPeriod" startAt="17"/>
            </a:pPr>
            <a:r>
              <a:rPr lang="en-US" altLang="en-US" dirty="0">
                <a:latin typeface="+mj-lt"/>
              </a:rPr>
              <a:t>Unclamp the tubing. Allow the solution to flow slowly into the rectum. Ask resident to take slow, deep breaths. If resident complains of cramping, clamp the tubing and stop for a couple of minutes. Encourage him to take as much of the solution as possible.</a:t>
            </a:r>
          </a:p>
          <a:p>
            <a:pPr marL="457200" indent="-457200">
              <a:buFont typeface="+mj-lt"/>
              <a:buAutoNum type="arabicPeriod" startAt="17"/>
            </a:pPr>
            <a:r>
              <a:rPr lang="en-US" altLang="en-US" dirty="0">
                <a:latin typeface="+mj-lt"/>
              </a:rPr>
              <a:t>Clamp the tubing before the bag is empty when the solution is almost gone. Gently remove the tip from the rectum. Place the tip into the enema bag. Do not contaminate yourself, the resident, or the bed linens.</a:t>
            </a:r>
          </a:p>
          <a:p>
            <a:pPr marL="457200" indent="-457200">
              <a:buFont typeface="+mj-lt"/>
              <a:buAutoNum type="arabicPeriod" startAt="17"/>
            </a:pPr>
            <a:r>
              <a:rPr lang="en-US" altLang="en-US" dirty="0">
                <a:latin typeface="+mj-lt"/>
              </a:rPr>
              <a:t>Ask the resident to hold the solution inside as long as possible.</a:t>
            </a:r>
          </a:p>
          <a:p>
            <a:pPr marL="457200" indent="-457200">
              <a:buFont typeface="+mj-lt"/>
              <a:buAutoNum type="arabicPeriod" startAt="17"/>
            </a:pPr>
            <a:r>
              <a:rPr lang="en-US" altLang="en-US" dirty="0">
                <a:latin typeface="+mj-lt"/>
              </a:rPr>
              <a:t>Help the resident to use bedpan, commode, or get to the bathroom. If the resident uses a commode or toilet, put on robe and nonskid footwear. Lower the bed to its lowest position before the resident gets up. </a:t>
            </a:r>
          </a:p>
          <a:p>
            <a:pPr marL="457200" indent="-457200">
              <a:buFont typeface="+mj-lt"/>
              <a:buAutoNum type="arabicPeriod" startAt="17"/>
            </a:pPr>
            <a:r>
              <a:rPr lang="en-US" altLang="en-US" dirty="0">
                <a:latin typeface="+mj-lt"/>
              </a:rPr>
              <a:t>Remove and discard gloves. Wash your hands.</a:t>
            </a:r>
          </a:p>
          <a:p>
            <a:pPr marL="0" indent="0">
              <a:buNone/>
            </a:pPr>
            <a:endParaRPr lang="en-US" altLang="en-US" dirty="0">
              <a:latin typeface="+mj-lt"/>
            </a:endParaRPr>
          </a:p>
          <a:p>
            <a:pPr marL="0" indent="0">
              <a:buNone/>
            </a:pPr>
            <a:endParaRPr lang="en-US" altLang="en-US" dirty="0">
              <a:latin typeface="+mj-lt"/>
            </a:endParaRPr>
          </a:p>
        </p:txBody>
      </p:sp>
    </p:spTree>
    <p:extLst>
      <p:ext uri="{BB962C8B-B14F-4D97-AF65-F5344CB8AC3E}">
        <p14:creationId xmlns:p14="http://schemas.microsoft.com/office/powerpoint/2010/main" val="195724811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145</a:t>
            </a:fld>
            <a:endParaRPr lang="en-US"/>
          </a:p>
        </p:txBody>
      </p:sp>
      <p:sp>
        <p:nvSpPr>
          <p:cNvPr id="4" name="Title 3">
            <a:extLst>
              <a:ext uri="{FF2B5EF4-FFF2-40B4-BE49-F238E27FC236}">
                <a16:creationId xmlns:a16="http://schemas.microsoft.com/office/drawing/2014/main" id="{E8EBA4AF-B911-42AF-92AD-8DD465E24ECB}"/>
              </a:ext>
            </a:extLst>
          </p:cNvPr>
          <p:cNvSpPr>
            <a:spLocks noGrp="1"/>
          </p:cNvSpPr>
          <p:nvPr>
            <p:ph type="title"/>
          </p:nvPr>
        </p:nvSpPr>
        <p:spPr/>
        <p:txBody>
          <a:bodyPr>
            <a:normAutofit fontScale="90000"/>
          </a:bodyPr>
          <a:lstStyle/>
          <a:p>
            <a:r>
              <a:rPr lang="en-US" dirty="0"/>
              <a:t>LO7, content 22</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latin typeface="+mj-lt"/>
              </a:rPr>
              <a:t>Handout 6-1: Giving a Cleansing Enema </a:t>
            </a:r>
            <a:r>
              <a:rPr lang="en-US" altLang="en-US" dirty="0"/>
              <a:t>(cont’d)</a:t>
            </a:r>
          </a:p>
          <a:p>
            <a:pPr marL="0" indent="0">
              <a:buNone/>
            </a:pPr>
            <a:endParaRPr lang="en-US" altLang="en-US" dirty="0"/>
          </a:p>
          <a:p>
            <a:pPr marL="457200" indent="-457200">
              <a:buFont typeface="+mj-lt"/>
              <a:buAutoNum type="arabicPeriod" startAt="22"/>
            </a:pPr>
            <a:r>
              <a:rPr lang="en-US" altLang="en-US" dirty="0">
                <a:latin typeface="+mj-lt"/>
              </a:rPr>
              <a:t>Place toilet paper and wipes within resident’s reach. Ask the resident to clean his hands with the hand wipe when finished if he is able. If the resident is using the toilet, ask him not to flush it when finished.</a:t>
            </a:r>
          </a:p>
          <a:p>
            <a:pPr marL="457200" indent="-457200">
              <a:buFont typeface="+mj-lt"/>
              <a:buAutoNum type="arabicPeriod" startAt="22"/>
            </a:pPr>
            <a:r>
              <a:rPr lang="en-US" altLang="en-US" dirty="0">
                <a:latin typeface="+mj-lt"/>
              </a:rPr>
              <a:t>Place the call light within resident’s reach. Ask resident to signal when done. Leave the room and close the door.</a:t>
            </a:r>
          </a:p>
          <a:p>
            <a:pPr marL="457200" indent="-457200">
              <a:buFont typeface="+mj-lt"/>
              <a:buAutoNum type="arabicPeriod" startAt="22"/>
            </a:pPr>
            <a:r>
              <a:rPr lang="en-US" altLang="en-US" dirty="0">
                <a:latin typeface="+mj-lt"/>
              </a:rPr>
              <a:t>When called by the resident, return and wash your hands. Put on clean gloves. </a:t>
            </a:r>
          </a:p>
          <a:p>
            <a:pPr marL="457200" indent="-457200">
              <a:buFont typeface="+mj-lt"/>
              <a:buAutoNum type="arabicPeriod" startAt="22"/>
            </a:pPr>
            <a:r>
              <a:rPr lang="en-US" altLang="en-US" dirty="0">
                <a:latin typeface="+mj-lt"/>
              </a:rPr>
              <a:t>Lower the head of the bed, if raised. Make sure resident is still covered.</a:t>
            </a:r>
          </a:p>
          <a:p>
            <a:pPr marL="457200" indent="-457200">
              <a:buFont typeface="+mj-lt"/>
              <a:buAutoNum type="arabicPeriod" startAt="22"/>
            </a:pPr>
            <a:r>
              <a:rPr lang="en-US" altLang="en-US" dirty="0">
                <a:latin typeface="+mj-lt"/>
              </a:rPr>
              <a:t>Remove bedpan carefully and cover it with the bedpan cover.</a:t>
            </a:r>
          </a:p>
          <a:p>
            <a:pPr marL="457200" indent="-457200">
              <a:buFont typeface="+mj-lt"/>
              <a:buAutoNum type="arabicPeriod" startAt="22"/>
            </a:pPr>
            <a:r>
              <a:rPr lang="en-US" altLang="en-US" dirty="0">
                <a:latin typeface="+mj-lt"/>
              </a:rPr>
              <a:t>Give perineal care if help is needed. Wipe from front to back. Dry the perineal area with a towel. Help the resident put on his undergarments. Cover the resident and remove the bath blanket.</a:t>
            </a:r>
          </a:p>
          <a:p>
            <a:pPr marL="0" indent="0">
              <a:buNone/>
            </a:pPr>
            <a:endParaRPr lang="en-US" altLang="en-US" dirty="0">
              <a:latin typeface="+mj-lt"/>
            </a:endParaRPr>
          </a:p>
          <a:p>
            <a:pPr marL="0" indent="0">
              <a:buNone/>
            </a:pPr>
            <a:endParaRPr lang="en-US" altLang="en-US" dirty="0">
              <a:latin typeface="+mj-lt"/>
            </a:endParaRPr>
          </a:p>
        </p:txBody>
      </p:sp>
    </p:spTree>
    <p:extLst>
      <p:ext uri="{BB962C8B-B14F-4D97-AF65-F5344CB8AC3E}">
        <p14:creationId xmlns:p14="http://schemas.microsoft.com/office/powerpoint/2010/main" val="284276639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146</a:t>
            </a:fld>
            <a:endParaRPr lang="en-US"/>
          </a:p>
        </p:txBody>
      </p:sp>
      <p:sp>
        <p:nvSpPr>
          <p:cNvPr id="4" name="Title 3">
            <a:extLst>
              <a:ext uri="{FF2B5EF4-FFF2-40B4-BE49-F238E27FC236}">
                <a16:creationId xmlns:a16="http://schemas.microsoft.com/office/drawing/2014/main" id="{1F50E4E7-EFB0-4D55-8935-D0D8A3AB5553}"/>
              </a:ext>
            </a:extLst>
          </p:cNvPr>
          <p:cNvSpPr>
            <a:spLocks noGrp="1"/>
          </p:cNvSpPr>
          <p:nvPr>
            <p:ph type="title"/>
          </p:nvPr>
        </p:nvSpPr>
        <p:spPr/>
        <p:txBody>
          <a:bodyPr>
            <a:normAutofit fontScale="90000"/>
          </a:bodyPr>
          <a:lstStyle/>
          <a:p>
            <a:r>
              <a:rPr lang="en-US" dirty="0"/>
              <a:t>LO7, content 23</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latin typeface="+mj-lt"/>
              </a:rPr>
              <a:t>Handout 6-1: Giving a Cleansing Enema </a:t>
            </a:r>
            <a:r>
              <a:rPr lang="en-US" altLang="en-US" dirty="0"/>
              <a:t>(cont’d)</a:t>
            </a:r>
          </a:p>
          <a:p>
            <a:pPr marL="0" indent="0">
              <a:buNone/>
            </a:pPr>
            <a:endParaRPr lang="en-US" altLang="en-US" dirty="0">
              <a:latin typeface="+mj-lt"/>
            </a:endParaRPr>
          </a:p>
          <a:p>
            <a:pPr marL="457200" indent="-457200">
              <a:buFont typeface="+mj-lt"/>
              <a:buAutoNum type="arabicPeriod" startAt="28"/>
            </a:pPr>
            <a:r>
              <a:rPr lang="en-US" altLang="en-US" dirty="0">
                <a:latin typeface="+mj-lt"/>
              </a:rPr>
              <a:t>Remove the bed protector. Place the towel and bath blanket in a hamper or bag, and discard the disposable supplies.</a:t>
            </a:r>
          </a:p>
          <a:p>
            <a:pPr marL="457200" indent="-457200">
              <a:buFont typeface="+mj-lt"/>
              <a:buAutoNum type="arabicPeriod" startAt="28"/>
            </a:pPr>
            <a:r>
              <a:rPr lang="en-US" altLang="en-US" dirty="0">
                <a:latin typeface="+mj-lt"/>
              </a:rPr>
              <a:t>Take bedpan to the bathroom. Call the nurse to observe enema results. Empty the contents of bedpan carefully into the toilet. </a:t>
            </a:r>
          </a:p>
          <a:p>
            <a:pPr marL="457200" indent="-457200">
              <a:buFont typeface="+mj-lt"/>
              <a:buAutoNum type="arabicPeriod" startAt="28"/>
            </a:pPr>
            <a:r>
              <a:rPr lang="en-US" altLang="en-US" dirty="0">
                <a:latin typeface="+mj-lt"/>
              </a:rPr>
              <a:t>Turn the faucet on with a paper towel. Rinse the bedpan with cold water first and empty it into the toilet. Flush the toilet. Place bedpan in proper area for cleaning or clean it according to facility policy.</a:t>
            </a:r>
          </a:p>
          <a:p>
            <a:pPr marL="457200" indent="-457200">
              <a:buFont typeface="+mj-lt"/>
              <a:buAutoNum type="arabicPeriod" startAt="28"/>
            </a:pPr>
            <a:r>
              <a:rPr lang="en-US" altLang="en-US" dirty="0">
                <a:latin typeface="+mj-lt"/>
              </a:rPr>
              <a:t>Remove and discard gloves.</a:t>
            </a:r>
          </a:p>
          <a:p>
            <a:pPr marL="457200" indent="-457200">
              <a:buFont typeface="+mj-lt"/>
              <a:buAutoNum type="arabicPeriod" startAt="28"/>
            </a:pPr>
            <a:r>
              <a:rPr lang="en-US" altLang="en-US" dirty="0">
                <a:latin typeface="+mj-lt"/>
              </a:rPr>
              <a:t>Wash your hands.</a:t>
            </a:r>
          </a:p>
          <a:p>
            <a:pPr marL="457200" indent="-457200">
              <a:buFont typeface="+mj-lt"/>
              <a:buAutoNum type="arabicPeriod" startAt="28"/>
            </a:pPr>
            <a:r>
              <a:rPr lang="en-US" altLang="en-US" dirty="0">
                <a:latin typeface="+mj-lt"/>
              </a:rPr>
              <a:t>Make resident comfortable. </a:t>
            </a:r>
          </a:p>
          <a:p>
            <a:pPr marL="0" indent="0">
              <a:buNone/>
            </a:pPr>
            <a:endParaRPr lang="en-US" altLang="en-US" dirty="0">
              <a:latin typeface="+mj-lt"/>
            </a:endParaRPr>
          </a:p>
        </p:txBody>
      </p:sp>
    </p:spTree>
    <p:extLst>
      <p:ext uri="{BB962C8B-B14F-4D97-AF65-F5344CB8AC3E}">
        <p14:creationId xmlns:p14="http://schemas.microsoft.com/office/powerpoint/2010/main" val="236348300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147</a:t>
            </a:fld>
            <a:endParaRPr lang="en-US"/>
          </a:p>
        </p:txBody>
      </p:sp>
      <p:sp>
        <p:nvSpPr>
          <p:cNvPr id="4" name="Title 3">
            <a:extLst>
              <a:ext uri="{FF2B5EF4-FFF2-40B4-BE49-F238E27FC236}">
                <a16:creationId xmlns:a16="http://schemas.microsoft.com/office/drawing/2014/main" id="{91196EB7-361D-458D-87C4-781F3C9EDDF7}"/>
              </a:ext>
            </a:extLst>
          </p:cNvPr>
          <p:cNvSpPr>
            <a:spLocks noGrp="1"/>
          </p:cNvSpPr>
          <p:nvPr>
            <p:ph type="title"/>
          </p:nvPr>
        </p:nvSpPr>
        <p:spPr/>
        <p:txBody>
          <a:bodyPr>
            <a:normAutofit fontScale="90000"/>
          </a:bodyPr>
          <a:lstStyle/>
          <a:p>
            <a:r>
              <a:rPr lang="en-US" dirty="0"/>
              <a:t>LO7, content 24</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latin typeface="+mj-lt"/>
              </a:rPr>
              <a:t>Handout 6-1: Giving a Cleansing Enema </a:t>
            </a:r>
            <a:r>
              <a:rPr lang="en-US" altLang="en-US" dirty="0"/>
              <a:t>(cont’d)</a:t>
            </a:r>
          </a:p>
          <a:p>
            <a:pPr marL="0" indent="0">
              <a:buNone/>
            </a:pPr>
            <a:endParaRPr lang="en-US" altLang="en-US" dirty="0">
              <a:latin typeface="+mj-lt"/>
            </a:endParaRPr>
          </a:p>
          <a:p>
            <a:pPr marL="457200" indent="-457200">
              <a:buFont typeface="+mj-lt"/>
              <a:buAutoNum type="arabicPeriod" startAt="34"/>
            </a:pPr>
            <a:r>
              <a:rPr lang="en-US" altLang="en-US" dirty="0">
                <a:latin typeface="+mj-lt"/>
              </a:rPr>
              <a:t>Return bed to lowest position. Remove privacy measures.</a:t>
            </a:r>
          </a:p>
          <a:p>
            <a:pPr marL="457200" indent="-457200">
              <a:buFont typeface="+mj-lt"/>
              <a:buAutoNum type="arabicPeriod" startAt="34"/>
            </a:pPr>
            <a:r>
              <a:rPr lang="en-US" altLang="en-US" dirty="0">
                <a:latin typeface="+mj-lt"/>
              </a:rPr>
              <a:t>Place call light within resident’s reach. </a:t>
            </a:r>
          </a:p>
          <a:p>
            <a:pPr marL="457200" indent="-457200">
              <a:buFont typeface="+mj-lt"/>
              <a:buAutoNum type="arabicPeriod" startAt="34"/>
            </a:pPr>
            <a:r>
              <a:rPr lang="en-US" altLang="en-US" dirty="0">
                <a:latin typeface="+mj-lt"/>
              </a:rPr>
              <a:t>Report any changes in resident to the nurse.</a:t>
            </a:r>
          </a:p>
          <a:p>
            <a:pPr marL="457200" indent="-457200">
              <a:buFont typeface="+mj-lt"/>
              <a:buAutoNum type="arabicPeriod" startAt="34"/>
            </a:pPr>
            <a:r>
              <a:rPr lang="en-US" altLang="en-US" dirty="0">
                <a:latin typeface="+mj-lt"/>
              </a:rPr>
              <a:t>Document procedure using facility guidelines.</a:t>
            </a:r>
          </a:p>
          <a:p>
            <a:pPr marL="0" indent="0">
              <a:buNone/>
            </a:pPr>
            <a:r>
              <a:rPr lang="en-US" altLang="en-US" dirty="0">
                <a:latin typeface="+mj-lt"/>
              </a:rPr>
              <a:t>	</a:t>
            </a:r>
          </a:p>
          <a:p>
            <a:pPr marL="0" indent="0">
              <a:buNone/>
            </a:pPr>
            <a:endParaRPr lang="en-US" altLang="en-US" dirty="0">
              <a:latin typeface="+mj-lt"/>
            </a:endParaRPr>
          </a:p>
        </p:txBody>
      </p:sp>
    </p:spTree>
    <p:extLst>
      <p:ext uri="{BB962C8B-B14F-4D97-AF65-F5344CB8AC3E}">
        <p14:creationId xmlns:p14="http://schemas.microsoft.com/office/powerpoint/2010/main" val="38456437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148</a:t>
            </a:fld>
            <a:endParaRPr lang="en-US"/>
          </a:p>
        </p:txBody>
      </p:sp>
      <p:sp>
        <p:nvSpPr>
          <p:cNvPr id="4" name="Title 3">
            <a:extLst>
              <a:ext uri="{FF2B5EF4-FFF2-40B4-BE49-F238E27FC236}">
                <a16:creationId xmlns:a16="http://schemas.microsoft.com/office/drawing/2014/main" id="{A08B0AE1-BDDE-4698-9AE4-AE89C3E2EF02}"/>
              </a:ext>
            </a:extLst>
          </p:cNvPr>
          <p:cNvSpPr>
            <a:spLocks noGrp="1"/>
          </p:cNvSpPr>
          <p:nvPr>
            <p:ph type="title"/>
          </p:nvPr>
        </p:nvSpPr>
        <p:spPr/>
        <p:txBody>
          <a:bodyPr>
            <a:normAutofit fontScale="90000"/>
          </a:bodyPr>
          <a:lstStyle/>
          <a:p>
            <a:r>
              <a:rPr lang="en-US" dirty="0"/>
              <a:t>LO7, content 25</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latin typeface="+mj-lt"/>
              </a:rPr>
              <a:t>Handout 6-2: Giving a Rectal Suppository </a:t>
            </a:r>
          </a:p>
          <a:p>
            <a:pPr marL="0" indent="0">
              <a:buNone/>
            </a:pPr>
            <a:endParaRPr lang="en-US" altLang="en-US" dirty="0">
              <a:latin typeface="+mj-lt"/>
            </a:endParaRPr>
          </a:p>
          <a:p>
            <a:pPr marL="0" indent="0">
              <a:buNone/>
            </a:pPr>
            <a:r>
              <a:rPr lang="en-US" altLang="en-US" i="1" dirty="0">
                <a:latin typeface="+mj-lt"/>
              </a:rPr>
              <a:t>Equipment: gloves, suppository, lubricant, bath blanket, toilet paper or disposable wipes</a:t>
            </a:r>
          </a:p>
          <a:p>
            <a:pPr marL="0" indent="0">
              <a:buNone/>
            </a:pPr>
            <a:endParaRPr lang="en-US" altLang="en-US" i="1" dirty="0">
              <a:latin typeface="+mj-lt"/>
            </a:endParaRPr>
          </a:p>
          <a:p>
            <a:pPr marL="457200" indent="-457200">
              <a:buFont typeface="+mj-lt"/>
              <a:buAutoNum type="arabicPeriod"/>
            </a:pPr>
            <a:r>
              <a:rPr lang="en-US" altLang="en-US" dirty="0">
                <a:latin typeface="+mj-lt"/>
              </a:rPr>
              <a:t>Identify yourself by name. Identify the resident by name.</a:t>
            </a:r>
          </a:p>
          <a:p>
            <a:pPr marL="457200" indent="-457200">
              <a:buFont typeface="+mj-lt"/>
              <a:buAutoNum type="arabicPeriod"/>
            </a:pPr>
            <a:r>
              <a:rPr lang="en-US" altLang="en-US" dirty="0">
                <a:latin typeface="+mj-lt"/>
              </a:rPr>
              <a:t>Wash your hands.</a:t>
            </a:r>
          </a:p>
          <a:p>
            <a:pPr marL="457200" indent="-457200">
              <a:buFont typeface="+mj-lt"/>
              <a:buAutoNum type="arabicPeriod"/>
            </a:pPr>
            <a:r>
              <a:rPr lang="en-US" altLang="en-US" dirty="0">
                <a:latin typeface="+mj-lt"/>
              </a:rPr>
              <a:t>Explain procedure to the resident. Speak clearly, slowly, and directly. Maintain face-to-face contact whenever possible.</a:t>
            </a:r>
          </a:p>
          <a:p>
            <a:pPr marL="457200" indent="-457200">
              <a:buFont typeface="+mj-lt"/>
              <a:buAutoNum type="arabicPeriod"/>
            </a:pPr>
            <a:r>
              <a:rPr lang="en-US" altLang="en-US" dirty="0">
                <a:latin typeface="+mj-lt"/>
              </a:rPr>
              <a:t>Provide for resident’s privacy with curtain, screen, or door.</a:t>
            </a:r>
          </a:p>
        </p:txBody>
      </p:sp>
    </p:spTree>
    <p:extLst>
      <p:ext uri="{BB962C8B-B14F-4D97-AF65-F5344CB8AC3E}">
        <p14:creationId xmlns:p14="http://schemas.microsoft.com/office/powerpoint/2010/main" val="36886137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149</a:t>
            </a:fld>
            <a:endParaRPr lang="en-US"/>
          </a:p>
        </p:txBody>
      </p:sp>
      <p:sp>
        <p:nvSpPr>
          <p:cNvPr id="4" name="Title 3">
            <a:extLst>
              <a:ext uri="{FF2B5EF4-FFF2-40B4-BE49-F238E27FC236}">
                <a16:creationId xmlns:a16="http://schemas.microsoft.com/office/drawing/2014/main" id="{CAF353E6-F1AE-4242-8ECC-5AB0DF082B49}"/>
              </a:ext>
            </a:extLst>
          </p:cNvPr>
          <p:cNvSpPr>
            <a:spLocks noGrp="1"/>
          </p:cNvSpPr>
          <p:nvPr>
            <p:ph type="title"/>
          </p:nvPr>
        </p:nvSpPr>
        <p:spPr/>
        <p:txBody>
          <a:bodyPr>
            <a:normAutofit fontScale="90000"/>
          </a:bodyPr>
          <a:lstStyle/>
          <a:p>
            <a:r>
              <a:rPr lang="en-US" dirty="0"/>
              <a:t>LO7, content 26</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latin typeface="+mj-lt"/>
              </a:rPr>
              <a:t>Handout 6-2: Giving a Rectal Suppository </a:t>
            </a:r>
            <a:r>
              <a:rPr lang="en-US" altLang="en-US" dirty="0"/>
              <a:t>(cont’d)</a:t>
            </a:r>
          </a:p>
          <a:p>
            <a:pPr marL="0" indent="0">
              <a:buNone/>
            </a:pPr>
            <a:endParaRPr lang="en-US" altLang="en-US" dirty="0"/>
          </a:p>
          <a:p>
            <a:pPr marL="457200" indent="-457200">
              <a:buFont typeface="+mj-lt"/>
              <a:buAutoNum type="arabicPeriod" startAt="5"/>
            </a:pPr>
            <a:r>
              <a:rPr lang="en-US" altLang="en-US" dirty="0">
                <a:latin typeface="+mj-lt"/>
              </a:rPr>
              <a:t>Adjust bed to a safe level, usually waist high. Lock bed wheels.</a:t>
            </a:r>
          </a:p>
          <a:p>
            <a:pPr marL="457200" indent="-457200">
              <a:buFont typeface="+mj-lt"/>
              <a:buAutoNum type="arabicPeriod" startAt="5"/>
            </a:pPr>
            <a:r>
              <a:rPr lang="en-US" altLang="en-US" dirty="0">
                <a:latin typeface="+mj-lt"/>
              </a:rPr>
              <a:t>Help resident into left-sided Sims’ position. Cover with a bath blanket.</a:t>
            </a:r>
          </a:p>
          <a:p>
            <a:pPr marL="457200" indent="-457200">
              <a:buFont typeface="+mj-lt"/>
              <a:buAutoNum type="arabicPeriod" startAt="5"/>
            </a:pPr>
            <a:r>
              <a:rPr lang="en-US" altLang="en-US" dirty="0">
                <a:latin typeface="+mj-lt"/>
              </a:rPr>
              <a:t>Uncover resident enough to expose buttocks only.</a:t>
            </a:r>
          </a:p>
          <a:p>
            <a:pPr marL="457200" indent="-457200">
              <a:buFont typeface="+mj-lt"/>
              <a:buAutoNum type="arabicPeriod" startAt="5"/>
            </a:pPr>
            <a:r>
              <a:rPr lang="en-US" altLang="en-US" dirty="0">
                <a:latin typeface="+mj-lt"/>
              </a:rPr>
              <a:t>Unwrap the suppository.</a:t>
            </a:r>
          </a:p>
          <a:p>
            <a:pPr marL="457200" indent="-457200">
              <a:buFont typeface="+mj-lt"/>
              <a:buAutoNum type="arabicPeriod" startAt="5"/>
            </a:pPr>
            <a:r>
              <a:rPr lang="en-US" altLang="en-US" dirty="0">
                <a:latin typeface="+mj-lt"/>
              </a:rPr>
              <a:t>Put on gloves.</a:t>
            </a:r>
          </a:p>
          <a:p>
            <a:pPr marL="457200" indent="-457200">
              <a:buFont typeface="+mj-lt"/>
              <a:buAutoNum type="arabicPeriod" startAt="5"/>
            </a:pPr>
            <a:r>
              <a:rPr lang="en-US" altLang="en-US" dirty="0">
                <a:latin typeface="+mj-lt"/>
              </a:rPr>
              <a:t>Lubricate suppository as needed.</a:t>
            </a:r>
          </a:p>
          <a:p>
            <a:pPr marL="457200" indent="-457200">
              <a:buFont typeface="+mj-lt"/>
              <a:buAutoNum type="arabicPeriod" startAt="5"/>
            </a:pPr>
            <a:r>
              <a:rPr lang="en-US" altLang="en-US" dirty="0">
                <a:latin typeface="+mj-lt"/>
              </a:rPr>
              <a:t>Spread buttocks to expose anal area.</a:t>
            </a:r>
          </a:p>
          <a:p>
            <a:pPr marL="457200" indent="-457200">
              <a:buFont typeface="+mj-lt"/>
              <a:buAutoNum type="arabicPeriod" startAt="5"/>
            </a:pPr>
            <a:r>
              <a:rPr lang="en-US" altLang="en-US" dirty="0">
                <a:latin typeface="+mj-lt"/>
              </a:rPr>
              <a:t>Insert the suppository, using your index finger. Place the suppository past the rectal sphincter, against the wall of the colon.</a:t>
            </a:r>
          </a:p>
          <a:p>
            <a:pPr marL="0" indent="0">
              <a:buNone/>
            </a:pPr>
            <a:endParaRPr lang="en-US" altLang="en-US" dirty="0">
              <a:latin typeface="+mj-lt"/>
            </a:endParaRPr>
          </a:p>
          <a:p>
            <a:pPr marL="0" indent="0">
              <a:buNone/>
            </a:pPr>
            <a:endParaRPr lang="en-US" altLang="en-US" dirty="0">
              <a:latin typeface="+mj-lt"/>
            </a:endParaRPr>
          </a:p>
        </p:txBody>
      </p:sp>
    </p:spTree>
    <p:extLst>
      <p:ext uri="{BB962C8B-B14F-4D97-AF65-F5344CB8AC3E}">
        <p14:creationId xmlns:p14="http://schemas.microsoft.com/office/powerpoint/2010/main" val="816836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15</a:t>
            </a:fld>
            <a:endParaRPr lang="en-US"/>
          </a:p>
        </p:txBody>
      </p:sp>
      <p:sp>
        <p:nvSpPr>
          <p:cNvPr id="2" name="Title 1">
            <a:extLst>
              <a:ext uri="{FF2B5EF4-FFF2-40B4-BE49-F238E27FC236}">
                <a16:creationId xmlns:a16="http://schemas.microsoft.com/office/drawing/2014/main" id="{34473950-AFE0-463F-8F0D-838E4C372FFF}"/>
              </a:ext>
            </a:extLst>
          </p:cNvPr>
          <p:cNvSpPr>
            <a:spLocks noGrp="1"/>
          </p:cNvSpPr>
          <p:nvPr>
            <p:ph type="title"/>
          </p:nvPr>
        </p:nvSpPr>
        <p:spPr/>
        <p:txBody>
          <a:bodyPr>
            <a:normAutofit fontScale="90000"/>
          </a:bodyPr>
          <a:lstStyle/>
          <a:p>
            <a:r>
              <a:rPr lang="en-US" dirty="0"/>
              <a:t>LO2, content 4</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2"/>
            </a:pPr>
            <a:r>
              <a:rPr lang="en-US" dirty="0">
                <a:solidFill>
                  <a:srgbClr val="FF0000"/>
                </a:solidFill>
                <a:latin typeface="+mj-lt"/>
              </a:rPr>
              <a:t>Identify guidelines for providing skin care and preventing pressure injuries</a:t>
            </a:r>
          </a:p>
          <a:p>
            <a:pPr marL="0" indent="0">
              <a:buNone/>
            </a:pPr>
            <a:endParaRPr lang="en-US" dirty="0"/>
          </a:p>
          <a:p>
            <a:pPr marL="0" indent="0">
              <a:buNone/>
            </a:pPr>
            <a:r>
              <a:rPr lang="en-US" dirty="0"/>
              <a:t>NAs should remember these guidelines for skin care:</a:t>
            </a:r>
          </a:p>
          <a:p>
            <a:pPr marL="0" indent="0">
              <a:buNone/>
            </a:pPr>
            <a:endParaRPr lang="en-US" dirty="0"/>
          </a:p>
          <a:p>
            <a:pPr lvl="1"/>
            <a:r>
              <a:rPr lang="en-US" dirty="0"/>
              <a:t>Report changes in residents’ skin.</a:t>
            </a:r>
          </a:p>
          <a:p>
            <a:pPr lvl="1"/>
            <a:r>
              <a:rPr lang="en-US" dirty="0"/>
              <a:t>Provide regular skin care.</a:t>
            </a:r>
          </a:p>
          <a:p>
            <a:pPr lvl="1"/>
            <a:r>
              <a:rPr lang="en-US" dirty="0"/>
              <a:t>Reposition often, at least every two hours.</a:t>
            </a:r>
          </a:p>
          <a:p>
            <a:pPr lvl="1"/>
            <a:r>
              <a:rPr lang="en-US" dirty="0"/>
              <a:t>Give frequent skin care for residents who are incontinent. Change clothing and linen often.</a:t>
            </a:r>
          </a:p>
          <a:p>
            <a:pPr lvl="1"/>
            <a:r>
              <a:rPr lang="en-US" dirty="0"/>
              <a:t>Avoid scratching or irritating skin; report blisters or sores on feet.</a:t>
            </a:r>
          </a:p>
          <a:p>
            <a:pPr marL="0" indent="0">
              <a:buNone/>
            </a:pPr>
            <a:endParaRPr lang="en-US" dirty="0"/>
          </a:p>
          <a:p>
            <a:pPr marL="0" indent="0">
              <a:buNone/>
            </a:pPr>
            <a:endParaRPr lang="en-US" dirty="0">
              <a:solidFill>
                <a:sysClr val="windowText" lastClr="000000"/>
              </a:solidFill>
            </a:endParaRPr>
          </a:p>
          <a:p>
            <a:pPr marL="0" indent="0">
              <a:buNone/>
            </a:pPr>
            <a:endParaRPr lang="en-US" dirty="0">
              <a:latin typeface="+mj-lt"/>
            </a:endParaRPr>
          </a:p>
        </p:txBody>
      </p:sp>
    </p:spTree>
    <p:extLst>
      <p:ext uri="{BB962C8B-B14F-4D97-AF65-F5344CB8AC3E}">
        <p14:creationId xmlns:p14="http://schemas.microsoft.com/office/powerpoint/2010/main" val="90269791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150</a:t>
            </a:fld>
            <a:endParaRPr lang="en-US"/>
          </a:p>
        </p:txBody>
      </p:sp>
      <p:sp>
        <p:nvSpPr>
          <p:cNvPr id="4" name="Title 3">
            <a:extLst>
              <a:ext uri="{FF2B5EF4-FFF2-40B4-BE49-F238E27FC236}">
                <a16:creationId xmlns:a16="http://schemas.microsoft.com/office/drawing/2014/main" id="{1261D0D3-47C1-4612-BFCF-672662A11114}"/>
              </a:ext>
            </a:extLst>
          </p:cNvPr>
          <p:cNvSpPr>
            <a:spLocks noGrp="1"/>
          </p:cNvSpPr>
          <p:nvPr>
            <p:ph type="title"/>
          </p:nvPr>
        </p:nvSpPr>
        <p:spPr/>
        <p:txBody>
          <a:bodyPr>
            <a:normAutofit fontScale="90000"/>
          </a:bodyPr>
          <a:lstStyle/>
          <a:p>
            <a:r>
              <a:rPr lang="en-US" dirty="0"/>
              <a:t>LO7, content 27</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lnSpcReduction="10000"/>
          </a:bodyPr>
          <a:lstStyle/>
          <a:p>
            <a:pPr marL="0" indent="0">
              <a:buNone/>
            </a:pPr>
            <a:r>
              <a:rPr lang="en-US" altLang="en-US" dirty="0">
                <a:latin typeface="+mj-lt"/>
              </a:rPr>
              <a:t>Handout 6-2: Giving a Rectal Suppository </a:t>
            </a:r>
            <a:r>
              <a:rPr lang="en-US" altLang="en-US" dirty="0"/>
              <a:t>(cont’d)</a:t>
            </a:r>
          </a:p>
          <a:p>
            <a:pPr marL="0" indent="0">
              <a:buNone/>
            </a:pPr>
            <a:endParaRPr lang="en-US" altLang="en-US" dirty="0">
              <a:latin typeface="+mj-lt"/>
            </a:endParaRPr>
          </a:p>
          <a:p>
            <a:pPr marL="457200" indent="-457200">
              <a:buFont typeface="+mj-lt"/>
              <a:buAutoNum type="arabicPeriod" startAt="13"/>
            </a:pPr>
            <a:r>
              <a:rPr lang="en-US" altLang="en-US" dirty="0">
                <a:latin typeface="+mj-lt"/>
              </a:rPr>
              <a:t>Ask the resident to take deep breaths, as it will help him relax and retain the suppository.</a:t>
            </a:r>
          </a:p>
          <a:p>
            <a:pPr marL="457200" indent="-457200">
              <a:buFont typeface="+mj-lt"/>
              <a:buAutoNum type="arabicPeriod" startAt="13"/>
            </a:pPr>
            <a:r>
              <a:rPr lang="en-US" altLang="en-US" dirty="0">
                <a:latin typeface="+mj-lt"/>
              </a:rPr>
              <a:t>Withdraw the finger and briefly hold toilet paper or a wipe against the anus.</a:t>
            </a:r>
          </a:p>
          <a:p>
            <a:pPr marL="457200" indent="-457200">
              <a:buFont typeface="+mj-lt"/>
              <a:buAutoNum type="arabicPeriod" startAt="13"/>
            </a:pPr>
            <a:r>
              <a:rPr lang="en-US" altLang="en-US" dirty="0">
                <a:latin typeface="+mj-lt"/>
              </a:rPr>
              <a:t>Remove and discard gloves.</a:t>
            </a:r>
          </a:p>
          <a:p>
            <a:pPr marL="457200" indent="-457200">
              <a:buFont typeface="+mj-lt"/>
              <a:buAutoNum type="arabicPeriod" startAt="13"/>
            </a:pPr>
            <a:r>
              <a:rPr lang="en-US" altLang="en-US" dirty="0">
                <a:latin typeface="+mj-lt"/>
              </a:rPr>
              <a:t>Wash your hands. </a:t>
            </a:r>
          </a:p>
          <a:p>
            <a:pPr marL="457200" indent="-457200">
              <a:buFont typeface="+mj-lt"/>
              <a:buAutoNum type="arabicPeriod" startAt="13"/>
            </a:pPr>
            <a:r>
              <a:rPr lang="en-US" altLang="en-US" dirty="0">
                <a:latin typeface="+mj-lt"/>
              </a:rPr>
              <a:t>Remove bath blanket and cover the resident. Ask the resident to retain the suppository as long as possible. Make resident comfortable.</a:t>
            </a:r>
          </a:p>
          <a:p>
            <a:pPr marL="457200" indent="-457200">
              <a:buFont typeface="+mj-lt"/>
              <a:buAutoNum type="arabicPeriod" startAt="13"/>
            </a:pPr>
            <a:r>
              <a:rPr lang="en-US" altLang="en-US" dirty="0">
                <a:latin typeface="+mj-lt"/>
              </a:rPr>
              <a:t>Provide a bedpan or assistance to the bathroom when needed.</a:t>
            </a:r>
          </a:p>
          <a:p>
            <a:pPr marL="457200" indent="-457200">
              <a:buFont typeface="+mj-lt"/>
              <a:buAutoNum type="arabicPeriod" startAt="13"/>
            </a:pPr>
            <a:r>
              <a:rPr lang="en-US" altLang="en-US" dirty="0">
                <a:latin typeface="+mj-lt"/>
              </a:rPr>
              <a:t>Return bed to lowest position. Remove privacy measures. </a:t>
            </a:r>
          </a:p>
          <a:p>
            <a:pPr marL="0" indent="0">
              <a:buNone/>
            </a:pPr>
            <a:r>
              <a:rPr lang="en-US" altLang="en-US" dirty="0">
                <a:latin typeface="+mj-lt"/>
              </a:rPr>
              <a:t>	</a:t>
            </a:r>
          </a:p>
          <a:p>
            <a:pPr marL="0" indent="0">
              <a:buNone/>
            </a:pPr>
            <a:endParaRPr lang="en-US" altLang="en-US" dirty="0">
              <a:latin typeface="+mj-lt"/>
            </a:endParaRPr>
          </a:p>
          <a:p>
            <a:pPr marL="0" indent="0">
              <a:buNone/>
            </a:pPr>
            <a:endParaRPr lang="en-US" altLang="en-US" dirty="0">
              <a:latin typeface="+mj-lt"/>
            </a:endParaRPr>
          </a:p>
          <a:p>
            <a:pPr marL="0" indent="0">
              <a:buNone/>
            </a:pPr>
            <a:r>
              <a:rPr lang="en-US" altLang="en-US" dirty="0">
                <a:latin typeface="+mj-lt"/>
              </a:rPr>
              <a:t>	</a:t>
            </a:r>
          </a:p>
          <a:p>
            <a:pPr marL="0" indent="0">
              <a:buNone/>
            </a:pPr>
            <a:endParaRPr lang="en-US" altLang="en-US" dirty="0">
              <a:latin typeface="+mj-lt"/>
            </a:endParaRPr>
          </a:p>
        </p:txBody>
      </p:sp>
    </p:spTree>
    <p:extLst>
      <p:ext uri="{BB962C8B-B14F-4D97-AF65-F5344CB8AC3E}">
        <p14:creationId xmlns:p14="http://schemas.microsoft.com/office/powerpoint/2010/main" val="192777117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151</a:t>
            </a:fld>
            <a:endParaRPr lang="en-US"/>
          </a:p>
        </p:txBody>
      </p:sp>
      <p:sp>
        <p:nvSpPr>
          <p:cNvPr id="4" name="Title 3">
            <a:extLst>
              <a:ext uri="{FF2B5EF4-FFF2-40B4-BE49-F238E27FC236}">
                <a16:creationId xmlns:a16="http://schemas.microsoft.com/office/drawing/2014/main" id="{400BF39F-F61D-4394-838F-CEBDF63DE98B}"/>
              </a:ext>
            </a:extLst>
          </p:cNvPr>
          <p:cNvSpPr>
            <a:spLocks noGrp="1"/>
          </p:cNvSpPr>
          <p:nvPr>
            <p:ph type="title"/>
          </p:nvPr>
        </p:nvSpPr>
        <p:spPr/>
        <p:txBody>
          <a:bodyPr>
            <a:normAutofit fontScale="90000"/>
          </a:bodyPr>
          <a:lstStyle/>
          <a:p>
            <a:r>
              <a:rPr lang="en-US" dirty="0"/>
              <a:t>LO7, content 28</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latin typeface="+mj-lt"/>
              </a:rPr>
              <a:t>Handout 6-2: Giving a Rectal Suppository </a:t>
            </a:r>
            <a:r>
              <a:rPr lang="en-US" altLang="en-US" dirty="0"/>
              <a:t>(cont’d)</a:t>
            </a:r>
          </a:p>
          <a:p>
            <a:pPr marL="0" indent="0">
              <a:buNone/>
            </a:pPr>
            <a:endParaRPr lang="en-US" altLang="en-US" dirty="0">
              <a:latin typeface="+mj-lt"/>
            </a:endParaRPr>
          </a:p>
          <a:p>
            <a:pPr marL="457200" indent="-457200">
              <a:buFont typeface="+mj-lt"/>
              <a:buAutoNum type="arabicPeriod" startAt="20"/>
            </a:pPr>
            <a:r>
              <a:rPr lang="en-US" altLang="en-US" dirty="0">
                <a:latin typeface="+mj-lt"/>
              </a:rPr>
              <a:t>Place call light within resident’s reach.</a:t>
            </a:r>
          </a:p>
          <a:p>
            <a:pPr marL="457200" indent="-457200">
              <a:buFont typeface="+mj-lt"/>
              <a:buAutoNum type="arabicPeriod" startAt="20"/>
            </a:pPr>
            <a:r>
              <a:rPr lang="en-US" altLang="en-US" dirty="0">
                <a:latin typeface="+mj-lt"/>
              </a:rPr>
              <a:t>Report any changes in resident to the nurse.</a:t>
            </a:r>
          </a:p>
          <a:p>
            <a:pPr marL="457200" indent="-457200">
              <a:buFont typeface="+mj-lt"/>
              <a:buAutoNum type="arabicPeriod" startAt="20"/>
            </a:pPr>
            <a:r>
              <a:rPr lang="en-US" altLang="en-US" dirty="0">
                <a:latin typeface="+mj-lt"/>
              </a:rPr>
              <a:t>Document procedure using facility guidelines.</a:t>
            </a:r>
          </a:p>
          <a:p>
            <a:pPr marL="0" indent="0">
              <a:buNone/>
            </a:pPr>
            <a:r>
              <a:rPr lang="en-US" altLang="en-US" dirty="0">
                <a:latin typeface="+mj-lt"/>
              </a:rPr>
              <a:t>	</a:t>
            </a:r>
          </a:p>
          <a:p>
            <a:pPr marL="0" indent="0">
              <a:buNone/>
            </a:pPr>
            <a:endParaRPr lang="en-US" altLang="en-US" dirty="0">
              <a:latin typeface="+mj-lt"/>
            </a:endParaRPr>
          </a:p>
        </p:txBody>
      </p:sp>
    </p:spTree>
    <p:extLst>
      <p:ext uri="{BB962C8B-B14F-4D97-AF65-F5344CB8AC3E}">
        <p14:creationId xmlns:p14="http://schemas.microsoft.com/office/powerpoint/2010/main" val="89659187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152</a:t>
            </a:fld>
            <a:endParaRPr lang="en-US"/>
          </a:p>
        </p:txBody>
      </p:sp>
      <p:sp>
        <p:nvSpPr>
          <p:cNvPr id="2" name="Title 1">
            <a:extLst>
              <a:ext uri="{FF2B5EF4-FFF2-40B4-BE49-F238E27FC236}">
                <a16:creationId xmlns:a16="http://schemas.microsoft.com/office/drawing/2014/main" id="{9E42F2C1-C6C9-47ED-858B-94474020DFAE}"/>
              </a:ext>
            </a:extLst>
          </p:cNvPr>
          <p:cNvSpPr>
            <a:spLocks noGrp="1"/>
          </p:cNvSpPr>
          <p:nvPr>
            <p:ph type="title"/>
          </p:nvPr>
        </p:nvSpPr>
        <p:spPr/>
        <p:txBody>
          <a:bodyPr>
            <a:normAutofit fontScale="90000"/>
          </a:bodyPr>
          <a:lstStyle/>
          <a:p>
            <a:r>
              <a:rPr lang="en-US" dirty="0"/>
              <a:t>LO8, key terms 1</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8"/>
            </a:pPr>
            <a:r>
              <a:rPr lang="en-US" dirty="0">
                <a:solidFill>
                  <a:srgbClr val="FF0000"/>
                </a:solidFill>
                <a:latin typeface="+mj-lt"/>
              </a:rPr>
              <a:t>Explain the guidelines for safely positioning and moving residents</a:t>
            </a:r>
          </a:p>
          <a:p>
            <a:pPr marL="0" indent="0">
              <a:buNone/>
            </a:pPr>
            <a:endParaRPr lang="en-US" dirty="0"/>
          </a:p>
          <a:p>
            <a:pPr marL="0" indent="0">
              <a:buNone/>
            </a:pPr>
            <a:r>
              <a:rPr lang="en-US" dirty="0"/>
              <a:t>Define the following terms:</a:t>
            </a:r>
            <a:br>
              <a:rPr lang="en-US" dirty="0"/>
            </a:br>
            <a:endParaRPr lang="en-US" dirty="0"/>
          </a:p>
          <a:p>
            <a:pPr marL="0" indent="0">
              <a:buNone/>
            </a:pPr>
            <a:r>
              <a:rPr lang="en-US" b="1" dirty="0"/>
              <a:t>positioning</a:t>
            </a:r>
          </a:p>
          <a:p>
            <a:pPr marL="457200" lvl="1" indent="0">
              <a:buNone/>
            </a:pPr>
            <a:r>
              <a:rPr lang="en-US" dirty="0"/>
              <a:t>the act of helping people into positions that promote comfort and health</a:t>
            </a:r>
          </a:p>
          <a:p>
            <a:pPr marL="0" indent="0">
              <a:buNone/>
            </a:pPr>
            <a:r>
              <a:rPr lang="en-US" b="1" dirty="0"/>
              <a:t>supine</a:t>
            </a:r>
          </a:p>
          <a:p>
            <a:pPr marL="457200" lvl="1" indent="0">
              <a:buNone/>
            </a:pPr>
            <a:r>
              <a:rPr lang="en-US" dirty="0"/>
              <a:t>a body position in which a person lies flat on his back.</a:t>
            </a:r>
          </a:p>
          <a:p>
            <a:pPr marL="0" indent="0">
              <a:buNone/>
            </a:pPr>
            <a:r>
              <a:rPr lang="en-US" b="1" dirty="0"/>
              <a:t>lateral</a:t>
            </a:r>
          </a:p>
          <a:p>
            <a:pPr marL="457200" lvl="1" indent="0">
              <a:buNone/>
            </a:pPr>
            <a:r>
              <a:rPr lang="en-US" dirty="0"/>
              <a:t>body position in which a person is lying on either side</a:t>
            </a:r>
          </a:p>
          <a:p>
            <a:pPr marL="0" indent="0">
              <a:buNone/>
            </a:pPr>
            <a:r>
              <a:rPr lang="en-US" b="1" dirty="0"/>
              <a:t>prone</a:t>
            </a:r>
          </a:p>
          <a:p>
            <a:pPr marL="457200" lvl="1" indent="0">
              <a:buNone/>
            </a:pPr>
            <a:r>
              <a:rPr lang="en-US" dirty="0"/>
              <a:t>a body position in which a person is lying on his stomach or front side of the body.</a:t>
            </a:r>
          </a:p>
          <a:p>
            <a:pPr marL="0" indent="0">
              <a:buNone/>
            </a:pPr>
            <a:endParaRPr lang="en-US" dirty="0"/>
          </a:p>
          <a:p>
            <a:pPr marL="0" indent="0">
              <a:buNone/>
            </a:pPr>
            <a:endParaRPr lang="en-US" dirty="0">
              <a:latin typeface="+mj-lt"/>
            </a:endParaRPr>
          </a:p>
        </p:txBody>
      </p:sp>
    </p:spTree>
    <p:extLst>
      <p:ext uri="{BB962C8B-B14F-4D97-AF65-F5344CB8AC3E}">
        <p14:creationId xmlns:p14="http://schemas.microsoft.com/office/powerpoint/2010/main" val="229052270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153</a:t>
            </a:fld>
            <a:endParaRPr lang="en-US"/>
          </a:p>
        </p:txBody>
      </p:sp>
      <p:sp>
        <p:nvSpPr>
          <p:cNvPr id="2" name="Title 1">
            <a:extLst>
              <a:ext uri="{FF2B5EF4-FFF2-40B4-BE49-F238E27FC236}">
                <a16:creationId xmlns:a16="http://schemas.microsoft.com/office/drawing/2014/main" id="{386802F8-E059-4AA7-8C29-E3C3E772CF31}"/>
              </a:ext>
            </a:extLst>
          </p:cNvPr>
          <p:cNvSpPr>
            <a:spLocks noGrp="1"/>
          </p:cNvSpPr>
          <p:nvPr>
            <p:ph type="title"/>
          </p:nvPr>
        </p:nvSpPr>
        <p:spPr/>
        <p:txBody>
          <a:bodyPr>
            <a:normAutofit fontScale="90000"/>
          </a:bodyPr>
          <a:lstStyle/>
          <a:p>
            <a:r>
              <a:rPr lang="en-US" dirty="0"/>
              <a:t>LO8, key terms 2</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8"/>
            </a:pPr>
            <a:r>
              <a:rPr lang="en-US" dirty="0">
                <a:solidFill>
                  <a:srgbClr val="FF0000"/>
                </a:solidFill>
                <a:latin typeface="+mj-lt"/>
              </a:rPr>
              <a:t>Explain the guidelines for safely positioning and moving residents</a:t>
            </a:r>
          </a:p>
          <a:p>
            <a:pPr marL="0" indent="0">
              <a:buNone/>
            </a:pPr>
            <a:endParaRPr lang="en-US" dirty="0"/>
          </a:p>
          <a:p>
            <a:pPr marL="0" indent="0">
              <a:buNone/>
            </a:pPr>
            <a:endParaRPr lang="en-US" dirty="0"/>
          </a:p>
          <a:p>
            <a:pPr marL="0" indent="0">
              <a:buNone/>
            </a:pPr>
            <a:r>
              <a:rPr lang="en-US" b="1" dirty="0">
                <a:latin typeface="+mj-lt"/>
              </a:rPr>
              <a:t>Fowler’s</a:t>
            </a:r>
          </a:p>
          <a:p>
            <a:pPr marL="457200" lvl="1" indent="0">
              <a:buNone/>
            </a:pPr>
            <a:r>
              <a:rPr lang="en-US" dirty="0">
                <a:latin typeface="+mj-lt"/>
              </a:rPr>
              <a:t>a semi-sitting body position in which a person’s head and shoulders are elevated 45 to 60 degrees.</a:t>
            </a:r>
          </a:p>
          <a:p>
            <a:pPr marL="0" indent="0">
              <a:buNone/>
            </a:pPr>
            <a:r>
              <a:rPr lang="en-US" b="1" dirty="0">
                <a:latin typeface="+mj-lt"/>
              </a:rPr>
              <a:t>Sims’</a:t>
            </a:r>
          </a:p>
          <a:p>
            <a:pPr marL="457200" lvl="1" indent="0">
              <a:buNone/>
            </a:pPr>
            <a:r>
              <a:rPr lang="en-US" dirty="0">
                <a:latin typeface="+mj-lt"/>
              </a:rPr>
              <a:t>a body position in which a person is lying on his left side with the upper knee flexed and raised toward the chest.</a:t>
            </a:r>
          </a:p>
          <a:p>
            <a:pPr marL="0" indent="0">
              <a:buNone/>
            </a:pPr>
            <a:r>
              <a:rPr lang="en-US" b="1" dirty="0">
                <a:latin typeface="+mj-lt"/>
              </a:rPr>
              <a:t>logrolling</a:t>
            </a:r>
          </a:p>
          <a:p>
            <a:pPr marL="457200" lvl="1" indent="0">
              <a:buNone/>
            </a:pPr>
            <a:r>
              <a:rPr lang="en-US" dirty="0">
                <a:latin typeface="+mj-lt"/>
              </a:rPr>
              <a:t>moving a person as a unit, without disturbing the alignment of the body.</a:t>
            </a:r>
          </a:p>
          <a:p>
            <a:pPr marL="0" indent="0">
              <a:buNone/>
            </a:pPr>
            <a:r>
              <a:rPr lang="en-US" b="1" dirty="0">
                <a:latin typeface="+mj-lt"/>
              </a:rPr>
              <a:t>dangle</a:t>
            </a:r>
          </a:p>
          <a:p>
            <a:pPr marL="457200" lvl="1" indent="0">
              <a:buNone/>
            </a:pPr>
            <a:r>
              <a:rPr lang="en-US" dirty="0">
                <a:latin typeface="+mj-lt"/>
              </a:rPr>
              <a:t>to sit up with the legs hanging over the side of the bed in order to regain balance and stabilize blood pressure.</a:t>
            </a:r>
          </a:p>
          <a:p>
            <a:pPr marL="0" indent="0">
              <a:buNone/>
            </a:pPr>
            <a:endParaRPr lang="en-US" dirty="0">
              <a:latin typeface="+mj-lt"/>
            </a:endParaRPr>
          </a:p>
        </p:txBody>
      </p:sp>
    </p:spTree>
    <p:extLst>
      <p:ext uri="{BB962C8B-B14F-4D97-AF65-F5344CB8AC3E}">
        <p14:creationId xmlns:p14="http://schemas.microsoft.com/office/powerpoint/2010/main" val="350769378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154</a:t>
            </a:fld>
            <a:endParaRPr lang="en-US"/>
          </a:p>
        </p:txBody>
      </p:sp>
      <p:sp>
        <p:nvSpPr>
          <p:cNvPr id="5" name="Title 4">
            <a:extLst>
              <a:ext uri="{FF2B5EF4-FFF2-40B4-BE49-F238E27FC236}">
                <a16:creationId xmlns:a16="http://schemas.microsoft.com/office/drawing/2014/main" id="{EAFCF820-110A-46CA-893A-55A54C53F412}"/>
              </a:ext>
            </a:extLst>
          </p:cNvPr>
          <p:cNvSpPr>
            <a:spLocks noGrp="1"/>
          </p:cNvSpPr>
          <p:nvPr>
            <p:ph type="title"/>
          </p:nvPr>
        </p:nvSpPr>
        <p:spPr/>
        <p:txBody>
          <a:bodyPr>
            <a:normAutofit fontScale="90000"/>
          </a:bodyPr>
          <a:lstStyle/>
          <a:p>
            <a:r>
              <a:rPr lang="en-US" dirty="0"/>
              <a:t>LO8, content 1 </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lstStyle/>
          <a:p>
            <a:pPr marL="0" indent="0">
              <a:buNone/>
            </a:pPr>
            <a:r>
              <a:rPr lang="en-US" altLang="en-US" dirty="0">
                <a:latin typeface="+mj-lt"/>
              </a:rPr>
              <a:t>Transparency 6-6: Five Basic Positions</a:t>
            </a:r>
          </a:p>
          <a:p>
            <a:pPr marL="0" indent="0">
              <a:buNone/>
            </a:pPr>
            <a:endParaRPr lang="en-US" dirty="0">
              <a:latin typeface="+mj-lt"/>
            </a:endParaRPr>
          </a:p>
          <a:p>
            <a:pPr marL="0" indent="0">
              <a:buNone/>
            </a:pPr>
            <a:endParaRPr lang="en-US" dirty="0">
              <a:latin typeface="+mj-lt"/>
            </a:endParaRPr>
          </a:p>
        </p:txBody>
      </p:sp>
      <p:pic>
        <p:nvPicPr>
          <p:cNvPr id="4" name="Picture 3" descr="Five basic body positions. ">
            <a:extLst>
              <a:ext uri="{FF2B5EF4-FFF2-40B4-BE49-F238E27FC236}">
                <a16:creationId xmlns:a16="http://schemas.microsoft.com/office/drawing/2014/main" id="{75831C46-83B0-4EC2-8E02-7EB1F3819F7E}"/>
              </a:ext>
            </a:extLst>
          </p:cNvPr>
          <p:cNvPicPr>
            <a:picLocks noChangeAspect="1"/>
          </p:cNvPicPr>
          <p:nvPr/>
        </p:nvPicPr>
        <p:blipFill>
          <a:blip r:embed="rId2"/>
          <a:stretch>
            <a:fillRect/>
          </a:stretch>
        </p:blipFill>
        <p:spPr>
          <a:xfrm>
            <a:off x="3014337" y="1269401"/>
            <a:ext cx="3115326" cy="5093747"/>
          </a:xfrm>
          <a:prstGeom prst="rect">
            <a:avLst/>
          </a:prstGeom>
        </p:spPr>
      </p:pic>
    </p:spTree>
    <p:extLst>
      <p:ext uri="{BB962C8B-B14F-4D97-AF65-F5344CB8AC3E}">
        <p14:creationId xmlns:p14="http://schemas.microsoft.com/office/powerpoint/2010/main" val="419906128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155</a:t>
            </a:fld>
            <a:endParaRPr lang="en-US"/>
          </a:p>
        </p:txBody>
      </p:sp>
      <p:sp>
        <p:nvSpPr>
          <p:cNvPr id="4" name="Title 3">
            <a:extLst>
              <a:ext uri="{FF2B5EF4-FFF2-40B4-BE49-F238E27FC236}">
                <a16:creationId xmlns:a16="http://schemas.microsoft.com/office/drawing/2014/main" id="{96AACA21-4061-47A3-8DBE-01C22470717B}"/>
              </a:ext>
            </a:extLst>
          </p:cNvPr>
          <p:cNvSpPr>
            <a:spLocks noGrp="1"/>
          </p:cNvSpPr>
          <p:nvPr>
            <p:ph type="title"/>
          </p:nvPr>
        </p:nvSpPr>
        <p:spPr/>
        <p:txBody>
          <a:bodyPr>
            <a:normAutofit fontScale="90000"/>
          </a:bodyPr>
          <a:lstStyle/>
          <a:p>
            <a:r>
              <a:rPr lang="en-US" dirty="0"/>
              <a:t>LO8, content 2</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Moving a resident up in bed</a:t>
            </a:r>
            <a:endParaRPr lang="en-US" altLang="en-US" dirty="0">
              <a:highlight>
                <a:srgbClr val="000000"/>
              </a:highlight>
              <a:latin typeface="+mj-lt"/>
            </a:endParaRPr>
          </a:p>
          <a:p>
            <a:pPr marL="0" indent="0">
              <a:buNone/>
            </a:pPr>
            <a:endParaRPr lang="en-US" altLang="en-US" dirty="0">
              <a:latin typeface="+mj-lt"/>
            </a:endParaRPr>
          </a:p>
          <a:p>
            <a:pPr marL="0" indent="0">
              <a:buNone/>
            </a:pPr>
            <a:r>
              <a:rPr lang="en-US" altLang="en-US" i="1" dirty="0">
                <a:latin typeface="+mj-lt"/>
              </a:rPr>
              <a:t>Equipment: draw sheet or other device, coworker</a:t>
            </a:r>
          </a:p>
          <a:p>
            <a:pPr marL="0" indent="0">
              <a:buNone/>
            </a:pPr>
            <a:endParaRPr lang="en-US" altLang="en-US" dirty="0">
              <a:latin typeface="+mj-lt"/>
            </a:endParaRPr>
          </a:p>
          <a:p>
            <a:pPr marL="457200" indent="-457200">
              <a:buFont typeface="+mj-lt"/>
              <a:buAutoNum type="arabicPeriod"/>
            </a:pPr>
            <a:r>
              <a:rPr lang="en-US" altLang="en-US" dirty="0">
                <a:latin typeface="+mj-lt"/>
              </a:rPr>
              <a:t>Identify yourself by name. Identify the resident by name. </a:t>
            </a:r>
          </a:p>
          <a:p>
            <a:pPr marL="457200" indent="-457200">
              <a:buFont typeface="+mj-lt"/>
              <a:buAutoNum type="arabicPeriod"/>
            </a:pPr>
            <a:r>
              <a:rPr lang="en-US" altLang="en-US" dirty="0">
                <a:latin typeface="+mj-lt"/>
              </a:rPr>
              <a:t>Wash your hands.</a:t>
            </a:r>
          </a:p>
          <a:p>
            <a:pPr marL="457200" indent="-457200">
              <a:buFont typeface="+mj-lt"/>
              <a:buAutoNum type="arabicPeriod"/>
            </a:pPr>
            <a:r>
              <a:rPr lang="en-US" altLang="en-US" dirty="0">
                <a:latin typeface="+mj-lt"/>
              </a:rPr>
              <a:t>Explain procedure to resident. Speak clearly, slowly, and directly. Maintain face-to-face contact whenever possible.</a:t>
            </a:r>
          </a:p>
          <a:p>
            <a:pPr marL="457200" indent="-457200">
              <a:buFont typeface="+mj-lt"/>
              <a:buAutoNum type="arabicPeriod"/>
            </a:pPr>
            <a:r>
              <a:rPr lang="en-US" altLang="en-US" dirty="0">
                <a:latin typeface="+mj-lt"/>
              </a:rPr>
              <a:t>Provide for resident’s privacy with curtain, screen, or door.</a:t>
            </a:r>
          </a:p>
          <a:p>
            <a:pPr marL="457200" indent="-457200">
              <a:buFont typeface="+mj-lt"/>
              <a:buAutoNum type="arabicPeriod"/>
            </a:pPr>
            <a:r>
              <a:rPr lang="en-US" altLang="en-US" dirty="0">
                <a:latin typeface="+mj-lt"/>
              </a:rPr>
              <a:t>Adjust bed to a safe level, usually waist high. Lock bed wheels.</a:t>
            </a:r>
          </a:p>
          <a:p>
            <a:pPr marL="457200" indent="-457200">
              <a:buFont typeface="+mj-lt"/>
              <a:buAutoNum type="arabicPeriod"/>
            </a:pPr>
            <a:r>
              <a:rPr lang="en-US" altLang="en-US" dirty="0">
                <a:latin typeface="+mj-lt"/>
              </a:rPr>
              <a:t>Lower the head of bed to make it flat. Move pillow to the head of the bed. </a:t>
            </a:r>
          </a:p>
          <a:p>
            <a:pPr marL="457200" indent="-457200">
              <a:buFont typeface="+mj-lt"/>
              <a:buAutoNum type="arabicPeriod"/>
            </a:pPr>
            <a:r>
              <a:rPr lang="en-US" altLang="en-US" dirty="0">
                <a:latin typeface="+mj-lt"/>
              </a:rPr>
              <a:t>Stand on one side of the bed with your feet shoulder-width apart. Face the head of the bed. The foot that is closer to the head of the bed should be pointed toward the head of the bed. Your coworker should be standing on the other side of the bed.</a:t>
            </a:r>
          </a:p>
          <a:p>
            <a:pPr marL="457200" indent="-457200">
              <a:buFont typeface="+mj-lt"/>
              <a:buAutoNum type="arabicPeriod"/>
            </a:pPr>
            <a:endParaRPr lang="en-US" altLang="en-US" dirty="0">
              <a:latin typeface="+mj-lt"/>
            </a:endParaRPr>
          </a:p>
          <a:p>
            <a:pPr marL="457200" indent="-457200">
              <a:buFont typeface="+mj-lt"/>
              <a:buAutoNum type="arabicPeriod"/>
            </a:pPr>
            <a:endParaRPr lang="en-US" altLang="en-US" dirty="0">
              <a:latin typeface="+mj-lt"/>
            </a:endParaRPr>
          </a:p>
          <a:p>
            <a:pPr marL="0" indent="0">
              <a:buNone/>
            </a:pPr>
            <a:endParaRPr lang="en-US" altLang="en-US" dirty="0">
              <a:highlight>
                <a:srgbClr val="000000"/>
              </a:highlight>
              <a:latin typeface="+mj-lt"/>
            </a:endParaRPr>
          </a:p>
          <a:p>
            <a:pPr marL="0" indent="0">
              <a:buNone/>
            </a:pPr>
            <a:endParaRPr lang="en-US" altLang="en-US" dirty="0">
              <a:latin typeface="+mj-lt"/>
            </a:endParaRPr>
          </a:p>
          <a:p>
            <a:pPr marL="457200" indent="-457200">
              <a:buFont typeface="+mj-lt"/>
              <a:buAutoNum type="arabicPeriod" startAt="6"/>
            </a:pPr>
            <a:endParaRPr lang="en-US" altLang="en-US" dirty="0">
              <a:latin typeface="+mj-lt"/>
            </a:endParaRP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207815910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156</a:t>
            </a:fld>
            <a:endParaRPr lang="en-US"/>
          </a:p>
        </p:txBody>
      </p:sp>
      <p:sp>
        <p:nvSpPr>
          <p:cNvPr id="4" name="Title 3">
            <a:extLst>
              <a:ext uri="{FF2B5EF4-FFF2-40B4-BE49-F238E27FC236}">
                <a16:creationId xmlns:a16="http://schemas.microsoft.com/office/drawing/2014/main" id="{3C026084-23CE-40E2-975B-6D278E131421}"/>
              </a:ext>
            </a:extLst>
          </p:cNvPr>
          <p:cNvSpPr>
            <a:spLocks noGrp="1"/>
          </p:cNvSpPr>
          <p:nvPr>
            <p:ph type="title"/>
          </p:nvPr>
        </p:nvSpPr>
        <p:spPr/>
        <p:txBody>
          <a:bodyPr>
            <a:normAutofit fontScale="90000"/>
          </a:bodyPr>
          <a:lstStyle/>
          <a:p>
            <a:r>
              <a:rPr lang="en-US" dirty="0"/>
              <a:t>LO8, content 3</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Moving a resident up in bed</a:t>
            </a:r>
            <a:endParaRPr lang="en-US" altLang="en-US" dirty="0">
              <a:highlight>
                <a:srgbClr val="000000"/>
              </a:highlight>
              <a:latin typeface="+mj-lt"/>
            </a:endParaRPr>
          </a:p>
          <a:p>
            <a:pPr marL="0" indent="0">
              <a:buNone/>
            </a:pPr>
            <a:endParaRPr lang="en-US" altLang="en-US" dirty="0">
              <a:highlight>
                <a:srgbClr val="000000"/>
              </a:highlight>
              <a:latin typeface="+mj-lt"/>
            </a:endParaRPr>
          </a:p>
          <a:p>
            <a:pPr marL="457200" indent="-457200">
              <a:buFont typeface="+mj-lt"/>
              <a:buAutoNum type="arabicPeriod" startAt="8"/>
            </a:pPr>
            <a:r>
              <a:rPr lang="en-US" altLang="en-US" dirty="0">
                <a:latin typeface="+mj-lt"/>
              </a:rPr>
              <a:t>Both of you should roll the draw sheet up to the resident's side and grasp the sheet. One hand should be at the resident's shoulders, the other about level with the resident's hips. Use proper body mechanics.</a:t>
            </a:r>
          </a:p>
          <a:p>
            <a:pPr marL="457200" indent="-457200">
              <a:buFont typeface="+mj-lt"/>
              <a:buAutoNum type="arabicPeriod" startAt="8"/>
            </a:pPr>
            <a:r>
              <a:rPr lang="en-US" altLang="en-US" dirty="0">
                <a:latin typeface="+mj-lt"/>
              </a:rPr>
              <a:t>Let resident know you will be moving her on the count of three. On three, both of you shift your body weight to your front leg. Help move the resident.</a:t>
            </a:r>
          </a:p>
          <a:p>
            <a:pPr marL="457200" indent="-457200">
              <a:buFont typeface="+mj-lt"/>
              <a:buAutoNum type="arabicPeriod" startAt="8"/>
            </a:pPr>
            <a:r>
              <a:rPr lang="en-US" altLang="en-US" dirty="0">
                <a:latin typeface="+mj-lt"/>
              </a:rPr>
              <a:t>Place the pillow under the resident’s head</a:t>
            </a:r>
          </a:p>
          <a:p>
            <a:pPr marL="457200" indent="-457200">
              <a:buFont typeface="+mj-lt"/>
              <a:buAutoNum type="arabicPeriod" startAt="8"/>
            </a:pPr>
            <a:r>
              <a:rPr lang="en-US" altLang="en-US" dirty="0">
                <a:latin typeface="+mj-lt"/>
              </a:rPr>
              <a:t>Return the bed to lowest position. Remove privacy measures</a:t>
            </a:r>
          </a:p>
          <a:p>
            <a:pPr marL="457200" indent="-457200">
              <a:buFont typeface="+mj-lt"/>
              <a:buAutoNum type="arabicPeriod" startAt="8"/>
            </a:pPr>
            <a:r>
              <a:rPr lang="en-US" altLang="en-US" dirty="0">
                <a:latin typeface="+mj-lt"/>
              </a:rPr>
              <a:t>Place call light within resident’s reach.</a:t>
            </a:r>
          </a:p>
          <a:p>
            <a:pPr marL="457200" indent="-457200">
              <a:buFont typeface="+mj-lt"/>
              <a:buAutoNum type="arabicPeriod" startAt="8"/>
            </a:pPr>
            <a:r>
              <a:rPr lang="en-US" altLang="en-US" dirty="0">
                <a:latin typeface="+mj-lt"/>
              </a:rPr>
              <a:t>Wash your hands.</a:t>
            </a:r>
          </a:p>
          <a:p>
            <a:pPr marL="457200" indent="-457200">
              <a:buFont typeface="+mj-lt"/>
              <a:buAutoNum type="arabicPeriod" startAt="8"/>
            </a:pPr>
            <a:r>
              <a:rPr lang="en-US" altLang="en-US" dirty="0">
                <a:latin typeface="+mj-lt"/>
              </a:rPr>
              <a:t>Report any changes in resident to the nurse.</a:t>
            </a:r>
          </a:p>
          <a:p>
            <a:pPr marL="457200" indent="-457200">
              <a:buFont typeface="+mj-lt"/>
              <a:buAutoNum type="arabicPeriod" startAt="8"/>
            </a:pPr>
            <a:r>
              <a:rPr lang="en-US" altLang="en-US" dirty="0">
                <a:latin typeface="+mj-lt"/>
              </a:rPr>
              <a:t>Document procedure using facility guidelines.</a:t>
            </a:r>
          </a:p>
          <a:p>
            <a:pPr marL="0" indent="0">
              <a:buNone/>
            </a:pPr>
            <a:r>
              <a:rPr lang="en-US" altLang="en-US" dirty="0">
                <a:latin typeface="+mj-lt"/>
              </a:rPr>
              <a:t>	</a:t>
            </a:r>
          </a:p>
          <a:p>
            <a:pPr marL="0" indent="0">
              <a:buNone/>
            </a:pPr>
            <a:endParaRPr lang="en-US" altLang="en-US" dirty="0">
              <a:latin typeface="+mj-lt"/>
            </a:endParaRPr>
          </a:p>
          <a:p>
            <a:pPr marL="457200" indent="-457200">
              <a:buFont typeface="+mj-lt"/>
              <a:buAutoNum type="arabicPeriod" startAt="6"/>
            </a:pPr>
            <a:endParaRPr lang="en-US" altLang="en-US" dirty="0">
              <a:latin typeface="+mj-lt"/>
            </a:endParaRP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217957895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157</a:t>
            </a:fld>
            <a:endParaRPr lang="en-US"/>
          </a:p>
        </p:txBody>
      </p:sp>
      <p:sp>
        <p:nvSpPr>
          <p:cNvPr id="4" name="Title 3">
            <a:extLst>
              <a:ext uri="{FF2B5EF4-FFF2-40B4-BE49-F238E27FC236}">
                <a16:creationId xmlns:a16="http://schemas.microsoft.com/office/drawing/2014/main" id="{E0C3CB6C-B465-46DB-BED0-28ABB8E39F2E}"/>
              </a:ext>
            </a:extLst>
          </p:cNvPr>
          <p:cNvSpPr>
            <a:spLocks noGrp="1"/>
          </p:cNvSpPr>
          <p:nvPr>
            <p:ph type="title"/>
          </p:nvPr>
        </p:nvSpPr>
        <p:spPr/>
        <p:txBody>
          <a:bodyPr>
            <a:normAutofit fontScale="90000"/>
          </a:bodyPr>
          <a:lstStyle/>
          <a:p>
            <a:r>
              <a:rPr lang="en-US" dirty="0"/>
              <a:t>LO8, content 4</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Moving a resident to the side of the bed</a:t>
            </a:r>
            <a:endParaRPr lang="en-US" altLang="en-US" dirty="0">
              <a:highlight>
                <a:srgbClr val="000000"/>
              </a:highlight>
              <a:latin typeface="+mj-lt"/>
            </a:endParaRPr>
          </a:p>
          <a:p>
            <a:pPr marL="0" indent="0">
              <a:buNone/>
            </a:pPr>
            <a:endParaRPr lang="en-US" altLang="en-US" dirty="0">
              <a:highlight>
                <a:srgbClr val="000000"/>
              </a:highlight>
              <a:latin typeface="+mj-lt"/>
            </a:endParaRPr>
          </a:p>
          <a:p>
            <a:pPr marL="0" indent="0">
              <a:buNone/>
            </a:pPr>
            <a:r>
              <a:rPr lang="en-US" altLang="en-US" i="1" dirty="0">
                <a:latin typeface="+mj-lt"/>
              </a:rPr>
              <a:t>Equipment: draw sheet or other device</a:t>
            </a:r>
          </a:p>
          <a:p>
            <a:pPr marL="0" indent="0">
              <a:buNone/>
            </a:pPr>
            <a:endParaRPr lang="en-US" altLang="en-US" i="1" dirty="0">
              <a:latin typeface="+mj-lt"/>
            </a:endParaRPr>
          </a:p>
          <a:p>
            <a:pPr marL="457200" indent="-457200">
              <a:buFont typeface="+mj-lt"/>
              <a:buAutoNum type="arabicPeriod"/>
            </a:pPr>
            <a:r>
              <a:rPr lang="en-US" altLang="en-US" dirty="0">
                <a:latin typeface="+mj-lt"/>
              </a:rPr>
              <a:t>Identify yourself by name. Identify the resident by name. </a:t>
            </a:r>
          </a:p>
          <a:p>
            <a:pPr marL="457200" indent="-457200">
              <a:buFont typeface="+mj-lt"/>
              <a:buAutoNum type="arabicPeriod"/>
            </a:pPr>
            <a:r>
              <a:rPr lang="en-US" altLang="en-US" dirty="0">
                <a:latin typeface="+mj-lt"/>
              </a:rPr>
              <a:t>Wash your hands.</a:t>
            </a:r>
          </a:p>
          <a:p>
            <a:pPr marL="457200" indent="-457200">
              <a:buFont typeface="+mj-lt"/>
              <a:buAutoNum type="arabicPeriod"/>
            </a:pPr>
            <a:r>
              <a:rPr lang="en-US" altLang="en-US" dirty="0">
                <a:latin typeface="+mj-lt"/>
              </a:rPr>
              <a:t>Explain procedure to resident. Speak clearly, slowly, and directly. Maintain face-to-face contact whenever possible.</a:t>
            </a:r>
          </a:p>
          <a:p>
            <a:pPr marL="457200" indent="-457200">
              <a:buFont typeface="+mj-lt"/>
              <a:buAutoNum type="arabicPeriod"/>
            </a:pPr>
            <a:r>
              <a:rPr lang="en-US" altLang="en-US" dirty="0">
                <a:latin typeface="+mj-lt"/>
              </a:rPr>
              <a:t>Provide for resident’s privacy with curtain, screen, or door.</a:t>
            </a:r>
          </a:p>
          <a:p>
            <a:pPr marL="457200" indent="-457200">
              <a:buFont typeface="+mj-lt"/>
              <a:buAutoNum type="arabicPeriod"/>
            </a:pPr>
            <a:r>
              <a:rPr lang="en-US" altLang="en-US" dirty="0">
                <a:latin typeface="+mj-lt"/>
              </a:rPr>
              <a:t>Adjust the bed to a safe level, usually waist high. Lock bed wheels.</a:t>
            </a:r>
          </a:p>
          <a:p>
            <a:pPr marL="0" indent="0">
              <a:buNone/>
            </a:pPr>
            <a:r>
              <a:rPr lang="en-US" altLang="en-US" dirty="0">
                <a:latin typeface="+mj-lt"/>
              </a:rPr>
              <a:t>	</a:t>
            </a:r>
          </a:p>
          <a:p>
            <a:pPr marL="457200" indent="-457200">
              <a:buFont typeface="+mj-lt"/>
              <a:buAutoNum type="arabicPeriod" startAt="6"/>
            </a:pPr>
            <a:endParaRPr lang="en-US" altLang="en-US" dirty="0">
              <a:latin typeface="+mj-lt"/>
            </a:endParaRP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194321142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158</a:t>
            </a:fld>
            <a:endParaRPr lang="en-US"/>
          </a:p>
        </p:txBody>
      </p:sp>
      <p:sp>
        <p:nvSpPr>
          <p:cNvPr id="4" name="Title 3">
            <a:extLst>
              <a:ext uri="{FF2B5EF4-FFF2-40B4-BE49-F238E27FC236}">
                <a16:creationId xmlns:a16="http://schemas.microsoft.com/office/drawing/2014/main" id="{B4EDAE45-E330-49AB-A0AA-1DC15632877C}"/>
              </a:ext>
            </a:extLst>
          </p:cNvPr>
          <p:cNvSpPr>
            <a:spLocks noGrp="1"/>
          </p:cNvSpPr>
          <p:nvPr>
            <p:ph type="title"/>
          </p:nvPr>
        </p:nvSpPr>
        <p:spPr/>
        <p:txBody>
          <a:bodyPr>
            <a:normAutofit fontScale="90000"/>
          </a:bodyPr>
          <a:lstStyle/>
          <a:p>
            <a:r>
              <a:rPr lang="en-US" dirty="0"/>
              <a:t>LO8, content 5</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Moving a resident to the side of the bed</a:t>
            </a:r>
            <a:endParaRPr lang="en-US" altLang="en-US" dirty="0">
              <a:highlight>
                <a:srgbClr val="000000"/>
              </a:highlight>
              <a:latin typeface="+mj-lt"/>
            </a:endParaRPr>
          </a:p>
          <a:p>
            <a:pPr marL="0" indent="0">
              <a:buNone/>
            </a:pPr>
            <a:endParaRPr lang="en-US" altLang="en-US" dirty="0">
              <a:highlight>
                <a:srgbClr val="000000"/>
              </a:highlight>
              <a:latin typeface="+mj-lt"/>
            </a:endParaRPr>
          </a:p>
          <a:p>
            <a:pPr marL="457200" indent="-457200">
              <a:buFont typeface="+mj-lt"/>
              <a:buAutoNum type="arabicPeriod" startAt="6"/>
            </a:pPr>
            <a:r>
              <a:rPr lang="en-US" altLang="en-US" dirty="0">
                <a:latin typeface="+mj-lt"/>
              </a:rPr>
              <a:t>Lower the head of bed. </a:t>
            </a:r>
          </a:p>
          <a:p>
            <a:pPr marL="457200" indent="-457200">
              <a:buFont typeface="+mj-lt"/>
              <a:buAutoNum type="arabicPeriod" startAt="6"/>
            </a:pPr>
            <a:r>
              <a:rPr lang="en-US" altLang="en-US" dirty="0">
                <a:latin typeface="+mj-lt"/>
              </a:rPr>
              <a:t>Stand on the side of the bed to which you are moving the resident. Stand with feet apart and bend your knees.</a:t>
            </a:r>
          </a:p>
          <a:p>
            <a:pPr marL="457200" indent="-457200">
              <a:buFont typeface="+mj-lt"/>
              <a:buAutoNum type="arabicPeriod" startAt="6"/>
            </a:pPr>
            <a:r>
              <a:rPr lang="en-US" altLang="en-US" b="1" dirty="0">
                <a:latin typeface="+mj-lt"/>
              </a:rPr>
              <a:t>With a draw sheet</a:t>
            </a:r>
            <a:r>
              <a:rPr lang="en-US" altLang="en-US" dirty="0">
                <a:latin typeface="+mj-lt"/>
              </a:rPr>
              <a:t>: Roll the draw sheet up to the resident’s side and grasp the sheet. One hand should be at the resident’s shoulders, the other about level with the resident’s hips. Apply one knee against the side of the bed, and lean back with your body. On the count of three, slowly pull the draw sheet and resident toward you.</a:t>
            </a:r>
          </a:p>
          <a:p>
            <a:pPr marL="0" indent="0">
              <a:buNone/>
            </a:pPr>
            <a:endParaRPr lang="en-US" altLang="en-US" dirty="0">
              <a:latin typeface="+mj-lt"/>
            </a:endParaRPr>
          </a:p>
          <a:p>
            <a:pPr marL="457200" indent="-457200">
              <a:buFont typeface="+mj-lt"/>
              <a:buAutoNum type="arabicPeriod" startAt="6"/>
            </a:pPr>
            <a:endParaRPr lang="en-US" altLang="en-US" dirty="0">
              <a:latin typeface="+mj-lt"/>
            </a:endParaRP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141727417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159</a:t>
            </a:fld>
            <a:endParaRPr lang="en-US"/>
          </a:p>
        </p:txBody>
      </p:sp>
      <p:sp>
        <p:nvSpPr>
          <p:cNvPr id="5" name="Title 4">
            <a:extLst>
              <a:ext uri="{FF2B5EF4-FFF2-40B4-BE49-F238E27FC236}">
                <a16:creationId xmlns:a16="http://schemas.microsoft.com/office/drawing/2014/main" id="{025E320C-FD4A-4308-9159-F0D981C2ADBC}"/>
              </a:ext>
            </a:extLst>
          </p:cNvPr>
          <p:cNvSpPr>
            <a:spLocks noGrp="1"/>
          </p:cNvSpPr>
          <p:nvPr>
            <p:ph type="title"/>
          </p:nvPr>
        </p:nvSpPr>
        <p:spPr/>
        <p:txBody>
          <a:bodyPr>
            <a:normAutofit fontScale="90000"/>
          </a:bodyPr>
          <a:lstStyle/>
          <a:p>
            <a:r>
              <a:rPr lang="en-US" dirty="0"/>
              <a:t>LO8, content 6</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5" y="780226"/>
            <a:ext cx="3958978"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Moving a resident to the side of the bed</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8"/>
            </a:pPr>
            <a:r>
              <a:rPr lang="en-US" altLang="en-US" b="1" dirty="0">
                <a:latin typeface="+mj-lt"/>
              </a:rPr>
              <a:t>Without a draw sheet: </a:t>
            </a:r>
            <a:r>
              <a:rPr lang="en-US" altLang="en-US" dirty="0">
                <a:latin typeface="+mj-lt"/>
              </a:rPr>
              <a:t>Gently slide your hands under the resident’s head and shoulders and move them toward you. Gently slide your hands under her midsection and move it toward you. Gently slide your hands under the hips and legs and move them toward you.</a:t>
            </a:r>
            <a:endParaRPr lang="en-US" altLang="en-US" dirty="0">
              <a:highlight>
                <a:srgbClr val="000000"/>
              </a:highlight>
              <a:latin typeface="+mj-lt"/>
            </a:endParaRPr>
          </a:p>
          <a:p>
            <a:pPr marL="0" indent="0">
              <a:buNone/>
            </a:pPr>
            <a:endParaRPr lang="en-US" altLang="en-US" dirty="0">
              <a:latin typeface="+mj-lt"/>
            </a:endParaRPr>
          </a:p>
          <a:p>
            <a:pPr marL="0" indent="0">
              <a:buNone/>
            </a:pPr>
            <a:endParaRPr lang="en-US" altLang="en-US" dirty="0">
              <a:solidFill>
                <a:schemeClr val="accent5">
                  <a:lumMod val="60000"/>
                  <a:lumOff val="40000"/>
                </a:schemeClr>
              </a:solidFill>
              <a:highlight>
                <a:srgbClr val="000000"/>
              </a:highlight>
              <a:latin typeface="+mj-lt"/>
            </a:endParaRPr>
          </a:p>
        </p:txBody>
      </p:sp>
      <p:grpSp>
        <p:nvGrpSpPr>
          <p:cNvPr id="7" name="Group 6" descr="NA moves resident's body in stages, uses proper body mechanics. Arrows show direction of movement.">
            <a:extLst>
              <a:ext uri="{FF2B5EF4-FFF2-40B4-BE49-F238E27FC236}">
                <a16:creationId xmlns:a16="http://schemas.microsoft.com/office/drawing/2014/main" id="{D0EC261C-52D1-41ED-9423-7090C393B86A}"/>
              </a:ext>
            </a:extLst>
          </p:cNvPr>
          <p:cNvGrpSpPr/>
          <p:nvPr/>
        </p:nvGrpSpPr>
        <p:grpSpPr>
          <a:xfrm>
            <a:off x="4572000" y="1112339"/>
            <a:ext cx="3165205" cy="4959366"/>
            <a:chOff x="4117722" y="1166930"/>
            <a:chExt cx="3165205" cy="4959366"/>
          </a:xfrm>
        </p:grpSpPr>
        <p:pic>
          <p:nvPicPr>
            <p:cNvPr id="4" name="Picture 3">
              <a:extLst>
                <a:ext uri="{FF2B5EF4-FFF2-40B4-BE49-F238E27FC236}">
                  <a16:creationId xmlns:a16="http://schemas.microsoft.com/office/drawing/2014/main" id="{CE1E3811-9DB4-4564-AB45-4CB02A614D4C}"/>
                </a:ext>
              </a:extLst>
            </p:cNvPr>
            <p:cNvPicPr>
              <a:picLocks noChangeAspect="1"/>
            </p:cNvPicPr>
            <p:nvPr/>
          </p:nvPicPr>
          <p:blipFill>
            <a:blip r:embed="rId2"/>
            <a:stretch>
              <a:fillRect/>
            </a:stretch>
          </p:blipFill>
          <p:spPr>
            <a:xfrm>
              <a:off x="4117722" y="1166930"/>
              <a:ext cx="3165205" cy="2365453"/>
            </a:xfrm>
            <a:prstGeom prst="rect">
              <a:avLst/>
            </a:prstGeom>
          </p:spPr>
        </p:pic>
        <p:pic>
          <p:nvPicPr>
            <p:cNvPr id="6" name="Picture 5">
              <a:extLst>
                <a:ext uri="{FF2B5EF4-FFF2-40B4-BE49-F238E27FC236}">
                  <a16:creationId xmlns:a16="http://schemas.microsoft.com/office/drawing/2014/main" id="{392620FD-5ADB-4C6B-A36A-93FF50535DE7}"/>
                </a:ext>
              </a:extLst>
            </p:cNvPr>
            <p:cNvPicPr>
              <a:picLocks noChangeAspect="1"/>
            </p:cNvPicPr>
            <p:nvPr/>
          </p:nvPicPr>
          <p:blipFill>
            <a:blip r:embed="rId3"/>
            <a:stretch>
              <a:fillRect/>
            </a:stretch>
          </p:blipFill>
          <p:spPr>
            <a:xfrm>
              <a:off x="4117722" y="3760843"/>
              <a:ext cx="3165205" cy="2365453"/>
            </a:xfrm>
            <a:prstGeom prst="rect">
              <a:avLst/>
            </a:prstGeom>
          </p:spPr>
        </p:pic>
      </p:grpSp>
    </p:spTree>
    <p:extLst>
      <p:ext uri="{BB962C8B-B14F-4D97-AF65-F5344CB8AC3E}">
        <p14:creationId xmlns:p14="http://schemas.microsoft.com/office/powerpoint/2010/main" val="1763510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16</a:t>
            </a:fld>
            <a:endParaRPr lang="en-US"/>
          </a:p>
        </p:txBody>
      </p:sp>
      <p:sp>
        <p:nvSpPr>
          <p:cNvPr id="2" name="Title 1">
            <a:extLst>
              <a:ext uri="{FF2B5EF4-FFF2-40B4-BE49-F238E27FC236}">
                <a16:creationId xmlns:a16="http://schemas.microsoft.com/office/drawing/2014/main" id="{44CB5405-6D13-4F4E-AFE3-55858CDBC2ED}"/>
              </a:ext>
            </a:extLst>
          </p:cNvPr>
          <p:cNvSpPr>
            <a:spLocks noGrp="1"/>
          </p:cNvSpPr>
          <p:nvPr>
            <p:ph type="title"/>
          </p:nvPr>
        </p:nvSpPr>
        <p:spPr/>
        <p:txBody>
          <a:bodyPr>
            <a:normAutofit fontScale="90000"/>
          </a:bodyPr>
          <a:lstStyle/>
          <a:p>
            <a:r>
              <a:rPr lang="en-US" dirty="0"/>
              <a:t>LO2, content 5</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2"/>
            </a:pPr>
            <a:r>
              <a:rPr lang="en-US" dirty="0">
                <a:solidFill>
                  <a:srgbClr val="FF0000"/>
                </a:solidFill>
                <a:latin typeface="+mj-lt"/>
              </a:rPr>
              <a:t>Identify guidelines for providing skin care and preventing pressure injuries</a:t>
            </a:r>
          </a:p>
          <a:p>
            <a:pPr marL="457200" indent="-457200">
              <a:buFont typeface="+mj-lt"/>
              <a:buAutoNum type="arabicPeriod" startAt="2"/>
            </a:pPr>
            <a:endParaRPr lang="en-US" dirty="0">
              <a:solidFill>
                <a:srgbClr val="FF0000"/>
              </a:solidFill>
              <a:latin typeface="+mj-lt"/>
            </a:endParaRPr>
          </a:p>
          <a:p>
            <a:pPr marL="0" indent="0">
              <a:buNone/>
            </a:pPr>
            <a:r>
              <a:rPr lang="en-US" dirty="0"/>
              <a:t>Guidelines for skin care (cont’d):</a:t>
            </a:r>
          </a:p>
          <a:p>
            <a:pPr marL="0" indent="0">
              <a:buNone/>
            </a:pPr>
            <a:endParaRPr lang="en-US" dirty="0"/>
          </a:p>
          <a:p>
            <a:pPr lvl="1"/>
            <a:r>
              <a:rPr lang="en-US" dirty="0"/>
              <a:t>Massage skin frequently. Do not massage white, red, or purple areas.</a:t>
            </a:r>
          </a:p>
          <a:p>
            <a:pPr lvl="1"/>
            <a:r>
              <a:rPr lang="en-US" dirty="0"/>
              <a:t>Avoid pulling or tearing skin.</a:t>
            </a:r>
          </a:p>
          <a:p>
            <a:pPr lvl="1"/>
            <a:r>
              <a:rPr lang="en-US" dirty="0"/>
              <a:t>In overweight residents, pay special attention to skin under folds.</a:t>
            </a:r>
          </a:p>
          <a:p>
            <a:pPr lvl="1"/>
            <a:r>
              <a:rPr lang="en-US" dirty="0"/>
              <a:t>Encourage residents to eat well-balanced meals and to drink plenty of fluids.</a:t>
            </a:r>
          </a:p>
          <a:p>
            <a:pPr lvl="1"/>
            <a:r>
              <a:rPr lang="en-US" dirty="0"/>
              <a:t>Keep plastic or rubber materials from coming into contact with the skin.</a:t>
            </a:r>
          </a:p>
          <a:p>
            <a:pPr lvl="1"/>
            <a:r>
              <a:rPr lang="en-US" dirty="0"/>
              <a:t>Follow the care plan and instructions.</a:t>
            </a:r>
          </a:p>
          <a:p>
            <a:pPr lvl="1"/>
            <a:endParaRPr lang="en-US" dirty="0"/>
          </a:p>
          <a:p>
            <a:pPr marL="0" indent="0">
              <a:buNone/>
            </a:pPr>
            <a:endParaRPr lang="en-US" dirty="0"/>
          </a:p>
          <a:p>
            <a:pPr marL="0" indent="0">
              <a:buNone/>
            </a:pPr>
            <a:endParaRPr lang="en-US" dirty="0">
              <a:solidFill>
                <a:sysClr val="windowText" lastClr="000000"/>
              </a:solidFill>
            </a:endParaRPr>
          </a:p>
          <a:p>
            <a:pPr marL="0" indent="0">
              <a:buNone/>
            </a:pPr>
            <a:endParaRPr lang="en-US" dirty="0">
              <a:latin typeface="+mj-lt"/>
            </a:endParaRPr>
          </a:p>
        </p:txBody>
      </p:sp>
    </p:spTree>
    <p:extLst>
      <p:ext uri="{BB962C8B-B14F-4D97-AF65-F5344CB8AC3E}">
        <p14:creationId xmlns:p14="http://schemas.microsoft.com/office/powerpoint/2010/main" val="261439830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160</a:t>
            </a:fld>
            <a:endParaRPr lang="en-US"/>
          </a:p>
        </p:txBody>
      </p:sp>
      <p:sp>
        <p:nvSpPr>
          <p:cNvPr id="4" name="Title 3">
            <a:extLst>
              <a:ext uri="{FF2B5EF4-FFF2-40B4-BE49-F238E27FC236}">
                <a16:creationId xmlns:a16="http://schemas.microsoft.com/office/drawing/2014/main" id="{0A213D21-5BDF-4232-A40B-AACF8BB2658D}"/>
              </a:ext>
            </a:extLst>
          </p:cNvPr>
          <p:cNvSpPr>
            <a:spLocks noGrp="1"/>
          </p:cNvSpPr>
          <p:nvPr>
            <p:ph type="title"/>
          </p:nvPr>
        </p:nvSpPr>
        <p:spPr/>
        <p:txBody>
          <a:bodyPr>
            <a:normAutofit fontScale="90000"/>
          </a:bodyPr>
          <a:lstStyle/>
          <a:p>
            <a:r>
              <a:rPr lang="en-US" dirty="0"/>
              <a:t>LO8, content 7</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Moving a resident to the side of the bed</a:t>
            </a:r>
            <a:endParaRPr lang="en-US" altLang="en-US" dirty="0">
              <a:highlight>
                <a:srgbClr val="000000"/>
              </a:highlight>
              <a:latin typeface="+mj-lt"/>
            </a:endParaRPr>
          </a:p>
          <a:p>
            <a:pPr marL="0" indent="0">
              <a:buNone/>
            </a:pPr>
            <a:endParaRPr lang="en-US" altLang="en-US" dirty="0">
              <a:highlight>
                <a:srgbClr val="000000"/>
              </a:highlight>
              <a:latin typeface="+mj-lt"/>
            </a:endParaRPr>
          </a:p>
          <a:p>
            <a:pPr marL="457200" indent="-457200">
              <a:buFont typeface="+mj-lt"/>
              <a:buAutoNum type="arabicPeriod" startAt="9"/>
            </a:pPr>
            <a:r>
              <a:rPr lang="en-US" altLang="en-US" dirty="0">
                <a:latin typeface="+mj-lt"/>
              </a:rPr>
              <a:t>Return bed to lowest position. Remove privacy measures.</a:t>
            </a:r>
          </a:p>
          <a:p>
            <a:pPr marL="457200" indent="-457200">
              <a:buFont typeface="+mj-lt"/>
              <a:buAutoNum type="arabicPeriod" startAt="9"/>
            </a:pPr>
            <a:r>
              <a:rPr lang="en-US" altLang="en-US" dirty="0">
                <a:latin typeface="+mj-lt"/>
              </a:rPr>
              <a:t>Place call light within resident’s reach.</a:t>
            </a:r>
          </a:p>
          <a:p>
            <a:pPr marL="457200" indent="-457200">
              <a:buFont typeface="+mj-lt"/>
              <a:buAutoNum type="arabicPeriod" startAt="9"/>
            </a:pPr>
            <a:r>
              <a:rPr lang="en-US" altLang="en-US" dirty="0">
                <a:latin typeface="+mj-lt"/>
              </a:rPr>
              <a:t>Wash your hands.</a:t>
            </a:r>
          </a:p>
          <a:p>
            <a:pPr marL="457200" indent="-457200">
              <a:buFont typeface="+mj-lt"/>
              <a:buAutoNum type="arabicPeriod" startAt="9"/>
            </a:pPr>
            <a:r>
              <a:rPr lang="en-US" altLang="en-US" dirty="0">
                <a:latin typeface="+mj-lt"/>
              </a:rPr>
              <a:t>Report any changes in resident to the nurse.</a:t>
            </a:r>
          </a:p>
          <a:p>
            <a:pPr marL="457200" indent="-457200">
              <a:buFont typeface="+mj-lt"/>
              <a:buAutoNum type="arabicPeriod" startAt="9"/>
            </a:pPr>
            <a:r>
              <a:rPr lang="en-US" altLang="en-US" dirty="0">
                <a:latin typeface="+mj-lt"/>
              </a:rPr>
              <a:t>Document procedure using facility guidelines.</a:t>
            </a:r>
          </a:p>
          <a:p>
            <a:pPr marL="0" indent="0">
              <a:buNone/>
            </a:pPr>
            <a:r>
              <a:rPr lang="en-US" altLang="en-US" dirty="0">
                <a:latin typeface="+mj-lt"/>
              </a:rPr>
              <a:t>	</a:t>
            </a:r>
          </a:p>
          <a:p>
            <a:pPr marL="0" indent="0">
              <a:buNone/>
            </a:pPr>
            <a:endParaRPr lang="en-US" altLang="en-US" dirty="0">
              <a:latin typeface="+mj-lt"/>
            </a:endParaRPr>
          </a:p>
          <a:p>
            <a:pPr marL="457200" indent="-457200">
              <a:buFont typeface="+mj-lt"/>
              <a:buAutoNum type="arabicPeriod" startAt="6"/>
            </a:pPr>
            <a:endParaRPr lang="en-US" altLang="en-US" dirty="0">
              <a:latin typeface="+mj-lt"/>
            </a:endParaRP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297263591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161</a:t>
            </a:fld>
            <a:endParaRPr lang="en-US"/>
          </a:p>
        </p:txBody>
      </p:sp>
      <p:sp>
        <p:nvSpPr>
          <p:cNvPr id="4" name="Title 3">
            <a:extLst>
              <a:ext uri="{FF2B5EF4-FFF2-40B4-BE49-F238E27FC236}">
                <a16:creationId xmlns:a16="http://schemas.microsoft.com/office/drawing/2014/main" id="{8357AF34-250C-4B99-8140-BB2A08F00BF6}"/>
              </a:ext>
            </a:extLst>
          </p:cNvPr>
          <p:cNvSpPr>
            <a:spLocks noGrp="1"/>
          </p:cNvSpPr>
          <p:nvPr>
            <p:ph type="title"/>
          </p:nvPr>
        </p:nvSpPr>
        <p:spPr/>
        <p:txBody>
          <a:bodyPr>
            <a:normAutofit fontScale="90000"/>
          </a:bodyPr>
          <a:lstStyle/>
          <a:p>
            <a:r>
              <a:rPr lang="en-US" dirty="0"/>
              <a:t>LO8, content 8</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Positioning a resident on his side</a:t>
            </a:r>
            <a:endParaRPr lang="en-US" altLang="en-US" dirty="0">
              <a:highlight>
                <a:srgbClr val="000000"/>
              </a:highlight>
              <a:latin typeface="+mj-lt"/>
            </a:endParaRPr>
          </a:p>
          <a:p>
            <a:pPr marL="0" indent="0">
              <a:buNone/>
            </a:pPr>
            <a:endParaRPr lang="en-US" altLang="en-US" dirty="0">
              <a:highlight>
                <a:srgbClr val="000000"/>
              </a:highlight>
              <a:latin typeface="+mj-lt"/>
            </a:endParaRPr>
          </a:p>
          <a:p>
            <a:pPr marL="457200" indent="-457200">
              <a:buFont typeface="+mj-lt"/>
              <a:buAutoNum type="arabicPeriod"/>
            </a:pPr>
            <a:r>
              <a:rPr lang="en-US" altLang="en-US" dirty="0">
                <a:latin typeface="+mj-lt"/>
              </a:rPr>
              <a:t>Identify yourself by name. Identify the resident by name. </a:t>
            </a:r>
          </a:p>
          <a:p>
            <a:pPr marL="457200" indent="-457200">
              <a:buFont typeface="+mj-lt"/>
              <a:buAutoNum type="arabicPeriod"/>
            </a:pPr>
            <a:r>
              <a:rPr lang="en-US" altLang="en-US" dirty="0">
                <a:latin typeface="+mj-lt"/>
              </a:rPr>
              <a:t>Wash your hands.</a:t>
            </a:r>
          </a:p>
          <a:p>
            <a:pPr marL="457200" indent="-457200">
              <a:buFont typeface="+mj-lt"/>
              <a:buAutoNum type="arabicPeriod"/>
            </a:pPr>
            <a:r>
              <a:rPr lang="en-US" altLang="en-US" dirty="0">
                <a:latin typeface="+mj-lt"/>
              </a:rPr>
              <a:t>Explain procedure to resident. Speak clearly, slowly, and directly. Maintain face-to-face contact whenever possible.</a:t>
            </a:r>
          </a:p>
          <a:p>
            <a:pPr marL="457200" indent="-457200">
              <a:buFont typeface="+mj-lt"/>
              <a:buAutoNum type="arabicPeriod"/>
            </a:pPr>
            <a:r>
              <a:rPr lang="en-US" altLang="en-US" dirty="0">
                <a:latin typeface="+mj-lt"/>
              </a:rPr>
              <a:t>Provide for resident’s privacy with curtain, screen, or door.</a:t>
            </a:r>
          </a:p>
          <a:p>
            <a:pPr marL="457200" indent="-457200">
              <a:buFont typeface="+mj-lt"/>
              <a:buAutoNum type="arabicPeriod"/>
            </a:pPr>
            <a:r>
              <a:rPr lang="en-US" altLang="en-US" dirty="0">
                <a:latin typeface="+mj-lt"/>
              </a:rPr>
              <a:t>Adjust bed to a safe level, usually waist high. Lock bed wheels.</a:t>
            </a:r>
          </a:p>
          <a:p>
            <a:pPr marL="457200" indent="-457200">
              <a:buFont typeface="+mj-lt"/>
              <a:buAutoNum type="arabicPeriod"/>
            </a:pPr>
            <a:r>
              <a:rPr lang="en-US" altLang="en-US" dirty="0">
                <a:latin typeface="+mj-lt"/>
              </a:rPr>
              <a:t>Lower the head of bed to make it flat. </a:t>
            </a:r>
          </a:p>
          <a:p>
            <a:pPr marL="457200" indent="-457200">
              <a:buFont typeface="+mj-lt"/>
              <a:buAutoNum type="arabicPeriod"/>
            </a:pPr>
            <a:r>
              <a:rPr lang="en-US" altLang="en-US" dirty="0">
                <a:latin typeface="+mj-lt"/>
              </a:rPr>
              <a:t>Move resident to side of bed nearest you using previous procedure.</a:t>
            </a:r>
          </a:p>
          <a:p>
            <a:pPr marL="457200" indent="-457200">
              <a:buFont typeface="+mj-lt"/>
              <a:buAutoNum type="arabicPeriod"/>
            </a:pPr>
            <a:r>
              <a:rPr lang="en-US" altLang="en-US" dirty="0">
                <a:latin typeface="+mj-lt"/>
              </a:rPr>
              <a:t>Raise the far side rail (if used).</a:t>
            </a:r>
          </a:p>
          <a:p>
            <a:pPr marL="0" indent="0">
              <a:buNone/>
            </a:pPr>
            <a:endParaRPr lang="en-US" altLang="en-US" dirty="0">
              <a:latin typeface="+mj-lt"/>
            </a:endParaRPr>
          </a:p>
          <a:p>
            <a:pPr marL="457200" indent="-457200">
              <a:buFont typeface="+mj-lt"/>
              <a:buAutoNum type="arabicPeriod" startAt="6"/>
            </a:pPr>
            <a:endParaRPr lang="en-US" altLang="en-US" dirty="0">
              <a:latin typeface="+mj-lt"/>
            </a:endParaRP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201086272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162</a:t>
            </a:fld>
            <a:endParaRPr lang="en-US"/>
          </a:p>
        </p:txBody>
      </p:sp>
      <p:sp>
        <p:nvSpPr>
          <p:cNvPr id="4" name="Title 3">
            <a:extLst>
              <a:ext uri="{FF2B5EF4-FFF2-40B4-BE49-F238E27FC236}">
                <a16:creationId xmlns:a16="http://schemas.microsoft.com/office/drawing/2014/main" id="{CEA85D63-493E-49A0-ACA5-8AC31BCC1A99}"/>
              </a:ext>
            </a:extLst>
          </p:cNvPr>
          <p:cNvSpPr>
            <a:spLocks noGrp="1"/>
          </p:cNvSpPr>
          <p:nvPr>
            <p:ph type="title"/>
          </p:nvPr>
        </p:nvSpPr>
        <p:spPr/>
        <p:txBody>
          <a:bodyPr>
            <a:normAutofit fontScale="90000"/>
          </a:bodyPr>
          <a:lstStyle/>
          <a:p>
            <a:r>
              <a:rPr lang="en-US" dirty="0"/>
              <a:t>LO8, content 9</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Positioning a resident on his side</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r>
              <a:rPr lang="en-US" altLang="en-US" b="1" dirty="0">
                <a:latin typeface="+mj-lt"/>
              </a:rPr>
              <a:t>Turning resident away from you:</a:t>
            </a:r>
          </a:p>
          <a:p>
            <a:pPr marL="457200" indent="-457200">
              <a:buFont typeface="+mj-lt"/>
              <a:buAutoNum type="alphaLcPeriod"/>
            </a:pPr>
            <a:r>
              <a:rPr lang="en-US" altLang="en-US" dirty="0">
                <a:latin typeface="+mj-lt"/>
              </a:rPr>
              <a:t>Cross resident’s arm over his chest. Cross the near leg over the far leg</a:t>
            </a:r>
            <a:endParaRPr lang="en-US" altLang="en-US" dirty="0">
              <a:highlight>
                <a:srgbClr val="000000"/>
              </a:highlight>
              <a:latin typeface="+mj-lt"/>
            </a:endParaRPr>
          </a:p>
          <a:p>
            <a:pPr marL="0" indent="0">
              <a:buNone/>
            </a:pPr>
            <a:r>
              <a:rPr lang="en-US" altLang="en-US" dirty="0">
                <a:latin typeface="+mj-lt"/>
              </a:rPr>
              <a:t>	</a:t>
            </a:r>
          </a:p>
          <a:p>
            <a:pPr marL="0" indent="0">
              <a:buNone/>
            </a:pPr>
            <a:endParaRPr lang="en-US" altLang="en-US" dirty="0">
              <a:solidFill>
                <a:schemeClr val="accent5">
                  <a:lumMod val="60000"/>
                  <a:lumOff val="40000"/>
                </a:schemeClr>
              </a:solidFill>
              <a:highlight>
                <a:srgbClr val="000000"/>
              </a:highlight>
              <a:latin typeface="+mj-lt"/>
            </a:endParaRPr>
          </a:p>
        </p:txBody>
      </p:sp>
      <p:pic>
        <p:nvPicPr>
          <p:cNvPr id="5" name="Picture 4" descr="NA crosses resident's near leg over her far leg. Arrow shows direction of movement.">
            <a:extLst>
              <a:ext uri="{FF2B5EF4-FFF2-40B4-BE49-F238E27FC236}">
                <a16:creationId xmlns:a16="http://schemas.microsoft.com/office/drawing/2014/main" id="{5949481E-C6C1-41F4-8F28-C83A340ACE8B}"/>
              </a:ext>
            </a:extLst>
          </p:cNvPr>
          <p:cNvPicPr>
            <a:picLocks noChangeAspect="1"/>
          </p:cNvPicPr>
          <p:nvPr/>
        </p:nvPicPr>
        <p:blipFill>
          <a:blip r:embed="rId2"/>
          <a:stretch>
            <a:fillRect/>
          </a:stretch>
        </p:blipFill>
        <p:spPr>
          <a:xfrm>
            <a:off x="1828801" y="3668358"/>
            <a:ext cx="5481020" cy="2059624"/>
          </a:xfrm>
          <a:prstGeom prst="rect">
            <a:avLst/>
          </a:prstGeom>
        </p:spPr>
      </p:pic>
    </p:spTree>
    <p:extLst>
      <p:ext uri="{BB962C8B-B14F-4D97-AF65-F5344CB8AC3E}">
        <p14:creationId xmlns:p14="http://schemas.microsoft.com/office/powerpoint/2010/main" val="131842784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163</a:t>
            </a:fld>
            <a:endParaRPr lang="en-US"/>
          </a:p>
        </p:txBody>
      </p:sp>
      <p:sp>
        <p:nvSpPr>
          <p:cNvPr id="4" name="Title 3">
            <a:extLst>
              <a:ext uri="{FF2B5EF4-FFF2-40B4-BE49-F238E27FC236}">
                <a16:creationId xmlns:a16="http://schemas.microsoft.com/office/drawing/2014/main" id="{F1CEC8E4-C9C0-4387-BC4C-6F05D5997AFD}"/>
              </a:ext>
            </a:extLst>
          </p:cNvPr>
          <p:cNvSpPr>
            <a:spLocks noGrp="1"/>
          </p:cNvSpPr>
          <p:nvPr>
            <p:ph type="title"/>
          </p:nvPr>
        </p:nvSpPr>
        <p:spPr/>
        <p:txBody>
          <a:bodyPr>
            <a:normAutofit fontScale="90000"/>
          </a:bodyPr>
          <a:lstStyle/>
          <a:p>
            <a:r>
              <a:rPr lang="en-US" dirty="0"/>
              <a:t>LO8, content 10</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4" y="780226"/>
            <a:ext cx="3918035"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Positioning a resident on his side</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lphaLcPeriod" startAt="2"/>
            </a:pPr>
            <a:r>
              <a:rPr lang="en-US" altLang="en-US" dirty="0">
                <a:latin typeface="+mj-lt"/>
              </a:rPr>
              <a:t>Stand with feet shoulder-width apart. Bend your knees.</a:t>
            </a:r>
          </a:p>
          <a:p>
            <a:pPr marL="457200" indent="-457200">
              <a:buFont typeface="+mj-lt"/>
              <a:buAutoNum type="alphaLcPeriod" startAt="2"/>
            </a:pPr>
            <a:r>
              <a:rPr lang="en-US" altLang="en-US" dirty="0">
                <a:latin typeface="+mj-lt"/>
              </a:rPr>
              <a:t>Place one hand on the resident’s shoulder. Place the other hand on the resident’s nearest hip.</a:t>
            </a:r>
          </a:p>
          <a:p>
            <a:pPr marL="457200" indent="-457200">
              <a:buFont typeface="+mj-lt"/>
              <a:buAutoNum type="alphaLcPeriod" startAt="2"/>
            </a:pPr>
            <a:r>
              <a:rPr lang="en-US" altLang="en-US" dirty="0">
                <a:latin typeface="+mj-lt"/>
              </a:rPr>
              <a:t>While supporting the body, gently roll resident onto his side as one unit, toward raised side rail. </a:t>
            </a:r>
          </a:p>
          <a:p>
            <a:pPr marL="0" indent="0">
              <a:buNone/>
            </a:pPr>
            <a:r>
              <a:rPr lang="en-US" altLang="en-US" dirty="0">
                <a:latin typeface="+mj-lt"/>
              </a:rPr>
              <a:t>	</a:t>
            </a:r>
          </a:p>
          <a:p>
            <a:pPr marL="0" indent="0">
              <a:buNone/>
            </a:pPr>
            <a:endParaRPr lang="en-US" altLang="en-US" dirty="0">
              <a:solidFill>
                <a:schemeClr val="accent5">
                  <a:lumMod val="60000"/>
                  <a:lumOff val="40000"/>
                </a:schemeClr>
              </a:solidFill>
              <a:highlight>
                <a:srgbClr val="000000"/>
              </a:highlight>
              <a:latin typeface="+mj-lt"/>
            </a:endParaRPr>
          </a:p>
        </p:txBody>
      </p:sp>
      <p:pic>
        <p:nvPicPr>
          <p:cNvPr id="5" name="Picture 4" descr="NA rolls resident as a unit with hands at hip and shoulder. Arrows show direction of movement.">
            <a:extLst>
              <a:ext uri="{FF2B5EF4-FFF2-40B4-BE49-F238E27FC236}">
                <a16:creationId xmlns:a16="http://schemas.microsoft.com/office/drawing/2014/main" id="{2C2E88BC-645F-46F0-9EE1-2F2139A75B0C}"/>
              </a:ext>
            </a:extLst>
          </p:cNvPr>
          <p:cNvPicPr>
            <a:picLocks noChangeAspect="1"/>
          </p:cNvPicPr>
          <p:nvPr/>
        </p:nvPicPr>
        <p:blipFill>
          <a:blip r:embed="rId2"/>
          <a:stretch>
            <a:fillRect/>
          </a:stretch>
        </p:blipFill>
        <p:spPr>
          <a:xfrm>
            <a:off x="4366438" y="3590647"/>
            <a:ext cx="3745625" cy="1790506"/>
          </a:xfrm>
          <a:prstGeom prst="rect">
            <a:avLst/>
          </a:prstGeom>
        </p:spPr>
      </p:pic>
    </p:spTree>
    <p:extLst>
      <p:ext uri="{BB962C8B-B14F-4D97-AF65-F5344CB8AC3E}">
        <p14:creationId xmlns:p14="http://schemas.microsoft.com/office/powerpoint/2010/main" val="35510205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164</a:t>
            </a:fld>
            <a:endParaRPr lang="en-US"/>
          </a:p>
        </p:txBody>
      </p:sp>
      <p:sp>
        <p:nvSpPr>
          <p:cNvPr id="4" name="Title 3">
            <a:extLst>
              <a:ext uri="{FF2B5EF4-FFF2-40B4-BE49-F238E27FC236}">
                <a16:creationId xmlns:a16="http://schemas.microsoft.com/office/drawing/2014/main" id="{F98E025E-8AD5-4CBF-A8DD-29F2D1562386}"/>
              </a:ext>
            </a:extLst>
          </p:cNvPr>
          <p:cNvSpPr>
            <a:spLocks noGrp="1"/>
          </p:cNvSpPr>
          <p:nvPr>
            <p:ph type="title"/>
          </p:nvPr>
        </p:nvSpPr>
        <p:spPr/>
        <p:txBody>
          <a:bodyPr>
            <a:normAutofit fontScale="90000"/>
          </a:bodyPr>
          <a:lstStyle/>
          <a:p>
            <a:r>
              <a:rPr lang="en-US" dirty="0"/>
              <a:t>LO8, content 11</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Positioning a resident on his side</a:t>
            </a:r>
            <a:endParaRPr lang="en-US" altLang="en-US" dirty="0">
              <a:highlight>
                <a:srgbClr val="000000"/>
              </a:highlight>
              <a:latin typeface="+mj-lt"/>
            </a:endParaRPr>
          </a:p>
          <a:p>
            <a:pPr marL="0" indent="0">
              <a:buNone/>
            </a:pPr>
            <a:endParaRPr lang="en-US" altLang="en-US" dirty="0">
              <a:highlight>
                <a:srgbClr val="000000"/>
              </a:highlight>
              <a:latin typeface="+mj-lt"/>
            </a:endParaRPr>
          </a:p>
          <a:p>
            <a:pPr marL="0" indent="0">
              <a:buNone/>
            </a:pPr>
            <a:r>
              <a:rPr lang="en-US" altLang="en-US" b="1" dirty="0">
                <a:latin typeface="+mj-lt"/>
              </a:rPr>
              <a:t>Turning resident toward you:</a:t>
            </a:r>
          </a:p>
          <a:p>
            <a:pPr marL="457200" indent="-457200">
              <a:buFont typeface="+mj-lt"/>
              <a:buAutoNum type="alphaLcPeriod"/>
            </a:pPr>
            <a:r>
              <a:rPr lang="en-US" altLang="en-US" dirty="0">
                <a:latin typeface="+mj-lt"/>
              </a:rPr>
              <a:t>Cross resident’s far arm over his chest. Move the arm on the side the resident is being turned to out of the way. Cross the far leg over the near leg.</a:t>
            </a:r>
          </a:p>
          <a:p>
            <a:pPr marL="457200" indent="-457200">
              <a:buFont typeface="+mj-lt"/>
              <a:buAutoNum type="alphaLcPeriod"/>
            </a:pPr>
            <a:r>
              <a:rPr lang="en-US" altLang="en-US" dirty="0">
                <a:latin typeface="+mj-lt"/>
              </a:rPr>
              <a:t>Stand with feet shoulder-width apart. Bend your knees.</a:t>
            </a:r>
          </a:p>
          <a:p>
            <a:pPr marL="457200" indent="-457200">
              <a:buFont typeface="+mj-lt"/>
              <a:buAutoNum type="alphaLcPeriod"/>
            </a:pPr>
            <a:r>
              <a:rPr lang="en-US" altLang="en-US" dirty="0">
                <a:latin typeface="+mj-lt"/>
              </a:rPr>
              <a:t>Place one hand on the resident’s far shoulder. Place the other hand on the far hip.</a:t>
            </a:r>
          </a:p>
          <a:p>
            <a:pPr marL="0" indent="0">
              <a:buNone/>
            </a:pPr>
            <a:endParaRPr lang="en-US" altLang="en-US" dirty="0">
              <a:latin typeface="+mj-lt"/>
            </a:endParaRPr>
          </a:p>
          <a:p>
            <a:pPr marL="457200" indent="-457200">
              <a:buFont typeface="+mj-lt"/>
              <a:buAutoNum type="arabicPeriod" startAt="6"/>
            </a:pPr>
            <a:endParaRPr lang="en-US" altLang="en-US" dirty="0">
              <a:latin typeface="+mj-lt"/>
            </a:endParaRP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229224175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165</a:t>
            </a:fld>
            <a:endParaRPr lang="en-US"/>
          </a:p>
        </p:txBody>
      </p:sp>
      <p:sp>
        <p:nvSpPr>
          <p:cNvPr id="4" name="Title 3">
            <a:extLst>
              <a:ext uri="{FF2B5EF4-FFF2-40B4-BE49-F238E27FC236}">
                <a16:creationId xmlns:a16="http://schemas.microsoft.com/office/drawing/2014/main" id="{EBDCEC6B-2A35-412B-B4BF-FC06AC838011}"/>
              </a:ext>
            </a:extLst>
          </p:cNvPr>
          <p:cNvSpPr>
            <a:spLocks noGrp="1"/>
          </p:cNvSpPr>
          <p:nvPr>
            <p:ph type="title"/>
          </p:nvPr>
        </p:nvSpPr>
        <p:spPr/>
        <p:txBody>
          <a:bodyPr>
            <a:normAutofit fontScale="90000"/>
          </a:bodyPr>
          <a:lstStyle/>
          <a:p>
            <a:r>
              <a:rPr lang="en-US" dirty="0"/>
              <a:t>LO8, content 12</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Positioning a resident on his side</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lphaLcPeriod" startAt="4"/>
            </a:pPr>
            <a:r>
              <a:rPr lang="en-US" altLang="en-US" dirty="0">
                <a:latin typeface="+mj-lt"/>
              </a:rPr>
              <a:t>While supporting the body, gently roll the resident onto side as one unit, toward you. Use your body to block the resident to prevent him from rolling out of bed.</a:t>
            </a:r>
          </a:p>
          <a:p>
            <a:pPr marL="0" indent="0">
              <a:buNone/>
            </a:pPr>
            <a:endParaRPr lang="en-US" altLang="en-US" dirty="0">
              <a:highlight>
                <a:srgbClr val="000000"/>
              </a:highlight>
              <a:latin typeface="+mj-lt"/>
            </a:endParaRPr>
          </a:p>
          <a:p>
            <a:pPr marL="0" indent="0">
              <a:buNone/>
            </a:pPr>
            <a:r>
              <a:rPr lang="en-US" altLang="en-US" dirty="0">
                <a:latin typeface="+mj-lt"/>
              </a:rPr>
              <a:t>	</a:t>
            </a:r>
          </a:p>
          <a:p>
            <a:pPr marL="0" indent="0">
              <a:buNone/>
            </a:pPr>
            <a:endParaRPr lang="en-US" altLang="en-US" dirty="0">
              <a:solidFill>
                <a:schemeClr val="accent5">
                  <a:lumMod val="60000"/>
                  <a:lumOff val="40000"/>
                </a:schemeClr>
              </a:solidFill>
              <a:highlight>
                <a:srgbClr val="000000"/>
              </a:highlight>
              <a:latin typeface="+mj-lt"/>
            </a:endParaRPr>
          </a:p>
        </p:txBody>
      </p:sp>
      <p:pic>
        <p:nvPicPr>
          <p:cNvPr id="5" name="Picture 4" descr="NA rolls resident toward herself as a unit. Arrows show direction of movement.">
            <a:extLst>
              <a:ext uri="{FF2B5EF4-FFF2-40B4-BE49-F238E27FC236}">
                <a16:creationId xmlns:a16="http://schemas.microsoft.com/office/drawing/2014/main" id="{19FEBB8B-64D0-43EF-9B01-305222FBACEF}"/>
              </a:ext>
            </a:extLst>
          </p:cNvPr>
          <p:cNvPicPr>
            <a:picLocks noChangeAspect="1"/>
          </p:cNvPicPr>
          <p:nvPr/>
        </p:nvPicPr>
        <p:blipFill>
          <a:blip r:embed="rId2"/>
          <a:stretch>
            <a:fillRect/>
          </a:stretch>
        </p:blipFill>
        <p:spPr>
          <a:xfrm>
            <a:off x="3754419" y="2973656"/>
            <a:ext cx="4029805" cy="2664183"/>
          </a:xfrm>
          <a:prstGeom prst="rect">
            <a:avLst/>
          </a:prstGeom>
        </p:spPr>
      </p:pic>
    </p:spTree>
    <p:extLst>
      <p:ext uri="{BB962C8B-B14F-4D97-AF65-F5344CB8AC3E}">
        <p14:creationId xmlns:p14="http://schemas.microsoft.com/office/powerpoint/2010/main" val="406804651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166</a:t>
            </a:fld>
            <a:endParaRPr lang="en-US"/>
          </a:p>
        </p:txBody>
      </p:sp>
      <p:sp>
        <p:nvSpPr>
          <p:cNvPr id="4" name="Title 3">
            <a:extLst>
              <a:ext uri="{FF2B5EF4-FFF2-40B4-BE49-F238E27FC236}">
                <a16:creationId xmlns:a16="http://schemas.microsoft.com/office/drawing/2014/main" id="{03B8B540-6454-4211-8E60-21BA7EED2690}"/>
              </a:ext>
            </a:extLst>
          </p:cNvPr>
          <p:cNvSpPr>
            <a:spLocks noGrp="1"/>
          </p:cNvSpPr>
          <p:nvPr>
            <p:ph type="title"/>
          </p:nvPr>
        </p:nvSpPr>
        <p:spPr/>
        <p:txBody>
          <a:bodyPr>
            <a:normAutofit fontScale="90000"/>
          </a:bodyPr>
          <a:lstStyle/>
          <a:p>
            <a:r>
              <a:rPr lang="en-US" dirty="0"/>
              <a:t>LO8, content 13</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Positioning a resident on his side</a:t>
            </a:r>
            <a:endParaRPr lang="en-US" altLang="en-US" dirty="0">
              <a:highlight>
                <a:srgbClr val="000000"/>
              </a:highlight>
              <a:latin typeface="+mj-lt"/>
            </a:endParaRPr>
          </a:p>
          <a:p>
            <a:pPr marL="0" indent="0">
              <a:buNone/>
            </a:pPr>
            <a:endParaRPr lang="en-US" altLang="en-US" dirty="0">
              <a:highlight>
                <a:srgbClr val="000000"/>
              </a:highlight>
              <a:latin typeface="+mj-lt"/>
            </a:endParaRPr>
          </a:p>
          <a:p>
            <a:pPr marL="457200" indent="-457200">
              <a:buFont typeface="+mj-lt"/>
              <a:buAutoNum type="arabicPeriod" startAt="9"/>
            </a:pPr>
            <a:r>
              <a:rPr lang="en-US" altLang="en-US" dirty="0">
                <a:latin typeface="+mj-lt"/>
              </a:rPr>
              <a:t>Position the resident properly:</a:t>
            </a:r>
          </a:p>
          <a:p>
            <a:pPr lvl="1"/>
            <a:r>
              <a:rPr lang="en-US" altLang="en-US" dirty="0">
                <a:latin typeface="+mj-lt"/>
              </a:rPr>
              <a:t>Head supported by pillow (resident’s face should not be obstructed by pillow)</a:t>
            </a:r>
          </a:p>
          <a:p>
            <a:pPr lvl="1"/>
            <a:r>
              <a:rPr lang="en-US" altLang="en-US" dirty="0">
                <a:latin typeface="+mj-lt"/>
              </a:rPr>
              <a:t>Shoulder adjusted so resident is not lying on his arm or hand</a:t>
            </a:r>
          </a:p>
          <a:p>
            <a:pPr lvl="1"/>
            <a:r>
              <a:rPr lang="en-US" altLang="en-US" dirty="0">
                <a:latin typeface="+mj-lt"/>
              </a:rPr>
              <a:t>Top arm supported by pillow</a:t>
            </a:r>
          </a:p>
          <a:p>
            <a:pPr lvl="1"/>
            <a:r>
              <a:rPr lang="en-US" altLang="en-US" dirty="0">
                <a:latin typeface="+mj-lt"/>
              </a:rPr>
              <a:t>Back supported by supportive device</a:t>
            </a:r>
          </a:p>
          <a:p>
            <a:pPr lvl="1"/>
            <a:r>
              <a:rPr lang="en-US" altLang="en-US" dirty="0">
                <a:latin typeface="+mj-lt"/>
              </a:rPr>
              <a:t>Top knee flexed</a:t>
            </a:r>
          </a:p>
          <a:p>
            <a:pPr lvl="1"/>
            <a:r>
              <a:rPr lang="en-US" altLang="en-US" dirty="0">
                <a:latin typeface="+mj-lt"/>
              </a:rPr>
              <a:t>Supportive device between legs with top knee flexed; knee and ankle supported</a:t>
            </a:r>
          </a:p>
          <a:p>
            <a:pPr lvl="1"/>
            <a:r>
              <a:rPr lang="en-US" altLang="en-US" dirty="0">
                <a:latin typeface="+mj-lt"/>
              </a:rPr>
              <a:t>Pillow under bottom foot so that toes and ankle are not touching the bed. </a:t>
            </a:r>
          </a:p>
          <a:p>
            <a:pPr marL="914400" lvl="1" indent="-457200">
              <a:buFont typeface="+mj-lt"/>
              <a:buAutoNum type="arabicPeriod" startAt="6"/>
            </a:pPr>
            <a:endParaRPr lang="en-US" altLang="en-US" dirty="0">
              <a:latin typeface="+mj-lt"/>
            </a:endParaRP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401285946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167</a:t>
            </a:fld>
            <a:endParaRPr lang="en-US"/>
          </a:p>
        </p:txBody>
      </p:sp>
      <p:sp>
        <p:nvSpPr>
          <p:cNvPr id="4" name="Title 3">
            <a:extLst>
              <a:ext uri="{FF2B5EF4-FFF2-40B4-BE49-F238E27FC236}">
                <a16:creationId xmlns:a16="http://schemas.microsoft.com/office/drawing/2014/main" id="{AB714668-1450-4314-8801-198E19E3BFF9}"/>
              </a:ext>
            </a:extLst>
          </p:cNvPr>
          <p:cNvSpPr>
            <a:spLocks noGrp="1"/>
          </p:cNvSpPr>
          <p:nvPr>
            <p:ph type="title"/>
          </p:nvPr>
        </p:nvSpPr>
        <p:spPr/>
        <p:txBody>
          <a:bodyPr>
            <a:normAutofit fontScale="90000"/>
          </a:bodyPr>
          <a:lstStyle/>
          <a:p>
            <a:r>
              <a:rPr lang="en-US" dirty="0"/>
              <a:t>LO8, content 14</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Positioning a resident on his side</a:t>
            </a:r>
            <a:endParaRPr lang="en-US" altLang="en-US" dirty="0">
              <a:highlight>
                <a:srgbClr val="000000"/>
              </a:highlight>
              <a:latin typeface="+mj-lt"/>
            </a:endParaRPr>
          </a:p>
          <a:p>
            <a:pPr marL="0" indent="0">
              <a:buNone/>
            </a:pPr>
            <a:endParaRPr lang="en-US" altLang="en-US" dirty="0">
              <a:highlight>
                <a:srgbClr val="000000"/>
              </a:highlight>
              <a:latin typeface="+mj-lt"/>
            </a:endParaRPr>
          </a:p>
          <a:p>
            <a:pPr marL="457200" indent="-457200">
              <a:buFont typeface="+mj-lt"/>
              <a:buAutoNum type="arabicPeriod" startAt="10"/>
            </a:pPr>
            <a:r>
              <a:rPr lang="en-US" altLang="en-US" dirty="0">
                <a:latin typeface="+mj-lt"/>
              </a:rPr>
              <a:t>Return bed to lowest position. Leave side rails in ordered position.  Remove privacy measures.</a:t>
            </a:r>
          </a:p>
          <a:p>
            <a:pPr marL="457200" indent="-457200">
              <a:buFont typeface="+mj-lt"/>
              <a:buAutoNum type="arabicPeriod" startAt="10"/>
            </a:pPr>
            <a:r>
              <a:rPr lang="en-US" altLang="en-US" dirty="0">
                <a:latin typeface="+mj-lt"/>
              </a:rPr>
              <a:t>Place call light within resident’s reach.</a:t>
            </a:r>
          </a:p>
          <a:p>
            <a:pPr marL="457200" indent="-457200">
              <a:buFont typeface="+mj-lt"/>
              <a:buAutoNum type="arabicPeriod" startAt="10"/>
            </a:pPr>
            <a:r>
              <a:rPr lang="en-US" altLang="en-US" dirty="0">
                <a:latin typeface="+mj-lt"/>
              </a:rPr>
              <a:t>Wash your hands. </a:t>
            </a:r>
          </a:p>
          <a:p>
            <a:pPr marL="457200" indent="-457200">
              <a:buFont typeface="+mj-lt"/>
              <a:buAutoNum type="arabicPeriod" startAt="10"/>
            </a:pPr>
            <a:r>
              <a:rPr lang="en-US" altLang="en-US" dirty="0">
                <a:latin typeface="+mj-lt"/>
              </a:rPr>
              <a:t>Report any changes in resident to the nurse.</a:t>
            </a:r>
          </a:p>
          <a:p>
            <a:pPr marL="457200" indent="-457200">
              <a:buFont typeface="+mj-lt"/>
              <a:buAutoNum type="arabicPeriod" startAt="10"/>
            </a:pPr>
            <a:r>
              <a:rPr lang="en-US" altLang="en-US" dirty="0">
                <a:latin typeface="+mj-lt"/>
              </a:rPr>
              <a:t>Document procedure using facility guidelines.</a:t>
            </a:r>
          </a:p>
          <a:p>
            <a:pPr marL="457200" indent="-457200">
              <a:buFont typeface="+mj-lt"/>
              <a:buAutoNum type="arabicPeriod" startAt="10"/>
            </a:pPr>
            <a:endParaRPr lang="en-US" altLang="en-US" dirty="0">
              <a:latin typeface="+mj-lt"/>
            </a:endParaRPr>
          </a:p>
          <a:p>
            <a:pPr marL="0" indent="0">
              <a:buNone/>
            </a:pPr>
            <a:endParaRPr lang="en-US" altLang="en-US" dirty="0">
              <a:latin typeface="+mj-lt"/>
            </a:endParaRP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6088013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168</a:t>
            </a:fld>
            <a:endParaRPr lang="en-US"/>
          </a:p>
        </p:txBody>
      </p:sp>
      <p:sp>
        <p:nvSpPr>
          <p:cNvPr id="4" name="Title 3">
            <a:extLst>
              <a:ext uri="{FF2B5EF4-FFF2-40B4-BE49-F238E27FC236}">
                <a16:creationId xmlns:a16="http://schemas.microsoft.com/office/drawing/2014/main" id="{8DB38CB7-27E0-4D9B-89A6-66FEC4D3368E}"/>
              </a:ext>
            </a:extLst>
          </p:cNvPr>
          <p:cNvSpPr>
            <a:spLocks noGrp="1"/>
          </p:cNvSpPr>
          <p:nvPr>
            <p:ph type="title"/>
          </p:nvPr>
        </p:nvSpPr>
        <p:spPr/>
        <p:txBody>
          <a:bodyPr>
            <a:normAutofit fontScale="90000"/>
          </a:bodyPr>
          <a:lstStyle/>
          <a:p>
            <a:r>
              <a:rPr lang="en-US" dirty="0"/>
              <a:t>LO8, content 15</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Logrolling a resident</a:t>
            </a:r>
          </a:p>
          <a:p>
            <a:pPr marL="0" indent="0">
              <a:buNone/>
            </a:pPr>
            <a:endParaRPr lang="en-US" altLang="en-US" dirty="0">
              <a:highlight>
                <a:srgbClr val="000000"/>
              </a:highlight>
              <a:latin typeface="+mj-lt"/>
            </a:endParaRPr>
          </a:p>
          <a:p>
            <a:pPr marL="0" indent="0">
              <a:buNone/>
            </a:pPr>
            <a:r>
              <a:rPr lang="en-US" altLang="en-US" i="1" dirty="0">
                <a:latin typeface="+mj-lt"/>
              </a:rPr>
              <a:t>Equipment: draw sheet, coworker</a:t>
            </a:r>
          </a:p>
          <a:p>
            <a:pPr marL="0" indent="0">
              <a:buNone/>
            </a:pPr>
            <a:endParaRPr lang="en-US" altLang="en-US" dirty="0">
              <a:latin typeface="+mj-lt"/>
            </a:endParaRPr>
          </a:p>
          <a:p>
            <a:pPr marL="457200" indent="-457200">
              <a:buFont typeface="+mj-lt"/>
              <a:buAutoNum type="arabicPeriod"/>
            </a:pPr>
            <a:r>
              <a:rPr lang="en-US" altLang="en-US" dirty="0">
                <a:latin typeface="+mj-lt"/>
              </a:rPr>
              <a:t>Identify yourself by name. Identify the resident by name. </a:t>
            </a:r>
          </a:p>
          <a:p>
            <a:pPr marL="457200" indent="-457200">
              <a:buFont typeface="+mj-lt"/>
              <a:buAutoNum type="arabicPeriod"/>
            </a:pPr>
            <a:r>
              <a:rPr lang="en-US" altLang="en-US" dirty="0">
                <a:latin typeface="+mj-lt"/>
              </a:rPr>
              <a:t>Wash your hands.</a:t>
            </a:r>
          </a:p>
          <a:p>
            <a:pPr marL="457200" indent="-457200">
              <a:buFont typeface="+mj-lt"/>
              <a:buAutoNum type="arabicPeriod"/>
            </a:pPr>
            <a:r>
              <a:rPr lang="en-US" altLang="en-US" dirty="0">
                <a:latin typeface="+mj-lt"/>
              </a:rPr>
              <a:t>Explain procedure to resident. Speak clearly, slowly, and directly. Maintain face-to-face contact whenever possible.</a:t>
            </a:r>
          </a:p>
          <a:p>
            <a:pPr marL="457200" indent="-457200">
              <a:buFont typeface="+mj-lt"/>
              <a:buAutoNum type="arabicPeriod"/>
            </a:pPr>
            <a:r>
              <a:rPr lang="en-US" altLang="en-US" dirty="0">
                <a:latin typeface="+mj-lt"/>
              </a:rPr>
              <a:t>Provide for resident’s privacy with curtain, screen, or door.</a:t>
            </a:r>
          </a:p>
          <a:p>
            <a:pPr marL="457200" indent="-457200">
              <a:buFont typeface="+mj-lt"/>
              <a:buAutoNum type="arabicPeriod"/>
            </a:pPr>
            <a:r>
              <a:rPr lang="en-US" altLang="en-US" dirty="0">
                <a:latin typeface="+mj-lt"/>
              </a:rPr>
              <a:t>Adjust bed to a safe level, usually waist high. Lock bed wheels.</a:t>
            </a:r>
          </a:p>
          <a:p>
            <a:pPr marL="457200" indent="-457200">
              <a:buFont typeface="+mj-lt"/>
              <a:buAutoNum type="arabicPeriod"/>
            </a:pPr>
            <a:endParaRPr lang="en-US" altLang="en-US" dirty="0">
              <a:highlight>
                <a:srgbClr val="000000"/>
              </a:highlight>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211069103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169</a:t>
            </a:fld>
            <a:endParaRPr lang="en-US"/>
          </a:p>
        </p:txBody>
      </p:sp>
      <p:sp>
        <p:nvSpPr>
          <p:cNvPr id="4" name="Title 3">
            <a:extLst>
              <a:ext uri="{FF2B5EF4-FFF2-40B4-BE49-F238E27FC236}">
                <a16:creationId xmlns:a16="http://schemas.microsoft.com/office/drawing/2014/main" id="{F46F66C9-28E2-45C4-9AA6-8107BF8969E2}"/>
              </a:ext>
            </a:extLst>
          </p:cNvPr>
          <p:cNvSpPr>
            <a:spLocks noGrp="1"/>
          </p:cNvSpPr>
          <p:nvPr>
            <p:ph type="title"/>
          </p:nvPr>
        </p:nvSpPr>
        <p:spPr/>
        <p:txBody>
          <a:bodyPr>
            <a:normAutofit fontScale="90000"/>
          </a:bodyPr>
          <a:lstStyle/>
          <a:p>
            <a:r>
              <a:rPr lang="en-US" dirty="0"/>
              <a:t>LO8, content 16</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Logrolling a resident</a:t>
            </a:r>
            <a:endParaRPr lang="en-US" altLang="en-US" dirty="0">
              <a:highlight>
                <a:srgbClr val="000000"/>
              </a:highlight>
              <a:latin typeface="+mj-lt"/>
            </a:endParaRPr>
          </a:p>
          <a:p>
            <a:pPr marL="0" indent="0">
              <a:buNone/>
            </a:pPr>
            <a:endParaRPr lang="en-US" altLang="en-US" dirty="0">
              <a:highlight>
                <a:srgbClr val="000000"/>
              </a:highlight>
              <a:latin typeface="+mj-lt"/>
            </a:endParaRPr>
          </a:p>
          <a:p>
            <a:pPr marL="457200" indent="-457200">
              <a:buFont typeface="+mj-lt"/>
              <a:buAutoNum type="arabicPeriod" startAt="6"/>
            </a:pPr>
            <a:r>
              <a:rPr lang="en-US" altLang="en-US" dirty="0">
                <a:latin typeface="+mj-lt"/>
              </a:rPr>
              <a:t>Lower the head of bed to make it flat. </a:t>
            </a:r>
          </a:p>
          <a:p>
            <a:pPr marL="457200" indent="-457200">
              <a:buFont typeface="+mj-lt"/>
              <a:buAutoNum type="arabicPeriod" startAt="6"/>
            </a:pPr>
            <a:r>
              <a:rPr lang="en-US" altLang="en-US" dirty="0">
                <a:latin typeface="+mj-lt"/>
              </a:rPr>
              <a:t>Both of you stand on the same side of the bed. One person stands at the resident’s head and shoulders. The other stands near the resident’s midsection.</a:t>
            </a:r>
          </a:p>
          <a:p>
            <a:pPr marL="457200" indent="-457200">
              <a:buFont typeface="+mj-lt"/>
              <a:buAutoNum type="arabicPeriod" startAt="6"/>
            </a:pPr>
            <a:r>
              <a:rPr lang="en-US" altLang="en-US" dirty="0">
                <a:latin typeface="+mj-lt"/>
              </a:rPr>
              <a:t>Place a pillow under the resident's head to support the neck during the move. </a:t>
            </a:r>
          </a:p>
          <a:p>
            <a:pPr marL="457200" indent="-457200">
              <a:buFont typeface="+mj-lt"/>
              <a:buAutoNum type="arabicPeriod" startAt="6"/>
            </a:pPr>
            <a:r>
              <a:rPr lang="en-US" altLang="en-US" dirty="0">
                <a:latin typeface="+mj-lt"/>
              </a:rPr>
              <a:t>Place the resident’s arms across his chest. Place a pillow between the knees.</a:t>
            </a:r>
          </a:p>
          <a:p>
            <a:pPr marL="457200" indent="-457200">
              <a:buFont typeface="+mj-lt"/>
              <a:buAutoNum type="arabicPeriod" startAt="6"/>
            </a:pPr>
            <a:r>
              <a:rPr lang="en-US" altLang="en-US" dirty="0">
                <a:latin typeface="+mj-lt"/>
              </a:rPr>
              <a:t>Stand with feet shoulder-width apart. Bend your knees.</a:t>
            </a:r>
          </a:p>
          <a:p>
            <a:pPr marL="0" indent="0">
              <a:buNone/>
            </a:pPr>
            <a:r>
              <a:rPr lang="en-US" altLang="en-US" dirty="0">
                <a:latin typeface="+mj-lt"/>
              </a:rPr>
              <a:t>	</a:t>
            </a: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2974214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17</a:t>
            </a:fld>
            <a:endParaRPr lang="en-US"/>
          </a:p>
        </p:txBody>
      </p:sp>
      <p:sp>
        <p:nvSpPr>
          <p:cNvPr id="2" name="Title 1">
            <a:extLst>
              <a:ext uri="{FF2B5EF4-FFF2-40B4-BE49-F238E27FC236}">
                <a16:creationId xmlns:a16="http://schemas.microsoft.com/office/drawing/2014/main" id="{14A54EED-AD99-4188-BB9E-F46C6980B685}"/>
              </a:ext>
            </a:extLst>
          </p:cNvPr>
          <p:cNvSpPr>
            <a:spLocks noGrp="1"/>
          </p:cNvSpPr>
          <p:nvPr>
            <p:ph type="title"/>
          </p:nvPr>
        </p:nvSpPr>
        <p:spPr/>
        <p:txBody>
          <a:bodyPr>
            <a:normAutofit fontScale="90000"/>
          </a:bodyPr>
          <a:lstStyle/>
          <a:p>
            <a:r>
              <a:rPr lang="en-US" dirty="0"/>
              <a:t>LO2, content 6</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2"/>
            </a:pPr>
            <a:r>
              <a:rPr lang="en-US" dirty="0">
                <a:solidFill>
                  <a:srgbClr val="FF0000"/>
                </a:solidFill>
                <a:latin typeface="+mj-lt"/>
              </a:rPr>
              <a:t>Identify guidelines for providing skin care and preventing pressure injuries</a:t>
            </a:r>
          </a:p>
          <a:p>
            <a:pPr marL="0" indent="0">
              <a:buNone/>
            </a:pPr>
            <a:endParaRPr lang="en-US" dirty="0">
              <a:solidFill>
                <a:srgbClr val="FF0000"/>
              </a:solidFill>
              <a:latin typeface="+mj-lt"/>
            </a:endParaRPr>
          </a:p>
          <a:p>
            <a:pPr marL="0" indent="0">
              <a:buNone/>
            </a:pPr>
            <a:r>
              <a:rPr lang="en-US" dirty="0"/>
              <a:t>Bed-bound residents are at a high risk for pressure injuries. When caring for these residents NAs should</a:t>
            </a:r>
          </a:p>
          <a:p>
            <a:pPr marL="0" indent="0">
              <a:buNone/>
            </a:pPr>
            <a:endParaRPr lang="en-US" dirty="0"/>
          </a:p>
          <a:p>
            <a:pPr lvl="1"/>
            <a:r>
              <a:rPr lang="en-US" dirty="0"/>
              <a:t>Keep bottom sheet tight and free of wrinkles and crumbs.</a:t>
            </a:r>
          </a:p>
          <a:p>
            <a:pPr lvl="1"/>
            <a:r>
              <a:rPr lang="en-US" dirty="0"/>
              <a:t>Avoid shearing.</a:t>
            </a:r>
          </a:p>
          <a:p>
            <a:pPr lvl="1"/>
            <a:r>
              <a:rPr lang="en-US" dirty="0"/>
              <a:t>Place an absorbent bed pad under the back and buttocks.</a:t>
            </a:r>
          </a:p>
          <a:p>
            <a:pPr lvl="1"/>
            <a:r>
              <a:rPr lang="en-US" dirty="0"/>
              <a:t>Relieve pressure under bony prominences with pillows and other devices.</a:t>
            </a:r>
          </a:p>
          <a:p>
            <a:pPr lvl="1"/>
            <a:r>
              <a:rPr lang="en-US" dirty="0"/>
              <a:t>Make bed or chair softer with flotation cushions.</a:t>
            </a:r>
          </a:p>
          <a:p>
            <a:pPr lvl="1"/>
            <a:r>
              <a:rPr lang="en-US" dirty="0"/>
              <a:t>Use a bed cradle to keep top sheets from rubbing skin.</a:t>
            </a:r>
          </a:p>
          <a:p>
            <a:pPr lvl="1"/>
            <a:r>
              <a:rPr lang="en-US" dirty="0"/>
              <a:t>Reposition residents seated in chairs or wheelchairs at least every hour if they cannot change positions easily themselves.</a:t>
            </a:r>
          </a:p>
          <a:p>
            <a:pPr lvl="1"/>
            <a:endParaRPr lang="en-US" dirty="0"/>
          </a:p>
          <a:p>
            <a:pPr marL="0" indent="0">
              <a:buNone/>
            </a:pPr>
            <a:endParaRPr lang="en-US" dirty="0"/>
          </a:p>
          <a:p>
            <a:pPr marL="0" indent="0">
              <a:buNone/>
            </a:pPr>
            <a:endParaRPr lang="en-US" dirty="0">
              <a:solidFill>
                <a:sysClr val="windowText" lastClr="000000"/>
              </a:solidFill>
            </a:endParaRPr>
          </a:p>
          <a:p>
            <a:pPr marL="0" indent="0">
              <a:buNone/>
            </a:pPr>
            <a:endParaRPr lang="en-US" dirty="0">
              <a:latin typeface="+mj-lt"/>
            </a:endParaRPr>
          </a:p>
        </p:txBody>
      </p:sp>
    </p:spTree>
    <p:extLst>
      <p:ext uri="{BB962C8B-B14F-4D97-AF65-F5344CB8AC3E}">
        <p14:creationId xmlns:p14="http://schemas.microsoft.com/office/powerpoint/2010/main" val="222795894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170</a:t>
            </a:fld>
            <a:endParaRPr lang="en-US"/>
          </a:p>
        </p:txBody>
      </p:sp>
      <p:sp>
        <p:nvSpPr>
          <p:cNvPr id="4" name="Title 3">
            <a:extLst>
              <a:ext uri="{FF2B5EF4-FFF2-40B4-BE49-F238E27FC236}">
                <a16:creationId xmlns:a16="http://schemas.microsoft.com/office/drawing/2014/main" id="{98EFFE1D-9266-4835-AE45-72177DC11FC6}"/>
              </a:ext>
            </a:extLst>
          </p:cNvPr>
          <p:cNvSpPr>
            <a:spLocks noGrp="1"/>
          </p:cNvSpPr>
          <p:nvPr>
            <p:ph type="title"/>
          </p:nvPr>
        </p:nvSpPr>
        <p:spPr/>
        <p:txBody>
          <a:bodyPr>
            <a:normAutofit fontScale="90000"/>
          </a:bodyPr>
          <a:lstStyle/>
          <a:p>
            <a:r>
              <a:rPr lang="en-US" dirty="0"/>
              <a:t>LO8, content 17</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5" y="780226"/>
            <a:ext cx="3508602"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Logrolling a resident</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11"/>
            </a:pPr>
            <a:r>
              <a:rPr lang="en-US" altLang="en-US" dirty="0">
                <a:latin typeface="+mj-lt"/>
              </a:rPr>
              <a:t>Grasp the draw sheet on the far side. </a:t>
            </a:r>
          </a:p>
          <a:p>
            <a:pPr marL="457200" indent="-457200">
              <a:buFont typeface="+mj-lt"/>
              <a:buAutoNum type="arabicPeriod" startAt="11"/>
            </a:pPr>
            <a:r>
              <a:rPr lang="en-US" altLang="en-US" dirty="0">
                <a:latin typeface="+mj-lt"/>
              </a:rPr>
              <a:t>12. On the count of three, gently roll the resident toward you. Turn the resident as a unit. Use your bodies to block the resident to prevent him from rolling out of bed.</a:t>
            </a:r>
          </a:p>
          <a:p>
            <a:pPr marL="457200" indent="-457200">
              <a:buFont typeface="+mj-lt"/>
              <a:buAutoNum type="arabicPeriod" startAt="11"/>
            </a:pPr>
            <a:endParaRPr lang="en-US" altLang="en-US" dirty="0">
              <a:latin typeface="+mj-lt"/>
            </a:endParaRPr>
          </a:p>
          <a:p>
            <a:pPr marL="0" indent="0">
              <a:buNone/>
            </a:pPr>
            <a:endParaRPr lang="en-US" altLang="en-US" dirty="0">
              <a:solidFill>
                <a:schemeClr val="accent5">
                  <a:lumMod val="60000"/>
                  <a:lumOff val="40000"/>
                </a:schemeClr>
              </a:solidFill>
              <a:highlight>
                <a:srgbClr val="000000"/>
              </a:highlight>
              <a:latin typeface="+mj-lt"/>
            </a:endParaRPr>
          </a:p>
        </p:txBody>
      </p:sp>
      <p:grpSp>
        <p:nvGrpSpPr>
          <p:cNvPr id="6" name="Group 5" descr="Two NAs use drawsheet to turn resident as a unit.">
            <a:extLst>
              <a:ext uri="{FF2B5EF4-FFF2-40B4-BE49-F238E27FC236}">
                <a16:creationId xmlns:a16="http://schemas.microsoft.com/office/drawing/2014/main" id="{50CC08A6-A79A-4E4A-84CA-0F051CDB7F46}"/>
              </a:ext>
            </a:extLst>
          </p:cNvPr>
          <p:cNvGrpSpPr/>
          <p:nvPr/>
        </p:nvGrpSpPr>
        <p:grpSpPr>
          <a:xfrm>
            <a:off x="3754419" y="510288"/>
            <a:ext cx="4087906" cy="5769165"/>
            <a:chOff x="3754419" y="510288"/>
            <a:chExt cx="4087906" cy="5769165"/>
          </a:xfrm>
        </p:grpSpPr>
        <p:pic>
          <p:nvPicPr>
            <p:cNvPr id="5" name="Picture 4">
              <a:extLst>
                <a:ext uri="{FF2B5EF4-FFF2-40B4-BE49-F238E27FC236}">
                  <a16:creationId xmlns:a16="http://schemas.microsoft.com/office/drawing/2014/main" id="{11A43205-0965-4DB5-A6F6-FBC71101458A}"/>
                </a:ext>
              </a:extLst>
            </p:cNvPr>
            <p:cNvPicPr>
              <a:picLocks noChangeAspect="1"/>
            </p:cNvPicPr>
            <p:nvPr/>
          </p:nvPicPr>
          <p:blipFill>
            <a:blip r:embed="rId2"/>
            <a:stretch>
              <a:fillRect/>
            </a:stretch>
          </p:blipFill>
          <p:spPr>
            <a:xfrm>
              <a:off x="3754419" y="510288"/>
              <a:ext cx="4087906" cy="2633700"/>
            </a:xfrm>
            <a:prstGeom prst="rect">
              <a:avLst/>
            </a:prstGeom>
          </p:spPr>
        </p:pic>
        <p:pic>
          <p:nvPicPr>
            <p:cNvPr id="7" name="Picture 6">
              <a:extLst>
                <a:ext uri="{FF2B5EF4-FFF2-40B4-BE49-F238E27FC236}">
                  <a16:creationId xmlns:a16="http://schemas.microsoft.com/office/drawing/2014/main" id="{30935311-16E1-466A-B08B-E87872326BFA}"/>
                </a:ext>
              </a:extLst>
            </p:cNvPr>
            <p:cNvPicPr>
              <a:picLocks noChangeAspect="1"/>
            </p:cNvPicPr>
            <p:nvPr/>
          </p:nvPicPr>
          <p:blipFill>
            <a:blip r:embed="rId3"/>
            <a:stretch>
              <a:fillRect/>
            </a:stretch>
          </p:blipFill>
          <p:spPr>
            <a:xfrm>
              <a:off x="3754419" y="3444567"/>
              <a:ext cx="4087906" cy="2834886"/>
            </a:xfrm>
            <a:prstGeom prst="rect">
              <a:avLst/>
            </a:prstGeom>
          </p:spPr>
        </p:pic>
      </p:grpSp>
    </p:spTree>
    <p:extLst>
      <p:ext uri="{BB962C8B-B14F-4D97-AF65-F5344CB8AC3E}">
        <p14:creationId xmlns:p14="http://schemas.microsoft.com/office/powerpoint/2010/main" val="399691918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171</a:t>
            </a:fld>
            <a:endParaRPr lang="en-US"/>
          </a:p>
        </p:txBody>
      </p:sp>
      <p:sp>
        <p:nvSpPr>
          <p:cNvPr id="4" name="Title 3">
            <a:extLst>
              <a:ext uri="{FF2B5EF4-FFF2-40B4-BE49-F238E27FC236}">
                <a16:creationId xmlns:a16="http://schemas.microsoft.com/office/drawing/2014/main" id="{DC30573C-1862-4EA2-91DC-5E7B3125DAB8}"/>
              </a:ext>
            </a:extLst>
          </p:cNvPr>
          <p:cNvSpPr>
            <a:spLocks noGrp="1"/>
          </p:cNvSpPr>
          <p:nvPr>
            <p:ph type="title"/>
          </p:nvPr>
        </p:nvSpPr>
        <p:spPr/>
        <p:txBody>
          <a:bodyPr>
            <a:normAutofit fontScale="90000"/>
          </a:bodyPr>
          <a:lstStyle/>
          <a:p>
            <a:r>
              <a:rPr lang="en-US" dirty="0"/>
              <a:t>LO8, content 18</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Logrolling a resident</a:t>
            </a:r>
            <a:endParaRPr lang="en-US" altLang="en-US" dirty="0">
              <a:highlight>
                <a:srgbClr val="000000"/>
              </a:highlight>
              <a:latin typeface="+mj-lt"/>
            </a:endParaRPr>
          </a:p>
          <a:p>
            <a:pPr marL="0" indent="0">
              <a:buNone/>
            </a:pPr>
            <a:endParaRPr lang="en-US" altLang="en-US" dirty="0">
              <a:highlight>
                <a:srgbClr val="000000"/>
              </a:highlight>
              <a:latin typeface="+mj-lt"/>
            </a:endParaRPr>
          </a:p>
          <a:p>
            <a:pPr marL="457200" indent="-457200">
              <a:buFont typeface="+mj-lt"/>
              <a:buAutoNum type="arabicPeriod" startAt="13"/>
            </a:pPr>
            <a:r>
              <a:rPr lang="en-US" altLang="en-US" dirty="0">
                <a:latin typeface="+mj-lt"/>
              </a:rPr>
              <a:t>Reposition resident comfortably.</a:t>
            </a:r>
          </a:p>
          <a:p>
            <a:pPr marL="457200" indent="-457200">
              <a:buFont typeface="+mj-lt"/>
              <a:buAutoNum type="arabicPeriod" startAt="13"/>
            </a:pPr>
            <a:r>
              <a:rPr lang="en-US" altLang="en-US" dirty="0">
                <a:latin typeface="+mj-lt"/>
              </a:rPr>
              <a:t>Return bed to lowest position. </a:t>
            </a:r>
          </a:p>
          <a:p>
            <a:pPr marL="457200" indent="-457200">
              <a:buFont typeface="+mj-lt"/>
              <a:buAutoNum type="arabicPeriod" startAt="13"/>
            </a:pPr>
            <a:r>
              <a:rPr lang="en-US" altLang="en-US" dirty="0">
                <a:latin typeface="+mj-lt"/>
              </a:rPr>
              <a:t>Place call light within resident’s reach.</a:t>
            </a:r>
          </a:p>
          <a:p>
            <a:pPr marL="457200" indent="-457200">
              <a:buFont typeface="+mj-lt"/>
              <a:buAutoNum type="arabicPeriod" startAt="13"/>
            </a:pPr>
            <a:r>
              <a:rPr lang="en-US" altLang="en-US" dirty="0">
                <a:latin typeface="+mj-lt"/>
              </a:rPr>
              <a:t>Wash your hands.</a:t>
            </a:r>
          </a:p>
          <a:p>
            <a:pPr marL="457200" indent="-457200">
              <a:buFont typeface="+mj-lt"/>
              <a:buAutoNum type="arabicPeriod" startAt="13"/>
            </a:pPr>
            <a:r>
              <a:rPr lang="en-US" altLang="en-US" dirty="0">
                <a:latin typeface="+mj-lt"/>
              </a:rPr>
              <a:t>Report any changes in resident to the nurse.</a:t>
            </a:r>
          </a:p>
          <a:p>
            <a:pPr marL="457200" indent="-457200">
              <a:buFont typeface="+mj-lt"/>
              <a:buAutoNum type="arabicPeriod" startAt="13"/>
            </a:pPr>
            <a:r>
              <a:rPr lang="en-US" altLang="en-US" dirty="0">
                <a:latin typeface="+mj-lt"/>
              </a:rPr>
              <a:t>Document procedure using facility guidelines.</a:t>
            </a:r>
          </a:p>
          <a:p>
            <a:pPr marL="0" indent="0">
              <a:buNone/>
            </a:pPr>
            <a:endParaRPr lang="en-US" altLang="en-US" dirty="0">
              <a:latin typeface="+mj-lt"/>
            </a:endParaRPr>
          </a:p>
          <a:p>
            <a:pPr marL="0" indent="0">
              <a:buNone/>
            </a:pPr>
            <a:endParaRPr lang="en-US" altLang="en-US" dirty="0">
              <a:highlight>
                <a:srgbClr val="000000"/>
              </a:highlight>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22379482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172</a:t>
            </a:fld>
            <a:endParaRPr lang="en-US"/>
          </a:p>
        </p:txBody>
      </p:sp>
      <p:sp>
        <p:nvSpPr>
          <p:cNvPr id="4" name="Title 3">
            <a:extLst>
              <a:ext uri="{FF2B5EF4-FFF2-40B4-BE49-F238E27FC236}">
                <a16:creationId xmlns:a16="http://schemas.microsoft.com/office/drawing/2014/main" id="{497E2330-7EC4-448A-AFA3-5FC55E1A4987}"/>
              </a:ext>
            </a:extLst>
          </p:cNvPr>
          <p:cNvSpPr>
            <a:spLocks noGrp="1"/>
          </p:cNvSpPr>
          <p:nvPr>
            <p:ph type="title"/>
          </p:nvPr>
        </p:nvSpPr>
        <p:spPr/>
        <p:txBody>
          <a:bodyPr>
            <a:normAutofit fontScale="90000"/>
          </a:bodyPr>
          <a:lstStyle/>
          <a:p>
            <a:r>
              <a:rPr lang="en-US" dirty="0"/>
              <a:t>LO8, content 19</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a resident to sit up on side of bed: dangling</a:t>
            </a:r>
            <a:endParaRPr lang="en-US" altLang="en-US" dirty="0">
              <a:highlight>
                <a:srgbClr val="000000"/>
              </a:highlight>
              <a:latin typeface="+mj-lt"/>
            </a:endParaRPr>
          </a:p>
          <a:p>
            <a:pPr marL="0" indent="0">
              <a:buNone/>
            </a:pPr>
            <a:endParaRPr lang="en-US" altLang="en-US" dirty="0">
              <a:latin typeface="+mj-lt"/>
            </a:endParaRPr>
          </a:p>
          <a:p>
            <a:pPr marL="457200" indent="-457200">
              <a:buFont typeface="+mj-lt"/>
              <a:buAutoNum type="arabicPeriod"/>
            </a:pPr>
            <a:r>
              <a:rPr lang="en-US" altLang="en-US" dirty="0">
                <a:latin typeface="+mj-lt"/>
              </a:rPr>
              <a:t>Identify yourself by name. Identify the resident by name. </a:t>
            </a:r>
          </a:p>
          <a:p>
            <a:pPr marL="457200" indent="-457200">
              <a:buFont typeface="+mj-lt"/>
              <a:buAutoNum type="arabicPeriod"/>
            </a:pPr>
            <a:r>
              <a:rPr lang="en-US" altLang="en-US" dirty="0">
                <a:latin typeface="+mj-lt"/>
              </a:rPr>
              <a:t>Wash your hands.</a:t>
            </a:r>
          </a:p>
          <a:p>
            <a:pPr marL="457200" indent="-457200">
              <a:buFont typeface="+mj-lt"/>
              <a:buAutoNum type="arabicPeriod"/>
            </a:pPr>
            <a:r>
              <a:rPr lang="en-US" altLang="en-US" dirty="0">
                <a:latin typeface="+mj-lt"/>
              </a:rPr>
              <a:t>Explain procedure to resident. Speak clearly, slowly, and directly. Maintain face-to-face contact whenever possible.</a:t>
            </a:r>
          </a:p>
          <a:p>
            <a:pPr marL="457200" indent="-457200">
              <a:buFont typeface="+mj-lt"/>
              <a:buAutoNum type="arabicPeriod"/>
            </a:pPr>
            <a:r>
              <a:rPr lang="en-US" altLang="en-US" dirty="0">
                <a:latin typeface="+mj-lt"/>
              </a:rPr>
              <a:t>Provide for resident’s privacy with curtain, screen, or door.</a:t>
            </a:r>
          </a:p>
          <a:p>
            <a:pPr marL="457200" indent="-457200">
              <a:buFont typeface="+mj-lt"/>
              <a:buAutoNum type="arabicPeriod"/>
            </a:pPr>
            <a:r>
              <a:rPr lang="en-US" altLang="en-US" dirty="0">
                <a:latin typeface="+mj-lt"/>
              </a:rPr>
              <a:t>Adjust bed height to lowest position. Lock bed wheels.</a:t>
            </a:r>
          </a:p>
          <a:p>
            <a:pPr marL="0" indent="0">
              <a:buNone/>
            </a:pPr>
            <a:endParaRPr lang="en-US" altLang="en-US" dirty="0">
              <a:latin typeface="+mj-lt"/>
            </a:endParaRP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363895018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173</a:t>
            </a:fld>
            <a:endParaRPr lang="en-US"/>
          </a:p>
        </p:txBody>
      </p:sp>
      <p:sp>
        <p:nvSpPr>
          <p:cNvPr id="5" name="Title 4">
            <a:extLst>
              <a:ext uri="{FF2B5EF4-FFF2-40B4-BE49-F238E27FC236}">
                <a16:creationId xmlns:a16="http://schemas.microsoft.com/office/drawing/2014/main" id="{BF6B9B85-635D-42F9-AA08-238C13B14CE8}"/>
              </a:ext>
            </a:extLst>
          </p:cNvPr>
          <p:cNvSpPr>
            <a:spLocks noGrp="1"/>
          </p:cNvSpPr>
          <p:nvPr>
            <p:ph type="title"/>
          </p:nvPr>
        </p:nvSpPr>
        <p:spPr/>
        <p:txBody>
          <a:bodyPr>
            <a:normAutofit fontScale="90000"/>
          </a:bodyPr>
          <a:lstStyle/>
          <a:p>
            <a:r>
              <a:rPr lang="en-US" dirty="0"/>
              <a:t>LO8, content 20</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4" y="780226"/>
            <a:ext cx="3821137"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a resident to sit up on side of bed: dangling</a:t>
            </a:r>
          </a:p>
          <a:p>
            <a:pPr marL="0" indent="0">
              <a:buNone/>
            </a:pPr>
            <a:r>
              <a:rPr lang="en-US" altLang="en-US" dirty="0">
                <a:solidFill>
                  <a:schemeClr val="accent5">
                    <a:lumMod val="60000"/>
                    <a:lumOff val="40000"/>
                  </a:schemeClr>
                </a:solidFill>
                <a:latin typeface="+mj-lt"/>
              </a:rPr>
              <a:t>	</a:t>
            </a:r>
          </a:p>
          <a:p>
            <a:pPr marL="457200" indent="-457200">
              <a:buFont typeface="+mj-lt"/>
              <a:buAutoNum type="arabicPeriod" startAt="6"/>
            </a:pPr>
            <a:r>
              <a:rPr lang="en-US" altLang="en-US" dirty="0">
                <a:latin typeface="+mj-lt"/>
              </a:rPr>
              <a:t>Raise the head of bed to sitting position. </a:t>
            </a:r>
          </a:p>
          <a:p>
            <a:pPr marL="457200" indent="-457200">
              <a:buFont typeface="+mj-lt"/>
              <a:buAutoNum type="arabicPeriod" startAt="6"/>
            </a:pPr>
            <a:r>
              <a:rPr lang="en-US" altLang="en-US" dirty="0">
                <a:latin typeface="+mj-lt"/>
              </a:rPr>
              <a:t>Stand with feet shoulder-width apart. Bend your knees.</a:t>
            </a:r>
          </a:p>
          <a:p>
            <a:pPr marL="457200" indent="-457200">
              <a:buFont typeface="+mj-lt"/>
              <a:buAutoNum type="arabicPeriod" startAt="6"/>
            </a:pPr>
            <a:r>
              <a:rPr lang="en-US" altLang="en-US" dirty="0">
                <a:latin typeface="+mj-lt"/>
              </a:rPr>
              <a:t>Place one arm under the resident’s shoulder blades. Place the other arm under the resident’s thighs. </a:t>
            </a:r>
          </a:p>
          <a:p>
            <a:pPr marL="0" indent="0">
              <a:buNone/>
            </a:pPr>
            <a:r>
              <a:rPr lang="en-US" altLang="en-US" dirty="0">
                <a:latin typeface="+mj-lt"/>
              </a:rPr>
              <a:t>	</a:t>
            </a:r>
            <a:endParaRPr lang="en-US" altLang="en-US" dirty="0">
              <a:highlight>
                <a:srgbClr val="000000"/>
              </a:highlight>
              <a:latin typeface="+mj-lt"/>
            </a:endParaRPr>
          </a:p>
          <a:p>
            <a:pPr marL="0" indent="0">
              <a:buNone/>
            </a:pPr>
            <a:r>
              <a:rPr lang="en-US" altLang="en-US" dirty="0">
                <a:latin typeface="+mj-lt"/>
              </a:rPr>
              <a:t>	</a:t>
            </a:r>
          </a:p>
          <a:p>
            <a:pPr marL="0" indent="0">
              <a:buNone/>
            </a:pPr>
            <a:endParaRPr lang="en-US" altLang="en-US" dirty="0">
              <a:solidFill>
                <a:schemeClr val="accent5">
                  <a:lumMod val="60000"/>
                  <a:lumOff val="40000"/>
                </a:schemeClr>
              </a:solidFill>
              <a:highlight>
                <a:srgbClr val="000000"/>
              </a:highlight>
              <a:latin typeface="+mj-lt"/>
            </a:endParaRPr>
          </a:p>
        </p:txBody>
      </p:sp>
      <p:pic>
        <p:nvPicPr>
          <p:cNvPr id="4" name="Picture 3" descr="NA helps resident to sit up in bed.">
            <a:extLst>
              <a:ext uri="{FF2B5EF4-FFF2-40B4-BE49-F238E27FC236}">
                <a16:creationId xmlns:a16="http://schemas.microsoft.com/office/drawing/2014/main" id="{BBE75600-3D57-459A-94DC-EC3CB7751672}"/>
              </a:ext>
            </a:extLst>
          </p:cNvPr>
          <p:cNvPicPr>
            <a:picLocks noChangeAspect="1"/>
          </p:cNvPicPr>
          <p:nvPr/>
        </p:nvPicPr>
        <p:blipFill>
          <a:blip r:embed="rId2"/>
          <a:stretch>
            <a:fillRect/>
          </a:stretch>
        </p:blipFill>
        <p:spPr>
          <a:xfrm>
            <a:off x="4485738" y="1427768"/>
            <a:ext cx="3139712" cy="4749196"/>
          </a:xfrm>
          <a:prstGeom prst="rect">
            <a:avLst/>
          </a:prstGeom>
        </p:spPr>
      </p:pic>
    </p:spTree>
    <p:extLst>
      <p:ext uri="{BB962C8B-B14F-4D97-AF65-F5344CB8AC3E}">
        <p14:creationId xmlns:p14="http://schemas.microsoft.com/office/powerpoint/2010/main" val="191814324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174</a:t>
            </a:fld>
            <a:endParaRPr lang="en-US"/>
          </a:p>
        </p:txBody>
      </p:sp>
      <p:sp>
        <p:nvSpPr>
          <p:cNvPr id="5" name="Title 4">
            <a:extLst>
              <a:ext uri="{FF2B5EF4-FFF2-40B4-BE49-F238E27FC236}">
                <a16:creationId xmlns:a16="http://schemas.microsoft.com/office/drawing/2014/main" id="{D864EC1E-A410-4A2D-BF1C-7EF21AB146B1}"/>
              </a:ext>
            </a:extLst>
          </p:cNvPr>
          <p:cNvSpPr>
            <a:spLocks noGrp="1"/>
          </p:cNvSpPr>
          <p:nvPr>
            <p:ph type="title"/>
          </p:nvPr>
        </p:nvSpPr>
        <p:spPr/>
        <p:txBody>
          <a:bodyPr>
            <a:normAutofit fontScale="90000"/>
          </a:bodyPr>
          <a:lstStyle/>
          <a:p>
            <a:r>
              <a:rPr lang="en-US" dirty="0"/>
              <a:t>LO8, content 21</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4" y="780226"/>
            <a:ext cx="3655153"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a resident to sit up on side of bed: dangling</a:t>
            </a:r>
          </a:p>
          <a:p>
            <a:pPr marL="0" indent="0">
              <a:buNone/>
            </a:pPr>
            <a:r>
              <a:rPr lang="en-US" altLang="en-US" dirty="0">
                <a:latin typeface="+mj-lt"/>
              </a:rPr>
              <a:t>	</a:t>
            </a:r>
          </a:p>
          <a:p>
            <a:pPr marL="457200" indent="-457200">
              <a:buFont typeface="+mj-lt"/>
              <a:buAutoNum type="arabicPeriod" startAt="9"/>
            </a:pPr>
            <a:r>
              <a:rPr lang="en-US" altLang="en-US" dirty="0">
                <a:latin typeface="+mj-lt"/>
              </a:rPr>
              <a:t>On the count of three, slowly turn resident into sitting position with legs dangling over side of bed. </a:t>
            </a:r>
          </a:p>
          <a:p>
            <a:pPr marL="457200" indent="-457200">
              <a:buFont typeface="+mj-lt"/>
              <a:buAutoNum type="arabicPeriod" startAt="9"/>
            </a:pPr>
            <a:r>
              <a:rPr lang="en-US" altLang="en-US" dirty="0">
                <a:latin typeface="+mj-lt"/>
              </a:rPr>
              <a:t>Ask resident to hold onto edge of mattress with both hands. Help the resident to put on nonskid shoes. </a:t>
            </a:r>
          </a:p>
          <a:p>
            <a:pPr marL="0" indent="0">
              <a:buNone/>
            </a:pPr>
            <a:r>
              <a:rPr lang="en-US" altLang="en-US" dirty="0">
                <a:latin typeface="+mj-lt"/>
              </a:rPr>
              <a:t>	</a:t>
            </a:r>
            <a:endParaRPr lang="en-US" altLang="en-US" dirty="0">
              <a:highlight>
                <a:srgbClr val="000000"/>
              </a:highlight>
              <a:latin typeface="+mj-lt"/>
            </a:endParaRPr>
          </a:p>
        </p:txBody>
      </p:sp>
      <p:pic>
        <p:nvPicPr>
          <p:cNvPr id="4" name="Picture 3" descr="NA steadies resident sitting on side of bed.">
            <a:extLst>
              <a:ext uri="{FF2B5EF4-FFF2-40B4-BE49-F238E27FC236}">
                <a16:creationId xmlns:a16="http://schemas.microsoft.com/office/drawing/2014/main" id="{351CB49D-CF5E-458A-83C6-35222295D940}"/>
              </a:ext>
            </a:extLst>
          </p:cNvPr>
          <p:cNvPicPr>
            <a:picLocks noChangeAspect="1"/>
          </p:cNvPicPr>
          <p:nvPr/>
        </p:nvPicPr>
        <p:blipFill>
          <a:blip r:embed="rId2"/>
          <a:stretch>
            <a:fillRect/>
          </a:stretch>
        </p:blipFill>
        <p:spPr>
          <a:xfrm>
            <a:off x="4131697" y="1103997"/>
            <a:ext cx="3139712" cy="4749196"/>
          </a:xfrm>
          <a:prstGeom prst="rect">
            <a:avLst/>
          </a:prstGeom>
        </p:spPr>
      </p:pic>
    </p:spTree>
    <p:extLst>
      <p:ext uri="{BB962C8B-B14F-4D97-AF65-F5344CB8AC3E}">
        <p14:creationId xmlns:p14="http://schemas.microsoft.com/office/powerpoint/2010/main" val="326946999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175</a:t>
            </a:fld>
            <a:endParaRPr lang="en-US"/>
          </a:p>
        </p:txBody>
      </p:sp>
      <p:sp>
        <p:nvSpPr>
          <p:cNvPr id="4" name="Title 3">
            <a:extLst>
              <a:ext uri="{FF2B5EF4-FFF2-40B4-BE49-F238E27FC236}">
                <a16:creationId xmlns:a16="http://schemas.microsoft.com/office/drawing/2014/main" id="{5F8D612A-4B57-47B6-93E4-93077B89E899}"/>
              </a:ext>
            </a:extLst>
          </p:cNvPr>
          <p:cNvSpPr>
            <a:spLocks noGrp="1"/>
          </p:cNvSpPr>
          <p:nvPr>
            <p:ph type="title"/>
          </p:nvPr>
        </p:nvSpPr>
        <p:spPr/>
        <p:txBody>
          <a:bodyPr>
            <a:normAutofit fontScale="90000"/>
          </a:bodyPr>
          <a:lstStyle/>
          <a:p>
            <a:r>
              <a:rPr lang="en-US" dirty="0"/>
              <a:t>LO8, content 22</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a resident to sit up on side of bed: dangling</a:t>
            </a:r>
            <a:endParaRPr lang="en-US" altLang="en-US" dirty="0">
              <a:highlight>
                <a:srgbClr val="000000"/>
              </a:highlight>
              <a:latin typeface="+mj-lt"/>
            </a:endParaRPr>
          </a:p>
          <a:p>
            <a:pPr marL="0" indent="0">
              <a:buNone/>
            </a:pPr>
            <a:endParaRPr lang="en-US" altLang="en-US" dirty="0">
              <a:latin typeface="+mj-lt"/>
            </a:endParaRPr>
          </a:p>
          <a:p>
            <a:pPr marL="457200" indent="-457200">
              <a:buFont typeface="+mj-lt"/>
              <a:buAutoNum type="arabicPeriod" startAt="11"/>
            </a:pPr>
            <a:r>
              <a:rPr lang="en-US" altLang="en-US" dirty="0">
                <a:latin typeface="+mj-lt"/>
              </a:rPr>
              <a:t>Have resident dangle as long as ordered. The care plan may direct you to allow the resident to dangle for several minutes and then return him to lying down, or it may direct you to allow the resident to dangle in preparation for walking or a transfer. Follow the care plan. Do not leave the resident alone. If the resident is dizzy for more than a minute, have him lie down again and report to the nurse. Count his pulse and respiration rates and report to the nurse (you will learn how to measure vital signs in chapter 7).</a:t>
            </a:r>
          </a:p>
          <a:p>
            <a:pPr marL="457200" indent="-457200">
              <a:buFont typeface="+mj-lt"/>
              <a:buAutoNum type="arabicPeriod" startAt="11"/>
            </a:pPr>
            <a:r>
              <a:rPr lang="en-US" altLang="en-US" dirty="0">
                <a:latin typeface="+mj-lt"/>
              </a:rPr>
              <a:t>Remove shoes.</a:t>
            </a:r>
          </a:p>
          <a:p>
            <a:pPr marL="457200" indent="-457200">
              <a:buFont typeface="+mj-lt"/>
              <a:buAutoNum type="arabicPeriod" startAt="11"/>
            </a:pPr>
            <a:r>
              <a:rPr lang="en-US" altLang="en-US" dirty="0">
                <a:latin typeface="+mj-lt"/>
              </a:rPr>
              <a:t>Gently assist resident back into bed. Place one arm around resident’s shoulders. Place the other arm under resident’s knees. Slowly swing resident’s legs onto bed.</a:t>
            </a:r>
          </a:p>
          <a:p>
            <a:pPr marL="0" indent="0">
              <a:buNone/>
            </a:pPr>
            <a:endParaRPr lang="en-US" altLang="en-US" dirty="0">
              <a:latin typeface="+mj-lt"/>
            </a:endParaRP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180130773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176</a:t>
            </a:fld>
            <a:endParaRPr lang="en-US"/>
          </a:p>
        </p:txBody>
      </p:sp>
      <p:sp>
        <p:nvSpPr>
          <p:cNvPr id="4" name="Title 3">
            <a:extLst>
              <a:ext uri="{FF2B5EF4-FFF2-40B4-BE49-F238E27FC236}">
                <a16:creationId xmlns:a16="http://schemas.microsoft.com/office/drawing/2014/main" id="{55E12E6F-6ACD-49E1-A081-0E305B1EF345}"/>
              </a:ext>
            </a:extLst>
          </p:cNvPr>
          <p:cNvSpPr>
            <a:spLocks noGrp="1"/>
          </p:cNvSpPr>
          <p:nvPr>
            <p:ph type="title"/>
          </p:nvPr>
        </p:nvSpPr>
        <p:spPr/>
        <p:txBody>
          <a:bodyPr>
            <a:normAutofit fontScale="90000"/>
          </a:bodyPr>
          <a:lstStyle/>
          <a:p>
            <a:r>
              <a:rPr lang="en-US" dirty="0"/>
              <a:t>LO8, content 23</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Assisting a resident to sit up on side of bed: dangling</a:t>
            </a:r>
            <a:endParaRPr lang="en-US" altLang="en-US" dirty="0">
              <a:highlight>
                <a:srgbClr val="000000"/>
              </a:highlight>
              <a:latin typeface="+mj-lt"/>
            </a:endParaRPr>
          </a:p>
          <a:p>
            <a:pPr marL="0" indent="0">
              <a:buNone/>
            </a:pPr>
            <a:endParaRPr lang="en-US" altLang="en-US" dirty="0">
              <a:latin typeface="+mj-lt"/>
            </a:endParaRPr>
          </a:p>
          <a:p>
            <a:pPr marL="457200" indent="-457200">
              <a:buFont typeface="+mj-lt"/>
              <a:buAutoNum type="arabicPeriod" startAt="14"/>
            </a:pPr>
            <a:r>
              <a:rPr lang="en-US" altLang="en-US" dirty="0">
                <a:latin typeface="+mj-lt"/>
              </a:rPr>
              <a:t>Leave bed in lowest position. Remove privacy measures.</a:t>
            </a:r>
          </a:p>
          <a:p>
            <a:pPr marL="457200" indent="-457200">
              <a:buFont typeface="+mj-lt"/>
              <a:buAutoNum type="arabicPeriod" startAt="14"/>
            </a:pPr>
            <a:r>
              <a:rPr lang="en-US" altLang="en-US" dirty="0">
                <a:latin typeface="+mj-lt"/>
              </a:rPr>
              <a:t>Place call light within resident’s reach.</a:t>
            </a:r>
          </a:p>
          <a:p>
            <a:pPr marL="457200" indent="-457200">
              <a:buFont typeface="+mj-lt"/>
              <a:buAutoNum type="arabicPeriod" startAt="14"/>
            </a:pPr>
            <a:r>
              <a:rPr lang="en-US" altLang="en-US" dirty="0">
                <a:latin typeface="+mj-lt"/>
              </a:rPr>
              <a:t>Wash your hands.</a:t>
            </a:r>
          </a:p>
          <a:p>
            <a:pPr marL="457200" indent="-457200">
              <a:buFont typeface="+mj-lt"/>
              <a:buAutoNum type="arabicPeriod" startAt="14"/>
            </a:pPr>
            <a:r>
              <a:rPr lang="en-US" altLang="en-US" dirty="0">
                <a:latin typeface="+mj-lt"/>
              </a:rPr>
              <a:t>Report any changes in resident to the nurse.</a:t>
            </a:r>
          </a:p>
          <a:p>
            <a:pPr marL="457200" indent="-457200">
              <a:buFont typeface="+mj-lt"/>
              <a:buAutoNum type="arabicPeriod" startAt="14"/>
            </a:pPr>
            <a:r>
              <a:rPr lang="en-US" altLang="en-US" dirty="0">
                <a:latin typeface="+mj-lt"/>
              </a:rPr>
              <a:t>Document procedure using facility guidelines.</a:t>
            </a: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209391688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177</a:t>
            </a:fld>
            <a:endParaRPr lang="en-US"/>
          </a:p>
        </p:txBody>
      </p:sp>
      <p:sp>
        <p:nvSpPr>
          <p:cNvPr id="2" name="Title 1">
            <a:extLst>
              <a:ext uri="{FF2B5EF4-FFF2-40B4-BE49-F238E27FC236}">
                <a16:creationId xmlns:a16="http://schemas.microsoft.com/office/drawing/2014/main" id="{91005815-E4DB-478E-8CF3-6A870E9F4A17}"/>
              </a:ext>
            </a:extLst>
          </p:cNvPr>
          <p:cNvSpPr>
            <a:spLocks noGrp="1"/>
          </p:cNvSpPr>
          <p:nvPr>
            <p:ph type="title"/>
          </p:nvPr>
        </p:nvSpPr>
        <p:spPr/>
        <p:txBody>
          <a:bodyPr>
            <a:normAutofit fontScale="90000"/>
          </a:bodyPr>
          <a:lstStyle/>
          <a:p>
            <a:r>
              <a:rPr lang="en-US" dirty="0"/>
              <a:t>LO8, key terms 3</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8"/>
            </a:pPr>
            <a:r>
              <a:rPr lang="en-US" dirty="0">
                <a:solidFill>
                  <a:srgbClr val="FF0000"/>
                </a:solidFill>
                <a:latin typeface="+mj-lt"/>
              </a:rPr>
              <a:t>Explain the guidelines for safely positioning and moving residents</a:t>
            </a:r>
          </a:p>
          <a:p>
            <a:pPr marL="0" indent="0">
              <a:buNone/>
            </a:pPr>
            <a:endParaRPr lang="en-US" dirty="0"/>
          </a:p>
          <a:p>
            <a:pPr marL="0" indent="0">
              <a:buNone/>
            </a:pPr>
            <a:r>
              <a:rPr lang="en-US" dirty="0">
                <a:latin typeface="+mj-lt"/>
              </a:rPr>
              <a:t>Define the following terms:</a:t>
            </a:r>
          </a:p>
          <a:p>
            <a:pPr marL="0" indent="0">
              <a:buNone/>
            </a:pPr>
            <a:endParaRPr lang="en-US" dirty="0">
              <a:latin typeface="+mj-lt"/>
            </a:endParaRPr>
          </a:p>
          <a:p>
            <a:pPr marL="0" indent="0">
              <a:buNone/>
            </a:pPr>
            <a:r>
              <a:rPr lang="en-US" b="1" dirty="0">
                <a:latin typeface="+mj-lt"/>
              </a:rPr>
              <a:t>ergonomics</a:t>
            </a:r>
          </a:p>
          <a:p>
            <a:pPr marL="457200" lvl="1" indent="0">
              <a:buNone/>
            </a:pPr>
            <a:r>
              <a:rPr lang="en-US" dirty="0">
                <a:latin typeface="+mj-lt"/>
              </a:rPr>
              <a:t>the science of designing equipment, areas, and work tasks to make them safer and to suit the worker’s abilities.</a:t>
            </a:r>
          </a:p>
          <a:p>
            <a:pPr marL="0" indent="0">
              <a:buNone/>
            </a:pPr>
            <a:r>
              <a:rPr lang="en-US" b="1" dirty="0">
                <a:latin typeface="+mj-lt"/>
              </a:rPr>
              <a:t>transfer/gait belt</a:t>
            </a:r>
          </a:p>
          <a:p>
            <a:pPr marL="457200" lvl="1" indent="0">
              <a:buNone/>
            </a:pPr>
            <a:r>
              <a:rPr lang="en-US" dirty="0">
                <a:latin typeface="+mj-lt"/>
              </a:rPr>
              <a:t>a belt made of canvas or other heavy material that is used to help people who are weak, unsteady, or uncoordinated to  transfer or walk.</a:t>
            </a:r>
          </a:p>
          <a:p>
            <a:pPr marL="0" indent="0">
              <a:buNone/>
            </a:pPr>
            <a:endParaRPr lang="en-US" dirty="0">
              <a:latin typeface="+mj-lt"/>
            </a:endParaRPr>
          </a:p>
        </p:txBody>
      </p:sp>
    </p:spTree>
    <p:extLst>
      <p:ext uri="{BB962C8B-B14F-4D97-AF65-F5344CB8AC3E}">
        <p14:creationId xmlns:p14="http://schemas.microsoft.com/office/powerpoint/2010/main" val="28140409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178</a:t>
            </a:fld>
            <a:endParaRPr lang="en-US"/>
          </a:p>
        </p:txBody>
      </p:sp>
      <p:sp>
        <p:nvSpPr>
          <p:cNvPr id="2" name="Title 1">
            <a:extLst>
              <a:ext uri="{FF2B5EF4-FFF2-40B4-BE49-F238E27FC236}">
                <a16:creationId xmlns:a16="http://schemas.microsoft.com/office/drawing/2014/main" id="{29FC4FCD-F8CD-45B8-A27F-7D73C2373274}"/>
              </a:ext>
            </a:extLst>
          </p:cNvPr>
          <p:cNvSpPr>
            <a:spLocks noGrp="1"/>
          </p:cNvSpPr>
          <p:nvPr>
            <p:ph type="title"/>
          </p:nvPr>
        </p:nvSpPr>
        <p:spPr/>
        <p:txBody>
          <a:bodyPr>
            <a:normAutofit fontScale="90000"/>
          </a:bodyPr>
          <a:lstStyle/>
          <a:p>
            <a:r>
              <a:rPr lang="en-US" dirty="0"/>
              <a:t>LO8, content 24</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8"/>
            </a:pPr>
            <a:r>
              <a:rPr lang="en-US" dirty="0">
                <a:solidFill>
                  <a:srgbClr val="FF0000"/>
                </a:solidFill>
                <a:latin typeface="+mj-lt"/>
              </a:rPr>
              <a:t>Explain the guidelines for safely positioning and moving residents</a:t>
            </a:r>
          </a:p>
          <a:p>
            <a:pPr marL="0" indent="0">
              <a:buNone/>
            </a:pPr>
            <a:endParaRPr lang="en-US" dirty="0"/>
          </a:p>
          <a:p>
            <a:pPr marL="0" indent="0">
              <a:buNone/>
            </a:pPr>
            <a:r>
              <a:rPr lang="en-US" dirty="0">
                <a:latin typeface="+mj-lt"/>
              </a:rPr>
              <a:t>REMEMBER:</a:t>
            </a:r>
          </a:p>
          <a:p>
            <a:pPr marL="0" indent="0">
              <a:buNone/>
            </a:pPr>
            <a:endParaRPr lang="en-US" dirty="0">
              <a:latin typeface="+mj-lt"/>
            </a:endParaRPr>
          </a:p>
          <a:p>
            <a:pPr marL="0" indent="0">
              <a:buNone/>
            </a:pPr>
            <a:r>
              <a:rPr lang="en-US" dirty="0">
                <a:latin typeface="+mj-lt"/>
              </a:rPr>
              <a:t>Many facilities have adopted no-lift, zero-lift, or lift-free policies. NAs must know their facility's policies and follow them carefully.</a:t>
            </a:r>
          </a:p>
          <a:p>
            <a:pPr marL="0" indent="0">
              <a:buNone/>
            </a:pPr>
            <a:endParaRPr lang="en-US" dirty="0">
              <a:latin typeface="+mj-lt"/>
            </a:endParaRPr>
          </a:p>
        </p:txBody>
      </p:sp>
    </p:spTree>
    <p:extLst>
      <p:ext uri="{BB962C8B-B14F-4D97-AF65-F5344CB8AC3E}">
        <p14:creationId xmlns:p14="http://schemas.microsoft.com/office/powerpoint/2010/main" val="241524279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179</a:t>
            </a:fld>
            <a:endParaRPr lang="en-US"/>
          </a:p>
        </p:txBody>
      </p:sp>
      <p:sp>
        <p:nvSpPr>
          <p:cNvPr id="2" name="Title 1">
            <a:extLst>
              <a:ext uri="{FF2B5EF4-FFF2-40B4-BE49-F238E27FC236}">
                <a16:creationId xmlns:a16="http://schemas.microsoft.com/office/drawing/2014/main" id="{F165530F-D553-4833-83BD-D6F5E41FE3C0}"/>
              </a:ext>
            </a:extLst>
          </p:cNvPr>
          <p:cNvSpPr>
            <a:spLocks noGrp="1"/>
          </p:cNvSpPr>
          <p:nvPr>
            <p:ph type="title"/>
          </p:nvPr>
        </p:nvSpPr>
        <p:spPr/>
        <p:txBody>
          <a:bodyPr>
            <a:normAutofit fontScale="90000"/>
          </a:bodyPr>
          <a:lstStyle/>
          <a:p>
            <a:r>
              <a:rPr lang="en-US" dirty="0"/>
              <a:t>LO8, content 25</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8"/>
            </a:pPr>
            <a:r>
              <a:rPr lang="en-US" dirty="0">
                <a:solidFill>
                  <a:srgbClr val="FF0000"/>
                </a:solidFill>
                <a:latin typeface="+mj-lt"/>
              </a:rPr>
              <a:t>Explain the guidelines for safely positioning and moving residents</a:t>
            </a:r>
          </a:p>
          <a:p>
            <a:pPr marL="0" indent="0">
              <a:buNone/>
            </a:pPr>
            <a:endParaRPr lang="en-US" dirty="0"/>
          </a:p>
          <a:p>
            <a:pPr marL="0" indent="0">
              <a:buNone/>
            </a:pPr>
            <a:r>
              <a:rPr lang="en-US" dirty="0">
                <a:latin typeface="+mj-lt"/>
              </a:rPr>
              <a:t>REMEMBER:</a:t>
            </a:r>
          </a:p>
          <a:p>
            <a:pPr marL="0" indent="0">
              <a:buNone/>
            </a:pPr>
            <a:endParaRPr lang="en-US" dirty="0">
              <a:latin typeface="+mj-lt"/>
            </a:endParaRPr>
          </a:p>
          <a:p>
            <a:pPr marL="0" indent="0">
              <a:buNone/>
            </a:pPr>
            <a:r>
              <a:rPr lang="en-US" dirty="0">
                <a:latin typeface="+mj-lt"/>
              </a:rPr>
              <a:t>When assisting a resident the NA must know which side is stronger and which is weaker and move the affected side first. </a:t>
            </a:r>
          </a:p>
          <a:p>
            <a:pPr marL="0" indent="0">
              <a:buNone/>
            </a:pPr>
            <a:endParaRPr lang="en-US" dirty="0">
              <a:latin typeface="+mj-lt"/>
            </a:endParaRPr>
          </a:p>
        </p:txBody>
      </p:sp>
    </p:spTree>
    <p:extLst>
      <p:ext uri="{BB962C8B-B14F-4D97-AF65-F5344CB8AC3E}">
        <p14:creationId xmlns:p14="http://schemas.microsoft.com/office/powerpoint/2010/main" val="217738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18</a:t>
            </a:fld>
            <a:endParaRPr lang="en-US"/>
          </a:p>
        </p:txBody>
      </p:sp>
      <p:sp>
        <p:nvSpPr>
          <p:cNvPr id="2" name="Title 1">
            <a:extLst>
              <a:ext uri="{FF2B5EF4-FFF2-40B4-BE49-F238E27FC236}">
                <a16:creationId xmlns:a16="http://schemas.microsoft.com/office/drawing/2014/main" id="{09A4623C-214C-4D4F-81BE-2F3637A52ACB}"/>
              </a:ext>
            </a:extLst>
          </p:cNvPr>
          <p:cNvSpPr>
            <a:spLocks noGrp="1"/>
          </p:cNvSpPr>
          <p:nvPr>
            <p:ph type="title"/>
          </p:nvPr>
        </p:nvSpPr>
        <p:spPr/>
        <p:txBody>
          <a:bodyPr>
            <a:normAutofit fontScale="90000"/>
          </a:bodyPr>
          <a:lstStyle/>
          <a:p>
            <a:r>
              <a:rPr lang="en-US" dirty="0"/>
              <a:t>LO2, content 7</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2"/>
            </a:pPr>
            <a:r>
              <a:rPr lang="en-US" dirty="0">
                <a:solidFill>
                  <a:srgbClr val="FF0000"/>
                </a:solidFill>
                <a:latin typeface="+mj-lt"/>
              </a:rPr>
              <a:t>Identify guidelines for providing skin care and preventing pressure injuries</a:t>
            </a:r>
          </a:p>
          <a:p>
            <a:pPr marL="457200" indent="-457200">
              <a:buFont typeface="+mj-lt"/>
              <a:buAutoNum type="arabicPeriod" startAt="2"/>
            </a:pPr>
            <a:endParaRPr lang="en-US" dirty="0">
              <a:solidFill>
                <a:srgbClr val="FF0000"/>
              </a:solidFill>
              <a:latin typeface="+mj-lt"/>
            </a:endParaRPr>
          </a:p>
          <a:p>
            <a:pPr marL="0" indent="0">
              <a:buNone/>
            </a:pPr>
            <a:r>
              <a:rPr lang="en-US" dirty="0">
                <a:latin typeface="+mj-lt"/>
              </a:rPr>
              <a:t>All of these positioning devices can help keep residents comfortable and reduce the risk of skin breakdown:</a:t>
            </a:r>
          </a:p>
          <a:p>
            <a:pPr marL="0" indent="0">
              <a:buNone/>
            </a:pPr>
            <a:endParaRPr lang="en-US" dirty="0">
              <a:latin typeface="+mj-lt"/>
            </a:endParaRPr>
          </a:p>
          <a:p>
            <a:pPr lvl="1"/>
            <a:r>
              <a:rPr lang="en-US" dirty="0">
                <a:latin typeface="+mj-lt"/>
              </a:rPr>
              <a:t>Backrests</a:t>
            </a:r>
          </a:p>
          <a:p>
            <a:pPr lvl="1"/>
            <a:r>
              <a:rPr lang="en-US" dirty="0">
                <a:latin typeface="+mj-lt"/>
              </a:rPr>
              <a:t>Bed cradles</a:t>
            </a:r>
          </a:p>
          <a:p>
            <a:pPr lvl="1"/>
            <a:r>
              <a:rPr lang="en-US" dirty="0">
                <a:latin typeface="+mj-lt"/>
              </a:rPr>
              <a:t>Draw sheets</a:t>
            </a:r>
          </a:p>
          <a:p>
            <a:pPr lvl="1"/>
            <a:r>
              <a:rPr lang="en-US" dirty="0">
                <a:latin typeface="+mj-lt"/>
              </a:rPr>
              <a:t>Footboards</a:t>
            </a:r>
          </a:p>
          <a:p>
            <a:pPr lvl="1"/>
            <a:r>
              <a:rPr lang="en-US" dirty="0">
                <a:latin typeface="+mj-lt"/>
              </a:rPr>
              <a:t>Hand rolls</a:t>
            </a:r>
          </a:p>
          <a:p>
            <a:pPr lvl="1"/>
            <a:r>
              <a:rPr lang="en-US" dirty="0">
                <a:latin typeface="+mj-lt"/>
              </a:rPr>
              <a:t>Orthotic devices</a:t>
            </a:r>
          </a:p>
          <a:p>
            <a:pPr lvl="1"/>
            <a:r>
              <a:rPr lang="en-US" dirty="0">
                <a:latin typeface="+mj-lt"/>
              </a:rPr>
              <a:t>Trochanter rolls</a:t>
            </a:r>
          </a:p>
          <a:p>
            <a:pPr lvl="1"/>
            <a:r>
              <a:rPr lang="en-US" dirty="0">
                <a:latin typeface="+mj-lt"/>
              </a:rPr>
              <a:t>Abduction pillows</a:t>
            </a:r>
          </a:p>
          <a:p>
            <a:pPr marL="0" indent="0">
              <a:buNone/>
            </a:pPr>
            <a:endParaRPr lang="en-US" dirty="0">
              <a:latin typeface="+mj-lt"/>
            </a:endParaRPr>
          </a:p>
          <a:p>
            <a:pPr marL="0" indent="0">
              <a:buNone/>
            </a:pPr>
            <a:endParaRPr lang="en-US" dirty="0">
              <a:solidFill>
                <a:sysClr val="windowText" lastClr="000000"/>
              </a:solidFill>
            </a:endParaRPr>
          </a:p>
          <a:p>
            <a:pPr marL="0" indent="0">
              <a:buNone/>
            </a:pPr>
            <a:endParaRPr lang="en-US" dirty="0">
              <a:latin typeface="+mj-lt"/>
            </a:endParaRPr>
          </a:p>
        </p:txBody>
      </p:sp>
    </p:spTree>
    <p:extLst>
      <p:ext uri="{BB962C8B-B14F-4D97-AF65-F5344CB8AC3E}">
        <p14:creationId xmlns:p14="http://schemas.microsoft.com/office/powerpoint/2010/main" val="317949568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180</a:t>
            </a:fld>
            <a:endParaRPr lang="en-US"/>
          </a:p>
        </p:txBody>
      </p:sp>
      <p:sp>
        <p:nvSpPr>
          <p:cNvPr id="2" name="Title 1">
            <a:extLst>
              <a:ext uri="{FF2B5EF4-FFF2-40B4-BE49-F238E27FC236}">
                <a16:creationId xmlns:a16="http://schemas.microsoft.com/office/drawing/2014/main" id="{FE4F87F6-0FB7-41DC-AFB4-338A04CB1430}"/>
              </a:ext>
            </a:extLst>
          </p:cNvPr>
          <p:cNvSpPr>
            <a:spLocks noGrp="1"/>
          </p:cNvSpPr>
          <p:nvPr>
            <p:ph type="title"/>
          </p:nvPr>
        </p:nvSpPr>
        <p:spPr/>
        <p:txBody>
          <a:bodyPr>
            <a:normAutofit fontScale="90000"/>
          </a:bodyPr>
          <a:lstStyle/>
          <a:p>
            <a:r>
              <a:rPr lang="en-US" dirty="0"/>
              <a:t>LO8, content 26</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8"/>
            </a:pPr>
            <a:r>
              <a:rPr lang="en-US" dirty="0">
                <a:solidFill>
                  <a:srgbClr val="FF0000"/>
                </a:solidFill>
                <a:latin typeface="+mj-lt"/>
              </a:rPr>
              <a:t>Explain the guidelines for safely positioning and moving residents</a:t>
            </a:r>
          </a:p>
          <a:p>
            <a:pPr marL="0" indent="0">
              <a:buNone/>
            </a:pPr>
            <a:endParaRPr lang="en-US" dirty="0"/>
          </a:p>
          <a:p>
            <a:pPr marL="0" indent="0">
              <a:buNone/>
            </a:pPr>
            <a:r>
              <a:rPr lang="en-US" dirty="0">
                <a:latin typeface="+mj-lt"/>
              </a:rPr>
              <a:t>REMEMBER:</a:t>
            </a:r>
          </a:p>
          <a:p>
            <a:pPr marL="0" indent="0">
              <a:buNone/>
            </a:pPr>
            <a:endParaRPr lang="en-US" dirty="0">
              <a:latin typeface="+mj-lt"/>
            </a:endParaRPr>
          </a:p>
          <a:p>
            <a:pPr marL="0" indent="0">
              <a:buNone/>
            </a:pPr>
            <a:r>
              <a:rPr lang="en-US" dirty="0">
                <a:latin typeface="+mj-lt"/>
              </a:rPr>
              <a:t>Transfer belts must be applied over clothing and not on bare skin. NAs should make sure skin is not caught in the belt. </a:t>
            </a:r>
          </a:p>
          <a:p>
            <a:pPr marL="0" indent="0">
              <a:buNone/>
            </a:pPr>
            <a:endParaRPr lang="en-US" dirty="0">
              <a:latin typeface="+mj-lt"/>
            </a:endParaRPr>
          </a:p>
        </p:txBody>
      </p:sp>
    </p:spTree>
    <p:extLst>
      <p:ext uri="{BB962C8B-B14F-4D97-AF65-F5344CB8AC3E}">
        <p14:creationId xmlns:p14="http://schemas.microsoft.com/office/powerpoint/2010/main" val="241392336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181</a:t>
            </a:fld>
            <a:endParaRPr lang="en-US"/>
          </a:p>
        </p:txBody>
      </p:sp>
      <p:sp>
        <p:nvSpPr>
          <p:cNvPr id="2" name="Title 1">
            <a:extLst>
              <a:ext uri="{FF2B5EF4-FFF2-40B4-BE49-F238E27FC236}">
                <a16:creationId xmlns:a16="http://schemas.microsoft.com/office/drawing/2014/main" id="{91C00040-0731-4F2D-BFDD-C67DDD63B5D0}"/>
              </a:ext>
            </a:extLst>
          </p:cNvPr>
          <p:cNvSpPr>
            <a:spLocks noGrp="1"/>
          </p:cNvSpPr>
          <p:nvPr>
            <p:ph type="title"/>
          </p:nvPr>
        </p:nvSpPr>
        <p:spPr/>
        <p:txBody>
          <a:bodyPr>
            <a:normAutofit fontScale="90000"/>
          </a:bodyPr>
          <a:lstStyle/>
          <a:p>
            <a:r>
              <a:rPr lang="en-US" dirty="0"/>
              <a:t>LO8, content 27</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8"/>
            </a:pPr>
            <a:r>
              <a:rPr lang="en-US" dirty="0">
                <a:solidFill>
                  <a:srgbClr val="FF0000"/>
                </a:solidFill>
                <a:latin typeface="+mj-lt"/>
              </a:rPr>
              <a:t>Explain the guidelines for safely positioning and moving residents</a:t>
            </a:r>
          </a:p>
          <a:p>
            <a:pPr marL="0" indent="0">
              <a:buNone/>
            </a:pPr>
            <a:endParaRPr lang="en-US" dirty="0"/>
          </a:p>
          <a:p>
            <a:pPr marL="0" indent="0">
              <a:buNone/>
            </a:pPr>
            <a:r>
              <a:rPr lang="en-US" dirty="0">
                <a:latin typeface="+mj-lt"/>
              </a:rPr>
              <a:t>Remember these guidelines for working with wheelchairs:</a:t>
            </a:r>
          </a:p>
          <a:p>
            <a:pPr marL="0" indent="0">
              <a:buNone/>
            </a:pPr>
            <a:endParaRPr lang="en-US" dirty="0">
              <a:latin typeface="+mj-lt"/>
            </a:endParaRPr>
          </a:p>
          <a:p>
            <a:pPr lvl="1"/>
            <a:r>
              <a:rPr lang="en-US" dirty="0">
                <a:latin typeface="+mj-lt"/>
              </a:rPr>
              <a:t>Know how to use brake, armrests, and footrests.</a:t>
            </a:r>
          </a:p>
          <a:p>
            <a:pPr lvl="1"/>
            <a:r>
              <a:rPr lang="en-US" dirty="0">
                <a:latin typeface="+mj-lt"/>
              </a:rPr>
              <a:t>Lock before transfer; unlock after.</a:t>
            </a:r>
          </a:p>
          <a:p>
            <a:pPr lvl="1"/>
            <a:r>
              <a:rPr lang="en-US" dirty="0">
                <a:latin typeface="+mj-lt"/>
              </a:rPr>
              <a:t>Open by pulling on both sides. Close by lifting center of seat.</a:t>
            </a:r>
          </a:p>
          <a:p>
            <a:pPr lvl="1"/>
            <a:r>
              <a:rPr lang="en-US" dirty="0">
                <a:latin typeface="+mj-lt"/>
              </a:rPr>
              <a:t>Remove armrests by releasing the lock.</a:t>
            </a:r>
          </a:p>
          <a:p>
            <a:pPr lvl="1"/>
            <a:r>
              <a:rPr lang="en-US" dirty="0">
                <a:latin typeface="+mj-lt"/>
              </a:rPr>
              <a:t>Remove footrests by pulling back on lever and swinging out toward side of the chair.</a:t>
            </a:r>
          </a:p>
          <a:p>
            <a:pPr lvl="1"/>
            <a:r>
              <a:rPr lang="en-US" dirty="0">
                <a:latin typeface="+mj-lt"/>
              </a:rPr>
              <a:t>Lift or lower footrest by squeezing the lever and pulling up or pushing down.</a:t>
            </a:r>
          </a:p>
          <a:p>
            <a:pPr marL="0" indent="0">
              <a:buNone/>
            </a:pPr>
            <a:endParaRPr lang="en-US" dirty="0">
              <a:latin typeface="+mj-lt"/>
            </a:endParaRPr>
          </a:p>
        </p:txBody>
      </p:sp>
    </p:spTree>
    <p:extLst>
      <p:ext uri="{BB962C8B-B14F-4D97-AF65-F5344CB8AC3E}">
        <p14:creationId xmlns:p14="http://schemas.microsoft.com/office/powerpoint/2010/main" val="206721083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182</a:t>
            </a:fld>
            <a:endParaRPr lang="en-US"/>
          </a:p>
        </p:txBody>
      </p:sp>
      <p:sp>
        <p:nvSpPr>
          <p:cNvPr id="2" name="Title 1">
            <a:extLst>
              <a:ext uri="{FF2B5EF4-FFF2-40B4-BE49-F238E27FC236}">
                <a16:creationId xmlns:a16="http://schemas.microsoft.com/office/drawing/2014/main" id="{F25D3BCC-6B98-46A8-84E5-85F26DE49B08}"/>
              </a:ext>
            </a:extLst>
          </p:cNvPr>
          <p:cNvSpPr>
            <a:spLocks noGrp="1"/>
          </p:cNvSpPr>
          <p:nvPr>
            <p:ph type="title"/>
          </p:nvPr>
        </p:nvSpPr>
        <p:spPr/>
        <p:txBody>
          <a:bodyPr>
            <a:normAutofit fontScale="90000"/>
          </a:bodyPr>
          <a:lstStyle/>
          <a:p>
            <a:r>
              <a:rPr lang="en-US" dirty="0"/>
              <a:t>LO8, content 28</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8"/>
            </a:pPr>
            <a:r>
              <a:rPr lang="en-US" dirty="0">
                <a:solidFill>
                  <a:srgbClr val="FF0000"/>
                </a:solidFill>
                <a:latin typeface="+mj-lt"/>
              </a:rPr>
              <a:t>Explain the guidelines for safely positioning and moving residents</a:t>
            </a:r>
          </a:p>
          <a:p>
            <a:pPr marL="0" indent="0">
              <a:buNone/>
            </a:pPr>
            <a:endParaRPr lang="en-US" dirty="0"/>
          </a:p>
          <a:p>
            <a:pPr marL="0" indent="0">
              <a:buNone/>
            </a:pPr>
            <a:r>
              <a:rPr lang="en-US" dirty="0">
                <a:latin typeface="+mj-lt"/>
              </a:rPr>
              <a:t>Guidelines for working with wheelchairs (cont’d):</a:t>
            </a:r>
          </a:p>
          <a:p>
            <a:pPr marL="0" indent="0">
              <a:buNone/>
            </a:pPr>
            <a:endParaRPr lang="en-US" dirty="0">
              <a:latin typeface="+mj-lt"/>
            </a:endParaRPr>
          </a:p>
          <a:p>
            <a:pPr lvl="1"/>
            <a:r>
              <a:rPr lang="en-US" dirty="0">
                <a:latin typeface="+mj-lt"/>
              </a:rPr>
              <a:t>Resident must use side of body that can bear weight and lift the side that cannot.</a:t>
            </a:r>
          </a:p>
          <a:p>
            <a:pPr lvl="1"/>
            <a:r>
              <a:rPr lang="en-US" dirty="0">
                <a:latin typeface="+mj-lt"/>
              </a:rPr>
              <a:t>Resident must be wearing nonskid footwear before transferring.</a:t>
            </a:r>
          </a:p>
          <a:p>
            <a:pPr lvl="1"/>
            <a:r>
              <a:rPr lang="en-US" dirty="0">
                <a:latin typeface="+mj-lt"/>
              </a:rPr>
              <a:t>Keep resident safe and comfortable during transfers. Ask the resident what help is needed. </a:t>
            </a:r>
          </a:p>
          <a:p>
            <a:pPr lvl="1"/>
            <a:r>
              <a:rPr lang="en-US" dirty="0">
                <a:latin typeface="+mj-lt"/>
              </a:rPr>
              <a:t>Assist resident as needed by having chair close and wheels locked. Use transfer belt and check alignment in chair. If the resident is dizzy upon standing, help him sit back down and report to the nurse</a:t>
            </a:r>
          </a:p>
          <a:p>
            <a:pPr lvl="1"/>
            <a:r>
              <a:rPr lang="en-US" dirty="0">
                <a:latin typeface="+mj-lt"/>
              </a:rPr>
              <a:t>Reposition resident at least every hour.</a:t>
            </a:r>
          </a:p>
          <a:p>
            <a:pPr marL="0" indent="0">
              <a:buNone/>
            </a:pPr>
            <a:endParaRPr lang="en-US" dirty="0">
              <a:latin typeface="+mj-lt"/>
            </a:endParaRPr>
          </a:p>
        </p:txBody>
      </p:sp>
    </p:spTree>
    <p:extLst>
      <p:ext uri="{BB962C8B-B14F-4D97-AF65-F5344CB8AC3E}">
        <p14:creationId xmlns:p14="http://schemas.microsoft.com/office/powerpoint/2010/main" val="175265335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183</a:t>
            </a:fld>
            <a:endParaRPr lang="en-US"/>
          </a:p>
        </p:txBody>
      </p:sp>
      <p:sp>
        <p:nvSpPr>
          <p:cNvPr id="5" name="Title 4">
            <a:extLst>
              <a:ext uri="{FF2B5EF4-FFF2-40B4-BE49-F238E27FC236}">
                <a16:creationId xmlns:a16="http://schemas.microsoft.com/office/drawing/2014/main" id="{D2695592-78AB-4DE7-B75B-CE2C43754B01}"/>
              </a:ext>
            </a:extLst>
          </p:cNvPr>
          <p:cNvSpPr>
            <a:spLocks noGrp="1"/>
          </p:cNvSpPr>
          <p:nvPr>
            <p:ph type="title"/>
          </p:nvPr>
        </p:nvSpPr>
        <p:spPr/>
        <p:txBody>
          <a:bodyPr>
            <a:normAutofit fontScale="90000"/>
          </a:bodyPr>
          <a:lstStyle/>
          <a:p>
            <a:r>
              <a:rPr lang="en-US" dirty="0"/>
              <a:t>LO8, content 29</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lstStyle/>
          <a:p>
            <a:pPr marL="0" indent="0">
              <a:buNone/>
            </a:pPr>
            <a:r>
              <a:rPr lang="en-US" altLang="en-US" dirty="0">
                <a:latin typeface="+mj-lt"/>
              </a:rPr>
              <a:t>Transparency 6-7: Assisting a falling resident</a:t>
            </a:r>
          </a:p>
          <a:p>
            <a:pPr marL="0" indent="0">
              <a:buNone/>
            </a:pPr>
            <a:endParaRPr lang="en-US" altLang="en-US" dirty="0">
              <a:latin typeface="+mj-lt"/>
            </a:endParaRPr>
          </a:p>
          <a:p>
            <a:r>
              <a:rPr lang="en-US" dirty="0">
                <a:latin typeface="+mj-lt"/>
              </a:rPr>
              <a:t>Widen his stance.</a:t>
            </a:r>
          </a:p>
          <a:p>
            <a:r>
              <a:rPr lang="en-US" dirty="0">
                <a:latin typeface="+mj-lt"/>
              </a:rPr>
              <a:t>Bring the resident’s body close to him.</a:t>
            </a:r>
          </a:p>
          <a:p>
            <a:r>
              <a:rPr lang="en-US" dirty="0">
                <a:latin typeface="+mj-lt"/>
              </a:rPr>
              <a:t>Bend knees and support the resident.</a:t>
            </a:r>
          </a:p>
          <a:p>
            <a:r>
              <a:rPr lang="en-US" dirty="0">
                <a:latin typeface="+mj-lt"/>
              </a:rPr>
              <a:t>Lower resident to floor.</a:t>
            </a:r>
          </a:p>
          <a:p>
            <a:r>
              <a:rPr lang="en-US" dirty="0">
                <a:latin typeface="+mj-lt"/>
              </a:rPr>
              <a:t>Do not try to stop the fall.</a:t>
            </a:r>
          </a:p>
          <a:p>
            <a:r>
              <a:rPr lang="en-US" dirty="0">
                <a:latin typeface="+mj-lt"/>
              </a:rPr>
              <a:t>Call for help.</a:t>
            </a:r>
          </a:p>
          <a:p>
            <a:r>
              <a:rPr lang="en-US" dirty="0">
                <a:latin typeface="+mj-lt"/>
              </a:rPr>
              <a:t>Do not attempt to get resident up.</a:t>
            </a:r>
          </a:p>
          <a:p>
            <a:pPr marL="0" indent="0">
              <a:buNone/>
            </a:pPr>
            <a:endParaRPr lang="en-US" dirty="0">
              <a:latin typeface="+mj-lt"/>
            </a:endParaRPr>
          </a:p>
        </p:txBody>
      </p:sp>
      <p:pic>
        <p:nvPicPr>
          <p:cNvPr id="4" name="Picture 3" descr="NA uses his body to lower resident to the floor.">
            <a:extLst>
              <a:ext uri="{FF2B5EF4-FFF2-40B4-BE49-F238E27FC236}">
                <a16:creationId xmlns:a16="http://schemas.microsoft.com/office/drawing/2014/main" id="{E5923873-F9A1-4C41-B732-99DEC725EFB4}"/>
              </a:ext>
            </a:extLst>
          </p:cNvPr>
          <p:cNvPicPr>
            <a:picLocks noChangeAspect="1"/>
          </p:cNvPicPr>
          <p:nvPr/>
        </p:nvPicPr>
        <p:blipFill>
          <a:blip r:embed="rId2"/>
          <a:stretch>
            <a:fillRect/>
          </a:stretch>
        </p:blipFill>
        <p:spPr>
          <a:xfrm>
            <a:off x="4634451" y="1119317"/>
            <a:ext cx="2822693" cy="5108891"/>
          </a:xfrm>
          <a:prstGeom prst="rect">
            <a:avLst/>
          </a:prstGeom>
        </p:spPr>
      </p:pic>
    </p:spTree>
    <p:extLst>
      <p:ext uri="{BB962C8B-B14F-4D97-AF65-F5344CB8AC3E}">
        <p14:creationId xmlns:p14="http://schemas.microsoft.com/office/powerpoint/2010/main" val="141412024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184</a:t>
            </a:fld>
            <a:endParaRPr lang="en-US"/>
          </a:p>
        </p:txBody>
      </p:sp>
      <p:sp>
        <p:nvSpPr>
          <p:cNvPr id="4" name="Title 3">
            <a:extLst>
              <a:ext uri="{FF2B5EF4-FFF2-40B4-BE49-F238E27FC236}">
                <a16:creationId xmlns:a16="http://schemas.microsoft.com/office/drawing/2014/main" id="{1ABBF1B2-3D32-4F4F-9CC8-9FAD5B662F0F}"/>
              </a:ext>
            </a:extLst>
          </p:cNvPr>
          <p:cNvSpPr>
            <a:spLocks noGrp="1"/>
          </p:cNvSpPr>
          <p:nvPr>
            <p:ph type="title"/>
          </p:nvPr>
        </p:nvSpPr>
        <p:spPr/>
        <p:txBody>
          <a:bodyPr>
            <a:normAutofit fontScale="90000"/>
          </a:bodyPr>
          <a:lstStyle/>
          <a:p>
            <a:r>
              <a:rPr lang="en-US" dirty="0"/>
              <a:t>LO8, content 30</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Transferring a resident from bed to wheelchair</a:t>
            </a:r>
            <a:endParaRPr lang="en-US" altLang="en-US" dirty="0">
              <a:highlight>
                <a:srgbClr val="000000"/>
              </a:highlight>
              <a:latin typeface="+mj-lt"/>
            </a:endParaRPr>
          </a:p>
          <a:p>
            <a:pPr marL="0" indent="0">
              <a:buNone/>
            </a:pPr>
            <a:endParaRPr lang="en-US" altLang="en-US" dirty="0">
              <a:highlight>
                <a:srgbClr val="000000"/>
              </a:highlight>
              <a:latin typeface="+mj-lt"/>
            </a:endParaRPr>
          </a:p>
          <a:p>
            <a:pPr marL="0" indent="0">
              <a:buNone/>
            </a:pPr>
            <a:r>
              <a:rPr lang="en-US" altLang="en-US" i="1" dirty="0">
                <a:latin typeface="+mj-lt"/>
              </a:rPr>
              <a:t>Equipment: wheelchair, transfer belt, nonskid footwear, robe or folded blanket</a:t>
            </a:r>
          </a:p>
          <a:p>
            <a:pPr marL="0" indent="0">
              <a:buNone/>
            </a:pPr>
            <a:endParaRPr lang="en-US" altLang="en-US" dirty="0">
              <a:latin typeface="+mj-lt"/>
            </a:endParaRPr>
          </a:p>
          <a:p>
            <a:pPr marL="457200" indent="-457200">
              <a:buFont typeface="+mj-lt"/>
              <a:buAutoNum type="arabicPeriod"/>
            </a:pPr>
            <a:r>
              <a:rPr lang="en-US" altLang="en-US" dirty="0">
                <a:latin typeface="+mj-lt"/>
              </a:rPr>
              <a:t>Identify yourself by name. Identify the resident by name. </a:t>
            </a:r>
          </a:p>
          <a:p>
            <a:pPr marL="457200" indent="-457200">
              <a:buFont typeface="+mj-lt"/>
              <a:buAutoNum type="arabicPeriod"/>
            </a:pPr>
            <a:r>
              <a:rPr lang="en-US" altLang="en-US" dirty="0">
                <a:latin typeface="+mj-lt"/>
              </a:rPr>
              <a:t>Wash your hands.</a:t>
            </a:r>
          </a:p>
          <a:p>
            <a:pPr marL="457200" indent="-457200">
              <a:buFont typeface="+mj-lt"/>
              <a:buAutoNum type="arabicPeriod"/>
            </a:pPr>
            <a:r>
              <a:rPr lang="en-US" altLang="en-US" dirty="0">
                <a:latin typeface="+mj-lt"/>
              </a:rPr>
              <a:t>Explain procedure to resident. Speak clearly, slowly, and directly. Maintain face-to-face contact whenever possible.</a:t>
            </a:r>
          </a:p>
          <a:p>
            <a:pPr marL="457200" indent="-457200">
              <a:buFont typeface="+mj-lt"/>
              <a:buAutoNum type="arabicPeriod"/>
            </a:pPr>
            <a:r>
              <a:rPr lang="en-US" altLang="en-US" dirty="0">
                <a:latin typeface="+mj-lt"/>
              </a:rPr>
              <a:t>Provide for resident’s privacy with curtain, screen, or door. Check the area to be certain it is uncluttered and safe.</a:t>
            </a:r>
          </a:p>
          <a:p>
            <a:pPr marL="457200" indent="-457200">
              <a:buFont typeface="+mj-lt"/>
              <a:buAutoNum type="arabicPeriod"/>
            </a:pPr>
            <a:r>
              <a:rPr lang="en-US" altLang="en-US" dirty="0">
                <a:latin typeface="+mj-lt"/>
              </a:rPr>
              <a:t>Place wheelchair at the head of the bed, facing the foot of the bed, or at the foot of the bed, facing the head of bed. The arm of the wheelchair should be almost touching the bed. It should be placed on  the resident’s stronger, or unaffected, side. </a:t>
            </a: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175044672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185</a:t>
            </a:fld>
            <a:endParaRPr lang="en-US"/>
          </a:p>
        </p:txBody>
      </p:sp>
      <p:sp>
        <p:nvSpPr>
          <p:cNvPr id="4" name="Title 3">
            <a:extLst>
              <a:ext uri="{FF2B5EF4-FFF2-40B4-BE49-F238E27FC236}">
                <a16:creationId xmlns:a16="http://schemas.microsoft.com/office/drawing/2014/main" id="{18B5C07E-FFCE-44AC-A068-433734DFF876}"/>
              </a:ext>
            </a:extLst>
          </p:cNvPr>
          <p:cNvSpPr>
            <a:spLocks noGrp="1"/>
          </p:cNvSpPr>
          <p:nvPr>
            <p:ph type="title"/>
          </p:nvPr>
        </p:nvSpPr>
        <p:spPr/>
        <p:txBody>
          <a:bodyPr>
            <a:normAutofit fontScale="90000"/>
          </a:bodyPr>
          <a:lstStyle/>
          <a:p>
            <a:r>
              <a:rPr lang="en-US" dirty="0"/>
              <a:t>LO8, content 31</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Transferring a resident from bed to wheelchair</a:t>
            </a:r>
            <a:endParaRPr lang="en-US" altLang="en-US" dirty="0">
              <a:highlight>
                <a:srgbClr val="000000"/>
              </a:highlight>
              <a:latin typeface="+mj-lt"/>
            </a:endParaRPr>
          </a:p>
          <a:p>
            <a:pPr marL="0" indent="0">
              <a:buNone/>
            </a:pPr>
            <a:endParaRPr lang="en-US" altLang="en-US" dirty="0">
              <a:latin typeface="+mj-lt"/>
            </a:endParaRPr>
          </a:p>
          <a:p>
            <a:pPr marL="457200" indent="-457200">
              <a:buFont typeface="+mj-lt"/>
              <a:buAutoNum type="arabicPeriod" startAt="6"/>
            </a:pPr>
            <a:r>
              <a:rPr lang="en-US" altLang="en-US" dirty="0">
                <a:latin typeface="+mj-lt"/>
              </a:rPr>
              <a:t>Remove both wheelchair footrests close to the bed.</a:t>
            </a:r>
          </a:p>
          <a:p>
            <a:pPr marL="457200" indent="-457200">
              <a:buFont typeface="+mj-lt"/>
              <a:buAutoNum type="arabicPeriod" startAt="6"/>
            </a:pPr>
            <a:r>
              <a:rPr lang="en-US" altLang="en-US" dirty="0">
                <a:latin typeface="+mj-lt"/>
              </a:rPr>
              <a:t>Lock wheelchair wheels.</a:t>
            </a:r>
          </a:p>
          <a:p>
            <a:pPr marL="457200" indent="-457200">
              <a:buFont typeface="+mj-lt"/>
              <a:buAutoNum type="arabicPeriod" startAt="6"/>
            </a:pPr>
            <a:r>
              <a:rPr lang="en-US" altLang="en-US" dirty="0">
                <a:latin typeface="+mj-lt"/>
              </a:rPr>
              <a:t>Raise the head of the bed. Adjust bed level to lowest position. Lock bed wheels.</a:t>
            </a:r>
          </a:p>
          <a:p>
            <a:pPr marL="457200" indent="-457200">
              <a:buFont typeface="+mj-lt"/>
              <a:buAutoNum type="arabicPeriod" startAt="6"/>
            </a:pPr>
            <a:r>
              <a:rPr lang="en-US" altLang="en-US" dirty="0">
                <a:latin typeface="+mj-lt"/>
              </a:rPr>
              <a:t>Assist resident into a sitting position. Make sure his feet are flat on the floor. Adjust the bed height if needed. Let the resident sit for a few minutes to adjust to the change in position.</a:t>
            </a:r>
          </a:p>
          <a:p>
            <a:pPr marL="457200" indent="-457200">
              <a:buFont typeface="+mj-lt"/>
              <a:buAutoNum type="arabicPeriod" startAt="6"/>
            </a:pPr>
            <a:r>
              <a:rPr lang="en-US" altLang="en-US" dirty="0">
                <a:latin typeface="+mj-lt"/>
              </a:rPr>
              <a:t>Put nonskid footwear on the resident and fasten securely.</a:t>
            </a: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113969628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186</a:t>
            </a:fld>
            <a:endParaRPr lang="en-US"/>
          </a:p>
        </p:txBody>
      </p:sp>
      <p:sp>
        <p:nvSpPr>
          <p:cNvPr id="4" name="Title 3">
            <a:extLst>
              <a:ext uri="{FF2B5EF4-FFF2-40B4-BE49-F238E27FC236}">
                <a16:creationId xmlns:a16="http://schemas.microsoft.com/office/drawing/2014/main" id="{130DD73B-78DA-49B9-8CEF-95442DA5EA19}"/>
              </a:ext>
            </a:extLst>
          </p:cNvPr>
          <p:cNvSpPr>
            <a:spLocks noGrp="1"/>
          </p:cNvSpPr>
          <p:nvPr>
            <p:ph type="title"/>
          </p:nvPr>
        </p:nvSpPr>
        <p:spPr/>
        <p:txBody>
          <a:bodyPr>
            <a:normAutofit fontScale="90000"/>
          </a:bodyPr>
          <a:lstStyle/>
          <a:p>
            <a:r>
              <a:rPr lang="en-US" dirty="0"/>
              <a:t>LO8, content 32</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Transferring a resident from bed to wheelchair</a:t>
            </a:r>
            <a:endParaRPr lang="en-US" altLang="en-US" dirty="0">
              <a:highlight>
                <a:srgbClr val="000000"/>
              </a:highlight>
              <a:latin typeface="+mj-lt"/>
            </a:endParaRPr>
          </a:p>
          <a:p>
            <a:pPr marL="0" indent="0">
              <a:buNone/>
            </a:pPr>
            <a:endParaRPr lang="en-US" altLang="en-US" dirty="0">
              <a:highlight>
                <a:srgbClr val="000000"/>
              </a:highlight>
              <a:latin typeface="+mj-lt"/>
            </a:endParaRPr>
          </a:p>
          <a:p>
            <a:pPr marL="457200" indent="-457200">
              <a:buFont typeface="+mj-lt"/>
              <a:buAutoNum type="arabicPeriod" startAt="11"/>
            </a:pPr>
            <a:r>
              <a:rPr lang="en-US" altLang="en-US" dirty="0">
                <a:latin typeface="+mj-lt"/>
              </a:rPr>
              <a:t>Stand in front of and face the resident. Place your feet about shoulder-width apart. </a:t>
            </a:r>
          </a:p>
          <a:p>
            <a:pPr marL="457200" indent="-457200">
              <a:buFont typeface="+mj-lt"/>
              <a:buAutoNum type="arabicPeriod" startAt="11"/>
            </a:pPr>
            <a:r>
              <a:rPr lang="en-US" altLang="en-US" dirty="0">
                <a:latin typeface="+mj-lt"/>
              </a:rPr>
              <a:t>Place the transfer belt around resident’s waist over his clothing (not on bare skin). Tighten the buckle until it is snug. Leave enough room to insert flat fingers/hand comfortably under the belt. Check to make sure that skin or skin folds (for example, breasts) are not caught under the belt. Grasp the belt securely on both sides, with hands in upward position.</a:t>
            </a:r>
          </a:p>
          <a:p>
            <a:pPr marL="457200" indent="-457200">
              <a:buFont typeface="+mj-lt"/>
              <a:buAutoNum type="arabicPeriod" startAt="11"/>
            </a:pPr>
            <a:r>
              <a:rPr lang="en-US" altLang="en-US" dirty="0">
                <a:latin typeface="+mj-lt"/>
              </a:rPr>
              <a:t>Provide instructions to allow resident to help with the transfer. Instructions may include: “When you start to stand, push with your hands against the bed.” “Once standing, if you’re able, you can take small steps in the direction of the chair.” “Once standing, reach for the chair with your stronger hand.”</a:t>
            </a: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283256892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187</a:t>
            </a:fld>
            <a:endParaRPr lang="en-US"/>
          </a:p>
        </p:txBody>
      </p:sp>
      <p:sp>
        <p:nvSpPr>
          <p:cNvPr id="4" name="Title 3">
            <a:extLst>
              <a:ext uri="{FF2B5EF4-FFF2-40B4-BE49-F238E27FC236}">
                <a16:creationId xmlns:a16="http://schemas.microsoft.com/office/drawing/2014/main" id="{BE9A240E-E97F-4C02-B799-2664C517DCC5}"/>
              </a:ext>
            </a:extLst>
          </p:cNvPr>
          <p:cNvSpPr>
            <a:spLocks noGrp="1"/>
          </p:cNvSpPr>
          <p:nvPr>
            <p:ph type="title"/>
          </p:nvPr>
        </p:nvSpPr>
        <p:spPr/>
        <p:txBody>
          <a:bodyPr>
            <a:normAutofit fontScale="90000"/>
          </a:bodyPr>
          <a:lstStyle/>
          <a:p>
            <a:r>
              <a:rPr lang="en-US" dirty="0"/>
              <a:t>LO8, content 33</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5" y="780226"/>
            <a:ext cx="3877092" cy="5396738"/>
          </a:xfrm>
        </p:spPr>
        <p:txBody>
          <a:bodyPr>
            <a:normAutofit lnSpcReduction="10000"/>
          </a:bodyPr>
          <a:lstStyle/>
          <a:p>
            <a:pPr marL="0" indent="0">
              <a:buNone/>
            </a:pPr>
            <a:r>
              <a:rPr lang="en-US" altLang="en-US" dirty="0">
                <a:solidFill>
                  <a:schemeClr val="accent5">
                    <a:lumMod val="60000"/>
                    <a:lumOff val="40000"/>
                  </a:schemeClr>
                </a:solidFill>
                <a:highlight>
                  <a:srgbClr val="000000"/>
                </a:highlight>
                <a:latin typeface="+mj-lt"/>
              </a:rPr>
              <a:t>Transferring a resident from bed to wheelchair</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14"/>
            </a:pPr>
            <a:r>
              <a:rPr lang="en-US" altLang="en-US" dirty="0">
                <a:latin typeface="+mj-lt"/>
              </a:rPr>
              <a:t>With your legs, brace (support) resident’s lower legs to prevent slipping. This can be done by placing one or both of your knees in front of the resident’s knees. Or you can stand toe to toe with the resident. Bend your knees. Keep your back straight.  </a:t>
            </a:r>
          </a:p>
          <a:p>
            <a:pPr marL="457200" indent="-457200">
              <a:buFont typeface="+mj-lt"/>
              <a:buAutoNum type="arabicPeriod" startAt="14"/>
            </a:pPr>
            <a:r>
              <a:rPr lang="en-US" altLang="en-US" dirty="0">
                <a:latin typeface="+mj-lt"/>
              </a:rPr>
              <a:t>Count to three to alert resident. If possible, have the resident rock while counting to three. With hands still grasping</a:t>
            </a:r>
            <a:endParaRPr lang="en-US" altLang="en-US" dirty="0">
              <a:highlight>
                <a:srgbClr val="000000"/>
              </a:highlight>
              <a:latin typeface="+mj-lt"/>
            </a:endParaRPr>
          </a:p>
          <a:p>
            <a:pPr marL="0" indent="0">
              <a:buNone/>
            </a:pPr>
            <a:r>
              <a:rPr lang="en-US" altLang="en-US" dirty="0">
                <a:latin typeface="+mj-lt"/>
              </a:rPr>
              <a:t>	</a:t>
            </a:r>
          </a:p>
          <a:p>
            <a:pPr marL="0" indent="0">
              <a:buNone/>
            </a:pPr>
            <a:endParaRPr lang="en-US" altLang="en-US" dirty="0">
              <a:solidFill>
                <a:schemeClr val="accent5">
                  <a:lumMod val="60000"/>
                  <a:lumOff val="40000"/>
                </a:schemeClr>
              </a:solidFill>
              <a:highlight>
                <a:srgbClr val="000000"/>
              </a:highlight>
              <a:latin typeface="+mj-lt"/>
            </a:endParaRPr>
          </a:p>
        </p:txBody>
      </p:sp>
      <p:pic>
        <p:nvPicPr>
          <p:cNvPr id="6" name="Picture 5" descr="NA braces resident's knees with her own and holds transfer belt.">
            <a:extLst>
              <a:ext uri="{FF2B5EF4-FFF2-40B4-BE49-F238E27FC236}">
                <a16:creationId xmlns:a16="http://schemas.microsoft.com/office/drawing/2014/main" id="{3BD134B2-48E6-4A5B-9519-091F9C741335}"/>
              </a:ext>
            </a:extLst>
          </p:cNvPr>
          <p:cNvPicPr>
            <a:picLocks noChangeAspect="1"/>
          </p:cNvPicPr>
          <p:nvPr/>
        </p:nvPicPr>
        <p:blipFill>
          <a:blip r:embed="rId2"/>
          <a:stretch>
            <a:fillRect/>
          </a:stretch>
        </p:blipFill>
        <p:spPr>
          <a:xfrm>
            <a:off x="4467448" y="1403382"/>
            <a:ext cx="3158002" cy="4773582"/>
          </a:xfrm>
          <a:prstGeom prst="rect">
            <a:avLst/>
          </a:prstGeom>
        </p:spPr>
      </p:pic>
    </p:spTree>
    <p:extLst>
      <p:ext uri="{BB962C8B-B14F-4D97-AF65-F5344CB8AC3E}">
        <p14:creationId xmlns:p14="http://schemas.microsoft.com/office/powerpoint/2010/main" val="211478096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188</a:t>
            </a:fld>
            <a:endParaRPr lang="en-US"/>
          </a:p>
        </p:txBody>
      </p:sp>
      <p:sp>
        <p:nvSpPr>
          <p:cNvPr id="5" name="Title 4">
            <a:extLst>
              <a:ext uri="{FF2B5EF4-FFF2-40B4-BE49-F238E27FC236}">
                <a16:creationId xmlns:a16="http://schemas.microsoft.com/office/drawing/2014/main" id="{0C72157E-B8DA-4E30-9E1A-DAB2328A030E}"/>
              </a:ext>
            </a:extLst>
          </p:cNvPr>
          <p:cNvSpPr>
            <a:spLocks noGrp="1"/>
          </p:cNvSpPr>
          <p:nvPr>
            <p:ph type="title"/>
          </p:nvPr>
        </p:nvSpPr>
        <p:spPr/>
        <p:txBody>
          <a:bodyPr>
            <a:normAutofit fontScale="90000"/>
          </a:bodyPr>
          <a:lstStyle/>
          <a:p>
            <a:r>
              <a:rPr lang="en-US" dirty="0"/>
              <a:t>LO8, content 34</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4" y="780226"/>
            <a:ext cx="3713319"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Transferring a resident from bed to wheelchair</a:t>
            </a:r>
          </a:p>
          <a:p>
            <a:pPr marL="0" indent="0">
              <a:buNone/>
            </a:pPr>
            <a:r>
              <a:rPr lang="en-US" altLang="en-US" dirty="0">
                <a:solidFill>
                  <a:schemeClr val="accent5">
                    <a:lumMod val="60000"/>
                    <a:lumOff val="40000"/>
                  </a:schemeClr>
                </a:solidFill>
                <a:latin typeface="+mj-lt"/>
              </a:rPr>
              <a:t>	</a:t>
            </a:r>
          </a:p>
          <a:p>
            <a:pPr marL="457200" indent="-457200">
              <a:buFont typeface="+mj-lt"/>
              <a:buAutoNum type="arabicPeriod" startAt="15"/>
            </a:pPr>
            <a:r>
              <a:rPr lang="en-US" altLang="en-US" dirty="0">
                <a:latin typeface="+mj-lt"/>
              </a:rPr>
              <a:t>(cont'd) </a:t>
            </a:r>
            <a:r>
              <a:rPr lang="en-US" altLang="en-US" dirty="0"/>
              <a:t>the transfer belt on both </a:t>
            </a:r>
            <a:r>
              <a:rPr lang="en-US" altLang="en-US" dirty="0">
                <a:latin typeface="+mj-lt"/>
              </a:rPr>
              <a:t>sides and moving upward, slowly help resident to stand.</a:t>
            </a:r>
          </a:p>
          <a:p>
            <a:pPr marL="457200" indent="-457200">
              <a:buFont typeface="+mj-lt"/>
              <a:buAutoNum type="arabicPeriod" startAt="15"/>
            </a:pPr>
            <a:r>
              <a:rPr lang="en-US" altLang="en-US" dirty="0">
                <a:latin typeface="+mj-lt"/>
              </a:rPr>
              <a:t>Tell the resident to take small steps in the direction of the chair while turning his back toward it. If more help is needed, help the resident pivot (turn) to stand in front of wheelchair with</a:t>
            </a:r>
          </a:p>
          <a:p>
            <a:pPr marL="0" indent="0">
              <a:buNone/>
            </a:pPr>
            <a:r>
              <a:rPr lang="en-US" altLang="en-US" dirty="0">
                <a:latin typeface="+mj-lt"/>
              </a:rPr>
              <a:t>	</a:t>
            </a:r>
            <a:endParaRPr lang="en-US" altLang="en-US" dirty="0">
              <a:highlight>
                <a:srgbClr val="000000"/>
              </a:highlight>
              <a:latin typeface="+mj-lt"/>
            </a:endParaRPr>
          </a:p>
          <a:p>
            <a:pPr marL="0" indent="0">
              <a:buNone/>
            </a:pPr>
            <a:r>
              <a:rPr lang="en-US" altLang="en-US" dirty="0">
                <a:latin typeface="+mj-lt"/>
              </a:rPr>
              <a:t>	</a:t>
            </a:r>
          </a:p>
          <a:p>
            <a:pPr marL="0" indent="0">
              <a:buNone/>
            </a:pPr>
            <a:endParaRPr lang="en-US" altLang="en-US" dirty="0">
              <a:solidFill>
                <a:schemeClr val="accent5">
                  <a:lumMod val="60000"/>
                  <a:lumOff val="40000"/>
                </a:schemeClr>
              </a:solidFill>
              <a:highlight>
                <a:srgbClr val="000000"/>
              </a:highlight>
              <a:latin typeface="+mj-lt"/>
            </a:endParaRPr>
          </a:p>
        </p:txBody>
      </p:sp>
      <p:pic>
        <p:nvPicPr>
          <p:cNvPr id="4" name="Picture 3" descr="NA helps resident to sit up.">
            <a:extLst>
              <a:ext uri="{FF2B5EF4-FFF2-40B4-BE49-F238E27FC236}">
                <a16:creationId xmlns:a16="http://schemas.microsoft.com/office/drawing/2014/main" id="{BBE75600-3D57-459A-94DC-EC3CB7751672}"/>
              </a:ext>
            </a:extLst>
          </p:cNvPr>
          <p:cNvPicPr>
            <a:picLocks noChangeAspect="1"/>
          </p:cNvPicPr>
          <p:nvPr/>
        </p:nvPicPr>
        <p:blipFill>
          <a:blip r:embed="rId2"/>
          <a:stretch>
            <a:fillRect/>
          </a:stretch>
        </p:blipFill>
        <p:spPr>
          <a:xfrm>
            <a:off x="4297681" y="1103997"/>
            <a:ext cx="3139712" cy="4749196"/>
          </a:xfrm>
          <a:prstGeom prst="rect">
            <a:avLst/>
          </a:prstGeom>
        </p:spPr>
      </p:pic>
    </p:spTree>
    <p:extLst>
      <p:ext uri="{BB962C8B-B14F-4D97-AF65-F5344CB8AC3E}">
        <p14:creationId xmlns:p14="http://schemas.microsoft.com/office/powerpoint/2010/main" val="122140506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189</a:t>
            </a:fld>
            <a:endParaRPr lang="en-US"/>
          </a:p>
        </p:txBody>
      </p:sp>
      <p:sp>
        <p:nvSpPr>
          <p:cNvPr id="4" name="Title 3">
            <a:extLst>
              <a:ext uri="{FF2B5EF4-FFF2-40B4-BE49-F238E27FC236}">
                <a16:creationId xmlns:a16="http://schemas.microsoft.com/office/drawing/2014/main" id="{69F37672-DA24-4D3A-B682-FEF7FAF69697}"/>
              </a:ext>
            </a:extLst>
          </p:cNvPr>
          <p:cNvSpPr>
            <a:spLocks noGrp="1"/>
          </p:cNvSpPr>
          <p:nvPr>
            <p:ph type="title"/>
          </p:nvPr>
        </p:nvSpPr>
        <p:spPr/>
        <p:txBody>
          <a:bodyPr>
            <a:normAutofit fontScale="90000"/>
          </a:bodyPr>
          <a:lstStyle/>
          <a:p>
            <a:r>
              <a:rPr lang="en-US" dirty="0"/>
              <a:t>LO8, content 35</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lnSpcReduction="10000"/>
          </a:bodyPr>
          <a:lstStyle/>
          <a:p>
            <a:pPr marL="0" indent="0">
              <a:buNone/>
            </a:pPr>
            <a:r>
              <a:rPr lang="en-US" altLang="en-US" dirty="0">
                <a:solidFill>
                  <a:schemeClr val="accent5">
                    <a:lumMod val="60000"/>
                    <a:lumOff val="40000"/>
                  </a:schemeClr>
                </a:solidFill>
                <a:highlight>
                  <a:srgbClr val="000000"/>
                </a:highlight>
                <a:latin typeface="+mj-lt"/>
              </a:rPr>
              <a:t>Transferring a resident from bed to wheelchair</a:t>
            </a:r>
            <a:endParaRPr lang="en-US" altLang="en-US" dirty="0">
              <a:highlight>
                <a:srgbClr val="000000"/>
              </a:highlight>
              <a:latin typeface="+mj-lt"/>
            </a:endParaRPr>
          </a:p>
          <a:p>
            <a:pPr marL="0" indent="0">
              <a:buNone/>
            </a:pPr>
            <a:endParaRPr lang="en-US" altLang="en-US" dirty="0">
              <a:highlight>
                <a:srgbClr val="000000"/>
              </a:highlight>
              <a:latin typeface="+mj-lt"/>
            </a:endParaRPr>
          </a:p>
          <a:p>
            <a:pPr marL="457200" indent="-457200">
              <a:buFont typeface="+mj-lt"/>
              <a:buAutoNum type="arabicPeriod" startAt="16"/>
            </a:pPr>
            <a:r>
              <a:rPr lang="en-US" altLang="en-US" dirty="0">
                <a:latin typeface="+mj-lt"/>
              </a:rPr>
              <a:t>(cont’d) back of resident’s legs against wheelchair.</a:t>
            </a:r>
          </a:p>
          <a:p>
            <a:pPr marL="457200" indent="-457200">
              <a:buFont typeface="+mj-lt"/>
              <a:buAutoNum type="arabicPeriod" startAt="16"/>
            </a:pPr>
            <a:r>
              <a:rPr lang="en-US" altLang="en-US" dirty="0">
                <a:latin typeface="+mj-lt"/>
              </a:rPr>
              <a:t>Ask the resident to put hands on wheelchair armrests if he is able. When the chair is touching the back of the resident’s legs, help him lower himself into the chair.</a:t>
            </a:r>
          </a:p>
          <a:p>
            <a:pPr marL="457200" indent="-457200">
              <a:buFont typeface="+mj-lt"/>
              <a:buAutoNum type="arabicPeriod" startAt="16"/>
            </a:pPr>
            <a:r>
              <a:rPr lang="en-US" altLang="en-US" dirty="0">
                <a:latin typeface="+mj-lt"/>
              </a:rPr>
              <a:t>Reposition resident so that his hips touch the back of the wheelchair seat. </a:t>
            </a:r>
          </a:p>
          <a:p>
            <a:pPr marL="457200" indent="-457200">
              <a:buFont typeface="+mj-lt"/>
              <a:buAutoNum type="arabicPeriod" startAt="16"/>
            </a:pPr>
            <a:r>
              <a:rPr lang="en-US" altLang="en-US" dirty="0">
                <a:latin typeface="+mj-lt"/>
              </a:rPr>
              <a:t>Attach footrests. Place the resident’s feet on the footrests. Check that the resident is in proper alignment. Gently remove the transfer belt. Place a folded blanket over the resident’s lap as appropriate.</a:t>
            </a:r>
          </a:p>
          <a:p>
            <a:pPr marL="457200" indent="-457200">
              <a:buFont typeface="+mj-lt"/>
              <a:buAutoNum type="arabicPeriod" startAt="16"/>
            </a:pPr>
            <a:r>
              <a:rPr lang="en-US" altLang="en-US" dirty="0">
                <a:latin typeface="+mj-lt"/>
              </a:rPr>
              <a:t>Remove privacy measures.</a:t>
            </a:r>
          </a:p>
          <a:p>
            <a:pPr marL="457200" indent="-457200">
              <a:buFont typeface="+mj-lt"/>
              <a:buAutoNum type="arabicPeriod" startAt="16"/>
            </a:pPr>
            <a:r>
              <a:rPr lang="en-US" altLang="en-US" dirty="0">
                <a:latin typeface="+mj-lt"/>
              </a:rPr>
              <a:t>Place call light within resident’s reach.</a:t>
            </a:r>
          </a:p>
          <a:p>
            <a:pPr marL="457200" indent="-457200">
              <a:buFont typeface="+mj-lt"/>
              <a:buAutoNum type="arabicPeriod" startAt="16"/>
            </a:pPr>
            <a:r>
              <a:rPr lang="en-US" altLang="en-US" dirty="0">
                <a:latin typeface="+mj-lt"/>
              </a:rPr>
              <a:t>Wash your hands.</a:t>
            </a:r>
          </a:p>
          <a:p>
            <a:pPr marL="457200" indent="-457200">
              <a:buFont typeface="+mj-lt"/>
              <a:buAutoNum type="arabicPeriod" startAt="16"/>
            </a:pPr>
            <a:r>
              <a:rPr lang="en-US" altLang="en-US" dirty="0">
                <a:latin typeface="+mj-lt"/>
              </a:rPr>
              <a:t>Report any changes in resident to the nurse.</a:t>
            </a:r>
          </a:p>
          <a:p>
            <a:pPr marL="457200" indent="-457200">
              <a:buFont typeface="+mj-lt"/>
              <a:buAutoNum type="arabicPeriod" startAt="16"/>
            </a:pPr>
            <a:r>
              <a:rPr lang="en-US" altLang="en-US" dirty="0">
                <a:latin typeface="+mj-lt"/>
              </a:rPr>
              <a:t>Document procedure using facility guidelines.</a:t>
            </a:r>
          </a:p>
          <a:p>
            <a:pPr marL="0" indent="0">
              <a:buNone/>
            </a:pPr>
            <a:endParaRPr lang="en-US" altLang="en-US" dirty="0">
              <a:highlight>
                <a:srgbClr val="000000"/>
              </a:highlight>
              <a:latin typeface="+mj-lt"/>
            </a:endParaRP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2770240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19</a:t>
            </a:fld>
            <a:endParaRPr lang="en-US"/>
          </a:p>
        </p:txBody>
      </p:sp>
      <p:sp>
        <p:nvSpPr>
          <p:cNvPr id="2" name="Title 1">
            <a:extLst>
              <a:ext uri="{FF2B5EF4-FFF2-40B4-BE49-F238E27FC236}">
                <a16:creationId xmlns:a16="http://schemas.microsoft.com/office/drawing/2014/main" id="{6007BCCD-1DCF-4FA4-92CA-56B0F771A86C}"/>
              </a:ext>
            </a:extLst>
          </p:cNvPr>
          <p:cNvSpPr>
            <a:spLocks noGrp="1"/>
          </p:cNvSpPr>
          <p:nvPr>
            <p:ph type="title"/>
          </p:nvPr>
        </p:nvSpPr>
        <p:spPr/>
        <p:txBody>
          <a:bodyPr>
            <a:normAutofit fontScale="90000"/>
          </a:bodyPr>
          <a:lstStyle/>
          <a:p>
            <a:r>
              <a:rPr lang="en-US" dirty="0"/>
              <a:t>LO3, key terms 1</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3"/>
            </a:pPr>
            <a:r>
              <a:rPr lang="en-US" dirty="0">
                <a:solidFill>
                  <a:srgbClr val="FF0000"/>
                </a:solidFill>
              </a:rPr>
              <a:t>Describe guidelines for assisting with bathing</a:t>
            </a:r>
          </a:p>
          <a:p>
            <a:pPr marL="457200" indent="-457200">
              <a:buFont typeface="+mj-lt"/>
              <a:buAutoNum type="arabicPeriod" startAt="3"/>
            </a:pPr>
            <a:endParaRPr lang="en-US" dirty="0">
              <a:solidFill>
                <a:srgbClr val="FF0000"/>
              </a:solidFill>
            </a:endParaRPr>
          </a:p>
          <a:p>
            <a:pPr marL="0" indent="0">
              <a:buNone/>
            </a:pPr>
            <a:r>
              <a:rPr lang="en-US" dirty="0">
                <a:solidFill>
                  <a:sysClr val="windowText" lastClr="000000"/>
                </a:solidFill>
                <a:latin typeface="Scala Sans" panose="02000503060000020003" pitchFamily="2" charset="0"/>
              </a:rPr>
              <a:t>Define the following terms:</a:t>
            </a:r>
          </a:p>
          <a:p>
            <a:pPr marL="0" indent="0">
              <a:buNone/>
            </a:pPr>
            <a:endParaRPr lang="en-US" dirty="0">
              <a:solidFill>
                <a:sysClr val="windowText" lastClr="000000"/>
              </a:solidFill>
              <a:latin typeface="Scala Sans" panose="02000503060000020003" pitchFamily="2" charset="0"/>
            </a:endParaRPr>
          </a:p>
          <a:p>
            <a:pPr marL="0" indent="0">
              <a:buNone/>
            </a:pPr>
            <a:r>
              <a:rPr lang="en-US" b="1" dirty="0">
                <a:solidFill>
                  <a:sysClr val="windowText" lastClr="000000"/>
                </a:solidFill>
                <a:latin typeface="Scala Sans" panose="02000503060000020003" pitchFamily="2" charset="0"/>
              </a:rPr>
              <a:t>partial bath</a:t>
            </a:r>
          </a:p>
          <a:p>
            <a:pPr marL="457200" lvl="1" indent="0">
              <a:buNone/>
            </a:pPr>
            <a:r>
              <a:rPr lang="en-US" dirty="0">
                <a:solidFill>
                  <a:sysClr val="windowText" lastClr="000000"/>
                </a:solidFill>
                <a:latin typeface="Scala Sans" panose="02000503060000020003" pitchFamily="2" charset="0"/>
              </a:rPr>
              <a:t>a bath given on days when a complete bath or shower is not done; includes washing the face, hands, underarms, and perineum.</a:t>
            </a:r>
          </a:p>
          <a:p>
            <a:pPr marL="0" indent="0">
              <a:buNone/>
            </a:pPr>
            <a:r>
              <a:rPr lang="en-US" b="1" dirty="0">
                <a:solidFill>
                  <a:sysClr val="windowText" lastClr="000000"/>
                </a:solidFill>
                <a:latin typeface="Scala Sans" panose="02000503060000020003" pitchFamily="2" charset="0"/>
              </a:rPr>
              <a:t>perineum</a:t>
            </a:r>
          </a:p>
          <a:p>
            <a:pPr marL="457200" lvl="1" indent="0">
              <a:buNone/>
            </a:pPr>
            <a:r>
              <a:rPr lang="en-US" dirty="0">
                <a:solidFill>
                  <a:sysClr val="windowText" lastClr="000000"/>
                </a:solidFill>
                <a:latin typeface="Scala Sans" panose="02000503060000020003" pitchFamily="2" charset="0"/>
              </a:rPr>
              <a:t>the genital and anal area.</a:t>
            </a:r>
          </a:p>
          <a:p>
            <a:pPr marL="457200" lvl="1" indent="0">
              <a:buNone/>
            </a:pPr>
            <a:endParaRPr lang="en-US" dirty="0">
              <a:solidFill>
                <a:sysClr val="windowText" lastClr="000000"/>
              </a:solidFill>
            </a:endParaRPr>
          </a:p>
          <a:p>
            <a:pPr marL="0" indent="0">
              <a:buNone/>
            </a:pPr>
            <a:endParaRPr lang="en-US" dirty="0">
              <a:latin typeface="+mj-lt"/>
            </a:endParaRPr>
          </a:p>
        </p:txBody>
      </p:sp>
    </p:spTree>
    <p:extLst>
      <p:ext uri="{BB962C8B-B14F-4D97-AF65-F5344CB8AC3E}">
        <p14:creationId xmlns:p14="http://schemas.microsoft.com/office/powerpoint/2010/main" val="264663721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190</a:t>
            </a:fld>
            <a:endParaRPr lang="en-US"/>
          </a:p>
        </p:txBody>
      </p:sp>
      <p:sp>
        <p:nvSpPr>
          <p:cNvPr id="2" name="Title 1">
            <a:extLst>
              <a:ext uri="{FF2B5EF4-FFF2-40B4-BE49-F238E27FC236}">
                <a16:creationId xmlns:a16="http://schemas.microsoft.com/office/drawing/2014/main" id="{F9DB9D76-44CA-452A-BB35-9FC20D72E08D}"/>
              </a:ext>
            </a:extLst>
          </p:cNvPr>
          <p:cNvSpPr>
            <a:spLocks noGrp="1"/>
          </p:cNvSpPr>
          <p:nvPr>
            <p:ph type="title"/>
          </p:nvPr>
        </p:nvSpPr>
        <p:spPr/>
        <p:txBody>
          <a:bodyPr>
            <a:normAutofit fontScale="90000"/>
          </a:bodyPr>
          <a:lstStyle/>
          <a:p>
            <a:r>
              <a:rPr lang="en-US" dirty="0"/>
              <a:t>LO8, content 36</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8"/>
            </a:pPr>
            <a:r>
              <a:rPr lang="en-US" dirty="0">
                <a:solidFill>
                  <a:srgbClr val="FF0000"/>
                </a:solidFill>
                <a:latin typeface="+mj-lt"/>
              </a:rPr>
              <a:t>Explain the guidelines for safely positioning and moving residents</a:t>
            </a:r>
          </a:p>
          <a:p>
            <a:pPr marL="0" indent="0">
              <a:buNone/>
            </a:pPr>
            <a:endParaRPr lang="en-US" dirty="0"/>
          </a:p>
          <a:p>
            <a:pPr marL="0" indent="0">
              <a:buNone/>
            </a:pPr>
            <a:r>
              <a:rPr lang="en-US" dirty="0"/>
              <a:t>NAs should know these guidelines for the safe use of mechanical lifts:</a:t>
            </a:r>
          </a:p>
          <a:p>
            <a:pPr marL="0" indent="0">
              <a:buNone/>
            </a:pPr>
            <a:endParaRPr lang="en-US" dirty="0"/>
          </a:p>
          <a:p>
            <a:pPr lvl="1"/>
            <a:r>
              <a:rPr lang="en-US" dirty="0"/>
              <a:t>It is safer for two people to transfer with these lifts and two people may be required.</a:t>
            </a:r>
          </a:p>
          <a:p>
            <a:pPr lvl="1"/>
            <a:r>
              <a:rPr lang="en-US" dirty="0"/>
              <a:t>Keep chair or wheelchair near bed to only move the resident a short distance.</a:t>
            </a:r>
          </a:p>
          <a:p>
            <a:pPr lvl="1"/>
            <a:r>
              <a:rPr lang="en-US" dirty="0"/>
              <a:t>Make sure the valves are working.</a:t>
            </a:r>
          </a:p>
          <a:p>
            <a:pPr lvl="1"/>
            <a:r>
              <a:rPr lang="en-US" dirty="0"/>
              <a:t>Use the correct sling for the correct lift.</a:t>
            </a:r>
          </a:p>
          <a:p>
            <a:pPr marL="0" indent="0">
              <a:buNone/>
            </a:pPr>
            <a:endParaRPr lang="en-US" dirty="0"/>
          </a:p>
          <a:p>
            <a:pPr marL="0" indent="0">
              <a:buNone/>
            </a:pPr>
            <a:endParaRPr lang="en-US" dirty="0">
              <a:latin typeface="+mj-lt"/>
            </a:endParaRPr>
          </a:p>
        </p:txBody>
      </p:sp>
    </p:spTree>
    <p:extLst>
      <p:ext uri="{BB962C8B-B14F-4D97-AF65-F5344CB8AC3E}">
        <p14:creationId xmlns:p14="http://schemas.microsoft.com/office/powerpoint/2010/main" val="165350503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191</a:t>
            </a:fld>
            <a:endParaRPr lang="en-US"/>
          </a:p>
        </p:txBody>
      </p:sp>
      <p:sp>
        <p:nvSpPr>
          <p:cNvPr id="2" name="Title 1">
            <a:extLst>
              <a:ext uri="{FF2B5EF4-FFF2-40B4-BE49-F238E27FC236}">
                <a16:creationId xmlns:a16="http://schemas.microsoft.com/office/drawing/2014/main" id="{E8AB617A-469C-4BE2-9FE5-479AF5B8DCC5}"/>
              </a:ext>
            </a:extLst>
          </p:cNvPr>
          <p:cNvSpPr>
            <a:spLocks noGrp="1"/>
          </p:cNvSpPr>
          <p:nvPr>
            <p:ph type="title"/>
          </p:nvPr>
        </p:nvSpPr>
        <p:spPr/>
        <p:txBody>
          <a:bodyPr>
            <a:normAutofit fontScale="90000"/>
          </a:bodyPr>
          <a:lstStyle/>
          <a:p>
            <a:r>
              <a:rPr lang="en-US" dirty="0"/>
              <a:t>LO8, content 37</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8"/>
            </a:pPr>
            <a:r>
              <a:rPr lang="en-US" dirty="0">
                <a:solidFill>
                  <a:srgbClr val="FF0000"/>
                </a:solidFill>
                <a:latin typeface="+mj-lt"/>
              </a:rPr>
              <a:t>Explain the guidelines for safely positioning and moving residents</a:t>
            </a:r>
          </a:p>
          <a:p>
            <a:pPr marL="0" indent="0">
              <a:buNone/>
            </a:pPr>
            <a:endParaRPr lang="en-US" dirty="0"/>
          </a:p>
          <a:p>
            <a:pPr marL="0" indent="0">
              <a:buNone/>
            </a:pPr>
            <a:r>
              <a:rPr lang="en-US" dirty="0">
                <a:latin typeface="+mj-lt"/>
              </a:rPr>
              <a:t>Guidelines for the safe use of mechanical lifts (cont’d):</a:t>
            </a:r>
          </a:p>
          <a:p>
            <a:pPr marL="0" indent="0">
              <a:buNone/>
            </a:pPr>
            <a:endParaRPr lang="en-US" dirty="0">
              <a:latin typeface="+mj-lt"/>
            </a:endParaRPr>
          </a:p>
          <a:p>
            <a:pPr lvl="1"/>
            <a:r>
              <a:rPr lang="en-US" dirty="0">
                <a:latin typeface="+mj-lt"/>
              </a:rPr>
              <a:t>Check sling and straps for tears or fraying. Do not use mechanical lift if there are tears or holes.</a:t>
            </a:r>
          </a:p>
          <a:p>
            <a:pPr lvl="1"/>
            <a:r>
              <a:rPr lang="en-US" dirty="0">
                <a:latin typeface="+mj-lt"/>
              </a:rPr>
              <a:t>Open legs of the stand to its widest position before helping the resident into the lift.</a:t>
            </a:r>
          </a:p>
          <a:p>
            <a:pPr lvl="1"/>
            <a:r>
              <a:rPr lang="en-US" dirty="0">
                <a:latin typeface="+mj-lt"/>
              </a:rPr>
              <a:t>Pump up lift only to the point where the resident’s body clears the bed or chair.</a:t>
            </a:r>
          </a:p>
          <a:p>
            <a:pPr lvl="1"/>
            <a:r>
              <a:rPr lang="en-US" dirty="0">
                <a:latin typeface="+mj-lt"/>
              </a:rPr>
              <a:t>Be aware of where the release is located and how to operate it.</a:t>
            </a:r>
          </a:p>
          <a:p>
            <a:pPr marL="0" indent="0">
              <a:buNone/>
            </a:pPr>
            <a:endParaRPr lang="en-US" dirty="0">
              <a:latin typeface="+mj-lt"/>
            </a:endParaRPr>
          </a:p>
        </p:txBody>
      </p:sp>
    </p:spTree>
    <p:extLst>
      <p:ext uri="{BB962C8B-B14F-4D97-AF65-F5344CB8AC3E}">
        <p14:creationId xmlns:p14="http://schemas.microsoft.com/office/powerpoint/2010/main" val="281338166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192</a:t>
            </a:fld>
            <a:endParaRPr lang="en-US"/>
          </a:p>
        </p:txBody>
      </p:sp>
      <p:sp>
        <p:nvSpPr>
          <p:cNvPr id="4" name="Title 3">
            <a:extLst>
              <a:ext uri="{FF2B5EF4-FFF2-40B4-BE49-F238E27FC236}">
                <a16:creationId xmlns:a16="http://schemas.microsoft.com/office/drawing/2014/main" id="{93C3767F-79DB-409D-96EA-730520C9F946}"/>
              </a:ext>
            </a:extLst>
          </p:cNvPr>
          <p:cNvSpPr>
            <a:spLocks noGrp="1"/>
          </p:cNvSpPr>
          <p:nvPr>
            <p:ph type="title"/>
          </p:nvPr>
        </p:nvSpPr>
        <p:spPr/>
        <p:txBody>
          <a:bodyPr>
            <a:normAutofit fontScale="90000"/>
          </a:bodyPr>
          <a:lstStyle/>
          <a:p>
            <a:r>
              <a:rPr lang="en-US" dirty="0"/>
              <a:t>LO8, content 38</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Transferring a resident using a mechanical lift</a:t>
            </a:r>
            <a:endParaRPr lang="en-US" altLang="en-US" dirty="0">
              <a:highlight>
                <a:srgbClr val="000000"/>
              </a:highlight>
              <a:latin typeface="+mj-lt"/>
            </a:endParaRPr>
          </a:p>
          <a:p>
            <a:pPr marL="0" indent="0">
              <a:buNone/>
            </a:pPr>
            <a:endParaRPr lang="en-US" altLang="en-US" dirty="0">
              <a:latin typeface="+mj-lt"/>
            </a:endParaRPr>
          </a:p>
          <a:p>
            <a:pPr marL="0" indent="0">
              <a:buNone/>
            </a:pPr>
            <a:r>
              <a:rPr lang="en-US" altLang="en-US" i="1" dirty="0">
                <a:latin typeface="+mj-lt"/>
              </a:rPr>
              <a:t>Equipment: wheelchair or chair, coworker, mechanical or hydraulic lift</a:t>
            </a:r>
          </a:p>
          <a:p>
            <a:pPr marL="0" indent="0">
              <a:buNone/>
            </a:pPr>
            <a:endParaRPr lang="en-US" altLang="en-US" dirty="0">
              <a:latin typeface="+mj-lt"/>
            </a:endParaRPr>
          </a:p>
          <a:p>
            <a:pPr marL="0" indent="0">
              <a:buNone/>
            </a:pPr>
            <a:r>
              <a:rPr lang="en-US" altLang="en-US" dirty="0">
                <a:latin typeface="+mj-lt"/>
              </a:rPr>
              <a:t>This is a basic procedure for transferring using a mechanical lift. Ask someone to help you before starting.</a:t>
            </a:r>
          </a:p>
          <a:p>
            <a:pPr marL="0" indent="0">
              <a:buNone/>
            </a:pPr>
            <a:endParaRPr lang="en-US" altLang="en-US" dirty="0">
              <a:latin typeface="+mj-lt"/>
            </a:endParaRPr>
          </a:p>
          <a:p>
            <a:pPr marL="457200" indent="-457200">
              <a:buFont typeface="+mj-lt"/>
              <a:buAutoNum type="arabicPeriod"/>
            </a:pPr>
            <a:r>
              <a:rPr lang="en-US" altLang="en-US" dirty="0">
                <a:latin typeface="+mj-lt"/>
              </a:rPr>
              <a:t>Identify yourself by name. Identify the resident by name. </a:t>
            </a:r>
          </a:p>
          <a:p>
            <a:pPr marL="457200" indent="-457200">
              <a:buFont typeface="+mj-lt"/>
              <a:buAutoNum type="arabicPeriod"/>
            </a:pPr>
            <a:r>
              <a:rPr lang="en-US" altLang="en-US" dirty="0">
                <a:latin typeface="+mj-lt"/>
              </a:rPr>
              <a:t>Wash your hands.</a:t>
            </a:r>
          </a:p>
          <a:p>
            <a:pPr marL="457200" indent="-457200">
              <a:buFont typeface="+mj-lt"/>
              <a:buAutoNum type="arabicPeriod"/>
            </a:pPr>
            <a:r>
              <a:rPr lang="en-US" altLang="en-US" dirty="0">
                <a:latin typeface="+mj-lt"/>
              </a:rPr>
              <a:t>Explain procedure to resident. Speak clearly, slowly, and directly. Maintain face-to-face contact whenever possible.</a:t>
            </a:r>
          </a:p>
          <a:p>
            <a:pPr marL="457200" indent="-457200">
              <a:buFont typeface="+mj-lt"/>
              <a:buAutoNum type="arabicPeriod"/>
            </a:pPr>
            <a:r>
              <a:rPr lang="en-US" altLang="en-US" dirty="0">
                <a:latin typeface="+mj-lt"/>
              </a:rPr>
              <a:t>Provide for resident’s privacy with curtain, screen, or door.</a:t>
            </a:r>
          </a:p>
          <a:p>
            <a:pPr marL="0" indent="0">
              <a:buNone/>
            </a:pPr>
            <a:endParaRPr lang="en-US" altLang="en-US" dirty="0">
              <a:highlight>
                <a:srgbClr val="000000"/>
              </a:highlight>
              <a:latin typeface="+mj-lt"/>
            </a:endParaRP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348954785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193</a:t>
            </a:fld>
            <a:endParaRPr lang="en-US"/>
          </a:p>
        </p:txBody>
      </p:sp>
      <p:sp>
        <p:nvSpPr>
          <p:cNvPr id="4" name="Title 3">
            <a:extLst>
              <a:ext uri="{FF2B5EF4-FFF2-40B4-BE49-F238E27FC236}">
                <a16:creationId xmlns:a16="http://schemas.microsoft.com/office/drawing/2014/main" id="{94515FE6-3B68-4A9B-9484-C56514590153}"/>
              </a:ext>
            </a:extLst>
          </p:cNvPr>
          <p:cNvSpPr>
            <a:spLocks noGrp="1"/>
          </p:cNvSpPr>
          <p:nvPr>
            <p:ph type="title"/>
          </p:nvPr>
        </p:nvSpPr>
        <p:spPr/>
        <p:txBody>
          <a:bodyPr>
            <a:normAutofit fontScale="90000"/>
          </a:bodyPr>
          <a:lstStyle/>
          <a:p>
            <a:r>
              <a:rPr lang="en-US" dirty="0"/>
              <a:t>LO8, content 39</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Transferring a resident using a mechanical lift</a:t>
            </a:r>
            <a:endParaRPr lang="en-US" altLang="en-US" dirty="0">
              <a:highlight>
                <a:srgbClr val="000000"/>
              </a:highlight>
              <a:latin typeface="+mj-lt"/>
            </a:endParaRPr>
          </a:p>
          <a:p>
            <a:pPr marL="0" indent="0">
              <a:buNone/>
            </a:pPr>
            <a:endParaRPr lang="en-US" altLang="en-US" dirty="0">
              <a:highlight>
                <a:srgbClr val="000000"/>
              </a:highlight>
              <a:latin typeface="+mj-lt"/>
            </a:endParaRPr>
          </a:p>
          <a:p>
            <a:pPr marL="457200" indent="-457200">
              <a:buFont typeface="+mj-lt"/>
              <a:buAutoNum type="arabicPeriod" startAt="5"/>
            </a:pPr>
            <a:r>
              <a:rPr lang="en-US" altLang="en-US" dirty="0">
                <a:latin typeface="+mj-lt"/>
              </a:rPr>
              <a:t>Lock bed wheels.</a:t>
            </a:r>
          </a:p>
          <a:p>
            <a:pPr marL="457200" indent="-457200">
              <a:buFont typeface="+mj-lt"/>
              <a:buAutoNum type="arabicPeriod" startAt="5"/>
            </a:pPr>
            <a:r>
              <a:rPr lang="en-US" altLang="en-US" dirty="0">
                <a:latin typeface="+mj-lt"/>
              </a:rPr>
              <a:t>Position wheelchair next to bed. Lock brakes.</a:t>
            </a:r>
          </a:p>
          <a:p>
            <a:pPr marL="457200" indent="-457200">
              <a:buFont typeface="+mj-lt"/>
              <a:buAutoNum type="arabicPeriod" startAt="5"/>
            </a:pPr>
            <a:r>
              <a:rPr lang="en-US" altLang="en-US" dirty="0">
                <a:latin typeface="+mj-lt"/>
              </a:rPr>
              <a:t>Help the resident turn toward you as described in previous procedure. Go to the far side of the bed. Position the sling under the resident, with the edge next to the resident’s back. Fanfold if necessary. Make the bottom of the sling even with the resident’s knees. Help the resident roll back to the middle of the bed. Spread out the </a:t>
            </a:r>
            <a:r>
              <a:rPr lang="en-US" altLang="en-US" dirty="0" err="1">
                <a:latin typeface="+mj-lt"/>
              </a:rPr>
              <a:t>fanfolded</a:t>
            </a:r>
            <a:r>
              <a:rPr lang="en-US" altLang="en-US" dirty="0">
                <a:latin typeface="+mj-lt"/>
              </a:rPr>
              <a:t> edge of the sling.</a:t>
            </a:r>
          </a:p>
          <a:p>
            <a:pPr marL="457200" indent="-457200">
              <a:buFont typeface="+mj-lt"/>
              <a:buAutoNum type="arabicPeriod" startAt="5"/>
            </a:pPr>
            <a:r>
              <a:rPr lang="en-US" altLang="en-US" dirty="0">
                <a:latin typeface="+mj-lt"/>
              </a:rPr>
              <a:t>Roll the mechanical lift to bedside. Make sure the base is opened to its widest point. Push the base of the lift under the bed.</a:t>
            </a:r>
          </a:p>
          <a:p>
            <a:pPr marL="457200" indent="-457200">
              <a:buFont typeface="+mj-lt"/>
              <a:buAutoNum type="arabicPeriod" startAt="5"/>
            </a:pPr>
            <a:r>
              <a:rPr lang="en-US" altLang="en-US" dirty="0">
                <a:latin typeface="+mj-lt"/>
              </a:rPr>
              <a:t>Place the overhead bar directly over the resident.</a:t>
            </a: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303933683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194</a:t>
            </a:fld>
            <a:endParaRPr lang="en-US"/>
          </a:p>
        </p:txBody>
      </p:sp>
      <p:sp>
        <p:nvSpPr>
          <p:cNvPr id="5" name="Title 4">
            <a:extLst>
              <a:ext uri="{FF2B5EF4-FFF2-40B4-BE49-F238E27FC236}">
                <a16:creationId xmlns:a16="http://schemas.microsoft.com/office/drawing/2014/main" id="{FDB85781-592A-4825-92C5-9211C28075A4}"/>
              </a:ext>
            </a:extLst>
          </p:cNvPr>
          <p:cNvSpPr>
            <a:spLocks noGrp="1"/>
          </p:cNvSpPr>
          <p:nvPr>
            <p:ph type="title"/>
          </p:nvPr>
        </p:nvSpPr>
        <p:spPr/>
        <p:txBody>
          <a:bodyPr>
            <a:normAutofit fontScale="90000"/>
          </a:bodyPr>
          <a:lstStyle/>
          <a:p>
            <a:r>
              <a:rPr lang="en-US" dirty="0"/>
              <a:t>LO8, content 40</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5" y="780226"/>
            <a:ext cx="3860210"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Transferring a resident using a mechanical lift</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10"/>
            </a:pPr>
            <a:r>
              <a:rPr lang="en-US" altLang="en-US" dirty="0">
                <a:latin typeface="+mj-lt"/>
              </a:rPr>
              <a:t>With the resident lying on his back, attach one set of straps to each side of the sling. Attach one set of straps to the overhead bar. Have coworker support the resident at the head, shoulders, and knees while being lifted. The resident’s arms should be folded across his chest. If the device has S hooks, they should face away from resident. Make sure all straps are connected properly and are smooth and straight.</a:t>
            </a:r>
          </a:p>
          <a:p>
            <a:pPr marL="457200" indent="-457200">
              <a:buFont typeface="+mj-lt"/>
              <a:buAutoNum type="arabicPeriod" startAt="11"/>
            </a:pPr>
            <a:endParaRPr lang="en-US" altLang="en-US" dirty="0">
              <a:latin typeface="+mj-lt"/>
            </a:endParaRPr>
          </a:p>
          <a:p>
            <a:pPr marL="0" indent="0">
              <a:buNone/>
            </a:pPr>
            <a:endParaRPr lang="en-US" altLang="en-US" dirty="0">
              <a:solidFill>
                <a:schemeClr val="accent5">
                  <a:lumMod val="60000"/>
                  <a:lumOff val="40000"/>
                </a:schemeClr>
              </a:solidFill>
              <a:highlight>
                <a:srgbClr val="000000"/>
              </a:highlight>
              <a:latin typeface="+mj-lt"/>
            </a:endParaRPr>
          </a:p>
        </p:txBody>
      </p:sp>
      <p:pic>
        <p:nvPicPr>
          <p:cNvPr id="4" name="Picture 3" descr="NA attaches sling to mechanical lift.">
            <a:extLst>
              <a:ext uri="{FF2B5EF4-FFF2-40B4-BE49-F238E27FC236}">
                <a16:creationId xmlns:a16="http://schemas.microsoft.com/office/drawing/2014/main" id="{5DAE8109-EFAB-4FBB-8D9C-11EB92670F46}"/>
              </a:ext>
            </a:extLst>
          </p:cNvPr>
          <p:cNvPicPr>
            <a:picLocks noChangeAspect="1"/>
          </p:cNvPicPr>
          <p:nvPr/>
        </p:nvPicPr>
        <p:blipFill>
          <a:blip r:embed="rId2"/>
          <a:stretch>
            <a:fillRect/>
          </a:stretch>
        </p:blipFill>
        <p:spPr>
          <a:xfrm>
            <a:off x="4251853" y="2513558"/>
            <a:ext cx="3860210" cy="3249450"/>
          </a:xfrm>
          <a:prstGeom prst="rect">
            <a:avLst/>
          </a:prstGeom>
        </p:spPr>
      </p:pic>
    </p:spTree>
    <p:extLst>
      <p:ext uri="{BB962C8B-B14F-4D97-AF65-F5344CB8AC3E}">
        <p14:creationId xmlns:p14="http://schemas.microsoft.com/office/powerpoint/2010/main" val="189763514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195</a:t>
            </a:fld>
            <a:endParaRPr lang="en-US"/>
          </a:p>
        </p:txBody>
      </p:sp>
      <p:sp>
        <p:nvSpPr>
          <p:cNvPr id="4" name="Title 3">
            <a:extLst>
              <a:ext uri="{FF2B5EF4-FFF2-40B4-BE49-F238E27FC236}">
                <a16:creationId xmlns:a16="http://schemas.microsoft.com/office/drawing/2014/main" id="{2130A294-6574-4817-8DD6-32D49845D9D3}"/>
              </a:ext>
            </a:extLst>
          </p:cNvPr>
          <p:cNvSpPr>
            <a:spLocks noGrp="1"/>
          </p:cNvSpPr>
          <p:nvPr>
            <p:ph type="title"/>
          </p:nvPr>
        </p:nvSpPr>
        <p:spPr/>
        <p:txBody>
          <a:bodyPr>
            <a:normAutofit fontScale="90000"/>
          </a:bodyPr>
          <a:lstStyle/>
          <a:p>
            <a:r>
              <a:rPr lang="en-US" dirty="0"/>
              <a:t>LO8, content 41</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Transferring a resident using a mechanical lift</a:t>
            </a:r>
            <a:endParaRPr lang="en-US" altLang="en-US" dirty="0">
              <a:highlight>
                <a:srgbClr val="000000"/>
              </a:highlight>
              <a:latin typeface="+mj-lt"/>
            </a:endParaRPr>
          </a:p>
          <a:p>
            <a:pPr marL="0" indent="0">
              <a:buNone/>
            </a:pPr>
            <a:endParaRPr lang="en-US" altLang="en-US" dirty="0">
              <a:highlight>
                <a:srgbClr val="000000"/>
              </a:highlight>
              <a:latin typeface="+mj-lt"/>
            </a:endParaRPr>
          </a:p>
          <a:p>
            <a:pPr marL="457200" indent="-457200">
              <a:buFont typeface="+mj-lt"/>
              <a:buAutoNum type="arabicPeriod" startAt="11"/>
            </a:pPr>
            <a:r>
              <a:rPr lang="en-US" altLang="en-US" dirty="0">
                <a:latin typeface="+mj-lt"/>
              </a:rPr>
              <a:t>Following manufacturer’s instructions, raise the resident two inches above the bed. Pause a moment for the resident to gain balance.</a:t>
            </a:r>
          </a:p>
          <a:p>
            <a:pPr marL="457200" indent="-457200">
              <a:buFont typeface="+mj-lt"/>
              <a:buAutoNum type="arabicPeriod" startAt="11"/>
            </a:pPr>
            <a:r>
              <a:rPr lang="en-US" altLang="en-US" dirty="0">
                <a:latin typeface="+mj-lt"/>
              </a:rPr>
              <a:t>Have coworker help support and guide the resident’s body. You can then roll the lift so that the resident is positioned over the chair or wheelchair. </a:t>
            </a:r>
          </a:p>
          <a:p>
            <a:pPr marL="457200" indent="-457200">
              <a:buFont typeface="+mj-lt"/>
              <a:buAutoNum type="arabicPeriod" startAt="11"/>
            </a:pPr>
            <a:r>
              <a:rPr lang="en-US" altLang="en-US" dirty="0">
                <a:latin typeface="+mj-lt"/>
              </a:rPr>
              <a:t>Slowly lower the resident into the chair or wheelchair. Push down gently on the resident’s knees to help the resident into a sitting, rather than reclining, position.</a:t>
            </a:r>
          </a:p>
          <a:p>
            <a:pPr marL="457200" indent="-457200">
              <a:buFont typeface="+mj-lt"/>
              <a:buAutoNum type="arabicPeriod" startAt="11"/>
            </a:pPr>
            <a:r>
              <a:rPr lang="en-US" altLang="en-US" dirty="0">
                <a:latin typeface="+mj-lt"/>
              </a:rPr>
              <a:t>Undo the straps from the overhead bar to the sling. Remove sling or leave in place; follow facility policy.</a:t>
            </a:r>
          </a:p>
          <a:p>
            <a:pPr marL="457200" indent="-457200">
              <a:buFont typeface="+mj-lt"/>
              <a:buAutoNum type="arabicPeriod" startAt="11"/>
            </a:pPr>
            <a:r>
              <a:rPr lang="en-US" altLang="en-US" dirty="0">
                <a:latin typeface="+mj-lt"/>
              </a:rPr>
              <a:t>Be sure the resident is seated comfortably and correctly in the chair or wheelchair. Remove privacy measures.</a:t>
            </a: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45580077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196</a:t>
            </a:fld>
            <a:endParaRPr lang="en-US"/>
          </a:p>
        </p:txBody>
      </p:sp>
      <p:sp>
        <p:nvSpPr>
          <p:cNvPr id="4" name="Title 3">
            <a:extLst>
              <a:ext uri="{FF2B5EF4-FFF2-40B4-BE49-F238E27FC236}">
                <a16:creationId xmlns:a16="http://schemas.microsoft.com/office/drawing/2014/main" id="{88E24C85-C530-4953-A617-67C7CB09BE16}"/>
              </a:ext>
            </a:extLst>
          </p:cNvPr>
          <p:cNvSpPr>
            <a:spLocks noGrp="1"/>
          </p:cNvSpPr>
          <p:nvPr>
            <p:ph type="title"/>
          </p:nvPr>
        </p:nvSpPr>
        <p:spPr/>
        <p:txBody>
          <a:bodyPr>
            <a:normAutofit fontScale="90000"/>
          </a:bodyPr>
          <a:lstStyle/>
          <a:p>
            <a:r>
              <a:rPr lang="en-US" dirty="0"/>
              <a:t>LO8, content 42</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Transferring a resident using a mechanical lift</a:t>
            </a:r>
            <a:endParaRPr lang="en-US" altLang="en-US" dirty="0">
              <a:highlight>
                <a:srgbClr val="000000"/>
              </a:highlight>
              <a:latin typeface="+mj-lt"/>
            </a:endParaRPr>
          </a:p>
          <a:p>
            <a:pPr marL="0" indent="0">
              <a:buNone/>
            </a:pPr>
            <a:endParaRPr lang="en-US" altLang="en-US" dirty="0">
              <a:highlight>
                <a:srgbClr val="000000"/>
              </a:highlight>
              <a:latin typeface="+mj-lt"/>
            </a:endParaRPr>
          </a:p>
          <a:p>
            <a:pPr marL="457200" indent="-457200">
              <a:buFont typeface="+mj-lt"/>
              <a:buAutoNum type="arabicPeriod" startAt="16"/>
            </a:pPr>
            <a:r>
              <a:rPr lang="en-US" altLang="en-US" dirty="0">
                <a:latin typeface="+mj-lt"/>
              </a:rPr>
              <a:t>Place call light within resident’s reach.</a:t>
            </a:r>
          </a:p>
          <a:p>
            <a:pPr marL="457200" indent="-457200">
              <a:buFont typeface="+mj-lt"/>
              <a:buAutoNum type="arabicPeriod" startAt="16"/>
            </a:pPr>
            <a:r>
              <a:rPr lang="en-US" altLang="en-US" dirty="0">
                <a:latin typeface="+mj-lt"/>
              </a:rPr>
              <a:t>Wash your hands.</a:t>
            </a:r>
          </a:p>
          <a:p>
            <a:pPr marL="457200" indent="-457200">
              <a:buFont typeface="+mj-lt"/>
              <a:buAutoNum type="arabicPeriod" startAt="16"/>
            </a:pPr>
            <a:r>
              <a:rPr lang="en-US" altLang="en-US" dirty="0">
                <a:latin typeface="+mj-lt"/>
              </a:rPr>
              <a:t>Report any changes in resident to the nurse.</a:t>
            </a:r>
          </a:p>
          <a:p>
            <a:pPr marL="457200" indent="-457200">
              <a:buFont typeface="+mj-lt"/>
              <a:buAutoNum type="arabicPeriod" startAt="16"/>
            </a:pPr>
            <a:r>
              <a:rPr lang="en-US" altLang="en-US" dirty="0">
                <a:latin typeface="+mj-lt"/>
              </a:rPr>
              <a:t>Document procedure using facility guidelines.</a:t>
            </a:r>
          </a:p>
          <a:p>
            <a:pPr marL="0" indent="0">
              <a:buNone/>
            </a:pPr>
            <a:r>
              <a:rPr lang="en-US" altLang="en-US" dirty="0">
                <a:latin typeface="+mj-lt"/>
              </a:rPr>
              <a:t>	</a:t>
            </a: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272900585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197</a:t>
            </a:fld>
            <a:endParaRPr lang="en-US"/>
          </a:p>
        </p:txBody>
      </p:sp>
      <p:sp>
        <p:nvSpPr>
          <p:cNvPr id="4" name="Title 3">
            <a:extLst>
              <a:ext uri="{FF2B5EF4-FFF2-40B4-BE49-F238E27FC236}">
                <a16:creationId xmlns:a16="http://schemas.microsoft.com/office/drawing/2014/main" id="{01C7EB06-173D-4CD6-AD17-103175450D57}"/>
              </a:ext>
            </a:extLst>
          </p:cNvPr>
          <p:cNvSpPr>
            <a:spLocks noGrp="1"/>
          </p:cNvSpPr>
          <p:nvPr>
            <p:ph type="title"/>
          </p:nvPr>
        </p:nvSpPr>
        <p:spPr/>
        <p:txBody>
          <a:bodyPr>
            <a:normAutofit fontScale="90000"/>
          </a:bodyPr>
          <a:lstStyle/>
          <a:p>
            <a:r>
              <a:rPr lang="en-US" dirty="0"/>
              <a:t>LO8, content 43</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latin typeface="+mj-lt"/>
              </a:rPr>
              <a:t>Handout 6-3: Transferring a Resident from Bed to Wheelchair</a:t>
            </a:r>
          </a:p>
          <a:p>
            <a:pPr marL="0" indent="0">
              <a:buNone/>
            </a:pPr>
            <a:endParaRPr lang="en-US" altLang="en-US" dirty="0">
              <a:latin typeface="+mj-lt"/>
            </a:endParaRPr>
          </a:p>
          <a:p>
            <a:pPr marL="0" indent="0">
              <a:buNone/>
            </a:pPr>
            <a:r>
              <a:rPr lang="en-US" altLang="en-US" b="1" dirty="0">
                <a:latin typeface="+mj-lt"/>
              </a:rPr>
              <a:t>Transferring a resident to bed from wheelchair</a:t>
            </a:r>
          </a:p>
          <a:p>
            <a:pPr marL="457200" indent="-457200">
              <a:buFont typeface="+mj-lt"/>
              <a:buAutoNum type="arabicPeriod"/>
            </a:pPr>
            <a:r>
              <a:rPr lang="en-US" altLang="en-US" dirty="0">
                <a:latin typeface="+mj-lt"/>
              </a:rPr>
              <a:t>Identify yourself by name. Identify the resident by name.</a:t>
            </a:r>
          </a:p>
          <a:p>
            <a:pPr marL="457200" indent="-457200">
              <a:buFont typeface="+mj-lt"/>
              <a:buAutoNum type="arabicPeriod"/>
            </a:pPr>
            <a:r>
              <a:rPr lang="en-US" altLang="en-US" dirty="0">
                <a:latin typeface="+mj-lt"/>
              </a:rPr>
              <a:t>Wash your hands.</a:t>
            </a:r>
          </a:p>
          <a:p>
            <a:pPr marL="457200" indent="-457200">
              <a:buFont typeface="+mj-lt"/>
              <a:buAutoNum type="arabicPeriod"/>
            </a:pPr>
            <a:r>
              <a:rPr lang="en-US" altLang="en-US" dirty="0">
                <a:latin typeface="+mj-lt"/>
              </a:rPr>
              <a:t>Explain procedure to resident. Speak clearly, slowly, and directly. Maintain face-to-face contact whenever possible.</a:t>
            </a:r>
          </a:p>
          <a:p>
            <a:pPr marL="457200" indent="-457200">
              <a:buFont typeface="+mj-lt"/>
              <a:buAutoNum type="arabicPeriod"/>
            </a:pPr>
            <a:r>
              <a:rPr lang="en-US" altLang="en-US" dirty="0">
                <a:latin typeface="+mj-lt"/>
              </a:rPr>
              <a:t>Provide for resident’s privacy with curtain, screen, or door. Check the area to be certain it is uncluttered and safe.</a:t>
            </a:r>
          </a:p>
          <a:p>
            <a:pPr marL="457200" indent="-457200">
              <a:buFont typeface="+mj-lt"/>
              <a:buAutoNum type="arabicPeriod"/>
            </a:pPr>
            <a:r>
              <a:rPr lang="en-US" altLang="en-US" dirty="0">
                <a:latin typeface="+mj-lt"/>
              </a:rPr>
              <a:t>Place wheelchair at the head of the bed, facing foot of the bed, or at the foot of bed, facing head of bed. The arm of the wheelchair should be almost touching the bed. It should be placed on resident’s stronger, or unaffected, side. </a:t>
            </a:r>
          </a:p>
          <a:p>
            <a:pPr marL="457200" indent="-457200">
              <a:buFont typeface="+mj-lt"/>
              <a:buAutoNum type="arabicPeriod"/>
            </a:pPr>
            <a:r>
              <a:rPr lang="en-US" altLang="en-US" dirty="0">
                <a:latin typeface="+mj-lt"/>
              </a:rPr>
              <a:t>Remove both wheelchair footrests close to the bed</a:t>
            </a:r>
          </a:p>
          <a:p>
            <a:pPr marL="457200" indent="-457200">
              <a:buFont typeface="+mj-lt"/>
              <a:buAutoNum type="arabicPeriod"/>
            </a:pPr>
            <a:r>
              <a:rPr lang="en-US" altLang="en-US" dirty="0">
                <a:latin typeface="+mj-lt"/>
              </a:rPr>
              <a:t>Lock wheelchair wheels.</a:t>
            </a:r>
          </a:p>
          <a:p>
            <a:pPr marL="0" indent="0">
              <a:buNone/>
            </a:pPr>
            <a:endParaRPr lang="en-US" altLang="en-US" dirty="0">
              <a:latin typeface="+mj-lt"/>
            </a:endParaRPr>
          </a:p>
        </p:txBody>
      </p:sp>
    </p:spTree>
    <p:extLst>
      <p:ext uri="{BB962C8B-B14F-4D97-AF65-F5344CB8AC3E}">
        <p14:creationId xmlns:p14="http://schemas.microsoft.com/office/powerpoint/2010/main" val="375176792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198</a:t>
            </a:fld>
            <a:endParaRPr lang="en-US"/>
          </a:p>
        </p:txBody>
      </p:sp>
      <p:sp>
        <p:nvSpPr>
          <p:cNvPr id="4" name="Title 3">
            <a:extLst>
              <a:ext uri="{FF2B5EF4-FFF2-40B4-BE49-F238E27FC236}">
                <a16:creationId xmlns:a16="http://schemas.microsoft.com/office/drawing/2014/main" id="{AC6D4A73-B9D0-4906-B806-DAD4F3EDFCC4}"/>
              </a:ext>
            </a:extLst>
          </p:cNvPr>
          <p:cNvSpPr>
            <a:spLocks noGrp="1"/>
          </p:cNvSpPr>
          <p:nvPr>
            <p:ph type="title"/>
          </p:nvPr>
        </p:nvSpPr>
        <p:spPr/>
        <p:txBody>
          <a:bodyPr>
            <a:normAutofit fontScale="90000"/>
          </a:bodyPr>
          <a:lstStyle/>
          <a:p>
            <a:r>
              <a:rPr lang="en-US" dirty="0"/>
              <a:t>LO8, content 44</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latin typeface="+mj-lt"/>
              </a:rPr>
              <a:t>Handout 6-3: Transferring a Resident from Bed to Wheelchair (cont’d)</a:t>
            </a:r>
          </a:p>
          <a:p>
            <a:pPr marL="0" indent="0">
              <a:buNone/>
            </a:pPr>
            <a:endParaRPr lang="en-US" altLang="en-US" dirty="0">
              <a:latin typeface="+mj-lt"/>
            </a:endParaRPr>
          </a:p>
          <a:p>
            <a:pPr marL="457200" indent="-457200">
              <a:buFont typeface="+mj-lt"/>
              <a:buAutoNum type="arabicPeriod" startAt="8"/>
            </a:pPr>
            <a:r>
              <a:rPr lang="en-US" altLang="en-US" dirty="0">
                <a:latin typeface="+mj-lt"/>
              </a:rPr>
              <a:t>Adjust bed level. The height of the bed should be equal to or slightly lower than the chair. Lock bed wheels.</a:t>
            </a:r>
          </a:p>
          <a:p>
            <a:pPr marL="457200" indent="-457200">
              <a:buFont typeface="+mj-lt"/>
              <a:buAutoNum type="arabicPeriod" startAt="8"/>
            </a:pPr>
            <a:r>
              <a:rPr lang="en-US" altLang="en-US" dirty="0">
                <a:latin typeface="+mj-lt"/>
              </a:rPr>
              <a:t>Place the transfer belt around resident’s waist over clothing (not on bare skin). Tighten the buckle until it is snug. Leave enough room to insert flat fingers/hand comfortably under the belt. Check to make sure that skin or skin folds (for example, breasts) are not caught under the belt. Grasp the belt securely on both sides, with hands in upward position.</a:t>
            </a:r>
          </a:p>
          <a:p>
            <a:pPr marL="457200" indent="-457200">
              <a:buFont typeface="+mj-lt"/>
              <a:buAutoNum type="arabicPeriod" startAt="8"/>
            </a:pPr>
            <a:r>
              <a:rPr lang="en-US" altLang="en-US" dirty="0">
                <a:latin typeface="+mj-lt"/>
              </a:rPr>
              <a:t>Provide instructions to allow resident to help with transfer. </a:t>
            </a:r>
          </a:p>
          <a:p>
            <a:pPr marL="457200" indent="-457200">
              <a:buFont typeface="+mj-lt"/>
              <a:buAutoNum type="arabicPeriod" startAt="8"/>
            </a:pPr>
            <a:r>
              <a:rPr lang="en-US" altLang="en-US" dirty="0">
                <a:latin typeface="+mj-lt"/>
              </a:rPr>
              <a:t>With your legs, brace (support) resident’s lower extremities. This can be done by placing one or both of your knees against the resident’s knees. Or you can stand toe to toe with the resident. Bend your knees. Keep your back straight. </a:t>
            </a: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p:txBody>
      </p:sp>
    </p:spTree>
    <p:extLst>
      <p:ext uri="{BB962C8B-B14F-4D97-AF65-F5344CB8AC3E}">
        <p14:creationId xmlns:p14="http://schemas.microsoft.com/office/powerpoint/2010/main" val="379487746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199</a:t>
            </a:fld>
            <a:endParaRPr lang="en-US"/>
          </a:p>
        </p:txBody>
      </p:sp>
      <p:sp>
        <p:nvSpPr>
          <p:cNvPr id="4" name="Title 3">
            <a:extLst>
              <a:ext uri="{FF2B5EF4-FFF2-40B4-BE49-F238E27FC236}">
                <a16:creationId xmlns:a16="http://schemas.microsoft.com/office/drawing/2014/main" id="{38985A07-EC47-49F0-AB58-807A47AA1FE8}"/>
              </a:ext>
            </a:extLst>
          </p:cNvPr>
          <p:cNvSpPr>
            <a:spLocks noGrp="1"/>
          </p:cNvSpPr>
          <p:nvPr>
            <p:ph type="title"/>
          </p:nvPr>
        </p:nvSpPr>
        <p:spPr/>
        <p:txBody>
          <a:bodyPr>
            <a:normAutofit fontScale="90000"/>
          </a:bodyPr>
          <a:lstStyle/>
          <a:p>
            <a:r>
              <a:rPr lang="en-US" dirty="0"/>
              <a:t>LO8, content 45</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lnSpcReduction="10000"/>
          </a:bodyPr>
          <a:lstStyle/>
          <a:p>
            <a:pPr marL="0" indent="0">
              <a:buNone/>
            </a:pPr>
            <a:r>
              <a:rPr lang="en-US" altLang="en-US" dirty="0">
                <a:latin typeface="+mj-lt"/>
              </a:rPr>
              <a:t>Handout 6-3: Transferring a Resident from Bed to Wheelchair (cont’d)</a:t>
            </a:r>
          </a:p>
          <a:p>
            <a:pPr marL="0" indent="0">
              <a:buNone/>
            </a:pPr>
            <a:endParaRPr lang="en-US" altLang="en-US" dirty="0">
              <a:latin typeface="+mj-lt"/>
            </a:endParaRPr>
          </a:p>
          <a:p>
            <a:pPr marL="457200" indent="-457200">
              <a:buFont typeface="+mj-lt"/>
              <a:buAutoNum type="arabicPeriod" startAt="12"/>
            </a:pPr>
            <a:r>
              <a:rPr lang="en-US" altLang="en-US" dirty="0">
                <a:latin typeface="+mj-lt"/>
              </a:rPr>
              <a:t>Count to three to alert resident. On three, with hands still grasping the transfer belt on both sides and moving upward, slowly help resident to stand.</a:t>
            </a:r>
          </a:p>
          <a:p>
            <a:pPr marL="457200" indent="-457200">
              <a:buFont typeface="+mj-lt"/>
              <a:buAutoNum type="arabicPeriod" startAt="12"/>
            </a:pPr>
            <a:r>
              <a:rPr lang="en-US" altLang="en-US" dirty="0">
                <a:latin typeface="+mj-lt"/>
              </a:rPr>
              <a:t>Tell the resident to take small steps in the direction of the bed while turning her back toward the bed. Or, if more help is needed, help the resident pivot to stand in front of bed with back of her legs against bed. When she feels the bed, help her sit down on the side of the bed.</a:t>
            </a:r>
          </a:p>
          <a:p>
            <a:pPr marL="457200" indent="-457200">
              <a:buFont typeface="+mj-lt"/>
              <a:buAutoNum type="arabicPeriod" startAt="12"/>
            </a:pPr>
            <a:r>
              <a:rPr lang="en-US" altLang="en-US" dirty="0">
                <a:latin typeface="+mj-lt"/>
              </a:rPr>
              <a:t>Make resident comfortable. Remove transfer belt.</a:t>
            </a:r>
          </a:p>
          <a:p>
            <a:pPr marL="457200" indent="-457200">
              <a:buFont typeface="+mj-lt"/>
              <a:buAutoNum type="arabicPeriod" startAt="12"/>
            </a:pPr>
            <a:r>
              <a:rPr lang="en-US" altLang="en-US" dirty="0">
                <a:latin typeface="+mj-lt"/>
              </a:rPr>
              <a:t>Return bed to lowest position. Remove privacy measures.</a:t>
            </a:r>
          </a:p>
          <a:p>
            <a:pPr marL="457200" indent="-457200">
              <a:buFont typeface="+mj-lt"/>
              <a:buAutoNum type="arabicPeriod" startAt="12"/>
            </a:pPr>
            <a:r>
              <a:rPr lang="en-US" altLang="en-US" dirty="0">
                <a:latin typeface="+mj-lt"/>
              </a:rPr>
              <a:t>Place call light within resident’s reach.</a:t>
            </a:r>
          </a:p>
          <a:p>
            <a:pPr marL="457200" indent="-457200">
              <a:buFont typeface="+mj-lt"/>
              <a:buAutoNum type="arabicPeriod" startAt="12"/>
            </a:pPr>
            <a:r>
              <a:rPr lang="en-US" altLang="en-US" dirty="0">
                <a:latin typeface="+mj-lt"/>
              </a:rPr>
              <a:t>Wash your hands.</a:t>
            </a:r>
          </a:p>
          <a:p>
            <a:pPr marL="457200" indent="-457200">
              <a:buFont typeface="+mj-lt"/>
              <a:buAutoNum type="arabicPeriod" startAt="12"/>
            </a:pPr>
            <a:r>
              <a:rPr lang="en-US" altLang="en-US" dirty="0">
                <a:latin typeface="+mj-lt"/>
              </a:rPr>
              <a:t>Report any changes in resident to the nurse.</a:t>
            </a:r>
          </a:p>
          <a:p>
            <a:pPr marL="457200" indent="-457200">
              <a:buFont typeface="+mj-lt"/>
              <a:buAutoNum type="arabicPeriod" startAt="12"/>
            </a:pPr>
            <a:r>
              <a:rPr lang="en-US" altLang="en-US" dirty="0">
                <a:latin typeface="+mj-lt"/>
              </a:rPr>
              <a:t>Document procedure using facility guidelines.</a:t>
            </a:r>
          </a:p>
          <a:p>
            <a:pPr marL="0" indent="0">
              <a:buNone/>
            </a:pPr>
            <a:r>
              <a:rPr lang="en-US" altLang="en-US" dirty="0">
                <a:latin typeface="+mj-lt"/>
              </a:rPr>
              <a:t>	</a:t>
            </a:r>
          </a:p>
          <a:p>
            <a:pPr marL="0" indent="0">
              <a:buNone/>
            </a:pPr>
            <a:endParaRPr lang="en-US" altLang="en-US" dirty="0">
              <a:latin typeface="+mj-lt"/>
            </a:endParaRPr>
          </a:p>
        </p:txBody>
      </p:sp>
    </p:spTree>
    <p:extLst>
      <p:ext uri="{BB962C8B-B14F-4D97-AF65-F5344CB8AC3E}">
        <p14:creationId xmlns:p14="http://schemas.microsoft.com/office/powerpoint/2010/main" val="1575924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2</a:t>
            </a:fld>
            <a:endParaRPr lang="en-US"/>
          </a:p>
        </p:txBody>
      </p:sp>
      <p:sp>
        <p:nvSpPr>
          <p:cNvPr id="2" name="Title 1">
            <a:extLst>
              <a:ext uri="{FF2B5EF4-FFF2-40B4-BE49-F238E27FC236}">
                <a16:creationId xmlns:a16="http://schemas.microsoft.com/office/drawing/2014/main" id="{3DB29A96-A833-4E3D-A96C-22C9BE8A8879}"/>
              </a:ext>
            </a:extLst>
          </p:cNvPr>
          <p:cNvSpPr>
            <a:spLocks noGrp="1"/>
          </p:cNvSpPr>
          <p:nvPr>
            <p:ph type="title"/>
          </p:nvPr>
        </p:nvSpPr>
        <p:spPr/>
        <p:txBody>
          <a:bodyPr>
            <a:normAutofit fontScale="90000"/>
          </a:bodyPr>
          <a:lstStyle/>
          <a:p>
            <a:r>
              <a:rPr lang="en-US" dirty="0"/>
              <a:t>Chapter 6, LO1, key terms 1</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AutoNum type="arabicPeriod"/>
            </a:pPr>
            <a:r>
              <a:rPr lang="en-US" dirty="0">
                <a:solidFill>
                  <a:srgbClr val="FF0000"/>
                </a:solidFill>
                <a:latin typeface="+mj-lt"/>
              </a:rPr>
              <a:t>Explain personal care of residents</a:t>
            </a:r>
          </a:p>
          <a:p>
            <a:pPr marL="457200" indent="-457200">
              <a:buAutoNum type="arabicPeriod"/>
            </a:pPr>
            <a:endParaRPr lang="en-US" dirty="0"/>
          </a:p>
          <a:p>
            <a:pPr marL="0" indent="0">
              <a:buNone/>
            </a:pPr>
            <a:r>
              <a:rPr lang="en-US" dirty="0">
                <a:solidFill>
                  <a:sysClr val="windowText" lastClr="000000"/>
                </a:solidFill>
                <a:latin typeface="Scala Sans" panose="02000503060000020003" pitchFamily="2" charset="0"/>
              </a:rPr>
              <a:t>Define the following terms:</a:t>
            </a:r>
          </a:p>
          <a:p>
            <a:pPr marL="0" indent="0">
              <a:buNone/>
            </a:pPr>
            <a:endParaRPr lang="en-US" dirty="0">
              <a:solidFill>
                <a:sysClr val="windowText" lastClr="000000"/>
              </a:solidFill>
              <a:latin typeface="Scala Sans" panose="02000503060000020003" pitchFamily="2" charset="0"/>
            </a:endParaRPr>
          </a:p>
          <a:p>
            <a:pPr marL="0" indent="0">
              <a:buNone/>
            </a:pPr>
            <a:r>
              <a:rPr lang="en-US" b="1" dirty="0">
                <a:solidFill>
                  <a:sysClr val="windowText" lastClr="000000"/>
                </a:solidFill>
                <a:latin typeface="Scala Sans" panose="02000503060000020003" pitchFamily="2" charset="0"/>
              </a:rPr>
              <a:t>hygiene</a:t>
            </a:r>
          </a:p>
          <a:p>
            <a:pPr marL="457200" lvl="1" indent="0">
              <a:buNone/>
            </a:pPr>
            <a:r>
              <a:rPr lang="en-US" dirty="0">
                <a:solidFill>
                  <a:sysClr val="windowText" lastClr="000000"/>
                </a:solidFill>
                <a:latin typeface="Scala Sans" panose="02000503060000020003" pitchFamily="2" charset="0"/>
              </a:rPr>
              <a:t>practices to keep bodies clean and healthy.</a:t>
            </a:r>
          </a:p>
          <a:p>
            <a:pPr marL="0" indent="0">
              <a:buNone/>
            </a:pPr>
            <a:r>
              <a:rPr lang="en-US" b="1" dirty="0">
                <a:solidFill>
                  <a:sysClr val="windowText" lastClr="000000"/>
                </a:solidFill>
                <a:latin typeface="Scala Sans" panose="02000503060000020003" pitchFamily="2" charset="0"/>
              </a:rPr>
              <a:t>grooming</a:t>
            </a:r>
          </a:p>
          <a:p>
            <a:pPr marL="457200" lvl="1" indent="0">
              <a:buNone/>
            </a:pPr>
            <a:r>
              <a:rPr lang="en-US" dirty="0">
                <a:solidFill>
                  <a:sysClr val="windowText" lastClr="000000"/>
                </a:solidFill>
                <a:latin typeface="Scala Sans" panose="02000503060000020003" pitchFamily="2" charset="0"/>
              </a:rPr>
              <a:t>practices to care for oneself, such as caring for fingernails and hair.</a:t>
            </a:r>
          </a:p>
          <a:p>
            <a:pPr marL="0" indent="0">
              <a:buNone/>
            </a:pPr>
            <a:endParaRPr lang="en-US" dirty="0">
              <a:solidFill>
                <a:sysClr val="windowText" lastClr="000000"/>
              </a:solidFill>
              <a:latin typeface="Scala Sans" panose="02000503060000020003" pitchFamily="2" charset="0"/>
            </a:endParaRPr>
          </a:p>
          <a:p>
            <a:pPr marL="457200" lvl="1" indent="0">
              <a:buNone/>
            </a:pPr>
            <a:endParaRPr lang="en-US" dirty="0">
              <a:solidFill>
                <a:sysClr val="windowText" lastClr="000000"/>
              </a:solidFill>
            </a:endParaRPr>
          </a:p>
          <a:p>
            <a:pPr marL="0" indent="0">
              <a:buNone/>
            </a:pPr>
            <a:endParaRPr lang="en-US" dirty="0">
              <a:latin typeface="+mj-lt"/>
            </a:endParaRPr>
          </a:p>
        </p:txBody>
      </p:sp>
    </p:spTree>
    <p:extLst>
      <p:ext uri="{BB962C8B-B14F-4D97-AF65-F5344CB8AC3E}">
        <p14:creationId xmlns:p14="http://schemas.microsoft.com/office/powerpoint/2010/main" val="1122740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20</a:t>
            </a:fld>
            <a:endParaRPr lang="en-US"/>
          </a:p>
        </p:txBody>
      </p:sp>
      <p:sp>
        <p:nvSpPr>
          <p:cNvPr id="2" name="Title 1">
            <a:extLst>
              <a:ext uri="{FF2B5EF4-FFF2-40B4-BE49-F238E27FC236}">
                <a16:creationId xmlns:a16="http://schemas.microsoft.com/office/drawing/2014/main" id="{2F273127-995C-4C82-9BE9-0A0D2CDF252A}"/>
              </a:ext>
            </a:extLst>
          </p:cNvPr>
          <p:cNvSpPr>
            <a:spLocks noGrp="1"/>
          </p:cNvSpPr>
          <p:nvPr>
            <p:ph type="title"/>
          </p:nvPr>
        </p:nvSpPr>
        <p:spPr/>
        <p:txBody>
          <a:bodyPr>
            <a:normAutofit fontScale="90000"/>
          </a:bodyPr>
          <a:lstStyle/>
          <a:p>
            <a:r>
              <a:rPr lang="en-US" dirty="0"/>
              <a:t>LO3, content 1 </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3"/>
            </a:pPr>
            <a:r>
              <a:rPr lang="en-US" dirty="0">
                <a:solidFill>
                  <a:srgbClr val="FF0000"/>
                </a:solidFill>
              </a:rPr>
              <a:t>Describe guidelines for assisting with bathing</a:t>
            </a:r>
          </a:p>
          <a:p>
            <a:pPr marL="0" indent="0">
              <a:buNone/>
            </a:pPr>
            <a:endParaRPr lang="en-US" dirty="0">
              <a:solidFill>
                <a:srgbClr val="FF0000"/>
              </a:solidFill>
            </a:endParaRPr>
          </a:p>
          <a:p>
            <a:pPr marL="0" indent="0">
              <a:buNone/>
            </a:pPr>
            <a:r>
              <a:rPr lang="en-US" dirty="0"/>
              <a:t>Remember these guidelines for bathing:</a:t>
            </a:r>
          </a:p>
          <a:p>
            <a:pPr marL="0" indent="0">
              <a:buNone/>
            </a:pPr>
            <a:endParaRPr lang="en-US" dirty="0"/>
          </a:p>
          <a:p>
            <a:pPr lvl="1"/>
            <a:r>
              <a:rPr lang="en-US" dirty="0"/>
              <a:t>Baths are for health and relaxation.</a:t>
            </a:r>
          </a:p>
          <a:p>
            <a:pPr lvl="1"/>
            <a:r>
              <a:rPr lang="en-US" dirty="0"/>
              <a:t>The face, hands, underarms, and perineum should be washed every day. Complete baths are necessary every other day or less often.</a:t>
            </a:r>
          </a:p>
          <a:p>
            <a:pPr lvl="1"/>
            <a:r>
              <a:rPr lang="en-US" dirty="0"/>
              <a:t>Be gentle with the skin when bathing.</a:t>
            </a:r>
          </a:p>
          <a:p>
            <a:pPr lvl="1"/>
            <a:r>
              <a:rPr lang="en-US" dirty="0"/>
              <a:t>Use facility-approved products.</a:t>
            </a:r>
          </a:p>
          <a:p>
            <a:pPr lvl="1"/>
            <a:r>
              <a:rPr lang="en-US" dirty="0"/>
              <a:t>Keep room temperature comfortable.</a:t>
            </a:r>
          </a:p>
          <a:p>
            <a:pPr lvl="1"/>
            <a:r>
              <a:rPr lang="en-US" dirty="0"/>
              <a:t>Be familiar with safety and assistive devices</a:t>
            </a:r>
          </a:p>
          <a:p>
            <a:pPr marL="457200" indent="-457200">
              <a:buFont typeface="+mj-lt"/>
              <a:buAutoNum type="arabicPeriod" startAt="3"/>
            </a:pPr>
            <a:endParaRPr lang="en-US" dirty="0">
              <a:solidFill>
                <a:srgbClr val="FF0000"/>
              </a:solidFill>
            </a:endParaRPr>
          </a:p>
          <a:p>
            <a:pPr marL="457200" lvl="1" indent="0">
              <a:buNone/>
            </a:pPr>
            <a:endParaRPr lang="en-US" dirty="0">
              <a:solidFill>
                <a:sysClr val="windowText" lastClr="000000"/>
              </a:solidFill>
            </a:endParaRPr>
          </a:p>
          <a:p>
            <a:pPr marL="0" indent="0">
              <a:buNone/>
            </a:pPr>
            <a:endParaRPr lang="en-US" dirty="0">
              <a:latin typeface="+mj-lt"/>
            </a:endParaRPr>
          </a:p>
        </p:txBody>
      </p:sp>
    </p:spTree>
    <p:extLst>
      <p:ext uri="{BB962C8B-B14F-4D97-AF65-F5344CB8AC3E}">
        <p14:creationId xmlns:p14="http://schemas.microsoft.com/office/powerpoint/2010/main" val="325961593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299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21</a:t>
            </a:fld>
            <a:endParaRPr lang="en-US"/>
          </a:p>
        </p:txBody>
      </p:sp>
      <p:sp>
        <p:nvSpPr>
          <p:cNvPr id="2" name="Title 1">
            <a:extLst>
              <a:ext uri="{FF2B5EF4-FFF2-40B4-BE49-F238E27FC236}">
                <a16:creationId xmlns:a16="http://schemas.microsoft.com/office/drawing/2014/main" id="{0F9E31C8-DC73-4FE2-8E6A-384DD9DA205C}"/>
              </a:ext>
            </a:extLst>
          </p:cNvPr>
          <p:cNvSpPr>
            <a:spLocks noGrp="1"/>
          </p:cNvSpPr>
          <p:nvPr>
            <p:ph type="title"/>
          </p:nvPr>
        </p:nvSpPr>
        <p:spPr/>
        <p:txBody>
          <a:bodyPr>
            <a:normAutofit fontScale="90000"/>
          </a:bodyPr>
          <a:lstStyle/>
          <a:p>
            <a:r>
              <a:rPr lang="en-US" dirty="0"/>
              <a:t>LO3, content 2</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3"/>
            </a:pPr>
            <a:r>
              <a:rPr lang="en-US" dirty="0">
                <a:solidFill>
                  <a:srgbClr val="FF0000"/>
                </a:solidFill>
              </a:rPr>
              <a:t>Describe guidelines for assisting with bathing</a:t>
            </a:r>
          </a:p>
          <a:p>
            <a:pPr marL="457200" indent="-457200">
              <a:buFont typeface="+mj-lt"/>
              <a:buAutoNum type="arabicPeriod" startAt="3"/>
            </a:pPr>
            <a:endParaRPr lang="en-US" dirty="0">
              <a:solidFill>
                <a:srgbClr val="FF0000"/>
              </a:solidFill>
            </a:endParaRPr>
          </a:p>
          <a:p>
            <a:pPr marL="0" indent="0">
              <a:buNone/>
            </a:pPr>
            <a:r>
              <a:rPr lang="en-US" dirty="0">
                <a:latin typeface="+mj-lt"/>
              </a:rPr>
              <a:t>Guidelines for bathing (cont’d):</a:t>
            </a:r>
          </a:p>
          <a:p>
            <a:pPr marL="0" indent="0">
              <a:buNone/>
            </a:pPr>
            <a:endParaRPr lang="en-US" dirty="0">
              <a:latin typeface="+mj-lt"/>
            </a:endParaRPr>
          </a:p>
          <a:p>
            <a:pPr lvl="1"/>
            <a:r>
              <a:rPr lang="en-US" dirty="0">
                <a:latin typeface="+mj-lt"/>
              </a:rPr>
              <a:t>Gather supplies beforehand so a resident is not left alone while bathing.</a:t>
            </a:r>
          </a:p>
          <a:p>
            <a:pPr lvl="1"/>
            <a:r>
              <a:rPr lang="en-US" dirty="0">
                <a:latin typeface="+mj-lt"/>
              </a:rPr>
              <a:t>Make sure water temperature is safe and comfortable. Have resident test water temperature.</a:t>
            </a:r>
          </a:p>
          <a:p>
            <a:pPr lvl="1"/>
            <a:r>
              <a:rPr lang="en-US" dirty="0">
                <a:latin typeface="+mj-lt"/>
              </a:rPr>
              <a:t>Wear gloves while bathing a resident and change gloves before giving perineal care.</a:t>
            </a:r>
          </a:p>
          <a:p>
            <a:pPr lvl="1"/>
            <a:r>
              <a:rPr lang="en-US" dirty="0">
                <a:latin typeface="+mj-lt"/>
              </a:rPr>
              <a:t>Remove all soap from the skin.</a:t>
            </a:r>
          </a:p>
          <a:p>
            <a:pPr lvl="1"/>
            <a:r>
              <a:rPr lang="en-US" dirty="0">
                <a:latin typeface="+mj-lt"/>
              </a:rPr>
              <a:t>Keep a record of bathing schedules.</a:t>
            </a:r>
          </a:p>
          <a:p>
            <a:pPr marL="0" indent="0">
              <a:buNone/>
            </a:pPr>
            <a:endParaRPr lang="en-US" dirty="0">
              <a:latin typeface="+mj-lt"/>
            </a:endParaRPr>
          </a:p>
        </p:txBody>
      </p:sp>
    </p:spTree>
    <p:extLst>
      <p:ext uri="{BB962C8B-B14F-4D97-AF65-F5344CB8AC3E}">
        <p14:creationId xmlns:p14="http://schemas.microsoft.com/office/powerpoint/2010/main" val="2553151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22</a:t>
            </a:fld>
            <a:endParaRPr lang="en-US"/>
          </a:p>
        </p:txBody>
      </p:sp>
      <p:sp>
        <p:nvSpPr>
          <p:cNvPr id="4" name="Title 3">
            <a:extLst>
              <a:ext uri="{FF2B5EF4-FFF2-40B4-BE49-F238E27FC236}">
                <a16:creationId xmlns:a16="http://schemas.microsoft.com/office/drawing/2014/main" id="{BA1DBB3E-5230-4D3B-8609-0B27AF62B3F3}"/>
              </a:ext>
            </a:extLst>
          </p:cNvPr>
          <p:cNvSpPr>
            <a:spLocks noGrp="1"/>
          </p:cNvSpPr>
          <p:nvPr>
            <p:ph type="title"/>
          </p:nvPr>
        </p:nvSpPr>
        <p:spPr/>
        <p:txBody>
          <a:bodyPr>
            <a:normAutofit fontScale="90000"/>
          </a:bodyPr>
          <a:lstStyle/>
          <a:p>
            <a:r>
              <a:rPr lang="en-US" dirty="0"/>
              <a:t>LO3, content 3</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Giving a complete bed bath</a:t>
            </a:r>
          </a:p>
          <a:p>
            <a:pPr marL="0" indent="0">
              <a:buNone/>
            </a:pPr>
            <a:r>
              <a:rPr lang="en-US" altLang="en-US" i="1" dirty="0">
                <a:latin typeface="+mj-lt"/>
              </a:rPr>
              <a:t>Equipment: bath blanket, bath basin, soap, bath thermometer (if available), 2-4 washcloths, 2-4 bath towels, disposable absorbent pads, clean clothes, 2 pairs of gloves, orangewood stick, lotion, deodorant, brush or comb</a:t>
            </a:r>
          </a:p>
          <a:p>
            <a:pPr marL="0" indent="0">
              <a:buNone/>
            </a:pPr>
            <a:endParaRPr lang="en-US" altLang="en-US" dirty="0">
              <a:latin typeface="+mj-lt"/>
            </a:endParaRPr>
          </a:p>
          <a:p>
            <a:pPr marL="0" indent="0">
              <a:buNone/>
            </a:pPr>
            <a:r>
              <a:rPr lang="en-US" altLang="en-US" dirty="0">
                <a:latin typeface="+mj-lt"/>
              </a:rPr>
              <a:t>When bathing, move resident’s body gently and naturally. Avoid force and over-extension of limbs and joints.</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a:pPr>
            <a:r>
              <a:rPr lang="en-US" altLang="en-US" dirty="0"/>
              <a:t>Identify yourself by name. Identify the resident by name.</a:t>
            </a:r>
          </a:p>
          <a:p>
            <a:pPr marL="457200" indent="-457200">
              <a:buFont typeface="+mj-lt"/>
              <a:buAutoNum type="arabicPeriod"/>
            </a:pPr>
            <a:r>
              <a:rPr lang="en-US" altLang="en-US" dirty="0"/>
              <a:t>Wash your hands.</a:t>
            </a:r>
          </a:p>
          <a:p>
            <a:pPr marL="457200" indent="-457200">
              <a:buFont typeface="+mj-lt"/>
              <a:buAutoNum type="arabicPeriod"/>
            </a:pPr>
            <a:r>
              <a:rPr lang="en-US" altLang="en-US" dirty="0"/>
              <a:t>Explain procedure to the resident. Speak clearly, slowly, and directly. Maintain face-to-face contact whenever possible.</a:t>
            </a:r>
          </a:p>
          <a:p>
            <a:pPr marL="457200" indent="-457200">
              <a:buFont typeface="+mj-lt"/>
              <a:buAutoNum type="arabicPeriod"/>
            </a:pPr>
            <a:r>
              <a:rPr lang="en-US" altLang="en-US" dirty="0"/>
              <a:t>Provide for resident’s privacy with curtain, screen, or door. Be sure the room is at a comfortable temperature and there are no drafts.</a:t>
            </a:r>
          </a:p>
          <a:p>
            <a:pPr marL="457200" indent="-457200">
              <a:buFont typeface="+mj-lt"/>
              <a:buAutoNum type="arabicPeriod"/>
            </a:pPr>
            <a:r>
              <a:rPr lang="en-US" altLang="en-US" dirty="0"/>
              <a:t>Adjust bed to a safe level, usually waist high. Lock bed wheels.</a:t>
            </a:r>
          </a:p>
          <a:p>
            <a:pPr marL="457200" indent="-457200">
              <a:buFont typeface="+mj-lt"/>
              <a:buAutoNum type="arabicPeriod"/>
            </a:pPr>
            <a:endParaRPr lang="en-US" altLang="en-US" dirty="0"/>
          </a:p>
          <a:p>
            <a:pPr marL="0" indent="0">
              <a:buNone/>
            </a:pPr>
            <a:endParaRPr lang="en-US" altLang="en-US" dirty="0">
              <a:solidFill>
                <a:schemeClr val="accent5">
                  <a:lumMod val="60000"/>
                  <a:lumOff val="40000"/>
                </a:schemeClr>
              </a:solidFill>
              <a:highlight>
                <a:srgbClr val="000000"/>
              </a:highlight>
            </a:endParaRPr>
          </a:p>
        </p:txBody>
      </p:sp>
    </p:spTree>
    <p:extLst>
      <p:ext uri="{BB962C8B-B14F-4D97-AF65-F5344CB8AC3E}">
        <p14:creationId xmlns:p14="http://schemas.microsoft.com/office/powerpoint/2010/main" val="559740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23</a:t>
            </a:fld>
            <a:endParaRPr lang="en-US"/>
          </a:p>
        </p:txBody>
      </p:sp>
      <p:sp>
        <p:nvSpPr>
          <p:cNvPr id="4" name="Title 3">
            <a:extLst>
              <a:ext uri="{FF2B5EF4-FFF2-40B4-BE49-F238E27FC236}">
                <a16:creationId xmlns:a16="http://schemas.microsoft.com/office/drawing/2014/main" id="{8A802BA4-E51F-4E5E-AB8F-135F2F448A03}"/>
              </a:ext>
            </a:extLst>
          </p:cNvPr>
          <p:cNvSpPr>
            <a:spLocks noGrp="1"/>
          </p:cNvSpPr>
          <p:nvPr>
            <p:ph type="title"/>
          </p:nvPr>
        </p:nvSpPr>
        <p:spPr/>
        <p:txBody>
          <a:bodyPr>
            <a:normAutofit fontScale="90000"/>
          </a:bodyPr>
          <a:lstStyle/>
          <a:p>
            <a:r>
              <a:rPr lang="en-US" dirty="0"/>
              <a:t>LO3, content 4</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Giving a complete bed bath</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6"/>
            </a:pPr>
            <a:r>
              <a:rPr lang="en-US" altLang="en-US" dirty="0"/>
              <a:t>Place a bath blanket or towel over the resident. Ask him to hold onto it as you remove or fold back top bedding. Remove gown, while keeping resident covered with bath blanket. Place clothing in proper container.</a:t>
            </a:r>
          </a:p>
        </p:txBody>
      </p:sp>
      <p:pic>
        <p:nvPicPr>
          <p:cNvPr id="5" name="Picture 4" descr="NA covers resident's chest with a towel.">
            <a:extLst>
              <a:ext uri="{FF2B5EF4-FFF2-40B4-BE49-F238E27FC236}">
                <a16:creationId xmlns:a16="http://schemas.microsoft.com/office/drawing/2014/main" id="{F154CD38-AB63-4D66-A5E6-EA29EE59D3E3}"/>
              </a:ext>
            </a:extLst>
          </p:cNvPr>
          <p:cNvPicPr>
            <a:picLocks noChangeAspect="1"/>
          </p:cNvPicPr>
          <p:nvPr/>
        </p:nvPicPr>
        <p:blipFill>
          <a:blip r:embed="rId2"/>
          <a:stretch>
            <a:fillRect/>
          </a:stretch>
        </p:blipFill>
        <p:spPr>
          <a:xfrm>
            <a:off x="4228236" y="2908440"/>
            <a:ext cx="3657917" cy="3092823"/>
          </a:xfrm>
          <a:prstGeom prst="rect">
            <a:avLst/>
          </a:prstGeom>
        </p:spPr>
      </p:pic>
    </p:spTree>
    <p:extLst>
      <p:ext uri="{BB962C8B-B14F-4D97-AF65-F5344CB8AC3E}">
        <p14:creationId xmlns:p14="http://schemas.microsoft.com/office/powerpoint/2010/main" val="2128994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24</a:t>
            </a:fld>
            <a:endParaRPr lang="en-US"/>
          </a:p>
        </p:txBody>
      </p:sp>
      <p:sp>
        <p:nvSpPr>
          <p:cNvPr id="4" name="Title 3">
            <a:extLst>
              <a:ext uri="{FF2B5EF4-FFF2-40B4-BE49-F238E27FC236}">
                <a16:creationId xmlns:a16="http://schemas.microsoft.com/office/drawing/2014/main" id="{9C4F7EEC-18A6-4CE0-B000-A4635B4935CC}"/>
              </a:ext>
            </a:extLst>
          </p:cNvPr>
          <p:cNvSpPr>
            <a:spLocks noGrp="1"/>
          </p:cNvSpPr>
          <p:nvPr>
            <p:ph type="title"/>
          </p:nvPr>
        </p:nvSpPr>
        <p:spPr/>
        <p:txBody>
          <a:bodyPr>
            <a:normAutofit fontScale="90000"/>
          </a:bodyPr>
          <a:lstStyle/>
          <a:p>
            <a:r>
              <a:rPr lang="en-US" dirty="0"/>
              <a:t>LO3, content 5</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Giving a complete bed bath</a:t>
            </a:r>
          </a:p>
          <a:p>
            <a:pPr marL="0" indent="0">
              <a:buNone/>
            </a:pPr>
            <a:endParaRPr lang="en-US" altLang="en-US" dirty="0"/>
          </a:p>
          <a:p>
            <a:pPr marL="457200" indent="-457200">
              <a:buFont typeface="+mj-lt"/>
              <a:buAutoNum type="arabicPeriod" startAt="7"/>
            </a:pPr>
            <a:r>
              <a:rPr lang="en-US" altLang="en-US" dirty="0"/>
              <a:t>Fill the basin with warm water. Test water temperature with thermometer or against the inside of your wrist. Water temperature should not be over 105°F. Have resident check water temperature to see if it is comfortable. Adjust if necessary. The water will cool quickly. Change the water when it becomes too cool, soapy, or dirty.</a:t>
            </a:r>
          </a:p>
          <a:p>
            <a:pPr marL="457200" indent="-457200">
              <a:buFont typeface="+mj-lt"/>
              <a:buAutoNum type="arabicPeriod" startAt="7"/>
            </a:pPr>
            <a:r>
              <a:rPr lang="en-US" altLang="en-US" dirty="0"/>
              <a:t>Put on gloves.</a:t>
            </a:r>
          </a:p>
          <a:p>
            <a:pPr marL="457200" indent="-457200">
              <a:buFont typeface="+mj-lt"/>
              <a:buAutoNum type="arabicPeriod" startAt="7"/>
            </a:pPr>
            <a:r>
              <a:rPr lang="en-US" altLang="en-US" dirty="0"/>
              <a:t>Ask the resident to participate in washing. Help him do this when needed.</a:t>
            </a:r>
          </a:p>
          <a:p>
            <a:pPr marL="457200" indent="-457200">
              <a:buFont typeface="+mj-lt"/>
              <a:buAutoNum type="arabicPeriod" startAt="7"/>
            </a:pPr>
            <a:r>
              <a:rPr lang="en-US" altLang="en-US" dirty="0"/>
              <a:t>Uncover only one part of the body at a time. Place a towel or bed pad under the part being washed.</a:t>
            </a:r>
          </a:p>
          <a:p>
            <a:pPr marL="457200" indent="-457200">
              <a:buFont typeface="+mj-lt"/>
              <a:buAutoNum type="arabicPeriod" startAt="7"/>
            </a:pPr>
            <a:r>
              <a:rPr lang="en-US" altLang="en-US" dirty="0"/>
              <a:t>Wash, rinse, and dry one part of the body at a time. Start at the head. Work down, and complete the front first. When washing, use a clean area of the washcloth for each stroke.</a:t>
            </a:r>
          </a:p>
          <a:p>
            <a:pPr marL="457200" indent="-457200">
              <a:buFont typeface="+mj-lt"/>
              <a:buAutoNum type="arabicPeriod" startAt="7"/>
            </a:pPr>
            <a:endParaRPr lang="en-US" altLang="en-US" dirty="0"/>
          </a:p>
          <a:p>
            <a:pPr marL="0" indent="0">
              <a:buNone/>
            </a:pPr>
            <a:endParaRPr lang="en-US" altLang="en-US" dirty="0"/>
          </a:p>
          <a:p>
            <a:pPr marL="0" indent="0">
              <a:buNone/>
            </a:pPr>
            <a:endParaRPr lang="en-US" altLang="en-US" dirty="0">
              <a:solidFill>
                <a:schemeClr val="accent5">
                  <a:lumMod val="60000"/>
                  <a:lumOff val="40000"/>
                </a:schemeClr>
              </a:solidFill>
              <a:highlight>
                <a:srgbClr val="000000"/>
              </a:highlight>
            </a:endParaRPr>
          </a:p>
        </p:txBody>
      </p:sp>
    </p:spTree>
    <p:extLst>
      <p:ext uri="{BB962C8B-B14F-4D97-AF65-F5344CB8AC3E}">
        <p14:creationId xmlns:p14="http://schemas.microsoft.com/office/powerpoint/2010/main" val="830407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25</a:t>
            </a:fld>
            <a:endParaRPr lang="en-US"/>
          </a:p>
        </p:txBody>
      </p:sp>
      <p:sp>
        <p:nvSpPr>
          <p:cNvPr id="5" name="Title 4">
            <a:extLst>
              <a:ext uri="{FF2B5EF4-FFF2-40B4-BE49-F238E27FC236}">
                <a16:creationId xmlns:a16="http://schemas.microsoft.com/office/drawing/2014/main" id="{600E48D4-9007-4DFC-A90A-E5FE6D566E0E}"/>
              </a:ext>
            </a:extLst>
          </p:cNvPr>
          <p:cNvSpPr>
            <a:spLocks noGrp="1"/>
          </p:cNvSpPr>
          <p:nvPr>
            <p:ph type="title"/>
          </p:nvPr>
        </p:nvSpPr>
        <p:spPr/>
        <p:txBody>
          <a:bodyPr>
            <a:normAutofit fontScale="90000"/>
          </a:bodyPr>
          <a:lstStyle/>
          <a:p>
            <a:r>
              <a:rPr lang="en-US" dirty="0"/>
              <a:t>LO3, content 6</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4" y="780226"/>
            <a:ext cx="3308531"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Giving a complete bed bath</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r>
              <a:rPr lang="en-US" altLang="en-US" b="1" dirty="0"/>
              <a:t>Eyes, Face, Ears, and Neck: </a:t>
            </a:r>
            <a:r>
              <a:rPr lang="en-US" altLang="en-US" dirty="0"/>
              <a:t>Wash face with wet washcloth (no soap). Begin with the eye farther away from you. Wash inner to outer area. Use a different area of the washcloth for each stroke. Repeat for the other eye. Wash the face from the middle outward. Use firm but gentle strokes. Wash the ears and behind the ears. Wash the neck. Rinse and pat dry. </a:t>
            </a:r>
            <a:endParaRPr lang="en-US" altLang="en-US" dirty="0">
              <a:highlight>
                <a:srgbClr val="000000"/>
              </a:highlight>
            </a:endParaRPr>
          </a:p>
        </p:txBody>
      </p:sp>
      <p:grpSp>
        <p:nvGrpSpPr>
          <p:cNvPr id="7" name="Group 6" descr="NA wiping resident's eye from inside to outside, arrow shows direction of movement.">
            <a:extLst>
              <a:ext uri="{FF2B5EF4-FFF2-40B4-BE49-F238E27FC236}">
                <a16:creationId xmlns:a16="http://schemas.microsoft.com/office/drawing/2014/main" id="{999E67D1-F607-4E91-BEED-A9A8E5613D81}"/>
              </a:ext>
            </a:extLst>
          </p:cNvPr>
          <p:cNvGrpSpPr/>
          <p:nvPr/>
        </p:nvGrpSpPr>
        <p:grpSpPr>
          <a:xfrm>
            <a:off x="3930302" y="1463040"/>
            <a:ext cx="4230991" cy="3571539"/>
            <a:chOff x="3930302" y="1463040"/>
            <a:chExt cx="4230991" cy="3571539"/>
          </a:xfrm>
        </p:grpSpPr>
        <p:pic>
          <p:nvPicPr>
            <p:cNvPr id="4" name="Picture 3">
              <a:extLst>
                <a:ext uri="{FF2B5EF4-FFF2-40B4-BE49-F238E27FC236}">
                  <a16:creationId xmlns:a16="http://schemas.microsoft.com/office/drawing/2014/main" id="{0D367310-391D-4D68-B35C-ACC663E0C78E}"/>
                </a:ext>
              </a:extLst>
            </p:cNvPr>
            <p:cNvPicPr>
              <a:picLocks noChangeAspect="1"/>
            </p:cNvPicPr>
            <p:nvPr/>
          </p:nvPicPr>
          <p:blipFill>
            <a:blip r:embed="rId2"/>
            <a:stretch>
              <a:fillRect/>
            </a:stretch>
          </p:blipFill>
          <p:spPr>
            <a:xfrm>
              <a:off x="3930302" y="1463040"/>
              <a:ext cx="4230991" cy="3571539"/>
            </a:xfrm>
            <a:prstGeom prst="rect">
              <a:avLst/>
            </a:prstGeom>
          </p:spPr>
        </p:pic>
        <p:cxnSp>
          <p:nvCxnSpPr>
            <p:cNvPr id="6" name="Straight Arrow Connector 5">
              <a:extLst>
                <a:ext uri="{FF2B5EF4-FFF2-40B4-BE49-F238E27FC236}">
                  <a16:creationId xmlns:a16="http://schemas.microsoft.com/office/drawing/2014/main" id="{4CD01D65-3326-4F0C-8069-59F8ECDBDE06}"/>
                </a:ext>
              </a:extLst>
            </p:cNvPr>
            <p:cNvCxnSpPr>
              <a:cxnSpLocks/>
            </p:cNvCxnSpPr>
            <p:nvPr/>
          </p:nvCxnSpPr>
          <p:spPr>
            <a:xfrm>
              <a:off x="6223299" y="3248809"/>
              <a:ext cx="145228" cy="279699"/>
            </a:xfrm>
            <a:prstGeom prst="straightConnector1">
              <a:avLst/>
            </a:prstGeom>
            <a:ln>
              <a:solidFill>
                <a:srgbClr val="FF0000"/>
              </a:solidFill>
              <a:tailEnd type="triangle"/>
            </a:ln>
          </p:spPr>
          <p:style>
            <a:lnRef idx="3">
              <a:schemeClr val="accent3"/>
            </a:lnRef>
            <a:fillRef idx="0">
              <a:schemeClr val="accent3"/>
            </a:fillRef>
            <a:effectRef idx="2">
              <a:schemeClr val="accent3"/>
            </a:effectRef>
            <a:fontRef idx="minor">
              <a:schemeClr val="tx1"/>
            </a:fontRef>
          </p:style>
        </p:cxnSp>
      </p:grpSp>
    </p:spTree>
    <p:extLst>
      <p:ext uri="{BB962C8B-B14F-4D97-AF65-F5344CB8AC3E}">
        <p14:creationId xmlns:p14="http://schemas.microsoft.com/office/powerpoint/2010/main" val="12695450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26</a:t>
            </a:fld>
            <a:endParaRPr lang="en-US"/>
          </a:p>
        </p:txBody>
      </p:sp>
      <p:sp>
        <p:nvSpPr>
          <p:cNvPr id="4" name="Title 3">
            <a:extLst>
              <a:ext uri="{FF2B5EF4-FFF2-40B4-BE49-F238E27FC236}">
                <a16:creationId xmlns:a16="http://schemas.microsoft.com/office/drawing/2014/main" id="{B282A5C3-B385-45BE-BB60-4CD0F16FA19B}"/>
              </a:ext>
            </a:extLst>
          </p:cNvPr>
          <p:cNvSpPr>
            <a:spLocks noGrp="1"/>
          </p:cNvSpPr>
          <p:nvPr>
            <p:ph type="title"/>
          </p:nvPr>
        </p:nvSpPr>
        <p:spPr/>
        <p:txBody>
          <a:bodyPr>
            <a:normAutofit fontScale="90000"/>
          </a:bodyPr>
          <a:lstStyle/>
          <a:p>
            <a:r>
              <a:rPr lang="en-US" dirty="0"/>
              <a:t>LO3, content 7</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5" y="780226"/>
            <a:ext cx="3181056"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Giving a complete bed bath</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r>
              <a:rPr lang="en-US" altLang="en-US" b="1" dirty="0"/>
              <a:t>Arms and Axillae: </a:t>
            </a:r>
            <a:r>
              <a:rPr lang="en-US" altLang="en-US" dirty="0"/>
              <a:t>Begin with the arm farther away from you. Remove the arm from under the towel. With a soapy washcloth, wash the upper arm and underarm. Use long strokes from the shoulder down to the wrist. Rinse and pat dry. Repeat for the other arm.. </a:t>
            </a:r>
            <a:endParaRPr lang="en-US" altLang="en-US" dirty="0">
              <a:highlight>
                <a:srgbClr val="000000"/>
              </a:highlight>
            </a:endParaRPr>
          </a:p>
        </p:txBody>
      </p:sp>
      <p:pic>
        <p:nvPicPr>
          <p:cNvPr id="13" name="Picture 12" descr="NA washes resident's arm, arrow shows downward stroke.">
            <a:extLst>
              <a:ext uri="{FF2B5EF4-FFF2-40B4-BE49-F238E27FC236}">
                <a16:creationId xmlns:a16="http://schemas.microsoft.com/office/drawing/2014/main" id="{29960656-441A-42D8-B226-4E2DA927AAD7}"/>
              </a:ext>
            </a:extLst>
          </p:cNvPr>
          <p:cNvPicPr>
            <a:picLocks noChangeAspect="1"/>
          </p:cNvPicPr>
          <p:nvPr/>
        </p:nvPicPr>
        <p:blipFill>
          <a:blip r:embed="rId2"/>
          <a:stretch>
            <a:fillRect/>
          </a:stretch>
        </p:blipFill>
        <p:spPr>
          <a:xfrm>
            <a:off x="3902406" y="2134966"/>
            <a:ext cx="3932261" cy="4041998"/>
          </a:xfrm>
          <a:prstGeom prst="rect">
            <a:avLst/>
          </a:prstGeom>
        </p:spPr>
      </p:pic>
    </p:spTree>
    <p:extLst>
      <p:ext uri="{BB962C8B-B14F-4D97-AF65-F5344CB8AC3E}">
        <p14:creationId xmlns:p14="http://schemas.microsoft.com/office/powerpoint/2010/main" val="29467519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27</a:t>
            </a:fld>
            <a:endParaRPr lang="en-US"/>
          </a:p>
        </p:txBody>
      </p:sp>
      <p:sp>
        <p:nvSpPr>
          <p:cNvPr id="5" name="Title 4">
            <a:extLst>
              <a:ext uri="{FF2B5EF4-FFF2-40B4-BE49-F238E27FC236}">
                <a16:creationId xmlns:a16="http://schemas.microsoft.com/office/drawing/2014/main" id="{7575A55B-AAF3-4B10-A901-0A0410279FD3}"/>
              </a:ext>
            </a:extLst>
          </p:cNvPr>
          <p:cNvSpPr>
            <a:spLocks noGrp="1"/>
          </p:cNvSpPr>
          <p:nvPr>
            <p:ph type="title"/>
          </p:nvPr>
        </p:nvSpPr>
        <p:spPr/>
        <p:txBody>
          <a:bodyPr>
            <a:normAutofit fontScale="90000"/>
          </a:bodyPr>
          <a:lstStyle/>
          <a:p>
            <a:r>
              <a:rPr lang="en-US" dirty="0"/>
              <a:t>LO3, content 8</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5" y="780226"/>
            <a:ext cx="3385772"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Giving a complete bed bath</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r>
              <a:rPr lang="en-US" altLang="en-US" b="1" dirty="0"/>
              <a:t>Hands: </a:t>
            </a:r>
            <a:r>
              <a:rPr lang="en-US" altLang="en-US" dirty="0"/>
              <a:t>Wash the far hand, including the fingers and fingernails. Clean under the nails with an orangewood stick. Rinse and pat dry. Make sure to dry between the fingers. Give nail care (see procedure later in this chapter). Repeat for the other hand. Put lotion on the resident’s elbows and hands.</a:t>
            </a:r>
            <a:endParaRPr lang="en-US" altLang="en-US" dirty="0">
              <a:highlight>
                <a:srgbClr val="000000"/>
              </a:highlight>
            </a:endParaRPr>
          </a:p>
        </p:txBody>
      </p:sp>
      <p:pic>
        <p:nvPicPr>
          <p:cNvPr id="4" name="Picture 3" descr="NA uses nail brush to clean resident's nails over soaking basin.">
            <a:extLst>
              <a:ext uri="{FF2B5EF4-FFF2-40B4-BE49-F238E27FC236}">
                <a16:creationId xmlns:a16="http://schemas.microsoft.com/office/drawing/2014/main" id="{228F669B-7ABB-4D51-B6C8-E80401B04D66}"/>
              </a:ext>
            </a:extLst>
          </p:cNvPr>
          <p:cNvPicPr>
            <a:picLocks noChangeAspect="1"/>
          </p:cNvPicPr>
          <p:nvPr/>
        </p:nvPicPr>
        <p:blipFill>
          <a:blip r:embed="rId2"/>
          <a:stretch>
            <a:fillRect/>
          </a:stretch>
        </p:blipFill>
        <p:spPr>
          <a:xfrm>
            <a:off x="4036629" y="2635623"/>
            <a:ext cx="3698120" cy="3429119"/>
          </a:xfrm>
          <a:prstGeom prst="rect">
            <a:avLst/>
          </a:prstGeom>
        </p:spPr>
      </p:pic>
    </p:spTree>
    <p:extLst>
      <p:ext uri="{BB962C8B-B14F-4D97-AF65-F5344CB8AC3E}">
        <p14:creationId xmlns:p14="http://schemas.microsoft.com/office/powerpoint/2010/main" val="1371721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28</a:t>
            </a:fld>
            <a:endParaRPr lang="en-US"/>
          </a:p>
        </p:txBody>
      </p:sp>
      <p:sp>
        <p:nvSpPr>
          <p:cNvPr id="4" name="Title 3">
            <a:extLst>
              <a:ext uri="{FF2B5EF4-FFF2-40B4-BE49-F238E27FC236}">
                <a16:creationId xmlns:a16="http://schemas.microsoft.com/office/drawing/2014/main" id="{F3C13C4E-EFA0-46FB-8721-71B86C577B1E}"/>
              </a:ext>
            </a:extLst>
          </p:cNvPr>
          <p:cNvSpPr>
            <a:spLocks noGrp="1"/>
          </p:cNvSpPr>
          <p:nvPr>
            <p:ph type="title"/>
          </p:nvPr>
        </p:nvSpPr>
        <p:spPr/>
        <p:txBody>
          <a:bodyPr>
            <a:normAutofit fontScale="90000"/>
          </a:bodyPr>
          <a:lstStyle/>
          <a:p>
            <a:r>
              <a:rPr lang="en-US" dirty="0"/>
              <a:t>LO3, content 9</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Giving a complete bed bath</a:t>
            </a:r>
          </a:p>
          <a:p>
            <a:pPr marL="0" indent="0">
              <a:buNone/>
            </a:pPr>
            <a:endParaRPr lang="en-US" altLang="en-US" b="1" dirty="0"/>
          </a:p>
          <a:p>
            <a:pPr marL="0" indent="0">
              <a:buNone/>
            </a:pPr>
            <a:r>
              <a:rPr lang="en-US" altLang="en-US" b="1" dirty="0"/>
              <a:t>Chest</a:t>
            </a:r>
            <a:r>
              <a:rPr lang="en-US" altLang="en-US" dirty="0"/>
              <a:t>: Place the towel across the resident’s chest. Pull the blanket down to the waist. Lift the towel only enough to wash the chest. Rinse it and pat dry. For a female resident, wash, rinse, and dry breasts and under breasts. Check the skin in this area for signs of irritation.</a:t>
            </a:r>
          </a:p>
          <a:p>
            <a:pPr marL="0" indent="0">
              <a:buNone/>
            </a:pPr>
            <a:endParaRPr lang="en-US" altLang="en-US" dirty="0"/>
          </a:p>
          <a:p>
            <a:pPr marL="0" indent="0">
              <a:buNone/>
            </a:pPr>
            <a:r>
              <a:rPr lang="en-US" altLang="en-US" b="1" dirty="0"/>
              <a:t>Abdomen</a:t>
            </a:r>
            <a:r>
              <a:rPr lang="en-US" altLang="en-US" dirty="0"/>
              <a:t>: Keep towel across chest. Fold the blanket down so that it still covers the pubic area. Wash the abdomen, rinse, and pat dry. If the resident has an ostomy, give skin care around the opening (Chapter 4). Cover with the towel. Pull the cotton blanket up to the resident’s chin. Remove the towel.</a:t>
            </a:r>
          </a:p>
          <a:p>
            <a:pPr marL="0" indent="0">
              <a:buNone/>
            </a:pPr>
            <a:endParaRPr lang="en-US" altLang="en-US" dirty="0">
              <a:solidFill>
                <a:schemeClr val="accent5">
                  <a:lumMod val="60000"/>
                  <a:lumOff val="40000"/>
                </a:schemeClr>
              </a:solidFill>
              <a:highlight>
                <a:srgbClr val="000000"/>
              </a:highlight>
            </a:endParaRPr>
          </a:p>
        </p:txBody>
      </p:sp>
    </p:spTree>
    <p:extLst>
      <p:ext uri="{BB962C8B-B14F-4D97-AF65-F5344CB8AC3E}">
        <p14:creationId xmlns:p14="http://schemas.microsoft.com/office/powerpoint/2010/main" val="276483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29</a:t>
            </a:fld>
            <a:endParaRPr lang="en-US"/>
          </a:p>
        </p:txBody>
      </p:sp>
      <p:sp>
        <p:nvSpPr>
          <p:cNvPr id="4" name="Title 3">
            <a:extLst>
              <a:ext uri="{FF2B5EF4-FFF2-40B4-BE49-F238E27FC236}">
                <a16:creationId xmlns:a16="http://schemas.microsoft.com/office/drawing/2014/main" id="{CDA17973-4B5D-4579-9298-FE4C75ACF0F1}"/>
              </a:ext>
            </a:extLst>
          </p:cNvPr>
          <p:cNvSpPr>
            <a:spLocks noGrp="1"/>
          </p:cNvSpPr>
          <p:nvPr>
            <p:ph type="title"/>
          </p:nvPr>
        </p:nvSpPr>
        <p:spPr/>
        <p:txBody>
          <a:bodyPr>
            <a:normAutofit fontScale="90000"/>
          </a:bodyPr>
          <a:lstStyle/>
          <a:p>
            <a:r>
              <a:rPr lang="en-US" dirty="0"/>
              <a:t>LO3, content 10</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4" y="780226"/>
            <a:ext cx="3099169"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Giving a complete bed bath</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r>
              <a:rPr lang="en-US" altLang="en-US" b="1" dirty="0"/>
              <a:t>Legs and Feet: </a:t>
            </a:r>
            <a:r>
              <a:rPr lang="en-US" altLang="en-US" dirty="0"/>
              <a:t>Expose the far leg. Place a towel under it. Wash the thigh. Use long downward strokes. Rinse and pat dry. Do the same from the knee to the ankle.</a:t>
            </a:r>
            <a:r>
              <a:rPr lang="en-US" altLang="en-US" b="1" dirty="0"/>
              <a:t> </a:t>
            </a:r>
            <a:endParaRPr lang="en-US" altLang="en-US" dirty="0">
              <a:highlight>
                <a:srgbClr val="000000"/>
              </a:highlight>
            </a:endParaRPr>
          </a:p>
        </p:txBody>
      </p:sp>
      <p:grpSp>
        <p:nvGrpSpPr>
          <p:cNvPr id="6" name="Group 5" descr="NA washes resident's leg. Arrow shows direction of downward stroke.">
            <a:extLst>
              <a:ext uri="{FF2B5EF4-FFF2-40B4-BE49-F238E27FC236}">
                <a16:creationId xmlns:a16="http://schemas.microsoft.com/office/drawing/2014/main" id="{C751431B-4D00-4D82-A2D7-6348E5ECEEF7}"/>
              </a:ext>
            </a:extLst>
          </p:cNvPr>
          <p:cNvGrpSpPr/>
          <p:nvPr/>
        </p:nvGrpSpPr>
        <p:grpSpPr>
          <a:xfrm>
            <a:off x="3887169" y="2567200"/>
            <a:ext cx="4224894" cy="2822693"/>
            <a:chOff x="3754419" y="1570913"/>
            <a:chExt cx="4224894" cy="2822693"/>
          </a:xfrm>
        </p:grpSpPr>
        <p:pic>
          <p:nvPicPr>
            <p:cNvPr id="5" name="Picture 4">
              <a:extLst>
                <a:ext uri="{FF2B5EF4-FFF2-40B4-BE49-F238E27FC236}">
                  <a16:creationId xmlns:a16="http://schemas.microsoft.com/office/drawing/2014/main" id="{1E09A1D6-56D8-490D-B7E4-6FC3DB2047AF}"/>
                </a:ext>
              </a:extLst>
            </p:cNvPr>
            <p:cNvPicPr>
              <a:picLocks noChangeAspect="1"/>
            </p:cNvPicPr>
            <p:nvPr/>
          </p:nvPicPr>
          <p:blipFill>
            <a:blip r:embed="rId2"/>
            <a:stretch>
              <a:fillRect/>
            </a:stretch>
          </p:blipFill>
          <p:spPr>
            <a:xfrm>
              <a:off x="3754419" y="1570913"/>
              <a:ext cx="4224894" cy="2822693"/>
            </a:xfrm>
            <a:prstGeom prst="rect">
              <a:avLst/>
            </a:prstGeom>
          </p:spPr>
        </p:pic>
        <p:cxnSp>
          <p:nvCxnSpPr>
            <p:cNvPr id="7" name="Straight Arrow Connector 6">
              <a:extLst>
                <a:ext uri="{FF2B5EF4-FFF2-40B4-BE49-F238E27FC236}">
                  <a16:creationId xmlns:a16="http://schemas.microsoft.com/office/drawing/2014/main" id="{A8AA43CB-73F0-4801-9533-229C7AC6E78C}"/>
                </a:ext>
              </a:extLst>
            </p:cNvPr>
            <p:cNvCxnSpPr/>
            <p:nvPr/>
          </p:nvCxnSpPr>
          <p:spPr>
            <a:xfrm flipH="1">
              <a:off x="6540649" y="3478595"/>
              <a:ext cx="36038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28298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3</a:t>
            </a:fld>
            <a:endParaRPr lang="en-US"/>
          </a:p>
        </p:txBody>
      </p:sp>
      <p:sp>
        <p:nvSpPr>
          <p:cNvPr id="2" name="Title 1">
            <a:extLst>
              <a:ext uri="{FF2B5EF4-FFF2-40B4-BE49-F238E27FC236}">
                <a16:creationId xmlns:a16="http://schemas.microsoft.com/office/drawing/2014/main" id="{FC7D2C97-A090-49C6-8616-37044C1F50DA}"/>
              </a:ext>
            </a:extLst>
          </p:cNvPr>
          <p:cNvSpPr>
            <a:spLocks noGrp="1"/>
          </p:cNvSpPr>
          <p:nvPr>
            <p:ph type="title"/>
          </p:nvPr>
        </p:nvSpPr>
        <p:spPr/>
        <p:txBody>
          <a:bodyPr>
            <a:normAutofit fontScale="90000"/>
          </a:bodyPr>
          <a:lstStyle/>
          <a:p>
            <a:r>
              <a:rPr lang="en-US" dirty="0"/>
              <a:t>LO1, content 1</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AutoNum type="arabicPeriod"/>
            </a:pPr>
            <a:r>
              <a:rPr lang="en-US" dirty="0">
                <a:solidFill>
                  <a:srgbClr val="FF0000"/>
                </a:solidFill>
                <a:latin typeface="+mj-lt"/>
              </a:rPr>
              <a:t>Explain personal care of residents</a:t>
            </a:r>
          </a:p>
          <a:p>
            <a:pPr marL="0" indent="0">
              <a:buNone/>
            </a:pPr>
            <a:endParaRPr lang="en-US" dirty="0"/>
          </a:p>
          <a:p>
            <a:pPr marL="0" indent="0">
              <a:buNone/>
            </a:pPr>
            <a:r>
              <a:rPr lang="en-US" dirty="0">
                <a:solidFill>
                  <a:sysClr val="windowText" lastClr="000000"/>
                </a:solidFill>
                <a:latin typeface="Scala Sans" panose="02000503060000020003" pitchFamily="2" charset="0"/>
              </a:rPr>
              <a:t>NAs may provide the following a.m. care:</a:t>
            </a:r>
          </a:p>
          <a:p>
            <a:pPr marL="0" indent="0">
              <a:buNone/>
            </a:pPr>
            <a:endParaRPr lang="en-US" dirty="0">
              <a:solidFill>
                <a:sysClr val="windowText" lastClr="000000"/>
              </a:solidFill>
              <a:latin typeface="Scala Sans" panose="02000503060000020003" pitchFamily="2" charset="0"/>
            </a:endParaRPr>
          </a:p>
          <a:p>
            <a:pPr lvl="1"/>
            <a:r>
              <a:rPr lang="en-US" dirty="0">
                <a:solidFill>
                  <a:sysClr val="windowText" lastClr="000000"/>
                </a:solidFill>
                <a:latin typeface="Scala Sans" panose="02000503060000020003" pitchFamily="2" charset="0"/>
              </a:rPr>
              <a:t>Assisting with elimination needs and helping with perineal care</a:t>
            </a:r>
          </a:p>
          <a:p>
            <a:pPr lvl="1"/>
            <a:r>
              <a:rPr lang="en-US" dirty="0">
                <a:solidFill>
                  <a:sysClr val="windowText" lastClr="000000"/>
                </a:solidFill>
                <a:latin typeface="Scala Sans" panose="02000503060000020003" pitchFamily="2" charset="0"/>
              </a:rPr>
              <a:t>Helping wash the face and hands</a:t>
            </a:r>
          </a:p>
          <a:p>
            <a:pPr lvl="1"/>
            <a:r>
              <a:rPr lang="en-US" dirty="0">
                <a:solidFill>
                  <a:sysClr val="windowText" lastClr="000000"/>
                </a:solidFill>
                <a:latin typeface="Scala Sans" panose="02000503060000020003" pitchFamily="2" charset="0"/>
              </a:rPr>
              <a:t>Assisting with hair care, dressing, and shaving</a:t>
            </a:r>
          </a:p>
          <a:p>
            <a:pPr lvl="1"/>
            <a:r>
              <a:rPr lang="en-US" dirty="0">
                <a:solidFill>
                  <a:sysClr val="windowText" lastClr="000000"/>
                </a:solidFill>
                <a:latin typeface="Scala Sans" panose="02000503060000020003" pitchFamily="2" charset="0"/>
              </a:rPr>
              <a:t>Assisting with mouth care  </a:t>
            </a:r>
          </a:p>
          <a:p>
            <a:pPr marL="0" indent="0">
              <a:buNone/>
            </a:pPr>
            <a:endParaRPr lang="en-US" dirty="0">
              <a:solidFill>
                <a:sysClr val="windowText" lastClr="000000"/>
              </a:solidFill>
              <a:latin typeface="Scala Sans" panose="02000503060000020003" pitchFamily="2" charset="0"/>
            </a:endParaRPr>
          </a:p>
          <a:p>
            <a:pPr marL="0" indent="0">
              <a:buNone/>
            </a:pPr>
            <a:endParaRPr lang="en-US" dirty="0">
              <a:solidFill>
                <a:sysClr val="windowText" lastClr="000000"/>
              </a:solidFill>
              <a:latin typeface="Scala Sans" panose="02000503060000020003" pitchFamily="2" charset="0"/>
            </a:endParaRPr>
          </a:p>
          <a:p>
            <a:pPr marL="457200" lvl="1" indent="0">
              <a:buNone/>
            </a:pPr>
            <a:endParaRPr lang="en-US" dirty="0">
              <a:solidFill>
                <a:sysClr val="windowText" lastClr="000000"/>
              </a:solidFill>
            </a:endParaRPr>
          </a:p>
          <a:p>
            <a:pPr marL="0" indent="0">
              <a:buNone/>
            </a:pPr>
            <a:endParaRPr lang="en-US" dirty="0">
              <a:latin typeface="+mj-lt"/>
            </a:endParaRPr>
          </a:p>
        </p:txBody>
      </p:sp>
    </p:spTree>
    <p:extLst>
      <p:ext uri="{BB962C8B-B14F-4D97-AF65-F5344CB8AC3E}">
        <p14:creationId xmlns:p14="http://schemas.microsoft.com/office/powerpoint/2010/main" val="9135525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30</a:t>
            </a:fld>
            <a:endParaRPr lang="en-US"/>
          </a:p>
        </p:txBody>
      </p:sp>
      <p:sp>
        <p:nvSpPr>
          <p:cNvPr id="5" name="Title 4">
            <a:extLst>
              <a:ext uri="{FF2B5EF4-FFF2-40B4-BE49-F238E27FC236}">
                <a16:creationId xmlns:a16="http://schemas.microsoft.com/office/drawing/2014/main" id="{4F4BE408-305B-4DB6-B521-18BA2617CC5C}"/>
              </a:ext>
            </a:extLst>
          </p:cNvPr>
          <p:cNvSpPr>
            <a:spLocks noGrp="1"/>
          </p:cNvSpPr>
          <p:nvPr>
            <p:ph type="title"/>
          </p:nvPr>
        </p:nvSpPr>
        <p:spPr/>
        <p:txBody>
          <a:bodyPr>
            <a:normAutofit fontScale="90000"/>
          </a:bodyPr>
          <a:lstStyle/>
          <a:p>
            <a:r>
              <a:rPr lang="en-US" dirty="0"/>
              <a:t>LO3, content 11</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5" y="780226"/>
            <a:ext cx="3153760"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Giving a complete bed bath</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r>
              <a:rPr lang="en-US" altLang="en-US" dirty="0"/>
              <a:t>Place another towel under the far foot. Move the basin to the towel. Place the foot into the basin. Wash the foot and between the toes. Rinse the foot and pat dry. Make sure the area between toes are dry. Apply lotion to the foot if ordered, especially at the heels. Do not apply lotion between the toes. Repeat steps for the other leg and foot.</a:t>
            </a:r>
            <a:endParaRPr lang="en-US" altLang="en-US" dirty="0">
              <a:highlight>
                <a:srgbClr val="000000"/>
              </a:highlight>
            </a:endParaRPr>
          </a:p>
        </p:txBody>
      </p:sp>
      <p:pic>
        <p:nvPicPr>
          <p:cNvPr id="6" name="Picture 5" descr="NA washes resident's foot in basin.">
            <a:extLst>
              <a:ext uri="{FF2B5EF4-FFF2-40B4-BE49-F238E27FC236}">
                <a16:creationId xmlns:a16="http://schemas.microsoft.com/office/drawing/2014/main" id="{A576ABBB-19FB-4504-8BD5-93B3E68FAC05}"/>
              </a:ext>
            </a:extLst>
          </p:cNvPr>
          <p:cNvPicPr>
            <a:picLocks noChangeAspect="1"/>
          </p:cNvPicPr>
          <p:nvPr/>
        </p:nvPicPr>
        <p:blipFill>
          <a:blip r:embed="rId2"/>
          <a:stretch>
            <a:fillRect/>
          </a:stretch>
        </p:blipFill>
        <p:spPr>
          <a:xfrm>
            <a:off x="3734774" y="2546271"/>
            <a:ext cx="3890676" cy="3286461"/>
          </a:xfrm>
          <a:prstGeom prst="rect">
            <a:avLst/>
          </a:prstGeom>
        </p:spPr>
      </p:pic>
    </p:spTree>
    <p:extLst>
      <p:ext uri="{BB962C8B-B14F-4D97-AF65-F5344CB8AC3E}">
        <p14:creationId xmlns:p14="http://schemas.microsoft.com/office/powerpoint/2010/main" val="13025536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31</a:t>
            </a:fld>
            <a:endParaRPr lang="en-US"/>
          </a:p>
        </p:txBody>
      </p:sp>
      <p:sp>
        <p:nvSpPr>
          <p:cNvPr id="4" name="Title 3">
            <a:extLst>
              <a:ext uri="{FF2B5EF4-FFF2-40B4-BE49-F238E27FC236}">
                <a16:creationId xmlns:a16="http://schemas.microsoft.com/office/drawing/2014/main" id="{A3B6B2AC-D7AC-4D45-B7F6-CEEC5C8EC72F}"/>
              </a:ext>
            </a:extLst>
          </p:cNvPr>
          <p:cNvSpPr>
            <a:spLocks noGrp="1"/>
          </p:cNvSpPr>
          <p:nvPr>
            <p:ph type="title"/>
          </p:nvPr>
        </p:nvSpPr>
        <p:spPr/>
        <p:txBody>
          <a:bodyPr>
            <a:normAutofit fontScale="90000"/>
          </a:bodyPr>
          <a:lstStyle/>
          <a:p>
            <a:r>
              <a:rPr lang="en-US" dirty="0"/>
              <a:t>LO3, content 12</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4" y="780226"/>
            <a:ext cx="3140113"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Giving a complete bed bath</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r>
              <a:rPr lang="en-US" altLang="en-US" b="1" dirty="0"/>
              <a:t>Back: </a:t>
            </a:r>
            <a:r>
              <a:rPr lang="en-US" altLang="en-US" dirty="0"/>
              <a:t>Help resident move to the center of the bed. Raise the far side rail (if used) for safety. Help the resident to turn onto his side, toward the raised side rail. Return to the working side of the bed. His back should be facing you. Fold the blanket away from the back. Place a towel lengthwise next to the back. Wash the back and neck with long, downward strokes. Rinse and pat dry. Apply lotion if ordered.</a:t>
            </a:r>
            <a:endParaRPr lang="en-US" altLang="en-US" dirty="0">
              <a:highlight>
                <a:srgbClr val="000000"/>
              </a:highlight>
            </a:endParaRPr>
          </a:p>
        </p:txBody>
      </p:sp>
      <p:pic>
        <p:nvPicPr>
          <p:cNvPr id="5" name="Picture 4" descr="Resident lies on side as NA washes back.">
            <a:extLst>
              <a:ext uri="{FF2B5EF4-FFF2-40B4-BE49-F238E27FC236}">
                <a16:creationId xmlns:a16="http://schemas.microsoft.com/office/drawing/2014/main" id="{97989956-6210-42CC-9E1A-8ABF41DC312C}"/>
              </a:ext>
            </a:extLst>
          </p:cNvPr>
          <p:cNvPicPr>
            <a:picLocks noChangeAspect="1"/>
          </p:cNvPicPr>
          <p:nvPr/>
        </p:nvPicPr>
        <p:blipFill>
          <a:blip r:embed="rId2"/>
          <a:stretch>
            <a:fillRect/>
          </a:stretch>
        </p:blipFill>
        <p:spPr>
          <a:xfrm>
            <a:off x="3747318" y="2459720"/>
            <a:ext cx="3878132" cy="3211457"/>
          </a:xfrm>
          <a:prstGeom prst="rect">
            <a:avLst/>
          </a:prstGeom>
        </p:spPr>
      </p:pic>
    </p:spTree>
    <p:extLst>
      <p:ext uri="{BB962C8B-B14F-4D97-AF65-F5344CB8AC3E}">
        <p14:creationId xmlns:p14="http://schemas.microsoft.com/office/powerpoint/2010/main" val="10018033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32</a:t>
            </a:fld>
            <a:endParaRPr lang="en-US"/>
          </a:p>
        </p:txBody>
      </p:sp>
      <p:sp>
        <p:nvSpPr>
          <p:cNvPr id="4" name="Title 3">
            <a:extLst>
              <a:ext uri="{FF2B5EF4-FFF2-40B4-BE49-F238E27FC236}">
                <a16:creationId xmlns:a16="http://schemas.microsoft.com/office/drawing/2014/main" id="{E2F54C9D-8596-44AA-BD41-CF4B1D2ABFA8}"/>
              </a:ext>
            </a:extLst>
          </p:cNvPr>
          <p:cNvSpPr>
            <a:spLocks noGrp="1"/>
          </p:cNvSpPr>
          <p:nvPr>
            <p:ph type="title"/>
          </p:nvPr>
        </p:nvSpPr>
        <p:spPr/>
        <p:txBody>
          <a:bodyPr>
            <a:normAutofit fontScale="90000"/>
          </a:bodyPr>
          <a:lstStyle/>
          <a:p>
            <a:r>
              <a:rPr lang="en-US" dirty="0"/>
              <a:t>LO3, content 13</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Giving a complete bed bath</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12"/>
            </a:pPr>
            <a:r>
              <a:rPr lang="en-US" altLang="en-US" dirty="0"/>
              <a:t>Place the towel under the buttocks and upper thighs. Help the resident turn onto his back. If the resident is able to wash his perineal area, place a basin of clean, warm water, a washcloth, and towel within reach. Hand items to the resident as needed. If the resident wants you to leave the room, remove and discard gloves. Wash your hands. Leave side rails up (if used). Return bed to its lowest position. Leave supplies and the call light within reach. </a:t>
            </a:r>
          </a:p>
          <a:p>
            <a:pPr marL="457200" indent="-457200">
              <a:buFont typeface="+mj-lt"/>
              <a:buAutoNum type="arabicPeriod" startAt="12"/>
            </a:pPr>
            <a:r>
              <a:rPr lang="en-US" altLang="en-US" dirty="0"/>
              <a:t>If the resident cannot provide perineal care, you will do so. Remove and discard your gloves. Wash your hands and put on clean gloves. Provide privacy at all times. </a:t>
            </a:r>
          </a:p>
          <a:p>
            <a:pPr marL="457200" indent="-457200">
              <a:buFont typeface="+mj-lt"/>
              <a:buAutoNum type="arabicPeriod" startAt="12"/>
            </a:pPr>
            <a:r>
              <a:rPr lang="en-US" altLang="en-US" b="1" dirty="0"/>
              <a:t>Perineal area and buttocks: </a:t>
            </a:r>
            <a:r>
              <a:rPr lang="en-US" altLang="en-US" dirty="0"/>
              <a:t>Change the bath water. Place a towel or bed pad under the perineal area including the buttocks. Wash, rinse, and dry perineal area. Work from front to back (clean to dirty). Expose the perineal area only.</a:t>
            </a:r>
          </a:p>
          <a:p>
            <a:pPr marL="0" indent="0">
              <a:buNone/>
            </a:pPr>
            <a:endParaRPr lang="en-US" altLang="en-US" dirty="0">
              <a:solidFill>
                <a:schemeClr val="accent5">
                  <a:lumMod val="60000"/>
                  <a:lumOff val="40000"/>
                </a:schemeClr>
              </a:solidFill>
              <a:highlight>
                <a:srgbClr val="000000"/>
              </a:highlight>
            </a:endParaRPr>
          </a:p>
        </p:txBody>
      </p:sp>
    </p:spTree>
    <p:extLst>
      <p:ext uri="{BB962C8B-B14F-4D97-AF65-F5344CB8AC3E}">
        <p14:creationId xmlns:p14="http://schemas.microsoft.com/office/powerpoint/2010/main" val="12934949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33</a:t>
            </a:fld>
            <a:endParaRPr lang="en-US"/>
          </a:p>
        </p:txBody>
      </p:sp>
      <p:sp>
        <p:nvSpPr>
          <p:cNvPr id="4" name="Title 3">
            <a:extLst>
              <a:ext uri="{FF2B5EF4-FFF2-40B4-BE49-F238E27FC236}">
                <a16:creationId xmlns:a16="http://schemas.microsoft.com/office/drawing/2014/main" id="{699EE3C8-9793-4B09-9F64-7823E7BB0E50}"/>
              </a:ext>
            </a:extLst>
          </p:cNvPr>
          <p:cNvSpPr>
            <a:spLocks noGrp="1"/>
          </p:cNvSpPr>
          <p:nvPr>
            <p:ph type="title"/>
          </p:nvPr>
        </p:nvSpPr>
        <p:spPr/>
        <p:txBody>
          <a:bodyPr>
            <a:normAutofit fontScale="90000"/>
          </a:bodyPr>
          <a:lstStyle/>
          <a:p>
            <a:r>
              <a:rPr lang="en-US" dirty="0"/>
              <a:t>LO3, content 14</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Giving a complete bed bath</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r>
              <a:rPr lang="en-US" altLang="en-US" b="1" dirty="0"/>
              <a:t>For a female resident: </a:t>
            </a:r>
            <a:r>
              <a:rPr lang="en-US" altLang="en-US" dirty="0"/>
              <a:t>Using water and a small amount of soap, wash the perineum from front to back. Use single strokes. Use a clean area of washcloth or a clean washcloth for each stroke. </a:t>
            </a:r>
            <a:endParaRPr lang="en-US" altLang="en-US" dirty="0">
              <a:highlight>
                <a:srgbClr val="000000"/>
              </a:highlight>
            </a:endParaRPr>
          </a:p>
        </p:txBody>
      </p:sp>
      <p:pic>
        <p:nvPicPr>
          <p:cNvPr id="6" name="Picture 5" descr="Gloved hands cleaning female perineal area using washcloth. Cleaning is from front to back.">
            <a:extLst>
              <a:ext uri="{FF2B5EF4-FFF2-40B4-BE49-F238E27FC236}">
                <a16:creationId xmlns:a16="http://schemas.microsoft.com/office/drawing/2014/main" id="{A05384EC-EB90-4FD9-ADB7-040483F2600D}"/>
              </a:ext>
            </a:extLst>
          </p:cNvPr>
          <p:cNvPicPr>
            <a:picLocks noChangeAspect="1"/>
          </p:cNvPicPr>
          <p:nvPr/>
        </p:nvPicPr>
        <p:blipFill>
          <a:blip r:embed="rId2"/>
          <a:stretch>
            <a:fillRect/>
          </a:stretch>
        </p:blipFill>
        <p:spPr>
          <a:xfrm>
            <a:off x="3740772" y="2684033"/>
            <a:ext cx="3926164" cy="3492931"/>
          </a:xfrm>
          <a:prstGeom prst="rect">
            <a:avLst/>
          </a:prstGeom>
        </p:spPr>
      </p:pic>
    </p:spTree>
    <p:extLst>
      <p:ext uri="{BB962C8B-B14F-4D97-AF65-F5344CB8AC3E}">
        <p14:creationId xmlns:p14="http://schemas.microsoft.com/office/powerpoint/2010/main" val="12228525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34</a:t>
            </a:fld>
            <a:endParaRPr lang="en-US"/>
          </a:p>
        </p:txBody>
      </p:sp>
      <p:sp>
        <p:nvSpPr>
          <p:cNvPr id="4" name="Title 3">
            <a:extLst>
              <a:ext uri="{FF2B5EF4-FFF2-40B4-BE49-F238E27FC236}">
                <a16:creationId xmlns:a16="http://schemas.microsoft.com/office/drawing/2014/main" id="{889EE83F-08BF-479A-AB02-874A1106CEC8}"/>
              </a:ext>
            </a:extLst>
          </p:cNvPr>
          <p:cNvSpPr>
            <a:spLocks noGrp="1"/>
          </p:cNvSpPr>
          <p:nvPr>
            <p:ph type="title"/>
          </p:nvPr>
        </p:nvSpPr>
        <p:spPr/>
        <p:txBody>
          <a:bodyPr>
            <a:normAutofit fontScale="90000"/>
          </a:bodyPr>
          <a:lstStyle/>
          <a:p>
            <a:r>
              <a:rPr lang="en-US" dirty="0"/>
              <a:t>LO3, content 15</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lnSpcReduction="10000"/>
          </a:bodyPr>
          <a:lstStyle/>
          <a:p>
            <a:pPr marL="0" indent="0">
              <a:buNone/>
            </a:pPr>
            <a:r>
              <a:rPr lang="en-US" altLang="en-US" dirty="0">
                <a:solidFill>
                  <a:schemeClr val="accent5">
                    <a:lumMod val="60000"/>
                    <a:lumOff val="40000"/>
                  </a:schemeClr>
                </a:solidFill>
                <a:highlight>
                  <a:srgbClr val="000000"/>
                </a:highlight>
                <a:latin typeface="+mj-lt"/>
              </a:rPr>
              <a:t>Giving a complete bed bath</a:t>
            </a:r>
          </a:p>
          <a:p>
            <a:pPr marL="0" indent="0">
              <a:buNone/>
            </a:pPr>
            <a:endParaRPr lang="en-US" altLang="en-US" b="1" dirty="0"/>
          </a:p>
          <a:p>
            <a:pPr marL="0" indent="0">
              <a:buNone/>
            </a:pPr>
            <a:r>
              <a:rPr lang="en-US" altLang="en-US" dirty="0"/>
              <a:t>Working from front to back, wipe one side of the labia majora, the outside folds of perineal skin that protect the urinary meatus and the vaginal opening. Then wipe the other side, using a clean part of the washcloth. With your thumb and forefinger, gently separate the labia majora. Wipe from front to back on one side with a clean washcloth, using a single stroke. Using a clean area of the washcloth, wipe from front to back on the other side. Using another clean area of the washcloth, wipe from front to back down the center. Clean the perineum (area between vagina and anus) last with a front to back motion. Rinse the area thoroughly in the same way. Make sure all soap is removed. With a clean, dry towel or washcloth, dry entire perineal area. Move from front to back, using a blotting motion. </a:t>
            </a:r>
          </a:p>
          <a:p>
            <a:pPr marL="0" indent="0">
              <a:buNone/>
            </a:pPr>
            <a:r>
              <a:rPr lang="en-US" altLang="en-US" dirty="0"/>
              <a:t>Ask the resident to turn on her side. Using a clean washcloth, wash and rinse buttocks and anal area. Work from front to back. Clean the anal area without contaminating the perineal area. With a clean, dry towel or washcloth, dry buttocks and anal area. Dry entire perineal area. </a:t>
            </a:r>
          </a:p>
          <a:p>
            <a:pPr marL="0" indent="0">
              <a:buNone/>
            </a:pPr>
            <a:endParaRPr lang="en-US" altLang="en-US" dirty="0"/>
          </a:p>
          <a:p>
            <a:pPr marL="0" indent="0">
              <a:buNone/>
            </a:pPr>
            <a:endParaRPr lang="en-US" altLang="en-US" dirty="0">
              <a:solidFill>
                <a:schemeClr val="accent5">
                  <a:lumMod val="60000"/>
                  <a:lumOff val="40000"/>
                </a:schemeClr>
              </a:solidFill>
              <a:highlight>
                <a:srgbClr val="000000"/>
              </a:highlight>
            </a:endParaRPr>
          </a:p>
        </p:txBody>
      </p:sp>
    </p:spTree>
    <p:extLst>
      <p:ext uri="{BB962C8B-B14F-4D97-AF65-F5344CB8AC3E}">
        <p14:creationId xmlns:p14="http://schemas.microsoft.com/office/powerpoint/2010/main" val="35203187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35</a:t>
            </a:fld>
            <a:endParaRPr lang="en-US"/>
          </a:p>
        </p:txBody>
      </p:sp>
      <p:sp>
        <p:nvSpPr>
          <p:cNvPr id="5" name="Title 4">
            <a:extLst>
              <a:ext uri="{FF2B5EF4-FFF2-40B4-BE49-F238E27FC236}">
                <a16:creationId xmlns:a16="http://schemas.microsoft.com/office/drawing/2014/main" id="{89C700B3-7396-44C3-9C18-ACBD5FA576C6}"/>
              </a:ext>
            </a:extLst>
          </p:cNvPr>
          <p:cNvSpPr>
            <a:spLocks noGrp="1"/>
          </p:cNvSpPr>
          <p:nvPr>
            <p:ph type="title"/>
          </p:nvPr>
        </p:nvSpPr>
        <p:spPr/>
        <p:txBody>
          <a:bodyPr>
            <a:normAutofit fontScale="90000"/>
          </a:bodyPr>
          <a:lstStyle/>
          <a:p>
            <a:r>
              <a:rPr lang="en-US" dirty="0"/>
              <a:t>LO3, content 16</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Giving a complete bed bath</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r>
              <a:rPr lang="en-US" altLang="en-US" b="1" dirty="0"/>
              <a:t>For a male resident: </a:t>
            </a:r>
            <a:r>
              <a:rPr lang="en-US" altLang="en-US" dirty="0"/>
              <a:t>If the resident is uncircumcised, pull back the foreskin first. Gently push skin toward the base of penis. Hold the penis by the shaft. Wash in a circular motion from the tip down to the base. Use a clean area of washcloth or clean washcloth for each stroke.  </a:t>
            </a:r>
            <a:endParaRPr lang="en-US" altLang="en-US" dirty="0">
              <a:highlight>
                <a:srgbClr val="000000"/>
              </a:highlight>
            </a:endParaRPr>
          </a:p>
        </p:txBody>
      </p:sp>
      <p:pic>
        <p:nvPicPr>
          <p:cNvPr id="4" name="Picture 3" descr="Gloved hands provide male perineal care. Penis is cleaned in circular motion from tip to base.">
            <a:extLst>
              <a:ext uri="{FF2B5EF4-FFF2-40B4-BE49-F238E27FC236}">
                <a16:creationId xmlns:a16="http://schemas.microsoft.com/office/drawing/2014/main" id="{830928A6-721B-4838-9025-017CDD6726C7}"/>
              </a:ext>
            </a:extLst>
          </p:cNvPr>
          <p:cNvPicPr>
            <a:picLocks noChangeAspect="1"/>
          </p:cNvPicPr>
          <p:nvPr/>
        </p:nvPicPr>
        <p:blipFill>
          <a:blip r:embed="rId2"/>
          <a:stretch>
            <a:fillRect/>
          </a:stretch>
        </p:blipFill>
        <p:spPr>
          <a:xfrm>
            <a:off x="3754419" y="2877055"/>
            <a:ext cx="3962743" cy="3299909"/>
          </a:xfrm>
          <a:prstGeom prst="rect">
            <a:avLst/>
          </a:prstGeom>
        </p:spPr>
      </p:pic>
    </p:spTree>
    <p:extLst>
      <p:ext uri="{BB962C8B-B14F-4D97-AF65-F5344CB8AC3E}">
        <p14:creationId xmlns:p14="http://schemas.microsoft.com/office/powerpoint/2010/main" val="2635130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36</a:t>
            </a:fld>
            <a:endParaRPr lang="en-US"/>
          </a:p>
        </p:txBody>
      </p:sp>
      <p:sp>
        <p:nvSpPr>
          <p:cNvPr id="4" name="Title 3">
            <a:extLst>
              <a:ext uri="{FF2B5EF4-FFF2-40B4-BE49-F238E27FC236}">
                <a16:creationId xmlns:a16="http://schemas.microsoft.com/office/drawing/2014/main" id="{79F42D9C-70B1-43A5-BC36-F35E992DC934}"/>
              </a:ext>
            </a:extLst>
          </p:cNvPr>
          <p:cNvSpPr>
            <a:spLocks noGrp="1"/>
          </p:cNvSpPr>
          <p:nvPr>
            <p:ph type="title"/>
          </p:nvPr>
        </p:nvSpPr>
        <p:spPr/>
        <p:txBody>
          <a:bodyPr>
            <a:normAutofit fontScale="90000"/>
          </a:bodyPr>
          <a:lstStyle/>
          <a:p>
            <a:r>
              <a:rPr lang="en-US" dirty="0"/>
              <a:t>LO3, content 17</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Giving a complete bed bath</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r>
              <a:rPr lang="en-US" altLang="en-US" dirty="0"/>
              <a:t>Thoroughly rinse the penis and pat dry with a clean, dry towel or washcloth. If the resident is uncircumcised, gently return foreskin to normal position. Then wash the scrotum and groin. The groin is the area from the pubis (area around the penis and scrotum) to the upper thighs. Rinse and pat dry. Ask the resident to turn on his side. Using a clean washcloth, wash and rinse buttocks and anal area. Work from front to back. Clean the anal area without contaminating the perineal area. With a clean, dry towel or washcloth, dry buttocks and anal area.</a:t>
            </a:r>
          </a:p>
          <a:p>
            <a:pPr marL="457200" indent="-457200">
              <a:buFont typeface="+mj-lt"/>
              <a:buAutoNum type="arabicPeriod" startAt="15"/>
            </a:pPr>
            <a:r>
              <a:rPr lang="en-US" altLang="en-US" dirty="0"/>
              <a:t>Cover the resident with the blanket.</a:t>
            </a:r>
          </a:p>
          <a:p>
            <a:pPr marL="457200" indent="-457200">
              <a:buFont typeface="+mj-lt"/>
              <a:buAutoNum type="arabicPeriod" startAt="15"/>
            </a:pPr>
            <a:r>
              <a:rPr lang="en-US" altLang="en-US" dirty="0"/>
              <a:t>Empty, rinse, and dry bath basin. Place basin in designated dirty supply area or return to storage, depending on facility policy.</a:t>
            </a:r>
          </a:p>
          <a:p>
            <a:pPr marL="457200" indent="-457200">
              <a:buFont typeface="+mj-lt"/>
              <a:buAutoNum type="arabicPeriod" startAt="15"/>
            </a:pPr>
            <a:r>
              <a:rPr lang="en-US" altLang="en-US" dirty="0"/>
              <a:t>Place soiled clothing and linens in proper containers.</a:t>
            </a:r>
          </a:p>
          <a:p>
            <a:pPr marL="457200" indent="-457200">
              <a:buFont typeface="+mj-lt"/>
              <a:buAutoNum type="arabicPeriod" startAt="15"/>
            </a:pPr>
            <a:r>
              <a:rPr lang="en-US" altLang="en-US" dirty="0"/>
              <a:t>Remove and discard gloves. </a:t>
            </a:r>
          </a:p>
          <a:p>
            <a:pPr marL="457200" indent="-457200">
              <a:buFont typeface="+mj-lt"/>
              <a:buAutoNum type="arabicPeriod" startAt="15"/>
            </a:pPr>
            <a:r>
              <a:rPr lang="en-US" altLang="en-US" dirty="0"/>
              <a:t>Wash your hands.</a:t>
            </a:r>
          </a:p>
          <a:p>
            <a:pPr marL="0" indent="0">
              <a:buNone/>
            </a:pPr>
            <a:endParaRPr lang="en-US" altLang="en-US" dirty="0">
              <a:solidFill>
                <a:schemeClr val="accent5">
                  <a:lumMod val="60000"/>
                  <a:lumOff val="40000"/>
                </a:schemeClr>
              </a:solidFill>
              <a:highlight>
                <a:srgbClr val="000000"/>
              </a:highlight>
            </a:endParaRPr>
          </a:p>
        </p:txBody>
      </p:sp>
    </p:spTree>
    <p:extLst>
      <p:ext uri="{BB962C8B-B14F-4D97-AF65-F5344CB8AC3E}">
        <p14:creationId xmlns:p14="http://schemas.microsoft.com/office/powerpoint/2010/main" val="24091898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37</a:t>
            </a:fld>
            <a:endParaRPr lang="en-US"/>
          </a:p>
        </p:txBody>
      </p:sp>
      <p:sp>
        <p:nvSpPr>
          <p:cNvPr id="4" name="Title 3">
            <a:extLst>
              <a:ext uri="{FF2B5EF4-FFF2-40B4-BE49-F238E27FC236}">
                <a16:creationId xmlns:a16="http://schemas.microsoft.com/office/drawing/2014/main" id="{61A420DF-AFE1-4783-955B-08229C65569D}"/>
              </a:ext>
            </a:extLst>
          </p:cNvPr>
          <p:cNvSpPr>
            <a:spLocks noGrp="1"/>
          </p:cNvSpPr>
          <p:nvPr>
            <p:ph type="title"/>
          </p:nvPr>
        </p:nvSpPr>
        <p:spPr/>
        <p:txBody>
          <a:bodyPr>
            <a:normAutofit fontScale="90000"/>
          </a:bodyPr>
          <a:lstStyle/>
          <a:p>
            <a:r>
              <a:rPr lang="en-US" dirty="0"/>
              <a:t>LO3, content 18</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Giving a complete bed bath</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20"/>
            </a:pPr>
            <a:r>
              <a:rPr lang="en-US" altLang="en-US" dirty="0"/>
              <a:t>Provide deodorant. Place a towel over the pillow and brush or comb the resident’s hair (see procedure later in this chapter). Help resident put on clean clothing. Help resident into comfortable position with proper body alignment.</a:t>
            </a:r>
          </a:p>
          <a:p>
            <a:pPr marL="457200" indent="-457200">
              <a:buFont typeface="+mj-lt"/>
              <a:buAutoNum type="arabicPeriod" startAt="20"/>
            </a:pPr>
            <a:r>
              <a:rPr lang="en-US" altLang="en-US" dirty="0"/>
              <a:t>Return bed to lowest position. Leave side rails in the ordered position. Remove privacy measures</a:t>
            </a:r>
          </a:p>
          <a:p>
            <a:pPr marL="457200" indent="-457200">
              <a:buFont typeface="+mj-lt"/>
              <a:buAutoNum type="arabicPeriod" startAt="20"/>
            </a:pPr>
            <a:r>
              <a:rPr lang="en-US" altLang="en-US" dirty="0"/>
              <a:t>Place call light within resident’s reach. </a:t>
            </a:r>
          </a:p>
          <a:p>
            <a:pPr marL="457200" indent="-457200">
              <a:buFont typeface="+mj-lt"/>
              <a:buAutoNum type="arabicPeriod" startAt="20"/>
            </a:pPr>
            <a:r>
              <a:rPr lang="en-US" altLang="en-US" dirty="0"/>
              <a:t>Wash your hands.</a:t>
            </a:r>
          </a:p>
          <a:p>
            <a:pPr marL="457200" indent="-457200">
              <a:buFont typeface="+mj-lt"/>
              <a:buAutoNum type="arabicPeriod" startAt="20"/>
            </a:pPr>
            <a:r>
              <a:rPr lang="en-US" altLang="en-US" dirty="0"/>
              <a:t>Report any changes in resident to the nurse.	</a:t>
            </a:r>
          </a:p>
          <a:p>
            <a:pPr marL="457200" indent="-457200">
              <a:buFont typeface="+mj-lt"/>
              <a:buAutoNum type="arabicPeriod" startAt="20"/>
            </a:pPr>
            <a:r>
              <a:rPr lang="en-US" altLang="en-US" dirty="0"/>
              <a:t>Document procedure using facility guidelines.</a:t>
            </a:r>
          </a:p>
          <a:p>
            <a:pPr marL="0" indent="0">
              <a:buNone/>
            </a:pPr>
            <a:r>
              <a:rPr lang="en-US" altLang="en-US" dirty="0"/>
              <a:t>	</a:t>
            </a:r>
          </a:p>
          <a:p>
            <a:pPr marL="0" indent="0">
              <a:buNone/>
            </a:pPr>
            <a:endParaRPr lang="en-US" altLang="en-US" dirty="0">
              <a:solidFill>
                <a:schemeClr val="accent5">
                  <a:lumMod val="60000"/>
                  <a:lumOff val="40000"/>
                </a:schemeClr>
              </a:solidFill>
              <a:highlight>
                <a:srgbClr val="000000"/>
              </a:highlight>
            </a:endParaRPr>
          </a:p>
        </p:txBody>
      </p:sp>
    </p:spTree>
    <p:extLst>
      <p:ext uri="{BB962C8B-B14F-4D97-AF65-F5344CB8AC3E}">
        <p14:creationId xmlns:p14="http://schemas.microsoft.com/office/powerpoint/2010/main" val="4338660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38</a:t>
            </a:fld>
            <a:endParaRPr lang="en-US"/>
          </a:p>
        </p:txBody>
      </p:sp>
      <p:sp>
        <p:nvSpPr>
          <p:cNvPr id="4" name="Title 3">
            <a:extLst>
              <a:ext uri="{FF2B5EF4-FFF2-40B4-BE49-F238E27FC236}">
                <a16:creationId xmlns:a16="http://schemas.microsoft.com/office/drawing/2014/main" id="{A8EB5031-B48A-4790-BCBC-372A37CC4AF0}"/>
              </a:ext>
            </a:extLst>
          </p:cNvPr>
          <p:cNvSpPr>
            <a:spLocks noGrp="1"/>
          </p:cNvSpPr>
          <p:nvPr>
            <p:ph type="title"/>
          </p:nvPr>
        </p:nvSpPr>
        <p:spPr/>
        <p:txBody>
          <a:bodyPr>
            <a:normAutofit fontScale="90000"/>
          </a:bodyPr>
          <a:lstStyle/>
          <a:p>
            <a:r>
              <a:rPr lang="en-US" dirty="0"/>
              <a:t>LO3, content 19</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Giving a back rub</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r>
              <a:rPr lang="en-US" altLang="en-US" i="1" dirty="0"/>
              <a:t>Equipment: cotton blanket or towel, lotion</a:t>
            </a:r>
          </a:p>
          <a:p>
            <a:pPr marL="0" indent="0">
              <a:buNone/>
            </a:pPr>
            <a:endParaRPr lang="en-US" altLang="en-US" dirty="0"/>
          </a:p>
          <a:p>
            <a:pPr marL="457200" indent="-457200">
              <a:buFont typeface="+mj-lt"/>
              <a:buAutoNum type="arabicPeriod"/>
            </a:pPr>
            <a:r>
              <a:rPr lang="en-US" altLang="en-US" dirty="0"/>
              <a:t>Identify yourself by name. Identify the resident by name. </a:t>
            </a:r>
          </a:p>
          <a:p>
            <a:pPr marL="457200" indent="-457200">
              <a:buFont typeface="+mj-lt"/>
              <a:buAutoNum type="arabicPeriod"/>
            </a:pPr>
            <a:r>
              <a:rPr lang="en-US" altLang="en-US" dirty="0"/>
              <a:t>Wash your hands.</a:t>
            </a:r>
          </a:p>
          <a:p>
            <a:pPr marL="457200" indent="-457200">
              <a:buFont typeface="+mj-lt"/>
              <a:buAutoNum type="arabicPeriod"/>
            </a:pPr>
            <a:r>
              <a:rPr lang="en-US" altLang="en-US" dirty="0"/>
              <a:t>Explain procedure to resident. Speak clearly, slowly, and directly. Maintain face-to-face contact whenever possible.</a:t>
            </a:r>
          </a:p>
          <a:p>
            <a:pPr marL="457200" indent="-457200">
              <a:buFont typeface="+mj-lt"/>
              <a:buAutoNum type="arabicPeriod"/>
            </a:pPr>
            <a:r>
              <a:rPr lang="en-US" altLang="en-US" dirty="0"/>
              <a:t>Provide for resident’s privacy with curtain, screen, or door.</a:t>
            </a:r>
          </a:p>
          <a:p>
            <a:pPr marL="457200" indent="-457200">
              <a:buFont typeface="+mj-lt"/>
              <a:buAutoNum type="arabicPeriod"/>
            </a:pPr>
            <a:r>
              <a:rPr lang="en-US" altLang="en-US" dirty="0"/>
              <a:t>Adjust bed to a safe level, usually waist high. Lower the head of the bed. Lock bed wheels.	</a:t>
            </a:r>
            <a:endParaRPr lang="en-US" altLang="en-US" dirty="0">
              <a:solidFill>
                <a:schemeClr val="accent5">
                  <a:lumMod val="60000"/>
                  <a:lumOff val="40000"/>
                </a:schemeClr>
              </a:solidFill>
              <a:highlight>
                <a:srgbClr val="000000"/>
              </a:highlight>
            </a:endParaRPr>
          </a:p>
        </p:txBody>
      </p:sp>
    </p:spTree>
    <p:extLst>
      <p:ext uri="{BB962C8B-B14F-4D97-AF65-F5344CB8AC3E}">
        <p14:creationId xmlns:p14="http://schemas.microsoft.com/office/powerpoint/2010/main" val="4320427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39</a:t>
            </a:fld>
            <a:endParaRPr lang="en-US"/>
          </a:p>
        </p:txBody>
      </p:sp>
      <p:sp>
        <p:nvSpPr>
          <p:cNvPr id="4" name="Title 3">
            <a:extLst>
              <a:ext uri="{FF2B5EF4-FFF2-40B4-BE49-F238E27FC236}">
                <a16:creationId xmlns:a16="http://schemas.microsoft.com/office/drawing/2014/main" id="{F240042A-0EA9-43E5-9799-5A0BB379E120}"/>
              </a:ext>
            </a:extLst>
          </p:cNvPr>
          <p:cNvSpPr>
            <a:spLocks noGrp="1"/>
          </p:cNvSpPr>
          <p:nvPr>
            <p:ph type="title"/>
          </p:nvPr>
        </p:nvSpPr>
        <p:spPr/>
        <p:txBody>
          <a:bodyPr>
            <a:normAutofit fontScale="90000"/>
          </a:bodyPr>
          <a:lstStyle/>
          <a:p>
            <a:r>
              <a:rPr lang="en-US" dirty="0"/>
              <a:t>LO3, content 20</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Giving a back rub</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6"/>
            </a:pPr>
            <a:r>
              <a:rPr lang="en-US" altLang="en-US" dirty="0">
                <a:latin typeface="+mj-lt"/>
              </a:rPr>
              <a:t>Position resident lying on his side or his stomach. Cover resident with a blanket or towel. Fold back the bed covers. Expose the back to the top of the buttocks. Back rubs can also be given with the resident sitting up. </a:t>
            </a:r>
          </a:p>
          <a:p>
            <a:pPr marL="457200" indent="-457200">
              <a:buFont typeface="+mj-lt"/>
              <a:buAutoNum type="arabicPeriod" startAt="6"/>
            </a:pPr>
            <a:r>
              <a:rPr lang="en-US" altLang="en-US" dirty="0">
                <a:latin typeface="+mj-lt"/>
              </a:rPr>
              <a:t>Warm lotion by putting bottle in warm water for five minutes. Run your hands under warm water. Pour lotion on your hands. Rub them together. Always put lotion on your hands first, rather than on the resident’s skin. </a:t>
            </a:r>
          </a:p>
          <a:p>
            <a:pPr marL="0" indent="0">
              <a:buNone/>
            </a:pPr>
            <a:endParaRPr lang="en-US" altLang="en-US" dirty="0">
              <a:solidFill>
                <a:schemeClr val="accent5">
                  <a:lumMod val="60000"/>
                  <a:lumOff val="40000"/>
                </a:schemeClr>
              </a:solidFill>
              <a:highlight>
                <a:srgbClr val="000000"/>
              </a:highlight>
              <a:latin typeface="+mj-lt"/>
            </a:endParaRPr>
          </a:p>
        </p:txBody>
      </p:sp>
    </p:spTree>
    <p:extLst>
      <p:ext uri="{BB962C8B-B14F-4D97-AF65-F5344CB8AC3E}">
        <p14:creationId xmlns:p14="http://schemas.microsoft.com/office/powerpoint/2010/main" val="2917533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4</a:t>
            </a:fld>
            <a:endParaRPr lang="en-US"/>
          </a:p>
        </p:txBody>
      </p:sp>
      <p:sp>
        <p:nvSpPr>
          <p:cNvPr id="2" name="Title 1">
            <a:extLst>
              <a:ext uri="{FF2B5EF4-FFF2-40B4-BE49-F238E27FC236}">
                <a16:creationId xmlns:a16="http://schemas.microsoft.com/office/drawing/2014/main" id="{EB56A787-D0D1-47C3-871F-BA4459E8BFBC}"/>
              </a:ext>
            </a:extLst>
          </p:cNvPr>
          <p:cNvSpPr>
            <a:spLocks noGrp="1"/>
          </p:cNvSpPr>
          <p:nvPr>
            <p:ph type="title"/>
          </p:nvPr>
        </p:nvSpPr>
        <p:spPr/>
        <p:txBody>
          <a:bodyPr>
            <a:normAutofit fontScale="90000"/>
          </a:bodyPr>
          <a:lstStyle/>
          <a:p>
            <a:r>
              <a:rPr lang="en-US" dirty="0"/>
              <a:t>LO1, content 2</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AutoNum type="arabicPeriod"/>
            </a:pPr>
            <a:r>
              <a:rPr lang="en-US" dirty="0">
                <a:solidFill>
                  <a:srgbClr val="FF0000"/>
                </a:solidFill>
                <a:latin typeface="+mj-lt"/>
              </a:rPr>
              <a:t>Explain personal care of residents</a:t>
            </a:r>
          </a:p>
          <a:p>
            <a:pPr marL="457200" indent="-457200">
              <a:buAutoNum type="arabicPeriod"/>
            </a:pPr>
            <a:endParaRPr lang="en-US" dirty="0"/>
          </a:p>
          <a:p>
            <a:pPr marL="0" indent="0">
              <a:buNone/>
            </a:pPr>
            <a:r>
              <a:rPr lang="en-US" dirty="0">
                <a:solidFill>
                  <a:sysClr val="windowText" lastClr="000000"/>
                </a:solidFill>
                <a:latin typeface="Scala Sans" panose="02000503060000020003" pitchFamily="2" charset="0"/>
              </a:rPr>
              <a:t>NAs may provide the following p.m. care:</a:t>
            </a:r>
          </a:p>
          <a:p>
            <a:pPr marL="0" indent="0">
              <a:buNone/>
            </a:pPr>
            <a:endParaRPr lang="en-US" dirty="0">
              <a:solidFill>
                <a:sysClr val="windowText" lastClr="000000"/>
              </a:solidFill>
              <a:latin typeface="Scala Sans" panose="02000503060000020003" pitchFamily="2" charset="0"/>
            </a:endParaRPr>
          </a:p>
          <a:p>
            <a:pPr lvl="1"/>
            <a:r>
              <a:rPr lang="en-US" dirty="0">
                <a:solidFill>
                  <a:sysClr val="windowText" lastClr="000000"/>
                </a:solidFill>
                <a:latin typeface="Scala Sans" panose="02000503060000020003" pitchFamily="2" charset="0"/>
              </a:rPr>
              <a:t>Assisting with elimination needs</a:t>
            </a:r>
          </a:p>
          <a:p>
            <a:pPr lvl="1"/>
            <a:r>
              <a:rPr lang="en-US" dirty="0">
                <a:solidFill>
                  <a:sysClr val="windowText" lastClr="000000"/>
                </a:solidFill>
                <a:latin typeface="Scala Sans" panose="02000503060000020003" pitchFamily="2" charset="0"/>
              </a:rPr>
              <a:t>Helping wash the face and hands</a:t>
            </a:r>
          </a:p>
          <a:p>
            <a:pPr lvl="1"/>
            <a:r>
              <a:rPr lang="en-US" dirty="0">
                <a:solidFill>
                  <a:sysClr val="windowText" lastClr="000000"/>
                </a:solidFill>
                <a:latin typeface="Scala Sans" panose="02000503060000020003" pitchFamily="2" charset="0"/>
              </a:rPr>
              <a:t>Giving a snack</a:t>
            </a:r>
          </a:p>
          <a:p>
            <a:pPr lvl="1"/>
            <a:r>
              <a:rPr lang="en-US" dirty="0">
                <a:solidFill>
                  <a:sysClr val="windowText" lastClr="000000"/>
                </a:solidFill>
                <a:latin typeface="Scala Sans" panose="02000503060000020003" pitchFamily="2" charset="0"/>
              </a:rPr>
              <a:t>Assisting with mouth care</a:t>
            </a:r>
          </a:p>
          <a:p>
            <a:pPr lvl="1"/>
            <a:r>
              <a:rPr lang="en-US" dirty="0">
                <a:solidFill>
                  <a:sysClr val="windowText" lastClr="000000"/>
                </a:solidFill>
                <a:latin typeface="Scala Sans" panose="02000503060000020003" pitchFamily="2" charset="0"/>
              </a:rPr>
              <a:t>Assisting with changing into nightclothes</a:t>
            </a:r>
          </a:p>
          <a:p>
            <a:pPr lvl="1"/>
            <a:r>
              <a:rPr lang="en-US" dirty="0">
                <a:solidFill>
                  <a:sysClr val="windowText" lastClr="000000"/>
                </a:solidFill>
                <a:latin typeface="Scala Sans" panose="02000503060000020003" pitchFamily="2" charset="0"/>
              </a:rPr>
              <a:t>Giving a back rub</a:t>
            </a:r>
          </a:p>
          <a:p>
            <a:pPr marL="0" indent="0">
              <a:buNone/>
            </a:pPr>
            <a:endParaRPr lang="en-US" dirty="0">
              <a:solidFill>
                <a:sysClr val="windowText" lastClr="000000"/>
              </a:solidFill>
              <a:latin typeface="Scala Sans" panose="02000503060000020003" pitchFamily="2" charset="0"/>
            </a:endParaRPr>
          </a:p>
          <a:p>
            <a:pPr marL="457200" lvl="1" indent="0">
              <a:buNone/>
            </a:pPr>
            <a:endParaRPr lang="en-US" dirty="0">
              <a:solidFill>
                <a:sysClr val="windowText" lastClr="000000"/>
              </a:solidFill>
            </a:endParaRPr>
          </a:p>
          <a:p>
            <a:pPr marL="0" indent="0">
              <a:buNone/>
            </a:pPr>
            <a:endParaRPr lang="en-US" dirty="0">
              <a:latin typeface="+mj-lt"/>
            </a:endParaRPr>
          </a:p>
        </p:txBody>
      </p:sp>
    </p:spTree>
    <p:extLst>
      <p:ext uri="{BB962C8B-B14F-4D97-AF65-F5344CB8AC3E}">
        <p14:creationId xmlns:p14="http://schemas.microsoft.com/office/powerpoint/2010/main" val="37999100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40</a:t>
            </a:fld>
            <a:endParaRPr lang="en-US"/>
          </a:p>
        </p:txBody>
      </p:sp>
      <p:sp>
        <p:nvSpPr>
          <p:cNvPr id="4" name="Title 3">
            <a:extLst>
              <a:ext uri="{FF2B5EF4-FFF2-40B4-BE49-F238E27FC236}">
                <a16:creationId xmlns:a16="http://schemas.microsoft.com/office/drawing/2014/main" id="{1C244104-55D8-4BA7-8AF3-A7F24180614E}"/>
              </a:ext>
            </a:extLst>
          </p:cNvPr>
          <p:cNvSpPr>
            <a:spLocks noGrp="1"/>
          </p:cNvSpPr>
          <p:nvPr>
            <p:ph type="title"/>
          </p:nvPr>
        </p:nvSpPr>
        <p:spPr/>
        <p:txBody>
          <a:bodyPr>
            <a:normAutofit fontScale="90000"/>
          </a:bodyPr>
          <a:lstStyle/>
          <a:p>
            <a:r>
              <a:rPr lang="en-US" dirty="0"/>
              <a:t>LO3, content 21</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4" y="780226"/>
            <a:ext cx="2939013" cy="5396738"/>
          </a:xfrm>
        </p:spPr>
        <p:txBody>
          <a:bodyPr>
            <a:normAutofit fontScale="92500" lnSpcReduction="10000"/>
          </a:bodyPr>
          <a:lstStyle/>
          <a:p>
            <a:pPr marL="0" indent="0">
              <a:buNone/>
            </a:pPr>
            <a:r>
              <a:rPr lang="en-US" altLang="en-US" dirty="0">
                <a:solidFill>
                  <a:schemeClr val="accent5">
                    <a:lumMod val="60000"/>
                    <a:lumOff val="40000"/>
                  </a:schemeClr>
                </a:solidFill>
                <a:highlight>
                  <a:srgbClr val="000000"/>
                </a:highlight>
                <a:latin typeface="+mj-lt"/>
              </a:rPr>
              <a:t>Giving a back rub</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r>
              <a:rPr lang="en-US" altLang="en-US" dirty="0"/>
              <a:t>Place hands on each side of upper part of the buttocks. Use the full palm of each hand. Make long, smooth upward strokes with both hands. Move along each side of the spine, up to the shoulders. Circle your hands outward. Move back along outer edges of the back. At the buttocks, make another circle. </a:t>
            </a:r>
          </a:p>
          <a:p>
            <a:pPr marL="0" indent="0">
              <a:buNone/>
            </a:pPr>
            <a:r>
              <a:rPr lang="en-US" altLang="en-US" dirty="0"/>
              <a:t>Move your hands back up to the shoulders. Without taking your hands off resident’s skin, repeat this motion for three to five minutes.</a:t>
            </a:r>
          </a:p>
          <a:p>
            <a:pPr marL="0" indent="0">
              <a:buNone/>
            </a:pPr>
            <a:endParaRPr lang="en-US" altLang="en-US" dirty="0">
              <a:highlight>
                <a:srgbClr val="000000"/>
              </a:highlight>
            </a:endParaRPr>
          </a:p>
        </p:txBody>
      </p:sp>
      <p:grpSp>
        <p:nvGrpSpPr>
          <p:cNvPr id="8" name="Group 7" descr="Directional arrows show strokes used when providing a back rub.">
            <a:extLst>
              <a:ext uri="{FF2B5EF4-FFF2-40B4-BE49-F238E27FC236}">
                <a16:creationId xmlns:a16="http://schemas.microsoft.com/office/drawing/2014/main" id="{76CAE6EB-F228-437B-97B9-FF992AA77542}"/>
              </a:ext>
            </a:extLst>
          </p:cNvPr>
          <p:cNvGrpSpPr/>
          <p:nvPr/>
        </p:nvGrpSpPr>
        <p:grpSpPr>
          <a:xfrm>
            <a:off x="3749040" y="1408096"/>
            <a:ext cx="3619947" cy="4539740"/>
            <a:chOff x="3749040" y="1408096"/>
            <a:chExt cx="3619947" cy="4539740"/>
          </a:xfrm>
        </p:grpSpPr>
        <p:pic>
          <p:nvPicPr>
            <p:cNvPr id="5" name="Picture 4">
              <a:extLst>
                <a:ext uri="{FF2B5EF4-FFF2-40B4-BE49-F238E27FC236}">
                  <a16:creationId xmlns:a16="http://schemas.microsoft.com/office/drawing/2014/main" id="{D91D7D7A-C4B4-4194-BD7C-AAED3C0CA6F8}"/>
                </a:ext>
              </a:extLst>
            </p:cNvPr>
            <p:cNvPicPr>
              <a:picLocks noChangeAspect="1"/>
            </p:cNvPicPr>
            <p:nvPr/>
          </p:nvPicPr>
          <p:blipFill>
            <a:blip r:embed="rId2"/>
            <a:stretch>
              <a:fillRect/>
            </a:stretch>
          </p:blipFill>
          <p:spPr>
            <a:xfrm>
              <a:off x="3754418" y="1408096"/>
              <a:ext cx="3614569" cy="1847248"/>
            </a:xfrm>
            <a:prstGeom prst="rect">
              <a:avLst/>
            </a:prstGeom>
          </p:spPr>
        </p:pic>
        <p:pic>
          <p:nvPicPr>
            <p:cNvPr id="6" name="Picture 5">
              <a:extLst>
                <a:ext uri="{FF2B5EF4-FFF2-40B4-BE49-F238E27FC236}">
                  <a16:creationId xmlns:a16="http://schemas.microsoft.com/office/drawing/2014/main" id="{950AA5D4-C24A-4CD5-B537-93D41C63D21C}"/>
                </a:ext>
              </a:extLst>
            </p:cNvPr>
            <p:cNvPicPr>
              <a:picLocks noChangeAspect="1"/>
            </p:cNvPicPr>
            <p:nvPr/>
          </p:nvPicPr>
          <p:blipFill>
            <a:blip r:embed="rId3"/>
            <a:stretch>
              <a:fillRect/>
            </a:stretch>
          </p:blipFill>
          <p:spPr>
            <a:xfrm>
              <a:off x="3749040" y="3362908"/>
              <a:ext cx="3614569" cy="2584928"/>
            </a:xfrm>
            <a:prstGeom prst="rect">
              <a:avLst/>
            </a:prstGeom>
          </p:spPr>
        </p:pic>
        <p:pic>
          <p:nvPicPr>
            <p:cNvPr id="12" name="Picture 11">
              <a:extLst>
                <a:ext uri="{FF2B5EF4-FFF2-40B4-BE49-F238E27FC236}">
                  <a16:creationId xmlns:a16="http://schemas.microsoft.com/office/drawing/2014/main" id="{39A13334-0CDA-4DDC-8366-282F3EF0C821}"/>
                </a:ext>
              </a:extLst>
            </p:cNvPr>
            <p:cNvPicPr>
              <a:picLocks noChangeAspect="1"/>
            </p:cNvPicPr>
            <p:nvPr/>
          </p:nvPicPr>
          <p:blipFill>
            <a:blip r:embed="rId4"/>
            <a:stretch>
              <a:fillRect/>
            </a:stretch>
          </p:blipFill>
          <p:spPr>
            <a:xfrm>
              <a:off x="4087974" y="4406285"/>
              <a:ext cx="2603218" cy="1243692"/>
            </a:xfrm>
            <a:prstGeom prst="rect">
              <a:avLst/>
            </a:prstGeom>
          </p:spPr>
        </p:pic>
        <p:pic>
          <p:nvPicPr>
            <p:cNvPr id="13" name="Picture 12">
              <a:extLst>
                <a:ext uri="{FF2B5EF4-FFF2-40B4-BE49-F238E27FC236}">
                  <a16:creationId xmlns:a16="http://schemas.microsoft.com/office/drawing/2014/main" id="{87834A09-D3B7-4E8A-8A45-F2EE0905DDC9}"/>
                </a:ext>
              </a:extLst>
            </p:cNvPr>
            <p:cNvPicPr>
              <a:picLocks noChangeAspect="1"/>
            </p:cNvPicPr>
            <p:nvPr/>
          </p:nvPicPr>
          <p:blipFill>
            <a:blip r:embed="rId5"/>
            <a:stretch>
              <a:fillRect/>
            </a:stretch>
          </p:blipFill>
          <p:spPr>
            <a:xfrm>
              <a:off x="5164139" y="3619833"/>
              <a:ext cx="1591194" cy="1408298"/>
            </a:xfrm>
            <a:prstGeom prst="rect">
              <a:avLst/>
            </a:prstGeom>
          </p:spPr>
        </p:pic>
      </p:grpSp>
    </p:spTree>
    <p:extLst>
      <p:ext uri="{BB962C8B-B14F-4D97-AF65-F5344CB8AC3E}">
        <p14:creationId xmlns:p14="http://schemas.microsoft.com/office/powerpoint/2010/main" val="9304416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41</a:t>
            </a:fld>
            <a:endParaRPr lang="en-US"/>
          </a:p>
        </p:txBody>
      </p:sp>
      <p:sp>
        <p:nvSpPr>
          <p:cNvPr id="4" name="Title 3">
            <a:extLst>
              <a:ext uri="{FF2B5EF4-FFF2-40B4-BE49-F238E27FC236}">
                <a16:creationId xmlns:a16="http://schemas.microsoft.com/office/drawing/2014/main" id="{62A115B9-5B0B-4514-825D-22CDF2AD09B6}"/>
              </a:ext>
            </a:extLst>
          </p:cNvPr>
          <p:cNvSpPr>
            <a:spLocks noGrp="1"/>
          </p:cNvSpPr>
          <p:nvPr>
            <p:ph type="title"/>
          </p:nvPr>
        </p:nvSpPr>
        <p:spPr/>
        <p:txBody>
          <a:bodyPr>
            <a:normAutofit fontScale="90000"/>
          </a:bodyPr>
          <a:lstStyle/>
          <a:p>
            <a:r>
              <a:rPr lang="en-US" dirty="0"/>
              <a:t>LO3, content 22</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Giving a back rub</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9"/>
            </a:pPr>
            <a:r>
              <a:rPr lang="en-US" altLang="en-US" dirty="0">
                <a:latin typeface="+mj-lt"/>
              </a:rPr>
              <a:t>Knead with the first two fingers and thumb of each hand. Place them at base of the spine. Move upward together along each side of the spine. Apply gentle downward pressure with fingers and thumbs. Follow the same direction as with the long smooth strokes, circling at shoulders and buttocks. </a:t>
            </a:r>
          </a:p>
          <a:p>
            <a:pPr marL="457200" indent="-457200">
              <a:buFont typeface="+mj-lt"/>
              <a:buAutoNum type="arabicPeriod" startAt="9"/>
            </a:pPr>
            <a:r>
              <a:rPr lang="en-US" altLang="en-US" dirty="0">
                <a:latin typeface="+mj-lt"/>
              </a:rPr>
              <a:t>Gently massage bony areas (spine, shoulder blades, hip bones). Use circular motions of your fingertips. Use little or no pressure. If any of these areas are white, red, or purple, do not massage them.</a:t>
            </a:r>
          </a:p>
          <a:p>
            <a:pPr marL="457200" indent="-457200">
              <a:buFont typeface="+mj-lt"/>
              <a:buAutoNum type="arabicPeriod" startAt="9"/>
            </a:pPr>
            <a:r>
              <a:rPr lang="en-US" altLang="en-US" dirty="0">
                <a:latin typeface="+mj-lt"/>
              </a:rPr>
              <a:t>Let the resident know when you are almost through. Finish with some long, smooth strokes. </a:t>
            </a:r>
          </a:p>
          <a:p>
            <a:pPr marL="457200" indent="-457200">
              <a:buFont typeface="+mj-lt"/>
              <a:buAutoNum type="arabicPeriod" startAt="9"/>
            </a:pPr>
            <a:r>
              <a:rPr lang="en-US" altLang="en-US" dirty="0">
                <a:latin typeface="+mj-lt"/>
              </a:rPr>
              <a:t>Dry the back if extra lotion remains on it.</a:t>
            </a:r>
          </a:p>
          <a:p>
            <a:pPr marL="457200" indent="-457200">
              <a:buFont typeface="+mj-lt"/>
              <a:buAutoNum type="arabicPeriod" startAt="9"/>
            </a:pPr>
            <a:r>
              <a:rPr lang="en-US" altLang="en-US" dirty="0">
                <a:latin typeface="+mj-lt"/>
              </a:rPr>
              <a:t>Remove blanket or towel.</a:t>
            </a:r>
          </a:p>
          <a:p>
            <a:pPr marL="0" indent="0">
              <a:buNone/>
            </a:pPr>
            <a:endParaRPr lang="en-US" altLang="en-US" dirty="0">
              <a:solidFill>
                <a:schemeClr val="accent5">
                  <a:lumMod val="60000"/>
                  <a:lumOff val="40000"/>
                </a:schemeClr>
              </a:solidFill>
              <a:highlight>
                <a:srgbClr val="000000"/>
              </a:highlight>
              <a:latin typeface="+mj-lt"/>
            </a:endParaRPr>
          </a:p>
        </p:txBody>
      </p:sp>
    </p:spTree>
    <p:extLst>
      <p:ext uri="{BB962C8B-B14F-4D97-AF65-F5344CB8AC3E}">
        <p14:creationId xmlns:p14="http://schemas.microsoft.com/office/powerpoint/2010/main" val="38676735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42</a:t>
            </a:fld>
            <a:endParaRPr lang="en-US"/>
          </a:p>
        </p:txBody>
      </p:sp>
      <p:sp>
        <p:nvSpPr>
          <p:cNvPr id="4" name="Title 3">
            <a:extLst>
              <a:ext uri="{FF2B5EF4-FFF2-40B4-BE49-F238E27FC236}">
                <a16:creationId xmlns:a16="http://schemas.microsoft.com/office/drawing/2014/main" id="{B1830C90-5124-4835-8EEC-4ECA9D57A319}"/>
              </a:ext>
            </a:extLst>
          </p:cNvPr>
          <p:cNvSpPr>
            <a:spLocks noGrp="1"/>
          </p:cNvSpPr>
          <p:nvPr>
            <p:ph type="title"/>
          </p:nvPr>
        </p:nvSpPr>
        <p:spPr/>
        <p:txBody>
          <a:bodyPr>
            <a:normAutofit fontScale="90000"/>
          </a:bodyPr>
          <a:lstStyle/>
          <a:p>
            <a:r>
              <a:rPr lang="en-US" dirty="0"/>
              <a:t>LO3, content 23</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Giving a back rub</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14"/>
            </a:pPr>
            <a:r>
              <a:rPr lang="en-US" altLang="en-US" dirty="0">
                <a:latin typeface="+mj-lt"/>
              </a:rPr>
              <a:t>Help the resident get dressed. Help resident into comfortable position. </a:t>
            </a:r>
          </a:p>
          <a:p>
            <a:pPr marL="457200" indent="-457200">
              <a:buFont typeface="+mj-lt"/>
              <a:buAutoNum type="arabicPeriod" startAt="14"/>
            </a:pPr>
            <a:r>
              <a:rPr lang="en-US" altLang="en-US" dirty="0">
                <a:latin typeface="+mj-lt"/>
              </a:rPr>
              <a:t>Store supplies. Place soiled clothing and linens in proper containers.</a:t>
            </a:r>
          </a:p>
          <a:p>
            <a:pPr marL="457200" indent="-457200">
              <a:buFont typeface="+mj-lt"/>
              <a:buAutoNum type="arabicPeriod" startAt="14"/>
            </a:pPr>
            <a:r>
              <a:rPr lang="en-US" altLang="en-US" dirty="0">
                <a:latin typeface="+mj-lt"/>
              </a:rPr>
              <a:t>Return bed to lowest position. Remove privacy measures.</a:t>
            </a:r>
          </a:p>
          <a:p>
            <a:pPr marL="457200" indent="-457200">
              <a:buFont typeface="+mj-lt"/>
              <a:buAutoNum type="arabicPeriod" startAt="14"/>
            </a:pPr>
            <a:r>
              <a:rPr lang="en-US" altLang="en-US" dirty="0">
                <a:latin typeface="+mj-lt"/>
              </a:rPr>
              <a:t>Place call light within resident’s reach.	</a:t>
            </a:r>
          </a:p>
          <a:p>
            <a:pPr marL="457200" indent="-457200">
              <a:buFont typeface="+mj-lt"/>
              <a:buAutoNum type="arabicPeriod" startAt="14"/>
            </a:pPr>
            <a:r>
              <a:rPr lang="en-US" altLang="en-US" dirty="0">
                <a:latin typeface="+mj-lt"/>
              </a:rPr>
              <a:t>Wash your hands.</a:t>
            </a:r>
          </a:p>
          <a:p>
            <a:pPr marL="457200" indent="-457200">
              <a:buFont typeface="+mj-lt"/>
              <a:buAutoNum type="arabicPeriod" startAt="14"/>
            </a:pPr>
            <a:r>
              <a:rPr lang="en-US" altLang="en-US" dirty="0">
                <a:latin typeface="+mj-lt"/>
              </a:rPr>
              <a:t>Report any changes in resident to the nurse.	</a:t>
            </a:r>
          </a:p>
          <a:p>
            <a:pPr marL="457200" indent="-457200">
              <a:buFont typeface="+mj-lt"/>
              <a:buAutoNum type="arabicPeriod" startAt="14"/>
            </a:pPr>
            <a:r>
              <a:rPr lang="en-US" altLang="en-US" dirty="0">
                <a:latin typeface="+mj-lt"/>
              </a:rPr>
              <a:t>Document procedure using facility guidelines.	</a:t>
            </a:r>
          </a:p>
          <a:p>
            <a:pPr marL="0" indent="0">
              <a:buNone/>
            </a:pPr>
            <a:endParaRPr lang="en-US" altLang="en-US" dirty="0">
              <a:solidFill>
                <a:schemeClr val="accent5">
                  <a:lumMod val="60000"/>
                  <a:lumOff val="40000"/>
                </a:schemeClr>
              </a:solidFill>
              <a:highlight>
                <a:srgbClr val="000000"/>
              </a:highlight>
              <a:latin typeface="+mj-lt"/>
            </a:endParaRPr>
          </a:p>
        </p:txBody>
      </p:sp>
    </p:spTree>
    <p:extLst>
      <p:ext uri="{BB962C8B-B14F-4D97-AF65-F5344CB8AC3E}">
        <p14:creationId xmlns:p14="http://schemas.microsoft.com/office/powerpoint/2010/main" val="16032767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43</a:t>
            </a:fld>
            <a:endParaRPr lang="en-US"/>
          </a:p>
        </p:txBody>
      </p:sp>
      <p:sp>
        <p:nvSpPr>
          <p:cNvPr id="4" name="Title 3">
            <a:extLst>
              <a:ext uri="{FF2B5EF4-FFF2-40B4-BE49-F238E27FC236}">
                <a16:creationId xmlns:a16="http://schemas.microsoft.com/office/drawing/2014/main" id="{CF46981B-DC69-4298-A694-96FF638CC7AE}"/>
              </a:ext>
            </a:extLst>
          </p:cNvPr>
          <p:cNvSpPr>
            <a:spLocks noGrp="1"/>
          </p:cNvSpPr>
          <p:nvPr>
            <p:ph type="title"/>
          </p:nvPr>
        </p:nvSpPr>
        <p:spPr/>
        <p:txBody>
          <a:bodyPr>
            <a:normAutofit fontScale="90000"/>
          </a:bodyPr>
          <a:lstStyle/>
          <a:p>
            <a:r>
              <a:rPr lang="en-US" dirty="0"/>
              <a:t>LO3, content 24</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5" y="780226"/>
            <a:ext cx="4288456"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Shampooing hair in bed</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r>
              <a:rPr lang="en-US" altLang="en-US" i="1" dirty="0"/>
              <a:t>Equipment: shampoo, hair conditioner (if requested), 2 bath towels, washcloth, bath thermometer, pitcher or handheld shower or sink attachment, waterproof pad, bath blanket, shampoo basin, comb and brush, hair dryer</a:t>
            </a:r>
          </a:p>
          <a:p>
            <a:pPr marL="0" indent="0">
              <a:buNone/>
            </a:pPr>
            <a:endParaRPr lang="en-US" altLang="en-US" dirty="0"/>
          </a:p>
          <a:p>
            <a:pPr marL="457200" indent="-457200">
              <a:buFont typeface="+mj-lt"/>
              <a:buAutoNum type="arabicPeriod"/>
            </a:pPr>
            <a:r>
              <a:rPr lang="en-US" altLang="en-US" dirty="0"/>
              <a:t>Identify yourself by name. Identify the resident by name. </a:t>
            </a:r>
          </a:p>
          <a:p>
            <a:pPr marL="0" indent="0">
              <a:buNone/>
            </a:pPr>
            <a:r>
              <a:rPr lang="en-US" altLang="en-US" dirty="0"/>
              <a:t>	</a:t>
            </a:r>
          </a:p>
        </p:txBody>
      </p:sp>
      <p:pic>
        <p:nvPicPr>
          <p:cNvPr id="5" name="Picture 4" descr="Bottle of no-rinse shampoo.">
            <a:extLst>
              <a:ext uri="{FF2B5EF4-FFF2-40B4-BE49-F238E27FC236}">
                <a16:creationId xmlns:a16="http://schemas.microsoft.com/office/drawing/2014/main" id="{7D438C1F-8BE9-40AF-AA4E-C7D19526D596}"/>
              </a:ext>
            </a:extLst>
          </p:cNvPr>
          <p:cNvPicPr>
            <a:picLocks noChangeAspect="1"/>
          </p:cNvPicPr>
          <p:nvPr/>
        </p:nvPicPr>
        <p:blipFill>
          <a:blip r:embed="rId2"/>
          <a:stretch>
            <a:fillRect/>
          </a:stretch>
        </p:blipFill>
        <p:spPr>
          <a:xfrm>
            <a:off x="5524052" y="2150262"/>
            <a:ext cx="1828959" cy="4407790"/>
          </a:xfrm>
          <a:prstGeom prst="rect">
            <a:avLst/>
          </a:prstGeom>
        </p:spPr>
      </p:pic>
    </p:spTree>
    <p:extLst>
      <p:ext uri="{BB962C8B-B14F-4D97-AF65-F5344CB8AC3E}">
        <p14:creationId xmlns:p14="http://schemas.microsoft.com/office/powerpoint/2010/main" val="15789470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44</a:t>
            </a:fld>
            <a:endParaRPr lang="en-US"/>
          </a:p>
        </p:txBody>
      </p:sp>
      <p:sp>
        <p:nvSpPr>
          <p:cNvPr id="4" name="Title 3">
            <a:extLst>
              <a:ext uri="{FF2B5EF4-FFF2-40B4-BE49-F238E27FC236}">
                <a16:creationId xmlns:a16="http://schemas.microsoft.com/office/drawing/2014/main" id="{A938C63A-D8BC-43A6-81A2-0BEA3A0D24B6}"/>
              </a:ext>
            </a:extLst>
          </p:cNvPr>
          <p:cNvSpPr>
            <a:spLocks noGrp="1"/>
          </p:cNvSpPr>
          <p:nvPr>
            <p:ph type="title"/>
          </p:nvPr>
        </p:nvSpPr>
        <p:spPr/>
        <p:txBody>
          <a:bodyPr>
            <a:normAutofit fontScale="90000"/>
          </a:bodyPr>
          <a:lstStyle/>
          <a:p>
            <a:r>
              <a:rPr lang="en-US" dirty="0"/>
              <a:t>LO3, content 25</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Shampooing hair in bed</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2"/>
            </a:pPr>
            <a:r>
              <a:rPr lang="en-US" altLang="en-US" dirty="0">
                <a:latin typeface="+mj-lt"/>
              </a:rPr>
              <a:t>Wash your hands.</a:t>
            </a:r>
          </a:p>
          <a:p>
            <a:pPr marL="457200" indent="-457200">
              <a:buFont typeface="+mj-lt"/>
              <a:buAutoNum type="arabicPeriod" startAt="2"/>
            </a:pPr>
            <a:r>
              <a:rPr lang="en-US" altLang="en-US" dirty="0">
                <a:latin typeface="+mj-lt"/>
              </a:rPr>
              <a:t>Explain procedure to resident. Speak clearly, slowly, and directly. Maintain face-to-face contact whenever possible.</a:t>
            </a:r>
          </a:p>
          <a:p>
            <a:pPr marL="457200" indent="-457200">
              <a:buFont typeface="+mj-lt"/>
              <a:buAutoNum type="arabicPeriod" startAt="2"/>
            </a:pPr>
            <a:r>
              <a:rPr lang="en-US" altLang="en-US" dirty="0">
                <a:latin typeface="+mj-lt"/>
              </a:rPr>
              <a:t>Provide for resident’s privacy with curtain, screen, or door. Be sure room is at a comfortable temperature and there are no drafts.	</a:t>
            </a:r>
          </a:p>
          <a:p>
            <a:pPr marL="457200" indent="-457200">
              <a:buFont typeface="+mj-lt"/>
              <a:buAutoNum type="arabicPeriod" startAt="2"/>
            </a:pPr>
            <a:r>
              <a:rPr lang="en-US" altLang="en-US" dirty="0">
                <a:latin typeface="+mj-lt"/>
              </a:rPr>
              <a:t>Arrange the supplies within reach.</a:t>
            </a:r>
          </a:p>
          <a:p>
            <a:pPr marL="457200" indent="-457200">
              <a:buFont typeface="+mj-lt"/>
              <a:buAutoNum type="arabicPeriod" startAt="2"/>
            </a:pPr>
            <a:r>
              <a:rPr lang="en-US" altLang="en-US" dirty="0">
                <a:latin typeface="+mj-lt"/>
              </a:rPr>
              <a:t>Test water temperature with thermometer or against the inside of your wrist. Water temperature should be no higher than 105°F. Have resident check water temperature. Adjust if necessary.</a:t>
            </a:r>
          </a:p>
        </p:txBody>
      </p:sp>
    </p:spTree>
    <p:extLst>
      <p:ext uri="{BB962C8B-B14F-4D97-AF65-F5344CB8AC3E}">
        <p14:creationId xmlns:p14="http://schemas.microsoft.com/office/powerpoint/2010/main" val="40404352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45</a:t>
            </a:fld>
            <a:endParaRPr lang="en-US"/>
          </a:p>
        </p:txBody>
      </p:sp>
      <p:sp>
        <p:nvSpPr>
          <p:cNvPr id="4" name="Title 3">
            <a:extLst>
              <a:ext uri="{FF2B5EF4-FFF2-40B4-BE49-F238E27FC236}">
                <a16:creationId xmlns:a16="http://schemas.microsoft.com/office/drawing/2014/main" id="{0033F462-8C05-492B-BEA2-0E273561C8EB}"/>
              </a:ext>
            </a:extLst>
          </p:cNvPr>
          <p:cNvSpPr>
            <a:spLocks noGrp="1"/>
          </p:cNvSpPr>
          <p:nvPr>
            <p:ph type="title"/>
          </p:nvPr>
        </p:nvSpPr>
        <p:spPr/>
        <p:txBody>
          <a:bodyPr>
            <a:normAutofit fontScale="90000"/>
          </a:bodyPr>
          <a:lstStyle/>
          <a:p>
            <a:r>
              <a:rPr lang="en-US" dirty="0"/>
              <a:t>LO3, content 26</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Shampooing hair in bed</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7"/>
            </a:pPr>
            <a:r>
              <a:rPr lang="en-US" altLang="en-US" dirty="0">
                <a:latin typeface="+mj-lt"/>
              </a:rPr>
              <a:t>Remove all pillows and place the resident in a flat position. Adjust bed to a safe level, usually waist high. Lock bed wheels.</a:t>
            </a:r>
          </a:p>
          <a:p>
            <a:pPr marL="457200" indent="-457200">
              <a:buFont typeface="+mj-lt"/>
              <a:buAutoNum type="arabicPeriod" startAt="7"/>
            </a:pPr>
            <a:r>
              <a:rPr lang="en-US" altLang="en-US" dirty="0">
                <a:latin typeface="+mj-lt"/>
              </a:rPr>
              <a:t>Place the waterproof pad under the resident’s head and shoulders. Cover the resident with the bath blanket. Fold back the top sheet and regular blankets.</a:t>
            </a:r>
          </a:p>
          <a:p>
            <a:pPr marL="457200" indent="-457200">
              <a:buFont typeface="+mj-lt"/>
              <a:buAutoNum type="arabicPeriod" startAt="7"/>
            </a:pPr>
            <a:r>
              <a:rPr lang="en-US" altLang="en-US" dirty="0">
                <a:latin typeface="+mj-lt"/>
              </a:rPr>
              <a:t>Place the basin under the resident’s head. Place one towel across the resident’s shoulders. </a:t>
            </a:r>
          </a:p>
          <a:p>
            <a:pPr marL="457200" indent="-457200">
              <a:buFont typeface="+mj-lt"/>
              <a:buAutoNum type="arabicPeriod" startAt="7"/>
            </a:pPr>
            <a:r>
              <a:rPr lang="en-US" altLang="en-US" dirty="0">
                <a:latin typeface="+mj-lt"/>
              </a:rPr>
              <a:t>Protect resident’s eyes with dry washcloth.</a:t>
            </a:r>
          </a:p>
          <a:p>
            <a:pPr marL="457200" indent="-457200">
              <a:buFont typeface="+mj-lt"/>
              <a:buAutoNum type="arabicPeriod" startAt="7"/>
            </a:pPr>
            <a:r>
              <a:rPr lang="en-US" altLang="en-US" dirty="0">
                <a:latin typeface="+mj-lt"/>
              </a:rPr>
              <a:t>Use pitcher or attachment to wet hair thoroughly. Apply a small amount of shampoo to your hands and rub them together.</a:t>
            </a:r>
          </a:p>
          <a:p>
            <a:pPr marL="0" indent="0">
              <a:buNone/>
            </a:pPr>
            <a:endParaRPr lang="en-US" altLang="en-US" dirty="0">
              <a:latin typeface="+mj-lt"/>
            </a:endParaRPr>
          </a:p>
        </p:txBody>
      </p:sp>
    </p:spTree>
    <p:extLst>
      <p:ext uri="{BB962C8B-B14F-4D97-AF65-F5344CB8AC3E}">
        <p14:creationId xmlns:p14="http://schemas.microsoft.com/office/powerpoint/2010/main" val="14757440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46</a:t>
            </a:fld>
            <a:endParaRPr lang="en-US"/>
          </a:p>
        </p:txBody>
      </p:sp>
      <p:sp>
        <p:nvSpPr>
          <p:cNvPr id="5" name="Title 4">
            <a:extLst>
              <a:ext uri="{FF2B5EF4-FFF2-40B4-BE49-F238E27FC236}">
                <a16:creationId xmlns:a16="http://schemas.microsoft.com/office/drawing/2014/main" id="{74A45849-999C-48E7-90A7-B09029DA3A41}"/>
              </a:ext>
            </a:extLst>
          </p:cNvPr>
          <p:cNvSpPr>
            <a:spLocks noGrp="1"/>
          </p:cNvSpPr>
          <p:nvPr>
            <p:ph type="title"/>
          </p:nvPr>
        </p:nvSpPr>
        <p:spPr/>
        <p:txBody>
          <a:bodyPr>
            <a:normAutofit fontScale="90000"/>
          </a:bodyPr>
          <a:lstStyle/>
          <a:p>
            <a:r>
              <a:rPr lang="en-US" dirty="0"/>
              <a:t>LO3, content 27</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5" y="780226"/>
            <a:ext cx="3413068" cy="5396738"/>
          </a:xfrm>
        </p:spPr>
        <p:txBody>
          <a:bodyPr>
            <a:normAutofit lnSpcReduction="10000"/>
          </a:bodyPr>
          <a:lstStyle/>
          <a:p>
            <a:pPr marL="0" indent="0">
              <a:buNone/>
            </a:pPr>
            <a:r>
              <a:rPr lang="en-US" altLang="en-US" dirty="0">
                <a:solidFill>
                  <a:schemeClr val="accent5">
                    <a:lumMod val="60000"/>
                    <a:lumOff val="40000"/>
                  </a:schemeClr>
                </a:solidFill>
                <a:highlight>
                  <a:srgbClr val="000000"/>
                </a:highlight>
                <a:latin typeface="+mj-lt"/>
              </a:rPr>
              <a:t>Shampooing hair in bed</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12"/>
            </a:pPr>
            <a:r>
              <a:rPr lang="en-US" altLang="en-US" dirty="0"/>
              <a:t>Using both hands, massage the shampoo into a lather in the resident's hair. With your with fingertips (not fingernails) massage the scalp in a circular motion, from front to back. Do not scratch the scalp.</a:t>
            </a:r>
          </a:p>
          <a:p>
            <a:pPr marL="457200" indent="-457200">
              <a:buFont typeface="+mj-lt"/>
              <a:buAutoNum type="arabicPeriod" startAt="12"/>
            </a:pPr>
            <a:r>
              <a:rPr lang="en-US" altLang="en-US" dirty="0"/>
              <a:t>Rinse the hair until water runs clear. Use conditioner if resident wants it. Rinse as directed on container. Be sure to rinse the hair thoroughly to prevent the scalp from getting dry and itchy.</a:t>
            </a:r>
          </a:p>
          <a:p>
            <a:pPr marL="0" indent="0">
              <a:buNone/>
            </a:pPr>
            <a:r>
              <a:rPr lang="en-US" altLang="en-US" dirty="0"/>
              <a:t>	</a:t>
            </a:r>
          </a:p>
        </p:txBody>
      </p:sp>
      <p:pic>
        <p:nvPicPr>
          <p:cNvPr id="4" name="Picture 3" descr="NA washes resident's hair in shampoo basin.">
            <a:extLst>
              <a:ext uri="{FF2B5EF4-FFF2-40B4-BE49-F238E27FC236}">
                <a16:creationId xmlns:a16="http://schemas.microsoft.com/office/drawing/2014/main" id="{7D169874-28E7-4665-8B38-586A620270C5}"/>
              </a:ext>
            </a:extLst>
          </p:cNvPr>
          <p:cNvPicPr>
            <a:picLocks noChangeAspect="1"/>
          </p:cNvPicPr>
          <p:nvPr/>
        </p:nvPicPr>
        <p:blipFill>
          <a:blip r:embed="rId2"/>
          <a:stretch>
            <a:fillRect/>
          </a:stretch>
        </p:blipFill>
        <p:spPr>
          <a:xfrm>
            <a:off x="4095613" y="2729552"/>
            <a:ext cx="3752172" cy="3125096"/>
          </a:xfrm>
          <a:prstGeom prst="rect">
            <a:avLst/>
          </a:prstGeom>
        </p:spPr>
      </p:pic>
    </p:spTree>
    <p:extLst>
      <p:ext uri="{BB962C8B-B14F-4D97-AF65-F5344CB8AC3E}">
        <p14:creationId xmlns:p14="http://schemas.microsoft.com/office/powerpoint/2010/main" val="28371831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47</a:t>
            </a:fld>
            <a:endParaRPr lang="en-US"/>
          </a:p>
        </p:txBody>
      </p:sp>
      <p:sp>
        <p:nvSpPr>
          <p:cNvPr id="4" name="Title 3">
            <a:extLst>
              <a:ext uri="{FF2B5EF4-FFF2-40B4-BE49-F238E27FC236}">
                <a16:creationId xmlns:a16="http://schemas.microsoft.com/office/drawing/2014/main" id="{C89C8E31-3AB6-49B5-8947-ECC676F926C9}"/>
              </a:ext>
            </a:extLst>
          </p:cNvPr>
          <p:cNvSpPr>
            <a:spLocks noGrp="1"/>
          </p:cNvSpPr>
          <p:nvPr>
            <p:ph type="title"/>
          </p:nvPr>
        </p:nvSpPr>
        <p:spPr/>
        <p:txBody>
          <a:bodyPr>
            <a:normAutofit fontScale="90000"/>
          </a:bodyPr>
          <a:lstStyle/>
          <a:p>
            <a:r>
              <a:rPr lang="en-US" dirty="0"/>
              <a:t>LO3, content 28</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Shampooing hair in bed</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14"/>
            </a:pPr>
            <a:r>
              <a:rPr lang="en-US" altLang="en-US" dirty="0">
                <a:latin typeface="+mj-lt"/>
              </a:rPr>
              <a:t>Wrap resident’s hair in a clean towel. Remove the basin. Dry his face and neck with the washcloth or a towel.</a:t>
            </a:r>
          </a:p>
          <a:p>
            <a:pPr marL="457200" indent="-457200">
              <a:buFont typeface="+mj-lt"/>
              <a:buAutoNum type="arabicPeriod" startAt="14"/>
            </a:pPr>
            <a:r>
              <a:rPr lang="en-US" altLang="en-US" dirty="0">
                <a:latin typeface="+mj-lt"/>
              </a:rPr>
              <a:t>Raise the head of the bed.</a:t>
            </a:r>
          </a:p>
          <a:p>
            <a:pPr marL="457200" indent="-457200">
              <a:buFont typeface="+mj-lt"/>
              <a:buAutoNum type="arabicPeriod" startAt="14"/>
            </a:pPr>
            <a:r>
              <a:rPr lang="en-US" altLang="en-US" dirty="0">
                <a:latin typeface="+mj-lt"/>
              </a:rPr>
              <a:t>Gently rub the scalp and hair with the towel.</a:t>
            </a:r>
          </a:p>
          <a:p>
            <a:pPr marL="457200" indent="-457200">
              <a:buFont typeface="+mj-lt"/>
              <a:buAutoNum type="arabicPeriod" startAt="14"/>
            </a:pPr>
            <a:r>
              <a:rPr lang="en-US" altLang="en-US" dirty="0">
                <a:latin typeface="+mj-lt"/>
              </a:rPr>
              <a:t>Comb or brush hair. Dry hair with a hair dryer on low setting if facility allows this. Style hair as resident prefers</a:t>
            </a:r>
          </a:p>
          <a:p>
            <a:pPr marL="457200" indent="-457200">
              <a:buFont typeface="+mj-lt"/>
              <a:buAutoNum type="arabicPeriod" startAt="14"/>
            </a:pPr>
            <a:r>
              <a:rPr lang="en-US" altLang="en-US" dirty="0">
                <a:latin typeface="+mj-lt"/>
              </a:rPr>
              <a:t>Return bed to lowest position. Remove privacy measures.</a:t>
            </a:r>
          </a:p>
          <a:p>
            <a:pPr marL="457200" indent="-457200">
              <a:buFont typeface="+mj-lt"/>
              <a:buAutoNum type="arabicPeriod" startAt="14"/>
            </a:pPr>
            <a:r>
              <a:rPr lang="en-US" altLang="en-US" dirty="0">
                <a:latin typeface="+mj-lt"/>
              </a:rPr>
              <a:t>Place call light within resident’s reach.</a:t>
            </a:r>
          </a:p>
          <a:p>
            <a:pPr marL="457200" indent="-457200">
              <a:buFont typeface="+mj-lt"/>
              <a:buAutoNum type="arabicPeriod" startAt="14"/>
            </a:pPr>
            <a:r>
              <a:rPr lang="en-US" altLang="en-US" dirty="0">
                <a:latin typeface="+mj-lt"/>
              </a:rPr>
              <a:t>Empty, rinse, and wipe bath basin/pitcher. Take to proper area.</a:t>
            </a:r>
          </a:p>
          <a:p>
            <a:pPr marL="457200" indent="-457200">
              <a:buFont typeface="+mj-lt"/>
              <a:buAutoNum type="arabicPeriod" startAt="14"/>
            </a:pPr>
            <a:r>
              <a:rPr lang="en-US" altLang="en-US" dirty="0">
                <a:latin typeface="+mj-lt"/>
              </a:rPr>
              <a:t>Clean comb or brush. Return hair dryer and comb or brush to proper storage.</a:t>
            </a:r>
          </a:p>
          <a:p>
            <a:pPr marL="457200" indent="-457200">
              <a:buFont typeface="+mj-lt"/>
              <a:buAutoNum type="arabicPeriod" startAt="14"/>
            </a:pPr>
            <a:r>
              <a:rPr lang="en-US" altLang="en-US" dirty="0">
                <a:latin typeface="+mj-lt"/>
              </a:rPr>
              <a:t>Place soiled linen in proper container.</a:t>
            </a:r>
          </a:p>
          <a:p>
            <a:pPr marL="0" indent="0">
              <a:buNone/>
            </a:pPr>
            <a:endParaRPr lang="en-US" altLang="en-US" dirty="0">
              <a:latin typeface="+mj-lt"/>
            </a:endParaRPr>
          </a:p>
        </p:txBody>
      </p:sp>
    </p:spTree>
    <p:extLst>
      <p:ext uri="{BB962C8B-B14F-4D97-AF65-F5344CB8AC3E}">
        <p14:creationId xmlns:p14="http://schemas.microsoft.com/office/powerpoint/2010/main" val="2313026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48</a:t>
            </a:fld>
            <a:endParaRPr lang="en-US"/>
          </a:p>
        </p:txBody>
      </p:sp>
      <p:sp>
        <p:nvSpPr>
          <p:cNvPr id="4" name="Title 3">
            <a:extLst>
              <a:ext uri="{FF2B5EF4-FFF2-40B4-BE49-F238E27FC236}">
                <a16:creationId xmlns:a16="http://schemas.microsoft.com/office/drawing/2014/main" id="{3388B068-EC86-4039-87FF-2787837BAD2E}"/>
              </a:ext>
            </a:extLst>
          </p:cNvPr>
          <p:cNvSpPr>
            <a:spLocks noGrp="1"/>
          </p:cNvSpPr>
          <p:nvPr>
            <p:ph type="title"/>
          </p:nvPr>
        </p:nvSpPr>
        <p:spPr/>
        <p:txBody>
          <a:bodyPr>
            <a:normAutofit fontScale="90000"/>
          </a:bodyPr>
          <a:lstStyle/>
          <a:p>
            <a:r>
              <a:rPr lang="en-US" dirty="0"/>
              <a:t>LO3, content 29</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Shampooing hair in bed</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24"/>
            </a:pPr>
            <a:r>
              <a:rPr lang="en-US" altLang="en-US" dirty="0">
                <a:latin typeface="+mj-lt"/>
              </a:rPr>
              <a:t>Wash your hands.</a:t>
            </a:r>
          </a:p>
          <a:p>
            <a:pPr marL="457200" indent="-457200">
              <a:buFont typeface="+mj-lt"/>
              <a:buAutoNum type="arabicPeriod" startAt="24"/>
            </a:pPr>
            <a:r>
              <a:rPr lang="en-US" altLang="en-US" dirty="0">
                <a:latin typeface="+mj-lt"/>
              </a:rPr>
              <a:t>Report any changes in resident to nurse.</a:t>
            </a:r>
          </a:p>
          <a:p>
            <a:pPr marL="457200" indent="-457200">
              <a:buFont typeface="+mj-lt"/>
              <a:buAutoNum type="arabicPeriod" startAt="24"/>
            </a:pPr>
            <a:r>
              <a:rPr lang="en-US" altLang="en-US" dirty="0">
                <a:latin typeface="+mj-lt"/>
              </a:rPr>
              <a:t>Document procedure using facility guidelines.	</a:t>
            </a:r>
          </a:p>
          <a:p>
            <a:pPr marL="0" indent="0">
              <a:buNone/>
            </a:pPr>
            <a:endParaRPr lang="en-US" altLang="en-US" dirty="0">
              <a:solidFill>
                <a:schemeClr val="accent5">
                  <a:lumMod val="60000"/>
                  <a:lumOff val="40000"/>
                </a:schemeClr>
              </a:solidFill>
              <a:highlight>
                <a:srgbClr val="000000"/>
              </a:highlight>
              <a:latin typeface="+mj-lt"/>
            </a:endParaRPr>
          </a:p>
        </p:txBody>
      </p:sp>
    </p:spTree>
    <p:extLst>
      <p:ext uri="{BB962C8B-B14F-4D97-AF65-F5344CB8AC3E}">
        <p14:creationId xmlns:p14="http://schemas.microsoft.com/office/powerpoint/2010/main" val="42387424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49</a:t>
            </a:fld>
            <a:endParaRPr lang="en-US"/>
          </a:p>
        </p:txBody>
      </p:sp>
      <p:sp>
        <p:nvSpPr>
          <p:cNvPr id="2" name="Title 1">
            <a:extLst>
              <a:ext uri="{FF2B5EF4-FFF2-40B4-BE49-F238E27FC236}">
                <a16:creationId xmlns:a16="http://schemas.microsoft.com/office/drawing/2014/main" id="{2528EB27-2D3A-4EF2-9C3C-CE7305C6C619}"/>
              </a:ext>
            </a:extLst>
          </p:cNvPr>
          <p:cNvSpPr>
            <a:spLocks noGrp="1"/>
          </p:cNvSpPr>
          <p:nvPr>
            <p:ph type="title"/>
          </p:nvPr>
        </p:nvSpPr>
        <p:spPr/>
        <p:txBody>
          <a:bodyPr>
            <a:normAutofit fontScale="90000"/>
          </a:bodyPr>
          <a:lstStyle/>
          <a:p>
            <a:r>
              <a:rPr lang="en-US" dirty="0"/>
              <a:t>LO3, content 30</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3"/>
            </a:pPr>
            <a:r>
              <a:rPr lang="en-US" dirty="0">
                <a:solidFill>
                  <a:srgbClr val="FF0000"/>
                </a:solidFill>
              </a:rPr>
              <a:t>Describe guidelines for assisting with bathing</a:t>
            </a:r>
          </a:p>
          <a:p>
            <a:pPr marL="0" indent="0">
              <a:buNone/>
            </a:pPr>
            <a:endParaRPr lang="en-US" dirty="0">
              <a:solidFill>
                <a:srgbClr val="FF0000"/>
              </a:solidFill>
            </a:endParaRPr>
          </a:p>
          <a:p>
            <a:pPr marL="0" indent="0">
              <a:buNone/>
            </a:pPr>
            <a:r>
              <a:rPr lang="en-US" dirty="0"/>
              <a:t>REMEMBER:</a:t>
            </a:r>
          </a:p>
          <a:p>
            <a:pPr marL="0" indent="0">
              <a:buNone/>
            </a:pPr>
            <a:endParaRPr lang="en-US" dirty="0"/>
          </a:p>
          <a:p>
            <a:pPr marL="0" indent="0">
              <a:buNone/>
            </a:pPr>
            <a:r>
              <a:rPr lang="en-US" dirty="0"/>
              <a:t>It is very important to check the temperature of the water and have the resident check the temperature of the water before bathing. Bath water should be changed when it becomes too cool, soapy, or dirty. </a:t>
            </a:r>
          </a:p>
          <a:p>
            <a:pPr marL="457200" indent="-457200">
              <a:buFont typeface="+mj-lt"/>
              <a:buAutoNum type="arabicPeriod" startAt="3"/>
            </a:pPr>
            <a:endParaRPr lang="en-US" dirty="0">
              <a:solidFill>
                <a:srgbClr val="FF0000"/>
              </a:solidFill>
            </a:endParaRPr>
          </a:p>
          <a:p>
            <a:pPr marL="457200" lvl="1" indent="0">
              <a:buNone/>
            </a:pPr>
            <a:endParaRPr lang="en-US" dirty="0">
              <a:solidFill>
                <a:sysClr val="windowText" lastClr="000000"/>
              </a:solidFill>
            </a:endParaRPr>
          </a:p>
          <a:p>
            <a:pPr marL="0" indent="0">
              <a:buNone/>
            </a:pPr>
            <a:endParaRPr lang="en-US" dirty="0">
              <a:latin typeface="+mj-lt"/>
            </a:endParaRPr>
          </a:p>
        </p:txBody>
      </p:sp>
    </p:spTree>
    <p:extLst>
      <p:ext uri="{BB962C8B-B14F-4D97-AF65-F5344CB8AC3E}">
        <p14:creationId xmlns:p14="http://schemas.microsoft.com/office/powerpoint/2010/main" val="3990005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5</a:t>
            </a:fld>
            <a:endParaRPr lang="en-US"/>
          </a:p>
        </p:txBody>
      </p:sp>
      <p:sp>
        <p:nvSpPr>
          <p:cNvPr id="4" name="Title 3">
            <a:extLst>
              <a:ext uri="{FF2B5EF4-FFF2-40B4-BE49-F238E27FC236}">
                <a16:creationId xmlns:a16="http://schemas.microsoft.com/office/drawing/2014/main" id="{2B88362A-299A-453A-9BE8-C2C564CDBA3F}"/>
              </a:ext>
            </a:extLst>
          </p:cNvPr>
          <p:cNvSpPr>
            <a:spLocks noGrp="1"/>
          </p:cNvSpPr>
          <p:nvPr>
            <p:ph type="title"/>
          </p:nvPr>
        </p:nvSpPr>
        <p:spPr/>
        <p:txBody>
          <a:bodyPr>
            <a:normAutofit fontScale="90000"/>
          </a:bodyPr>
          <a:lstStyle/>
          <a:p>
            <a:r>
              <a:rPr lang="en-US" dirty="0"/>
              <a:t>LO1, content 3</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lstStyle/>
          <a:p>
            <a:pPr marL="0" indent="0">
              <a:buNone/>
            </a:pPr>
            <a:r>
              <a:rPr lang="en-US" altLang="en-US" dirty="0">
                <a:latin typeface="+mj-lt"/>
              </a:rPr>
              <a:t>Transparency 6-1: Assisting with Personal Care </a:t>
            </a:r>
          </a:p>
          <a:p>
            <a:pPr marL="0" indent="0">
              <a:buNone/>
            </a:pPr>
            <a:endParaRPr lang="en-US" dirty="0">
              <a:latin typeface="+mj-lt"/>
            </a:endParaRPr>
          </a:p>
          <a:p>
            <a:r>
              <a:rPr lang="en-US" dirty="0">
                <a:latin typeface="+mj-lt"/>
              </a:rPr>
              <a:t>Help the resident be as independent as possible. </a:t>
            </a:r>
          </a:p>
          <a:p>
            <a:r>
              <a:rPr lang="en-US" dirty="0">
                <a:latin typeface="+mj-lt"/>
              </a:rPr>
              <a:t>Be sensitive and professional. </a:t>
            </a:r>
          </a:p>
          <a:p>
            <a:r>
              <a:rPr lang="en-US" dirty="0">
                <a:latin typeface="+mj-lt"/>
              </a:rPr>
              <a:t>Always explain what you will be doing. </a:t>
            </a:r>
          </a:p>
          <a:p>
            <a:r>
              <a:rPr lang="en-US" dirty="0">
                <a:latin typeface="+mj-lt"/>
              </a:rPr>
              <a:t>Always provide privacy. </a:t>
            </a:r>
          </a:p>
          <a:p>
            <a:r>
              <a:rPr lang="en-US" dirty="0">
                <a:latin typeface="+mj-lt"/>
              </a:rPr>
              <a:t>Allow the resident to make as many decisions as possible.</a:t>
            </a:r>
          </a:p>
          <a:p>
            <a:r>
              <a:rPr lang="en-US" dirty="0">
                <a:latin typeface="+mj-lt"/>
              </a:rPr>
              <a:t>Observe the resident during care. Note and report signs and symptoms. Observe the resident's mental state. </a:t>
            </a:r>
          </a:p>
          <a:p>
            <a:r>
              <a:rPr lang="en-US" dirty="0">
                <a:latin typeface="+mj-lt"/>
              </a:rPr>
              <a:t>Report any changes. </a:t>
            </a:r>
          </a:p>
          <a:p>
            <a:r>
              <a:rPr lang="en-US" dirty="0">
                <a:latin typeface="+mj-lt"/>
              </a:rPr>
              <a:t>Leave the resident’s room clean and tidy. </a:t>
            </a:r>
          </a:p>
          <a:p>
            <a:r>
              <a:rPr lang="en-US" dirty="0">
                <a:latin typeface="+mj-lt"/>
              </a:rPr>
              <a:t>Leave the bed in the lowest position and the call light within the resident’s reach.</a:t>
            </a:r>
          </a:p>
          <a:p>
            <a:pPr marL="0" indent="0">
              <a:buNone/>
            </a:pPr>
            <a:endParaRPr lang="en-US" dirty="0">
              <a:latin typeface="+mj-lt"/>
            </a:endParaRPr>
          </a:p>
        </p:txBody>
      </p:sp>
    </p:spTree>
    <p:extLst>
      <p:ext uri="{BB962C8B-B14F-4D97-AF65-F5344CB8AC3E}">
        <p14:creationId xmlns:p14="http://schemas.microsoft.com/office/powerpoint/2010/main" val="22168069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50</a:t>
            </a:fld>
            <a:endParaRPr lang="en-US"/>
          </a:p>
        </p:txBody>
      </p:sp>
      <p:sp>
        <p:nvSpPr>
          <p:cNvPr id="2" name="Title 1">
            <a:extLst>
              <a:ext uri="{FF2B5EF4-FFF2-40B4-BE49-F238E27FC236}">
                <a16:creationId xmlns:a16="http://schemas.microsoft.com/office/drawing/2014/main" id="{6C54681D-8EB4-4F5A-8C41-B3D14879125F}"/>
              </a:ext>
            </a:extLst>
          </p:cNvPr>
          <p:cNvSpPr>
            <a:spLocks noGrp="1"/>
          </p:cNvSpPr>
          <p:nvPr>
            <p:ph type="title"/>
          </p:nvPr>
        </p:nvSpPr>
        <p:spPr/>
        <p:txBody>
          <a:bodyPr>
            <a:normAutofit fontScale="90000"/>
          </a:bodyPr>
          <a:lstStyle/>
          <a:p>
            <a:r>
              <a:rPr lang="en-US" dirty="0"/>
              <a:t>LO3, content 31</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3"/>
            </a:pPr>
            <a:r>
              <a:rPr lang="en-US" dirty="0">
                <a:solidFill>
                  <a:srgbClr val="FF0000"/>
                </a:solidFill>
              </a:rPr>
              <a:t>Describe guidelines for assisting with bathing</a:t>
            </a:r>
          </a:p>
          <a:p>
            <a:pPr marL="0" indent="0">
              <a:buNone/>
            </a:pPr>
            <a:endParaRPr lang="en-US" dirty="0">
              <a:solidFill>
                <a:srgbClr val="FF0000"/>
              </a:solidFill>
            </a:endParaRPr>
          </a:p>
          <a:p>
            <a:pPr marL="0" indent="0">
              <a:buNone/>
            </a:pPr>
            <a:r>
              <a:rPr lang="en-US" dirty="0"/>
              <a:t> </a:t>
            </a:r>
            <a:r>
              <a:rPr lang="en-US" dirty="0">
                <a:solidFill>
                  <a:sysClr val="windowText" lastClr="000000"/>
                </a:solidFill>
              </a:rPr>
              <a:t>REMEMBER:</a:t>
            </a:r>
          </a:p>
          <a:p>
            <a:pPr marL="0" indent="0">
              <a:buNone/>
            </a:pPr>
            <a:endParaRPr lang="en-US" dirty="0">
              <a:solidFill>
                <a:sysClr val="windowText" lastClr="000000"/>
              </a:solidFill>
            </a:endParaRPr>
          </a:p>
          <a:p>
            <a:pPr marL="0" indent="0">
              <a:buNone/>
            </a:pPr>
            <a:r>
              <a:rPr lang="en-US" dirty="0">
                <a:solidFill>
                  <a:sysClr val="windowText" lastClr="000000"/>
                </a:solidFill>
              </a:rPr>
              <a:t>Perineal care is a procedure. It may need to be done even if a full or partial bed bath is not needed. Always clean from front to back. Always perform perineal care as a step-by-step technique with different steps for males and females. Always turn the resident onto her side to clean the anal area and clean the anal area without contaminating the perineal area</a:t>
            </a:r>
          </a:p>
          <a:p>
            <a:pPr marL="457200" lvl="1" indent="0">
              <a:buNone/>
            </a:pPr>
            <a:endParaRPr lang="en-US" dirty="0">
              <a:solidFill>
                <a:sysClr val="windowText" lastClr="000000"/>
              </a:solidFill>
            </a:endParaRPr>
          </a:p>
          <a:p>
            <a:pPr marL="0" indent="0">
              <a:buNone/>
            </a:pPr>
            <a:endParaRPr lang="en-US" dirty="0">
              <a:latin typeface="+mj-lt"/>
            </a:endParaRPr>
          </a:p>
        </p:txBody>
      </p:sp>
    </p:spTree>
    <p:extLst>
      <p:ext uri="{BB962C8B-B14F-4D97-AF65-F5344CB8AC3E}">
        <p14:creationId xmlns:p14="http://schemas.microsoft.com/office/powerpoint/2010/main" val="19264921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51</a:t>
            </a:fld>
            <a:endParaRPr lang="en-US"/>
          </a:p>
        </p:txBody>
      </p:sp>
      <p:sp>
        <p:nvSpPr>
          <p:cNvPr id="2" name="Title 1">
            <a:extLst>
              <a:ext uri="{FF2B5EF4-FFF2-40B4-BE49-F238E27FC236}">
                <a16:creationId xmlns:a16="http://schemas.microsoft.com/office/drawing/2014/main" id="{8D20EC5B-0D0E-40D1-B55E-68D89BA481AE}"/>
              </a:ext>
            </a:extLst>
          </p:cNvPr>
          <p:cNvSpPr>
            <a:spLocks noGrp="1"/>
          </p:cNvSpPr>
          <p:nvPr>
            <p:ph type="title"/>
          </p:nvPr>
        </p:nvSpPr>
        <p:spPr/>
        <p:txBody>
          <a:bodyPr>
            <a:normAutofit fontScale="90000"/>
          </a:bodyPr>
          <a:lstStyle/>
          <a:p>
            <a:r>
              <a:rPr lang="en-US" dirty="0"/>
              <a:t>LO3, content 32</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3"/>
            </a:pPr>
            <a:r>
              <a:rPr lang="en-US" dirty="0">
                <a:solidFill>
                  <a:srgbClr val="FF0000"/>
                </a:solidFill>
              </a:rPr>
              <a:t>Describe guidelines for assisting with bathing</a:t>
            </a:r>
          </a:p>
          <a:p>
            <a:pPr marL="0" indent="0">
              <a:buNone/>
            </a:pPr>
            <a:endParaRPr lang="en-US" dirty="0">
              <a:solidFill>
                <a:srgbClr val="FF0000"/>
              </a:solidFill>
            </a:endParaRPr>
          </a:p>
          <a:p>
            <a:pPr marL="0" indent="0">
              <a:buNone/>
            </a:pPr>
            <a:r>
              <a:rPr lang="en-US" dirty="0"/>
              <a:t> REMEMBER:</a:t>
            </a:r>
          </a:p>
          <a:p>
            <a:pPr marL="0" indent="0">
              <a:buNone/>
            </a:pPr>
            <a:endParaRPr lang="en-US" dirty="0"/>
          </a:p>
          <a:p>
            <a:pPr marL="0" indent="0">
              <a:buNone/>
            </a:pPr>
            <a:r>
              <a:rPr lang="en-US" dirty="0"/>
              <a:t>NAs must protect residents’ privacy and dignity by keeping body parts covered with towels and bath blankets. This also helps the resident stay warm.</a:t>
            </a:r>
          </a:p>
          <a:p>
            <a:pPr marL="0" indent="0">
              <a:buNone/>
            </a:pPr>
            <a:endParaRPr lang="en-US" dirty="0"/>
          </a:p>
          <a:p>
            <a:pPr marL="0" indent="0">
              <a:buNone/>
            </a:pPr>
            <a:r>
              <a:rPr lang="en-US" dirty="0"/>
              <a:t>Procedures such as nail care, shampooing, and back rubs are often done at the time of bed baths.</a:t>
            </a:r>
          </a:p>
          <a:p>
            <a:pPr marL="0" indent="0">
              <a:buNone/>
            </a:pPr>
            <a:endParaRPr lang="en-US" dirty="0">
              <a:solidFill>
                <a:sysClr val="windowText" lastClr="000000"/>
              </a:solidFill>
            </a:endParaRPr>
          </a:p>
          <a:p>
            <a:pPr marL="0" indent="0">
              <a:buNone/>
            </a:pPr>
            <a:endParaRPr lang="en-US" dirty="0">
              <a:latin typeface="+mj-lt"/>
            </a:endParaRPr>
          </a:p>
        </p:txBody>
      </p:sp>
    </p:spTree>
    <p:extLst>
      <p:ext uri="{BB962C8B-B14F-4D97-AF65-F5344CB8AC3E}">
        <p14:creationId xmlns:p14="http://schemas.microsoft.com/office/powerpoint/2010/main" val="15442563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52</a:t>
            </a:fld>
            <a:endParaRPr lang="en-US"/>
          </a:p>
        </p:txBody>
      </p:sp>
      <p:sp>
        <p:nvSpPr>
          <p:cNvPr id="2" name="Title 1">
            <a:extLst>
              <a:ext uri="{FF2B5EF4-FFF2-40B4-BE49-F238E27FC236}">
                <a16:creationId xmlns:a16="http://schemas.microsoft.com/office/drawing/2014/main" id="{0A7ED38B-AEFF-4EDF-A65B-8728FA0ED0B8}"/>
              </a:ext>
            </a:extLst>
          </p:cNvPr>
          <p:cNvSpPr>
            <a:spLocks noGrp="1"/>
          </p:cNvSpPr>
          <p:nvPr>
            <p:ph type="title"/>
          </p:nvPr>
        </p:nvSpPr>
        <p:spPr/>
        <p:txBody>
          <a:bodyPr>
            <a:normAutofit fontScale="90000"/>
          </a:bodyPr>
          <a:lstStyle/>
          <a:p>
            <a:r>
              <a:rPr lang="en-US" dirty="0"/>
              <a:t>LO3, content 33</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3"/>
            </a:pPr>
            <a:r>
              <a:rPr lang="en-US" dirty="0">
                <a:solidFill>
                  <a:srgbClr val="FF0000"/>
                </a:solidFill>
              </a:rPr>
              <a:t>Describe guidelines for assisting with bathing</a:t>
            </a:r>
          </a:p>
          <a:p>
            <a:pPr marL="0" indent="0">
              <a:buNone/>
            </a:pPr>
            <a:endParaRPr lang="en-US" dirty="0">
              <a:solidFill>
                <a:srgbClr val="FF0000"/>
              </a:solidFill>
            </a:endParaRPr>
          </a:p>
          <a:p>
            <a:pPr marL="0" indent="0">
              <a:buNone/>
            </a:pPr>
            <a:r>
              <a:rPr lang="en-US" dirty="0">
                <a:latin typeface="+mj-lt"/>
              </a:rPr>
              <a:t>NAs should remember these safety guidelines for showers and tub baths:</a:t>
            </a:r>
          </a:p>
          <a:p>
            <a:pPr marL="0" indent="0">
              <a:buNone/>
            </a:pPr>
            <a:endParaRPr lang="en-US" dirty="0">
              <a:latin typeface="+mj-lt"/>
            </a:endParaRPr>
          </a:p>
          <a:p>
            <a:pPr lvl="1"/>
            <a:r>
              <a:rPr lang="en-US" dirty="0">
                <a:latin typeface="+mj-lt"/>
              </a:rPr>
              <a:t>Clean tub or shower before and after use.</a:t>
            </a:r>
          </a:p>
          <a:p>
            <a:pPr lvl="1"/>
            <a:r>
              <a:rPr lang="en-US" dirty="0">
                <a:latin typeface="+mj-lt"/>
              </a:rPr>
              <a:t>Be sure floor is dry.</a:t>
            </a:r>
          </a:p>
          <a:p>
            <a:pPr lvl="1"/>
            <a:r>
              <a:rPr lang="en-US" dirty="0">
                <a:latin typeface="+mj-lt"/>
              </a:rPr>
              <a:t>Be familiar with and use assistive devices as necessary.</a:t>
            </a:r>
          </a:p>
          <a:p>
            <a:pPr lvl="1"/>
            <a:r>
              <a:rPr lang="en-US" dirty="0">
                <a:latin typeface="+mj-lt"/>
              </a:rPr>
              <a:t>Have resident use safety bars to get into or out of tub or shower.</a:t>
            </a:r>
          </a:p>
          <a:p>
            <a:pPr lvl="1"/>
            <a:r>
              <a:rPr lang="en-US" dirty="0">
                <a:latin typeface="+mj-lt"/>
              </a:rPr>
              <a:t>Place items within reach.</a:t>
            </a:r>
          </a:p>
          <a:p>
            <a:pPr lvl="1"/>
            <a:r>
              <a:rPr lang="en-US" dirty="0">
                <a:latin typeface="+mj-lt"/>
              </a:rPr>
              <a:t>Do not leave the resident alone.</a:t>
            </a:r>
          </a:p>
          <a:p>
            <a:pPr lvl="1"/>
            <a:r>
              <a:rPr lang="en-US" dirty="0">
                <a:latin typeface="+mj-lt"/>
              </a:rPr>
              <a:t>Do not use bath oils, lotions, or powders.</a:t>
            </a:r>
          </a:p>
          <a:p>
            <a:pPr lvl="1"/>
            <a:r>
              <a:rPr lang="en-US" dirty="0">
                <a:latin typeface="+mj-lt"/>
              </a:rPr>
              <a:t>Test water temperature to make sure it is safe and comfortable.</a:t>
            </a:r>
          </a:p>
          <a:p>
            <a:pPr marL="0" indent="0">
              <a:buNone/>
            </a:pPr>
            <a:endParaRPr lang="en-US" dirty="0">
              <a:latin typeface="+mj-lt"/>
            </a:endParaRPr>
          </a:p>
        </p:txBody>
      </p:sp>
    </p:spTree>
    <p:extLst>
      <p:ext uri="{BB962C8B-B14F-4D97-AF65-F5344CB8AC3E}">
        <p14:creationId xmlns:p14="http://schemas.microsoft.com/office/powerpoint/2010/main" val="9088560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53</a:t>
            </a:fld>
            <a:endParaRPr lang="en-US"/>
          </a:p>
        </p:txBody>
      </p:sp>
      <p:sp>
        <p:nvSpPr>
          <p:cNvPr id="4" name="Title 3">
            <a:extLst>
              <a:ext uri="{FF2B5EF4-FFF2-40B4-BE49-F238E27FC236}">
                <a16:creationId xmlns:a16="http://schemas.microsoft.com/office/drawing/2014/main" id="{0BFBD0E7-ECD7-4ABF-B3D9-1E649FAACF5B}"/>
              </a:ext>
            </a:extLst>
          </p:cNvPr>
          <p:cNvSpPr>
            <a:spLocks noGrp="1"/>
          </p:cNvSpPr>
          <p:nvPr>
            <p:ph type="title"/>
          </p:nvPr>
        </p:nvSpPr>
        <p:spPr/>
        <p:txBody>
          <a:bodyPr>
            <a:normAutofit fontScale="90000"/>
          </a:bodyPr>
          <a:lstStyle/>
          <a:p>
            <a:r>
              <a:rPr lang="en-US" dirty="0"/>
              <a:t>LO3, content 34</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Giving a shower or tub bath</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r>
              <a:rPr lang="en-US" altLang="en-US" i="1" dirty="0">
                <a:latin typeface="+mj-lt"/>
              </a:rPr>
              <a:t>Equipment: bath blanket, soap, shampoo, bath thermometer, 2-4 washcloths, 2-4 bath towels, clean clothes, nonskid footwear, 2 pairs of gloves, lotion, deodorant, hair dryer</a:t>
            </a:r>
          </a:p>
          <a:p>
            <a:pPr marL="0" indent="0">
              <a:buNone/>
            </a:pPr>
            <a:endParaRPr lang="en-US" altLang="en-US" i="1" dirty="0">
              <a:latin typeface="+mj-lt"/>
            </a:endParaRPr>
          </a:p>
          <a:p>
            <a:pPr marL="457200" indent="-457200">
              <a:buFont typeface="+mj-lt"/>
              <a:buAutoNum type="arabicPeriod"/>
            </a:pPr>
            <a:r>
              <a:rPr lang="en-US" altLang="en-US" dirty="0">
                <a:latin typeface="+mj-lt"/>
              </a:rPr>
              <a:t>Wash your hands.</a:t>
            </a:r>
          </a:p>
          <a:p>
            <a:pPr marL="457200" indent="-457200">
              <a:buFont typeface="+mj-lt"/>
              <a:buAutoNum type="arabicPeriod"/>
            </a:pPr>
            <a:r>
              <a:rPr lang="en-US" altLang="en-US" dirty="0">
                <a:latin typeface="+mj-lt"/>
              </a:rPr>
              <a:t>Place equipment in shower or tub room. Put on gloves. Clean shower or tub area and shower chair. Place bucket under shower chair (in case resident has a bowel movement). Turn on heat lamp to warm the room, if available.</a:t>
            </a:r>
          </a:p>
          <a:p>
            <a:pPr marL="457200" indent="-457200">
              <a:buFont typeface="+mj-lt"/>
              <a:buAutoNum type="arabicPeriod"/>
            </a:pPr>
            <a:r>
              <a:rPr lang="en-US" altLang="en-US" dirty="0">
                <a:latin typeface="+mj-lt"/>
              </a:rPr>
              <a:t>Remove and discard gloves. Wash your hands.	</a:t>
            </a:r>
          </a:p>
          <a:p>
            <a:pPr marL="0" indent="0">
              <a:buNone/>
            </a:pPr>
            <a:endParaRPr lang="en-US" altLang="en-US" dirty="0">
              <a:solidFill>
                <a:schemeClr val="accent5">
                  <a:lumMod val="60000"/>
                  <a:lumOff val="40000"/>
                </a:schemeClr>
              </a:solidFill>
              <a:highlight>
                <a:srgbClr val="000000"/>
              </a:highlight>
              <a:latin typeface="+mj-lt"/>
            </a:endParaRPr>
          </a:p>
        </p:txBody>
      </p:sp>
    </p:spTree>
    <p:extLst>
      <p:ext uri="{BB962C8B-B14F-4D97-AF65-F5344CB8AC3E}">
        <p14:creationId xmlns:p14="http://schemas.microsoft.com/office/powerpoint/2010/main" val="28324380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54</a:t>
            </a:fld>
            <a:endParaRPr lang="en-US"/>
          </a:p>
        </p:txBody>
      </p:sp>
      <p:sp>
        <p:nvSpPr>
          <p:cNvPr id="4" name="Title 3">
            <a:extLst>
              <a:ext uri="{FF2B5EF4-FFF2-40B4-BE49-F238E27FC236}">
                <a16:creationId xmlns:a16="http://schemas.microsoft.com/office/drawing/2014/main" id="{D687E856-C1C1-4B1A-B378-A9EC3E4167C9}"/>
              </a:ext>
            </a:extLst>
          </p:cNvPr>
          <p:cNvSpPr>
            <a:spLocks noGrp="1"/>
          </p:cNvSpPr>
          <p:nvPr>
            <p:ph type="title"/>
          </p:nvPr>
        </p:nvSpPr>
        <p:spPr/>
        <p:txBody>
          <a:bodyPr>
            <a:normAutofit fontScale="90000"/>
          </a:bodyPr>
          <a:lstStyle/>
          <a:p>
            <a:r>
              <a:rPr lang="en-US" dirty="0"/>
              <a:t>LO3, content 35</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Giving a shower or tub bath</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4"/>
            </a:pPr>
            <a:r>
              <a:rPr lang="en-US" altLang="en-US" dirty="0">
                <a:latin typeface="+mj-lt"/>
              </a:rPr>
              <a:t>Go to resident’s room. Identify yourself by name. Identify the resident by name. </a:t>
            </a:r>
          </a:p>
          <a:p>
            <a:pPr marL="457200" indent="-457200">
              <a:buFont typeface="+mj-lt"/>
              <a:buAutoNum type="arabicPeriod" startAt="4"/>
            </a:pPr>
            <a:r>
              <a:rPr lang="en-US" altLang="en-US" dirty="0">
                <a:latin typeface="+mj-lt"/>
              </a:rPr>
              <a:t>Wash your hands.</a:t>
            </a:r>
          </a:p>
          <a:p>
            <a:pPr marL="457200" indent="-457200">
              <a:buFont typeface="+mj-lt"/>
              <a:buAutoNum type="arabicPeriod" startAt="4"/>
            </a:pPr>
            <a:r>
              <a:rPr lang="en-US" altLang="en-US" dirty="0">
                <a:latin typeface="+mj-lt"/>
              </a:rPr>
              <a:t>Explain procedure to resident. Speak clearly, slowly, and directly. Maintain face-to-face contact whenever possible.</a:t>
            </a:r>
          </a:p>
          <a:p>
            <a:pPr marL="457200" indent="-457200">
              <a:buFont typeface="+mj-lt"/>
              <a:buAutoNum type="arabicPeriod" startAt="4"/>
            </a:pPr>
            <a:r>
              <a:rPr lang="en-US" altLang="en-US" dirty="0">
                <a:latin typeface="+mj-lt"/>
              </a:rPr>
              <a:t>Provide for resident’s privacy with curtain, screen, or door.</a:t>
            </a:r>
          </a:p>
          <a:p>
            <a:pPr marL="457200" indent="-457200">
              <a:buFont typeface="+mj-lt"/>
              <a:buAutoNum type="arabicPeriod" startAt="4"/>
            </a:pPr>
            <a:r>
              <a:rPr lang="en-US" altLang="en-US" dirty="0">
                <a:latin typeface="+mj-lt"/>
              </a:rPr>
              <a:t>Help resident to put on nonskid footwear. Transport resident to shower or tub room.	</a:t>
            </a:r>
          </a:p>
          <a:p>
            <a:pPr marL="0" indent="0">
              <a:buNone/>
            </a:pPr>
            <a:endParaRPr lang="en-US" altLang="en-US" dirty="0">
              <a:solidFill>
                <a:schemeClr val="accent5">
                  <a:lumMod val="60000"/>
                  <a:lumOff val="40000"/>
                </a:schemeClr>
              </a:solidFill>
              <a:highlight>
                <a:srgbClr val="000000"/>
              </a:highlight>
              <a:latin typeface="+mj-lt"/>
            </a:endParaRPr>
          </a:p>
        </p:txBody>
      </p:sp>
    </p:spTree>
    <p:extLst>
      <p:ext uri="{BB962C8B-B14F-4D97-AF65-F5344CB8AC3E}">
        <p14:creationId xmlns:p14="http://schemas.microsoft.com/office/powerpoint/2010/main" val="1179306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55</a:t>
            </a:fld>
            <a:endParaRPr lang="en-US"/>
          </a:p>
        </p:txBody>
      </p:sp>
      <p:sp>
        <p:nvSpPr>
          <p:cNvPr id="4" name="Title 3">
            <a:extLst>
              <a:ext uri="{FF2B5EF4-FFF2-40B4-BE49-F238E27FC236}">
                <a16:creationId xmlns:a16="http://schemas.microsoft.com/office/drawing/2014/main" id="{35897235-DAF7-40A6-B225-63F62F8FF14E}"/>
              </a:ext>
            </a:extLst>
          </p:cNvPr>
          <p:cNvSpPr>
            <a:spLocks noGrp="1"/>
          </p:cNvSpPr>
          <p:nvPr>
            <p:ph type="title"/>
          </p:nvPr>
        </p:nvSpPr>
        <p:spPr/>
        <p:txBody>
          <a:bodyPr>
            <a:normAutofit fontScale="90000"/>
          </a:bodyPr>
          <a:lstStyle/>
          <a:p>
            <a:r>
              <a:rPr lang="en-US" dirty="0"/>
              <a:t>LO3, content 36</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5" y="780226"/>
            <a:ext cx="3551949"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Giving a shower or tub bath</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9"/>
            </a:pPr>
            <a:r>
              <a:rPr lang="en-US" altLang="en-US" dirty="0"/>
              <a:t>Wash your hands. Put on clean gloves.</a:t>
            </a:r>
          </a:p>
          <a:p>
            <a:pPr marL="457200" indent="-457200">
              <a:buFont typeface="+mj-lt"/>
              <a:buAutoNum type="arabicPeriod" startAt="9"/>
            </a:pPr>
            <a:r>
              <a:rPr lang="en-US" altLang="en-US" dirty="0"/>
              <a:t>Help resident remove clothing and shoes.</a:t>
            </a:r>
          </a:p>
          <a:p>
            <a:pPr marL="0" indent="0">
              <a:buNone/>
            </a:pPr>
            <a:r>
              <a:rPr lang="en-US" altLang="en-US" b="1" dirty="0"/>
              <a:t>For a shower:</a:t>
            </a:r>
          </a:p>
          <a:p>
            <a:pPr marL="457200" indent="-457200">
              <a:buFont typeface="+mj-lt"/>
              <a:buAutoNum type="arabicPeriod" startAt="11"/>
            </a:pPr>
            <a:r>
              <a:rPr lang="en-US" altLang="en-US" dirty="0"/>
              <a:t>If using a shower chair, place it close to resident. Lock wheels. Safely transfer resident into the shower chair.</a:t>
            </a:r>
          </a:p>
          <a:p>
            <a:pPr marL="0" indent="0">
              <a:buNone/>
            </a:pPr>
            <a:r>
              <a:rPr lang="en-US" altLang="en-US" dirty="0"/>
              <a:t>	</a:t>
            </a:r>
          </a:p>
          <a:p>
            <a:pPr marL="0" indent="0">
              <a:buNone/>
            </a:pPr>
            <a:endParaRPr lang="en-US" altLang="en-US" dirty="0">
              <a:highlight>
                <a:srgbClr val="000000"/>
              </a:highlight>
            </a:endParaRPr>
          </a:p>
        </p:txBody>
      </p:sp>
      <p:pic>
        <p:nvPicPr>
          <p:cNvPr id="5" name="Picture 4" descr="Shower chair with wheels. ">
            <a:extLst>
              <a:ext uri="{FF2B5EF4-FFF2-40B4-BE49-F238E27FC236}">
                <a16:creationId xmlns:a16="http://schemas.microsoft.com/office/drawing/2014/main" id="{BC37789B-8227-4AC7-A13F-F195744C8C31}"/>
              </a:ext>
            </a:extLst>
          </p:cNvPr>
          <p:cNvPicPr>
            <a:picLocks noChangeAspect="1"/>
          </p:cNvPicPr>
          <p:nvPr/>
        </p:nvPicPr>
        <p:blipFill>
          <a:blip r:embed="rId2"/>
          <a:stretch>
            <a:fillRect/>
          </a:stretch>
        </p:blipFill>
        <p:spPr>
          <a:xfrm>
            <a:off x="4028494" y="1664381"/>
            <a:ext cx="3755461" cy="4615072"/>
          </a:xfrm>
          <a:prstGeom prst="rect">
            <a:avLst/>
          </a:prstGeom>
        </p:spPr>
      </p:pic>
    </p:spTree>
    <p:extLst>
      <p:ext uri="{BB962C8B-B14F-4D97-AF65-F5344CB8AC3E}">
        <p14:creationId xmlns:p14="http://schemas.microsoft.com/office/powerpoint/2010/main" val="26244252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56</a:t>
            </a:fld>
            <a:endParaRPr lang="en-US"/>
          </a:p>
        </p:txBody>
      </p:sp>
      <p:sp>
        <p:nvSpPr>
          <p:cNvPr id="4" name="Title 3">
            <a:extLst>
              <a:ext uri="{FF2B5EF4-FFF2-40B4-BE49-F238E27FC236}">
                <a16:creationId xmlns:a16="http://schemas.microsoft.com/office/drawing/2014/main" id="{154D98A2-2AB5-418A-B1CA-CBC901A6F42E}"/>
              </a:ext>
            </a:extLst>
          </p:cNvPr>
          <p:cNvSpPr>
            <a:spLocks noGrp="1"/>
          </p:cNvSpPr>
          <p:nvPr>
            <p:ph type="title"/>
          </p:nvPr>
        </p:nvSpPr>
        <p:spPr/>
        <p:txBody>
          <a:bodyPr>
            <a:normAutofit fontScale="90000"/>
          </a:bodyPr>
          <a:lstStyle/>
          <a:p>
            <a:r>
              <a:rPr lang="en-US" dirty="0"/>
              <a:t>LO3, content 37</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Giving a shower or tub bath</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12"/>
            </a:pPr>
            <a:r>
              <a:rPr lang="en-US" altLang="en-US" dirty="0">
                <a:latin typeface="+mj-lt"/>
              </a:rPr>
              <a:t>Turn on water. Test water temperature with thermometer or against the inside of your wrist. Water temperature should be no higher than 105°F. Have resident check water temperature. Adjust if necessary. Check temperature throughout the shower.</a:t>
            </a:r>
          </a:p>
          <a:p>
            <a:pPr marL="457200" indent="-457200">
              <a:buFont typeface="+mj-lt"/>
              <a:buAutoNum type="arabicPeriod" startAt="12"/>
            </a:pPr>
            <a:r>
              <a:rPr lang="en-US" altLang="en-US" dirty="0">
                <a:latin typeface="+mj-lt"/>
              </a:rPr>
              <a:t>Unlock the shower chair and move it into the shower stall. Lock wheels.</a:t>
            </a:r>
          </a:p>
          <a:p>
            <a:pPr marL="457200" indent="-457200">
              <a:buFont typeface="+mj-lt"/>
              <a:buAutoNum type="arabicPeriod" startAt="12"/>
            </a:pPr>
            <a:r>
              <a:rPr lang="en-US" altLang="en-US" dirty="0">
                <a:latin typeface="+mj-lt"/>
              </a:rPr>
              <a:t>Stay with resident during procedure. </a:t>
            </a:r>
          </a:p>
          <a:p>
            <a:pPr marL="457200" indent="-457200">
              <a:buFont typeface="+mj-lt"/>
              <a:buAutoNum type="arabicPeriod" startAt="12"/>
            </a:pPr>
            <a:r>
              <a:rPr lang="en-US" altLang="en-US" dirty="0">
                <a:latin typeface="+mj-lt"/>
              </a:rPr>
              <a:t>Let resident wash as much as possible. Help her to wash her face. </a:t>
            </a:r>
          </a:p>
          <a:p>
            <a:pPr marL="457200" indent="-457200">
              <a:buFont typeface="+mj-lt"/>
              <a:buAutoNum type="arabicPeriod" startAt="12"/>
            </a:pPr>
            <a:r>
              <a:rPr lang="en-US" altLang="en-US" dirty="0">
                <a:latin typeface="+mj-lt"/>
              </a:rPr>
              <a:t>Help the resident shampoo and rinse hair. </a:t>
            </a:r>
          </a:p>
          <a:p>
            <a:pPr marL="457200" indent="-457200">
              <a:buFont typeface="+mj-lt"/>
              <a:buAutoNum type="arabicPeriod" startAt="12"/>
            </a:pPr>
            <a:r>
              <a:rPr lang="en-US" altLang="en-US" dirty="0">
                <a:latin typeface="+mj-lt"/>
              </a:rPr>
              <a:t>Using soap, help to wash and rinse the entire body. Move from head to toe (clean to dirty).</a:t>
            </a:r>
          </a:p>
          <a:p>
            <a:pPr marL="457200" indent="-457200">
              <a:buFont typeface="+mj-lt"/>
              <a:buAutoNum type="arabicPeriod" startAt="12"/>
            </a:pPr>
            <a:r>
              <a:rPr lang="en-US" altLang="en-US" dirty="0">
                <a:latin typeface="+mj-lt"/>
              </a:rPr>
              <a:t>Turn off water. Unlock shower chair wheels. Roll resident out of shower. </a:t>
            </a:r>
          </a:p>
          <a:p>
            <a:pPr marL="0" indent="0">
              <a:buNone/>
            </a:pPr>
            <a:endParaRPr lang="en-US" altLang="en-US" dirty="0">
              <a:solidFill>
                <a:schemeClr val="accent5">
                  <a:lumMod val="60000"/>
                  <a:lumOff val="40000"/>
                </a:schemeClr>
              </a:solidFill>
              <a:highlight>
                <a:srgbClr val="000000"/>
              </a:highlight>
              <a:latin typeface="+mj-lt"/>
            </a:endParaRPr>
          </a:p>
        </p:txBody>
      </p:sp>
    </p:spTree>
    <p:extLst>
      <p:ext uri="{BB962C8B-B14F-4D97-AF65-F5344CB8AC3E}">
        <p14:creationId xmlns:p14="http://schemas.microsoft.com/office/powerpoint/2010/main" val="8553374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57</a:t>
            </a:fld>
            <a:endParaRPr lang="en-US"/>
          </a:p>
        </p:txBody>
      </p:sp>
      <p:sp>
        <p:nvSpPr>
          <p:cNvPr id="4" name="Title 3">
            <a:extLst>
              <a:ext uri="{FF2B5EF4-FFF2-40B4-BE49-F238E27FC236}">
                <a16:creationId xmlns:a16="http://schemas.microsoft.com/office/drawing/2014/main" id="{DA35DD0B-C010-491D-9551-9117AE8F490D}"/>
              </a:ext>
            </a:extLst>
          </p:cNvPr>
          <p:cNvSpPr>
            <a:spLocks noGrp="1"/>
          </p:cNvSpPr>
          <p:nvPr>
            <p:ph type="title"/>
          </p:nvPr>
        </p:nvSpPr>
        <p:spPr/>
        <p:txBody>
          <a:bodyPr>
            <a:normAutofit fontScale="90000"/>
          </a:bodyPr>
          <a:lstStyle/>
          <a:p>
            <a:r>
              <a:rPr lang="en-US" dirty="0"/>
              <a:t>LO3, content 38</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Giving a shower or tub bath</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r>
              <a:rPr lang="en-US" altLang="en-US" b="1" dirty="0">
                <a:latin typeface="+mj-lt"/>
              </a:rPr>
              <a:t>For a tub bath:</a:t>
            </a:r>
          </a:p>
          <a:p>
            <a:pPr marL="457200" indent="-457200">
              <a:buFont typeface="+mj-lt"/>
              <a:buAutoNum type="arabicPeriod" startAt="11"/>
            </a:pPr>
            <a:r>
              <a:rPr lang="en-US" altLang="en-US" dirty="0">
                <a:latin typeface="+mj-lt"/>
              </a:rPr>
              <a:t>Residents may need help to get into the bath, depending on their level of mobility. Safely transfer resident onto chair or tub lift, or help resident into bath.</a:t>
            </a:r>
          </a:p>
          <a:p>
            <a:pPr marL="457200" indent="-457200">
              <a:buFont typeface="+mj-lt"/>
              <a:buAutoNum type="arabicPeriod" startAt="11"/>
            </a:pPr>
            <a:r>
              <a:rPr lang="en-US" altLang="en-US" dirty="0">
                <a:latin typeface="+mj-lt"/>
              </a:rPr>
              <a:t>Fill the tub halfway with warm water. Test water temperature with thermometer or against the inside of your wrist. Water temperature should be no higher than 105°F. Have resident check water temperature. Adjust if necessary.</a:t>
            </a:r>
          </a:p>
          <a:p>
            <a:pPr marL="457200" indent="-457200">
              <a:buFont typeface="+mj-lt"/>
              <a:buAutoNum type="arabicPeriod" startAt="11"/>
            </a:pPr>
            <a:r>
              <a:rPr lang="en-US" altLang="en-US" dirty="0">
                <a:latin typeface="+mj-lt"/>
              </a:rPr>
              <a:t>Stay with resident during procedure.</a:t>
            </a:r>
          </a:p>
          <a:p>
            <a:pPr marL="0" indent="0">
              <a:buNone/>
            </a:pPr>
            <a:r>
              <a:rPr lang="en-US" altLang="en-US" dirty="0">
                <a:latin typeface="+mj-lt"/>
              </a:rPr>
              <a:t> </a:t>
            </a:r>
          </a:p>
          <a:p>
            <a:pPr marL="0" indent="0">
              <a:buNone/>
            </a:pPr>
            <a:endParaRPr lang="en-US" altLang="en-US" dirty="0">
              <a:solidFill>
                <a:schemeClr val="accent5">
                  <a:lumMod val="60000"/>
                  <a:lumOff val="40000"/>
                </a:schemeClr>
              </a:solidFill>
              <a:highlight>
                <a:srgbClr val="000000"/>
              </a:highlight>
              <a:latin typeface="+mj-lt"/>
            </a:endParaRPr>
          </a:p>
        </p:txBody>
      </p:sp>
    </p:spTree>
    <p:extLst>
      <p:ext uri="{BB962C8B-B14F-4D97-AF65-F5344CB8AC3E}">
        <p14:creationId xmlns:p14="http://schemas.microsoft.com/office/powerpoint/2010/main" val="35661160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58</a:t>
            </a:fld>
            <a:endParaRPr lang="en-US"/>
          </a:p>
        </p:txBody>
      </p:sp>
      <p:sp>
        <p:nvSpPr>
          <p:cNvPr id="4" name="Title 3">
            <a:extLst>
              <a:ext uri="{FF2B5EF4-FFF2-40B4-BE49-F238E27FC236}">
                <a16:creationId xmlns:a16="http://schemas.microsoft.com/office/drawing/2014/main" id="{877B2D22-AE70-4010-A238-598A94028DCC}"/>
              </a:ext>
            </a:extLst>
          </p:cNvPr>
          <p:cNvSpPr>
            <a:spLocks noGrp="1"/>
          </p:cNvSpPr>
          <p:nvPr>
            <p:ph type="title"/>
          </p:nvPr>
        </p:nvSpPr>
        <p:spPr/>
        <p:txBody>
          <a:bodyPr>
            <a:normAutofit fontScale="90000"/>
          </a:bodyPr>
          <a:lstStyle/>
          <a:p>
            <a:r>
              <a:rPr lang="en-US" dirty="0"/>
              <a:t>LO3, content 39</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Giving a shower or tub bath</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14"/>
            </a:pPr>
            <a:r>
              <a:rPr lang="en-US" altLang="en-US" dirty="0">
                <a:latin typeface="+mj-lt"/>
              </a:rPr>
              <a:t>Let resident wash as much as possible. Help her to wash her face. </a:t>
            </a:r>
          </a:p>
          <a:p>
            <a:pPr marL="457200" indent="-457200">
              <a:buFont typeface="+mj-lt"/>
              <a:buAutoNum type="arabicPeriod" startAt="14"/>
            </a:pPr>
            <a:r>
              <a:rPr lang="en-US" altLang="en-US" dirty="0">
                <a:latin typeface="+mj-lt"/>
              </a:rPr>
              <a:t>Help resident shampoo and rinse hair.</a:t>
            </a:r>
          </a:p>
          <a:p>
            <a:pPr marL="457200" indent="-457200">
              <a:buFont typeface="+mj-lt"/>
              <a:buAutoNum type="arabicPeriod" startAt="14"/>
            </a:pPr>
            <a:r>
              <a:rPr lang="en-US" altLang="en-US" dirty="0">
                <a:latin typeface="+mj-lt"/>
              </a:rPr>
              <a:t>Using soap, help to wash and rinse the entire body. Move from head to toe (clean to dirty).</a:t>
            </a:r>
          </a:p>
          <a:p>
            <a:pPr marL="457200" indent="-457200">
              <a:buFont typeface="+mj-lt"/>
              <a:buAutoNum type="arabicPeriod" startAt="14"/>
            </a:pPr>
            <a:r>
              <a:rPr lang="en-US" altLang="en-US" dirty="0">
                <a:latin typeface="+mj-lt"/>
              </a:rPr>
              <a:t>Drain the tub. Cover resident with bath blanket while the tub drains.</a:t>
            </a:r>
          </a:p>
          <a:p>
            <a:pPr marL="457200" indent="-457200">
              <a:buFont typeface="+mj-lt"/>
              <a:buAutoNum type="arabicPeriod" startAt="14"/>
            </a:pPr>
            <a:r>
              <a:rPr lang="en-US" altLang="en-US" dirty="0">
                <a:latin typeface="+mj-lt"/>
              </a:rPr>
              <a:t>Help resident out of tub and onto a chair.</a:t>
            </a:r>
          </a:p>
          <a:p>
            <a:pPr marL="0" indent="0">
              <a:buNone/>
            </a:pPr>
            <a:r>
              <a:rPr lang="en-US" altLang="en-US" b="1" dirty="0">
                <a:latin typeface="+mj-lt"/>
              </a:rPr>
              <a:t>Remaining steps for either procedure:</a:t>
            </a:r>
          </a:p>
          <a:p>
            <a:pPr marL="457200" indent="-457200">
              <a:buFont typeface="+mj-lt"/>
              <a:buAutoNum type="arabicPeriod" startAt="19"/>
            </a:pPr>
            <a:r>
              <a:rPr lang="en-US" altLang="en-US" dirty="0">
                <a:latin typeface="+mj-lt"/>
              </a:rPr>
              <a:t>Give resident towel(s) and help to pat dry. Pat dry under the breasts, between skin folds, in the perineal area, and between toes.</a:t>
            </a:r>
          </a:p>
          <a:p>
            <a:pPr marL="457200" indent="-457200">
              <a:buFont typeface="+mj-lt"/>
              <a:buAutoNum type="arabicPeriod" startAt="19"/>
            </a:pPr>
            <a:r>
              <a:rPr lang="en-US" altLang="en-US" dirty="0">
                <a:latin typeface="+mj-lt"/>
              </a:rPr>
              <a:t>Apply lotion and deodorant as needed</a:t>
            </a:r>
          </a:p>
          <a:p>
            <a:pPr marL="0" indent="0">
              <a:buNone/>
            </a:pPr>
            <a:r>
              <a:rPr lang="en-US" altLang="en-US" dirty="0">
                <a:latin typeface="+mj-lt"/>
              </a:rPr>
              <a:t>21.  Place soiled clothing and linens in proper containers. </a:t>
            </a:r>
          </a:p>
          <a:p>
            <a:pPr marL="457200" indent="-457200">
              <a:buFont typeface="+mj-lt"/>
              <a:buAutoNum type="arabicPeriod" startAt="19"/>
            </a:pPr>
            <a:endParaRPr lang="en-US" altLang="en-US" dirty="0">
              <a:latin typeface="+mj-lt"/>
            </a:endParaRPr>
          </a:p>
          <a:p>
            <a:pPr marL="457200" indent="-457200">
              <a:buFont typeface="+mj-lt"/>
              <a:buAutoNum type="arabicPeriod" startAt="19"/>
            </a:pPr>
            <a:endParaRPr lang="en-US" altLang="en-US" dirty="0">
              <a:latin typeface="+mj-lt"/>
            </a:endParaRPr>
          </a:p>
          <a:p>
            <a:pPr marL="457200" indent="-457200">
              <a:buFont typeface="+mj-lt"/>
              <a:buAutoNum type="arabicPeriod" startAt="19"/>
            </a:pPr>
            <a:endParaRPr lang="en-US" altLang="en-US" dirty="0">
              <a:latin typeface="+mj-lt"/>
            </a:endParaRPr>
          </a:p>
          <a:p>
            <a:pPr marL="0" indent="0">
              <a:buNone/>
            </a:pPr>
            <a:endParaRPr lang="en-US" altLang="en-US" dirty="0">
              <a:solidFill>
                <a:schemeClr val="accent5">
                  <a:lumMod val="60000"/>
                  <a:lumOff val="40000"/>
                </a:schemeClr>
              </a:solidFill>
              <a:highlight>
                <a:srgbClr val="000000"/>
              </a:highlight>
              <a:latin typeface="+mj-lt"/>
            </a:endParaRPr>
          </a:p>
        </p:txBody>
      </p:sp>
    </p:spTree>
    <p:extLst>
      <p:ext uri="{BB962C8B-B14F-4D97-AF65-F5344CB8AC3E}">
        <p14:creationId xmlns:p14="http://schemas.microsoft.com/office/powerpoint/2010/main" val="2609460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59</a:t>
            </a:fld>
            <a:endParaRPr lang="en-US"/>
          </a:p>
        </p:txBody>
      </p:sp>
      <p:sp>
        <p:nvSpPr>
          <p:cNvPr id="4" name="Title 3">
            <a:extLst>
              <a:ext uri="{FF2B5EF4-FFF2-40B4-BE49-F238E27FC236}">
                <a16:creationId xmlns:a16="http://schemas.microsoft.com/office/drawing/2014/main" id="{E45D640E-9DC8-4D7C-B399-8581039555EF}"/>
              </a:ext>
            </a:extLst>
          </p:cNvPr>
          <p:cNvSpPr>
            <a:spLocks noGrp="1"/>
          </p:cNvSpPr>
          <p:nvPr>
            <p:ph type="title"/>
          </p:nvPr>
        </p:nvSpPr>
        <p:spPr/>
        <p:txBody>
          <a:bodyPr>
            <a:normAutofit fontScale="90000"/>
          </a:bodyPr>
          <a:lstStyle/>
          <a:p>
            <a:r>
              <a:rPr lang="en-US" dirty="0"/>
              <a:t>LO3, content 40</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Giving a shower or tub bath</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22"/>
            </a:pPr>
            <a:r>
              <a:rPr lang="en-US" altLang="en-US" dirty="0">
                <a:latin typeface="+mj-lt"/>
              </a:rPr>
              <a:t>Remove and discard gloves. </a:t>
            </a:r>
          </a:p>
          <a:p>
            <a:pPr marL="457200" indent="-457200">
              <a:buFont typeface="+mj-lt"/>
              <a:buAutoNum type="arabicPeriod" startAt="22"/>
            </a:pPr>
            <a:r>
              <a:rPr lang="en-US" altLang="en-US" dirty="0">
                <a:latin typeface="+mj-lt"/>
              </a:rPr>
              <a:t>Wash your hands.</a:t>
            </a:r>
          </a:p>
          <a:p>
            <a:pPr marL="457200" indent="-457200">
              <a:buFont typeface="+mj-lt"/>
              <a:buAutoNum type="arabicPeriod" startAt="22"/>
            </a:pPr>
            <a:r>
              <a:rPr lang="en-US" altLang="en-US" dirty="0">
                <a:latin typeface="+mj-lt"/>
              </a:rPr>
              <a:t>Help resident dress and comb hair before leaving shower or tub room. Offer a hair dryer if needed. Put on nonskid footwear. Return resident to room.</a:t>
            </a:r>
          </a:p>
          <a:p>
            <a:pPr marL="457200" indent="-457200">
              <a:buFont typeface="+mj-lt"/>
              <a:buAutoNum type="arabicPeriod" startAt="22"/>
            </a:pPr>
            <a:r>
              <a:rPr lang="en-US" altLang="en-US" dirty="0">
                <a:latin typeface="+mj-lt"/>
              </a:rPr>
              <a:t>Make sure resident is comfortable.</a:t>
            </a:r>
          </a:p>
          <a:p>
            <a:pPr marL="457200" indent="-457200">
              <a:buFont typeface="+mj-lt"/>
              <a:buAutoNum type="arabicPeriod" startAt="22"/>
            </a:pPr>
            <a:r>
              <a:rPr lang="en-US" altLang="en-US" dirty="0">
                <a:latin typeface="+mj-lt"/>
              </a:rPr>
              <a:t>Place call light within resident’s reach.</a:t>
            </a:r>
          </a:p>
          <a:p>
            <a:pPr marL="457200" indent="-457200">
              <a:buFont typeface="+mj-lt"/>
              <a:buAutoNum type="arabicPeriod" startAt="22"/>
            </a:pPr>
            <a:r>
              <a:rPr lang="en-US" altLang="en-US" dirty="0">
                <a:latin typeface="+mj-lt"/>
              </a:rPr>
              <a:t>Report any changes in resident to nurse.</a:t>
            </a:r>
          </a:p>
          <a:p>
            <a:pPr marL="457200" indent="-457200">
              <a:buFont typeface="+mj-lt"/>
              <a:buAutoNum type="arabicPeriod" startAt="22"/>
            </a:pPr>
            <a:r>
              <a:rPr lang="en-US" altLang="en-US" dirty="0">
                <a:latin typeface="+mj-lt"/>
              </a:rPr>
              <a:t>Document procedure using facility guidelines.</a:t>
            </a:r>
          </a:p>
          <a:p>
            <a:pPr marL="0" indent="0">
              <a:buNone/>
            </a:pPr>
            <a:endParaRPr lang="en-US" altLang="en-US" dirty="0">
              <a:latin typeface="+mj-lt"/>
            </a:endParaRPr>
          </a:p>
          <a:p>
            <a:pPr marL="0" indent="0">
              <a:buNone/>
            </a:pPr>
            <a:endParaRPr lang="en-US" altLang="en-US" dirty="0">
              <a:solidFill>
                <a:schemeClr val="accent5">
                  <a:lumMod val="60000"/>
                  <a:lumOff val="40000"/>
                </a:schemeClr>
              </a:solidFill>
              <a:highlight>
                <a:srgbClr val="000000"/>
              </a:highlight>
              <a:latin typeface="+mj-lt"/>
            </a:endParaRPr>
          </a:p>
        </p:txBody>
      </p:sp>
    </p:spTree>
    <p:extLst>
      <p:ext uri="{BB962C8B-B14F-4D97-AF65-F5344CB8AC3E}">
        <p14:creationId xmlns:p14="http://schemas.microsoft.com/office/powerpoint/2010/main" val="840857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6</a:t>
            </a:fld>
            <a:endParaRPr lang="en-US"/>
          </a:p>
        </p:txBody>
      </p:sp>
      <p:sp>
        <p:nvSpPr>
          <p:cNvPr id="2" name="Title 1">
            <a:extLst>
              <a:ext uri="{FF2B5EF4-FFF2-40B4-BE49-F238E27FC236}">
                <a16:creationId xmlns:a16="http://schemas.microsoft.com/office/drawing/2014/main" id="{6E0EFD66-FA3D-4354-AF30-7F34FCAAC99F}"/>
              </a:ext>
            </a:extLst>
          </p:cNvPr>
          <p:cNvSpPr>
            <a:spLocks noGrp="1"/>
          </p:cNvSpPr>
          <p:nvPr>
            <p:ph type="title"/>
          </p:nvPr>
        </p:nvSpPr>
        <p:spPr/>
        <p:txBody>
          <a:bodyPr>
            <a:normAutofit fontScale="90000"/>
          </a:bodyPr>
          <a:lstStyle/>
          <a:p>
            <a:r>
              <a:rPr lang="en-US" dirty="0"/>
              <a:t>LO1, content 4</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AutoNum type="arabicPeriod"/>
            </a:pPr>
            <a:r>
              <a:rPr lang="en-US" dirty="0">
                <a:solidFill>
                  <a:srgbClr val="FF0000"/>
                </a:solidFill>
                <a:latin typeface="+mj-lt"/>
              </a:rPr>
              <a:t>Explain personal care of residents</a:t>
            </a:r>
          </a:p>
          <a:p>
            <a:pPr marL="457200" indent="-457200">
              <a:buAutoNum type="arabicPeriod"/>
            </a:pPr>
            <a:endParaRPr lang="en-US" dirty="0"/>
          </a:p>
          <a:p>
            <a:pPr marL="0" indent="0">
              <a:buNone/>
            </a:pPr>
            <a:r>
              <a:rPr lang="en-US" dirty="0">
                <a:solidFill>
                  <a:sysClr val="windowText" lastClr="000000"/>
                </a:solidFill>
                <a:latin typeface="Scala Sans" panose="02000503060000020003" pitchFamily="2" charset="0"/>
              </a:rPr>
              <a:t>NAs can promote residents’ dignity, respect and privacy during personal care by</a:t>
            </a:r>
          </a:p>
          <a:p>
            <a:pPr marL="0" indent="0">
              <a:buNone/>
            </a:pPr>
            <a:endParaRPr lang="en-US" dirty="0">
              <a:solidFill>
                <a:sysClr val="windowText" lastClr="000000"/>
              </a:solidFill>
              <a:latin typeface="Scala Sans" panose="02000503060000020003" pitchFamily="2" charset="0"/>
            </a:endParaRPr>
          </a:p>
          <a:p>
            <a:pPr lvl="1"/>
            <a:r>
              <a:rPr lang="en-US" dirty="0">
                <a:solidFill>
                  <a:sysClr val="windowText" lastClr="000000"/>
                </a:solidFill>
                <a:latin typeface="Scala Sans" panose="02000503060000020003" pitchFamily="2" charset="0"/>
              </a:rPr>
              <a:t>Encouraging residents to do as much as they are able to do and being patient</a:t>
            </a:r>
          </a:p>
          <a:p>
            <a:pPr lvl="1"/>
            <a:r>
              <a:rPr lang="en-US" dirty="0">
                <a:solidFill>
                  <a:sysClr val="windowText" lastClr="000000"/>
                </a:solidFill>
                <a:latin typeface="Scala Sans" panose="02000503060000020003" pitchFamily="2" charset="0"/>
              </a:rPr>
              <a:t>Knocking and waiting for permission to enter the resident’s room</a:t>
            </a:r>
          </a:p>
          <a:p>
            <a:pPr lvl="1"/>
            <a:r>
              <a:rPr lang="en-US" dirty="0">
                <a:solidFill>
                  <a:sysClr val="windowText" lastClr="000000"/>
                </a:solidFill>
                <a:latin typeface="Scala Sans" panose="02000503060000020003" pitchFamily="2" charset="0"/>
              </a:rPr>
              <a:t>Not interrupting residents while they are in the bathroom</a:t>
            </a:r>
          </a:p>
          <a:p>
            <a:pPr lvl="1"/>
            <a:r>
              <a:rPr lang="en-US" dirty="0">
                <a:solidFill>
                  <a:sysClr val="windowText" lastClr="000000"/>
                </a:solidFill>
                <a:latin typeface="Scala Sans" panose="02000503060000020003" pitchFamily="2" charset="0"/>
              </a:rPr>
              <a:t>Leaving the room when residents receive or make phone calls</a:t>
            </a:r>
          </a:p>
          <a:p>
            <a:pPr lvl="1"/>
            <a:r>
              <a:rPr lang="en-US" dirty="0">
                <a:solidFill>
                  <a:sysClr val="windowText" lastClr="000000"/>
                </a:solidFill>
                <a:latin typeface="Scala Sans" panose="02000503060000020003" pitchFamily="2" charset="0"/>
              </a:rPr>
              <a:t>Respecting residents’ private time and personal things</a:t>
            </a:r>
          </a:p>
          <a:p>
            <a:pPr lvl="1"/>
            <a:r>
              <a:rPr lang="en-US" dirty="0">
                <a:solidFill>
                  <a:sysClr val="windowText" lastClr="000000"/>
                </a:solidFill>
                <a:latin typeface="Scala Sans" panose="02000503060000020003" pitchFamily="2" charset="0"/>
              </a:rPr>
              <a:t>Not interrupting residents while they are dressing</a:t>
            </a:r>
          </a:p>
          <a:p>
            <a:pPr lvl="1"/>
            <a:r>
              <a:rPr lang="en-US" dirty="0">
                <a:solidFill>
                  <a:sysClr val="windowText" lastClr="000000"/>
                </a:solidFill>
                <a:latin typeface="Scala Sans" panose="02000503060000020003" pitchFamily="2" charset="0"/>
              </a:rPr>
              <a:t>Keeping residents covered whenever possible when helping with dressing</a:t>
            </a:r>
          </a:p>
          <a:p>
            <a:pPr marL="0" indent="0">
              <a:buNone/>
            </a:pPr>
            <a:endParaRPr lang="en-US" dirty="0">
              <a:solidFill>
                <a:sysClr val="windowText" lastClr="000000"/>
              </a:solidFill>
              <a:latin typeface="Scala Sans" panose="02000503060000020003" pitchFamily="2" charset="0"/>
            </a:endParaRPr>
          </a:p>
          <a:p>
            <a:pPr marL="457200" lvl="1" indent="0">
              <a:buNone/>
            </a:pPr>
            <a:endParaRPr lang="en-US" dirty="0">
              <a:solidFill>
                <a:sysClr val="windowText" lastClr="000000"/>
              </a:solidFill>
            </a:endParaRPr>
          </a:p>
          <a:p>
            <a:pPr marL="0" indent="0">
              <a:buNone/>
            </a:pPr>
            <a:endParaRPr lang="en-US" dirty="0">
              <a:latin typeface="+mj-lt"/>
            </a:endParaRPr>
          </a:p>
        </p:txBody>
      </p:sp>
    </p:spTree>
    <p:extLst>
      <p:ext uri="{BB962C8B-B14F-4D97-AF65-F5344CB8AC3E}">
        <p14:creationId xmlns:p14="http://schemas.microsoft.com/office/powerpoint/2010/main" val="31107515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60</a:t>
            </a:fld>
            <a:endParaRPr lang="en-US"/>
          </a:p>
        </p:txBody>
      </p:sp>
      <p:sp>
        <p:nvSpPr>
          <p:cNvPr id="2" name="Title 1">
            <a:extLst>
              <a:ext uri="{FF2B5EF4-FFF2-40B4-BE49-F238E27FC236}">
                <a16:creationId xmlns:a16="http://schemas.microsoft.com/office/drawing/2014/main" id="{95E377FC-711E-4E59-936D-7646965A105E}"/>
              </a:ext>
            </a:extLst>
          </p:cNvPr>
          <p:cNvSpPr>
            <a:spLocks noGrp="1"/>
          </p:cNvSpPr>
          <p:nvPr>
            <p:ph type="title"/>
          </p:nvPr>
        </p:nvSpPr>
        <p:spPr/>
        <p:txBody>
          <a:bodyPr>
            <a:normAutofit fontScale="90000"/>
          </a:bodyPr>
          <a:lstStyle/>
          <a:p>
            <a:r>
              <a:rPr lang="en-US" dirty="0"/>
              <a:t>LO4, key terms 1</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4"/>
            </a:pPr>
            <a:r>
              <a:rPr lang="en-US" dirty="0">
                <a:solidFill>
                  <a:srgbClr val="FF0000"/>
                </a:solidFill>
                <a:latin typeface="+mj-lt"/>
              </a:rPr>
              <a:t>Describe guidelines for assisting with grooming</a:t>
            </a:r>
          </a:p>
          <a:p>
            <a:pPr marL="0" indent="0">
              <a:buNone/>
            </a:pPr>
            <a:endParaRPr lang="en-US" dirty="0"/>
          </a:p>
          <a:p>
            <a:pPr marL="0" indent="0">
              <a:buNone/>
            </a:pPr>
            <a:r>
              <a:rPr lang="en-US" dirty="0">
                <a:solidFill>
                  <a:sysClr val="windowText" lastClr="000000"/>
                </a:solidFill>
                <a:latin typeface="Scala Sans" panose="02000503060000020003" pitchFamily="2" charset="0"/>
              </a:rPr>
              <a:t>Define the following terms:</a:t>
            </a:r>
          </a:p>
          <a:p>
            <a:pPr marL="457200" lvl="1" indent="0">
              <a:buNone/>
            </a:pPr>
            <a:endParaRPr lang="en-US" dirty="0">
              <a:solidFill>
                <a:sysClr val="windowText" lastClr="000000"/>
              </a:solidFill>
            </a:endParaRPr>
          </a:p>
          <a:p>
            <a:pPr marL="0" indent="0">
              <a:buNone/>
            </a:pPr>
            <a:r>
              <a:rPr lang="en-US" b="1" dirty="0">
                <a:latin typeface="+mj-lt"/>
              </a:rPr>
              <a:t>pediculosis</a:t>
            </a:r>
          </a:p>
          <a:p>
            <a:pPr marL="457200" lvl="1" indent="0">
              <a:buNone/>
            </a:pPr>
            <a:r>
              <a:rPr lang="en-US" dirty="0">
                <a:latin typeface="+mj-lt"/>
              </a:rPr>
              <a:t>an infestation of lice.</a:t>
            </a:r>
          </a:p>
          <a:p>
            <a:pPr marL="0" indent="0">
              <a:buNone/>
            </a:pPr>
            <a:r>
              <a:rPr lang="en-US" b="1" dirty="0">
                <a:latin typeface="+mj-lt"/>
              </a:rPr>
              <a:t>safety razor</a:t>
            </a:r>
          </a:p>
          <a:p>
            <a:pPr marL="457200" lvl="1" indent="0">
              <a:buNone/>
            </a:pPr>
            <a:r>
              <a:rPr lang="en-US" dirty="0">
                <a:latin typeface="+mj-lt"/>
              </a:rPr>
              <a:t>a type of razor that has a sharp blade with a special safety casing to help prevent cuts; requires the use of shaving cream or soap.</a:t>
            </a:r>
          </a:p>
          <a:p>
            <a:pPr marL="0" indent="0">
              <a:buNone/>
            </a:pPr>
            <a:endParaRPr lang="en-US" dirty="0">
              <a:latin typeface="+mj-lt"/>
            </a:endParaRPr>
          </a:p>
        </p:txBody>
      </p:sp>
    </p:spTree>
    <p:extLst>
      <p:ext uri="{BB962C8B-B14F-4D97-AF65-F5344CB8AC3E}">
        <p14:creationId xmlns:p14="http://schemas.microsoft.com/office/powerpoint/2010/main" val="10146621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61</a:t>
            </a:fld>
            <a:endParaRPr lang="en-US"/>
          </a:p>
        </p:txBody>
      </p:sp>
      <p:sp>
        <p:nvSpPr>
          <p:cNvPr id="2" name="Title 1">
            <a:extLst>
              <a:ext uri="{FF2B5EF4-FFF2-40B4-BE49-F238E27FC236}">
                <a16:creationId xmlns:a16="http://schemas.microsoft.com/office/drawing/2014/main" id="{C4DB42CB-8EA7-44AC-B3E1-C25C0FB0C6A8}"/>
              </a:ext>
            </a:extLst>
          </p:cNvPr>
          <p:cNvSpPr>
            <a:spLocks noGrp="1"/>
          </p:cNvSpPr>
          <p:nvPr>
            <p:ph type="title"/>
          </p:nvPr>
        </p:nvSpPr>
        <p:spPr/>
        <p:txBody>
          <a:bodyPr>
            <a:normAutofit fontScale="90000"/>
          </a:bodyPr>
          <a:lstStyle/>
          <a:p>
            <a:r>
              <a:rPr lang="en-US" dirty="0"/>
              <a:t>LO4, key terms 2</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4"/>
            </a:pPr>
            <a:r>
              <a:rPr lang="en-US" dirty="0">
                <a:solidFill>
                  <a:srgbClr val="FF0000"/>
                </a:solidFill>
                <a:latin typeface="+mj-lt"/>
              </a:rPr>
              <a:t>Describe guidelines for assisting with grooming</a:t>
            </a:r>
          </a:p>
          <a:p>
            <a:pPr marL="0" indent="0">
              <a:buNone/>
            </a:pPr>
            <a:endParaRPr lang="en-US" dirty="0"/>
          </a:p>
          <a:p>
            <a:pPr marL="0" indent="0">
              <a:buNone/>
            </a:pPr>
            <a:r>
              <a:rPr lang="en-US" dirty="0">
                <a:solidFill>
                  <a:sysClr val="windowText" lastClr="000000"/>
                </a:solidFill>
                <a:latin typeface="Scala Sans" panose="02000503060000020003" pitchFamily="2" charset="0"/>
              </a:rPr>
              <a:t>Define the following terms:</a:t>
            </a:r>
          </a:p>
          <a:p>
            <a:pPr marL="457200" lvl="1" indent="0">
              <a:buNone/>
            </a:pPr>
            <a:endParaRPr lang="en-US" dirty="0">
              <a:solidFill>
                <a:sysClr val="windowText" lastClr="000000"/>
              </a:solidFill>
            </a:endParaRPr>
          </a:p>
          <a:p>
            <a:pPr marL="0" lvl="0" indent="0">
              <a:buNone/>
            </a:pPr>
            <a:r>
              <a:rPr lang="en-US" b="1" dirty="0">
                <a:solidFill>
                  <a:prstClr val="black"/>
                </a:solidFill>
              </a:rPr>
              <a:t>disposable razor</a:t>
            </a:r>
          </a:p>
          <a:p>
            <a:pPr marL="457200" lvl="1" indent="0">
              <a:buNone/>
            </a:pPr>
            <a:r>
              <a:rPr lang="en-US" dirty="0">
                <a:solidFill>
                  <a:prstClr val="black"/>
                </a:solidFill>
              </a:rPr>
              <a:t>type of razor that is discarded in a biohazard container after one use; requires the use of shaving cream or soap.</a:t>
            </a:r>
          </a:p>
          <a:p>
            <a:pPr marL="0" lvl="0" indent="0">
              <a:buNone/>
            </a:pPr>
            <a:r>
              <a:rPr lang="en-US" b="1" dirty="0">
                <a:solidFill>
                  <a:prstClr val="black"/>
                </a:solidFill>
              </a:rPr>
              <a:t>electric razor</a:t>
            </a:r>
          </a:p>
          <a:p>
            <a:pPr marL="457200" lvl="1" indent="0">
              <a:buNone/>
            </a:pPr>
            <a:r>
              <a:rPr lang="en-US" dirty="0">
                <a:solidFill>
                  <a:prstClr val="black"/>
                </a:solidFill>
              </a:rPr>
              <a:t>type of razor that runs on electricity; does not require the use of soap or shaving cream.</a:t>
            </a:r>
          </a:p>
          <a:p>
            <a:pPr marL="0" indent="0">
              <a:buNone/>
            </a:pPr>
            <a:endParaRPr lang="en-US" dirty="0">
              <a:latin typeface="+mj-lt"/>
            </a:endParaRPr>
          </a:p>
        </p:txBody>
      </p:sp>
    </p:spTree>
    <p:extLst>
      <p:ext uri="{BB962C8B-B14F-4D97-AF65-F5344CB8AC3E}">
        <p14:creationId xmlns:p14="http://schemas.microsoft.com/office/powerpoint/2010/main" val="11608842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62</a:t>
            </a:fld>
            <a:endParaRPr lang="en-US"/>
          </a:p>
        </p:txBody>
      </p:sp>
      <p:sp>
        <p:nvSpPr>
          <p:cNvPr id="4" name="Title 3">
            <a:extLst>
              <a:ext uri="{FF2B5EF4-FFF2-40B4-BE49-F238E27FC236}">
                <a16:creationId xmlns:a16="http://schemas.microsoft.com/office/drawing/2014/main" id="{014149AD-26C5-4F3D-8BFB-8AF283ACEC97}"/>
              </a:ext>
            </a:extLst>
          </p:cNvPr>
          <p:cNvSpPr>
            <a:spLocks noGrp="1"/>
          </p:cNvSpPr>
          <p:nvPr>
            <p:ph type="title"/>
          </p:nvPr>
        </p:nvSpPr>
        <p:spPr/>
        <p:txBody>
          <a:bodyPr>
            <a:normAutofit fontScale="90000"/>
          </a:bodyPr>
          <a:lstStyle/>
          <a:p>
            <a:r>
              <a:rPr lang="en-US" dirty="0"/>
              <a:t>LO4, content 1</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lstStyle/>
          <a:p>
            <a:pPr marL="0" indent="0">
              <a:buNone/>
            </a:pPr>
            <a:r>
              <a:rPr lang="en-US" altLang="en-US" dirty="0">
                <a:latin typeface="+mj-lt"/>
              </a:rPr>
              <a:t>Transparency 6-4: Assisting with Grooming</a:t>
            </a:r>
          </a:p>
          <a:p>
            <a:pPr marL="0" indent="0">
              <a:buNone/>
            </a:pPr>
            <a:endParaRPr lang="en-US" dirty="0">
              <a:latin typeface="+mj-lt"/>
            </a:endParaRPr>
          </a:p>
          <a:p>
            <a:r>
              <a:rPr lang="en-US" dirty="0">
                <a:latin typeface="+mj-lt"/>
              </a:rPr>
              <a:t>Residents should do as much for themselves as they can.</a:t>
            </a:r>
          </a:p>
          <a:p>
            <a:r>
              <a:rPr lang="en-US" dirty="0">
                <a:latin typeface="+mj-lt"/>
              </a:rPr>
              <a:t>Let residents make as many choices as possible.</a:t>
            </a:r>
          </a:p>
          <a:p>
            <a:r>
              <a:rPr lang="en-US" dirty="0">
                <a:latin typeface="+mj-lt"/>
              </a:rPr>
              <a:t>Be sensitive, professional, and respectful. Provide person-centered care.</a:t>
            </a:r>
          </a:p>
          <a:p>
            <a:r>
              <a:rPr lang="en-US" dirty="0">
                <a:latin typeface="+mj-lt"/>
              </a:rPr>
              <a:t>Do not use same nail equipment on more than one resident.</a:t>
            </a:r>
          </a:p>
          <a:p>
            <a:r>
              <a:rPr lang="en-US" dirty="0">
                <a:latin typeface="+mj-lt"/>
              </a:rPr>
              <a:t>Keep the feet clean and dry, and observe residents’ feet carefully.</a:t>
            </a:r>
          </a:p>
          <a:p>
            <a:r>
              <a:rPr lang="en-US" dirty="0">
                <a:latin typeface="+mj-lt"/>
              </a:rPr>
              <a:t>Wear gloves when shaving residents.</a:t>
            </a:r>
          </a:p>
          <a:p>
            <a:r>
              <a:rPr lang="en-US" dirty="0">
                <a:latin typeface="+mj-lt"/>
              </a:rPr>
              <a:t>Be gentle when handling residents’ hair.</a:t>
            </a:r>
          </a:p>
          <a:p>
            <a:pPr marL="0" indent="0">
              <a:buNone/>
            </a:pPr>
            <a:endParaRPr lang="en-US" dirty="0">
              <a:latin typeface="+mj-lt"/>
            </a:endParaRPr>
          </a:p>
        </p:txBody>
      </p:sp>
    </p:spTree>
    <p:extLst>
      <p:ext uri="{BB962C8B-B14F-4D97-AF65-F5344CB8AC3E}">
        <p14:creationId xmlns:p14="http://schemas.microsoft.com/office/powerpoint/2010/main" val="39683862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63</a:t>
            </a:fld>
            <a:endParaRPr lang="en-US"/>
          </a:p>
        </p:txBody>
      </p:sp>
      <p:sp>
        <p:nvSpPr>
          <p:cNvPr id="4" name="Title 3">
            <a:extLst>
              <a:ext uri="{FF2B5EF4-FFF2-40B4-BE49-F238E27FC236}">
                <a16:creationId xmlns:a16="http://schemas.microsoft.com/office/drawing/2014/main" id="{5D048F0E-6190-47DF-9F32-F2FB5E7C8920}"/>
              </a:ext>
            </a:extLst>
          </p:cNvPr>
          <p:cNvSpPr>
            <a:spLocks noGrp="1"/>
          </p:cNvSpPr>
          <p:nvPr>
            <p:ph type="title"/>
          </p:nvPr>
        </p:nvSpPr>
        <p:spPr/>
        <p:txBody>
          <a:bodyPr>
            <a:normAutofit fontScale="90000"/>
          </a:bodyPr>
          <a:lstStyle/>
          <a:p>
            <a:r>
              <a:rPr lang="en-US" dirty="0"/>
              <a:t>LO4, content 2</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Providing fingernail care</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r>
              <a:rPr lang="en-US" altLang="en-US" i="1" dirty="0">
                <a:latin typeface="+mj-lt"/>
              </a:rPr>
              <a:t>Equipment: orangewood stick, emery board, lotion, basin, soap, 2 washcloths, 2 towels, bath thermometer, gloves</a:t>
            </a:r>
          </a:p>
          <a:p>
            <a:pPr marL="0" indent="0">
              <a:buNone/>
            </a:pPr>
            <a:endParaRPr lang="en-US" altLang="en-US" dirty="0">
              <a:latin typeface="+mj-lt"/>
            </a:endParaRPr>
          </a:p>
          <a:p>
            <a:pPr marL="457200" indent="-457200">
              <a:buFont typeface="+mj-lt"/>
              <a:buAutoNum type="arabicPeriod"/>
            </a:pPr>
            <a:r>
              <a:rPr lang="en-US" altLang="en-US" dirty="0">
                <a:latin typeface="+mj-lt"/>
              </a:rPr>
              <a:t>Identify yourself by name. Identify the resident by name. </a:t>
            </a:r>
          </a:p>
          <a:p>
            <a:pPr marL="457200" indent="-457200">
              <a:buFont typeface="+mj-lt"/>
              <a:buAutoNum type="arabicPeriod"/>
            </a:pPr>
            <a:r>
              <a:rPr lang="en-US" altLang="en-US" dirty="0">
                <a:latin typeface="+mj-lt"/>
              </a:rPr>
              <a:t>Wash your hands.</a:t>
            </a:r>
          </a:p>
          <a:p>
            <a:pPr marL="457200" indent="-457200">
              <a:buFont typeface="+mj-lt"/>
              <a:buAutoNum type="arabicPeriod"/>
            </a:pPr>
            <a:r>
              <a:rPr lang="en-US" altLang="en-US" dirty="0">
                <a:latin typeface="+mj-lt"/>
              </a:rPr>
              <a:t>Explain procedure to resident. Speak clearly, slowly, and directly. Maintain face-to-face contact whenever possible.</a:t>
            </a:r>
          </a:p>
          <a:p>
            <a:pPr marL="457200" indent="-457200">
              <a:buFont typeface="+mj-lt"/>
              <a:buAutoNum type="arabicPeriod"/>
            </a:pPr>
            <a:r>
              <a:rPr lang="en-US" altLang="en-US" dirty="0">
                <a:latin typeface="+mj-lt"/>
              </a:rPr>
              <a:t>Provide for resident’s privacy with curtain, screen, or door.</a:t>
            </a:r>
          </a:p>
          <a:p>
            <a:pPr marL="457200" indent="-457200">
              <a:buFont typeface="+mj-lt"/>
              <a:buAutoNum type="arabicPeriod"/>
            </a:pPr>
            <a:r>
              <a:rPr lang="en-US" altLang="en-US" dirty="0">
                <a:latin typeface="+mj-lt"/>
              </a:rPr>
              <a:t>If resident is in bed, adjust bed to a safe level, usually waist high. Lock bed wheels.</a:t>
            </a:r>
          </a:p>
          <a:p>
            <a:pPr marL="0" indent="0">
              <a:buNone/>
            </a:pPr>
            <a:r>
              <a:rPr lang="en-US" altLang="en-US" dirty="0">
                <a:latin typeface="+mj-lt"/>
              </a:rPr>
              <a:t>	</a:t>
            </a:r>
          </a:p>
          <a:p>
            <a:pPr marL="0" indent="0">
              <a:buNone/>
            </a:pPr>
            <a:endParaRPr lang="en-US" altLang="en-US" dirty="0">
              <a:solidFill>
                <a:schemeClr val="accent5">
                  <a:lumMod val="60000"/>
                  <a:lumOff val="40000"/>
                </a:schemeClr>
              </a:solidFill>
              <a:highlight>
                <a:srgbClr val="000000"/>
              </a:highlight>
              <a:latin typeface="+mj-lt"/>
            </a:endParaRPr>
          </a:p>
        </p:txBody>
      </p:sp>
    </p:spTree>
    <p:extLst>
      <p:ext uri="{BB962C8B-B14F-4D97-AF65-F5344CB8AC3E}">
        <p14:creationId xmlns:p14="http://schemas.microsoft.com/office/powerpoint/2010/main" val="31621890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64</a:t>
            </a:fld>
            <a:endParaRPr lang="en-US"/>
          </a:p>
        </p:txBody>
      </p:sp>
      <p:sp>
        <p:nvSpPr>
          <p:cNvPr id="4" name="Title 3">
            <a:extLst>
              <a:ext uri="{FF2B5EF4-FFF2-40B4-BE49-F238E27FC236}">
                <a16:creationId xmlns:a16="http://schemas.microsoft.com/office/drawing/2014/main" id="{8B3052B3-B243-4336-9672-11141929B77A}"/>
              </a:ext>
            </a:extLst>
          </p:cNvPr>
          <p:cNvSpPr>
            <a:spLocks noGrp="1"/>
          </p:cNvSpPr>
          <p:nvPr>
            <p:ph type="title"/>
          </p:nvPr>
        </p:nvSpPr>
        <p:spPr/>
        <p:txBody>
          <a:bodyPr>
            <a:normAutofit fontScale="90000"/>
          </a:bodyPr>
          <a:lstStyle/>
          <a:p>
            <a:r>
              <a:rPr lang="en-US" dirty="0"/>
              <a:t>LO4, content 3</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Providing fingernail care</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endParaRPr lang="en-US" altLang="en-US" dirty="0">
              <a:latin typeface="+mj-lt"/>
            </a:endParaRPr>
          </a:p>
          <a:p>
            <a:pPr marL="457200" indent="-457200">
              <a:buFont typeface="+mj-lt"/>
              <a:buAutoNum type="arabicPeriod" startAt="6"/>
            </a:pPr>
            <a:r>
              <a:rPr lang="en-US" altLang="en-US" dirty="0">
                <a:latin typeface="+mj-lt"/>
              </a:rPr>
              <a:t>Fill the basin halfway with warm water. Test water temperature with thermometer or against the inside of your wrist. Water temperature should be no higher than 105°F. Have resident check water temperature. Adjust if necessary. Place basin at a comfortable level for the resident. </a:t>
            </a:r>
          </a:p>
          <a:p>
            <a:pPr marL="457200" indent="-457200">
              <a:buFont typeface="+mj-lt"/>
              <a:buAutoNum type="arabicPeriod" startAt="6"/>
            </a:pPr>
            <a:r>
              <a:rPr lang="en-US" altLang="en-US" dirty="0">
                <a:latin typeface="+mj-lt"/>
              </a:rPr>
              <a:t>Put on gloves.</a:t>
            </a:r>
          </a:p>
          <a:p>
            <a:pPr marL="457200" indent="-457200">
              <a:buFont typeface="+mj-lt"/>
              <a:buAutoNum type="arabicPeriod" startAt="6"/>
            </a:pPr>
            <a:r>
              <a:rPr lang="en-US" altLang="en-US" dirty="0">
                <a:latin typeface="+mj-lt"/>
              </a:rPr>
              <a:t>Soak the resident’s hands and nails in the basin of water. Soak all 10 fingertips for at least five minutes.</a:t>
            </a: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solidFill>
                <a:schemeClr val="accent5">
                  <a:lumMod val="60000"/>
                  <a:lumOff val="40000"/>
                </a:schemeClr>
              </a:solidFill>
              <a:highlight>
                <a:srgbClr val="000000"/>
              </a:highlight>
              <a:latin typeface="+mj-lt"/>
            </a:endParaRPr>
          </a:p>
        </p:txBody>
      </p:sp>
    </p:spTree>
    <p:extLst>
      <p:ext uri="{BB962C8B-B14F-4D97-AF65-F5344CB8AC3E}">
        <p14:creationId xmlns:p14="http://schemas.microsoft.com/office/powerpoint/2010/main" val="39521493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65</a:t>
            </a:fld>
            <a:endParaRPr lang="en-US"/>
          </a:p>
        </p:txBody>
      </p:sp>
      <p:sp>
        <p:nvSpPr>
          <p:cNvPr id="4" name="Title 3">
            <a:extLst>
              <a:ext uri="{FF2B5EF4-FFF2-40B4-BE49-F238E27FC236}">
                <a16:creationId xmlns:a16="http://schemas.microsoft.com/office/drawing/2014/main" id="{D6ADB3C4-741F-41E7-B9A0-B603A2F8431F}"/>
              </a:ext>
            </a:extLst>
          </p:cNvPr>
          <p:cNvSpPr>
            <a:spLocks noGrp="1"/>
          </p:cNvSpPr>
          <p:nvPr>
            <p:ph type="title"/>
          </p:nvPr>
        </p:nvSpPr>
        <p:spPr/>
        <p:txBody>
          <a:bodyPr>
            <a:normAutofit fontScale="90000"/>
          </a:bodyPr>
          <a:lstStyle/>
          <a:p>
            <a:r>
              <a:rPr lang="en-US" dirty="0"/>
              <a:t>LO4, content 4</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4" y="780226"/>
            <a:ext cx="3140113"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Providing fingernail care</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9"/>
            </a:pPr>
            <a:r>
              <a:rPr lang="en-US" altLang="en-US" dirty="0">
                <a:latin typeface="+mj-lt"/>
              </a:rPr>
              <a:t>Remove hands from water. Wash hands with soapy washcloth. Rinse. Pat hands dry with towel, including between fingers. Remove the hand basin.</a:t>
            </a:r>
          </a:p>
          <a:p>
            <a:pPr marL="457200" indent="-457200">
              <a:buFont typeface="+mj-lt"/>
              <a:buAutoNum type="arabicPeriod" startAt="9"/>
            </a:pPr>
            <a:r>
              <a:rPr lang="en-US" altLang="en-US" dirty="0">
                <a:latin typeface="+mj-lt"/>
              </a:rPr>
              <a:t>Place resident’s hands on the towel. Gently clean under each fingernail with the orangewood stick. </a:t>
            </a:r>
          </a:p>
          <a:p>
            <a:pPr marL="0" indent="0">
              <a:buNone/>
            </a:pPr>
            <a:endParaRPr lang="en-US" altLang="en-US" dirty="0">
              <a:solidFill>
                <a:schemeClr val="accent5">
                  <a:lumMod val="60000"/>
                  <a:lumOff val="40000"/>
                </a:schemeClr>
              </a:solidFill>
              <a:highlight>
                <a:srgbClr val="000000"/>
              </a:highlight>
              <a:latin typeface="+mj-lt"/>
            </a:endParaRPr>
          </a:p>
        </p:txBody>
      </p:sp>
      <p:pic>
        <p:nvPicPr>
          <p:cNvPr id="5" name="Picture 4" descr="NA uses orangewood stick to clean resident's nails.">
            <a:extLst>
              <a:ext uri="{FF2B5EF4-FFF2-40B4-BE49-F238E27FC236}">
                <a16:creationId xmlns:a16="http://schemas.microsoft.com/office/drawing/2014/main" id="{93BA4A77-20AF-4F16-AFF4-95061B79E867}"/>
              </a:ext>
            </a:extLst>
          </p:cNvPr>
          <p:cNvPicPr>
            <a:picLocks noChangeAspect="1"/>
          </p:cNvPicPr>
          <p:nvPr/>
        </p:nvPicPr>
        <p:blipFill>
          <a:blip r:embed="rId2"/>
          <a:stretch>
            <a:fillRect/>
          </a:stretch>
        </p:blipFill>
        <p:spPr>
          <a:xfrm>
            <a:off x="3781715" y="1737209"/>
            <a:ext cx="4194412" cy="3383581"/>
          </a:xfrm>
          <a:prstGeom prst="rect">
            <a:avLst/>
          </a:prstGeom>
        </p:spPr>
      </p:pic>
    </p:spTree>
    <p:extLst>
      <p:ext uri="{BB962C8B-B14F-4D97-AF65-F5344CB8AC3E}">
        <p14:creationId xmlns:p14="http://schemas.microsoft.com/office/powerpoint/2010/main" val="30318838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66</a:t>
            </a:fld>
            <a:endParaRPr lang="en-US"/>
          </a:p>
        </p:txBody>
      </p:sp>
      <p:sp>
        <p:nvSpPr>
          <p:cNvPr id="4" name="Title 3">
            <a:extLst>
              <a:ext uri="{FF2B5EF4-FFF2-40B4-BE49-F238E27FC236}">
                <a16:creationId xmlns:a16="http://schemas.microsoft.com/office/drawing/2014/main" id="{6DB4A66B-24B1-438D-909E-8A702C214416}"/>
              </a:ext>
            </a:extLst>
          </p:cNvPr>
          <p:cNvSpPr>
            <a:spLocks noGrp="1"/>
          </p:cNvSpPr>
          <p:nvPr>
            <p:ph type="title"/>
          </p:nvPr>
        </p:nvSpPr>
        <p:spPr/>
        <p:txBody>
          <a:bodyPr>
            <a:normAutofit fontScale="90000"/>
          </a:bodyPr>
          <a:lstStyle/>
          <a:p>
            <a:r>
              <a:rPr lang="en-US" dirty="0"/>
              <a:t>LO4, content 5</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Providing fingernail care</a:t>
            </a:r>
          </a:p>
          <a:p>
            <a:pPr marL="0" indent="0">
              <a:buNone/>
            </a:pPr>
            <a:endParaRPr lang="en-US" altLang="en-US" dirty="0">
              <a:latin typeface="+mj-lt"/>
            </a:endParaRPr>
          </a:p>
          <a:p>
            <a:pPr marL="457200" indent="-457200">
              <a:buFont typeface="+mj-lt"/>
              <a:buAutoNum type="arabicPeriod" startAt="11"/>
            </a:pPr>
            <a:r>
              <a:rPr lang="en-US" altLang="en-US" dirty="0">
                <a:latin typeface="+mj-lt"/>
              </a:rPr>
              <a:t>Wipe orangewood stick on towel after cleaning each nail. Wash resident’s hands again. Dry them thoroughly, especially between fingers. </a:t>
            </a:r>
          </a:p>
          <a:p>
            <a:pPr marL="457200" indent="-457200">
              <a:buFont typeface="+mj-lt"/>
              <a:buAutoNum type="arabicPeriod" startAt="11"/>
            </a:pPr>
            <a:r>
              <a:rPr lang="en-US" altLang="en-US" dirty="0">
                <a:latin typeface="+mj-lt"/>
              </a:rPr>
              <a:t>Shape nails with an emery board or file. Move only in one direction (not back and forth). File in a curve. Finish with nails smooth and free of rough edges.</a:t>
            </a:r>
          </a:p>
          <a:p>
            <a:pPr marL="457200" indent="-457200">
              <a:buFont typeface="+mj-lt"/>
              <a:buAutoNum type="arabicPeriod" startAt="11"/>
            </a:pPr>
            <a:r>
              <a:rPr lang="en-US" altLang="en-US" dirty="0">
                <a:latin typeface="+mj-lt"/>
              </a:rPr>
              <a:t>Apply lotion from fingertips to wrists. Remove excess, if any, with a towel or washcloth.</a:t>
            </a:r>
          </a:p>
          <a:p>
            <a:pPr marL="457200" indent="-457200">
              <a:buFont typeface="+mj-lt"/>
              <a:buAutoNum type="arabicPeriod" startAt="11"/>
            </a:pPr>
            <a:r>
              <a:rPr lang="en-US" altLang="en-US" dirty="0">
                <a:latin typeface="+mj-lt"/>
              </a:rPr>
              <a:t>Empty, rinse, and dry basin. Place basin in designated dirty supply area or return to storage, depending on facility policy.</a:t>
            </a:r>
          </a:p>
          <a:p>
            <a:pPr marL="457200" indent="-457200">
              <a:buFont typeface="+mj-lt"/>
              <a:buAutoNum type="arabicPeriod" startAt="11"/>
            </a:pPr>
            <a:r>
              <a:rPr lang="en-US" altLang="en-US" dirty="0">
                <a:latin typeface="+mj-lt"/>
              </a:rPr>
              <a:t>Place soiled clothing and linens in proper containers.</a:t>
            </a:r>
          </a:p>
          <a:p>
            <a:pPr marL="457200" indent="-457200">
              <a:buFont typeface="+mj-lt"/>
              <a:buAutoNum type="arabicPeriod" startAt="11"/>
            </a:pPr>
            <a:r>
              <a:rPr lang="en-US" altLang="en-US" dirty="0">
                <a:latin typeface="+mj-lt"/>
              </a:rPr>
              <a:t>Remove and discard gloves. Wash your hands.</a:t>
            </a:r>
          </a:p>
          <a:p>
            <a:pPr marL="0" indent="0">
              <a:buNone/>
            </a:pPr>
            <a:endParaRPr lang="en-US" altLang="en-US" dirty="0">
              <a:latin typeface="+mj-lt"/>
            </a:endParaRPr>
          </a:p>
          <a:p>
            <a:pPr marL="0" indent="0">
              <a:buNone/>
            </a:pPr>
            <a:endParaRPr lang="en-US" altLang="en-US" dirty="0">
              <a:solidFill>
                <a:schemeClr val="accent5">
                  <a:lumMod val="60000"/>
                  <a:lumOff val="40000"/>
                </a:schemeClr>
              </a:solidFill>
              <a:highlight>
                <a:srgbClr val="000000"/>
              </a:highlight>
              <a:latin typeface="+mj-lt"/>
            </a:endParaRPr>
          </a:p>
        </p:txBody>
      </p:sp>
    </p:spTree>
    <p:extLst>
      <p:ext uri="{BB962C8B-B14F-4D97-AF65-F5344CB8AC3E}">
        <p14:creationId xmlns:p14="http://schemas.microsoft.com/office/powerpoint/2010/main" val="15033969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67</a:t>
            </a:fld>
            <a:endParaRPr lang="en-US"/>
          </a:p>
        </p:txBody>
      </p:sp>
      <p:sp>
        <p:nvSpPr>
          <p:cNvPr id="4" name="Title 3">
            <a:extLst>
              <a:ext uri="{FF2B5EF4-FFF2-40B4-BE49-F238E27FC236}">
                <a16:creationId xmlns:a16="http://schemas.microsoft.com/office/drawing/2014/main" id="{1803AB7A-7AE8-4203-B52A-E5C85631D964}"/>
              </a:ext>
            </a:extLst>
          </p:cNvPr>
          <p:cNvSpPr>
            <a:spLocks noGrp="1"/>
          </p:cNvSpPr>
          <p:nvPr>
            <p:ph type="title"/>
          </p:nvPr>
        </p:nvSpPr>
        <p:spPr/>
        <p:txBody>
          <a:bodyPr>
            <a:normAutofit fontScale="90000"/>
          </a:bodyPr>
          <a:lstStyle/>
          <a:p>
            <a:r>
              <a:rPr lang="en-US" dirty="0"/>
              <a:t>LO4, content 6</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Providing fingernail care</a:t>
            </a:r>
          </a:p>
          <a:p>
            <a:pPr marL="0" indent="0">
              <a:buNone/>
            </a:pPr>
            <a:endParaRPr lang="en-US" altLang="en-US" dirty="0">
              <a:latin typeface="+mj-lt"/>
            </a:endParaRPr>
          </a:p>
          <a:p>
            <a:pPr marL="457200" indent="-457200">
              <a:buFont typeface="+mj-lt"/>
              <a:buAutoNum type="arabicPeriod" startAt="17"/>
            </a:pPr>
            <a:r>
              <a:rPr lang="en-US" altLang="en-US" dirty="0">
                <a:latin typeface="+mj-lt"/>
              </a:rPr>
              <a:t>Return bed to lowest position. Remove privacy measures.</a:t>
            </a:r>
          </a:p>
          <a:p>
            <a:pPr marL="457200" indent="-457200">
              <a:buFont typeface="+mj-lt"/>
              <a:buAutoNum type="arabicPeriod" startAt="17"/>
            </a:pPr>
            <a:r>
              <a:rPr lang="en-US" altLang="en-US" dirty="0">
                <a:latin typeface="+mj-lt"/>
              </a:rPr>
              <a:t>Place call light within resident’s reach.</a:t>
            </a:r>
          </a:p>
          <a:p>
            <a:pPr marL="457200" indent="-457200">
              <a:buFont typeface="+mj-lt"/>
              <a:buAutoNum type="arabicPeriod" startAt="17"/>
            </a:pPr>
            <a:r>
              <a:rPr lang="en-US" altLang="en-US" dirty="0">
                <a:latin typeface="+mj-lt"/>
              </a:rPr>
              <a:t>Report any changes in resident to the nurse.</a:t>
            </a:r>
          </a:p>
          <a:p>
            <a:pPr marL="457200" indent="-457200">
              <a:buFont typeface="+mj-lt"/>
              <a:buAutoNum type="arabicPeriod" startAt="17"/>
            </a:pPr>
            <a:r>
              <a:rPr lang="en-US" altLang="en-US" dirty="0">
                <a:latin typeface="+mj-lt"/>
              </a:rPr>
              <a:t>Document procedure using facility guidelines.</a:t>
            </a:r>
          </a:p>
          <a:p>
            <a:pPr marL="0" indent="0">
              <a:buNone/>
            </a:pPr>
            <a:r>
              <a:rPr lang="en-US" altLang="en-US" dirty="0">
                <a:latin typeface="+mj-lt"/>
              </a:rPr>
              <a:t>	</a:t>
            </a:r>
          </a:p>
          <a:p>
            <a:pPr marL="0" indent="0">
              <a:buNone/>
            </a:pPr>
            <a:endParaRPr lang="en-US" altLang="en-US" dirty="0">
              <a:latin typeface="+mj-lt"/>
            </a:endParaRPr>
          </a:p>
          <a:p>
            <a:pPr marL="0" indent="0">
              <a:buNone/>
            </a:pPr>
            <a:endParaRPr lang="en-US" altLang="en-US" dirty="0">
              <a:solidFill>
                <a:schemeClr val="accent5">
                  <a:lumMod val="60000"/>
                  <a:lumOff val="40000"/>
                </a:schemeClr>
              </a:solidFill>
              <a:highlight>
                <a:srgbClr val="000000"/>
              </a:highlight>
              <a:latin typeface="+mj-lt"/>
            </a:endParaRPr>
          </a:p>
        </p:txBody>
      </p:sp>
    </p:spTree>
    <p:extLst>
      <p:ext uri="{BB962C8B-B14F-4D97-AF65-F5344CB8AC3E}">
        <p14:creationId xmlns:p14="http://schemas.microsoft.com/office/powerpoint/2010/main" val="21054389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68</a:t>
            </a:fld>
            <a:endParaRPr lang="en-US"/>
          </a:p>
        </p:txBody>
      </p:sp>
      <p:sp>
        <p:nvSpPr>
          <p:cNvPr id="2" name="Title 1">
            <a:extLst>
              <a:ext uri="{FF2B5EF4-FFF2-40B4-BE49-F238E27FC236}">
                <a16:creationId xmlns:a16="http://schemas.microsoft.com/office/drawing/2014/main" id="{BA427E13-7DD0-4C03-814E-DC859305E545}"/>
              </a:ext>
            </a:extLst>
          </p:cNvPr>
          <p:cNvSpPr>
            <a:spLocks noGrp="1"/>
          </p:cNvSpPr>
          <p:nvPr>
            <p:ph type="title"/>
          </p:nvPr>
        </p:nvSpPr>
        <p:spPr/>
        <p:txBody>
          <a:bodyPr>
            <a:normAutofit fontScale="90000"/>
          </a:bodyPr>
          <a:lstStyle/>
          <a:p>
            <a:r>
              <a:rPr lang="en-US" dirty="0"/>
              <a:t>LO4, content 7</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4"/>
            </a:pPr>
            <a:r>
              <a:rPr lang="en-US" dirty="0">
                <a:solidFill>
                  <a:srgbClr val="FF0000"/>
                </a:solidFill>
                <a:latin typeface="+mj-lt"/>
              </a:rPr>
              <a:t>Describe guidelines for assisting with grooming</a:t>
            </a:r>
          </a:p>
          <a:p>
            <a:pPr marL="0" indent="0">
              <a:buNone/>
            </a:pPr>
            <a:endParaRPr lang="en-US" dirty="0"/>
          </a:p>
          <a:p>
            <a:pPr marL="0" indent="0">
              <a:buNone/>
            </a:pPr>
            <a:r>
              <a:rPr lang="en-US" dirty="0">
                <a:latin typeface="+mj-lt"/>
              </a:rPr>
              <a:t>NAs should observe for and report the following when providing foot care:</a:t>
            </a:r>
          </a:p>
          <a:p>
            <a:pPr marL="0" indent="0">
              <a:buNone/>
            </a:pPr>
            <a:endParaRPr lang="en-US" dirty="0">
              <a:latin typeface="+mj-lt"/>
            </a:endParaRPr>
          </a:p>
          <a:p>
            <a:pPr lvl="1"/>
            <a:r>
              <a:rPr lang="en-US" dirty="0">
                <a:latin typeface="+mj-lt"/>
              </a:rPr>
              <a:t>Dry, flaking skin</a:t>
            </a:r>
          </a:p>
          <a:p>
            <a:pPr lvl="1"/>
            <a:r>
              <a:rPr lang="en-US" dirty="0">
                <a:latin typeface="+mj-lt"/>
              </a:rPr>
              <a:t>Non-intact or broken skin</a:t>
            </a:r>
          </a:p>
          <a:p>
            <a:pPr lvl="1"/>
            <a:r>
              <a:rPr lang="en-US" dirty="0">
                <a:latin typeface="+mj-lt"/>
              </a:rPr>
              <a:t>Discoloration of the feet</a:t>
            </a:r>
          </a:p>
          <a:p>
            <a:pPr lvl="1"/>
            <a:r>
              <a:rPr lang="en-US" dirty="0">
                <a:latin typeface="+mj-lt"/>
              </a:rPr>
              <a:t>Blisters</a:t>
            </a:r>
          </a:p>
          <a:p>
            <a:pPr lvl="1"/>
            <a:r>
              <a:rPr lang="en-US" dirty="0">
                <a:latin typeface="+mj-lt"/>
              </a:rPr>
              <a:t>Bruises</a:t>
            </a:r>
          </a:p>
          <a:p>
            <a:pPr lvl="1"/>
            <a:r>
              <a:rPr lang="en-US" dirty="0">
                <a:latin typeface="+mj-lt"/>
              </a:rPr>
              <a:t>Blood or drainage</a:t>
            </a:r>
          </a:p>
          <a:p>
            <a:pPr marL="0" indent="0">
              <a:buNone/>
            </a:pPr>
            <a:endParaRPr lang="en-US" dirty="0">
              <a:latin typeface="+mj-lt"/>
            </a:endParaRPr>
          </a:p>
        </p:txBody>
      </p:sp>
    </p:spTree>
    <p:extLst>
      <p:ext uri="{BB962C8B-B14F-4D97-AF65-F5344CB8AC3E}">
        <p14:creationId xmlns:p14="http://schemas.microsoft.com/office/powerpoint/2010/main" val="18887411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69</a:t>
            </a:fld>
            <a:endParaRPr lang="en-US"/>
          </a:p>
        </p:txBody>
      </p:sp>
      <p:sp>
        <p:nvSpPr>
          <p:cNvPr id="2" name="Title 1">
            <a:extLst>
              <a:ext uri="{FF2B5EF4-FFF2-40B4-BE49-F238E27FC236}">
                <a16:creationId xmlns:a16="http://schemas.microsoft.com/office/drawing/2014/main" id="{DF113074-0914-4B01-AA7A-3296913D515F}"/>
              </a:ext>
            </a:extLst>
          </p:cNvPr>
          <p:cNvSpPr>
            <a:spLocks noGrp="1"/>
          </p:cNvSpPr>
          <p:nvPr>
            <p:ph type="title"/>
          </p:nvPr>
        </p:nvSpPr>
        <p:spPr/>
        <p:txBody>
          <a:bodyPr>
            <a:normAutofit fontScale="90000"/>
          </a:bodyPr>
          <a:lstStyle/>
          <a:p>
            <a:r>
              <a:rPr lang="en-US" dirty="0"/>
              <a:t>LO4, content 8</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4"/>
            </a:pPr>
            <a:r>
              <a:rPr lang="en-US" dirty="0">
                <a:solidFill>
                  <a:srgbClr val="FF0000"/>
                </a:solidFill>
                <a:latin typeface="+mj-lt"/>
              </a:rPr>
              <a:t>Describe guidelines for assisting with grooming</a:t>
            </a:r>
          </a:p>
          <a:p>
            <a:pPr marL="0" indent="0">
              <a:buNone/>
            </a:pPr>
            <a:endParaRPr lang="en-US" dirty="0"/>
          </a:p>
          <a:p>
            <a:pPr marL="0" indent="0">
              <a:buNone/>
            </a:pPr>
            <a:r>
              <a:rPr lang="en-US" dirty="0">
                <a:latin typeface="+mj-lt"/>
              </a:rPr>
              <a:t>Observe and report when providing foot care (cont’d):</a:t>
            </a:r>
          </a:p>
          <a:p>
            <a:pPr marL="0" indent="0">
              <a:buNone/>
            </a:pPr>
            <a:endParaRPr lang="en-US" dirty="0">
              <a:latin typeface="+mj-lt"/>
            </a:endParaRPr>
          </a:p>
          <a:p>
            <a:pPr lvl="1"/>
            <a:r>
              <a:rPr lang="en-US" dirty="0">
                <a:latin typeface="+mj-lt"/>
              </a:rPr>
              <a:t>Long, ragged toenails</a:t>
            </a:r>
          </a:p>
          <a:p>
            <a:pPr lvl="1"/>
            <a:r>
              <a:rPr lang="en-US" dirty="0">
                <a:latin typeface="+mj-lt"/>
              </a:rPr>
              <a:t>Ingrown toenails</a:t>
            </a:r>
          </a:p>
          <a:p>
            <a:pPr lvl="1"/>
            <a:r>
              <a:rPr lang="en-US" dirty="0">
                <a:latin typeface="+mj-lt"/>
              </a:rPr>
              <a:t>Swelling</a:t>
            </a:r>
          </a:p>
          <a:p>
            <a:pPr lvl="1"/>
            <a:r>
              <a:rPr lang="en-US" dirty="0">
                <a:latin typeface="+mj-lt"/>
              </a:rPr>
              <a:t>Soft, fragile, or reddened heels</a:t>
            </a:r>
          </a:p>
          <a:p>
            <a:pPr lvl="1"/>
            <a:r>
              <a:rPr lang="en-US" dirty="0">
                <a:latin typeface="+mj-lt"/>
              </a:rPr>
              <a:t>Differences in temperature of the feet</a:t>
            </a:r>
          </a:p>
          <a:p>
            <a:pPr marL="0" indent="0">
              <a:buNone/>
            </a:pPr>
            <a:endParaRPr lang="en-US" dirty="0">
              <a:latin typeface="+mj-lt"/>
            </a:endParaRPr>
          </a:p>
        </p:txBody>
      </p:sp>
    </p:spTree>
    <p:extLst>
      <p:ext uri="{BB962C8B-B14F-4D97-AF65-F5344CB8AC3E}">
        <p14:creationId xmlns:p14="http://schemas.microsoft.com/office/powerpoint/2010/main" val="1056252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7</a:t>
            </a:fld>
            <a:endParaRPr lang="en-US"/>
          </a:p>
        </p:txBody>
      </p:sp>
      <p:sp>
        <p:nvSpPr>
          <p:cNvPr id="2" name="Title 1">
            <a:extLst>
              <a:ext uri="{FF2B5EF4-FFF2-40B4-BE49-F238E27FC236}">
                <a16:creationId xmlns:a16="http://schemas.microsoft.com/office/drawing/2014/main" id="{3CF4FBBD-0E5B-42D2-B5C5-63B7367905A4}"/>
              </a:ext>
            </a:extLst>
          </p:cNvPr>
          <p:cNvSpPr>
            <a:spLocks noGrp="1"/>
          </p:cNvSpPr>
          <p:nvPr>
            <p:ph type="title"/>
          </p:nvPr>
        </p:nvSpPr>
        <p:spPr/>
        <p:txBody>
          <a:bodyPr>
            <a:normAutofit fontScale="90000"/>
          </a:bodyPr>
          <a:lstStyle/>
          <a:p>
            <a:r>
              <a:rPr lang="en-US" dirty="0"/>
              <a:t>LO1, content 5</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AutoNum type="arabicPeriod"/>
            </a:pPr>
            <a:r>
              <a:rPr lang="en-US" dirty="0">
                <a:solidFill>
                  <a:srgbClr val="FF0000"/>
                </a:solidFill>
                <a:latin typeface="+mj-lt"/>
              </a:rPr>
              <a:t>Explain personal care of residents</a:t>
            </a:r>
          </a:p>
          <a:p>
            <a:pPr marL="457200" indent="-457200">
              <a:buAutoNum type="arabicPeriod"/>
            </a:pPr>
            <a:endParaRPr lang="en-US" dirty="0">
              <a:solidFill>
                <a:srgbClr val="FF0000"/>
              </a:solidFill>
              <a:latin typeface="+mj-lt"/>
            </a:endParaRPr>
          </a:p>
          <a:p>
            <a:pPr marL="0" indent="0">
              <a:buNone/>
            </a:pPr>
            <a:r>
              <a:rPr lang="en-US" dirty="0">
                <a:solidFill>
                  <a:sysClr val="windowText" lastClr="000000"/>
                </a:solidFill>
              </a:rPr>
              <a:t>Think about these questions:</a:t>
            </a:r>
          </a:p>
          <a:p>
            <a:pPr marL="0" indent="0">
              <a:buNone/>
            </a:pPr>
            <a:endParaRPr lang="en-US" dirty="0">
              <a:solidFill>
                <a:sysClr val="windowText" lastClr="000000"/>
              </a:solidFill>
            </a:endParaRPr>
          </a:p>
          <a:p>
            <a:pPr marL="0" indent="0">
              <a:buNone/>
            </a:pPr>
            <a:r>
              <a:rPr lang="en-US" dirty="0">
                <a:solidFill>
                  <a:sysClr val="windowText" lastClr="000000"/>
                </a:solidFill>
              </a:rPr>
              <a:t>How else can NAs help promote privacy, respect, and dignity during personal care?</a:t>
            </a:r>
          </a:p>
          <a:p>
            <a:pPr marL="0" indent="0">
              <a:buNone/>
            </a:pPr>
            <a:endParaRPr lang="en-US" dirty="0">
              <a:solidFill>
                <a:sysClr val="windowText" lastClr="000000"/>
              </a:solidFill>
            </a:endParaRPr>
          </a:p>
          <a:p>
            <a:pPr marL="0" indent="0">
              <a:buNone/>
            </a:pPr>
            <a:r>
              <a:rPr lang="en-US" dirty="0">
                <a:solidFill>
                  <a:sysClr val="windowText" lastClr="000000"/>
                </a:solidFill>
              </a:rPr>
              <a:t>Why do you think that performing the task is only half the job?</a:t>
            </a:r>
          </a:p>
          <a:p>
            <a:pPr marL="0" indent="0">
              <a:buNone/>
            </a:pPr>
            <a:endParaRPr lang="en-US" dirty="0">
              <a:solidFill>
                <a:sysClr val="windowText" lastClr="000000"/>
              </a:solidFill>
            </a:endParaRPr>
          </a:p>
          <a:p>
            <a:pPr marL="0" indent="0">
              <a:buNone/>
            </a:pPr>
            <a:r>
              <a:rPr lang="en-US" dirty="0">
                <a:solidFill>
                  <a:sysClr val="windowText" lastClr="000000"/>
                </a:solidFill>
              </a:rPr>
              <a:t>What else do you think can be accomplished while providing personal care?</a:t>
            </a:r>
          </a:p>
          <a:p>
            <a:pPr marL="0" indent="0">
              <a:buNone/>
            </a:pPr>
            <a:endParaRPr lang="en-US" dirty="0">
              <a:solidFill>
                <a:sysClr val="windowText" lastClr="000000"/>
              </a:solidFill>
            </a:endParaRPr>
          </a:p>
          <a:p>
            <a:pPr marL="0" indent="0">
              <a:buNone/>
            </a:pPr>
            <a:endParaRPr lang="en-US" dirty="0">
              <a:latin typeface="+mj-lt"/>
            </a:endParaRPr>
          </a:p>
        </p:txBody>
      </p:sp>
    </p:spTree>
    <p:extLst>
      <p:ext uri="{BB962C8B-B14F-4D97-AF65-F5344CB8AC3E}">
        <p14:creationId xmlns:p14="http://schemas.microsoft.com/office/powerpoint/2010/main" val="4729081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70</a:t>
            </a:fld>
            <a:endParaRPr lang="en-US"/>
          </a:p>
        </p:txBody>
      </p:sp>
      <p:sp>
        <p:nvSpPr>
          <p:cNvPr id="4" name="Title 3">
            <a:extLst>
              <a:ext uri="{FF2B5EF4-FFF2-40B4-BE49-F238E27FC236}">
                <a16:creationId xmlns:a16="http://schemas.microsoft.com/office/drawing/2014/main" id="{A32C9118-4291-4AF6-B755-782C64F6B1CA}"/>
              </a:ext>
            </a:extLst>
          </p:cNvPr>
          <p:cNvSpPr>
            <a:spLocks noGrp="1"/>
          </p:cNvSpPr>
          <p:nvPr>
            <p:ph type="title"/>
          </p:nvPr>
        </p:nvSpPr>
        <p:spPr/>
        <p:txBody>
          <a:bodyPr>
            <a:normAutofit fontScale="90000"/>
          </a:bodyPr>
          <a:lstStyle/>
          <a:p>
            <a:r>
              <a:rPr lang="en-US" dirty="0"/>
              <a:t>LO4, content 9</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Providing foot care</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r>
              <a:rPr lang="en-US" altLang="en-US" i="1" dirty="0">
                <a:latin typeface="+mj-lt"/>
              </a:rPr>
              <a:t>Equipment: basin, bath mat, soap, lotion, 2 washcloths, 2  towels, bath thermometer, clean socks, gloves </a:t>
            </a:r>
          </a:p>
          <a:p>
            <a:pPr marL="0" indent="0">
              <a:buNone/>
            </a:pPr>
            <a:endParaRPr lang="en-US" altLang="en-US" i="1" dirty="0">
              <a:latin typeface="+mj-lt"/>
            </a:endParaRPr>
          </a:p>
          <a:p>
            <a:pPr marL="457200" indent="-457200">
              <a:buFont typeface="+mj-lt"/>
              <a:buAutoNum type="arabicPeriod"/>
            </a:pPr>
            <a:r>
              <a:rPr lang="en-US" altLang="en-US" dirty="0">
                <a:latin typeface="+mj-lt"/>
              </a:rPr>
              <a:t>Identify yourself by name. Identify the resident by name. </a:t>
            </a:r>
          </a:p>
          <a:p>
            <a:pPr marL="457200" indent="-457200">
              <a:buFont typeface="+mj-lt"/>
              <a:buAutoNum type="arabicPeriod"/>
            </a:pPr>
            <a:r>
              <a:rPr lang="en-US" altLang="en-US" dirty="0">
                <a:latin typeface="+mj-lt"/>
              </a:rPr>
              <a:t>Wash your hands.</a:t>
            </a:r>
          </a:p>
          <a:p>
            <a:pPr marL="457200" indent="-457200">
              <a:buFont typeface="+mj-lt"/>
              <a:buAutoNum type="arabicPeriod"/>
            </a:pPr>
            <a:r>
              <a:rPr lang="en-US" altLang="en-US" dirty="0">
                <a:latin typeface="+mj-lt"/>
              </a:rPr>
              <a:t>Explain procedure to resident. Speak clearly, slowly, and directly. Maintain face-to-face contact whenever possible.</a:t>
            </a:r>
          </a:p>
          <a:p>
            <a:pPr marL="457200" indent="-457200">
              <a:buFont typeface="+mj-lt"/>
              <a:buAutoNum type="arabicPeriod"/>
            </a:pPr>
            <a:r>
              <a:rPr lang="en-US" altLang="en-US" dirty="0">
                <a:latin typeface="+mj-lt"/>
              </a:rPr>
              <a:t>Provide for resident’s privacy with curtain, screen, or door.</a:t>
            </a:r>
          </a:p>
          <a:p>
            <a:pPr marL="457200" indent="-457200">
              <a:buFont typeface="+mj-lt"/>
              <a:buAutoNum type="arabicPeriod"/>
            </a:pPr>
            <a:r>
              <a:rPr lang="en-US" altLang="en-US" dirty="0">
                <a:latin typeface="+mj-lt"/>
              </a:rPr>
              <a:t>If the resident is in bed, adjust bed to a safe level, usually waist high. Lock bed wheels.</a:t>
            </a:r>
          </a:p>
          <a:p>
            <a:pPr marL="0" indent="0">
              <a:buNone/>
            </a:pPr>
            <a:r>
              <a:rPr lang="en-US" altLang="en-US" dirty="0">
                <a:latin typeface="+mj-lt"/>
              </a:rPr>
              <a:t>	</a:t>
            </a:r>
          </a:p>
          <a:p>
            <a:pPr marL="0" indent="0">
              <a:buNone/>
            </a:pPr>
            <a:endParaRPr lang="en-US" altLang="en-US" dirty="0">
              <a:latin typeface="+mj-lt"/>
            </a:endParaRPr>
          </a:p>
          <a:p>
            <a:pPr marL="0" indent="0">
              <a:buNone/>
            </a:pPr>
            <a:endParaRPr lang="en-US" altLang="en-US" dirty="0">
              <a:solidFill>
                <a:schemeClr val="accent5">
                  <a:lumMod val="60000"/>
                  <a:lumOff val="40000"/>
                </a:schemeClr>
              </a:solidFill>
              <a:highlight>
                <a:srgbClr val="000000"/>
              </a:highlight>
              <a:latin typeface="+mj-lt"/>
            </a:endParaRPr>
          </a:p>
        </p:txBody>
      </p:sp>
    </p:spTree>
    <p:extLst>
      <p:ext uri="{BB962C8B-B14F-4D97-AF65-F5344CB8AC3E}">
        <p14:creationId xmlns:p14="http://schemas.microsoft.com/office/powerpoint/2010/main" val="2357744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71</a:t>
            </a:fld>
            <a:endParaRPr lang="en-US"/>
          </a:p>
        </p:txBody>
      </p:sp>
      <p:sp>
        <p:nvSpPr>
          <p:cNvPr id="4" name="Title 3">
            <a:extLst>
              <a:ext uri="{FF2B5EF4-FFF2-40B4-BE49-F238E27FC236}">
                <a16:creationId xmlns:a16="http://schemas.microsoft.com/office/drawing/2014/main" id="{AF7B7728-76A6-4F6D-9794-7AB88EEE948C}"/>
              </a:ext>
            </a:extLst>
          </p:cNvPr>
          <p:cNvSpPr>
            <a:spLocks noGrp="1"/>
          </p:cNvSpPr>
          <p:nvPr>
            <p:ph type="title"/>
          </p:nvPr>
        </p:nvSpPr>
        <p:spPr/>
        <p:txBody>
          <a:bodyPr>
            <a:normAutofit fontScale="90000"/>
          </a:bodyPr>
          <a:lstStyle/>
          <a:p>
            <a:r>
              <a:rPr lang="en-US" dirty="0"/>
              <a:t>LO4, content 10</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Providing foot care</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6"/>
            </a:pPr>
            <a:r>
              <a:rPr lang="en-US" altLang="en-US" dirty="0">
                <a:latin typeface="+mj-lt"/>
              </a:rPr>
              <a:t>Fill the basin halfway with warm water. Test water temperature with thermometer or against the inside of your wrist. Water temperature should be no higher than 105° F. Have resident check water temperature. Adjust if necessary.</a:t>
            </a:r>
          </a:p>
          <a:p>
            <a:pPr marL="457200" indent="-457200">
              <a:buFont typeface="+mj-lt"/>
              <a:buAutoNum type="arabicPeriod" startAt="6"/>
            </a:pPr>
            <a:r>
              <a:rPr lang="en-US" altLang="en-US" dirty="0">
                <a:latin typeface="+mj-lt"/>
              </a:rPr>
              <a:t>Place basin on the bath mat or bath towel on the floor (if the resident is sitting in a chair) or on a towel at the foot of the bed (if the resident is in bed). Make sure basin is in a comfortable position for resident. Support the foot and ankle throughout the procedure.</a:t>
            </a:r>
          </a:p>
          <a:p>
            <a:pPr marL="457200" indent="-457200">
              <a:buFont typeface="+mj-lt"/>
              <a:buAutoNum type="arabicPeriod" startAt="6"/>
            </a:pPr>
            <a:r>
              <a:rPr lang="en-US" altLang="en-US" dirty="0">
                <a:latin typeface="+mj-lt"/>
              </a:rPr>
              <a:t>Put on gloves.</a:t>
            </a:r>
          </a:p>
          <a:p>
            <a:pPr marL="457200" indent="-457200">
              <a:buFont typeface="+mj-lt"/>
              <a:buAutoNum type="arabicPeriod" startAt="6"/>
            </a:pPr>
            <a:r>
              <a:rPr lang="en-US" altLang="en-US" dirty="0">
                <a:latin typeface="+mj-lt"/>
              </a:rPr>
              <a:t>Remove resident’s socks. Completely submerge resident’s feet in water. Soak the feet for 10 to 20 minutes. Add warm water to basin as necessary.</a:t>
            </a:r>
          </a:p>
          <a:p>
            <a:pPr marL="0" indent="0">
              <a:buNone/>
            </a:pPr>
            <a:endParaRPr lang="en-US" altLang="en-US" dirty="0">
              <a:solidFill>
                <a:schemeClr val="accent5">
                  <a:lumMod val="60000"/>
                  <a:lumOff val="40000"/>
                </a:schemeClr>
              </a:solidFill>
              <a:highlight>
                <a:srgbClr val="000000"/>
              </a:highlight>
              <a:latin typeface="+mj-lt"/>
            </a:endParaRPr>
          </a:p>
        </p:txBody>
      </p:sp>
    </p:spTree>
    <p:extLst>
      <p:ext uri="{BB962C8B-B14F-4D97-AF65-F5344CB8AC3E}">
        <p14:creationId xmlns:p14="http://schemas.microsoft.com/office/powerpoint/2010/main" val="7628615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72</a:t>
            </a:fld>
            <a:endParaRPr lang="en-US"/>
          </a:p>
        </p:txBody>
      </p:sp>
      <p:sp>
        <p:nvSpPr>
          <p:cNvPr id="5" name="Title 4">
            <a:extLst>
              <a:ext uri="{FF2B5EF4-FFF2-40B4-BE49-F238E27FC236}">
                <a16:creationId xmlns:a16="http://schemas.microsoft.com/office/drawing/2014/main" id="{05F0DBF1-F26E-4CA2-A3B8-7CAE0DD2DB83}"/>
              </a:ext>
            </a:extLst>
          </p:cNvPr>
          <p:cNvSpPr>
            <a:spLocks noGrp="1"/>
          </p:cNvSpPr>
          <p:nvPr>
            <p:ph type="title"/>
          </p:nvPr>
        </p:nvSpPr>
        <p:spPr/>
        <p:txBody>
          <a:bodyPr>
            <a:normAutofit fontScale="90000"/>
          </a:bodyPr>
          <a:lstStyle/>
          <a:p>
            <a:r>
              <a:rPr lang="en-US" dirty="0"/>
              <a:t>LO4, content 11</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5" y="780226"/>
            <a:ext cx="3153760" cy="5396738"/>
          </a:xfrm>
        </p:spPr>
        <p:txBody>
          <a:bodyPr>
            <a:normAutofit lnSpcReduction="10000"/>
          </a:bodyPr>
          <a:lstStyle/>
          <a:p>
            <a:pPr marL="0" indent="0">
              <a:buNone/>
            </a:pPr>
            <a:r>
              <a:rPr lang="en-US" altLang="en-US" dirty="0">
                <a:solidFill>
                  <a:schemeClr val="accent5">
                    <a:lumMod val="60000"/>
                    <a:lumOff val="40000"/>
                  </a:schemeClr>
                </a:solidFill>
                <a:highlight>
                  <a:srgbClr val="000000"/>
                </a:highlight>
                <a:latin typeface="+mj-lt"/>
              </a:rPr>
              <a:t>Providing foot care</a:t>
            </a:r>
          </a:p>
          <a:p>
            <a:pPr marL="0" indent="0">
              <a:buNone/>
            </a:pPr>
            <a:endParaRPr lang="en-US" altLang="en-US" dirty="0">
              <a:highlight>
                <a:srgbClr val="000000"/>
              </a:highlight>
              <a:latin typeface="+mj-lt"/>
            </a:endParaRPr>
          </a:p>
          <a:p>
            <a:pPr marL="457200" indent="-457200">
              <a:buFont typeface="+mj-lt"/>
              <a:buAutoNum type="arabicPeriod" startAt="10"/>
            </a:pPr>
            <a:r>
              <a:rPr lang="en-US" altLang="en-US" dirty="0">
                <a:latin typeface="+mj-lt"/>
              </a:rPr>
              <a:t>Put soap on a wet washcloth. Remove one foot from the water. Wash entire foot, including between the toes and around nail beds.</a:t>
            </a:r>
          </a:p>
          <a:p>
            <a:pPr marL="457200" indent="-457200">
              <a:buFont typeface="+mj-lt"/>
              <a:buAutoNum type="arabicPeriod" startAt="10"/>
            </a:pPr>
            <a:r>
              <a:rPr lang="en-US" altLang="en-US" dirty="0">
                <a:latin typeface="+mj-lt"/>
              </a:rPr>
              <a:t>Rinse entire foot, including between the toes.</a:t>
            </a:r>
          </a:p>
          <a:p>
            <a:pPr marL="457200" indent="-457200">
              <a:buFont typeface="+mj-lt"/>
              <a:buAutoNum type="arabicPeriod" startAt="10"/>
            </a:pPr>
            <a:r>
              <a:rPr lang="en-US" altLang="en-US" dirty="0">
                <a:latin typeface="+mj-lt"/>
              </a:rPr>
              <a:t>With a clean, dry towel or washcloth, dry entire foot, including between the toes. </a:t>
            </a:r>
          </a:p>
          <a:p>
            <a:pPr marL="457200" indent="-457200">
              <a:buFont typeface="+mj-lt"/>
              <a:buAutoNum type="arabicPeriod" startAt="10"/>
            </a:pPr>
            <a:r>
              <a:rPr lang="en-US" altLang="en-US" dirty="0">
                <a:latin typeface="+mj-lt"/>
              </a:rPr>
              <a:t>Repeat steps 10 through 12 for the other foot.</a:t>
            </a:r>
          </a:p>
          <a:p>
            <a:pPr marL="0" indent="0">
              <a:buNone/>
            </a:pPr>
            <a:endParaRPr lang="en-US" altLang="en-US" dirty="0">
              <a:solidFill>
                <a:schemeClr val="accent5">
                  <a:lumMod val="60000"/>
                  <a:lumOff val="40000"/>
                </a:schemeClr>
              </a:solidFill>
              <a:highlight>
                <a:srgbClr val="000000"/>
              </a:highlight>
              <a:latin typeface="+mj-lt"/>
            </a:endParaRPr>
          </a:p>
        </p:txBody>
      </p:sp>
      <p:pic>
        <p:nvPicPr>
          <p:cNvPr id="4" name="Picture 3" descr="NA washes resident's foot. ">
            <a:extLst>
              <a:ext uri="{FF2B5EF4-FFF2-40B4-BE49-F238E27FC236}">
                <a16:creationId xmlns:a16="http://schemas.microsoft.com/office/drawing/2014/main" id="{FF6E1B9C-A0B7-47E0-8189-82A5352A589F}"/>
              </a:ext>
            </a:extLst>
          </p:cNvPr>
          <p:cNvPicPr>
            <a:picLocks noChangeAspect="1"/>
          </p:cNvPicPr>
          <p:nvPr/>
        </p:nvPicPr>
        <p:blipFill>
          <a:blip r:embed="rId2"/>
          <a:stretch>
            <a:fillRect/>
          </a:stretch>
        </p:blipFill>
        <p:spPr>
          <a:xfrm>
            <a:off x="3754419" y="1678191"/>
            <a:ext cx="4168588" cy="3706009"/>
          </a:xfrm>
          <a:prstGeom prst="rect">
            <a:avLst/>
          </a:prstGeom>
        </p:spPr>
      </p:pic>
    </p:spTree>
    <p:extLst>
      <p:ext uri="{BB962C8B-B14F-4D97-AF65-F5344CB8AC3E}">
        <p14:creationId xmlns:p14="http://schemas.microsoft.com/office/powerpoint/2010/main" val="5640015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73</a:t>
            </a:fld>
            <a:endParaRPr lang="en-US"/>
          </a:p>
        </p:txBody>
      </p:sp>
      <p:sp>
        <p:nvSpPr>
          <p:cNvPr id="4" name="Title 3">
            <a:extLst>
              <a:ext uri="{FF2B5EF4-FFF2-40B4-BE49-F238E27FC236}">
                <a16:creationId xmlns:a16="http://schemas.microsoft.com/office/drawing/2014/main" id="{99D6CBCF-FF0B-42F3-98C8-D4EFD1A10EB6}"/>
              </a:ext>
            </a:extLst>
          </p:cNvPr>
          <p:cNvSpPr>
            <a:spLocks noGrp="1"/>
          </p:cNvSpPr>
          <p:nvPr>
            <p:ph type="title"/>
          </p:nvPr>
        </p:nvSpPr>
        <p:spPr/>
        <p:txBody>
          <a:bodyPr>
            <a:normAutofit fontScale="90000"/>
          </a:bodyPr>
          <a:lstStyle/>
          <a:p>
            <a:r>
              <a:rPr lang="en-US" dirty="0"/>
              <a:t>LO4, content 12</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Providing foot care</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14"/>
            </a:pPr>
            <a:r>
              <a:rPr lang="en-US" altLang="en-US" dirty="0">
                <a:latin typeface="+mj-lt"/>
              </a:rPr>
              <a:t>Put lotion in hand. Warm lotion by rubbing hands together. Massage lotion into entire foot (top and bottom), except between the toes. Remove excess, if any, with a towel.</a:t>
            </a:r>
          </a:p>
          <a:p>
            <a:pPr marL="457200" indent="-457200">
              <a:buFont typeface="+mj-lt"/>
              <a:buAutoNum type="arabicPeriod" startAt="14"/>
            </a:pPr>
            <a:r>
              <a:rPr lang="en-US" altLang="en-US" dirty="0">
                <a:latin typeface="+mj-lt"/>
              </a:rPr>
              <a:t>Help resident put on clean socks.</a:t>
            </a:r>
          </a:p>
          <a:p>
            <a:pPr marL="457200" indent="-457200">
              <a:buFont typeface="+mj-lt"/>
              <a:buAutoNum type="arabicPeriod" startAt="14"/>
            </a:pPr>
            <a:r>
              <a:rPr lang="en-US" altLang="en-US" dirty="0">
                <a:latin typeface="+mj-lt"/>
              </a:rPr>
              <a:t>Empty, rinse, and dry basin. Place basin in designated dirty supply area or return to storage, depending on facility policy.</a:t>
            </a:r>
          </a:p>
          <a:p>
            <a:pPr marL="457200" indent="-457200">
              <a:buFont typeface="+mj-lt"/>
              <a:buAutoNum type="arabicPeriod" startAt="14"/>
            </a:pPr>
            <a:r>
              <a:rPr lang="en-US" altLang="en-US" dirty="0">
                <a:latin typeface="+mj-lt"/>
              </a:rPr>
              <a:t>Place soiled clothing and linens in proper containers.</a:t>
            </a:r>
          </a:p>
          <a:p>
            <a:pPr marL="457200" indent="-457200">
              <a:buFont typeface="+mj-lt"/>
              <a:buAutoNum type="arabicPeriod" startAt="14"/>
            </a:pPr>
            <a:r>
              <a:rPr lang="en-US" altLang="en-US" dirty="0">
                <a:latin typeface="+mj-lt"/>
              </a:rPr>
              <a:t>Remove and discard gloves. Wash your hands.</a:t>
            </a:r>
          </a:p>
          <a:p>
            <a:pPr marL="457200" indent="-457200">
              <a:buFont typeface="+mj-lt"/>
              <a:buAutoNum type="arabicPeriod" startAt="14"/>
            </a:pPr>
            <a:r>
              <a:rPr lang="en-US" altLang="en-US" dirty="0">
                <a:latin typeface="+mj-lt"/>
              </a:rPr>
              <a:t>Return bed to lowest position. Remove privacy measures.</a:t>
            </a:r>
          </a:p>
          <a:p>
            <a:pPr marL="457200" indent="-457200">
              <a:buFont typeface="+mj-lt"/>
              <a:buAutoNum type="arabicPeriod" startAt="14"/>
            </a:pPr>
            <a:r>
              <a:rPr lang="en-US" altLang="en-US" dirty="0">
                <a:latin typeface="+mj-lt"/>
              </a:rPr>
              <a:t>Place call light within resident’s reach.</a:t>
            </a:r>
          </a:p>
          <a:p>
            <a:pPr marL="457200" indent="-457200">
              <a:buFont typeface="+mj-lt"/>
              <a:buAutoNum type="arabicPeriod" startAt="14"/>
            </a:pPr>
            <a:r>
              <a:rPr lang="en-US" altLang="en-US" dirty="0">
                <a:latin typeface="+mj-lt"/>
              </a:rPr>
              <a:t>Report any changes in resident to the nurse.</a:t>
            </a:r>
          </a:p>
          <a:p>
            <a:pPr marL="457200" indent="-457200">
              <a:buFont typeface="+mj-lt"/>
              <a:buAutoNum type="arabicPeriod" startAt="14"/>
            </a:pPr>
            <a:r>
              <a:rPr lang="en-US" altLang="en-US" dirty="0">
                <a:latin typeface="+mj-lt"/>
              </a:rPr>
              <a:t>Document procedure using facility guidelines.	</a:t>
            </a:r>
          </a:p>
          <a:p>
            <a:pPr marL="0" indent="0">
              <a:buNone/>
            </a:pPr>
            <a:endParaRPr lang="en-US" altLang="en-US" dirty="0">
              <a:solidFill>
                <a:schemeClr val="accent5">
                  <a:lumMod val="60000"/>
                  <a:lumOff val="40000"/>
                </a:schemeClr>
              </a:solidFill>
              <a:highlight>
                <a:srgbClr val="000000"/>
              </a:highlight>
              <a:latin typeface="+mj-lt"/>
            </a:endParaRPr>
          </a:p>
        </p:txBody>
      </p:sp>
    </p:spTree>
    <p:extLst>
      <p:ext uri="{BB962C8B-B14F-4D97-AF65-F5344CB8AC3E}">
        <p14:creationId xmlns:p14="http://schemas.microsoft.com/office/powerpoint/2010/main" val="35676247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74</a:t>
            </a:fld>
            <a:endParaRPr lang="en-US"/>
          </a:p>
        </p:txBody>
      </p:sp>
      <p:sp>
        <p:nvSpPr>
          <p:cNvPr id="2" name="Title 1">
            <a:extLst>
              <a:ext uri="{FF2B5EF4-FFF2-40B4-BE49-F238E27FC236}">
                <a16:creationId xmlns:a16="http://schemas.microsoft.com/office/drawing/2014/main" id="{368F14BC-2279-4E48-B121-48491936AD89}"/>
              </a:ext>
            </a:extLst>
          </p:cNvPr>
          <p:cNvSpPr>
            <a:spLocks noGrp="1"/>
          </p:cNvSpPr>
          <p:nvPr>
            <p:ph type="title"/>
          </p:nvPr>
        </p:nvSpPr>
        <p:spPr/>
        <p:txBody>
          <a:bodyPr>
            <a:normAutofit fontScale="90000"/>
          </a:bodyPr>
          <a:lstStyle/>
          <a:p>
            <a:r>
              <a:rPr lang="en-US" dirty="0"/>
              <a:t>LO4, content 13</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4"/>
            </a:pPr>
            <a:r>
              <a:rPr lang="en-US" dirty="0">
                <a:solidFill>
                  <a:srgbClr val="FF0000"/>
                </a:solidFill>
                <a:latin typeface="+mj-lt"/>
              </a:rPr>
              <a:t>Describe guidelines for assisting with grooming</a:t>
            </a:r>
          </a:p>
          <a:p>
            <a:pPr marL="0" indent="0">
              <a:buNone/>
            </a:pPr>
            <a:endParaRPr lang="en-US" dirty="0"/>
          </a:p>
          <a:p>
            <a:pPr marL="0" indent="0">
              <a:buNone/>
            </a:pPr>
            <a:endParaRPr lang="en-US" dirty="0">
              <a:latin typeface="+mj-lt"/>
            </a:endParaRPr>
          </a:p>
          <a:p>
            <a:pPr marL="0" indent="0">
              <a:buNone/>
            </a:pPr>
            <a:r>
              <a:rPr lang="en-US" dirty="0">
                <a:latin typeface="+mj-lt"/>
              </a:rPr>
              <a:t>Remember these points when combing or brushing residents’ hair:</a:t>
            </a:r>
          </a:p>
          <a:p>
            <a:pPr marL="0" indent="0">
              <a:buNone/>
            </a:pPr>
            <a:endParaRPr lang="en-US" dirty="0">
              <a:latin typeface="+mj-lt"/>
            </a:endParaRPr>
          </a:p>
          <a:p>
            <a:pPr lvl="1"/>
            <a:r>
              <a:rPr lang="en-US" dirty="0">
                <a:latin typeface="+mj-lt"/>
              </a:rPr>
              <a:t>Let residents choose their own hairstyles.</a:t>
            </a:r>
          </a:p>
          <a:p>
            <a:pPr lvl="1"/>
            <a:r>
              <a:rPr lang="en-US" dirty="0">
                <a:latin typeface="+mj-lt"/>
              </a:rPr>
              <a:t>Do not style residents’ hair in a childish manner.</a:t>
            </a:r>
          </a:p>
          <a:p>
            <a:pPr lvl="1"/>
            <a:r>
              <a:rPr lang="en-US" dirty="0">
                <a:latin typeface="+mj-lt"/>
              </a:rPr>
              <a:t>Handle hair gently.</a:t>
            </a:r>
          </a:p>
          <a:p>
            <a:pPr marL="0" indent="0">
              <a:buNone/>
            </a:pPr>
            <a:endParaRPr lang="en-US" dirty="0">
              <a:latin typeface="+mj-lt"/>
            </a:endParaRPr>
          </a:p>
        </p:txBody>
      </p:sp>
    </p:spTree>
    <p:extLst>
      <p:ext uri="{BB962C8B-B14F-4D97-AF65-F5344CB8AC3E}">
        <p14:creationId xmlns:p14="http://schemas.microsoft.com/office/powerpoint/2010/main" val="21899532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75</a:t>
            </a:fld>
            <a:endParaRPr lang="en-US"/>
          </a:p>
        </p:txBody>
      </p:sp>
      <p:sp>
        <p:nvSpPr>
          <p:cNvPr id="4" name="Title 3">
            <a:extLst>
              <a:ext uri="{FF2B5EF4-FFF2-40B4-BE49-F238E27FC236}">
                <a16:creationId xmlns:a16="http://schemas.microsoft.com/office/drawing/2014/main" id="{67500DD8-B521-47CF-9F10-574764CCB390}"/>
              </a:ext>
            </a:extLst>
          </p:cNvPr>
          <p:cNvSpPr>
            <a:spLocks noGrp="1"/>
          </p:cNvSpPr>
          <p:nvPr>
            <p:ph type="title"/>
          </p:nvPr>
        </p:nvSpPr>
        <p:spPr/>
        <p:txBody>
          <a:bodyPr>
            <a:normAutofit fontScale="90000"/>
          </a:bodyPr>
          <a:lstStyle/>
          <a:p>
            <a:r>
              <a:rPr lang="en-US" dirty="0"/>
              <a:t>LO4, content 14</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Combing or brushing hair</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r>
              <a:rPr lang="en-US" altLang="en-US" i="1" dirty="0">
                <a:latin typeface="+mj-lt"/>
              </a:rPr>
              <a:t>Equipment: comb, brush, towel, mirror, hair care items requested by resident</a:t>
            </a:r>
          </a:p>
          <a:p>
            <a:pPr marL="0" indent="0">
              <a:buNone/>
            </a:pPr>
            <a:endParaRPr lang="en-US" altLang="en-US" dirty="0">
              <a:latin typeface="+mj-lt"/>
            </a:endParaRPr>
          </a:p>
          <a:p>
            <a:pPr marL="0" indent="0">
              <a:buNone/>
            </a:pPr>
            <a:r>
              <a:rPr lang="en-US" altLang="en-US" dirty="0">
                <a:latin typeface="+mj-lt"/>
              </a:rPr>
              <a:t>Use hair care products that the resident prefers for his or her type of hair.</a:t>
            </a:r>
          </a:p>
          <a:p>
            <a:pPr marL="0" indent="0">
              <a:buNone/>
            </a:pPr>
            <a:endParaRPr lang="en-US" altLang="en-US" dirty="0">
              <a:latin typeface="+mj-lt"/>
            </a:endParaRPr>
          </a:p>
          <a:p>
            <a:pPr marL="457200" indent="-457200">
              <a:buFont typeface="+mj-lt"/>
              <a:buAutoNum type="arabicPeriod"/>
            </a:pPr>
            <a:r>
              <a:rPr lang="en-US" altLang="en-US" dirty="0">
                <a:latin typeface="+mj-lt"/>
              </a:rPr>
              <a:t>Identify yourself by name. Identify the resident by name. </a:t>
            </a:r>
          </a:p>
          <a:p>
            <a:pPr marL="457200" indent="-457200">
              <a:buFont typeface="+mj-lt"/>
              <a:buAutoNum type="arabicPeriod"/>
            </a:pPr>
            <a:r>
              <a:rPr lang="en-US" altLang="en-US" dirty="0">
                <a:latin typeface="+mj-lt"/>
              </a:rPr>
              <a:t>Wash your hands.</a:t>
            </a:r>
          </a:p>
          <a:p>
            <a:pPr marL="457200" indent="-457200">
              <a:buFont typeface="+mj-lt"/>
              <a:buAutoNum type="arabicPeriod"/>
            </a:pPr>
            <a:r>
              <a:rPr lang="en-US" altLang="en-US" dirty="0">
                <a:latin typeface="+mj-lt"/>
              </a:rPr>
              <a:t>Explain procedure to resident. Speak clearly, slowly, and directly. Maintain face-to-face contact whenever possible.</a:t>
            </a:r>
          </a:p>
          <a:p>
            <a:pPr marL="457200" indent="-457200">
              <a:buFont typeface="+mj-lt"/>
              <a:buAutoNum type="arabicPeriod"/>
            </a:pPr>
            <a:r>
              <a:rPr lang="en-US" altLang="en-US" dirty="0">
                <a:latin typeface="+mj-lt"/>
              </a:rPr>
              <a:t>Provide for resident’s privacy with curtain, screen, or door.</a:t>
            </a:r>
          </a:p>
          <a:p>
            <a:pPr marL="0" indent="0">
              <a:buNone/>
            </a:pPr>
            <a:r>
              <a:rPr lang="en-US" altLang="en-US" dirty="0">
                <a:solidFill>
                  <a:schemeClr val="accent5">
                    <a:lumMod val="60000"/>
                    <a:lumOff val="40000"/>
                  </a:schemeClr>
                </a:solidFill>
                <a:latin typeface="+mj-lt"/>
              </a:rPr>
              <a:t>	</a:t>
            </a:r>
            <a:endParaRPr lang="en-US" altLang="en-US" dirty="0">
              <a:solidFill>
                <a:schemeClr val="accent5">
                  <a:lumMod val="60000"/>
                  <a:lumOff val="40000"/>
                </a:schemeClr>
              </a:solidFill>
              <a:highlight>
                <a:srgbClr val="000000"/>
              </a:highlight>
              <a:latin typeface="+mj-lt"/>
            </a:endParaRPr>
          </a:p>
        </p:txBody>
      </p:sp>
    </p:spTree>
    <p:extLst>
      <p:ext uri="{BB962C8B-B14F-4D97-AF65-F5344CB8AC3E}">
        <p14:creationId xmlns:p14="http://schemas.microsoft.com/office/powerpoint/2010/main" val="24055861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76</a:t>
            </a:fld>
            <a:endParaRPr lang="en-US"/>
          </a:p>
        </p:txBody>
      </p:sp>
      <p:sp>
        <p:nvSpPr>
          <p:cNvPr id="4" name="Title 3">
            <a:extLst>
              <a:ext uri="{FF2B5EF4-FFF2-40B4-BE49-F238E27FC236}">
                <a16:creationId xmlns:a16="http://schemas.microsoft.com/office/drawing/2014/main" id="{53973E36-64B5-4F38-B79B-86B63B24AF29}"/>
              </a:ext>
            </a:extLst>
          </p:cNvPr>
          <p:cNvSpPr>
            <a:spLocks noGrp="1"/>
          </p:cNvSpPr>
          <p:nvPr>
            <p:ph type="title"/>
          </p:nvPr>
        </p:nvSpPr>
        <p:spPr/>
        <p:txBody>
          <a:bodyPr>
            <a:normAutofit fontScale="90000"/>
          </a:bodyPr>
          <a:lstStyle/>
          <a:p>
            <a:r>
              <a:rPr lang="en-US" dirty="0"/>
              <a:t>LO4, content 15</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Combing or brushing hair</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5"/>
            </a:pPr>
            <a:r>
              <a:rPr lang="en-US" altLang="en-US" dirty="0">
                <a:latin typeface="+mj-lt"/>
              </a:rPr>
              <a:t>If resident is in bed, adjust bed to a safe level, usually waist high. Raise the head of the bed so the resident is sitting up. Lock bed wheels. </a:t>
            </a:r>
          </a:p>
          <a:p>
            <a:pPr marL="457200" indent="-457200">
              <a:buFont typeface="+mj-lt"/>
              <a:buAutoNum type="arabicPeriod" startAt="5"/>
            </a:pPr>
            <a:r>
              <a:rPr lang="en-US" altLang="en-US" dirty="0">
                <a:latin typeface="+mj-lt"/>
              </a:rPr>
              <a:t>Place a towel under the head or around the shoulders. </a:t>
            </a:r>
          </a:p>
          <a:p>
            <a:pPr marL="457200" indent="-457200">
              <a:buFont typeface="+mj-lt"/>
              <a:buAutoNum type="arabicPeriod" startAt="5"/>
            </a:pPr>
            <a:r>
              <a:rPr lang="en-US" altLang="en-US" dirty="0">
                <a:latin typeface="+mj-lt"/>
              </a:rPr>
              <a:t>Remove any hair pins, hair ties or clips.</a:t>
            </a:r>
          </a:p>
          <a:p>
            <a:pPr marL="457200" indent="-457200">
              <a:buFont typeface="+mj-lt"/>
              <a:buAutoNum type="arabicPeriod" startAt="5"/>
            </a:pPr>
            <a:r>
              <a:rPr lang="en-US" altLang="en-US" dirty="0">
                <a:latin typeface="+mj-lt"/>
              </a:rPr>
              <a:t>Remove tangles first by dividing hair into small sections. Hold lock of hair just above the tangle so you do not pull at the scalp. Gently comb or brush through the tangle. If the resident agrees,  use a small amount of </a:t>
            </a:r>
            <a:r>
              <a:rPr lang="en-US" altLang="en-US" dirty="0" err="1">
                <a:latin typeface="+mj-lt"/>
              </a:rPr>
              <a:t>detangler</a:t>
            </a:r>
            <a:r>
              <a:rPr lang="en-US" altLang="en-US" dirty="0">
                <a:latin typeface="+mj-lt"/>
              </a:rPr>
              <a:t> or leave-in conditioner.</a:t>
            </a:r>
          </a:p>
          <a:p>
            <a:pPr marL="0" indent="0">
              <a:buNone/>
            </a:pPr>
            <a:endParaRPr lang="en-US" altLang="en-US" dirty="0">
              <a:solidFill>
                <a:schemeClr val="accent5">
                  <a:lumMod val="60000"/>
                  <a:lumOff val="40000"/>
                </a:schemeClr>
              </a:solidFill>
              <a:highlight>
                <a:srgbClr val="000000"/>
              </a:highlight>
              <a:latin typeface="+mj-lt"/>
            </a:endParaRPr>
          </a:p>
        </p:txBody>
      </p:sp>
    </p:spTree>
    <p:extLst>
      <p:ext uri="{BB962C8B-B14F-4D97-AF65-F5344CB8AC3E}">
        <p14:creationId xmlns:p14="http://schemas.microsoft.com/office/powerpoint/2010/main" val="12579041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77</a:t>
            </a:fld>
            <a:endParaRPr lang="en-US"/>
          </a:p>
        </p:txBody>
      </p:sp>
      <p:sp>
        <p:nvSpPr>
          <p:cNvPr id="4" name="Title 3">
            <a:extLst>
              <a:ext uri="{FF2B5EF4-FFF2-40B4-BE49-F238E27FC236}">
                <a16:creationId xmlns:a16="http://schemas.microsoft.com/office/drawing/2014/main" id="{56A77948-E7FB-4F56-BF10-F9347A376FC1}"/>
              </a:ext>
            </a:extLst>
          </p:cNvPr>
          <p:cNvSpPr>
            <a:spLocks noGrp="1"/>
          </p:cNvSpPr>
          <p:nvPr>
            <p:ph type="title"/>
          </p:nvPr>
        </p:nvSpPr>
        <p:spPr/>
        <p:txBody>
          <a:bodyPr>
            <a:normAutofit fontScale="90000"/>
          </a:bodyPr>
          <a:lstStyle/>
          <a:p>
            <a:r>
              <a:rPr lang="en-US" dirty="0"/>
              <a:t>LO4, content 16</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4" y="780226"/>
            <a:ext cx="3221999"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Combing or brushing hair</a:t>
            </a:r>
          </a:p>
          <a:p>
            <a:pPr marL="0" indent="0">
              <a:buNone/>
            </a:pPr>
            <a:endParaRPr lang="en-US" altLang="en-US" dirty="0">
              <a:highlight>
                <a:srgbClr val="000000"/>
              </a:highlight>
              <a:latin typeface="+mj-lt"/>
            </a:endParaRPr>
          </a:p>
          <a:p>
            <a:pPr marL="457200" indent="-457200">
              <a:buFont typeface="+mj-lt"/>
              <a:buAutoNum type="arabicPeriod" startAt="9"/>
            </a:pPr>
            <a:r>
              <a:rPr lang="en-US" altLang="en-US" dirty="0">
                <a:latin typeface="+mj-lt"/>
              </a:rPr>
              <a:t>After tangles are removed, brush two-inch sections of hair at a time. </a:t>
            </a:r>
          </a:p>
          <a:p>
            <a:pPr marL="457200" indent="-457200">
              <a:buFont typeface="+mj-lt"/>
              <a:buAutoNum type="arabicPeriod" startAt="9"/>
            </a:pPr>
            <a:r>
              <a:rPr lang="en-US" altLang="en-US" dirty="0">
                <a:latin typeface="+mj-lt"/>
              </a:rPr>
              <a:t>Neatly style hair as the resident prefers. Avoid childish hairstyles. Each resident may prefer different styles and hair products. Offer the mirror to the resident. </a:t>
            </a:r>
          </a:p>
          <a:p>
            <a:pPr marL="0" indent="0">
              <a:buNone/>
            </a:pPr>
            <a:endParaRPr lang="en-US" altLang="en-US" dirty="0">
              <a:solidFill>
                <a:schemeClr val="accent5">
                  <a:lumMod val="60000"/>
                  <a:lumOff val="40000"/>
                </a:schemeClr>
              </a:solidFill>
              <a:highlight>
                <a:srgbClr val="000000"/>
              </a:highlight>
              <a:latin typeface="+mj-lt"/>
            </a:endParaRPr>
          </a:p>
        </p:txBody>
      </p:sp>
      <p:pic>
        <p:nvPicPr>
          <p:cNvPr id="5" name="Picture 4" descr="NA brushes resident's hair in small sections. ">
            <a:extLst>
              <a:ext uri="{FF2B5EF4-FFF2-40B4-BE49-F238E27FC236}">
                <a16:creationId xmlns:a16="http://schemas.microsoft.com/office/drawing/2014/main" id="{AB93EDAB-53FF-4FCF-B528-B5E079BDACEB}"/>
              </a:ext>
            </a:extLst>
          </p:cNvPr>
          <p:cNvPicPr>
            <a:picLocks noChangeAspect="1"/>
          </p:cNvPicPr>
          <p:nvPr/>
        </p:nvPicPr>
        <p:blipFill>
          <a:blip r:embed="rId2"/>
          <a:stretch>
            <a:fillRect/>
          </a:stretch>
        </p:blipFill>
        <p:spPr>
          <a:xfrm>
            <a:off x="3803363" y="2603352"/>
            <a:ext cx="4119644" cy="3447824"/>
          </a:xfrm>
          <a:prstGeom prst="rect">
            <a:avLst/>
          </a:prstGeom>
        </p:spPr>
      </p:pic>
    </p:spTree>
    <p:extLst>
      <p:ext uri="{BB962C8B-B14F-4D97-AF65-F5344CB8AC3E}">
        <p14:creationId xmlns:p14="http://schemas.microsoft.com/office/powerpoint/2010/main" val="23674033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78</a:t>
            </a:fld>
            <a:endParaRPr lang="en-US"/>
          </a:p>
        </p:txBody>
      </p:sp>
      <p:sp>
        <p:nvSpPr>
          <p:cNvPr id="4" name="Title 3">
            <a:extLst>
              <a:ext uri="{FF2B5EF4-FFF2-40B4-BE49-F238E27FC236}">
                <a16:creationId xmlns:a16="http://schemas.microsoft.com/office/drawing/2014/main" id="{57FD0543-2140-42FB-97D4-10B09C93B5AB}"/>
              </a:ext>
            </a:extLst>
          </p:cNvPr>
          <p:cNvSpPr>
            <a:spLocks noGrp="1"/>
          </p:cNvSpPr>
          <p:nvPr>
            <p:ph type="title"/>
          </p:nvPr>
        </p:nvSpPr>
        <p:spPr/>
        <p:txBody>
          <a:bodyPr>
            <a:normAutofit fontScale="90000"/>
          </a:bodyPr>
          <a:lstStyle/>
          <a:p>
            <a:r>
              <a:rPr lang="en-US" dirty="0"/>
              <a:t>LO4, content 17</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Combing or brushing hair</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11"/>
            </a:pPr>
            <a:r>
              <a:rPr lang="en-US" altLang="en-US" dirty="0">
                <a:latin typeface="+mj-lt"/>
              </a:rPr>
              <a:t>Return supplies to proper storage. Clean hair from comb or brush. Clean comb or brush.</a:t>
            </a:r>
          </a:p>
          <a:p>
            <a:pPr marL="457200" indent="-457200">
              <a:buFont typeface="+mj-lt"/>
              <a:buAutoNum type="arabicPeriod" startAt="11"/>
            </a:pPr>
            <a:r>
              <a:rPr lang="en-US" altLang="en-US" dirty="0">
                <a:latin typeface="+mj-lt"/>
              </a:rPr>
              <a:t>Dispose of soiled linen in the proper container. </a:t>
            </a:r>
          </a:p>
          <a:p>
            <a:pPr marL="457200" indent="-457200">
              <a:buFont typeface="+mj-lt"/>
              <a:buAutoNum type="arabicPeriod" startAt="11"/>
            </a:pPr>
            <a:r>
              <a:rPr lang="en-US" altLang="en-US" dirty="0">
                <a:latin typeface="+mj-lt"/>
              </a:rPr>
              <a:t>Return bed to lowest position. Remove privacy measures.</a:t>
            </a:r>
          </a:p>
          <a:p>
            <a:pPr marL="457200" indent="-457200">
              <a:buFont typeface="+mj-lt"/>
              <a:buAutoNum type="arabicPeriod" startAt="11"/>
            </a:pPr>
            <a:r>
              <a:rPr lang="en-US" altLang="en-US" dirty="0">
                <a:latin typeface="+mj-lt"/>
              </a:rPr>
              <a:t>Place call light within resident’s reach.</a:t>
            </a:r>
          </a:p>
          <a:p>
            <a:pPr marL="457200" indent="-457200">
              <a:buFont typeface="+mj-lt"/>
              <a:buAutoNum type="arabicPeriod" startAt="11"/>
            </a:pPr>
            <a:r>
              <a:rPr lang="en-US" altLang="en-US" dirty="0">
                <a:latin typeface="+mj-lt"/>
              </a:rPr>
              <a:t>Wash your hands.</a:t>
            </a:r>
          </a:p>
          <a:p>
            <a:pPr marL="457200" indent="-457200">
              <a:buFont typeface="+mj-lt"/>
              <a:buAutoNum type="arabicPeriod" startAt="11"/>
            </a:pPr>
            <a:r>
              <a:rPr lang="en-US" altLang="en-US" dirty="0">
                <a:latin typeface="+mj-lt"/>
              </a:rPr>
              <a:t>Report any changes in resident to nurse.</a:t>
            </a:r>
          </a:p>
          <a:p>
            <a:pPr marL="457200" indent="-457200">
              <a:buFont typeface="+mj-lt"/>
              <a:buAutoNum type="arabicPeriod" startAt="11"/>
            </a:pPr>
            <a:r>
              <a:rPr lang="en-US" altLang="en-US" dirty="0">
                <a:latin typeface="+mj-lt"/>
              </a:rPr>
              <a:t>Document procedure using facility guidelines.</a:t>
            </a:r>
          </a:p>
          <a:p>
            <a:pPr marL="0" indent="0">
              <a:buNone/>
            </a:pPr>
            <a:r>
              <a:rPr lang="en-US" altLang="en-US" dirty="0">
                <a:latin typeface="+mj-lt"/>
              </a:rPr>
              <a:t>	</a:t>
            </a:r>
          </a:p>
          <a:p>
            <a:pPr marL="0" indent="0">
              <a:buNone/>
            </a:pPr>
            <a:endParaRPr lang="en-US" altLang="en-US" dirty="0">
              <a:solidFill>
                <a:schemeClr val="accent5">
                  <a:lumMod val="60000"/>
                  <a:lumOff val="40000"/>
                </a:schemeClr>
              </a:solidFill>
              <a:highlight>
                <a:srgbClr val="000000"/>
              </a:highlight>
              <a:latin typeface="+mj-lt"/>
            </a:endParaRPr>
          </a:p>
        </p:txBody>
      </p:sp>
    </p:spTree>
    <p:extLst>
      <p:ext uri="{BB962C8B-B14F-4D97-AF65-F5344CB8AC3E}">
        <p14:creationId xmlns:p14="http://schemas.microsoft.com/office/powerpoint/2010/main" val="24081830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79</a:t>
            </a:fld>
            <a:endParaRPr lang="en-US"/>
          </a:p>
        </p:txBody>
      </p:sp>
      <p:sp>
        <p:nvSpPr>
          <p:cNvPr id="2" name="Title 1">
            <a:extLst>
              <a:ext uri="{FF2B5EF4-FFF2-40B4-BE49-F238E27FC236}">
                <a16:creationId xmlns:a16="http://schemas.microsoft.com/office/drawing/2014/main" id="{EC2FDBE8-BD4E-4AD6-BB70-C840326BCBDB}"/>
              </a:ext>
            </a:extLst>
          </p:cNvPr>
          <p:cNvSpPr>
            <a:spLocks noGrp="1"/>
          </p:cNvSpPr>
          <p:nvPr>
            <p:ph type="title"/>
          </p:nvPr>
        </p:nvSpPr>
        <p:spPr/>
        <p:txBody>
          <a:bodyPr>
            <a:normAutofit fontScale="90000"/>
          </a:bodyPr>
          <a:lstStyle/>
          <a:p>
            <a:r>
              <a:rPr lang="en-US" dirty="0"/>
              <a:t>LO4, content 18</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4"/>
            </a:pPr>
            <a:r>
              <a:rPr lang="en-US" dirty="0">
                <a:solidFill>
                  <a:srgbClr val="FF0000"/>
                </a:solidFill>
                <a:latin typeface="+mj-lt"/>
              </a:rPr>
              <a:t>Describe guidelines for assisting with grooming</a:t>
            </a:r>
          </a:p>
          <a:p>
            <a:pPr marL="0" indent="0">
              <a:buNone/>
            </a:pPr>
            <a:endParaRPr lang="en-US" dirty="0"/>
          </a:p>
          <a:p>
            <a:pPr marL="0" indent="0">
              <a:buNone/>
            </a:pPr>
            <a:r>
              <a:rPr lang="en-US" dirty="0">
                <a:latin typeface="+mj-lt"/>
              </a:rPr>
              <a:t>Remember these points when assisting with shaving:</a:t>
            </a:r>
          </a:p>
          <a:p>
            <a:pPr marL="0" indent="0">
              <a:buNone/>
            </a:pPr>
            <a:endParaRPr lang="en-US" dirty="0">
              <a:latin typeface="+mj-lt"/>
            </a:endParaRPr>
          </a:p>
          <a:p>
            <a:pPr lvl="1"/>
            <a:r>
              <a:rPr lang="en-US" dirty="0">
                <a:latin typeface="+mj-lt"/>
              </a:rPr>
              <a:t>Respect personal preferences regarding shaving.</a:t>
            </a:r>
          </a:p>
          <a:p>
            <a:pPr lvl="1"/>
            <a:r>
              <a:rPr lang="en-US" dirty="0">
                <a:latin typeface="+mj-lt"/>
              </a:rPr>
              <a:t>Wear gloves.</a:t>
            </a:r>
          </a:p>
          <a:p>
            <a:pPr lvl="1"/>
            <a:r>
              <a:rPr lang="en-US" dirty="0">
                <a:latin typeface="+mj-lt"/>
              </a:rPr>
              <a:t>Do not share razors between residents.</a:t>
            </a:r>
          </a:p>
          <a:p>
            <a:pPr lvl="1"/>
            <a:r>
              <a:rPr lang="en-US" dirty="0">
                <a:latin typeface="+mj-lt"/>
              </a:rPr>
              <a:t>Soften hair on face first if using disposable or safety razor.</a:t>
            </a:r>
          </a:p>
          <a:p>
            <a:pPr lvl="1"/>
            <a:r>
              <a:rPr lang="en-US" dirty="0">
                <a:latin typeface="+mj-lt"/>
              </a:rPr>
              <a:t>Shave in direction of hair growth.</a:t>
            </a:r>
          </a:p>
          <a:p>
            <a:pPr lvl="1"/>
            <a:r>
              <a:rPr lang="en-US" dirty="0">
                <a:latin typeface="+mj-lt"/>
              </a:rPr>
              <a:t>Use after-shave lotion if desired.</a:t>
            </a:r>
          </a:p>
          <a:p>
            <a:pPr lvl="1"/>
            <a:r>
              <a:rPr lang="en-US" dirty="0">
                <a:latin typeface="+mj-lt"/>
              </a:rPr>
              <a:t>Discard disposable shaving products properly.</a:t>
            </a:r>
          </a:p>
          <a:p>
            <a:pPr lvl="1"/>
            <a:r>
              <a:rPr lang="en-US" dirty="0">
                <a:latin typeface="+mj-lt"/>
              </a:rPr>
              <a:t>Do not use electric razors near water or oxygen.</a:t>
            </a:r>
          </a:p>
          <a:p>
            <a:pPr lvl="1"/>
            <a:endParaRPr lang="en-US" dirty="0">
              <a:latin typeface="+mj-lt"/>
            </a:endParaRPr>
          </a:p>
          <a:p>
            <a:pPr marL="0" indent="0">
              <a:buNone/>
            </a:pPr>
            <a:endParaRPr lang="en-US" dirty="0">
              <a:latin typeface="+mj-lt"/>
            </a:endParaRPr>
          </a:p>
        </p:txBody>
      </p:sp>
    </p:spTree>
    <p:extLst>
      <p:ext uri="{BB962C8B-B14F-4D97-AF65-F5344CB8AC3E}">
        <p14:creationId xmlns:p14="http://schemas.microsoft.com/office/powerpoint/2010/main" val="3882714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8</a:t>
            </a:fld>
            <a:endParaRPr lang="en-US"/>
          </a:p>
        </p:txBody>
      </p:sp>
      <p:sp>
        <p:nvSpPr>
          <p:cNvPr id="2" name="Title 1">
            <a:extLst>
              <a:ext uri="{FF2B5EF4-FFF2-40B4-BE49-F238E27FC236}">
                <a16:creationId xmlns:a16="http://schemas.microsoft.com/office/drawing/2014/main" id="{FC76E100-79B7-44C9-AB1B-A0458DB431FA}"/>
              </a:ext>
            </a:extLst>
          </p:cNvPr>
          <p:cNvSpPr>
            <a:spLocks noGrp="1"/>
          </p:cNvSpPr>
          <p:nvPr>
            <p:ph type="title"/>
          </p:nvPr>
        </p:nvSpPr>
        <p:spPr/>
        <p:txBody>
          <a:bodyPr>
            <a:normAutofit fontScale="90000"/>
          </a:bodyPr>
          <a:lstStyle/>
          <a:p>
            <a:r>
              <a:rPr lang="en-US" dirty="0"/>
              <a:t>LO1, content 6</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AutoNum type="arabicPeriod"/>
            </a:pPr>
            <a:r>
              <a:rPr lang="en-US" dirty="0">
                <a:solidFill>
                  <a:srgbClr val="FF0000"/>
                </a:solidFill>
                <a:latin typeface="+mj-lt"/>
              </a:rPr>
              <a:t>Explain personal care of residents</a:t>
            </a:r>
          </a:p>
          <a:p>
            <a:pPr marL="457200" indent="-457200">
              <a:buAutoNum type="arabicPeriod"/>
            </a:pPr>
            <a:endParaRPr lang="en-US" dirty="0">
              <a:solidFill>
                <a:srgbClr val="FF0000"/>
              </a:solidFill>
              <a:latin typeface="+mj-lt"/>
            </a:endParaRPr>
          </a:p>
          <a:p>
            <a:pPr marL="0" indent="0">
              <a:buNone/>
            </a:pPr>
            <a:r>
              <a:rPr lang="en-US" dirty="0">
                <a:solidFill>
                  <a:sysClr val="windowText" lastClr="000000"/>
                </a:solidFill>
              </a:rPr>
              <a:t>While providing personal care NAs should observe for and report the following:</a:t>
            </a:r>
          </a:p>
          <a:p>
            <a:pPr marL="0" indent="0">
              <a:buNone/>
            </a:pPr>
            <a:endParaRPr lang="en-US" dirty="0">
              <a:solidFill>
                <a:sysClr val="windowText" lastClr="000000"/>
              </a:solidFill>
            </a:endParaRPr>
          </a:p>
          <a:p>
            <a:pPr lvl="1"/>
            <a:r>
              <a:rPr lang="en-US" dirty="0">
                <a:solidFill>
                  <a:sysClr val="windowText" lastClr="000000"/>
                </a:solidFill>
              </a:rPr>
              <a:t>Skin color, temperature, or reddened areas</a:t>
            </a:r>
          </a:p>
          <a:p>
            <a:pPr lvl="1"/>
            <a:r>
              <a:rPr lang="en-US" dirty="0">
                <a:solidFill>
                  <a:sysClr val="windowText" lastClr="000000"/>
                </a:solidFill>
              </a:rPr>
              <a:t>Mobility</a:t>
            </a:r>
          </a:p>
          <a:p>
            <a:pPr lvl="1"/>
            <a:r>
              <a:rPr lang="en-US" dirty="0">
                <a:solidFill>
                  <a:sysClr val="windowText" lastClr="000000"/>
                </a:solidFill>
              </a:rPr>
              <a:t>Flexibility</a:t>
            </a:r>
          </a:p>
          <a:p>
            <a:pPr lvl="1"/>
            <a:r>
              <a:rPr lang="en-US" dirty="0">
                <a:solidFill>
                  <a:sysClr val="windowText" lastClr="000000"/>
                </a:solidFill>
              </a:rPr>
              <a:t>Comfort level or pain or discomfort</a:t>
            </a:r>
          </a:p>
          <a:p>
            <a:pPr lvl="1"/>
            <a:r>
              <a:rPr lang="en-US" dirty="0">
                <a:solidFill>
                  <a:sysClr val="windowText" lastClr="000000"/>
                </a:solidFill>
              </a:rPr>
              <a:t>Strength and ability to perform ADLs</a:t>
            </a:r>
          </a:p>
          <a:p>
            <a:pPr lvl="1"/>
            <a:r>
              <a:rPr lang="en-US" dirty="0">
                <a:solidFill>
                  <a:sysClr val="windowText" lastClr="000000"/>
                </a:solidFill>
              </a:rPr>
              <a:t>Mental and emotional state</a:t>
            </a:r>
          </a:p>
          <a:p>
            <a:pPr lvl="1"/>
            <a:r>
              <a:rPr lang="en-US" dirty="0">
                <a:solidFill>
                  <a:sysClr val="windowText" lastClr="000000"/>
                </a:solidFill>
              </a:rPr>
              <a:t>Complaints</a:t>
            </a:r>
          </a:p>
          <a:p>
            <a:pPr lvl="1"/>
            <a:endParaRPr lang="en-US" dirty="0">
              <a:solidFill>
                <a:sysClr val="windowText" lastClr="000000"/>
              </a:solidFill>
            </a:endParaRPr>
          </a:p>
          <a:p>
            <a:pPr marL="0" indent="0">
              <a:buNone/>
            </a:pPr>
            <a:endParaRPr lang="en-US" dirty="0">
              <a:latin typeface="+mj-lt"/>
            </a:endParaRPr>
          </a:p>
        </p:txBody>
      </p:sp>
    </p:spTree>
    <p:extLst>
      <p:ext uri="{BB962C8B-B14F-4D97-AF65-F5344CB8AC3E}">
        <p14:creationId xmlns:p14="http://schemas.microsoft.com/office/powerpoint/2010/main" val="1955363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80</a:t>
            </a:fld>
            <a:endParaRPr lang="en-US"/>
          </a:p>
        </p:txBody>
      </p:sp>
      <p:sp>
        <p:nvSpPr>
          <p:cNvPr id="4" name="Title 3">
            <a:extLst>
              <a:ext uri="{FF2B5EF4-FFF2-40B4-BE49-F238E27FC236}">
                <a16:creationId xmlns:a16="http://schemas.microsoft.com/office/drawing/2014/main" id="{6DB18536-6C0D-4E73-832B-79A9EB3DFD43}"/>
              </a:ext>
            </a:extLst>
          </p:cNvPr>
          <p:cNvSpPr>
            <a:spLocks noGrp="1"/>
          </p:cNvSpPr>
          <p:nvPr>
            <p:ph type="title"/>
          </p:nvPr>
        </p:nvSpPr>
        <p:spPr/>
        <p:txBody>
          <a:bodyPr>
            <a:normAutofit fontScale="90000"/>
          </a:bodyPr>
          <a:lstStyle/>
          <a:p>
            <a:r>
              <a:rPr lang="en-US" dirty="0"/>
              <a:t>LO4, content 19</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Shaving a resident</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r>
              <a:rPr lang="en-US" altLang="en-US" i="1" dirty="0">
                <a:latin typeface="+mj-lt"/>
              </a:rPr>
              <a:t>Equipment: razor, basin filled halfway with warm water (if using a safety or disposable razor), 2 towels, washcloth, mirror, shaving cream or soap (if using a safety or disposable razor), after-shave lotion, gloves</a:t>
            </a:r>
          </a:p>
          <a:p>
            <a:pPr marL="0" indent="0">
              <a:buNone/>
            </a:pPr>
            <a:endParaRPr lang="en-US" altLang="en-US" i="1" dirty="0">
              <a:latin typeface="+mj-lt"/>
            </a:endParaRPr>
          </a:p>
          <a:p>
            <a:pPr marL="457200" indent="-457200">
              <a:buFont typeface="+mj-lt"/>
              <a:buAutoNum type="arabicPeriod"/>
            </a:pPr>
            <a:r>
              <a:rPr lang="en-US" altLang="en-US" dirty="0">
                <a:latin typeface="+mj-lt"/>
              </a:rPr>
              <a:t>Identify yourself by name. Identify the resident by name. </a:t>
            </a:r>
          </a:p>
          <a:p>
            <a:pPr marL="457200" indent="-457200">
              <a:buFont typeface="+mj-lt"/>
              <a:buAutoNum type="arabicPeriod"/>
            </a:pPr>
            <a:r>
              <a:rPr lang="en-US" altLang="en-US" dirty="0">
                <a:latin typeface="+mj-lt"/>
              </a:rPr>
              <a:t>Wash your hands.</a:t>
            </a:r>
          </a:p>
          <a:p>
            <a:pPr marL="457200" indent="-457200">
              <a:buFont typeface="+mj-lt"/>
              <a:buAutoNum type="arabicPeriod"/>
            </a:pPr>
            <a:r>
              <a:rPr lang="en-US" altLang="en-US" dirty="0">
                <a:latin typeface="+mj-lt"/>
              </a:rPr>
              <a:t>Explain procedure to resident. Speak clearly, slowly, and directly. Maintain face-to-face contact whenever possible.</a:t>
            </a:r>
          </a:p>
          <a:p>
            <a:pPr marL="457200" indent="-457200">
              <a:buFont typeface="+mj-lt"/>
              <a:buAutoNum type="arabicPeriod"/>
            </a:pPr>
            <a:r>
              <a:rPr lang="en-US" altLang="en-US" dirty="0">
                <a:latin typeface="+mj-lt"/>
              </a:rPr>
              <a:t>Provide for resident’s privacy with curtain, screen, or door.</a:t>
            </a:r>
          </a:p>
          <a:p>
            <a:pPr marL="0" indent="0">
              <a:buNone/>
            </a:pPr>
            <a:endParaRPr lang="en-US" altLang="en-US" dirty="0">
              <a:solidFill>
                <a:schemeClr val="accent5">
                  <a:lumMod val="60000"/>
                  <a:lumOff val="40000"/>
                </a:schemeClr>
              </a:solidFill>
              <a:highlight>
                <a:srgbClr val="000000"/>
              </a:highlight>
              <a:latin typeface="+mj-lt"/>
            </a:endParaRPr>
          </a:p>
        </p:txBody>
      </p:sp>
    </p:spTree>
    <p:extLst>
      <p:ext uri="{BB962C8B-B14F-4D97-AF65-F5344CB8AC3E}">
        <p14:creationId xmlns:p14="http://schemas.microsoft.com/office/powerpoint/2010/main" val="24605750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81</a:t>
            </a:fld>
            <a:endParaRPr lang="en-US"/>
          </a:p>
        </p:txBody>
      </p:sp>
      <p:sp>
        <p:nvSpPr>
          <p:cNvPr id="4" name="Title 3">
            <a:extLst>
              <a:ext uri="{FF2B5EF4-FFF2-40B4-BE49-F238E27FC236}">
                <a16:creationId xmlns:a16="http://schemas.microsoft.com/office/drawing/2014/main" id="{59C0232D-D08A-45A9-94B1-255948441544}"/>
              </a:ext>
            </a:extLst>
          </p:cNvPr>
          <p:cNvSpPr>
            <a:spLocks noGrp="1"/>
          </p:cNvSpPr>
          <p:nvPr>
            <p:ph type="title"/>
          </p:nvPr>
        </p:nvSpPr>
        <p:spPr/>
        <p:txBody>
          <a:bodyPr>
            <a:normAutofit fontScale="90000"/>
          </a:bodyPr>
          <a:lstStyle/>
          <a:p>
            <a:r>
              <a:rPr lang="en-US" dirty="0"/>
              <a:t>LO4, content 20</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Shaving a resident</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5"/>
            </a:pPr>
            <a:r>
              <a:rPr lang="en-US" altLang="en-US" dirty="0">
                <a:latin typeface="+mj-lt"/>
              </a:rPr>
              <a:t>If resident is in bed, adjust bed to a safe level, usually waist high. Lock bed wheels.</a:t>
            </a:r>
          </a:p>
          <a:p>
            <a:pPr marL="457200" indent="-457200">
              <a:buFont typeface="+mj-lt"/>
              <a:buAutoNum type="arabicPeriod" startAt="5"/>
            </a:pPr>
            <a:r>
              <a:rPr lang="en-US" altLang="en-US" dirty="0">
                <a:latin typeface="+mj-lt"/>
              </a:rPr>
              <a:t>Raise head of bed so resident is sitting up. Place towel across the resident’s chest, under his chin.</a:t>
            </a:r>
          </a:p>
          <a:p>
            <a:pPr marL="457200" indent="-457200">
              <a:buFont typeface="+mj-lt"/>
              <a:buAutoNum type="arabicPeriod" startAt="5"/>
            </a:pPr>
            <a:r>
              <a:rPr lang="en-US" altLang="en-US" dirty="0">
                <a:latin typeface="+mj-lt"/>
              </a:rPr>
              <a:t>Put on gloves.</a:t>
            </a:r>
          </a:p>
          <a:p>
            <a:pPr marL="0" indent="0">
              <a:buNone/>
            </a:pPr>
            <a:r>
              <a:rPr lang="en-US" altLang="en-US" b="1" dirty="0">
                <a:latin typeface="+mj-lt"/>
              </a:rPr>
              <a:t>Shaving using a safety or disposable razor:</a:t>
            </a:r>
          </a:p>
          <a:p>
            <a:pPr marL="457200" indent="-457200">
              <a:buFont typeface="+mj-lt"/>
              <a:buAutoNum type="arabicPeriod" startAt="8"/>
            </a:pPr>
            <a:r>
              <a:rPr lang="en-US" altLang="en-US" dirty="0">
                <a:latin typeface="+mj-lt"/>
              </a:rPr>
              <a:t>Soften the beard with a warm, wet washcloth on the face for a few minutes before shaving. Lather the face with shaving cream or soap. </a:t>
            </a:r>
          </a:p>
          <a:p>
            <a:pPr marL="457200" indent="-457200">
              <a:buFont typeface="+mj-lt"/>
              <a:buAutoNum type="arabicPeriod" startAt="5"/>
            </a:pPr>
            <a:endParaRPr lang="en-US" altLang="en-US" dirty="0">
              <a:solidFill>
                <a:schemeClr val="accent5">
                  <a:lumMod val="60000"/>
                  <a:lumOff val="40000"/>
                </a:schemeClr>
              </a:solidFill>
              <a:latin typeface="+mj-lt"/>
            </a:endParaRPr>
          </a:p>
          <a:p>
            <a:pPr marL="0" indent="0">
              <a:buNone/>
            </a:pPr>
            <a:endParaRPr lang="en-US" altLang="en-US" dirty="0">
              <a:solidFill>
                <a:schemeClr val="accent5">
                  <a:lumMod val="60000"/>
                  <a:lumOff val="40000"/>
                </a:schemeClr>
              </a:solidFill>
              <a:highlight>
                <a:srgbClr val="000000"/>
              </a:highlight>
              <a:latin typeface="+mj-lt"/>
            </a:endParaRPr>
          </a:p>
        </p:txBody>
      </p:sp>
    </p:spTree>
    <p:extLst>
      <p:ext uri="{BB962C8B-B14F-4D97-AF65-F5344CB8AC3E}">
        <p14:creationId xmlns:p14="http://schemas.microsoft.com/office/powerpoint/2010/main" val="35687021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82</a:t>
            </a:fld>
            <a:endParaRPr lang="en-US"/>
          </a:p>
        </p:txBody>
      </p:sp>
      <p:sp>
        <p:nvSpPr>
          <p:cNvPr id="4" name="Title 3">
            <a:extLst>
              <a:ext uri="{FF2B5EF4-FFF2-40B4-BE49-F238E27FC236}">
                <a16:creationId xmlns:a16="http://schemas.microsoft.com/office/drawing/2014/main" id="{289048CC-B555-43D9-9EAE-8C2AE3F6F780}"/>
              </a:ext>
            </a:extLst>
          </p:cNvPr>
          <p:cNvSpPr>
            <a:spLocks noGrp="1"/>
          </p:cNvSpPr>
          <p:nvPr>
            <p:ph type="title"/>
          </p:nvPr>
        </p:nvSpPr>
        <p:spPr/>
        <p:txBody>
          <a:bodyPr>
            <a:normAutofit fontScale="90000"/>
          </a:bodyPr>
          <a:lstStyle/>
          <a:p>
            <a:r>
              <a:rPr lang="en-US" dirty="0"/>
              <a:t>LO4, content 21</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Shaving a resident</a:t>
            </a:r>
          </a:p>
          <a:p>
            <a:pPr marL="0" indent="0">
              <a:buNone/>
            </a:pPr>
            <a:endParaRPr lang="en-US" altLang="en-US" dirty="0">
              <a:highlight>
                <a:srgbClr val="000000"/>
              </a:highlight>
              <a:latin typeface="+mj-lt"/>
            </a:endParaRPr>
          </a:p>
          <a:p>
            <a:pPr marL="457200" indent="-457200">
              <a:buFont typeface="+mj-lt"/>
              <a:buAutoNum type="arabicPeriod" startAt="9"/>
            </a:pPr>
            <a:r>
              <a:rPr lang="en-US" altLang="en-US" dirty="0">
                <a:latin typeface="+mj-lt"/>
              </a:rPr>
              <a:t>Hold skin taut. Shave in the direction of hair growth. Shave beard in short, downward, and even strokes on face and upward strokes on neck. Rinse the blade often in the basin to keep it clean and wet. </a:t>
            </a:r>
          </a:p>
          <a:p>
            <a:pPr marL="0" indent="0">
              <a:buNone/>
            </a:pPr>
            <a:endParaRPr lang="en-US" altLang="en-US" dirty="0">
              <a:solidFill>
                <a:schemeClr val="accent5">
                  <a:lumMod val="60000"/>
                  <a:lumOff val="40000"/>
                </a:schemeClr>
              </a:solidFill>
              <a:highlight>
                <a:srgbClr val="000000"/>
              </a:highlight>
              <a:latin typeface="+mj-lt"/>
            </a:endParaRPr>
          </a:p>
        </p:txBody>
      </p:sp>
      <p:pic>
        <p:nvPicPr>
          <p:cNvPr id="5" name="Picture 4" descr="NA shaves resident in bed using safety razor,">
            <a:extLst>
              <a:ext uri="{FF2B5EF4-FFF2-40B4-BE49-F238E27FC236}">
                <a16:creationId xmlns:a16="http://schemas.microsoft.com/office/drawing/2014/main" id="{4F2CBE62-5D19-4191-929D-4D7C2E88BAD0}"/>
              </a:ext>
            </a:extLst>
          </p:cNvPr>
          <p:cNvPicPr>
            <a:picLocks noChangeAspect="1"/>
          </p:cNvPicPr>
          <p:nvPr/>
        </p:nvPicPr>
        <p:blipFill>
          <a:blip r:embed="rId2"/>
          <a:stretch>
            <a:fillRect/>
          </a:stretch>
        </p:blipFill>
        <p:spPr>
          <a:xfrm>
            <a:off x="4078653" y="2544184"/>
            <a:ext cx="3682989" cy="3292866"/>
          </a:xfrm>
          <a:prstGeom prst="rect">
            <a:avLst/>
          </a:prstGeom>
        </p:spPr>
      </p:pic>
    </p:spTree>
    <p:extLst>
      <p:ext uri="{BB962C8B-B14F-4D97-AF65-F5344CB8AC3E}">
        <p14:creationId xmlns:p14="http://schemas.microsoft.com/office/powerpoint/2010/main" val="42594236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83</a:t>
            </a:fld>
            <a:endParaRPr lang="en-US"/>
          </a:p>
        </p:txBody>
      </p:sp>
      <p:sp>
        <p:nvSpPr>
          <p:cNvPr id="4" name="Title 3">
            <a:extLst>
              <a:ext uri="{FF2B5EF4-FFF2-40B4-BE49-F238E27FC236}">
                <a16:creationId xmlns:a16="http://schemas.microsoft.com/office/drawing/2014/main" id="{5F1EFFD6-FC09-4BBE-808B-CF35E3F96AC5}"/>
              </a:ext>
            </a:extLst>
          </p:cNvPr>
          <p:cNvSpPr>
            <a:spLocks noGrp="1"/>
          </p:cNvSpPr>
          <p:nvPr>
            <p:ph type="title"/>
          </p:nvPr>
        </p:nvSpPr>
        <p:spPr/>
        <p:txBody>
          <a:bodyPr>
            <a:normAutofit fontScale="90000"/>
          </a:bodyPr>
          <a:lstStyle/>
          <a:p>
            <a:r>
              <a:rPr lang="en-US" dirty="0"/>
              <a:t>LO4, content 22</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Shaving a resident</a:t>
            </a:r>
          </a:p>
          <a:p>
            <a:pPr marL="0" indent="0">
              <a:buNone/>
            </a:pPr>
            <a:endParaRPr lang="en-US" altLang="en-US" dirty="0">
              <a:highlight>
                <a:srgbClr val="000000"/>
              </a:highlight>
              <a:latin typeface="+mj-lt"/>
            </a:endParaRPr>
          </a:p>
          <a:p>
            <a:pPr marL="457200" indent="-457200">
              <a:buFont typeface="+mj-lt"/>
              <a:buAutoNum type="arabicPeriod" startAt="10"/>
            </a:pPr>
            <a:r>
              <a:rPr lang="en-US" altLang="en-US" dirty="0">
                <a:latin typeface="+mj-lt"/>
              </a:rPr>
              <a:t>When you have finished, wash and rinse the resident’s face with a warm, wet washcloth. If he is able, let him use the washcloth himself. Use the towel to dry his face. Offer a mirror to resident.</a:t>
            </a:r>
          </a:p>
          <a:p>
            <a:pPr marL="0" indent="0">
              <a:buNone/>
            </a:pPr>
            <a:r>
              <a:rPr lang="en-US" altLang="en-US" b="1" dirty="0">
                <a:latin typeface="+mj-lt"/>
              </a:rPr>
              <a:t>Shaving using an electric razor:</a:t>
            </a:r>
          </a:p>
          <a:p>
            <a:pPr marL="457200" indent="-457200">
              <a:buFont typeface="+mj-lt"/>
              <a:buAutoNum type="arabicPeriod" startAt="8"/>
            </a:pPr>
            <a:r>
              <a:rPr lang="en-US" altLang="en-US" dirty="0">
                <a:latin typeface="+mj-lt"/>
              </a:rPr>
              <a:t>Use a small brush to clean the razor. Do not use an electric razor near any water source or when oxygen is in use. </a:t>
            </a:r>
          </a:p>
          <a:p>
            <a:pPr marL="0" indent="0">
              <a:buNone/>
            </a:pPr>
            <a:r>
              <a:rPr lang="en-US" altLang="en-US" dirty="0">
                <a:latin typeface="+mj-lt"/>
              </a:rPr>
              <a:t>	</a:t>
            </a:r>
            <a:endParaRPr lang="en-US" altLang="en-US" dirty="0">
              <a:highlight>
                <a:srgbClr val="000000"/>
              </a:highlight>
              <a:latin typeface="+mj-lt"/>
            </a:endParaRPr>
          </a:p>
        </p:txBody>
      </p:sp>
    </p:spTree>
    <p:extLst>
      <p:ext uri="{BB962C8B-B14F-4D97-AF65-F5344CB8AC3E}">
        <p14:creationId xmlns:p14="http://schemas.microsoft.com/office/powerpoint/2010/main" val="12173619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84</a:t>
            </a:fld>
            <a:endParaRPr lang="en-US"/>
          </a:p>
        </p:txBody>
      </p:sp>
      <p:sp>
        <p:nvSpPr>
          <p:cNvPr id="5" name="Title 4">
            <a:extLst>
              <a:ext uri="{FF2B5EF4-FFF2-40B4-BE49-F238E27FC236}">
                <a16:creationId xmlns:a16="http://schemas.microsoft.com/office/drawing/2014/main" id="{890FF60D-5734-4783-A4B7-4592811F4A92}"/>
              </a:ext>
            </a:extLst>
          </p:cNvPr>
          <p:cNvSpPr>
            <a:spLocks noGrp="1"/>
          </p:cNvSpPr>
          <p:nvPr>
            <p:ph type="title"/>
          </p:nvPr>
        </p:nvSpPr>
        <p:spPr/>
        <p:txBody>
          <a:bodyPr>
            <a:normAutofit fontScale="90000"/>
          </a:bodyPr>
          <a:lstStyle/>
          <a:p>
            <a:r>
              <a:rPr lang="en-US" dirty="0"/>
              <a:t>LO4, content 23</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5" y="780226"/>
            <a:ext cx="3194704"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Shaving a resident</a:t>
            </a:r>
          </a:p>
          <a:p>
            <a:pPr marL="0" indent="0">
              <a:buNone/>
            </a:pPr>
            <a:endParaRPr lang="en-US" altLang="en-US" dirty="0">
              <a:highlight>
                <a:srgbClr val="000000"/>
              </a:highlight>
              <a:latin typeface="+mj-lt"/>
            </a:endParaRPr>
          </a:p>
          <a:p>
            <a:pPr marL="457200" indent="-457200">
              <a:buFont typeface="+mj-lt"/>
              <a:buAutoNum type="arabicPeriod" startAt="9"/>
            </a:pPr>
            <a:r>
              <a:rPr lang="en-US" altLang="en-US" dirty="0">
                <a:latin typeface="+mj-lt"/>
              </a:rPr>
              <a:t>Turn on the razor and hold skin taut. Shave with smooth, even movements. If using a foil shaver, shave the beard with a back-and-forth motion in the direction of the hair growth. If using a three-head shaver, shave beard in circular motion with three-head shaver. Shave the chin and under the chin.</a:t>
            </a:r>
          </a:p>
          <a:p>
            <a:pPr marL="457200" indent="-457200">
              <a:buFont typeface="+mj-lt"/>
              <a:buAutoNum type="arabicPeriod" startAt="9"/>
            </a:pPr>
            <a:r>
              <a:rPr lang="en-US" altLang="en-US" dirty="0">
                <a:latin typeface="+mj-lt"/>
              </a:rPr>
              <a:t>Offer a mirror to resident.	</a:t>
            </a:r>
          </a:p>
          <a:p>
            <a:pPr marL="0" indent="0">
              <a:buNone/>
            </a:pPr>
            <a:endParaRPr lang="en-US" altLang="en-US" dirty="0">
              <a:solidFill>
                <a:schemeClr val="accent5">
                  <a:lumMod val="60000"/>
                  <a:lumOff val="40000"/>
                </a:schemeClr>
              </a:solidFill>
              <a:highlight>
                <a:srgbClr val="000000"/>
              </a:highlight>
              <a:latin typeface="+mj-lt"/>
            </a:endParaRPr>
          </a:p>
        </p:txBody>
      </p:sp>
      <p:pic>
        <p:nvPicPr>
          <p:cNvPr id="4" name="Picture 3" descr="Resident shaves his face with electric razor as NA watches.">
            <a:extLst>
              <a:ext uri="{FF2B5EF4-FFF2-40B4-BE49-F238E27FC236}">
                <a16:creationId xmlns:a16="http://schemas.microsoft.com/office/drawing/2014/main" id="{6D728A41-6006-4619-8B48-D4FC40EC359B}"/>
              </a:ext>
            </a:extLst>
          </p:cNvPr>
          <p:cNvPicPr>
            <a:picLocks noChangeAspect="1"/>
          </p:cNvPicPr>
          <p:nvPr/>
        </p:nvPicPr>
        <p:blipFill>
          <a:blip r:embed="rId2"/>
          <a:stretch>
            <a:fillRect/>
          </a:stretch>
        </p:blipFill>
        <p:spPr>
          <a:xfrm>
            <a:off x="3824745" y="2961176"/>
            <a:ext cx="4120179" cy="2975106"/>
          </a:xfrm>
          <a:prstGeom prst="rect">
            <a:avLst/>
          </a:prstGeom>
        </p:spPr>
      </p:pic>
    </p:spTree>
    <p:extLst>
      <p:ext uri="{BB962C8B-B14F-4D97-AF65-F5344CB8AC3E}">
        <p14:creationId xmlns:p14="http://schemas.microsoft.com/office/powerpoint/2010/main" val="2340137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85</a:t>
            </a:fld>
            <a:endParaRPr lang="en-US"/>
          </a:p>
        </p:txBody>
      </p:sp>
      <p:sp>
        <p:nvSpPr>
          <p:cNvPr id="4" name="Title 3">
            <a:extLst>
              <a:ext uri="{FF2B5EF4-FFF2-40B4-BE49-F238E27FC236}">
                <a16:creationId xmlns:a16="http://schemas.microsoft.com/office/drawing/2014/main" id="{2ABC21F9-EDAC-4C45-8BA8-578785606343}"/>
              </a:ext>
            </a:extLst>
          </p:cNvPr>
          <p:cNvSpPr>
            <a:spLocks noGrp="1"/>
          </p:cNvSpPr>
          <p:nvPr>
            <p:ph type="title"/>
          </p:nvPr>
        </p:nvSpPr>
        <p:spPr/>
        <p:txBody>
          <a:bodyPr>
            <a:normAutofit fontScale="90000"/>
          </a:bodyPr>
          <a:lstStyle/>
          <a:p>
            <a:r>
              <a:rPr lang="en-US" dirty="0"/>
              <a:t>LO4, content 24</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Shaving a resident</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11"/>
            </a:pPr>
            <a:r>
              <a:rPr lang="en-US" altLang="en-US" dirty="0">
                <a:latin typeface="+mj-lt"/>
              </a:rPr>
              <a:t>Apply after-shave lotion if the resident wants it.</a:t>
            </a:r>
          </a:p>
          <a:p>
            <a:pPr marL="457200" indent="-457200">
              <a:buFont typeface="+mj-lt"/>
              <a:buAutoNum type="arabicPeriod" startAt="11"/>
            </a:pPr>
            <a:r>
              <a:rPr lang="en-US" altLang="en-US" dirty="0">
                <a:latin typeface="+mj-lt"/>
              </a:rPr>
              <a:t>Remove the towel. Place the towel and washcloth in proper container.</a:t>
            </a:r>
          </a:p>
          <a:p>
            <a:pPr marL="457200" indent="-457200">
              <a:buFont typeface="+mj-lt"/>
              <a:buAutoNum type="arabicPeriod" startAt="11"/>
            </a:pPr>
            <a:r>
              <a:rPr lang="en-US" altLang="en-US" dirty="0">
                <a:latin typeface="+mj-lt"/>
              </a:rPr>
              <a:t>Clean the equipment and store it. Follow facility policy for a safety razor. For disposable razor, dispose of it in a biohazard container for sharps. For an electric razor, clean head of the razor. Remove whiskers, recap shaving head and return razor to case.</a:t>
            </a:r>
          </a:p>
          <a:p>
            <a:pPr marL="457200" indent="-457200">
              <a:buFont typeface="+mj-lt"/>
              <a:buAutoNum type="arabicPeriod" startAt="11"/>
            </a:pPr>
            <a:r>
              <a:rPr lang="en-US" altLang="en-US" dirty="0">
                <a:latin typeface="+mj-lt"/>
              </a:rPr>
              <a:t>Remove and discard gloves. Wash your hands.</a:t>
            </a:r>
          </a:p>
          <a:p>
            <a:pPr marL="457200" indent="-457200">
              <a:buFont typeface="+mj-lt"/>
              <a:buAutoNum type="arabicPeriod" startAt="11"/>
            </a:pPr>
            <a:r>
              <a:rPr lang="en-US" altLang="en-US" dirty="0">
                <a:latin typeface="+mj-lt"/>
              </a:rPr>
              <a:t>Make sure that resident and environment are free of loose hairs.</a:t>
            </a:r>
          </a:p>
          <a:p>
            <a:pPr marL="457200" indent="-457200">
              <a:buFont typeface="+mj-lt"/>
              <a:buAutoNum type="arabicPeriod" startAt="11"/>
            </a:pPr>
            <a:r>
              <a:rPr lang="en-US" altLang="en-US" dirty="0">
                <a:latin typeface="+mj-lt"/>
              </a:rPr>
              <a:t>Return bed to lowest position. Remove privacy measures.</a:t>
            </a:r>
          </a:p>
          <a:p>
            <a:pPr marL="457200" indent="-457200">
              <a:buFont typeface="+mj-lt"/>
              <a:buAutoNum type="arabicPeriod" startAt="11"/>
            </a:pPr>
            <a:r>
              <a:rPr lang="en-US" altLang="en-US" dirty="0">
                <a:latin typeface="+mj-lt"/>
              </a:rPr>
              <a:t>Place call light within resident’s reach.</a:t>
            </a:r>
          </a:p>
          <a:p>
            <a:pPr marL="457200" indent="-457200">
              <a:buFont typeface="+mj-lt"/>
              <a:buAutoNum type="arabicPeriod" startAt="11"/>
            </a:pPr>
            <a:r>
              <a:rPr lang="en-US" altLang="en-US" dirty="0">
                <a:latin typeface="+mj-lt"/>
              </a:rPr>
              <a:t>Report any changes in resident to the nurse.</a:t>
            </a:r>
          </a:p>
          <a:p>
            <a:pPr marL="457200" indent="-457200">
              <a:buFont typeface="+mj-lt"/>
              <a:buAutoNum type="arabicPeriod" startAt="11"/>
            </a:pPr>
            <a:r>
              <a:rPr lang="en-US" altLang="en-US" dirty="0">
                <a:latin typeface="+mj-lt"/>
              </a:rPr>
              <a:t>Document procedure using facility guidelines.</a:t>
            </a:r>
          </a:p>
          <a:p>
            <a:pPr marL="0" indent="0">
              <a:buNone/>
            </a:pPr>
            <a:r>
              <a:rPr lang="en-US" altLang="en-US" dirty="0">
                <a:latin typeface="+mj-lt"/>
              </a:rPr>
              <a:t>	</a:t>
            </a:r>
          </a:p>
          <a:p>
            <a:pPr marL="457200" indent="-457200">
              <a:buAutoNum type="arabicPeriod" startAt="16"/>
            </a:pPr>
            <a:endParaRPr lang="en-US" altLang="en-US" dirty="0">
              <a:latin typeface="+mj-lt"/>
            </a:endParaRPr>
          </a:p>
          <a:p>
            <a:pPr marL="0" indent="0">
              <a:buNone/>
            </a:pPr>
            <a:endParaRPr lang="en-US" altLang="en-US" dirty="0">
              <a:highlight>
                <a:srgbClr val="000000"/>
              </a:highlight>
              <a:latin typeface="+mj-lt"/>
            </a:endParaRPr>
          </a:p>
          <a:p>
            <a:pPr marL="457200" indent="-457200">
              <a:buFont typeface="+mj-lt"/>
              <a:buAutoNum type="arabicPeriod" startAt="5"/>
            </a:pPr>
            <a:endParaRPr lang="en-US" altLang="en-US" dirty="0">
              <a:solidFill>
                <a:schemeClr val="accent5">
                  <a:lumMod val="60000"/>
                  <a:lumOff val="40000"/>
                </a:schemeClr>
              </a:solidFill>
              <a:latin typeface="+mj-lt"/>
            </a:endParaRPr>
          </a:p>
          <a:p>
            <a:pPr marL="0" indent="0">
              <a:buNone/>
            </a:pPr>
            <a:endParaRPr lang="en-US" altLang="en-US" dirty="0">
              <a:solidFill>
                <a:schemeClr val="accent5">
                  <a:lumMod val="60000"/>
                  <a:lumOff val="40000"/>
                </a:schemeClr>
              </a:solidFill>
              <a:highlight>
                <a:srgbClr val="000000"/>
              </a:highlight>
              <a:latin typeface="+mj-lt"/>
            </a:endParaRPr>
          </a:p>
        </p:txBody>
      </p:sp>
    </p:spTree>
    <p:extLst>
      <p:ext uri="{BB962C8B-B14F-4D97-AF65-F5344CB8AC3E}">
        <p14:creationId xmlns:p14="http://schemas.microsoft.com/office/powerpoint/2010/main" val="6544360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86</a:t>
            </a:fld>
            <a:endParaRPr lang="en-US"/>
          </a:p>
        </p:txBody>
      </p:sp>
      <p:sp>
        <p:nvSpPr>
          <p:cNvPr id="2" name="Title 1">
            <a:extLst>
              <a:ext uri="{FF2B5EF4-FFF2-40B4-BE49-F238E27FC236}">
                <a16:creationId xmlns:a16="http://schemas.microsoft.com/office/drawing/2014/main" id="{ACA7DF83-E714-459C-AC52-628B06A1D48D}"/>
              </a:ext>
            </a:extLst>
          </p:cNvPr>
          <p:cNvSpPr>
            <a:spLocks noGrp="1"/>
          </p:cNvSpPr>
          <p:nvPr>
            <p:ph type="title"/>
          </p:nvPr>
        </p:nvSpPr>
        <p:spPr/>
        <p:txBody>
          <a:bodyPr>
            <a:normAutofit fontScale="90000"/>
          </a:bodyPr>
          <a:lstStyle/>
          <a:p>
            <a:r>
              <a:rPr lang="en-US" dirty="0"/>
              <a:t>LO5, key terms 1</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5"/>
            </a:pPr>
            <a:r>
              <a:rPr lang="en-US" dirty="0">
                <a:solidFill>
                  <a:srgbClr val="FF0000"/>
                </a:solidFill>
                <a:latin typeface="+mj-lt"/>
              </a:rPr>
              <a:t>List guidelines for assisting with dressing</a:t>
            </a:r>
          </a:p>
          <a:p>
            <a:pPr marL="0" indent="0">
              <a:buNone/>
            </a:pPr>
            <a:endParaRPr lang="en-US" dirty="0"/>
          </a:p>
          <a:p>
            <a:pPr marL="0" indent="0">
              <a:buNone/>
            </a:pPr>
            <a:r>
              <a:rPr lang="en-US" dirty="0">
                <a:solidFill>
                  <a:sysClr val="windowText" lastClr="000000"/>
                </a:solidFill>
                <a:latin typeface="Scala Sans" panose="02000503060000020003" pitchFamily="2" charset="0"/>
              </a:rPr>
              <a:t>Define the following terms:</a:t>
            </a:r>
          </a:p>
          <a:p>
            <a:pPr marL="457200" lvl="1" indent="0">
              <a:buNone/>
            </a:pPr>
            <a:endParaRPr lang="en-US" dirty="0">
              <a:solidFill>
                <a:sysClr val="windowText" lastClr="000000"/>
              </a:solidFill>
            </a:endParaRPr>
          </a:p>
          <a:p>
            <a:pPr marL="0" indent="0">
              <a:buNone/>
            </a:pPr>
            <a:r>
              <a:rPr lang="en-US" b="1" dirty="0">
                <a:latin typeface="+mj-lt"/>
              </a:rPr>
              <a:t>affected side</a:t>
            </a:r>
          </a:p>
          <a:p>
            <a:pPr marL="457200" lvl="1" indent="0">
              <a:buNone/>
            </a:pPr>
            <a:r>
              <a:rPr lang="en-US" dirty="0">
                <a:latin typeface="+mj-lt"/>
              </a:rPr>
              <a:t>a weakened due to a stroke or injury; also called weaker or involved side.</a:t>
            </a:r>
          </a:p>
          <a:p>
            <a:pPr marL="0" indent="0">
              <a:buNone/>
            </a:pPr>
            <a:r>
              <a:rPr lang="en-US" b="1" dirty="0">
                <a:latin typeface="+mj-lt"/>
              </a:rPr>
              <a:t>involved side</a:t>
            </a:r>
          </a:p>
          <a:p>
            <a:pPr marL="457200" lvl="1" indent="0">
              <a:buNone/>
            </a:pPr>
            <a:r>
              <a:rPr lang="en-US" dirty="0">
                <a:latin typeface="+mj-lt"/>
              </a:rPr>
              <a:t>a side of the body that is weakened due to a stroke or injury; also called weaker or affected side.</a:t>
            </a:r>
          </a:p>
          <a:p>
            <a:pPr marL="0" indent="0">
              <a:buNone/>
            </a:pPr>
            <a:endParaRPr lang="en-US" dirty="0">
              <a:latin typeface="+mj-lt"/>
            </a:endParaRPr>
          </a:p>
        </p:txBody>
      </p:sp>
    </p:spTree>
    <p:extLst>
      <p:ext uri="{BB962C8B-B14F-4D97-AF65-F5344CB8AC3E}">
        <p14:creationId xmlns:p14="http://schemas.microsoft.com/office/powerpoint/2010/main" val="3710381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87</a:t>
            </a:fld>
            <a:endParaRPr lang="en-US"/>
          </a:p>
        </p:txBody>
      </p:sp>
      <p:sp>
        <p:nvSpPr>
          <p:cNvPr id="2" name="Title 1">
            <a:extLst>
              <a:ext uri="{FF2B5EF4-FFF2-40B4-BE49-F238E27FC236}">
                <a16:creationId xmlns:a16="http://schemas.microsoft.com/office/drawing/2014/main" id="{F08D4D59-A2BE-4101-9686-6319AB3CDC29}"/>
              </a:ext>
            </a:extLst>
          </p:cNvPr>
          <p:cNvSpPr>
            <a:spLocks noGrp="1"/>
          </p:cNvSpPr>
          <p:nvPr>
            <p:ph type="title"/>
          </p:nvPr>
        </p:nvSpPr>
        <p:spPr/>
        <p:txBody>
          <a:bodyPr>
            <a:normAutofit fontScale="90000"/>
          </a:bodyPr>
          <a:lstStyle/>
          <a:p>
            <a:r>
              <a:rPr lang="en-US" dirty="0"/>
              <a:t>LO5, key terms 2</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5"/>
            </a:pPr>
            <a:r>
              <a:rPr lang="en-US" dirty="0">
                <a:solidFill>
                  <a:srgbClr val="FF0000"/>
                </a:solidFill>
                <a:latin typeface="+mj-lt"/>
              </a:rPr>
              <a:t>List guidelines for assisting with dressing</a:t>
            </a:r>
          </a:p>
          <a:p>
            <a:pPr marL="0" indent="0">
              <a:buNone/>
            </a:pPr>
            <a:endParaRPr lang="en-US" dirty="0"/>
          </a:p>
          <a:p>
            <a:pPr marL="0" indent="0">
              <a:buNone/>
            </a:pPr>
            <a:r>
              <a:rPr lang="en-US" dirty="0">
                <a:solidFill>
                  <a:sysClr val="windowText" lastClr="000000"/>
                </a:solidFill>
                <a:latin typeface="Scala Sans" panose="02000503060000020003" pitchFamily="2" charset="0"/>
              </a:rPr>
              <a:t>Define the following terms:</a:t>
            </a:r>
          </a:p>
          <a:p>
            <a:pPr marL="0" indent="0">
              <a:buNone/>
            </a:pPr>
            <a:endParaRPr lang="en-US" dirty="0">
              <a:solidFill>
                <a:sysClr val="windowText" lastClr="000000"/>
              </a:solidFill>
              <a:latin typeface="Scala Sans" panose="02000503060000020003" pitchFamily="2" charset="0"/>
            </a:endParaRPr>
          </a:p>
          <a:p>
            <a:pPr marL="0" indent="0">
              <a:buNone/>
            </a:pPr>
            <a:r>
              <a:rPr lang="en-US" b="1" dirty="0">
                <a:solidFill>
                  <a:sysClr val="windowText" lastClr="000000"/>
                </a:solidFill>
              </a:rPr>
              <a:t>intravenous therapy (IV)</a:t>
            </a:r>
          </a:p>
          <a:p>
            <a:pPr marL="457200" lvl="1" indent="0">
              <a:buNone/>
            </a:pPr>
            <a:r>
              <a:rPr lang="en-US" dirty="0">
                <a:solidFill>
                  <a:sysClr val="windowText" lastClr="000000"/>
                </a:solidFill>
              </a:rPr>
              <a:t>the delivery of medication, nutrition, or fluids through a person's vein.</a:t>
            </a:r>
          </a:p>
          <a:p>
            <a:pPr marL="0" indent="0">
              <a:buNone/>
            </a:pPr>
            <a:r>
              <a:rPr lang="en-US" b="1" dirty="0">
                <a:solidFill>
                  <a:sysClr val="windowText" lastClr="000000"/>
                </a:solidFill>
              </a:rPr>
              <a:t>embolism</a:t>
            </a:r>
          </a:p>
          <a:p>
            <a:pPr marL="457200" lvl="1" indent="0">
              <a:buNone/>
            </a:pPr>
            <a:r>
              <a:rPr lang="en-US" dirty="0">
                <a:solidFill>
                  <a:sysClr val="windowText" lastClr="000000"/>
                </a:solidFill>
              </a:rPr>
              <a:t>an obstruction of a blood vessel, usually by a blood clot.</a:t>
            </a:r>
          </a:p>
          <a:p>
            <a:pPr marL="0" indent="0">
              <a:buNone/>
            </a:pPr>
            <a:endParaRPr lang="en-US" dirty="0">
              <a:solidFill>
                <a:sysClr val="windowText" lastClr="000000"/>
              </a:solidFill>
            </a:endParaRPr>
          </a:p>
          <a:p>
            <a:pPr marL="0" indent="0">
              <a:buNone/>
            </a:pPr>
            <a:endParaRPr lang="en-US" dirty="0">
              <a:latin typeface="+mj-lt"/>
            </a:endParaRPr>
          </a:p>
        </p:txBody>
      </p:sp>
    </p:spTree>
    <p:extLst>
      <p:ext uri="{BB962C8B-B14F-4D97-AF65-F5344CB8AC3E}">
        <p14:creationId xmlns:p14="http://schemas.microsoft.com/office/powerpoint/2010/main" val="7277754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88</a:t>
            </a:fld>
            <a:endParaRPr lang="en-US"/>
          </a:p>
        </p:txBody>
      </p:sp>
      <p:sp>
        <p:nvSpPr>
          <p:cNvPr id="2" name="Title 1">
            <a:extLst>
              <a:ext uri="{FF2B5EF4-FFF2-40B4-BE49-F238E27FC236}">
                <a16:creationId xmlns:a16="http://schemas.microsoft.com/office/drawing/2014/main" id="{A7090099-8BCF-4672-AE56-B55F5BE877E4}"/>
              </a:ext>
            </a:extLst>
          </p:cNvPr>
          <p:cNvSpPr>
            <a:spLocks noGrp="1"/>
          </p:cNvSpPr>
          <p:nvPr>
            <p:ph type="title"/>
          </p:nvPr>
        </p:nvSpPr>
        <p:spPr/>
        <p:txBody>
          <a:bodyPr>
            <a:normAutofit fontScale="90000"/>
          </a:bodyPr>
          <a:lstStyle/>
          <a:p>
            <a:r>
              <a:rPr lang="en-US" dirty="0"/>
              <a:t>LO5, content 1</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5"/>
            </a:pPr>
            <a:r>
              <a:rPr lang="en-US" dirty="0">
                <a:solidFill>
                  <a:srgbClr val="FF0000"/>
                </a:solidFill>
                <a:latin typeface="+mj-lt"/>
              </a:rPr>
              <a:t>List guidelines for assisting with dressing</a:t>
            </a:r>
          </a:p>
          <a:p>
            <a:pPr marL="0" indent="0">
              <a:buNone/>
            </a:pPr>
            <a:endParaRPr lang="en-US" dirty="0"/>
          </a:p>
          <a:p>
            <a:pPr marL="0" indent="0">
              <a:buNone/>
            </a:pPr>
            <a:endParaRPr lang="en-US" dirty="0">
              <a:solidFill>
                <a:sysClr val="windowText" lastClr="000000"/>
              </a:solidFill>
            </a:endParaRPr>
          </a:p>
          <a:p>
            <a:pPr marL="0" indent="0">
              <a:buNone/>
            </a:pPr>
            <a:r>
              <a:rPr lang="en-US" dirty="0">
                <a:latin typeface="+mj-lt"/>
              </a:rPr>
              <a:t>REMEMBER:</a:t>
            </a:r>
          </a:p>
          <a:p>
            <a:pPr marL="0" indent="0">
              <a:buNone/>
            </a:pPr>
            <a:endParaRPr lang="en-US" dirty="0">
              <a:latin typeface="+mj-lt"/>
            </a:endParaRPr>
          </a:p>
          <a:p>
            <a:pPr marL="0" indent="0">
              <a:buNone/>
            </a:pPr>
            <a:r>
              <a:rPr lang="en-US" dirty="0">
                <a:latin typeface="+mj-lt"/>
              </a:rPr>
              <a:t>Do not refer to a resident’s affected or involved side as a “bad side” or a “bad” leg or arm.</a:t>
            </a:r>
          </a:p>
          <a:p>
            <a:pPr marL="0" indent="0">
              <a:buNone/>
            </a:pPr>
            <a:endParaRPr lang="en-US" dirty="0">
              <a:latin typeface="+mj-lt"/>
            </a:endParaRPr>
          </a:p>
        </p:txBody>
      </p:sp>
    </p:spTree>
    <p:extLst>
      <p:ext uri="{BB962C8B-B14F-4D97-AF65-F5344CB8AC3E}">
        <p14:creationId xmlns:p14="http://schemas.microsoft.com/office/powerpoint/2010/main" val="33862942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89</a:t>
            </a:fld>
            <a:endParaRPr lang="en-US"/>
          </a:p>
        </p:txBody>
      </p:sp>
      <p:sp>
        <p:nvSpPr>
          <p:cNvPr id="4" name="Title 3">
            <a:extLst>
              <a:ext uri="{FF2B5EF4-FFF2-40B4-BE49-F238E27FC236}">
                <a16:creationId xmlns:a16="http://schemas.microsoft.com/office/drawing/2014/main" id="{E59A0294-CC99-446C-BE36-04DA03FE699F}"/>
              </a:ext>
            </a:extLst>
          </p:cNvPr>
          <p:cNvSpPr>
            <a:spLocks noGrp="1"/>
          </p:cNvSpPr>
          <p:nvPr>
            <p:ph type="title"/>
          </p:nvPr>
        </p:nvSpPr>
        <p:spPr/>
        <p:txBody>
          <a:bodyPr>
            <a:normAutofit fontScale="90000"/>
          </a:bodyPr>
          <a:lstStyle/>
          <a:p>
            <a:r>
              <a:rPr lang="en-US" dirty="0"/>
              <a:t>LO5, content 2</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lstStyle/>
          <a:p>
            <a:pPr marL="0" indent="0">
              <a:buNone/>
            </a:pPr>
            <a:r>
              <a:rPr lang="en-US" altLang="en-US" dirty="0">
                <a:latin typeface="+mj-lt"/>
              </a:rPr>
              <a:t>Transparency 6-5: Assisting with Dressing</a:t>
            </a:r>
          </a:p>
          <a:p>
            <a:pPr marL="0" indent="0">
              <a:buNone/>
            </a:pPr>
            <a:endParaRPr lang="en-US" altLang="en-US" dirty="0">
              <a:latin typeface="+mj-lt"/>
            </a:endParaRPr>
          </a:p>
          <a:p>
            <a:r>
              <a:rPr lang="en-US" dirty="0">
                <a:latin typeface="+mj-lt"/>
              </a:rPr>
              <a:t>Refer to the weaker side as affected or involved.</a:t>
            </a:r>
          </a:p>
          <a:p>
            <a:r>
              <a:rPr lang="en-US" dirty="0">
                <a:latin typeface="+mj-lt"/>
              </a:rPr>
              <a:t>Preferences should be followed. Allow residents to choose the  clothing.</a:t>
            </a:r>
          </a:p>
          <a:p>
            <a:r>
              <a:rPr lang="en-US" dirty="0">
                <a:latin typeface="+mj-lt"/>
              </a:rPr>
              <a:t>Encourage residents to dress in regular clothes during the daytime.</a:t>
            </a:r>
          </a:p>
          <a:p>
            <a:r>
              <a:rPr lang="en-US" dirty="0">
                <a:latin typeface="+mj-lt"/>
              </a:rPr>
              <a:t>Let the resident do as much as possible to dress herself. Use assistive devices as directed.</a:t>
            </a:r>
          </a:p>
          <a:p>
            <a:r>
              <a:rPr lang="en-US" dirty="0">
                <a:latin typeface="+mj-lt"/>
              </a:rPr>
              <a:t>Provide privacy.</a:t>
            </a:r>
          </a:p>
          <a:p>
            <a:r>
              <a:rPr lang="en-US" dirty="0">
                <a:latin typeface="+mj-lt"/>
              </a:rPr>
              <a:t>Roll or fold down socks before putting them on.</a:t>
            </a:r>
          </a:p>
          <a:p>
            <a:r>
              <a:rPr lang="en-US" dirty="0">
                <a:latin typeface="+mj-lt"/>
              </a:rPr>
              <a:t>Front-fastening bras are easier for residents to fasten by themselves.</a:t>
            </a:r>
          </a:p>
          <a:p>
            <a:r>
              <a:rPr lang="en-US" dirty="0">
                <a:latin typeface="+mj-lt"/>
              </a:rPr>
              <a:t>Put back-fastening bras on the waist and fasten in front first before rotating around.</a:t>
            </a:r>
          </a:p>
          <a:p>
            <a:r>
              <a:rPr lang="en-US" dirty="0">
                <a:latin typeface="+mj-lt"/>
              </a:rPr>
              <a:t>When dressing, start with the weaker arm or leg first. When undressing, start with the stronger side.</a:t>
            </a:r>
          </a:p>
          <a:p>
            <a:pPr marL="0" indent="0">
              <a:buNone/>
            </a:pPr>
            <a:endParaRPr lang="en-US" dirty="0">
              <a:latin typeface="+mj-lt"/>
            </a:endParaRPr>
          </a:p>
        </p:txBody>
      </p:sp>
    </p:spTree>
    <p:extLst>
      <p:ext uri="{BB962C8B-B14F-4D97-AF65-F5344CB8AC3E}">
        <p14:creationId xmlns:p14="http://schemas.microsoft.com/office/powerpoint/2010/main" val="2712375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9</a:t>
            </a:fld>
            <a:endParaRPr lang="en-US"/>
          </a:p>
        </p:txBody>
      </p:sp>
      <p:sp>
        <p:nvSpPr>
          <p:cNvPr id="2" name="Title 1">
            <a:extLst>
              <a:ext uri="{FF2B5EF4-FFF2-40B4-BE49-F238E27FC236}">
                <a16:creationId xmlns:a16="http://schemas.microsoft.com/office/drawing/2014/main" id="{E10C78C1-28EC-44A2-8482-134D60733852}"/>
              </a:ext>
            </a:extLst>
          </p:cNvPr>
          <p:cNvSpPr>
            <a:spLocks noGrp="1"/>
          </p:cNvSpPr>
          <p:nvPr>
            <p:ph type="title"/>
          </p:nvPr>
        </p:nvSpPr>
        <p:spPr/>
        <p:txBody>
          <a:bodyPr>
            <a:normAutofit fontScale="90000"/>
          </a:bodyPr>
          <a:lstStyle/>
          <a:p>
            <a:r>
              <a:rPr lang="en-US" dirty="0"/>
              <a:t>LO2, key terms 1</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2"/>
            </a:pPr>
            <a:r>
              <a:rPr lang="en-US" dirty="0">
                <a:solidFill>
                  <a:srgbClr val="FF0000"/>
                </a:solidFill>
                <a:latin typeface="+mj-lt"/>
              </a:rPr>
              <a:t>Identify guidelines for providing skin care and preventing pressure injuries</a:t>
            </a:r>
          </a:p>
          <a:p>
            <a:pPr marL="457200" indent="-457200">
              <a:buFont typeface="+mj-lt"/>
              <a:buAutoNum type="arabicPeriod" startAt="2"/>
            </a:pPr>
            <a:endParaRPr lang="en-US" dirty="0"/>
          </a:p>
          <a:p>
            <a:pPr marL="0" indent="0">
              <a:buNone/>
            </a:pPr>
            <a:r>
              <a:rPr lang="en-US" dirty="0">
                <a:solidFill>
                  <a:sysClr val="windowText" lastClr="000000"/>
                </a:solidFill>
                <a:latin typeface="Scala Sans" panose="02000503060000020003" pitchFamily="2" charset="0"/>
              </a:rPr>
              <a:t>Define the following terms:</a:t>
            </a:r>
          </a:p>
          <a:p>
            <a:pPr marL="0" indent="0">
              <a:buNone/>
            </a:pPr>
            <a:endParaRPr lang="en-US" dirty="0">
              <a:solidFill>
                <a:sysClr val="windowText" lastClr="000000"/>
              </a:solidFill>
              <a:latin typeface="Scala Sans" panose="02000503060000020003" pitchFamily="2" charset="0"/>
            </a:endParaRPr>
          </a:p>
          <a:p>
            <a:pPr marL="0" indent="0">
              <a:buNone/>
            </a:pPr>
            <a:r>
              <a:rPr lang="en-US" b="1" dirty="0">
                <a:solidFill>
                  <a:sysClr val="windowText" lastClr="000000"/>
                </a:solidFill>
                <a:latin typeface="Scala Sans" panose="02000503060000020003" pitchFamily="2" charset="0"/>
              </a:rPr>
              <a:t>pressure points</a:t>
            </a:r>
          </a:p>
          <a:p>
            <a:pPr marL="457200" lvl="1" indent="0">
              <a:buNone/>
            </a:pPr>
            <a:r>
              <a:rPr lang="en-US" dirty="0">
                <a:solidFill>
                  <a:sysClr val="windowText" lastClr="000000"/>
                </a:solidFill>
                <a:latin typeface="Scala Sans" panose="02000503060000020003" pitchFamily="2" charset="0"/>
              </a:rPr>
              <a:t>areas of the body that bear much of the body weight.</a:t>
            </a:r>
          </a:p>
          <a:p>
            <a:pPr marL="0" indent="0">
              <a:buNone/>
            </a:pPr>
            <a:r>
              <a:rPr lang="en-US" b="1" dirty="0">
                <a:solidFill>
                  <a:sysClr val="windowText" lastClr="000000"/>
                </a:solidFill>
                <a:latin typeface="Scala Sans" panose="02000503060000020003" pitchFamily="2" charset="0"/>
              </a:rPr>
              <a:t>bony prominences</a:t>
            </a:r>
          </a:p>
          <a:p>
            <a:pPr marL="457200" lvl="1" indent="0">
              <a:buNone/>
            </a:pPr>
            <a:r>
              <a:rPr lang="en-US" dirty="0">
                <a:solidFill>
                  <a:sysClr val="windowText" lastClr="000000"/>
                </a:solidFill>
                <a:latin typeface="Scala Sans" panose="02000503060000020003" pitchFamily="2" charset="0"/>
              </a:rPr>
              <a:t>areas of the body where the bone lies close to the skin.</a:t>
            </a:r>
          </a:p>
          <a:p>
            <a:pPr marL="0" indent="0">
              <a:buNone/>
            </a:pPr>
            <a:r>
              <a:rPr lang="en-US" b="1" dirty="0">
                <a:solidFill>
                  <a:sysClr val="windowText" lastClr="000000"/>
                </a:solidFill>
                <a:latin typeface="Scala Sans" panose="02000503060000020003" pitchFamily="2" charset="0"/>
              </a:rPr>
              <a:t>pressure injuries</a:t>
            </a:r>
          </a:p>
          <a:p>
            <a:pPr marL="457200" lvl="1" indent="0">
              <a:buNone/>
            </a:pPr>
            <a:r>
              <a:rPr lang="en-US" dirty="0">
                <a:solidFill>
                  <a:sysClr val="windowText" lastClr="000000"/>
                </a:solidFill>
                <a:latin typeface="Scala Sans" panose="02000503060000020003" pitchFamily="2" charset="0"/>
              </a:rPr>
              <a:t>injuries or wounds that result from skin deterioration and shearing; also called pressure ulcers, pressure sores, bed sores or decubitus ulcers.</a:t>
            </a:r>
          </a:p>
          <a:p>
            <a:pPr marL="0" indent="0">
              <a:buNone/>
            </a:pPr>
            <a:endParaRPr lang="en-US" dirty="0">
              <a:solidFill>
                <a:sysClr val="windowText" lastClr="000000"/>
              </a:solidFill>
              <a:latin typeface="Scala Sans" panose="02000503060000020003" pitchFamily="2" charset="0"/>
            </a:endParaRPr>
          </a:p>
          <a:p>
            <a:pPr marL="457200" lvl="1" indent="0">
              <a:buNone/>
            </a:pPr>
            <a:endParaRPr lang="en-US" dirty="0">
              <a:solidFill>
                <a:sysClr val="windowText" lastClr="000000"/>
              </a:solidFill>
            </a:endParaRPr>
          </a:p>
          <a:p>
            <a:pPr marL="0" indent="0">
              <a:buNone/>
            </a:pPr>
            <a:endParaRPr lang="en-US" dirty="0">
              <a:latin typeface="+mj-lt"/>
            </a:endParaRPr>
          </a:p>
        </p:txBody>
      </p:sp>
    </p:spTree>
    <p:extLst>
      <p:ext uri="{BB962C8B-B14F-4D97-AF65-F5344CB8AC3E}">
        <p14:creationId xmlns:p14="http://schemas.microsoft.com/office/powerpoint/2010/main" val="425393226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90</a:t>
            </a:fld>
            <a:endParaRPr lang="en-US"/>
          </a:p>
        </p:txBody>
      </p:sp>
      <p:sp>
        <p:nvSpPr>
          <p:cNvPr id="4" name="Title 3">
            <a:extLst>
              <a:ext uri="{FF2B5EF4-FFF2-40B4-BE49-F238E27FC236}">
                <a16:creationId xmlns:a16="http://schemas.microsoft.com/office/drawing/2014/main" id="{3310485A-7028-4920-9FC9-2EE7251B1502}"/>
              </a:ext>
            </a:extLst>
          </p:cNvPr>
          <p:cNvSpPr>
            <a:spLocks noGrp="1"/>
          </p:cNvSpPr>
          <p:nvPr>
            <p:ph type="title"/>
          </p:nvPr>
        </p:nvSpPr>
        <p:spPr/>
        <p:txBody>
          <a:bodyPr>
            <a:normAutofit fontScale="90000"/>
          </a:bodyPr>
          <a:lstStyle/>
          <a:p>
            <a:r>
              <a:rPr lang="en-US" dirty="0"/>
              <a:t>LO5, content 3</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Dressing a resident with an affected (weak) right arm</a:t>
            </a:r>
          </a:p>
          <a:p>
            <a:pPr marL="0" indent="0">
              <a:buNone/>
            </a:pPr>
            <a:endParaRPr lang="en-US" altLang="en-US" dirty="0">
              <a:highlight>
                <a:srgbClr val="000000"/>
              </a:highlight>
              <a:latin typeface="+mj-lt"/>
            </a:endParaRPr>
          </a:p>
          <a:p>
            <a:pPr marL="0" indent="0">
              <a:buNone/>
            </a:pPr>
            <a:r>
              <a:rPr lang="en-US" altLang="en-US" i="1" dirty="0">
                <a:latin typeface="+mj-lt"/>
              </a:rPr>
              <a:t>Equipment: bath blanket, clean clothes of resident’s choice, nonskid footwear</a:t>
            </a:r>
          </a:p>
          <a:p>
            <a:pPr marL="0" indent="0">
              <a:buNone/>
            </a:pPr>
            <a:endParaRPr lang="en-US" altLang="en-US" dirty="0">
              <a:latin typeface="+mj-lt"/>
            </a:endParaRPr>
          </a:p>
          <a:p>
            <a:pPr marL="0" indent="0">
              <a:buNone/>
            </a:pPr>
            <a:r>
              <a:rPr lang="en-US" altLang="en-US" dirty="0">
                <a:latin typeface="+mj-lt"/>
              </a:rPr>
              <a:t>When putting on items, move resident’s body gently and naturally. Avoid force and over-extension of limbs and joints.</a:t>
            </a:r>
          </a:p>
          <a:p>
            <a:pPr marL="0" indent="0">
              <a:buNone/>
            </a:pPr>
            <a:endParaRPr lang="en-US" altLang="en-US" dirty="0">
              <a:latin typeface="+mj-lt"/>
            </a:endParaRPr>
          </a:p>
          <a:p>
            <a:pPr marL="457200" indent="-457200">
              <a:buFont typeface="+mj-lt"/>
              <a:buAutoNum type="arabicPeriod"/>
            </a:pPr>
            <a:r>
              <a:rPr lang="en-US" altLang="en-US" dirty="0">
                <a:latin typeface="+mj-lt"/>
              </a:rPr>
              <a:t>Identify yourself by name. Identify the resident by name. </a:t>
            </a:r>
          </a:p>
          <a:p>
            <a:pPr marL="457200" indent="-457200">
              <a:buFont typeface="+mj-lt"/>
              <a:buAutoNum type="arabicPeriod"/>
            </a:pPr>
            <a:r>
              <a:rPr lang="en-US" altLang="en-US" dirty="0">
                <a:latin typeface="+mj-lt"/>
              </a:rPr>
              <a:t>Wash your hands.</a:t>
            </a:r>
          </a:p>
          <a:p>
            <a:pPr marL="457200" indent="-457200">
              <a:buFont typeface="+mj-lt"/>
              <a:buAutoNum type="arabicPeriod"/>
            </a:pPr>
            <a:r>
              <a:rPr lang="en-US" altLang="en-US" dirty="0">
                <a:latin typeface="+mj-lt"/>
              </a:rPr>
              <a:t>Explain procedure to resident. Speak clearly, slowly, and directly. Maintain face-to-face contact whenever possible.</a:t>
            </a:r>
          </a:p>
          <a:p>
            <a:pPr marL="457200" indent="-457200">
              <a:buFont typeface="+mj-lt"/>
              <a:buAutoNum type="arabicPeriod"/>
            </a:pPr>
            <a:r>
              <a:rPr lang="en-US" altLang="en-US" dirty="0">
                <a:latin typeface="+mj-lt"/>
              </a:rPr>
              <a:t>Provide for resident’s privacy with curtain, screen, or door.</a:t>
            </a:r>
          </a:p>
          <a:p>
            <a:pPr marL="0" indent="0">
              <a:buNone/>
            </a:pPr>
            <a:r>
              <a:rPr lang="en-US" altLang="en-US" dirty="0">
                <a:latin typeface="+mj-lt"/>
              </a:rPr>
              <a:t>	</a:t>
            </a:r>
            <a:endParaRPr lang="en-US" altLang="en-US" dirty="0">
              <a:highlight>
                <a:srgbClr val="000000"/>
              </a:highlight>
              <a:latin typeface="+mj-lt"/>
            </a:endParaRPr>
          </a:p>
        </p:txBody>
      </p:sp>
    </p:spTree>
    <p:extLst>
      <p:ext uri="{BB962C8B-B14F-4D97-AF65-F5344CB8AC3E}">
        <p14:creationId xmlns:p14="http://schemas.microsoft.com/office/powerpoint/2010/main" val="5362751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91</a:t>
            </a:fld>
            <a:endParaRPr lang="en-US"/>
          </a:p>
        </p:txBody>
      </p:sp>
      <p:sp>
        <p:nvSpPr>
          <p:cNvPr id="4" name="Title 3">
            <a:extLst>
              <a:ext uri="{FF2B5EF4-FFF2-40B4-BE49-F238E27FC236}">
                <a16:creationId xmlns:a16="http://schemas.microsoft.com/office/drawing/2014/main" id="{BFE64BA7-D3EE-4D1C-ADA9-DB3574D01089}"/>
              </a:ext>
            </a:extLst>
          </p:cNvPr>
          <p:cNvSpPr>
            <a:spLocks noGrp="1"/>
          </p:cNvSpPr>
          <p:nvPr>
            <p:ph type="title"/>
          </p:nvPr>
        </p:nvSpPr>
        <p:spPr/>
        <p:txBody>
          <a:bodyPr>
            <a:normAutofit fontScale="90000"/>
          </a:bodyPr>
          <a:lstStyle/>
          <a:p>
            <a:r>
              <a:rPr lang="en-US" dirty="0"/>
              <a:t>LO5, content 4</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Dressing a resident with an affected (weak) right arm</a:t>
            </a:r>
          </a:p>
          <a:p>
            <a:pPr marL="0" indent="0">
              <a:buNone/>
            </a:pPr>
            <a:endParaRPr lang="en-US" altLang="en-US" dirty="0">
              <a:highlight>
                <a:srgbClr val="000000"/>
              </a:highlight>
              <a:latin typeface="+mj-lt"/>
            </a:endParaRPr>
          </a:p>
          <a:p>
            <a:pPr marL="457200" indent="-457200">
              <a:buFont typeface="+mj-lt"/>
              <a:buAutoNum type="arabicPeriod" startAt="5"/>
            </a:pPr>
            <a:r>
              <a:rPr lang="en-US" altLang="en-US" dirty="0">
                <a:latin typeface="+mj-lt"/>
              </a:rPr>
              <a:t>If the resident is in bed, adjust bed to a safe level, usually waist high, lock the bed wheels. </a:t>
            </a:r>
          </a:p>
          <a:p>
            <a:pPr marL="457200" indent="-457200">
              <a:buFont typeface="+mj-lt"/>
              <a:buAutoNum type="arabicPeriod" startAt="5"/>
            </a:pPr>
            <a:r>
              <a:rPr lang="en-US" altLang="en-US" dirty="0">
                <a:latin typeface="+mj-lt"/>
              </a:rPr>
              <a:t>Raise head of bed so that the resident is sitting up. </a:t>
            </a:r>
          </a:p>
          <a:p>
            <a:pPr marL="457200" indent="-457200">
              <a:buFont typeface="+mj-lt"/>
              <a:buAutoNum type="arabicPeriod" startAt="5"/>
            </a:pPr>
            <a:r>
              <a:rPr lang="en-US" altLang="en-US" dirty="0">
                <a:latin typeface="+mj-lt"/>
              </a:rPr>
              <a:t>Ask the resident what she would like to wear. Dress her in the outfit she chooses.</a:t>
            </a:r>
          </a:p>
          <a:p>
            <a:pPr marL="457200" indent="-457200">
              <a:buFont typeface="+mj-lt"/>
              <a:buAutoNum type="arabicPeriod" startAt="5"/>
            </a:pPr>
            <a:r>
              <a:rPr lang="en-US" altLang="en-US" dirty="0">
                <a:latin typeface="+mj-lt"/>
              </a:rPr>
              <a:t>Place a bath blanket over the resident. Ask her to hold onto it as you remove or fold back the top bedding to the foot of the bed. Remove the gown or top. Keep the resident covered with the bath blanket. Take clothes off the stronger side first when undressing. Then remove from the weaker side. Place top clothing in proper container. Move the bath blanket to cover the lower body.</a:t>
            </a: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20946621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92</a:t>
            </a:fld>
            <a:endParaRPr lang="en-US"/>
          </a:p>
        </p:txBody>
      </p:sp>
      <p:sp>
        <p:nvSpPr>
          <p:cNvPr id="4" name="Title 3">
            <a:extLst>
              <a:ext uri="{FF2B5EF4-FFF2-40B4-BE49-F238E27FC236}">
                <a16:creationId xmlns:a16="http://schemas.microsoft.com/office/drawing/2014/main" id="{7AC432DD-F19D-465A-8819-BD1BAB89BCAD}"/>
              </a:ext>
            </a:extLst>
          </p:cNvPr>
          <p:cNvSpPr>
            <a:spLocks noGrp="1"/>
          </p:cNvSpPr>
          <p:nvPr>
            <p:ph type="title"/>
          </p:nvPr>
        </p:nvSpPr>
        <p:spPr/>
        <p:txBody>
          <a:bodyPr>
            <a:normAutofit fontScale="90000"/>
          </a:bodyPr>
          <a:lstStyle/>
          <a:p>
            <a:r>
              <a:rPr lang="en-US" dirty="0"/>
              <a:t>LO5, content 5</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Dressing a resident with an affected (weak) right arm</a:t>
            </a:r>
          </a:p>
          <a:p>
            <a:pPr marL="0" indent="0">
              <a:buNone/>
            </a:pPr>
            <a:endParaRPr lang="en-US" altLang="en-US" dirty="0">
              <a:highlight>
                <a:srgbClr val="000000"/>
              </a:highlight>
              <a:latin typeface="+mj-lt"/>
            </a:endParaRPr>
          </a:p>
          <a:p>
            <a:pPr marL="457200" indent="-457200">
              <a:buFont typeface="+mj-lt"/>
              <a:buAutoNum type="arabicPeriod" startAt="9"/>
            </a:pPr>
            <a:r>
              <a:rPr lang="en-US" altLang="en-US" dirty="0">
                <a:latin typeface="+mj-lt"/>
              </a:rPr>
              <a:t>Help resident put on the top. If the top goes over the head, slide the top over the head first, then place the weaker arm through the sleeve before placing the garment on the stronger arm. Help the resident lean forward and smooth the top down. If the top fastens  in the front, slide your hand through one sleeve and grasp the resident's hand on the weaker side, pulling it through. Help the resident lean forward and arrange the top across the back. Pull the second sleeve onto the stronger side as you did with the first one. Fasten the top. </a:t>
            </a:r>
          </a:p>
          <a:p>
            <a:pPr marL="457200" indent="-457200">
              <a:buFont typeface="+mj-lt"/>
              <a:buAutoNum type="arabicPeriod" startAt="9"/>
            </a:pPr>
            <a:r>
              <a:rPr lang="en-US" altLang="en-US" dirty="0">
                <a:latin typeface="+mj-lt"/>
              </a:rPr>
              <a:t>Remove the bath blanket and place it in the proper container. Help the resident put on a skirt or pants. Put the weaker leg through the skirt or pants first. Then place the stronger leg through the skirt or pants. Have the resident raise her buttocks or turn the resident from side to side to pull the pants over the buttocks up to the waist. Fasten the pants or skirt if needed and make sure the clothing is comfortable.</a:t>
            </a: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7351012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93</a:t>
            </a:fld>
            <a:endParaRPr lang="en-US"/>
          </a:p>
        </p:txBody>
      </p:sp>
      <p:sp>
        <p:nvSpPr>
          <p:cNvPr id="4" name="Title 3">
            <a:extLst>
              <a:ext uri="{FF2B5EF4-FFF2-40B4-BE49-F238E27FC236}">
                <a16:creationId xmlns:a16="http://schemas.microsoft.com/office/drawing/2014/main" id="{1B5014CB-376F-4091-B811-16901863DB19}"/>
              </a:ext>
            </a:extLst>
          </p:cNvPr>
          <p:cNvSpPr>
            <a:spLocks noGrp="1"/>
          </p:cNvSpPr>
          <p:nvPr>
            <p:ph type="title"/>
          </p:nvPr>
        </p:nvSpPr>
        <p:spPr/>
        <p:txBody>
          <a:bodyPr>
            <a:normAutofit fontScale="90000"/>
          </a:bodyPr>
          <a:lstStyle/>
          <a:p>
            <a:r>
              <a:rPr lang="en-US" dirty="0"/>
              <a:t>LO5, content 6</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lnSpcReduction="10000"/>
          </a:bodyPr>
          <a:lstStyle/>
          <a:p>
            <a:pPr marL="0" indent="0">
              <a:buNone/>
            </a:pPr>
            <a:r>
              <a:rPr lang="en-US" altLang="en-US" dirty="0">
                <a:solidFill>
                  <a:schemeClr val="accent5">
                    <a:lumMod val="60000"/>
                    <a:lumOff val="40000"/>
                  </a:schemeClr>
                </a:solidFill>
                <a:highlight>
                  <a:srgbClr val="000000"/>
                </a:highlight>
                <a:latin typeface="+mj-lt"/>
              </a:rPr>
              <a:t>Dressing a resident with an affected (weak) right arm</a:t>
            </a:r>
          </a:p>
          <a:p>
            <a:pPr marL="0" indent="0">
              <a:buNone/>
            </a:pPr>
            <a:endParaRPr lang="en-US" altLang="en-US" dirty="0">
              <a:highlight>
                <a:srgbClr val="000000"/>
              </a:highlight>
              <a:latin typeface="+mj-lt"/>
            </a:endParaRPr>
          </a:p>
          <a:p>
            <a:pPr marL="457200" indent="-457200">
              <a:buFont typeface="+mj-lt"/>
              <a:buAutoNum type="arabicPeriod" startAt="11"/>
            </a:pPr>
            <a:r>
              <a:rPr lang="en-US" altLang="en-US" dirty="0">
                <a:latin typeface="+mj-lt"/>
              </a:rPr>
              <a:t>Roll one sock over the weaker foot. Make sure the heel of the sock is over the heel of the foot. Make sure there are no twists or wrinkles in the sock after it is on. Repeat for the other foot.</a:t>
            </a:r>
          </a:p>
          <a:p>
            <a:pPr marL="457200" indent="-457200">
              <a:buFont typeface="+mj-lt"/>
              <a:buAutoNum type="arabicPeriod" startAt="11"/>
            </a:pPr>
            <a:r>
              <a:rPr lang="en-US" altLang="en-US" dirty="0">
                <a:latin typeface="+mj-lt"/>
              </a:rPr>
              <a:t>Starting with the weaker foot, slip on nonskid footwear. Use an assistive device if needed. Fasten one shoe securely and then put on the other shoe.</a:t>
            </a:r>
          </a:p>
          <a:p>
            <a:pPr marL="457200" indent="-457200">
              <a:buFont typeface="+mj-lt"/>
              <a:buAutoNum type="arabicPeriod" startAt="11"/>
            </a:pPr>
            <a:r>
              <a:rPr lang="en-US" altLang="en-US" dirty="0">
                <a:latin typeface="+mj-lt"/>
              </a:rPr>
              <a:t>Finish with resident dressed appropriately. Make sure clothing is right-side-out and zippers and buttons are fastened.</a:t>
            </a:r>
          </a:p>
          <a:p>
            <a:pPr marL="457200" indent="-457200">
              <a:buFont typeface="+mj-lt"/>
              <a:buAutoNum type="arabicPeriod" startAt="11"/>
            </a:pPr>
            <a:r>
              <a:rPr lang="en-US" altLang="en-US" dirty="0">
                <a:latin typeface="+mj-lt"/>
              </a:rPr>
              <a:t>Return be to lowest position. Remove privacy measures.</a:t>
            </a:r>
          </a:p>
          <a:p>
            <a:pPr marL="457200" indent="-457200">
              <a:buFont typeface="+mj-lt"/>
              <a:buAutoNum type="arabicPeriod" startAt="11"/>
            </a:pPr>
            <a:r>
              <a:rPr lang="en-US" altLang="en-US" dirty="0">
                <a:latin typeface="+mj-lt"/>
              </a:rPr>
              <a:t>Place call light within resident’s reach.</a:t>
            </a:r>
          </a:p>
          <a:p>
            <a:pPr marL="457200" indent="-457200">
              <a:buFont typeface="+mj-lt"/>
              <a:buAutoNum type="arabicPeriod" startAt="11"/>
            </a:pPr>
            <a:r>
              <a:rPr lang="en-US" altLang="en-US" dirty="0">
                <a:latin typeface="+mj-lt"/>
              </a:rPr>
              <a:t>Wash your hands.</a:t>
            </a:r>
          </a:p>
          <a:p>
            <a:pPr marL="457200" indent="-457200">
              <a:buFont typeface="+mj-lt"/>
              <a:buAutoNum type="arabicPeriod" startAt="11"/>
            </a:pPr>
            <a:r>
              <a:rPr lang="en-US" altLang="en-US" dirty="0"/>
              <a:t>Report any changes in resident to the nurse.</a:t>
            </a:r>
          </a:p>
          <a:p>
            <a:pPr marL="457200" indent="-457200">
              <a:buFont typeface="+mj-lt"/>
              <a:buAutoNum type="arabicPeriod" startAt="11"/>
            </a:pPr>
            <a:r>
              <a:rPr lang="en-US" altLang="en-US" dirty="0"/>
              <a:t>Document procedure using facility guidelines.</a:t>
            </a:r>
            <a:endParaRPr lang="en-US" altLang="en-US" dirty="0">
              <a:ea typeface="Verdana"/>
            </a:endParaRPr>
          </a:p>
          <a:p>
            <a:pPr marL="0" indent="0">
              <a:buNone/>
            </a:pPr>
            <a:endParaRPr lang="en-US" altLang="en-US" dirty="0">
              <a:latin typeface="+mj-lt"/>
            </a:endParaRPr>
          </a:p>
          <a:p>
            <a:pPr marL="0" indent="0">
              <a:buNone/>
            </a:pPr>
            <a:r>
              <a:rPr lang="en-US" altLang="en-US" dirty="0">
                <a:latin typeface="+mj-lt"/>
              </a:rPr>
              <a:t>	</a:t>
            </a: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6433268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94</a:t>
            </a:fld>
            <a:endParaRPr lang="en-US"/>
          </a:p>
        </p:txBody>
      </p:sp>
      <p:sp>
        <p:nvSpPr>
          <p:cNvPr id="2" name="Title 1">
            <a:extLst>
              <a:ext uri="{FF2B5EF4-FFF2-40B4-BE49-F238E27FC236}">
                <a16:creationId xmlns:a16="http://schemas.microsoft.com/office/drawing/2014/main" id="{D87B1814-04F4-4E5B-BFE1-242BCD70DBDA}"/>
              </a:ext>
            </a:extLst>
          </p:cNvPr>
          <p:cNvSpPr>
            <a:spLocks noGrp="1"/>
          </p:cNvSpPr>
          <p:nvPr>
            <p:ph type="title"/>
          </p:nvPr>
        </p:nvSpPr>
        <p:spPr/>
        <p:txBody>
          <a:bodyPr>
            <a:normAutofit fontScale="90000"/>
          </a:bodyPr>
          <a:lstStyle/>
          <a:p>
            <a:r>
              <a:rPr lang="en-US" dirty="0"/>
              <a:t>LO5, content 7</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5"/>
            </a:pPr>
            <a:r>
              <a:rPr lang="en-US" dirty="0">
                <a:solidFill>
                  <a:srgbClr val="FF0000"/>
                </a:solidFill>
                <a:latin typeface="+mj-lt"/>
              </a:rPr>
              <a:t>List guidelines for assisting with dressing</a:t>
            </a:r>
          </a:p>
          <a:p>
            <a:pPr marL="0" indent="0">
              <a:buNone/>
            </a:pPr>
            <a:endParaRPr lang="en-US" dirty="0"/>
          </a:p>
          <a:p>
            <a:pPr marL="0" indent="0">
              <a:buNone/>
            </a:pPr>
            <a:r>
              <a:rPr lang="en-US" dirty="0">
                <a:latin typeface="+mj-lt"/>
              </a:rPr>
              <a:t>When dressing a resident with an IV an NA should remember the following:</a:t>
            </a:r>
          </a:p>
          <a:p>
            <a:pPr marL="0" indent="0">
              <a:buNone/>
            </a:pPr>
            <a:endParaRPr lang="en-US" dirty="0">
              <a:latin typeface="+mj-lt"/>
            </a:endParaRPr>
          </a:p>
          <a:p>
            <a:pPr lvl="1"/>
            <a:r>
              <a:rPr lang="en-US" dirty="0">
                <a:latin typeface="+mj-lt"/>
              </a:rPr>
              <a:t>Never disconnect IV lines or turn off the pump.</a:t>
            </a:r>
          </a:p>
          <a:p>
            <a:pPr lvl="1"/>
            <a:r>
              <a:rPr lang="en-US" dirty="0">
                <a:latin typeface="+mj-lt"/>
              </a:rPr>
              <a:t>Always keep the IV bag higher than the IV site on the body.</a:t>
            </a:r>
          </a:p>
          <a:p>
            <a:pPr lvl="1"/>
            <a:r>
              <a:rPr lang="en-US" dirty="0">
                <a:latin typeface="+mj-lt"/>
              </a:rPr>
              <a:t>First remove clothing from the side without the IV. Then gather the clothing on the side with the IV. Lift clothing over the IV site. Move it up the tubing toward the IV bag. Lift the IV bag off its pole. Carefully slide the clothing over the bag. Place the bag back on the pole.</a:t>
            </a:r>
          </a:p>
          <a:p>
            <a:pPr lvl="1"/>
            <a:endParaRPr lang="en-US" dirty="0">
              <a:latin typeface="+mj-lt"/>
            </a:endParaRPr>
          </a:p>
          <a:p>
            <a:pPr marL="0" indent="0">
              <a:buNone/>
            </a:pPr>
            <a:endParaRPr lang="en-US" dirty="0">
              <a:latin typeface="+mj-lt"/>
            </a:endParaRPr>
          </a:p>
        </p:txBody>
      </p:sp>
    </p:spTree>
    <p:extLst>
      <p:ext uri="{BB962C8B-B14F-4D97-AF65-F5344CB8AC3E}">
        <p14:creationId xmlns:p14="http://schemas.microsoft.com/office/powerpoint/2010/main" val="71280640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95</a:t>
            </a:fld>
            <a:endParaRPr lang="en-US"/>
          </a:p>
        </p:txBody>
      </p:sp>
      <p:sp>
        <p:nvSpPr>
          <p:cNvPr id="2" name="Title 1">
            <a:extLst>
              <a:ext uri="{FF2B5EF4-FFF2-40B4-BE49-F238E27FC236}">
                <a16:creationId xmlns:a16="http://schemas.microsoft.com/office/drawing/2014/main" id="{09E3A067-6D99-4522-96E9-E64C1CC45CCF}"/>
              </a:ext>
            </a:extLst>
          </p:cNvPr>
          <p:cNvSpPr>
            <a:spLocks noGrp="1"/>
          </p:cNvSpPr>
          <p:nvPr>
            <p:ph type="title"/>
          </p:nvPr>
        </p:nvSpPr>
        <p:spPr/>
        <p:txBody>
          <a:bodyPr>
            <a:normAutofit fontScale="90000"/>
          </a:bodyPr>
          <a:lstStyle/>
          <a:p>
            <a:r>
              <a:rPr lang="en-US" dirty="0"/>
              <a:t>LO5, content 8</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5"/>
            </a:pPr>
            <a:r>
              <a:rPr lang="en-US" dirty="0">
                <a:solidFill>
                  <a:srgbClr val="FF0000"/>
                </a:solidFill>
                <a:latin typeface="+mj-lt"/>
              </a:rPr>
              <a:t>List guidelines for assisting with dressing</a:t>
            </a:r>
          </a:p>
          <a:p>
            <a:pPr marL="0" indent="0">
              <a:buNone/>
            </a:pPr>
            <a:endParaRPr lang="en-US" dirty="0"/>
          </a:p>
          <a:p>
            <a:pPr marL="0" indent="0">
              <a:buNone/>
            </a:pPr>
            <a:r>
              <a:rPr lang="en-US" dirty="0">
                <a:latin typeface="+mj-lt"/>
              </a:rPr>
              <a:t>Dressing a resident with an IV (cont’d):</a:t>
            </a:r>
          </a:p>
          <a:p>
            <a:pPr marL="0" indent="0">
              <a:buNone/>
            </a:pPr>
            <a:endParaRPr lang="en-US" dirty="0">
              <a:latin typeface="+mj-lt"/>
            </a:endParaRPr>
          </a:p>
          <a:p>
            <a:pPr lvl="1"/>
            <a:r>
              <a:rPr lang="en-US" dirty="0">
                <a:latin typeface="+mj-lt"/>
              </a:rPr>
              <a:t>Apply clean clothing first to side with the IV. Slide the correct arm opening over the bag, then over the tubing and the resident’s IV arm. Place the IV bag back on the pole.</a:t>
            </a:r>
          </a:p>
          <a:p>
            <a:pPr lvl="1"/>
            <a:r>
              <a:rPr lang="en-US" dirty="0">
                <a:latin typeface="+mj-lt"/>
              </a:rPr>
              <a:t>Check that the IV is dripping properly. Make sure none of the tubing is dislodged. Check to see that the IV site dressing is in place.</a:t>
            </a:r>
          </a:p>
          <a:p>
            <a:pPr lvl="2"/>
            <a:endParaRPr lang="en-US" dirty="0">
              <a:latin typeface="+mj-lt"/>
            </a:endParaRPr>
          </a:p>
          <a:p>
            <a:pPr marL="0" indent="0">
              <a:buNone/>
            </a:pPr>
            <a:endParaRPr lang="en-US" dirty="0">
              <a:latin typeface="+mj-lt"/>
            </a:endParaRPr>
          </a:p>
        </p:txBody>
      </p:sp>
    </p:spTree>
    <p:extLst>
      <p:ext uri="{BB962C8B-B14F-4D97-AF65-F5344CB8AC3E}">
        <p14:creationId xmlns:p14="http://schemas.microsoft.com/office/powerpoint/2010/main" val="392643897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96</a:t>
            </a:fld>
            <a:endParaRPr lang="en-US"/>
          </a:p>
        </p:txBody>
      </p:sp>
      <p:sp>
        <p:nvSpPr>
          <p:cNvPr id="2" name="Title 1">
            <a:extLst>
              <a:ext uri="{FF2B5EF4-FFF2-40B4-BE49-F238E27FC236}">
                <a16:creationId xmlns:a16="http://schemas.microsoft.com/office/drawing/2014/main" id="{57D2D88B-98C9-4542-A06C-A8721B430FC4}"/>
              </a:ext>
            </a:extLst>
          </p:cNvPr>
          <p:cNvSpPr>
            <a:spLocks noGrp="1"/>
          </p:cNvSpPr>
          <p:nvPr>
            <p:ph type="title"/>
          </p:nvPr>
        </p:nvSpPr>
        <p:spPr/>
        <p:txBody>
          <a:bodyPr>
            <a:normAutofit fontScale="90000"/>
          </a:bodyPr>
          <a:lstStyle/>
          <a:p>
            <a:r>
              <a:rPr lang="en-US" dirty="0"/>
              <a:t>LO5, content 9</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5"/>
            </a:pPr>
            <a:r>
              <a:rPr lang="en-US" dirty="0">
                <a:solidFill>
                  <a:srgbClr val="FF0000"/>
                </a:solidFill>
                <a:latin typeface="+mj-lt"/>
              </a:rPr>
              <a:t>List guidelines for assisting with dressing</a:t>
            </a:r>
          </a:p>
          <a:p>
            <a:pPr marL="0" indent="0">
              <a:buNone/>
            </a:pPr>
            <a:endParaRPr lang="en-US" dirty="0">
              <a:solidFill>
                <a:srgbClr val="FF0000"/>
              </a:solidFill>
              <a:latin typeface="+mj-lt"/>
            </a:endParaRPr>
          </a:p>
          <a:p>
            <a:pPr marL="0" indent="0">
              <a:buNone/>
            </a:pPr>
            <a:r>
              <a:rPr lang="en-US" dirty="0">
                <a:latin typeface="+mj-lt"/>
              </a:rPr>
              <a:t>REMEMBER:</a:t>
            </a:r>
          </a:p>
          <a:p>
            <a:pPr marL="0" indent="0">
              <a:buNone/>
            </a:pPr>
            <a:endParaRPr lang="en-US" dirty="0">
              <a:latin typeface="+mj-lt"/>
            </a:endParaRPr>
          </a:p>
          <a:p>
            <a:pPr marL="0" indent="0">
              <a:buNone/>
            </a:pPr>
            <a:r>
              <a:rPr lang="en-US" dirty="0">
                <a:latin typeface="+mj-lt"/>
              </a:rPr>
              <a:t>Anti-embolic stockings can help prevent swelling and blood clots and aid circulation. They should be applied in the morning, before the resident gets out of bed, so there is less swelling in the legs.</a:t>
            </a:r>
          </a:p>
          <a:p>
            <a:pPr marL="0" indent="0">
              <a:buNone/>
            </a:pPr>
            <a:endParaRPr lang="en-US" dirty="0">
              <a:latin typeface="+mj-lt"/>
            </a:endParaRPr>
          </a:p>
          <a:p>
            <a:pPr marL="0" indent="0">
              <a:buNone/>
            </a:pPr>
            <a:endParaRPr lang="en-US" dirty="0">
              <a:latin typeface="+mj-lt"/>
            </a:endParaRPr>
          </a:p>
        </p:txBody>
      </p:sp>
    </p:spTree>
    <p:extLst>
      <p:ext uri="{BB962C8B-B14F-4D97-AF65-F5344CB8AC3E}">
        <p14:creationId xmlns:p14="http://schemas.microsoft.com/office/powerpoint/2010/main" val="206942349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97</a:t>
            </a:fld>
            <a:endParaRPr lang="en-US"/>
          </a:p>
        </p:txBody>
      </p:sp>
      <p:sp>
        <p:nvSpPr>
          <p:cNvPr id="4" name="Title 3">
            <a:extLst>
              <a:ext uri="{FF2B5EF4-FFF2-40B4-BE49-F238E27FC236}">
                <a16:creationId xmlns:a16="http://schemas.microsoft.com/office/drawing/2014/main" id="{E146AF46-E4FB-4F28-B0A1-58F2EA38006F}"/>
              </a:ext>
            </a:extLst>
          </p:cNvPr>
          <p:cNvSpPr>
            <a:spLocks noGrp="1"/>
          </p:cNvSpPr>
          <p:nvPr>
            <p:ph type="title"/>
          </p:nvPr>
        </p:nvSpPr>
        <p:spPr/>
        <p:txBody>
          <a:bodyPr>
            <a:normAutofit fontScale="90000"/>
          </a:bodyPr>
          <a:lstStyle/>
          <a:p>
            <a:r>
              <a:rPr lang="en-US" dirty="0"/>
              <a:t>LO5, content 10</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Applying knee-high elastic stockings</a:t>
            </a:r>
          </a:p>
          <a:p>
            <a:pPr marL="0" indent="0">
              <a:buNone/>
            </a:pPr>
            <a:endParaRPr lang="en-US" altLang="en-US" dirty="0">
              <a:latin typeface="+mj-lt"/>
            </a:endParaRPr>
          </a:p>
          <a:p>
            <a:pPr marL="0" indent="0">
              <a:buNone/>
            </a:pPr>
            <a:r>
              <a:rPr lang="en-US" altLang="en-US" i="1" dirty="0">
                <a:latin typeface="+mj-lt"/>
              </a:rPr>
              <a:t>Equipment: elastic stockings</a:t>
            </a:r>
          </a:p>
          <a:p>
            <a:pPr marL="0" indent="0">
              <a:buNone/>
            </a:pPr>
            <a:endParaRPr lang="en-US" altLang="en-US" dirty="0">
              <a:latin typeface="+mj-lt"/>
            </a:endParaRPr>
          </a:p>
          <a:p>
            <a:pPr marL="457200" indent="-457200">
              <a:buFont typeface="+mj-lt"/>
              <a:buAutoNum type="arabicPeriod"/>
            </a:pPr>
            <a:r>
              <a:rPr lang="en-US" altLang="en-US" dirty="0">
                <a:latin typeface="+mj-lt"/>
              </a:rPr>
              <a:t>Identify yourself by name. Identify resident by name. </a:t>
            </a:r>
          </a:p>
          <a:p>
            <a:pPr marL="457200" indent="-457200">
              <a:buFont typeface="+mj-lt"/>
              <a:buAutoNum type="arabicPeriod"/>
            </a:pPr>
            <a:r>
              <a:rPr lang="en-US" altLang="en-US" dirty="0">
                <a:latin typeface="+mj-lt"/>
              </a:rPr>
              <a:t>Wash your hands.</a:t>
            </a:r>
          </a:p>
          <a:p>
            <a:pPr marL="457200" indent="-457200">
              <a:buFont typeface="+mj-lt"/>
              <a:buAutoNum type="arabicPeriod"/>
            </a:pPr>
            <a:r>
              <a:rPr lang="en-US" altLang="en-US" dirty="0">
                <a:latin typeface="+mj-lt"/>
              </a:rPr>
              <a:t>Explain procedure to resident. Speak clearly, slowly, and directly. Maintain face-to-face contact whenever possible.</a:t>
            </a:r>
          </a:p>
          <a:p>
            <a:pPr marL="457200" indent="-457200">
              <a:buFont typeface="+mj-lt"/>
              <a:buAutoNum type="arabicPeriod"/>
            </a:pPr>
            <a:r>
              <a:rPr lang="en-US" altLang="en-US" dirty="0">
                <a:latin typeface="+mj-lt"/>
              </a:rPr>
              <a:t>Provide for resident’s privacy with curtain, screen, or door.</a:t>
            </a:r>
          </a:p>
          <a:p>
            <a:pPr marL="0" indent="0">
              <a:buNone/>
            </a:pPr>
            <a:endParaRPr lang="en-US" altLang="en-US" dirty="0">
              <a:highlight>
                <a:srgbClr val="000000"/>
              </a:highlight>
              <a:latin typeface="+mj-lt"/>
            </a:endParaRPr>
          </a:p>
          <a:p>
            <a:pPr marL="0" indent="0">
              <a:buNone/>
            </a:pPr>
            <a:endParaRPr lang="en-US" altLang="en-US" dirty="0">
              <a:highlight>
                <a:srgbClr val="000000"/>
              </a:highlight>
              <a:latin typeface="+mj-lt"/>
            </a:endParaRPr>
          </a:p>
        </p:txBody>
      </p:sp>
    </p:spTree>
    <p:extLst>
      <p:ext uri="{BB962C8B-B14F-4D97-AF65-F5344CB8AC3E}">
        <p14:creationId xmlns:p14="http://schemas.microsoft.com/office/powerpoint/2010/main" val="10939752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98</a:t>
            </a:fld>
            <a:endParaRPr lang="en-US"/>
          </a:p>
        </p:txBody>
      </p:sp>
      <p:sp>
        <p:nvSpPr>
          <p:cNvPr id="4" name="Title 3">
            <a:extLst>
              <a:ext uri="{FF2B5EF4-FFF2-40B4-BE49-F238E27FC236}">
                <a16:creationId xmlns:a16="http://schemas.microsoft.com/office/drawing/2014/main" id="{F54E4A72-76A4-4538-A48F-A24EAD1FBF77}"/>
              </a:ext>
            </a:extLst>
          </p:cNvPr>
          <p:cNvSpPr>
            <a:spLocks noGrp="1"/>
          </p:cNvSpPr>
          <p:nvPr>
            <p:ph type="title"/>
          </p:nvPr>
        </p:nvSpPr>
        <p:spPr/>
        <p:txBody>
          <a:bodyPr>
            <a:normAutofit fontScale="90000"/>
          </a:bodyPr>
          <a:lstStyle/>
          <a:p>
            <a:r>
              <a:rPr lang="en-US" dirty="0"/>
              <a:t>LO5, content 11</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5" y="780226"/>
            <a:ext cx="3849796"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Applying knee-high elastic stockings</a:t>
            </a:r>
          </a:p>
          <a:p>
            <a:pPr marL="0" indent="0">
              <a:buNone/>
            </a:pPr>
            <a:endParaRPr lang="en-US" altLang="en-US" dirty="0">
              <a:highlight>
                <a:srgbClr val="000000"/>
              </a:highlight>
              <a:latin typeface="+mj-lt"/>
            </a:endParaRPr>
          </a:p>
          <a:p>
            <a:pPr marL="457200" indent="-457200">
              <a:buFont typeface="+mj-lt"/>
              <a:buAutoNum type="arabicPeriod" startAt="5"/>
            </a:pPr>
            <a:r>
              <a:rPr lang="en-US" altLang="en-US" dirty="0">
                <a:latin typeface="+mj-lt"/>
              </a:rPr>
              <a:t>The resident should be in the supine position (on her back) in bed. With resident lying down, remove her socks, shoes, or slippers, and expose one leg. Expose no more than one leg at a time.</a:t>
            </a:r>
          </a:p>
          <a:p>
            <a:pPr marL="457200" indent="-457200">
              <a:buFont typeface="+mj-lt"/>
              <a:buAutoNum type="arabicPeriod" startAt="5"/>
            </a:pPr>
            <a:r>
              <a:rPr lang="en-US" altLang="en-US" dirty="0">
                <a:latin typeface="+mj-lt"/>
              </a:rPr>
              <a:t>Turn stocking inside-out at least to heel area.</a:t>
            </a:r>
          </a:p>
          <a:p>
            <a:pPr marL="0" indent="0">
              <a:buNone/>
            </a:pPr>
            <a:r>
              <a:rPr lang="en-US" altLang="en-US" dirty="0">
                <a:latin typeface="+mj-lt"/>
              </a:rPr>
              <a:t>	</a:t>
            </a:r>
          </a:p>
          <a:p>
            <a:pPr marL="0" indent="0">
              <a:buNone/>
            </a:pPr>
            <a:endParaRPr lang="en-US" altLang="en-US" dirty="0">
              <a:solidFill>
                <a:schemeClr val="accent5">
                  <a:lumMod val="60000"/>
                  <a:lumOff val="40000"/>
                </a:schemeClr>
              </a:solidFill>
              <a:highlight>
                <a:srgbClr val="000000"/>
              </a:highlight>
              <a:latin typeface="+mj-lt"/>
            </a:endParaRPr>
          </a:p>
        </p:txBody>
      </p:sp>
      <p:grpSp>
        <p:nvGrpSpPr>
          <p:cNvPr id="7" name="Group 6" descr="NA turns stocking inside out over hand and arm.">
            <a:extLst>
              <a:ext uri="{FF2B5EF4-FFF2-40B4-BE49-F238E27FC236}">
                <a16:creationId xmlns:a16="http://schemas.microsoft.com/office/drawing/2014/main" id="{2C8AB454-79A7-4711-8843-92E31C9F8739}"/>
              </a:ext>
            </a:extLst>
          </p:cNvPr>
          <p:cNvGrpSpPr/>
          <p:nvPr/>
        </p:nvGrpSpPr>
        <p:grpSpPr>
          <a:xfrm>
            <a:off x="4438074" y="494002"/>
            <a:ext cx="3259021" cy="6048695"/>
            <a:chOff x="4438074" y="494002"/>
            <a:chExt cx="3259021" cy="6048695"/>
          </a:xfrm>
        </p:grpSpPr>
        <p:pic>
          <p:nvPicPr>
            <p:cNvPr id="5" name="Picture 4">
              <a:extLst>
                <a:ext uri="{FF2B5EF4-FFF2-40B4-BE49-F238E27FC236}">
                  <a16:creationId xmlns:a16="http://schemas.microsoft.com/office/drawing/2014/main" id="{E0CF4819-409D-45F2-9FFB-D405444139B4}"/>
                </a:ext>
              </a:extLst>
            </p:cNvPr>
            <p:cNvPicPr>
              <a:picLocks noChangeAspect="1"/>
            </p:cNvPicPr>
            <p:nvPr/>
          </p:nvPicPr>
          <p:blipFill>
            <a:blip r:embed="rId2"/>
            <a:stretch>
              <a:fillRect/>
            </a:stretch>
          </p:blipFill>
          <p:spPr>
            <a:xfrm>
              <a:off x="4438075" y="494002"/>
              <a:ext cx="3259020" cy="2976045"/>
            </a:xfrm>
            <a:prstGeom prst="rect">
              <a:avLst/>
            </a:prstGeom>
          </p:spPr>
        </p:pic>
        <p:pic>
          <p:nvPicPr>
            <p:cNvPr id="6" name="Picture 5">
              <a:extLst>
                <a:ext uri="{FF2B5EF4-FFF2-40B4-BE49-F238E27FC236}">
                  <a16:creationId xmlns:a16="http://schemas.microsoft.com/office/drawing/2014/main" id="{480528FE-98A3-4839-BD2D-77855DA30337}"/>
                </a:ext>
              </a:extLst>
            </p:cNvPr>
            <p:cNvPicPr>
              <a:picLocks noChangeAspect="1"/>
            </p:cNvPicPr>
            <p:nvPr/>
          </p:nvPicPr>
          <p:blipFill>
            <a:blip r:embed="rId3"/>
            <a:stretch>
              <a:fillRect/>
            </a:stretch>
          </p:blipFill>
          <p:spPr>
            <a:xfrm>
              <a:off x="4438074" y="3470047"/>
              <a:ext cx="3259021" cy="3072650"/>
            </a:xfrm>
            <a:prstGeom prst="rect">
              <a:avLst/>
            </a:prstGeom>
          </p:spPr>
        </p:pic>
      </p:grpSp>
    </p:spTree>
    <p:extLst>
      <p:ext uri="{BB962C8B-B14F-4D97-AF65-F5344CB8AC3E}">
        <p14:creationId xmlns:p14="http://schemas.microsoft.com/office/powerpoint/2010/main" val="18031738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99</a:t>
            </a:fld>
            <a:endParaRPr lang="en-US"/>
          </a:p>
        </p:txBody>
      </p:sp>
      <p:sp>
        <p:nvSpPr>
          <p:cNvPr id="4" name="Title 3">
            <a:extLst>
              <a:ext uri="{FF2B5EF4-FFF2-40B4-BE49-F238E27FC236}">
                <a16:creationId xmlns:a16="http://schemas.microsoft.com/office/drawing/2014/main" id="{E5D947A1-8F90-471D-B3DC-6B6B14F1386E}"/>
              </a:ext>
            </a:extLst>
          </p:cNvPr>
          <p:cNvSpPr>
            <a:spLocks noGrp="1"/>
          </p:cNvSpPr>
          <p:nvPr>
            <p:ph type="title"/>
          </p:nvPr>
        </p:nvSpPr>
        <p:spPr/>
        <p:txBody>
          <a:bodyPr>
            <a:normAutofit fontScale="90000"/>
          </a:bodyPr>
          <a:lstStyle/>
          <a:p>
            <a:r>
              <a:rPr lang="en-US" dirty="0"/>
              <a:t>LO5, content 12</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Applying knee-high elastic stockings</a:t>
            </a:r>
          </a:p>
          <a:p>
            <a:pPr marL="0" indent="0">
              <a:buNone/>
            </a:pPr>
            <a:endParaRPr lang="en-US" altLang="en-US" dirty="0">
              <a:latin typeface="+mj-lt"/>
            </a:endParaRPr>
          </a:p>
          <a:p>
            <a:pPr marL="457200" indent="-457200">
              <a:buFont typeface="+mj-lt"/>
              <a:buAutoNum type="arabicPeriod" startAt="7"/>
            </a:pPr>
            <a:r>
              <a:rPr lang="en-US" altLang="en-US" dirty="0">
                <a:latin typeface="+mj-lt"/>
              </a:rPr>
              <a:t>Gently place foot of stocking over the toes, foot, and heel. Make sure the heel is in the right place. The heel of the foot should be in heel of stocking.</a:t>
            </a:r>
          </a:p>
          <a:p>
            <a:pPr marL="457200" indent="-457200">
              <a:buFont typeface="+mj-lt"/>
              <a:buAutoNum type="arabicPeriod" startAt="7"/>
            </a:pPr>
            <a:r>
              <a:rPr lang="en-US" altLang="en-US" dirty="0">
                <a:latin typeface="+mj-lt"/>
              </a:rPr>
              <a:t>Gently pull top of the stocking over the foot, heel, and leg. </a:t>
            </a:r>
          </a:p>
          <a:p>
            <a:pPr marL="0" indent="0">
              <a:buNone/>
            </a:pPr>
            <a:endParaRPr lang="en-US" altLang="en-US" dirty="0">
              <a:highlight>
                <a:srgbClr val="000000"/>
              </a:highlight>
              <a:latin typeface="+mj-lt"/>
            </a:endParaRPr>
          </a:p>
          <a:p>
            <a:pPr marL="0" indent="0">
              <a:buNone/>
            </a:pPr>
            <a:r>
              <a:rPr lang="en-US" altLang="en-US" dirty="0">
                <a:latin typeface="+mj-lt"/>
              </a:rPr>
              <a:t>	</a:t>
            </a:r>
          </a:p>
          <a:p>
            <a:pPr marL="0" indent="0">
              <a:buNone/>
            </a:pPr>
            <a:endParaRPr lang="en-US" altLang="en-US" dirty="0">
              <a:solidFill>
                <a:schemeClr val="accent5">
                  <a:lumMod val="60000"/>
                  <a:lumOff val="40000"/>
                </a:schemeClr>
              </a:solidFill>
              <a:highlight>
                <a:srgbClr val="000000"/>
              </a:highlight>
              <a:latin typeface="+mj-lt"/>
            </a:endParaRPr>
          </a:p>
        </p:txBody>
      </p:sp>
      <p:pic>
        <p:nvPicPr>
          <p:cNvPr id="5" name="Picture 4" descr="NA fits stocking over resident's foot.">
            <a:extLst>
              <a:ext uri="{FF2B5EF4-FFF2-40B4-BE49-F238E27FC236}">
                <a16:creationId xmlns:a16="http://schemas.microsoft.com/office/drawing/2014/main" id="{F0DD3C01-04E3-4F66-9BAD-BFD8C55A6D85}"/>
              </a:ext>
            </a:extLst>
          </p:cNvPr>
          <p:cNvPicPr>
            <a:picLocks noChangeAspect="1"/>
          </p:cNvPicPr>
          <p:nvPr/>
        </p:nvPicPr>
        <p:blipFill>
          <a:blip r:embed="rId2"/>
          <a:stretch>
            <a:fillRect/>
          </a:stretch>
        </p:blipFill>
        <p:spPr>
          <a:xfrm>
            <a:off x="3754419" y="3065930"/>
            <a:ext cx="4011516" cy="2890476"/>
          </a:xfrm>
          <a:prstGeom prst="rect">
            <a:avLst/>
          </a:prstGeom>
        </p:spPr>
      </p:pic>
    </p:spTree>
    <p:extLst>
      <p:ext uri="{BB962C8B-B14F-4D97-AF65-F5344CB8AC3E}">
        <p14:creationId xmlns:p14="http://schemas.microsoft.com/office/powerpoint/2010/main" val="4171917727"/>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329C76"/>
      </a:accent1>
      <a:accent2>
        <a:srgbClr val="B37924"/>
      </a:accent2>
      <a:accent3>
        <a:srgbClr val="E3567D"/>
      </a:accent3>
      <a:accent4>
        <a:srgbClr val="0091B9"/>
      </a:accent4>
      <a:accent5>
        <a:srgbClr val="D6BF00"/>
      </a:accent5>
      <a:accent6>
        <a:srgbClr val="934C93"/>
      </a:accent6>
      <a:hlink>
        <a:srgbClr val="0563C1"/>
      </a:hlink>
      <a:folHlink>
        <a:srgbClr val="954F72"/>
      </a:folHlink>
    </a:clrScheme>
    <a:fontScheme name="Susan Hedman - Hartman Publishing">
      <a:majorFont>
        <a:latin typeface="Scala Sans"/>
        <a:ea typeface=""/>
        <a:cs typeface=""/>
      </a:majorFont>
      <a:minorFont>
        <a:latin typeface="Scala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1960</TotalTime>
  <Words>17620</Words>
  <Application>Microsoft Office PowerPoint</Application>
  <PresentationFormat>On-screen Show (4:3)</PresentationFormat>
  <Paragraphs>1905</Paragraphs>
  <Slides>200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200</vt:i4>
      </vt:variant>
    </vt:vector>
  </HeadingPairs>
  <TitlesOfParts>
    <vt:vector size="203" baseType="lpstr">
      <vt:lpstr>Arial</vt:lpstr>
      <vt:lpstr>Scala Sans</vt:lpstr>
      <vt:lpstr>Office Theme</vt:lpstr>
      <vt:lpstr>PowerPoint Presentation</vt:lpstr>
      <vt:lpstr>Chapter 6, LO1, key terms 1</vt:lpstr>
      <vt:lpstr>LO1, content 1</vt:lpstr>
      <vt:lpstr>LO1, content 2</vt:lpstr>
      <vt:lpstr>LO1, content 3</vt:lpstr>
      <vt:lpstr>LO1, content 4</vt:lpstr>
      <vt:lpstr>LO1, content 5</vt:lpstr>
      <vt:lpstr>LO1, content 6</vt:lpstr>
      <vt:lpstr>LO2, key terms 1</vt:lpstr>
      <vt:lpstr>LO2, key terms 2</vt:lpstr>
      <vt:lpstr>LO2, key terms 3</vt:lpstr>
      <vt:lpstr>LO2, content 1</vt:lpstr>
      <vt:lpstr>LO2, content 2</vt:lpstr>
      <vt:lpstr>LO2, content 3</vt:lpstr>
      <vt:lpstr>LO2, content 4</vt:lpstr>
      <vt:lpstr>LO2, content 5</vt:lpstr>
      <vt:lpstr>LO2, content 6</vt:lpstr>
      <vt:lpstr>LO2, content 7</vt:lpstr>
      <vt:lpstr>LO3, key terms 1</vt:lpstr>
      <vt:lpstr>LO3, content 1 </vt:lpstr>
      <vt:lpstr>LO3, content 2</vt:lpstr>
      <vt:lpstr>LO3, content 3</vt:lpstr>
      <vt:lpstr>LO3, content 4</vt:lpstr>
      <vt:lpstr>LO3, content 5</vt:lpstr>
      <vt:lpstr>LO3, content 6</vt:lpstr>
      <vt:lpstr>LO3, content 7</vt:lpstr>
      <vt:lpstr>LO3, content 8</vt:lpstr>
      <vt:lpstr>LO3, content 9</vt:lpstr>
      <vt:lpstr>LO3, content 10</vt:lpstr>
      <vt:lpstr>LO3, content 11</vt:lpstr>
      <vt:lpstr>LO3, content 12</vt:lpstr>
      <vt:lpstr>LO3, content 13</vt:lpstr>
      <vt:lpstr>LO3, content 14</vt:lpstr>
      <vt:lpstr>LO3, content 15</vt:lpstr>
      <vt:lpstr>LO3, content 16</vt:lpstr>
      <vt:lpstr>LO3, content 17</vt:lpstr>
      <vt:lpstr>LO3, content 18</vt:lpstr>
      <vt:lpstr>LO3, content 19</vt:lpstr>
      <vt:lpstr>LO3, content 20</vt:lpstr>
      <vt:lpstr>LO3, content 21</vt:lpstr>
      <vt:lpstr>LO3, content 22</vt:lpstr>
      <vt:lpstr>LO3, content 23</vt:lpstr>
      <vt:lpstr>LO3, content 24</vt:lpstr>
      <vt:lpstr>LO3, content 25</vt:lpstr>
      <vt:lpstr>LO3, content 26</vt:lpstr>
      <vt:lpstr>LO3, content 27</vt:lpstr>
      <vt:lpstr>LO3, content 28</vt:lpstr>
      <vt:lpstr>LO3, content 29</vt:lpstr>
      <vt:lpstr>LO3, content 30</vt:lpstr>
      <vt:lpstr>LO3, content 31</vt:lpstr>
      <vt:lpstr>LO3, content 32</vt:lpstr>
      <vt:lpstr>LO3, content 33</vt:lpstr>
      <vt:lpstr>LO3, content 34</vt:lpstr>
      <vt:lpstr>LO3, content 35</vt:lpstr>
      <vt:lpstr>LO3, content 36</vt:lpstr>
      <vt:lpstr>LO3, content 37</vt:lpstr>
      <vt:lpstr>LO3, content 38</vt:lpstr>
      <vt:lpstr>LO3, content 39</vt:lpstr>
      <vt:lpstr>LO3, content 40</vt:lpstr>
      <vt:lpstr>LO4, key terms 1</vt:lpstr>
      <vt:lpstr>LO4, key terms 2</vt:lpstr>
      <vt:lpstr>LO4, content 1</vt:lpstr>
      <vt:lpstr>LO4, content 2</vt:lpstr>
      <vt:lpstr>LO4, content 3</vt:lpstr>
      <vt:lpstr>LO4, content 4</vt:lpstr>
      <vt:lpstr>LO4, content 5</vt:lpstr>
      <vt:lpstr>LO4, content 6</vt:lpstr>
      <vt:lpstr>LO4, content 7</vt:lpstr>
      <vt:lpstr>LO4, content 8</vt:lpstr>
      <vt:lpstr>LO4, content 9</vt:lpstr>
      <vt:lpstr>LO4, content 10</vt:lpstr>
      <vt:lpstr>LO4, content 11</vt:lpstr>
      <vt:lpstr>LO4, content 12</vt:lpstr>
      <vt:lpstr>LO4, content 13</vt:lpstr>
      <vt:lpstr>LO4, content 14</vt:lpstr>
      <vt:lpstr>LO4, content 15</vt:lpstr>
      <vt:lpstr>LO4, content 16</vt:lpstr>
      <vt:lpstr>LO4, content 17</vt:lpstr>
      <vt:lpstr>LO4, content 18</vt:lpstr>
      <vt:lpstr>LO4, content 19</vt:lpstr>
      <vt:lpstr>LO4, content 20</vt:lpstr>
      <vt:lpstr>LO4, content 21</vt:lpstr>
      <vt:lpstr>LO4, content 22</vt:lpstr>
      <vt:lpstr>LO4, content 23</vt:lpstr>
      <vt:lpstr>LO4, content 24</vt:lpstr>
      <vt:lpstr>LO5, key terms 1</vt:lpstr>
      <vt:lpstr>LO5, key terms 2</vt:lpstr>
      <vt:lpstr>LO5, content 1</vt:lpstr>
      <vt:lpstr>LO5, content 2</vt:lpstr>
      <vt:lpstr>LO5, content 3</vt:lpstr>
      <vt:lpstr>LO5, content 4</vt:lpstr>
      <vt:lpstr>LO5, content 5</vt:lpstr>
      <vt:lpstr>LO5, content 6</vt:lpstr>
      <vt:lpstr>LO5, content 7</vt:lpstr>
      <vt:lpstr>LO5, content 8</vt:lpstr>
      <vt:lpstr>LO5, content 9</vt:lpstr>
      <vt:lpstr>LO5, content 10</vt:lpstr>
      <vt:lpstr>LO5, content 11</vt:lpstr>
      <vt:lpstr>LO5, content 12</vt:lpstr>
      <vt:lpstr>LO5, content 13</vt:lpstr>
      <vt:lpstr>LO5, content 14</vt:lpstr>
      <vt:lpstr>LO6, key terms 1</vt:lpstr>
      <vt:lpstr>LO6, content 1</vt:lpstr>
      <vt:lpstr>LO6, content 2</vt:lpstr>
      <vt:lpstr>LO6, content 3</vt:lpstr>
      <vt:lpstr>LO6, content 4</vt:lpstr>
      <vt:lpstr>LO6, content 5</vt:lpstr>
      <vt:lpstr>LO6, content 6</vt:lpstr>
      <vt:lpstr>LO6, content 7</vt:lpstr>
      <vt:lpstr>LO6, content 8</vt:lpstr>
      <vt:lpstr>LO6, content 9</vt:lpstr>
      <vt:lpstr>LO6, content 10</vt:lpstr>
      <vt:lpstr>LO6, content 11</vt:lpstr>
      <vt:lpstr>LO6, content 12</vt:lpstr>
      <vt:lpstr>LO6, content 13</vt:lpstr>
      <vt:lpstr>LO6, content 14</vt:lpstr>
      <vt:lpstr>LO6, content 15</vt:lpstr>
      <vt:lpstr>LO6, content 16</vt:lpstr>
      <vt:lpstr>LO6, content 17</vt:lpstr>
      <vt:lpstr>LO6, content 18</vt:lpstr>
      <vt:lpstr>LO6, content 19</vt:lpstr>
      <vt:lpstr>LO6, content 20</vt:lpstr>
      <vt:lpstr>LO7, key terms 1</vt:lpstr>
      <vt:lpstr>LO7, content 1</vt:lpstr>
      <vt:lpstr>LO7, content 2</vt:lpstr>
      <vt:lpstr>LO7, content 3</vt:lpstr>
      <vt:lpstr>LO7, content 4</vt:lpstr>
      <vt:lpstr>LO7, content 5</vt:lpstr>
      <vt:lpstr>LO7, content 6</vt:lpstr>
      <vt:lpstr>LO7, content 7</vt:lpstr>
      <vt:lpstr>LO7, content 8</vt:lpstr>
      <vt:lpstr>LO7, content 9</vt:lpstr>
      <vt:lpstr>LO7, content 10</vt:lpstr>
      <vt:lpstr>LO7, content 11</vt:lpstr>
      <vt:lpstr>LO7, content 12</vt:lpstr>
      <vt:lpstr>LO7, content 13</vt:lpstr>
      <vt:lpstr>LO7, content 14</vt:lpstr>
      <vt:lpstr>LO7, content 15</vt:lpstr>
      <vt:lpstr>LO7, content 16</vt:lpstr>
      <vt:lpstr>LO7, content 17</vt:lpstr>
      <vt:lpstr>LO7, content 18</vt:lpstr>
      <vt:lpstr>LO7, content 19</vt:lpstr>
      <vt:lpstr>LO7, content 20</vt:lpstr>
      <vt:lpstr>LO7, content 21</vt:lpstr>
      <vt:lpstr>LO7, content 22</vt:lpstr>
      <vt:lpstr>LO7, content 23</vt:lpstr>
      <vt:lpstr>LO7, content 24</vt:lpstr>
      <vt:lpstr>LO7, content 25</vt:lpstr>
      <vt:lpstr>LO7, content 26</vt:lpstr>
      <vt:lpstr>LO7, content 27</vt:lpstr>
      <vt:lpstr>LO7, content 28</vt:lpstr>
      <vt:lpstr>LO8, key terms 1</vt:lpstr>
      <vt:lpstr>LO8, key terms 2</vt:lpstr>
      <vt:lpstr>LO8, content 1 </vt:lpstr>
      <vt:lpstr>LO8, content 2</vt:lpstr>
      <vt:lpstr>LO8, content 3</vt:lpstr>
      <vt:lpstr>LO8, content 4</vt:lpstr>
      <vt:lpstr>LO8, content 5</vt:lpstr>
      <vt:lpstr>LO8, content 6</vt:lpstr>
      <vt:lpstr>LO8, content 7</vt:lpstr>
      <vt:lpstr>LO8, content 8</vt:lpstr>
      <vt:lpstr>LO8, content 9</vt:lpstr>
      <vt:lpstr>LO8, content 10</vt:lpstr>
      <vt:lpstr>LO8, content 11</vt:lpstr>
      <vt:lpstr>LO8, content 12</vt:lpstr>
      <vt:lpstr>LO8, content 13</vt:lpstr>
      <vt:lpstr>LO8, content 14</vt:lpstr>
      <vt:lpstr>LO8, content 15</vt:lpstr>
      <vt:lpstr>LO8, content 16</vt:lpstr>
      <vt:lpstr>LO8, content 17</vt:lpstr>
      <vt:lpstr>LO8, content 18</vt:lpstr>
      <vt:lpstr>LO8, content 19</vt:lpstr>
      <vt:lpstr>LO8, content 20</vt:lpstr>
      <vt:lpstr>LO8, content 21</vt:lpstr>
      <vt:lpstr>LO8, content 22</vt:lpstr>
      <vt:lpstr>LO8, content 23</vt:lpstr>
      <vt:lpstr>LO8, key terms 3</vt:lpstr>
      <vt:lpstr>LO8, content 24</vt:lpstr>
      <vt:lpstr>LO8, content 25</vt:lpstr>
      <vt:lpstr>LO8, content 26</vt:lpstr>
      <vt:lpstr>LO8, content 27</vt:lpstr>
      <vt:lpstr>LO8, content 28</vt:lpstr>
      <vt:lpstr>LO8, content 29</vt:lpstr>
      <vt:lpstr>LO8, content 30</vt:lpstr>
      <vt:lpstr>LO8, content 31</vt:lpstr>
      <vt:lpstr>LO8, content 32</vt:lpstr>
      <vt:lpstr>LO8, content 33</vt:lpstr>
      <vt:lpstr>LO8, content 34</vt:lpstr>
      <vt:lpstr>LO8, content 35</vt:lpstr>
      <vt:lpstr>LO8, content 36</vt:lpstr>
      <vt:lpstr>LO8, content 37</vt:lpstr>
      <vt:lpstr>LO8, content 38</vt:lpstr>
      <vt:lpstr>LO8, content 39</vt:lpstr>
      <vt:lpstr>LO8, content 40</vt:lpstr>
      <vt:lpstr>LO8, content 41</vt:lpstr>
      <vt:lpstr>LO8, content 42</vt:lpstr>
      <vt:lpstr>LO8, content 43</vt:lpstr>
      <vt:lpstr>LO8, content 44</vt:lpstr>
      <vt:lpstr>LO8, content 45</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Macasero</dc:creator>
  <cp:lastModifiedBy>Angela Storey</cp:lastModifiedBy>
  <cp:revision>220</cp:revision>
  <dcterms:created xsi:type="dcterms:W3CDTF">2018-07-24T19:43:57Z</dcterms:created>
  <dcterms:modified xsi:type="dcterms:W3CDTF">2020-09-29T19:52:07Z</dcterms:modified>
</cp:coreProperties>
</file>