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7"/>
  </p:notesMasterIdLst>
  <p:sldIdLst>
    <p:sldId id="294" r:id="rId2"/>
    <p:sldId id="498" r:id="rId3"/>
    <p:sldId id="499" r:id="rId4"/>
    <p:sldId id="500" r:id="rId5"/>
    <p:sldId id="501" r:id="rId6"/>
    <p:sldId id="502" r:id="rId7"/>
    <p:sldId id="503" r:id="rId8"/>
    <p:sldId id="504" r:id="rId9"/>
    <p:sldId id="505" r:id="rId10"/>
    <p:sldId id="506" r:id="rId11"/>
    <p:sldId id="507" r:id="rId12"/>
    <p:sldId id="508" r:id="rId13"/>
    <p:sldId id="510" r:id="rId14"/>
    <p:sldId id="511" r:id="rId15"/>
    <p:sldId id="512" r:id="rId16"/>
    <p:sldId id="513" r:id="rId17"/>
    <p:sldId id="514" r:id="rId18"/>
    <p:sldId id="515" r:id="rId19"/>
    <p:sldId id="516" r:id="rId20"/>
    <p:sldId id="517" r:id="rId21"/>
    <p:sldId id="518" r:id="rId22"/>
    <p:sldId id="519" r:id="rId23"/>
    <p:sldId id="520" r:id="rId24"/>
    <p:sldId id="521" r:id="rId25"/>
    <p:sldId id="522" r:id="rId26"/>
    <p:sldId id="523" r:id="rId27"/>
    <p:sldId id="524" r:id="rId28"/>
    <p:sldId id="535" r:id="rId29"/>
    <p:sldId id="525" r:id="rId30"/>
    <p:sldId id="526" r:id="rId31"/>
    <p:sldId id="527" r:id="rId32"/>
    <p:sldId id="528" r:id="rId33"/>
    <p:sldId id="542" r:id="rId34"/>
    <p:sldId id="544" r:id="rId35"/>
    <p:sldId id="543" r:id="rId36"/>
    <p:sldId id="545" r:id="rId37"/>
    <p:sldId id="546" r:id="rId38"/>
    <p:sldId id="547" r:id="rId39"/>
    <p:sldId id="548" r:id="rId40"/>
    <p:sldId id="550" r:id="rId41"/>
    <p:sldId id="549" r:id="rId42"/>
    <p:sldId id="529" r:id="rId43"/>
    <p:sldId id="551" r:id="rId44"/>
    <p:sldId id="552" r:id="rId45"/>
    <p:sldId id="553" r:id="rId46"/>
    <p:sldId id="556" r:id="rId47"/>
    <p:sldId id="554" r:id="rId48"/>
    <p:sldId id="555" r:id="rId49"/>
    <p:sldId id="536" r:id="rId50"/>
    <p:sldId id="558" r:id="rId51"/>
    <p:sldId id="557" r:id="rId52"/>
    <p:sldId id="559" r:id="rId53"/>
    <p:sldId id="560" r:id="rId54"/>
    <p:sldId id="564" r:id="rId55"/>
    <p:sldId id="563" r:id="rId56"/>
    <p:sldId id="561" r:id="rId57"/>
    <p:sldId id="562" r:id="rId58"/>
    <p:sldId id="537" r:id="rId59"/>
    <p:sldId id="538" r:id="rId60"/>
    <p:sldId id="540" r:id="rId61"/>
    <p:sldId id="565" r:id="rId62"/>
    <p:sldId id="569" r:id="rId63"/>
    <p:sldId id="566" r:id="rId64"/>
    <p:sldId id="539" r:id="rId65"/>
    <p:sldId id="541" r:id="rId66"/>
    <p:sldId id="530" r:id="rId67"/>
    <p:sldId id="531" r:id="rId68"/>
    <p:sldId id="573" r:id="rId69"/>
    <p:sldId id="570" r:id="rId70"/>
    <p:sldId id="571" r:id="rId71"/>
    <p:sldId id="572" r:id="rId72"/>
    <p:sldId id="574" r:id="rId73"/>
    <p:sldId id="575" r:id="rId74"/>
    <p:sldId id="576" r:id="rId75"/>
    <p:sldId id="578" r:id="rId76"/>
    <p:sldId id="579" r:id="rId77"/>
    <p:sldId id="577" r:id="rId78"/>
    <p:sldId id="580" r:id="rId79"/>
    <p:sldId id="532" r:id="rId80"/>
    <p:sldId id="581" r:id="rId81"/>
    <p:sldId id="582" r:id="rId82"/>
    <p:sldId id="533" r:id="rId83"/>
    <p:sldId id="534" r:id="rId84"/>
    <p:sldId id="584" r:id="rId85"/>
    <p:sldId id="583" r:id="rId86"/>
    <p:sldId id="585" r:id="rId87"/>
    <p:sldId id="589" r:id="rId88"/>
    <p:sldId id="588" r:id="rId89"/>
    <p:sldId id="590" r:id="rId90"/>
    <p:sldId id="591" r:id="rId91"/>
    <p:sldId id="592" r:id="rId92"/>
    <p:sldId id="593" r:id="rId93"/>
    <p:sldId id="594" r:id="rId94"/>
    <p:sldId id="595" r:id="rId95"/>
    <p:sldId id="596" r:id="rId96"/>
    <p:sldId id="597" r:id="rId97"/>
    <p:sldId id="598" r:id="rId98"/>
    <p:sldId id="600" r:id="rId99"/>
    <p:sldId id="599" r:id="rId100"/>
    <p:sldId id="601" r:id="rId101"/>
    <p:sldId id="602" r:id="rId102"/>
    <p:sldId id="606" r:id="rId103"/>
    <p:sldId id="608" r:id="rId104"/>
    <p:sldId id="603" r:id="rId105"/>
    <p:sldId id="604" r:id="rId106"/>
    <p:sldId id="609" r:id="rId107"/>
    <p:sldId id="610" r:id="rId108"/>
    <p:sldId id="611" r:id="rId109"/>
    <p:sldId id="612" r:id="rId110"/>
    <p:sldId id="613" r:id="rId111"/>
    <p:sldId id="614" r:id="rId112"/>
    <p:sldId id="615" r:id="rId113"/>
    <p:sldId id="616" r:id="rId114"/>
    <p:sldId id="617" r:id="rId115"/>
    <p:sldId id="618" r:id="rId116"/>
    <p:sldId id="619" r:id="rId117"/>
    <p:sldId id="622" r:id="rId118"/>
    <p:sldId id="624" r:id="rId119"/>
    <p:sldId id="621" r:id="rId120"/>
    <p:sldId id="625" r:id="rId121"/>
    <p:sldId id="626" r:id="rId122"/>
    <p:sldId id="627" r:id="rId123"/>
    <p:sldId id="628" r:id="rId124"/>
    <p:sldId id="629" r:id="rId125"/>
    <p:sldId id="633" r:id="rId126"/>
    <p:sldId id="620" r:id="rId127"/>
    <p:sldId id="631" r:id="rId128"/>
    <p:sldId id="632" r:id="rId129"/>
    <p:sldId id="634" r:id="rId130"/>
    <p:sldId id="635" r:id="rId131"/>
    <p:sldId id="636" r:id="rId132"/>
    <p:sldId id="637" r:id="rId133"/>
    <p:sldId id="638" r:id="rId134"/>
    <p:sldId id="639" r:id="rId135"/>
    <p:sldId id="649" r:id="rId136"/>
    <p:sldId id="643" r:id="rId137"/>
    <p:sldId id="640" r:id="rId138"/>
    <p:sldId id="641" r:id="rId139"/>
    <p:sldId id="642" r:id="rId140"/>
    <p:sldId id="650" r:id="rId141"/>
    <p:sldId id="651" r:id="rId142"/>
    <p:sldId id="652" r:id="rId143"/>
    <p:sldId id="656" r:id="rId144"/>
    <p:sldId id="653" r:id="rId145"/>
    <p:sldId id="654" r:id="rId146"/>
    <p:sldId id="623" r:id="rId147"/>
    <p:sldId id="657" r:id="rId148"/>
    <p:sldId id="644" r:id="rId149"/>
    <p:sldId id="659" r:id="rId150"/>
    <p:sldId id="660" r:id="rId151"/>
    <p:sldId id="645" r:id="rId152"/>
    <p:sldId id="646" r:id="rId153"/>
    <p:sldId id="647" r:id="rId154"/>
    <p:sldId id="661" r:id="rId155"/>
    <p:sldId id="648" r:id="rId156"/>
    <p:sldId id="662" r:id="rId157"/>
    <p:sldId id="663" r:id="rId158"/>
    <p:sldId id="665" r:id="rId159"/>
    <p:sldId id="666" r:id="rId160"/>
    <p:sldId id="667" r:id="rId161"/>
    <p:sldId id="668" r:id="rId162"/>
    <p:sldId id="670" r:id="rId163"/>
    <p:sldId id="669" r:id="rId164"/>
    <p:sldId id="671" r:id="rId165"/>
    <p:sldId id="672" r:id="rId166"/>
    <p:sldId id="673" r:id="rId167"/>
    <p:sldId id="680" r:id="rId168"/>
    <p:sldId id="674" r:id="rId169"/>
    <p:sldId id="675" r:id="rId170"/>
    <p:sldId id="676" r:id="rId171"/>
    <p:sldId id="677" r:id="rId172"/>
    <p:sldId id="678" r:id="rId173"/>
    <p:sldId id="681" r:id="rId174"/>
    <p:sldId id="679" r:id="rId175"/>
    <p:sldId id="630" r:id="rId176"/>
    <p:sldId id="682" r:id="rId177"/>
    <p:sldId id="688" r:id="rId178"/>
    <p:sldId id="689" r:id="rId179"/>
    <p:sldId id="690" r:id="rId180"/>
    <p:sldId id="683" r:id="rId181"/>
    <p:sldId id="685" r:id="rId182"/>
    <p:sldId id="684" r:id="rId183"/>
    <p:sldId id="692" r:id="rId184"/>
    <p:sldId id="686" r:id="rId185"/>
    <p:sldId id="695" r:id="rId186"/>
    <p:sldId id="694" r:id="rId187"/>
    <p:sldId id="696" r:id="rId188"/>
    <p:sldId id="687" r:id="rId189"/>
    <p:sldId id="700" r:id="rId190"/>
    <p:sldId id="658" r:id="rId191"/>
    <p:sldId id="701" r:id="rId192"/>
    <p:sldId id="697" r:id="rId193"/>
    <p:sldId id="698" r:id="rId194"/>
    <p:sldId id="699" r:id="rId195"/>
    <p:sldId id="497" r:id="rId196"/>
  </p:sldIdLst>
  <p:sldSz cx="9144000" cy="6858000" type="screen4x3"/>
  <p:notesSz cx="6858000" cy="9144000"/>
  <p:embeddedFontLst>
    <p:embeddedFont>
      <p:font typeface="Cambria Math" panose="02040503050406030204" pitchFamily="18" charset="0"/>
      <p:regular r:id="rId198"/>
    </p:embeddedFont>
    <p:embeddedFont>
      <p:font typeface="Scala Sans" panose="020B0604020202020204"/>
      <p:regular r:id="rId199"/>
      <p:italic r:id="rId20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69" autoAdjust="0"/>
    <p:restoredTop sz="94191" autoAdjust="0"/>
  </p:normalViewPr>
  <p:slideViewPr>
    <p:cSldViewPr snapToGrid="0">
      <p:cViewPr>
        <p:scale>
          <a:sx n="90" d="100"/>
          <a:sy n="90" d="100"/>
        </p:scale>
        <p:origin x="180" y="396"/>
      </p:cViewPr>
      <p:guideLst/>
    </p:cSldViewPr>
  </p:slideViewPr>
  <p:notesTextViewPr>
    <p:cViewPr>
      <p:scale>
        <a:sx n="1" d="1"/>
        <a:sy n="1" d="1"/>
      </p:scale>
      <p:origin x="0" y="0"/>
    </p:cViewPr>
  </p:notesTextViewPr>
  <p:sorterViewPr>
    <p:cViewPr>
      <p:scale>
        <a:sx n="200" d="100"/>
        <a:sy n="200" d="100"/>
      </p:scale>
      <p:origin x="0" y="-47896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slide" Target="slides/slide195.xml"/><Relationship Id="rId200" Type="http://schemas.openxmlformats.org/officeDocument/2006/relationships/font" Target="fonts/font3.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notesMaster" Target="notesMasters/notesMaster1.xml"/><Relationship Id="rId201"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font" Target="fonts/font1.fntdata"/><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font" Target="fonts/font2.fntdata"/><Relationship Id="rId20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cala Sans" panose="02000503060000020003"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cala Sans" panose="02000503060000020003" pitchFamily="2" charset="0"/>
              </a:defRPr>
            </a:lvl1pPr>
          </a:lstStyle>
          <a:p>
            <a:fld id="{97A74ADB-E766-42DF-8748-686E3C53E81F}" type="datetimeFigureOut">
              <a:rPr lang="en-US" smtClean="0"/>
              <a:pPr/>
              <a:t>9/29/2020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cala Sans" panose="02000503060000020003"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cala Sans" panose="02000503060000020003" pitchFamily="2" charset="0"/>
              </a:defRPr>
            </a:lvl1pPr>
          </a:lstStyle>
          <a:p>
            <a:fld id="{2CD4127D-D44F-4376-96C3-361128170A09}" type="slidenum">
              <a:rPr lang="en-US" smtClean="0"/>
              <a:pPr/>
              <a:t>‹#›</a:t>
            </a:fld>
            <a:endParaRPr lang="en-US" dirty="0"/>
          </a:p>
        </p:txBody>
      </p:sp>
    </p:spTree>
    <p:extLst>
      <p:ext uri="{BB962C8B-B14F-4D97-AF65-F5344CB8AC3E}">
        <p14:creationId xmlns:p14="http://schemas.microsoft.com/office/powerpoint/2010/main" val="433188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cala Sans" panose="02000503060000020003" pitchFamily="2" charset="0"/>
        <a:ea typeface="+mn-ea"/>
        <a:cs typeface="+mn-cs"/>
      </a:defRPr>
    </a:lvl1pPr>
    <a:lvl2pPr marL="457200" algn="l" defTabSz="914400" rtl="0" eaLnBrk="1" latinLnBrk="0" hangingPunct="1">
      <a:defRPr sz="1200" kern="1200">
        <a:solidFill>
          <a:schemeClr val="tx1"/>
        </a:solidFill>
        <a:latin typeface="Scala Sans" panose="02000503060000020003" pitchFamily="2" charset="0"/>
        <a:ea typeface="+mn-ea"/>
        <a:cs typeface="+mn-cs"/>
      </a:defRPr>
    </a:lvl2pPr>
    <a:lvl3pPr marL="914400" algn="l" defTabSz="914400" rtl="0" eaLnBrk="1" latinLnBrk="0" hangingPunct="1">
      <a:defRPr sz="1200" kern="1200">
        <a:solidFill>
          <a:schemeClr val="tx1"/>
        </a:solidFill>
        <a:latin typeface="Scala Sans" panose="02000503060000020003" pitchFamily="2" charset="0"/>
        <a:ea typeface="+mn-ea"/>
        <a:cs typeface="+mn-cs"/>
      </a:defRPr>
    </a:lvl3pPr>
    <a:lvl4pPr marL="1371600" algn="l" defTabSz="914400" rtl="0" eaLnBrk="1" latinLnBrk="0" hangingPunct="1">
      <a:defRPr sz="1200" kern="1200">
        <a:solidFill>
          <a:schemeClr val="tx1"/>
        </a:solidFill>
        <a:latin typeface="Scala Sans" panose="02000503060000020003" pitchFamily="2" charset="0"/>
        <a:ea typeface="+mn-ea"/>
        <a:cs typeface="+mn-cs"/>
      </a:defRPr>
    </a:lvl4pPr>
    <a:lvl5pPr marL="1828800" algn="l" defTabSz="914400" rtl="0" eaLnBrk="1" latinLnBrk="0" hangingPunct="1">
      <a:defRPr sz="1200" kern="1200">
        <a:solidFill>
          <a:schemeClr val="tx1"/>
        </a:solidFill>
        <a:latin typeface="Scala Sans" panose="02000503060000020003"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5C2F09-6D1A-4A21-97DF-F888DD13FD39}"/>
              </a:ext>
            </a:extLst>
          </p:cNvPr>
          <p:cNvSpPr txBox="1"/>
          <p:nvPr userDrawn="1"/>
        </p:nvSpPr>
        <p:spPr>
          <a:xfrm>
            <a:off x="857248" y="539293"/>
            <a:ext cx="1362204" cy="1862048"/>
          </a:xfrm>
          <a:prstGeom prst="rect">
            <a:avLst/>
          </a:prstGeom>
          <a:noFill/>
        </p:spPr>
        <p:txBody>
          <a:bodyPr wrap="square" rtlCol="0">
            <a:spAutoFit/>
          </a:bodyPr>
          <a:lstStyle/>
          <a:p>
            <a:r>
              <a:rPr lang="en-US" sz="11500" b="0" dirty="0">
                <a:solidFill>
                  <a:schemeClr val="bg1"/>
                </a:solidFill>
                <a:latin typeface="Scala Sans" panose="02000503060000020003" pitchFamily="2" charset="0"/>
              </a:rPr>
              <a:t>7</a:t>
            </a:r>
          </a:p>
        </p:txBody>
      </p:sp>
      <p:sp>
        <p:nvSpPr>
          <p:cNvPr id="8" name="TextBox 7">
            <a:extLst>
              <a:ext uri="{FF2B5EF4-FFF2-40B4-BE49-F238E27FC236}">
                <a16:creationId xmlns:a16="http://schemas.microsoft.com/office/drawing/2014/main" id="{F1FEBFBB-1425-4277-8500-4300AD017EDA}"/>
              </a:ext>
            </a:extLst>
          </p:cNvPr>
          <p:cNvSpPr txBox="1"/>
          <p:nvPr userDrawn="1"/>
        </p:nvSpPr>
        <p:spPr>
          <a:xfrm>
            <a:off x="862672" y="2062986"/>
            <a:ext cx="6537806" cy="707886"/>
          </a:xfrm>
          <a:prstGeom prst="rect">
            <a:avLst/>
          </a:prstGeom>
          <a:noFill/>
        </p:spPr>
        <p:txBody>
          <a:bodyPr wrap="square" rtlCol="0">
            <a:spAutoFit/>
          </a:bodyPr>
          <a:lstStyle/>
          <a:p>
            <a:r>
              <a:rPr lang="en-US" sz="4000" b="1" dirty="0">
                <a:solidFill>
                  <a:schemeClr val="bg1"/>
                </a:solidFill>
                <a:latin typeface="Scala Sans" panose="02000503060000020003" pitchFamily="2" charset="0"/>
              </a:rPr>
              <a:t>Basic Nursing Skills</a:t>
            </a:r>
          </a:p>
        </p:txBody>
      </p:sp>
      <p:pic>
        <p:nvPicPr>
          <p:cNvPr id="9" name="Picture 8">
            <a:extLst>
              <a:ext uri="{FF2B5EF4-FFF2-40B4-BE49-F238E27FC236}">
                <a16:creationId xmlns:a16="http://schemas.microsoft.com/office/drawing/2014/main" id="{EF1DCB50-4D11-4F0B-AF02-F0797361079C}"/>
              </a:ext>
            </a:extLst>
          </p:cNvPr>
          <p:cNvPicPr>
            <a:picLocks noChangeAspect="1"/>
          </p:cNvPicPr>
          <p:nvPr userDrawn="1"/>
        </p:nvPicPr>
        <p:blipFill>
          <a:blip r:embed="rId2">
            <a:lum bright="100000"/>
          </a:blip>
          <a:stretch>
            <a:fillRect/>
          </a:stretch>
        </p:blipFill>
        <p:spPr>
          <a:xfrm>
            <a:off x="993782" y="4825851"/>
            <a:ext cx="927680" cy="1282700"/>
          </a:xfrm>
          <a:prstGeom prst="rect">
            <a:avLst/>
          </a:prstGeom>
        </p:spPr>
      </p:pic>
    </p:spTree>
    <p:extLst>
      <p:ext uri="{BB962C8B-B14F-4D97-AF65-F5344CB8AC3E}">
        <p14:creationId xmlns:p14="http://schemas.microsoft.com/office/powerpoint/2010/main" val="1881480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DE03F057-80E6-4933-B039-F692BF84B8A2}"/>
              </a:ext>
            </a:extLst>
          </p:cNvPr>
          <p:cNvSpPr>
            <a:spLocks noGrp="1"/>
          </p:cNvSpPr>
          <p:nvPr>
            <p:ph type="sldNum" sz="quarter" idx="12"/>
          </p:nvPr>
        </p:nvSpPr>
        <p:spPr>
          <a:xfrm>
            <a:off x="7138838" y="6279453"/>
            <a:ext cx="973225" cy="365125"/>
          </a:xfrm>
        </p:spPr>
        <p:txBody>
          <a:bodyPr/>
          <a:lstStyle>
            <a:lvl1pPr>
              <a:defRPr>
                <a:solidFill>
                  <a:schemeClr val="accent1"/>
                </a:solidFill>
                <a:latin typeface="+mn-lt"/>
              </a:defRPr>
            </a:lvl1pPr>
          </a:lstStyle>
          <a:p>
            <a:fld id="{1E19C8D7-53EE-4AF8-9E87-BBF55B67A655}" type="slidenum">
              <a:rPr lang="en-US" smtClean="0"/>
              <a:pPr/>
              <a:t>‹#›</a:t>
            </a:fld>
            <a:endParaRPr lang="en-US" dirty="0"/>
          </a:p>
        </p:txBody>
      </p:sp>
      <p:sp>
        <p:nvSpPr>
          <p:cNvPr id="2" name="Title 1">
            <a:extLst>
              <a:ext uri="{FF2B5EF4-FFF2-40B4-BE49-F238E27FC236}">
                <a16:creationId xmlns:a16="http://schemas.microsoft.com/office/drawing/2014/main" id="{4300B13B-ABBA-4C1A-AC25-33D966614998}"/>
              </a:ext>
            </a:extLst>
          </p:cNvPr>
          <p:cNvSpPr>
            <a:spLocks noGrp="1"/>
          </p:cNvSpPr>
          <p:nvPr>
            <p:ph type="title"/>
          </p:nvPr>
        </p:nvSpPr>
        <p:spPr>
          <a:xfrm>
            <a:off x="0" y="-505327"/>
            <a:ext cx="7510044" cy="399395"/>
          </a:xfrm>
        </p:spPr>
        <p:txBody>
          <a:bodyPr/>
          <a:lstStyle>
            <a:lvl1pPr>
              <a:defRPr b="0"/>
            </a:lvl1pPr>
          </a:lstStyle>
          <a:p>
            <a:r>
              <a:rPr lang="en-US" dirty="0"/>
              <a:t>Click to edit Master title style</a:t>
            </a:r>
          </a:p>
        </p:txBody>
      </p:sp>
      <p:sp>
        <p:nvSpPr>
          <p:cNvPr id="3" name="Content Placeholder 2"/>
          <p:cNvSpPr>
            <a:spLocks noGrp="1"/>
          </p:cNvSpPr>
          <p:nvPr>
            <p:ph idx="1"/>
          </p:nvPr>
        </p:nvSpPr>
        <p:spPr>
          <a:xfrm>
            <a:off x="476544" y="780226"/>
            <a:ext cx="7675783" cy="5396738"/>
          </a:xfrm>
        </p:spPr>
        <p:txBody>
          <a:bodyPr>
            <a:normAutofit/>
          </a:bodyPr>
          <a:lstStyle>
            <a:lvl1pPr>
              <a:spcBef>
                <a:spcPts val="0"/>
              </a:spcBef>
              <a:spcAft>
                <a:spcPts val="600"/>
              </a:spcAft>
              <a:defRPr sz="2000">
                <a:latin typeface="+mn-lt"/>
              </a:defRPr>
            </a:lvl1pPr>
            <a:lvl2pPr>
              <a:spcBef>
                <a:spcPts val="0"/>
              </a:spcBef>
              <a:spcAft>
                <a:spcPts val="600"/>
              </a:spcAft>
              <a:defRPr sz="2000">
                <a:latin typeface="+mn-lt"/>
              </a:defRPr>
            </a:lvl2pPr>
            <a:lvl3pPr>
              <a:spcBef>
                <a:spcPts val="0"/>
              </a:spcBef>
              <a:spcAft>
                <a:spcPts val="600"/>
              </a:spcAft>
              <a:defRPr sz="2000">
                <a:latin typeface="+mn-lt"/>
              </a:defRPr>
            </a:lvl3pPr>
            <a:lvl4pPr>
              <a:spcBef>
                <a:spcPts val="0"/>
              </a:spcBef>
              <a:spcAft>
                <a:spcPts val="600"/>
              </a:spcAft>
              <a:defRPr sz="2000">
                <a:latin typeface="+mn-lt"/>
              </a:defRPr>
            </a:lvl4pPr>
            <a:lvl5pPr>
              <a:spcBef>
                <a:spcPts val="0"/>
              </a:spcBef>
              <a:spcAft>
                <a:spcPts val="600"/>
              </a:spcAft>
              <a:defRPr sz="2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4F5F491-9531-4861-B658-DB5FE7E2FEAE}"/>
              </a:ext>
            </a:extLst>
          </p:cNvPr>
          <p:cNvSpPr/>
          <p:nvPr userDrawn="1"/>
        </p:nvSpPr>
        <p:spPr>
          <a:xfrm>
            <a:off x="8496300" y="0"/>
            <a:ext cx="647700" cy="1606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28F0E1-C264-477A-8C68-5954EE75A404}"/>
              </a:ext>
            </a:extLst>
          </p:cNvPr>
          <p:cNvSpPr txBox="1"/>
          <p:nvPr userDrawn="1"/>
        </p:nvSpPr>
        <p:spPr>
          <a:xfrm>
            <a:off x="8629650" y="1752600"/>
            <a:ext cx="369332" cy="3321050"/>
          </a:xfrm>
          <a:prstGeom prst="rect">
            <a:avLst/>
          </a:prstGeom>
          <a:noFill/>
        </p:spPr>
        <p:txBody>
          <a:bodyPr vert="vert270" wrap="square" rtlCol="0">
            <a:spAutoFit/>
          </a:bodyPr>
          <a:lstStyle/>
          <a:p>
            <a:pPr algn="r"/>
            <a:r>
              <a:rPr lang="en-US" sz="1200" dirty="0">
                <a:latin typeface="Scala Sans" panose="02000503060000020003" pitchFamily="2" charset="0"/>
              </a:rPr>
              <a:t>Basic Nursing Skills</a:t>
            </a:r>
          </a:p>
        </p:txBody>
      </p:sp>
      <p:sp>
        <p:nvSpPr>
          <p:cNvPr id="9" name="TextBox 8">
            <a:extLst>
              <a:ext uri="{FF2B5EF4-FFF2-40B4-BE49-F238E27FC236}">
                <a16:creationId xmlns:a16="http://schemas.microsoft.com/office/drawing/2014/main" id="{31CA6800-7865-48FF-933D-2164FAE0ACC9}"/>
              </a:ext>
            </a:extLst>
          </p:cNvPr>
          <p:cNvSpPr txBox="1"/>
          <p:nvPr userDrawn="1"/>
        </p:nvSpPr>
        <p:spPr>
          <a:xfrm>
            <a:off x="8629648" y="101143"/>
            <a:ext cx="1362204" cy="707886"/>
          </a:xfrm>
          <a:prstGeom prst="rect">
            <a:avLst/>
          </a:prstGeom>
          <a:noFill/>
        </p:spPr>
        <p:txBody>
          <a:bodyPr wrap="square" rtlCol="0">
            <a:spAutoFit/>
          </a:bodyPr>
          <a:lstStyle/>
          <a:p>
            <a:r>
              <a:rPr lang="en-US" sz="4000" dirty="0">
                <a:solidFill>
                  <a:schemeClr val="bg1"/>
                </a:solidFill>
                <a:latin typeface="+mj-lt"/>
              </a:rPr>
              <a:t>7</a:t>
            </a:r>
          </a:p>
        </p:txBody>
      </p:sp>
      <p:cxnSp>
        <p:nvCxnSpPr>
          <p:cNvPr id="13" name="Straight Connector 12">
            <a:extLst>
              <a:ext uri="{FF2B5EF4-FFF2-40B4-BE49-F238E27FC236}">
                <a16:creationId xmlns:a16="http://schemas.microsoft.com/office/drawing/2014/main" id="{685C658E-B179-4C5F-B3AF-13638309A3D4}"/>
              </a:ext>
            </a:extLst>
          </p:cNvPr>
          <p:cNvCxnSpPr>
            <a:cxnSpLocks/>
          </p:cNvCxnSpPr>
          <p:nvPr userDrawn="1"/>
        </p:nvCxnSpPr>
        <p:spPr>
          <a:xfrm flipH="1">
            <a:off x="558800" y="6629400"/>
            <a:ext cx="75057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Date Placeholder 16" hidden="1">
            <a:extLst>
              <a:ext uri="{FF2B5EF4-FFF2-40B4-BE49-F238E27FC236}">
                <a16:creationId xmlns:a16="http://schemas.microsoft.com/office/drawing/2014/main" id="{C71CCBE0-D1B9-42FA-8DAC-87EEE4FE9F42}"/>
              </a:ext>
            </a:extLst>
          </p:cNvPr>
          <p:cNvSpPr>
            <a:spLocks noGrp="1"/>
          </p:cNvSpPr>
          <p:nvPr>
            <p:ph type="dt" sz="half" idx="10"/>
          </p:nvPr>
        </p:nvSpPr>
        <p:spPr>
          <a:xfrm>
            <a:off x="628650" y="6279453"/>
            <a:ext cx="2057400" cy="365125"/>
          </a:xfrm>
        </p:spPr>
        <p:txBody>
          <a:bodyPr/>
          <a:lstStyle>
            <a:lvl1pPr>
              <a:defRPr>
                <a:solidFill>
                  <a:sysClr val="windowText" lastClr="000000"/>
                </a:solidFill>
                <a:latin typeface="+mn-lt"/>
              </a:defRPr>
            </a:lvl1pPr>
          </a:lstStyle>
          <a:p>
            <a:fld id="{3BC1E1F3-686D-4F52-826D-70A4F80E72A5}" type="datetime1">
              <a:rPr lang="en-US" smtClean="0"/>
              <a:pPr/>
              <a:t>9/29/2020</a:t>
            </a:fld>
            <a:endParaRPr lang="en-US" dirty="0"/>
          </a:p>
        </p:txBody>
      </p:sp>
      <p:sp>
        <p:nvSpPr>
          <p:cNvPr id="18" name="Footer Placeholder 17" hidden="1">
            <a:extLst>
              <a:ext uri="{FF2B5EF4-FFF2-40B4-BE49-F238E27FC236}">
                <a16:creationId xmlns:a16="http://schemas.microsoft.com/office/drawing/2014/main" id="{33E0703D-A83A-40F4-A8D2-8D56B297D859}"/>
              </a:ext>
            </a:extLst>
          </p:cNvPr>
          <p:cNvSpPr>
            <a:spLocks noGrp="1"/>
          </p:cNvSpPr>
          <p:nvPr>
            <p:ph type="ftr" sz="quarter" idx="11"/>
          </p:nvPr>
        </p:nvSpPr>
        <p:spPr>
          <a:xfrm>
            <a:off x="3028949" y="6279453"/>
            <a:ext cx="3745337" cy="365125"/>
          </a:xfrm>
        </p:spPr>
        <p:txBody>
          <a:bodyPr/>
          <a:lstStyle>
            <a:lvl1pPr>
              <a:defRPr>
                <a:solidFill>
                  <a:sysClr val="windowText" lastClr="000000"/>
                </a:solidFill>
                <a:latin typeface="+mn-lt"/>
              </a:defRPr>
            </a:lvl1pPr>
          </a:lstStyle>
          <a:p>
            <a:endParaRPr lang="en-US" dirty="0"/>
          </a:p>
        </p:txBody>
      </p:sp>
      <p:pic>
        <p:nvPicPr>
          <p:cNvPr id="63" name="Graphic 62">
            <a:extLst>
              <a:ext uri="{FF2B5EF4-FFF2-40B4-BE49-F238E27FC236}">
                <a16:creationId xmlns:a16="http://schemas.microsoft.com/office/drawing/2014/main" id="{A0274B49-780C-479A-B0DB-0F3EABBF8D8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81231" y="5924550"/>
            <a:ext cx="539786" cy="744742"/>
          </a:xfrm>
          <a:prstGeom prst="rect">
            <a:avLst/>
          </a:prstGeom>
        </p:spPr>
      </p:pic>
    </p:spTree>
    <p:extLst>
      <p:ext uri="{BB962C8B-B14F-4D97-AF65-F5344CB8AC3E}">
        <p14:creationId xmlns:p14="http://schemas.microsoft.com/office/powerpoint/2010/main" val="2950634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F1DCB50-4D11-4F0B-AF02-F0797361079C}"/>
              </a:ext>
            </a:extLst>
          </p:cNvPr>
          <p:cNvPicPr>
            <a:picLocks noChangeAspect="1"/>
          </p:cNvPicPr>
          <p:nvPr userDrawn="1"/>
        </p:nvPicPr>
        <p:blipFill>
          <a:blip r:embed="rId2">
            <a:lum bright="100000"/>
          </a:blip>
          <a:stretch>
            <a:fillRect/>
          </a:stretch>
        </p:blipFill>
        <p:spPr>
          <a:xfrm>
            <a:off x="3598958" y="2338648"/>
            <a:ext cx="1904693" cy="2633613"/>
          </a:xfrm>
          <a:prstGeom prst="rect">
            <a:avLst/>
          </a:prstGeom>
        </p:spPr>
      </p:pic>
    </p:spTree>
    <p:extLst>
      <p:ext uri="{BB962C8B-B14F-4D97-AF65-F5344CB8AC3E}">
        <p14:creationId xmlns:p14="http://schemas.microsoft.com/office/powerpoint/2010/main" val="38448593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a:solidFill>
                  <a:schemeClr val="tx1"/>
                </a:solidFill>
                <a:latin typeface="Scala Sans" panose="02000503060000020003" pitchFamily="2" charset="0"/>
              </a:defRPr>
            </a:lvl1pPr>
          </a:lstStyle>
          <a:p>
            <a:fld id="{63182F9F-E9DB-44F9-8F4D-A11E49818C55}" type="datetime1">
              <a:rPr lang="en-US" smtClean="0"/>
              <a:pPr/>
              <a:t>9/29/2020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a:solidFill>
                  <a:schemeClr val="tx1"/>
                </a:solidFill>
                <a:latin typeface="Scala Sans" panose="02000503060000020003" pitchFamily="2"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a:solidFill>
                  <a:schemeClr val="tx1"/>
                </a:solidFill>
                <a:latin typeface="Scala Sans" panose="02000503060000020003" pitchFamily="2" charset="0"/>
              </a:defRPr>
            </a:lvl1pPr>
          </a:lstStyle>
          <a:p>
            <a:fld id="{1E19C8D7-53EE-4AF8-9E87-BBF55B67A655}" type="slidenum">
              <a:rPr lang="en-US" smtClean="0"/>
              <a:pPr/>
              <a:t>‹#›</a:t>
            </a:fld>
            <a:endParaRPr lang="en-US" dirty="0"/>
          </a:p>
        </p:txBody>
      </p:sp>
    </p:spTree>
    <p:extLst>
      <p:ext uri="{BB962C8B-B14F-4D97-AF65-F5344CB8AC3E}">
        <p14:creationId xmlns:p14="http://schemas.microsoft.com/office/powerpoint/2010/main" val="156242997"/>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96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10</a:t>
            </a:fld>
            <a:endParaRPr lang="en-US" dirty="0"/>
          </a:p>
        </p:txBody>
      </p:sp>
      <p:sp>
        <p:nvSpPr>
          <p:cNvPr id="4" name="Title 3">
            <a:extLst>
              <a:ext uri="{FF2B5EF4-FFF2-40B4-BE49-F238E27FC236}">
                <a16:creationId xmlns:a16="http://schemas.microsoft.com/office/drawing/2014/main" id="{9CCD53D2-4348-41E4-8748-E4A6FD72BEE8}"/>
              </a:ext>
            </a:extLst>
          </p:cNvPr>
          <p:cNvSpPr>
            <a:spLocks noGrp="1"/>
          </p:cNvSpPr>
          <p:nvPr>
            <p:ph type="title"/>
          </p:nvPr>
        </p:nvSpPr>
        <p:spPr/>
        <p:txBody>
          <a:bodyPr>
            <a:normAutofit fontScale="90000"/>
          </a:bodyPr>
          <a:lstStyle/>
          <a:p>
            <a:r>
              <a:rPr lang="en-US" dirty="0"/>
              <a:t>LO1, content 9</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lstStyle/>
          <a:p>
            <a:pPr marL="457200" indent="-457200">
              <a:buFont typeface="+mj-lt"/>
              <a:buAutoNum type="arabicPeriod"/>
            </a:pPr>
            <a:r>
              <a:rPr lang="en-US" dirty="0">
                <a:solidFill>
                  <a:srgbClr val="FF0000"/>
                </a:solidFill>
              </a:rPr>
              <a:t>Explain admission, transfer, and discharge of a resident</a:t>
            </a:r>
          </a:p>
          <a:p>
            <a:pPr marL="0" indent="0">
              <a:buNone/>
            </a:pPr>
            <a:endParaRPr lang="en-US" dirty="0">
              <a:solidFill>
                <a:srgbClr val="FF0000"/>
              </a:solidFill>
            </a:endParaRPr>
          </a:p>
          <a:p>
            <a:pPr marL="0" indent="0">
              <a:buNone/>
            </a:pPr>
            <a:r>
              <a:rPr lang="en-US" dirty="0"/>
              <a:t>NAs should remember these guidelines for admission of a resident:</a:t>
            </a:r>
          </a:p>
          <a:p>
            <a:pPr marL="0" indent="0">
              <a:buNone/>
            </a:pPr>
            <a:endParaRPr lang="en-US" dirty="0"/>
          </a:p>
          <a:p>
            <a:pPr lvl="1"/>
            <a:r>
              <a:rPr lang="en-US" dirty="0"/>
              <a:t>Prepare the room before the resident arrives.</a:t>
            </a:r>
          </a:p>
          <a:p>
            <a:pPr lvl="1"/>
            <a:r>
              <a:rPr lang="en-US" dirty="0"/>
              <a:t>When resident arrives, note the time and resident’s condition.</a:t>
            </a:r>
          </a:p>
          <a:p>
            <a:pPr lvl="1"/>
            <a:r>
              <a:rPr lang="en-US" dirty="0"/>
              <a:t>Introduce yourself, giving your position. Address the resident by his formal name.</a:t>
            </a:r>
          </a:p>
          <a:p>
            <a:pPr lvl="1"/>
            <a:r>
              <a:rPr lang="en-US" dirty="0"/>
              <a:t>Do not rush the admission process. Make sure the new resident feels welcome.</a:t>
            </a:r>
          </a:p>
          <a:p>
            <a:pPr lvl="1"/>
            <a:r>
              <a:rPr lang="en-US" dirty="0"/>
              <a:t>Explain daily operations in the facility. Offer a tour. Introduce resident to everyone.</a:t>
            </a:r>
          </a:p>
          <a:p>
            <a:pPr marL="0" indent="0">
              <a:buNone/>
            </a:pPr>
            <a:endParaRPr lang="en-US" dirty="0">
              <a:solidFill>
                <a:srgbClr val="FF0000"/>
              </a:solidFill>
            </a:endParaRPr>
          </a:p>
        </p:txBody>
      </p:sp>
    </p:spTree>
    <p:extLst>
      <p:ext uri="{BB962C8B-B14F-4D97-AF65-F5344CB8AC3E}">
        <p14:creationId xmlns:p14="http://schemas.microsoft.com/office/powerpoint/2010/main" val="10803758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100</a:t>
            </a:fld>
            <a:endParaRPr lang="en-US"/>
          </a:p>
        </p:txBody>
      </p:sp>
      <p:sp>
        <p:nvSpPr>
          <p:cNvPr id="4" name="Title 3">
            <a:extLst>
              <a:ext uri="{FF2B5EF4-FFF2-40B4-BE49-F238E27FC236}">
                <a16:creationId xmlns:a16="http://schemas.microsoft.com/office/drawing/2014/main" id="{DC538880-F0F5-4A79-BDFC-89EA383A2012}"/>
              </a:ext>
            </a:extLst>
          </p:cNvPr>
          <p:cNvSpPr>
            <a:spLocks noGrp="1"/>
          </p:cNvSpPr>
          <p:nvPr>
            <p:ph type="title"/>
          </p:nvPr>
        </p:nvSpPr>
        <p:spPr/>
        <p:txBody>
          <a:bodyPr>
            <a:normAutofit fontScale="90000"/>
          </a:bodyPr>
          <a:lstStyle/>
          <a:p>
            <a:r>
              <a:rPr lang="en-US" dirty="0"/>
              <a:t>LO4, content 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Transparency 7-3: When a Resident is Restrained</a:t>
            </a:r>
          </a:p>
          <a:p>
            <a:pPr marL="0" indent="0">
              <a:buNone/>
            </a:pPr>
            <a:endParaRPr lang="en-US" altLang="en-US" dirty="0">
              <a:latin typeface="+mj-lt"/>
            </a:endParaRPr>
          </a:p>
          <a:p>
            <a:pPr marL="0" indent="0">
              <a:buNone/>
            </a:pPr>
            <a:r>
              <a:rPr lang="en-US" dirty="0">
                <a:latin typeface="+mj-lt"/>
              </a:rPr>
              <a:t>The resident must be checked at least every 15 minutes. At regular, ordered intervals the following must be done:</a:t>
            </a:r>
          </a:p>
          <a:p>
            <a:r>
              <a:rPr lang="en-US" dirty="0">
                <a:latin typeface="+mj-lt"/>
              </a:rPr>
              <a:t>Release the restraint or discontinue use. </a:t>
            </a:r>
          </a:p>
          <a:p>
            <a:r>
              <a:rPr lang="en-US" dirty="0">
                <a:latin typeface="+mj-lt"/>
              </a:rPr>
              <a:t>Offer help with elimination. Check for episodes of incontinence and provide care. </a:t>
            </a:r>
          </a:p>
          <a:p>
            <a:r>
              <a:rPr lang="en-US" dirty="0">
                <a:latin typeface="+mj-lt"/>
              </a:rPr>
              <a:t>Offer fluids and food. </a:t>
            </a:r>
          </a:p>
          <a:p>
            <a:r>
              <a:rPr lang="en-US" dirty="0">
                <a:latin typeface="+mj-lt"/>
              </a:rPr>
              <a:t>Check for and report signs of skin irritation immediately. </a:t>
            </a:r>
          </a:p>
          <a:p>
            <a:r>
              <a:rPr lang="en-US" dirty="0">
                <a:latin typeface="+mj-lt"/>
              </a:rPr>
              <a:t>Check for and report signs of swelling immediately. </a:t>
            </a:r>
          </a:p>
          <a:p>
            <a:r>
              <a:rPr lang="en-US" dirty="0">
                <a:latin typeface="+mj-lt"/>
              </a:rPr>
              <a:t>Reposition the resident. </a:t>
            </a:r>
          </a:p>
          <a:p>
            <a:r>
              <a:rPr lang="en-US" dirty="0">
                <a:latin typeface="+mj-lt"/>
              </a:rPr>
              <a:t>Ambulate resident if able.</a:t>
            </a:r>
          </a:p>
          <a:p>
            <a:pPr marL="0" indent="0">
              <a:buNone/>
            </a:pPr>
            <a:endParaRPr lang="en-US" dirty="0">
              <a:latin typeface="+mj-lt"/>
            </a:endParaRPr>
          </a:p>
        </p:txBody>
      </p:sp>
    </p:spTree>
    <p:extLst>
      <p:ext uri="{BB962C8B-B14F-4D97-AF65-F5344CB8AC3E}">
        <p14:creationId xmlns:p14="http://schemas.microsoft.com/office/powerpoint/2010/main" val="19461108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101</a:t>
            </a:fld>
            <a:endParaRPr lang="en-US" dirty="0"/>
          </a:p>
        </p:txBody>
      </p:sp>
      <p:sp>
        <p:nvSpPr>
          <p:cNvPr id="4" name="Title 3">
            <a:extLst>
              <a:ext uri="{FF2B5EF4-FFF2-40B4-BE49-F238E27FC236}">
                <a16:creationId xmlns:a16="http://schemas.microsoft.com/office/drawing/2014/main" id="{10DD7B6B-B052-4C6E-B1C0-F146317EE48F}"/>
              </a:ext>
            </a:extLst>
          </p:cNvPr>
          <p:cNvSpPr>
            <a:spLocks noGrp="1"/>
          </p:cNvSpPr>
          <p:nvPr>
            <p:ph type="title"/>
          </p:nvPr>
        </p:nvSpPr>
        <p:spPr/>
        <p:txBody>
          <a:bodyPr>
            <a:normAutofit fontScale="90000"/>
          </a:bodyPr>
          <a:lstStyle/>
          <a:p>
            <a:r>
              <a:rPr lang="en-US" dirty="0"/>
              <a:t>LO5, key terms 1</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5"/>
            </a:pPr>
            <a:r>
              <a:rPr lang="en-US" dirty="0">
                <a:solidFill>
                  <a:srgbClr val="FF0000"/>
                </a:solidFill>
              </a:rPr>
              <a:t>Define </a:t>
            </a:r>
            <a:r>
              <a:rPr lang="en-US" i="1" dirty="0">
                <a:solidFill>
                  <a:srgbClr val="FF0000"/>
                </a:solidFill>
              </a:rPr>
              <a:t>fluid balance </a:t>
            </a:r>
            <a:r>
              <a:rPr lang="en-US" dirty="0">
                <a:solidFill>
                  <a:srgbClr val="FF0000"/>
                </a:solidFill>
              </a:rPr>
              <a:t>and explain intake and output (I&amp;O)</a:t>
            </a:r>
          </a:p>
          <a:p>
            <a:pPr marL="0" indent="0">
              <a:buNone/>
            </a:pPr>
            <a:endParaRPr lang="en-US" dirty="0">
              <a:solidFill>
                <a:srgbClr val="FF0000"/>
              </a:solidFill>
            </a:endParaRPr>
          </a:p>
          <a:p>
            <a:pPr marL="0" indent="0">
              <a:buNone/>
            </a:pPr>
            <a:r>
              <a:rPr lang="en-US" dirty="0"/>
              <a:t>Define the following terms:</a:t>
            </a:r>
          </a:p>
          <a:p>
            <a:pPr marL="0" indent="0">
              <a:buNone/>
            </a:pPr>
            <a:endParaRPr lang="en-US" dirty="0"/>
          </a:p>
          <a:p>
            <a:pPr marL="0" indent="0">
              <a:buNone/>
            </a:pPr>
            <a:r>
              <a:rPr lang="en-US" b="1" dirty="0"/>
              <a:t>intake (input)</a:t>
            </a:r>
          </a:p>
          <a:p>
            <a:pPr marL="457200" lvl="1" indent="0">
              <a:buNone/>
            </a:pPr>
            <a:r>
              <a:rPr lang="en-US" dirty="0"/>
              <a:t>the fluid a person consumes; also called input.</a:t>
            </a:r>
          </a:p>
          <a:p>
            <a:pPr marL="0" indent="0">
              <a:buNone/>
            </a:pPr>
            <a:r>
              <a:rPr lang="en-US" b="1" dirty="0"/>
              <a:t>output</a:t>
            </a:r>
            <a:r>
              <a:rPr lang="en-US" dirty="0"/>
              <a:t> </a:t>
            </a:r>
          </a:p>
          <a:p>
            <a:pPr marL="457200" lvl="1" indent="0">
              <a:buNone/>
            </a:pPr>
            <a:r>
              <a:rPr lang="en-US" dirty="0"/>
              <a:t>all fluid that is eliminated from the body; includes fluid in urine, feces, vomitus, perspiration, moisture that is exhaled in the air, and wound drainage.</a:t>
            </a:r>
          </a:p>
          <a:p>
            <a:pPr marL="0" indent="0">
              <a:buNone/>
            </a:pPr>
            <a:r>
              <a:rPr lang="en-US" b="1" dirty="0"/>
              <a:t>fluid balance</a:t>
            </a:r>
          </a:p>
          <a:p>
            <a:pPr marL="457200" lvl="1" indent="0">
              <a:buNone/>
            </a:pPr>
            <a:r>
              <a:rPr lang="en-US" dirty="0"/>
              <a:t>taking in and eliminating equal amounts of fluid.</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30320474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102</a:t>
            </a:fld>
            <a:endParaRPr lang="en-US"/>
          </a:p>
        </p:txBody>
      </p:sp>
      <p:sp>
        <p:nvSpPr>
          <p:cNvPr id="4" name="Title 3">
            <a:extLst>
              <a:ext uri="{FF2B5EF4-FFF2-40B4-BE49-F238E27FC236}">
                <a16:creationId xmlns:a16="http://schemas.microsoft.com/office/drawing/2014/main" id="{AD70D7F6-00E6-4A63-8368-CA4BB9204346}"/>
              </a:ext>
            </a:extLst>
          </p:cNvPr>
          <p:cNvSpPr>
            <a:spLocks noGrp="1"/>
          </p:cNvSpPr>
          <p:nvPr>
            <p:ph type="title"/>
          </p:nvPr>
        </p:nvSpPr>
        <p:spPr/>
        <p:txBody>
          <a:bodyPr>
            <a:normAutofit fontScale="90000"/>
          </a:bodyPr>
          <a:lstStyle/>
          <a:p>
            <a:r>
              <a:rPr lang="en-US" dirty="0"/>
              <a:t>LO5, content 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7-4: Conversion Table</a:t>
            </a:r>
          </a:p>
          <a:p>
            <a:pPr marL="0" indent="0">
              <a:buNone/>
            </a:pPr>
            <a:r>
              <a:rPr lang="en-US" altLang="en-US" dirty="0">
                <a:latin typeface="+mj-lt"/>
              </a:rPr>
              <a:t>One milliliter (mL) is a unit of measure equal to one cubic centimeter (cc). </a:t>
            </a:r>
          </a:p>
          <a:p>
            <a:pPr marL="0" indent="0">
              <a:buNone/>
            </a:pPr>
            <a:endParaRPr lang="en-US" altLang="en-US" dirty="0">
              <a:latin typeface="+mj-lt"/>
            </a:endParaRPr>
          </a:p>
          <a:p>
            <a:pPr marL="0" indent="0">
              <a:buNone/>
            </a:pPr>
            <a:r>
              <a:rPr lang="en-US" altLang="en-US" dirty="0">
                <a:latin typeface="+mj-lt"/>
              </a:rPr>
              <a:t>1 ounce (oz) = 30 milliliters (mL) or 30 cubic centimeters (cc) </a:t>
            </a:r>
          </a:p>
          <a:p>
            <a:pPr marL="0" indent="0">
              <a:buNone/>
            </a:pPr>
            <a:r>
              <a:rPr lang="en-US" altLang="en-US" dirty="0">
                <a:latin typeface="+mj-lt"/>
              </a:rPr>
              <a:t>2 oz = 60 mL </a:t>
            </a:r>
          </a:p>
          <a:p>
            <a:pPr marL="0" indent="0">
              <a:buNone/>
            </a:pPr>
            <a:r>
              <a:rPr lang="en-US" altLang="en-US" dirty="0">
                <a:latin typeface="+mj-lt"/>
              </a:rPr>
              <a:t>3 oz = 90 mL</a:t>
            </a:r>
          </a:p>
          <a:p>
            <a:pPr marL="0" indent="0">
              <a:buNone/>
            </a:pPr>
            <a:r>
              <a:rPr lang="en-US" altLang="en-US" dirty="0">
                <a:latin typeface="+mj-lt"/>
              </a:rPr>
              <a:t>4 oz = 120 mL</a:t>
            </a:r>
          </a:p>
          <a:p>
            <a:pPr marL="0" indent="0">
              <a:buNone/>
            </a:pPr>
            <a:r>
              <a:rPr lang="en-US" altLang="en-US" dirty="0">
                <a:latin typeface="+mj-lt"/>
              </a:rPr>
              <a:t>5 oz = 150 mL</a:t>
            </a:r>
          </a:p>
          <a:p>
            <a:pPr marL="0" indent="0">
              <a:buNone/>
            </a:pPr>
            <a:r>
              <a:rPr lang="en-US" altLang="en-US" dirty="0">
                <a:latin typeface="+mj-lt"/>
              </a:rPr>
              <a:t>6 oz = 180 mL</a:t>
            </a:r>
          </a:p>
          <a:p>
            <a:pPr marL="0" indent="0">
              <a:buNone/>
            </a:pPr>
            <a:r>
              <a:rPr lang="en-US" altLang="en-US" dirty="0">
                <a:latin typeface="+mj-lt"/>
              </a:rPr>
              <a:t>7 oz = 210 mL</a:t>
            </a:r>
          </a:p>
          <a:p>
            <a:pPr marL="0" indent="0">
              <a:buNone/>
            </a:pPr>
            <a:r>
              <a:rPr lang="en-US" altLang="en-US" dirty="0">
                <a:latin typeface="+mj-lt"/>
              </a:rPr>
              <a:t>8 oz = 240 mL</a:t>
            </a:r>
          </a:p>
          <a:p>
            <a:pPr marL="0" indent="0">
              <a:buNone/>
            </a:pPr>
            <a:r>
              <a:rPr lang="en-US" altLang="en-US" dirty="0">
                <a:latin typeface="+mj-lt"/>
              </a:rPr>
              <a:t>1/4 cup = 2 oz = 60 mL</a:t>
            </a:r>
          </a:p>
          <a:p>
            <a:pPr marL="0" indent="0">
              <a:buNone/>
            </a:pPr>
            <a:r>
              <a:rPr lang="en-US" altLang="en-US" dirty="0">
                <a:latin typeface="+mj-lt"/>
              </a:rPr>
              <a:t>1/2 cup = 4 oz = 120 mL</a:t>
            </a:r>
          </a:p>
          <a:p>
            <a:pPr marL="0" indent="0">
              <a:buNone/>
            </a:pPr>
            <a:r>
              <a:rPr lang="en-US" altLang="en-US" dirty="0">
                <a:latin typeface="+mj-lt"/>
              </a:rPr>
              <a:t>1 cup = 8 oz = 240 mL</a:t>
            </a:r>
          </a:p>
          <a:p>
            <a:pPr marL="0" indent="0">
              <a:buNone/>
            </a:pPr>
            <a:endParaRPr lang="en-US" dirty="0">
              <a:latin typeface="+mj-lt"/>
            </a:endParaRPr>
          </a:p>
        </p:txBody>
      </p:sp>
    </p:spTree>
    <p:extLst>
      <p:ext uri="{BB962C8B-B14F-4D97-AF65-F5344CB8AC3E}">
        <p14:creationId xmlns:p14="http://schemas.microsoft.com/office/powerpoint/2010/main" val="22429184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103</a:t>
            </a:fld>
            <a:endParaRPr lang="en-US"/>
          </a:p>
        </p:txBody>
      </p:sp>
      <p:sp>
        <p:nvSpPr>
          <p:cNvPr id="4" name="Title 3">
            <a:extLst>
              <a:ext uri="{FF2B5EF4-FFF2-40B4-BE49-F238E27FC236}">
                <a16:creationId xmlns:a16="http://schemas.microsoft.com/office/drawing/2014/main" id="{68D9A3A1-D779-4799-9AFD-99C7BFF871FC}"/>
              </a:ext>
            </a:extLst>
          </p:cNvPr>
          <p:cNvSpPr>
            <a:spLocks noGrp="1"/>
          </p:cNvSpPr>
          <p:nvPr>
            <p:ph type="title"/>
          </p:nvPr>
        </p:nvSpPr>
        <p:spPr/>
        <p:txBody>
          <a:bodyPr>
            <a:normAutofit fontScale="90000"/>
          </a:bodyPr>
          <a:lstStyle/>
          <a:p>
            <a:r>
              <a:rPr lang="en-US" dirty="0"/>
              <a:t>LO5, content 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7-5: Intake and Output Worksheet</a:t>
            </a:r>
          </a:p>
          <a:p>
            <a:pPr marL="0" indent="0">
              <a:buNone/>
            </a:pPr>
            <a:endParaRPr lang="en-US" altLang="en-US" dirty="0">
              <a:latin typeface="+mj-lt"/>
            </a:endParaRPr>
          </a:p>
          <a:p>
            <a:pPr marL="457200" indent="-457200">
              <a:buFont typeface="+mj-lt"/>
              <a:buAutoNum type="arabicPeriod"/>
            </a:pPr>
            <a:r>
              <a:rPr lang="en-US" altLang="en-US" dirty="0">
                <a:latin typeface="+mj-lt"/>
              </a:rPr>
              <a:t>Your resident/client drinks two 8-oz. glasses of water.</a:t>
            </a:r>
          </a:p>
          <a:p>
            <a:pPr marL="457200" lvl="1" indent="0">
              <a:buNone/>
            </a:pPr>
            <a:r>
              <a:rPr lang="en-US" altLang="en-US" dirty="0">
                <a:latin typeface="+mj-lt"/>
              </a:rPr>
              <a:t>The resident/client’s intake = ______mL or ______oz.</a:t>
            </a:r>
          </a:p>
          <a:p>
            <a:pPr marL="457200" indent="-457200">
              <a:buFont typeface="+mj-lt"/>
              <a:buAutoNum type="arabicPeriod"/>
            </a:pPr>
            <a:r>
              <a:rPr lang="en-US" dirty="0">
                <a:latin typeface="+mj-lt"/>
              </a:rPr>
              <a:t>Your resident/client drinks 4 oz. of milk and eats 4 oz. of ice cream for lunch. </a:t>
            </a:r>
          </a:p>
          <a:p>
            <a:pPr marL="457200" lvl="1" indent="0">
              <a:buNone/>
            </a:pPr>
            <a:r>
              <a:rPr lang="en-US" dirty="0">
                <a:latin typeface="+mj-lt"/>
              </a:rPr>
              <a:t>What is the total intake in mL? ______mL</a:t>
            </a:r>
          </a:p>
          <a:p>
            <a:pPr marL="457200" indent="-457200">
              <a:buFont typeface="+mj-lt"/>
              <a:buAutoNum type="arabicPeriod"/>
            </a:pPr>
            <a:r>
              <a:rPr lang="en-US" dirty="0">
                <a:latin typeface="+mj-lt"/>
              </a:rPr>
              <a:t>The resident/client is limited to 720 mL of liquids in 8 hours. How many glasses of water may he/she have? (Remember: 1 glass = 240 mL)</a:t>
            </a:r>
          </a:p>
          <a:p>
            <a:pPr marL="457200" lvl="1" indent="0">
              <a:buNone/>
            </a:pPr>
            <a:r>
              <a:rPr lang="en-US" dirty="0">
                <a:latin typeface="+mj-lt"/>
              </a:rPr>
              <a:t>Total number of glasses is______.</a:t>
            </a:r>
          </a:p>
          <a:p>
            <a:pPr marL="457200" indent="-457200">
              <a:buFont typeface="+mj-lt"/>
              <a:buAutoNum type="arabicPeriod"/>
            </a:pPr>
            <a:r>
              <a:rPr lang="en-US" dirty="0">
                <a:latin typeface="+mj-lt"/>
              </a:rPr>
              <a:t>For the evening meal, the resident/client is served a 6-oz. bowl of soup, a 4 oz. cup of coffee, an 8-oz. glass of cranberry juice and a 3-oz. serving of sherbet.</a:t>
            </a:r>
          </a:p>
          <a:p>
            <a:pPr marL="457200" lvl="1" indent="0">
              <a:buNone/>
            </a:pPr>
            <a:r>
              <a:rPr lang="en-US" dirty="0">
                <a:latin typeface="+mj-lt"/>
              </a:rPr>
              <a:t>Total mL of intake is ______.</a:t>
            </a:r>
          </a:p>
        </p:txBody>
      </p:sp>
    </p:spTree>
    <p:extLst>
      <p:ext uri="{BB962C8B-B14F-4D97-AF65-F5344CB8AC3E}">
        <p14:creationId xmlns:p14="http://schemas.microsoft.com/office/powerpoint/2010/main" val="11861397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104</a:t>
            </a:fld>
            <a:endParaRPr lang="en-US"/>
          </a:p>
        </p:txBody>
      </p:sp>
      <p:sp>
        <p:nvSpPr>
          <p:cNvPr id="4" name="Title 3">
            <a:extLst>
              <a:ext uri="{FF2B5EF4-FFF2-40B4-BE49-F238E27FC236}">
                <a16:creationId xmlns:a16="http://schemas.microsoft.com/office/drawing/2014/main" id="{5AC8BB09-FF5E-4D92-B582-341C43275DF0}"/>
              </a:ext>
            </a:extLst>
          </p:cNvPr>
          <p:cNvSpPr>
            <a:spLocks noGrp="1"/>
          </p:cNvSpPr>
          <p:nvPr>
            <p:ph type="title"/>
          </p:nvPr>
        </p:nvSpPr>
        <p:spPr/>
        <p:txBody>
          <a:bodyPr>
            <a:normAutofit fontScale="90000"/>
          </a:bodyPr>
          <a:lstStyle/>
          <a:p>
            <a:r>
              <a:rPr lang="en-US" dirty="0"/>
              <a:t>LO5, content 3</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7-5: Intake and Output Worksheet (cont’d)</a:t>
                </a:r>
              </a:p>
              <a:p>
                <a:pPr marL="0" indent="0">
                  <a:buNone/>
                </a:pPr>
                <a:endParaRPr lang="en-US" altLang="en-US" dirty="0">
                  <a:latin typeface="+mj-lt"/>
                </a:endParaRPr>
              </a:p>
              <a:p>
                <a:pPr marL="457200" indent="-457200">
                  <a:buFont typeface="+mj-lt"/>
                  <a:buAutoNum type="arabicPeriod" startAt="5"/>
                </a:pPr>
                <a:r>
                  <a:rPr lang="en-US" dirty="0">
                    <a:latin typeface="+mj-lt"/>
                  </a:rPr>
                  <a:t>Urine output measures 20 oz.</a:t>
                </a:r>
              </a:p>
              <a:p>
                <a:pPr marL="457200" lvl="1" indent="0">
                  <a:buNone/>
                </a:pPr>
                <a:r>
                  <a:rPr lang="en-US" dirty="0">
                    <a:latin typeface="+mj-lt"/>
                  </a:rPr>
                  <a:t>How many mL does that total? ______mL</a:t>
                </a:r>
              </a:p>
              <a:p>
                <a:pPr marL="457200" indent="-457200">
                  <a:buFont typeface="+mj-lt"/>
                  <a:buAutoNum type="arabicPeriod" startAt="6"/>
                </a:pPr>
                <a:r>
                  <a:rPr lang="en-US" dirty="0">
                    <a:latin typeface="+mj-lt"/>
                  </a:rPr>
                  <a:t>The resident/client drinks 4 oz. of orange juice, 6 oz. of coffee and 2 oz. of milk. </a:t>
                </a:r>
              </a:p>
              <a:p>
                <a:pPr marL="457200" lvl="1" indent="0">
                  <a:buNone/>
                </a:pPr>
                <a:r>
                  <a:rPr lang="en-US" dirty="0">
                    <a:latin typeface="+mj-lt"/>
                  </a:rPr>
                  <a:t>What is the total intake in mL? ______mL</a:t>
                </a:r>
              </a:p>
              <a:p>
                <a:pPr marL="457200" indent="-457200">
                  <a:buFont typeface="+mj-lt"/>
                  <a:buAutoNum type="arabicPeriod" startAt="7"/>
                </a:pPr>
                <a:r>
                  <a:rPr lang="en-US" dirty="0">
                    <a:latin typeface="+mj-lt"/>
                  </a:rPr>
                  <a:t>When converting measurements to the metric system, you will need to know that 1 oz. is equal to ______</a:t>
                </a:r>
                <a:r>
                  <a:rPr lang="en-US" dirty="0" err="1">
                    <a:latin typeface="+mj-lt"/>
                  </a:rPr>
                  <a:t>mL.</a:t>
                </a:r>
                <a:endParaRPr lang="en-US" dirty="0">
                  <a:latin typeface="+mj-lt"/>
                </a:endParaRPr>
              </a:p>
              <a:p>
                <a:pPr marL="457200" indent="-457200">
                  <a:buFont typeface="+mj-lt"/>
                  <a:buAutoNum type="arabicPeriod" startAt="7"/>
                </a:pPr>
                <a:r>
                  <a:rPr lang="en-US" dirty="0">
                    <a:latin typeface="+mj-lt"/>
                  </a:rPr>
                  <a:t>The oral intake for lunch is 6 oz. of juice, 4 oz. of ice cream, and 7 oz. of coffee.</a:t>
                </a:r>
              </a:p>
              <a:p>
                <a:pPr marL="457200" lvl="1" indent="0">
                  <a:buNone/>
                </a:pPr>
                <a:r>
                  <a:rPr lang="en-US" dirty="0">
                    <a:latin typeface="+mj-lt"/>
                  </a:rPr>
                  <a:t>What is the total number of mL for lunch? ______ mL</a:t>
                </a:r>
              </a:p>
              <a:p>
                <a:pPr marL="457200" indent="-457200">
                  <a:buFont typeface="+mj-lt"/>
                  <a:buAutoNum type="arabicPeriod" startAt="7"/>
                </a:pPr>
                <a:r>
                  <a:rPr lang="en-US" dirty="0">
                    <a:latin typeface="+mj-lt"/>
                  </a:rPr>
                  <a:t>Your resident/client has 4 oz. of juice for breakfast, 8 oz of milk, and 6 oz. of tea; he drinks half (</a:t>
                </a:r>
                <a14:m>
                  <m:oMath xmlns:m="http://schemas.openxmlformats.org/officeDocument/2006/math">
                    <m:f>
                      <m:fPr>
                        <m:type m:val="skw"/>
                        <m:ctrlPr>
                          <a:rPr lang="en-US" sz="160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2</m:t>
                        </m:r>
                      </m:den>
                    </m:f>
                  </m:oMath>
                </a14:m>
                <a:r>
                  <a:rPr lang="en-US" dirty="0">
                    <a:latin typeface="+mj-lt"/>
                  </a:rPr>
                  <a:t>) the juice, half (</a:t>
                </a:r>
                <a14:m>
                  <m:oMath xmlns:m="http://schemas.openxmlformats.org/officeDocument/2006/math">
                    <m:f>
                      <m:fPr>
                        <m:type m:val="skw"/>
                        <m:ctrlPr>
                          <a:rPr lang="en-US" sz="160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2</m:t>
                        </m:r>
                      </m:den>
                    </m:f>
                  </m:oMath>
                </a14:m>
                <a:r>
                  <a:rPr lang="en-US" dirty="0">
                    <a:latin typeface="+mj-lt"/>
                  </a:rPr>
                  <a:t>) the tea, and all the milk.</a:t>
                </a:r>
              </a:p>
              <a:p>
                <a:pPr marL="457200" lvl="1" indent="0">
                  <a:buNone/>
                </a:pPr>
                <a:r>
                  <a:rPr lang="en-US" dirty="0">
                    <a:latin typeface="+mj-lt"/>
                  </a:rPr>
                  <a:t>What is the total number of mL for breakfast? ______mL</a:t>
                </a:r>
              </a:p>
              <a:p>
                <a:pPr marL="0" indent="0">
                  <a:buNone/>
                </a:pPr>
                <a:endParaRPr lang="en-US" dirty="0">
                  <a:latin typeface="+mj-lt"/>
                </a:endParaRPr>
              </a:p>
              <a:p>
                <a:pPr marL="0" indent="0">
                  <a:buNone/>
                </a:pPr>
                <a:endParaRPr lang="en-US" dirty="0">
                  <a:latin typeface="+mj-lt"/>
                </a:endParaRPr>
              </a:p>
              <a:p>
                <a:pPr marL="457200" indent="-457200">
                  <a:buFont typeface="+mj-lt"/>
                  <a:buAutoNum type="arabicPeriod" startAt="7"/>
                </a:pPr>
                <a:endParaRPr lang="en-US" dirty="0">
                  <a:latin typeface="+mj-lt"/>
                </a:endParaRPr>
              </a:p>
            </p:txBody>
          </p:sp>
        </mc:Choice>
        <mc:Fallback xmlns="">
          <p:sp>
            <p:nvSpPr>
              <p:cNvPr id="2" name="Content Placeholder 1">
                <a:extLst>
                  <a:ext uri="{FF2B5EF4-FFF2-40B4-BE49-F238E27FC236}">
                    <a16:creationId xmlns:a16="http://schemas.microsoft.com/office/drawing/2014/main" id="{DF4D9F71-6549-4976-94AE-132B3BA93DEA}"/>
                  </a:ext>
                </a:extLst>
              </p:cNvPr>
              <p:cNvSpPr>
                <a:spLocks noGrp="1" noRot="1" noChangeAspect="1" noMove="1" noResize="1" noEditPoints="1" noAdjustHandles="1" noChangeArrowheads="1" noChangeShapeType="1" noTextEdit="1"/>
              </p:cNvSpPr>
              <p:nvPr>
                <p:ph idx="1"/>
              </p:nvPr>
            </p:nvSpPr>
            <p:spPr>
              <a:blipFill>
                <a:blip r:embed="rId2"/>
                <a:stretch>
                  <a:fillRect l="-794" t="-1243" r="-556"/>
                </a:stretch>
              </a:blipFill>
            </p:spPr>
            <p:txBody>
              <a:bodyPr/>
              <a:lstStyle/>
              <a:p>
                <a:r>
                  <a:rPr lang="en-US">
                    <a:noFill/>
                  </a:rPr>
                  <a:t> </a:t>
                </a:r>
              </a:p>
            </p:txBody>
          </p:sp>
        </mc:Fallback>
      </mc:AlternateContent>
    </p:spTree>
    <p:extLst>
      <p:ext uri="{BB962C8B-B14F-4D97-AF65-F5344CB8AC3E}">
        <p14:creationId xmlns:p14="http://schemas.microsoft.com/office/powerpoint/2010/main" val="35725967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105</a:t>
            </a:fld>
            <a:endParaRPr lang="en-US"/>
          </a:p>
        </p:txBody>
      </p:sp>
      <p:sp>
        <p:nvSpPr>
          <p:cNvPr id="4" name="Title 3">
            <a:extLst>
              <a:ext uri="{FF2B5EF4-FFF2-40B4-BE49-F238E27FC236}">
                <a16:creationId xmlns:a16="http://schemas.microsoft.com/office/drawing/2014/main" id="{B31A0D68-AABF-4169-AC21-59EA02824C90}"/>
              </a:ext>
            </a:extLst>
          </p:cNvPr>
          <p:cNvSpPr>
            <a:spLocks noGrp="1"/>
          </p:cNvSpPr>
          <p:nvPr>
            <p:ph type="title"/>
          </p:nvPr>
        </p:nvSpPr>
        <p:spPr/>
        <p:txBody>
          <a:bodyPr>
            <a:normAutofit fontScale="90000"/>
          </a:bodyPr>
          <a:lstStyle/>
          <a:p>
            <a:r>
              <a:rPr lang="en-US" dirty="0"/>
              <a:t>LO5, content 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7-5: Intake and Output Worksheet (cont’d)</a:t>
            </a:r>
          </a:p>
          <a:p>
            <a:pPr marL="0" indent="0">
              <a:buNone/>
            </a:pPr>
            <a:endParaRPr lang="en-US" altLang="en-US" dirty="0">
              <a:latin typeface="+mj-lt"/>
            </a:endParaRPr>
          </a:p>
          <a:p>
            <a:pPr marL="457200" indent="-457200">
              <a:buFont typeface="+mj-lt"/>
              <a:buAutoNum type="arabicPeriod" startAt="10"/>
            </a:pPr>
            <a:r>
              <a:rPr lang="en-US" dirty="0">
                <a:latin typeface="+mj-lt"/>
              </a:rPr>
              <a:t>Mrs. Brown receives a mid-morning snack. She receives supplemental liquid nourishment. The Ensure container is 8 oz. She drinks 4 oz.</a:t>
            </a:r>
          </a:p>
          <a:p>
            <a:pPr marL="457200" lvl="1" indent="0">
              <a:buNone/>
            </a:pPr>
            <a:r>
              <a:rPr lang="en-US" dirty="0">
                <a:latin typeface="+mj-lt"/>
              </a:rPr>
              <a:t>What is her total number of mL for her morning snack? ______mL</a:t>
            </a:r>
          </a:p>
          <a:p>
            <a:pPr marL="457200" indent="-457200">
              <a:buFont typeface="+mj-lt"/>
              <a:buAutoNum type="arabicPeriod" startAt="11"/>
            </a:pPr>
            <a:r>
              <a:rPr lang="en-US" dirty="0">
                <a:latin typeface="+mj-lt"/>
              </a:rPr>
              <a:t>Mr. Jones drinks 8 oz. of ginger ale, 4 oz. of gelatin, and 4 oz. of tea with his evening meal. </a:t>
            </a:r>
          </a:p>
          <a:p>
            <a:pPr marL="457200" lvl="1" indent="0">
              <a:buNone/>
            </a:pPr>
            <a:r>
              <a:rPr lang="en-US" dirty="0">
                <a:latin typeface="+mj-lt"/>
              </a:rPr>
              <a:t>What is the total number of mL? ______mL</a:t>
            </a:r>
          </a:p>
          <a:p>
            <a:pPr marL="457200" indent="-457200">
              <a:buFont typeface="+mj-lt"/>
              <a:buAutoNum type="arabicPeriod" startAt="11"/>
            </a:pPr>
            <a:r>
              <a:rPr lang="en-US" dirty="0">
                <a:latin typeface="+mj-lt"/>
              </a:rPr>
              <a:t>You calculate the resident/client’s total intake and output at the end of your eight-hour shift. The resident/client’s urinary output measures 10 oz. and oral intake measures 10. oz. </a:t>
            </a:r>
          </a:p>
          <a:p>
            <a:pPr marL="457200" lvl="1" indent="0">
              <a:buNone/>
            </a:pPr>
            <a:r>
              <a:rPr lang="en-US" dirty="0">
                <a:latin typeface="+mj-lt"/>
              </a:rPr>
              <a:t>Is the resident/client in fluid balance? ______</a:t>
            </a:r>
          </a:p>
        </p:txBody>
      </p:sp>
    </p:spTree>
    <p:extLst>
      <p:ext uri="{BB962C8B-B14F-4D97-AF65-F5344CB8AC3E}">
        <p14:creationId xmlns:p14="http://schemas.microsoft.com/office/powerpoint/2010/main" val="10171452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106</a:t>
            </a:fld>
            <a:endParaRPr lang="en-US"/>
          </a:p>
        </p:txBody>
      </p:sp>
      <p:sp>
        <p:nvSpPr>
          <p:cNvPr id="6" name="Title 5">
            <a:extLst>
              <a:ext uri="{FF2B5EF4-FFF2-40B4-BE49-F238E27FC236}">
                <a16:creationId xmlns:a16="http://schemas.microsoft.com/office/drawing/2014/main" id="{DC68ED1D-AF16-4FAA-B7F9-7101D68AA63F}"/>
              </a:ext>
            </a:extLst>
          </p:cNvPr>
          <p:cNvSpPr>
            <a:spLocks noGrp="1"/>
          </p:cNvSpPr>
          <p:nvPr>
            <p:ph type="title"/>
          </p:nvPr>
        </p:nvSpPr>
        <p:spPr/>
        <p:txBody>
          <a:bodyPr>
            <a:normAutofit fontScale="90000"/>
          </a:bodyPr>
          <a:lstStyle/>
          <a:p>
            <a:r>
              <a:rPr lang="en-US" dirty="0"/>
              <a:t>LO5, content 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7-6: Basic Math </a:t>
            </a:r>
          </a:p>
          <a:p>
            <a:pPr marL="0" indent="0">
              <a:buNone/>
            </a:pPr>
            <a:endParaRPr lang="en-US" altLang="en-US" dirty="0">
              <a:latin typeface="+mj-lt"/>
            </a:endParaRPr>
          </a:p>
          <a:p>
            <a:pPr marL="0" indent="0">
              <a:buNone/>
            </a:pPr>
            <a:r>
              <a:rPr lang="en-US" altLang="en-US" b="1" dirty="0">
                <a:latin typeface="+mj-lt"/>
              </a:rPr>
              <a:t>Addition </a:t>
            </a: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r>
              <a:rPr lang="en-US" altLang="en-US" b="1" dirty="0">
                <a:latin typeface="+mj-lt"/>
              </a:rPr>
              <a:t>Subtraction</a:t>
            </a:r>
          </a:p>
          <a:p>
            <a:pPr marL="1371600" lvl="3" indent="0">
              <a:buNone/>
            </a:pPr>
            <a:endParaRPr lang="en-US" altLang="en-US" dirty="0">
              <a:latin typeface="+mj-lt"/>
            </a:endParaRPr>
          </a:p>
        </p:txBody>
      </p:sp>
      <p:graphicFrame>
        <p:nvGraphicFramePr>
          <p:cNvPr id="4" name="Table 3">
            <a:extLst>
              <a:ext uri="{FF2B5EF4-FFF2-40B4-BE49-F238E27FC236}">
                <a16:creationId xmlns:a16="http://schemas.microsoft.com/office/drawing/2014/main" id="{8121E4DE-CA8C-4E8E-A019-771D2E92C1DE}"/>
              </a:ext>
            </a:extLst>
          </p:cNvPr>
          <p:cNvGraphicFramePr>
            <a:graphicFrameLocks noGrp="1"/>
          </p:cNvGraphicFramePr>
          <p:nvPr>
            <p:extLst>
              <p:ext uri="{D42A27DB-BD31-4B8C-83A1-F6EECF244321}">
                <p14:modId xmlns:p14="http://schemas.microsoft.com/office/powerpoint/2010/main" val="1430552308"/>
              </p:ext>
            </p:extLst>
          </p:nvPr>
        </p:nvGraphicFramePr>
        <p:xfrm>
          <a:off x="1922584" y="1412240"/>
          <a:ext cx="3214468" cy="1097280"/>
        </p:xfrm>
        <a:graphic>
          <a:graphicData uri="http://schemas.openxmlformats.org/drawingml/2006/table">
            <a:tbl>
              <a:tblPr firstRow="1" bandRow="1">
                <a:tableStyleId>{5C22544A-7EE6-4342-B048-85BDC9FD1C3A}</a:tableStyleId>
              </a:tblPr>
              <a:tblGrid>
                <a:gridCol w="1424354">
                  <a:extLst>
                    <a:ext uri="{9D8B030D-6E8A-4147-A177-3AD203B41FA5}">
                      <a16:colId xmlns:a16="http://schemas.microsoft.com/office/drawing/2014/main" val="2733565352"/>
                    </a:ext>
                  </a:extLst>
                </a:gridCol>
                <a:gridCol w="365760">
                  <a:extLst>
                    <a:ext uri="{9D8B030D-6E8A-4147-A177-3AD203B41FA5}">
                      <a16:colId xmlns:a16="http://schemas.microsoft.com/office/drawing/2014/main" val="347684023"/>
                    </a:ext>
                  </a:extLst>
                </a:gridCol>
                <a:gridCol w="1424354">
                  <a:extLst>
                    <a:ext uri="{9D8B030D-6E8A-4147-A177-3AD203B41FA5}">
                      <a16:colId xmlns:a16="http://schemas.microsoft.com/office/drawing/2014/main" val="3347066029"/>
                    </a:ext>
                  </a:extLst>
                </a:gridCol>
              </a:tblGrid>
              <a:tr h="178061">
                <a:tc>
                  <a:txBody>
                    <a:bodyPr/>
                    <a:lstStyle/>
                    <a:p>
                      <a:r>
                        <a:rPr lang="en-US" dirty="0">
                          <a:solidFill>
                            <a:schemeClr val="tx1"/>
                          </a:solidFill>
                        </a:rPr>
                        <a:t>2,905</a:t>
                      </a:r>
                    </a:p>
                  </a:txBody>
                  <a:tcPr>
                    <a:lnB w="38100" cmpd="sng">
                      <a:noFill/>
                    </a:lnB>
                    <a:solidFill>
                      <a:schemeClr val="bg1"/>
                    </a:solidFill>
                  </a:tcPr>
                </a:tc>
                <a:tc>
                  <a:txBody>
                    <a:bodyPr/>
                    <a:lstStyle/>
                    <a:p>
                      <a:endParaRPr lang="en-US" dirty="0">
                        <a:solidFill>
                          <a:schemeClr val="tx1"/>
                        </a:solidFill>
                      </a:endParaRPr>
                    </a:p>
                  </a:txBody>
                  <a:tcPr>
                    <a:lnB w="38100" cmpd="sng">
                      <a:noFill/>
                    </a:lnB>
                    <a:solidFill>
                      <a:schemeClr val="bg1"/>
                    </a:solidFill>
                  </a:tcPr>
                </a:tc>
                <a:tc>
                  <a:txBody>
                    <a:bodyPr/>
                    <a:lstStyle/>
                    <a:p>
                      <a:r>
                        <a:rPr lang="en-US" dirty="0">
                          <a:solidFill>
                            <a:schemeClr val="tx1"/>
                          </a:solidFill>
                        </a:rPr>
                        <a:t> 53,138</a:t>
                      </a:r>
                    </a:p>
                  </a:txBody>
                  <a:tcPr>
                    <a:lnB w="38100" cmpd="sng">
                      <a:noFill/>
                    </a:lnB>
                    <a:solidFill>
                      <a:schemeClr val="bg1"/>
                    </a:solidFill>
                  </a:tcPr>
                </a:tc>
                <a:extLst>
                  <a:ext uri="{0D108BD9-81ED-4DB2-BD59-A6C34878D82A}">
                    <a16:rowId xmlns:a16="http://schemas.microsoft.com/office/drawing/2014/main" val="3155673830"/>
                  </a:ext>
                </a:extLst>
              </a:tr>
              <a:tr h="178061">
                <a:tc>
                  <a:txBody>
                    <a:bodyPr/>
                    <a:lstStyle/>
                    <a:p>
                      <a:r>
                        <a:rPr lang="en-US" u="sng" dirty="0"/>
                        <a:t>+174</a:t>
                      </a:r>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u="sng" dirty="0"/>
                        <a:t>+ 3,008</a:t>
                      </a:r>
                    </a:p>
                  </a:txBody>
                  <a:tcP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7805993"/>
                  </a:ext>
                </a:extLst>
              </a:tr>
              <a:tr h="178061">
                <a:tc>
                  <a:txBody>
                    <a:bodyPr/>
                    <a:lstStyle/>
                    <a:p>
                      <a:r>
                        <a:rPr lang="en-US" dirty="0"/>
                        <a:t>3,079</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dirty="0"/>
                        <a:t> 56,146</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15100481"/>
                  </a:ext>
                </a:extLst>
              </a:tr>
            </a:tbl>
          </a:graphicData>
        </a:graphic>
      </p:graphicFrame>
      <p:graphicFrame>
        <p:nvGraphicFramePr>
          <p:cNvPr id="5" name="Table 4">
            <a:extLst>
              <a:ext uri="{FF2B5EF4-FFF2-40B4-BE49-F238E27FC236}">
                <a16:creationId xmlns:a16="http://schemas.microsoft.com/office/drawing/2014/main" id="{16DD1BC2-3C9D-4E2D-9FBF-69A3930B2C87}"/>
              </a:ext>
            </a:extLst>
          </p:cNvPr>
          <p:cNvGraphicFramePr>
            <a:graphicFrameLocks noGrp="1"/>
          </p:cNvGraphicFramePr>
          <p:nvPr>
            <p:extLst>
              <p:ext uri="{D42A27DB-BD31-4B8C-83A1-F6EECF244321}">
                <p14:modId xmlns:p14="http://schemas.microsoft.com/office/powerpoint/2010/main" val="1930467815"/>
              </p:ext>
            </p:extLst>
          </p:nvPr>
        </p:nvGraphicFramePr>
        <p:xfrm>
          <a:off x="1992924" y="3429000"/>
          <a:ext cx="3620242" cy="1097280"/>
        </p:xfrm>
        <a:graphic>
          <a:graphicData uri="http://schemas.openxmlformats.org/drawingml/2006/table">
            <a:tbl>
              <a:tblPr firstRow="1" bandRow="1">
                <a:tableStyleId>{5C22544A-7EE6-4342-B048-85BDC9FD1C3A}</a:tableStyleId>
              </a:tblPr>
              <a:tblGrid>
                <a:gridCol w="1426464">
                  <a:extLst>
                    <a:ext uri="{9D8B030D-6E8A-4147-A177-3AD203B41FA5}">
                      <a16:colId xmlns:a16="http://schemas.microsoft.com/office/drawing/2014/main" val="1346367355"/>
                    </a:ext>
                  </a:extLst>
                </a:gridCol>
                <a:gridCol w="396474">
                  <a:extLst>
                    <a:ext uri="{9D8B030D-6E8A-4147-A177-3AD203B41FA5}">
                      <a16:colId xmlns:a16="http://schemas.microsoft.com/office/drawing/2014/main" val="2665354131"/>
                    </a:ext>
                  </a:extLst>
                </a:gridCol>
                <a:gridCol w="1797304">
                  <a:extLst>
                    <a:ext uri="{9D8B030D-6E8A-4147-A177-3AD203B41FA5}">
                      <a16:colId xmlns:a16="http://schemas.microsoft.com/office/drawing/2014/main" val="575585671"/>
                    </a:ext>
                  </a:extLst>
                </a:gridCol>
              </a:tblGrid>
              <a:tr h="365760">
                <a:tc>
                  <a:txBody>
                    <a:bodyPr/>
                    <a:lstStyle/>
                    <a:p>
                      <a:r>
                        <a:rPr lang="en-US" dirty="0">
                          <a:solidFill>
                            <a:schemeClr val="tx1"/>
                          </a:solidFill>
                        </a:rPr>
                        <a:t>32,542</a:t>
                      </a:r>
                    </a:p>
                  </a:txBody>
                  <a:tcPr>
                    <a:solidFill>
                      <a:schemeClr val="bg1"/>
                    </a:solidFill>
                  </a:tcPr>
                </a:tc>
                <a:tc>
                  <a:txBody>
                    <a:bodyPr/>
                    <a:lstStyle/>
                    <a:p>
                      <a:endParaRPr lang="en-US" dirty="0">
                        <a:solidFill>
                          <a:schemeClr val="tx1"/>
                        </a:solidFill>
                      </a:endParaRPr>
                    </a:p>
                  </a:txBody>
                  <a:tcPr>
                    <a:solidFill>
                      <a:schemeClr val="bg1"/>
                    </a:solidFill>
                  </a:tcPr>
                </a:tc>
                <a:tc>
                  <a:txBody>
                    <a:bodyPr/>
                    <a:lstStyle/>
                    <a:p>
                      <a:r>
                        <a:rPr lang="en-US" dirty="0">
                          <a:solidFill>
                            <a:schemeClr val="tx1"/>
                          </a:solidFill>
                        </a:rPr>
                        <a:t>549,233</a:t>
                      </a:r>
                    </a:p>
                  </a:txBody>
                  <a:tcPr>
                    <a:solidFill>
                      <a:schemeClr val="bg1"/>
                    </a:solidFill>
                  </a:tcPr>
                </a:tc>
                <a:extLst>
                  <a:ext uri="{0D108BD9-81ED-4DB2-BD59-A6C34878D82A}">
                    <a16:rowId xmlns:a16="http://schemas.microsoft.com/office/drawing/2014/main" val="3972844586"/>
                  </a:ext>
                </a:extLst>
              </a:tr>
              <a:tr h="365760">
                <a:tc>
                  <a:txBody>
                    <a:bodyPr/>
                    <a:lstStyle/>
                    <a:p>
                      <a:r>
                        <a:rPr lang="en-US" u="sng" dirty="0"/>
                        <a:t>-8,710</a:t>
                      </a:r>
                    </a:p>
                  </a:txBody>
                  <a:tcPr>
                    <a:solidFill>
                      <a:schemeClr val="bg1"/>
                    </a:solidFill>
                  </a:tcPr>
                </a:tc>
                <a:tc>
                  <a:txBody>
                    <a:bodyPr/>
                    <a:lstStyle/>
                    <a:p>
                      <a:endParaRPr lang="en-US" dirty="0"/>
                    </a:p>
                  </a:txBody>
                  <a:tcPr>
                    <a:solidFill>
                      <a:schemeClr val="bg1"/>
                    </a:solidFill>
                  </a:tcPr>
                </a:tc>
                <a:tc>
                  <a:txBody>
                    <a:bodyPr/>
                    <a:lstStyle/>
                    <a:p>
                      <a:r>
                        <a:rPr lang="en-US" u="sng" dirty="0"/>
                        <a:t>- 26,903</a:t>
                      </a:r>
                    </a:p>
                  </a:txBody>
                  <a:tcPr>
                    <a:solidFill>
                      <a:schemeClr val="bg1"/>
                    </a:solidFill>
                  </a:tcPr>
                </a:tc>
                <a:extLst>
                  <a:ext uri="{0D108BD9-81ED-4DB2-BD59-A6C34878D82A}">
                    <a16:rowId xmlns:a16="http://schemas.microsoft.com/office/drawing/2014/main" val="3353771301"/>
                  </a:ext>
                </a:extLst>
              </a:tr>
              <a:tr h="365760">
                <a:tc>
                  <a:txBody>
                    <a:bodyPr/>
                    <a:lstStyle/>
                    <a:p>
                      <a:r>
                        <a:rPr lang="en-US" dirty="0"/>
                        <a:t>23,832</a:t>
                      </a:r>
                    </a:p>
                  </a:txBody>
                  <a:tcPr>
                    <a:solidFill>
                      <a:schemeClr val="bg1"/>
                    </a:solidFill>
                  </a:tcPr>
                </a:tc>
                <a:tc>
                  <a:txBody>
                    <a:bodyPr/>
                    <a:lstStyle/>
                    <a:p>
                      <a:endParaRPr lang="en-US" dirty="0"/>
                    </a:p>
                  </a:txBody>
                  <a:tcPr>
                    <a:solidFill>
                      <a:schemeClr val="bg1"/>
                    </a:solidFill>
                  </a:tcPr>
                </a:tc>
                <a:tc>
                  <a:txBody>
                    <a:bodyPr/>
                    <a:lstStyle/>
                    <a:p>
                      <a:r>
                        <a:rPr lang="en-US" dirty="0"/>
                        <a:t>522,330</a:t>
                      </a:r>
                    </a:p>
                  </a:txBody>
                  <a:tcPr>
                    <a:solidFill>
                      <a:schemeClr val="bg1"/>
                    </a:solidFill>
                  </a:tcPr>
                </a:tc>
                <a:extLst>
                  <a:ext uri="{0D108BD9-81ED-4DB2-BD59-A6C34878D82A}">
                    <a16:rowId xmlns:a16="http://schemas.microsoft.com/office/drawing/2014/main" val="182405789"/>
                  </a:ext>
                </a:extLst>
              </a:tr>
            </a:tbl>
          </a:graphicData>
        </a:graphic>
      </p:graphicFrame>
    </p:spTree>
    <p:extLst>
      <p:ext uri="{BB962C8B-B14F-4D97-AF65-F5344CB8AC3E}">
        <p14:creationId xmlns:p14="http://schemas.microsoft.com/office/powerpoint/2010/main" val="20732580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107</a:t>
            </a:fld>
            <a:endParaRPr lang="en-US"/>
          </a:p>
        </p:txBody>
      </p:sp>
      <p:sp>
        <p:nvSpPr>
          <p:cNvPr id="4" name="Title 3">
            <a:extLst>
              <a:ext uri="{FF2B5EF4-FFF2-40B4-BE49-F238E27FC236}">
                <a16:creationId xmlns:a16="http://schemas.microsoft.com/office/drawing/2014/main" id="{70DA2974-D5F9-49CE-B1F8-0A95817D9A3C}"/>
              </a:ext>
            </a:extLst>
          </p:cNvPr>
          <p:cNvSpPr>
            <a:spLocks noGrp="1"/>
          </p:cNvSpPr>
          <p:nvPr>
            <p:ph type="title"/>
          </p:nvPr>
        </p:nvSpPr>
        <p:spPr/>
        <p:txBody>
          <a:bodyPr>
            <a:normAutofit fontScale="90000"/>
          </a:bodyPr>
          <a:lstStyle/>
          <a:p>
            <a:r>
              <a:rPr lang="en-US" dirty="0"/>
              <a:t>LO5, content 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7-6: Basic Math (cont’d)</a:t>
            </a:r>
          </a:p>
          <a:p>
            <a:pPr marL="0" indent="0">
              <a:buNone/>
            </a:pPr>
            <a:endParaRPr lang="en-US" altLang="en-US" dirty="0">
              <a:latin typeface="+mj-lt"/>
            </a:endParaRPr>
          </a:p>
          <a:p>
            <a:pPr marL="0" indent="0">
              <a:buNone/>
            </a:pPr>
            <a:r>
              <a:rPr lang="en-US" altLang="en-US" b="1" dirty="0">
                <a:latin typeface="+mj-lt"/>
              </a:rPr>
              <a:t>Multiplication</a:t>
            </a:r>
          </a:p>
          <a:p>
            <a:pPr marL="1828800" lvl="4" indent="0">
              <a:buNone/>
            </a:pPr>
            <a:r>
              <a:rPr lang="en-US" altLang="en-US" dirty="0">
                <a:latin typeface="+mj-lt"/>
              </a:rPr>
              <a:t>         4,962                       79</a:t>
            </a:r>
          </a:p>
          <a:p>
            <a:pPr marL="1828800" lvl="4" indent="0">
              <a:buNone/>
            </a:pPr>
            <a:r>
              <a:rPr lang="en-US" altLang="en-US" u="sng" dirty="0">
                <a:latin typeface="+mj-lt"/>
              </a:rPr>
              <a:t>            x 13    </a:t>
            </a:r>
            <a:r>
              <a:rPr lang="en-US" altLang="en-US" dirty="0">
                <a:latin typeface="+mj-lt"/>
              </a:rPr>
              <a:t>             </a:t>
            </a:r>
            <a:r>
              <a:rPr lang="en-US" altLang="en-US" u="sng" dirty="0">
                <a:latin typeface="+mj-lt"/>
              </a:rPr>
              <a:t>   x 41              </a:t>
            </a:r>
          </a:p>
          <a:p>
            <a:pPr marL="1828800" lvl="4" indent="0">
              <a:buNone/>
            </a:pPr>
            <a:r>
              <a:rPr lang="en-US" altLang="en-US" dirty="0">
                <a:latin typeface="+mj-lt"/>
              </a:rPr>
              <a:t>        14,886                      79</a:t>
            </a:r>
          </a:p>
          <a:p>
            <a:pPr marL="1828800" lvl="4" indent="0">
              <a:buNone/>
            </a:pPr>
            <a:r>
              <a:rPr lang="en-US" altLang="en-US" u="sng" dirty="0">
                <a:latin typeface="+mj-lt"/>
              </a:rPr>
              <a:t>      +49,620    </a:t>
            </a:r>
            <a:r>
              <a:rPr lang="en-US" altLang="en-US" dirty="0">
                <a:latin typeface="+mj-lt"/>
              </a:rPr>
              <a:t>           </a:t>
            </a:r>
            <a:r>
              <a:rPr lang="en-US" altLang="en-US" u="sng" dirty="0">
                <a:latin typeface="+mj-lt"/>
              </a:rPr>
              <a:t>+3,160</a:t>
            </a:r>
          </a:p>
          <a:p>
            <a:pPr marL="1828800" lvl="4" indent="0">
              <a:buNone/>
            </a:pPr>
            <a:r>
              <a:rPr lang="en-US" altLang="en-US" dirty="0">
                <a:latin typeface="+mj-lt"/>
              </a:rPr>
              <a:t>        64,506                 3,239</a:t>
            </a:r>
          </a:p>
          <a:p>
            <a:pPr marL="0" indent="0">
              <a:buNone/>
            </a:pPr>
            <a:endParaRPr lang="en-US" altLang="en-US" dirty="0">
              <a:latin typeface="+mj-lt"/>
            </a:endParaRPr>
          </a:p>
          <a:p>
            <a:pPr marL="0" indent="0">
              <a:buNone/>
            </a:pPr>
            <a:r>
              <a:rPr lang="en-US" altLang="en-US" b="1" dirty="0">
                <a:latin typeface="+mj-lt"/>
              </a:rPr>
              <a:t>Division</a:t>
            </a: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p:txBody>
      </p:sp>
      <p:graphicFrame>
        <p:nvGraphicFramePr>
          <p:cNvPr id="5" name="Table 4">
            <a:extLst>
              <a:ext uri="{FF2B5EF4-FFF2-40B4-BE49-F238E27FC236}">
                <a16:creationId xmlns:a16="http://schemas.microsoft.com/office/drawing/2014/main" id="{6EA47692-475F-42B1-B164-4D11FE01C58C}"/>
              </a:ext>
            </a:extLst>
          </p:cNvPr>
          <p:cNvGraphicFramePr>
            <a:graphicFrameLocks noGrp="1"/>
          </p:cNvGraphicFramePr>
          <p:nvPr>
            <p:extLst>
              <p:ext uri="{D42A27DB-BD31-4B8C-83A1-F6EECF244321}">
                <p14:modId xmlns:p14="http://schemas.microsoft.com/office/powerpoint/2010/main" val="1399200020"/>
              </p:ext>
            </p:extLst>
          </p:nvPr>
        </p:nvGraphicFramePr>
        <p:xfrm>
          <a:off x="1424353" y="4021015"/>
          <a:ext cx="4227342" cy="2431560"/>
        </p:xfrm>
        <a:graphic>
          <a:graphicData uri="http://schemas.openxmlformats.org/drawingml/2006/table">
            <a:tbl>
              <a:tblPr firstRow="1" bandRow="1">
                <a:tableStyleId>{5C22544A-7EE6-4342-B048-85BDC9FD1C3A}</a:tableStyleId>
              </a:tblPr>
              <a:tblGrid>
                <a:gridCol w="812950">
                  <a:extLst>
                    <a:ext uri="{9D8B030D-6E8A-4147-A177-3AD203B41FA5}">
                      <a16:colId xmlns:a16="http://schemas.microsoft.com/office/drawing/2014/main" val="515457975"/>
                    </a:ext>
                  </a:extLst>
                </a:gridCol>
                <a:gridCol w="1300721">
                  <a:extLst>
                    <a:ext uri="{9D8B030D-6E8A-4147-A177-3AD203B41FA5}">
                      <a16:colId xmlns:a16="http://schemas.microsoft.com/office/drawing/2014/main" val="3908077460"/>
                    </a:ext>
                  </a:extLst>
                </a:gridCol>
                <a:gridCol w="812950">
                  <a:extLst>
                    <a:ext uri="{9D8B030D-6E8A-4147-A177-3AD203B41FA5}">
                      <a16:colId xmlns:a16="http://schemas.microsoft.com/office/drawing/2014/main" val="2531110135"/>
                    </a:ext>
                  </a:extLst>
                </a:gridCol>
                <a:gridCol w="1300721">
                  <a:extLst>
                    <a:ext uri="{9D8B030D-6E8A-4147-A177-3AD203B41FA5}">
                      <a16:colId xmlns:a16="http://schemas.microsoft.com/office/drawing/2014/main" val="1531873649"/>
                    </a:ext>
                  </a:extLst>
                </a:gridCol>
              </a:tblGrid>
              <a:tr h="418255">
                <a:tc>
                  <a:txBody>
                    <a:bodyPr/>
                    <a:lstStyle/>
                    <a:p>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a:txBody>
                    <a:bodyPr/>
                    <a:lstStyle/>
                    <a:p>
                      <a:pPr algn="r"/>
                      <a:r>
                        <a:rPr lang="en-US" dirty="0">
                          <a:solidFill>
                            <a:schemeClr val="tx1"/>
                          </a:solidFill>
                        </a:rPr>
                        <a:t>34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a:txBody>
                    <a:bodyPr/>
                    <a:lstStyle/>
                    <a:p>
                      <a:pPr algn="r"/>
                      <a:r>
                        <a:rPr lang="en-US" dirty="0">
                          <a:solidFill>
                            <a:schemeClr val="tx1"/>
                          </a:solidFill>
                        </a:rPr>
                        <a:t>39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1665118"/>
                  </a:ext>
                </a:extLst>
              </a:tr>
              <a:tr h="402661">
                <a:tc>
                  <a:txBody>
                    <a:bodyPr/>
                    <a:lstStyle/>
                    <a:p>
                      <a:pPr algn="r"/>
                      <a:r>
                        <a:rPr lang="en-US" dirty="0">
                          <a:solidFill>
                            <a:schemeClr val="tx1"/>
                          </a:solidFill>
                        </a:rPr>
                        <a:t>22</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US" dirty="0">
                          <a:solidFill>
                            <a:schemeClr val="tx1"/>
                          </a:solidFill>
                        </a:rPr>
                        <a:t>748</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a:r>
                        <a:rPr lang="en-US" dirty="0">
                          <a:solidFill>
                            <a:schemeClr val="tx1"/>
                          </a:solidFill>
                        </a:rPr>
                        <a:t>14</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US" dirty="0">
                          <a:solidFill>
                            <a:schemeClr val="tx1"/>
                          </a:solidFill>
                        </a:rPr>
                        <a:t>546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2456422"/>
                  </a:ext>
                </a:extLst>
              </a:tr>
              <a:tr h="402661">
                <a:tc>
                  <a:txBody>
                    <a:bodyPr/>
                    <a:lstStyle/>
                    <a:p>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US" dirty="0">
                          <a:solidFill>
                            <a:schemeClr val="tx1"/>
                          </a:solidFill>
                        </a:rPr>
                        <a:t>-66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a:r>
                        <a:rPr lang="en-US" dirty="0">
                          <a:solidFill>
                            <a:schemeClr val="tx1"/>
                          </a:solidFill>
                        </a:rPr>
                        <a:t>-42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070166"/>
                  </a:ext>
                </a:extLst>
              </a:tr>
              <a:tr h="402661">
                <a:tc>
                  <a:txBody>
                    <a:bodyPr/>
                    <a:lstStyle/>
                    <a:p>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dirty="0">
                          <a:solidFill>
                            <a:schemeClr val="tx1"/>
                          </a:solidFill>
                        </a:rPr>
                        <a:t>88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dirty="0">
                          <a:solidFill>
                            <a:schemeClr val="tx1"/>
                          </a:solidFill>
                        </a:rPr>
                        <a:t>126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4533655"/>
                  </a:ext>
                </a:extLst>
              </a:tr>
              <a:tr h="402661">
                <a:tc>
                  <a:txBody>
                    <a:bodyPr/>
                    <a:lstStyle/>
                    <a:p>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dirty="0">
                          <a:solidFill>
                            <a:schemeClr val="tx1"/>
                          </a:solidFill>
                        </a:rPr>
                        <a:t>-88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dirty="0">
                          <a:solidFill>
                            <a:schemeClr val="tx1"/>
                          </a:solidFill>
                        </a:rPr>
                        <a:t>-126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2974150"/>
                  </a:ext>
                </a:extLst>
              </a:tr>
              <a:tr h="402661">
                <a:tc>
                  <a:txBody>
                    <a:bodyPr/>
                    <a:lstStyle/>
                    <a:p>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dirty="0">
                          <a:solidFill>
                            <a:schemeClr val="tx1"/>
                          </a:solidFill>
                        </a:rPr>
                        <a:t>   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dirty="0">
                          <a:solidFill>
                            <a:schemeClr val="tx1"/>
                          </a:solidFill>
                        </a:rPr>
                        <a:t>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3909985"/>
                  </a:ext>
                </a:extLst>
              </a:tr>
            </a:tbl>
          </a:graphicData>
        </a:graphic>
      </p:graphicFrame>
    </p:spTree>
    <p:extLst>
      <p:ext uri="{BB962C8B-B14F-4D97-AF65-F5344CB8AC3E}">
        <p14:creationId xmlns:p14="http://schemas.microsoft.com/office/powerpoint/2010/main" val="37792313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108</a:t>
            </a:fld>
            <a:endParaRPr lang="en-US"/>
          </a:p>
        </p:txBody>
      </p:sp>
      <p:sp>
        <p:nvSpPr>
          <p:cNvPr id="5" name="Title 4">
            <a:extLst>
              <a:ext uri="{FF2B5EF4-FFF2-40B4-BE49-F238E27FC236}">
                <a16:creationId xmlns:a16="http://schemas.microsoft.com/office/drawing/2014/main" id="{EF6B480B-A72A-4518-B408-FE8F9E242D98}"/>
              </a:ext>
            </a:extLst>
          </p:cNvPr>
          <p:cNvSpPr>
            <a:spLocks noGrp="1"/>
          </p:cNvSpPr>
          <p:nvPr>
            <p:ph type="title"/>
          </p:nvPr>
        </p:nvSpPr>
        <p:spPr/>
        <p:txBody>
          <a:bodyPr>
            <a:normAutofit fontScale="90000"/>
          </a:bodyPr>
          <a:lstStyle/>
          <a:p>
            <a:r>
              <a:rPr lang="en-US" dirty="0"/>
              <a:t>LO5, content 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7-6: Basic Math (cont’d)</a:t>
            </a:r>
          </a:p>
          <a:p>
            <a:pPr marL="0" indent="0">
              <a:buNone/>
            </a:pPr>
            <a:endParaRPr lang="en-US" altLang="en-US" dirty="0">
              <a:latin typeface="+mj-lt"/>
            </a:endParaRPr>
          </a:p>
          <a:p>
            <a:pPr marL="0" indent="0">
              <a:buNone/>
            </a:pPr>
            <a:r>
              <a:rPr lang="en-US" altLang="en-US" sz="1600" dirty="0">
                <a:latin typeface="+mj-lt"/>
              </a:rPr>
              <a:t>Converting Decimals, Fractions, and Percentages</a:t>
            </a:r>
          </a:p>
          <a:p>
            <a:pPr marL="0" indent="0">
              <a:buNone/>
            </a:pPr>
            <a:r>
              <a:rPr lang="en-US" altLang="en-US" sz="1600" dirty="0">
                <a:latin typeface="+mj-lt"/>
              </a:rPr>
              <a:t>Decimals, fractions, and percentages are different ways of showing the same value. For example, one half can be written in the following ways:</a:t>
            </a:r>
          </a:p>
          <a:p>
            <a:pPr marL="0" indent="0">
              <a:buNone/>
            </a:pPr>
            <a:r>
              <a:rPr lang="en-US" altLang="en-US" sz="1600" dirty="0">
                <a:latin typeface="+mj-lt"/>
              </a:rPr>
              <a:t>As a decimal: 	0.5</a:t>
            </a:r>
          </a:p>
          <a:p>
            <a:pPr marL="0" indent="0">
              <a:buNone/>
            </a:pPr>
            <a:r>
              <a:rPr lang="en-US" altLang="en-US" sz="1600" dirty="0">
                <a:latin typeface="+mj-lt"/>
              </a:rPr>
              <a:t>As a fraction: 	1/2</a:t>
            </a:r>
          </a:p>
          <a:p>
            <a:pPr marL="0" indent="0">
              <a:buNone/>
            </a:pPr>
            <a:r>
              <a:rPr lang="en-US" altLang="en-US" sz="1600" dirty="0">
                <a:latin typeface="+mj-lt"/>
              </a:rPr>
              <a:t>As a percentage: 	50% </a:t>
            </a:r>
          </a:p>
          <a:p>
            <a:pPr marL="0" indent="0">
              <a:buNone/>
            </a:pPr>
            <a:r>
              <a:rPr lang="en-US" altLang="en-US" sz="1600" dirty="0">
                <a:latin typeface="+mj-lt"/>
              </a:rPr>
              <a:t>Here are common values shown in decimal, fraction, and percentage forms:</a:t>
            </a:r>
          </a:p>
          <a:p>
            <a:pPr marL="0" indent="0">
              <a:buNone/>
            </a:pPr>
            <a:endParaRPr lang="en-US" altLang="en-US" sz="1600"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p:txBody>
      </p:sp>
      <p:graphicFrame>
        <p:nvGraphicFramePr>
          <p:cNvPr id="4" name="Table 3">
            <a:extLst>
              <a:ext uri="{FF2B5EF4-FFF2-40B4-BE49-F238E27FC236}">
                <a16:creationId xmlns:a16="http://schemas.microsoft.com/office/drawing/2014/main" id="{F5491E3C-4DD3-4A08-84A4-5F4526CD918D}"/>
              </a:ext>
            </a:extLst>
          </p:cNvPr>
          <p:cNvGraphicFramePr>
            <a:graphicFrameLocks noGrp="1"/>
          </p:cNvGraphicFramePr>
          <p:nvPr>
            <p:extLst>
              <p:ext uri="{D42A27DB-BD31-4B8C-83A1-F6EECF244321}">
                <p14:modId xmlns:p14="http://schemas.microsoft.com/office/powerpoint/2010/main" val="2489702233"/>
              </p:ext>
            </p:extLst>
          </p:nvPr>
        </p:nvGraphicFramePr>
        <p:xfrm>
          <a:off x="1524000" y="3546231"/>
          <a:ext cx="5164017" cy="2915784"/>
        </p:xfrm>
        <a:graphic>
          <a:graphicData uri="http://schemas.openxmlformats.org/drawingml/2006/table">
            <a:tbl>
              <a:tblPr firstRow="1" bandRow="1">
                <a:tableStyleId>{5C22544A-7EE6-4342-B048-85BDC9FD1C3A}</a:tableStyleId>
              </a:tblPr>
              <a:tblGrid>
                <a:gridCol w="1218009">
                  <a:extLst>
                    <a:ext uri="{9D8B030D-6E8A-4147-A177-3AD203B41FA5}">
                      <a16:colId xmlns:a16="http://schemas.microsoft.com/office/drawing/2014/main" val="1235031196"/>
                    </a:ext>
                  </a:extLst>
                </a:gridCol>
                <a:gridCol w="1973004">
                  <a:extLst>
                    <a:ext uri="{9D8B030D-6E8A-4147-A177-3AD203B41FA5}">
                      <a16:colId xmlns:a16="http://schemas.microsoft.com/office/drawing/2014/main" val="2508227625"/>
                    </a:ext>
                  </a:extLst>
                </a:gridCol>
                <a:gridCol w="1973004">
                  <a:extLst>
                    <a:ext uri="{9D8B030D-6E8A-4147-A177-3AD203B41FA5}">
                      <a16:colId xmlns:a16="http://schemas.microsoft.com/office/drawing/2014/main" val="2287076793"/>
                    </a:ext>
                  </a:extLst>
                </a:gridCol>
              </a:tblGrid>
              <a:tr h="323976">
                <a:tc>
                  <a:txBody>
                    <a:bodyPr/>
                    <a:lstStyle/>
                    <a:p>
                      <a:pPr algn="ctr"/>
                      <a:r>
                        <a:rPr lang="en-US" sz="1400" dirty="0"/>
                        <a:t>Decimal</a:t>
                      </a:r>
                    </a:p>
                  </a:txBody>
                  <a:tcPr/>
                </a:tc>
                <a:tc>
                  <a:txBody>
                    <a:bodyPr/>
                    <a:lstStyle/>
                    <a:p>
                      <a:pPr algn="ctr"/>
                      <a:r>
                        <a:rPr lang="en-US" sz="1400" dirty="0"/>
                        <a:t>Fraction</a:t>
                      </a:r>
                    </a:p>
                  </a:txBody>
                  <a:tcPr/>
                </a:tc>
                <a:tc>
                  <a:txBody>
                    <a:bodyPr/>
                    <a:lstStyle/>
                    <a:p>
                      <a:pPr algn="ctr"/>
                      <a:r>
                        <a:rPr lang="en-US" sz="1400" dirty="0"/>
                        <a:t>Percentage</a:t>
                      </a:r>
                    </a:p>
                  </a:txBody>
                  <a:tcPr/>
                </a:tc>
                <a:extLst>
                  <a:ext uri="{0D108BD9-81ED-4DB2-BD59-A6C34878D82A}">
                    <a16:rowId xmlns:a16="http://schemas.microsoft.com/office/drawing/2014/main" val="3209818755"/>
                  </a:ext>
                </a:extLst>
              </a:tr>
              <a:tr h="323976">
                <a:tc>
                  <a:txBody>
                    <a:bodyPr/>
                    <a:lstStyle/>
                    <a:p>
                      <a:r>
                        <a:rPr lang="en-US" sz="1400" dirty="0"/>
                        <a:t>0.01</a:t>
                      </a:r>
                    </a:p>
                  </a:txBody>
                  <a:tcPr/>
                </a:tc>
                <a:tc>
                  <a:txBody>
                    <a:bodyPr/>
                    <a:lstStyle/>
                    <a:p>
                      <a:pPr algn="ctr"/>
                      <a:r>
                        <a:rPr lang="en-US" sz="1400" dirty="0"/>
                        <a:t>1/100</a:t>
                      </a:r>
                    </a:p>
                  </a:txBody>
                  <a:tcPr/>
                </a:tc>
                <a:tc>
                  <a:txBody>
                    <a:bodyPr/>
                    <a:lstStyle/>
                    <a:p>
                      <a:r>
                        <a:rPr lang="en-US" sz="1400" dirty="0"/>
                        <a:t>1%</a:t>
                      </a:r>
                    </a:p>
                  </a:txBody>
                  <a:tcPr/>
                </a:tc>
                <a:extLst>
                  <a:ext uri="{0D108BD9-81ED-4DB2-BD59-A6C34878D82A}">
                    <a16:rowId xmlns:a16="http://schemas.microsoft.com/office/drawing/2014/main" val="1377505852"/>
                  </a:ext>
                </a:extLst>
              </a:tr>
              <a:tr h="323976">
                <a:tc>
                  <a:txBody>
                    <a:bodyPr/>
                    <a:lstStyle/>
                    <a:p>
                      <a:r>
                        <a:rPr lang="en-US" sz="1400" dirty="0"/>
                        <a:t>0.1</a:t>
                      </a:r>
                    </a:p>
                  </a:txBody>
                  <a:tcPr/>
                </a:tc>
                <a:tc>
                  <a:txBody>
                    <a:bodyPr/>
                    <a:lstStyle/>
                    <a:p>
                      <a:pPr algn="ctr"/>
                      <a:r>
                        <a:rPr lang="en-US" sz="1400" dirty="0"/>
                        <a:t>1/10</a:t>
                      </a:r>
                    </a:p>
                  </a:txBody>
                  <a:tcPr/>
                </a:tc>
                <a:tc>
                  <a:txBody>
                    <a:bodyPr/>
                    <a:lstStyle/>
                    <a:p>
                      <a:r>
                        <a:rPr lang="en-US" sz="1400" dirty="0"/>
                        <a:t>10%</a:t>
                      </a:r>
                    </a:p>
                  </a:txBody>
                  <a:tcPr/>
                </a:tc>
                <a:extLst>
                  <a:ext uri="{0D108BD9-81ED-4DB2-BD59-A6C34878D82A}">
                    <a16:rowId xmlns:a16="http://schemas.microsoft.com/office/drawing/2014/main" val="3250833150"/>
                  </a:ext>
                </a:extLst>
              </a:tr>
              <a:tr h="323976">
                <a:tc>
                  <a:txBody>
                    <a:bodyPr/>
                    <a:lstStyle/>
                    <a:p>
                      <a:r>
                        <a:rPr lang="en-US" sz="1400" dirty="0"/>
                        <a:t>0.2</a:t>
                      </a:r>
                    </a:p>
                  </a:txBody>
                  <a:tcPr/>
                </a:tc>
                <a:tc>
                  <a:txBody>
                    <a:bodyPr/>
                    <a:lstStyle/>
                    <a:p>
                      <a:pPr algn="ctr"/>
                      <a:r>
                        <a:rPr lang="en-US" sz="1400" dirty="0"/>
                        <a:t>1/5</a:t>
                      </a:r>
                    </a:p>
                  </a:txBody>
                  <a:tcPr/>
                </a:tc>
                <a:tc>
                  <a:txBody>
                    <a:bodyPr/>
                    <a:lstStyle/>
                    <a:p>
                      <a:r>
                        <a:rPr lang="en-US" sz="1400" dirty="0"/>
                        <a:t>20%</a:t>
                      </a:r>
                    </a:p>
                  </a:txBody>
                  <a:tcPr/>
                </a:tc>
                <a:extLst>
                  <a:ext uri="{0D108BD9-81ED-4DB2-BD59-A6C34878D82A}">
                    <a16:rowId xmlns:a16="http://schemas.microsoft.com/office/drawing/2014/main" val="54160615"/>
                  </a:ext>
                </a:extLst>
              </a:tr>
              <a:tr h="323976">
                <a:tc>
                  <a:txBody>
                    <a:bodyPr/>
                    <a:lstStyle/>
                    <a:p>
                      <a:r>
                        <a:rPr lang="en-US" sz="1400" dirty="0"/>
                        <a:t>0.25</a:t>
                      </a:r>
                    </a:p>
                  </a:txBody>
                  <a:tcPr/>
                </a:tc>
                <a:tc>
                  <a:txBody>
                    <a:bodyPr/>
                    <a:lstStyle/>
                    <a:p>
                      <a:pPr algn="ctr"/>
                      <a:r>
                        <a:rPr lang="en-US" sz="1400" dirty="0"/>
                        <a:t>1/4</a:t>
                      </a:r>
                    </a:p>
                  </a:txBody>
                  <a:tcPr/>
                </a:tc>
                <a:tc>
                  <a:txBody>
                    <a:bodyPr/>
                    <a:lstStyle/>
                    <a:p>
                      <a:r>
                        <a:rPr lang="en-US" sz="1400" dirty="0"/>
                        <a:t>25%</a:t>
                      </a:r>
                    </a:p>
                  </a:txBody>
                  <a:tcPr/>
                </a:tc>
                <a:extLst>
                  <a:ext uri="{0D108BD9-81ED-4DB2-BD59-A6C34878D82A}">
                    <a16:rowId xmlns:a16="http://schemas.microsoft.com/office/drawing/2014/main" val="877522499"/>
                  </a:ext>
                </a:extLst>
              </a:tr>
              <a:tr h="323976">
                <a:tc>
                  <a:txBody>
                    <a:bodyPr/>
                    <a:lstStyle/>
                    <a:p>
                      <a:r>
                        <a:rPr lang="en-US" sz="1400" dirty="0"/>
                        <a:t>0.333</a:t>
                      </a:r>
                    </a:p>
                  </a:txBody>
                  <a:tcPr/>
                </a:tc>
                <a:tc>
                  <a:txBody>
                    <a:bodyPr/>
                    <a:lstStyle/>
                    <a:p>
                      <a:pPr algn="ctr"/>
                      <a:r>
                        <a:rPr lang="en-US" sz="1400" dirty="0"/>
                        <a:t>1/3</a:t>
                      </a:r>
                    </a:p>
                  </a:txBody>
                  <a:tcPr/>
                </a:tc>
                <a:tc>
                  <a:txBody>
                    <a:bodyPr/>
                    <a:lstStyle/>
                    <a:p>
                      <a:r>
                        <a:rPr lang="en-US" sz="1400" dirty="0"/>
                        <a:t>33 1/3%</a:t>
                      </a:r>
                    </a:p>
                  </a:txBody>
                  <a:tcPr/>
                </a:tc>
                <a:extLst>
                  <a:ext uri="{0D108BD9-81ED-4DB2-BD59-A6C34878D82A}">
                    <a16:rowId xmlns:a16="http://schemas.microsoft.com/office/drawing/2014/main" val="974239622"/>
                  </a:ext>
                </a:extLst>
              </a:tr>
              <a:tr h="323976">
                <a:tc>
                  <a:txBody>
                    <a:bodyPr/>
                    <a:lstStyle/>
                    <a:p>
                      <a:r>
                        <a:rPr lang="en-US" sz="1400" dirty="0"/>
                        <a:t>0.5</a:t>
                      </a:r>
                    </a:p>
                  </a:txBody>
                  <a:tcPr/>
                </a:tc>
                <a:tc>
                  <a:txBody>
                    <a:bodyPr/>
                    <a:lstStyle/>
                    <a:p>
                      <a:pPr algn="ctr"/>
                      <a:r>
                        <a:rPr lang="en-US" sz="1400" dirty="0"/>
                        <a:t>1/2</a:t>
                      </a:r>
                    </a:p>
                  </a:txBody>
                  <a:tcPr/>
                </a:tc>
                <a:tc>
                  <a:txBody>
                    <a:bodyPr/>
                    <a:lstStyle/>
                    <a:p>
                      <a:r>
                        <a:rPr lang="en-US" sz="1400" dirty="0"/>
                        <a:t>50%</a:t>
                      </a:r>
                    </a:p>
                  </a:txBody>
                  <a:tcPr/>
                </a:tc>
                <a:extLst>
                  <a:ext uri="{0D108BD9-81ED-4DB2-BD59-A6C34878D82A}">
                    <a16:rowId xmlns:a16="http://schemas.microsoft.com/office/drawing/2014/main" val="776853804"/>
                  </a:ext>
                </a:extLst>
              </a:tr>
              <a:tr h="323976">
                <a:tc>
                  <a:txBody>
                    <a:bodyPr/>
                    <a:lstStyle/>
                    <a:p>
                      <a:r>
                        <a:rPr lang="en-US" sz="1400" dirty="0"/>
                        <a:t>0.75</a:t>
                      </a:r>
                    </a:p>
                  </a:txBody>
                  <a:tcPr/>
                </a:tc>
                <a:tc>
                  <a:txBody>
                    <a:bodyPr/>
                    <a:lstStyle/>
                    <a:p>
                      <a:pPr algn="ctr"/>
                      <a:r>
                        <a:rPr lang="en-US" sz="1400" dirty="0"/>
                        <a:t>3/4</a:t>
                      </a:r>
                    </a:p>
                  </a:txBody>
                  <a:tcPr/>
                </a:tc>
                <a:tc>
                  <a:txBody>
                    <a:bodyPr/>
                    <a:lstStyle/>
                    <a:p>
                      <a:r>
                        <a:rPr lang="en-US" sz="1400" dirty="0"/>
                        <a:t>75%</a:t>
                      </a:r>
                    </a:p>
                  </a:txBody>
                  <a:tcPr/>
                </a:tc>
                <a:extLst>
                  <a:ext uri="{0D108BD9-81ED-4DB2-BD59-A6C34878D82A}">
                    <a16:rowId xmlns:a16="http://schemas.microsoft.com/office/drawing/2014/main" val="1158995992"/>
                  </a:ext>
                </a:extLst>
              </a:tr>
              <a:tr h="323976">
                <a:tc>
                  <a:txBody>
                    <a:bodyPr/>
                    <a:lstStyle/>
                    <a:p>
                      <a:r>
                        <a:rPr lang="en-US" sz="1400" dirty="0"/>
                        <a:t>1</a:t>
                      </a:r>
                    </a:p>
                  </a:txBody>
                  <a:tcPr/>
                </a:tc>
                <a:tc>
                  <a:txBody>
                    <a:bodyPr/>
                    <a:lstStyle/>
                    <a:p>
                      <a:pPr algn="ctr"/>
                      <a:r>
                        <a:rPr lang="en-US" sz="1400" dirty="0"/>
                        <a:t>1/1</a:t>
                      </a:r>
                    </a:p>
                  </a:txBody>
                  <a:tcPr/>
                </a:tc>
                <a:tc>
                  <a:txBody>
                    <a:bodyPr/>
                    <a:lstStyle/>
                    <a:p>
                      <a:r>
                        <a:rPr lang="en-US" sz="1400" dirty="0"/>
                        <a:t>100%</a:t>
                      </a:r>
                    </a:p>
                  </a:txBody>
                  <a:tcPr/>
                </a:tc>
                <a:extLst>
                  <a:ext uri="{0D108BD9-81ED-4DB2-BD59-A6C34878D82A}">
                    <a16:rowId xmlns:a16="http://schemas.microsoft.com/office/drawing/2014/main" val="2914181224"/>
                  </a:ext>
                </a:extLst>
              </a:tr>
            </a:tbl>
          </a:graphicData>
        </a:graphic>
      </p:graphicFrame>
    </p:spTree>
    <p:extLst>
      <p:ext uri="{BB962C8B-B14F-4D97-AF65-F5344CB8AC3E}">
        <p14:creationId xmlns:p14="http://schemas.microsoft.com/office/powerpoint/2010/main" val="42807550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109</a:t>
            </a:fld>
            <a:endParaRPr lang="en-US"/>
          </a:p>
        </p:txBody>
      </p:sp>
      <p:sp>
        <p:nvSpPr>
          <p:cNvPr id="4" name="Title 3">
            <a:extLst>
              <a:ext uri="{FF2B5EF4-FFF2-40B4-BE49-F238E27FC236}">
                <a16:creationId xmlns:a16="http://schemas.microsoft.com/office/drawing/2014/main" id="{AA5C596F-6F14-4980-9CBF-4278C2088AEE}"/>
              </a:ext>
            </a:extLst>
          </p:cNvPr>
          <p:cNvSpPr>
            <a:spLocks noGrp="1"/>
          </p:cNvSpPr>
          <p:nvPr>
            <p:ph type="title"/>
          </p:nvPr>
        </p:nvSpPr>
        <p:spPr/>
        <p:txBody>
          <a:bodyPr>
            <a:normAutofit fontScale="90000"/>
          </a:bodyPr>
          <a:lstStyle/>
          <a:p>
            <a:r>
              <a:rPr lang="en-US" dirty="0"/>
              <a:t>LO5, content 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fontScale="92500" lnSpcReduction="20000"/>
          </a:bodyPr>
          <a:lstStyle/>
          <a:p>
            <a:pPr marL="0" indent="0">
              <a:buNone/>
            </a:pPr>
            <a:r>
              <a:rPr lang="en-US" altLang="en-US" dirty="0">
                <a:latin typeface="+mj-lt"/>
              </a:rPr>
              <a:t>Handout 7-6: Basic Math (cont’d)</a:t>
            </a:r>
          </a:p>
          <a:p>
            <a:pPr marL="0" indent="0">
              <a:buNone/>
            </a:pPr>
            <a:r>
              <a:rPr lang="en-US" altLang="en-US" dirty="0">
                <a:latin typeface="+mj-lt"/>
              </a:rPr>
              <a:t>Follow these rules for converting decimals, fractions, and percentages:</a:t>
            </a:r>
          </a:p>
          <a:p>
            <a:pPr marL="0" indent="0">
              <a:buNone/>
            </a:pPr>
            <a:endParaRPr lang="en-US" altLang="en-US" dirty="0">
              <a:latin typeface="+mj-lt"/>
            </a:endParaRPr>
          </a:p>
          <a:p>
            <a:pPr marL="0" indent="0">
              <a:buNone/>
            </a:pPr>
            <a:r>
              <a:rPr lang="en-US" altLang="en-US" dirty="0">
                <a:latin typeface="+mj-lt"/>
              </a:rPr>
              <a:t>To convert from decimal to a percentage, you will multiply by 100 and add a percent sign (%).</a:t>
            </a:r>
          </a:p>
          <a:p>
            <a:pPr marL="0" indent="0">
              <a:buNone/>
            </a:pPr>
            <a:endParaRPr lang="en-US" altLang="en-US" dirty="0">
              <a:latin typeface="+mj-lt"/>
            </a:endParaRPr>
          </a:p>
          <a:p>
            <a:pPr marL="0" indent="0">
              <a:buNone/>
            </a:pPr>
            <a:r>
              <a:rPr lang="en-US" altLang="en-US" dirty="0">
                <a:latin typeface="+mj-lt"/>
              </a:rPr>
              <a:t>0.25 x 100 = 25%</a:t>
            </a:r>
          </a:p>
          <a:p>
            <a:pPr marL="0" indent="0">
              <a:buNone/>
            </a:pPr>
            <a:endParaRPr lang="en-US" altLang="en-US" dirty="0">
              <a:latin typeface="+mj-lt"/>
            </a:endParaRPr>
          </a:p>
          <a:p>
            <a:pPr marL="0" indent="0">
              <a:buNone/>
            </a:pPr>
            <a:endParaRPr lang="en-US" altLang="en-US" dirty="0">
              <a:latin typeface="+mj-lt"/>
            </a:endParaRPr>
          </a:p>
          <a:p>
            <a:pPr marL="0" indent="0">
              <a:buNone/>
            </a:pPr>
            <a:r>
              <a:rPr lang="en-US" altLang="en-US" dirty="0">
                <a:latin typeface="+mj-lt"/>
              </a:rPr>
              <a:t>To convert from a percentage to decimal, you will divide by 100 and delete the percent sign (%).</a:t>
            </a:r>
          </a:p>
          <a:p>
            <a:pPr marL="0" indent="0">
              <a:buNone/>
            </a:pPr>
            <a:endParaRPr lang="en-US" altLang="en-US" dirty="0">
              <a:latin typeface="+mj-lt"/>
            </a:endParaRPr>
          </a:p>
          <a:p>
            <a:pPr marL="0" indent="0">
              <a:buNone/>
            </a:pPr>
            <a:r>
              <a:rPr lang="en-US" altLang="en-US" dirty="0">
                <a:latin typeface="+mj-lt"/>
              </a:rPr>
              <a:t>80% ÷ 100 = 0.8</a:t>
            </a:r>
          </a:p>
          <a:p>
            <a:pPr marL="0" indent="0">
              <a:buNone/>
            </a:pPr>
            <a:endParaRPr lang="en-US" altLang="en-US" dirty="0">
              <a:latin typeface="+mj-lt"/>
            </a:endParaRPr>
          </a:p>
          <a:p>
            <a:pPr marL="0" indent="0">
              <a:buNone/>
            </a:pPr>
            <a:endParaRPr lang="en-US" altLang="en-US" dirty="0">
              <a:latin typeface="+mj-lt"/>
            </a:endParaRPr>
          </a:p>
          <a:p>
            <a:pPr marL="0" indent="0">
              <a:buNone/>
            </a:pPr>
            <a:r>
              <a:rPr lang="en-US" altLang="en-US" dirty="0">
                <a:latin typeface="+mj-lt"/>
              </a:rPr>
              <a:t>To convert a fraction to a decimal, you will divide the top number by the bottom number.</a:t>
            </a:r>
          </a:p>
          <a:p>
            <a:pPr marL="0" indent="0">
              <a:buNone/>
            </a:pPr>
            <a:endParaRPr lang="en-US" altLang="en-US" dirty="0">
              <a:latin typeface="+mj-lt"/>
            </a:endParaRPr>
          </a:p>
          <a:p>
            <a:pPr marL="0" indent="0">
              <a:buNone/>
            </a:pPr>
            <a:r>
              <a:rPr lang="en-US" altLang="en-US" dirty="0">
                <a:latin typeface="+mj-lt"/>
              </a:rPr>
              <a:t>3/4= 3 ÷ 4 = 0.75</a:t>
            </a: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p:txBody>
      </p:sp>
    </p:spTree>
    <p:extLst>
      <p:ext uri="{BB962C8B-B14F-4D97-AF65-F5344CB8AC3E}">
        <p14:creationId xmlns:p14="http://schemas.microsoft.com/office/powerpoint/2010/main" val="3737228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11</a:t>
            </a:fld>
            <a:endParaRPr lang="en-US" dirty="0"/>
          </a:p>
        </p:txBody>
      </p:sp>
      <p:sp>
        <p:nvSpPr>
          <p:cNvPr id="4" name="Title 3">
            <a:extLst>
              <a:ext uri="{FF2B5EF4-FFF2-40B4-BE49-F238E27FC236}">
                <a16:creationId xmlns:a16="http://schemas.microsoft.com/office/drawing/2014/main" id="{C544FB58-4A57-4071-9F74-A2AE552BC783}"/>
              </a:ext>
            </a:extLst>
          </p:cNvPr>
          <p:cNvSpPr>
            <a:spLocks noGrp="1"/>
          </p:cNvSpPr>
          <p:nvPr>
            <p:ph type="title"/>
          </p:nvPr>
        </p:nvSpPr>
        <p:spPr/>
        <p:txBody>
          <a:bodyPr>
            <a:normAutofit fontScale="90000"/>
          </a:bodyPr>
          <a:lstStyle/>
          <a:p>
            <a:r>
              <a:rPr lang="en-US" dirty="0"/>
              <a:t>LO1, content 10</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lstStyle/>
          <a:p>
            <a:pPr marL="457200" indent="-457200">
              <a:buFont typeface="+mj-lt"/>
              <a:buAutoNum type="arabicPeriod"/>
            </a:pPr>
            <a:r>
              <a:rPr lang="en-US" dirty="0">
                <a:solidFill>
                  <a:srgbClr val="FF0000"/>
                </a:solidFill>
              </a:rPr>
              <a:t>Explain admission, transfer, and discharge of a resident</a:t>
            </a:r>
          </a:p>
          <a:p>
            <a:pPr marL="0" indent="0">
              <a:buNone/>
            </a:pPr>
            <a:endParaRPr lang="en-US" dirty="0">
              <a:solidFill>
                <a:srgbClr val="FF0000"/>
              </a:solidFill>
            </a:endParaRPr>
          </a:p>
          <a:p>
            <a:pPr marL="0" indent="0">
              <a:buNone/>
            </a:pPr>
            <a:r>
              <a:rPr lang="en-US" dirty="0"/>
              <a:t>Guidelines for admission of a resident (cont’d):</a:t>
            </a:r>
          </a:p>
          <a:p>
            <a:pPr marL="0" indent="0">
              <a:buNone/>
            </a:pPr>
            <a:endParaRPr lang="en-US" dirty="0"/>
          </a:p>
          <a:p>
            <a:pPr lvl="1"/>
            <a:r>
              <a:rPr lang="en-US" dirty="0"/>
              <a:t>Handle personal items with care and respect. Honor resident preferences when setting up the room.</a:t>
            </a:r>
          </a:p>
          <a:p>
            <a:pPr lvl="1"/>
            <a:r>
              <a:rPr lang="en-US" dirty="0"/>
              <a:t>Observe the resident for anything that is missed during admission.</a:t>
            </a:r>
          </a:p>
          <a:p>
            <a:pPr lvl="1"/>
            <a:r>
              <a:rPr lang="en-US" dirty="0"/>
              <a:t>Let residents adapt to their new homes at their own pace. However, signs of confusion or depression should be reported to the nurse.</a:t>
            </a:r>
          </a:p>
          <a:p>
            <a:pPr marL="0" indent="0">
              <a:buNone/>
            </a:pPr>
            <a:endParaRPr lang="en-US" dirty="0">
              <a:solidFill>
                <a:srgbClr val="FF0000"/>
              </a:solidFill>
            </a:endParaRPr>
          </a:p>
        </p:txBody>
      </p:sp>
    </p:spTree>
    <p:extLst>
      <p:ext uri="{BB962C8B-B14F-4D97-AF65-F5344CB8AC3E}">
        <p14:creationId xmlns:p14="http://schemas.microsoft.com/office/powerpoint/2010/main" val="135885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110</a:t>
            </a:fld>
            <a:endParaRPr lang="en-US"/>
          </a:p>
        </p:txBody>
      </p:sp>
      <p:sp>
        <p:nvSpPr>
          <p:cNvPr id="4" name="Title 3">
            <a:extLst>
              <a:ext uri="{FF2B5EF4-FFF2-40B4-BE49-F238E27FC236}">
                <a16:creationId xmlns:a16="http://schemas.microsoft.com/office/drawing/2014/main" id="{E76C8E68-2132-42E9-BA75-09A60E4F194D}"/>
              </a:ext>
            </a:extLst>
          </p:cNvPr>
          <p:cNvSpPr>
            <a:spLocks noGrp="1"/>
          </p:cNvSpPr>
          <p:nvPr>
            <p:ph type="title"/>
          </p:nvPr>
        </p:nvSpPr>
        <p:spPr/>
        <p:txBody>
          <a:bodyPr>
            <a:normAutofit fontScale="90000"/>
          </a:bodyPr>
          <a:lstStyle/>
          <a:p>
            <a:r>
              <a:rPr lang="en-US" dirty="0"/>
              <a:t>LO5, content 9</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lnSpcReduction="10000"/>
              </a:bodyPr>
              <a:lstStyle/>
              <a:p>
                <a:pPr marL="0" indent="0">
                  <a:buNone/>
                </a:pPr>
                <a:r>
                  <a:rPr lang="en-US" altLang="en-US" dirty="0">
                    <a:latin typeface="+mj-lt"/>
                  </a:rPr>
                  <a:t>Handout 7-6: Basic Math (cont’d)</a:t>
                </a:r>
              </a:p>
              <a:p>
                <a:pPr marL="0" indent="0">
                  <a:buNone/>
                </a:pPr>
                <a:r>
                  <a:rPr lang="en-US" altLang="en-US" dirty="0">
                    <a:latin typeface="+mj-lt"/>
                  </a:rPr>
                  <a:t>To convert a decimal to a fraction, write the decimal over the number 1.</a:t>
                </a:r>
              </a:p>
              <a:p>
                <a:pPr marL="0" indent="0">
                  <a:buNone/>
                </a:pPr>
                <a:endParaRPr lang="en-US" altLang="en-US" dirty="0">
                  <a:latin typeface="+mj-lt"/>
                </a:endParaRPr>
              </a:p>
              <a:p>
                <a:pPr marL="0" indent="0">
                  <a:buNone/>
                </a:pPr>
                <a:endParaRPr lang="en-US" altLang="en-US" dirty="0">
                  <a:latin typeface="+mj-lt"/>
                </a:endParaRPr>
              </a:p>
              <a:p>
                <a:pPr marL="0" indent="0">
                  <a:buNone/>
                </a:pPr>
                <a:r>
                  <a:rPr lang="en-US" altLang="en-US" dirty="0">
                    <a:latin typeface="+mj-lt"/>
                  </a:rPr>
                  <a:t>Step 1	</a:t>
                </a:r>
                <a14:m>
                  <m:oMath xmlns:m="http://schemas.openxmlformats.org/officeDocument/2006/math">
                    <m:box>
                      <m:boxPr>
                        <m:ctrlPr>
                          <a:rPr lang="en-US" altLang="en-US" sz="2800" i="1" smtClean="0">
                            <a:latin typeface="Cambria Math" panose="02040503050406030204" pitchFamily="18" charset="0"/>
                          </a:rPr>
                        </m:ctrlPr>
                      </m:boxPr>
                      <m:e>
                        <m:argPr>
                          <m:argSz m:val="-1"/>
                        </m:argPr>
                        <m:f>
                          <m:fPr>
                            <m:ctrlPr>
                              <a:rPr lang="en-US" altLang="en-US" sz="2800" i="1" smtClean="0">
                                <a:latin typeface="Cambria Math" panose="02040503050406030204" pitchFamily="18" charset="0"/>
                              </a:rPr>
                            </m:ctrlPr>
                          </m:fPr>
                          <m:num>
                            <m:r>
                              <a:rPr lang="en-US" altLang="en-US" sz="2800" b="0" i="1" smtClean="0">
                                <a:latin typeface="Cambria Math" panose="02040503050406030204" pitchFamily="18" charset="0"/>
                              </a:rPr>
                              <m:t>0.5</m:t>
                            </m:r>
                          </m:num>
                          <m:den>
                            <m:r>
                              <a:rPr lang="en-US" altLang="en-US" sz="2800" b="0" i="1" smtClean="0">
                                <a:latin typeface="Cambria Math" panose="02040503050406030204" pitchFamily="18" charset="0"/>
                              </a:rPr>
                              <m:t>1</m:t>
                            </m:r>
                          </m:den>
                        </m:f>
                      </m:e>
                    </m:box>
                  </m:oMath>
                </a14:m>
                <a:endParaRPr lang="en-US" altLang="en-US" sz="2800"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r>
                  <a:rPr lang="en-US" altLang="en-US" dirty="0">
                    <a:latin typeface="+mj-lt"/>
                  </a:rPr>
                  <a:t>Then multiply top and bottom by 10 for every number after the decimal point (10 for 1 number, 100 for 2 numbers, and so on.) </a:t>
                </a:r>
              </a:p>
              <a:p>
                <a:pPr marL="0" indent="0">
                  <a:buNone/>
                </a:pPr>
                <a:endParaRPr lang="en-US" altLang="en-US" dirty="0">
                  <a:latin typeface="+mj-lt"/>
                </a:endParaRPr>
              </a:p>
              <a:p>
                <a:pPr marL="0" indent="0">
                  <a:buNone/>
                </a:pPr>
                <a:endParaRPr lang="en-US" altLang="en-US" dirty="0">
                  <a:latin typeface="+mj-lt"/>
                </a:endParaRPr>
              </a:p>
              <a:p>
                <a:pPr marL="0" indent="0">
                  <a:buNone/>
                </a:pPr>
                <a:r>
                  <a:rPr lang="en-US" altLang="en-US" dirty="0">
                    <a:latin typeface="+mj-lt"/>
                  </a:rPr>
                  <a:t>Step 2	 </a:t>
                </a:r>
                <a14:m>
                  <m:oMath xmlns:m="http://schemas.openxmlformats.org/officeDocument/2006/math">
                    <m:box>
                      <m:boxPr>
                        <m:ctrlPr>
                          <a:rPr lang="en-US" altLang="en-US" sz="2800" i="1" smtClean="0">
                            <a:latin typeface="Cambria Math" panose="02040503050406030204" pitchFamily="18" charset="0"/>
                          </a:rPr>
                        </m:ctrlPr>
                      </m:boxPr>
                      <m:e>
                        <m:argPr>
                          <m:argSz m:val="-1"/>
                        </m:argPr>
                        <m:f>
                          <m:fPr>
                            <m:ctrlPr>
                              <a:rPr lang="en-US" altLang="en-US" sz="2800" i="1" smtClean="0">
                                <a:latin typeface="Cambria Math" panose="02040503050406030204" pitchFamily="18" charset="0"/>
                              </a:rPr>
                            </m:ctrlPr>
                          </m:fPr>
                          <m:num>
                            <m:r>
                              <a:rPr lang="en-US" altLang="en-US" sz="2800" b="0" i="1" smtClean="0">
                                <a:latin typeface="Cambria Math" panose="02040503050406030204" pitchFamily="18" charset="0"/>
                              </a:rPr>
                              <m:t>0.5</m:t>
                            </m:r>
                          </m:num>
                          <m:den>
                            <m:r>
                              <a:rPr lang="en-US" altLang="en-US" sz="2800" b="0" i="1" smtClean="0">
                                <a:latin typeface="Cambria Math" panose="02040503050406030204" pitchFamily="18" charset="0"/>
                              </a:rPr>
                              <m:t>1</m:t>
                            </m:r>
                          </m:den>
                        </m:f>
                      </m:e>
                    </m:box>
                  </m:oMath>
                </a14:m>
                <a:r>
                  <a:rPr lang="en-US" altLang="en-US" sz="2800" dirty="0">
                    <a:latin typeface="+mj-lt"/>
                  </a:rPr>
                  <a:t>	</a:t>
                </a:r>
                <a14:m>
                  <m:oMath xmlns:m="http://schemas.openxmlformats.org/officeDocument/2006/math">
                    <m:box>
                      <m:boxPr>
                        <m:ctrlPr>
                          <a:rPr lang="en-US" altLang="en-US" sz="2400" i="1" smtClean="0">
                            <a:latin typeface="Cambria Math" panose="02040503050406030204" pitchFamily="18" charset="0"/>
                          </a:rPr>
                        </m:ctrlPr>
                      </m:boxPr>
                      <m:e>
                        <m:argPr>
                          <m:argSz m:val="-1"/>
                        </m:argPr>
                        <m:f>
                          <m:fPr>
                            <m:ctrlPr>
                              <a:rPr lang="en-US" altLang="en-US" sz="2400" i="1" smtClean="0">
                                <a:latin typeface="Cambria Math" panose="02040503050406030204" pitchFamily="18" charset="0"/>
                              </a:rPr>
                            </m:ctrlPr>
                          </m:fPr>
                          <m:num>
                            <m:r>
                              <a:rPr lang="en-US" altLang="en-US" sz="2400" b="0" i="1" smtClean="0">
                                <a:latin typeface="Cambria Math" panose="02040503050406030204" pitchFamily="18" charset="0"/>
                              </a:rPr>
                              <m:t>𝑥</m:t>
                            </m:r>
                            <m:r>
                              <a:rPr lang="en-US" altLang="en-US" sz="2400" b="0" i="1" smtClean="0">
                                <a:latin typeface="Cambria Math" panose="02040503050406030204" pitchFamily="18" charset="0"/>
                              </a:rPr>
                              <m:t>10</m:t>
                            </m:r>
                          </m:num>
                          <m:den>
                            <m:r>
                              <a:rPr lang="en-US" altLang="en-US" sz="2400" b="0" i="1" smtClean="0">
                                <a:latin typeface="Cambria Math" panose="02040503050406030204" pitchFamily="18" charset="0"/>
                              </a:rPr>
                              <m:t>𝑥</m:t>
                            </m:r>
                            <m:r>
                              <a:rPr lang="en-US" altLang="en-US" sz="2400" b="0" i="1" smtClean="0">
                                <a:latin typeface="Cambria Math" panose="02040503050406030204" pitchFamily="18" charset="0"/>
                              </a:rPr>
                              <m:t>10</m:t>
                            </m:r>
                          </m:den>
                        </m:f>
                      </m:e>
                    </m:box>
                  </m:oMath>
                </a14:m>
                <a:r>
                  <a:rPr lang="en-US" altLang="en-US" sz="2800" dirty="0">
                    <a:latin typeface="+mj-lt"/>
                  </a:rPr>
                  <a:t>   = </a:t>
                </a:r>
                <a14:m>
                  <m:oMath xmlns:m="http://schemas.openxmlformats.org/officeDocument/2006/math">
                    <m:box>
                      <m:boxPr>
                        <m:ctrlPr>
                          <a:rPr lang="en-US" altLang="en-US" sz="2800" i="1" smtClean="0">
                            <a:latin typeface="Cambria Math" panose="02040503050406030204" pitchFamily="18" charset="0"/>
                          </a:rPr>
                        </m:ctrlPr>
                      </m:boxPr>
                      <m:e>
                        <m:argPr>
                          <m:argSz m:val="-1"/>
                        </m:argPr>
                        <m:f>
                          <m:fPr>
                            <m:ctrlPr>
                              <a:rPr lang="en-US" altLang="en-US" sz="2800" i="1" smtClean="0">
                                <a:latin typeface="Cambria Math" panose="02040503050406030204" pitchFamily="18" charset="0"/>
                              </a:rPr>
                            </m:ctrlPr>
                          </m:fPr>
                          <m:num>
                            <m:r>
                              <a:rPr lang="en-US" altLang="en-US" sz="2800" b="0" i="1" smtClean="0">
                                <a:latin typeface="Cambria Math" panose="02040503050406030204" pitchFamily="18" charset="0"/>
                              </a:rPr>
                              <m:t>5</m:t>
                            </m:r>
                          </m:num>
                          <m:den>
                            <m:r>
                              <a:rPr lang="en-US" altLang="en-US" sz="2800" b="0" i="1" smtClean="0">
                                <a:latin typeface="Cambria Math" panose="02040503050406030204" pitchFamily="18" charset="0"/>
                              </a:rPr>
                              <m:t>10</m:t>
                            </m:r>
                          </m:den>
                        </m:f>
                      </m:e>
                    </m:box>
                  </m:oMath>
                </a14:m>
                <a:r>
                  <a:rPr lang="en-US" altLang="en-US" dirty="0">
                    <a:latin typeface="+mj-lt"/>
                  </a:rPr>
                  <a:t>			 		</a:t>
                </a:r>
              </a:p>
              <a:p>
                <a:pPr marL="0" indent="0">
                  <a:buNone/>
                </a:pPr>
                <a:endParaRPr lang="en-US" altLang="en-US" dirty="0">
                  <a:latin typeface="+mj-lt"/>
                </a:endParaRPr>
              </a:p>
              <a:p>
                <a:pPr marL="0" indent="0">
                  <a:buNone/>
                </a:pPr>
                <a:endParaRPr lang="en-US" altLang="en-US" dirty="0">
                  <a:latin typeface="+mj-lt"/>
                </a:endParaRPr>
              </a:p>
              <a:p>
                <a:pPr marL="0" indent="0">
                  <a:buNone/>
                </a:pPr>
                <a:r>
                  <a:rPr lang="en-US" altLang="en-US" dirty="0">
                    <a:latin typeface="+mj-lt"/>
                  </a:rPr>
                  <a:t>The resulting fraction is 5/10 (or 1/2 if you simplify the fraction).	</a:t>
                </a: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p:txBody>
          </p:sp>
        </mc:Choice>
        <mc:Fallback xmlns="">
          <p:sp>
            <p:nvSpPr>
              <p:cNvPr id="2" name="Content Placeholder 1">
                <a:extLst>
                  <a:ext uri="{FF2B5EF4-FFF2-40B4-BE49-F238E27FC236}">
                    <a16:creationId xmlns:a16="http://schemas.microsoft.com/office/drawing/2014/main" id="{DF4D9F71-6549-4976-94AE-132B3BA93DEA}"/>
                  </a:ext>
                </a:extLst>
              </p:cNvPr>
              <p:cNvSpPr>
                <a:spLocks noGrp="1" noRot="1" noChangeAspect="1" noMove="1" noResize="1" noEditPoints="1" noAdjustHandles="1" noChangeArrowheads="1" noChangeShapeType="1" noTextEdit="1"/>
              </p:cNvSpPr>
              <p:nvPr>
                <p:ph idx="1"/>
              </p:nvPr>
            </p:nvSpPr>
            <p:spPr>
              <a:blipFill>
                <a:blip r:embed="rId2"/>
                <a:stretch>
                  <a:fillRect l="-794" t="-1695" r="-1271"/>
                </a:stretch>
              </a:blipFill>
            </p:spPr>
            <p:txBody>
              <a:bodyPr/>
              <a:lstStyle/>
              <a:p>
                <a:r>
                  <a:rPr lang="en-US">
                    <a:noFill/>
                  </a:rPr>
                  <a:t> </a:t>
                </a:r>
              </a:p>
            </p:txBody>
          </p:sp>
        </mc:Fallback>
      </mc:AlternateContent>
    </p:spTree>
    <p:extLst>
      <p:ext uri="{BB962C8B-B14F-4D97-AF65-F5344CB8AC3E}">
        <p14:creationId xmlns:p14="http://schemas.microsoft.com/office/powerpoint/2010/main" val="13595682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111</a:t>
            </a:fld>
            <a:endParaRPr lang="en-US"/>
          </a:p>
        </p:txBody>
      </p:sp>
      <p:sp>
        <p:nvSpPr>
          <p:cNvPr id="4" name="Title 3">
            <a:extLst>
              <a:ext uri="{FF2B5EF4-FFF2-40B4-BE49-F238E27FC236}">
                <a16:creationId xmlns:a16="http://schemas.microsoft.com/office/drawing/2014/main" id="{37E21D7B-40BB-4FF0-8EB2-7CBC1B304653}"/>
              </a:ext>
            </a:extLst>
          </p:cNvPr>
          <p:cNvSpPr>
            <a:spLocks noGrp="1"/>
          </p:cNvSpPr>
          <p:nvPr>
            <p:ph type="title"/>
          </p:nvPr>
        </p:nvSpPr>
        <p:spPr/>
        <p:txBody>
          <a:bodyPr>
            <a:normAutofit fontScale="90000"/>
          </a:bodyPr>
          <a:lstStyle/>
          <a:p>
            <a:r>
              <a:rPr lang="en-US" dirty="0"/>
              <a:t>LO5, content 10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4095456"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urinary output</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i="1" dirty="0">
                <a:latin typeface="+mj-lt"/>
              </a:rPr>
              <a:t>Equipment: I&amp;O sheet, graduate (measuring container), gloves</a:t>
            </a:r>
          </a:p>
          <a:p>
            <a:pPr marL="0" indent="0">
              <a:buNone/>
            </a:pPr>
            <a:endParaRPr lang="en-US" altLang="en-US" dirty="0">
              <a:latin typeface="+mj-lt"/>
            </a:endParaRP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Put on gloves before handling bedpan/urinal.</a:t>
            </a:r>
          </a:p>
          <a:p>
            <a:pPr marL="457200" indent="-457200">
              <a:buFont typeface="+mj-lt"/>
              <a:buAutoNum type="arabicPeriod"/>
            </a:pPr>
            <a:r>
              <a:rPr lang="en-US" altLang="en-US" dirty="0">
                <a:latin typeface="+mj-lt"/>
              </a:rPr>
              <a:t>Pour the contents of the bedpan or urinal into graduate. Do not spill or splash any of the urine.</a:t>
            </a:r>
          </a:p>
          <a:p>
            <a:pPr marL="457200" indent="-457200">
              <a:buFont typeface="+mj-lt"/>
              <a:buAutoNum type="arabicPeriod"/>
            </a:pPr>
            <a:r>
              <a:rPr lang="en-US" altLang="en-US" dirty="0">
                <a:latin typeface="+mj-lt"/>
              </a:rPr>
              <a:t>Place graduate on flat surface. Measure the amount of urine at eye level. Keep container level. </a:t>
            </a:r>
          </a:p>
          <a:p>
            <a:pPr marL="0" indent="0">
              <a:buNone/>
            </a:pPr>
            <a:endParaRPr lang="en-US" altLang="en-US" dirty="0">
              <a:solidFill>
                <a:schemeClr val="accent5">
                  <a:lumMod val="60000"/>
                  <a:lumOff val="40000"/>
                </a:schemeClr>
              </a:solidFill>
              <a:highlight>
                <a:srgbClr val="000000"/>
              </a:highlight>
              <a:latin typeface="+mj-lt"/>
            </a:endParaRPr>
          </a:p>
        </p:txBody>
      </p:sp>
      <p:grpSp>
        <p:nvGrpSpPr>
          <p:cNvPr id="7" name="Group 6" descr="Urine in graduate, wide and close photos.">
            <a:extLst>
              <a:ext uri="{FF2B5EF4-FFF2-40B4-BE49-F238E27FC236}">
                <a16:creationId xmlns:a16="http://schemas.microsoft.com/office/drawing/2014/main" id="{FEF4ED23-BD98-449B-8D1E-F6DFE1790B16}"/>
              </a:ext>
            </a:extLst>
          </p:cNvPr>
          <p:cNvGrpSpPr/>
          <p:nvPr/>
        </p:nvGrpSpPr>
        <p:grpSpPr>
          <a:xfrm>
            <a:off x="5047544" y="990389"/>
            <a:ext cx="3064519" cy="4926817"/>
            <a:chOff x="5047544" y="990389"/>
            <a:chExt cx="3064519" cy="4926817"/>
          </a:xfrm>
        </p:grpSpPr>
        <p:pic>
          <p:nvPicPr>
            <p:cNvPr id="5" name="Picture 4">
              <a:extLst>
                <a:ext uri="{FF2B5EF4-FFF2-40B4-BE49-F238E27FC236}">
                  <a16:creationId xmlns:a16="http://schemas.microsoft.com/office/drawing/2014/main" id="{0D00C041-1E9B-4C7B-8A97-AB34557EDFFC}"/>
                </a:ext>
              </a:extLst>
            </p:cNvPr>
            <p:cNvPicPr>
              <a:picLocks noChangeAspect="1"/>
            </p:cNvPicPr>
            <p:nvPr/>
          </p:nvPicPr>
          <p:blipFill>
            <a:blip r:embed="rId2"/>
            <a:stretch>
              <a:fillRect/>
            </a:stretch>
          </p:blipFill>
          <p:spPr>
            <a:xfrm>
              <a:off x="5047544" y="990389"/>
              <a:ext cx="2377646" cy="2438611"/>
            </a:xfrm>
            <a:prstGeom prst="rect">
              <a:avLst/>
            </a:prstGeom>
          </p:spPr>
        </p:pic>
        <p:pic>
          <p:nvPicPr>
            <p:cNvPr id="6" name="Picture 5">
              <a:extLst>
                <a:ext uri="{FF2B5EF4-FFF2-40B4-BE49-F238E27FC236}">
                  <a16:creationId xmlns:a16="http://schemas.microsoft.com/office/drawing/2014/main" id="{24B326CC-AC81-426B-B28A-DFCD434E4A62}"/>
                </a:ext>
              </a:extLst>
            </p:cNvPr>
            <p:cNvPicPr>
              <a:picLocks noChangeAspect="1"/>
            </p:cNvPicPr>
            <p:nvPr/>
          </p:nvPicPr>
          <p:blipFill>
            <a:blip r:embed="rId3"/>
            <a:stretch>
              <a:fillRect/>
            </a:stretch>
          </p:blipFill>
          <p:spPr>
            <a:xfrm>
              <a:off x="5734417" y="3478595"/>
              <a:ext cx="2377646" cy="2438611"/>
            </a:xfrm>
            <a:prstGeom prst="rect">
              <a:avLst/>
            </a:prstGeom>
          </p:spPr>
        </p:pic>
      </p:grpSp>
    </p:spTree>
    <p:extLst>
      <p:ext uri="{BB962C8B-B14F-4D97-AF65-F5344CB8AC3E}">
        <p14:creationId xmlns:p14="http://schemas.microsoft.com/office/powerpoint/2010/main" val="41735610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112</a:t>
            </a:fld>
            <a:endParaRPr lang="en-US"/>
          </a:p>
        </p:txBody>
      </p:sp>
      <p:sp>
        <p:nvSpPr>
          <p:cNvPr id="4" name="Title 3">
            <a:extLst>
              <a:ext uri="{FF2B5EF4-FFF2-40B4-BE49-F238E27FC236}">
                <a16:creationId xmlns:a16="http://schemas.microsoft.com/office/drawing/2014/main" id="{80E3C15F-ABC6-48C0-A5D9-CD1055DF3121}"/>
              </a:ext>
            </a:extLst>
          </p:cNvPr>
          <p:cNvSpPr>
            <a:spLocks noGrp="1"/>
          </p:cNvSpPr>
          <p:nvPr>
            <p:ph type="title"/>
          </p:nvPr>
        </p:nvSpPr>
        <p:spPr/>
        <p:txBody>
          <a:bodyPr>
            <a:normAutofit fontScale="90000"/>
          </a:bodyPr>
          <a:lstStyle/>
          <a:p>
            <a:r>
              <a:rPr lang="en-US" dirty="0"/>
              <a:t>LO5, content 11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urinary output</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4"/>
            </a:pPr>
            <a:r>
              <a:rPr lang="en-US" altLang="en-US" dirty="0">
                <a:latin typeface="+mj-lt"/>
              </a:rPr>
              <a:t>(cont'd) Note the amount on paper, converting to mL if necessary. (If the amount is between measurement lines, you may need to round up to the nearest 25 </a:t>
            </a:r>
            <a:r>
              <a:rPr lang="en-US" altLang="en-US" dirty="0" err="1">
                <a:latin typeface="+mj-lt"/>
              </a:rPr>
              <a:t>mL.</a:t>
            </a:r>
            <a:r>
              <a:rPr lang="en-US" altLang="en-US" dirty="0">
                <a:latin typeface="+mj-lt"/>
              </a:rPr>
              <a:t> Follow policy. </a:t>
            </a:r>
          </a:p>
          <a:p>
            <a:pPr marL="457200" indent="-457200">
              <a:buFont typeface="+mj-lt"/>
              <a:buAutoNum type="arabicPeriod" startAt="4"/>
            </a:pPr>
            <a:r>
              <a:rPr lang="en-US" altLang="en-US" dirty="0">
                <a:latin typeface="+mj-lt"/>
              </a:rPr>
              <a:t>After measuring urine, empty the graduate into toilet. Do not splash urine.</a:t>
            </a:r>
          </a:p>
          <a:p>
            <a:pPr marL="457200" indent="-457200">
              <a:buFont typeface="+mj-lt"/>
              <a:buAutoNum type="arabicPeriod" startAt="4"/>
            </a:pPr>
            <a:r>
              <a:rPr lang="en-US" altLang="en-US" dirty="0">
                <a:latin typeface="+mj-lt"/>
              </a:rPr>
              <a:t>Rinse graduate. Pour rinse water into toilet. </a:t>
            </a:r>
          </a:p>
          <a:p>
            <a:pPr marL="457200" indent="-457200">
              <a:buFont typeface="+mj-lt"/>
              <a:buAutoNum type="arabicPeriod" startAt="4"/>
            </a:pPr>
            <a:r>
              <a:rPr lang="en-US" altLang="en-US" dirty="0">
                <a:latin typeface="+mj-lt"/>
              </a:rPr>
              <a:t>Rinse bedpan/urinal. Pour rinse water into toilet. Flush the toilet.</a:t>
            </a:r>
          </a:p>
          <a:p>
            <a:pPr marL="457200" indent="-457200">
              <a:buFont typeface="+mj-lt"/>
              <a:buAutoNum type="arabicPeriod" startAt="4"/>
            </a:pPr>
            <a:r>
              <a:rPr lang="en-US" altLang="en-US" dirty="0">
                <a:latin typeface="+mj-lt"/>
              </a:rPr>
              <a:t>Place graduate and bedpan/urinal in area for cleaning or clean and store according to facility policy.</a:t>
            </a:r>
          </a:p>
          <a:p>
            <a:pPr marL="457200" indent="-457200">
              <a:buFont typeface="+mj-lt"/>
              <a:buAutoNum type="arabicPeriod" startAt="4"/>
            </a:pPr>
            <a:r>
              <a:rPr lang="en-US" altLang="en-US" dirty="0">
                <a:latin typeface="+mj-lt"/>
              </a:rPr>
              <a:t>Remove and discard gloves.</a:t>
            </a:r>
          </a:p>
          <a:p>
            <a:pPr marL="457200" indent="-457200">
              <a:buFont typeface="+mj-lt"/>
              <a:buAutoNum type="arabicPeriod" startAt="4"/>
            </a:pPr>
            <a:r>
              <a:rPr lang="en-US" altLang="en-US" dirty="0">
                <a:latin typeface="+mj-lt"/>
              </a:rPr>
              <a:t>Wash hands before recording output.</a:t>
            </a:r>
          </a:p>
          <a:p>
            <a:pPr marL="457200" indent="-457200">
              <a:buFont typeface="+mj-lt"/>
              <a:buAutoNum type="arabicPeriod" startAt="4"/>
            </a:pPr>
            <a:r>
              <a:rPr lang="en-US" altLang="en-US" dirty="0">
                <a:latin typeface="+mj-lt"/>
              </a:rPr>
              <a:t>Immediately document the time and amount of urine in output column on sheet. For example: 1545 hours, 200 mL urine. </a:t>
            </a:r>
          </a:p>
          <a:p>
            <a:pPr marL="457200" indent="-457200">
              <a:buFont typeface="+mj-lt"/>
              <a:buAutoNum type="arabicPeriod" startAt="4"/>
            </a:pPr>
            <a:r>
              <a:rPr lang="en-US" altLang="en-US" dirty="0">
                <a:latin typeface="+mj-lt"/>
              </a:rPr>
              <a:t>Report any changes in resident to the nurse.</a:t>
            </a:r>
          </a:p>
          <a:p>
            <a:pPr marL="0" indent="0">
              <a:buNone/>
            </a:pPr>
            <a:endParaRPr lang="en-US" altLang="en-US" dirty="0">
              <a:solidFill>
                <a:schemeClr val="accent5">
                  <a:lumMod val="60000"/>
                  <a:lumOff val="40000"/>
                </a:schemeClr>
              </a:solidFill>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38233306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113</a:t>
            </a:fld>
            <a:endParaRPr lang="en-US" dirty="0"/>
          </a:p>
        </p:txBody>
      </p:sp>
      <p:sp>
        <p:nvSpPr>
          <p:cNvPr id="4" name="Title 3">
            <a:extLst>
              <a:ext uri="{FF2B5EF4-FFF2-40B4-BE49-F238E27FC236}">
                <a16:creationId xmlns:a16="http://schemas.microsoft.com/office/drawing/2014/main" id="{A7214DFD-4A46-4AAA-AC36-7A2B4E2B8D03}"/>
              </a:ext>
            </a:extLst>
          </p:cNvPr>
          <p:cNvSpPr>
            <a:spLocks noGrp="1"/>
          </p:cNvSpPr>
          <p:nvPr>
            <p:ph type="title"/>
          </p:nvPr>
        </p:nvSpPr>
        <p:spPr/>
        <p:txBody>
          <a:bodyPr>
            <a:normAutofit fontScale="90000"/>
          </a:bodyPr>
          <a:lstStyle/>
          <a:p>
            <a:r>
              <a:rPr lang="en-US" dirty="0"/>
              <a:t>LO5, key terms 2</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5"/>
            </a:pPr>
            <a:r>
              <a:rPr lang="en-US" dirty="0">
                <a:solidFill>
                  <a:srgbClr val="FF0000"/>
                </a:solidFill>
              </a:rPr>
              <a:t>Define </a:t>
            </a:r>
            <a:r>
              <a:rPr lang="en-US" i="1" dirty="0">
                <a:solidFill>
                  <a:srgbClr val="FF0000"/>
                </a:solidFill>
              </a:rPr>
              <a:t>fluid balance </a:t>
            </a:r>
            <a:r>
              <a:rPr lang="en-US" dirty="0">
                <a:solidFill>
                  <a:srgbClr val="FF0000"/>
                </a:solidFill>
              </a:rPr>
              <a:t>and explain intake and output (I&amp;O)</a:t>
            </a:r>
          </a:p>
          <a:p>
            <a:pPr marL="0" indent="0">
              <a:buNone/>
            </a:pPr>
            <a:endParaRPr lang="en-US" dirty="0">
              <a:solidFill>
                <a:srgbClr val="FF0000"/>
              </a:solidFill>
            </a:endParaRPr>
          </a:p>
          <a:p>
            <a:pPr marL="0" indent="0">
              <a:buNone/>
            </a:pPr>
            <a:r>
              <a:rPr lang="en-US" dirty="0"/>
              <a:t>Define the following terms:</a:t>
            </a:r>
          </a:p>
          <a:p>
            <a:pPr marL="0" indent="0">
              <a:buNone/>
            </a:pPr>
            <a:endParaRPr lang="en-US" dirty="0"/>
          </a:p>
          <a:p>
            <a:pPr marL="0" indent="0">
              <a:buNone/>
            </a:pPr>
            <a:r>
              <a:rPr lang="en-US" b="1" dirty="0"/>
              <a:t>specimen</a:t>
            </a:r>
          </a:p>
          <a:p>
            <a:pPr marL="457200" lvl="1" indent="0">
              <a:buNone/>
            </a:pPr>
            <a:r>
              <a:rPr lang="en-US" dirty="0"/>
              <a:t>a sample that is used for analysis in order to try to make a diagnosis.</a:t>
            </a:r>
          </a:p>
          <a:p>
            <a:pPr marL="0" indent="0">
              <a:buNone/>
            </a:pPr>
            <a:r>
              <a:rPr lang="en-US" b="1" dirty="0"/>
              <a:t>routine urine specimen </a:t>
            </a:r>
          </a:p>
          <a:p>
            <a:pPr marL="457200" lvl="1" indent="0">
              <a:buNone/>
            </a:pPr>
            <a:r>
              <a:rPr lang="en-US" dirty="0"/>
              <a:t>a urine specimen that can be collected any time a person voids.</a:t>
            </a:r>
          </a:p>
          <a:p>
            <a:pPr marL="0" indent="0">
              <a:buNone/>
            </a:pPr>
            <a:r>
              <a:rPr lang="en-US" b="1" dirty="0"/>
              <a:t>void</a:t>
            </a:r>
          </a:p>
          <a:p>
            <a:pPr marL="457200" lvl="1" indent="0">
              <a:buNone/>
            </a:pPr>
            <a:r>
              <a:rPr lang="en-US" dirty="0"/>
              <a:t>urinate.</a:t>
            </a:r>
          </a:p>
          <a:p>
            <a:pPr marL="0" indent="0">
              <a:buNone/>
            </a:pPr>
            <a:endParaRPr lang="en-US" dirty="0"/>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27691836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114</a:t>
            </a:fld>
            <a:endParaRPr lang="en-US" dirty="0"/>
          </a:p>
        </p:txBody>
      </p:sp>
      <p:sp>
        <p:nvSpPr>
          <p:cNvPr id="4" name="Title 3">
            <a:extLst>
              <a:ext uri="{FF2B5EF4-FFF2-40B4-BE49-F238E27FC236}">
                <a16:creationId xmlns:a16="http://schemas.microsoft.com/office/drawing/2014/main" id="{B76EC54F-9774-489C-AAC1-C917CCEC9E9A}"/>
              </a:ext>
            </a:extLst>
          </p:cNvPr>
          <p:cNvSpPr>
            <a:spLocks noGrp="1"/>
          </p:cNvSpPr>
          <p:nvPr>
            <p:ph type="title"/>
          </p:nvPr>
        </p:nvSpPr>
        <p:spPr/>
        <p:txBody>
          <a:bodyPr>
            <a:normAutofit fontScale="90000"/>
          </a:bodyPr>
          <a:lstStyle/>
          <a:p>
            <a:r>
              <a:rPr lang="en-US" dirty="0"/>
              <a:t>LO5, key terms 3</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5"/>
            </a:pPr>
            <a:r>
              <a:rPr lang="en-US" dirty="0">
                <a:solidFill>
                  <a:srgbClr val="FF0000"/>
                </a:solidFill>
              </a:rPr>
              <a:t>Define </a:t>
            </a:r>
            <a:r>
              <a:rPr lang="en-US" i="1" dirty="0">
                <a:solidFill>
                  <a:srgbClr val="FF0000"/>
                </a:solidFill>
              </a:rPr>
              <a:t>fluid balance </a:t>
            </a:r>
            <a:r>
              <a:rPr lang="en-US" dirty="0">
                <a:solidFill>
                  <a:srgbClr val="FF0000"/>
                </a:solidFill>
              </a:rPr>
              <a:t>and explain intake and output (I&amp;O)</a:t>
            </a:r>
          </a:p>
          <a:p>
            <a:pPr marL="0" indent="0">
              <a:buNone/>
            </a:pPr>
            <a:endParaRPr lang="en-US" dirty="0">
              <a:solidFill>
                <a:srgbClr val="FF0000"/>
              </a:solidFill>
            </a:endParaRPr>
          </a:p>
          <a:p>
            <a:pPr marL="0" indent="0">
              <a:buNone/>
            </a:pPr>
            <a:r>
              <a:rPr lang="en-US" dirty="0"/>
              <a:t>Define the following terms:</a:t>
            </a:r>
          </a:p>
          <a:p>
            <a:pPr marL="0" indent="0">
              <a:buNone/>
            </a:pPr>
            <a:endParaRPr lang="en-US" dirty="0"/>
          </a:p>
          <a:p>
            <a:pPr marL="0" indent="0">
              <a:buNone/>
            </a:pPr>
            <a:r>
              <a:rPr lang="en-US" b="1" dirty="0"/>
              <a:t>hat</a:t>
            </a:r>
          </a:p>
          <a:p>
            <a:pPr marL="457200" lvl="1" indent="0">
              <a:buNone/>
            </a:pPr>
            <a:r>
              <a:rPr lang="en-US" dirty="0"/>
              <a:t>in health care, a collection container that is sometimes inserted into a toilet to collect and measure urine or stool.</a:t>
            </a:r>
          </a:p>
          <a:p>
            <a:pPr marL="0" indent="0">
              <a:buNone/>
            </a:pPr>
            <a:r>
              <a:rPr lang="en-US" b="1" dirty="0"/>
              <a:t>clean-catch specimen </a:t>
            </a:r>
          </a:p>
          <a:p>
            <a:pPr marL="457200" lvl="1" indent="0">
              <a:buNone/>
            </a:pPr>
            <a:r>
              <a:rPr lang="en-US" dirty="0"/>
              <a:t>a urine specimen that does not include the first and last urine voided; also called mid-stream specimen.</a:t>
            </a:r>
          </a:p>
          <a:p>
            <a:pPr marL="0" indent="0">
              <a:buNone/>
            </a:pPr>
            <a:endParaRPr lang="en-US" dirty="0"/>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36112090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115</a:t>
            </a:fld>
            <a:endParaRPr lang="en-US" dirty="0"/>
          </a:p>
        </p:txBody>
      </p:sp>
      <p:sp>
        <p:nvSpPr>
          <p:cNvPr id="4" name="Title 3">
            <a:extLst>
              <a:ext uri="{FF2B5EF4-FFF2-40B4-BE49-F238E27FC236}">
                <a16:creationId xmlns:a16="http://schemas.microsoft.com/office/drawing/2014/main" id="{8DA02A2F-8E36-4CE2-9C8F-B22CFB3D6828}"/>
              </a:ext>
            </a:extLst>
          </p:cNvPr>
          <p:cNvSpPr>
            <a:spLocks noGrp="1"/>
          </p:cNvSpPr>
          <p:nvPr>
            <p:ph type="title"/>
          </p:nvPr>
        </p:nvSpPr>
        <p:spPr/>
        <p:txBody>
          <a:bodyPr>
            <a:normAutofit fontScale="90000"/>
          </a:bodyPr>
          <a:lstStyle/>
          <a:p>
            <a:r>
              <a:rPr lang="en-US" dirty="0"/>
              <a:t>LO5, content 12</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5"/>
            </a:pPr>
            <a:r>
              <a:rPr lang="en-US" dirty="0">
                <a:solidFill>
                  <a:srgbClr val="FF0000"/>
                </a:solidFill>
              </a:rPr>
              <a:t>Define </a:t>
            </a:r>
            <a:r>
              <a:rPr lang="en-US" i="1" dirty="0">
                <a:solidFill>
                  <a:srgbClr val="FF0000"/>
                </a:solidFill>
              </a:rPr>
              <a:t>fluid balance </a:t>
            </a:r>
            <a:r>
              <a:rPr lang="en-US" dirty="0">
                <a:solidFill>
                  <a:srgbClr val="FF0000"/>
                </a:solidFill>
              </a:rPr>
              <a:t>and explain intake and output (I&amp;O)</a:t>
            </a:r>
          </a:p>
          <a:p>
            <a:pPr marL="0" indent="0">
              <a:buNone/>
            </a:pPr>
            <a:endParaRPr lang="en-US" dirty="0">
              <a:solidFill>
                <a:srgbClr val="FF0000"/>
              </a:solidFill>
            </a:endParaRPr>
          </a:p>
          <a:p>
            <a:pPr marL="0" indent="0">
              <a:buNone/>
            </a:pPr>
            <a:r>
              <a:rPr lang="en-US" dirty="0"/>
              <a:t>NAs should remember these points about collecting urine specimens:</a:t>
            </a:r>
          </a:p>
          <a:p>
            <a:pPr marL="0" indent="0">
              <a:buNone/>
            </a:pPr>
            <a:endParaRPr lang="en-US" dirty="0"/>
          </a:p>
          <a:p>
            <a:pPr lvl="1"/>
            <a:r>
              <a:rPr lang="en-US" dirty="0"/>
              <a:t>NAs must wear gloves for these procedures.</a:t>
            </a:r>
          </a:p>
          <a:p>
            <a:pPr lvl="1"/>
            <a:r>
              <a:rPr lang="en-US" dirty="0"/>
              <a:t>Tagging and storing specimens correctly is important.</a:t>
            </a:r>
          </a:p>
          <a:p>
            <a:pPr lvl="1"/>
            <a:r>
              <a:rPr lang="en-US" dirty="0"/>
              <a:t>NAs should be sensitive to the fact that residents may find it embarrassing or uncomfortable to have others handling their body wastes.</a:t>
            </a:r>
          </a:p>
          <a:p>
            <a:pPr lvl="1"/>
            <a:r>
              <a:rPr lang="en-US" dirty="0"/>
              <a:t>If an NA feels the task is unpleasant, he should not make it known. NAs must remain professional.</a:t>
            </a:r>
          </a:p>
          <a:p>
            <a:pPr marL="0" indent="0">
              <a:buNone/>
            </a:pPr>
            <a:endParaRPr lang="en-US" dirty="0"/>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18086158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116</a:t>
            </a:fld>
            <a:endParaRPr lang="en-US" dirty="0"/>
          </a:p>
        </p:txBody>
      </p:sp>
      <p:sp>
        <p:nvSpPr>
          <p:cNvPr id="4" name="Title 3">
            <a:extLst>
              <a:ext uri="{FF2B5EF4-FFF2-40B4-BE49-F238E27FC236}">
                <a16:creationId xmlns:a16="http://schemas.microsoft.com/office/drawing/2014/main" id="{741D0784-1B04-40FA-9D06-C3F924CA5CA5}"/>
              </a:ext>
            </a:extLst>
          </p:cNvPr>
          <p:cNvSpPr>
            <a:spLocks noGrp="1"/>
          </p:cNvSpPr>
          <p:nvPr>
            <p:ph type="title"/>
          </p:nvPr>
        </p:nvSpPr>
        <p:spPr/>
        <p:txBody>
          <a:bodyPr>
            <a:normAutofit fontScale="90000"/>
          </a:bodyPr>
          <a:lstStyle/>
          <a:p>
            <a:r>
              <a:rPr lang="en-US" dirty="0"/>
              <a:t>LO5, content 13</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5"/>
            </a:pPr>
            <a:r>
              <a:rPr lang="en-US" dirty="0">
                <a:solidFill>
                  <a:srgbClr val="FF0000"/>
                </a:solidFill>
              </a:rPr>
              <a:t>Define </a:t>
            </a:r>
            <a:r>
              <a:rPr lang="en-US" i="1" dirty="0">
                <a:solidFill>
                  <a:srgbClr val="FF0000"/>
                </a:solidFill>
              </a:rPr>
              <a:t>fluid balance </a:t>
            </a:r>
            <a:r>
              <a:rPr lang="en-US" dirty="0">
                <a:solidFill>
                  <a:srgbClr val="FF0000"/>
                </a:solidFill>
              </a:rPr>
              <a:t>and explain intake and output (I&amp;O)</a:t>
            </a:r>
          </a:p>
          <a:p>
            <a:pPr marL="0" indent="0">
              <a:buNone/>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It is very important that NAs wash their hands and discard their gloves after collecting specimens.</a:t>
            </a:r>
          </a:p>
          <a:p>
            <a:pPr marL="0" indent="0">
              <a:buNone/>
            </a:pPr>
            <a:endParaRPr lang="en-US" dirty="0"/>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27518291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117</a:t>
            </a:fld>
            <a:endParaRPr lang="en-US"/>
          </a:p>
        </p:txBody>
      </p:sp>
      <p:sp>
        <p:nvSpPr>
          <p:cNvPr id="4" name="Title 3">
            <a:extLst>
              <a:ext uri="{FF2B5EF4-FFF2-40B4-BE49-F238E27FC236}">
                <a16:creationId xmlns:a16="http://schemas.microsoft.com/office/drawing/2014/main" id="{D2566632-49FD-49EE-9452-D27086A5987D}"/>
              </a:ext>
            </a:extLst>
          </p:cNvPr>
          <p:cNvSpPr>
            <a:spLocks noGrp="1"/>
          </p:cNvSpPr>
          <p:nvPr>
            <p:ph type="title"/>
          </p:nvPr>
        </p:nvSpPr>
        <p:spPr/>
        <p:txBody>
          <a:bodyPr>
            <a:normAutofit fontScale="90000"/>
          </a:bodyPr>
          <a:lstStyle/>
          <a:p>
            <a:r>
              <a:rPr lang="en-US" dirty="0"/>
              <a:t>LO5, content 14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Collecting a routine urine specimen</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i="1" dirty="0">
                <a:latin typeface="+mj-lt"/>
              </a:rPr>
              <a:t>Equipment: urine specimen container with completed label (labeled with resident’s name, date of birth, room number, date, and time) and lid, specimen bag, 2 pairs of gloves, bedpan or urinal (if resident cannot use portable commode or toilet), hat for toilet (if resident uses portable commode or toilet), plastic bag, toilet paper, disposable wipes, paper towels, supplies for perineal care, lab slip</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the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r>
              <a:rPr lang="en-US" altLang="en-US" dirty="0">
                <a:latin typeface="+mj-lt"/>
              </a:rPr>
              <a:t>Put on gloves.</a:t>
            </a:r>
          </a:p>
          <a:p>
            <a:pPr marL="0" indent="0">
              <a:buNone/>
            </a:pPr>
            <a:endParaRPr lang="en-US" altLang="en-US" dirty="0">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6768804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118</a:t>
            </a:fld>
            <a:endParaRPr lang="en-US"/>
          </a:p>
        </p:txBody>
      </p:sp>
      <p:sp>
        <p:nvSpPr>
          <p:cNvPr id="4" name="Title 3">
            <a:extLst>
              <a:ext uri="{FF2B5EF4-FFF2-40B4-BE49-F238E27FC236}">
                <a16:creationId xmlns:a16="http://schemas.microsoft.com/office/drawing/2014/main" id="{32A76533-B2E4-4B7D-BD2D-E8F4905664D2}"/>
              </a:ext>
            </a:extLst>
          </p:cNvPr>
          <p:cNvSpPr>
            <a:spLocks noGrp="1"/>
          </p:cNvSpPr>
          <p:nvPr>
            <p:ph type="title"/>
          </p:nvPr>
        </p:nvSpPr>
        <p:spPr/>
        <p:txBody>
          <a:bodyPr>
            <a:normAutofit fontScale="90000"/>
          </a:bodyPr>
          <a:lstStyle/>
          <a:p>
            <a:r>
              <a:rPr lang="en-US" dirty="0"/>
              <a:t>LO5, content 15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Collecting a routine urine specimen</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6"/>
            </a:pPr>
            <a:r>
              <a:rPr lang="en-US" altLang="en-US" dirty="0">
                <a:latin typeface="+mj-lt"/>
              </a:rPr>
              <a:t>Fit hat to toilet or commode, or provide resident with bedpan or urinal.</a:t>
            </a:r>
          </a:p>
          <a:p>
            <a:pPr marL="457200" indent="-457200">
              <a:buFont typeface="+mj-lt"/>
              <a:buAutoNum type="arabicPeriod" startAt="6"/>
            </a:pPr>
            <a:r>
              <a:rPr lang="en-US" altLang="en-US" dirty="0">
                <a:latin typeface="+mj-lt"/>
              </a:rPr>
              <a:t>Ask resident to void into hat, urinal, or bedpan. Ask the resident not to put toilet paper in with the sample. Provide a plastic bag to discard toilet paper separately.</a:t>
            </a:r>
          </a:p>
          <a:p>
            <a:pPr marL="457200" indent="-457200">
              <a:buFont typeface="+mj-lt"/>
              <a:buAutoNum type="arabicPeriod" startAt="6"/>
            </a:pPr>
            <a:r>
              <a:rPr lang="en-US" altLang="en-US" dirty="0">
                <a:latin typeface="+mj-lt"/>
              </a:rPr>
              <a:t>Make sure the bed is in its lowest position. Place toilet paper and disposable wipes within resident’s reach. Ask resident to clean his hands with a wipe when finished if he is able.</a:t>
            </a:r>
          </a:p>
          <a:p>
            <a:pPr marL="457200" indent="-457200">
              <a:buFont typeface="+mj-lt"/>
              <a:buAutoNum type="arabicPeriod" startAt="6"/>
            </a:pPr>
            <a:r>
              <a:rPr lang="en-US" altLang="en-US" dirty="0">
                <a:latin typeface="+mj-lt"/>
              </a:rPr>
              <a:t>Remove and discard gloves. Wash your hands</a:t>
            </a:r>
            <a:r>
              <a:rPr lang="en-US" altLang="en-US" dirty="0">
                <a:solidFill>
                  <a:schemeClr val="accent5">
                    <a:lumMod val="60000"/>
                    <a:lumOff val="40000"/>
                  </a:schemeClr>
                </a:solidFill>
                <a:latin typeface="+mj-lt"/>
              </a:rPr>
              <a:t>.</a:t>
            </a:r>
          </a:p>
          <a:p>
            <a:pPr marL="457200" indent="-457200">
              <a:buFont typeface="+mj-lt"/>
              <a:buAutoNum type="arabicPeriod" startAt="6"/>
            </a:pPr>
            <a:r>
              <a:rPr lang="en-US" altLang="en-US" dirty="0">
                <a:latin typeface="+mj-lt"/>
              </a:rPr>
              <a:t>Place the call light within resident’s reach. Ask resident to signal when done. Leave the room and close the door.</a:t>
            </a:r>
          </a:p>
          <a:p>
            <a:pPr marL="457200" indent="-457200">
              <a:buFont typeface="+mj-lt"/>
              <a:buAutoNum type="arabicPeriod" startAt="6"/>
            </a:pPr>
            <a:r>
              <a:rPr lang="en-US" altLang="en-US" dirty="0">
                <a:latin typeface="+mj-lt"/>
              </a:rPr>
              <a:t>When called by the resident, return and wash your hands. Put on clean gloves. Give perineal care if help is needed.</a:t>
            </a:r>
          </a:p>
          <a:p>
            <a:pPr marL="457200" indent="-457200">
              <a:buFont typeface="+mj-lt"/>
              <a:buAutoNum type="arabicPeriod" startAt="6"/>
            </a:pPr>
            <a:r>
              <a:rPr lang="en-US" altLang="en-US" dirty="0">
                <a:latin typeface="+mj-lt"/>
              </a:rPr>
              <a:t>Take bedpan, urinal, or hat to the bathroom.</a:t>
            </a:r>
          </a:p>
          <a:p>
            <a:pPr marL="0" indent="0">
              <a:buNone/>
            </a:pPr>
            <a:endParaRPr lang="en-US" altLang="en-US" dirty="0">
              <a:solidFill>
                <a:schemeClr val="accent5">
                  <a:lumMod val="60000"/>
                  <a:lumOff val="40000"/>
                </a:schemeClr>
              </a:solidFill>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1288091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119</a:t>
            </a:fld>
            <a:endParaRPr lang="en-US"/>
          </a:p>
        </p:txBody>
      </p:sp>
      <p:sp>
        <p:nvSpPr>
          <p:cNvPr id="5" name="Title 4">
            <a:extLst>
              <a:ext uri="{FF2B5EF4-FFF2-40B4-BE49-F238E27FC236}">
                <a16:creationId xmlns:a16="http://schemas.microsoft.com/office/drawing/2014/main" id="{C146B6EC-F50E-49D2-BF4E-FF7A9A623E67}"/>
              </a:ext>
            </a:extLst>
          </p:cNvPr>
          <p:cNvSpPr>
            <a:spLocks noGrp="1"/>
          </p:cNvSpPr>
          <p:nvPr>
            <p:ph type="title"/>
          </p:nvPr>
        </p:nvSpPr>
        <p:spPr/>
        <p:txBody>
          <a:bodyPr>
            <a:normAutofit fontScale="90000"/>
          </a:bodyPr>
          <a:lstStyle/>
          <a:p>
            <a:r>
              <a:rPr lang="en-US" dirty="0"/>
              <a:t>LO5, content 16 </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870653"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Collecting a routine urine specimen</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3"/>
            </a:pPr>
            <a:r>
              <a:rPr lang="en-US" altLang="en-US" dirty="0">
                <a:latin typeface="+mj-lt"/>
              </a:rPr>
              <a:t>Pour urine into the specimen container. Specimen container should be at least half full.</a:t>
            </a:r>
          </a:p>
          <a:p>
            <a:pPr marL="457200" indent="-457200">
              <a:buFont typeface="+mj-lt"/>
              <a:buAutoNum type="arabicPeriod" startAt="13"/>
            </a:pPr>
            <a:r>
              <a:rPr lang="en-US" altLang="en-US" dirty="0">
                <a:latin typeface="+mj-lt"/>
              </a:rPr>
              <a:t>Cover the urine container with its lid. Do not touch the inside of container. Wipe off the outside with a paper towel. </a:t>
            </a:r>
          </a:p>
          <a:p>
            <a:pPr marL="457200" indent="-457200">
              <a:buFont typeface="+mj-lt"/>
              <a:buAutoNum type="arabicPeriod" startAt="13"/>
            </a:pPr>
            <a:r>
              <a:rPr lang="en-US" altLang="en-US" dirty="0">
                <a:latin typeface="+mj-lt"/>
              </a:rPr>
              <a:t>Apply label. Place the container in a clean specimen bag. Seal the bag.</a:t>
            </a:r>
          </a:p>
          <a:p>
            <a:pPr marL="0" indent="0">
              <a:buNone/>
            </a:pPr>
            <a:endParaRPr lang="en-US" altLang="en-US" dirty="0">
              <a:highlight>
                <a:srgbClr val="000000"/>
              </a:highlight>
              <a:latin typeface="+mj-lt"/>
            </a:endParaRP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Specimen collection cup and bag.">
            <a:extLst>
              <a:ext uri="{FF2B5EF4-FFF2-40B4-BE49-F238E27FC236}">
                <a16:creationId xmlns:a16="http://schemas.microsoft.com/office/drawing/2014/main" id="{B835F243-02C0-4B54-B218-22A5CFFA23CD}"/>
              </a:ext>
            </a:extLst>
          </p:cNvPr>
          <p:cNvPicPr>
            <a:picLocks noChangeAspect="1"/>
          </p:cNvPicPr>
          <p:nvPr/>
        </p:nvPicPr>
        <p:blipFill>
          <a:blip r:embed="rId2"/>
          <a:stretch>
            <a:fillRect/>
          </a:stretch>
        </p:blipFill>
        <p:spPr>
          <a:xfrm>
            <a:off x="4347197" y="2129560"/>
            <a:ext cx="4074622" cy="3773009"/>
          </a:xfrm>
          <a:prstGeom prst="rect">
            <a:avLst/>
          </a:prstGeom>
        </p:spPr>
      </p:pic>
    </p:spTree>
    <p:extLst>
      <p:ext uri="{BB962C8B-B14F-4D97-AF65-F5344CB8AC3E}">
        <p14:creationId xmlns:p14="http://schemas.microsoft.com/office/powerpoint/2010/main" val="4159982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12</a:t>
            </a:fld>
            <a:endParaRPr lang="en-US" dirty="0"/>
          </a:p>
        </p:txBody>
      </p:sp>
      <p:sp>
        <p:nvSpPr>
          <p:cNvPr id="4" name="Title 3">
            <a:extLst>
              <a:ext uri="{FF2B5EF4-FFF2-40B4-BE49-F238E27FC236}">
                <a16:creationId xmlns:a16="http://schemas.microsoft.com/office/drawing/2014/main" id="{84F6C4EB-BD09-47A4-B3F9-21F4FE335200}"/>
              </a:ext>
            </a:extLst>
          </p:cNvPr>
          <p:cNvSpPr>
            <a:spLocks noGrp="1"/>
          </p:cNvSpPr>
          <p:nvPr>
            <p:ph type="title"/>
          </p:nvPr>
        </p:nvSpPr>
        <p:spPr/>
        <p:txBody>
          <a:bodyPr>
            <a:normAutofit fontScale="90000"/>
          </a:bodyPr>
          <a:lstStyle/>
          <a:p>
            <a:r>
              <a:rPr lang="en-US" dirty="0"/>
              <a:t>LO1, content 11</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lstStyle/>
          <a:p>
            <a:pPr marL="457200" indent="-457200">
              <a:buFont typeface="+mj-lt"/>
              <a:buAutoNum type="arabicPeriod"/>
            </a:pPr>
            <a:r>
              <a:rPr lang="en-US" dirty="0">
                <a:solidFill>
                  <a:srgbClr val="FF0000"/>
                </a:solidFill>
              </a:rPr>
              <a:t>Explain admission, transfer, and discharge of a resident</a:t>
            </a:r>
          </a:p>
          <a:p>
            <a:pPr marL="0" indent="0">
              <a:buNone/>
            </a:pPr>
            <a:endParaRPr lang="en-US" dirty="0"/>
          </a:p>
          <a:p>
            <a:pPr marL="0" indent="0">
              <a:buNone/>
            </a:pPr>
            <a:r>
              <a:rPr lang="en-US" dirty="0"/>
              <a:t>REMEMBER:</a:t>
            </a:r>
          </a:p>
          <a:p>
            <a:pPr marL="0" indent="0">
              <a:buNone/>
            </a:pPr>
            <a:endParaRPr lang="en-US" dirty="0"/>
          </a:p>
          <a:p>
            <a:pPr marL="0" indent="0">
              <a:buNone/>
            </a:pPr>
            <a:r>
              <a:rPr lang="en-US" dirty="0"/>
              <a:t>Residents need to receive a written copy of Residents’ Rights during the admission process, and must also be informed of their rights related to advance directives.</a:t>
            </a:r>
          </a:p>
          <a:p>
            <a:pPr marL="0" indent="0">
              <a:buNone/>
            </a:pPr>
            <a:endParaRPr lang="en-US" dirty="0">
              <a:solidFill>
                <a:srgbClr val="FF0000"/>
              </a:solidFill>
            </a:endParaRPr>
          </a:p>
        </p:txBody>
      </p:sp>
    </p:spTree>
    <p:extLst>
      <p:ext uri="{BB962C8B-B14F-4D97-AF65-F5344CB8AC3E}">
        <p14:creationId xmlns:p14="http://schemas.microsoft.com/office/powerpoint/2010/main" val="33407564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120</a:t>
            </a:fld>
            <a:endParaRPr lang="en-US"/>
          </a:p>
        </p:txBody>
      </p:sp>
      <p:sp>
        <p:nvSpPr>
          <p:cNvPr id="4" name="Title 3">
            <a:extLst>
              <a:ext uri="{FF2B5EF4-FFF2-40B4-BE49-F238E27FC236}">
                <a16:creationId xmlns:a16="http://schemas.microsoft.com/office/drawing/2014/main" id="{ADA95009-A547-4C62-9F80-85D8F85DC0B6}"/>
              </a:ext>
            </a:extLst>
          </p:cNvPr>
          <p:cNvSpPr>
            <a:spLocks noGrp="1"/>
          </p:cNvSpPr>
          <p:nvPr>
            <p:ph type="title"/>
          </p:nvPr>
        </p:nvSpPr>
        <p:spPr/>
        <p:txBody>
          <a:bodyPr>
            <a:normAutofit fontScale="90000"/>
          </a:bodyPr>
          <a:lstStyle/>
          <a:p>
            <a:r>
              <a:rPr lang="en-US" dirty="0"/>
              <a:t>LO5, content 17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Collecting a routine urine specimen</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6"/>
            </a:pPr>
            <a:r>
              <a:rPr lang="en-US" altLang="en-US" dirty="0">
                <a:latin typeface="+mj-lt"/>
              </a:rPr>
              <a:t>Discard extra urine in the toilet. Turn the faucet on with a paper towel. Rinse the bedpan, urinal, or hat with cold water and empty it into the toilet. Flush the toilet. Place equipment in proper area for cleaning or clean it according to facility policy. </a:t>
            </a:r>
          </a:p>
          <a:p>
            <a:pPr marL="457200" indent="-457200">
              <a:buFont typeface="+mj-lt"/>
              <a:buAutoNum type="arabicPeriod" startAt="16"/>
            </a:pPr>
            <a:r>
              <a:rPr lang="en-US" altLang="en-US" dirty="0">
                <a:latin typeface="+mj-lt"/>
              </a:rPr>
              <a:t>Remove and discard gloves.</a:t>
            </a:r>
          </a:p>
          <a:p>
            <a:pPr marL="457200" indent="-457200">
              <a:buFont typeface="+mj-lt"/>
              <a:buAutoNum type="arabicPeriod" startAt="16"/>
            </a:pPr>
            <a:r>
              <a:rPr lang="en-US" altLang="en-US" dirty="0">
                <a:latin typeface="+mj-lt"/>
              </a:rPr>
              <a:t>Wash your hands. </a:t>
            </a:r>
          </a:p>
          <a:p>
            <a:pPr marL="457200" indent="-457200">
              <a:buFont typeface="+mj-lt"/>
              <a:buAutoNum type="arabicPeriod" startAt="16"/>
            </a:pPr>
            <a:r>
              <a:rPr lang="en-US" altLang="en-US" dirty="0">
                <a:latin typeface="+mj-lt"/>
              </a:rPr>
              <a:t>Place call light within resident’s reach.</a:t>
            </a:r>
          </a:p>
          <a:p>
            <a:pPr marL="457200" indent="-457200">
              <a:buFont typeface="+mj-lt"/>
              <a:buAutoNum type="arabicPeriod" startAt="16"/>
            </a:pPr>
            <a:r>
              <a:rPr lang="en-US" altLang="en-US" dirty="0">
                <a:latin typeface="+mj-lt"/>
              </a:rPr>
              <a:t>Report any changes in resident to the nurse.</a:t>
            </a:r>
          </a:p>
          <a:p>
            <a:pPr marL="457200" indent="-457200">
              <a:buFont typeface="+mj-lt"/>
              <a:buAutoNum type="arabicPeriod" startAt="16"/>
            </a:pPr>
            <a:r>
              <a:rPr lang="en-US" altLang="en-US" dirty="0">
                <a:latin typeface="+mj-lt"/>
              </a:rPr>
              <a:t>Take specimen and lab slip to proper area. Document procedure using facility guidelines. Note amount and characteristics of urine.</a:t>
            </a:r>
          </a:p>
          <a:p>
            <a:pPr marL="0" indent="0">
              <a:buNone/>
            </a:pPr>
            <a:endParaRPr lang="en-US" altLang="en-US" dirty="0">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11821516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121</a:t>
            </a:fld>
            <a:endParaRPr lang="en-US"/>
          </a:p>
        </p:txBody>
      </p:sp>
      <p:sp>
        <p:nvSpPr>
          <p:cNvPr id="4" name="Title 3">
            <a:extLst>
              <a:ext uri="{FF2B5EF4-FFF2-40B4-BE49-F238E27FC236}">
                <a16:creationId xmlns:a16="http://schemas.microsoft.com/office/drawing/2014/main" id="{553EA177-B169-44EE-95EC-F3E67F29CC20}"/>
              </a:ext>
            </a:extLst>
          </p:cNvPr>
          <p:cNvSpPr>
            <a:spLocks noGrp="1"/>
          </p:cNvSpPr>
          <p:nvPr>
            <p:ph type="title"/>
          </p:nvPr>
        </p:nvSpPr>
        <p:spPr/>
        <p:txBody>
          <a:bodyPr>
            <a:normAutofit fontScale="90000"/>
          </a:bodyPr>
          <a:lstStyle/>
          <a:p>
            <a:r>
              <a:rPr lang="en-US" dirty="0"/>
              <a:t>LO5, content 18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Collecting a clean-catch (mid-stream) urine specimen</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i="1" dirty="0">
                <a:latin typeface="+mj-lt"/>
              </a:rPr>
              <a:t>Equipment: specimen kit with container with completed label (labeled with resident’s name, date of birth, room number, date, and time) and lid, specimen bag, cleansing wipes, gloves, bedpan or urinal (if resident cannot use portable commode or toilet), plastic bag, toilet paper, disposable wipes, paper towels, towels, supplies for perineal care, lab slip</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r>
              <a:rPr lang="en-US" altLang="en-US" dirty="0">
                <a:latin typeface="+mj-lt"/>
              </a:rPr>
              <a:t>Put on gloves.</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solidFill>
                <a:schemeClr val="accent5">
                  <a:lumMod val="60000"/>
                  <a:lumOff val="40000"/>
                </a:schemeClr>
              </a:solidFill>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30528748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122</a:t>
            </a:fld>
            <a:endParaRPr lang="en-US"/>
          </a:p>
        </p:txBody>
      </p:sp>
      <p:sp>
        <p:nvSpPr>
          <p:cNvPr id="4" name="Title 3">
            <a:extLst>
              <a:ext uri="{FF2B5EF4-FFF2-40B4-BE49-F238E27FC236}">
                <a16:creationId xmlns:a16="http://schemas.microsoft.com/office/drawing/2014/main" id="{C922D63E-6FB0-4EDE-A156-282426E12D89}"/>
              </a:ext>
            </a:extLst>
          </p:cNvPr>
          <p:cNvSpPr>
            <a:spLocks noGrp="1"/>
          </p:cNvSpPr>
          <p:nvPr>
            <p:ph type="title"/>
          </p:nvPr>
        </p:nvSpPr>
        <p:spPr/>
        <p:txBody>
          <a:bodyPr>
            <a:normAutofit fontScale="90000"/>
          </a:bodyPr>
          <a:lstStyle/>
          <a:p>
            <a:r>
              <a:rPr lang="en-US" dirty="0"/>
              <a:t>LO5, content 19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Collecting a clean-catch (mid-stream) urine specimen</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6"/>
            </a:pPr>
            <a:r>
              <a:rPr lang="en-US" altLang="en-US" dirty="0">
                <a:latin typeface="+mj-lt"/>
              </a:rPr>
              <a:t>Open the specimen kit. Do not touch the inside of the container or the inside of the lid.</a:t>
            </a:r>
          </a:p>
          <a:p>
            <a:pPr marL="457200" indent="-457200">
              <a:buFont typeface="+mj-lt"/>
              <a:buAutoNum type="arabicPeriod" startAt="6"/>
            </a:pPr>
            <a:r>
              <a:rPr lang="en-US" altLang="en-US" dirty="0">
                <a:latin typeface="+mj-lt"/>
              </a:rPr>
              <a:t>If the resident cannot clean his or her perineal area, you will do it. Use the cleansing wipes to do this. Be sure to use a clean area of the wipe or clean wipe for each stroke. See bed bath procedure in Chapter 6 for a reminder on how to give perineal care.</a:t>
            </a:r>
          </a:p>
          <a:p>
            <a:pPr marL="457200" indent="-457200">
              <a:buFont typeface="+mj-lt"/>
              <a:buAutoNum type="arabicPeriod" startAt="6"/>
            </a:pPr>
            <a:r>
              <a:rPr lang="en-US" altLang="en-US" dirty="0">
                <a:latin typeface="+mj-lt"/>
              </a:rPr>
              <a:t>Ask the resident to urinate a small amount into the bedpan, urinal, or toilet, and to stop before urination is complete. </a:t>
            </a:r>
          </a:p>
          <a:p>
            <a:pPr marL="457200" indent="-457200">
              <a:buFont typeface="+mj-lt"/>
              <a:buAutoNum type="arabicPeriod" startAt="6"/>
            </a:pPr>
            <a:r>
              <a:rPr lang="en-US" altLang="en-US" dirty="0">
                <a:latin typeface="+mj-lt"/>
              </a:rPr>
              <a:t>Place the container under the urine stream. Have the resident start urinating again. Fill the container at least half full. Ask the resident to stop urinating and remove the container. Have the resident finish urinating in bedpan, urinal, or toilet.</a:t>
            </a:r>
          </a:p>
          <a:p>
            <a:pPr marL="0" indent="0">
              <a:buNone/>
            </a:pPr>
            <a:endParaRPr lang="en-US" altLang="en-US" dirty="0">
              <a:latin typeface="+mj-lt"/>
            </a:endParaRPr>
          </a:p>
          <a:p>
            <a:pPr marL="0" indent="0">
              <a:buNone/>
            </a:pPr>
            <a:endParaRPr lang="en-US" altLang="en-US" dirty="0">
              <a:solidFill>
                <a:schemeClr val="accent5">
                  <a:lumMod val="60000"/>
                  <a:lumOff val="40000"/>
                </a:schemeClr>
              </a:solidFill>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24516201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123</a:t>
            </a:fld>
            <a:endParaRPr lang="en-US"/>
          </a:p>
        </p:txBody>
      </p:sp>
      <p:sp>
        <p:nvSpPr>
          <p:cNvPr id="4" name="Title 3">
            <a:extLst>
              <a:ext uri="{FF2B5EF4-FFF2-40B4-BE49-F238E27FC236}">
                <a16:creationId xmlns:a16="http://schemas.microsoft.com/office/drawing/2014/main" id="{B6033E44-3DBB-41DC-BADE-C3FAA70C7453}"/>
              </a:ext>
            </a:extLst>
          </p:cNvPr>
          <p:cNvSpPr>
            <a:spLocks noGrp="1"/>
          </p:cNvSpPr>
          <p:nvPr>
            <p:ph type="title"/>
          </p:nvPr>
        </p:nvSpPr>
        <p:spPr/>
        <p:txBody>
          <a:bodyPr>
            <a:normAutofit fontScale="90000"/>
          </a:bodyPr>
          <a:lstStyle/>
          <a:p>
            <a:r>
              <a:rPr lang="en-US" dirty="0"/>
              <a:t>LO5, content 20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Collecting a clean-catch (mid-stream) urine specimen</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0"/>
            </a:pPr>
            <a:r>
              <a:rPr lang="en-US" altLang="en-US" dirty="0">
                <a:latin typeface="+mj-lt"/>
              </a:rPr>
              <a:t>After urination, provide a plastic bag so resident can discard toilet paper. Give perineal care if help is needed. Ask resident to clean his hands with a wipe if he is able. </a:t>
            </a:r>
          </a:p>
          <a:p>
            <a:pPr marL="457200" indent="-457200">
              <a:buFont typeface="+mj-lt"/>
              <a:buAutoNum type="arabicPeriod" startAt="10"/>
            </a:pPr>
            <a:r>
              <a:rPr lang="en-US" altLang="en-US" dirty="0">
                <a:latin typeface="+mj-lt"/>
              </a:rPr>
              <a:t>Cover the urine container with its lid. Do not touch the inside of the container. Wipe off the outside with a paper towel. </a:t>
            </a:r>
          </a:p>
          <a:p>
            <a:pPr marL="457200" indent="-457200">
              <a:buFont typeface="+mj-lt"/>
              <a:buAutoNum type="arabicPeriod" startAt="10"/>
            </a:pPr>
            <a:r>
              <a:rPr lang="en-US" altLang="en-US" dirty="0">
                <a:latin typeface="+mj-lt"/>
              </a:rPr>
              <a:t> Apply label. Place the container in a clean specimen bag. Seal the bag.</a:t>
            </a:r>
          </a:p>
          <a:p>
            <a:pPr marL="457200" indent="-457200">
              <a:buFont typeface="+mj-lt"/>
              <a:buAutoNum type="arabicPeriod" startAt="10"/>
            </a:pPr>
            <a:r>
              <a:rPr lang="en-US" altLang="en-US" dirty="0">
                <a:latin typeface="+mj-lt"/>
              </a:rPr>
              <a:t>Discard extra urine in toilet. Turn the faucet on with a paper towel. Rinse the bedpan or urinal with cold water and empty it into the toilet. Flush the toilet. Place equipment in proper area for cleaning or clean it according to facility policy.</a:t>
            </a:r>
          </a:p>
          <a:p>
            <a:pPr marL="0" indent="0">
              <a:buNone/>
            </a:pPr>
            <a:endParaRPr lang="en-US" altLang="en-US" dirty="0">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25753521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124</a:t>
            </a:fld>
            <a:endParaRPr lang="en-US"/>
          </a:p>
        </p:txBody>
      </p:sp>
      <p:sp>
        <p:nvSpPr>
          <p:cNvPr id="4" name="Title 3">
            <a:extLst>
              <a:ext uri="{FF2B5EF4-FFF2-40B4-BE49-F238E27FC236}">
                <a16:creationId xmlns:a16="http://schemas.microsoft.com/office/drawing/2014/main" id="{E0AF1071-D259-4140-BD0C-68A0CF975806}"/>
              </a:ext>
            </a:extLst>
          </p:cNvPr>
          <p:cNvSpPr>
            <a:spLocks noGrp="1"/>
          </p:cNvSpPr>
          <p:nvPr>
            <p:ph type="title"/>
          </p:nvPr>
        </p:nvSpPr>
        <p:spPr/>
        <p:txBody>
          <a:bodyPr>
            <a:normAutofit fontScale="90000"/>
          </a:bodyPr>
          <a:lstStyle/>
          <a:p>
            <a:r>
              <a:rPr lang="en-US" dirty="0"/>
              <a:t>LO5, content 21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Collecting a clean-catch (mid-stream) urine specimen</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4"/>
            </a:pPr>
            <a:r>
              <a:rPr lang="en-US" altLang="en-US" dirty="0">
                <a:latin typeface="+mj-lt"/>
              </a:rPr>
              <a:t>Remove and discard gloves. </a:t>
            </a:r>
          </a:p>
          <a:p>
            <a:pPr marL="457200" indent="-457200">
              <a:buFont typeface="+mj-lt"/>
              <a:buAutoNum type="arabicPeriod" startAt="14"/>
            </a:pPr>
            <a:r>
              <a:rPr lang="en-US" altLang="en-US" dirty="0">
                <a:latin typeface="+mj-lt"/>
              </a:rPr>
              <a:t>Wash your hands. </a:t>
            </a:r>
          </a:p>
          <a:p>
            <a:pPr marL="457200" indent="-457200">
              <a:buFont typeface="+mj-lt"/>
              <a:buAutoNum type="arabicPeriod" startAt="14"/>
            </a:pPr>
            <a:r>
              <a:rPr lang="en-US" altLang="en-US" dirty="0">
                <a:latin typeface="+mj-lt"/>
              </a:rPr>
              <a:t>Place call light within resident’s reach.</a:t>
            </a:r>
          </a:p>
          <a:p>
            <a:pPr marL="457200" indent="-457200">
              <a:buFont typeface="+mj-lt"/>
              <a:buAutoNum type="arabicPeriod" startAt="14"/>
            </a:pPr>
            <a:r>
              <a:rPr lang="en-US" altLang="en-US" dirty="0">
                <a:latin typeface="+mj-lt"/>
              </a:rPr>
              <a:t>Report any changes in resident to the nurse.</a:t>
            </a:r>
          </a:p>
          <a:p>
            <a:pPr marL="457200" indent="-457200">
              <a:buFont typeface="+mj-lt"/>
              <a:buAutoNum type="arabicPeriod" startAt="14"/>
            </a:pPr>
            <a:r>
              <a:rPr lang="en-US" altLang="en-US" dirty="0">
                <a:latin typeface="+mj-lt"/>
              </a:rPr>
              <a:t>Take specimen and lab slip to proper area. Document procedure using facility guidelines. Note amount and characteristics of urine.</a:t>
            </a:r>
          </a:p>
          <a:p>
            <a:pPr marL="0" indent="0">
              <a:buNone/>
            </a:pPr>
            <a:endParaRPr lang="en-US" altLang="en-US" dirty="0">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36512538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125</a:t>
            </a:fld>
            <a:endParaRPr lang="en-US"/>
          </a:p>
        </p:txBody>
      </p:sp>
      <p:sp>
        <p:nvSpPr>
          <p:cNvPr id="4" name="Title 3">
            <a:extLst>
              <a:ext uri="{FF2B5EF4-FFF2-40B4-BE49-F238E27FC236}">
                <a16:creationId xmlns:a16="http://schemas.microsoft.com/office/drawing/2014/main" id="{48FA38A8-4376-4B2E-B33D-F4617FD3CC53}"/>
              </a:ext>
            </a:extLst>
          </p:cNvPr>
          <p:cNvSpPr>
            <a:spLocks noGrp="1"/>
          </p:cNvSpPr>
          <p:nvPr>
            <p:ph type="title"/>
          </p:nvPr>
        </p:nvSpPr>
        <p:spPr/>
        <p:txBody>
          <a:bodyPr>
            <a:normAutofit fontScale="90000"/>
          </a:bodyPr>
          <a:lstStyle/>
          <a:p>
            <a:r>
              <a:rPr lang="en-US" dirty="0"/>
              <a:t>LO5, content 22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Collecting a stool specimen</a:t>
            </a:r>
          </a:p>
          <a:p>
            <a:pPr marL="0" indent="0">
              <a:buNone/>
            </a:pPr>
            <a:endParaRPr lang="en-US" altLang="en-US" dirty="0">
              <a:solidFill>
                <a:schemeClr val="accent5">
                  <a:lumMod val="60000"/>
                  <a:lumOff val="40000"/>
                </a:schemeClr>
              </a:solidFill>
              <a:latin typeface="+mj-lt"/>
            </a:endParaRPr>
          </a:p>
          <a:p>
            <a:pPr marL="0" indent="0">
              <a:buNone/>
            </a:pPr>
            <a:r>
              <a:rPr lang="en-US" altLang="en-US" i="1" dirty="0">
                <a:latin typeface="+mj-lt"/>
              </a:rPr>
              <a:t>Equipment: specimen container with completed label (labeled with resident’s name, date of birth, room number, date, and time) and lid, specimen bag, 2 pairs of gloves, 2 tongue blades, bedpan (if resident cannot use portable commode or toilet), hat for toilet (if resident uses portable commode or toilet), plastic bag, toilet paper, disposable wipes, paper towels, supplies for perineal care, lab slip</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r>
              <a:rPr lang="en-US" altLang="en-US" dirty="0">
                <a:latin typeface="+mj-lt"/>
              </a:rPr>
              <a:t>Put on gloves.</a:t>
            </a: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10364917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126</a:t>
            </a:fld>
            <a:endParaRPr lang="en-US"/>
          </a:p>
        </p:txBody>
      </p:sp>
      <p:sp>
        <p:nvSpPr>
          <p:cNvPr id="4" name="Title 3">
            <a:extLst>
              <a:ext uri="{FF2B5EF4-FFF2-40B4-BE49-F238E27FC236}">
                <a16:creationId xmlns:a16="http://schemas.microsoft.com/office/drawing/2014/main" id="{F8C67977-4C92-40D2-A454-9A78AD5E1808}"/>
              </a:ext>
            </a:extLst>
          </p:cNvPr>
          <p:cNvSpPr>
            <a:spLocks noGrp="1"/>
          </p:cNvSpPr>
          <p:nvPr>
            <p:ph type="title"/>
          </p:nvPr>
        </p:nvSpPr>
        <p:spPr/>
        <p:txBody>
          <a:bodyPr>
            <a:normAutofit fontScale="90000"/>
          </a:bodyPr>
          <a:lstStyle/>
          <a:p>
            <a:r>
              <a:rPr lang="en-US" dirty="0"/>
              <a:t>LO5, content 23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Collecting a stool specimen</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6"/>
            </a:pPr>
            <a:r>
              <a:rPr lang="en-US" altLang="en-US" dirty="0">
                <a:latin typeface="+mj-lt"/>
              </a:rPr>
              <a:t>Ask the resident not to urinate when he is ready to move bowels. Ask him not to put toilet paper in with the sample. Provide a plastic bag to discard toilet paper separately.</a:t>
            </a:r>
          </a:p>
          <a:p>
            <a:pPr marL="457200" indent="-457200">
              <a:buFont typeface="+mj-lt"/>
              <a:buAutoNum type="arabicPeriod" startAt="6"/>
            </a:pPr>
            <a:r>
              <a:rPr lang="en-US" altLang="en-US" dirty="0">
                <a:latin typeface="+mj-lt"/>
              </a:rPr>
              <a:t>Fit hat to toilet or commode, or provide resident with bedpan.</a:t>
            </a:r>
          </a:p>
          <a:p>
            <a:pPr marL="457200" indent="-457200">
              <a:buFont typeface="+mj-lt"/>
              <a:buAutoNum type="arabicPeriod" startAt="6"/>
            </a:pPr>
            <a:r>
              <a:rPr lang="en-US" altLang="en-US" dirty="0">
                <a:latin typeface="+mj-lt"/>
              </a:rPr>
              <a:t>Make sure bed is in its lowest position. Place toilet paper and disposable wipes within resident’s reach. Ask resident to clean his hands with a wipe when finished if he is able.</a:t>
            </a:r>
          </a:p>
          <a:p>
            <a:pPr marL="457200" indent="-457200">
              <a:buFont typeface="+mj-lt"/>
              <a:buAutoNum type="arabicPeriod" startAt="6"/>
            </a:pPr>
            <a:r>
              <a:rPr lang="en-US" altLang="en-US" dirty="0">
                <a:latin typeface="+mj-lt"/>
              </a:rPr>
              <a:t>Remove and discard gloves. Wash your hands. </a:t>
            </a:r>
          </a:p>
          <a:p>
            <a:pPr marL="457200" indent="-457200">
              <a:buFont typeface="+mj-lt"/>
              <a:buAutoNum type="arabicPeriod" startAt="6"/>
            </a:pPr>
            <a:r>
              <a:rPr lang="en-US" altLang="en-US" dirty="0">
                <a:latin typeface="+mj-lt"/>
              </a:rPr>
              <a:t>Place the call light within resident’s reach. Ask resident to signal when done. Leave the room and close the door.</a:t>
            </a:r>
          </a:p>
          <a:p>
            <a:pPr marL="457200" indent="-457200">
              <a:buFont typeface="+mj-lt"/>
              <a:buAutoNum type="arabicPeriod" startAt="6"/>
            </a:pPr>
            <a:r>
              <a:rPr lang="en-US" altLang="en-US" dirty="0">
                <a:latin typeface="+mj-lt"/>
              </a:rPr>
              <a:t>When called by the resident, return and wash your hands. Put on clean gloves. Give perineal care if help is needed.</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solidFill>
                <a:schemeClr val="accent5">
                  <a:lumMod val="60000"/>
                  <a:lumOff val="40000"/>
                </a:schemeClr>
              </a:solidFill>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208391190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127</a:t>
            </a:fld>
            <a:endParaRPr lang="en-US"/>
          </a:p>
        </p:txBody>
      </p:sp>
      <p:sp>
        <p:nvSpPr>
          <p:cNvPr id="4" name="Title 3">
            <a:extLst>
              <a:ext uri="{FF2B5EF4-FFF2-40B4-BE49-F238E27FC236}">
                <a16:creationId xmlns:a16="http://schemas.microsoft.com/office/drawing/2014/main" id="{8ECB70EC-0D35-47AF-A3A9-0461ABCA2557}"/>
              </a:ext>
            </a:extLst>
          </p:cNvPr>
          <p:cNvSpPr>
            <a:spLocks noGrp="1"/>
          </p:cNvSpPr>
          <p:nvPr>
            <p:ph type="title"/>
          </p:nvPr>
        </p:nvSpPr>
        <p:spPr/>
        <p:txBody>
          <a:bodyPr>
            <a:normAutofit fontScale="90000"/>
          </a:bodyPr>
          <a:lstStyle/>
          <a:p>
            <a:r>
              <a:rPr lang="en-US" dirty="0"/>
              <a:t>LO5, content 24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Collecting a stool specimen</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2"/>
            </a:pPr>
            <a:r>
              <a:rPr lang="en-US" altLang="en-US" dirty="0">
                <a:latin typeface="+mj-lt"/>
              </a:rPr>
              <a:t>Using the two tongue blades, take about two tablespoons of stool and put it in the container. Without touching the inside of the container, cover it tightly. Apply the label and place container in a clean specimen bag. </a:t>
            </a:r>
          </a:p>
          <a:p>
            <a:pPr marL="457200" indent="-457200">
              <a:buFont typeface="+mj-lt"/>
              <a:buAutoNum type="arabicPeriod" startAt="12"/>
            </a:pPr>
            <a:r>
              <a:rPr lang="en-US" altLang="en-US" dirty="0">
                <a:latin typeface="+mj-lt"/>
              </a:rPr>
              <a:t>Wrap tongue blades in toilet paper. Put them in plastic bag with used toilet paper. Discard bag in proper container. </a:t>
            </a:r>
          </a:p>
          <a:p>
            <a:pPr marL="457200" indent="-457200">
              <a:buFont typeface="+mj-lt"/>
              <a:buAutoNum type="arabicPeriod" startAt="12"/>
            </a:pPr>
            <a:r>
              <a:rPr lang="en-US" altLang="en-US" dirty="0">
                <a:latin typeface="+mj-lt"/>
              </a:rPr>
              <a:t>Empty the bedpan or container into the toilet. Turn the faucet on with a paper towel. Rinse the bedpan with cold water and empty it into the toilet. Flush the toilet. Place equipment in proper area for cleaning or clean it according to facility policy.</a:t>
            </a:r>
          </a:p>
          <a:p>
            <a:pPr marL="0" indent="0">
              <a:buNone/>
            </a:pPr>
            <a:endParaRPr lang="en-US" altLang="en-US" dirty="0">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26128995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128</a:t>
            </a:fld>
            <a:endParaRPr lang="en-US"/>
          </a:p>
        </p:txBody>
      </p:sp>
      <p:sp>
        <p:nvSpPr>
          <p:cNvPr id="4" name="Title 3">
            <a:extLst>
              <a:ext uri="{FF2B5EF4-FFF2-40B4-BE49-F238E27FC236}">
                <a16:creationId xmlns:a16="http://schemas.microsoft.com/office/drawing/2014/main" id="{C54B1543-D318-4667-ABC2-F850554059B4}"/>
              </a:ext>
            </a:extLst>
          </p:cNvPr>
          <p:cNvSpPr>
            <a:spLocks noGrp="1"/>
          </p:cNvSpPr>
          <p:nvPr>
            <p:ph type="title"/>
          </p:nvPr>
        </p:nvSpPr>
        <p:spPr/>
        <p:txBody>
          <a:bodyPr>
            <a:normAutofit fontScale="90000"/>
          </a:bodyPr>
          <a:lstStyle/>
          <a:p>
            <a:r>
              <a:rPr lang="en-US" dirty="0"/>
              <a:t>LO5, content 25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Collecting a stool specimen</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5"/>
            </a:pPr>
            <a:r>
              <a:rPr lang="en-US" altLang="en-US" dirty="0">
                <a:latin typeface="+mj-lt"/>
              </a:rPr>
              <a:t>Remove and discard gloves.</a:t>
            </a:r>
          </a:p>
          <a:p>
            <a:pPr marL="457200" indent="-457200">
              <a:buFont typeface="+mj-lt"/>
              <a:buAutoNum type="arabicPeriod" startAt="15"/>
            </a:pPr>
            <a:r>
              <a:rPr lang="en-US" altLang="en-US" dirty="0">
                <a:latin typeface="+mj-lt"/>
              </a:rPr>
              <a:t>Wash your hands.</a:t>
            </a:r>
          </a:p>
          <a:p>
            <a:pPr marL="457200" indent="-457200">
              <a:buFont typeface="+mj-lt"/>
              <a:buAutoNum type="arabicPeriod" startAt="15"/>
            </a:pPr>
            <a:r>
              <a:rPr lang="en-US" altLang="en-US" dirty="0">
                <a:latin typeface="+mj-lt"/>
              </a:rPr>
              <a:t>Place call light within resident’s reach.</a:t>
            </a:r>
          </a:p>
          <a:p>
            <a:pPr marL="457200" indent="-457200">
              <a:buFont typeface="+mj-lt"/>
              <a:buAutoNum type="arabicPeriod" startAt="15"/>
            </a:pPr>
            <a:r>
              <a:rPr lang="en-US" altLang="en-US" dirty="0">
                <a:latin typeface="+mj-lt"/>
              </a:rPr>
              <a:t>Report any changes in resident to the nurse.</a:t>
            </a:r>
          </a:p>
          <a:p>
            <a:pPr marL="457200" indent="-457200">
              <a:buFont typeface="+mj-lt"/>
              <a:buAutoNum type="arabicPeriod" startAt="15"/>
            </a:pPr>
            <a:r>
              <a:rPr lang="en-US" altLang="en-US" dirty="0">
                <a:latin typeface="+mj-lt"/>
              </a:rPr>
              <a:t>Take specimen and lab slip to proper area. Document procedure using facility guidelines. Note amount and characteristics of stool.</a:t>
            </a:r>
          </a:p>
          <a:p>
            <a:pPr marL="0" indent="0">
              <a:buNone/>
            </a:pPr>
            <a:r>
              <a:rPr lang="en-US" altLang="en-US" dirty="0">
                <a:solidFill>
                  <a:schemeClr val="accent5">
                    <a:lumMod val="60000"/>
                    <a:lumOff val="40000"/>
                  </a:schemeClr>
                </a:solidFill>
                <a:latin typeface="+mj-lt"/>
              </a:rPr>
              <a:t>	</a:t>
            </a:r>
          </a:p>
          <a:p>
            <a:pPr marL="0" indent="0">
              <a:buNone/>
            </a:pPr>
            <a:endParaRPr lang="en-US" altLang="en-US" dirty="0">
              <a:solidFill>
                <a:schemeClr val="accent5">
                  <a:lumMod val="60000"/>
                  <a:lumOff val="40000"/>
                </a:schemeClr>
              </a:solidFill>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237443075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129</a:t>
            </a:fld>
            <a:endParaRPr lang="en-US"/>
          </a:p>
        </p:txBody>
      </p:sp>
      <p:sp>
        <p:nvSpPr>
          <p:cNvPr id="4" name="Title 3">
            <a:extLst>
              <a:ext uri="{FF2B5EF4-FFF2-40B4-BE49-F238E27FC236}">
                <a16:creationId xmlns:a16="http://schemas.microsoft.com/office/drawing/2014/main" id="{FF15D85E-C020-45C9-A72A-9501E86011B3}"/>
              </a:ext>
            </a:extLst>
          </p:cNvPr>
          <p:cNvSpPr>
            <a:spLocks noGrp="1"/>
          </p:cNvSpPr>
          <p:nvPr>
            <p:ph type="title"/>
          </p:nvPr>
        </p:nvSpPr>
        <p:spPr/>
        <p:txBody>
          <a:bodyPr>
            <a:normAutofit fontScale="90000"/>
          </a:bodyPr>
          <a:lstStyle/>
          <a:p>
            <a:r>
              <a:rPr lang="en-US" dirty="0"/>
              <a:t>LO5, content 26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lnSpcReduction="10000"/>
          </a:bodyPr>
          <a:lstStyle/>
          <a:p>
            <a:pPr marL="0" indent="0">
              <a:buNone/>
            </a:pPr>
            <a:r>
              <a:rPr lang="en-US" altLang="en-US" dirty="0">
                <a:latin typeface="+mj-lt"/>
              </a:rPr>
              <a:t>Handout 7-7: Collecting a 24-Hour Urine Specimen</a:t>
            </a:r>
          </a:p>
          <a:p>
            <a:pPr marL="0" indent="0">
              <a:buNone/>
            </a:pPr>
            <a:endParaRPr lang="en-US" altLang="en-US" dirty="0">
              <a:latin typeface="+mj-lt"/>
            </a:endParaRPr>
          </a:p>
          <a:p>
            <a:pPr marL="0" indent="0">
              <a:buNone/>
            </a:pPr>
            <a:r>
              <a:rPr lang="en-US" altLang="en-US" b="1" dirty="0">
                <a:latin typeface="+mj-lt"/>
              </a:rPr>
              <a:t>Collecting a 24-hour urine specimen</a:t>
            </a:r>
          </a:p>
          <a:p>
            <a:pPr marL="0" indent="0">
              <a:buNone/>
            </a:pPr>
            <a:endParaRPr lang="en-US" altLang="en-US" b="1" dirty="0">
              <a:latin typeface="+mj-lt"/>
            </a:endParaRPr>
          </a:p>
          <a:p>
            <a:pPr marL="0" indent="0">
              <a:buNone/>
            </a:pPr>
            <a:r>
              <a:rPr lang="en-US" altLang="en-US" i="1" dirty="0">
                <a:latin typeface="+mj-lt"/>
              </a:rPr>
              <a:t>Equipment: 24 hour specimen container with lid, completed label (labeled with resident's name, date of birth, room number date, and time) bedpan or urinal (for residents confined to bed) hat for toilet (if resident can use portable commode or toilet), gloves, toilet paper, disposable wipes, supplies for perineal care, sign to alert other team members that a 24-hour urine specimen is being collected, form for recording output, laboratory slip</a:t>
            </a:r>
          </a:p>
          <a:p>
            <a:pPr marL="0" indent="0">
              <a:buNone/>
            </a:pPr>
            <a:endParaRPr lang="en-US" altLang="en-US" i="1" dirty="0">
              <a:latin typeface="+mj-lt"/>
            </a:endParaRPr>
          </a:p>
          <a:p>
            <a:pPr marL="457200" indent="-457200">
              <a:buFont typeface="+mj-lt"/>
              <a:buAutoNum type="arabicPeriod"/>
            </a:pPr>
            <a:r>
              <a:rPr lang="en-US" altLang="en-US" dirty="0">
                <a:latin typeface="+mj-lt"/>
              </a:rPr>
              <a:t>Identify yourself by name. Identify the resident by name.</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p:txBody>
      </p:sp>
    </p:spTree>
    <p:extLst>
      <p:ext uri="{BB962C8B-B14F-4D97-AF65-F5344CB8AC3E}">
        <p14:creationId xmlns:p14="http://schemas.microsoft.com/office/powerpoint/2010/main" val="1707011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13</a:t>
            </a:fld>
            <a:endParaRPr lang="en-US"/>
          </a:p>
        </p:txBody>
      </p:sp>
      <p:sp>
        <p:nvSpPr>
          <p:cNvPr id="4" name="Title 3">
            <a:extLst>
              <a:ext uri="{FF2B5EF4-FFF2-40B4-BE49-F238E27FC236}">
                <a16:creationId xmlns:a16="http://schemas.microsoft.com/office/drawing/2014/main" id="{5E01B2E5-4788-4CEA-B921-F5BE96C1C801}"/>
              </a:ext>
            </a:extLst>
          </p:cNvPr>
          <p:cNvSpPr>
            <a:spLocks noGrp="1"/>
          </p:cNvSpPr>
          <p:nvPr>
            <p:ph type="title"/>
          </p:nvPr>
        </p:nvSpPr>
        <p:spPr/>
        <p:txBody>
          <a:bodyPr>
            <a:normAutofit fontScale="90000"/>
          </a:bodyPr>
          <a:lstStyle/>
          <a:p>
            <a:r>
              <a:rPr lang="en-US" dirty="0"/>
              <a:t>LO1, content 12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Admitting a resident</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i="1" dirty="0"/>
              <a:t>Equipment: may include admission paperwork (checklist and inventory form), gloves, and vital signs equipment</a:t>
            </a:r>
          </a:p>
          <a:p>
            <a:pPr marL="0" indent="0">
              <a:buNone/>
            </a:pPr>
            <a:endParaRPr lang="en-US" altLang="en-US" dirty="0"/>
          </a:p>
          <a:p>
            <a:pPr marL="457200" indent="-457200">
              <a:buFont typeface="+mj-lt"/>
              <a:buAutoNum type="arabicPeriod"/>
            </a:pPr>
            <a:r>
              <a:rPr lang="en-US" altLang="en-US" dirty="0"/>
              <a:t>Identify yourself by name. Identify the resident by name. </a:t>
            </a:r>
          </a:p>
          <a:p>
            <a:pPr marL="457200" indent="-457200">
              <a:buFont typeface="+mj-lt"/>
              <a:buAutoNum type="arabicPeriod"/>
            </a:pPr>
            <a:r>
              <a:rPr lang="en-US" altLang="en-US" dirty="0"/>
              <a:t>Wash your hands.</a:t>
            </a:r>
          </a:p>
          <a:p>
            <a:pPr marL="457200" indent="-457200">
              <a:buFont typeface="+mj-lt"/>
              <a:buAutoNum type="arabicPeriod"/>
            </a:pPr>
            <a:r>
              <a:rPr lang="en-US" altLang="en-US" dirty="0"/>
              <a:t>Explain procedure to resident. Speak clearly, slowly, and directly. Maintain face-to-face contact whenever possible.</a:t>
            </a:r>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39834887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130</a:t>
            </a:fld>
            <a:endParaRPr lang="en-US"/>
          </a:p>
        </p:txBody>
      </p:sp>
      <p:sp>
        <p:nvSpPr>
          <p:cNvPr id="4" name="Title 3">
            <a:extLst>
              <a:ext uri="{FF2B5EF4-FFF2-40B4-BE49-F238E27FC236}">
                <a16:creationId xmlns:a16="http://schemas.microsoft.com/office/drawing/2014/main" id="{FB589A21-D8D5-440A-8CF4-8B7DE05D14F1}"/>
              </a:ext>
            </a:extLst>
          </p:cNvPr>
          <p:cNvSpPr>
            <a:spLocks noGrp="1"/>
          </p:cNvSpPr>
          <p:nvPr>
            <p:ph type="title"/>
          </p:nvPr>
        </p:nvSpPr>
        <p:spPr/>
        <p:txBody>
          <a:bodyPr>
            <a:normAutofit fontScale="90000"/>
          </a:bodyPr>
          <a:lstStyle/>
          <a:p>
            <a:r>
              <a:rPr lang="en-US" dirty="0"/>
              <a:t>LO5, content 27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7-7: Collecting a 24-Hour Urine Specimen (cont’d)</a:t>
            </a:r>
          </a:p>
          <a:p>
            <a:pPr marL="0" indent="0">
              <a:buNone/>
            </a:pPr>
            <a:endParaRPr lang="en-US" altLang="en-US" dirty="0">
              <a:latin typeface="+mj-lt"/>
            </a:endParaRPr>
          </a:p>
          <a:p>
            <a:pPr marL="457200" indent="-457200">
              <a:buFont typeface="+mj-lt"/>
              <a:buAutoNum type="arabicPeriod" startAt="5"/>
            </a:pPr>
            <a:r>
              <a:rPr lang="en-US" altLang="en-US" dirty="0">
                <a:latin typeface="+mj-lt"/>
              </a:rPr>
              <a:t>Place a sign on the resident's bed to let all care team members know that a 24-hour specimen is being collected. The sign might read "Save all urine for 24-hour specimen."</a:t>
            </a:r>
          </a:p>
          <a:p>
            <a:pPr marL="457200" indent="-457200">
              <a:buFont typeface="+mj-lt"/>
              <a:buAutoNum type="arabicPeriod" startAt="5"/>
            </a:pPr>
            <a:r>
              <a:rPr lang="en-US" altLang="en-US" dirty="0">
                <a:latin typeface="+mj-lt"/>
              </a:rPr>
              <a:t>When starting the collection, have the resident completely empty the bladder. Discard the urine. Note the exact time of this voiding. The collection will run until the same time the next day.</a:t>
            </a:r>
          </a:p>
          <a:p>
            <a:pPr marL="457200" indent="-457200">
              <a:buFont typeface="+mj-lt"/>
              <a:buAutoNum type="arabicPeriod" startAt="5"/>
            </a:pPr>
            <a:r>
              <a:rPr lang="en-US" altLang="en-US" dirty="0">
                <a:latin typeface="+mj-lt"/>
              </a:rPr>
              <a:t>Label the container with the resident’s name, date of birth, room number, and dates and times the collection period began and ended.</a:t>
            </a:r>
          </a:p>
          <a:p>
            <a:pPr marL="457200" indent="-457200">
              <a:buFont typeface="+mj-lt"/>
              <a:buAutoNum type="arabicPeriod" startAt="5"/>
            </a:pPr>
            <a:r>
              <a:rPr lang="en-US" altLang="en-US" dirty="0">
                <a:latin typeface="+mj-lt"/>
              </a:rPr>
              <a:t>Wash hands and put on gloves each time the resident voids.</a:t>
            </a:r>
          </a:p>
          <a:p>
            <a:pPr marL="457200" indent="-457200">
              <a:buFont typeface="+mj-lt"/>
              <a:buAutoNum type="arabicPeriod" startAt="5"/>
            </a:pPr>
            <a:r>
              <a:rPr lang="en-US" altLang="en-US" dirty="0">
                <a:latin typeface="+mj-lt"/>
              </a:rPr>
              <a:t>Pour urine from bedpan, urinal, or hat into the container. Container may be stored at room temperature, in the refrigerator, or on ice. Follow facility policy.</a:t>
            </a: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p:txBody>
      </p:sp>
    </p:spTree>
    <p:extLst>
      <p:ext uri="{BB962C8B-B14F-4D97-AF65-F5344CB8AC3E}">
        <p14:creationId xmlns:p14="http://schemas.microsoft.com/office/powerpoint/2010/main" val="13185457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131</a:t>
            </a:fld>
            <a:endParaRPr lang="en-US"/>
          </a:p>
        </p:txBody>
      </p:sp>
      <p:sp>
        <p:nvSpPr>
          <p:cNvPr id="4" name="Title 3">
            <a:extLst>
              <a:ext uri="{FF2B5EF4-FFF2-40B4-BE49-F238E27FC236}">
                <a16:creationId xmlns:a16="http://schemas.microsoft.com/office/drawing/2014/main" id="{256D18FE-495E-4B77-A156-E00C3FD53614}"/>
              </a:ext>
            </a:extLst>
          </p:cNvPr>
          <p:cNvSpPr>
            <a:spLocks noGrp="1"/>
          </p:cNvSpPr>
          <p:nvPr>
            <p:ph type="title"/>
          </p:nvPr>
        </p:nvSpPr>
        <p:spPr/>
        <p:txBody>
          <a:bodyPr>
            <a:normAutofit fontScale="90000"/>
          </a:bodyPr>
          <a:lstStyle/>
          <a:p>
            <a:r>
              <a:rPr lang="en-US" dirty="0"/>
              <a:t>LO5, content 28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7-7: Collecting a 24-Hour Urine Specimen (cont’d)</a:t>
            </a:r>
          </a:p>
          <a:p>
            <a:pPr marL="0" indent="0">
              <a:buNone/>
            </a:pPr>
            <a:endParaRPr lang="en-US" altLang="en-US" dirty="0">
              <a:latin typeface="+mj-lt"/>
            </a:endParaRPr>
          </a:p>
          <a:p>
            <a:pPr marL="457200" indent="-457200">
              <a:buFont typeface="+mj-lt"/>
              <a:buAutoNum type="arabicPeriod" startAt="10"/>
            </a:pPr>
            <a:r>
              <a:rPr lang="en-US" altLang="en-US" dirty="0">
                <a:latin typeface="+mj-lt"/>
              </a:rPr>
              <a:t>After each voiding, help as necessary with perineal care. Ask the resident to clean his hands with a wipe after each voiding. </a:t>
            </a:r>
          </a:p>
          <a:p>
            <a:pPr marL="457200" indent="-457200">
              <a:buFont typeface="+mj-lt"/>
              <a:buAutoNum type="arabicPeriod" startAt="10"/>
            </a:pPr>
            <a:r>
              <a:rPr lang="en-US" altLang="en-US" dirty="0">
                <a:latin typeface="+mj-lt"/>
              </a:rPr>
              <a:t>After each voiding, place equipment in proper area for cleaning or clean it according to facility policy.</a:t>
            </a:r>
          </a:p>
          <a:p>
            <a:pPr marL="457200" indent="-457200">
              <a:buFont typeface="+mj-lt"/>
              <a:buAutoNum type="arabicPeriod" startAt="10"/>
            </a:pPr>
            <a:r>
              <a:rPr lang="en-US" altLang="en-US" dirty="0">
                <a:latin typeface="+mj-lt"/>
              </a:rPr>
              <a:t>Remove and discard gloves.</a:t>
            </a:r>
          </a:p>
          <a:p>
            <a:pPr marL="457200" indent="-457200">
              <a:buFont typeface="+mj-lt"/>
              <a:buAutoNum type="arabicPeriod" startAt="10"/>
            </a:pPr>
            <a:r>
              <a:rPr lang="en-US" altLang="en-US" dirty="0">
                <a:latin typeface="+mj-lt"/>
              </a:rPr>
              <a:t>Wash your hands.</a:t>
            </a:r>
          </a:p>
          <a:p>
            <a:pPr marL="457200" indent="-457200">
              <a:buFont typeface="+mj-lt"/>
              <a:buAutoNum type="arabicPeriod" startAt="10"/>
            </a:pPr>
            <a:r>
              <a:rPr lang="en-US" altLang="en-US" dirty="0">
                <a:latin typeface="+mj-lt"/>
              </a:rPr>
              <a:t>After the last void of the 24-hour period, remove the sign. Take specimen and lab slip to proper area. Document procedure using facility guidelines. Make sure to include the time of the last void before the 24-hour collection period began and the last void of the 24-hour collection period.</a:t>
            </a: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p:txBody>
      </p:sp>
    </p:spTree>
    <p:extLst>
      <p:ext uri="{BB962C8B-B14F-4D97-AF65-F5344CB8AC3E}">
        <p14:creationId xmlns:p14="http://schemas.microsoft.com/office/powerpoint/2010/main" val="7439320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132</a:t>
            </a:fld>
            <a:endParaRPr lang="en-US"/>
          </a:p>
        </p:txBody>
      </p:sp>
      <p:sp>
        <p:nvSpPr>
          <p:cNvPr id="4" name="Title 3">
            <a:extLst>
              <a:ext uri="{FF2B5EF4-FFF2-40B4-BE49-F238E27FC236}">
                <a16:creationId xmlns:a16="http://schemas.microsoft.com/office/drawing/2014/main" id="{5D6BCA65-EBEA-48F4-B18A-06FCDE673E0C}"/>
              </a:ext>
            </a:extLst>
          </p:cNvPr>
          <p:cNvSpPr>
            <a:spLocks noGrp="1"/>
          </p:cNvSpPr>
          <p:nvPr>
            <p:ph type="title"/>
          </p:nvPr>
        </p:nvSpPr>
        <p:spPr/>
        <p:txBody>
          <a:bodyPr>
            <a:normAutofit fontScale="90000"/>
          </a:bodyPr>
          <a:lstStyle/>
          <a:p>
            <a:r>
              <a:rPr lang="en-US" dirty="0"/>
              <a:t>LO5, content 29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lnSpcReduction="10000"/>
          </a:bodyPr>
          <a:lstStyle/>
          <a:p>
            <a:pPr marL="0" indent="0">
              <a:buNone/>
            </a:pPr>
            <a:r>
              <a:rPr lang="en-US" altLang="en-US" dirty="0">
                <a:latin typeface="+mj-lt"/>
              </a:rPr>
              <a:t>Handout 7-8: Collecting Sputum Specimen </a:t>
            </a:r>
          </a:p>
          <a:p>
            <a:pPr marL="0" indent="0">
              <a:buNone/>
            </a:pPr>
            <a:endParaRPr lang="en-US" altLang="en-US" dirty="0">
              <a:latin typeface="+mj-lt"/>
            </a:endParaRPr>
          </a:p>
          <a:p>
            <a:pPr marL="0" indent="0">
              <a:buNone/>
            </a:pPr>
            <a:r>
              <a:rPr lang="en-US" altLang="en-US" b="1" dirty="0">
                <a:latin typeface="+mj-lt"/>
              </a:rPr>
              <a:t>Collecting a sputum specimen</a:t>
            </a:r>
          </a:p>
          <a:p>
            <a:pPr marL="0" indent="0">
              <a:buNone/>
            </a:pPr>
            <a:endParaRPr lang="en-US" altLang="en-US" dirty="0">
              <a:latin typeface="+mj-lt"/>
            </a:endParaRPr>
          </a:p>
          <a:p>
            <a:pPr marL="0" indent="0">
              <a:buNone/>
            </a:pPr>
            <a:r>
              <a:rPr lang="en-US" altLang="en-US" i="1" dirty="0">
                <a:latin typeface="+mj-lt"/>
              </a:rPr>
              <a:t>Equipment: specimen container with completed label (labeled with resident’s name, date of birth, room number, date, and time) and lid, specimen bag, tissues, gloves, N95 or other ordered mask, laboratory slip</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 </a:t>
            </a:r>
          </a:p>
          <a:p>
            <a:pPr marL="457200" indent="-457200">
              <a:buFont typeface="+mj-lt"/>
              <a:buAutoNum type="arabicPeriod"/>
            </a:pPr>
            <a:r>
              <a:rPr lang="en-US" altLang="en-US" dirty="0">
                <a:latin typeface="+mj-lt"/>
              </a:rPr>
              <a:t>Put on mask and gloves. Coughing is one way that TB bacilli can enter the air. Stand behind the resident if the resident can hold the specimen container by himself.</a:t>
            </a: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p:txBody>
      </p:sp>
    </p:spTree>
    <p:extLst>
      <p:ext uri="{BB962C8B-B14F-4D97-AF65-F5344CB8AC3E}">
        <p14:creationId xmlns:p14="http://schemas.microsoft.com/office/powerpoint/2010/main" val="12025545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133</a:t>
            </a:fld>
            <a:endParaRPr lang="en-US"/>
          </a:p>
        </p:txBody>
      </p:sp>
      <p:sp>
        <p:nvSpPr>
          <p:cNvPr id="4" name="Title 3">
            <a:extLst>
              <a:ext uri="{FF2B5EF4-FFF2-40B4-BE49-F238E27FC236}">
                <a16:creationId xmlns:a16="http://schemas.microsoft.com/office/drawing/2014/main" id="{900B1BDA-B0D1-4DEA-8189-31B49FC0B7D2}"/>
              </a:ext>
            </a:extLst>
          </p:cNvPr>
          <p:cNvSpPr>
            <a:spLocks noGrp="1"/>
          </p:cNvSpPr>
          <p:nvPr>
            <p:ph type="title"/>
          </p:nvPr>
        </p:nvSpPr>
        <p:spPr/>
        <p:txBody>
          <a:bodyPr>
            <a:normAutofit fontScale="90000"/>
          </a:bodyPr>
          <a:lstStyle/>
          <a:p>
            <a:r>
              <a:rPr lang="en-US" dirty="0"/>
              <a:t>LO5, content 30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lnSpcReduction="10000"/>
          </a:bodyPr>
          <a:lstStyle/>
          <a:p>
            <a:pPr marL="0" indent="0">
              <a:buNone/>
            </a:pPr>
            <a:r>
              <a:rPr lang="en-US" altLang="en-US" dirty="0">
                <a:latin typeface="+mj-lt"/>
              </a:rPr>
              <a:t>Handout 7-8: Collecting Sputum Specimen (cont’d)</a:t>
            </a:r>
          </a:p>
          <a:p>
            <a:pPr marL="0" indent="0">
              <a:buNone/>
            </a:pPr>
            <a:endParaRPr lang="en-US" altLang="en-US" dirty="0">
              <a:latin typeface="+mj-lt"/>
            </a:endParaRPr>
          </a:p>
          <a:p>
            <a:pPr marL="457200" indent="-457200">
              <a:buFont typeface="+mj-lt"/>
              <a:buAutoNum type="arabicPeriod" startAt="6"/>
            </a:pPr>
            <a:r>
              <a:rPr lang="en-US" altLang="en-US" dirty="0">
                <a:latin typeface="+mj-lt"/>
              </a:rPr>
              <a:t>Ask the resident to cough deeply, so that sputum comes up from the lungs. To prevent the spread of infectious material, give the resident tissues to cover his mouth. Ask the resident to spit the sputum into the specimen container.</a:t>
            </a:r>
          </a:p>
          <a:p>
            <a:pPr marL="457200" indent="-457200">
              <a:buFont typeface="+mj-lt"/>
              <a:buAutoNum type="arabicPeriod" startAt="6"/>
            </a:pPr>
            <a:r>
              <a:rPr lang="en-US" altLang="en-US" dirty="0">
                <a:latin typeface="+mj-lt"/>
              </a:rPr>
              <a:t>When you have obtained a good sample (about two tablespoons of sputum), cover the container tightly. Wipe any sputum off the outside of the container with tissues. Discard the tissues. Apply label, and place the container in a clean specimen bag and seal the bag. </a:t>
            </a:r>
          </a:p>
          <a:p>
            <a:pPr marL="457200" indent="-457200">
              <a:buFont typeface="+mj-lt"/>
              <a:buAutoNum type="arabicPeriod" startAt="6"/>
            </a:pPr>
            <a:r>
              <a:rPr lang="en-US" altLang="en-US" dirty="0">
                <a:latin typeface="+mj-lt"/>
              </a:rPr>
              <a:t>Remove and discard gloves and mask.</a:t>
            </a:r>
          </a:p>
          <a:p>
            <a:pPr marL="457200" indent="-457200">
              <a:buFont typeface="+mj-lt"/>
              <a:buAutoNum type="arabicPeriod" startAt="6"/>
            </a:pPr>
            <a:r>
              <a:rPr lang="en-US" altLang="en-US" dirty="0">
                <a:latin typeface="+mj-lt"/>
              </a:rPr>
              <a:t>Wash your hands.</a:t>
            </a:r>
          </a:p>
          <a:p>
            <a:pPr marL="457200" indent="-457200">
              <a:buFont typeface="+mj-lt"/>
              <a:buAutoNum type="arabicPeriod" startAt="6"/>
            </a:pPr>
            <a:r>
              <a:rPr lang="en-US" altLang="en-US" dirty="0">
                <a:latin typeface="+mj-lt"/>
              </a:rPr>
              <a:t>Place call light within resident’s reach.</a:t>
            </a:r>
          </a:p>
          <a:p>
            <a:pPr marL="457200" indent="-457200">
              <a:buFont typeface="+mj-lt"/>
              <a:buAutoNum type="arabicPeriod" startAt="6"/>
            </a:pPr>
            <a:r>
              <a:rPr lang="en-US" altLang="en-US" dirty="0">
                <a:latin typeface="+mj-lt"/>
              </a:rPr>
              <a:t>Report any changes in resident to the nurse.</a:t>
            </a:r>
          </a:p>
          <a:p>
            <a:pPr marL="457200" indent="-457200">
              <a:buFont typeface="+mj-lt"/>
              <a:buAutoNum type="arabicPeriod" startAt="6"/>
            </a:pPr>
            <a:r>
              <a:rPr lang="en-US" altLang="en-US" dirty="0">
                <a:latin typeface="+mj-lt"/>
              </a:rPr>
              <a:t>Take specimen and lab slip to proper area. Document procedure using facility guidelines.</a:t>
            </a: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p:txBody>
      </p:sp>
    </p:spTree>
    <p:extLst>
      <p:ext uri="{BB962C8B-B14F-4D97-AF65-F5344CB8AC3E}">
        <p14:creationId xmlns:p14="http://schemas.microsoft.com/office/powerpoint/2010/main" val="38168739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134</a:t>
            </a:fld>
            <a:endParaRPr lang="en-US" dirty="0"/>
          </a:p>
        </p:txBody>
      </p:sp>
      <p:sp>
        <p:nvSpPr>
          <p:cNvPr id="4" name="Title 3">
            <a:extLst>
              <a:ext uri="{FF2B5EF4-FFF2-40B4-BE49-F238E27FC236}">
                <a16:creationId xmlns:a16="http://schemas.microsoft.com/office/drawing/2014/main" id="{59E30C0D-4D8A-4923-8582-83AB753A9E2E}"/>
              </a:ext>
            </a:extLst>
          </p:cNvPr>
          <p:cNvSpPr>
            <a:spLocks noGrp="1"/>
          </p:cNvSpPr>
          <p:nvPr>
            <p:ph type="title"/>
          </p:nvPr>
        </p:nvSpPr>
        <p:spPr/>
        <p:txBody>
          <a:bodyPr>
            <a:normAutofit fontScale="90000"/>
          </a:bodyPr>
          <a:lstStyle/>
          <a:p>
            <a:r>
              <a:rPr lang="en-US" dirty="0"/>
              <a:t>LO6, key terms 1</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rPr>
              <a:t>Explain care guidelines for urinary catheters, oxygen therapy, and IV therapy</a:t>
            </a:r>
          </a:p>
          <a:p>
            <a:pPr marL="0" indent="0">
              <a:buNone/>
            </a:pPr>
            <a:endParaRPr lang="en-US" dirty="0">
              <a:solidFill>
                <a:srgbClr val="FF0000"/>
              </a:solidFill>
            </a:endParaRPr>
          </a:p>
          <a:p>
            <a:pPr marL="0" indent="0">
              <a:buNone/>
            </a:pPr>
            <a:r>
              <a:rPr lang="en-US" dirty="0"/>
              <a:t>Define the following terms:</a:t>
            </a:r>
          </a:p>
          <a:p>
            <a:pPr marL="0" indent="0">
              <a:buNone/>
            </a:pPr>
            <a:endParaRPr lang="en-US" dirty="0"/>
          </a:p>
          <a:p>
            <a:pPr marL="0" indent="0">
              <a:buNone/>
            </a:pPr>
            <a:r>
              <a:rPr lang="en-US" b="1" dirty="0"/>
              <a:t>catheter</a:t>
            </a:r>
          </a:p>
          <a:p>
            <a:pPr marL="457200" lvl="1" indent="0">
              <a:buNone/>
            </a:pPr>
            <a:r>
              <a:rPr lang="en-US" dirty="0"/>
              <a:t>a thin tube inserted into the body to drain or inject fluids.</a:t>
            </a:r>
          </a:p>
          <a:p>
            <a:pPr marL="0" indent="0">
              <a:buNone/>
            </a:pPr>
            <a:r>
              <a:rPr lang="en-US" b="1" dirty="0"/>
              <a:t>urinary catheter </a:t>
            </a:r>
          </a:p>
          <a:p>
            <a:pPr marL="457200" lvl="1" indent="0">
              <a:buNone/>
            </a:pPr>
            <a:r>
              <a:rPr lang="en-US" dirty="0"/>
              <a:t>a thin tube inserted into the bladder in order to drain or collect urine.</a:t>
            </a:r>
          </a:p>
          <a:p>
            <a:pPr marL="0" indent="0">
              <a:buNone/>
            </a:pPr>
            <a:r>
              <a:rPr lang="en-US" b="1" dirty="0"/>
              <a:t>straight catheter</a:t>
            </a:r>
          </a:p>
          <a:p>
            <a:pPr marL="457200" lvl="1" indent="0">
              <a:buNone/>
            </a:pPr>
            <a:r>
              <a:rPr lang="en-US" dirty="0"/>
              <a:t>a catheter that does not remain inside the person; it is removed immediately after urine is drained or collected.</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21950381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135</a:t>
            </a:fld>
            <a:endParaRPr lang="en-US" dirty="0"/>
          </a:p>
        </p:txBody>
      </p:sp>
      <p:sp>
        <p:nvSpPr>
          <p:cNvPr id="4" name="Title 3">
            <a:extLst>
              <a:ext uri="{FF2B5EF4-FFF2-40B4-BE49-F238E27FC236}">
                <a16:creationId xmlns:a16="http://schemas.microsoft.com/office/drawing/2014/main" id="{62FD2DB3-454D-4C4F-83F0-76A4E3BDADB0}"/>
              </a:ext>
            </a:extLst>
          </p:cNvPr>
          <p:cNvSpPr>
            <a:spLocks noGrp="1"/>
          </p:cNvSpPr>
          <p:nvPr>
            <p:ph type="title"/>
          </p:nvPr>
        </p:nvSpPr>
        <p:spPr/>
        <p:txBody>
          <a:bodyPr>
            <a:normAutofit fontScale="90000"/>
          </a:bodyPr>
          <a:lstStyle/>
          <a:p>
            <a:r>
              <a:rPr lang="en-US" dirty="0"/>
              <a:t>LO6, key terms 2</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rPr>
              <a:t>Explain care guidelines for urinary catheters, oxygen therapy, and IV therapy</a:t>
            </a:r>
          </a:p>
          <a:p>
            <a:pPr marL="0" indent="0">
              <a:buNone/>
            </a:pPr>
            <a:endParaRPr lang="en-US" dirty="0">
              <a:solidFill>
                <a:srgbClr val="FF0000"/>
              </a:solidFill>
            </a:endParaRPr>
          </a:p>
          <a:p>
            <a:pPr marL="0" indent="0">
              <a:buNone/>
            </a:pPr>
            <a:r>
              <a:rPr lang="en-US" dirty="0"/>
              <a:t>Define the following terms:</a:t>
            </a:r>
          </a:p>
          <a:p>
            <a:pPr marL="0" indent="0">
              <a:buNone/>
            </a:pPr>
            <a:endParaRPr lang="en-US" dirty="0"/>
          </a:p>
          <a:p>
            <a:pPr marL="0" indent="0">
              <a:buNone/>
            </a:pPr>
            <a:r>
              <a:rPr lang="en-US" b="1" dirty="0"/>
              <a:t>indwelling catheter</a:t>
            </a:r>
          </a:p>
          <a:p>
            <a:pPr marL="457200" lvl="1" indent="0">
              <a:buNone/>
            </a:pPr>
            <a:r>
              <a:rPr lang="en-US" dirty="0"/>
              <a:t>a type of catheter that remains inside the bladder for a period of time; also called a Foley catheter. </a:t>
            </a:r>
          </a:p>
          <a:p>
            <a:pPr marL="0" indent="0">
              <a:buNone/>
            </a:pPr>
            <a:r>
              <a:rPr lang="en-US" b="1" dirty="0"/>
              <a:t>condom catheter</a:t>
            </a:r>
            <a:r>
              <a:rPr lang="en-US" dirty="0"/>
              <a:t> </a:t>
            </a:r>
          </a:p>
          <a:p>
            <a:pPr marL="457200" lvl="1" indent="0">
              <a:buNone/>
            </a:pPr>
            <a:r>
              <a:rPr lang="en-US" dirty="0"/>
              <a:t>catheter that has an attachment on the end that fits onto the penis; also called Texas catheter.</a:t>
            </a:r>
          </a:p>
          <a:p>
            <a:pPr marL="0" indent="0">
              <a:buNone/>
            </a:pPr>
            <a:endParaRPr lang="en-US" dirty="0"/>
          </a:p>
          <a:p>
            <a:pPr marL="0" indent="0">
              <a:buNone/>
            </a:pPr>
            <a:endParaRPr lang="en-US" dirty="0"/>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7771125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136</a:t>
            </a:fld>
            <a:endParaRPr lang="en-US" dirty="0"/>
          </a:p>
        </p:txBody>
      </p:sp>
      <p:sp>
        <p:nvSpPr>
          <p:cNvPr id="4" name="Title 3">
            <a:extLst>
              <a:ext uri="{FF2B5EF4-FFF2-40B4-BE49-F238E27FC236}">
                <a16:creationId xmlns:a16="http://schemas.microsoft.com/office/drawing/2014/main" id="{4D0647B0-2885-4659-933B-9987B8B31201}"/>
              </a:ext>
            </a:extLst>
          </p:cNvPr>
          <p:cNvSpPr>
            <a:spLocks noGrp="1"/>
          </p:cNvSpPr>
          <p:nvPr>
            <p:ph type="title"/>
          </p:nvPr>
        </p:nvSpPr>
        <p:spPr/>
        <p:txBody>
          <a:bodyPr>
            <a:normAutofit fontScale="90000"/>
          </a:bodyPr>
          <a:lstStyle/>
          <a:p>
            <a:r>
              <a:rPr lang="en-US" dirty="0"/>
              <a:t>LO6, content 1</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rPr>
              <a:t>Explain care guidelines for urinary catheters, oxygen therapy, and IV therapy</a:t>
            </a:r>
          </a:p>
          <a:p>
            <a:pPr marL="0" indent="0">
              <a:buNone/>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NAs never insert, irrigate, or remove catheters. </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7439992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137</a:t>
            </a:fld>
            <a:endParaRPr lang="en-US" dirty="0"/>
          </a:p>
        </p:txBody>
      </p:sp>
      <p:sp>
        <p:nvSpPr>
          <p:cNvPr id="4" name="Title 3">
            <a:extLst>
              <a:ext uri="{FF2B5EF4-FFF2-40B4-BE49-F238E27FC236}">
                <a16:creationId xmlns:a16="http://schemas.microsoft.com/office/drawing/2014/main" id="{FA5A8798-F89B-4840-A92B-FA32865014B2}"/>
              </a:ext>
            </a:extLst>
          </p:cNvPr>
          <p:cNvSpPr>
            <a:spLocks noGrp="1"/>
          </p:cNvSpPr>
          <p:nvPr>
            <p:ph type="title"/>
          </p:nvPr>
        </p:nvSpPr>
        <p:spPr/>
        <p:txBody>
          <a:bodyPr>
            <a:normAutofit fontScale="90000"/>
          </a:bodyPr>
          <a:lstStyle/>
          <a:p>
            <a:r>
              <a:rPr lang="en-US" dirty="0"/>
              <a:t>LO6, content 2</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rPr>
              <a:t>Explain care guidelines for urinary catheters, oxygen therapy, and IV therapy</a:t>
            </a:r>
          </a:p>
          <a:p>
            <a:pPr marL="0" indent="0">
              <a:buNone/>
            </a:pPr>
            <a:endParaRPr lang="en-US" dirty="0">
              <a:solidFill>
                <a:srgbClr val="FF0000"/>
              </a:solidFill>
            </a:endParaRPr>
          </a:p>
          <a:p>
            <a:pPr marL="0" indent="0">
              <a:buNone/>
            </a:pPr>
            <a:r>
              <a:rPr lang="en-US" dirty="0"/>
              <a:t>NAs should remember these guidelines when a resident has a urinary catheter:</a:t>
            </a:r>
          </a:p>
          <a:p>
            <a:pPr marL="0" indent="0">
              <a:buNone/>
            </a:pPr>
            <a:endParaRPr lang="en-US" dirty="0"/>
          </a:p>
          <a:p>
            <a:pPr lvl="1"/>
            <a:r>
              <a:rPr lang="en-US" dirty="0"/>
              <a:t>Wash your hands thoroughly.</a:t>
            </a:r>
          </a:p>
          <a:p>
            <a:pPr lvl="1"/>
            <a:r>
              <a:rPr lang="en-US" dirty="0"/>
              <a:t>Clean the genital area at least daily. </a:t>
            </a:r>
          </a:p>
          <a:p>
            <a:pPr lvl="1"/>
            <a:r>
              <a:rPr lang="en-US" dirty="0"/>
              <a:t>Keep drainage bag lower than the resident’s hips or bladder to prevent infection and let gravity allow drainage.</a:t>
            </a:r>
          </a:p>
          <a:p>
            <a:pPr lvl="1"/>
            <a:r>
              <a:rPr lang="en-US" dirty="0"/>
              <a:t>Keep drainage bag off floor.</a:t>
            </a:r>
          </a:p>
          <a:p>
            <a:pPr lvl="1"/>
            <a:r>
              <a:rPr lang="en-US" dirty="0"/>
              <a:t>Keep tubing straight.</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11117219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138</a:t>
            </a:fld>
            <a:endParaRPr lang="en-US" dirty="0"/>
          </a:p>
        </p:txBody>
      </p:sp>
      <p:sp>
        <p:nvSpPr>
          <p:cNvPr id="4" name="Title 3">
            <a:extLst>
              <a:ext uri="{FF2B5EF4-FFF2-40B4-BE49-F238E27FC236}">
                <a16:creationId xmlns:a16="http://schemas.microsoft.com/office/drawing/2014/main" id="{31A3B4C1-C7F7-4CCF-8BD0-73A39F5828F8}"/>
              </a:ext>
            </a:extLst>
          </p:cNvPr>
          <p:cNvSpPr>
            <a:spLocks noGrp="1"/>
          </p:cNvSpPr>
          <p:nvPr>
            <p:ph type="title"/>
          </p:nvPr>
        </p:nvSpPr>
        <p:spPr/>
        <p:txBody>
          <a:bodyPr>
            <a:normAutofit fontScale="90000"/>
          </a:bodyPr>
          <a:lstStyle/>
          <a:p>
            <a:r>
              <a:rPr lang="en-US" dirty="0"/>
              <a:t>LO6, content 3</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rPr>
              <a:t>Explain care guidelines for urinary catheters, oxygen therapy, and IV therapy</a:t>
            </a:r>
          </a:p>
          <a:p>
            <a:pPr marL="0" indent="0">
              <a:buNone/>
            </a:pPr>
            <a:endParaRPr lang="en-US" dirty="0">
              <a:solidFill>
                <a:srgbClr val="FF0000"/>
              </a:solidFill>
            </a:endParaRPr>
          </a:p>
          <a:p>
            <a:pPr marL="0" indent="0">
              <a:buNone/>
            </a:pPr>
            <a:r>
              <a:rPr lang="en-US" dirty="0"/>
              <a:t>NAs should observe for and report the following when a resident has a urinary catheter:</a:t>
            </a:r>
          </a:p>
          <a:p>
            <a:pPr marL="0" indent="0">
              <a:buNone/>
            </a:pPr>
            <a:endParaRPr lang="en-US" dirty="0"/>
          </a:p>
          <a:p>
            <a:pPr lvl="1"/>
            <a:r>
              <a:rPr lang="en-US" dirty="0"/>
              <a:t>Bloody or unusual-looking urine</a:t>
            </a:r>
          </a:p>
          <a:p>
            <a:pPr lvl="1"/>
            <a:r>
              <a:rPr lang="en-US" dirty="0"/>
              <a:t>Bag not filling after several hours</a:t>
            </a:r>
          </a:p>
          <a:p>
            <a:pPr lvl="1"/>
            <a:r>
              <a:rPr lang="en-US" dirty="0"/>
              <a:t>Bag filling suddenly</a:t>
            </a:r>
          </a:p>
          <a:p>
            <a:pPr lvl="1"/>
            <a:r>
              <a:rPr lang="en-US" dirty="0"/>
              <a:t>Catheter not in place</a:t>
            </a:r>
          </a:p>
          <a:p>
            <a:pPr lvl="1"/>
            <a:r>
              <a:rPr lang="en-US" dirty="0"/>
              <a:t>Urine leaking from catheter</a:t>
            </a:r>
          </a:p>
          <a:p>
            <a:pPr lvl="1"/>
            <a:r>
              <a:rPr lang="en-US" dirty="0"/>
              <a:t>Resident reporting pain or pressure</a:t>
            </a:r>
          </a:p>
          <a:p>
            <a:pPr lvl="1"/>
            <a:r>
              <a:rPr lang="en-US" dirty="0"/>
              <a:t>Odor </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26957545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139</a:t>
            </a:fld>
            <a:endParaRPr lang="en-US" dirty="0"/>
          </a:p>
        </p:txBody>
      </p:sp>
      <p:sp>
        <p:nvSpPr>
          <p:cNvPr id="4" name="Title 3">
            <a:extLst>
              <a:ext uri="{FF2B5EF4-FFF2-40B4-BE49-F238E27FC236}">
                <a16:creationId xmlns:a16="http://schemas.microsoft.com/office/drawing/2014/main" id="{01EF4AEC-0448-44EF-9864-A505E3136508}"/>
              </a:ext>
            </a:extLst>
          </p:cNvPr>
          <p:cNvSpPr>
            <a:spLocks noGrp="1"/>
          </p:cNvSpPr>
          <p:nvPr>
            <p:ph type="title"/>
          </p:nvPr>
        </p:nvSpPr>
        <p:spPr/>
        <p:txBody>
          <a:bodyPr>
            <a:normAutofit fontScale="90000"/>
          </a:bodyPr>
          <a:lstStyle/>
          <a:p>
            <a:r>
              <a:rPr lang="en-US" dirty="0"/>
              <a:t>LO6, content 4</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rPr>
              <a:t>Explain care guidelines for urinary catheters, oxygen therapy, and IV therapy</a:t>
            </a:r>
          </a:p>
          <a:p>
            <a:pPr marL="0" indent="0">
              <a:buNone/>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It is very important to wear gloves while providing catheter care and to wash hands carefully afterwards. </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349617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a:t>
            </a:fld>
            <a:endParaRPr lang="en-US"/>
          </a:p>
        </p:txBody>
      </p:sp>
      <p:sp>
        <p:nvSpPr>
          <p:cNvPr id="4" name="Title 3">
            <a:extLst>
              <a:ext uri="{FF2B5EF4-FFF2-40B4-BE49-F238E27FC236}">
                <a16:creationId xmlns:a16="http://schemas.microsoft.com/office/drawing/2014/main" id="{5F3355B9-D846-4BAD-9A47-DF23554E3D7C}"/>
              </a:ext>
            </a:extLst>
          </p:cNvPr>
          <p:cNvSpPr>
            <a:spLocks noGrp="1"/>
          </p:cNvSpPr>
          <p:nvPr>
            <p:ph type="title"/>
          </p:nvPr>
        </p:nvSpPr>
        <p:spPr/>
        <p:txBody>
          <a:bodyPr>
            <a:normAutofit fontScale="90000"/>
          </a:bodyPr>
          <a:lstStyle/>
          <a:p>
            <a:r>
              <a:rPr lang="en-US" dirty="0"/>
              <a:t>LO1, content 13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902951"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Admitting a resident</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4"/>
            </a:pPr>
            <a:r>
              <a:rPr lang="en-US" altLang="en-US" dirty="0">
                <a:latin typeface="+mj-lt"/>
              </a:rPr>
              <a:t>Provide for resident’s privacy with curtain, screen, or door. If the family is present, ask them to step outside until the admission process is over. Show them where they can wait. Let them know approximately how long the process will take.</a:t>
            </a:r>
          </a:p>
          <a:p>
            <a:pPr marL="0" indent="0">
              <a:buNone/>
            </a:pPr>
            <a:r>
              <a:rPr lang="en-US" altLang="en-US" dirty="0">
                <a:latin typeface="+mj-lt"/>
              </a:rPr>
              <a:t>	</a:t>
            </a:r>
          </a:p>
          <a:p>
            <a:pPr marL="0" indent="0">
              <a:buNone/>
            </a:pPr>
            <a:endParaRPr lang="en-US" altLang="en-US" dirty="0">
              <a:latin typeface="+mj-lt"/>
            </a:endParaRPr>
          </a:p>
          <a:p>
            <a:pPr marL="457200" lvl="1" indent="0">
              <a:buNone/>
            </a:pPr>
            <a:endParaRPr lang="en-US" altLang="en-US" dirty="0"/>
          </a:p>
        </p:txBody>
      </p:sp>
      <p:pic>
        <p:nvPicPr>
          <p:cNvPr id="6" name="Picture 5" descr="NA closes privacy curtain.">
            <a:extLst>
              <a:ext uri="{FF2B5EF4-FFF2-40B4-BE49-F238E27FC236}">
                <a16:creationId xmlns:a16="http://schemas.microsoft.com/office/drawing/2014/main" id="{9F20D66F-A775-4261-AC38-93D9AF9C2CAD}"/>
              </a:ext>
            </a:extLst>
          </p:cNvPr>
          <p:cNvPicPr>
            <a:picLocks noChangeAspect="1"/>
          </p:cNvPicPr>
          <p:nvPr/>
        </p:nvPicPr>
        <p:blipFill>
          <a:blip r:embed="rId2"/>
          <a:stretch>
            <a:fillRect/>
          </a:stretch>
        </p:blipFill>
        <p:spPr>
          <a:xfrm>
            <a:off x="4530969" y="2498523"/>
            <a:ext cx="3430595" cy="3439216"/>
          </a:xfrm>
          <a:prstGeom prst="rect">
            <a:avLst/>
          </a:prstGeom>
        </p:spPr>
      </p:pic>
    </p:spTree>
    <p:extLst>
      <p:ext uri="{BB962C8B-B14F-4D97-AF65-F5344CB8AC3E}">
        <p14:creationId xmlns:p14="http://schemas.microsoft.com/office/powerpoint/2010/main" val="192010872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140</a:t>
            </a:fld>
            <a:endParaRPr lang="en-US"/>
          </a:p>
        </p:txBody>
      </p:sp>
      <p:sp>
        <p:nvSpPr>
          <p:cNvPr id="4" name="Title 3">
            <a:extLst>
              <a:ext uri="{FF2B5EF4-FFF2-40B4-BE49-F238E27FC236}">
                <a16:creationId xmlns:a16="http://schemas.microsoft.com/office/drawing/2014/main" id="{867DA42D-D559-4F58-A0E8-475BF1B6EF88}"/>
              </a:ext>
            </a:extLst>
          </p:cNvPr>
          <p:cNvSpPr>
            <a:spLocks noGrp="1"/>
          </p:cNvSpPr>
          <p:nvPr>
            <p:ph type="title"/>
          </p:nvPr>
        </p:nvSpPr>
        <p:spPr/>
        <p:txBody>
          <a:bodyPr>
            <a:normAutofit fontScale="90000"/>
          </a:bodyPr>
          <a:lstStyle/>
          <a:p>
            <a:r>
              <a:rPr lang="en-US" dirty="0"/>
              <a:t>LO6, content 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catheter care</a:t>
            </a:r>
          </a:p>
          <a:p>
            <a:pPr marL="0" indent="0">
              <a:buNone/>
            </a:pPr>
            <a:endParaRPr lang="en-US" altLang="en-US" dirty="0">
              <a:solidFill>
                <a:schemeClr val="accent5">
                  <a:lumMod val="60000"/>
                  <a:lumOff val="40000"/>
                </a:schemeClr>
              </a:solidFill>
              <a:latin typeface="+mj-lt"/>
            </a:endParaRPr>
          </a:p>
          <a:p>
            <a:pPr marL="0" indent="0">
              <a:buNone/>
            </a:pPr>
            <a:r>
              <a:rPr lang="en-US" altLang="en-US" i="1" dirty="0">
                <a:latin typeface="+mj-lt"/>
              </a:rPr>
              <a:t>Equipment: bath blanket, protective pads, bath basin with warm water, soap, bath thermometer, 2-4 washcloths or disposable wipes, towel, gloves</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r>
              <a:rPr lang="en-US" altLang="en-US" dirty="0">
                <a:latin typeface="+mj-lt"/>
              </a:rPr>
              <a:t>Adjust bed to a safe level, usually waist high. Lock bed wheels.</a:t>
            </a:r>
          </a:p>
          <a:p>
            <a:pPr marL="457200" indent="-457200">
              <a:buFont typeface="+mj-lt"/>
              <a:buAutoNum type="arabicPeriod"/>
            </a:pPr>
            <a:r>
              <a:rPr lang="en-US" altLang="en-US" dirty="0">
                <a:latin typeface="+mj-lt"/>
              </a:rPr>
              <a:t>Lower head of bed. Position resident lying flat on her back. </a:t>
            </a:r>
          </a:p>
          <a:p>
            <a:pPr marL="457200" indent="-457200">
              <a:buFont typeface="+mj-lt"/>
              <a:buAutoNum type="arabicPeriod"/>
            </a:pPr>
            <a:r>
              <a:rPr lang="en-US" altLang="en-US" dirty="0"/>
              <a:t>Remove or fold back top bedding. Keep resident covered with bath blanket.</a:t>
            </a:r>
          </a:p>
          <a:p>
            <a:pPr marL="457200" indent="-457200">
              <a:buFont typeface="+mj-lt"/>
              <a:buAutoNum type="arabicPeriod"/>
            </a:pPr>
            <a:endParaRPr lang="en-US" altLang="en-US" dirty="0">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147613201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141</a:t>
            </a:fld>
            <a:endParaRPr lang="en-US"/>
          </a:p>
        </p:txBody>
      </p:sp>
      <p:sp>
        <p:nvSpPr>
          <p:cNvPr id="4" name="Title 3">
            <a:extLst>
              <a:ext uri="{FF2B5EF4-FFF2-40B4-BE49-F238E27FC236}">
                <a16:creationId xmlns:a16="http://schemas.microsoft.com/office/drawing/2014/main" id="{DC6589FB-AA01-49FB-9C64-25318CBAA780}"/>
              </a:ext>
            </a:extLst>
          </p:cNvPr>
          <p:cNvSpPr>
            <a:spLocks noGrp="1"/>
          </p:cNvSpPr>
          <p:nvPr>
            <p:ph type="title"/>
          </p:nvPr>
        </p:nvSpPr>
        <p:spPr/>
        <p:txBody>
          <a:bodyPr>
            <a:normAutofit fontScale="90000"/>
          </a:bodyPr>
          <a:lstStyle/>
          <a:p>
            <a:r>
              <a:rPr lang="en-US" dirty="0"/>
              <a:t>LO6, content 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catheter care</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8"/>
            </a:pPr>
            <a:r>
              <a:rPr lang="en-US" altLang="en-US" dirty="0">
                <a:latin typeface="+mj-lt"/>
              </a:rPr>
              <a:t>Test water temperature with thermometer or on the inside of your wrist to ensure it is safe. Water temperature should be no higher than 105°F. Have resident check water temperature. Adjust if necessary.</a:t>
            </a:r>
          </a:p>
          <a:p>
            <a:pPr marL="457200" indent="-457200">
              <a:buFont typeface="+mj-lt"/>
              <a:buAutoNum type="arabicPeriod" startAt="8"/>
            </a:pPr>
            <a:r>
              <a:rPr lang="en-US" altLang="en-US" dirty="0">
                <a:latin typeface="+mj-lt"/>
              </a:rPr>
              <a:t>Put on gloves.</a:t>
            </a:r>
          </a:p>
          <a:p>
            <a:pPr marL="457200" indent="-457200">
              <a:buFont typeface="+mj-lt"/>
              <a:buAutoNum type="arabicPeriod" startAt="8"/>
            </a:pPr>
            <a:r>
              <a:rPr lang="en-US" altLang="en-US" dirty="0">
                <a:latin typeface="+mj-lt"/>
              </a:rPr>
              <a:t>Ask the resident to flex her knees and raise her buttocks off the bed by pushing against the mattress with her feet. Place a clean bed protector under her perineal area. </a:t>
            </a:r>
          </a:p>
          <a:p>
            <a:pPr marL="457200" indent="-457200">
              <a:buFont typeface="+mj-lt"/>
              <a:buAutoNum type="arabicPeriod" startAt="8"/>
            </a:pPr>
            <a:r>
              <a:rPr lang="en-US" altLang="en-US" dirty="0">
                <a:latin typeface="+mj-lt"/>
              </a:rPr>
              <a:t>Expose only the area necessary to clean the catheter. Avoid overexposing the resident.</a:t>
            </a:r>
          </a:p>
          <a:p>
            <a:pPr marL="457200" indent="-457200">
              <a:buFont typeface="+mj-lt"/>
              <a:buAutoNum type="arabicPeriod" startAt="8"/>
            </a:pPr>
            <a:r>
              <a:rPr lang="en-US" altLang="en-US" dirty="0">
                <a:latin typeface="+mj-lt"/>
              </a:rPr>
              <a:t>Place towel under the catheter tubing before washing.</a:t>
            </a:r>
          </a:p>
          <a:p>
            <a:pPr marL="457200" indent="-457200">
              <a:buFont typeface="+mj-lt"/>
              <a:buAutoNum type="arabicPeriod" startAt="8"/>
            </a:pPr>
            <a:r>
              <a:rPr lang="en-US" altLang="en-US" dirty="0">
                <a:latin typeface="+mj-lt"/>
              </a:rPr>
              <a:t>Wet a washcloth in the basin. Apply soap to the washcloth. Clean area around the meatus. Use a clean area of the washcloth for each stroke.</a:t>
            </a: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234230513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142</a:t>
            </a:fld>
            <a:endParaRPr lang="en-US"/>
          </a:p>
        </p:txBody>
      </p:sp>
      <p:sp>
        <p:nvSpPr>
          <p:cNvPr id="4" name="Title 3">
            <a:extLst>
              <a:ext uri="{FF2B5EF4-FFF2-40B4-BE49-F238E27FC236}">
                <a16:creationId xmlns:a16="http://schemas.microsoft.com/office/drawing/2014/main" id="{4C7BA9A1-C767-45D2-ADB8-D66955FD950E}"/>
              </a:ext>
            </a:extLst>
          </p:cNvPr>
          <p:cNvSpPr>
            <a:spLocks noGrp="1"/>
          </p:cNvSpPr>
          <p:nvPr>
            <p:ph type="title"/>
          </p:nvPr>
        </p:nvSpPr>
        <p:spPr/>
        <p:txBody>
          <a:bodyPr>
            <a:normAutofit fontScale="90000"/>
          </a:bodyPr>
          <a:lstStyle/>
          <a:p>
            <a:r>
              <a:rPr lang="en-US" dirty="0"/>
              <a:t>LO6, content 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catheter care</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14"/>
            </a:pPr>
            <a:r>
              <a:rPr lang="en-US" altLang="en-US" dirty="0">
                <a:latin typeface="+mj-lt"/>
              </a:rPr>
              <a:t>Hold the catheter near meatus. Avoid tugging the catheter.</a:t>
            </a:r>
          </a:p>
          <a:p>
            <a:pPr marL="457200" indent="-457200">
              <a:buFont typeface="+mj-lt"/>
              <a:buAutoNum type="arabicPeriod" startAt="14"/>
            </a:pPr>
            <a:r>
              <a:rPr lang="en-US" altLang="en-US" dirty="0">
                <a:latin typeface="+mj-lt"/>
              </a:rPr>
              <a:t>Clean at least four inches of catheter nearest meatus. Move in only one direction, away from the meatus. Use a clean area of the washcloth for each stroke.</a:t>
            </a:r>
          </a:p>
          <a:p>
            <a:pPr marL="457200" indent="-457200">
              <a:buFont typeface="+mj-lt"/>
              <a:buAutoNum type="arabicPeriod" startAt="14"/>
            </a:pPr>
            <a:r>
              <a:rPr lang="en-US" altLang="en-US" dirty="0">
                <a:latin typeface="+mj-lt"/>
              </a:rPr>
              <a:t>Dip a clean washcloth in the water. Rinse area around the  meatus, using a clean area of the washcloth for each stroke. With a clean, dry towel, dry the area around the meatus.</a:t>
            </a:r>
          </a:p>
          <a:p>
            <a:pPr marL="0" indent="0">
              <a:buNone/>
            </a:pPr>
            <a:endParaRPr lang="en-US" altLang="en-US" dirty="0">
              <a:solidFill>
                <a:schemeClr val="accent5">
                  <a:lumMod val="60000"/>
                  <a:lumOff val="40000"/>
                </a:schemeClr>
              </a:solidFill>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7398717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143</a:t>
            </a:fld>
            <a:endParaRPr lang="en-US"/>
          </a:p>
        </p:txBody>
      </p:sp>
      <p:sp>
        <p:nvSpPr>
          <p:cNvPr id="5" name="Title 4">
            <a:extLst>
              <a:ext uri="{FF2B5EF4-FFF2-40B4-BE49-F238E27FC236}">
                <a16:creationId xmlns:a16="http://schemas.microsoft.com/office/drawing/2014/main" id="{48892E07-2ED1-42EC-A823-09169AB2FEC9}"/>
              </a:ext>
            </a:extLst>
          </p:cNvPr>
          <p:cNvSpPr>
            <a:spLocks noGrp="1"/>
          </p:cNvSpPr>
          <p:nvPr>
            <p:ph type="title"/>
          </p:nvPr>
        </p:nvSpPr>
        <p:spPr/>
        <p:txBody>
          <a:bodyPr>
            <a:normAutofit fontScale="90000"/>
          </a:bodyPr>
          <a:lstStyle/>
          <a:p>
            <a:r>
              <a:rPr lang="en-US" dirty="0"/>
              <a:t>LO6, content 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898347"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catheter care</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17"/>
            </a:pPr>
            <a:r>
              <a:rPr lang="en-US" altLang="en-US" dirty="0">
                <a:latin typeface="+mj-lt"/>
              </a:rPr>
              <a:t>Dip a clean washcloth in the water. Rinse at least four inches of catheter nearest the meatus. Move in only one direction, away from meatus. Use a clean area of the washcloth for each stroke.</a:t>
            </a:r>
          </a:p>
          <a:p>
            <a:pPr marL="457200" indent="-457200">
              <a:buFont typeface="+mj-lt"/>
              <a:buAutoNum type="arabicPeriod" startAt="17"/>
            </a:pPr>
            <a:r>
              <a:rPr lang="en-US" altLang="en-US" dirty="0">
                <a:latin typeface="+mj-lt"/>
              </a:rPr>
              <a:t>With a clean, dry towel, dry at least four inches of catheter nearest the meatus. Move in only one direction, away from meatus. Do not tug the catheter.</a:t>
            </a:r>
          </a:p>
          <a:p>
            <a:pPr marL="457200" indent="-457200">
              <a:buFont typeface="+mj-lt"/>
              <a:buAutoNum type="arabicPeriod" startAt="17"/>
            </a:pPr>
            <a:endParaRPr lang="en-US" altLang="en-US" dirty="0">
              <a:highlight>
                <a:srgbClr val="000000"/>
              </a:highlight>
              <a:latin typeface="+mj-lt"/>
            </a:endParaRP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Gloved hands holding and cleaning catheter tubing for female and male residents. ">
            <a:extLst>
              <a:ext uri="{FF2B5EF4-FFF2-40B4-BE49-F238E27FC236}">
                <a16:creationId xmlns:a16="http://schemas.microsoft.com/office/drawing/2014/main" id="{5AA42ABF-09FA-4992-A6D6-9A58149E33A5}"/>
              </a:ext>
            </a:extLst>
          </p:cNvPr>
          <p:cNvPicPr>
            <a:picLocks noChangeAspect="1"/>
          </p:cNvPicPr>
          <p:nvPr/>
        </p:nvPicPr>
        <p:blipFill>
          <a:blip r:embed="rId2"/>
          <a:stretch>
            <a:fillRect/>
          </a:stretch>
        </p:blipFill>
        <p:spPr>
          <a:xfrm>
            <a:off x="4374891" y="1268107"/>
            <a:ext cx="3737172" cy="5011346"/>
          </a:xfrm>
          <a:prstGeom prst="rect">
            <a:avLst/>
          </a:prstGeom>
        </p:spPr>
      </p:pic>
    </p:spTree>
    <p:extLst>
      <p:ext uri="{BB962C8B-B14F-4D97-AF65-F5344CB8AC3E}">
        <p14:creationId xmlns:p14="http://schemas.microsoft.com/office/powerpoint/2010/main" val="374215717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144</a:t>
            </a:fld>
            <a:endParaRPr lang="en-US"/>
          </a:p>
        </p:txBody>
      </p:sp>
      <p:sp>
        <p:nvSpPr>
          <p:cNvPr id="4" name="Title 3">
            <a:extLst>
              <a:ext uri="{FF2B5EF4-FFF2-40B4-BE49-F238E27FC236}">
                <a16:creationId xmlns:a16="http://schemas.microsoft.com/office/drawing/2014/main" id="{27982F1C-0FEE-4B51-AC0A-4D8A1A03E527}"/>
              </a:ext>
            </a:extLst>
          </p:cNvPr>
          <p:cNvSpPr>
            <a:spLocks noGrp="1"/>
          </p:cNvSpPr>
          <p:nvPr>
            <p:ph type="title"/>
          </p:nvPr>
        </p:nvSpPr>
        <p:spPr/>
        <p:txBody>
          <a:bodyPr>
            <a:normAutofit fontScale="90000"/>
          </a:bodyPr>
          <a:lstStyle/>
          <a:p>
            <a:r>
              <a:rPr lang="en-US" dirty="0"/>
              <a:t>LO6, content 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Providing catheter care</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19"/>
            </a:pPr>
            <a:r>
              <a:rPr lang="en-US" altLang="en-US" dirty="0">
                <a:latin typeface="+mj-lt"/>
              </a:rPr>
              <a:t>Remove bed protector from under resident and discard. Remove towel from under the catheter tubing and place in proper container. Replace top covers. Remove bath blanket and place in proper container.</a:t>
            </a:r>
          </a:p>
          <a:p>
            <a:pPr marL="457200" indent="-457200">
              <a:buFont typeface="+mj-lt"/>
              <a:buAutoNum type="arabicPeriod" startAt="19"/>
            </a:pPr>
            <a:r>
              <a:rPr lang="en-US" altLang="en-US" dirty="0">
                <a:latin typeface="+mj-lt"/>
              </a:rPr>
              <a:t>Place used washcloths in proper container.</a:t>
            </a:r>
          </a:p>
          <a:p>
            <a:pPr marL="457200" indent="-457200">
              <a:buFont typeface="+mj-lt"/>
              <a:buAutoNum type="arabicPeriod" startAt="19"/>
            </a:pPr>
            <a:r>
              <a:rPr lang="en-US" altLang="en-US" dirty="0">
                <a:latin typeface="+mj-lt"/>
              </a:rPr>
              <a:t>Empty the basin into the toilet and flush the toilet. Place basin in proper area for cleaning or clean and store it according to facility policy.</a:t>
            </a:r>
          </a:p>
          <a:p>
            <a:pPr marL="457200" indent="-457200">
              <a:buFont typeface="+mj-lt"/>
              <a:buAutoNum type="arabicPeriod" startAt="19"/>
            </a:pPr>
            <a:r>
              <a:rPr lang="en-US" altLang="en-US" dirty="0">
                <a:latin typeface="+mj-lt"/>
              </a:rPr>
              <a:t>Remove and discard gloves.</a:t>
            </a:r>
          </a:p>
          <a:p>
            <a:pPr marL="457200" indent="-457200">
              <a:buFont typeface="+mj-lt"/>
              <a:buAutoNum type="arabicPeriod" startAt="19"/>
            </a:pPr>
            <a:r>
              <a:rPr lang="en-US" altLang="en-US" dirty="0">
                <a:latin typeface="+mj-lt"/>
              </a:rPr>
              <a:t>Wash your hands.</a:t>
            </a:r>
          </a:p>
          <a:p>
            <a:pPr marL="457200" indent="-457200">
              <a:buFont typeface="+mj-lt"/>
              <a:buAutoNum type="arabicPeriod" startAt="19"/>
            </a:pPr>
            <a:r>
              <a:rPr lang="en-US" altLang="en-US" dirty="0">
                <a:latin typeface="+mj-lt"/>
              </a:rPr>
              <a:t>Return bed to lowest position. </a:t>
            </a:r>
          </a:p>
          <a:p>
            <a:pPr marL="457200" indent="-457200">
              <a:buFont typeface="+mj-lt"/>
              <a:buAutoNum type="arabicPeriod" startAt="19"/>
            </a:pPr>
            <a:r>
              <a:rPr lang="en-US" altLang="en-US" dirty="0">
                <a:latin typeface="+mj-lt"/>
              </a:rPr>
              <a:t>Place call light within resident’s reach. </a:t>
            </a:r>
          </a:p>
          <a:p>
            <a:pPr marL="457200" indent="-457200">
              <a:buFont typeface="+mj-lt"/>
              <a:buAutoNum type="arabicPeriod" startAt="19"/>
            </a:pPr>
            <a:r>
              <a:rPr lang="en-US" altLang="en-US" dirty="0">
                <a:latin typeface="+mj-lt"/>
              </a:rPr>
              <a:t>Report any changes in resident to the nurse.</a:t>
            </a:r>
          </a:p>
          <a:p>
            <a:pPr marL="457200" indent="-457200">
              <a:buFont typeface="+mj-lt"/>
              <a:buAutoNum type="arabicPeriod" startAt="19"/>
            </a:pPr>
            <a:r>
              <a:rPr lang="en-US" altLang="en-US" dirty="0">
                <a:latin typeface="+mj-lt"/>
              </a:rPr>
              <a:t>Document procedure using facility guidelines.</a:t>
            </a: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38809010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145</a:t>
            </a:fld>
            <a:endParaRPr lang="en-US"/>
          </a:p>
        </p:txBody>
      </p:sp>
      <p:sp>
        <p:nvSpPr>
          <p:cNvPr id="4" name="Title 3">
            <a:extLst>
              <a:ext uri="{FF2B5EF4-FFF2-40B4-BE49-F238E27FC236}">
                <a16:creationId xmlns:a16="http://schemas.microsoft.com/office/drawing/2014/main" id="{59429E52-A884-4953-9DD4-EC753A482BA1}"/>
              </a:ext>
            </a:extLst>
          </p:cNvPr>
          <p:cNvSpPr>
            <a:spLocks noGrp="1"/>
          </p:cNvSpPr>
          <p:nvPr>
            <p:ph type="title"/>
          </p:nvPr>
        </p:nvSpPr>
        <p:spPr/>
        <p:txBody>
          <a:bodyPr>
            <a:normAutofit fontScale="90000"/>
          </a:bodyPr>
          <a:lstStyle/>
          <a:p>
            <a:r>
              <a:rPr lang="en-US" dirty="0"/>
              <a:t>LO6, content 10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Emptying the catheter drainage bag</a:t>
            </a:r>
          </a:p>
          <a:p>
            <a:pPr marL="0" indent="0">
              <a:buNone/>
            </a:pPr>
            <a:endParaRPr lang="en-US" altLang="en-US" dirty="0">
              <a:latin typeface="+mj-lt"/>
            </a:endParaRPr>
          </a:p>
          <a:p>
            <a:pPr marL="0" indent="0">
              <a:buNone/>
            </a:pPr>
            <a:r>
              <a:rPr lang="en-US" altLang="en-US" i="1" dirty="0">
                <a:latin typeface="+mj-lt"/>
              </a:rPr>
              <a:t>Equipment: graduate (measuring container), alcohol wipes, paper towels, gloves</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r>
              <a:rPr lang="en-US" altLang="en-US" dirty="0">
                <a:latin typeface="+mj-lt"/>
              </a:rPr>
              <a:t>Put on gloves.</a:t>
            </a:r>
          </a:p>
          <a:p>
            <a:pPr marL="457200" indent="-457200">
              <a:buFont typeface="+mj-lt"/>
              <a:buAutoNum type="arabicPeriod"/>
            </a:pPr>
            <a:r>
              <a:rPr lang="en-US" altLang="en-US" dirty="0">
                <a:latin typeface="+mj-lt"/>
              </a:rPr>
              <a:t>Place a paper towel on the floor under the drainage bag. Place the graduate on the paper towel.</a:t>
            </a:r>
          </a:p>
          <a:p>
            <a:pPr marL="0" indent="0">
              <a:buNone/>
            </a:pPr>
            <a:endParaRPr lang="en-US" altLang="en-US" dirty="0">
              <a:solidFill>
                <a:schemeClr val="accent5">
                  <a:lumMod val="60000"/>
                  <a:lumOff val="40000"/>
                </a:schemeClr>
              </a:solidFill>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3604317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146</a:t>
            </a:fld>
            <a:endParaRPr lang="en-US"/>
          </a:p>
        </p:txBody>
      </p:sp>
      <p:sp>
        <p:nvSpPr>
          <p:cNvPr id="5" name="Title 4">
            <a:extLst>
              <a:ext uri="{FF2B5EF4-FFF2-40B4-BE49-F238E27FC236}">
                <a16:creationId xmlns:a16="http://schemas.microsoft.com/office/drawing/2014/main" id="{9CAE2151-AE79-42AA-AEA7-0A70DE6DB612}"/>
              </a:ext>
            </a:extLst>
          </p:cNvPr>
          <p:cNvSpPr>
            <a:spLocks noGrp="1"/>
          </p:cNvSpPr>
          <p:nvPr>
            <p:ph type="title"/>
          </p:nvPr>
        </p:nvSpPr>
        <p:spPr/>
        <p:txBody>
          <a:bodyPr>
            <a:normAutofit fontScale="90000"/>
          </a:bodyPr>
          <a:lstStyle/>
          <a:p>
            <a:r>
              <a:rPr lang="en-US" dirty="0"/>
              <a:t>LO6, content 11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854824"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Emptying the catheter drainage bag</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7"/>
            </a:pPr>
            <a:r>
              <a:rPr lang="en-US" altLang="en-US" dirty="0">
                <a:latin typeface="+mj-lt"/>
              </a:rPr>
              <a:t>Open the clamp on the bag so that the urine flows out of the bag and into the graduate. Do not let spout or clamp touch the graduate.</a:t>
            </a:r>
          </a:p>
          <a:p>
            <a:pPr marL="457200" indent="-457200">
              <a:buFont typeface="+mj-lt"/>
              <a:buAutoNum type="arabicPeriod" startAt="7"/>
            </a:pPr>
            <a:r>
              <a:rPr lang="en-US" altLang="en-US" dirty="0">
                <a:latin typeface="+mj-lt"/>
              </a:rPr>
              <a:t>When urine has drained from the bag, close the clamp. Using alcohol wipes, clean the drain spout. Place the drain spout back in its holder on the bag.</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Gloved hands graining catheter drainage bag into graduate. ">
            <a:extLst>
              <a:ext uri="{FF2B5EF4-FFF2-40B4-BE49-F238E27FC236}">
                <a16:creationId xmlns:a16="http://schemas.microsoft.com/office/drawing/2014/main" id="{AE279566-26C4-4661-B3F7-5C8197FAE25F}"/>
              </a:ext>
            </a:extLst>
          </p:cNvPr>
          <p:cNvPicPr>
            <a:picLocks noChangeAspect="1"/>
          </p:cNvPicPr>
          <p:nvPr/>
        </p:nvPicPr>
        <p:blipFill>
          <a:blip r:embed="rId2"/>
          <a:stretch>
            <a:fillRect/>
          </a:stretch>
        </p:blipFill>
        <p:spPr>
          <a:xfrm>
            <a:off x="4572000" y="1315551"/>
            <a:ext cx="3100754" cy="4726979"/>
          </a:xfrm>
          <a:prstGeom prst="rect">
            <a:avLst/>
          </a:prstGeom>
        </p:spPr>
      </p:pic>
    </p:spTree>
    <p:extLst>
      <p:ext uri="{BB962C8B-B14F-4D97-AF65-F5344CB8AC3E}">
        <p14:creationId xmlns:p14="http://schemas.microsoft.com/office/powerpoint/2010/main" val="168099754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147</a:t>
            </a:fld>
            <a:endParaRPr lang="en-US"/>
          </a:p>
        </p:txBody>
      </p:sp>
      <p:sp>
        <p:nvSpPr>
          <p:cNvPr id="4" name="Title 3">
            <a:extLst>
              <a:ext uri="{FF2B5EF4-FFF2-40B4-BE49-F238E27FC236}">
                <a16:creationId xmlns:a16="http://schemas.microsoft.com/office/drawing/2014/main" id="{D4CE199A-D920-4AEB-A27C-1757394FF088}"/>
              </a:ext>
            </a:extLst>
          </p:cNvPr>
          <p:cNvSpPr>
            <a:spLocks noGrp="1"/>
          </p:cNvSpPr>
          <p:nvPr>
            <p:ph type="title"/>
          </p:nvPr>
        </p:nvSpPr>
        <p:spPr/>
        <p:txBody>
          <a:bodyPr>
            <a:normAutofit fontScale="90000"/>
          </a:bodyPr>
          <a:lstStyle/>
          <a:p>
            <a:r>
              <a:rPr lang="en-US" dirty="0"/>
              <a:t>LO6, content 12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Emptying the catheter drainage bag</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9"/>
            </a:pPr>
            <a:r>
              <a:rPr lang="en-US" altLang="en-US" dirty="0">
                <a:latin typeface="+mj-lt"/>
              </a:rPr>
              <a:t>Go into the bathroom. Place graduate on a flat surface and measure at eye level. Note the amount and the appearance of the urine. Empty into toilet and flush toilet.</a:t>
            </a:r>
          </a:p>
          <a:p>
            <a:pPr marL="457200" indent="-457200">
              <a:buFont typeface="+mj-lt"/>
              <a:buAutoNum type="arabicPeriod" startAt="9"/>
            </a:pPr>
            <a:r>
              <a:rPr lang="en-US" altLang="en-US" dirty="0">
                <a:latin typeface="+mj-lt"/>
              </a:rPr>
              <a:t>Clean and store graduate. Discard paper towels.</a:t>
            </a:r>
          </a:p>
          <a:p>
            <a:pPr marL="457200" indent="-457200">
              <a:buFont typeface="+mj-lt"/>
              <a:buAutoNum type="arabicPeriod" startAt="9"/>
            </a:pPr>
            <a:r>
              <a:rPr lang="en-US" altLang="en-US" dirty="0">
                <a:latin typeface="+mj-lt"/>
              </a:rPr>
              <a:t>Remove and discard gloves.</a:t>
            </a:r>
          </a:p>
          <a:p>
            <a:pPr marL="457200" indent="-457200">
              <a:buFont typeface="+mj-lt"/>
              <a:buAutoNum type="arabicPeriod" startAt="9"/>
            </a:pPr>
            <a:r>
              <a:rPr lang="en-US" altLang="en-US" dirty="0">
                <a:latin typeface="+mj-lt"/>
              </a:rPr>
              <a:t>Wash your hands.</a:t>
            </a:r>
          </a:p>
          <a:p>
            <a:pPr marL="457200" indent="-457200">
              <a:buFont typeface="+mj-lt"/>
              <a:buAutoNum type="arabicPeriod" startAt="9"/>
            </a:pPr>
            <a:r>
              <a:rPr lang="en-US" altLang="en-US" dirty="0">
                <a:latin typeface="+mj-lt"/>
              </a:rPr>
              <a:t>Document procedure using facility guidelines. Note amount and characteristics of urine.</a:t>
            </a:r>
          </a:p>
          <a:p>
            <a:pPr marL="0" indent="0">
              <a:buNone/>
            </a:pPr>
            <a:r>
              <a:rPr lang="en-US" altLang="en-US" dirty="0">
                <a:latin typeface="+mj-lt"/>
              </a:rPr>
              <a:t>	</a:t>
            </a: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65657812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148</a:t>
            </a:fld>
            <a:endParaRPr lang="en-US" dirty="0"/>
          </a:p>
        </p:txBody>
      </p:sp>
      <p:sp>
        <p:nvSpPr>
          <p:cNvPr id="4" name="Title 3">
            <a:extLst>
              <a:ext uri="{FF2B5EF4-FFF2-40B4-BE49-F238E27FC236}">
                <a16:creationId xmlns:a16="http://schemas.microsoft.com/office/drawing/2014/main" id="{A1E048B1-216F-417F-A3BA-32660AB55E80}"/>
              </a:ext>
            </a:extLst>
          </p:cNvPr>
          <p:cNvSpPr>
            <a:spLocks noGrp="1"/>
          </p:cNvSpPr>
          <p:nvPr>
            <p:ph type="title"/>
          </p:nvPr>
        </p:nvSpPr>
        <p:spPr/>
        <p:txBody>
          <a:bodyPr>
            <a:normAutofit fontScale="90000"/>
          </a:bodyPr>
          <a:lstStyle/>
          <a:p>
            <a:r>
              <a:rPr lang="en-US" dirty="0"/>
              <a:t>LO6, key terms 3</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rPr>
              <a:t>Explain care guidelines for urinary catheters, oxygen therapy, and IV therapy</a:t>
            </a:r>
          </a:p>
          <a:p>
            <a:pPr marL="0" indent="0">
              <a:buNone/>
            </a:pPr>
            <a:endParaRPr lang="en-US" dirty="0">
              <a:solidFill>
                <a:srgbClr val="FF0000"/>
              </a:solidFill>
            </a:endParaRPr>
          </a:p>
          <a:p>
            <a:pPr marL="0" indent="0">
              <a:buNone/>
            </a:pPr>
            <a:r>
              <a:rPr lang="en-US" dirty="0"/>
              <a:t>Define the following terms:</a:t>
            </a:r>
          </a:p>
          <a:p>
            <a:pPr marL="0" indent="0">
              <a:buNone/>
            </a:pPr>
            <a:endParaRPr lang="en-US" dirty="0"/>
          </a:p>
          <a:p>
            <a:pPr marL="0" indent="0">
              <a:buNone/>
            </a:pPr>
            <a:r>
              <a:rPr lang="en-US" b="1" dirty="0"/>
              <a:t>oxygen therapy</a:t>
            </a:r>
          </a:p>
          <a:p>
            <a:pPr marL="457200" lvl="1" indent="0">
              <a:buNone/>
            </a:pPr>
            <a:r>
              <a:rPr lang="en-US" dirty="0"/>
              <a:t>the administration of oxygen to increase the supply of oxygen to the lungs.</a:t>
            </a:r>
          </a:p>
          <a:p>
            <a:pPr marL="0" indent="0">
              <a:buNone/>
            </a:pPr>
            <a:r>
              <a:rPr lang="en-US" b="1" dirty="0"/>
              <a:t>combustion </a:t>
            </a:r>
          </a:p>
          <a:p>
            <a:pPr marL="457200" lvl="1" indent="0">
              <a:buNone/>
            </a:pPr>
            <a:r>
              <a:rPr lang="en-US" dirty="0"/>
              <a:t>the process of burning.</a:t>
            </a:r>
          </a:p>
          <a:p>
            <a:pPr marL="0" indent="0">
              <a:buNone/>
            </a:pPr>
            <a:r>
              <a:rPr lang="en-US" b="1" dirty="0"/>
              <a:t>flammable</a:t>
            </a:r>
          </a:p>
          <a:p>
            <a:pPr marL="457200" lvl="1" indent="0">
              <a:buNone/>
            </a:pPr>
            <a:r>
              <a:rPr lang="en-US" dirty="0"/>
              <a:t>easily ignited and capable of burning quickly.</a:t>
            </a:r>
          </a:p>
          <a:p>
            <a:pPr marL="0" indent="0">
              <a:buNone/>
            </a:pPr>
            <a:endParaRPr lang="en-US" dirty="0">
              <a:solidFill>
                <a:srgbClr val="FF0000"/>
              </a:solidFill>
            </a:endParaRP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17561190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149</a:t>
            </a:fld>
            <a:endParaRPr lang="en-US" dirty="0"/>
          </a:p>
        </p:txBody>
      </p:sp>
      <p:sp>
        <p:nvSpPr>
          <p:cNvPr id="4" name="Title 3">
            <a:extLst>
              <a:ext uri="{FF2B5EF4-FFF2-40B4-BE49-F238E27FC236}">
                <a16:creationId xmlns:a16="http://schemas.microsoft.com/office/drawing/2014/main" id="{18197ACA-3630-4A8E-AEC0-954BDE971C38}"/>
              </a:ext>
            </a:extLst>
          </p:cNvPr>
          <p:cNvSpPr>
            <a:spLocks noGrp="1"/>
          </p:cNvSpPr>
          <p:nvPr>
            <p:ph type="title"/>
          </p:nvPr>
        </p:nvSpPr>
        <p:spPr/>
        <p:txBody>
          <a:bodyPr>
            <a:normAutofit fontScale="90000"/>
          </a:bodyPr>
          <a:lstStyle/>
          <a:p>
            <a:r>
              <a:rPr lang="en-US" dirty="0"/>
              <a:t>LO6, content 13</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rPr>
              <a:t>Explain care guidelines for urinary catheters, oxygen therapy, and IV therapy</a:t>
            </a:r>
          </a:p>
          <a:p>
            <a:pPr marL="0" indent="0">
              <a:buNone/>
            </a:pPr>
            <a:endParaRPr lang="en-US" dirty="0">
              <a:solidFill>
                <a:srgbClr val="FF0000"/>
              </a:solidFill>
            </a:endParaRPr>
          </a:p>
          <a:p>
            <a:pPr marL="0" indent="0">
              <a:buNone/>
            </a:pPr>
            <a:r>
              <a:rPr lang="en-US" dirty="0"/>
              <a:t>NAs should remember these guidelines for oxygen safety:</a:t>
            </a:r>
          </a:p>
          <a:p>
            <a:pPr marL="0" indent="0">
              <a:buNone/>
            </a:pPr>
            <a:endParaRPr lang="en-US" dirty="0"/>
          </a:p>
          <a:p>
            <a:pPr lvl="1"/>
            <a:r>
              <a:rPr lang="en-US" dirty="0"/>
              <a:t>Post No Smoking and Oxygen in Use signs. Do not allow smoking around oxygen equipment.</a:t>
            </a:r>
          </a:p>
          <a:p>
            <a:pPr lvl="1"/>
            <a:r>
              <a:rPr lang="en-US" dirty="0"/>
              <a:t>Remove fire hazards. Report to nurse if resident does not want a fire hazard removed.</a:t>
            </a:r>
          </a:p>
          <a:p>
            <a:pPr lvl="1"/>
            <a:r>
              <a:rPr lang="en-US" dirty="0"/>
              <a:t>Do not allow flames around oxygen (this includes candles).</a:t>
            </a:r>
          </a:p>
          <a:p>
            <a:pPr lvl="1"/>
            <a:r>
              <a:rPr lang="en-US" dirty="0"/>
              <a:t>Do not use an extension cord with an oxygen concentrator.</a:t>
            </a:r>
          </a:p>
          <a:p>
            <a:pPr lvl="1"/>
            <a:r>
              <a:rPr lang="en-US" dirty="0"/>
              <a:t>Do not place electrical cords or oxygen tubing under rugs or furniture.</a:t>
            </a:r>
          </a:p>
          <a:p>
            <a:pPr marL="0" indent="0">
              <a:buNone/>
            </a:pPr>
            <a:endParaRPr lang="en-US" dirty="0"/>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314103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15</a:t>
            </a:fld>
            <a:endParaRPr lang="en-US"/>
          </a:p>
        </p:txBody>
      </p:sp>
      <p:sp>
        <p:nvSpPr>
          <p:cNvPr id="4" name="Title 3">
            <a:extLst>
              <a:ext uri="{FF2B5EF4-FFF2-40B4-BE49-F238E27FC236}">
                <a16:creationId xmlns:a16="http://schemas.microsoft.com/office/drawing/2014/main" id="{D178D7D1-147C-4C20-ADA7-7901E582FC4B}"/>
              </a:ext>
            </a:extLst>
          </p:cNvPr>
          <p:cNvSpPr>
            <a:spLocks noGrp="1"/>
          </p:cNvSpPr>
          <p:nvPr>
            <p:ph type="title"/>
          </p:nvPr>
        </p:nvSpPr>
        <p:spPr/>
        <p:txBody>
          <a:bodyPr>
            <a:normAutofit fontScale="90000"/>
          </a:bodyPr>
          <a:lstStyle/>
          <a:p>
            <a:r>
              <a:rPr lang="en-US" dirty="0"/>
              <a:t>LO1, content 14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Admitting a resident</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5"/>
            </a:pPr>
            <a:r>
              <a:rPr lang="en-US" altLang="en-US" dirty="0">
                <a:latin typeface="+mj-lt"/>
              </a:rPr>
              <a:t>If part of facility procedure, do these things:</a:t>
            </a:r>
          </a:p>
          <a:p>
            <a:pPr lvl="1"/>
            <a:r>
              <a:rPr lang="en-US" altLang="en-US" dirty="0">
                <a:latin typeface="+mj-lt"/>
              </a:rPr>
              <a:t>Measure the resident’s height and weight.</a:t>
            </a:r>
          </a:p>
          <a:p>
            <a:pPr lvl="1"/>
            <a:r>
              <a:rPr lang="en-US" altLang="en-US" dirty="0">
                <a:latin typeface="+mj-lt"/>
              </a:rPr>
              <a:t>Measure the resident’s baseline vital signs. Baseline signs are initial values that can then be compared to future measurements.</a:t>
            </a:r>
          </a:p>
          <a:p>
            <a:pPr lvl="1"/>
            <a:r>
              <a:rPr lang="en-US" altLang="en-US" dirty="0">
                <a:latin typeface="+mj-lt"/>
              </a:rPr>
              <a:t>Obtain a urine specimen if required.</a:t>
            </a:r>
          </a:p>
          <a:p>
            <a:pPr lvl="1"/>
            <a:r>
              <a:rPr lang="en-US" altLang="en-US" dirty="0">
                <a:latin typeface="+mj-lt"/>
              </a:rPr>
              <a:t>Complete the paperwork. Take an inventory of all the personal items.</a:t>
            </a:r>
          </a:p>
          <a:p>
            <a:pPr lvl="1"/>
            <a:r>
              <a:rPr lang="en-US" altLang="en-US" dirty="0">
                <a:latin typeface="+mj-lt"/>
              </a:rPr>
              <a:t>Help the resident put personal items away. Label personal items according to facility policy.</a:t>
            </a:r>
          </a:p>
          <a:p>
            <a:pPr lvl="1"/>
            <a:r>
              <a:rPr lang="en-US" altLang="en-US" dirty="0">
                <a:latin typeface="+mj-lt"/>
              </a:rPr>
              <a:t>Provide fresh water. </a:t>
            </a:r>
          </a:p>
          <a:p>
            <a:pPr marL="457200" indent="-457200">
              <a:buFont typeface="+mj-lt"/>
              <a:buAutoNum type="arabicPeriod" startAt="6"/>
            </a:pPr>
            <a:r>
              <a:rPr lang="en-US" altLang="en-US" dirty="0">
                <a:latin typeface="+mj-lt"/>
              </a:rPr>
              <a:t>Show the resident the room and bathroom. Explain how to work the bed controls and the call light. Show the resident the telephone, lights, and television controls.</a:t>
            </a:r>
          </a:p>
          <a:p>
            <a:pPr marL="0" indent="0">
              <a:buNone/>
            </a:pPr>
            <a:endParaRPr lang="en-US" altLang="en-US" dirty="0">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328530709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150</a:t>
            </a:fld>
            <a:endParaRPr lang="en-US" dirty="0"/>
          </a:p>
        </p:txBody>
      </p:sp>
      <p:sp>
        <p:nvSpPr>
          <p:cNvPr id="4" name="Title 3">
            <a:extLst>
              <a:ext uri="{FF2B5EF4-FFF2-40B4-BE49-F238E27FC236}">
                <a16:creationId xmlns:a16="http://schemas.microsoft.com/office/drawing/2014/main" id="{A174AD73-01BE-47F6-BCCA-BC82229E4372}"/>
              </a:ext>
            </a:extLst>
          </p:cNvPr>
          <p:cNvSpPr>
            <a:spLocks noGrp="1"/>
          </p:cNvSpPr>
          <p:nvPr>
            <p:ph type="title"/>
          </p:nvPr>
        </p:nvSpPr>
        <p:spPr/>
        <p:txBody>
          <a:bodyPr>
            <a:normAutofit fontScale="90000"/>
          </a:bodyPr>
          <a:lstStyle/>
          <a:p>
            <a:r>
              <a:rPr lang="en-US" dirty="0"/>
              <a:t>LO6, content 14</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rPr>
              <a:t>Explain care guidelines for urinary catheters, oxygen therapy, and IV therapy</a:t>
            </a:r>
          </a:p>
          <a:p>
            <a:pPr marL="0" indent="0">
              <a:buNone/>
            </a:pPr>
            <a:endParaRPr lang="en-US" dirty="0">
              <a:solidFill>
                <a:srgbClr val="FF0000"/>
              </a:solidFill>
            </a:endParaRPr>
          </a:p>
          <a:p>
            <a:pPr marL="0" indent="0">
              <a:buNone/>
            </a:pPr>
            <a:r>
              <a:rPr lang="en-US" dirty="0"/>
              <a:t>Guidelines for oxygen safety (cont’d):</a:t>
            </a:r>
          </a:p>
          <a:p>
            <a:pPr marL="0" indent="0">
              <a:buNone/>
            </a:pPr>
            <a:endParaRPr lang="en-US" dirty="0"/>
          </a:p>
          <a:p>
            <a:pPr lvl="1"/>
            <a:r>
              <a:rPr lang="en-US" dirty="0"/>
              <a:t>Avoid using fabrics such as nylon and wool.</a:t>
            </a:r>
          </a:p>
          <a:p>
            <a:pPr lvl="1"/>
            <a:r>
              <a:rPr lang="en-US" dirty="0"/>
              <a:t>Report skin irritation from cannula or face mask.</a:t>
            </a:r>
          </a:p>
          <a:p>
            <a:pPr lvl="1"/>
            <a:r>
              <a:rPr lang="en-US" dirty="0"/>
              <a:t>Do not use any petroleum-based products on resident or on any part of the cannula or mask.</a:t>
            </a:r>
          </a:p>
          <a:p>
            <a:pPr lvl="1"/>
            <a:r>
              <a:rPr lang="en-US" dirty="0"/>
              <a:t>Learn how to turn oxygen off in case of fire if facility allows this. Never adjust oxygen setting.</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157175512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151</a:t>
            </a:fld>
            <a:endParaRPr lang="en-US" dirty="0"/>
          </a:p>
        </p:txBody>
      </p:sp>
      <p:sp>
        <p:nvSpPr>
          <p:cNvPr id="4" name="Title 3">
            <a:extLst>
              <a:ext uri="{FF2B5EF4-FFF2-40B4-BE49-F238E27FC236}">
                <a16:creationId xmlns:a16="http://schemas.microsoft.com/office/drawing/2014/main" id="{3594A351-DF14-45A2-92BE-5B77063735A6}"/>
              </a:ext>
            </a:extLst>
          </p:cNvPr>
          <p:cNvSpPr>
            <a:spLocks noGrp="1"/>
          </p:cNvSpPr>
          <p:nvPr>
            <p:ph type="title"/>
          </p:nvPr>
        </p:nvSpPr>
        <p:spPr/>
        <p:txBody>
          <a:bodyPr>
            <a:normAutofit fontScale="90000"/>
          </a:bodyPr>
          <a:lstStyle/>
          <a:p>
            <a:r>
              <a:rPr lang="en-US" dirty="0"/>
              <a:t>LO6, key term 4</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rPr>
              <a:t>Explain care guidelines for urinary catheters, oxygen therapy, and IV therapy</a:t>
            </a:r>
          </a:p>
          <a:p>
            <a:pPr marL="0" indent="0">
              <a:buNone/>
            </a:pPr>
            <a:endParaRPr lang="en-US" dirty="0">
              <a:solidFill>
                <a:srgbClr val="FF0000"/>
              </a:solidFill>
            </a:endParaRPr>
          </a:p>
          <a:p>
            <a:pPr marL="0" indent="0">
              <a:buNone/>
            </a:pPr>
            <a:r>
              <a:rPr lang="en-US" dirty="0"/>
              <a:t>Define the following term:</a:t>
            </a:r>
          </a:p>
          <a:p>
            <a:pPr marL="0" indent="0">
              <a:buNone/>
            </a:pPr>
            <a:endParaRPr lang="en-US" dirty="0"/>
          </a:p>
          <a:p>
            <a:pPr marL="0" indent="0">
              <a:buNone/>
            </a:pPr>
            <a:r>
              <a:rPr lang="en-US" b="1" dirty="0"/>
              <a:t>intravenous (IV) therapy</a:t>
            </a:r>
          </a:p>
          <a:p>
            <a:pPr marL="457200" lvl="1" indent="0">
              <a:buNone/>
            </a:pPr>
            <a:r>
              <a:rPr lang="en-US" dirty="0"/>
              <a:t>the delivery of medication, nutrition, or fluids through a person’s vein.</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117429854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152</a:t>
            </a:fld>
            <a:endParaRPr lang="en-US" dirty="0"/>
          </a:p>
        </p:txBody>
      </p:sp>
      <p:sp>
        <p:nvSpPr>
          <p:cNvPr id="4" name="Title 3">
            <a:extLst>
              <a:ext uri="{FF2B5EF4-FFF2-40B4-BE49-F238E27FC236}">
                <a16:creationId xmlns:a16="http://schemas.microsoft.com/office/drawing/2014/main" id="{480266B1-017E-41CE-B603-E3FC8E6CD304}"/>
              </a:ext>
            </a:extLst>
          </p:cNvPr>
          <p:cNvSpPr>
            <a:spLocks noGrp="1"/>
          </p:cNvSpPr>
          <p:nvPr>
            <p:ph type="title"/>
          </p:nvPr>
        </p:nvSpPr>
        <p:spPr/>
        <p:txBody>
          <a:bodyPr>
            <a:normAutofit fontScale="90000"/>
          </a:bodyPr>
          <a:lstStyle/>
          <a:p>
            <a:r>
              <a:rPr lang="en-US" dirty="0"/>
              <a:t>LO6, content 15</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rPr>
              <a:t>Explain care guidelines for urinary catheters, oxygen therapy, and IV therapy</a:t>
            </a:r>
          </a:p>
          <a:p>
            <a:pPr marL="0" indent="0">
              <a:buNone/>
            </a:pPr>
            <a:endParaRPr lang="en-US" dirty="0"/>
          </a:p>
          <a:p>
            <a:pPr marL="0" indent="0">
              <a:buNone/>
            </a:pPr>
            <a:r>
              <a:rPr lang="en-US" dirty="0"/>
              <a:t>NAs should understand their role in caring for residents with IVs:</a:t>
            </a:r>
          </a:p>
          <a:p>
            <a:pPr marL="0" indent="0">
              <a:buNone/>
            </a:pPr>
            <a:endParaRPr lang="en-US" dirty="0"/>
          </a:p>
          <a:p>
            <a:pPr lvl="1"/>
            <a:r>
              <a:rPr lang="en-US" dirty="0"/>
              <a:t>NAs never insert or remove IV lines.</a:t>
            </a:r>
          </a:p>
          <a:p>
            <a:pPr lvl="1"/>
            <a:r>
              <a:rPr lang="en-US" dirty="0"/>
              <a:t>NAs do not care for the IV site.</a:t>
            </a:r>
          </a:p>
          <a:p>
            <a:pPr lvl="1"/>
            <a:r>
              <a:rPr lang="en-US" dirty="0"/>
              <a:t>NAs only observe the site for changes or problems and report if</a:t>
            </a:r>
          </a:p>
          <a:p>
            <a:pPr lvl="2"/>
            <a:r>
              <a:rPr lang="en-US" dirty="0"/>
              <a:t>Tube/needle falls out</a:t>
            </a:r>
          </a:p>
          <a:p>
            <a:pPr lvl="2"/>
            <a:r>
              <a:rPr lang="en-US" dirty="0"/>
              <a:t>Tubing disconnects</a:t>
            </a:r>
          </a:p>
          <a:p>
            <a:pPr lvl="2"/>
            <a:r>
              <a:rPr lang="en-US" dirty="0"/>
              <a:t>Dressing is loose</a:t>
            </a:r>
          </a:p>
          <a:p>
            <a:pPr lvl="2"/>
            <a:r>
              <a:rPr lang="en-US" dirty="0"/>
              <a:t>Blood is in tubing or around site</a:t>
            </a:r>
          </a:p>
          <a:p>
            <a:pPr marL="0" indent="0">
              <a:buNone/>
            </a:pPr>
            <a:endParaRPr lang="en-US" dirty="0">
              <a:solidFill>
                <a:srgbClr val="FF0000"/>
              </a:solidFill>
            </a:endParaRPr>
          </a:p>
        </p:txBody>
      </p:sp>
    </p:spTree>
    <p:extLst>
      <p:ext uri="{BB962C8B-B14F-4D97-AF65-F5344CB8AC3E}">
        <p14:creationId xmlns:p14="http://schemas.microsoft.com/office/powerpoint/2010/main" val="192281310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153</a:t>
            </a:fld>
            <a:endParaRPr lang="en-US" dirty="0"/>
          </a:p>
        </p:txBody>
      </p:sp>
      <p:sp>
        <p:nvSpPr>
          <p:cNvPr id="4" name="Title 3">
            <a:extLst>
              <a:ext uri="{FF2B5EF4-FFF2-40B4-BE49-F238E27FC236}">
                <a16:creationId xmlns:a16="http://schemas.microsoft.com/office/drawing/2014/main" id="{8215E974-2E43-4B75-9E54-DDD834D3755E}"/>
              </a:ext>
            </a:extLst>
          </p:cNvPr>
          <p:cNvSpPr>
            <a:spLocks noGrp="1"/>
          </p:cNvSpPr>
          <p:nvPr>
            <p:ph type="title"/>
          </p:nvPr>
        </p:nvSpPr>
        <p:spPr/>
        <p:txBody>
          <a:bodyPr>
            <a:normAutofit fontScale="90000"/>
          </a:bodyPr>
          <a:lstStyle/>
          <a:p>
            <a:r>
              <a:rPr lang="en-US" dirty="0"/>
              <a:t>LO6, content 16</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rPr>
              <a:t>Explain care guidelines for urinary catheters, oxygen therapy, and IV therapy</a:t>
            </a:r>
          </a:p>
          <a:p>
            <a:pPr marL="0" indent="0">
              <a:buNone/>
            </a:pPr>
            <a:endParaRPr lang="en-US" dirty="0">
              <a:solidFill>
                <a:srgbClr val="FF0000"/>
              </a:solidFill>
            </a:endParaRPr>
          </a:p>
          <a:p>
            <a:pPr lvl="1"/>
            <a:r>
              <a:rPr lang="en-US" dirty="0"/>
              <a:t>Observe the site for changes or problems and report if (cont'd)</a:t>
            </a:r>
          </a:p>
          <a:p>
            <a:pPr lvl="2"/>
            <a:r>
              <a:rPr lang="en-US" dirty="0"/>
              <a:t>Site is swollen or discolored</a:t>
            </a:r>
          </a:p>
          <a:p>
            <a:pPr lvl="2"/>
            <a:r>
              <a:rPr lang="en-US" dirty="0"/>
              <a:t>Resident complains of pain</a:t>
            </a:r>
          </a:p>
          <a:p>
            <a:pPr lvl="2"/>
            <a:r>
              <a:rPr lang="en-US" dirty="0"/>
              <a:t>IV bag breaks or fluid level does not decrease</a:t>
            </a:r>
          </a:p>
          <a:p>
            <a:pPr lvl="2"/>
            <a:r>
              <a:rPr lang="en-US" dirty="0"/>
              <a:t>IV fluid is not dripping or is leaking</a:t>
            </a:r>
          </a:p>
          <a:p>
            <a:pPr lvl="2"/>
            <a:r>
              <a:rPr lang="en-US" dirty="0"/>
              <a:t>IV fluid is nearly gone</a:t>
            </a:r>
          </a:p>
          <a:p>
            <a:pPr lvl="2"/>
            <a:r>
              <a:rPr lang="en-US" dirty="0"/>
              <a:t>Pump beeps</a:t>
            </a:r>
          </a:p>
          <a:p>
            <a:pPr lvl="2"/>
            <a:r>
              <a:rPr lang="en-US" dirty="0"/>
              <a:t>Pump is dropped</a:t>
            </a:r>
          </a:p>
          <a:p>
            <a:pPr lvl="2"/>
            <a:r>
              <a:rPr lang="en-US" dirty="0"/>
              <a:t>Resident complains of pain or has trouble breathing</a:t>
            </a:r>
          </a:p>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32345712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154</a:t>
            </a:fld>
            <a:endParaRPr lang="en-US" dirty="0"/>
          </a:p>
        </p:txBody>
      </p:sp>
      <p:sp>
        <p:nvSpPr>
          <p:cNvPr id="4" name="Title 3">
            <a:extLst>
              <a:ext uri="{FF2B5EF4-FFF2-40B4-BE49-F238E27FC236}">
                <a16:creationId xmlns:a16="http://schemas.microsoft.com/office/drawing/2014/main" id="{F4C15D17-30F4-42E4-8324-5E4A9798434C}"/>
              </a:ext>
            </a:extLst>
          </p:cNvPr>
          <p:cNvSpPr>
            <a:spLocks noGrp="1"/>
          </p:cNvSpPr>
          <p:nvPr>
            <p:ph type="title"/>
          </p:nvPr>
        </p:nvSpPr>
        <p:spPr/>
        <p:txBody>
          <a:bodyPr>
            <a:normAutofit fontScale="90000"/>
          </a:bodyPr>
          <a:lstStyle/>
          <a:p>
            <a:r>
              <a:rPr lang="en-US" dirty="0"/>
              <a:t>LO6, content 17</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rPr>
              <a:t>Explain care guidelines for urinary catheters, oxygen therapy, and IV therapy</a:t>
            </a:r>
          </a:p>
          <a:p>
            <a:pPr marL="0" indent="0">
              <a:buNone/>
            </a:pPr>
            <a:endParaRPr lang="en-US" dirty="0">
              <a:solidFill>
                <a:srgbClr val="FF0000"/>
              </a:solidFill>
            </a:endParaRPr>
          </a:p>
          <a:p>
            <a:pPr marL="0" indent="0">
              <a:buNone/>
            </a:pPr>
            <a:r>
              <a:rPr lang="en-US" dirty="0"/>
              <a:t>NAs must not</a:t>
            </a:r>
          </a:p>
          <a:p>
            <a:pPr marL="0" indent="0">
              <a:buNone/>
            </a:pPr>
            <a:endParaRPr lang="en-US" dirty="0"/>
          </a:p>
          <a:p>
            <a:pPr lvl="1"/>
            <a:r>
              <a:rPr lang="en-US" dirty="0"/>
              <a:t>Measure B/P on an arm with an IV line</a:t>
            </a:r>
          </a:p>
          <a:p>
            <a:pPr lvl="1"/>
            <a:r>
              <a:rPr lang="en-US" dirty="0"/>
              <a:t>Get the IV site wet</a:t>
            </a:r>
          </a:p>
          <a:p>
            <a:pPr lvl="1"/>
            <a:r>
              <a:rPr lang="en-US" dirty="0"/>
              <a:t>Pull or catch the tubing on anything</a:t>
            </a:r>
          </a:p>
          <a:p>
            <a:pPr lvl="1"/>
            <a:r>
              <a:rPr lang="en-US" dirty="0"/>
              <a:t>Leave the tubing kinked</a:t>
            </a:r>
          </a:p>
          <a:p>
            <a:pPr lvl="1"/>
            <a:r>
              <a:rPr lang="en-US" dirty="0"/>
              <a:t>Lower the IV bag below the site</a:t>
            </a:r>
          </a:p>
          <a:p>
            <a:pPr lvl="1"/>
            <a:r>
              <a:rPr lang="en-US" dirty="0"/>
              <a:t>Touch the clamp</a:t>
            </a:r>
          </a:p>
          <a:p>
            <a:pPr lvl="1"/>
            <a:r>
              <a:rPr lang="en-US" dirty="0"/>
              <a:t>Disconnect IV from pump or turn off alarm </a:t>
            </a:r>
          </a:p>
          <a:p>
            <a:pPr marL="0" indent="0">
              <a:buNone/>
            </a:pPr>
            <a:endParaRPr lang="en-US" dirty="0">
              <a:solidFill>
                <a:srgbClr val="FF0000"/>
              </a:solidFill>
            </a:endParaRPr>
          </a:p>
        </p:txBody>
      </p:sp>
    </p:spTree>
    <p:extLst>
      <p:ext uri="{BB962C8B-B14F-4D97-AF65-F5344CB8AC3E}">
        <p14:creationId xmlns:p14="http://schemas.microsoft.com/office/powerpoint/2010/main" val="88712555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155</a:t>
            </a:fld>
            <a:endParaRPr lang="en-US" dirty="0"/>
          </a:p>
        </p:txBody>
      </p:sp>
      <p:sp>
        <p:nvSpPr>
          <p:cNvPr id="4" name="Title 3">
            <a:extLst>
              <a:ext uri="{FF2B5EF4-FFF2-40B4-BE49-F238E27FC236}">
                <a16:creationId xmlns:a16="http://schemas.microsoft.com/office/drawing/2014/main" id="{9BC3B03A-2AE7-4ABE-A437-396B42A21CEA}"/>
              </a:ext>
            </a:extLst>
          </p:cNvPr>
          <p:cNvSpPr>
            <a:spLocks noGrp="1"/>
          </p:cNvSpPr>
          <p:nvPr>
            <p:ph type="title"/>
          </p:nvPr>
        </p:nvSpPr>
        <p:spPr/>
        <p:txBody>
          <a:bodyPr>
            <a:normAutofit fontScale="90000"/>
          </a:bodyPr>
          <a:lstStyle/>
          <a:p>
            <a:r>
              <a:rPr lang="en-US" dirty="0"/>
              <a:t>LO6, content 18</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6"/>
            </a:pPr>
            <a:r>
              <a:rPr lang="en-US" dirty="0">
                <a:solidFill>
                  <a:srgbClr val="FF0000"/>
                </a:solidFill>
              </a:rPr>
              <a:t>Explain care guidelines for urinary catheters, oxygen therapy, and IV therapy</a:t>
            </a:r>
          </a:p>
          <a:p>
            <a:pPr marL="0" indent="0">
              <a:buNone/>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Extra care is required when performing some care procedures on a resident with an IV. NAs must be careful never to pull or catch on IV tubing when assisting with care. </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347932445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156</a:t>
            </a:fld>
            <a:endParaRPr lang="en-US"/>
          </a:p>
        </p:txBody>
      </p:sp>
      <p:sp>
        <p:nvSpPr>
          <p:cNvPr id="4" name="Title 3">
            <a:extLst>
              <a:ext uri="{FF2B5EF4-FFF2-40B4-BE49-F238E27FC236}">
                <a16:creationId xmlns:a16="http://schemas.microsoft.com/office/drawing/2014/main" id="{7606E4A7-D27F-4DCC-AC5A-40E4CCC0E094}"/>
              </a:ext>
            </a:extLst>
          </p:cNvPr>
          <p:cNvSpPr>
            <a:spLocks noGrp="1"/>
          </p:cNvSpPr>
          <p:nvPr>
            <p:ph type="title"/>
          </p:nvPr>
        </p:nvSpPr>
        <p:spPr/>
        <p:txBody>
          <a:bodyPr>
            <a:normAutofit fontScale="90000"/>
          </a:bodyPr>
          <a:lstStyle/>
          <a:p>
            <a:r>
              <a:rPr lang="en-US" dirty="0"/>
              <a:t>LO6, content 19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7-9: Warm and Cold Applications</a:t>
            </a:r>
          </a:p>
          <a:p>
            <a:pPr marL="0" indent="0">
              <a:buNone/>
            </a:pPr>
            <a:endParaRPr lang="en-US" altLang="en-US" dirty="0">
              <a:latin typeface="+mj-lt"/>
            </a:endParaRPr>
          </a:p>
          <a:p>
            <a:pPr marL="0" indent="0">
              <a:buNone/>
            </a:pPr>
            <a:r>
              <a:rPr lang="en-US" altLang="en-US" dirty="0">
                <a:latin typeface="+mj-lt"/>
              </a:rPr>
              <a:t>Nursing assistants may be allowed to prepare and apply warm and cold applications. NAs should only perform procedures that are assigned to them. They should never perform a procedure they are not trained or allowed to do. </a:t>
            </a:r>
          </a:p>
          <a:p>
            <a:pPr marL="0" indent="0">
              <a:buNone/>
            </a:pPr>
            <a:r>
              <a:rPr lang="en-US" altLang="en-US" dirty="0">
                <a:latin typeface="+mj-lt"/>
              </a:rPr>
              <a:t>Applying heat or cold to injured areas can have several positive effects. Heat relieves pain and muscular tension. It reduces swelling, elevates the temperature in the tissues, and increases blood flow. Increased blood flow brings more oxygen and nutrients to the tissues for healing. Cold applications can help stop bleeding. They help prevent swelling, reduce pain, and bring down high fevers. Applying ice bags or cold compresses immediately after an injury can stop bleeding and prevent swelling. </a:t>
            </a: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p:txBody>
      </p:sp>
    </p:spTree>
    <p:extLst>
      <p:ext uri="{BB962C8B-B14F-4D97-AF65-F5344CB8AC3E}">
        <p14:creationId xmlns:p14="http://schemas.microsoft.com/office/powerpoint/2010/main" val="32862649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157</a:t>
            </a:fld>
            <a:endParaRPr lang="en-US"/>
          </a:p>
        </p:txBody>
      </p:sp>
      <p:sp>
        <p:nvSpPr>
          <p:cNvPr id="4" name="Title 3">
            <a:extLst>
              <a:ext uri="{FF2B5EF4-FFF2-40B4-BE49-F238E27FC236}">
                <a16:creationId xmlns:a16="http://schemas.microsoft.com/office/drawing/2014/main" id="{5890ECE5-B0A8-43D4-A3B4-1CB6A4BCB143}"/>
              </a:ext>
            </a:extLst>
          </p:cNvPr>
          <p:cNvSpPr>
            <a:spLocks noGrp="1"/>
          </p:cNvSpPr>
          <p:nvPr>
            <p:ph type="title"/>
          </p:nvPr>
        </p:nvSpPr>
        <p:spPr/>
        <p:txBody>
          <a:bodyPr>
            <a:normAutofit fontScale="90000"/>
          </a:bodyPr>
          <a:lstStyle/>
          <a:p>
            <a:r>
              <a:rPr lang="en-US" dirty="0"/>
              <a:t>LO6, content 20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7-8: Warm and Cold Applications (cont’d)</a:t>
            </a:r>
          </a:p>
          <a:p>
            <a:pPr marL="0" indent="0">
              <a:buNone/>
            </a:pPr>
            <a:endParaRPr lang="en-US" altLang="en-US" dirty="0">
              <a:latin typeface="+mj-lt"/>
            </a:endParaRPr>
          </a:p>
          <a:p>
            <a:r>
              <a:rPr lang="en-US" altLang="en-US" dirty="0">
                <a:latin typeface="+mj-lt"/>
              </a:rPr>
              <a:t>Moist applications include the following:</a:t>
            </a:r>
          </a:p>
          <a:p>
            <a:r>
              <a:rPr lang="en-US" altLang="en-US" dirty="0">
                <a:latin typeface="+mj-lt"/>
              </a:rPr>
              <a:t>Compresses (warm or cold)</a:t>
            </a:r>
          </a:p>
          <a:p>
            <a:r>
              <a:rPr lang="en-US" altLang="en-US" dirty="0">
                <a:latin typeface="+mj-lt"/>
              </a:rPr>
              <a:t>Soaks (warm or cold)</a:t>
            </a:r>
          </a:p>
          <a:p>
            <a:r>
              <a:rPr lang="en-US" altLang="en-US" dirty="0">
                <a:latin typeface="+mj-lt"/>
              </a:rPr>
              <a:t>Tub baths (warm)</a:t>
            </a:r>
          </a:p>
          <a:p>
            <a:r>
              <a:rPr lang="en-US" altLang="en-US" dirty="0">
                <a:latin typeface="+mj-lt"/>
              </a:rPr>
              <a:t>Sponge baths (warm or cold)</a:t>
            </a:r>
          </a:p>
          <a:p>
            <a:r>
              <a:rPr lang="en-US" altLang="en-US" dirty="0" err="1">
                <a:latin typeface="+mj-lt"/>
              </a:rPr>
              <a:t>Sitz</a:t>
            </a:r>
            <a:r>
              <a:rPr lang="en-US" altLang="en-US" dirty="0">
                <a:latin typeface="+mj-lt"/>
              </a:rPr>
              <a:t> baths (warm)</a:t>
            </a:r>
          </a:p>
          <a:p>
            <a:r>
              <a:rPr lang="en-US" altLang="en-US" dirty="0">
                <a:latin typeface="+mj-lt"/>
              </a:rPr>
              <a:t>Ice packs (cold)</a:t>
            </a:r>
          </a:p>
          <a:p>
            <a:pPr marL="0" indent="0">
              <a:buNone/>
            </a:pPr>
            <a:r>
              <a:rPr lang="en-US" altLang="en-US" dirty="0">
                <a:latin typeface="+mj-lt"/>
              </a:rPr>
              <a:t>Dry applications include the following:</a:t>
            </a:r>
          </a:p>
          <a:p>
            <a:r>
              <a:rPr lang="en-US" altLang="en-US" dirty="0" err="1">
                <a:latin typeface="+mj-lt"/>
              </a:rPr>
              <a:t>Aquamatic</a:t>
            </a:r>
            <a:r>
              <a:rPr lang="en-US" altLang="en-US" dirty="0">
                <a:latin typeface="+mj-lt"/>
              </a:rPr>
              <a:t> K-pad® (warm or cold)</a:t>
            </a:r>
          </a:p>
          <a:p>
            <a:r>
              <a:rPr lang="en-US" altLang="en-US" dirty="0">
                <a:latin typeface="+mj-lt"/>
              </a:rPr>
              <a:t>Electric heating pads (warm)</a:t>
            </a:r>
          </a:p>
          <a:p>
            <a:r>
              <a:rPr lang="en-US" altLang="en-US" dirty="0">
                <a:latin typeface="+mj-lt"/>
              </a:rPr>
              <a:t>Disposable warm packs (warm)</a:t>
            </a:r>
          </a:p>
          <a:p>
            <a:r>
              <a:rPr lang="en-US" altLang="en-US" dirty="0">
                <a:latin typeface="+mj-lt"/>
              </a:rPr>
              <a:t>Ice bags (cold)</a:t>
            </a:r>
          </a:p>
          <a:p>
            <a:r>
              <a:rPr lang="en-US" altLang="en-US" dirty="0">
                <a:latin typeface="+mj-lt"/>
              </a:rPr>
              <a:t>Disposable cold packs (cold) </a:t>
            </a: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p:txBody>
      </p:sp>
    </p:spTree>
    <p:extLst>
      <p:ext uri="{BB962C8B-B14F-4D97-AF65-F5344CB8AC3E}">
        <p14:creationId xmlns:p14="http://schemas.microsoft.com/office/powerpoint/2010/main" val="202223703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158</a:t>
            </a:fld>
            <a:endParaRPr lang="en-US"/>
          </a:p>
        </p:txBody>
      </p:sp>
      <p:sp>
        <p:nvSpPr>
          <p:cNvPr id="5" name="Title 4">
            <a:extLst>
              <a:ext uri="{FF2B5EF4-FFF2-40B4-BE49-F238E27FC236}">
                <a16:creationId xmlns:a16="http://schemas.microsoft.com/office/drawing/2014/main" id="{26D2C6C6-B830-44DF-8FB8-E83C5E7BF92B}"/>
              </a:ext>
            </a:extLst>
          </p:cNvPr>
          <p:cNvSpPr>
            <a:spLocks noGrp="1"/>
          </p:cNvSpPr>
          <p:nvPr>
            <p:ph type="title"/>
          </p:nvPr>
        </p:nvSpPr>
        <p:spPr/>
        <p:txBody>
          <a:bodyPr>
            <a:normAutofit fontScale="90000"/>
          </a:bodyPr>
          <a:lstStyle/>
          <a:p>
            <a:r>
              <a:rPr lang="en-US" dirty="0"/>
              <a:t>LO6, content 21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7-8: Warm and Cold Applications (cont’d)</a:t>
            </a: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latin typeface="+mj-lt"/>
            </a:endParaRPr>
          </a:p>
        </p:txBody>
      </p:sp>
      <p:graphicFrame>
        <p:nvGraphicFramePr>
          <p:cNvPr id="4" name="Table 3" descr="Table showing cold and warm application  guidelines and considerations.">
            <a:extLst>
              <a:ext uri="{FF2B5EF4-FFF2-40B4-BE49-F238E27FC236}">
                <a16:creationId xmlns:a16="http://schemas.microsoft.com/office/drawing/2014/main" id="{A9AACCF9-958B-44FC-A5F3-354FFF9201C9}"/>
              </a:ext>
            </a:extLst>
          </p:cNvPr>
          <p:cNvGraphicFramePr>
            <a:graphicFrameLocks noGrp="1"/>
          </p:cNvGraphicFramePr>
          <p:nvPr>
            <p:extLst>
              <p:ext uri="{D42A27DB-BD31-4B8C-83A1-F6EECF244321}">
                <p14:modId xmlns:p14="http://schemas.microsoft.com/office/powerpoint/2010/main" val="4273715072"/>
              </p:ext>
            </p:extLst>
          </p:nvPr>
        </p:nvGraphicFramePr>
        <p:xfrm>
          <a:off x="533400" y="1397000"/>
          <a:ext cx="7578664" cy="4815840"/>
        </p:xfrm>
        <a:graphic>
          <a:graphicData uri="http://schemas.openxmlformats.org/drawingml/2006/table">
            <a:tbl>
              <a:tblPr firstRow="1" bandRow="1">
                <a:tableStyleId>{5C22544A-7EE6-4342-B048-85BDC9FD1C3A}</a:tableStyleId>
              </a:tblPr>
              <a:tblGrid>
                <a:gridCol w="1894666">
                  <a:extLst>
                    <a:ext uri="{9D8B030D-6E8A-4147-A177-3AD203B41FA5}">
                      <a16:colId xmlns:a16="http://schemas.microsoft.com/office/drawing/2014/main" val="1946292703"/>
                    </a:ext>
                  </a:extLst>
                </a:gridCol>
                <a:gridCol w="1894666">
                  <a:extLst>
                    <a:ext uri="{9D8B030D-6E8A-4147-A177-3AD203B41FA5}">
                      <a16:colId xmlns:a16="http://schemas.microsoft.com/office/drawing/2014/main" val="4077839487"/>
                    </a:ext>
                  </a:extLst>
                </a:gridCol>
                <a:gridCol w="1894666">
                  <a:extLst>
                    <a:ext uri="{9D8B030D-6E8A-4147-A177-3AD203B41FA5}">
                      <a16:colId xmlns:a16="http://schemas.microsoft.com/office/drawing/2014/main" val="586194677"/>
                    </a:ext>
                  </a:extLst>
                </a:gridCol>
                <a:gridCol w="1894666">
                  <a:extLst>
                    <a:ext uri="{9D8B030D-6E8A-4147-A177-3AD203B41FA5}">
                      <a16:colId xmlns:a16="http://schemas.microsoft.com/office/drawing/2014/main" val="3153527616"/>
                    </a:ext>
                  </a:extLst>
                </a:gridCol>
              </a:tblGrid>
              <a:tr h="370840">
                <a:tc>
                  <a:txBody>
                    <a:bodyPr/>
                    <a:lstStyle/>
                    <a:p>
                      <a:r>
                        <a:rPr lang="en-US" dirty="0"/>
                        <a:t>Application</a:t>
                      </a:r>
                    </a:p>
                  </a:txBody>
                  <a:tcPr/>
                </a:tc>
                <a:tc>
                  <a:txBody>
                    <a:bodyPr/>
                    <a:lstStyle/>
                    <a:p>
                      <a:r>
                        <a:rPr lang="en-US" dirty="0"/>
                        <a:t>Temperature</a:t>
                      </a:r>
                    </a:p>
                  </a:txBody>
                  <a:tcPr/>
                </a:tc>
                <a:tc>
                  <a:txBody>
                    <a:bodyPr/>
                    <a:lstStyle/>
                    <a:p>
                      <a:r>
                        <a:rPr lang="en-US" dirty="0"/>
                        <a:t>Timing</a:t>
                      </a:r>
                    </a:p>
                  </a:txBody>
                  <a:tcPr/>
                </a:tc>
                <a:tc>
                  <a:txBody>
                    <a:bodyPr/>
                    <a:lstStyle/>
                    <a:p>
                      <a:r>
                        <a:rPr lang="en-US" dirty="0"/>
                        <a:t>Special Considerations</a:t>
                      </a:r>
                    </a:p>
                  </a:txBody>
                  <a:tcPr/>
                </a:tc>
                <a:extLst>
                  <a:ext uri="{0D108BD9-81ED-4DB2-BD59-A6C34878D82A}">
                    <a16:rowId xmlns:a16="http://schemas.microsoft.com/office/drawing/2014/main" val="2073284629"/>
                  </a:ext>
                </a:extLst>
              </a:tr>
              <a:tr h="370840">
                <a:tc>
                  <a:txBody>
                    <a:bodyPr/>
                    <a:lstStyle/>
                    <a:p>
                      <a:r>
                        <a:rPr lang="en-US" sz="1400" dirty="0"/>
                        <a:t>Warm Compresses</a:t>
                      </a:r>
                    </a:p>
                  </a:txBody>
                  <a:tcPr/>
                </a:tc>
                <a:tc>
                  <a:txBody>
                    <a:bodyPr/>
                    <a:lstStyle/>
                    <a:p>
                      <a:r>
                        <a:rPr lang="en-US" sz="1400" dirty="0"/>
                        <a:t>No higher than 105°</a:t>
                      </a:r>
                    </a:p>
                  </a:txBody>
                  <a:tcPr/>
                </a:tc>
                <a:tc>
                  <a:txBody>
                    <a:bodyPr/>
                    <a:lstStyle/>
                    <a:p>
                      <a:r>
                        <a:rPr lang="en-US" sz="1400" dirty="0"/>
                        <a:t>Remove after 20 mins.</a:t>
                      </a:r>
                    </a:p>
                  </a:txBody>
                  <a:tcPr/>
                </a:tc>
                <a:tc>
                  <a:txBody>
                    <a:bodyPr/>
                    <a:lstStyle/>
                    <a:p>
                      <a:r>
                        <a:rPr lang="en-US" sz="1400" dirty="0"/>
                        <a:t>Cover with plastic wrap.</a:t>
                      </a:r>
                    </a:p>
                  </a:txBody>
                  <a:tcPr/>
                </a:tc>
                <a:extLst>
                  <a:ext uri="{0D108BD9-81ED-4DB2-BD59-A6C34878D82A}">
                    <a16:rowId xmlns:a16="http://schemas.microsoft.com/office/drawing/2014/main" val="1918229817"/>
                  </a:ext>
                </a:extLst>
              </a:tr>
              <a:tr h="407572">
                <a:tc>
                  <a:txBody>
                    <a:bodyPr/>
                    <a:lstStyle/>
                    <a:p>
                      <a:r>
                        <a:rPr lang="en-US" sz="1400" dirty="0"/>
                        <a:t>Warm soaks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No higher than 105°</a:t>
                      </a:r>
                    </a:p>
                    <a:p>
                      <a:endParaRPr lang="en-US" sz="1400" dirty="0"/>
                    </a:p>
                  </a:txBody>
                  <a:tcPr/>
                </a:tc>
                <a:tc>
                  <a:txBody>
                    <a:bodyPr/>
                    <a:lstStyle/>
                    <a:p>
                      <a:r>
                        <a:rPr lang="en-US" sz="1400" dirty="0"/>
                        <a:t>Check temp. every five mins.</a:t>
                      </a:r>
                    </a:p>
                  </a:txBody>
                  <a:tcPr/>
                </a:tc>
                <a:tc>
                  <a:txBody>
                    <a:bodyPr/>
                    <a:lstStyle/>
                    <a:p>
                      <a:r>
                        <a:rPr lang="en-US" sz="1400" dirty="0"/>
                        <a:t>Observe for redness. Soak 15-20 mins.</a:t>
                      </a:r>
                    </a:p>
                  </a:txBody>
                  <a:tcPr/>
                </a:tc>
                <a:extLst>
                  <a:ext uri="{0D108BD9-81ED-4DB2-BD59-A6C34878D82A}">
                    <a16:rowId xmlns:a16="http://schemas.microsoft.com/office/drawing/2014/main" val="2768287462"/>
                  </a:ext>
                </a:extLst>
              </a:tr>
              <a:tr h="370840">
                <a:tc>
                  <a:txBody>
                    <a:bodyPr/>
                    <a:lstStyle/>
                    <a:p>
                      <a:r>
                        <a:rPr lang="en-US" sz="1400" dirty="0" err="1"/>
                        <a:t>Aquamatic</a:t>
                      </a:r>
                      <a:endParaRPr lang="en-US" sz="1400" dirty="0"/>
                    </a:p>
                    <a:p>
                      <a:r>
                        <a:rPr lang="en-US" sz="1400" dirty="0"/>
                        <a:t> K-pad</a:t>
                      </a:r>
                    </a:p>
                  </a:txBody>
                  <a:tcPr/>
                </a:tc>
                <a:tc>
                  <a:txBody>
                    <a:bodyPr/>
                    <a:lstStyle/>
                    <a:p>
                      <a:r>
                        <a:rPr lang="en-US" sz="1400" dirty="0"/>
                        <a:t>Pre-set</a:t>
                      </a:r>
                    </a:p>
                  </a:txBody>
                  <a:tcPr/>
                </a:tc>
                <a:tc>
                  <a:txBody>
                    <a:bodyPr/>
                    <a:lstStyle/>
                    <a:p>
                      <a:r>
                        <a:rPr lang="en-US" sz="1400" dirty="0"/>
                        <a:t>Remove after 20 mins.</a:t>
                      </a:r>
                    </a:p>
                  </a:txBody>
                  <a:tcPr/>
                </a:tc>
                <a:tc>
                  <a:txBody>
                    <a:bodyPr/>
                    <a:lstStyle/>
                    <a:p>
                      <a:r>
                        <a:rPr lang="en-US" sz="1400" dirty="0"/>
                        <a:t>Tubing should not hang below bed. Check water level and refill when necessary</a:t>
                      </a:r>
                    </a:p>
                  </a:txBody>
                  <a:tcPr/>
                </a:tc>
                <a:extLst>
                  <a:ext uri="{0D108BD9-81ED-4DB2-BD59-A6C34878D82A}">
                    <a16:rowId xmlns:a16="http://schemas.microsoft.com/office/drawing/2014/main" val="599821714"/>
                  </a:ext>
                </a:extLst>
              </a:tr>
              <a:tr h="370840">
                <a:tc>
                  <a:txBody>
                    <a:bodyPr/>
                    <a:lstStyle/>
                    <a:p>
                      <a:r>
                        <a:rPr lang="en-US" sz="1400" dirty="0" err="1"/>
                        <a:t>Sitz</a:t>
                      </a:r>
                      <a:r>
                        <a:rPr lang="en-US" sz="1400" dirty="0"/>
                        <a:t> baths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No higher than 105°</a:t>
                      </a:r>
                    </a:p>
                    <a:p>
                      <a:endParaRPr lang="en-US" sz="1400" dirty="0"/>
                    </a:p>
                  </a:txBody>
                  <a:tcPr/>
                </a:tc>
                <a:tc>
                  <a:txBody>
                    <a:bodyPr/>
                    <a:lstStyle/>
                    <a:p>
                      <a:r>
                        <a:rPr lang="en-US" sz="1400" dirty="0"/>
                        <a:t>20  mins. only</a:t>
                      </a:r>
                    </a:p>
                  </a:txBody>
                  <a:tcPr/>
                </a:tc>
                <a:tc>
                  <a:txBody>
                    <a:bodyPr/>
                    <a:lstStyle/>
                    <a:p>
                      <a:r>
                        <a:rPr lang="en-US" sz="1400" dirty="0"/>
                        <a:t>Fill 2/3 full. Provide privacy.</a:t>
                      </a:r>
                    </a:p>
                  </a:txBody>
                  <a:tcPr/>
                </a:tc>
                <a:extLst>
                  <a:ext uri="{0D108BD9-81ED-4DB2-BD59-A6C34878D82A}">
                    <a16:rowId xmlns:a16="http://schemas.microsoft.com/office/drawing/2014/main" val="1902414288"/>
                  </a:ext>
                </a:extLst>
              </a:tr>
              <a:tr h="651412">
                <a:tc>
                  <a:txBody>
                    <a:bodyPr/>
                    <a:lstStyle/>
                    <a:p>
                      <a:r>
                        <a:rPr lang="en-US" sz="1400" dirty="0"/>
                        <a:t>Ice packs</a:t>
                      </a:r>
                    </a:p>
                  </a:txBody>
                  <a:tcPr/>
                </a:tc>
                <a:tc>
                  <a:txBody>
                    <a:bodyPr/>
                    <a:lstStyle/>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Check after 10 mons. Remove after 20 mins</a:t>
                      </a:r>
                    </a:p>
                    <a:p>
                      <a:endParaRPr lang="en-US" sz="1400" dirty="0"/>
                    </a:p>
                  </a:txBody>
                  <a:tcPr/>
                </a:tc>
                <a:tc>
                  <a:txBody>
                    <a:bodyPr/>
                    <a:lstStyle/>
                    <a:p>
                      <a:r>
                        <a:rPr lang="en-US" sz="1400" dirty="0"/>
                        <a:t>Fill bag 2/3 full of ice. Cover bag; watch for blisters and white or pale skin.</a:t>
                      </a:r>
                    </a:p>
                  </a:txBody>
                  <a:tcPr/>
                </a:tc>
                <a:extLst>
                  <a:ext uri="{0D108BD9-81ED-4DB2-BD59-A6C34878D82A}">
                    <a16:rowId xmlns:a16="http://schemas.microsoft.com/office/drawing/2014/main" val="3152177329"/>
                  </a:ext>
                </a:extLst>
              </a:tr>
              <a:tr h="370840">
                <a:tc>
                  <a:txBody>
                    <a:bodyPr/>
                    <a:lstStyle/>
                    <a:p>
                      <a:r>
                        <a:rPr lang="en-US" sz="1400" dirty="0"/>
                        <a:t>Cold compresses</a:t>
                      </a:r>
                    </a:p>
                  </a:txBody>
                  <a:tcPr/>
                </a:tc>
                <a:tc>
                  <a:txBody>
                    <a:bodyPr/>
                    <a:lstStyle/>
                    <a:p>
                      <a:r>
                        <a:rPr lang="en-US" sz="1400" dirty="0"/>
                        <a:t>Cold water with ice</a:t>
                      </a:r>
                    </a:p>
                  </a:txBody>
                  <a:tcPr/>
                </a:tc>
                <a:tc>
                  <a:txBody>
                    <a:bodyPr/>
                    <a:lstStyle/>
                    <a:p>
                      <a:r>
                        <a:rPr lang="en-US" sz="1400" dirty="0"/>
                        <a:t>Check after five mins. Remove after 20 mins</a:t>
                      </a:r>
                    </a:p>
                  </a:txBody>
                  <a:tcPr/>
                </a:tc>
                <a:tc>
                  <a:txBody>
                    <a:bodyPr/>
                    <a:lstStyle/>
                    <a:p>
                      <a:r>
                        <a:rPr lang="en-US" sz="1400" dirty="0"/>
                        <a:t>Check for blisters, redness, and white or gray skin</a:t>
                      </a:r>
                    </a:p>
                  </a:txBody>
                  <a:tcPr/>
                </a:tc>
                <a:extLst>
                  <a:ext uri="{0D108BD9-81ED-4DB2-BD59-A6C34878D82A}">
                    <a16:rowId xmlns:a16="http://schemas.microsoft.com/office/drawing/2014/main" val="777982736"/>
                  </a:ext>
                </a:extLst>
              </a:tr>
            </a:tbl>
          </a:graphicData>
        </a:graphic>
      </p:graphicFrame>
    </p:spTree>
    <p:extLst>
      <p:ext uri="{BB962C8B-B14F-4D97-AF65-F5344CB8AC3E}">
        <p14:creationId xmlns:p14="http://schemas.microsoft.com/office/powerpoint/2010/main" val="87268364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159</a:t>
            </a:fld>
            <a:endParaRPr lang="en-US" dirty="0"/>
          </a:p>
        </p:txBody>
      </p:sp>
      <p:sp>
        <p:nvSpPr>
          <p:cNvPr id="4" name="Title 3">
            <a:extLst>
              <a:ext uri="{FF2B5EF4-FFF2-40B4-BE49-F238E27FC236}">
                <a16:creationId xmlns:a16="http://schemas.microsoft.com/office/drawing/2014/main" id="{579E8C32-D638-463E-9E8B-4064CA406381}"/>
              </a:ext>
            </a:extLst>
          </p:cNvPr>
          <p:cNvSpPr>
            <a:spLocks noGrp="1"/>
          </p:cNvSpPr>
          <p:nvPr>
            <p:ph type="title"/>
          </p:nvPr>
        </p:nvSpPr>
        <p:spPr/>
        <p:txBody>
          <a:bodyPr>
            <a:normAutofit fontScale="90000"/>
          </a:bodyPr>
          <a:lstStyle/>
          <a:p>
            <a:r>
              <a:rPr lang="en-US" dirty="0"/>
              <a:t>LO7, content 1 </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7"/>
            </a:pPr>
            <a:r>
              <a:rPr lang="en-US" dirty="0">
                <a:solidFill>
                  <a:srgbClr val="FF0000"/>
                </a:solidFill>
              </a:rPr>
              <a:t>Discuss a resident’s unit and related care</a:t>
            </a:r>
          </a:p>
          <a:p>
            <a:pPr marL="0" indent="0">
              <a:buNone/>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A resident’s room is her home. Residents’ living spaces and personal possessions should always be respected. </a:t>
            </a:r>
          </a:p>
          <a:p>
            <a:pPr marL="0" indent="0">
              <a:buNone/>
            </a:pPr>
            <a:endParaRPr lang="en-US" dirty="0"/>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3103420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16</a:t>
            </a:fld>
            <a:endParaRPr lang="en-US"/>
          </a:p>
        </p:txBody>
      </p:sp>
      <p:sp>
        <p:nvSpPr>
          <p:cNvPr id="4" name="Title 3">
            <a:extLst>
              <a:ext uri="{FF2B5EF4-FFF2-40B4-BE49-F238E27FC236}">
                <a16:creationId xmlns:a16="http://schemas.microsoft.com/office/drawing/2014/main" id="{8F81BD0C-59DE-4FDE-80E4-4653FC1A3D39}"/>
              </a:ext>
            </a:extLst>
          </p:cNvPr>
          <p:cNvSpPr>
            <a:spLocks noGrp="1"/>
          </p:cNvSpPr>
          <p:nvPr>
            <p:ph type="title"/>
          </p:nvPr>
        </p:nvSpPr>
        <p:spPr/>
        <p:txBody>
          <a:bodyPr>
            <a:normAutofit fontScale="90000"/>
          </a:bodyPr>
          <a:lstStyle/>
          <a:p>
            <a:r>
              <a:rPr lang="en-US" dirty="0"/>
              <a:t>LO1, content 15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Admitting a resident</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7"/>
            </a:pPr>
            <a:r>
              <a:rPr lang="en-US" altLang="en-US" dirty="0"/>
              <a:t>Introduce the resident to his roommate if there is one. Introduce other residents and staff.</a:t>
            </a:r>
          </a:p>
          <a:p>
            <a:pPr marL="457200" indent="-457200">
              <a:buFont typeface="+mj-lt"/>
              <a:buAutoNum type="arabicPeriod" startAt="7"/>
            </a:pPr>
            <a:r>
              <a:rPr lang="en-US" altLang="en-US" dirty="0"/>
              <a:t>Make sure resident is comfortable. Bring the family back inside if they were outside.</a:t>
            </a:r>
          </a:p>
          <a:p>
            <a:pPr marL="457200" indent="-457200">
              <a:buFont typeface="+mj-lt"/>
              <a:buAutoNum type="arabicPeriod" startAt="7"/>
            </a:pPr>
            <a:r>
              <a:rPr lang="en-US" altLang="en-US" dirty="0"/>
              <a:t>Place call light within resident’s reach.</a:t>
            </a:r>
          </a:p>
          <a:p>
            <a:pPr marL="457200" indent="-457200">
              <a:buFont typeface="+mj-lt"/>
              <a:buAutoNum type="arabicPeriod" startAt="7"/>
            </a:pPr>
            <a:r>
              <a:rPr lang="en-US" altLang="en-US" dirty="0"/>
              <a:t>Wash your hands.</a:t>
            </a:r>
          </a:p>
          <a:p>
            <a:pPr marL="457200" indent="-457200">
              <a:buFont typeface="+mj-lt"/>
              <a:buAutoNum type="arabicPeriod" startAt="7"/>
            </a:pPr>
            <a:r>
              <a:rPr lang="en-US" altLang="en-US" dirty="0"/>
              <a:t>Document procedure using facility guidelines.</a:t>
            </a:r>
          </a:p>
          <a:p>
            <a:pPr marL="0" indent="0">
              <a:buNone/>
            </a:pPr>
            <a:r>
              <a:rPr lang="en-US" altLang="en-US" dirty="0"/>
              <a:t>	</a:t>
            </a:r>
          </a:p>
          <a:p>
            <a:pPr marL="0" indent="0">
              <a:buNone/>
            </a:pPr>
            <a:endParaRPr lang="en-US" altLang="en-US" dirty="0">
              <a:solidFill>
                <a:schemeClr val="accent5">
                  <a:lumMod val="60000"/>
                  <a:lumOff val="40000"/>
                </a:schemeClr>
              </a:solidFill>
              <a:highlight>
                <a:srgbClr val="000000"/>
              </a:highlight>
            </a:endParaRPr>
          </a:p>
        </p:txBody>
      </p:sp>
    </p:spTree>
    <p:extLst>
      <p:ext uri="{BB962C8B-B14F-4D97-AF65-F5344CB8AC3E}">
        <p14:creationId xmlns:p14="http://schemas.microsoft.com/office/powerpoint/2010/main" val="328389396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160</a:t>
            </a:fld>
            <a:endParaRPr lang="en-US" dirty="0"/>
          </a:p>
        </p:txBody>
      </p:sp>
      <p:sp>
        <p:nvSpPr>
          <p:cNvPr id="4" name="Title 3">
            <a:extLst>
              <a:ext uri="{FF2B5EF4-FFF2-40B4-BE49-F238E27FC236}">
                <a16:creationId xmlns:a16="http://schemas.microsoft.com/office/drawing/2014/main" id="{906FFEF5-FD50-499C-8350-F5056563076F}"/>
              </a:ext>
            </a:extLst>
          </p:cNvPr>
          <p:cNvSpPr>
            <a:spLocks noGrp="1"/>
          </p:cNvSpPr>
          <p:nvPr>
            <p:ph type="title"/>
          </p:nvPr>
        </p:nvSpPr>
        <p:spPr/>
        <p:txBody>
          <a:bodyPr>
            <a:normAutofit fontScale="90000"/>
          </a:bodyPr>
          <a:lstStyle/>
          <a:p>
            <a:r>
              <a:rPr lang="en-US" dirty="0"/>
              <a:t>LO7, content 2</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7"/>
            </a:pPr>
            <a:r>
              <a:rPr lang="en-US" dirty="0">
                <a:solidFill>
                  <a:srgbClr val="FF0000"/>
                </a:solidFill>
              </a:rPr>
              <a:t>Discuss a resident’s unit and related care</a:t>
            </a:r>
          </a:p>
          <a:p>
            <a:pPr marL="0" indent="0">
              <a:buNone/>
            </a:pPr>
            <a:endParaRPr lang="en-US" dirty="0">
              <a:solidFill>
                <a:srgbClr val="FF0000"/>
              </a:solidFill>
            </a:endParaRPr>
          </a:p>
          <a:p>
            <a:pPr marL="0" indent="0">
              <a:buNone/>
            </a:pPr>
            <a:r>
              <a:rPr lang="en-US" dirty="0"/>
              <a:t>The following equipment is usually found in a resident’s unit:</a:t>
            </a:r>
          </a:p>
          <a:p>
            <a:pPr marL="0" indent="0">
              <a:buNone/>
            </a:pPr>
            <a:endParaRPr lang="en-US" dirty="0"/>
          </a:p>
          <a:p>
            <a:pPr lvl="1"/>
            <a:r>
              <a:rPr lang="en-US" dirty="0"/>
              <a:t>Bed</a:t>
            </a:r>
          </a:p>
          <a:p>
            <a:pPr lvl="1"/>
            <a:r>
              <a:rPr lang="en-US" dirty="0"/>
              <a:t>Bedside stand</a:t>
            </a:r>
          </a:p>
          <a:p>
            <a:pPr lvl="1"/>
            <a:r>
              <a:rPr lang="en-US" dirty="0"/>
              <a:t>Urinal/bedpan and covers</a:t>
            </a:r>
          </a:p>
          <a:p>
            <a:pPr lvl="1"/>
            <a:r>
              <a:rPr lang="en-US" dirty="0"/>
              <a:t>Wash basin</a:t>
            </a:r>
          </a:p>
          <a:p>
            <a:pPr lvl="1"/>
            <a:r>
              <a:rPr lang="en-US" dirty="0"/>
              <a:t>Emesis basin</a:t>
            </a:r>
          </a:p>
          <a:p>
            <a:pPr lvl="1"/>
            <a:r>
              <a:rPr lang="en-US" dirty="0"/>
              <a:t>Soap dish and soap</a:t>
            </a:r>
          </a:p>
          <a:p>
            <a:pPr marL="0" indent="0">
              <a:buNone/>
            </a:pPr>
            <a:endParaRPr lang="en-US" dirty="0">
              <a:solidFill>
                <a:srgbClr val="FF0000"/>
              </a:solidFill>
            </a:endParaRP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283915684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161</a:t>
            </a:fld>
            <a:endParaRPr lang="en-US" dirty="0"/>
          </a:p>
        </p:txBody>
      </p:sp>
      <p:sp>
        <p:nvSpPr>
          <p:cNvPr id="4" name="Title 3">
            <a:extLst>
              <a:ext uri="{FF2B5EF4-FFF2-40B4-BE49-F238E27FC236}">
                <a16:creationId xmlns:a16="http://schemas.microsoft.com/office/drawing/2014/main" id="{A4FDA855-F874-40A6-BFBF-386D653E938E}"/>
              </a:ext>
            </a:extLst>
          </p:cNvPr>
          <p:cNvSpPr>
            <a:spLocks noGrp="1"/>
          </p:cNvSpPr>
          <p:nvPr>
            <p:ph type="title"/>
          </p:nvPr>
        </p:nvSpPr>
        <p:spPr/>
        <p:txBody>
          <a:bodyPr>
            <a:normAutofit fontScale="90000"/>
          </a:bodyPr>
          <a:lstStyle/>
          <a:p>
            <a:r>
              <a:rPr lang="en-US" dirty="0"/>
              <a:t>LO7, content 3</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7"/>
            </a:pPr>
            <a:r>
              <a:rPr lang="en-US" dirty="0">
                <a:solidFill>
                  <a:srgbClr val="FF0000"/>
                </a:solidFill>
              </a:rPr>
              <a:t>Discuss a resident’s unit and related care</a:t>
            </a:r>
          </a:p>
          <a:p>
            <a:pPr marL="0" indent="0">
              <a:buNone/>
            </a:pPr>
            <a:endParaRPr lang="en-US" dirty="0">
              <a:solidFill>
                <a:srgbClr val="FF0000"/>
              </a:solidFill>
            </a:endParaRPr>
          </a:p>
          <a:p>
            <a:pPr marL="0" indent="0">
              <a:buNone/>
            </a:pPr>
            <a:r>
              <a:rPr lang="en-US" dirty="0"/>
              <a:t>Equipment usually found in a resident’s unit (cont’d):</a:t>
            </a:r>
          </a:p>
          <a:p>
            <a:pPr marL="0" indent="0">
              <a:buNone/>
            </a:pPr>
            <a:endParaRPr lang="en-US" dirty="0"/>
          </a:p>
          <a:p>
            <a:pPr lvl="1"/>
            <a:r>
              <a:rPr lang="en-US" dirty="0"/>
              <a:t>Bath blanket</a:t>
            </a:r>
          </a:p>
          <a:p>
            <a:pPr lvl="1"/>
            <a:r>
              <a:rPr lang="en-US" dirty="0"/>
              <a:t>Toilet paper</a:t>
            </a:r>
          </a:p>
          <a:p>
            <a:pPr lvl="1"/>
            <a:r>
              <a:rPr lang="en-US" dirty="0"/>
              <a:t>Personal hygiene items</a:t>
            </a:r>
          </a:p>
          <a:p>
            <a:pPr lvl="1"/>
            <a:r>
              <a:rPr lang="en-US" dirty="0"/>
              <a:t>Overbed table</a:t>
            </a:r>
          </a:p>
          <a:p>
            <a:pPr lvl="1"/>
            <a:r>
              <a:rPr lang="en-US" dirty="0"/>
              <a:t>Chair</a:t>
            </a:r>
          </a:p>
          <a:p>
            <a:pPr lvl="1"/>
            <a:r>
              <a:rPr lang="en-US" dirty="0"/>
              <a:t>Call light</a:t>
            </a:r>
          </a:p>
          <a:p>
            <a:pPr lvl="1"/>
            <a:r>
              <a:rPr lang="en-US" dirty="0"/>
              <a:t>Privacy screen or curtain</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63657494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162</a:t>
            </a:fld>
            <a:endParaRPr lang="en-US" dirty="0"/>
          </a:p>
        </p:txBody>
      </p:sp>
      <p:sp>
        <p:nvSpPr>
          <p:cNvPr id="4" name="Title 3">
            <a:extLst>
              <a:ext uri="{FF2B5EF4-FFF2-40B4-BE49-F238E27FC236}">
                <a16:creationId xmlns:a16="http://schemas.microsoft.com/office/drawing/2014/main" id="{019F6BD6-07BF-4F34-A9D2-472515445964}"/>
              </a:ext>
            </a:extLst>
          </p:cNvPr>
          <p:cNvSpPr>
            <a:spLocks noGrp="1"/>
          </p:cNvSpPr>
          <p:nvPr>
            <p:ph type="title"/>
          </p:nvPr>
        </p:nvSpPr>
        <p:spPr/>
        <p:txBody>
          <a:bodyPr>
            <a:normAutofit fontScale="90000"/>
          </a:bodyPr>
          <a:lstStyle/>
          <a:p>
            <a:r>
              <a:rPr lang="en-US" dirty="0"/>
              <a:t>LO7, content 4</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7"/>
            </a:pPr>
            <a:r>
              <a:rPr lang="en-US" dirty="0">
                <a:solidFill>
                  <a:srgbClr val="FF0000"/>
                </a:solidFill>
              </a:rPr>
              <a:t>Discuss a resident’s unit and related care</a:t>
            </a:r>
          </a:p>
          <a:p>
            <a:pPr marL="0" indent="0">
              <a:buNone/>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Soiled items and bedpans and urinals should never be placed on an overbed table. </a:t>
            </a:r>
          </a:p>
          <a:p>
            <a:pPr marL="0" indent="0">
              <a:buNone/>
            </a:pPr>
            <a:endParaRPr lang="en-US" dirty="0">
              <a:solidFill>
                <a:srgbClr val="FF0000"/>
              </a:solidFill>
            </a:endParaRPr>
          </a:p>
        </p:txBody>
      </p:sp>
    </p:spTree>
    <p:extLst>
      <p:ext uri="{BB962C8B-B14F-4D97-AF65-F5344CB8AC3E}">
        <p14:creationId xmlns:p14="http://schemas.microsoft.com/office/powerpoint/2010/main" val="258058730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163</a:t>
            </a:fld>
            <a:endParaRPr lang="en-US" dirty="0"/>
          </a:p>
        </p:txBody>
      </p:sp>
      <p:sp>
        <p:nvSpPr>
          <p:cNvPr id="4" name="Title 3">
            <a:extLst>
              <a:ext uri="{FF2B5EF4-FFF2-40B4-BE49-F238E27FC236}">
                <a16:creationId xmlns:a16="http://schemas.microsoft.com/office/drawing/2014/main" id="{643A0111-71FF-45E8-9B0E-FB0E4F6BCD20}"/>
              </a:ext>
            </a:extLst>
          </p:cNvPr>
          <p:cNvSpPr>
            <a:spLocks noGrp="1"/>
          </p:cNvSpPr>
          <p:nvPr>
            <p:ph type="title"/>
          </p:nvPr>
        </p:nvSpPr>
        <p:spPr/>
        <p:txBody>
          <a:bodyPr>
            <a:normAutofit fontScale="90000"/>
          </a:bodyPr>
          <a:lstStyle/>
          <a:p>
            <a:r>
              <a:rPr lang="en-US" dirty="0"/>
              <a:t>LO7, content 5</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7"/>
            </a:pPr>
            <a:r>
              <a:rPr lang="en-US" dirty="0">
                <a:solidFill>
                  <a:srgbClr val="FF0000"/>
                </a:solidFill>
              </a:rPr>
              <a:t>Discuss a resident’s unit and related care</a:t>
            </a:r>
          </a:p>
          <a:p>
            <a:pPr marL="0" indent="0">
              <a:buNone/>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Call lights must always be placed within residents’ reach and must be answered immediately, no matter how many times a resident has used the call button. NAs must respond kindly each time. </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97477609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164</a:t>
            </a:fld>
            <a:endParaRPr lang="en-US" dirty="0"/>
          </a:p>
        </p:txBody>
      </p:sp>
      <p:sp>
        <p:nvSpPr>
          <p:cNvPr id="4" name="Title 3">
            <a:extLst>
              <a:ext uri="{FF2B5EF4-FFF2-40B4-BE49-F238E27FC236}">
                <a16:creationId xmlns:a16="http://schemas.microsoft.com/office/drawing/2014/main" id="{156B2647-2B59-42EB-8A8D-9786F010961F}"/>
              </a:ext>
            </a:extLst>
          </p:cNvPr>
          <p:cNvSpPr>
            <a:spLocks noGrp="1"/>
          </p:cNvSpPr>
          <p:nvPr>
            <p:ph type="title"/>
          </p:nvPr>
        </p:nvSpPr>
        <p:spPr/>
        <p:txBody>
          <a:bodyPr>
            <a:normAutofit fontScale="90000"/>
          </a:bodyPr>
          <a:lstStyle/>
          <a:p>
            <a:r>
              <a:rPr lang="en-US" dirty="0"/>
              <a:t>LO7, content 6</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7"/>
            </a:pPr>
            <a:r>
              <a:rPr lang="en-US" dirty="0">
                <a:solidFill>
                  <a:srgbClr val="FF0000"/>
                </a:solidFill>
              </a:rPr>
              <a:t>Discuss a resident’s unit and related care</a:t>
            </a:r>
          </a:p>
          <a:p>
            <a:pPr marL="0" indent="0">
              <a:buNone/>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Privacy curtains should be used every time care is performed. NAs should keep in mind that they do not block sound and should keep voices low during conversations and care. </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10818274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165</a:t>
            </a:fld>
            <a:endParaRPr lang="en-US" dirty="0"/>
          </a:p>
        </p:txBody>
      </p:sp>
      <p:sp>
        <p:nvSpPr>
          <p:cNvPr id="4" name="Title 3">
            <a:extLst>
              <a:ext uri="{FF2B5EF4-FFF2-40B4-BE49-F238E27FC236}">
                <a16:creationId xmlns:a16="http://schemas.microsoft.com/office/drawing/2014/main" id="{50EEA5EA-5492-43D1-A201-CD66F7EA764C}"/>
              </a:ext>
            </a:extLst>
          </p:cNvPr>
          <p:cNvSpPr>
            <a:spLocks noGrp="1"/>
          </p:cNvSpPr>
          <p:nvPr>
            <p:ph type="title"/>
          </p:nvPr>
        </p:nvSpPr>
        <p:spPr/>
        <p:txBody>
          <a:bodyPr>
            <a:normAutofit fontScale="90000"/>
          </a:bodyPr>
          <a:lstStyle/>
          <a:p>
            <a:r>
              <a:rPr lang="en-US" dirty="0"/>
              <a:t>LO7, content 7</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7"/>
            </a:pPr>
            <a:r>
              <a:rPr lang="en-US" dirty="0">
                <a:solidFill>
                  <a:srgbClr val="FF0000"/>
                </a:solidFill>
              </a:rPr>
              <a:t>Discuss a resident’s unit and related care</a:t>
            </a:r>
          </a:p>
          <a:p>
            <a:pPr marL="0" indent="0">
              <a:buNone/>
            </a:pPr>
            <a:endParaRPr lang="en-US" dirty="0">
              <a:solidFill>
                <a:srgbClr val="FF0000"/>
              </a:solidFill>
            </a:endParaRPr>
          </a:p>
          <a:p>
            <a:pPr marL="0" indent="0">
              <a:buNone/>
            </a:pPr>
            <a:r>
              <a:rPr lang="en-US" dirty="0"/>
              <a:t>Guidelines for the resident’s unit are as follows:</a:t>
            </a:r>
          </a:p>
          <a:p>
            <a:pPr marL="0" indent="0">
              <a:buNone/>
            </a:pPr>
            <a:endParaRPr lang="en-US" dirty="0"/>
          </a:p>
          <a:p>
            <a:pPr lvl="1"/>
            <a:r>
              <a:rPr lang="en-US" dirty="0"/>
              <a:t>Clean the overbed table after each use.</a:t>
            </a:r>
          </a:p>
          <a:p>
            <a:pPr lvl="1"/>
            <a:r>
              <a:rPr lang="en-US" dirty="0"/>
              <a:t>Keep the call light within reach.</a:t>
            </a:r>
          </a:p>
          <a:p>
            <a:pPr lvl="1"/>
            <a:r>
              <a:rPr lang="en-US" dirty="0"/>
              <a:t>Keep equipment clean and in good condition. Report problems with equipment to nurse or according to facility guidelines.</a:t>
            </a:r>
          </a:p>
          <a:p>
            <a:pPr lvl="1"/>
            <a:r>
              <a:rPr lang="en-US" dirty="0"/>
              <a:t>Layer clothing and bed covers for warmth. Keep residents away from drafty areas. The NA should not change the temperature for the NA’s comfort.</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66784644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166</a:t>
            </a:fld>
            <a:endParaRPr lang="en-US" dirty="0"/>
          </a:p>
        </p:txBody>
      </p:sp>
      <p:sp>
        <p:nvSpPr>
          <p:cNvPr id="4" name="Title 3">
            <a:extLst>
              <a:ext uri="{FF2B5EF4-FFF2-40B4-BE49-F238E27FC236}">
                <a16:creationId xmlns:a16="http://schemas.microsoft.com/office/drawing/2014/main" id="{1F2EC91D-0C46-4928-B982-680120E2563C}"/>
              </a:ext>
            </a:extLst>
          </p:cNvPr>
          <p:cNvSpPr>
            <a:spLocks noGrp="1"/>
          </p:cNvSpPr>
          <p:nvPr>
            <p:ph type="title"/>
          </p:nvPr>
        </p:nvSpPr>
        <p:spPr/>
        <p:txBody>
          <a:bodyPr>
            <a:normAutofit fontScale="90000"/>
          </a:bodyPr>
          <a:lstStyle/>
          <a:p>
            <a:r>
              <a:rPr lang="en-US" dirty="0"/>
              <a:t>LO7, content 8</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7"/>
            </a:pPr>
            <a:r>
              <a:rPr lang="en-US" dirty="0">
                <a:solidFill>
                  <a:srgbClr val="FF0000"/>
                </a:solidFill>
              </a:rPr>
              <a:t>Discuss a resident’s unit and related care</a:t>
            </a:r>
          </a:p>
          <a:p>
            <a:pPr marL="0" indent="0">
              <a:buNone/>
            </a:pPr>
            <a:endParaRPr lang="en-US" dirty="0">
              <a:solidFill>
                <a:srgbClr val="FF0000"/>
              </a:solidFill>
            </a:endParaRPr>
          </a:p>
          <a:p>
            <a:pPr marL="0" indent="0">
              <a:buNone/>
            </a:pPr>
            <a:r>
              <a:rPr lang="en-US" dirty="0"/>
              <a:t>Guidelines for the resident’s unit (cont’d):</a:t>
            </a:r>
          </a:p>
          <a:p>
            <a:pPr marL="0" indent="0">
              <a:buNone/>
            </a:pPr>
            <a:endParaRPr lang="en-US" dirty="0"/>
          </a:p>
          <a:p>
            <a:pPr lvl="1"/>
            <a:r>
              <a:rPr lang="en-US" dirty="0"/>
              <a:t>Remove meal trays promptly, then remove crumbs and straighten linens. Change linens if they are wet, soiled, or wrinkled.</a:t>
            </a:r>
          </a:p>
          <a:p>
            <a:pPr lvl="1"/>
            <a:r>
              <a:rPr lang="en-US" dirty="0"/>
              <a:t>Re-stock personal supplies as needed. Keep water pitchers filled.</a:t>
            </a:r>
          </a:p>
          <a:p>
            <a:pPr lvl="1"/>
            <a:r>
              <a:rPr lang="en-US" dirty="0"/>
              <a:t>Notify housekeeping department if trash needs to be emptied. Empty trash if housekeeping is not available or not on duty.</a:t>
            </a:r>
          </a:p>
          <a:p>
            <a:pPr lvl="1"/>
            <a:r>
              <a:rPr lang="en-US" dirty="0"/>
              <a:t>Report signs of insects or pests immediately.</a:t>
            </a:r>
          </a:p>
          <a:p>
            <a:pPr lvl="1"/>
            <a:r>
              <a:rPr lang="en-US" dirty="0"/>
              <a:t>Do not move residents’ belongings.</a:t>
            </a:r>
          </a:p>
          <a:p>
            <a:pPr lvl="1"/>
            <a:r>
              <a:rPr lang="en-US" dirty="0"/>
              <a:t>Clean equipment and return it to proper storage. Tidy the area.</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115644452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167</a:t>
            </a:fld>
            <a:endParaRPr lang="en-US" dirty="0"/>
          </a:p>
        </p:txBody>
      </p:sp>
      <p:sp>
        <p:nvSpPr>
          <p:cNvPr id="4" name="Title 3">
            <a:extLst>
              <a:ext uri="{FF2B5EF4-FFF2-40B4-BE49-F238E27FC236}">
                <a16:creationId xmlns:a16="http://schemas.microsoft.com/office/drawing/2014/main" id="{454C02A8-4AA4-4274-8896-65E0C16F70BD}"/>
              </a:ext>
            </a:extLst>
          </p:cNvPr>
          <p:cNvSpPr>
            <a:spLocks noGrp="1"/>
          </p:cNvSpPr>
          <p:nvPr>
            <p:ph type="title"/>
          </p:nvPr>
        </p:nvSpPr>
        <p:spPr/>
        <p:txBody>
          <a:bodyPr>
            <a:normAutofit fontScale="90000"/>
          </a:bodyPr>
          <a:lstStyle/>
          <a:p>
            <a:r>
              <a:rPr lang="en-US" dirty="0"/>
              <a:t>LO8, content 1</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rPr>
              <a:t>Explain the importance of sleep and perform proper bedmaking</a:t>
            </a:r>
          </a:p>
          <a:p>
            <a:pPr marL="0" indent="0">
              <a:buNone/>
            </a:pPr>
            <a:endParaRPr lang="en-US" dirty="0">
              <a:solidFill>
                <a:srgbClr val="FF0000"/>
              </a:solidFill>
            </a:endParaRPr>
          </a:p>
          <a:p>
            <a:pPr marL="0" indent="0">
              <a:buNone/>
            </a:pPr>
            <a:r>
              <a:rPr lang="en-US" dirty="0"/>
              <a:t>Lack of sleep can cause the following problems: </a:t>
            </a:r>
          </a:p>
          <a:p>
            <a:pPr marL="0" indent="0">
              <a:buNone/>
            </a:pPr>
            <a:endParaRPr lang="en-US" dirty="0"/>
          </a:p>
          <a:p>
            <a:pPr lvl="1"/>
            <a:r>
              <a:rPr lang="en-US" dirty="0"/>
              <a:t>Decreased mental function</a:t>
            </a:r>
          </a:p>
          <a:p>
            <a:pPr lvl="1"/>
            <a:r>
              <a:rPr lang="en-US" dirty="0"/>
              <a:t>Reduced reaction time</a:t>
            </a:r>
          </a:p>
          <a:p>
            <a:pPr lvl="1"/>
            <a:r>
              <a:rPr lang="en-US" dirty="0"/>
              <a:t>Irritability</a:t>
            </a:r>
          </a:p>
          <a:p>
            <a:pPr lvl="1"/>
            <a:r>
              <a:rPr lang="en-US" dirty="0"/>
              <a:t>Decreased immune system function</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21738930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168</a:t>
            </a:fld>
            <a:endParaRPr lang="en-US" dirty="0"/>
          </a:p>
        </p:txBody>
      </p:sp>
      <p:sp>
        <p:nvSpPr>
          <p:cNvPr id="4" name="Title 3">
            <a:extLst>
              <a:ext uri="{FF2B5EF4-FFF2-40B4-BE49-F238E27FC236}">
                <a16:creationId xmlns:a16="http://schemas.microsoft.com/office/drawing/2014/main" id="{EB670BAB-A7C2-4D29-84FE-6B0595ABB47C}"/>
              </a:ext>
            </a:extLst>
          </p:cNvPr>
          <p:cNvSpPr>
            <a:spLocks noGrp="1"/>
          </p:cNvSpPr>
          <p:nvPr>
            <p:ph type="title"/>
          </p:nvPr>
        </p:nvSpPr>
        <p:spPr/>
        <p:txBody>
          <a:bodyPr>
            <a:normAutofit fontScale="90000"/>
          </a:bodyPr>
          <a:lstStyle/>
          <a:p>
            <a:r>
              <a:rPr lang="en-US" dirty="0"/>
              <a:t>LO8, content 2</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rPr>
              <a:t>Explain the importance of sleep and perform proper bedmaking</a:t>
            </a:r>
          </a:p>
          <a:p>
            <a:pPr marL="0" indent="0">
              <a:buNone/>
            </a:pPr>
            <a:endParaRPr lang="en-US" dirty="0">
              <a:solidFill>
                <a:srgbClr val="FF0000"/>
              </a:solidFill>
            </a:endParaRPr>
          </a:p>
          <a:p>
            <a:pPr marL="0" indent="0">
              <a:buNone/>
            </a:pPr>
            <a:r>
              <a:rPr lang="en-US" dirty="0"/>
              <a:t>Any of these factors can affect sleep patterns:</a:t>
            </a:r>
          </a:p>
          <a:p>
            <a:pPr marL="0" indent="0">
              <a:buNone/>
            </a:pPr>
            <a:endParaRPr lang="en-US" dirty="0"/>
          </a:p>
          <a:p>
            <a:pPr lvl="1"/>
            <a:r>
              <a:rPr lang="en-US" dirty="0"/>
              <a:t>Fear</a:t>
            </a:r>
          </a:p>
          <a:p>
            <a:pPr lvl="1"/>
            <a:r>
              <a:rPr lang="en-US" dirty="0"/>
              <a:t>Stress</a:t>
            </a:r>
          </a:p>
          <a:p>
            <a:pPr lvl="1"/>
            <a:r>
              <a:rPr lang="en-US" dirty="0"/>
              <a:t>Noise</a:t>
            </a:r>
          </a:p>
          <a:p>
            <a:pPr lvl="1"/>
            <a:r>
              <a:rPr lang="en-US" dirty="0"/>
              <a:t>Diet</a:t>
            </a:r>
          </a:p>
          <a:p>
            <a:pPr lvl="1"/>
            <a:r>
              <a:rPr lang="en-US" dirty="0"/>
              <a:t>Medications</a:t>
            </a:r>
          </a:p>
          <a:p>
            <a:pPr lvl="1"/>
            <a:r>
              <a:rPr lang="en-US" dirty="0"/>
              <a:t>Illness</a:t>
            </a:r>
          </a:p>
          <a:p>
            <a:pPr lvl="1"/>
            <a:r>
              <a:rPr lang="en-US" dirty="0"/>
              <a:t>Sharing a room with another person</a:t>
            </a:r>
          </a:p>
          <a:p>
            <a:pPr marL="0" indent="0">
              <a:buNone/>
            </a:pPr>
            <a:endParaRPr lang="en-US" dirty="0">
              <a:solidFill>
                <a:srgbClr val="FF0000"/>
              </a:solidFill>
            </a:endParaRP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26424571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169</a:t>
            </a:fld>
            <a:endParaRPr lang="en-US" dirty="0"/>
          </a:p>
        </p:txBody>
      </p:sp>
      <p:sp>
        <p:nvSpPr>
          <p:cNvPr id="4" name="Title 3">
            <a:extLst>
              <a:ext uri="{FF2B5EF4-FFF2-40B4-BE49-F238E27FC236}">
                <a16:creationId xmlns:a16="http://schemas.microsoft.com/office/drawing/2014/main" id="{F262C625-52D8-42B5-AC71-D0B07730F725}"/>
              </a:ext>
            </a:extLst>
          </p:cNvPr>
          <p:cNvSpPr>
            <a:spLocks noGrp="1"/>
          </p:cNvSpPr>
          <p:nvPr>
            <p:ph type="title"/>
          </p:nvPr>
        </p:nvSpPr>
        <p:spPr/>
        <p:txBody>
          <a:bodyPr>
            <a:normAutofit fontScale="90000"/>
          </a:bodyPr>
          <a:lstStyle/>
          <a:p>
            <a:r>
              <a:rPr lang="en-US" dirty="0"/>
              <a:t>LO8, content 3 </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rPr>
              <a:t>Explain the importance of sleep and perform proper bedmaking</a:t>
            </a:r>
          </a:p>
          <a:p>
            <a:pPr marL="0" indent="0">
              <a:buNone/>
            </a:pPr>
            <a:endParaRPr lang="en-US" dirty="0">
              <a:solidFill>
                <a:srgbClr val="FF0000"/>
              </a:solidFill>
            </a:endParaRPr>
          </a:p>
          <a:p>
            <a:pPr marL="0" indent="0">
              <a:buNone/>
            </a:pPr>
            <a:r>
              <a:rPr lang="en-US" dirty="0"/>
              <a:t>Think about these questions:</a:t>
            </a:r>
          </a:p>
          <a:p>
            <a:pPr marL="0" indent="0">
              <a:buNone/>
            </a:pPr>
            <a:endParaRPr lang="en-US" dirty="0"/>
          </a:p>
          <a:p>
            <a:pPr marL="0" indent="0">
              <a:buNone/>
            </a:pPr>
            <a:r>
              <a:rPr lang="en-US" dirty="0"/>
              <a:t>How do you feel when you don’t get enough sleep?</a:t>
            </a:r>
          </a:p>
          <a:p>
            <a:pPr marL="0" indent="0">
              <a:buNone/>
            </a:pPr>
            <a:endParaRPr lang="en-US" dirty="0"/>
          </a:p>
          <a:p>
            <a:pPr marL="0" indent="0">
              <a:buNone/>
            </a:pPr>
            <a:r>
              <a:rPr lang="en-US" dirty="0"/>
              <a:t>How does it affect your functioning during the next day?</a:t>
            </a:r>
          </a:p>
          <a:p>
            <a:pPr marL="0" indent="0">
              <a:buNone/>
            </a:pPr>
            <a:endParaRPr lang="en-US" dirty="0"/>
          </a:p>
          <a:p>
            <a:pPr marL="0" indent="0">
              <a:buNone/>
            </a:pPr>
            <a:r>
              <a:rPr lang="en-US" dirty="0"/>
              <a:t>Can you think of any other factors that might cause sleep problems for residents in a facility? </a:t>
            </a:r>
          </a:p>
          <a:p>
            <a:pPr marL="0" indent="0">
              <a:buNone/>
            </a:pPr>
            <a:endParaRPr lang="en-US" dirty="0">
              <a:solidFill>
                <a:srgbClr val="FF0000"/>
              </a:solidFill>
            </a:endParaRPr>
          </a:p>
        </p:txBody>
      </p:sp>
    </p:spTree>
    <p:extLst>
      <p:ext uri="{BB962C8B-B14F-4D97-AF65-F5344CB8AC3E}">
        <p14:creationId xmlns:p14="http://schemas.microsoft.com/office/powerpoint/2010/main" val="1849558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17</a:t>
            </a:fld>
            <a:endParaRPr lang="en-US" dirty="0"/>
          </a:p>
        </p:txBody>
      </p:sp>
      <p:sp>
        <p:nvSpPr>
          <p:cNvPr id="4" name="Title 3">
            <a:extLst>
              <a:ext uri="{FF2B5EF4-FFF2-40B4-BE49-F238E27FC236}">
                <a16:creationId xmlns:a16="http://schemas.microsoft.com/office/drawing/2014/main" id="{60DBB8BC-64B9-4E0E-A026-4BADA8A9C08E}"/>
              </a:ext>
            </a:extLst>
          </p:cNvPr>
          <p:cNvSpPr>
            <a:spLocks noGrp="1"/>
          </p:cNvSpPr>
          <p:nvPr>
            <p:ph type="title"/>
          </p:nvPr>
        </p:nvSpPr>
        <p:spPr/>
        <p:txBody>
          <a:bodyPr>
            <a:normAutofit fontScale="90000"/>
          </a:bodyPr>
          <a:lstStyle/>
          <a:p>
            <a:r>
              <a:rPr lang="en-US" dirty="0"/>
              <a:t>LO1, content 16</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lstStyle/>
          <a:p>
            <a:pPr marL="457200" indent="-457200">
              <a:buFont typeface="+mj-lt"/>
              <a:buAutoNum type="arabicPeriod"/>
            </a:pPr>
            <a:r>
              <a:rPr lang="en-US" dirty="0">
                <a:solidFill>
                  <a:srgbClr val="FF0000"/>
                </a:solidFill>
              </a:rPr>
              <a:t>Explain admission, transfer, and discharge of a resident</a:t>
            </a:r>
          </a:p>
          <a:p>
            <a:pPr marL="0" indent="0">
              <a:buNone/>
            </a:pPr>
            <a:endParaRPr lang="en-US" dirty="0"/>
          </a:p>
          <a:p>
            <a:pPr marL="0" indent="0">
              <a:buNone/>
            </a:pPr>
            <a:r>
              <a:rPr lang="en-US" dirty="0"/>
              <a:t>REMEMBER:</a:t>
            </a:r>
          </a:p>
          <a:p>
            <a:pPr marL="0" indent="0">
              <a:buNone/>
            </a:pPr>
            <a:endParaRPr lang="en-US" dirty="0"/>
          </a:p>
          <a:p>
            <a:pPr marL="0" indent="0">
              <a:buNone/>
            </a:pPr>
            <a:r>
              <a:rPr lang="en-US" dirty="0"/>
              <a:t>It is a resident’s legal right to be informed of transfers. The NA should explain the details of the transfer and pack the resident’s personal items carefully. Residents must also be informed of any room or roommate change, as well.</a:t>
            </a:r>
          </a:p>
          <a:p>
            <a:pPr marL="0" indent="0">
              <a:buNone/>
            </a:pPr>
            <a:endParaRPr lang="en-US" dirty="0">
              <a:solidFill>
                <a:srgbClr val="FF0000"/>
              </a:solidFill>
            </a:endParaRPr>
          </a:p>
        </p:txBody>
      </p:sp>
    </p:spTree>
    <p:extLst>
      <p:ext uri="{BB962C8B-B14F-4D97-AF65-F5344CB8AC3E}">
        <p14:creationId xmlns:p14="http://schemas.microsoft.com/office/powerpoint/2010/main" val="315422782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170</a:t>
            </a:fld>
            <a:endParaRPr lang="en-US" dirty="0"/>
          </a:p>
        </p:txBody>
      </p:sp>
      <p:sp>
        <p:nvSpPr>
          <p:cNvPr id="4" name="Title 3">
            <a:extLst>
              <a:ext uri="{FF2B5EF4-FFF2-40B4-BE49-F238E27FC236}">
                <a16:creationId xmlns:a16="http://schemas.microsoft.com/office/drawing/2014/main" id="{FCF73573-08D3-40B3-811F-5827AD09F8A5}"/>
              </a:ext>
            </a:extLst>
          </p:cNvPr>
          <p:cNvSpPr>
            <a:spLocks noGrp="1"/>
          </p:cNvSpPr>
          <p:nvPr>
            <p:ph type="title"/>
          </p:nvPr>
        </p:nvSpPr>
        <p:spPr/>
        <p:txBody>
          <a:bodyPr>
            <a:normAutofit fontScale="90000"/>
          </a:bodyPr>
          <a:lstStyle/>
          <a:p>
            <a:r>
              <a:rPr lang="en-US" dirty="0"/>
              <a:t>LO8, content 4</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rPr>
              <a:t>Explain the importance of sleep and perform proper bedmaking</a:t>
            </a:r>
          </a:p>
          <a:p>
            <a:pPr marL="0" indent="0">
              <a:buNone/>
            </a:pPr>
            <a:endParaRPr lang="en-US" dirty="0">
              <a:solidFill>
                <a:srgbClr val="FF0000"/>
              </a:solidFill>
            </a:endParaRPr>
          </a:p>
          <a:p>
            <a:pPr marL="0" indent="0">
              <a:buNone/>
            </a:pPr>
            <a:r>
              <a:rPr lang="en-US" dirty="0"/>
              <a:t>NAs should observe for the following when a resident is not sleeping well:</a:t>
            </a:r>
          </a:p>
          <a:p>
            <a:pPr marL="0" indent="0">
              <a:buNone/>
            </a:pPr>
            <a:endParaRPr lang="en-US" dirty="0"/>
          </a:p>
          <a:p>
            <a:pPr lvl="1"/>
            <a:r>
              <a:rPr lang="en-US" dirty="0"/>
              <a:t>Sleeping too much during the day</a:t>
            </a:r>
          </a:p>
          <a:p>
            <a:pPr lvl="1"/>
            <a:r>
              <a:rPr lang="en-US" dirty="0"/>
              <a:t>Eating or drinking items that contain caffeine late in the day</a:t>
            </a:r>
          </a:p>
          <a:p>
            <a:pPr lvl="1"/>
            <a:r>
              <a:rPr lang="en-US" dirty="0"/>
              <a:t>Dressing in nightclothes during the day</a:t>
            </a:r>
          </a:p>
          <a:p>
            <a:pPr lvl="1"/>
            <a:r>
              <a:rPr lang="en-US" dirty="0"/>
              <a:t>Eating heavy meals late at night</a:t>
            </a:r>
          </a:p>
          <a:p>
            <a:pPr lvl="1"/>
            <a:r>
              <a:rPr lang="en-US" dirty="0"/>
              <a:t>Refusing prescribed medication</a:t>
            </a:r>
          </a:p>
          <a:p>
            <a:pPr lvl="1"/>
            <a:r>
              <a:rPr lang="en-US" dirty="0"/>
              <a:t>Taking new medications</a:t>
            </a:r>
          </a:p>
          <a:p>
            <a:pPr lvl="1"/>
            <a:r>
              <a:rPr lang="en-US" dirty="0"/>
              <a:t>Having TV, radio, computer, or light on late at night</a:t>
            </a:r>
          </a:p>
          <a:p>
            <a:pPr lvl="1"/>
            <a:r>
              <a:rPr lang="en-US" dirty="0"/>
              <a:t>Pain</a:t>
            </a:r>
          </a:p>
          <a:p>
            <a:pPr marL="0" indent="0">
              <a:buNone/>
            </a:pPr>
            <a:endParaRPr lang="en-US" dirty="0">
              <a:solidFill>
                <a:srgbClr val="FF0000"/>
              </a:solidFill>
            </a:endParaRP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6731666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171</a:t>
            </a:fld>
            <a:endParaRPr lang="en-US" dirty="0"/>
          </a:p>
        </p:txBody>
      </p:sp>
      <p:sp>
        <p:nvSpPr>
          <p:cNvPr id="4" name="Title 3">
            <a:extLst>
              <a:ext uri="{FF2B5EF4-FFF2-40B4-BE49-F238E27FC236}">
                <a16:creationId xmlns:a16="http://schemas.microsoft.com/office/drawing/2014/main" id="{B17CEDFD-F76A-4D53-86F5-ED35055E7769}"/>
              </a:ext>
            </a:extLst>
          </p:cNvPr>
          <p:cNvSpPr>
            <a:spLocks noGrp="1"/>
          </p:cNvSpPr>
          <p:nvPr>
            <p:ph type="title"/>
          </p:nvPr>
        </p:nvSpPr>
        <p:spPr/>
        <p:txBody>
          <a:bodyPr>
            <a:normAutofit fontScale="90000"/>
          </a:bodyPr>
          <a:lstStyle/>
          <a:p>
            <a:r>
              <a:rPr lang="en-US" dirty="0"/>
              <a:t>LO8, key terms 1</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rPr>
              <a:t>Explain the importance of sleep and perform proper bedmaking</a:t>
            </a:r>
          </a:p>
          <a:p>
            <a:pPr marL="0" indent="0">
              <a:buNone/>
            </a:pPr>
            <a:endParaRPr lang="en-US" dirty="0">
              <a:solidFill>
                <a:srgbClr val="FF0000"/>
              </a:solidFill>
            </a:endParaRPr>
          </a:p>
          <a:p>
            <a:pPr marL="0" indent="0">
              <a:buNone/>
            </a:pPr>
            <a:r>
              <a:rPr lang="en-US" dirty="0"/>
              <a:t>Define the following terms:</a:t>
            </a:r>
          </a:p>
          <a:p>
            <a:pPr marL="0" indent="0">
              <a:buNone/>
            </a:pPr>
            <a:endParaRPr lang="en-US" dirty="0"/>
          </a:p>
          <a:p>
            <a:pPr marL="0" indent="0">
              <a:buNone/>
            </a:pPr>
            <a:r>
              <a:rPr lang="en-US" b="1" dirty="0"/>
              <a:t>occupied bed</a:t>
            </a:r>
          </a:p>
          <a:p>
            <a:pPr marL="457200" lvl="1" indent="0">
              <a:buNone/>
            </a:pPr>
            <a:r>
              <a:rPr lang="en-US" dirty="0"/>
              <a:t>a bed made while a person is in the bed.</a:t>
            </a:r>
          </a:p>
          <a:p>
            <a:pPr marL="0" indent="0">
              <a:buNone/>
            </a:pPr>
            <a:r>
              <a:rPr lang="en-US" b="1" dirty="0"/>
              <a:t>unoccupied bed</a:t>
            </a:r>
          </a:p>
          <a:p>
            <a:pPr marL="457200" lvl="1" indent="0">
              <a:buNone/>
            </a:pPr>
            <a:r>
              <a:rPr lang="en-US" dirty="0"/>
              <a:t>a bed made while no person is in the bed.</a:t>
            </a:r>
          </a:p>
          <a:p>
            <a:pPr marL="0" indent="0">
              <a:buNone/>
            </a:pPr>
            <a:r>
              <a:rPr lang="en-US" b="1" dirty="0"/>
              <a:t>closed bed</a:t>
            </a:r>
          </a:p>
          <a:p>
            <a:pPr marL="457200" lvl="1" indent="0">
              <a:buNone/>
            </a:pPr>
            <a:r>
              <a:rPr lang="en-US" dirty="0"/>
              <a:t>a bed completely made with the bedspread and blankets in place.</a:t>
            </a:r>
          </a:p>
          <a:p>
            <a:pPr marL="0" indent="0">
              <a:buNone/>
            </a:pPr>
            <a:r>
              <a:rPr lang="en-US" b="1" dirty="0"/>
              <a:t>open bed</a:t>
            </a:r>
          </a:p>
          <a:p>
            <a:pPr marL="457200" lvl="1" indent="0">
              <a:buNone/>
            </a:pPr>
            <a:r>
              <a:rPr lang="en-US" dirty="0"/>
              <a:t>a bed made with linen folded down to the foot of the bed.</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104039979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172</a:t>
            </a:fld>
            <a:endParaRPr lang="en-US" dirty="0"/>
          </a:p>
        </p:txBody>
      </p:sp>
      <p:sp>
        <p:nvSpPr>
          <p:cNvPr id="4" name="Title 3">
            <a:extLst>
              <a:ext uri="{FF2B5EF4-FFF2-40B4-BE49-F238E27FC236}">
                <a16:creationId xmlns:a16="http://schemas.microsoft.com/office/drawing/2014/main" id="{C531AB9C-534B-40D4-94FD-712A2BF03CD3}"/>
              </a:ext>
            </a:extLst>
          </p:cNvPr>
          <p:cNvSpPr>
            <a:spLocks noGrp="1"/>
          </p:cNvSpPr>
          <p:nvPr>
            <p:ph type="title"/>
          </p:nvPr>
        </p:nvSpPr>
        <p:spPr/>
        <p:txBody>
          <a:bodyPr>
            <a:normAutofit fontScale="90000"/>
          </a:bodyPr>
          <a:lstStyle/>
          <a:p>
            <a:r>
              <a:rPr lang="en-US" dirty="0"/>
              <a:t>LO8, content 5</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rPr>
              <a:t>Explain the importance of sleep and perform proper bedmaking</a:t>
            </a:r>
          </a:p>
          <a:p>
            <a:pPr marL="0" indent="0">
              <a:buNone/>
            </a:pPr>
            <a:endParaRPr lang="en-US" dirty="0">
              <a:solidFill>
                <a:srgbClr val="FF0000"/>
              </a:solidFill>
            </a:endParaRPr>
          </a:p>
          <a:p>
            <a:pPr marL="0" indent="0">
              <a:buNone/>
            </a:pPr>
            <a:r>
              <a:rPr lang="en-US" dirty="0"/>
              <a:t>Bedmaking is important for these reasons: </a:t>
            </a:r>
          </a:p>
          <a:p>
            <a:pPr marL="0" indent="0">
              <a:buNone/>
            </a:pPr>
            <a:endParaRPr lang="en-US" dirty="0"/>
          </a:p>
          <a:p>
            <a:pPr lvl="1"/>
            <a:r>
              <a:rPr lang="en-US" dirty="0"/>
              <a:t>Damp and wrinkled sheets are uncomfortable and may keep the resident from sleeping well.</a:t>
            </a:r>
          </a:p>
          <a:p>
            <a:pPr lvl="1"/>
            <a:r>
              <a:rPr lang="en-US" dirty="0"/>
              <a:t>Microorganisms thrive in moist, warm places and damp, unclean bedding may cause infection or disease.</a:t>
            </a:r>
          </a:p>
          <a:p>
            <a:pPr lvl="1"/>
            <a:r>
              <a:rPr lang="en-US" dirty="0"/>
              <a:t>Sheets that are not flat increase risk for pressure ulcers.</a:t>
            </a:r>
          </a:p>
          <a:p>
            <a:pPr lvl="1"/>
            <a:endParaRPr lang="en-US" dirty="0"/>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407022173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173</a:t>
            </a:fld>
            <a:endParaRPr lang="en-US" dirty="0"/>
          </a:p>
        </p:txBody>
      </p:sp>
      <p:sp>
        <p:nvSpPr>
          <p:cNvPr id="4" name="Title 3">
            <a:extLst>
              <a:ext uri="{FF2B5EF4-FFF2-40B4-BE49-F238E27FC236}">
                <a16:creationId xmlns:a16="http://schemas.microsoft.com/office/drawing/2014/main" id="{31921608-E9DE-4AC8-A06D-B1B49E9CD8F6}"/>
              </a:ext>
            </a:extLst>
          </p:cNvPr>
          <p:cNvSpPr>
            <a:spLocks noGrp="1"/>
          </p:cNvSpPr>
          <p:nvPr>
            <p:ph type="title"/>
          </p:nvPr>
        </p:nvSpPr>
        <p:spPr/>
        <p:txBody>
          <a:bodyPr>
            <a:normAutofit fontScale="90000"/>
          </a:bodyPr>
          <a:lstStyle/>
          <a:p>
            <a:r>
              <a:rPr lang="en-US" dirty="0"/>
              <a:t>LO8, content 6</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rPr>
              <a:t>Explain the importance of sleep and perform proper bedmaking</a:t>
            </a:r>
          </a:p>
          <a:p>
            <a:pPr marL="0" indent="0">
              <a:buNone/>
            </a:pPr>
            <a:endParaRPr lang="en-US" dirty="0">
              <a:solidFill>
                <a:srgbClr val="FF0000"/>
              </a:solidFill>
            </a:endParaRPr>
          </a:p>
          <a:p>
            <a:pPr marL="0" indent="0">
              <a:buNone/>
            </a:pPr>
            <a:r>
              <a:rPr lang="en-US" dirty="0"/>
              <a:t>NAs should remember these guidelines for bedmaking:</a:t>
            </a:r>
          </a:p>
          <a:p>
            <a:pPr marL="0" indent="0">
              <a:buNone/>
            </a:pPr>
            <a:r>
              <a:rPr lang="en-US" dirty="0"/>
              <a:t> </a:t>
            </a:r>
          </a:p>
          <a:p>
            <a:pPr lvl="1"/>
            <a:r>
              <a:rPr lang="en-US" dirty="0"/>
              <a:t>Keep linens wrinkle-free and tidy.</a:t>
            </a:r>
          </a:p>
          <a:p>
            <a:pPr lvl="1"/>
            <a:r>
              <a:rPr lang="en-US" dirty="0"/>
              <a:t>Wash your hands before handling clean linen.</a:t>
            </a:r>
          </a:p>
          <a:p>
            <a:pPr lvl="1"/>
            <a:r>
              <a:rPr lang="en-US" dirty="0"/>
              <a:t>Place clean linen on a clean surface, such as chair or bedside stand. Do not place linen on the floor or in a contaminated area.</a:t>
            </a:r>
          </a:p>
          <a:p>
            <a:pPr lvl="1"/>
            <a:r>
              <a:rPr lang="en-US" dirty="0"/>
              <a:t>Don gloves before removing bed linen.</a:t>
            </a:r>
          </a:p>
          <a:p>
            <a:pPr lvl="1"/>
            <a:r>
              <a:rPr lang="en-US" dirty="0"/>
              <a:t>Look for personal items before removing linen.</a:t>
            </a:r>
          </a:p>
          <a:p>
            <a:pPr lvl="1"/>
            <a:r>
              <a:rPr lang="en-US" dirty="0"/>
              <a:t>When removing linen, fold or roll linen so the dirtiest area is inside.</a:t>
            </a:r>
          </a:p>
          <a:p>
            <a:pPr lvl="1"/>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64174241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174</a:t>
            </a:fld>
            <a:endParaRPr lang="en-US" dirty="0"/>
          </a:p>
        </p:txBody>
      </p:sp>
      <p:sp>
        <p:nvSpPr>
          <p:cNvPr id="4" name="Title 3">
            <a:extLst>
              <a:ext uri="{FF2B5EF4-FFF2-40B4-BE49-F238E27FC236}">
                <a16:creationId xmlns:a16="http://schemas.microsoft.com/office/drawing/2014/main" id="{1E01E7F9-1B41-428E-B877-7935FB07EE45}"/>
              </a:ext>
            </a:extLst>
          </p:cNvPr>
          <p:cNvSpPr>
            <a:spLocks noGrp="1"/>
          </p:cNvSpPr>
          <p:nvPr>
            <p:ph type="title"/>
          </p:nvPr>
        </p:nvSpPr>
        <p:spPr/>
        <p:txBody>
          <a:bodyPr>
            <a:normAutofit fontScale="90000"/>
          </a:bodyPr>
          <a:lstStyle/>
          <a:p>
            <a:r>
              <a:rPr lang="en-US" dirty="0"/>
              <a:t>LO8, content 7</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8"/>
            </a:pPr>
            <a:r>
              <a:rPr lang="en-US" dirty="0">
                <a:solidFill>
                  <a:srgbClr val="FF0000"/>
                </a:solidFill>
              </a:rPr>
              <a:t>Explain the importance of sleep and perform proper bedmaking</a:t>
            </a:r>
          </a:p>
          <a:p>
            <a:pPr marL="0" indent="0">
              <a:buNone/>
            </a:pPr>
            <a:endParaRPr lang="en-US" dirty="0">
              <a:solidFill>
                <a:srgbClr val="FF0000"/>
              </a:solidFill>
            </a:endParaRPr>
          </a:p>
          <a:p>
            <a:pPr marL="0" indent="0">
              <a:buNone/>
            </a:pPr>
            <a:r>
              <a:rPr lang="en-US" dirty="0"/>
              <a:t>Guidelines for bedmaking (cont’d): </a:t>
            </a:r>
          </a:p>
          <a:p>
            <a:pPr marL="0" indent="0">
              <a:buNone/>
            </a:pPr>
            <a:endParaRPr lang="en-US" dirty="0"/>
          </a:p>
          <a:p>
            <a:pPr lvl="1"/>
            <a:r>
              <a:rPr lang="en-US" dirty="0"/>
              <a:t>Do not shake linen or clothes.</a:t>
            </a:r>
          </a:p>
          <a:p>
            <a:pPr lvl="1"/>
            <a:r>
              <a:rPr lang="en-US" dirty="0"/>
              <a:t>Bag soiled linen at point of origin, and do not take it to other residents’ rooms.</a:t>
            </a:r>
          </a:p>
          <a:p>
            <a:pPr lvl="1"/>
            <a:r>
              <a:rPr lang="en-US" dirty="0"/>
              <a:t>Sort soiled linen away from care areas.</a:t>
            </a:r>
          </a:p>
          <a:p>
            <a:pPr lvl="1"/>
            <a:r>
              <a:rPr lang="en-US" dirty="0"/>
              <a:t>Place wet linen in leakproof bags.</a:t>
            </a:r>
          </a:p>
          <a:p>
            <a:pPr lvl="1"/>
            <a:r>
              <a:rPr lang="en-US" dirty="0"/>
              <a:t>Wear gloves when handling soiled linen. Hold soiled linen away from your body. If dirty linen touches your uniform, your uniform becomes contaminated.</a:t>
            </a:r>
          </a:p>
          <a:p>
            <a:pPr lvl="1"/>
            <a:r>
              <a:rPr lang="en-US" dirty="0"/>
              <a:t>Change disposable bed protectors whenever they are soiled or wet, and dispose of them properly.</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424229488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175</a:t>
            </a:fld>
            <a:endParaRPr lang="en-US"/>
          </a:p>
        </p:txBody>
      </p:sp>
      <p:sp>
        <p:nvSpPr>
          <p:cNvPr id="4" name="Title 3">
            <a:extLst>
              <a:ext uri="{FF2B5EF4-FFF2-40B4-BE49-F238E27FC236}">
                <a16:creationId xmlns:a16="http://schemas.microsoft.com/office/drawing/2014/main" id="{B5308A89-0C7D-4A78-BCB0-DAE774E7E316}"/>
              </a:ext>
            </a:extLst>
          </p:cNvPr>
          <p:cNvSpPr>
            <a:spLocks noGrp="1"/>
          </p:cNvSpPr>
          <p:nvPr>
            <p:ph type="title"/>
          </p:nvPr>
        </p:nvSpPr>
        <p:spPr/>
        <p:txBody>
          <a:bodyPr>
            <a:normAutofit fontScale="90000"/>
          </a:bodyPr>
          <a:lstStyle/>
          <a:p>
            <a:r>
              <a:rPr lang="en-US" dirty="0"/>
              <a:t>LO8, content 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Making an occupied bed</a:t>
            </a:r>
          </a:p>
          <a:p>
            <a:pPr marL="0" indent="0">
              <a:buNone/>
            </a:pPr>
            <a:endParaRPr lang="en-US" altLang="en-US" dirty="0">
              <a:solidFill>
                <a:schemeClr val="accent5">
                  <a:lumMod val="60000"/>
                  <a:lumOff val="40000"/>
                </a:schemeClr>
              </a:solidFill>
              <a:latin typeface="+mj-lt"/>
            </a:endParaRPr>
          </a:p>
          <a:p>
            <a:pPr marL="0" indent="0">
              <a:buNone/>
            </a:pPr>
            <a:r>
              <a:rPr lang="en-US" altLang="en-US" i="1" dirty="0">
                <a:latin typeface="+mj-lt"/>
              </a:rPr>
              <a:t>Equipment: clean linen—mattress pad, fitted or flat bottom sheet, disposable bed protector (if needed), cotton draw sheet, flat top sheet, blanket(s), bedspread (if used), bath blanket, pillowcase(s), gloves</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solidFill>
                <a:schemeClr val="accent5">
                  <a:lumMod val="60000"/>
                  <a:lumOff val="40000"/>
                </a:schemeClr>
              </a:solidFill>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234450495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176</a:t>
            </a:fld>
            <a:endParaRPr lang="en-US"/>
          </a:p>
        </p:txBody>
      </p:sp>
      <p:sp>
        <p:nvSpPr>
          <p:cNvPr id="4" name="Title 3">
            <a:extLst>
              <a:ext uri="{FF2B5EF4-FFF2-40B4-BE49-F238E27FC236}">
                <a16:creationId xmlns:a16="http://schemas.microsoft.com/office/drawing/2014/main" id="{C2BE6EFE-CC33-4913-998B-881F101C49AA}"/>
              </a:ext>
            </a:extLst>
          </p:cNvPr>
          <p:cNvSpPr>
            <a:spLocks noGrp="1"/>
          </p:cNvSpPr>
          <p:nvPr>
            <p:ph type="title"/>
          </p:nvPr>
        </p:nvSpPr>
        <p:spPr/>
        <p:txBody>
          <a:bodyPr>
            <a:normAutofit fontScale="90000"/>
          </a:bodyPr>
          <a:lstStyle/>
          <a:p>
            <a:r>
              <a:rPr lang="en-US" dirty="0"/>
              <a:t>LO8, content 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Making an occupied bed</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5"/>
            </a:pPr>
            <a:r>
              <a:rPr lang="en-US" altLang="en-US" dirty="0">
                <a:latin typeface="+mj-lt"/>
              </a:rPr>
              <a:t>Place clean linen on clean surface within reach (e.g., bedside stand, overbed table, or chair).</a:t>
            </a:r>
          </a:p>
          <a:p>
            <a:pPr marL="457200" indent="-457200">
              <a:buFont typeface="+mj-lt"/>
              <a:buAutoNum type="arabicPeriod" startAt="5"/>
            </a:pPr>
            <a:r>
              <a:rPr lang="en-US" altLang="en-US" dirty="0">
                <a:latin typeface="+mj-lt"/>
              </a:rPr>
              <a:t>Adjust bed to a safe level, usually waist high. Lower the head of the bed. Lock bed wheels. </a:t>
            </a:r>
          </a:p>
          <a:p>
            <a:pPr marL="457200" indent="-457200">
              <a:buFont typeface="+mj-lt"/>
              <a:buAutoNum type="arabicPeriod" startAt="5"/>
            </a:pPr>
            <a:r>
              <a:rPr lang="en-US" altLang="en-US" dirty="0">
                <a:latin typeface="+mj-lt"/>
              </a:rPr>
              <a:t>Put on gloves.</a:t>
            </a:r>
          </a:p>
          <a:p>
            <a:pPr marL="457200" indent="-457200">
              <a:buFont typeface="+mj-lt"/>
              <a:buAutoNum type="arabicPeriod" startAt="5"/>
            </a:pPr>
            <a:r>
              <a:rPr lang="en-US" altLang="en-US" dirty="0">
                <a:latin typeface="+mj-lt"/>
              </a:rPr>
              <a:t>Loosen top linen from the end of the bed on the working side. </a:t>
            </a:r>
          </a:p>
          <a:p>
            <a:pPr marL="457200" indent="-457200">
              <a:buFont typeface="+mj-lt"/>
              <a:buAutoNum type="arabicPeriod" startAt="5"/>
            </a:pPr>
            <a:r>
              <a:rPr lang="en-US" altLang="en-US" dirty="0">
                <a:latin typeface="+mj-lt"/>
              </a:rPr>
              <a:t>Unfold bath blanket over the top sheet to cover the resident. Remove the top sheet. Keep the resident covered at all times with the bath blanket.</a:t>
            </a:r>
          </a:p>
          <a:p>
            <a:pPr marL="0" indent="0">
              <a:buNone/>
            </a:pPr>
            <a:endParaRPr lang="en-US" altLang="en-US" dirty="0">
              <a:solidFill>
                <a:schemeClr val="accent5">
                  <a:lumMod val="60000"/>
                  <a:lumOff val="40000"/>
                </a:schemeClr>
              </a:solidFill>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416231365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177</a:t>
            </a:fld>
            <a:endParaRPr lang="en-US"/>
          </a:p>
        </p:txBody>
      </p:sp>
      <p:sp>
        <p:nvSpPr>
          <p:cNvPr id="5" name="Title 4">
            <a:extLst>
              <a:ext uri="{FF2B5EF4-FFF2-40B4-BE49-F238E27FC236}">
                <a16:creationId xmlns:a16="http://schemas.microsoft.com/office/drawing/2014/main" id="{E5A64CDD-8BDB-4589-85D5-1B552DA6406C}"/>
              </a:ext>
            </a:extLst>
          </p:cNvPr>
          <p:cNvSpPr>
            <a:spLocks noGrp="1"/>
          </p:cNvSpPr>
          <p:nvPr>
            <p:ph type="title"/>
          </p:nvPr>
        </p:nvSpPr>
        <p:spPr/>
        <p:txBody>
          <a:bodyPr>
            <a:normAutofit fontScale="90000"/>
          </a:bodyPr>
          <a:lstStyle/>
          <a:p>
            <a:r>
              <a:rPr lang="en-US" dirty="0"/>
              <a:t>LO8, content 10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782635"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Making an occupied bed</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10"/>
            </a:pPr>
            <a:r>
              <a:rPr lang="en-US" altLang="en-US" dirty="0">
                <a:latin typeface="+mj-lt"/>
              </a:rPr>
              <a:t>You will make the bed one side at a time. Raise the far side rail (if used). Then go to the other side of the bed. Help the resident to turn onto her side toward the raised side rail.</a:t>
            </a:r>
          </a:p>
          <a:p>
            <a:pPr marL="457200" indent="-457200">
              <a:buFont typeface="+mj-lt"/>
              <a:buAutoNum type="arabicPeriod" startAt="10"/>
            </a:pPr>
            <a:r>
              <a:rPr lang="en-US" altLang="en-US" dirty="0">
                <a:latin typeface="+mj-lt"/>
              </a:rPr>
              <a:t>Loosen the bottom soiled linen , mattress pad, and protector, if present, on the working side.</a:t>
            </a:r>
          </a:p>
          <a:p>
            <a:pPr marL="457200" indent="-457200">
              <a:buFont typeface="+mj-lt"/>
              <a:buAutoNum type="arabicPeriod" startAt="10"/>
            </a:pPr>
            <a:r>
              <a:rPr lang="en-US" altLang="en-US" dirty="0">
                <a:latin typeface="+mj-lt"/>
              </a:rPr>
              <a:t>Roll the bottom soiled linen toward the resident, soiled side inside. Tuck it snugly against the resident’s back.</a:t>
            </a:r>
          </a:p>
          <a:p>
            <a:pPr marL="457200" indent="-457200">
              <a:buFont typeface="+mj-lt"/>
              <a:buAutoNum type="arabicPeriod" startAt="10"/>
            </a:pPr>
            <a:endParaRPr lang="en-US" altLang="en-US" dirty="0">
              <a:highlight>
                <a:srgbClr val="000000"/>
              </a:highlight>
              <a:latin typeface="+mj-lt"/>
            </a:endParaRPr>
          </a:p>
          <a:p>
            <a:pPr marL="457200" indent="-457200">
              <a:buFont typeface="+mj-lt"/>
              <a:buAutoNum type="arabicPeriod" startAt="10"/>
            </a:pPr>
            <a:endParaRPr lang="en-US" altLang="en-US" dirty="0">
              <a:highlight>
                <a:srgbClr val="000000"/>
              </a:highlight>
              <a:latin typeface="+mj-lt"/>
            </a:endParaRP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NA rolls resident toward side rail to remove soiled bedding.">
            <a:extLst>
              <a:ext uri="{FF2B5EF4-FFF2-40B4-BE49-F238E27FC236}">
                <a16:creationId xmlns:a16="http://schemas.microsoft.com/office/drawing/2014/main" id="{5AFF1044-2879-47BA-9DB5-70C6D1B555F6}"/>
              </a:ext>
            </a:extLst>
          </p:cNvPr>
          <p:cNvPicPr>
            <a:picLocks noChangeAspect="1"/>
          </p:cNvPicPr>
          <p:nvPr/>
        </p:nvPicPr>
        <p:blipFill>
          <a:blip r:embed="rId2"/>
          <a:stretch>
            <a:fillRect/>
          </a:stretch>
        </p:blipFill>
        <p:spPr>
          <a:xfrm>
            <a:off x="4347681" y="3129707"/>
            <a:ext cx="3500919" cy="2755631"/>
          </a:xfrm>
          <a:prstGeom prst="rect">
            <a:avLst/>
          </a:prstGeom>
        </p:spPr>
      </p:pic>
    </p:spTree>
    <p:extLst>
      <p:ext uri="{BB962C8B-B14F-4D97-AF65-F5344CB8AC3E}">
        <p14:creationId xmlns:p14="http://schemas.microsoft.com/office/powerpoint/2010/main" val="208993789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178</a:t>
            </a:fld>
            <a:endParaRPr lang="en-US"/>
          </a:p>
        </p:txBody>
      </p:sp>
      <p:sp>
        <p:nvSpPr>
          <p:cNvPr id="5" name="Title 4">
            <a:extLst>
              <a:ext uri="{FF2B5EF4-FFF2-40B4-BE49-F238E27FC236}">
                <a16:creationId xmlns:a16="http://schemas.microsoft.com/office/drawing/2014/main" id="{3188DF56-D5D2-422F-8E55-692BEE1C6FDA}"/>
              </a:ext>
            </a:extLst>
          </p:cNvPr>
          <p:cNvSpPr>
            <a:spLocks noGrp="1"/>
          </p:cNvSpPr>
          <p:nvPr>
            <p:ph type="title"/>
          </p:nvPr>
        </p:nvSpPr>
        <p:spPr/>
        <p:txBody>
          <a:bodyPr>
            <a:normAutofit fontScale="90000"/>
          </a:bodyPr>
          <a:lstStyle/>
          <a:p>
            <a:r>
              <a:rPr lang="en-US" dirty="0"/>
              <a:t>LO8, content 11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698414"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Making an occupied bed</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3"/>
            </a:pPr>
            <a:r>
              <a:rPr lang="en-US" altLang="en-US" dirty="0">
                <a:latin typeface="+mj-lt"/>
              </a:rPr>
              <a:t>Place the mattress pad (if used) on the bed, attaching elastic corners on the working side. 	</a:t>
            </a:r>
          </a:p>
          <a:p>
            <a:pPr marL="457200" indent="-457200">
              <a:buFont typeface="+mj-lt"/>
              <a:buAutoNum type="arabicPeriod" startAt="13"/>
            </a:pPr>
            <a:r>
              <a:rPr lang="en-US" altLang="en-US" dirty="0">
                <a:latin typeface="+mj-lt"/>
              </a:rPr>
              <a:t>Place and tuck in clean bottom linen. Make hospital corners to keep bottom sheet wrinkle-free. Finish with the bottom sheet free of wrinkles. </a:t>
            </a:r>
          </a:p>
          <a:p>
            <a:pPr marL="0" indent="0">
              <a:buNone/>
            </a:pPr>
            <a:endParaRPr lang="en-US" altLang="en-US" dirty="0">
              <a:latin typeface="+mj-lt"/>
            </a:endParaRP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Bottom sheet folded into hospital corners. ">
            <a:extLst>
              <a:ext uri="{FF2B5EF4-FFF2-40B4-BE49-F238E27FC236}">
                <a16:creationId xmlns:a16="http://schemas.microsoft.com/office/drawing/2014/main" id="{213040A9-6ECA-4154-A048-D629C0E64E11}"/>
              </a:ext>
            </a:extLst>
          </p:cNvPr>
          <p:cNvPicPr>
            <a:picLocks noChangeAspect="1"/>
          </p:cNvPicPr>
          <p:nvPr/>
        </p:nvPicPr>
        <p:blipFill>
          <a:blip r:embed="rId2"/>
          <a:stretch>
            <a:fillRect/>
          </a:stretch>
        </p:blipFill>
        <p:spPr>
          <a:xfrm>
            <a:off x="4343400" y="874554"/>
            <a:ext cx="3364007" cy="5108891"/>
          </a:xfrm>
          <a:prstGeom prst="rect">
            <a:avLst/>
          </a:prstGeom>
        </p:spPr>
      </p:pic>
    </p:spTree>
    <p:extLst>
      <p:ext uri="{BB962C8B-B14F-4D97-AF65-F5344CB8AC3E}">
        <p14:creationId xmlns:p14="http://schemas.microsoft.com/office/powerpoint/2010/main" val="21408972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179</a:t>
            </a:fld>
            <a:endParaRPr lang="en-US"/>
          </a:p>
        </p:txBody>
      </p:sp>
      <p:sp>
        <p:nvSpPr>
          <p:cNvPr id="5" name="Title 4">
            <a:extLst>
              <a:ext uri="{FF2B5EF4-FFF2-40B4-BE49-F238E27FC236}">
                <a16:creationId xmlns:a16="http://schemas.microsoft.com/office/drawing/2014/main" id="{5C74B262-CFB9-46A6-9644-FB4AC20D6940}"/>
              </a:ext>
            </a:extLst>
          </p:cNvPr>
          <p:cNvSpPr>
            <a:spLocks noGrp="1"/>
          </p:cNvSpPr>
          <p:nvPr>
            <p:ph type="title"/>
          </p:nvPr>
        </p:nvSpPr>
        <p:spPr/>
        <p:txBody>
          <a:bodyPr>
            <a:normAutofit fontScale="90000"/>
          </a:bodyPr>
          <a:lstStyle/>
          <a:p>
            <a:r>
              <a:rPr lang="en-US" dirty="0"/>
              <a:t>LO8, content 12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620672"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Making an occupied bed</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5"/>
            </a:pPr>
            <a:r>
              <a:rPr lang="en-US" altLang="en-US" dirty="0">
                <a:latin typeface="+mj-lt"/>
              </a:rPr>
              <a:t>Smooth the bottom sheet out toward the resident. Be sure there are no wrinkles in the mattress pad. Roll the extra material toward the resident. Tuck it under the resident’s body.</a:t>
            </a:r>
          </a:p>
          <a:p>
            <a:pPr marL="457200" indent="-457200">
              <a:buFont typeface="+mj-lt"/>
              <a:buAutoNum type="arabicPeriod" startAt="15"/>
            </a:pPr>
            <a:r>
              <a:rPr lang="en-US" altLang="en-US" dirty="0">
                <a:latin typeface="+mj-lt"/>
              </a:rPr>
              <a:t>If using a disposable bed protector, unfold it and center it on the bed. Tuck the side near you under the mattress. Smooth it out toward the resident. Tuck as you did with the sheet.</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NA rolling clean linen beneath soiled linen roll. ">
            <a:extLst>
              <a:ext uri="{FF2B5EF4-FFF2-40B4-BE49-F238E27FC236}">
                <a16:creationId xmlns:a16="http://schemas.microsoft.com/office/drawing/2014/main" id="{EEFEAABA-3166-4F15-8865-A9BA8DC84973}"/>
              </a:ext>
            </a:extLst>
          </p:cNvPr>
          <p:cNvPicPr>
            <a:picLocks noChangeAspect="1"/>
          </p:cNvPicPr>
          <p:nvPr/>
        </p:nvPicPr>
        <p:blipFill>
          <a:blip r:embed="rId2"/>
          <a:stretch>
            <a:fillRect/>
          </a:stretch>
        </p:blipFill>
        <p:spPr>
          <a:xfrm>
            <a:off x="4097216" y="3130062"/>
            <a:ext cx="3846529" cy="2712594"/>
          </a:xfrm>
          <a:prstGeom prst="rect">
            <a:avLst/>
          </a:prstGeom>
        </p:spPr>
      </p:pic>
    </p:spTree>
    <p:extLst>
      <p:ext uri="{BB962C8B-B14F-4D97-AF65-F5344CB8AC3E}">
        <p14:creationId xmlns:p14="http://schemas.microsoft.com/office/powerpoint/2010/main" val="4248557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a:t>
            </a:fld>
            <a:endParaRPr lang="en-US"/>
          </a:p>
        </p:txBody>
      </p:sp>
      <p:sp>
        <p:nvSpPr>
          <p:cNvPr id="4" name="Title 3">
            <a:extLst>
              <a:ext uri="{FF2B5EF4-FFF2-40B4-BE49-F238E27FC236}">
                <a16:creationId xmlns:a16="http://schemas.microsoft.com/office/drawing/2014/main" id="{6E80F998-24E3-4A47-AA06-D8536A270B1C}"/>
              </a:ext>
            </a:extLst>
          </p:cNvPr>
          <p:cNvSpPr>
            <a:spLocks noGrp="1"/>
          </p:cNvSpPr>
          <p:nvPr>
            <p:ph type="title"/>
          </p:nvPr>
        </p:nvSpPr>
        <p:spPr/>
        <p:txBody>
          <a:bodyPr>
            <a:normAutofit fontScale="90000"/>
          </a:bodyPr>
          <a:lstStyle/>
          <a:p>
            <a:r>
              <a:rPr lang="en-US" dirty="0"/>
              <a:t>LO1, content 17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Transferring a resident</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i="1" dirty="0"/>
              <a:t>Equipment: may include a wheelchair, cart for belongings, the medical record, all of the resident’s personal care items and packed personal items</a:t>
            </a:r>
          </a:p>
          <a:p>
            <a:pPr marL="0" indent="0">
              <a:buNone/>
            </a:pPr>
            <a:endParaRPr lang="en-US" altLang="en-US" dirty="0"/>
          </a:p>
          <a:p>
            <a:pPr marL="457200" indent="-457200">
              <a:buFont typeface="+mj-lt"/>
              <a:buAutoNum type="arabicPeriod"/>
            </a:pPr>
            <a:r>
              <a:rPr lang="en-US" altLang="en-US" dirty="0"/>
              <a:t>Identify yourself by name. Identify the resident by name. </a:t>
            </a:r>
          </a:p>
          <a:p>
            <a:pPr marL="457200" indent="-457200">
              <a:buFont typeface="+mj-lt"/>
              <a:buAutoNum type="arabicPeriod"/>
            </a:pPr>
            <a:r>
              <a:rPr lang="en-US" altLang="en-US" dirty="0"/>
              <a:t>Wash your hands.</a:t>
            </a:r>
          </a:p>
          <a:p>
            <a:pPr marL="457200" indent="-457200">
              <a:buFont typeface="+mj-lt"/>
              <a:buAutoNum type="arabicPeriod"/>
            </a:pPr>
            <a:r>
              <a:rPr lang="en-US" altLang="en-US" dirty="0"/>
              <a:t>Explain procedure to resident. Speak clearly, slowly, and directly. Maintain face-to-face contact whenever possible.</a:t>
            </a:r>
          </a:p>
          <a:p>
            <a:pPr marL="457200" indent="-457200">
              <a:buFont typeface="+mj-lt"/>
              <a:buAutoNum type="arabicPeriod"/>
            </a:pPr>
            <a:r>
              <a:rPr lang="en-US" altLang="en-US" dirty="0"/>
              <a:t>Collect items to be moved onto the cart. Take them to the new location. If the resident is going into the hospital, they may be placed in temporary storage.</a:t>
            </a:r>
          </a:p>
          <a:p>
            <a:pPr marL="457200" indent="-457200">
              <a:buFont typeface="+mj-lt"/>
              <a:buAutoNum type="arabicPeriod"/>
            </a:pPr>
            <a:r>
              <a:rPr lang="en-US" altLang="en-US" dirty="0"/>
              <a:t>Help the resident into the wheelchair (or onto a stretcher if one is used). Take him or her to proper area.</a:t>
            </a:r>
          </a:p>
          <a:p>
            <a:pPr marL="0" indent="0">
              <a:buNone/>
            </a:pPr>
            <a:endParaRPr lang="en-US" altLang="en-US" dirty="0">
              <a:highlight>
                <a:srgbClr val="000000"/>
              </a:highlight>
            </a:endParaRPr>
          </a:p>
        </p:txBody>
      </p:sp>
    </p:spTree>
    <p:extLst>
      <p:ext uri="{BB962C8B-B14F-4D97-AF65-F5344CB8AC3E}">
        <p14:creationId xmlns:p14="http://schemas.microsoft.com/office/powerpoint/2010/main" val="21461808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180</a:t>
            </a:fld>
            <a:endParaRPr lang="en-US"/>
          </a:p>
        </p:txBody>
      </p:sp>
      <p:sp>
        <p:nvSpPr>
          <p:cNvPr id="4" name="Title 3">
            <a:extLst>
              <a:ext uri="{FF2B5EF4-FFF2-40B4-BE49-F238E27FC236}">
                <a16:creationId xmlns:a16="http://schemas.microsoft.com/office/drawing/2014/main" id="{92009B56-8335-4DAA-BBA6-1BC5E34CB2B0}"/>
              </a:ext>
            </a:extLst>
          </p:cNvPr>
          <p:cNvSpPr>
            <a:spLocks noGrp="1"/>
          </p:cNvSpPr>
          <p:nvPr>
            <p:ph type="title"/>
          </p:nvPr>
        </p:nvSpPr>
        <p:spPr/>
        <p:txBody>
          <a:bodyPr>
            <a:normAutofit fontScale="90000"/>
          </a:bodyPr>
          <a:lstStyle/>
          <a:p>
            <a:r>
              <a:rPr lang="en-US" dirty="0"/>
              <a:t>LO8, content 13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Making an occupied bed</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7"/>
            </a:pPr>
            <a:r>
              <a:rPr lang="en-US" altLang="en-US" dirty="0">
                <a:latin typeface="+mj-lt"/>
              </a:rPr>
              <a:t>If using a draw sheet, place it on the bed. Tuck in on your side, smooth, and tuck as you did with the other bedding.</a:t>
            </a:r>
          </a:p>
          <a:p>
            <a:pPr marL="457200" indent="-457200">
              <a:buFont typeface="+mj-lt"/>
              <a:buAutoNum type="arabicPeriod" startAt="17"/>
            </a:pPr>
            <a:r>
              <a:rPr lang="en-US" altLang="en-US" dirty="0">
                <a:latin typeface="+mj-lt"/>
              </a:rPr>
              <a:t>Raise side rail (if used) nearest you. Go to the other side of the bed and lower that side rail. Help the resident roll or turn onto clean bottom sheet toward you. Protect the resident from any soiled matter on the old linens.</a:t>
            </a:r>
          </a:p>
          <a:p>
            <a:pPr marL="457200" indent="-457200">
              <a:buFont typeface="+mj-lt"/>
              <a:buAutoNum type="arabicPeriod" startAt="17"/>
            </a:pPr>
            <a:r>
              <a:rPr lang="en-US" altLang="en-US" dirty="0">
                <a:latin typeface="+mj-lt"/>
              </a:rPr>
              <a:t>Loosen the soiled linen. Check for any personal items. Roll linen from the head to the foot of the bed. Avoid contact with your skin or clothes. Place it in a hamper or bag. Never put it on the floor or furniture. Do not shake it. Soiled linens are full of microorganisms that should not be spread to other parts of the room.</a:t>
            </a:r>
          </a:p>
          <a:p>
            <a:pPr marL="457200" indent="-457200">
              <a:buFont typeface="+mj-lt"/>
              <a:buAutoNum type="arabicPeriod" startAt="17"/>
            </a:pPr>
            <a:endParaRPr lang="en-US" altLang="en-US" dirty="0">
              <a:highlight>
                <a:srgbClr val="000000"/>
              </a:highlight>
              <a:latin typeface="+mj-lt"/>
            </a:endParaRPr>
          </a:p>
          <a:p>
            <a:pPr marL="0" indent="0">
              <a:buNone/>
            </a:pPr>
            <a:endParaRPr lang="en-US" altLang="en-US" dirty="0">
              <a:solidFill>
                <a:schemeClr val="accent5">
                  <a:lumMod val="60000"/>
                  <a:lumOff val="40000"/>
                </a:schemeClr>
              </a:solidFill>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416419954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181</a:t>
            </a:fld>
            <a:endParaRPr lang="en-US"/>
          </a:p>
        </p:txBody>
      </p:sp>
      <p:sp>
        <p:nvSpPr>
          <p:cNvPr id="4" name="Title 3">
            <a:extLst>
              <a:ext uri="{FF2B5EF4-FFF2-40B4-BE49-F238E27FC236}">
                <a16:creationId xmlns:a16="http://schemas.microsoft.com/office/drawing/2014/main" id="{D6224C2D-CC11-4504-872A-2B48496A7A7C}"/>
              </a:ext>
            </a:extLst>
          </p:cNvPr>
          <p:cNvSpPr>
            <a:spLocks noGrp="1"/>
          </p:cNvSpPr>
          <p:nvPr>
            <p:ph type="title"/>
          </p:nvPr>
        </p:nvSpPr>
        <p:spPr/>
        <p:txBody>
          <a:bodyPr>
            <a:normAutofit fontScale="90000"/>
          </a:bodyPr>
          <a:lstStyle/>
          <a:p>
            <a:r>
              <a:rPr lang="en-US" dirty="0"/>
              <a:t>LO8, content 14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Making an occupied bed</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20"/>
            </a:pPr>
            <a:r>
              <a:rPr lang="en-US" altLang="en-US" dirty="0">
                <a:latin typeface="+mj-lt"/>
              </a:rPr>
              <a:t>Pull the clean linen through as quickly as possible. Start with the mattress pad and wrap around corners. Pull and tuck in clean bottom linen just like the other side. Pull and tuck in bed protector and draw sheet (if used). Make hospital corners with the bottom sheet. Finish with bottom sheet free of wrinkles.</a:t>
            </a:r>
          </a:p>
          <a:p>
            <a:pPr marL="457200" indent="-457200">
              <a:buFont typeface="+mj-lt"/>
              <a:buAutoNum type="arabicPeriod" startAt="20"/>
            </a:pPr>
            <a:r>
              <a:rPr lang="en-US" altLang="en-US" dirty="0">
                <a:latin typeface="+mj-lt"/>
              </a:rPr>
              <a:t>Ask resident to turn onto her back. Help as needed. Keep resident covered and comfortable, with a pillow under her head. Raise the side rail.</a:t>
            </a:r>
          </a:p>
          <a:p>
            <a:pPr marL="457200" indent="-457200">
              <a:buFont typeface="+mj-lt"/>
              <a:buAutoNum type="arabicPeriod" startAt="20"/>
            </a:pPr>
            <a:r>
              <a:rPr lang="en-US" altLang="en-US" dirty="0">
                <a:latin typeface="+mj-lt"/>
              </a:rPr>
              <a:t>Unfold the top sheet. Place it over the resident and center it. Ask the resident to hold the top sheet. Slip the bath blanket or old sheet out from underneath. Put it in the hamper or bag.</a:t>
            </a:r>
          </a:p>
          <a:p>
            <a:pPr marL="457200" indent="-457200">
              <a:buFont typeface="+mj-lt"/>
              <a:buAutoNum type="arabicPeriod" startAt="20"/>
            </a:pPr>
            <a:endParaRPr lang="en-US" altLang="en-US" dirty="0">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187806885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182</a:t>
            </a:fld>
            <a:endParaRPr lang="en-US"/>
          </a:p>
        </p:txBody>
      </p:sp>
      <p:sp>
        <p:nvSpPr>
          <p:cNvPr id="4" name="Title 3">
            <a:extLst>
              <a:ext uri="{FF2B5EF4-FFF2-40B4-BE49-F238E27FC236}">
                <a16:creationId xmlns:a16="http://schemas.microsoft.com/office/drawing/2014/main" id="{BD2AF788-9631-4B9E-B468-3846A137A0B3}"/>
              </a:ext>
            </a:extLst>
          </p:cNvPr>
          <p:cNvSpPr>
            <a:spLocks noGrp="1"/>
          </p:cNvSpPr>
          <p:nvPr>
            <p:ph type="title"/>
          </p:nvPr>
        </p:nvSpPr>
        <p:spPr/>
        <p:txBody>
          <a:bodyPr>
            <a:normAutofit fontScale="90000"/>
          </a:bodyPr>
          <a:lstStyle/>
          <a:p>
            <a:r>
              <a:rPr lang="en-US" dirty="0"/>
              <a:t>LO8, content 15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Making an occupied bed</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23"/>
            </a:pPr>
            <a:r>
              <a:rPr lang="en-US" altLang="en-US" dirty="0">
                <a:latin typeface="+mj-lt"/>
              </a:rPr>
              <a:t>Place a blanket over the top sheet. Match the top edges. Tuck the bottom edges of top sheet, blanket and bedspread under the foot of the bed. Make hospital corners on each side. Loosen the top linens over the resident’s feet. At the top of the bed, fold the top sheet over the blanket about six inches.</a:t>
            </a:r>
          </a:p>
          <a:p>
            <a:pPr marL="457200" indent="-457200">
              <a:buFont typeface="+mj-lt"/>
              <a:buAutoNum type="arabicPeriod" startAt="23"/>
            </a:pPr>
            <a:r>
              <a:rPr lang="en-US" altLang="en-US" dirty="0">
                <a:latin typeface="+mj-lt"/>
              </a:rPr>
              <a:t>Remove the pillow. Do not hold it near your face. Remove the soiled pillowcase by turning it inside out. Place it in the hamper or bag. </a:t>
            </a:r>
          </a:p>
          <a:p>
            <a:pPr marL="457200" indent="-457200">
              <a:buFont typeface="+mj-lt"/>
              <a:buAutoNum type="arabicPeriod" startAt="23"/>
            </a:pPr>
            <a:r>
              <a:rPr lang="en-US" altLang="en-US" dirty="0">
                <a:latin typeface="+mj-lt"/>
              </a:rPr>
              <a:t>Remove and discard gloves. Wash your hands.</a:t>
            </a:r>
          </a:p>
          <a:p>
            <a:pPr marL="0" indent="0">
              <a:buNone/>
            </a:pPr>
            <a:r>
              <a:rPr lang="en-US" altLang="en-US" dirty="0">
                <a:solidFill>
                  <a:schemeClr val="accent5">
                    <a:lumMod val="60000"/>
                    <a:lumOff val="40000"/>
                  </a:schemeClr>
                </a:solidFill>
                <a:latin typeface="+mj-lt"/>
              </a:rPr>
              <a:t>	</a:t>
            </a:r>
          </a:p>
          <a:p>
            <a:pPr marL="0" indent="0">
              <a:buNone/>
            </a:pPr>
            <a:endParaRPr lang="en-US" altLang="en-US" dirty="0">
              <a:solidFill>
                <a:schemeClr val="accent5">
                  <a:lumMod val="60000"/>
                  <a:lumOff val="40000"/>
                </a:schemeClr>
              </a:solidFill>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269556422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183</a:t>
            </a:fld>
            <a:endParaRPr lang="en-US"/>
          </a:p>
        </p:txBody>
      </p:sp>
      <p:sp>
        <p:nvSpPr>
          <p:cNvPr id="5" name="Title 4">
            <a:extLst>
              <a:ext uri="{FF2B5EF4-FFF2-40B4-BE49-F238E27FC236}">
                <a16:creationId xmlns:a16="http://schemas.microsoft.com/office/drawing/2014/main" id="{3C4E1E01-8595-4FB4-85ED-A01E5A9D8BEC}"/>
              </a:ext>
            </a:extLst>
          </p:cNvPr>
          <p:cNvSpPr>
            <a:spLocks noGrp="1"/>
          </p:cNvSpPr>
          <p:nvPr>
            <p:ph type="title"/>
          </p:nvPr>
        </p:nvSpPr>
        <p:spPr/>
        <p:txBody>
          <a:bodyPr>
            <a:normAutofit fontScale="90000"/>
          </a:bodyPr>
          <a:lstStyle/>
          <a:p>
            <a:r>
              <a:rPr lang="en-US" dirty="0"/>
              <a:t>LO8, content 16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620671"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Making an occupied bed</a:t>
            </a:r>
          </a:p>
          <a:p>
            <a:pPr marL="0" indent="0">
              <a:buNone/>
            </a:pPr>
            <a:endParaRPr lang="en-US" altLang="en-US" dirty="0">
              <a:highlight>
                <a:srgbClr val="000000"/>
              </a:highlight>
              <a:latin typeface="+mj-lt"/>
            </a:endParaRPr>
          </a:p>
          <a:p>
            <a:pPr marL="457200" indent="-457200">
              <a:buFont typeface="+mj-lt"/>
              <a:buAutoNum type="arabicPeriod" startAt="26"/>
            </a:pPr>
            <a:r>
              <a:rPr lang="en-US" altLang="en-US" dirty="0">
                <a:latin typeface="+mj-lt"/>
              </a:rPr>
              <a:t>With one hand, grasp the clean pillowcase at the closed end. Turn it inside out over your arm. Next, using the same hand that has the pillowcase over it, grasp one narrow edge of the pillow. Pull the pillowcase over it with your free hand. Do the same for any other pillows. Place them under resident’s head with open end away from door.</a:t>
            </a:r>
          </a:p>
          <a:p>
            <a:pPr marL="457200" indent="-457200">
              <a:buFont typeface="+mj-lt"/>
              <a:buAutoNum type="arabicPeriod" startAt="26"/>
            </a:pPr>
            <a:r>
              <a:rPr lang="en-US" altLang="en-US" dirty="0">
                <a:latin typeface="+mj-lt"/>
              </a:rPr>
              <a:t>Make resident comfortable.</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NA grasps pillow through inside-out pillowcase and lowers clean pillowcase over it.">
            <a:extLst>
              <a:ext uri="{FF2B5EF4-FFF2-40B4-BE49-F238E27FC236}">
                <a16:creationId xmlns:a16="http://schemas.microsoft.com/office/drawing/2014/main" id="{484CC7B5-1409-450C-AE3E-CC2D8806D74D}"/>
              </a:ext>
            </a:extLst>
          </p:cNvPr>
          <p:cNvPicPr>
            <a:picLocks noChangeAspect="1"/>
          </p:cNvPicPr>
          <p:nvPr/>
        </p:nvPicPr>
        <p:blipFill>
          <a:blip r:embed="rId2"/>
          <a:stretch>
            <a:fillRect/>
          </a:stretch>
        </p:blipFill>
        <p:spPr>
          <a:xfrm>
            <a:off x="4398005" y="2718374"/>
            <a:ext cx="3620670" cy="3353091"/>
          </a:xfrm>
          <a:prstGeom prst="rect">
            <a:avLst/>
          </a:prstGeom>
        </p:spPr>
      </p:pic>
    </p:spTree>
    <p:extLst>
      <p:ext uri="{BB962C8B-B14F-4D97-AF65-F5344CB8AC3E}">
        <p14:creationId xmlns:p14="http://schemas.microsoft.com/office/powerpoint/2010/main" val="126533008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184</a:t>
            </a:fld>
            <a:endParaRPr lang="en-US"/>
          </a:p>
        </p:txBody>
      </p:sp>
      <p:sp>
        <p:nvSpPr>
          <p:cNvPr id="4" name="Title 3">
            <a:extLst>
              <a:ext uri="{FF2B5EF4-FFF2-40B4-BE49-F238E27FC236}">
                <a16:creationId xmlns:a16="http://schemas.microsoft.com/office/drawing/2014/main" id="{0D0F3AA1-CA50-41FB-99CA-D56FB39D60EB}"/>
              </a:ext>
            </a:extLst>
          </p:cNvPr>
          <p:cNvSpPr>
            <a:spLocks noGrp="1"/>
          </p:cNvSpPr>
          <p:nvPr>
            <p:ph type="title"/>
          </p:nvPr>
        </p:nvSpPr>
        <p:spPr/>
        <p:txBody>
          <a:bodyPr>
            <a:normAutofit fontScale="90000"/>
          </a:bodyPr>
          <a:lstStyle/>
          <a:p>
            <a:r>
              <a:rPr lang="en-US" dirty="0"/>
              <a:t>LO8, content 17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Making an occupied bed</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28"/>
            </a:pPr>
            <a:r>
              <a:rPr lang="en-US" altLang="en-US" dirty="0">
                <a:latin typeface="+mj-lt"/>
              </a:rPr>
              <a:t>Return bed to lowest position. Leave side rails in the ordered positions. </a:t>
            </a:r>
          </a:p>
          <a:p>
            <a:pPr marL="457200" indent="-457200">
              <a:buFont typeface="+mj-lt"/>
              <a:buAutoNum type="arabicPeriod" startAt="28"/>
            </a:pPr>
            <a:r>
              <a:rPr lang="en-US" altLang="en-US" dirty="0">
                <a:latin typeface="+mj-lt"/>
              </a:rPr>
              <a:t>Place call light within resident’s reach. </a:t>
            </a:r>
          </a:p>
          <a:p>
            <a:pPr marL="457200" indent="-457200">
              <a:buFont typeface="+mj-lt"/>
              <a:buAutoNum type="arabicPeriod" startAt="28"/>
            </a:pPr>
            <a:r>
              <a:rPr lang="en-US" altLang="en-US" dirty="0">
                <a:latin typeface="+mj-lt"/>
              </a:rPr>
              <a:t>Take laundry bag or hamper to proper area.</a:t>
            </a:r>
          </a:p>
          <a:p>
            <a:pPr marL="457200" indent="-457200">
              <a:buFont typeface="+mj-lt"/>
              <a:buAutoNum type="arabicPeriod" startAt="28"/>
            </a:pPr>
            <a:r>
              <a:rPr lang="en-US" altLang="en-US" dirty="0">
                <a:latin typeface="+mj-lt"/>
              </a:rPr>
              <a:t>Wash your hands.</a:t>
            </a:r>
          </a:p>
          <a:p>
            <a:pPr marL="457200" indent="-457200">
              <a:buFont typeface="+mj-lt"/>
              <a:buAutoNum type="arabicPeriod" startAt="28"/>
            </a:pPr>
            <a:r>
              <a:rPr lang="en-US" altLang="en-US" dirty="0">
                <a:latin typeface="+mj-lt"/>
              </a:rPr>
              <a:t>Report any changes in resident to the nurse.</a:t>
            </a:r>
          </a:p>
          <a:p>
            <a:pPr marL="457200" indent="-457200">
              <a:buFont typeface="+mj-lt"/>
              <a:buAutoNum type="arabicPeriod" startAt="28"/>
            </a:pPr>
            <a:r>
              <a:rPr lang="en-US" altLang="en-US" dirty="0">
                <a:latin typeface="+mj-lt"/>
              </a:rPr>
              <a:t>Document procedure using facility guidelines.</a:t>
            </a:r>
          </a:p>
          <a:p>
            <a:pPr marL="0" indent="0">
              <a:buNone/>
            </a:pPr>
            <a:endParaRPr lang="en-US" altLang="en-US" dirty="0">
              <a:latin typeface="+mj-lt"/>
            </a:endParaRPr>
          </a:p>
          <a:p>
            <a:pPr marL="457200" indent="-457200">
              <a:buFont typeface="+mj-lt"/>
              <a:buAutoNum type="arabicPeriod" startAt="28"/>
            </a:pPr>
            <a:endParaRPr lang="en-US" altLang="en-US" dirty="0">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214889382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185</a:t>
            </a:fld>
            <a:endParaRPr lang="en-US"/>
          </a:p>
        </p:txBody>
      </p:sp>
      <p:sp>
        <p:nvSpPr>
          <p:cNvPr id="4" name="Title 3">
            <a:extLst>
              <a:ext uri="{FF2B5EF4-FFF2-40B4-BE49-F238E27FC236}">
                <a16:creationId xmlns:a16="http://schemas.microsoft.com/office/drawing/2014/main" id="{B10D80FF-E664-4C27-8A00-4250F7B882A7}"/>
              </a:ext>
            </a:extLst>
          </p:cNvPr>
          <p:cNvSpPr>
            <a:spLocks noGrp="1"/>
          </p:cNvSpPr>
          <p:nvPr>
            <p:ph type="title"/>
          </p:nvPr>
        </p:nvSpPr>
        <p:spPr/>
        <p:txBody>
          <a:bodyPr>
            <a:normAutofit fontScale="90000"/>
          </a:bodyPr>
          <a:lstStyle/>
          <a:p>
            <a:r>
              <a:rPr lang="en-US" dirty="0"/>
              <a:t>LO8, content 18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lnSpcReduction="10000"/>
          </a:bodyPr>
          <a:lstStyle/>
          <a:p>
            <a:pPr marL="0" indent="0">
              <a:buNone/>
            </a:pPr>
            <a:r>
              <a:rPr lang="en-US" altLang="en-US" dirty="0">
                <a:solidFill>
                  <a:schemeClr val="accent5">
                    <a:lumMod val="60000"/>
                    <a:lumOff val="40000"/>
                  </a:schemeClr>
                </a:solidFill>
                <a:highlight>
                  <a:srgbClr val="000000"/>
                </a:highlight>
              </a:rPr>
              <a:t>Making an unoccupied bed</a:t>
            </a:r>
          </a:p>
          <a:p>
            <a:pPr marL="0" indent="0">
              <a:buNone/>
            </a:pPr>
            <a:endParaRPr lang="en-US" altLang="en-US" dirty="0">
              <a:solidFill>
                <a:schemeClr val="accent5">
                  <a:lumMod val="60000"/>
                  <a:lumOff val="40000"/>
                </a:schemeClr>
              </a:solidFill>
              <a:latin typeface="+mj-lt"/>
            </a:endParaRPr>
          </a:p>
          <a:p>
            <a:pPr marL="0" indent="0">
              <a:buNone/>
            </a:pPr>
            <a:r>
              <a:rPr lang="en-US" altLang="en-US" i="1" dirty="0">
                <a:latin typeface="+mj-lt"/>
              </a:rPr>
              <a:t>Equipment: clean linen—mattress pad, fitted or flat bottom sheet, disposable bed protector if needed, blanket(s), cotton draw sheet, flat top sheet, bedspread, pillowcase(s), gloves </a:t>
            </a:r>
          </a:p>
          <a:p>
            <a:pPr marL="0" indent="0">
              <a:buNone/>
            </a:pPr>
            <a:endParaRPr lang="en-US" altLang="en-US" dirty="0">
              <a:latin typeface="+mj-lt"/>
            </a:endParaRPr>
          </a:p>
          <a:p>
            <a:pPr marL="457200" indent="-457200">
              <a:buFont typeface="+mj-lt"/>
              <a:buAutoNum type="arabicPeriod"/>
            </a:pPr>
            <a:r>
              <a:rPr lang="en-US" altLang="en-US" dirty="0">
                <a:latin typeface="+mj-lt"/>
              </a:rPr>
              <a:t>Wash your hands. </a:t>
            </a:r>
          </a:p>
          <a:p>
            <a:pPr marL="457200" indent="-457200">
              <a:buFont typeface="+mj-lt"/>
              <a:buAutoNum type="arabicPeriod"/>
            </a:pPr>
            <a:r>
              <a:rPr lang="en-US" altLang="en-US" dirty="0">
                <a:latin typeface="+mj-lt"/>
              </a:rPr>
              <a:t>Place clean linen on clean surface within reach (e.g., bedside stand, overbed table, or chair).</a:t>
            </a:r>
          </a:p>
          <a:p>
            <a:pPr marL="457200" indent="-457200">
              <a:buFont typeface="+mj-lt"/>
              <a:buAutoNum type="arabicPeriod"/>
            </a:pPr>
            <a:r>
              <a:rPr lang="en-US" altLang="en-US" dirty="0">
                <a:latin typeface="+mj-lt"/>
              </a:rPr>
              <a:t>Adjust bed to a safe level, usually waist high. Put bed in flattest position. Lock bed wheels.</a:t>
            </a:r>
          </a:p>
          <a:p>
            <a:pPr marL="457200" indent="-457200">
              <a:buFont typeface="+mj-lt"/>
              <a:buAutoNum type="arabicPeriod"/>
            </a:pPr>
            <a:r>
              <a:rPr lang="en-US" altLang="en-US" dirty="0">
                <a:latin typeface="+mj-lt"/>
              </a:rPr>
              <a:t>Put on gloves.</a:t>
            </a:r>
          </a:p>
          <a:p>
            <a:pPr marL="457200" indent="-457200">
              <a:buFont typeface="+mj-lt"/>
              <a:buAutoNum type="arabicPeriod"/>
            </a:pPr>
            <a:r>
              <a:rPr lang="en-US" altLang="en-US" dirty="0">
                <a:latin typeface="+mj-lt"/>
              </a:rPr>
              <a:t>Loosen soiled linen. Roll soiled linen (soiled side inside) from head to foot of bed. Avoid contact with your skin or clothes. Place it in a hamper or bag. Do not put it on the floor or furniture. Remove pillows and pillowcases and place pillowcases in hamper or bag.</a:t>
            </a:r>
          </a:p>
          <a:p>
            <a:pPr marL="457200" indent="-457200">
              <a:buFont typeface="+mj-lt"/>
              <a:buAutoNum type="arabicPeriod"/>
            </a:pPr>
            <a:r>
              <a:rPr lang="en-US" altLang="en-US" dirty="0">
                <a:latin typeface="+mj-lt"/>
              </a:rPr>
              <a:t>Remove and discard gloves. Wash your hands.</a:t>
            </a: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33485850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186</a:t>
            </a:fld>
            <a:endParaRPr lang="en-US"/>
          </a:p>
        </p:txBody>
      </p:sp>
      <p:sp>
        <p:nvSpPr>
          <p:cNvPr id="4" name="Title 3">
            <a:extLst>
              <a:ext uri="{FF2B5EF4-FFF2-40B4-BE49-F238E27FC236}">
                <a16:creationId xmlns:a16="http://schemas.microsoft.com/office/drawing/2014/main" id="{E5C69FA2-4AFB-4DBE-98F6-8DAC3142F397}"/>
              </a:ext>
            </a:extLst>
          </p:cNvPr>
          <p:cNvSpPr>
            <a:spLocks noGrp="1"/>
          </p:cNvSpPr>
          <p:nvPr>
            <p:ph type="title"/>
          </p:nvPr>
        </p:nvSpPr>
        <p:spPr/>
        <p:txBody>
          <a:bodyPr>
            <a:normAutofit fontScale="90000"/>
          </a:bodyPr>
          <a:lstStyle/>
          <a:p>
            <a:r>
              <a:rPr lang="en-US" dirty="0"/>
              <a:t>LO8, content 19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lnSpcReduction="10000"/>
          </a:bodyPr>
          <a:lstStyle/>
          <a:p>
            <a:pPr marL="0" indent="0">
              <a:buNone/>
            </a:pPr>
            <a:r>
              <a:rPr lang="en-US" altLang="en-US" dirty="0">
                <a:solidFill>
                  <a:schemeClr val="accent5">
                    <a:lumMod val="60000"/>
                    <a:lumOff val="40000"/>
                  </a:schemeClr>
                </a:solidFill>
                <a:highlight>
                  <a:srgbClr val="000000"/>
                </a:highlight>
                <a:latin typeface="+mj-lt"/>
              </a:rPr>
              <a:t>Making an unoccupied bed</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7"/>
            </a:pPr>
            <a:r>
              <a:rPr lang="en-US" altLang="en-US" dirty="0">
                <a:latin typeface="+mj-lt"/>
              </a:rPr>
              <a:t>Remake the bed. Start with the mattress pad and wrap around corners. Place and tuck in the clean bottom linen. Make hospital corners to keep the bottom sheet wrinkle-free. Put on the disposable bed protector and draw sheet, (if used), smooth, and tuck under sides of bed. </a:t>
            </a:r>
          </a:p>
          <a:p>
            <a:pPr marL="457200" indent="-457200">
              <a:buFont typeface="+mj-lt"/>
              <a:buAutoNum type="arabicPeriod" startAt="7"/>
            </a:pPr>
            <a:r>
              <a:rPr lang="en-US" altLang="en-US" dirty="0">
                <a:latin typeface="+mj-lt"/>
              </a:rPr>
              <a:t>Place top sheet and blanket and bedspread (if used) over bed. Center these, tuck under end of bed, and make hospital corners. Fold down the top sheet over the blanket about six inches. Fold both top sheet and blanket down so resident can easily get into bed. If resident will not be returning to bed immediately, leave bedding up.</a:t>
            </a:r>
          </a:p>
          <a:p>
            <a:pPr marL="457200" indent="-457200">
              <a:buFont typeface="+mj-lt"/>
              <a:buAutoNum type="arabicPeriod" startAt="7"/>
            </a:pPr>
            <a:r>
              <a:rPr lang="en-US" altLang="en-US" dirty="0">
                <a:latin typeface="+mj-lt"/>
              </a:rPr>
              <a:t>Put on clean pillowcases. Replace pillows.</a:t>
            </a:r>
          </a:p>
          <a:p>
            <a:pPr marL="457200" indent="-457200">
              <a:buFont typeface="+mj-lt"/>
              <a:buAutoNum type="arabicPeriod" startAt="7"/>
            </a:pPr>
            <a:r>
              <a:rPr lang="en-US" altLang="en-US" dirty="0">
                <a:latin typeface="+mj-lt"/>
              </a:rPr>
              <a:t>Return bed to lowest position.</a:t>
            </a:r>
          </a:p>
          <a:p>
            <a:pPr marL="457200" indent="-457200">
              <a:buFont typeface="+mj-lt"/>
              <a:buAutoNum type="arabicPeriod" startAt="7"/>
            </a:pPr>
            <a:r>
              <a:rPr lang="en-US" altLang="en-US" dirty="0">
                <a:latin typeface="+mj-lt"/>
              </a:rPr>
              <a:t>Take laundry bag or hamper to proper area.</a:t>
            </a:r>
          </a:p>
          <a:p>
            <a:pPr marL="457200" indent="-457200">
              <a:buFont typeface="+mj-lt"/>
              <a:buAutoNum type="arabicPeriod" startAt="7"/>
            </a:pPr>
            <a:r>
              <a:rPr lang="en-US" altLang="en-US" dirty="0">
                <a:latin typeface="+mj-lt"/>
              </a:rPr>
              <a:t>Wash your hands.</a:t>
            </a:r>
          </a:p>
          <a:p>
            <a:pPr marL="457200" indent="-457200">
              <a:buFont typeface="+mj-lt"/>
              <a:buAutoNum type="arabicPeriod" startAt="7"/>
            </a:pPr>
            <a:r>
              <a:rPr lang="en-US" altLang="en-US" dirty="0">
                <a:latin typeface="+mj-lt"/>
              </a:rPr>
              <a:t>Document procedure using facility guidelines.</a:t>
            </a:r>
          </a:p>
          <a:p>
            <a:pPr marL="0" indent="0">
              <a:buNone/>
            </a:pPr>
            <a:endParaRPr lang="en-US" altLang="en-US" dirty="0">
              <a:solidFill>
                <a:schemeClr val="accent5">
                  <a:lumMod val="60000"/>
                  <a:lumOff val="40000"/>
                </a:schemeClr>
              </a:solidFill>
              <a:latin typeface="+mj-lt"/>
            </a:endParaRPr>
          </a:p>
          <a:p>
            <a:pPr marL="0" indent="0">
              <a:buNone/>
            </a:pPr>
            <a:endParaRPr lang="en-US" altLang="en-US" dirty="0">
              <a:solidFill>
                <a:schemeClr val="accent5">
                  <a:lumMod val="60000"/>
                  <a:lumOff val="40000"/>
                </a:schemeClr>
              </a:solidFill>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320559605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187</a:t>
            </a:fld>
            <a:endParaRPr lang="en-US"/>
          </a:p>
        </p:txBody>
      </p:sp>
      <p:sp>
        <p:nvSpPr>
          <p:cNvPr id="2" name="Title 1">
            <a:extLst>
              <a:ext uri="{FF2B5EF4-FFF2-40B4-BE49-F238E27FC236}">
                <a16:creationId xmlns:a16="http://schemas.microsoft.com/office/drawing/2014/main" id="{F5C48F8B-C439-4990-855D-7BF2D6BAFDF5}"/>
              </a:ext>
            </a:extLst>
          </p:cNvPr>
          <p:cNvSpPr>
            <a:spLocks noGrp="1"/>
          </p:cNvSpPr>
          <p:nvPr>
            <p:ph type="title"/>
          </p:nvPr>
        </p:nvSpPr>
        <p:spPr/>
        <p:txBody>
          <a:bodyPr>
            <a:normAutofit fontScale="90000"/>
          </a:bodyPr>
          <a:lstStyle/>
          <a:p>
            <a:r>
              <a:rPr lang="en-US" dirty="0"/>
              <a:t>LO9, content 1</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9"/>
            </a:pPr>
            <a:r>
              <a:rPr lang="en-US" dirty="0">
                <a:solidFill>
                  <a:srgbClr val="FF0000"/>
                </a:solidFill>
                <a:latin typeface="+mj-lt"/>
              </a:rPr>
              <a:t>Discuss dressings and bandages</a:t>
            </a:r>
            <a:endParaRPr lang="en-US" dirty="0">
              <a:latin typeface="+mj-lt"/>
            </a:endParaRPr>
          </a:p>
          <a:p>
            <a:pPr marL="0" indent="0">
              <a:buNone/>
            </a:pPr>
            <a:endParaRPr lang="en-US" dirty="0">
              <a:latin typeface="+mj-lt"/>
            </a:endParaRPr>
          </a:p>
          <a:p>
            <a:pPr marL="0" indent="0">
              <a:buNone/>
            </a:pPr>
            <a:r>
              <a:rPr lang="en-US" dirty="0">
                <a:latin typeface="+mj-lt"/>
              </a:rPr>
              <a:t>NAs should remember these points about dressings:</a:t>
            </a:r>
          </a:p>
          <a:p>
            <a:pPr marL="0" indent="0">
              <a:buNone/>
            </a:pPr>
            <a:r>
              <a:rPr lang="en-US" dirty="0">
                <a:latin typeface="+mj-lt"/>
              </a:rPr>
              <a:t> </a:t>
            </a:r>
          </a:p>
          <a:p>
            <a:pPr lvl="1"/>
            <a:r>
              <a:rPr lang="en-US" dirty="0">
                <a:latin typeface="+mj-lt"/>
              </a:rPr>
              <a:t>NAs do not change sterile dressings, which cover open or draining wounds.</a:t>
            </a:r>
          </a:p>
          <a:p>
            <a:pPr lvl="1"/>
            <a:r>
              <a:rPr lang="en-US" dirty="0">
                <a:latin typeface="+mj-lt"/>
              </a:rPr>
              <a:t>Non-sterile dressings are for wounds that have less chance of infection.</a:t>
            </a:r>
          </a:p>
          <a:p>
            <a:pPr lvl="1"/>
            <a:r>
              <a:rPr lang="en-US" dirty="0">
                <a:latin typeface="+mj-lt"/>
              </a:rPr>
              <a:t>NAs may change non-sterile dressings.</a:t>
            </a:r>
          </a:p>
          <a:p>
            <a:pPr marL="0" indent="0">
              <a:buNone/>
            </a:pPr>
            <a:endParaRPr lang="en-US" dirty="0">
              <a:latin typeface="+mj-lt"/>
            </a:endParaRPr>
          </a:p>
          <a:p>
            <a:pPr marL="0" indent="0">
              <a:buNone/>
            </a:pPr>
            <a:endParaRPr lang="en-US" dirty="0">
              <a:latin typeface="+mj-lt"/>
            </a:endParaRPr>
          </a:p>
        </p:txBody>
      </p:sp>
    </p:spTree>
    <p:extLst>
      <p:ext uri="{BB962C8B-B14F-4D97-AF65-F5344CB8AC3E}">
        <p14:creationId xmlns:p14="http://schemas.microsoft.com/office/powerpoint/2010/main" val="221631167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188</a:t>
            </a:fld>
            <a:endParaRPr lang="en-US"/>
          </a:p>
        </p:txBody>
      </p:sp>
      <p:sp>
        <p:nvSpPr>
          <p:cNvPr id="4" name="Title 3">
            <a:extLst>
              <a:ext uri="{FF2B5EF4-FFF2-40B4-BE49-F238E27FC236}">
                <a16:creationId xmlns:a16="http://schemas.microsoft.com/office/drawing/2014/main" id="{AA4799DA-5790-459C-97FD-70E63A767602}"/>
              </a:ext>
            </a:extLst>
          </p:cNvPr>
          <p:cNvSpPr>
            <a:spLocks noGrp="1"/>
          </p:cNvSpPr>
          <p:nvPr>
            <p:ph type="title"/>
          </p:nvPr>
        </p:nvSpPr>
        <p:spPr/>
        <p:txBody>
          <a:bodyPr>
            <a:normAutofit fontScale="90000"/>
          </a:bodyPr>
          <a:lstStyle/>
          <a:p>
            <a:r>
              <a:rPr lang="en-US" dirty="0"/>
              <a:t>LO9, content 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Changing a dry dressing using non-sterile technique</a:t>
            </a:r>
          </a:p>
          <a:p>
            <a:pPr marL="0" indent="0">
              <a:buNone/>
            </a:pPr>
            <a:endParaRPr lang="en-US" altLang="en-US" dirty="0">
              <a:solidFill>
                <a:schemeClr val="accent5">
                  <a:lumMod val="60000"/>
                  <a:lumOff val="40000"/>
                </a:schemeClr>
              </a:solidFill>
              <a:latin typeface="+mj-lt"/>
            </a:endParaRPr>
          </a:p>
          <a:p>
            <a:pPr marL="0" indent="0">
              <a:buNone/>
            </a:pPr>
            <a:r>
              <a:rPr lang="en-US" altLang="en-US" i="1" dirty="0">
                <a:latin typeface="+mj-lt"/>
              </a:rPr>
              <a:t>Equipment: package of square gauze dressings, adhesive tape, scissors, 2 pairs of gloves, plastic gloves</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457200" indent="-457200">
              <a:buFont typeface="+mj-lt"/>
              <a:buAutoNum type="arabicPeriod"/>
            </a:pPr>
            <a:r>
              <a:rPr lang="en-US" altLang="en-US" dirty="0">
                <a:latin typeface="+mj-lt"/>
              </a:rPr>
              <a:t>Cut pieces of tape long enough to secure the dressing. Hang tape on the edge of a table within reach. Open the four-inch gauze square package without touching the gauze. Place the opened package on a flat surface. </a:t>
            </a: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57342075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189</a:t>
            </a:fld>
            <a:endParaRPr lang="en-US"/>
          </a:p>
        </p:txBody>
      </p:sp>
      <p:sp>
        <p:nvSpPr>
          <p:cNvPr id="4" name="Title 3">
            <a:extLst>
              <a:ext uri="{FF2B5EF4-FFF2-40B4-BE49-F238E27FC236}">
                <a16:creationId xmlns:a16="http://schemas.microsoft.com/office/drawing/2014/main" id="{C9CC6E0D-AD88-4FB5-86BA-9A4F0A76ABF1}"/>
              </a:ext>
            </a:extLst>
          </p:cNvPr>
          <p:cNvSpPr>
            <a:spLocks noGrp="1"/>
          </p:cNvSpPr>
          <p:nvPr>
            <p:ph type="title"/>
          </p:nvPr>
        </p:nvSpPr>
        <p:spPr/>
        <p:txBody>
          <a:bodyPr>
            <a:normAutofit fontScale="90000"/>
          </a:bodyPr>
          <a:lstStyle/>
          <a:p>
            <a:r>
              <a:rPr lang="en-US" dirty="0"/>
              <a:t>LO9, content 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Changing a dry dressing using non-sterile technique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6"/>
            </a:pPr>
            <a:r>
              <a:rPr lang="en-US" altLang="en-US" dirty="0">
                <a:latin typeface="+mj-lt"/>
              </a:rPr>
              <a:t>Put on gloves.</a:t>
            </a:r>
          </a:p>
          <a:p>
            <a:pPr marL="457200" indent="-457200">
              <a:buFont typeface="+mj-lt"/>
              <a:buAutoNum type="arabicPeriod" startAt="6"/>
            </a:pPr>
            <a:r>
              <a:rPr lang="en-US" altLang="en-US" dirty="0">
                <a:latin typeface="+mj-lt"/>
              </a:rPr>
              <a:t>Remove soiled dressing by gently peeling tape toward the wound. Lift dressing off the wound. Do not drag it over the wound. Observe dressing for any odor or drainage. Notice the color and size of the wound. Dispose of used dressing in proper container. </a:t>
            </a:r>
          </a:p>
          <a:p>
            <a:pPr marL="457200" indent="-457200">
              <a:buFont typeface="+mj-lt"/>
              <a:buAutoNum type="arabicPeriod" startAt="6"/>
            </a:pPr>
            <a:r>
              <a:rPr lang="en-US" altLang="en-US" dirty="0">
                <a:latin typeface="+mj-lt"/>
              </a:rPr>
              <a:t>Remove and discard gloves in plastic bag. Wash your hands.</a:t>
            </a:r>
          </a:p>
          <a:p>
            <a:pPr marL="0" indent="0">
              <a:buNone/>
            </a:pPr>
            <a:endParaRPr lang="en-US" altLang="en-US" dirty="0">
              <a:latin typeface="+mj-lt"/>
            </a:endParaRPr>
          </a:p>
        </p:txBody>
      </p:sp>
    </p:spTree>
    <p:extLst>
      <p:ext uri="{BB962C8B-B14F-4D97-AF65-F5344CB8AC3E}">
        <p14:creationId xmlns:p14="http://schemas.microsoft.com/office/powerpoint/2010/main" val="2444823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19</a:t>
            </a:fld>
            <a:endParaRPr lang="en-US"/>
          </a:p>
        </p:txBody>
      </p:sp>
      <p:sp>
        <p:nvSpPr>
          <p:cNvPr id="4" name="Title 3">
            <a:extLst>
              <a:ext uri="{FF2B5EF4-FFF2-40B4-BE49-F238E27FC236}">
                <a16:creationId xmlns:a16="http://schemas.microsoft.com/office/drawing/2014/main" id="{BBD95D74-53F0-4595-9944-F3DE656BAB1C}"/>
              </a:ext>
            </a:extLst>
          </p:cNvPr>
          <p:cNvSpPr>
            <a:spLocks noGrp="1"/>
          </p:cNvSpPr>
          <p:nvPr>
            <p:ph type="title"/>
          </p:nvPr>
        </p:nvSpPr>
        <p:spPr/>
        <p:txBody>
          <a:bodyPr>
            <a:normAutofit fontScale="90000"/>
          </a:bodyPr>
          <a:lstStyle/>
          <a:p>
            <a:r>
              <a:rPr lang="en-US" dirty="0"/>
              <a:t>LO1, content 18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Transferring a resident</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6"/>
            </a:pPr>
            <a:r>
              <a:rPr lang="en-US" altLang="en-US" dirty="0"/>
              <a:t>Introduce new residents and staff.</a:t>
            </a:r>
          </a:p>
          <a:p>
            <a:pPr marL="457200" indent="-457200">
              <a:buFont typeface="+mj-lt"/>
              <a:buAutoNum type="arabicPeriod" startAt="6"/>
            </a:pPr>
            <a:r>
              <a:rPr lang="en-US" altLang="en-US" dirty="0"/>
              <a:t>Help the resident to put personal items away.</a:t>
            </a:r>
          </a:p>
          <a:p>
            <a:pPr marL="457200" indent="-457200">
              <a:buFont typeface="+mj-lt"/>
              <a:buAutoNum type="arabicPeriod" startAt="6"/>
            </a:pPr>
            <a:r>
              <a:rPr lang="en-US" altLang="en-US" dirty="0"/>
              <a:t>Make sure that the resident is comfortable. </a:t>
            </a:r>
          </a:p>
          <a:p>
            <a:pPr marL="457200" indent="-457200">
              <a:buFont typeface="+mj-lt"/>
              <a:buAutoNum type="arabicPeriod" startAt="6"/>
            </a:pPr>
            <a:r>
              <a:rPr lang="en-US" altLang="en-US" dirty="0"/>
              <a:t>Place call light within resident’s reach.</a:t>
            </a:r>
          </a:p>
          <a:p>
            <a:pPr marL="457200" indent="-457200">
              <a:buFont typeface="+mj-lt"/>
              <a:buAutoNum type="arabicPeriod" startAt="6"/>
            </a:pPr>
            <a:r>
              <a:rPr lang="en-US" altLang="en-US" dirty="0"/>
              <a:t>Wash your hands.</a:t>
            </a:r>
          </a:p>
          <a:p>
            <a:pPr marL="457200" indent="-457200">
              <a:buFont typeface="+mj-lt"/>
              <a:buAutoNum type="arabicPeriod" startAt="6"/>
            </a:pPr>
            <a:r>
              <a:rPr lang="en-US" altLang="en-US" dirty="0"/>
              <a:t>Report any changes in resident to the nurse.</a:t>
            </a:r>
          </a:p>
          <a:p>
            <a:pPr marL="457200" indent="-457200">
              <a:buFont typeface="+mj-lt"/>
              <a:buAutoNum type="arabicPeriod" startAt="6"/>
            </a:pPr>
            <a:r>
              <a:rPr lang="en-US" altLang="en-US" dirty="0"/>
              <a:t>Document procedure using facility guidelines.</a:t>
            </a:r>
          </a:p>
          <a:p>
            <a:pPr marL="0" indent="0">
              <a:buNone/>
            </a:pPr>
            <a:endParaRPr lang="en-US" altLang="en-US" dirty="0">
              <a:highlight>
                <a:srgbClr val="000000"/>
              </a:highlight>
            </a:endParaRPr>
          </a:p>
        </p:txBody>
      </p:sp>
    </p:spTree>
    <p:extLst>
      <p:ext uri="{BB962C8B-B14F-4D97-AF65-F5344CB8AC3E}">
        <p14:creationId xmlns:p14="http://schemas.microsoft.com/office/powerpoint/2010/main" val="56778757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190</a:t>
            </a:fld>
            <a:endParaRPr lang="en-US"/>
          </a:p>
        </p:txBody>
      </p:sp>
      <p:sp>
        <p:nvSpPr>
          <p:cNvPr id="5" name="Title 4">
            <a:extLst>
              <a:ext uri="{FF2B5EF4-FFF2-40B4-BE49-F238E27FC236}">
                <a16:creationId xmlns:a16="http://schemas.microsoft.com/office/drawing/2014/main" id="{CADD80E3-87FC-4B0E-92A6-91C307B7E35D}"/>
              </a:ext>
            </a:extLst>
          </p:cNvPr>
          <p:cNvSpPr>
            <a:spLocks noGrp="1"/>
          </p:cNvSpPr>
          <p:nvPr>
            <p:ph type="title"/>
          </p:nvPr>
        </p:nvSpPr>
        <p:spPr/>
        <p:txBody>
          <a:bodyPr>
            <a:normAutofit fontScale="90000"/>
          </a:bodyPr>
          <a:lstStyle/>
          <a:p>
            <a:r>
              <a:rPr lang="en-US" dirty="0"/>
              <a:t>LO9, content 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Changing a dry dressing using non-sterile technique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9"/>
            </a:pPr>
            <a:r>
              <a:rPr lang="en-US" altLang="en-US" dirty="0">
                <a:latin typeface="+mj-lt"/>
              </a:rPr>
              <a:t>Put on clean gloves. Touching only outer edges of new gauze, remove it from package. Apply it to wound. Tape gauze in place. Secure firmly. </a:t>
            </a:r>
          </a:p>
          <a:p>
            <a:pPr marL="457200" indent="-457200">
              <a:buFont typeface="+mj-lt"/>
              <a:buAutoNum type="arabicPeriod" startAt="9"/>
            </a:pPr>
            <a:r>
              <a:rPr lang="en-US" altLang="en-US" dirty="0">
                <a:latin typeface="+mj-lt"/>
              </a:rPr>
              <a:t>Discard supplies in proper container.</a:t>
            </a:r>
          </a:p>
          <a:p>
            <a:pPr marL="457200" indent="-457200">
              <a:buFont typeface="+mj-lt"/>
              <a:buAutoNum type="arabicPeriod" startAt="9"/>
            </a:pPr>
            <a:r>
              <a:rPr lang="en-US" altLang="en-US" dirty="0">
                <a:latin typeface="+mj-lt"/>
              </a:rPr>
              <a:t>Remove and discard gloves.</a:t>
            </a:r>
          </a:p>
          <a:p>
            <a:pPr marL="457200" indent="-457200">
              <a:buFont typeface="+mj-lt"/>
              <a:buAutoNum type="arabicPeriod" startAt="9"/>
            </a:pPr>
            <a:r>
              <a:rPr lang="en-US" altLang="en-US" dirty="0">
                <a:latin typeface="+mj-lt"/>
              </a:rPr>
              <a:t>Wash your hands.</a:t>
            </a: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Bandage taped to arm.">
            <a:extLst>
              <a:ext uri="{FF2B5EF4-FFF2-40B4-BE49-F238E27FC236}">
                <a16:creationId xmlns:a16="http://schemas.microsoft.com/office/drawing/2014/main" id="{D9EBEF41-09E7-47EE-8FF5-50DCC596A27A}"/>
              </a:ext>
            </a:extLst>
          </p:cNvPr>
          <p:cNvPicPr>
            <a:picLocks noChangeAspect="1"/>
          </p:cNvPicPr>
          <p:nvPr/>
        </p:nvPicPr>
        <p:blipFill>
          <a:blip r:embed="rId2"/>
          <a:stretch>
            <a:fillRect/>
          </a:stretch>
        </p:blipFill>
        <p:spPr>
          <a:xfrm>
            <a:off x="3576773" y="4402874"/>
            <a:ext cx="4189240" cy="1774090"/>
          </a:xfrm>
          <a:prstGeom prst="rect">
            <a:avLst/>
          </a:prstGeom>
        </p:spPr>
      </p:pic>
    </p:spTree>
    <p:extLst>
      <p:ext uri="{BB962C8B-B14F-4D97-AF65-F5344CB8AC3E}">
        <p14:creationId xmlns:p14="http://schemas.microsoft.com/office/powerpoint/2010/main" val="177066410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191</a:t>
            </a:fld>
            <a:endParaRPr lang="en-US"/>
          </a:p>
        </p:txBody>
      </p:sp>
      <p:sp>
        <p:nvSpPr>
          <p:cNvPr id="4" name="Title 3">
            <a:extLst>
              <a:ext uri="{FF2B5EF4-FFF2-40B4-BE49-F238E27FC236}">
                <a16:creationId xmlns:a16="http://schemas.microsoft.com/office/drawing/2014/main" id="{3B43AA9A-5D1E-4988-83CC-5D2EEC3CADA8}"/>
              </a:ext>
            </a:extLst>
          </p:cNvPr>
          <p:cNvSpPr>
            <a:spLocks noGrp="1"/>
          </p:cNvSpPr>
          <p:nvPr>
            <p:ph type="title"/>
          </p:nvPr>
        </p:nvSpPr>
        <p:spPr/>
        <p:txBody>
          <a:bodyPr>
            <a:normAutofit fontScale="90000"/>
          </a:bodyPr>
          <a:lstStyle/>
          <a:p>
            <a:r>
              <a:rPr lang="en-US" dirty="0"/>
              <a:t>LO9, content 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Changing a dry dressing using non-sterile technique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3"/>
            </a:pPr>
            <a:r>
              <a:rPr lang="en-US" altLang="en-US" dirty="0">
                <a:latin typeface="+mj-lt"/>
              </a:rPr>
              <a:t>Place call light within resident’s reach.</a:t>
            </a:r>
          </a:p>
          <a:p>
            <a:pPr marL="457200" indent="-457200">
              <a:buFont typeface="+mj-lt"/>
              <a:buAutoNum type="arabicPeriod" startAt="13"/>
            </a:pPr>
            <a:r>
              <a:rPr lang="en-US" altLang="en-US" dirty="0">
                <a:latin typeface="+mj-lt"/>
              </a:rPr>
              <a:t>Report any changes in resident to the nurse.</a:t>
            </a:r>
          </a:p>
          <a:p>
            <a:pPr marL="457200" indent="-457200">
              <a:buFont typeface="+mj-lt"/>
              <a:buAutoNum type="arabicPeriod" startAt="13"/>
            </a:pPr>
            <a:r>
              <a:rPr lang="en-US" altLang="en-US" dirty="0">
                <a:latin typeface="+mj-lt"/>
              </a:rPr>
              <a:t>Document procedure according to facility guidelines.</a:t>
            </a:r>
          </a:p>
          <a:p>
            <a:pPr marL="0" indent="0">
              <a:buNone/>
            </a:pPr>
            <a:r>
              <a:rPr lang="en-US" altLang="en-US" dirty="0">
                <a:latin typeface="+mj-lt"/>
              </a:rPr>
              <a:t>	</a:t>
            </a:r>
          </a:p>
          <a:p>
            <a:pPr marL="0" indent="0">
              <a:buNone/>
            </a:pPr>
            <a:endParaRPr lang="en-US" altLang="en-US" dirty="0">
              <a:latin typeface="+mj-lt"/>
            </a:endParaRPr>
          </a:p>
          <a:p>
            <a:pPr marL="0" indent="0">
              <a:buNone/>
            </a:pPr>
            <a:endParaRPr lang="en-US" altLang="en-US" dirty="0">
              <a:solidFill>
                <a:schemeClr val="accent5">
                  <a:lumMod val="60000"/>
                  <a:lumOff val="40000"/>
                </a:schemeClr>
              </a:solidFill>
              <a:latin typeface="+mj-lt"/>
            </a:endParaRPr>
          </a:p>
        </p:txBody>
      </p:sp>
    </p:spTree>
    <p:extLst>
      <p:ext uri="{BB962C8B-B14F-4D97-AF65-F5344CB8AC3E}">
        <p14:creationId xmlns:p14="http://schemas.microsoft.com/office/powerpoint/2010/main" val="17357391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192</a:t>
            </a:fld>
            <a:endParaRPr lang="en-US"/>
          </a:p>
        </p:txBody>
      </p:sp>
      <p:sp>
        <p:nvSpPr>
          <p:cNvPr id="2" name="Title 1">
            <a:extLst>
              <a:ext uri="{FF2B5EF4-FFF2-40B4-BE49-F238E27FC236}">
                <a16:creationId xmlns:a16="http://schemas.microsoft.com/office/drawing/2014/main" id="{966E1790-1CC5-4B59-975D-52A6949264A1}"/>
              </a:ext>
            </a:extLst>
          </p:cNvPr>
          <p:cNvSpPr>
            <a:spLocks noGrp="1"/>
          </p:cNvSpPr>
          <p:nvPr>
            <p:ph type="title"/>
          </p:nvPr>
        </p:nvSpPr>
        <p:spPr/>
        <p:txBody>
          <a:bodyPr>
            <a:normAutofit fontScale="90000"/>
          </a:bodyPr>
          <a:lstStyle/>
          <a:p>
            <a:r>
              <a:rPr lang="en-US" dirty="0"/>
              <a:t>LO9, content 6</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9"/>
            </a:pPr>
            <a:r>
              <a:rPr lang="en-US" dirty="0">
                <a:solidFill>
                  <a:srgbClr val="FF0000"/>
                </a:solidFill>
                <a:latin typeface="+mj-lt"/>
              </a:rPr>
              <a:t>Discuss dressings and bandages</a:t>
            </a:r>
            <a:endParaRPr lang="en-US" dirty="0">
              <a:latin typeface="+mj-lt"/>
            </a:endParaRPr>
          </a:p>
          <a:p>
            <a:pPr marL="0" indent="0">
              <a:buNone/>
            </a:pPr>
            <a:endParaRPr lang="en-US" dirty="0"/>
          </a:p>
          <a:p>
            <a:pPr marL="0" indent="0">
              <a:buNone/>
            </a:pPr>
            <a:r>
              <a:rPr lang="en-US" dirty="0">
                <a:solidFill>
                  <a:sysClr val="windowText" lastClr="000000"/>
                </a:solidFill>
              </a:rPr>
              <a:t>NAs should remember these points about elastic bandages: </a:t>
            </a:r>
          </a:p>
          <a:p>
            <a:pPr marL="0" indent="0">
              <a:buNone/>
            </a:pPr>
            <a:endParaRPr lang="en-US" dirty="0">
              <a:solidFill>
                <a:sysClr val="windowText" lastClr="000000"/>
              </a:solidFill>
            </a:endParaRPr>
          </a:p>
          <a:p>
            <a:pPr lvl="1"/>
            <a:r>
              <a:rPr lang="en-US" dirty="0">
                <a:solidFill>
                  <a:sysClr val="windowText" lastClr="000000"/>
                </a:solidFill>
              </a:rPr>
              <a:t>Elastic bandages hold dressings in place, secure splints, and support and protect body parts. They may decrease swelling from an injury.</a:t>
            </a:r>
          </a:p>
          <a:p>
            <a:pPr lvl="1"/>
            <a:r>
              <a:rPr lang="en-US" dirty="0">
                <a:solidFill>
                  <a:sysClr val="windowText" lastClr="000000"/>
                </a:solidFill>
              </a:rPr>
              <a:t>NAs may assist with use of an elastic bandage.</a:t>
            </a:r>
          </a:p>
          <a:p>
            <a:pPr lvl="1"/>
            <a:r>
              <a:rPr lang="en-US" dirty="0">
                <a:solidFill>
                  <a:sysClr val="windowText" lastClr="000000"/>
                </a:solidFill>
              </a:rPr>
              <a:t>Some states allow NAs to apply and remove elastic bandages. NAs must follow facility's policy.</a:t>
            </a:r>
          </a:p>
          <a:p>
            <a:pPr marL="457200" lvl="1"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29031875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193</a:t>
            </a:fld>
            <a:endParaRPr lang="en-US"/>
          </a:p>
        </p:txBody>
      </p:sp>
      <p:sp>
        <p:nvSpPr>
          <p:cNvPr id="2" name="Title 1">
            <a:extLst>
              <a:ext uri="{FF2B5EF4-FFF2-40B4-BE49-F238E27FC236}">
                <a16:creationId xmlns:a16="http://schemas.microsoft.com/office/drawing/2014/main" id="{876746FE-2414-4ACC-83B4-F8D0BAF06291}"/>
              </a:ext>
            </a:extLst>
          </p:cNvPr>
          <p:cNvSpPr>
            <a:spLocks noGrp="1"/>
          </p:cNvSpPr>
          <p:nvPr>
            <p:ph type="title"/>
          </p:nvPr>
        </p:nvSpPr>
        <p:spPr/>
        <p:txBody>
          <a:bodyPr>
            <a:normAutofit fontScale="90000"/>
          </a:bodyPr>
          <a:lstStyle/>
          <a:p>
            <a:r>
              <a:rPr lang="en-US" dirty="0"/>
              <a:t>LO9, content 7</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9"/>
            </a:pPr>
            <a:r>
              <a:rPr lang="en-US" dirty="0">
                <a:solidFill>
                  <a:srgbClr val="FF0000"/>
                </a:solidFill>
                <a:latin typeface="+mj-lt"/>
              </a:rPr>
              <a:t>Discuss dressings and bandages</a:t>
            </a:r>
            <a:endParaRPr lang="en-US" dirty="0">
              <a:latin typeface="+mj-lt"/>
            </a:endParaRPr>
          </a:p>
          <a:p>
            <a:pPr marL="457200" indent="-457200">
              <a:buFont typeface="+mj-lt"/>
              <a:buAutoNum type="arabicPeriod" startAt="9"/>
            </a:pPr>
            <a:endParaRPr lang="en-US" dirty="0">
              <a:solidFill>
                <a:sysClr val="windowText" lastClr="000000"/>
              </a:solidFill>
              <a:latin typeface="+mj-lt"/>
            </a:endParaRPr>
          </a:p>
          <a:p>
            <a:pPr marL="0" indent="0">
              <a:buNone/>
            </a:pPr>
            <a:r>
              <a:rPr lang="en-US" dirty="0">
                <a:solidFill>
                  <a:sysClr val="windowText" lastClr="000000"/>
                </a:solidFill>
              </a:rPr>
              <a:t>If NAs are permitted to apply elastic bandages they must remember these guidelines:</a:t>
            </a:r>
          </a:p>
          <a:p>
            <a:pPr marL="0" indent="0">
              <a:buNone/>
            </a:pPr>
            <a:endParaRPr lang="en-US" dirty="0">
              <a:solidFill>
                <a:sysClr val="windowText" lastClr="000000"/>
              </a:solidFill>
            </a:endParaRPr>
          </a:p>
          <a:p>
            <a:pPr lvl="1"/>
            <a:r>
              <a:rPr lang="en-US" dirty="0">
                <a:solidFill>
                  <a:sysClr val="windowText" lastClr="000000"/>
                </a:solidFill>
              </a:rPr>
              <a:t>Keep area clean and dry.</a:t>
            </a:r>
          </a:p>
          <a:p>
            <a:pPr lvl="1"/>
            <a:r>
              <a:rPr lang="en-US" dirty="0">
                <a:solidFill>
                  <a:sysClr val="windowText" lastClr="000000"/>
                </a:solidFill>
              </a:rPr>
              <a:t>Apply snugly enough to control bleeding but make sure not to wrap too tightly, as this can decrease circulation.</a:t>
            </a:r>
          </a:p>
          <a:p>
            <a:pPr lvl="1"/>
            <a:r>
              <a:rPr lang="en-US" dirty="0">
                <a:solidFill>
                  <a:sysClr val="windowText" lastClr="000000"/>
                </a:solidFill>
              </a:rPr>
              <a:t>Wrap bandage evenly.</a:t>
            </a:r>
          </a:p>
          <a:p>
            <a:pPr lvl="1"/>
            <a:r>
              <a:rPr lang="en-US" dirty="0">
                <a:solidFill>
                  <a:sysClr val="windowText" lastClr="000000"/>
                </a:solidFill>
              </a:rPr>
              <a:t>Do not tie the bandage; use special clips.</a:t>
            </a:r>
          </a:p>
          <a:p>
            <a:pPr lvl="1"/>
            <a:r>
              <a:rPr lang="en-US" dirty="0">
                <a:solidFill>
                  <a:sysClr val="windowText" lastClr="000000"/>
                </a:solidFill>
              </a:rPr>
              <a:t>Remove bandage as indicated in care plan.</a:t>
            </a:r>
          </a:p>
          <a:p>
            <a:pPr marL="457200" lvl="1" indent="0">
              <a:buNone/>
            </a:pPr>
            <a:endParaRPr lang="en-US" dirty="0">
              <a:solidFill>
                <a:sysClr val="windowText" lastClr="000000"/>
              </a:solidFill>
            </a:endParaRPr>
          </a:p>
          <a:p>
            <a:pPr marL="457200" lvl="1" indent="0">
              <a:buNone/>
            </a:pPr>
            <a:endParaRPr lang="en-US" dirty="0">
              <a:solidFill>
                <a:sysClr val="windowText" lastClr="000000"/>
              </a:solidFill>
            </a:endParaRPr>
          </a:p>
          <a:p>
            <a:pPr marL="0" indent="0">
              <a:buNone/>
            </a:pPr>
            <a:endParaRPr lang="en-US" dirty="0">
              <a:latin typeface="+mj-lt"/>
            </a:endParaRPr>
          </a:p>
        </p:txBody>
      </p:sp>
    </p:spTree>
    <p:extLst>
      <p:ext uri="{BB962C8B-B14F-4D97-AF65-F5344CB8AC3E}">
        <p14:creationId xmlns:p14="http://schemas.microsoft.com/office/powerpoint/2010/main" val="43817945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074C73-25B7-4E1A-A26D-943419D1CF37}"/>
              </a:ext>
            </a:extLst>
          </p:cNvPr>
          <p:cNvSpPr>
            <a:spLocks noGrp="1"/>
          </p:cNvSpPr>
          <p:nvPr>
            <p:ph type="sldNum" sz="quarter" idx="12"/>
          </p:nvPr>
        </p:nvSpPr>
        <p:spPr/>
        <p:txBody>
          <a:bodyPr/>
          <a:lstStyle/>
          <a:p>
            <a:fld id="{1E19C8D7-53EE-4AF8-9E87-BBF55B67A655}" type="slidenum">
              <a:rPr lang="en-US" smtClean="0"/>
              <a:pPr/>
              <a:t>194</a:t>
            </a:fld>
            <a:endParaRPr lang="en-US"/>
          </a:p>
        </p:txBody>
      </p:sp>
      <p:sp>
        <p:nvSpPr>
          <p:cNvPr id="2" name="Title 1">
            <a:extLst>
              <a:ext uri="{FF2B5EF4-FFF2-40B4-BE49-F238E27FC236}">
                <a16:creationId xmlns:a16="http://schemas.microsoft.com/office/drawing/2014/main" id="{FE1D7838-ADCD-4FC0-B5A4-17C85AB0241A}"/>
              </a:ext>
            </a:extLst>
          </p:cNvPr>
          <p:cNvSpPr>
            <a:spLocks noGrp="1"/>
          </p:cNvSpPr>
          <p:nvPr>
            <p:ph type="title"/>
          </p:nvPr>
        </p:nvSpPr>
        <p:spPr/>
        <p:txBody>
          <a:bodyPr>
            <a:normAutofit fontScale="90000"/>
          </a:bodyPr>
          <a:lstStyle/>
          <a:p>
            <a:r>
              <a:rPr lang="en-US" dirty="0"/>
              <a:t>LO9, content 8</a:t>
            </a:r>
          </a:p>
        </p:txBody>
      </p:sp>
      <p:sp>
        <p:nvSpPr>
          <p:cNvPr id="7" name="Content Placeholder 1">
            <a:extLst>
              <a:ext uri="{FF2B5EF4-FFF2-40B4-BE49-F238E27FC236}">
                <a16:creationId xmlns:a16="http://schemas.microsoft.com/office/drawing/2014/main" id="{EE90B19C-CFAE-40F8-B16B-9B7711EB12F6}"/>
              </a:ext>
            </a:extLst>
          </p:cNvPr>
          <p:cNvSpPr>
            <a:spLocks noGrp="1"/>
          </p:cNvSpPr>
          <p:nvPr>
            <p:ph idx="1"/>
          </p:nvPr>
        </p:nvSpPr>
        <p:spPr/>
        <p:txBody>
          <a:bodyPr>
            <a:normAutofit/>
          </a:bodyPr>
          <a:lstStyle/>
          <a:p>
            <a:pPr marL="457200" indent="-457200">
              <a:buFont typeface="+mj-lt"/>
              <a:buAutoNum type="arabicPeriod" startAt="9"/>
            </a:pPr>
            <a:r>
              <a:rPr lang="en-US" dirty="0">
                <a:solidFill>
                  <a:srgbClr val="FF0000"/>
                </a:solidFill>
                <a:latin typeface="+mj-lt"/>
              </a:rPr>
              <a:t>Discuss dressings and bandages</a:t>
            </a:r>
            <a:endParaRPr lang="en-US" dirty="0">
              <a:latin typeface="+mj-lt"/>
            </a:endParaRPr>
          </a:p>
          <a:p>
            <a:pPr marL="0" indent="0">
              <a:buNone/>
            </a:pPr>
            <a:endParaRPr lang="en-US" dirty="0"/>
          </a:p>
          <a:p>
            <a:pPr marL="0" indent="0">
              <a:buNone/>
            </a:pPr>
            <a:r>
              <a:rPr lang="en-US" dirty="0">
                <a:solidFill>
                  <a:sysClr val="windowText" lastClr="000000"/>
                </a:solidFill>
              </a:rPr>
              <a:t>Guidelines for elastic bandages (cont’d):</a:t>
            </a:r>
          </a:p>
          <a:p>
            <a:pPr marL="0" indent="0">
              <a:buNone/>
            </a:pPr>
            <a:endParaRPr lang="en-US" dirty="0">
              <a:solidFill>
                <a:sysClr val="windowText" lastClr="000000"/>
              </a:solidFill>
            </a:endParaRPr>
          </a:p>
          <a:p>
            <a:pPr lvl="1"/>
            <a:r>
              <a:rPr lang="en-US" dirty="0">
                <a:solidFill>
                  <a:sysClr val="windowText" lastClr="000000"/>
                </a:solidFill>
              </a:rPr>
              <a:t>Ten to 15 minutes after bandage is applied, check for signs of poor circulation; loosen if any of these signs are present:</a:t>
            </a:r>
          </a:p>
          <a:p>
            <a:pPr lvl="1"/>
            <a:r>
              <a:rPr lang="en-US" dirty="0">
                <a:solidFill>
                  <a:sysClr val="windowText" lastClr="000000"/>
                </a:solidFill>
              </a:rPr>
              <a:t>Swelling</a:t>
            </a:r>
          </a:p>
          <a:p>
            <a:pPr lvl="1"/>
            <a:r>
              <a:rPr lang="en-US" dirty="0">
                <a:solidFill>
                  <a:sysClr val="windowText" lastClr="000000"/>
                </a:solidFill>
              </a:rPr>
              <a:t>Pale, gray, cyanotic or white skin</a:t>
            </a:r>
          </a:p>
          <a:p>
            <a:pPr lvl="1"/>
            <a:r>
              <a:rPr lang="en-US" dirty="0">
                <a:solidFill>
                  <a:sysClr val="windowText" lastClr="000000"/>
                </a:solidFill>
              </a:rPr>
              <a:t>Shiny, tight skin</a:t>
            </a:r>
          </a:p>
          <a:p>
            <a:pPr lvl="1"/>
            <a:r>
              <a:rPr lang="en-US" dirty="0">
                <a:solidFill>
                  <a:sysClr val="windowText" lastClr="000000"/>
                </a:solidFill>
              </a:rPr>
              <a:t>Skin that is cold to touch</a:t>
            </a:r>
          </a:p>
          <a:p>
            <a:pPr lvl="1"/>
            <a:r>
              <a:rPr lang="en-US" dirty="0">
                <a:solidFill>
                  <a:sysClr val="windowText" lastClr="000000"/>
                </a:solidFill>
              </a:rPr>
              <a:t>Sores</a:t>
            </a:r>
          </a:p>
          <a:p>
            <a:pPr lvl="1"/>
            <a:r>
              <a:rPr lang="en-US" dirty="0">
                <a:solidFill>
                  <a:sysClr val="windowText" lastClr="000000"/>
                </a:solidFill>
              </a:rPr>
              <a:t>Numbness</a:t>
            </a:r>
          </a:p>
          <a:p>
            <a:pPr lvl="1"/>
            <a:r>
              <a:rPr lang="en-US" dirty="0">
                <a:solidFill>
                  <a:sysClr val="windowText" lastClr="000000"/>
                </a:solidFill>
              </a:rPr>
              <a:t>Tingling</a:t>
            </a:r>
          </a:p>
          <a:p>
            <a:pPr lvl="1"/>
            <a:r>
              <a:rPr lang="en-US" dirty="0">
                <a:solidFill>
                  <a:sysClr val="windowText" lastClr="000000"/>
                </a:solidFill>
              </a:rPr>
              <a:t>Pain or discomfort</a:t>
            </a:r>
          </a:p>
          <a:p>
            <a:pPr marL="0" indent="0">
              <a:buNone/>
            </a:pPr>
            <a:endParaRPr lang="en-US" dirty="0">
              <a:latin typeface="+mj-lt"/>
            </a:endParaRPr>
          </a:p>
        </p:txBody>
      </p:sp>
    </p:spTree>
    <p:extLst>
      <p:ext uri="{BB962C8B-B14F-4D97-AF65-F5344CB8AC3E}">
        <p14:creationId xmlns:p14="http://schemas.microsoft.com/office/powerpoint/2010/main" val="113063991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299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2</a:t>
            </a:fld>
            <a:endParaRPr lang="en-US" dirty="0"/>
          </a:p>
        </p:txBody>
      </p:sp>
      <p:sp>
        <p:nvSpPr>
          <p:cNvPr id="4" name="Title 3">
            <a:extLst>
              <a:ext uri="{FF2B5EF4-FFF2-40B4-BE49-F238E27FC236}">
                <a16:creationId xmlns:a16="http://schemas.microsoft.com/office/drawing/2014/main" id="{786D6700-6E89-449F-B3E9-202C91617DD3}"/>
              </a:ext>
            </a:extLst>
          </p:cNvPr>
          <p:cNvSpPr>
            <a:spLocks noGrp="1"/>
          </p:cNvSpPr>
          <p:nvPr>
            <p:ph type="title"/>
          </p:nvPr>
        </p:nvSpPr>
        <p:spPr/>
        <p:txBody>
          <a:bodyPr>
            <a:normAutofit fontScale="90000"/>
          </a:bodyPr>
          <a:lstStyle/>
          <a:p>
            <a:r>
              <a:rPr lang="en-US" dirty="0"/>
              <a:t>Chapter 7, LO1, content 1</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lstStyle/>
          <a:p>
            <a:pPr marL="457200" indent="-457200">
              <a:buFont typeface="+mj-lt"/>
              <a:buAutoNum type="arabicPeriod"/>
            </a:pPr>
            <a:r>
              <a:rPr lang="en-US" dirty="0">
                <a:solidFill>
                  <a:srgbClr val="FF0000"/>
                </a:solidFill>
              </a:rPr>
              <a:t>Explain admission, transfer, and discharge of a resident</a:t>
            </a:r>
          </a:p>
          <a:p>
            <a:pPr marL="0" indent="0">
              <a:buNone/>
            </a:pPr>
            <a:endParaRPr lang="en-US" dirty="0">
              <a:solidFill>
                <a:srgbClr val="FF0000"/>
              </a:solidFill>
            </a:endParaRPr>
          </a:p>
          <a:p>
            <a:pPr marL="0" indent="0">
              <a:buNone/>
            </a:pPr>
            <a:r>
              <a:rPr lang="en-US" dirty="0"/>
              <a:t>Residents moving into a long-term care facility may be experiencing any or all of the following:</a:t>
            </a:r>
          </a:p>
          <a:p>
            <a:pPr marL="0" indent="0">
              <a:buNone/>
            </a:pPr>
            <a:endParaRPr lang="en-US" dirty="0"/>
          </a:p>
          <a:p>
            <a:pPr lvl="1"/>
            <a:r>
              <a:rPr lang="en-US" dirty="0"/>
              <a:t>Fear</a:t>
            </a:r>
          </a:p>
          <a:p>
            <a:pPr lvl="1"/>
            <a:r>
              <a:rPr lang="en-US" dirty="0"/>
              <a:t>Uncertainty</a:t>
            </a:r>
          </a:p>
          <a:p>
            <a:pPr lvl="1"/>
            <a:r>
              <a:rPr lang="en-US" dirty="0"/>
              <a:t>Anger</a:t>
            </a:r>
          </a:p>
          <a:p>
            <a:pPr lvl="1"/>
            <a:r>
              <a:rPr lang="en-US" dirty="0"/>
              <a:t>Loss of health, mobility, independence, family, friends, pets, plants</a:t>
            </a:r>
          </a:p>
          <a:p>
            <a:pPr marL="0" indent="0">
              <a:buNone/>
            </a:pPr>
            <a:endParaRPr lang="en-US" dirty="0">
              <a:solidFill>
                <a:srgbClr val="FF0000"/>
              </a:solidFill>
            </a:endParaRPr>
          </a:p>
        </p:txBody>
      </p:sp>
    </p:spTree>
    <p:extLst>
      <p:ext uri="{BB962C8B-B14F-4D97-AF65-F5344CB8AC3E}">
        <p14:creationId xmlns:p14="http://schemas.microsoft.com/office/powerpoint/2010/main" val="3714611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20</a:t>
            </a:fld>
            <a:endParaRPr lang="en-US" dirty="0"/>
          </a:p>
        </p:txBody>
      </p:sp>
      <p:sp>
        <p:nvSpPr>
          <p:cNvPr id="4" name="Title 3">
            <a:extLst>
              <a:ext uri="{FF2B5EF4-FFF2-40B4-BE49-F238E27FC236}">
                <a16:creationId xmlns:a16="http://schemas.microsoft.com/office/drawing/2014/main" id="{33F849D7-A72E-45BC-A5C8-92ADDCCA3206}"/>
              </a:ext>
            </a:extLst>
          </p:cNvPr>
          <p:cNvSpPr>
            <a:spLocks noGrp="1"/>
          </p:cNvSpPr>
          <p:nvPr>
            <p:ph type="title"/>
          </p:nvPr>
        </p:nvSpPr>
        <p:spPr/>
        <p:txBody>
          <a:bodyPr>
            <a:normAutofit fontScale="90000"/>
          </a:bodyPr>
          <a:lstStyle/>
          <a:p>
            <a:r>
              <a:rPr lang="en-US" dirty="0"/>
              <a:t>LO1, content 19</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lstStyle/>
          <a:p>
            <a:pPr marL="457200" indent="-457200">
              <a:buFont typeface="+mj-lt"/>
              <a:buAutoNum type="arabicPeriod"/>
            </a:pPr>
            <a:r>
              <a:rPr lang="en-US" dirty="0">
                <a:solidFill>
                  <a:srgbClr val="FF0000"/>
                </a:solidFill>
              </a:rPr>
              <a:t>Explain admission, transfer, and discharge of a resident</a:t>
            </a:r>
          </a:p>
          <a:p>
            <a:pPr marL="0" indent="0">
              <a:buNone/>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It is important that the NA remain positive and encouraging when a resident is being discharged. </a:t>
            </a:r>
          </a:p>
          <a:p>
            <a:pPr marL="0" indent="0">
              <a:buNone/>
            </a:pPr>
            <a:endParaRPr lang="en-US" dirty="0">
              <a:solidFill>
                <a:srgbClr val="FF0000"/>
              </a:solidFill>
            </a:endParaRPr>
          </a:p>
        </p:txBody>
      </p:sp>
    </p:spTree>
    <p:extLst>
      <p:ext uri="{BB962C8B-B14F-4D97-AF65-F5344CB8AC3E}">
        <p14:creationId xmlns:p14="http://schemas.microsoft.com/office/powerpoint/2010/main" val="1397515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21</a:t>
            </a:fld>
            <a:endParaRPr lang="en-US" dirty="0"/>
          </a:p>
        </p:txBody>
      </p:sp>
      <p:sp>
        <p:nvSpPr>
          <p:cNvPr id="4" name="Title 3">
            <a:extLst>
              <a:ext uri="{FF2B5EF4-FFF2-40B4-BE49-F238E27FC236}">
                <a16:creationId xmlns:a16="http://schemas.microsoft.com/office/drawing/2014/main" id="{C76327D7-6F96-40FB-8F30-BF5B691C7976}"/>
              </a:ext>
            </a:extLst>
          </p:cNvPr>
          <p:cNvSpPr>
            <a:spLocks noGrp="1"/>
          </p:cNvSpPr>
          <p:nvPr>
            <p:ph type="title"/>
          </p:nvPr>
        </p:nvSpPr>
        <p:spPr/>
        <p:txBody>
          <a:bodyPr>
            <a:normAutofit fontScale="90000"/>
          </a:bodyPr>
          <a:lstStyle/>
          <a:p>
            <a:r>
              <a:rPr lang="en-US" dirty="0"/>
              <a:t>LO1, content 20</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lstStyle/>
          <a:p>
            <a:pPr marL="457200" indent="-457200">
              <a:buFont typeface="+mj-lt"/>
              <a:buAutoNum type="arabicPeriod"/>
            </a:pPr>
            <a:r>
              <a:rPr lang="en-US" dirty="0">
                <a:solidFill>
                  <a:srgbClr val="FF0000"/>
                </a:solidFill>
              </a:rPr>
              <a:t>Explain admission, transfer, and discharge of a resident</a:t>
            </a:r>
          </a:p>
          <a:p>
            <a:pPr marL="0" indent="0">
              <a:buNone/>
            </a:pPr>
            <a:endParaRPr lang="en-US" dirty="0">
              <a:solidFill>
                <a:srgbClr val="FF0000"/>
              </a:solidFill>
            </a:endParaRPr>
          </a:p>
          <a:p>
            <a:pPr marL="0" indent="0">
              <a:buNone/>
            </a:pPr>
            <a:r>
              <a:rPr lang="en-US" dirty="0"/>
              <a:t>The nurse may review the following information with a resident who is being discharged:</a:t>
            </a:r>
          </a:p>
          <a:p>
            <a:pPr marL="0" indent="0">
              <a:buNone/>
            </a:pPr>
            <a:endParaRPr lang="en-US" dirty="0"/>
          </a:p>
          <a:p>
            <a:pPr lvl="1"/>
            <a:r>
              <a:rPr lang="en-US" dirty="0"/>
              <a:t>Doctor or physical therapy appointments</a:t>
            </a:r>
          </a:p>
          <a:p>
            <a:pPr lvl="1"/>
            <a:r>
              <a:rPr lang="en-US" dirty="0"/>
              <a:t>Home care or skilled nursing care, if it will be provided</a:t>
            </a:r>
          </a:p>
          <a:p>
            <a:pPr lvl="1"/>
            <a:r>
              <a:rPr lang="en-US" dirty="0"/>
              <a:t>Medications</a:t>
            </a:r>
          </a:p>
          <a:p>
            <a:pPr lvl="1"/>
            <a:r>
              <a:rPr lang="en-US" dirty="0"/>
              <a:t>Ambulation instructions</a:t>
            </a:r>
          </a:p>
          <a:p>
            <a:pPr lvl="1"/>
            <a:r>
              <a:rPr lang="en-US" dirty="0"/>
              <a:t>Medical equipment needed</a:t>
            </a:r>
          </a:p>
          <a:p>
            <a:pPr lvl="1"/>
            <a:r>
              <a:rPr lang="en-US" dirty="0"/>
              <a:t>Medical transportation</a:t>
            </a:r>
          </a:p>
          <a:p>
            <a:pPr lvl="1"/>
            <a:r>
              <a:rPr lang="en-US" dirty="0"/>
              <a:t>Restrictions on activities</a:t>
            </a:r>
          </a:p>
          <a:p>
            <a:pPr lvl="1"/>
            <a:r>
              <a:rPr lang="en-US" dirty="0"/>
              <a:t>Special exercises</a:t>
            </a:r>
          </a:p>
          <a:p>
            <a:pPr lvl="1"/>
            <a:r>
              <a:rPr lang="en-US" dirty="0"/>
              <a:t>Special dietary requirements</a:t>
            </a:r>
          </a:p>
          <a:p>
            <a:pPr lvl="1"/>
            <a:r>
              <a:rPr lang="en-US" dirty="0"/>
              <a:t>Community resources </a:t>
            </a:r>
          </a:p>
          <a:p>
            <a:pPr marL="0" indent="0">
              <a:buNone/>
            </a:pPr>
            <a:endParaRPr lang="en-US" dirty="0">
              <a:solidFill>
                <a:srgbClr val="FF0000"/>
              </a:solidFill>
            </a:endParaRPr>
          </a:p>
        </p:txBody>
      </p:sp>
    </p:spTree>
    <p:extLst>
      <p:ext uri="{BB962C8B-B14F-4D97-AF65-F5344CB8AC3E}">
        <p14:creationId xmlns:p14="http://schemas.microsoft.com/office/powerpoint/2010/main" val="3005861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22</a:t>
            </a:fld>
            <a:endParaRPr lang="en-US"/>
          </a:p>
        </p:txBody>
      </p:sp>
      <p:sp>
        <p:nvSpPr>
          <p:cNvPr id="4" name="Title 3">
            <a:extLst>
              <a:ext uri="{FF2B5EF4-FFF2-40B4-BE49-F238E27FC236}">
                <a16:creationId xmlns:a16="http://schemas.microsoft.com/office/drawing/2014/main" id="{A740F75C-D8D2-46E9-8CD4-902603C2D738}"/>
              </a:ext>
            </a:extLst>
          </p:cNvPr>
          <p:cNvSpPr>
            <a:spLocks noGrp="1"/>
          </p:cNvSpPr>
          <p:nvPr>
            <p:ph type="title"/>
          </p:nvPr>
        </p:nvSpPr>
        <p:spPr/>
        <p:txBody>
          <a:bodyPr>
            <a:normAutofit fontScale="90000"/>
          </a:bodyPr>
          <a:lstStyle/>
          <a:p>
            <a:r>
              <a:rPr lang="en-US" dirty="0"/>
              <a:t>LO1, content 21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Discharging a resident</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i="1" dirty="0">
                <a:latin typeface="+mj-lt"/>
              </a:rPr>
              <a:t>Equipment: may include a wheelchair, cart for belongings, discharge paperwork, including the inventory list from admission, resident’s care items</a:t>
            </a:r>
          </a:p>
          <a:p>
            <a:pPr marL="0" indent="0">
              <a:buNone/>
            </a:pPr>
            <a:endParaRPr lang="en-US" altLang="en-US" i="1"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 </a:t>
            </a:r>
          </a:p>
          <a:p>
            <a:pPr marL="457200" indent="-457200">
              <a:buFont typeface="+mj-lt"/>
              <a:buAutoNum type="arabicPeriod"/>
            </a:pPr>
            <a:r>
              <a:rPr lang="en-US" altLang="en-US" dirty="0">
                <a:latin typeface="+mj-lt"/>
              </a:rPr>
              <a:t>Measure the resident’s vital signs.</a:t>
            </a:r>
          </a:p>
          <a:p>
            <a:pPr marL="0" indent="0">
              <a:buNone/>
            </a:pPr>
            <a:endParaRPr lang="en-US" altLang="en-US" dirty="0">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3221509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23</a:t>
            </a:fld>
            <a:endParaRPr lang="en-US"/>
          </a:p>
        </p:txBody>
      </p:sp>
      <p:sp>
        <p:nvSpPr>
          <p:cNvPr id="4" name="Title 3">
            <a:extLst>
              <a:ext uri="{FF2B5EF4-FFF2-40B4-BE49-F238E27FC236}">
                <a16:creationId xmlns:a16="http://schemas.microsoft.com/office/drawing/2014/main" id="{5479A38B-59DE-4622-821B-EB0260D8EF99}"/>
              </a:ext>
            </a:extLst>
          </p:cNvPr>
          <p:cNvSpPr>
            <a:spLocks noGrp="1"/>
          </p:cNvSpPr>
          <p:nvPr>
            <p:ph type="title"/>
          </p:nvPr>
        </p:nvSpPr>
        <p:spPr/>
        <p:txBody>
          <a:bodyPr>
            <a:normAutofit fontScale="90000"/>
          </a:bodyPr>
          <a:lstStyle/>
          <a:p>
            <a:r>
              <a:rPr lang="en-US" dirty="0"/>
              <a:t>LO1, content 22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Discharging a resident</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6"/>
            </a:pPr>
            <a:r>
              <a:rPr lang="en-US" altLang="en-US" dirty="0">
                <a:latin typeface="+mj-lt"/>
              </a:rPr>
              <a:t>Compare the checklist to the items there. If all items are there, ask the resident to sign.</a:t>
            </a:r>
          </a:p>
          <a:p>
            <a:pPr marL="457200" indent="-457200">
              <a:buFont typeface="+mj-lt"/>
              <a:buAutoNum type="arabicPeriod" startAt="6"/>
            </a:pPr>
            <a:r>
              <a:rPr lang="en-US" altLang="en-US" dirty="0">
                <a:latin typeface="+mj-lt"/>
              </a:rPr>
              <a:t>Put the personal items to be taken onto the cart and take them to pick-up area.</a:t>
            </a:r>
          </a:p>
          <a:p>
            <a:pPr marL="457200" indent="-457200">
              <a:buFont typeface="+mj-lt"/>
              <a:buAutoNum type="arabicPeriod" startAt="6"/>
            </a:pPr>
            <a:r>
              <a:rPr lang="en-US" altLang="en-US" dirty="0">
                <a:latin typeface="+mj-lt"/>
              </a:rPr>
              <a:t>Help the resident dress and then into the wheelchair or onto the stretcher if used.</a:t>
            </a:r>
          </a:p>
          <a:p>
            <a:pPr marL="457200" indent="-457200">
              <a:buFont typeface="+mj-lt"/>
              <a:buAutoNum type="arabicPeriod" startAt="6"/>
            </a:pPr>
            <a:r>
              <a:rPr lang="en-US" altLang="en-US" dirty="0">
                <a:latin typeface="+mj-lt"/>
              </a:rPr>
              <a:t>Help the resident to say his goodbyes to the staff and residents.</a:t>
            </a:r>
          </a:p>
          <a:p>
            <a:pPr marL="457200" indent="-457200">
              <a:buFont typeface="+mj-lt"/>
              <a:buAutoNum type="arabicPeriod" startAt="6"/>
            </a:pPr>
            <a:r>
              <a:rPr lang="en-US" altLang="en-US" dirty="0">
                <a:latin typeface="+mj-lt"/>
              </a:rPr>
              <a:t>Take resident to the pick-up area. Help him into vehicle. You are responsible for the resident until he is safely in the vehicle and the door is closed. </a:t>
            </a:r>
          </a:p>
          <a:p>
            <a:pPr marL="457200" indent="-457200">
              <a:buFont typeface="+mj-lt"/>
              <a:buAutoNum type="arabicPeriod" startAt="6"/>
            </a:pPr>
            <a:r>
              <a:rPr lang="en-US" altLang="en-US" dirty="0">
                <a:latin typeface="+mj-lt"/>
              </a:rPr>
              <a:t>Wash your hands.</a:t>
            </a: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3549527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24</a:t>
            </a:fld>
            <a:endParaRPr lang="en-US"/>
          </a:p>
        </p:txBody>
      </p:sp>
      <p:sp>
        <p:nvSpPr>
          <p:cNvPr id="4" name="Title 3">
            <a:extLst>
              <a:ext uri="{FF2B5EF4-FFF2-40B4-BE49-F238E27FC236}">
                <a16:creationId xmlns:a16="http://schemas.microsoft.com/office/drawing/2014/main" id="{0841E1D0-AC13-49CB-8390-CB4A6A8544F0}"/>
              </a:ext>
            </a:extLst>
          </p:cNvPr>
          <p:cNvSpPr>
            <a:spLocks noGrp="1"/>
          </p:cNvSpPr>
          <p:nvPr>
            <p:ph type="title"/>
          </p:nvPr>
        </p:nvSpPr>
        <p:spPr/>
        <p:txBody>
          <a:bodyPr>
            <a:normAutofit fontScale="90000"/>
          </a:bodyPr>
          <a:lstStyle/>
          <a:p>
            <a:r>
              <a:rPr lang="en-US" dirty="0"/>
              <a:t>LO1, content 23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Discharging a resident</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2"/>
            </a:pPr>
            <a:r>
              <a:rPr lang="en-US" altLang="en-US" dirty="0">
                <a:latin typeface="+mj-lt"/>
              </a:rPr>
              <a:t>Document procedure using facility guidelines. Include the following:</a:t>
            </a:r>
          </a:p>
          <a:p>
            <a:pPr lvl="1"/>
            <a:r>
              <a:rPr lang="en-US" altLang="en-US" dirty="0">
                <a:latin typeface="+mj-lt"/>
              </a:rPr>
              <a:t>The vital signs at discharge</a:t>
            </a:r>
          </a:p>
          <a:p>
            <a:pPr lvl="1"/>
            <a:r>
              <a:rPr lang="en-US" altLang="en-US" dirty="0">
                <a:latin typeface="+mj-lt"/>
              </a:rPr>
              <a:t>Time of discharge</a:t>
            </a:r>
          </a:p>
          <a:p>
            <a:pPr lvl="1"/>
            <a:r>
              <a:rPr lang="en-US" altLang="en-US" dirty="0">
                <a:latin typeface="+mj-lt"/>
              </a:rPr>
              <a:t>Method of transport</a:t>
            </a:r>
          </a:p>
          <a:p>
            <a:pPr lvl="1"/>
            <a:r>
              <a:rPr lang="en-US" altLang="en-US" dirty="0">
                <a:latin typeface="+mj-lt"/>
              </a:rPr>
              <a:t>Who was with the resident</a:t>
            </a:r>
          </a:p>
          <a:p>
            <a:pPr lvl="1"/>
            <a:r>
              <a:rPr lang="en-US" altLang="en-US" dirty="0">
                <a:latin typeface="+mj-lt"/>
              </a:rPr>
              <a:t>What items the resident took with her (inventory checklist)</a:t>
            </a:r>
          </a:p>
          <a:p>
            <a:endParaRPr lang="en-US" altLang="en-US" dirty="0">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351512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25</a:t>
            </a:fld>
            <a:endParaRPr lang="en-US" dirty="0"/>
          </a:p>
        </p:txBody>
      </p:sp>
      <p:sp>
        <p:nvSpPr>
          <p:cNvPr id="4" name="Title 3">
            <a:extLst>
              <a:ext uri="{FF2B5EF4-FFF2-40B4-BE49-F238E27FC236}">
                <a16:creationId xmlns:a16="http://schemas.microsoft.com/office/drawing/2014/main" id="{4C5393BE-8313-4395-8915-0835E2481A88}"/>
              </a:ext>
            </a:extLst>
          </p:cNvPr>
          <p:cNvSpPr>
            <a:spLocks noGrp="1"/>
          </p:cNvSpPr>
          <p:nvPr>
            <p:ph type="title"/>
          </p:nvPr>
        </p:nvSpPr>
        <p:spPr/>
        <p:txBody>
          <a:bodyPr>
            <a:normAutofit fontScale="90000"/>
          </a:bodyPr>
          <a:lstStyle/>
          <a:p>
            <a:r>
              <a:rPr lang="en-US" dirty="0"/>
              <a:t>LO2, key terms 1</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Define the following term:</a:t>
            </a:r>
          </a:p>
          <a:p>
            <a:pPr marL="0" indent="0">
              <a:buNone/>
            </a:pPr>
            <a:endParaRPr lang="en-US" dirty="0"/>
          </a:p>
          <a:p>
            <a:pPr marL="0" indent="0">
              <a:buNone/>
            </a:pPr>
            <a:r>
              <a:rPr lang="en-US" b="1" dirty="0"/>
              <a:t>vital signs </a:t>
            </a:r>
          </a:p>
          <a:p>
            <a:pPr marL="457200" lvl="1" indent="0">
              <a:buNone/>
            </a:pPr>
            <a:r>
              <a:rPr lang="en-US" dirty="0"/>
              <a:t>measurements—temperature, pulse, respirations, blood pressure, pain level— that monitor the functioning of the vital organs of the body.</a:t>
            </a:r>
          </a:p>
          <a:p>
            <a:pPr marL="0" indent="0">
              <a:buNone/>
            </a:pPr>
            <a:endParaRPr lang="en-US" dirty="0">
              <a:solidFill>
                <a:srgbClr val="FF0000"/>
              </a:solidFill>
            </a:endParaRPr>
          </a:p>
        </p:txBody>
      </p:sp>
    </p:spTree>
    <p:extLst>
      <p:ext uri="{BB962C8B-B14F-4D97-AF65-F5344CB8AC3E}">
        <p14:creationId xmlns:p14="http://schemas.microsoft.com/office/powerpoint/2010/main" val="2706625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26</a:t>
            </a:fld>
            <a:endParaRPr lang="en-US" dirty="0"/>
          </a:p>
        </p:txBody>
      </p:sp>
      <p:sp>
        <p:nvSpPr>
          <p:cNvPr id="4" name="Title 3">
            <a:extLst>
              <a:ext uri="{FF2B5EF4-FFF2-40B4-BE49-F238E27FC236}">
                <a16:creationId xmlns:a16="http://schemas.microsoft.com/office/drawing/2014/main" id="{C4980D89-D13B-4885-8BD4-3A9326C9FC97}"/>
              </a:ext>
            </a:extLst>
          </p:cNvPr>
          <p:cNvSpPr>
            <a:spLocks noGrp="1"/>
          </p:cNvSpPr>
          <p:nvPr>
            <p:ph type="title"/>
          </p:nvPr>
        </p:nvSpPr>
        <p:spPr/>
        <p:txBody>
          <a:bodyPr>
            <a:normAutofit fontScale="90000"/>
          </a:bodyPr>
          <a:lstStyle/>
          <a:p>
            <a:r>
              <a:rPr lang="en-US" dirty="0"/>
              <a:t>LO2, content 2</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NAs monitor, document, and report the following vital signs:</a:t>
            </a:r>
          </a:p>
          <a:p>
            <a:pPr marL="0" indent="0">
              <a:buNone/>
            </a:pPr>
            <a:endParaRPr lang="en-US" dirty="0"/>
          </a:p>
          <a:p>
            <a:pPr lvl="1"/>
            <a:r>
              <a:rPr lang="en-US" dirty="0"/>
              <a:t>Temperature</a:t>
            </a:r>
          </a:p>
          <a:p>
            <a:pPr lvl="1"/>
            <a:r>
              <a:rPr lang="en-US" dirty="0"/>
              <a:t>Pulse</a:t>
            </a:r>
          </a:p>
          <a:p>
            <a:pPr lvl="1"/>
            <a:r>
              <a:rPr lang="en-US" dirty="0"/>
              <a:t>Respiratory rate</a:t>
            </a:r>
          </a:p>
          <a:p>
            <a:pPr lvl="1"/>
            <a:r>
              <a:rPr lang="en-US" dirty="0"/>
              <a:t>Blood pressure</a:t>
            </a:r>
          </a:p>
          <a:p>
            <a:pPr lvl="1"/>
            <a:r>
              <a:rPr lang="en-US" dirty="0"/>
              <a:t>Pain level</a:t>
            </a:r>
          </a:p>
          <a:p>
            <a:pPr marL="0" indent="0">
              <a:buNone/>
            </a:pPr>
            <a:endParaRPr lang="en-US" dirty="0">
              <a:solidFill>
                <a:srgbClr val="FF0000"/>
              </a:solidFill>
            </a:endParaRPr>
          </a:p>
        </p:txBody>
      </p:sp>
    </p:spTree>
    <p:extLst>
      <p:ext uri="{BB962C8B-B14F-4D97-AF65-F5344CB8AC3E}">
        <p14:creationId xmlns:p14="http://schemas.microsoft.com/office/powerpoint/2010/main" val="380708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27</a:t>
            </a:fld>
            <a:endParaRPr lang="en-US" dirty="0"/>
          </a:p>
        </p:txBody>
      </p:sp>
      <p:sp>
        <p:nvSpPr>
          <p:cNvPr id="4" name="Title 3">
            <a:extLst>
              <a:ext uri="{FF2B5EF4-FFF2-40B4-BE49-F238E27FC236}">
                <a16:creationId xmlns:a16="http://schemas.microsoft.com/office/drawing/2014/main" id="{0F93E688-4C3C-4D78-9373-56C55EC8E457}"/>
              </a:ext>
            </a:extLst>
          </p:cNvPr>
          <p:cNvSpPr>
            <a:spLocks noGrp="1"/>
          </p:cNvSpPr>
          <p:nvPr>
            <p:ph type="title"/>
          </p:nvPr>
        </p:nvSpPr>
        <p:spPr/>
        <p:txBody>
          <a:bodyPr>
            <a:normAutofit fontScale="90000"/>
          </a:bodyPr>
          <a:lstStyle/>
          <a:p>
            <a:r>
              <a:rPr lang="en-US" dirty="0"/>
              <a:t>LO2, content 3</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Any of the following must be reported to the nurse:</a:t>
            </a:r>
          </a:p>
          <a:p>
            <a:pPr marL="0" indent="0">
              <a:buNone/>
            </a:pPr>
            <a:endParaRPr lang="en-US" dirty="0"/>
          </a:p>
          <a:p>
            <a:pPr lvl="1"/>
            <a:r>
              <a:rPr lang="en-US" dirty="0"/>
              <a:t>Resident has a fever.</a:t>
            </a:r>
          </a:p>
          <a:p>
            <a:pPr lvl="1"/>
            <a:r>
              <a:rPr lang="en-US" dirty="0"/>
              <a:t>Respiratory or pulse rate is too rapid or too slow.</a:t>
            </a:r>
          </a:p>
          <a:p>
            <a:pPr lvl="1"/>
            <a:r>
              <a:rPr lang="en-US" dirty="0"/>
              <a:t>Resident’s blood pressure changes.</a:t>
            </a:r>
          </a:p>
          <a:p>
            <a:pPr lvl="1"/>
            <a:r>
              <a:rPr lang="en-US" dirty="0"/>
              <a:t>Pain is worsening or unrelieved. </a:t>
            </a:r>
          </a:p>
          <a:p>
            <a:pPr marL="0" indent="0">
              <a:buNone/>
            </a:pPr>
            <a:endParaRPr lang="en-US" dirty="0">
              <a:solidFill>
                <a:srgbClr val="FF0000"/>
              </a:solidFill>
            </a:endParaRPr>
          </a:p>
        </p:txBody>
      </p:sp>
    </p:spTree>
    <p:extLst>
      <p:ext uri="{BB962C8B-B14F-4D97-AF65-F5344CB8AC3E}">
        <p14:creationId xmlns:p14="http://schemas.microsoft.com/office/powerpoint/2010/main" val="3419463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28</a:t>
            </a:fld>
            <a:endParaRPr lang="en-US"/>
          </a:p>
        </p:txBody>
      </p:sp>
      <p:sp>
        <p:nvSpPr>
          <p:cNvPr id="4" name="Title 3">
            <a:extLst>
              <a:ext uri="{FF2B5EF4-FFF2-40B4-BE49-F238E27FC236}">
                <a16:creationId xmlns:a16="http://schemas.microsoft.com/office/drawing/2014/main" id="{94D95536-B6E1-41F9-B04F-8EFA74F7D86B}"/>
              </a:ext>
            </a:extLst>
          </p:cNvPr>
          <p:cNvSpPr>
            <a:spLocks noGrp="1"/>
          </p:cNvSpPr>
          <p:nvPr>
            <p:ph type="title"/>
          </p:nvPr>
        </p:nvSpPr>
        <p:spPr/>
        <p:txBody>
          <a:bodyPr>
            <a:normAutofit fontScale="90000"/>
          </a:bodyPr>
          <a:lstStyle/>
          <a:p>
            <a:r>
              <a:rPr lang="en-US" dirty="0"/>
              <a:t>LO2, content 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fontScale="92500" lnSpcReduction="10000"/>
          </a:bodyPr>
          <a:lstStyle/>
          <a:p>
            <a:pPr marL="0" indent="0">
              <a:buNone/>
            </a:pPr>
            <a:r>
              <a:rPr lang="en-US" altLang="en-US" dirty="0">
                <a:latin typeface="+mj-lt"/>
              </a:rPr>
              <a:t>Transparency 7-1: Ranges for Adult Vital Signs</a:t>
            </a:r>
          </a:p>
          <a:p>
            <a:pPr marL="0" indent="0">
              <a:buNone/>
            </a:pPr>
            <a:endParaRPr lang="en-US" dirty="0">
              <a:latin typeface="+mj-lt"/>
            </a:endParaRPr>
          </a:p>
          <a:p>
            <a:pPr marL="0" indent="0">
              <a:buNone/>
            </a:pPr>
            <a:r>
              <a:rPr lang="en-US" b="1" dirty="0">
                <a:latin typeface="+mj-lt"/>
              </a:rPr>
              <a:t>Temp. Site</a:t>
            </a:r>
            <a:r>
              <a:rPr lang="en-US" dirty="0">
                <a:latin typeface="+mj-lt"/>
              </a:rPr>
              <a:t>		</a:t>
            </a:r>
            <a:r>
              <a:rPr lang="en-US" b="1" dirty="0">
                <a:latin typeface="+mj-lt"/>
              </a:rPr>
              <a:t>Fahrenheit</a:t>
            </a:r>
            <a:r>
              <a:rPr lang="en-US" dirty="0">
                <a:latin typeface="+mj-lt"/>
              </a:rPr>
              <a:t>		</a:t>
            </a:r>
            <a:r>
              <a:rPr lang="en-US" b="1" dirty="0">
                <a:latin typeface="+mj-lt"/>
              </a:rPr>
              <a:t>Celsius</a:t>
            </a:r>
          </a:p>
          <a:p>
            <a:pPr marL="0" indent="0">
              <a:buNone/>
            </a:pPr>
            <a:r>
              <a:rPr lang="en-US" dirty="0">
                <a:latin typeface="+mj-lt"/>
              </a:rPr>
              <a:t>Mouth (oral)		97.6°–99.6°		36.5°–37.5°</a:t>
            </a:r>
          </a:p>
          <a:p>
            <a:pPr marL="0" indent="0">
              <a:buNone/>
            </a:pPr>
            <a:r>
              <a:rPr lang="en-US" dirty="0">
                <a:latin typeface="+mj-lt"/>
              </a:rPr>
              <a:t>Rectum (rectal)		98.6°–100.6°		37.0°–38.1°</a:t>
            </a:r>
          </a:p>
          <a:p>
            <a:pPr marL="0" indent="0">
              <a:buNone/>
            </a:pPr>
            <a:r>
              <a:rPr lang="en-US" dirty="0">
                <a:latin typeface="+mj-lt"/>
              </a:rPr>
              <a:t>Armpit (axilla)		96.6°–98.6°		36.0°–37.0°</a:t>
            </a:r>
          </a:p>
          <a:p>
            <a:pPr marL="0" indent="0">
              <a:buNone/>
            </a:pPr>
            <a:r>
              <a:rPr lang="en-US" dirty="0">
                <a:latin typeface="+mj-lt"/>
              </a:rPr>
              <a:t>Ear (tympanic)		96.6°–99.7°		35.8°–37.6°</a:t>
            </a:r>
          </a:p>
          <a:p>
            <a:pPr marL="0" indent="0">
              <a:buNone/>
            </a:pPr>
            <a:r>
              <a:rPr lang="en-US" dirty="0">
                <a:latin typeface="+mj-lt"/>
              </a:rPr>
              <a:t>Temporal Artery	               97.2°–100.1°		36.2°–37.8°</a:t>
            </a:r>
          </a:p>
          <a:p>
            <a:pPr marL="0" indent="0">
              <a:buNone/>
            </a:pPr>
            <a:endParaRPr lang="en-US" dirty="0">
              <a:latin typeface="+mj-lt"/>
            </a:endParaRPr>
          </a:p>
          <a:p>
            <a:pPr marL="0" indent="0">
              <a:buNone/>
            </a:pPr>
            <a:r>
              <a:rPr lang="en-US" b="1" dirty="0">
                <a:latin typeface="+mj-lt"/>
              </a:rPr>
              <a:t>Normal Pulse Rate:</a:t>
            </a:r>
            <a:r>
              <a:rPr lang="en-US" dirty="0">
                <a:latin typeface="+mj-lt"/>
              </a:rPr>
              <a:t> 60–100 beats per minute</a:t>
            </a:r>
          </a:p>
          <a:p>
            <a:pPr marL="0" indent="0">
              <a:buNone/>
            </a:pPr>
            <a:r>
              <a:rPr lang="en-US" b="1" dirty="0">
                <a:latin typeface="+mj-lt"/>
              </a:rPr>
              <a:t>Normal Respiratory Rate: </a:t>
            </a:r>
            <a:r>
              <a:rPr lang="en-US" dirty="0">
                <a:latin typeface="+mj-lt"/>
              </a:rPr>
              <a:t>12–20 respirations per minute</a:t>
            </a:r>
          </a:p>
          <a:p>
            <a:pPr marL="0" indent="0">
              <a:buNone/>
            </a:pPr>
            <a:endParaRPr lang="en-US" dirty="0">
              <a:latin typeface="+mj-lt"/>
            </a:endParaRPr>
          </a:p>
          <a:p>
            <a:pPr marL="0" indent="0">
              <a:buNone/>
            </a:pPr>
            <a:r>
              <a:rPr lang="en-US" b="1" dirty="0">
                <a:latin typeface="+mj-lt"/>
              </a:rPr>
              <a:t>Blood Pressure</a:t>
            </a:r>
          </a:p>
          <a:p>
            <a:pPr marL="0" indent="0">
              <a:buNone/>
            </a:pPr>
            <a:r>
              <a:rPr lang="en-US" b="1" dirty="0">
                <a:latin typeface="+mj-lt"/>
              </a:rPr>
              <a:t>Normal	</a:t>
            </a:r>
            <a:r>
              <a:rPr lang="en-US" dirty="0">
                <a:latin typeface="+mj-lt"/>
              </a:rPr>
              <a:t>		Systolic Less than 120</a:t>
            </a:r>
          </a:p>
          <a:p>
            <a:pPr marL="0" indent="0">
              <a:buNone/>
            </a:pPr>
            <a:r>
              <a:rPr lang="en-US" dirty="0">
                <a:latin typeface="+mj-lt"/>
              </a:rPr>
              <a:t>			Diastolic Less than 80</a:t>
            </a:r>
          </a:p>
          <a:p>
            <a:pPr marL="0" indent="0">
              <a:buNone/>
            </a:pPr>
            <a:r>
              <a:rPr lang="en-US" b="1" dirty="0">
                <a:latin typeface="+mj-lt"/>
              </a:rPr>
              <a:t>Low</a:t>
            </a:r>
            <a:r>
              <a:rPr lang="en-US" dirty="0">
                <a:latin typeface="+mj-lt"/>
              </a:rPr>
              <a:t>  			Less than 90/60</a:t>
            </a:r>
          </a:p>
          <a:p>
            <a:pPr marL="0" indent="0">
              <a:buNone/>
            </a:pPr>
            <a:r>
              <a:rPr lang="en-US" b="1" dirty="0">
                <a:latin typeface="+mj-lt"/>
              </a:rPr>
              <a:t>High</a:t>
            </a:r>
            <a:r>
              <a:rPr lang="en-US" dirty="0">
                <a:latin typeface="+mj-lt"/>
              </a:rPr>
              <a:t>    Systolic of 130 or higher or diastolic of 80 or higher</a:t>
            </a:r>
          </a:p>
          <a:p>
            <a:pPr marL="0" indent="0">
              <a:buNone/>
            </a:pPr>
            <a:endParaRPr lang="en-US" dirty="0">
              <a:latin typeface="+mj-lt"/>
            </a:endParaRPr>
          </a:p>
        </p:txBody>
      </p:sp>
    </p:spTree>
    <p:extLst>
      <p:ext uri="{BB962C8B-B14F-4D97-AF65-F5344CB8AC3E}">
        <p14:creationId xmlns:p14="http://schemas.microsoft.com/office/powerpoint/2010/main" val="2133240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29</a:t>
            </a:fld>
            <a:endParaRPr lang="en-US" dirty="0"/>
          </a:p>
        </p:txBody>
      </p:sp>
      <p:sp>
        <p:nvSpPr>
          <p:cNvPr id="4" name="Title 3">
            <a:extLst>
              <a:ext uri="{FF2B5EF4-FFF2-40B4-BE49-F238E27FC236}">
                <a16:creationId xmlns:a16="http://schemas.microsoft.com/office/drawing/2014/main" id="{D4F2CC8A-1A4A-49E2-AA0C-9012EE155A41}"/>
              </a:ext>
            </a:extLst>
          </p:cNvPr>
          <p:cNvSpPr>
            <a:spLocks noGrp="1"/>
          </p:cNvSpPr>
          <p:nvPr>
            <p:ph type="title"/>
          </p:nvPr>
        </p:nvSpPr>
        <p:spPr/>
        <p:txBody>
          <a:bodyPr>
            <a:normAutofit fontScale="90000"/>
          </a:bodyPr>
          <a:lstStyle/>
          <a:p>
            <a:r>
              <a:rPr lang="en-US" dirty="0"/>
              <a:t>LO2, content 5</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It is important to protect residents’ privacy when taking vital signs. NAs must provide privacy while taking measurements, and must not discuss residents’ vital signs within earshot of others.</a:t>
            </a:r>
          </a:p>
          <a:p>
            <a:pPr marL="0" indent="0">
              <a:buNone/>
            </a:pPr>
            <a:endParaRPr lang="en-US" dirty="0">
              <a:solidFill>
                <a:srgbClr val="FF0000"/>
              </a:solidFill>
            </a:endParaRPr>
          </a:p>
          <a:p>
            <a:pPr marL="0" indent="0">
              <a:buNone/>
            </a:pPr>
            <a:endParaRPr lang="en-US" dirty="0">
              <a:solidFill>
                <a:srgbClr val="FF0000"/>
              </a:solidFill>
            </a:endParaRPr>
          </a:p>
        </p:txBody>
      </p:sp>
    </p:spTree>
    <p:extLst>
      <p:ext uri="{BB962C8B-B14F-4D97-AF65-F5344CB8AC3E}">
        <p14:creationId xmlns:p14="http://schemas.microsoft.com/office/powerpoint/2010/main" val="2258912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3</a:t>
            </a:fld>
            <a:endParaRPr lang="en-US" dirty="0"/>
          </a:p>
        </p:txBody>
      </p:sp>
      <p:sp>
        <p:nvSpPr>
          <p:cNvPr id="4" name="Title 3">
            <a:extLst>
              <a:ext uri="{FF2B5EF4-FFF2-40B4-BE49-F238E27FC236}">
                <a16:creationId xmlns:a16="http://schemas.microsoft.com/office/drawing/2014/main" id="{F31CC289-F9F2-4C86-8906-9A553A86B855}"/>
              </a:ext>
            </a:extLst>
          </p:cNvPr>
          <p:cNvSpPr>
            <a:spLocks noGrp="1"/>
          </p:cNvSpPr>
          <p:nvPr>
            <p:ph type="title"/>
          </p:nvPr>
        </p:nvSpPr>
        <p:spPr/>
        <p:txBody>
          <a:bodyPr>
            <a:normAutofit fontScale="90000"/>
          </a:bodyPr>
          <a:lstStyle/>
          <a:p>
            <a:r>
              <a:rPr lang="en-US" dirty="0"/>
              <a:t>LO1, content 2</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lstStyle/>
          <a:p>
            <a:pPr marL="457200" indent="-457200">
              <a:buFont typeface="+mj-lt"/>
              <a:buAutoNum type="arabicPeriod"/>
            </a:pPr>
            <a:r>
              <a:rPr lang="en-US" dirty="0">
                <a:solidFill>
                  <a:srgbClr val="FF0000"/>
                </a:solidFill>
              </a:rPr>
              <a:t>Explain admission, transfer, and discharge of a resident</a:t>
            </a:r>
          </a:p>
          <a:p>
            <a:pPr marL="0" indent="0">
              <a:buNone/>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Entering a long-term care facility can be especially difficult for lesbian, gay, bisexual, or transgender (LGBT) residents. LGBT residents may fear that they will not be accepted by staff or other residents. NAs must not judge LGBT residents, even if they believe that homosexuality is wrong. All residents should be made to feel comfortable and welcome in their new home.</a:t>
            </a:r>
          </a:p>
          <a:p>
            <a:pPr marL="0" indent="0">
              <a:buNone/>
            </a:pPr>
            <a:endParaRPr lang="en-US" dirty="0">
              <a:solidFill>
                <a:srgbClr val="FF0000"/>
              </a:solidFill>
            </a:endParaRPr>
          </a:p>
        </p:txBody>
      </p:sp>
    </p:spTree>
    <p:extLst>
      <p:ext uri="{BB962C8B-B14F-4D97-AF65-F5344CB8AC3E}">
        <p14:creationId xmlns:p14="http://schemas.microsoft.com/office/powerpoint/2010/main" val="1985750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30</a:t>
            </a:fld>
            <a:endParaRPr lang="en-US" dirty="0"/>
          </a:p>
        </p:txBody>
      </p:sp>
      <p:sp>
        <p:nvSpPr>
          <p:cNvPr id="4" name="Title 3">
            <a:extLst>
              <a:ext uri="{FF2B5EF4-FFF2-40B4-BE49-F238E27FC236}">
                <a16:creationId xmlns:a16="http://schemas.microsoft.com/office/drawing/2014/main" id="{7577D25A-62BC-464E-A226-8934BE3CF9D4}"/>
              </a:ext>
            </a:extLst>
          </p:cNvPr>
          <p:cNvSpPr>
            <a:spLocks noGrp="1"/>
          </p:cNvSpPr>
          <p:nvPr>
            <p:ph type="title"/>
          </p:nvPr>
        </p:nvSpPr>
        <p:spPr/>
        <p:txBody>
          <a:bodyPr>
            <a:normAutofit fontScale="90000"/>
          </a:bodyPr>
          <a:lstStyle/>
          <a:p>
            <a:r>
              <a:rPr lang="en-US" dirty="0"/>
              <a:t>LO2, content 6</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NAs should know these facts about body temperature:</a:t>
            </a:r>
          </a:p>
          <a:p>
            <a:pPr marL="0" indent="0">
              <a:buNone/>
            </a:pPr>
            <a:endParaRPr lang="en-US" dirty="0"/>
          </a:p>
          <a:p>
            <a:pPr lvl="1"/>
            <a:r>
              <a:rPr lang="en-US" dirty="0"/>
              <a:t>Age, illness, stress, environment, exercise, and the circadian rhythm all affect temperature.</a:t>
            </a:r>
          </a:p>
          <a:p>
            <a:pPr lvl="1"/>
            <a:r>
              <a:rPr lang="en-US" dirty="0"/>
              <a:t>There are five sites for measuring:</a:t>
            </a:r>
          </a:p>
          <a:p>
            <a:pPr lvl="1"/>
            <a:r>
              <a:rPr lang="en-US" dirty="0"/>
              <a:t>Mouth (oral temperature)</a:t>
            </a:r>
          </a:p>
          <a:p>
            <a:pPr lvl="1"/>
            <a:r>
              <a:rPr lang="en-US" dirty="0"/>
              <a:t>Rectum (rectal temperature)</a:t>
            </a:r>
          </a:p>
          <a:p>
            <a:pPr lvl="1"/>
            <a:r>
              <a:rPr lang="en-US" dirty="0"/>
              <a:t>Ear (tympanic temperature)</a:t>
            </a:r>
          </a:p>
          <a:p>
            <a:pPr lvl="1"/>
            <a:r>
              <a:rPr lang="en-US" dirty="0"/>
              <a:t>Armpit (axillary temperature)</a:t>
            </a:r>
          </a:p>
          <a:p>
            <a:pPr lvl="1"/>
            <a:r>
              <a:rPr lang="en-US" dirty="0"/>
              <a:t>Forehead (temporal artery temperature)</a:t>
            </a:r>
          </a:p>
          <a:p>
            <a:pPr lvl="1"/>
            <a:r>
              <a:rPr lang="en-US" dirty="0"/>
              <a:t>Mercury-free thermometers are color-coded: green or blue for oral; red for rectal.</a:t>
            </a:r>
          </a:p>
          <a:p>
            <a:pPr marL="0" indent="0">
              <a:buNone/>
            </a:pPr>
            <a:endParaRPr lang="en-US" dirty="0">
              <a:solidFill>
                <a:srgbClr val="FF0000"/>
              </a:solidFill>
            </a:endParaRPr>
          </a:p>
          <a:p>
            <a:pPr marL="0" indent="0">
              <a:buNone/>
            </a:pPr>
            <a:endParaRPr lang="en-US" dirty="0">
              <a:solidFill>
                <a:srgbClr val="FF0000"/>
              </a:solidFill>
            </a:endParaRPr>
          </a:p>
        </p:txBody>
      </p:sp>
    </p:spTree>
    <p:extLst>
      <p:ext uri="{BB962C8B-B14F-4D97-AF65-F5344CB8AC3E}">
        <p14:creationId xmlns:p14="http://schemas.microsoft.com/office/powerpoint/2010/main" val="3463945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31</a:t>
            </a:fld>
            <a:endParaRPr lang="en-US" dirty="0"/>
          </a:p>
        </p:txBody>
      </p:sp>
      <p:sp>
        <p:nvSpPr>
          <p:cNvPr id="4" name="Title 3">
            <a:extLst>
              <a:ext uri="{FF2B5EF4-FFF2-40B4-BE49-F238E27FC236}">
                <a16:creationId xmlns:a16="http://schemas.microsoft.com/office/drawing/2014/main" id="{46CDA179-E675-4D40-88E9-B6E803B5C7C8}"/>
              </a:ext>
            </a:extLst>
          </p:cNvPr>
          <p:cNvSpPr>
            <a:spLocks noGrp="1"/>
          </p:cNvSpPr>
          <p:nvPr>
            <p:ph type="title"/>
          </p:nvPr>
        </p:nvSpPr>
        <p:spPr/>
        <p:txBody>
          <a:bodyPr>
            <a:normAutofit fontScale="90000"/>
          </a:bodyPr>
          <a:lstStyle/>
          <a:p>
            <a:r>
              <a:rPr lang="en-US" dirty="0"/>
              <a:t>LO2, content 7</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Facts about body temperature (cont’d):</a:t>
            </a:r>
          </a:p>
          <a:p>
            <a:pPr marL="0" indent="0">
              <a:buNone/>
            </a:pPr>
            <a:endParaRPr lang="en-US" dirty="0"/>
          </a:p>
          <a:p>
            <a:pPr lvl="1"/>
            <a:r>
              <a:rPr lang="en-US" dirty="0"/>
              <a:t>Digital thermometers are commonly used for oral, rectal, and axillary temperatures.</a:t>
            </a:r>
          </a:p>
          <a:p>
            <a:pPr lvl="1"/>
            <a:r>
              <a:rPr lang="en-US" dirty="0"/>
              <a:t>Temporal artery thermometers measure heat over temporal artery with a gentle stroke or scan across the forehead.</a:t>
            </a:r>
          </a:p>
          <a:p>
            <a:pPr lvl="1"/>
            <a:r>
              <a:rPr lang="en-US" dirty="0"/>
              <a:t>Tympanic thermometers are fast and accurate.</a:t>
            </a:r>
          </a:p>
          <a:p>
            <a:pPr lvl="1"/>
            <a:r>
              <a:rPr lang="en-US" dirty="0"/>
              <a:t>Rectal temperatures are most accurate, but taking rectal temperature can be dangerous with some residents.</a:t>
            </a:r>
          </a:p>
          <a:p>
            <a:pPr lvl="1"/>
            <a:r>
              <a:rPr lang="en-US" dirty="0"/>
              <a:t>Axillary temperatures are considered least accurate.</a:t>
            </a:r>
          </a:p>
          <a:p>
            <a:pPr lvl="1"/>
            <a:r>
              <a:rPr lang="en-US" dirty="0"/>
              <a:t>Oral temperatures cannot be taken on someone who </a:t>
            </a:r>
          </a:p>
          <a:p>
            <a:pPr lvl="2"/>
            <a:r>
              <a:rPr lang="en-US" dirty="0"/>
              <a:t>Is unconscious</a:t>
            </a:r>
          </a:p>
          <a:p>
            <a:pPr lvl="2"/>
            <a:r>
              <a:rPr lang="en-US" dirty="0"/>
              <a:t>Has recently had facial or oral surgery</a:t>
            </a:r>
          </a:p>
          <a:p>
            <a:pPr marL="0" indent="0">
              <a:buNone/>
            </a:pPr>
            <a:endParaRPr lang="en-US" dirty="0">
              <a:solidFill>
                <a:srgbClr val="FF0000"/>
              </a:solidFill>
            </a:endParaRPr>
          </a:p>
        </p:txBody>
      </p:sp>
    </p:spTree>
    <p:extLst>
      <p:ext uri="{BB962C8B-B14F-4D97-AF65-F5344CB8AC3E}">
        <p14:creationId xmlns:p14="http://schemas.microsoft.com/office/powerpoint/2010/main" val="1790516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32</a:t>
            </a:fld>
            <a:endParaRPr lang="en-US" dirty="0"/>
          </a:p>
        </p:txBody>
      </p:sp>
      <p:sp>
        <p:nvSpPr>
          <p:cNvPr id="4" name="Title 3">
            <a:extLst>
              <a:ext uri="{FF2B5EF4-FFF2-40B4-BE49-F238E27FC236}">
                <a16:creationId xmlns:a16="http://schemas.microsoft.com/office/drawing/2014/main" id="{7AE56956-FCC8-4685-B194-4D199068DAB3}"/>
              </a:ext>
            </a:extLst>
          </p:cNvPr>
          <p:cNvSpPr>
            <a:spLocks noGrp="1"/>
          </p:cNvSpPr>
          <p:nvPr>
            <p:ph type="title"/>
          </p:nvPr>
        </p:nvSpPr>
        <p:spPr/>
        <p:txBody>
          <a:bodyPr>
            <a:normAutofit fontScale="90000"/>
          </a:bodyPr>
          <a:lstStyle/>
          <a:p>
            <a:r>
              <a:rPr lang="en-US" dirty="0"/>
              <a:t>LO2, content 8</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Facts about oral temperature (cont’d):</a:t>
            </a:r>
          </a:p>
          <a:p>
            <a:pPr marL="0" indent="0">
              <a:buNone/>
            </a:pPr>
            <a:endParaRPr lang="en-US" dirty="0"/>
          </a:p>
          <a:p>
            <a:pPr lvl="2"/>
            <a:r>
              <a:rPr lang="en-US" dirty="0"/>
              <a:t>Is younger than 5 years old</a:t>
            </a:r>
          </a:p>
          <a:p>
            <a:pPr lvl="2"/>
            <a:r>
              <a:rPr lang="en-US" dirty="0"/>
              <a:t>Is confused or disoriented</a:t>
            </a:r>
          </a:p>
          <a:p>
            <a:pPr lvl="2"/>
            <a:r>
              <a:rPr lang="en-US" dirty="0"/>
              <a:t> Is heavily sedated</a:t>
            </a:r>
          </a:p>
          <a:p>
            <a:pPr lvl="2"/>
            <a:r>
              <a:rPr lang="en-US" dirty="0"/>
              <a:t>Is likely to have a seizure</a:t>
            </a:r>
          </a:p>
          <a:p>
            <a:pPr lvl="2"/>
            <a:r>
              <a:rPr lang="en-US" dirty="0"/>
              <a:t>Is coughing</a:t>
            </a:r>
          </a:p>
          <a:p>
            <a:pPr lvl="2"/>
            <a:r>
              <a:rPr lang="en-US" dirty="0"/>
              <a:t>Is using oxygen</a:t>
            </a:r>
          </a:p>
          <a:p>
            <a:pPr lvl="2"/>
            <a:r>
              <a:rPr lang="en-US" dirty="0"/>
              <a:t>Has facial paralysis</a:t>
            </a:r>
          </a:p>
          <a:p>
            <a:pPr lvl="2"/>
            <a:r>
              <a:rPr lang="en-US" dirty="0"/>
              <a:t>Has a nasogastric tube</a:t>
            </a:r>
          </a:p>
          <a:p>
            <a:pPr lvl="2"/>
            <a:r>
              <a:rPr lang="en-US" dirty="0"/>
              <a:t>Has sores, redness, swelling, or pain in the mouth, or has an injury to the face or neck.</a:t>
            </a:r>
          </a:p>
          <a:p>
            <a:pPr marL="0" indent="0">
              <a:buNone/>
            </a:pPr>
            <a:endParaRPr lang="en-US" dirty="0">
              <a:solidFill>
                <a:srgbClr val="FF0000"/>
              </a:solidFill>
            </a:endParaRPr>
          </a:p>
        </p:txBody>
      </p:sp>
    </p:spTree>
    <p:extLst>
      <p:ext uri="{BB962C8B-B14F-4D97-AF65-F5344CB8AC3E}">
        <p14:creationId xmlns:p14="http://schemas.microsoft.com/office/powerpoint/2010/main" val="3276371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33</a:t>
            </a:fld>
            <a:endParaRPr lang="en-US"/>
          </a:p>
        </p:txBody>
      </p:sp>
      <p:sp>
        <p:nvSpPr>
          <p:cNvPr id="4" name="Title 3">
            <a:extLst>
              <a:ext uri="{FF2B5EF4-FFF2-40B4-BE49-F238E27FC236}">
                <a16:creationId xmlns:a16="http://schemas.microsoft.com/office/drawing/2014/main" id="{16807A4A-B13F-4E9A-8DA8-7AB5C63A786C}"/>
              </a:ext>
            </a:extLst>
          </p:cNvPr>
          <p:cNvSpPr>
            <a:spLocks noGrp="1"/>
          </p:cNvSpPr>
          <p:nvPr>
            <p:ph type="title"/>
          </p:nvPr>
        </p:nvSpPr>
        <p:spPr/>
        <p:txBody>
          <a:bodyPr>
            <a:normAutofit fontScale="90000"/>
          </a:bodyPr>
          <a:lstStyle/>
          <a:p>
            <a:r>
              <a:rPr lang="en-US" dirty="0"/>
              <a:t>LO2, content 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oral temperature</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dirty="0">
                <a:latin typeface="+mj-lt"/>
              </a:rPr>
              <a:t>Do not take an oral temperature on a resident who has smoked, eaten or drunk fluids, chewed gum, or exercised in the last 10 to 20 minutes.</a:t>
            </a:r>
          </a:p>
          <a:p>
            <a:pPr marL="0" indent="0">
              <a:buNone/>
            </a:pPr>
            <a:endParaRPr lang="en-US" altLang="en-US" dirty="0">
              <a:latin typeface="+mj-lt"/>
            </a:endParaRPr>
          </a:p>
          <a:p>
            <a:pPr marL="0" indent="0">
              <a:buNone/>
            </a:pPr>
            <a:r>
              <a:rPr lang="en-US" altLang="en-US" i="1" dirty="0">
                <a:latin typeface="+mj-lt"/>
              </a:rPr>
              <a:t>Equipment: clean mercury-free, digital, or electronic thermometer, gloves, disposable sheath/cover for thermometer, tissues, pen and paper</a:t>
            </a:r>
          </a:p>
          <a:p>
            <a:pPr marL="0" indent="0">
              <a:buNone/>
            </a:pPr>
            <a:endParaRPr lang="en-US" altLang="en-US" i="1" dirty="0">
              <a:latin typeface="+mj-lt"/>
            </a:endParaRPr>
          </a:p>
          <a:p>
            <a:pPr marL="457200" indent="-457200">
              <a:buFont typeface="+mj-lt"/>
              <a:buAutoNum type="arabicPeriod"/>
            </a:pPr>
            <a:r>
              <a:rPr lang="en-US" altLang="en-US" dirty="0">
                <a:latin typeface="+mj-lt"/>
              </a:rPr>
              <a:t>Identify yourself by name. Identify the resident by name. </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Promotes understanding and independence.</a:t>
            </a:r>
          </a:p>
          <a:p>
            <a:pPr marL="457200" indent="-457200">
              <a:buFont typeface="+mj-lt"/>
              <a:buAutoNum type="arabicPeriod"/>
            </a:pPr>
            <a:endParaRPr lang="en-US" altLang="en-US" dirty="0">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3577689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34</a:t>
            </a:fld>
            <a:endParaRPr lang="en-US"/>
          </a:p>
        </p:txBody>
      </p:sp>
      <p:sp>
        <p:nvSpPr>
          <p:cNvPr id="4" name="Title 3">
            <a:extLst>
              <a:ext uri="{FF2B5EF4-FFF2-40B4-BE49-F238E27FC236}">
                <a16:creationId xmlns:a16="http://schemas.microsoft.com/office/drawing/2014/main" id="{49BA0692-28EE-401C-B4CD-4F496B02A53B}"/>
              </a:ext>
            </a:extLst>
          </p:cNvPr>
          <p:cNvSpPr>
            <a:spLocks noGrp="1"/>
          </p:cNvSpPr>
          <p:nvPr>
            <p:ph type="title"/>
          </p:nvPr>
        </p:nvSpPr>
        <p:spPr/>
        <p:txBody>
          <a:bodyPr>
            <a:normAutofit fontScale="90000"/>
          </a:bodyPr>
          <a:lstStyle/>
          <a:p>
            <a:r>
              <a:rPr lang="en-US" dirty="0"/>
              <a:t>LO2, content 10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oral temperature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4"/>
            </a:pPr>
            <a:r>
              <a:rPr lang="en-US" altLang="en-US" dirty="0">
                <a:latin typeface="+mj-lt"/>
              </a:rPr>
              <a:t>Provide for resident’s privacy with curtain, screen, or door. </a:t>
            </a:r>
          </a:p>
          <a:p>
            <a:pPr marL="457200" indent="-457200">
              <a:buFont typeface="+mj-lt"/>
              <a:buAutoNum type="arabicPeriod" startAt="4"/>
            </a:pPr>
            <a:r>
              <a:rPr lang="en-US" altLang="en-US" dirty="0">
                <a:latin typeface="+mj-lt"/>
              </a:rPr>
              <a:t>Put on gloves.</a:t>
            </a:r>
          </a:p>
          <a:p>
            <a:pPr marL="457200" indent="-457200">
              <a:buFont typeface="+mj-lt"/>
              <a:buAutoNum type="arabicPeriod" startAt="4"/>
            </a:pPr>
            <a:r>
              <a:rPr lang="en-US" altLang="en-US" b="1" dirty="0">
                <a:latin typeface="+mj-lt"/>
              </a:rPr>
              <a:t>Digital thermometer</a:t>
            </a:r>
            <a:r>
              <a:rPr lang="en-US" altLang="en-US" dirty="0">
                <a:latin typeface="+mj-lt"/>
              </a:rPr>
              <a:t>: Put on the disposable sheath. Turn on thermometer and wait until ready sign appears.</a:t>
            </a:r>
          </a:p>
          <a:p>
            <a:pPr marL="457200" lvl="1" indent="0">
              <a:buNone/>
            </a:pPr>
            <a:r>
              <a:rPr lang="en-US" altLang="en-US" b="1" dirty="0">
                <a:latin typeface="+mj-lt"/>
              </a:rPr>
              <a:t>Electronic thermometer</a:t>
            </a:r>
            <a:r>
              <a:rPr lang="en-US" altLang="en-US" dirty="0">
                <a:latin typeface="+mj-lt"/>
              </a:rPr>
              <a:t>: Remove the probe from base unit. Put on probe cover.</a:t>
            </a:r>
          </a:p>
          <a:p>
            <a:pPr marL="457200" lvl="1" indent="0">
              <a:buNone/>
            </a:pPr>
            <a:r>
              <a:rPr lang="en-US" altLang="en-US" b="1" dirty="0">
                <a:latin typeface="+mj-lt"/>
              </a:rPr>
              <a:t>Mercury-free thermometer</a:t>
            </a:r>
            <a:r>
              <a:rPr lang="en-US" altLang="en-US" dirty="0">
                <a:latin typeface="+mj-lt"/>
              </a:rPr>
              <a:t>: Hold the thermometer by the stem. Before inserting it in the resident’s mouth, shake thermometer down to below the lowest number (at least below 96°F or 35°C). (cont'd)</a:t>
            </a:r>
          </a:p>
          <a:p>
            <a:pPr marL="0" indent="0">
              <a:buNone/>
            </a:pPr>
            <a:endParaRPr lang="en-US" altLang="en-US" dirty="0">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757415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35</a:t>
            </a:fld>
            <a:endParaRPr lang="en-US"/>
          </a:p>
        </p:txBody>
      </p:sp>
      <p:sp>
        <p:nvSpPr>
          <p:cNvPr id="5" name="Title 4">
            <a:extLst>
              <a:ext uri="{FF2B5EF4-FFF2-40B4-BE49-F238E27FC236}">
                <a16:creationId xmlns:a16="http://schemas.microsoft.com/office/drawing/2014/main" id="{DC28A04B-47C2-4286-9B88-C8ECE59AF011}"/>
              </a:ext>
            </a:extLst>
          </p:cNvPr>
          <p:cNvSpPr>
            <a:spLocks noGrp="1"/>
          </p:cNvSpPr>
          <p:nvPr>
            <p:ph type="title"/>
          </p:nvPr>
        </p:nvSpPr>
        <p:spPr/>
        <p:txBody>
          <a:bodyPr>
            <a:normAutofit fontScale="90000"/>
          </a:bodyPr>
          <a:lstStyle/>
          <a:p>
            <a:r>
              <a:rPr lang="en-US" dirty="0"/>
              <a:t>LO2, content 11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oral temperature</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dirty="0"/>
              <a:t>To shake the thermometer down, hold it at the side opposite the bulb with the thumb and two fingers. With a snapping motion of the wrist, shake the thermometer. Stand away from furniture and walls while doing so.</a:t>
            </a:r>
          </a:p>
          <a:p>
            <a:pPr marL="457200" lvl="1" indent="0">
              <a:buNone/>
            </a:pPr>
            <a:endParaRPr lang="en-US" altLang="en-US" dirty="0"/>
          </a:p>
        </p:txBody>
      </p:sp>
      <p:pic>
        <p:nvPicPr>
          <p:cNvPr id="4" name="Picture 3" descr="Gloved hand shaking down thermometer.">
            <a:extLst>
              <a:ext uri="{FF2B5EF4-FFF2-40B4-BE49-F238E27FC236}">
                <a16:creationId xmlns:a16="http://schemas.microsoft.com/office/drawing/2014/main" id="{DA24A6D9-E592-491B-8A47-D1155A2AA740}"/>
              </a:ext>
            </a:extLst>
          </p:cNvPr>
          <p:cNvPicPr>
            <a:picLocks noChangeAspect="1"/>
          </p:cNvPicPr>
          <p:nvPr/>
        </p:nvPicPr>
        <p:blipFill>
          <a:blip r:embed="rId2"/>
          <a:stretch>
            <a:fillRect/>
          </a:stretch>
        </p:blipFill>
        <p:spPr>
          <a:xfrm>
            <a:off x="4319955" y="2731351"/>
            <a:ext cx="3560373" cy="2895851"/>
          </a:xfrm>
          <a:prstGeom prst="rect">
            <a:avLst/>
          </a:prstGeom>
        </p:spPr>
      </p:pic>
    </p:spTree>
    <p:extLst>
      <p:ext uri="{BB962C8B-B14F-4D97-AF65-F5344CB8AC3E}">
        <p14:creationId xmlns:p14="http://schemas.microsoft.com/office/powerpoint/2010/main" val="822757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36</a:t>
            </a:fld>
            <a:endParaRPr lang="en-US"/>
          </a:p>
        </p:txBody>
      </p:sp>
      <p:sp>
        <p:nvSpPr>
          <p:cNvPr id="4" name="Title 3">
            <a:extLst>
              <a:ext uri="{FF2B5EF4-FFF2-40B4-BE49-F238E27FC236}">
                <a16:creationId xmlns:a16="http://schemas.microsoft.com/office/drawing/2014/main" id="{1127BAB0-1015-4B58-9002-A1E4799CFB5F}"/>
              </a:ext>
            </a:extLst>
          </p:cNvPr>
          <p:cNvSpPr>
            <a:spLocks noGrp="1"/>
          </p:cNvSpPr>
          <p:nvPr>
            <p:ph type="title"/>
          </p:nvPr>
        </p:nvSpPr>
        <p:spPr/>
        <p:txBody>
          <a:bodyPr>
            <a:normAutofit fontScale="90000"/>
          </a:bodyPr>
          <a:lstStyle/>
          <a:p>
            <a:r>
              <a:rPr lang="en-US" dirty="0"/>
              <a:t>LO2, content 12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4299993" cy="5396738"/>
          </a:xfrm>
        </p:spPr>
        <p:txBody>
          <a:bodyPr>
            <a:normAutofit lnSpcReduction="10000"/>
          </a:bodyPr>
          <a:lstStyle/>
          <a:p>
            <a:pPr marL="0" indent="0">
              <a:buNone/>
            </a:pPr>
            <a:r>
              <a:rPr lang="en-US" altLang="en-US" dirty="0">
                <a:solidFill>
                  <a:schemeClr val="accent5">
                    <a:lumMod val="60000"/>
                    <a:lumOff val="40000"/>
                  </a:schemeClr>
                </a:solidFill>
                <a:highlight>
                  <a:srgbClr val="000000"/>
                </a:highlight>
                <a:latin typeface="+mj-lt"/>
              </a:rPr>
              <a:t>Measuring and recording oral temperature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7"/>
            </a:pPr>
            <a:r>
              <a:rPr lang="en-US" altLang="en-US" b="1" dirty="0">
                <a:latin typeface="+mj-lt"/>
              </a:rPr>
              <a:t>Digital thermometer</a:t>
            </a:r>
            <a:r>
              <a:rPr lang="en-US" altLang="en-US" dirty="0">
                <a:latin typeface="+mj-lt"/>
              </a:rPr>
              <a:t>: Insert the end of digital thermometer into resident’s mouth, under tongue and to one side.</a:t>
            </a:r>
          </a:p>
          <a:p>
            <a:pPr marL="457200" lvl="1" indent="0">
              <a:buNone/>
            </a:pPr>
            <a:r>
              <a:rPr lang="en-US" altLang="en-US" b="1" dirty="0">
                <a:latin typeface="+mj-lt"/>
              </a:rPr>
              <a:t>Electronic thermometer</a:t>
            </a:r>
            <a:r>
              <a:rPr lang="en-US" altLang="en-US" dirty="0">
                <a:latin typeface="+mj-lt"/>
              </a:rPr>
              <a:t>: Insert the end of electronic thermometer into resident’s mouth, under tongue and to one side. </a:t>
            </a:r>
          </a:p>
          <a:p>
            <a:pPr marL="457200" lvl="1" indent="0">
              <a:buNone/>
            </a:pPr>
            <a:r>
              <a:rPr lang="en-US" altLang="en-US" b="1" dirty="0">
                <a:latin typeface="+mj-lt"/>
              </a:rPr>
              <a:t>Mercury-free </a:t>
            </a:r>
            <a:r>
              <a:rPr lang="en-US" altLang="en-US" dirty="0">
                <a:latin typeface="+mj-lt"/>
              </a:rPr>
              <a:t>thermometer: Put on disposable sheath if available. Insert bulb end of the thermometer into resident’s mouth, under tongue and to one side.</a:t>
            </a:r>
          </a:p>
          <a:p>
            <a:pPr marL="0" indent="0">
              <a:buNone/>
            </a:pPr>
            <a:r>
              <a:rPr lang="en-US" altLang="en-US" dirty="0">
                <a:latin typeface="+mj-lt"/>
              </a:rPr>
              <a:t>	</a:t>
            </a:r>
          </a:p>
          <a:p>
            <a:pPr marL="457200" lvl="1" indent="0">
              <a:buNone/>
            </a:pPr>
            <a:endParaRPr lang="en-US" altLang="en-US" dirty="0"/>
          </a:p>
        </p:txBody>
      </p:sp>
      <p:pic>
        <p:nvPicPr>
          <p:cNvPr id="5" name="Picture 4" descr="Elderly woman with mercury-free thermometer under tongue.">
            <a:extLst>
              <a:ext uri="{FF2B5EF4-FFF2-40B4-BE49-F238E27FC236}">
                <a16:creationId xmlns:a16="http://schemas.microsoft.com/office/drawing/2014/main" id="{8DEB408D-39BD-40B0-B001-9A54C73D4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0584" y="1383323"/>
            <a:ext cx="3001108" cy="4501662"/>
          </a:xfrm>
          <a:prstGeom prst="rect">
            <a:avLst/>
          </a:prstGeom>
        </p:spPr>
      </p:pic>
    </p:spTree>
    <p:extLst>
      <p:ext uri="{BB962C8B-B14F-4D97-AF65-F5344CB8AC3E}">
        <p14:creationId xmlns:p14="http://schemas.microsoft.com/office/powerpoint/2010/main" val="3809763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37</a:t>
            </a:fld>
            <a:endParaRPr lang="en-US"/>
          </a:p>
        </p:txBody>
      </p:sp>
      <p:sp>
        <p:nvSpPr>
          <p:cNvPr id="4" name="Title 3">
            <a:extLst>
              <a:ext uri="{FF2B5EF4-FFF2-40B4-BE49-F238E27FC236}">
                <a16:creationId xmlns:a16="http://schemas.microsoft.com/office/drawing/2014/main" id="{7A9623E9-6220-4939-8533-C1C663D6B0DA}"/>
              </a:ext>
            </a:extLst>
          </p:cNvPr>
          <p:cNvSpPr>
            <a:spLocks noGrp="1"/>
          </p:cNvSpPr>
          <p:nvPr>
            <p:ph type="title"/>
          </p:nvPr>
        </p:nvSpPr>
        <p:spPr/>
        <p:txBody>
          <a:bodyPr>
            <a:normAutofit fontScale="90000"/>
          </a:bodyPr>
          <a:lstStyle/>
          <a:p>
            <a:r>
              <a:rPr lang="en-US" dirty="0"/>
              <a:t>LO2, content 13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oral temperature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8"/>
            </a:pPr>
            <a:r>
              <a:rPr lang="en-US" altLang="en-US" dirty="0">
                <a:latin typeface="+mj-lt"/>
              </a:rPr>
              <a:t>For all thermometers: Tell the resident to hold the thermometer in her mouth with lips closed. Assist as necessary. Resident should breathe through her nose. Ask the resident not to bite down or talk.</a:t>
            </a:r>
          </a:p>
          <a:p>
            <a:pPr marL="457200" lvl="1" indent="0">
              <a:buNone/>
            </a:pPr>
            <a:r>
              <a:rPr lang="en-US" altLang="en-US" b="1" dirty="0">
                <a:latin typeface="+mj-lt"/>
              </a:rPr>
              <a:t>Digital thermometer: </a:t>
            </a:r>
            <a:r>
              <a:rPr lang="en-US" altLang="en-US" dirty="0">
                <a:latin typeface="+mj-lt"/>
              </a:rPr>
              <a:t>Leave in place until thermometer blinks or beeps.</a:t>
            </a:r>
          </a:p>
          <a:p>
            <a:pPr marL="457200" lvl="1" indent="0">
              <a:buNone/>
            </a:pPr>
            <a:r>
              <a:rPr lang="en-US" altLang="en-US" b="1" dirty="0">
                <a:latin typeface="+mj-lt"/>
              </a:rPr>
              <a:t>Electronic thermometer: </a:t>
            </a:r>
            <a:r>
              <a:rPr lang="en-US" altLang="en-US" dirty="0">
                <a:latin typeface="+mj-lt"/>
              </a:rPr>
              <a:t>Leave in place until you hear a tone or see a flashing or steady light.</a:t>
            </a:r>
          </a:p>
          <a:p>
            <a:pPr marL="457200" lvl="1" indent="0">
              <a:buNone/>
            </a:pPr>
            <a:r>
              <a:rPr lang="en-US" altLang="en-US" b="1" dirty="0">
                <a:latin typeface="+mj-lt"/>
              </a:rPr>
              <a:t>Mercury-free thermometer: </a:t>
            </a:r>
            <a:r>
              <a:rPr lang="en-US" altLang="en-US" dirty="0">
                <a:latin typeface="+mj-lt"/>
              </a:rPr>
              <a:t>Leave in place for at least three minutes.</a:t>
            </a:r>
          </a:p>
          <a:p>
            <a:pPr marL="0" indent="0">
              <a:buNone/>
            </a:pPr>
            <a:r>
              <a:rPr lang="en-US" altLang="en-US" dirty="0">
                <a:solidFill>
                  <a:schemeClr val="accent5">
                    <a:lumMod val="60000"/>
                    <a:lumOff val="40000"/>
                  </a:schemeClr>
                </a:solidFill>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72020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38</a:t>
            </a:fld>
            <a:endParaRPr lang="en-US"/>
          </a:p>
        </p:txBody>
      </p:sp>
      <p:sp>
        <p:nvSpPr>
          <p:cNvPr id="4" name="Title 3">
            <a:extLst>
              <a:ext uri="{FF2B5EF4-FFF2-40B4-BE49-F238E27FC236}">
                <a16:creationId xmlns:a16="http://schemas.microsoft.com/office/drawing/2014/main" id="{EDA1E901-F6ED-40DD-B107-2A54473AF20E}"/>
              </a:ext>
            </a:extLst>
          </p:cNvPr>
          <p:cNvSpPr>
            <a:spLocks noGrp="1"/>
          </p:cNvSpPr>
          <p:nvPr>
            <p:ph type="title"/>
          </p:nvPr>
        </p:nvSpPr>
        <p:spPr/>
        <p:txBody>
          <a:bodyPr>
            <a:normAutofit fontScale="90000"/>
          </a:bodyPr>
          <a:lstStyle/>
          <a:p>
            <a:r>
              <a:rPr lang="en-US" dirty="0"/>
              <a:t>LO2, content 14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oral temperature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9"/>
            </a:pPr>
            <a:r>
              <a:rPr lang="en-US" altLang="en-US" b="1" dirty="0">
                <a:latin typeface="+mj-lt"/>
              </a:rPr>
              <a:t>Digital thermometer: </a:t>
            </a:r>
            <a:r>
              <a:rPr lang="en-US" altLang="en-US" dirty="0">
                <a:latin typeface="+mj-lt"/>
              </a:rPr>
              <a:t>Remove the thermometer. Read temperature on display screen. Remember the temperature reading.</a:t>
            </a:r>
          </a:p>
          <a:p>
            <a:pPr marL="457200" lvl="1" indent="0">
              <a:buNone/>
            </a:pPr>
            <a:r>
              <a:rPr lang="en-US" altLang="en-US" b="1" dirty="0">
                <a:latin typeface="+mj-lt"/>
              </a:rPr>
              <a:t>Electronic thermometer</a:t>
            </a:r>
            <a:r>
              <a:rPr lang="en-US" altLang="en-US" dirty="0">
                <a:latin typeface="+mj-lt"/>
              </a:rPr>
              <a:t>: Read the temperature on the display screen. Remember the temperature reading. Remove the probe.</a:t>
            </a:r>
          </a:p>
          <a:p>
            <a:pPr marL="457200" lvl="1" indent="0">
              <a:buNone/>
            </a:pPr>
            <a:r>
              <a:rPr lang="en-US" altLang="en-US" b="1" dirty="0">
                <a:latin typeface="+mj-lt"/>
              </a:rPr>
              <a:t>Mercury-free thermometer:</a:t>
            </a:r>
            <a:r>
              <a:rPr lang="en-US" altLang="en-US" dirty="0">
                <a:latin typeface="+mj-lt"/>
              </a:rPr>
              <a:t> Remove the thermometer. Wipe with a tissue from stem to bulb or remove sheath. Discard the tissue or sheath. Hold the thermometer at eye level. Rotate until line appears, rolling the thermometer between your thumb and forefinger. Read the temperature. Remember the temperature reading.</a:t>
            </a:r>
          </a:p>
          <a:p>
            <a:pPr marL="457200" lvl="1" indent="0">
              <a:buNone/>
            </a:pPr>
            <a:r>
              <a:rPr lang="en-US" altLang="en-US" dirty="0">
                <a:latin typeface="+mj-lt"/>
              </a:rPr>
              <a:t>	</a:t>
            </a:r>
          </a:p>
          <a:p>
            <a:pPr marL="0" indent="0">
              <a:buNone/>
            </a:pPr>
            <a:endParaRPr lang="en-US" altLang="en-US" dirty="0">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3884731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39</a:t>
            </a:fld>
            <a:endParaRPr lang="en-US"/>
          </a:p>
        </p:txBody>
      </p:sp>
      <p:sp>
        <p:nvSpPr>
          <p:cNvPr id="4" name="Title 3">
            <a:extLst>
              <a:ext uri="{FF2B5EF4-FFF2-40B4-BE49-F238E27FC236}">
                <a16:creationId xmlns:a16="http://schemas.microsoft.com/office/drawing/2014/main" id="{46785BA2-36DD-44ED-A613-DA388637A7EA}"/>
              </a:ext>
            </a:extLst>
          </p:cNvPr>
          <p:cNvSpPr>
            <a:spLocks noGrp="1"/>
          </p:cNvSpPr>
          <p:nvPr>
            <p:ph type="title"/>
          </p:nvPr>
        </p:nvSpPr>
        <p:spPr/>
        <p:txBody>
          <a:bodyPr>
            <a:normAutofit fontScale="90000"/>
          </a:bodyPr>
          <a:lstStyle/>
          <a:p>
            <a:r>
              <a:rPr lang="en-US" dirty="0"/>
              <a:t>LO2, content 15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lnSpcReduction="10000"/>
          </a:bodyPr>
          <a:lstStyle/>
          <a:p>
            <a:pPr marL="0" indent="0">
              <a:buNone/>
            </a:pPr>
            <a:r>
              <a:rPr lang="en-US" altLang="en-US" dirty="0">
                <a:solidFill>
                  <a:schemeClr val="accent5">
                    <a:lumMod val="60000"/>
                    <a:lumOff val="40000"/>
                  </a:schemeClr>
                </a:solidFill>
                <a:highlight>
                  <a:srgbClr val="000000"/>
                </a:highlight>
                <a:latin typeface="+mj-lt"/>
              </a:rPr>
              <a:t>Measuring and recording oral temperature</a:t>
            </a:r>
          </a:p>
          <a:p>
            <a:pPr marL="0" indent="0">
              <a:buNone/>
            </a:pPr>
            <a:r>
              <a:rPr lang="en-US" altLang="en-US" dirty="0">
                <a:solidFill>
                  <a:schemeClr val="accent5">
                    <a:lumMod val="60000"/>
                    <a:lumOff val="40000"/>
                  </a:schemeClr>
                </a:solidFill>
                <a:latin typeface="+mj-lt"/>
              </a:rPr>
              <a:t>	</a:t>
            </a:r>
          </a:p>
          <a:p>
            <a:pPr marL="457200" indent="-457200">
              <a:buFont typeface="+mj-lt"/>
              <a:buAutoNum type="arabicPeriod" startAt="10"/>
            </a:pPr>
            <a:r>
              <a:rPr lang="en-US" altLang="en-US" b="1" dirty="0">
                <a:latin typeface="+mj-lt"/>
              </a:rPr>
              <a:t>Digital thermometer: </a:t>
            </a:r>
            <a:r>
              <a:rPr lang="en-US" altLang="en-US" dirty="0">
                <a:latin typeface="+mj-lt"/>
              </a:rPr>
              <a:t>Using a tissue, remove and dispose of sheath. Replace the thermometer in case.</a:t>
            </a:r>
          </a:p>
          <a:p>
            <a:pPr marL="457200" lvl="1" indent="0">
              <a:buNone/>
            </a:pPr>
            <a:r>
              <a:rPr lang="en-US" altLang="en-US" b="1" dirty="0">
                <a:latin typeface="+mj-lt"/>
              </a:rPr>
              <a:t>Electronic thermometer:</a:t>
            </a:r>
            <a:r>
              <a:rPr lang="en-US" altLang="en-US" dirty="0">
                <a:latin typeface="+mj-lt"/>
              </a:rPr>
              <a:t> Press the eject button to discard the cover. Return the probe to the holder.</a:t>
            </a:r>
          </a:p>
          <a:p>
            <a:pPr marL="457200" lvl="1" indent="0">
              <a:buNone/>
            </a:pPr>
            <a:r>
              <a:rPr lang="en-US" altLang="en-US" b="1" dirty="0">
                <a:latin typeface="+mj-lt"/>
              </a:rPr>
              <a:t>Mercury-free thermometer: </a:t>
            </a:r>
            <a:r>
              <a:rPr lang="en-US" altLang="en-US" dirty="0">
                <a:latin typeface="+mj-lt"/>
              </a:rPr>
              <a:t>Clean thermometer with soap and water. Rinse with clean water and dry. Return it to case.</a:t>
            </a:r>
          </a:p>
          <a:p>
            <a:pPr marL="457200" indent="-457200">
              <a:buFont typeface="+mj-lt"/>
              <a:buAutoNum type="arabicPeriod" startAt="11"/>
            </a:pPr>
            <a:r>
              <a:rPr lang="en-US" altLang="en-US" dirty="0">
                <a:latin typeface="+mj-lt"/>
              </a:rPr>
              <a:t>Remove and discard gloves.</a:t>
            </a:r>
          </a:p>
          <a:p>
            <a:pPr marL="457200" indent="-457200">
              <a:buFont typeface="+mj-lt"/>
              <a:buAutoNum type="arabicPeriod" startAt="11"/>
            </a:pPr>
            <a:r>
              <a:rPr lang="en-US" altLang="en-US" dirty="0">
                <a:latin typeface="+mj-lt"/>
              </a:rPr>
              <a:t>Wash your hands.</a:t>
            </a:r>
          </a:p>
          <a:p>
            <a:pPr marL="457200" indent="-457200">
              <a:buFont typeface="+mj-lt"/>
              <a:buAutoNum type="arabicPeriod" startAt="11"/>
            </a:pPr>
            <a:r>
              <a:rPr lang="en-US" altLang="en-US" dirty="0">
                <a:latin typeface="+mj-lt"/>
              </a:rPr>
              <a:t>Immediately record the temperature, date, time, and method used (oral).</a:t>
            </a:r>
          </a:p>
          <a:p>
            <a:pPr marL="457200" indent="-457200">
              <a:buFont typeface="+mj-lt"/>
              <a:buAutoNum type="arabicPeriod" startAt="11"/>
            </a:pPr>
            <a:r>
              <a:rPr lang="en-US" altLang="en-US" dirty="0">
                <a:latin typeface="+mj-lt"/>
              </a:rPr>
              <a:t>Place call light within resident’s reach.</a:t>
            </a:r>
          </a:p>
          <a:p>
            <a:pPr marL="457200" indent="-457200">
              <a:buFont typeface="+mj-lt"/>
              <a:buAutoNum type="arabicPeriod" startAt="11"/>
            </a:pPr>
            <a:r>
              <a:rPr lang="en-US" altLang="en-US" dirty="0">
                <a:latin typeface="+mj-lt"/>
              </a:rPr>
              <a:t>Report any changes in resident to the nurse.</a:t>
            </a:r>
          </a:p>
          <a:p>
            <a:pPr marL="457200" indent="-457200">
              <a:buFont typeface="+mj-lt"/>
              <a:buAutoNum type="arabicPeriod" startAt="11"/>
            </a:pPr>
            <a:endParaRPr lang="en-US" altLang="en-US" dirty="0">
              <a:highlight>
                <a:srgbClr val="000000"/>
              </a:highlight>
              <a:latin typeface="+mj-lt"/>
            </a:endParaRPr>
          </a:p>
          <a:p>
            <a:pPr marL="0" indent="0">
              <a:buNone/>
            </a:pPr>
            <a:endParaRPr lang="en-US" altLang="en-US" dirty="0">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2751927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a:t>
            </a:fld>
            <a:endParaRPr lang="en-US"/>
          </a:p>
        </p:txBody>
      </p:sp>
      <p:sp>
        <p:nvSpPr>
          <p:cNvPr id="4" name="Title 3">
            <a:extLst>
              <a:ext uri="{FF2B5EF4-FFF2-40B4-BE49-F238E27FC236}">
                <a16:creationId xmlns:a16="http://schemas.microsoft.com/office/drawing/2014/main" id="{78BF1D48-3A6A-4E05-83C3-2B20B6EB2C1D}"/>
              </a:ext>
            </a:extLst>
          </p:cNvPr>
          <p:cNvSpPr>
            <a:spLocks noGrp="1"/>
          </p:cNvSpPr>
          <p:nvPr>
            <p:ph type="title"/>
          </p:nvPr>
        </p:nvSpPr>
        <p:spPr/>
        <p:txBody>
          <a:bodyPr>
            <a:normAutofit fontScale="90000"/>
          </a:bodyPr>
          <a:lstStyle/>
          <a:p>
            <a:r>
              <a:rPr lang="en-US" dirty="0"/>
              <a:t>LO1, content 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7-1: Quiz: You are Moving!</a:t>
            </a:r>
          </a:p>
          <a:p>
            <a:pPr marL="0" indent="0">
              <a:buNone/>
            </a:pPr>
            <a:endParaRPr lang="en-US" altLang="en-US" dirty="0">
              <a:latin typeface="+mj-lt"/>
            </a:endParaRPr>
          </a:p>
          <a:p>
            <a:pPr marL="0" indent="0">
              <a:buFontTx/>
              <a:buNone/>
            </a:pPr>
            <a:r>
              <a:rPr lang="en-US" dirty="0">
                <a:latin typeface="+mj-lt"/>
              </a:rPr>
              <a:t>Your house has been sold and you need to move in with your sister and her family for about six months or more. You need to work out some problems; perhaps you will even be staying with them permanently. You do not know for sure. You will share a room with your niece. Your space is six feet wide by 12 feet long. </a:t>
            </a:r>
          </a:p>
          <a:p>
            <a:pPr marL="0" indent="0">
              <a:buFontTx/>
              <a:buNone/>
            </a:pPr>
            <a:r>
              <a:rPr lang="en-US" dirty="0">
                <a:latin typeface="+mj-lt"/>
              </a:rPr>
              <a:t>There is a single bed, a chest of drawers, and a soft chair that you can use. There is also a screen available for your privacy. Decide what you will take with you. You can store anything you do not take, but you will not have access to any stored items until you move again.</a:t>
            </a:r>
          </a:p>
          <a:p>
            <a:pPr marL="0" indent="0">
              <a:buFontTx/>
              <a:buNone/>
            </a:pPr>
            <a:endParaRPr lang="en-US" dirty="0">
              <a:latin typeface="+mj-lt"/>
            </a:endParaRPr>
          </a:p>
        </p:txBody>
      </p:sp>
    </p:spTree>
    <p:extLst>
      <p:ext uri="{BB962C8B-B14F-4D97-AF65-F5344CB8AC3E}">
        <p14:creationId xmlns:p14="http://schemas.microsoft.com/office/powerpoint/2010/main" val="2314087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40</a:t>
            </a:fld>
            <a:endParaRPr lang="en-US"/>
          </a:p>
        </p:txBody>
      </p:sp>
      <p:sp>
        <p:nvSpPr>
          <p:cNvPr id="9" name="Title 8">
            <a:extLst>
              <a:ext uri="{FF2B5EF4-FFF2-40B4-BE49-F238E27FC236}">
                <a16:creationId xmlns:a16="http://schemas.microsoft.com/office/drawing/2014/main" id="{54160A25-57FF-4C18-A435-4AAE984361A7}"/>
              </a:ext>
            </a:extLst>
          </p:cNvPr>
          <p:cNvSpPr>
            <a:spLocks noGrp="1"/>
          </p:cNvSpPr>
          <p:nvPr>
            <p:ph type="title"/>
          </p:nvPr>
        </p:nvSpPr>
        <p:spPr/>
        <p:txBody>
          <a:bodyPr>
            <a:normAutofit fontScale="90000"/>
          </a:bodyPr>
          <a:lstStyle/>
          <a:p>
            <a:r>
              <a:rPr lang="en-US" dirty="0"/>
              <a:t>LO2, content 16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7-2: Thermometer Worksheet</a:t>
            </a:r>
          </a:p>
          <a:p>
            <a:pPr marL="0" indent="0">
              <a:buNone/>
            </a:pPr>
            <a:r>
              <a:rPr lang="en-US" altLang="en-US" sz="1600" dirty="0">
                <a:latin typeface="+mj-lt"/>
              </a:rPr>
              <a:t>Write the temperature reading to the nearest tenth degree underneath each of the examples below</a:t>
            </a:r>
          </a:p>
          <a:p>
            <a:pPr marL="0" indent="0">
              <a:buNone/>
            </a:pPr>
            <a:endParaRPr lang="en-US" altLang="en-US" dirty="0">
              <a:latin typeface="+mj-lt"/>
            </a:endParaRPr>
          </a:p>
        </p:txBody>
      </p:sp>
      <p:grpSp>
        <p:nvGrpSpPr>
          <p:cNvPr id="10" name="Group 9" descr="Five thermometers with different temperature readings.">
            <a:extLst>
              <a:ext uri="{FF2B5EF4-FFF2-40B4-BE49-F238E27FC236}">
                <a16:creationId xmlns:a16="http://schemas.microsoft.com/office/drawing/2014/main" id="{688C2141-E618-49FD-920B-8F88782BC189}"/>
              </a:ext>
            </a:extLst>
          </p:cNvPr>
          <p:cNvGrpSpPr/>
          <p:nvPr/>
        </p:nvGrpSpPr>
        <p:grpSpPr>
          <a:xfrm>
            <a:off x="1400293" y="1988602"/>
            <a:ext cx="5828282" cy="4008653"/>
            <a:chOff x="1400293" y="1988602"/>
            <a:chExt cx="5828282" cy="4008653"/>
          </a:xfrm>
        </p:grpSpPr>
        <p:pic>
          <p:nvPicPr>
            <p:cNvPr id="4" name="Picture 3">
              <a:extLst>
                <a:ext uri="{FF2B5EF4-FFF2-40B4-BE49-F238E27FC236}">
                  <a16:creationId xmlns:a16="http://schemas.microsoft.com/office/drawing/2014/main" id="{84115837-24E4-490A-B1EA-3716196B469C}"/>
                </a:ext>
              </a:extLst>
            </p:cNvPr>
            <p:cNvPicPr>
              <a:picLocks noChangeAspect="1"/>
            </p:cNvPicPr>
            <p:nvPr/>
          </p:nvPicPr>
          <p:blipFill>
            <a:blip r:embed="rId2"/>
            <a:stretch>
              <a:fillRect/>
            </a:stretch>
          </p:blipFill>
          <p:spPr>
            <a:xfrm>
              <a:off x="1400294" y="1988602"/>
              <a:ext cx="5828281" cy="597460"/>
            </a:xfrm>
            <a:prstGeom prst="rect">
              <a:avLst/>
            </a:prstGeom>
          </p:spPr>
        </p:pic>
        <p:pic>
          <p:nvPicPr>
            <p:cNvPr id="5" name="Picture 4">
              <a:extLst>
                <a:ext uri="{FF2B5EF4-FFF2-40B4-BE49-F238E27FC236}">
                  <a16:creationId xmlns:a16="http://schemas.microsoft.com/office/drawing/2014/main" id="{80BD0393-0995-4B98-BD87-5238683241CA}"/>
                </a:ext>
              </a:extLst>
            </p:cNvPr>
            <p:cNvPicPr>
              <a:picLocks noChangeAspect="1"/>
            </p:cNvPicPr>
            <p:nvPr/>
          </p:nvPicPr>
          <p:blipFill>
            <a:blip r:embed="rId3"/>
            <a:stretch>
              <a:fillRect/>
            </a:stretch>
          </p:blipFill>
          <p:spPr>
            <a:xfrm>
              <a:off x="1400294" y="2829198"/>
              <a:ext cx="5828281" cy="597460"/>
            </a:xfrm>
            <a:prstGeom prst="rect">
              <a:avLst/>
            </a:prstGeom>
          </p:spPr>
        </p:pic>
        <p:pic>
          <p:nvPicPr>
            <p:cNvPr id="6" name="Picture 5">
              <a:extLst>
                <a:ext uri="{FF2B5EF4-FFF2-40B4-BE49-F238E27FC236}">
                  <a16:creationId xmlns:a16="http://schemas.microsoft.com/office/drawing/2014/main" id="{A6FB6589-84CE-4946-9644-7087E04A946E}"/>
                </a:ext>
              </a:extLst>
            </p:cNvPr>
            <p:cNvPicPr>
              <a:picLocks noChangeAspect="1"/>
            </p:cNvPicPr>
            <p:nvPr/>
          </p:nvPicPr>
          <p:blipFill>
            <a:blip r:embed="rId4"/>
            <a:stretch>
              <a:fillRect/>
            </a:stretch>
          </p:blipFill>
          <p:spPr>
            <a:xfrm>
              <a:off x="1400294" y="3669794"/>
              <a:ext cx="5828281" cy="603556"/>
            </a:xfrm>
            <a:prstGeom prst="rect">
              <a:avLst/>
            </a:prstGeom>
          </p:spPr>
        </p:pic>
        <p:pic>
          <p:nvPicPr>
            <p:cNvPr id="7" name="Picture 6">
              <a:extLst>
                <a:ext uri="{FF2B5EF4-FFF2-40B4-BE49-F238E27FC236}">
                  <a16:creationId xmlns:a16="http://schemas.microsoft.com/office/drawing/2014/main" id="{CA5B2B7F-2966-49C4-8E76-E603F75B715B}"/>
                </a:ext>
              </a:extLst>
            </p:cNvPr>
            <p:cNvPicPr>
              <a:picLocks noChangeAspect="1"/>
            </p:cNvPicPr>
            <p:nvPr/>
          </p:nvPicPr>
          <p:blipFill>
            <a:blip r:embed="rId5"/>
            <a:stretch>
              <a:fillRect/>
            </a:stretch>
          </p:blipFill>
          <p:spPr>
            <a:xfrm>
              <a:off x="1400293" y="4516486"/>
              <a:ext cx="5828281" cy="597460"/>
            </a:xfrm>
            <a:prstGeom prst="rect">
              <a:avLst/>
            </a:prstGeom>
          </p:spPr>
        </p:pic>
        <p:pic>
          <p:nvPicPr>
            <p:cNvPr id="8" name="Picture 7">
              <a:extLst>
                <a:ext uri="{FF2B5EF4-FFF2-40B4-BE49-F238E27FC236}">
                  <a16:creationId xmlns:a16="http://schemas.microsoft.com/office/drawing/2014/main" id="{FAED5E1E-8643-4597-B7DF-0D5BFE0F9DD1}"/>
                </a:ext>
              </a:extLst>
            </p:cNvPr>
            <p:cNvPicPr>
              <a:picLocks noChangeAspect="1"/>
            </p:cNvPicPr>
            <p:nvPr/>
          </p:nvPicPr>
          <p:blipFill>
            <a:blip r:embed="rId6"/>
            <a:stretch>
              <a:fillRect/>
            </a:stretch>
          </p:blipFill>
          <p:spPr>
            <a:xfrm>
              <a:off x="1400293" y="5393699"/>
              <a:ext cx="5828281" cy="603556"/>
            </a:xfrm>
            <a:prstGeom prst="rect">
              <a:avLst/>
            </a:prstGeom>
          </p:spPr>
        </p:pic>
      </p:grpSp>
    </p:spTree>
    <p:extLst>
      <p:ext uri="{BB962C8B-B14F-4D97-AF65-F5344CB8AC3E}">
        <p14:creationId xmlns:p14="http://schemas.microsoft.com/office/powerpoint/2010/main" val="2854283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41</a:t>
            </a:fld>
            <a:endParaRPr lang="en-US"/>
          </a:p>
        </p:txBody>
      </p:sp>
      <p:sp>
        <p:nvSpPr>
          <p:cNvPr id="8" name="Title 7">
            <a:extLst>
              <a:ext uri="{FF2B5EF4-FFF2-40B4-BE49-F238E27FC236}">
                <a16:creationId xmlns:a16="http://schemas.microsoft.com/office/drawing/2014/main" id="{6DEB6F7A-F702-4915-82D7-28C6C47CE935}"/>
              </a:ext>
            </a:extLst>
          </p:cNvPr>
          <p:cNvSpPr>
            <a:spLocks noGrp="1"/>
          </p:cNvSpPr>
          <p:nvPr>
            <p:ph type="title"/>
          </p:nvPr>
        </p:nvSpPr>
        <p:spPr/>
        <p:txBody>
          <a:bodyPr>
            <a:normAutofit fontScale="90000"/>
          </a:bodyPr>
          <a:lstStyle/>
          <a:p>
            <a:r>
              <a:rPr lang="en-US" dirty="0"/>
              <a:t>LO2, content 17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7-2: Thermometer Worksheet</a:t>
            </a:r>
          </a:p>
          <a:p>
            <a:pPr marL="0" indent="0">
              <a:buNone/>
            </a:pPr>
            <a:r>
              <a:rPr lang="en-US" altLang="en-US" sz="1600" dirty="0">
                <a:latin typeface="+mj-lt"/>
              </a:rPr>
              <a:t>Write the temperature reading to the nearest tenth degree underneath each of the examples below</a:t>
            </a:r>
          </a:p>
          <a:p>
            <a:pPr marL="0" indent="0">
              <a:buNone/>
            </a:pPr>
            <a:endParaRPr lang="en-US" altLang="en-US" dirty="0">
              <a:latin typeface="+mj-lt"/>
            </a:endParaRPr>
          </a:p>
        </p:txBody>
      </p:sp>
      <p:grpSp>
        <p:nvGrpSpPr>
          <p:cNvPr id="9" name="Group 8" descr="Five thermometers with different temperature readings.">
            <a:extLst>
              <a:ext uri="{FF2B5EF4-FFF2-40B4-BE49-F238E27FC236}">
                <a16:creationId xmlns:a16="http://schemas.microsoft.com/office/drawing/2014/main" id="{4E8F7927-C05D-49BB-92C4-1EBF098F46FA}"/>
              </a:ext>
            </a:extLst>
          </p:cNvPr>
          <p:cNvGrpSpPr/>
          <p:nvPr/>
        </p:nvGrpSpPr>
        <p:grpSpPr>
          <a:xfrm>
            <a:off x="1458909" y="1821742"/>
            <a:ext cx="6027231" cy="4187495"/>
            <a:chOff x="1458909" y="1821742"/>
            <a:chExt cx="6027231" cy="4187495"/>
          </a:xfrm>
        </p:grpSpPr>
        <p:pic>
          <p:nvPicPr>
            <p:cNvPr id="4" name="Picture 3">
              <a:extLst>
                <a:ext uri="{FF2B5EF4-FFF2-40B4-BE49-F238E27FC236}">
                  <a16:creationId xmlns:a16="http://schemas.microsoft.com/office/drawing/2014/main" id="{D117D296-1B64-4E76-ABF0-49E1DEBB8F90}"/>
                </a:ext>
              </a:extLst>
            </p:cNvPr>
            <p:cNvPicPr>
              <a:picLocks noChangeAspect="1"/>
            </p:cNvPicPr>
            <p:nvPr/>
          </p:nvPicPr>
          <p:blipFill>
            <a:blip r:embed="rId2"/>
            <a:stretch>
              <a:fillRect/>
            </a:stretch>
          </p:blipFill>
          <p:spPr>
            <a:xfrm>
              <a:off x="1458909" y="1821742"/>
              <a:ext cx="5828281" cy="603556"/>
            </a:xfrm>
            <a:prstGeom prst="rect">
              <a:avLst/>
            </a:prstGeom>
          </p:spPr>
        </p:pic>
        <p:pic>
          <p:nvPicPr>
            <p:cNvPr id="5" name="Picture 4">
              <a:extLst>
                <a:ext uri="{FF2B5EF4-FFF2-40B4-BE49-F238E27FC236}">
                  <a16:creationId xmlns:a16="http://schemas.microsoft.com/office/drawing/2014/main" id="{A5235E99-6FEC-40D1-A4A5-308E493C91E3}"/>
                </a:ext>
              </a:extLst>
            </p:cNvPr>
            <p:cNvPicPr>
              <a:picLocks noChangeAspect="1"/>
            </p:cNvPicPr>
            <p:nvPr/>
          </p:nvPicPr>
          <p:blipFill>
            <a:blip r:embed="rId3"/>
            <a:stretch>
              <a:fillRect/>
            </a:stretch>
          </p:blipFill>
          <p:spPr>
            <a:xfrm>
              <a:off x="1528906" y="2699749"/>
              <a:ext cx="5883150" cy="640135"/>
            </a:xfrm>
            <a:prstGeom prst="rect">
              <a:avLst/>
            </a:prstGeom>
          </p:spPr>
        </p:pic>
        <p:pic>
          <p:nvPicPr>
            <p:cNvPr id="6" name="Picture 5">
              <a:extLst>
                <a:ext uri="{FF2B5EF4-FFF2-40B4-BE49-F238E27FC236}">
                  <a16:creationId xmlns:a16="http://schemas.microsoft.com/office/drawing/2014/main" id="{80564783-FE57-4201-B45A-6846C70B8CB1}"/>
                </a:ext>
              </a:extLst>
            </p:cNvPr>
            <p:cNvPicPr>
              <a:picLocks noChangeAspect="1"/>
            </p:cNvPicPr>
            <p:nvPr/>
          </p:nvPicPr>
          <p:blipFill>
            <a:blip r:embed="rId4"/>
            <a:stretch>
              <a:fillRect/>
            </a:stretch>
          </p:blipFill>
          <p:spPr>
            <a:xfrm>
              <a:off x="1556340" y="3614335"/>
              <a:ext cx="5828281" cy="597460"/>
            </a:xfrm>
            <a:prstGeom prst="rect">
              <a:avLst/>
            </a:prstGeom>
          </p:spPr>
        </p:pic>
        <p:pic>
          <p:nvPicPr>
            <p:cNvPr id="7" name="Picture 6">
              <a:extLst>
                <a:ext uri="{FF2B5EF4-FFF2-40B4-BE49-F238E27FC236}">
                  <a16:creationId xmlns:a16="http://schemas.microsoft.com/office/drawing/2014/main" id="{A3E92088-F24C-4E21-8A37-B7A5591F4859}"/>
                </a:ext>
              </a:extLst>
            </p:cNvPr>
            <p:cNvPicPr>
              <a:picLocks noChangeAspect="1"/>
            </p:cNvPicPr>
            <p:nvPr/>
          </p:nvPicPr>
          <p:blipFill>
            <a:blip r:embed="rId5"/>
            <a:stretch>
              <a:fillRect/>
            </a:stretch>
          </p:blipFill>
          <p:spPr>
            <a:xfrm>
              <a:off x="1528906" y="4497191"/>
              <a:ext cx="5828281" cy="597460"/>
            </a:xfrm>
            <a:prstGeom prst="rect">
              <a:avLst/>
            </a:prstGeom>
          </p:spPr>
        </p:pic>
        <p:pic>
          <p:nvPicPr>
            <p:cNvPr id="10" name="Picture 9">
              <a:extLst>
                <a:ext uri="{FF2B5EF4-FFF2-40B4-BE49-F238E27FC236}">
                  <a16:creationId xmlns:a16="http://schemas.microsoft.com/office/drawing/2014/main" id="{0C27D987-B5AB-46B2-8551-379ECF2F799C}"/>
                </a:ext>
              </a:extLst>
            </p:cNvPr>
            <p:cNvPicPr>
              <a:picLocks noChangeAspect="1"/>
            </p:cNvPicPr>
            <p:nvPr/>
          </p:nvPicPr>
          <p:blipFill>
            <a:blip r:embed="rId6"/>
            <a:stretch>
              <a:fillRect/>
            </a:stretch>
          </p:blipFill>
          <p:spPr>
            <a:xfrm>
              <a:off x="1657859" y="5411777"/>
              <a:ext cx="5828281" cy="597460"/>
            </a:xfrm>
            <a:prstGeom prst="rect">
              <a:avLst/>
            </a:prstGeom>
          </p:spPr>
        </p:pic>
      </p:grpSp>
    </p:spTree>
    <p:extLst>
      <p:ext uri="{BB962C8B-B14F-4D97-AF65-F5344CB8AC3E}">
        <p14:creationId xmlns:p14="http://schemas.microsoft.com/office/powerpoint/2010/main" val="3994724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42</a:t>
            </a:fld>
            <a:endParaRPr lang="en-US" dirty="0"/>
          </a:p>
        </p:txBody>
      </p:sp>
      <p:sp>
        <p:nvSpPr>
          <p:cNvPr id="4" name="Title 3">
            <a:extLst>
              <a:ext uri="{FF2B5EF4-FFF2-40B4-BE49-F238E27FC236}">
                <a16:creationId xmlns:a16="http://schemas.microsoft.com/office/drawing/2014/main" id="{4A168514-38CA-45AA-912E-6526E98A793E}"/>
              </a:ext>
            </a:extLst>
          </p:cNvPr>
          <p:cNvSpPr>
            <a:spLocks noGrp="1"/>
          </p:cNvSpPr>
          <p:nvPr>
            <p:ph type="title"/>
          </p:nvPr>
        </p:nvSpPr>
        <p:spPr/>
        <p:txBody>
          <a:bodyPr>
            <a:normAutofit fontScale="90000"/>
          </a:bodyPr>
          <a:lstStyle/>
          <a:p>
            <a:r>
              <a:rPr lang="en-US" dirty="0"/>
              <a:t>LO2, content 18</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NAs should remember these points about measuring a rectal temperature:</a:t>
            </a:r>
          </a:p>
          <a:p>
            <a:pPr marL="0" indent="0">
              <a:buNone/>
            </a:pPr>
            <a:endParaRPr lang="en-US" dirty="0"/>
          </a:p>
          <a:p>
            <a:pPr lvl="1"/>
            <a:r>
              <a:rPr lang="en-US" dirty="0"/>
              <a:t>NA must explain what he or she will do before starting.</a:t>
            </a:r>
          </a:p>
          <a:p>
            <a:pPr lvl="1"/>
            <a:r>
              <a:rPr lang="en-US" dirty="0"/>
              <a:t>NA should be reassuring.</a:t>
            </a:r>
          </a:p>
          <a:p>
            <a:pPr lvl="1"/>
            <a:r>
              <a:rPr lang="en-US" dirty="0"/>
              <a:t>NA must hold onto the thermometer at all times.</a:t>
            </a:r>
          </a:p>
          <a:p>
            <a:pPr lvl="1"/>
            <a:r>
              <a:rPr lang="en-US" dirty="0"/>
              <a:t>NA must wear gloves.</a:t>
            </a:r>
          </a:p>
          <a:p>
            <a:pPr lvl="1"/>
            <a:r>
              <a:rPr lang="en-US" dirty="0"/>
              <a:t>Thermometer must be lubricated for this procedure.</a:t>
            </a:r>
          </a:p>
          <a:p>
            <a:pPr lvl="1"/>
            <a:r>
              <a:rPr lang="en-US" dirty="0"/>
              <a:t>The privacy of the resident is important.</a:t>
            </a:r>
          </a:p>
          <a:p>
            <a:pPr marL="0" indent="0">
              <a:buNone/>
            </a:pPr>
            <a:endParaRPr lang="en-US" dirty="0">
              <a:solidFill>
                <a:srgbClr val="FF0000"/>
              </a:solidFill>
            </a:endParaRPr>
          </a:p>
        </p:txBody>
      </p:sp>
    </p:spTree>
    <p:extLst>
      <p:ext uri="{BB962C8B-B14F-4D97-AF65-F5344CB8AC3E}">
        <p14:creationId xmlns:p14="http://schemas.microsoft.com/office/powerpoint/2010/main" val="494123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43</a:t>
            </a:fld>
            <a:endParaRPr lang="en-US"/>
          </a:p>
        </p:txBody>
      </p:sp>
      <p:sp>
        <p:nvSpPr>
          <p:cNvPr id="4" name="Title 3">
            <a:extLst>
              <a:ext uri="{FF2B5EF4-FFF2-40B4-BE49-F238E27FC236}">
                <a16:creationId xmlns:a16="http://schemas.microsoft.com/office/drawing/2014/main" id="{7FC2797A-457A-4E0B-90D4-0C8C629FE4FD}"/>
              </a:ext>
            </a:extLst>
          </p:cNvPr>
          <p:cNvSpPr>
            <a:spLocks noGrp="1"/>
          </p:cNvSpPr>
          <p:nvPr>
            <p:ph type="title"/>
          </p:nvPr>
        </p:nvSpPr>
        <p:spPr/>
        <p:txBody>
          <a:bodyPr>
            <a:normAutofit fontScale="90000"/>
          </a:bodyPr>
          <a:lstStyle/>
          <a:p>
            <a:r>
              <a:rPr lang="en-US" dirty="0"/>
              <a:t>LO2, content 19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rectal temperature</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i="1" dirty="0">
                <a:latin typeface="+mj-lt"/>
              </a:rPr>
              <a:t>Equipment: clean rectal digital, electronic, or mercury-free thermometer, lubricant, gloves, tissue, disposable sheath/cover, pen and paper</a:t>
            </a:r>
          </a:p>
          <a:p>
            <a:pPr marL="0" indent="0">
              <a:buNone/>
            </a:pPr>
            <a:endParaRPr lang="en-US" altLang="en-US" i="1" dirty="0">
              <a:latin typeface="+mj-lt"/>
            </a:endParaRPr>
          </a:p>
          <a:p>
            <a:pPr marL="457200" indent="-457200">
              <a:buFont typeface="+mj-lt"/>
              <a:buAutoNum type="arabicPeriod"/>
            </a:pPr>
            <a:r>
              <a:rPr lang="en-US" altLang="en-US" dirty="0">
                <a:latin typeface="+mj-lt"/>
              </a:rPr>
              <a:t>Identify yourself by name. Identify resident by name.</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Provides for infection prevention.</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 </a:t>
            </a:r>
          </a:p>
          <a:p>
            <a:pPr marL="457200" indent="-457200">
              <a:buFont typeface="+mj-lt"/>
              <a:buAutoNum type="arabicPeriod"/>
            </a:pPr>
            <a:endParaRPr lang="en-US" altLang="en-US" dirty="0">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2527961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44</a:t>
            </a:fld>
            <a:endParaRPr lang="en-US"/>
          </a:p>
        </p:txBody>
      </p:sp>
      <p:sp>
        <p:nvSpPr>
          <p:cNvPr id="5" name="Title 4">
            <a:extLst>
              <a:ext uri="{FF2B5EF4-FFF2-40B4-BE49-F238E27FC236}">
                <a16:creationId xmlns:a16="http://schemas.microsoft.com/office/drawing/2014/main" id="{E7B55C14-B41B-4249-8355-22D1F75B10DF}"/>
              </a:ext>
            </a:extLst>
          </p:cNvPr>
          <p:cNvSpPr>
            <a:spLocks noGrp="1"/>
          </p:cNvSpPr>
          <p:nvPr>
            <p:ph type="title"/>
          </p:nvPr>
        </p:nvSpPr>
        <p:spPr/>
        <p:txBody>
          <a:bodyPr>
            <a:normAutofit fontScale="90000"/>
          </a:bodyPr>
          <a:lstStyle/>
          <a:p>
            <a:r>
              <a:rPr lang="en-US" dirty="0"/>
              <a:t>LO2, content 20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rectal temperature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5"/>
            </a:pPr>
            <a:r>
              <a:rPr lang="en-US" altLang="en-US" dirty="0"/>
              <a:t>Adjust bed to a safe level, usually waist high. Lock bed wheels.</a:t>
            </a:r>
          </a:p>
          <a:p>
            <a:pPr marL="457200" indent="-457200">
              <a:buFont typeface="+mj-lt"/>
              <a:buAutoNum type="arabicPeriod" startAt="5"/>
            </a:pPr>
            <a:r>
              <a:rPr lang="en-US" altLang="en-US" dirty="0"/>
              <a:t>Help the resident to left-lying (Sims’) position.</a:t>
            </a:r>
          </a:p>
          <a:p>
            <a:pPr marL="457200" indent="-457200">
              <a:buFont typeface="+mj-lt"/>
              <a:buAutoNum type="arabicPeriod" startAt="5"/>
            </a:pPr>
            <a:r>
              <a:rPr lang="en-US" altLang="en-US" dirty="0"/>
              <a:t>Fold back linens to expose only the rectal area.</a:t>
            </a:r>
          </a:p>
          <a:p>
            <a:pPr marL="457200" indent="-457200">
              <a:buFont typeface="+mj-lt"/>
              <a:buAutoNum type="arabicPeriod" startAt="5"/>
            </a:pPr>
            <a:r>
              <a:rPr lang="en-US" altLang="en-US" dirty="0"/>
              <a:t>Put on gloves. </a:t>
            </a:r>
          </a:p>
          <a:p>
            <a:pPr marL="457200" lvl="1" indent="0">
              <a:buNone/>
            </a:pPr>
            <a:endParaRPr lang="en-US" altLang="en-US" dirty="0"/>
          </a:p>
        </p:txBody>
      </p:sp>
      <p:pic>
        <p:nvPicPr>
          <p:cNvPr id="4" name="Picture 3" descr="Elderly resident in Sims' position.">
            <a:extLst>
              <a:ext uri="{FF2B5EF4-FFF2-40B4-BE49-F238E27FC236}">
                <a16:creationId xmlns:a16="http://schemas.microsoft.com/office/drawing/2014/main" id="{44984F63-27C9-4361-A3EF-09E7C1022EFB}"/>
              </a:ext>
            </a:extLst>
          </p:cNvPr>
          <p:cNvPicPr>
            <a:picLocks noChangeAspect="1"/>
          </p:cNvPicPr>
          <p:nvPr/>
        </p:nvPicPr>
        <p:blipFill>
          <a:blip r:embed="rId2"/>
          <a:stretch>
            <a:fillRect/>
          </a:stretch>
        </p:blipFill>
        <p:spPr>
          <a:xfrm>
            <a:off x="3217985" y="4021016"/>
            <a:ext cx="4562099" cy="1975418"/>
          </a:xfrm>
          <a:prstGeom prst="rect">
            <a:avLst/>
          </a:prstGeom>
        </p:spPr>
      </p:pic>
    </p:spTree>
    <p:extLst>
      <p:ext uri="{BB962C8B-B14F-4D97-AF65-F5344CB8AC3E}">
        <p14:creationId xmlns:p14="http://schemas.microsoft.com/office/powerpoint/2010/main" val="17031735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45</a:t>
            </a:fld>
            <a:endParaRPr lang="en-US"/>
          </a:p>
        </p:txBody>
      </p:sp>
      <p:sp>
        <p:nvSpPr>
          <p:cNvPr id="4" name="Title 3">
            <a:extLst>
              <a:ext uri="{FF2B5EF4-FFF2-40B4-BE49-F238E27FC236}">
                <a16:creationId xmlns:a16="http://schemas.microsoft.com/office/drawing/2014/main" id="{33EE55F2-3AAA-4F46-856F-58EFE6FB49D9}"/>
              </a:ext>
            </a:extLst>
          </p:cNvPr>
          <p:cNvSpPr>
            <a:spLocks noGrp="1"/>
          </p:cNvSpPr>
          <p:nvPr>
            <p:ph type="title"/>
          </p:nvPr>
        </p:nvSpPr>
        <p:spPr/>
        <p:txBody>
          <a:bodyPr>
            <a:normAutofit fontScale="90000"/>
          </a:bodyPr>
          <a:lstStyle/>
          <a:p>
            <a:r>
              <a:rPr lang="en-US" dirty="0"/>
              <a:t>LO2, content 21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rectal temperature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9"/>
            </a:pPr>
            <a:r>
              <a:rPr lang="en-US" altLang="en-US" b="1" dirty="0">
                <a:latin typeface="+mj-lt"/>
              </a:rPr>
              <a:t>Digital thermometer: </a:t>
            </a:r>
            <a:r>
              <a:rPr lang="en-US" altLang="en-US" dirty="0">
                <a:latin typeface="+mj-lt"/>
              </a:rPr>
              <a:t>Put on the disposable sheath. Turn on thermometer and wait until ready sign appears.</a:t>
            </a:r>
          </a:p>
          <a:p>
            <a:pPr marL="457200" lvl="1" indent="0">
              <a:buNone/>
            </a:pPr>
            <a:r>
              <a:rPr lang="en-US" altLang="en-US" b="1" dirty="0">
                <a:latin typeface="+mj-lt"/>
              </a:rPr>
              <a:t>Electronic thermometer: </a:t>
            </a:r>
            <a:r>
              <a:rPr lang="en-US" altLang="en-US" dirty="0">
                <a:latin typeface="+mj-lt"/>
              </a:rPr>
              <a:t>Remove the probe from base unit. Put on probe cover.</a:t>
            </a:r>
          </a:p>
          <a:p>
            <a:pPr marL="457200" lvl="1" indent="0">
              <a:buNone/>
            </a:pPr>
            <a:r>
              <a:rPr lang="en-US" altLang="en-US" b="1" dirty="0">
                <a:latin typeface="+mj-lt"/>
              </a:rPr>
              <a:t>Mercury-free thermometer: </a:t>
            </a:r>
            <a:r>
              <a:rPr lang="en-US" altLang="en-US" dirty="0">
                <a:latin typeface="+mj-lt"/>
              </a:rPr>
              <a:t>Hold thermometer by stem. Shake the thermometer down to below the lowest number.</a:t>
            </a:r>
          </a:p>
          <a:p>
            <a:pPr marL="457200" indent="-457200">
              <a:buFont typeface="+mj-lt"/>
              <a:buAutoNum type="arabicPeriod" startAt="10"/>
            </a:pPr>
            <a:r>
              <a:rPr lang="en-US" altLang="en-US" dirty="0">
                <a:latin typeface="+mj-lt"/>
              </a:rPr>
              <a:t>Apply a small amount of lubricant to tip of the bulb or probe cover (or apply pre-lubricated cover).</a:t>
            </a:r>
          </a:p>
          <a:p>
            <a:pPr marL="0" indent="0">
              <a:buNone/>
            </a:pPr>
            <a:endParaRPr lang="en-US" altLang="en-US" dirty="0">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3861278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46</a:t>
            </a:fld>
            <a:endParaRPr lang="en-US"/>
          </a:p>
        </p:txBody>
      </p:sp>
      <p:sp>
        <p:nvSpPr>
          <p:cNvPr id="5" name="Title 4">
            <a:extLst>
              <a:ext uri="{FF2B5EF4-FFF2-40B4-BE49-F238E27FC236}">
                <a16:creationId xmlns:a16="http://schemas.microsoft.com/office/drawing/2014/main" id="{99EB3BBE-C958-4EC8-83F4-F35821ECA5E4}"/>
              </a:ext>
            </a:extLst>
          </p:cNvPr>
          <p:cNvSpPr>
            <a:spLocks noGrp="1"/>
          </p:cNvSpPr>
          <p:nvPr>
            <p:ph type="title"/>
          </p:nvPr>
        </p:nvSpPr>
        <p:spPr/>
        <p:txBody>
          <a:bodyPr>
            <a:normAutofit fontScale="90000"/>
          </a:bodyPr>
          <a:lstStyle/>
          <a:p>
            <a:r>
              <a:rPr lang="en-US" dirty="0"/>
              <a:t>LO2, content 22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890304"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rectal temperature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1"/>
            </a:pPr>
            <a:r>
              <a:rPr lang="en-US" altLang="en-US" dirty="0">
                <a:latin typeface="+mj-lt"/>
              </a:rPr>
              <a:t>Separate the buttocks. Gently insert thermometer into rectum 1/2 to 1 inch. Stop if you meet resistance. Do not force the thermometer into the rectum.</a:t>
            </a:r>
          </a:p>
          <a:p>
            <a:pPr marL="457200" indent="-457200">
              <a:buFont typeface="+mj-lt"/>
              <a:buAutoNum type="arabicPeriod" startAt="11"/>
            </a:pPr>
            <a:r>
              <a:rPr lang="en-US" altLang="en-US" dirty="0">
                <a:latin typeface="+mj-lt"/>
              </a:rPr>
              <a:t>Replace the sheet over buttocks. Hold on to the thermometer at all times.</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NA preparing to insert rectal thermometer into resident's rectum. ">
            <a:extLst>
              <a:ext uri="{FF2B5EF4-FFF2-40B4-BE49-F238E27FC236}">
                <a16:creationId xmlns:a16="http://schemas.microsoft.com/office/drawing/2014/main" id="{D3475058-B475-47A2-8A30-704CBAD8BADB}"/>
              </a:ext>
            </a:extLst>
          </p:cNvPr>
          <p:cNvPicPr>
            <a:picLocks noChangeAspect="1"/>
          </p:cNvPicPr>
          <p:nvPr/>
        </p:nvPicPr>
        <p:blipFill>
          <a:blip r:embed="rId2"/>
          <a:stretch>
            <a:fillRect/>
          </a:stretch>
        </p:blipFill>
        <p:spPr>
          <a:xfrm>
            <a:off x="4572000" y="2308097"/>
            <a:ext cx="3470031" cy="3767655"/>
          </a:xfrm>
          <a:prstGeom prst="rect">
            <a:avLst/>
          </a:prstGeom>
        </p:spPr>
      </p:pic>
    </p:spTree>
    <p:extLst>
      <p:ext uri="{BB962C8B-B14F-4D97-AF65-F5344CB8AC3E}">
        <p14:creationId xmlns:p14="http://schemas.microsoft.com/office/powerpoint/2010/main" val="19626742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47</a:t>
            </a:fld>
            <a:endParaRPr lang="en-US"/>
          </a:p>
        </p:txBody>
      </p:sp>
      <p:sp>
        <p:nvSpPr>
          <p:cNvPr id="4" name="Title 3">
            <a:extLst>
              <a:ext uri="{FF2B5EF4-FFF2-40B4-BE49-F238E27FC236}">
                <a16:creationId xmlns:a16="http://schemas.microsoft.com/office/drawing/2014/main" id="{439BABB8-ED9F-4C7B-A66F-CFE411708643}"/>
              </a:ext>
            </a:extLst>
          </p:cNvPr>
          <p:cNvSpPr>
            <a:spLocks noGrp="1"/>
          </p:cNvSpPr>
          <p:nvPr>
            <p:ph type="title"/>
          </p:nvPr>
        </p:nvSpPr>
        <p:spPr/>
        <p:txBody>
          <a:bodyPr>
            <a:normAutofit fontScale="90000"/>
          </a:bodyPr>
          <a:lstStyle/>
          <a:p>
            <a:r>
              <a:rPr lang="en-US" dirty="0"/>
              <a:t>LO2, content 23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lnSpcReduction="10000"/>
          </a:bodyPr>
          <a:lstStyle/>
          <a:p>
            <a:pPr marL="0" indent="0">
              <a:buNone/>
            </a:pPr>
            <a:r>
              <a:rPr lang="en-US" altLang="en-US" dirty="0">
                <a:solidFill>
                  <a:schemeClr val="accent5">
                    <a:lumMod val="60000"/>
                    <a:lumOff val="40000"/>
                  </a:schemeClr>
                </a:solidFill>
                <a:highlight>
                  <a:srgbClr val="000000"/>
                </a:highlight>
                <a:latin typeface="+mj-lt"/>
              </a:rPr>
              <a:t>Measuring and recording rectal temperature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3"/>
            </a:pPr>
            <a:r>
              <a:rPr lang="en-US" altLang="en-US" b="1" dirty="0">
                <a:latin typeface="+mj-lt"/>
              </a:rPr>
              <a:t>Digital thermometer: </a:t>
            </a:r>
            <a:r>
              <a:rPr lang="en-US" altLang="en-US" dirty="0">
                <a:latin typeface="+mj-lt"/>
              </a:rPr>
              <a:t>Hold thermometer in place until thermometer blinks or beeps.</a:t>
            </a:r>
          </a:p>
          <a:p>
            <a:pPr marL="457200" lvl="1" indent="0">
              <a:buNone/>
            </a:pPr>
            <a:r>
              <a:rPr lang="en-US" altLang="en-US" b="1" dirty="0">
                <a:latin typeface="+mj-lt"/>
              </a:rPr>
              <a:t>Electronic thermometer:</a:t>
            </a:r>
            <a:r>
              <a:rPr lang="en-US" altLang="en-US" dirty="0">
                <a:latin typeface="+mj-lt"/>
              </a:rPr>
              <a:t> Leave in place until you hear a tone or see a flashing or steady light.</a:t>
            </a:r>
          </a:p>
          <a:p>
            <a:pPr marL="457200" lvl="1" indent="0">
              <a:buNone/>
            </a:pPr>
            <a:r>
              <a:rPr lang="en-US" altLang="en-US" b="1" dirty="0">
                <a:latin typeface="+mj-lt"/>
              </a:rPr>
              <a:t>Mercury-free thermometer:</a:t>
            </a:r>
            <a:r>
              <a:rPr lang="en-US" altLang="en-US" dirty="0">
                <a:latin typeface="+mj-lt"/>
              </a:rPr>
              <a:t> Leave in place for at least three minutes.</a:t>
            </a:r>
          </a:p>
          <a:p>
            <a:pPr marL="457200" indent="-457200">
              <a:buFont typeface="+mj-lt"/>
              <a:buAutoNum type="arabicPeriod" startAt="14"/>
            </a:pPr>
            <a:r>
              <a:rPr lang="en-US" altLang="en-US" dirty="0">
                <a:latin typeface="+mj-lt"/>
              </a:rPr>
              <a:t>Gently remove the thermometer. Wipe with tissue from stem to bulb or remove sheath. Discard tissue or sheath.</a:t>
            </a:r>
          </a:p>
          <a:p>
            <a:pPr marL="457200" indent="-457200">
              <a:buFont typeface="+mj-lt"/>
              <a:buAutoNum type="arabicPeriod" startAt="15"/>
            </a:pPr>
            <a:r>
              <a:rPr lang="en-US" altLang="en-US" dirty="0">
                <a:latin typeface="+mj-lt"/>
              </a:rPr>
              <a:t>Read the thermometer at eye level as you would for an oral temperature. Remember the temperature reading.</a:t>
            </a:r>
          </a:p>
          <a:p>
            <a:pPr marL="457200" indent="-457200">
              <a:buFont typeface="+mj-lt"/>
              <a:buAutoNum type="arabicPeriod" startAt="15"/>
            </a:pPr>
            <a:r>
              <a:rPr lang="en-US" altLang="en-US" b="1" dirty="0">
                <a:latin typeface="+mj-lt"/>
              </a:rPr>
              <a:t>Digital thermometer</a:t>
            </a:r>
            <a:r>
              <a:rPr lang="en-US" altLang="en-US" dirty="0">
                <a:latin typeface="+mj-lt"/>
              </a:rPr>
              <a:t>: Clean thermometer according to policy and replace it in the case.</a:t>
            </a:r>
          </a:p>
          <a:p>
            <a:pPr marL="457200" lvl="1" indent="0">
              <a:buNone/>
            </a:pPr>
            <a:r>
              <a:rPr lang="en-US" altLang="en-US" b="1" dirty="0">
                <a:latin typeface="+mj-lt"/>
              </a:rPr>
              <a:t>Electronic thermometer</a:t>
            </a:r>
            <a:r>
              <a:rPr lang="en-US" altLang="en-US" dirty="0">
                <a:latin typeface="+mj-lt"/>
              </a:rPr>
              <a:t>: Press the eject button to discard cover. Return probe to holder.</a:t>
            </a:r>
          </a:p>
          <a:p>
            <a:pPr marL="0" indent="0">
              <a:buNone/>
            </a:pPr>
            <a:endParaRPr lang="en-US" altLang="en-US" dirty="0">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13673673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48</a:t>
            </a:fld>
            <a:endParaRPr lang="en-US"/>
          </a:p>
        </p:txBody>
      </p:sp>
      <p:sp>
        <p:nvSpPr>
          <p:cNvPr id="4" name="Title 3">
            <a:extLst>
              <a:ext uri="{FF2B5EF4-FFF2-40B4-BE49-F238E27FC236}">
                <a16:creationId xmlns:a16="http://schemas.microsoft.com/office/drawing/2014/main" id="{1908F667-E1B7-4AF2-B5D7-C56772253631}"/>
              </a:ext>
            </a:extLst>
          </p:cNvPr>
          <p:cNvSpPr>
            <a:spLocks noGrp="1"/>
          </p:cNvSpPr>
          <p:nvPr>
            <p:ph type="title"/>
          </p:nvPr>
        </p:nvSpPr>
        <p:spPr/>
        <p:txBody>
          <a:bodyPr>
            <a:normAutofit fontScale="90000"/>
          </a:bodyPr>
          <a:lstStyle/>
          <a:p>
            <a:r>
              <a:rPr lang="en-US" dirty="0"/>
              <a:t>LO2, content 24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rectal temperature</a:t>
            </a:r>
          </a:p>
          <a:p>
            <a:pPr marL="0" indent="0">
              <a:buNone/>
            </a:pPr>
            <a:endParaRPr lang="en-US" altLang="en-US" dirty="0">
              <a:solidFill>
                <a:schemeClr val="accent5">
                  <a:lumMod val="60000"/>
                  <a:lumOff val="40000"/>
                </a:schemeClr>
              </a:solidFill>
              <a:highlight>
                <a:srgbClr val="000000"/>
              </a:highlight>
              <a:latin typeface="+mj-lt"/>
            </a:endParaRPr>
          </a:p>
          <a:p>
            <a:pPr marL="457200" lvl="1" indent="0">
              <a:buNone/>
            </a:pPr>
            <a:r>
              <a:rPr lang="en-US" altLang="en-US" b="1" dirty="0">
                <a:latin typeface="+mj-lt"/>
              </a:rPr>
              <a:t>Mercury-free thermometer</a:t>
            </a:r>
            <a:r>
              <a:rPr lang="en-US" altLang="en-US" dirty="0">
                <a:latin typeface="+mj-lt"/>
              </a:rPr>
              <a:t>: Clean thermometer with soap and water. Rinse with clean water and dry. Return it to case.</a:t>
            </a:r>
          </a:p>
          <a:p>
            <a:pPr marL="457200" indent="-457200">
              <a:buFont typeface="+mj-lt"/>
              <a:buAutoNum type="arabicPeriod" startAt="17"/>
            </a:pPr>
            <a:r>
              <a:rPr lang="en-US" altLang="en-US" dirty="0">
                <a:latin typeface="+mj-lt"/>
              </a:rPr>
              <a:t>Remove and discard gloves. </a:t>
            </a:r>
          </a:p>
          <a:p>
            <a:pPr marL="457200" indent="-457200">
              <a:buFont typeface="+mj-lt"/>
              <a:buAutoNum type="arabicPeriod" startAt="17"/>
            </a:pPr>
            <a:r>
              <a:rPr lang="en-US" altLang="en-US" dirty="0">
                <a:latin typeface="+mj-lt"/>
              </a:rPr>
              <a:t>Wash your hands.</a:t>
            </a:r>
          </a:p>
          <a:p>
            <a:pPr marL="457200" indent="-457200">
              <a:buFont typeface="+mj-lt"/>
              <a:buAutoNum type="arabicPeriod" startAt="17"/>
            </a:pPr>
            <a:r>
              <a:rPr lang="en-US" altLang="en-US" dirty="0">
                <a:latin typeface="+mj-lt"/>
              </a:rPr>
              <a:t>Assist the resident to a comfortable position.</a:t>
            </a:r>
          </a:p>
          <a:p>
            <a:pPr marL="457200" indent="-457200">
              <a:buFont typeface="+mj-lt"/>
              <a:buAutoNum type="arabicPeriod" startAt="17"/>
            </a:pPr>
            <a:r>
              <a:rPr lang="en-US" altLang="en-US" dirty="0">
                <a:latin typeface="+mj-lt"/>
              </a:rPr>
              <a:t>Immediately record the temperature, date, time, and method used (rectal).</a:t>
            </a:r>
          </a:p>
          <a:p>
            <a:pPr marL="457200" indent="-457200">
              <a:buFont typeface="+mj-lt"/>
              <a:buAutoNum type="arabicPeriod" startAt="17"/>
            </a:pPr>
            <a:r>
              <a:rPr lang="en-US" altLang="en-US" dirty="0">
                <a:latin typeface="+mj-lt"/>
              </a:rPr>
              <a:t>Place call light within resident’s reach.</a:t>
            </a:r>
          </a:p>
          <a:p>
            <a:pPr marL="457200" indent="-457200">
              <a:buFont typeface="+mj-lt"/>
              <a:buAutoNum type="arabicPeriod" startAt="17"/>
            </a:pPr>
            <a:r>
              <a:rPr lang="en-US" altLang="en-US" dirty="0">
                <a:latin typeface="+mj-lt"/>
              </a:rPr>
              <a:t>Report any changes in resident to the nurse.</a:t>
            </a:r>
          </a:p>
          <a:p>
            <a:pPr marL="0" indent="0">
              <a:buNone/>
            </a:pPr>
            <a:r>
              <a:rPr lang="en-US" altLang="en-US" dirty="0">
                <a:latin typeface="+mj-lt"/>
              </a:rPr>
              <a:t>	</a:t>
            </a:r>
          </a:p>
          <a:p>
            <a:pPr marL="0" indent="0">
              <a:buNone/>
            </a:pPr>
            <a:endParaRPr lang="en-US" altLang="en-US" dirty="0">
              <a:latin typeface="+mj-lt"/>
            </a:endParaRPr>
          </a:p>
          <a:p>
            <a:pPr marL="0" indent="0">
              <a:buNone/>
            </a:pPr>
            <a:endParaRPr lang="en-US" altLang="en-US" dirty="0">
              <a:latin typeface="+mj-lt"/>
            </a:endParaRP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1369770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49</a:t>
            </a:fld>
            <a:endParaRPr lang="en-US" dirty="0"/>
          </a:p>
        </p:txBody>
      </p:sp>
      <p:sp>
        <p:nvSpPr>
          <p:cNvPr id="4" name="Title 3">
            <a:extLst>
              <a:ext uri="{FF2B5EF4-FFF2-40B4-BE49-F238E27FC236}">
                <a16:creationId xmlns:a16="http://schemas.microsoft.com/office/drawing/2014/main" id="{F930ECAF-392F-4DB9-9B8E-1D65618C1043}"/>
              </a:ext>
            </a:extLst>
          </p:cNvPr>
          <p:cNvSpPr>
            <a:spLocks noGrp="1"/>
          </p:cNvSpPr>
          <p:nvPr>
            <p:ph type="title"/>
          </p:nvPr>
        </p:nvSpPr>
        <p:spPr/>
        <p:txBody>
          <a:bodyPr>
            <a:normAutofit fontScale="90000"/>
          </a:bodyPr>
          <a:lstStyle/>
          <a:p>
            <a:r>
              <a:rPr lang="en-US" dirty="0"/>
              <a:t>LO2, content 25</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NAs should remember these points about tympanic and axillary temperatures:</a:t>
            </a:r>
          </a:p>
          <a:p>
            <a:pPr marL="0" indent="0">
              <a:buNone/>
            </a:pPr>
            <a:endParaRPr lang="en-US" dirty="0"/>
          </a:p>
          <a:p>
            <a:pPr lvl="1"/>
            <a:r>
              <a:rPr lang="en-US" dirty="0"/>
              <a:t>Tympanic thermometers are fast and accurate.</a:t>
            </a:r>
          </a:p>
          <a:p>
            <a:pPr lvl="1"/>
            <a:r>
              <a:rPr lang="en-US" dirty="0"/>
              <a:t>The tympanic thermometer will only go into the ear ¼ - ½ inch.</a:t>
            </a:r>
          </a:p>
          <a:p>
            <a:pPr lvl="1"/>
            <a:r>
              <a:rPr lang="en-US" dirty="0"/>
              <a:t>Axillary temperatures are much less reliable but can be safer for confused, disoriented, or uncooperative residents, or residents with dementia.</a:t>
            </a:r>
          </a:p>
          <a:p>
            <a:pPr marL="0" indent="0">
              <a:buNone/>
            </a:pPr>
            <a:endParaRPr lang="en-US" dirty="0">
              <a:solidFill>
                <a:srgbClr val="FF0000"/>
              </a:solidFill>
            </a:endParaRPr>
          </a:p>
        </p:txBody>
      </p:sp>
    </p:spTree>
    <p:extLst>
      <p:ext uri="{BB962C8B-B14F-4D97-AF65-F5344CB8AC3E}">
        <p14:creationId xmlns:p14="http://schemas.microsoft.com/office/powerpoint/2010/main" val="1537025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a:t>
            </a:fld>
            <a:endParaRPr lang="en-US"/>
          </a:p>
        </p:txBody>
      </p:sp>
      <p:sp>
        <p:nvSpPr>
          <p:cNvPr id="4" name="Title 3">
            <a:extLst>
              <a:ext uri="{FF2B5EF4-FFF2-40B4-BE49-F238E27FC236}">
                <a16:creationId xmlns:a16="http://schemas.microsoft.com/office/drawing/2014/main" id="{21322FE9-A128-47BD-A5BB-E68260C636BC}"/>
              </a:ext>
            </a:extLst>
          </p:cNvPr>
          <p:cNvSpPr>
            <a:spLocks noGrp="1"/>
          </p:cNvSpPr>
          <p:nvPr>
            <p:ph type="title"/>
          </p:nvPr>
        </p:nvSpPr>
        <p:spPr/>
        <p:txBody>
          <a:bodyPr>
            <a:normAutofit fontScale="90000"/>
          </a:bodyPr>
          <a:lstStyle/>
          <a:p>
            <a:r>
              <a:rPr lang="en-US" dirty="0"/>
              <a:t>LO1, content 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7-1: Quiz: You are Moving! (cont’d)</a:t>
            </a:r>
          </a:p>
          <a:p>
            <a:pPr marL="0" indent="0">
              <a:buNone/>
            </a:pPr>
            <a:endParaRPr lang="en-US" altLang="en-US" dirty="0">
              <a:latin typeface="+mj-lt"/>
            </a:endParaRPr>
          </a:p>
          <a:p>
            <a:pPr marL="0" indent="0">
              <a:buFontTx/>
              <a:buNone/>
            </a:pPr>
            <a:r>
              <a:rPr lang="en-US" dirty="0">
                <a:latin typeface="+mj-lt"/>
              </a:rPr>
              <a:t>Think of space. All six items must fit into your small room, or in your half of the closet, which is a five foot by three foot space. Name six things you will take with you. (Seven outfits of clothing count as one item.)</a:t>
            </a:r>
          </a:p>
          <a:p>
            <a:pPr marL="0" indent="0">
              <a:buFontTx/>
              <a:buNone/>
            </a:pPr>
            <a:r>
              <a:rPr lang="en-US" dirty="0">
                <a:latin typeface="+mj-lt"/>
              </a:rPr>
              <a:t>1.	_________________________________________________</a:t>
            </a:r>
          </a:p>
          <a:p>
            <a:pPr marL="0" indent="0">
              <a:buFontTx/>
              <a:buNone/>
            </a:pPr>
            <a:r>
              <a:rPr lang="en-US" dirty="0">
                <a:latin typeface="+mj-lt"/>
              </a:rPr>
              <a:t>2. 	_________________________________________________</a:t>
            </a:r>
          </a:p>
          <a:p>
            <a:pPr marL="0" indent="0">
              <a:buFontTx/>
              <a:buNone/>
            </a:pPr>
            <a:r>
              <a:rPr lang="en-US" dirty="0">
                <a:latin typeface="+mj-lt"/>
              </a:rPr>
              <a:t>3. 	_________________________________________________</a:t>
            </a:r>
          </a:p>
          <a:p>
            <a:pPr marL="0" indent="0">
              <a:buFontTx/>
              <a:buNone/>
            </a:pPr>
            <a:r>
              <a:rPr lang="en-US" dirty="0">
                <a:latin typeface="+mj-lt"/>
              </a:rPr>
              <a:t>4. 	_________________________________________________</a:t>
            </a:r>
          </a:p>
          <a:p>
            <a:pPr marL="0" indent="0">
              <a:buFontTx/>
              <a:buNone/>
            </a:pPr>
            <a:r>
              <a:rPr lang="en-US" dirty="0">
                <a:latin typeface="+mj-lt"/>
              </a:rPr>
              <a:t>5. 	_________________________________________________</a:t>
            </a:r>
          </a:p>
          <a:p>
            <a:pPr marL="0" indent="0">
              <a:buFontTx/>
              <a:buNone/>
            </a:pPr>
            <a:r>
              <a:rPr lang="en-US" dirty="0">
                <a:latin typeface="+mj-lt"/>
              </a:rPr>
              <a:t>6. 	_________________________________________________</a:t>
            </a:r>
          </a:p>
          <a:p>
            <a:pPr marL="0" indent="0">
              <a:buFontTx/>
              <a:buNone/>
            </a:pPr>
            <a:endParaRPr lang="en-US" dirty="0">
              <a:latin typeface="+mj-lt"/>
            </a:endParaRPr>
          </a:p>
          <a:p>
            <a:pPr marL="0" indent="0">
              <a:buFontTx/>
              <a:buNone/>
            </a:pPr>
            <a:endParaRPr lang="en-US" dirty="0">
              <a:latin typeface="+mj-lt"/>
            </a:endParaRPr>
          </a:p>
        </p:txBody>
      </p:sp>
    </p:spTree>
    <p:extLst>
      <p:ext uri="{BB962C8B-B14F-4D97-AF65-F5344CB8AC3E}">
        <p14:creationId xmlns:p14="http://schemas.microsoft.com/office/powerpoint/2010/main" val="2271933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50</a:t>
            </a:fld>
            <a:endParaRPr lang="en-US"/>
          </a:p>
        </p:txBody>
      </p:sp>
      <p:sp>
        <p:nvSpPr>
          <p:cNvPr id="4" name="Title 3">
            <a:extLst>
              <a:ext uri="{FF2B5EF4-FFF2-40B4-BE49-F238E27FC236}">
                <a16:creationId xmlns:a16="http://schemas.microsoft.com/office/drawing/2014/main" id="{120A6CA5-17C5-4D86-9396-6B5155C50F04}"/>
              </a:ext>
            </a:extLst>
          </p:cNvPr>
          <p:cNvSpPr>
            <a:spLocks noGrp="1"/>
          </p:cNvSpPr>
          <p:nvPr>
            <p:ph type="title"/>
          </p:nvPr>
        </p:nvSpPr>
        <p:spPr/>
        <p:txBody>
          <a:bodyPr>
            <a:normAutofit fontScale="90000"/>
          </a:bodyPr>
          <a:lstStyle/>
          <a:p>
            <a:r>
              <a:rPr lang="en-US" dirty="0"/>
              <a:t>LO2, content 26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tympanic temperature</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dirty="0">
                <a:latin typeface="+mj-lt"/>
              </a:rPr>
              <a:t>Equipment: tympanic thermometer, gloves, disposable probe sheath/cover, pen and paper </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 </a:t>
            </a:r>
          </a:p>
          <a:p>
            <a:pPr marL="457200" indent="-457200">
              <a:buFont typeface="+mj-lt"/>
              <a:buAutoNum type="arabicPeriod"/>
            </a:pPr>
            <a:r>
              <a:rPr lang="en-US" altLang="en-US" dirty="0">
                <a:latin typeface="+mj-lt"/>
              </a:rPr>
              <a:t>Put on gloves.</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32307263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51</a:t>
            </a:fld>
            <a:endParaRPr lang="en-US"/>
          </a:p>
        </p:txBody>
      </p:sp>
      <p:sp>
        <p:nvSpPr>
          <p:cNvPr id="5" name="Title 4">
            <a:extLst>
              <a:ext uri="{FF2B5EF4-FFF2-40B4-BE49-F238E27FC236}">
                <a16:creationId xmlns:a16="http://schemas.microsoft.com/office/drawing/2014/main" id="{A305595E-8ADE-4883-8BA0-EF9BF7A604BC}"/>
              </a:ext>
            </a:extLst>
          </p:cNvPr>
          <p:cNvSpPr>
            <a:spLocks noGrp="1"/>
          </p:cNvSpPr>
          <p:nvPr>
            <p:ph type="title"/>
          </p:nvPr>
        </p:nvSpPr>
        <p:spPr/>
        <p:txBody>
          <a:bodyPr>
            <a:normAutofit fontScale="90000"/>
          </a:bodyPr>
          <a:lstStyle/>
          <a:p>
            <a:r>
              <a:rPr lang="en-US" dirty="0"/>
              <a:t>LO2, content 27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4095456"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tympanic temperature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6"/>
            </a:pPr>
            <a:r>
              <a:rPr lang="en-US" altLang="en-US" dirty="0"/>
              <a:t>Put a disposable sheath over earpiece of the thermometer. Position the resident’s head so that the ear is in front of you. Straighten the ear canal by gently pulling up and back on the outside edge of the ear. Insert the covered probe into the ear canal. Press the button.</a:t>
            </a:r>
          </a:p>
          <a:p>
            <a:pPr marL="457200" lvl="1" indent="0">
              <a:buNone/>
            </a:pPr>
            <a:endParaRPr lang="en-US" altLang="en-US" dirty="0"/>
          </a:p>
        </p:txBody>
      </p:sp>
      <p:pic>
        <p:nvPicPr>
          <p:cNvPr id="4" name="Picture 3" descr="Gloved hand positioning ear for tympanic thermometer.">
            <a:extLst>
              <a:ext uri="{FF2B5EF4-FFF2-40B4-BE49-F238E27FC236}">
                <a16:creationId xmlns:a16="http://schemas.microsoft.com/office/drawing/2014/main" id="{71E9E0B9-F49C-42F1-A56F-124BF900E1A8}"/>
              </a:ext>
            </a:extLst>
          </p:cNvPr>
          <p:cNvPicPr>
            <a:picLocks noChangeAspect="1"/>
          </p:cNvPicPr>
          <p:nvPr/>
        </p:nvPicPr>
        <p:blipFill>
          <a:blip r:embed="rId2"/>
          <a:stretch>
            <a:fillRect/>
          </a:stretch>
        </p:blipFill>
        <p:spPr>
          <a:xfrm>
            <a:off x="4714072" y="2465212"/>
            <a:ext cx="3397991" cy="3475021"/>
          </a:xfrm>
          <a:prstGeom prst="rect">
            <a:avLst/>
          </a:prstGeom>
        </p:spPr>
      </p:pic>
    </p:spTree>
    <p:extLst>
      <p:ext uri="{BB962C8B-B14F-4D97-AF65-F5344CB8AC3E}">
        <p14:creationId xmlns:p14="http://schemas.microsoft.com/office/powerpoint/2010/main" val="29318426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52</a:t>
            </a:fld>
            <a:endParaRPr lang="en-US"/>
          </a:p>
        </p:txBody>
      </p:sp>
      <p:sp>
        <p:nvSpPr>
          <p:cNvPr id="4" name="Title 3">
            <a:extLst>
              <a:ext uri="{FF2B5EF4-FFF2-40B4-BE49-F238E27FC236}">
                <a16:creationId xmlns:a16="http://schemas.microsoft.com/office/drawing/2014/main" id="{BDE8099C-4F0C-4C31-A9DB-17E472ED189C}"/>
              </a:ext>
            </a:extLst>
          </p:cNvPr>
          <p:cNvSpPr>
            <a:spLocks noGrp="1"/>
          </p:cNvSpPr>
          <p:nvPr>
            <p:ph type="title"/>
          </p:nvPr>
        </p:nvSpPr>
        <p:spPr/>
        <p:txBody>
          <a:bodyPr>
            <a:normAutofit fontScale="90000"/>
          </a:bodyPr>
          <a:lstStyle/>
          <a:p>
            <a:r>
              <a:rPr lang="en-US" dirty="0"/>
              <a:t>LO2, content 28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tympanic temperature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8"/>
            </a:pPr>
            <a:r>
              <a:rPr lang="en-US" altLang="en-US" dirty="0">
                <a:latin typeface="+mj-lt"/>
              </a:rPr>
              <a:t>Hold thermometer in place either for one second or until thermometer blinks or beeps.</a:t>
            </a:r>
          </a:p>
          <a:p>
            <a:pPr marL="457200" indent="-457200">
              <a:buFont typeface="+mj-lt"/>
              <a:buAutoNum type="arabicPeriod" startAt="8"/>
            </a:pPr>
            <a:r>
              <a:rPr lang="en-US" altLang="en-US" dirty="0">
                <a:latin typeface="+mj-lt"/>
              </a:rPr>
              <a:t>Read temperature. Remember temperature reading.</a:t>
            </a:r>
          </a:p>
          <a:p>
            <a:pPr marL="457200" indent="-457200">
              <a:buFont typeface="+mj-lt"/>
              <a:buAutoNum type="arabicPeriod" startAt="8"/>
            </a:pPr>
            <a:r>
              <a:rPr lang="en-US" altLang="en-US" dirty="0">
                <a:latin typeface="+mj-lt"/>
              </a:rPr>
              <a:t>Discard sheath. Return thermometer to storage or to the battery charger if thermometer is rechargeable.</a:t>
            </a:r>
          </a:p>
          <a:p>
            <a:pPr marL="457200" indent="-457200">
              <a:buFont typeface="+mj-lt"/>
              <a:buAutoNum type="arabicPeriod" startAt="8"/>
            </a:pPr>
            <a:r>
              <a:rPr lang="en-US" altLang="en-US" dirty="0">
                <a:latin typeface="+mj-lt"/>
              </a:rPr>
              <a:t>Remove and discard gloves.</a:t>
            </a:r>
          </a:p>
          <a:p>
            <a:pPr marL="457200" indent="-457200">
              <a:buFont typeface="+mj-lt"/>
              <a:buAutoNum type="arabicPeriod" startAt="8"/>
            </a:pPr>
            <a:r>
              <a:rPr lang="en-US" altLang="en-US" dirty="0">
                <a:latin typeface="+mj-lt"/>
              </a:rPr>
              <a:t>Wash your hands.</a:t>
            </a:r>
          </a:p>
          <a:p>
            <a:pPr marL="457200" indent="-457200">
              <a:buFont typeface="+mj-lt"/>
              <a:buAutoNum type="arabicPeriod" startAt="8"/>
            </a:pPr>
            <a:r>
              <a:rPr lang="en-US" altLang="en-US" dirty="0">
                <a:latin typeface="+mj-lt"/>
              </a:rPr>
              <a:t>Immediately record temperature, date, time, and method used (tympanic).</a:t>
            </a:r>
          </a:p>
          <a:p>
            <a:pPr marL="457200" indent="-457200">
              <a:buFont typeface="+mj-lt"/>
              <a:buAutoNum type="arabicPeriod" startAt="8"/>
            </a:pPr>
            <a:r>
              <a:rPr lang="en-US" altLang="en-US" dirty="0">
                <a:latin typeface="+mj-lt"/>
              </a:rPr>
              <a:t>Place call light within resident’s reach.</a:t>
            </a:r>
          </a:p>
          <a:p>
            <a:pPr marL="457200" indent="-457200">
              <a:buFont typeface="+mj-lt"/>
              <a:buAutoNum type="arabicPeriod" startAt="8"/>
            </a:pPr>
            <a:r>
              <a:rPr lang="en-US" altLang="en-US" dirty="0">
                <a:latin typeface="+mj-lt"/>
              </a:rPr>
              <a:t>Report any changes in resident to the nurse.</a:t>
            </a:r>
          </a:p>
          <a:p>
            <a:pPr marL="0" indent="0">
              <a:buNone/>
            </a:pPr>
            <a:endParaRPr lang="en-US" altLang="en-US" dirty="0">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33279082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53</a:t>
            </a:fld>
            <a:endParaRPr lang="en-US"/>
          </a:p>
        </p:txBody>
      </p:sp>
      <p:sp>
        <p:nvSpPr>
          <p:cNvPr id="4" name="Title 3">
            <a:extLst>
              <a:ext uri="{FF2B5EF4-FFF2-40B4-BE49-F238E27FC236}">
                <a16:creationId xmlns:a16="http://schemas.microsoft.com/office/drawing/2014/main" id="{997C9ECC-8E3E-4B4A-A9D7-F6A33B25D53D}"/>
              </a:ext>
            </a:extLst>
          </p:cNvPr>
          <p:cNvSpPr>
            <a:spLocks noGrp="1"/>
          </p:cNvSpPr>
          <p:nvPr>
            <p:ph type="title"/>
          </p:nvPr>
        </p:nvSpPr>
        <p:spPr/>
        <p:txBody>
          <a:bodyPr>
            <a:normAutofit fontScale="90000"/>
          </a:bodyPr>
          <a:lstStyle/>
          <a:p>
            <a:r>
              <a:rPr lang="en-US" dirty="0"/>
              <a:t>LO2, content 29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axillary  temperature</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i="1" dirty="0">
                <a:latin typeface="+mj-lt"/>
              </a:rPr>
              <a:t>Equipment: clean mercury-free, digital, or electronic thermometer, gloves, tissues, disposable sheath/cover, pen and paper</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resident by name.</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 </a:t>
            </a:r>
          </a:p>
          <a:p>
            <a:pPr marL="0" indent="0">
              <a:buNone/>
            </a:pPr>
            <a:endParaRPr lang="en-US" altLang="en-US" dirty="0">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16614496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54</a:t>
            </a:fld>
            <a:endParaRPr lang="en-US"/>
          </a:p>
        </p:txBody>
      </p:sp>
      <p:sp>
        <p:nvSpPr>
          <p:cNvPr id="4" name="Title 3">
            <a:extLst>
              <a:ext uri="{FF2B5EF4-FFF2-40B4-BE49-F238E27FC236}">
                <a16:creationId xmlns:a16="http://schemas.microsoft.com/office/drawing/2014/main" id="{57959B03-71BA-44B3-86CA-6F72B87DC0F7}"/>
              </a:ext>
            </a:extLst>
          </p:cNvPr>
          <p:cNvSpPr>
            <a:spLocks noGrp="1"/>
          </p:cNvSpPr>
          <p:nvPr>
            <p:ph type="title"/>
          </p:nvPr>
        </p:nvSpPr>
        <p:spPr/>
        <p:txBody>
          <a:bodyPr>
            <a:normAutofit fontScale="90000"/>
          </a:bodyPr>
          <a:lstStyle/>
          <a:p>
            <a:r>
              <a:rPr lang="en-US" dirty="0"/>
              <a:t>LO2, content 30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axillary  temperature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5"/>
            </a:pPr>
            <a:r>
              <a:rPr lang="en-US" altLang="en-US" dirty="0">
                <a:latin typeface="+mj-lt"/>
              </a:rPr>
              <a:t>Put on gloves.</a:t>
            </a:r>
          </a:p>
          <a:p>
            <a:pPr marL="457200" indent="-457200">
              <a:buFont typeface="+mj-lt"/>
              <a:buAutoNum type="arabicPeriod" startAt="5"/>
            </a:pPr>
            <a:r>
              <a:rPr lang="en-US" altLang="en-US" dirty="0">
                <a:latin typeface="+mj-lt"/>
              </a:rPr>
              <a:t>Remove resident’s arm from sleeve of gown or shirt to allow skin contact with the end of the thermometer. Wipe axillary area with tissues before placing the thermometer.</a:t>
            </a:r>
          </a:p>
          <a:p>
            <a:pPr marL="457200" indent="-457200">
              <a:buFont typeface="+mj-lt"/>
              <a:buAutoNum type="arabicPeriod" startAt="5"/>
            </a:pPr>
            <a:r>
              <a:rPr lang="en-US" altLang="en-US" b="1" dirty="0">
                <a:latin typeface="+mj-lt"/>
              </a:rPr>
              <a:t>Digital thermometer:</a:t>
            </a:r>
            <a:r>
              <a:rPr lang="en-US" altLang="en-US" dirty="0">
                <a:latin typeface="+mj-lt"/>
              </a:rPr>
              <a:t> Put on the disposable sheath. Turn on thermometer and wait until ready sign appears.</a:t>
            </a:r>
          </a:p>
          <a:p>
            <a:pPr marL="457200" lvl="1" indent="0">
              <a:buNone/>
            </a:pPr>
            <a:r>
              <a:rPr lang="en-US" altLang="en-US" b="1" dirty="0">
                <a:latin typeface="+mj-lt"/>
              </a:rPr>
              <a:t>Electronic thermometer:</a:t>
            </a:r>
            <a:r>
              <a:rPr lang="en-US" altLang="en-US" dirty="0">
                <a:latin typeface="+mj-lt"/>
              </a:rPr>
              <a:t> Remove the probe from base unit. Put on probe cover.</a:t>
            </a:r>
          </a:p>
          <a:p>
            <a:pPr marL="457200" lvl="1" indent="0">
              <a:buNone/>
            </a:pPr>
            <a:r>
              <a:rPr lang="en-US" altLang="en-US" b="1" dirty="0">
                <a:latin typeface="+mj-lt"/>
              </a:rPr>
              <a:t>Mercury-free thermometer: </a:t>
            </a:r>
            <a:r>
              <a:rPr lang="en-US" altLang="en-US" dirty="0">
                <a:latin typeface="+mj-lt"/>
              </a:rPr>
              <a:t>Hold the thermometer by the stem. Shake the thermometer down to below the lowest number.</a:t>
            </a:r>
          </a:p>
          <a:p>
            <a:pPr marL="457200" indent="-457200">
              <a:buFont typeface="+mj-lt"/>
              <a:buAutoNum type="arabicPeriod" startAt="8"/>
            </a:pPr>
            <a:r>
              <a:rPr lang="en-US" altLang="en-US" dirty="0">
                <a:latin typeface="+mj-lt"/>
              </a:rPr>
              <a:t>Position thermometer (bulb end for mercury-free) in center of the armpit. Fold resident’s arm over him chest.</a:t>
            </a:r>
          </a:p>
          <a:p>
            <a:pPr marL="0" indent="0">
              <a:buNone/>
            </a:pPr>
            <a:endParaRPr lang="en-US" altLang="en-US" dirty="0">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15464796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55</a:t>
            </a:fld>
            <a:endParaRPr lang="en-US"/>
          </a:p>
        </p:txBody>
      </p:sp>
      <p:sp>
        <p:nvSpPr>
          <p:cNvPr id="4" name="Title 3">
            <a:extLst>
              <a:ext uri="{FF2B5EF4-FFF2-40B4-BE49-F238E27FC236}">
                <a16:creationId xmlns:a16="http://schemas.microsoft.com/office/drawing/2014/main" id="{B6326F94-4D4D-4B91-9C12-7417CC7091E9}"/>
              </a:ext>
            </a:extLst>
          </p:cNvPr>
          <p:cNvSpPr>
            <a:spLocks noGrp="1"/>
          </p:cNvSpPr>
          <p:nvPr>
            <p:ph type="title"/>
          </p:nvPr>
        </p:nvSpPr>
        <p:spPr/>
        <p:txBody>
          <a:bodyPr>
            <a:normAutofit fontScale="90000"/>
          </a:bodyPr>
          <a:lstStyle/>
          <a:p>
            <a:r>
              <a:rPr lang="en-US" dirty="0"/>
              <a:t>LO2, content 31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4095456"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axillary temperature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9"/>
            </a:pPr>
            <a:r>
              <a:rPr lang="en-US" altLang="en-US" b="1" dirty="0">
                <a:latin typeface="+mj-lt"/>
              </a:rPr>
              <a:t>Digital thermometer: </a:t>
            </a:r>
            <a:r>
              <a:rPr lang="en-US" altLang="en-US" dirty="0">
                <a:latin typeface="+mj-lt"/>
              </a:rPr>
              <a:t>Leave in place until thermometer blinks or beeps.</a:t>
            </a:r>
          </a:p>
          <a:p>
            <a:pPr marL="457200" lvl="1" indent="0">
              <a:buNone/>
            </a:pPr>
            <a:r>
              <a:rPr lang="en-US" altLang="en-US" b="1" dirty="0">
                <a:latin typeface="+mj-lt"/>
              </a:rPr>
              <a:t>Electronic thermometer: </a:t>
            </a:r>
            <a:r>
              <a:rPr lang="en-US" altLang="en-US" dirty="0">
                <a:latin typeface="+mj-lt"/>
              </a:rPr>
              <a:t>Leave in place until you hear a tone or see a flashing or steady light.</a:t>
            </a:r>
          </a:p>
          <a:p>
            <a:pPr marL="457200" lvl="1" indent="0">
              <a:buNone/>
            </a:pPr>
            <a:r>
              <a:rPr lang="en-US" altLang="en-US" b="1" dirty="0">
                <a:latin typeface="+mj-lt"/>
              </a:rPr>
              <a:t>Mercury-free thermometer: </a:t>
            </a:r>
            <a:r>
              <a:rPr lang="en-US" altLang="en-US" dirty="0">
                <a:latin typeface="+mj-lt"/>
              </a:rPr>
              <a:t>Hold the thermometer in place, with the arm close against the side, for 8 to 10 minutes</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5" name="Picture 4" descr="Gloved hand holding mercury-free thermometer in place under resident's arm.">
            <a:extLst>
              <a:ext uri="{FF2B5EF4-FFF2-40B4-BE49-F238E27FC236}">
                <a16:creationId xmlns:a16="http://schemas.microsoft.com/office/drawing/2014/main" id="{E819F313-2622-4DC2-BF31-CCA01876D7E9}"/>
              </a:ext>
            </a:extLst>
          </p:cNvPr>
          <p:cNvPicPr>
            <a:picLocks noChangeAspect="1"/>
          </p:cNvPicPr>
          <p:nvPr/>
        </p:nvPicPr>
        <p:blipFill>
          <a:blip r:embed="rId2"/>
          <a:stretch>
            <a:fillRect/>
          </a:stretch>
        </p:blipFill>
        <p:spPr>
          <a:xfrm>
            <a:off x="4860758" y="1969875"/>
            <a:ext cx="3347097" cy="4243184"/>
          </a:xfrm>
          <a:prstGeom prst="rect">
            <a:avLst/>
          </a:prstGeom>
        </p:spPr>
      </p:pic>
    </p:spTree>
    <p:extLst>
      <p:ext uri="{BB962C8B-B14F-4D97-AF65-F5344CB8AC3E}">
        <p14:creationId xmlns:p14="http://schemas.microsoft.com/office/powerpoint/2010/main" val="13728178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56</a:t>
            </a:fld>
            <a:endParaRPr lang="en-US"/>
          </a:p>
        </p:txBody>
      </p:sp>
      <p:sp>
        <p:nvSpPr>
          <p:cNvPr id="4" name="Title 3">
            <a:extLst>
              <a:ext uri="{FF2B5EF4-FFF2-40B4-BE49-F238E27FC236}">
                <a16:creationId xmlns:a16="http://schemas.microsoft.com/office/drawing/2014/main" id="{F6A9B947-6E8C-44D7-A10F-4749B743FD5F}"/>
              </a:ext>
            </a:extLst>
          </p:cNvPr>
          <p:cNvSpPr>
            <a:spLocks noGrp="1"/>
          </p:cNvSpPr>
          <p:nvPr>
            <p:ph type="title"/>
          </p:nvPr>
        </p:nvSpPr>
        <p:spPr/>
        <p:txBody>
          <a:bodyPr>
            <a:normAutofit fontScale="90000"/>
          </a:bodyPr>
          <a:lstStyle/>
          <a:p>
            <a:r>
              <a:rPr lang="en-US" dirty="0"/>
              <a:t>LO2, content 32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axillary  temperature</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0"/>
            </a:pPr>
            <a:r>
              <a:rPr lang="en-US" altLang="en-US" b="1" dirty="0">
                <a:latin typeface="+mj-lt"/>
              </a:rPr>
              <a:t>Digital thermometer</a:t>
            </a:r>
            <a:r>
              <a:rPr lang="en-US" altLang="en-US" dirty="0">
                <a:latin typeface="+mj-lt"/>
              </a:rPr>
              <a:t>: Remove the thermometer. Read temperature on display screen. Remember the temperature reading.</a:t>
            </a:r>
          </a:p>
          <a:p>
            <a:pPr marL="457200" lvl="1" indent="0">
              <a:buNone/>
            </a:pPr>
            <a:r>
              <a:rPr lang="en-US" altLang="en-US" b="1" dirty="0">
                <a:latin typeface="+mj-lt"/>
              </a:rPr>
              <a:t>Electronic thermometer: </a:t>
            </a:r>
            <a:r>
              <a:rPr lang="en-US" altLang="en-US" dirty="0">
                <a:latin typeface="+mj-lt"/>
              </a:rPr>
              <a:t>Read the temperature on the display screen. Remember the temperature reading. Remove the probe.</a:t>
            </a:r>
          </a:p>
          <a:p>
            <a:pPr marL="457200" lvl="1" indent="0">
              <a:buNone/>
            </a:pPr>
            <a:r>
              <a:rPr lang="en-US" altLang="en-US" b="1" dirty="0">
                <a:latin typeface="+mj-lt"/>
              </a:rPr>
              <a:t>Mercury-free thermometer: </a:t>
            </a:r>
            <a:r>
              <a:rPr lang="en-US" altLang="en-US" dirty="0">
                <a:latin typeface="+mj-lt"/>
              </a:rPr>
              <a:t>Remove the thermometer. Wipe with a tissue from stem to bulb or remove sheath. Dispose of the tissue or sheath. Read the thermometer at eye level as you would for an oral temperature. Remember the temperature reading.</a:t>
            </a:r>
          </a:p>
          <a:p>
            <a:pPr marL="457200" indent="-457200">
              <a:buFont typeface="+mj-lt"/>
              <a:buAutoNum type="arabicPeriod" startAt="11"/>
            </a:pPr>
            <a:r>
              <a:rPr lang="en-US" altLang="en-US" b="1" dirty="0">
                <a:latin typeface="+mj-lt"/>
              </a:rPr>
              <a:t>Digital thermometer</a:t>
            </a:r>
            <a:r>
              <a:rPr lang="en-US" altLang="en-US" dirty="0">
                <a:latin typeface="+mj-lt"/>
              </a:rPr>
              <a:t>: Using a tissue, remove and discard the sheath. Replace the thermometer in case.</a:t>
            </a:r>
          </a:p>
          <a:p>
            <a:pPr marL="457200" lvl="1" indent="0">
              <a:buNone/>
            </a:pPr>
            <a:r>
              <a:rPr lang="en-US" altLang="en-US" b="1" dirty="0">
                <a:latin typeface="+mj-lt"/>
              </a:rPr>
              <a:t>Electronic thermometer:</a:t>
            </a:r>
            <a:r>
              <a:rPr lang="en-US" altLang="en-US" dirty="0">
                <a:latin typeface="+mj-lt"/>
              </a:rPr>
              <a:t> Press the eject button to discard the cover. Return the probe to the holder.</a:t>
            </a: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33989237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57</a:t>
            </a:fld>
            <a:endParaRPr lang="en-US"/>
          </a:p>
        </p:txBody>
      </p:sp>
      <p:sp>
        <p:nvSpPr>
          <p:cNvPr id="4" name="Title 3">
            <a:extLst>
              <a:ext uri="{FF2B5EF4-FFF2-40B4-BE49-F238E27FC236}">
                <a16:creationId xmlns:a16="http://schemas.microsoft.com/office/drawing/2014/main" id="{ACCC458B-F451-4772-9091-FD0943D2FE5F}"/>
              </a:ext>
            </a:extLst>
          </p:cNvPr>
          <p:cNvSpPr>
            <a:spLocks noGrp="1"/>
          </p:cNvSpPr>
          <p:nvPr>
            <p:ph type="title"/>
          </p:nvPr>
        </p:nvSpPr>
        <p:spPr/>
        <p:txBody>
          <a:bodyPr>
            <a:normAutofit fontScale="90000"/>
          </a:bodyPr>
          <a:lstStyle/>
          <a:p>
            <a:r>
              <a:rPr lang="en-US" dirty="0"/>
              <a:t>LO2, content 33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axillary  temperature</a:t>
            </a:r>
          </a:p>
          <a:p>
            <a:pPr marL="0" indent="0">
              <a:buNone/>
            </a:pPr>
            <a:endParaRPr lang="en-US" altLang="en-US" dirty="0">
              <a:solidFill>
                <a:schemeClr val="accent5">
                  <a:lumMod val="60000"/>
                  <a:lumOff val="40000"/>
                </a:schemeClr>
              </a:solidFill>
              <a:highlight>
                <a:srgbClr val="000000"/>
              </a:highlight>
              <a:latin typeface="+mj-lt"/>
            </a:endParaRPr>
          </a:p>
          <a:p>
            <a:pPr marL="457200" lvl="1" indent="0">
              <a:buNone/>
            </a:pPr>
            <a:r>
              <a:rPr lang="en-US" altLang="en-US" b="1" dirty="0">
                <a:latin typeface="+mj-lt"/>
              </a:rPr>
              <a:t>Mercury-free thermometer: </a:t>
            </a:r>
            <a:r>
              <a:rPr lang="en-US" altLang="en-US" dirty="0">
                <a:latin typeface="+mj-lt"/>
              </a:rPr>
              <a:t>Clean thermometer with soap and water. Rinse with clean water and dry. Return it to case.</a:t>
            </a:r>
          </a:p>
          <a:p>
            <a:pPr marL="457200" indent="-457200">
              <a:buFont typeface="+mj-lt"/>
              <a:buAutoNum type="arabicPeriod" startAt="12"/>
            </a:pPr>
            <a:r>
              <a:rPr lang="en-US" altLang="en-US" dirty="0">
                <a:latin typeface="+mj-lt"/>
              </a:rPr>
              <a:t>Remove and discard gloves.</a:t>
            </a:r>
          </a:p>
          <a:p>
            <a:pPr marL="457200" indent="-457200">
              <a:buFont typeface="+mj-lt"/>
              <a:buAutoNum type="arabicPeriod" startAt="12"/>
            </a:pPr>
            <a:r>
              <a:rPr lang="en-US" altLang="en-US" dirty="0">
                <a:latin typeface="+mj-lt"/>
              </a:rPr>
              <a:t>Wash your hands.</a:t>
            </a:r>
          </a:p>
          <a:p>
            <a:pPr marL="457200" indent="-457200">
              <a:buFont typeface="+mj-lt"/>
              <a:buAutoNum type="arabicPeriod" startAt="12"/>
            </a:pPr>
            <a:r>
              <a:rPr lang="en-US" altLang="en-US" dirty="0">
                <a:latin typeface="+mj-lt"/>
              </a:rPr>
              <a:t>Put resident’s arm back into sleeve of gown.</a:t>
            </a:r>
          </a:p>
          <a:p>
            <a:pPr marL="457200" indent="-457200">
              <a:buFont typeface="+mj-lt"/>
              <a:buAutoNum type="arabicPeriod" startAt="12"/>
            </a:pPr>
            <a:r>
              <a:rPr lang="en-US" altLang="en-US" dirty="0">
                <a:latin typeface="+mj-lt"/>
              </a:rPr>
              <a:t>Immediately record the temperature, date, time and method used (axillary).</a:t>
            </a:r>
          </a:p>
          <a:p>
            <a:pPr marL="457200" indent="-457200">
              <a:buFont typeface="+mj-lt"/>
              <a:buAutoNum type="arabicPeriod" startAt="12"/>
            </a:pPr>
            <a:r>
              <a:rPr lang="en-US" altLang="en-US" dirty="0">
                <a:latin typeface="+mj-lt"/>
              </a:rPr>
              <a:t>Place call light within resident’s reach.</a:t>
            </a:r>
          </a:p>
          <a:p>
            <a:pPr marL="457200" indent="-457200">
              <a:buFont typeface="+mj-lt"/>
              <a:buAutoNum type="arabicPeriod" startAt="12"/>
            </a:pPr>
            <a:r>
              <a:rPr lang="en-US" altLang="en-US" dirty="0">
                <a:latin typeface="+mj-lt"/>
              </a:rPr>
              <a:t>Report any changes in resident to the nurse.</a:t>
            </a: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39877590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58</a:t>
            </a:fld>
            <a:endParaRPr lang="en-US" dirty="0"/>
          </a:p>
        </p:txBody>
      </p:sp>
      <p:sp>
        <p:nvSpPr>
          <p:cNvPr id="4" name="Title 3">
            <a:extLst>
              <a:ext uri="{FF2B5EF4-FFF2-40B4-BE49-F238E27FC236}">
                <a16:creationId xmlns:a16="http://schemas.microsoft.com/office/drawing/2014/main" id="{6441FDF6-8461-4196-9C3D-6CF251AFB67F}"/>
              </a:ext>
            </a:extLst>
          </p:cNvPr>
          <p:cNvSpPr>
            <a:spLocks noGrp="1"/>
          </p:cNvSpPr>
          <p:nvPr>
            <p:ph type="title"/>
          </p:nvPr>
        </p:nvSpPr>
        <p:spPr/>
        <p:txBody>
          <a:bodyPr>
            <a:normAutofit fontScale="90000"/>
          </a:bodyPr>
          <a:lstStyle/>
          <a:p>
            <a:r>
              <a:rPr lang="en-US" dirty="0"/>
              <a:t>LO2, key terms 2</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Define the following terms:</a:t>
            </a:r>
          </a:p>
          <a:p>
            <a:pPr marL="0" indent="0">
              <a:buNone/>
            </a:pPr>
            <a:endParaRPr lang="en-US" dirty="0"/>
          </a:p>
          <a:p>
            <a:pPr marL="0" indent="0">
              <a:buNone/>
            </a:pPr>
            <a:r>
              <a:rPr lang="en-US" b="1" dirty="0"/>
              <a:t>radial pulse </a:t>
            </a:r>
          </a:p>
          <a:p>
            <a:pPr marL="457200" lvl="1" indent="0">
              <a:buNone/>
            </a:pPr>
            <a:r>
              <a:rPr lang="en-US" dirty="0"/>
              <a:t>the pulse located on the inside of the wrist, where the radial artery runs just beneath the skin.</a:t>
            </a:r>
          </a:p>
          <a:p>
            <a:pPr marL="0" indent="0">
              <a:buNone/>
            </a:pPr>
            <a:r>
              <a:rPr lang="en-US" b="1" dirty="0"/>
              <a:t>brachial pulse </a:t>
            </a:r>
          </a:p>
          <a:p>
            <a:pPr marL="457200" lvl="1" indent="0">
              <a:buNone/>
            </a:pPr>
            <a:r>
              <a:rPr lang="en-US" dirty="0"/>
              <a:t>the pulse located inside the elbow, about one to one-and-a-half inches above the elbow.</a:t>
            </a:r>
          </a:p>
          <a:p>
            <a:pPr marL="0" indent="0">
              <a:buNone/>
            </a:pPr>
            <a:endParaRPr lang="en-US" dirty="0">
              <a:solidFill>
                <a:srgbClr val="FF0000"/>
              </a:solidFill>
            </a:endParaRPr>
          </a:p>
          <a:p>
            <a:pPr marL="0" indent="0">
              <a:buNone/>
            </a:pPr>
            <a:endParaRPr lang="en-US" dirty="0">
              <a:solidFill>
                <a:srgbClr val="FF0000"/>
              </a:solidFill>
            </a:endParaRPr>
          </a:p>
        </p:txBody>
      </p:sp>
    </p:spTree>
    <p:extLst>
      <p:ext uri="{BB962C8B-B14F-4D97-AF65-F5344CB8AC3E}">
        <p14:creationId xmlns:p14="http://schemas.microsoft.com/office/powerpoint/2010/main" val="19907378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59</a:t>
            </a:fld>
            <a:endParaRPr lang="en-US" dirty="0"/>
          </a:p>
        </p:txBody>
      </p:sp>
      <p:sp>
        <p:nvSpPr>
          <p:cNvPr id="4" name="Title 3">
            <a:extLst>
              <a:ext uri="{FF2B5EF4-FFF2-40B4-BE49-F238E27FC236}">
                <a16:creationId xmlns:a16="http://schemas.microsoft.com/office/drawing/2014/main" id="{13079207-D4F5-4D45-8FF9-1EE213FAC7A3}"/>
              </a:ext>
            </a:extLst>
          </p:cNvPr>
          <p:cNvSpPr>
            <a:spLocks noGrp="1"/>
          </p:cNvSpPr>
          <p:nvPr>
            <p:ph type="title"/>
          </p:nvPr>
        </p:nvSpPr>
        <p:spPr/>
        <p:txBody>
          <a:bodyPr>
            <a:normAutofit fontScale="90000"/>
          </a:bodyPr>
          <a:lstStyle/>
          <a:p>
            <a:r>
              <a:rPr lang="en-US" dirty="0"/>
              <a:t>LO2, content 34</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NAs should remember these points about pulse:</a:t>
            </a:r>
          </a:p>
          <a:p>
            <a:pPr marL="0" indent="0">
              <a:buNone/>
            </a:pPr>
            <a:endParaRPr lang="en-US" dirty="0"/>
          </a:p>
          <a:p>
            <a:pPr lvl="1"/>
            <a:r>
              <a:rPr lang="en-US" dirty="0"/>
              <a:t>Pulse is the number of heartbeats per minute.</a:t>
            </a:r>
          </a:p>
          <a:p>
            <a:pPr lvl="1"/>
            <a:r>
              <a:rPr lang="en-US" dirty="0"/>
              <a:t>Pulse is commonly taken at the wrist where the radial artery runs.</a:t>
            </a:r>
          </a:p>
          <a:p>
            <a:pPr lvl="1"/>
            <a:r>
              <a:rPr lang="en-US" dirty="0"/>
              <a:t>Normal rate is 60-100 beats per minute for adults.</a:t>
            </a:r>
          </a:p>
          <a:p>
            <a:pPr lvl="1"/>
            <a:r>
              <a:rPr lang="en-US" dirty="0"/>
              <a:t>Normal rate is 100-120 beats per minute for small children, as high as 120-140 for newborns.</a:t>
            </a:r>
          </a:p>
          <a:p>
            <a:pPr lvl="1"/>
            <a:r>
              <a:rPr lang="en-US" dirty="0"/>
              <a:t>Pulse may be affected by exercise, fear, anger, anxiety, heat, medications, and pain.</a:t>
            </a:r>
          </a:p>
          <a:p>
            <a:pPr lvl="1"/>
            <a:r>
              <a:rPr lang="en-US" dirty="0"/>
              <a:t>Rapid pulse may result from fever, dehydration, or heart failure.</a:t>
            </a:r>
          </a:p>
          <a:p>
            <a:pPr lvl="1"/>
            <a:r>
              <a:rPr lang="en-US" dirty="0"/>
              <a:t>Slow/weak pulse may indicate infection.</a:t>
            </a:r>
          </a:p>
          <a:p>
            <a:pPr marL="0" indent="0">
              <a:buNone/>
            </a:pPr>
            <a:endParaRPr lang="en-US" dirty="0">
              <a:solidFill>
                <a:srgbClr val="FF0000"/>
              </a:solidFill>
            </a:endParaRPr>
          </a:p>
        </p:txBody>
      </p:sp>
    </p:spTree>
    <p:extLst>
      <p:ext uri="{BB962C8B-B14F-4D97-AF65-F5344CB8AC3E}">
        <p14:creationId xmlns:p14="http://schemas.microsoft.com/office/powerpoint/2010/main" val="2414380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6</a:t>
            </a:fld>
            <a:endParaRPr lang="en-US"/>
          </a:p>
        </p:txBody>
      </p:sp>
      <p:sp>
        <p:nvSpPr>
          <p:cNvPr id="4" name="Title 3">
            <a:extLst>
              <a:ext uri="{FF2B5EF4-FFF2-40B4-BE49-F238E27FC236}">
                <a16:creationId xmlns:a16="http://schemas.microsoft.com/office/drawing/2014/main" id="{7F5A69E5-194D-4BE4-B0F9-D19C3C1AB3A2}"/>
              </a:ext>
            </a:extLst>
          </p:cNvPr>
          <p:cNvSpPr>
            <a:spLocks noGrp="1"/>
          </p:cNvSpPr>
          <p:nvPr>
            <p:ph type="title"/>
          </p:nvPr>
        </p:nvSpPr>
        <p:spPr/>
        <p:txBody>
          <a:bodyPr>
            <a:normAutofit fontScale="90000"/>
          </a:bodyPr>
          <a:lstStyle/>
          <a:p>
            <a:r>
              <a:rPr lang="en-US" dirty="0"/>
              <a:t>LO1, content 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7-1: Quiz: You are Moving! (cont’d)</a:t>
            </a:r>
          </a:p>
          <a:p>
            <a:pPr marL="0" indent="0">
              <a:buNone/>
            </a:pPr>
            <a:endParaRPr lang="en-US" altLang="en-US" dirty="0">
              <a:latin typeface="+mj-lt"/>
            </a:endParaRPr>
          </a:p>
          <a:p>
            <a:pPr marL="0" indent="0">
              <a:buFontTx/>
              <a:buNone/>
            </a:pPr>
            <a:r>
              <a:rPr lang="en-US" dirty="0">
                <a:latin typeface="+mj-lt"/>
              </a:rPr>
              <a:t>During the first week your niece, who is 5 years old, is looking at one of your treasured things while visiting, and accidentally drops and breaks it. How do you feel?</a:t>
            </a:r>
          </a:p>
          <a:p>
            <a:pPr marL="0" indent="0">
              <a:buFontTx/>
              <a:buNone/>
            </a:pPr>
            <a:endParaRPr lang="en-US" dirty="0">
              <a:latin typeface="+mj-lt"/>
            </a:endParaRPr>
          </a:p>
          <a:p>
            <a:pPr marL="0" indent="0">
              <a:buFontTx/>
              <a:buNone/>
            </a:pPr>
            <a:r>
              <a:rPr lang="en-US" dirty="0">
                <a:latin typeface="+mj-lt"/>
              </a:rPr>
              <a:t>It is now the second week. You have still not received any of your mail, which you had notified the post office to forward. You mention this to your sister and she says offhandedly, “Oh, I did see some here yesterday. I don’t know where it is now.” Then she walks out of the room. What is your response?</a:t>
            </a:r>
          </a:p>
          <a:p>
            <a:pPr marL="0" indent="0">
              <a:buFontTx/>
              <a:buNone/>
            </a:pPr>
            <a:endParaRPr lang="en-US" dirty="0">
              <a:latin typeface="+mj-lt"/>
            </a:endParaRPr>
          </a:p>
        </p:txBody>
      </p:sp>
    </p:spTree>
    <p:extLst>
      <p:ext uri="{BB962C8B-B14F-4D97-AF65-F5344CB8AC3E}">
        <p14:creationId xmlns:p14="http://schemas.microsoft.com/office/powerpoint/2010/main" val="2147641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60</a:t>
            </a:fld>
            <a:endParaRPr lang="en-US" dirty="0"/>
          </a:p>
        </p:txBody>
      </p:sp>
      <p:sp>
        <p:nvSpPr>
          <p:cNvPr id="4" name="Title 3">
            <a:extLst>
              <a:ext uri="{FF2B5EF4-FFF2-40B4-BE49-F238E27FC236}">
                <a16:creationId xmlns:a16="http://schemas.microsoft.com/office/drawing/2014/main" id="{DDF2B24A-C445-4CFE-A74C-5C94D4068991}"/>
              </a:ext>
            </a:extLst>
          </p:cNvPr>
          <p:cNvSpPr>
            <a:spLocks noGrp="1"/>
          </p:cNvSpPr>
          <p:nvPr>
            <p:ph type="title"/>
          </p:nvPr>
        </p:nvSpPr>
        <p:spPr/>
        <p:txBody>
          <a:bodyPr>
            <a:normAutofit fontScale="90000"/>
          </a:bodyPr>
          <a:lstStyle/>
          <a:p>
            <a:r>
              <a:rPr lang="en-US" dirty="0"/>
              <a:t>LO2, content 35</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NAs should remember these points about respiration:</a:t>
            </a:r>
          </a:p>
          <a:p>
            <a:pPr marL="0" indent="0">
              <a:buNone/>
            </a:pPr>
            <a:endParaRPr lang="en-US" dirty="0"/>
          </a:p>
          <a:p>
            <a:pPr lvl="1"/>
            <a:r>
              <a:rPr lang="en-US" dirty="0"/>
              <a:t>A breath includes both inspiration and expiration.</a:t>
            </a:r>
          </a:p>
          <a:p>
            <a:pPr lvl="1"/>
            <a:r>
              <a:rPr lang="en-US" dirty="0"/>
              <a:t>Normal rate for adults is 12 to 20 breaths per minute.</a:t>
            </a:r>
          </a:p>
          <a:p>
            <a:pPr lvl="1"/>
            <a:r>
              <a:rPr lang="en-US" dirty="0"/>
              <a:t>Normal rate for infants is 30 to 40 breaths per minute.</a:t>
            </a:r>
          </a:p>
          <a:p>
            <a:pPr lvl="1"/>
            <a:r>
              <a:rPr lang="en-US" dirty="0"/>
              <a:t>Do the counting immediately after taking the pulse.</a:t>
            </a:r>
          </a:p>
          <a:p>
            <a:pPr lvl="1"/>
            <a:r>
              <a:rPr lang="en-US" dirty="0"/>
              <a:t>Do not let person know you are counting breaths.</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1557843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61</a:t>
            </a:fld>
            <a:endParaRPr lang="en-US"/>
          </a:p>
        </p:txBody>
      </p:sp>
      <p:sp>
        <p:nvSpPr>
          <p:cNvPr id="4" name="Title 3">
            <a:extLst>
              <a:ext uri="{FF2B5EF4-FFF2-40B4-BE49-F238E27FC236}">
                <a16:creationId xmlns:a16="http://schemas.microsoft.com/office/drawing/2014/main" id="{B38D2211-4105-496F-A115-4D87CB2E3787}"/>
              </a:ext>
            </a:extLst>
          </p:cNvPr>
          <p:cNvSpPr>
            <a:spLocks noGrp="1"/>
          </p:cNvSpPr>
          <p:nvPr>
            <p:ph type="title"/>
          </p:nvPr>
        </p:nvSpPr>
        <p:spPr/>
        <p:txBody>
          <a:bodyPr>
            <a:normAutofit fontScale="90000"/>
          </a:bodyPr>
          <a:lstStyle/>
          <a:p>
            <a:r>
              <a:rPr lang="en-US" dirty="0"/>
              <a:t>LO2, content 36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radial pulse and counting and recording respirations</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r>
              <a:rPr lang="en-US" altLang="en-US" i="1" dirty="0">
                <a:latin typeface="+mj-lt"/>
              </a:rPr>
              <a:t>Equipment: watch with a second hand, pen and paper</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 </a:t>
            </a: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42829487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62</a:t>
            </a:fld>
            <a:endParaRPr lang="en-US"/>
          </a:p>
        </p:txBody>
      </p:sp>
      <p:sp>
        <p:nvSpPr>
          <p:cNvPr id="5" name="Title 4">
            <a:extLst>
              <a:ext uri="{FF2B5EF4-FFF2-40B4-BE49-F238E27FC236}">
                <a16:creationId xmlns:a16="http://schemas.microsoft.com/office/drawing/2014/main" id="{4D91433C-6F9E-4D9F-BDCA-A0FB0459940E}"/>
              </a:ext>
            </a:extLst>
          </p:cNvPr>
          <p:cNvSpPr>
            <a:spLocks noGrp="1"/>
          </p:cNvSpPr>
          <p:nvPr>
            <p:ph type="title"/>
          </p:nvPr>
        </p:nvSpPr>
        <p:spPr/>
        <p:txBody>
          <a:bodyPr>
            <a:normAutofit fontScale="90000"/>
          </a:bodyPr>
          <a:lstStyle/>
          <a:p>
            <a:r>
              <a:rPr lang="en-US" dirty="0"/>
              <a:t>LO2, content 37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3709349"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radial pulse and counting and recording respirations</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5"/>
            </a:pPr>
            <a:r>
              <a:rPr lang="en-US" altLang="en-US" dirty="0">
                <a:latin typeface="+mj-lt"/>
              </a:rPr>
              <a:t>Place the tips of your index finger and middle finger on the thumb side of the resident's wrist. Locate the radial pulse. </a:t>
            </a:r>
          </a:p>
          <a:p>
            <a:pPr marL="457200" indent="-457200">
              <a:buFont typeface="+mj-lt"/>
              <a:buAutoNum type="arabicPeriod" startAt="5"/>
            </a:pPr>
            <a:r>
              <a:rPr lang="en-US" altLang="en-US" dirty="0">
                <a:latin typeface="+mj-lt"/>
              </a:rPr>
              <a:t>Count beats for one full minute.</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Fingers on inner wrist taking radial pulse.">
            <a:extLst>
              <a:ext uri="{FF2B5EF4-FFF2-40B4-BE49-F238E27FC236}">
                <a16:creationId xmlns:a16="http://schemas.microsoft.com/office/drawing/2014/main" id="{F3D44370-C6BC-444D-A0D6-E91884162E86}"/>
              </a:ext>
            </a:extLst>
          </p:cNvPr>
          <p:cNvPicPr>
            <a:picLocks noChangeAspect="1"/>
          </p:cNvPicPr>
          <p:nvPr/>
        </p:nvPicPr>
        <p:blipFill>
          <a:blip r:embed="rId2"/>
          <a:stretch>
            <a:fillRect/>
          </a:stretch>
        </p:blipFill>
        <p:spPr>
          <a:xfrm>
            <a:off x="4366367" y="2435133"/>
            <a:ext cx="3843410" cy="3346994"/>
          </a:xfrm>
          <a:prstGeom prst="rect">
            <a:avLst/>
          </a:prstGeom>
        </p:spPr>
      </p:pic>
    </p:spTree>
    <p:extLst>
      <p:ext uri="{BB962C8B-B14F-4D97-AF65-F5344CB8AC3E}">
        <p14:creationId xmlns:p14="http://schemas.microsoft.com/office/powerpoint/2010/main" val="9371135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63</a:t>
            </a:fld>
            <a:endParaRPr lang="en-US"/>
          </a:p>
        </p:txBody>
      </p:sp>
      <p:sp>
        <p:nvSpPr>
          <p:cNvPr id="4" name="Title 3">
            <a:extLst>
              <a:ext uri="{FF2B5EF4-FFF2-40B4-BE49-F238E27FC236}">
                <a16:creationId xmlns:a16="http://schemas.microsoft.com/office/drawing/2014/main" id="{F1189605-1636-4F87-99B2-24C372E2A0D0}"/>
              </a:ext>
            </a:extLst>
          </p:cNvPr>
          <p:cNvSpPr>
            <a:spLocks noGrp="1"/>
          </p:cNvSpPr>
          <p:nvPr>
            <p:ph type="title"/>
          </p:nvPr>
        </p:nvSpPr>
        <p:spPr/>
        <p:txBody>
          <a:bodyPr>
            <a:normAutofit fontScale="90000"/>
          </a:bodyPr>
          <a:lstStyle/>
          <a:p>
            <a:r>
              <a:rPr lang="en-US" dirty="0"/>
              <a:t>LO2, content 38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lnSpcReduction="10000"/>
          </a:bodyPr>
          <a:lstStyle/>
          <a:p>
            <a:pPr marL="0" indent="0">
              <a:buNone/>
            </a:pPr>
            <a:r>
              <a:rPr lang="en-US" altLang="en-US" dirty="0">
                <a:solidFill>
                  <a:schemeClr val="accent5">
                    <a:lumMod val="60000"/>
                    <a:lumOff val="40000"/>
                  </a:schemeClr>
                </a:solidFill>
                <a:highlight>
                  <a:srgbClr val="000000"/>
                </a:highlight>
                <a:latin typeface="+mj-lt"/>
              </a:rPr>
              <a:t>Measuring and recording radial pulse and counting and recording respirations</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7"/>
            </a:pPr>
            <a:r>
              <a:rPr lang="en-US" altLang="en-US" dirty="0">
                <a:latin typeface="+mj-lt"/>
              </a:rPr>
              <a:t>Keep your fingertips on the resident’s wrist. Count respirations for one full minute. Observe for the pattern and character of the resident’s breathing. Normal breathing is smooth and quiet. If you see signs of troubled, shallow, or noisy breathing, such as wheezing, report it.</a:t>
            </a:r>
          </a:p>
          <a:p>
            <a:pPr marL="457200" indent="-457200">
              <a:buFont typeface="+mj-lt"/>
              <a:buAutoNum type="arabicPeriod" startAt="7"/>
            </a:pPr>
            <a:r>
              <a:rPr lang="en-US" altLang="en-US" dirty="0">
                <a:latin typeface="+mj-lt"/>
              </a:rPr>
              <a:t>Wash your hands.</a:t>
            </a:r>
          </a:p>
          <a:p>
            <a:pPr marL="457200" indent="-457200">
              <a:buFont typeface="+mj-lt"/>
              <a:buAutoNum type="arabicPeriod" startAt="7"/>
            </a:pPr>
            <a:r>
              <a:rPr lang="en-US" altLang="en-US" dirty="0">
                <a:latin typeface="+mj-lt"/>
              </a:rPr>
              <a:t>Immediately record pulse rate, date, time, and method used (radial). Record the respiratory rate and the pattern or character of breathing.</a:t>
            </a:r>
          </a:p>
          <a:p>
            <a:pPr marL="457200" indent="-457200">
              <a:buFont typeface="+mj-lt"/>
              <a:buAutoNum type="arabicPeriod" startAt="7"/>
            </a:pPr>
            <a:r>
              <a:rPr lang="en-US" altLang="en-US" dirty="0">
                <a:latin typeface="+mj-lt"/>
              </a:rPr>
              <a:t>Place call light within resident’s reach.</a:t>
            </a:r>
          </a:p>
          <a:p>
            <a:pPr marL="457200" indent="-457200">
              <a:buFont typeface="+mj-lt"/>
              <a:buAutoNum type="arabicPeriod" startAt="7"/>
            </a:pPr>
            <a:r>
              <a:rPr lang="en-US" altLang="en-US" dirty="0">
                <a:latin typeface="+mj-lt"/>
              </a:rPr>
              <a:t>Report any changes in resident to the nurse. Report to the nurse if the pulse is less than 60 beats per minute, over 100 beats per minute, if the rhythm is irregular, or if breathing is irregular.</a:t>
            </a:r>
          </a:p>
          <a:p>
            <a:pPr marL="457200" indent="-457200">
              <a:buFont typeface="+mj-lt"/>
              <a:buAutoNum type="arabicPeriod" startAt="7"/>
            </a:pP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38921046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64</a:t>
            </a:fld>
            <a:endParaRPr lang="en-US" dirty="0"/>
          </a:p>
        </p:txBody>
      </p:sp>
      <p:sp>
        <p:nvSpPr>
          <p:cNvPr id="4" name="Title 3">
            <a:extLst>
              <a:ext uri="{FF2B5EF4-FFF2-40B4-BE49-F238E27FC236}">
                <a16:creationId xmlns:a16="http://schemas.microsoft.com/office/drawing/2014/main" id="{01FBD028-17CA-42DD-8C5D-92FE03A32A0B}"/>
              </a:ext>
            </a:extLst>
          </p:cNvPr>
          <p:cNvSpPr>
            <a:spLocks noGrp="1"/>
          </p:cNvSpPr>
          <p:nvPr>
            <p:ph type="title"/>
          </p:nvPr>
        </p:nvSpPr>
        <p:spPr/>
        <p:txBody>
          <a:bodyPr>
            <a:normAutofit fontScale="90000"/>
          </a:bodyPr>
          <a:lstStyle/>
          <a:p>
            <a:r>
              <a:rPr lang="en-US" dirty="0"/>
              <a:t>LO2, key terms 3 </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Define the following terms:</a:t>
            </a:r>
          </a:p>
          <a:p>
            <a:pPr marL="0" indent="0">
              <a:buNone/>
            </a:pPr>
            <a:endParaRPr lang="en-US" dirty="0"/>
          </a:p>
          <a:p>
            <a:pPr marL="0" indent="0">
              <a:buNone/>
            </a:pPr>
            <a:r>
              <a:rPr lang="en-US" b="1" dirty="0"/>
              <a:t>systolic</a:t>
            </a:r>
            <a:r>
              <a:rPr lang="en-US" dirty="0"/>
              <a:t> </a:t>
            </a:r>
          </a:p>
          <a:p>
            <a:pPr marL="457200" lvl="1" indent="0">
              <a:buNone/>
            </a:pPr>
            <a:r>
              <a:rPr lang="en-US" dirty="0"/>
              <a:t>first measurement of blood pressure; phase when the heart is at work, contracting and pushing blood out of the left ventricle of the heart.</a:t>
            </a:r>
          </a:p>
          <a:p>
            <a:pPr marL="0" indent="0">
              <a:buNone/>
            </a:pPr>
            <a:r>
              <a:rPr lang="en-US" b="1" dirty="0"/>
              <a:t>diastolic</a:t>
            </a:r>
            <a:r>
              <a:rPr lang="en-US" dirty="0"/>
              <a:t> </a:t>
            </a:r>
          </a:p>
          <a:p>
            <a:pPr marL="457200" lvl="1" indent="0">
              <a:buNone/>
            </a:pPr>
            <a:r>
              <a:rPr lang="en-US" dirty="0"/>
              <a:t>second measurement of blood pressure; phase when the heart relaxes or rests.</a:t>
            </a:r>
          </a:p>
          <a:p>
            <a:pPr marL="0" indent="0">
              <a:buNone/>
            </a:pPr>
            <a:endParaRPr lang="en-US" dirty="0">
              <a:solidFill>
                <a:srgbClr val="FF0000"/>
              </a:solidFill>
            </a:endParaRPr>
          </a:p>
          <a:p>
            <a:pPr marL="0" indent="0">
              <a:buNone/>
            </a:pPr>
            <a:endParaRPr lang="en-US" dirty="0">
              <a:solidFill>
                <a:srgbClr val="FF0000"/>
              </a:solidFill>
            </a:endParaRPr>
          </a:p>
        </p:txBody>
      </p:sp>
    </p:spTree>
    <p:extLst>
      <p:ext uri="{BB962C8B-B14F-4D97-AF65-F5344CB8AC3E}">
        <p14:creationId xmlns:p14="http://schemas.microsoft.com/office/powerpoint/2010/main" val="18267821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65</a:t>
            </a:fld>
            <a:endParaRPr lang="en-US" dirty="0"/>
          </a:p>
        </p:txBody>
      </p:sp>
      <p:sp>
        <p:nvSpPr>
          <p:cNvPr id="4" name="Title 3">
            <a:extLst>
              <a:ext uri="{FF2B5EF4-FFF2-40B4-BE49-F238E27FC236}">
                <a16:creationId xmlns:a16="http://schemas.microsoft.com/office/drawing/2014/main" id="{CCF83EA0-F096-4A6A-A3FA-0622B1306C17}"/>
              </a:ext>
            </a:extLst>
          </p:cNvPr>
          <p:cNvSpPr>
            <a:spLocks noGrp="1"/>
          </p:cNvSpPr>
          <p:nvPr>
            <p:ph type="title"/>
          </p:nvPr>
        </p:nvSpPr>
        <p:spPr/>
        <p:txBody>
          <a:bodyPr>
            <a:normAutofit fontScale="90000"/>
          </a:bodyPr>
          <a:lstStyle/>
          <a:p>
            <a:r>
              <a:rPr lang="en-US" dirty="0"/>
              <a:t>LO2, content 39</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NAs should remember these points about blood pressure:</a:t>
            </a:r>
          </a:p>
          <a:p>
            <a:pPr marL="0" indent="0">
              <a:buNone/>
            </a:pPr>
            <a:endParaRPr lang="en-US" dirty="0"/>
          </a:p>
          <a:p>
            <a:pPr lvl="1"/>
            <a:r>
              <a:rPr lang="en-US" dirty="0"/>
              <a:t>The two parts of the BP are systolic (top number) and diastolic (bottom number).</a:t>
            </a:r>
          </a:p>
          <a:p>
            <a:pPr lvl="1"/>
            <a:r>
              <a:rPr lang="en-US" dirty="0"/>
              <a:t>Normal range for systolic is below 120 mm Hg.</a:t>
            </a:r>
          </a:p>
          <a:p>
            <a:pPr lvl="1"/>
            <a:r>
              <a:rPr lang="en-US" dirty="0"/>
              <a:t>Normal range for diastolic is below 80 mm Hg.</a:t>
            </a:r>
          </a:p>
          <a:p>
            <a:pPr lvl="1"/>
            <a:r>
              <a:rPr lang="en-US" dirty="0"/>
              <a:t>Brachial artery at the elbow is used.</a:t>
            </a:r>
          </a:p>
          <a:p>
            <a:pPr lvl="1"/>
            <a:r>
              <a:rPr lang="en-US" dirty="0"/>
              <a:t>Equipment used is stethoscope and sphygmomanometer.</a:t>
            </a:r>
          </a:p>
          <a:p>
            <a:pPr lvl="1"/>
            <a:r>
              <a:rPr lang="en-US" dirty="0"/>
              <a:t>A digital sphygmomanometer may be available. If so, you will be trained in its use.</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40321282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66</a:t>
            </a:fld>
            <a:endParaRPr lang="en-US" dirty="0"/>
          </a:p>
        </p:txBody>
      </p:sp>
      <p:sp>
        <p:nvSpPr>
          <p:cNvPr id="4" name="Title 3">
            <a:extLst>
              <a:ext uri="{FF2B5EF4-FFF2-40B4-BE49-F238E27FC236}">
                <a16:creationId xmlns:a16="http://schemas.microsoft.com/office/drawing/2014/main" id="{DFC32F90-D23A-4D7E-92CF-9734580B1B93}"/>
              </a:ext>
            </a:extLst>
          </p:cNvPr>
          <p:cNvSpPr>
            <a:spLocks noGrp="1"/>
          </p:cNvSpPr>
          <p:nvPr>
            <p:ph type="title"/>
          </p:nvPr>
        </p:nvSpPr>
        <p:spPr/>
        <p:txBody>
          <a:bodyPr>
            <a:normAutofit fontScale="90000"/>
          </a:bodyPr>
          <a:lstStyle/>
          <a:p>
            <a:r>
              <a:rPr lang="en-US" dirty="0"/>
              <a:t>LO2, content 40</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457200" indent="-457200">
              <a:buFont typeface="+mj-lt"/>
              <a:buAutoNum type="arabicPeriod" startAt="2"/>
            </a:pPr>
            <a:endParaRPr lang="en-US" dirty="0"/>
          </a:p>
          <a:p>
            <a:pPr marL="0" indent="0">
              <a:buNone/>
            </a:pPr>
            <a:r>
              <a:rPr lang="en-US" dirty="0"/>
              <a:t>Points about blood pressure (cont’d):</a:t>
            </a:r>
          </a:p>
          <a:p>
            <a:pPr marL="0" indent="0">
              <a:buNone/>
            </a:pPr>
            <a:endParaRPr lang="en-US" dirty="0"/>
          </a:p>
          <a:p>
            <a:pPr lvl="1"/>
            <a:r>
              <a:rPr lang="en-US" dirty="0"/>
              <a:t>A correctly-sized cuff must be used. The cuff must first be completely deflated. </a:t>
            </a:r>
          </a:p>
          <a:p>
            <a:pPr lvl="1"/>
            <a:r>
              <a:rPr lang="en-US" dirty="0"/>
              <a:t>Never measure blood pressure on an arm that has an IV, a dialysis shunt, or any medical equipment. Avoid a side with a cast, recent trauma, paralysis from a stroke, burns or mastectomy.</a:t>
            </a:r>
          </a:p>
          <a:p>
            <a:pPr lvl="1"/>
            <a:endParaRPr lang="en-US" dirty="0">
              <a:solidFill>
                <a:srgbClr val="FF0000"/>
              </a:solidFill>
            </a:endParaRPr>
          </a:p>
          <a:p>
            <a:pPr marL="0" indent="0">
              <a:buNone/>
            </a:pPr>
            <a:endParaRPr lang="en-US" dirty="0">
              <a:solidFill>
                <a:srgbClr val="FF0000"/>
              </a:solidFill>
            </a:endParaRPr>
          </a:p>
        </p:txBody>
      </p:sp>
    </p:spTree>
    <p:extLst>
      <p:ext uri="{BB962C8B-B14F-4D97-AF65-F5344CB8AC3E}">
        <p14:creationId xmlns:p14="http://schemas.microsoft.com/office/powerpoint/2010/main" val="19700674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67</a:t>
            </a:fld>
            <a:endParaRPr lang="en-US" dirty="0"/>
          </a:p>
        </p:txBody>
      </p:sp>
      <p:sp>
        <p:nvSpPr>
          <p:cNvPr id="4" name="Title 3">
            <a:extLst>
              <a:ext uri="{FF2B5EF4-FFF2-40B4-BE49-F238E27FC236}">
                <a16:creationId xmlns:a16="http://schemas.microsoft.com/office/drawing/2014/main" id="{0E60EEE1-D831-41A4-95D1-B9E4A9AB4C42}"/>
              </a:ext>
            </a:extLst>
          </p:cNvPr>
          <p:cNvSpPr>
            <a:spLocks noGrp="1"/>
          </p:cNvSpPr>
          <p:nvPr>
            <p:ph type="title"/>
          </p:nvPr>
        </p:nvSpPr>
        <p:spPr/>
        <p:txBody>
          <a:bodyPr>
            <a:normAutofit fontScale="90000"/>
          </a:bodyPr>
          <a:lstStyle/>
          <a:p>
            <a:r>
              <a:rPr lang="en-US" dirty="0"/>
              <a:t>LO2, content 41</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It can be difficult to perfect the skill of hearing the first and last sounds of blood pressure. Practice will help build this skill.</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33712186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68</a:t>
            </a:fld>
            <a:endParaRPr lang="en-US"/>
          </a:p>
        </p:txBody>
      </p:sp>
      <p:sp>
        <p:nvSpPr>
          <p:cNvPr id="4" name="Title 3">
            <a:extLst>
              <a:ext uri="{FF2B5EF4-FFF2-40B4-BE49-F238E27FC236}">
                <a16:creationId xmlns:a16="http://schemas.microsoft.com/office/drawing/2014/main" id="{314FEC04-1700-478B-AF0B-E80793A6D341}"/>
              </a:ext>
            </a:extLst>
          </p:cNvPr>
          <p:cNvSpPr>
            <a:spLocks noGrp="1"/>
          </p:cNvSpPr>
          <p:nvPr>
            <p:ph type="title"/>
          </p:nvPr>
        </p:nvSpPr>
        <p:spPr/>
        <p:txBody>
          <a:bodyPr>
            <a:normAutofit fontScale="90000"/>
          </a:bodyPr>
          <a:lstStyle/>
          <a:p>
            <a:r>
              <a:rPr lang="en-US" dirty="0"/>
              <a:t>LO2, content 42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blood pressure (one-step method)</a:t>
            </a:r>
          </a:p>
          <a:p>
            <a:pPr marL="0" indent="0">
              <a:buNone/>
            </a:pPr>
            <a:endParaRPr lang="en-US" altLang="en-US" dirty="0">
              <a:solidFill>
                <a:schemeClr val="accent5">
                  <a:lumMod val="60000"/>
                  <a:lumOff val="40000"/>
                </a:schemeClr>
              </a:solidFill>
              <a:latin typeface="+mj-lt"/>
            </a:endParaRPr>
          </a:p>
          <a:p>
            <a:pPr marL="0" indent="0">
              <a:buNone/>
            </a:pPr>
            <a:r>
              <a:rPr lang="en-US" altLang="en-US" i="1" dirty="0">
                <a:latin typeface="+mj-lt"/>
              </a:rPr>
              <a:t>Equipment: sphygmomanometer (blood pressure cuff), stethoscope, alcohol wipes, pen and paper</a:t>
            </a:r>
          </a:p>
          <a:p>
            <a:pPr marL="0" indent="0">
              <a:buNone/>
            </a:pPr>
            <a:endParaRPr lang="en-US" altLang="en-US" dirty="0">
              <a:latin typeface="+mj-lt"/>
            </a:endParaRPr>
          </a:p>
          <a:p>
            <a:pPr marL="457200" indent="-457200">
              <a:buFont typeface="+mj-lt"/>
              <a:buAutoNum type="arabicPeriod"/>
            </a:pPr>
            <a:r>
              <a:rPr lang="en-US" altLang="en-US" dirty="0">
                <a:latin typeface="+mj-lt"/>
              </a:rPr>
              <a:t>Identify yourself by name. Identify the resident by name.</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the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a:t>
            </a:r>
          </a:p>
          <a:p>
            <a:pPr marL="0" indent="0">
              <a:buNone/>
            </a:pPr>
            <a:endParaRPr lang="en-US" altLang="en-US" dirty="0">
              <a:latin typeface="+mj-lt"/>
            </a:endParaRPr>
          </a:p>
          <a:p>
            <a:pPr marL="0" indent="0">
              <a:buNone/>
            </a:pP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16420987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69</a:t>
            </a:fld>
            <a:endParaRPr lang="en-US"/>
          </a:p>
        </p:txBody>
      </p:sp>
      <p:sp>
        <p:nvSpPr>
          <p:cNvPr id="4" name="Title 3">
            <a:extLst>
              <a:ext uri="{FF2B5EF4-FFF2-40B4-BE49-F238E27FC236}">
                <a16:creationId xmlns:a16="http://schemas.microsoft.com/office/drawing/2014/main" id="{270D260D-6F27-4BB6-8FB7-0E9DD82526AE}"/>
              </a:ext>
            </a:extLst>
          </p:cNvPr>
          <p:cNvSpPr>
            <a:spLocks noGrp="1"/>
          </p:cNvSpPr>
          <p:nvPr>
            <p:ph type="title"/>
          </p:nvPr>
        </p:nvSpPr>
        <p:spPr/>
        <p:txBody>
          <a:bodyPr>
            <a:normAutofit fontScale="90000"/>
          </a:bodyPr>
          <a:lstStyle/>
          <a:p>
            <a:r>
              <a:rPr lang="en-US" dirty="0"/>
              <a:t>LO2, content 43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blood pressure (one-step method)</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5"/>
            </a:pPr>
            <a:r>
              <a:rPr lang="en-US" altLang="en-US" dirty="0">
                <a:latin typeface="+mj-lt"/>
              </a:rPr>
              <a:t>Before using stethoscope, wipe diaphragm and earpieces with alcohol wipes.</a:t>
            </a:r>
          </a:p>
          <a:p>
            <a:pPr marL="457200" indent="-457200">
              <a:buFont typeface="+mj-lt"/>
              <a:buAutoNum type="arabicPeriod" startAt="5"/>
            </a:pPr>
            <a:r>
              <a:rPr lang="en-US" altLang="en-US" dirty="0">
                <a:latin typeface="+mj-lt"/>
              </a:rPr>
              <a:t>Ask the resident to roll up his sleeve so that the upper arm is exposed. Do not measure blood pressure over clothing.</a:t>
            </a:r>
          </a:p>
          <a:p>
            <a:pPr marL="457200" indent="-457200">
              <a:buFont typeface="+mj-lt"/>
              <a:buAutoNum type="arabicPeriod" startAt="5"/>
            </a:pPr>
            <a:r>
              <a:rPr lang="en-US" altLang="en-US" dirty="0">
                <a:latin typeface="+mj-lt"/>
              </a:rPr>
              <a:t>Position resident’s arm with palm up. The arm should be level with the heart. </a:t>
            </a:r>
          </a:p>
          <a:p>
            <a:pPr marL="457200" indent="-457200">
              <a:buFont typeface="+mj-lt"/>
              <a:buAutoNum type="arabicPeriod" startAt="5"/>
            </a:pPr>
            <a:r>
              <a:rPr lang="en-US" altLang="en-US" dirty="0">
                <a:latin typeface="+mj-lt"/>
              </a:rPr>
              <a:t>With the valve open, squeeze the cuff. Make sure it is completely deflated.</a:t>
            </a:r>
          </a:p>
          <a:p>
            <a:pPr marL="0" indent="0">
              <a:buNone/>
            </a:pPr>
            <a:endParaRPr lang="en-US" altLang="en-US" dirty="0">
              <a:latin typeface="+mj-lt"/>
            </a:endParaRPr>
          </a:p>
          <a:p>
            <a:pPr marL="457200" indent="-457200">
              <a:buFont typeface="+mj-lt"/>
              <a:buAutoNum type="arabicPeriod" startAt="7"/>
            </a:pP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3915329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7</a:t>
            </a:fld>
            <a:endParaRPr lang="en-US" dirty="0"/>
          </a:p>
        </p:txBody>
      </p:sp>
      <p:sp>
        <p:nvSpPr>
          <p:cNvPr id="4" name="Title 3">
            <a:extLst>
              <a:ext uri="{FF2B5EF4-FFF2-40B4-BE49-F238E27FC236}">
                <a16:creationId xmlns:a16="http://schemas.microsoft.com/office/drawing/2014/main" id="{C70C510B-F29A-44B5-A30B-ADF13A59FD6A}"/>
              </a:ext>
            </a:extLst>
          </p:cNvPr>
          <p:cNvSpPr>
            <a:spLocks noGrp="1"/>
          </p:cNvSpPr>
          <p:nvPr>
            <p:ph type="title"/>
          </p:nvPr>
        </p:nvSpPr>
        <p:spPr/>
        <p:txBody>
          <a:bodyPr>
            <a:normAutofit fontScale="90000"/>
          </a:bodyPr>
          <a:lstStyle/>
          <a:p>
            <a:r>
              <a:rPr lang="en-US" dirty="0"/>
              <a:t>LO1, content 6</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lstStyle/>
          <a:p>
            <a:pPr marL="457200" indent="-457200">
              <a:buFont typeface="+mj-lt"/>
              <a:buAutoNum type="arabicPeriod"/>
            </a:pPr>
            <a:r>
              <a:rPr lang="en-US" dirty="0">
                <a:solidFill>
                  <a:srgbClr val="FF0000"/>
                </a:solidFill>
              </a:rPr>
              <a:t>Explain admission, transfer, and discharge of a resident</a:t>
            </a:r>
          </a:p>
          <a:p>
            <a:pPr marL="0" indent="0">
              <a:buNone/>
            </a:pPr>
            <a:endParaRPr lang="en-US" dirty="0">
              <a:solidFill>
                <a:srgbClr val="FF0000"/>
              </a:solidFill>
            </a:endParaRPr>
          </a:p>
          <a:p>
            <a:pPr marL="0" indent="0">
              <a:buNone/>
            </a:pPr>
            <a:r>
              <a:rPr lang="en-US" dirty="0"/>
              <a:t>Think about these questions:</a:t>
            </a:r>
          </a:p>
          <a:p>
            <a:pPr marL="0" indent="0">
              <a:buNone/>
            </a:pPr>
            <a:endParaRPr lang="en-US" dirty="0"/>
          </a:p>
          <a:p>
            <a:pPr marL="0" indent="0">
              <a:buNone/>
            </a:pPr>
            <a:r>
              <a:rPr lang="en-US" dirty="0"/>
              <a:t>What did you decide to take with you to your sister's?</a:t>
            </a:r>
          </a:p>
          <a:p>
            <a:pPr marL="0" indent="0">
              <a:buNone/>
            </a:pPr>
            <a:endParaRPr lang="en-US" dirty="0"/>
          </a:p>
          <a:p>
            <a:pPr marL="0" indent="0">
              <a:buNone/>
            </a:pPr>
            <a:r>
              <a:rPr lang="en-US" dirty="0"/>
              <a:t>How did you feel as you tried to decide what to take?</a:t>
            </a:r>
          </a:p>
          <a:p>
            <a:pPr marL="0" indent="0">
              <a:buNone/>
            </a:pPr>
            <a:r>
              <a:rPr lang="en-US" dirty="0"/>
              <a:t>Did anyone get angry? Sad? Frustrated?</a:t>
            </a:r>
          </a:p>
          <a:p>
            <a:pPr marL="0" indent="0">
              <a:buNone/>
            </a:pPr>
            <a:endParaRPr lang="en-US" dirty="0"/>
          </a:p>
          <a:p>
            <a:pPr marL="0" indent="0">
              <a:buNone/>
            </a:pPr>
            <a:r>
              <a:rPr lang="en-US" dirty="0"/>
              <a:t>How did you feel about your mail and your sister’s response to you?</a:t>
            </a:r>
          </a:p>
          <a:p>
            <a:pPr marL="0" indent="0">
              <a:buNone/>
            </a:pPr>
            <a:endParaRPr lang="en-US" dirty="0">
              <a:solidFill>
                <a:srgbClr val="FF0000"/>
              </a:solidFill>
            </a:endParaRPr>
          </a:p>
        </p:txBody>
      </p:sp>
    </p:spTree>
    <p:extLst>
      <p:ext uri="{BB962C8B-B14F-4D97-AF65-F5344CB8AC3E}">
        <p14:creationId xmlns:p14="http://schemas.microsoft.com/office/powerpoint/2010/main" val="10730279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70</a:t>
            </a:fld>
            <a:endParaRPr lang="en-US"/>
          </a:p>
        </p:txBody>
      </p:sp>
      <p:sp>
        <p:nvSpPr>
          <p:cNvPr id="4" name="Title 3">
            <a:extLst>
              <a:ext uri="{FF2B5EF4-FFF2-40B4-BE49-F238E27FC236}">
                <a16:creationId xmlns:a16="http://schemas.microsoft.com/office/drawing/2014/main" id="{2BC9D3C6-67FA-47F7-A9CE-D99B87817B4D}"/>
              </a:ext>
            </a:extLst>
          </p:cNvPr>
          <p:cNvSpPr>
            <a:spLocks noGrp="1"/>
          </p:cNvSpPr>
          <p:nvPr>
            <p:ph type="title"/>
          </p:nvPr>
        </p:nvSpPr>
        <p:spPr/>
        <p:txBody>
          <a:bodyPr>
            <a:normAutofit fontScale="90000"/>
          </a:bodyPr>
          <a:lstStyle/>
          <a:p>
            <a:r>
              <a:rPr lang="en-US" dirty="0"/>
              <a:t>LO2, content 44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5" y="780226"/>
            <a:ext cx="3620670"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blood pressure (one-step method)</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9"/>
            </a:pPr>
            <a:r>
              <a:rPr lang="en-US" altLang="en-US" dirty="0">
                <a:latin typeface="+mj-lt"/>
              </a:rPr>
              <a:t>Place blood pressure cuff snugly on resident’s upper arm. The center of the cuff with sensor/arrow is placed over the brachial artery (1-1½ inches above the elbow, toward inside of elbow).</a:t>
            </a:r>
          </a:p>
          <a:p>
            <a:pPr marL="457200" indent="-457200">
              <a:buFont typeface="+mj-lt"/>
              <a:buAutoNum type="arabicPeriod" startAt="9"/>
            </a:pPr>
            <a:r>
              <a:rPr lang="en-US" altLang="en-US" dirty="0">
                <a:latin typeface="+mj-lt"/>
              </a:rPr>
              <a:t>Locate brachial pulse with your fingertips</a:t>
            </a:r>
            <a:endParaRPr lang="en-US" altLang="en-US" dirty="0">
              <a:highlight>
                <a:srgbClr val="000000"/>
              </a:highlight>
              <a:latin typeface="+mj-lt"/>
            </a:endParaRPr>
          </a:p>
        </p:txBody>
      </p:sp>
      <p:pic>
        <p:nvPicPr>
          <p:cNvPr id="5" name="Picture 4" descr="NA positioning blood pressure cuff on resident's arm.">
            <a:extLst>
              <a:ext uri="{FF2B5EF4-FFF2-40B4-BE49-F238E27FC236}">
                <a16:creationId xmlns:a16="http://schemas.microsoft.com/office/drawing/2014/main" id="{DB3A9380-20C2-474D-949E-A58D78FEE0A3}"/>
              </a:ext>
            </a:extLst>
          </p:cNvPr>
          <p:cNvPicPr>
            <a:picLocks noChangeAspect="1"/>
          </p:cNvPicPr>
          <p:nvPr/>
        </p:nvPicPr>
        <p:blipFill>
          <a:blip r:embed="rId2"/>
          <a:stretch>
            <a:fillRect/>
          </a:stretch>
        </p:blipFill>
        <p:spPr>
          <a:xfrm>
            <a:off x="4348338" y="2503494"/>
            <a:ext cx="3620670" cy="3359498"/>
          </a:xfrm>
          <a:prstGeom prst="rect">
            <a:avLst/>
          </a:prstGeom>
        </p:spPr>
      </p:pic>
    </p:spTree>
    <p:extLst>
      <p:ext uri="{BB962C8B-B14F-4D97-AF65-F5344CB8AC3E}">
        <p14:creationId xmlns:p14="http://schemas.microsoft.com/office/powerpoint/2010/main" val="18951719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71</a:t>
            </a:fld>
            <a:endParaRPr lang="en-US"/>
          </a:p>
        </p:txBody>
      </p:sp>
      <p:sp>
        <p:nvSpPr>
          <p:cNvPr id="5" name="Title 4">
            <a:extLst>
              <a:ext uri="{FF2B5EF4-FFF2-40B4-BE49-F238E27FC236}">
                <a16:creationId xmlns:a16="http://schemas.microsoft.com/office/drawing/2014/main" id="{5986C5B2-055D-4230-AF2D-D627630D2D41}"/>
              </a:ext>
            </a:extLst>
          </p:cNvPr>
          <p:cNvSpPr>
            <a:spLocks noGrp="1"/>
          </p:cNvSpPr>
          <p:nvPr>
            <p:ph type="title"/>
          </p:nvPr>
        </p:nvSpPr>
        <p:spPr/>
        <p:txBody>
          <a:bodyPr>
            <a:normAutofit fontScale="90000"/>
          </a:bodyPr>
          <a:lstStyle/>
          <a:p>
            <a:r>
              <a:rPr lang="en-US" dirty="0"/>
              <a:t>LO2, content 45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blood pressure (one-step method)</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11"/>
            </a:pPr>
            <a:r>
              <a:rPr lang="en-US" altLang="en-US" dirty="0">
                <a:latin typeface="+mj-lt"/>
              </a:rPr>
              <a:t>Place the earpieces of the stethoscope in your ears.</a:t>
            </a:r>
          </a:p>
          <a:p>
            <a:pPr marL="457200" indent="-457200">
              <a:buFont typeface="+mj-lt"/>
              <a:buAutoNum type="arabicPeriod" startAt="11"/>
            </a:pPr>
            <a:r>
              <a:rPr lang="en-US" altLang="en-US" dirty="0">
                <a:latin typeface="+mj-lt"/>
              </a:rPr>
              <a:t>Place the diaphragm of the stethoscope over brachial artery.</a:t>
            </a:r>
          </a:p>
          <a:p>
            <a:pPr marL="457200" indent="-457200">
              <a:buFont typeface="+mj-lt"/>
              <a:buAutoNum type="arabicPeriod" startAt="11"/>
            </a:pPr>
            <a:r>
              <a:rPr lang="en-US" altLang="en-US" dirty="0">
                <a:latin typeface="+mj-lt"/>
              </a:rPr>
              <a:t>Close the valve (clockwise) until it stops. Do not over-tighten it.</a:t>
            </a:r>
          </a:p>
          <a:p>
            <a:pPr marL="0" indent="0">
              <a:buNone/>
            </a:pPr>
            <a:r>
              <a:rPr lang="en-US" altLang="en-US" dirty="0">
                <a:solidFill>
                  <a:schemeClr val="accent5">
                    <a:lumMod val="60000"/>
                    <a:lumOff val="40000"/>
                  </a:schemeClr>
                </a:solidFill>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NA takes resident's blood pressure using manual blood pressure cuf.">
            <a:extLst>
              <a:ext uri="{FF2B5EF4-FFF2-40B4-BE49-F238E27FC236}">
                <a16:creationId xmlns:a16="http://schemas.microsoft.com/office/drawing/2014/main" id="{B9D29B73-832B-4133-B68B-2B6D5219EAA3}"/>
              </a:ext>
            </a:extLst>
          </p:cNvPr>
          <p:cNvPicPr>
            <a:picLocks noChangeAspect="1"/>
          </p:cNvPicPr>
          <p:nvPr/>
        </p:nvPicPr>
        <p:blipFill>
          <a:blip r:embed="rId2"/>
          <a:stretch>
            <a:fillRect/>
          </a:stretch>
        </p:blipFill>
        <p:spPr>
          <a:xfrm>
            <a:off x="4097216" y="2630993"/>
            <a:ext cx="3745523" cy="3084843"/>
          </a:xfrm>
          <a:prstGeom prst="rect">
            <a:avLst/>
          </a:prstGeom>
        </p:spPr>
      </p:pic>
    </p:spTree>
    <p:extLst>
      <p:ext uri="{BB962C8B-B14F-4D97-AF65-F5344CB8AC3E}">
        <p14:creationId xmlns:p14="http://schemas.microsoft.com/office/powerpoint/2010/main" val="42830144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72</a:t>
            </a:fld>
            <a:endParaRPr lang="en-US"/>
          </a:p>
        </p:txBody>
      </p:sp>
      <p:sp>
        <p:nvSpPr>
          <p:cNvPr id="4" name="Title 3">
            <a:extLst>
              <a:ext uri="{FF2B5EF4-FFF2-40B4-BE49-F238E27FC236}">
                <a16:creationId xmlns:a16="http://schemas.microsoft.com/office/drawing/2014/main" id="{BC967968-2186-4F08-8457-AECCFF903777}"/>
              </a:ext>
            </a:extLst>
          </p:cNvPr>
          <p:cNvSpPr>
            <a:spLocks noGrp="1"/>
          </p:cNvSpPr>
          <p:nvPr>
            <p:ph type="title"/>
          </p:nvPr>
        </p:nvSpPr>
        <p:spPr/>
        <p:txBody>
          <a:bodyPr>
            <a:normAutofit fontScale="90000"/>
          </a:bodyPr>
          <a:lstStyle/>
          <a:p>
            <a:r>
              <a:rPr lang="en-US" dirty="0"/>
              <a:t>LO2, content 46</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lnSpcReduction="10000"/>
          </a:bodyPr>
          <a:lstStyle/>
          <a:p>
            <a:pPr marL="0" indent="0">
              <a:buNone/>
            </a:pPr>
            <a:r>
              <a:rPr lang="en-US" altLang="en-US" dirty="0">
                <a:solidFill>
                  <a:schemeClr val="accent5">
                    <a:lumMod val="60000"/>
                    <a:lumOff val="40000"/>
                  </a:schemeClr>
                </a:solidFill>
                <a:highlight>
                  <a:srgbClr val="000000"/>
                </a:highlight>
                <a:latin typeface="+mj-lt"/>
              </a:rPr>
              <a:t>Measuring and recording blood pressure (one-step method)</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14"/>
            </a:pPr>
            <a:r>
              <a:rPr lang="en-US" altLang="en-US" dirty="0">
                <a:latin typeface="+mj-lt"/>
              </a:rPr>
              <a:t>Inflate cuff to between 160 mmHg to 180 mm Hg. If a beat is heard immediately upon cuff deflation, completely deflate cuff. Re-inflate cuff to no more than 200 mm Hg.</a:t>
            </a:r>
          </a:p>
          <a:p>
            <a:pPr marL="457200" indent="-457200">
              <a:buFont typeface="+mj-lt"/>
              <a:buAutoNum type="arabicPeriod" startAt="14"/>
            </a:pPr>
            <a:r>
              <a:rPr lang="en-US" altLang="en-US" dirty="0">
                <a:latin typeface="+mj-lt"/>
              </a:rPr>
              <a:t>Open the valve slightly with thumb and index finger. Deflate the cuff slowly.</a:t>
            </a:r>
          </a:p>
          <a:p>
            <a:pPr marL="457200" indent="-457200">
              <a:buFont typeface="+mj-lt"/>
              <a:buAutoNum type="arabicPeriod" startAt="14"/>
            </a:pPr>
            <a:r>
              <a:rPr lang="en-US" altLang="en-US" dirty="0">
                <a:latin typeface="+mj-lt"/>
              </a:rPr>
              <a:t>Watch the gauge. Listen for the sound of the pulse.</a:t>
            </a:r>
          </a:p>
          <a:p>
            <a:pPr marL="457200" indent="-457200">
              <a:buFont typeface="+mj-lt"/>
              <a:buAutoNum type="arabicPeriod" startAt="14"/>
            </a:pPr>
            <a:r>
              <a:rPr lang="en-US" altLang="en-US" dirty="0">
                <a:latin typeface="+mj-lt"/>
              </a:rPr>
              <a:t>Remember the reading at which the first pulse sound is heard. This is the systolic pressure.</a:t>
            </a:r>
          </a:p>
          <a:p>
            <a:pPr marL="457200" indent="-457200">
              <a:buFont typeface="+mj-lt"/>
              <a:buAutoNum type="arabicPeriod" startAt="14"/>
            </a:pPr>
            <a:r>
              <a:rPr lang="en-US" altLang="en-US" dirty="0">
                <a:latin typeface="+mj-lt"/>
              </a:rPr>
              <a:t>Continue listening for a change or muffling of pulse sound. The point of a change or the point at which the sound disappears is the diastolic pressure. Remember this reading. </a:t>
            </a:r>
          </a:p>
          <a:p>
            <a:pPr marL="457200" indent="-457200">
              <a:buFont typeface="+mj-lt"/>
              <a:buAutoNum type="arabicPeriod" startAt="14"/>
            </a:pPr>
            <a:r>
              <a:rPr lang="en-US" altLang="en-US" dirty="0">
                <a:latin typeface="+mj-lt"/>
              </a:rPr>
              <a:t>Open the valve. Deflate cuff completely. Remove cuff.</a:t>
            </a:r>
          </a:p>
          <a:p>
            <a:pPr marL="0" indent="0">
              <a:buNone/>
            </a:pPr>
            <a:endParaRPr lang="en-US" altLang="en-US" dirty="0">
              <a:latin typeface="+mj-lt"/>
            </a:endParaRPr>
          </a:p>
          <a:p>
            <a:pPr marL="457200" indent="-457200">
              <a:buFont typeface="+mj-lt"/>
              <a:buAutoNum type="arabicPeriod" startAt="7"/>
            </a:pP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3037397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73</a:t>
            </a:fld>
            <a:endParaRPr lang="en-US"/>
          </a:p>
        </p:txBody>
      </p:sp>
      <p:sp>
        <p:nvSpPr>
          <p:cNvPr id="4" name="Title 3">
            <a:extLst>
              <a:ext uri="{FF2B5EF4-FFF2-40B4-BE49-F238E27FC236}">
                <a16:creationId xmlns:a16="http://schemas.microsoft.com/office/drawing/2014/main" id="{25492B3B-7A46-46D3-B9D5-D089F289DF05}"/>
              </a:ext>
            </a:extLst>
          </p:cNvPr>
          <p:cNvSpPr>
            <a:spLocks noGrp="1"/>
          </p:cNvSpPr>
          <p:nvPr>
            <p:ph type="title"/>
          </p:nvPr>
        </p:nvSpPr>
        <p:spPr/>
        <p:txBody>
          <a:bodyPr>
            <a:normAutofit fontScale="90000"/>
          </a:bodyPr>
          <a:lstStyle/>
          <a:p>
            <a:r>
              <a:rPr lang="en-US" dirty="0"/>
              <a:t>LO2, content 47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blood pressure (one-step method)</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20"/>
            </a:pPr>
            <a:r>
              <a:rPr lang="en-US" altLang="en-US" dirty="0">
                <a:latin typeface="+mj-lt"/>
              </a:rPr>
              <a:t>Wash your hands.</a:t>
            </a:r>
          </a:p>
          <a:p>
            <a:pPr marL="457200" indent="-457200">
              <a:buFont typeface="+mj-lt"/>
              <a:buAutoNum type="arabicPeriod" startAt="20"/>
            </a:pPr>
            <a:r>
              <a:rPr lang="en-US" altLang="en-US" dirty="0">
                <a:latin typeface="+mj-lt"/>
              </a:rPr>
              <a:t>Record both the systolic and diastolic pressures. Record the numbers like a fraction, with the systolic reading on top and the diastolic reading on the bottom (for example: 120/80). Note which arm was used. Use RA for right arm and LA for left arm.</a:t>
            </a:r>
          </a:p>
          <a:p>
            <a:pPr marL="457200" indent="-457200">
              <a:buFont typeface="+mj-lt"/>
              <a:buAutoNum type="arabicPeriod" startAt="20"/>
            </a:pPr>
            <a:r>
              <a:rPr lang="en-US" altLang="en-US" dirty="0">
                <a:latin typeface="+mj-lt"/>
              </a:rPr>
              <a:t>Wipe diaphragm and earpieces of stethoscope with alcohol wipes. Store equipment.</a:t>
            </a:r>
          </a:p>
          <a:p>
            <a:pPr marL="457200" indent="-457200">
              <a:buFont typeface="+mj-lt"/>
              <a:buAutoNum type="arabicPeriod" startAt="20"/>
            </a:pPr>
            <a:r>
              <a:rPr lang="en-US" altLang="en-US" dirty="0">
                <a:latin typeface="+mj-lt"/>
              </a:rPr>
              <a:t>Place call light within resident’s reach. </a:t>
            </a:r>
          </a:p>
          <a:p>
            <a:pPr marL="457200" indent="-457200">
              <a:buFont typeface="+mj-lt"/>
              <a:buAutoNum type="arabicPeriod" startAt="20"/>
            </a:pPr>
            <a:r>
              <a:rPr lang="en-US" altLang="en-US" dirty="0">
                <a:latin typeface="+mj-lt"/>
              </a:rPr>
              <a:t>Wash your hands.</a:t>
            </a:r>
          </a:p>
          <a:p>
            <a:pPr marL="457200" indent="-457200">
              <a:buFont typeface="+mj-lt"/>
              <a:buAutoNum type="arabicPeriod" startAt="20"/>
            </a:pPr>
            <a:r>
              <a:rPr lang="en-US" altLang="en-US" dirty="0">
                <a:latin typeface="+mj-lt"/>
              </a:rPr>
              <a:t>Report any changes in resident to the nurse.</a:t>
            </a:r>
          </a:p>
          <a:p>
            <a:pPr marL="0" indent="0">
              <a:buNone/>
            </a:pPr>
            <a:endParaRPr lang="en-US" altLang="en-US" dirty="0">
              <a:highlight>
                <a:srgbClr val="000000"/>
              </a:highlight>
              <a:latin typeface="+mj-lt"/>
            </a:endParaRPr>
          </a:p>
          <a:p>
            <a:pPr marL="0" indent="0">
              <a:buNone/>
            </a:pP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29504476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74</a:t>
            </a:fld>
            <a:endParaRPr lang="en-US"/>
          </a:p>
        </p:txBody>
      </p:sp>
      <p:sp>
        <p:nvSpPr>
          <p:cNvPr id="4" name="Title 3">
            <a:extLst>
              <a:ext uri="{FF2B5EF4-FFF2-40B4-BE49-F238E27FC236}">
                <a16:creationId xmlns:a16="http://schemas.microsoft.com/office/drawing/2014/main" id="{51DB0C46-E3BE-43C3-85D4-365E8B7D22D1}"/>
              </a:ext>
            </a:extLst>
          </p:cNvPr>
          <p:cNvSpPr>
            <a:spLocks noGrp="1"/>
          </p:cNvSpPr>
          <p:nvPr>
            <p:ph type="title"/>
          </p:nvPr>
        </p:nvSpPr>
        <p:spPr/>
        <p:txBody>
          <a:bodyPr>
            <a:normAutofit fontScale="90000"/>
          </a:bodyPr>
          <a:lstStyle/>
          <a:p>
            <a:r>
              <a:rPr lang="en-US" dirty="0"/>
              <a:t>LO2, content 48</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7-3: Measuring and Recording Blood Pressure (Two-Step Method)</a:t>
            </a:r>
          </a:p>
          <a:p>
            <a:pPr marL="0" indent="0">
              <a:buNone/>
            </a:pPr>
            <a:endParaRPr lang="en-US" altLang="en-US" dirty="0">
              <a:latin typeface="+mj-lt"/>
            </a:endParaRPr>
          </a:p>
          <a:p>
            <a:pPr marL="0" indent="0">
              <a:buFontTx/>
              <a:buNone/>
            </a:pPr>
            <a:r>
              <a:rPr lang="en-US" i="1" dirty="0">
                <a:latin typeface="+mj-lt"/>
              </a:rPr>
              <a:t>Equipment: sphygmomanometer (blood pressure cuff), stethoscope, alcohol wipes, pen and paper </a:t>
            </a:r>
          </a:p>
          <a:p>
            <a:pPr marL="0" indent="0">
              <a:buFontTx/>
              <a:buNone/>
            </a:pPr>
            <a:endParaRPr lang="en-US" i="1" dirty="0">
              <a:latin typeface="+mj-lt"/>
            </a:endParaRPr>
          </a:p>
          <a:p>
            <a:pPr marL="457200" indent="-457200">
              <a:buFont typeface="+mj-lt"/>
              <a:buAutoNum type="arabicPeriod"/>
            </a:pPr>
            <a:r>
              <a:rPr lang="en-US" dirty="0">
                <a:latin typeface="+mj-lt"/>
              </a:rPr>
              <a:t>Identify yourself by name. Identify the resident by name.</a:t>
            </a:r>
          </a:p>
          <a:p>
            <a:pPr marL="457200" indent="-457200">
              <a:buFont typeface="+mj-lt"/>
              <a:buAutoNum type="arabicPeriod"/>
            </a:pPr>
            <a:r>
              <a:rPr lang="en-US" dirty="0">
                <a:latin typeface="+mj-lt"/>
              </a:rPr>
              <a:t>Wash your hands.</a:t>
            </a:r>
          </a:p>
          <a:p>
            <a:pPr marL="457200" indent="-457200">
              <a:buFont typeface="+mj-lt"/>
              <a:buAutoNum type="arabicPeriod"/>
            </a:pPr>
            <a:r>
              <a:rPr lang="en-US" dirty="0">
                <a:latin typeface="+mj-lt"/>
              </a:rPr>
              <a:t>Explain procedure to resident. Speak clearly, slowly, and directly. Maintain face-to-face contact whenever possible.</a:t>
            </a:r>
          </a:p>
          <a:p>
            <a:pPr marL="457200" indent="-457200">
              <a:buFont typeface="+mj-lt"/>
              <a:buAutoNum type="arabicPeriod"/>
            </a:pPr>
            <a:r>
              <a:rPr lang="en-US" dirty="0">
                <a:latin typeface="+mj-lt"/>
              </a:rPr>
              <a:t>Provide for resident’s privacy with curtain, screen, or door. </a:t>
            </a:r>
          </a:p>
          <a:p>
            <a:pPr marL="457200" indent="-457200">
              <a:buFont typeface="+mj-lt"/>
              <a:buAutoNum type="arabicPeriod"/>
            </a:pPr>
            <a:r>
              <a:rPr lang="en-US" dirty="0">
                <a:latin typeface="+mj-lt"/>
              </a:rPr>
              <a:t>Ask the resident to roll up his sleeve so that the upper arm is exposed. Do not measure blood pressure over clothing.</a:t>
            </a:r>
          </a:p>
          <a:p>
            <a:pPr marL="457200" indent="-457200">
              <a:buFont typeface="+mj-lt"/>
              <a:buAutoNum type="arabicPeriod"/>
            </a:pPr>
            <a:r>
              <a:rPr lang="en-US" dirty="0">
                <a:latin typeface="+mj-lt"/>
              </a:rPr>
              <a:t>Position resident’s arm with palm up. The arm should be level with the heart. </a:t>
            </a:r>
          </a:p>
          <a:p>
            <a:pPr marL="0" indent="0">
              <a:buFontTx/>
              <a:buNone/>
            </a:pPr>
            <a:endParaRPr lang="en-US" dirty="0">
              <a:latin typeface="+mj-lt"/>
            </a:endParaRPr>
          </a:p>
        </p:txBody>
      </p:sp>
    </p:spTree>
    <p:extLst>
      <p:ext uri="{BB962C8B-B14F-4D97-AF65-F5344CB8AC3E}">
        <p14:creationId xmlns:p14="http://schemas.microsoft.com/office/powerpoint/2010/main" val="9735437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75</a:t>
            </a:fld>
            <a:endParaRPr lang="en-US"/>
          </a:p>
        </p:txBody>
      </p:sp>
      <p:sp>
        <p:nvSpPr>
          <p:cNvPr id="4" name="Title 3">
            <a:extLst>
              <a:ext uri="{FF2B5EF4-FFF2-40B4-BE49-F238E27FC236}">
                <a16:creationId xmlns:a16="http://schemas.microsoft.com/office/drawing/2014/main" id="{04BF1483-F63B-4526-8910-CCE2F3911B01}"/>
              </a:ext>
            </a:extLst>
          </p:cNvPr>
          <p:cNvSpPr>
            <a:spLocks noGrp="1"/>
          </p:cNvSpPr>
          <p:nvPr>
            <p:ph type="title"/>
          </p:nvPr>
        </p:nvSpPr>
        <p:spPr/>
        <p:txBody>
          <a:bodyPr>
            <a:normAutofit fontScale="90000"/>
          </a:bodyPr>
          <a:lstStyle/>
          <a:p>
            <a:r>
              <a:rPr lang="en-US" dirty="0"/>
              <a:t>LO2, content 49</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7-3: Measuring and Recording Blood Pressure (Two-Step Method)</a:t>
            </a:r>
          </a:p>
          <a:p>
            <a:pPr marL="0" indent="0">
              <a:buNone/>
            </a:pPr>
            <a:endParaRPr lang="en-US" altLang="en-US" dirty="0">
              <a:latin typeface="+mj-lt"/>
            </a:endParaRPr>
          </a:p>
          <a:p>
            <a:pPr marL="457200" indent="-457200">
              <a:buFont typeface="+mj-lt"/>
              <a:buAutoNum type="arabicPeriod" startAt="7"/>
            </a:pPr>
            <a:r>
              <a:rPr lang="en-US" dirty="0">
                <a:latin typeface="+mj-lt"/>
              </a:rPr>
              <a:t>With the valve open, squeeze the cuff. Make sure it is completely deflated.</a:t>
            </a:r>
          </a:p>
          <a:p>
            <a:pPr marL="457200" indent="-457200">
              <a:buFont typeface="+mj-lt"/>
              <a:buAutoNum type="arabicPeriod" startAt="7"/>
            </a:pPr>
            <a:r>
              <a:rPr lang="en-US" dirty="0">
                <a:latin typeface="+mj-lt"/>
              </a:rPr>
              <a:t>Place blood pressure cuff snugly on resident’s upper arm. The center of the cuff with sensor/arrow is placed over the brachial artery (1-1½ inches above the elbow toward inside of elbow). </a:t>
            </a:r>
          </a:p>
          <a:p>
            <a:pPr marL="457200" indent="-457200">
              <a:buFont typeface="+mj-lt"/>
              <a:buAutoNum type="arabicPeriod" startAt="7"/>
            </a:pPr>
            <a:r>
              <a:rPr lang="en-US" dirty="0">
                <a:latin typeface="+mj-lt"/>
              </a:rPr>
              <a:t>Locate the radial (wrist) pulse with fingertips.</a:t>
            </a:r>
          </a:p>
          <a:p>
            <a:pPr marL="457200" indent="-457200">
              <a:buFont typeface="+mj-lt"/>
              <a:buAutoNum type="arabicPeriod" startAt="7"/>
            </a:pPr>
            <a:r>
              <a:rPr lang="en-US" dirty="0">
                <a:latin typeface="+mj-lt"/>
              </a:rPr>
              <a:t>Close the valve (clockwise) until it stops. Inflate cuff slowly, watching gauge. </a:t>
            </a:r>
          </a:p>
          <a:p>
            <a:pPr marL="457200" indent="-457200">
              <a:buFont typeface="+mj-lt"/>
              <a:buAutoNum type="arabicPeriod" startAt="7"/>
            </a:pPr>
            <a:r>
              <a:rPr lang="en-US" dirty="0">
                <a:latin typeface="+mj-lt"/>
              </a:rPr>
              <a:t>Stop inflating when you can no longer feel the radial pulse. Note the reading. The number is an estimate of the systolic pressure. </a:t>
            </a:r>
          </a:p>
          <a:p>
            <a:pPr marL="457200" indent="-457200">
              <a:buFont typeface="+mj-lt"/>
              <a:buAutoNum type="arabicPeriod" startAt="7"/>
            </a:pPr>
            <a:r>
              <a:rPr lang="en-US" dirty="0">
                <a:latin typeface="+mj-lt"/>
              </a:rPr>
              <a:t>Open the valve. Deflate cuff completely.</a:t>
            </a:r>
          </a:p>
        </p:txBody>
      </p:sp>
    </p:spTree>
    <p:extLst>
      <p:ext uri="{BB962C8B-B14F-4D97-AF65-F5344CB8AC3E}">
        <p14:creationId xmlns:p14="http://schemas.microsoft.com/office/powerpoint/2010/main" val="40490277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76</a:t>
            </a:fld>
            <a:endParaRPr lang="en-US"/>
          </a:p>
        </p:txBody>
      </p:sp>
      <p:sp>
        <p:nvSpPr>
          <p:cNvPr id="4" name="Title 3">
            <a:extLst>
              <a:ext uri="{FF2B5EF4-FFF2-40B4-BE49-F238E27FC236}">
                <a16:creationId xmlns:a16="http://schemas.microsoft.com/office/drawing/2014/main" id="{B8E11301-99D2-4A13-9EF5-027680184395}"/>
              </a:ext>
            </a:extLst>
          </p:cNvPr>
          <p:cNvSpPr>
            <a:spLocks noGrp="1"/>
          </p:cNvSpPr>
          <p:nvPr>
            <p:ph type="title"/>
          </p:nvPr>
        </p:nvSpPr>
        <p:spPr/>
        <p:txBody>
          <a:bodyPr>
            <a:normAutofit fontScale="90000"/>
          </a:bodyPr>
          <a:lstStyle/>
          <a:p>
            <a:r>
              <a:rPr lang="en-US" dirty="0"/>
              <a:t>LO2, content 50</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7-3: Measuring and Recording Blood Pressure (Two-Step Method)</a:t>
            </a:r>
          </a:p>
          <a:p>
            <a:pPr marL="0" indent="0">
              <a:buNone/>
            </a:pPr>
            <a:endParaRPr lang="en-US" altLang="en-US" dirty="0">
              <a:latin typeface="+mj-lt"/>
            </a:endParaRPr>
          </a:p>
          <a:p>
            <a:pPr marL="457200" indent="-457200">
              <a:buFont typeface="+mj-lt"/>
              <a:buAutoNum type="arabicPeriod" startAt="13"/>
            </a:pPr>
            <a:r>
              <a:rPr lang="en-US" dirty="0">
                <a:latin typeface="+mj-lt"/>
              </a:rPr>
              <a:t>Write down the estimated systolic reading.</a:t>
            </a:r>
          </a:p>
          <a:p>
            <a:pPr marL="457200" indent="-457200">
              <a:buFont typeface="+mj-lt"/>
              <a:buAutoNum type="arabicPeriod" startAt="13"/>
            </a:pPr>
            <a:r>
              <a:rPr lang="en-US" dirty="0">
                <a:latin typeface="+mj-lt"/>
              </a:rPr>
              <a:t>Before using stethoscope, wipe diaphragm and earpieces of stethoscope with alcohol wipes. </a:t>
            </a:r>
          </a:p>
          <a:p>
            <a:pPr marL="457200" indent="-457200">
              <a:buFont typeface="+mj-lt"/>
              <a:buAutoNum type="arabicPeriod" startAt="13"/>
            </a:pPr>
            <a:r>
              <a:rPr lang="en-US" dirty="0">
                <a:latin typeface="+mj-lt"/>
              </a:rPr>
              <a:t>Locate brachial pulse with fingertips. </a:t>
            </a:r>
          </a:p>
          <a:p>
            <a:pPr marL="457200" indent="-457200">
              <a:buFont typeface="+mj-lt"/>
              <a:buAutoNum type="arabicPeriod" startAt="13"/>
            </a:pPr>
            <a:r>
              <a:rPr lang="en-US" dirty="0">
                <a:latin typeface="+mj-lt"/>
              </a:rPr>
              <a:t>Place earpieces of stethoscope in ears.</a:t>
            </a:r>
          </a:p>
          <a:p>
            <a:pPr marL="457200" indent="-457200">
              <a:buFont typeface="+mj-lt"/>
              <a:buAutoNum type="arabicPeriod" startAt="13"/>
            </a:pPr>
            <a:r>
              <a:rPr lang="en-US" dirty="0">
                <a:latin typeface="+mj-lt"/>
              </a:rPr>
              <a:t>Place diaphragm of stethoscope over the brachial artery.</a:t>
            </a:r>
          </a:p>
          <a:p>
            <a:pPr marL="457200" indent="-457200">
              <a:buFont typeface="+mj-lt"/>
              <a:buAutoNum type="arabicPeriod" startAt="13"/>
            </a:pPr>
            <a:r>
              <a:rPr lang="en-US" dirty="0">
                <a:latin typeface="+mj-lt"/>
              </a:rPr>
              <a:t>Close the valve (clockwise) until it stops. Do not over-tighten it. </a:t>
            </a:r>
          </a:p>
          <a:p>
            <a:pPr marL="457200" indent="-457200">
              <a:buFont typeface="+mj-lt"/>
              <a:buAutoNum type="arabicPeriod" startAt="13"/>
            </a:pPr>
            <a:r>
              <a:rPr lang="en-US" dirty="0">
                <a:latin typeface="+mj-lt"/>
              </a:rPr>
              <a:t>Inflate the cuff to 30 mmHg above your estimated systolic pressure. </a:t>
            </a:r>
          </a:p>
          <a:p>
            <a:pPr marL="457200" indent="-457200">
              <a:buFont typeface="+mj-lt"/>
              <a:buAutoNum type="arabicPeriod" startAt="13"/>
            </a:pPr>
            <a:r>
              <a:rPr lang="en-US" dirty="0">
                <a:latin typeface="+mj-lt"/>
              </a:rPr>
              <a:t>Open the valve slightly with thumb and index finger. Deflate cuff slowly. </a:t>
            </a:r>
          </a:p>
          <a:p>
            <a:pPr marL="457200" indent="-457200">
              <a:buFont typeface="+mj-lt"/>
              <a:buAutoNum type="arabicPeriod" startAt="13"/>
            </a:pPr>
            <a:r>
              <a:rPr lang="en-US" dirty="0">
                <a:latin typeface="+mj-lt"/>
              </a:rPr>
              <a:t>Watch gauge. Listen for sound of the pulse.</a:t>
            </a:r>
          </a:p>
          <a:p>
            <a:pPr marL="0" indent="0">
              <a:buFontTx/>
              <a:buNone/>
            </a:pPr>
            <a:endParaRPr lang="en-US" dirty="0">
              <a:latin typeface="+mj-lt"/>
            </a:endParaRPr>
          </a:p>
        </p:txBody>
      </p:sp>
    </p:spTree>
    <p:extLst>
      <p:ext uri="{BB962C8B-B14F-4D97-AF65-F5344CB8AC3E}">
        <p14:creationId xmlns:p14="http://schemas.microsoft.com/office/powerpoint/2010/main" val="33563395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77</a:t>
            </a:fld>
            <a:endParaRPr lang="en-US"/>
          </a:p>
        </p:txBody>
      </p:sp>
      <p:sp>
        <p:nvSpPr>
          <p:cNvPr id="4" name="Title 3">
            <a:extLst>
              <a:ext uri="{FF2B5EF4-FFF2-40B4-BE49-F238E27FC236}">
                <a16:creationId xmlns:a16="http://schemas.microsoft.com/office/drawing/2014/main" id="{EE5AD35E-6B43-4742-B010-390F5C8CC0DD}"/>
              </a:ext>
            </a:extLst>
          </p:cNvPr>
          <p:cNvSpPr>
            <a:spLocks noGrp="1"/>
          </p:cNvSpPr>
          <p:nvPr>
            <p:ph type="title"/>
          </p:nvPr>
        </p:nvSpPr>
        <p:spPr/>
        <p:txBody>
          <a:bodyPr>
            <a:normAutofit fontScale="90000"/>
          </a:bodyPr>
          <a:lstStyle/>
          <a:p>
            <a:r>
              <a:rPr lang="en-US" dirty="0"/>
              <a:t>LO2, content 51</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7-3: Measuring and Recording Blood Pressure (Two-Step Method)</a:t>
            </a:r>
          </a:p>
          <a:p>
            <a:pPr marL="0" indent="0">
              <a:buNone/>
            </a:pPr>
            <a:endParaRPr lang="en-US" altLang="en-US" dirty="0">
              <a:latin typeface="+mj-lt"/>
            </a:endParaRPr>
          </a:p>
          <a:p>
            <a:pPr marL="457200" indent="-457200">
              <a:buFont typeface="+mj-lt"/>
              <a:buAutoNum type="arabicPeriod" startAt="22"/>
            </a:pPr>
            <a:r>
              <a:rPr lang="en-US" altLang="en-US" dirty="0">
                <a:latin typeface="+mj-lt"/>
              </a:rPr>
              <a:t>Remember the reading at which the first pulse sound is heard. This is the systolic pressure.</a:t>
            </a:r>
          </a:p>
          <a:p>
            <a:pPr marL="457200" indent="-457200">
              <a:buFont typeface="+mj-lt"/>
              <a:buAutoNum type="arabicPeriod" startAt="22"/>
            </a:pPr>
            <a:r>
              <a:rPr lang="en-US" altLang="en-US" dirty="0">
                <a:latin typeface="+mj-lt"/>
              </a:rPr>
              <a:t>Continue listening for a change or muffling of pulse sound. The point of a change or the point at which the sound disappears is the diastolic pressure. Remember this reading.</a:t>
            </a:r>
          </a:p>
          <a:p>
            <a:pPr marL="457200" indent="-457200">
              <a:buFont typeface="+mj-lt"/>
              <a:buAutoNum type="arabicPeriod" startAt="22"/>
            </a:pPr>
            <a:r>
              <a:rPr lang="en-US" altLang="en-US" dirty="0">
                <a:latin typeface="+mj-lt"/>
              </a:rPr>
              <a:t>Open the valve. Deflate cuff completely. Remove cuff. </a:t>
            </a:r>
          </a:p>
          <a:p>
            <a:pPr marL="457200" indent="-457200">
              <a:buFont typeface="+mj-lt"/>
              <a:buAutoNum type="arabicPeriod" startAt="22"/>
            </a:pPr>
            <a:r>
              <a:rPr lang="en-US" altLang="en-US" dirty="0">
                <a:latin typeface="+mj-lt"/>
              </a:rPr>
              <a:t>Wash your hands.</a:t>
            </a:r>
          </a:p>
          <a:p>
            <a:pPr marL="457200" indent="-457200">
              <a:buFont typeface="+mj-lt"/>
              <a:buAutoNum type="arabicPeriod" startAt="22"/>
            </a:pPr>
            <a:r>
              <a:rPr lang="en-US" altLang="en-US" dirty="0">
                <a:latin typeface="+mj-lt"/>
              </a:rPr>
              <a:t>Record both the systolic and diastolic pressures. Record the numbers like a fraction, with the systolic reading on top and the diastolic reading on the bottom (for example: 120/80). Note which arm was used. Use RA for right arm and LA for left arm.</a:t>
            </a:r>
          </a:p>
          <a:p>
            <a:pPr marL="0" indent="0">
              <a:buNone/>
            </a:pPr>
            <a:endParaRPr lang="en-US" altLang="en-US" dirty="0">
              <a:latin typeface="+mj-lt"/>
            </a:endParaRPr>
          </a:p>
          <a:p>
            <a:pPr marL="0" indent="0">
              <a:buFontTx/>
              <a:buNone/>
            </a:pPr>
            <a:endParaRPr lang="en-US" dirty="0">
              <a:latin typeface="+mj-lt"/>
            </a:endParaRPr>
          </a:p>
        </p:txBody>
      </p:sp>
    </p:spTree>
    <p:extLst>
      <p:ext uri="{BB962C8B-B14F-4D97-AF65-F5344CB8AC3E}">
        <p14:creationId xmlns:p14="http://schemas.microsoft.com/office/powerpoint/2010/main" val="12001127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78</a:t>
            </a:fld>
            <a:endParaRPr lang="en-US"/>
          </a:p>
        </p:txBody>
      </p:sp>
      <p:sp>
        <p:nvSpPr>
          <p:cNvPr id="4" name="Title 3">
            <a:extLst>
              <a:ext uri="{FF2B5EF4-FFF2-40B4-BE49-F238E27FC236}">
                <a16:creationId xmlns:a16="http://schemas.microsoft.com/office/drawing/2014/main" id="{C633A48F-B167-48D2-80AC-00C8BB81A630}"/>
              </a:ext>
            </a:extLst>
          </p:cNvPr>
          <p:cNvSpPr>
            <a:spLocks noGrp="1"/>
          </p:cNvSpPr>
          <p:nvPr>
            <p:ph type="title"/>
          </p:nvPr>
        </p:nvSpPr>
        <p:spPr/>
        <p:txBody>
          <a:bodyPr>
            <a:normAutofit fontScale="90000"/>
          </a:bodyPr>
          <a:lstStyle/>
          <a:p>
            <a:r>
              <a:rPr lang="en-US" dirty="0"/>
              <a:t>LO2, content 52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7-3: Measuring and Recording Blood Pressure (Two-Step Method)</a:t>
            </a:r>
          </a:p>
          <a:p>
            <a:pPr marL="0" indent="0">
              <a:buNone/>
            </a:pPr>
            <a:endParaRPr lang="en-US" altLang="en-US" dirty="0">
              <a:latin typeface="+mj-lt"/>
            </a:endParaRPr>
          </a:p>
          <a:p>
            <a:pPr marL="514350" indent="-514350">
              <a:buFont typeface="+mj-lt"/>
              <a:buAutoNum type="arabicPeriod" startAt="27"/>
            </a:pPr>
            <a:r>
              <a:rPr lang="en-US" dirty="0">
                <a:latin typeface="+mj-lt"/>
              </a:rPr>
              <a:t>Wipe diaphragm and earpieces of stethoscope with alcohol wipes. Store equipment.</a:t>
            </a:r>
          </a:p>
          <a:p>
            <a:pPr marL="514350" indent="-514350">
              <a:buFont typeface="+mj-lt"/>
              <a:buAutoNum type="arabicPeriod" startAt="27"/>
            </a:pPr>
            <a:r>
              <a:rPr lang="en-US" dirty="0">
                <a:latin typeface="+mj-lt"/>
              </a:rPr>
              <a:t>Place call light within resident’s reach. </a:t>
            </a:r>
          </a:p>
          <a:p>
            <a:pPr marL="514350" indent="-514350">
              <a:buFont typeface="+mj-lt"/>
              <a:buAutoNum type="arabicPeriod" startAt="27"/>
            </a:pPr>
            <a:r>
              <a:rPr lang="en-US" dirty="0">
                <a:latin typeface="+mj-lt"/>
              </a:rPr>
              <a:t>Wash your hands.</a:t>
            </a:r>
          </a:p>
          <a:p>
            <a:pPr marL="514350" indent="-514350">
              <a:buFont typeface="+mj-lt"/>
              <a:buAutoNum type="arabicPeriod" startAt="27"/>
            </a:pPr>
            <a:r>
              <a:rPr lang="en-US" dirty="0">
                <a:latin typeface="+mj-lt"/>
              </a:rPr>
              <a:t>Report any changes in resident to the nurse.</a:t>
            </a:r>
          </a:p>
          <a:p>
            <a:pPr marL="0" indent="0">
              <a:buFontTx/>
              <a:buNone/>
            </a:pPr>
            <a:endParaRPr lang="en-US" dirty="0">
              <a:latin typeface="+mj-lt"/>
            </a:endParaRPr>
          </a:p>
        </p:txBody>
      </p:sp>
    </p:spTree>
    <p:extLst>
      <p:ext uri="{BB962C8B-B14F-4D97-AF65-F5344CB8AC3E}">
        <p14:creationId xmlns:p14="http://schemas.microsoft.com/office/powerpoint/2010/main" val="22369535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79</a:t>
            </a:fld>
            <a:endParaRPr lang="en-US" dirty="0"/>
          </a:p>
        </p:txBody>
      </p:sp>
      <p:sp>
        <p:nvSpPr>
          <p:cNvPr id="4" name="Title 3">
            <a:extLst>
              <a:ext uri="{FF2B5EF4-FFF2-40B4-BE49-F238E27FC236}">
                <a16:creationId xmlns:a16="http://schemas.microsoft.com/office/drawing/2014/main" id="{16C89FEA-CA9F-4776-893E-F8C74F79140B}"/>
              </a:ext>
            </a:extLst>
          </p:cNvPr>
          <p:cNvSpPr>
            <a:spLocks noGrp="1"/>
          </p:cNvSpPr>
          <p:nvPr>
            <p:ph type="title"/>
          </p:nvPr>
        </p:nvSpPr>
        <p:spPr/>
        <p:txBody>
          <a:bodyPr>
            <a:normAutofit fontScale="90000"/>
          </a:bodyPr>
          <a:lstStyle/>
          <a:p>
            <a:r>
              <a:rPr lang="en-US" dirty="0"/>
              <a:t>LO2, content 53</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457200" indent="-457200">
              <a:buFont typeface="+mj-lt"/>
              <a:buAutoNum type="arabicPeriod" startAt="2"/>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Pulse oximetry may be used to measure pulse rate, as well as blood oxygen level. It may be used when residents have had surgery, are on oxygen, are in intensive care, or have cardiac or respiratory problems.</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2998702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8</a:t>
            </a:fld>
            <a:endParaRPr lang="en-US" dirty="0"/>
          </a:p>
        </p:txBody>
      </p:sp>
      <p:sp>
        <p:nvSpPr>
          <p:cNvPr id="4" name="Title 3">
            <a:extLst>
              <a:ext uri="{FF2B5EF4-FFF2-40B4-BE49-F238E27FC236}">
                <a16:creationId xmlns:a16="http://schemas.microsoft.com/office/drawing/2014/main" id="{8162EB80-EF85-407A-92EB-C54D2615E5B0}"/>
              </a:ext>
            </a:extLst>
          </p:cNvPr>
          <p:cNvSpPr>
            <a:spLocks noGrp="1"/>
          </p:cNvSpPr>
          <p:nvPr>
            <p:ph type="title"/>
          </p:nvPr>
        </p:nvSpPr>
        <p:spPr/>
        <p:txBody>
          <a:bodyPr>
            <a:normAutofit fontScale="90000"/>
          </a:bodyPr>
          <a:lstStyle/>
          <a:p>
            <a:r>
              <a:rPr lang="en-US" dirty="0"/>
              <a:t>LO1, content 7</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lstStyle/>
          <a:p>
            <a:pPr marL="457200" indent="-457200">
              <a:buFont typeface="+mj-lt"/>
              <a:buAutoNum type="arabicPeriod"/>
            </a:pPr>
            <a:r>
              <a:rPr lang="en-US" dirty="0">
                <a:solidFill>
                  <a:srgbClr val="FF0000"/>
                </a:solidFill>
              </a:rPr>
              <a:t>Explain admission, transfer, and discharge of a resident</a:t>
            </a:r>
          </a:p>
          <a:p>
            <a:pPr marL="0" indent="0">
              <a:buNone/>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In many ways our homes are our personal museums. Residents’ personal property is important to them, and helps make the facility feel like home. It is very important that NAs respect residents’ right to have their belongings with them, as space permits, and to treat those belongings with respect. </a:t>
            </a:r>
          </a:p>
          <a:p>
            <a:pPr marL="0" indent="0">
              <a:buNone/>
            </a:pPr>
            <a:endParaRPr lang="en-US" dirty="0">
              <a:solidFill>
                <a:srgbClr val="FF0000"/>
              </a:solidFill>
            </a:endParaRPr>
          </a:p>
        </p:txBody>
      </p:sp>
    </p:spTree>
    <p:extLst>
      <p:ext uri="{BB962C8B-B14F-4D97-AF65-F5344CB8AC3E}">
        <p14:creationId xmlns:p14="http://schemas.microsoft.com/office/powerpoint/2010/main" val="28676536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80</a:t>
            </a:fld>
            <a:endParaRPr lang="en-US" dirty="0"/>
          </a:p>
        </p:txBody>
      </p:sp>
      <p:sp>
        <p:nvSpPr>
          <p:cNvPr id="4" name="Title 3">
            <a:extLst>
              <a:ext uri="{FF2B5EF4-FFF2-40B4-BE49-F238E27FC236}">
                <a16:creationId xmlns:a16="http://schemas.microsoft.com/office/drawing/2014/main" id="{BAE3D28F-6D77-47CC-B8D2-A8D2B72069EA}"/>
              </a:ext>
            </a:extLst>
          </p:cNvPr>
          <p:cNvSpPr>
            <a:spLocks noGrp="1"/>
          </p:cNvSpPr>
          <p:nvPr>
            <p:ph type="title"/>
          </p:nvPr>
        </p:nvSpPr>
        <p:spPr/>
        <p:txBody>
          <a:bodyPr>
            <a:normAutofit fontScale="90000"/>
          </a:bodyPr>
          <a:lstStyle/>
          <a:p>
            <a:r>
              <a:rPr lang="en-US" dirty="0"/>
              <a:t>LO2, content 54</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NAs should remember these points about pain:</a:t>
            </a:r>
          </a:p>
          <a:p>
            <a:pPr marL="0" indent="0">
              <a:buNone/>
            </a:pPr>
            <a:endParaRPr lang="en-US" dirty="0"/>
          </a:p>
          <a:p>
            <a:pPr lvl="1"/>
            <a:r>
              <a:rPr lang="en-US" dirty="0"/>
              <a:t>It is as important to monitor as vital signs.</a:t>
            </a:r>
          </a:p>
          <a:p>
            <a:pPr lvl="1"/>
            <a:r>
              <a:rPr lang="en-US" dirty="0"/>
              <a:t>It is uncomfortable and an individual experience.</a:t>
            </a:r>
          </a:p>
          <a:p>
            <a:pPr lvl="1"/>
            <a:r>
              <a:rPr lang="en-US" dirty="0"/>
              <a:t>It is important to take complaints of pain seriously.</a:t>
            </a:r>
          </a:p>
          <a:p>
            <a:pPr lvl="1"/>
            <a:r>
              <a:rPr lang="en-US" dirty="0"/>
              <a:t>NAs should observe and report carefully since care plans are based on their reports.</a:t>
            </a:r>
          </a:p>
          <a:p>
            <a:pPr lvl="1"/>
            <a:r>
              <a:rPr lang="en-US" dirty="0"/>
              <a:t>NAs must ask questions to get accurate information.</a:t>
            </a:r>
          </a:p>
          <a:p>
            <a:pPr lvl="1"/>
            <a:r>
              <a:rPr lang="en-US" dirty="0"/>
              <a:t>Pain is not a normal part of aging.</a:t>
            </a:r>
          </a:p>
          <a:p>
            <a:pPr marL="0" indent="0">
              <a:buNone/>
            </a:pPr>
            <a:endParaRPr lang="en-US" dirty="0">
              <a:solidFill>
                <a:srgbClr val="FF0000"/>
              </a:solidFill>
            </a:endParaRPr>
          </a:p>
        </p:txBody>
      </p:sp>
    </p:spTree>
    <p:extLst>
      <p:ext uri="{BB962C8B-B14F-4D97-AF65-F5344CB8AC3E}">
        <p14:creationId xmlns:p14="http://schemas.microsoft.com/office/powerpoint/2010/main" val="9811305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81</a:t>
            </a:fld>
            <a:endParaRPr lang="en-US" dirty="0"/>
          </a:p>
        </p:txBody>
      </p:sp>
      <p:sp>
        <p:nvSpPr>
          <p:cNvPr id="4" name="Title 3">
            <a:extLst>
              <a:ext uri="{FF2B5EF4-FFF2-40B4-BE49-F238E27FC236}">
                <a16:creationId xmlns:a16="http://schemas.microsoft.com/office/drawing/2014/main" id="{6A2F4DE3-239E-42B5-A96D-E24448788C2D}"/>
              </a:ext>
            </a:extLst>
          </p:cNvPr>
          <p:cNvSpPr>
            <a:spLocks noGrp="1"/>
          </p:cNvSpPr>
          <p:nvPr>
            <p:ph type="title"/>
          </p:nvPr>
        </p:nvSpPr>
        <p:spPr/>
        <p:txBody>
          <a:bodyPr>
            <a:normAutofit fontScale="90000"/>
          </a:bodyPr>
          <a:lstStyle/>
          <a:p>
            <a:r>
              <a:rPr lang="en-US" dirty="0"/>
              <a:t>LO2, content 55</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Signs of pain to observe for and report include the following:</a:t>
            </a:r>
          </a:p>
          <a:p>
            <a:pPr marL="0" indent="0">
              <a:buNone/>
            </a:pPr>
            <a:endParaRPr lang="en-US" dirty="0"/>
          </a:p>
          <a:p>
            <a:pPr lvl="1"/>
            <a:r>
              <a:rPr lang="en-US" dirty="0"/>
              <a:t>Increased pulse, respirations, and blood pressure</a:t>
            </a:r>
          </a:p>
          <a:p>
            <a:pPr lvl="1"/>
            <a:r>
              <a:rPr lang="en-US" dirty="0"/>
              <a:t>Sweating</a:t>
            </a:r>
          </a:p>
          <a:p>
            <a:pPr lvl="1"/>
            <a:r>
              <a:rPr lang="en-US" dirty="0"/>
              <a:t>Nausea</a:t>
            </a:r>
          </a:p>
          <a:p>
            <a:pPr lvl="1"/>
            <a:r>
              <a:rPr lang="en-US" dirty="0"/>
              <a:t>Vomiting</a:t>
            </a:r>
          </a:p>
          <a:p>
            <a:pPr lvl="1"/>
            <a:r>
              <a:rPr lang="en-US" dirty="0"/>
              <a:t>Tightening the jaw</a:t>
            </a:r>
          </a:p>
          <a:p>
            <a:pPr lvl="1"/>
            <a:r>
              <a:rPr lang="en-US" dirty="0"/>
              <a:t>Squeezing eyes shut</a:t>
            </a:r>
          </a:p>
          <a:p>
            <a:pPr lvl="1"/>
            <a:r>
              <a:rPr lang="en-US" dirty="0"/>
              <a:t>Holding or guarding a body part tightly</a:t>
            </a:r>
          </a:p>
          <a:p>
            <a:pPr lvl="1"/>
            <a:r>
              <a:rPr lang="en-US" dirty="0"/>
              <a:t>Frowning</a:t>
            </a:r>
          </a:p>
          <a:p>
            <a:pPr lvl="1"/>
            <a:r>
              <a:rPr lang="en-US" dirty="0"/>
              <a:t>Grinding teeth</a:t>
            </a:r>
          </a:p>
          <a:p>
            <a:pPr marL="0" indent="0">
              <a:buNone/>
            </a:pPr>
            <a:endParaRPr lang="en-US" dirty="0">
              <a:solidFill>
                <a:srgbClr val="FF0000"/>
              </a:solidFill>
            </a:endParaRPr>
          </a:p>
        </p:txBody>
      </p:sp>
    </p:spTree>
    <p:extLst>
      <p:ext uri="{BB962C8B-B14F-4D97-AF65-F5344CB8AC3E}">
        <p14:creationId xmlns:p14="http://schemas.microsoft.com/office/powerpoint/2010/main" val="19692634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82</a:t>
            </a:fld>
            <a:endParaRPr lang="en-US" dirty="0"/>
          </a:p>
        </p:txBody>
      </p:sp>
      <p:sp>
        <p:nvSpPr>
          <p:cNvPr id="4" name="Title 3">
            <a:extLst>
              <a:ext uri="{FF2B5EF4-FFF2-40B4-BE49-F238E27FC236}">
                <a16:creationId xmlns:a16="http://schemas.microsoft.com/office/drawing/2014/main" id="{530DA6FF-9961-43B5-A3A1-F42C5F554C96}"/>
              </a:ext>
            </a:extLst>
          </p:cNvPr>
          <p:cNvSpPr>
            <a:spLocks noGrp="1"/>
          </p:cNvSpPr>
          <p:nvPr>
            <p:ph type="title"/>
          </p:nvPr>
        </p:nvSpPr>
        <p:spPr/>
        <p:txBody>
          <a:bodyPr>
            <a:normAutofit fontScale="90000"/>
          </a:bodyPr>
          <a:lstStyle/>
          <a:p>
            <a:r>
              <a:rPr lang="en-US" dirty="0"/>
              <a:t>LO2, content 56</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457200" indent="-457200">
              <a:buFont typeface="+mj-lt"/>
              <a:buAutoNum type="arabicPeriod" startAt="2"/>
            </a:pPr>
            <a:endParaRPr lang="en-US" dirty="0">
              <a:solidFill>
                <a:srgbClr val="FF0000"/>
              </a:solidFill>
            </a:endParaRPr>
          </a:p>
          <a:p>
            <a:pPr marL="0" indent="0">
              <a:buNone/>
            </a:pPr>
            <a:r>
              <a:rPr lang="en-US" dirty="0"/>
              <a:t>Signs of pain (cont’d):</a:t>
            </a:r>
          </a:p>
          <a:p>
            <a:pPr marL="0" indent="0">
              <a:buNone/>
            </a:pPr>
            <a:endParaRPr lang="en-US" dirty="0"/>
          </a:p>
          <a:p>
            <a:pPr lvl="1"/>
            <a:r>
              <a:rPr lang="en-US" dirty="0"/>
              <a:t>Increased restlessness</a:t>
            </a:r>
          </a:p>
          <a:p>
            <a:pPr lvl="1"/>
            <a:r>
              <a:rPr lang="en-US" dirty="0"/>
              <a:t>Agitation or tension</a:t>
            </a:r>
          </a:p>
          <a:p>
            <a:pPr lvl="1"/>
            <a:r>
              <a:rPr lang="en-US" dirty="0"/>
              <a:t>Change in behavior</a:t>
            </a:r>
          </a:p>
          <a:p>
            <a:pPr lvl="1"/>
            <a:r>
              <a:rPr lang="en-US" dirty="0"/>
              <a:t>Crying</a:t>
            </a:r>
          </a:p>
          <a:p>
            <a:pPr lvl="1"/>
            <a:r>
              <a:rPr lang="en-US" dirty="0"/>
              <a:t>Sighing</a:t>
            </a:r>
          </a:p>
          <a:p>
            <a:pPr lvl="1"/>
            <a:r>
              <a:rPr lang="en-US" dirty="0"/>
              <a:t>Groaning</a:t>
            </a:r>
          </a:p>
          <a:p>
            <a:pPr lvl="1"/>
            <a:r>
              <a:rPr lang="en-US" dirty="0"/>
              <a:t>Breathing heavily</a:t>
            </a:r>
          </a:p>
          <a:p>
            <a:pPr lvl="1"/>
            <a:r>
              <a:rPr lang="en-US" dirty="0"/>
              <a:t>Rocking</a:t>
            </a:r>
          </a:p>
          <a:p>
            <a:pPr lvl="1"/>
            <a:r>
              <a:rPr lang="en-US" dirty="0"/>
              <a:t>Pacing</a:t>
            </a:r>
          </a:p>
          <a:p>
            <a:pPr lvl="1"/>
            <a:r>
              <a:rPr lang="en-US" dirty="0"/>
              <a:t>Repetitive movements</a:t>
            </a:r>
          </a:p>
          <a:p>
            <a:pPr lvl="1"/>
            <a:r>
              <a:rPr lang="en-US" dirty="0"/>
              <a:t>Difficulty moving or walking</a:t>
            </a:r>
          </a:p>
          <a:p>
            <a:pPr marL="0" indent="0">
              <a:buNone/>
            </a:pPr>
            <a:endParaRPr lang="en-US" dirty="0">
              <a:solidFill>
                <a:srgbClr val="FF0000"/>
              </a:solidFill>
            </a:endParaRPr>
          </a:p>
          <a:p>
            <a:pPr marL="0" indent="0">
              <a:buNone/>
            </a:pPr>
            <a:endParaRPr lang="en-US" dirty="0">
              <a:solidFill>
                <a:srgbClr val="FF0000"/>
              </a:solidFill>
            </a:endParaRPr>
          </a:p>
        </p:txBody>
      </p:sp>
    </p:spTree>
    <p:extLst>
      <p:ext uri="{BB962C8B-B14F-4D97-AF65-F5344CB8AC3E}">
        <p14:creationId xmlns:p14="http://schemas.microsoft.com/office/powerpoint/2010/main" val="4782161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83</a:t>
            </a:fld>
            <a:endParaRPr lang="en-US" dirty="0"/>
          </a:p>
        </p:txBody>
      </p:sp>
      <p:sp>
        <p:nvSpPr>
          <p:cNvPr id="4" name="Title 3">
            <a:extLst>
              <a:ext uri="{FF2B5EF4-FFF2-40B4-BE49-F238E27FC236}">
                <a16:creationId xmlns:a16="http://schemas.microsoft.com/office/drawing/2014/main" id="{091D5538-F0B7-4990-BB5A-947E9BADB5BE}"/>
              </a:ext>
            </a:extLst>
          </p:cNvPr>
          <p:cNvSpPr>
            <a:spLocks noGrp="1"/>
          </p:cNvSpPr>
          <p:nvPr>
            <p:ph type="title"/>
          </p:nvPr>
        </p:nvSpPr>
        <p:spPr/>
        <p:txBody>
          <a:bodyPr>
            <a:normAutofit fontScale="90000"/>
          </a:bodyPr>
          <a:lstStyle/>
          <a:p>
            <a:r>
              <a:rPr lang="en-US" dirty="0"/>
              <a:t>LO2, content 57</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A pain scale (such as the one shown on page 185 of the textbook) can help NAs monitor the pain of residents’ who have difficulties communicating verbally. </a:t>
            </a:r>
          </a:p>
          <a:p>
            <a:pPr marL="0" indent="0">
              <a:buNone/>
            </a:pPr>
            <a:endParaRPr lang="en-US" dirty="0">
              <a:solidFill>
                <a:srgbClr val="FF0000"/>
              </a:solidFill>
            </a:endParaRPr>
          </a:p>
        </p:txBody>
      </p:sp>
    </p:spTree>
    <p:extLst>
      <p:ext uri="{BB962C8B-B14F-4D97-AF65-F5344CB8AC3E}">
        <p14:creationId xmlns:p14="http://schemas.microsoft.com/office/powerpoint/2010/main" val="22501179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84</a:t>
            </a:fld>
            <a:endParaRPr lang="en-US" dirty="0"/>
          </a:p>
        </p:txBody>
      </p:sp>
      <p:sp>
        <p:nvSpPr>
          <p:cNvPr id="4" name="Title 3">
            <a:extLst>
              <a:ext uri="{FF2B5EF4-FFF2-40B4-BE49-F238E27FC236}">
                <a16:creationId xmlns:a16="http://schemas.microsoft.com/office/drawing/2014/main" id="{E3CAA8AB-8565-4675-9FC8-C3735E203403}"/>
              </a:ext>
            </a:extLst>
          </p:cNvPr>
          <p:cNvSpPr>
            <a:spLocks noGrp="1"/>
          </p:cNvSpPr>
          <p:nvPr>
            <p:ph type="title"/>
          </p:nvPr>
        </p:nvSpPr>
        <p:spPr/>
        <p:txBody>
          <a:bodyPr>
            <a:normAutofit fontScale="90000"/>
          </a:bodyPr>
          <a:lstStyle/>
          <a:p>
            <a:r>
              <a:rPr lang="en-US" dirty="0"/>
              <a:t>LO2, content 58</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2"/>
            </a:pPr>
            <a:r>
              <a:rPr lang="en-US" dirty="0">
                <a:solidFill>
                  <a:srgbClr val="FF0000"/>
                </a:solidFill>
              </a:rPr>
              <a:t>Explain the importance of monitoring vital signs</a:t>
            </a:r>
          </a:p>
          <a:p>
            <a:pPr marL="0" indent="0">
              <a:buNone/>
            </a:pPr>
            <a:endParaRPr lang="en-US" dirty="0">
              <a:solidFill>
                <a:srgbClr val="FF0000"/>
              </a:solidFill>
            </a:endParaRPr>
          </a:p>
          <a:p>
            <a:pPr marL="0" indent="0">
              <a:buNone/>
            </a:pPr>
            <a:r>
              <a:rPr lang="en-US" dirty="0"/>
              <a:t>To help reduce pain an NA should</a:t>
            </a:r>
          </a:p>
          <a:p>
            <a:pPr marL="0" indent="0">
              <a:buNone/>
            </a:pPr>
            <a:endParaRPr lang="en-US" dirty="0"/>
          </a:p>
          <a:p>
            <a:pPr lvl="1"/>
            <a:r>
              <a:rPr lang="en-US" dirty="0"/>
              <a:t>Report complaints of pain or unrelieved pain immediately.</a:t>
            </a:r>
          </a:p>
          <a:p>
            <a:pPr lvl="1"/>
            <a:r>
              <a:rPr lang="en-US" dirty="0"/>
              <a:t>Gently position the body in proper alignment. Use pillows for support. Help with changes of position if the resident wishes.</a:t>
            </a:r>
          </a:p>
          <a:p>
            <a:pPr lvl="1"/>
            <a:r>
              <a:rPr lang="en-US" dirty="0"/>
              <a:t>Give back rubs.</a:t>
            </a:r>
          </a:p>
          <a:p>
            <a:pPr lvl="1"/>
            <a:r>
              <a:rPr lang="en-US" dirty="0"/>
              <a:t>Ask if the resident would like to take a warm bath or shower.</a:t>
            </a:r>
          </a:p>
          <a:p>
            <a:pPr lvl="1"/>
            <a:r>
              <a:rPr lang="en-US" dirty="0"/>
              <a:t>Help the resident to the bathroom or commode or offer the bedpan or urinal.</a:t>
            </a:r>
          </a:p>
          <a:p>
            <a:pPr lvl="1"/>
            <a:r>
              <a:rPr lang="en-US" dirty="0"/>
              <a:t>Encourage slow, deep breathing.</a:t>
            </a:r>
          </a:p>
          <a:p>
            <a:pPr lvl="1"/>
            <a:r>
              <a:rPr lang="en-US" dirty="0"/>
              <a:t>Provide a quiet and calm environment. Soft music may distract the resident.</a:t>
            </a:r>
          </a:p>
          <a:p>
            <a:pPr lvl="1"/>
            <a:r>
              <a:rPr lang="en-US" dirty="0"/>
              <a:t>Be patient, caring, gentle, and responsive.</a:t>
            </a:r>
          </a:p>
          <a:p>
            <a:pPr marL="0" indent="0">
              <a:buNone/>
            </a:pPr>
            <a:endParaRPr lang="en-US" dirty="0">
              <a:solidFill>
                <a:srgbClr val="FF0000"/>
              </a:solidFill>
            </a:endParaRPr>
          </a:p>
        </p:txBody>
      </p:sp>
    </p:spTree>
    <p:extLst>
      <p:ext uri="{BB962C8B-B14F-4D97-AF65-F5344CB8AC3E}">
        <p14:creationId xmlns:p14="http://schemas.microsoft.com/office/powerpoint/2010/main" val="28823059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85</a:t>
            </a:fld>
            <a:endParaRPr lang="en-US" dirty="0"/>
          </a:p>
        </p:txBody>
      </p:sp>
      <p:sp>
        <p:nvSpPr>
          <p:cNvPr id="4" name="Title 3">
            <a:extLst>
              <a:ext uri="{FF2B5EF4-FFF2-40B4-BE49-F238E27FC236}">
                <a16:creationId xmlns:a16="http://schemas.microsoft.com/office/drawing/2014/main" id="{C0325AC6-909E-427F-838B-9372C4DF3B1E}"/>
              </a:ext>
            </a:extLst>
          </p:cNvPr>
          <p:cNvSpPr>
            <a:spLocks noGrp="1"/>
          </p:cNvSpPr>
          <p:nvPr>
            <p:ph type="title"/>
          </p:nvPr>
        </p:nvSpPr>
        <p:spPr/>
        <p:txBody>
          <a:bodyPr>
            <a:normAutofit fontScale="90000"/>
          </a:bodyPr>
          <a:lstStyle/>
          <a:p>
            <a:r>
              <a:rPr lang="en-US" dirty="0"/>
              <a:t>LO3, content 1</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3"/>
            </a:pPr>
            <a:r>
              <a:rPr lang="en-US" dirty="0">
                <a:solidFill>
                  <a:srgbClr val="FF0000"/>
                </a:solidFill>
              </a:rPr>
              <a:t>Explain how to measure weight and height</a:t>
            </a:r>
          </a:p>
          <a:p>
            <a:pPr marL="0" indent="0">
              <a:buNone/>
            </a:pPr>
            <a:endParaRPr lang="en-US" dirty="0">
              <a:solidFill>
                <a:srgbClr val="FF0000"/>
              </a:solidFill>
            </a:endParaRPr>
          </a:p>
          <a:p>
            <a:pPr marL="0" indent="0">
              <a:buNone/>
            </a:pPr>
            <a:r>
              <a:rPr lang="en-US" dirty="0"/>
              <a:t>NAs should know these points about measuring weight and height:</a:t>
            </a:r>
          </a:p>
          <a:p>
            <a:pPr marL="0" indent="0">
              <a:buNone/>
            </a:pPr>
            <a:endParaRPr lang="en-US" dirty="0"/>
          </a:p>
          <a:p>
            <a:pPr lvl="1"/>
            <a:r>
              <a:rPr lang="en-US" dirty="0"/>
              <a:t>Resident will be weighed repeatedly during his or her stay, and any change in weight should be reported immediately.</a:t>
            </a:r>
          </a:p>
          <a:p>
            <a:pPr lvl="1"/>
            <a:r>
              <a:rPr lang="en-US" dirty="0"/>
              <a:t>A pound is a unit of weight equal to 16 ounces. A kilogram is a unit of mass equal to 1000 grams; one kilogram equals 2.2 pounds.</a:t>
            </a:r>
          </a:p>
          <a:p>
            <a:pPr lvl="1"/>
            <a:r>
              <a:rPr lang="en-US" dirty="0"/>
              <a:t>Some residents will be weighed on a wheelchair scale. The weight of the wheelchair may need to be subtracted from a resident’s weight.</a:t>
            </a:r>
          </a:p>
          <a:p>
            <a:pPr lvl="1"/>
            <a:r>
              <a:rPr lang="en-US" dirty="0"/>
              <a:t>Residents may need to be weighed on a bed scale.</a:t>
            </a:r>
          </a:p>
          <a:p>
            <a:pPr lvl="1"/>
            <a:r>
              <a:rPr lang="en-US" dirty="0"/>
              <a:t>There are 12 inches in one foot.</a:t>
            </a:r>
          </a:p>
          <a:p>
            <a:pPr marL="0" indent="0">
              <a:buNone/>
            </a:pPr>
            <a:endParaRPr lang="en-US" dirty="0">
              <a:solidFill>
                <a:srgbClr val="FF0000"/>
              </a:solidFill>
            </a:endParaRPr>
          </a:p>
          <a:p>
            <a:pPr marL="0" indent="0">
              <a:buNone/>
            </a:pPr>
            <a:endParaRPr lang="en-US" dirty="0">
              <a:solidFill>
                <a:srgbClr val="FF0000"/>
              </a:solidFill>
            </a:endParaRPr>
          </a:p>
        </p:txBody>
      </p:sp>
    </p:spTree>
    <p:extLst>
      <p:ext uri="{BB962C8B-B14F-4D97-AF65-F5344CB8AC3E}">
        <p14:creationId xmlns:p14="http://schemas.microsoft.com/office/powerpoint/2010/main" val="39374777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86</a:t>
            </a:fld>
            <a:endParaRPr lang="en-US"/>
          </a:p>
        </p:txBody>
      </p:sp>
      <p:sp>
        <p:nvSpPr>
          <p:cNvPr id="4" name="Title 3">
            <a:extLst>
              <a:ext uri="{FF2B5EF4-FFF2-40B4-BE49-F238E27FC236}">
                <a16:creationId xmlns:a16="http://schemas.microsoft.com/office/drawing/2014/main" id="{222E1317-DF2C-41BE-9061-778012312BA3}"/>
              </a:ext>
            </a:extLst>
          </p:cNvPr>
          <p:cNvSpPr>
            <a:spLocks noGrp="1"/>
          </p:cNvSpPr>
          <p:nvPr>
            <p:ph type="title"/>
          </p:nvPr>
        </p:nvSpPr>
        <p:spPr/>
        <p:txBody>
          <a:bodyPr>
            <a:normAutofit fontScale="90000"/>
          </a:bodyPr>
          <a:lstStyle/>
          <a:p>
            <a:r>
              <a:rPr lang="en-US" dirty="0"/>
              <a:t>LO3, content 2</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weight of an ambulatory resident</a:t>
            </a:r>
          </a:p>
          <a:p>
            <a:pPr marL="0" indent="0">
              <a:buNone/>
            </a:pPr>
            <a:endParaRPr lang="en-US" altLang="en-US" dirty="0">
              <a:solidFill>
                <a:schemeClr val="accent5">
                  <a:lumMod val="60000"/>
                  <a:lumOff val="40000"/>
                </a:schemeClr>
              </a:solidFill>
              <a:latin typeface="+mj-lt"/>
            </a:endParaRPr>
          </a:p>
          <a:p>
            <a:pPr marL="0" indent="0">
              <a:buNone/>
            </a:pPr>
            <a:r>
              <a:rPr lang="en-US" altLang="en-US" i="1" dirty="0">
                <a:latin typeface="+mj-lt"/>
              </a:rPr>
              <a:t>Equipment: standing/upright scale, pen and paper</a:t>
            </a:r>
          </a:p>
          <a:p>
            <a:pPr marL="0" indent="0">
              <a:buNone/>
            </a:pPr>
            <a:endParaRPr lang="en-US" altLang="en-US" i="1" dirty="0">
              <a:solidFill>
                <a:schemeClr val="accent5">
                  <a:lumMod val="60000"/>
                  <a:lumOff val="40000"/>
                </a:schemeClr>
              </a:solidFill>
              <a:latin typeface="+mj-lt"/>
            </a:endParaRPr>
          </a:p>
          <a:p>
            <a:pPr marL="457200" indent="-457200">
              <a:buFont typeface="+mj-lt"/>
              <a:buAutoNum type="arabicPeriod"/>
            </a:pPr>
            <a:r>
              <a:rPr lang="en-US" altLang="en-US" dirty="0">
                <a:latin typeface="+mj-lt"/>
              </a:rPr>
              <a:t>Identify yourself by name. Identify the resident by name.</a:t>
            </a:r>
          </a:p>
          <a:p>
            <a:pPr marL="457200" indent="-457200">
              <a:buFont typeface="+mj-lt"/>
              <a:buAutoNum type="arabicPeriod"/>
            </a:pPr>
            <a:r>
              <a:rPr lang="en-US" altLang="en-US" dirty="0">
                <a:latin typeface="+mj-lt"/>
              </a:rPr>
              <a:t>Wash your hands.</a:t>
            </a:r>
          </a:p>
          <a:p>
            <a:pPr marL="457200" indent="-457200">
              <a:buFont typeface="+mj-lt"/>
              <a:buAutoNum type="arabicPeriod"/>
            </a:pPr>
            <a:r>
              <a:rPr lang="en-US" altLang="en-US" dirty="0">
                <a:latin typeface="+mj-lt"/>
              </a:rPr>
              <a:t>Explain procedure to resident. Speak clearly, slowly, and directly. Maintain face-to-face contact whenever possible.</a:t>
            </a:r>
          </a:p>
          <a:p>
            <a:pPr marL="457200" indent="-457200">
              <a:buFont typeface="+mj-lt"/>
              <a:buAutoNum type="arabicPeriod"/>
            </a:pPr>
            <a:r>
              <a:rPr lang="en-US" altLang="en-US" dirty="0">
                <a:latin typeface="+mj-lt"/>
              </a:rPr>
              <a:t>Provide for resident’s privacy with curtain, screen, or door. </a:t>
            </a:r>
          </a:p>
          <a:p>
            <a:pPr marL="457200" indent="-457200">
              <a:buFont typeface="+mj-lt"/>
              <a:buAutoNum type="arabicPeriod"/>
            </a:pPr>
            <a:r>
              <a:rPr lang="en-US" altLang="en-US" dirty="0">
                <a:latin typeface="+mj-lt"/>
              </a:rPr>
              <a:t>Make sure resident is wearing nonskid shoes that are fastened before walking to scale.</a:t>
            </a:r>
          </a:p>
          <a:p>
            <a:pPr marL="457200" indent="-457200">
              <a:buFont typeface="+mj-lt"/>
              <a:buAutoNum type="arabicPeriod"/>
            </a:pPr>
            <a:r>
              <a:rPr lang="en-US" altLang="en-US" dirty="0">
                <a:latin typeface="+mj-lt"/>
              </a:rPr>
              <a:t>Start with scale balanced at zero before weighing the resident.</a:t>
            </a:r>
          </a:p>
          <a:p>
            <a:pPr marL="457200" indent="-457200">
              <a:buFont typeface="+mj-lt"/>
              <a:buAutoNum type="arabicPeriod"/>
            </a:pPr>
            <a:r>
              <a:rPr lang="en-US" altLang="en-US" dirty="0">
                <a:latin typeface="+mj-lt"/>
              </a:rPr>
              <a:t>Help resident to step onto the center of the scale. Be sure she is not holding, touching, or leaning against anything.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18699852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87</a:t>
            </a:fld>
            <a:endParaRPr lang="en-US"/>
          </a:p>
        </p:txBody>
      </p:sp>
      <p:sp>
        <p:nvSpPr>
          <p:cNvPr id="4" name="Title 3">
            <a:extLst>
              <a:ext uri="{FF2B5EF4-FFF2-40B4-BE49-F238E27FC236}">
                <a16:creationId xmlns:a16="http://schemas.microsoft.com/office/drawing/2014/main" id="{652C44F2-412C-4622-9582-0A90B672034E}"/>
              </a:ext>
            </a:extLst>
          </p:cNvPr>
          <p:cNvSpPr>
            <a:spLocks noGrp="1"/>
          </p:cNvSpPr>
          <p:nvPr>
            <p:ph type="title"/>
          </p:nvPr>
        </p:nvSpPr>
        <p:spPr/>
        <p:txBody>
          <a:bodyPr>
            <a:normAutofit fontScale="90000"/>
          </a:bodyPr>
          <a:lstStyle/>
          <a:p>
            <a:r>
              <a:rPr lang="en-US" dirty="0"/>
              <a:t>LO3, content 3</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a:xfrm>
            <a:off x="476544" y="780226"/>
            <a:ext cx="7946487"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height of an ambulatory resident</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8"/>
            </a:pPr>
            <a:r>
              <a:rPr lang="en-US" altLang="en-US" sz="2200" dirty="0">
                <a:latin typeface="+mj-lt"/>
              </a:rPr>
              <a:t>Determine resident’s weight. Balance the scale by making the balance bar level. Move the small and large weight indicators until the bar balances. Read the two numbers shown (on the small and large weight indicators) when the bar is balanced. Add these two numbers together. This is the resident’s weight.</a:t>
            </a:r>
          </a:p>
          <a:p>
            <a:pPr marL="457200" indent="-457200">
              <a:buFont typeface="+mj-lt"/>
              <a:buAutoNum type="arabicPeriod" startAt="8"/>
            </a:pPr>
            <a:r>
              <a:rPr lang="en-US" altLang="en-US" sz="2200" dirty="0">
                <a:latin typeface="+mj-lt"/>
              </a:rPr>
              <a:t>Help resident to safely step off scale before recording weight.</a:t>
            </a:r>
          </a:p>
          <a:p>
            <a:pPr marL="0" indent="0">
              <a:buNone/>
            </a:pPr>
            <a:endParaRPr lang="en-US" altLang="en-US" dirty="0">
              <a:latin typeface="+mj-lt"/>
            </a:endParaRPr>
          </a:p>
          <a:p>
            <a:pPr marL="0" indent="0">
              <a:buNone/>
            </a:pPr>
            <a:r>
              <a:rPr lang="en-US" altLang="en-US" dirty="0">
                <a:solidFill>
                  <a:schemeClr val="accent5">
                    <a:lumMod val="60000"/>
                    <a:lumOff val="40000"/>
                  </a:schemeClr>
                </a:solidFill>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5" name="Picture 4" descr="Parts of standing scale, labeled.">
            <a:extLst>
              <a:ext uri="{FF2B5EF4-FFF2-40B4-BE49-F238E27FC236}">
                <a16:creationId xmlns:a16="http://schemas.microsoft.com/office/drawing/2014/main" id="{FAFF120C-4E94-4A9B-98F7-2D367CF29ED8}"/>
              </a:ext>
            </a:extLst>
          </p:cNvPr>
          <p:cNvPicPr>
            <a:picLocks noChangeAspect="1"/>
          </p:cNvPicPr>
          <p:nvPr/>
        </p:nvPicPr>
        <p:blipFill>
          <a:blip r:embed="rId2"/>
          <a:stretch>
            <a:fillRect/>
          </a:stretch>
        </p:blipFill>
        <p:spPr>
          <a:xfrm>
            <a:off x="2132371" y="3677387"/>
            <a:ext cx="4166892" cy="2499577"/>
          </a:xfrm>
          <a:prstGeom prst="rect">
            <a:avLst/>
          </a:prstGeom>
        </p:spPr>
      </p:pic>
    </p:spTree>
    <p:extLst>
      <p:ext uri="{BB962C8B-B14F-4D97-AF65-F5344CB8AC3E}">
        <p14:creationId xmlns:p14="http://schemas.microsoft.com/office/powerpoint/2010/main" val="2954162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88</a:t>
            </a:fld>
            <a:endParaRPr lang="en-US"/>
          </a:p>
        </p:txBody>
      </p:sp>
      <p:sp>
        <p:nvSpPr>
          <p:cNvPr id="4" name="Title 3">
            <a:extLst>
              <a:ext uri="{FF2B5EF4-FFF2-40B4-BE49-F238E27FC236}">
                <a16:creationId xmlns:a16="http://schemas.microsoft.com/office/drawing/2014/main" id="{4BFD4FEB-D21F-46AF-9836-A9550CA5CAF0}"/>
              </a:ext>
            </a:extLst>
          </p:cNvPr>
          <p:cNvSpPr>
            <a:spLocks noGrp="1"/>
          </p:cNvSpPr>
          <p:nvPr>
            <p:ph type="title"/>
          </p:nvPr>
        </p:nvSpPr>
        <p:spPr/>
        <p:txBody>
          <a:bodyPr>
            <a:normAutofit fontScale="90000"/>
          </a:bodyPr>
          <a:lstStyle/>
          <a:p>
            <a:r>
              <a:rPr lang="en-US" dirty="0"/>
              <a:t>LO3, content 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weight  of an ambulatory resident</a:t>
            </a:r>
          </a:p>
          <a:p>
            <a:pPr marL="0" indent="0">
              <a:buNone/>
            </a:pPr>
            <a:endParaRPr lang="en-US" altLang="en-US" dirty="0">
              <a:latin typeface="+mj-lt"/>
            </a:endParaRPr>
          </a:p>
          <a:p>
            <a:pPr marL="457200" indent="-457200">
              <a:buFont typeface="+mj-lt"/>
              <a:buAutoNum type="arabicPeriod" startAt="10"/>
            </a:pPr>
            <a:r>
              <a:rPr lang="en-US" altLang="en-US" dirty="0">
                <a:latin typeface="+mj-lt"/>
              </a:rPr>
              <a:t>Wash your hands.</a:t>
            </a:r>
          </a:p>
          <a:p>
            <a:pPr marL="457200" indent="-457200">
              <a:buFont typeface="+mj-lt"/>
              <a:buAutoNum type="arabicPeriod" startAt="10"/>
            </a:pPr>
            <a:r>
              <a:rPr lang="en-US" altLang="en-US" dirty="0">
                <a:latin typeface="+mj-lt"/>
              </a:rPr>
              <a:t>Provides for infection prevention.</a:t>
            </a:r>
          </a:p>
          <a:p>
            <a:pPr marL="457200" indent="-457200">
              <a:buFont typeface="+mj-lt"/>
              <a:buAutoNum type="arabicPeriod" startAt="10"/>
            </a:pPr>
            <a:r>
              <a:rPr lang="en-US" altLang="en-US" dirty="0">
                <a:latin typeface="+mj-lt"/>
              </a:rPr>
              <a:t>Immediately record the resident’s weight in pounds (</a:t>
            </a:r>
            <a:r>
              <a:rPr lang="en-US" altLang="en-US" dirty="0" err="1">
                <a:latin typeface="+mj-lt"/>
              </a:rPr>
              <a:t>lb</a:t>
            </a:r>
            <a:r>
              <a:rPr lang="en-US" altLang="en-US" dirty="0">
                <a:latin typeface="+mj-lt"/>
              </a:rPr>
              <a:t>) or kilograms (kg), depending on facility policy.</a:t>
            </a:r>
          </a:p>
          <a:p>
            <a:pPr marL="457200" indent="-457200">
              <a:buFont typeface="+mj-lt"/>
              <a:buAutoNum type="arabicPeriod" startAt="10"/>
            </a:pPr>
            <a:r>
              <a:rPr lang="en-US" altLang="en-US" dirty="0">
                <a:latin typeface="+mj-lt"/>
              </a:rPr>
              <a:t>Place call light within resident’s reach.</a:t>
            </a:r>
          </a:p>
          <a:p>
            <a:pPr marL="457200" indent="-457200">
              <a:buFont typeface="+mj-lt"/>
              <a:buAutoNum type="arabicPeriod" startAt="10"/>
            </a:pPr>
            <a:r>
              <a:rPr lang="en-US" altLang="en-US" dirty="0">
                <a:latin typeface="+mj-lt"/>
              </a:rPr>
              <a:t>Report any changes in resident to the nurse.</a:t>
            </a:r>
          </a:p>
          <a:p>
            <a:pPr marL="0" indent="0">
              <a:buNone/>
            </a:pPr>
            <a:r>
              <a:rPr lang="en-US" altLang="en-US" dirty="0">
                <a:latin typeface="+mj-lt"/>
              </a:rPr>
              <a:t>	</a:t>
            </a:r>
          </a:p>
          <a:p>
            <a:pPr marL="0" indent="0">
              <a:buNone/>
            </a:pPr>
            <a:endParaRPr lang="en-US" altLang="en-US" dirty="0">
              <a:latin typeface="+mj-lt"/>
            </a:endParaRPr>
          </a:p>
          <a:p>
            <a:pPr marL="0" indent="0">
              <a:buNone/>
            </a:pPr>
            <a:endParaRPr lang="en-US" altLang="en-US" dirty="0">
              <a:latin typeface="+mj-lt"/>
            </a:endParaRPr>
          </a:p>
          <a:p>
            <a:pPr marL="457200" indent="-457200">
              <a:buFont typeface="+mj-lt"/>
              <a:buAutoNum type="arabicPeriod" startAt="7"/>
            </a:pP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22173560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89</a:t>
            </a:fld>
            <a:endParaRPr lang="en-US"/>
          </a:p>
        </p:txBody>
      </p:sp>
      <p:sp>
        <p:nvSpPr>
          <p:cNvPr id="4" name="Title 3">
            <a:extLst>
              <a:ext uri="{FF2B5EF4-FFF2-40B4-BE49-F238E27FC236}">
                <a16:creationId xmlns:a16="http://schemas.microsoft.com/office/drawing/2014/main" id="{855677A5-D23E-4BB5-85AD-CE80E6B43F9E}"/>
              </a:ext>
            </a:extLst>
          </p:cNvPr>
          <p:cNvSpPr>
            <a:spLocks noGrp="1"/>
          </p:cNvSpPr>
          <p:nvPr>
            <p:ph type="title"/>
          </p:nvPr>
        </p:nvSpPr>
        <p:spPr/>
        <p:txBody>
          <a:bodyPr>
            <a:normAutofit fontScale="90000"/>
          </a:bodyPr>
          <a:lstStyle/>
          <a:p>
            <a:r>
              <a:rPr lang="en-US" dirty="0"/>
              <a:t>LO3, content 5</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fontScale="92500" lnSpcReduction="10000"/>
          </a:bodyPr>
          <a:lstStyle/>
          <a:p>
            <a:pPr marL="0" indent="0">
              <a:buNone/>
            </a:pPr>
            <a:r>
              <a:rPr lang="en-US" altLang="en-US" dirty="0">
                <a:solidFill>
                  <a:schemeClr val="accent5">
                    <a:lumMod val="60000"/>
                    <a:lumOff val="40000"/>
                  </a:schemeClr>
                </a:solidFill>
                <a:highlight>
                  <a:srgbClr val="000000"/>
                </a:highlight>
                <a:latin typeface="+mj-lt"/>
              </a:rPr>
              <a:t>Measuring and recording height of a resident</a:t>
            </a:r>
          </a:p>
          <a:p>
            <a:pPr marL="0" indent="0">
              <a:buNone/>
            </a:pPr>
            <a:endParaRPr lang="en-US" altLang="en-US" dirty="0">
              <a:solidFill>
                <a:schemeClr val="accent5">
                  <a:lumMod val="60000"/>
                  <a:lumOff val="40000"/>
                </a:schemeClr>
              </a:solidFill>
              <a:latin typeface="+mj-lt"/>
            </a:endParaRPr>
          </a:p>
          <a:p>
            <a:pPr marL="0" indent="0">
              <a:buNone/>
            </a:pPr>
            <a:r>
              <a:rPr lang="en-US" altLang="en-US" sz="2200" dirty="0">
                <a:latin typeface="+mj-lt"/>
              </a:rPr>
              <a:t>For residents who can get out of bed, you will measure height using a standing scale.</a:t>
            </a:r>
          </a:p>
          <a:p>
            <a:pPr marL="0" indent="0">
              <a:buNone/>
            </a:pPr>
            <a:endParaRPr lang="en-US" altLang="en-US" sz="2200" dirty="0">
              <a:latin typeface="+mj-lt"/>
            </a:endParaRPr>
          </a:p>
          <a:p>
            <a:pPr marL="0" indent="0">
              <a:buNone/>
            </a:pPr>
            <a:r>
              <a:rPr lang="en-US" altLang="en-US" sz="2200" i="1" dirty="0">
                <a:latin typeface="+mj-lt"/>
              </a:rPr>
              <a:t>Equipment: standing scale, pen, and paper</a:t>
            </a:r>
          </a:p>
          <a:p>
            <a:pPr marL="0" indent="0">
              <a:buNone/>
            </a:pPr>
            <a:endParaRPr lang="en-US" altLang="en-US" sz="2200" dirty="0">
              <a:latin typeface="+mj-lt"/>
            </a:endParaRPr>
          </a:p>
          <a:p>
            <a:pPr marL="457200" indent="-457200">
              <a:buFont typeface="+mj-lt"/>
              <a:buAutoNum type="arabicPeriod"/>
            </a:pPr>
            <a:r>
              <a:rPr lang="en-US" altLang="en-US" sz="2200" dirty="0">
                <a:latin typeface="+mj-lt"/>
              </a:rPr>
              <a:t>Identify yourself by name. Identify the resident by name.</a:t>
            </a:r>
          </a:p>
          <a:p>
            <a:pPr marL="457200" indent="-457200">
              <a:buFont typeface="+mj-lt"/>
              <a:buAutoNum type="arabicPeriod"/>
            </a:pPr>
            <a:r>
              <a:rPr lang="en-US" altLang="en-US" sz="2200" dirty="0">
                <a:latin typeface="+mj-lt"/>
              </a:rPr>
              <a:t>Wash your hands.</a:t>
            </a:r>
          </a:p>
          <a:p>
            <a:pPr marL="457200" indent="-457200">
              <a:buFont typeface="+mj-lt"/>
              <a:buAutoNum type="arabicPeriod"/>
            </a:pPr>
            <a:r>
              <a:rPr lang="en-US" altLang="en-US" sz="2200" dirty="0">
                <a:latin typeface="+mj-lt"/>
              </a:rPr>
              <a:t>Explain procedure to resident. Speak clearly, slowly, and directly. Maintain face-to-face contact whenever possible.</a:t>
            </a:r>
          </a:p>
          <a:p>
            <a:pPr marL="457200" indent="-457200">
              <a:buFont typeface="+mj-lt"/>
              <a:buAutoNum type="arabicPeriod"/>
            </a:pPr>
            <a:r>
              <a:rPr lang="en-US" altLang="en-US" sz="2200" dirty="0">
                <a:latin typeface="+mj-lt"/>
              </a:rPr>
              <a:t>Provide for resident’s privacy with curtain, screen, or door. </a:t>
            </a:r>
          </a:p>
          <a:p>
            <a:pPr marL="457200" indent="-457200">
              <a:buFont typeface="+mj-lt"/>
              <a:buAutoNum type="arabicPeriod"/>
            </a:pPr>
            <a:r>
              <a:rPr lang="en-US" altLang="en-US" sz="2200" dirty="0">
                <a:latin typeface="+mj-lt"/>
              </a:rPr>
              <a:t>Make sure resident is wearing nonskid shoes that are securely fastened before walking to scale.</a:t>
            </a:r>
          </a:p>
          <a:p>
            <a:pPr marL="0" indent="0">
              <a:buNone/>
            </a:pPr>
            <a:endParaRPr lang="en-US" altLang="en-US" sz="2200" dirty="0">
              <a:latin typeface="+mj-lt"/>
            </a:endParaRPr>
          </a:p>
          <a:p>
            <a:pPr marL="457200" indent="-457200">
              <a:buFont typeface="+mj-lt"/>
              <a:buAutoNum type="arabicPeriod" startAt="7"/>
            </a:pPr>
            <a:endParaRPr lang="en-US" altLang="en-US" dirty="0">
              <a:highlight>
                <a:srgbClr val="000000"/>
              </a:highlight>
              <a:latin typeface="+mj-lt"/>
            </a:endParaRPr>
          </a:p>
          <a:p>
            <a:pPr marL="0" indent="0">
              <a:buNone/>
            </a:pPr>
            <a:r>
              <a:rPr lang="en-US" altLang="en-US" dirty="0">
                <a:latin typeface="+mj-lt"/>
              </a:rPr>
              <a:t>	</a:t>
            </a:r>
          </a:p>
          <a:p>
            <a:pPr marL="0" indent="0">
              <a:buNone/>
            </a:pPr>
            <a:endParaRPr lang="en-US" altLang="en-US" dirty="0">
              <a:solidFill>
                <a:schemeClr val="accent5">
                  <a:lumMod val="60000"/>
                  <a:lumOff val="40000"/>
                </a:schemeClr>
              </a:solidFill>
              <a:highlight>
                <a:srgbClr val="000000"/>
              </a:highlight>
              <a:latin typeface="+mj-lt"/>
            </a:endParaRPr>
          </a:p>
          <a:p>
            <a:pPr marL="0" indent="0">
              <a:buNone/>
            </a:pPr>
            <a:endParaRPr lang="en-US" altLang="en-US" dirty="0">
              <a:highlight>
                <a:srgbClr val="000000"/>
              </a:highlight>
            </a:endParaRPr>
          </a:p>
        </p:txBody>
      </p:sp>
    </p:spTree>
    <p:extLst>
      <p:ext uri="{BB962C8B-B14F-4D97-AF65-F5344CB8AC3E}">
        <p14:creationId xmlns:p14="http://schemas.microsoft.com/office/powerpoint/2010/main" val="3170390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9</a:t>
            </a:fld>
            <a:endParaRPr lang="en-US" dirty="0"/>
          </a:p>
        </p:txBody>
      </p:sp>
      <p:sp>
        <p:nvSpPr>
          <p:cNvPr id="4" name="Title 3">
            <a:extLst>
              <a:ext uri="{FF2B5EF4-FFF2-40B4-BE49-F238E27FC236}">
                <a16:creationId xmlns:a16="http://schemas.microsoft.com/office/drawing/2014/main" id="{D4A6CDE4-7E2B-41EA-9CC2-871E883D963B}"/>
              </a:ext>
            </a:extLst>
          </p:cNvPr>
          <p:cNvSpPr>
            <a:spLocks noGrp="1"/>
          </p:cNvSpPr>
          <p:nvPr>
            <p:ph type="title"/>
          </p:nvPr>
        </p:nvSpPr>
        <p:spPr/>
        <p:txBody>
          <a:bodyPr>
            <a:normAutofit fontScale="90000"/>
          </a:bodyPr>
          <a:lstStyle/>
          <a:p>
            <a:r>
              <a:rPr lang="en-US" dirty="0"/>
              <a:t>LO1, content 8</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lstStyle/>
          <a:p>
            <a:pPr marL="457200" indent="-457200">
              <a:buFont typeface="+mj-lt"/>
              <a:buAutoNum type="arabicPeriod"/>
            </a:pPr>
            <a:r>
              <a:rPr lang="en-US" dirty="0">
                <a:solidFill>
                  <a:srgbClr val="FF0000"/>
                </a:solidFill>
              </a:rPr>
              <a:t>Explain admission, transfer, and discharge of a resident</a:t>
            </a:r>
          </a:p>
          <a:p>
            <a:pPr marL="0" indent="0">
              <a:buNone/>
            </a:pPr>
            <a:endParaRPr lang="en-US" dirty="0">
              <a:solidFill>
                <a:srgbClr val="FF0000"/>
              </a:solidFill>
            </a:endParaRPr>
          </a:p>
          <a:p>
            <a:pPr marL="0" indent="0">
              <a:buNone/>
            </a:pPr>
            <a:r>
              <a:rPr lang="en-US" dirty="0"/>
              <a:t>REMEMBER:</a:t>
            </a:r>
          </a:p>
          <a:p>
            <a:pPr marL="0" indent="0">
              <a:buNone/>
            </a:pPr>
            <a:endParaRPr lang="en-US" dirty="0"/>
          </a:p>
          <a:p>
            <a:pPr marL="0" indent="0">
              <a:buNone/>
            </a:pPr>
            <a:r>
              <a:rPr lang="en-US" dirty="0"/>
              <a:t>Residents’ Rights state that “the resident has the right to privacy in written communications, including the right to send and promptly receive mail that is unopened.” </a:t>
            </a:r>
          </a:p>
        </p:txBody>
      </p:sp>
    </p:spTree>
    <p:extLst>
      <p:ext uri="{BB962C8B-B14F-4D97-AF65-F5344CB8AC3E}">
        <p14:creationId xmlns:p14="http://schemas.microsoft.com/office/powerpoint/2010/main" val="28460792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90</a:t>
            </a:fld>
            <a:endParaRPr lang="en-US"/>
          </a:p>
        </p:txBody>
      </p:sp>
      <p:sp>
        <p:nvSpPr>
          <p:cNvPr id="5" name="Title 4">
            <a:extLst>
              <a:ext uri="{FF2B5EF4-FFF2-40B4-BE49-F238E27FC236}">
                <a16:creationId xmlns:a16="http://schemas.microsoft.com/office/drawing/2014/main" id="{AAB2B7B6-800D-4EC5-AA8F-AA8CACA611A1}"/>
              </a:ext>
            </a:extLst>
          </p:cNvPr>
          <p:cNvSpPr>
            <a:spLocks noGrp="1"/>
          </p:cNvSpPr>
          <p:nvPr>
            <p:ph type="title"/>
          </p:nvPr>
        </p:nvSpPr>
        <p:spPr/>
        <p:txBody>
          <a:bodyPr>
            <a:normAutofit fontScale="90000"/>
          </a:bodyPr>
          <a:lstStyle/>
          <a:p>
            <a:r>
              <a:rPr lang="en-US" dirty="0"/>
              <a:t>LO3, content 6</a:t>
            </a:r>
          </a:p>
        </p:txBody>
      </p:sp>
      <p:sp>
        <p:nvSpPr>
          <p:cNvPr id="2" name="Content Placeholder 1" descr="Elderly resident standing under height measuring rod.">
            <a:extLst>
              <a:ext uri="{FF2B5EF4-FFF2-40B4-BE49-F238E27FC236}">
                <a16:creationId xmlns:a16="http://schemas.microsoft.com/office/drawing/2014/main" id="{DF4D9F71-6549-4976-94AE-132B3BA93DEA}"/>
              </a:ext>
            </a:extLst>
          </p:cNvPr>
          <p:cNvSpPr>
            <a:spLocks noGrp="1"/>
          </p:cNvSpPr>
          <p:nvPr>
            <p:ph idx="1"/>
          </p:nvPr>
        </p:nvSpPr>
        <p:spPr>
          <a:xfrm>
            <a:off x="476544" y="780226"/>
            <a:ext cx="4980549" cy="5396738"/>
          </a:xfrm>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height  of a resident</a:t>
            </a:r>
          </a:p>
          <a:p>
            <a:pPr marL="0" indent="0">
              <a:buNone/>
            </a:pPr>
            <a:endParaRPr lang="en-US" altLang="en-US" dirty="0">
              <a:solidFill>
                <a:schemeClr val="accent5">
                  <a:lumMod val="60000"/>
                  <a:lumOff val="40000"/>
                </a:schemeClr>
              </a:solidFill>
              <a:highlight>
                <a:srgbClr val="000000"/>
              </a:highlight>
              <a:latin typeface="+mj-lt"/>
            </a:endParaRPr>
          </a:p>
          <a:p>
            <a:pPr marL="457200" indent="-457200">
              <a:buFont typeface="+mj-lt"/>
              <a:buAutoNum type="arabicPeriod" startAt="6"/>
            </a:pPr>
            <a:r>
              <a:rPr lang="en-US" altLang="en-US" dirty="0">
                <a:latin typeface="+mj-lt"/>
              </a:rPr>
              <a:t>Help resident to step onto scale, facing away from the scale.</a:t>
            </a:r>
          </a:p>
          <a:p>
            <a:pPr marL="457200" indent="-457200">
              <a:buFont typeface="+mj-lt"/>
              <a:buAutoNum type="arabicPeriod" startAt="6"/>
            </a:pPr>
            <a:r>
              <a:rPr lang="en-US" altLang="en-US" dirty="0">
                <a:latin typeface="+mj-lt"/>
              </a:rPr>
              <a:t>Ask resident to stand straight if possible. Help as needed.</a:t>
            </a:r>
          </a:p>
          <a:p>
            <a:pPr marL="457200" indent="-457200">
              <a:buFont typeface="+mj-lt"/>
              <a:buAutoNum type="arabicPeriod" startAt="6"/>
            </a:pPr>
            <a:r>
              <a:rPr lang="en-US" altLang="en-US" dirty="0">
                <a:latin typeface="+mj-lt"/>
              </a:rPr>
              <a:t>Pull up measuring rod from back of scale. Gently lower measuring rod until it rests flat on resident’s head.</a:t>
            </a:r>
            <a:r>
              <a:rPr lang="en-US" altLang="en-US" dirty="0">
                <a:solidFill>
                  <a:schemeClr val="accent5">
                    <a:lumMod val="60000"/>
                    <a:lumOff val="40000"/>
                  </a:schemeClr>
                </a:solidFill>
                <a:latin typeface="+mj-lt"/>
              </a:rPr>
              <a:t>	</a:t>
            </a:r>
          </a:p>
          <a:p>
            <a:pPr marL="0" indent="0">
              <a:buNone/>
            </a:pPr>
            <a:endParaRPr lang="en-US" altLang="en-US" dirty="0">
              <a:solidFill>
                <a:schemeClr val="accent5">
                  <a:lumMod val="60000"/>
                  <a:lumOff val="40000"/>
                </a:schemeClr>
              </a:solidFill>
              <a:highlight>
                <a:srgbClr val="000000"/>
              </a:highlight>
              <a:latin typeface="+mj-lt"/>
            </a:endParaRPr>
          </a:p>
        </p:txBody>
      </p:sp>
      <p:pic>
        <p:nvPicPr>
          <p:cNvPr id="4" name="Picture 3" descr="Resident standing beneath height measuring bar. ">
            <a:extLst>
              <a:ext uri="{FF2B5EF4-FFF2-40B4-BE49-F238E27FC236}">
                <a16:creationId xmlns:a16="http://schemas.microsoft.com/office/drawing/2014/main" id="{7287C3FC-D980-4E6C-9A77-0A69012675B8}"/>
              </a:ext>
            </a:extLst>
          </p:cNvPr>
          <p:cNvPicPr>
            <a:picLocks noChangeAspect="1"/>
          </p:cNvPicPr>
          <p:nvPr/>
        </p:nvPicPr>
        <p:blipFill>
          <a:blip r:embed="rId2"/>
          <a:stretch>
            <a:fillRect/>
          </a:stretch>
        </p:blipFill>
        <p:spPr>
          <a:xfrm>
            <a:off x="5457093" y="582086"/>
            <a:ext cx="1845516" cy="6062492"/>
          </a:xfrm>
          <a:prstGeom prst="rect">
            <a:avLst/>
          </a:prstGeom>
        </p:spPr>
      </p:pic>
    </p:spTree>
    <p:extLst>
      <p:ext uri="{BB962C8B-B14F-4D97-AF65-F5344CB8AC3E}">
        <p14:creationId xmlns:p14="http://schemas.microsoft.com/office/powerpoint/2010/main" val="14491688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91</a:t>
            </a:fld>
            <a:endParaRPr lang="en-US"/>
          </a:p>
        </p:txBody>
      </p:sp>
      <p:sp>
        <p:nvSpPr>
          <p:cNvPr id="4" name="Title 3">
            <a:extLst>
              <a:ext uri="{FF2B5EF4-FFF2-40B4-BE49-F238E27FC236}">
                <a16:creationId xmlns:a16="http://schemas.microsoft.com/office/drawing/2014/main" id="{F7D12164-15FA-4D49-A076-B1DB31D2678D}"/>
              </a:ext>
            </a:extLst>
          </p:cNvPr>
          <p:cNvSpPr>
            <a:spLocks noGrp="1"/>
          </p:cNvSpPr>
          <p:nvPr>
            <p:ph type="title"/>
          </p:nvPr>
        </p:nvSpPr>
        <p:spPr/>
        <p:txBody>
          <a:bodyPr>
            <a:normAutofit fontScale="90000"/>
          </a:bodyPr>
          <a:lstStyle/>
          <a:p>
            <a:r>
              <a:rPr lang="en-US" dirty="0"/>
              <a:t>LO3, content 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solidFill>
                  <a:schemeClr val="accent5">
                    <a:lumMod val="60000"/>
                    <a:lumOff val="40000"/>
                  </a:schemeClr>
                </a:solidFill>
                <a:highlight>
                  <a:srgbClr val="000000"/>
                </a:highlight>
                <a:latin typeface="+mj-lt"/>
              </a:rPr>
              <a:t>Measuring and recording height of a resident</a:t>
            </a:r>
          </a:p>
          <a:p>
            <a:pPr marL="0" indent="0">
              <a:buNone/>
            </a:pPr>
            <a:endParaRPr lang="en-US" altLang="en-US" dirty="0">
              <a:solidFill>
                <a:schemeClr val="accent5">
                  <a:lumMod val="60000"/>
                  <a:lumOff val="40000"/>
                </a:schemeClr>
              </a:solidFill>
              <a:latin typeface="+mj-lt"/>
            </a:endParaRPr>
          </a:p>
          <a:p>
            <a:pPr marL="457200" indent="-457200">
              <a:buFont typeface="+mj-lt"/>
              <a:buAutoNum type="arabicPeriod" startAt="9"/>
            </a:pPr>
            <a:r>
              <a:rPr lang="en-US" altLang="en-US" dirty="0">
                <a:latin typeface="+mj-lt"/>
              </a:rPr>
              <a:t>Determine the resident’s height. </a:t>
            </a:r>
          </a:p>
          <a:p>
            <a:pPr marL="457200" indent="-457200">
              <a:buFont typeface="+mj-lt"/>
              <a:buAutoNum type="arabicPeriod" startAt="9"/>
            </a:pPr>
            <a:r>
              <a:rPr lang="en-US" altLang="en-US" dirty="0">
                <a:latin typeface="+mj-lt"/>
              </a:rPr>
              <a:t>Help resident off scale before recording height. Make sure measuring rod does not hit resident in the head while doing so.</a:t>
            </a:r>
          </a:p>
          <a:p>
            <a:pPr marL="457200" indent="-457200">
              <a:buFont typeface="+mj-lt"/>
              <a:buAutoNum type="arabicPeriod" startAt="9"/>
            </a:pPr>
            <a:r>
              <a:rPr lang="en-US" altLang="en-US" dirty="0">
                <a:latin typeface="+mj-lt"/>
              </a:rPr>
              <a:t>Wash your hands.</a:t>
            </a:r>
          </a:p>
          <a:p>
            <a:pPr marL="457200" indent="-457200">
              <a:buFont typeface="+mj-lt"/>
              <a:buAutoNum type="arabicPeriod" startAt="9"/>
            </a:pPr>
            <a:r>
              <a:rPr lang="en-US" altLang="en-US" dirty="0">
                <a:latin typeface="+mj-lt"/>
              </a:rPr>
              <a:t>Immediately record the resident’s height.</a:t>
            </a:r>
          </a:p>
          <a:p>
            <a:pPr marL="457200" indent="-457200">
              <a:buFont typeface="+mj-lt"/>
              <a:buAutoNum type="arabicPeriod" startAt="9"/>
            </a:pPr>
            <a:r>
              <a:rPr lang="en-US" altLang="en-US" dirty="0">
                <a:latin typeface="+mj-lt"/>
              </a:rPr>
              <a:t>Place call light within resident’s reach. </a:t>
            </a:r>
          </a:p>
          <a:p>
            <a:pPr marL="457200" indent="-457200">
              <a:buFont typeface="+mj-lt"/>
              <a:buAutoNum type="arabicPeriod" startAt="9"/>
            </a:pPr>
            <a:r>
              <a:rPr lang="en-US" altLang="en-US" dirty="0">
                <a:latin typeface="+mj-lt"/>
              </a:rPr>
              <a:t>Report any changes in resident to the nurse.</a:t>
            </a:r>
            <a:endParaRPr lang="en-US" altLang="en-US" dirty="0">
              <a:highlight>
                <a:srgbClr val="000000"/>
              </a:highlight>
            </a:endParaRPr>
          </a:p>
        </p:txBody>
      </p:sp>
    </p:spTree>
    <p:extLst>
      <p:ext uri="{BB962C8B-B14F-4D97-AF65-F5344CB8AC3E}">
        <p14:creationId xmlns:p14="http://schemas.microsoft.com/office/powerpoint/2010/main" val="1157769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92</a:t>
            </a:fld>
            <a:endParaRPr lang="en-US" dirty="0"/>
          </a:p>
        </p:txBody>
      </p:sp>
      <p:sp>
        <p:nvSpPr>
          <p:cNvPr id="4" name="Title 3">
            <a:extLst>
              <a:ext uri="{FF2B5EF4-FFF2-40B4-BE49-F238E27FC236}">
                <a16:creationId xmlns:a16="http://schemas.microsoft.com/office/drawing/2014/main" id="{B595F79E-2C5D-4F9C-893A-A46839FEBAB4}"/>
              </a:ext>
            </a:extLst>
          </p:cNvPr>
          <p:cNvSpPr>
            <a:spLocks noGrp="1"/>
          </p:cNvSpPr>
          <p:nvPr>
            <p:ph type="title"/>
          </p:nvPr>
        </p:nvSpPr>
        <p:spPr/>
        <p:txBody>
          <a:bodyPr>
            <a:normAutofit fontScale="90000"/>
          </a:bodyPr>
          <a:lstStyle/>
          <a:p>
            <a:r>
              <a:rPr lang="en-US" dirty="0"/>
              <a:t>LO4, key terms 1</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4"/>
            </a:pPr>
            <a:r>
              <a:rPr lang="en-US" dirty="0">
                <a:solidFill>
                  <a:srgbClr val="FF0000"/>
                </a:solidFill>
              </a:rPr>
              <a:t>Explain restraints and how to promote a restraint-free environment</a:t>
            </a:r>
          </a:p>
          <a:p>
            <a:pPr marL="0" indent="0">
              <a:buNone/>
            </a:pPr>
            <a:endParaRPr lang="en-US" dirty="0">
              <a:solidFill>
                <a:srgbClr val="FF0000"/>
              </a:solidFill>
            </a:endParaRPr>
          </a:p>
          <a:p>
            <a:pPr marL="0" indent="0">
              <a:buNone/>
            </a:pPr>
            <a:r>
              <a:rPr lang="en-US" dirty="0"/>
              <a:t>Define the following terms:</a:t>
            </a:r>
          </a:p>
          <a:p>
            <a:pPr marL="0" indent="0">
              <a:buNone/>
            </a:pPr>
            <a:endParaRPr lang="en-US" b="1" dirty="0"/>
          </a:p>
          <a:p>
            <a:pPr marL="0" indent="0">
              <a:buNone/>
            </a:pPr>
            <a:r>
              <a:rPr lang="en-US" b="1" dirty="0"/>
              <a:t>restraint</a:t>
            </a:r>
          </a:p>
          <a:p>
            <a:pPr marL="457200" lvl="1" indent="0">
              <a:buNone/>
            </a:pPr>
            <a:r>
              <a:rPr lang="en-US" dirty="0"/>
              <a:t>a physical or chemical way to restrict voluntary movement or behavior.</a:t>
            </a:r>
          </a:p>
          <a:p>
            <a:pPr marL="0" indent="0">
              <a:buNone/>
            </a:pPr>
            <a:r>
              <a:rPr lang="en-US" b="1" dirty="0"/>
              <a:t>restraint-free care </a:t>
            </a:r>
          </a:p>
          <a:p>
            <a:pPr marL="457200" lvl="1" indent="0">
              <a:buNone/>
            </a:pPr>
            <a:r>
              <a:rPr lang="en-US" dirty="0"/>
              <a:t>an environment in which restraints are not kept or used for any reason.</a:t>
            </a:r>
          </a:p>
          <a:p>
            <a:pPr marL="0" indent="0">
              <a:buNone/>
            </a:pPr>
            <a:r>
              <a:rPr lang="en-US" b="1" dirty="0"/>
              <a:t>restraint alternatives</a:t>
            </a:r>
          </a:p>
          <a:p>
            <a:pPr marL="457200" lvl="1" indent="0">
              <a:buNone/>
            </a:pPr>
            <a:r>
              <a:rPr lang="en-US" dirty="0"/>
              <a:t>any intervention used in place of a restraint or that reduces the need for a restraint.</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25929759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93</a:t>
            </a:fld>
            <a:endParaRPr lang="en-US" dirty="0"/>
          </a:p>
        </p:txBody>
      </p:sp>
      <p:sp>
        <p:nvSpPr>
          <p:cNvPr id="4" name="Title 3">
            <a:extLst>
              <a:ext uri="{FF2B5EF4-FFF2-40B4-BE49-F238E27FC236}">
                <a16:creationId xmlns:a16="http://schemas.microsoft.com/office/drawing/2014/main" id="{7A9D0776-EB8F-465E-ADC5-CFBC064A024A}"/>
              </a:ext>
            </a:extLst>
          </p:cNvPr>
          <p:cNvSpPr>
            <a:spLocks noGrp="1"/>
          </p:cNvSpPr>
          <p:nvPr>
            <p:ph type="title"/>
          </p:nvPr>
        </p:nvSpPr>
        <p:spPr/>
        <p:txBody>
          <a:bodyPr>
            <a:normAutofit fontScale="90000"/>
          </a:bodyPr>
          <a:lstStyle/>
          <a:p>
            <a:r>
              <a:rPr lang="en-US" dirty="0"/>
              <a:t>LO4, content 1</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4"/>
            </a:pPr>
            <a:r>
              <a:rPr lang="en-US" dirty="0">
                <a:solidFill>
                  <a:srgbClr val="FF0000"/>
                </a:solidFill>
              </a:rPr>
              <a:t>Explain restraints and how to promote a restraint-free environment</a:t>
            </a:r>
          </a:p>
          <a:p>
            <a:pPr marL="0" indent="0">
              <a:buNone/>
            </a:pPr>
            <a:endParaRPr lang="en-US" dirty="0">
              <a:solidFill>
                <a:srgbClr val="FF0000"/>
              </a:solidFill>
            </a:endParaRPr>
          </a:p>
          <a:p>
            <a:pPr marL="0" indent="0">
              <a:buNone/>
            </a:pPr>
            <a:r>
              <a:rPr lang="en-US" dirty="0"/>
              <a:t>In the past, restraints were used for reasons including the following:</a:t>
            </a:r>
          </a:p>
          <a:p>
            <a:pPr marL="0" indent="0">
              <a:buNone/>
            </a:pPr>
            <a:r>
              <a:rPr lang="en-US" dirty="0"/>
              <a:t> </a:t>
            </a:r>
          </a:p>
          <a:p>
            <a:pPr lvl="1"/>
            <a:r>
              <a:rPr lang="en-US" dirty="0"/>
              <a:t>Keep person from wandering</a:t>
            </a:r>
          </a:p>
          <a:p>
            <a:pPr lvl="1"/>
            <a:r>
              <a:rPr lang="en-US" dirty="0"/>
              <a:t>Prevent falls</a:t>
            </a:r>
          </a:p>
          <a:p>
            <a:pPr lvl="1"/>
            <a:r>
              <a:rPr lang="en-US" dirty="0"/>
              <a:t>Keep person from hurting self or others</a:t>
            </a:r>
          </a:p>
          <a:p>
            <a:pPr lvl="1"/>
            <a:r>
              <a:rPr lang="en-US" dirty="0"/>
              <a:t>Keep person from pulling out tubing</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13852884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94</a:t>
            </a:fld>
            <a:endParaRPr lang="en-US" dirty="0"/>
          </a:p>
        </p:txBody>
      </p:sp>
      <p:sp>
        <p:nvSpPr>
          <p:cNvPr id="4" name="Title 3">
            <a:extLst>
              <a:ext uri="{FF2B5EF4-FFF2-40B4-BE49-F238E27FC236}">
                <a16:creationId xmlns:a16="http://schemas.microsoft.com/office/drawing/2014/main" id="{0613FC4E-BEEC-4EB4-95DA-5000603C5FCE}"/>
              </a:ext>
            </a:extLst>
          </p:cNvPr>
          <p:cNvSpPr>
            <a:spLocks noGrp="1"/>
          </p:cNvSpPr>
          <p:nvPr>
            <p:ph type="title"/>
          </p:nvPr>
        </p:nvSpPr>
        <p:spPr/>
        <p:txBody>
          <a:bodyPr>
            <a:normAutofit fontScale="90000"/>
          </a:bodyPr>
          <a:lstStyle/>
          <a:p>
            <a:r>
              <a:rPr lang="en-US" dirty="0"/>
              <a:t>LO4, content 2</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4"/>
            </a:pPr>
            <a:r>
              <a:rPr lang="en-US" dirty="0">
                <a:solidFill>
                  <a:srgbClr val="FF0000"/>
                </a:solidFill>
              </a:rPr>
              <a:t>Explain restraints and how to promote a restraint-free environment</a:t>
            </a:r>
          </a:p>
          <a:p>
            <a:pPr marL="0" indent="0">
              <a:buNone/>
            </a:pPr>
            <a:endParaRPr lang="en-US" dirty="0">
              <a:solidFill>
                <a:srgbClr val="FF0000"/>
              </a:solidFill>
            </a:endParaRPr>
          </a:p>
          <a:p>
            <a:pPr marL="0" indent="0">
              <a:buNone/>
            </a:pPr>
            <a:r>
              <a:rPr lang="en-US" dirty="0"/>
              <a:t>NAs should know these important points about restraints: </a:t>
            </a:r>
          </a:p>
          <a:p>
            <a:pPr marL="0" indent="0">
              <a:buNone/>
            </a:pPr>
            <a:endParaRPr lang="en-US" dirty="0"/>
          </a:p>
          <a:p>
            <a:pPr lvl="1"/>
            <a:r>
              <a:rPr lang="en-US" dirty="0"/>
              <a:t>Restraints are now generally used only as a last resort.</a:t>
            </a:r>
          </a:p>
          <a:p>
            <a:pPr lvl="1"/>
            <a:r>
              <a:rPr lang="en-US" dirty="0"/>
              <a:t>Restraints can only be used with a doctor’s order.</a:t>
            </a:r>
          </a:p>
          <a:p>
            <a:pPr lvl="1"/>
            <a:r>
              <a:rPr lang="en-US" dirty="0"/>
              <a:t>It is against the law for staff to apply restraints for convenience or discipline.</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10561671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A1D7A3-6A76-4B55-A300-08EBCD61502E}"/>
              </a:ext>
            </a:extLst>
          </p:cNvPr>
          <p:cNvSpPr>
            <a:spLocks noGrp="1"/>
          </p:cNvSpPr>
          <p:nvPr>
            <p:ph type="sldNum" sz="quarter" idx="12"/>
          </p:nvPr>
        </p:nvSpPr>
        <p:spPr/>
        <p:txBody>
          <a:bodyPr/>
          <a:lstStyle/>
          <a:p>
            <a:fld id="{1E19C8D7-53EE-4AF8-9E87-BBF55B67A655}" type="slidenum">
              <a:rPr lang="en-US" smtClean="0"/>
              <a:pPr/>
              <a:t>95</a:t>
            </a:fld>
            <a:endParaRPr lang="en-US" dirty="0"/>
          </a:p>
        </p:txBody>
      </p:sp>
      <p:sp>
        <p:nvSpPr>
          <p:cNvPr id="4" name="Title 3">
            <a:extLst>
              <a:ext uri="{FF2B5EF4-FFF2-40B4-BE49-F238E27FC236}">
                <a16:creationId xmlns:a16="http://schemas.microsoft.com/office/drawing/2014/main" id="{E5DAF189-D47F-4A62-8A6D-D02E13612DF0}"/>
              </a:ext>
            </a:extLst>
          </p:cNvPr>
          <p:cNvSpPr>
            <a:spLocks noGrp="1"/>
          </p:cNvSpPr>
          <p:nvPr>
            <p:ph type="title"/>
          </p:nvPr>
        </p:nvSpPr>
        <p:spPr/>
        <p:txBody>
          <a:bodyPr>
            <a:normAutofit fontScale="90000"/>
          </a:bodyPr>
          <a:lstStyle/>
          <a:p>
            <a:r>
              <a:rPr lang="en-US" dirty="0"/>
              <a:t>LO4, content 3</a:t>
            </a:r>
          </a:p>
        </p:txBody>
      </p:sp>
      <p:sp>
        <p:nvSpPr>
          <p:cNvPr id="2" name="Content Placeholder 1">
            <a:extLst>
              <a:ext uri="{FF2B5EF4-FFF2-40B4-BE49-F238E27FC236}">
                <a16:creationId xmlns:a16="http://schemas.microsoft.com/office/drawing/2014/main" id="{C27A9409-E1C0-477B-B1D3-44D98C3DE836}"/>
              </a:ext>
            </a:extLst>
          </p:cNvPr>
          <p:cNvSpPr>
            <a:spLocks noGrp="1"/>
          </p:cNvSpPr>
          <p:nvPr>
            <p:ph idx="1"/>
          </p:nvPr>
        </p:nvSpPr>
        <p:spPr/>
        <p:txBody>
          <a:bodyPr>
            <a:normAutofit/>
          </a:bodyPr>
          <a:lstStyle/>
          <a:p>
            <a:pPr marL="457200" indent="-457200">
              <a:buFont typeface="+mj-lt"/>
              <a:buAutoNum type="arabicPeriod" startAt="4"/>
            </a:pPr>
            <a:r>
              <a:rPr lang="en-US" dirty="0">
                <a:solidFill>
                  <a:srgbClr val="FF0000"/>
                </a:solidFill>
              </a:rPr>
              <a:t>Explain restraints and how to promote a restraint-free environment</a:t>
            </a:r>
          </a:p>
          <a:p>
            <a:pPr marL="0" indent="0">
              <a:buNone/>
            </a:pPr>
            <a:endParaRPr lang="en-US" dirty="0">
              <a:solidFill>
                <a:srgbClr val="FF0000"/>
              </a:solidFill>
            </a:endParaRPr>
          </a:p>
          <a:p>
            <a:pPr marL="0" indent="0">
              <a:buNone/>
            </a:pPr>
            <a:r>
              <a:rPr lang="en-US" dirty="0"/>
              <a:t>Think about these questions:</a:t>
            </a:r>
          </a:p>
          <a:p>
            <a:pPr marL="0" indent="0">
              <a:buNone/>
            </a:pPr>
            <a:endParaRPr lang="en-US" dirty="0"/>
          </a:p>
          <a:p>
            <a:pPr marL="0" indent="0">
              <a:buNone/>
            </a:pPr>
            <a:r>
              <a:rPr lang="en-US" dirty="0"/>
              <a:t>Can restraints be used if staff do not have enough time to care for residents?</a:t>
            </a:r>
          </a:p>
          <a:p>
            <a:pPr marL="0" indent="0">
              <a:buNone/>
            </a:pPr>
            <a:endParaRPr lang="en-US" dirty="0"/>
          </a:p>
          <a:p>
            <a:pPr marL="0" indent="0">
              <a:buNone/>
            </a:pPr>
            <a:r>
              <a:rPr lang="en-US" dirty="0"/>
              <a:t>Can restraints be used if the resident has made a staff member mad by arguing with the staff member or being in a bad mood?</a:t>
            </a:r>
          </a:p>
          <a:p>
            <a:pPr marL="0" indent="0">
              <a:buNone/>
            </a:pPr>
            <a:endParaRPr lang="en-US" dirty="0"/>
          </a:p>
          <a:p>
            <a:pPr marL="0" indent="0">
              <a:buNone/>
            </a:pPr>
            <a:r>
              <a:rPr lang="en-US" dirty="0"/>
              <a:t>How would you feel if you were restrained in your chair or by side rails or other devices?</a:t>
            </a:r>
          </a:p>
          <a:p>
            <a:pPr marL="0" indent="0">
              <a:buNone/>
            </a:pPr>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9538606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96</a:t>
            </a:fld>
            <a:endParaRPr lang="en-US"/>
          </a:p>
        </p:txBody>
      </p:sp>
      <p:sp>
        <p:nvSpPr>
          <p:cNvPr id="4" name="Title 3">
            <a:extLst>
              <a:ext uri="{FF2B5EF4-FFF2-40B4-BE49-F238E27FC236}">
                <a16:creationId xmlns:a16="http://schemas.microsoft.com/office/drawing/2014/main" id="{DA4C5F56-CF54-478D-9EA1-2BE9FFE20117}"/>
              </a:ext>
            </a:extLst>
          </p:cNvPr>
          <p:cNvSpPr>
            <a:spLocks noGrp="1"/>
          </p:cNvSpPr>
          <p:nvPr>
            <p:ph type="title"/>
          </p:nvPr>
        </p:nvSpPr>
        <p:spPr/>
        <p:txBody>
          <a:bodyPr>
            <a:normAutofit fontScale="90000"/>
          </a:bodyPr>
          <a:lstStyle/>
          <a:p>
            <a:r>
              <a:rPr lang="en-US" dirty="0"/>
              <a:t>LO4, content 4</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Transparency 7-2: Problems from Restraint Use</a:t>
            </a:r>
          </a:p>
          <a:p>
            <a:pPr marL="0" indent="0">
              <a:buNone/>
            </a:pPr>
            <a:endParaRPr lang="en-US" altLang="en-US" dirty="0">
              <a:latin typeface="+mj-lt"/>
            </a:endParaRPr>
          </a:p>
          <a:p>
            <a:r>
              <a:rPr lang="en-US" dirty="0">
                <a:latin typeface="+mj-lt"/>
              </a:rPr>
              <a:t>Pressure ulcers</a:t>
            </a:r>
          </a:p>
          <a:p>
            <a:r>
              <a:rPr lang="en-US" dirty="0">
                <a:latin typeface="+mj-lt"/>
              </a:rPr>
              <a:t>Pneumonia</a:t>
            </a:r>
          </a:p>
          <a:p>
            <a:r>
              <a:rPr lang="en-US" dirty="0">
                <a:latin typeface="+mj-lt"/>
              </a:rPr>
              <a:t>Risk of suffocation</a:t>
            </a:r>
          </a:p>
          <a:p>
            <a:r>
              <a:rPr lang="en-US" dirty="0">
                <a:latin typeface="+mj-lt"/>
              </a:rPr>
              <a:t>Reduced blood circulation</a:t>
            </a:r>
          </a:p>
          <a:p>
            <a:r>
              <a:rPr lang="en-US" dirty="0">
                <a:latin typeface="+mj-lt"/>
              </a:rPr>
              <a:t>Stress on the heart</a:t>
            </a:r>
          </a:p>
          <a:p>
            <a:r>
              <a:rPr lang="en-US" dirty="0">
                <a:latin typeface="+mj-lt"/>
              </a:rPr>
              <a:t>Incontinence</a:t>
            </a:r>
          </a:p>
          <a:p>
            <a:r>
              <a:rPr lang="en-US" dirty="0">
                <a:latin typeface="+mj-lt"/>
              </a:rPr>
              <a:t>Constipation</a:t>
            </a:r>
          </a:p>
          <a:p>
            <a:r>
              <a:rPr lang="en-US" dirty="0">
                <a:latin typeface="+mj-lt"/>
              </a:rPr>
              <a:t>Weakened muscles and bones</a:t>
            </a:r>
          </a:p>
          <a:p>
            <a:r>
              <a:rPr lang="en-US" dirty="0">
                <a:latin typeface="+mj-lt"/>
              </a:rPr>
              <a:t>Muscle atrophy (weakening or wasting away of the muscle)</a:t>
            </a:r>
          </a:p>
          <a:p>
            <a:r>
              <a:rPr lang="en-US" dirty="0">
                <a:latin typeface="+mj-lt"/>
              </a:rPr>
              <a:t>Loss of bone mass</a:t>
            </a:r>
          </a:p>
          <a:p>
            <a:r>
              <a:rPr lang="en-US" dirty="0">
                <a:latin typeface="+mj-lt"/>
              </a:rPr>
              <a:t>Poor appetite and malnutrition</a:t>
            </a:r>
          </a:p>
          <a:p>
            <a:r>
              <a:rPr lang="en-US" dirty="0">
                <a:latin typeface="+mj-lt"/>
              </a:rPr>
              <a:t>Depression and/or withdrawal</a:t>
            </a:r>
          </a:p>
          <a:p>
            <a:pPr marL="0" indent="0">
              <a:buNone/>
            </a:pPr>
            <a:endParaRPr lang="en-US" dirty="0">
              <a:latin typeface="+mj-lt"/>
            </a:endParaRPr>
          </a:p>
        </p:txBody>
      </p:sp>
    </p:spTree>
    <p:extLst>
      <p:ext uri="{BB962C8B-B14F-4D97-AF65-F5344CB8AC3E}">
        <p14:creationId xmlns:p14="http://schemas.microsoft.com/office/powerpoint/2010/main" val="14266854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97</a:t>
            </a:fld>
            <a:endParaRPr lang="en-US"/>
          </a:p>
        </p:txBody>
      </p:sp>
      <p:sp>
        <p:nvSpPr>
          <p:cNvPr id="4" name="Title 3">
            <a:extLst>
              <a:ext uri="{FF2B5EF4-FFF2-40B4-BE49-F238E27FC236}">
                <a16:creationId xmlns:a16="http://schemas.microsoft.com/office/drawing/2014/main" id="{7988DEB3-60A7-4B47-A009-82D9B55ADF86}"/>
              </a:ext>
            </a:extLst>
          </p:cNvPr>
          <p:cNvSpPr>
            <a:spLocks noGrp="1"/>
          </p:cNvSpPr>
          <p:nvPr>
            <p:ph type="title"/>
          </p:nvPr>
        </p:nvSpPr>
        <p:spPr/>
        <p:txBody>
          <a:bodyPr>
            <a:normAutofit fontScale="90000"/>
          </a:bodyPr>
          <a:lstStyle/>
          <a:p>
            <a:r>
              <a:rPr lang="en-US" dirty="0"/>
              <a:t>LO4, content 5 </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Transparency 7-2: Problems from Restraint Use (cont’d)</a:t>
            </a:r>
          </a:p>
          <a:p>
            <a:pPr marL="0" indent="0">
              <a:buNone/>
            </a:pPr>
            <a:endParaRPr lang="en-US" dirty="0">
              <a:latin typeface="+mj-lt"/>
            </a:endParaRPr>
          </a:p>
          <a:p>
            <a:r>
              <a:rPr lang="en-US" dirty="0">
                <a:latin typeface="+mj-lt"/>
              </a:rPr>
              <a:t>Sleep disorders</a:t>
            </a:r>
          </a:p>
          <a:p>
            <a:r>
              <a:rPr lang="en-US" dirty="0">
                <a:latin typeface="+mj-lt"/>
              </a:rPr>
              <a:t>Loss of dignity</a:t>
            </a:r>
          </a:p>
          <a:p>
            <a:r>
              <a:rPr lang="en-US" dirty="0">
                <a:latin typeface="+mj-lt"/>
              </a:rPr>
              <a:t>Loss of independence</a:t>
            </a:r>
          </a:p>
          <a:p>
            <a:r>
              <a:rPr lang="en-US" dirty="0">
                <a:latin typeface="+mj-lt"/>
              </a:rPr>
              <a:t>Stress and anxiety</a:t>
            </a:r>
          </a:p>
          <a:p>
            <a:r>
              <a:rPr lang="en-US" dirty="0">
                <a:latin typeface="+mj-lt"/>
              </a:rPr>
              <a:t>Increased agitation (anxiety, restlessness)</a:t>
            </a:r>
          </a:p>
          <a:p>
            <a:r>
              <a:rPr lang="en-US" dirty="0">
                <a:latin typeface="+mj-lt"/>
              </a:rPr>
              <a:t>Loss of self-esteem</a:t>
            </a:r>
          </a:p>
          <a:p>
            <a:r>
              <a:rPr lang="en-US" dirty="0">
                <a:latin typeface="+mj-lt"/>
              </a:rPr>
              <a:t>Severe injury</a:t>
            </a:r>
          </a:p>
          <a:p>
            <a:r>
              <a:rPr lang="en-US" dirty="0">
                <a:latin typeface="+mj-lt"/>
              </a:rPr>
              <a:t>Death </a:t>
            </a:r>
          </a:p>
          <a:p>
            <a:pPr marL="0" indent="0">
              <a:buNone/>
            </a:pPr>
            <a:endParaRPr lang="en-US" dirty="0">
              <a:latin typeface="+mj-lt"/>
            </a:endParaRPr>
          </a:p>
        </p:txBody>
      </p:sp>
    </p:spTree>
    <p:extLst>
      <p:ext uri="{BB962C8B-B14F-4D97-AF65-F5344CB8AC3E}">
        <p14:creationId xmlns:p14="http://schemas.microsoft.com/office/powerpoint/2010/main" val="22807532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98</a:t>
            </a:fld>
            <a:endParaRPr lang="en-US"/>
          </a:p>
        </p:txBody>
      </p:sp>
      <p:sp>
        <p:nvSpPr>
          <p:cNvPr id="4" name="Title 3">
            <a:extLst>
              <a:ext uri="{FF2B5EF4-FFF2-40B4-BE49-F238E27FC236}">
                <a16:creationId xmlns:a16="http://schemas.microsoft.com/office/drawing/2014/main" id="{2E4EA8A2-0EED-413C-9FE2-BCB39A1B77B6}"/>
              </a:ext>
            </a:extLst>
          </p:cNvPr>
          <p:cNvSpPr>
            <a:spLocks noGrp="1"/>
          </p:cNvSpPr>
          <p:nvPr>
            <p:ph type="title"/>
          </p:nvPr>
        </p:nvSpPr>
        <p:spPr/>
        <p:txBody>
          <a:bodyPr>
            <a:normAutofit fontScale="90000"/>
          </a:bodyPr>
          <a:lstStyle/>
          <a:p>
            <a:r>
              <a:rPr lang="en-US" dirty="0"/>
              <a:t>LO4, content 6 </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7-4: Restraint Alternatives</a:t>
            </a:r>
          </a:p>
          <a:p>
            <a:pPr marL="0" indent="0">
              <a:buNone/>
            </a:pPr>
            <a:endParaRPr lang="en-US" altLang="en-US" dirty="0">
              <a:latin typeface="+mj-lt"/>
            </a:endParaRPr>
          </a:p>
          <a:p>
            <a:r>
              <a:rPr lang="en-US" dirty="0">
                <a:latin typeface="+mj-lt"/>
              </a:rPr>
              <a:t>Make sure call lights are within reach. Respond to call lights promptly.</a:t>
            </a:r>
          </a:p>
          <a:p>
            <a:r>
              <a:rPr lang="en-US" dirty="0">
                <a:latin typeface="+mj-lt"/>
              </a:rPr>
              <a:t>Improve safety measures to prevent accidents and falls. Improve lighting.</a:t>
            </a:r>
          </a:p>
          <a:p>
            <a:r>
              <a:rPr lang="en-US" dirty="0">
                <a:latin typeface="+mj-lt"/>
              </a:rPr>
              <a:t>Ambulate the person when he or she is restless. The doctor or nurse may add exercises to the care plan.</a:t>
            </a:r>
          </a:p>
          <a:p>
            <a:r>
              <a:rPr lang="en-US" dirty="0">
                <a:latin typeface="+mj-lt"/>
              </a:rPr>
              <a:t>Provide activities for those who wander at night.</a:t>
            </a:r>
          </a:p>
          <a:p>
            <a:r>
              <a:rPr lang="en-US" dirty="0">
                <a:latin typeface="+mj-lt"/>
              </a:rPr>
              <a:t>Encourage activities and independence. Escort the resident to social activities. Increase visits and social interaction.</a:t>
            </a:r>
          </a:p>
          <a:p>
            <a:r>
              <a:rPr lang="en-US" dirty="0">
                <a:latin typeface="+mj-lt"/>
              </a:rPr>
              <a:t>Give frequent help with elimination needs. Help with cleaning immediately after an episode of incontinence.</a:t>
            </a:r>
          </a:p>
          <a:p>
            <a:r>
              <a:rPr lang="en-US" dirty="0">
                <a:latin typeface="+mj-lt"/>
              </a:rPr>
              <a:t>Offer food or drink. Offer reading materials.</a:t>
            </a:r>
          </a:p>
          <a:p>
            <a:r>
              <a:rPr lang="en-US" dirty="0">
                <a:latin typeface="+mj-lt"/>
              </a:rPr>
              <a:t>Distract or redirect interest. Give the resident a repetitive task.</a:t>
            </a:r>
          </a:p>
          <a:p>
            <a:pPr marL="0" indent="0">
              <a:buNone/>
            </a:pPr>
            <a:endParaRPr lang="en-US" dirty="0">
              <a:latin typeface="+mj-lt"/>
            </a:endParaRPr>
          </a:p>
        </p:txBody>
      </p:sp>
    </p:spTree>
    <p:extLst>
      <p:ext uri="{BB962C8B-B14F-4D97-AF65-F5344CB8AC3E}">
        <p14:creationId xmlns:p14="http://schemas.microsoft.com/office/powerpoint/2010/main" val="41242493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AE10B4-D611-4530-9A3E-AC370DBC4101}"/>
              </a:ext>
            </a:extLst>
          </p:cNvPr>
          <p:cNvSpPr>
            <a:spLocks noGrp="1"/>
          </p:cNvSpPr>
          <p:nvPr>
            <p:ph type="sldNum" sz="quarter" idx="12"/>
          </p:nvPr>
        </p:nvSpPr>
        <p:spPr/>
        <p:txBody>
          <a:bodyPr/>
          <a:lstStyle/>
          <a:p>
            <a:fld id="{1E19C8D7-53EE-4AF8-9E87-BBF55B67A655}" type="slidenum">
              <a:rPr lang="en-US" smtClean="0"/>
              <a:pPr/>
              <a:t>99</a:t>
            </a:fld>
            <a:endParaRPr lang="en-US"/>
          </a:p>
        </p:txBody>
      </p:sp>
      <p:sp>
        <p:nvSpPr>
          <p:cNvPr id="4" name="Title 3">
            <a:extLst>
              <a:ext uri="{FF2B5EF4-FFF2-40B4-BE49-F238E27FC236}">
                <a16:creationId xmlns:a16="http://schemas.microsoft.com/office/drawing/2014/main" id="{59F97766-54E8-426A-8572-F2F70940555C}"/>
              </a:ext>
            </a:extLst>
          </p:cNvPr>
          <p:cNvSpPr>
            <a:spLocks noGrp="1"/>
          </p:cNvSpPr>
          <p:nvPr>
            <p:ph type="title"/>
          </p:nvPr>
        </p:nvSpPr>
        <p:spPr/>
        <p:txBody>
          <a:bodyPr>
            <a:normAutofit fontScale="90000"/>
          </a:bodyPr>
          <a:lstStyle/>
          <a:p>
            <a:r>
              <a:rPr lang="en-US" dirty="0"/>
              <a:t>LO4, content 7</a:t>
            </a:r>
          </a:p>
        </p:txBody>
      </p:sp>
      <p:sp>
        <p:nvSpPr>
          <p:cNvPr id="2" name="Content Placeholder 1">
            <a:extLst>
              <a:ext uri="{FF2B5EF4-FFF2-40B4-BE49-F238E27FC236}">
                <a16:creationId xmlns:a16="http://schemas.microsoft.com/office/drawing/2014/main" id="{DF4D9F71-6549-4976-94AE-132B3BA93DEA}"/>
              </a:ext>
            </a:extLst>
          </p:cNvPr>
          <p:cNvSpPr>
            <a:spLocks noGrp="1"/>
          </p:cNvSpPr>
          <p:nvPr>
            <p:ph idx="1"/>
          </p:nvPr>
        </p:nvSpPr>
        <p:spPr/>
        <p:txBody>
          <a:bodyPr>
            <a:normAutofit/>
          </a:bodyPr>
          <a:lstStyle/>
          <a:p>
            <a:pPr marL="0" indent="0">
              <a:buNone/>
            </a:pPr>
            <a:r>
              <a:rPr lang="en-US" altLang="en-US" dirty="0">
                <a:latin typeface="+mj-lt"/>
              </a:rPr>
              <a:t>Handout 7-4: Restraint Alternatives (cont’d)</a:t>
            </a:r>
          </a:p>
          <a:p>
            <a:pPr marL="0" indent="0">
              <a:buNone/>
            </a:pPr>
            <a:endParaRPr lang="en-US" altLang="en-US" dirty="0">
              <a:latin typeface="+mj-lt"/>
            </a:endParaRPr>
          </a:p>
          <a:p>
            <a:r>
              <a:rPr lang="en-US" dirty="0">
                <a:latin typeface="+mj-lt"/>
              </a:rPr>
              <a:t>Decrease the noise level. Listen to soothing music. Offer massages or use relaxation techniques.</a:t>
            </a:r>
          </a:p>
          <a:p>
            <a:r>
              <a:rPr lang="en-US" dirty="0">
                <a:latin typeface="+mj-lt"/>
              </a:rPr>
              <a:t>Reduce pain levels through medication. The resident should be monitored closely. Complaints of pain should be reported immediately.</a:t>
            </a:r>
          </a:p>
          <a:p>
            <a:r>
              <a:rPr lang="en-US" dirty="0">
                <a:latin typeface="+mj-lt"/>
              </a:rPr>
              <a:t>Provide familiar caregivers. Increase the number of caregivers by using family and volunteers.</a:t>
            </a:r>
          </a:p>
          <a:p>
            <a:r>
              <a:rPr lang="en-US" dirty="0">
                <a:latin typeface="+mj-lt"/>
              </a:rPr>
              <a:t>Use a team approach to meeting needs. Offer training to teach gentle approaches to difficult people.</a:t>
            </a:r>
          </a:p>
          <a:p>
            <a:pPr marL="0" indent="0">
              <a:buNone/>
            </a:pPr>
            <a:endParaRPr lang="en-US" dirty="0">
              <a:latin typeface="+mj-lt"/>
            </a:endParaRPr>
          </a:p>
        </p:txBody>
      </p:sp>
    </p:spTree>
    <p:extLst>
      <p:ext uri="{BB962C8B-B14F-4D97-AF65-F5344CB8AC3E}">
        <p14:creationId xmlns:p14="http://schemas.microsoft.com/office/powerpoint/2010/main" val="361885283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329C76"/>
      </a:accent1>
      <a:accent2>
        <a:srgbClr val="B37924"/>
      </a:accent2>
      <a:accent3>
        <a:srgbClr val="E3567D"/>
      </a:accent3>
      <a:accent4>
        <a:srgbClr val="0091B9"/>
      </a:accent4>
      <a:accent5>
        <a:srgbClr val="D6BF00"/>
      </a:accent5>
      <a:accent6>
        <a:srgbClr val="934C93"/>
      </a:accent6>
      <a:hlink>
        <a:srgbClr val="0563C1"/>
      </a:hlink>
      <a:folHlink>
        <a:srgbClr val="954F72"/>
      </a:folHlink>
    </a:clrScheme>
    <a:fontScheme name="Susan Hedman - Hartman Publishing">
      <a:majorFont>
        <a:latin typeface="Scala Sans"/>
        <a:ea typeface=""/>
        <a:cs typeface=""/>
      </a:majorFont>
      <a:minorFont>
        <a:latin typeface="Scala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2127</TotalTime>
  <Words>16494</Words>
  <Application>Microsoft Office PowerPoint</Application>
  <PresentationFormat>On-screen Show (4:3)</PresentationFormat>
  <Paragraphs>2160</Paragraphs>
  <Slides>195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195</vt:i4>
      </vt:variant>
    </vt:vector>
  </HeadingPairs>
  <TitlesOfParts>
    <vt:vector size="199" baseType="lpstr">
      <vt:lpstr>Arial</vt:lpstr>
      <vt:lpstr>Scala Sans</vt:lpstr>
      <vt:lpstr>Cambria Math</vt:lpstr>
      <vt:lpstr>Office Theme</vt:lpstr>
      <vt:lpstr>PowerPoint Presentation</vt:lpstr>
      <vt:lpstr>Chapter 7, LO1, content 1</vt:lpstr>
      <vt:lpstr>LO1, content 2</vt:lpstr>
      <vt:lpstr>LO1, content 3</vt:lpstr>
      <vt:lpstr>LO1, content 4</vt:lpstr>
      <vt:lpstr>LO1, content 5</vt:lpstr>
      <vt:lpstr>LO1, content 6</vt:lpstr>
      <vt:lpstr>LO1, content 7</vt:lpstr>
      <vt:lpstr>LO1, content 8</vt:lpstr>
      <vt:lpstr>LO1, content 9</vt:lpstr>
      <vt:lpstr>LO1, content 10</vt:lpstr>
      <vt:lpstr>LO1, content 11</vt:lpstr>
      <vt:lpstr>LO1, content 12</vt:lpstr>
      <vt:lpstr>LO1, content 13</vt:lpstr>
      <vt:lpstr>LO1, content 14</vt:lpstr>
      <vt:lpstr>LO1, content 15</vt:lpstr>
      <vt:lpstr>LO1, content 16</vt:lpstr>
      <vt:lpstr>LO1, content 17</vt:lpstr>
      <vt:lpstr>LO1, content 18</vt:lpstr>
      <vt:lpstr>LO1, content 19</vt:lpstr>
      <vt:lpstr>LO1, content 20</vt:lpstr>
      <vt:lpstr>LO1, content 21</vt:lpstr>
      <vt:lpstr>LO1, content 22</vt:lpstr>
      <vt:lpstr>LO1, content 23</vt:lpstr>
      <vt:lpstr>LO2, key terms 1</vt:lpstr>
      <vt:lpstr>LO2, content 2</vt:lpstr>
      <vt:lpstr>LO2, content 3</vt:lpstr>
      <vt:lpstr>LO2, content 4</vt:lpstr>
      <vt:lpstr>LO2, content 5</vt:lpstr>
      <vt:lpstr>LO2, content 6</vt:lpstr>
      <vt:lpstr>LO2, content 7</vt:lpstr>
      <vt:lpstr>LO2, content 8</vt:lpstr>
      <vt:lpstr>LO2, content 9</vt:lpstr>
      <vt:lpstr>LO2, content 10</vt:lpstr>
      <vt:lpstr>LO2, content 11</vt:lpstr>
      <vt:lpstr>LO2, content 12</vt:lpstr>
      <vt:lpstr>LO2, content 13</vt:lpstr>
      <vt:lpstr>LO2, content 14</vt:lpstr>
      <vt:lpstr>LO2, content 15</vt:lpstr>
      <vt:lpstr>LO2, content 16</vt:lpstr>
      <vt:lpstr>LO2, content 17</vt:lpstr>
      <vt:lpstr>LO2, content 18</vt:lpstr>
      <vt:lpstr>LO2, content 19</vt:lpstr>
      <vt:lpstr>LO2, content 20</vt:lpstr>
      <vt:lpstr>LO2, content 21</vt:lpstr>
      <vt:lpstr>LO2, content 22</vt:lpstr>
      <vt:lpstr>LO2, content 23</vt:lpstr>
      <vt:lpstr>LO2, content 24</vt:lpstr>
      <vt:lpstr>LO2, content 25</vt:lpstr>
      <vt:lpstr>LO2, content 26</vt:lpstr>
      <vt:lpstr>LO2, content 27</vt:lpstr>
      <vt:lpstr>LO2, content 28</vt:lpstr>
      <vt:lpstr>LO2, content 29</vt:lpstr>
      <vt:lpstr>LO2, content 30</vt:lpstr>
      <vt:lpstr>LO2, content 31</vt:lpstr>
      <vt:lpstr>LO2, content 32</vt:lpstr>
      <vt:lpstr>LO2, content 33</vt:lpstr>
      <vt:lpstr>LO2, key terms 2</vt:lpstr>
      <vt:lpstr>LO2, content 34</vt:lpstr>
      <vt:lpstr>LO2, content 35</vt:lpstr>
      <vt:lpstr>LO2, content 36</vt:lpstr>
      <vt:lpstr>LO2, content 37</vt:lpstr>
      <vt:lpstr>LO2, content 38</vt:lpstr>
      <vt:lpstr>LO2, key terms 3 </vt:lpstr>
      <vt:lpstr>LO2, content 39</vt:lpstr>
      <vt:lpstr>LO2, content 40</vt:lpstr>
      <vt:lpstr>LO2, content 41</vt:lpstr>
      <vt:lpstr>LO2, content 42</vt:lpstr>
      <vt:lpstr>LO2, content 43</vt:lpstr>
      <vt:lpstr>LO2, content 44</vt:lpstr>
      <vt:lpstr>LO2, content 45</vt:lpstr>
      <vt:lpstr>LO2, content 46</vt:lpstr>
      <vt:lpstr>LO2, content 47</vt:lpstr>
      <vt:lpstr>LO2, content 48</vt:lpstr>
      <vt:lpstr>LO2, content 49</vt:lpstr>
      <vt:lpstr>LO2, content 50</vt:lpstr>
      <vt:lpstr>LO2, content 51</vt:lpstr>
      <vt:lpstr>LO2, content 52</vt:lpstr>
      <vt:lpstr>LO2, content 53</vt:lpstr>
      <vt:lpstr>LO2, content 54</vt:lpstr>
      <vt:lpstr>LO2, content 55</vt:lpstr>
      <vt:lpstr>LO2, content 56</vt:lpstr>
      <vt:lpstr>LO2, content 57</vt:lpstr>
      <vt:lpstr>LO2, content 58</vt:lpstr>
      <vt:lpstr>LO3, content 1</vt:lpstr>
      <vt:lpstr>LO3, content 2</vt:lpstr>
      <vt:lpstr>LO3, content 3</vt:lpstr>
      <vt:lpstr>LO3, content 4</vt:lpstr>
      <vt:lpstr>LO3, content 5</vt:lpstr>
      <vt:lpstr>LO3, content 6</vt:lpstr>
      <vt:lpstr>LO3, content 7</vt:lpstr>
      <vt:lpstr>LO4, key terms 1</vt:lpstr>
      <vt:lpstr>LO4, content 1</vt:lpstr>
      <vt:lpstr>LO4, content 2</vt:lpstr>
      <vt:lpstr>LO4, content 3</vt:lpstr>
      <vt:lpstr>LO4, content 4</vt:lpstr>
      <vt:lpstr>LO4, content 5 </vt:lpstr>
      <vt:lpstr>LO4, content 6 </vt:lpstr>
      <vt:lpstr>LO4, content 7</vt:lpstr>
      <vt:lpstr>LO4, content 8</vt:lpstr>
      <vt:lpstr>LO5, key terms 1</vt:lpstr>
      <vt:lpstr>LO5, content 1</vt:lpstr>
      <vt:lpstr>LO5, content 2</vt:lpstr>
      <vt:lpstr>LO5, content 3</vt:lpstr>
      <vt:lpstr>LO5, content 4</vt:lpstr>
      <vt:lpstr>LO5, content 5</vt:lpstr>
      <vt:lpstr>LO5, content 6</vt:lpstr>
      <vt:lpstr>LO5, content 7</vt:lpstr>
      <vt:lpstr>LO5, content 8</vt:lpstr>
      <vt:lpstr>LO5, content 9</vt:lpstr>
      <vt:lpstr>LO5, content 10</vt:lpstr>
      <vt:lpstr>LO5, content 11</vt:lpstr>
      <vt:lpstr>LO5, key terms 2</vt:lpstr>
      <vt:lpstr>LO5, key terms 3</vt:lpstr>
      <vt:lpstr>LO5, content 12</vt:lpstr>
      <vt:lpstr>LO5, content 13</vt:lpstr>
      <vt:lpstr>LO5, content 14</vt:lpstr>
      <vt:lpstr>LO5, content 15</vt:lpstr>
      <vt:lpstr>LO5, content 16 </vt:lpstr>
      <vt:lpstr>LO5, content 17</vt:lpstr>
      <vt:lpstr>LO5, content 18</vt:lpstr>
      <vt:lpstr>LO5, content 19</vt:lpstr>
      <vt:lpstr>LO5, content 20</vt:lpstr>
      <vt:lpstr>LO5, content 21</vt:lpstr>
      <vt:lpstr>LO5, content 22</vt:lpstr>
      <vt:lpstr>LO5, content 23</vt:lpstr>
      <vt:lpstr>LO5, content 24</vt:lpstr>
      <vt:lpstr>LO5, content 25</vt:lpstr>
      <vt:lpstr>LO5, content 26</vt:lpstr>
      <vt:lpstr>LO5, content 27</vt:lpstr>
      <vt:lpstr>LO5, content 28</vt:lpstr>
      <vt:lpstr>LO5, content 29</vt:lpstr>
      <vt:lpstr>LO5, content 30</vt:lpstr>
      <vt:lpstr>LO6, key terms 1</vt:lpstr>
      <vt:lpstr>LO6, key terms 2</vt:lpstr>
      <vt:lpstr>LO6, content 1</vt:lpstr>
      <vt:lpstr>LO6, content 2</vt:lpstr>
      <vt:lpstr>LO6, content 3</vt:lpstr>
      <vt:lpstr>LO6, content 4</vt:lpstr>
      <vt:lpstr>LO6, content 5</vt:lpstr>
      <vt:lpstr>LO6, content 6</vt:lpstr>
      <vt:lpstr>LO6, content 7</vt:lpstr>
      <vt:lpstr>LO6, content 8</vt:lpstr>
      <vt:lpstr>LO6, content 9</vt:lpstr>
      <vt:lpstr>LO6, content 10</vt:lpstr>
      <vt:lpstr>LO6, content 11</vt:lpstr>
      <vt:lpstr>LO6, content 12</vt:lpstr>
      <vt:lpstr>LO6, key terms 3</vt:lpstr>
      <vt:lpstr>LO6, content 13</vt:lpstr>
      <vt:lpstr>LO6, content 14</vt:lpstr>
      <vt:lpstr>LO6, key term 4</vt:lpstr>
      <vt:lpstr>LO6, content 15</vt:lpstr>
      <vt:lpstr>LO6, content 16</vt:lpstr>
      <vt:lpstr>LO6, content 17</vt:lpstr>
      <vt:lpstr>LO6, content 18</vt:lpstr>
      <vt:lpstr>LO6, content 19</vt:lpstr>
      <vt:lpstr>LO6, content 20</vt:lpstr>
      <vt:lpstr>LO6, content 21</vt:lpstr>
      <vt:lpstr>LO7, content 1 </vt:lpstr>
      <vt:lpstr>LO7, content 2</vt:lpstr>
      <vt:lpstr>LO7, content 3</vt:lpstr>
      <vt:lpstr>LO7, content 4</vt:lpstr>
      <vt:lpstr>LO7, content 5</vt:lpstr>
      <vt:lpstr>LO7, content 6</vt:lpstr>
      <vt:lpstr>LO7, content 7</vt:lpstr>
      <vt:lpstr>LO7, content 8</vt:lpstr>
      <vt:lpstr>LO8, content 1</vt:lpstr>
      <vt:lpstr>LO8, content 2</vt:lpstr>
      <vt:lpstr>LO8, content 3 </vt:lpstr>
      <vt:lpstr>LO8, content 4</vt:lpstr>
      <vt:lpstr>LO8, key terms 1</vt:lpstr>
      <vt:lpstr>LO8, content 5</vt:lpstr>
      <vt:lpstr>LO8, content 6</vt:lpstr>
      <vt:lpstr>LO8, content 7</vt:lpstr>
      <vt:lpstr>LO8, content 8</vt:lpstr>
      <vt:lpstr>LO8, content 9</vt:lpstr>
      <vt:lpstr>LO8, content 10</vt:lpstr>
      <vt:lpstr>LO8, content 11</vt:lpstr>
      <vt:lpstr>LO8, content 12</vt:lpstr>
      <vt:lpstr>LO8, content 13</vt:lpstr>
      <vt:lpstr>LO8, content 14</vt:lpstr>
      <vt:lpstr>LO8, content 15</vt:lpstr>
      <vt:lpstr>LO8, content 16</vt:lpstr>
      <vt:lpstr>LO8, content 17</vt:lpstr>
      <vt:lpstr>LO8, content 18</vt:lpstr>
      <vt:lpstr>LO8, content 19</vt:lpstr>
      <vt:lpstr>LO9, content 1</vt:lpstr>
      <vt:lpstr>LO9, content 2</vt:lpstr>
      <vt:lpstr>LO9, content 3</vt:lpstr>
      <vt:lpstr>LO9, content 4</vt:lpstr>
      <vt:lpstr>LO9, content 5</vt:lpstr>
      <vt:lpstr>LO9, content 6</vt:lpstr>
      <vt:lpstr>LO9, content 7</vt:lpstr>
      <vt:lpstr>LO9, content 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Macasero</dc:creator>
  <cp:lastModifiedBy>Angela Storey</cp:lastModifiedBy>
  <cp:revision>226</cp:revision>
  <dcterms:created xsi:type="dcterms:W3CDTF">2018-07-24T19:43:57Z</dcterms:created>
  <dcterms:modified xsi:type="dcterms:W3CDTF">2020-09-29T20:29:06Z</dcterms:modified>
</cp:coreProperties>
</file>