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5"/>
  </p:notesMasterIdLst>
  <p:sldIdLst>
    <p:sldId id="294" r:id="rId2"/>
    <p:sldId id="302" r:id="rId3"/>
    <p:sldId id="498" r:id="rId4"/>
    <p:sldId id="511" r:id="rId5"/>
    <p:sldId id="499" r:id="rId6"/>
    <p:sldId id="500" r:id="rId7"/>
    <p:sldId id="501" r:id="rId8"/>
    <p:sldId id="502" r:id="rId9"/>
    <p:sldId id="503" r:id="rId10"/>
    <p:sldId id="504" r:id="rId11"/>
    <p:sldId id="364" r:id="rId12"/>
    <p:sldId id="514" r:id="rId13"/>
    <p:sldId id="516" r:id="rId14"/>
    <p:sldId id="517" r:id="rId15"/>
    <p:sldId id="505" r:id="rId16"/>
    <p:sldId id="506" r:id="rId17"/>
    <p:sldId id="507" r:id="rId18"/>
    <p:sldId id="508" r:id="rId19"/>
    <p:sldId id="509" r:id="rId20"/>
    <p:sldId id="518" r:id="rId21"/>
    <p:sldId id="519" r:id="rId22"/>
    <p:sldId id="520" r:id="rId23"/>
    <p:sldId id="521" r:id="rId24"/>
    <p:sldId id="523" r:id="rId25"/>
    <p:sldId id="524" r:id="rId26"/>
    <p:sldId id="525" r:id="rId27"/>
    <p:sldId id="522" r:id="rId28"/>
    <p:sldId id="527" r:id="rId29"/>
    <p:sldId id="528" r:id="rId30"/>
    <p:sldId id="529" r:id="rId31"/>
    <p:sldId id="530" r:id="rId32"/>
    <p:sldId id="531" r:id="rId33"/>
    <p:sldId id="532" r:id="rId34"/>
    <p:sldId id="533" r:id="rId35"/>
    <p:sldId id="536" r:id="rId36"/>
    <p:sldId id="538" r:id="rId37"/>
    <p:sldId id="534" r:id="rId38"/>
    <p:sldId id="535" r:id="rId39"/>
    <p:sldId id="539" r:id="rId40"/>
    <p:sldId id="540" r:id="rId41"/>
    <p:sldId id="541" r:id="rId42"/>
    <p:sldId id="542" r:id="rId43"/>
    <p:sldId id="543" r:id="rId44"/>
    <p:sldId id="544" r:id="rId45"/>
    <p:sldId id="545" r:id="rId46"/>
    <p:sldId id="546" r:id="rId47"/>
    <p:sldId id="547" r:id="rId48"/>
    <p:sldId id="548" r:id="rId49"/>
    <p:sldId id="549" r:id="rId50"/>
    <p:sldId id="391" r:id="rId51"/>
    <p:sldId id="556" r:id="rId52"/>
    <p:sldId id="395" r:id="rId53"/>
    <p:sldId id="559" r:id="rId54"/>
    <p:sldId id="560" r:id="rId55"/>
    <p:sldId id="557" r:id="rId56"/>
    <p:sldId id="551" r:id="rId57"/>
    <p:sldId id="552" r:id="rId58"/>
    <p:sldId id="561" r:id="rId59"/>
    <p:sldId id="562" r:id="rId60"/>
    <p:sldId id="563" r:id="rId61"/>
    <p:sldId id="564" r:id="rId62"/>
    <p:sldId id="565" r:id="rId63"/>
    <p:sldId id="571" r:id="rId64"/>
    <p:sldId id="566" r:id="rId65"/>
    <p:sldId id="567" r:id="rId66"/>
    <p:sldId id="568" r:id="rId67"/>
    <p:sldId id="569" r:id="rId68"/>
    <p:sldId id="570" r:id="rId69"/>
    <p:sldId id="553" r:id="rId70"/>
    <p:sldId id="572" r:id="rId71"/>
    <p:sldId id="573" r:id="rId72"/>
    <p:sldId id="574" r:id="rId73"/>
    <p:sldId id="497" r:id="rId74"/>
  </p:sldIdLst>
  <p:sldSz cx="9144000" cy="6858000" type="screen4x3"/>
  <p:notesSz cx="6858000" cy="9144000"/>
  <p:embeddedFontLst>
    <p:embeddedFont>
      <p:font typeface="Scala Sans" panose="020B0604020202020204"/>
      <p:regular r:id="rId76"/>
      <p:italic r:id="rId7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2" autoAdjust="0"/>
    <p:restoredTop sz="94191" autoAdjust="0"/>
  </p:normalViewPr>
  <p:slideViewPr>
    <p:cSldViewPr snapToGrid="0">
      <p:cViewPr>
        <p:scale>
          <a:sx n="60" d="100"/>
          <a:sy n="60" d="100"/>
        </p:scale>
        <p:origin x="126" y="44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cala Sans" panose="02000503060000020003"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cala Sans" panose="02000503060000020003" pitchFamily="2" charset="0"/>
              </a:defRPr>
            </a:lvl1pPr>
          </a:lstStyle>
          <a:p>
            <a:fld id="{97A74ADB-E766-42DF-8748-686E3C53E81F}" type="datetimeFigureOut">
              <a:rPr lang="en-US" smtClean="0"/>
              <a:pPr/>
              <a:t>9/29/2020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cala Sans" panose="0200050306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cala Sans" panose="02000503060000020003" pitchFamily="2" charset="0"/>
              </a:defRPr>
            </a:lvl1pPr>
          </a:lstStyle>
          <a:p>
            <a:fld id="{2CD4127D-D44F-4376-96C3-361128170A09}" type="slidenum">
              <a:rPr lang="en-US" smtClean="0"/>
              <a:pPr/>
              <a:t>‹#›</a:t>
            </a:fld>
            <a:endParaRPr lang="en-US" dirty="0"/>
          </a:p>
        </p:txBody>
      </p:sp>
    </p:spTree>
    <p:extLst>
      <p:ext uri="{BB962C8B-B14F-4D97-AF65-F5344CB8AC3E}">
        <p14:creationId xmlns:p14="http://schemas.microsoft.com/office/powerpoint/2010/main" val="43318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cala Sans" panose="02000503060000020003" pitchFamily="2" charset="0"/>
        <a:ea typeface="+mn-ea"/>
        <a:cs typeface="+mn-cs"/>
      </a:defRPr>
    </a:lvl1pPr>
    <a:lvl2pPr marL="457200" algn="l" defTabSz="914400" rtl="0" eaLnBrk="1" latinLnBrk="0" hangingPunct="1">
      <a:defRPr sz="1200" kern="1200">
        <a:solidFill>
          <a:schemeClr val="tx1"/>
        </a:solidFill>
        <a:latin typeface="Scala Sans" panose="02000503060000020003" pitchFamily="2" charset="0"/>
        <a:ea typeface="+mn-ea"/>
        <a:cs typeface="+mn-cs"/>
      </a:defRPr>
    </a:lvl2pPr>
    <a:lvl3pPr marL="914400" algn="l" defTabSz="914400" rtl="0" eaLnBrk="1" latinLnBrk="0" hangingPunct="1">
      <a:defRPr sz="1200" kern="1200">
        <a:solidFill>
          <a:schemeClr val="tx1"/>
        </a:solidFill>
        <a:latin typeface="Scala Sans" panose="02000503060000020003" pitchFamily="2" charset="0"/>
        <a:ea typeface="+mn-ea"/>
        <a:cs typeface="+mn-cs"/>
      </a:defRPr>
    </a:lvl3pPr>
    <a:lvl4pPr marL="1371600" algn="l" defTabSz="914400" rtl="0" eaLnBrk="1" latinLnBrk="0" hangingPunct="1">
      <a:defRPr sz="1200" kern="1200">
        <a:solidFill>
          <a:schemeClr val="tx1"/>
        </a:solidFill>
        <a:latin typeface="Scala Sans" panose="02000503060000020003" pitchFamily="2" charset="0"/>
        <a:ea typeface="+mn-ea"/>
        <a:cs typeface="+mn-cs"/>
      </a:defRPr>
    </a:lvl4pPr>
    <a:lvl5pPr marL="1828800" algn="l" defTabSz="914400" rtl="0" eaLnBrk="1" latinLnBrk="0" hangingPunct="1">
      <a:defRPr sz="1200" kern="1200">
        <a:solidFill>
          <a:schemeClr val="tx1"/>
        </a:solidFill>
        <a:latin typeface="Scala Sans" panose="0200050306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857248" y="539293"/>
            <a:ext cx="1362204" cy="1862048"/>
          </a:xfrm>
          <a:prstGeom prst="rect">
            <a:avLst/>
          </a:prstGeom>
          <a:noFill/>
        </p:spPr>
        <p:txBody>
          <a:bodyPr wrap="square" rtlCol="0">
            <a:spAutoFit/>
          </a:bodyPr>
          <a:lstStyle/>
          <a:p>
            <a:r>
              <a:rPr lang="en-US" sz="11500" b="0" dirty="0">
                <a:solidFill>
                  <a:schemeClr val="bg1"/>
                </a:solidFill>
                <a:latin typeface="Scala Sans" panose="02000503060000020003" pitchFamily="2" charset="0"/>
              </a:rPr>
              <a:t>8</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862672" y="2062986"/>
            <a:ext cx="6537806" cy="707886"/>
          </a:xfrm>
          <a:prstGeom prst="rect">
            <a:avLst/>
          </a:prstGeom>
          <a:noFill/>
        </p:spPr>
        <p:txBody>
          <a:bodyPr wrap="square" rtlCol="0">
            <a:spAutoFit/>
          </a:bodyPr>
          <a:lstStyle/>
          <a:p>
            <a:r>
              <a:rPr lang="en-US" sz="4000" b="1" dirty="0">
                <a:solidFill>
                  <a:schemeClr val="bg1"/>
                </a:solidFill>
                <a:latin typeface="Scala Sans" panose="02000503060000020003" pitchFamily="2" charset="0"/>
              </a:rPr>
              <a:t>Nutrition and Hydration</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993782" y="4825851"/>
            <a:ext cx="927680" cy="1282700"/>
          </a:xfrm>
          <a:prstGeom prst="rect">
            <a:avLst/>
          </a:prstGeom>
        </p:spPr>
      </p:pic>
    </p:spTree>
    <p:extLst>
      <p:ext uri="{BB962C8B-B14F-4D97-AF65-F5344CB8AC3E}">
        <p14:creationId xmlns:p14="http://schemas.microsoft.com/office/powerpoint/2010/main" val="188148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7138838" y="6279453"/>
            <a:ext cx="973225" cy="365125"/>
          </a:xfrm>
        </p:spPr>
        <p:txBody>
          <a:bodyPr/>
          <a:lstStyle>
            <a:lvl1pPr>
              <a:defRPr>
                <a:solidFill>
                  <a:schemeClr val="accent2"/>
                </a:solidFill>
                <a:latin typeface="+mn-lt"/>
              </a:defRPr>
            </a:lvl1pPr>
          </a:lstStyle>
          <a:p>
            <a:fld id="{1E19C8D7-53EE-4AF8-9E87-BBF55B67A655}" type="slidenum">
              <a:rPr lang="en-US" smtClean="0"/>
              <a:pPr/>
              <a:t>‹#›</a:t>
            </a:fld>
            <a:endParaRPr lang="en-US" dirty="0"/>
          </a:p>
        </p:txBody>
      </p:sp>
      <p:sp>
        <p:nvSpPr>
          <p:cNvPr id="2" name="Title 1">
            <a:extLst>
              <a:ext uri="{FF2B5EF4-FFF2-40B4-BE49-F238E27FC236}">
                <a16:creationId xmlns:a16="http://schemas.microsoft.com/office/drawing/2014/main" id="{57DDC423-2BC5-4903-883E-99F415064566}"/>
              </a:ext>
            </a:extLst>
          </p:cNvPr>
          <p:cNvSpPr>
            <a:spLocks noGrp="1"/>
          </p:cNvSpPr>
          <p:nvPr>
            <p:ph type="title"/>
          </p:nvPr>
        </p:nvSpPr>
        <p:spPr>
          <a:xfrm>
            <a:off x="0" y="-488381"/>
            <a:ext cx="7675783" cy="488381"/>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476544" y="780226"/>
            <a:ext cx="7675783" cy="5396738"/>
          </a:xfrm>
        </p:spPr>
        <p:txBody>
          <a:bodyPr>
            <a:normAutofit/>
          </a:bodyPr>
          <a:lstStyle>
            <a:lvl1pPr>
              <a:spcBef>
                <a:spcPts val="0"/>
              </a:spcBef>
              <a:spcAft>
                <a:spcPts val="600"/>
              </a:spcAft>
              <a:defRPr sz="2000">
                <a:latin typeface="+mn-lt"/>
              </a:defRPr>
            </a:lvl1pPr>
            <a:lvl2pPr>
              <a:spcBef>
                <a:spcPts val="0"/>
              </a:spcBef>
              <a:spcAft>
                <a:spcPts val="600"/>
              </a:spcAft>
              <a:defRPr sz="2000">
                <a:latin typeface="+mn-lt"/>
              </a:defRPr>
            </a:lvl2pPr>
            <a:lvl3pPr>
              <a:spcBef>
                <a:spcPts val="0"/>
              </a:spcBef>
              <a:spcAft>
                <a:spcPts val="600"/>
              </a:spcAft>
              <a:defRPr sz="2000">
                <a:latin typeface="+mn-lt"/>
              </a:defRPr>
            </a:lvl3pPr>
            <a:lvl4pPr>
              <a:spcBef>
                <a:spcPts val="0"/>
              </a:spcBef>
              <a:spcAft>
                <a:spcPts val="600"/>
              </a:spcAft>
              <a:defRPr sz="2000">
                <a:latin typeface="+mn-lt"/>
              </a:defRPr>
            </a:lvl4pPr>
            <a:lvl5pPr>
              <a:spcBef>
                <a:spcPts val="0"/>
              </a:spcBef>
              <a:spcAft>
                <a:spcPts val="600"/>
              </a:spcAft>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8496300" y="0"/>
            <a:ext cx="647700" cy="1606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8629650" y="1752600"/>
            <a:ext cx="369332" cy="3321050"/>
          </a:xfrm>
          <a:prstGeom prst="rect">
            <a:avLst/>
          </a:prstGeom>
          <a:noFill/>
        </p:spPr>
        <p:txBody>
          <a:bodyPr vert="vert270" wrap="square" rtlCol="0">
            <a:spAutoFit/>
          </a:bodyPr>
          <a:lstStyle/>
          <a:p>
            <a:pPr algn="r"/>
            <a:r>
              <a:rPr lang="en-US" sz="1200" dirty="0">
                <a:latin typeface="Scala Sans" panose="02000503060000020003" pitchFamily="2" charset="0"/>
              </a:rPr>
              <a:t>Nutrition and Hydration</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8629648" y="101143"/>
            <a:ext cx="1362204" cy="707886"/>
          </a:xfrm>
          <a:prstGeom prst="rect">
            <a:avLst/>
          </a:prstGeom>
          <a:noFill/>
        </p:spPr>
        <p:txBody>
          <a:bodyPr wrap="square" rtlCol="0">
            <a:spAutoFit/>
          </a:bodyPr>
          <a:lstStyle/>
          <a:p>
            <a:r>
              <a:rPr lang="en-US" sz="4000" dirty="0">
                <a:solidFill>
                  <a:schemeClr val="bg1"/>
                </a:solidFill>
                <a:latin typeface="+mj-lt"/>
              </a:rPr>
              <a:t>8</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558800" y="6629400"/>
            <a:ext cx="75057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628650" y="6279453"/>
            <a:ext cx="2057400" cy="365125"/>
          </a:xfrm>
        </p:spPr>
        <p:txBody>
          <a:bodyPr/>
          <a:lstStyle>
            <a:lvl1pPr>
              <a:defRPr>
                <a:solidFill>
                  <a:sysClr val="windowText" lastClr="000000"/>
                </a:solidFill>
                <a:latin typeface="+mn-lt"/>
              </a:defRPr>
            </a:lvl1pPr>
          </a:lstStyle>
          <a:p>
            <a:fld id="{3BC1E1F3-686D-4F52-826D-70A4F80E72A5}" type="datetime1">
              <a:rPr lang="en-US" smtClean="0"/>
              <a:pPr/>
              <a:t>9/29/2020</a:t>
            </a:fld>
            <a:endParaRPr lang="en-US" dirty="0"/>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3028949" y="6279453"/>
            <a:ext cx="3745337" cy="365125"/>
          </a:xfrm>
        </p:spPr>
        <p:txBody>
          <a:bodyPr/>
          <a:lstStyle>
            <a:lvl1pPr>
              <a:defRPr>
                <a:solidFill>
                  <a:sysClr val="windowText" lastClr="000000"/>
                </a:solidFill>
                <a:latin typeface="+mn-lt"/>
              </a:defRPr>
            </a:lvl1pPr>
          </a:lstStyle>
          <a:p>
            <a:endParaRPr lang="en-US" dirty="0"/>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1231" y="5924550"/>
            <a:ext cx="539786" cy="744742"/>
          </a:xfrm>
          <a:prstGeom prst="rect">
            <a:avLst/>
          </a:prstGeom>
        </p:spPr>
      </p:pic>
    </p:spTree>
    <p:extLst>
      <p:ext uri="{BB962C8B-B14F-4D97-AF65-F5344CB8AC3E}">
        <p14:creationId xmlns:p14="http://schemas.microsoft.com/office/powerpoint/2010/main" val="295063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3598958" y="2338648"/>
            <a:ext cx="1904693" cy="2633613"/>
          </a:xfrm>
          <a:prstGeom prst="rect">
            <a:avLst/>
          </a:prstGeom>
        </p:spPr>
      </p:pic>
    </p:spTree>
    <p:extLst>
      <p:ext uri="{BB962C8B-B14F-4D97-AF65-F5344CB8AC3E}">
        <p14:creationId xmlns:p14="http://schemas.microsoft.com/office/powerpoint/2010/main" val="3844859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fld id="{63182F9F-E9DB-44F9-8F4D-A11E49818C55}" type="datetime1">
              <a:rPr lang="en-US" smtClean="0"/>
              <a:pPr/>
              <a:t>9/29/2020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fld id="{1E19C8D7-53EE-4AF8-9E87-BBF55B67A655}" type="slidenum">
              <a:rPr lang="en-US" smtClean="0"/>
              <a:pPr/>
              <a:t>‹#›</a:t>
            </a:fld>
            <a:endParaRPr lang="en-US" dirty="0"/>
          </a:p>
        </p:txBody>
      </p:sp>
    </p:spTree>
    <p:extLst>
      <p:ext uri="{BB962C8B-B14F-4D97-AF65-F5344CB8AC3E}">
        <p14:creationId xmlns:p14="http://schemas.microsoft.com/office/powerpoint/2010/main" val="15624299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9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a:t>
            </a:fld>
            <a:endParaRPr lang="en-US"/>
          </a:p>
        </p:txBody>
      </p:sp>
      <p:sp>
        <p:nvSpPr>
          <p:cNvPr id="2" name="Title 1">
            <a:extLst>
              <a:ext uri="{FF2B5EF4-FFF2-40B4-BE49-F238E27FC236}">
                <a16:creationId xmlns:a16="http://schemas.microsoft.com/office/drawing/2014/main" id="{7A42A65B-1F26-4953-AC9E-66C2BBA74571}"/>
              </a:ext>
            </a:extLst>
          </p:cNvPr>
          <p:cNvSpPr>
            <a:spLocks noGrp="1"/>
          </p:cNvSpPr>
          <p:nvPr>
            <p:ph type="title"/>
          </p:nvPr>
        </p:nvSpPr>
        <p:spPr/>
        <p:txBody>
          <a:bodyPr>
            <a:normAutofit fontScale="90000"/>
          </a:bodyPr>
          <a:lstStyle/>
          <a:p>
            <a:r>
              <a:rPr lang="en-US" dirty="0"/>
              <a:t>LO1,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Important facts about minerals:</a:t>
            </a:r>
          </a:p>
          <a:p>
            <a:pPr marL="0" indent="0">
              <a:buNone/>
            </a:pPr>
            <a:endParaRPr lang="en-US" dirty="0">
              <a:latin typeface="+mj-lt"/>
            </a:endParaRPr>
          </a:p>
          <a:p>
            <a:pPr lvl="1"/>
            <a:r>
              <a:rPr lang="en-US" dirty="0">
                <a:latin typeface="+mj-lt"/>
              </a:rPr>
              <a:t>Minerals form and maintain body functions.</a:t>
            </a:r>
          </a:p>
          <a:p>
            <a:pPr lvl="1"/>
            <a:r>
              <a:rPr lang="en-US" dirty="0">
                <a:latin typeface="+mj-lt"/>
              </a:rPr>
              <a:t>Include zinc, iron, sodium, potassium, calcium, magnesium, and phosphorus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68580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11</a:t>
            </a:fld>
            <a:endParaRPr lang="en-US"/>
          </a:p>
        </p:txBody>
      </p:sp>
      <p:sp>
        <p:nvSpPr>
          <p:cNvPr id="5" name="Title 4">
            <a:extLst>
              <a:ext uri="{FF2B5EF4-FFF2-40B4-BE49-F238E27FC236}">
                <a16:creationId xmlns:a16="http://schemas.microsoft.com/office/drawing/2014/main" id="{092B6C3B-5F24-449F-95A8-1366AA919C54}"/>
              </a:ext>
            </a:extLst>
          </p:cNvPr>
          <p:cNvSpPr>
            <a:spLocks noGrp="1"/>
          </p:cNvSpPr>
          <p:nvPr>
            <p:ph type="title"/>
          </p:nvPr>
        </p:nvSpPr>
        <p:spPr/>
        <p:txBody>
          <a:bodyPr>
            <a:normAutofit fontScale="90000"/>
          </a:bodyPr>
          <a:lstStyle/>
          <a:p>
            <a:r>
              <a:rPr lang="en-US" dirty="0"/>
              <a:t>LO1, content 9</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latin typeface="+mj-lt"/>
              </a:rPr>
              <a:t>Handout 8-1: Vitamins and Minerals</a:t>
            </a:r>
          </a:p>
          <a:p>
            <a:pPr marL="0" indent="0">
              <a:buNone/>
            </a:pPr>
            <a:endParaRPr lang="en-US" altLang="en-US" dirty="0">
              <a:latin typeface="+mj-lt"/>
            </a:endParaRPr>
          </a:p>
          <a:p>
            <a:pPr marL="0" indent="0">
              <a:buNone/>
            </a:pPr>
            <a:endParaRPr lang="en-US" altLang="en-US" dirty="0">
              <a:latin typeface="+mj-lt"/>
            </a:endParaRPr>
          </a:p>
        </p:txBody>
      </p:sp>
      <p:graphicFrame>
        <p:nvGraphicFramePr>
          <p:cNvPr id="4" name="Table 3">
            <a:extLst>
              <a:ext uri="{FF2B5EF4-FFF2-40B4-BE49-F238E27FC236}">
                <a16:creationId xmlns:a16="http://schemas.microsoft.com/office/drawing/2014/main" id="{BA5E279A-C5E6-4318-8A36-AB6DDC98C783}"/>
              </a:ext>
            </a:extLst>
          </p:cNvPr>
          <p:cNvGraphicFramePr>
            <a:graphicFrameLocks noGrp="1"/>
          </p:cNvGraphicFramePr>
          <p:nvPr>
            <p:extLst>
              <p:ext uri="{D42A27DB-BD31-4B8C-83A1-F6EECF244321}">
                <p14:modId xmlns:p14="http://schemas.microsoft.com/office/powerpoint/2010/main" val="352951000"/>
              </p:ext>
            </p:extLst>
          </p:nvPr>
        </p:nvGraphicFramePr>
        <p:xfrm>
          <a:off x="539261" y="1430213"/>
          <a:ext cx="7197970" cy="4501662"/>
        </p:xfrm>
        <a:graphic>
          <a:graphicData uri="http://schemas.openxmlformats.org/drawingml/2006/table">
            <a:tbl>
              <a:tblPr firstRow="1" bandRow="1">
                <a:tableStyleId>{21E4AEA4-8DFA-4A89-87EB-49C32662AFE0}</a:tableStyleId>
              </a:tblPr>
              <a:tblGrid>
                <a:gridCol w="1348110">
                  <a:extLst>
                    <a:ext uri="{9D8B030D-6E8A-4147-A177-3AD203B41FA5}">
                      <a16:colId xmlns:a16="http://schemas.microsoft.com/office/drawing/2014/main" val="1013931801"/>
                    </a:ext>
                  </a:extLst>
                </a:gridCol>
                <a:gridCol w="2763527">
                  <a:extLst>
                    <a:ext uri="{9D8B030D-6E8A-4147-A177-3AD203B41FA5}">
                      <a16:colId xmlns:a16="http://schemas.microsoft.com/office/drawing/2014/main" val="1505466524"/>
                    </a:ext>
                  </a:extLst>
                </a:gridCol>
                <a:gridCol w="3086333">
                  <a:extLst>
                    <a:ext uri="{9D8B030D-6E8A-4147-A177-3AD203B41FA5}">
                      <a16:colId xmlns:a16="http://schemas.microsoft.com/office/drawing/2014/main" val="3139877749"/>
                    </a:ext>
                  </a:extLst>
                </a:gridCol>
              </a:tblGrid>
              <a:tr h="365685">
                <a:tc>
                  <a:txBody>
                    <a:bodyPr/>
                    <a:lstStyle/>
                    <a:p>
                      <a:r>
                        <a:rPr lang="en-US" sz="1400" dirty="0"/>
                        <a:t>VITAMIN</a:t>
                      </a:r>
                    </a:p>
                  </a:txBody>
                  <a:tcPr/>
                </a:tc>
                <a:tc>
                  <a:txBody>
                    <a:bodyPr/>
                    <a:lstStyle/>
                    <a:p>
                      <a:r>
                        <a:rPr lang="en-US" sz="1400" dirty="0"/>
                        <a:t>SOURCE</a:t>
                      </a:r>
                    </a:p>
                  </a:txBody>
                  <a:tcPr/>
                </a:tc>
                <a:tc>
                  <a:txBody>
                    <a:bodyPr/>
                    <a:lstStyle/>
                    <a:p>
                      <a:r>
                        <a:rPr lang="en-US" sz="1400" dirty="0"/>
                        <a:t>FUNCTION</a:t>
                      </a:r>
                    </a:p>
                  </a:txBody>
                  <a:tcPr/>
                </a:tc>
                <a:extLst>
                  <a:ext uri="{0D108BD9-81ED-4DB2-BD59-A6C34878D82A}">
                    <a16:rowId xmlns:a16="http://schemas.microsoft.com/office/drawing/2014/main" val="2177507572"/>
                  </a:ext>
                </a:extLst>
              </a:tr>
              <a:tr h="1378659">
                <a:tc>
                  <a:txBody>
                    <a:bodyPr/>
                    <a:lstStyle/>
                    <a:p>
                      <a:r>
                        <a:rPr lang="en-US" sz="1400" dirty="0"/>
                        <a:t>Vitamin A</a:t>
                      </a:r>
                    </a:p>
                  </a:txBody>
                  <a:tcPr/>
                </a:tc>
                <a:tc>
                  <a:txBody>
                    <a:bodyPr/>
                    <a:lstStyle/>
                    <a:p>
                      <a:r>
                        <a:rPr lang="en-US" sz="1400" dirty="0"/>
                        <a:t>dark green and yellow vegetables, such as broccoli and turnips</a:t>
                      </a:r>
                    </a:p>
                  </a:txBody>
                  <a:tcPr/>
                </a:tc>
                <a:tc>
                  <a:txBody>
                    <a:bodyPr/>
                    <a:lstStyle/>
                    <a:p>
                      <a:r>
                        <a:rPr lang="en-US" sz="1400" dirty="0"/>
                        <a:t>assists with skin and eye development; keeps the skin healthy; helps the eyes adjust to dim light; helps the linings of the respiratory and digestive tracts resist infection</a:t>
                      </a:r>
                    </a:p>
                  </a:txBody>
                  <a:tcPr/>
                </a:tc>
                <a:extLst>
                  <a:ext uri="{0D108BD9-81ED-4DB2-BD59-A6C34878D82A}">
                    <a16:rowId xmlns:a16="http://schemas.microsoft.com/office/drawing/2014/main" val="1785029610"/>
                  </a:ext>
                </a:extLst>
              </a:tr>
              <a:tr h="1378659">
                <a:tc>
                  <a:txBody>
                    <a:bodyPr/>
                    <a:lstStyle/>
                    <a:p>
                      <a:r>
                        <a:rPr lang="en-US" sz="1400" dirty="0"/>
                        <a:t>Vitamin C</a:t>
                      </a:r>
                    </a:p>
                  </a:txBody>
                  <a:tcPr/>
                </a:tc>
                <a:tc>
                  <a:txBody>
                    <a:bodyPr/>
                    <a:lstStyle/>
                    <a:p>
                      <a:r>
                        <a:rPr lang="en-US" sz="1400" dirty="0"/>
                        <a:t>fruits such as oranges, strawberries, grapefruit, and cantaloupe; vegetables such as broccoli, cabbage, brussels sprouts, and green peppers</a:t>
                      </a:r>
                    </a:p>
                    <a:p>
                      <a:endParaRPr lang="en-US" sz="1400" dirty="0"/>
                    </a:p>
                  </a:txBody>
                  <a:tcPr/>
                </a:tc>
                <a:tc>
                  <a:txBody>
                    <a:bodyPr/>
                    <a:lstStyle/>
                    <a:p>
                      <a:r>
                        <a:rPr lang="en-US" sz="1400" dirty="0"/>
                        <a:t>assists with healing wounds and building bones and teeth; holds cells together; strengthens the walls of blood vessels; and helps the body absorb iron</a:t>
                      </a:r>
                    </a:p>
                    <a:p>
                      <a:endParaRPr lang="en-US" sz="1400" dirty="0"/>
                    </a:p>
                  </a:txBody>
                  <a:tcPr/>
                </a:tc>
                <a:extLst>
                  <a:ext uri="{0D108BD9-81ED-4DB2-BD59-A6C34878D82A}">
                    <a16:rowId xmlns:a16="http://schemas.microsoft.com/office/drawing/2014/main" val="3472686854"/>
                  </a:ext>
                </a:extLst>
              </a:tr>
              <a:tr h="1378659">
                <a:tc>
                  <a:txBody>
                    <a:bodyPr/>
                    <a:lstStyle/>
                    <a:p>
                      <a:r>
                        <a:rPr lang="en-US" sz="1400" dirty="0"/>
                        <a:t>Vitamin B2 or riboflavin</a:t>
                      </a:r>
                    </a:p>
                  </a:txBody>
                  <a:tcPr/>
                </a:tc>
                <a:tc>
                  <a:txBody>
                    <a:bodyPr/>
                    <a:lstStyle/>
                    <a:p>
                      <a:r>
                        <a:rPr lang="en-US" sz="1400" dirty="0"/>
                        <a:t>milk, milk products, lean meat, green leafy vegetables, eggs, breads, and cereals</a:t>
                      </a:r>
                    </a:p>
                    <a:p>
                      <a:endParaRPr lang="en-US" sz="1400" dirty="0"/>
                    </a:p>
                  </a:txBody>
                  <a:tcPr/>
                </a:tc>
                <a:tc>
                  <a:txBody>
                    <a:bodyPr/>
                    <a:lstStyle/>
                    <a:p>
                      <a:r>
                        <a:rPr lang="en-US" sz="1400" dirty="0"/>
                        <a:t>helps cells use oxygen, which allows them to release energy from food; important for protein and carbohydrate metabolism; needed for growth, healthy eyes, skin, and mucous membrane</a:t>
                      </a:r>
                    </a:p>
                  </a:txBody>
                  <a:tcPr/>
                </a:tc>
                <a:extLst>
                  <a:ext uri="{0D108BD9-81ED-4DB2-BD59-A6C34878D82A}">
                    <a16:rowId xmlns:a16="http://schemas.microsoft.com/office/drawing/2014/main" val="1787832905"/>
                  </a:ext>
                </a:extLst>
              </a:tr>
            </a:tbl>
          </a:graphicData>
        </a:graphic>
      </p:graphicFrame>
    </p:spTree>
    <p:extLst>
      <p:ext uri="{BB962C8B-B14F-4D97-AF65-F5344CB8AC3E}">
        <p14:creationId xmlns:p14="http://schemas.microsoft.com/office/powerpoint/2010/main" val="241774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12</a:t>
            </a:fld>
            <a:endParaRPr lang="en-US"/>
          </a:p>
        </p:txBody>
      </p:sp>
      <p:sp>
        <p:nvSpPr>
          <p:cNvPr id="5" name="Title 4">
            <a:extLst>
              <a:ext uri="{FF2B5EF4-FFF2-40B4-BE49-F238E27FC236}">
                <a16:creationId xmlns:a16="http://schemas.microsoft.com/office/drawing/2014/main" id="{7F0AE403-4EB2-4B1F-942F-5AD805E6EFFF}"/>
              </a:ext>
            </a:extLst>
          </p:cNvPr>
          <p:cNvSpPr>
            <a:spLocks noGrp="1"/>
          </p:cNvSpPr>
          <p:nvPr>
            <p:ph type="title"/>
          </p:nvPr>
        </p:nvSpPr>
        <p:spPr/>
        <p:txBody>
          <a:bodyPr>
            <a:normAutofit fontScale="90000"/>
          </a:bodyPr>
          <a:lstStyle/>
          <a:p>
            <a:r>
              <a:rPr lang="en-US" dirty="0"/>
              <a:t>LO1, content 10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latin typeface="+mj-lt"/>
              </a:rPr>
              <a:t>Handout 8-1: Vitamins and Minerals (cont’d)</a:t>
            </a:r>
          </a:p>
          <a:p>
            <a:pPr marL="0" indent="0">
              <a:buNone/>
            </a:pPr>
            <a:endParaRPr lang="en-US" altLang="en-US" dirty="0">
              <a:latin typeface="+mj-lt"/>
            </a:endParaRPr>
          </a:p>
          <a:p>
            <a:pPr marL="0" indent="0">
              <a:buNone/>
            </a:pPr>
            <a:endParaRPr lang="en-US" altLang="en-US" dirty="0">
              <a:latin typeface="+mj-lt"/>
            </a:endParaRPr>
          </a:p>
        </p:txBody>
      </p:sp>
      <p:graphicFrame>
        <p:nvGraphicFramePr>
          <p:cNvPr id="4" name="Table 3">
            <a:extLst>
              <a:ext uri="{FF2B5EF4-FFF2-40B4-BE49-F238E27FC236}">
                <a16:creationId xmlns:a16="http://schemas.microsoft.com/office/drawing/2014/main" id="{BA5E279A-C5E6-4318-8A36-AB6DDC98C783}"/>
              </a:ext>
            </a:extLst>
          </p:cNvPr>
          <p:cNvGraphicFramePr>
            <a:graphicFrameLocks noGrp="1"/>
          </p:cNvGraphicFramePr>
          <p:nvPr>
            <p:extLst>
              <p:ext uri="{D42A27DB-BD31-4B8C-83A1-F6EECF244321}">
                <p14:modId xmlns:p14="http://schemas.microsoft.com/office/powerpoint/2010/main" val="3844876584"/>
              </p:ext>
            </p:extLst>
          </p:nvPr>
        </p:nvGraphicFramePr>
        <p:xfrm>
          <a:off x="644769" y="1049214"/>
          <a:ext cx="7227277" cy="5364480"/>
        </p:xfrm>
        <a:graphic>
          <a:graphicData uri="http://schemas.openxmlformats.org/drawingml/2006/table">
            <a:tbl>
              <a:tblPr firstRow="1" bandRow="1">
                <a:tableStyleId>{21E4AEA4-8DFA-4A89-87EB-49C32662AFE0}</a:tableStyleId>
              </a:tblPr>
              <a:tblGrid>
                <a:gridCol w="1115965">
                  <a:extLst>
                    <a:ext uri="{9D8B030D-6E8A-4147-A177-3AD203B41FA5}">
                      <a16:colId xmlns:a16="http://schemas.microsoft.com/office/drawing/2014/main" val="1013931801"/>
                    </a:ext>
                  </a:extLst>
                </a:gridCol>
                <a:gridCol w="2527423">
                  <a:extLst>
                    <a:ext uri="{9D8B030D-6E8A-4147-A177-3AD203B41FA5}">
                      <a16:colId xmlns:a16="http://schemas.microsoft.com/office/drawing/2014/main" val="1505466524"/>
                    </a:ext>
                  </a:extLst>
                </a:gridCol>
                <a:gridCol w="3583889">
                  <a:extLst>
                    <a:ext uri="{9D8B030D-6E8A-4147-A177-3AD203B41FA5}">
                      <a16:colId xmlns:a16="http://schemas.microsoft.com/office/drawing/2014/main" val="3139877749"/>
                    </a:ext>
                  </a:extLst>
                </a:gridCol>
              </a:tblGrid>
              <a:tr h="301070">
                <a:tc>
                  <a:txBody>
                    <a:bodyPr/>
                    <a:lstStyle/>
                    <a:p>
                      <a:pPr algn="l"/>
                      <a:r>
                        <a:rPr lang="en-US" sz="1400" dirty="0"/>
                        <a:t>VITAMIN</a:t>
                      </a:r>
                    </a:p>
                  </a:txBody>
                  <a:tcPr/>
                </a:tc>
                <a:tc>
                  <a:txBody>
                    <a:bodyPr/>
                    <a:lstStyle/>
                    <a:p>
                      <a:pPr algn="l"/>
                      <a:r>
                        <a:rPr lang="en-US" sz="1400" dirty="0"/>
                        <a:t>SOURCE</a:t>
                      </a:r>
                    </a:p>
                  </a:txBody>
                  <a:tcPr/>
                </a:tc>
                <a:tc>
                  <a:txBody>
                    <a:bodyPr/>
                    <a:lstStyle/>
                    <a:p>
                      <a:pPr algn="l"/>
                      <a:r>
                        <a:rPr lang="en-US" sz="1400" dirty="0"/>
                        <a:t>FUNCTION</a:t>
                      </a:r>
                    </a:p>
                  </a:txBody>
                  <a:tcPr/>
                </a:tc>
                <a:extLst>
                  <a:ext uri="{0D108BD9-81ED-4DB2-BD59-A6C34878D82A}">
                    <a16:rowId xmlns:a16="http://schemas.microsoft.com/office/drawing/2014/main" val="2177507572"/>
                  </a:ext>
                </a:extLst>
              </a:tr>
              <a:tr h="1354815">
                <a:tc>
                  <a:txBody>
                    <a:bodyPr/>
                    <a:lstStyle/>
                    <a:p>
                      <a:pPr algn="l"/>
                      <a:r>
                        <a:rPr lang="en-US" sz="1400" dirty="0"/>
                        <a:t>Vitamin B3 or niacin</a:t>
                      </a:r>
                    </a:p>
                  </a:txBody>
                  <a:tcPr/>
                </a:tc>
                <a:tc>
                  <a:txBody>
                    <a:bodyPr/>
                    <a:lstStyle/>
                    <a:p>
                      <a:pPr algn="l"/>
                      <a:r>
                        <a:rPr lang="en-US" sz="1400" dirty="0"/>
                        <a:t>lean meat, poultry, fish, peanuts and peanut butter, whole grain breads and cereals, peas, beans, and eggs</a:t>
                      </a:r>
                    </a:p>
                    <a:p>
                      <a:pPr algn="l"/>
                      <a:endParaRPr lang="en-US" sz="1400" dirty="0"/>
                    </a:p>
                  </a:txBody>
                  <a:tcPr/>
                </a:tc>
                <a:tc>
                  <a:txBody>
                    <a:bodyPr/>
                    <a:lstStyle/>
                    <a:p>
                      <a:pPr algn="l"/>
                      <a:r>
                        <a:rPr lang="en-US" sz="1400" dirty="0"/>
                        <a:t>important for protein, carbohydrate, and fat metabolism; important for appetite; important for the functioning of the skin, tongue, nervous system, and digestive system; helps cells use oxygen for energy</a:t>
                      </a:r>
                    </a:p>
                    <a:p>
                      <a:pPr algn="l"/>
                      <a:endParaRPr lang="en-US" sz="1400" dirty="0"/>
                    </a:p>
                  </a:txBody>
                  <a:tcPr/>
                </a:tc>
                <a:extLst>
                  <a:ext uri="{0D108BD9-81ED-4DB2-BD59-A6C34878D82A}">
                    <a16:rowId xmlns:a16="http://schemas.microsoft.com/office/drawing/2014/main" val="1785029610"/>
                  </a:ext>
                </a:extLst>
              </a:tr>
              <a:tr h="1354815">
                <a:tc>
                  <a:txBody>
                    <a:bodyPr/>
                    <a:lstStyle/>
                    <a:p>
                      <a:pPr algn="l"/>
                      <a:r>
                        <a:rPr lang="en-US" sz="1400" dirty="0"/>
                        <a:t>Vitamin D</a:t>
                      </a:r>
                    </a:p>
                  </a:txBody>
                  <a:tcPr/>
                </a:tc>
                <a:tc>
                  <a:txBody>
                    <a:bodyPr/>
                    <a:lstStyle/>
                    <a:p>
                      <a:pPr algn="l"/>
                      <a:r>
                        <a:rPr lang="en-US" sz="1400" dirty="0"/>
                        <a:t>milk, butter, liver, and fish liver oils; also obtained by exposing the body to direct sunlight, which interacts with the cholesterol in the skin</a:t>
                      </a:r>
                    </a:p>
                    <a:p>
                      <a:pPr algn="l"/>
                      <a:endParaRPr lang="en-US" sz="1400" dirty="0"/>
                    </a:p>
                  </a:txBody>
                  <a:tcPr/>
                </a:tc>
                <a:tc>
                  <a:txBody>
                    <a:bodyPr/>
                    <a:lstStyle/>
                    <a:p>
                      <a:pPr algn="l"/>
                      <a:r>
                        <a:rPr lang="en-US" sz="1400" dirty="0"/>
                        <a:t>responsible for the body’s absorption of the minerals calcium and phosphorus and contributes to the formation of healthy bones; especially important to growing children and women who are pregnant or breastfeeding</a:t>
                      </a:r>
                    </a:p>
                    <a:p>
                      <a:pPr algn="l"/>
                      <a:endParaRPr lang="en-US" sz="1400" dirty="0"/>
                    </a:p>
                  </a:txBody>
                  <a:tcPr/>
                </a:tc>
                <a:extLst>
                  <a:ext uri="{0D108BD9-81ED-4DB2-BD59-A6C34878D82A}">
                    <a16:rowId xmlns:a16="http://schemas.microsoft.com/office/drawing/2014/main" val="3472686854"/>
                  </a:ext>
                </a:extLst>
              </a:tr>
              <a:tr h="1144066">
                <a:tc>
                  <a:txBody>
                    <a:bodyPr/>
                    <a:lstStyle/>
                    <a:p>
                      <a:pPr algn="l"/>
                      <a:r>
                        <a:rPr lang="en-US" sz="1400" dirty="0"/>
                        <a:t>Vitamin E</a:t>
                      </a:r>
                    </a:p>
                  </a:txBody>
                  <a:tcPr/>
                </a:tc>
                <a:tc>
                  <a:txBody>
                    <a:bodyPr/>
                    <a:lstStyle/>
                    <a:p>
                      <a:pPr algn="l"/>
                      <a:r>
                        <a:rPr lang="en-US" sz="1400" dirty="0"/>
                        <a:t>cereals, nuts, vegetable oils, wheat germ, vegetables, fish, and fruits</a:t>
                      </a:r>
                    </a:p>
                    <a:p>
                      <a:pPr algn="l"/>
                      <a:endParaRPr lang="en-US" sz="1400" dirty="0"/>
                    </a:p>
                  </a:txBody>
                  <a:tcPr/>
                </a:tc>
                <a:tc>
                  <a:txBody>
                    <a:bodyPr/>
                    <a:lstStyle/>
                    <a:p>
                      <a:pPr algn="l"/>
                      <a:r>
                        <a:rPr lang="en-US" sz="1400" dirty="0"/>
                        <a:t>helps cells use oxygen, which allows them to release energy from food; important for protein and carbohydrate metabolism; needed for growth, healthy eyes, skin, and mucous membrane</a:t>
                      </a:r>
                    </a:p>
                  </a:txBody>
                  <a:tcPr/>
                </a:tc>
                <a:extLst>
                  <a:ext uri="{0D108BD9-81ED-4DB2-BD59-A6C34878D82A}">
                    <a16:rowId xmlns:a16="http://schemas.microsoft.com/office/drawing/2014/main" val="1787832905"/>
                  </a:ext>
                </a:extLst>
              </a:tr>
              <a:tr h="1144066">
                <a:tc>
                  <a:txBody>
                    <a:bodyPr/>
                    <a:lstStyle/>
                    <a:p>
                      <a:pPr algn="l"/>
                      <a:r>
                        <a:rPr lang="en-US" sz="1400" dirty="0"/>
                        <a:t>Thiamin</a:t>
                      </a:r>
                    </a:p>
                  </a:txBody>
                  <a:tcPr/>
                </a:tc>
                <a:tc>
                  <a:txBody>
                    <a:bodyPr/>
                    <a:lstStyle/>
                    <a:p>
                      <a:pPr algn="l"/>
                      <a:r>
                        <a:rPr lang="en-US" sz="1400" dirty="0"/>
                        <a:t>lean pork, dried beans, peas, whole grain and enriched breads and cereals, and certain types of nuts</a:t>
                      </a:r>
                    </a:p>
                    <a:p>
                      <a:pPr algn="l"/>
                      <a:endParaRPr lang="en-US" sz="1400" dirty="0"/>
                    </a:p>
                  </a:txBody>
                  <a:tcPr/>
                </a:tc>
                <a:tc>
                  <a:txBody>
                    <a:bodyPr/>
                    <a:lstStyle/>
                    <a:p>
                      <a:pPr algn="l"/>
                      <a:r>
                        <a:rPr lang="en-US" sz="1400" dirty="0"/>
                        <a:t>helps the body obtain energy from foods</a:t>
                      </a:r>
                    </a:p>
                    <a:p>
                      <a:pPr algn="l"/>
                      <a:endParaRPr lang="en-US" sz="1400" dirty="0"/>
                    </a:p>
                  </a:txBody>
                  <a:tcPr/>
                </a:tc>
                <a:extLst>
                  <a:ext uri="{0D108BD9-81ED-4DB2-BD59-A6C34878D82A}">
                    <a16:rowId xmlns:a16="http://schemas.microsoft.com/office/drawing/2014/main" val="2680629923"/>
                  </a:ext>
                </a:extLst>
              </a:tr>
            </a:tbl>
          </a:graphicData>
        </a:graphic>
      </p:graphicFrame>
    </p:spTree>
    <p:extLst>
      <p:ext uri="{BB962C8B-B14F-4D97-AF65-F5344CB8AC3E}">
        <p14:creationId xmlns:p14="http://schemas.microsoft.com/office/powerpoint/2010/main" val="86257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13</a:t>
            </a:fld>
            <a:endParaRPr lang="en-US"/>
          </a:p>
        </p:txBody>
      </p:sp>
      <p:sp>
        <p:nvSpPr>
          <p:cNvPr id="5" name="Title 4">
            <a:extLst>
              <a:ext uri="{FF2B5EF4-FFF2-40B4-BE49-F238E27FC236}">
                <a16:creationId xmlns:a16="http://schemas.microsoft.com/office/drawing/2014/main" id="{5369B3E1-4ACF-4D6A-BECC-4C3A36CD230C}"/>
              </a:ext>
            </a:extLst>
          </p:cNvPr>
          <p:cNvSpPr>
            <a:spLocks noGrp="1"/>
          </p:cNvSpPr>
          <p:nvPr>
            <p:ph type="title"/>
          </p:nvPr>
        </p:nvSpPr>
        <p:spPr/>
        <p:txBody>
          <a:bodyPr>
            <a:normAutofit fontScale="90000"/>
          </a:bodyPr>
          <a:lstStyle/>
          <a:p>
            <a:r>
              <a:rPr lang="en-US" dirty="0"/>
              <a:t>LO1, content 11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latin typeface="+mj-lt"/>
              </a:rPr>
              <a:t>Handout 8-1: Vitamins and Minerals (cont’d)</a:t>
            </a:r>
          </a:p>
          <a:p>
            <a:pPr marL="0" indent="0">
              <a:buNone/>
            </a:pPr>
            <a:endParaRPr lang="en-US" altLang="en-US" dirty="0">
              <a:latin typeface="+mj-lt"/>
            </a:endParaRPr>
          </a:p>
        </p:txBody>
      </p:sp>
      <p:graphicFrame>
        <p:nvGraphicFramePr>
          <p:cNvPr id="4" name="Table 3">
            <a:extLst>
              <a:ext uri="{FF2B5EF4-FFF2-40B4-BE49-F238E27FC236}">
                <a16:creationId xmlns:a16="http://schemas.microsoft.com/office/drawing/2014/main" id="{BA5E279A-C5E6-4318-8A36-AB6DDC98C783}"/>
              </a:ext>
            </a:extLst>
          </p:cNvPr>
          <p:cNvGraphicFramePr>
            <a:graphicFrameLocks noGrp="1"/>
          </p:cNvGraphicFramePr>
          <p:nvPr>
            <p:extLst>
              <p:ext uri="{D42A27DB-BD31-4B8C-83A1-F6EECF244321}">
                <p14:modId xmlns:p14="http://schemas.microsoft.com/office/powerpoint/2010/main" val="3458388373"/>
              </p:ext>
            </p:extLst>
          </p:nvPr>
        </p:nvGraphicFramePr>
        <p:xfrm>
          <a:off x="390281" y="1121346"/>
          <a:ext cx="7675782" cy="5301861"/>
        </p:xfrm>
        <a:graphic>
          <a:graphicData uri="http://schemas.openxmlformats.org/drawingml/2006/table">
            <a:tbl>
              <a:tblPr firstRow="1" bandRow="1">
                <a:tableStyleId>{21E4AEA4-8DFA-4A89-87EB-49C32662AFE0}</a:tableStyleId>
              </a:tblPr>
              <a:tblGrid>
                <a:gridCol w="1016740">
                  <a:extLst>
                    <a:ext uri="{9D8B030D-6E8A-4147-A177-3AD203B41FA5}">
                      <a16:colId xmlns:a16="http://schemas.microsoft.com/office/drawing/2014/main" val="1013931801"/>
                    </a:ext>
                  </a:extLst>
                </a:gridCol>
                <a:gridCol w="2919413">
                  <a:extLst>
                    <a:ext uri="{9D8B030D-6E8A-4147-A177-3AD203B41FA5}">
                      <a16:colId xmlns:a16="http://schemas.microsoft.com/office/drawing/2014/main" val="1505466524"/>
                    </a:ext>
                  </a:extLst>
                </a:gridCol>
                <a:gridCol w="3739629">
                  <a:extLst>
                    <a:ext uri="{9D8B030D-6E8A-4147-A177-3AD203B41FA5}">
                      <a16:colId xmlns:a16="http://schemas.microsoft.com/office/drawing/2014/main" val="3139877749"/>
                    </a:ext>
                  </a:extLst>
                </a:gridCol>
              </a:tblGrid>
              <a:tr h="288545">
                <a:tc>
                  <a:txBody>
                    <a:bodyPr/>
                    <a:lstStyle/>
                    <a:p>
                      <a:pPr algn="l"/>
                      <a:r>
                        <a:rPr lang="en-US" sz="1400" dirty="0"/>
                        <a:t>VITAMIN</a:t>
                      </a:r>
                    </a:p>
                  </a:txBody>
                  <a:tcPr/>
                </a:tc>
                <a:tc>
                  <a:txBody>
                    <a:bodyPr/>
                    <a:lstStyle/>
                    <a:p>
                      <a:pPr algn="l"/>
                      <a:r>
                        <a:rPr lang="en-US" sz="1400" dirty="0"/>
                        <a:t>SOURCE</a:t>
                      </a:r>
                    </a:p>
                  </a:txBody>
                  <a:tcPr/>
                </a:tc>
                <a:tc>
                  <a:txBody>
                    <a:bodyPr/>
                    <a:lstStyle/>
                    <a:p>
                      <a:pPr algn="l"/>
                      <a:r>
                        <a:rPr lang="en-US" sz="1400" dirty="0"/>
                        <a:t>FUNCTION</a:t>
                      </a:r>
                    </a:p>
                  </a:txBody>
                  <a:tcPr/>
                </a:tc>
                <a:extLst>
                  <a:ext uri="{0D108BD9-81ED-4DB2-BD59-A6C34878D82A}">
                    <a16:rowId xmlns:a16="http://schemas.microsoft.com/office/drawing/2014/main" val="2177507572"/>
                  </a:ext>
                </a:extLst>
              </a:tr>
              <a:tr h="707668">
                <a:tc>
                  <a:txBody>
                    <a:bodyPr/>
                    <a:lstStyle/>
                    <a:p>
                      <a:pPr algn="l"/>
                      <a:r>
                        <a:rPr lang="en-US" sz="1400" b="1" dirty="0"/>
                        <a:t>Iron</a:t>
                      </a:r>
                    </a:p>
                  </a:txBody>
                  <a:tcPr/>
                </a:tc>
                <a:tc>
                  <a:txBody>
                    <a:bodyPr/>
                    <a:lstStyle/>
                    <a:p>
                      <a:pPr algn="l"/>
                      <a:r>
                        <a:rPr lang="en-US" sz="1400" dirty="0"/>
                        <a:t>egg yolks, green leafy vegetables, breads, cereals, and organ meats</a:t>
                      </a:r>
                    </a:p>
                    <a:p>
                      <a:pPr algn="l"/>
                      <a:endParaRPr lang="en-US" sz="1400" dirty="0"/>
                    </a:p>
                  </a:txBody>
                  <a:tcPr/>
                </a:tc>
                <a:tc>
                  <a:txBody>
                    <a:bodyPr/>
                    <a:lstStyle/>
                    <a:p>
                      <a:pPr algn="l"/>
                      <a:r>
                        <a:rPr lang="en-US" sz="1400" dirty="0"/>
                        <a:t>necessary for red blood cells to carry oxygen; helps in the formation of enzymes</a:t>
                      </a:r>
                    </a:p>
                    <a:p>
                      <a:pPr algn="l"/>
                      <a:endParaRPr lang="en-US" sz="1400" dirty="0"/>
                    </a:p>
                  </a:txBody>
                  <a:tcPr/>
                </a:tc>
                <a:extLst>
                  <a:ext uri="{0D108BD9-81ED-4DB2-BD59-A6C34878D82A}">
                    <a16:rowId xmlns:a16="http://schemas.microsoft.com/office/drawing/2014/main" val="1785029610"/>
                  </a:ext>
                </a:extLst>
              </a:tr>
              <a:tr h="692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30000" dirty="0">
                          <a:solidFill>
                            <a:schemeClr val="tx1"/>
                          </a:solidFill>
                          <a:latin typeface="+mn-lt"/>
                          <a:ea typeface="+mn-ea"/>
                          <a:cs typeface="+mn-cs"/>
                        </a:rPr>
                        <a:t>Sodium</a:t>
                      </a:r>
                    </a:p>
                    <a:p>
                      <a:pPr algn="l"/>
                      <a:endParaRPr lang="en-US" sz="1400" b="1" dirty="0"/>
                    </a:p>
                  </a:txBody>
                  <a:tcPr/>
                </a:tc>
                <a:tc>
                  <a:txBody>
                    <a:bodyPr/>
                    <a:lstStyle/>
                    <a:p>
                      <a:pPr algn="l"/>
                      <a:r>
                        <a:rPr lang="en-US" sz="1400" dirty="0"/>
                        <a:t>almost all foods and table salt</a:t>
                      </a:r>
                    </a:p>
                    <a:p>
                      <a:pPr algn="l"/>
                      <a:endParaRPr lang="en-US" sz="1400" dirty="0"/>
                    </a:p>
                  </a:txBody>
                  <a:tcPr/>
                </a:tc>
                <a:tc>
                  <a:txBody>
                    <a:bodyPr/>
                    <a:lstStyle/>
                    <a:p>
                      <a:pPr algn="l"/>
                      <a:r>
                        <a:rPr lang="en-US" sz="1400" dirty="0"/>
                        <a:t>important for maintaining fluid balance (helps the body retain water)</a:t>
                      </a:r>
                    </a:p>
                    <a:p>
                      <a:pPr algn="l"/>
                      <a:endParaRPr lang="en-US" sz="1400" dirty="0"/>
                    </a:p>
                  </a:txBody>
                  <a:tcPr/>
                </a:tc>
                <a:extLst>
                  <a:ext uri="{0D108BD9-81ED-4DB2-BD59-A6C34878D82A}">
                    <a16:rowId xmlns:a16="http://schemas.microsoft.com/office/drawing/2014/main" val="4027495410"/>
                  </a:ext>
                </a:extLst>
              </a:tr>
              <a:tr h="1644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30000" dirty="0">
                          <a:solidFill>
                            <a:schemeClr val="tx1"/>
                          </a:solidFill>
                          <a:latin typeface="+mn-lt"/>
                          <a:ea typeface="+mn-ea"/>
                          <a:cs typeface="+mn-cs"/>
                        </a:rPr>
                        <a:t>Calcium</a:t>
                      </a:r>
                    </a:p>
                    <a:p>
                      <a:pPr algn="l"/>
                      <a:endParaRPr lang="en-US" sz="1400" b="1" dirty="0"/>
                    </a:p>
                  </a:txBody>
                  <a:tcPr/>
                </a:tc>
                <a:tc>
                  <a:txBody>
                    <a:bodyPr/>
                    <a:lstStyle/>
                    <a:p>
                      <a:pPr algn="l"/>
                      <a:r>
                        <a:rPr lang="en-US" sz="1400" dirty="0"/>
                        <a:t>milk and milk products, such as cheese, ice cream, and yogurt; green leafy vegetables, such as collards, kale, mustard, dandelion, and turnip greens; and canned fish with soft bones, such as salmon</a:t>
                      </a:r>
                    </a:p>
                    <a:p>
                      <a:pPr algn="l"/>
                      <a:endParaRPr lang="en-US" sz="1400" dirty="0"/>
                    </a:p>
                  </a:txBody>
                  <a:tcPr/>
                </a:tc>
                <a:tc>
                  <a:txBody>
                    <a:bodyPr/>
                    <a:lstStyle/>
                    <a:p>
                      <a:pPr algn="l"/>
                      <a:r>
                        <a:rPr lang="en-US" sz="1400" dirty="0"/>
                        <a:t>important for the formation of teeth and bones, the clotting of blood, muscle contraction, and heart and nerve function</a:t>
                      </a:r>
                    </a:p>
                    <a:p>
                      <a:pPr algn="l"/>
                      <a:endParaRPr lang="en-US" sz="1400" dirty="0"/>
                    </a:p>
                  </a:txBody>
                  <a:tcPr/>
                </a:tc>
                <a:extLst>
                  <a:ext uri="{0D108BD9-81ED-4DB2-BD59-A6C34878D82A}">
                    <a16:rowId xmlns:a16="http://schemas.microsoft.com/office/drawing/2014/main" val="3472686854"/>
                  </a:ext>
                </a:extLst>
              </a:tr>
              <a:tr h="692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30000" dirty="0">
                          <a:solidFill>
                            <a:schemeClr val="tx1"/>
                          </a:solidFill>
                          <a:latin typeface="+mn-lt"/>
                          <a:ea typeface="+mn-ea"/>
                          <a:cs typeface="+mn-cs"/>
                        </a:rPr>
                        <a:t>Potassium</a:t>
                      </a:r>
                    </a:p>
                    <a:p>
                      <a:pPr algn="l"/>
                      <a:endParaRPr lang="en-US" sz="1400" b="1" dirty="0"/>
                    </a:p>
                  </a:txBody>
                  <a:tcPr/>
                </a:tc>
                <a:tc>
                  <a:txBody>
                    <a:bodyPr/>
                    <a:lstStyle/>
                    <a:p>
                      <a:pPr algn="l"/>
                      <a:r>
                        <a:rPr lang="en-US" sz="1400" dirty="0"/>
                        <a:t>fruits and vegetables, cereals, coffee, and meats</a:t>
                      </a:r>
                    </a:p>
                    <a:p>
                      <a:pPr algn="l"/>
                      <a:endParaRPr lang="en-US" sz="1400" dirty="0"/>
                    </a:p>
                  </a:txBody>
                  <a:tcPr/>
                </a:tc>
                <a:tc>
                  <a:txBody>
                    <a:bodyPr/>
                    <a:lstStyle/>
                    <a:p>
                      <a:pPr algn="l"/>
                      <a:r>
                        <a:rPr lang="en-US" sz="1400" dirty="0"/>
                        <a:t>essential for nerve and heart function and muscle contraction</a:t>
                      </a:r>
                    </a:p>
                    <a:p>
                      <a:pPr algn="l"/>
                      <a:endParaRPr lang="en-US" sz="1400" dirty="0"/>
                    </a:p>
                  </a:txBody>
                  <a:tcPr/>
                </a:tc>
                <a:extLst>
                  <a:ext uri="{0D108BD9-81ED-4DB2-BD59-A6C34878D82A}">
                    <a16:rowId xmlns:a16="http://schemas.microsoft.com/office/drawing/2014/main" val="1787832905"/>
                  </a:ext>
                </a:extLst>
              </a:tr>
              <a:tr h="1096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baseline="30000" dirty="0">
                          <a:solidFill>
                            <a:schemeClr val="tx1"/>
                          </a:solidFill>
                          <a:latin typeface="+mn-lt"/>
                          <a:ea typeface="+mn-ea"/>
                          <a:cs typeface="+mn-cs"/>
                        </a:rPr>
                        <a:t>Phosphorus</a:t>
                      </a:r>
                    </a:p>
                    <a:p>
                      <a:pPr algn="l"/>
                      <a:endParaRPr lang="en-US" sz="1400" b="1" dirty="0"/>
                    </a:p>
                  </a:txBody>
                  <a:tcPr/>
                </a:tc>
                <a:tc>
                  <a:txBody>
                    <a:bodyPr/>
                    <a:lstStyle/>
                    <a:p>
                      <a:pPr algn="l"/>
                      <a:r>
                        <a:rPr lang="en-US" sz="1400" dirty="0"/>
                        <a:t>milk, milk products, meat, fish, poultry, nuts, and eggs</a:t>
                      </a:r>
                    </a:p>
                    <a:p>
                      <a:pPr algn="l"/>
                      <a:endParaRPr lang="en-US" sz="1400" dirty="0"/>
                    </a:p>
                  </a:txBody>
                  <a:tcPr/>
                </a:tc>
                <a:tc>
                  <a:txBody>
                    <a:bodyPr/>
                    <a:lstStyle/>
                    <a:p>
                      <a:pPr algn="l"/>
                      <a:r>
                        <a:rPr lang="en-US" sz="1400" dirty="0"/>
                        <a:t>needed for the formation of bones and teeth and for nerve and heart function; </a:t>
                      </a:r>
                      <a:r>
                        <a:rPr lang="en-US" sz="1400" dirty="0" err="1"/>
                        <a:t>impor</a:t>
                      </a:r>
                      <a:r>
                        <a:rPr lang="en-US" sz="1400" dirty="0"/>
                        <a:t>-</a:t>
                      </a:r>
                    </a:p>
                    <a:p>
                      <a:pPr algn="l"/>
                      <a:r>
                        <a:rPr lang="en-US" sz="1400" dirty="0" err="1"/>
                        <a:t>tant</a:t>
                      </a:r>
                      <a:r>
                        <a:rPr lang="en-US" sz="1400" dirty="0"/>
                        <a:t> for the body’s utilization of proteins,</a:t>
                      </a:r>
                    </a:p>
                    <a:p>
                      <a:pPr algn="l"/>
                      <a:r>
                        <a:rPr lang="en-US" sz="1400" dirty="0"/>
                        <a:t> fats, and carbohydrates</a:t>
                      </a:r>
                    </a:p>
                    <a:p>
                      <a:pPr algn="l"/>
                      <a:endParaRPr lang="en-US" sz="1400" dirty="0"/>
                    </a:p>
                  </a:txBody>
                  <a:tcPr/>
                </a:tc>
                <a:extLst>
                  <a:ext uri="{0D108BD9-81ED-4DB2-BD59-A6C34878D82A}">
                    <a16:rowId xmlns:a16="http://schemas.microsoft.com/office/drawing/2014/main" val="2680629923"/>
                  </a:ext>
                </a:extLst>
              </a:tr>
            </a:tbl>
          </a:graphicData>
        </a:graphic>
      </p:graphicFrame>
    </p:spTree>
    <p:extLst>
      <p:ext uri="{BB962C8B-B14F-4D97-AF65-F5344CB8AC3E}">
        <p14:creationId xmlns:p14="http://schemas.microsoft.com/office/powerpoint/2010/main" val="284913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14</a:t>
            </a:fld>
            <a:endParaRPr lang="en-US"/>
          </a:p>
        </p:txBody>
      </p:sp>
      <p:sp>
        <p:nvSpPr>
          <p:cNvPr id="5" name="Title 4">
            <a:extLst>
              <a:ext uri="{FF2B5EF4-FFF2-40B4-BE49-F238E27FC236}">
                <a16:creationId xmlns:a16="http://schemas.microsoft.com/office/drawing/2014/main" id="{81330F6D-06DE-4199-B96B-9C35227AF22F}"/>
              </a:ext>
            </a:extLst>
          </p:cNvPr>
          <p:cNvSpPr>
            <a:spLocks noGrp="1"/>
          </p:cNvSpPr>
          <p:nvPr>
            <p:ph type="title"/>
          </p:nvPr>
        </p:nvSpPr>
        <p:spPr/>
        <p:txBody>
          <a:bodyPr>
            <a:normAutofit fontScale="90000"/>
          </a:bodyPr>
          <a:lstStyle/>
          <a:p>
            <a:r>
              <a:rPr lang="en-US" dirty="0"/>
              <a:t>LO1, content 12</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8-2: USDA MyPlate</a:t>
            </a:r>
          </a:p>
          <a:p>
            <a:pPr marL="0" indent="0">
              <a:buNone/>
            </a:pPr>
            <a:endParaRPr lang="en-US" altLang="en-US" dirty="0">
              <a:latin typeface="+mj-lt"/>
            </a:endParaRPr>
          </a:p>
          <a:p>
            <a:endParaRPr lang="en-US" dirty="0">
              <a:latin typeface="+mj-lt"/>
            </a:endParaRPr>
          </a:p>
        </p:txBody>
      </p:sp>
      <p:pic>
        <p:nvPicPr>
          <p:cNvPr id="4" name="Picture 3" descr="USDA MyPlate graphic.">
            <a:extLst>
              <a:ext uri="{FF2B5EF4-FFF2-40B4-BE49-F238E27FC236}">
                <a16:creationId xmlns:a16="http://schemas.microsoft.com/office/drawing/2014/main" id="{F15004B6-2257-410D-B880-440EC53ACF93}"/>
              </a:ext>
            </a:extLst>
          </p:cNvPr>
          <p:cNvPicPr>
            <a:picLocks noChangeAspect="1"/>
          </p:cNvPicPr>
          <p:nvPr/>
        </p:nvPicPr>
        <p:blipFill>
          <a:blip r:embed="rId2"/>
          <a:stretch>
            <a:fillRect/>
          </a:stretch>
        </p:blipFill>
        <p:spPr>
          <a:xfrm>
            <a:off x="1569460" y="1184031"/>
            <a:ext cx="6005080" cy="4954875"/>
          </a:xfrm>
          <a:prstGeom prst="rect">
            <a:avLst/>
          </a:prstGeom>
        </p:spPr>
      </p:pic>
    </p:spTree>
    <p:extLst>
      <p:ext uri="{BB962C8B-B14F-4D97-AF65-F5344CB8AC3E}">
        <p14:creationId xmlns:p14="http://schemas.microsoft.com/office/powerpoint/2010/main" val="289991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a:t>
            </a:fld>
            <a:endParaRPr lang="en-US"/>
          </a:p>
        </p:txBody>
      </p:sp>
      <p:sp>
        <p:nvSpPr>
          <p:cNvPr id="2" name="Title 1">
            <a:extLst>
              <a:ext uri="{FF2B5EF4-FFF2-40B4-BE49-F238E27FC236}">
                <a16:creationId xmlns:a16="http://schemas.microsoft.com/office/drawing/2014/main" id="{4C1AC8BB-A45F-44D2-8916-00F5A70A9CC5}"/>
              </a:ext>
            </a:extLst>
          </p:cNvPr>
          <p:cNvSpPr>
            <a:spLocks noGrp="1"/>
          </p:cNvSpPr>
          <p:nvPr>
            <p:ph type="title"/>
          </p:nvPr>
        </p:nvSpPr>
        <p:spPr/>
        <p:txBody>
          <a:bodyPr>
            <a:normAutofit fontScale="90000"/>
          </a:bodyPr>
          <a:lstStyle/>
          <a:p>
            <a:r>
              <a:rPr lang="en-US" dirty="0"/>
              <a:t>LO1, content 13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NAs should remember these points about vegetables and fruits:</a:t>
            </a:r>
          </a:p>
          <a:p>
            <a:pPr marL="0" indent="0">
              <a:buNone/>
            </a:pPr>
            <a:endParaRPr lang="en-US" dirty="0">
              <a:latin typeface="+mj-lt"/>
            </a:endParaRPr>
          </a:p>
          <a:p>
            <a:pPr lvl="1"/>
            <a:r>
              <a:rPr lang="en-US" dirty="0">
                <a:latin typeface="+mj-lt"/>
              </a:rPr>
              <a:t>Half a person’s plate should consist of fruits and vegetables.</a:t>
            </a:r>
          </a:p>
          <a:p>
            <a:pPr lvl="1"/>
            <a:r>
              <a:rPr lang="en-US" dirty="0">
                <a:latin typeface="+mj-lt"/>
              </a:rPr>
              <a:t>Dark green, red, and orange vegetables have the best nutritional content.</a:t>
            </a:r>
          </a:p>
          <a:p>
            <a:pPr lvl="1"/>
            <a:r>
              <a:rPr lang="en-US" dirty="0">
                <a:latin typeface="+mj-lt"/>
              </a:rPr>
              <a:t>Vegetables are low in fat and calories and have no cholesterol.</a:t>
            </a:r>
          </a:p>
          <a:p>
            <a:pPr lvl="1"/>
            <a:r>
              <a:rPr lang="en-US" dirty="0">
                <a:latin typeface="+mj-lt"/>
              </a:rPr>
              <a:t>Vegetables provide fiber and vitamins.</a:t>
            </a:r>
          </a:p>
          <a:p>
            <a:pPr lvl="1"/>
            <a:r>
              <a:rPr lang="en-US" dirty="0">
                <a:latin typeface="+mj-lt"/>
              </a:rPr>
              <a:t>Fruits are low in fat, sodium, and calories and have no cholesterol.</a:t>
            </a:r>
          </a:p>
          <a:p>
            <a:pPr lvl="1"/>
            <a:r>
              <a:rPr lang="en-US" dirty="0">
                <a:latin typeface="+mj-lt"/>
              </a:rPr>
              <a:t>Fruits provide vitamins and fiber.</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99286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a:t>
            </a:fld>
            <a:endParaRPr lang="en-US"/>
          </a:p>
        </p:txBody>
      </p:sp>
      <p:sp>
        <p:nvSpPr>
          <p:cNvPr id="2" name="Title 1">
            <a:extLst>
              <a:ext uri="{FF2B5EF4-FFF2-40B4-BE49-F238E27FC236}">
                <a16:creationId xmlns:a16="http://schemas.microsoft.com/office/drawing/2014/main" id="{69A26458-20A6-485C-9AC5-4F36471F273B}"/>
              </a:ext>
            </a:extLst>
          </p:cNvPr>
          <p:cNvSpPr>
            <a:spLocks noGrp="1"/>
          </p:cNvSpPr>
          <p:nvPr>
            <p:ph type="title"/>
          </p:nvPr>
        </p:nvSpPr>
        <p:spPr/>
        <p:txBody>
          <a:bodyPr>
            <a:normAutofit fontScale="90000"/>
          </a:bodyPr>
          <a:lstStyle/>
          <a:p>
            <a:r>
              <a:rPr lang="en-US" dirty="0"/>
              <a:t>LO1, content 14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NAs should remember these points about grains:</a:t>
            </a:r>
          </a:p>
          <a:p>
            <a:pPr marL="0" indent="0">
              <a:buNone/>
            </a:pPr>
            <a:endParaRPr lang="en-US" dirty="0">
              <a:latin typeface="+mj-lt"/>
            </a:endParaRPr>
          </a:p>
          <a:p>
            <a:pPr lvl="1"/>
            <a:r>
              <a:rPr lang="en-US" dirty="0">
                <a:latin typeface="+mj-lt"/>
              </a:rPr>
              <a:t>At least half of all grains consumed should be whole grains.</a:t>
            </a:r>
          </a:p>
          <a:p>
            <a:pPr lvl="1"/>
            <a:r>
              <a:rPr lang="en-US" dirty="0">
                <a:latin typeface="+mj-lt"/>
              </a:rPr>
              <a:t>Whole grains contain the bran and germ, as well as the endosperm. Refined grains retain only the endosperm.</a:t>
            </a:r>
          </a:p>
          <a:p>
            <a:pPr lvl="1"/>
            <a:r>
              <a:rPr lang="en-US" dirty="0">
                <a:latin typeface="+mj-lt"/>
              </a:rPr>
              <a:t>Grains are found in cereal, bread, rice, and pasta.</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71248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a:t>
            </a:fld>
            <a:endParaRPr lang="en-US"/>
          </a:p>
        </p:txBody>
      </p:sp>
      <p:sp>
        <p:nvSpPr>
          <p:cNvPr id="2" name="Title 1">
            <a:extLst>
              <a:ext uri="{FF2B5EF4-FFF2-40B4-BE49-F238E27FC236}">
                <a16:creationId xmlns:a16="http://schemas.microsoft.com/office/drawing/2014/main" id="{7FE7B58C-3580-4F46-A9D9-2E4A683A77D2}"/>
              </a:ext>
            </a:extLst>
          </p:cNvPr>
          <p:cNvSpPr>
            <a:spLocks noGrp="1"/>
          </p:cNvSpPr>
          <p:nvPr>
            <p:ph type="title"/>
          </p:nvPr>
        </p:nvSpPr>
        <p:spPr/>
        <p:txBody>
          <a:bodyPr>
            <a:normAutofit fontScale="90000"/>
          </a:bodyPr>
          <a:lstStyle/>
          <a:p>
            <a:r>
              <a:rPr lang="en-US" dirty="0"/>
              <a:t>LO1, content 15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0" indent="0">
              <a:buNone/>
            </a:pPr>
            <a:endParaRPr lang="en-US" dirty="0">
              <a:solidFill>
                <a:srgbClr val="FF0000"/>
              </a:solidFill>
              <a:latin typeface="+mj-lt"/>
            </a:endParaRPr>
          </a:p>
          <a:p>
            <a:pPr marL="0" indent="0">
              <a:buNone/>
            </a:pPr>
            <a:r>
              <a:rPr lang="en-US" dirty="0">
                <a:latin typeface="+mj-lt"/>
              </a:rPr>
              <a:t>NAs should remember these points about proteins:</a:t>
            </a:r>
          </a:p>
          <a:p>
            <a:pPr marL="0" indent="0">
              <a:buNone/>
            </a:pPr>
            <a:endParaRPr lang="en-US" dirty="0">
              <a:latin typeface="+mj-lt"/>
            </a:endParaRPr>
          </a:p>
          <a:p>
            <a:pPr lvl="1"/>
            <a:r>
              <a:rPr lang="en-US" dirty="0">
                <a:latin typeface="+mj-lt"/>
              </a:rPr>
              <a:t>Meat, poultry, seafood, and eggs are animal sources of proteins. Beans, peas, soy products, nuts, and seeds are plant sources of proteins.</a:t>
            </a:r>
          </a:p>
          <a:p>
            <a:pPr lvl="1"/>
            <a:r>
              <a:rPr lang="en-US" dirty="0">
                <a:latin typeface="+mj-lt"/>
              </a:rPr>
              <a:t>Eat seafood twice a week instead of meat.</a:t>
            </a:r>
          </a:p>
          <a:p>
            <a:pPr lvl="1"/>
            <a:r>
              <a:rPr lang="en-US" dirty="0">
                <a:latin typeface="+mj-lt"/>
              </a:rPr>
              <a:t>Choose lean meat and poultry. Include eggs and egg whites on a regular basis.</a:t>
            </a:r>
          </a:p>
          <a:p>
            <a:pPr lvl="1"/>
            <a:r>
              <a:rPr lang="en-US" dirty="0">
                <a:latin typeface="+mj-lt"/>
              </a:rPr>
              <a:t>Eat plant-based protein foods often.</a:t>
            </a:r>
          </a:p>
          <a:p>
            <a:pPr lvl="1"/>
            <a:r>
              <a:rPr lang="en-US" dirty="0">
                <a:latin typeface="+mj-lt"/>
              </a:rPr>
              <a:t>Some nuts and seeds (flax, walnuts) are excellent sources of essential fatty acids.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46080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a:t>
            </a:fld>
            <a:endParaRPr lang="en-US"/>
          </a:p>
        </p:txBody>
      </p:sp>
      <p:sp>
        <p:nvSpPr>
          <p:cNvPr id="2" name="Title 1">
            <a:extLst>
              <a:ext uri="{FF2B5EF4-FFF2-40B4-BE49-F238E27FC236}">
                <a16:creationId xmlns:a16="http://schemas.microsoft.com/office/drawing/2014/main" id="{8473BB6F-7369-493A-A139-79387CBE64C0}"/>
              </a:ext>
            </a:extLst>
          </p:cNvPr>
          <p:cNvSpPr>
            <a:spLocks noGrp="1"/>
          </p:cNvSpPr>
          <p:nvPr>
            <p:ph type="title"/>
          </p:nvPr>
        </p:nvSpPr>
        <p:spPr/>
        <p:txBody>
          <a:bodyPr>
            <a:normAutofit fontScale="90000"/>
          </a:bodyPr>
          <a:lstStyle/>
          <a:p>
            <a:r>
              <a:rPr lang="en-US" dirty="0"/>
              <a:t>LO1, content 16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0" indent="0">
              <a:buNone/>
            </a:pPr>
            <a:endParaRPr lang="en-US" dirty="0">
              <a:solidFill>
                <a:srgbClr val="FF0000"/>
              </a:solidFill>
              <a:latin typeface="+mj-lt"/>
            </a:endParaRPr>
          </a:p>
          <a:p>
            <a:pPr marL="0" indent="0">
              <a:buNone/>
            </a:pPr>
            <a:r>
              <a:rPr lang="en-US" dirty="0">
                <a:latin typeface="+mj-lt"/>
              </a:rPr>
              <a:t>NAs should remember these points about dairy:</a:t>
            </a:r>
          </a:p>
          <a:p>
            <a:pPr marL="0" indent="0">
              <a:buNone/>
            </a:pPr>
            <a:endParaRPr lang="en-US" dirty="0">
              <a:latin typeface="+mj-lt"/>
            </a:endParaRPr>
          </a:p>
          <a:p>
            <a:pPr lvl="1"/>
            <a:r>
              <a:rPr lang="en-US" dirty="0">
                <a:latin typeface="+mj-lt"/>
              </a:rPr>
              <a:t>Provides protein, vitamins, and minerals</a:t>
            </a:r>
          </a:p>
          <a:p>
            <a:pPr lvl="1"/>
            <a:r>
              <a:rPr lang="en-US" dirty="0">
                <a:latin typeface="+mj-lt"/>
              </a:rPr>
              <a:t>Includes all of the foods made from milk that retain their calcium content, such as yogurt and cheese</a:t>
            </a:r>
          </a:p>
          <a:p>
            <a:pPr lvl="1"/>
            <a:r>
              <a:rPr lang="en-US" dirty="0">
                <a:latin typeface="+mj-lt"/>
              </a:rPr>
              <a:t>Most dairy group choices should be fat-free or low-fat (1%).</a:t>
            </a:r>
          </a:p>
          <a:p>
            <a:pPr lvl="1"/>
            <a:r>
              <a:rPr lang="en-US" dirty="0">
                <a:latin typeface="+mj-lt"/>
              </a:rPr>
              <a:t>Choose fat-free or low-fat milk or yogurt more often than cheese.</a:t>
            </a:r>
          </a:p>
          <a:p>
            <a:pPr lvl="1"/>
            <a:r>
              <a:rPr lang="en-US" dirty="0">
                <a:latin typeface="+mj-lt"/>
              </a:rPr>
              <a:t>Soy products enriched with calcium are an alternative to dairy foods.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00210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19</a:t>
            </a:fld>
            <a:endParaRPr lang="en-US"/>
          </a:p>
        </p:txBody>
      </p:sp>
      <p:sp>
        <p:nvSpPr>
          <p:cNvPr id="2" name="Title 1">
            <a:extLst>
              <a:ext uri="{FF2B5EF4-FFF2-40B4-BE49-F238E27FC236}">
                <a16:creationId xmlns:a16="http://schemas.microsoft.com/office/drawing/2014/main" id="{F160A32A-EF67-47CF-AB54-5297B8C72D01}"/>
              </a:ext>
            </a:extLst>
          </p:cNvPr>
          <p:cNvSpPr>
            <a:spLocks noGrp="1"/>
          </p:cNvSpPr>
          <p:nvPr>
            <p:ph type="title"/>
          </p:nvPr>
        </p:nvSpPr>
        <p:spPr/>
        <p:txBody>
          <a:bodyPr>
            <a:normAutofit fontScale="90000"/>
          </a:bodyPr>
          <a:lstStyle/>
          <a:p>
            <a:r>
              <a:rPr lang="en-US" dirty="0"/>
              <a:t>LO1, content 17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0" indent="0">
              <a:buNone/>
            </a:pPr>
            <a:endParaRPr lang="en-US" dirty="0">
              <a:solidFill>
                <a:srgbClr val="FF0000"/>
              </a:solidFill>
              <a:latin typeface="+mj-lt"/>
            </a:endParaRPr>
          </a:p>
          <a:p>
            <a:pPr marL="0" indent="0">
              <a:buNone/>
            </a:pPr>
            <a:r>
              <a:rPr lang="en-US" dirty="0">
                <a:latin typeface="+mj-lt"/>
              </a:rPr>
              <a:t>NAs should remember these tips for making healthy food choices:</a:t>
            </a:r>
          </a:p>
          <a:p>
            <a:pPr marL="0" indent="0">
              <a:buNone/>
            </a:pPr>
            <a:endParaRPr lang="en-US" dirty="0">
              <a:latin typeface="+mj-lt"/>
            </a:endParaRPr>
          </a:p>
          <a:p>
            <a:pPr lvl="1"/>
            <a:r>
              <a:rPr lang="en-US" dirty="0">
                <a:latin typeface="+mj-lt"/>
              </a:rPr>
              <a:t>Balance calories.</a:t>
            </a:r>
          </a:p>
          <a:p>
            <a:pPr lvl="1"/>
            <a:r>
              <a:rPr lang="en-US" dirty="0">
                <a:latin typeface="+mj-lt"/>
              </a:rPr>
              <a:t>Enjoy your food, but eat less.</a:t>
            </a:r>
          </a:p>
          <a:p>
            <a:pPr lvl="1"/>
            <a:r>
              <a:rPr lang="en-US" dirty="0">
                <a:latin typeface="+mj-lt"/>
              </a:rPr>
              <a:t>Avoid oversized portions.</a:t>
            </a:r>
          </a:p>
          <a:p>
            <a:pPr lvl="1"/>
            <a:r>
              <a:rPr lang="en-US" dirty="0">
                <a:latin typeface="+mj-lt"/>
              </a:rPr>
              <a:t>Eat these foods more often: vegetables, fruits, whole grains, and fat-free or 1% milk and low-fat dairy products.</a:t>
            </a:r>
          </a:p>
          <a:p>
            <a:pPr lvl="1"/>
            <a:r>
              <a:rPr lang="en-US" dirty="0">
                <a:latin typeface="+mj-lt"/>
              </a:rPr>
              <a:t>Eat these foods less often: foods high in solid fats, added sugars, and salt. These foods include fatty meats, like bacon and hot dogs, cheese, fried foods, ice cream, and cookies.</a:t>
            </a:r>
          </a:p>
          <a:p>
            <a:pPr lvl="1"/>
            <a:r>
              <a:rPr lang="en-US" dirty="0">
                <a:latin typeface="+mj-lt"/>
              </a:rPr>
              <a:t>Compare sodium content in foods. Select canned foods that are labeled sodium-free, very low sodium, low-sodium, or reduced sodium.</a:t>
            </a:r>
          </a:p>
          <a:p>
            <a:pPr lvl="1"/>
            <a:r>
              <a:rPr lang="en-US" dirty="0">
                <a:latin typeface="+mj-lt"/>
              </a:rPr>
              <a:t>Drink water instead of sugary drinks.</a:t>
            </a:r>
          </a:p>
          <a:p>
            <a:pPr marL="0" indent="0">
              <a:buNone/>
            </a:pPr>
            <a:endParaRPr lang="en-US" dirty="0">
              <a:solidFill>
                <a:srgbClr val="FF0000"/>
              </a:solidFill>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22259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a:t>
            </a:fld>
            <a:endParaRPr lang="en-US"/>
          </a:p>
        </p:txBody>
      </p:sp>
      <p:sp>
        <p:nvSpPr>
          <p:cNvPr id="2" name="Title 1">
            <a:extLst>
              <a:ext uri="{FF2B5EF4-FFF2-40B4-BE49-F238E27FC236}">
                <a16:creationId xmlns:a16="http://schemas.microsoft.com/office/drawing/2014/main" id="{7169D988-2A20-4D81-B3A4-542D8CA9BED5}"/>
              </a:ext>
            </a:extLst>
          </p:cNvPr>
          <p:cNvSpPr>
            <a:spLocks noGrp="1"/>
          </p:cNvSpPr>
          <p:nvPr>
            <p:ph type="title"/>
          </p:nvPr>
        </p:nvSpPr>
        <p:spPr/>
        <p:txBody>
          <a:bodyPr>
            <a:normAutofit fontScale="90000"/>
          </a:bodyPr>
          <a:lstStyle/>
          <a:p>
            <a:r>
              <a:rPr lang="en-US" dirty="0"/>
              <a:t>Chapter 8,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nutrient</a:t>
            </a:r>
          </a:p>
          <a:p>
            <a:pPr marL="457200" lvl="1" indent="0">
              <a:buNone/>
            </a:pPr>
            <a:r>
              <a:rPr lang="en-US" dirty="0">
                <a:latin typeface="+mj-lt"/>
              </a:rPr>
              <a:t>a necessary substance that provides energy, promotes growth and health, and helps regulate metabolism.</a:t>
            </a:r>
          </a:p>
          <a:p>
            <a:pPr marL="0" indent="0">
              <a:buNone/>
            </a:pPr>
            <a:r>
              <a:rPr lang="en-US" b="1" dirty="0">
                <a:latin typeface="+mj-lt"/>
              </a:rPr>
              <a:t>nutrition</a:t>
            </a:r>
          </a:p>
          <a:p>
            <a:pPr marL="457200" lvl="1" indent="0">
              <a:buNone/>
            </a:pPr>
            <a:r>
              <a:rPr lang="en-US" dirty="0">
                <a:latin typeface="+mj-lt"/>
              </a:rPr>
              <a:t>how the body uses food to maintain health.</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12274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20</a:t>
            </a:fld>
            <a:endParaRPr lang="en-US"/>
          </a:p>
        </p:txBody>
      </p:sp>
      <p:sp>
        <p:nvSpPr>
          <p:cNvPr id="2" name="Title 1">
            <a:extLst>
              <a:ext uri="{FF2B5EF4-FFF2-40B4-BE49-F238E27FC236}">
                <a16:creationId xmlns:a16="http://schemas.microsoft.com/office/drawing/2014/main" id="{BA889F30-ED49-4B00-95B4-D56CC39131C0}"/>
              </a:ext>
            </a:extLst>
          </p:cNvPr>
          <p:cNvSpPr>
            <a:spLocks noGrp="1"/>
          </p:cNvSpPr>
          <p:nvPr>
            <p:ph type="title"/>
          </p:nvPr>
        </p:nvSpPr>
        <p:spPr/>
        <p:txBody>
          <a:bodyPr>
            <a:normAutofit fontScale="90000"/>
          </a:bodyPr>
          <a:lstStyle/>
          <a:p>
            <a:r>
              <a:rPr lang="en-US" dirty="0"/>
              <a:t>LO2,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factors that influence food preferences</a:t>
            </a:r>
          </a:p>
          <a:p>
            <a:pPr marL="0" indent="0">
              <a:buNone/>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Residents have a legal right to make choices about their food and to refuse food. NAs must honor residents’ beliefs and preferences. </a:t>
            </a: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30321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21</a:t>
            </a:fld>
            <a:endParaRPr lang="en-US"/>
          </a:p>
        </p:txBody>
      </p:sp>
      <p:sp>
        <p:nvSpPr>
          <p:cNvPr id="2" name="Title 1">
            <a:extLst>
              <a:ext uri="{FF2B5EF4-FFF2-40B4-BE49-F238E27FC236}">
                <a16:creationId xmlns:a16="http://schemas.microsoft.com/office/drawing/2014/main" id="{D1D39063-4BC1-49AF-86EF-96B6AF91E0E0}"/>
              </a:ext>
            </a:extLst>
          </p:cNvPr>
          <p:cNvSpPr>
            <a:spLocks noGrp="1"/>
          </p:cNvSpPr>
          <p:nvPr>
            <p:ph type="title"/>
          </p:nvPr>
        </p:nvSpPr>
        <p:spPr/>
        <p:txBody>
          <a:bodyPr>
            <a:normAutofit fontScale="90000"/>
          </a:bodyPr>
          <a:lstStyle/>
          <a:p>
            <a:r>
              <a:rPr lang="en-US" dirty="0"/>
              <a:t>LO2,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factors that influence food preferences</a:t>
            </a:r>
          </a:p>
          <a:p>
            <a:pPr marL="457200" indent="-457200">
              <a:buAutoNum type="arabicPeriod" startAt="2"/>
            </a:pPr>
            <a:endParaRPr lang="en-US" dirty="0">
              <a:solidFill>
                <a:srgbClr val="FF0000"/>
              </a:solidFill>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Do you have any regional, cultural, or religion-based food preferences?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83053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22</a:t>
            </a:fld>
            <a:endParaRPr lang="en-US"/>
          </a:p>
        </p:txBody>
      </p:sp>
      <p:sp>
        <p:nvSpPr>
          <p:cNvPr id="2" name="Title 1">
            <a:extLst>
              <a:ext uri="{FF2B5EF4-FFF2-40B4-BE49-F238E27FC236}">
                <a16:creationId xmlns:a16="http://schemas.microsoft.com/office/drawing/2014/main" id="{C32F17D2-5D21-4183-8DDF-9F7E0DF7E7BB}"/>
              </a:ext>
            </a:extLst>
          </p:cNvPr>
          <p:cNvSpPr>
            <a:spLocks noGrp="1"/>
          </p:cNvSpPr>
          <p:nvPr>
            <p:ph type="title"/>
          </p:nvPr>
        </p:nvSpPr>
        <p:spPr/>
        <p:txBody>
          <a:bodyPr>
            <a:normAutofit fontScale="90000"/>
          </a:bodyPr>
          <a:lstStyle/>
          <a:p>
            <a:r>
              <a:rPr lang="en-US" dirty="0"/>
              <a:t>LO2,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factors that influence food preferences</a:t>
            </a:r>
          </a:p>
          <a:p>
            <a:pPr marL="457200" indent="-457200">
              <a:buAutoNum type="arabicPeriod" startAt="2"/>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Residents have a legal right to make choices about their food and to refuse food. NAs must honor residents’ beliefs and preferences. </a:t>
            </a: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402559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23</a:t>
            </a:fld>
            <a:endParaRPr lang="en-US"/>
          </a:p>
        </p:txBody>
      </p:sp>
      <p:sp>
        <p:nvSpPr>
          <p:cNvPr id="2" name="Title 1">
            <a:extLst>
              <a:ext uri="{FF2B5EF4-FFF2-40B4-BE49-F238E27FC236}">
                <a16:creationId xmlns:a16="http://schemas.microsoft.com/office/drawing/2014/main" id="{953E370C-3FDD-49BF-AF66-FE6BC357097B}"/>
              </a:ext>
            </a:extLst>
          </p:cNvPr>
          <p:cNvSpPr>
            <a:spLocks noGrp="1"/>
          </p:cNvSpPr>
          <p:nvPr>
            <p:ph type="title"/>
          </p:nvPr>
        </p:nvSpPr>
        <p:spPr/>
        <p:txBody>
          <a:bodyPr>
            <a:normAutofit fontScale="90000"/>
          </a:bodyPr>
          <a:lstStyle/>
          <a:p>
            <a:r>
              <a:rPr lang="en-US" dirty="0"/>
              <a:t>LO3,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Explain special diets</a:t>
            </a:r>
          </a:p>
          <a:p>
            <a:pPr marL="457200" indent="-457200">
              <a:buAutoNum type="arabicPeriod" startAt="3"/>
            </a:pPr>
            <a:endParaRPr lang="en-US" dirty="0">
              <a:solidFill>
                <a:srgbClr val="FF0000"/>
              </a:solidFill>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special, modified, or therapeutic diets</a:t>
            </a:r>
          </a:p>
          <a:p>
            <a:pPr marL="457200" lvl="1" indent="0">
              <a:buNone/>
            </a:pPr>
            <a:r>
              <a:rPr lang="en-US" dirty="0">
                <a:latin typeface="+mj-lt"/>
              </a:rPr>
              <a:t>diets for people who have certain illnesses, conditions or food allergies.</a:t>
            </a:r>
          </a:p>
          <a:p>
            <a:pPr marL="0" indent="0">
              <a:buNone/>
            </a:pPr>
            <a:r>
              <a:rPr lang="en-US" b="1" dirty="0">
                <a:latin typeface="+mj-lt"/>
              </a:rPr>
              <a:t>puree</a:t>
            </a:r>
          </a:p>
          <a:p>
            <a:pPr marL="457200" lvl="1" indent="0">
              <a:buNone/>
            </a:pPr>
            <a:r>
              <a:rPr lang="en-US" dirty="0">
                <a:latin typeface="+mj-lt"/>
              </a:rPr>
              <a:t>to blend or grind food into a thick paste of baby food consistency.</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317088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24</a:t>
            </a:fld>
            <a:endParaRPr lang="en-US"/>
          </a:p>
        </p:txBody>
      </p:sp>
      <p:sp>
        <p:nvSpPr>
          <p:cNvPr id="2" name="Title 1">
            <a:extLst>
              <a:ext uri="{FF2B5EF4-FFF2-40B4-BE49-F238E27FC236}">
                <a16:creationId xmlns:a16="http://schemas.microsoft.com/office/drawing/2014/main" id="{A849C0A0-0D33-496F-B724-1020AE16D612}"/>
              </a:ext>
            </a:extLst>
          </p:cNvPr>
          <p:cNvSpPr>
            <a:spLocks noGrp="1"/>
          </p:cNvSpPr>
          <p:nvPr>
            <p:ph type="title"/>
          </p:nvPr>
        </p:nvSpPr>
        <p:spPr/>
        <p:txBody>
          <a:bodyPr>
            <a:normAutofit fontScale="90000"/>
          </a:bodyPr>
          <a:lstStyle/>
          <a:p>
            <a:r>
              <a:rPr lang="en-US" dirty="0"/>
              <a:t>LO3,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Explain special diets</a:t>
            </a:r>
          </a:p>
          <a:p>
            <a:pPr marL="457200" indent="-457200">
              <a:buAutoNum type="arabicPeriod" startAt="3"/>
            </a:pPr>
            <a:endParaRPr lang="en-US" dirty="0">
              <a:solidFill>
                <a:srgbClr val="FF0000"/>
              </a:solidFill>
              <a:latin typeface="+mj-lt"/>
            </a:endParaRPr>
          </a:p>
          <a:p>
            <a:pPr marL="0" indent="0">
              <a:buNone/>
            </a:pPr>
            <a:r>
              <a:rPr lang="en-US" dirty="0">
                <a:latin typeface="+mj-lt"/>
              </a:rPr>
              <a:t>The following are all types of special diets NAs may encounter in LTC facilities:</a:t>
            </a:r>
          </a:p>
          <a:p>
            <a:pPr marL="0" indent="0">
              <a:buNone/>
            </a:pPr>
            <a:endParaRPr lang="en-US" dirty="0">
              <a:latin typeface="+mj-lt"/>
            </a:endParaRPr>
          </a:p>
          <a:p>
            <a:pPr lvl="1"/>
            <a:r>
              <a:rPr lang="en-US" dirty="0">
                <a:latin typeface="+mj-lt"/>
              </a:rPr>
              <a:t>Low-sodium diet</a:t>
            </a:r>
          </a:p>
          <a:p>
            <a:pPr lvl="1"/>
            <a:r>
              <a:rPr lang="en-US" dirty="0">
                <a:latin typeface="+mj-lt"/>
              </a:rPr>
              <a:t>Fluid-restricted diet</a:t>
            </a:r>
          </a:p>
          <a:p>
            <a:pPr lvl="1"/>
            <a:r>
              <a:rPr lang="en-US" dirty="0">
                <a:latin typeface="+mj-lt"/>
              </a:rPr>
              <a:t>Low-protein diet</a:t>
            </a:r>
          </a:p>
          <a:p>
            <a:pPr lvl="1"/>
            <a:r>
              <a:rPr lang="en-US" dirty="0">
                <a:latin typeface="+mj-lt"/>
              </a:rPr>
              <a:t>Low-fat diet</a:t>
            </a:r>
          </a:p>
          <a:p>
            <a:pPr lvl="1"/>
            <a:r>
              <a:rPr lang="en-US" dirty="0">
                <a:latin typeface="+mj-lt"/>
              </a:rPr>
              <a:t>Modified calorie diet</a:t>
            </a:r>
          </a:p>
          <a:p>
            <a:pPr lvl="1"/>
            <a:r>
              <a:rPr lang="en-US" dirty="0">
                <a:latin typeface="+mj-lt"/>
              </a:rPr>
              <a:t>Diabetic diet</a:t>
            </a:r>
          </a:p>
          <a:p>
            <a:pPr lvl="1"/>
            <a:r>
              <a:rPr lang="en-US" dirty="0">
                <a:latin typeface="+mj-lt"/>
              </a:rPr>
              <a:t>Vegetarian diet</a:t>
            </a:r>
          </a:p>
          <a:p>
            <a:pPr lvl="1"/>
            <a:r>
              <a:rPr lang="en-US" dirty="0">
                <a:latin typeface="+mj-lt"/>
              </a:rPr>
              <a:t>Liquid diet</a:t>
            </a:r>
          </a:p>
          <a:p>
            <a:pPr lvl="1"/>
            <a:r>
              <a:rPr lang="en-US" dirty="0">
                <a:latin typeface="+mj-lt"/>
              </a:rPr>
              <a:t>Soft and mechanical soft diet</a:t>
            </a:r>
          </a:p>
          <a:p>
            <a:pPr lvl="1"/>
            <a:r>
              <a:rPr lang="en-US" dirty="0">
                <a:latin typeface="+mj-lt"/>
              </a:rPr>
              <a:t>Pureed diet </a:t>
            </a:r>
          </a:p>
          <a:p>
            <a:pPr marL="0" indent="0">
              <a:buNone/>
            </a:pPr>
            <a:endParaRPr lang="en-US" dirty="0">
              <a:solidFill>
                <a:srgbClr val="FF0000"/>
              </a:solidFill>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547794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25</a:t>
            </a:fld>
            <a:endParaRPr lang="en-US"/>
          </a:p>
        </p:txBody>
      </p:sp>
      <p:sp>
        <p:nvSpPr>
          <p:cNvPr id="2" name="Title 1">
            <a:extLst>
              <a:ext uri="{FF2B5EF4-FFF2-40B4-BE49-F238E27FC236}">
                <a16:creationId xmlns:a16="http://schemas.microsoft.com/office/drawing/2014/main" id="{6796D21D-487D-41C2-BF6C-958FFDBB7627}"/>
              </a:ext>
            </a:extLst>
          </p:cNvPr>
          <p:cNvSpPr>
            <a:spLocks noGrp="1"/>
          </p:cNvSpPr>
          <p:nvPr>
            <p:ph type="title"/>
          </p:nvPr>
        </p:nvSpPr>
        <p:spPr/>
        <p:txBody>
          <a:bodyPr>
            <a:normAutofit fontScale="90000"/>
          </a:bodyPr>
          <a:lstStyle/>
          <a:p>
            <a:r>
              <a:rPr lang="en-US" dirty="0"/>
              <a:t>LO3,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Explain special diets</a:t>
            </a:r>
          </a:p>
          <a:p>
            <a:pPr marL="457200" indent="-457200">
              <a:buAutoNum type="arabicPeriod" startAt="3"/>
            </a:pPr>
            <a:endParaRPr lang="en-US" dirty="0">
              <a:solidFill>
                <a:srgbClr val="FF0000"/>
              </a:solidFill>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you already familiar with any of these special diets?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385482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26</a:t>
            </a:fld>
            <a:endParaRPr lang="en-US"/>
          </a:p>
        </p:txBody>
      </p:sp>
      <p:sp>
        <p:nvSpPr>
          <p:cNvPr id="2" name="Title 1">
            <a:extLst>
              <a:ext uri="{FF2B5EF4-FFF2-40B4-BE49-F238E27FC236}">
                <a16:creationId xmlns:a16="http://schemas.microsoft.com/office/drawing/2014/main" id="{D38862BD-2A8D-467B-B9EB-BA04B546CDB3}"/>
              </a:ext>
            </a:extLst>
          </p:cNvPr>
          <p:cNvSpPr>
            <a:spLocks noGrp="1"/>
          </p:cNvSpPr>
          <p:nvPr>
            <p:ph type="title"/>
          </p:nvPr>
        </p:nvSpPr>
        <p:spPr/>
        <p:txBody>
          <a:bodyPr>
            <a:normAutofit fontScale="90000"/>
          </a:bodyPr>
          <a:lstStyle/>
          <a:p>
            <a:r>
              <a:rPr lang="en-US" dirty="0"/>
              <a:t>LO3,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Explain special diets</a:t>
            </a:r>
          </a:p>
          <a:p>
            <a:pPr marL="457200" indent="-457200">
              <a:buAutoNum type="arabicPeriod" startAt="3"/>
            </a:pPr>
            <a:endParaRPr lang="en-US" dirty="0">
              <a:solidFill>
                <a:srgbClr val="FF0000"/>
              </a:solidFill>
              <a:latin typeface="+mj-lt"/>
            </a:endParaRPr>
          </a:p>
          <a:p>
            <a:pPr marL="0" indent="0">
              <a:buNone/>
            </a:pPr>
            <a:r>
              <a:rPr lang="en-US" dirty="0">
                <a:latin typeface="+mj-lt"/>
              </a:rPr>
              <a:t>Residents may be advised to add a high-nutrition supplement to a regular or modified diet. NAs should know these facts about supplements:</a:t>
            </a:r>
          </a:p>
          <a:p>
            <a:pPr marL="0" indent="0">
              <a:buNone/>
            </a:pPr>
            <a:endParaRPr lang="en-US" dirty="0">
              <a:latin typeface="+mj-lt"/>
            </a:endParaRPr>
          </a:p>
          <a:p>
            <a:pPr lvl="1"/>
            <a:r>
              <a:rPr lang="en-US" dirty="0">
                <a:latin typeface="+mj-lt"/>
              </a:rPr>
              <a:t>Usually added to diet to encourage weight gain or intake of proteins, vitamins, or minerals</a:t>
            </a:r>
          </a:p>
          <a:p>
            <a:pPr lvl="1"/>
            <a:r>
              <a:rPr lang="en-US" dirty="0">
                <a:latin typeface="+mj-lt"/>
              </a:rPr>
              <a:t>May come in powdered or liquid form</a:t>
            </a:r>
          </a:p>
          <a:p>
            <a:pPr lvl="1"/>
            <a:r>
              <a:rPr lang="en-US" dirty="0">
                <a:latin typeface="+mj-lt"/>
              </a:rPr>
              <a:t>NAs should follow facility policy about mixing supplements; they may not be allowed to do so</a:t>
            </a:r>
          </a:p>
          <a:p>
            <a:pPr lvl="1"/>
            <a:r>
              <a:rPr lang="en-US" dirty="0">
                <a:latin typeface="+mj-lt"/>
              </a:rPr>
              <a:t>NAs can help by patiently encouraging residents to drink their supplements</a:t>
            </a:r>
          </a:p>
          <a:p>
            <a:pPr lvl="1"/>
            <a:r>
              <a:rPr lang="en-US" dirty="0">
                <a:latin typeface="+mj-lt"/>
              </a:rPr>
              <a:t>A resident has the right to refuse a supplement; refusal should be reported to the nurse</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57638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27</a:t>
            </a:fld>
            <a:endParaRPr lang="en-US"/>
          </a:p>
        </p:txBody>
      </p:sp>
      <p:sp>
        <p:nvSpPr>
          <p:cNvPr id="2" name="Title 1">
            <a:extLst>
              <a:ext uri="{FF2B5EF4-FFF2-40B4-BE49-F238E27FC236}">
                <a16:creationId xmlns:a16="http://schemas.microsoft.com/office/drawing/2014/main" id="{2A48FDC3-1AFF-462E-AAFF-AFEAD686E7FB}"/>
              </a:ext>
            </a:extLst>
          </p:cNvPr>
          <p:cNvSpPr>
            <a:spLocks noGrp="1"/>
          </p:cNvSpPr>
          <p:nvPr>
            <p:ph type="title"/>
          </p:nvPr>
        </p:nvSpPr>
        <p:spPr/>
        <p:txBody>
          <a:bodyPr>
            <a:normAutofit fontScale="90000"/>
          </a:bodyPr>
          <a:lstStyle/>
          <a:p>
            <a:r>
              <a:rPr lang="en-US" dirty="0"/>
              <a:t>LO4,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NPO</a:t>
            </a:r>
          </a:p>
          <a:p>
            <a:pPr marL="457200" lvl="1" indent="0">
              <a:buNone/>
            </a:pPr>
            <a:r>
              <a:rPr lang="en-US" dirty="0">
                <a:latin typeface="+mj-lt"/>
              </a:rPr>
              <a:t>Abbreviation meaning nothing by mouth; medical order that means a person should not have anything to eat or drink.</a:t>
            </a:r>
          </a:p>
          <a:p>
            <a:pPr marL="0" indent="0">
              <a:buNone/>
            </a:pPr>
            <a:r>
              <a:rPr lang="en-US" b="1" dirty="0">
                <a:latin typeface="+mj-lt"/>
              </a:rPr>
              <a:t>dehydration</a:t>
            </a:r>
          </a:p>
          <a:p>
            <a:pPr marL="457200" lvl="1" indent="0">
              <a:buNone/>
            </a:pPr>
            <a:r>
              <a:rPr lang="en-US" dirty="0">
                <a:latin typeface="+mj-lt"/>
              </a:rPr>
              <a:t>a serious condition that results from inadequate fluid in the body.</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922696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28</a:t>
            </a:fld>
            <a:endParaRPr lang="en-US"/>
          </a:p>
        </p:txBody>
      </p:sp>
      <p:sp>
        <p:nvSpPr>
          <p:cNvPr id="2" name="Title 1">
            <a:extLst>
              <a:ext uri="{FF2B5EF4-FFF2-40B4-BE49-F238E27FC236}">
                <a16:creationId xmlns:a16="http://schemas.microsoft.com/office/drawing/2014/main" id="{B8F2F2F3-E76A-48D3-B312-A50D13840E19}"/>
              </a:ext>
            </a:extLst>
          </p:cNvPr>
          <p:cNvSpPr>
            <a:spLocks noGrp="1"/>
          </p:cNvSpPr>
          <p:nvPr>
            <p:ph type="title"/>
          </p:nvPr>
        </p:nvSpPr>
        <p:spPr/>
        <p:txBody>
          <a:bodyPr>
            <a:normAutofit fontScale="90000"/>
          </a:bodyPr>
          <a:lstStyle/>
          <a:p>
            <a:r>
              <a:rPr lang="en-US" dirty="0"/>
              <a:t>LO4,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Fluid intake is important because it:</a:t>
            </a:r>
          </a:p>
          <a:p>
            <a:pPr marL="0" indent="0">
              <a:buNone/>
            </a:pPr>
            <a:endParaRPr lang="en-US" dirty="0">
              <a:latin typeface="+mj-lt"/>
            </a:endParaRPr>
          </a:p>
          <a:p>
            <a:pPr lvl="1"/>
            <a:r>
              <a:rPr lang="en-US" dirty="0">
                <a:latin typeface="+mj-lt"/>
              </a:rPr>
              <a:t>Helps prevent constipation and incontinence</a:t>
            </a:r>
          </a:p>
          <a:p>
            <a:pPr lvl="1"/>
            <a:r>
              <a:rPr lang="en-US" dirty="0">
                <a:latin typeface="+mj-lt"/>
              </a:rPr>
              <a:t>Dilutes wastes and flushes out urinary system</a:t>
            </a:r>
          </a:p>
          <a:p>
            <a:pPr lvl="1"/>
            <a:r>
              <a:rPr lang="en-US" dirty="0">
                <a:latin typeface="+mj-lt"/>
              </a:rPr>
              <a:t>May help prevent confusion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532122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29</a:t>
            </a:fld>
            <a:endParaRPr lang="en-US"/>
          </a:p>
        </p:txBody>
      </p:sp>
      <p:sp>
        <p:nvSpPr>
          <p:cNvPr id="2" name="Title 1">
            <a:extLst>
              <a:ext uri="{FF2B5EF4-FFF2-40B4-BE49-F238E27FC236}">
                <a16:creationId xmlns:a16="http://schemas.microsoft.com/office/drawing/2014/main" id="{9910334C-C6DD-4FEF-9D16-2FEE011291DC}"/>
              </a:ext>
            </a:extLst>
          </p:cNvPr>
          <p:cNvSpPr>
            <a:spLocks noGrp="1"/>
          </p:cNvSpPr>
          <p:nvPr>
            <p:ph type="title"/>
          </p:nvPr>
        </p:nvSpPr>
        <p:spPr/>
        <p:txBody>
          <a:bodyPr>
            <a:normAutofit fontScale="90000"/>
          </a:bodyPr>
          <a:lstStyle/>
          <a:p>
            <a:r>
              <a:rPr lang="en-US" dirty="0"/>
              <a:t>LO4,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A resident with an order for NPO (nothing by mouth) cannot have any food or drink. An NA should never offer food or drink - not even water - to a resident who is designated NPO.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424675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a:t>
            </a:fld>
            <a:endParaRPr lang="en-US"/>
          </a:p>
        </p:txBody>
      </p:sp>
      <p:sp>
        <p:nvSpPr>
          <p:cNvPr id="2" name="Title 1">
            <a:extLst>
              <a:ext uri="{FF2B5EF4-FFF2-40B4-BE49-F238E27FC236}">
                <a16:creationId xmlns:a16="http://schemas.microsoft.com/office/drawing/2014/main" id="{24360C3C-1FE6-463B-9E50-2BCFA5B83C41}"/>
              </a:ext>
            </a:extLst>
          </p:cNvPr>
          <p:cNvSpPr>
            <a:spLocks noGrp="1"/>
          </p:cNvSpPr>
          <p:nvPr>
            <p:ph type="title"/>
          </p:nvPr>
        </p:nvSpPr>
        <p:spPr/>
        <p:txBody>
          <a:bodyPr>
            <a:normAutofit fontScale="90000"/>
          </a:bodyPr>
          <a:lstStyle/>
          <a:p>
            <a:r>
              <a:rPr lang="en-US" dirty="0"/>
              <a:t>LO1,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A well-balanced diet will help residents maintain muscles and skin tissues and prevent pressure ulcers.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128428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30</a:t>
            </a:fld>
            <a:endParaRPr lang="en-US"/>
          </a:p>
        </p:txBody>
      </p:sp>
      <p:sp>
        <p:nvSpPr>
          <p:cNvPr id="2" name="Title 1">
            <a:extLst>
              <a:ext uri="{FF2B5EF4-FFF2-40B4-BE49-F238E27FC236}">
                <a16:creationId xmlns:a16="http://schemas.microsoft.com/office/drawing/2014/main" id="{0F56F6E9-B79C-4B95-9FCD-DB3D1CEBEC21}"/>
              </a:ext>
            </a:extLst>
          </p:cNvPr>
          <p:cNvSpPr>
            <a:spLocks noGrp="1"/>
          </p:cNvSpPr>
          <p:nvPr>
            <p:ph type="title"/>
          </p:nvPr>
        </p:nvSpPr>
        <p:spPr/>
        <p:txBody>
          <a:bodyPr>
            <a:normAutofit fontScale="90000"/>
          </a:bodyPr>
          <a:lstStyle/>
          <a:p>
            <a:r>
              <a:rPr lang="en-US" dirty="0"/>
              <a:t>LO4,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The following guidelines can help prevent dehydration:</a:t>
            </a:r>
          </a:p>
          <a:p>
            <a:pPr marL="0" indent="0">
              <a:buNone/>
            </a:pPr>
            <a:endParaRPr lang="en-US" dirty="0">
              <a:latin typeface="+mj-lt"/>
            </a:endParaRPr>
          </a:p>
          <a:p>
            <a:pPr lvl="1"/>
            <a:r>
              <a:rPr lang="en-US" dirty="0">
                <a:latin typeface="+mj-lt"/>
              </a:rPr>
              <a:t>Report warning signs immediately.</a:t>
            </a:r>
          </a:p>
          <a:p>
            <a:pPr lvl="1"/>
            <a:r>
              <a:rPr lang="en-US" dirty="0">
                <a:latin typeface="+mj-lt"/>
              </a:rPr>
              <a:t>Encourage residents to drink every time you see them.</a:t>
            </a:r>
          </a:p>
          <a:p>
            <a:pPr lvl="1"/>
            <a:r>
              <a:rPr lang="en-US" dirty="0">
                <a:latin typeface="+mj-lt"/>
              </a:rPr>
              <a:t>Offer fresh water and fluids often.</a:t>
            </a:r>
          </a:p>
          <a:p>
            <a:pPr lvl="1"/>
            <a:r>
              <a:rPr lang="en-US" dirty="0">
                <a:latin typeface="+mj-lt"/>
              </a:rPr>
              <a:t>Offer other forms of liquids if permitted (e.g., ice chips, frozen flavored ice sticks, gelatin).</a:t>
            </a:r>
          </a:p>
          <a:p>
            <a:pPr lvl="1"/>
            <a:r>
              <a:rPr lang="en-US" dirty="0">
                <a:latin typeface="+mj-lt"/>
              </a:rPr>
              <a:t>Offer sips of liquids between bites of food.</a:t>
            </a:r>
          </a:p>
          <a:p>
            <a:pPr lvl="1"/>
            <a:r>
              <a:rPr lang="en-US" dirty="0">
                <a:latin typeface="+mj-lt"/>
              </a:rPr>
              <a:t>Make sure the pitcher and cup are close by and are light enough for resident to lift.</a:t>
            </a:r>
          </a:p>
          <a:p>
            <a:pPr lvl="1"/>
            <a:r>
              <a:rPr lang="en-US" dirty="0">
                <a:latin typeface="+mj-lt"/>
              </a:rPr>
              <a:t>Offer assistance.</a:t>
            </a:r>
          </a:p>
          <a:p>
            <a:pPr lvl="1"/>
            <a:r>
              <a:rPr lang="en-US" dirty="0">
                <a:latin typeface="+mj-lt"/>
              </a:rPr>
              <a:t>Record fluid intake &amp; output. </a:t>
            </a: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346103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31</a:t>
            </a:fld>
            <a:endParaRPr lang="en-US"/>
          </a:p>
        </p:txBody>
      </p:sp>
      <p:sp>
        <p:nvSpPr>
          <p:cNvPr id="2" name="Title 1">
            <a:extLst>
              <a:ext uri="{FF2B5EF4-FFF2-40B4-BE49-F238E27FC236}">
                <a16:creationId xmlns:a16="http://schemas.microsoft.com/office/drawing/2014/main" id="{20B133FC-919E-4D35-9F97-FC697D36AF6C}"/>
              </a:ext>
            </a:extLst>
          </p:cNvPr>
          <p:cNvSpPr>
            <a:spLocks noGrp="1"/>
          </p:cNvSpPr>
          <p:nvPr>
            <p:ph type="title"/>
          </p:nvPr>
        </p:nvSpPr>
        <p:spPr/>
        <p:txBody>
          <a:bodyPr>
            <a:normAutofit fontScale="90000"/>
          </a:bodyPr>
          <a:lstStyle/>
          <a:p>
            <a:r>
              <a:rPr lang="en-US" dirty="0"/>
              <a:t>LO4,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Signs and symptoms of dehydration to observe and report include</a:t>
            </a:r>
          </a:p>
          <a:p>
            <a:pPr marL="0" indent="0">
              <a:buNone/>
            </a:pPr>
            <a:endParaRPr lang="en-US" dirty="0">
              <a:latin typeface="+mj-lt"/>
            </a:endParaRPr>
          </a:p>
          <a:p>
            <a:pPr lvl="1"/>
            <a:r>
              <a:rPr lang="en-US" dirty="0">
                <a:latin typeface="+mj-lt"/>
              </a:rPr>
              <a:t>Drinking fewer than six 8-ounce glasses of liquid per day</a:t>
            </a:r>
          </a:p>
          <a:p>
            <a:pPr lvl="1"/>
            <a:r>
              <a:rPr lang="en-US" dirty="0">
                <a:latin typeface="+mj-lt"/>
              </a:rPr>
              <a:t>Drinking little or no fluids at meals</a:t>
            </a:r>
          </a:p>
          <a:p>
            <a:pPr lvl="1"/>
            <a:r>
              <a:rPr lang="en-US" dirty="0">
                <a:latin typeface="+mj-lt"/>
              </a:rPr>
              <a:t>Needing help drinking from a cup</a:t>
            </a:r>
          </a:p>
          <a:p>
            <a:pPr lvl="1"/>
            <a:r>
              <a:rPr lang="en-US" dirty="0">
                <a:latin typeface="+mj-lt"/>
              </a:rPr>
              <a:t>Having trouble swallowing liquids</a:t>
            </a:r>
          </a:p>
          <a:p>
            <a:pPr lvl="1"/>
            <a:r>
              <a:rPr lang="en-US" dirty="0">
                <a:latin typeface="+mj-lt"/>
              </a:rPr>
              <a:t>Having frequent vomiting, diarrhea, or fever</a:t>
            </a:r>
          </a:p>
          <a:p>
            <a:pPr lvl="1"/>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205826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32</a:t>
            </a:fld>
            <a:endParaRPr lang="en-US"/>
          </a:p>
        </p:txBody>
      </p:sp>
      <p:sp>
        <p:nvSpPr>
          <p:cNvPr id="2" name="Title 1">
            <a:extLst>
              <a:ext uri="{FF2B5EF4-FFF2-40B4-BE49-F238E27FC236}">
                <a16:creationId xmlns:a16="http://schemas.microsoft.com/office/drawing/2014/main" id="{188F6172-5AAF-49AE-9B49-3011E7DCAFBE}"/>
              </a:ext>
            </a:extLst>
          </p:cNvPr>
          <p:cNvSpPr>
            <a:spLocks noGrp="1"/>
          </p:cNvSpPr>
          <p:nvPr>
            <p:ph type="title"/>
          </p:nvPr>
        </p:nvSpPr>
        <p:spPr/>
        <p:txBody>
          <a:bodyPr>
            <a:normAutofit fontScale="90000"/>
          </a:bodyPr>
          <a:lstStyle/>
          <a:p>
            <a:r>
              <a:rPr lang="en-US" dirty="0"/>
              <a:t>LO4,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Signs and symptoms of dehydration (cont’d):</a:t>
            </a:r>
          </a:p>
          <a:p>
            <a:pPr marL="0" indent="0">
              <a:buNone/>
            </a:pPr>
            <a:endParaRPr lang="en-US" dirty="0">
              <a:latin typeface="+mj-lt"/>
            </a:endParaRPr>
          </a:p>
          <a:p>
            <a:pPr lvl="1"/>
            <a:r>
              <a:rPr lang="en-US" dirty="0">
                <a:latin typeface="+mj-lt"/>
              </a:rPr>
              <a:t>Being easily confused or tired</a:t>
            </a:r>
          </a:p>
          <a:p>
            <a:pPr lvl="1"/>
            <a:r>
              <a:rPr lang="en-US" dirty="0">
                <a:latin typeface="+mj-lt"/>
              </a:rPr>
              <a:t>Resident has any of the following:</a:t>
            </a:r>
          </a:p>
          <a:p>
            <a:pPr lvl="2"/>
            <a:r>
              <a:rPr lang="en-US" dirty="0">
                <a:latin typeface="+mj-lt"/>
              </a:rPr>
              <a:t>Dry mouth</a:t>
            </a:r>
          </a:p>
          <a:p>
            <a:pPr lvl="2"/>
            <a:r>
              <a:rPr lang="en-US" dirty="0">
                <a:latin typeface="+mj-lt"/>
              </a:rPr>
              <a:t>Cracked lips</a:t>
            </a:r>
          </a:p>
          <a:p>
            <a:pPr lvl="2"/>
            <a:r>
              <a:rPr lang="en-US" dirty="0">
                <a:latin typeface="+mj-lt"/>
              </a:rPr>
              <a:t>Sunken eyes</a:t>
            </a:r>
          </a:p>
          <a:p>
            <a:pPr lvl="2"/>
            <a:r>
              <a:rPr lang="en-US" dirty="0">
                <a:latin typeface="+mj-lt"/>
              </a:rPr>
              <a:t>Dark urine</a:t>
            </a:r>
          </a:p>
          <a:p>
            <a:pPr lvl="2"/>
            <a:r>
              <a:rPr lang="en-US" dirty="0">
                <a:latin typeface="+mj-lt"/>
              </a:rPr>
              <a:t>Strong-smelling urine</a:t>
            </a:r>
          </a:p>
          <a:p>
            <a:pPr lvl="2"/>
            <a:r>
              <a:rPr lang="en-US" dirty="0">
                <a:latin typeface="+mj-lt"/>
              </a:rPr>
              <a:t>Weight loss</a:t>
            </a:r>
          </a:p>
          <a:p>
            <a:pPr lvl="2"/>
            <a:r>
              <a:rPr lang="en-US" dirty="0">
                <a:latin typeface="+mj-lt"/>
              </a:rPr>
              <a:t>Complaints of abdominal pain</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731909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33</a:t>
            </a:fld>
            <a:endParaRPr lang="en-US"/>
          </a:p>
        </p:txBody>
      </p:sp>
      <p:sp>
        <p:nvSpPr>
          <p:cNvPr id="2" name="Title 1">
            <a:extLst>
              <a:ext uri="{FF2B5EF4-FFF2-40B4-BE49-F238E27FC236}">
                <a16:creationId xmlns:a16="http://schemas.microsoft.com/office/drawing/2014/main" id="{29DCF9C2-F22F-48EA-834E-DDF8DB9779E2}"/>
              </a:ext>
            </a:extLst>
          </p:cNvPr>
          <p:cNvSpPr>
            <a:spLocks noGrp="1"/>
          </p:cNvSpPr>
          <p:nvPr>
            <p:ph type="title"/>
          </p:nvPr>
        </p:nvSpPr>
        <p:spPr/>
        <p:txBody>
          <a:bodyPr>
            <a:normAutofit fontScale="90000"/>
          </a:bodyPr>
          <a:lstStyle/>
          <a:p>
            <a:r>
              <a:rPr lang="en-US" dirty="0"/>
              <a:t>LO4,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If an NA approaches residents positively, with a question like “Would you like water or juice?” rather than “Do you want anything to drink?” the resident is more likely to stay well hydrated.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907977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34</a:t>
            </a:fld>
            <a:endParaRPr lang="en-US"/>
          </a:p>
        </p:txBody>
      </p:sp>
      <p:sp>
        <p:nvSpPr>
          <p:cNvPr id="2" name="Title 1">
            <a:extLst>
              <a:ext uri="{FF2B5EF4-FFF2-40B4-BE49-F238E27FC236}">
                <a16:creationId xmlns:a16="http://schemas.microsoft.com/office/drawing/2014/main" id="{B665322C-34CA-4BC0-B867-410E387DDB88}"/>
              </a:ext>
            </a:extLst>
          </p:cNvPr>
          <p:cNvSpPr>
            <a:spLocks noGrp="1"/>
          </p:cNvSpPr>
          <p:nvPr>
            <p:ph type="title"/>
          </p:nvPr>
        </p:nvSpPr>
        <p:spPr/>
        <p:txBody>
          <a:bodyPr>
            <a:normAutofit fontScale="90000"/>
          </a:bodyPr>
          <a:lstStyle/>
          <a:p>
            <a:r>
              <a:rPr lang="en-US" dirty="0"/>
              <a:t>LO4,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NAs should make an effort to find out what residents’ favorite beverages are and offer these at least three times a day, in addition to the beverages served at meals.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623515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35</a:t>
            </a:fld>
            <a:endParaRPr lang="en-US"/>
          </a:p>
        </p:txBody>
      </p:sp>
      <p:sp>
        <p:nvSpPr>
          <p:cNvPr id="4" name="Title 3">
            <a:extLst>
              <a:ext uri="{FF2B5EF4-FFF2-40B4-BE49-F238E27FC236}">
                <a16:creationId xmlns:a16="http://schemas.microsoft.com/office/drawing/2014/main" id="{AA6DA11B-FF6B-467A-81C3-83A847B746B7}"/>
              </a:ext>
            </a:extLst>
          </p:cNvPr>
          <p:cNvSpPr>
            <a:spLocks noGrp="1"/>
          </p:cNvSpPr>
          <p:nvPr>
            <p:ph type="title"/>
          </p:nvPr>
        </p:nvSpPr>
        <p:spPr/>
        <p:txBody>
          <a:bodyPr>
            <a:normAutofit fontScale="90000"/>
          </a:bodyPr>
          <a:lstStyle/>
          <a:p>
            <a:r>
              <a:rPr lang="en-US" dirty="0"/>
              <a:t>LO4, content 8</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Serving fresh water</a:t>
            </a:r>
          </a:p>
          <a:p>
            <a:pPr marL="0" indent="0">
              <a:buNone/>
            </a:pPr>
            <a:endParaRPr lang="en-US" altLang="en-US" dirty="0">
              <a:solidFill>
                <a:schemeClr val="accent5">
                  <a:lumMod val="60000"/>
                  <a:lumOff val="40000"/>
                </a:schemeClr>
              </a:solidFill>
              <a:highlight>
                <a:srgbClr val="000000"/>
              </a:highlight>
              <a:latin typeface="+mj-lt"/>
            </a:endParaRPr>
          </a:p>
          <a:p>
            <a:pPr marL="0" indent="0">
              <a:buNone/>
            </a:pPr>
            <a:r>
              <a:rPr lang="en-US" altLang="en-US" i="1" dirty="0"/>
              <a:t>Equipment: water pitcher, ice scoop, cup, straw, gloves</a:t>
            </a:r>
          </a:p>
          <a:p>
            <a:pPr marL="0" indent="0">
              <a:buNone/>
            </a:pPr>
            <a:endParaRPr lang="en-US" altLang="en-US" dirty="0"/>
          </a:p>
          <a:p>
            <a:pPr marL="457200" indent="-457200">
              <a:buFont typeface="+mj-lt"/>
              <a:buAutoNum type="arabicPeriod"/>
            </a:pPr>
            <a:r>
              <a:rPr lang="en-US" altLang="en-US" dirty="0"/>
              <a:t>Identify yourself by name. Identify the resident by name. </a:t>
            </a:r>
          </a:p>
          <a:p>
            <a:pPr marL="457200" indent="-457200">
              <a:buFont typeface="+mj-lt"/>
              <a:buAutoNum type="arabicPeriod"/>
            </a:pPr>
            <a:r>
              <a:rPr lang="en-US" altLang="en-US" dirty="0"/>
              <a:t>Wash your hands.</a:t>
            </a:r>
          </a:p>
          <a:p>
            <a:pPr marL="457200" indent="-457200">
              <a:buFont typeface="+mj-lt"/>
              <a:buAutoNum type="arabicPeriod"/>
            </a:pPr>
            <a:r>
              <a:rPr lang="en-US" altLang="en-US" dirty="0"/>
              <a:t>Put on gloves.</a:t>
            </a:r>
          </a:p>
          <a:p>
            <a:pPr marL="457200" indent="-457200">
              <a:buFont typeface="+mj-lt"/>
              <a:buAutoNum type="arabicPeriod"/>
            </a:pPr>
            <a:r>
              <a:rPr lang="en-US" altLang="en-US" dirty="0"/>
              <a:t>Scoop ice into the water pitcher without touching the ice scoop to the pitcher. Add fresh water. Do not touch the pitcher to the spout or faucet.</a:t>
            </a:r>
          </a:p>
          <a:p>
            <a:pPr marL="457200" indent="-457200">
              <a:buFont typeface="+mj-lt"/>
              <a:buAutoNum type="arabicPeriod"/>
            </a:pPr>
            <a:r>
              <a:rPr lang="en-US" altLang="en-US" dirty="0"/>
              <a:t>Use and store ice scoop properly. Do not allow ice to touch your gloved hand and fall back into container. Place scoop in the proper receptacle after each use.</a:t>
            </a:r>
          </a:p>
          <a:p>
            <a:pPr marL="457200" indent="-457200">
              <a:buFont typeface="+mj-lt"/>
              <a:buAutoNum type="arabicPeriod"/>
            </a:pPr>
            <a:r>
              <a:rPr lang="en-US" altLang="en-US" dirty="0"/>
              <a:t>Take pitcher to resident.</a:t>
            </a:r>
          </a:p>
          <a:p>
            <a:pPr marL="0" indent="0">
              <a:buNone/>
            </a:pPr>
            <a:endParaRPr lang="en-US" altLang="en-US" dirty="0"/>
          </a:p>
          <a:p>
            <a:pPr marL="0" indent="0">
              <a:buNone/>
            </a:pPr>
            <a:endParaRPr lang="en-US" altLang="en-US" dirty="0">
              <a:solidFill>
                <a:schemeClr val="accent5">
                  <a:lumMod val="60000"/>
                  <a:lumOff val="40000"/>
                </a:schemeClr>
              </a:solidFill>
              <a:highlight>
                <a:srgbClr val="000000"/>
              </a:highlight>
            </a:endParaRPr>
          </a:p>
        </p:txBody>
      </p:sp>
    </p:spTree>
    <p:extLst>
      <p:ext uri="{BB962C8B-B14F-4D97-AF65-F5344CB8AC3E}">
        <p14:creationId xmlns:p14="http://schemas.microsoft.com/office/powerpoint/2010/main" val="3443861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36</a:t>
            </a:fld>
            <a:endParaRPr lang="en-US"/>
          </a:p>
        </p:txBody>
      </p:sp>
      <p:sp>
        <p:nvSpPr>
          <p:cNvPr id="4" name="Title 3">
            <a:extLst>
              <a:ext uri="{FF2B5EF4-FFF2-40B4-BE49-F238E27FC236}">
                <a16:creationId xmlns:a16="http://schemas.microsoft.com/office/drawing/2014/main" id="{FD5382E3-8770-44D3-8CEF-110836FD1D5B}"/>
              </a:ext>
            </a:extLst>
          </p:cNvPr>
          <p:cNvSpPr>
            <a:spLocks noGrp="1"/>
          </p:cNvSpPr>
          <p:nvPr>
            <p:ph type="title"/>
          </p:nvPr>
        </p:nvSpPr>
        <p:spPr/>
        <p:txBody>
          <a:bodyPr>
            <a:normAutofit fontScale="90000"/>
          </a:bodyPr>
          <a:lstStyle/>
          <a:p>
            <a:r>
              <a:rPr lang="en-US" dirty="0"/>
              <a:t>LO4, content 9</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Serving fresh water</a:t>
            </a:r>
          </a:p>
          <a:p>
            <a:pPr marL="0" indent="0">
              <a:buNone/>
            </a:pPr>
            <a:endParaRPr lang="en-US" altLang="en-US" dirty="0">
              <a:solidFill>
                <a:schemeClr val="accent5">
                  <a:lumMod val="60000"/>
                  <a:lumOff val="40000"/>
                </a:schemeClr>
              </a:solidFill>
              <a:highlight>
                <a:srgbClr val="000000"/>
              </a:highlight>
              <a:latin typeface="+mj-lt"/>
            </a:endParaRPr>
          </a:p>
          <a:p>
            <a:pPr marL="457200" indent="-457200">
              <a:buFont typeface="+mj-lt"/>
              <a:buAutoNum type="arabicPeriod" startAt="7"/>
            </a:pPr>
            <a:r>
              <a:rPr lang="en-US" altLang="en-US" dirty="0">
                <a:latin typeface="+mj-lt"/>
              </a:rPr>
              <a:t>Pour water into the resident's cup. Offer the resident a drink of water. Leave pitcher and glass at the bedside.</a:t>
            </a:r>
          </a:p>
          <a:p>
            <a:pPr marL="457200" indent="-457200">
              <a:buFont typeface="+mj-lt"/>
              <a:buAutoNum type="arabicPeriod" startAt="7"/>
            </a:pPr>
            <a:r>
              <a:rPr lang="en-US" altLang="en-US" dirty="0">
                <a:latin typeface="+mj-lt"/>
              </a:rPr>
              <a:t>Make sure that pitcher and cup are light enough for resident to lift. Leave a straw if the resident desires it and does not have swallowing problems.</a:t>
            </a:r>
          </a:p>
          <a:p>
            <a:pPr marL="457200" indent="-457200">
              <a:buFont typeface="+mj-lt"/>
              <a:buAutoNum type="arabicPeriod" startAt="7"/>
            </a:pPr>
            <a:r>
              <a:rPr lang="en-US" altLang="en-US" dirty="0">
                <a:latin typeface="+mj-lt"/>
              </a:rPr>
              <a:t>Place call light within resident’s reach.</a:t>
            </a:r>
          </a:p>
          <a:p>
            <a:pPr marL="457200" indent="-457200">
              <a:buFont typeface="+mj-lt"/>
              <a:buAutoNum type="arabicPeriod" startAt="7"/>
            </a:pPr>
            <a:r>
              <a:rPr lang="en-US" altLang="en-US" dirty="0">
                <a:latin typeface="+mj-lt"/>
              </a:rPr>
              <a:t>Remove and discard gloves.</a:t>
            </a:r>
          </a:p>
          <a:p>
            <a:pPr marL="457200" indent="-457200">
              <a:buFont typeface="+mj-lt"/>
              <a:buAutoNum type="arabicPeriod" startAt="7"/>
            </a:pPr>
            <a:r>
              <a:rPr lang="en-US" altLang="en-US" dirty="0">
                <a:latin typeface="+mj-lt"/>
              </a:rPr>
              <a:t>Wash your hands.</a:t>
            </a:r>
          </a:p>
          <a:p>
            <a:pPr marL="0" indent="0">
              <a:buNone/>
            </a:pPr>
            <a:r>
              <a:rPr lang="en-US" altLang="en-US" dirty="0">
                <a:latin typeface="+mj-lt"/>
              </a:rPr>
              <a:t>	</a:t>
            </a:r>
          </a:p>
          <a:p>
            <a:pPr marL="0" indent="0">
              <a:buNone/>
            </a:pPr>
            <a:endParaRPr lang="en-US" altLang="en-US" dirty="0">
              <a:highlight>
                <a:srgbClr val="000000"/>
              </a:highlight>
              <a:latin typeface="+mj-lt"/>
            </a:endParaRPr>
          </a:p>
          <a:p>
            <a:pPr marL="0" indent="0">
              <a:buNone/>
            </a:pPr>
            <a:endParaRPr lang="en-US" altLang="en-US" dirty="0"/>
          </a:p>
          <a:p>
            <a:pPr marL="0" indent="0">
              <a:buNone/>
            </a:pPr>
            <a:endParaRPr lang="en-US" altLang="en-US" dirty="0">
              <a:solidFill>
                <a:schemeClr val="accent5">
                  <a:lumMod val="60000"/>
                  <a:lumOff val="40000"/>
                </a:schemeClr>
              </a:solidFill>
              <a:highlight>
                <a:srgbClr val="000000"/>
              </a:highlight>
            </a:endParaRPr>
          </a:p>
        </p:txBody>
      </p:sp>
    </p:spTree>
    <p:extLst>
      <p:ext uri="{BB962C8B-B14F-4D97-AF65-F5344CB8AC3E}">
        <p14:creationId xmlns:p14="http://schemas.microsoft.com/office/powerpoint/2010/main" val="97164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37</a:t>
            </a:fld>
            <a:endParaRPr lang="en-US"/>
          </a:p>
        </p:txBody>
      </p:sp>
      <p:sp>
        <p:nvSpPr>
          <p:cNvPr id="2" name="Title 1">
            <a:extLst>
              <a:ext uri="{FF2B5EF4-FFF2-40B4-BE49-F238E27FC236}">
                <a16:creationId xmlns:a16="http://schemas.microsoft.com/office/drawing/2014/main" id="{7A035BEF-9887-4700-90C1-653E74CC32B7}"/>
              </a:ext>
            </a:extLst>
          </p:cNvPr>
          <p:cNvSpPr>
            <a:spLocks noGrp="1"/>
          </p:cNvSpPr>
          <p:nvPr>
            <p:ph type="title"/>
          </p:nvPr>
        </p:nvSpPr>
        <p:spPr/>
        <p:txBody>
          <a:bodyPr>
            <a:normAutofit fontScale="90000"/>
          </a:bodyPr>
          <a:lstStyle/>
          <a:p>
            <a:r>
              <a:rPr lang="en-US" dirty="0"/>
              <a:t>LO4, key terms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457200" indent="-457200">
              <a:buAutoNum type="arabicPeriod" startAt="4"/>
            </a:pPr>
            <a:endParaRPr lang="en-US" dirty="0">
              <a:solidFill>
                <a:srgbClr val="FF0000"/>
              </a:solidFill>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fluid overload</a:t>
            </a:r>
          </a:p>
          <a:p>
            <a:pPr marL="457200" lvl="1" indent="0">
              <a:buNone/>
            </a:pPr>
            <a:r>
              <a:rPr lang="en-US" dirty="0">
                <a:latin typeface="+mj-lt"/>
              </a:rPr>
              <a:t>a condition that occurs when the body cannot handle the amount of fluid consumed.</a:t>
            </a:r>
          </a:p>
          <a:p>
            <a:pPr marL="0" indent="0">
              <a:buNone/>
            </a:pPr>
            <a:r>
              <a:rPr lang="en-US" b="1" dirty="0">
                <a:latin typeface="+mj-lt"/>
              </a:rPr>
              <a:t>edema</a:t>
            </a:r>
          </a:p>
          <a:p>
            <a:pPr marL="457200" lvl="1" indent="0">
              <a:buNone/>
            </a:pPr>
            <a:r>
              <a:rPr lang="en-US" dirty="0">
                <a:latin typeface="+mj-lt"/>
              </a:rPr>
              <a:t>swelling caused by excess fluid in body tissues.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2695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38</a:t>
            </a:fld>
            <a:endParaRPr lang="en-US"/>
          </a:p>
        </p:txBody>
      </p:sp>
      <p:sp>
        <p:nvSpPr>
          <p:cNvPr id="2" name="Title 1">
            <a:extLst>
              <a:ext uri="{FF2B5EF4-FFF2-40B4-BE49-F238E27FC236}">
                <a16:creationId xmlns:a16="http://schemas.microsoft.com/office/drawing/2014/main" id="{F8CC511C-C5C9-48F4-BE4E-7BA0279F699B}"/>
              </a:ext>
            </a:extLst>
          </p:cNvPr>
          <p:cNvSpPr>
            <a:spLocks noGrp="1"/>
          </p:cNvSpPr>
          <p:nvPr>
            <p:ph type="title"/>
          </p:nvPr>
        </p:nvSpPr>
        <p:spPr/>
        <p:txBody>
          <a:bodyPr>
            <a:normAutofit fontScale="90000"/>
          </a:bodyPr>
          <a:lstStyle/>
          <a:p>
            <a:r>
              <a:rPr lang="en-US" dirty="0"/>
              <a:t>LO4,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how to assist residents in maintaining fluid balance</a:t>
            </a:r>
          </a:p>
          <a:p>
            <a:pPr marL="0" indent="0">
              <a:buNone/>
            </a:pPr>
            <a:endParaRPr lang="en-US" dirty="0">
              <a:solidFill>
                <a:srgbClr val="FF0000"/>
              </a:solidFill>
              <a:latin typeface="+mj-lt"/>
            </a:endParaRPr>
          </a:p>
          <a:p>
            <a:pPr marL="0" indent="0">
              <a:buNone/>
            </a:pPr>
            <a:r>
              <a:rPr lang="en-US" dirty="0">
                <a:latin typeface="+mj-lt"/>
              </a:rPr>
              <a:t>Signs and symptoms of fluid overload include</a:t>
            </a:r>
          </a:p>
          <a:p>
            <a:pPr marL="0" indent="0">
              <a:buNone/>
            </a:pPr>
            <a:endParaRPr lang="en-US" dirty="0">
              <a:latin typeface="+mj-lt"/>
            </a:endParaRPr>
          </a:p>
          <a:p>
            <a:pPr lvl="1"/>
            <a:r>
              <a:rPr lang="en-US" dirty="0">
                <a:latin typeface="+mj-lt"/>
              </a:rPr>
              <a:t>Swelling of extremities</a:t>
            </a:r>
          </a:p>
          <a:p>
            <a:pPr lvl="1"/>
            <a:r>
              <a:rPr lang="en-US" dirty="0">
                <a:latin typeface="+mj-lt"/>
              </a:rPr>
              <a:t>Weight gain</a:t>
            </a:r>
          </a:p>
          <a:p>
            <a:pPr lvl="1"/>
            <a:r>
              <a:rPr lang="en-US" dirty="0">
                <a:latin typeface="+mj-lt"/>
              </a:rPr>
              <a:t>Decreased urine</a:t>
            </a:r>
          </a:p>
          <a:p>
            <a:pPr lvl="1"/>
            <a:r>
              <a:rPr lang="en-US" dirty="0">
                <a:latin typeface="+mj-lt"/>
              </a:rPr>
              <a:t>Shortness of breath</a:t>
            </a:r>
          </a:p>
          <a:p>
            <a:pPr lvl="1"/>
            <a:r>
              <a:rPr lang="en-US" dirty="0">
                <a:latin typeface="+mj-lt"/>
              </a:rPr>
              <a:t>Increased heart rate</a:t>
            </a:r>
          </a:p>
          <a:p>
            <a:pPr lvl="1"/>
            <a:r>
              <a:rPr lang="en-US" dirty="0">
                <a:latin typeface="+mj-lt"/>
              </a:rPr>
              <a:t>Anxiety</a:t>
            </a:r>
          </a:p>
          <a:p>
            <a:pPr lvl="1"/>
            <a:r>
              <a:rPr lang="en-US" dirty="0">
                <a:latin typeface="+mj-lt"/>
              </a:rPr>
              <a:t>Tight, smooth, or shiny skin</a:t>
            </a:r>
          </a:p>
          <a:p>
            <a:pPr marL="0" indent="0">
              <a:buNone/>
            </a:pPr>
            <a:endParaRPr lang="en-US" dirty="0">
              <a:solidFill>
                <a:srgbClr val="FF0000"/>
              </a:solidFill>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103982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39</a:t>
            </a:fld>
            <a:endParaRPr lang="en-US"/>
          </a:p>
        </p:txBody>
      </p:sp>
      <p:sp>
        <p:nvSpPr>
          <p:cNvPr id="2" name="Title 1">
            <a:extLst>
              <a:ext uri="{FF2B5EF4-FFF2-40B4-BE49-F238E27FC236}">
                <a16:creationId xmlns:a16="http://schemas.microsoft.com/office/drawing/2014/main" id="{8B9F88DA-5B3F-4AA4-84A5-531798C9A807}"/>
              </a:ext>
            </a:extLst>
          </p:cNvPr>
          <p:cNvSpPr>
            <a:spLocks noGrp="1"/>
          </p:cNvSpPr>
          <p:nvPr>
            <p:ph type="title"/>
          </p:nvPr>
        </p:nvSpPr>
        <p:spPr/>
        <p:txBody>
          <a:bodyPr>
            <a:normAutofit fontScale="90000"/>
          </a:bodyPr>
          <a:lstStyle/>
          <a:p>
            <a:r>
              <a:rPr lang="en-US" dirty="0"/>
              <a:t>LO5,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List ways to identify and prevent unintended weight loss</a:t>
            </a:r>
          </a:p>
          <a:p>
            <a:pPr marL="457200" indent="-457200">
              <a:buAutoNum type="arabicPeriod" startAt="5"/>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Unintended weight loss is a serious problem for the elderly. It can lead to skin breakdown and/or malnutrition. </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70106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4</a:t>
            </a:fld>
            <a:endParaRPr lang="en-US"/>
          </a:p>
        </p:txBody>
      </p:sp>
      <p:sp>
        <p:nvSpPr>
          <p:cNvPr id="4" name="Title 3">
            <a:extLst>
              <a:ext uri="{FF2B5EF4-FFF2-40B4-BE49-F238E27FC236}">
                <a16:creationId xmlns:a16="http://schemas.microsoft.com/office/drawing/2014/main" id="{0ED9D4B7-D6F1-4D22-BAF7-B34FC0DE4C85}"/>
              </a:ext>
            </a:extLst>
          </p:cNvPr>
          <p:cNvSpPr>
            <a:spLocks noGrp="1"/>
          </p:cNvSpPr>
          <p:nvPr>
            <p:ph type="title"/>
          </p:nvPr>
        </p:nvSpPr>
        <p:spPr/>
        <p:txBody>
          <a:bodyPr>
            <a:normAutofit fontScale="90000"/>
          </a:bodyPr>
          <a:lstStyle/>
          <a:p>
            <a:r>
              <a:rPr lang="en-US" dirty="0"/>
              <a:t>LO1, content 2</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8-1: Six Basic Nutrients</a:t>
            </a:r>
          </a:p>
          <a:p>
            <a:pPr marL="0" indent="0">
              <a:buNone/>
            </a:pPr>
            <a:endParaRPr lang="en-US" altLang="en-US" dirty="0">
              <a:latin typeface="+mj-lt"/>
            </a:endParaRPr>
          </a:p>
          <a:p>
            <a:r>
              <a:rPr lang="en-US" dirty="0">
                <a:latin typeface="+mj-lt"/>
              </a:rPr>
              <a:t>Water</a:t>
            </a:r>
          </a:p>
          <a:p>
            <a:r>
              <a:rPr lang="en-US" dirty="0">
                <a:latin typeface="+mj-lt"/>
              </a:rPr>
              <a:t>Carbohydrates</a:t>
            </a:r>
          </a:p>
          <a:p>
            <a:r>
              <a:rPr lang="en-US" dirty="0">
                <a:latin typeface="+mj-lt"/>
              </a:rPr>
              <a:t>Protein</a:t>
            </a:r>
          </a:p>
          <a:p>
            <a:r>
              <a:rPr lang="en-US" dirty="0">
                <a:latin typeface="+mj-lt"/>
              </a:rPr>
              <a:t>Fats</a:t>
            </a:r>
          </a:p>
          <a:p>
            <a:r>
              <a:rPr lang="en-US" dirty="0">
                <a:latin typeface="+mj-lt"/>
              </a:rPr>
              <a:t>Vitamins</a:t>
            </a:r>
          </a:p>
          <a:p>
            <a:r>
              <a:rPr lang="en-US" dirty="0">
                <a:latin typeface="+mj-lt"/>
              </a:rPr>
              <a:t>Minerals</a:t>
            </a:r>
          </a:p>
        </p:txBody>
      </p:sp>
    </p:spTree>
    <p:extLst>
      <p:ext uri="{BB962C8B-B14F-4D97-AF65-F5344CB8AC3E}">
        <p14:creationId xmlns:p14="http://schemas.microsoft.com/office/powerpoint/2010/main" val="321955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40</a:t>
            </a:fld>
            <a:endParaRPr lang="en-US"/>
          </a:p>
        </p:txBody>
      </p:sp>
      <p:sp>
        <p:nvSpPr>
          <p:cNvPr id="2" name="Title 1">
            <a:extLst>
              <a:ext uri="{FF2B5EF4-FFF2-40B4-BE49-F238E27FC236}">
                <a16:creationId xmlns:a16="http://schemas.microsoft.com/office/drawing/2014/main" id="{D6DBE530-0E70-4FDD-8482-65F88F08AF53}"/>
              </a:ext>
            </a:extLst>
          </p:cNvPr>
          <p:cNvSpPr>
            <a:spLocks noGrp="1"/>
          </p:cNvSpPr>
          <p:nvPr>
            <p:ph type="title"/>
          </p:nvPr>
        </p:nvSpPr>
        <p:spPr/>
        <p:txBody>
          <a:bodyPr>
            <a:normAutofit fontScale="90000"/>
          </a:bodyPr>
          <a:lstStyle/>
          <a:p>
            <a:r>
              <a:rPr lang="en-US" dirty="0"/>
              <a:t>LO5,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List ways to identify and prevent unintended weight loss</a:t>
            </a:r>
          </a:p>
          <a:p>
            <a:pPr marL="457200" indent="-457200">
              <a:buAutoNum type="arabicPeriod" startAt="5"/>
            </a:pPr>
            <a:endParaRPr lang="en-US" dirty="0">
              <a:solidFill>
                <a:srgbClr val="FF0000"/>
              </a:solidFill>
              <a:latin typeface="+mj-lt"/>
            </a:endParaRPr>
          </a:p>
          <a:p>
            <a:pPr marL="0" indent="0">
              <a:buNone/>
            </a:pPr>
            <a:r>
              <a:rPr lang="en-US" dirty="0">
                <a:latin typeface="+mj-lt"/>
              </a:rPr>
              <a:t>NAs should remember these guidelines for preventing unintended weight loss:</a:t>
            </a:r>
          </a:p>
          <a:p>
            <a:pPr marL="0" indent="0">
              <a:buNone/>
            </a:pPr>
            <a:endParaRPr lang="en-US" dirty="0">
              <a:latin typeface="+mj-lt"/>
            </a:endParaRPr>
          </a:p>
          <a:p>
            <a:pPr lvl="1"/>
            <a:r>
              <a:rPr lang="en-US" dirty="0">
                <a:latin typeface="+mj-lt"/>
              </a:rPr>
              <a:t>Report observations and warning signs to the nurse.</a:t>
            </a:r>
          </a:p>
          <a:p>
            <a:pPr lvl="1"/>
            <a:r>
              <a:rPr lang="en-US" dirty="0">
                <a:latin typeface="+mj-lt"/>
              </a:rPr>
              <a:t>Food should look, taste, and smell good.</a:t>
            </a:r>
          </a:p>
          <a:p>
            <a:pPr lvl="1"/>
            <a:r>
              <a:rPr lang="en-US" dirty="0">
                <a:latin typeface="+mj-lt"/>
              </a:rPr>
              <a:t>Encourage residents to eat; talk positively about food.</a:t>
            </a:r>
          </a:p>
          <a:p>
            <a:pPr lvl="1"/>
            <a:r>
              <a:rPr lang="en-US" dirty="0">
                <a:latin typeface="+mj-lt"/>
              </a:rPr>
              <a:t>Honor food likes/dislikes.</a:t>
            </a:r>
          </a:p>
          <a:p>
            <a:pPr lvl="1"/>
            <a:r>
              <a:rPr lang="en-US" dirty="0">
                <a:latin typeface="+mj-lt"/>
              </a:rPr>
              <a:t>Offer different kinds of foods and beverages.</a:t>
            </a:r>
          </a:p>
          <a:p>
            <a:pPr lvl="1"/>
            <a:r>
              <a:rPr lang="en-US" dirty="0">
                <a:latin typeface="+mj-lt"/>
              </a:rPr>
              <a:t>Help residents who have trouble self-feeding.</a:t>
            </a:r>
          </a:p>
          <a:p>
            <a:pPr lvl="1"/>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58475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41</a:t>
            </a:fld>
            <a:endParaRPr lang="en-US"/>
          </a:p>
        </p:txBody>
      </p:sp>
      <p:sp>
        <p:nvSpPr>
          <p:cNvPr id="2" name="Title 1">
            <a:extLst>
              <a:ext uri="{FF2B5EF4-FFF2-40B4-BE49-F238E27FC236}">
                <a16:creationId xmlns:a16="http://schemas.microsoft.com/office/drawing/2014/main" id="{5FC49F66-1ED7-4D34-9363-40F1CE49D787}"/>
              </a:ext>
            </a:extLst>
          </p:cNvPr>
          <p:cNvSpPr>
            <a:spLocks noGrp="1"/>
          </p:cNvSpPr>
          <p:nvPr>
            <p:ph type="title"/>
          </p:nvPr>
        </p:nvSpPr>
        <p:spPr/>
        <p:txBody>
          <a:bodyPr>
            <a:normAutofit fontScale="90000"/>
          </a:bodyPr>
          <a:lstStyle/>
          <a:p>
            <a:r>
              <a:rPr lang="en-US" dirty="0"/>
              <a:t>LO5,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List ways to identify and prevent unintended weight loss</a:t>
            </a:r>
          </a:p>
          <a:p>
            <a:pPr marL="457200" indent="-457200">
              <a:buAutoNum type="arabicPeriod" startAt="5"/>
            </a:pPr>
            <a:endParaRPr lang="en-US" dirty="0">
              <a:solidFill>
                <a:srgbClr val="FF0000"/>
              </a:solidFill>
              <a:latin typeface="+mj-lt"/>
            </a:endParaRPr>
          </a:p>
          <a:p>
            <a:pPr marL="0" indent="0">
              <a:buNone/>
            </a:pPr>
            <a:r>
              <a:rPr lang="en-US" dirty="0">
                <a:latin typeface="+mj-lt"/>
              </a:rPr>
              <a:t>Guidelines for preventing unintended weight loss (cont’d):</a:t>
            </a:r>
          </a:p>
          <a:p>
            <a:pPr marL="0" indent="0">
              <a:buNone/>
            </a:pPr>
            <a:endParaRPr lang="en-US" dirty="0">
              <a:latin typeface="+mj-lt"/>
            </a:endParaRPr>
          </a:p>
          <a:p>
            <a:pPr lvl="1"/>
            <a:r>
              <a:rPr lang="en-US" dirty="0">
                <a:latin typeface="+mj-lt"/>
              </a:rPr>
              <a:t>Season foods to residents’ preferences.</a:t>
            </a:r>
          </a:p>
          <a:p>
            <a:pPr lvl="1"/>
            <a:r>
              <a:rPr lang="en-US" dirty="0">
                <a:latin typeface="+mj-lt"/>
              </a:rPr>
              <a:t>Allow plenty of time to finish eating.</a:t>
            </a:r>
          </a:p>
          <a:p>
            <a:pPr lvl="1"/>
            <a:r>
              <a:rPr lang="en-US" dirty="0">
                <a:latin typeface="+mj-lt"/>
              </a:rPr>
              <a:t>Tell nurse if residents have trouble with utensils.</a:t>
            </a:r>
          </a:p>
          <a:p>
            <a:pPr lvl="1"/>
            <a:r>
              <a:rPr lang="en-US" dirty="0">
                <a:latin typeface="+mj-lt"/>
              </a:rPr>
              <a:t>Record meal/snack intake.</a:t>
            </a:r>
          </a:p>
          <a:p>
            <a:pPr lvl="1"/>
            <a:r>
              <a:rPr lang="en-US" dirty="0">
                <a:latin typeface="+mj-lt"/>
              </a:rPr>
              <a:t>Give oral care before and after meals.</a:t>
            </a:r>
          </a:p>
          <a:p>
            <a:pPr lvl="1"/>
            <a:r>
              <a:rPr lang="en-US" dirty="0">
                <a:latin typeface="+mj-lt"/>
              </a:rPr>
              <a:t>Position residents upright for feeding.</a:t>
            </a:r>
          </a:p>
          <a:p>
            <a:pPr lvl="1"/>
            <a:r>
              <a:rPr lang="en-US" dirty="0">
                <a:latin typeface="+mj-lt"/>
              </a:rPr>
              <a:t>If resident has a loss of appetite or seems sad, ask about it.</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77278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42</a:t>
            </a:fld>
            <a:endParaRPr lang="en-US"/>
          </a:p>
        </p:txBody>
      </p:sp>
      <p:sp>
        <p:nvSpPr>
          <p:cNvPr id="2" name="Title 1">
            <a:extLst>
              <a:ext uri="{FF2B5EF4-FFF2-40B4-BE49-F238E27FC236}">
                <a16:creationId xmlns:a16="http://schemas.microsoft.com/office/drawing/2014/main" id="{D0CA385F-5090-4C7A-A3DE-D0ACA3A7074A}"/>
              </a:ext>
            </a:extLst>
          </p:cNvPr>
          <p:cNvSpPr>
            <a:spLocks noGrp="1"/>
          </p:cNvSpPr>
          <p:nvPr>
            <p:ph type="title"/>
          </p:nvPr>
        </p:nvSpPr>
        <p:spPr/>
        <p:txBody>
          <a:bodyPr>
            <a:normAutofit fontScale="90000"/>
          </a:bodyPr>
          <a:lstStyle/>
          <a:p>
            <a:r>
              <a:rPr lang="en-US" dirty="0"/>
              <a:t>LO5,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List ways to identify and prevent unintended weight loss</a:t>
            </a:r>
          </a:p>
          <a:p>
            <a:pPr marL="457200" indent="-457200">
              <a:buAutoNum type="arabicPeriod" startAt="5"/>
            </a:pPr>
            <a:endParaRPr lang="en-US" dirty="0">
              <a:solidFill>
                <a:srgbClr val="FF0000"/>
              </a:solidFill>
              <a:latin typeface="+mj-lt"/>
            </a:endParaRPr>
          </a:p>
          <a:p>
            <a:pPr marL="0" indent="0">
              <a:buNone/>
            </a:pPr>
            <a:r>
              <a:rPr lang="en-US" dirty="0">
                <a:latin typeface="+mj-lt"/>
              </a:rPr>
              <a:t>NAs should observe for and report the following regarding a resident’s appetite:</a:t>
            </a:r>
          </a:p>
          <a:p>
            <a:pPr marL="0" indent="0">
              <a:buNone/>
            </a:pPr>
            <a:endParaRPr lang="en-US" dirty="0">
              <a:latin typeface="+mj-lt"/>
            </a:endParaRPr>
          </a:p>
          <a:p>
            <a:pPr lvl="1"/>
            <a:r>
              <a:rPr lang="en-US" dirty="0">
                <a:latin typeface="+mj-lt"/>
              </a:rPr>
              <a:t>Resident needs help eating or drinking</a:t>
            </a:r>
          </a:p>
          <a:p>
            <a:pPr lvl="1"/>
            <a:r>
              <a:rPr lang="en-US" dirty="0">
                <a:latin typeface="+mj-lt"/>
              </a:rPr>
              <a:t>Resident eats less than 75% of food</a:t>
            </a:r>
          </a:p>
          <a:p>
            <a:pPr lvl="1"/>
            <a:r>
              <a:rPr lang="en-US" dirty="0">
                <a:latin typeface="+mj-lt"/>
              </a:rPr>
              <a:t>Resident has mouth pain</a:t>
            </a:r>
          </a:p>
          <a:p>
            <a:pPr lvl="1"/>
            <a:r>
              <a:rPr lang="en-US" dirty="0">
                <a:latin typeface="+mj-lt"/>
              </a:rPr>
              <a:t>Resident’s dentures do not fit</a:t>
            </a:r>
          </a:p>
          <a:p>
            <a:pPr lvl="1"/>
            <a:r>
              <a:rPr lang="en-US" dirty="0">
                <a:latin typeface="+mj-lt"/>
              </a:rPr>
              <a:t>Resident has difficulty chewing or swallowing</a:t>
            </a:r>
          </a:p>
          <a:p>
            <a:pPr lvl="1"/>
            <a:r>
              <a:rPr lang="en-US" dirty="0">
                <a:latin typeface="+mj-lt"/>
              </a:rPr>
              <a:t>Resident coughs or chokes while eating</a:t>
            </a:r>
          </a:p>
          <a:p>
            <a:pPr lvl="1"/>
            <a:r>
              <a:rPr lang="en-US" dirty="0">
                <a:latin typeface="+mj-lt"/>
              </a:rPr>
              <a:t>Resident is sad, has crying spells, or withdraws</a:t>
            </a:r>
          </a:p>
          <a:p>
            <a:pPr lvl="1"/>
            <a:r>
              <a:rPr lang="en-US" dirty="0">
                <a:latin typeface="+mj-lt"/>
              </a:rPr>
              <a:t>Resident is confused, wanders, or paces</a:t>
            </a:r>
          </a:p>
          <a:p>
            <a:pPr lvl="1"/>
            <a:endParaRPr lang="en-US" dirty="0">
              <a:latin typeface="+mj-lt"/>
            </a:endParaRPr>
          </a:p>
          <a:p>
            <a:pPr lvl="2"/>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748900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43</a:t>
            </a:fld>
            <a:endParaRPr lang="en-US"/>
          </a:p>
        </p:txBody>
      </p:sp>
      <p:sp>
        <p:nvSpPr>
          <p:cNvPr id="2" name="Title 1">
            <a:extLst>
              <a:ext uri="{FF2B5EF4-FFF2-40B4-BE49-F238E27FC236}">
                <a16:creationId xmlns:a16="http://schemas.microsoft.com/office/drawing/2014/main" id="{A78EB5C0-BDE9-4A62-8B8E-E2F1E4F1682E}"/>
              </a:ext>
            </a:extLst>
          </p:cNvPr>
          <p:cNvSpPr>
            <a:spLocks noGrp="1"/>
          </p:cNvSpPr>
          <p:nvPr>
            <p:ph type="title"/>
          </p:nvPr>
        </p:nvSpPr>
        <p:spPr/>
        <p:txBody>
          <a:bodyPr>
            <a:normAutofit fontScale="90000"/>
          </a:bodyPr>
          <a:lstStyle/>
          <a:p>
            <a:r>
              <a:rPr lang="en-US" dirty="0"/>
              <a:t>LO6,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Identify ways to promote appetites at mealtime</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Meals are not only a time for getting nourishment but a time for socialization as well. Making mealtime pleasant for residents is one of the most important things an NA can do to help residents get proper nutrition. </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58291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44</a:t>
            </a:fld>
            <a:endParaRPr lang="en-US"/>
          </a:p>
        </p:txBody>
      </p:sp>
      <p:sp>
        <p:nvSpPr>
          <p:cNvPr id="2" name="Title 1">
            <a:extLst>
              <a:ext uri="{FF2B5EF4-FFF2-40B4-BE49-F238E27FC236}">
                <a16:creationId xmlns:a16="http://schemas.microsoft.com/office/drawing/2014/main" id="{9FE53502-415D-417E-9C25-044C79486224}"/>
              </a:ext>
            </a:extLst>
          </p:cNvPr>
          <p:cNvSpPr>
            <a:spLocks noGrp="1"/>
          </p:cNvSpPr>
          <p:nvPr>
            <p:ph type="title"/>
          </p:nvPr>
        </p:nvSpPr>
        <p:spPr/>
        <p:txBody>
          <a:bodyPr>
            <a:normAutofit fontScale="90000"/>
          </a:bodyPr>
          <a:lstStyle/>
          <a:p>
            <a:r>
              <a:rPr lang="en-US" dirty="0"/>
              <a:t>LO6,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Identify ways to promote appetites at mealtime</a:t>
            </a:r>
          </a:p>
          <a:p>
            <a:pPr marL="0" indent="0">
              <a:buNone/>
            </a:pPr>
            <a:endParaRPr lang="en-US" dirty="0">
              <a:latin typeface="+mj-lt"/>
            </a:endParaRPr>
          </a:p>
          <a:p>
            <a:pPr marL="0" indent="0">
              <a:buNone/>
            </a:pPr>
            <a:r>
              <a:rPr lang="en-US" dirty="0">
                <a:latin typeface="+mj-lt"/>
              </a:rPr>
              <a:t>NAs should remember these guidelines for promoting appetites:</a:t>
            </a:r>
          </a:p>
          <a:p>
            <a:pPr marL="0" indent="0">
              <a:buNone/>
            </a:pPr>
            <a:endParaRPr lang="en-US" dirty="0">
              <a:latin typeface="+mj-lt"/>
            </a:endParaRPr>
          </a:p>
          <a:p>
            <a:pPr lvl="1"/>
            <a:r>
              <a:rPr lang="en-US" dirty="0">
                <a:latin typeface="+mj-lt"/>
              </a:rPr>
              <a:t>Assist with grooming/hygiene tasks before dining as needed.</a:t>
            </a:r>
          </a:p>
          <a:p>
            <a:pPr lvl="1"/>
            <a:r>
              <a:rPr lang="en-US" dirty="0">
                <a:latin typeface="+mj-lt"/>
              </a:rPr>
              <a:t>Give oral care before eating if requested.</a:t>
            </a:r>
          </a:p>
          <a:p>
            <a:pPr lvl="1"/>
            <a:r>
              <a:rPr lang="en-US" dirty="0">
                <a:latin typeface="+mj-lt"/>
              </a:rPr>
              <a:t>Offer a trip to the bathroom or help with elimination needs before eating.</a:t>
            </a:r>
          </a:p>
          <a:p>
            <a:pPr lvl="1"/>
            <a:r>
              <a:rPr lang="en-US" dirty="0">
                <a:latin typeface="+mj-lt"/>
              </a:rPr>
              <a:t>Help residents wash their hands before eating.</a:t>
            </a:r>
          </a:p>
          <a:p>
            <a:pPr lvl="1"/>
            <a:r>
              <a:rPr lang="en-US" dirty="0">
                <a:latin typeface="+mj-lt"/>
              </a:rPr>
              <a:t>Encourage use of dentures, eyeglasses, and hearing aids.</a:t>
            </a:r>
          </a:p>
          <a:p>
            <a:pPr lvl="1"/>
            <a:r>
              <a:rPr lang="en-US" dirty="0">
                <a:latin typeface="+mj-lt"/>
              </a:rPr>
              <a:t>Check the environment. Address odors. Keep noise level low. Do not shout or bang plates or cups. </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18107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45</a:t>
            </a:fld>
            <a:endParaRPr lang="en-US"/>
          </a:p>
        </p:txBody>
      </p:sp>
      <p:sp>
        <p:nvSpPr>
          <p:cNvPr id="2" name="Title 1">
            <a:extLst>
              <a:ext uri="{FF2B5EF4-FFF2-40B4-BE49-F238E27FC236}">
                <a16:creationId xmlns:a16="http://schemas.microsoft.com/office/drawing/2014/main" id="{0B38A73B-97EB-4C1B-8369-FBCB91D192F4}"/>
              </a:ext>
            </a:extLst>
          </p:cNvPr>
          <p:cNvSpPr>
            <a:spLocks noGrp="1"/>
          </p:cNvSpPr>
          <p:nvPr>
            <p:ph type="title"/>
          </p:nvPr>
        </p:nvSpPr>
        <p:spPr/>
        <p:txBody>
          <a:bodyPr>
            <a:normAutofit fontScale="90000"/>
          </a:bodyPr>
          <a:lstStyle/>
          <a:p>
            <a:r>
              <a:rPr lang="en-US" dirty="0"/>
              <a:t>LO6, content 3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Identify ways to promote appetites at mealtime</a:t>
            </a:r>
          </a:p>
          <a:p>
            <a:pPr marL="0" indent="0">
              <a:buNone/>
            </a:pPr>
            <a:endParaRPr lang="en-US" dirty="0">
              <a:latin typeface="+mj-lt"/>
            </a:endParaRPr>
          </a:p>
          <a:p>
            <a:pPr marL="0" indent="0">
              <a:buNone/>
            </a:pPr>
            <a:r>
              <a:rPr lang="en-US" dirty="0">
                <a:latin typeface="+mj-lt"/>
              </a:rPr>
              <a:t>Guidelines for promoting appetites (cont’d):</a:t>
            </a:r>
          </a:p>
          <a:p>
            <a:pPr marL="0" indent="0">
              <a:buNone/>
            </a:pPr>
            <a:endParaRPr lang="en-US" dirty="0">
              <a:latin typeface="+mj-lt"/>
            </a:endParaRPr>
          </a:p>
          <a:p>
            <a:pPr lvl="1"/>
            <a:r>
              <a:rPr lang="en-US" dirty="0">
                <a:latin typeface="+mj-lt"/>
              </a:rPr>
              <a:t>Seat residents next to friends.</a:t>
            </a:r>
          </a:p>
          <a:p>
            <a:pPr lvl="1"/>
            <a:r>
              <a:rPr lang="en-US" dirty="0">
                <a:latin typeface="+mj-lt"/>
              </a:rPr>
              <a:t>Properly position residents for eating, which is normally in the upright position.</a:t>
            </a:r>
          </a:p>
          <a:p>
            <a:pPr lvl="1"/>
            <a:r>
              <a:rPr lang="en-US" dirty="0">
                <a:latin typeface="+mj-lt"/>
              </a:rPr>
              <a:t>Serve food promptly to maintain the correct temperature.</a:t>
            </a:r>
          </a:p>
          <a:p>
            <a:pPr lvl="1"/>
            <a:r>
              <a:rPr lang="en-US" dirty="0">
                <a:latin typeface="+mj-lt"/>
              </a:rPr>
              <a:t>Plates should look appetizing.</a:t>
            </a:r>
          </a:p>
          <a:p>
            <a:pPr lvl="1"/>
            <a:r>
              <a:rPr lang="en-US" dirty="0">
                <a:latin typeface="+mj-lt"/>
              </a:rPr>
              <a:t>Give the resident proper eating tools, including assistive utensils if needed.</a:t>
            </a:r>
          </a:p>
          <a:p>
            <a:pPr lvl="1"/>
            <a:r>
              <a:rPr lang="en-US" dirty="0">
                <a:latin typeface="+mj-lt"/>
              </a:rPr>
              <a:t>Be cheerful, positive, and helpful.</a:t>
            </a:r>
          </a:p>
          <a:p>
            <a:pPr lvl="1"/>
            <a:r>
              <a:rPr lang="en-US" dirty="0">
                <a:latin typeface="+mj-lt"/>
              </a:rPr>
              <a:t>Give additional food when requested.</a:t>
            </a:r>
          </a:p>
          <a:p>
            <a:pPr lvl="1"/>
            <a:endParaRPr lang="en-US" dirty="0">
              <a:latin typeface="+mj-lt"/>
            </a:endParaRPr>
          </a:p>
          <a:p>
            <a:pPr lvl="1"/>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4084816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46</a:t>
            </a:fld>
            <a:endParaRPr lang="en-US"/>
          </a:p>
        </p:txBody>
      </p:sp>
      <p:sp>
        <p:nvSpPr>
          <p:cNvPr id="2" name="Title 1">
            <a:extLst>
              <a:ext uri="{FF2B5EF4-FFF2-40B4-BE49-F238E27FC236}">
                <a16:creationId xmlns:a16="http://schemas.microsoft.com/office/drawing/2014/main" id="{39AB0A69-F00F-4EC3-BEBF-B0B8FA5837E0}"/>
              </a:ext>
            </a:extLst>
          </p:cNvPr>
          <p:cNvSpPr>
            <a:spLocks noGrp="1"/>
          </p:cNvSpPr>
          <p:nvPr>
            <p:ph type="title"/>
          </p:nvPr>
        </p:nvSpPr>
        <p:spPr/>
        <p:txBody>
          <a:bodyPr>
            <a:normAutofit fontScale="90000"/>
          </a:bodyPr>
          <a:lstStyle/>
          <a:p>
            <a:r>
              <a:rPr lang="en-US" dirty="0"/>
              <a:t>LO7,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Demonstrate how to assist with eating</a:t>
            </a:r>
          </a:p>
          <a:p>
            <a:pPr marL="0" indent="0">
              <a:buNone/>
            </a:pPr>
            <a:endParaRPr lang="en-US" dirty="0">
              <a:latin typeface="+mj-lt"/>
            </a:endParaRPr>
          </a:p>
          <a:p>
            <a:pPr marL="0" indent="0">
              <a:buNone/>
            </a:pPr>
            <a:r>
              <a:rPr lang="en-US" dirty="0">
                <a:latin typeface="+mj-lt"/>
              </a:rPr>
              <a:t>When assisting residents with eating NAs should remember the following: </a:t>
            </a:r>
          </a:p>
          <a:p>
            <a:pPr marL="0" indent="0">
              <a:buNone/>
            </a:pPr>
            <a:endParaRPr lang="en-US" dirty="0">
              <a:latin typeface="+mj-lt"/>
            </a:endParaRPr>
          </a:p>
          <a:p>
            <a:pPr lvl="1"/>
            <a:r>
              <a:rPr lang="en-US" dirty="0">
                <a:latin typeface="+mj-lt"/>
              </a:rPr>
              <a:t>Residents will need different levels of help.</a:t>
            </a:r>
          </a:p>
          <a:p>
            <a:pPr lvl="1"/>
            <a:r>
              <a:rPr lang="en-US" dirty="0">
                <a:latin typeface="+mj-lt"/>
              </a:rPr>
              <a:t>Some residents will only need help with setting up but can feed themselves.</a:t>
            </a:r>
          </a:p>
          <a:p>
            <a:pPr lvl="1"/>
            <a:r>
              <a:rPr lang="en-US" dirty="0">
                <a:latin typeface="+mj-lt"/>
              </a:rPr>
              <a:t>Some residents will need to be fed. Be sensitive and give privacy.</a:t>
            </a:r>
          </a:p>
          <a:p>
            <a:pPr lvl="1"/>
            <a:r>
              <a:rPr lang="en-US" dirty="0">
                <a:latin typeface="+mj-lt"/>
              </a:rPr>
              <a:t>Encourage residents to do what they can.</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448472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47</a:t>
            </a:fld>
            <a:endParaRPr lang="en-US"/>
          </a:p>
        </p:txBody>
      </p:sp>
      <p:sp>
        <p:nvSpPr>
          <p:cNvPr id="2" name="Title 1">
            <a:extLst>
              <a:ext uri="{FF2B5EF4-FFF2-40B4-BE49-F238E27FC236}">
                <a16:creationId xmlns:a16="http://schemas.microsoft.com/office/drawing/2014/main" id="{B1BCB52A-58B7-415C-B80D-C2C604B9BCFF}"/>
              </a:ext>
            </a:extLst>
          </p:cNvPr>
          <p:cNvSpPr>
            <a:spLocks noGrp="1"/>
          </p:cNvSpPr>
          <p:nvPr>
            <p:ph type="title"/>
          </p:nvPr>
        </p:nvSpPr>
        <p:spPr/>
        <p:txBody>
          <a:bodyPr>
            <a:normAutofit fontScale="90000"/>
          </a:bodyPr>
          <a:lstStyle/>
          <a:p>
            <a:r>
              <a:rPr lang="en-US" dirty="0"/>
              <a:t>LO7,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Demonstrate how to assist with eating</a:t>
            </a:r>
          </a:p>
          <a:p>
            <a:pPr marL="0" indent="0">
              <a:buNone/>
            </a:pPr>
            <a:endParaRPr lang="en-US" dirty="0">
              <a:latin typeface="+mj-lt"/>
            </a:endParaRPr>
          </a:p>
          <a:p>
            <a:pPr marL="0" indent="0">
              <a:buNone/>
            </a:pPr>
            <a:r>
              <a:rPr lang="en-US" dirty="0">
                <a:latin typeface="+mj-lt"/>
              </a:rPr>
              <a:t>Guidelines for assisting a resident with eating are as follows:</a:t>
            </a:r>
          </a:p>
          <a:p>
            <a:pPr marL="0" indent="0">
              <a:buNone/>
            </a:pPr>
            <a:endParaRPr lang="en-US" dirty="0">
              <a:latin typeface="+mj-lt"/>
            </a:endParaRPr>
          </a:p>
          <a:p>
            <a:pPr lvl="1"/>
            <a:r>
              <a:rPr lang="en-US" dirty="0">
                <a:latin typeface="+mj-lt"/>
              </a:rPr>
              <a:t>Wash your hands.</a:t>
            </a:r>
          </a:p>
          <a:p>
            <a:pPr lvl="1"/>
            <a:r>
              <a:rPr lang="en-US" dirty="0">
                <a:latin typeface="+mj-lt"/>
              </a:rPr>
              <a:t>Identify residents before serving meals.</a:t>
            </a:r>
          </a:p>
          <a:p>
            <a:pPr lvl="1"/>
            <a:r>
              <a:rPr lang="en-US" dirty="0">
                <a:latin typeface="+mj-lt"/>
              </a:rPr>
              <a:t>Sit at resident’s eye level.</a:t>
            </a:r>
          </a:p>
          <a:p>
            <a:pPr lvl="1"/>
            <a:r>
              <a:rPr lang="en-US" dirty="0">
                <a:latin typeface="+mj-lt"/>
              </a:rPr>
              <a:t>Allow time for prayer if the resident wishes.</a:t>
            </a:r>
          </a:p>
          <a:p>
            <a:pPr lvl="1"/>
            <a:r>
              <a:rPr lang="en-US" dirty="0">
                <a:latin typeface="+mj-lt"/>
              </a:rPr>
              <a:t>Be supportive and encouraging. Do not treat the resident like a child.</a:t>
            </a:r>
          </a:p>
          <a:p>
            <a:pPr lvl="1"/>
            <a:r>
              <a:rPr lang="en-US" dirty="0">
                <a:latin typeface="+mj-lt"/>
              </a:rPr>
              <a:t>Do not touch food to test its temperature. Use a hand over the dish instead.</a:t>
            </a:r>
          </a:p>
          <a:p>
            <a:pPr lvl="1"/>
            <a:r>
              <a:rPr lang="en-US" dirty="0">
                <a:latin typeface="+mj-lt"/>
              </a:rPr>
              <a:t>Cut foods and pour liquids as needed.</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38399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48</a:t>
            </a:fld>
            <a:endParaRPr lang="en-US"/>
          </a:p>
        </p:txBody>
      </p:sp>
      <p:sp>
        <p:nvSpPr>
          <p:cNvPr id="2" name="Title 1">
            <a:extLst>
              <a:ext uri="{FF2B5EF4-FFF2-40B4-BE49-F238E27FC236}">
                <a16:creationId xmlns:a16="http://schemas.microsoft.com/office/drawing/2014/main" id="{9D7BF83E-D474-486B-828D-52E4E566A305}"/>
              </a:ext>
            </a:extLst>
          </p:cNvPr>
          <p:cNvSpPr>
            <a:spLocks noGrp="1"/>
          </p:cNvSpPr>
          <p:nvPr>
            <p:ph type="title"/>
          </p:nvPr>
        </p:nvSpPr>
        <p:spPr/>
        <p:txBody>
          <a:bodyPr>
            <a:normAutofit fontScale="90000"/>
          </a:bodyPr>
          <a:lstStyle/>
          <a:p>
            <a:r>
              <a:rPr lang="en-US" dirty="0"/>
              <a:t>LO7,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Demonstrate how to assist with eating</a:t>
            </a:r>
          </a:p>
          <a:p>
            <a:pPr marL="0" indent="0">
              <a:buNone/>
            </a:pPr>
            <a:endParaRPr lang="en-US" dirty="0">
              <a:latin typeface="+mj-lt"/>
            </a:endParaRPr>
          </a:p>
          <a:p>
            <a:pPr marL="0" indent="0">
              <a:buNone/>
            </a:pPr>
            <a:r>
              <a:rPr lang="en-US" dirty="0">
                <a:latin typeface="+mj-lt"/>
              </a:rPr>
              <a:t>Guidelines for assisting a resident with eating (cont’d):</a:t>
            </a:r>
          </a:p>
          <a:p>
            <a:pPr marL="0" indent="0">
              <a:buNone/>
            </a:pPr>
            <a:endParaRPr lang="en-US" dirty="0">
              <a:latin typeface="+mj-lt"/>
            </a:endParaRPr>
          </a:p>
          <a:p>
            <a:pPr lvl="1"/>
            <a:r>
              <a:rPr lang="en-US" dirty="0">
                <a:latin typeface="+mj-lt"/>
              </a:rPr>
              <a:t>Identify foods and fluids that are in front of resident. Call pureed food by the correct name.</a:t>
            </a:r>
          </a:p>
          <a:p>
            <a:pPr lvl="1"/>
            <a:r>
              <a:rPr lang="en-US" dirty="0">
                <a:latin typeface="+mj-lt"/>
              </a:rPr>
              <a:t>Ask the resident what he wants to eat first. Allow resident to make the choice.</a:t>
            </a:r>
          </a:p>
          <a:p>
            <a:pPr lvl="1"/>
            <a:r>
              <a:rPr lang="en-US" dirty="0">
                <a:latin typeface="+mj-lt"/>
              </a:rPr>
              <a:t>Do not mix foods unless resident prefers it.</a:t>
            </a:r>
          </a:p>
          <a:p>
            <a:pPr lvl="1"/>
            <a:r>
              <a:rPr lang="en-US" dirty="0">
                <a:latin typeface="+mj-lt"/>
              </a:rPr>
              <a:t>Do not rush the meal.</a:t>
            </a:r>
          </a:p>
          <a:p>
            <a:pPr lvl="1"/>
            <a:r>
              <a:rPr lang="en-US" dirty="0">
                <a:latin typeface="+mj-lt"/>
              </a:rPr>
              <a:t>Be social and friendly. Converse if the resident wishes to do so.</a:t>
            </a:r>
          </a:p>
          <a:p>
            <a:pPr lvl="1"/>
            <a:r>
              <a:rPr lang="en-US" dirty="0">
                <a:latin typeface="+mj-lt"/>
              </a:rPr>
              <a:t>Give the resident full attention.</a:t>
            </a:r>
          </a:p>
          <a:p>
            <a:pPr lvl="1"/>
            <a:r>
              <a:rPr lang="en-US" dirty="0">
                <a:latin typeface="+mj-lt"/>
              </a:rPr>
              <a:t>Alternate food and drink, cold and hot, and bland and sweets.</a:t>
            </a:r>
          </a:p>
          <a:p>
            <a:pPr lvl="1"/>
            <a:r>
              <a:rPr lang="en-US" dirty="0">
                <a:latin typeface="+mj-lt"/>
              </a:rPr>
              <a:t>Honor requests for different food.</a:t>
            </a:r>
          </a:p>
          <a:p>
            <a:pPr lvl="1"/>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643125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49</a:t>
            </a:fld>
            <a:endParaRPr lang="en-US"/>
          </a:p>
        </p:txBody>
      </p:sp>
      <p:sp>
        <p:nvSpPr>
          <p:cNvPr id="2" name="Title 1">
            <a:extLst>
              <a:ext uri="{FF2B5EF4-FFF2-40B4-BE49-F238E27FC236}">
                <a16:creationId xmlns:a16="http://schemas.microsoft.com/office/drawing/2014/main" id="{AC430053-3C94-4562-8538-84EC09B033BC}"/>
              </a:ext>
            </a:extLst>
          </p:cNvPr>
          <p:cNvSpPr>
            <a:spLocks noGrp="1"/>
          </p:cNvSpPr>
          <p:nvPr>
            <p:ph type="title"/>
          </p:nvPr>
        </p:nvSpPr>
        <p:spPr/>
        <p:txBody>
          <a:bodyPr>
            <a:normAutofit fontScale="90000"/>
          </a:bodyPr>
          <a:lstStyle/>
          <a:p>
            <a:r>
              <a:rPr lang="en-US" dirty="0"/>
              <a:t>LO7,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Demonstrate how to assist with eating</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An NA should not insist that a resident use a clothing protector, and should never refer to a clothing protector as a bib.</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2367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a:t>
            </a:fld>
            <a:endParaRPr lang="en-US"/>
          </a:p>
        </p:txBody>
      </p:sp>
      <p:sp>
        <p:nvSpPr>
          <p:cNvPr id="2" name="Title 1">
            <a:extLst>
              <a:ext uri="{FF2B5EF4-FFF2-40B4-BE49-F238E27FC236}">
                <a16:creationId xmlns:a16="http://schemas.microsoft.com/office/drawing/2014/main" id="{3E1F6AC6-CB09-40D5-A811-DC2371298080}"/>
              </a:ext>
            </a:extLst>
          </p:cNvPr>
          <p:cNvSpPr>
            <a:spLocks noGrp="1"/>
          </p:cNvSpPr>
          <p:nvPr>
            <p:ph type="title"/>
          </p:nvPr>
        </p:nvSpPr>
        <p:spPr/>
        <p:txBody>
          <a:bodyPr>
            <a:normAutofit fontScale="90000"/>
          </a:bodyPr>
          <a:lstStyle/>
          <a:p>
            <a:r>
              <a:rPr lang="en-US" dirty="0"/>
              <a:t>LO1,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Important facts about water:</a:t>
            </a:r>
          </a:p>
          <a:p>
            <a:pPr marL="0" indent="0">
              <a:buNone/>
            </a:pPr>
            <a:endParaRPr lang="en-US" dirty="0">
              <a:latin typeface="+mj-lt"/>
            </a:endParaRPr>
          </a:p>
          <a:p>
            <a:pPr lvl="1"/>
            <a:r>
              <a:rPr lang="en-US" dirty="0">
                <a:latin typeface="+mj-lt"/>
              </a:rPr>
              <a:t>Most essential nutrient for life</a:t>
            </a:r>
          </a:p>
          <a:p>
            <a:pPr lvl="1"/>
            <a:r>
              <a:rPr lang="en-US" dirty="0">
                <a:latin typeface="+mj-lt"/>
              </a:rPr>
              <a:t>Water aids in </a:t>
            </a:r>
          </a:p>
          <a:p>
            <a:pPr lvl="2"/>
            <a:r>
              <a:rPr lang="en-US" dirty="0">
                <a:latin typeface="+mj-lt"/>
              </a:rPr>
              <a:t>Digestion</a:t>
            </a:r>
          </a:p>
          <a:p>
            <a:pPr lvl="2"/>
            <a:r>
              <a:rPr lang="en-US" dirty="0">
                <a:latin typeface="+mj-lt"/>
              </a:rPr>
              <a:t>Absorption of food</a:t>
            </a:r>
          </a:p>
          <a:p>
            <a:pPr lvl="2"/>
            <a:r>
              <a:rPr lang="en-US" dirty="0">
                <a:latin typeface="+mj-lt"/>
              </a:rPr>
              <a:t>Elimination of wastes</a:t>
            </a:r>
          </a:p>
          <a:p>
            <a:pPr lvl="2"/>
            <a:r>
              <a:rPr lang="en-US" dirty="0">
                <a:latin typeface="+mj-lt"/>
              </a:rPr>
              <a:t>Maintaining normal body temperature</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184391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50</a:t>
            </a:fld>
            <a:endParaRPr lang="en-US"/>
          </a:p>
        </p:txBody>
      </p:sp>
      <p:sp>
        <p:nvSpPr>
          <p:cNvPr id="4" name="Title 3">
            <a:extLst>
              <a:ext uri="{FF2B5EF4-FFF2-40B4-BE49-F238E27FC236}">
                <a16:creationId xmlns:a16="http://schemas.microsoft.com/office/drawing/2014/main" id="{15BDE48D-5B40-4C63-B08B-C05EC0B7D021}"/>
              </a:ext>
            </a:extLst>
          </p:cNvPr>
          <p:cNvSpPr>
            <a:spLocks noGrp="1"/>
          </p:cNvSpPr>
          <p:nvPr>
            <p:ph type="title"/>
          </p:nvPr>
        </p:nvSpPr>
        <p:spPr/>
        <p:txBody>
          <a:bodyPr>
            <a:normAutofit fontScale="90000"/>
          </a:bodyPr>
          <a:lstStyle/>
          <a:p>
            <a:r>
              <a:rPr lang="en-US" dirty="0"/>
              <a:t>LO7, content 5</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Feeding a resident</a:t>
            </a:r>
          </a:p>
          <a:p>
            <a:pPr marL="0" indent="0">
              <a:buNone/>
            </a:pPr>
            <a:endParaRPr lang="en-US" altLang="en-US" dirty="0">
              <a:solidFill>
                <a:schemeClr val="accent5">
                  <a:lumMod val="60000"/>
                  <a:lumOff val="40000"/>
                </a:schemeClr>
              </a:solidFill>
              <a:highlight>
                <a:srgbClr val="000000"/>
              </a:highlight>
              <a:latin typeface="+mj-lt"/>
            </a:endParaRPr>
          </a:p>
          <a:p>
            <a:pPr marL="0" indent="0">
              <a:buNone/>
            </a:pPr>
            <a:r>
              <a:rPr lang="en-US" altLang="en-US" i="1" dirty="0">
                <a:latin typeface="+mj-lt"/>
              </a:rPr>
              <a:t>Equipment: meal; eating utensils; clothing protector; washcloths, wipes, or towel</a:t>
            </a:r>
          </a:p>
          <a:p>
            <a:pPr marL="0" indent="0">
              <a:buNone/>
            </a:pPr>
            <a:endParaRPr lang="en-US" altLang="en-US" dirty="0">
              <a:solidFill>
                <a:schemeClr val="accent5">
                  <a:lumMod val="60000"/>
                  <a:lumOff val="40000"/>
                </a:schemeClr>
              </a:solidFill>
              <a:latin typeface="+mj-lt"/>
            </a:endParaRPr>
          </a:p>
          <a:p>
            <a:pPr marL="457200" indent="-457200">
              <a:buFont typeface="+mj-lt"/>
              <a:buAutoNum type="arabicPeriod"/>
            </a:pPr>
            <a:r>
              <a:rPr lang="en-US" altLang="en-US" dirty="0">
                <a:latin typeface="+mj-lt"/>
              </a:rPr>
              <a:t>Identify yourself by name. Identify the resident by name. </a:t>
            </a:r>
          </a:p>
          <a:p>
            <a:pPr marL="457200" indent="-457200">
              <a:buFont typeface="+mj-lt"/>
              <a:buAutoNum type="arabicPeriod"/>
            </a:pPr>
            <a:r>
              <a:rPr lang="en-US" altLang="en-US" dirty="0">
                <a:latin typeface="+mj-lt"/>
              </a:rPr>
              <a:t>Wash your hands.</a:t>
            </a:r>
          </a:p>
          <a:p>
            <a:pPr marL="457200" indent="-457200">
              <a:buFont typeface="+mj-lt"/>
              <a:buAutoNum type="arabicPeriod"/>
            </a:pPr>
            <a:r>
              <a:rPr lang="en-US" altLang="en-US" dirty="0">
                <a:latin typeface="+mj-lt"/>
              </a:rPr>
              <a:t>Explain procedure to resident. Speak clearly, slowly, and directly. Maintain face-to-face contact whenever possible.</a:t>
            </a:r>
          </a:p>
          <a:p>
            <a:pPr marL="457200" indent="-457200">
              <a:buFont typeface="+mj-lt"/>
              <a:buAutoNum type="arabicPeriod"/>
            </a:pPr>
            <a:r>
              <a:rPr lang="en-US" altLang="en-US" dirty="0">
                <a:latin typeface="+mj-lt"/>
              </a:rPr>
              <a:t>Provide for the resident's privacy with a curtain, screen or door.</a:t>
            </a:r>
          </a:p>
          <a:p>
            <a:pPr marL="457200" indent="-457200">
              <a:buFont typeface="+mj-lt"/>
              <a:buAutoNum type="arabicPeriod"/>
            </a:pPr>
            <a:r>
              <a:rPr lang="en-US" altLang="en-US" dirty="0">
                <a:latin typeface="+mj-lt"/>
              </a:rPr>
              <a:t>Look at the diet card or menu. Ask resident to state her name. If the resident is unable to state her name check identification another way such as looking at a photo ID or an armband. Verify that resident has received the right tray. </a:t>
            </a:r>
          </a:p>
          <a:p>
            <a:pPr marL="0" indent="0">
              <a:buNone/>
            </a:pPr>
            <a:endParaRPr lang="en-US" altLang="en-US" dirty="0">
              <a:solidFill>
                <a:schemeClr val="accent5">
                  <a:lumMod val="60000"/>
                  <a:lumOff val="40000"/>
                </a:schemeClr>
              </a:solidFill>
              <a:highlight>
                <a:srgbClr val="000000"/>
              </a:highlight>
              <a:latin typeface="+mj-lt"/>
            </a:endParaRPr>
          </a:p>
          <a:p>
            <a:pPr marL="0" indent="0">
              <a:buNone/>
            </a:pPr>
            <a:endParaRPr lang="en-US" altLang="en-US" dirty="0">
              <a:highlight>
                <a:srgbClr val="000000"/>
              </a:highlight>
            </a:endParaRPr>
          </a:p>
        </p:txBody>
      </p:sp>
    </p:spTree>
    <p:extLst>
      <p:ext uri="{BB962C8B-B14F-4D97-AF65-F5344CB8AC3E}">
        <p14:creationId xmlns:p14="http://schemas.microsoft.com/office/powerpoint/2010/main" val="1761923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51</a:t>
            </a:fld>
            <a:endParaRPr lang="en-US"/>
          </a:p>
        </p:txBody>
      </p:sp>
      <p:sp>
        <p:nvSpPr>
          <p:cNvPr id="4" name="Title 3">
            <a:extLst>
              <a:ext uri="{FF2B5EF4-FFF2-40B4-BE49-F238E27FC236}">
                <a16:creationId xmlns:a16="http://schemas.microsoft.com/office/drawing/2014/main" id="{BB3C5A48-1943-4715-8FB9-743BE3BB4A5F}"/>
              </a:ext>
            </a:extLst>
          </p:cNvPr>
          <p:cNvSpPr>
            <a:spLocks noGrp="1"/>
          </p:cNvSpPr>
          <p:nvPr>
            <p:ph type="title"/>
          </p:nvPr>
        </p:nvSpPr>
        <p:spPr/>
        <p:txBody>
          <a:bodyPr>
            <a:normAutofit fontScale="90000"/>
          </a:bodyPr>
          <a:lstStyle/>
          <a:p>
            <a:r>
              <a:rPr lang="en-US" dirty="0"/>
              <a:t>LO7, content 6</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Feeding a resident</a:t>
            </a:r>
          </a:p>
          <a:p>
            <a:pPr marL="0" indent="0">
              <a:buNone/>
            </a:pPr>
            <a:endParaRPr lang="en-US" altLang="en-US" dirty="0">
              <a:solidFill>
                <a:schemeClr val="accent5">
                  <a:lumMod val="60000"/>
                  <a:lumOff val="40000"/>
                </a:schemeClr>
              </a:solidFill>
              <a:highlight>
                <a:srgbClr val="000000"/>
              </a:highlight>
              <a:latin typeface="+mj-lt"/>
            </a:endParaRPr>
          </a:p>
          <a:p>
            <a:pPr marL="457200" indent="-457200">
              <a:buFont typeface="+mj-lt"/>
              <a:buAutoNum type="arabicPeriod" startAt="6"/>
            </a:pPr>
            <a:r>
              <a:rPr lang="en-US" altLang="en-US" dirty="0"/>
              <a:t>Raise the head of the bed. Make sure resident is in an upright sitting position (at a 90-degree angle).</a:t>
            </a:r>
          </a:p>
          <a:p>
            <a:pPr marL="457200" indent="-457200">
              <a:buFont typeface="+mj-lt"/>
              <a:buAutoNum type="arabicPeriod" startAt="6"/>
            </a:pPr>
            <a:r>
              <a:rPr lang="en-US" altLang="en-US" dirty="0"/>
              <a:t>Adjust bed height to where you will be able to sit at resident’s eye level. Lock bed wheels.</a:t>
            </a:r>
          </a:p>
          <a:p>
            <a:pPr marL="457200" indent="-457200">
              <a:buFont typeface="+mj-lt"/>
              <a:buAutoNum type="arabicPeriod" startAt="6"/>
            </a:pPr>
            <a:r>
              <a:rPr lang="en-US" altLang="en-US" dirty="0"/>
              <a:t>Place the tray where it can be easily seen by the resident, such as on the overbed table.</a:t>
            </a:r>
          </a:p>
          <a:p>
            <a:pPr marL="457200" indent="-457200">
              <a:buFont typeface="+mj-lt"/>
              <a:buAutoNum type="arabicPeriod" startAt="6"/>
            </a:pPr>
            <a:r>
              <a:rPr lang="en-US" altLang="en-US" dirty="0"/>
              <a:t>Help the resident to clean her hands if she cannot do it herself.</a:t>
            </a:r>
          </a:p>
          <a:p>
            <a:pPr marL="457200" indent="-457200">
              <a:buFont typeface="+mj-lt"/>
              <a:buAutoNum type="arabicPeriod" startAt="6"/>
            </a:pPr>
            <a:r>
              <a:rPr lang="en-US" altLang="en-US" dirty="0"/>
              <a:t>Help resident to put on clothing protector if desired.</a:t>
            </a:r>
          </a:p>
          <a:p>
            <a:pPr marL="0" indent="0">
              <a:buNone/>
            </a:pPr>
            <a:r>
              <a:rPr lang="en-US" altLang="en-US" dirty="0"/>
              <a:t>	</a:t>
            </a:r>
          </a:p>
          <a:p>
            <a:pPr marL="0" indent="0">
              <a:buNone/>
            </a:pPr>
            <a:endParaRPr lang="en-US" altLang="en-US" dirty="0">
              <a:highlight>
                <a:srgbClr val="000000"/>
              </a:highlight>
            </a:endParaRPr>
          </a:p>
        </p:txBody>
      </p:sp>
    </p:spTree>
    <p:extLst>
      <p:ext uri="{BB962C8B-B14F-4D97-AF65-F5344CB8AC3E}">
        <p14:creationId xmlns:p14="http://schemas.microsoft.com/office/powerpoint/2010/main" val="1860474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52</a:t>
            </a:fld>
            <a:endParaRPr lang="en-US"/>
          </a:p>
        </p:txBody>
      </p:sp>
      <p:sp>
        <p:nvSpPr>
          <p:cNvPr id="4" name="Title 3">
            <a:extLst>
              <a:ext uri="{FF2B5EF4-FFF2-40B4-BE49-F238E27FC236}">
                <a16:creationId xmlns:a16="http://schemas.microsoft.com/office/drawing/2014/main" id="{3C0B35D6-C903-4297-AC3D-857A2817BEDC}"/>
              </a:ext>
            </a:extLst>
          </p:cNvPr>
          <p:cNvSpPr>
            <a:spLocks noGrp="1"/>
          </p:cNvSpPr>
          <p:nvPr>
            <p:ph type="title"/>
          </p:nvPr>
        </p:nvSpPr>
        <p:spPr/>
        <p:txBody>
          <a:bodyPr>
            <a:normAutofit fontScale="90000"/>
          </a:bodyPr>
          <a:lstStyle/>
          <a:p>
            <a:r>
              <a:rPr lang="en-US" dirty="0"/>
              <a:t>LO7, content 7</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a:xfrm>
            <a:off x="476544" y="780226"/>
            <a:ext cx="3662319" cy="5396738"/>
          </a:xfrm>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Feeding a resident</a:t>
            </a:r>
          </a:p>
          <a:p>
            <a:pPr marL="0" indent="0">
              <a:buNone/>
            </a:pPr>
            <a:endParaRPr lang="en-US" altLang="en-US" dirty="0">
              <a:solidFill>
                <a:schemeClr val="accent5">
                  <a:lumMod val="60000"/>
                  <a:lumOff val="40000"/>
                </a:schemeClr>
              </a:solidFill>
              <a:highlight>
                <a:srgbClr val="000000"/>
              </a:highlight>
              <a:latin typeface="+mj-lt"/>
            </a:endParaRPr>
          </a:p>
          <a:p>
            <a:pPr marL="457200" indent="-457200">
              <a:buFont typeface="+mj-lt"/>
              <a:buAutoNum type="arabicPeriod" startAt="11"/>
            </a:pPr>
            <a:r>
              <a:rPr lang="en-US" altLang="en-US" dirty="0"/>
              <a:t>Sit in a chair facing the resident at the resident's eye level. Sit on the stronger side if the resident has one-sided weakness.</a:t>
            </a:r>
          </a:p>
          <a:p>
            <a:pPr marL="457200" indent="-457200">
              <a:buFont typeface="+mj-lt"/>
              <a:buAutoNum type="arabicPeriod" startAt="11"/>
            </a:pPr>
            <a:r>
              <a:rPr lang="en-US" altLang="en-US" dirty="0"/>
              <a:t>Tell the resident what foods and beverage are on the tray. Offer a drink of beverage. Ask resident what she would like to eat first.</a:t>
            </a:r>
          </a:p>
          <a:p>
            <a:pPr marL="0" indent="0">
              <a:buNone/>
            </a:pPr>
            <a:endParaRPr lang="en-US" altLang="en-US" dirty="0">
              <a:highlight>
                <a:srgbClr val="000000"/>
              </a:highlight>
            </a:endParaRPr>
          </a:p>
        </p:txBody>
      </p:sp>
      <p:pic>
        <p:nvPicPr>
          <p:cNvPr id="5" name="Picture 4" descr="NA sits at the same level as resident for feeding.">
            <a:extLst>
              <a:ext uri="{FF2B5EF4-FFF2-40B4-BE49-F238E27FC236}">
                <a16:creationId xmlns:a16="http://schemas.microsoft.com/office/drawing/2014/main" id="{DBB0940F-7ACE-46F9-8BB1-C88B9116001B}"/>
              </a:ext>
            </a:extLst>
          </p:cNvPr>
          <p:cNvPicPr>
            <a:picLocks noChangeAspect="1"/>
          </p:cNvPicPr>
          <p:nvPr/>
        </p:nvPicPr>
        <p:blipFill>
          <a:blip r:embed="rId2"/>
          <a:stretch>
            <a:fillRect/>
          </a:stretch>
        </p:blipFill>
        <p:spPr>
          <a:xfrm>
            <a:off x="4335257" y="2983632"/>
            <a:ext cx="3776806" cy="2883658"/>
          </a:xfrm>
          <a:prstGeom prst="rect">
            <a:avLst/>
          </a:prstGeom>
        </p:spPr>
      </p:pic>
    </p:spTree>
    <p:extLst>
      <p:ext uri="{BB962C8B-B14F-4D97-AF65-F5344CB8AC3E}">
        <p14:creationId xmlns:p14="http://schemas.microsoft.com/office/powerpoint/2010/main" val="1257901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53</a:t>
            </a:fld>
            <a:endParaRPr lang="en-US"/>
          </a:p>
        </p:txBody>
      </p:sp>
      <p:sp>
        <p:nvSpPr>
          <p:cNvPr id="5" name="Title 4">
            <a:extLst>
              <a:ext uri="{FF2B5EF4-FFF2-40B4-BE49-F238E27FC236}">
                <a16:creationId xmlns:a16="http://schemas.microsoft.com/office/drawing/2014/main" id="{4CD98A51-FD85-414B-BCAD-65C6DA107E83}"/>
              </a:ext>
            </a:extLst>
          </p:cNvPr>
          <p:cNvSpPr>
            <a:spLocks noGrp="1"/>
          </p:cNvSpPr>
          <p:nvPr>
            <p:ph type="title"/>
          </p:nvPr>
        </p:nvSpPr>
        <p:spPr/>
        <p:txBody>
          <a:bodyPr>
            <a:normAutofit fontScale="90000"/>
          </a:bodyPr>
          <a:lstStyle/>
          <a:p>
            <a:r>
              <a:rPr lang="en-US" dirty="0"/>
              <a:t>LO7, content 8</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a:xfrm>
            <a:off x="476545" y="780226"/>
            <a:ext cx="3715682" cy="5396738"/>
          </a:xfrm>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Feeding a resident</a:t>
            </a:r>
          </a:p>
          <a:p>
            <a:pPr marL="0" indent="0">
              <a:buNone/>
            </a:pPr>
            <a:endParaRPr lang="en-US" altLang="en-US" dirty="0">
              <a:solidFill>
                <a:schemeClr val="accent5">
                  <a:lumMod val="60000"/>
                  <a:lumOff val="40000"/>
                </a:schemeClr>
              </a:solidFill>
              <a:highlight>
                <a:srgbClr val="000000"/>
              </a:highlight>
              <a:latin typeface="+mj-lt"/>
            </a:endParaRPr>
          </a:p>
          <a:p>
            <a:pPr marL="457200" indent="-457200">
              <a:buFont typeface="+mj-lt"/>
              <a:buAutoNum type="arabicPeriod" startAt="13"/>
            </a:pPr>
            <a:r>
              <a:rPr lang="en-US" altLang="en-US" dirty="0"/>
              <a:t>Check the temperature of the food. Using utensils, offer the food in bite-sized pieces. Tell the resident the content of each bite of food offered. Alternate types of food, allowing for resident’s preferences. Do not feed all of one type before offering another type. Make sure resident’s mouth is empty before next bite or sip. Report any swallowing problems to the nurse immediately.</a:t>
            </a:r>
          </a:p>
          <a:p>
            <a:pPr marL="0" indent="0">
              <a:buNone/>
            </a:pPr>
            <a:endParaRPr lang="en-US" altLang="en-US" dirty="0">
              <a:highlight>
                <a:srgbClr val="000000"/>
              </a:highlight>
            </a:endParaRPr>
          </a:p>
        </p:txBody>
      </p:sp>
      <p:pic>
        <p:nvPicPr>
          <p:cNvPr id="4" name="Picture 3" descr="NA feeds resident.">
            <a:extLst>
              <a:ext uri="{FF2B5EF4-FFF2-40B4-BE49-F238E27FC236}">
                <a16:creationId xmlns:a16="http://schemas.microsoft.com/office/drawing/2014/main" id="{EC7E4D02-B26F-4DC6-A9E4-CE03F098E75E}"/>
              </a:ext>
            </a:extLst>
          </p:cNvPr>
          <p:cNvPicPr>
            <a:picLocks noChangeAspect="1"/>
          </p:cNvPicPr>
          <p:nvPr/>
        </p:nvPicPr>
        <p:blipFill>
          <a:blip r:embed="rId2"/>
          <a:stretch>
            <a:fillRect/>
          </a:stretch>
        </p:blipFill>
        <p:spPr>
          <a:xfrm>
            <a:off x="4714080" y="3188368"/>
            <a:ext cx="3715682" cy="2578832"/>
          </a:xfrm>
          <a:prstGeom prst="rect">
            <a:avLst/>
          </a:prstGeom>
        </p:spPr>
      </p:pic>
    </p:spTree>
    <p:extLst>
      <p:ext uri="{BB962C8B-B14F-4D97-AF65-F5344CB8AC3E}">
        <p14:creationId xmlns:p14="http://schemas.microsoft.com/office/powerpoint/2010/main" val="554963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54</a:t>
            </a:fld>
            <a:endParaRPr lang="en-US"/>
          </a:p>
        </p:txBody>
      </p:sp>
      <p:sp>
        <p:nvSpPr>
          <p:cNvPr id="5" name="Title 4">
            <a:extLst>
              <a:ext uri="{FF2B5EF4-FFF2-40B4-BE49-F238E27FC236}">
                <a16:creationId xmlns:a16="http://schemas.microsoft.com/office/drawing/2014/main" id="{F253E5AD-F187-4FB0-AE31-58292AE1D7C3}"/>
              </a:ext>
            </a:extLst>
          </p:cNvPr>
          <p:cNvSpPr>
            <a:spLocks noGrp="1"/>
          </p:cNvSpPr>
          <p:nvPr>
            <p:ph type="title"/>
          </p:nvPr>
        </p:nvSpPr>
        <p:spPr/>
        <p:txBody>
          <a:bodyPr>
            <a:normAutofit fontScale="90000"/>
          </a:bodyPr>
          <a:lstStyle/>
          <a:p>
            <a:r>
              <a:rPr lang="en-US" dirty="0"/>
              <a:t>LO7, content 9</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a:xfrm>
            <a:off x="476545" y="780226"/>
            <a:ext cx="3848640" cy="5396738"/>
          </a:xfrm>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Feeding a resident</a:t>
            </a:r>
          </a:p>
          <a:p>
            <a:pPr marL="0" indent="0">
              <a:buNone/>
            </a:pPr>
            <a:endParaRPr lang="en-US" altLang="en-US" dirty="0">
              <a:solidFill>
                <a:schemeClr val="accent5">
                  <a:lumMod val="60000"/>
                  <a:lumOff val="40000"/>
                </a:schemeClr>
              </a:solidFill>
              <a:highlight>
                <a:srgbClr val="000000"/>
              </a:highlight>
              <a:latin typeface="+mj-lt"/>
            </a:endParaRPr>
          </a:p>
          <a:p>
            <a:pPr marL="457200" indent="-457200">
              <a:buFont typeface="+mj-lt"/>
              <a:buAutoNum type="arabicPeriod" startAt="14"/>
            </a:pPr>
            <a:r>
              <a:rPr lang="en-US" altLang="en-US" dirty="0"/>
              <a:t>Offer sips of beverage to the resident throughout the meal. If you are holding the cup, touch it to the resident’s lips before you tip it. Give small, frequent sips.</a:t>
            </a:r>
          </a:p>
          <a:p>
            <a:pPr marL="457200" indent="-457200">
              <a:buFont typeface="+mj-lt"/>
              <a:buAutoNum type="arabicPeriod" startAt="14"/>
            </a:pPr>
            <a:r>
              <a:rPr lang="en-US" altLang="en-US" dirty="0"/>
              <a:t>Talk with the resident during the meal. Do not rush the resident. </a:t>
            </a:r>
          </a:p>
          <a:p>
            <a:pPr marL="457200" indent="-457200">
              <a:buFont typeface="+mj-lt"/>
              <a:buAutoNum type="arabicPeriod" startAt="14"/>
            </a:pPr>
            <a:r>
              <a:rPr lang="en-US" altLang="en-US" dirty="0"/>
              <a:t>Wipe food from resident’s mouth and hands as needed during the meal. Wipe again at the end of the meal. </a:t>
            </a:r>
          </a:p>
          <a:p>
            <a:pPr marL="0" indent="0">
              <a:buNone/>
            </a:pPr>
            <a:endParaRPr lang="en-US" altLang="en-US" dirty="0">
              <a:highlight>
                <a:srgbClr val="000000"/>
              </a:highlight>
            </a:endParaRPr>
          </a:p>
        </p:txBody>
      </p:sp>
      <p:grpSp>
        <p:nvGrpSpPr>
          <p:cNvPr id="7" name="Group 6" descr="NA converses pleasantly with resident during feeding. NA wipes resident's mouth.">
            <a:extLst>
              <a:ext uri="{FF2B5EF4-FFF2-40B4-BE49-F238E27FC236}">
                <a16:creationId xmlns:a16="http://schemas.microsoft.com/office/drawing/2014/main" id="{C80612C2-AD3D-4DFB-AF69-357D9D7F9312}"/>
              </a:ext>
            </a:extLst>
          </p:cNvPr>
          <p:cNvGrpSpPr/>
          <p:nvPr/>
        </p:nvGrpSpPr>
        <p:grpSpPr>
          <a:xfrm>
            <a:off x="4325185" y="880651"/>
            <a:ext cx="3857752" cy="5243015"/>
            <a:chOff x="4325185" y="880651"/>
            <a:chExt cx="3857752" cy="5243015"/>
          </a:xfrm>
        </p:grpSpPr>
        <p:pic>
          <p:nvPicPr>
            <p:cNvPr id="4" name="Picture 3">
              <a:extLst>
                <a:ext uri="{FF2B5EF4-FFF2-40B4-BE49-F238E27FC236}">
                  <a16:creationId xmlns:a16="http://schemas.microsoft.com/office/drawing/2014/main" id="{75989077-8639-4D1A-A4A6-7DF3565DE22F}"/>
                </a:ext>
              </a:extLst>
            </p:cNvPr>
            <p:cNvPicPr>
              <a:picLocks noChangeAspect="1"/>
            </p:cNvPicPr>
            <p:nvPr/>
          </p:nvPicPr>
          <p:blipFill>
            <a:blip r:embed="rId2"/>
            <a:stretch>
              <a:fillRect/>
            </a:stretch>
          </p:blipFill>
          <p:spPr>
            <a:xfrm>
              <a:off x="4325185" y="880651"/>
              <a:ext cx="3848639" cy="2548349"/>
            </a:xfrm>
            <a:prstGeom prst="rect">
              <a:avLst/>
            </a:prstGeom>
          </p:spPr>
        </p:pic>
        <p:pic>
          <p:nvPicPr>
            <p:cNvPr id="6" name="Picture 5">
              <a:extLst>
                <a:ext uri="{FF2B5EF4-FFF2-40B4-BE49-F238E27FC236}">
                  <a16:creationId xmlns:a16="http://schemas.microsoft.com/office/drawing/2014/main" id="{193C70AA-1EC4-4157-A26C-8B46DB778D6F}"/>
                </a:ext>
              </a:extLst>
            </p:cNvPr>
            <p:cNvPicPr>
              <a:picLocks noChangeAspect="1"/>
            </p:cNvPicPr>
            <p:nvPr/>
          </p:nvPicPr>
          <p:blipFill>
            <a:blip r:embed="rId3"/>
            <a:stretch>
              <a:fillRect/>
            </a:stretch>
          </p:blipFill>
          <p:spPr>
            <a:xfrm>
              <a:off x="4334298" y="3429000"/>
              <a:ext cx="3848639" cy="2694666"/>
            </a:xfrm>
            <a:prstGeom prst="rect">
              <a:avLst/>
            </a:prstGeom>
          </p:spPr>
        </p:pic>
      </p:grpSp>
    </p:spTree>
    <p:extLst>
      <p:ext uri="{BB962C8B-B14F-4D97-AF65-F5344CB8AC3E}">
        <p14:creationId xmlns:p14="http://schemas.microsoft.com/office/powerpoint/2010/main" val="4170588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55</a:t>
            </a:fld>
            <a:endParaRPr lang="en-US"/>
          </a:p>
        </p:txBody>
      </p:sp>
      <p:sp>
        <p:nvSpPr>
          <p:cNvPr id="4" name="Title 3">
            <a:extLst>
              <a:ext uri="{FF2B5EF4-FFF2-40B4-BE49-F238E27FC236}">
                <a16:creationId xmlns:a16="http://schemas.microsoft.com/office/drawing/2014/main" id="{23FCF157-98CD-4F62-9DAA-6AC95515D956}"/>
              </a:ext>
            </a:extLst>
          </p:cNvPr>
          <p:cNvSpPr>
            <a:spLocks noGrp="1"/>
          </p:cNvSpPr>
          <p:nvPr>
            <p:ph type="title"/>
          </p:nvPr>
        </p:nvSpPr>
        <p:spPr/>
        <p:txBody>
          <a:bodyPr>
            <a:normAutofit fontScale="90000"/>
          </a:bodyPr>
          <a:lstStyle/>
          <a:p>
            <a:r>
              <a:rPr lang="en-US" dirty="0"/>
              <a:t>LO7, content 10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Feeding a resident</a:t>
            </a:r>
          </a:p>
          <a:p>
            <a:pPr marL="0" indent="0">
              <a:buNone/>
            </a:pPr>
            <a:endParaRPr lang="en-US" altLang="en-US" dirty="0">
              <a:solidFill>
                <a:schemeClr val="accent5">
                  <a:lumMod val="60000"/>
                  <a:lumOff val="40000"/>
                </a:schemeClr>
              </a:solidFill>
              <a:highlight>
                <a:srgbClr val="000000"/>
              </a:highlight>
              <a:latin typeface="+mj-lt"/>
            </a:endParaRPr>
          </a:p>
          <a:p>
            <a:pPr marL="457200" indent="-457200">
              <a:buFont typeface="+mj-lt"/>
              <a:buAutoNum type="arabicPeriod" startAt="17"/>
            </a:pPr>
            <a:r>
              <a:rPr lang="en-US" altLang="en-US" dirty="0"/>
              <a:t>Remove clothing protector if used. Place it and used washcloths or wipes in the proper containers</a:t>
            </a:r>
          </a:p>
          <a:p>
            <a:pPr marL="457200" indent="-457200">
              <a:buFont typeface="+mj-lt"/>
              <a:buAutoNum type="arabicPeriod" startAt="17"/>
            </a:pPr>
            <a:r>
              <a:rPr lang="en-US" altLang="en-US" dirty="0"/>
              <a:t>Remove the food tray. Check for eyeglasses, dentures, or any personal items before removing tray. Place tray in proper area.</a:t>
            </a:r>
          </a:p>
          <a:p>
            <a:pPr marL="457200" indent="-457200">
              <a:buFont typeface="+mj-lt"/>
              <a:buAutoNum type="arabicPeriod" startAt="17"/>
            </a:pPr>
            <a:r>
              <a:rPr lang="en-US" altLang="en-US" dirty="0"/>
              <a:t>Make resident comfortable. Keep resident in the upright position for at least 30 minutes. Make sure the bed is free from crumbs. </a:t>
            </a:r>
          </a:p>
          <a:p>
            <a:pPr marL="457200" indent="-457200">
              <a:buFont typeface="+mj-lt"/>
              <a:buAutoNum type="arabicPeriod" startAt="17"/>
            </a:pPr>
            <a:r>
              <a:rPr lang="en-US" altLang="en-US" dirty="0"/>
              <a:t>Return bed to lowest position. Remove privacy measures.</a:t>
            </a:r>
          </a:p>
          <a:p>
            <a:pPr marL="457200" indent="-457200">
              <a:buFont typeface="+mj-lt"/>
              <a:buAutoNum type="arabicPeriod" startAt="17"/>
            </a:pPr>
            <a:r>
              <a:rPr lang="en-US" altLang="en-US" dirty="0"/>
              <a:t>Place call light within resident’s reach.</a:t>
            </a:r>
          </a:p>
          <a:p>
            <a:pPr marL="457200" indent="-457200">
              <a:buFont typeface="+mj-lt"/>
              <a:buAutoNum type="arabicPeriod" startAt="17"/>
            </a:pPr>
            <a:r>
              <a:rPr lang="en-US" altLang="en-US" dirty="0"/>
              <a:t>Wash your hands. </a:t>
            </a:r>
          </a:p>
          <a:p>
            <a:pPr marL="457200" indent="-457200">
              <a:buFont typeface="+mj-lt"/>
              <a:buAutoNum type="arabicPeriod" startAt="17"/>
            </a:pPr>
            <a:r>
              <a:rPr lang="en-US" altLang="en-US" dirty="0"/>
              <a:t>Report any changes in resident to the nurse.</a:t>
            </a:r>
          </a:p>
          <a:p>
            <a:pPr marL="457200" indent="-457200">
              <a:buFont typeface="+mj-lt"/>
              <a:buAutoNum type="arabicPeriod" startAt="17"/>
            </a:pPr>
            <a:r>
              <a:rPr lang="en-US" altLang="en-US" dirty="0"/>
              <a:t>Document procedure using facility guidelines.</a:t>
            </a:r>
          </a:p>
          <a:p>
            <a:pPr marL="0" indent="0">
              <a:buNone/>
            </a:pPr>
            <a:r>
              <a:rPr lang="en-US" altLang="en-US" dirty="0"/>
              <a:t>	</a:t>
            </a:r>
          </a:p>
          <a:p>
            <a:pPr marL="0" indent="0">
              <a:buNone/>
            </a:pPr>
            <a:endParaRPr lang="en-US" altLang="en-US" dirty="0">
              <a:highlight>
                <a:srgbClr val="000000"/>
              </a:highlight>
            </a:endParaRPr>
          </a:p>
        </p:txBody>
      </p:sp>
    </p:spTree>
    <p:extLst>
      <p:ext uri="{BB962C8B-B14F-4D97-AF65-F5344CB8AC3E}">
        <p14:creationId xmlns:p14="http://schemas.microsoft.com/office/powerpoint/2010/main" val="482838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56</a:t>
            </a:fld>
            <a:endParaRPr lang="en-US"/>
          </a:p>
        </p:txBody>
      </p:sp>
      <p:sp>
        <p:nvSpPr>
          <p:cNvPr id="2" name="Title 1">
            <a:extLst>
              <a:ext uri="{FF2B5EF4-FFF2-40B4-BE49-F238E27FC236}">
                <a16:creationId xmlns:a16="http://schemas.microsoft.com/office/drawing/2014/main" id="{E884A36A-5EF9-47CE-9E39-4D87522F6C6C}"/>
              </a:ext>
            </a:extLst>
          </p:cNvPr>
          <p:cNvSpPr>
            <a:spLocks noGrp="1"/>
          </p:cNvSpPr>
          <p:nvPr>
            <p:ph type="title"/>
          </p:nvPr>
        </p:nvSpPr>
        <p:spPr/>
        <p:txBody>
          <a:bodyPr>
            <a:normAutofit fontScale="90000"/>
          </a:bodyPr>
          <a:lstStyle/>
          <a:p>
            <a:r>
              <a:rPr lang="en-US" dirty="0"/>
              <a:t>LO7,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Demonstrate how to assist with eating</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NAs may be asked to track the amount of food a resident is eating. Methods of measuring food intake differ from facility to facility. NAs should know which method to use and how to use it.</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553591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57</a:t>
            </a:fld>
            <a:endParaRPr lang="en-US"/>
          </a:p>
        </p:txBody>
      </p:sp>
      <p:sp>
        <p:nvSpPr>
          <p:cNvPr id="2" name="Title 1">
            <a:extLst>
              <a:ext uri="{FF2B5EF4-FFF2-40B4-BE49-F238E27FC236}">
                <a16:creationId xmlns:a16="http://schemas.microsoft.com/office/drawing/2014/main" id="{6EE117A6-C346-4B0B-A4E7-DC300A2A2F73}"/>
              </a:ext>
            </a:extLst>
          </p:cNvPr>
          <p:cNvSpPr>
            <a:spLocks noGrp="1"/>
          </p:cNvSpPr>
          <p:nvPr>
            <p:ph type="title"/>
          </p:nvPr>
        </p:nvSpPr>
        <p:spPr/>
        <p:txBody>
          <a:bodyPr>
            <a:normAutofit fontScale="90000"/>
          </a:bodyPr>
          <a:lstStyle/>
          <a:p>
            <a:r>
              <a:rPr lang="en-US" dirty="0"/>
              <a:t>LO8, key term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Define the following term:</a:t>
            </a:r>
          </a:p>
          <a:p>
            <a:pPr marL="0" indent="0">
              <a:buNone/>
            </a:pPr>
            <a:endParaRPr lang="en-US" dirty="0">
              <a:latin typeface="+mj-lt"/>
            </a:endParaRPr>
          </a:p>
          <a:p>
            <a:pPr marL="0" indent="0">
              <a:buNone/>
            </a:pPr>
            <a:r>
              <a:rPr lang="en-US" b="1" dirty="0">
                <a:latin typeface="+mj-lt"/>
              </a:rPr>
              <a:t>dysphagia</a:t>
            </a:r>
          </a:p>
          <a:p>
            <a:pPr marL="457200" lvl="1" indent="0">
              <a:buNone/>
            </a:pPr>
            <a:r>
              <a:rPr lang="en-US" dirty="0">
                <a:latin typeface="+mj-lt"/>
              </a:rPr>
              <a:t>difficulty swallowing.</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7781078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58</a:t>
            </a:fld>
            <a:endParaRPr lang="en-US"/>
          </a:p>
        </p:txBody>
      </p:sp>
      <p:sp>
        <p:nvSpPr>
          <p:cNvPr id="2" name="Title 1">
            <a:extLst>
              <a:ext uri="{FF2B5EF4-FFF2-40B4-BE49-F238E27FC236}">
                <a16:creationId xmlns:a16="http://schemas.microsoft.com/office/drawing/2014/main" id="{B14A8B5E-ADF2-4FA7-90D5-4A4DF0117120}"/>
              </a:ext>
            </a:extLst>
          </p:cNvPr>
          <p:cNvSpPr>
            <a:spLocks noGrp="1"/>
          </p:cNvSpPr>
          <p:nvPr>
            <p:ph type="title"/>
          </p:nvPr>
        </p:nvSpPr>
        <p:spPr/>
        <p:txBody>
          <a:bodyPr>
            <a:normAutofit fontScale="90000"/>
          </a:bodyPr>
          <a:lstStyle/>
          <a:p>
            <a:r>
              <a:rPr lang="en-US" dirty="0"/>
              <a:t>LO8,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Any of the following can cause dysphagia:</a:t>
            </a:r>
          </a:p>
          <a:p>
            <a:pPr marL="0" indent="0">
              <a:buNone/>
            </a:pPr>
            <a:endParaRPr lang="en-US" dirty="0">
              <a:latin typeface="+mj-lt"/>
            </a:endParaRPr>
          </a:p>
          <a:p>
            <a:pPr lvl="1"/>
            <a:r>
              <a:rPr lang="en-US" dirty="0">
                <a:latin typeface="+mj-lt"/>
              </a:rPr>
              <a:t>Stroke</a:t>
            </a:r>
          </a:p>
          <a:p>
            <a:pPr lvl="1"/>
            <a:r>
              <a:rPr lang="en-US" dirty="0">
                <a:latin typeface="+mj-lt"/>
              </a:rPr>
              <a:t>Head/neck cancer</a:t>
            </a:r>
          </a:p>
          <a:p>
            <a:pPr lvl="1"/>
            <a:r>
              <a:rPr lang="en-US" dirty="0">
                <a:latin typeface="+mj-lt"/>
              </a:rPr>
              <a:t>Multiple sclerosis</a:t>
            </a:r>
          </a:p>
          <a:p>
            <a:pPr lvl="1"/>
            <a:r>
              <a:rPr lang="en-US" dirty="0">
                <a:latin typeface="+mj-lt"/>
              </a:rPr>
              <a:t>Parkinson’s disease</a:t>
            </a:r>
          </a:p>
          <a:p>
            <a:pPr lvl="1"/>
            <a:r>
              <a:rPr lang="en-US" dirty="0">
                <a:latin typeface="+mj-lt"/>
              </a:rPr>
              <a:t>Alzheimer’s disease </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620885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59</a:t>
            </a:fld>
            <a:endParaRPr lang="en-US"/>
          </a:p>
        </p:txBody>
      </p:sp>
      <p:sp>
        <p:nvSpPr>
          <p:cNvPr id="2" name="Title 1">
            <a:extLst>
              <a:ext uri="{FF2B5EF4-FFF2-40B4-BE49-F238E27FC236}">
                <a16:creationId xmlns:a16="http://schemas.microsoft.com/office/drawing/2014/main" id="{D88882AC-D9D3-41DF-87DC-4D002315D0EA}"/>
              </a:ext>
            </a:extLst>
          </p:cNvPr>
          <p:cNvSpPr>
            <a:spLocks noGrp="1"/>
          </p:cNvSpPr>
          <p:nvPr>
            <p:ph type="title"/>
          </p:nvPr>
        </p:nvSpPr>
        <p:spPr/>
        <p:txBody>
          <a:bodyPr>
            <a:normAutofit fontScale="90000"/>
          </a:bodyPr>
          <a:lstStyle/>
          <a:p>
            <a:r>
              <a:rPr lang="en-US" dirty="0"/>
              <a:t>LO8,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The following are signs and symptoms of swallowing problems and must be reported to the nurse:</a:t>
            </a:r>
          </a:p>
          <a:p>
            <a:pPr marL="0" indent="0">
              <a:buNone/>
            </a:pPr>
            <a:endParaRPr lang="en-US" dirty="0">
              <a:latin typeface="+mj-lt"/>
            </a:endParaRPr>
          </a:p>
          <a:p>
            <a:pPr lvl="1"/>
            <a:r>
              <a:rPr lang="en-US" dirty="0">
                <a:latin typeface="+mj-lt"/>
              </a:rPr>
              <a:t>Coughing during or after meals</a:t>
            </a:r>
          </a:p>
          <a:p>
            <a:pPr lvl="1"/>
            <a:r>
              <a:rPr lang="en-US" dirty="0">
                <a:latin typeface="+mj-lt"/>
              </a:rPr>
              <a:t>Choking during meals</a:t>
            </a:r>
          </a:p>
          <a:p>
            <a:pPr lvl="1"/>
            <a:r>
              <a:rPr lang="en-US" dirty="0">
                <a:latin typeface="+mj-lt"/>
              </a:rPr>
              <a:t>Dribbling saliva, food, or fluid from the mouth</a:t>
            </a:r>
          </a:p>
          <a:p>
            <a:pPr lvl="1"/>
            <a:r>
              <a:rPr lang="en-US" dirty="0">
                <a:latin typeface="+mj-lt"/>
              </a:rPr>
              <a:t>Having food residue inside the mouth or cheeks during and after meals</a:t>
            </a:r>
          </a:p>
          <a:p>
            <a:pPr lvl="1"/>
            <a:r>
              <a:rPr lang="en-US" dirty="0">
                <a:latin typeface="+mj-lt"/>
              </a:rPr>
              <a:t>Gurgling during or after meals or losing voice</a:t>
            </a:r>
          </a:p>
          <a:p>
            <a:pPr lvl="1"/>
            <a:r>
              <a:rPr lang="en-US" dirty="0">
                <a:latin typeface="+mj-lt"/>
              </a:rPr>
              <a:t>Eating slowly</a:t>
            </a:r>
          </a:p>
          <a:p>
            <a:pPr lvl="1"/>
            <a:r>
              <a:rPr lang="en-US" dirty="0">
                <a:latin typeface="+mj-lt"/>
              </a:rPr>
              <a:t>Avoiding eating</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44672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a:t>
            </a:fld>
            <a:endParaRPr lang="en-US"/>
          </a:p>
        </p:txBody>
      </p:sp>
      <p:sp>
        <p:nvSpPr>
          <p:cNvPr id="2" name="Title 1">
            <a:extLst>
              <a:ext uri="{FF2B5EF4-FFF2-40B4-BE49-F238E27FC236}">
                <a16:creationId xmlns:a16="http://schemas.microsoft.com/office/drawing/2014/main" id="{920A1BBF-59AB-4C4F-B3D3-EE37C00679B3}"/>
              </a:ext>
            </a:extLst>
          </p:cNvPr>
          <p:cNvSpPr>
            <a:spLocks noGrp="1"/>
          </p:cNvSpPr>
          <p:nvPr>
            <p:ph type="title"/>
          </p:nvPr>
        </p:nvSpPr>
        <p:spPr/>
        <p:txBody>
          <a:bodyPr>
            <a:normAutofit fontScale="90000"/>
          </a:bodyPr>
          <a:lstStyle/>
          <a:p>
            <a:r>
              <a:rPr lang="en-US" dirty="0"/>
              <a:t>LO1,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Important facts about carbohydrates:</a:t>
            </a:r>
          </a:p>
          <a:p>
            <a:pPr marL="0" indent="0">
              <a:buNone/>
            </a:pPr>
            <a:endParaRPr lang="en-US" dirty="0">
              <a:latin typeface="+mj-lt"/>
            </a:endParaRPr>
          </a:p>
          <a:p>
            <a:pPr lvl="1"/>
            <a:r>
              <a:rPr lang="en-US" dirty="0">
                <a:latin typeface="+mj-lt"/>
              </a:rPr>
              <a:t>Provide energy and extra protein</a:t>
            </a:r>
          </a:p>
          <a:p>
            <a:pPr lvl="1"/>
            <a:r>
              <a:rPr lang="en-US" dirty="0">
                <a:latin typeface="+mj-lt"/>
              </a:rPr>
              <a:t>Provide fiber</a:t>
            </a:r>
          </a:p>
          <a:p>
            <a:pPr lvl="1"/>
            <a:r>
              <a:rPr lang="en-US" dirty="0">
                <a:latin typeface="+mj-lt"/>
              </a:rPr>
              <a:t>Complex carbohydrates include bread, cereal, potatoes, rice, pasta, vegetables, and fruits</a:t>
            </a:r>
          </a:p>
          <a:p>
            <a:pPr lvl="1"/>
            <a:r>
              <a:rPr lang="en-US" dirty="0">
                <a:latin typeface="+mj-lt"/>
              </a:rPr>
              <a:t>Simple carbohydrates include sugars, sweets, syrups, and jellies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948410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60</a:t>
            </a:fld>
            <a:endParaRPr lang="en-US"/>
          </a:p>
        </p:txBody>
      </p:sp>
      <p:sp>
        <p:nvSpPr>
          <p:cNvPr id="2" name="Title 1">
            <a:extLst>
              <a:ext uri="{FF2B5EF4-FFF2-40B4-BE49-F238E27FC236}">
                <a16:creationId xmlns:a16="http://schemas.microsoft.com/office/drawing/2014/main" id="{0BAA99F5-701D-4421-AA52-10454C38FAD5}"/>
              </a:ext>
            </a:extLst>
          </p:cNvPr>
          <p:cNvSpPr>
            <a:spLocks noGrp="1"/>
          </p:cNvSpPr>
          <p:nvPr>
            <p:ph type="title"/>
          </p:nvPr>
        </p:nvSpPr>
        <p:spPr/>
        <p:txBody>
          <a:bodyPr>
            <a:normAutofit fontScale="90000"/>
          </a:bodyPr>
          <a:lstStyle/>
          <a:p>
            <a:r>
              <a:rPr lang="en-US" dirty="0"/>
              <a:t>LO8,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Signs and symptoms of swallowing problems (cont’d):</a:t>
            </a:r>
          </a:p>
          <a:p>
            <a:pPr marL="0" indent="0">
              <a:buNone/>
            </a:pPr>
            <a:endParaRPr lang="en-US" dirty="0">
              <a:latin typeface="+mj-lt"/>
            </a:endParaRPr>
          </a:p>
          <a:p>
            <a:pPr lvl="1"/>
            <a:r>
              <a:rPr lang="en-US" dirty="0">
                <a:latin typeface="+mj-lt"/>
              </a:rPr>
              <a:t>Spitting out pieces of food</a:t>
            </a:r>
          </a:p>
          <a:p>
            <a:pPr lvl="1"/>
            <a:r>
              <a:rPr lang="en-US" dirty="0">
                <a:latin typeface="+mj-lt"/>
              </a:rPr>
              <a:t>Swallowing several times per mouthful</a:t>
            </a:r>
          </a:p>
          <a:p>
            <a:pPr lvl="1"/>
            <a:r>
              <a:rPr lang="en-US" dirty="0">
                <a:latin typeface="+mj-lt"/>
              </a:rPr>
              <a:t>Clearing the throat frequently during and after meals</a:t>
            </a:r>
          </a:p>
          <a:p>
            <a:pPr lvl="1"/>
            <a:r>
              <a:rPr lang="en-US" dirty="0">
                <a:latin typeface="+mj-lt"/>
              </a:rPr>
              <a:t>Watering eyes when eating or drinking</a:t>
            </a:r>
          </a:p>
          <a:p>
            <a:pPr lvl="1"/>
            <a:r>
              <a:rPr lang="en-US" dirty="0">
                <a:latin typeface="+mj-lt"/>
              </a:rPr>
              <a:t>Food or fluid coming up into the nose</a:t>
            </a:r>
          </a:p>
          <a:p>
            <a:pPr lvl="1"/>
            <a:r>
              <a:rPr lang="en-US" dirty="0">
                <a:latin typeface="+mj-lt"/>
              </a:rPr>
              <a:t>Making a visible effort to swallow</a:t>
            </a:r>
          </a:p>
          <a:p>
            <a:pPr lvl="1"/>
            <a:r>
              <a:rPr lang="en-US" dirty="0">
                <a:latin typeface="+mj-lt"/>
              </a:rPr>
              <a:t>Breathing rapidly while eating or drinking</a:t>
            </a:r>
          </a:p>
          <a:p>
            <a:pPr lvl="1"/>
            <a:r>
              <a:rPr lang="en-US" dirty="0">
                <a:latin typeface="+mj-lt"/>
              </a:rPr>
              <a:t>Difficulty chewing food</a:t>
            </a:r>
          </a:p>
          <a:p>
            <a:pPr lvl="1"/>
            <a:r>
              <a:rPr lang="en-US" dirty="0">
                <a:latin typeface="+mj-lt"/>
              </a:rPr>
              <a:t>Difficulty swallowing medications</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573506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61</a:t>
            </a:fld>
            <a:endParaRPr lang="en-US"/>
          </a:p>
        </p:txBody>
      </p:sp>
      <p:sp>
        <p:nvSpPr>
          <p:cNvPr id="2" name="Title 1">
            <a:extLst>
              <a:ext uri="{FF2B5EF4-FFF2-40B4-BE49-F238E27FC236}">
                <a16:creationId xmlns:a16="http://schemas.microsoft.com/office/drawing/2014/main" id="{E1F08505-9BDD-4006-BA2F-CA756D6B9EE7}"/>
              </a:ext>
            </a:extLst>
          </p:cNvPr>
          <p:cNvSpPr>
            <a:spLocks noGrp="1"/>
          </p:cNvSpPr>
          <p:nvPr>
            <p:ph type="title"/>
          </p:nvPr>
        </p:nvSpPr>
        <p:spPr/>
        <p:txBody>
          <a:bodyPr>
            <a:normAutofit fontScale="90000"/>
          </a:bodyPr>
          <a:lstStyle/>
          <a:p>
            <a:r>
              <a:rPr lang="en-US" dirty="0"/>
              <a:t>LO8, content 4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NAs should know these facts about thickened liquids:</a:t>
            </a:r>
          </a:p>
          <a:p>
            <a:pPr marL="0" indent="0">
              <a:buNone/>
            </a:pPr>
            <a:endParaRPr lang="en-US" dirty="0">
              <a:latin typeface="+mj-lt"/>
            </a:endParaRPr>
          </a:p>
          <a:p>
            <a:pPr lvl="1"/>
            <a:r>
              <a:rPr lang="en-US" dirty="0">
                <a:latin typeface="+mj-lt"/>
              </a:rPr>
              <a:t>Thickening improves the ability to control fluid in the mouth and throat.</a:t>
            </a:r>
          </a:p>
          <a:p>
            <a:pPr lvl="1"/>
            <a:r>
              <a:rPr lang="en-US" dirty="0">
                <a:latin typeface="+mj-lt"/>
              </a:rPr>
              <a:t>A doctor orders the necessary thickness after evaluation by a speech-language pathologist.</a:t>
            </a:r>
          </a:p>
          <a:p>
            <a:pPr lvl="1"/>
            <a:r>
              <a:rPr lang="en-US" dirty="0">
                <a:latin typeface="+mj-lt"/>
              </a:rPr>
              <a:t>Some beverages arrive already thickened.</a:t>
            </a:r>
          </a:p>
          <a:p>
            <a:pPr lvl="1"/>
            <a:r>
              <a:rPr lang="en-US" dirty="0">
                <a:latin typeface="+mj-lt"/>
              </a:rPr>
              <a:t>NAs cannot offer residents who must have thickened liquids regular liquids, including water.</a:t>
            </a:r>
          </a:p>
          <a:p>
            <a:pPr lvl="1"/>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360795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62</a:t>
            </a:fld>
            <a:endParaRPr lang="en-US"/>
          </a:p>
        </p:txBody>
      </p:sp>
      <p:sp>
        <p:nvSpPr>
          <p:cNvPr id="2" name="Title 1">
            <a:extLst>
              <a:ext uri="{FF2B5EF4-FFF2-40B4-BE49-F238E27FC236}">
                <a16:creationId xmlns:a16="http://schemas.microsoft.com/office/drawing/2014/main" id="{B0AC6139-6E5D-44CE-A5CB-1F579E5AC511}"/>
              </a:ext>
            </a:extLst>
          </p:cNvPr>
          <p:cNvSpPr>
            <a:spLocks noGrp="1"/>
          </p:cNvSpPr>
          <p:nvPr>
            <p:ph type="title"/>
          </p:nvPr>
        </p:nvSpPr>
        <p:spPr/>
        <p:txBody>
          <a:bodyPr>
            <a:normAutofit fontScale="90000"/>
          </a:bodyPr>
          <a:lstStyle/>
          <a:p>
            <a:r>
              <a:rPr lang="en-US" dirty="0"/>
              <a:t>LO8, content 5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The three thickened consistencies are</a:t>
            </a:r>
          </a:p>
          <a:p>
            <a:pPr marL="0" indent="0">
              <a:buNone/>
            </a:pPr>
            <a:endParaRPr lang="en-US" dirty="0">
              <a:latin typeface="+mj-lt"/>
            </a:endParaRPr>
          </a:p>
          <a:p>
            <a:pPr lvl="1"/>
            <a:r>
              <a:rPr lang="en-US" dirty="0">
                <a:latin typeface="+mj-lt"/>
              </a:rPr>
              <a:t>Nectar thick - the thickness of pear nectar or tomato juice</a:t>
            </a:r>
          </a:p>
          <a:p>
            <a:pPr lvl="1"/>
            <a:r>
              <a:rPr lang="en-US" dirty="0">
                <a:latin typeface="+mj-lt"/>
              </a:rPr>
              <a:t>Honey thick - the thickness of honey; usually consumed with a spoon</a:t>
            </a:r>
          </a:p>
          <a:p>
            <a:pPr lvl="1"/>
            <a:r>
              <a:rPr lang="en-US" dirty="0">
                <a:latin typeface="+mj-lt"/>
              </a:rPr>
              <a:t>Pudding thick - the thickness of pudding; must be consumed with a spoon</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298969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63</a:t>
            </a:fld>
            <a:endParaRPr lang="en-US"/>
          </a:p>
        </p:txBody>
      </p:sp>
      <p:sp>
        <p:nvSpPr>
          <p:cNvPr id="4" name="Title 3">
            <a:extLst>
              <a:ext uri="{FF2B5EF4-FFF2-40B4-BE49-F238E27FC236}">
                <a16:creationId xmlns:a16="http://schemas.microsoft.com/office/drawing/2014/main" id="{0D0FD713-AB06-4154-B57C-0C7FD4642E87}"/>
              </a:ext>
            </a:extLst>
          </p:cNvPr>
          <p:cNvSpPr>
            <a:spLocks noGrp="1"/>
          </p:cNvSpPr>
          <p:nvPr>
            <p:ph type="title"/>
          </p:nvPr>
        </p:nvSpPr>
        <p:spPr/>
        <p:txBody>
          <a:bodyPr>
            <a:normAutofit fontScale="90000"/>
          </a:bodyPr>
          <a:lstStyle/>
          <a:p>
            <a:r>
              <a:rPr lang="en-US" dirty="0"/>
              <a:t>LO8, content 6</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8-3: Preventing Aspiration</a:t>
            </a:r>
          </a:p>
          <a:p>
            <a:pPr marL="0" indent="0">
              <a:buNone/>
            </a:pPr>
            <a:endParaRPr lang="en-US" altLang="en-US" dirty="0">
              <a:latin typeface="+mj-lt"/>
            </a:endParaRPr>
          </a:p>
          <a:p>
            <a:r>
              <a:rPr lang="en-US" altLang="en-US" dirty="0">
                <a:latin typeface="+mj-lt"/>
              </a:rPr>
              <a:t>Position in a straight, upright position (90-degree angle) for eating or drinking.</a:t>
            </a:r>
          </a:p>
          <a:p>
            <a:r>
              <a:rPr lang="en-US" altLang="en-US" dirty="0">
                <a:latin typeface="+mj-lt"/>
              </a:rPr>
              <a:t>Offer small pieces of food or small </a:t>
            </a:r>
            <a:r>
              <a:rPr lang="en-US" altLang="en-US" dirty="0" err="1">
                <a:latin typeface="+mj-lt"/>
              </a:rPr>
              <a:t>spoonfuls</a:t>
            </a:r>
            <a:r>
              <a:rPr lang="en-US" altLang="en-US" dirty="0">
                <a:latin typeface="+mj-lt"/>
              </a:rPr>
              <a:t> of pureed food.</a:t>
            </a:r>
          </a:p>
          <a:p>
            <a:r>
              <a:rPr lang="en-US" altLang="en-US" dirty="0">
                <a:latin typeface="+mj-lt"/>
              </a:rPr>
              <a:t>Feed the resident slowly.</a:t>
            </a:r>
          </a:p>
          <a:p>
            <a:r>
              <a:rPr lang="en-US" altLang="en-US" dirty="0">
                <a:latin typeface="+mj-lt"/>
              </a:rPr>
              <a:t>Place food in the unaffected side of the mouth.</a:t>
            </a:r>
          </a:p>
          <a:p>
            <a:r>
              <a:rPr lang="en-US" altLang="en-US" dirty="0">
                <a:latin typeface="+mj-lt"/>
              </a:rPr>
              <a:t>Make sure mouth is empty before offering the next bite of food or sip of drink.</a:t>
            </a:r>
          </a:p>
          <a:p>
            <a:r>
              <a:rPr lang="en-US" altLang="en-US" dirty="0">
                <a:latin typeface="+mj-lt"/>
              </a:rPr>
              <a:t>Have residents  remain upright for at least 30 minutes after eating and drinking.</a:t>
            </a:r>
          </a:p>
          <a:p>
            <a:pPr marL="0" indent="0">
              <a:buNone/>
            </a:pPr>
            <a:endParaRPr lang="en-US" altLang="en-US" dirty="0">
              <a:latin typeface="+mj-lt"/>
            </a:endParaRPr>
          </a:p>
          <a:p>
            <a:endParaRPr lang="en-US" dirty="0">
              <a:latin typeface="+mj-lt"/>
            </a:endParaRPr>
          </a:p>
        </p:txBody>
      </p:sp>
    </p:spTree>
    <p:extLst>
      <p:ext uri="{BB962C8B-B14F-4D97-AF65-F5344CB8AC3E}">
        <p14:creationId xmlns:p14="http://schemas.microsoft.com/office/powerpoint/2010/main" val="2635569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64</a:t>
            </a:fld>
            <a:endParaRPr lang="en-US"/>
          </a:p>
        </p:txBody>
      </p:sp>
      <p:sp>
        <p:nvSpPr>
          <p:cNvPr id="2" name="Title 1">
            <a:extLst>
              <a:ext uri="{FF2B5EF4-FFF2-40B4-BE49-F238E27FC236}">
                <a16:creationId xmlns:a16="http://schemas.microsoft.com/office/drawing/2014/main" id="{F3F151E4-05D3-4D29-9DE0-C3083C9F00A5}"/>
              </a:ext>
            </a:extLst>
          </p:cNvPr>
          <p:cNvSpPr>
            <a:spLocks noGrp="1"/>
          </p:cNvSpPr>
          <p:nvPr>
            <p:ph type="title"/>
          </p:nvPr>
        </p:nvSpPr>
        <p:spPr/>
        <p:txBody>
          <a:bodyPr>
            <a:normAutofit fontScale="90000"/>
          </a:bodyPr>
          <a:lstStyle/>
          <a:p>
            <a:r>
              <a:rPr lang="en-US" dirty="0"/>
              <a:t>LO8, key term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parenteral nutrition (PN)</a:t>
            </a:r>
          </a:p>
          <a:p>
            <a:pPr marL="457200" lvl="1" indent="0">
              <a:buNone/>
            </a:pPr>
            <a:r>
              <a:rPr lang="en-US" dirty="0">
                <a:latin typeface="+mj-lt"/>
              </a:rPr>
              <a:t>the intravenous infusion of nutrients administered directly into the bloodstream, bypassing the digestive system.</a:t>
            </a:r>
          </a:p>
          <a:p>
            <a:pPr marL="0" indent="0">
              <a:buNone/>
            </a:pPr>
            <a:r>
              <a:rPr lang="en-US" b="1" dirty="0">
                <a:latin typeface="+mj-lt"/>
              </a:rPr>
              <a:t>nasogastric tube</a:t>
            </a:r>
          </a:p>
          <a:p>
            <a:pPr marL="457200" lvl="1" indent="0">
              <a:buNone/>
            </a:pPr>
            <a:r>
              <a:rPr lang="en-US" dirty="0">
                <a:latin typeface="+mj-lt"/>
              </a:rPr>
              <a:t>a feeding tube that is inserted into the nose and goes to the stomach.</a:t>
            </a:r>
          </a:p>
          <a:p>
            <a:pPr marL="0" indent="0">
              <a:buNone/>
            </a:pPr>
            <a:r>
              <a:rPr lang="en-US" b="1" dirty="0">
                <a:latin typeface="+mj-lt"/>
              </a:rPr>
              <a:t>percutaneous endoscopic gastrostomy (PEG) tube</a:t>
            </a:r>
          </a:p>
          <a:p>
            <a:pPr marL="457200" lvl="1" indent="0">
              <a:buNone/>
            </a:pPr>
            <a:r>
              <a:rPr lang="en-US" dirty="0">
                <a:latin typeface="+mj-lt"/>
              </a:rPr>
              <a:t>a feeding tube placed in the stomach through the abdominal wall.</a:t>
            </a:r>
          </a:p>
          <a:p>
            <a:pPr marL="0" indent="0">
              <a:buNone/>
            </a:pPr>
            <a:r>
              <a:rPr lang="en-US" b="1" dirty="0">
                <a:latin typeface="+mj-lt"/>
              </a:rPr>
              <a:t>gastrostomy</a:t>
            </a:r>
          </a:p>
          <a:p>
            <a:pPr marL="457200" lvl="1" indent="0">
              <a:buNone/>
            </a:pPr>
            <a:r>
              <a:rPr lang="en-US" dirty="0">
                <a:latin typeface="+mj-lt"/>
              </a:rPr>
              <a:t>a surgically-created opening into the stomach in order to insert a tube.</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78826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65</a:t>
            </a:fld>
            <a:endParaRPr lang="en-US"/>
          </a:p>
        </p:txBody>
      </p:sp>
      <p:sp>
        <p:nvSpPr>
          <p:cNvPr id="2" name="Title 1">
            <a:extLst>
              <a:ext uri="{FF2B5EF4-FFF2-40B4-BE49-F238E27FC236}">
                <a16:creationId xmlns:a16="http://schemas.microsoft.com/office/drawing/2014/main" id="{4F88A611-521C-43C9-9ED5-D2C18DC41551}"/>
              </a:ext>
            </a:extLst>
          </p:cNvPr>
          <p:cNvSpPr>
            <a:spLocks noGrp="1"/>
          </p:cNvSpPr>
          <p:nvPr>
            <p:ph type="title"/>
          </p:nvPr>
        </p:nvSpPr>
        <p:spPr/>
        <p:txBody>
          <a:bodyPr>
            <a:normAutofit fontScale="90000"/>
          </a:bodyPr>
          <a:lstStyle/>
          <a:p>
            <a:r>
              <a:rPr lang="en-US" dirty="0"/>
              <a:t>LO8,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An NA’s role in tube feedings is observation for problems and changes in the resident. NAs never insert or remove tubes, do the feeding, or clean the tubes.</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474707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66</a:t>
            </a:fld>
            <a:endParaRPr lang="en-US"/>
          </a:p>
        </p:txBody>
      </p:sp>
      <p:sp>
        <p:nvSpPr>
          <p:cNvPr id="2" name="Title 1">
            <a:extLst>
              <a:ext uri="{FF2B5EF4-FFF2-40B4-BE49-F238E27FC236}">
                <a16:creationId xmlns:a16="http://schemas.microsoft.com/office/drawing/2014/main" id="{069F3E5B-9F67-42FA-9B4A-5E66CAF6AEF0}"/>
              </a:ext>
            </a:extLst>
          </p:cNvPr>
          <p:cNvSpPr>
            <a:spLocks noGrp="1"/>
          </p:cNvSpPr>
          <p:nvPr>
            <p:ph type="title"/>
          </p:nvPr>
        </p:nvSpPr>
        <p:spPr/>
        <p:txBody>
          <a:bodyPr>
            <a:normAutofit fontScale="90000"/>
          </a:bodyPr>
          <a:lstStyle/>
          <a:p>
            <a:r>
              <a:rPr lang="en-US" dirty="0"/>
              <a:t>LO8,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Guidelines for tube feedings are as follows:</a:t>
            </a:r>
          </a:p>
          <a:p>
            <a:pPr marL="0" indent="0">
              <a:buNone/>
            </a:pPr>
            <a:endParaRPr lang="en-US" dirty="0">
              <a:latin typeface="+mj-lt"/>
            </a:endParaRPr>
          </a:p>
          <a:p>
            <a:pPr lvl="1"/>
            <a:r>
              <a:rPr lang="en-US" dirty="0">
                <a:latin typeface="+mj-lt"/>
              </a:rPr>
              <a:t>Wash hands before assisting with tube feedings.</a:t>
            </a:r>
          </a:p>
          <a:p>
            <a:pPr lvl="1"/>
            <a:r>
              <a:rPr lang="en-US" dirty="0">
                <a:latin typeface="+mj-lt"/>
              </a:rPr>
              <a:t>Make sure tubing is not coiled or kinked.</a:t>
            </a:r>
          </a:p>
          <a:p>
            <a:pPr lvl="1"/>
            <a:r>
              <a:rPr lang="en-US" dirty="0">
                <a:latin typeface="+mj-lt"/>
              </a:rPr>
              <a:t>Be aware of NPO orders.</a:t>
            </a:r>
          </a:p>
          <a:p>
            <a:pPr lvl="1"/>
            <a:r>
              <a:rPr lang="en-US" dirty="0">
                <a:latin typeface="+mj-lt"/>
              </a:rPr>
              <a:t>Report if the tube comes out.</a:t>
            </a:r>
          </a:p>
          <a:p>
            <a:pPr lvl="1"/>
            <a:r>
              <a:rPr lang="en-US" dirty="0">
                <a:latin typeface="+mj-lt"/>
              </a:rPr>
              <a:t>Doctor prescribes feedings. They will be in liquid form and served at room temperature.</a:t>
            </a:r>
          </a:p>
          <a:p>
            <a:pPr lvl="1"/>
            <a:r>
              <a:rPr lang="en-US" dirty="0">
                <a:latin typeface="+mj-lt"/>
              </a:rPr>
              <a:t>Head of the bed should always remain elevated at 30 degrees, but during feedings the head of the bed should be elevated at least 45 degrees. Resident should stay upright after eating as long as ordered (at least 30 minutes).</a:t>
            </a:r>
          </a:p>
          <a:p>
            <a:pPr lvl="1"/>
            <a:r>
              <a:rPr lang="en-US" dirty="0">
                <a:latin typeface="+mj-lt"/>
              </a:rPr>
              <a:t>Give careful skin care.</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940511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67</a:t>
            </a:fld>
            <a:endParaRPr lang="en-US"/>
          </a:p>
        </p:txBody>
      </p:sp>
      <p:sp>
        <p:nvSpPr>
          <p:cNvPr id="2" name="Title 1">
            <a:extLst>
              <a:ext uri="{FF2B5EF4-FFF2-40B4-BE49-F238E27FC236}">
                <a16:creationId xmlns:a16="http://schemas.microsoft.com/office/drawing/2014/main" id="{F4D94A98-3126-4B11-8881-DF0842B0185F}"/>
              </a:ext>
            </a:extLst>
          </p:cNvPr>
          <p:cNvSpPr>
            <a:spLocks noGrp="1"/>
          </p:cNvSpPr>
          <p:nvPr>
            <p:ph type="title"/>
          </p:nvPr>
        </p:nvSpPr>
        <p:spPr/>
        <p:txBody>
          <a:bodyPr>
            <a:normAutofit fontScale="90000"/>
          </a:bodyPr>
          <a:lstStyle/>
          <a:p>
            <a:r>
              <a:rPr lang="en-US" dirty="0"/>
              <a:t>LO8,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NAs should observe for and report the following regarding tube feedings:</a:t>
            </a:r>
          </a:p>
          <a:p>
            <a:pPr marL="0" indent="0">
              <a:buNone/>
            </a:pPr>
            <a:endParaRPr lang="en-US" dirty="0">
              <a:latin typeface="+mj-lt"/>
            </a:endParaRPr>
          </a:p>
          <a:p>
            <a:pPr lvl="1"/>
            <a:r>
              <a:rPr lang="en-US" dirty="0">
                <a:latin typeface="+mj-lt"/>
              </a:rPr>
              <a:t>Redness/drainage around opening</a:t>
            </a:r>
          </a:p>
          <a:p>
            <a:pPr lvl="1"/>
            <a:r>
              <a:rPr lang="en-US" dirty="0">
                <a:latin typeface="+mj-lt"/>
              </a:rPr>
              <a:t>Skin sores or bruises</a:t>
            </a:r>
          </a:p>
          <a:p>
            <a:pPr lvl="1"/>
            <a:r>
              <a:rPr lang="en-US" dirty="0">
                <a:latin typeface="+mj-lt"/>
              </a:rPr>
              <a:t>Cyanotic skin</a:t>
            </a:r>
          </a:p>
          <a:p>
            <a:pPr lvl="1"/>
            <a:r>
              <a:rPr lang="en-US" dirty="0">
                <a:latin typeface="+mj-lt"/>
              </a:rPr>
              <a:t>Resident complaints of pain or nausea</a:t>
            </a:r>
          </a:p>
          <a:p>
            <a:pPr lvl="1"/>
            <a:r>
              <a:rPr lang="en-US" dirty="0">
                <a:latin typeface="+mj-lt"/>
              </a:rPr>
              <a:t>Choking or coughing</a:t>
            </a:r>
          </a:p>
          <a:p>
            <a:pPr lvl="1"/>
            <a:r>
              <a:rPr lang="en-US" dirty="0">
                <a:latin typeface="+mj-lt"/>
              </a:rPr>
              <a:t>Vomiting</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031450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68</a:t>
            </a:fld>
            <a:endParaRPr lang="en-US"/>
          </a:p>
        </p:txBody>
      </p:sp>
      <p:sp>
        <p:nvSpPr>
          <p:cNvPr id="2" name="Title 1">
            <a:extLst>
              <a:ext uri="{FF2B5EF4-FFF2-40B4-BE49-F238E27FC236}">
                <a16:creationId xmlns:a16="http://schemas.microsoft.com/office/drawing/2014/main" id="{EB1828F4-C813-4C81-9AEB-032777AB6991}"/>
              </a:ext>
            </a:extLst>
          </p:cNvPr>
          <p:cNvSpPr>
            <a:spLocks noGrp="1"/>
          </p:cNvSpPr>
          <p:nvPr>
            <p:ph type="title"/>
          </p:nvPr>
        </p:nvSpPr>
        <p:spPr/>
        <p:txBody>
          <a:bodyPr>
            <a:normAutofit fontScale="90000"/>
          </a:bodyPr>
          <a:lstStyle/>
          <a:p>
            <a:r>
              <a:rPr lang="en-US" dirty="0"/>
              <a:t>LO8,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Identify signs and symptoms of swallowing problems</a:t>
            </a:r>
          </a:p>
          <a:p>
            <a:pPr marL="0" indent="0">
              <a:buNone/>
            </a:pPr>
            <a:endParaRPr lang="en-US" dirty="0">
              <a:latin typeface="+mj-lt"/>
            </a:endParaRPr>
          </a:p>
          <a:p>
            <a:pPr marL="0" indent="0">
              <a:buNone/>
            </a:pPr>
            <a:r>
              <a:rPr lang="en-US" dirty="0">
                <a:latin typeface="+mj-lt"/>
              </a:rPr>
              <a:t>Observe and report, tube feedings (cont’d):</a:t>
            </a:r>
          </a:p>
          <a:p>
            <a:pPr marL="0" indent="0">
              <a:buNone/>
            </a:pPr>
            <a:endParaRPr lang="en-US" dirty="0">
              <a:latin typeface="+mj-lt"/>
            </a:endParaRPr>
          </a:p>
          <a:p>
            <a:pPr lvl="1"/>
            <a:r>
              <a:rPr lang="en-US" dirty="0">
                <a:latin typeface="+mj-lt"/>
              </a:rPr>
              <a:t>Diarrhea</a:t>
            </a:r>
          </a:p>
          <a:p>
            <a:pPr lvl="1"/>
            <a:r>
              <a:rPr lang="en-US" dirty="0">
                <a:latin typeface="+mj-lt"/>
              </a:rPr>
              <a:t>Swollen abdomen</a:t>
            </a:r>
          </a:p>
          <a:p>
            <a:pPr lvl="1"/>
            <a:r>
              <a:rPr lang="en-US" dirty="0">
                <a:latin typeface="+mj-lt"/>
              </a:rPr>
              <a:t>Fever</a:t>
            </a:r>
          </a:p>
          <a:p>
            <a:pPr lvl="1"/>
            <a:r>
              <a:rPr lang="en-US" dirty="0">
                <a:latin typeface="+mj-lt"/>
              </a:rPr>
              <a:t>Tube falls out</a:t>
            </a:r>
          </a:p>
          <a:p>
            <a:pPr lvl="1"/>
            <a:r>
              <a:rPr lang="en-US" dirty="0">
                <a:latin typeface="+mj-lt"/>
              </a:rPr>
              <a:t>Problems with equipment</a:t>
            </a:r>
          </a:p>
          <a:p>
            <a:pPr lvl="1"/>
            <a:r>
              <a:rPr lang="en-US" dirty="0">
                <a:latin typeface="+mj-lt"/>
              </a:rPr>
              <a:t>Sound of feeding pump alarm</a:t>
            </a:r>
          </a:p>
          <a:p>
            <a:pPr lvl="1"/>
            <a:r>
              <a:rPr lang="en-US" dirty="0">
                <a:latin typeface="+mj-lt"/>
              </a:rPr>
              <a:t>Change of resident’s inclined position</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556723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69</a:t>
            </a:fld>
            <a:endParaRPr lang="en-US"/>
          </a:p>
        </p:txBody>
      </p:sp>
      <p:sp>
        <p:nvSpPr>
          <p:cNvPr id="2" name="Title 1">
            <a:extLst>
              <a:ext uri="{FF2B5EF4-FFF2-40B4-BE49-F238E27FC236}">
                <a16:creationId xmlns:a16="http://schemas.microsoft.com/office/drawing/2014/main" id="{E2563CB4-0F09-4E8D-8AEA-1B9BC6777536}"/>
              </a:ext>
            </a:extLst>
          </p:cNvPr>
          <p:cNvSpPr>
            <a:spLocks noGrp="1"/>
          </p:cNvSpPr>
          <p:nvPr>
            <p:ph type="title"/>
          </p:nvPr>
        </p:nvSpPr>
        <p:spPr/>
        <p:txBody>
          <a:bodyPr>
            <a:normAutofit fontScale="90000"/>
          </a:bodyPr>
          <a:lstStyle/>
          <a:p>
            <a:r>
              <a:rPr lang="en-US" dirty="0"/>
              <a:t>LO9,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how to assist residents with special needs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Residents with certain conditions or diseases, such as stroke, Parkinson’s disease, Alzheimer’s disease or other dementias, head trauma, blindness or confusion may need special assistance when eating. </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47716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a:t>
            </a:fld>
            <a:endParaRPr lang="en-US"/>
          </a:p>
        </p:txBody>
      </p:sp>
      <p:sp>
        <p:nvSpPr>
          <p:cNvPr id="2" name="Title 1">
            <a:extLst>
              <a:ext uri="{FF2B5EF4-FFF2-40B4-BE49-F238E27FC236}">
                <a16:creationId xmlns:a16="http://schemas.microsoft.com/office/drawing/2014/main" id="{AD990C9E-BF6B-47A0-B8B8-247E1BE29ED6}"/>
              </a:ext>
            </a:extLst>
          </p:cNvPr>
          <p:cNvSpPr>
            <a:spLocks noGrp="1"/>
          </p:cNvSpPr>
          <p:nvPr>
            <p:ph type="title"/>
          </p:nvPr>
        </p:nvSpPr>
        <p:spPr/>
        <p:txBody>
          <a:bodyPr>
            <a:normAutofit fontScale="90000"/>
          </a:bodyPr>
          <a:lstStyle/>
          <a:p>
            <a:r>
              <a:rPr lang="en-US" dirty="0"/>
              <a:t>LO1,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Important facts about protein:</a:t>
            </a:r>
          </a:p>
          <a:p>
            <a:pPr marL="0" indent="0">
              <a:buNone/>
            </a:pPr>
            <a:endParaRPr lang="en-US" dirty="0">
              <a:latin typeface="+mj-lt"/>
            </a:endParaRPr>
          </a:p>
          <a:p>
            <a:pPr lvl="1"/>
            <a:r>
              <a:rPr lang="en-US" dirty="0">
                <a:latin typeface="+mj-lt"/>
              </a:rPr>
              <a:t>Essential for tissue growth and repair</a:t>
            </a:r>
          </a:p>
          <a:p>
            <a:pPr lvl="1"/>
            <a:r>
              <a:rPr lang="en-US" dirty="0">
                <a:latin typeface="+mj-lt"/>
              </a:rPr>
              <a:t>Provides a supply of energy</a:t>
            </a:r>
          </a:p>
          <a:p>
            <a:pPr lvl="1"/>
            <a:r>
              <a:rPr lang="en-US" dirty="0">
                <a:latin typeface="+mj-lt"/>
              </a:rPr>
              <a:t>Protein includes seafood, poultry, meat, eggs, milk, cheese, nuts, nut butters, peas, dried beans or legumes, and vegetarian meat substitutes.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897277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70</a:t>
            </a:fld>
            <a:endParaRPr lang="en-US"/>
          </a:p>
        </p:txBody>
      </p:sp>
      <p:sp>
        <p:nvSpPr>
          <p:cNvPr id="2" name="Title 1">
            <a:extLst>
              <a:ext uri="{FF2B5EF4-FFF2-40B4-BE49-F238E27FC236}">
                <a16:creationId xmlns:a16="http://schemas.microsoft.com/office/drawing/2014/main" id="{CE5D68D2-B0BB-4888-BE9C-675F67D7F643}"/>
              </a:ext>
            </a:extLst>
          </p:cNvPr>
          <p:cNvSpPr>
            <a:spLocks noGrp="1"/>
          </p:cNvSpPr>
          <p:nvPr>
            <p:ph type="title"/>
          </p:nvPr>
        </p:nvSpPr>
        <p:spPr/>
        <p:txBody>
          <a:bodyPr>
            <a:normAutofit fontScale="90000"/>
          </a:bodyPr>
          <a:lstStyle/>
          <a:p>
            <a:r>
              <a:rPr lang="en-US" dirty="0"/>
              <a:t>LO9,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how to assist residents with special needs</a:t>
            </a:r>
          </a:p>
          <a:p>
            <a:pPr marL="0" indent="0">
              <a:buNone/>
            </a:pPr>
            <a:endParaRPr lang="en-US" dirty="0">
              <a:latin typeface="+mj-lt"/>
            </a:endParaRPr>
          </a:p>
          <a:p>
            <a:pPr marL="0" indent="0">
              <a:buNone/>
            </a:pPr>
            <a:r>
              <a:rPr lang="en-US" dirty="0">
                <a:latin typeface="+mj-lt"/>
              </a:rPr>
              <a:t>NAs should remember these helpful dining techniques for assisting residents with special needs:</a:t>
            </a:r>
          </a:p>
          <a:p>
            <a:pPr marL="0" indent="0">
              <a:buNone/>
            </a:pPr>
            <a:endParaRPr lang="en-US" dirty="0">
              <a:latin typeface="+mj-lt"/>
            </a:endParaRPr>
          </a:p>
          <a:p>
            <a:pPr lvl="1"/>
            <a:r>
              <a:rPr lang="en-US" dirty="0">
                <a:latin typeface="+mj-lt"/>
              </a:rPr>
              <a:t>Use assistive devices as ordered.</a:t>
            </a:r>
          </a:p>
          <a:p>
            <a:pPr lvl="1"/>
            <a:r>
              <a:rPr lang="en-US" dirty="0">
                <a:latin typeface="+mj-lt"/>
              </a:rPr>
              <a:t>Use physical cues like placing your hand over his.</a:t>
            </a:r>
          </a:p>
          <a:p>
            <a:pPr lvl="1"/>
            <a:r>
              <a:rPr lang="en-US" dirty="0">
                <a:latin typeface="+mj-lt"/>
              </a:rPr>
              <a:t>Use short, clear verbal cues (e.g., “Pick up your spoon” and “Put some carrots on your spoon”). Wait until one task is finished before giving the next cue.</a:t>
            </a:r>
          </a:p>
          <a:p>
            <a:pPr lvl="1"/>
            <a:r>
              <a:rPr lang="en-US" dirty="0">
                <a:latin typeface="+mj-lt"/>
              </a:rPr>
              <a:t>For visually impaired residents, use imaginary clock face to explain position of food on plate.</a:t>
            </a:r>
          </a:p>
          <a:p>
            <a:pPr lvl="1"/>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40924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71</a:t>
            </a:fld>
            <a:endParaRPr lang="en-US"/>
          </a:p>
        </p:txBody>
      </p:sp>
      <p:sp>
        <p:nvSpPr>
          <p:cNvPr id="2" name="Title 1">
            <a:extLst>
              <a:ext uri="{FF2B5EF4-FFF2-40B4-BE49-F238E27FC236}">
                <a16:creationId xmlns:a16="http://schemas.microsoft.com/office/drawing/2014/main" id="{F1B71828-9547-4FB5-A043-8065CDED4D52}"/>
              </a:ext>
            </a:extLst>
          </p:cNvPr>
          <p:cNvSpPr>
            <a:spLocks noGrp="1"/>
          </p:cNvSpPr>
          <p:nvPr>
            <p:ph type="title"/>
          </p:nvPr>
        </p:nvSpPr>
        <p:spPr/>
        <p:txBody>
          <a:bodyPr>
            <a:normAutofit fontScale="90000"/>
          </a:bodyPr>
          <a:lstStyle/>
          <a:p>
            <a:r>
              <a:rPr lang="en-US" dirty="0"/>
              <a:t>LO9,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how to assist residents with special needs</a:t>
            </a:r>
          </a:p>
          <a:p>
            <a:pPr marL="0" indent="0">
              <a:buNone/>
            </a:pPr>
            <a:endParaRPr lang="en-US" dirty="0">
              <a:latin typeface="+mj-lt"/>
            </a:endParaRPr>
          </a:p>
          <a:p>
            <a:pPr marL="0" indent="0">
              <a:buNone/>
            </a:pPr>
            <a:r>
              <a:rPr lang="en-US" dirty="0">
                <a:latin typeface="+mj-lt"/>
              </a:rPr>
              <a:t>Helpful dining techniques for assisting residents with special needs (cont’d):</a:t>
            </a:r>
          </a:p>
          <a:p>
            <a:pPr marL="0" indent="0">
              <a:buNone/>
            </a:pPr>
            <a:endParaRPr lang="en-US" dirty="0">
              <a:latin typeface="+mj-lt"/>
            </a:endParaRPr>
          </a:p>
          <a:p>
            <a:pPr lvl="1"/>
            <a:r>
              <a:rPr lang="en-US" dirty="0">
                <a:latin typeface="+mj-lt"/>
              </a:rPr>
              <a:t>For residents who have had CVA, place food in unaffected or stronger side of mouth. Make sure food is swallowed.</a:t>
            </a:r>
          </a:p>
          <a:p>
            <a:pPr lvl="1"/>
            <a:r>
              <a:rPr lang="en-US" dirty="0">
                <a:latin typeface="+mj-lt"/>
              </a:rPr>
              <a:t>If resident has blind spots, place food in field of vision.</a:t>
            </a:r>
          </a:p>
          <a:p>
            <a:pPr lvl="1"/>
            <a:r>
              <a:rPr lang="en-US" dirty="0">
                <a:latin typeface="+mj-lt"/>
              </a:rPr>
              <a:t>If resident has tremors, use physical cues and place food and drinks close to resident.</a:t>
            </a:r>
          </a:p>
          <a:p>
            <a:pPr lvl="1"/>
            <a:r>
              <a:rPr lang="en-US" dirty="0">
                <a:latin typeface="+mj-lt"/>
              </a:rPr>
              <a:t>Place residents with poor balance in dining room chair with armrests. If resident leans, ask her to keep elbows on the table.</a:t>
            </a: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968756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72</a:t>
            </a:fld>
            <a:endParaRPr lang="en-US"/>
          </a:p>
        </p:txBody>
      </p:sp>
      <p:sp>
        <p:nvSpPr>
          <p:cNvPr id="2" name="Title 1">
            <a:extLst>
              <a:ext uri="{FF2B5EF4-FFF2-40B4-BE49-F238E27FC236}">
                <a16:creationId xmlns:a16="http://schemas.microsoft.com/office/drawing/2014/main" id="{7C5C61FE-135F-4F38-8AA3-0B6EF369FC37}"/>
              </a:ext>
            </a:extLst>
          </p:cNvPr>
          <p:cNvSpPr>
            <a:spLocks noGrp="1"/>
          </p:cNvSpPr>
          <p:nvPr>
            <p:ph type="title"/>
          </p:nvPr>
        </p:nvSpPr>
        <p:spPr/>
        <p:txBody>
          <a:bodyPr>
            <a:normAutofit fontScale="90000"/>
          </a:bodyPr>
          <a:lstStyle/>
          <a:p>
            <a:r>
              <a:rPr lang="en-US" dirty="0"/>
              <a:t>LO9,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how to assist residents with special needs</a:t>
            </a:r>
          </a:p>
          <a:p>
            <a:pPr marL="0" indent="0">
              <a:buNone/>
            </a:pPr>
            <a:endParaRPr lang="en-US" dirty="0">
              <a:latin typeface="+mj-lt"/>
            </a:endParaRPr>
          </a:p>
          <a:p>
            <a:pPr marL="0" indent="0">
              <a:buNone/>
            </a:pPr>
            <a:r>
              <a:rPr lang="en-US" dirty="0">
                <a:latin typeface="+mj-lt"/>
              </a:rPr>
              <a:t>Helpful dining techniques for assisting residents with special needs (cont’d):</a:t>
            </a:r>
          </a:p>
          <a:p>
            <a:pPr marL="0" indent="0">
              <a:buNone/>
            </a:pPr>
            <a:endParaRPr lang="en-US" dirty="0">
              <a:latin typeface="+mj-lt"/>
            </a:endParaRPr>
          </a:p>
          <a:p>
            <a:pPr lvl="1"/>
            <a:r>
              <a:rPr lang="en-US" dirty="0">
                <a:latin typeface="+mj-lt"/>
              </a:rPr>
              <a:t>If resident has poor neck control, neck brace may be used to stabilize head. If resident is in a </a:t>
            </a:r>
            <a:r>
              <a:rPr lang="en-US" dirty="0" err="1">
                <a:latin typeface="+mj-lt"/>
              </a:rPr>
              <a:t>geri</a:t>
            </a:r>
            <a:r>
              <a:rPr lang="en-US" dirty="0">
                <a:latin typeface="+mj-lt"/>
              </a:rPr>
              <a:t>-chair, a wedge cushion behind the head and shoulders may be used.</a:t>
            </a:r>
          </a:p>
          <a:p>
            <a:pPr lvl="1"/>
            <a:r>
              <a:rPr lang="en-US" dirty="0">
                <a:latin typeface="+mj-lt"/>
              </a:rPr>
              <a:t>If resident bites utensils, ask him to open his mouth. Wait until jaw relaxes to remove utensil.</a:t>
            </a:r>
          </a:p>
          <a:p>
            <a:pPr lvl="1"/>
            <a:r>
              <a:rPr lang="en-US" dirty="0">
                <a:latin typeface="+mj-lt"/>
              </a:rPr>
              <a:t>If resident pockets food in cheeks, remind him to chew and swallow. Touch cheek. Ask him to use his tongue to get the food.</a:t>
            </a:r>
          </a:p>
          <a:p>
            <a:pPr lvl="1"/>
            <a:r>
              <a:rPr lang="en-US" dirty="0">
                <a:latin typeface="+mj-lt"/>
              </a:rPr>
              <a:t>If resident holds food in mouth, ask her to chew and swallow. Gently press down on tongue when removing spoon from the mouth to help trigger swallowing. Make sure resident has swallowed before offering more food.</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1838504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29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a:t>
            </a:fld>
            <a:endParaRPr lang="en-US"/>
          </a:p>
        </p:txBody>
      </p:sp>
      <p:sp>
        <p:nvSpPr>
          <p:cNvPr id="2" name="Title 1">
            <a:extLst>
              <a:ext uri="{FF2B5EF4-FFF2-40B4-BE49-F238E27FC236}">
                <a16:creationId xmlns:a16="http://schemas.microsoft.com/office/drawing/2014/main" id="{57481083-2D3B-4425-9DFC-AE84310230EB}"/>
              </a:ext>
            </a:extLst>
          </p:cNvPr>
          <p:cNvSpPr>
            <a:spLocks noGrp="1"/>
          </p:cNvSpPr>
          <p:nvPr>
            <p:ph type="title"/>
          </p:nvPr>
        </p:nvSpPr>
        <p:spPr/>
        <p:txBody>
          <a:bodyPr>
            <a:normAutofit fontScale="90000"/>
          </a:bodyPr>
          <a:lstStyle/>
          <a:p>
            <a:r>
              <a:rPr lang="en-US" dirty="0"/>
              <a:t>LO1,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0" indent="0">
              <a:buNone/>
            </a:pPr>
            <a:endParaRPr lang="en-US" dirty="0">
              <a:solidFill>
                <a:srgbClr val="FF0000"/>
              </a:solidFill>
              <a:latin typeface="+mj-lt"/>
            </a:endParaRPr>
          </a:p>
          <a:p>
            <a:pPr marL="0" indent="0">
              <a:buNone/>
            </a:pPr>
            <a:r>
              <a:rPr lang="en-US" dirty="0">
                <a:latin typeface="+mj-lt"/>
              </a:rPr>
              <a:t>Important facts about fats:</a:t>
            </a:r>
          </a:p>
          <a:p>
            <a:pPr marL="0" indent="0">
              <a:buNone/>
            </a:pPr>
            <a:endParaRPr lang="en-US" dirty="0">
              <a:latin typeface="+mj-lt"/>
            </a:endParaRPr>
          </a:p>
          <a:p>
            <a:pPr lvl="1"/>
            <a:r>
              <a:rPr lang="en-US" dirty="0">
                <a:latin typeface="+mj-lt"/>
              </a:rPr>
              <a:t>Help the body store energy</a:t>
            </a:r>
          </a:p>
          <a:p>
            <a:pPr lvl="1"/>
            <a:r>
              <a:rPr lang="en-US" dirty="0">
                <a:latin typeface="+mj-lt"/>
              </a:rPr>
              <a:t>Add flavor to food</a:t>
            </a:r>
          </a:p>
          <a:p>
            <a:pPr lvl="1"/>
            <a:r>
              <a:rPr lang="en-US" dirty="0">
                <a:latin typeface="+mj-lt"/>
              </a:rPr>
              <a:t>Important for absorption of certain vitamins</a:t>
            </a:r>
          </a:p>
          <a:p>
            <a:pPr lvl="1"/>
            <a:r>
              <a:rPr lang="en-US" dirty="0">
                <a:latin typeface="+mj-lt"/>
              </a:rPr>
              <a:t>Monounsaturated and polyunsaturated are healthier fat. Saturated and trans fats can increase cholesterol and the risk of some diseases.</a:t>
            </a:r>
          </a:p>
          <a:p>
            <a:pPr lvl="1"/>
            <a:r>
              <a:rPr lang="en-US" dirty="0">
                <a:latin typeface="+mj-lt"/>
              </a:rPr>
              <a:t>Some fats come from animal sources, such as butter, beef and dairy products. Some fats come from plant sources such as olives and nuts.</a:t>
            </a:r>
          </a:p>
          <a:p>
            <a:pPr marL="0" indent="0">
              <a:buNone/>
            </a:pPr>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375099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a:t>
            </a:fld>
            <a:endParaRPr lang="en-US"/>
          </a:p>
        </p:txBody>
      </p:sp>
      <p:sp>
        <p:nvSpPr>
          <p:cNvPr id="2" name="Title 1">
            <a:extLst>
              <a:ext uri="{FF2B5EF4-FFF2-40B4-BE49-F238E27FC236}">
                <a16:creationId xmlns:a16="http://schemas.microsoft.com/office/drawing/2014/main" id="{0FA2A0E7-F3F1-4CF2-AFDF-8CB9A809F82A}"/>
              </a:ext>
            </a:extLst>
          </p:cNvPr>
          <p:cNvSpPr>
            <a:spLocks noGrp="1"/>
          </p:cNvSpPr>
          <p:nvPr>
            <p:ph type="title"/>
          </p:nvPr>
        </p:nvSpPr>
        <p:spPr/>
        <p:txBody>
          <a:bodyPr>
            <a:normAutofit fontScale="90000"/>
          </a:bodyPr>
          <a:lstStyle/>
          <a:p>
            <a:r>
              <a:rPr lang="en-US" dirty="0"/>
              <a:t>LO1,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Identify the six basic nutrients and explain MyPlate</a:t>
            </a:r>
          </a:p>
          <a:p>
            <a:pPr marL="457200" indent="-457200">
              <a:buAutoNum type="arabicPeriod"/>
            </a:pPr>
            <a:endParaRPr lang="en-US" dirty="0">
              <a:solidFill>
                <a:srgbClr val="FF0000"/>
              </a:solidFill>
              <a:latin typeface="+mj-lt"/>
            </a:endParaRPr>
          </a:p>
          <a:p>
            <a:pPr marL="0" indent="0">
              <a:buNone/>
            </a:pPr>
            <a:r>
              <a:rPr lang="en-US" dirty="0">
                <a:latin typeface="+mj-lt"/>
              </a:rPr>
              <a:t>Important facts about vitamins:</a:t>
            </a:r>
          </a:p>
          <a:p>
            <a:pPr marL="0" indent="0">
              <a:buNone/>
            </a:pPr>
            <a:endParaRPr lang="en-US" dirty="0">
              <a:latin typeface="+mj-lt"/>
            </a:endParaRPr>
          </a:p>
          <a:p>
            <a:pPr lvl="1"/>
            <a:r>
              <a:rPr lang="en-US" dirty="0">
                <a:latin typeface="+mj-lt"/>
              </a:rPr>
              <a:t>Vitamins are essential to body functions.</a:t>
            </a:r>
          </a:p>
          <a:p>
            <a:pPr lvl="1"/>
            <a:r>
              <a:rPr lang="en-US" dirty="0">
                <a:latin typeface="+mj-lt"/>
              </a:rPr>
              <a:t>Fat-soluble vitamins are A, D, E, and K.</a:t>
            </a:r>
          </a:p>
          <a:p>
            <a:pPr lvl="1"/>
            <a:r>
              <a:rPr lang="en-US" dirty="0">
                <a:latin typeface="+mj-lt"/>
              </a:rPr>
              <a:t>Water-soluble vitamins are B and C.</a:t>
            </a:r>
          </a:p>
          <a:p>
            <a:pPr lvl="1"/>
            <a:endParaRPr lang="en-US" dirty="0">
              <a:latin typeface="+mj-lt"/>
            </a:endParaRPr>
          </a:p>
          <a:p>
            <a:pPr marL="457200" lvl="1" indent="0">
              <a:buNone/>
            </a:pPr>
            <a:endParaRPr lang="en-US" dirty="0">
              <a:solidFill>
                <a:sysClr val="windowText" lastClr="000000"/>
              </a:solidFill>
            </a:endParaRPr>
          </a:p>
          <a:p>
            <a:pPr marL="0" indent="0">
              <a:buNone/>
            </a:pPr>
            <a:endParaRPr lang="en-US" dirty="0">
              <a:latin typeface="+mj-lt"/>
            </a:endParaRPr>
          </a:p>
        </p:txBody>
      </p:sp>
    </p:spTree>
    <p:extLst>
      <p:ext uri="{BB962C8B-B14F-4D97-AF65-F5344CB8AC3E}">
        <p14:creationId xmlns:p14="http://schemas.microsoft.com/office/powerpoint/2010/main" val="289405243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TotalTime>
  <Words>5083</Words>
  <Application>Microsoft Office PowerPoint</Application>
  <PresentationFormat>On-screen Show (4:3)</PresentationFormat>
  <Paragraphs>830</Paragraphs>
  <Slides>73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Scala Sans</vt:lpstr>
      <vt:lpstr>Arial</vt:lpstr>
      <vt:lpstr>Office Theme</vt:lpstr>
      <vt:lpstr>PowerPoint Presentation</vt:lpstr>
      <vt:lpstr>Chapter 8, key terms 1</vt:lpstr>
      <vt:lpstr>LO1, content 1</vt:lpstr>
      <vt:lpstr>LO1, content 2</vt:lpstr>
      <vt:lpstr>LO1, content 3</vt:lpstr>
      <vt:lpstr>LO1, content 4</vt:lpstr>
      <vt:lpstr>LO1, content 5</vt:lpstr>
      <vt:lpstr>LO1, content 6</vt:lpstr>
      <vt:lpstr>LO1, content 7</vt:lpstr>
      <vt:lpstr>LO1, content 8</vt:lpstr>
      <vt:lpstr>LO1, content 9</vt:lpstr>
      <vt:lpstr>LO1, content 10</vt:lpstr>
      <vt:lpstr>LO1, content 11</vt:lpstr>
      <vt:lpstr>LO1, content 12</vt:lpstr>
      <vt:lpstr>LO1, content 13</vt:lpstr>
      <vt:lpstr>LO1, content 14</vt:lpstr>
      <vt:lpstr>LO1, content 15</vt:lpstr>
      <vt:lpstr>LO1, content 16</vt:lpstr>
      <vt:lpstr>LO1, content 17</vt:lpstr>
      <vt:lpstr>LO2, content 1</vt:lpstr>
      <vt:lpstr>LO2, content 2</vt:lpstr>
      <vt:lpstr>LO2, content 3</vt:lpstr>
      <vt:lpstr>LO3, key terms 1</vt:lpstr>
      <vt:lpstr>LO3, content 1</vt:lpstr>
      <vt:lpstr>LO3, content 2</vt:lpstr>
      <vt:lpstr>LO3, content 3</vt:lpstr>
      <vt:lpstr>LO4, key terms 1</vt:lpstr>
      <vt:lpstr>LO4, content 1</vt:lpstr>
      <vt:lpstr>LO4, content 2</vt:lpstr>
      <vt:lpstr>LO4, content 3</vt:lpstr>
      <vt:lpstr>LO4, content 4</vt:lpstr>
      <vt:lpstr>LO4, content 5</vt:lpstr>
      <vt:lpstr>LO4, content 6</vt:lpstr>
      <vt:lpstr>LO4, content 7</vt:lpstr>
      <vt:lpstr>LO4, content 8</vt:lpstr>
      <vt:lpstr>LO4, content 9</vt:lpstr>
      <vt:lpstr>LO4, key terms 2</vt:lpstr>
      <vt:lpstr>LO4, content 10</vt:lpstr>
      <vt:lpstr>LO5, content 1</vt:lpstr>
      <vt:lpstr>LO5, content 2</vt:lpstr>
      <vt:lpstr>LO5, content 3</vt:lpstr>
      <vt:lpstr>LO5, content 4</vt:lpstr>
      <vt:lpstr>LO6, content 1</vt:lpstr>
      <vt:lpstr>LO6, content 2</vt:lpstr>
      <vt:lpstr>LO6, content 3 </vt:lpstr>
      <vt:lpstr>LO7, content 1</vt:lpstr>
      <vt:lpstr>LO7, content 2</vt:lpstr>
      <vt:lpstr>LO7, content 3</vt:lpstr>
      <vt:lpstr>LO7, content 4</vt:lpstr>
      <vt:lpstr>LO7, content 5</vt:lpstr>
      <vt:lpstr>LO7, content 6</vt:lpstr>
      <vt:lpstr>LO7, content 7</vt:lpstr>
      <vt:lpstr>LO7, content 8</vt:lpstr>
      <vt:lpstr>LO7, content 9</vt:lpstr>
      <vt:lpstr>LO7, content 10</vt:lpstr>
      <vt:lpstr>LO7, content 11</vt:lpstr>
      <vt:lpstr>LO8, key term 1</vt:lpstr>
      <vt:lpstr>LO8, content 1</vt:lpstr>
      <vt:lpstr>LO8, content 2</vt:lpstr>
      <vt:lpstr>LO8, content 3</vt:lpstr>
      <vt:lpstr>LO8, content 4 </vt:lpstr>
      <vt:lpstr>LO8, content 5 </vt:lpstr>
      <vt:lpstr>LO8, content 6</vt:lpstr>
      <vt:lpstr>LO8, key term 2</vt:lpstr>
      <vt:lpstr>LO8, content 7</vt:lpstr>
      <vt:lpstr>LO8, content 8</vt:lpstr>
      <vt:lpstr>LO8, content 9</vt:lpstr>
      <vt:lpstr>LO8, content 10</vt:lpstr>
      <vt:lpstr>LO9, content 1</vt:lpstr>
      <vt:lpstr>LO9, content 2</vt:lpstr>
      <vt:lpstr>LO9, content 3</vt:lpstr>
      <vt:lpstr>LO9, content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Macasero</dc:creator>
  <cp:lastModifiedBy>Angela Storey</cp:lastModifiedBy>
  <cp:revision>155</cp:revision>
  <dcterms:created xsi:type="dcterms:W3CDTF">2018-07-24T19:43:57Z</dcterms:created>
  <dcterms:modified xsi:type="dcterms:W3CDTF">2020-09-29T20:54:49Z</dcterms:modified>
</cp:coreProperties>
</file>