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2"/>
  </p:notesMasterIdLst>
  <p:sldIdLst>
    <p:sldId id="294" r:id="rId2"/>
    <p:sldId id="501" r:id="rId3"/>
    <p:sldId id="302" r:id="rId4"/>
    <p:sldId id="499" r:id="rId5"/>
    <p:sldId id="502" r:id="rId6"/>
    <p:sldId id="500" r:id="rId7"/>
    <p:sldId id="503" r:id="rId8"/>
    <p:sldId id="504" r:id="rId9"/>
    <p:sldId id="505" r:id="rId10"/>
    <p:sldId id="507" r:id="rId11"/>
    <p:sldId id="506" r:id="rId12"/>
    <p:sldId id="508" r:id="rId13"/>
    <p:sldId id="509" r:id="rId14"/>
    <p:sldId id="511" r:id="rId15"/>
    <p:sldId id="512" r:id="rId16"/>
    <p:sldId id="515" r:id="rId17"/>
    <p:sldId id="513" r:id="rId18"/>
    <p:sldId id="516" r:id="rId19"/>
    <p:sldId id="514" r:id="rId20"/>
    <p:sldId id="517" r:id="rId21"/>
    <p:sldId id="518" r:id="rId22"/>
    <p:sldId id="519" r:id="rId23"/>
    <p:sldId id="520" r:id="rId24"/>
    <p:sldId id="521" r:id="rId25"/>
    <p:sldId id="510" r:id="rId26"/>
    <p:sldId id="498" r:id="rId27"/>
    <p:sldId id="523" r:id="rId28"/>
    <p:sldId id="524" r:id="rId29"/>
    <p:sldId id="525" r:id="rId30"/>
    <p:sldId id="526" r:id="rId31"/>
    <p:sldId id="527" r:id="rId32"/>
    <p:sldId id="522" r:id="rId33"/>
    <p:sldId id="528" r:id="rId34"/>
    <p:sldId id="269" r:id="rId35"/>
    <p:sldId id="529" r:id="rId36"/>
    <p:sldId id="530" r:id="rId37"/>
    <p:sldId id="534"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0" r:id="rId54"/>
    <p:sldId id="551" r:id="rId55"/>
    <p:sldId id="532" r:id="rId56"/>
    <p:sldId id="552" r:id="rId57"/>
    <p:sldId id="553" r:id="rId58"/>
    <p:sldId id="554" r:id="rId59"/>
    <p:sldId id="555" r:id="rId60"/>
    <p:sldId id="497" r:id="rId61"/>
  </p:sldIdLst>
  <p:sldSz cx="9144000" cy="6858000" type="screen4x3"/>
  <p:notesSz cx="6858000" cy="9144000"/>
  <p:embeddedFontLst>
    <p:embeddedFont>
      <p:font typeface="Scala Sans" panose="020B0604020202020204"/>
      <p:regular r:id="rId63"/>
      <p:italic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8" autoAdjust="0"/>
    <p:restoredTop sz="95712" autoAdjust="0"/>
  </p:normalViewPr>
  <p:slideViewPr>
    <p:cSldViewPr snapToGrid="0">
      <p:cViewPr varScale="1">
        <p:scale>
          <a:sx n="80" d="100"/>
          <a:sy n="80" d="100"/>
        </p:scale>
        <p:origin x="96" y="270"/>
      </p:cViewPr>
      <p:guideLst/>
    </p:cSldViewPr>
  </p:slideViewPr>
  <p:outlineViewPr>
    <p:cViewPr>
      <p:scale>
        <a:sx n="33" d="100"/>
        <a:sy n="33" d="100"/>
      </p:scale>
      <p:origin x="0" y="-72594"/>
    </p:cViewPr>
  </p:outlineViewPr>
  <p:notesTextViewPr>
    <p:cViewPr>
      <p:scale>
        <a:sx n="1" d="1"/>
        <a:sy n="1" d="1"/>
      </p:scale>
      <p:origin x="0" y="0"/>
    </p:cViewPr>
  </p:notesTextViewPr>
  <p:sorterViewPr>
    <p:cViewPr>
      <p:scale>
        <a:sx n="200" d="100"/>
        <a:sy n="200" d="100"/>
      </p:scale>
      <p:origin x="0" y="-70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cala Sans" panose="02000503060000020003"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cala Sans" panose="02000503060000020003" pitchFamily="2" charset="0"/>
              </a:defRPr>
            </a:lvl1pPr>
          </a:lstStyle>
          <a:p>
            <a:fld id="{97A74ADB-E766-42DF-8748-686E3C53E81F}" type="datetimeFigureOut">
              <a:rPr lang="en-US" smtClean="0"/>
              <a:pPr/>
              <a:t>9/29/2020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cala Sans" panose="02000503060000020003"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cala Sans" panose="02000503060000020003" pitchFamily="2" charset="0"/>
              </a:defRPr>
            </a:lvl1pPr>
          </a:lstStyle>
          <a:p>
            <a:fld id="{2CD4127D-D44F-4376-96C3-361128170A09}" type="slidenum">
              <a:rPr lang="en-US" smtClean="0"/>
              <a:pPr/>
              <a:t>‹#›</a:t>
            </a:fld>
            <a:endParaRPr lang="en-US" dirty="0"/>
          </a:p>
        </p:txBody>
      </p:sp>
    </p:spTree>
    <p:extLst>
      <p:ext uri="{BB962C8B-B14F-4D97-AF65-F5344CB8AC3E}">
        <p14:creationId xmlns:p14="http://schemas.microsoft.com/office/powerpoint/2010/main" val="43318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cala Sans" panose="02000503060000020003" pitchFamily="2" charset="0"/>
        <a:ea typeface="+mn-ea"/>
        <a:cs typeface="+mn-cs"/>
      </a:defRPr>
    </a:lvl1pPr>
    <a:lvl2pPr marL="457200" algn="l" defTabSz="914400" rtl="0" eaLnBrk="1" latinLnBrk="0" hangingPunct="1">
      <a:defRPr sz="1200" kern="1200">
        <a:solidFill>
          <a:schemeClr val="tx1"/>
        </a:solidFill>
        <a:latin typeface="Scala Sans" panose="02000503060000020003" pitchFamily="2" charset="0"/>
        <a:ea typeface="+mn-ea"/>
        <a:cs typeface="+mn-cs"/>
      </a:defRPr>
    </a:lvl2pPr>
    <a:lvl3pPr marL="914400" algn="l" defTabSz="914400" rtl="0" eaLnBrk="1" latinLnBrk="0" hangingPunct="1">
      <a:defRPr sz="1200" kern="1200">
        <a:solidFill>
          <a:schemeClr val="tx1"/>
        </a:solidFill>
        <a:latin typeface="Scala Sans" panose="02000503060000020003" pitchFamily="2" charset="0"/>
        <a:ea typeface="+mn-ea"/>
        <a:cs typeface="+mn-cs"/>
      </a:defRPr>
    </a:lvl3pPr>
    <a:lvl4pPr marL="1371600" algn="l" defTabSz="914400" rtl="0" eaLnBrk="1" latinLnBrk="0" hangingPunct="1">
      <a:defRPr sz="1200" kern="1200">
        <a:solidFill>
          <a:schemeClr val="tx1"/>
        </a:solidFill>
        <a:latin typeface="Scala Sans" panose="02000503060000020003" pitchFamily="2" charset="0"/>
        <a:ea typeface="+mn-ea"/>
        <a:cs typeface="+mn-cs"/>
      </a:defRPr>
    </a:lvl4pPr>
    <a:lvl5pPr marL="1828800" algn="l" defTabSz="914400" rtl="0" eaLnBrk="1" latinLnBrk="0" hangingPunct="1">
      <a:defRPr sz="1200" kern="1200">
        <a:solidFill>
          <a:schemeClr val="tx1"/>
        </a:solidFill>
        <a:latin typeface="Scala Sans" panose="0200050306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5C2F09-6D1A-4A21-97DF-F888DD13FD39}"/>
              </a:ext>
            </a:extLst>
          </p:cNvPr>
          <p:cNvSpPr txBox="1"/>
          <p:nvPr userDrawn="1"/>
        </p:nvSpPr>
        <p:spPr>
          <a:xfrm>
            <a:off x="857248" y="539293"/>
            <a:ext cx="1362204" cy="1862048"/>
          </a:xfrm>
          <a:prstGeom prst="rect">
            <a:avLst/>
          </a:prstGeom>
          <a:noFill/>
        </p:spPr>
        <p:txBody>
          <a:bodyPr wrap="square" rtlCol="0">
            <a:spAutoFit/>
          </a:bodyPr>
          <a:lstStyle/>
          <a:p>
            <a:r>
              <a:rPr lang="en-US" sz="11500" b="0" dirty="0">
                <a:solidFill>
                  <a:schemeClr val="bg1"/>
                </a:solidFill>
                <a:latin typeface="Scala Sans" panose="02000503060000020003" pitchFamily="2" charset="0"/>
              </a:rPr>
              <a:t>9</a:t>
            </a:r>
          </a:p>
        </p:txBody>
      </p:sp>
      <p:sp>
        <p:nvSpPr>
          <p:cNvPr id="8" name="TextBox 7">
            <a:extLst>
              <a:ext uri="{FF2B5EF4-FFF2-40B4-BE49-F238E27FC236}">
                <a16:creationId xmlns:a16="http://schemas.microsoft.com/office/drawing/2014/main" id="{F1FEBFBB-1425-4277-8500-4300AD017EDA}"/>
              </a:ext>
            </a:extLst>
          </p:cNvPr>
          <p:cNvSpPr txBox="1"/>
          <p:nvPr userDrawn="1"/>
        </p:nvSpPr>
        <p:spPr>
          <a:xfrm>
            <a:off x="862672" y="2062986"/>
            <a:ext cx="6537806" cy="1323439"/>
          </a:xfrm>
          <a:prstGeom prst="rect">
            <a:avLst/>
          </a:prstGeom>
          <a:noFill/>
        </p:spPr>
        <p:txBody>
          <a:bodyPr wrap="square" rtlCol="0">
            <a:spAutoFit/>
          </a:bodyPr>
          <a:lstStyle/>
          <a:p>
            <a:r>
              <a:rPr lang="en-US" sz="4000" b="1" dirty="0">
                <a:solidFill>
                  <a:schemeClr val="bg1"/>
                </a:solidFill>
                <a:latin typeface="Scala Sans" panose="02000503060000020003" pitchFamily="2" charset="0"/>
              </a:rPr>
              <a:t>Rehabilitation </a:t>
            </a:r>
            <a:r>
              <a:rPr lang="en-US" sz="4000" b="1">
                <a:solidFill>
                  <a:schemeClr val="bg1"/>
                </a:solidFill>
                <a:latin typeface="Scala Sans" panose="02000503060000020003" pitchFamily="2" charset="0"/>
              </a:rPr>
              <a:t>and Restorative Care</a:t>
            </a:r>
            <a:endParaRPr lang="en-US" sz="4000" b="1" dirty="0">
              <a:solidFill>
                <a:schemeClr val="bg1"/>
              </a:solidFill>
              <a:latin typeface="Scala Sans" panose="02000503060000020003" pitchFamily="2" charset="0"/>
            </a:endParaRPr>
          </a:p>
        </p:txBody>
      </p:sp>
      <p:pic>
        <p:nvPicPr>
          <p:cNvPr id="9" name="Picture 8">
            <a:extLst>
              <a:ext uri="{FF2B5EF4-FFF2-40B4-BE49-F238E27FC236}">
                <a16:creationId xmlns:a16="http://schemas.microsoft.com/office/drawing/2014/main" id="{EF1DCB50-4D11-4F0B-AF02-F0797361079C}"/>
              </a:ext>
            </a:extLst>
          </p:cNvPr>
          <p:cNvPicPr>
            <a:picLocks noChangeAspect="1"/>
          </p:cNvPicPr>
          <p:nvPr userDrawn="1"/>
        </p:nvPicPr>
        <p:blipFill>
          <a:blip r:embed="rId2">
            <a:lum bright="100000"/>
          </a:blip>
          <a:stretch>
            <a:fillRect/>
          </a:stretch>
        </p:blipFill>
        <p:spPr>
          <a:xfrm>
            <a:off x="993782" y="4825851"/>
            <a:ext cx="927680" cy="1282700"/>
          </a:xfrm>
          <a:prstGeom prst="rect">
            <a:avLst/>
          </a:prstGeom>
        </p:spPr>
      </p:pic>
    </p:spTree>
    <p:extLst>
      <p:ext uri="{BB962C8B-B14F-4D97-AF65-F5344CB8AC3E}">
        <p14:creationId xmlns:p14="http://schemas.microsoft.com/office/powerpoint/2010/main" val="188148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DE03F057-80E6-4933-B039-F692BF84B8A2}"/>
              </a:ext>
            </a:extLst>
          </p:cNvPr>
          <p:cNvSpPr>
            <a:spLocks noGrp="1"/>
          </p:cNvSpPr>
          <p:nvPr>
            <p:ph type="sldNum" sz="quarter" idx="12"/>
          </p:nvPr>
        </p:nvSpPr>
        <p:spPr>
          <a:xfrm>
            <a:off x="7138838" y="6279453"/>
            <a:ext cx="973225" cy="365125"/>
          </a:xfrm>
        </p:spPr>
        <p:txBody>
          <a:bodyPr/>
          <a:lstStyle>
            <a:lvl1pPr>
              <a:defRPr>
                <a:solidFill>
                  <a:schemeClr val="accent3"/>
                </a:solidFill>
                <a:latin typeface="+mn-lt"/>
              </a:defRPr>
            </a:lvl1pPr>
          </a:lstStyle>
          <a:p>
            <a:fld id="{1E19C8D7-53EE-4AF8-9E87-BBF55B67A655}" type="slidenum">
              <a:rPr lang="en-US" smtClean="0"/>
              <a:pPr/>
              <a:t>‹#›</a:t>
            </a:fld>
            <a:endParaRPr lang="en-US" dirty="0"/>
          </a:p>
        </p:txBody>
      </p:sp>
      <p:sp>
        <p:nvSpPr>
          <p:cNvPr id="2" name="Title 1">
            <a:extLst>
              <a:ext uri="{FF2B5EF4-FFF2-40B4-BE49-F238E27FC236}">
                <a16:creationId xmlns:a16="http://schemas.microsoft.com/office/drawing/2014/main" id="{6A25D4AA-FD4D-43FD-BBF5-039CBFD9DE92}"/>
              </a:ext>
            </a:extLst>
          </p:cNvPr>
          <p:cNvSpPr>
            <a:spLocks noGrp="1"/>
          </p:cNvSpPr>
          <p:nvPr>
            <p:ph type="title"/>
          </p:nvPr>
        </p:nvSpPr>
        <p:spPr>
          <a:xfrm>
            <a:off x="0" y="-469232"/>
            <a:ext cx="7059528" cy="469232"/>
          </a:xfrm>
        </p:spPr>
        <p:txBody>
          <a:bodyPr/>
          <a:lstStyle>
            <a:lvl1pPr>
              <a:defRPr b="0"/>
            </a:lvl1pPr>
          </a:lstStyle>
          <a:p>
            <a:r>
              <a:rPr lang="en-US" dirty="0"/>
              <a:t>Click to edit Master title style</a:t>
            </a:r>
          </a:p>
        </p:txBody>
      </p:sp>
      <p:sp>
        <p:nvSpPr>
          <p:cNvPr id="3" name="Content Placeholder 2"/>
          <p:cNvSpPr>
            <a:spLocks noGrp="1"/>
          </p:cNvSpPr>
          <p:nvPr>
            <p:ph idx="1"/>
          </p:nvPr>
        </p:nvSpPr>
        <p:spPr>
          <a:xfrm>
            <a:off x="436280" y="809029"/>
            <a:ext cx="7675783" cy="5396738"/>
          </a:xfrm>
        </p:spPr>
        <p:txBody>
          <a:bodyPr>
            <a:normAutofit/>
          </a:bodyPr>
          <a:lstStyle>
            <a:lvl1pPr>
              <a:spcBef>
                <a:spcPts val="0"/>
              </a:spcBef>
              <a:spcAft>
                <a:spcPts val="600"/>
              </a:spcAft>
              <a:defRPr sz="2000">
                <a:latin typeface="+mn-lt"/>
              </a:defRPr>
            </a:lvl1pPr>
            <a:lvl2pPr>
              <a:spcBef>
                <a:spcPts val="0"/>
              </a:spcBef>
              <a:spcAft>
                <a:spcPts val="600"/>
              </a:spcAft>
              <a:defRPr sz="2000">
                <a:latin typeface="+mn-lt"/>
              </a:defRPr>
            </a:lvl2pPr>
            <a:lvl3pPr>
              <a:spcBef>
                <a:spcPts val="0"/>
              </a:spcBef>
              <a:spcAft>
                <a:spcPts val="600"/>
              </a:spcAft>
              <a:defRPr sz="2000">
                <a:latin typeface="+mn-lt"/>
              </a:defRPr>
            </a:lvl3pPr>
            <a:lvl4pPr>
              <a:spcBef>
                <a:spcPts val="0"/>
              </a:spcBef>
              <a:spcAft>
                <a:spcPts val="600"/>
              </a:spcAft>
              <a:defRPr sz="2000">
                <a:latin typeface="+mn-lt"/>
              </a:defRPr>
            </a:lvl4pPr>
            <a:lvl5pPr>
              <a:spcBef>
                <a:spcPts val="0"/>
              </a:spcBef>
              <a:spcAft>
                <a:spcPts val="600"/>
              </a:spcAft>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F5F491-9531-4861-B658-DB5FE7E2FEAE}"/>
              </a:ext>
            </a:extLst>
          </p:cNvPr>
          <p:cNvSpPr/>
          <p:nvPr userDrawn="1"/>
        </p:nvSpPr>
        <p:spPr>
          <a:xfrm>
            <a:off x="8496300" y="0"/>
            <a:ext cx="647700" cy="1606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28F0E1-C264-477A-8C68-5954EE75A404}"/>
              </a:ext>
            </a:extLst>
          </p:cNvPr>
          <p:cNvSpPr txBox="1"/>
          <p:nvPr userDrawn="1"/>
        </p:nvSpPr>
        <p:spPr>
          <a:xfrm>
            <a:off x="8629650" y="1752600"/>
            <a:ext cx="369332" cy="3321050"/>
          </a:xfrm>
          <a:prstGeom prst="rect">
            <a:avLst/>
          </a:prstGeom>
          <a:noFill/>
        </p:spPr>
        <p:txBody>
          <a:bodyPr vert="vert270" wrap="square" rtlCol="0">
            <a:spAutoFit/>
          </a:bodyPr>
          <a:lstStyle/>
          <a:p>
            <a:pPr algn="r"/>
            <a:r>
              <a:rPr lang="en-US" sz="1200" dirty="0">
                <a:latin typeface="Scala Sans" panose="02000503060000020003" pitchFamily="2" charset="0"/>
              </a:rPr>
              <a:t>Rehabilitation and Restorative Care</a:t>
            </a:r>
          </a:p>
        </p:txBody>
      </p:sp>
      <p:sp>
        <p:nvSpPr>
          <p:cNvPr id="9" name="TextBox 8">
            <a:extLst>
              <a:ext uri="{FF2B5EF4-FFF2-40B4-BE49-F238E27FC236}">
                <a16:creationId xmlns:a16="http://schemas.microsoft.com/office/drawing/2014/main" id="{31CA6800-7865-48FF-933D-2164FAE0ACC9}"/>
              </a:ext>
            </a:extLst>
          </p:cNvPr>
          <p:cNvSpPr txBox="1"/>
          <p:nvPr userDrawn="1"/>
        </p:nvSpPr>
        <p:spPr>
          <a:xfrm>
            <a:off x="8629648" y="101143"/>
            <a:ext cx="1362204" cy="707886"/>
          </a:xfrm>
          <a:prstGeom prst="rect">
            <a:avLst/>
          </a:prstGeom>
          <a:noFill/>
        </p:spPr>
        <p:txBody>
          <a:bodyPr wrap="square" rtlCol="0">
            <a:spAutoFit/>
          </a:bodyPr>
          <a:lstStyle/>
          <a:p>
            <a:r>
              <a:rPr lang="en-US" sz="4000" dirty="0">
                <a:solidFill>
                  <a:schemeClr val="bg1"/>
                </a:solidFill>
                <a:latin typeface="+mj-lt"/>
              </a:rPr>
              <a:t>9</a:t>
            </a:r>
          </a:p>
        </p:txBody>
      </p:sp>
      <p:cxnSp>
        <p:nvCxnSpPr>
          <p:cNvPr id="13" name="Straight Connector 12">
            <a:extLst>
              <a:ext uri="{FF2B5EF4-FFF2-40B4-BE49-F238E27FC236}">
                <a16:creationId xmlns:a16="http://schemas.microsoft.com/office/drawing/2014/main" id="{685C658E-B179-4C5F-B3AF-13638309A3D4}"/>
              </a:ext>
            </a:extLst>
          </p:cNvPr>
          <p:cNvCxnSpPr>
            <a:cxnSpLocks/>
          </p:cNvCxnSpPr>
          <p:nvPr userDrawn="1"/>
        </p:nvCxnSpPr>
        <p:spPr>
          <a:xfrm flipH="1">
            <a:off x="558800" y="6629400"/>
            <a:ext cx="75057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Date Placeholder 16">
            <a:extLst>
              <a:ext uri="{FF2B5EF4-FFF2-40B4-BE49-F238E27FC236}">
                <a16:creationId xmlns:a16="http://schemas.microsoft.com/office/drawing/2014/main" id="{C71CCBE0-D1B9-42FA-8DAC-87EEE4FE9F42}"/>
              </a:ext>
            </a:extLst>
          </p:cNvPr>
          <p:cNvSpPr>
            <a:spLocks noGrp="1"/>
          </p:cNvSpPr>
          <p:nvPr>
            <p:ph type="dt" sz="half" idx="10"/>
          </p:nvPr>
        </p:nvSpPr>
        <p:spPr>
          <a:xfrm>
            <a:off x="628650" y="6279453"/>
            <a:ext cx="2057400" cy="365125"/>
          </a:xfrm>
        </p:spPr>
        <p:txBody>
          <a:bodyPr/>
          <a:lstStyle>
            <a:lvl1pPr>
              <a:defRPr>
                <a:solidFill>
                  <a:sysClr val="windowText" lastClr="000000"/>
                </a:solidFill>
                <a:latin typeface="+mn-lt"/>
              </a:defRPr>
            </a:lvl1pPr>
          </a:lstStyle>
          <a:p>
            <a:fld id="{3BC1E1F3-686D-4F52-826D-70A4F80E72A5}" type="datetime1">
              <a:rPr lang="en-US" smtClean="0"/>
              <a:pPr/>
              <a:t>9/29/2020</a:t>
            </a:fld>
            <a:endParaRPr lang="en-US" dirty="0"/>
          </a:p>
        </p:txBody>
      </p:sp>
      <p:sp>
        <p:nvSpPr>
          <p:cNvPr id="18" name="Footer Placeholder 17">
            <a:extLst>
              <a:ext uri="{FF2B5EF4-FFF2-40B4-BE49-F238E27FC236}">
                <a16:creationId xmlns:a16="http://schemas.microsoft.com/office/drawing/2014/main" id="{33E0703D-A83A-40F4-A8D2-8D56B297D859}"/>
              </a:ext>
            </a:extLst>
          </p:cNvPr>
          <p:cNvSpPr>
            <a:spLocks noGrp="1"/>
          </p:cNvSpPr>
          <p:nvPr>
            <p:ph type="ftr" sz="quarter" idx="11"/>
          </p:nvPr>
        </p:nvSpPr>
        <p:spPr>
          <a:xfrm>
            <a:off x="3028949" y="6279453"/>
            <a:ext cx="3745337" cy="365125"/>
          </a:xfrm>
        </p:spPr>
        <p:txBody>
          <a:bodyPr/>
          <a:lstStyle>
            <a:lvl1pPr>
              <a:defRPr>
                <a:solidFill>
                  <a:sysClr val="windowText" lastClr="000000"/>
                </a:solidFill>
                <a:latin typeface="+mn-lt"/>
              </a:defRPr>
            </a:lvl1pPr>
          </a:lstStyle>
          <a:p>
            <a:endParaRPr lang="en-US" dirty="0"/>
          </a:p>
        </p:txBody>
      </p:sp>
      <p:pic>
        <p:nvPicPr>
          <p:cNvPr id="63" name="Graphic 62">
            <a:extLst>
              <a:ext uri="{FF2B5EF4-FFF2-40B4-BE49-F238E27FC236}">
                <a16:creationId xmlns:a16="http://schemas.microsoft.com/office/drawing/2014/main" id="{A0274B49-780C-479A-B0DB-0F3EABBF8D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1231" y="5924550"/>
            <a:ext cx="539786" cy="744742"/>
          </a:xfrm>
          <a:prstGeom prst="rect">
            <a:avLst/>
          </a:prstGeom>
        </p:spPr>
      </p:pic>
    </p:spTree>
    <p:extLst>
      <p:ext uri="{BB962C8B-B14F-4D97-AF65-F5344CB8AC3E}">
        <p14:creationId xmlns:p14="http://schemas.microsoft.com/office/powerpoint/2010/main" val="2950634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1DCB50-4D11-4F0B-AF02-F0797361079C}"/>
              </a:ext>
            </a:extLst>
          </p:cNvPr>
          <p:cNvPicPr>
            <a:picLocks noChangeAspect="1"/>
          </p:cNvPicPr>
          <p:nvPr userDrawn="1"/>
        </p:nvPicPr>
        <p:blipFill>
          <a:blip r:embed="rId2">
            <a:lum bright="100000"/>
          </a:blip>
          <a:stretch>
            <a:fillRect/>
          </a:stretch>
        </p:blipFill>
        <p:spPr>
          <a:xfrm>
            <a:off x="3598958" y="2338648"/>
            <a:ext cx="1904693" cy="2633613"/>
          </a:xfrm>
          <a:prstGeom prst="rect">
            <a:avLst/>
          </a:prstGeom>
        </p:spPr>
      </p:pic>
    </p:spTree>
    <p:extLst>
      <p:ext uri="{BB962C8B-B14F-4D97-AF65-F5344CB8AC3E}">
        <p14:creationId xmlns:p14="http://schemas.microsoft.com/office/powerpoint/2010/main" val="3844859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a:solidFill>
                  <a:schemeClr val="tx1"/>
                </a:solidFill>
                <a:latin typeface="Scala Sans" panose="02000503060000020003" pitchFamily="2" charset="0"/>
              </a:defRPr>
            </a:lvl1pPr>
          </a:lstStyle>
          <a:p>
            <a:fld id="{63182F9F-E9DB-44F9-8F4D-A11E49818C55}" type="datetime1">
              <a:rPr lang="en-US" smtClean="0"/>
              <a:pPr/>
              <a:t>9/29/2020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a:solidFill>
                  <a:schemeClr val="tx1"/>
                </a:solidFill>
                <a:latin typeface="Scala Sans" panose="02000503060000020003" pitchFamily="2"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a:solidFill>
                  <a:schemeClr val="accent3"/>
                </a:solidFill>
                <a:latin typeface="Scala Sans" panose="02000503060000020003" pitchFamily="2" charset="0"/>
              </a:defRPr>
            </a:lvl1pPr>
          </a:lstStyle>
          <a:p>
            <a:fld id="{1E19C8D7-53EE-4AF8-9E87-BBF55B67A655}" type="slidenum">
              <a:rPr lang="en-US" smtClean="0"/>
              <a:pPr/>
              <a:t>‹#›</a:t>
            </a:fld>
            <a:endParaRPr lang="en-US" dirty="0"/>
          </a:p>
        </p:txBody>
      </p:sp>
    </p:spTree>
    <p:extLst>
      <p:ext uri="{BB962C8B-B14F-4D97-AF65-F5344CB8AC3E}">
        <p14:creationId xmlns:p14="http://schemas.microsoft.com/office/powerpoint/2010/main" val="15624299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96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a:t>
            </a:fld>
            <a:endParaRPr lang="en-US"/>
          </a:p>
        </p:txBody>
      </p:sp>
      <p:sp>
        <p:nvSpPr>
          <p:cNvPr id="4" name="Title 3">
            <a:extLst>
              <a:ext uri="{FF2B5EF4-FFF2-40B4-BE49-F238E27FC236}">
                <a16:creationId xmlns:a16="http://schemas.microsoft.com/office/drawing/2014/main" id="{F9E68082-CA17-4B1B-B362-8F419812CCC9}"/>
              </a:ext>
            </a:extLst>
          </p:cNvPr>
          <p:cNvSpPr>
            <a:spLocks noGrp="1"/>
          </p:cNvSpPr>
          <p:nvPr>
            <p:ph type="title"/>
          </p:nvPr>
        </p:nvSpPr>
        <p:spPr/>
        <p:txBody>
          <a:bodyPr>
            <a:normAutofit fontScale="90000"/>
          </a:bodyPr>
          <a:lstStyle/>
          <a:p>
            <a:r>
              <a:rPr lang="en-US" dirty="0"/>
              <a:t>LO2,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9-2:Regular Ambulation and Exercise</a:t>
            </a:r>
          </a:p>
          <a:p>
            <a:pPr marL="0" indent="0">
              <a:buNone/>
            </a:pPr>
            <a:endParaRPr lang="en-US" dirty="0">
              <a:latin typeface="+mj-lt"/>
            </a:endParaRPr>
          </a:p>
          <a:p>
            <a:pPr marL="0" indent="0">
              <a:buNone/>
            </a:pPr>
            <a:r>
              <a:rPr lang="en-US" dirty="0">
                <a:latin typeface="+mj-lt"/>
              </a:rPr>
              <a:t>Regular ambulation and exercise help improve the following:</a:t>
            </a:r>
          </a:p>
          <a:p>
            <a:pPr marL="0" indent="0">
              <a:buNone/>
            </a:pPr>
            <a:endParaRPr lang="en-US" dirty="0">
              <a:latin typeface="+mj-lt"/>
            </a:endParaRPr>
          </a:p>
          <a:p>
            <a:r>
              <a:rPr lang="en-US" dirty="0">
                <a:latin typeface="+mj-lt"/>
              </a:rPr>
              <a:t>Quality and health of skin </a:t>
            </a:r>
          </a:p>
          <a:p>
            <a:r>
              <a:rPr lang="en-US" dirty="0">
                <a:latin typeface="+mj-lt"/>
              </a:rPr>
              <a:t>Circulation </a:t>
            </a:r>
          </a:p>
          <a:p>
            <a:r>
              <a:rPr lang="en-US" dirty="0">
                <a:latin typeface="+mj-lt"/>
              </a:rPr>
              <a:t>Strength </a:t>
            </a:r>
          </a:p>
          <a:p>
            <a:r>
              <a:rPr lang="en-US" dirty="0">
                <a:latin typeface="+mj-lt"/>
              </a:rPr>
              <a:t>Sleep and relaxation </a:t>
            </a:r>
          </a:p>
          <a:p>
            <a:r>
              <a:rPr lang="en-US" dirty="0">
                <a:latin typeface="+mj-lt"/>
              </a:rPr>
              <a:t>Mood</a:t>
            </a:r>
          </a:p>
          <a:p>
            <a:r>
              <a:rPr lang="en-US" dirty="0">
                <a:latin typeface="+mj-lt"/>
              </a:rPr>
              <a:t>Self-esteem</a:t>
            </a:r>
          </a:p>
          <a:p>
            <a:r>
              <a:rPr lang="en-US" dirty="0">
                <a:latin typeface="+mj-lt"/>
              </a:rPr>
              <a:t>Appetite </a:t>
            </a:r>
          </a:p>
          <a:p>
            <a:r>
              <a:rPr lang="en-US" dirty="0">
                <a:latin typeface="+mj-lt"/>
              </a:rPr>
              <a:t>Elimination </a:t>
            </a:r>
          </a:p>
          <a:p>
            <a:r>
              <a:rPr lang="en-US" dirty="0">
                <a:latin typeface="+mj-lt"/>
              </a:rPr>
              <a:t>Blood flow </a:t>
            </a:r>
          </a:p>
          <a:p>
            <a:r>
              <a:rPr lang="en-US" dirty="0">
                <a:latin typeface="+mj-lt"/>
              </a:rPr>
              <a:t>Oxygen level </a:t>
            </a:r>
          </a:p>
        </p:txBody>
      </p:sp>
    </p:spTree>
    <p:extLst>
      <p:ext uri="{BB962C8B-B14F-4D97-AF65-F5344CB8AC3E}">
        <p14:creationId xmlns:p14="http://schemas.microsoft.com/office/powerpoint/2010/main" val="3601340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11</a:t>
            </a:fld>
            <a:endParaRPr lang="en-US"/>
          </a:p>
        </p:txBody>
      </p:sp>
      <p:sp>
        <p:nvSpPr>
          <p:cNvPr id="2" name="Title 1">
            <a:extLst>
              <a:ext uri="{FF2B5EF4-FFF2-40B4-BE49-F238E27FC236}">
                <a16:creationId xmlns:a16="http://schemas.microsoft.com/office/drawing/2014/main" id="{AE6958F0-3648-42D6-8B4B-E30066397EE4}"/>
              </a:ext>
            </a:extLst>
          </p:cNvPr>
          <p:cNvSpPr>
            <a:spLocks noGrp="1"/>
          </p:cNvSpPr>
          <p:nvPr>
            <p:ph type="title"/>
          </p:nvPr>
        </p:nvSpPr>
        <p:spPr/>
        <p:txBody>
          <a:bodyPr>
            <a:normAutofit fontScale="90000"/>
          </a:bodyPr>
          <a:lstStyle/>
          <a:p>
            <a:r>
              <a:rPr lang="en-US" dirty="0"/>
              <a:t>LO3,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latin typeface="+mj-lt"/>
              </a:rPr>
              <a:t>Discuss ambulation and describe assistive devices and equipment</a:t>
            </a:r>
            <a:endParaRPr lang="en-US" dirty="0">
              <a:latin typeface="+mj-lt"/>
            </a:endParaRPr>
          </a:p>
          <a:p>
            <a:pPr marL="0" indent="0">
              <a:buNone/>
            </a:pPr>
            <a:endParaRPr lang="en-US" dirty="0"/>
          </a:p>
          <a:p>
            <a:pPr marL="0" indent="0">
              <a:buNone/>
            </a:pPr>
            <a:r>
              <a:rPr lang="en-US" dirty="0"/>
              <a:t>Define the following terms:</a:t>
            </a:r>
          </a:p>
          <a:p>
            <a:pPr marL="0" indent="0">
              <a:buNone/>
            </a:pPr>
            <a:endParaRPr lang="en-US" dirty="0"/>
          </a:p>
          <a:p>
            <a:pPr marL="0" indent="0">
              <a:buNone/>
            </a:pPr>
            <a:r>
              <a:rPr lang="en-US" b="1" dirty="0"/>
              <a:t>ambulation</a:t>
            </a:r>
          </a:p>
          <a:p>
            <a:pPr marL="457200" lvl="1" indent="0">
              <a:buNone/>
            </a:pPr>
            <a:r>
              <a:rPr lang="en-US" dirty="0"/>
              <a:t>walking.</a:t>
            </a:r>
          </a:p>
          <a:p>
            <a:pPr marL="0" indent="0">
              <a:buNone/>
            </a:pPr>
            <a:r>
              <a:rPr lang="en-US" b="1" dirty="0"/>
              <a:t>ambulatory</a:t>
            </a:r>
          </a:p>
          <a:p>
            <a:pPr marL="457200" lvl="1" indent="0">
              <a:buNone/>
            </a:pPr>
            <a:r>
              <a:rPr lang="en-US" dirty="0"/>
              <a:t>capable of walking.</a:t>
            </a:r>
          </a:p>
          <a:p>
            <a:pPr marL="0" indent="0">
              <a:buNone/>
            </a:pPr>
            <a:r>
              <a:rPr lang="en-US" b="1" dirty="0"/>
              <a:t>assistive/adaptive devices</a:t>
            </a:r>
          </a:p>
          <a:p>
            <a:pPr marL="457200" lvl="1" indent="0">
              <a:buNone/>
            </a:pPr>
            <a:r>
              <a:rPr lang="en-US" dirty="0"/>
              <a:t>special equipment that helps a person who is ill or disabled to perform activities of daily living.</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90562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12</a:t>
            </a:fld>
            <a:endParaRPr lang="en-US"/>
          </a:p>
        </p:txBody>
      </p:sp>
      <p:sp>
        <p:nvSpPr>
          <p:cNvPr id="2" name="Title 1">
            <a:extLst>
              <a:ext uri="{FF2B5EF4-FFF2-40B4-BE49-F238E27FC236}">
                <a16:creationId xmlns:a16="http://schemas.microsoft.com/office/drawing/2014/main" id="{BF27A2DA-DA70-42E0-84E7-58E3D5798DF2}"/>
              </a:ext>
            </a:extLst>
          </p:cNvPr>
          <p:cNvSpPr>
            <a:spLocks noGrp="1"/>
          </p:cNvSpPr>
          <p:nvPr>
            <p:ph type="title"/>
          </p:nvPr>
        </p:nvSpPr>
        <p:spPr/>
        <p:txBody>
          <a:bodyPr>
            <a:normAutofit fontScale="90000"/>
          </a:bodyPr>
          <a:lstStyle/>
          <a:p>
            <a:r>
              <a:rPr lang="en-US" dirty="0"/>
              <a:t>LO3,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latin typeface="+mj-lt"/>
              </a:rPr>
              <a:t>Discuss ambulation and describe assistive devices and equipment</a:t>
            </a:r>
            <a:endParaRPr lang="en-US" dirty="0">
              <a:latin typeface="+mj-lt"/>
            </a:endParaRPr>
          </a:p>
          <a:p>
            <a:pPr marL="0" indent="0">
              <a:buNone/>
            </a:pPr>
            <a:endParaRPr lang="en-US" dirty="0"/>
          </a:p>
          <a:p>
            <a:pPr marL="0" indent="0">
              <a:buNone/>
            </a:pPr>
            <a:r>
              <a:rPr lang="en-US" dirty="0"/>
              <a:t>REMEMBER:</a:t>
            </a:r>
          </a:p>
          <a:p>
            <a:pPr marL="0" indent="0">
              <a:buNone/>
            </a:pPr>
            <a:endParaRPr lang="en-US" dirty="0"/>
          </a:p>
          <a:p>
            <a:pPr marL="0" indent="0">
              <a:buNone/>
            </a:pPr>
            <a:r>
              <a:rPr lang="en-US" dirty="0"/>
              <a:t>NAs should always check the care plan before helping a resident to ambulate, and must keep the resident’s limitations in mind. </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3712131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13</a:t>
            </a:fld>
            <a:endParaRPr lang="en-US"/>
          </a:p>
        </p:txBody>
      </p:sp>
      <p:sp>
        <p:nvSpPr>
          <p:cNvPr id="2" name="Title 1">
            <a:extLst>
              <a:ext uri="{FF2B5EF4-FFF2-40B4-BE49-F238E27FC236}">
                <a16:creationId xmlns:a16="http://schemas.microsoft.com/office/drawing/2014/main" id="{237014BC-985F-48AC-8368-BD742E05462E}"/>
              </a:ext>
            </a:extLst>
          </p:cNvPr>
          <p:cNvSpPr>
            <a:spLocks noGrp="1"/>
          </p:cNvSpPr>
          <p:nvPr>
            <p:ph type="title"/>
          </p:nvPr>
        </p:nvSpPr>
        <p:spPr/>
        <p:txBody>
          <a:bodyPr>
            <a:normAutofit fontScale="90000"/>
          </a:bodyPr>
          <a:lstStyle/>
          <a:p>
            <a:r>
              <a:rPr lang="en-US" dirty="0"/>
              <a:t>LO3,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latin typeface="+mj-lt"/>
              </a:rPr>
              <a:t>Discuss ambulation and describe assistive devices and equipment</a:t>
            </a:r>
            <a:endParaRPr lang="en-US" dirty="0">
              <a:latin typeface="+mj-lt"/>
            </a:endParaRPr>
          </a:p>
          <a:p>
            <a:pPr marL="0" indent="0">
              <a:buNone/>
            </a:pPr>
            <a:endParaRPr lang="en-US" dirty="0"/>
          </a:p>
          <a:p>
            <a:pPr marL="0" indent="0">
              <a:buNone/>
            </a:pPr>
            <a:r>
              <a:rPr lang="en-US" dirty="0"/>
              <a:t>NAs should remember these guidelines for cane or walker use:</a:t>
            </a:r>
          </a:p>
          <a:p>
            <a:pPr marL="0" indent="0">
              <a:buNone/>
            </a:pPr>
            <a:endParaRPr lang="en-US" dirty="0"/>
          </a:p>
          <a:p>
            <a:pPr lvl="1"/>
            <a:r>
              <a:rPr lang="en-US" dirty="0"/>
              <a:t>Make sure cane or walker is in good condition.</a:t>
            </a:r>
          </a:p>
          <a:p>
            <a:pPr lvl="1"/>
            <a:r>
              <a:rPr lang="en-US" dirty="0"/>
              <a:t>Make sure resident is wearing securely fastened, nonskid footwear.</a:t>
            </a:r>
          </a:p>
          <a:p>
            <a:pPr lvl="1"/>
            <a:r>
              <a:rPr lang="en-US" dirty="0"/>
              <a:t>Resident should place cane on stronger side.</a:t>
            </a:r>
          </a:p>
          <a:p>
            <a:pPr lvl="1"/>
            <a:r>
              <a:rPr lang="en-US" dirty="0"/>
              <a:t>Resident should place both hands on the walker, and walker should be placed no more than six inches in front of resident.</a:t>
            </a:r>
          </a:p>
          <a:p>
            <a:pPr lvl="1"/>
            <a:r>
              <a:rPr lang="en-US" dirty="0"/>
              <a:t>Stay near resident on weaker side.</a:t>
            </a:r>
          </a:p>
          <a:p>
            <a:pPr lvl="1"/>
            <a:r>
              <a:rPr lang="en-US" dirty="0"/>
              <a:t>Do not hang purses or clothing on walker.</a:t>
            </a:r>
          </a:p>
          <a:p>
            <a:pPr lvl="1"/>
            <a:r>
              <a:rPr lang="en-US" dirty="0"/>
              <a:t>Report to nurse if cane or walker seems to be the wrong height. </a:t>
            </a:r>
          </a:p>
          <a:p>
            <a:pPr lvl="1"/>
            <a:endParaRPr lang="en-US" dirty="0"/>
          </a:p>
          <a:p>
            <a:pPr marL="0" indent="0">
              <a:buNone/>
            </a:pPr>
            <a:endParaRPr lang="en-US" dirty="0">
              <a:latin typeface="+mj-lt"/>
            </a:endParaRPr>
          </a:p>
        </p:txBody>
      </p:sp>
    </p:spTree>
    <p:extLst>
      <p:ext uri="{BB962C8B-B14F-4D97-AF65-F5344CB8AC3E}">
        <p14:creationId xmlns:p14="http://schemas.microsoft.com/office/powerpoint/2010/main" val="66799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a:t>
            </a:fld>
            <a:endParaRPr lang="en-US"/>
          </a:p>
        </p:txBody>
      </p:sp>
      <p:sp>
        <p:nvSpPr>
          <p:cNvPr id="4" name="Title 3">
            <a:extLst>
              <a:ext uri="{FF2B5EF4-FFF2-40B4-BE49-F238E27FC236}">
                <a16:creationId xmlns:a16="http://schemas.microsoft.com/office/drawing/2014/main" id="{561A329E-F935-4313-94F3-923E9B0CB500}"/>
              </a:ext>
            </a:extLst>
          </p:cNvPr>
          <p:cNvSpPr>
            <a:spLocks noGrp="1"/>
          </p:cNvSpPr>
          <p:nvPr>
            <p:ph type="title"/>
          </p:nvPr>
        </p:nvSpPr>
        <p:spPr/>
        <p:txBody>
          <a:bodyPr>
            <a:normAutofit fontScale="90000"/>
          </a:bodyPr>
          <a:lstStyle/>
          <a:p>
            <a:r>
              <a:rPr lang="en-US" dirty="0"/>
              <a:t>LO3,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ambulate</a:t>
            </a:r>
          </a:p>
          <a:p>
            <a:pPr marL="0" indent="0">
              <a:buNone/>
            </a:pPr>
            <a:endParaRPr lang="en-US" altLang="en-US" dirty="0">
              <a:solidFill>
                <a:schemeClr val="accent5">
                  <a:lumMod val="60000"/>
                  <a:lumOff val="40000"/>
                </a:schemeClr>
              </a:solidFill>
              <a:highlight>
                <a:srgbClr val="000000"/>
              </a:highlight>
            </a:endParaRPr>
          </a:p>
          <a:p>
            <a:pPr marL="0" indent="0">
              <a:buNone/>
            </a:pPr>
            <a:r>
              <a:rPr lang="en-US" altLang="en-US" i="1" dirty="0"/>
              <a:t>Equipment: gait belt, nonskid shoes for resident</a:t>
            </a:r>
          </a:p>
          <a:p>
            <a:pPr marL="0" indent="0">
              <a:buNone/>
            </a:pPr>
            <a:endParaRPr lang="en-US" altLang="en-US" dirty="0"/>
          </a:p>
          <a:p>
            <a:pPr marL="457200" indent="-457200">
              <a:buFont typeface="+mj-lt"/>
              <a:buAutoNum type="arabicPeriod"/>
            </a:pPr>
            <a:r>
              <a:rPr lang="en-US" altLang="en-US" dirty="0"/>
              <a:t>Identify yourself by name. Identify the resident by name. </a:t>
            </a:r>
          </a:p>
          <a:p>
            <a:pPr marL="457200" indent="-457200">
              <a:buFont typeface="+mj-lt"/>
              <a:buAutoNum type="arabicPeriod"/>
            </a:pPr>
            <a:r>
              <a:rPr lang="en-US" altLang="en-US" dirty="0"/>
              <a:t>Wash your hands.</a:t>
            </a:r>
          </a:p>
          <a:p>
            <a:pPr marL="457200" indent="-457200">
              <a:buFont typeface="+mj-lt"/>
              <a:buAutoNum type="arabicPeriod"/>
            </a:pPr>
            <a:r>
              <a:rPr lang="en-US" altLang="en-US" dirty="0"/>
              <a:t>Explain procedure to resident. Speak clearly, slowly, and directly. Maintain face-to-face contact whenever possible.</a:t>
            </a:r>
          </a:p>
          <a:p>
            <a:pPr marL="457200" indent="-457200">
              <a:buFont typeface="+mj-lt"/>
              <a:buAutoNum type="arabicPeriod"/>
            </a:pPr>
            <a:r>
              <a:rPr lang="en-US" altLang="en-US" dirty="0"/>
              <a:t>Provide for resident’s privacy with curtain, screen, or door.</a:t>
            </a:r>
          </a:p>
          <a:p>
            <a:pPr marL="457200" indent="-457200">
              <a:buFont typeface="+mj-lt"/>
              <a:buAutoNum type="arabicPeriod"/>
            </a:pPr>
            <a:r>
              <a:rPr lang="en-US" altLang="en-US" dirty="0"/>
              <a:t>Adjust bed to lowest position. Lock bed wheels. Assist the resident into a sitting position. Make sure his feet are flat on the floor. Adjust the bed height if needed. </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396253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a:t>
            </a:fld>
            <a:endParaRPr lang="en-US"/>
          </a:p>
        </p:txBody>
      </p:sp>
      <p:sp>
        <p:nvSpPr>
          <p:cNvPr id="4" name="Title 3">
            <a:extLst>
              <a:ext uri="{FF2B5EF4-FFF2-40B4-BE49-F238E27FC236}">
                <a16:creationId xmlns:a16="http://schemas.microsoft.com/office/drawing/2014/main" id="{BF0B5697-65A4-4B00-87B1-59CF3AA6F587}"/>
              </a:ext>
            </a:extLst>
          </p:cNvPr>
          <p:cNvSpPr>
            <a:spLocks noGrp="1"/>
          </p:cNvSpPr>
          <p:nvPr>
            <p:ph type="title"/>
          </p:nvPr>
        </p:nvSpPr>
        <p:spPr/>
        <p:txBody>
          <a:bodyPr>
            <a:normAutofit fontScale="90000"/>
          </a:bodyPr>
          <a:lstStyle/>
          <a:p>
            <a:r>
              <a:rPr lang="en-US" dirty="0"/>
              <a:t>LO3,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ambulate</a:t>
            </a:r>
          </a:p>
          <a:p>
            <a:pPr marL="0" indent="0">
              <a:buNone/>
            </a:pPr>
            <a:endParaRPr lang="en-US" altLang="en-US" dirty="0">
              <a:solidFill>
                <a:schemeClr val="accent5">
                  <a:lumMod val="60000"/>
                  <a:lumOff val="40000"/>
                </a:schemeClr>
              </a:solidFill>
              <a:highlight>
                <a:srgbClr val="000000"/>
              </a:highlight>
            </a:endParaRPr>
          </a:p>
          <a:p>
            <a:pPr marL="457200" indent="-457200">
              <a:buFont typeface="+mj-lt"/>
              <a:buAutoNum type="arabicPeriod" startAt="6"/>
            </a:pPr>
            <a:r>
              <a:rPr lang="en-US" altLang="en-US" dirty="0"/>
              <a:t>Before ambulating, put nonskid footwear on the resident and fasten securely.</a:t>
            </a:r>
          </a:p>
          <a:p>
            <a:pPr marL="457200" indent="-457200">
              <a:buFont typeface="+mj-lt"/>
              <a:buAutoNum type="arabicPeriod" startAt="6"/>
            </a:pPr>
            <a:r>
              <a:rPr lang="en-US" altLang="en-US" dirty="0"/>
              <a:t>Stand in front of and face the resident. Place your feet about shoulder-width apart.</a:t>
            </a:r>
          </a:p>
          <a:p>
            <a:pPr marL="457200" indent="-457200">
              <a:buFont typeface="+mj-lt"/>
              <a:buAutoNum type="arabicPeriod" startAt="6"/>
            </a:pPr>
            <a:r>
              <a:rPr lang="en-US" altLang="en-US" dirty="0"/>
              <a:t>Place gait belt around the resident’s waist over his  clothing (not on bare skin). Grasp belt securely on both sides with hands in the upward position. </a:t>
            </a:r>
          </a:p>
          <a:p>
            <a:pPr marL="0" indent="0">
              <a:buNone/>
            </a:pPr>
            <a:endParaRPr lang="en-US" altLang="en-US" dirty="0">
              <a:highlight>
                <a:srgbClr val="000000"/>
              </a:highlight>
            </a:endParaRPr>
          </a:p>
        </p:txBody>
      </p:sp>
    </p:spTree>
    <p:extLst>
      <p:ext uri="{BB962C8B-B14F-4D97-AF65-F5344CB8AC3E}">
        <p14:creationId xmlns:p14="http://schemas.microsoft.com/office/powerpoint/2010/main" val="3877431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a:t>
            </a:fld>
            <a:endParaRPr lang="en-US"/>
          </a:p>
        </p:txBody>
      </p:sp>
      <p:sp>
        <p:nvSpPr>
          <p:cNvPr id="6" name="Title 5">
            <a:extLst>
              <a:ext uri="{FF2B5EF4-FFF2-40B4-BE49-F238E27FC236}">
                <a16:creationId xmlns:a16="http://schemas.microsoft.com/office/drawing/2014/main" id="{CC5751B6-422B-4EBB-B1A9-C3E10DAD92CB}"/>
              </a:ext>
            </a:extLst>
          </p:cNvPr>
          <p:cNvSpPr>
            <a:spLocks noGrp="1"/>
          </p:cNvSpPr>
          <p:nvPr>
            <p:ph type="title"/>
          </p:nvPr>
        </p:nvSpPr>
        <p:spPr/>
        <p:txBody>
          <a:bodyPr>
            <a:normAutofit fontScale="90000"/>
          </a:bodyPr>
          <a:lstStyle/>
          <a:p>
            <a:r>
              <a:rPr lang="en-US" dirty="0"/>
              <a:t>LO3,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4135720"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ambulate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dirty="0"/>
              <a:t>If resident is unable to stand without help, brace (support) the resident’s lower extremities. This can be done by placing one or both of your knees against both of the resident’s knees. Bend your knees. Keep your back straight.</a:t>
            </a:r>
            <a:endParaRPr lang="en-US" altLang="en-US" dirty="0">
              <a:highlight>
                <a:srgbClr val="000000"/>
              </a:highlight>
            </a:endParaRPr>
          </a:p>
        </p:txBody>
      </p:sp>
      <p:grpSp>
        <p:nvGrpSpPr>
          <p:cNvPr id="8" name="Group 7" descr="NA braces residents knees against her own.">
            <a:extLst>
              <a:ext uri="{FF2B5EF4-FFF2-40B4-BE49-F238E27FC236}">
                <a16:creationId xmlns:a16="http://schemas.microsoft.com/office/drawing/2014/main" id="{53C91209-8936-4A20-8252-ECB0CBEFFFAA}"/>
              </a:ext>
            </a:extLst>
          </p:cNvPr>
          <p:cNvGrpSpPr/>
          <p:nvPr/>
        </p:nvGrpSpPr>
        <p:grpSpPr>
          <a:xfrm>
            <a:off x="4572000" y="769076"/>
            <a:ext cx="3271814" cy="5319848"/>
            <a:chOff x="4572000" y="769076"/>
            <a:chExt cx="3271814" cy="5319848"/>
          </a:xfrm>
        </p:grpSpPr>
        <p:pic>
          <p:nvPicPr>
            <p:cNvPr id="4" name="Picture 3">
              <a:extLst>
                <a:ext uri="{FF2B5EF4-FFF2-40B4-BE49-F238E27FC236}">
                  <a16:creationId xmlns:a16="http://schemas.microsoft.com/office/drawing/2014/main" id="{CAABDFB3-EA6E-4CAE-9EE0-9BD32776BC4E}"/>
                </a:ext>
              </a:extLst>
            </p:cNvPr>
            <p:cNvPicPr>
              <a:picLocks noChangeAspect="1"/>
            </p:cNvPicPr>
            <p:nvPr/>
          </p:nvPicPr>
          <p:blipFill>
            <a:blip r:embed="rId2"/>
            <a:stretch>
              <a:fillRect/>
            </a:stretch>
          </p:blipFill>
          <p:spPr>
            <a:xfrm>
              <a:off x="4572000" y="769076"/>
              <a:ext cx="3164098" cy="2402589"/>
            </a:xfrm>
            <a:prstGeom prst="rect">
              <a:avLst/>
            </a:prstGeom>
          </p:spPr>
        </p:pic>
        <p:pic>
          <p:nvPicPr>
            <p:cNvPr id="5" name="Picture 4">
              <a:extLst>
                <a:ext uri="{FF2B5EF4-FFF2-40B4-BE49-F238E27FC236}">
                  <a16:creationId xmlns:a16="http://schemas.microsoft.com/office/drawing/2014/main" id="{FEE15D16-1DFC-46FE-9313-DC0EF739D2A6}"/>
                </a:ext>
              </a:extLst>
            </p:cNvPr>
            <p:cNvPicPr>
              <a:picLocks noChangeAspect="1"/>
            </p:cNvPicPr>
            <p:nvPr/>
          </p:nvPicPr>
          <p:blipFill>
            <a:blip r:embed="rId3"/>
            <a:stretch>
              <a:fillRect/>
            </a:stretch>
          </p:blipFill>
          <p:spPr>
            <a:xfrm>
              <a:off x="4679716" y="3587330"/>
              <a:ext cx="3164098" cy="2501594"/>
            </a:xfrm>
            <a:prstGeom prst="rect">
              <a:avLst/>
            </a:prstGeom>
          </p:spPr>
        </p:pic>
      </p:grpSp>
    </p:spTree>
    <p:extLst>
      <p:ext uri="{BB962C8B-B14F-4D97-AF65-F5344CB8AC3E}">
        <p14:creationId xmlns:p14="http://schemas.microsoft.com/office/powerpoint/2010/main" val="178775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a:t>
            </a:fld>
            <a:endParaRPr lang="en-US"/>
          </a:p>
        </p:txBody>
      </p:sp>
      <p:sp>
        <p:nvSpPr>
          <p:cNvPr id="4" name="Title 3">
            <a:extLst>
              <a:ext uri="{FF2B5EF4-FFF2-40B4-BE49-F238E27FC236}">
                <a16:creationId xmlns:a16="http://schemas.microsoft.com/office/drawing/2014/main" id="{33E6E7ED-C72D-49F9-9C1C-06B2E51976F4}"/>
              </a:ext>
            </a:extLst>
          </p:cNvPr>
          <p:cNvSpPr>
            <a:spLocks noGrp="1"/>
          </p:cNvSpPr>
          <p:nvPr>
            <p:ph type="title"/>
          </p:nvPr>
        </p:nvSpPr>
        <p:spPr/>
        <p:txBody>
          <a:bodyPr>
            <a:normAutofit fontScale="90000"/>
          </a:bodyPr>
          <a:lstStyle/>
          <a:p>
            <a:r>
              <a:rPr lang="en-US" dirty="0"/>
              <a:t>LO3,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ambulate</a:t>
            </a:r>
          </a:p>
          <a:p>
            <a:pPr marL="0" indent="0">
              <a:buNone/>
            </a:pPr>
            <a:endParaRPr lang="en-US" altLang="en-US" dirty="0">
              <a:solidFill>
                <a:schemeClr val="accent5">
                  <a:lumMod val="60000"/>
                  <a:lumOff val="40000"/>
                </a:schemeClr>
              </a:solidFill>
              <a:highlight>
                <a:srgbClr val="000000"/>
              </a:highlight>
            </a:endParaRPr>
          </a:p>
          <a:p>
            <a:pPr marL="457200" indent="-457200">
              <a:buFont typeface="+mj-lt"/>
              <a:buAutoNum type="arabicPeriod" startAt="10"/>
            </a:pPr>
            <a:r>
              <a:rPr lang="en-US" altLang="en-US" dirty="0"/>
              <a:t>Hold the resident close to your center of gravity. Provide instructions to allow the resident to help with standing. Tell the resident to lean forward, push down on the bed with his hands, and stand on the count of three. When you start to count, begin to rock. On three, with hands still grasping the gait belt on both sides and moving upward, rock your weight onto your back foot. Slowly help the resident to stand.</a:t>
            </a:r>
            <a:endParaRPr lang="en-US" altLang="en-US" dirty="0">
              <a:highlight>
                <a:srgbClr val="000000"/>
              </a:highlight>
            </a:endParaRPr>
          </a:p>
        </p:txBody>
      </p:sp>
    </p:spTree>
    <p:extLst>
      <p:ext uri="{BB962C8B-B14F-4D97-AF65-F5344CB8AC3E}">
        <p14:creationId xmlns:p14="http://schemas.microsoft.com/office/powerpoint/2010/main" val="2571015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a:t>
            </a:fld>
            <a:endParaRPr lang="en-US"/>
          </a:p>
        </p:txBody>
      </p:sp>
      <p:sp>
        <p:nvSpPr>
          <p:cNvPr id="5" name="Title 4">
            <a:extLst>
              <a:ext uri="{FF2B5EF4-FFF2-40B4-BE49-F238E27FC236}">
                <a16:creationId xmlns:a16="http://schemas.microsoft.com/office/drawing/2014/main" id="{3B7F4188-BB19-40E1-B88C-60E72DC8EE68}"/>
              </a:ext>
            </a:extLst>
          </p:cNvPr>
          <p:cNvSpPr>
            <a:spLocks noGrp="1"/>
          </p:cNvSpPr>
          <p:nvPr>
            <p:ph type="title"/>
          </p:nvPr>
        </p:nvSpPr>
        <p:spPr/>
        <p:txBody>
          <a:bodyPr>
            <a:normAutofit fontScale="90000"/>
          </a:bodyPr>
          <a:lstStyle/>
          <a:p>
            <a:r>
              <a:rPr lang="en-US" dirty="0"/>
              <a:t>LO3,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4381380"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ambulate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1"/>
            </a:pPr>
            <a:r>
              <a:rPr lang="en-US" altLang="en-US" dirty="0"/>
              <a:t>Walk slightly behind and to one side of the resident for the full distance, while holding onto the gait belt. If the resident has a weaker side, stand on the weaker side. Use the hand that is not holding the belt to offer support on the weaker side.  Ask the resident to look forward, not down at the floor, during ambulation.</a:t>
            </a:r>
          </a:p>
        </p:txBody>
      </p:sp>
      <p:pic>
        <p:nvPicPr>
          <p:cNvPr id="4" name="Picture 3" descr="NA walks behind resident with hands on transfer belt.">
            <a:extLst>
              <a:ext uri="{FF2B5EF4-FFF2-40B4-BE49-F238E27FC236}">
                <a16:creationId xmlns:a16="http://schemas.microsoft.com/office/drawing/2014/main" id="{87980036-987E-4508-90D3-BD3764E409AA}"/>
              </a:ext>
            </a:extLst>
          </p:cNvPr>
          <p:cNvPicPr>
            <a:picLocks noChangeAspect="1"/>
          </p:cNvPicPr>
          <p:nvPr/>
        </p:nvPicPr>
        <p:blipFill>
          <a:blip r:embed="rId2"/>
          <a:stretch>
            <a:fillRect/>
          </a:stretch>
        </p:blipFill>
        <p:spPr>
          <a:xfrm>
            <a:off x="5052202" y="2330705"/>
            <a:ext cx="2871465" cy="3627022"/>
          </a:xfrm>
          <a:prstGeom prst="rect">
            <a:avLst/>
          </a:prstGeom>
        </p:spPr>
      </p:pic>
    </p:spTree>
    <p:extLst>
      <p:ext uri="{BB962C8B-B14F-4D97-AF65-F5344CB8AC3E}">
        <p14:creationId xmlns:p14="http://schemas.microsoft.com/office/powerpoint/2010/main" val="1363829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a:t>
            </a:fld>
            <a:endParaRPr lang="en-US"/>
          </a:p>
        </p:txBody>
      </p:sp>
      <p:sp>
        <p:nvSpPr>
          <p:cNvPr id="4" name="Title 3">
            <a:extLst>
              <a:ext uri="{FF2B5EF4-FFF2-40B4-BE49-F238E27FC236}">
                <a16:creationId xmlns:a16="http://schemas.microsoft.com/office/drawing/2014/main" id="{C54D50FE-87CD-4BE9-8EFB-72741B90BA71}"/>
              </a:ext>
            </a:extLst>
          </p:cNvPr>
          <p:cNvSpPr>
            <a:spLocks noGrp="1"/>
          </p:cNvSpPr>
          <p:nvPr>
            <p:ph type="title"/>
          </p:nvPr>
        </p:nvSpPr>
        <p:spPr/>
        <p:txBody>
          <a:bodyPr>
            <a:normAutofit fontScale="90000"/>
          </a:bodyPr>
          <a:lstStyle/>
          <a:p>
            <a:r>
              <a:rPr lang="en-US" dirty="0"/>
              <a:t>LO3,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ambulate</a:t>
            </a:r>
          </a:p>
          <a:p>
            <a:pPr marL="0" indent="0">
              <a:buNone/>
            </a:pPr>
            <a:endParaRPr lang="en-US" altLang="en-US" dirty="0">
              <a:solidFill>
                <a:schemeClr val="accent5">
                  <a:lumMod val="60000"/>
                  <a:lumOff val="40000"/>
                </a:schemeClr>
              </a:solidFill>
              <a:highlight>
                <a:srgbClr val="000000"/>
              </a:highlight>
            </a:endParaRPr>
          </a:p>
          <a:p>
            <a:pPr marL="457200" indent="-457200">
              <a:buFont typeface="+mj-lt"/>
              <a:buAutoNum type="arabicPeriod" startAt="12"/>
            </a:pPr>
            <a:r>
              <a:rPr lang="en-US" altLang="en-US" dirty="0"/>
              <a:t>After ambulation, remove the gait belt. Help the resident to the bed or chair.  Check that the resident is in proper alignment</a:t>
            </a:r>
          </a:p>
          <a:p>
            <a:pPr marL="457200" indent="-457200">
              <a:buFont typeface="+mj-lt"/>
              <a:buAutoNum type="arabicPeriod" startAt="12"/>
            </a:pPr>
            <a:r>
              <a:rPr lang="en-US" altLang="en-US" dirty="0"/>
              <a:t>Leave</a:t>
            </a:r>
          </a:p>
          <a:p>
            <a:pPr marL="457200" indent="-457200">
              <a:buFont typeface="+mj-lt"/>
              <a:buAutoNum type="arabicPeriod" startAt="12"/>
            </a:pPr>
            <a:r>
              <a:rPr lang="en-US" altLang="en-US" dirty="0"/>
              <a:t> bed in lowest position. </a:t>
            </a:r>
          </a:p>
          <a:p>
            <a:pPr marL="457200" indent="-457200">
              <a:buFont typeface="+mj-lt"/>
              <a:buAutoNum type="arabicPeriod" startAt="12"/>
            </a:pPr>
            <a:r>
              <a:rPr lang="en-US" altLang="en-US" dirty="0"/>
              <a:t>Place call light within resident’s reach.</a:t>
            </a:r>
          </a:p>
          <a:p>
            <a:pPr marL="457200" indent="-457200">
              <a:buFont typeface="+mj-lt"/>
              <a:buAutoNum type="arabicPeriod" startAt="12"/>
            </a:pPr>
            <a:r>
              <a:rPr lang="en-US" altLang="en-US" dirty="0"/>
              <a:t>Wash your hands.</a:t>
            </a:r>
          </a:p>
          <a:p>
            <a:pPr marL="457200" indent="-457200">
              <a:buFont typeface="+mj-lt"/>
              <a:buAutoNum type="arabicPeriod" startAt="12"/>
            </a:pPr>
            <a:r>
              <a:rPr lang="en-US" altLang="en-US" dirty="0"/>
              <a:t>Report any changes in resident to nurse.</a:t>
            </a:r>
          </a:p>
          <a:p>
            <a:pPr marL="457200" indent="-457200">
              <a:buFont typeface="+mj-lt"/>
              <a:buAutoNum type="arabicPeriod" startAt="12"/>
            </a:pPr>
            <a:r>
              <a:rPr lang="en-US" altLang="en-US" dirty="0"/>
              <a:t>Document procedure using facility guidelines.</a:t>
            </a:r>
          </a:p>
          <a:p>
            <a:pPr marL="0" indent="0">
              <a:buNone/>
            </a:pPr>
            <a:r>
              <a:rPr lang="en-US" altLang="en-US" dirty="0"/>
              <a:t>	</a:t>
            </a:r>
          </a:p>
          <a:p>
            <a:pPr marL="0" indent="0">
              <a:buNone/>
            </a:pPr>
            <a:endParaRPr lang="en-US" altLang="en-US" dirty="0">
              <a:highlight>
                <a:srgbClr val="000000"/>
              </a:highlight>
            </a:endParaRPr>
          </a:p>
        </p:txBody>
      </p:sp>
    </p:spTree>
    <p:extLst>
      <p:ext uri="{BB962C8B-B14F-4D97-AF65-F5344CB8AC3E}">
        <p14:creationId xmlns:p14="http://schemas.microsoft.com/office/powerpoint/2010/main" val="230929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a:t>
            </a:fld>
            <a:endParaRPr lang="en-US"/>
          </a:p>
        </p:txBody>
      </p:sp>
      <p:sp>
        <p:nvSpPr>
          <p:cNvPr id="2" name="Title 1">
            <a:extLst>
              <a:ext uri="{FF2B5EF4-FFF2-40B4-BE49-F238E27FC236}">
                <a16:creationId xmlns:a16="http://schemas.microsoft.com/office/drawing/2014/main" id="{7F827849-EDE3-415A-B053-06696F22CAC7}"/>
              </a:ext>
            </a:extLst>
          </p:cNvPr>
          <p:cNvSpPr>
            <a:spLocks noGrp="1"/>
          </p:cNvSpPr>
          <p:nvPr>
            <p:ph type="title"/>
          </p:nvPr>
        </p:nvSpPr>
        <p:spPr/>
        <p:txBody>
          <a:bodyPr>
            <a:normAutofit fontScale="90000"/>
          </a:bodyPr>
          <a:lstStyle/>
          <a:p>
            <a:r>
              <a:rPr lang="en-US" dirty="0"/>
              <a:t>Chapter 9, LO1,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Discuss rehabilitation and restorative care</a:t>
            </a:r>
            <a:endParaRPr lang="en-US" dirty="0">
              <a:latin typeface="+mj-lt"/>
            </a:endParaRPr>
          </a:p>
          <a:p>
            <a:pPr marL="0" indent="0">
              <a:buNone/>
            </a:pPr>
            <a:endParaRPr lang="en-US" dirty="0"/>
          </a:p>
          <a:p>
            <a:pPr marL="0" indent="0">
              <a:buNone/>
            </a:pPr>
            <a:r>
              <a:rPr lang="en-US" dirty="0"/>
              <a:t>Define the following term:</a:t>
            </a:r>
          </a:p>
          <a:p>
            <a:pPr marL="0" indent="0">
              <a:buNone/>
            </a:pPr>
            <a:endParaRPr lang="en-US" dirty="0"/>
          </a:p>
          <a:p>
            <a:pPr marL="0" indent="0">
              <a:buNone/>
            </a:pPr>
            <a:r>
              <a:rPr lang="en-US" b="1" dirty="0"/>
              <a:t>rehabilitation</a:t>
            </a:r>
          </a:p>
          <a:p>
            <a:pPr marL="457200" lvl="1" indent="0">
              <a:buNone/>
            </a:pPr>
            <a:r>
              <a:rPr lang="en-US" dirty="0"/>
              <a:t>care that is given by specialists to  help restore or improve function after an illness or injury.</a:t>
            </a:r>
          </a:p>
          <a:p>
            <a:pPr marL="0" indent="0">
              <a:buNone/>
            </a:pPr>
            <a:r>
              <a:rPr lang="en-US" b="1" dirty="0"/>
              <a:t>restorative care</a:t>
            </a:r>
          </a:p>
          <a:p>
            <a:pPr marL="457200" lvl="1" indent="0">
              <a:buNone/>
            </a:pPr>
            <a:r>
              <a:rPr lang="en-US" dirty="0"/>
              <a:t>care given after rehabilitation to maintain a person's function, improve his quality of life and increase his independence.</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2203217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20</a:t>
            </a:fld>
            <a:endParaRPr lang="en-US"/>
          </a:p>
        </p:txBody>
      </p:sp>
      <p:sp>
        <p:nvSpPr>
          <p:cNvPr id="4" name="Title 3">
            <a:extLst>
              <a:ext uri="{FF2B5EF4-FFF2-40B4-BE49-F238E27FC236}">
                <a16:creationId xmlns:a16="http://schemas.microsoft.com/office/drawing/2014/main" id="{A81600C1-0BE5-4679-91D0-91CB1BA0BDCB}"/>
              </a:ext>
            </a:extLst>
          </p:cNvPr>
          <p:cNvSpPr>
            <a:spLocks noGrp="1"/>
          </p:cNvSpPr>
          <p:nvPr>
            <p:ph type="title"/>
          </p:nvPr>
        </p:nvSpPr>
        <p:spPr/>
        <p:txBody>
          <a:bodyPr>
            <a:normAutofit fontScale="90000"/>
          </a:bodyPr>
          <a:lstStyle/>
          <a:p>
            <a:r>
              <a:rPr lang="en-US" dirty="0"/>
              <a:t>LO3,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ambulation for a resident using a cane, walker, or crutches</a:t>
            </a:r>
          </a:p>
          <a:p>
            <a:pPr marL="0" indent="0">
              <a:buNone/>
            </a:pPr>
            <a:endParaRPr lang="en-US" altLang="en-US" dirty="0">
              <a:solidFill>
                <a:schemeClr val="accent5">
                  <a:lumMod val="60000"/>
                  <a:lumOff val="40000"/>
                </a:schemeClr>
              </a:solidFill>
              <a:highlight>
                <a:srgbClr val="000000"/>
              </a:highlight>
            </a:endParaRPr>
          </a:p>
          <a:p>
            <a:pPr marL="0" indent="0">
              <a:buNone/>
            </a:pPr>
            <a:r>
              <a:rPr lang="en-US" altLang="en-US" i="1" dirty="0"/>
              <a:t>Equipment: gait belt, nonskid shoes for the resident, cane, walker, or crutches</a:t>
            </a:r>
          </a:p>
          <a:p>
            <a:pPr marL="0" indent="0">
              <a:buNone/>
            </a:pPr>
            <a:endParaRPr lang="en-US" altLang="en-US" dirty="0"/>
          </a:p>
          <a:p>
            <a:pPr marL="457200" indent="-457200">
              <a:buFont typeface="+mj-lt"/>
              <a:buAutoNum type="arabicPeriod"/>
            </a:pPr>
            <a:r>
              <a:rPr lang="en-US" altLang="en-US" dirty="0"/>
              <a:t>Identify yourself by name. Identify the resident by name. </a:t>
            </a:r>
          </a:p>
          <a:p>
            <a:pPr marL="457200" indent="-457200">
              <a:buFont typeface="+mj-lt"/>
              <a:buAutoNum type="arabicPeriod"/>
            </a:pPr>
            <a:r>
              <a:rPr lang="en-US" altLang="en-US" dirty="0"/>
              <a:t>Wash your hands.</a:t>
            </a:r>
          </a:p>
          <a:p>
            <a:pPr marL="457200" indent="-457200">
              <a:buFont typeface="+mj-lt"/>
              <a:buAutoNum type="arabicPeriod"/>
            </a:pPr>
            <a:r>
              <a:rPr lang="en-US" altLang="en-US" dirty="0"/>
              <a:t>Explain procedure to resident. Speak clearly, slowly, and directly. Maintain face-to-face contact whenever possible.</a:t>
            </a:r>
          </a:p>
          <a:p>
            <a:pPr marL="457200" indent="-457200">
              <a:buFont typeface="+mj-lt"/>
              <a:buAutoNum type="arabicPeriod"/>
            </a:pPr>
            <a:r>
              <a:rPr lang="en-US" altLang="en-US" dirty="0"/>
              <a:t>Provide for resident’s privacy with curtain, screen, or door.</a:t>
            </a:r>
          </a:p>
          <a:p>
            <a:pPr marL="457200" indent="-457200">
              <a:buFont typeface="+mj-lt"/>
              <a:buAutoNum type="arabicPeriod"/>
            </a:pPr>
            <a:r>
              <a:rPr lang="en-US" altLang="en-US" dirty="0"/>
              <a:t>Adjust bed to lowest position so that the feet are flat on the floor. Lock bed wheels. </a:t>
            </a:r>
          </a:p>
          <a:p>
            <a:pPr marL="457200" indent="-457200">
              <a:buFont typeface="+mj-lt"/>
              <a:buAutoNum type="arabicPeriod"/>
            </a:pPr>
            <a:r>
              <a:rPr lang="en-US" altLang="en-US" dirty="0"/>
              <a:t>Before ambulating, put nonskid footwear on resident and securely fasten.</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251953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21</a:t>
            </a:fld>
            <a:endParaRPr lang="en-US"/>
          </a:p>
        </p:txBody>
      </p:sp>
      <p:sp>
        <p:nvSpPr>
          <p:cNvPr id="4" name="Title 3">
            <a:extLst>
              <a:ext uri="{FF2B5EF4-FFF2-40B4-BE49-F238E27FC236}">
                <a16:creationId xmlns:a16="http://schemas.microsoft.com/office/drawing/2014/main" id="{A67EC917-2FCA-4CD1-AD82-36EE66935457}"/>
              </a:ext>
            </a:extLst>
          </p:cNvPr>
          <p:cNvSpPr>
            <a:spLocks noGrp="1"/>
          </p:cNvSpPr>
          <p:nvPr>
            <p:ph type="title"/>
          </p:nvPr>
        </p:nvSpPr>
        <p:spPr/>
        <p:txBody>
          <a:bodyPr>
            <a:normAutofit fontScale="90000"/>
          </a:bodyPr>
          <a:lstStyle/>
          <a:p>
            <a:r>
              <a:rPr lang="en-US" dirty="0"/>
              <a:t>LO3,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ambulation for a resident using a cane, walker, or crutches</a:t>
            </a:r>
          </a:p>
          <a:p>
            <a:pPr marL="0" indent="0">
              <a:buNone/>
            </a:pPr>
            <a:endParaRPr lang="en-US" altLang="en-US" dirty="0">
              <a:solidFill>
                <a:schemeClr val="accent5">
                  <a:lumMod val="60000"/>
                  <a:lumOff val="40000"/>
                </a:schemeClr>
              </a:solidFill>
              <a:highlight>
                <a:srgbClr val="000000"/>
              </a:highlight>
            </a:endParaRPr>
          </a:p>
          <a:p>
            <a:pPr marL="457200" indent="-457200">
              <a:buFont typeface="+mj-lt"/>
              <a:buAutoNum type="arabicPeriod" startAt="7"/>
            </a:pPr>
            <a:r>
              <a:rPr lang="en-US" altLang="en-US" dirty="0"/>
              <a:t>Stand in front of and face resident. Place your feet about shoulder-width apart.</a:t>
            </a:r>
          </a:p>
          <a:p>
            <a:pPr marL="457200" indent="-457200">
              <a:buFont typeface="+mj-lt"/>
              <a:buAutoNum type="arabicPeriod" startAt="7"/>
            </a:pPr>
            <a:r>
              <a:rPr lang="en-US" altLang="en-US" dirty="0"/>
              <a:t>Place the gait belt around the resident’s waist over his clothing (not on bare skin). Grasp the belt securely on both sides with hands in the upward position.</a:t>
            </a:r>
          </a:p>
          <a:p>
            <a:pPr marL="457200" indent="-457200">
              <a:buFont typeface="+mj-lt"/>
              <a:buAutoNum type="arabicPeriod" startAt="7"/>
            </a:pPr>
            <a:r>
              <a:rPr lang="en-US" altLang="en-US" dirty="0"/>
              <a:t>If resident is unable to stand without help, brace (support) resident’s lower extremities (see previous procedure). Bend your knees. Keep your back straight. Help the resident to stand as described in the previous procedure.</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1825480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22</a:t>
            </a:fld>
            <a:endParaRPr lang="en-US"/>
          </a:p>
        </p:txBody>
      </p:sp>
      <p:sp>
        <p:nvSpPr>
          <p:cNvPr id="4" name="Title 3">
            <a:extLst>
              <a:ext uri="{FF2B5EF4-FFF2-40B4-BE49-F238E27FC236}">
                <a16:creationId xmlns:a16="http://schemas.microsoft.com/office/drawing/2014/main" id="{91AE074D-2B7C-4D87-AE5F-F6AB5757D249}"/>
              </a:ext>
            </a:extLst>
          </p:cNvPr>
          <p:cNvSpPr>
            <a:spLocks noGrp="1"/>
          </p:cNvSpPr>
          <p:nvPr>
            <p:ph type="title"/>
          </p:nvPr>
        </p:nvSpPr>
        <p:spPr/>
        <p:txBody>
          <a:bodyPr>
            <a:normAutofit fontScale="90000"/>
          </a:bodyPr>
          <a:lstStyle/>
          <a:p>
            <a:r>
              <a:rPr lang="en-US" dirty="0"/>
              <a:t>LO3,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ambulation for a resident using a cane, walker, or crutches</a:t>
            </a:r>
          </a:p>
          <a:p>
            <a:pPr marL="0" indent="0">
              <a:buNone/>
            </a:pPr>
            <a:endParaRPr lang="en-US" altLang="en-US" dirty="0">
              <a:solidFill>
                <a:schemeClr val="accent5">
                  <a:lumMod val="60000"/>
                  <a:lumOff val="40000"/>
                </a:schemeClr>
              </a:solidFill>
              <a:highlight>
                <a:srgbClr val="000000"/>
              </a:highlight>
            </a:endParaRPr>
          </a:p>
          <a:p>
            <a:pPr marL="457200" indent="-457200">
              <a:buFont typeface="+mj-lt"/>
              <a:buAutoNum type="arabicPeriod" startAt="10"/>
            </a:pPr>
            <a:r>
              <a:rPr lang="en-US" altLang="en-US" dirty="0"/>
              <a:t>Help as needed with ambulation.</a:t>
            </a:r>
          </a:p>
          <a:p>
            <a:pPr marL="457200" indent="-457200">
              <a:buFont typeface="+mj-lt"/>
              <a:buAutoNum type="alphaLcPeriod"/>
            </a:pPr>
            <a:r>
              <a:rPr lang="en-US" altLang="en-US" b="1" dirty="0"/>
              <a:t>Cane:</a:t>
            </a:r>
            <a:r>
              <a:rPr lang="en-US" altLang="en-US" dirty="0"/>
              <a:t> Resident places cane about six inches, or a comfortable distance, in front of his stronger leg. He brings weaker leg even with cane. He then brings stronger leg forward slightly ahead of cane. Repeat. </a:t>
            </a:r>
          </a:p>
          <a:p>
            <a:pPr marL="457200" indent="-457200">
              <a:buFont typeface="+mj-lt"/>
              <a:buAutoNum type="alphaLcPeriod"/>
            </a:pPr>
            <a:r>
              <a:rPr lang="en-US" altLang="en-US" b="1" dirty="0"/>
              <a:t>Walker:</a:t>
            </a:r>
            <a:r>
              <a:rPr lang="en-US" altLang="en-US" dirty="0"/>
              <a:t> Resident picks up or rolls the walker. He places it about six inches, or a comfortable distance, in front of him. All four feet or wheels of the walker should be on the ground before resident steps forward to the walker. The walker should not be moved again until the resident has moved both feet forward and is steady. The resident should never put his feet ahead of the walker.</a:t>
            </a:r>
          </a:p>
          <a:p>
            <a:pPr marL="0" indent="0">
              <a:buNone/>
            </a:pPr>
            <a:endParaRPr lang="en-US" altLang="en-US" dirty="0"/>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815772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23</a:t>
            </a:fld>
            <a:endParaRPr lang="en-US"/>
          </a:p>
        </p:txBody>
      </p:sp>
      <p:sp>
        <p:nvSpPr>
          <p:cNvPr id="4" name="Title 3">
            <a:extLst>
              <a:ext uri="{FF2B5EF4-FFF2-40B4-BE49-F238E27FC236}">
                <a16:creationId xmlns:a16="http://schemas.microsoft.com/office/drawing/2014/main" id="{633A9733-1FC4-4C3B-AA54-4F03C097962A}"/>
              </a:ext>
            </a:extLst>
          </p:cNvPr>
          <p:cNvSpPr>
            <a:spLocks noGrp="1"/>
          </p:cNvSpPr>
          <p:nvPr>
            <p:ph type="title"/>
          </p:nvPr>
        </p:nvSpPr>
        <p:spPr/>
        <p:txBody>
          <a:bodyPr>
            <a:normAutofit fontScale="90000"/>
          </a:bodyPr>
          <a:lstStyle/>
          <a:p>
            <a:r>
              <a:rPr lang="en-US" dirty="0"/>
              <a:t>LO3,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ambulation for a resident using a cane, walker, or crutches</a:t>
            </a:r>
          </a:p>
          <a:p>
            <a:pPr marL="0" indent="0">
              <a:buNone/>
            </a:pPr>
            <a:endParaRPr lang="en-US" altLang="en-US" dirty="0">
              <a:solidFill>
                <a:schemeClr val="accent5">
                  <a:lumMod val="60000"/>
                  <a:lumOff val="40000"/>
                </a:schemeClr>
              </a:solidFill>
              <a:highlight>
                <a:srgbClr val="000000"/>
              </a:highlight>
            </a:endParaRPr>
          </a:p>
          <a:p>
            <a:pPr marL="457200" indent="-457200">
              <a:buFont typeface="+mj-lt"/>
              <a:buAutoNum type="alphaLcPeriod" startAt="3"/>
            </a:pPr>
            <a:r>
              <a:rPr lang="en-US" altLang="en-US" b="1" dirty="0"/>
              <a:t>Crutches:</a:t>
            </a:r>
            <a:r>
              <a:rPr lang="en-US" altLang="en-US" dirty="0"/>
              <a:t> Resident should be fitted for crutches and taught to use them correctly by a physical therapist or nurse. The resident may use crutches several different ways. It depends on what his weakness is. No matter how they are used, weight should be on the resident’s hands and arms. Weight should not be on the underarm area. </a:t>
            </a:r>
          </a:p>
          <a:p>
            <a:pPr marL="457200" indent="-457200">
              <a:buFont typeface="+mj-lt"/>
              <a:buAutoNum type="arabicPeriod" startAt="11"/>
            </a:pPr>
            <a:r>
              <a:rPr lang="en-US" altLang="en-US" dirty="0"/>
              <a:t>Walk slightly behind and to one side of the resident for the full distance while holding the gait belt. If the resident has a weaker side, stand on the weaker side.</a:t>
            </a:r>
          </a:p>
          <a:p>
            <a:pPr marL="457200" indent="-457200">
              <a:buFont typeface="+mj-lt"/>
              <a:buAutoNum type="arabicPeriod" startAt="11"/>
            </a:pPr>
            <a:r>
              <a:rPr lang="en-US" altLang="en-US" dirty="0"/>
              <a:t>Watch for obstacles in the resident’s path. Ask the resident to look forward, not down at the floor, during ambulation. </a:t>
            </a:r>
          </a:p>
          <a:p>
            <a:pPr marL="0" indent="0">
              <a:buNone/>
            </a:pPr>
            <a:endParaRPr lang="en-US" altLang="en-US" dirty="0">
              <a:highlight>
                <a:srgbClr val="000000"/>
              </a:highlight>
            </a:endParaRP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4205748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24</a:t>
            </a:fld>
            <a:endParaRPr lang="en-US"/>
          </a:p>
        </p:txBody>
      </p:sp>
      <p:sp>
        <p:nvSpPr>
          <p:cNvPr id="4" name="Title 3">
            <a:extLst>
              <a:ext uri="{FF2B5EF4-FFF2-40B4-BE49-F238E27FC236}">
                <a16:creationId xmlns:a16="http://schemas.microsoft.com/office/drawing/2014/main" id="{59A1375A-8485-4F06-96D5-08F01E5B0B3B}"/>
              </a:ext>
            </a:extLst>
          </p:cNvPr>
          <p:cNvSpPr>
            <a:spLocks noGrp="1"/>
          </p:cNvSpPr>
          <p:nvPr>
            <p:ph type="title"/>
          </p:nvPr>
        </p:nvSpPr>
        <p:spPr/>
        <p:txBody>
          <a:bodyPr>
            <a:normAutofit fontScale="90000"/>
          </a:bodyPr>
          <a:lstStyle/>
          <a:p>
            <a:r>
              <a:rPr lang="en-US" dirty="0"/>
              <a:t>LO3,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ambulation for a resident using a cane, walker, or crutches</a:t>
            </a:r>
          </a:p>
          <a:p>
            <a:pPr marL="0" indent="0">
              <a:buNone/>
            </a:pPr>
            <a:endParaRPr lang="en-US" altLang="en-US" dirty="0">
              <a:solidFill>
                <a:schemeClr val="accent5">
                  <a:lumMod val="60000"/>
                  <a:lumOff val="40000"/>
                </a:schemeClr>
              </a:solidFill>
              <a:highlight>
                <a:srgbClr val="000000"/>
              </a:highlight>
            </a:endParaRPr>
          </a:p>
          <a:p>
            <a:pPr marL="457200" indent="-457200">
              <a:buFont typeface="+mj-lt"/>
              <a:buAutoNum type="arabicPeriod" startAt="13"/>
            </a:pPr>
            <a:r>
              <a:rPr lang="en-US" altLang="en-US" dirty="0"/>
              <a:t>Encourage resident to rest if he is tired. When a person </a:t>
            </a:r>
            <a:br>
              <a:rPr lang="en-US" altLang="en-US" dirty="0"/>
            </a:br>
            <a:r>
              <a:rPr lang="en-US" altLang="en-US" dirty="0"/>
              <a:t>is tired, it increases the chance of a fall. Let the resident set the pace. Discuss how far he plans to go based </a:t>
            </a:r>
            <a:br>
              <a:rPr lang="en-US" altLang="en-US" dirty="0"/>
            </a:br>
            <a:r>
              <a:rPr lang="en-US" altLang="en-US" dirty="0"/>
              <a:t>on the care plan.</a:t>
            </a:r>
          </a:p>
          <a:p>
            <a:pPr marL="457200" indent="-457200">
              <a:buFont typeface="+mj-lt"/>
              <a:buAutoNum type="arabicPeriod" startAt="13"/>
            </a:pPr>
            <a:r>
              <a:rPr lang="en-US" altLang="en-US" dirty="0"/>
              <a:t>After ambulation, remove gait belt. Help resident to the bed or chair. Check that the resident is in proper alignment.</a:t>
            </a:r>
          </a:p>
          <a:p>
            <a:pPr marL="457200" indent="-457200">
              <a:buFont typeface="+mj-lt"/>
              <a:buAutoNum type="arabicPeriod" startAt="13"/>
            </a:pPr>
            <a:r>
              <a:rPr lang="en-US" altLang="en-US" dirty="0"/>
              <a:t>Leave bed in lowest position. </a:t>
            </a:r>
          </a:p>
          <a:p>
            <a:pPr marL="457200" indent="-457200">
              <a:buFont typeface="+mj-lt"/>
              <a:buAutoNum type="arabicPeriod" startAt="13"/>
            </a:pPr>
            <a:r>
              <a:rPr lang="en-US" altLang="en-US" dirty="0"/>
              <a:t>Place call light within resident’s reach.</a:t>
            </a:r>
          </a:p>
          <a:p>
            <a:pPr marL="457200" indent="-457200">
              <a:buFont typeface="+mj-lt"/>
              <a:buAutoNum type="arabicPeriod" startAt="13"/>
            </a:pPr>
            <a:r>
              <a:rPr lang="en-US" altLang="en-US" dirty="0"/>
              <a:t>Wash your hands.</a:t>
            </a:r>
          </a:p>
          <a:p>
            <a:pPr marL="457200" indent="-457200">
              <a:buFont typeface="+mj-lt"/>
              <a:buAutoNum type="arabicPeriod" startAt="13"/>
            </a:pPr>
            <a:r>
              <a:rPr lang="en-US" altLang="en-US" dirty="0"/>
              <a:t>Report any changes in resident to nurse.</a:t>
            </a:r>
          </a:p>
          <a:p>
            <a:pPr marL="457200" indent="-457200">
              <a:buFont typeface="+mj-lt"/>
              <a:buAutoNum type="arabicPeriod" startAt="13"/>
            </a:pPr>
            <a:r>
              <a:rPr lang="en-US" altLang="en-US" dirty="0"/>
              <a:t>Document procedure using facility guidelines.</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3820016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25</a:t>
            </a:fld>
            <a:endParaRPr lang="en-US"/>
          </a:p>
        </p:txBody>
      </p:sp>
      <p:sp>
        <p:nvSpPr>
          <p:cNvPr id="2" name="Title 1">
            <a:extLst>
              <a:ext uri="{FF2B5EF4-FFF2-40B4-BE49-F238E27FC236}">
                <a16:creationId xmlns:a16="http://schemas.microsoft.com/office/drawing/2014/main" id="{AC2918BB-026A-48B5-90B5-2DB6028128F7}"/>
              </a:ext>
            </a:extLst>
          </p:cNvPr>
          <p:cNvSpPr>
            <a:spLocks noGrp="1"/>
          </p:cNvSpPr>
          <p:nvPr>
            <p:ph type="title"/>
          </p:nvPr>
        </p:nvSpPr>
        <p:spPr/>
        <p:txBody>
          <a:bodyPr>
            <a:normAutofit fontScale="90000"/>
          </a:bodyPr>
          <a:lstStyle/>
          <a:p>
            <a:r>
              <a:rPr lang="en-US" dirty="0"/>
              <a:t>LO3, content 14</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latin typeface="+mj-lt"/>
              </a:rPr>
              <a:t>Discuss ambulation and describe assistive devices and equipment</a:t>
            </a:r>
            <a:endParaRPr lang="en-US" dirty="0">
              <a:latin typeface="+mj-lt"/>
            </a:endParaRPr>
          </a:p>
          <a:p>
            <a:pPr marL="0" indent="0">
              <a:buNone/>
            </a:pPr>
            <a:endParaRPr lang="en-US" dirty="0"/>
          </a:p>
          <a:p>
            <a:pPr marL="0" indent="0">
              <a:buNone/>
            </a:pPr>
            <a:r>
              <a:rPr lang="en-US" dirty="0"/>
              <a:t>REMEMBER:</a:t>
            </a:r>
          </a:p>
          <a:p>
            <a:pPr marL="0" indent="0">
              <a:buNone/>
            </a:pPr>
            <a:endParaRPr lang="en-US" dirty="0"/>
          </a:p>
          <a:p>
            <a:pPr marL="0" indent="0">
              <a:buNone/>
            </a:pPr>
            <a:r>
              <a:rPr lang="en-US" dirty="0"/>
              <a:t>There are many devices available to help people who are recovering from or adapting to a physical condition. NAs should be aware that residents may need time to adjust to using these devices. Residents using new aids to ambulation will likely be off-balance. NAs should stay close by and observe residents for signs of dizziness. </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1992243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26</a:t>
            </a:fld>
            <a:endParaRPr lang="en-US"/>
          </a:p>
        </p:txBody>
      </p:sp>
      <p:sp>
        <p:nvSpPr>
          <p:cNvPr id="2" name="Title 1">
            <a:extLst>
              <a:ext uri="{FF2B5EF4-FFF2-40B4-BE49-F238E27FC236}">
                <a16:creationId xmlns:a16="http://schemas.microsoft.com/office/drawing/2014/main" id="{5A31183A-DBA0-4B82-BE3B-B95DAF072D70}"/>
              </a:ext>
            </a:extLst>
          </p:cNvPr>
          <p:cNvSpPr>
            <a:spLocks noGrp="1"/>
          </p:cNvSpPr>
          <p:nvPr>
            <p:ph type="title"/>
          </p:nvPr>
        </p:nvSpPr>
        <p:spPr/>
        <p:txBody>
          <a:bodyPr>
            <a:normAutofit fontScale="90000"/>
          </a:bodyPr>
          <a:lstStyle/>
          <a:p>
            <a:r>
              <a:rPr lang="en-US" dirty="0"/>
              <a:t>LO4,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latin typeface="+mj-lt"/>
              </a:rPr>
              <a:t>Explain guidelines for maintaining proper body alignment</a:t>
            </a:r>
            <a:endParaRPr lang="en-US" dirty="0">
              <a:latin typeface="+mj-lt"/>
            </a:endParaRPr>
          </a:p>
          <a:p>
            <a:pPr marL="0" indent="0">
              <a:buNone/>
            </a:pPr>
            <a:endParaRPr lang="en-US" dirty="0"/>
          </a:p>
          <a:p>
            <a:pPr marL="0" indent="0">
              <a:buNone/>
            </a:pPr>
            <a:r>
              <a:rPr lang="en-US" dirty="0"/>
              <a:t>REMEMBER:</a:t>
            </a:r>
          </a:p>
          <a:p>
            <a:pPr marL="0" indent="0">
              <a:buNone/>
            </a:pPr>
            <a:endParaRPr lang="en-US" dirty="0"/>
          </a:p>
          <a:p>
            <a:pPr marL="0" indent="0">
              <a:buNone/>
            </a:pPr>
            <a:r>
              <a:rPr lang="en-US" dirty="0"/>
              <a:t>Proper body alignment aids recovery and prevents injury to muscles and joints. </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333679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27</a:t>
            </a:fld>
            <a:endParaRPr lang="en-US"/>
          </a:p>
        </p:txBody>
      </p:sp>
      <p:sp>
        <p:nvSpPr>
          <p:cNvPr id="4" name="Title 3">
            <a:extLst>
              <a:ext uri="{FF2B5EF4-FFF2-40B4-BE49-F238E27FC236}">
                <a16:creationId xmlns:a16="http://schemas.microsoft.com/office/drawing/2014/main" id="{255C9F6C-6CAF-403B-8001-C2F196E3638A}"/>
              </a:ext>
            </a:extLst>
          </p:cNvPr>
          <p:cNvSpPr>
            <a:spLocks noGrp="1"/>
          </p:cNvSpPr>
          <p:nvPr>
            <p:ph type="title"/>
          </p:nvPr>
        </p:nvSpPr>
        <p:spPr/>
        <p:txBody>
          <a:bodyPr>
            <a:normAutofit fontScale="90000"/>
          </a:bodyPr>
          <a:lstStyle/>
          <a:p>
            <a:r>
              <a:rPr lang="en-US" dirty="0"/>
              <a:t>LO4,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9-3 Proper Body Alignment:</a:t>
            </a:r>
          </a:p>
          <a:p>
            <a:pPr marL="0" indent="0">
              <a:buNone/>
            </a:pPr>
            <a:endParaRPr lang="en-US" dirty="0">
              <a:latin typeface="+mj-lt"/>
            </a:endParaRPr>
          </a:p>
          <a:p>
            <a:r>
              <a:rPr lang="en-US" dirty="0">
                <a:latin typeface="+mj-lt"/>
              </a:rPr>
              <a:t>Observe principles of alignment. </a:t>
            </a:r>
          </a:p>
          <a:p>
            <a:r>
              <a:rPr lang="en-US" dirty="0">
                <a:latin typeface="+mj-lt"/>
              </a:rPr>
              <a:t>Keep body parts in natural positions. </a:t>
            </a:r>
          </a:p>
          <a:p>
            <a:r>
              <a:rPr lang="en-US" dirty="0">
                <a:latin typeface="+mj-lt"/>
              </a:rPr>
              <a:t>Prevent external rotation of hips. </a:t>
            </a:r>
          </a:p>
          <a:p>
            <a:r>
              <a:rPr lang="en-US" dirty="0">
                <a:latin typeface="+mj-lt"/>
              </a:rPr>
              <a:t>Change positions often, at least every two hours. </a:t>
            </a:r>
          </a:p>
          <a:p>
            <a:r>
              <a:rPr lang="en-US" dirty="0">
                <a:latin typeface="+mj-lt"/>
              </a:rPr>
              <a:t>Give back rubs as ordered.</a:t>
            </a:r>
          </a:p>
          <a:p>
            <a:pPr marL="0" indent="0">
              <a:buNone/>
            </a:pPr>
            <a:endParaRPr lang="en-US" dirty="0">
              <a:latin typeface="+mj-lt"/>
            </a:endParaRPr>
          </a:p>
        </p:txBody>
      </p:sp>
    </p:spTree>
    <p:extLst>
      <p:ext uri="{BB962C8B-B14F-4D97-AF65-F5344CB8AC3E}">
        <p14:creationId xmlns:p14="http://schemas.microsoft.com/office/powerpoint/2010/main" val="2159029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28</a:t>
            </a:fld>
            <a:endParaRPr lang="en-US"/>
          </a:p>
        </p:txBody>
      </p:sp>
      <p:sp>
        <p:nvSpPr>
          <p:cNvPr id="2" name="Title 1">
            <a:extLst>
              <a:ext uri="{FF2B5EF4-FFF2-40B4-BE49-F238E27FC236}">
                <a16:creationId xmlns:a16="http://schemas.microsoft.com/office/drawing/2014/main" id="{C40A47C2-FA72-4BB2-AE06-236E40B5CD7B}"/>
              </a:ext>
            </a:extLst>
          </p:cNvPr>
          <p:cNvSpPr>
            <a:spLocks noGrp="1"/>
          </p:cNvSpPr>
          <p:nvPr>
            <p:ph type="title"/>
          </p:nvPr>
        </p:nvSpPr>
        <p:spPr/>
        <p:txBody>
          <a:bodyPr>
            <a:normAutofit fontScale="90000"/>
          </a:bodyPr>
          <a:lstStyle/>
          <a:p>
            <a:r>
              <a:rPr lang="en-US" dirty="0"/>
              <a:t>LO5,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Describe care guidelines for prosthetic devices</a:t>
            </a:r>
          </a:p>
          <a:p>
            <a:pPr marL="457200" indent="-457200">
              <a:buFont typeface="+mj-lt"/>
              <a:buAutoNum type="arabicPeriod" startAt="5"/>
            </a:pPr>
            <a:endParaRPr lang="en-US" dirty="0">
              <a:solidFill>
                <a:srgbClr val="FF0000"/>
              </a:solidFill>
              <a:latin typeface="+mj-lt"/>
            </a:endParaRPr>
          </a:p>
          <a:p>
            <a:pPr marL="0" indent="0">
              <a:buNone/>
            </a:pPr>
            <a:r>
              <a:rPr lang="en-US" dirty="0">
                <a:latin typeface="+mj-lt"/>
              </a:rPr>
              <a:t>Define the following terms:</a:t>
            </a:r>
          </a:p>
          <a:p>
            <a:pPr marL="0" indent="0">
              <a:buNone/>
            </a:pPr>
            <a:endParaRPr lang="en-US" dirty="0">
              <a:latin typeface="+mj-lt"/>
            </a:endParaRPr>
          </a:p>
          <a:p>
            <a:pPr marL="0" indent="0">
              <a:buNone/>
            </a:pPr>
            <a:r>
              <a:rPr lang="en-US" b="1" dirty="0">
                <a:latin typeface="+mj-lt"/>
              </a:rPr>
              <a:t>amputation</a:t>
            </a:r>
          </a:p>
          <a:p>
            <a:pPr marL="457200" lvl="1" indent="0">
              <a:buNone/>
            </a:pPr>
            <a:r>
              <a:rPr lang="en-US" dirty="0">
                <a:latin typeface="+mj-lt"/>
              </a:rPr>
              <a:t>the surgical removal of some or all of a body part, usually a hand, arm, leg, or foot.</a:t>
            </a:r>
          </a:p>
          <a:p>
            <a:pPr marL="0" indent="0">
              <a:buNone/>
            </a:pPr>
            <a:r>
              <a:rPr lang="en-US" b="1" dirty="0">
                <a:latin typeface="+mj-lt"/>
              </a:rPr>
              <a:t>phantom sensation</a:t>
            </a:r>
          </a:p>
          <a:p>
            <a:pPr marL="457200" lvl="1" indent="0">
              <a:buNone/>
            </a:pPr>
            <a:r>
              <a:rPr lang="en-US" dirty="0">
                <a:latin typeface="+mj-lt"/>
              </a:rPr>
              <a:t>warmth, itching, or tingling in a body part that has been amputated.</a:t>
            </a:r>
          </a:p>
          <a:p>
            <a:pPr marL="0" indent="0">
              <a:buNone/>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2605989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29</a:t>
            </a:fld>
            <a:endParaRPr lang="en-US"/>
          </a:p>
        </p:txBody>
      </p:sp>
      <p:sp>
        <p:nvSpPr>
          <p:cNvPr id="2" name="Title 1">
            <a:extLst>
              <a:ext uri="{FF2B5EF4-FFF2-40B4-BE49-F238E27FC236}">
                <a16:creationId xmlns:a16="http://schemas.microsoft.com/office/drawing/2014/main" id="{3DB20E5B-958C-44B5-A8F1-1964B29D15D2}"/>
              </a:ext>
            </a:extLst>
          </p:cNvPr>
          <p:cNvSpPr>
            <a:spLocks noGrp="1"/>
          </p:cNvSpPr>
          <p:nvPr>
            <p:ph type="title"/>
          </p:nvPr>
        </p:nvSpPr>
        <p:spPr/>
        <p:txBody>
          <a:bodyPr>
            <a:normAutofit fontScale="90000"/>
          </a:bodyPr>
          <a:lstStyle/>
          <a:p>
            <a:r>
              <a:rPr lang="en-US" dirty="0"/>
              <a:t>LO5, key terms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Describe care guidelines for prosthetic devices</a:t>
            </a:r>
          </a:p>
          <a:p>
            <a:pPr marL="457200" indent="-457200">
              <a:buFont typeface="+mj-lt"/>
              <a:buAutoNum type="arabicPeriod" startAt="5"/>
            </a:pPr>
            <a:endParaRPr lang="en-US" dirty="0">
              <a:solidFill>
                <a:srgbClr val="FF0000"/>
              </a:solidFill>
              <a:latin typeface="+mj-lt"/>
            </a:endParaRPr>
          </a:p>
          <a:p>
            <a:pPr marL="0" indent="0">
              <a:buNone/>
            </a:pPr>
            <a:r>
              <a:rPr lang="en-US" dirty="0">
                <a:latin typeface="+mj-lt"/>
              </a:rPr>
              <a:t>Define the following terms:</a:t>
            </a:r>
          </a:p>
          <a:p>
            <a:pPr marL="0" indent="0">
              <a:buNone/>
            </a:pPr>
            <a:endParaRPr lang="en-US" dirty="0">
              <a:latin typeface="+mj-lt"/>
            </a:endParaRPr>
          </a:p>
          <a:p>
            <a:pPr marL="0" indent="0">
              <a:buNone/>
            </a:pPr>
            <a:r>
              <a:rPr lang="en-US" b="1" dirty="0">
                <a:latin typeface="+mj-lt"/>
              </a:rPr>
              <a:t>phantom limb pain</a:t>
            </a:r>
          </a:p>
          <a:p>
            <a:pPr marL="457200" lvl="1" indent="0">
              <a:buNone/>
            </a:pPr>
            <a:r>
              <a:rPr lang="en-US" dirty="0">
                <a:latin typeface="+mj-lt"/>
              </a:rPr>
              <a:t>pain in a limb (or extremity) that has been amputated.</a:t>
            </a:r>
          </a:p>
          <a:p>
            <a:pPr marL="0" indent="0">
              <a:buNone/>
            </a:pPr>
            <a:r>
              <a:rPr lang="en-US" b="1" dirty="0">
                <a:latin typeface="+mj-lt"/>
              </a:rPr>
              <a:t>prosthesis</a:t>
            </a:r>
          </a:p>
          <a:p>
            <a:pPr marL="457200" lvl="1" indent="0">
              <a:buNone/>
            </a:pPr>
            <a:r>
              <a:rPr lang="en-US" dirty="0">
                <a:latin typeface="+mj-lt"/>
              </a:rPr>
              <a:t>a device that replaces a body part that is missing or deformed because of an accident, injury, illness, or birth defect; used to improve a person’s ability to function and/or to improve appearance.</a:t>
            </a:r>
          </a:p>
          <a:p>
            <a:pPr marL="0" indent="0">
              <a:buNone/>
            </a:pPr>
            <a:endParaRPr lang="en-US" dirty="0">
              <a:latin typeface="+mj-lt"/>
            </a:endParaRPr>
          </a:p>
        </p:txBody>
      </p:sp>
    </p:spTree>
    <p:extLst>
      <p:ext uri="{BB962C8B-B14F-4D97-AF65-F5344CB8AC3E}">
        <p14:creationId xmlns:p14="http://schemas.microsoft.com/office/powerpoint/2010/main" val="3463110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3</a:t>
            </a:fld>
            <a:endParaRPr lang="en-US"/>
          </a:p>
        </p:txBody>
      </p:sp>
      <p:sp>
        <p:nvSpPr>
          <p:cNvPr id="2" name="Title 1">
            <a:extLst>
              <a:ext uri="{FF2B5EF4-FFF2-40B4-BE49-F238E27FC236}">
                <a16:creationId xmlns:a16="http://schemas.microsoft.com/office/drawing/2014/main" id="{948788D3-C30E-481F-9DED-F73BB7583EAA}"/>
              </a:ext>
            </a:extLst>
          </p:cNvPr>
          <p:cNvSpPr>
            <a:spLocks noGrp="1"/>
          </p:cNvSpPr>
          <p:nvPr>
            <p:ph type="title"/>
          </p:nvPr>
        </p:nvSpPr>
        <p:spPr/>
        <p:txBody>
          <a:bodyPr>
            <a:normAutofit fontScale="90000"/>
          </a:bodyPr>
          <a:lstStyle/>
          <a:p>
            <a:r>
              <a:rPr lang="en-US" dirty="0"/>
              <a:t>LO1,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Discuss rehabilitation and restorative care</a:t>
            </a:r>
            <a:endParaRPr lang="en-US" dirty="0">
              <a:latin typeface="+mj-lt"/>
            </a:endParaRPr>
          </a:p>
          <a:p>
            <a:pPr marL="0" indent="0">
              <a:buNone/>
            </a:pPr>
            <a:endParaRPr lang="en-US" dirty="0"/>
          </a:p>
          <a:p>
            <a:pPr marL="0" indent="0">
              <a:buNone/>
            </a:pPr>
            <a:r>
              <a:rPr lang="en-US" dirty="0"/>
              <a:t>Rehabilitation seeks to move the resident from</a:t>
            </a:r>
          </a:p>
          <a:p>
            <a:pPr marL="0" indent="0">
              <a:buNone/>
            </a:pPr>
            <a:endParaRPr lang="en-US" dirty="0"/>
          </a:p>
          <a:p>
            <a:pPr lvl="1"/>
            <a:r>
              <a:rPr lang="en-US" dirty="0"/>
              <a:t>Illness to health</a:t>
            </a:r>
          </a:p>
          <a:p>
            <a:pPr lvl="1"/>
            <a:r>
              <a:rPr lang="en-US" dirty="0"/>
              <a:t>Disability to ability</a:t>
            </a:r>
          </a:p>
          <a:p>
            <a:pPr lvl="1"/>
            <a:r>
              <a:rPr lang="en-US" dirty="0"/>
              <a:t>Dependence to independence </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1122740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30</a:t>
            </a:fld>
            <a:endParaRPr lang="en-US"/>
          </a:p>
        </p:txBody>
      </p:sp>
      <p:sp>
        <p:nvSpPr>
          <p:cNvPr id="2" name="Title 1">
            <a:extLst>
              <a:ext uri="{FF2B5EF4-FFF2-40B4-BE49-F238E27FC236}">
                <a16:creationId xmlns:a16="http://schemas.microsoft.com/office/drawing/2014/main" id="{E06BFFD3-E0F5-48F2-9F5E-DB05E7B53E87}"/>
              </a:ext>
            </a:extLst>
          </p:cNvPr>
          <p:cNvSpPr>
            <a:spLocks noGrp="1"/>
          </p:cNvSpPr>
          <p:nvPr>
            <p:ph type="title"/>
          </p:nvPr>
        </p:nvSpPr>
        <p:spPr/>
        <p:txBody>
          <a:bodyPr>
            <a:normAutofit fontScale="90000"/>
          </a:bodyPr>
          <a:lstStyle/>
          <a:p>
            <a:r>
              <a:rPr lang="en-US" dirty="0"/>
              <a:t>LO5,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Describe care guidelines for prosthetic devices</a:t>
            </a:r>
          </a:p>
          <a:p>
            <a:pPr marL="0" indent="0">
              <a:buNone/>
            </a:pPr>
            <a:endParaRPr lang="en-US" dirty="0">
              <a:solidFill>
                <a:srgbClr val="FF0000"/>
              </a:solidFill>
              <a:latin typeface="+mj-lt"/>
            </a:endParaRPr>
          </a:p>
          <a:p>
            <a:pPr marL="0" indent="0">
              <a:buNone/>
            </a:pPr>
            <a:r>
              <a:rPr lang="en-US" dirty="0">
                <a:latin typeface="+mj-lt"/>
              </a:rPr>
              <a:t>NAs should remember these guidelines for amputation and prosthetic devices:</a:t>
            </a:r>
          </a:p>
          <a:p>
            <a:pPr marL="0" indent="0">
              <a:buNone/>
            </a:pPr>
            <a:endParaRPr lang="en-US" dirty="0">
              <a:latin typeface="+mj-lt"/>
            </a:endParaRPr>
          </a:p>
          <a:p>
            <a:pPr lvl="1"/>
            <a:r>
              <a:rPr lang="en-US" dirty="0">
                <a:latin typeface="+mj-lt"/>
              </a:rPr>
              <a:t>Be supportive.</a:t>
            </a:r>
          </a:p>
          <a:p>
            <a:pPr lvl="1"/>
            <a:r>
              <a:rPr lang="en-US" dirty="0">
                <a:latin typeface="+mj-lt"/>
              </a:rPr>
              <a:t>Help residents with their ADLs.</a:t>
            </a:r>
          </a:p>
          <a:p>
            <a:pPr lvl="1"/>
            <a:r>
              <a:rPr lang="en-US" dirty="0">
                <a:latin typeface="+mj-lt"/>
              </a:rPr>
              <a:t>Handle prostheses carefully and follow the care plan.</a:t>
            </a:r>
          </a:p>
          <a:p>
            <a:pPr lvl="1"/>
            <a:r>
              <a:rPr lang="en-US" dirty="0">
                <a:latin typeface="+mj-lt"/>
              </a:rPr>
              <a:t>Follow the nurse’s or therapist’s instructions in applying and removing the prosthesis. Follow manufacturer’s care directions.</a:t>
            </a:r>
          </a:p>
          <a:p>
            <a:pPr lvl="1"/>
            <a:r>
              <a:rPr lang="en-US" dirty="0">
                <a:latin typeface="+mj-lt"/>
              </a:rPr>
              <a:t>Keep prosthesis and skin under it dry and clean.</a:t>
            </a:r>
          </a:p>
          <a:p>
            <a:pPr lvl="1"/>
            <a:r>
              <a:rPr lang="en-US" dirty="0">
                <a:latin typeface="+mj-lt"/>
              </a:rPr>
              <a:t>Apply stump sock if ordered.</a:t>
            </a:r>
          </a:p>
          <a:p>
            <a:pPr lvl="1"/>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294392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31</a:t>
            </a:fld>
            <a:endParaRPr lang="en-US"/>
          </a:p>
        </p:txBody>
      </p:sp>
      <p:sp>
        <p:nvSpPr>
          <p:cNvPr id="2" name="Title 1">
            <a:extLst>
              <a:ext uri="{FF2B5EF4-FFF2-40B4-BE49-F238E27FC236}">
                <a16:creationId xmlns:a16="http://schemas.microsoft.com/office/drawing/2014/main" id="{F6D9097C-4561-4E16-89BB-CB0726D72536}"/>
              </a:ext>
            </a:extLst>
          </p:cNvPr>
          <p:cNvSpPr>
            <a:spLocks noGrp="1"/>
          </p:cNvSpPr>
          <p:nvPr>
            <p:ph type="title"/>
          </p:nvPr>
        </p:nvSpPr>
        <p:spPr/>
        <p:txBody>
          <a:bodyPr>
            <a:normAutofit fontScale="90000"/>
          </a:bodyPr>
          <a:lstStyle/>
          <a:p>
            <a:r>
              <a:rPr lang="en-US" dirty="0"/>
              <a:t>LO5,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Describe care guidelines for prosthetic devices</a:t>
            </a:r>
          </a:p>
          <a:p>
            <a:pPr marL="457200" indent="-457200">
              <a:buFont typeface="+mj-lt"/>
              <a:buAutoNum type="arabicPeriod" startAt="5"/>
            </a:pPr>
            <a:endParaRPr lang="en-US" dirty="0">
              <a:solidFill>
                <a:srgbClr val="FF0000"/>
              </a:solidFill>
              <a:latin typeface="+mj-lt"/>
            </a:endParaRPr>
          </a:p>
          <a:p>
            <a:pPr marL="0" indent="0">
              <a:buNone/>
            </a:pPr>
            <a:r>
              <a:rPr lang="en-US" dirty="0">
                <a:latin typeface="+mj-lt"/>
              </a:rPr>
              <a:t>Guidelines for amputation and prosthetic devices (cont’d):</a:t>
            </a:r>
          </a:p>
          <a:p>
            <a:pPr marL="0" indent="0">
              <a:buNone/>
            </a:pPr>
            <a:endParaRPr lang="en-US" dirty="0">
              <a:latin typeface="+mj-lt"/>
            </a:endParaRPr>
          </a:p>
          <a:p>
            <a:pPr lvl="1"/>
            <a:r>
              <a:rPr lang="en-US" dirty="0">
                <a:latin typeface="+mj-lt"/>
              </a:rPr>
              <a:t>Observe skin on stump and watch for signs of breakdown.</a:t>
            </a:r>
          </a:p>
          <a:p>
            <a:pPr lvl="1"/>
            <a:r>
              <a:rPr lang="en-US" dirty="0">
                <a:latin typeface="+mj-lt"/>
              </a:rPr>
              <a:t>Never try to fix a prosthesis.</a:t>
            </a:r>
          </a:p>
          <a:p>
            <a:pPr lvl="1"/>
            <a:r>
              <a:rPr lang="en-US" dirty="0">
                <a:latin typeface="+mj-lt"/>
              </a:rPr>
              <a:t>Do not show negative feelings about the stump during care.</a:t>
            </a:r>
          </a:p>
          <a:p>
            <a:pPr lvl="1"/>
            <a:r>
              <a:rPr lang="en-US" dirty="0">
                <a:latin typeface="+mj-lt"/>
              </a:rPr>
              <a:t>Treat phantom limb pain as real pain.</a:t>
            </a:r>
          </a:p>
          <a:p>
            <a:pPr lvl="1"/>
            <a:r>
              <a:rPr lang="en-US" dirty="0">
                <a:latin typeface="+mj-lt"/>
              </a:rPr>
              <a:t>If caring for an artificial eye, wash your hands before handling the eye. Wear gloves. Never clean or soak the eye in rubbing alcohol – it will crack and destroy it.</a:t>
            </a:r>
          </a:p>
          <a:p>
            <a:pPr lvl="1"/>
            <a:r>
              <a:rPr lang="en-US" dirty="0">
                <a:latin typeface="+mj-lt"/>
              </a:rPr>
              <a:t>Store artificial eye in water or saline. Make sure container is labeled with resident’s name and room number.</a:t>
            </a:r>
          </a:p>
          <a:p>
            <a:pPr marL="0" indent="0">
              <a:buNone/>
            </a:pPr>
            <a:endParaRPr lang="en-US" dirty="0">
              <a:latin typeface="+mj-lt"/>
            </a:endParaRPr>
          </a:p>
        </p:txBody>
      </p:sp>
    </p:spTree>
    <p:extLst>
      <p:ext uri="{BB962C8B-B14F-4D97-AF65-F5344CB8AC3E}">
        <p14:creationId xmlns:p14="http://schemas.microsoft.com/office/powerpoint/2010/main" val="2757249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32</a:t>
            </a:fld>
            <a:endParaRPr lang="en-US"/>
          </a:p>
        </p:txBody>
      </p:sp>
      <p:sp>
        <p:nvSpPr>
          <p:cNvPr id="2" name="Title 1">
            <a:extLst>
              <a:ext uri="{FF2B5EF4-FFF2-40B4-BE49-F238E27FC236}">
                <a16:creationId xmlns:a16="http://schemas.microsoft.com/office/drawing/2014/main" id="{F152349F-FDFD-4EEC-B5A0-E8F93EC77EAB}"/>
              </a:ext>
            </a:extLst>
          </p:cNvPr>
          <p:cNvSpPr>
            <a:spLocks noGrp="1"/>
          </p:cNvSpPr>
          <p:nvPr>
            <p:ph type="title"/>
          </p:nvPr>
        </p:nvSpPr>
        <p:spPr/>
        <p:txBody>
          <a:bodyPr>
            <a:normAutofit fontScale="90000"/>
          </a:bodyPr>
          <a:lstStyle/>
          <a:p>
            <a:r>
              <a:rPr lang="en-US" dirty="0"/>
              <a:t>LO6,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lnSpcReduction="10000"/>
          </a:bodyPr>
          <a:lstStyle/>
          <a:p>
            <a:pPr marL="457200" indent="-457200">
              <a:buFont typeface="+mj-lt"/>
              <a:buAutoNum type="arabicPeriod" startAt="6"/>
            </a:pPr>
            <a:r>
              <a:rPr lang="en-US" dirty="0">
                <a:solidFill>
                  <a:srgbClr val="FF0000"/>
                </a:solidFill>
                <a:latin typeface="+mj-lt"/>
              </a:rPr>
              <a:t>Describe how to assist with range of motion exercises</a:t>
            </a:r>
            <a:endParaRPr lang="en-US" dirty="0">
              <a:latin typeface="+mj-lt"/>
            </a:endParaRPr>
          </a:p>
          <a:p>
            <a:pPr marL="0" indent="0">
              <a:buNone/>
            </a:pPr>
            <a:endParaRPr lang="en-US" dirty="0"/>
          </a:p>
          <a:p>
            <a:pPr marL="0" indent="0">
              <a:buNone/>
            </a:pPr>
            <a:r>
              <a:rPr lang="en-US" dirty="0"/>
              <a:t>Define the following terms:</a:t>
            </a:r>
          </a:p>
          <a:p>
            <a:pPr marL="0" indent="0">
              <a:buNone/>
            </a:pPr>
            <a:endParaRPr lang="en-US" dirty="0"/>
          </a:p>
          <a:p>
            <a:pPr marL="0" indent="0">
              <a:buNone/>
            </a:pPr>
            <a:r>
              <a:rPr lang="en-US" b="1" dirty="0"/>
              <a:t>range of motion (ROM)</a:t>
            </a:r>
          </a:p>
          <a:p>
            <a:pPr marL="457200" lvl="1" indent="0">
              <a:buNone/>
            </a:pPr>
            <a:r>
              <a:rPr lang="en-US" dirty="0"/>
              <a:t>exercises that put a joint through its full arc of motion.</a:t>
            </a:r>
          </a:p>
          <a:p>
            <a:pPr marL="0" indent="0">
              <a:buNone/>
            </a:pPr>
            <a:r>
              <a:rPr lang="en-US" b="1" dirty="0"/>
              <a:t>abduction</a:t>
            </a:r>
          </a:p>
          <a:p>
            <a:pPr marL="457200" lvl="1" indent="0">
              <a:buNone/>
            </a:pPr>
            <a:r>
              <a:rPr lang="en-US" dirty="0"/>
              <a:t>moving a body part away from the midline of the body.</a:t>
            </a:r>
          </a:p>
          <a:p>
            <a:pPr marL="0" indent="0">
              <a:buNone/>
            </a:pPr>
            <a:r>
              <a:rPr lang="en-US" b="1" dirty="0"/>
              <a:t>adduction</a:t>
            </a:r>
          </a:p>
          <a:p>
            <a:pPr marL="457200" lvl="1" indent="0">
              <a:buNone/>
            </a:pPr>
            <a:r>
              <a:rPr lang="en-US" dirty="0"/>
              <a:t>moving a body part toward the midline of the body.</a:t>
            </a:r>
          </a:p>
          <a:p>
            <a:pPr marL="0" indent="0">
              <a:buNone/>
            </a:pPr>
            <a:r>
              <a:rPr lang="en-US" b="1" dirty="0"/>
              <a:t>dorsiflexion</a:t>
            </a:r>
          </a:p>
          <a:p>
            <a:pPr marL="457200" lvl="1" indent="0">
              <a:buNone/>
            </a:pPr>
            <a:r>
              <a:rPr lang="en-US" dirty="0"/>
              <a:t>bending backward.</a:t>
            </a:r>
          </a:p>
          <a:p>
            <a:pPr marL="0" indent="0">
              <a:buNone/>
            </a:pPr>
            <a:r>
              <a:rPr lang="en-US" b="1" dirty="0"/>
              <a:t>rotation</a:t>
            </a:r>
          </a:p>
          <a:p>
            <a:pPr marL="457200" lvl="1" indent="0">
              <a:buNone/>
            </a:pPr>
            <a:r>
              <a:rPr lang="en-US" dirty="0"/>
              <a:t>turning a joint.</a:t>
            </a:r>
          </a:p>
          <a:p>
            <a:pPr marL="0" indent="0">
              <a:buNone/>
            </a:pPr>
            <a:r>
              <a:rPr lang="en-US" b="1" dirty="0"/>
              <a:t>extension</a:t>
            </a:r>
          </a:p>
          <a:p>
            <a:pPr marL="457200" lvl="1" indent="0">
              <a:buNone/>
            </a:pPr>
            <a:r>
              <a:rPr lang="en-US" dirty="0"/>
              <a:t>straightening a body part.</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2960571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33</a:t>
            </a:fld>
            <a:endParaRPr lang="en-US"/>
          </a:p>
        </p:txBody>
      </p:sp>
      <p:sp>
        <p:nvSpPr>
          <p:cNvPr id="2" name="Title 1">
            <a:extLst>
              <a:ext uri="{FF2B5EF4-FFF2-40B4-BE49-F238E27FC236}">
                <a16:creationId xmlns:a16="http://schemas.microsoft.com/office/drawing/2014/main" id="{89EEC570-9AB9-4A44-952D-0C34E6C5411A}"/>
              </a:ext>
            </a:extLst>
          </p:cNvPr>
          <p:cNvSpPr>
            <a:spLocks noGrp="1"/>
          </p:cNvSpPr>
          <p:nvPr>
            <p:ph type="title"/>
          </p:nvPr>
        </p:nvSpPr>
        <p:spPr/>
        <p:txBody>
          <a:bodyPr>
            <a:normAutofit fontScale="90000"/>
          </a:bodyPr>
          <a:lstStyle/>
          <a:p>
            <a:r>
              <a:rPr lang="en-US" dirty="0"/>
              <a:t>LO6, key terms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latin typeface="+mj-lt"/>
              </a:rPr>
              <a:t>Describe how to assist with range of motion exercises</a:t>
            </a:r>
            <a:endParaRPr lang="en-US" dirty="0">
              <a:latin typeface="+mj-lt"/>
            </a:endParaRPr>
          </a:p>
          <a:p>
            <a:pPr marL="0" indent="0">
              <a:buNone/>
            </a:pPr>
            <a:endParaRPr lang="en-US" dirty="0"/>
          </a:p>
          <a:p>
            <a:pPr marL="0" indent="0">
              <a:buNone/>
            </a:pPr>
            <a:r>
              <a:rPr lang="en-US" dirty="0"/>
              <a:t>Define the following terms:</a:t>
            </a:r>
          </a:p>
          <a:p>
            <a:pPr marL="0" indent="0">
              <a:buNone/>
            </a:pPr>
            <a:endParaRPr lang="en-US" dirty="0"/>
          </a:p>
          <a:p>
            <a:pPr marL="0" indent="0">
              <a:buNone/>
            </a:pPr>
            <a:r>
              <a:rPr lang="en-US" b="1" dirty="0"/>
              <a:t>flexion</a:t>
            </a:r>
          </a:p>
          <a:p>
            <a:pPr marL="457200" lvl="1" indent="0">
              <a:buNone/>
            </a:pPr>
            <a:r>
              <a:rPr lang="en-US" dirty="0"/>
              <a:t>bending a body part.</a:t>
            </a:r>
          </a:p>
          <a:p>
            <a:pPr marL="0" indent="0">
              <a:buNone/>
            </a:pPr>
            <a:r>
              <a:rPr lang="en-US" b="1" dirty="0"/>
              <a:t>pronation</a:t>
            </a:r>
          </a:p>
          <a:p>
            <a:pPr marL="457200" lvl="1" indent="0">
              <a:buNone/>
            </a:pPr>
            <a:r>
              <a:rPr lang="en-US" dirty="0"/>
              <a:t>turning downward.</a:t>
            </a:r>
          </a:p>
          <a:p>
            <a:pPr marL="0" indent="0">
              <a:buNone/>
            </a:pPr>
            <a:r>
              <a:rPr lang="en-US" b="1" dirty="0"/>
              <a:t>supination</a:t>
            </a:r>
          </a:p>
          <a:p>
            <a:pPr marL="457200" lvl="1" indent="0">
              <a:buNone/>
            </a:pPr>
            <a:r>
              <a:rPr lang="en-US" dirty="0"/>
              <a:t>turning upward.</a:t>
            </a:r>
          </a:p>
          <a:p>
            <a:pPr marL="0" indent="0">
              <a:buNone/>
            </a:pPr>
            <a:r>
              <a:rPr lang="en-US" b="1" dirty="0"/>
              <a:t>opposition</a:t>
            </a:r>
          </a:p>
          <a:p>
            <a:pPr marL="457200" lvl="1" indent="0">
              <a:buNone/>
            </a:pPr>
            <a:r>
              <a:rPr lang="en-US" dirty="0"/>
              <a:t>touching the thumb to any other finger.</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2972619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34</a:t>
            </a:fld>
            <a:endParaRPr lang="en-US"/>
          </a:p>
        </p:txBody>
      </p:sp>
      <p:sp>
        <p:nvSpPr>
          <p:cNvPr id="5" name="Title 4">
            <a:extLst>
              <a:ext uri="{FF2B5EF4-FFF2-40B4-BE49-F238E27FC236}">
                <a16:creationId xmlns:a16="http://schemas.microsoft.com/office/drawing/2014/main" id="{86FDD9FA-517B-44BB-B780-0DB7A8D7D71E}"/>
              </a:ext>
            </a:extLst>
          </p:cNvPr>
          <p:cNvSpPr>
            <a:spLocks noGrp="1"/>
          </p:cNvSpPr>
          <p:nvPr>
            <p:ph type="title"/>
          </p:nvPr>
        </p:nvSpPr>
        <p:spPr/>
        <p:txBody>
          <a:bodyPr>
            <a:normAutofit fontScale="90000"/>
          </a:bodyPr>
          <a:lstStyle/>
          <a:p>
            <a:r>
              <a:rPr lang="en-US" dirty="0"/>
              <a:t>LO6, content 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9-4: Body Movements</a:t>
            </a:r>
          </a:p>
          <a:p>
            <a:pPr marL="0" indent="0">
              <a:buNone/>
            </a:pPr>
            <a:endParaRPr lang="en-US" dirty="0">
              <a:latin typeface="+mj-lt"/>
            </a:endParaRPr>
          </a:p>
          <a:p>
            <a:pPr marL="0" indent="0">
              <a:buNone/>
            </a:pPr>
            <a:endParaRPr lang="en-US" dirty="0">
              <a:latin typeface="+mj-lt"/>
            </a:endParaRPr>
          </a:p>
        </p:txBody>
      </p:sp>
      <p:pic>
        <p:nvPicPr>
          <p:cNvPr id="4" name="Picture 3" descr="All body movements associated with ROM exercises. ">
            <a:extLst>
              <a:ext uri="{FF2B5EF4-FFF2-40B4-BE49-F238E27FC236}">
                <a16:creationId xmlns:a16="http://schemas.microsoft.com/office/drawing/2014/main" id="{24B387F8-4D5B-420A-8415-585E5DD1ABC0}"/>
              </a:ext>
            </a:extLst>
          </p:cNvPr>
          <p:cNvPicPr>
            <a:picLocks noChangeAspect="1"/>
          </p:cNvPicPr>
          <p:nvPr/>
        </p:nvPicPr>
        <p:blipFill>
          <a:blip r:embed="rId2"/>
          <a:stretch>
            <a:fillRect/>
          </a:stretch>
        </p:blipFill>
        <p:spPr>
          <a:xfrm>
            <a:off x="1151848" y="1406768"/>
            <a:ext cx="6840305" cy="4261339"/>
          </a:xfrm>
          <a:prstGeom prst="rect">
            <a:avLst/>
          </a:prstGeom>
        </p:spPr>
      </p:pic>
    </p:spTree>
    <p:extLst>
      <p:ext uri="{BB962C8B-B14F-4D97-AF65-F5344CB8AC3E}">
        <p14:creationId xmlns:p14="http://schemas.microsoft.com/office/powerpoint/2010/main" val="355283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35</a:t>
            </a:fld>
            <a:endParaRPr lang="en-US"/>
          </a:p>
        </p:txBody>
      </p:sp>
      <p:sp>
        <p:nvSpPr>
          <p:cNvPr id="2" name="Title 1">
            <a:extLst>
              <a:ext uri="{FF2B5EF4-FFF2-40B4-BE49-F238E27FC236}">
                <a16:creationId xmlns:a16="http://schemas.microsoft.com/office/drawing/2014/main" id="{3F347B9E-C54E-40EF-BFAA-8FA3EBA9F8E1}"/>
              </a:ext>
            </a:extLst>
          </p:cNvPr>
          <p:cNvSpPr>
            <a:spLocks noGrp="1"/>
          </p:cNvSpPr>
          <p:nvPr>
            <p:ph type="title"/>
          </p:nvPr>
        </p:nvSpPr>
        <p:spPr/>
        <p:txBody>
          <a:bodyPr>
            <a:normAutofit fontScale="90000"/>
          </a:bodyPr>
          <a:lstStyle/>
          <a:p>
            <a:r>
              <a:rPr lang="en-US" dirty="0"/>
              <a:t>LO6,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latin typeface="+mj-lt"/>
              </a:rPr>
              <a:t>Describe how to assist with range of motion exercises</a:t>
            </a:r>
            <a:endParaRPr lang="en-US" dirty="0">
              <a:latin typeface="+mj-lt"/>
            </a:endParaRPr>
          </a:p>
          <a:p>
            <a:pPr marL="0" indent="0">
              <a:buNone/>
            </a:pPr>
            <a:endParaRPr lang="en-US" dirty="0"/>
          </a:p>
          <a:p>
            <a:pPr marL="0" indent="0">
              <a:buNone/>
            </a:pPr>
            <a:r>
              <a:rPr lang="en-US" dirty="0"/>
              <a:t>There are different types of ROM exercises:</a:t>
            </a:r>
          </a:p>
          <a:p>
            <a:pPr marL="0" indent="0">
              <a:buNone/>
            </a:pPr>
            <a:endParaRPr lang="en-US" dirty="0"/>
          </a:p>
          <a:p>
            <a:pPr lvl="1"/>
            <a:r>
              <a:rPr lang="en-US" dirty="0"/>
              <a:t>PROM: NA does all the work and resident does none.</a:t>
            </a:r>
          </a:p>
          <a:p>
            <a:pPr lvl="1"/>
            <a:r>
              <a:rPr lang="en-US" dirty="0"/>
              <a:t>AROM: NA encourages, but resident does all the work.</a:t>
            </a:r>
          </a:p>
          <a:p>
            <a:pPr lvl="1"/>
            <a:r>
              <a:rPr lang="en-US" dirty="0"/>
              <a:t>AAROM: NA assists and supports the resident in doing the work. </a:t>
            </a:r>
          </a:p>
          <a:p>
            <a:pPr lvl="1"/>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2107014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36</a:t>
            </a:fld>
            <a:endParaRPr lang="en-US"/>
          </a:p>
        </p:txBody>
      </p:sp>
      <p:sp>
        <p:nvSpPr>
          <p:cNvPr id="4" name="Title 3">
            <a:extLst>
              <a:ext uri="{FF2B5EF4-FFF2-40B4-BE49-F238E27FC236}">
                <a16:creationId xmlns:a16="http://schemas.microsoft.com/office/drawing/2014/main" id="{7C71CFD3-9393-4A84-A68A-E296D1C4441C}"/>
              </a:ext>
            </a:extLst>
          </p:cNvPr>
          <p:cNvSpPr>
            <a:spLocks noGrp="1"/>
          </p:cNvSpPr>
          <p:nvPr>
            <p:ph type="title"/>
          </p:nvPr>
        </p:nvSpPr>
        <p:spPr/>
        <p:txBody>
          <a:bodyPr>
            <a:normAutofit fontScale="90000"/>
          </a:bodyPr>
          <a:lstStyle/>
          <a:p>
            <a:r>
              <a:rPr lang="en-US" dirty="0"/>
              <a:t>LO6,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bed to a safe level, usually waist high. Lock bed wheels.</a:t>
            </a:r>
          </a:p>
          <a:p>
            <a:pPr marL="457200" indent="-457200">
              <a:buFont typeface="+mj-lt"/>
              <a:buAutoNum type="arabicPeriod"/>
            </a:pPr>
            <a:r>
              <a:rPr lang="en-US" altLang="en-US" dirty="0">
                <a:latin typeface="+mj-lt"/>
              </a:rPr>
              <a:t>Position the resident lying supine—flat on her back—on the bed. Use proper alignment. Ask the resident to let you know if she has any pain during the procedure.</a:t>
            </a:r>
          </a:p>
          <a:p>
            <a:pPr marL="457200" indent="-457200">
              <a:buFont typeface="+mj-lt"/>
              <a:buAutoNum type="arabicPeriod"/>
            </a:pPr>
            <a:r>
              <a:rPr lang="en-US" altLang="en-US" dirty="0">
                <a:latin typeface="+mj-lt"/>
              </a:rPr>
              <a:t>While supporting the limbs, move all joints gently, slowly, and smoothly through the range of motion to the point of resistance. Repeat each exercise at least three times. Ask the resident if an exercise is causing pain. Stop if resident appears to be in pain or reports pain.</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2899410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37</a:t>
            </a:fld>
            <a:endParaRPr lang="en-US"/>
          </a:p>
        </p:txBody>
      </p:sp>
      <p:sp>
        <p:nvSpPr>
          <p:cNvPr id="6" name="Title 5">
            <a:extLst>
              <a:ext uri="{FF2B5EF4-FFF2-40B4-BE49-F238E27FC236}">
                <a16:creationId xmlns:a16="http://schemas.microsoft.com/office/drawing/2014/main" id="{143B6D45-6BDB-44ED-9982-CC4CBD798EF3}"/>
              </a:ext>
            </a:extLst>
          </p:cNvPr>
          <p:cNvSpPr>
            <a:spLocks noGrp="1"/>
          </p:cNvSpPr>
          <p:nvPr>
            <p:ph type="title"/>
          </p:nvPr>
        </p:nvSpPr>
        <p:spPr/>
        <p:txBody>
          <a:bodyPr>
            <a:normAutofit fontScale="90000"/>
          </a:bodyPr>
          <a:lstStyle/>
          <a:p>
            <a:r>
              <a:rPr lang="en-US" dirty="0"/>
              <a:t>LO6,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4004288"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8"/>
            </a:pPr>
            <a:r>
              <a:rPr lang="en-US" altLang="en-US" b="1" dirty="0">
                <a:latin typeface="+mj-lt"/>
              </a:rPr>
              <a:t>Shoulder:</a:t>
            </a:r>
            <a:r>
              <a:rPr lang="en-US" altLang="en-US" dirty="0">
                <a:latin typeface="+mj-lt"/>
              </a:rPr>
              <a:t> Support the resident’s arm at the elbow and wrist while performing ROM for the shoulder. Place one hand under the elbow and the other hand under the wrist. Raise the straightened arm from the side position upward toward head to ear level. Return arm down to side of the body (extension/flexion).</a:t>
            </a:r>
          </a:p>
          <a:p>
            <a:pPr marL="0" indent="0">
              <a:buNone/>
            </a:pPr>
            <a:endParaRPr lang="en-US" altLang="en-US" dirty="0"/>
          </a:p>
        </p:txBody>
      </p:sp>
      <p:grpSp>
        <p:nvGrpSpPr>
          <p:cNvPr id="7" name="Group 6" descr="ROM, NA moves resident's arm upward to shoulder and back, extension/flexion. Arrow shows direction of movement.">
            <a:extLst>
              <a:ext uri="{FF2B5EF4-FFF2-40B4-BE49-F238E27FC236}">
                <a16:creationId xmlns:a16="http://schemas.microsoft.com/office/drawing/2014/main" id="{767E0B32-18A1-4651-8A8F-2F879AF3C0FF}"/>
              </a:ext>
            </a:extLst>
          </p:cNvPr>
          <p:cNvGrpSpPr/>
          <p:nvPr/>
        </p:nvGrpSpPr>
        <p:grpSpPr>
          <a:xfrm>
            <a:off x="4440569" y="2869876"/>
            <a:ext cx="3599438" cy="2950720"/>
            <a:chOff x="4298123" y="2815285"/>
            <a:chExt cx="3599438" cy="2950720"/>
          </a:xfrm>
        </p:grpSpPr>
        <p:pic>
          <p:nvPicPr>
            <p:cNvPr id="4" name="Picture 3">
              <a:extLst>
                <a:ext uri="{FF2B5EF4-FFF2-40B4-BE49-F238E27FC236}">
                  <a16:creationId xmlns:a16="http://schemas.microsoft.com/office/drawing/2014/main" id="{4B78172F-D234-4397-AB5A-63A3D6660837}"/>
                </a:ext>
              </a:extLst>
            </p:cNvPr>
            <p:cNvPicPr>
              <a:picLocks noChangeAspect="1"/>
            </p:cNvPicPr>
            <p:nvPr/>
          </p:nvPicPr>
          <p:blipFill>
            <a:blip r:embed="rId2"/>
            <a:stretch>
              <a:fillRect/>
            </a:stretch>
          </p:blipFill>
          <p:spPr>
            <a:xfrm>
              <a:off x="4298123" y="2815285"/>
              <a:ext cx="3599438" cy="2950720"/>
            </a:xfrm>
            <a:prstGeom prst="rect">
              <a:avLst/>
            </a:prstGeom>
          </p:spPr>
        </p:pic>
        <p:pic>
          <p:nvPicPr>
            <p:cNvPr id="5" name="Picture 4">
              <a:extLst>
                <a:ext uri="{FF2B5EF4-FFF2-40B4-BE49-F238E27FC236}">
                  <a16:creationId xmlns:a16="http://schemas.microsoft.com/office/drawing/2014/main" id="{191E7AA7-51EF-4123-9E85-0647EAB9F55F}"/>
                </a:ext>
              </a:extLst>
            </p:cNvPr>
            <p:cNvPicPr>
              <a:picLocks noChangeAspect="1"/>
            </p:cNvPicPr>
            <p:nvPr/>
          </p:nvPicPr>
          <p:blipFill>
            <a:blip r:embed="rId3"/>
            <a:stretch>
              <a:fillRect/>
            </a:stretch>
          </p:blipFill>
          <p:spPr>
            <a:xfrm>
              <a:off x="4703433" y="3429000"/>
              <a:ext cx="1949413" cy="591363"/>
            </a:xfrm>
            <a:prstGeom prst="rect">
              <a:avLst/>
            </a:prstGeom>
          </p:spPr>
        </p:pic>
      </p:grpSp>
    </p:spTree>
    <p:extLst>
      <p:ext uri="{BB962C8B-B14F-4D97-AF65-F5344CB8AC3E}">
        <p14:creationId xmlns:p14="http://schemas.microsoft.com/office/powerpoint/2010/main" val="1410729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38</a:t>
            </a:fld>
            <a:endParaRPr lang="en-US"/>
          </a:p>
        </p:txBody>
      </p:sp>
      <p:sp>
        <p:nvSpPr>
          <p:cNvPr id="6" name="Title 5">
            <a:extLst>
              <a:ext uri="{FF2B5EF4-FFF2-40B4-BE49-F238E27FC236}">
                <a16:creationId xmlns:a16="http://schemas.microsoft.com/office/drawing/2014/main" id="{B267FD17-4A47-428D-B4D4-337157B547ED}"/>
              </a:ext>
            </a:extLst>
          </p:cNvPr>
          <p:cNvSpPr>
            <a:spLocks noGrp="1"/>
          </p:cNvSpPr>
          <p:nvPr>
            <p:ph type="title"/>
          </p:nvPr>
        </p:nvSpPr>
        <p:spPr/>
        <p:txBody>
          <a:bodyPr>
            <a:normAutofit fontScale="90000"/>
          </a:bodyPr>
          <a:lstStyle/>
          <a:p>
            <a:r>
              <a:rPr lang="en-US" dirty="0"/>
              <a:t>LO6,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891660"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t>Move straightened arm away from side of body to shoulder level. Return arm to side of body (abduction/adduction).</a:t>
            </a:r>
          </a:p>
        </p:txBody>
      </p:sp>
      <p:grpSp>
        <p:nvGrpSpPr>
          <p:cNvPr id="10" name="Group 9" descr="ROM on shoulder, NA moves residents arm away from body to shoulder level and back, abduction/adduction. Arrow shows direction of movement.">
            <a:extLst>
              <a:ext uri="{FF2B5EF4-FFF2-40B4-BE49-F238E27FC236}">
                <a16:creationId xmlns:a16="http://schemas.microsoft.com/office/drawing/2014/main" id="{9A1E9625-47ED-4515-8168-59B696ED2832}"/>
              </a:ext>
            </a:extLst>
          </p:cNvPr>
          <p:cNvGrpSpPr/>
          <p:nvPr/>
        </p:nvGrpSpPr>
        <p:grpSpPr>
          <a:xfrm>
            <a:off x="4816061" y="634787"/>
            <a:ext cx="2322777" cy="5402598"/>
            <a:chOff x="4816061" y="634787"/>
            <a:chExt cx="2322777" cy="5402598"/>
          </a:xfrm>
        </p:grpSpPr>
        <p:pic>
          <p:nvPicPr>
            <p:cNvPr id="4" name="Picture 3">
              <a:extLst>
                <a:ext uri="{FF2B5EF4-FFF2-40B4-BE49-F238E27FC236}">
                  <a16:creationId xmlns:a16="http://schemas.microsoft.com/office/drawing/2014/main" id="{B410BE27-7AC2-4D01-80FC-7E33DDFBB48E}"/>
                </a:ext>
              </a:extLst>
            </p:cNvPr>
            <p:cNvPicPr>
              <a:picLocks noChangeAspect="1"/>
            </p:cNvPicPr>
            <p:nvPr/>
          </p:nvPicPr>
          <p:blipFill>
            <a:blip r:embed="rId2"/>
            <a:stretch>
              <a:fillRect/>
            </a:stretch>
          </p:blipFill>
          <p:spPr>
            <a:xfrm>
              <a:off x="4816061" y="634787"/>
              <a:ext cx="2322777" cy="3103133"/>
            </a:xfrm>
            <a:prstGeom prst="rect">
              <a:avLst/>
            </a:prstGeom>
          </p:spPr>
        </p:pic>
        <p:pic>
          <p:nvPicPr>
            <p:cNvPr id="5" name="Picture 4">
              <a:extLst>
                <a:ext uri="{FF2B5EF4-FFF2-40B4-BE49-F238E27FC236}">
                  <a16:creationId xmlns:a16="http://schemas.microsoft.com/office/drawing/2014/main" id="{473E905F-678B-41CB-8FCF-DC6CF2475FE7}"/>
                </a:ext>
              </a:extLst>
            </p:cNvPr>
            <p:cNvPicPr>
              <a:picLocks noChangeAspect="1"/>
            </p:cNvPicPr>
            <p:nvPr/>
          </p:nvPicPr>
          <p:blipFill>
            <a:blip r:embed="rId3"/>
            <a:stretch>
              <a:fillRect/>
            </a:stretch>
          </p:blipFill>
          <p:spPr>
            <a:xfrm>
              <a:off x="4816061" y="3279961"/>
              <a:ext cx="2322777" cy="2757424"/>
            </a:xfrm>
            <a:prstGeom prst="rect">
              <a:avLst/>
            </a:prstGeom>
          </p:spPr>
        </p:pic>
        <p:pic>
          <p:nvPicPr>
            <p:cNvPr id="8" name="Picture 7">
              <a:extLst>
                <a:ext uri="{FF2B5EF4-FFF2-40B4-BE49-F238E27FC236}">
                  <a16:creationId xmlns:a16="http://schemas.microsoft.com/office/drawing/2014/main" id="{22324C1E-7FC2-4E41-82EB-5661967FC019}"/>
                </a:ext>
              </a:extLst>
            </p:cNvPr>
            <p:cNvPicPr>
              <a:picLocks noChangeAspect="1"/>
            </p:cNvPicPr>
            <p:nvPr/>
          </p:nvPicPr>
          <p:blipFill>
            <a:blip r:embed="rId4"/>
            <a:stretch>
              <a:fillRect/>
            </a:stretch>
          </p:blipFill>
          <p:spPr>
            <a:xfrm>
              <a:off x="5223786" y="4463584"/>
              <a:ext cx="396274" cy="195089"/>
            </a:xfrm>
            <a:prstGeom prst="rect">
              <a:avLst/>
            </a:prstGeom>
          </p:spPr>
        </p:pic>
      </p:grpSp>
    </p:spTree>
    <p:extLst>
      <p:ext uri="{BB962C8B-B14F-4D97-AF65-F5344CB8AC3E}">
        <p14:creationId xmlns:p14="http://schemas.microsoft.com/office/powerpoint/2010/main" val="3848195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39</a:t>
            </a:fld>
            <a:endParaRPr lang="en-US"/>
          </a:p>
        </p:txBody>
      </p:sp>
      <p:sp>
        <p:nvSpPr>
          <p:cNvPr id="6" name="Title 5">
            <a:extLst>
              <a:ext uri="{FF2B5EF4-FFF2-40B4-BE49-F238E27FC236}">
                <a16:creationId xmlns:a16="http://schemas.microsoft.com/office/drawing/2014/main" id="{27CABFA7-E309-4D4D-9CC7-FBF124520DAE}"/>
              </a:ext>
            </a:extLst>
          </p:cNvPr>
          <p:cNvSpPr>
            <a:spLocks noGrp="1"/>
          </p:cNvSpPr>
          <p:nvPr>
            <p:ph type="title"/>
          </p:nvPr>
        </p:nvSpPr>
        <p:spPr/>
        <p:txBody>
          <a:bodyPr>
            <a:normAutofit fontScale="90000"/>
          </a:bodyPr>
          <a:lstStyle/>
          <a:p>
            <a:r>
              <a:rPr lang="en-US" dirty="0"/>
              <a:t>LO6,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0" y="809029"/>
            <a:ext cx="4030811"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9"/>
            </a:pPr>
            <a:r>
              <a:rPr lang="en-US" altLang="en-US" b="1" dirty="0"/>
              <a:t>Elbow: </a:t>
            </a:r>
            <a:r>
              <a:rPr lang="en-US" altLang="en-US" dirty="0"/>
              <a:t>Hold the resident’s wrist with one hand and the elbow with the other hand. Bend the elbow so that the hand touches the shoulder on that same side (flexion). Straighten the arm (extension)</a:t>
            </a:r>
          </a:p>
          <a:p>
            <a:pPr marL="0" indent="0">
              <a:buNone/>
            </a:pPr>
            <a:endParaRPr lang="en-US" altLang="en-US" dirty="0"/>
          </a:p>
        </p:txBody>
      </p:sp>
      <p:grpSp>
        <p:nvGrpSpPr>
          <p:cNvPr id="10" name="Group 9" descr="ROM on elbow, NA bends resident's arm to shoulder and back, flexion and extension. Arrows show direction of movement. ">
            <a:extLst>
              <a:ext uri="{FF2B5EF4-FFF2-40B4-BE49-F238E27FC236}">
                <a16:creationId xmlns:a16="http://schemas.microsoft.com/office/drawing/2014/main" id="{045B5EC5-660E-4038-BEC2-30CF6EE90CE3}"/>
              </a:ext>
            </a:extLst>
          </p:cNvPr>
          <p:cNvGrpSpPr/>
          <p:nvPr/>
        </p:nvGrpSpPr>
        <p:grpSpPr>
          <a:xfrm>
            <a:off x="4467091" y="733014"/>
            <a:ext cx="3206060" cy="5391972"/>
            <a:chOff x="4419390" y="733014"/>
            <a:chExt cx="3206060" cy="5391972"/>
          </a:xfrm>
        </p:grpSpPr>
        <p:grpSp>
          <p:nvGrpSpPr>
            <p:cNvPr id="9" name="Group 8">
              <a:extLst>
                <a:ext uri="{FF2B5EF4-FFF2-40B4-BE49-F238E27FC236}">
                  <a16:creationId xmlns:a16="http://schemas.microsoft.com/office/drawing/2014/main" id="{3795D60B-F1F7-4FC2-8484-FD2927898369}"/>
                </a:ext>
              </a:extLst>
            </p:cNvPr>
            <p:cNvGrpSpPr/>
            <p:nvPr/>
          </p:nvGrpSpPr>
          <p:grpSpPr>
            <a:xfrm>
              <a:off x="4419390" y="733014"/>
              <a:ext cx="3206060" cy="5391972"/>
              <a:chOff x="4419390" y="733014"/>
              <a:chExt cx="3206060" cy="5391972"/>
            </a:xfrm>
          </p:grpSpPr>
          <p:pic>
            <p:nvPicPr>
              <p:cNvPr id="4" name="Picture 3">
                <a:extLst>
                  <a:ext uri="{FF2B5EF4-FFF2-40B4-BE49-F238E27FC236}">
                    <a16:creationId xmlns:a16="http://schemas.microsoft.com/office/drawing/2014/main" id="{C527DFDF-ACDB-4277-A9C9-30249B5CC44F}"/>
                  </a:ext>
                </a:extLst>
              </p:cNvPr>
              <p:cNvPicPr>
                <a:picLocks noChangeAspect="1"/>
              </p:cNvPicPr>
              <p:nvPr/>
            </p:nvPicPr>
            <p:blipFill>
              <a:blip r:embed="rId2"/>
              <a:stretch>
                <a:fillRect/>
              </a:stretch>
            </p:blipFill>
            <p:spPr>
              <a:xfrm>
                <a:off x="4419390" y="733014"/>
                <a:ext cx="2481287" cy="2603731"/>
              </a:xfrm>
              <a:prstGeom prst="rect">
                <a:avLst/>
              </a:prstGeom>
            </p:spPr>
          </p:pic>
          <p:pic>
            <p:nvPicPr>
              <p:cNvPr id="5" name="Picture 4">
                <a:extLst>
                  <a:ext uri="{FF2B5EF4-FFF2-40B4-BE49-F238E27FC236}">
                    <a16:creationId xmlns:a16="http://schemas.microsoft.com/office/drawing/2014/main" id="{A8747B77-33C2-4C52-814B-C4CA042B530F}"/>
                  </a:ext>
                </a:extLst>
              </p:cNvPr>
              <p:cNvPicPr>
                <a:picLocks noChangeAspect="1"/>
              </p:cNvPicPr>
              <p:nvPr/>
            </p:nvPicPr>
            <p:blipFill>
              <a:blip r:embed="rId3"/>
              <a:stretch>
                <a:fillRect/>
              </a:stretch>
            </p:blipFill>
            <p:spPr>
              <a:xfrm>
                <a:off x="5144163" y="3521255"/>
                <a:ext cx="2481287" cy="2603731"/>
              </a:xfrm>
              <a:prstGeom prst="rect">
                <a:avLst/>
              </a:prstGeom>
            </p:spPr>
          </p:pic>
          <p:pic>
            <p:nvPicPr>
              <p:cNvPr id="7" name="Picture 6">
                <a:extLst>
                  <a:ext uri="{FF2B5EF4-FFF2-40B4-BE49-F238E27FC236}">
                    <a16:creationId xmlns:a16="http://schemas.microsoft.com/office/drawing/2014/main" id="{D93886DA-8B1E-401D-9F68-23F10F47D03D}"/>
                  </a:ext>
                </a:extLst>
              </p:cNvPr>
              <p:cNvPicPr>
                <a:picLocks noChangeAspect="1"/>
              </p:cNvPicPr>
              <p:nvPr/>
            </p:nvPicPr>
            <p:blipFill>
              <a:blip r:embed="rId4"/>
              <a:stretch>
                <a:fillRect/>
              </a:stretch>
            </p:blipFill>
            <p:spPr>
              <a:xfrm>
                <a:off x="4572000" y="1778974"/>
                <a:ext cx="1681911" cy="559779"/>
              </a:xfrm>
              <a:prstGeom prst="rect">
                <a:avLst/>
              </a:prstGeom>
            </p:spPr>
          </p:pic>
        </p:grpSp>
        <p:pic>
          <p:nvPicPr>
            <p:cNvPr id="8" name="Picture 7">
              <a:extLst>
                <a:ext uri="{FF2B5EF4-FFF2-40B4-BE49-F238E27FC236}">
                  <a16:creationId xmlns:a16="http://schemas.microsoft.com/office/drawing/2014/main" id="{8576D165-AE16-4E84-AF46-0F879CE73F7B}"/>
                </a:ext>
              </a:extLst>
            </p:cNvPr>
            <p:cNvPicPr>
              <a:picLocks noChangeAspect="1"/>
            </p:cNvPicPr>
            <p:nvPr/>
          </p:nvPicPr>
          <p:blipFill>
            <a:blip r:embed="rId5"/>
            <a:stretch>
              <a:fillRect/>
            </a:stretch>
          </p:blipFill>
          <p:spPr>
            <a:xfrm>
              <a:off x="5351585" y="4589586"/>
              <a:ext cx="1389371" cy="567442"/>
            </a:xfrm>
            <a:prstGeom prst="rect">
              <a:avLst/>
            </a:prstGeom>
          </p:spPr>
        </p:pic>
      </p:grpSp>
    </p:spTree>
    <p:extLst>
      <p:ext uri="{BB962C8B-B14F-4D97-AF65-F5344CB8AC3E}">
        <p14:creationId xmlns:p14="http://schemas.microsoft.com/office/powerpoint/2010/main" val="288338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4</a:t>
            </a:fld>
            <a:endParaRPr lang="en-US"/>
          </a:p>
        </p:txBody>
      </p:sp>
      <p:sp>
        <p:nvSpPr>
          <p:cNvPr id="2" name="Title 1">
            <a:extLst>
              <a:ext uri="{FF2B5EF4-FFF2-40B4-BE49-F238E27FC236}">
                <a16:creationId xmlns:a16="http://schemas.microsoft.com/office/drawing/2014/main" id="{E87A7628-2793-413B-9936-15D17EEC49DE}"/>
              </a:ext>
            </a:extLst>
          </p:cNvPr>
          <p:cNvSpPr>
            <a:spLocks noGrp="1"/>
          </p:cNvSpPr>
          <p:nvPr>
            <p:ph type="title"/>
          </p:nvPr>
        </p:nvSpPr>
        <p:spPr/>
        <p:txBody>
          <a:bodyPr>
            <a:normAutofit fontScale="90000"/>
          </a:bodyPr>
          <a:lstStyle/>
          <a:p>
            <a:r>
              <a:rPr lang="en-US" dirty="0"/>
              <a:t>LO1,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Discuss rehabilitation and restorative care</a:t>
            </a:r>
            <a:endParaRPr lang="en-US" dirty="0">
              <a:latin typeface="+mj-lt"/>
            </a:endParaRPr>
          </a:p>
          <a:p>
            <a:pPr marL="0" indent="0">
              <a:buNone/>
            </a:pPr>
            <a:endParaRPr lang="en-US" dirty="0"/>
          </a:p>
          <a:p>
            <a:pPr marL="0" indent="0">
              <a:buNone/>
            </a:pPr>
            <a:r>
              <a:rPr lang="en-US" dirty="0"/>
              <a:t>The goals of rehabilitation include the following:</a:t>
            </a:r>
          </a:p>
          <a:p>
            <a:pPr marL="0" indent="0">
              <a:buNone/>
            </a:pPr>
            <a:endParaRPr lang="en-US" dirty="0"/>
          </a:p>
          <a:p>
            <a:pPr lvl="1"/>
            <a:r>
              <a:rPr lang="en-US" dirty="0"/>
              <a:t>Help resident regain function or recover from illness</a:t>
            </a:r>
          </a:p>
          <a:p>
            <a:pPr lvl="1"/>
            <a:r>
              <a:rPr lang="en-US" dirty="0"/>
              <a:t>Develop and promote a resident’s independence</a:t>
            </a:r>
          </a:p>
          <a:p>
            <a:pPr lvl="1"/>
            <a:r>
              <a:rPr lang="en-US" dirty="0"/>
              <a:t>Help a resident to feel in control of his life</a:t>
            </a:r>
          </a:p>
          <a:p>
            <a:pPr lvl="1"/>
            <a:r>
              <a:rPr lang="en-US" dirty="0"/>
              <a:t>Help resident accept or adapt to the limitations of a disability </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92542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40</a:t>
            </a:fld>
            <a:endParaRPr lang="en-US"/>
          </a:p>
        </p:txBody>
      </p:sp>
      <p:sp>
        <p:nvSpPr>
          <p:cNvPr id="6" name="Title 5">
            <a:extLst>
              <a:ext uri="{FF2B5EF4-FFF2-40B4-BE49-F238E27FC236}">
                <a16:creationId xmlns:a16="http://schemas.microsoft.com/office/drawing/2014/main" id="{0476840F-AC3B-4407-9C42-5E0E3BF20B21}"/>
              </a:ext>
            </a:extLst>
          </p:cNvPr>
          <p:cNvSpPr>
            <a:spLocks noGrp="1"/>
          </p:cNvSpPr>
          <p:nvPr>
            <p:ph type="title"/>
          </p:nvPr>
        </p:nvSpPr>
        <p:spPr/>
        <p:txBody>
          <a:bodyPr>
            <a:normAutofit fontScale="90000"/>
          </a:bodyPr>
          <a:lstStyle/>
          <a:p>
            <a:r>
              <a:rPr lang="en-US" dirty="0"/>
              <a:t>LO6,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0" y="809029"/>
            <a:ext cx="4118135"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t>Exercise the forearm by moving it so the palm is facing downward (pronation) and then the palm is facing upward (supination).</a:t>
            </a:r>
          </a:p>
        </p:txBody>
      </p:sp>
      <p:grpSp>
        <p:nvGrpSpPr>
          <p:cNvPr id="12" name="Group 11" descr="ROM on arm, NA turns resident's arm, palm upward, then downward, pronation/supination. Arrows show direction of movement.">
            <a:extLst>
              <a:ext uri="{FF2B5EF4-FFF2-40B4-BE49-F238E27FC236}">
                <a16:creationId xmlns:a16="http://schemas.microsoft.com/office/drawing/2014/main" id="{D3A06B80-7397-4891-91E5-A93284363DAB}"/>
              </a:ext>
            </a:extLst>
          </p:cNvPr>
          <p:cNvGrpSpPr/>
          <p:nvPr/>
        </p:nvGrpSpPr>
        <p:grpSpPr>
          <a:xfrm>
            <a:off x="4621043" y="976113"/>
            <a:ext cx="3212870" cy="5303340"/>
            <a:chOff x="3925968" y="832702"/>
            <a:chExt cx="3212870" cy="5303340"/>
          </a:xfrm>
        </p:grpSpPr>
        <p:grpSp>
          <p:nvGrpSpPr>
            <p:cNvPr id="11" name="Group 10">
              <a:extLst>
                <a:ext uri="{FF2B5EF4-FFF2-40B4-BE49-F238E27FC236}">
                  <a16:creationId xmlns:a16="http://schemas.microsoft.com/office/drawing/2014/main" id="{FA326B3D-BB15-4745-BD0D-85D0C1E53665}"/>
                </a:ext>
              </a:extLst>
            </p:cNvPr>
            <p:cNvGrpSpPr/>
            <p:nvPr/>
          </p:nvGrpSpPr>
          <p:grpSpPr>
            <a:xfrm>
              <a:off x="3925968" y="832702"/>
              <a:ext cx="3212870" cy="5303340"/>
              <a:chOff x="3925968" y="832702"/>
              <a:chExt cx="3212870" cy="5303340"/>
            </a:xfrm>
          </p:grpSpPr>
          <p:pic>
            <p:nvPicPr>
              <p:cNvPr id="4" name="Picture 3">
                <a:extLst>
                  <a:ext uri="{FF2B5EF4-FFF2-40B4-BE49-F238E27FC236}">
                    <a16:creationId xmlns:a16="http://schemas.microsoft.com/office/drawing/2014/main" id="{E200A1AA-73BB-41B0-AD37-BBD1799AEB2F}"/>
                  </a:ext>
                </a:extLst>
              </p:cNvPr>
              <p:cNvPicPr>
                <a:picLocks noChangeAspect="1"/>
              </p:cNvPicPr>
              <p:nvPr/>
            </p:nvPicPr>
            <p:blipFill>
              <a:blip r:embed="rId2"/>
              <a:stretch>
                <a:fillRect/>
              </a:stretch>
            </p:blipFill>
            <p:spPr>
              <a:xfrm>
                <a:off x="3944257" y="832702"/>
                <a:ext cx="3194581" cy="2645893"/>
              </a:xfrm>
              <a:prstGeom prst="rect">
                <a:avLst/>
              </a:prstGeom>
            </p:spPr>
          </p:pic>
          <p:pic>
            <p:nvPicPr>
              <p:cNvPr id="5" name="Picture 4">
                <a:extLst>
                  <a:ext uri="{FF2B5EF4-FFF2-40B4-BE49-F238E27FC236}">
                    <a16:creationId xmlns:a16="http://schemas.microsoft.com/office/drawing/2014/main" id="{4CCBACDA-C3C1-4028-8B8C-6AB09371DCCA}"/>
                  </a:ext>
                </a:extLst>
              </p:cNvPr>
              <p:cNvPicPr>
                <a:picLocks noChangeAspect="1"/>
              </p:cNvPicPr>
              <p:nvPr/>
            </p:nvPicPr>
            <p:blipFill>
              <a:blip r:embed="rId3"/>
              <a:stretch>
                <a:fillRect/>
              </a:stretch>
            </p:blipFill>
            <p:spPr>
              <a:xfrm>
                <a:off x="3925968" y="3740106"/>
                <a:ext cx="3212870" cy="2395936"/>
              </a:xfrm>
              <a:prstGeom prst="rect">
                <a:avLst/>
              </a:prstGeom>
            </p:spPr>
          </p:pic>
          <p:pic>
            <p:nvPicPr>
              <p:cNvPr id="7" name="Picture 6">
                <a:extLst>
                  <a:ext uri="{FF2B5EF4-FFF2-40B4-BE49-F238E27FC236}">
                    <a16:creationId xmlns:a16="http://schemas.microsoft.com/office/drawing/2014/main" id="{DF8593A5-FD31-4FC8-8E24-E484D87FD696}"/>
                  </a:ext>
                </a:extLst>
              </p:cNvPr>
              <p:cNvPicPr>
                <a:picLocks noChangeAspect="1"/>
              </p:cNvPicPr>
              <p:nvPr/>
            </p:nvPicPr>
            <p:blipFill>
              <a:blip r:embed="rId4"/>
              <a:stretch>
                <a:fillRect/>
              </a:stretch>
            </p:blipFill>
            <p:spPr>
              <a:xfrm>
                <a:off x="4386056" y="1721468"/>
                <a:ext cx="371888" cy="335309"/>
              </a:xfrm>
              <a:prstGeom prst="rect">
                <a:avLst/>
              </a:prstGeom>
            </p:spPr>
          </p:pic>
          <p:pic>
            <p:nvPicPr>
              <p:cNvPr id="8" name="Picture 7">
                <a:extLst>
                  <a:ext uri="{FF2B5EF4-FFF2-40B4-BE49-F238E27FC236}">
                    <a16:creationId xmlns:a16="http://schemas.microsoft.com/office/drawing/2014/main" id="{721C311C-D643-4874-8E6F-6D4A62400A94}"/>
                  </a:ext>
                </a:extLst>
              </p:cNvPr>
              <p:cNvPicPr>
                <a:picLocks noChangeAspect="1"/>
              </p:cNvPicPr>
              <p:nvPr/>
            </p:nvPicPr>
            <p:blipFill>
              <a:blip r:embed="rId5"/>
              <a:stretch>
                <a:fillRect/>
              </a:stretch>
            </p:blipFill>
            <p:spPr>
              <a:xfrm>
                <a:off x="4188623" y="2265924"/>
                <a:ext cx="365792" cy="329213"/>
              </a:xfrm>
              <a:prstGeom prst="rect">
                <a:avLst/>
              </a:prstGeom>
            </p:spPr>
          </p:pic>
        </p:grpSp>
        <p:pic>
          <p:nvPicPr>
            <p:cNvPr id="9" name="Picture 8">
              <a:extLst>
                <a:ext uri="{FF2B5EF4-FFF2-40B4-BE49-F238E27FC236}">
                  <a16:creationId xmlns:a16="http://schemas.microsoft.com/office/drawing/2014/main" id="{2EE6DDFE-4DBE-48FE-8878-AB20765CA29A}"/>
                </a:ext>
              </a:extLst>
            </p:cNvPr>
            <p:cNvPicPr>
              <a:picLocks noChangeAspect="1"/>
            </p:cNvPicPr>
            <p:nvPr/>
          </p:nvPicPr>
          <p:blipFill>
            <a:blip r:embed="rId6"/>
            <a:stretch>
              <a:fillRect/>
            </a:stretch>
          </p:blipFill>
          <p:spPr>
            <a:xfrm>
              <a:off x="4837865" y="4506335"/>
              <a:ext cx="347502" cy="353599"/>
            </a:xfrm>
            <a:prstGeom prst="rect">
              <a:avLst/>
            </a:prstGeom>
          </p:spPr>
        </p:pic>
        <p:pic>
          <p:nvPicPr>
            <p:cNvPr id="10" name="Picture 9">
              <a:extLst>
                <a:ext uri="{FF2B5EF4-FFF2-40B4-BE49-F238E27FC236}">
                  <a16:creationId xmlns:a16="http://schemas.microsoft.com/office/drawing/2014/main" id="{0497BCDC-0682-49A3-8BC8-7E70169031BE}"/>
                </a:ext>
              </a:extLst>
            </p:cNvPr>
            <p:cNvPicPr>
              <a:picLocks noChangeAspect="1"/>
            </p:cNvPicPr>
            <p:nvPr/>
          </p:nvPicPr>
          <p:blipFill>
            <a:blip r:embed="rId7"/>
            <a:stretch>
              <a:fillRect/>
            </a:stretch>
          </p:blipFill>
          <p:spPr>
            <a:xfrm>
              <a:off x="4922974" y="4938074"/>
              <a:ext cx="341406" cy="353599"/>
            </a:xfrm>
            <a:prstGeom prst="rect">
              <a:avLst/>
            </a:prstGeom>
          </p:spPr>
        </p:pic>
      </p:grpSp>
    </p:spTree>
    <p:extLst>
      <p:ext uri="{BB962C8B-B14F-4D97-AF65-F5344CB8AC3E}">
        <p14:creationId xmlns:p14="http://schemas.microsoft.com/office/powerpoint/2010/main" val="2120527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41</a:t>
            </a:fld>
            <a:endParaRPr lang="en-US"/>
          </a:p>
        </p:txBody>
      </p:sp>
      <p:sp>
        <p:nvSpPr>
          <p:cNvPr id="6" name="Title 5">
            <a:extLst>
              <a:ext uri="{FF2B5EF4-FFF2-40B4-BE49-F238E27FC236}">
                <a16:creationId xmlns:a16="http://schemas.microsoft.com/office/drawing/2014/main" id="{80D452DB-D43B-45A7-A04C-1FE020D4602F}"/>
              </a:ext>
            </a:extLst>
          </p:cNvPr>
          <p:cNvSpPr>
            <a:spLocks noGrp="1"/>
          </p:cNvSpPr>
          <p:nvPr>
            <p:ph type="title"/>
          </p:nvPr>
        </p:nvSpPr>
        <p:spPr/>
        <p:txBody>
          <a:bodyPr>
            <a:normAutofit fontScale="90000"/>
          </a:bodyPr>
          <a:lstStyle/>
          <a:p>
            <a:r>
              <a:rPr lang="en-US" dirty="0"/>
              <a:t>LO6,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842310"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0"/>
            </a:pPr>
            <a:r>
              <a:rPr lang="en-US" altLang="en-US" b="1" dirty="0"/>
              <a:t>Wrist:</a:t>
            </a:r>
            <a:r>
              <a:rPr lang="en-US" altLang="en-US" dirty="0"/>
              <a:t> Hold the wrist with one hand. Use the fingers of the other hand to help move the joint through the motions. Bend the hand down (flexion); bend the hand backward (dorsiflexion)</a:t>
            </a:r>
          </a:p>
        </p:txBody>
      </p:sp>
      <p:grpSp>
        <p:nvGrpSpPr>
          <p:cNvPr id="10" name="Group 9" descr="ROM on wrist. NA bends resident's hand down and then backward, flexion/dorsiflexion. Arrows show direction of movement.">
            <a:extLst>
              <a:ext uri="{FF2B5EF4-FFF2-40B4-BE49-F238E27FC236}">
                <a16:creationId xmlns:a16="http://schemas.microsoft.com/office/drawing/2014/main" id="{C785D9AC-E740-45CB-A827-37C7AE6347AF}"/>
              </a:ext>
            </a:extLst>
          </p:cNvPr>
          <p:cNvGrpSpPr/>
          <p:nvPr/>
        </p:nvGrpSpPr>
        <p:grpSpPr>
          <a:xfrm>
            <a:off x="4278591" y="809029"/>
            <a:ext cx="3833472" cy="5186756"/>
            <a:chOff x="4075983" y="780226"/>
            <a:chExt cx="3833472" cy="5186756"/>
          </a:xfrm>
        </p:grpSpPr>
        <p:grpSp>
          <p:nvGrpSpPr>
            <p:cNvPr id="7" name="Group 6">
              <a:extLst>
                <a:ext uri="{FF2B5EF4-FFF2-40B4-BE49-F238E27FC236}">
                  <a16:creationId xmlns:a16="http://schemas.microsoft.com/office/drawing/2014/main" id="{4126CD3E-9E60-403C-9ADA-596E4BAB621C}"/>
                </a:ext>
              </a:extLst>
            </p:cNvPr>
            <p:cNvGrpSpPr/>
            <p:nvPr/>
          </p:nvGrpSpPr>
          <p:grpSpPr>
            <a:xfrm>
              <a:off x="4075983" y="780226"/>
              <a:ext cx="3833472" cy="5186756"/>
              <a:chOff x="4075983" y="780226"/>
              <a:chExt cx="3833472" cy="5186756"/>
            </a:xfrm>
          </p:grpSpPr>
          <p:pic>
            <p:nvPicPr>
              <p:cNvPr id="4" name="Picture 3">
                <a:extLst>
                  <a:ext uri="{FF2B5EF4-FFF2-40B4-BE49-F238E27FC236}">
                    <a16:creationId xmlns:a16="http://schemas.microsoft.com/office/drawing/2014/main" id="{75E1C7E5-16CE-4625-97B5-5DCCAE9D9D99}"/>
                  </a:ext>
                </a:extLst>
              </p:cNvPr>
              <p:cNvPicPr>
                <a:picLocks noChangeAspect="1"/>
              </p:cNvPicPr>
              <p:nvPr/>
            </p:nvPicPr>
            <p:blipFill>
              <a:blip r:embed="rId2"/>
              <a:stretch>
                <a:fillRect/>
              </a:stretch>
            </p:blipFill>
            <p:spPr>
              <a:xfrm>
                <a:off x="4075983" y="780226"/>
                <a:ext cx="3005588" cy="2511770"/>
              </a:xfrm>
              <a:prstGeom prst="rect">
                <a:avLst/>
              </a:prstGeom>
            </p:spPr>
          </p:pic>
          <p:pic>
            <p:nvPicPr>
              <p:cNvPr id="5" name="Picture 4">
                <a:extLst>
                  <a:ext uri="{FF2B5EF4-FFF2-40B4-BE49-F238E27FC236}">
                    <a16:creationId xmlns:a16="http://schemas.microsoft.com/office/drawing/2014/main" id="{28280266-ECBF-4BC2-8B53-EB32FDF9CBCA}"/>
                  </a:ext>
                </a:extLst>
              </p:cNvPr>
              <p:cNvPicPr>
                <a:picLocks noChangeAspect="1"/>
              </p:cNvPicPr>
              <p:nvPr/>
            </p:nvPicPr>
            <p:blipFill>
              <a:blip r:embed="rId3"/>
              <a:stretch>
                <a:fillRect/>
              </a:stretch>
            </p:blipFill>
            <p:spPr>
              <a:xfrm>
                <a:off x="4903867" y="3501977"/>
                <a:ext cx="3005588" cy="2465005"/>
              </a:xfrm>
              <a:prstGeom prst="rect">
                <a:avLst/>
              </a:prstGeom>
            </p:spPr>
          </p:pic>
          <p:pic>
            <p:nvPicPr>
              <p:cNvPr id="8" name="Picture 7">
                <a:extLst>
                  <a:ext uri="{FF2B5EF4-FFF2-40B4-BE49-F238E27FC236}">
                    <a16:creationId xmlns:a16="http://schemas.microsoft.com/office/drawing/2014/main" id="{33F026AC-DCC6-4D1C-A64A-373D93189154}"/>
                  </a:ext>
                </a:extLst>
              </p:cNvPr>
              <p:cNvPicPr>
                <a:picLocks noChangeAspect="1"/>
              </p:cNvPicPr>
              <p:nvPr/>
            </p:nvPicPr>
            <p:blipFill>
              <a:blip r:embed="rId4"/>
              <a:stretch>
                <a:fillRect/>
              </a:stretch>
            </p:blipFill>
            <p:spPr>
              <a:xfrm>
                <a:off x="4294822" y="1641231"/>
                <a:ext cx="999831" cy="374657"/>
              </a:xfrm>
              <a:prstGeom prst="rect">
                <a:avLst/>
              </a:prstGeom>
            </p:spPr>
          </p:pic>
        </p:grpSp>
        <p:pic>
          <p:nvPicPr>
            <p:cNvPr id="9" name="Picture 8">
              <a:extLst>
                <a:ext uri="{FF2B5EF4-FFF2-40B4-BE49-F238E27FC236}">
                  <a16:creationId xmlns:a16="http://schemas.microsoft.com/office/drawing/2014/main" id="{55E4E783-8F48-4E2A-AA22-876D27690ABF}"/>
                </a:ext>
              </a:extLst>
            </p:cNvPr>
            <p:cNvPicPr>
              <a:picLocks noChangeAspect="1"/>
            </p:cNvPicPr>
            <p:nvPr/>
          </p:nvPicPr>
          <p:blipFill>
            <a:blip r:embed="rId5"/>
            <a:stretch>
              <a:fillRect/>
            </a:stretch>
          </p:blipFill>
          <p:spPr>
            <a:xfrm>
              <a:off x="5578777" y="3979985"/>
              <a:ext cx="1048603" cy="408072"/>
            </a:xfrm>
            <a:prstGeom prst="rect">
              <a:avLst/>
            </a:prstGeom>
          </p:spPr>
        </p:pic>
      </p:grpSp>
    </p:spTree>
    <p:extLst>
      <p:ext uri="{BB962C8B-B14F-4D97-AF65-F5344CB8AC3E}">
        <p14:creationId xmlns:p14="http://schemas.microsoft.com/office/powerpoint/2010/main" val="3733115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42</a:t>
            </a:fld>
            <a:endParaRPr lang="en-US"/>
          </a:p>
        </p:txBody>
      </p:sp>
      <p:sp>
        <p:nvSpPr>
          <p:cNvPr id="6" name="Title 5">
            <a:extLst>
              <a:ext uri="{FF2B5EF4-FFF2-40B4-BE49-F238E27FC236}">
                <a16:creationId xmlns:a16="http://schemas.microsoft.com/office/drawing/2014/main" id="{C7B3AC58-E502-4B3E-BB55-1A62B5F29B0D}"/>
              </a:ext>
            </a:extLst>
          </p:cNvPr>
          <p:cNvSpPr>
            <a:spLocks noGrp="1"/>
          </p:cNvSpPr>
          <p:nvPr>
            <p:ph type="title"/>
          </p:nvPr>
        </p:nvSpPr>
        <p:spPr/>
        <p:txBody>
          <a:bodyPr>
            <a:normAutofit fontScale="90000"/>
          </a:bodyPr>
          <a:lstStyle/>
          <a:p>
            <a:r>
              <a:rPr lang="en-US" dirty="0"/>
              <a:t>LO6,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67169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457200" lvl="1" indent="0">
              <a:buNone/>
            </a:pPr>
            <a:endParaRPr lang="en-US" altLang="en-US" dirty="0">
              <a:latin typeface="+mj-lt"/>
            </a:endParaRPr>
          </a:p>
          <a:p>
            <a:pPr marL="457200" lvl="1" indent="0">
              <a:buNone/>
            </a:pPr>
            <a:r>
              <a:rPr lang="en-US" altLang="en-US" dirty="0">
                <a:latin typeface="+mj-lt"/>
              </a:rPr>
              <a:t>Turn the hand in the direction of the thumb (radial flexion). Then turn the hand in the direction of the little finger (ulnar flexion).</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p>
        </p:txBody>
      </p:sp>
      <p:grpSp>
        <p:nvGrpSpPr>
          <p:cNvPr id="10" name="Group 9" descr="ROM on wrist, NA turns resident's hand in direction of thumb, then little finger, radial flexion/ulnar flexion. Arrows show direction of movement. ">
            <a:extLst>
              <a:ext uri="{FF2B5EF4-FFF2-40B4-BE49-F238E27FC236}">
                <a16:creationId xmlns:a16="http://schemas.microsoft.com/office/drawing/2014/main" id="{11B9B4C3-FBC3-4BC6-813C-718DF735D416}"/>
              </a:ext>
            </a:extLst>
          </p:cNvPr>
          <p:cNvGrpSpPr/>
          <p:nvPr/>
        </p:nvGrpSpPr>
        <p:grpSpPr>
          <a:xfrm>
            <a:off x="4314154" y="780227"/>
            <a:ext cx="3484165" cy="5681788"/>
            <a:chOff x="4314154" y="780227"/>
            <a:chExt cx="3484165" cy="5681788"/>
          </a:xfrm>
        </p:grpSpPr>
        <p:grpSp>
          <p:nvGrpSpPr>
            <p:cNvPr id="9" name="Group 8">
              <a:extLst>
                <a:ext uri="{FF2B5EF4-FFF2-40B4-BE49-F238E27FC236}">
                  <a16:creationId xmlns:a16="http://schemas.microsoft.com/office/drawing/2014/main" id="{953DBB82-4429-47B1-B160-4D6610E47EAD}"/>
                </a:ext>
              </a:extLst>
            </p:cNvPr>
            <p:cNvGrpSpPr/>
            <p:nvPr/>
          </p:nvGrpSpPr>
          <p:grpSpPr>
            <a:xfrm>
              <a:off x="4314154" y="780227"/>
              <a:ext cx="3484165" cy="5681788"/>
              <a:chOff x="4314154" y="780227"/>
              <a:chExt cx="3484165" cy="5681788"/>
            </a:xfrm>
          </p:grpSpPr>
          <p:pic>
            <p:nvPicPr>
              <p:cNvPr id="5" name="Picture 4">
                <a:extLst>
                  <a:ext uri="{FF2B5EF4-FFF2-40B4-BE49-F238E27FC236}">
                    <a16:creationId xmlns:a16="http://schemas.microsoft.com/office/drawing/2014/main" id="{FFD0280A-03F4-4DF1-91E6-66A584C899CD}"/>
                  </a:ext>
                </a:extLst>
              </p:cNvPr>
              <p:cNvPicPr>
                <a:picLocks noChangeAspect="1"/>
              </p:cNvPicPr>
              <p:nvPr/>
            </p:nvPicPr>
            <p:blipFill>
              <a:blip r:embed="rId2"/>
              <a:stretch>
                <a:fillRect/>
              </a:stretch>
            </p:blipFill>
            <p:spPr>
              <a:xfrm>
                <a:off x="5475542" y="3611562"/>
                <a:ext cx="2322777" cy="2850453"/>
              </a:xfrm>
              <a:prstGeom prst="rect">
                <a:avLst/>
              </a:prstGeom>
            </p:spPr>
          </p:pic>
          <p:pic>
            <p:nvPicPr>
              <p:cNvPr id="4" name="Picture 3">
                <a:extLst>
                  <a:ext uri="{FF2B5EF4-FFF2-40B4-BE49-F238E27FC236}">
                    <a16:creationId xmlns:a16="http://schemas.microsoft.com/office/drawing/2014/main" id="{949C1670-4FE7-44F9-A0F0-9CF1CC7E802B}"/>
                  </a:ext>
                </a:extLst>
              </p:cNvPr>
              <p:cNvPicPr>
                <a:picLocks noChangeAspect="1"/>
              </p:cNvPicPr>
              <p:nvPr/>
            </p:nvPicPr>
            <p:blipFill>
              <a:blip r:embed="rId3"/>
              <a:stretch>
                <a:fillRect/>
              </a:stretch>
            </p:blipFill>
            <p:spPr>
              <a:xfrm>
                <a:off x="4314154" y="780227"/>
                <a:ext cx="2322777" cy="2695666"/>
              </a:xfrm>
              <a:prstGeom prst="rect">
                <a:avLst/>
              </a:prstGeom>
            </p:spPr>
          </p:pic>
          <p:pic>
            <p:nvPicPr>
              <p:cNvPr id="7" name="Picture 6">
                <a:extLst>
                  <a:ext uri="{FF2B5EF4-FFF2-40B4-BE49-F238E27FC236}">
                    <a16:creationId xmlns:a16="http://schemas.microsoft.com/office/drawing/2014/main" id="{55539B25-635D-4B4B-9603-84E7E0215388}"/>
                  </a:ext>
                </a:extLst>
              </p:cNvPr>
              <p:cNvPicPr>
                <a:picLocks noChangeAspect="1"/>
              </p:cNvPicPr>
              <p:nvPr/>
            </p:nvPicPr>
            <p:blipFill>
              <a:blip r:embed="rId4"/>
              <a:stretch>
                <a:fillRect/>
              </a:stretch>
            </p:blipFill>
            <p:spPr>
              <a:xfrm rot="436439">
                <a:off x="5915271" y="5046147"/>
                <a:ext cx="999831" cy="426757"/>
              </a:xfrm>
              <a:prstGeom prst="rect">
                <a:avLst/>
              </a:prstGeom>
            </p:spPr>
          </p:pic>
        </p:grpSp>
        <p:pic>
          <p:nvPicPr>
            <p:cNvPr id="8" name="Picture 7">
              <a:extLst>
                <a:ext uri="{FF2B5EF4-FFF2-40B4-BE49-F238E27FC236}">
                  <a16:creationId xmlns:a16="http://schemas.microsoft.com/office/drawing/2014/main" id="{CFF2FDE8-135B-41F9-AD07-E3A7F00972CD}"/>
                </a:ext>
              </a:extLst>
            </p:cNvPr>
            <p:cNvPicPr>
              <a:picLocks noChangeAspect="1"/>
            </p:cNvPicPr>
            <p:nvPr/>
          </p:nvPicPr>
          <p:blipFill>
            <a:blip r:embed="rId5"/>
            <a:stretch>
              <a:fillRect/>
            </a:stretch>
          </p:blipFill>
          <p:spPr>
            <a:xfrm>
              <a:off x="4782036" y="1878022"/>
              <a:ext cx="963251" cy="335309"/>
            </a:xfrm>
            <a:prstGeom prst="rect">
              <a:avLst/>
            </a:prstGeom>
          </p:spPr>
        </p:pic>
      </p:grpSp>
    </p:spTree>
    <p:extLst>
      <p:ext uri="{BB962C8B-B14F-4D97-AF65-F5344CB8AC3E}">
        <p14:creationId xmlns:p14="http://schemas.microsoft.com/office/powerpoint/2010/main" val="4106348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43</a:t>
            </a:fld>
            <a:endParaRPr lang="en-US"/>
          </a:p>
        </p:txBody>
      </p:sp>
      <p:sp>
        <p:nvSpPr>
          <p:cNvPr id="6" name="Title 5">
            <a:extLst>
              <a:ext uri="{FF2B5EF4-FFF2-40B4-BE49-F238E27FC236}">
                <a16:creationId xmlns:a16="http://schemas.microsoft.com/office/drawing/2014/main" id="{53787873-5B75-41D5-8FB4-DBD3B352EF84}"/>
              </a:ext>
            </a:extLst>
          </p:cNvPr>
          <p:cNvSpPr>
            <a:spLocks noGrp="1"/>
          </p:cNvSpPr>
          <p:nvPr>
            <p:ph type="title"/>
          </p:nvPr>
        </p:nvSpPr>
        <p:spPr/>
        <p:txBody>
          <a:bodyPr>
            <a:normAutofit fontScale="90000"/>
          </a:bodyPr>
          <a:lstStyle/>
          <a:p>
            <a:r>
              <a:rPr lang="en-US" dirty="0"/>
              <a:t>LO6,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0" y="809029"/>
            <a:ext cx="3639703"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1"/>
            </a:pPr>
            <a:r>
              <a:rPr lang="en-US" altLang="en-US" b="1" dirty="0">
                <a:latin typeface="+mj-lt"/>
              </a:rPr>
              <a:t>Thumb:</a:t>
            </a:r>
            <a:r>
              <a:rPr lang="en-US" altLang="en-US" dirty="0">
                <a:latin typeface="+mj-lt"/>
              </a:rPr>
              <a:t> Move the thumb away from the index finger (abduction). Move the thumb back next to the index finger (adduction). </a:t>
            </a:r>
          </a:p>
          <a:p>
            <a:pPr marL="0" indent="0">
              <a:buNone/>
            </a:pPr>
            <a:endParaRPr lang="en-US" altLang="en-US" dirty="0"/>
          </a:p>
        </p:txBody>
      </p:sp>
      <p:grpSp>
        <p:nvGrpSpPr>
          <p:cNvPr id="10" name="Group 9" descr="ROM on thumb, NA moves residents thumb away from index finger, then back, abduction/adduction. Arrows show direction of movement.">
            <a:extLst>
              <a:ext uri="{FF2B5EF4-FFF2-40B4-BE49-F238E27FC236}">
                <a16:creationId xmlns:a16="http://schemas.microsoft.com/office/drawing/2014/main" id="{79F61F39-8744-43E1-992A-CB254EA80766}"/>
              </a:ext>
            </a:extLst>
          </p:cNvPr>
          <p:cNvGrpSpPr/>
          <p:nvPr/>
        </p:nvGrpSpPr>
        <p:grpSpPr>
          <a:xfrm>
            <a:off x="4075983" y="780226"/>
            <a:ext cx="3764311" cy="5396738"/>
            <a:chOff x="4075983" y="780226"/>
            <a:chExt cx="3764311" cy="5396738"/>
          </a:xfrm>
        </p:grpSpPr>
        <p:grpSp>
          <p:nvGrpSpPr>
            <p:cNvPr id="9" name="Group 8">
              <a:extLst>
                <a:ext uri="{FF2B5EF4-FFF2-40B4-BE49-F238E27FC236}">
                  <a16:creationId xmlns:a16="http://schemas.microsoft.com/office/drawing/2014/main" id="{8FA2BD78-C096-4946-A836-A157ACEF2751}"/>
                </a:ext>
              </a:extLst>
            </p:cNvPr>
            <p:cNvGrpSpPr/>
            <p:nvPr/>
          </p:nvGrpSpPr>
          <p:grpSpPr>
            <a:xfrm>
              <a:off x="4075983" y="780226"/>
              <a:ext cx="3764311" cy="5396738"/>
              <a:chOff x="4075983" y="780226"/>
              <a:chExt cx="3764311" cy="5396738"/>
            </a:xfrm>
          </p:grpSpPr>
          <p:pic>
            <p:nvPicPr>
              <p:cNvPr id="4" name="Picture 3">
                <a:extLst>
                  <a:ext uri="{FF2B5EF4-FFF2-40B4-BE49-F238E27FC236}">
                    <a16:creationId xmlns:a16="http://schemas.microsoft.com/office/drawing/2014/main" id="{1D7CD25C-A9F3-472A-BDA5-BE35AF42DD49}"/>
                  </a:ext>
                </a:extLst>
              </p:cNvPr>
              <p:cNvPicPr>
                <a:picLocks noChangeAspect="1"/>
              </p:cNvPicPr>
              <p:nvPr/>
            </p:nvPicPr>
            <p:blipFill>
              <a:blip r:embed="rId2"/>
              <a:stretch>
                <a:fillRect/>
              </a:stretch>
            </p:blipFill>
            <p:spPr>
              <a:xfrm>
                <a:off x="4075983" y="780226"/>
                <a:ext cx="2743438" cy="2592178"/>
              </a:xfrm>
              <a:prstGeom prst="rect">
                <a:avLst/>
              </a:prstGeom>
            </p:spPr>
          </p:pic>
          <p:pic>
            <p:nvPicPr>
              <p:cNvPr id="5" name="Picture 4">
                <a:extLst>
                  <a:ext uri="{FF2B5EF4-FFF2-40B4-BE49-F238E27FC236}">
                    <a16:creationId xmlns:a16="http://schemas.microsoft.com/office/drawing/2014/main" id="{FAFB2BA0-C215-454F-9637-DB16BE85DE49}"/>
                  </a:ext>
                </a:extLst>
              </p:cNvPr>
              <p:cNvPicPr>
                <a:picLocks noChangeAspect="1"/>
              </p:cNvPicPr>
              <p:nvPr/>
            </p:nvPicPr>
            <p:blipFill>
              <a:blip r:embed="rId3"/>
              <a:stretch>
                <a:fillRect/>
              </a:stretch>
            </p:blipFill>
            <p:spPr>
              <a:xfrm>
                <a:off x="5109049" y="3719683"/>
                <a:ext cx="2731245" cy="2457281"/>
              </a:xfrm>
              <a:prstGeom prst="rect">
                <a:avLst/>
              </a:prstGeom>
            </p:spPr>
          </p:pic>
          <p:pic>
            <p:nvPicPr>
              <p:cNvPr id="7" name="Picture 6">
                <a:extLst>
                  <a:ext uri="{FF2B5EF4-FFF2-40B4-BE49-F238E27FC236}">
                    <a16:creationId xmlns:a16="http://schemas.microsoft.com/office/drawing/2014/main" id="{44F2B17E-1193-492E-8980-8125A64F5BF2}"/>
                  </a:ext>
                </a:extLst>
              </p:cNvPr>
              <p:cNvPicPr>
                <a:picLocks noChangeAspect="1"/>
              </p:cNvPicPr>
              <p:nvPr/>
            </p:nvPicPr>
            <p:blipFill>
              <a:blip r:embed="rId4"/>
              <a:stretch>
                <a:fillRect/>
              </a:stretch>
            </p:blipFill>
            <p:spPr>
              <a:xfrm>
                <a:off x="5479596" y="1421528"/>
                <a:ext cx="658425" cy="298730"/>
              </a:xfrm>
              <a:prstGeom prst="rect">
                <a:avLst/>
              </a:prstGeom>
            </p:spPr>
          </p:pic>
        </p:grpSp>
        <p:pic>
          <p:nvPicPr>
            <p:cNvPr id="8" name="Picture 7">
              <a:extLst>
                <a:ext uri="{FF2B5EF4-FFF2-40B4-BE49-F238E27FC236}">
                  <a16:creationId xmlns:a16="http://schemas.microsoft.com/office/drawing/2014/main" id="{5544C4D5-2468-468E-97E2-046C74DECA58}"/>
                </a:ext>
              </a:extLst>
            </p:cNvPr>
            <p:cNvPicPr>
              <a:picLocks noChangeAspect="1"/>
            </p:cNvPicPr>
            <p:nvPr/>
          </p:nvPicPr>
          <p:blipFill>
            <a:blip r:embed="rId5"/>
            <a:stretch>
              <a:fillRect/>
            </a:stretch>
          </p:blipFill>
          <p:spPr>
            <a:xfrm rot="262949">
              <a:off x="6539099" y="3994846"/>
              <a:ext cx="560642" cy="441917"/>
            </a:xfrm>
            <a:prstGeom prst="rect">
              <a:avLst/>
            </a:prstGeom>
          </p:spPr>
        </p:pic>
      </p:grpSp>
    </p:spTree>
    <p:extLst>
      <p:ext uri="{BB962C8B-B14F-4D97-AF65-F5344CB8AC3E}">
        <p14:creationId xmlns:p14="http://schemas.microsoft.com/office/powerpoint/2010/main" val="3219432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44</a:t>
            </a:fld>
            <a:endParaRPr lang="en-US"/>
          </a:p>
        </p:txBody>
      </p:sp>
      <p:sp>
        <p:nvSpPr>
          <p:cNvPr id="5" name="Title 4">
            <a:extLst>
              <a:ext uri="{FF2B5EF4-FFF2-40B4-BE49-F238E27FC236}">
                <a16:creationId xmlns:a16="http://schemas.microsoft.com/office/drawing/2014/main" id="{6A7BE21A-5F98-410F-BAF5-93FF2F52CE9C}"/>
              </a:ext>
            </a:extLst>
          </p:cNvPr>
          <p:cNvSpPr>
            <a:spLocks noGrp="1"/>
          </p:cNvSpPr>
          <p:nvPr>
            <p:ph type="title"/>
          </p:nvPr>
        </p:nvSpPr>
        <p:spPr/>
        <p:txBody>
          <a:bodyPr>
            <a:normAutofit fontScale="90000"/>
          </a:bodyPr>
          <a:lstStyle/>
          <a:p>
            <a:r>
              <a:rPr lang="en-US" dirty="0"/>
              <a:t>LO6,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latin typeface="+mj-lt"/>
              </a:rPr>
              <a:t>Touch each fingertip with the thumb (opposition). </a:t>
            </a:r>
          </a:p>
          <a:p>
            <a:pPr marL="0" indent="0">
              <a:buNone/>
            </a:pPr>
            <a:endParaRPr lang="en-US" altLang="en-US" dirty="0"/>
          </a:p>
        </p:txBody>
      </p:sp>
      <p:pic>
        <p:nvPicPr>
          <p:cNvPr id="4" name="Picture 3" descr="ROM on thumb, NA touches resident's thumb to each fingertip, opposition.">
            <a:extLst>
              <a:ext uri="{FF2B5EF4-FFF2-40B4-BE49-F238E27FC236}">
                <a16:creationId xmlns:a16="http://schemas.microsoft.com/office/drawing/2014/main" id="{271B142B-DD14-4681-958B-00ED0E08D5FD}"/>
              </a:ext>
            </a:extLst>
          </p:cNvPr>
          <p:cNvPicPr>
            <a:picLocks noChangeAspect="1"/>
          </p:cNvPicPr>
          <p:nvPr/>
        </p:nvPicPr>
        <p:blipFill>
          <a:blip r:embed="rId2"/>
          <a:stretch>
            <a:fillRect/>
          </a:stretch>
        </p:blipFill>
        <p:spPr>
          <a:xfrm>
            <a:off x="3505200" y="2854570"/>
            <a:ext cx="4187419" cy="3136048"/>
          </a:xfrm>
          <a:prstGeom prst="rect">
            <a:avLst/>
          </a:prstGeom>
        </p:spPr>
      </p:pic>
    </p:spTree>
    <p:extLst>
      <p:ext uri="{BB962C8B-B14F-4D97-AF65-F5344CB8AC3E}">
        <p14:creationId xmlns:p14="http://schemas.microsoft.com/office/powerpoint/2010/main" val="2275422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45</a:t>
            </a:fld>
            <a:endParaRPr lang="en-US"/>
          </a:p>
        </p:txBody>
      </p:sp>
      <p:sp>
        <p:nvSpPr>
          <p:cNvPr id="4" name="Title 3">
            <a:extLst>
              <a:ext uri="{FF2B5EF4-FFF2-40B4-BE49-F238E27FC236}">
                <a16:creationId xmlns:a16="http://schemas.microsoft.com/office/drawing/2014/main" id="{995CB16D-D516-4B90-9256-A98EE24F2755}"/>
              </a:ext>
            </a:extLst>
          </p:cNvPr>
          <p:cNvSpPr>
            <a:spLocks noGrp="1"/>
          </p:cNvSpPr>
          <p:nvPr>
            <p:ph type="title"/>
          </p:nvPr>
        </p:nvSpPr>
        <p:spPr/>
        <p:txBody>
          <a:bodyPr>
            <a:normAutofit fontScale="90000"/>
          </a:bodyPr>
          <a:lstStyle/>
          <a:p>
            <a:r>
              <a:rPr lang="en-US" dirty="0"/>
              <a:t>LO6,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644622"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t>Bend thumb into the palm (flexion) and out to the side (extension). </a:t>
            </a:r>
          </a:p>
        </p:txBody>
      </p:sp>
      <p:grpSp>
        <p:nvGrpSpPr>
          <p:cNvPr id="13" name="Group 12" descr="ROM on thumb, NA moves thumb into palm and back, flexion/extension. Arrows show direction of movement.">
            <a:extLst>
              <a:ext uri="{FF2B5EF4-FFF2-40B4-BE49-F238E27FC236}">
                <a16:creationId xmlns:a16="http://schemas.microsoft.com/office/drawing/2014/main" id="{0173646B-1E7F-458E-A047-A51C70FC25A2}"/>
              </a:ext>
            </a:extLst>
          </p:cNvPr>
          <p:cNvGrpSpPr/>
          <p:nvPr/>
        </p:nvGrpSpPr>
        <p:grpSpPr>
          <a:xfrm>
            <a:off x="4272943" y="865576"/>
            <a:ext cx="3529890" cy="5413877"/>
            <a:chOff x="4272943" y="865576"/>
            <a:chExt cx="3529890" cy="5413877"/>
          </a:xfrm>
        </p:grpSpPr>
        <p:grpSp>
          <p:nvGrpSpPr>
            <p:cNvPr id="6" name="Group 5">
              <a:extLst>
                <a:ext uri="{FF2B5EF4-FFF2-40B4-BE49-F238E27FC236}">
                  <a16:creationId xmlns:a16="http://schemas.microsoft.com/office/drawing/2014/main" id="{26EEF5A5-4801-4CFB-ACC0-98E2EE8F312E}"/>
                </a:ext>
              </a:extLst>
            </p:cNvPr>
            <p:cNvGrpSpPr/>
            <p:nvPr/>
          </p:nvGrpSpPr>
          <p:grpSpPr>
            <a:xfrm>
              <a:off x="4272943" y="865576"/>
              <a:ext cx="3529890" cy="5413877"/>
              <a:chOff x="4178774" y="767910"/>
              <a:chExt cx="3529890" cy="5413877"/>
            </a:xfrm>
          </p:grpSpPr>
          <p:pic>
            <p:nvPicPr>
              <p:cNvPr id="7" name="Picture 6">
                <a:extLst>
                  <a:ext uri="{FF2B5EF4-FFF2-40B4-BE49-F238E27FC236}">
                    <a16:creationId xmlns:a16="http://schemas.microsoft.com/office/drawing/2014/main" id="{E1654FF5-2846-4BE5-BA79-CA21BF021C60}"/>
                  </a:ext>
                </a:extLst>
              </p:cNvPr>
              <p:cNvPicPr>
                <a:picLocks noChangeAspect="1"/>
              </p:cNvPicPr>
              <p:nvPr/>
            </p:nvPicPr>
            <p:blipFill>
              <a:blip r:embed="rId2"/>
              <a:stretch>
                <a:fillRect/>
              </a:stretch>
            </p:blipFill>
            <p:spPr>
              <a:xfrm>
                <a:off x="4965226" y="3597144"/>
                <a:ext cx="2743438" cy="2584643"/>
              </a:xfrm>
              <a:prstGeom prst="rect">
                <a:avLst/>
              </a:prstGeom>
            </p:spPr>
          </p:pic>
          <p:pic>
            <p:nvPicPr>
              <p:cNvPr id="8" name="Picture 7">
                <a:extLst>
                  <a:ext uri="{FF2B5EF4-FFF2-40B4-BE49-F238E27FC236}">
                    <a16:creationId xmlns:a16="http://schemas.microsoft.com/office/drawing/2014/main" id="{BB28A9FD-8056-433A-89D6-EF9CAB942A44}"/>
                  </a:ext>
                </a:extLst>
              </p:cNvPr>
              <p:cNvPicPr>
                <a:picLocks noChangeAspect="1"/>
              </p:cNvPicPr>
              <p:nvPr/>
            </p:nvPicPr>
            <p:blipFill>
              <a:blip r:embed="rId3"/>
              <a:stretch>
                <a:fillRect/>
              </a:stretch>
            </p:blipFill>
            <p:spPr>
              <a:xfrm>
                <a:off x="4178774" y="767910"/>
                <a:ext cx="2743438" cy="2529734"/>
              </a:xfrm>
              <a:prstGeom prst="rect">
                <a:avLst/>
              </a:prstGeom>
            </p:spPr>
          </p:pic>
          <p:pic>
            <p:nvPicPr>
              <p:cNvPr id="10" name="Picture 9">
                <a:extLst>
                  <a:ext uri="{FF2B5EF4-FFF2-40B4-BE49-F238E27FC236}">
                    <a16:creationId xmlns:a16="http://schemas.microsoft.com/office/drawing/2014/main" id="{6BA101DE-1001-48C9-BC0A-F3C937E77CA6}"/>
                  </a:ext>
                </a:extLst>
              </p:cNvPr>
              <p:cNvPicPr>
                <a:picLocks noChangeAspect="1"/>
              </p:cNvPicPr>
              <p:nvPr/>
            </p:nvPicPr>
            <p:blipFill>
              <a:blip r:embed="rId4"/>
              <a:stretch>
                <a:fillRect/>
              </a:stretch>
            </p:blipFill>
            <p:spPr>
              <a:xfrm rot="21064746">
                <a:off x="6129663" y="4213729"/>
                <a:ext cx="792549" cy="341406"/>
              </a:xfrm>
              <a:prstGeom prst="rect">
                <a:avLst/>
              </a:prstGeom>
            </p:spPr>
          </p:pic>
        </p:grpSp>
        <p:pic>
          <p:nvPicPr>
            <p:cNvPr id="11" name="Picture 10">
              <a:extLst>
                <a:ext uri="{FF2B5EF4-FFF2-40B4-BE49-F238E27FC236}">
                  <a16:creationId xmlns:a16="http://schemas.microsoft.com/office/drawing/2014/main" id="{65738C4E-A939-4C1A-ADDA-D638DD010C4F}"/>
                </a:ext>
              </a:extLst>
            </p:cNvPr>
            <p:cNvPicPr>
              <a:picLocks noChangeAspect="1"/>
            </p:cNvPicPr>
            <p:nvPr/>
          </p:nvPicPr>
          <p:blipFill>
            <a:blip r:embed="rId5"/>
            <a:stretch>
              <a:fillRect/>
            </a:stretch>
          </p:blipFill>
          <p:spPr>
            <a:xfrm>
              <a:off x="5385454" y="1446041"/>
              <a:ext cx="786452" cy="292633"/>
            </a:xfrm>
            <a:prstGeom prst="rect">
              <a:avLst/>
            </a:prstGeom>
          </p:spPr>
        </p:pic>
      </p:grpSp>
    </p:spTree>
    <p:extLst>
      <p:ext uri="{BB962C8B-B14F-4D97-AF65-F5344CB8AC3E}">
        <p14:creationId xmlns:p14="http://schemas.microsoft.com/office/powerpoint/2010/main" val="88714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46</a:t>
            </a:fld>
            <a:endParaRPr lang="en-US"/>
          </a:p>
        </p:txBody>
      </p:sp>
      <p:sp>
        <p:nvSpPr>
          <p:cNvPr id="6" name="Title 5">
            <a:extLst>
              <a:ext uri="{FF2B5EF4-FFF2-40B4-BE49-F238E27FC236}">
                <a16:creationId xmlns:a16="http://schemas.microsoft.com/office/drawing/2014/main" id="{55E102B7-DE53-4C1E-8D86-0B8F6BB446D4}"/>
              </a:ext>
            </a:extLst>
          </p:cNvPr>
          <p:cNvSpPr>
            <a:spLocks noGrp="1"/>
          </p:cNvSpPr>
          <p:nvPr>
            <p:ph type="title"/>
          </p:nvPr>
        </p:nvSpPr>
        <p:spPr/>
        <p:txBody>
          <a:bodyPr>
            <a:normAutofit fontScale="90000"/>
          </a:bodyPr>
          <a:lstStyle/>
          <a:p>
            <a:r>
              <a:rPr lang="en-US" dirty="0"/>
              <a:t>LO6,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0" y="809029"/>
            <a:ext cx="3480627"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2"/>
            </a:pPr>
            <a:r>
              <a:rPr lang="en-US" altLang="en-US" b="1" dirty="0">
                <a:latin typeface="+mj-lt"/>
              </a:rPr>
              <a:t>Fingers: </a:t>
            </a:r>
            <a:r>
              <a:rPr lang="en-US" altLang="en-US" dirty="0">
                <a:latin typeface="+mj-lt"/>
              </a:rPr>
              <a:t>Make the hand into a fist (flexion). Gently straighten out the fist (extension). </a:t>
            </a:r>
          </a:p>
          <a:p>
            <a:pPr marL="0" indent="0">
              <a:buNone/>
            </a:pPr>
            <a:endParaRPr lang="en-US" altLang="en-US" dirty="0"/>
          </a:p>
        </p:txBody>
      </p:sp>
      <p:grpSp>
        <p:nvGrpSpPr>
          <p:cNvPr id="7" name="Group 6" descr="ROM on fingers, NA closes resident's fist, then opens it, flexion/extension.">
            <a:extLst>
              <a:ext uri="{FF2B5EF4-FFF2-40B4-BE49-F238E27FC236}">
                <a16:creationId xmlns:a16="http://schemas.microsoft.com/office/drawing/2014/main" id="{F2A12651-3244-41F8-9124-87A3F2E9F0CC}"/>
              </a:ext>
            </a:extLst>
          </p:cNvPr>
          <p:cNvGrpSpPr/>
          <p:nvPr/>
        </p:nvGrpSpPr>
        <p:grpSpPr>
          <a:xfrm>
            <a:off x="4075983" y="780226"/>
            <a:ext cx="3853851" cy="5403582"/>
            <a:chOff x="4075983" y="780226"/>
            <a:chExt cx="3853851" cy="5403582"/>
          </a:xfrm>
        </p:grpSpPr>
        <p:pic>
          <p:nvPicPr>
            <p:cNvPr id="4" name="Picture 3">
              <a:extLst>
                <a:ext uri="{FF2B5EF4-FFF2-40B4-BE49-F238E27FC236}">
                  <a16:creationId xmlns:a16="http://schemas.microsoft.com/office/drawing/2014/main" id="{9F777866-502E-4D97-8440-2B071046B9EE}"/>
                </a:ext>
              </a:extLst>
            </p:cNvPr>
            <p:cNvPicPr>
              <a:picLocks noChangeAspect="1"/>
            </p:cNvPicPr>
            <p:nvPr/>
          </p:nvPicPr>
          <p:blipFill>
            <a:blip r:embed="rId2"/>
            <a:stretch>
              <a:fillRect/>
            </a:stretch>
          </p:blipFill>
          <p:spPr>
            <a:xfrm>
              <a:off x="4075983" y="780226"/>
              <a:ext cx="2542252" cy="2563782"/>
            </a:xfrm>
            <a:prstGeom prst="rect">
              <a:avLst/>
            </a:prstGeom>
          </p:spPr>
        </p:pic>
        <p:pic>
          <p:nvPicPr>
            <p:cNvPr id="5" name="Picture 4">
              <a:extLst>
                <a:ext uri="{FF2B5EF4-FFF2-40B4-BE49-F238E27FC236}">
                  <a16:creationId xmlns:a16="http://schemas.microsoft.com/office/drawing/2014/main" id="{C75F4AA6-24E7-4AF6-9A45-29299BED0BB8}"/>
                </a:ext>
              </a:extLst>
            </p:cNvPr>
            <p:cNvPicPr>
              <a:picLocks noChangeAspect="1"/>
            </p:cNvPicPr>
            <p:nvPr/>
          </p:nvPicPr>
          <p:blipFill>
            <a:blip r:embed="rId3"/>
            <a:stretch>
              <a:fillRect/>
            </a:stretch>
          </p:blipFill>
          <p:spPr>
            <a:xfrm>
              <a:off x="5387582" y="3620026"/>
              <a:ext cx="2542252" cy="2563782"/>
            </a:xfrm>
            <a:prstGeom prst="rect">
              <a:avLst/>
            </a:prstGeom>
          </p:spPr>
        </p:pic>
      </p:grpSp>
    </p:spTree>
    <p:extLst>
      <p:ext uri="{BB962C8B-B14F-4D97-AF65-F5344CB8AC3E}">
        <p14:creationId xmlns:p14="http://schemas.microsoft.com/office/powerpoint/2010/main" val="1594017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47</a:t>
            </a:fld>
            <a:endParaRPr lang="en-US"/>
          </a:p>
        </p:txBody>
      </p:sp>
      <p:sp>
        <p:nvSpPr>
          <p:cNvPr id="6" name="Title 5">
            <a:extLst>
              <a:ext uri="{FF2B5EF4-FFF2-40B4-BE49-F238E27FC236}">
                <a16:creationId xmlns:a16="http://schemas.microsoft.com/office/drawing/2014/main" id="{9BD10776-7999-43A5-8011-64E6C244E8F7}"/>
              </a:ext>
            </a:extLst>
          </p:cNvPr>
          <p:cNvSpPr>
            <a:spLocks noGrp="1"/>
          </p:cNvSpPr>
          <p:nvPr>
            <p:ph type="title"/>
          </p:nvPr>
        </p:nvSpPr>
        <p:spPr/>
        <p:txBody>
          <a:bodyPr>
            <a:normAutofit fontScale="90000"/>
          </a:bodyPr>
          <a:lstStyle/>
          <a:p>
            <a:r>
              <a:rPr lang="en-US" dirty="0"/>
              <a:t>LO6,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896204"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t>Spread the fingers and the thumb far apart from each other (abduction). Bring the fingers back next to each other (adduction). </a:t>
            </a:r>
          </a:p>
        </p:txBody>
      </p:sp>
      <p:grpSp>
        <p:nvGrpSpPr>
          <p:cNvPr id="10" name="Group 9" descr="ROM on fingers, NA spreads resident's fingers and brings them back, abduction/adduction.">
            <a:extLst>
              <a:ext uri="{FF2B5EF4-FFF2-40B4-BE49-F238E27FC236}">
                <a16:creationId xmlns:a16="http://schemas.microsoft.com/office/drawing/2014/main" id="{20453C15-FF6C-4CEC-AE65-2E258C253D36}"/>
              </a:ext>
            </a:extLst>
          </p:cNvPr>
          <p:cNvGrpSpPr/>
          <p:nvPr/>
        </p:nvGrpSpPr>
        <p:grpSpPr>
          <a:xfrm>
            <a:off x="4423710" y="780226"/>
            <a:ext cx="3508702" cy="5347143"/>
            <a:chOff x="4423710" y="780226"/>
            <a:chExt cx="3508702" cy="5347143"/>
          </a:xfrm>
        </p:grpSpPr>
        <p:pic>
          <p:nvPicPr>
            <p:cNvPr id="4" name="Picture 3">
              <a:extLst>
                <a:ext uri="{FF2B5EF4-FFF2-40B4-BE49-F238E27FC236}">
                  <a16:creationId xmlns:a16="http://schemas.microsoft.com/office/drawing/2014/main" id="{5E3F7179-C796-4DD5-865E-1BDE57F62523}"/>
                </a:ext>
              </a:extLst>
            </p:cNvPr>
            <p:cNvPicPr>
              <a:picLocks noChangeAspect="1"/>
            </p:cNvPicPr>
            <p:nvPr/>
          </p:nvPicPr>
          <p:blipFill>
            <a:blip r:embed="rId2"/>
            <a:stretch>
              <a:fillRect/>
            </a:stretch>
          </p:blipFill>
          <p:spPr>
            <a:xfrm>
              <a:off x="4423710" y="780226"/>
              <a:ext cx="2523963" cy="2631023"/>
            </a:xfrm>
            <a:prstGeom prst="rect">
              <a:avLst/>
            </a:prstGeom>
          </p:spPr>
        </p:pic>
        <p:pic>
          <p:nvPicPr>
            <p:cNvPr id="5" name="Picture 4">
              <a:extLst>
                <a:ext uri="{FF2B5EF4-FFF2-40B4-BE49-F238E27FC236}">
                  <a16:creationId xmlns:a16="http://schemas.microsoft.com/office/drawing/2014/main" id="{CC2037C2-E7AF-4813-B6FA-912C0463D9B5}"/>
                </a:ext>
              </a:extLst>
            </p:cNvPr>
            <p:cNvPicPr>
              <a:picLocks noChangeAspect="1"/>
            </p:cNvPicPr>
            <p:nvPr/>
          </p:nvPicPr>
          <p:blipFill>
            <a:blip r:embed="rId3"/>
            <a:stretch>
              <a:fillRect/>
            </a:stretch>
          </p:blipFill>
          <p:spPr>
            <a:xfrm>
              <a:off x="5408449" y="3478595"/>
              <a:ext cx="2523963" cy="2648774"/>
            </a:xfrm>
            <a:prstGeom prst="rect">
              <a:avLst/>
            </a:prstGeom>
          </p:spPr>
        </p:pic>
        <p:pic>
          <p:nvPicPr>
            <p:cNvPr id="7" name="Picture 6">
              <a:extLst>
                <a:ext uri="{FF2B5EF4-FFF2-40B4-BE49-F238E27FC236}">
                  <a16:creationId xmlns:a16="http://schemas.microsoft.com/office/drawing/2014/main" id="{9606F429-5F1B-4842-B0C4-E1F176E6F21C}"/>
                </a:ext>
              </a:extLst>
            </p:cNvPr>
            <p:cNvPicPr>
              <a:picLocks noChangeAspect="1"/>
            </p:cNvPicPr>
            <p:nvPr/>
          </p:nvPicPr>
          <p:blipFill>
            <a:blip r:embed="rId4"/>
            <a:stretch>
              <a:fillRect/>
            </a:stretch>
          </p:blipFill>
          <p:spPr>
            <a:xfrm rot="649490">
              <a:off x="5029289" y="780226"/>
              <a:ext cx="1312803" cy="554784"/>
            </a:xfrm>
            <a:prstGeom prst="rect">
              <a:avLst/>
            </a:prstGeom>
          </p:spPr>
        </p:pic>
        <p:pic>
          <p:nvPicPr>
            <p:cNvPr id="8" name="Picture 7">
              <a:extLst>
                <a:ext uri="{FF2B5EF4-FFF2-40B4-BE49-F238E27FC236}">
                  <a16:creationId xmlns:a16="http://schemas.microsoft.com/office/drawing/2014/main" id="{C61C1793-EBCC-493D-A494-EB1DA4B3C79F}"/>
                </a:ext>
              </a:extLst>
            </p:cNvPr>
            <p:cNvPicPr>
              <a:picLocks noChangeAspect="1"/>
            </p:cNvPicPr>
            <p:nvPr/>
          </p:nvPicPr>
          <p:blipFill>
            <a:blip r:embed="rId5"/>
            <a:stretch>
              <a:fillRect/>
            </a:stretch>
          </p:blipFill>
          <p:spPr>
            <a:xfrm>
              <a:off x="5882386" y="3553966"/>
              <a:ext cx="500124" cy="379126"/>
            </a:xfrm>
            <a:prstGeom prst="rect">
              <a:avLst/>
            </a:prstGeom>
          </p:spPr>
        </p:pic>
        <p:pic>
          <p:nvPicPr>
            <p:cNvPr id="9" name="Picture 8">
              <a:extLst>
                <a:ext uri="{FF2B5EF4-FFF2-40B4-BE49-F238E27FC236}">
                  <a16:creationId xmlns:a16="http://schemas.microsoft.com/office/drawing/2014/main" id="{8B8859A7-8EC6-40A7-BD7E-E8E2DAED6D19}"/>
                </a:ext>
              </a:extLst>
            </p:cNvPr>
            <p:cNvPicPr>
              <a:picLocks noChangeAspect="1"/>
            </p:cNvPicPr>
            <p:nvPr/>
          </p:nvPicPr>
          <p:blipFill>
            <a:blip r:embed="rId6"/>
            <a:stretch>
              <a:fillRect/>
            </a:stretch>
          </p:blipFill>
          <p:spPr>
            <a:xfrm>
              <a:off x="6312621" y="3529589"/>
              <a:ext cx="543826" cy="284473"/>
            </a:xfrm>
            <a:prstGeom prst="rect">
              <a:avLst/>
            </a:prstGeom>
          </p:spPr>
        </p:pic>
      </p:grpSp>
    </p:spTree>
    <p:extLst>
      <p:ext uri="{BB962C8B-B14F-4D97-AF65-F5344CB8AC3E}">
        <p14:creationId xmlns:p14="http://schemas.microsoft.com/office/powerpoint/2010/main" val="1867950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48</a:t>
            </a:fld>
            <a:endParaRPr lang="en-US"/>
          </a:p>
        </p:txBody>
      </p:sp>
      <p:sp>
        <p:nvSpPr>
          <p:cNvPr id="5" name="Title 4">
            <a:extLst>
              <a:ext uri="{FF2B5EF4-FFF2-40B4-BE49-F238E27FC236}">
                <a16:creationId xmlns:a16="http://schemas.microsoft.com/office/drawing/2014/main" id="{A3C3EB50-A791-4949-AC7C-6532F7D6F27B}"/>
              </a:ext>
            </a:extLst>
          </p:cNvPr>
          <p:cNvSpPr>
            <a:spLocks noGrp="1"/>
          </p:cNvSpPr>
          <p:nvPr>
            <p:ph type="title"/>
          </p:nvPr>
        </p:nvSpPr>
        <p:spPr/>
        <p:txBody>
          <a:bodyPr>
            <a:normAutofit fontScale="90000"/>
          </a:bodyPr>
          <a:lstStyle/>
          <a:p>
            <a:r>
              <a:rPr lang="en-US" dirty="0"/>
              <a:t>LO6,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0" y="809029"/>
            <a:ext cx="395829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3"/>
            </a:pPr>
            <a:r>
              <a:rPr lang="en-US" altLang="en-US" b="1" dirty="0"/>
              <a:t>Hip</a:t>
            </a:r>
            <a:r>
              <a:rPr lang="en-US" altLang="en-US" dirty="0"/>
              <a:t>: Support the leg by placing one hand under the knee and one under the ankle. Straighten the leg and gently raise it upward. Move the leg away from the other leg (abduction). Move the leg toward the other leg (adduction).</a:t>
            </a:r>
          </a:p>
        </p:txBody>
      </p:sp>
      <p:pic>
        <p:nvPicPr>
          <p:cNvPr id="4" name="Picture 3" descr="ROM on hip, NA moves resident's leg out to the side and back, abduction/adduction. Arrows show direction of movement.">
            <a:extLst>
              <a:ext uri="{FF2B5EF4-FFF2-40B4-BE49-F238E27FC236}">
                <a16:creationId xmlns:a16="http://schemas.microsoft.com/office/drawing/2014/main" id="{13D89C1E-53F8-4471-AB5E-75B86AD290FA}"/>
              </a:ext>
            </a:extLst>
          </p:cNvPr>
          <p:cNvPicPr>
            <a:picLocks noChangeAspect="1"/>
          </p:cNvPicPr>
          <p:nvPr/>
        </p:nvPicPr>
        <p:blipFill>
          <a:blip r:embed="rId2"/>
          <a:stretch>
            <a:fillRect/>
          </a:stretch>
        </p:blipFill>
        <p:spPr>
          <a:xfrm>
            <a:off x="4572000" y="809029"/>
            <a:ext cx="3481754" cy="5322467"/>
          </a:xfrm>
          <a:prstGeom prst="rect">
            <a:avLst/>
          </a:prstGeom>
        </p:spPr>
      </p:pic>
    </p:spTree>
    <p:extLst>
      <p:ext uri="{BB962C8B-B14F-4D97-AF65-F5344CB8AC3E}">
        <p14:creationId xmlns:p14="http://schemas.microsoft.com/office/powerpoint/2010/main" val="2227043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49</a:t>
            </a:fld>
            <a:endParaRPr lang="en-US"/>
          </a:p>
        </p:txBody>
      </p:sp>
      <p:sp>
        <p:nvSpPr>
          <p:cNvPr id="4" name="Title 3">
            <a:extLst>
              <a:ext uri="{FF2B5EF4-FFF2-40B4-BE49-F238E27FC236}">
                <a16:creationId xmlns:a16="http://schemas.microsoft.com/office/drawing/2014/main" id="{3A68B5A9-EC1F-466A-983D-A47E37A5F111}"/>
              </a:ext>
            </a:extLst>
          </p:cNvPr>
          <p:cNvSpPr>
            <a:spLocks noGrp="1"/>
          </p:cNvSpPr>
          <p:nvPr>
            <p:ph type="title"/>
          </p:nvPr>
        </p:nvSpPr>
        <p:spPr/>
        <p:txBody>
          <a:bodyPr>
            <a:normAutofit fontScale="90000"/>
          </a:bodyPr>
          <a:lstStyle/>
          <a:p>
            <a:r>
              <a:rPr lang="en-US" dirty="0"/>
              <a:t>LO6,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0" y="809029"/>
            <a:ext cx="3639703"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t>Gently turn the leg inward (internal rotation), then turn the leg outward (external rotation). </a:t>
            </a:r>
          </a:p>
        </p:txBody>
      </p:sp>
      <p:pic>
        <p:nvPicPr>
          <p:cNvPr id="5" name="Picture 4" descr="ROM on hip, NA turns resident's leg inward and then outward, internal rotation/external rotation. Arrows show direction of movement.">
            <a:extLst>
              <a:ext uri="{FF2B5EF4-FFF2-40B4-BE49-F238E27FC236}">
                <a16:creationId xmlns:a16="http://schemas.microsoft.com/office/drawing/2014/main" id="{B76337A5-17F0-4F5A-95F5-10EBF9E2041A}"/>
              </a:ext>
            </a:extLst>
          </p:cNvPr>
          <p:cNvPicPr>
            <a:picLocks noChangeAspect="1"/>
          </p:cNvPicPr>
          <p:nvPr/>
        </p:nvPicPr>
        <p:blipFill>
          <a:blip r:embed="rId2"/>
          <a:stretch>
            <a:fillRect/>
          </a:stretch>
        </p:blipFill>
        <p:spPr>
          <a:xfrm>
            <a:off x="4572000" y="1542769"/>
            <a:ext cx="3365284" cy="4487045"/>
          </a:xfrm>
          <a:prstGeom prst="rect">
            <a:avLst/>
          </a:prstGeom>
        </p:spPr>
      </p:pic>
    </p:spTree>
    <p:extLst>
      <p:ext uri="{BB962C8B-B14F-4D97-AF65-F5344CB8AC3E}">
        <p14:creationId xmlns:p14="http://schemas.microsoft.com/office/powerpoint/2010/main" val="244497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a:t>
            </a:fld>
            <a:endParaRPr lang="en-US"/>
          </a:p>
        </p:txBody>
      </p:sp>
      <p:sp>
        <p:nvSpPr>
          <p:cNvPr id="4" name="Title 3">
            <a:extLst>
              <a:ext uri="{FF2B5EF4-FFF2-40B4-BE49-F238E27FC236}">
                <a16:creationId xmlns:a16="http://schemas.microsoft.com/office/drawing/2014/main" id="{19C3AB44-F8FA-48DA-9037-94BF2EB25B03}"/>
              </a:ext>
            </a:extLst>
          </p:cNvPr>
          <p:cNvSpPr>
            <a:spLocks noGrp="1"/>
          </p:cNvSpPr>
          <p:nvPr>
            <p:ph type="title"/>
          </p:nvPr>
        </p:nvSpPr>
        <p:spPr/>
        <p:txBody>
          <a:bodyPr>
            <a:normAutofit fontScale="90000"/>
          </a:bodyPr>
          <a:lstStyle/>
          <a:p>
            <a:r>
              <a:rPr lang="en-US" dirty="0"/>
              <a:t>LO1,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9-1: Assisting with Rehabilitation and Restorative Care</a:t>
            </a:r>
          </a:p>
          <a:p>
            <a:pPr marL="0" indent="0">
              <a:buNone/>
            </a:pPr>
            <a:endParaRPr lang="en-US" altLang="en-US" dirty="0">
              <a:latin typeface="+mj-lt"/>
            </a:endParaRPr>
          </a:p>
          <a:p>
            <a:r>
              <a:rPr lang="en-US" altLang="en-US" dirty="0">
                <a:latin typeface="+mj-lt"/>
              </a:rPr>
              <a:t>Be patient. </a:t>
            </a:r>
          </a:p>
          <a:p>
            <a:r>
              <a:rPr lang="en-US" altLang="en-US" dirty="0">
                <a:latin typeface="+mj-lt"/>
              </a:rPr>
              <a:t>Be positive and supportive. </a:t>
            </a:r>
          </a:p>
          <a:p>
            <a:r>
              <a:rPr lang="en-US" altLang="en-US" dirty="0">
                <a:latin typeface="+mj-lt"/>
              </a:rPr>
              <a:t>Focus on small tasks and small accomplishments. </a:t>
            </a:r>
          </a:p>
          <a:p>
            <a:r>
              <a:rPr lang="en-US" altLang="en-US" dirty="0">
                <a:latin typeface="+mj-lt"/>
              </a:rPr>
              <a:t>Recognize that setbacks occur. </a:t>
            </a:r>
          </a:p>
          <a:p>
            <a:r>
              <a:rPr lang="en-US" altLang="en-US" dirty="0">
                <a:latin typeface="+mj-lt"/>
              </a:rPr>
              <a:t>Be sensitive to the resident’s needs. </a:t>
            </a:r>
          </a:p>
          <a:p>
            <a:r>
              <a:rPr lang="en-US" altLang="en-US" dirty="0">
                <a:latin typeface="+mj-lt"/>
              </a:rPr>
              <a:t>Encourage independence.</a:t>
            </a:r>
          </a:p>
          <a:p>
            <a:r>
              <a:rPr lang="en-US" altLang="en-US" dirty="0">
                <a:latin typeface="+mj-lt"/>
              </a:rPr>
              <a:t>Provide privacy.</a:t>
            </a:r>
          </a:p>
          <a:p>
            <a:r>
              <a:rPr lang="en-US" altLang="en-US" dirty="0">
                <a:latin typeface="+mj-lt"/>
              </a:rPr>
              <a:t>Involve residents in their care.</a:t>
            </a:r>
          </a:p>
          <a:p>
            <a:pPr marL="0" indent="0">
              <a:buNone/>
            </a:pPr>
            <a:endParaRPr lang="en-US" altLang="en-US" dirty="0">
              <a:latin typeface="+mj-lt"/>
            </a:endParaRPr>
          </a:p>
          <a:p>
            <a:pPr marL="0" indent="0">
              <a:buNone/>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2021916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50</a:t>
            </a:fld>
            <a:endParaRPr lang="en-US"/>
          </a:p>
        </p:txBody>
      </p:sp>
      <p:sp>
        <p:nvSpPr>
          <p:cNvPr id="6" name="Title 5">
            <a:extLst>
              <a:ext uri="{FF2B5EF4-FFF2-40B4-BE49-F238E27FC236}">
                <a16:creationId xmlns:a16="http://schemas.microsoft.com/office/drawing/2014/main" id="{4CE9E887-69C7-4E79-B439-0C2E18592C43}"/>
              </a:ext>
            </a:extLst>
          </p:cNvPr>
          <p:cNvSpPr>
            <a:spLocks noGrp="1"/>
          </p:cNvSpPr>
          <p:nvPr>
            <p:ph type="title"/>
          </p:nvPr>
        </p:nvSpPr>
        <p:spPr/>
        <p:txBody>
          <a:bodyPr>
            <a:normAutofit fontScale="90000"/>
          </a:bodyPr>
          <a:lstStyle/>
          <a:p>
            <a:r>
              <a:rPr lang="en-US" dirty="0"/>
              <a:t>LO6,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0" y="809029"/>
            <a:ext cx="370766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4"/>
            </a:pPr>
            <a:r>
              <a:rPr lang="en-US" altLang="en-US" b="1" dirty="0"/>
              <a:t>Knee:</a:t>
            </a:r>
            <a:r>
              <a:rPr lang="en-US" altLang="en-US" dirty="0"/>
              <a:t> Support the leg under the knee and under the ankle while performing ROM for the knee. Bend the knee to the point of resistance (flexion). Return leg to resident’s normal position (extension).</a:t>
            </a:r>
          </a:p>
        </p:txBody>
      </p:sp>
      <p:grpSp>
        <p:nvGrpSpPr>
          <p:cNvPr id="7" name="Group 6" descr="ROM on knee, NA bends, then straightens resident's knee, flexion/extension.">
            <a:extLst>
              <a:ext uri="{FF2B5EF4-FFF2-40B4-BE49-F238E27FC236}">
                <a16:creationId xmlns:a16="http://schemas.microsoft.com/office/drawing/2014/main" id="{64A4E084-1182-4483-8228-D5E96E585D7E}"/>
              </a:ext>
            </a:extLst>
          </p:cNvPr>
          <p:cNvGrpSpPr/>
          <p:nvPr/>
        </p:nvGrpSpPr>
        <p:grpSpPr>
          <a:xfrm>
            <a:off x="4143949" y="780226"/>
            <a:ext cx="3657917" cy="5139039"/>
            <a:chOff x="4143949" y="780226"/>
            <a:chExt cx="3657917" cy="5139039"/>
          </a:xfrm>
        </p:grpSpPr>
        <p:pic>
          <p:nvPicPr>
            <p:cNvPr id="4" name="Picture 3">
              <a:extLst>
                <a:ext uri="{FF2B5EF4-FFF2-40B4-BE49-F238E27FC236}">
                  <a16:creationId xmlns:a16="http://schemas.microsoft.com/office/drawing/2014/main" id="{1820C519-A929-4C03-9768-8C57D3C16A9C}"/>
                </a:ext>
              </a:extLst>
            </p:cNvPr>
            <p:cNvPicPr>
              <a:picLocks noChangeAspect="1"/>
            </p:cNvPicPr>
            <p:nvPr/>
          </p:nvPicPr>
          <p:blipFill>
            <a:blip r:embed="rId2"/>
            <a:stretch>
              <a:fillRect/>
            </a:stretch>
          </p:blipFill>
          <p:spPr>
            <a:xfrm>
              <a:off x="4143949" y="780226"/>
              <a:ext cx="3657917" cy="2304488"/>
            </a:xfrm>
            <a:prstGeom prst="rect">
              <a:avLst/>
            </a:prstGeom>
          </p:spPr>
        </p:pic>
        <p:pic>
          <p:nvPicPr>
            <p:cNvPr id="5" name="Picture 4">
              <a:extLst>
                <a:ext uri="{FF2B5EF4-FFF2-40B4-BE49-F238E27FC236}">
                  <a16:creationId xmlns:a16="http://schemas.microsoft.com/office/drawing/2014/main" id="{50CE9998-81F7-4129-97C6-10225FF7D74B}"/>
                </a:ext>
              </a:extLst>
            </p:cNvPr>
            <p:cNvPicPr>
              <a:picLocks noChangeAspect="1"/>
            </p:cNvPicPr>
            <p:nvPr/>
          </p:nvPicPr>
          <p:blipFill>
            <a:blip r:embed="rId3"/>
            <a:stretch>
              <a:fillRect/>
            </a:stretch>
          </p:blipFill>
          <p:spPr>
            <a:xfrm>
              <a:off x="4143949" y="3773287"/>
              <a:ext cx="3657917" cy="2145978"/>
            </a:xfrm>
            <a:prstGeom prst="rect">
              <a:avLst/>
            </a:prstGeom>
          </p:spPr>
        </p:pic>
      </p:grpSp>
    </p:spTree>
    <p:extLst>
      <p:ext uri="{BB962C8B-B14F-4D97-AF65-F5344CB8AC3E}">
        <p14:creationId xmlns:p14="http://schemas.microsoft.com/office/powerpoint/2010/main" val="3835585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51</a:t>
            </a:fld>
            <a:endParaRPr lang="en-US"/>
          </a:p>
        </p:txBody>
      </p:sp>
      <p:sp>
        <p:nvSpPr>
          <p:cNvPr id="5" name="Title 4">
            <a:extLst>
              <a:ext uri="{FF2B5EF4-FFF2-40B4-BE49-F238E27FC236}">
                <a16:creationId xmlns:a16="http://schemas.microsoft.com/office/drawing/2014/main" id="{58CDD7EB-121B-41C4-8826-07B8783C953D}"/>
              </a:ext>
            </a:extLst>
          </p:cNvPr>
          <p:cNvSpPr>
            <a:spLocks noGrp="1"/>
          </p:cNvSpPr>
          <p:nvPr>
            <p:ph type="title"/>
          </p:nvPr>
        </p:nvSpPr>
        <p:spPr/>
        <p:txBody>
          <a:bodyPr>
            <a:normAutofit fontScale="90000"/>
          </a:bodyPr>
          <a:lstStyle/>
          <a:p>
            <a:r>
              <a:rPr lang="en-US" dirty="0"/>
              <a:t>LO6,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67169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5"/>
            </a:pPr>
            <a:r>
              <a:rPr lang="en-US" altLang="en-US" b="1" dirty="0"/>
              <a:t>Ankle:</a:t>
            </a:r>
            <a:r>
              <a:rPr lang="en-US" altLang="en-US" dirty="0"/>
              <a:t> Support the foot and ankle close to the bed while performing ROM for the ankle. Push/pull foot up toward the head (dorsiflexion). Push/pull foot down, with the toes pointed down (plantar flexion).</a:t>
            </a:r>
          </a:p>
        </p:txBody>
      </p:sp>
      <p:pic>
        <p:nvPicPr>
          <p:cNvPr id="4" name="Picture 3" descr="ROM on ankle, NA bends foot toward head, then downward, dorsiflexion/plantar flexion, arrows show direction of movement.">
            <a:extLst>
              <a:ext uri="{FF2B5EF4-FFF2-40B4-BE49-F238E27FC236}">
                <a16:creationId xmlns:a16="http://schemas.microsoft.com/office/drawing/2014/main" id="{7B0FD9A2-4150-4863-AAFA-FBF84C3A2DF3}"/>
              </a:ext>
            </a:extLst>
          </p:cNvPr>
          <p:cNvPicPr>
            <a:picLocks noChangeAspect="1"/>
          </p:cNvPicPr>
          <p:nvPr/>
        </p:nvPicPr>
        <p:blipFill>
          <a:blip r:embed="rId2"/>
          <a:stretch>
            <a:fillRect/>
          </a:stretch>
        </p:blipFill>
        <p:spPr>
          <a:xfrm>
            <a:off x="4572000" y="860686"/>
            <a:ext cx="2816596" cy="5345081"/>
          </a:xfrm>
          <a:prstGeom prst="rect">
            <a:avLst/>
          </a:prstGeom>
        </p:spPr>
      </p:pic>
    </p:spTree>
    <p:extLst>
      <p:ext uri="{BB962C8B-B14F-4D97-AF65-F5344CB8AC3E}">
        <p14:creationId xmlns:p14="http://schemas.microsoft.com/office/powerpoint/2010/main" val="1943494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52</a:t>
            </a:fld>
            <a:endParaRPr lang="en-US"/>
          </a:p>
        </p:txBody>
      </p:sp>
      <p:sp>
        <p:nvSpPr>
          <p:cNvPr id="5" name="Title 4">
            <a:extLst>
              <a:ext uri="{FF2B5EF4-FFF2-40B4-BE49-F238E27FC236}">
                <a16:creationId xmlns:a16="http://schemas.microsoft.com/office/drawing/2014/main" id="{9F2F78C7-8CA6-408B-A4B3-258D65119CFE}"/>
              </a:ext>
            </a:extLst>
          </p:cNvPr>
          <p:cNvSpPr>
            <a:spLocks noGrp="1"/>
          </p:cNvSpPr>
          <p:nvPr>
            <p:ph type="title"/>
          </p:nvPr>
        </p:nvSpPr>
        <p:spPr/>
        <p:txBody>
          <a:bodyPr>
            <a:normAutofit fontScale="90000"/>
          </a:bodyPr>
          <a:lstStyle/>
          <a:p>
            <a:r>
              <a:rPr lang="en-US" dirty="0"/>
              <a:t>LO6,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931004"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t>Turn the inside of the foot inward toward the body (supination). Bend the sole of the foot so that it faces away from the body (pronation).</a:t>
            </a:r>
          </a:p>
        </p:txBody>
      </p:sp>
      <p:pic>
        <p:nvPicPr>
          <p:cNvPr id="4" name="Picture 3" descr="ROM on ankle, NA turns resident's foot in ward toward body and then away, supination/pronation. Arrows show direction of movement.">
            <a:extLst>
              <a:ext uri="{FF2B5EF4-FFF2-40B4-BE49-F238E27FC236}">
                <a16:creationId xmlns:a16="http://schemas.microsoft.com/office/drawing/2014/main" id="{8E9AEB5E-0D9E-43B9-826C-AC680B98C97C}"/>
              </a:ext>
            </a:extLst>
          </p:cNvPr>
          <p:cNvPicPr>
            <a:picLocks noChangeAspect="1"/>
          </p:cNvPicPr>
          <p:nvPr/>
        </p:nvPicPr>
        <p:blipFill>
          <a:blip r:embed="rId2"/>
          <a:stretch>
            <a:fillRect/>
          </a:stretch>
        </p:blipFill>
        <p:spPr>
          <a:xfrm>
            <a:off x="4776717" y="809029"/>
            <a:ext cx="2810500" cy="5234354"/>
          </a:xfrm>
          <a:prstGeom prst="rect">
            <a:avLst/>
          </a:prstGeom>
        </p:spPr>
      </p:pic>
    </p:spTree>
    <p:extLst>
      <p:ext uri="{BB962C8B-B14F-4D97-AF65-F5344CB8AC3E}">
        <p14:creationId xmlns:p14="http://schemas.microsoft.com/office/powerpoint/2010/main" val="324023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53</a:t>
            </a:fld>
            <a:endParaRPr lang="en-US"/>
          </a:p>
        </p:txBody>
      </p:sp>
      <p:sp>
        <p:nvSpPr>
          <p:cNvPr id="6" name="Title 5">
            <a:extLst>
              <a:ext uri="{FF2B5EF4-FFF2-40B4-BE49-F238E27FC236}">
                <a16:creationId xmlns:a16="http://schemas.microsoft.com/office/drawing/2014/main" id="{19C008E2-53D7-436F-8EDC-ECB70FF93442}"/>
              </a:ext>
            </a:extLst>
          </p:cNvPr>
          <p:cNvSpPr>
            <a:spLocks noGrp="1"/>
          </p:cNvSpPr>
          <p:nvPr>
            <p:ph type="title"/>
          </p:nvPr>
        </p:nvSpPr>
        <p:spPr/>
        <p:txBody>
          <a:bodyPr>
            <a:normAutofit fontScale="90000"/>
          </a:bodyPr>
          <a:lstStyle/>
          <a:p>
            <a:r>
              <a:rPr lang="en-US" dirty="0"/>
              <a:t>LO6,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36281" y="809029"/>
            <a:ext cx="3639702"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6"/>
            </a:pPr>
            <a:r>
              <a:rPr lang="en-US" altLang="en-US" b="1" dirty="0"/>
              <a:t>Toes:</a:t>
            </a:r>
            <a:r>
              <a:rPr lang="en-US" altLang="en-US" dirty="0"/>
              <a:t> Curl and straighten the toes (flexion and extension). </a:t>
            </a:r>
          </a:p>
        </p:txBody>
      </p:sp>
      <p:grpSp>
        <p:nvGrpSpPr>
          <p:cNvPr id="7" name="Group 6" descr="ROM on toes, NA curls and straightens resident's toes.">
            <a:extLst>
              <a:ext uri="{FF2B5EF4-FFF2-40B4-BE49-F238E27FC236}">
                <a16:creationId xmlns:a16="http://schemas.microsoft.com/office/drawing/2014/main" id="{0264BA89-07F7-4167-AB19-BA6CDC4592EB}"/>
              </a:ext>
            </a:extLst>
          </p:cNvPr>
          <p:cNvGrpSpPr/>
          <p:nvPr/>
        </p:nvGrpSpPr>
        <p:grpSpPr>
          <a:xfrm>
            <a:off x="4572000" y="780555"/>
            <a:ext cx="3345296" cy="5296889"/>
            <a:chOff x="4075983" y="780556"/>
            <a:chExt cx="3345296" cy="5296889"/>
          </a:xfrm>
        </p:grpSpPr>
        <p:pic>
          <p:nvPicPr>
            <p:cNvPr id="4" name="Picture 3">
              <a:extLst>
                <a:ext uri="{FF2B5EF4-FFF2-40B4-BE49-F238E27FC236}">
                  <a16:creationId xmlns:a16="http://schemas.microsoft.com/office/drawing/2014/main" id="{B3D84AE5-D003-418E-B3DB-9527E4F5C79C}"/>
                </a:ext>
              </a:extLst>
            </p:cNvPr>
            <p:cNvPicPr>
              <a:picLocks noChangeAspect="1"/>
            </p:cNvPicPr>
            <p:nvPr/>
          </p:nvPicPr>
          <p:blipFill>
            <a:blip r:embed="rId2"/>
            <a:stretch>
              <a:fillRect/>
            </a:stretch>
          </p:blipFill>
          <p:spPr>
            <a:xfrm>
              <a:off x="4075983" y="780556"/>
              <a:ext cx="2347163" cy="2519490"/>
            </a:xfrm>
            <a:prstGeom prst="rect">
              <a:avLst/>
            </a:prstGeom>
          </p:spPr>
        </p:pic>
        <p:pic>
          <p:nvPicPr>
            <p:cNvPr id="5" name="Picture 4">
              <a:extLst>
                <a:ext uri="{FF2B5EF4-FFF2-40B4-BE49-F238E27FC236}">
                  <a16:creationId xmlns:a16="http://schemas.microsoft.com/office/drawing/2014/main" id="{2CA51FF7-FD8A-475F-9BF2-5CCCBE779FAE}"/>
                </a:ext>
              </a:extLst>
            </p:cNvPr>
            <p:cNvPicPr>
              <a:picLocks noChangeAspect="1"/>
            </p:cNvPicPr>
            <p:nvPr/>
          </p:nvPicPr>
          <p:blipFill>
            <a:blip r:embed="rId3"/>
            <a:stretch>
              <a:fillRect/>
            </a:stretch>
          </p:blipFill>
          <p:spPr>
            <a:xfrm>
              <a:off x="5068019" y="3557955"/>
              <a:ext cx="2353260" cy="2519490"/>
            </a:xfrm>
            <a:prstGeom prst="rect">
              <a:avLst/>
            </a:prstGeom>
          </p:spPr>
        </p:pic>
      </p:grpSp>
    </p:spTree>
    <p:extLst>
      <p:ext uri="{BB962C8B-B14F-4D97-AF65-F5344CB8AC3E}">
        <p14:creationId xmlns:p14="http://schemas.microsoft.com/office/powerpoint/2010/main" val="1301400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54</a:t>
            </a:fld>
            <a:endParaRPr lang="en-US"/>
          </a:p>
        </p:txBody>
      </p:sp>
      <p:sp>
        <p:nvSpPr>
          <p:cNvPr id="4" name="Title 3">
            <a:extLst>
              <a:ext uri="{FF2B5EF4-FFF2-40B4-BE49-F238E27FC236}">
                <a16:creationId xmlns:a16="http://schemas.microsoft.com/office/drawing/2014/main" id="{865EB208-22FD-40A6-8640-84FD9A906CBE}"/>
              </a:ext>
            </a:extLst>
          </p:cNvPr>
          <p:cNvSpPr>
            <a:spLocks noGrp="1"/>
          </p:cNvSpPr>
          <p:nvPr>
            <p:ph type="title"/>
          </p:nvPr>
        </p:nvSpPr>
        <p:spPr/>
        <p:txBody>
          <a:bodyPr>
            <a:normAutofit fontScale="90000"/>
          </a:bodyPr>
          <a:lstStyle/>
          <a:p>
            <a:r>
              <a:rPr lang="en-US" dirty="0"/>
              <a:t>LO6,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latin typeface="+mj-lt"/>
            </a:endParaRPr>
          </a:p>
          <a:p>
            <a:pPr marL="457200" lvl="1" indent="0">
              <a:buNone/>
            </a:pPr>
            <a:r>
              <a:rPr lang="en-US" altLang="en-US" dirty="0"/>
              <a:t>Gently spread the toes apart (abduction). </a:t>
            </a:r>
          </a:p>
        </p:txBody>
      </p:sp>
      <p:grpSp>
        <p:nvGrpSpPr>
          <p:cNvPr id="6" name="Group 5" descr="ROM on toes, NA spreads resident's toes, abduction. Arrow shows motion.">
            <a:extLst>
              <a:ext uri="{FF2B5EF4-FFF2-40B4-BE49-F238E27FC236}">
                <a16:creationId xmlns:a16="http://schemas.microsoft.com/office/drawing/2014/main" id="{59232890-2140-4584-B30F-B515703B893D}"/>
              </a:ext>
            </a:extLst>
          </p:cNvPr>
          <p:cNvGrpSpPr/>
          <p:nvPr/>
        </p:nvGrpSpPr>
        <p:grpSpPr>
          <a:xfrm>
            <a:off x="4074105" y="2391508"/>
            <a:ext cx="3334880" cy="3656482"/>
            <a:chOff x="4074105" y="2391508"/>
            <a:chExt cx="3334880" cy="3656482"/>
          </a:xfrm>
        </p:grpSpPr>
        <p:pic>
          <p:nvPicPr>
            <p:cNvPr id="5" name="Picture 4">
              <a:extLst>
                <a:ext uri="{FF2B5EF4-FFF2-40B4-BE49-F238E27FC236}">
                  <a16:creationId xmlns:a16="http://schemas.microsoft.com/office/drawing/2014/main" id="{82C8DAB1-3110-4C4E-AC4C-AF7CEBA372D2}"/>
                </a:ext>
              </a:extLst>
            </p:cNvPr>
            <p:cNvPicPr>
              <a:picLocks noChangeAspect="1"/>
            </p:cNvPicPr>
            <p:nvPr/>
          </p:nvPicPr>
          <p:blipFill>
            <a:blip r:embed="rId2"/>
            <a:stretch>
              <a:fillRect/>
            </a:stretch>
          </p:blipFill>
          <p:spPr>
            <a:xfrm>
              <a:off x="4074105" y="2391508"/>
              <a:ext cx="3334880" cy="3656482"/>
            </a:xfrm>
            <a:prstGeom prst="rect">
              <a:avLst/>
            </a:prstGeom>
          </p:spPr>
        </p:pic>
        <p:pic>
          <p:nvPicPr>
            <p:cNvPr id="7" name="Picture 6">
              <a:extLst>
                <a:ext uri="{FF2B5EF4-FFF2-40B4-BE49-F238E27FC236}">
                  <a16:creationId xmlns:a16="http://schemas.microsoft.com/office/drawing/2014/main" id="{20B2E886-7B2B-41A4-A99C-CA6EFC374860}"/>
                </a:ext>
              </a:extLst>
            </p:cNvPr>
            <p:cNvPicPr>
              <a:picLocks noChangeAspect="1"/>
            </p:cNvPicPr>
            <p:nvPr/>
          </p:nvPicPr>
          <p:blipFill>
            <a:blip r:embed="rId3"/>
            <a:stretch>
              <a:fillRect/>
            </a:stretch>
          </p:blipFill>
          <p:spPr>
            <a:xfrm>
              <a:off x="4906108" y="2502877"/>
              <a:ext cx="1483967" cy="926123"/>
            </a:xfrm>
            <a:prstGeom prst="rect">
              <a:avLst/>
            </a:prstGeom>
          </p:spPr>
        </p:pic>
      </p:grpSp>
    </p:spTree>
    <p:extLst>
      <p:ext uri="{BB962C8B-B14F-4D97-AF65-F5344CB8AC3E}">
        <p14:creationId xmlns:p14="http://schemas.microsoft.com/office/powerpoint/2010/main" val="2741087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55</a:t>
            </a:fld>
            <a:endParaRPr lang="en-US"/>
          </a:p>
        </p:txBody>
      </p:sp>
      <p:sp>
        <p:nvSpPr>
          <p:cNvPr id="4" name="Title 3">
            <a:extLst>
              <a:ext uri="{FF2B5EF4-FFF2-40B4-BE49-F238E27FC236}">
                <a16:creationId xmlns:a16="http://schemas.microsoft.com/office/drawing/2014/main" id="{CE51FB3B-9870-4C01-8658-E11AB84CE322}"/>
              </a:ext>
            </a:extLst>
          </p:cNvPr>
          <p:cNvSpPr>
            <a:spLocks noGrp="1"/>
          </p:cNvSpPr>
          <p:nvPr>
            <p:ph type="title"/>
          </p:nvPr>
        </p:nvSpPr>
        <p:spPr/>
        <p:txBody>
          <a:bodyPr>
            <a:normAutofit fontScale="90000"/>
          </a:bodyPr>
          <a:lstStyle/>
          <a:p>
            <a:r>
              <a:rPr lang="en-US" dirty="0"/>
              <a:t>LO6,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with passive range of motion exercises</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7"/>
            </a:pPr>
            <a:r>
              <a:rPr lang="en-US" altLang="en-US" dirty="0">
                <a:latin typeface="+mj-lt"/>
              </a:rPr>
              <a:t>Return resident to comfortable position. Return bed to lowest position. </a:t>
            </a:r>
          </a:p>
          <a:p>
            <a:pPr marL="457200" indent="-457200">
              <a:buFont typeface="+mj-lt"/>
              <a:buAutoNum type="arabicPeriod" startAt="17"/>
            </a:pPr>
            <a:r>
              <a:rPr lang="en-US" altLang="en-US" dirty="0">
                <a:latin typeface="+mj-lt"/>
              </a:rPr>
              <a:t>Place call light within resident’s reach.</a:t>
            </a:r>
          </a:p>
          <a:p>
            <a:pPr marL="457200" indent="-457200">
              <a:buFont typeface="+mj-lt"/>
              <a:buAutoNum type="arabicPeriod" startAt="17"/>
            </a:pPr>
            <a:r>
              <a:rPr lang="en-US" altLang="en-US" dirty="0">
                <a:latin typeface="+mj-lt"/>
              </a:rPr>
              <a:t>Wash your hands.</a:t>
            </a:r>
          </a:p>
          <a:p>
            <a:pPr marL="457200" indent="-457200">
              <a:buFont typeface="+mj-lt"/>
              <a:buAutoNum type="arabicPeriod" startAt="17"/>
            </a:pPr>
            <a:r>
              <a:rPr lang="en-US" altLang="en-US" dirty="0">
                <a:latin typeface="+mj-lt"/>
              </a:rPr>
              <a:t>Report any changes in resident to nurse.</a:t>
            </a:r>
          </a:p>
          <a:p>
            <a:pPr marL="457200" indent="-457200">
              <a:buFont typeface="+mj-lt"/>
              <a:buAutoNum type="arabicPeriod" startAt="17"/>
            </a:pPr>
            <a:r>
              <a:rPr lang="en-US" altLang="en-US" dirty="0">
                <a:latin typeface="+mj-lt"/>
              </a:rPr>
              <a:t>Document procedure using facility guidelines. Note any decrease in range of motion or any pain experienced by the resident. Notify the nurse or the physical therapist if you find increased stiffness or physical resistance. Resistance may be a sign that a contracture is developing.</a:t>
            </a:r>
          </a:p>
          <a:p>
            <a:pPr marL="0" indent="0">
              <a:buNone/>
            </a:pPr>
            <a:endParaRPr lang="en-US" altLang="en-US" dirty="0">
              <a:highlight>
                <a:srgbClr val="000000"/>
              </a:highlight>
              <a:latin typeface="+mj-lt"/>
            </a:endParaRP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1858197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56</a:t>
            </a:fld>
            <a:endParaRPr lang="en-US"/>
          </a:p>
        </p:txBody>
      </p:sp>
      <p:sp>
        <p:nvSpPr>
          <p:cNvPr id="2" name="Title 1">
            <a:extLst>
              <a:ext uri="{FF2B5EF4-FFF2-40B4-BE49-F238E27FC236}">
                <a16:creationId xmlns:a16="http://schemas.microsoft.com/office/drawing/2014/main" id="{A101F5F7-C973-4C86-993B-A261F5926E6C}"/>
              </a:ext>
            </a:extLst>
          </p:cNvPr>
          <p:cNvSpPr>
            <a:spLocks noGrp="1"/>
          </p:cNvSpPr>
          <p:nvPr>
            <p:ph type="title"/>
          </p:nvPr>
        </p:nvSpPr>
        <p:spPr/>
        <p:txBody>
          <a:bodyPr>
            <a:normAutofit fontScale="90000"/>
          </a:bodyPr>
          <a:lstStyle/>
          <a:p>
            <a:r>
              <a:rPr lang="en-US" dirty="0"/>
              <a:t>LO7,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latin typeface="+mj-lt"/>
              </a:rPr>
              <a:t>List guidelines for assisting with bladder and bowel retraining</a:t>
            </a:r>
            <a:endParaRPr lang="en-US" dirty="0">
              <a:latin typeface="+mj-lt"/>
            </a:endParaRPr>
          </a:p>
          <a:p>
            <a:pPr marL="0" indent="0">
              <a:buNone/>
            </a:pPr>
            <a:endParaRPr lang="en-US" dirty="0"/>
          </a:p>
          <a:p>
            <a:pPr marL="0" indent="0">
              <a:buNone/>
            </a:pPr>
            <a:r>
              <a:rPr lang="en-US" dirty="0">
                <a:latin typeface="+mj-lt"/>
              </a:rPr>
              <a:t>When assisting with bladder or bowel retraining it is important that NAs follow these guidelines: </a:t>
            </a:r>
          </a:p>
          <a:p>
            <a:pPr marL="0" indent="0">
              <a:buNone/>
            </a:pPr>
            <a:endParaRPr lang="en-US" dirty="0">
              <a:latin typeface="+mj-lt"/>
            </a:endParaRPr>
          </a:p>
          <a:p>
            <a:pPr lvl="1"/>
            <a:r>
              <a:rPr lang="en-US" dirty="0">
                <a:latin typeface="+mj-lt"/>
              </a:rPr>
              <a:t>Follow Standard Precautions. Wear gloves.</a:t>
            </a:r>
          </a:p>
          <a:p>
            <a:pPr lvl="1"/>
            <a:r>
              <a:rPr lang="en-US" dirty="0">
                <a:latin typeface="+mj-lt"/>
              </a:rPr>
              <a:t>Explain the schedule to the resident. Follow the schedule.</a:t>
            </a:r>
          </a:p>
          <a:p>
            <a:pPr lvl="1"/>
            <a:r>
              <a:rPr lang="en-US" dirty="0">
                <a:latin typeface="+mj-lt"/>
              </a:rPr>
              <a:t>Keep a record of resident’s bladder and bowel habits. This will help you predict when a resident will need to eliminate.</a:t>
            </a:r>
          </a:p>
          <a:p>
            <a:pPr lvl="1"/>
            <a:r>
              <a:rPr lang="en-US" dirty="0">
                <a:latin typeface="+mj-lt"/>
              </a:rPr>
              <a:t>Offer a bedpan or a trip to the bathroom before long procedures.</a:t>
            </a:r>
          </a:p>
          <a:p>
            <a:pPr lvl="1"/>
            <a:r>
              <a:rPr lang="en-US" dirty="0">
                <a:latin typeface="+mj-lt"/>
              </a:rPr>
              <a:t>Encourage plenty of fluids.</a:t>
            </a:r>
          </a:p>
          <a:p>
            <a:pPr lvl="1"/>
            <a:r>
              <a:rPr lang="en-US" dirty="0">
                <a:latin typeface="+mj-lt"/>
              </a:rPr>
              <a:t>Encourage foods that are high in fiber.</a:t>
            </a:r>
          </a:p>
          <a:p>
            <a:pPr lvl="1"/>
            <a:r>
              <a:rPr lang="en-US" dirty="0">
                <a:latin typeface="+mj-lt"/>
              </a:rPr>
              <a:t>Answer call lights promptly.</a:t>
            </a:r>
          </a:p>
          <a:p>
            <a:pPr marL="0" indent="0">
              <a:buNone/>
            </a:pPr>
            <a:endParaRPr lang="en-US" dirty="0">
              <a:latin typeface="+mj-lt"/>
            </a:endParaRPr>
          </a:p>
        </p:txBody>
      </p:sp>
    </p:spTree>
    <p:extLst>
      <p:ext uri="{BB962C8B-B14F-4D97-AF65-F5344CB8AC3E}">
        <p14:creationId xmlns:p14="http://schemas.microsoft.com/office/powerpoint/2010/main" val="714730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57</a:t>
            </a:fld>
            <a:endParaRPr lang="en-US"/>
          </a:p>
        </p:txBody>
      </p:sp>
      <p:sp>
        <p:nvSpPr>
          <p:cNvPr id="2" name="Title 1">
            <a:extLst>
              <a:ext uri="{FF2B5EF4-FFF2-40B4-BE49-F238E27FC236}">
                <a16:creationId xmlns:a16="http://schemas.microsoft.com/office/drawing/2014/main" id="{D3D7C64E-9DF0-4048-B372-2681B27CE653}"/>
              </a:ext>
            </a:extLst>
          </p:cNvPr>
          <p:cNvSpPr>
            <a:spLocks noGrp="1"/>
          </p:cNvSpPr>
          <p:nvPr>
            <p:ph type="title"/>
          </p:nvPr>
        </p:nvSpPr>
        <p:spPr/>
        <p:txBody>
          <a:bodyPr>
            <a:normAutofit fontScale="90000"/>
          </a:bodyPr>
          <a:lstStyle/>
          <a:p>
            <a:r>
              <a:rPr lang="en-US" dirty="0"/>
              <a:t>LO7, content 2 </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latin typeface="+mj-lt"/>
              </a:rPr>
              <a:t>List guidelines for assisting with bladder and bowel retraining</a:t>
            </a:r>
            <a:endParaRPr lang="en-US" dirty="0">
              <a:latin typeface="+mj-lt"/>
            </a:endParaRPr>
          </a:p>
          <a:p>
            <a:pPr marL="0" indent="0">
              <a:buNone/>
            </a:pPr>
            <a:endParaRPr lang="en-US" dirty="0"/>
          </a:p>
          <a:p>
            <a:pPr marL="0" indent="0">
              <a:buNone/>
            </a:pPr>
            <a:r>
              <a:rPr lang="en-US" dirty="0"/>
              <a:t>Guidelines for bowel and bladder retraining (cont’d): </a:t>
            </a:r>
          </a:p>
          <a:p>
            <a:pPr marL="0" indent="0">
              <a:buNone/>
            </a:pPr>
            <a:endParaRPr lang="en-US" dirty="0"/>
          </a:p>
          <a:p>
            <a:pPr lvl="1"/>
            <a:r>
              <a:rPr lang="en-US" dirty="0"/>
              <a:t>Provide privacy—both in the bed and in the bathroom.</a:t>
            </a:r>
          </a:p>
          <a:p>
            <a:pPr lvl="1"/>
            <a:r>
              <a:rPr lang="en-US" dirty="0"/>
              <a:t>If resident has trouble urinating, try running water in the sink or suggest she lean forward slightly.</a:t>
            </a:r>
          </a:p>
          <a:p>
            <a:pPr lvl="1"/>
            <a:r>
              <a:rPr lang="en-US" dirty="0"/>
              <a:t>Do not rush resident.</a:t>
            </a:r>
          </a:p>
          <a:p>
            <a:pPr lvl="1"/>
            <a:r>
              <a:rPr lang="en-US" dirty="0"/>
              <a:t>Assist with careful perineal care.</a:t>
            </a:r>
          </a:p>
          <a:p>
            <a:pPr lvl="1"/>
            <a:r>
              <a:rPr lang="en-US" dirty="0"/>
              <a:t>Discard wastes properly.</a:t>
            </a:r>
          </a:p>
          <a:p>
            <a:pPr lvl="1"/>
            <a:r>
              <a:rPr lang="en-US" dirty="0"/>
              <a:t>Discard clothing protectors and incontinence briefs properly.</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2344233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58</a:t>
            </a:fld>
            <a:endParaRPr lang="en-US"/>
          </a:p>
        </p:txBody>
      </p:sp>
      <p:sp>
        <p:nvSpPr>
          <p:cNvPr id="2" name="Title 1">
            <a:extLst>
              <a:ext uri="{FF2B5EF4-FFF2-40B4-BE49-F238E27FC236}">
                <a16:creationId xmlns:a16="http://schemas.microsoft.com/office/drawing/2014/main" id="{2D3A1D40-3D05-41EC-80B6-EBD6349722B4}"/>
              </a:ext>
            </a:extLst>
          </p:cNvPr>
          <p:cNvSpPr>
            <a:spLocks noGrp="1"/>
          </p:cNvSpPr>
          <p:nvPr>
            <p:ph type="title"/>
          </p:nvPr>
        </p:nvSpPr>
        <p:spPr/>
        <p:txBody>
          <a:bodyPr>
            <a:normAutofit fontScale="90000"/>
          </a:bodyPr>
          <a:lstStyle/>
          <a:p>
            <a:r>
              <a:rPr lang="en-US" dirty="0"/>
              <a:t>LO7, content 3</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latin typeface="+mj-lt"/>
              </a:rPr>
              <a:t>List guidelines for assisting with bladder and bowel retraining</a:t>
            </a:r>
            <a:endParaRPr lang="en-US" dirty="0">
              <a:latin typeface="+mj-lt"/>
            </a:endParaRPr>
          </a:p>
          <a:p>
            <a:pPr marL="0" indent="0">
              <a:buNone/>
            </a:pPr>
            <a:endParaRPr lang="en-US" dirty="0"/>
          </a:p>
          <a:p>
            <a:pPr marL="0" indent="0">
              <a:buNone/>
            </a:pPr>
            <a:r>
              <a:rPr lang="en-US" dirty="0"/>
              <a:t>Guidelines for bowel and bladder retraining (cont’d): </a:t>
            </a:r>
          </a:p>
          <a:p>
            <a:pPr marL="0" indent="0">
              <a:buNone/>
            </a:pPr>
            <a:endParaRPr lang="en-US" dirty="0"/>
          </a:p>
          <a:p>
            <a:pPr lvl="1"/>
            <a:r>
              <a:rPr lang="en-US" dirty="0"/>
              <a:t>If your facility uses washable bed protectors or briefs, follow Standard Precautions when handling these items.</a:t>
            </a:r>
          </a:p>
          <a:p>
            <a:pPr lvl="1"/>
            <a:r>
              <a:rPr lang="en-US" dirty="0"/>
              <a:t>Keep an accurate record of urination and bowel movements, including episodes of incontinence.</a:t>
            </a:r>
          </a:p>
          <a:p>
            <a:pPr lvl="1"/>
            <a:r>
              <a:rPr lang="en-US" dirty="0"/>
              <a:t>Praise successes and attempts to control bladder or bowels. However, do not talk to residents as if they were children.</a:t>
            </a:r>
          </a:p>
          <a:p>
            <a:pPr lvl="1"/>
            <a:r>
              <a:rPr lang="en-US" dirty="0"/>
              <a:t>Never show frustration or anger.</a:t>
            </a:r>
          </a:p>
          <a:p>
            <a:pPr lvl="1"/>
            <a:r>
              <a:rPr lang="en-US" dirty="0"/>
              <a:t>Be positive and patient. Praise and encouragement are essential. Report changes in the skin.</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4255211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59</a:t>
            </a:fld>
            <a:endParaRPr lang="en-US"/>
          </a:p>
        </p:txBody>
      </p:sp>
      <p:sp>
        <p:nvSpPr>
          <p:cNvPr id="2" name="Title 1">
            <a:extLst>
              <a:ext uri="{FF2B5EF4-FFF2-40B4-BE49-F238E27FC236}">
                <a16:creationId xmlns:a16="http://schemas.microsoft.com/office/drawing/2014/main" id="{008F7525-712C-4843-8C43-CFD053798EE6}"/>
              </a:ext>
            </a:extLst>
          </p:cNvPr>
          <p:cNvSpPr>
            <a:spLocks noGrp="1"/>
          </p:cNvSpPr>
          <p:nvPr>
            <p:ph type="title"/>
          </p:nvPr>
        </p:nvSpPr>
        <p:spPr/>
        <p:txBody>
          <a:bodyPr>
            <a:normAutofit fontScale="90000"/>
          </a:bodyPr>
          <a:lstStyle/>
          <a:p>
            <a:r>
              <a:rPr lang="en-US" dirty="0"/>
              <a:t>LO7, content 4</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latin typeface="+mj-lt"/>
              </a:rPr>
              <a:t>List guidelines for assisting with bladder and bowel retraining</a:t>
            </a:r>
            <a:endParaRPr lang="en-US" dirty="0">
              <a:latin typeface="+mj-lt"/>
            </a:endParaRPr>
          </a:p>
          <a:p>
            <a:pPr marL="0" indent="0">
              <a:buNone/>
            </a:pPr>
            <a:endParaRPr lang="en-US" dirty="0"/>
          </a:p>
          <a:p>
            <a:pPr marL="0" indent="0">
              <a:buNone/>
            </a:pPr>
            <a:r>
              <a:rPr lang="en-US" dirty="0"/>
              <a:t>REMEMBER:</a:t>
            </a:r>
          </a:p>
          <a:p>
            <a:pPr marL="0" indent="0">
              <a:buNone/>
            </a:pPr>
            <a:endParaRPr lang="en-US" dirty="0"/>
          </a:p>
          <a:p>
            <a:pPr marL="0" indent="0">
              <a:buNone/>
            </a:pPr>
            <a:r>
              <a:rPr lang="en-US" dirty="0"/>
              <a:t>It is very important that NAs keep a positive attitude when assisting residents who are going through retraining. Imagining what it would feel like to be unable to control elimination can help create empathy for the residents.</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366672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6</a:t>
            </a:fld>
            <a:endParaRPr lang="en-US"/>
          </a:p>
        </p:txBody>
      </p:sp>
      <p:sp>
        <p:nvSpPr>
          <p:cNvPr id="2" name="Title 1">
            <a:extLst>
              <a:ext uri="{FF2B5EF4-FFF2-40B4-BE49-F238E27FC236}">
                <a16:creationId xmlns:a16="http://schemas.microsoft.com/office/drawing/2014/main" id="{36009EE3-DCF1-45E6-A098-E04623F5D8B9}"/>
              </a:ext>
            </a:extLst>
          </p:cNvPr>
          <p:cNvSpPr>
            <a:spLocks noGrp="1"/>
          </p:cNvSpPr>
          <p:nvPr>
            <p:ph type="title"/>
          </p:nvPr>
        </p:nvSpPr>
        <p:spPr/>
        <p:txBody>
          <a:bodyPr>
            <a:normAutofit fontScale="90000"/>
          </a:bodyPr>
          <a:lstStyle/>
          <a:p>
            <a:r>
              <a:rPr lang="en-US" dirty="0"/>
              <a:t>LO1, content 4</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Discuss rehabilitation and restorative care</a:t>
            </a:r>
            <a:endParaRPr lang="en-US" dirty="0">
              <a:latin typeface="+mj-lt"/>
            </a:endParaRPr>
          </a:p>
          <a:p>
            <a:pPr marL="0" indent="0">
              <a:buNone/>
            </a:pPr>
            <a:endParaRPr lang="en-US" dirty="0"/>
          </a:p>
          <a:p>
            <a:pPr marL="0" indent="0">
              <a:buNone/>
            </a:pPr>
            <a:r>
              <a:rPr lang="en-US" dirty="0"/>
              <a:t>NAs should observe for and report the following signs and symptoms during rehabilitation and restorative care:</a:t>
            </a:r>
          </a:p>
          <a:p>
            <a:pPr marL="0" indent="0">
              <a:buNone/>
            </a:pPr>
            <a:endParaRPr lang="en-US" dirty="0"/>
          </a:p>
          <a:p>
            <a:pPr lvl="1"/>
            <a:r>
              <a:rPr lang="en-US" dirty="0"/>
              <a:t>Increase or decrease in abilities</a:t>
            </a:r>
          </a:p>
          <a:p>
            <a:pPr lvl="1"/>
            <a:r>
              <a:rPr lang="en-US" dirty="0"/>
              <a:t>Change in attitude or motivation</a:t>
            </a:r>
          </a:p>
          <a:p>
            <a:pPr lvl="1"/>
            <a:r>
              <a:rPr lang="en-US" dirty="0"/>
              <a:t>Change in general health</a:t>
            </a:r>
          </a:p>
          <a:p>
            <a:pPr lvl="1"/>
            <a:r>
              <a:rPr lang="en-US" dirty="0"/>
              <a:t>Signs of depression or mood changes </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1632490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299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7</a:t>
            </a:fld>
            <a:endParaRPr lang="en-US"/>
          </a:p>
        </p:txBody>
      </p:sp>
      <p:sp>
        <p:nvSpPr>
          <p:cNvPr id="2" name="Title 1">
            <a:extLst>
              <a:ext uri="{FF2B5EF4-FFF2-40B4-BE49-F238E27FC236}">
                <a16:creationId xmlns:a16="http://schemas.microsoft.com/office/drawing/2014/main" id="{2BB2B17B-6843-4C13-A3A6-7BF40B312D8C}"/>
              </a:ext>
            </a:extLst>
          </p:cNvPr>
          <p:cNvSpPr>
            <a:spLocks noGrp="1"/>
          </p:cNvSpPr>
          <p:nvPr>
            <p:ph type="title"/>
          </p:nvPr>
        </p:nvSpPr>
        <p:spPr/>
        <p:txBody>
          <a:bodyPr>
            <a:normAutofit fontScale="90000"/>
          </a:bodyPr>
          <a:lstStyle/>
          <a:p>
            <a:r>
              <a:rPr lang="en-US" dirty="0"/>
              <a:t>LO2,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Describe the importance of promoting independence and list ways exercise improves health</a:t>
            </a:r>
            <a:endParaRPr lang="en-US" dirty="0">
              <a:latin typeface="+mj-lt"/>
            </a:endParaRPr>
          </a:p>
          <a:p>
            <a:pPr marL="0" indent="0">
              <a:buNone/>
            </a:pPr>
            <a:endParaRPr lang="en-US" dirty="0"/>
          </a:p>
          <a:p>
            <a:pPr marL="0" indent="0">
              <a:buNone/>
            </a:pPr>
            <a:r>
              <a:rPr lang="en-US" dirty="0"/>
              <a:t>REMEMBER:</a:t>
            </a:r>
          </a:p>
          <a:p>
            <a:pPr marL="0" indent="0">
              <a:buNone/>
            </a:pPr>
            <a:endParaRPr lang="en-US" dirty="0"/>
          </a:p>
          <a:p>
            <a:pPr marL="0" indent="0">
              <a:buNone/>
            </a:pPr>
            <a:r>
              <a:rPr lang="en-US" dirty="0"/>
              <a:t>It is extremely important to encourage residents’ independence while assisting with or performing all tasks. Studies show that the more active a person is, the better the mind and body work. </a:t>
            </a:r>
          </a:p>
          <a:p>
            <a:pPr marL="0" indent="0">
              <a:buNone/>
            </a:pPr>
            <a:endParaRPr lang="en-US" dirty="0"/>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3507295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8</a:t>
            </a:fld>
            <a:endParaRPr lang="en-US"/>
          </a:p>
        </p:txBody>
      </p:sp>
      <p:sp>
        <p:nvSpPr>
          <p:cNvPr id="2" name="Title 1">
            <a:extLst>
              <a:ext uri="{FF2B5EF4-FFF2-40B4-BE49-F238E27FC236}">
                <a16:creationId xmlns:a16="http://schemas.microsoft.com/office/drawing/2014/main" id="{70054D58-B5FF-42AF-BF83-65F159F86D92}"/>
              </a:ext>
            </a:extLst>
          </p:cNvPr>
          <p:cNvSpPr>
            <a:spLocks noGrp="1"/>
          </p:cNvSpPr>
          <p:nvPr>
            <p:ph type="title"/>
          </p:nvPr>
        </p:nvSpPr>
        <p:spPr/>
        <p:txBody>
          <a:bodyPr>
            <a:normAutofit fontScale="90000"/>
          </a:bodyPr>
          <a:lstStyle/>
          <a:p>
            <a:r>
              <a:rPr lang="en-US" dirty="0"/>
              <a:t>LO2,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Describe the importance of promoting independence and list ways exercise improves health</a:t>
            </a:r>
            <a:endParaRPr lang="en-US" dirty="0">
              <a:latin typeface="+mj-lt"/>
            </a:endParaRPr>
          </a:p>
          <a:p>
            <a:pPr marL="0" indent="0">
              <a:buNone/>
            </a:pPr>
            <a:endParaRPr lang="en-US" dirty="0"/>
          </a:p>
          <a:p>
            <a:pPr marL="0" indent="0">
              <a:buNone/>
            </a:pPr>
            <a:r>
              <a:rPr lang="en-US" dirty="0"/>
              <a:t>Lack of mobility can cause these problems:</a:t>
            </a:r>
          </a:p>
          <a:p>
            <a:pPr marL="0" indent="0">
              <a:buNone/>
            </a:pPr>
            <a:endParaRPr lang="en-US" dirty="0"/>
          </a:p>
          <a:p>
            <a:pPr lvl="1"/>
            <a:r>
              <a:rPr lang="en-US" dirty="0"/>
              <a:t>Loss of self-esteem</a:t>
            </a:r>
          </a:p>
          <a:p>
            <a:pPr lvl="1"/>
            <a:r>
              <a:rPr lang="en-US" dirty="0"/>
              <a:t>Depression</a:t>
            </a:r>
          </a:p>
          <a:p>
            <a:pPr lvl="1"/>
            <a:r>
              <a:rPr lang="en-US" dirty="0"/>
              <a:t>Anxiety</a:t>
            </a:r>
          </a:p>
          <a:p>
            <a:pPr lvl="1"/>
            <a:r>
              <a:rPr lang="en-US" dirty="0"/>
              <a:t>Boredom</a:t>
            </a:r>
          </a:p>
          <a:p>
            <a:pPr lvl="1"/>
            <a:r>
              <a:rPr lang="en-US" dirty="0"/>
              <a:t>Pneumonia</a:t>
            </a:r>
          </a:p>
          <a:p>
            <a:pPr lvl="1"/>
            <a:r>
              <a:rPr lang="en-US" dirty="0"/>
              <a:t>Urinary tract infection</a:t>
            </a:r>
          </a:p>
          <a:p>
            <a:pPr lvl="1"/>
            <a:r>
              <a:rPr lang="en-US" dirty="0"/>
              <a:t>Skin breakdown and pressure injuries</a:t>
            </a:r>
          </a:p>
          <a:p>
            <a:pPr lvl="1"/>
            <a:r>
              <a:rPr lang="en-US" dirty="0"/>
              <a:t>Constipation</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247636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9</a:t>
            </a:fld>
            <a:endParaRPr lang="en-US"/>
          </a:p>
        </p:txBody>
      </p:sp>
      <p:sp>
        <p:nvSpPr>
          <p:cNvPr id="2" name="Title 1">
            <a:extLst>
              <a:ext uri="{FF2B5EF4-FFF2-40B4-BE49-F238E27FC236}">
                <a16:creationId xmlns:a16="http://schemas.microsoft.com/office/drawing/2014/main" id="{EC091835-3759-4516-8877-92BB864C7503}"/>
              </a:ext>
            </a:extLst>
          </p:cNvPr>
          <p:cNvSpPr>
            <a:spLocks noGrp="1"/>
          </p:cNvSpPr>
          <p:nvPr>
            <p:ph type="title"/>
          </p:nvPr>
        </p:nvSpPr>
        <p:spPr/>
        <p:txBody>
          <a:bodyPr>
            <a:normAutofit fontScale="90000"/>
          </a:bodyPr>
          <a:lstStyle/>
          <a:p>
            <a:r>
              <a:rPr lang="en-US" dirty="0"/>
              <a:t>LO2, content 3</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Describe the importance of promoting independence and list ways exercise improves health</a:t>
            </a:r>
            <a:endParaRPr lang="en-US" dirty="0">
              <a:latin typeface="+mj-lt"/>
            </a:endParaRPr>
          </a:p>
          <a:p>
            <a:pPr marL="0" indent="0">
              <a:buNone/>
            </a:pPr>
            <a:endParaRPr lang="en-US" dirty="0"/>
          </a:p>
          <a:p>
            <a:pPr marL="0" indent="0">
              <a:buNone/>
            </a:pPr>
            <a:r>
              <a:rPr lang="en-US" dirty="0"/>
              <a:t>Lack of mobility can cause these problems (cont’d):</a:t>
            </a:r>
          </a:p>
          <a:p>
            <a:pPr marL="0" indent="0">
              <a:buNone/>
            </a:pPr>
            <a:endParaRPr lang="en-US" dirty="0"/>
          </a:p>
          <a:p>
            <a:pPr lvl="1"/>
            <a:r>
              <a:rPr lang="en-US" dirty="0"/>
              <a:t>Blood clots</a:t>
            </a:r>
          </a:p>
          <a:p>
            <a:pPr lvl="1"/>
            <a:r>
              <a:rPr lang="en-US" dirty="0"/>
              <a:t>Dulling of senses</a:t>
            </a:r>
          </a:p>
          <a:p>
            <a:pPr lvl="1"/>
            <a:r>
              <a:rPr lang="en-US" dirty="0"/>
              <a:t>Muscle atrophy</a:t>
            </a:r>
          </a:p>
          <a:p>
            <a:pPr lvl="1"/>
            <a:r>
              <a:rPr lang="en-US" dirty="0"/>
              <a:t>Contractures</a:t>
            </a:r>
          </a:p>
          <a:p>
            <a:pPr lvl="1"/>
            <a:r>
              <a:rPr lang="en-US" dirty="0"/>
              <a:t>Problems with independence and self-esteem</a:t>
            </a:r>
          </a:p>
          <a:p>
            <a:pPr marL="0" indent="0">
              <a:buNone/>
            </a:pPr>
            <a:endParaRPr lang="en-US" dirty="0">
              <a:latin typeface="+mj-lt"/>
            </a:endParaRPr>
          </a:p>
        </p:txBody>
      </p:sp>
    </p:spTree>
    <p:extLst>
      <p:ext uri="{BB962C8B-B14F-4D97-AF65-F5344CB8AC3E}">
        <p14:creationId xmlns:p14="http://schemas.microsoft.com/office/powerpoint/2010/main" val="45592837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29C76"/>
      </a:accent1>
      <a:accent2>
        <a:srgbClr val="B37924"/>
      </a:accent2>
      <a:accent3>
        <a:srgbClr val="E3567D"/>
      </a:accent3>
      <a:accent4>
        <a:srgbClr val="0091B9"/>
      </a:accent4>
      <a:accent5>
        <a:srgbClr val="D6BF00"/>
      </a:accent5>
      <a:accent6>
        <a:srgbClr val="934C93"/>
      </a:accent6>
      <a:hlink>
        <a:srgbClr val="0563C1"/>
      </a:hlink>
      <a:folHlink>
        <a:srgbClr val="954F72"/>
      </a:folHlink>
    </a:clrScheme>
    <a:fontScheme name="Susan Hedman - Hartman Publishing">
      <a:majorFont>
        <a:latin typeface="Scala Sans"/>
        <a:ea typeface=""/>
        <a:cs typeface=""/>
      </a:majorFont>
      <a:minorFont>
        <a:latin typeface="Scal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1173</TotalTime>
  <Words>3670</Words>
  <Application>Microsoft Office PowerPoint</Application>
  <PresentationFormat>On-screen Show (4:3)</PresentationFormat>
  <Paragraphs>494</Paragraphs>
  <Slides>60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Scala Sans</vt:lpstr>
      <vt:lpstr>Arial</vt:lpstr>
      <vt:lpstr>Office Theme</vt:lpstr>
      <vt:lpstr>PowerPoint Presentation</vt:lpstr>
      <vt:lpstr>Chapter 9, LO1, key terms 1</vt:lpstr>
      <vt:lpstr>LO1, content 1</vt:lpstr>
      <vt:lpstr>LO1, content 2</vt:lpstr>
      <vt:lpstr>LO1, content 3</vt:lpstr>
      <vt:lpstr>LO1, content 4</vt:lpstr>
      <vt:lpstr>LO2, content 1</vt:lpstr>
      <vt:lpstr>LO2, content 2</vt:lpstr>
      <vt:lpstr>LO2, content 3</vt:lpstr>
      <vt:lpstr>LO2, content 4</vt:lpstr>
      <vt:lpstr>LO3, key terms 1</vt:lpstr>
      <vt:lpstr>LO3, content 1</vt:lpstr>
      <vt:lpstr>LO3, content 2</vt:lpstr>
      <vt:lpstr>LO3, content 3</vt:lpstr>
      <vt:lpstr>LO3, content 4</vt:lpstr>
      <vt:lpstr>LO3, content 5</vt:lpstr>
      <vt:lpstr>LO3, content 6</vt:lpstr>
      <vt:lpstr>LO3, content 7</vt:lpstr>
      <vt:lpstr>LO3, content 8</vt:lpstr>
      <vt:lpstr>LO3, content 9</vt:lpstr>
      <vt:lpstr>LO3, content 10</vt:lpstr>
      <vt:lpstr>LO3, content 11</vt:lpstr>
      <vt:lpstr>LO3, content 12</vt:lpstr>
      <vt:lpstr>LO3, content 13</vt:lpstr>
      <vt:lpstr>LO3, content 14</vt:lpstr>
      <vt:lpstr>LO4, content 1</vt:lpstr>
      <vt:lpstr>LO4, content 2</vt:lpstr>
      <vt:lpstr>LO5, key terms 1</vt:lpstr>
      <vt:lpstr>LO5, key terms 2</vt:lpstr>
      <vt:lpstr>LO5, content 1</vt:lpstr>
      <vt:lpstr>LO5, content 2</vt:lpstr>
      <vt:lpstr>LO6, key terms 1</vt:lpstr>
      <vt:lpstr>LO6, key terms 2</vt:lpstr>
      <vt:lpstr>LO6, content 1</vt:lpstr>
      <vt:lpstr>LO6, content 2</vt:lpstr>
      <vt:lpstr>LO6, content 3</vt:lpstr>
      <vt:lpstr>LO6, content 4</vt:lpstr>
      <vt:lpstr>LO6, content 5</vt:lpstr>
      <vt:lpstr>LO6, content 6</vt:lpstr>
      <vt:lpstr>LO6, content 7</vt:lpstr>
      <vt:lpstr>LO6, content 8</vt:lpstr>
      <vt:lpstr>LO6, content 9</vt:lpstr>
      <vt:lpstr>LO6, content 10</vt:lpstr>
      <vt:lpstr>LO6, content 11</vt:lpstr>
      <vt:lpstr>LO6, content 12</vt:lpstr>
      <vt:lpstr>LO6, content 13</vt:lpstr>
      <vt:lpstr>LO6, content 14</vt:lpstr>
      <vt:lpstr>LO6, content 15</vt:lpstr>
      <vt:lpstr>LO6, content 16</vt:lpstr>
      <vt:lpstr>LO6, content 17</vt:lpstr>
      <vt:lpstr>LO6, content 18</vt:lpstr>
      <vt:lpstr>LO6, content 19</vt:lpstr>
      <vt:lpstr>LO6, content 20</vt:lpstr>
      <vt:lpstr>LO6, content 21</vt:lpstr>
      <vt:lpstr>LO6, content 22</vt:lpstr>
      <vt:lpstr>LO7, content 1</vt:lpstr>
      <vt:lpstr>LO7, content 2 </vt:lpstr>
      <vt:lpstr>LO7, content 3</vt:lpstr>
      <vt:lpstr>LO7, content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Macasero</dc:creator>
  <cp:lastModifiedBy>Angela Storey</cp:lastModifiedBy>
  <cp:revision>158</cp:revision>
  <dcterms:created xsi:type="dcterms:W3CDTF">2018-07-24T19:43:57Z</dcterms:created>
  <dcterms:modified xsi:type="dcterms:W3CDTF">2020-09-29T21:06:20Z</dcterms:modified>
</cp:coreProperties>
</file>