
<file path=[Content_Types].xml><?xml version="1.0" encoding="utf-8"?>
<Types xmlns="http://schemas.openxmlformats.org/package/2006/content-types">
  <Default Extension="emf" ContentType="image/x-emf"/>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106"/>
  </p:notesMasterIdLst>
  <p:sldIdLst>
    <p:sldId id="294" r:id="rId2"/>
    <p:sldId id="302" r:id="rId3"/>
    <p:sldId id="499" r:id="rId4"/>
    <p:sldId id="500" r:id="rId5"/>
    <p:sldId id="501" r:id="rId6"/>
    <p:sldId id="502" r:id="rId7"/>
    <p:sldId id="503" r:id="rId8"/>
    <p:sldId id="512" r:id="rId9"/>
    <p:sldId id="504" r:id="rId10"/>
    <p:sldId id="505" r:id="rId11"/>
    <p:sldId id="506" r:id="rId12"/>
    <p:sldId id="507" r:id="rId13"/>
    <p:sldId id="508" r:id="rId14"/>
    <p:sldId id="514" r:id="rId15"/>
    <p:sldId id="513" r:id="rId16"/>
    <p:sldId id="509" r:id="rId17"/>
    <p:sldId id="510" r:id="rId18"/>
    <p:sldId id="516" r:id="rId19"/>
    <p:sldId id="511" r:id="rId20"/>
    <p:sldId id="515" r:id="rId21"/>
    <p:sldId id="518" r:id="rId22"/>
    <p:sldId id="517" r:id="rId23"/>
    <p:sldId id="519" r:id="rId24"/>
    <p:sldId id="520" r:id="rId25"/>
    <p:sldId id="522" r:id="rId26"/>
    <p:sldId id="523" r:id="rId27"/>
    <p:sldId id="521" r:id="rId28"/>
    <p:sldId id="524" r:id="rId29"/>
    <p:sldId id="530" r:id="rId30"/>
    <p:sldId id="531" r:id="rId31"/>
    <p:sldId id="532" r:id="rId32"/>
    <p:sldId id="533" r:id="rId33"/>
    <p:sldId id="534" r:id="rId34"/>
    <p:sldId id="535" r:id="rId35"/>
    <p:sldId id="536" r:id="rId36"/>
    <p:sldId id="537" r:id="rId37"/>
    <p:sldId id="538" r:id="rId38"/>
    <p:sldId id="525" r:id="rId39"/>
    <p:sldId id="526" r:id="rId40"/>
    <p:sldId id="527" r:id="rId41"/>
    <p:sldId id="528" r:id="rId42"/>
    <p:sldId id="539" r:id="rId43"/>
    <p:sldId id="529" r:id="rId44"/>
    <p:sldId id="540" r:id="rId45"/>
    <p:sldId id="541" r:id="rId46"/>
    <p:sldId id="542" r:id="rId47"/>
    <p:sldId id="543" r:id="rId48"/>
    <p:sldId id="544" r:id="rId49"/>
    <p:sldId id="545" r:id="rId50"/>
    <p:sldId id="546" r:id="rId51"/>
    <p:sldId id="547" r:id="rId52"/>
    <p:sldId id="548" r:id="rId53"/>
    <p:sldId id="549" r:id="rId54"/>
    <p:sldId id="550" r:id="rId55"/>
    <p:sldId id="551" r:id="rId56"/>
    <p:sldId id="552" r:id="rId57"/>
    <p:sldId id="557" r:id="rId58"/>
    <p:sldId id="553" r:id="rId59"/>
    <p:sldId id="554" r:id="rId60"/>
    <p:sldId id="555" r:id="rId61"/>
    <p:sldId id="556" r:id="rId62"/>
    <p:sldId id="558" r:id="rId63"/>
    <p:sldId id="559" r:id="rId64"/>
    <p:sldId id="560" r:id="rId65"/>
    <p:sldId id="561" r:id="rId66"/>
    <p:sldId id="562" r:id="rId67"/>
    <p:sldId id="563" r:id="rId68"/>
    <p:sldId id="564" r:id="rId69"/>
    <p:sldId id="565" r:id="rId70"/>
    <p:sldId id="566" r:id="rId71"/>
    <p:sldId id="567" r:id="rId72"/>
    <p:sldId id="568" r:id="rId73"/>
    <p:sldId id="569" r:id="rId74"/>
    <p:sldId id="570" r:id="rId75"/>
    <p:sldId id="571" r:id="rId76"/>
    <p:sldId id="572" r:id="rId77"/>
    <p:sldId id="573" r:id="rId78"/>
    <p:sldId id="574" r:id="rId79"/>
    <p:sldId id="575" r:id="rId80"/>
    <p:sldId id="576" r:id="rId81"/>
    <p:sldId id="577" r:id="rId82"/>
    <p:sldId id="578" r:id="rId83"/>
    <p:sldId id="579" r:id="rId84"/>
    <p:sldId id="591" r:id="rId85"/>
    <p:sldId id="593" r:id="rId86"/>
    <p:sldId id="594" r:id="rId87"/>
    <p:sldId id="592" r:id="rId88"/>
    <p:sldId id="580" r:id="rId89"/>
    <p:sldId id="581" r:id="rId90"/>
    <p:sldId id="582" r:id="rId91"/>
    <p:sldId id="583" r:id="rId92"/>
    <p:sldId id="584" r:id="rId93"/>
    <p:sldId id="585" r:id="rId94"/>
    <p:sldId id="586" r:id="rId95"/>
    <p:sldId id="587" r:id="rId96"/>
    <p:sldId id="588" r:id="rId97"/>
    <p:sldId id="589" r:id="rId98"/>
    <p:sldId id="590" r:id="rId99"/>
    <p:sldId id="595" r:id="rId100"/>
    <p:sldId id="596" r:id="rId101"/>
    <p:sldId id="597" r:id="rId102"/>
    <p:sldId id="598" r:id="rId103"/>
    <p:sldId id="599" r:id="rId104"/>
    <p:sldId id="497" r:id="rId105"/>
  </p:sldIdLst>
  <p:sldSz cx="9144000" cy="6858000" type="screen4x3"/>
  <p:notesSz cx="6858000" cy="9144000"/>
  <p:embeddedFontLst>
    <p:embeddedFont>
      <p:font typeface="Scala Sans" panose="020B0604020202020204"/>
      <p:regular r:id="rId107"/>
      <p:italic r:id="rId10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8" autoAdjust="0"/>
    <p:restoredTop sz="94270" autoAdjust="0"/>
  </p:normalViewPr>
  <p:slideViewPr>
    <p:cSldViewPr snapToGrid="0">
      <p:cViewPr varScale="1">
        <p:scale>
          <a:sx n="90" d="100"/>
          <a:sy n="90" d="100"/>
        </p:scale>
        <p:origin x="84" y="486"/>
      </p:cViewPr>
      <p:guideLst/>
    </p:cSldViewPr>
  </p:slideViewPr>
  <p:notesTextViewPr>
    <p:cViewPr>
      <p:scale>
        <a:sx n="1" d="1"/>
        <a:sy n="1" d="1"/>
      </p:scale>
      <p:origin x="0" y="0"/>
    </p:cViewPr>
  </p:notesTextViewPr>
  <p:sorterViewPr>
    <p:cViewPr>
      <p:scale>
        <a:sx n="200" d="100"/>
        <a:sy n="200" d="100"/>
      </p:scale>
      <p:origin x="0" y="-243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font" Target="fonts/font1.fntdata"/><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Scala Sans" panose="0200050306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Scala Sans" panose="02000503060000020003" pitchFamily="2" charset="0"/>
              </a:defRPr>
            </a:lvl1pPr>
          </a:lstStyle>
          <a:p>
            <a:fld id="{97A74ADB-E766-42DF-8748-686E3C53E81F}" type="datetimeFigureOut">
              <a:rPr lang="en-US" smtClean="0"/>
              <a:pPr/>
              <a:t>9/29/2020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Scala Sans" panose="0200050306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Scala Sans" panose="02000503060000020003" pitchFamily="2" charset="0"/>
              </a:defRPr>
            </a:lvl1pPr>
          </a:lstStyle>
          <a:p>
            <a:fld id="{2CD4127D-D44F-4376-96C3-361128170A09}" type="slidenum">
              <a:rPr lang="en-US" smtClean="0"/>
              <a:pPr/>
              <a:t>‹#›</a:t>
            </a:fld>
            <a:endParaRPr lang="en-US" dirty="0"/>
          </a:p>
        </p:txBody>
      </p:sp>
    </p:spTree>
    <p:extLst>
      <p:ext uri="{BB962C8B-B14F-4D97-AF65-F5344CB8AC3E}">
        <p14:creationId xmlns:p14="http://schemas.microsoft.com/office/powerpoint/2010/main" val="433188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cala Sans" panose="02000503060000020003" pitchFamily="2" charset="0"/>
        <a:ea typeface="+mn-ea"/>
        <a:cs typeface="+mn-cs"/>
      </a:defRPr>
    </a:lvl1pPr>
    <a:lvl2pPr marL="457200" algn="l" defTabSz="914400" rtl="0" eaLnBrk="1" latinLnBrk="0" hangingPunct="1">
      <a:defRPr sz="1200" kern="1200">
        <a:solidFill>
          <a:schemeClr val="tx1"/>
        </a:solidFill>
        <a:latin typeface="Scala Sans" panose="02000503060000020003" pitchFamily="2" charset="0"/>
        <a:ea typeface="+mn-ea"/>
        <a:cs typeface="+mn-cs"/>
      </a:defRPr>
    </a:lvl2pPr>
    <a:lvl3pPr marL="914400" algn="l" defTabSz="914400" rtl="0" eaLnBrk="1" latinLnBrk="0" hangingPunct="1">
      <a:defRPr sz="1200" kern="1200">
        <a:solidFill>
          <a:schemeClr val="tx1"/>
        </a:solidFill>
        <a:latin typeface="Scala Sans" panose="02000503060000020003" pitchFamily="2" charset="0"/>
        <a:ea typeface="+mn-ea"/>
        <a:cs typeface="+mn-cs"/>
      </a:defRPr>
    </a:lvl3pPr>
    <a:lvl4pPr marL="1371600" algn="l" defTabSz="914400" rtl="0" eaLnBrk="1" latinLnBrk="0" hangingPunct="1">
      <a:defRPr sz="1200" kern="1200">
        <a:solidFill>
          <a:schemeClr val="tx1"/>
        </a:solidFill>
        <a:latin typeface="Scala Sans" panose="02000503060000020003" pitchFamily="2" charset="0"/>
        <a:ea typeface="+mn-ea"/>
        <a:cs typeface="+mn-cs"/>
      </a:defRPr>
    </a:lvl4pPr>
    <a:lvl5pPr marL="1828800" algn="l" defTabSz="914400" rtl="0" eaLnBrk="1" latinLnBrk="0" hangingPunct="1">
      <a:defRPr sz="1200" kern="1200">
        <a:solidFill>
          <a:schemeClr val="tx1"/>
        </a:solidFill>
        <a:latin typeface="Scala Sans" panose="02000503060000020003"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3"/>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75C2F09-6D1A-4A21-97DF-F888DD13FD39}"/>
              </a:ext>
            </a:extLst>
          </p:cNvPr>
          <p:cNvSpPr txBox="1"/>
          <p:nvPr userDrawn="1"/>
        </p:nvSpPr>
        <p:spPr>
          <a:xfrm>
            <a:off x="857248" y="539293"/>
            <a:ext cx="1362204" cy="1862048"/>
          </a:xfrm>
          <a:prstGeom prst="rect">
            <a:avLst/>
          </a:prstGeom>
          <a:noFill/>
        </p:spPr>
        <p:txBody>
          <a:bodyPr wrap="square" rtlCol="0">
            <a:spAutoFit/>
          </a:bodyPr>
          <a:lstStyle/>
          <a:p>
            <a:r>
              <a:rPr lang="en-US" sz="11500" b="0" dirty="0">
                <a:solidFill>
                  <a:schemeClr val="bg1"/>
                </a:solidFill>
                <a:latin typeface="Scala Sans" panose="02000503060000020003" pitchFamily="2" charset="0"/>
              </a:rPr>
              <a:t>3</a:t>
            </a:r>
          </a:p>
        </p:txBody>
      </p:sp>
      <p:sp>
        <p:nvSpPr>
          <p:cNvPr id="8" name="TextBox 7">
            <a:extLst>
              <a:ext uri="{FF2B5EF4-FFF2-40B4-BE49-F238E27FC236}">
                <a16:creationId xmlns:a16="http://schemas.microsoft.com/office/drawing/2014/main" id="{F1FEBFBB-1425-4277-8500-4300AD017EDA}"/>
              </a:ext>
            </a:extLst>
          </p:cNvPr>
          <p:cNvSpPr txBox="1"/>
          <p:nvPr userDrawn="1"/>
        </p:nvSpPr>
        <p:spPr>
          <a:xfrm>
            <a:off x="862672" y="2062986"/>
            <a:ext cx="6537806" cy="707886"/>
          </a:xfrm>
          <a:prstGeom prst="rect">
            <a:avLst/>
          </a:prstGeom>
          <a:noFill/>
        </p:spPr>
        <p:txBody>
          <a:bodyPr wrap="square" rtlCol="0">
            <a:spAutoFit/>
          </a:bodyPr>
          <a:lstStyle/>
          <a:p>
            <a:r>
              <a:rPr lang="en-US" sz="4000" b="1" dirty="0">
                <a:solidFill>
                  <a:schemeClr val="bg1"/>
                </a:solidFill>
                <a:latin typeface="Scala Sans" panose="02000503060000020003" pitchFamily="2" charset="0"/>
              </a:rPr>
              <a:t>Understanding Residents</a:t>
            </a:r>
          </a:p>
        </p:txBody>
      </p:sp>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993782" y="4825851"/>
            <a:ext cx="927680" cy="1282700"/>
          </a:xfrm>
          <a:prstGeom prst="rect">
            <a:avLst/>
          </a:prstGeom>
        </p:spPr>
      </p:pic>
    </p:spTree>
    <p:extLst>
      <p:ext uri="{BB962C8B-B14F-4D97-AF65-F5344CB8AC3E}">
        <p14:creationId xmlns:p14="http://schemas.microsoft.com/office/powerpoint/2010/main" val="188148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9" name="Slide Number Placeholder 18">
            <a:extLst>
              <a:ext uri="{FF2B5EF4-FFF2-40B4-BE49-F238E27FC236}">
                <a16:creationId xmlns:a16="http://schemas.microsoft.com/office/drawing/2014/main" id="{DE03F057-80E6-4933-B039-F692BF84B8A2}"/>
              </a:ext>
            </a:extLst>
          </p:cNvPr>
          <p:cNvSpPr>
            <a:spLocks noGrp="1"/>
          </p:cNvSpPr>
          <p:nvPr>
            <p:ph type="sldNum" sz="quarter" idx="12"/>
          </p:nvPr>
        </p:nvSpPr>
        <p:spPr>
          <a:xfrm>
            <a:off x="7138838" y="6279453"/>
            <a:ext cx="973225" cy="365125"/>
          </a:xfrm>
        </p:spPr>
        <p:txBody>
          <a:bodyPr/>
          <a:lstStyle>
            <a:lvl1pPr>
              <a:defRPr>
                <a:solidFill>
                  <a:schemeClr val="accent3"/>
                </a:solidFill>
                <a:latin typeface="+mn-lt"/>
              </a:defRPr>
            </a:lvl1pPr>
          </a:lstStyle>
          <a:p>
            <a:fld id="{1E19C8D7-53EE-4AF8-9E87-BBF55B67A655}" type="slidenum">
              <a:rPr lang="en-US" smtClean="0"/>
              <a:pPr/>
              <a:t>‹#›</a:t>
            </a:fld>
            <a:endParaRPr lang="en-US" dirty="0"/>
          </a:p>
        </p:txBody>
      </p:sp>
      <p:sp>
        <p:nvSpPr>
          <p:cNvPr id="2" name="Title 1">
            <a:extLst>
              <a:ext uri="{FF2B5EF4-FFF2-40B4-BE49-F238E27FC236}">
                <a16:creationId xmlns:a16="http://schemas.microsoft.com/office/drawing/2014/main" id="{90AD37AE-84FA-4B60-AD85-16689ED8E439}"/>
              </a:ext>
            </a:extLst>
          </p:cNvPr>
          <p:cNvSpPr>
            <a:spLocks noGrp="1"/>
          </p:cNvSpPr>
          <p:nvPr>
            <p:ph type="title"/>
          </p:nvPr>
        </p:nvSpPr>
        <p:spPr>
          <a:xfrm>
            <a:off x="0" y="-522289"/>
            <a:ext cx="7523677" cy="522289"/>
          </a:xfrm>
        </p:spPr>
        <p:txBody>
          <a:bodyPr/>
          <a:lstStyle>
            <a:lvl1pPr>
              <a:defRPr b="0"/>
            </a:lvl1pPr>
          </a:lstStyle>
          <a:p>
            <a:r>
              <a:rPr lang="en-US" dirty="0"/>
              <a:t>Click to edit Master title style</a:t>
            </a:r>
          </a:p>
        </p:txBody>
      </p:sp>
      <p:sp>
        <p:nvSpPr>
          <p:cNvPr id="3" name="Content Placeholder 2"/>
          <p:cNvSpPr>
            <a:spLocks noGrp="1"/>
          </p:cNvSpPr>
          <p:nvPr>
            <p:ph idx="1"/>
          </p:nvPr>
        </p:nvSpPr>
        <p:spPr>
          <a:xfrm>
            <a:off x="476544" y="780226"/>
            <a:ext cx="7675783" cy="5396738"/>
          </a:xfrm>
        </p:spPr>
        <p:txBody>
          <a:bodyPr>
            <a:normAutofit/>
          </a:bodyPr>
          <a:lstStyle>
            <a:lvl1pPr>
              <a:spcBef>
                <a:spcPts val="0"/>
              </a:spcBef>
              <a:spcAft>
                <a:spcPts val="600"/>
              </a:spcAft>
              <a:defRPr sz="2000">
                <a:latin typeface="+mn-lt"/>
              </a:defRPr>
            </a:lvl1pPr>
            <a:lvl2pPr>
              <a:spcBef>
                <a:spcPts val="0"/>
              </a:spcBef>
              <a:spcAft>
                <a:spcPts val="600"/>
              </a:spcAft>
              <a:defRPr sz="2000">
                <a:latin typeface="+mn-lt"/>
              </a:defRPr>
            </a:lvl2pPr>
            <a:lvl3pPr>
              <a:spcBef>
                <a:spcPts val="0"/>
              </a:spcBef>
              <a:spcAft>
                <a:spcPts val="600"/>
              </a:spcAft>
              <a:defRPr sz="2000">
                <a:latin typeface="+mn-lt"/>
              </a:defRPr>
            </a:lvl3pPr>
            <a:lvl4pPr>
              <a:spcBef>
                <a:spcPts val="0"/>
              </a:spcBef>
              <a:spcAft>
                <a:spcPts val="600"/>
              </a:spcAft>
              <a:defRPr sz="2000">
                <a:latin typeface="+mn-lt"/>
              </a:defRPr>
            </a:lvl4pPr>
            <a:lvl5pPr>
              <a:spcBef>
                <a:spcPts val="0"/>
              </a:spcBef>
              <a:spcAft>
                <a:spcPts val="600"/>
              </a:spcAft>
              <a:defRPr sz="20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A4F5F491-9531-4861-B658-DB5FE7E2FEAE}"/>
              </a:ext>
            </a:extLst>
          </p:cNvPr>
          <p:cNvSpPr/>
          <p:nvPr userDrawn="1"/>
        </p:nvSpPr>
        <p:spPr>
          <a:xfrm>
            <a:off x="8496300" y="0"/>
            <a:ext cx="647700" cy="16065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328F0E1-C264-477A-8C68-5954EE75A404}"/>
              </a:ext>
            </a:extLst>
          </p:cNvPr>
          <p:cNvSpPr txBox="1"/>
          <p:nvPr userDrawn="1"/>
        </p:nvSpPr>
        <p:spPr>
          <a:xfrm>
            <a:off x="8629650" y="1752600"/>
            <a:ext cx="369332" cy="3321050"/>
          </a:xfrm>
          <a:prstGeom prst="rect">
            <a:avLst/>
          </a:prstGeom>
          <a:noFill/>
        </p:spPr>
        <p:txBody>
          <a:bodyPr vert="vert270" wrap="square" rtlCol="0">
            <a:spAutoFit/>
          </a:bodyPr>
          <a:lstStyle/>
          <a:p>
            <a:pPr algn="r"/>
            <a:r>
              <a:rPr lang="en-US" sz="1200" dirty="0">
                <a:latin typeface="Scala Sans" panose="02000503060000020003" pitchFamily="2" charset="0"/>
              </a:rPr>
              <a:t>Understanding Residents</a:t>
            </a:r>
          </a:p>
        </p:txBody>
      </p:sp>
      <p:sp>
        <p:nvSpPr>
          <p:cNvPr id="9" name="TextBox 8">
            <a:extLst>
              <a:ext uri="{FF2B5EF4-FFF2-40B4-BE49-F238E27FC236}">
                <a16:creationId xmlns:a16="http://schemas.microsoft.com/office/drawing/2014/main" id="{31CA6800-7865-48FF-933D-2164FAE0ACC9}"/>
              </a:ext>
            </a:extLst>
          </p:cNvPr>
          <p:cNvSpPr txBox="1"/>
          <p:nvPr userDrawn="1"/>
        </p:nvSpPr>
        <p:spPr>
          <a:xfrm>
            <a:off x="8629648" y="101143"/>
            <a:ext cx="1362204" cy="707886"/>
          </a:xfrm>
          <a:prstGeom prst="rect">
            <a:avLst/>
          </a:prstGeom>
          <a:noFill/>
        </p:spPr>
        <p:txBody>
          <a:bodyPr wrap="square" rtlCol="0">
            <a:spAutoFit/>
          </a:bodyPr>
          <a:lstStyle/>
          <a:p>
            <a:r>
              <a:rPr lang="en-US" sz="4000" dirty="0">
                <a:solidFill>
                  <a:schemeClr val="bg1"/>
                </a:solidFill>
                <a:latin typeface="+mj-lt"/>
              </a:rPr>
              <a:t>3</a:t>
            </a:r>
          </a:p>
        </p:txBody>
      </p:sp>
      <p:cxnSp>
        <p:nvCxnSpPr>
          <p:cNvPr id="13" name="Straight Connector 12">
            <a:extLst>
              <a:ext uri="{FF2B5EF4-FFF2-40B4-BE49-F238E27FC236}">
                <a16:creationId xmlns:a16="http://schemas.microsoft.com/office/drawing/2014/main" id="{685C658E-B179-4C5F-B3AF-13638309A3D4}"/>
              </a:ext>
            </a:extLst>
          </p:cNvPr>
          <p:cNvCxnSpPr>
            <a:cxnSpLocks/>
          </p:cNvCxnSpPr>
          <p:nvPr userDrawn="1"/>
        </p:nvCxnSpPr>
        <p:spPr>
          <a:xfrm flipH="1">
            <a:off x="558800" y="6629400"/>
            <a:ext cx="75057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7" name="Date Placeholder 16" hidden="1">
            <a:extLst>
              <a:ext uri="{FF2B5EF4-FFF2-40B4-BE49-F238E27FC236}">
                <a16:creationId xmlns:a16="http://schemas.microsoft.com/office/drawing/2014/main" id="{C71CCBE0-D1B9-42FA-8DAC-87EEE4FE9F42}"/>
              </a:ext>
            </a:extLst>
          </p:cNvPr>
          <p:cNvSpPr>
            <a:spLocks noGrp="1"/>
          </p:cNvSpPr>
          <p:nvPr>
            <p:ph type="dt" sz="half" idx="10"/>
          </p:nvPr>
        </p:nvSpPr>
        <p:spPr>
          <a:xfrm>
            <a:off x="628650" y="6279453"/>
            <a:ext cx="2057400" cy="365125"/>
          </a:xfrm>
        </p:spPr>
        <p:txBody>
          <a:bodyPr/>
          <a:lstStyle>
            <a:lvl1pPr>
              <a:defRPr>
                <a:solidFill>
                  <a:sysClr val="windowText" lastClr="000000"/>
                </a:solidFill>
                <a:latin typeface="+mn-lt"/>
              </a:defRPr>
            </a:lvl1pPr>
          </a:lstStyle>
          <a:p>
            <a:fld id="{3BC1E1F3-686D-4F52-826D-70A4F80E72A5}" type="datetime1">
              <a:rPr lang="en-US" smtClean="0"/>
              <a:pPr/>
              <a:t>9/29/2020</a:t>
            </a:fld>
            <a:endParaRPr lang="en-US" dirty="0"/>
          </a:p>
        </p:txBody>
      </p:sp>
      <p:sp>
        <p:nvSpPr>
          <p:cNvPr id="18" name="Footer Placeholder 17" hidden="1">
            <a:extLst>
              <a:ext uri="{FF2B5EF4-FFF2-40B4-BE49-F238E27FC236}">
                <a16:creationId xmlns:a16="http://schemas.microsoft.com/office/drawing/2014/main" id="{33E0703D-A83A-40F4-A8D2-8D56B297D859}"/>
              </a:ext>
            </a:extLst>
          </p:cNvPr>
          <p:cNvSpPr>
            <a:spLocks noGrp="1"/>
          </p:cNvSpPr>
          <p:nvPr>
            <p:ph type="ftr" sz="quarter" idx="11"/>
          </p:nvPr>
        </p:nvSpPr>
        <p:spPr>
          <a:xfrm>
            <a:off x="3028949" y="6279453"/>
            <a:ext cx="3745337" cy="365125"/>
          </a:xfrm>
        </p:spPr>
        <p:txBody>
          <a:bodyPr/>
          <a:lstStyle>
            <a:lvl1pPr>
              <a:defRPr>
                <a:solidFill>
                  <a:sysClr val="windowText" lastClr="000000"/>
                </a:solidFill>
                <a:latin typeface="+mn-lt"/>
              </a:defRPr>
            </a:lvl1pPr>
          </a:lstStyle>
          <a:p>
            <a:endParaRPr lang="en-US" dirty="0"/>
          </a:p>
        </p:txBody>
      </p:sp>
      <p:pic>
        <p:nvPicPr>
          <p:cNvPr id="63" name="Graphic 62">
            <a:extLst>
              <a:ext uri="{FF2B5EF4-FFF2-40B4-BE49-F238E27FC236}">
                <a16:creationId xmlns:a16="http://schemas.microsoft.com/office/drawing/2014/main" id="{A0274B49-780C-479A-B0DB-0F3EABBF8D8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81231" y="5924550"/>
            <a:ext cx="539786" cy="744742"/>
          </a:xfrm>
          <a:prstGeom prst="rect">
            <a:avLst/>
          </a:prstGeom>
        </p:spPr>
      </p:pic>
    </p:spTree>
    <p:extLst>
      <p:ext uri="{BB962C8B-B14F-4D97-AF65-F5344CB8AC3E}">
        <p14:creationId xmlns:p14="http://schemas.microsoft.com/office/powerpoint/2010/main" val="295063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3"/>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3598958" y="2338648"/>
            <a:ext cx="1904693" cy="2633613"/>
          </a:xfrm>
          <a:prstGeom prst="rect">
            <a:avLst/>
          </a:prstGeom>
        </p:spPr>
      </p:pic>
    </p:spTree>
    <p:extLst>
      <p:ext uri="{BB962C8B-B14F-4D97-AF65-F5344CB8AC3E}">
        <p14:creationId xmlns:p14="http://schemas.microsoft.com/office/powerpoint/2010/main" val="3844859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0">
                <a:solidFill>
                  <a:schemeClr val="tx1"/>
                </a:solidFill>
                <a:latin typeface="Scala Sans" panose="02000503060000020003" pitchFamily="2" charset="0"/>
              </a:defRPr>
            </a:lvl1pPr>
          </a:lstStyle>
          <a:p>
            <a:fld id="{63182F9F-E9DB-44F9-8F4D-A11E49818C55}" type="datetime1">
              <a:rPr lang="en-US" smtClean="0"/>
              <a:pPr/>
              <a:t>9/29/2020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0">
                <a:solidFill>
                  <a:schemeClr val="tx1"/>
                </a:solidFill>
                <a:latin typeface="Scala Sans" panose="02000503060000020003" pitchFamily="2" charset="0"/>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b="0">
                <a:solidFill>
                  <a:schemeClr val="tx1"/>
                </a:solidFill>
                <a:latin typeface="Scala Sans" panose="02000503060000020003" pitchFamily="2" charset="0"/>
              </a:defRPr>
            </a:lvl1pPr>
          </a:lstStyle>
          <a:p>
            <a:fld id="{1E19C8D7-53EE-4AF8-9E87-BBF55B67A655}" type="slidenum">
              <a:rPr lang="en-US" smtClean="0"/>
              <a:pPr/>
              <a:t>‹#›</a:t>
            </a:fld>
            <a:endParaRPr lang="en-US" dirty="0"/>
          </a:p>
        </p:txBody>
      </p:sp>
    </p:spTree>
    <p:extLst>
      <p:ext uri="{BB962C8B-B14F-4D97-AF65-F5344CB8AC3E}">
        <p14:creationId xmlns:p14="http://schemas.microsoft.com/office/powerpoint/2010/main" val="156242997"/>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19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a:t>
            </a:fld>
            <a:endParaRPr lang="en-US"/>
          </a:p>
        </p:txBody>
      </p:sp>
      <p:sp>
        <p:nvSpPr>
          <p:cNvPr id="2" name="Title 1">
            <a:extLst>
              <a:ext uri="{FF2B5EF4-FFF2-40B4-BE49-F238E27FC236}">
                <a16:creationId xmlns:a16="http://schemas.microsoft.com/office/drawing/2014/main" id="{35738E95-A29C-466D-9E17-F4ECCF9517DC}"/>
              </a:ext>
            </a:extLst>
          </p:cNvPr>
          <p:cNvSpPr>
            <a:spLocks noGrp="1"/>
          </p:cNvSpPr>
          <p:nvPr>
            <p:ph type="title"/>
          </p:nvPr>
        </p:nvSpPr>
        <p:spPr/>
        <p:txBody>
          <a:bodyPr>
            <a:normAutofit fontScale="90000"/>
          </a:bodyPr>
          <a:lstStyle/>
          <a:p>
            <a:r>
              <a:rPr lang="en-US" dirty="0"/>
              <a:t>LO1, key term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masturbation</a:t>
            </a:r>
          </a:p>
          <a:p>
            <a:pPr marL="457200" lvl="1" indent="0">
              <a:buNone/>
            </a:pPr>
            <a:r>
              <a:rPr lang="en-US" dirty="0">
                <a:latin typeface="+mj-lt"/>
              </a:rPr>
              <a:t>to touch or rub sexual organs in order to give oneself or another person sexual pleasure.</a:t>
            </a:r>
          </a:p>
          <a:p>
            <a:pPr marL="0" indent="0">
              <a:buNone/>
            </a:pPr>
            <a:endParaRPr lang="en-US" dirty="0">
              <a:latin typeface="+mj-lt"/>
            </a:endParaRPr>
          </a:p>
        </p:txBody>
      </p:sp>
    </p:spTree>
    <p:extLst>
      <p:ext uri="{BB962C8B-B14F-4D97-AF65-F5344CB8AC3E}">
        <p14:creationId xmlns:p14="http://schemas.microsoft.com/office/powerpoint/2010/main" val="30315400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100</a:t>
            </a:fld>
            <a:endParaRPr lang="en-US"/>
          </a:p>
        </p:txBody>
      </p:sp>
      <p:sp>
        <p:nvSpPr>
          <p:cNvPr id="2" name="Title 1">
            <a:extLst>
              <a:ext uri="{FF2B5EF4-FFF2-40B4-BE49-F238E27FC236}">
                <a16:creationId xmlns:a16="http://schemas.microsoft.com/office/drawing/2014/main" id="{90106389-A3A9-4D8B-900B-7524A4EE534F}"/>
              </a:ext>
            </a:extLst>
          </p:cNvPr>
          <p:cNvSpPr>
            <a:spLocks noGrp="1"/>
          </p:cNvSpPr>
          <p:nvPr>
            <p:ph type="title"/>
          </p:nvPr>
        </p:nvSpPr>
        <p:spPr/>
        <p:txBody>
          <a:bodyPr>
            <a:normAutofit fontScale="90000"/>
          </a:bodyPr>
          <a:lstStyle/>
          <a:p>
            <a:r>
              <a:rPr lang="en-US" dirty="0"/>
              <a:t>LO11,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Hospice care works to meet the physical, emotional, social, and spiritual needs of the resident. </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27249066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101</a:t>
            </a:fld>
            <a:endParaRPr lang="en-US"/>
          </a:p>
        </p:txBody>
      </p:sp>
      <p:sp>
        <p:nvSpPr>
          <p:cNvPr id="2" name="Title 1">
            <a:extLst>
              <a:ext uri="{FF2B5EF4-FFF2-40B4-BE49-F238E27FC236}">
                <a16:creationId xmlns:a16="http://schemas.microsoft.com/office/drawing/2014/main" id="{07D501E3-C689-431C-91CA-7CCC2F4ACD72}"/>
              </a:ext>
            </a:extLst>
          </p:cNvPr>
          <p:cNvSpPr>
            <a:spLocks noGrp="1"/>
          </p:cNvSpPr>
          <p:nvPr>
            <p:ph type="title"/>
          </p:nvPr>
        </p:nvSpPr>
        <p:spPr/>
        <p:txBody>
          <a:bodyPr>
            <a:normAutofit fontScale="90000"/>
          </a:bodyPr>
          <a:lstStyle/>
          <a:p>
            <a:r>
              <a:rPr lang="en-US" dirty="0"/>
              <a:t>LO11,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Think about this question:</a:t>
            </a:r>
          </a:p>
          <a:p>
            <a:pPr marL="0" indent="0">
              <a:buNone/>
            </a:pPr>
            <a:endParaRPr lang="en-US" dirty="0">
              <a:latin typeface="+mj-lt"/>
            </a:endParaRPr>
          </a:p>
          <a:p>
            <a:pPr marL="0" indent="0">
              <a:buNone/>
            </a:pPr>
            <a:r>
              <a:rPr lang="en-US" dirty="0">
                <a:latin typeface="+mj-lt"/>
              </a:rPr>
              <a:t>Why is the focus of hospice not on wellness or recovery? </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43634011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102</a:t>
            </a:fld>
            <a:endParaRPr lang="en-US"/>
          </a:p>
        </p:txBody>
      </p:sp>
      <p:sp>
        <p:nvSpPr>
          <p:cNvPr id="2" name="Title 1">
            <a:extLst>
              <a:ext uri="{FF2B5EF4-FFF2-40B4-BE49-F238E27FC236}">
                <a16:creationId xmlns:a16="http://schemas.microsoft.com/office/drawing/2014/main" id="{FC9CF231-EB57-4FFF-8B84-9A401B723602}"/>
              </a:ext>
            </a:extLst>
          </p:cNvPr>
          <p:cNvSpPr>
            <a:spLocks noGrp="1"/>
          </p:cNvSpPr>
          <p:nvPr>
            <p:ph type="title"/>
          </p:nvPr>
        </p:nvSpPr>
        <p:spPr/>
        <p:txBody>
          <a:bodyPr>
            <a:normAutofit fontScale="90000"/>
          </a:bodyPr>
          <a:lstStyle/>
          <a:p>
            <a:r>
              <a:rPr lang="en-US" dirty="0"/>
              <a:t>LO11,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It is useful for NAs to have the following skills and attitudes in hospice work:</a:t>
            </a:r>
          </a:p>
          <a:p>
            <a:pPr marL="0" indent="0">
              <a:buNone/>
            </a:pPr>
            <a:endParaRPr lang="en-US" dirty="0">
              <a:latin typeface="+mj-lt"/>
            </a:endParaRPr>
          </a:p>
          <a:p>
            <a:pPr lvl="1"/>
            <a:r>
              <a:rPr lang="en-US" dirty="0">
                <a:latin typeface="+mj-lt"/>
              </a:rPr>
              <a:t>Be a good listener.</a:t>
            </a:r>
          </a:p>
          <a:p>
            <a:pPr lvl="1"/>
            <a:r>
              <a:rPr lang="en-US" dirty="0">
                <a:latin typeface="+mj-lt"/>
              </a:rPr>
              <a:t>Respect privacy and independence.</a:t>
            </a:r>
          </a:p>
          <a:p>
            <a:pPr lvl="1"/>
            <a:r>
              <a:rPr lang="en-US" dirty="0">
                <a:latin typeface="+mj-lt"/>
              </a:rPr>
              <a:t>Be sensitive to individual needs.</a:t>
            </a:r>
          </a:p>
          <a:p>
            <a:pPr lvl="1"/>
            <a:r>
              <a:rPr lang="en-US" dirty="0">
                <a:latin typeface="+mj-lt"/>
              </a:rPr>
              <a:t>Be aware of your own feelings.</a:t>
            </a:r>
          </a:p>
          <a:p>
            <a:pPr lvl="1"/>
            <a:r>
              <a:rPr lang="en-US" dirty="0">
                <a:latin typeface="+mj-lt"/>
              </a:rPr>
              <a:t>Recognize the stress.</a:t>
            </a:r>
          </a:p>
          <a:p>
            <a:pPr lvl="1"/>
            <a:r>
              <a:rPr lang="en-US" dirty="0">
                <a:latin typeface="+mj-lt"/>
              </a:rPr>
              <a:t>Take good care of yourself.</a:t>
            </a:r>
          </a:p>
          <a:p>
            <a:pPr lvl="1"/>
            <a:r>
              <a:rPr lang="en-US" dirty="0">
                <a:latin typeface="+mj-lt"/>
              </a:rPr>
              <a:t>Take a break when you need to. </a:t>
            </a:r>
          </a:p>
          <a:p>
            <a:pPr lvl="1"/>
            <a:r>
              <a:rPr lang="en-US" dirty="0">
                <a:latin typeface="+mj-lt"/>
              </a:rPr>
              <a:t>Allow yourself to grieve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18002425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103</a:t>
            </a:fld>
            <a:endParaRPr lang="en-US"/>
          </a:p>
        </p:txBody>
      </p:sp>
      <p:sp>
        <p:nvSpPr>
          <p:cNvPr id="2" name="Title 1">
            <a:extLst>
              <a:ext uri="{FF2B5EF4-FFF2-40B4-BE49-F238E27FC236}">
                <a16:creationId xmlns:a16="http://schemas.microsoft.com/office/drawing/2014/main" id="{8755306F-A424-474B-B11F-CD6D3117BB0F}"/>
              </a:ext>
            </a:extLst>
          </p:cNvPr>
          <p:cNvSpPr>
            <a:spLocks noGrp="1"/>
          </p:cNvSpPr>
          <p:nvPr>
            <p:ph type="title"/>
          </p:nvPr>
        </p:nvSpPr>
        <p:spPr/>
        <p:txBody>
          <a:bodyPr>
            <a:normAutofit fontScale="90000"/>
          </a:bodyPr>
          <a:lstStyle/>
          <a:p>
            <a:r>
              <a:rPr lang="en-US" dirty="0"/>
              <a:t>LO11,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Are the skills and attitudes necessary for hospice work any different from those required when caring for other residents?</a:t>
            </a:r>
          </a:p>
          <a:p>
            <a:pPr marL="0" indent="0">
              <a:buNone/>
            </a:pPr>
            <a:endParaRPr lang="en-US" dirty="0">
              <a:latin typeface="+mj-lt"/>
            </a:endParaRPr>
          </a:p>
          <a:p>
            <a:pPr marL="0" indent="0">
              <a:buNone/>
            </a:pPr>
            <a:r>
              <a:rPr lang="en-US" dirty="0">
                <a:latin typeface="+mj-lt"/>
              </a:rPr>
              <a:t>How can NAs deal with their own feelings when doing hospice work? </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35541146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9299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11</a:t>
            </a:fld>
            <a:endParaRPr lang="en-US"/>
          </a:p>
        </p:txBody>
      </p:sp>
      <p:sp>
        <p:nvSpPr>
          <p:cNvPr id="2" name="Title 1">
            <a:extLst>
              <a:ext uri="{FF2B5EF4-FFF2-40B4-BE49-F238E27FC236}">
                <a16:creationId xmlns:a16="http://schemas.microsoft.com/office/drawing/2014/main" id="{176D8B8F-CF0A-4DE8-9265-3D9A406F71B2}"/>
              </a:ext>
            </a:extLst>
          </p:cNvPr>
          <p:cNvSpPr>
            <a:spLocks noGrp="1"/>
          </p:cNvSpPr>
          <p:nvPr>
            <p:ph type="title"/>
          </p:nvPr>
        </p:nvSpPr>
        <p:spPr/>
        <p:txBody>
          <a:bodyPr>
            <a:normAutofit fontScale="90000"/>
          </a:bodyPr>
          <a:lstStyle/>
          <a:p>
            <a:r>
              <a:rPr lang="en-US" dirty="0"/>
              <a:t>LO1, content 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Respect and privacy are very important when encountering any sexual situation. </a:t>
            </a:r>
          </a:p>
          <a:p>
            <a:pPr marL="0" indent="0">
              <a:buNone/>
            </a:pPr>
            <a:endParaRPr lang="en-US" dirty="0">
              <a:latin typeface="+mj-lt"/>
            </a:endParaRPr>
          </a:p>
        </p:txBody>
      </p:sp>
    </p:spTree>
    <p:extLst>
      <p:ext uri="{BB962C8B-B14F-4D97-AF65-F5344CB8AC3E}">
        <p14:creationId xmlns:p14="http://schemas.microsoft.com/office/powerpoint/2010/main" val="2291404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12</a:t>
            </a:fld>
            <a:endParaRPr lang="en-US"/>
          </a:p>
        </p:txBody>
      </p:sp>
      <p:sp>
        <p:nvSpPr>
          <p:cNvPr id="2" name="Title 1">
            <a:extLst>
              <a:ext uri="{FF2B5EF4-FFF2-40B4-BE49-F238E27FC236}">
                <a16:creationId xmlns:a16="http://schemas.microsoft.com/office/drawing/2014/main" id="{469E2B43-3865-4D8F-84B8-21F94E24EDB1}"/>
              </a:ext>
            </a:extLst>
          </p:cNvPr>
          <p:cNvSpPr>
            <a:spLocks noGrp="1"/>
          </p:cNvSpPr>
          <p:nvPr>
            <p:ph type="title"/>
          </p:nvPr>
        </p:nvSpPr>
        <p:spPr/>
        <p:txBody>
          <a:bodyPr>
            <a:normAutofit fontScale="90000"/>
          </a:bodyPr>
          <a:lstStyle/>
          <a:p>
            <a:r>
              <a:rPr lang="en-US" dirty="0"/>
              <a:t>LO1, content 9</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It is important for NAs to remember the following about residents’ sexual needs and sexual situations:</a:t>
            </a:r>
          </a:p>
          <a:p>
            <a:pPr marL="0" indent="0">
              <a:buNone/>
            </a:pPr>
            <a:endParaRPr lang="en-US" dirty="0">
              <a:latin typeface="+mj-lt"/>
            </a:endParaRPr>
          </a:p>
          <a:p>
            <a:pPr lvl="1"/>
            <a:r>
              <a:rPr lang="en-US" dirty="0">
                <a:latin typeface="+mj-lt"/>
              </a:rPr>
              <a:t>People continue to have sexual needs throughout their lives.</a:t>
            </a:r>
          </a:p>
          <a:p>
            <a:pPr lvl="1"/>
            <a:r>
              <a:rPr lang="en-US" dirty="0">
                <a:latin typeface="+mj-lt"/>
              </a:rPr>
              <a:t>Humans express their sexuality through different behaviors.</a:t>
            </a:r>
          </a:p>
          <a:p>
            <a:pPr lvl="1"/>
            <a:r>
              <a:rPr lang="en-US" dirty="0">
                <a:latin typeface="+mj-lt"/>
              </a:rPr>
              <a:t>Knock and wait for a response before entering residents’ rooms.</a:t>
            </a:r>
          </a:p>
          <a:p>
            <a:pPr lvl="1"/>
            <a:r>
              <a:rPr lang="en-US" dirty="0">
                <a:latin typeface="+mj-lt"/>
              </a:rPr>
              <a:t>Provide privacy if you encounter a sexual situation.</a:t>
            </a:r>
          </a:p>
          <a:p>
            <a:pPr lvl="1"/>
            <a:r>
              <a:rPr lang="en-US" dirty="0">
                <a:latin typeface="+mj-lt"/>
              </a:rPr>
              <a:t>Be open and nonjudgmental.</a:t>
            </a:r>
          </a:p>
          <a:p>
            <a:pPr lvl="1"/>
            <a:r>
              <a:rPr lang="en-US" dirty="0">
                <a:latin typeface="+mj-lt"/>
              </a:rPr>
              <a:t>Respect residents' sexual orientation and gender identity.</a:t>
            </a:r>
          </a:p>
          <a:p>
            <a:pPr lvl="1"/>
            <a:r>
              <a:rPr lang="en-US" dirty="0">
                <a:latin typeface="+mj-lt"/>
              </a:rPr>
              <a:t>Use the pronouns and names that transgender residents wish to use.</a:t>
            </a:r>
          </a:p>
          <a:p>
            <a:pPr marL="0" indent="0">
              <a:buNone/>
            </a:pPr>
            <a:endParaRPr lang="en-US" dirty="0">
              <a:latin typeface="+mj-lt"/>
            </a:endParaRPr>
          </a:p>
        </p:txBody>
      </p:sp>
    </p:spTree>
    <p:extLst>
      <p:ext uri="{BB962C8B-B14F-4D97-AF65-F5344CB8AC3E}">
        <p14:creationId xmlns:p14="http://schemas.microsoft.com/office/powerpoint/2010/main" val="1815499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13</a:t>
            </a:fld>
            <a:endParaRPr lang="en-US"/>
          </a:p>
        </p:txBody>
      </p:sp>
      <p:sp>
        <p:nvSpPr>
          <p:cNvPr id="2" name="Title 1">
            <a:extLst>
              <a:ext uri="{FF2B5EF4-FFF2-40B4-BE49-F238E27FC236}">
                <a16:creationId xmlns:a16="http://schemas.microsoft.com/office/drawing/2014/main" id="{AB769552-2313-439E-87F2-E24B64BA9A6F}"/>
              </a:ext>
            </a:extLst>
          </p:cNvPr>
          <p:cNvSpPr>
            <a:spLocks noGrp="1"/>
          </p:cNvSpPr>
          <p:nvPr>
            <p:ph type="title"/>
          </p:nvPr>
        </p:nvSpPr>
        <p:spPr/>
        <p:txBody>
          <a:bodyPr>
            <a:normAutofit fontScale="90000"/>
          </a:bodyPr>
          <a:lstStyle/>
          <a:p>
            <a:r>
              <a:rPr lang="en-US" dirty="0"/>
              <a:t>LO1, content 10</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It is important for NAs to remember the following about residents’ sexual needs and sexual situations (cont'd):</a:t>
            </a:r>
          </a:p>
          <a:p>
            <a:pPr marL="0" indent="0">
              <a:buNone/>
            </a:pPr>
            <a:endParaRPr lang="en-US" dirty="0">
              <a:latin typeface="+mj-lt"/>
            </a:endParaRPr>
          </a:p>
          <a:p>
            <a:pPr lvl="1"/>
            <a:r>
              <a:rPr lang="en-US" dirty="0">
                <a:latin typeface="+mj-lt"/>
              </a:rPr>
              <a:t>Respect residents’ sexual orientation.</a:t>
            </a:r>
          </a:p>
          <a:p>
            <a:pPr lvl="1"/>
            <a:r>
              <a:rPr lang="en-US" dirty="0">
                <a:latin typeface="+mj-lt"/>
              </a:rPr>
              <a:t>Honor Do Not Disturb signs.</a:t>
            </a:r>
          </a:p>
          <a:p>
            <a:pPr lvl="1"/>
            <a:r>
              <a:rPr lang="en-US" dirty="0">
                <a:latin typeface="+mj-lt"/>
              </a:rPr>
              <a:t>Do not view expressions of sexuality by elderly as cute or disgusting.</a:t>
            </a:r>
          </a:p>
          <a:p>
            <a:pPr marL="0" indent="0">
              <a:buNone/>
            </a:pPr>
            <a:endParaRPr lang="en-US" dirty="0">
              <a:latin typeface="+mj-lt"/>
            </a:endParaRPr>
          </a:p>
        </p:txBody>
      </p:sp>
    </p:spTree>
    <p:extLst>
      <p:ext uri="{BB962C8B-B14F-4D97-AF65-F5344CB8AC3E}">
        <p14:creationId xmlns:p14="http://schemas.microsoft.com/office/powerpoint/2010/main" val="64818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14</a:t>
            </a:fld>
            <a:endParaRPr lang="en-US"/>
          </a:p>
        </p:txBody>
      </p:sp>
      <p:sp>
        <p:nvSpPr>
          <p:cNvPr id="4" name="Title 3">
            <a:extLst>
              <a:ext uri="{FF2B5EF4-FFF2-40B4-BE49-F238E27FC236}">
                <a16:creationId xmlns:a16="http://schemas.microsoft.com/office/drawing/2014/main" id="{739511F0-E9C9-488C-9A4C-73759C1DB1A3}"/>
              </a:ext>
            </a:extLst>
          </p:cNvPr>
          <p:cNvSpPr>
            <a:spLocks noGrp="1"/>
          </p:cNvSpPr>
          <p:nvPr>
            <p:ph type="title"/>
          </p:nvPr>
        </p:nvSpPr>
        <p:spPr/>
        <p:txBody>
          <a:bodyPr>
            <a:normAutofit fontScale="90000"/>
          </a:bodyPr>
          <a:lstStyle/>
          <a:p>
            <a:r>
              <a:rPr lang="en-US" dirty="0"/>
              <a:t>LO1, content 11</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3-1: Myths About Older Adults and Sexuality</a:t>
            </a:r>
          </a:p>
          <a:p>
            <a:pPr marL="0" indent="0">
              <a:buNone/>
            </a:pPr>
            <a:endParaRPr lang="en-US" altLang="en-US" dirty="0">
              <a:latin typeface="+mj-lt"/>
            </a:endParaRPr>
          </a:p>
          <a:p>
            <a:r>
              <a:rPr lang="en-US" altLang="en-US" b="1" dirty="0">
                <a:latin typeface="+mj-lt"/>
              </a:rPr>
              <a:t>Myth #1: Older men are not capable of having sexual relations. </a:t>
            </a:r>
            <a:r>
              <a:rPr lang="en-US" altLang="en-US" dirty="0">
                <a:latin typeface="+mj-lt"/>
              </a:rPr>
              <a:t>There are some physical changes that may alter the way a couple engages in sexual relations. Men may need more direct contact, may take longer, and may need longer between sexual activities to perform again. However, many men continue to have satisfying relations well into old age. </a:t>
            </a:r>
          </a:p>
          <a:p>
            <a:r>
              <a:rPr lang="en-US" altLang="en-US" b="1" dirty="0">
                <a:latin typeface="+mj-lt"/>
              </a:rPr>
              <a:t>Myth #2: After menopause women are not interested in sexual relations.</a:t>
            </a:r>
            <a:r>
              <a:rPr lang="en-US" altLang="en-US" dirty="0">
                <a:latin typeface="+mj-lt"/>
              </a:rPr>
              <a:t>  Many women relax and enjoy sex more in later years. With no fear of pregnancy, many women feel much freer. There may be some physical changes, such as less lubrication, but there are remedies available. Communication with their physicians is important. The reason many older women stop having sex is because they lose their partners when their partners die. </a:t>
            </a:r>
          </a:p>
          <a:p>
            <a:pPr marL="0" indent="0">
              <a:buNone/>
            </a:pPr>
            <a:endParaRPr lang="en-US" altLang="en-US" dirty="0">
              <a:latin typeface="+mj-lt"/>
            </a:endParaRPr>
          </a:p>
          <a:p>
            <a:pPr marL="0" indent="0">
              <a:buNone/>
            </a:pPr>
            <a:endParaRPr lang="en-US" altLang="en-US" dirty="0">
              <a:latin typeface="+mj-lt"/>
            </a:endParaRPr>
          </a:p>
        </p:txBody>
      </p:sp>
    </p:spTree>
    <p:extLst>
      <p:ext uri="{BB962C8B-B14F-4D97-AF65-F5344CB8AC3E}">
        <p14:creationId xmlns:p14="http://schemas.microsoft.com/office/powerpoint/2010/main" val="499455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15</a:t>
            </a:fld>
            <a:endParaRPr lang="en-US"/>
          </a:p>
        </p:txBody>
      </p:sp>
      <p:sp>
        <p:nvSpPr>
          <p:cNvPr id="5" name="Title 4">
            <a:extLst>
              <a:ext uri="{FF2B5EF4-FFF2-40B4-BE49-F238E27FC236}">
                <a16:creationId xmlns:a16="http://schemas.microsoft.com/office/drawing/2014/main" id="{52C0D692-DBCF-4D21-825F-E6868E6A3E40}"/>
              </a:ext>
            </a:extLst>
          </p:cNvPr>
          <p:cNvSpPr>
            <a:spLocks noGrp="1"/>
          </p:cNvSpPr>
          <p:nvPr>
            <p:ph type="title"/>
          </p:nvPr>
        </p:nvSpPr>
        <p:spPr/>
        <p:txBody>
          <a:bodyPr>
            <a:normAutofit fontScale="90000"/>
          </a:bodyPr>
          <a:lstStyle/>
          <a:p>
            <a:r>
              <a:rPr lang="en-US" dirty="0"/>
              <a:t>LO1, content 12</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3-1: Myths About Older Adults and Sexuality </a:t>
            </a:r>
            <a:r>
              <a:rPr lang="en-US" altLang="en-US" dirty="0"/>
              <a:t>(cont’d)</a:t>
            </a:r>
          </a:p>
          <a:p>
            <a:pPr marL="0" indent="0">
              <a:buNone/>
            </a:pPr>
            <a:endParaRPr lang="en-US" altLang="en-US" dirty="0">
              <a:latin typeface="+mj-lt"/>
            </a:endParaRPr>
          </a:p>
          <a:p>
            <a:r>
              <a:rPr lang="en-US" altLang="en-US" b="1" dirty="0">
                <a:latin typeface="+mj-lt"/>
              </a:rPr>
              <a:t>Myth #3: Any expression of sexuality by older people is either disgusting or cute. </a:t>
            </a:r>
            <a:r>
              <a:rPr lang="en-US" altLang="en-US" dirty="0">
                <a:latin typeface="+mj-lt"/>
              </a:rPr>
              <a:t>This attitude deprives older people of their right to dignity and respect. Older adults have the same needs and rights to express their sexuality as other age groups, and they may do so in the same ways. In all age groups there is a wide variety of behavior. This is also true of older people. </a:t>
            </a:r>
          </a:p>
          <a:p>
            <a:pPr marL="0" indent="0">
              <a:buNone/>
            </a:pPr>
            <a:r>
              <a:rPr lang="en-US" altLang="en-US" dirty="0">
                <a:latin typeface="+mj-lt"/>
              </a:rPr>
              <a:t>It is true, however, that our society discourages this expression by the messages sent through jokes, advertisements, and the media. Older people see and hear these messages and may believe that there is something wrong with them if they feel or act on their desires. </a:t>
            </a:r>
          </a:p>
          <a:p>
            <a:pPr marL="0" indent="0">
              <a:buNone/>
            </a:pPr>
            <a:endParaRPr lang="en-US" altLang="en-US" dirty="0">
              <a:latin typeface="+mj-lt"/>
            </a:endParaRPr>
          </a:p>
        </p:txBody>
      </p:sp>
      <p:pic>
        <p:nvPicPr>
          <p:cNvPr id="4" name="Picture 3" descr="Elderly couple embracing.">
            <a:extLst>
              <a:ext uri="{FF2B5EF4-FFF2-40B4-BE49-F238E27FC236}">
                <a16:creationId xmlns:a16="http://schemas.microsoft.com/office/drawing/2014/main" id="{B0233624-09E8-4BD4-A5F4-66C2E62F84CA}"/>
              </a:ext>
            </a:extLst>
          </p:cNvPr>
          <p:cNvPicPr>
            <a:picLocks noChangeAspect="1"/>
          </p:cNvPicPr>
          <p:nvPr/>
        </p:nvPicPr>
        <p:blipFill>
          <a:blip r:embed="rId2"/>
          <a:stretch>
            <a:fillRect/>
          </a:stretch>
        </p:blipFill>
        <p:spPr>
          <a:xfrm>
            <a:off x="3452353" y="4452262"/>
            <a:ext cx="2133785" cy="2109399"/>
          </a:xfrm>
          <a:prstGeom prst="rect">
            <a:avLst/>
          </a:prstGeom>
        </p:spPr>
      </p:pic>
    </p:spTree>
    <p:extLst>
      <p:ext uri="{BB962C8B-B14F-4D97-AF65-F5344CB8AC3E}">
        <p14:creationId xmlns:p14="http://schemas.microsoft.com/office/powerpoint/2010/main" val="4038033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16</a:t>
            </a:fld>
            <a:endParaRPr lang="en-US"/>
          </a:p>
        </p:txBody>
      </p:sp>
      <p:sp>
        <p:nvSpPr>
          <p:cNvPr id="2" name="Title 1">
            <a:extLst>
              <a:ext uri="{FF2B5EF4-FFF2-40B4-BE49-F238E27FC236}">
                <a16:creationId xmlns:a16="http://schemas.microsoft.com/office/drawing/2014/main" id="{65EECB36-1B6B-4D42-8915-A3582672A063}"/>
              </a:ext>
            </a:extLst>
          </p:cNvPr>
          <p:cNvSpPr>
            <a:spLocks noGrp="1"/>
          </p:cNvSpPr>
          <p:nvPr>
            <p:ph type="title"/>
          </p:nvPr>
        </p:nvSpPr>
        <p:spPr/>
        <p:txBody>
          <a:bodyPr>
            <a:normAutofit fontScale="90000"/>
          </a:bodyPr>
          <a:lstStyle/>
          <a:p>
            <a:r>
              <a:rPr lang="en-US" dirty="0"/>
              <a:t>LO1, content 13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Residents must be protected from unwanted sexual advances. If an NA sees sexual abuse happening, he should remove the resident from the situation and take the resident to a safe place. He should then report to the nurse immediately.</a:t>
            </a:r>
          </a:p>
          <a:p>
            <a:pPr marL="0" indent="0">
              <a:buNone/>
            </a:pPr>
            <a:endParaRPr lang="en-US" dirty="0">
              <a:latin typeface="+mj-lt"/>
            </a:endParaRPr>
          </a:p>
        </p:txBody>
      </p:sp>
    </p:spTree>
    <p:extLst>
      <p:ext uri="{BB962C8B-B14F-4D97-AF65-F5344CB8AC3E}">
        <p14:creationId xmlns:p14="http://schemas.microsoft.com/office/powerpoint/2010/main" val="2599401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17</a:t>
            </a:fld>
            <a:endParaRPr lang="en-US"/>
          </a:p>
        </p:txBody>
      </p:sp>
      <p:sp>
        <p:nvSpPr>
          <p:cNvPr id="2" name="Title 1">
            <a:extLst>
              <a:ext uri="{FF2B5EF4-FFF2-40B4-BE49-F238E27FC236}">
                <a16:creationId xmlns:a16="http://schemas.microsoft.com/office/drawing/2014/main" id="{537EC7BC-1E67-458D-9602-3CA6B9108F14}"/>
              </a:ext>
            </a:extLst>
          </p:cNvPr>
          <p:cNvSpPr>
            <a:spLocks noGrp="1"/>
          </p:cNvSpPr>
          <p:nvPr>
            <p:ph type="title"/>
          </p:nvPr>
        </p:nvSpPr>
        <p:spPr/>
        <p:txBody>
          <a:bodyPr>
            <a:normAutofit fontScale="90000"/>
          </a:bodyPr>
          <a:lstStyle/>
          <a:p>
            <a:r>
              <a:rPr lang="en-US" dirty="0"/>
              <a:t>LO1, content 14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NAs can help residents meet their spiritual needs in these ways:</a:t>
            </a:r>
          </a:p>
          <a:p>
            <a:pPr marL="0" indent="0">
              <a:buNone/>
            </a:pPr>
            <a:endParaRPr lang="en-US" dirty="0">
              <a:latin typeface="+mj-lt"/>
            </a:endParaRPr>
          </a:p>
          <a:p>
            <a:pPr lvl="1"/>
            <a:r>
              <a:rPr lang="en-US" dirty="0">
                <a:latin typeface="+mj-lt"/>
              </a:rPr>
              <a:t>Learn about their religions or beliefs.</a:t>
            </a:r>
          </a:p>
          <a:p>
            <a:pPr lvl="1"/>
            <a:r>
              <a:rPr lang="en-US" dirty="0">
                <a:latin typeface="+mj-lt"/>
              </a:rPr>
              <a:t>Respect residents’ decisions to participate in, or refrain from, food-related rituals.</a:t>
            </a:r>
          </a:p>
          <a:p>
            <a:pPr lvl="1"/>
            <a:r>
              <a:rPr lang="en-US" dirty="0">
                <a:latin typeface="+mj-lt"/>
              </a:rPr>
              <a:t>Encourage participation in religious services for residents who are religious.</a:t>
            </a:r>
          </a:p>
          <a:p>
            <a:pPr lvl="1"/>
            <a:r>
              <a:rPr lang="en-US" dirty="0">
                <a:latin typeface="+mj-lt"/>
              </a:rPr>
              <a:t>Respect all religious items.</a:t>
            </a:r>
          </a:p>
          <a:p>
            <a:pPr lvl="1"/>
            <a:r>
              <a:rPr lang="en-US" dirty="0">
                <a:latin typeface="+mj-lt"/>
              </a:rPr>
              <a:t>Report requests to see clergy to nurse.</a:t>
            </a:r>
          </a:p>
          <a:p>
            <a:pPr lvl="1"/>
            <a:r>
              <a:rPr lang="en-US" dirty="0">
                <a:latin typeface="+mj-lt"/>
              </a:rPr>
              <a:t>Allow privacy for clergy visits.</a:t>
            </a:r>
          </a:p>
          <a:p>
            <a:pPr lvl="1"/>
            <a:r>
              <a:rPr lang="en-US" dirty="0">
                <a:latin typeface="+mj-lt"/>
              </a:rPr>
              <a:t>If asked, read religious materials aloud.</a:t>
            </a:r>
          </a:p>
          <a:p>
            <a:pPr lvl="1"/>
            <a:r>
              <a:rPr lang="en-US" dirty="0">
                <a:latin typeface="+mj-lt"/>
              </a:rPr>
              <a:t>Refer resident to spiritual resources if requested.</a:t>
            </a:r>
          </a:p>
          <a:p>
            <a:pPr marL="0" indent="0">
              <a:buNone/>
            </a:pPr>
            <a:endParaRPr lang="en-US" dirty="0">
              <a:latin typeface="+mj-lt"/>
            </a:endParaRPr>
          </a:p>
        </p:txBody>
      </p:sp>
    </p:spTree>
    <p:extLst>
      <p:ext uri="{BB962C8B-B14F-4D97-AF65-F5344CB8AC3E}">
        <p14:creationId xmlns:p14="http://schemas.microsoft.com/office/powerpoint/2010/main" val="1654615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18</a:t>
            </a:fld>
            <a:endParaRPr lang="en-US"/>
          </a:p>
        </p:txBody>
      </p:sp>
      <p:sp>
        <p:nvSpPr>
          <p:cNvPr id="4" name="Title 3">
            <a:extLst>
              <a:ext uri="{FF2B5EF4-FFF2-40B4-BE49-F238E27FC236}">
                <a16:creationId xmlns:a16="http://schemas.microsoft.com/office/drawing/2014/main" id="{9A2241A5-2795-419E-9670-6D2F3417C1E7}"/>
              </a:ext>
            </a:extLst>
          </p:cNvPr>
          <p:cNvSpPr>
            <a:spLocks noGrp="1"/>
          </p:cNvSpPr>
          <p:nvPr>
            <p:ph type="title"/>
          </p:nvPr>
        </p:nvSpPr>
        <p:spPr/>
        <p:txBody>
          <a:bodyPr>
            <a:normAutofit fontScale="90000"/>
          </a:bodyPr>
          <a:lstStyle/>
          <a:p>
            <a:r>
              <a:rPr lang="en-US" dirty="0"/>
              <a:t>LO1, content 15</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lstStyle/>
          <a:p>
            <a:pPr marL="0" indent="0">
              <a:buNone/>
            </a:pPr>
            <a:r>
              <a:rPr lang="en-US" altLang="en-US" dirty="0">
                <a:latin typeface="+mj-lt"/>
              </a:rPr>
              <a:t>Transparency 3-2: Not Permitted</a:t>
            </a:r>
          </a:p>
          <a:p>
            <a:pPr marL="0" indent="0">
              <a:buNone/>
            </a:pPr>
            <a:endParaRPr lang="en-US" dirty="0">
              <a:latin typeface="+mj-lt"/>
            </a:endParaRPr>
          </a:p>
          <a:p>
            <a:pPr marL="0" indent="0">
              <a:buNone/>
            </a:pPr>
            <a:r>
              <a:rPr lang="en-US" dirty="0">
                <a:latin typeface="+mj-lt"/>
              </a:rPr>
              <a:t>The following are not permitted regarding residents' spiritual/religious needs:</a:t>
            </a:r>
          </a:p>
          <a:p>
            <a:pPr marL="0" indent="0">
              <a:buNone/>
            </a:pPr>
            <a:endParaRPr lang="en-US" dirty="0">
              <a:latin typeface="+mj-lt"/>
            </a:endParaRPr>
          </a:p>
          <a:p>
            <a:r>
              <a:rPr lang="en-US" dirty="0">
                <a:latin typeface="+mj-lt"/>
              </a:rPr>
              <a:t>Trying to change someone’s religion </a:t>
            </a:r>
          </a:p>
          <a:p>
            <a:r>
              <a:rPr lang="en-US" dirty="0">
                <a:latin typeface="+mj-lt"/>
              </a:rPr>
              <a:t>Telling residents their belief or religion is wrong </a:t>
            </a:r>
          </a:p>
          <a:p>
            <a:r>
              <a:rPr lang="en-US" dirty="0">
                <a:latin typeface="+mj-lt"/>
              </a:rPr>
              <a:t>Expressing judgments about a religious group </a:t>
            </a:r>
          </a:p>
          <a:p>
            <a:r>
              <a:rPr lang="en-US" dirty="0">
                <a:latin typeface="+mj-lt"/>
              </a:rPr>
              <a:t>Insisting that residents join religious activities </a:t>
            </a:r>
          </a:p>
          <a:p>
            <a:r>
              <a:rPr lang="en-US" dirty="0">
                <a:latin typeface="+mj-lt"/>
              </a:rPr>
              <a:t>Interfering with religious practices</a:t>
            </a:r>
          </a:p>
          <a:p>
            <a:r>
              <a:rPr lang="en-US" dirty="0">
                <a:latin typeface="+mj-lt"/>
              </a:rPr>
              <a:t>Discussing your personal beliefs or opinion either directly or indirectly</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088137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19</a:t>
            </a:fld>
            <a:endParaRPr lang="en-US"/>
          </a:p>
        </p:txBody>
      </p:sp>
      <p:sp>
        <p:nvSpPr>
          <p:cNvPr id="2" name="Title 1">
            <a:extLst>
              <a:ext uri="{FF2B5EF4-FFF2-40B4-BE49-F238E27FC236}">
                <a16:creationId xmlns:a16="http://schemas.microsoft.com/office/drawing/2014/main" id="{7BE9A3B9-51BA-4E87-8D51-87DC3A7B9D17}"/>
              </a:ext>
            </a:extLst>
          </p:cNvPr>
          <p:cNvSpPr>
            <a:spLocks noGrp="1"/>
          </p:cNvSpPr>
          <p:nvPr>
            <p:ph type="title"/>
          </p:nvPr>
        </p:nvSpPr>
        <p:spPr/>
        <p:txBody>
          <a:bodyPr>
            <a:normAutofit fontScale="90000"/>
          </a:bodyPr>
          <a:lstStyle/>
          <a:p>
            <a:r>
              <a:rPr lang="en-US" dirty="0"/>
              <a:t>LO1, content 16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Why should you not be judgmental about other people’s beliefs?</a:t>
            </a:r>
          </a:p>
          <a:p>
            <a:pPr marL="0" indent="0">
              <a:buNone/>
            </a:pPr>
            <a:endParaRPr lang="en-US" dirty="0">
              <a:latin typeface="+mj-lt"/>
            </a:endParaRPr>
          </a:p>
          <a:p>
            <a:pPr marL="0" indent="0">
              <a:buNone/>
            </a:pPr>
            <a:r>
              <a:rPr lang="en-US" dirty="0">
                <a:latin typeface="+mj-lt"/>
              </a:rPr>
              <a:t>Why should you not impose your beliefs on your residents?</a:t>
            </a:r>
          </a:p>
          <a:p>
            <a:pPr marL="0" indent="0">
              <a:buNone/>
            </a:pPr>
            <a:endParaRPr lang="en-US" dirty="0">
              <a:latin typeface="+mj-lt"/>
            </a:endParaRPr>
          </a:p>
          <a:p>
            <a:pPr marL="0" indent="0">
              <a:buNone/>
            </a:pPr>
            <a:r>
              <a:rPr lang="en-US" dirty="0">
                <a:latin typeface="+mj-lt"/>
              </a:rPr>
              <a:t>Would your political ideas be appropriate topics of conversation with your resident or his family?</a:t>
            </a:r>
          </a:p>
          <a:p>
            <a:pPr marL="0" indent="0">
              <a:buNone/>
            </a:pPr>
            <a:endParaRPr lang="en-US" dirty="0">
              <a:latin typeface="+mj-lt"/>
            </a:endParaRPr>
          </a:p>
          <a:p>
            <a:pPr marL="0" indent="0">
              <a:buNone/>
            </a:pPr>
            <a:r>
              <a:rPr lang="en-US" dirty="0">
                <a:latin typeface="+mj-lt"/>
              </a:rPr>
              <a:t>What are some appropriate topics of conversation with residents and their families?</a:t>
            </a:r>
          </a:p>
          <a:p>
            <a:pPr marL="0" indent="0">
              <a:buNone/>
            </a:pPr>
            <a:endParaRPr lang="en-US" dirty="0">
              <a:latin typeface="+mj-lt"/>
            </a:endParaRPr>
          </a:p>
        </p:txBody>
      </p:sp>
    </p:spTree>
    <p:extLst>
      <p:ext uri="{BB962C8B-B14F-4D97-AF65-F5344CB8AC3E}">
        <p14:creationId xmlns:p14="http://schemas.microsoft.com/office/powerpoint/2010/main" val="2796567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a:t>
            </a:fld>
            <a:endParaRPr lang="en-US"/>
          </a:p>
        </p:txBody>
      </p:sp>
      <p:sp>
        <p:nvSpPr>
          <p:cNvPr id="2" name="Title 1">
            <a:extLst>
              <a:ext uri="{FF2B5EF4-FFF2-40B4-BE49-F238E27FC236}">
                <a16:creationId xmlns:a16="http://schemas.microsoft.com/office/drawing/2014/main" id="{9682F58A-BB37-4CA7-9909-52BC8D955B87}"/>
              </a:ext>
            </a:extLst>
          </p:cNvPr>
          <p:cNvSpPr>
            <a:spLocks noGrp="1"/>
          </p:cNvSpPr>
          <p:nvPr>
            <p:ph type="title"/>
          </p:nvPr>
        </p:nvSpPr>
        <p:spPr/>
        <p:txBody>
          <a:bodyPr>
            <a:normAutofit fontScale="90000"/>
          </a:bodyPr>
          <a:lstStyle/>
          <a:p>
            <a:r>
              <a:rPr lang="en-US" dirty="0"/>
              <a:t>LO1,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psychosocial needs</a:t>
            </a:r>
          </a:p>
          <a:p>
            <a:pPr marL="457200" lvl="1" indent="0">
              <a:buNone/>
            </a:pPr>
            <a:r>
              <a:rPr lang="en-US" dirty="0">
                <a:latin typeface="+mj-lt"/>
              </a:rPr>
              <a:t>needs that involve social interaction, emotions, intellect, and spirituality.</a:t>
            </a:r>
          </a:p>
          <a:p>
            <a:pPr marL="0" indent="0">
              <a:buNone/>
            </a:pPr>
            <a:endParaRPr lang="en-US" dirty="0">
              <a:latin typeface="+mj-lt"/>
            </a:endParaRPr>
          </a:p>
        </p:txBody>
      </p:sp>
    </p:spTree>
    <p:extLst>
      <p:ext uri="{BB962C8B-B14F-4D97-AF65-F5344CB8AC3E}">
        <p14:creationId xmlns:p14="http://schemas.microsoft.com/office/powerpoint/2010/main" val="1122740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20</a:t>
            </a:fld>
            <a:endParaRPr lang="en-US"/>
          </a:p>
        </p:txBody>
      </p:sp>
      <p:sp>
        <p:nvSpPr>
          <p:cNvPr id="2" name="Title 1">
            <a:extLst>
              <a:ext uri="{FF2B5EF4-FFF2-40B4-BE49-F238E27FC236}">
                <a16:creationId xmlns:a16="http://schemas.microsoft.com/office/drawing/2014/main" id="{81B51A24-7BCD-481C-8788-1CB28D8FA260}"/>
              </a:ext>
            </a:extLst>
          </p:cNvPr>
          <p:cNvSpPr>
            <a:spLocks noGrp="1"/>
          </p:cNvSpPr>
          <p:nvPr>
            <p:ph type="title"/>
          </p:nvPr>
        </p:nvSpPr>
        <p:spPr/>
        <p:txBody>
          <a:bodyPr>
            <a:normAutofit fontScale="90000"/>
          </a:bodyPr>
          <a:lstStyle/>
          <a:p>
            <a:r>
              <a:rPr lang="en-US" dirty="0"/>
              <a:t>LO2,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Define </a:t>
            </a:r>
            <a:r>
              <a:rPr lang="en-US" i="1" dirty="0">
                <a:solidFill>
                  <a:srgbClr val="FF0000"/>
                </a:solidFill>
                <a:latin typeface="+mj-lt"/>
              </a:rPr>
              <a:t>holistic care</a:t>
            </a:r>
            <a:endParaRPr lang="en-US" i="1" dirty="0">
              <a:latin typeface="+mj-lt"/>
            </a:endParaRPr>
          </a:p>
          <a:p>
            <a:pPr marL="0" indent="0">
              <a:buNone/>
            </a:pPr>
            <a:endParaRPr lang="en-US" dirty="0">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holistic care</a:t>
            </a:r>
          </a:p>
          <a:p>
            <a:pPr marL="457200" lvl="1" indent="0">
              <a:buNone/>
            </a:pPr>
            <a:r>
              <a:rPr lang="en-US" dirty="0">
                <a:latin typeface="+mj-lt"/>
              </a:rPr>
              <a:t>a type of care that involves caring for the whole person—the mind as well as the body.</a:t>
            </a:r>
          </a:p>
          <a:p>
            <a:pPr marL="0" indent="0">
              <a:buNone/>
            </a:pPr>
            <a:endParaRPr lang="en-US" dirty="0">
              <a:latin typeface="+mj-lt"/>
            </a:endParaRPr>
          </a:p>
        </p:txBody>
      </p:sp>
    </p:spTree>
    <p:extLst>
      <p:ext uri="{BB962C8B-B14F-4D97-AF65-F5344CB8AC3E}">
        <p14:creationId xmlns:p14="http://schemas.microsoft.com/office/powerpoint/2010/main" val="3784307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21</a:t>
            </a:fld>
            <a:endParaRPr lang="en-US"/>
          </a:p>
        </p:txBody>
      </p:sp>
      <p:sp>
        <p:nvSpPr>
          <p:cNvPr id="2" name="Title 1">
            <a:extLst>
              <a:ext uri="{FF2B5EF4-FFF2-40B4-BE49-F238E27FC236}">
                <a16:creationId xmlns:a16="http://schemas.microsoft.com/office/drawing/2014/main" id="{45C41A69-A343-44CE-A78B-BE9414400116}"/>
              </a:ext>
            </a:extLst>
          </p:cNvPr>
          <p:cNvSpPr>
            <a:spLocks noGrp="1"/>
          </p:cNvSpPr>
          <p:nvPr>
            <p:ph type="title"/>
          </p:nvPr>
        </p:nvSpPr>
        <p:spPr/>
        <p:txBody>
          <a:bodyPr>
            <a:normAutofit fontScale="90000"/>
          </a:bodyPr>
          <a:lstStyle/>
          <a:p>
            <a:r>
              <a:rPr lang="en-US" dirty="0"/>
              <a:t>LO2,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Define </a:t>
            </a:r>
            <a:r>
              <a:rPr lang="en-US" i="1" dirty="0">
                <a:solidFill>
                  <a:srgbClr val="FF0000"/>
                </a:solidFill>
                <a:latin typeface="+mj-lt"/>
              </a:rPr>
              <a:t>holistic care</a:t>
            </a:r>
            <a:endParaRPr lang="en-US" i="1" dirty="0">
              <a:latin typeface="+mj-lt"/>
            </a:endParaRPr>
          </a:p>
          <a:p>
            <a:pPr marL="0" indent="0">
              <a:buNone/>
            </a:pPr>
            <a:endParaRPr lang="en-US" dirty="0">
              <a:latin typeface="+mj-lt"/>
            </a:endParaRPr>
          </a:p>
          <a:p>
            <a:pPr marL="0" indent="0">
              <a:buNone/>
            </a:pPr>
            <a:r>
              <a:rPr lang="en-US" dirty="0">
                <a:latin typeface="+mj-lt"/>
              </a:rPr>
              <a:t>Think about this question:</a:t>
            </a:r>
          </a:p>
          <a:p>
            <a:pPr marL="0" indent="0">
              <a:buNone/>
            </a:pPr>
            <a:endParaRPr lang="en-US" dirty="0">
              <a:latin typeface="+mj-lt"/>
            </a:endParaRPr>
          </a:p>
          <a:p>
            <a:pPr marL="0" indent="0">
              <a:buNone/>
            </a:pPr>
            <a:r>
              <a:rPr lang="en-US" dirty="0">
                <a:latin typeface="+mj-lt"/>
              </a:rPr>
              <a:t>Can you think of an example of how NAs can provide holistic care to residents?</a:t>
            </a:r>
          </a:p>
          <a:p>
            <a:pPr marL="0" indent="0">
              <a:buNone/>
            </a:pPr>
            <a:endParaRPr lang="en-US" dirty="0">
              <a:latin typeface="+mj-lt"/>
            </a:endParaRPr>
          </a:p>
        </p:txBody>
      </p:sp>
    </p:spTree>
    <p:extLst>
      <p:ext uri="{BB962C8B-B14F-4D97-AF65-F5344CB8AC3E}">
        <p14:creationId xmlns:p14="http://schemas.microsoft.com/office/powerpoint/2010/main" val="163168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22</a:t>
            </a:fld>
            <a:endParaRPr lang="en-US"/>
          </a:p>
        </p:txBody>
      </p:sp>
      <p:sp>
        <p:nvSpPr>
          <p:cNvPr id="2" name="Title 1">
            <a:extLst>
              <a:ext uri="{FF2B5EF4-FFF2-40B4-BE49-F238E27FC236}">
                <a16:creationId xmlns:a16="http://schemas.microsoft.com/office/drawing/2014/main" id="{B4937D97-DEA8-4E5F-BD47-E559BAD4DB61}"/>
              </a:ext>
            </a:extLst>
          </p:cNvPr>
          <p:cNvSpPr>
            <a:spLocks noGrp="1"/>
          </p:cNvSpPr>
          <p:nvPr>
            <p:ph type="title"/>
          </p:nvPr>
        </p:nvSpPr>
        <p:spPr/>
        <p:txBody>
          <a:bodyPr>
            <a:normAutofit fontScale="90000"/>
          </a:bodyPr>
          <a:lstStyle/>
          <a:p>
            <a:r>
              <a:rPr lang="en-US" dirty="0"/>
              <a:t>LO3,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Explain why promoting independence and self-care is important</a:t>
            </a:r>
            <a:endParaRPr lang="en-US" dirty="0">
              <a:latin typeface="+mj-lt"/>
            </a:endParaRPr>
          </a:p>
          <a:p>
            <a:pPr marL="0" indent="0">
              <a:buNone/>
            </a:pPr>
            <a:endParaRPr lang="en-US" dirty="0">
              <a:latin typeface="+mj-lt"/>
            </a:endParaRPr>
          </a:p>
          <a:p>
            <a:pPr marL="0" indent="0">
              <a:buNone/>
            </a:pPr>
            <a:r>
              <a:rPr lang="en-US" dirty="0">
                <a:latin typeface="+mj-lt"/>
              </a:rPr>
              <a:t>Residents in LTC facilities may be experiencing any of these losses:</a:t>
            </a:r>
          </a:p>
          <a:p>
            <a:pPr marL="0" indent="0">
              <a:buNone/>
            </a:pPr>
            <a:endParaRPr lang="en-US" dirty="0">
              <a:latin typeface="+mj-lt"/>
            </a:endParaRPr>
          </a:p>
          <a:p>
            <a:pPr lvl="1"/>
            <a:r>
              <a:rPr lang="en-US" dirty="0">
                <a:latin typeface="+mj-lt"/>
              </a:rPr>
              <a:t>Loss of spouse, family, or friends</a:t>
            </a:r>
          </a:p>
          <a:p>
            <a:pPr lvl="1"/>
            <a:r>
              <a:rPr lang="en-US" dirty="0">
                <a:latin typeface="+mj-lt"/>
              </a:rPr>
              <a:t>Loss of workplace and its relationships</a:t>
            </a:r>
          </a:p>
          <a:p>
            <a:pPr lvl="1"/>
            <a:r>
              <a:rPr lang="en-US" dirty="0">
                <a:latin typeface="+mj-lt"/>
              </a:rPr>
              <a:t>Loss of ability to go places</a:t>
            </a:r>
          </a:p>
          <a:p>
            <a:pPr lvl="1"/>
            <a:r>
              <a:rPr lang="en-US" dirty="0">
                <a:latin typeface="+mj-lt"/>
              </a:rPr>
              <a:t>Loss of ability to attend services and meetings at their faith communities</a:t>
            </a:r>
          </a:p>
          <a:p>
            <a:pPr lvl="1"/>
            <a:r>
              <a:rPr lang="en-US" dirty="0">
                <a:latin typeface="+mj-lt"/>
              </a:rPr>
              <a:t>Loss of home and personal possessions</a:t>
            </a:r>
          </a:p>
          <a:p>
            <a:pPr lvl="1"/>
            <a:r>
              <a:rPr lang="en-US" dirty="0">
                <a:latin typeface="+mj-lt"/>
              </a:rPr>
              <a:t>Loss of health and ability to care for themselves</a:t>
            </a:r>
          </a:p>
          <a:p>
            <a:pPr lvl="1"/>
            <a:r>
              <a:rPr lang="en-US" dirty="0">
                <a:latin typeface="+mj-lt"/>
              </a:rPr>
              <a:t>Loss of ability to move freely</a:t>
            </a:r>
          </a:p>
          <a:p>
            <a:pPr marL="0" indent="0">
              <a:buNone/>
            </a:pPr>
            <a:endParaRPr lang="en-US" dirty="0">
              <a:latin typeface="+mj-lt"/>
            </a:endParaRPr>
          </a:p>
        </p:txBody>
      </p:sp>
    </p:spTree>
    <p:extLst>
      <p:ext uri="{BB962C8B-B14F-4D97-AF65-F5344CB8AC3E}">
        <p14:creationId xmlns:p14="http://schemas.microsoft.com/office/powerpoint/2010/main" val="1710489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23</a:t>
            </a:fld>
            <a:endParaRPr lang="en-US"/>
          </a:p>
        </p:txBody>
      </p:sp>
      <p:sp>
        <p:nvSpPr>
          <p:cNvPr id="2" name="Title 1">
            <a:extLst>
              <a:ext uri="{FF2B5EF4-FFF2-40B4-BE49-F238E27FC236}">
                <a16:creationId xmlns:a16="http://schemas.microsoft.com/office/drawing/2014/main" id="{A443D75F-5C7E-4055-B966-A6D1FF966F59}"/>
              </a:ext>
            </a:extLst>
          </p:cNvPr>
          <p:cNvSpPr>
            <a:spLocks noGrp="1"/>
          </p:cNvSpPr>
          <p:nvPr>
            <p:ph type="title"/>
          </p:nvPr>
        </p:nvSpPr>
        <p:spPr/>
        <p:txBody>
          <a:bodyPr>
            <a:normAutofit fontScale="90000"/>
          </a:bodyPr>
          <a:lstStyle/>
          <a:p>
            <a:r>
              <a:rPr lang="en-US" dirty="0"/>
              <a:t>LO3,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Explain why promoting independence and self-care is important</a:t>
            </a:r>
            <a:endParaRPr lang="en-US" dirty="0">
              <a:latin typeface="+mj-lt"/>
            </a:endParaRPr>
          </a:p>
          <a:p>
            <a:pPr marL="0" indent="0">
              <a:buNone/>
            </a:pPr>
            <a:endParaRPr lang="en-US" dirty="0">
              <a:latin typeface="+mj-lt"/>
            </a:endParaRPr>
          </a:p>
          <a:p>
            <a:pPr marL="0" indent="0">
              <a:buNone/>
            </a:pPr>
            <a:r>
              <a:rPr lang="en-US" dirty="0">
                <a:latin typeface="+mj-lt"/>
              </a:rPr>
              <a:t>Residents in LTC facilities may be experiencing any of these losses (cont'd):</a:t>
            </a:r>
          </a:p>
          <a:p>
            <a:pPr marL="0" indent="0">
              <a:buNone/>
            </a:pPr>
            <a:endParaRPr lang="en-US" dirty="0">
              <a:latin typeface="+mj-lt"/>
            </a:endParaRPr>
          </a:p>
          <a:p>
            <a:pPr lvl="1"/>
            <a:r>
              <a:rPr lang="en-US" dirty="0">
                <a:latin typeface="+mj-lt"/>
              </a:rPr>
              <a:t>Loss of pets</a:t>
            </a:r>
          </a:p>
          <a:p>
            <a:pPr lvl="1"/>
            <a:r>
              <a:rPr lang="en-US" dirty="0">
                <a:latin typeface="+mj-lt"/>
              </a:rPr>
              <a:t>LGBTQ residents may fear the loss of a comfortable or accepting environment</a:t>
            </a:r>
          </a:p>
          <a:p>
            <a:pPr marL="0" indent="0">
              <a:buNone/>
            </a:pPr>
            <a:endParaRPr lang="en-US" dirty="0">
              <a:latin typeface="+mj-lt"/>
            </a:endParaRPr>
          </a:p>
        </p:txBody>
      </p:sp>
    </p:spTree>
    <p:extLst>
      <p:ext uri="{BB962C8B-B14F-4D97-AF65-F5344CB8AC3E}">
        <p14:creationId xmlns:p14="http://schemas.microsoft.com/office/powerpoint/2010/main" val="3236922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24</a:t>
            </a:fld>
            <a:endParaRPr lang="en-US"/>
          </a:p>
        </p:txBody>
      </p:sp>
      <p:sp>
        <p:nvSpPr>
          <p:cNvPr id="2" name="Title 1">
            <a:extLst>
              <a:ext uri="{FF2B5EF4-FFF2-40B4-BE49-F238E27FC236}">
                <a16:creationId xmlns:a16="http://schemas.microsoft.com/office/drawing/2014/main" id="{95FE7ED4-AB65-489F-BDE8-A12B3468F55A}"/>
              </a:ext>
            </a:extLst>
          </p:cNvPr>
          <p:cNvSpPr>
            <a:spLocks noGrp="1"/>
          </p:cNvSpPr>
          <p:nvPr>
            <p:ph type="title"/>
          </p:nvPr>
        </p:nvSpPr>
        <p:spPr/>
        <p:txBody>
          <a:bodyPr>
            <a:normAutofit fontScale="90000"/>
          </a:bodyPr>
          <a:lstStyle/>
          <a:p>
            <a:r>
              <a:rPr lang="en-US" dirty="0"/>
              <a:t>LO3,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Explain why promoting independence and self-care is important</a:t>
            </a:r>
            <a:endParaRPr lang="en-US" dirty="0">
              <a:latin typeface="+mj-lt"/>
            </a:endParaRPr>
          </a:p>
          <a:p>
            <a:pPr marL="0" indent="0">
              <a:buNone/>
            </a:pPr>
            <a:endParaRPr lang="en-US" dirty="0">
              <a:latin typeface="+mj-lt"/>
            </a:endParaRPr>
          </a:p>
          <a:p>
            <a:pPr marL="0" indent="0">
              <a:buNone/>
            </a:pPr>
            <a:r>
              <a:rPr lang="en-US" dirty="0">
                <a:latin typeface="+mj-lt"/>
              </a:rPr>
              <a:t>Loss of independence can cause:</a:t>
            </a:r>
          </a:p>
          <a:p>
            <a:pPr marL="0" indent="0">
              <a:buNone/>
            </a:pPr>
            <a:endParaRPr lang="en-US" dirty="0">
              <a:latin typeface="+mj-lt"/>
            </a:endParaRPr>
          </a:p>
          <a:p>
            <a:pPr lvl="1"/>
            <a:r>
              <a:rPr lang="en-US" dirty="0">
                <a:latin typeface="+mj-lt"/>
              </a:rPr>
              <a:t>Poor self-image</a:t>
            </a:r>
          </a:p>
          <a:p>
            <a:pPr lvl="1"/>
            <a:r>
              <a:rPr lang="en-US" dirty="0">
                <a:latin typeface="+mj-lt"/>
              </a:rPr>
              <a:t>Anger</a:t>
            </a:r>
          </a:p>
          <a:p>
            <a:pPr lvl="1"/>
            <a:r>
              <a:rPr lang="en-US" dirty="0">
                <a:latin typeface="+mj-lt"/>
              </a:rPr>
              <a:t>Feelings of helplessness, sadness, and hopelessness</a:t>
            </a:r>
          </a:p>
          <a:p>
            <a:pPr lvl="1"/>
            <a:r>
              <a:rPr lang="en-US" dirty="0">
                <a:latin typeface="+mj-lt"/>
              </a:rPr>
              <a:t>Feelings of uselessness</a:t>
            </a:r>
          </a:p>
          <a:p>
            <a:pPr lvl="1"/>
            <a:r>
              <a:rPr lang="en-US" dirty="0">
                <a:latin typeface="+mj-lt"/>
              </a:rPr>
              <a:t>Increased dependence</a:t>
            </a:r>
          </a:p>
          <a:p>
            <a:pPr lvl="1"/>
            <a:r>
              <a:rPr lang="en-US" dirty="0">
                <a:latin typeface="+mj-lt"/>
              </a:rPr>
              <a:t>Depression</a:t>
            </a:r>
          </a:p>
          <a:p>
            <a:pPr marL="0" indent="0">
              <a:buNone/>
            </a:pPr>
            <a:endParaRPr lang="en-US" dirty="0">
              <a:latin typeface="+mj-lt"/>
            </a:endParaRPr>
          </a:p>
        </p:txBody>
      </p:sp>
    </p:spTree>
    <p:extLst>
      <p:ext uri="{BB962C8B-B14F-4D97-AF65-F5344CB8AC3E}">
        <p14:creationId xmlns:p14="http://schemas.microsoft.com/office/powerpoint/2010/main" val="3826334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25</a:t>
            </a:fld>
            <a:endParaRPr lang="en-US"/>
          </a:p>
        </p:txBody>
      </p:sp>
      <p:sp>
        <p:nvSpPr>
          <p:cNvPr id="2" name="Title 1">
            <a:extLst>
              <a:ext uri="{FF2B5EF4-FFF2-40B4-BE49-F238E27FC236}">
                <a16:creationId xmlns:a16="http://schemas.microsoft.com/office/drawing/2014/main" id="{EF71ADF8-AF5E-48FA-B5A5-504CAFDD1609}"/>
              </a:ext>
            </a:extLst>
          </p:cNvPr>
          <p:cNvSpPr>
            <a:spLocks noGrp="1"/>
          </p:cNvSpPr>
          <p:nvPr>
            <p:ph type="title"/>
          </p:nvPr>
        </p:nvSpPr>
        <p:spPr/>
        <p:txBody>
          <a:bodyPr>
            <a:normAutofit fontScale="90000"/>
          </a:bodyPr>
          <a:lstStyle/>
          <a:p>
            <a:r>
              <a:rPr lang="en-US" dirty="0"/>
              <a:t>LO3,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Explain why promoting independence and self-care is important</a:t>
            </a:r>
            <a:endParaRPr lang="en-US" dirty="0">
              <a:latin typeface="+mj-lt"/>
            </a:endParaRPr>
          </a:p>
          <a:p>
            <a:pPr marL="0" indent="0">
              <a:buNone/>
            </a:pPr>
            <a:endParaRPr lang="en-US" dirty="0">
              <a:latin typeface="+mj-lt"/>
            </a:endParaRPr>
          </a:p>
          <a:p>
            <a:pPr marL="0" indent="0">
              <a:buNone/>
            </a:pPr>
            <a:r>
              <a:rPr lang="en-US" dirty="0">
                <a:latin typeface="+mj-lt"/>
              </a:rPr>
              <a:t>NAs promote independence in residents when they do the following:</a:t>
            </a:r>
          </a:p>
          <a:p>
            <a:pPr marL="0" indent="0">
              <a:buNone/>
            </a:pPr>
            <a:endParaRPr lang="en-US" dirty="0">
              <a:latin typeface="+mj-lt"/>
            </a:endParaRPr>
          </a:p>
          <a:p>
            <a:pPr lvl="1"/>
            <a:r>
              <a:rPr lang="en-US" dirty="0">
                <a:latin typeface="+mj-lt"/>
              </a:rPr>
              <a:t>Encourage residents to do as much as possible for themselves, no matter how long it takes.</a:t>
            </a:r>
          </a:p>
          <a:p>
            <a:pPr lvl="1"/>
            <a:r>
              <a:rPr lang="en-US" dirty="0">
                <a:latin typeface="+mj-lt"/>
              </a:rPr>
              <a:t>Be patient.</a:t>
            </a:r>
          </a:p>
          <a:p>
            <a:pPr lvl="1"/>
            <a:r>
              <a:rPr lang="en-US" dirty="0">
                <a:latin typeface="+mj-lt"/>
              </a:rPr>
              <a:t>Allow residents to make choices.</a:t>
            </a:r>
          </a:p>
          <a:p>
            <a:pPr marL="0" indent="0">
              <a:buNone/>
            </a:pPr>
            <a:endParaRPr lang="en-US" dirty="0">
              <a:latin typeface="+mj-lt"/>
            </a:endParaRPr>
          </a:p>
        </p:txBody>
      </p:sp>
    </p:spTree>
    <p:extLst>
      <p:ext uri="{BB962C8B-B14F-4D97-AF65-F5344CB8AC3E}">
        <p14:creationId xmlns:p14="http://schemas.microsoft.com/office/powerpoint/2010/main" val="815583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26</a:t>
            </a:fld>
            <a:endParaRPr lang="en-US"/>
          </a:p>
        </p:txBody>
      </p:sp>
      <p:sp>
        <p:nvSpPr>
          <p:cNvPr id="2" name="Title 1">
            <a:extLst>
              <a:ext uri="{FF2B5EF4-FFF2-40B4-BE49-F238E27FC236}">
                <a16:creationId xmlns:a16="http://schemas.microsoft.com/office/drawing/2014/main" id="{18B5936A-7B43-4AC0-8EA4-9C81671E0031}"/>
              </a:ext>
            </a:extLst>
          </p:cNvPr>
          <p:cNvSpPr>
            <a:spLocks noGrp="1"/>
          </p:cNvSpPr>
          <p:nvPr>
            <p:ph type="title"/>
          </p:nvPr>
        </p:nvSpPr>
        <p:spPr/>
        <p:txBody>
          <a:bodyPr>
            <a:normAutofit fontScale="90000"/>
          </a:bodyPr>
          <a:lstStyle/>
          <a:p>
            <a:r>
              <a:rPr lang="en-US" dirty="0"/>
              <a:t>LO3,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Explain why promoting independence and self-care is important</a:t>
            </a:r>
            <a:endParaRPr lang="en-US" dirty="0">
              <a:latin typeface="+mj-lt"/>
            </a:endParaRPr>
          </a:p>
          <a:p>
            <a:pPr marL="0" indent="0">
              <a:buNone/>
            </a:pPr>
            <a:endParaRPr lang="en-US" dirty="0">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It is important that NAs never treat residents like children. Residents are adults who can make their own choices and should care for themselves as independently as possible.</a:t>
            </a:r>
          </a:p>
          <a:p>
            <a:pPr marL="0" indent="0">
              <a:buNone/>
            </a:pPr>
            <a:endParaRPr lang="en-US" dirty="0">
              <a:latin typeface="+mj-lt"/>
            </a:endParaRPr>
          </a:p>
        </p:txBody>
      </p:sp>
    </p:spTree>
    <p:extLst>
      <p:ext uri="{BB962C8B-B14F-4D97-AF65-F5344CB8AC3E}">
        <p14:creationId xmlns:p14="http://schemas.microsoft.com/office/powerpoint/2010/main" val="7555104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27</a:t>
            </a:fld>
            <a:endParaRPr lang="en-US"/>
          </a:p>
        </p:txBody>
      </p:sp>
      <p:sp>
        <p:nvSpPr>
          <p:cNvPr id="2" name="Title 1">
            <a:extLst>
              <a:ext uri="{FF2B5EF4-FFF2-40B4-BE49-F238E27FC236}">
                <a16:creationId xmlns:a16="http://schemas.microsoft.com/office/drawing/2014/main" id="{84C74DB6-C9AB-483D-B524-0047B9E15206}"/>
              </a:ext>
            </a:extLst>
          </p:cNvPr>
          <p:cNvSpPr>
            <a:spLocks noGrp="1"/>
          </p:cNvSpPr>
          <p:nvPr>
            <p:ph type="title"/>
          </p:nvPr>
        </p:nvSpPr>
        <p:spPr/>
        <p:txBody>
          <a:bodyPr>
            <a:normAutofit fontScale="90000"/>
          </a:bodyPr>
          <a:lstStyle/>
          <a:p>
            <a:r>
              <a:rPr lang="en-US" dirty="0"/>
              <a:t>LO4,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Identify ways to accommodate cultural differences</a:t>
            </a:r>
            <a:endParaRPr lang="en-US" dirty="0">
              <a:latin typeface="+mj-lt"/>
            </a:endParaRPr>
          </a:p>
          <a:p>
            <a:pPr marL="0" indent="0">
              <a:buNone/>
            </a:pPr>
            <a:endParaRPr lang="en-US" dirty="0">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cultural diversity</a:t>
            </a:r>
          </a:p>
          <a:p>
            <a:pPr marL="457200" lvl="1" indent="0">
              <a:buNone/>
            </a:pPr>
            <a:r>
              <a:rPr lang="en-US" dirty="0">
                <a:latin typeface="+mj-lt"/>
              </a:rPr>
              <a:t>the different groups of people with varied backgrounds and experiences who live together in the world.</a:t>
            </a:r>
          </a:p>
          <a:p>
            <a:pPr marL="0" indent="0">
              <a:buNone/>
            </a:pPr>
            <a:endParaRPr lang="en-US" dirty="0">
              <a:latin typeface="+mj-lt"/>
            </a:endParaRPr>
          </a:p>
        </p:txBody>
      </p:sp>
    </p:spTree>
    <p:extLst>
      <p:ext uri="{BB962C8B-B14F-4D97-AF65-F5344CB8AC3E}">
        <p14:creationId xmlns:p14="http://schemas.microsoft.com/office/powerpoint/2010/main" val="1274088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28</a:t>
            </a:fld>
            <a:endParaRPr lang="en-US"/>
          </a:p>
        </p:txBody>
      </p:sp>
      <p:sp>
        <p:nvSpPr>
          <p:cNvPr id="2" name="Title 1">
            <a:extLst>
              <a:ext uri="{FF2B5EF4-FFF2-40B4-BE49-F238E27FC236}">
                <a16:creationId xmlns:a16="http://schemas.microsoft.com/office/drawing/2014/main" id="{FB017FCB-9F40-4D14-A609-E2E17AE58618}"/>
              </a:ext>
            </a:extLst>
          </p:cNvPr>
          <p:cNvSpPr>
            <a:spLocks noGrp="1"/>
          </p:cNvSpPr>
          <p:nvPr>
            <p:ph type="title"/>
          </p:nvPr>
        </p:nvSpPr>
        <p:spPr/>
        <p:txBody>
          <a:bodyPr>
            <a:normAutofit fontScale="90000"/>
          </a:bodyPr>
          <a:lstStyle/>
          <a:p>
            <a:r>
              <a:rPr lang="en-US" dirty="0"/>
              <a:t>LO4,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Identify ways to accommodate cultural differences</a:t>
            </a:r>
            <a:endParaRPr lang="en-US" dirty="0">
              <a:latin typeface="+mj-lt"/>
            </a:endParaRPr>
          </a:p>
          <a:p>
            <a:pPr marL="0" indent="0">
              <a:buNone/>
            </a:pPr>
            <a:endParaRPr lang="en-US" dirty="0">
              <a:latin typeface="+mj-lt"/>
            </a:endParaRPr>
          </a:p>
          <a:p>
            <a:pPr marL="0" indent="0">
              <a:buNone/>
            </a:pPr>
            <a:r>
              <a:rPr lang="en-US" dirty="0">
                <a:latin typeface="+mj-lt"/>
              </a:rPr>
              <a:t>Culture plays a part in determining all of the following:</a:t>
            </a:r>
          </a:p>
          <a:p>
            <a:pPr marL="0" indent="0">
              <a:buNone/>
            </a:pPr>
            <a:endParaRPr lang="en-US" dirty="0">
              <a:latin typeface="+mj-lt"/>
            </a:endParaRPr>
          </a:p>
          <a:p>
            <a:pPr lvl="1"/>
            <a:r>
              <a:rPr lang="en-US" dirty="0">
                <a:latin typeface="+mj-lt"/>
              </a:rPr>
              <a:t>Language</a:t>
            </a:r>
          </a:p>
          <a:p>
            <a:pPr lvl="1"/>
            <a:r>
              <a:rPr lang="en-US" dirty="0">
                <a:latin typeface="+mj-lt"/>
              </a:rPr>
              <a:t>Religion</a:t>
            </a:r>
          </a:p>
          <a:p>
            <a:pPr lvl="1"/>
            <a:r>
              <a:rPr lang="en-US" dirty="0">
                <a:latin typeface="+mj-lt"/>
              </a:rPr>
              <a:t>Food preferences</a:t>
            </a:r>
          </a:p>
          <a:p>
            <a:pPr lvl="1"/>
            <a:r>
              <a:rPr lang="en-US" dirty="0">
                <a:latin typeface="+mj-lt"/>
              </a:rPr>
              <a:t>Touch</a:t>
            </a:r>
          </a:p>
          <a:p>
            <a:pPr marL="0" indent="0">
              <a:buNone/>
            </a:pPr>
            <a:endParaRPr lang="en-US" dirty="0">
              <a:latin typeface="+mj-lt"/>
            </a:endParaRPr>
          </a:p>
        </p:txBody>
      </p:sp>
    </p:spTree>
    <p:extLst>
      <p:ext uri="{BB962C8B-B14F-4D97-AF65-F5344CB8AC3E}">
        <p14:creationId xmlns:p14="http://schemas.microsoft.com/office/powerpoint/2010/main" val="16261796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29</a:t>
            </a:fld>
            <a:endParaRPr lang="en-US"/>
          </a:p>
        </p:txBody>
      </p:sp>
      <p:sp>
        <p:nvSpPr>
          <p:cNvPr id="4" name="Title 3">
            <a:extLst>
              <a:ext uri="{FF2B5EF4-FFF2-40B4-BE49-F238E27FC236}">
                <a16:creationId xmlns:a16="http://schemas.microsoft.com/office/drawing/2014/main" id="{F2BF438F-642E-49FA-82AE-71CD23E01E50}"/>
              </a:ext>
            </a:extLst>
          </p:cNvPr>
          <p:cNvSpPr>
            <a:spLocks noGrp="1"/>
          </p:cNvSpPr>
          <p:nvPr>
            <p:ph type="title"/>
          </p:nvPr>
        </p:nvSpPr>
        <p:spPr/>
        <p:txBody>
          <a:bodyPr>
            <a:normAutofit fontScale="90000"/>
          </a:bodyPr>
          <a:lstStyle/>
          <a:p>
            <a:r>
              <a:rPr lang="en-US" dirty="0"/>
              <a:t>LO4, content 2</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a:t>
            </a:r>
          </a:p>
          <a:p>
            <a:pPr marL="0" indent="0">
              <a:buNone/>
            </a:pPr>
            <a:endParaRPr lang="en-US" altLang="en-US" dirty="0">
              <a:latin typeface="+mj-lt"/>
            </a:endParaRPr>
          </a:p>
          <a:p>
            <a:pPr marL="0" indent="0">
              <a:buNone/>
            </a:pPr>
            <a:r>
              <a:rPr lang="en-US" altLang="en-US" dirty="0">
                <a:latin typeface="+mj-lt"/>
              </a:rPr>
              <a:t>Understanding a little bit about common religious groups may be useful. Common religions, listed alphabetically, follow:</a:t>
            </a:r>
          </a:p>
          <a:p>
            <a:pPr marL="0" indent="0">
              <a:buNone/>
            </a:pPr>
            <a:endParaRPr lang="en-US" altLang="en-US" dirty="0">
              <a:latin typeface="+mj-lt"/>
            </a:endParaRPr>
          </a:p>
          <a:p>
            <a:pPr marL="0" indent="0">
              <a:buNone/>
            </a:pPr>
            <a:r>
              <a:rPr lang="en-US" altLang="en-US" b="1" dirty="0">
                <a:latin typeface="+mj-lt"/>
              </a:rPr>
              <a:t>Buddhism: </a:t>
            </a:r>
            <a:r>
              <a:rPr lang="en-US" altLang="en-US" dirty="0">
                <a:latin typeface="+mj-lt"/>
              </a:rPr>
              <a:t>Buddhism started in Asia but has many followers in other parts of the world. Buddhism is based on the teachings of Siddhartha Gautama, called Buddha. Buddhists believe that life is filled with suffering that is caused by desire and that suffering ends when desire ends. Buddhism emphasizes meditation. Proper conduct and wisdom release a person from desire, suffering, and a repeating sequence of births and deaths (reincarnation). Nirvana is the highest spiritual plane a person can reach. It is the state of peace and freedom from worry and pain. There are many Buddhist texts. The Tipitaka or Pali Canon is the standard scripture collection. The Dalai Lama is considered to be the highest spiritual leader.</a:t>
            </a:r>
          </a:p>
          <a:p>
            <a:pPr marL="0" indent="0">
              <a:buNone/>
            </a:pPr>
            <a:endParaRPr lang="en-US" altLang="en-US" dirty="0">
              <a:latin typeface="+mj-lt"/>
            </a:endParaRPr>
          </a:p>
        </p:txBody>
      </p:sp>
    </p:spTree>
    <p:extLst>
      <p:ext uri="{BB962C8B-B14F-4D97-AF65-F5344CB8AC3E}">
        <p14:creationId xmlns:p14="http://schemas.microsoft.com/office/powerpoint/2010/main" val="3799837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a:t>
            </a:fld>
            <a:endParaRPr lang="en-US"/>
          </a:p>
        </p:txBody>
      </p:sp>
      <p:sp>
        <p:nvSpPr>
          <p:cNvPr id="2" name="Title 1">
            <a:extLst>
              <a:ext uri="{FF2B5EF4-FFF2-40B4-BE49-F238E27FC236}">
                <a16:creationId xmlns:a16="http://schemas.microsoft.com/office/drawing/2014/main" id="{E37DB63B-3DB3-43BB-911E-89793F4C8000}"/>
              </a:ext>
            </a:extLst>
          </p:cNvPr>
          <p:cNvSpPr>
            <a:spLocks noGrp="1"/>
          </p:cNvSpPr>
          <p:nvPr>
            <p:ph type="title"/>
          </p:nvPr>
        </p:nvSpPr>
        <p:spPr/>
        <p:txBody>
          <a:bodyPr>
            <a:normAutofit fontScale="90000"/>
          </a:bodyPr>
          <a:lstStyle/>
          <a:p>
            <a:r>
              <a:rPr lang="en-US" dirty="0"/>
              <a:t>LO1,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These are the basic physical needs of human beings:</a:t>
            </a:r>
          </a:p>
          <a:p>
            <a:pPr marL="0" indent="0">
              <a:buNone/>
            </a:pPr>
            <a:r>
              <a:rPr lang="en-US" dirty="0">
                <a:latin typeface="+mj-lt"/>
              </a:rPr>
              <a:t> </a:t>
            </a:r>
          </a:p>
          <a:p>
            <a:pPr lvl="1"/>
            <a:r>
              <a:rPr lang="en-US" dirty="0">
                <a:latin typeface="+mj-lt"/>
              </a:rPr>
              <a:t>Food and water</a:t>
            </a:r>
          </a:p>
          <a:p>
            <a:pPr lvl="1"/>
            <a:r>
              <a:rPr lang="en-US" dirty="0">
                <a:latin typeface="+mj-lt"/>
              </a:rPr>
              <a:t>Protection and shelter</a:t>
            </a:r>
          </a:p>
          <a:p>
            <a:pPr lvl="1"/>
            <a:r>
              <a:rPr lang="en-US" dirty="0">
                <a:latin typeface="+mj-lt"/>
              </a:rPr>
              <a:t>Activity</a:t>
            </a:r>
          </a:p>
          <a:p>
            <a:pPr lvl="1"/>
            <a:r>
              <a:rPr lang="en-US" dirty="0">
                <a:latin typeface="+mj-lt"/>
              </a:rPr>
              <a:t>Sleep and rest</a:t>
            </a:r>
          </a:p>
          <a:p>
            <a:pPr lvl="1"/>
            <a:r>
              <a:rPr lang="en-US" dirty="0">
                <a:latin typeface="+mj-lt"/>
              </a:rPr>
              <a:t>Comfort, freedom from pain</a:t>
            </a:r>
          </a:p>
          <a:p>
            <a:pPr marL="0" indent="0">
              <a:buNone/>
            </a:pPr>
            <a:endParaRPr lang="en-US" dirty="0">
              <a:latin typeface="+mj-lt"/>
            </a:endParaRPr>
          </a:p>
        </p:txBody>
      </p:sp>
    </p:spTree>
    <p:extLst>
      <p:ext uri="{BB962C8B-B14F-4D97-AF65-F5344CB8AC3E}">
        <p14:creationId xmlns:p14="http://schemas.microsoft.com/office/powerpoint/2010/main" val="6405621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30</a:t>
            </a:fld>
            <a:endParaRPr lang="en-US"/>
          </a:p>
        </p:txBody>
      </p:sp>
      <p:sp>
        <p:nvSpPr>
          <p:cNvPr id="4" name="Title 3">
            <a:extLst>
              <a:ext uri="{FF2B5EF4-FFF2-40B4-BE49-F238E27FC236}">
                <a16:creationId xmlns:a16="http://schemas.microsoft.com/office/drawing/2014/main" id="{5A668508-EFBE-4B3A-B1BD-84F7F70CA315}"/>
              </a:ext>
            </a:extLst>
          </p:cNvPr>
          <p:cNvSpPr>
            <a:spLocks noGrp="1"/>
          </p:cNvSpPr>
          <p:nvPr>
            <p:ph type="title"/>
          </p:nvPr>
        </p:nvSpPr>
        <p:spPr/>
        <p:txBody>
          <a:bodyPr>
            <a:normAutofit fontScale="90000"/>
          </a:bodyPr>
          <a:lstStyle/>
          <a:p>
            <a:r>
              <a:rPr lang="en-US" dirty="0"/>
              <a:t>LO4, content 3</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b="1" dirty="0">
                <a:latin typeface="+mj-lt"/>
              </a:rPr>
              <a:t>Christianity: </a:t>
            </a:r>
            <a:r>
              <a:rPr lang="en-US" altLang="en-US" dirty="0">
                <a:latin typeface="+mj-lt"/>
              </a:rPr>
              <a:t>Christians believe Jesus Christ was the son of God and that he died so their sins would be forgiven. Christians may be Catholic or Protestant. There are many subgroups or denominations (such as Baptist, Episcopalian, Evangelical, Lutheran, Methodist, Mormon, Presbyterian, and Roman Catholic). Christians may be baptized and may receive communion as a symbol of Christ's sacrifice. They may attend church on Saturdays or Sundays. Some Christians may try to share their beliefs and convert others to their faith. The Christian Bible is the sacred text and is divided in to the Old Testament and the New Testament. Religious leaders may be called priests, ministers, pastors, preachers, or reverends.</a:t>
            </a:r>
          </a:p>
          <a:p>
            <a:pPr marL="0" indent="0">
              <a:buNone/>
            </a:pPr>
            <a:endParaRPr lang="en-US" altLang="en-US" dirty="0">
              <a:latin typeface="+mj-lt"/>
            </a:endParaRPr>
          </a:p>
        </p:txBody>
      </p:sp>
    </p:spTree>
    <p:extLst>
      <p:ext uri="{BB962C8B-B14F-4D97-AF65-F5344CB8AC3E}">
        <p14:creationId xmlns:p14="http://schemas.microsoft.com/office/powerpoint/2010/main" val="39196215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31</a:t>
            </a:fld>
            <a:endParaRPr lang="en-US"/>
          </a:p>
        </p:txBody>
      </p:sp>
      <p:sp>
        <p:nvSpPr>
          <p:cNvPr id="4" name="Title 3">
            <a:extLst>
              <a:ext uri="{FF2B5EF4-FFF2-40B4-BE49-F238E27FC236}">
                <a16:creationId xmlns:a16="http://schemas.microsoft.com/office/drawing/2014/main" id="{E3A2FCF7-A37F-465D-AA94-0443468139B1}"/>
              </a:ext>
            </a:extLst>
          </p:cNvPr>
          <p:cNvSpPr>
            <a:spLocks noGrp="1"/>
          </p:cNvSpPr>
          <p:nvPr>
            <p:ph type="title"/>
          </p:nvPr>
        </p:nvSpPr>
        <p:spPr/>
        <p:txBody>
          <a:bodyPr>
            <a:normAutofit fontScale="90000"/>
          </a:bodyPr>
          <a:lstStyle/>
          <a:p>
            <a:r>
              <a:rPr lang="en-US" dirty="0"/>
              <a:t>LO4, content 4</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b="1" dirty="0">
                <a:latin typeface="+mj-lt"/>
              </a:rPr>
              <a:t>Hinduism: </a:t>
            </a:r>
            <a:r>
              <a:rPr lang="en-US" altLang="en-US" dirty="0">
                <a:latin typeface="+mj-lt"/>
              </a:rPr>
              <a:t>Hinduism is the dominant faith of India, but it is practiced in other places as well. According to Hindu beliefs, there are four purposes of life: acting morally and ethically (Dharma), pursuing prosperity (</a:t>
            </a:r>
            <a:r>
              <a:rPr lang="en-US" altLang="en-US" dirty="0" err="1">
                <a:latin typeface="+mj-lt"/>
              </a:rPr>
              <a:t>Artha</a:t>
            </a:r>
            <a:r>
              <a:rPr lang="en-US" altLang="en-US" dirty="0">
                <a:latin typeface="+mj-lt"/>
              </a:rPr>
              <a:t>), enjoying life (Karma), and accomplishing enlightenment (Moksha). People move through birth, life, death and rebirth. How a person moves toward enlightenment is determined by karma. Karma is the result of actions in past lives and actions in this life can determine one's destiny in future lives. Hindus advocate respect for all life, and some Hindus are vegetarians. Hindus who do eat meat almost always refrain from eating beef. Hindus follow the teachings of ancient scriptures like the Vedas and Upanishads, as well as other major scriptures. Holy men are called Sadhus.</a:t>
            </a:r>
          </a:p>
          <a:p>
            <a:pPr marL="0" indent="0">
              <a:buNone/>
            </a:pPr>
            <a:endParaRPr lang="en-US" altLang="en-US" dirty="0">
              <a:latin typeface="+mj-lt"/>
            </a:endParaRPr>
          </a:p>
        </p:txBody>
      </p:sp>
    </p:spTree>
    <p:extLst>
      <p:ext uri="{BB962C8B-B14F-4D97-AF65-F5344CB8AC3E}">
        <p14:creationId xmlns:p14="http://schemas.microsoft.com/office/powerpoint/2010/main" val="2046329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32</a:t>
            </a:fld>
            <a:endParaRPr lang="en-US"/>
          </a:p>
        </p:txBody>
      </p:sp>
      <p:sp>
        <p:nvSpPr>
          <p:cNvPr id="4" name="Title 3">
            <a:extLst>
              <a:ext uri="{FF2B5EF4-FFF2-40B4-BE49-F238E27FC236}">
                <a16:creationId xmlns:a16="http://schemas.microsoft.com/office/drawing/2014/main" id="{65229D7D-EC43-46EC-A51B-DB7BBE180780}"/>
              </a:ext>
            </a:extLst>
          </p:cNvPr>
          <p:cNvSpPr>
            <a:spLocks noGrp="1"/>
          </p:cNvSpPr>
          <p:nvPr>
            <p:ph type="title"/>
          </p:nvPr>
        </p:nvSpPr>
        <p:spPr/>
        <p:txBody>
          <a:bodyPr>
            <a:normAutofit fontScale="90000"/>
          </a:bodyPr>
          <a:lstStyle/>
          <a:p>
            <a:r>
              <a:rPr lang="en-US" dirty="0"/>
              <a:t>LO4, content 5</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b="1" dirty="0">
                <a:latin typeface="+mj-lt"/>
              </a:rPr>
              <a:t>Islam: </a:t>
            </a:r>
            <a:r>
              <a:rPr lang="en-US" altLang="en-US" dirty="0">
                <a:latin typeface="+mj-lt"/>
              </a:rPr>
              <a:t>Muslims, or followers of Mohammed, believe that Allah (the Arabic term for God) wants people to follow the teachings of the prophet Mohammed. Many Muslims pray five times a day facing Mecca, the holy city for their religion. Muslims also fast during a month-long observation called Ramadan. Muslims worship at mosques and do not drink alcohol or eat pork. There are other dietary restrictions, too. The Qur'an (Koran) is the sacred text of Islam. Islamic religious leaders may be called ayatollah, caliph, imam, mufti, or mullah, among other titles.</a:t>
            </a:r>
          </a:p>
          <a:p>
            <a:pPr marL="0" indent="0">
              <a:buNone/>
            </a:pPr>
            <a:endParaRPr lang="en-US" altLang="en-US" dirty="0">
              <a:latin typeface="+mj-lt"/>
            </a:endParaRPr>
          </a:p>
        </p:txBody>
      </p:sp>
    </p:spTree>
    <p:extLst>
      <p:ext uri="{BB962C8B-B14F-4D97-AF65-F5344CB8AC3E}">
        <p14:creationId xmlns:p14="http://schemas.microsoft.com/office/powerpoint/2010/main" val="5514483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33</a:t>
            </a:fld>
            <a:endParaRPr lang="en-US"/>
          </a:p>
        </p:txBody>
      </p:sp>
      <p:sp>
        <p:nvSpPr>
          <p:cNvPr id="4" name="Title 3">
            <a:extLst>
              <a:ext uri="{FF2B5EF4-FFF2-40B4-BE49-F238E27FC236}">
                <a16:creationId xmlns:a16="http://schemas.microsoft.com/office/drawing/2014/main" id="{BC72CE0F-BE87-43FB-BBC1-7CB5AB917C5D}"/>
              </a:ext>
            </a:extLst>
          </p:cNvPr>
          <p:cNvSpPr>
            <a:spLocks noGrp="1"/>
          </p:cNvSpPr>
          <p:nvPr>
            <p:ph type="title"/>
          </p:nvPr>
        </p:nvSpPr>
        <p:spPr/>
        <p:txBody>
          <a:bodyPr>
            <a:normAutofit fontScale="90000"/>
          </a:bodyPr>
          <a:lstStyle/>
          <a:p>
            <a:r>
              <a:rPr lang="en-US" dirty="0"/>
              <a:t>LO4, content 6</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b="1" dirty="0">
                <a:latin typeface="+mj-lt"/>
              </a:rPr>
              <a:t>Judaism: </a:t>
            </a:r>
            <a:r>
              <a:rPr lang="en-US" altLang="en-US" dirty="0">
                <a:latin typeface="+mj-lt"/>
              </a:rPr>
              <a:t>Judaism is divided into Reform, Conservative, and Orthodox movements. Jewish people believe that God gave them laws through Moses in in the form of the Torah (the sacred text), and that these laws should order their lives. Jewish services are held in synagogues or temples on Friday evenings and sometimes on Saturdays. Some Jewish men wear a yarmulke, or small skullcap, as a sign of their faith. Some Jewish people observe dietary restrictions. They may not do certain things, such as work or drive, on the Sabbath day (called Shabbat), which lasts from Friday sundown to Saturday sundown. Religious leaders are called rabbis.  </a:t>
            </a:r>
          </a:p>
          <a:p>
            <a:pPr marL="0" indent="0">
              <a:buNone/>
            </a:pPr>
            <a:endParaRPr lang="en-US" altLang="en-US" dirty="0">
              <a:latin typeface="+mj-lt"/>
            </a:endParaRPr>
          </a:p>
        </p:txBody>
      </p:sp>
    </p:spTree>
    <p:extLst>
      <p:ext uri="{BB962C8B-B14F-4D97-AF65-F5344CB8AC3E}">
        <p14:creationId xmlns:p14="http://schemas.microsoft.com/office/powerpoint/2010/main" val="1192465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34</a:t>
            </a:fld>
            <a:endParaRPr lang="en-US"/>
          </a:p>
        </p:txBody>
      </p:sp>
      <p:sp>
        <p:nvSpPr>
          <p:cNvPr id="4" name="Title 3">
            <a:extLst>
              <a:ext uri="{FF2B5EF4-FFF2-40B4-BE49-F238E27FC236}">
                <a16:creationId xmlns:a16="http://schemas.microsoft.com/office/drawing/2014/main" id="{803A617A-9F9A-42B7-BD15-CB864756E759}"/>
              </a:ext>
            </a:extLst>
          </p:cNvPr>
          <p:cNvSpPr>
            <a:spLocks noGrp="1"/>
          </p:cNvSpPr>
          <p:nvPr>
            <p:ph type="title"/>
          </p:nvPr>
        </p:nvSpPr>
        <p:spPr/>
        <p:txBody>
          <a:bodyPr>
            <a:normAutofit fontScale="90000"/>
          </a:bodyPr>
          <a:lstStyle/>
          <a:p>
            <a:r>
              <a:rPr lang="en-US" dirty="0"/>
              <a:t>LO4, content 7</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dirty="0">
                <a:latin typeface="+mj-lt"/>
              </a:rPr>
              <a:t>Spirituality concerns a person’s beliefs about the spirit or the soul. It may center on how a person relates to his community, to nature, or to the divine. It may involve reflection and contemplation and a search for inner peace. It may elate to a person's beliefs about the meaning of life. Spiritual practices can include meditation or prayer, but spirituality does not have to encompass religious beliefs. Many people consider themselves to be spiritual but not religious. </a:t>
            </a:r>
          </a:p>
          <a:p>
            <a:pPr marL="0" indent="0">
              <a:buNone/>
            </a:pPr>
            <a:r>
              <a:rPr lang="en-US" altLang="en-US" dirty="0">
                <a:latin typeface="+mj-lt"/>
              </a:rPr>
              <a:t>Many Native Americans (American Indians) follow many different spiritual traditions and practices. An emphasis is placed on the personal and the communal, rather than the institutional, and there is a deep connection with nature. There are many varied practices and rituals.</a:t>
            </a:r>
          </a:p>
          <a:p>
            <a:pPr marL="0" indent="0">
              <a:buNone/>
            </a:pPr>
            <a:endParaRPr lang="en-US" altLang="en-US" dirty="0">
              <a:latin typeface="+mj-lt"/>
            </a:endParaRPr>
          </a:p>
        </p:txBody>
      </p:sp>
    </p:spTree>
    <p:extLst>
      <p:ext uri="{BB962C8B-B14F-4D97-AF65-F5344CB8AC3E}">
        <p14:creationId xmlns:p14="http://schemas.microsoft.com/office/powerpoint/2010/main" val="24671566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35</a:t>
            </a:fld>
            <a:endParaRPr lang="en-US"/>
          </a:p>
        </p:txBody>
      </p:sp>
      <p:sp>
        <p:nvSpPr>
          <p:cNvPr id="4" name="Title 3">
            <a:extLst>
              <a:ext uri="{FF2B5EF4-FFF2-40B4-BE49-F238E27FC236}">
                <a16:creationId xmlns:a16="http://schemas.microsoft.com/office/drawing/2014/main" id="{9823F4F3-FC50-4C49-B79C-3F07CD02053C}"/>
              </a:ext>
            </a:extLst>
          </p:cNvPr>
          <p:cNvSpPr>
            <a:spLocks noGrp="1"/>
          </p:cNvSpPr>
          <p:nvPr>
            <p:ph type="title"/>
          </p:nvPr>
        </p:nvSpPr>
        <p:spPr/>
        <p:txBody>
          <a:bodyPr>
            <a:normAutofit fontScale="90000"/>
          </a:bodyPr>
          <a:lstStyle/>
          <a:p>
            <a:r>
              <a:rPr lang="en-US" dirty="0"/>
              <a:t>LO4, content 8</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dirty="0">
                <a:latin typeface="+mj-lt"/>
              </a:rPr>
              <a:t>Some people may not believe in God or a higher power and identify themselves as agnostic. Agnostics claim that they do not know or cannot know if God exists. They do not deny that God might exist, but they feel there is no true knowledge of God’s existence. Atheists are people who believe that there is no God. This is different from what agnostics believe. Atheists actively deny the existence of any deity (higher power). For many atheists, this belief is as strongly held as any religious belief.</a:t>
            </a:r>
          </a:p>
          <a:p>
            <a:pPr marL="0" indent="0">
              <a:buNone/>
            </a:pPr>
            <a:endParaRPr lang="en-US" altLang="en-US" dirty="0">
              <a:latin typeface="+mj-lt"/>
            </a:endParaRPr>
          </a:p>
        </p:txBody>
      </p:sp>
    </p:spTree>
    <p:extLst>
      <p:ext uri="{BB962C8B-B14F-4D97-AF65-F5344CB8AC3E}">
        <p14:creationId xmlns:p14="http://schemas.microsoft.com/office/powerpoint/2010/main" val="13858012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36</a:t>
            </a:fld>
            <a:endParaRPr lang="en-US"/>
          </a:p>
        </p:txBody>
      </p:sp>
      <p:sp>
        <p:nvSpPr>
          <p:cNvPr id="4" name="Title 3">
            <a:extLst>
              <a:ext uri="{FF2B5EF4-FFF2-40B4-BE49-F238E27FC236}">
                <a16:creationId xmlns:a16="http://schemas.microsoft.com/office/drawing/2014/main" id="{E373C8E8-AB98-448D-A6CF-883D157219C5}"/>
              </a:ext>
            </a:extLst>
          </p:cNvPr>
          <p:cNvSpPr>
            <a:spLocks noGrp="1"/>
          </p:cNvSpPr>
          <p:nvPr>
            <p:ph type="title"/>
          </p:nvPr>
        </p:nvSpPr>
        <p:spPr/>
        <p:txBody>
          <a:bodyPr>
            <a:normAutofit fontScale="90000"/>
          </a:bodyPr>
          <a:lstStyle/>
          <a:p>
            <a:r>
              <a:rPr lang="en-US" dirty="0"/>
              <a:t>LO4, content 9</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pPr marL="0" indent="0">
              <a:buNone/>
            </a:pPr>
            <a:r>
              <a:rPr lang="en-US" altLang="en-US" dirty="0">
                <a:latin typeface="+mj-lt"/>
              </a:rPr>
              <a:t>Many religious beliefs include dietary restrictions. These are rules about what and when followers can eat. Some examples are listed below.</a:t>
            </a:r>
          </a:p>
          <a:p>
            <a:r>
              <a:rPr lang="en-US" altLang="en-US" dirty="0">
                <a:latin typeface="+mj-lt"/>
              </a:rPr>
              <a:t>Many Buddhists are vegetarians, though some include fish in their diet.</a:t>
            </a:r>
          </a:p>
          <a:p>
            <a:r>
              <a:rPr lang="en-US" altLang="en-US" dirty="0">
                <a:latin typeface="+mj-lt"/>
              </a:rPr>
              <a:t>Some Christians, particularly Roman Catholics, do not eat meat on Fridays during Lent.</a:t>
            </a:r>
          </a:p>
          <a:p>
            <a:r>
              <a:rPr lang="en-US" altLang="en-US" dirty="0">
                <a:latin typeface="+mj-lt"/>
              </a:rPr>
              <a:t>Many Jewish people eat kosher foods, do not eat pork, and do not eat lobster, shrimp, and clams (shellfish). Kosher food is food prepared in accordance with Jewish dietary laws. Kosher and non-kosher foods cannot come into contact with the same plates. Jewish people who observe dietary laws may not eat meat products at the same meal with dairy products.</a:t>
            </a:r>
          </a:p>
          <a:p>
            <a:r>
              <a:rPr lang="en-US" altLang="en-US" dirty="0">
                <a:latin typeface="+mj-lt"/>
              </a:rPr>
              <a:t>Mormons may not drink alcohol, coffee, or tea. They may not use tobacco in any form.</a:t>
            </a:r>
          </a:p>
          <a:p>
            <a:pPr marL="0" indent="0">
              <a:buNone/>
            </a:pPr>
            <a:endParaRPr lang="en-US" altLang="en-US" dirty="0">
              <a:latin typeface="+mj-lt"/>
            </a:endParaRPr>
          </a:p>
        </p:txBody>
      </p:sp>
    </p:spTree>
    <p:extLst>
      <p:ext uri="{BB962C8B-B14F-4D97-AF65-F5344CB8AC3E}">
        <p14:creationId xmlns:p14="http://schemas.microsoft.com/office/powerpoint/2010/main" val="1344196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37</a:t>
            </a:fld>
            <a:endParaRPr lang="en-US"/>
          </a:p>
        </p:txBody>
      </p:sp>
      <p:sp>
        <p:nvSpPr>
          <p:cNvPr id="4" name="Title 3">
            <a:extLst>
              <a:ext uri="{FF2B5EF4-FFF2-40B4-BE49-F238E27FC236}">
                <a16:creationId xmlns:a16="http://schemas.microsoft.com/office/drawing/2014/main" id="{97ED6B8A-325E-475D-9558-7EFE5F0DCD76}"/>
              </a:ext>
            </a:extLst>
          </p:cNvPr>
          <p:cNvSpPr>
            <a:spLocks noGrp="1"/>
          </p:cNvSpPr>
          <p:nvPr>
            <p:ph type="title"/>
          </p:nvPr>
        </p:nvSpPr>
        <p:spPr/>
        <p:txBody>
          <a:bodyPr>
            <a:normAutofit fontScale="90000"/>
          </a:bodyPr>
          <a:lstStyle/>
          <a:p>
            <a:r>
              <a:rPr lang="en-US" dirty="0"/>
              <a:t>LO4, content 10</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3-2: Religions and Dietary Practices (cont’d)</a:t>
            </a:r>
          </a:p>
          <a:p>
            <a:pPr marL="0" indent="0">
              <a:buNone/>
            </a:pPr>
            <a:endParaRPr lang="en-US" altLang="en-US" dirty="0">
              <a:latin typeface="+mj-lt"/>
            </a:endParaRPr>
          </a:p>
          <a:p>
            <a:r>
              <a:rPr lang="en-US" altLang="en-US" dirty="0">
                <a:latin typeface="+mj-lt"/>
              </a:rPr>
              <a:t>Muslims do not eat pork and may avoid certain birds. They may not drink alcohol. Muslims may have regular periods of fasting. Fasting means not eating food or eating very little food.</a:t>
            </a:r>
          </a:p>
          <a:p>
            <a:r>
              <a:rPr lang="en-US" altLang="en-US" dirty="0">
                <a:latin typeface="+mj-lt"/>
              </a:rPr>
              <a:t>Some people are vegetarians and do not eat any meat for religious, moral, or health reasons.</a:t>
            </a:r>
          </a:p>
          <a:p>
            <a:r>
              <a:rPr lang="en-US" altLang="en-US" dirty="0">
                <a:latin typeface="+mj-lt"/>
              </a:rPr>
              <a:t>Some people are and do not eat any animals or animal products, such as eggs or dairy products. Vegans may also not use or wear any animal products, including leather.</a:t>
            </a:r>
          </a:p>
          <a:p>
            <a:pPr marL="0" indent="0">
              <a:buNone/>
            </a:pPr>
            <a:endParaRPr lang="en-US" altLang="en-US" dirty="0">
              <a:latin typeface="+mj-lt"/>
            </a:endParaRPr>
          </a:p>
        </p:txBody>
      </p:sp>
    </p:spTree>
    <p:extLst>
      <p:ext uri="{BB962C8B-B14F-4D97-AF65-F5344CB8AC3E}">
        <p14:creationId xmlns:p14="http://schemas.microsoft.com/office/powerpoint/2010/main" val="26610157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38</a:t>
            </a:fld>
            <a:endParaRPr lang="en-US"/>
          </a:p>
        </p:txBody>
      </p:sp>
      <p:sp>
        <p:nvSpPr>
          <p:cNvPr id="2" name="Title 1">
            <a:extLst>
              <a:ext uri="{FF2B5EF4-FFF2-40B4-BE49-F238E27FC236}">
                <a16:creationId xmlns:a16="http://schemas.microsoft.com/office/drawing/2014/main" id="{70A57FA2-7D37-46F6-BCEF-6244455B489F}"/>
              </a:ext>
            </a:extLst>
          </p:cNvPr>
          <p:cNvSpPr>
            <a:spLocks noGrp="1"/>
          </p:cNvSpPr>
          <p:nvPr>
            <p:ph type="title"/>
          </p:nvPr>
        </p:nvSpPr>
        <p:spPr/>
        <p:txBody>
          <a:bodyPr>
            <a:normAutofit fontScale="90000"/>
          </a:bodyPr>
          <a:lstStyle/>
          <a:p>
            <a:r>
              <a:rPr lang="en-US" dirty="0"/>
              <a:t>LO4, content 11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Identify ways to accommodate cultural differences</a:t>
            </a:r>
            <a:endParaRPr lang="en-US" dirty="0">
              <a:latin typeface="+mj-lt"/>
            </a:endParaRPr>
          </a:p>
          <a:p>
            <a:pPr marL="0" indent="0">
              <a:buNone/>
            </a:pPr>
            <a:endParaRPr lang="en-US" dirty="0">
              <a:latin typeface="+mj-lt"/>
            </a:endParaRPr>
          </a:p>
          <a:p>
            <a:pPr marL="0" indent="0">
              <a:buNone/>
            </a:pPr>
            <a:r>
              <a:rPr lang="en-US" dirty="0">
                <a:latin typeface="+mj-lt"/>
              </a:rPr>
              <a:t>In small groups, ask each other these questions:</a:t>
            </a:r>
          </a:p>
          <a:p>
            <a:pPr marL="0" indent="0">
              <a:buNone/>
            </a:pPr>
            <a:endParaRPr lang="en-US" dirty="0">
              <a:latin typeface="+mj-lt"/>
            </a:endParaRPr>
          </a:p>
          <a:p>
            <a:pPr lvl="1"/>
            <a:r>
              <a:rPr lang="en-US" dirty="0">
                <a:latin typeface="+mj-lt"/>
              </a:rPr>
              <a:t>Where did you grow up? Did you like it?</a:t>
            </a:r>
          </a:p>
          <a:p>
            <a:pPr lvl="1"/>
            <a:r>
              <a:rPr lang="en-US" dirty="0">
                <a:latin typeface="+mj-lt"/>
              </a:rPr>
              <a:t>What kinds of food were served at your house?</a:t>
            </a:r>
          </a:p>
          <a:p>
            <a:pPr lvl="1"/>
            <a:r>
              <a:rPr lang="en-US" dirty="0">
                <a:latin typeface="+mj-lt"/>
              </a:rPr>
              <a:t>What languages do you know?</a:t>
            </a:r>
          </a:p>
          <a:p>
            <a:pPr marL="0" indent="0">
              <a:buNone/>
            </a:pPr>
            <a:endParaRPr lang="en-US" dirty="0">
              <a:latin typeface="+mj-lt"/>
            </a:endParaRPr>
          </a:p>
        </p:txBody>
      </p:sp>
    </p:spTree>
    <p:extLst>
      <p:ext uri="{BB962C8B-B14F-4D97-AF65-F5344CB8AC3E}">
        <p14:creationId xmlns:p14="http://schemas.microsoft.com/office/powerpoint/2010/main" val="363656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39</a:t>
            </a:fld>
            <a:endParaRPr lang="en-US"/>
          </a:p>
        </p:txBody>
      </p:sp>
      <p:sp>
        <p:nvSpPr>
          <p:cNvPr id="2" name="Title 1">
            <a:extLst>
              <a:ext uri="{FF2B5EF4-FFF2-40B4-BE49-F238E27FC236}">
                <a16:creationId xmlns:a16="http://schemas.microsoft.com/office/drawing/2014/main" id="{5217B620-2348-4C33-9BEB-7829DF2F8960}"/>
              </a:ext>
            </a:extLst>
          </p:cNvPr>
          <p:cNvSpPr>
            <a:spLocks noGrp="1"/>
          </p:cNvSpPr>
          <p:nvPr>
            <p:ph type="title"/>
          </p:nvPr>
        </p:nvSpPr>
        <p:spPr/>
        <p:txBody>
          <a:bodyPr>
            <a:normAutofit fontScale="90000"/>
          </a:bodyPr>
          <a:lstStyle/>
          <a:p>
            <a:r>
              <a:rPr lang="en-US" dirty="0"/>
              <a:t>LO4, content 12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Identify ways to accommodate cultural differences</a:t>
            </a:r>
            <a:endParaRPr lang="en-US" dirty="0">
              <a:latin typeface="+mj-lt"/>
            </a:endParaRPr>
          </a:p>
          <a:p>
            <a:pPr marL="0" indent="0">
              <a:buNone/>
            </a:pPr>
            <a:endParaRPr lang="en-US" dirty="0">
              <a:latin typeface="+mj-lt"/>
            </a:endParaRPr>
          </a:p>
          <a:p>
            <a:pPr marL="0" indent="0">
              <a:buNone/>
            </a:pPr>
            <a:r>
              <a:rPr lang="en-US" dirty="0">
                <a:latin typeface="+mj-lt"/>
              </a:rPr>
              <a:t>Think about this question:</a:t>
            </a:r>
          </a:p>
          <a:p>
            <a:pPr marL="0" indent="0">
              <a:buNone/>
            </a:pPr>
            <a:endParaRPr lang="en-US" dirty="0">
              <a:latin typeface="+mj-lt"/>
            </a:endParaRPr>
          </a:p>
          <a:p>
            <a:pPr marL="0" indent="0">
              <a:buNone/>
            </a:pPr>
            <a:r>
              <a:rPr lang="en-US" dirty="0">
                <a:latin typeface="+mj-lt"/>
              </a:rPr>
              <a:t>How can knowing about the residents she cares for help an NA do a better job meeting their needs?</a:t>
            </a:r>
          </a:p>
          <a:p>
            <a:pPr marL="0" indent="0">
              <a:buNone/>
            </a:pPr>
            <a:endParaRPr lang="en-US" dirty="0">
              <a:latin typeface="+mj-lt"/>
            </a:endParaRPr>
          </a:p>
        </p:txBody>
      </p:sp>
    </p:spTree>
    <p:extLst>
      <p:ext uri="{BB962C8B-B14F-4D97-AF65-F5344CB8AC3E}">
        <p14:creationId xmlns:p14="http://schemas.microsoft.com/office/powerpoint/2010/main" val="1468560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a:t>
            </a:fld>
            <a:endParaRPr lang="en-US"/>
          </a:p>
        </p:txBody>
      </p:sp>
      <p:sp>
        <p:nvSpPr>
          <p:cNvPr id="2" name="Title 1">
            <a:extLst>
              <a:ext uri="{FF2B5EF4-FFF2-40B4-BE49-F238E27FC236}">
                <a16:creationId xmlns:a16="http://schemas.microsoft.com/office/drawing/2014/main" id="{BE122075-A9B0-4E5D-886F-642EC3F1F79C}"/>
              </a:ext>
            </a:extLst>
          </p:cNvPr>
          <p:cNvSpPr>
            <a:spLocks noGrp="1"/>
          </p:cNvSpPr>
          <p:nvPr>
            <p:ph type="title"/>
          </p:nvPr>
        </p:nvSpPr>
        <p:spPr/>
        <p:txBody>
          <a:bodyPr>
            <a:normAutofit fontScale="90000"/>
          </a:bodyPr>
          <a:lstStyle/>
          <a:p>
            <a:r>
              <a:rPr lang="en-US" dirty="0"/>
              <a:t>LO1,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Some nursing assistant tasks address residents’ physical needs, including the following: </a:t>
            </a:r>
          </a:p>
          <a:p>
            <a:pPr marL="0" indent="0">
              <a:buNone/>
            </a:pPr>
            <a:endParaRPr lang="en-US" dirty="0">
              <a:latin typeface="+mj-lt"/>
            </a:endParaRPr>
          </a:p>
          <a:p>
            <a:pPr lvl="1"/>
            <a:r>
              <a:rPr lang="en-US" dirty="0">
                <a:latin typeface="+mj-lt"/>
              </a:rPr>
              <a:t>Assisting with eating</a:t>
            </a:r>
          </a:p>
          <a:p>
            <a:pPr lvl="1"/>
            <a:r>
              <a:rPr lang="en-US" dirty="0">
                <a:latin typeface="+mj-lt"/>
              </a:rPr>
              <a:t>Assisting with elimination</a:t>
            </a:r>
          </a:p>
          <a:p>
            <a:pPr lvl="1"/>
            <a:r>
              <a:rPr lang="en-US" dirty="0">
                <a:latin typeface="+mj-lt"/>
              </a:rPr>
              <a:t>Assisting with bathing</a:t>
            </a:r>
          </a:p>
          <a:p>
            <a:pPr lvl="1"/>
            <a:r>
              <a:rPr lang="en-US" dirty="0">
                <a:latin typeface="+mj-lt"/>
              </a:rPr>
              <a:t>Assisting with grooming</a:t>
            </a:r>
          </a:p>
          <a:p>
            <a:pPr marL="0" indent="0">
              <a:buNone/>
            </a:pPr>
            <a:endParaRPr lang="en-US" dirty="0">
              <a:latin typeface="+mj-lt"/>
            </a:endParaRPr>
          </a:p>
        </p:txBody>
      </p:sp>
    </p:spTree>
    <p:extLst>
      <p:ext uri="{BB962C8B-B14F-4D97-AF65-F5344CB8AC3E}">
        <p14:creationId xmlns:p14="http://schemas.microsoft.com/office/powerpoint/2010/main" val="38971911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40</a:t>
            </a:fld>
            <a:endParaRPr lang="en-US"/>
          </a:p>
        </p:txBody>
      </p:sp>
      <p:sp>
        <p:nvSpPr>
          <p:cNvPr id="2" name="Title 1">
            <a:extLst>
              <a:ext uri="{FF2B5EF4-FFF2-40B4-BE49-F238E27FC236}">
                <a16:creationId xmlns:a16="http://schemas.microsoft.com/office/drawing/2014/main" id="{702624B6-36C6-4309-90DF-924C8EF8B13D}"/>
              </a:ext>
            </a:extLst>
          </p:cNvPr>
          <p:cNvSpPr>
            <a:spLocks noGrp="1"/>
          </p:cNvSpPr>
          <p:nvPr>
            <p:ph type="title"/>
          </p:nvPr>
        </p:nvSpPr>
        <p:spPr/>
        <p:txBody>
          <a:bodyPr>
            <a:normAutofit fontScale="90000"/>
          </a:bodyPr>
          <a:lstStyle/>
          <a:p>
            <a:r>
              <a:rPr lang="en-US" dirty="0"/>
              <a:t>LO4, content 13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Identify ways to accommodate cultural differences</a:t>
            </a:r>
            <a:endParaRPr lang="en-US" dirty="0">
              <a:latin typeface="+mj-lt"/>
            </a:endParaRPr>
          </a:p>
          <a:p>
            <a:pPr marL="0" indent="0">
              <a:buNone/>
            </a:pPr>
            <a:endParaRPr lang="en-US" dirty="0">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NAs should focus on compassionate, respectful, and culturally-sensitive care. They should treat residents as the residents wish to be treated, not as the NA would want to be treated. This is part of person-centered care.</a:t>
            </a:r>
          </a:p>
          <a:p>
            <a:pPr marL="0" indent="0">
              <a:buNone/>
            </a:pPr>
            <a:endParaRPr lang="en-US" dirty="0">
              <a:latin typeface="+mj-lt"/>
            </a:endParaRPr>
          </a:p>
        </p:txBody>
      </p:sp>
    </p:spTree>
    <p:extLst>
      <p:ext uri="{BB962C8B-B14F-4D97-AF65-F5344CB8AC3E}">
        <p14:creationId xmlns:p14="http://schemas.microsoft.com/office/powerpoint/2010/main" val="38146364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41</a:t>
            </a:fld>
            <a:endParaRPr lang="en-US"/>
          </a:p>
        </p:txBody>
      </p:sp>
      <p:sp>
        <p:nvSpPr>
          <p:cNvPr id="2" name="Title 1">
            <a:extLst>
              <a:ext uri="{FF2B5EF4-FFF2-40B4-BE49-F238E27FC236}">
                <a16:creationId xmlns:a16="http://schemas.microsoft.com/office/drawing/2014/main" id="{F655077B-F0AB-4112-AA05-A3FF21C15DC5}"/>
              </a:ext>
            </a:extLst>
          </p:cNvPr>
          <p:cNvSpPr>
            <a:spLocks noGrp="1"/>
          </p:cNvSpPr>
          <p:nvPr>
            <p:ph type="title"/>
          </p:nvPr>
        </p:nvSpPr>
        <p:spPr/>
        <p:txBody>
          <a:bodyPr>
            <a:normAutofit fontScale="90000"/>
          </a:bodyPr>
          <a:lstStyle/>
          <a:p>
            <a:r>
              <a:rPr lang="en-US" dirty="0"/>
              <a:t>LO5,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dirty="0">
                <a:solidFill>
                  <a:srgbClr val="FF0000"/>
                </a:solidFill>
                <a:latin typeface="+mj-lt"/>
              </a:rPr>
              <a:t>Describe the need for activity</a:t>
            </a:r>
            <a:endParaRPr lang="en-US" dirty="0">
              <a:latin typeface="+mj-lt"/>
            </a:endParaRPr>
          </a:p>
          <a:p>
            <a:pPr marL="0" indent="0">
              <a:buNone/>
            </a:pPr>
            <a:endParaRPr lang="en-US" dirty="0">
              <a:latin typeface="+mj-lt"/>
            </a:endParaRPr>
          </a:p>
          <a:p>
            <a:pPr marL="0" indent="0">
              <a:buNone/>
            </a:pPr>
            <a:r>
              <a:rPr lang="en-US" dirty="0">
                <a:latin typeface="+mj-lt"/>
              </a:rPr>
              <a:t>Physical activity has the following positive effects:</a:t>
            </a:r>
          </a:p>
          <a:p>
            <a:pPr marL="0" indent="0">
              <a:buNone/>
            </a:pPr>
            <a:endParaRPr lang="en-US" dirty="0">
              <a:latin typeface="+mj-lt"/>
            </a:endParaRPr>
          </a:p>
          <a:p>
            <a:pPr lvl="1"/>
            <a:r>
              <a:rPr lang="en-US" dirty="0">
                <a:latin typeface="+mj-lt"/>
              </a:rPr>
              <a:t>Lessens risk of illnesses</a:t>
            </a:r>
          </a:p>
          <a:p>
            <a:pPr lvl="1"/>
            <a:r>
              <a:rPr lang="en-US" dirty="0">
                <a:latin typeface="+mj-lt"/>
              </a:rPr>
              <a:t>Relieves symptoms of depression</a:t>
            </a:r>
          </a:p>
          <a:p>
            <a:pPr lvl="1"/>
            <a:r>
              <a:rPr lang="en-US" dirty="0">
                <a:latin typeface="+mj-lt"/>
              </a:rPr>
              <a:t>Improves mood and concentration</a:t>
            </a:r>
          </a:p>
          <a:p>
            <a:pPr lvl="1"/>
            <a:r>
              <a:rPr lang="en-US" dirty="0">
                <a:latin typeface="+mj-lt"/>
              </a:rPr>
              <a:t>Improves body function</a:t>
            </a:r>
          </a:p>
          <a:p>
            <a:pPr lvl="1"/>
            <a:r>
              <a:rPr lang="en-US" dirty="0">
                <a:latin typeface="+mj-lt"/>
              </a:rPr>
              <a:t>Lowers risk of falls</a:t>
            </a:r>
          </a:p>
          <a:p>
            <a:pPr lvl="1"/>
            <a:r>
              <a:rPr lang="en-US" dirty="0">
                <a:latin typeface="+mj-lt"/>
              </a:rPr>
              <a:t>Improves sleep</a:t>
            </a:r>
          </a:p>
          <a:p>
            <a:pPr lvl="1"/>
            <a:r>
              <a:rPr lang="en-US" dirty="0">
                <a:latin typeface="+mj-lt"/>
              </a:rPr>
              <a:t>Improves ability to cope with stress</a:t>
            </a:r>
          </a:p>
          <a:p>
            <a:pPr lvl="1"/>
            <a:r>
              <a:rPr lang="en-US" dirty="0">
                <a:latin typeface="+mj-lt"/>
              </a:rPr>
              <a:t>Increases energy</a:t>
            </a:r>
          </a:p>
          <a:p>
            <a:pPr lvl="1"/>
            <a:r>
              <a:rPr lang="en-US" dirty="0">
                <a:latin typeface="+mj-lt"/>
              </a:rPr>
              <a:t>Increases appetite</a:t>
            </a:r>
          </a:p>
          <a:p>
            <a:pPr marL="0" indent="0">
              <a:buNone/>
            </a:pPr>
            <a:endParaRPr lang="en-US" dirty="0">
              <a:latin typeface="+mj-lt"/>
            </a:endParaRPr>
          </a:p>
        </p:txBody>
      </p:sp>
    </p:spTree>
    <p:extLst>
      <p:ext uri="{BB962C8B-B14F-4D97-AF65-F5344CB8AC3E}">
        <p14:creationId xmlns:p14="http://schemas.microsoft.com/office/powerpoint/2010/main" val="5990280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42</a:t>
            </a:fld>
            <a:endParaRPr lang="en-US"/>
          </a:p>
        </p:txBody>
      </p:sp>
      <p:sp>
        <p:nvSpPr>
          <p:cNvPr id="2" name="Title 1">
            <a:extLst>
              <a:ext uri="{FF2B5EF4-FFF2-40B4-BE49-F238E27FC236}">
                <a16:creationId xmlns:a16="http://schemas.microsoft.com/office/drawing/2014/main" id="{DB9D8D2A-15C7-4FE1-BA1B-D49E5492BD6A}"/>
              </a:ext>
            </a:extLst>
          </p:cNvPr>
          <p:cNvSpPr>
            <a:spLocks noGrp="1"/>
          </p:cNvSpPr>
          <p:nvPr>
            <p:ph type="title"/>
          </p:nvPr>
        </p:nvSpPr>
        <p:spPr/>
        <p:txBody>
          <a:bodyPr>
            <a:normAutofit fontScale="90000"/>
          </a:bodyPr>
          <a:lstStyle/>
          <a:p>
            <a:r>
              <a:rPr lang="en-US" dirty="0"/>
              <a:t>LO5,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dirty="0">
                <a:solidFill>
                  <a:srgbClr val="FF0000"/>
                </a:solidFill>
                <a:latin typeface="+mj-lt"/>
              </a:rPr>
              <a:t>Describe the need for activity</a:t>
            </a:r>
            <a:endParaRPr lang="en-US" dirty="0">
              <a:latin typeface="+mj-lt"/>
            </a:endParaRPr>
          </a:p>
          <a:p>
            <a:pPr marL="0" indent="0">
              <a:buNone/>
            </a:pPr>
            <a:endParaRPr lang="en-US" dirty="0">
              <a:latin typeface="+mj-lt"/>
            </a:endParaRPr>
          </a:p>
          <a:p>
            <a:pPr marL="0" indent="0">
              <a:buNone/>
            </a:pPr>
            <a:r>
              <a:rPr lang="en-US" dirty="0">
                <a:latin typeface="+mj-lt"/>
              </a:rPr>
              <a:t>Inactivity can cause the following problems:</a:t>
            </a:r>
          </a:p>
          <a:p>
            <a:pPr marL="0" indent="0">
              <a:buNone/>
            </a:pPr>
            <a:endParaRPr lang="en-US" dirty="0">
              <a:latin typeface="+mj-lt"/>
            </a:endParaRPr>
          </a:p>
          <a:p>
            <a:pPr lvl="1"/>
            <a:r>
              <a:rPr lang="en-US" dirty="0">
                <a:latin typeface="+mj-lt"/>
              </a:rPr>
              <a:t>Loss of self-esteem</a:t>
            </a:r>
          </a:p>
          <a:p>
            <a:pPr lvl="1"/>
            <a:r>
              <a:rPr lang="en-US" dirty="0">
                <a:latin typeface="+mj-lt"/>
              </a:rPr>
              <a:t>Anxiety</a:t>
            </a:r>
          </a:p>
          <a:p>
            <a:pPr lvl="1"/>
            <a:r>
              <a:rPr lang="en-US" dirty="0">
                <a:latin typeface="+mj-lt"/>
              </a:rPr>
              <a:t>Depression</a:t>
            </a:r>
          </a:p>
          <a:p>
            <a:pPr lvl="1"/>
            <a:r>
              <a:rPr lang="en-US" dirty="0">
                <a:latin typeface="+mj-lt"/>
              </a:rPr>
              <a:t>Boredom</a:t>
            </a:r>
          </a:p>
          <a:p>
            <a:pPr lvl="1"/>
            <a:r>
              <a:rPr lang="en-US" dirty="0">
                <a:latin typeface="+mj-lt"/>
              </a:rPr>
              <a:t>Pneumonia</a:t>
            </a:r>
          </a:p>
          <a:p>
            <a:pPr lvl="1"/>
            <a:r>
              <a:rPr lang="en-US" dirty="0">
                <a:latin typeface="+mj-lt"/>
              </a:rPr>
              <a:t>Urinary tract infection</a:t>
            </a:r>
          </a:p>
          <a:p>
            <a:pPr lvl="1"/>
            <a:r>
              <a:rPr lang="en-US" dirty="0">
                <a:latin typeface="+mj-lt"/>
              </a:rPr>
              <a:t>Skin breakdown and pressure ulcers</a:t>
            </a:r>
          </a:p>
          <a:p>
            <a:pPr lvl="1"/>
            <a:r>
              <a:rPr lang="en-US" dirty="0">
                <a:latin typeface="+mj-lt"/>
              </a:rPr>
              <a:t>Constipation</a:t>
            </a:r>
          </a:p>
          <a:p>
            <a:pPr lvl="1"/>
            <a:r>
              <a:rPr lang="en-US" dirty="0">
                <a:latin typeface="+mj-lt"/>
              </a:rPr>
              <a:t>Blood clots</a:t>
            </a:r>
          </a:p>
          <a:p>
            <a:pPr lvl="1"/>
            <a:r>
              <a:rPr lang="en-US" dirty="0">
                <a:latin typeface="+mj-lt"/>
              </a:rPr>
              <a:t>Dulling of senses</a:t>
            </a:r>
          </a:p>
          <a:p>
            <a:pPr marL="0" indent="0">
              <a:buNone/>
            </a:pPr>
            <a:endParaRPr lang="en-US" dirty="0">
              <a:latin typeface="+mj-lt"/>
            </a:endParaRPr>
          </a:p>
        </p:txBody>
      </p:sp>
    </p:spTree>
    <p:extLst>
      <p:ext uri="{BB962C8B-B14F-4D97-AF65-F5344CB8AC3E}">
        <p14:creationId xmlns:p14="http://schemas.microsoft.com/office/powerpoint/2010/main" val="18381527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43</a:t>
            </a:fld>
            <a:endParaRPr lang="en-US"/>
          </a:p>
        </p:txBody>
      </p:sp>
      <p:sp>
        <p:nvSpPr>
          <p:cNvPr id="2" name="Title 1">
            <a:extLst>
              <a:ext uri="{FF2B5EF4-FFF2-40B4-BE49-F238E27FC236}">
                <a16:creationId xmlns:a16="http://schemas.microsoft.com/office/drawing/2014/main" id="{70BC1A91-D96E-478F-BEBC-C3C6EBD48FF7}"/>
              </a:ext>
            </a:extLst>
          </p:cNvPr>
          <p:cNvSpPr>
            <a:spLocks noGrp="1"/>
          </p:cNvSpPr>
          <p:nvPr>
            <p:ph type="title"/>
          </p:nvPr>
        </p:nvSpPr>
        <p:spPr/>
        <p:txBody>
          <a:bodyPr>
            <a:normAutofit fontScale="90000"/>
          </a:bodyPr>
          <a:lstStyle/>
          <a:p>
            <a:r>
              <a:rPr lang="en-US" dirty="0"/>
              <a:t>LO6, content 1  </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Discuss family roles and their significance in health care</a:t>
            </a:r>
          </a:p>
          <a:p>
            <a:pPr marL="0" indent="0">
              <a:buNone/>
            </a:pPr>
            <a:endParaRPr lang="en-US" dirty="0">
              <a:solidFill>
                <a:srgbClr val="FF0000"/>
              </a:solidFill>
              <a:latin typeface="+mj-lt"/>
            </a:endParaRPr>
          </a:p>
          <a:p>
            <a:pPr marL="0" indent="0">
              <a:buNone/>
            </a:pPr>
            <a:r>
              <a:rPr lang="en-US" dirty="0">
                <a:latin typeface="+mj-lt"/>
              </a:rPr>
              <a:t>There are many different family types, including the following:</a:t>
            </a:r>
          </a:p>
          <a:p>
            <a:pPr marL="0" indent="0">
              <a:buNone/>
            </a:pPr>
            <a:endParaRPr lang="en-US" dirty="0">
              <a:latin typeface="+mj-lt"/>
            </a:endParaRPr>
          </a:p>
          <a:p>
            <a:pPr lvl="1"/>
            <a:r>
              <a:rPr lang="en-US" dirty="0">
                <a:latin typeface="+mj-lt"/>
              </a:rPr>
              <a:t>Nuclear families</a:t>
            </a:r>
          </a:p>
          <a:p>
            <a:pPr lvl="1"/>
            <a:r>
              <a:rPr lang="en-US" dirty="0">
                <a:latin typeface="+mj-lt"/>
              </a:rPr>
              <a:t>Single-parent families</a:t>
            </a:r>
          </a:p>
          <a:p>
            <a:pPr lvl="1"/>
            <a:r>
              <a:rPr lang="en-US" dirty="0">
                <a:latin typeface="+mj-lt"/>
              </a:rPr>
              <a:t>Married or committed couples of the same sex or opposite sex</a:t>
            </a:r>
          </a:p>
          <a:p>
            <a:pPr lvl="1"/>
            <a:r>
              <a:rPr lang="en-US" dirty="0">
                <a:latin typeface="+mj-lt"/>
              </a:rPr>
              <a:t>Extended families</a:t>
            </a:r>
          </a:p>
          <a:p>
            <a:pPr lvl="1"/>
            <a:r>
              <a:rPr lang="en-US" dirty="0">
                <a:latin typeface="+mj-lt"/>
              </a:rPr>
              <a:t>Blended families</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0806320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44</a:t>
            </a:fld>
            <a:endParaRPr lang="en-US"/>
          </a:p>
        </p:txBody>
      </p:sp>
      <p:sp>
        <p:nvSpPr>
          <p:cNvPr id="2" name="Title 1">
            <a:extLst>
              <a:ext uri="{FF2B5EF4-FFF2-40B4-BE49-F238E27FC236}">
                <a16:creationId xmlns:a16="http://schemas.microsoft.com/office/drawing/2014/main" id="{2B24AB27-78D1-49D6-83F8-F84EA6854F0C}"/>
              </a:ext>
            </a:extLst>
          </p:cNvPr>
          <p:cNvSpPr>
            <a:spLocks noGrp="1"/>
          </p:cNvSpPr>
          <p:nvPr>
            <p:ph type="title"/>
          </p:nvPr>
        </p:nvSpPr>
        <p:spPr/>
        <p:txBody>
          <a:bodyPr>
            <a:normAutofit fontScale="90000"/>
          </a:bodyPr>
          <a:lstStyle/>
          <a:p>
            <a:r>
              <a:rPr lang="en-US" dirty="0"/>
              <a:t>LO6,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Discuss family roles and their significance in health care</a:t>
            </a:r>
          </a:p>
          <a:p>
            <a:pPr marL="457200" indent="-457200">
              <a:buFont typeface="+mj-lt"/>
              <a:buAutoNum type="arabicPeriod" startAt="6"/>
            </a:pPr>
            <a:endParaRPr lang="en-US" dirty="0">
              <a:solidFill>
                <a:srgbClr val="FF0000"/>
              </a:solidFill>
              <a:latin typeface="+mj-lt"/>
            </a:endParaRPr>
          </a:p>
          <a:p>
            <a:pPr marL="0" indent="0">
              <a:buNone/>
            </a:pPr>
            <a:r>
              <a:rPr lang="en-US" dirty="0">
                <a:latin typeface="+mj-lt"/>
              </a:rPr>
              <a:t>Families may participate in the care of residents in these ways:</a:t>
            </a:r>
          </a:p>
          <a:p>
            <a:pPr marL="0" indent="0">
              <a:buNone/>
            </a:pPr>
            <a:endParaRPr lang="en-US" dirty="0">
              <a:latin typeface="+mj-lt"/>
            </a:endParaRPr>
          </a:p>
          <a:p>
            <a:pPr lvl="1"/>
            <a:r>
              <a:rPr lang="en-US" dirty="0">
                <a:latin typeface="+mj-lt"/>
              </a:rPr>
              <a:t>Helping to make care decisions</a:t>
            </a:r>
          </a:p>
          <a:p>
            <a:pPr lvl="1"/>
            <a:r>
              <a:rPr lang="en-US" dirty="0">
                <a:latin typeface="+mj-lt"/>
              </a:rPr>
              <a:t>Communicating with care team</a:t>
            </a:r>
          </a:p>
          <a:p>
            <a:pPr lvl="1"/>
            <a:r>
              <a:rPr lang="en-US" dirty="0">
                <a:latin typeface="+mj-lt"/>
              </a:rPr>
              <a:t>Giving support and encouragement</a:t>
            </a:r>
          </a:p>
          <a:p>
            <a:pPr lvl="1"/>
            <a:r>
              <a:rPr lang="en-US" dirty="0">
                <a:latin typeface="+mj-lt"/>
              </a:rPr>
              <a:t>Connecting to outside world</a:t>
            </a:r>
          </a:p>
          <a:p>
            <a:pPr lvl="1"/>
            <a:r>
              <a:rPr lang="en-US" dirty="0">
                <a:latin typeface="+mj-lt"/>
              </a:rPr>
              <a:t>Giving assurance to dying residents</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2290693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45</a:t>
            </a:fld>
            <a:endParaRPr lang="en-US"/>
          </a:p>
        </p:txBody>
      </p:sp>
      <p:sp>
        <p:nvSpPr>
          <p:cNvPr id="2" name="Title 1">
            <a:extLst>
              <a:ext uri="{FF2B5EF4-FFF2-40B4-BE49-F238E27FC236}">
                <a16:creationId xmlns:a16="http://schemas.microsoft.com/office/drawing/2014/main" id="{891141FB-FBB3-4188-906F-97A209B64AFD}"/>
              </a:ext>
            </a:extLst>
          </p:cNvPr>
          <p:cNvSpPr>
            <a:spLocks noGrp="1"/>
          </p:cNvSpPr>
          <p:nvPr>
            <p:ph type="title"/>
          </p:nvPr>
        </p:nvSpPr>
        <p:spPr/>
        <p:txBody>
          <a:bodyPr>
            <a:normAutofit fontScale="90000"/>
          </a:bodyPr>
          <a:lstStyle/>
          <a:p>
            <a:r>
              <a:rPr lang="en-US" dirty="0"/>
              <a:t>LO6,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Discuss family roles and their significance in health care</a:t>
            </a:r>
          </a:p>
          <a:p>
            <a:pPr marL="457200" indent="-457200">
              <a:buFont typeface="+mj-lt"/>
              <a:buAutoNum type="arabicPeriod" startAt="6"/>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Residents’ families are likely experiencing significant adjustments. NAs should be respectful. They should allow privacy for visits and observe and report the effect of visits on residents.</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1516005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46</a:t>
            </a:fld>
            <a:endParaRPr lang="en-US"/>
          </a:p>
        </p:txBody>
      </p:sp>
      <p:sp>
        <p:nvSpPr>
          <p:cNvPr id="2" name="Title 1">
            <a:extLst>
              <a:ext uri="{FF2B5EF4-FFF2-40B4-BE49-F238E27FC236}">
                <a16:creationId xmlns:a16="http://schemas.microsoft.com/office/drawing/2014/main" id="{89E65306-20C4-4B46-AA0C-C9ADD25390D5}"/>
              </a:ext>
            </a:extLst>
          </p:cNvPr>
          <p:cNvSpPr>
            <a:spLocks noGrp="1"/>
          </p:cNvSpPr>
          <p:nvPr>
            <p:ph type="title"/>
          </p:nvPr>
        </p:nvSpPr>
        <p:spPr/>
        <p:txBody>
          <a:bodyPr>
            <a:normAutofit fontScale="90000"/>
          </a:bodyPr>
          <a:lstStyle/>
          <a:p>
            <a:r>
              <a:rPr lang="en-US" dirty="0"/>
              <a:t>LO6,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Discuss family roles and their significance in health care</a:t>
            </a:r>
          </a:p>
          <a:p>
            <a:pPr marL="457200" indent="-457200">
              <a:buFont typeface="+mj-lt"/>
              <a:buAutoNum type="arabicPeriod" startAt="6"/>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NAs should take the time to ask families questions. NAs should communicate with families and show them that NAs have time for them.</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0973080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47</a:t>
            </a:fld>
            <a:endParaRPr lang="en-US"/>
          </a:p>
        </p:txBody>
      </p:sp>
      <p:sp>
        <p:nvSpPr>
          <p:cNvPr id="2" name="Title 1">
            <a:extLst>
              <a:ext uri="{FF2B5EF4-FFF2-40B4-BE49-F238E27FC236}">
                <a16:creationId xmlns:a16="http://schemas.microsoft.com/office/drawing/2014/main" id="{E707868D-6FB5-4A3B-A52C-4B0E7FC36B7C}"/>
              </a:ext>
            </a:extLst>
          </p:cNvPr>
          <p:cNvSpPr>
            <a:spLocks noGrp="1"/>
          </p:cNvSpPr>
          <p:nvPr>
            <p:ph type="title"/>
          </p:nvPr>
        </p:nvSpPr>
        <p:spPr/>
        <p:txBody>
          <a:bodyPr>
            <a:normAutofit fontScale="90000"/>
          </a:bodyPr>
          <a:lstStyle/>
          <a:p>
            <a:r>
              <a:rPr lang="en-US" dirty="0"/>
              <a:t>LO7,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Infancy (Birth to 12 months)</a:t>
            </a:r>
          </a:p>
          <a:p>
            <a:pPr marL="0" indent="0">
              <a:buNone/>
            </a:pPr>
            <a:endParaRPr lang="en-US" dirty="0">
              <a:latin typeface="+mj-lt"/>
            </a:endParaRPr>
          </a:p>
          <a:p>
            <a:pPr lvl="1"/>
            <a:r>
              <a:rPr lang="en-US" dirty="0">
                <a:latin typeface="+mj-lt"/>
              </a:rPr>
              <a:t>Grow and develop quickly</a:t>
            </a:r>
          </a:p>
          <a:p>
            <a:pPr lvl="1"/>
            <a:r>
              <a:rPr lang="en-US" dirty="0">
                <a:latin typeface="+mj-lt"/>
              </a:rPr>
              <a:t>Development is from head down </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708505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48</a:t>
            </a:fld>
            <a:endParaRPr lang="en-US"/>
          </a:p>
        </p:txBody>
      </p:sp>
      <p:sp>
        <p:nvSpPr>
          <p:cNvPr id="2" name="Title 1">
            <a:extLst>
              <a:ext uri="{FF2B5EF4-FFF2-40B4-BE49-F238E27FC236}">
                <a16:creationId xmlns:a16="http://schemas.microsoft.com/office/drawing/2014/main" id="{BC4363DA-0EED-4323-A578-72C22E3DBAC6}"/>
              </a:ext>
            </a:extLst>
          </p:cNvPr>
          <p:cNvSpPr>
            <a:spLocks noGrp="1"/>
          </p:cNvSpPr>
          <p:nvPr>
            <p:ph type="title"/>
          </p:nvPr>
        </p:nvSpPr>
        <p:spPr/>
        <p:txBody>
          <a:bodyPr>
            <a:normAutofit fontScale="90000"/>
          </a:bodyPr>
          <a:lstStyle/>
          <a:p>
            <a:r>
              <a:rPr lang="en-US" dirty="0"/>
              <a:t>LO7,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Toddlerhood (Ages 1 to 3)</a:t>
            </a:r>
          </a:p>
          <a:p>
            <a:pPr marL="457200" lvl="1" indent="0">
              <a:buNone/>
            </a:pPr>
            <a:endParaRPr lang="en-US" dirty="0">
              <a:latin typeface="+mj-lt"/>
            </a:endParaRPr>
          </a:p>
          <a:p>
            <a:pPr lvl="1"/>
            <a:r>
              <a:rPr lang="en-US" dirty="0">
                <a:latin typeface="+mj-lt"/>
              </a:rPr>
              <a:t>Formerly dependent, now gaining independence and body control</a:t>
            </a:r>
          </a:p>
          <a:p>
            <a:pPr lvl="1"/>
            <a:r>
              <a:rPr lang="en-US" dirty="0">
                <a:latin typeface="+mj-lt"/>
              </a:rPr>
              <a:t>Learn to speak, gain coordination, and bladder and bowel control</a:t>
            </a:r>
          </a:p>
          <a:p>
            <a:pPr lvl="1"/>
            <a:r>
              <a:rPr lang="en-US" dirty="0">
                <a:latin typeface="+mj-lt"/>
              </a:rPr>
              <a:t>May have tantrums or whine to get their way</a:t>
            </a:r>
          </a:p>
          <a:p>
            <a:pPr lvl="1"/>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21784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49</a:t>
            </a:fld>
            <a:endParaRPr lang="en-US"/>
          </a:p>
        </p:txBody>
      </p:sp>
      <p:sp>
        <p:nvSpPr>
          <p:cNvPr id="2" name="Title 1">
            <a:extLst>
              <a:ext uri="{FF2B5EF4-FFF2-40B4-BE49-F238E27FC236}">
                <a16:creationId xmlns:a16="http://schemas.microsoft.com/office/drawing/2014/main" id="{56B04912-FC84-4E11-892B-3883612B7549}"/>
              </a:ext>
            </a:extLst>
          </p:cNvPr>
          <p:cNvSpPr>
            <a:spLocks noGrp="1"/>
          </p:cNvSpPr>
          <p:nvPr>
            <p:ph type="title"/>
          </p:nvPr>
        </p:nvSpPr>
        <p:spPr/>
        <p:txBody>
          <a:bodyPr>
            <a:normAutofit fontScale="90000"/>
          </a:bodyPr>
          <a:lstStyle/>
          <a:p>
            <a:r>
              <a:rPr lang="en-US" dirty="0"/>
              <a:t>LO7,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Preschool Years (ages 3 to 6) </a:t>
            </a:r>
          </a:p>
          <a:p>
            <a:pPr marL="0" indent="0">
              <a:buNone/>
            </a:pPr>
            <a:endParaRPr lang="en-US" dirty="0">
              <a:latin typeface="+mj-lt"/>
            </a:endParaRPr>
          </a:p>
          <a:p>
            <a:pPr lvl="1"/>
            <a:r>
              <a:rPr lang="en-US" dirty="0">
                <a:latin typeface="+mj-lt"/>
              </a:rPr>
              <a:t>More social relationships</a:t>
            </a:r>
          </a:p>
          <a:p>
            <a:pPr lvl="1"/>
            <a:r>
              <a:rPr lang="en-US" dirty="0">
                <a:latin typeface="+mj-lt"/>
              </a:rPr>
              <a:t>Play cooperatively and learn language</a:t>
            </a:r>
          </a:p>
          <a:p>
            <a:pPr lvl="1"/>
            <a:r>
              <a:rPr lang="en-US" dirty="0">
                <a:latin typeface="+mj-lt"/>
              </a:rPr>
              <a:t>Learn right from wrong</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31580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a:t>
            </a:fld>
            <a:endParaRPr lang="en-US"/>
          </a:p>
        </p:txBody>
      </p:sp>
      <p:sp>
        <p:nvSpPr>
          <p:cNvPr id="2" name="Title 1">
            <a:extLst>
              <a:ext uri="{FF2B5EF4-FFF2-40B4-BE49-F238E27FC236}">
                <a16:creationId xmlns:a16="http://schemas.microsoft.com/office/drawing/2014/main" id="{7A6AEA4B-D366-46B4-BF0B-4650C7E3C857}"/>
              </a:ext>
            </a:extLst>
          </p:cNvPr>
          <p:cNvSpPr>
            <a:spLocks noGrp="1"/>
          </p:cNvSpPr>
          <p:nvPr>
            <p:ph type="title"/>
          </p:nvPr>
        </p:nvSpPr>
        <p:spPr/>
        <p:txBody>
          <a:bodyPr>
            <a:normAutofit fontScale="90000"/>
          </a:bodyPr>
          <a:lstStyle/>
          <a:p>
            <a:r>
              <a:rPr lang="en-US" dirty="0"/>
              <a:t>LO1,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These are six psychosocial needs of human beings: </a:t>
            </a:r>
          </a:p>
          <a:p>
            <a:pPr marL="0" indent="0">
              <a:buNone/>
            </a:pPr>
            <a:endParaRPr lang="en-US" dirty="0">
              <a:latin typeface="+mj-lt"/>
            </a:endParaRPr>
          </a:p>
          <a:p>
            <a:pPr lvl="1"/>
            <a:r>
              <a:rPr lang="en-US" dirty="0">
                <a:latin typeface="+mj-lt"/>
              </a:rPr>
              <a:t>Love and affection</a:t>
            </a:r>
          </a:p>
          <a:p>
            <a:pPr lvl="1"/>
            <a:r>
              <a:rPr lang="en-US" dirty="0">
                <a:latin typeface="+mj-lt"/>
              </a:rPr>
              <a:t>Acceptance by others</a:t>
            </a:r>
          </a:p>
          <a:p>
            <a:pPr lvl="1"/>
            <a:r>
              <a:rPr lang="en-US" dirty="0">
                <a:latin typeface="+mj-lt"/>
              </a:rPr>
              <a:t>Safety and security</a:t>
            </a:r>
          </a:p>
          <a:p>
            <a:pPr lvl="1"/>
            <a:r>
              <a:rPr lang="en-US" dirty="0">
                <a:latin typeface="+mj-lt"/>
              </a:rPr>
              <a:t>Self-reliance and independence in daily living</a:t>
            </a:r>
          </a:p>
          <a:p>
            <a:pPr lvl="1"/>
            <a:r>
              <a:rPr lang="en-US" dirty="0">
                <a:latin typeface="+mj-lt"/>
              </a:rPr>
              <a:t>Contact with others</a:t>
            </a:r>
          </a:p>
          <a:p>
            <a:pPr lvl="1"/>
            <a:r>
              <a:rPr lang="en-US" dirty="0">
                <a:latin typeface="+mj-lt"/>
              </a:rPr>
              <a:t>Success and self-esteem</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3647451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50</a:t>
            </a:fld>
            <a:endParaRPr lang="en-US"/>
          </a:p>
        </p:txBody>
      </p:sp>
      <p:sp>
        <p:nvSpPr>
          <p:cNvPr id="2" name="Title 1">
            <a:extLst>
              <a:ext uri="{FF2B5EF4-FFF2-40B4-BE49-F238E27FC236}">
                <a16:creationId xmlns:a16="http://schemas.microsoft.com/office/drawing/2014/main" id="{106D9326-4058-4ED7-B6E1-41750A7D3E59}"/>
              </a:ext>
            </a:extLst>
          </p:cNvPr>
          <p:cNvSpPr>
            <a:spLocks noGrp="1"/>
          </p:cNvSpPr>
          <p:nvPr>
            <p:ph type="title"/>
          </p:nvPr>
        </p:nvSpPr>
        <p:spPr/>
        <p:txBody>
          <a:bodyPr>
            <a:normAutofit fontScale="90000"/>
          </a:bodyPr>
          <a:lstStyle/>
          <a:p>
            <a:r>
              <a:rPr lang="en-US" dirty="0"/>
              <a:t>LO7,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School-Age years (Ages 6 to 10)</a:t>
            </a:r>
          </a:p>
          <a:p>
            <a:pPr marL="0" indent="0">
              <a:buNone/>
            </a:pPr>
            <a:endParaRPr lang="en-US" dirty="0">
              <a:latin typeface="+mj-lt"/>
            </a:endParaRPr>
          </a:p>
          <a:p>
            <a:pPr lvl="1"/>
            <a:r>
              <a:rPr lang="en-US" dirty="0">
                <a:latin typeface="+mj-lt"/>
              </a:rPr>
              <a:t>Cognitive development (thinking and learning)</a:t>
            </a:r>
          </a:p>
          <a:p>
            <a:pPr lvl="1"/>
            <a:r>
              <a:rPr lang="en-US" dirty="0">
                <a:latin typeface="+mj-lt"/>
              </a:rPr>
              <a:t>Learn to get along with others in their peer group</a:t>
            </a:r>
          </a:p>
          <a:p>
            <a:pPr lvl="1"/>
            <a:r>
              <a:rPr lang="en-US" dirty="0">
                <a:latin typeface="+mj-lt"/>
              </a:rPr>
              <a:t>Develop a conscience and self-esteem</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40601837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51</a:t>
            </a:fld>
            <a:endParaRPr lang="en-US"/>
          </a:p>
        </p:txBody>
      </p:sp>
      <p:sp>
        <p:nvSpPr>
          <p:cNvPr id="2" name="Title 1">
            <a:extLst>
              <a:ext uri="{FF2B5EF4-FFF2-40B4-BE49-F238E27FC236}">
                <a16:creationId xmlns:a16="http://schemas.microsoft.com/office/drawing/2014/main" id="{5AB711BA-ECC5-4E89-B20F-8014A4467457}"/>
              </a:ext>
            </a:extLst>
          </p:cNvPr>
          <p:cNvSpPr>
            <a:spLocks noGrp="1"/>
          </p:cNvSpPr>
          <p:nvPr>
            <p:ph type="title"/>
          </p:nvPr>
        </p:nvSpPr>
        <p:spPr/>
        <p:txBody>
          <a:bodyPr>
            <a:normAutofit fontScale="90000"/>
          </a:bodyPr>
          <a:lstStyle/>
          <a:p>
            <a:r>
              <a:rPr lang="en-US" dirty="0"/>
              <a:t>LO7,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Preadolescence (Ages 10 to 13) </a:t>
            </a:r>
          </a:p>
          <a:p>
            <a:pPr marL="0" indent="0">
              <a:buNone/>
            </a:pPr>
            <a:endParaRPr lang="en-US" dirty="0">
              <a:latin typeface="+mj-lt"/>
            </a:endParaRPr>
          </a:p>
          <a:p>
            <a:pPr lvl="1"/>
            <a:r>
              <a:rPr lang="en-US" dirty="0">
                <a:latin typeface="+mj-lt"/>
              </a:rPr>
              <a:t>Growing sense of identity</a:t>
            </a:r>
          </a:p>
          <a:p>
            <a:pPr lvl="1"/>
            <a:r>
              <a:rPr lang="en-US" dirty="0">
                <a:latin typeface="+mj-lt"/>
              </a:rPr>
              <a:t>Strongly identify with peers</a:t>
            </a:r>
          </a:p>
          <a:p>
            <a:pPr lvl="1"/>
            <a:r>
              <a:rPr lang="en-US" dirty="0">
                <a:latin typeface="+mj-lt"/>
              </a:rPr>
              <a:t>Relatively calm period</a:t>
            </a:r>
          </a:p>
          <a:p>
            <a:pPr lvl="1"/>
            <a:r>
              <a:rPr lang="en-US" dirty="0">
                <a:latin typeface="+mj-lt"/>
              </a:rPr>
              <a:t>Imaginary fears give way to fears based in real world</a:t>
            </a:r>
          </a:p>
          <a:p>
            <a:pPr marL="0" indent="0">
              <a:buNone/>
            </a:pPr>
            <a:endParaRPr lang="en-US" dirty="0">
              <a:latin typeface="+mj-lt"/>
            </a:endParaRP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592480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52</a:t>
            </a:fld>
            <a:endParaRPr lang="en-US"/>
          </a:p>
        </p:txBody>
      </p:sp>
      <p:sp>
        <p:nvSpPr>
          <p:cNvPr id="2" name="Title 1">
            <a:extLst>
              <a:ext uri="{FF2B5EF4-FFF2-40B4-BE49-F238E27FC236}">
                <a16:creationId xmlns:a16="http://schemas.microsoft.com/office/drawing/2014/main" id="{731B4E01-C7F6-42EB-97A4-88791AE8CEFE}"/>
              </a:ext>
            </a:extLst>
          </p:cNvPr>
          <p:cNvSpPr>
            <a:spLocks noGrp="1"/>
          </p:cNvSpPr>
          <p:nvPr>
            <p:ph type="title"/>
          </p:nvPr>
        </p:nvSpPr>
        <p:spPr/>
        <p:txBody>
          <a:bodyPr>
            <a:normAutofit fontScale="90000"/>
          </a:bodyPr>
          <a:lstStyle/>
          <a:p>
            <a:r>
              <a:rPr lang="en-US" dirty="0"/>
              <a:t>LO7,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Adolescence (Ages 13 to 19) </a:t>
            </a:r>
          </a:p>
          <a:p>
            <a:pPr marL="0" indent="0">
              <a:buNone/>
            </a:pPr>
            <a:endParaRPr lang="en-US" dirty="0">
              <a:latin typeface="+mj-lt"/>
            </a:endParaRPr>
          </a:p>
          <a:p>
            <a:pPr lvl="1"/>
            <a:r>
              <a:rPr lang="en-US" dirty="0">
                <a:latin typeface="+mj-lt"/>
              </a:rPr>
              <a:t>Onset of puberty</a:t>
            </a:r>
          </a:p>
          <a:p>
            <a:pPr lvl="1"/>
            <a:r>
              <a:rPr lang="en-US" dirty="0">
                <a:latin typeface="+mj-lt"/>
              </a:rPr>
              <a:t>Secondary sex characteristics</a:t>
            </a:r>
          </a:p>
          <a:p>
            <a:pPr lvl="1"/>
            <a:r>
              <a:rPr lang="en-US" dirty="0">
                <a:latin typeface="+mj-lt"/>
              </a:rPr>
              <a:t>Reproductive organs begin to function</a:t>
            </a:r>
          </a:p>
          <a:p>
            <a:pPr lvl="1"/>
            <a:r>
              <a:rPr lang="en-US" dirty="0">
                <a:latin typeface="+mj-lt"/>
              </a:rPr>
              <a:t>Concern for body image and peer acceptance</a:t>
            </a:r>
          </a:p>
          <a:p>
            <a:pPr lvl="1"/>
            <a:r>
              <a:rPr lang="en-US" dirty="0">
                <a:latin typeface="+mj-lt"/>
              </a:rPr>
              <a:t>Changing moods</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360507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53</a:t>
            </a:fld>
            <a:endParaRPr lang="en-US"/>
          </a:p>
        </p:txBody>
      </p:sp>
      <p:sp>
        <p:nvSpPr>
          <p:cNvPr id="2" name="Title 1">
            <a:extLst>
              <a:ext uri="{FF2B5EF4-FFF2-40B4-BE49-F238E27FC236}">
                <a16:creationId xmlns:a16="http://schemas.microsoft.com/office/drawing/2014/main" id="{0A44AAAB-7F81-475A-8B02-3793B80553F4}"/>
              </a:ext>
            </a:extLst>
          </p:cNvPr>
          <p:cNvSpPr>
            <a:spLocks noGrp="1"/>
          </p:cNvSpPr>
          <p:nvPr>
            <p:ph type="title"/>
          </p:nvPr>
        </p:nvSpPr>
        <p:spPr/>
        <p:txBody>
          <a:bodyPr>
            <a:normAutofit fontScale="90000"/>
          </a:bodyPr>
          <a:lstStyle/>
          <a:p>
            <a:r>
              <a:rPr lang="en-US" dirty="0"/>
              <a:t>LO7, content 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Young Adulthood (ages 19 to 40), people often</a:t>
            </a:r>
          </a:p>
          <a:p>
            <a:pPr marL="0" indent="0">
              <a:buNone/>
            </a:pPr>
            <a:endParaRPr lang="en-US" dirty="0">
              <a:latin typeface="+mj-lt"/>
            </a:endParaRPr>
          </a:p>
          <a:p>
            <a:pPr lvl="1"/>
            <a:r>
              <a:rPr lang="en-US" dirty="0">
                <a:latin typeface="+mj-lt"/>
              </a:rPr>
              <a:t>Select an education</a:t>
            </a:r>
          </a:p>
          <a:p>
            <a:pPr lvl="1"/>
            <a:r>
              <a:rPr lang="en-US" dirty="0">
                <a:latin typeface="+mj-lt"/>
              </a:rPr>
              <a:t>Select a career</a:t>
            </a:r>
          </a:p>
          <a:p>
            <a:pPr lvl="1"/>
            <a:r>
              <a:rPr lang="en-US" dirty="0">
                <a:latin typeface="+mj-lt"/>
              </a:rPr>
              <a:t>Select and live with a mate</a:t>
            </a:r>
          </a:p>
          <a:p>
            <a:pPr lvl="1"/>
            <a:r>
              <a:rPr lang="en-US" dirty="0">
                <a:latin typeface="+mj-lt"/>
              </a:rPr>
              <a:t>Raise children</a:t>
            </a:r>
          </a:p>
          <a:p>
            <a:pPr lvl="1"/>
            <a:r>
              <a:rPr lang="en-US" dirty="0">
                <a:latin typeface="+mj-lt"/>
              </a:rPr>
              <a:t>Develop a satisfying sex life</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748746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54</a:t>
            </a:fld>
            <a:endParaRPr lang="en-US"/>
          </a:p>
        </p:txBody>
      </p:sp>
      <p:sp>
        <p:nvSpPr>
          <p:cNvPr id="2" name="Title 1">
            <a:extLst>
              <a:ext uri="{FF2B5EF4-FFF2-40B4-BE49-F238E27FC236}">
                <a16:creationId xmlns:a16="http://schemas.microsoft.com/office/drawing/2014/main" id="{BB6A5D73-90A2-4CDA-976E-074B559CE073}"/>
              </a:ext>
            </a:extLst>
          </p:cNvPr>
          <p:cNvSpPr>
            <a:spLocks noGrp="1"/>
          </p:cNvSpPr>
          <p:nvPr>
            <p:ph type="title"/>
          </p:nvPr>
        </p:nvSpPr>
        <p:spPr/>
        <p:txBody>
          <a:bodyPr>
            <a:normAutofit fontScale="90000"/>
          </a:bodyPr>
          <a:lstStyle/>
          <a:p>
            <a:r>
              <a:rPr lang="en-US" dirty="0"/>
              <a:t>LO7, content 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Middle Adulthood (Ages 40 to 65)</a:t>
            </a:r>
          </a:p>
          <a:p>
            <a:pPr marL="0" indent="0">
              <a:buNone/>
            </a:pPr>
            <a:endParaRPr lang="en-US" dirty="0">
              <a:latin typeface="+mj-lt"/>
            </a:endParaRPr>
          </a:p>
          <a:p>
            <a:pPr lvl="1"/>
            <a:r>
              <a:rPr lang="en-US" dirty="0">
                <a:latin typeface="+mj-lt"/>
              </a:rPr>
              <a:t>More comfortable and stable</a:t>
            </a:r>
          </a:p>
          <a:p>
            <a:pPr lvl="1"/>
            <a:r>
              <a:rPr lang="en-US" dirty="0">
                <a:latin typeface="+mj-lt"/>
              </a:rPr>
              <a:t>Physical changes related to aging occur</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4986028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55</a:t>
            </a:fld>
            <a:endParaRPr lang="en-US"/>
          </a:p>
        </p:txBody>
      </p:sp>
      <p:sp>
        <p:nvSpPr>
          <p:cNvPr id="2" name="Title 1">
            <a:extLst>
              <a:ext uri="{FF2B5EF4-FFF2-40B4-BE49-F238E27FC236}">
                <a16:creationId xmlns:a16="http://schemas.microsoft.com/office/drawing/2014/main" id="{51EC604E-E8A0-4671-B37A-1E29AF737AD9}"/>
              </a:ext>
            </a:extLst>
          </p:cNvPr>
          <p:cNvSpPr>
            <a:spLocks noGrp="1"/>
          </p:cNvSpPr>
          <p:nvPr>
            <p:ph type="title"/>
          </p:nvPr>
        </p:nvSpPr>
        <p:spPr/>
        <p:txBody>
          <a:bodyPr>
            <a:normAutofit fontScale="90000"/>
          </a:bodyPr>
          <a:lstStyle/>
          <a:p>
            <a:r>
              <a:rPr lang="en-US" dirty="0"/>
              <a:t>LO7, content 9</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Late adulthood (65 years and older)</a:t>
            </a:r>
          </a:p>
          <a:p>
            <a:pPr marL="0" indent="0">
              <a:buNone/>
            </a:pPr>
            <a:endParaRPr lang="en-US" dirty="0">
              <a:latin typeface="+mj-lt"/>
            </a:endParaRPr>
          </a:p>
          <a:p>
            <a:pPr lvl="1"/>
            <a:r>
              <a:rPr lang="en-US" dirty="0">
                <a:latin typeface="+mj-lt"/>
              </a:rPr>
              <a:t>Many physical and psychosocial changes</a:t>
            </a:r>
          </a:p>
          <a:p>
            <a:pPr lvl="1"/>
            <a:r>
              <a:rPr lang="en-US" dirty="0">
                <a:latin typeface="+mj-lt"/>
              </a:rPr>
              <a:t>Loss of physical health</a:t>
            </a:r>
          </a:p>
          <a:p>
            <a:pPr lvl="1"/>
            <a:r>
              <a:rPr lang="en-US" dirty="0">
                <a:latin typeface="+mj-lt"/>
              </a:rPr>
              <a:t>Loss of friends and jobs</a:t>
            </a:r>
          </a:p>
          <a:p>
            <a:pPr lvl="1"/>
            <a:r>
              <a:rPr lang="en-US" dirty="0">
                <a:latin typeface="+mj-lt"/>
              </a:rPr>
              <a:t>Lose friends</a:t>
            </a:r>
          </a:p>
          <a:p>
            <a:pPr marL="0" indent="0">
              <a:buNone/>
            </a:pPr>
            <a:endParaRPr lang="en-US" dirty="0">
              <a:latin typeface="+mj-lt"/>
            </a:endParaRP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4463191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56</a:t>
            </a:fld>
            <a:endParaRPr lang="en-US"/>
          </a:p>
        </p:txBody>
      </p:sp>
      <p:sp>
        <p:nvSpPr>
          <p:cNvPr id="2" name="Title 1">
            <a:extLst>
              <a:ext uri="{FF2B5EF4-FFF2-40B4-BE49-F238E27FC236}">
                <a16:creationId xmlns:a16="http://schemas.microsoft.com/office/drawing/2014/main" id="{E7A0BC70-36FC-42E9-8A63-4A0B9D77A914}"/>
              </a:ext>
            </a:extLst>
          </p:cNvPr>
          <p:cNvSpPr>
            <a:spLocks noGrp="1"/>
          </p:cNvSpPr>
          <p:nvPr>
            <p:ph type="title"/>
          </p:nvPr>
        </p:nvSpPr>
        <p:spPr/>
        <p:txBody>
          <a:bodyPr>
            <a:normAutofit fontScale="90000"/>
          </a:bodyPr>
          <a:lstStyle/>
          <a:p>
            <a:r>
              <a:rPr lang="en-US" dirty="0"/>
              <a:t>LO7,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Define the following term:</a:t>
            </a:r>
          </a:p>
          <a:p>
            <a:pPr marL="0" indent="0">
              <a:buNone/>
            </a:pPr>
            <a:endParaRPr lang="en-US" b="1" dirty="0">
              <a:latin typeface="+mj-lt"/>
            </a:endParaRPr>
          </a:p>
          <a:p>
            <a:pPr marL="0" indent="0">
              <a:buNone/>
            </a:pPr>
            <a:r>
              <a:rPr lang="en-US" b="1" dirty="0">
                <a:latin typeface="+mj-lt"/>
              </a:rPr>
              <a:t>ageism</a:t>
            </a:r>
          </a:p>
          <a:p>
            <a:pPr marL="457200" lvl="1" indent="0">
              <a:buNone/>
            </a:pPr>
            <a:r>
              <a:rPr lang="en-US" dirty="0">
                <a:latin typeface="+mj-lt"/>
              </a:rPr>
              <a:t>prejudice toward, stereotyping of, and/or discrimination against older persons or the elderly.</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281047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57</a:t>
            </a:fld>
            <a:endParaRPr lang="en-US"/>
          </a:p>
        </p:txBody>
      </p:sp>
      <p:sp>
        <p:nvSpPr>
          <p:cNvPr id="4" name="Title 3">
            <a:extLst>
              <a:ext uri="{FF2B5EF4-FFF2-40B4-BE49-F238E27FC236}">
                <a16:creationId xmlns:a16="http://schemas.microsoft.com/office/drawing/2014/main" id="{B1DC4737-CDEC-44CA-8A76-202F063DC044}"/>
              </a:ext>
            </a:extLst>
          </p:cNvPr>
          <p:cNvSpPr>
            <a:spLocks noGrp="1"/>
          </p:cNvSpPr>
          <p:nvPr>
            <p:ph type="title"/>
          </p:nvPr>
        </p:nvSpPr>
        <p:spPr/>
        <p:txBody>
          <a:bodyPr>
            <a:normAutofit fontScale="90000"/>
          </a:bodyPr>
          <a:lstStyle/>
          <a:p>
            <a:r>
              <a:rPr lang="en-US" dirty="0"/>
              <a:t>LO7, content 10</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lstStyle/>
          <a:p>
            <a:pPr marL="0" indent="0">
              <a:buNone/>
            </a:pPr>
            <a:r>
              <a:rPr lang="en-US" altLang="en-US" dirty="0">
                <a:latin typeface="+mj-lt"/>
              </a:rPr>
              <a:t>Transparency 3-3: True or False</a:t>
            </a:r>
          </a:p>
          <a:p>
            <a:pPr marL="0" indent="0">
              <a:buNone/>
            </a:pPr>
            <a:endParaRPr lang="en-US" dirty="0">
              <a:latin typeface="+mj-lt"/>
            </a:endParaRPr>
          </a:p>
          <a:p>
            <a:pPr marL="457200" indent="-457200">
              <a:buFont typeface="+mj-lt"/>
              <a:buAutoNum type="arabicPeriod"/>
            </a:pPr>
            <a:r>
              <a:rPr lang="en-US" dirty="0">
                <a:latin typeface="+mj-lt"/>
              </a:rPr>
              <a:t>People over 80 years old cannot live by themselves. </a:t>
            </a:r>
          </a:p>
          <a:p>
            <a:pPr marL="457200" indent="-457200">
              <a:buFont typeface="+mj-lt"/>
              <a:buAutoNum type="arabicPeriod"/>
            </a:pPr>
            <a:r>
              <a:rPr lang="en-US" dirty="0">
                <a:latin typeface="+mj-lt"/>
              </a:rPr>
              <a:t>Most older adults are lonely and depressed. </a:t>
            </a:r>
          </a:p>
          <a:p>
            <a:pPr marL="457200" indent="-457200">
              <a:buFont typeface="+mj-lt"/>
              <a:buAutoNum type="arabicPeriod"/>
            </a:pPr>
            <a:r>
              <a:rPr lang="en-US" dirty="0">
                <a:latin typeface="+mj-lt"/>
              </a:rPr>
              <a:t>Older adults are not able to adjust to changes. </a:t>
            </a:r>
          </a:p>
          <a:p>
            <a:pPr marL="457200" indent="-457200">
              <a:buFont typeface="+mj-lt"/>
              <a:buAutoNum type="arabicPeriod"/>
            </a:pPr>
            <a:r>
              <a:rPr lang="en-US" dirty="0">
                <a:latin typeface="+mj-lt"/>
              </a:rPr>
              <a:t>Most older adults are ill or disabled in some way. </a:t>
            </a:r>
          </a:p>
          <a:p>
            <a:pPr marL="457200" indent="-457200">
              <a:buFont typeface="+mj-lt"/>
              <a:buAutoNum type="arabicPeriod"/>
            </a:pPr>
            <a:r>
              <a:rPr lang="en-US" dirty="0">
                <a:latin typeface="+mj-lt"/>
              </a:rPr>
              <a:t>Older adults can stay active by pursuing favorite hobbies. </a:t>
            </a:r>
          </a:p>
          <a:p>
            <a:pPr marL="457200" indent="-457200">
              <a:buFont typeface="+mj-lt"/>
              <a:buAutoNum type="arabicPeriod"/>
            </a:pPr>
            <a:r>
              <a:rPr lang="en-US" dirty="0">
                <a:latin typeface="+mj-lt"/>
              </a:rPr>
              <a:t>Good health can help older adults live independently. </a:t>
            </a:r>
          </a:p>
          <a:p>
            <a:pPr marL="457200" indent="-457200">
              <a:buFont typeface="+mj-lt"/>
              <a:buAutoNum type="arabicPeriod"/>
            </a:pPr>
            <a:r>
              <a:rPr lang="en-US" dirty="0">
                <a:latin typeface="+mj-lt"/>
              </a:rPr>
              <a:t>Normal changes of aging do not include diseases, disabilities, or dependence on others.</a:t>
            </a:r>
          </a:p>
          <a:p>
            <a:pPr marL="0" indent="0">
              <a:buNone/>
            </a:pPr>
            <a:endParaRPr lang="en-US" dirty="0">
              <a:latin typeface="+mj-lt"/>
            </a:endParaRPr>
          </a:p>
        </p:txBody>
      </p:sp>
    </p:spTree>
    <p:extLst>
      <p:ext uri="{BB962C8B-B14F-4D97-AF65-F5344CB8AC3E}">
        <p14:creationId xmlns:p14="http://schemas.microsoft.com/office/powerpoint/2010/main" val="21536239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58</a:t>
            </a:fld>
            <a:endParaRPr lang="en-US"/>
          </a:p>
        </p:txBody>
      </p:sp>
      <p:sp>
        <p:nvSpPr>
          <p:cNvPr id="2" name="Title 1">
            <a:extLst>
              <a:ext uri="{FF2B5EF4-FFF2-40B4-BE49-F238E27FC236}">
                <a16:creationId xmlns:a16="http://schemas.microsoft.com/office/drawing/2014/main" id="{90D2E6AF-4736-4E51-9EAF-073D021B4011}"/>
              </a:ext>
            </a:extLst>
          </p:cNvPr>
          <p:cNvSpPr>
            <a:spLocks noGrp="1"/>
          </p:cNvSpPr>
          <p:nvPr>
            <p:ph type="title"/>
          </p:nvPr>
        </p:nvSpPr>
        <p:spPr/>
        <p:txBody>
          <a:bodyPr>
            <a:normAutofit fontScale="90000"/>
          </a:bodyPr>
          <a:lstStyle/>
          <a:p>
            <a:r>
              <a:rPr lang="en-US" dirty="0"/>
              <a:t>LO7, content 11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Remember these facts about aging:</a:t>
            </a:r>
          </a:p>
          <a:p>
            <a:pPr marL="0" indent="0">
              <a:buNone/>
            </a:pPr>
            <a:endParaRPr lang="en-US" dirty="0">
              <a:latin typeface="+mj-lt"/>
            </a:endParaRPr>
          </a:p>
          <a:p>
            <a:pPr lvl="1"/>
            <a:r>
              <a:rPr lang="en-US" dirty="0">
                <a:latin typeface="+mj-lt"/>
              </a:rPr>
              <a:t>Older adults have many different capabilities.</a:t>
            </a:r>
          </a:p>
          <a:p>
            <a:pPr lvl="1"/>
            <a:r>
              <a:rPr lang="en-US" dirty="0">
                <a:latin typeface="+mj-lt"/>
              </a:rPr>
              <a:t>Stereotypes are false.</a:t>
            </a:r>
          </a:p>
          <a:p>
            <a:pPr lvl="1"/>
            <a:r>
              <a:rPr lang="en-US" dirty="0">
                <a:latin typeface="+mj-lt"/>
              </a:rPr>
              <a:t>Older persons are usually active.</a:t>
            </a:r>
          </a:p>
          <a:p>
            <a:pPr lvl="1"/>
            <a:r>
              <a:rPr lang="en-US" dirty="0">
                <a:latin typeface="+mj-lt"/>
              </a:rPr>
              <a:t>Aging is a normal process, not a disease.</a:t>
            </a:r>
          </a:p>
          <a:p>
            <a:pPr lvl="1"/>
            <a:r>
              <a:rPr lang="en-US" dirty="0">
                <a:latin typeface="+mj-lt"/>
              </a:rPr>
              <a:t>Aging persons need to adjust to change.</a:t>
            </a:r>
          </a:p>
          <a:p>
            <a:pPr lvl="1"/>
            <a:r>
              <a:rPr lang="en-US" dirty="0">
                <a:latin typeface="+mj-lt"/>
              </a:rPr>
              <a:t>They do not need to be dependent.</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2848155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59</a:t>
            </a:fld>
            <a:endParaRPr lang="en-US"/>
          </a:p>
        </p:txBody>
      </p:sp>
      <p:sp>
        <p:nvSpPr>
          <p:cNvPr id="2" name="Title 1">
            <a:extLst>
              <a:ext uri="{FF2B5EF4-FFF2-40B4-BE49-F238E27FC236}">
                <a16:creationId xmlns:a16="http://schemas.microsoft.com/office/drawing/2014/main" id="{DB88E44A-0B90-4A47-870C-3F983E97472A}"/>
              </a:ext>
            </a:extLst>
          </p:cNvPr>
          <p:cNvSpPr>
            <a:spLocks noGrp="1"/>
          </p:cNvSpPr>
          <p:nvPr>
            <p:ph type="title"/>
          </p:nvPr>
        </p:nvSpPr>
        <p:spPr/>
        <p:txBody>
          <a:bodyPr>
            <a:normAutofit fontScale="90000"/>
          </a:bodyPr>
          <a:lstStyle/>
          <a:p>
            <a:r>
              <a:rPr lang="en-US" dirty="0"/>
              <a:t>LO7, content 12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Normal changes of aging include the following:</a:t>
            </a:r>
          </a:p>
          <a:p>
            <a:pPr marL="0" indent="0">
              <a:buNone/>
            </a:pPr>
            <a:endParaRPr lang="en-US" dirty="0">
              <a:latin typeface="+mj-lt"/>
            </a:endParaRPr>
          </a:p>
          <a:p>
            <a:pPr lvl="1"/>
            <a:r>
              <a:rPr lang="en-US" dirty="0">
                <a:latin typeface="+mj-lt"/>
              </a:rPr>
              <a:t>Thinner, drier, more fragile, and less elastic skin</a:t>
            </a:r>
          </a:p>
          <a:p>
            <a:pPr lvl="1"/>
            <a:r>
              <a:rPr lang="en-US" dirty="0">
                <a:latin typeface="+mj-lt"/>
              </a:rPr>
              <a:t>Weaker, less toned muscles</a:t>
            </a:r>
          </a:p>
          <a:p>
            <a:pPr lvl="1"/>
            <a:r>
              <a:rPr lang="en-US" dirty="0">
                <a:latin typeface="+mj-lt"/>
              </a:rPr>
              <a:t>Less dense, more brittle bones</a:t>
            </a:r>
          </a:p>
          <a:p>
            <a:pPr lvl="1"/>
            <a:r>
              <a:rPr lang="en-US" dirty="0">
                <a:latin typeface="+mj-lt"/>
              </a:rPr>
              <a:t>Less sensitive nerve endings in skin</a:t>
            </a:r>
          </a:p>
          <a:p>
            <a:pPr lvl="1"/>
            <a:r>
              <a:rPr lang="en-US" dirty="0">
                <a:latin typeface="+mj-lt"/>
              </a:rPr>
              <a:t>Slower responses and reflexes</a:t>
            </a:r>
          </a:p>
          <a:p>
            <a:pPr lvl="1"/>
            <a:r>
              <a:rPr lang="en-US" dirty="0">
                <a:latin typeface="+mj-lt"/>
              </a:rPr>
              <a:t>Short-term memory loss</a:t>
            </a:r>
          </a:p>
          <a:p>
            <a:pPr lvl="1"/>
            <a:r>
              <a:rPr lang="en-US" dirty="0">
                <a:latin typeface="+mj-lt"/>
              </a:rPr>
              <a:t>Weaker senses</a:t>
            </a:r>
          </a:p>
          <a:p>
            <a:pPr marL="457200" lvl="1"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770933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a:t>
            </a:fld>
            <a:endParaRPr lang="en-US"/>
          </a:p>
        </p:txBody>
      </p:sp>
      <p:sp>
        <p:nvSpPr>
          <p:cNvPr id="2" name="Title 1">
            <a:extLst>
              <a:ext uri="{FF2B5EF4-FFF2-40B4-BE49-F238E27FC236}">
                <a16:creationId xmlns:a16="http://schemas.microsoft.com/office/drawing/2014/main" id="{A74F5434-E33A-4F8B-8398-FD7689A1FD7B}"/>
              </a:ext>
            </a:extLst>
          </p:cNvPr>
          <p:cNvSpPr>
            <a:spLocks noGrp="1"/>
          </p:cNvSpPr>
          <p:nvPr>
            <p:ph type="title"/>
          </p:nvPr>
        </p:nvSpPr>
        <p:spPr/>
        <p:txBody>
          <a:bodyPr>
            <a:normAutofit fontScale="90000"/>
          </a:bodyPr>
          <a:lstStyle/>
          <a:p>
            <a:r>
              <a:rPr lang="en-US" dirty="0"/>
              <a:t>LO1,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When a person’s psychosocial needs are not met the response may include </a:t>
            </a:r>
          </a:p>
          <a:p>
            <a:pPr marL="0" indent="0">
              <a:buNone/>
            </a:pPr>
            <a:endParaRPr lang="en-US" dirty="0">
              <a:latin typeface="+mj-lt"/>
            </a:endParaRPr>
          </a:p>
          <a:p>
            <a:pPr lvl="1"/>
            <a:r>
              <a:rPr lang="en-US" dirty="0">
                <a:latin typeface="+mj-lt"/>
              </a:rPr>
              <a:t>Frustration</a:t>
            </a:r>
          </a:p>
          <a:p>
            <a:pPr lvl="1"/>
            <a:r>
              <a:rPr lang="en-US" dirty="0">
                <a:latin typeface="+mj-lt"/>
              </a:rPr>
              <a:t>Stress</a:t>
            </a:r>
          </a:p>
          <a:p>
            <a:pPr lvl="1"/>
            <a:r>
              <a:rPr lang="en-US" dirty="0">
                <a:latin typeface="+mj-lt"/>
              </a:rPr>
              <a:t>Fear</a:t>
            </a:r>
          </a:p>
          <a:p>
            <a:pPr lvl="1"/>
            <a:r>
              <a:rPr lang="en-US" dirty="0">
                <a:latin typeface="+mj-lt"/>
              </a:rPr>
              <a:t>Anxiety</a:t>
            </a:r>
          </a:p>
          <a:p>
            <a:pPr lvl="1"/>
            <a:r>
              <a:rPr lang="en-US" dirty="0">
                <a:latin typeface="+mj-lt"/>
              </a:rPr>
              <a:t>Anger</a:t>
            </a:r>
          </a:p>
          <a:p>
            <a:pPr lvl="1"/>
            <a:r>
              <a:rPr lang="en-US" dirty="0">
                <a:latin typeface="+mj-lt"/>
              </a:rPr>
              <a:t>Aggression</a:t>
            </a:r>
          </a:p>
          <a:p>
            <a:pPr lvl="1"/>
            <a:r>
              <a:rPr lang="en-US" dirty="0">
                <a:latin typeface="+mj-lt"/>
              </a:rPr>
              <a:t>Withdrawal</a:t>
            </a:r>
          </a:p>
          <a:p>
            <a:pPr lvl="1"/>
            <a:r>
              <a:rPr lang="en-US" dirty="0">
                <a:latin typeface="+mj-lt"/>
              </a:rPr>
              <a:t>Depression</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5036387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60</a:t>
            </a:fld>
            <a:endParaRPr lang="en-US"/>
          </a:p>
        </p:txBody>
      </p:sp>
      <p:sp>
        <p:nvSpPr>
          <p:cNvPr id="2" name="Title 1">
            <a:extLst>
              <a:ext uri="{FF2B5EF4-FFF2-40B4-BE49-F238E27FC236}">
                <a16:creationId xmlns:a16="http://schemas.microsoft.com/office/drawing/2014/main" id="{985744BF-BB6B-4370-A1A2-604A050C5376}"/>
              </a:ext>
            </a:extLst>
          </p:cNvPr>
          <p:cNvSpPr>
            <a:spLocks noGrp="1"/>
          </p:cNvSpPr>
          <p:nvPr>
            <p:ph type="title"/>
          </p:nvPr>
        </p:nvSpPr>
        <p:spPr/>
        <p:txBody>
          <a:bodyPr>
            <a:normAutofit fontScale="90000"/>
          </a:bodyPr>
          <a:lstStyle/>
          <a:p>
            <a:r>
              <a:rPr lang="en-US" dirty="0"/>
              <a:t>LO7, content 13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Normal changes of aging (cont’d):</a:t>
            </a:r>
          </a:p>
          <a:p>
            <a:pPr marL="0" indent="0">
              <a:buNone/>
            </a:pPr>
            <a:endParaRPr lang="en-US" dirty="0">
              <a:latin typeface="+mj-lt"/>
            </a:endParaRPr>
          </a:p>
          <a:p>
            <a:pPr lvl="1"/>
            <a:r>
              <a:rPr lang="en-US" dirty="0">
                <a:latin typeface="+mj-lt"/>
              </a:rPr>
              <a:t>Less efficient heart</a:t>
            </a:r>
          </a:p>
          <a:p>
            <a:pPr lvl="1"/>
            <a:r>
              <a:rPr lang="en-US" dirty="0">
                <a:latin typeface="+mj-lt"/>
              </a:rPr>
              <a:t>Less oxygen in the blood</a:t>
            </a:r>
          </a:p>
          <a:p>
            <a:pPr lvl="1"/>
            <a:r>
              <a:rPr lang="en-US" dirty="0">
                <a:latin typeface="+mj-lt"/>
              </a:rPr>
              <a:t>Decreased appetite</a:t>
            </a:r>
          </a:p>
          <a:p>
            <a:pPr lvl="1"/>
            <a:r>
              <a:rPr lang="en-US" dirty="0">
                <a:latin typeface="+mj-lt"/>
              </a:rPr>
              <a:t>More frequent urinary elimination</a:t>
            </a:r>
          </a:p>
          <a:p>
            <a:pPr lvl="1"/>
            <a:r>
              <a:rPr lang="en-US" dirty="0">
                <a:latin typeface="+mj-lt"/>
              </a:rPr>
              <a:t>Less efficient, slower digestion</a:t>
            </a:r>
          </a:p>
          <a:p>
            <a:pPr lvl="1"/>
            <a:r>
              <a:rPr lang="en-US" dirty="0">
                <a:latin typeface="+mj-lt"/>
              </a:rPr>
              <a:t>Decreased hormone levels</a:t>
            </a:r>
          </a:p>
          <a:p>
            <a:pPr lvl="1"/>
            <a:r>
              <a:rPr lang="en-US" dirty="0">
                <a:latin typeface="+mj-lt"/>
              </a:rPr>
              <a:t>Weakened immunity</a:t>
            </a:r>
          </a:p>
          <a:p>
            <a:pPr lvl="1"/>
            <a:r>
              <a:rPr lang="en-US" dirty="0">
                <a:latin typeface="+mj-lt"/>
              </a:rPr>
              <a:t>Lifestyle changes</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1390361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61</a:t>
            </a:fld>
            <a:endParaRPr lang="en-US"/>
          </a:p>
        </p:txBody>
      </p:sp>
      <p:sp>
        <p:nvSpPr>
          <p:cNvPr id="2" name="Title 1">
            <a:extLst>
              <a:ext uri="{FF2B5EF4-FFF2-40B4-BE49-F238E27FC236}">
                <a16:creationId xmlns:a16="http://schemas.microsoft.com/office/drawing/2014/main" id="{CF6C1684-114C-4055-848A-000E91D6BB24}"/>
              </a:ext>
            </a:extLst>
          </p:cNvPr>
          <p:cNvSpPr>
            <a:spLocks noGrp="1"/>
          </p:cNvSpPr>
          <p:nvPr>
            <p:ph type="title"/>
          </p:nvPr>
        </p:nvSpPr>
        <p:spPr/>
        <p:txBody>
          <a:bodyPr>
            <a:normAutofit fontScale="90000"/>
          </a:bodyPr>
          <a:lstStyle/>
          <a:p>
            <a:r>
              <a:rPr lang="en-US" dirty="0"/>
              <a:t>LO7, content 14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Describe the stages of human growth and development</a:t>
            </a:r>
          </a:p>
          <a:p>
            <a:pPr marL="457200" indent="-457200">
              <a:buFont typeface="+mj-lt"/>
              <a:buAutoNum type="arabicPeriod" startAt="7"/>
            </a:pPr>
            <a:endParaRPr lang="en-US" dirty="0">
              <a:solidFill>
                <a:srgbClr val="FF0000"/>
              </a:solidFill>
              <a:latin typeface="+mj-lt"/>
            </a:endParaRPr>
          </a:p>
          <a:p>
            <a:pPr marL="0" indent="0">
              <a:buNone/>
            </a:pPr>
            <a:r>
              <a:rPr lang="en-US" dirty="0">
                <a:latin typeface="+mj-lt"/>
              </a:rPr>
              <a:t>Remember that the following are not considered normal changes of aging:</a:t>
            </a:r>
          </a:p>
          <a:p>
            <a:pPr marL="0" indent="0">
              <a:buNone/>
            </a:pPr>
            <a:endParaRPr lang="en-US" dirty="0">
              <a:latin typeface="+mj-lt"/>
            </a:endParaRPr>
          </a:p>
          <a:p>
            <a:pPr lvl="1"/>
            <a:r>
              <a:rPr lang="en-US" dirty="0">
                <a:latin typeface="+mj-lt"/>
              </a:rPr>
              <a:t>Depression</a:t>
            </a:r>
          </a:p>
          <a:p>
            <a:pPr lvl="1"/>
            <a:r>
              <a:rPr lang="en-US" dirty="0">
                <a:latin typeface="+mj-lt"/>
              </a:rPr>
              <a:t>Suicidal thoughts</a:t>
            </a:r>
          </a:p>
          <a:p>
            <a:pPr lvl="1"/>
            <a:r>
              <a:rPr lang="en-US" dirty="0">
                <a:latin typeface="+mj-lt"/>
              </a:rPr>
              <a:t>Unable to think logically</a:t>
            </a:r>
          </a:p>
          <a:p>
            <a:pPr lvl="1"/>
            <a:r>
              <a:rPr lang="en-US" dirty="0">
                <a:latin typeface="+mj-lt"/>
              </a:rPr>
              <a:t>Poor nutrition</a:t>
            </a:r>
          </a:p>
          <a:p>
            <a:pPr lvl="1"/>
            <a:r>
              <a:rPr lang="en-US" dirty="0">
                <a:latin typeface="+mj-lt"/>
              </a:rPr>
              <a:t>Shortness of breath</a:t>
            </a:r>
          </a:p>
          <a:p>
            <a:pPr lvl="1"/>
            <a:r>
              <a:rPr lang="en-US" dirty="0">
                <a:latin typeface="+mj-lt"/>
              </a:rPr>
              <a:t>Incontinence</a:t>
            </a:r>
          </a:p>
          <a:p>
            <a:pPr marL="0" indent="0">
              <a:buNone/>
            </a:pPr>
            <a:endParaRPr lang="en-US" dirty="0">
              <a:latin typeface="+mj-lt"/>
            </a:endParaRPr>
          </a:p>
          <a:p>
            <a:pPr marL="457200" indent="-457200">
              <a:buFont typeface="+mj-lt"/>
              <a:buAutoNum type="arabicPeriod" startAt="6"/>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202649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62</a:t>
            </a:fld>
            <a:endParaRPr lang="en-US"/>
          </a:p>
        </p:txBody>
      </p:sp>
      <p:sp>
        <p:nvSpPr>
          <p:cNvPr id="2" name="Title 1">
            <a:extLst>
              <a:ext uri="{FF2B5EF4-FFF2-40B4-BE49-F238E27FC236}">
                <a16:creationId xmlns:a16="http://schemas.microsoft.com/office/drawing/2014/main" id="{238ADE7E-79B8-4C2E-9BE9-4C872891B58C}"/>
              </a:ext>
            </a:extLst>
          </p:cNvPr>
          <p:cNvSpPr>
            <a:spLocks noGrp="1"/>
          </p:cNvSpPr>
          <p:nvPr>
            <p:ph type="title"/>
          </p:nvPr>
        </p:nvSpPr>
        <p:spPr/>
        <p:txBody>
          <a:bodyPr>
            <a:normAutofit fontScale="90000"/>
          </a:bodyPr>
          <a:lstStyle/>
          <a:p>
            <a:r>
              <a:rPr lang="en-US" dirty="0"/>
              <a:t>LO8,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8"/>
            </a:pPr>
            <a:r>
              <a:rPr lang="en-US" dirty="0">
                <a:solidFill>
                  <a:srgbClr val="FF0000"/>
                </a:solidFill>
                <a:latin typeface="+mj-lt"/>
              </a:rPr>
              <a:t>Discuss developmental disabilities</a:t>
            </a:r>
          </a:p>
          <a:p>
            <a:pPr marL="457200" indent="-457200">
              <a:buFont typeface="+mj-lt"/>
              <a:buAutoNum type="arabicPeriod" startAt="8"/>
            </a:pPr>
            <a:endParaRPr lang="en-US" dirty="0">
              <a:solidFill>
                <a:srgbClr val="FF0000"/>
              </a:solidFill>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developmental disabilities</a:t>
            </a:r>
          </a:p>
          <a:p>
            <a:pPr marL="457200" lvl="1" indent="0">
              <a:buNone/>
            </a:pPr>
            <a:r>
              <a:rPr lang="en-US" dirty="0">
                <a:latin typeface="+mj-lt"/>
              </a:rPr>
              <a:t>disabilities that are present at birth or emerge during childhood that restrict physical and/or mental ability.</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9297866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63</a:t>
            </a:fld>
            <a:endParaRPr lang="en-US"/>
          </a:p>
        </p:txBody>
      </p:sp>
      <p:sp>
        <p:nvSpPr>
          <p:cNvPr id="2" name="Title 1">
            <a:extLst>
              <a:ext uri="{FF2B5EF4-FFF2-40B4-BE49-F238E27FC236}">
                <a16:creationId xmlns:a16="http://schemas.microsoft.com/office/drawing/2014/main" id="{6773706E-0C68-4C8F-91DA-C1DF3645FB33}"/>
              </a:ext>
            </a:extLst>
          </p:cNvPr>
          <p:cNvSpPr>
            <a:spLocks noGrp="1"/>
          </p:cNvSpPr>
          <p:nvPr>
            <p:ph type="title"/>
          </p:nvPr>
        </p:nvSpPr>
        <p:spPr/>
        <p:txBody>
          <a:bodyPr>
            <a:normAutofit fontScale="90000"/>
          </a:bodyPr>
          <a:lstStyle/>
          <a:p>
            <a:r>
              <a:rPr lang="en-US" dirty="0"/>
              <a:t>LO8,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8"/>
            </a:pPr>
            <a:r>
              <a:rPr lang="en-US" dirty="0">
                <a:solidFill>
                  <a:srgbClr val="FF0000"/>
                </a:solidFill>
                <a:latin typeface="+mj-lt"/>
              </a:rPr>
              <a:t>Discuss developmental disabilities</a:t>
            </a:r>
          </a:p>
          <a:p>
            <a:pPr marL="457200" indent="-457200">
              <a:buFont typeface="+mj-lt"/>
              <a:buAutoNum type="arabicPeriod" startAt="8"/>
            </a:pPr>
            <a:endParaRPr lang="en-US" dirty="0">
              <a:solidFill>
                <a:srgbClr val="FF0000"/>
              </a:solidFill>
              <a:latin typeface="+mj-lt"/>
            </a:endParaRPr>
          </a:p>
          <a:p>
            <a:pPr marL="0" indent="0">
              <a:buNone/>
            </a:pPr>
            <a:r>
              <a:rPr lang="en-US" dirty="0">
                <a:latin typeface="+mj-lt"/>
              </a:rPr>
              <a:t>The following are important points about intellectual disabilities:</a:t>
            </a:r>
          </a:p>
          <a:p>
            <a:pPr marL="0" indent="0">
              <a:buNone/>
            </a:pPr>
            <a:endParaRPr lang="en-US" dirty="0">
              <a:latin typeface="+mj-lt"/>
            </a:endParaRPr>
          </a:p>
          <a:p>
            <a:pPr lvl="1"/>
            <a:r>
              <a:rPr lang="en-US" dirty="0">
                <a:latin typeface="+mj-lt"/>
              </a:rPr>
              <a:t>Not a disease or psychiatric illness</a:t>
            </a:r>
          </a:p>
          <a:p>
            <a:pPr lvl="1"/>
            <a:r>
              <a:rPr lang="en-US" dirty="0">
                <a:latin typeface="+mj-lt"/>
              </a:rPr>
              <a:t>Below-average mental functioning</a:t>
            </a:r>
          </a:p>
          <a:p>
            <a:pPr lvl="1"/>
            <a:r>
              <a:rPr lang="en-US" dirty="0">
                <a:latin typeface="+mj-lt"/>
              </a:rPr>
              <a:t>May have limited ability to live independently</a:t>
            </a:r>
          </a:p>
          <a:p>
            <a:pPr lvl="1"/>
            <a:r>
              <a:rPr lang="en-US" dirty="0">
                <a:latin typeface="+mj-lt"/>
              </a:rPr>
              <a:t>Have the same emotional and physical needs as others</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7230792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64</a:t>
            </a:fld>
            <a:endParaRPr lang="en-US"/>
          </a:p>
        </p:txBody>
      </p:sp>
      <p:sp>
        <p:nvSpPr>
          <p:cNvPr id="2" name="Title 1">
            <a:extLst>
              <a:ext uri="{FF2B5EF4-FFF2-40B4-BE49-F238E27FC236}">
                <a16:creationId xmlns:a16="http://schemas.microsoft.com/office/drawing/2014/main" id="{187FAD30-7B90-427D-955A-FDC752F9F6D7}"/>
              </a:ext>
            </a:extLst>
          </p:cNvPr>
          <p:cNvSpPr>
            <a:spLocks noGrp="1"/>
          </p:cNvSpPr>
          <p:nvPr>
            <p:ph type="title"/>
          </p:nvPr>
        </p:nvSpPr>
        <p:spPr/>
        <p:txBody>
          <a:bodyPr>
            <a:normAutofit fontScale="90000"/>
          </a:bodyPr>
          <a:lstStyle/>
          <a:p>
            <a:r>
              <a:rPr lang="en-US" dirty="0"/>
              <a:t>LO8,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8"/>
            </a:pPr>
            <a:r>
              <a:rPr lang="en-US" dirty="0">
                <a:solidFill>
                  <a:srgbClr val="FF0000"/>
                </a:solidFill>
                <a:latin typeface="+mj-lt"/>
              </a:rPr>
              <a:t>Discuss developmental disabilities</a:t>
            </a:r>
          </a:p>
          <a:p>
            <a:pPr marL="457200" indent="-457200">
              <a:buFont typeface="+mj-lt"/>
              <a:buAutoNum type="arabicPeriod" startAt="8"/>
            </a:pPr>
            <a:endParaRPr lang="en-US" dirty="0">
              <a:solidFill>
                <a:srgbClr val="FF0000"/>
              </a:solidFill>
              <a:latin typeface="+mj-lt"/>
            </a:endParaRPr>
          </a:p>
          <a:p>
            <a:pPr marL="0" indent="0">
              <a:buNone/>
            </a:pPr>
            <a:r>
              <a:rPr lang="en-US" dirty="0">
                <a:latin typeface="+mj-lt"/>
              </a:rPr>
              <a:t>NAs should remember the following when caring for residents with an intellectual disability, including meeting emotional and physical needs:</a:t>
            </a:r>
          </a:p>
          <a:p>
            <a:pPr marL="0" indent="0">
              <a:buNone/>
            </a:pPr>
            <a:endParaRPr lang="en-US" dirty="0">
              <a:latin typeface="+mj-lt"/>
            </a:endParaRPr>
          </a:p>
          <a:p>
            <a:pPr lvl="1"/>
            <a:r>
              <a:rPr lang="en-US" dirty="0">
                <a:latin typeface="+mj-lt"/>
              </a:rPr>
              <a:t>Treat adult residents as adults.</a:t>
            </a:r>
          </a:p>
          <a:p>
            <a:pPr lvl="1"/>
            <a:r>
              <a:rPr lang="en-US" dirty="0">
                <a:latin typeface="+mj-lt"/>
              </a:rPr>
              <a:t>Praise and encourage often.</a:t>
            </a:r>
          </a:p>
          <a:p>
            <a:pPr lvl="1"/>
            <a:r>
              <a:rPr lang="en-US" dirty="0">
                <a:latin typeface="+mj-lt"/>
              </a:rPr>
              <a:t>Help teach ADLs by dividing a task into smaller units.</a:t>
            </a:r>
          </a:p>
          <a:p>
            <a:pPr lvl="1"/>
            <a:r>
              <a:rPr lang="en-US" dirty="0">
                <a:latin typeface="+mj-lt"/>
              </a:rPr>
              <a:t>Promote independence.</a:t>
            </a:r>
          </a:p>
          <a:p>
            <a:pPr lvl="1"/>
            <a:r>
              <a:rPr lang="en-US" dirty="0">
                <a:latin typeface="+mj-lt"/>
              </a:rPr>
              <a:t>Encourage social interaction.</a:t>
            </a:r>
          </a:p>
          <a:p>
            <a:pPr lvl="1"/>
            <a:r>
              <a:rPr lang="en-US" dirty="0">
                <a:latin typeface="+mj-lt"/>
              </a:rPr>
              <a:t>Repeat words you use to make sure they understand.</a:t>
            </a:r>
          </a:p>
          <a:p>
            <a:pPr lvl="1"/>
            <a:r>
              <a:rPr lang="en-US" dirty="0">
                <a:latin typeface="+mj-lt"/>
              </a:rPr>
              <a:t>Be patient.</a:t>
            </a:r>
          </a:p>
          <a:p>
            <a:pPr lvl="1"/>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7602366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65</a:t>
            </a:fld>
            <a:endParaRPr lang="en-US"/>
          </a:p>
        </p:txBody>
      </p:sp>
      <p:sp>
        <p:nvSpPr>
          <p:cNvPr id="2" name="Title 1">
            <a:extLst>
              <a:ext uri="{FF2B5EF4-FFF2-40B4-BE49-F238E27FC236}">
                <a16:creationId xmlns:a16="http://schemas.microsoft.com/office/drawing/2014/main" id="{B6492412-3AEA-49BC-869F-8C7A64D5ED41}"/>
              </a:ext>
            </a:extLst>
          </p:cNvPr>
          <p:cNvSpPr>
            <a:spLocks noGrp="1"/>
          </p:cNvSpPr>
          <p:nvPr>
            <p:ph type="title"/>
          </p:nvPr>
        </p:nvSpPr>
        <p:spPr/>
        <p:txBody>
          <a:bodyPr>
            <a:normAutofit fontScale="90000"/>
          </a:bodyPr>
          <a:lstStyle/>
          <a:p>
            <a:r>
              <a:rPr lang="en-US" dirty="0"/>
              <a:t>LO9,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major depressive disorder</a:t>
            </a:r>
          </a:p>
          <a:p>
            <a:pPr marL="457200" lvl="1" indent="0">
              <a:buNone/>
            </a:pPr>
            <a:r>
              <a:rPr lang="en-US" dirty="0">
                <a:latin typeface="+mj-lt"/>
              </a:rPr>
              <a:t>a type of mood disorder that causes pain, fatigue, apathy, sadness, irritability, anxiety, sleeplessness, and loss of appetite, as well as other symptoms; also called depression or clinical depression.</a:t>
            </a:r>
          </a:p>
          <a:p>
            <a:pPr marL="0" indent="0">
              <a:buNone/>
            </a:pPr>
            <a:r>
              <a:rPr lang="en-US" b="1" dirty="0">
                <a:latin typeface="+mj-lt"/>
              </a:rPr>
              <a:t>apathy</a:t>
            </a:r>
          </a:p>
          <a:p>
            <a:pPr marL="457200" lvl="1" indent="0">
              <a:buNone/>
            </a:pPr>
            <a:r>
              <a:rPr lang="en-US" dirty="0">
                <a:latin typeface="+mj-lt"/>
              </a:rPr>
              <a:t>a lack of interest in activities</a:t>
            </a:r>
          </a:p>
          <a:p>
            <a:pPr marL="0" indent="0">
              <a:buNone/>
            </a:pPr>
            <a:r>
              <a:rPr lang="en-US" b="1" dirty="0">
                <a:latin typeface="+mj-lt"/>
              </a:rPr>
              <a:t>bipolar disorder</a:t>
            </a:r>
          </a:p>
          <a:p>
            <a:pPr marL="457200" lvl="1" indent="0">
              <a:buNone/>
            </a:pPr>
            <a:r>
              <a:rPr lang="en-US" dirty="0">
                <a:latin typeface="+mj-lt"/>
              </a:rPr>
              <a:t>a type of mood disorder that causes mood swings, changes in energy levels and the ability to function, periods of extreme activity, and periods of extreme depression.</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40372378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66</a:t>
            </a:fld>
            <a:endParaRPr lang="en-US"/>
          </a:p>
        </p:txBody>
      </p:sp>
      <p:sp>
        <p:nvSpPr>
          <p:cNvPr id="2" name="Title 1">
            <a:extLst>
              <a:ext uri="{FF2B5EF4-FFF2-40B4-BE49-F238E27FC236}">
                <a16:creationId xmlns:a16="http://schemas.microsoft.com/office/drawing/2014/main" id="{AA547B04-5FFB-4552-B4BD-930BE96DFE20}"/>
              </a:ext>
            </a:extLst>
          </p:cNvPr>
          <p:cNvSpPr>
            <a:spLocks noGrp="1"/>
          </p:cNvSpPr>
          <p:nvPr>
            <p:ph type="title"/>
          </p:nvPr>
        </p:nvSpPr>
        <p:spPr/>
        <p:txBody>
          <a:bodyPr>
            <a:normAutofit fontScale="90000"/>
          </a:bodyPr>
          <a:lstStyle/>
          <a:p>
            <a:r>
              <a:rPr lang="en-US" dirty="0"/>
              <a:t>LO9, key terms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anxiety</a:t>
            </a:r>
          </a:p>
          <a:p>
            <a:pPr marL="457200" lvl="1" indent="0">
              <a:buNone/>
            </a:pPr>
            <a:r>
              <a:rPr lang="en-US" dirty="0">
                <a:latin typeface="+mj-lt"/>
              </a:rPr>
              <a:t>Uneasiness, worry, or fear, often about a situation or condition. </a:t>
            </a:r>
          </a:p>
          <a:p>
            <a:pPr marL="0" indent="0">
              <a:buNone/>
            </a:pPr>
            <a:r>
              <a:rPr lang="en-US" b="1" dirty="0">
                <a:latin typeface="+mj-lt"/>
              </a:rPr>
              <a:t>generalized anxiety disorder (GAD)</a:t>
            </a:r>
          </a:p>
          <a:p>
            <a:pPr marL="457200" lvl="1" indent="0">
              <a:buNone/>
            </a:pPr>
            <a:r>
              <a:rPr lang="en-US" dirty="0">
                <a:latin typeface="+mj-lt"/>
              </a:rPr>
              <a:t>an anxiety disorder that is characterized by chronic anxiety and worry, even when there is no cause for these feelings. </a:t>
            </a:r>
          </a:p>
          <a:p>
            <a:pPr marL="0" indent="0">
              <a:buNone/>
            </a:pPr>
            <a:r>
              <a:rPr lang="en-US" b="1" dirty="0">
                <a:latin typeface="+mj-lt"/>
              </a:rPr>
              <a:t>panic disorder</a:t>
            </a:r>
          </a:p>
          <a:p>
            <a:pPr marL="457200" lvl="1" indent="0">
              <a:buNone/>
            </a:pPr>
            <a:r>
              <a:rPr lang="en-US" dirty="0">
                <a:latin typeface="+mj-lt"/>
              </a:rPr>
              <a:t>a disorder characterized by a person having regular panic attacks or living with constant anxiety about having another attack.</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9837233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67</a:t>
            </a:fld>
            <a:endParaRPr lang="en-US"/>
          </a:p>
        </p:txBody>
      </p:sp>
      <p:sp>
        <p:nvSpPr>
          <p:cNvPr id="2" name="Title 1">
            <a:extLst>
              <a:ext uri="{FF2B5EF4-FFF2-40B4-BE49-F238E27FC236}">
                <a16:creationId xmlns:a16="http://schemas.microsoft.com/office/drawing/2014/main" id="{AD4A9895-31B5-46E6-BBE9-5C588ED7BC96}"/>
              </a:ext>
            </a:extLst>
          </p:cNvPr>
          <p:cNvSpPr>
            <a:spLocks noGrp="1"/>
          </p:cNvSpPr>
          <p:nvPr>
            <p:ph type="title"/>
          </p:nvPr>
        </p:nvSpPr>
        <p:spPr/>
        <p:txBody>
          <a:bodyPr>
            <a:normAutofit fontScale="90000"/>
          </a:bodyPr>
          <a:lstStyle/>
          <a:p>
            <a:r>
              <a:rPr lang="en-US" dirty="0"/>
              <a:t>LO9, key terms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obsessive-compulsive disorder (OCD)</a:t>
            </a:r>
          </a:p>
          <a:p>
            <a:pPr marL="457200" lvl="1" indent="0">
              <a:buNone/>
            </a:pPr>
            <a:r>
              <a:rPr lang="en-US" dirty="0">
                <a:latin typeface="+mj-lt"/>
              </a:rPr>
              <a:t>an anxiety disorder characterized by obsessive behavior or thoughts, which may cause the person to repeatedly perform a behavior or routine.</a:t>
            </a:r>
          </a:p>
          <a:p>
            <a:pPr marL="0" indent="0">
              <a:buNone/>
            </a:pPr>
            <a:r>
              <a:rPr lang="en-US" b="1" dirty="0">
                <a:latin typeface="+mj-lt"/>
              </a:rPr>
              <a:t>posttraumatic stress disorder (PTSD)</a:t>
            </a:r>
          </a:p>
          <a:p>
            <a:pPr marL="457200" lvl="1" indent="0">
              <a:buNone/>
            </a:pPr>
            <a:r>
              <a:rPr lang="en-US" dirty="0">
                <a:latin typeface="+mj-lt"/>
              </a:rPr>
              <a:t>an anxiety disorder caused by experiencing or witnessing aa traumatic experience.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2861596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68</a:t>
            </a:fld>
            <a:endParaRPr lang="en-US"/>
          </a:p>
        </p:txBody>
      </p:sp>
      <p:sp>
        <p:nvSpPr>
          <p:cNvPr id="2" name="Title 1">
            <a:extLst>
              <a:ext uri="{FF2B5EF4-FFF2-40B4-BE49-F238E27FC236}">
                <a16:creationId xmlns:a16="http://schemas.microsoft.com/office/drawing/2014/main" id="{1BED6304-77E1-46D2-AC75-97105257D3D2}"/>
              </a:ext>
            </a:extLst>
          </p:cNvPr>
          <p:cNvSpPr>
            <a:spLocks noGrp="1"/>
          </p:cNvSpPr>
          <p:nvPr>
            <p:ph type="title"/>
          </p:nvPr>
        </p:nvSpPr>
        <p:spPr/>
        <p:txBody>
          <a:bodyPr>
            <a:normAutofit fontScale="90000"/>
          </a:bodyPr>
          <a:lstStyle/>
          <a:p>
            <a:r>
              <a:rPr lang="en-US" dirty="0"/>
              <a:t>LO9, key terms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phobia </a:t>
            </a:r>
          </a:p>
          <a:p>
            <a:pPr marL="457200" lvl="1" indent="0">
              <a:buNone/>
            </a:pPr>
            <a:r>
              <a:rPr lang="en-US" dirty="0">
                <a:latin typeface="+mj-lt"/>
              </a:rPr>
              <a:t>an intense irrational fear of or anxiety about an object, place, or situation.</a:t>
            </a:r>
          </a:p>
          <a:p>
            <a:pPr marL="0" indent="0">
              <a:buNone/>
            </a:pPr>
            <a:r>
              <a:rPr lang="en-US" b="1" dirty="0">
                <a:latin typeface="+mj-lt"/>
              </a:rPr>
              <a:t>claustrophobia</a:t>
            </a:r>
          </a:p>
          <a:p>
            <a:pPr marL="457200" lvl="1" indent="0">
              <a:buNone/>
            </a:pPr>
            <a:r>
              <a:rPr lang="en-US" dirty="0">
                <a:latin typeface="+mj-lt"/>
              </a:rPr>
              <a:t>the fear of being in a confined space.</a:t>
            </a:r>
          </a:p>
          <a:p>
            <a:pPr marL="0" indent="0">
              <a:buNone/>
            </a:pPr>
            <a:r>
              <a:rPr lang="en-US" b="1" dirty="0">
                <a:latin typeface="+mj-lt"/>
              </a:rPr>
              <a:t>schizophrenia</a:t>
            </a:r>
          </a:p>
          <a:p>
            <a:pPr marL="457200" lvl="1" indent="0">
              <a:buNone/>
            </a:pPr>
            <a:r>
              <a:rPr lang="en-US" dirty="0">
                <a:latin typeface="+mj-lt"/>
              </a:rPr>
              <a:t>a type of psychotic disorder that causes problems with thinking, communication, and the ability to manage emotions, make decisions, and understand reality.</a:t>
            </a:r>
          </a:p>
          <a:p>
            <a:pPr marL="0" indent="0">
              <a:buNone/>
            </a:pPr>
            <a:r>
              <a:rPr lang="en-US" b="1" dirty="0">
                <a:latin typeface="+mj-lt"/>
              </a:rPr>
              <a:t>hallucinations</a:t>
            </a:r>
          </a:p>
          <a:p>
            <a:pPr marL="457200" lvl="1" indent="0">
              <a:buNone/>
            </a:pPr>
            <a:r>
              <a:rPr lang="en-US" dirty="0">
                <a:latin typeface="+mj-lt"/>
              </a:rPr>
              <a:t>False or distorted sensory perceptions.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3813867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69</a:t>
            </a:fld>
            <a:endParaRPr lang="en-US"/>
          </a:p>
        </p:txBody>
      </p:sp>
      <p:sp>
        <p:nvSpPr>
          <p:cNvPr id="2" name="Title 1">
            <a:extLst>
              <a:ext uri="{FF2B5EF4-FFF2-40B4-BE49-F238E27FC236}">
                <a16:creationId xmlns:a16="http://schemas.microsoft.com/office/drawing/2014/main" id="{1E2CA7F1-93BC-4A5F-9492-B68E5E9A5F0E}"/>
              </a:ext>
            </a:extLst>
          </p:cNvPr>
          <p:cNvSpPr>
            <a:spLocks noGrp="1"/>
          </p:cNvSpPr>
          <p:nvPr>
            <p:ph type="title"/>
          </p:nvPr>
        </p:nvSpPr>
        <p:spPr/>
        <p:txBody>
          <a:bodyPr>
            <a:normAutofit fontScale="90000"/>
          </a:bodyPr>
          <a:lstStyle/>
          <a:p>
            <a:r>
              <a:rPr lang="en-US" dirty="0"/>
              <a:t>LO9, key terms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delusions</a:t>
            </a:r>
          </a:p>
          <a:p>
            <a:pPr marL="457200" lvl="1" indent="0">
              <a:buNone/>
            </a:pPr>
            <a:r>
              <a:rPr lang="en-US" dirty="0">
                <a:latin typeface="+mj-lt"/>
              </a:rPr>
              <a:t>Persistent false beliefs.</a:t>
            </a:r>
          </a:p>
          <a:p>
            <a:pPr marL="0" indent="0">
              <a:buNone/>
            </a:pPr>
            <a:r>
              <a:rPr lang="en-US" b="1" dirty="0">
                <a:latin typeface="+mj-lt"/>
              </a:rPr>
              <a:t>psychotherapy</a:t>
            </a:r>
          </a:p>
          <a:p>
            <a:pPr marL="457200" lvl="1" indent="0">
              <a:buNone/>
            </a:pPr>
            <a:r>
              <a:rPr lang="en-US" dirty="0">
                <a:latin typeface="+mj-lt"/>
              </a:rPr>
              <a:t>a method of treating mental health disorders that involves talking about one's problems with mental health professionals.</a:t>
            </a:r>
          </a:p>
          <a:p>
            <a:pPr marL="0" indent="0">
              <a:buNone/>
            </a:pPr>
            <a:r>
              <a:rPr lang="en-US" b="1" dirty="0">
                <a:latin typeface="+mj-lt"/>
              </a:rPr>
              <a:t>cognitive behavior therapy (CBT)</a:t>
            </a:r>
          </a:p>
          <a:p>
            <a:pPr marL="457200" lvl="1" indent="0">
              <a:buNone/>
            </a:pPr>
            <a:r>
              <a:rPr lang="en-US" dirty="0">
                <a:latin typeface="+mj-lt"/>
              </a:rPr>
              <a:t>a type or psychotherapy that is often used to treat anxiety disorders and depression and focuses on skills and solutions that a person can use to modify negative thinking and behavior patterns.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629218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a:t>
            </a:fld>
            <a:endParaRPr lang="en-US"/>
          </a:p>
        </p:txBody>
      </p:sp>
      <p:sp>
        <p:nvSpPr>
          <p:cNvPr id="2" name="Title 1">
            <a:extLst>
              <a:ext uri="{FF2B5EF4-FFF2-40B4-BE49-F238E27FC236}">
                <a16:creationId xmlns:a16="http://schemas.microsoft.com/office/drawing/2014/main" id="{BB5003E5-0B58-4466-AEE4-A8FE1870D37D}"/>
              </a:ext>
            </a:extLst>
          </p:cNvPr>
          <p:cNvSpPr>
            <a:spLocks noGrp="1"/>
          </p:cNvSpPr>
          <p:nvPr>
            <p:ph type="title"/>
          </p:nvPr>
        </p:nvSpPr>
        <p:spPr/>
        <p:txBody>
          <a:bodyPr>
            <a:normAutofit fontScale="90000"/>
          </a:bodyPr>
          <a:lstStyle/>
          <a:p>
            <a:r>
              <a:rPr lang="en-US" dirty="0"/>
              <a:t>LO1,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Think about this question:</a:t>
            </a:r>
          </a:p>
          <a:p>
            <a:pPr marL="0" indent="0">
              <a:buNone/>
            </a:pPr>
            <a:endParaRPr lang="en-US" dirty="0">
              <a:latin typeface="+mj-lt"/>
            </a:endParaRPr>
          </a:p>
          <a:p>
            <a:pPr marL="0" indent="0">
              <a:buNone/>
            </a:pPr>
            <a:r>
              <a:rPr lang="en-US" dirty="0">
                <a:latin typeface="+mj-lt"/>
              </a:rPr>
              <a:t>How could the strong negative feelings associated with unmet psychosocial needs interfere with residents’ health? </a:t>
            </a:r>
          </a:p>
          <a:p>
            <a:pPr marL="0" indent="0">
              <a:buNone/>
            </a:pPr>
            <a:endParaRPr lang="en-US" dirty="0">
              <a:latin typeface="+mj-lt"/>
            </a:endParaRPr>
          </a:p>
        </p:txBody>
      </p:sp>
    </p:spTree>
    <p:extLst>
      <p:ext uri="{BB962C8B-B14F-4D97-AF65-F5344CB8AC3E}">
        <p14:creationId xmlns:p14="http://schemas.microsoft.com/office/powerpoint/2010/main" val="276877180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70</a:t>
            </a:fld>
            <a:endParaRPr lang="en-US"/>
          </a:p>
        </p:txBody>
      </p:sp>
      <p:sp>
        <p:nvSpPr>
          <p:cNvPr id="2" name="Title 1">
            <a:extLst>
              <a:ext uri="{FF2B5EF4-FFF2-40B4-BE49-F238E27FC236}">
                <a16:creationId xmlns:a16="http://schemas.microsoft.com/office/drawing/2014/main" id="{812C976B-7428-4CB0-810E-811606B83604}"/>
              </a:ext>
            </a:extLst>
          </p:cNvPr>
          <p:cNvSpPr>
            <a:spLocks noGrp="1"/>
          </p:cNvSpPr>
          <p:nvPr>
            <p:ph type="title"/>
          </p:nvPr>
        </p:nvSpPr>
        <p:spPr/>
        <p:txBody>
          <a:bodyPr>
            <a:normAutofit fontScale="90000"/>
          </a:bodyPr>
          <a:lstStyle/>
          <a:p>
            <a:r>
              <a:rPr lang="en-US" dirty="0"/>
              <a:t>LO9,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NAs should remember the following when caring for residents who have a mental health disorder:</a:t>
            </a:r>
          </a:p>
          <a:p>
            <a:pPr marL="0" indent="0">
              <a:buNone/>
            </a:pPr>
            <a:endParaRPr lang="en-US" dirty="0">
              <a:latin typeface="+mj-lt"/>
            </a:endParaRPr>
          </a:p>
          <a:p>
            <a:pPr lvl="1"/>
            <a:r>
              <a:rPr lang="en-US" dirty="0">
                <a:latin typeface="+mj-lt"/>
              </a:rPr>
              <a:t>Observe residents for changes. Document and report.</a:t>
            </a:r>
          </a:p>
          <a:p>
            <a:pPr lvl="1"/>
            <a:r>
              <a:rPr lang="en-US" dirty="0">
                <a:latin typeface="+mj-lt"/>
              </a:rPr>
              <a:t>Support the resident and his family and friends.</a:t>
            </a:r>
          </a:p>
          <a:p>
            <a:pPr lvl="1"/>
            <a:r>
              <a:rPr lang="en-US" dirty="0">
                <a:latin typeface="+mj-lt"/>
              </a:rPr>
              <a:t>Encourage residents to do as much for themselves as possible.</a:t>
            </a:r>
          </a:p>
          <a:p>
            <a:pPr lvl="1"/>
            <a:r>
              <a:rPr lang="en-US" dirty="0">
                <a:latin typeface="+mj-lt"/>
              </a:rPr>
              <a:t>Remember that mental health disorders can be treated.</a:t>
            </a:r>
          </a:p>
          <a:p>
            <a:pPr lvl="1"/>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6698490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71</a:t>
            </a:fld>
            <a:endParaRPr lang="en-US"/>
          </a:p>
        </p:txBody>
      </p:sp>
      <p:sp>
        <p:nvSpPr>
          <p:cNvPr id="2" name="Title 1">
            <a:extLst>
              <a:ext uri="{FF2B5EF4-FFF2-40B4-BE49-F238E27FC236}">
                <a16:creationId xmlns:a16="http://schemas.microsoft.com/office/drawing/2014/main" id="{86194CF2-5EE9-4A68-9839-48992C2EDD2C}"/>
              </a:ext>
            </a:extLst>
          </p:cNvPr>
          <p:cNvSpPr>
            <a:spLocks noGrp="1"/>
          </p:cNvSpPr>
          <p:nvPr>
            <p:ph type="title"/>
          </p:nvPr>
        </p:nvSpPr>
        <p:spPr/>
        <p:txBody>
          <a:bodyPr>
            <a:normAutofit fontScale="90000"/>
          </a:bodyPr>
          <a:lstStyle/>
          <a:p>
            <a:r>
              <a:rPr lang="en-US" dirty="0"/>
              <a:t>LO9,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When caring for residents with mental illness it is important to observe for and report the following:</a:t>
            </a:r>
          </a:p>
          <a:p>
            <a:pPr marL="0" indent="0">
              <a:buNone/>
            </a:pPr>
            <a:endParaRPr lang="en-US" dirty="0">
              <a:latin typeface="+mj-lt"/>
            </a:endParaRPr>
          </a:p>
          <a:p>
            <a:pPr lvl="1"/>
            <a:r>
              <a:rPr lang="en-US" dirty="0">
                <a:latin typeface="+mj-lt"/>
              </a:rPr>
              <a:t>Changes in ability</a:t>
            </a:r>
          </a:p>
          <a:p>
            <a:pPr lvl="1"/>
            <a:r>
              <a:rPr lang="en-US" dirty="0">
                <a:latin typeface="+mj-lt"/>
              </a:rPr>
              <a:t>Positive or negative mood changes (withdrawal)</a:t>
            </a:r>
          </a:p>
          <a:p>
            <a:pPr lvl="1"/>
            <a:r>
              <a:rPr lang="en-US" dirty="0">
                <a:latin typeface="+mj-lt"/>
              </a:rPr>
              <a:t>Behavior changes</a:t>
            </a:r>
          </a:p>
          <a:p>
            <a:pPr lvl="1"/>
            <a:r>
              <a:rPr lang="en-US" dirty="0">
                <a:latin typeface="+mj-lt"/>
              </a:rPr>
              <a:t>Comments about hurting self or others (including jokes)</a:t>
            </a:r>
          </a:p>
          <a:p>
            <a:pPr lvl="1"/>
            <a:r>
              <a:rPr lang="en-US" dirty="0">
                <a:latin typeface="+mj-lt"/>
              </a:rPr>
              <a:t>Failure to take medicine</a:t>
            </a:r>
          </a:p>
          <a:p>
            <a:pPr lvl="1"/>
            <a:r>
              <a:rPr lang="en-US" dirty="0">
                <a:latin typeface="+mj-lt"/>
              </a:rPr>
              <a:t>Real or imagined physical symptoms</a:t>
            </a:r>
          </a:p>
          <a:p>
            <a:pPr lvl="1"/>
            <a:r>
              <a:rPr lang="en-US" dirty="0">
                <a:latin typeface="+mj-lt"/>
              </a:rPr>
              <a:t>Events, situations, or people that provoke certain reactions</a:t>
            </a:r>
          </a:p>
          <a:p>
            <a:pPr lvl="1"/>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83027149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72</a:t>
            </a:fld>
            <a:endParaRPr lang="en-US"/>
          </a:p>
        </p:txBody>
      </p:sp>
      <p:sp>
        <p:nvSpPr>
          <p:cNvPr id="2" name="Title 1">
            <a:extLst>
              <a:ext uri="{FF2B5EF4-FFF2-40B4-BE49-F238E27FC236}">
                <a16:creationId xmlns:a16="http://schemas.microsoft.com/office/drawing/2014/main" id="{CFEB6C81-CCD4-4A8A-9728-41AB908F488D}"/>
              </a:ext>
            </a:extLst>
          </p:cNvPr>
          <p:cNvSpPr>
            <a:spLocks noGrp="1"/>
          </p:cNvSpPr>
          <p:nvPr>
            <p:ph type="title"/>
          </p:nvPr>
        </p:nvSpPr>
        <p:spPr/>
        <p:txBody>
          <a:bodyPr>
            <a:normAutofit fontScale="90000"/>
          </a:bodyPr>
          <a:lstStyle/>
          <a:p>
            <a:r>
              <a:rPr lang="en-US" dirty="0"/>
              <a:t>LO9,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9"/>
            </a:pPr>
            <a:r>
              <a:rPr lang="en-US" dirty="0">
                <a:solidFill>
                  <a:srgbClr val="FF0000"/>
                </a:solidFill>
                <a:latin typeface="+mj-lt"/>
              </a:rPr>
              <a:t>Describe some types of mental health disorders</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Intellectual disability and mental health disorders are not the same. Although they are different conditions, persons who have either condition need emotional support, as well as care and treatment.</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84693704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73</a:t>
            </a:fld>
            <a:endParaRPr lang="en-US"/>
          </a:p>
        </p:txBody>
      </p:sp>
      <p:sp>
        <p:nvSpPr>
          <p:cNvPr id="2" name="Title 1">
            <a:extLst>
              <a:ext uri="{FF2B5EF4-FFF2-40B4-BE49-F238E27FC236}">
                <a16:creationId xmlns:a16="http://schemas.microsoft.com/office/drawing/2014/main" id="{1F4FA29C-03FB-415C-9B9B-B7599BB8DEEF}"/>
              </a:ext>
            </a:extLst>
          </p:cNvPr>
          <p:cNvSpPr>
            <a:spLocks noGrp="1"/>
          </p:cNvSpPr>
          <p:nvPr>
            <p:ph type="title"/>
          </p:nvPr>
        </p:nvSpPr>
        <p:spPr/>
        <p:txBody>
          <a:bodyPr>
            <a:normAutofit fontScale="90000"/>
          </a:bodyPr>
          <a:lstStyle/>
          <a:p>
            <a:r>
              <a:rPr lang="en-US" dirty="0"/>
              <a:t>LO10,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terminal illness</a:t>
            </a:r>
          </a:p>
          <a:p>
            <a:pPr marL="457200" lvl="1" indent="0">
              <a:buNone/>
            </a:pPr>
            <a:r>
              <a:rPr lang="en-US" dirty="0">
                <a:latin typeface="+mj-lt"/>
              </a:rPr>
              <a:t>a disease or condition that will eventually cause death.</a:t>
            </a:r>
          </a:p>
          <a:p>
            <a:pPr marL="0" indent="0">
              <a:buNone/>
            </a:pPr>
            <a:r>
              <a:rPr lang="en-US" b="1" dirty="0">
                <a:latin typeface="+mj-lt"/>
              </a:rPr>
              <a:t>grief</a:t>
            </a:r>
          </a:p>
          <a:p>
            <a:pPr marL="457200" lvl="1" indent="0">
              <a:buNone/>
            </a:pPr>
            <a:r>
              <a:rPr lang="en-US" dirty="0">
                <a:latin typeface="+mj-lt"/>
              </a:rPr>
              <a:t>deep distress or sorrow over a loss.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41674569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74</a:t>
            </a:fld>
            <a:endParaRPr lang="en-US"/>
          </a:p>
        </p:txBody>
      </p:sp>
      <p:sp>
        <p:nvSpPr>
          <p:cNvPr id="2" name="Title 1">
            <a:extLst>
              <a:ext uri="{FF2B5EF4-FFF2-40B4-BE49-F238E27FC236}">
                <a16:creationId xmlns:a16="http://schemas.microsoft.com/office/drawing/2014/main" id="{712B55A3-DDEA-42D0-937D-9E5C20AFC9A1}"/>
              </a:ext>
            </a:extLst>
          </p:cNvPr>
          <p:cNvSpPr>
            <a:spLocks noGrp="1"/>
          </p:cNvSpPr>
          <p:nvPr>
            <p:ph type="title"/>
          </p:nvPr>
        </p:nvSpPr>
        <p:spPr/>
        <p:txBody>
          <a:bodyPr>
            <a:normAutofit fontScale="90000"/>
          </a:bodyPr>
          <a:lstStyle/>
          <a:p>
            <a:r>
              <a:rPr lang="en-US" dirty="0"/>
              <a:t>LO10,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In her book </a:t>
            </a:r>
            <a:r>
              <a:rPr lang="en-US" i="1" dirty="0">
                <a:latin typeface="+mj-lt"/>
              </a:rPr>
              <a:t>On Death and Dying </a:t>
            </a:r>
            <a:r>
              <a:rPr lang="en-US" dirty="0">
                <a:latin typeface="+mj-lt"/>
              </a:rPr>
              <a:t>Dr. Elisabeth Kübler-Ross describes five stages of dying:</a:t>
            </a:r>
          </a:p>
          <a:p>
            <a:pPr marL="0" indent="0">
              <a:buNone/>
            </a:pPr>
            <a:endParaRPr lang="en-US" dirty="0">
              <a:latin typeface="+mj-lt"/>
            </a:endParaRPr>
          </a:p>
          <a:p>
            <a:pPr lvl="1"/>
            <a:r>
              <a:rPr lang="en-US" b="1" dirty="0">
                <a:latin typeface="+mj-lt"/>
              </a:rPr>
              <a:t>Denial: </a:t>
            </a:r>
            <a:r>
              <a:rPr lang="en-US" dirty="0">
                <a:latin typeface="+mj-lt"/>
              </a:rPr>
              <a:t>refusal to believe they are dying</a:t>
            </a:r>
          </a:p>
          <a:p>
            <a:pPr lvl="1"/>
            <a:r>
              <a:rPr lang="en-US" b="1" dirty="0">
                <a:latin typeface="+mj-lt"/>
              </a:rPr>
              <a:t>Anger: </a:t>
            </a:r>
            <a:r>
              <a:rPr lang="en-US" dirty="0">
                <a:latin typeface="+mj-lt"/>
              </a:rPr>
              <a:t>“Why me?” </a:t>
            </a:r>
          </a:p>
          <a:p>
            <a:pPr lvl="1"/>
            <a:r>
              <a:rPr lang="en-US" b="1" dirty="0">
                <a:latin typeface="+mj-lt"/>
              </a:rPr>
              <a:t>Bargaining: </a:t>
            </a:r>
            <a:r>
              <a:rPr lang="en-US" dirty="0">
                <a:latin typeface="+mj-lt"/>
              </a:rPr>
              <a:t>“Yes me, but . . .”</a:t>
            </a:r>
          </a:p>
          <a:p>
            <a:pPr lvl="1"/>
            <a:r>
              <a:rPr lang="en-US" b="1" dirty="0">
                <a:latin typeface="+mj-lt"/>
              </a:rPr>
              <a:t>Depression: </a:t>
            </a:r>
            <a:r>
              <a:rPr lang="en-US" dirty="0">
                <a:latin typeface="+mj-lt"/>
              </a:rPr>
              <a:t>the need to mourn and review their lives</a:t>
            </a:r>
          </a:p>
          <a:p>
            <a:pPr lvl="1"/>
            <a:r>
              <a:rPr lang="en-US" b="1" dirty="0">
                <a:latin typeface="+mj-lt"/>
              </a:rPr>
              <a:t>Acceptance: </a:t>
            </a:r>
            <a:r>
              <a:rPr lang="en-US" dirty="0">
                <a:latin typeface="+mj-lt"/>
              </a:rPr>
              <a:t>preparing for death</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62219771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75</a:t>
            </a:fld>
            <a:endParaRPr lang="en-US"/>
          </a:p>
        </p:txBody>
      </p:sp>
      <p:sp>
        <p:nvSpPr>
          <p:cNvPr id="2" name="Title 1">
            <a:extLst>
              <a:ext uri="{FF2B5EF4-FFF2-40B4-BE49-F238E27FC236}">
                <a16:creationId xmlns:a16="http://schemas.microsoft.com/office/drawing/2014/main" id="{ABDB14DD-7EA7-49CE-9919-064213A16187}"/>
              </a:ext>
            </a:extLst>
          </p:cNvPr>
          <p:cNvSpPr>
            <a:spLocks noGrp="1"/>
          </p:cNvSpPr>
          <p:nvPr>
            <p:ph type="title"/>
          </p:nvPr>
        </p:nvSpPr>
        <p:spPr/>
        <p:txBody>
          <a:bodyPr>
            <a:normAutofit fontScale="90000"/>
          </a:bodyPr>
          <a:lstStyle/>
          <a:p>
            <a:r>
              <a:rPr lang="en-US" dirty="0"/>
              <a:t>LO10,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Not every dying person goes through all of these stages or goes through them in this order.</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54864070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76</a:t>
            </a:fld>
            <a:endParaRPr lang="en-US"/>
          </a:p>
        </p:txBody>
      </p:sp>
      <p:sp>
        <p:nvSpPr>
          <p:cNvPr id="2" name="Title 1">
            <a:extLst>
              <a:ext uri="{FF2B5EF4-FFF2-40B4-BE49-F238E27FC236}">
                <a16:creationId xmlns:a16="http://schemas.microsoft.com/office/drawing/2014/main" id="{8496E069-6614-4E47-909A-B6AD35CC9802}"/>
              </a:ext>
            </a:extLst>
          </p:cNvPr>
          <p:cNvSpPr>
            <a:spLocks noGrp="1"/>
          </p:cNvSpPr>
          <p:nvPr>
            <p:ph type="title"/>
          </p:nvPr>
        </p:nvSpPr>
        <p:spPr/>
        <p:txBody>
          <a:bodyPr>
            <a:normAutofit fontScale="90000"/>
          </a:bodyPr>
          <a:lstStyle/>
          <a:p>
            <a:r>
              <a:rPr lang="en-US" dirty="0"/>
              <a:t>LO10, key terms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Define the following terms:</a:t>
            </a:r>
            <a:br>
              <a:rPr lang="en-US" dirty="0">
                <a:latin typeface="+mj-lt"/>
              </a:rPr>
            </a:br>
            <a:endParaRPr lang="en-US" dirty="0">
              <a:latin typeface="+mj-lt"/>
            </a:endParaRPr>
          </a:p>
          <a:p>
            <a:pPr marL="0" indent="0">
              <a:buNone/>
            </a:pPr>
            <a:r>
              <a:rPr lang="en-US" b="1" dirty="0">
                <a:latin typeface="+mj-lt"/>
              </a:rPr>
              <a:t>advance directives</a:t>
            </a:r>
          </a:p>
          <a:p>
            <a:pPr marL="457200" lvl="1" indent="0">
              <a:buNone/>
            </a:pPr>
            <a:r>
              <a:rPr lang="en-US" dirty="0">
                <a:latin typeface="+mj-lt"/>
              </a:rPr>
              <a:t>Legal documents that allow people to choose what medical care they wish to have if they are unable to make those decisions themselves.</a:t>
            </a:r>
          </a:p>
          <a:p>
            <a:pPr marL="0" indent="0">
              <a:buNone/>
            </a:pPr>
            <a:r>
              <a:rPr lang="en-US" b="1" dirty="0">
                <a:latin typeface="+mj-lt"/>
              </a:rPr>
              <a:t>living will</a:t>
            </a:r>
          </a:p>
          <a:p>
            <a:pPr marL="457200" lvl="1" indent="0">
              <a:buNone/>
            </a:pPr>
            <a:r>
              <a:rPr lang="en-US" dirty="0">
                <a:latin typeface="+mj-lt"/>
              </a:rPr>
              <a:t>a document that outlines the medical care a person wants, or does not want, in case she becomes unable to make those decisions.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3337799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77</a:t>
            </a:fld>
            <a:endParaRPr lang="en-US"/>
          </a:p>
        </p:txBody>
      </p:sp>
      <p:sp>
        <p:nvSpPr>
          <p:cNvPr id="2" name="Title 1">
            <a:extLst>
              <a:ext uri="{FF2B5EF4-FFF2-40B4-BE49-F238E27FC236}">
                <a16:creationId xmlns:a16="http://schemas.microsoft.com/office/drawing/2014/main" id="{E9958C8B-554C-4446-B405-9770F75AA1A5}"/>
              </a:ext>
            </a:extLst>
          </p:cNvPr>
          <p:cNvSpPr>
            <a:spLocks noGrp="1"/>
          </p:cNvSpPr>
          <p:nvPr>
            <p:ph type="title"/>
          </p:nvPr>
        </p:nvSpPr>
        <p:spPr/>
        <p:txBody>
          <a:bodyPr>
            <a:normAutofit fontScale="90000"/>
          </a:bodyPr>
          <a:lstStyle/>
          <a:p>
            <a:r>
              <a:rPr lang="en-US" dirty="0"/>
              <a:t>LO10, key terms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durable power of attorney for health care</a:t>
            </a:r>
          </a:p>
          <a:p>
            <a:pPr marL="457200" lvl="1" indent="0">
              <a:buNone/>
            </a:pPr>
            <a:r>
              <a:rPr lang="en-US" dirty="0">
                <a:latin typeface="+mj-lt"/>
              </a:rPr>
              <a:t>a signed, dated, and witnessed legal document that appoints someone else to make the medical decisions for a person in the event she becomes unable to do so.</a:t>
            </a:r>
          </a:p>
          <a:p>
            <a:pPr marL="0" indent="0">
              <a:buNone/>
            </a:pPr>
            <a:r>
              <a:rPr lang="en-US" b="1" dirty="0">
                <a:latin typeface="+mj-lt"/>
              </a:rPr>
              <a:t>do-not-resuscitate (DNR) order</a:t>
            </a:r>
          </a:p>
          <a:p>
            <a:pPr marL="457200" lvl="1" indent="0">
              <a:buNone/>
            </a:pPr>
            <a:r>
              <a:rPr lang="en-US" dirty="0">
                <a:latin typeface="+mj-lt"/>
              </a:rPr>
              <a:t>a medical order that instructs medical professionals not to perform cardiopulmonary resuscitation (CPR) in the event or cardiac or respiratory arrest.</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3268411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78</a:t>
            </a:fld>
            <a:endParaRPr lang="en-US"/>
          </a:p>
        </p:txBody>
      </p:sp>
      <p:sp>
        <p:nvSpPr>
          <p:cNvPr id="2" name="Title 1">
            <a:extLst>
              <a:ext uri="{FF2B5EF4-FFF2-40B4-BE49-F238E27FC236}">
                <a16:creationId xmlns:a16="http://schemas.microsoft.com/office/drawing/2014/main" id="{AE10F2F7-5BEC-46D6-8B84-7FC873B2A0DB}"/>
              </a:ext>
            </a:extLst>
          </p:cNvPr>
          <p:cNvSpPr>
            <a:spLocks noGrp="1"/>
          </p:cNvSpPr>
          <p:nvPr>
            <p:ph type="title"/>
          </p:nvPr>
        </p:nvSpPr>
        <p:spPr/>
        <p:txBody>
          <a:bodyPr>
            <a:normAutofit fontScale="90000"/>
          </a:bodyPr>
          <a:lstStyle/>
          <a:p>
            <a:r>
              <a:rPr lang="en-US" dirty="0"/>
              <a:t>LO10,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When an advance directive is in place</a:t>
            </a:r>
          </a:p>
          <a:p>
            <a:pPr marL="0" indent="0">
              <a:buNone/>
            </a:pPr>
            <a:endParaRPr lang="en-US" dirty="0">
              <a:latin typeface="+mj-lt"/>
            </a:endParaRPr>
          </a:p>
          <a:p>
            <a:pPr lvl="1"/>
            <a:r>
              <a:rPr lang="en-US" dirty="0">
                <a:latin typeface="+mj-lt"/>
              </a:rPr>
              <a:t>NAs may be asked to continue to monitor vital signs and report readings to the nurse</a:t>
            </a:r>
          </a:p>
          <a:p>
            <a:pPr lvl="1"/>
            <a:r>
              <a:rPr lang="en-US" dirty="0">
                <a:latin typeface="+mj-lt"/>
              </a:rPr>
              <a:t>Comfort measures, such as pain medication, will continue to be used</a:t>
            </a:r>
          </a:p>
          <a:p>
            <a:pPr lvl="1"/>
            <a:r>
              <a:rPr lang="en-US" dirty="0">
                <a:latin typeface="+mj-lt"/>
              </a:rPr>
              <a:t>Depending on the details of the advance directive, CPR and extraordinary measures may be prohibited</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494070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79</a:t>
            </a:fld>
            <a:endParaRPr lang="en-US"/>
          </a:p>
        </p:txBody>
      </p:sp>
      <p:sp>
        <p:nvSpPr>
          <p:cNvPr id="2" name="Title 1">
            <a:extLst>
              <a:ext uri="{FF2B5EF4-FFF2-40B4-BE49-F238E27FC236}">
                <a16:creationId xmlns:a16="http://schemas.microsoft.com/office/drawing/2014/main" id="{967F1B50-1A96-44D1-ABFE-B379CD829289}"/>
              </a:ext>
            </a:extLst>
          </p:cNvPr>
          <p:cNvSpPr>
            <a:spLocks noGrp="1"/>
          </p:cNvSpPr>
          <p:nvPr>
            <p:ph type="title"/>
          </p:nvPr>
        </p:nvSpPr>
        <p:spPr/>
        <p:txBody>
          <a:bodyPr>
            <a:normAutofit fontScale="90000"/>
          </a:bodyPr>
          <a:lstStyle/>
          <a:p>
            <a:r>
              <a:rPr lang="en-US" dirty="0"/>
              <a:t>LO10,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Advance directives must be honored, no matter the care team’s personal feelings about the situation.</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614634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a:t>
            </a:fld>
            <a:endParaRPr lang="en-US"/>
          </a:p>
        </p:txBody>
      </p:sp>
      <p:sp>
        <p:nvSpPr>
          <p:cNvPr id="5" name="Title 4">
            <a:extLst>
              <a:ext uri="{FF2B5EF4-FFF2-40B4-BE49-F238E27FC236}">
                <a16:creationId xmlns:a16="http://schemas.microsoft.com/office/drawing/2014/main" id="{012F626A-1D5D-48F5-BD6A-3D86BCA853E1}"/>
              </a:ext>
            </a:extLst>
          </p:cNvPr>
          <p:cNvSpPr>
            <a:spLocks noGrp="1"/>
          </p:cNvSpPr>
          <p:nvPr>
            <p:ph type="title"/>
          </p:nvPr>
        </p:nvSpPr>
        <p:spPr/>
        <p:txBody>
          <a:bodyPr>
            <a:normAutofit fontScale="90000"/>
          </a:bodyPr>
          <a:lstStyle/>
          <a:p>
            <a:r>
              <a:rPr lang="en-US" dirty="0"/>
              <a:t>LO1, content 6</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lstStyle/>
          <a:p>
            <a:pPr marL="0" indent="0">
              <a:buNone/>
            </a:pPr>
            <a:r>
              <a:rPr lang="en-US" altLang="en-US" dirty="0">
                <a:latin typeface="+mj-lt"/>
              </a:rPr>
              <a:t>Transparency 3-1: Maslow’s Hierarchy of Needs</a:t>
            </a:r>
          </a:p>
          <a:p>
            <a:pPr marL="0" indent="0">
              <a:buNone/>
            </a:pPr>
            <a:endParaRPr lang="en-US" altLang="en-US" dirty="0">
              <a:latin typeface="+mj-lt"/>
            </a:endParaRPr>
          </a:p>
          <a:p>
            <a:pPr marL="0" indent="0">
              <a:buNone/>
            </a:pPr>
            <a:endParaRPr lang="en-US" altLang="en-US" dirty="0">
              <a:latin typeface="+mj-lt"/>
            </a:endParaRPr>
          </a:p>
          <a:p>
            <a:pPr marL="0" indent="0">
              <a:buNone/>
            </a:pPr>
            <a:endParaRPr lang="en-US" dirty="0">
              <a:latin typeface="+mj-lt"/>
            </a:endParaRPr>
          </a:p>
          <a:p>
            <a:pPr marL="0" indent="0">
              <a:buNone/>
            </a:pPr>
            <a:endParaRPr lang="en-US" dirty="0">
              <a:latin typeface="+mj-lt"/>
            </a:endParaRPr>
          </a:p>
        </p:txBody>
      </p:sp>
      <p:pic>
        <p:nvPicPr>
          <p:cNvPr id="7" name="Picture 6" descr="Maslow's hierarchy of needs pyramid labeled. ">
            <a:extLst>
              <a:ext uri="{FF2B5EF4-FFF2-40B4-BE49-F238E27FC236}">
                <a16:creationId xmlns:a16="http://schemas.microsoft.com/office/drawing/2014/main" id="{C896CA84-4E91-4295-A2D7-091EA84B1B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1" y="1318154"/>
            <a:ext cx="6925674" cy="4759620"/>
          </a:xfrm>
          <a:prstGeom prst="rect">
            <a:avLst/>
          </a:prstGeom>
        </p:spPr>
      </p:pic>
    </p:spTree>
    <p:extLst>
      <p:ext uri="{BB962C8B-B14F-4D97-AF65-F5344CB8AC3E}">
        <p14:creationId xmlns:p14="http://schemas.microsoft.com/office/powerpoint/2010/main" val="3899954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80</a:t>
            </a:fld>
            <a:endParaRPr lang="en-US"/>
          </a:p>
        </p:txBody>
      </p:sp>
      <p:sp>
        <p:nvSpPr>
          <p:cNvPr id="2" name="Title 1">
            <a:extLst>
              <a:ext uri="{FF2B5EF4-FFF2-40B4-BE49-F238E27FC236}">
                <a16:creationId xmlns:a16="http://schemas.microsoft.com/office/drawing/2014/main" id="{14F28B10-1FC7-4606-A97D-ABAA6CC82BDB}"/>
              </a:ext>
            </a:extLst>
          </p:cNvPr>
          <p:cNvSpPr>
            <a:spLocks noGrp="1"/>
          </p:cNvSpPr>
          <p:nvPr>
            <p:ph type="title"/>
          </p:nvPr>
        </p:nvSpPr>
        <p:spPr/>
        <p:txBody>
          <a:bodyPr>
            <a:normAutofit fontScale="90000"/>
          </a:bodyPr>
          <a:lstStyle/>
          <a:p>
            <a:r>
              <a:rPr lang="en-US" dirty="0"/>
              <a:t>LO10,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All of these factors can influence feelings and attitudes about death:</a:t>
            </a:r>
          </a:p>
          <a:p>
            <a:pPr marL="0" indent="0">
              <a:buNone/>
            </a:pPr>
            <a:endParaRPr lang="en-US" dirty="0">
              <a:latin typeface="+mj-lt"/>
            </a:endParaRPr>
          </a:p>
          <a:p>
            <a:pPr lvl="1"/>
            <a:r>
              <a:rPr lang="en-US" dirty="0">
                <a:latin typeface="+mj-lt"/>
              </a:rPr>
              <a:t>Experience with death</a:t>
            </a:r>
          </a:p>
          <a:p>
            <a:pPr lvl="1"/>
            <a:r>
              <a:rPr lang="en-US" dirty="0">
                <a:latin typeface="+mj-lt"/>
              </a:rPr>
              <a:t>Personality type</a:t>
            </a:r>
          </a:p>
          <a:p>
            <a:pPr lvl="1"/>
            <a:r>
              <a:rPr lang="en-US" dirty="0">
                <a:latin typeface="+mj-lt"/>
              </a:rPr>
              <a:t>Religious beliefs</a:t>
            </a:r>
          </a:p>
          <a:p>
            <a:pPr lvl="1"/>
            <a:r>
              <a:rPr lang="en-US" dirty="0">
                <a:latin typeface="+mj-lt"/>
              </a:rPr>
              <a:t>Cultural background</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0070772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81</a:t>
            </a:fld>
            <a:endParaRPr lang="en-US"/>
          </a:p>
        </p:txBody>
      </p:sp>
      <p:sp>
        <p:nvSpPr>
          <p:cNvPr id="2" name="Title 1">
            <a:extLst>
              <a:ext uri="{FF2B5EF4-FFF2-40B4-BE49-F238E27FC236}">
                <a16:creationId xmlns:a16="http://schemas.microsoft.com/office/drawing/2014/main" id="{AB33E32D-E1DF-4237-ADFF-4F5EE2B1293F}"/>
              </a:ext>
            </a:extLst>
          </p:cNvPr>
          <p:cNvSpPr>
            <a:spLocks noGrp="1"/>
          </p:cNvSpPr>
          <p:nvPr>
            <p:ph type="title"/>
          </p:nvPr>
        </p:nvSpPr>
        <p:spPr/>
        <p:txBody>
          <a:bodyPr>
            <a:normAutofit fontScale="90000"/>
          </a:bodyPr>
          <a:lstStyle/>
          <a:p>
            <a:r>
              <a:rPr lang="en-US" dirty="0"/>
              <a:t>LO10,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How does your background affect your feelings about death?</a:t>
            </a:r>
          </a:p>
          <a:p>
            <a:pPr marL="0" indent="0">
              <a:buNone/>
            </a:pPr>
            <a:endParaRPr lang="en-US" dirty="0">
              <a:latin typeface="+mj-lt"/>
            </a:endParaRPr>
          </a:p>
          <a:p>
            <a:pPr marL="0" indent="0">
              <a:buNone/>
            </a:pPr>
            <a:r>
              <a:rPr lang="en-US" dirty="0">
                <a:latin typeface="+mj-lt"/>
              </a:rPr>
              <a:t>Have you experienced the death of someone close to you?</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56667658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82</a:t>
            </a:fld>
            <a:endParaRPr lang="en-US"/>
          </a:p>
        </p:txBody>
      </p:sp>
      <p:sp>
        <p:nvSpPr>
          <p:cNvPr id="2" name="Title 1">
            <a:extLst>
              <a:ext uri="{FF2B5EF4-FFF2-40B4-BE49-F238E27FC236}">
                <a16:creationId xmlns:a16="http://schemas.microsoft.com/office/drawing/2014/main" id="{E3E38171-ED1D-42FC-BEED-55C7D66A92A8}"/>
              </a:ext>
            </a:extLst>
          </p:cNvPr>
          <p:cNvSpPr>
            <a:spLocks noGrp="1"/>
          </p:cNvSpPr>
          <p:nvPr>
            <p:ph type="title"/>
          </p:nvPr>
        </p:nvSpPr>
        <p:spPr/>
        <p:txBody>
          <a:bodyPr>
            <a:normAutofit fontScale="90000"/>
          </a:bodyPr>
          <a:lstStyle/>
          <a:p>
            <a:r>
              <a:rPr lang="en-US" dirty="0"/>
              <a:t>LO10, content 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lnSpcReduction="10000"/>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When caring for the dying resident NAs should be aware of these concerns:</a:t>
            </a:r>
          </a:p>
          <a:p>
            <a:pPr marL="0" indent="0">
              <a:buNone/>
            </a:pPr>
            <a:endParaRPr lang="en-US" dirty="0">
              <a:latin typeface="+mj-lt"/>
            </a:endParaRPr>
          </a:p>
          <a:p>
            <a:pPr lvl="1"/>
            <a:r>
              <a:rPr lang="en-US" dirty="0">
                <a:latin typeface="+mj-lt"/>
              </a:rPr>
              <a:t>Diminished senses - lighting should be kept low; hearing is usually the last sense to leave the body</a:t>
            </a:r>
          </a:p>
          <a:p>
            <a:pPr lvl="1"/>
            <a:r>
              <a:rPr lang="en-US" dirty="0">
                <a:latin typeface="+mj-lt"/>
              </a:rPr>
              <a:t>Care of mouth and nose - mouth care should be provided every two hours</a:t>
            </a:r>
          </a:p>
          <a:p>
            <a:pPr lvl="1"/>
            <a:r>
              <a:rPr lang="en-US" dirty="0">
                <a:latin typeface="+mj-lt"/>
              </a:rPr>
              <a:t>Skin care - skin should be kept clean and dry, and sheets wrinkle-free</a:t>
            </a:r>
          </a:p>
          <a:p>
            <a:pPr lvl="1"/>
            <a:r>
              <a:rPr lang="en-US" dirty="0">
                <a:latin typeface="+mj-lt"/>
              </a:rPr>
              <a:t>Comfort - pain relief is critical; NAs should observe carefully for signs of pain</a:t>
            </a:r>
          </a:p>
          <a:p>
            <a:pPr lvl="1"/>
            <a:r>
              <a:rPr lang="en-US" dirty="0">
                <a:latin typeface="+mj-lt"/>
              </a:rPr>
              <a:t>Environment - the dying resident should be made comfortable, even if he is unaware of his surroundings</a:t>
            </a:r>
          </a:p>
          <a:p>
            <a:pPr lvl="1"/>
            <a:r>
              <a:rPr lang="en-US" dirty="0">
                <a:latin typeface="+mj-lt"/>
              </a:rPr>
              <a:t>Emotional and spiritual support - dying residents may </a:t>
            </a:r>
            <a:br>
              <a:rPr lang="en-US" dirty="0">
                <a:latin typeface="+mj-lt"/>
              </a:rPr>
            </a:br>
            <a:r>
              <a:rPr lang="en-US" dirty="0">
                <a:latin typeface="+mj-lt"/>
              </a:rPr>
              <a:t>need someone to listen more than anything else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48812734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83</a:t>
            </a:fld>
            <a:endParaRPr lang="en-US"/>
          </a:p>
        </p:txBody>
      </p:sp>
      <p:sp>
        <p:nvSpPr>
          <p:cNvPr id="2" name="Title 1">
            <a:extLst>
              <a:ext uri="{FF2B5EF4-FFF2-40B4-BE49-F238E27FC236}">
                <a16:creationId xmlns:a16="http://schemas.microsoft.com/office/drawing/2014/main" id="{388C5CC1-AEC4-45AC-A45E-25738E5B9EB1}"/>
              </a:ext>
            </a:extLst>
          </p:cNvPr>
          <p:cNvSpPr>
            <a:spLocks noGrp="1"/>
          </p:cNvSpPr>
          <p:nvPr>
            <p:ph type="title"/>
          </p:nvPr>
        </p:nvSpPr>
        <p:spPr/>
        <p:txBody>
          <a:bodyPr>
            <a:normAutofit fontScale="90000"/>
          </a:bodyPr>
          <a:lstStyle/>
          <a:p>
            <a:r>
              <a:rPr lang="en-US" dirty="0"/>
              <a:t>LO10, content 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How can you treat residents with dignity when they are approaching death? </a:t>
            </a:r>
          </a:p>
          <a:p>
            <a:pPr marL="0" indent="0">
              <a:buNone/>
            </a:pPr>
            <a:endParaRPr lang="en-US" dirty="0">
              <a:latin typeface="+mj-lt"/>
            </a:endParaRPr>
          </a:p>
          <a:p>
            <a:pPr marL="0" indent="0">
              <a:buNone/>
            </a:pPr>
            <a:r>
              <a:rPr lang="en-US" dirty="0">
                <a:latin typeface="+mj-lt"/>
              </a:rPr>
              <a:t>Which of the Residents’ Rights may apply when a resident is close to death?</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5084411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84</a:t>
            </a:fld>
            <a:endParaRPr lang="en-US"/>
          </a:p>
        </p:txBody>
      </p:sp>
      <p:sp>
        <p:nvSpPr>
          <p:cNvPr id="4" name="Title 3">
            <a:extLst>
              <a:ext uri="{FF2B5EF4-FFF2-40B4-BE49-F238E27FC236}">
                <a16:creationId xmlns:a16="http://schemas.microsoft.com/office/drawing/2014/main" id="{EBEDE0FD-D8D6-4D10-8678-CD5C37AB489D}"/>
              </a:ext>
            </a:extLst>
          </p:cNvPr>
          <p:cNvSpPr>
            <a:spLocks noGrp="1"/>
          </p:cNvSpPr>
          <p:nvPr>
            <p:ph type="title"/>
          </p:nvPr>
        </p:nvSpPr>
        <p:spPr/>
        <p:txBody>
          <a:bodyPr>
            <a:normAutofit fontScale="90000"/>
          </a:bodyPr>
          <a:lstStyle/>
          <a:p>
            <a:r>
              <a:rPr lang="en-US" dirty="0"/>
              <a:t>LO10, content 9</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lstStyle/>
          <a:p>
            <a:pPr marL="0" indent="0">
              <a:buNone/>
            </a:pPr>
            <a:r>
              <a:rPr lang="en-US" altLang="en-US" dirty="0">
                <a:latin typeface="+mj-lt"/>
              </a:rPr>
              <a:t>Transparency 3-4: Rights to Remember When Caring for the Terminally Ill</a:t>
            </a:r>
          </a:p>
          <a:p>
            <a:pPr marL="0" indent="0">
              <a:buNone/>
            </a:pPr>
            <a:endParaRPr lang="en-US" dirty="0">
              <a:latin typeface="+mj-lt"/>
            </a:endParaRPr>
          </a:p>
          <a:p>
            <a:r>
              <a:rPr lang="en-US" dirty="0">
                <a:latin typeface="+mj-lt"/>
              </a:rPr>
              <a:t>The right to refuse treatment</a:t>
            </a:r>
          </a:p>
          <a:p>
            <a:r>
              <a:rPr lang="en-US" dirty="0">
                <a:latin typeface="+mj-lt"/>
              </a:rPr>
              <a:t>The right to have visitors of their own choosing</a:t>
            </a:r>
          </a:p>
          <a:p>
            <a:r>
              <a:rPr lang="en-US" dirty="0">
                <a:latin typeface="+mj-lt"/>
              </a:rPr>
              <a:t>The right to privacy </a:t>
            </a:r>
          </a:p>
          <a:p>
            <a:pPr marL="0" indent="0">
              <a:buNone/>
            </a:pPr>
            <a:endParaRPr lang="en-US" dirty="0">
              <a:latin typeface="+mj-lt"/>
            </a:endParaRPr>
          </a:p>
        </p:txBody>
      </p:sp>
    </p:spTree>
    <p:extLst>
      <p:ext uri="{BB962C8B-B14F-4D97-AF65-F5344CB8AC3E}">
        <p14:creationId xmlns:p14="http://schemas.microsoft.com/office/powerpoint/2010/main" val="76292710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85</a:t>
            </a:fld>
            <a:endParaRPr lang="en-US"/>
          </a:p>
        </p:txBody>
      </p:sp>
      <p:sp>
        <p:nvSpPr>
          <p:cNvPr id="4" name="Title 3">
            <a:extLst>
              <a:ext uri="{FF2B5EF4-FFF2-40B4-BE49-F238E27FC236}">
                <a16:creationId xmlns:a16="http://schemas.microsoft.com/office/drawing/2014/main" id="{D6608F70-78C6-4E55-9ADB-19329A7A3D82}"/>
              </a:ext>
            </a:extLst>
          </p:cNvPr>
          <p:cNvSpPr>
            <a:spLocks noGrp="1"/>
          </p:cNvSpPr>
          <p:nvPr>
            <p:ph type="title"/>
          </p:nvPr>
        </p:nvSpPr>
        <p:spPr/>
        <p:txBody>
          <a:bodyPr>
            <a:normAutofit fontScale="90000"/>
          </a:bodyPr>
          <a:lstStyle/>
          <a:p>
            <a:r>
              <a:rPr lang="en-US" dirty="0"/>
              <a:t>LO10, content 10</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fontScale="92500" lnSpcReduction="10000"/>
          </a:bodyPr>
          <a:lstStyle/>
          <a:p>
            <a:pPr marL="0" indent="0">
              <a:buNone/>
            </a:pPr>
            <a:r>
              <a:rPr lang="en-US" altLang="en-US" dirty="0">
                <a:latin typeface="+mj-lt"/>
              </a:rPr>
              <a:t>Handout 3-3: The Dying Person’s Bill of Rights</a:t>
            </a:r>
          </a:p>
          <a:p>
            <a:pPr marL="0" indent="0">
              <a:buNone/>
            </a:pPr>
            <a:endParaRPr lang="en-US" altLang="en-US" dirty="0">
              <a:latin typeface="+mj-lt"/>
            </a:endParaRPr>
          </a:p>
          <a:p>
            <a:pPr marL="0" indent="0">
              <a:buNone/>
            </a:pPr>
            <a:r>
              <a:rPr lang="en-US" altLang="en-US" dirty="0">
                <a:latin typeface="+mj-lt"/>
              </a:rPr>
              <a:t>I have the right to:</a:t>
            </a:r>
          </a:p>
          <a:p>
            <a:pPr marL="0" indent="0">
              <a:buNone/>
            </a:pPr>
            <a:endParaRPr lang="en-US" altLang="en-US" dirty="0">
              <a:latin typeface="+mj-lt"/>
            </a:endParaRPr>
          </a:p>
          <a:p>
            <a:r>
              <a:rPr lang="en-US" altLang="en-US" dirty="0">
                <a:latin typeface="+mj-lt"/>
              </a:rPr>
              <a:t>be treated as a living human being until I die.</a:t>
            </a:r>
          </a:p>
          <a:p>
            <a:r>
              <a:rPr lang="en-US" altLang="en-US" dirty="0">
                <a:latin typeface="+mj-lt"/>
              </a:rPr>
              <a:t>maintain a sense of hopefulness, however changing its focus may be.</a:t>
            </a:r>
          </a:p>
          <a:p>
            <a:r>
              <a:rPr lang="en-US" altLang="en-US" dirty="0">
                <a:latin typeface="+mj-lt"/>
              </a:rPr>
              <a:t>be cared for by those who can maintain a sense of hopefulness, however changing this may be.</a:t>
            </a:r>
          </a:p>
          <a:p>
            <a:r>
              <a:rPr lang="en-US" altLang="en-US" dirty="0">
                <a:latin typeface="+mj-lt"/>
              </a:rPr>
              <a:t>express my feelings and emotions about my approaching death in my own way.</a:t>
            </a:r>
          </a:p>
          <a:p>
            <a:r>
              <a:rPr lang="en-US" altLang="en-US" dirty="0">
                <a:latin typeface="+mj-lt"/>
              </a:rPr>
              <a:t>participate in decisions concerning my care.</a:t>
            </a:r>
          </a:p>
          <a:p>
            <a:r>
              <a:rPr lang="en-US" altLang="en-US" dirty="0">
                <a:latin typeface="+mj-lt"/>
              </a:rPr>
              <a:t>expect continuing medical and nursing attentions even though “cure” goals must be changed to “comfort” goals.</a:t>
            </a:r>
          </a:p>
          <a:p>
            <a:r>
              <a:rPr lang="en-US" altLang="en-US" dirty="0">
                <a:latin typeface="+mj-lt"/>
              </a:rPr>
              <a:t>not die alone.</a:t>
            </a:r>
          </a:p>
          <a:p>
            <a:r>
              <a:rPr lang="en-US" altLang="en-US" dirty="0">
                <a:latin typeface="+mj-lt"/>
              </a:rPr>
              <a:t>be free from pain.</a:t>
            </a:r>
          </a:p>
          <a:p>
            <a:r>
              <a:rPr lang="en-US" altLang="en-US" dirty="0">
                <a:latin typeface="+mj-lt"/>
              </a:rPr>
              <a:t>have my questions answered honestly.</a:t>
            </a:r>
          </a:p>
          <a:p>
            <a:r>
              <a:rPr lang="en-US" altLang="en-US" dirty="0">
                <a:latin typeface="+mj-lt"/>
              </a:rPr>
              <a:t>not be deceived.</a:t>
            </a:r>
          </a:p>
          <a:p>
            <a:pPr marL="0" indent="0">
              <a:buNone/>
            </a:pPr>
            <a:endParaRPr lang="en-US" altLang="en-US" dirty="0">
              <a:latin typeface="+mj-lt"/>
            </a:endParaRPr>
          </a:p>
          <a:p>
            <a:pPr marL="0" indent="0">
              <a:buNone/>
            </a:pPr>
            <a:endParaRPr lang="en-US" altLang="en-US" dirty="0">
              <a:latin typeface="+mj-lt"/>
            </a:endParaRPr>
          </a:p>
        </p:txBody>
      </p:sp>
    </p:spTree>
    <p:extLst>
      <p:ext uri="{BB962C8B-B14F-4D97-AF65-F5344CB8AC3E}">
        <p14:creationId xmlns:p14="http://schemas.microsoft.com/office/powerpoint/2010/main" val="1975568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86</a:t>
            </a:fld>
            <a:endParaRPr lang="en-US"/>
          </a:p>
        </p:txBody>
      </p:sp>
      <p:sp>
        <p:nvSpPr>
          <p:cNvPr id="4" name="Title 3">
            <a:extLst>
              <a:ext uri="{FF2B5EF4-FFF2-40B4-BE49-F238E27FC236}">
                <a16:creationId xmlns:a16="http://schemas.microsoft.com/office/drawing/2014/main" id="{30778D41-5253-4104-AC75-6AADFEFD1F62}"/>
              </a:ext>
            </a:extLst>
          </p:cNvPr>
          <p:cNvSpPr>
            <a:spLocks noGrp="1"/>
          </p:cNvSpPr>
          <p:nvPr>
            <p:ph type="title"/>
          </p:nvPr>
        </p:nvSpPr>
        <p:spPr/>
        <p:txBody>
          <a:bodyPr>
            <a:normAutofit fontScale="90000"/>
          </a:bodyPr>
          <a:lstStyle/>
          <a:p>
            <a:r>
              <a:rPr lang="en-US" dirty="0"/>
              <a:t>LO10, content 11</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fontScale="92500" lnSpcReduction="10000"/>
          </a:bodyPr>
          <a:lstStyle/>
          <a:p>
            <a:pPr marL="0" indent="0">
              <a:buNone/>
            </a:pPr>
            <a:r>
              <a:rPr lang="en-US" altLang="en-US" dirty="0">
                <a:latin typeface="+mj-lt"/>
              </a:rPr>
              <a:t>Handout 3-3: The Dying Person’s Bill of Rights (cont’d)</a:t>
            </a:r>
          </a:p>
          <a:p>
            <a:pPr marL="0" indent="0">
              <a:buNone/>
            </a:pPr>
            <a:endParaRPr lang="en-US" altLang="en-US" dirty="0">
              <a:latin typeface="+mj-lt"/>
            </a:endParaRPr>
          </a:p>
          <a:p>
            <a:pPr marL="0" indent="0">
              <a:buNone/>
            </a:pPr>
            <a:r>
              <a:rPr lang="en-US" altLang="en-US" dirty="0">
                <a:latin typeface="+mj-lt"/>
              </a:rPr>
              <a:t>I have the right to:</a:t>
            </a:r>
          </a:p>
          <a:p>
            <a:pPr marL="0" indent="0">
              <a:buNone/>
            </a:pPr>
            <a:endParaRPr lang="en-US" altLang="en-US" dirty="0">
              <a:latin typeface="+mj-lt"/>
            </a:endParaRPr>
          </a:p>
          <a:p>
            <a:r>
              <a:rPr lang="en-US" altLang="en-US" dirty="0">
                <a:latin typeface="+mj-lt"/>
              </a:rPr>
              <a:t>have help from and for my family in accepting my death.</a:t>
            </a:r>
          </a:p>
          <a:p>
            <a:r>
              <a:rPr lang="en-US" altLang="en-US" dirty="0">
                <a:latin typeface="+mj-lt"/>
              </a:rPr>
              <a:t>die in peace and dignity.</a:t>
            </a:r>
          </a:p>
          <a:p>
            <a:r>
              <a:rPr lang="en-US" altLang="en-US" dirty="0">
                <a:latin typeface="+mj-lt"/>
              </a:rPr>
              <a:t>retain my individuality and not be judged for my decisions which may be contrary to beliefs of others.</a:t>
            </a:r>
          </a:p>
          <a:p>
            <a:r>
              <a:rPr lang="en-US" altLang="en-US" dirty="0">
                <a:latin typeface="+mj-lt"/>
              </a:rPr>
              <a:t>discuss and enlarge my religious and/or spiritual experiences, whatever these may mean to others.</a:t>
            </a:r>
          </a:p>
          <a:p>
            <a:r>
              <a:rPr lang="en-US" altLang="en-US" dirty="0">
                <a:latin typeface="+mj-lt"/>
              </a:rPr>
              <a:t>expect that the sanctity of the human body will be respected after death.</a:t>
            </a:r>
          </a:p>
          <a:p>
            <a:r>
              <a:rPr lang="en-US" altLang="en-US" dirty="0">
                <a:latin typeface="+mj-lt"/>
              </a:rPr>
              <a:t>be cared for by caring, sensitive, knowledgeable people who will attempt to understand my needs and will be able to gain some satisfaction in helping me face my death.</a:t>
            </a:r>
          </a:p>
          <a:p>
            <a:r>
              <a:rPr lang="en-US" altLang="en-US" dirty="0">
                <a:latin typeface="+mj-lt"/>
              </a:rPr>
              <a:t>	(This was created at a workshop on “The Terminally Ill Patient and the Helping Person,” sponsored by  Southwestern Michigan In-service Education Council, and appeared in the American Journal of Nursing, Vol. 75, January, 1975, p. 99.) </a:t>
            </a:r>
          </a:p>
          <a:p>
            <a:pPr marL="0" indent="0">
              <a:buNone/>
            </a:pPr>
            <a:endParaRPr lang="en-US" altLang="en-US" dirty="0">
              <a:latin typeface="+mj-lt"/>
            </a:endParaRPr>
          </a:p>
        </p:txBody>
      </p:sp>
    </p:spTree>
    <p:extLst>
      <p:ext uri="{BB962C8B-B14F-4D97-AF65-F5344CB8AC3E}">
        <p14:creationId xmlns:p14="http://schemas.microsoft.com/office/powerpoint/2010/main" val="17414250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87</a:t>
            </a:fld>
            <a:endParaRPr lang="en-US"/>
          </a:p>
        </p:txBody>
      </p:sp>
      <p:sp>
        <p:nvSpPr>
          <p:cNvPr id="4" name="Title 3">
            <a:extLst>
              <a:ext uri="{FF2B5EF4-FFF2-40B4-BE49-F238E27FC236}">
                <a16:creationId xmlns:a16="http://schemas.microsoft.com/office/drawing/2014/main" id="{3275526C-8B25-4C19-9010-E92B51C9A601}"/>
              </a:ext>
            </a:extLst>
          </p:cNvPr>
          <p:cNvSpPr>
            <a:spLocks noGrp="1"/>
          </p:cNvSpPr>
          <p:nvPr>
            <p:ph type="title"/>
          </p:nvPr>
        </p:nvSpPr>
        <p:spPr/>
        <p:txBody>
          <a:bodyPr>
            <a:normAutofit fontScale="90000"/>
          </a:bodyPr>
          <a:lstStyle/>
          <a:p>
            <a:r>
              <a:rPr lang="en-US" dirty="0"/>
              <a:t>LO10, content 12</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lstStyle/>
          <a:p>
            <a:pPr marL="0" indent="0">
              <a:buNone/>
            </a:pPr>
            <a:r>
              <a:rPr lang="en-US" altLang="en-US" dirty="0">
                <a:latin typeface="+mj-lt"/>
              </a:rPr>
              <a:t>Transparency 3-5: Ways to treat Dying People and their Families with Dignity</a:t>
            </a:r>
          </a:p>
          <a:p>
            <a:pPr marL="0" indent="0">
              <a:buNone/>
            </a:pPr>
            <a:endParaRPr lang="en-US" dirty="0">
              <a:latin typeface="+mj-lt"/>
            </a:endParaRPr>
          </a:p>
          <a:p>
            <a:r>
              <a:rPr lang="en-US" dirty="0">
                <a:latin typeface="+mj-lt"/>
              </a:rPr>
              <a:t>Respect their wishes in all possible ways. </a:t>
            </a:r>
          </a:p>
          <a:p>
            <a:r>
              <a:rPr lang="en-US" dirty="0">
                <a:latin typeface="+mj-lt"/>
              </a:rPr>
              <a:t>Do not isolate or avoid a resident who is dying.</a:t>
            </a:r>
          </a:p>
          <a:p>
            <a:r>
              <a:rPr lang="en-US" dirty="0">
                <a:latin typeface="+mj-lt"/>
              </a:rPr>
              <a:t>Do not make promises that cannot or should not be kept.</a:t>
            </a:r>
          </a:p>
          <a:p>
            <a:r>
              <a:rPr lang="en-US" dirty="0">
                <a:latin typeface="+mj-lt"/>
              </a:rPr>
              <a:t>Continue to involve the dying person in facility activities. Be person-centered.</a:t>
            </a:r>
          </a:p>
          <a:p>
            <a:r>
              <a:rPr lang="en-US" dirty="0">
                <a:latin typeface="+mj-lt"/>
              </a:rPr>
              <a:t>Listen if a resident wants to talk. </a:t>
            </a:r>
          </a:p>
          <a:p>
            <a:r>
              <a:rPr lang="en-US" dirty="0">
                <a:latin typeface="+mj-lt"/>
              </a:rPr>
              <a:t>Do not babble or act especially cheerful or sad. </a:t>
            </a:r>
          </a:p>
          <a:p>
            <a:r>
              <a:rPr lang="en-US" dirty="0">
                <a:latin typeface="+mj-lt"/>
              </a:rPr>
              <a:t>Keep the resident comfortable. </a:t>
            </a:r>
          </a:p>
          <a:p>
            <a:r>
              <a:rPr lang="en-US" dirty="0">
                <a:latin typeface="+mj-lt"/>
              </a:rPr>
              <a:t>Assure privacy when it is desired.</a:t>
            </a:r>
          </a:p>
          <a:p>
            <a:r>
              <a:rPr lang="en-US" dirty="0">
                <a:latin typeface="+mj-lt"/>
              </a:rPr>
              <a:t>Respect the privacy of the family and other visitors. </a:t>
            </a:r>
          </a:p>
          <a:p>
            <a:r>
              <a:rPr lang="en-US" dirty="0">
                <a:latin typeface="+mj-lt"/>
              </a:rPr>
              <a:t>Help with the family’s physical comfort.</a:t>
            </a:r>
          </a:p>
          <a:p>
            <a:pPr marL="0" indent="0">
              <a:buNone/>
            </a:pPr>
            <a:endParaRPr lang="en-US" dirty="0">
              <a:latin typeface="+mj-lt"/>
            </a:endParaRPr>
          </a:p>
        </p:txBody>
      </p:sp>
    </p:spTree>
    <p:extLst>
      <p:ext uri="{BB962C8B-B14F-4D97-AF65-F5344CB8AC3E}">
        <p14:creationId xmlns:p14="http://schemas.microsoft.com/office/powerpoint/2010/main" val="146218072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88</a:t>
            </a:fld>
            <a:endParaRPr lang="en-US"/>
          </a:p>
        </p:txBody>
      </p:sp>
      <p:sp>
        <p:nvSpPr>
          <p:cNvPr id="2" name="Title 1">
            <a:extLst>
              <a:ext uri="{FF2B5EF4-FFF2-40B4-BE49-F238E27FC236}">
                <a16:creationId xmlns:a16="http://schemas.microsoft.com/office/drawing/2014/main" id="{AD965DDD-AC7B-4FC5-9B8B-E768B88B26A8}"/>
              </a:ext>
            </a:extLst>
          </p:cNvPr>
          <p:cNvSpPr>
            <a:spLocks noGrp="1"/>
          </p:cNvSpPr>
          <p:nvPr>
            <p:ph type="title"/>
          </p:nvPr>
        </p:nvSpPr>
        <p:spPr/>
        <p:txBody>
          <a:bodyPr>
            <a:normAutofit fontScale="90000"/>
          </a:bodyPr>
          <a:lstStyle/>
          <a:p>
            <a:r>
              <a:rPr lang="en-US" dirty="0"/>
              <a:t>LO10, key term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Cheyne-Stokes respirations</a:t>
            </a:r>
          </a:p>
          <a:p>
            <a:pPr marL="457200" lvl="1" indent="0">
              <a:buNone/>
            </a:pPr>
            <a:r>
              <a:rPr lang="en-US" dirty="0">
                <a:latin typeface="+mj-lt"/>
              </a:rPr>
              <a:t>alternating periods of slow, irregular breathing and rapid, shallow breathing, along with periods of not breathing.</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9322370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89</a:t>
            </a:fld>
            <a:endParaRPr lang="en-US"/>
          </a:p>
        </p:txBody>
      </p:sp>
      <p:sp>
        <p:nvSpPr>
          <p:cNvPr id="2" name="Title 1">
            <a:extLst>
              <a:ext uri="{FF2B5EF4-FFF2-40B4-BE49-F238E27FC236}">
                <a16:creationId xmlns:a16="http://schemas.microsoft.com/office/drawing/2014/main" id="{8E83A246-5E86-42C3-BEB3-A439EC4D0991}"/>
              </a:ext>
            </a:extLst>
          </p:cNvPr>
          <p:cNvSpPr>
            <a:spLocks noGrp="1"/>
          </p:cNvSpPr>
          <p:nvPr>
            <p:ph type="title"/>
          </p:nvPr>
        </p:nvSpPr>
        <p:spPr/>
        <p:txBody>
          <a:bodyPr>
            <a:normAutofit fontScale="90000"/>
          </a:bodyPr>
          <a:lstStyle/>
          <a:p>
            <a:r>
              <a:rPr lang="en-US" dirty="0"/>
              <a:t>LO10, content 13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The following are signs of approaching death:</a:t>
            </a:r>
          </a:p>
          <a:p>
            <a:pPr marL="0" indent="0">
              <a:buNone/>
            </a:pPr>
            <a:endParaRPr lang="en-US" dirty="0">
              <a:latin typeface="+mj-lt"/>
            </a:endParaRPr>
          </a:p>
          <a:p>
            <a:pPr lvl="1"/>
            <a:r>
              <a:rPr lang="en-US" dirty="0">
                <a:latin typeface="+mj-lt"/>
              </a:rPr>
              <a:t>Blurred and failing vision</a:t>
            </a:r>
          </a:p>
          <a:p>
            <a:pPr lvl="1"/>
            <a:r>
              <a:rPr lang="en-US" dirty="0">
                <a:latin typeface="+mj-lt"/>
              </a:rPr>
              <a:t>Unfocused eyes</a:t>
            </a:r>
          </a:p>
          <a:p>
            <a:pPr lvl="1"/>
            <a:r>
              <a:rPr lang="en-US" dirty="0">
                <a:latin typeface="+mj-lt"/>
              </a:rPr>
              <a:t>Impaired speech</a:t>
            </a:r>
          </a:p>
          <a:p>
            <a:pPr lvl="1"/>
            <a:r>
              <a:rPr lang="en-US" dirty="0">
                <a:latin typeface="+mj-lt"/>
              </a:rPr>
              <a:t>Diminished sense of touch</a:t>
            </a:r>
          </a:p>
          <a:p>
            <a:pPr lvl="1"/>
            <a:r>
              <a:rPr lang="en-US" dirty="0">
                <a:latin typeface="+mj-lt"/>
              </a:rPr>
              <a:t>Loss of movement, muscle tone, and feeling</a:t>
            </a:r>
          </a:p>
          <a:p>
            <a:pPr lvl="1"/>
            <a:r>
              <a:rPr lang="en-US" dirty="0">
                <a:latin typeface="+mj-lt"/>
              </a:rPr>
              <a:t>Rising body temperature or below normal temperature</a:t>
            </a:r>
          </a:p>
          <a:p>
            <a:pPr lvl="1"/>
            <a:r>
              <a:rPr lang="en-US" dirty="0">
                <a:latin typeface="+mj-lt"/>
              </a:rPr>
              <a:t>Decreasing blood pressure</a:t>
            </a:r>
          </a:p>
          <a:p>
            <a:pPr lvl="1"/>
            <a:r>
              <a:rPr lang="en-US" dirty="0">
                <a:latin typeface="+mj-lt"/>
              </a:rPr>
              <a:t>Weak pulse that is abnormally slow or rapid</a:t>
            </a:r>
          </a:p>
          <a:p>
            <a:pPr lvl="1"/>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349027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a:t>
            </a:fld>
            <a:endParaRPr lang="en-US"/>
          </a:p>
        </p:txBody>
      </p:sp>
      <p:sp>
        <p:nvSpPr>
          <p:cNvPr id="2" name="Title 1">
            <a:extLst>
              <a:ext uri="{FF2B5EF4-FFF2-40B4-BE49-F238E27FC236}">
                <a16:creationId xmlns:a16="http://schemas.microsoft.com/office/drawing/2014/main" id="{C4B4ACBE-EF9B-434C-91C9-A42A676D3E19}"/>
              </a:ext>
            </a:extLst>
          </p:cNvPr>
          <p:cNvSpPr>
            <a:spLocks noGrp="1"/>
          </p:cNvSpPr>
          <p:nvPr>
            <p:ph type="title"/>
          </p:nvPr>
        </p:nvSpPr>
        <p:spPr/>
        <p:txBody>
          <a:bodyPr>
            <a:normAutofit fontScale="90000"/>
          </a:bodyPr>
          <a:lstStyle/>
          <a:p>
            <a:r>
              <a:rPr lang="en-US" dirty="0"/>
              <a:t>LO1, content 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Identify basic human needs</a:t>
            </a:r>
            <a:endParaRPr lang="en-US" dirty="0">
              <a:latin typeface="+mj-lt"/>
            </a:endParaRPr>
          </a:p>
          <a:p>
            <a:pPr marL="0" indent="0">
              <a:buNone/>
            </a:pPr>
            <a:endParaRPr lang="en-US" dirty="0">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What do self-esteem and self-actualization mean to you? </a:t>
            </a:r>
          </a:p>
          <a:p>
            <a:pPr marL="0" indent="0">
              <a:buNone/>
            </a:pPr>
            <a:endParaRPr lang="en-US" dirty="0">
              <a:latin typeface="+mj-lt"/>
            </a:endParaRPr>
          </a:p>
          <a:p>
            <a:pPr marL="0" indent="0">
              <a:buNone/>
            </a:pPr>
            <a:r>
              <a:rPr lang="en-US" dirty="0">
                <a:latin typeface="+mj-lt"/>
              </a:rPr>
              <a:t>Which of the needs in Maslow’s Hierarchy of Needs are physical? Which are psychosocial?</a:t>
            </a:r>
          </a:p>
          <a:p>
            <a:pPr marL="0" indent="0">
              <a:buNone/>
            </a:pPr>
            <a:endParaRPr lang="en-US" dirty="0">
              <a:latin typeface="+mj-lt"/>
            </a:endParaRPr>
          </a:p>
          <a:p>
            <a:pPr marL="0" indent="0">
              <a:buNone/>
            </a:pPr>
            <a:r>
              <a:rPr lang="en-US" dirty="0">
                <a:latin typeface="+mj-lt"/>
              </a:rPr>
              <a:t>Are any of the needs more important than the others?</a:t>
            </a:r>
          </a:p>
          <a:p>
            <a:pPr marL="0" indent="0">
              <a:buNone/>
            </a:pPr>
            <a:endParaRPr lang="en-US" dirty="0">
              <a:latin typeface="+mj-lt"/>
            </a:endParaRPr>
          </a:p>
        </p:txBody>
      </p:sp>
    </p:spTree>
    <p:extLst>
      <p:ext uri="{BB962C8B-B14F-4D97-AF65-F5344CB8AC3E}">
        <p14:creationId xmlns:p14="http://schemas.microsoft.com/office/powerpoint/2010/main" val="130259310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90</a:t>
            </a:fld>
            <a:endParaRPr lang="en-US"/>
          </a:p>
        </p:txBody>
      </p:sp>
      <p:sp>
        <p:nvSpPr>
          <p:cNvPr id="2" name="Title 1">
            <a:extLst>
              <a:ext uri="{FF2B5EF4-FFF2-40B4-BE49-F238E27FC236}">
                <a16:creationId xmlns:a16="http://schemas.microsoft.com/office/drawing/2014/main" id="{8E5D1412-86CE-40E1-94E9-9D265CD7F56F}"/>
              </a:ext>
            </a:extLst>
          </p:cNvPr>
          <p:cNvSpPr>
            <a:spLocks noGrp="1"/>
          </p:cNvSpPr>
          <p:nvPr>
            <p:ph type="title"/>
          </p:nvPr>
        </p:nvSpPr>
        <p:spPr/>
        <p:txBody>
          <a:bodyPr>
            <a:normAutofit fontScale="90000"/>
          </a:bodyPr>
          <a:lstStyle/>
          <a:p>
            <a:r>
              <a:rPr lang="en-US" dirty="0"/>
              <a:t>LO10, content 14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Signs of approaching death (cont’d):</a:t>
            </a:r>
          </a:p>
          <a:p>
            <a:pPr marL="0" indent="0">
              <a:buNone/>
            </a:pPr>
            <a:endParaRPr lang="en-US" dirty="0">
              <a:latin typeface="+mj-lt"/>
            </a:endParaRPr>
          </a:p>
          <a:p>
            <a:pPr lvl="1"/>
            <a:r>
              <a:rPr lang="en-US" dirty="0">
                <a:latin typeface="+mj-lt"/>
              </a:rPr>
              <a:t>Slow, irregular respirations or rapid, shallow respirations (Cheyne-Stokes)</a:t>
            </a:r>
          </a:p>
          <a:p>
            <a:pPr lvl="1"/>
            <a:r>
              <a:rPr lang="en-US" dirty="0">
                <a:latin typeface="+mj-lt"/>
              </a:rPr>
              <a:t>Rattling or gurgling sound when breathing</a:t>
            </a:r>
          </a:p>
          <a:p>
            <a:pPr lvl="1"/>
            <a:r>
              <a:rPr lang="en-US" dirty="0">
                <a:latin typeface="+mj-lt"/>
              </a:rPr>
              <a:t>Cold, pale skin</a:t>
            </a:r>
          </a:p>
          <a:p>
            <a:pPr lvl="1"/>
            <a:r>
              <a:rPr lang="en-US" dirty="0">
                <a:latin typeface="+mj-lt"/>
              </a:rPr>
              <a:t>Mottling, spotting, or blotching of skin caused by poor circulation</a:t>
            </a:r>
          </a:p>
          <a:p>
            <a:pPr lvl="1"/>
            <a:r>
              <a:rPr lang="en-US" dirty="0">
                <a:latin typeface="+mj-lt"/>
              </a:rPr>
              <a:t>Perspiration</a:t>
            </a:r>
          </a:p>
          <a:p>
            <a:pPr lvl="1"/>
            <a:r>
              <a:rPr lang="en-US" dirty="0">
                <a:latin typeface="+mj-lt"/>
              </a:rPr>
              <a:t>Incontinence</a:t>
            </a:r>
          </a:p>
          <a:p>
            <a:pPr lvl="1"/>
            <a:r>
              <a:rPr lang="en-US" dirty="0">
                <a:latin typeface="+mj-lt"/>
              </a:rPr>
              <a:t>Disorientation or confusion</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91527956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91</a:t>
            </a:fld>
            <a:endParaRPr lang="en-US"/>
          </a:p>
        </p:txBody>
      </p:sp>
      <p:sp>
        <p:nvSpPr>
          <p:cNvPr id="2" name="Title 1">
            <a:extLst>
              <a:ext uri="{FF2B5EF4-FFF2-40B4-BE49-F238E27FC236}">
                <a16:creationId xmlns:a16="http://schemas.microsoft.com/office/drawing/2014/main" id="{72FE9500-74DC-45EE-BB06-1CDEB744F337}"/>
              </a:ext>
            </a:extLst>
          </p:cNvPr>
          <p:cNvSpPr>
            <a:spLocks noGrp="1"/>
          </p:cNvSpPr>
          <p:nvPr>
            <p:ph type="title"/>
          </p:nvPr>
        </p:nvSpPr>
        <p:spPr/>
        <p:txBody>
          <a:bodyPr>
            <a:normAutofit fontScale="90000"/>
          </a:bodyPr>
          <a:lstStyle/>
          <a:p>
            <a:r>
              <a:rPr lang="en-US" dirty="0"/>
              <a:t>LO10, key term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Define the following term:</a:t>
            </a:r>
          </a:p>
          <a:p>
            <a:pPr marL="0" indent="0">
              <a:buNone/>
            </a:pPr>
            <a:endParaRPr lang="en-US" dirty="0">
              <a:latin typeface="+mj-lt"/>
            </a:endParaRPr>
          </a:p>
          <a:p>
            <a:pPr marL="0" indent="0">
              <a:buNone/>
            </a:pPr>
            <a:r>
              <a:rPr lang="en-US" b="1" dirty="0">
                <a:latin typeface="+mj-lt"/>
              </a:rPr>
              <a:t>postmortem care</a:t>
            </a:r>
          </a:p>
          <a:p>
            <a:pPr marL="457200" lvl="1" indent="0">
              <a:buNone/>
            </a:pPr>
            <a:r>
              <a:rPr lang="en-US" dirty="0">
                <a:latin typeface="+mj-lt"/>
              </a:rPr>
              <a:t>care of the body after death.</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6575984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92</a:t>
            </a:fld>
            <a:endParaRPr lang="en-US"/>
          </a:p>
        </p:txBody>
      </p:sp>
      <p:sp>
        <p:nvSpPr>
          <p:cNvPr id="2" name="Title 1">
            <a:extLst>
              <a:ext uri="{FF2B5EF4-FFF2-40B4-BE49-F238E27FC236}">
                <a16:creationId xmlns:a16="http://schemas.microsoft.com/office/drawing/2014/main" id="{20191A27-F5CC-4CC9-AC37-0CC042E49D18}"/>
              </a:ext>
            </a:extLst>
          </p:cNvPr>
          <p:cNvSpPr>
            <a:spLocks noGrp="1"/>
          </p:cNvSpPr>
          <p:nvPr>
            <p:ph type="title"/>
          </p:nvPr>
        </p:nvSpPr>
        <p:spPr/>
        <p:txBody>
          <a:bodyPr>
            <a:normAutofit fontScale="90000"/>
          </a:bodyPr>
          <a:lstStyle/>
          <a:p>
            <a:r>
              <a:rPr lang="en-US" dirty="0"/>
              <a:t>LO10, content 15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NAs should remember these postmortem care guidelines:</a:t>
            </a:r>
          </a:p>
          <a:p>
            <a:pPr marL="0" indent="0">
              <a:buNone/>
            </a:pPr>
            <a:endParaRPr lang="en-US" dirty="0">
              <a:latin typeface="+mj-lt"/>
            </a:endParaRPr>
          </a:p>
          <a:p>
            <a:pPr lvl="1"/>
            <a:r>
              <a:rPr lang="en-US" dirty="0">
                <a:latin typeface="+mj-lt"/>
              </a:rPr>
              <a:t>Rigor mortis may make the body difficult to move. Talk to the nurse if you need assistance.</a:t>
            </a:r>
          </a:p>
          <a:p>
            <a:pPr lvl="1"/>
            <a:r>
              <a:rPr lang="en-US" dirty="0">
                <a:latin typeface="+mj-lt"/>
              </a:rPr>
              <a:t>Bathe the body gently. Place drainage pads where needed.</a:t>
            </a:r>
          </a:p>
          <a:p>
            <a:pPr lvl="1"/>
            <a:r>
              <a:rPr lang="en-US" dirty="0">
                <a:latin typeface="+mj-lt"/>
              </a:rPr>
              <a:t>Do not remove tubes or other equipment.</a:t>
            </a:r>
          </a:p>
          <a:p>
            <a:pPr lvl="1"/>
            <a:r>
              <a:rPr lang="en-US" dirty="0">
                <a:latin typeface="+mj-lt"/>
              </a:rPr>
              <a:t>Put in dentures if instructed by the nurse.</a:t>
            </a:r>
          </a:p>
          <a:p>
            <a:pPr lvl="1"/>
            <a:r>
              <a:rPr lang="en-US" dirty="0">
                <a:latin typeface="+mj-lt"/>
              </a:rPr>
              <a:t>Close the eyes.</a:t>
            </a:r>
          </a:p>
          <a:p>
            <a:pPr marL="0" indent="0">
              <a:buNone/>
            </a:pPr>
            <a:endParaRPr lang="en-US" dirty="0">
              <a:solidFill>
                <a:srgbClr val="FF0000"/>
              </a:solidFill>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428920004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93</a:t>
            </a:fld>
            <a:endParaRPr lang="en-US"/>
          </a:p>
        </p:txBody>
      </p:sp>
      <p:sp>
        <p:nvSpPr>
          <p:cNvPr id="2" name="Title 1">
            <a:extLst>
              <a:ext uri="{FF2B5EF4-FFF2-40B4-BE49-F238E27FC236}">
                <a16:creationId xmlns:a16="http://schemas.microsoft.com/office/drawing/2014/main" id="{DA0C91F1-0FCE-48F0-8678-64A6141CAB41}"/>
              </a:ext>
            </a:extLst>
          </p:cNvPr>
          <p:cNvSpPr>
            <a:spLocks noGrp="1"/>
          </p:cNvSpPr>
          <p:nvPr>
            <p:ph type="title"/>
          </p:nvPr>
        </p:nvSpPr>
        <p:spPr/>
        <p:txBody>
          <a:bodyPr>
            <a:normAutofit fontScale="90000"/>
          </a:bodyPr>
          <a:lstStyle/>
          <a:p>
            <a:r>
              <a:rPr lang="en-US" dirty="0"/>
              <a:t>LO10, content 16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Postmortem care guidelines (cont’d):</a:t>
            </a:r>
          </a:p>
          <a:p>
            <a:pPr marL="0" indent="0">
              <a:buNone/>
            </a:pPr>
            <a:endParaRPr lang="en-US" dirty="0">
              <a:latin typeface="+mj-lt"/>
            </a:endParaRPr>
          </a:p>
          <a:p>
            <a:pPr lvl="1"/>
            <a:r>
              <a:rPr lang="en-US" dirty="0">
                <a:latin typeface="+mj-lt"/>
              </a:rPr>
              <a:t>Position the body. Put a small pillow under head.</a:t>
            </a:r>
          </a:p>
          <a:p>
            <a:pPr lvl="1"/>
            <a:r>
              <a:rPr lang="en-US" dirty="0">
                <a:latin typeface="+mj-lt"/>
              </a:rPr>
              <a:t>Follow facility policy on personal items.</a:t>
            </a:r>
          </a:p>
          <a:p>
            <a:pPr lvl="1"/>
            <a:r>
              <a:rPr lang="en-US" dirty="0">
                <a:latin typeface="+mj-lt"/>
              </a:rPr>
              <a:t>Strip the bed after body is gone.</a:t>
            </a:r>
          </a:p>
          <a:p>
            <a:pPr lvl="1"/>
            <a:r>
              <a:rPr lang="en-US" dirty="0">
                <a:latin typeface="+mj-lt"/>
              </a:rPr>
              <a:t>Open windows to air the room. Straighten room.</a:t>
            </a:r>
          </a:p>
          <a:p>
            <a:pPr lvl="1"/>
            <a:r>
              <a:rPr lang="en-US" dirty="0">
                <a:latin typeface="+mj-lt"/>
              </a:rPr>
              <a:t>Document procedure.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7652125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94</a:t>
            </a:fld>
            <a:endParaRPr lang="en-US"/>
          </a:p>
        </p:txBody>
      </p:sp>
      <p:sp>
        <p:nvSpPr>
          <p:cNvPr id="2" name="Title 1">
            <a:extLst>
              <a:ext uri="{FF2B5EF4-FFF2-40B4-BE49-F238E27FC236}">
                <a16:creationId xmlns:a16="http://schemas.microsoft.com/office/drawing/2014/main" id="{DF695E6A-C430-4B2F-BF73-4A4F30CA5A40}"/>
              </a:ext>
            </a:extLst>
          </p:cNvPr>
          <p:cNvSpPr>
            <a:spLocks noGrp="1"/>
          </p:cNvSpPr>
          <p:nvPr>
            <p:ph type="title"/>
          </p:nvPr>
        </p:nvSpPr>
        <p:spPr/>
        <p:txBody>
          <a:bodyPr>
            <a:normAutofit fontScale="90000"/>
          </a:bodyPr>
          <a:lstStyle/>
          <a:p>
            <a:r>
              <a:rPr lang="en-US" dirty="0"/>
              <a:t>LO10, content 17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Facilities may have special policies on postmortem care. NAs must know and follow their facilities’ policies.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21422613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95</a:t>
            </a:fld>
            <a:endParaRPr lang="en-US"/>
          </a:p>
        </p:txBody>
      </p:sp>
      <p:sp>
        <p:nvSpPr>
          <p:cNvPr id="2" name="Title 1">
            <a:extLst>
              <a:ext uri="{FF2B5EF4-FFF2-40B4-BE49-F238E27FC236}">
                <a16:creationId xmlns:a16="http://schemas.microsoft.com/office/drawing/2014/main" id="{4167F261-9F96-43C9-8438-224F73EC79B3}"/>
              </a:ext>
            </a:extLst>
          </p:cNvPr>
          <p:cNvSpPr>
            <a:spLocks noGrp="1"/>
          </p:cNvSpPr>
          <p:nvPr>
            <p:ph type="title"/>
          </p:nvPr>
        </p:nvSpPr>
        <p:spPr/>
        <p:txBody>
          <a:bodyPr>
            <a:normAutofit fontScale="90000"/>
          </a:bodyPr>
          <a:lstStyle/>
          <a:p>
            <a:r>
              <a:rPr lang="en-US" dirty="0"/>
              <a:t>LO10, content 18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How can you show emotional support to a resident who is dying? To families after the death? </a:t>
            </a:r>
          </a:p>
          <a:p>
            <a:pPr marL="0" indent="0">
              <a:buNone/>
            </a:pPr>
            <a:endParaRPr lang="en-US" dirty="0">
              <a:latin typeface="+mj-lt"/>
            </a:endParaRPr>
          </a:p>
          <a:p>
            <a:pPr marL="0" indent="0">
              <a:buNone/>
            </a:pPr>
            <a:r>
              <a:rPr lang="en-US" dirty="0">
                <a:latin typeface="+mj-lt"/>
              </a:rPr>
              <a:t>Do you think it would be difficult for you to provide postmortem care?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77833912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96</a:t>
            </a:fld>
            <a:endParaRPr lang="en-US"/>
          </a:p>
        </p:txBody>
      </p:sp>
      <p:sp>
        <p:nvSpPr>
          <p:cNvPr id="2" name="Title 1">
            <a:extLst>
              <a:ext uri="{FF2B5EF4-FFF2-40B4-BE49-F238E27FC236}">
                <a16:creationId xmlns:a16="http://schemas.microsoft.com/office/drawing/2014/main" id="{84E6905A-3CA9-4C97-839F-3302C35086C0}"/>
              </a:ext>
            </a:extLst>
          </p:cNvPr>
          <p:cNvSpPr>
            <a:spLocks noGrp="1"/>
          </p:cNvSpPr>
          <p:nvPr>
            <p:ph type="title"/>
          </p:nvPr>
        </p:nvSpPr>
        <p:spPr/>
        <p:txBody>
          <a:bodyPr>
            <a:normAutofit fontScale="90000"/>
          </a:bodyPr>
          <a:lstStyle/>
          <a:p>
            <a:r>
              <a:rPr lang="en-US" dirty="0"/>
              <a:t>LO10, content 19</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These are common reactions to the death of a loved one:</a:t>
            </a:r>
          </a:p>
          <a:p>
            <a:pPr marL="0" indent="0">
              <a:buNone/>
            </a:pPr>
            <a:endParaRPr lang="en-US" dirty="0">
              <a:latin typeface="+mj-lt"/>
            </a:endParaRPr>
          </a:p>
          <a:p>
            <a:pPr lvl="1"/>
            <a:r>
              <a:rPr lang="en-US" dirty="0">
                <a:latin typeface="+mj-lt"/>
              </a:rPr>
              <a:t>Shock: especially at one’s own feelings</a:t>
            </a:r>
          </a:p>
          <a:p>
            <a:pPr lvl="1"/>
            <a:r>
              <a:rPr lang="en-US" dirty="0">
                <a:latin typeface="+mj-lt"/>
              </a:rPr>
              <a:t>Denial: usually lasts a short time</a:t>
            </a:r>
          </a:p>
          <a:p>
            <a:pPr lvl="1"/>
            <a:r>
              <a:rPr lang="en-US" dirty="0">
                <a:latin typeface="+mj-lt"/>
              </a:rPr>
              <a:t>Anger: at themselves, God, the doctors, even at the person who died</a:t>
            </a:r>
          </a:p>
          <a:p>
            <a:pPr lvl="1"/>
            <a:r>
              <a:rPr lang="en-US" dirty="0">
                <a:latin typeface="+mj-lt"/>
              </a:rPr>
              <a:t>Guilt: wishing they had done more, guilty because they are still living</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7932158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97</a:t>
            </a:fld>
            <a:endParaRPr lang="en-US"/>
          </a:p>
        </p:txBody>
      </p:sp>
      <p:sp>
        <p:nvSpPr>
          <p:cNvPr id="2" name="Title 1">
            <a:extLst>
              <a:ext uri="{FF2B5EF4-FFF2-40B4-BE49-F238E27FC236}">
                <a16:creationId xmlns:a16="http://schemas.microsoft.com/office/drawing/2014/main" id="{DFDFDCBB-7012-4351-9F31-760B7DF3D108}"/>
              </a:ext>
            </a:extLst>
          </p:cNvPr>
          <p:cNvSpPr>
            <a:spLocks noGrp="1"/>
          </p:cNvSpPr>
          <p:nvPr>
            <p:ph type="title"/>
          </p:nvPr>
        </p:nvSpPr>
        <p:spPr/>
        <p:txBody>
          <a:bodyPr>
            <a:normAutofit fontScale="90000"/>
          </a:bodyPr>
          <a:lstStyle/>
          <a:p>
            <a:r>
              <a:rPr lang="en-US" dirty="0"/>
              <a:t>LO10, content 20</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0"/>
            </a:pPr>
            <a:r>
              <a:rPr lang="en-US" dirty="0">
                <a:solidFill>
                  <a:srgbClr val="FF0000"/>
                </a:solidFill>
                <a:latin typeface="+mj-lt"/>
              </a:rPr>
              <a:t>Explain how to care for residents who are dying</a:t>
            </a:r>
          </a:p>
          <a:p>
            <a:pPr marL="0" indent="0">
              <a:buNone/>
            </a:pPr>
            <a:endParaRPr lang="en-US" dirty="0">
              <a:solidFill>
                <a:srgbClr val="FF0000"/>
              </a:solidFill>
              <a:latin typeface="+mj-lt"/>
            </a:endParaRPr>
          </a:p>
          <a:p>
            <a:pPr marL="0" indent="0">
              <a:buNone/>
            </a:pPr>
            <a:r>
              <a:rPr lang="en-US" dirty="0">
                <a:latin typeface="+mj-lt"/>
              </a:rPr>
              <a:t>Common reactions to the death of a loved one (cont’d):</a:t>
            </a:r>
          </a:p>
          <a:p>
            <a:pPr marL="0" indent="0">
              <a:buNone/>
            </a:pPr>
            <a:endParaRPr lang="en-US" dirty="0">
              <a:latin typeface="+mj-lt"/>
            </a:endParaRPr>
          </a:p>
          <a:p>
            <a:pPr lvl="1"/>
            <a:r>
              <a:rPr lang="en-US" dirty="0">
                <a:latin typeface="+mj-lt"/>
              </a:rPr>
              <a:t>Regret: for what they did or did not do</a:t>
            </a:r>
          </a:p>
          <a:p>
            <a:pPr lvl="1"/>
            <a:r>
              <a:rPr lang="en-US" dirty="0">
                <a:latin typeface="+mj-lt"/>
              </a:rPr>
              <a:t>Relief: relief that their loved one is no longer suffering, relief that they (family members) no longer have a responsibility (emotional, physical, financial) regarding care</a:t>
            </a:r>
          </a:p>
          <a:p>
            <a:pPr lvl="1"/>
            <a:r>
              <a:rPr lang="en-US" dirty="0">
                <a:latin typeface="+mj-lt"/>
              </a:rPr>
              <a:t>Sadness: depression, headaches, or insomnia</a:t>
            </a:r>
          </a:p>
          <a:p>
            <a:pPr lvl="1"/>
            <a:r>
              <a:rPr lang="en-US" dirty="0">
                <a:latin typeface="+mj-lt"/>
              </a:rPr>
              <a:t>Loneliness: missing the person and having painful memories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03097495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98</a:t>
            </a:fld>
            <a:endParaRPr lang="en-US"/>
          </a:p>
        </p:txBody>
      </p:sp>
      <p:sp>
        <p:nvSpPr>
          <p:cNvPr id="2" name="Title 1">
            <a:extLst>
              <a:ext uri="{FF2B5EF4-FFF2-40B4-BE49-F238E27FC236}">
                <a16:creationId xmlns:a16="http://schemas.microsoft.com/office/drawing/2014/main" id="{0B9EFB49-02A7-4F14-A433-C21A413FB468}"/>
              </a:ext>
            </a:extLst>
          </p:cNvPr>
          <p:cNvSpPr>
            <a:spLocks noGrp="1"/>
          </p:cNvSpPr>
          <p:nvPr>
            <p:ph type="title"/>
          </p:nvPr>
        </p:nvSpPr>
        <p:spPr/>
        <p:txBody>
          <a:bodyPr>
            <a:normAutofit fontScale="90000"/>
          </a:bodyPr>
          <a:lstStyle/>
          <a:p>
            <a:r>
              <a:rPr lang="en-US" dirty="0"/>
              <a:t>LO10, key terms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Define the following terms:</a:t>
            </a:r>
          </a:p>
          <a:p>
            <a:pPr marL="0" indent="0">
              <a:buNone/>
            </a:pPr>
            <a:endParaRPr lang="en-US" dirty="0">
              <a:latin typeface="+mj-lt"/>
            </a:endParaRPr>
          </a:p>
          <a:p>
            <a:pPr marL="0" indent="0">
              <a:buNone/>
            </a:pPr>
            <a:r>
              <a:rPr lang="en-US" b="1" dirty="0">
                <a:latin typeface="+mj-lt"/>
              </a:rPr>
              <a:t>hospice care</a:t>
            </a:r>
          </a:p>
          <a:p>
            <a:pPr marL="457200" lvl="1" indent="0">
              <a:buNone/>
            </a:pPr>
            <a:r>
              <a:rPr lang="en-US" dirty="0">
                <a:latin typeface="+mj-lt"/>
              </a:rPr>
              <a:t>holistic, compassionate care given to people who have approximately six months or less to live.</a:t>
            </a:r>
          </a:p>
          <a:p>
            <a:pPr marL="0" indent="0">
              <a:buNone/>
            </a:pPr>
            <a:r>
              <a:rPr lang="en-US" b="1" dirty="0">
                <a:latin typeface="+mj-lt"/>
              </a:rPr>
              <a:t>palliative care</a:t>
            </a:r>
          </a:p>
          <a:p>
            <a:pPr marL="457200" lvl="1" indent="0">
              <a:buNone/>
            </a:pPr>
            <a:r>
              <a:rPr lang="en-US" dirty="0">
                <a:latin typeface="+mj-lt"/>
              </a:rPr>
              <a:t>Care given to people who have serious diseases or who are dying that emphasizes relieving pain, controlling symptoms, and preventing side effects.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32604683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99</a:t>
            </a:fld>
            <a:endParaRPr lang="en-US"/>
          </a:p>
        </p:txBody>
      </p:sp>
      <p:sp>
        <p:nvSpPr>
          <p:cNvPr id="2" name="Title 1">
            <a:extLst>
              <a:ext uri="{FF2B5EF4-FFF2-40B4-BE49-F238E27FC236}">
                <a16:creationId xmlns:a16="http://schemas.microsoft.com/office/drawing/2014/main" id="{64208169-0F9D-43FC-8E25-277FF9A34D4E}"/>
              </a:ext>
            </a:extLst>
          </p:cNvPr>
          <p:cNvSpPr>
            <a:spLocks noGrp="1"/>
          </p:cNvSpPr>
          <p:nvPr>
            <p:ph type="title"/>
          </p:nvPr>
        </p:nvSpPr>
        <p:spPr/>
        <p:txBody>
          <a:bodyPr>
            <a:normAutofit fontScale="90000"/>
          </a:bodyPr>
          <a:lstStyle/>
          <a:p>
            <a:r>
              <a:rPr lang="en-US" dirty="0"/>
              <a:t>LO11,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11"/>
            </a:pPr>
            <a:r>
              <a:rPr lang="en-US" dirty="0">
                <a:solidFill>
                  <a:srgbClr val="FF0000"/>
                </a:solidFill>
                <a:latin typeface="+mj-lt"/>
              </a:rPr>
              <a:t>Define the goals of a hospice program</a:t>
            </a:r>
          </a:p>
          <a:p>
            <a:pPr marL="0" indent="0">
              <a:buNone/>
            </a:pPr>
            <a:endParaRPr lang="en-US" dirty="0">
              <a:solidFill>
                <a:srgbClr val="FF0000"/>
              </a:solidFill>
              <a:latin typeface="+mj-lt"/>
            </a:endParaRPr>
          </a:p>
          <a:p>
            <a:pPr marL="0" indent="0">
              <a:buNone/>
            </a:pPr>
            <a:r>
              <a:rPr lang="en-US" dirty="0">
                <a:latin typeface="+mj-lt"/>
              </a:rPr>
              <a:t>Hospice care works to promote</a:t>
            </a:r>
          </a:p>
          <a:p>
            <a:pPr marL="0" indent="0">
              <a:buNone/>
            </a:pPr>
            <a:endParaRPr lang="en-US" dirty="0">
              <a:latin typeface="+mj-lt"/>
            </a:endParaRPr>
          </a:p>
          <a:p>
            <a:pPr lvl="1"/>
            <a:r>
              <a:rPr lang="en-US" dirty="0">
                <a:latin typeface="+mj-lt"/>
              </a:rPr>
              <a:t>Comfort of resident</a:t>
            </a:r>
          </a:p>
          <a:p>
            <a:pPr lvl="1"/>
            <a:r>
              <a:rPr lang="en-US" dirty="0">
                <a:latin typeface="+mj-lt"/>
              </a:rPr>
              <a:t>Dignity of resident</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20023112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329C76"/>
      </a:accent1>
      <a:accent2>
        <a:srgbClr val="B37924"/>
      </a:accent2>
      <a:accent3>
        <a:srgbClr val="E3567D"/>
      </a:accent3>
      <a:accent4>
        <a:srgbClr val="0091B9"/>
      </a:accent4>
      <a:accent5>
        <a:srgbClr val="D6BF00"/>
      </a:accent5>
      <a:accent6>
        <a:srgbClr val="934C93"/>
      </a:accent6>
      <a:hlink>
        <a:srgbClr val="0563C1"/>
      </a:hlink>
      <a:folHlink>
        <a:srgbClr val="954F72"/>
      </a:folHlink>
    </a:clrScheme>
    <a:fontScheme name="Susan Hedman - Hartman Publishing">
      <a:majorFont>
        <a:latin typeface="Scala Sans"/>
        <a:ea typeface=""/>
        <a:cs typeface=""/>
      </a:majorFont>
      <a:minorFont>
        <a:latin typeface="Scala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1024</TotalTime>
  <Words>6432</Words>
  <Application>Microsoft Office PowerPoint</Application>
  <PresentationFormat>On-screen Show (4:3)</PresentationFormat>
  <Paragraphs>1091</Paragraphs>
  <Slides>104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104</vt:i4>
      </vt:variant>
    </vt:vector>
  </HeadingPairs>
  <TitlesOfParts>
    <vt:vector size="107" baseType="lpstr">
      <vt:lpstr>Arial</vt:lpstr>
      <vt:lpstr>Scala Sans</vt:lpstr>
      <vt:lpstr>Office Theme</vt:lpstr>
      <vt:lpstr>PowerPoint Presentation</vt:lpstr>
      <vt:lpstr>LO1, key term 1</vt:lpstr>
      <vt:lpstr>LO1, content 1</vt:lpstr>
      <vt:lpstr>LO1, content 2</vt:lpstr>
      <vt:lpstr>LO1, content 3</vt:lpstr>
      <vt:lpstr>LO1, content 4</vt:lpstr>
      <vt:lpstr>LO1, content 5</vt:lpstr>
      <vt:lpstr>LO1, content 6</vt:lpstr>
      <vt:lpstr>LO1, content 7</vt:lpstr>
      <vt:lpstr>LO1, key term 2</vt:lpstr>
      <vt:lpstr>LO1, content 8</vt:lpstr>
      <vt:lpstr>LO1, content 9</vt:lpstr>
      <vt:lpstr>LO1, content 10</vt:lpstr>
      <vt:lpstr>LO1, content 11</vt:lpstr>
      <vt:lpstr>LO1, content 12</vt:lpstr>
      <vt:lpstr>LO1, content 13</vt:lpstr>
      <vt:lpstr>LO1, content 14</vt:lpstr>
      <vt:lpstr>LO1, content 15</vt:lpstr>
      <vt:lpstr>LO1, content 16</vt:lpstr>
      <vt:lpstr>LO2, key term 1</vt:lpstr>
      <vt:lpstr>LO2, content 1</vt:lpstr>
      <vt:lpstr>LO3, content 1</vt:lpstr>
      <vt:lpstr>LO3, content 2</vt:lpstr>
      <vt:lpstr>LO3, content 3</vt:lpstr>
      <vt:lpstr>LO3, content 4</vt:lpstr>
      <vt:lpstr>LO3, content 5</vt:lpstr>
      <vt:lpstr>LO4, key term 1</vt:lpstr>
      <vt:lpstr>LO4, content 1</vt:lpstr>
      <vt:lpstr>LO4, content 2</vt:lpstr>
      <vt:lpstr>LO4, content 3</vt:lpstr>
      <vt:lpstr>LO4, content 4</vt:lpstr>
      <vt:lpstr>LO4, content 5</vt:lpstr>
      <vt:lpstr>LO4, content 6</vt:lpstr>
      <vt:lpstr>LO4, content 7</vt:lpstr>
      <vt:lpstr>LO4, content 8</vt:lpstr>
      <vt:lpstr>LO4, content 9</vt:lpstr>
      <vt:lpstr>LO4, content 10</vt:lpstr>
      <vt:lpstr>LO4, content 11</vt:lpstr>
      <vt:lpstr>LO4, content 12</vt:lpstr>
      <vt:lpstr>LO4, content 13</vt:lpstr>
      <vt:lpstr>LO5, content  1</vt:lpstr>
      <vt:lpstr>LO5, content 2</vt:lpstr>
      <vt:lpstr>LO6, content 1  </vt:lpstr>
      <vt:lpstr>LO6, content 2</vt:lpstr>
      <vt:lpstr>LO6, content 3</vt:lpstr>
      <vt:lpstr>LO6, content 4</vt:lpstr>
      <vt:lpstr>LO7, content 1</vt:lpstr>
      <vt:lpstr>LO7, content 2</vt:lpstr>
      <vt:lpstr>LO7, content 3</vt:lpstr>
      <vt:lpstr>LO7, content 4</vt:lpstr>
      <vt:lpstr>LO7, content 5</vt:lpstr>
      <vt:lpstr>LO7, content 6</vt:lpstr>
      <vt:lpstr>LO7, content 7</vt:lpstr>
      <vt:lpstr>LO7, content 8</vt:lpstr>
      <vt:lpstr>LO7, content 9</vt:lpstr>
      <vt:lpstr>LO7, key term 1</vt:lpstr>
      <vt:lpstr>LO7, content 10</vt:lpstr>
      <vt:lpstr>LO7, content 11</vt:lpstr>
      <vt:lpstr>LO7, content 12</vt:lpstr>
      <vt:lpstr>LO7, content 13</vt:lpstr>
      <vt:lpstr>LO7, content 14</vt:lpstr>
      <vt:lpstr>LO8, key term 1</vt:lpstr>
      <vt:lpstr>LO8, content 1</vt:lpstr>
      <vt:lpstr>LO8, content 2</vt:lpstr>
      <vt:lpstr>LO9, key terms 1</vt:lpstr>
      <vt:lpstr>LO9, key terms 2</vt:lpstr>
      <vt:lpstr>LO9, key terms 3</vt:lpstr>
      <vt:lpstr>LO9, key terms 4</vt:lpstr>
      <vt:lpstr>LO9, key terms 5</vt:lpstr>
      <vt:lpstr>LO9, content 1</vt:lpstr>
      <vt:lpstr>LO9, content 2</vt:lpstr>
      <vt:lpstr>LO9, content 3</vt:lpstr>
      <vt:lpstr>LO10, key terms 1</vt:lpstr>
      <vt:lpstr>LO10, content 1</vt:lpstr>
      <vt:lpstr>LO10, content 2</vt:lpstr>
      <vt:lpstr>LO10, key terms 2</vt:lpstr>
      <vt:lpstr>LO10, key terms 3</vt:lpstr>
      <vt:lpstr>LO10, content 3</vt:lpstr>
      <vt:lpstr>LO10, content 4</vt:lpstr>
      <vt:lpstr>LO10, content 5</vt:lpstr>
      <vt:lpstr>LO10, content 6</vt:lpstr>
      <vt:lpstr>LO10, content 7</vt:lpstr>
      <vt:lpstr>LO10, content 8</vt:lpstr>
      <vt:lpstr>LO10, content 9</vt:lpstr>
      <vt:lpstr>LO10, content 10</vt:lpstr>
      <vt:lpstr>LO10, content 11</vt:lpstr>
      <vt:lpstr>LO10, content 12</vt:lpstr>
      <vt:lpstr>LO10, key term 4</vt:lpstr>
      <vt:lpstr>LO10, content 13</vt:lpstr>
      <vt:lpstr>LO10, content 14</vt:lpstr>
      <vt:lpstr>LO10, key term 5</vt:lpstr>
      <vt:lpstr>LO10, content 15</vt:lpstr>
      <vt:lpstr>LO10, content 16</vt:lpstr>
      <vt:lpstr>LO10, content 17</vt:lpstr>
      <vt:lpstr>LO10, content 18</vt:lpstr>
      <vt:lpstr>LO10, content 19</vt:lpstr>
      <vt:lpstr>LO10, content 20</vt:lpstr>
      <vt:lpstr>LO10, key terms 6</vt:lpstr>
      <vt:lpstr>LO11, content 1</vt:lpstr>
      <vt:lpstr>LO11, content 2</vt:lpstr>
      <vt:lpstr>LO11, content 3</vt:lpstr>
      <vt:lpstr>LO11, content 4</vt:lpstr>
      <vt:lpstr>LO11, content 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Macasero</dc:creator>
  <cp:lastModifiedBy>Angela Storey</cp:lastModifiedBy>
  <cp:revision>143</cp:revision>
  <dcterms:created xsi:type="dcterms:W3CDTF">2018-07-24T19:43:57Z</dcterms:created>
  <dcterms:modified xsi:type="dcterms:W3CDTF">2020-09-29T18:42:50Z</dcterms:modified>
</cp:coreProperties>
</file>