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45" r:id="rId6"/>
  </p:sldMasterIdLst>
  <p:notesMasterIdLst>
    <p:notesMasterId r:id="rId67"/>
  </p:notesMasterIdLst>
  <p:sldIdLst>
    <p:sldId id="1354" r:id="rId7"/>
    <p:sldId id="1437" r:id="rId8"/>
    <p:sldId id="1356" r:id="rId9"/>
    <p:sldId id="1355" r:id="rId10"/>
    <p:sldId id="1359" r:id="rId11"/>
    <p:sldId id="1361" r:id="rId12"/>
    <p:sldId id="1362" r:id="rId13"/>
    <p:sldId id="1358" r:id="rId14"/>
    <p:sldId id="1365" r:id="rId15"/>
    <p:sldId id="1367" r:id="rId16"/>
    <p:sldId id="1368" r:id="rId17"/>
    <p:sldId id="1369" r:id="rId18"/>
    <p:sldId id="1370" r:id="rId19"/>
    <p:sldId id="1371" r:id="rId20"/>
    <p:sldId id="1364" r:id="rId21"/>
    <p:sldId id="1372" r:id="rId22"/>
    <p:sldId id="1375" r:id="rId23"/>
    <p:sldId id="1374" r:id="rId24"/>
    <p:sldId id="1376" r:id="rId25"/>
    <p:sldId id="1377" r:id="rId26"/>
    <p:sldId id="1379" r:id="rId27"/>
    <p:sldId id="1378" r:id="rId28"/>
    <p:sldId id="1380" r:id="rId29"/>
    <p:sldId id="1381" r:id="rId30"/>
    <p:sldId id="1382" r:id="rId31"/>
    <p:sldId id="1384" r:id="rId32"/>
    <p:sldId id="1385" r:id="rId33"/>
    <p:sldId id="1383" r:id="rId34"/>
    <p:sldId id="1387" r:id="rId35"/>
    <p:sldId id="1386" r:id="rId36"/>
    <p:sldId id="1389" r:id="rId37"/>
    <p:sldId id="1390" r:id="rId38"/>
    <p:sldId id="1388" r:id="rId39"/>
    <p:sldId id="1392" r:id="rId40"/>
    <p:sldId id="1391" r:id="rId41"/>
    <p:sldId id="1394" r:id="rId42"/>
    <p:sldId id="1395" r:id="rId43"/>
    <p:sldId id="1396" r:id="rId44"/>
    <p:sldId id="1393" r:id="rId45"/>
    <p:sldId id="1398" r:id="rId46"/>
    <p:sldId id="1399" r:id="rId47"/>
    <p:sldId id="1397" r:id="rId48"/>
    <p:sldId id="1436" r:id="rId49"/>
    <p:sldId id="1402" r:id="rId50"/>
    <p:sldId id="1403" r:id="rId51"/>
    <p:sldId id="1400" r:id="rId52"/>
    <p:sldId id="1405" r:id="rId53"/>
    <p:sldId id="1404" r:id="rId54"/>
    <p:sldId id="1407" r:id="rId55"/>
    <p:sldId id="1409" r:id="rId56"/>
    <p:sldId id="1410" r:id="rId57"/>
    <p:sldId id="1408" r:id="rId58"/>
    <p:sldId id="1413" r:id="rId59"/>
    <p:sldId id="1411" r:id="rId60"/>
    <p:sldId id="1414" r:id="rId61"/>
    <p:sldId id="1415" r:id="rId62"/>
    <p:sldId id="1416" r:id="rId63"/>
    <p:sldId id="1412" r:id="rId64"/>
    <p:sldId id="1418" r:id="rId65"/>
    <p:sldId id="141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354"/>
            <p14:sldId id="1437"/>
            <p14:sldId id="1356"/>
            <p14:sldId id="1355"/>
            <p14:sldId id="1359"/>
            <p14:sldId id="1361"/>
            <p14:sldId id="1362"/>
            <p14:sldId id="1358"/>
            <p14:sldId id="1365"/>
            <p14:sldId id="1367"/>
            <p14:sldId id="1368"/>
            <p14:sldId id="1369"/>
            <p14:sldId id="1370"/>
            <p14:sldId id="1371"/>
            <p14:sldId id="1364"/>
            <p14:sldId id="1372"/>
            <p14:sldId id="1375"/>
            <p14:sldId id="1374"/>
            <p14:sldId id="1376"/>
            <p14:sldId id="1377"/>
            <p14:sldId id="1379"/>
            <p14:sldId id="1378"/>
            <p14:sldId id="1380"/>
            <p14:sldId id="1381"/>
            <p14:sldId id="1382"/>
            <p14:sldId id="1384"/>
            <p14:sldId id="1385"/>
            <p14:sldId id="1383"/>
            <p14:sldId id="1387"/>
            <p14:sldId id="1386"/>
            <p14:sldId id="1389"/>
            <p14:sldId id="1390"/>
            <p14:sldId id="1388"/>
            <p14:sldId id="1392"/>
            <p14:sldId id="1391"/>
            <p14:sldId id="1394"/>
            <p14:sldId id="1395"/>
            <p14:sldId id="1396"/>
            <p14:sldId id="1393"/>
            <p14:sldId id="1398"/>
            <p14:sldId id="1399"/>
            <p14:sldId id="1397"/>
            <p14:sldId id="1436"/>
            <p14:sldId id="1402"/>
            <p14:sldId id="1403"/>
            <p14:sldId id="1400"/>
            <p14:sldId id="1405"/>
            <p14:sldId id="1404"/>
            <p14:sldId id="1407"/>
            <p14:sldId id="1409"/>
            <p14:sldId id="1410"/>
            <p14:sldId id="1408"/>
            <p14:sldId id="1413"/>
            <p14:sldId id="1411"/>
            <p14:sldId id="1414"/>
            <p14:sldId id="1415"/>
            <p14:sldId id="1416"/>
            <p14:sldId id="1412"/>
            <p14:sldId id="1418"/>
            <p14:sldId id="1419"/>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95256" autoAdjust="0"/>
  </p:normalViewPr>
  <p:slideViewPr>
    <p:cSldViewPr snapToGrid="0" showGuides="1">
      <p:cViewPr varScale="1">
        <p:scale>
          <a:sx n="109" d="100"/>
          <a:sy n="109" d="100"/>
        </p:scale>
        <p:origin x="2010" y="78"/>
      </p:cViewPr>
      <p:guideLst>
        <p:guide pos="2880"/>
        <p:guide orient="horz" pos="2208"/>
        <p:guide pos="5664"/>
        <p:guide pos="456"/>
        <p:guide orient="horz" pos="7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pPr/>
              <a:t>9/25/2024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pPr/>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r>
              <a:rPr lang="en-US" b="1" dirty="0"/>
              <a:t>Augmented lead: </a:t>
            </a:r>
            <a:r>
              <a:rPr lang="en-US" dirty="0"/>
              <a:t>Normally small ECG lead tracings that are increased in size by the ECG machine in order to be interpreted.</a:t>
            </a:r>
          </a:p>
          <a:p>
            <a:pPr marL="0" lvl="0" indent="0" algn="l" rtl="0">
              <a:spcBef>
                <a:spcPts val="0"/>
              </a:spcBef>
              <a:spcAft>
                <a:spcPts val="0"/>
              </a:spcAft>
              <a:buNone/>
            </a:pPr>
            <a:r>
              <a:rPr lang="en-US" b="1" dirty="0"/>
              <a:t>Bipolar lead: </a:t>
            </a:r>
            <a:r>
              <a:rPr lang="en-US" dirty="0"/>
              <a:t>A type of ECG lead that measures the flow of electrical current in both directions.</a:t>
            </a:r>
          </a:p>
          <a:p>
            <a:pPr marL="0" lvl="0" indent="0" algn="l" rtl="0">
              <a:spcBef>
                <a:spcPts val="0"/>
              </a:spcBef>
              <a:spcAft>
                <a:spcPts val="0"/>
              </a:spcAft>
              <a:buNone/>
            </a:pPr>
            <a:r>
              <a:rPr lang="en-US" b="1" dirty="0"/>
              <a:t>Einthoven triangle: </a:t>
            </a:r>
            <a:r>
              <a:rPr lang="en-US" dirty="0"/>
              <a:t>A triangle formed by three of the limb electrodes—the left arm, the right arm, and the left leg; it is used as a reference for the first six leads of the 12-lead ECG.</a:t>
            </a:r>
          </a:p>
          <a:p>
            <a:pPr marL="0" lvl="0" indent="0" algn="l" rtl="0">
              <a:spcBef>
                <a:spcPts val="0"/>
              </a:spcBef>
              <a:spcAft>
                <a:spcPts val="0"/>
              </a:spcAft>
              <a:buNone/>
            </a:pPr>
            <a:r>
              <a:rPr lang="en-US" b="1" dirty="0"/>
              <a:t>Electrodes: </a:t>
            </a:r>
            <a:r>
              <a:rPr lang="en-US" dirty="0"/>
              <a:t>Small sensors placed on the skin to detect the electrical activity from the heart.</a:t>
            </a:r>
          </a:p>
          <a:p>
            <a:pPr marL="0" lvl="0" indent="0" algn="l" rtl="0">
              <a:spcBef>
                <a:spcPts val="0"/>
              </a:spcBef>
              <a:spcAft>
                <a:spcPts val="0"/>
              </a:spcAft>
              <a:buNone/>
            </a:pPr>
            <a:r>
              <a:rPr lang="en-US" b="1" dirty="0"/>
              <a:t>Leads: </a:t>
            </a:r>
            <a:r>
              <a:rPr lang="en-US" dirty="0"/>
              <a:t>Covered wires that conduct the electrical impulse from the electrodes to the ECG machine.</a:t>
            </a:r>
          </a:p>
          <a:p>
            <a:pPr marL="0" lvl="0" indent="0" algn="l" rtl="0">
              <a:spcBef>
                <a:spcPts val="0"/>
              </a:spcBef>
              <a:spcAft>
                <a:spcPts val="0"/>
              </a:spcAft>
              <a:buNone/>
            </a:pPr>
            <a:r>
              <a:rPr lang="en-US" b="1" dirty="0"/>
              <a:t>Limb lead: </a:t>
            </a:r>
            <a:r>
              <a:rPr lang="en-US" dirty="0"/>
              <a:t>Lead that attaches to the arms or legs.</a:t>
            </a:r>
          </a:p>
          <a:p>
            <a:pPr marL="0" lvl="0" indent="0" algn="l" rtl="0">
              <a:spcBef>
                <a:spcPts val="0"/>
              </a:spcBef>
              <a:spcAft>
                <a:spcPts val="0"/>
              </a:spcAft>
              <a:buNone/>
            </a:pPr>
            <a:r>
              <a:rPr lang="en-US" b="1" dirty="0"/>
              <a:t>Precordial lead: </a:t>
            </a:r>
            <a:r>
              <a:rPr lang="en-US" dirty="0"/>
              <a:t>A type of lead placed on the chest in front of the heart; known as a V lead.</a:t>
            </a:r>
          </a:p>
          <a:p>
            <a:pPr marL="0" lvl="0" indent="0" algn="l" rtl="0">
              <a:spcBef>
                <a:spcPts val="0"/>
              </a:spcBef>
              <a:spcAft>
                <a:spcPts val="0"/>
              </a:spcAft>
              <a:buNone/>
            </a:pPr>
            <a:r>
              <a:rPr lang="en-US" b="1" dirty="0"/>
              <a:t>Unipolar lead: </a:t>
            </a:r>
            <a:r>
              <a:rPr lang="en-US" dirty="0"/>
              <a:t>A type of ECG lead that measures the flow of electrical current in one direction only.</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3</a:t>
            </a:fld>
            <a:endParaRPr lang="en-US"/>
          </a:p>
        </p:txBody>
      </p:sp>
    </p:spTree>
    <p:extLst>
      <p:ext uri="{BB962C8B-B14F-4D97-AF65-F5344CB8AC3E}">
        <p14:creationId xmlns:p14="http://schemas.microsoft.com/office/powerpoint/2010/main" val="250015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12</a:t>
            </a:fld>
            <a:endParaRPr lang="en-US"/>
          </a:p>
        </p:txBody>
      </p:sp>
    </p:spTree>
    <p:extLst>
      <p:ext uri="{BB962C8B-B14F-4D97-AF65-F5344CB8AC3E}">
        <p14:creationId xmlns:p14="http://schemas.microsoft.com/office/powerpoint/2010/main" val="112150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chest leads are unipolar.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Electrode placements:</a:t>
            </a:r>
          </a:p>
          <a:p>
            <a:pPr marL="0" lvl="0" indent="0" algn="l" rtl="0">
              <a:spcBef>
                <a:spcPts val="0"/>
              </a:spcBef>
              <a:spcAft>
                <a:spcPts val="0"/>
              </a:spcAft>
              <a:buNone/>
            </a:pPr>
            <a:r>
              <a:rPr lang="en-US" dirty="0"/>
              <a:t>V1 – 4</a:t>
            </a:r>
            <a:r>
              <a:rPr lang="en-US" baseline="30000" dirty="0"/>
              <a:t>th</a:t>
            </a:r>
            <a:r>
              <a:rPr lang="en-US" dirty="0"/>
              <a:t> intercostal space, right sternal border</a:t>
            </a:r>
          </a:p>
          <a:p>
            <a:pPr marL="0" lvl="0" indent="0" algn="l" rtl="0">
              <a:spcBef>
                <a:spcPts val="0"/>
              </a:spcBef>
              <a:spcAft>
                <a:spcPts val="0"/>
              </a:spcAft>
              <a:buNone/>
            </a:pPr>
            <a:r>
              <a:rPr lang="en-US" dirty="0"/>
              <a:t>V2 – 4</a:t>
            </a:r>
            <a:r>
              <a:rPr lang="en-US" baseline="30000" dirty="0"/>
              <a:t>th</a:t>
            </a:r>
            <a:r>
              <a:rPr lang="en-US" dirty="0"/>
              <a:t> intercostal space, left sternal border</a:t>
            </a:r>
          </a:p>
          <a:p>
            <a:pPr marL="0" lvl="0" indent="0" algn="l" rtl="0">
              <a:spcBef>
                <a:spcPts val="0"/>
              </a:spcBef>
              <a:spcAft>
                <a:spcPts val="0"/>
              </a:spcAft>
              <a:buNone/>
            </a:pPr>
            <a:r>
              <a:rPr lang="en-US" dirty="0"/>
              <a:t>V3 – Halfway between V2 and V4</a:t>
            </a:r>
          </a:p>
          <a:p>
            <a:pPr marL="0" lvl="0" indent="0" algn="l" rtl="0">
              <a:spcBef>
                <a:spcPts val="0"/>
              </a:spcBef>
              <a:spcAft>
                <a:spcPts val="0"/>
              </a:spcAft>
              <a:buNone/>
            </a:pPr>
            <a:r>
              <a:rPr lang="en-US" dirty="0"/>
              <a:t>V4 – 5</a:t>
            </a:r>
            <a:r>
              <a:rPr lang="en-US" baseline="30000" dirty="0"/>
              <a:t>th</a:t>
            </a:r>
            <a:r>
              <a:rPr lang="en-US" dirty="0"/>
              <a:t> intercostal space at the midclavicular line</a:t>
            </a:r>
          </a:p>
          <a:p>
            <a:pPr marL="0" lvl="0" indent="0" algn="l" rtl="0">
              <a:spcBef>
                <a:spcPts val="0"/>
              </a:spcBef>
              <a:spcAft>
                <a:spcPts val="0"/>
              </a:spcAft>
              <a:buNone/>
            </a:pPr>
            <a:r>
              <a:rPr lang="en-US" dirty="0"/>
              <a:t>V5 – On the same horizontal level with V4, at the anterior axillary line</a:t>
            </a:r>
          </a:p>
          <a:p>
            <a:pPr marL="0" lvl="0" indent="0" algn="l" rtl="0">
              <a:spcBef>
                <a:spcPts val="0"/>
              </a:spcBef>
              <a:spcAft>
                <a:spcPts val="0"/>
              </a:spcAft>
              <a:buNone/>
            </a:pPr>
            <a:r>
              <a:rPr lang="en-US" dirty="0"/>
              <a:t>V6 – On the same horizontal level with V4 and V5, at the mid axillary line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13</a:t>
            </a:fld>
            <a:endParaRPr lang="en-US"/>
          </a:p>
        </p:txBody>
      </p:sp>
    </p:spTree>
    <p:extLst>
      <p:ext uri="{BB962C8B-B14F-4D97-AF65-F5344CB8AC3E}">
        <p14:creationId xmlns:p14="http://schemas.microsoft.com/office/powerpoint/2010/main" val="172959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Lead tracings include </a:t>
            </a:r>
            <a:r>
              <a:rPr lang="en-US" sz="1200" dirty="0"/>
              <a:t>I, II, III, </a:t>
            </a:r>
            <a:r>
              <a:rPr lang="en-US" sz="1200" dirty="0" err="1"/>
              <a:t>aVR</a:t>
            </a:r>
            <a:r>
              <a:rPr lang="en-US" sz="1200" dirty="0"/>
              <a:t>, </a:t>
            </a:r>
            <a:r>
              <a:rPr lang="en-US" sz="1200" dirty="0" err="1"/>
              <a:t>aVL</a:t>
            </a:r>
            <a:r>
              <a:rPr lang="en-US" sz="1200" dirty="0"/>
              <a:t>, </a:t>
            </a:r>
            <a:r>
              <a:rPr lang="en-US" sz="1200" dirty="0" err="1"/>
              <a:t>aVF</a:t>
            </a:r>
            <a:r>
              <a:rPr lang="en-US" sz="1200" dirty="0"/>
              <a:t>, and V1 to V6</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14</a:t>
            </a:fld>
            <a:endParaRPr lang="en-US"/>
          </a:p>
        </p:txBody>
      </p:sp>
    </p:spTree>
    <p:extLst>
      <p:ext uri="{BB962C8B-B14F-4D97-AF65-F5344CB8AC3E}">
        <p14:creationId xmlns:p14="http://schemas.microsoft.com/office/powerpoint/2010/main" val="34840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15</a:t>
            </a:fld>
            <a:endParaRPr lang="en-US"/>
          </a:p>
        </p:txBody>
      </p:sp>
    </p:spTree>
    <p:extLst>
      <p:ext uri="{BB962C8B-B14F-4D97-AF65-F5344CB8AC3E}">
        <p14:creationId xmlns:p14="http://schemas.microsoft.com/office/powerpoint/2010/main" val="99800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16</a:t>
            </a:fld>
            <a:endParaRPr lang="en-US"/>
          </a:p>
        </p:txBody>
      </p:sp>
    </p:spTree>
    <p:extLst>
      <p:ext uri="{BB962C8B-B14F-4D97-AF65-F5344CB8AC3E}">
        <p14:creationId xmlns:p14="http://schemas.microsoft.com/office/powerpoint/2010/main" val="888034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17</a:t>
            </a:fld>
            <a:endParaRPr lang="en-US"/>
          </a:p>
        </p:txBody>
      </p:sp>
    </p:spTree>
    <p:extLst>
      <p:ext uri="{BB962C8B-B14F-4D97-AF65-F5344CB8AC3E}">
        <p14:creationId xmlns:p14="http://schemas.microsoft.com/office/powerpoint/2010/main" val="141507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Input: </a:t>
            </a:r>
            <a:r>
              <a:rPr lang="en-US" dirty="0"/>
              <a:t>Data entered into an ECG machine, usually through electrodes on the skin surface.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Multichannel recorder: </a:t>
            </a:r>
            <a:r>
              <a:rPr lang="en-US" dirty="0"/>
              <a:t>An ECG machine that monitors all 12 leads but records three leads at a time and switches automatically, recording each of the four sets of three leads.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Output display: </a:t>
            </a:r>
            <a:r>
              <a:rPr lang="en-US" dirty="0"/>
              <a:t>The part of the ECG machine that displays the tracing for the electrical activity of the heart, usually in electronic or a printed form on a 12-lead ECG machine.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Serial ECG comparison: </a:t>
            </a:r>
            <a:r>
              <a:rPr lang="en-US" dirty="0"/>
              <a:t>Multiple and frequent ECG tracings recorded at intervals based on the patient’s condition and compared to monitor changes.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Signal processing: </a:t>
            </a:r>
            <a:r>
              <a:rPr lang="en-US" dirty="0"/>
              <a:t>The process within the ECG machine that amplifies the electrical impulse and converts it to a mechanical action that appears as a waveform on the output display.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18</a:t>
            </a:fld>
            <a:endParaRPr lang="en-US"/>
          </a:p>
        </p:txBody>
      </p:sp>
    </p:spTree>
    <p:extLst>
      <p:ext uri="{BB962C8B-B14F-4D97-AF65-F5344CB8AC3E}">
        <p14:creationId xmlns:p14="http://schemas.microsoft.com/office/powerpoint/2010/main" val="280858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ECG machines are as small as a credit card. Most, however, sit on a small cart that can be moved to the person requiring the ECG.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19</a:t>
            </a:fld>
            <a:endParaRPr lang="en-US"/>
          </a:p>
        </p:txBody>
      </p:sp>
    </p:spTree>
    <p:extLst>
      <p:ext uri="{BB962C8B-B14F-4D97-AF65-F5344CB8AC3E}">
        <p14:creationId xmlns:p14="http://schemas.microsoft.com/office/powerpoint/2010/main" val="511498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Multichannel recorders produce a full page that shows all 12 lead tracings.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20</a:t>
            </a:fld>
            <a:endParaRPr lang="en-US"/>
          </a:p>
        </p:txBody>
      </p:sp>
    </p:spTree>
    <p:extLst>
      <p:ext uri="{BB962C8B-B14F-4D97-AF65-F5344CB8AC3E}">
        <p14:creationId xmlns:p14="http://schemas.microsoft.com/office/powerpoint/2010/main" val="3064545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21</a:t>
            </a:fld>
            <a:endParaRPr lang="en-US"/>
          </a:p>
        </p:txBody>
      </p:sp>
    </p:spTree>
    <p:extLst>
      <p:ext uri="{BB962C8B-B14F-4D97-AF65-F5344CB8AC3E}">
        <p14:creationId xmlns:p14="http://schemas.microsoft.com/office/powerpoint/2010/main" val="2948769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12 views provided by the 12-lead ECG provide information about how electrical impulses travel through various parts of the heart.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a:t>
            </a:fld>
            <a:endParaRPr lang="en-US"/>
          </a:p>
        </p:txBody>
      </p:sp>
    </p:spTree>
    <p:extLst>
      <p:ext uri="{BB962C8B-B14F-4D97-AF65-F5344CB8AC3E}">
        <p14:creationId xmlns:p14="http://schemas.microsoft.com/office/powerpoint/2010/main" val="365071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Input:  Impulse from electrodes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Signal processing:  Amplifies electrical impulse inside the machine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Output display:  Either a printed report or computer or other electronic screen</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22</a:t>
            </a:fld>
            <a:endParaRPr lang="en-US"/>
          </a:p>
        </p:txBody>
      </p:sp>
    </p:spTree>
    <p:extLst>
      <p:ext uri="{BB962C8B-B14F-4D97-AF65-F5344CB8AC3E}">
        <p14:creationId xmlns:p14="http://schemas.microsoft.com/office/powerpoint/2010/main" val="321680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Computerized measurement and analysis provide a </a:t>
            </a:r>
            <a:r>
              <a:rPr lang="en-US" i="1" dirty="0"/>
              <a:t>machine</a:t>
            </a:r>
            <a:r>
              <a:rPr lang="en-US" dirty="0"/>
              <a:t> interpretation of the ECG.  It is not meant to replace the physician’s interpretation.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purpose of the machine interpretation is to help you quickly distinguish between normal and abnormal recordings.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23</a:t>
            </a:fld>
            <a:endParaRPr lang="en-US"/>
          </a:p>
        </p:txBody>
      </p:sp>
    </p:spTree>
    <p:extLst>
      <p:ext uri="{BB962C8B-B14F-4D97-AF65-F5344CB8AC3E}">
        <p14:creationId xmlns:p14="http://schemas.microsoft.com/office/powerpoint/2010/main" val="1729309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systems are now able to integrate, manage, and streamline flow of cardiac information, including resting 12-lead ECGs, exercise stress tests, and </a:t>
            </a:r>
            <a:r>
              <a:rPr lang="en-US" dirty="0" err="1"/>
              <a:t>Holter</a:t>
            </a:r>
            <a:r>
              <a:rPr lang="en-US" dirty="0"/>
              <a:t> monitoring. This integration results in faster distribution and analysis of the data.</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24</a:t>
            </a:fld>
            <a:endParaRPr lang="en-US"/>
          </a:p>
        </p:txBody>
      </p:sp>
    </p:spTree>
    <p:extLst>
      <p:ext uri="{BB962C8B-B14F-4D97-AF65-F5344CB8AC3E}">
        <p14:creationId xmlns:p14="http://schemas.microsoft.com/office/powerpoint/2010/main" val="564500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25</a:t>
            </a:fld>
            <a:endParaRPr lang="en-US"/>
          </a:p>
        </p:txBody>
      </p:sp>
    </p:spTree>
    <p:extLst>
      <p:ext uri="{BB962C8B-B14F-4D97-AF65-F5344CB8AC3E}">
        <p14:creationId xmlns:p14="http://schemas.microsoft.com/office/powerpoint/2010/main" val="383145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26</a:t>
            </a:fld>
            <a:endParaRPr lang="en-US"/>
          </a:p>
        </p:txBody>
      </p:sp>
    </p:spTree>
    <p:extLst>
      <p:ext uri="{BB962C8B-B14F-4D97-AF65-F5344CB8AC3E}">
        <p14:creationId xmlns:p14="http://schemas.microsoft.com/office/powerpoint/2010/main" val="162758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b="1" dirty="0"/>
              <a:t>Artifact: </a:t>
            </a:r>
            <a:r>
              <a:rPr lang="en-US" dirty="0"/>
              <a:t>Unwanted marks on the ECG tracing caused by activity other than the heart’s electrical activity.</a:t>
            </a:r>
          </a:p>
          <a:p>
            <a:pPr marL="0" lvl="0" indent="0" algn="l" rtl="0">
              <a:spcBef>
                <a:spcPts val="0"/>
              </a:spcBef>
              <a:spcAft>
                <a:spcPts val="0"/>
              </a:spcAft>
              <a:buNone/>
            </a:pPr>
            <a:r>
              <a:rPr lang="en-US" b="1" dirty="0"/>
              <a:t>Bradycardia: </a:t>
            </a:r>
            <a:r>
              <a:rPr lang="en-US" dirty="0"/>
              <a:t>A slow heart rate, usually less than 60 beats per minute.</a:t>
            </a:r>
          </a:p>
          <a:p>
            <a:pPr marL="0" lvl="0" indent="0" algn="l" rtl="0">
              <a:spcBef>
                <a:spcPts val="0"/>
              </a:spcBef>
              <a:spcAft>
                <a:spcPts val="0"/>
              </a:spcAft>
              <a:buNone/>
            </a:pPr>
            <a:r>
              <a:rPr lang="en-US" b="1" dirty="0"/>
              <a:t>Gain: </a:t>
            </a:r>
            <a:r>
              <a:rPr lang="en-US" dirty="0"/>
              <a:t>A control on the ECG machine that increases or decreases the size of the deflections on the ECG tracing.</a:t>
            </a:r>
          </a:p>
          <a:p>
            <a:pPr marL="0" lvl="0" indent="0" algn="l" rtl="0">
              <a:spcBef>
                <a:spcPts val="0"/>
              </a:spcBef>
              <a:spcAft>
                <a:spcPts val="0"/>
              </a:spcAft>
              <a:buNone/>
            </a:pPr>
            <a:r>
              <a:rPr lang="en-US" b="1" dirty="0"/>
              <a:t>Hertz (Hz): </a:t>
            </a:r>
            <a:r>
              <a:rPr lang="en-US" dirty="0"/>
              <a:t>A unit of frequency that indicates cycles or events per second.</a:t>
            </a:r>
          </a:p>
          <a:p>
            <a:pPr marL="0" lvl="0" indent="0" algn="l" rtl="0">
              <a:spcBef>
                <a:spcPts val="0"/>
              </a:spcBef>
              <a:spcAft>
                <a:spcPts val="0"/>
              </a:spcAft>
              <a:buNone/>
            </a:pPr>
            <a:r>
              <a:rPr lang="en-US" b="1" dirty="0"/>
              <a:t>Millimeter (mm): </a:t>
            </a:r>
            <a:r>
              <a:rPr lang="en-US" dirty="0"/>
              <a:t>A unit of measurement to indicate time on the ECG tracing. Time is measured on the horizontal axis.</a:t>
            </a:r>
          </a:p>
          <a:p>
            <a:pPr marL="0" lvl="0" indent="0" algn="l" rtl="0">
              <a:spcBef>
                <a:spcPts val="0"/>
              </a:spcBef>
              <a:spcAft>
                <a:spcPts val="0"/>
              </a:spcAft>
              <a:buNone/>
            </a:pPr>
            <a:r>
              <a:rPr lang="en-US" b="1" dirty="0"/>
              <a:t>Millivolt (mV): </a:t>
            </a:r>
            <a:r>
              <a:rPr lang="en-US" dirty="0"/>
              <a:t>A unit of measurement to indicate voltage on the ECG tracing. Voltage is measured on the vertical axis.</a:t>
            </a:r>
          </a:p>
          <a:p>
            <a:pPr marL="0" lvl="0" indent="0" algn="l" rtl="0">
              <a:spcBef>
                <a:spcPts val="0"/>
              </a:spcBef>
              <a:spcAft>
                <a:spcPts val="0"/>
              </a:spcAft>
              <a:buNone/>
            </a:pPr>
            <a:r>
              <a:rPr lang="en-US" b="1" dirty="0"/>
              <a:t>Speed control: </a:t>
            </a:r>
            <a:r>
              <a:rPr lang="en-US" dirty="0"/>
              <a:t>A control on the ECG machine that regulates how fast or slow the paper runs during the tracing.</a:t>
            </a:r>
          </a:p>
          <a:p>
            <a:pPr marL="0" lvl="0" indent="0" algn="l" rtl="0">
              <a:spcBef>
                <a:spcPts val="0"/>
              </a:spcBef>
              <a:spcAft>
                <a:spcPts val="0"/>
              </a:spcAft>
              <a:buNone/>
            </a:pPr>
            <a:r>
              <a:rPr lang="en-US" b="1" dirty="0"/>
              <a:t>Tachycardia: </a:t>
            </a:r>
            <a:r>
              <a:rPr lang="en-US" dirty="0"/>
              <a:t>A fast heart rate, usually greater than 100 beats per minute.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27</a:t>
            </a:fld>
            <a:endParaRPr lang="en-US"/>
          </a:p>
        </p:txBody>
      </p:sp>
    </p:spTree>
    <p:extLst>
      <p:ext uri="{BB962C8B-B14F-4D97-AF65-F5344CB8AC3E}">
        <p14:creationId xmlns:p14="http://schemas.microsoft.com/office/powerpoint/2010/main" val="1033545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Reasons for changing the paper speed:</a:t>
            </a:r>
          </a:p>
          <a:p>
            <a:pPr marL="171450" lvl="0" indent="-171450" algn="l" rtl="0">
              <a:spcBef>
                <a:spcPts val="0"/>
              </a:spcBef>
              <a:spcAft>
                <a:spcPts val="0"/>
              </a:spcAft>
              <a:buClr>
                <a:schemeClr val="dk1"/>
              </a:buClr>
              <a:buSzPts val="1200"/>
              <a:buFont typeface="Arial"/>
              <a:buChar char="•"/>
            </a:pPr>
            <a:r>
              <a:rPr lang="en-US" dirty="0"/>
              <a:t>Patient with unusually rapid heart rate</a:t>
            </a:r>
          </a:p>
          <a:p>
            <a:pPr marL="171450" lvl="0" indent="-171450" algn="l" rtl="0">
              <a:spcBef>
                <a:spcPts val="0"/>
              </a:spcBef>
              <a:spcAft>
                <a:spcPts val="0"/>
              </a:spcAft>
              <a:buClr>
                <a:schemeClr val="dk1"/>
              </a:buClr>
              <a:buSzPts val="1200"/>
              <a:buFont typeface="Arial"/>
              <a:buChar char="•"/>
            </a:pPr>
            <a:r>
              <a:rPr lang="en-US" dirty="0"/>
              <a:t>ECG waveform parts too close together</a:t>
            </a:r>
          </a:p>
          <a:p>
            <a:pPr marL="171450" lvl="0" indent="-171450" algn="l" rtl="0">
              <a:spcBef>
                <a:spcPts val="0"/>
              </a:spcBef>
              <a:spcAft>
                <a:spcPts val="0"/>
              </a:spcAft>
              <a:buClr>
                <a:schemeClr val="dk1"/>
              </a:buClr>
              <a:buSzPts val="1200"/>
              <a:buFont typeface="Arial"/>
              <a:buChar char="•"/>
            </a:pPr>
            <a:r>
              <a:rPr lang="en-US" dirty="0"/>
              <a:t>Physician request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28</a:t>
            </a:fld>
            <a:endParaRPr lang="en-US"/>
          </a:p>
        </p:txBody>
      </p:sp>
    </p:spTree>
    <p:extLst>
      <p:ext uri="{BB962C8B-B14F-4D97-AF65-F5344CB8AC3E}">
        <p14:creationId xmlns:p14="http://schemas.microsoft.com/office/powerpoint/2010/main" val="88289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Digital machines standardize wave output height automatically and place calibration marks at the beginning or end of the tracing for reference.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29</a:t>
            </a:fld>
            <a:endParaRPr lang="en-US"/>
          </a:p>
        </p:txBody>
      </p:sp>
    </p:spTree>
    <p:extLst>
      <p:ext uri="{BB962C8B-B14F-4D97-AF65-F5344CB8AC3E}">
        <p14:creationId xmlns:p14="http://schemas.microsoft.com/office/powerpoint/2010/main" val="1002174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Because the computer interpretation is based on the unfiltered tracing, it is imperative that the physician also interpret the tracing.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 that some filtering can remove pacemaker spikes, so filtering must be used carefully.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30</a:t>
            </a:fld>
            <a:endParaRPr lang="en-US"/>
          </a:p>
        </p:txBody>
      </p:sp>
    </p:spTree>
    <p:extLst>
      <p:ext uri="{BB962C8B-B14F-4D97-AF65-F5344CB8AC3E}">
        <p14:creationId xmlns:p14="http://schemas.microsoft.com/office/powerpoint/2010/main" val="38922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1" indent="0" algn="l" rtl="0">
              <a:spcBef>
                <a:spcPts val="0"/>
              </a:spcBef>
              <a:spcAft>
                <a:spcPts val="0"/>
              </a:spcAft>
              <a:buNone/>
            </a:pPr>
            <a:endParaRPr lang="en-US" sz="2400" dirty="0"/>
          </a:p>
          <a:p>
            <a:pPr marL="0" lvl="1" indent="0" algn="l" rtl="0">
              <a:spcBef>
                <a:spcPts val="0"/>
              </a:spcBef>
              <a:spcAft>
                <a:spcPts val="0"/>
              </a:spcAft>
              <a:buNone/>
            </a:pPr>
            <a:r>
              <a:rPr lang="en-US" dirty="0"/>
              <a:t>LCD display:  Liquid crystal diode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31</a:t>
            </a:fld>
            <a:endParaRPr lang="en-US"/>
          </a:p>
        </p:txBody>
      </p:sp>
    </p:spTree>
    <p:extLst>
      <p:ext uri="{BB962C8B-B14F-4D97-AF65-F5344CB8AC3E}">
        <p14:creationId xmlns:p14="http://schemas.microsoft.com/office/powerpoint/2010/main" val="423139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term </a:t>
            </a:r>
            <a:r>
              <a:rPr lang="en-US" i="1" dirty="0"/>
              <a:t>lead</a:t>
            </a:r>
            <a:r>
              <a:rPr lang="en-US" dirty="0"/>
              <a:t> refers to the view on the ECG tracing, the physical location where the electrode is placed on the patient, and the cable that attaches the electrode to the ECG machine.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Chest leads are also referred to as Precordial leads.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a:t>
            </a:fld>
            <a:endParaRPr lang="en-US"/>
          </a:p>
        </p:txBody>
      </p:sp>
    </p:spTree>
    <p:extLst>
      <p:ext uri="{BB962C8B-B14F-4D97-AF65-F5344CB8AC3E}">
        <p14:creationId xmlns:p14="http://schemas.microsoft.com/office/powerpoint/2010/main" val="136852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Bradycardia:  abnormally slow heart rate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Tachycardia:  abnormally fast heart rate</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32</a:t>
            </a:fld>
            <a:endParaRPr lang="en-US"/>
          </a:p>
        </p:txBody>
      </p:sp>
    </p:spTree>
    <p:extLst>
      <p:ext uri="{BB962C8B-B14F-4D97-AF65-F5344CB8AC3E}">
        <p14:creationId xmlns:p14="http://schemas.microsoft.com/office/powerpoint/2010/main" val="3048176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33</a:t>
            </a:fld>
            <a:endParaRPr lang="en-US"/>
          </a:p>
        </p:txBody>
      </p:sp>
    </p:spTree>
    <p:extLst>
      <p:ext uri="{BB962C8B-B14F-4D97-AF65-F5344CB8AC3E}">
        <p14:creationId xmlns:p14="http://schemas.microsoft.com/office/powerpoint/2010/main" val="3243581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34</a:t>
            </a:fld>
            <a:endParaRPr lang="en-US"/>
          </a:p>
        </p:txBody>
      </p:sp>
    </p:spTree>
    <p:extLst>
      <p:ext uri="{BB962C8B-B14F-4D97-AF65-F5344CB8AC3E}">
        <p14:creationId xmlns:p14="http://schemas.microsoft.com/office/powerpoint/2010/main" val="1427294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35</a:t>
            </a:fld>
            <a:endParaRPr lang="en-US"/>
          </a:p>
        </p:txBody>
      </p:sp>
    </p:spTree>
    <p:extLst>
      <p:ext uri="{BB962C8B-B14F-4D97-AF65-F5344CB8AC3E}">
        <p14:creationId xmlns:p14="http://schemas.microsoft.com/office/powerpoint/2010/main" val="850396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36</a:t>
            </a:fld>
            <a:endParaRPr lang="en-US"/>
          </a:p>
        </p:txBody>
      </p:sp>
    </p:spTree>
    <p:extLst>
      <p:ext uri="{BB962C8B-B14F-4D97-AF65-F5344CB8AC3E}">
        <p14:creationId xmlns:p14="http://schemas.microsoft.com/office/powerpoint/2010/main" val="118673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3.4:   Recognize common electrodes.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Silver electrodes are sometimes used for hospitalized patients who require serial ECGs because they last longer and can be left on the patient and used for more than one recording. This is important because a slight change in electrode position can cause a change in the tracing.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37</a:t>
            </a:fld>
            <a:endParaRPr lang="en-US"/>
          </a:p>
        </p:txBody>
      </p:sp>
    </p:spTree>
    <p:extLst>
      <p:ext uri="{BB962C8B-B14F-4D97-AF65-F5344CB8AC3E}">
        <p14:creationId xmlns:p14="http://schemas.microsoft.com/office/powerpoint/2010/main" val="4161063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3.4:   Recognize common electrodes.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a second ECG is performed on the same patient, you may keep the electrodes in place.  Check to make sure the electrodes are not disturbed or the gel has not dried out.  This could result in inaccurate tracings.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38</a:t>
            </a:fld>
            <a:endParaRPr lang="en-US"/>
          </a:p>
        </p:txBody>
      </p:sp>
    </p:spTree>
    <p:extLst>
      <p:ext uri="{BB962C8B-B14F-4D97-AF65-F5344CB8AC3E}">
        <p14:creationId xmlns:p14="http://schemas.microsoft.com/office/powerpoint/2010/main" val="2927575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3.4:   Recognize common electrodes.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40</a:t>
            </a:fld>
            <a:endParaRPr lang="en-US"/>
          </a:p>
        </p:txBody>
      </p:sp>
    </p:spTree>
    <p:extLst>
      <p:ext uri="{BB962C8B-B14F-4D97-AF65-F5344CB8AC3E}">
        <p14:creationId xmlns:p14="http://schemas.microsoft.com/office/powerpoint/2010/main" val="3391928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41</a:t>
            </a:fld>
            <a:endParaRPr lang="en-US"/>
          </a:p>
        </p:txBody>
      </p:sp>
    </p:spTree>
    <p:extLst>
      <p:ext uri="{BB962C8B-B14F-4D97-AF65-F5344CB8AC3E}">
        <p14:creationId xmlns:p14="http://schemas.microsoft.com/office/powerpoint/2010/main" val="2933051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Substances such as alcohol, plastic, sunlight, and x-ray film can erase the tracing.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42</a:t>
            </a:fld>
            <a:endParaRPr lang="en-US"/>
          </a:p>
        </p:txBody>
      </p:sp>
    </p:spTree>
    <p:extLst>
      <p:ext uri="{BB962C8B-B14F-4D97-AF65-F5344CB8AC3E}">
        <p14:creationId xmlns:p14="http://schemas.microsoft.com/office/powerpoint/2010/main" val="253013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a:t>
            </a:fld>
            <a:endParaRPr lang="en-US"/>
          </a:p>
        </p:txBody>
      </p:sp>
    </p:spTree>
    <p:extLst>
      <p:ext uri="{BB962C8B-B14F-4D97-AF65-F5344CB8AC3E}">
        <p14:creationId xmlns:p14="http://schemas.microsoft.com/office/powerpoint/2010/main" val="2169379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43</a:t>
            </a:fld>
            <a:endParaRPr lang="en-US"/>
          </a:p>
        </p:txBody>
      </p:sp>
    </p:spTree>
    <p:extLst>
      <p:ext uri="{BB962C8B-B14F-4D97-AF65-F5344CB8AC3E}">
        <p14:creationId xmlns:p14="http://schemas.microsoft.com/office/powerpoint/2010/main" val="2620899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Always verify the calibration mark on the left side of the ECG before printing.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44</a:t>
            </a:fld>
            <a:endParaRPr lang="en-US"/>
          </a:p>
        </p:txBody>
      </p:sp>
    </p:spTree>
    <p:extLst>
      <p:ext uri="{BB962C8B-B14F-4D97-AF65-F5344CB8AC3E}">
        <p14:creationId xmlns:p14="http://schemas.microsoft.com/office/powerpoint/2010/main" val="1218094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45</a:t>
            </a:fld>
            <a:endParaRPr lang="en-US"/>
          </a:p>
        </p:txBody>
      </p:sp>
    </p:spTree>
    <p:extLst>
      <p:ext uri="{BB962C8B-B14F-4D97-AF65-F5344CB8AC3E}">
        <p14:creationId xmlns:p14="http://schemas.microsoft.com/office/powerpoint/2010/main" val="3369696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46</a:t>
            </a:fld>
            <a:endParaRPr lang="en-US"/>
          </a:p>
        </p:txBody>
      </p:sp>
    </p:spTree>
    <p:extLst>
      <p:ext uri="{BB962C8B-B14F-4D97-AF65-F5344CB8AC3E}">
        <p14:creationId xmlns:p14="http://schemas.microsoft.com/office/powerpoint/2010/main" val="2781487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47</a:t>
            </a:fld>
            <a:endParaRPr lang="en-US"/>
          </a:p>
        </p:txBody>
      </p:sp>
    </p:spTree>
    <p:extLst>
      <p:ext uri="{BB962C8B-B14F-4D97-AF65-F5344CB8AC3E}">
        <p14:creationId xmlns:p14="http://schemas.microsoft.com/office/powerpoint/2010/main" val="544094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48</a:t>
            </a:fld>
            <a:endParaRPr lang="en-US"/>
          </a:p>
        </p:txBody>
      </p:sp>
    </p:spTree>
    <p:extLst>
      <p:ext uri="{BB962C8B-B14F-4D97-AF65-F5344CB8AC3E}">
        <p14:creationId xmlns:p14="http://schemas.microsoft.com/office/powerpoint/2010/main" val="2196505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Large Boxes	Heart Rate (bpm)</a:t>
            </a:r>
          </a:p>
          <a:p>
            <a:pPr marL="0" lvl="0" indent="0" algn="l" rtl="0">
              <a:spcBef>
                <a:spcPts val="0"/>
              </a:spcBef>
              <a:spcAft>
                <a:spcPts val="0"/>
              </a:spcAft>
              <a:buNone/>
            </a:pPr>
            <a:r>
              <a:rPr lang="en-US" dirty="0"/>
              <a:t>1	300</a:t>
            </a:r>
          </a:p>
          <a:p>
            <a:pPr marL="0" lvl="0" indent="0" algn="l" rtl="0">
              <a:spcBef>
                <a:spcPts val="0"/>
              </a:spcBef>
              <a:spcAft>
                <a:spcPts val="0"/>
              </a:spcAft>
              <a:buNone/>
            </a:pPr>
            <a:r>
              <a:rPr lang="en-US" dirty="0"/>
              <a:t>2	150</a:t>
            </a:r>
          </a:p>
          <a:p>
            <a:pPr marL="0" lvl="0" indent="0" algn="l" rtl="0">
              <a:spcBef>
                <a:spcPts val="0"/>
              </a:spcBef>
              <a:spcAft>
                <a:spcPts val="0"/>
              </a:spcAft>
              <a:buNone/>
            </a:pPr>
            <a:r>
              <a:rPr lang="en-US" dirty="0"/>
              <a:t>3	100</a:t>
            </a:r>
          </a:p>
          <a:p>
            <a:pPr marL="0" lvl="0" indent="0" algn="l" rtl="0">
              <a:spcBef>
                <a:spcPts val="0"/>
              </a:spcBef>
              <a:spcAft>
                <a:spcPts val="0"/>
              </a:spcAft>
              <a:buNone/>
            </a:pPr>
            <a:r>
              <a:rPr lang="en-US" dirty="0"/>
              <a:t>4	75</a:t>
            </a:r>
          </a:p>
          <a:p>
            <a:pPr marL="0" lvl="0" indent="0" algn="l" rtl="0">
              <a:spcBef>
                <a:spcPts val="0"/>
              </a:spcBef>
              <a:spcAft>
                <a:spcPts val="0"/>
              </a:spcAft>
              <a:buNone/>
            </a:pPr>
            <a:r>
              <a:rPr lang="en-US" dirty="0"/>
              <a:t>5	60</a:t>
            </a:r>
          </a:p>
          <a:p>
            <a:pPr marL="0" lvl="0" indent="0" algn="l" rtl="0">
              <a:spcBef>
                <a:spcPts val="0"/>
              </a:spcBef>
              <a:spcAft>
                <a:spcPts val="0"/>
              </a:spcAft>
              <a:buNone/>
            </a:pPr>
            <a:r>
              <a:rPr lang="en-US" dirty="0"/>
              <a:t>6	50</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49</a:t>
            </a:fld>
            <a:endParaRPr lang="en-US"/>
          </a:p>
        </p:txBody>
      </p:sp>
    </p:spTree>
    <p:extLst>
      <p:ext uri="{BB962C8B-B14F-4D97-AF65-F5344CB8AC3E}">
        <p14:creationId xmlns:p14="http://schemas.microsoft.com/office/powerpoint/2010/main" val="150229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example, the heart rate is approximately 60 beats per minute.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50</a:t>
            </a:fld>
            <a:endParaRPr lang="en-US"/>
          </a:p>
        </p:txBody>
      </p:sp>
    </p:spTree>
    <p:extLst>
      <p:ext uri="{BB962C8B-B14F-4D97-AF65-F5344CB8AC3E}">
        <p14:creationId xmlns:p14="http://schemas.microsoft.com/office/powerpoint/2010/main" val="2235522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the most accurate method for determining the rate of a regular rhythm.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example: 1500 ÷ 22 = 68.18. The heart rate would be approximately 68 beats per minute.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51</a:t>
            </a:fld>
            <a:endParaRPr lang="en-US"/>
          </a:p>
        </p:txBody>
      </p:sp>
    </p:spTree>
    <p:extLst>
      <p:ext uri="{BB962C8B-B14F-4D97-AF65-F5344CB8AC3E}">
        <p14:creationId xmlns:p14="http://schemas.microsoft.com/office/powerpoint/2010/main" val="2585389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Each complex counted must be a complete complex, including the P, QRS, and T waves.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52</a:t>
            </a:fld>
            <a:endParaRPr lang="en-US"/>
          </a:p>
        </p:txBody>
      </p:sp>
    </p:spTree>
    <p:extLst>
      <p:ext uri="{BB962C8B-B14F-4D97-AF65-F5344CB8AC3E}">
        <p14:creationId xmlns:p14="http://schemas.microsoft.com/office/powerpoint/2010/main" val="37310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Einthoven triangle is formed by the electrodes on the right arm, left arm, and left leg. The right leg is used only as a ground or reference electrode.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7</a:t>
            </a:fld>
            <a:endParaRPr lang="en-US"/>
          </a:p>
        </p:txBody>
      </p:sp>
    </p:spTree>
    <p:extLst>
      <p:ext uri="{BB962C8B-B14F-4D97-AF65-F5344CB8AC3E}">
        <p14:creationId xmlns:p14="http://schemas.microsoft.com/office/powerpoint/2010/main" val="3630908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example, the 8</a:t>
            </a:r>
            <a:r>
              <a:rPr lang="en-US" baseline="30000" dirty="0"/>
              <a:t>th</a:t>
            </a:r>
            <a:r>
              <a:rPr lang="en-US" dirty="0"/>
              <a:t> complex does not lie completely within the 6-second section, so it is not counted. The remaining 7 complexes are multiplied by 10 for an estimate of 70 bpm.</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53</a:t>
            </a:fld>
            <a:endParaRPr lang="en-US"/>
          </a:p>
        </p:txBody>
      </p:sp>
    </p:spTree>
    <p:extLst>
      <p:ext uri="{BB962C8B-B14F-4D97-AF65-F5344CB8AC3E}">
        <p14:creationId xmlns:p14="http://schemas.microsoft.com/office/powerpoint/2010/main" val="344499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54</a:t>
            </a:fld>
            <a:endParaRPr lang="en-US"/>
          </a:p>
        </p:txBody>
      </p:sp>
    </p:spTree>
    <p:extLst>
      <p:ext uri="{BB962C8B-B14F-4D97-AF65-F5344CB8AC3E}">
        <p14:creationId xmlns:p14="http://schemas.microsoft.com/office/powerpoint/2010/main" val="1230309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55</a:t>
            </a:fld>
            <a:endParaRPr lang="en-US"/>
          </a:p>
        </p:txBody>
      </p:sp>
    </p:spTree>
    <p:extLst>
      <p:ext uri="{BB962C8B-B14F-4D97-AF65-F5344CB8AC3E}">
        <p14:creationId xmlns:p14="http://schemas.microsoft.com/office/powerpoint/2010/main" val="238526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56</a:t>
            </a:fld>
            <a:endParaRPr lang="en-US"/>
          </a:p>
        </p:txBody>
      </p:sp>
    </p:spTree>
    <p:extLst>
      <p:ext uri="{BB962C8B-B14F-4D97-AF65-F5344CB8AC3E}">
        <p14:creationId xmlns:p14="http://schemas.microsoft.com/office/powerpoint/2010/main" val="3565115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57</a:t>
            </a:fld>
            <a:endParaRPr lang="en-US"/>
          </a:p>
        </p:txBody>
      </p:sp>
    </p:spTree>
    <p:extLst>
      <p:ext uri="{BB962C8B-B14F-4D97-AF65-F5344CB8AC3E}">
        <p14:creationId xmlns:p14="http://schemas.microsoft.com/office/powerpoint/2010/main" val="76794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3.1: Explain the three types of leads and how each is recorded.</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58</a:t>
            </a:fld>
            <a:endParaRPr lang="en-US"/>
          </a:p>
        </p:txBody>
      </p:sp>
    </p:spTree>
    <p:extLst>
      <p:ext uri="{BB962C8B-B14F-4D97-AF65-F5344CB8AC3E}">
        <p14:creationId xmlns:p14="http://schemas.microsoft.com/office/powerpoint/2010/main" val="1896416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marR="0" lvl="0" indent="0" algn="l" rtl="0">
              <a:lnSpc>
                <a:spcPct val="100000"/>
              </a:lnSpc>
              <a:spcBef>
                <a:spcPts val="360"/>
              </a:spcBef>
              <a:spcAft>
                <a:spcPts val="0"/>
              </a:spcAft>
              <a:buClr>
                <a:schemeClr val="dk1"/>
              </a:buClr>
              <a:buSzPts val="1200"/>
              <a:buFont typeface="Calibri"/>
              <a:buNone/>
            </a:pPr>
            <a:r>
              <a:rPr lang="en-US" dirty="0"/>
              <a:t>LO 3.3:  Explain how each ECG machine control is used. </a:t>
            </a:r>
          </a:p>
          <a:p>
            <a:pPr marL="0" marR="0" lvl="0" indent="0" algn="l" rtl="0">
              <a:lnSpc>
                <a:spcPct val="100000"/>
              </a:lnSpc>
              <a:spcBef>
                <a:spcPts val="360"/>
              </a:spcBef>
              <a:spcAft>
                <a:spcPts val="0"/>
              </a:spcAft>
              <a:buClr>
                <a:schemeClr val="dk1"/>
              </a:buClr>
              <a:buSzPts val="1200"/>
              <a:buFont typeface="Calibri"/>
              <a:buNone/>
            </a:pPr>
            <a:r>
              <a:rPr lang="en-US" dirty="0"/>
              <a:t>LO 3.4:   Recognize common electrodes.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59</a:t>
            </a:fld>
            <a:endParaRPr lang="en-US"/>
          </a:p>
        </p:txBody>
      </p:sp>
    </p:spTree>
    <p:extLst>
      <p:ext uri="{BB962C8B-B14F-4D97-AF65-F5344CB8AC3E}">
        <p14:creationId xmlns:p14="http://schemas.microsoft.com/office/powerpoint/2010/main" val="4181251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LO 3.5:   Describe the ECG graph paper. </a:t>
            </a:r>
          </a:p>
          <a:p>
            <a:pPr marL="0" lvl="0" indent="0" algn="l" rtl="0">
              <a:spcBef>
                <a:spcPts val="0"/>
              </a:spcBef>
              <a:spcAft>
                <a:spcPts val="0"/>
              </a:spcAft>
              <a:buNone/>
            </a:pPr>
            <a:r>
              <a:rPr lang="en-US" dirty="0"/>
              <a:t>LO 3.6: Calculate heart rates using an ECG tracing.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60</a:t>
            </a:fld>
            <a:endParaRPr lang="en-US"/>
          </a:p>
        </p:txBody>
      </p:sp>
    </p:spTree>
    <p:extLst>
      <p:ext uri="{BB962C8B-B14F-4D97-AF65-F5344CB8AC3E}">
        <p14:creationId xmlns:p14="http://schemas.microsoft.com/office/powerpoint/2010/main" val="334057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8</a:t>
            </a:fld>
            <a:endParaRPr lang="en-US"/>
          </a:p>
        </p:txBody>
      </p:sp>
    </p:spTree>
    <p:extLst>
      <p:ext uri="{BB962C8B-B14F-4D97-AF65-F5344CB8AC3E}">
        <p14:creationId xmlns:p14="http://schemas.microsoft.com/office/powerpoint/2010/main" val="328819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first three leads are known as </a:t>
            </a:r>
            <a:r>
              <a:rPr lang="en-US" i="0" dirty="0"/>
              <a:t>standard</a:t>
            </a:r>
            <a:r>
              <a:rPr lang="en-US" i="1" dirty="0"/>
              <a:t> limb leads</a:t>
            </a:r>
            <a:r>
              <a:rPr lang="en-US" i="0" dirty="0"/>
              <a:t> and are bipolar.</a:t>
            </a:r>
            <a:endParaRPr lang="en-US" dirty="0"/>
          </a:p>
          <a:p>
            <a:pPr marL="0" lvl="0" indent="0" algn="l" rtl="0">
              <a:spcBef>
                <a:spcPts val="0"/>
              </a:spcBef>
              <a:spcAft>
                <a:spcPts val="0"/>
              </a:spcAft>
              <a:buNone/>
            </a:pPr>
            <a:r>
              <a:rPr lang="en-US" dirty="0"/>
              <a:t>The second three leads are known as </a:t>
            </a:r>
            <a:r>
              <a:rPr lang="en-US" i="1" dirty="0"/>
              <a:t>augmented leads</a:t>
            </a:r>
            <a:r>
              <a:rPr lang="en-US" dirty="0"/>
              <a:t>. They are unipolar leads. </a:t>
            </a:r>
          </a:p>
          <a:p>
            <a:pPr marL="0" lvl="0" indent="0" algn="l" rtl="0">
              <a:spcBef>
                <a:spcPts val="0"/>
              </a:spcBef>
              <a:spcAft>
                <a:spcPts val="0"/>
              </a:spcAft>
              <a:buNone/>
            </a:pPr>
            <a:r>
              <a:rPr lang="en-US" dirty="0"/>
              <a:t>Augmented leads must be increased in size by the ECG machine in order for the waveforms to be useful for clinical analysis.</a:t>
            </a:r>
          </a:p>
          <a:p>
            <a:pPr marL="0" lvl="0" indent="0" algn="l" rtl="0">
              <a:spcBef>
                <a:spcPts val="0"/>
              </a:spcBef>
              <a:spcAft>
                <a:spcPts val="0"/>
              </a:spcAft>
              <a:buNone/>
            </a:pPr>
            <a:r>
              <a:rPr lang="en-US" dirty="0"/>
              <a:t>The last six leads are the </a:t>
            </a:r>
            <a:r>
              <a:rPr lang="en-US" i="1" dirty="0"/>
              <a:t>chest leads</a:t>
            </a:r>
            <a:r>
              <a:rPr lang="en-US" dirty="0"/>
              <a:t>. Also known as </a:t>
            </a:r>
            <a:r>
              <a:rPr lang="en-US" i="1" dirty="0"/>
              <a:t>precordial leads</a:t>
            </a:r>
            <a:r>
              <a:rPr lang="en-US" dirty="0"/>
              <a:t>, they are unipolar. </a:t>
            </a:r>
            <a:endParaRPr lang="en-US" b="1"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9</a:t>
            </a:fld>
            <a:endParaRPr lang="en-US"/>
          </a:p>
        </p:txBody>
      </p:sp>
    </p:spTree>
    <p:extLst>
      <p:ext uri="{BB962C8B-B14F-4D97-AF65-F5344CB8AC3E}">
        <p14:creationId xmlns:p14="http://schemas.microsoft.com/office/powerpoint/2010/main" val="127840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10</a:t>
            </a:fld>
            <a:endParaRPr lang="en-US"/>
          </a:p>
        </p:txBody>
      </p:sp>
    </p:spTree>
    <p:extLst>
      <p:ext uri="{BB962C8B-B14F-4D97-AF65-F5344CB8AC3E}">
        <p14:creationId xmlns:p14="http://schemas.microsoft.com/office/powerpoint/2010/main" val="150731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Known as augmented leads because their tracings are increased in size by the ECG machine.  They are unipolar—they measure current in one direction only.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a:t>
            </a:r>
            <a:r>
              <a:rPr lang="en-US" dirty="0" err="1"/>
              <a:t>aVR</a:t>
            </a:r>
            <a:r>
              <a:rPr lang="en-US" dirty="0"/>
              <a:t> does not produce a negative deflection, check the electrodes or lead wires for incorrect placement.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11</a:t>
            </a:fld>
            <a:endParaRPr lang="en-US"/>
          </a:p>
        </p:txBody>
      </p:sp>
    </p:spTree>
    <p:extLst>
      <p:ext uri="{BB962C8B-B14F-4D97-AF65-F5344CB8AC3E}">
        <p14:creationId xmlns:p14="http://schemas.microsoft.com/office/powerpoint/2010/main" val="323984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5" name="Text Placeholder 4"/>
          <p:cNvSpPr>
            <a:spLocks noGrp="1"/>
          </p:cNvSpPr>
          <p:nvPr>
            <p:ph type="body" sz="quarter" idx="12" hasCustomPrompt="1"/>
          </p:nvPr>
        </p:nvSpPr>
        <p:spPr>
          <a:xfrm>
            <a:off x="174625" y="6515100"/>
            <a:ext cx="8861425" cy="249238"/>
          </a:xfrm>
          <a:prstGeom prst="rect">
            <a:avLst/>
          </a:prstGeom>
        </p:spPr>
        <p:txBody>
          <a:bodyPr/>
          <a:lstStyle>
            <a:lvl1pPr>
              <a:defRPr sz="1200"/>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2" name="Picture 11" descr="Reaching beyond our borders icon.">
            <a:extLst>
              <a:ext uri="{FF2B5EF4-FFF2-40B4-BE49-F238E27FC236}">
                <a16:creationId xmlns:a16="http://schemas.microsoft.com/office/drawing/2014/main"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1">
            <a:extLst>
              <a:ext uri="{FF2B5EF4-FFF2-40B4-BE49-F238E27FC236}">
                <a16:creationId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4" name="Picture 3">
            <a:extLst>
              <a:ext uri="{FF2B5EF4-FFF2-40B4-BE49-F238E27FC236}">
                <a16:creationId xmlns:a16="http://schemas.microsoft.com/office/drawing/2014/main"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1FD8CA0-8C6A-475A-8E07-BD1D2C5D22B6}"/>
              </a:ext>
            </a:extLst>
          </p:cNvPr>
          <p:cNvSpPr>
            <a:spLocks noGrp="1"/>
          </p:cNvSpPr>
          <p:nvPr>
            <p:ph type="body" sz="quarter" idx="10"/>
          </p:nvPr>
        </p:nvSpPr>
        <p:spPr>
          <a:xfrm>
            <a:off x="0" y="6516688"/>
            <a:ext cx="9144000" cy="247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A0276C3-4201-4799-AC79-C56901E42DA1}"/>
              </a:ext>
            </a:extLst>
          </p:cNvPr>
          <p:cNvSpPr>
            <a:spLocks noGrp="1"/>
          </p:cNvSpPr>
          <p:nvPr>
            <p:ph type="body" sz="quarter" idx="11"/>
          </p:nvPr>
        </p:nvSpPr>
        <p:spPr>
          <a:xfrm>
            <a:off x="3640138" y="6151563"/>
            <a:ext cx="3346450" cy="249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38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4375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7" name="Content Placeholder 6"/>
          <p:cNvSpPr>
            <a:spLocks noGrp="1"/>
          </p:cNvSpPr>
          <p:nvPr>
            <p:ph sz="quarter" idx="16"/>
          </p:nvPr>
        </p:nvSpPr>
        <p:spPr>
          <a:xfrm>
            <a:off x="342900" y="1963738"/>
            <a:ext cx="8458200" cy="484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342900" y="2608263"/>
            <a:ext cx="8458200" cy="44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8"/>
          </p:nvPr>
        </p:nvSpPr>
        <p:spPr>
          <a:xfrm>
            <a:off x="342900" y="3213100"/>
            <a:ext cx="8458200" cy="552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9"/>
          </p:nvPr>
        </p:nvSpPr>
        <p:spPr>
          <a:xfrm>
            <a:off x="342900" y="3913188"/>
            <a:ext cx="8458200" cy="469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20"/>
          </p:nvPr>
        </p:nvSpPr>
        <p:spPr>
          <a:xfrm>
            <a:off x="342900" y="4590303"/>
            <a:ext cx="8458200" cy="416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21"/>
          </p:nvPr>
        </p:nvSpPr>
        <p:spPr>
          <a:xfrm>
            <a:off x="342900" y="5208588"/>
            <a:ext cx="8458200" cy="311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22"/>
          </p:nvPr>
        </p:nvSpPr>
        <p:spPr>
          <a:xfrm>
            <a:off x="342900" y="5726113"/>
            <a:ext cx="8458200" cy="31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03871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6" name="Text Placeholder 5"/>
          <p:cNvSpPr>
            <a:spLocks noGrp="1"/>
          </p:cNvSpPr>
          <p:nvPr>
            <p:ph type="body" sz="quarter" idx="11" hasCustomPrompt="1"/>
          </p:nvPr>
        </p:nvSpPr>
        <p:spPr>
          <a:xfrm>
            <a:off x="185738" y="6515100"/>
            <a:ext cx="8662987"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3A977F-2504-E741-85B4-8F01994E1F25}"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44407124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B9A02F-357D-AF42-B110-A7740AFDCA1B}"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977684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BB9B27-4D02-2940-AED5-BC8F2B3B1507}"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402408873"/>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CF7878-2C98-7449-BB8F-764A5EA8E558}" type="datetimeFigureOut">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222820276"/>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D2F403-9584-1749-B6AB-5E1C5F94527C}" type="datetimeFigureOut">
              <a:rPr lang="en-US" smtClean="0"/>
              <a:t>9/25/2024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321513308"/>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8C0351-EB03-5444-BA93-B7E778374E24}" type="datetimeFigureOut">
              <a:rPr lang="en-US" smtClean="0"/>
              <a:t>9/25/2024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385176152"/>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ADB90-FF7E-5041-AB9F-1BC0957AB829}" type="datetimeFigureOut">
              <a:rPr lang="en-US" smtClean="0"/>
              <a:t>9/25/2024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906777740"/>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EB8CB6-48D8-4E47-B0D3-B56230F429D0}" type="datetimeFigureOut">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836079733"/>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716D3-DCE8-CC45-8106-AE5DFCD073F9}" type="datetimeFigureOut">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597374781"/>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F351F-53B1-3B4C-8CD4-15B0457E8E3F}"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03179937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7" name="Text Placeholder 6"/>
          <p:cNvSpPr>
            <a:spLocks noGrp="1"/>
          </p:cNvSpPr>
          <p:nvPr>
            <p:ph type="body" sz="quarter" idx="11" hasCustomPrompt="1"/>
          </p:nvPr>
        </p:nvSpPr>
        <p:spPr>
          <a:xfrm>
            <a:off x="190500" y="6515100"/>
            <a:ext cx="8643938"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1E8F6-4F69-E448-82E4-3FF8C30628E4}"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8151E55-6873-49E2-B8D5-2F265E6F1973}"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7140762"/>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90BAD4-EC93-8B4C-97AE-9AB5F3271B19}" type="datetimeFigureOut">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722797264"/>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6C9050E-E079-6441-81E7-806D30677343}" type="datetimeFigureOut">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19287193"/>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9B230AF-FFB7-DE42-B481-AAC2589869DA}" type="datetimeFigureOut">
              <a:rPr lang="en-US" smtClean="0"/>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052132281"/>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9A7C16-FAF2-2C41-B697-563997C522AD}"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6912788"/>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9D9EA-0687-604F-B97A-763B6765DF9F}"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927448931"/>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1FD8CA0-8C6A-475A-8E07-BD1D2C5D22B6}"/>
              </a:ext>
            </a:extLst>
          </p:cNvPr>
          <p:cNvSpPr>
            <a:spLocks noGrp="1"/>
          </p:cNvSpPr>
          <p:nvPr>
            <p:ph type="body" sz="quarter" idx="10"/>
          </p:nvPr>
        </p:nvSpPr>
        <p:spPr>
          <a:xfrm>
            <a:off x="0" y="6516688"/>
            <a:ext cx="9144000" cy="247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A0276C3-4201-4799-AC79-C56901E42DA1}"/>
              </a:ext>
            </a:extLst>
          </p:cNvPr>
          <p:cNvSpPr>
            <a:spLocks noGrp="1"/>
          </p:cNvSpPr>
          <p:nvPr>
            <p:ph type="body" sz="quarter" idx="11"/>
          </p:nvPr>
        </p:nvSpPr>
        <p:spPr>
          <a:xfrm>
            <a:off x="3640138" y="6151563"/>
            <a:ext cx="3346450" cy="249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04079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474559108"/>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353827182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81046844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19642622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8" name="Picture 7" descr="Connecting through social media icon.">
            <a:extLst>
              <a:ext uri="{FF2B5EF4-FFF2-40B4-BE49-F238E27FC236}">
                <a16:creationId xmlns:a16="http://schemas.microsoft.com/office/drawing/2014/main"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Making Ethical Decisions icon.">
            <a:extLst>
              <a:ext uri="{FF2B5EF4-FFF2-40B4-BE49-F238E27FC236}">
                <a16:creationId xmlns:a16="http://schemas.microsoft.com/office/drawing/2014/main"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a:extLst>
              <a:ext uri="{FF2B5EF4-FFF2-40B4-BE49-F238E27FC236}">
                <a16:creationId xmlns:a16="http://schemas.microsoft.com/office/drawing/2014/main"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0" name="Slide Number Placeholder">
            <a:extLst>
              <a:ext uri="{FF2B5EF4-FFF2-40B4-BE49-F238E27FC236}">
                <a16:creationId xmlns:a16="http://schemas.microsoft.com/office/drawing/2014/main"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23" r:id="rId2"/>
    <p:sldLayoutId id="2147483703"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dirty="0"/>
              <a:t>9/25/2024</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114047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7" r:id="rId21"/>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3</a:t>
            </a:r>
          </a:p>
        </p:txBody>
      </p:sp>
      <p:sp>
        <p:nvSpPr>
          <p:cNvPr id="8" name="Subtitle 7"/>
          <p:cNvSpPr>
            <a:spLocks noGrp="1"/>
          </p:cNvSpPr>
          <p:nvPr>
            <p:ph type="subTitle" idx="1"/>
          </p:nvPr>
        </p:nvSpPr>
        <p:spPr/>
        <p:txBody>
          <a:bodyPr/>
          <a:lstStyle/>
          <a:p>
            <a:r>
              <a:rPr lang="en-US" dirty="0"/>
              <a:t>The Electrocardiograph</a:t>
            </a:r>
          </a:p>
        </p:txBody>
      </p:sp>
      <p:sp>
        <p:nvSpPr>
          <p:cNvPr id="5" name="Text Placeholder 4">
            <a:extLst>
              <a:ext uri="{FF2B5EF4-FFF2-40B4-BE49-F238E27FC236}">
                <a16:creationId xmlns:a16="http://schemas.microsoft.com/office/drawing/2014/main" id="{6BCC1D60-66B3-40B7-B372-354C35A9A1E6}"/>
              </a:ext>
            </a:extLst>
          </p:cNvPr>
          <p:cNvSpPr>
            <a:spLocks noGrp="1"/>
          </p:cNvSpPr>
          <p:nvPr>
            <p:ph type="body" sz="quarter" idx="10"/>
          </p:nvPr>
        </p:nvSpPr>
        <p:spPr/>
        <p:txBody>
          <a:bodyPr>
            <a:normAutofit fontScale="92500" lnSpcReduction="10000"/>
          </a:bodyPr>
          <a:lstStyle/>
          <a:p>
            <a:pPr algn="ctr"/>
            <a:r>
              <a:rPr lang="en-US" sz="1200" dirty="0">
                <a:solidFill>
                  <a:schemeClr val="tx1"/>
                </a:solidFill>
              </a:rPr>
              <a:t>© McGraw Hill LLC. All rights reserved. No reproduction or distribution without the prior written consent of McGraw Hill LLC.</a:t>
            </a:r>
          </a:p>
        </p:txBody>
      </p:sp>
      <p:sp>
        <p:nvSpPr>
          <p:cNvPr id="9" name="Text Placeholder 8">
            <a:extLst>
              <a:ext uri="{FF2B5EF4-FFF2-40B4-BE49-F238E27FC236}">
                <a16:creationId xmlns:a16="http://schemas.microsoft.com/office/drawing/2014/main" id="{A93287DB-C960-4926-90A0-9214E9D7F78E}"/>
              </a:ext>
            </a:extLst>
          </p:cNvPr>
          <p:cNvSpPr>
            <a:spLocks noGrp="1"/>
          </p:cNvSpPr>
          <p:nvPr>
            <p:ph type="body" sz="quarter" idx="11"/>
          </p:nvPr>
        </p:nvSpPr>
        <p:spPr>
          <a:xfrm>
            <a:off x="2898775" y="6151563"/>
            <a:ext cx="3346450" cy="249237"/>
          </a:xfrm>
        </p:spPr>
        <p:txBody>
          <a:bodyPr>
            <a:normAutofit fontScale="85000" lnSpcReduction="10000"/>
          </a:bodyPr>
          <a:lstStyle/>
          <a:p>
            <a:pPr algn="ctr"/>
            <a:r>
              <a:rPr lang="en-US" sz="1200" dirty="0">
                <a:hlinkClick r:id="" action="ppaction://noaction"/>
              </a:rPr>
              <a:t>Access the text alternative for slide images.</a:t>
            </a:r>
            <a:endParaRPr lang="en-US" sz="1200" dirty="0"/>
          </a:p>
        </p:txBody>
      </p:sp>
      <p:pic>
        <p:nvPicPr>
          <p:cNvPr id="7" name="Picture 6" descr="The cover page of the book is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951" y="1330788"/>
            <a:ext cx="3660579" cy="4684105"/>
          </a:xfrm>
          <a:prstGeom prst="rect">
            <a:avLst/>
          </a:prstGeom>
        </p:spPr>
      </p:pic>
    </p:spTree>
    <p:extLst>
      <p:ext uri="{BB962C8B-B14F-4D97-AF65-F5344CB8AC3E}">
        <p14:creationId xmlns:p14="http://schemas.microsoft.com/office/powerpoint/2010/main" val="154756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Standard Limb Lead Tracings</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10</a:t>
            </a:fld>
            <a:endParaRPr lang="en-US" dirty="0"/>
          </a:p>
        </p:txBody>
      </p:sp>
      <p:pic>
        <p:nvPicPr>
          <p:cNvPr id="8" name="Picture 7" descr="An illustration shows Lead 1 standard limb lead tracings.">
            <a:extLst>
              <a:ext uri="{FF2B5EF4-FFF2-40B4-BE49-F238E27FC236}">
                <a16:creationId xmlns:a16="http://schemas.microsoft.com/office/drawing/2014/main" id="{2EFB6870-2E04-FFF9-77F3-F36EF9AABA53}"/>
              </a:ext>
            </a:extLst>
          </p:cNvPr>
          <p:cNvPicPr>
            <a:picLocks noChangeAspect="1"/>
          </p:cNvPicPr>
          <p:nvPr/>
        </p:nvPicPr>
        <p:blipFill>
          <a:blip r:embed="rId3"/>
          <a:stretch>
            <a:fillRect/>
          </a:stretch>
        </p:blipFill>
        <p:spPr>
          <a:xfrm>
            <a:off x="907506" y="1132297"/>
            <a:ext cx="2079535" cy="4745770"/>
          </a:xfrm>
          <a:prstGeom prst="rect">
            <a:avLst/>
          </a:prstGeom>
        </p:spPr>
      </p:pic>
      <p:pic>
        <p:nvPicPr>
          <p:cNvPr id="9" name="Picture 8" descr="An illustration shows Lead 2 standard limb lead tracings.">
            <a:extLst>
              <a:ext uri="{FF2B5EF4-FFF2-40B4-BE49-F238E27FC236}">
                <a16:creationId xmlns:a16="http://schemas.microsoft.com/office/drawing/2014/main" id="{A1908963-0C99-89AB-A19D-3E868EFA38BF}"/>
              </a:ext>
            </a:extLst>
          </p:cNvPr>
          <p:cNvPicPr>
            <a:picLocks noChangeAspect="1"/>
          </p:cNvPicPr>
          <p:nvPr/>
        </p:nvPicPr>
        <p:blipFill>
          <a:blip r:embed="rId4"/>
          <a:stretch>
            <a:fillRect/>
          </a:stretch>
        </p:blipFill>
        <p:spPr>
          <a:xfrm>
            <a:off x="3570214" y="1157022"/>
            <a:ext cx="2003570" cy="5037732"/>
          </a:xfrm>
          <a:prstGeom prst="rect">
            <a:avLst/>
          </a:prstGeom>
        </p:spPr>
      </p:pic>
      <p:pic>
        <p:nvPicPr>
          <p:cNvPr id="10" name="Picture 9" descr="An illustration shows Lead 3 standard limb lead tracings.">
            <a:extLst>
              <a:ext uri="{FF2B5EF4-FFF2-40B4-BE49-F238E27FC236}">
                <a16:creationId xmlns:a16="http://schemas.microsoft.com/office/drawing/2014/main" id="{0146E471-DBD1-0543-D13C-EA340A1694A5}"/>
              </a:ext>
            </a:extLst>
          </p:cNvPr>
          <p:cNvPicPr>
            <a:picLocks noChangeAspect="1"/>
          </p:cNvPicPr>
          <p:nvPr/>
        </p:nvPicPr>
        <p:blipFill>
          <a:blip r:embed="rId5"/>
          <a:stretch>
            <a:fillRect/>
          </a:stretch>
        </p:blipFill>
        <p:spPr>
          <a:xfrm>
            <a:off x="6076425" y="1178017"/>
            <a:ext cx="1965484" cy="4745770"/>
          </a:xfrm>
          <a:prstGeom prst="rect">
            <a:avLst/>
          </a:prstGeom>
        </p:spPr>
      </p:pic>
    </p:spTree>
    <p:extLst>
      <p:ext uri="{BB962C8B-B14F-4D97-AF65-F5344CB8AC3E}">
        <p14:creationId xmlns:p14="http://schemas.microsoft.com/office/powerpoint/2010/main" val="184038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Augmented Leads</a:t>
            </a:r>
          </a:p>
        </p:txBody>
      </p:sp>
      <p:sp>
        <p:nvSpPr>
          <p:cNvPr id="3" name="Content Placeholder 2"/>
          <p:cNvSpPr>
            <a:spLocks noGrp="1"/>
          </p:cNvSpPr>
          <p:nvPr>
            <p:ph sz="quarter" idx="11"/>
          </p:nvPr>
        </p:nvSpPr>
        <p:spPr>
          <a:xfrm>
            <a:off x="993530" y="1276709"/>
            <a:ext cx="7807569" cy="1481731"/>
          </a:xfrm>
        </p:spPr>
        <p:txBody>
          <a:bodyPr>
            <a:noAutofit/>
          </a:bodyPr>
          <a:lstStyle/>
          <a:p>
            <a:r>
              <a:rPr lang="en-US" sz="2800" dirty="0"/>
              <a:t>a V R</a:t>
            </a:r>
          </a:p>
          <a:p>
            <a:pPr marL="292608" indent="-292608">
              <a:buFont typeface="Arial" panose="020B0604020202020204" pitchFamily="34" charset="0"/>
              <a:buChar char="•"/>
            </a:pPr>
            <a:r>
              <a:rPr lang="en-US" sz="2800" dirty="0"/>
              <a:t>Records activity from heart to right arm.</a:t>
            </a:r>
          </a:p>
          <a:p>
            <a:pPr marL="292608" indent="-292608">
              <a:buFont typeface="Arial" panose="020B0604020202020204" pitchFamily="34" charset="0"/>
              <a:buChar char="•"/>
            </a:pPr>
            <a:r>
              <a:rPr lang="en-US" sz="2800" dirty="0"/>
              <a:t>Usually produces a negative deflection.</a:t>
            </a:r>
          </a:p>
        </p:txBody>
      </p:sp>
      <p:sp>
        <p:nvSpPr>
          <p:cNvPr id="4" name="Content Placeholder 3"/>
          <p:cNvSpPr>
            <a:spLocks noGrp="1"/>
          </p:cNvSpPr>
          <p:nvPr>
            <p:ph sz="quarter" idx="14"/>
          </p:nvPr>
        </p:nvSpPr>
        <p:spPr>
          <a:xfrm>
            <a:off x="993530" y="3129743"/>
            <a:ext cx="7807570" cy="985057"/>
          </a:xfrm>
        </p:spPr>
        <p:txBody>
          <a:bodyPr>
            <a:noAutofit/>
          </a:bodyPr>
          <a:lstStyle/>
          <a:p>
            <a:r>
              <a:rPr lang="en-US" sz="2800" dirty="0"/>
              <a:t>a V L</a:t>
            </a:r>
          </a:p>
          <a:p>
            <a:pPr marL="292608" indent="-292608">
              <a:buFont typeface="Arial" panose="020B0604020202020204" pitchFamily="34" charset="0"/>
              <a:buChar char="•"/>
            </a:pPr>
            <a:r>
              <a:rPr lang="en-US" sz="2800" dirty="0"/>
              <a:t>Records activity from heart to left arm.</a:t>
            </a:r>
          </a:p>
        </p:txBody>
      </p:sp>
      <p:sp>
        <p:nvSpPr>
          <p:cNvPr id="7" name="Slide Number Placeholder 6"/>
          <p:cNvSpPr>
            <a:spLocks noGrp="1"/>
          </p:cNvSpPr>
          <p:nvPr>
            <p:ph type="sldNum" sz="quarter" idx="10"/>
          </p:nvPr>
        </p:nvSpPr>
        <p:spPr/>
        <p:txBody>
          <a:bodyPr/>
          <a:lstStyle/>
          <a:p>
            <a:fld id="{68151E55-6873-49E2-B8D5-2F265E6F1973}" type="slidenum">
              <a:rPr lang="en-US" smtClean="0"/>
              <a:pPr/>
              <a:t>11</a:t>
            </a:fld>
            <a:endParaRPr lang="en-US"/>
          </a:p>
        </p:txBody>
      </p:sp>
      <p:sp>
        <p:nvSpPr>
          <p:cNvPr id="8" name="Content Placeholder 7"/>
          <p:cNvSpPr>
            <a:spLocks noGrp="1"/>
          </p:cNvSpPr>
          <p:nvPr>
            <p:ph sz="quarter" idx="15"/>
          </p:nvPr>
        </p:nvSpPr>
        <p:spPr>
          <a:xfrm>
            <a:off x="1007380" y="4870938"/>
            <a:ext cx="7807570" cy="1354586"/>
          </a:xfrm>
        </p:spPr>
        <p:txBody>
          <a:bodyPr>
            <a:normAutofit/>
          </a:bodyPr>
          <a:lstStyle/>
          <a:p>
            <a:r>
              <a:rPr lang="en-US" sz="2800" dirty="0"/>
              <a:t>a V F</a:t>
            </a:r>
          </a:p>
          <a:p>
            <a:pPr marL="292608" indent="-292608">
              <a:buFont typeface="Arial" panose="020B0604020202020204" pitchFamily="34" charset="0"/>
              <a:buChar char="•"/>
            </a:pPr>
            <a:r>
              <a:rPr lang="en-US" sz="2800" dirty="0"/>
              <a:t>Records activity from heart to left leg.</a:t>
            </a:r>
          </a:p>
        </p:txBody>
      </p:sp>
    </p:spTree>
    <p:extLst>
      <p:ext uri="{BB962C8B-B14F-4D97-AF65-F5344CB8AC3E}">
        <p14:creationId xmlns:p14="http://schemas.microsoft.com/office/powerpoint/2010/main" val="380358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Augmented Lead Tracings</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12</a:t>
            </a:fld>
            <a:endParaRPr lang="en-US" dirty="0"/>
          </a:p>
        </p:txBody>
      </p:sp>
      <p:pic>
        <p:nvPicPr>
          <p:cNvPr id="3" name="Picture 2" descr="An illustration shows a V R augmented lead tracings."/>
          <p:cNvPicPr>
            <a:picLocks noChangeAspect="1"/>
          </p:cNvPicPr>
          <p:nvPr/>
        </p:nvPicPr>
        <p:blipFill>
          <a:blip r:embed="rId3"/>
          <a:stretch>
            <a:fillRect/>
          </a:stretch>
        </p:blipFill>
        <p:spPr>
          <a:xfrm>
            <a:off x="672999" y="1390669"/>
            <a:ext cx="1823920" cy="4625300"/>
          </a:xfrm>
          <a:prstGeom prst="rect">
            <a:avLst/>
          </a:prstGeom>
        </p:spPr>
      </p:pic>
      <p:pic>
        <p:nvPicPr>
          <p:cNvPr id="5" name="Picture 4" descr="An illustration shows a V L augmented lead tracings."/>
          <p:cNvPicPr>
            <a:picLocks noChangeAspect="1"/>
          </p:cNvPicPr>
          <p:nvPr/>
        </p:nvPicPr>
        <p:blipFill>
          <a:blip r:embed="rId4"/>
          <a:stretch>
            <a:fillRect/>
          </a:stretch>
        </p:blipFill>
        <p:spPr>
          <a:xfrm>
            <a:off x="3629809" y="1388275"/>
            <a:ext cx="1884382" cy="4660569"/>
          </a:xfrm>
          <a:prstGeom prst="rect">
            <a:avLst/>
          </a:prstGeom>
        </p:spPr>
      </p:pic>
      <p:pic>
        <p:nvPicPr>
          <p:cNvPr id="7" name="Picture 6" descr="An illustration shows a V F augmented lead tracings."/>
          <p:cNvPicPr>
            <a:picLocks noChangeAspect="1"/>
          </p:cNvPicPr>
          <p:nvPr/>
        </p:nvPicPr>
        <p:blipFill>
          <a:blip r:embed="rId5"/>
          <a:stretch>
            <a:fillRect/>
          </a:stretch>
        </p:blipFill>
        <p:spPr>
          <a:xfrm>
            <a:off x="5954345" y="1388151"/>
            <a:ext cx="1990189" cy="4630339"/>
          </a:xfrm>
          <a:prstGeom prst="rect">
            <a:avLst/>
          </a:prstGeom>
        </p:spPr>
      </p:pic>
    </p:spTree>
    <p:extLst>
      <p:ext uri="{BB962C8B-B14F-4D97-AF65-F5344CB8AC3E}">
        <p14:creationId xmlns:p14="http://schemas.microsoft.com/office/powerpoint/2010/main" val="232401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Chest Lead Placement and Tracings</a:t>
            </a:r>
          </a:p>
        </p:txBody>
      </p:sp>
      <p:sp>
        <p:nvSpPr>
          <p:cNvPr id="7" name="Text Placeholder 6">
            <a:extLst>
              <a:ext uri="{FF2B5EF4-FFF2-40B4-BE49-F238E27FC236}">
                <a16:creationId xmlns:a16="http://schemas.microsoft.com/office/drawing/2014/main" id="{75644CF3-3BF5-4AF0-A87D-77A5209DCC96}"/>
              </a:ext>
            </a:extLst>
          </p:cNvPr>
          <p:cNvSpPr>
            <a:spLocks noGrp="1"/>
          </p:cNvSpPr>
          <p:nvPr>
            <p:ph type="body" sz="quarter" idx="12"/>
          </p:nvPr>
        </p:nvSpPr>
        <p:spPr>
          <a:xfrm>
            <a:off x="2987448" y="6174658"/>
            <a:ext cx="3169105" cy="340442"/>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13</a:t>
            </a:fld>
            <a:endParaRPr lang="en-US" dirty="0"/>
          </a:p>
        </p:txBody>
      </p:sp>
      <p:pic>
        <p:nvPicPr>
          <p:cNvPr id="5" name="Picture 4" descr="An illustration shows chest lead placement and tracings."/>
          <p:cNvPicPr>
            <a:picLocks noChangeAspect="1"/>
          </p:cNvPicPr>
          <p:nvPr/>
        </p:nvPicPr>
        <p:blipFill>
          <a:blip r:embed="rId3"/>
          <a:stretch>
            <a:fillRect/>
          </a:stretch>
        </p:blipFill>
        <p:spPr>
          <a:xfrm>
            <a:off x="2748164" y="1390705"/>
            <a:ext cx="3647671" cy="4411870"/>
          </a:xfrm>
          <a:prstGeom prst="rect">
            <a:avLst/>
          </a:prstGeom>
        </p:spPr>
      </p:pic>
    </p:spTree>
    <p:extLst>
      <p:ext uri="{BB962C8B-B14F-4D97-AF65-F5344CB8AC3E}">
        <p14:creationId xmlns:p14="http://schemas.microsoft.com/office/powerpoint/2010/main" val="532411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12-lead E</a:t>
            </a:r>
            <a:r>
              <a:rPr lang="en-US" sz="100" dirty="0"/>
              <a:t> </a:t>
            </a:r>
            <a:r>
              <a:rPr lang="en-US" dirty="0"/>
              <a:t>C</a:t>
            </a:r>
            <a:r>
              <a:rPr lang="en-US" sz="100" dirty="0"/>
              <a:t> </a:t>
            </a:r>
            <a:r>
              <a:rPr lang="en-US" dirty="0"/>
              <a:t>G </a:t>
            </a:r>
            <a:r>
              <a:rPr lang="en-US" b="0" dirty="0"/>
              <a:t>2</a:t>
            </a:r>
          </a:p>
        </p:txBody>
      </p:sp>
      <p:sp>
        <p:nvSpPr>
          <p:cNvPr id="5" name="Content Placeholder 4"/>
          <p:cNvSpPr>
            <a:spLocks noGrp="1"/>
          </p:cNvSpPr>
          <p:nvPr>
            <p:ph sz="quarter" idx="11"/>
          </p:nvPr>
        </p:nvSpPr>
        <p:spPr>
          <a:xfrm>
            <a:off x="342900" y="5090160"/>
            <a:ext cx="8458200" cy="868680"/>
          </a:xfrm>
        </p:spPr>
        <p:txBody>
          <a:bodyPr/>
          <a:lstStyle/>
          <a:p>
            <a:pPr marL="292608" indent="-292608">
              <a:buFont typeface="Arial" panose="020B0604020202020204" pitchFamily="34" charset="0"/>
              <a:buChar char="•"/>
            </a:pPr>
            <a:r>
              <a:rPr lang="en-US" dirty="0"/>
              <a:t>Each lead is identified and looks different on a 12-lead tracing.</a:t>
            </a:r>
          </a:p>
        </p:txBody>
      </p:sp>
      <p:sp>
        <p:nvSpPr>
          <p:cNvPr id="4" name="Text Placeholder 3"/>
          <p:cNvSpPr>
            <a:spLocks noGrp="1"/>
          </p:cNvSpPr>
          <p:nvPr>
            <p:ph type="body" sz="quarter" idx="12"/>
          </p:nvPr>
        </p:nvSpPr>
        <p:spPr>
          <a:xfrm>
            <a:off x="2882573" y="6282813"/>
            <a:ext cx="3378854" cy="232287"/>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14</a:t>
            </a:fld>
            <a:endParaRPr lang="en-US" dirty="0"/>
          </a:p>
        </p:txBody>
      </p:sp>
      <p:pic>
        <p:nvPicPr>
          <p:cNvPr id="9" name="Picture 8" descr="An illustration shows a 12 lead E C G tracing with each lead identified and looking different."/>
          <p:cNvPicPr>
            <a:picLocks noChangeAspect="1"/>
          </p:cNvPicPr>
          <p:nvPr/>
        </p:nvPicPr>
        <p:blipFill>
          <a:blip r:embed="rId3"/>
          <a:stretch>
            <a:fillRect/>
          </a:stretch>
        </p:blipFill>
        <p:spPr>
          <a:xfrm>
            <a:off x="1252440" y="1382119"/>
            <a:ext cx="6639119" cy="3453683"/>
          </a:xfrm>
          <a:prstGeom prst="rect">
            <a:avLst/>
          </a:prstGeom>
        </p:spPr>
      </p:pic>
    </p:spTree>
    <p:extLst>
      <p:ext uri="{BB962C8B-B14F-4D97-AF65-F5344CB8AC3E}">
        <p14:creationId xmlns:p14="http://schemas.microsoft.com/office/powerpoint/2010/main" val="1279425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3.1</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1380392" y="2664069"/>
            <a:ext cx="7420708" cy="3584331"/>
          </a:xfrm>
        </p:spPr>
        <p:txBody>
          <a:bodyPr/>
          <a:lstStyle/>
          <a:p>
            <a:r>
              <a:rPr lang="en-US" sz="2800" dirty="0"/>
              <a:t>What are the names of the standard limb leads?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15</a:t>
            </a:fld>
            <a:endParaRPr lang="en-US" dirty="0"/>
          </a:p>
        </p:txBody>
      </p:sp>
    </p:spTree>
    <p:extLst>
      <p:ext uri="{BB962C8B-B14F-4D97-AF65-F5344CB8AC3E}">
        <p14:creationId xmlns:p14="http://schemas.microsoft.com/office/powerpoint/2010/main" val="378524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3.1</a:t>
            </a:r>
            <a:br>
              <a:rPr lang="en-US" dirty="0"/>
            </a:br>
            <a:r>
              <a:rPr lang="en-US" dirty="0"/>
              <a:t>Apply Your Knowledge #2 </a:t>
            </a:r>
            <a:r>
              <a:rPr lang="en-US" sz="1100" b="0" dirty="0"/>
              <a:t>1</a:t>
            </a:r>
          </a:p>
        </p:txBody>
      </p:sp>
      <p:sp>
        <p:nvSpPr>
          <p:cNvPr id="3" name="Content Placeholder 2"/>
          <p:cNvSpPr>
            <a:spLocks noGrp="1"/>
          </p:cNvSpPr>
          <p:nvPr>
            <p:ph sz="quarter" idx="11"/>
          </p:nvPr>
        </p:nvSpPr>
        <p:spPr>
          <a:xfrm>
            <a:off x="1028700" y="1872762"/>
            <a:ext cx="7155180" cy="1837592"/>
          </a:xfrm>
        </p:spPr>
        <p:txBody>
          <a:bodyPr/>
          <a:lstStyle/>
          <a:p>
            <a:r>
              <a:rPr lang="en-US" sz="2800" dirty="0"/>
              <a:t>How many chest leads are there on a standard 12-lead E C 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9377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Learning Outcome 3.1</a:t>
            </a:r>
            <a:br>
              <a:rPr lang="en-US" sz="3200" dirty="0"/>
            </a:br>
            <a:r>
              <a:rPr lang="en-US" sz="3200" dirty="0"/>
              <a:t>Apply Your Knowledge #2 </a:t>
            </a:r>
            <a:r>
              <a:rPr lang="en-US" sz="1000" b="0" dirty="0"/>
              <a:t>2</a:t>
            </a:r>
          </a:p>
        </p:txBody>
      </p:sp>
      <p:sp>
        <p:nvSpPr>
          <p:cNvPr id="3" name="Content Placeholder 2"/>
          <p:cNvSpPr>
            <a:spLocks noGrp="1"/>
          </p:cNvSpPr>
          <p:nvPr>
            <p:ph sz="quarter" idx="11"/>
          </p:nvPr>
        </p:nvSpPr>
        <p:spPr>
          <a:xfrm>
            <a:off x="1995853" y="1753469"/>
            <a:ext cx="6695635" cy="2282200"/>
          </a:xfrm>
        </p:spPr>
        <p:txBody>
          <a:bodyPr>
            <a:normAutofit/>
          </a:bodyPr>
          <a:lstStyle/>
          <a:p>
            <a:r>
              <a:rPr lang="en-US" sz="2800" dirty="0"/>
              <a:t>How many chest leads are there on a standard 12-lead E C G?</a:t>
            </a:r>
          </a:p>
          <a:p>
            <a:endParaRPr lang="en-US" sz="2800" dirty="0"/>
          </a:p>
          <a:p>
            <a:r>
              <a:rPr lang="en-US" sz="2800" dirty="0">
                <a:solidFill>
                  <a:srgbClr val="002060"/>
                </a:solidFill>
              </a:rPr>
              <a:t>Answer:</a:t>
            </a:r>
          </a:p>
        </p:txBody>
      </p:sp>
      <p:sp>
        <p:nvSpPr>
          <p:cNvPr id="7" name="Content Placeholder 6"/>
          <p:cNvSpPr>
            <a:spLocks noGrp="1"/>
          </p:cNvSpPr>
          <p:nvPr>
            <p:ph sz="quarter" idx="14"/>
          </p:nvPr>
        </p:nvSpPr>
        <p:spPr>
          <a:xfrm>
            <a:off x="3251555" y="4745075"/>
            <a:ext cx="1729740" cy="574271"/>
          </a:xfrm>
        </p:spPr>
        <p:txBody>
          <a:bodyPr>
            <a:normAutofit/>
          </a:bodyPr>
          <a:lstStyle/>
          <a:p>
            <a:r>
              <a:rPr lang="en-US" sz="2800" dirty="0">
                <a:solidFill>
                  <a:srgbClr val="002060"/>
                </a:solidFill>
              </a:rPr>
              <a:t>Six</a:t>
            </a:r>
          </a:p>
        </p:txBody>
      </p:sp>
      <p:sp>
        <p:nvSpPr>
          <p:cNvPr id="6" name="Slide Number Placeholder 5"/>
          <p:cNvSpPr>
            <a:spLocks noGrp="1"/>
          </p:cNvSpPr>
          <p:nvPr>
            <p:ph type="sldNum" sz="quarter" idx="10"/>
          </p:nvPr>
        </p:nvSpPr>
        <p:spPr/>
        <p:txBody>
          <a:bodyPr/>
          <a:lstStyle/>
          <a:p>
            <a:fld id="{68151E55-6873-49E2-B8D5-2F265E6F1973}" type="slidenum">
              <a:rPr lang="en-US" smtClean="0"/>
              <a:pPr/>
              <a:t>17</a:t>
            </a:fld>
            <a:endParaRPr lang="en-US" dirty="0"/>
          </a:p>
        </p:txBody>
      </p:sp>
    </p:spTree>
    <p:extLst>
      <p:ext uri="{BB962C8B-B14F-4D97-AF65-F5344CB8AC3E}">
        <p14:creationId xmlns:p14="http://schemas.microsoft.com/office/powerpoint/2010/main" val="34984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3.2</a:t>
            </a:r>
            <a:br>
              <a:rPr lang="en-US" dirty="0"/>
            </a:br>
            <a:r>
              <a:rPr lang="en-US" dirty="0"/>
              <a:t>E</a:t>
            </a:r>
            <a:r>
              <a:rPr lang="en-US" sz="100" dirty="0"/>
              <a:t> </a:t>
            </a:r>
            <a:r>
              <a:rPr lang="en-US" dirty="0"/>
              <a:t>C</a:t>
            </a:r>
            <a:r>
              <a:rPr lang="en-US" sz="100" dirty="0"/>
              <a:t> </a:t>
            </a:r>
            <a:r>
              <a:rPr lang="en-US" dirty="0"/>
              <a:t>G Machines</a:t>
            </a:r>
          </a:p>
        </p:txBody>
      </p:sp>
      <p:sp>
        <p:nvSpPr>
          <p:cNvPr id="3" name="Content Placeholder 2"/>
          <p:cNvSpPr>
            <a:spLocks noGrp="1"/>
          </p:cNvSpPr>
          <p:nvPr>
            <p:ph sz="quarter" idx="11"/>
          </p:nvPr>
        </p:nvSpPr>
        <p:spPr>
          <a:xfrm>
            <a:off x="1626576" y="1276709"/>
            <a:ext cx="7174523" cy="4971691"/>
          </a:xfrm>
        </p:spPr>
        <p:txBody>
          <a:bodyPr/>
          <a:lstStyle/>
          <a:p>
            <a:pPr algn="ctr"/>
            <a:r>
              <a:rPr lang="en-US" sz="2800" dirty="0">
                <a:solidFill>
                  <a:srgbClr val="002060"/>
                </a:solidFill>
              </a:rPr>
              <a:t>Key Terms</a:t>
            </a:r>
          </a:p>
          <a:p>
            <a:pPr marL="291600" indent="-291600">
              <a:buFont typeface="Arial" panose="020B0604020202020204" pitchFamily="34" charset="0"/>
              <a:buChar char="•"/>
            </a:pPr>
            <a:r>
              <a:rPr lang="en-US" sz="2800" dirty="0"/>
              <a:t>Input.</a:t>
            </a:r>
          </a:p>
          <a:p>
            <a:pPr marL="291600" indent="-291600">
              <a:buFont typeface="Arial" panose="020B0604020202020204" pitchFamily="34" charset="0"/>
              <a:buChar char="•"/>
            </a:pPr>
            <a:r>
              <a:rPr lang="en-US" sz="2800" dirty="0"/>
              <a:t>Multichannel recorder.</a:t>
            </a:r>
          </a:p>
          <a:p>
            <a:pPr marL="291600" indent="-291600">
              <a:buFont typeface="Arial" panose="020B0604020202020204" pitchFamily="34" charset="0"/>
              <a:buChar char="•"/>
            </a:pPr>
            <a:r>
              <a:rPr lang="en-US" sz="2800" dirty="0"/>
              <a:t>Output display.</a:t>
            </a:r>
          </a:p>
          <a:p>
            <a:pPr marL="291600" indent="-291600">
              <a:buFont typeface="Arial" panose="020B0604020202020204" pitchFamily="34" charset="0"/>
              <a:buChar char="•"/>
            </a:pPr>
            <a:r>
              <a:rPr lang="en-US" sz="2800" dirty="0"/>
              <a:t>Serial E C G comparison.</a:t>
            </a:r>
          </a:p>
          <a:p>
            <a:pPr marL="291600" indent="-291600">
              <a:buFont typeface="Arial" panose="020B0604020202020204" pitchFamily="34" charset="0"/>
              <a:buChar char="•"/>
            </a:pPr>
            <a:r>
              <a:rPr lang="en-US" sz="2800" dirty="0"/>
              <a:t>Signal processing.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21995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sz="100" dirty="0"/>
              <a:t> </a:t>
            </a:r>
            <a:r>
              <a:rPr lang="en-US" dirty="0"/>
              <a:t>C</a:t>
            </a:r>
            <a:r>
              <a:rPr lang="en-US" sz="100" dirty="0"/>
              <a:t> </a:t>
            </a:r>
            <a:r>
              <a:rPr lang="en-US" dirty="0"/>
              <a:t>G Machines</a:t>
            </a:r>
          </a:p>
        </p:txBody>
      </p:sp>
      <p:sp>
        <p:nvSpPr>
          <p:cNvPr id="3" name="Content Placeholder 2"/>
          <p:cNvSpPr>
            <a:spLocks noGrp="1"/>
          </p:cNvSpPr>
          <p:nvPr>
            <p:ph sz="quarter" idx="11"/>
          </p:nvPr>
        </p:nvSpPr>
        <p:spPr>
          <a:xfrm>
            <a:off x="1793630" y="1705708"/>
            <a:ext cx="7007469" cy="4542692"/>
          </a:xfrm>
        </p:spPr>
        <p:txBody>
          <a:bodyPr/>
          <a:lstStyle/>
          <a:p>
            <a:pPr marL="292608" indent="-292608">
              <a:buFont typeface="Arial" panose="020B0604020202020204" pitchFamily="34" charset="0"/>
              <a:buChar char="•"/>
            </a:pPr>
            <a:r>
              <a:rPr lang="en-US" sz="2800" dirty="0"/>
              <a:t>Weigh less than 10 pounds.</a:t>
            </a:r>
          </a:p>
          <a:p>
            <a:pPr marL="292608" indent="-292608">
              <a:buFont typeface="Arial" panose="020B0604020202020204" pitchFamily="34" charset="0"/>
              <a:buChar char="•"/>
            </a:pPr>
            <a:r>
              <a:rPr lang="en-US" sz="2800" dirty="0"/>
              <a:t>Most have the same basic parts.</a:t>
            </a:r>
          </a:p>
          <a:p>
            <a:pPr marL="292608" indent="-292608">
              <a:buFont typeface="Arial" panose="020B0604020202020204" pitchFamily="34" charset="0"/>
              <a:buChar char="•"/>
            </a:pPr>
            <a:r>
              <a:rPr lang="en-US" sz="2800" dirty="0"/>
              <a:t>Can be as small as a watch or credit card.</a:t>
            </a:r>
          </a:p>
          <a:p>
            <a:pPr marL="292608" indent="-292608">
              <a:buFont typeface="Arial" panose="020B0604020202020204" pitchFamily="34" charset="0"/>
              <a:buChar char="•"/>
            </a:pPr>
            <a:r>
              <a:rPr lang="en-US" sz="2800" dirty="0"/>
              <a:t>Read instructions before using.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37888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F33C-B4A4-423B-9B49-6103B9FAD490}"/>
              </a:ext>
            </a:extLst>
          </p:cNvPr>
          <p:cNvSpPr>
            <a:spLocks noGrp="1"/>
          </p:cNvSpPr>
          <p:nvPr>
            <p:ph type="title"/>
          </p:nvPr>
        </p:nvSpPr>
        <p:spPr>
          <a:xfrm>
            <a:off x="2963008" y="1649673"/>
            <a:ext cx="6084276" cy="903231"/>
          </a:xfrm>
        </p:spPr>
        <p:txBody>
          <a:bodyPr/>
          <a:lstStyle/>
          <a:p>
            <a:r>
              <a:rPr lang="en-US" b="1" dirty="0"/>
              <a:t>CHAPTER 3</a:t>
            </a:r>
          </a:p>
        </p:txBody>
      </p:sp>
      <p:sp>
        <p:nvSpPr>
          <p:cNvPr id="3" name="Content Placeholder 2">
            <a:extLst>
              <a:ext uri="{FF2B5EF4-FFF2-40B4-BE49-F238E27FC236}">
                <a16:creationId xmlns:a16="http://schemas.microsoft.com/office/drawing/2014/main" id="{58CC1B29-F844-4529-9A1B-EEE6ECC3C39D}"/>
              </a:ext>
            </a:extLst>
          </p:cNvPr>
          <p:cNvSpPr>
            <a:spLocks noGrp="1"/>
          </p:cNvSpPr>
          <p:nvPr>
            <p:ph sz="quarter" idx="11"/>
          </p:nvPr>
        </p:nvSpPr>
        <p:spPr>
          <a:xfrm>
            <a:off x="1820007" y="3490546"/>
            <a:ext cx="5565531" cy="1805160"/>
          </a:xfrm>
        </p:spPr>
        <p:txBody>
          <a:bodyPr/>
          <a:lstStyle/>
          <a:p>
            <a:r>
              <a:rPr lang="en-US" sz="3600" b="1" dirty="0"/>
              <a:t>Electrocardiograph</a:t>
            </a:r>
          </a:p>
        </p:txBody>
      </p:sp>
      <p:sp>
        <p:nvSpPr>
          <p:cNvPr id="4" name="Text Placeholder 3">
            <a:extLst>
              <a:ext uri="{FF2B5EF4-FFF2-40B4-BE49-F238E27FC236}">
                <a16:creationId xmlns:a16="http://schemas.microsoft.com/office/drawing/2014/main" id="{22D85E31-5CAC-4A4D-B929-1DDE588B1F3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65EFAF3-3DE0-4F80-A2AB-7FD3D2849867}"/>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DDBCC2CF-B8BE-4B84-83B9-BBF6D05D6FFB}"/>
              </a:ext>
            </a:extLst>
          </p:cNvPr>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1057524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Multichannel E C G Machine</a:t>
            </a:r>
          </a:p>
        </p:txBody>
      </p:sp>
      <p:sp>
        <p:nvSpPr>
          <p:cNvPr id="3" name="Content Placeholder 2"/>
          <p:cNvSpPr>
            <a:spLocks noGrp="1"/>
          </p:cNvSpPr>
          <p:nvPr>
            <p:ph sz="quarter" idx="11"/>
          </p:nvPr>
        </p:nvSpPr>
        <p:spPr>
          <a:xfrm>
            <a:off x="1635368" y="1995854"/>
            <a:ext cx="7165731" cy="4252546"/>
          </a:xfrm>
        </p:spPr>
        <p:txBody>
          <a:bodyPr/>
          <a:lstStyle/>
          <a:p>
            <a:pPr marL="292608" indent="-292608">
              <a:buFont typeface="Arial" panose="020B0604020202020204" pitchFamily="34" charset="0"/>
              <a:buChar char="•"/>
            </a:pPr>
            <a:r>
              <a:rPr lang="en-US" sz="2800" dirty="0"/>
              <a:t>Monitors three to six leads at a time.</a:t>
            </a:r>
          </a:p>
          <a:p>
            <a:pPr marL="292608" indent="-292608">
              <a:buFont typeface="Arial" panose="020B0604020202020204" pitchFamily="34" charset="0"/>
              <a:buChar char="•"/>
            </a:pPr>
            <a:r>
              <a:rPr lang="en-US" sz="2800" dirty="0"/>
              <a:t>Recording time of approximately 10 seconds.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20</a:t>
            </a:fld>
            <a:endParaRPr lang="en-US" dirty="0"/>
          </a:p>
        </p:txBody>
      </p:sp>
    </p:spTree>
    <p:extLst>
      <p:ext uri="{BB962C8B-B14F-4D97-AF65-F5344CB8AC3E}">
        <p14:creationId xmlns:p14="http://schemas.microsoft.com/office/powerpoint/2010/main" val="3044707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Multichannel E</a:t>
            </a:r>
            <a:r>
              <a:rPr lang="en-US" sz="100" dirty="0"/>
              <a:t> </a:t>
            </a:r>
            <a:r>
              <a:rPr lang="en-US" dirty="0"/>
              <a:t>C</a:t>
            </a:r>
            <a:r>
              <a:rPr lang="en-US" sz="100" dirty="0"/>
              <a:t> </a:t>
            </a:r>
            <a:r>
              <a:rPr lang="en-US" dirty="0"/>
              <a:t>G Recording</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21</a:t>
            </a:fld>
            <a:endParaRPr lang="en-US" dirty="0"/>
          </a:p>
        </p:txBody>
      </p:sp>
      <p:pic>
        <p:nvPicPr>
          <p:cNvPr id="3" name="Picture 2" descr="An illustration shows multichannel E C G recording."/>
          <p:cNvPicPr>
            <a:picLocks noChangeAspect="1"/>
          </p:cNvPicPr>
          <p:nvPr/>
        </p:nvPicPr>
        <p:blipFill>
          <a:blip r:embed="rId3"/>
          <a:stretch>
            <a:fillRect/>
          </a:stretch>
        </p:blipFill>
        <p:spPr>
          <a:xfrm>
            <a:off x="710576" y="1389279"/>
            <a:ext cx="7753327" cy="4048960"/>
          </a:xfrm>
          <a:prstGeom prst="rect">
            <a:avLst/>
          </a:prstGeom>
        </p:spPr>
      </p:pic>
    </p:spTree>
    <p:extLst>
      <p:ext uri="{BB962C8B-B14F-4D97-AF65-F5344CB8AC3E}">
        <p14:creationId xmlns:p14="http://schemas.microsoft.com/office/powerpoint/2010/main" val="303490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Primary E</a:t>
            </a:r>
            <a:r>
              <a:rPr lang="en-US" sz="100" dirty="0"/>
              <a:t> </a:t>
            </a:r>
            <a:r>
              <a:rPr lang="en-US" dirty="0"/>
              <a:t>C</a:t>
            </a:r>
            <a:r>
              <a:rPr lang="en-US" sz="100" dirty="0"/>
              <a:t> </a:t>
            </a:r>
            <a:r>
              <a:rPr lang="en-US" dirty="0"/>
              <a:t>G Machine Functions</a:t>
            </a:r>
          </a:p>
        </p:txBody>
      </p:sp>
      <p:sp>
        <p:nvSpPr>
          <p:cNvPr id="3" name="Content Placeholder 2"/>
          <p:cNvSpPr>
            <a:spLocks noGrp="1"/>
          </p:cNvSpPr>
          <p:nvPr>
            <p:ph sz="quarter" idx="11"/>
          </p:nvPr>
        </p:nvSpPr>
        <p:spPr>
          <a:xfrm>
            <a:off x="2013438" y="1758462"/>
            <a:ext cx="6787662" cy="4489938"/>
          </a:xfrm>
        </p:spPr>
        <p:txBody>
          <a:bodyPr/>
          <a:lstStyle/>
          <a:p>
            <a:pPr marL="292608" indent="-292608">
              <a:buFont typeface="Arial" panose="020B0604020202020204" pitchFamily="34" charset="0"/>
              <a:buChar char="•"/>
            </a:pPr>
            <a:r>
              <a:rPr lang="en-US" sz="2800" dirty="0"/>
              <a:t>Input.</a:t>
            </a:r>
          </a:p>
          <a:p>
            <a:pPr marL="292608" indent="-292608">
              <a:buFont typeface="Arial" panose="020B0604020202020204" pitchFamily="34" charset="0"/>
              <a:buChar char="•"/>
            </a:pPr>
            <a:r>
              <a:rPr lang="en-US" sz="2800" dirty="0"/>
              <a:t>Signal processing.</a:t>
            </a:r>
          </a:p>
          <a:p>
            <a:pPr marL="292608" indent="-292608">
              <a:buFont typeface="Arial" panose="020B0604020202020204" pitchFamily="34" charset="0"/>
              <a:buChar char="•"/>
            </a:pPr>
            <a:r>
              <a:rPr lang="en-US" sz="2800" dirty="0"/>
              <a:t>Output display.</a:t>
            </a:r>
          </a:p>
        </p:txBody>
      </p:sp>
      <p:sp>
        <p:nvSpPr>
          <p:cNvPr id="6" name="Slide Number Placeholder 5"/>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247486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E</a:t>
            </a:r>
            <a:r>
              <a:rPr lang="en-US" sz="100" dirty="0"/>
              <a:t> </a:t>
            </a:r>
            <a:r>
              <a:rPr lang="en-US" dirty="0"/>
              <a:t>C</a:t>
            </a:r>
            <a:r>
              <a:rPr lang="en-US" sz="100" dirty="0"/>
              <a:t> </a:t>
            </a:r>
            <a:r>
              <a:rPr lang="en-US" dirty="0"/>
              <a:t>G Machine Functions</a:t>
            </a:r>
          </a:p>
        </p:txBody>
      </p:sp>
      <p:sp>
        <p:nvSpPr>
          <p:cNvPr id="3" name="Content Placeholder 2"/>
          <p:cNvSpPr>
            <a:spLocks noGrp="1"/>
          </p:cNvSpPr>
          <p:nvPr>
            <p:ph sz="quarter" idx="11"/>
          </p:nvPr>
        </p:nvSpPr>
        <p:spPr>
          <a:xfrm>
            <a:off x="1696914" y="1573823"/>
            <a:ext cx="7104185" cy="4674577"/>
          </a:xfrm>
        </p:spPr>
        <p:txBody>
          <a:bodyPr/>
          <a:lstStyle/>
          <a:p>
            <a:pPr marL="292608" indent="-292608">
              <a:buFont typeface="Arial" panose="020B0604020202020204" pitchFamily="34" charset="0"/>
              <a:buChar char="•"/>
            </a:pPr>
            <a:r>
              <a:rPr lang="en-US" sz="2800" dirty="0"/>
              <a:t>Computerized measurement and analysis.</a:t>
            </a:r>
          </a:p>
          <a:p>
            <a:pPr marL="292608" indent="-292608">
              <a:buFont typeface="Arial" panose="020B0604020202020204" pitchFamily="34" charset="0"/>
              <a:buChar char="•"/>
            </a:pPr>
            <a:r>
              <a:rPr lang="en-US" sz="2800" dirty="0"/>
              <a:t>Storage.</a:t>
            </a:r>
          </a:p>
          <a:p>
            <a:pPr marL="292608" indent="-292608">
              <a:buFont typeface="Arial" panose="020B0604020202020204" pitchFamily="34" charset="0"/>
              <a:buChar char="•"/>
            </a:pPr>
            <a:r>
              <a:rPr lang="en-US" sz="2800" dirty="0"/>
              <a:t>Communication.</a:t>
            </a:r>
          </a:p>
          <a:p>
            <a:pPr marL="292608" indent="-292608">
              <a:buFont typeface="Arial" panose="020B0604020202020204" pitchFamily="34" charset="0"/>
              <a:buChar char="•"/>
            </a:pPr>
            <a:r>
              <a:rPr lang="en-US" sz="2800" dirty="0"/>
              <a:t>Interpretation.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302820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Advancing Technologies</a:t>
            </a:r>
          </a:p>
        </p:txBody>
      </p:sp>
      <p:sp>
        <p:nvSpPr>
          <p:cNvPr id="3" name="Content Placeholder 2"/>
          <p:cNvSpPr>
            <a:spLocks noGrp="1"/>
          </p:cNvSpPr>
          <p:nvPr>
            <p:ph sz="quarter" idx="11"/>
          </p:nvPr>
        </p:nvSpPr>
        <p:spPr>
          <a:xfrm>
            <a:off x="1204546" y="1095721"/>
            <a:ext cx="7596554" cy="5152679"/>
          </a:xfrm>
        </p:spPr>
        <p:txBody>
          <a:bodyPr/>
          <a:lstStyle/>
          <a:p>
            <a:pPr marL="292608" indent="-292608">
              <a:buFont typeface="Arial" panose="020B0604020202020204" pitchFamily="34" charset="0"/>
              <a:buChar char="•"/>
            </a:pPr>
            <a:r>
              <a:rPr lang="en-US" sz="2800" dirty="0"/>
              <a:t>Single-channel to 3-lead to 12-lead machines.</a:t>
            </a:r>
          </a:p>
          <a:p>
            <a:pPr marL="292608" indent="-292608">
              <a:buFont typeface="Arial" panose="020B0604020202020204" pitchFamily="34" charset="0"/>
              <a:buChar char="•"/>
            </a:pPr>
            <a:r>
              <a:rPr lang="en-US" sz="2800" dirty="0"/>
              <a:t>Digital wireless technology.</a:t>
            </a:r>
          </a:p>
          <a:p>
            <a:pPr marL="292608" indent="-292608">
              <a:buFont typeface="Arial" panose="020B0604020202020204" pitchFamily="34" charset="0"/>
              <a:buChar char="•"/>
            </a:pPr>
            <a:r>
              <a:rPr lang="en-US" sz="2800" dirty="0"/>
              <a:t>Digital storage systems.</a:t>
            </a:r>
          </a:p>
          <a:p>
            <a:pPr marL="292608" indent="-292608">
              <a:buFont typeface="Arial" panose="020B0604020202020204" pitchFamily="34" charset="0"/>
              <a:buChar char="•"/>
            </a:pPr>
            <a:r>
              <a:rPr lang="en-US" sz="2800" dirty="0"/>
              <a:t>NOTE: Some systems are now able to integrate, manage, and streamline flow of cardiac information, including resting 12-lead E C G’s, exercise stress tests, and Holter monitoring. This integration results in faster distribution and analysis of the data.</a:t>
            </a:r>
          </a:p>
        </p:txBody>
      </p:sp>
      <p:sp>
        <p:nvSpPr>
          <p:cNvPr id="6" name="Slide Number Placeholder 5"/>
          <p:cNvSpPr>
            <a:spLocks noGrp="1"/>
          </p:cNvSpPr>
          <p:nvPr>
            <p:ph type="sldNum" sz="quarter" idx="4"/>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251613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3.2</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1424354" y="2409092"/>
            <a:ext cx="7376746" cy="3839308"/>
          </a:xfrm>
        </p:spPr>
        <p:txBody>
          <a:bodyPr/>
          <a:lstStyle/>
          <a:p>
            <a:r>
              <a:rPr lang="en-US" sz="2800" dirty="0"/>
              <a:t>What are the three primary functions of an E C G machine?</a:t>
            </a:r>
          </a:p>
        </p:txBody>
      </p:sp>
      <p:sp>
        <p:nvSpPr>
          <p:cNvPr id="6" name="Slide Number Placeholder 5"/>
          <p:cNvSpPr>
            <a:spLocks noGrp="1"/>
          </p:cNvSpPr>
          <p:nvPr>
            <p:ph type="sldNum" sz="quarter" idx="4"/>
          </p:nvPr>
        </p:nvSpPr>
        <p:spPr/>
        <p:txBody>
          <a:bodyPr/>
          <a:lstStyle/>
          <a:p>
            <a:fld id="{68151E55-6873-49E2-B8D5-2F265E6F1973}" type="slidenum">
              <a:rPr lang="en-US" smtClean="0"/>
              <a:pPr/>
              <a:t>25</a:t>
            </a:fld>
            <a:endParaRPr lang="en-US" dirty="0"/>
          </a:p>
        </p:txBody>
      </p:sp>
    </p:spTree>
    <p:extLst>
      <p:ext uri="{BB962C8B-B14F-4D97-AF65-F5344CB8AC3E}">
        <p14:creationId xmlns:p14="http://schemas.microsoft.com/office/powerpoint/2010/main" val="838438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3.2</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1560771" y="1692346"/>
            <a:ext cx="7229937" cy="1121191"/>
          </a:xfrm>
        </p:spPr>
        <p:txBody>
          <a:bodyPr>
            <a:normAutofit/>
          </a:bodyPr>
          <a:lstStyle/>
          <a:p>
            <a:r>
              <a:rPr lang="en-US" sz="2800" dirty="0"/>
              <a:t>What are the three primary functions of an E C G machine?</a:t>
            </a:r>
          </a:p>
        </p:txBody>
      </p:sp>
      <p:sp>
        <p:nvSpPr>
          <p:cNvPr id="4" name="Content Placeholder 3"/>
          <p:cNvSpPr>
            <a:spLocks noGrp="1"/>
          </p:cNvSpPr>
          <p:nvPr>
            <p:ph sz="quarter" idx="14"/>
          </p:nvPr>
        </p:nvSpPr>
        <p:spPr>
          <a:xfrm>
            <a:off x="1626577" y="4767323"/>
            <a:ext cx="7229936" cy="1577327"/>
          </a:xfrm>
        </p:spPr>
        <p:txBody>
          <a:bodyPr>
            <a:normAutofit/>
          </a:bodyPr>
          <a:lstStyle/>
          <a:p>
            <a:r>
              <a:rPr lang="en-US" sz="2800" dirty="0">
                <a:solidFill>
                  <a:srgbClr val="002060"/>
                </a:solidFill>
              </a:rPr>
              <a:t>Input, signal processing, and output display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26</a:t>
            </a:fld>
            <a:endParaRPr lang="en-US"/>
          </a:p>
        </p:txBody>
      </p:sp>
      <p:sp>
        <p:nvSpPr>
          <p:cNvPr id="8" name="Content Placeholder 7">
            <a:extLst>
              <a:ext uri="{FF2B5EF4-FFF2-40B4-BE49-F238E27FC236}">
                <a16:creationId xmlns:a16="http://schemas.microsoft.com/office/drawing/2014/main" id="{DECC4967-F6FC-4BA5-83D4-9675416F445F}"/>
              </a:ext>
            </a:extLst>
          </p:cNvPr>
          <p:cNvSpPr>
            <a:spLocks noGrp="1"/>
          </p:cNvSpPr>
          <p:nvPr>
            <p:ph sz="quarter" idx="15"/>
          </p:nvPr>
        </p:nvSpPr>
        <p:spPr>
          <a:xfrm>
            <a:off x="1699574" y="3735396"/>
            <a:ext cx="2459186" cy="616795"/>
          </a:xfrm>
        </p:spPr>
        <p:txBody>
          <a:bodyPr>
            <a:noAutofit/>
          </a:bodyPr>
          <a:lstStyle/>
          <a:p>
            <a:r>
              <a:rPr lang="en-US" sz="2800" dirty="0">
                <a:solidFill>
                  <a:srgbClr val="002060"/>
                </a:solidFill>
              </a:rPr>
              <a:t>Answer:</a:t>
            </a:r>
          </a:p>
        </p:txBody>
      </p:sp>
    </p:spTree>
    <p:extLst>
      <p:ext uri="{BB962C8B-B14F-4D97-AF65-F5344CB8AC3E}">
        <p14:creationId xmlns:p14="http://schemas.microsoft.com/office/powerpoint/2010/main" val="669805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3.3</a:t>
            </a:r>
            <a:br>
              <a:rPr lang="en-US" sz="3600" dirty="0"/>
            </a:br>
            <a:r>
              <a:rPr lang="en-US" sz="3600" dirty="0"/>
              <a:t>E</a:t>
            </a:r>
            <a:r>
              <a:rPr lang="en-US" sz="100" dirty="0"/>
              <a:t> </a:t>
            </a:r>
            <a:r>
              <a:rPr lang="en-US" sz="3600" dirty="0"/>
              <a:t>C</a:t>
            </a:r>
            <a:r>
              <a:rPr lang="en-US" sz="100" dirty="0"/>
              <a:t> </a:t>
            </a:r>
            <a:r>
              <a:rPr lang="en-US" sz="3600" dirty="0"/>
              <a:t>G Controls</a:t>
            </a:r>
          </a:p>
        </p:txBody>
      </p:sp>
      <p:sp>
        <p:nvSpPr>
          <p:cNvPr id="3" name="Content Placeholder 2"/>
          <p:cNvSpPr>
            <a:spLocks noGrp="1"/>
          </p:cNvSpPr>
          <p:nvPr>
            <p:ph sz="quarter" idx="11"/>
          </p:nvPr>
        </p:nvSpPr>
        <p:spPr>
          <a:xfrm>
            <a:off x="342900" y="1276709"/>
            <a:ext cx="8458200" cy="754314"/>
          </a:xfrm>
        </p:spPr>
        <p:txBody>
          <a:bodyPr>
            <a:normAutofit/>
          </a:bodyPr>
          <a:lstStyle/>
          <a:p>
            <a:pPr algn="ctr"/>
            <a:r>
              <a:rPr lang="en-US" sz="2800" dirty="0">
                <a:solidFill>
                  <a:srgbClr val="002060"/>
                </a:solidFill>
              </a:rPr>
              <a:t>Key Terms</a:t>
            </a:r>
          </a:p>
        </p:txBody>
      </p:sp>
      <p:sp>
        <p:nvSpPr>
          <p:cNvPr id="4" name="Content Placeholder 3"/>
          <p:cNvSpPr>
            <a:spLocks noGrp="1"/>
          </p:cNvSpPr>
          <p:nvPr>
            <p:ph sz="quarter" idx="14"/>
          </p:nvPr>
        </p:nvSpPr>
        <p:spPr>
          <a:xfrm>
            <a:off x="1776046" y="2558562"/>
            <a:ext cx="2704514" cy="3689837"/>
          </a:xfrm>
        </p:spPr>
        <p:txBody>
          <a:bodyPr>
            <a:normAutofit/>
          </a:bodyPr>
          <a:lstStyle/>
          <a:p>
            <a:pPr marL="291600" indent="-291600">
              <a:buFont typeface="Arial" panose="020B0604020202020204" pitchFamily="34" charset="0"/>
              <a:buChar char="•"/>
            </a:pPr>
            <a:r>
              <a:rPr lang="en-US" sz="2800" dirty="0"/>
              <a:t>Artifact</a:t>
            </a:r>
          </a:p>
          <a:p>
            <a:pPr marL="291600" indent="-291600">
              <a:buFont typeface="Arial" panose="020B0604020202020204" pitchFamily="34" charset="0"/>
              <a:buChar char="•"/>
            </a:pPr>
            <a:r>
              <a:rPr lang="en-US" sz="2800" dirty="0"/>
              <a:t>Bradycardia</a:t>
            </a:r>
          </a:p>
          <a:p>
            <a:pPr marL="291600" indent="-291600">
              <a:buFont typeface="Arial" panose="020B0604020202020204" pitchFamily="34" charset="0"/>
              <a:buChar char="•"/>
            </a:pPr>
            <a:r>
              <a:rPr lang="en-US" sz="2800" dirty="0"/>
              <a:t>Gain</a:t>
            </a:r>
          </a:p>
          <a:p>
            <a:pPr marL="291600" indent="-291600">
              <a:buFont typeface="Arial" panose="020B0604020202020204" pitchFamily="34" charset="0"/>
              <a:buChar char="•"/>
            </a:pPr>
            <a:r>
              <a:rPr lang="en-US" sz="2800" dirty="0"/>
              <a:t>Hertz (H z)</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27</a:t>
            </a:fld>
            <a:endParaRPr lang="en-US"/>
          </a:p>
        </p:txBody>
      </p:sp>
      <p:sp>
        <p:nvSpPr>
          <p:cNvPr id="8" name="Content Placeholder 7"/>
          <p:cNvSpPr>
            <a:spLocks noGrp="1"/>
          </p:cNvSpPr>
          <p:nvPr>
            <p:ph sz="quarter" idx="15"/>
          </p:nvPr>
        </p:nvSpPr>
        <p:spPr>
          <a:xfrm>
            <a:off x="4693920" y="2558561"/>
            <a:ext cx="4121030" cy="3666963"/>
          </a:xfrm>
        </p:spPr>
        <p:txBody>
          <a:bodyPr>
            <a:normAutofit/>
          </a:bodyPr>
          <a:lstStyle/>
          <a:p>
            <a:pPr marL="291600" indent="-291600">
              <a:buFont typeface="Arial" panose="020B0604020202020204" pitchFamily="34" charset="0"/>
              <a:buChar char="•"/>
            </a:pPr>
            <a:r>
              <a:rPr lang="en-US" sz="2800" dirty="0"/>
              <a:t>Millimeter (m m)</a:t>
            </a:r>
          </a:p>
          <a:p>
            <a:pPr marL="291600" indent="-291600">
              <a:buFont typeface="Arial" panose="020B0604020202020204" pitchFamily="34" charset="0"/>
              <a:buChar char="•"/>
            </a:pPr>
            <a:r>
              <a:rPr lang="en-US" sz="2800" dirty="0"/>
              <a:t>Millivolt (m V)</a:t>
            </a:r>
          </a:p>
          <a:p>
            <a:pPr marL="291600" indent="-291600">
              <a:buFont typeface="Arial" panose="020B0604020202020204" pitchFamily="34" charset="0"/>
              <a:buChar char="•"/>
            </a:pPr>
            <a:r>
              <a:rPr lang="en-US" sz="2800" dirty="0"/>
              <a:t>Speed control</a:t>
            </a:r>
          </a:p>
          <a:p>
            <a:pPr marL="291600" indent="-291600">
              <a:buFont typeface="Arial" panose="020B0604020202020204" pitchFamily="34" charset="0"/>
              <a:buChar char="•"/>
            </a:pPr>
            <a:r>
              <a:rPr lang="en-US" sz="2800" dirty="0"/>
              <a:t>Tachycardia</a:t>
            </a:r>
          </a:p>
        </p:txBody>
      </p:sp>
    </p:spTree>
    <p:extLst>
      <p:ext uri="{BB962C8B-B14F-4D97-AF65-F5344CB8AC3E}">
        <p14:creationId xmlns:p14="http://schemas.microsoft.com/office/powerpoint/2010/main" val="358646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Speed Control</a:t>
            </a:r>
          </a:p>
        </p:txBody>
      </p:sp>
      <p:sp>
        <p:nvSpPr>
          <p:cNvPr id="3" name="Content Placeholder 2"/>
          <p:cNvSpPr>
            <a:spLocks noGrp="1"/>
          </p:cNvSpPr>
          <p:nvPr>
            <p:ph sz="quarter" idx="11"/>
          </p:nvPr>
        </p:nvSpPr>
        <p:spPr>
          <a:xfrm>
            <a:off x="1784838" y="1494692"/>
            <a:ext cx="7016262" cy="4753708"/>
          </a:xfrm>
        </p:spPr>
        <p:txBody>
          <a:bodyPr/>
          <a:lstStyle/>
          <a:p>
            <a:pPr marL="292608" indent="-292608">
              <a:buFont typeface="Arial" panose="020B0604020202020204" pitchFamily="34" charset="0"/>
              <a:buChar char="•"/>
            </a:pPr>
            <a:r>
              <a:rPr lang="en-US" sz="2800" dirty="0"/>
              <a:t>Regulates speed of paper.</a:t>
            </a:r>
          </a:p>
          <a:p>
            <a:pPr marL="292608" indent="-292608">
              <a:buFont typeface="Arial" panose="020B0604020202020204" pitchFamily="34" charset="0"/>
              <a:buChar char="•"/>
            </a:pPr>
            <a:r>
              <a:rPr lang="en-US" sz="2800" dirty="0"/>
              <a:t>Normally 25 mm/Seconds.</a:t>
            </a:r>
          </a:p>
          <a:p>
            <a:pPr marL="292608" indent="-292608">
              <a:buFont typeface="Arial" panose="020B0604020202020204" pitchFamily="34" charset="0"/>
              <a:buChar char="•"/>
            </a:pPr>
            <a:r>
              <a:rPr lang="en-US" sz="2800" dirty="0"/>
              <a:t>Changes must be noted on E C G report.</a:t>
            </a:r>
          </a:p>
          <a:p>
            <a:pPr marL="292608" indent="-292608">
              <a:buFont typeface="Arial" panose="020B0604020202020204" pitchFamily="34" charset="0"/>
              <a:buChar char="•"/>
            </a:pPr>
            <a:r>
              <a:rPr lang="en-US" sz="2800" dirty="0"/>
              <a:t>Very fast heart rates may require 50 mm/Seconds paper speed.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1663203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Gain Control</a:t>
            </a:r>
          </a:p>
        </p:txBody>
      </p:sp>
      <p:sp>
        <p:nvSpPr>
          <p:cNvPr id="5" name="Content Placeholder 4"/>
          <p:cNvSpPr>
            <a:spLocks noGrp="1"/>
          </p:cNvSpPr>
          <p:nvPr>
            <p:ph sz="quarter" idx="11"/>
          </p:nvPr>
        </p:nvSpPr>
        <p:spPr>
          <a:xfrm>
            <a:off x="1055076" y="1276709"/>
            <a:ext cx="3807069" cy="4939453"/>
          </a:xfrm>
        </p:spPr>
        <p:txBody>
          <a:bodyPr/>
          <a:lstStyle/>
          <a:p>
            <a:pPr marL="292608" indent="-292608">
              <a:buFont typeface="Arial" panose="020B0604020202020204" pitchFamily="34" charset="0"/>
              <a:buChar char="•"/>
            </a:pPr>
            <a:r>
              <a:rPr lang="en-US" sz="2400" dirty="0"/>
              <a:t>Controls height of waveform.</a:t>
            </a:r>
          </a:p>
          <a:p>
            <a:pPr marL="292608" indent="-292608">
              <a:buFont typeface="Arial" panose="020B0604020202020204" pitchFamily="34" charset="0"/>
              <a:buChar char="•"/>
            </a:pPr>
            <a:r>
              <a:rPr lang="en-US" sz="2400" dirty="0"/>
              <a:t>Normal setting is 10 m</a:t>
            </a:r>
            <a:r>
              <a:rPr lang="en-US" sz="300" dirty="0"/>
              <a:t> </a:t>
            </a:r>
            <a:r>
              <a:rPr lang="en-US" sz="2400" dirty="0"/>
              <a:t>m/m</a:t>
            </a:r>
            <a:r>
              <a:rPr lang="en-US" sz="300" dirty="0"/>
              <a:t> </a:t>
            </a:r>
            <a:r>
              <a:rPr lang="en-US" sz="2400" dirty="0"/>
              <a:t>V.</a:t>
            </a:r>
          </a:p>
          <a:p>
            <a:pPr marL="292608" indent="-292608">
              <a:buFont typeface="Arial" panose="020B0604020202020204" pitchFamily="34" charset="0"/>
              <a:buChar char="•"/>
            </a:pPr>
            <a:r>
              <a:rPr lang="en-US" sz="2400" dirty="0"/>
              <a:t>20 m</a:t>
            </a:r>
            <a:r>
              <a:rPr lang="en-US" sz="300" dirty="0"/>
              <a:t> </a:t>
            </a:r>
            <a:r>
              <a:rPr lang="en-US" sz="2400" dirty="0"/>
              <a:t>m/m</a:t>
            </a:r>
            <a:r>
              <a:rPr lang="en-US" sz="300" dirty="0"/>
              <a:t> </a:t>
            </a:r>
            <a:r>
              <a:rPr lang="en-US" sz="2400" dirty="0"/>
              <a:t>V doubles tracing size.</a:t>
            </a:r>
          </a:p>
          <a:p>
            <a:pPr marL="292608" indent="-292608">
              <a:buFont typeface="Arial" panose="020B0604020202020204" pitchFamily="34" charset="0"/>
              <a:buChar char="•"/>
            </a:pPr>
            <a:r>
              <a:rPr lang="en-US" sz="2400" dirty="0"/>
              <a:t>5 m</a:t>
            </a:r>
            <a:r>
              <a:rPr lang="en-US" sz="300" dirty="0"/>
              <a:t> </a:t>
            </a:r>
            <a:r>
              <a:rPr lang="en-US" sz="2400" dirty="0"/>
              <a:t>m/m</a:t>
            </a:r>
            <a:r>
              <a:rPr lang="en-US" sz="300" dirty="0"/>
              <a:t> </a:t>
            </a:r>
            <a:r>
              <a:rPr lang="en-US" sz="2400" dirty="0"/>
              <a:t>V reduces size by half.</a:t>
            </a:r>
          </a:p>
          <a:p>
            <a:pPr marL="292608" indent="-292608">
              <a:buFont typeface="Arial" panose="020B0604020202020204" pitchFamily="34" charset="0"/>
              <a:buChar char="•"/>
            </a:pPr>
            <a:r>
              <a:rPr lang="en-US" sz="2400" dirty="0"/>
              <a:t>Changes must be noted on E</a:t>
            </a:r>
            <a:r>
              <a:rPr lang="en-US" sz="300" dirty="0"/>
              <a:t> </a:t>
            </a:r>
            <a:r>
              <a:rPr lang="en-US" sz="2400" dirty="0"/>
              <a:t>C</a:t>
            </a:r>
            <a:r>
              <a:rPr lang="en-US" sz="300" dirty="0"/>
              <a:t> </a:t>
            </a:r>
            <a:r>
              <a:rPr lang="en-US" sz="2400" dirty="0"/>
              <a:t>G report.</a:t>
            </a:r>
          </a:p>
        </p:txBody>
      </p:sp>
      <p:sp>
        <p:nvSpPr>
          <p:cNvPr id="6" name="Slide Number Placeholder 5"/>
          <p:cNvSpPr>
            <a:spLocks noGrp="1"/>
          </p:cNvSpPr>
          <p:nvPr>
            <p:ph type="sldNum" sz="quarter" idx="4"/>
          </p:nvPr>
        </p:nvSpPr>
        <p:spPr/>
        <p:txBody>
          <a:bodyPr/>
          <a:lstStyle/>
          <a:p>
            <a:fld id="{68151E55-6873-49E2-B8D5-2F265E6F1973}" type="slidenum">
              <a:rPr lang="en-US" smtClean="0"/>
              <a:pPr/>
              <a:t>29</a:t>
            </a:fld>
            <a:endParaRPr lang="en-US" dirty="0"/>
          </a:p>
        </p:txBody>
      </p:sp>
      <p:pic>
        <p:nvPicPr>
          <p:cNvPr id="9" name="Picture 8" descr="Panel A shows a person working on a monitor with a stylus pen. The monitor displays settings for electrocardiograph."/>
          <p:cNvPicPr>
            <a:picLocks noChangeAspect="1"/>
          </p:cNvPicPr>
          <p:nvPr/>
        </p:nvPicPr>
        <p:blipFill>
          <a:blip r:embed="rId3"/>
          <a:stretch>
            <a:fillRect/>
          </a:stretch>
        </p:blipFill>
        <p:spPr>
          <a:xfrm>
            <a:off x="5197877" y="1384458"/>
            <a:ext cx="2527767" cy="2229805"/>
          </a:xfrm>
          <a:prstGeom prst="rect">
            <a:avLst/>
          </a:prstGeom>
        </p:spPr>
      </p:pic>
      <p:pic>
        <p:nvPicPr>
          <p:cNvPr id="11" name="Picture 10" descr="Panel B shows a person scanning the Q R code on the wrist tag of another person."/>
          <p:cNvPicPr>
            <a:picLocks noChangeAspect="1"/>
          </p:cNvPicPr>
          <p:nvPr/>
        </p:nvPicPr>
        <p:blipFill>
          <a:blip r:embed="rId4"/>
          <a:stretch>
            <a:fillRect/>
          </a:stretch>
        </p:blipFill>
        <p:spPr>
          <a:xfrm>
            <a:off x="5209188" y="3778134"/>
            <a:ext cx="2535625" cy="2258290"/>
          </a:xfrm>
          <a:prstGeom prst="rect">
            <a:avLst/>
          </a:prstGeom>
        </p:spPr>
      </p:pic>
    </p:spTree>
    <p:extLst>
      <p:ext uri="{BB962C8B-B14F-4D97-AF65-F5344CB8AC3E}">
        <p14:creationId xmlns:p14="http://schemas.microsoft.com/office/powerpoint/2010/main" val="109112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Learning Outcome 3.1</a:t>
            </a:r>
            <a:br>
              <a:rPr lang="en-US" sz="3600" dirty="0"/>
            </a:br>
            <a:r>
              <a:rPr lang="en-US" sz="3600" dirty="0"/>
              <a:t>Producing the E</a:t>
            </a:r>
            <a:r>
              <a:rPr lang="en-US" sz="200" dirty="0"/>
              <a:t> </a:t>
            </a:r>
            <a:r>
              <a:rPr lang="en-US" sz="3600" dirty="0"/>
              <a:t>C</a:t>
            </a:r>
            <a:r>
              <a:rPr lang="en-US" sz="200" dirty="0"/>
              <a:t> </a:t>
            </a:r>
            <a:r>
              <a:rPr lang="en-US" sz="3600" dirty="0"/>
              <a:t>G Waveform</a:t>
            </a:r>
          </a:p>
        </p:txBody>
      </p:sp>
      <p:sp>
        <p:nvSpPr>
          <p:cNvPr id="3" name="Content Placeholder 2"/>
          <p:cNvSpPr>
            <a:spLocks noGrp="1"/>
          </p:cNvSpPr>
          <p:nvPr>
            <p:ph sz="quarter" idx="11"/>
          </p:nvPr>
        </p:nvSpPr>
        <p:spPr>
          <a:xfrm>
            <a:off x="342900" y="1461347"/>
            <a:ext cx="8458200" cy="460651"/>
          </a:xfrm>
        </p:spPr>
        <p:txBody>
          <a:bodyPr>
            <a:normAutofit/>
          </a:bodyPr>
          <a:lstStyle/>
          <a:p>
            <a:pPr algn="ctr"/>
            <a:r>
              <a:rPr lang="en-US" sz="2400" dirty="0">
                <a:solidFill>
                  <a:srgbClr val="002060"/>
                </a:solidFill>
              </a:rPr>
              <a:t>Key Terms</a:t>
            </a:r>
          </a:p>
        </p:txBody>
      </p:sp>
      <p:sp>
        <p:nvSpPr>
          <p:cNvPr id="4" name="Content Placeholder 3"/>
          <p:cNvSpPr>
            <a:spLocks noGrp="1"/>
          </p:cNvSpPr>
          <p:nvPr>
            <p:ph sz="quarter" idx="14"/>
          </p:nvPr>
        </p:nvSpPr>
        <p:spPr>
          <a:xfrm>
            <a:off x="342900" y="2532185"/>
            <a:ext cx="4137660" cy="3716214"/>
          </a:xfrm>
        </p:spPr>
        <p:txBody>
          <a:bodyPr/>
          <a:lstStyle/>
          <a:p>
            <a:pPr marL="291600" indent="-291600">
              <a:buFont typeface="Arial" panose="020B0604020202020204" pitchFamily="34" charset="0"/>
              <a:buChar char="•"/>
            </a:pPr>
            <a:r>
              <a:rPr lang="en-US" sz="2400" dirty="0"/>
              <a:t>Augmented lead.</a:t>
            </a:r>
          </a:p>
          <a:p>
            <a:pPr marL="291600" indent="-291600">
              <a:buFont typeface="Arial" panose="020B0604020202020204" pitchFamily="34" charset="0"/>
              <a:buChar char="•"/>
            </a:pPr>
            <a:r>
              <a:rPr lang="en-US" sz="2400" dirty="0"/>
              <a:t>Bipolar lead.</a:t>
            </a:r>
          </a:p>
          <a:p>
            <a:pPr marL="291600" indent="-291600">
              <a:buFont typeface="Arial" panose="020B0604020202020204" pitchFamily="34" charset="0"/>
              <a:buChar char="•"/>
            </a:pPr>
            <a:r>
              <a:rPr lang="en-US" sz="2400" dirty="0"/>
              <a:t>Einthoven’s triangle.</a:t>
            </a:r>
          </a:p>
          <a:p>
            <a:pPr marL="291600" indent="-291600">
              <a:buFont typeface="Arial" panose="020B0604020202020204" pitchFamily="34" charset="0"/>
              <a:buChar char="•"/>
            </a:pPr>
            <a:r>
              <a:rPr lang="en-US" sz="2400" dirty="0"/>
              <a:t>Electrodes.</a:t>
            </a:r>
            <a:endParaRPr lang="en-US"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3</a:t>
            </a:fld>
            <a:endParaRPr lang="en-US"/>
          </a:p>
        </p:txBody>
      </p:sp>
      <p:sp>
        <p:nvSpPr>
          <p:cNvPr id="8" name="Content Placeholder 7"/>
          <p:cNvSpPr>
            <a:spLocks noGrp="1"/>
          </p:cNvSpPr>
          <p:nvPr>
            <p:ph sz="quarter" idx="15"/>
          </p:nvPr>
        </p:nvSpPr>
        <p:spPr>
          <a:xfrm>
            <a:off x="4693920" y="2532185"/>
            <a:ext cx="4121030" cy="3693340"/>
          </a:xfrm>
        </p:spPr>
        <p:txBody>
          <a:bodyPr>
            <a:normAutofit/>
          </a:bodyPr>
          <a:lstStyle/>
          <a:p>
            <a:pPr marL="291600" indent="-291600">
              <a:buFont typeface="Arial" panose="020B0604020202020204" pitchFamily="34" charset="0"/>
              <a:buChar char="•"/>
            </a:pPr>
            <a:r>
              <a:rPr lang="en-US" sz="2400" dirty="0"/>
              <a:t>Leads.</a:t>
            </a:r>
          </a:p>
          <a:p>
            <a:pPr marL="291600" indent="-291600">
              <a:buFont typeface="Arial" panose="020B0604020202020204" pitchFamily="34" charset="0"/>
              <a:buChar char="•"/>
            </a:pPr>
            <a:r>
              <a:rPr lang="en-US" sz="2400" dirty="0"/>
              <a:t>Limb lead.</a:t>
            </a:r>
          </a:p>
          <a:p>
            <a:pPr marL="291600" indent="-291600">
              <a:buFont typeface="Arial" panose="020B0604020202020204" pitchFamily="34" charset="0"/>
              <a:buChar char="•"/>
            </a:pPr>
            <a:r>
              <a:rPr lang="en-US" sz="2400" dirty="0"/>
              <a:t>Precordial lead.</a:t>
            </a:r>
          </a:p>
          <a:p>
            <a:pPr marL="291600" indent="-291600">
              <a:buFont typeface="Arial" panose="020B0604020202020204" pitchFamily="34" charset="0"/>
              <a:buChar char="•"/>
            </a:pPr>
            <a:r>
              <a:rPr lang="en-US" sz="2400" dirty="0"/>
              <a:t>Unipolar lead.</a:t>
            </a:r>
          </a:p>
        </p:txBody>
      </p:sp>
    </p:spTree>
    <p:extLst>
      <p:ext uri="{BB962C8B-B14F-4D97-AF65-F5344CB8AC3E}">
        <p14:creationId xmlns:p14="http://schemas.microsoft.com/office/powerpoint/2010/main" val="397968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9600"/>
            <a:ext cx="8458200" cy="903231"/>
          </a:xfrm>
        </p:spPr>
        <p:txBody>
          <a:bodyPr/>
          <a:lstStyle/>
          <a:p>
            <a:pPr algn="ctr"/>
            <a:r>
              <a:rPr lang="en-US" dirty="0"/>
              <a:t>Artifact Filter</a:t>
            </a:r>
          </a:p>
        </p:txBody>
      </p:sp>
      <p:sp>
        <p:nvSpPr>
          <p:cNvPr id="3" name="Content Placeholder 2"/>
          <p:cNvSpPr>
            <a:spLocks noGrp="1"/>
          </p:cNvSpPr>
          <p:nvPr>
            <p:ph sz="quarter" idx="11"/>
          </p:nvPr>
        </p:nvSpPr>
        <p:spPr>
          <a:xfrm>
            <a:off x="1573822" y="2180492"/>
            <a:ext cx="7227277" cy="4067908"/>
          </a:xfrm>
        </p:spPr>
        <p:txBody>
          <a:bodyPr/>
          <a:lstStyle/>
          <a:p>
            <a:pPr marL="292608" indent="-292608">
              <a:buFont typeface="Arial" panose="020B0604020202020204" pitchFamily="34" charset="0"/>
              <a:buChar char="•"/>
            </a:pPr>
            <a:r>
              <a:rPr lang="en-US" sz="2800" dirty="0"/>
              <a:t>Normal setting between 40 and 150 H</a:t>
            </a:r>
            <a:r>
              <a:rPr lang="en-US" sz="400" dirty="0"/>
              <a:t> </a:t>
            </a:r>
            <a:r>
              <a:rPr lang="en-US" sz="2800" dirty="0"/>
              <a:t>z.</a:t>
            </a:r>
          </a:p>
          <a:p>
            <a:pPr marL="292608" indent="-292608">
              <a:buFont typeface="Arial" panose="020B0604020202020204" pitchFamily="34" charset="0"/>
              <a:buChar char="•"/>
            </a:pPr>
            <a:r>
              <a:rPr lang="en-US" sz="2800" dirty="0"/>
              <a:t>Used to reduce artifact or abnormal marks on tracing.</a:t>
            </a:r>
          </a:p>
          <a:p>
            <a:pPr marL="292608" indent="-292608">
              <a:buFont typeface="Arial" panose="020B0604020202020204" pitchFamily="34" charset="0"/>
              <a:buChar char="•"/>
            </a:pPr>
            <a:r>
              <a:rPr lang="en-US" sz="2800" dirty="0"/>
              <a:t>Corrects only the printed output.</a:t>
            </a:r>
          </a:p>
          <a:p>
            <a:pPr marL="292608" indent="-292608">
              <a:buFont typeface="Arial" panose="020B0604020202020204" pitchFamily="34" charset="0"/>
              <a:buChar char="•"/>
            </a:pPr>
            <a:r>
              <a:rPr lang="en-US" sz="2800" dirty="0"/>
              <a:t>Computer interpretation not filtered.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3533799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L</a:t>
            </a:r>
            <a:r>
              <a:rPr lang="en-US" sz="100" dirty="0"/>
              <a:t> </a:t>
            </a:r>
            <a:r>
              <a:rPr lang="en-US" dirty="0"/>
              <a:t>C</a:t>
            </a:r>
            <a:r>
              <a:rPr lang="en-US" sz="100" dirty="0"/>
              <a:t> </a:t>
            </a:r>
            <a:r>
              <a:rPr lang="en-US" dirty="0"/>
              <a:t>D Display</a:t>
            </a:r>
          </a:p>
        </p:txBody>
      </p:sp>
      <p:sp>
        <p:nvSpPr>
          <p:cNvPr id="5" name="Content Placeholder 4"/>
          <p:cNvSpPr>
            <a:spLocks noGrp="1"/>
          </p:cNvSpPr>
          <p:nvPr>
            <p:ph sz="quarter" idx="11"/>
          </p:nvPr>
        </p:nvSpPr>
        <p:spPr>
          <a:xfrm>
            <a:off x="1688122" y="1276709"/>
            <a:ext cx="7112977" cy="1725571"/>
          </a:xfrm>
        </p:spPr>
        <p:txBody>
          <a:bodyPr/>
          <a:lstStyle/>
          <a:p>
            <a:pPr marL="292608" indent="-292608">
              <a:buFont typeface="Arial" panose="020B0604020202020204" pitchFamily="34" charset="0"/>
              <a:buChar char="•"/>
            </a:pPr>
            <a:r>
              <a:rPr lang="en-US" sz="2400" dirty="0"/>
              <a:t>Area where patient info is entered and with some machines tracings can be viewed.</a:t>
            </a:r>
          </a:p>
          <a:p>
            <a:pPr marL="292608" indent="-292608">
              <a:buFont typeface="Arial" panose="020B0604020202020204" pitchFamily="34" charset="0"/>
              <a:buChar char="•"/>
            </a:pPr>
            <a:r>
              <a:rPr lang="en-US" sz="2400" dirty="0"/>
              <a:t>Newer machines may indicate incorrect lead placement in the display.</a:t>
            </a:r>
          </a:p>
        </p:txBody>
      </p:sp>
      <p:sp>
        <p:nvSpPr>
          <p:cNvPr id="6" name="Slide Number Placeholder 5"/>
          <p:cNvSpPr>
            <a:spLocks noGrp="1"/>
          </p:cNvSpPr>
          <p:nvPr>
            <p:ph type="sldNum" sz="quarter" idx="4"/>
          </p:nvPr>
        </p:nvSpPr>
        <p:spPr/>
        <p:txBody>
          <a:bodyPr/>
          <a:lstStyle/>
          <a:p>
            <a:fld id="{68151E55-6873-49E2-B8D5-2F265E6F1973}" type="slidenum">
              <a:rPr lang="en-US" smtClean="0"/>
              <a:pPr/>
              <a:t>31</a:t>
            </a:fld>
            <a:endParaRPr lang="en-US" dirty="0"/>
          </a:p>
        </p:txBody>
      </p:sp>
      <p:pic>
        <p:nvPicPr>
          <p:cNvPr id="9" name="Picture 8" descr="Panel A shows a person working on a monitor with a stylus pen. The monitor displays settings for electrocardiograph."/>
          <p:cNvPicPr>
            <a:picLocks noChangeAspect="1"/>
          </p:cNvPicPr>
          <p:nvPr/>
        </p:nvPicPr>
        <p:blipFill>
          <a:blip r:embed="rId3"/>
          <a:stretch>
            <a:fillRect/>
          </a:stretch>
        </p:blipFill>
        <p:spPr>
          <a:xfrm>
            <a:off x="3042701" y="3711820"/>
            <a:ext cx="3058598" cy="2698065"/>
          </a:xfrm>
          <a:prstGeom prst="rect">
            <a:avLst/>
          </a:prstGeom>
        </p:spPr>
      </p:pic>
    </p:spTree>
    <p:extLst>
      <p:ext uri="{BB962C8B-B14F-4D97-AF65-F5344CB8AC3E}">
        <p14:creationId xmlns:p14="http://schemas.microsoft.com/office/powerpoint/2010/main" val="104894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Other E</a:t>
            </a:r>
            <a:r>
              <a:rPr lang="en-US" sz="100" dirty="0"/>
              <a:t> </a:t>
            </a:r>
            <a:r>
              <a:rPr lang="en-US" sz="3600" dirty="0"/>
              <a:t>C</a:t>
            </a:r>
            <a:r>
              <a:rPr lang="en-US" sz="100" dirty="0"/>
              <a:t> </a:t>
            </a:r>
            <a:r>
              <a:rPr lang="en-US" sz="3600" dirty="0"/>
              <a:t>G Machine Controls</a:t>
            </a:r>
          </a:p>
        </p:txBody>
      </p:sp>
      <p:sp>
        <p:nvSpPr>
          <p:cNvPr id="3" name="Content Placeholder 2"/>
          <p:cNvSpPr>
            <a:spLocks noGrp="1"/>
          </p:cNvSpPr>
          <p:nvPr>
            <p:ph sz="quarter" idx="11"/>
          </p:nvPr>
        </p:nvSpPr>
        <p:spPr>
          <a:xfrm>
            <a:off x="1424354" y="1276709"/>
            <a:ext cx="7376746" cy="1954171"/>
          </a:xfrm>
        </p:spPr>
        <p:txBody>
          <a:bodyPr>
            <a:noAutofit/>
          </a:bodyPr>
          <a:lstStyle/>
          <a:p>
            <a:r>
              <a:rPr lang="en-US" dirty="0"/>
              <a:t>Heart rate limits.</a:t>
            </a:r>
          </a:p>
          <a:p>
            <a:pPr marL="292608" indent="-292608">
              <a:buFont typeface="Arial" panose="020B0604020202020204" pitchFamily="34" charset="0"/>
              <a:buChar char="•"/>
            </a:pPr>
            <a:r>
              <a:rPr lang="en-US" dirty="0"/>
              <a:t>Activate an audio alarm and marking on the tracing.</a:t>
            </a:r>
          </a:p>
          <a:p>
            <a:pPr marL="292608" indent="-292608">
              <a:buFont typeface="Arial" panose="020B0604020202020204" pitchFamily="34" charset="0"/>
              <a:buChar char="•"/>
            </a:pPr>
            <a:r>
              <a:rPr lang="en-US" dirty="0"/>
              <a:t>Bradycardia.</a:t>
            </a:r>
          </a:p>
          <a:p>
            <a:pPr marL="292608" indent="-292608">
              <a:buFont typeface="Arial" panose="020B0604020202020204" pitchFamily="34" charset="0"/>
              <a:buChar char="•"/>
            </a:pPr>
            <a:r>
              <a:rPr lang="en-US" dirty="0"/>
              <a:t>Tachycardia.</a:t>
            </a:r>
          </a:p>
        </p:txBody>
      </p:sp>
      <p:sp>
        <p:nvSpPr>
          <p:cNvPr id="4" name="Content Placeholder 3"/>
          <p:cNvSpPr>
            <a:spLocks noGrp="1"/>
          </p:cNvSpPr>
          <p:nvPr>
            <p:ph sz="quarter" idx="14"/>
          </p:nvPr>
        </p:nvSpPr>
        <p:spPr>
          <a:xfrm>
            <a:off x="1424354" y="4185138"/>
            <a:ext cx="7376746" cy="2063262"/>
          </a:xfrm>
        </p:spPr>
        <p:txBody>
          <a:bodyPr/>
          <a:lstStyle/>
          <a:p>
            <a:r>
              <a:rPr lang="en-US" dirty="0"/>
              <a:t>Lead Selector.</a:t>
            </a:r>
          </a:p>
          <a:p>
            <a:pPr marL="292608" indent="-292608">
              <a:buFont typeface="Arial" panose="020B0604020202020204" pitchFamily="34" charset="0"/>
              <a:buChar char="•"/>
            </a:pPr>
            <a:r>
              <a:rPr lang="en-US" dirty="0"/>
              <a:t>Runs each lead individually.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1148259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3.3</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1037492" y="2039815"/>
            <a:ext cx="7763608" cy="4208585"/>
          </a:xfrm>
        </p:spPr>
        <p:txBody>
          <a:bodyPr/>
          <a:lstStyle/>
          <a:p>
            <a:r>
              <a:rPr lang="en-US" sz="2400" dirty="0"/>
              <a:t>True or False: Very fast heart rates may require a faster paper speed.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33</a:t>
            </a:fld>
            <a:endParaRPr lang="en-US" dirty="0"/>
          </a:p>
        </p:txBody>
      </p:sp>
    </p:spTree>
    <p:extLst>
      <p:ext uri="{BB962C8B-B14F-4D97-AF65-F5344CB8AC3E}">
        <p14:creationId xmlns:p14="http://schemas.microsoft.com/office/powerpoint/2010/main" val="1267510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3.3</a:t>
            </a:r>
            <a:br>
              <a:rPr lang="en-US" sz="3600" dirty="0"/>
            </a:br>
            <a:r>
              <a:rPr lang="en-US" sz="3600" dirty="0"/>
              <a:t>Apply Your Knowledge #1 </a:t>
            </a:r>
            <a:r>
              <a:rPr lang="en-US" sz="1100" b="0" dirty="0"/>
              <a:t>2</a:t>
            </a:r>
          </a:p>
        </p:txBody>
      </p:sp>
      <p:sp>
        <p:nvSpPr>
          <p:cNvPr id="3" name="Content Placeholder 2"/>
          <p:cNvSpPr>
            <a:spLocks noGrp="1"/>
          </p:cNvSpPr>
          <p:nvPr>
            <p:ph sz="quarter" idx="11"/>
          </p:nvPr>
        </p:nvSpPr>
        <p:spPr>
          <a:xfrm>
            <a:off x="2136529" y="1474136"/>
            <a:ext cx="6654179" cy="1154763"/>
          </a:xfrm>
        </p:spPr>
        <p:txBody>
          <a:bodyPr>
            <a:normAutofit/>
          </a:bodyPr>
          <a:lstStyle/>
          <a:p>
            <a:r>
              <a:rPr lang="en-US" sz="2800" dirty="0"/>
              <a:t>True or False: Very fast heart rates may require a faster paper speed.</a:t>
            </a:r>
          </a:p>
        </p:txBody>
      </p:sp>
      <p:sp>
        <p:nvSpPr>
          <p:cNvPr id="4" name="Content Placeholder 3"/>
          <p:cNvSpPr>
            <a:spLocks noGrp="1"/>
          </p:cNvSpPr>
          <p:nvPr>
            <p:ph sz="quarter" idx="14"/>
          </p:nvPr>
        </p:nvSpPr>
        <p:spPr>
          <a:xfrm>
            <a:off x="2136530" y="4578130"/>
            <a:ext cx="6304085" cy="574962"/>
          </a:xfrm>
        </p:spPr>
        <p:txBody>
          <a:bodyPr>
            <a:normAutofit/>
          </a:bodyPr>
          <a:lstStyle/>
          <a:p>
            <a:r>
              <a:rPr lang="en-US" sz="2400" dirty="0">
                <a:solidFill>
                  <a:srgbClr val="002060"/>
                </a:solidFill>
              </a:rPr>
              <a:t>True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34</a:t>
            </a:fld>
            <a:endParaRPr lang="en-US"/>
          </a:p>
        </p:txBody>
      </p:sp>
      <p:sp>
        <p:nvSpPr>
          <p:cNvPr id="8" name="Content Placeholder 7">
            <a:extLst>
              <a:ext uri="{FF2B5EF4-FFF2-40B4-BE49-F238E27FC236}">
                <a16:creationId xmlns:a16="http://schemas.microsoft.com/office/drawing/2014/main" id="{7D77616F-365A-4A9F-B2FB-66F7A32DCA48}"/>
              </a:ext>
            </a:extLst>
          </p:cNvPr>
          <p:cNvSpPr>
            <a:spLocks noGrp="1"/>
          </p:cNvSpPr>
          <p:nvPr>
            <p:ph sz="quarter" idx="15"/>
          </p:nvPr>
        </p:nvSpPr>
        <p:spPr>
          <a:xfrm>
            <a:off x="2136530" y="3557152"/>
            <a:ext cx="2215662" cy="469725"/>
          </a:xfrm>
        </p:spPr>
        <p:txBody>
          <a:bodyPr>
            <a:noAutofit/>
          </a:bodyPr>
          <a:lstStyle/>
          <a:p>
            <a:r>
              <a:rPr lang="en-US" sz="2800" dirty="0">
                <a:solidFill>
                  <a:srgbClr val="002060"/>
                </a:solidFill>
              </a:rPr>
              <a:t>Answer:</a:t>
            </a:r>
          </a:p>
        </p:txBody>
      </p:sp>
    </p:spTree>
    <p:extLst>
      <p:ext uri="{BB962C8B-B14F-4D97-AF65-F5344CB8AC3E}">
        <p14:creationId xmlns:p14="http://schemas.microsoft.com/office/powerpoint/2010/main" val="4101516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3.3</a:t>
            </a:r>
            <a:br>
              <a:rPr lang="en-US" dirty="0"/>
            </a:br>
            <a:r>
              <a:rPr lang="en-US" dirty="0"/>
              <a:t>Apply Your Knowledge #2 </a:t>
            </a:r>
            <a:r>
              <a:rPr lang="en-US" sz="1100" b="0" dirty="0"/>
              <a:t>1</a:t>
            </a:r>
          </a:p>
        </p:txBody>
      </p:sp>
      <p:sp>
        <p:nvSpPr>
          <p:cNvPr id="3" name="Content Placeholder 2"/>
          <p:cNvSpPr>
            <a:spLocks noGrp="1"/>
          </p:cNvSpPr>
          <p:nvPr>
            <p:ph sz="quarter" idx="11"/>
          </p:nvPr>
        </p:nvSpPr>
        <p:spPr>
          <a:xfrm>
            <a:off x="1582614" y="2127738"/>
            <a:ext cx="7218485" cy="4120662"/>
          </a:xfrm>
        </p:spPr>
        <p:txBody>
          <a:bodyPr/>
          <a:lstStyle/>
          <a:p>
            <a:r>
              <a:rPr lang="en-US" sz="2400" dirty="0"/>
              <a:t>Which of the E C G controls can be used to make the tracing appear larger?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729178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3.3</a:t>
            </a:r>
            <a:br>
              <a:rPr lang="en-US" sz="3600" dirty="0"/>
            </a:br>
            <a:r>
              <a:rPr lang="en-US" sz="3600" dirty="0"/>
              <a:t>Apply Your Knowledge #2 </a:t>
            </a:r>
            <a:r>
              <a:rPr lang="en-US" sz="1100" b="0" dirty="0"/>
              <a:t>2</a:t>
            </a:r>
          </a:p>
        </p:txBody>
      </p:sp>
      <p:sp>
        <p:nvSpPr>
          <p:cNvPr id="3" name="Content Placeholder 2"/>
          <p:cNvSpPr>
            <a:spLocks noGrp="1"/>
          </p:cNvSpPr>
          <p:nvPr>
            <p:ph sz="quarter" idx="11"/>
          </p:nvPr>
        </p:nvSpPr>
        <p:spPr>
          <a:xfrm>
            <a:off x="1283677" y="1802423"/>
            <a:ext cx="7465469" cy="1518614"/>
          </a:xfrm>
        </p:spPr>
        <p:txBody>
          <a:bodyPr>
            <a:noAutofit/>
          </a:bodyPr>
          <a:lstStyle/>
          <a:p>
            <a:r>
              <a:rPr lang="en-US" sz="2800" dirty="0"/>
              <a:t>Which of the E C G controls can be used to make the tracing appear larger?</a:t>
            </a:r>
          </a:p>
        </p:txBody>
      </p:sp>
      <p:sp>
        <p:nvSpPr>
          <p:cNvPr id="4" name="Content Placeholder 3"/>
          <p:cNvSpPr>
            <a:spLocks noGrp="1"/>
          </p:cNvSpPr>
          <p:nvPr>
            <p:ph sz="quarter" idx="14"/>
          </p:nvPr>
        </p:nvSpPr>
        <p:spPr>
          <a:xfrm>
            <a:off x="2575347" y="4489628"/>
            <a:ext cx="6173799" cy="720434"/>
          </a:xfrm>
        </p:spPr>
        <p:txBody>
          <a:bodyPr>
            <a:normAutofit/>
          </a:bodyPr>
          <a:lstStyle/>
          <a:p>
            <a:r>
              <a:rPr lang="en-US" sz="2400" dirty="0">
                <a:solidFill>
                  <a:srgbClr val="002060"/>
                </a:solidFill>
              </a:rPr>
              <a:t>Gain</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36</a:t>
            </a:fld>
            <a:endParaRPr lang="en-US"/>
          </a:p>
        </p:txBody>
      </p:sp>
      <p:sp>
        <p:nvSpPr>
          <p:cNvPr id="8" name="Content Placeholder 7">
            <a:extLst>
              <a:ext uri="{FF2B5EF4-FFF2-40B4-BE49-F238E27FC236}">
                <a16:creationId xmlns:a16="http://schemas.microsoft.com/office/drawing/2014/main" id="{66669EDF-8A9F-4022-B92F-30FE8D6FD541}"/>
              </a:ext>
            </a:extLst>
          </p:cNvPr>
          <p:cNvSpPr>
            <a:spLocks noGrp="1"/>
          </p:cNvSpPr>
          <p:nvPr>
            <p:ph sz="quarter" idx="15"/>
          </p:nvPr>
        </p:nvSpPr>
        <p:spPr>
          <a:xfrm>
            <a:off x="2031023" y="3631703"/>
            <a:ext cx="6794318" cy="547258"/>
          </a:xfrm>
        </p:spPr>
        <p:txBody>
          <a:bodyPr>
            <a:normAutofit/>
          </a:bodyPr>
          <a:lstStyle/>
          <a:p>
            <a:r>
              <a:rPr lang="en-US" sz="2400" dirty="0">
                <a:solidFill>
                  <a:srgbClr val="002060"/>
                </a:solidFill>
              </a:rPr>
              <a:t>Answer :</a:t>
            </a:r>
          </a:p>
        </p:txBody>
      </p:sp>
    </p:spTree>
    <p:extLst>
      <p:ext uri="{BB962C8B-B14F-4D97-AF65-F5344CB8AC3E}">
        <p14:creationId xmlns:p14="http://schemas.microsoft.com/office/powerpoint/2010/main" val="3647282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Learning Outcome 3.4</a:t>
            </a:r>
            <a:br>
              <a:rPr lang="en-US" dirty="0"/>
            </a:br>
            <a:r>
              <a:rPr lang="en-US" dirty="0"/>
              <a:t>Electrodes</a:t>
            </a:r>
          </a:p>
        </p:txBody>
      </p:sp>
      <p:sp>
        <p:nvSpPr>
          <p:cNvPr id="5" name="Content Placeholder 4"/>
          <p:cNvSpPr>
            <a:spLocks noGrp="1"/>
          </p:cNvSpPr>
          <p:nvPr>
            <p:ph sz="quarter" idx="11"/>
          </p:nvPr>
        </p:nvSpPr>
        <p:spPr>
          <a:xfrm>
            <a:off x="1811214" y="1276710"/>
            <a:ext cx="6989885" cy="1771290"/>
          </a:xfrm>
        </p:spPr>
        <p:txBody>
          <a:bodyPr>
            <a:normAutofit fontScale="92500"/>
          </a:bodyPr>
          <a:lstStyle/>
          <a:p>
            <a:pPr marL="292608" indent="-292608">
              <a:buFont typeface="Arial" panose="020B0604020202020204" pitchFamily="34" charset="0"/>
              <a:buChar char="•"/>
            </a:pPr>
            <a:r>
              <a:rPr lang="en-US" dirty="0"/>
              <a:t>Sensors that pick up electrical activity, conducting to the E</a:t>
            </a:r>
            <a:r>
              <a:rPr lang="en-US" sz="100" dirty="0"/>
              <a:t> </a:t>
            </a:r>
            <a:r>
              <a:rPr lang="en-US" dirty="0"/>
              <a:t>C</a:t>
            </a:r>
            <a:r>
              <a:rPr lang="en-US" sz="100" dirty="0"/>
              <a:t> </a:t>
            </a:r>
            <a:r>
              <a:rPr lang="en-US" dirty="0"/>
              <a:t>G machine.</a:t>
            </a:r>
          </a:p>
          <a:p>
            <a:pPr marL="292608" indent="-292608">
              <a:buFont typeface="Arial" panose="020B0604020202020204" pitchFamily="34" charset="0"/>
              <a:buChar char="•"/>
            </a:pPr>
            <a:r>
              <a:rPr lang="en-US" dirty="0"/>
              <a:t>Ten electrodes are used for the 12-lead E</a:t>
            </a:r>
            <a:r>
              <a:rPr lang="en-US" sz="100" dirty="0"/>
              <a:t> </a:t>
            </a:r>
            <a:r>
              <a:rPr lang="en-US" dirty="0"/>
              <a:t>C</a:t>
            </a:r>
            <a:r>
              <a:rPr lang="en-US" sz="100" dirty="0"/>
              <a:t> </a:t>
            </a:r>
            <a:r>
              <a:rPr lang="en-US" dirty="0"/>
              <a:t>G.</a:t>
            </a:r>
          </a:p>
          <a:p>
            <a:pPr marL="292608" indent="-292608">
              <a:buFont typeface="Arial" panose="020B0604020202020204" pitchFamily="34" charset="0"/>
              <a:buChar char="•"/>
            </a:pPr>
            <a:r>
              <a:rPr lang="en-US" dirty="0"/>
              <a:t>Most electrodes are disposable.</a:t>
            </a:r>
          </a:p>
        </p:txBody>
      </p:sp>
      <p:sp>
        <p:nvSpPr>
          <p:cNvPr id="6" name="Slide Number Placeholder 5"/>
          <p:cNvSpPr>
            <a:spLocks noGrp="1"/>
          </p:cNvSpPr>
          <p:nvPr>
            <p:ph type="sldNum" sz="quarter" idx="10"/>
          </p:nvPr>
        </p:nvSpPr>
        <p:spPr/>
        <p:txBody>
          <a:bodyPr/>
          <a:lstStyle/>
          <a:p>
            <a:fld id="{68151E55-6873-49E2-B8D5-2F265E6F1973}" type="slidenum">
              <a:rPr lang="en-US" smtClean="0"/>
              <a:pPr/>
              <a:t>37</a:t>
            </a:fld>
            <a:endParaRPr lang="en-US" dirty="0"/>
          </a:p>
        </p:txBody>
      </p:sp>
      <p:pic>
        <p:nvPicPr>
          <p:cNvPr id="2" name="Picture 1" descr="A photograph shows electrodes with wires and sensors conducting to the E C G machine."/>
          <p:cNvPicPr>
            <a:picLocks noChangeAspect="1"/>
          </p:cNvPicPr>
          <p:nvPr/>
        </p:nvPicPr>
        <p:blipFill>
          <a:blip r:embed="rId3"/>
          <a:stretch>
            <a:fillRect/>
          </a:stretch>
        </p:blipFill>
        <p:spPr>
          <a:xfrm>
            <a:off x="2176645" y="3429000"/>
            <a:ext cx="4913802" cy="2499577"/>
          </a:xfrm>
          <a:prstGeom prst="rect">
            <a:avLst/>
          </a:prstGeom>
        </p:spPr>
      </p:pic>
    </p:spTree>
    <p:extLst>
      <p:ext uri="{BB962C8B-B14F-4D97-AF65-F5344CB8AC3E}">
        <p14:creationId xmlns:p14="http://schemas.microsoft.com/office/powerpoint/2010/main" val="1447435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Caution!!!</a:t>
            </a:r>
          </a:p>
        </p:txBody>
      </p:sp>
      <p:sp>
        <p:nvSpPr>
          <p:cNvPr id="3" name="Content Placeholder 2"/>
          <p:cNvSpPr>
            <a:spLocks noGrp="1"/>
          </p:cNvSpPr>
          <p:nvPr>
            <p:ph sz="quarter" idx="11"/>
          </p:nvPr>
        </p:nvSpPr>
        <p:spPr>
          <a:xfrm>
            <a:off x="1468314" y="1011115"/>
            <a:ext cx="7332786" cy="2186183"/>
          </a:xfrm>
        </p:spPr>
        <p:txBody>
          <a:bodyPr>
            <a:noAutofit/>
          </a:bodyPr>
          <a:lstStyle/>
          <a:p>
            <a:r>
              <a:rPr lang="en-US" sz="2800" dirty="0"/>
              <a:t>Disposable electrodes are used for only one E C G.</a:t>
            </a:r>
          </a:p>
          <a:p>
            <a:pPr marL="292608" indent="-292608">
              <a:buFont typeface="Arial" panose="020B0604020202020204" pitchFamily="34" charset="0"/>
              <a:buChar char="•"/>
            </a:pPr>
            <a:r>
              <a:rPr lang="en-US" sz="2800" dirty="0"/>
              <a:t>Exception: When second E C G is performed immediately after the first and electrodes have not been moved.</a:t>
            </a:r>
          </a:p>
        </p:txBody>
      </p:sp>
      <p:sp>
        <p:nvSpPr>
          <p:cNvPr id="4" name="Content Placeholder 3"/>
          <p:cNvSpPr>
            <a:spLocks noGrp="1"/>
          </p:cNvSpPr>
          <p:nvPr>
            <p:ph sz="quarter" idx="14"/>
          </p:nvPr>
        </p:nvSpPr>
        <p:spPr>
          <a:xfrm>
            <a:off x="1468314" y="3622430"/>
            <a:ext cx="7332785" cy="2625969"/>
          </a:xfrm>
        </p:spPr>
        <p:txBody>
          <a:bodyPr>
            <a:normAutofit/>
          </a:bodyPr>
          <a:lstStyle/>
          <a:p>
            <a:r>
              <a:rPr lang="en-US" sz="2800" dirty="0"/>
              <a:t>Expiration date must be checked prior to use.</a:t>
            </a:r>
          </a:p>
          <a:p>
            <a:r>
              <a:rPr lang="en-US" sz="2800" dirty="0"/>
              <a:t>Never mix electrode types!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1023342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3.4</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1406768" y="2919046"/>
            <a:ext cx="7394331" cy="3329354"/>
          </a:xfrm>
        </p:spPr>
        <p:txBody>
          <a:bodyPr/>
          <a:lstStyle/>
          <a:p>
            <a:r>
              <a:rPr lang="en-US" sz="2800" dirty="0"/>
              <a:t>What are some advantages of using disposable electrodes?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1131426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Producing the E</a:t>
            </a:r>
            <a:r>
              <a:rPr lang="en-US" sz="100" dirty="0"/>
              <a:t> </a:t>
            </a:r>
            <a:r>
              <a:rPr lang="en-US" dirty="0"/>
              <a:t>C</a:t>
            </a:r>
            <a:r>
              <a:rPr lang="en-US" sz="100" dirty="0"/>
              <a:t> </a:t>
            </a:r>
            <a:r>
              <a:rPr lang="en-US" dirty="0"/>
              <a:t>G Waveform</a:t>
            </a:r>
          </a:p>
        </p:txBody>
      </p:sp>
      <p:sp>
        <p:nvSpPr>
          <p:cNvPr id="3" name="Content Placeholder 2"/>
          <p:cNvSpPr>
            <a:spLocks noGrp="1"/>
          </p:cNvSpPr>
          <p:nvPr>
            <p:ph sz="quarter" idx="11"/>
          </p:nvPr>
        </p:nvSpPr>
        <p:spPr>
          <a:xfrm>
            <a:off x="1266092" y="1276709"/>
            <a:ext cx="7535008" cy="4971691"/>
          </a:xfrm>
        </p:spPr>
        <p:txBody>
          <a:bodyPr/>
          <a:lstStyle/>
          <a:p>
            <a:pPr marL="292608" indent="-292608">
              <a:buFont typeface="Arial" panose="020B0604020202020204" pitchFamily="34" charset="0"/>
              <a:buChar char="•"/>
            </a:pPr>
            <a:r>
              <a:rPr lang="en-US" sz="2400" dirty="0"/>
              <a:t>The 12-lead E</a:t>
            </a:r>
            <a:r>
              <a:rPr lang="en-US" sz="300" dirty="0"/>
              <a:t> </a:t>
            </a:r>
            <a:r>
              <a:rPr lang="en-US" sz="2400" dirty="0"/>
              <a:t>C</a:t>
            </a:r>
            <a:r>
              <a:rPr lang="en-US" sz="300" dirty="0"/>
              <a:t> </a:t>
            </a:r>
            <a:r>
              <a:rPr lang="en-US" sz="2400" dirty="0"/>
              <a:t>G produces a complete picture of the heart’s electrical activity.</a:t>
            </a:r>
          </a:p>
          <a:p>
            <a:pPr marL="292608" indent="-292608">
              <a:buFont typeface="Arial" panose="020B0604020202020204" pitchFamily="34" charset="0"/>
              <a:buChar char="•"/>
            </a:pPr>
            <a:r>
              <a:rPr lang="en-US" sz="2400" dirty="0"/>
              <a:t>The E</a:t>
            </a:r>
            <a:r>
              <a:rPr lang="en-US" sz="300" dirty="0"/>
              <a:t> </a:t>
            </a:r>
            <a:r>
              <a:rPr lang="en-US" sz="2400" dirty="0"/>
              <a:t>C</a:t>
            </a:r>
            <a:r>
              <a:rPr lang="en-US" sz="300" dirty="0"/>
              <a:t> </a:t>
            </a:r>
            <a:r>
              <a:rPr lang="en-US" sz="2400" dirty="0"/>
              <a:t>G waveform indicates how the heart is functioning electrically.</a:t>
            </a:r>
          </a:p>
          <a:p>
            <a:pPr marL="292608" indent="-292608">
              <a:buFont typeface="Arial" panose="020B0604020202020204" pitchFamily="34" charset="0"/>
              <a:buChar char="•"/>
            </a:pPr>
            <a:r>
              <a:rPr lang="en-US" sz="2400" dirty="0"/>
              <a:t>Each lead in a 12-lead E</a:t>
            </a:r>
            <a:r>
              <a:rPr lang="en-US" sz="300" dirty="0"/>
              <a:t> </a:t>
            </a:r>
            <a:r>
              <a:rPr lang="en-US" sz="2400" dirty="0"/>
              <a:t>C</a:t>
            </a:r>
            <a:r>
              <a:rPr lang="en-US" sz="300" dirty="0"/>
              <a:t> </a:t>
            </a:r>
            <a:r>
              <a:rPr lang="en-US" sz="2400" dirty="0"/>
              <a:t>G produces a single view from a slightly different angle.</a:t>
            </a:r>
          </a:p>
        </p:txBody>
      </p:sp>
      <p:sp>
        <p:nvSpPr>
          <p:cNvPr id="6" name="Slide Number Placeholder 5"/>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63987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3.4</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1369560" y="1494918"/>
            <a:ext cx="7473103" cy="1309827"/>
          </a:xfrm>
        </p:spPr>
        <p:txBody>
          <a:bodyPr>
            <a:noAutofit/>
          </a:bodyPr>
          <a:lstStyle/>
          <a:p>
            <a:r>
              <a:rPr lang="en-US" sz="2800" dirty="0"/>
              <a:t>What are some advantages of using disposable electrodes?</a:t>
            </a:r>
          </a:p>
        </p:txBody>
      </p:sp>
      <p:sp>
        <p:nvSpPr>
          <p:cNvPr id="4" name="Content Placeholder 3"/>
          <p:cNvSpPr>
            <a:spLocks noGrp="1"/>
          </p:cNvSpPr>
          <p:nvPr>
            <p:ph sz="quarter" idx="14"/>
          </p:nvPr>
        </p:nvSpPr>
        <p:spPr>
          <a:xfrm>
            <a:off x="1369561" y="4574417"/>
            <a:ext cx="7256851" cy="1577327"/>
          </a:xfrm>
        </p:spPr>
        <p:txBody>
          <a:bodyPr>
            <a:normAutofit/>
          </a:bodyPr>
          <a:lstStyle/>
          <a:p>
            <a:r>
              <a:rPr lang="en-US" sz="2800" dirty="0">
                <a:solidFill>
                  <a:srgbClr val="002060"/>
                </a:solidFill>
              </a:rPr>
              <a:t>They reduce the possibility of cross-contamination; can be discarded for easier cleanup; gel is already applied.</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40</a:t>
            </a:fld>
            <a:endParaRPr lang="en-US"/>
          </a:p>
        </p:txBody>
      </p:sp>
      <p:sp>
        <p:nvSpPr>
          <p:cNvPr id="8" name="Content Placeholder 7">
            <a:extLst>
              <a:ext uri="{FF2B5EF4-FFF2-40B4-BE49-F238E27FC236}">
                <a16:creationId xmlns:a16="http://schemas.microsoft.com/office/drawing/2014/main" id="{F4DEAC79-C3C4-463A-A033-1A42D1A9DABB}"/>
              </a:ext>
            </a:extLst>
          </p:cNvPr>
          <p:cNvSpPr>
            <a:spLocks noGrp="1"/>
          </p:cNvSpPr>
          <p:nvPr>
            <p:ph sz="quarter" idx="15"/>
          </p:nvPr>
        </p:nvSpPr>
        <p:spPr>
          <a:xfrm>
            <a:off x="1369561" y="3654301"/>
            <a:ext cx="2356876" cy="669549"/>
          </a:xfrm>
        </p:spPr>
        <p:txBody>
          <a:bodyPr>
            <a:noAutofit/>
          </a:bodyPr>
          <a:lstStyle/>
          <a:p>
            <a:r>
              <a:rPr lang="en-US" sz="2800" dirty="0">
                <a:solidFill>
                  <a:srgbClr val="002060"/>
                </a:solidFill>
              </a:rPr>
              <a:t>Answer:</a:t>
            </a:r>
            <a:endParaRPr lang="en-US" sz="2800" dirty="0"/>
          </a:p>
        </p:txBody>
      </p:sp>
    </p:spTree>
    <p:extLst>
      <p:ext uri="{BB962C8B-B14F-4D97-AF65-F5344CB8AC3E}">
        <p14:creationId xmlns:p14="http://schemas.microsoft.com/office/powerpoint/2010/main" val="381632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Learning Outcome 3.5</a:t>
            </a:r>
            <a:br>
              <a:rPr lang="en-US" sz="3000" dirty="0"/>
            </a:br>
            <a:r>
              <a:rPr lang="en-US" sz="3000" dirty="0"/>
              <a:t>E</a:t>
            </a:r>
            <a:r>
              <a:rPr lang="en-US" sz="100" dirty="0"/>
              <a:t> </a:t>
            </a:r>
            <a:r>
              <a:rPr lang="en-US" sz="3000" dirty="0"/>
              <a:t>C</a:t>
            </a:r>
            <a:r>
              <a:rPr lang="en-US" sz="100" dirty="0"/>
              <a:t> </a:t>
            </a:r>
            <a:r>
              <a:rPr lang="en-US" sz="3000" dirty="0"/>
              <a:t>G Graph Paper</a:t>
            </a:r>
          </a:p>
        </p:txBody>
      </p:sp>
      <p:sp>
        <p:nvSpPr>
          <p:cNvPr id="3" name="Content Placeholder 2"/>
          <p:cNvSpPr>
            <a:spLocks noGrp="1"/>
          </p:cNvSpPr>
          <p:nvPr>
            <p:ph sz="quarter" idx="11"/>
          </p:nvPr>
        </p:nvSpPr>
        <p:spPr>
          <a:xfrm>
            <a:off x="1160584" y="1276709"/>
            <a:ext cx="3685576" cy="2045611"/>
          </a:xfrm>
        </p:spPr>
        <p:txBody>
          <a:bodyPr>
            <a:normAutofit fontScale="92500" lnSpcReduction="10000"/>
          </a:bodyPr>
          <a:lstStyle/>
          <a:p>
            <a:pPr algn="ctr"/>
            <a:r>
              <a:rPr lang="en-US" b="1" dirty="0"/>
              <a:t>Dot Matrix</a:t>
            </a:r>
          </a:p>
          <a:p>
            <a:pPr marL="292608" indent="-292608">
              <a:buFont typeface="Arial" panose="020B0604020202020204" pitchFamily="34" charset="0"/>
              <a:buChar char="•"/>
            </a:pPr>
            <a:r>
              <a:rPr lang="en-US" dirty="0"/>
              <a:t>Requires less ink.</a:t>
            </a:r>
          </a:p>
          <a:p>
            <a:pPr marL="292608" indent="-292608">
              <a:buFont typeface="Arial" panose="020B0604020202020204" pitchFamily="34" charset="0"/>
              <a:buChar char="•"/>
            </a:pPr>
            <a:r>
              <a:rPr lang="en-US" dirty="0"/>
              <a:t>Easier to read.</a:t>
            </a:r>
          </a:p>
          <a:p>
            <a:pPr marL="292608" indent="-292608">
              <a:buFont typeface="Arial" panose="020B0604020202020204" pitchFamily="34" charset="0"/>
              <a:buChar char="•"/>
            </a:pPr>
            <a:r>
              <a:rPr lang="en-US" dirty="0"/>
              <a:t>Makes sharper photocopies.</a:t>
            </a:r>
          </a:p>
        </p:txBody>
      </p:sp>
      <p:sp>
        <p:nvSpPr>
          <p:cNvPr id="4" name="Content Placeholder 3"/>
          <p:cNvSpPr>
            <a:spLocks noGrp="1"/>
          </p:cNvSpPr>
          <p:nvPr>
            <p:ph sz="quarter" idx="14"/>
          </p:nvPr>
        </p:nvSpPr>
        <p:spPr>
          <a:xfrm>
            <a:off x="4754880" y="1260475"/>
            <a:ext cx="4046220" cy="2061845"/>
          </a:xfrm>
        </p:spPr>
        <p:txBody>
          <a:bodyPr/>
          <a:lstStyle/>
          <a:p>
            <a:pPr algn="ctr"/>
            <a:r>
              <a:rPr lang="en-US" b="1" dirty="0"/>
              <a:t>Standard Grid</a:t>
            </a:r>
          </a:p>
          <a:p>
            <a:pPr marL="292608" indent="-292608">
              <a:buFont typeface="Arial" panose="020B0604020202020204" pitchFamily="34" charset="0"/>
              <a:buChar char="•"/>
            </a:pPr>
            <a:r>
              <a:rPr lang="en-US" dirty="0"/>
              <a:t>Less expensive.</a:t>
            </a:r>
          </a:p>
        </p:txBody>
      </p:sp>
      <p:sp>
        <p:nvSpPr>
          <p:cNvPr id="5" name="Text Placeholder 4"/>
          <p:cNvSpPr>
            <a:spLocks noGrp="1"/>
          </p:cNvSpPr>
          <p:nvPr>
            <p:ph type="body" sz="quarter" idx="12"/>
          </p:nvPr>
        </p:nvSpPr>
        <p:spPr>
          <a:xfrm>
            <a:off x="2987040" y="6309360"/>
            <a:ext cx="3198876" cy="205740"/>
          </a:xfrm>
        </p:spPr>
        <p:txBody>
          <a:bodyPr/>
          <a:lstStyle/>
          <a:p>
            <a:r>
              <a:rPr lang="en-US" sz="1200" dirty="0">
                <a:hlinkClick r:id="" action="ppaction://noaction"/>
              </a:rPr>
              <a:t>Access the text alternative for these images.</a:t>
            </a:r>
            <a:endParaRPr lang="en-US" sz="1200"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41</a:t>
            </a:fld>
            <a:endParaRPr lang="en-US"/>
          </a:p>
        </p:txBody>
      </p:sp>
      <p:pic>
        <p:nvPicPr>
          <p:cNvPr id="8" name="Picture 7" descr="An illustration shows dot matrix grid on an E C G graph paper."/>
          <p:cNvPicPr>
            <a:picLocks noChangeAspect="1"/>
          </p:cNvPicPr>
          <p:nvPr/>
        </p:nvPicPr>
        <p:blipFill>
          <a:blip r:embed="rId3"/>
          <a:stretch>
            <a:fillRect/>
          </a:stretch>
        </p:blipFill>
        <p:spPr>
          <a:xfrm>
            <a:off x="752694" y="3532556"/>
            <a:ext cx="3737172" cy="1743607"/>
          </a:xfrm>
          <a:prstGeom prst="rect">
            <a:avLst/>
          </a:prstGeom>
        </p:spPr>
      </p:pic>
      <p:pic>
        <p:nvPicPr>
          <p:cNvPr id="9" name="Picture 8" descr="An illustration shows standard grid on an E C G graph paper."/>
          <p:cNvPicPr>
            <a:picLocks noChangeAspect="1"/>
          </p:cNvPicPr>
          <p:nvPr/>
        </p:nvPicPr>
        <p:blipFill>
          <a:blip r:embed="rId4"/>
          <a:stretch>
            <a:fillRect/>
          </a:stretch>
        </p:blipFill>
        <p:spPr>
          <a:xfrm>
            <a:off x="4846160" y="3517316"/>
            <a:ext cx="3688400" cy="1743607"/>
          </a:xfrm>
          <a:prstGeom prst="rect">
            <a:avLst/>
          </a:prstGeom>
        </p:spPr>
      </p:pic>
    </p:spTree>
    <p:extLst>
      <p:ext uri="{BB962C8B-B14F-4D97-AF65-F5344CB8AC3E}">
        <p14:creationId xmlns:p14="http://schemas.microsoft.com/office/powerpoint/2010/main" val="3162251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Handling E</a:t>
            </a:r>
            <a:r>
              <a:rPr lang="en-US" sz="100" dirty="0"/>
              <a:t> </a:t>
            </a:r>
            <a:r>
              <a:rPr lang="en-US" dirty="0"/>
              <a:t>C</a:t>
            </a:r>
            <a:r>
              <a:rPr lang="en-US" sz="100" dirty="0"/>
              <a:t> </a:t>
            </a:r>
            <a:r>
              <a:rPr lang="en-US" dirty="0"/>
              <a:t>G Graph Paper</a:t>
            </a:r>
          </a:p>
        </p:txBody>
      </p:sp>
      <p:sp>
        <p:nvSpPr>
          <p:cNvPr id="3" name="Content Placeholder 2"/>
          <p:cNvSpPr>
            <a:spLocks noGrp="1"/>
          </p:cNvSpPr>
          <p:nvPr>
            <p:ph sz="quarter" idx="11"/>
          </p:nvPr>
        </p:nvSpPr>
        <p:spPr>
          <a:xfrm>
            <a:off x="1652954" y="1276709"/>
            <a:ext cx="7148146" cy="4971691"/>
          </a:xfrm>
        </p:spPr>
        <p:txBody>
          <a:bodyPr/>
          <a:lstStyle/>
          <a:p>
            <a:pPr marL="292608" indent="-292608">
              <a:buFont typeface="Arial" panose="020B0604020202020204" pitchFamily="34" charset="0"/>
              <a:buChar char="•"/>
            </a:pPr>
            <a:r>
              <a:rPr lang="en-US" dirty="0"/>
              <a:t>Graph paper may be heat/pressure-sensitive and easily erased.</a:t>
            </a:r>
          </a:p>
          <a:p>
            <a:pPr marL="292608" indent="-292608">
              <a:buFont typeface="Arial" panose="020B0604020202020204" pitchFamily="34" charset="0"/>
              <a:buChar char="•"/>
            </a:pPr>
            <a:r>
              <a:rPr lang="en-US" dirty="0"/>
              <a:t>Some graph paper requires no special handling/storage and is guaranteed for 50 years.</a:t>
            </a:r>
          </a:p>
        </p:txBody>
      </p:sp>
      <p:sp>
        <p:nvSpPr>
          <p:cNvPr id="6" name="Slide Number Placeholder 5"/>
          <p:cNvSpPr>
            <a:spLocks noGrp="1"/>
          </p:cNvSpPr>
          <p:nvPr>
            <p:ph type="sldNum" sz="quarter" idx="4"/>
          </p:nvPr>
        </p:nvSpPr>
        <p:spPr/>
        <p:txBody>
          <a:bodyPr/>
          <a:lstStyle/>
          <a:p>
            <a:fld id="{68151E55-6873-49E2-B8D5-2F265E6F1973}" type="slidenum">
              <a:rPr lang="en-US" smtClean="0"/>
              <a:pPr/>
              <a:t>42</a:t>
            </a:fld>
            <a:endParaRPr lang="en-US" dirty="0"/>
          </a:p>
        </p:txBody>
      </p:sp>
    </p:spTree>
    <p:extLst>
      <p:ext uri="{BB962C8B-B14F-4D97-AF65-F5344CB8AC3E}">
        <p14:creationId xmlns:p14="http://schemas.microsoft.com/office/powerpoint/2010/main" val="4275854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E</a:t>
            </a:r>
            <a:r>
              <a:rPr lang="en-US" sz="100" dirty="0"/>
              <a:t> </a:t>
            </a:r>
            <a:r>
              <a:rPr lang="en-US" sz="3600" dirty="0"/>
              <a:t>C</a:t>
            </a:r>
            <a:r>
              <a:rPr lang="en-US" sz="100" dirty="0"/>
              <a:t> </a:t>
            </a:r>
            <a:r>
              <a:rPr lang="en-US" sz="3600" dirty="0"/>
              <a:t>G Graph Paper Essentials</a:t>
            </a:r>
          </a:p>
        </p:txBody>
      </p:sp>
      <p:sp>
        <p:nvSpPr>
          <p:cNvPr id="3" name="Content Placeholder 2"/>
          <p:cNvSpPr>
            <a:spLocks noGrp="1"/>
          </p:cNvSpPr>
          <p:nvPr>
            <p:ph sz="quarter" idx="11"/>
          </p:nvPr>
        </p:nvSpPr>
        <p:spPr>
          <a:xfrm>
            <a:off x="914400" y="1276708"/>
            <a:ext cx="3657600" cy="1274467"/>
          </a:xfrm>
        </p:spPr>
        <p:txBody>
          <a:bodyPr/>
          <a:lstStyle/>
          <a:p>
            <a:r>
              <a:rPr lang="en-US" dirty="0"/>
              <a:t>Paper supply.</a:t>
            </a:r>
          </a:p>
          <a:p>
            <a:pPr marL="292608" indent="-292608">
              <a:buFont typeface="Arial" panose="020B0604020202020204" pitchFamily="34" charset="0"/>
              <a:buChar char="•"/>
            </a:pPr>
            <a:r>
              <a:rPr lang="en-US" dirty="0"/>
              <a:t>Keep extra paper on E</a:t>
            </a:r>
            <a:r>
              <a:rPr lang="en-US" sz="100" dirty="0"/>
              <a:t> </a:t>
            </a:r>
            <a:r>
              <a:rPr lang="en-US" dirty="0"/>
              <a:t>C</a:t>
            </a:r>
            <a:r>
              <a:rPr lang="en-US" sz="100" dirty="0"/>
              <a:t> </a:t>
            </a:r>
            <a:r>
              <a:rPr lang="en-US" dirty="0"/>
              <a:t>G cart.</a:t>
            </a:r>
          </a:p>
        </p:txBody>
      </p:sp>
      <p:sp>
        <p:nvSpPr>
          <p:cNvPr id="4" name="Content Placeholder 3"/>
          <p:cNvSpPr>
            <a:spLocks noGrp="1"/>
          </p:cNvSpPr>
          <p:nvPr>
            <p:ph sz="quarter" idx="14"/>
          </p:nvPr>
        </p:nvSpPr>
        <p:spPr>
          <a:xfrm>
            <a:off x="914400" y="2820303"/>
            <a:ext cx="3657600" cy="1274467"/>
          </a:xfrm>
        </p:spPr>
        <p:txBody>
          <a:bodyPr/>
          <a:lstStyle/>
          <a:p>
            <a:r>
              <a:rPr lang="en-US" dirty="0"/>
              <a:t>Read directions.</a:t>
            </a:r>
          </a:p>
          <a:p>
            <a:pPr marL="292608" indent="-292608">
              <a:buFont typeface="Arial" panose="020B0604020202020204" pitchFamily="34" charset="0"/>
              <a:buChar char="•"/>
            </a:pPr>
            <a:r>
              <a:rPr lang="en-US" dirty="0"/>
              <a:t>Know how to change the paper.</a:t>
            </a:r>
          </a:p>
        </p:txBody>
      </p:sp>
      <p:sp>
        <p:nvSpPr>
          <p:cNvPr id="8" name="Content Placeholder 7"/>
          <p:cNvSpPr>
            <a:spLocks noGrp="1"/>
          </p:cNvSpPr>
          <p:nvPr>
            <p:ph sz="quarter" idx="15"/>
          </p:nvPr>
        </p:nvSpPr>
        <p:spPr>
          <a:xfrm>
            <a:off x="914400" y="4373128"/>
            <a:ext cx="3657600" cy="1438328"/>
          </a:xfrm>
        </p:spPr>
        <p:txBody>
          <a:bodyPr/>
          <a:lstStyle/>
          <a:p>
            <a:r>
              <a:rPr lang="en-US" dirty="0"/>
              <a:t>Law and ethics.</a:t>
            </a:r>
          </a:p>
          <a:p>
            <a:pPr marL="292608" indent="-292608">
              <a:buFont typeface="Arial" panose="020B0604020202020204" pitchFamily="34" charset="0"/>
              <a:buChar char="•"/>
            </a:pPr>
            <a:r>
              <a:rPr lang="en-US" dirty="0"/>
              <a:t>Tracings must be kept at least 7 years.</a:t>
            </a:r>
          </a:p>
        </p:txBody>
      </p:sp>
      <p:sp>
        <p:nvSpPr>
          <p:cNvPr id="13" name="Content Placeholder 12">
            <a:extLst>
              <a:ext uri="{FF2B5EF4-FFF2-40B4-BE49-F238E27FC236}">
                <a16:creationId xmlns:a16="http://schemas.microsoft.com/office/drawing/2014/main" id="{60CC1D29-9AF8-943D-07B7-0EB06CC8C7D0}"/>
              </a:ext>
            </a:extLst>
          </p:cNvPr>
          <p:cNvSpPr>
            <a:spLocks noGrp="1"/>
          </p:cNvSpPr>
          <p:nvPr>
            <p:ph sz="quarter" idx="16"/>
          </p:nvPr>
        </p:nvSpPr>
        <p:spPr>
          <a:xfrm>
            <a:off x="4779089" y="4938903"/>
            <a:ext cx="2235708" cy="273177"/>
          </a:xfrm>
        </p:spPr>
        <p:txBody>
          <a:bodyPr>
            <a:normAutofit fontScale="77500" lnSpcReduction="20000"/>
          </a:bodyPr>
          <a:lstStyle/>
          <a:p>
            <a:r>
              <a:rPr lang="en-IN" sz="1200" dirty="0"/>
              <a:t>Total Care Programming, Inc.</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43</a:t>
            </a:fld>
            <a:endParaRPr lang="en-US"/>
          </a:p>
        </p:txBody>
      </p:sp>
      <p:pic>
        <p:nvPicPr>
          <p:cNvPr id="9" name="Picture 8" descr="A photograph shows two bundles of E C G graph paper rolls placed on a larger graph sheet."/>
          <p:cNvPicPr>
            <a:picLocks noChangeAspect="1"/>
          </p:cNvPicPr>
          <p:nvPr/>
        </p:nvPicPr>
        <p:blipFill>
          <a:blip r:embed="rId3"/>
          <a:stretch>
            <a:fillRect/>
          </a:stretch>
        </p:blipFill>
        <p:spPr>
          <a:xfrm>
            <a:off x="4779089" y="2212734"/>
            <a:ext cx="4035902" cy="2615411"/>
          </a:xfrm>
          <a:prstGeom prst="rect">
            <a:avLst/>
          </a:prstGeom>
        </p:spPr>
      </p:pic>
    </p:spTree>
    <p:extLst>
      <p:ext uri="{BB962C8B-B14F-4D97-AF65-F5344CB8AC3E}">
        <p14:creationId xmlns:p14="http://schemas.microsoft.com/office/powerpoint/2010/main" val="2291336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Graph Paper Measurements</a:t>
            </a:r>
          </a:p>
        </p:txBody>
      </p:sp>
      <p:sp>
        <p:nvSpPr>
          <p:cNvPr id="3" name="Content Placeholder 2"/>
          <p:cNvSpPr>
            <a:spLocks noGrp="1"/>
          </p:cNvSpPr>
          <p:nvPr>
            <p:ph sz="quarter" idx="11"/>
          </p:nvPr>
        </p:nvSpPr>
        <p:spPr>
          <a:xfrm>
            <a:off x="870438" y="1276709"/>
            <a:ext cx="7930662" cy="1999891"/>
          </a:xfrm>
        </p:spPr>
        <p:txBody>
          <a:bodyPr/>
          <a:lstStyle/>
          <a:p>
            <a:r>
              <a:rPr lang="en-US" dirty="0"/>
              <a:t>Small box.</a:t>
            </a:r>
          </a:p>
          <a:p>
            <a:pPr marL="292608" indent="-292608">
              <a:buFont typeface="Arial" panose="020B0604020202020204" pitchFamily="34" charset="0"/>
              <a:buChar char="•"/>
            </a:pPr>
            <a:r>
              <a:rPr lang="en-US" dirty="0"/>
              <a:t>1 m</a:t>
            </a:r>
            <a:r>
              <a:rPr lang="en-US" sz="100" dirty="0"/>
              <a:t> </a:t>
            </a:r>
            <a:r>
              <a:rPr lang="en-US" dirty="0" err="1"/>
              <a:t>m</a:t>
            </a:r>
            <a:r>
              <a:rPr lang="en-US" dirty="0"/>
              <a:t> by 1 m</a:t>
            </a:r>
            <a:r>
              <a:rPr lang="en-US" sz="100" dirty="0"/>
              <a:t> </a:t>
            </a:r>
            <a:r>
              <a:rPr lang="en-US" dirty="0" err="1"/>
              <a:t>m</a:t>
            </a:r>
            <a:endParaRPr lang="en-US" dirty="0"/>
          </a:p>
          <a:p>
            <a:pPr marL="292608" indent="-292608">
              <a:buFont typeface="Arial" panose="020B0604020202020204" pitchFamily="34" charset="0"/>
              <a:buChar char="•"/>
            </a:pPr>
            <a:r>
              <a:rPr lang="en-US" dirty="0"/>
              <a:t>Represents 0.04 second horizontally at 25 m</a:t>
            </a:r>
            <a:r>
              <a:rPr lang="en-US" sz="100" dirty="0"/>
              <a:t> </a:t>
            </a:r>
            <a:r>
              <a:rPr lang="en-US" dirty="0"/>
              <a:t>m/sec</a:t>
            </a:r>
          </a:p>
          <a:p>
            <a:pPr marL="292608" indent="-292608">
              <a:buFont typeface="Arial" panose="020B0604020202020204" pitchFamily="34" charset="0"/>
              <a:buChar char="•"/>
            </a:pPr>
            <a:r>
              <a:rPr lang="en-US" dirty="0"/>
              <a:t>Represents 0.1 m</a:t>
            </a:r>
            <a:r>
              <a:rPr lang="en-US" sz="100" dirty="0"/>
              <a:t> </a:t>
            </a:r>
            <a:r>
              <a:rPr lang="en-US" dirty="0"/>
              <a:t>V vertically.</a:t>
            </a:r>
          </a:p>
        </p:txBody>
      </p:sp>
      <p:sp>
        <p:nvSpPr>
          <p:cNvPr id="4" name="Content Placeholder 3"/>
          <p:cNvSpPr>
            <a:spLocks noGrp="1"/>
          </p:cNvSpPr>
          <p:nvPr>
            <p:ph sz="quarter" idx="14"/>
          </p:nvPr>
        </p:nvSpPr>
        <p:spPr>
          <a:xfrm>
            <a:off x="870436" y="3550920"/>
            <a:ext cx="7930663" cy="2697480"/>
          </a:xfrm>
        </p:spPr>
        <p:txBody>
          <a:bodyPr/>
          <a:lstStyle/>
          <a:p>
            <a:r>
              <a:rPr lang="en-US" dirty="0"/>
              <a:t>Large box.</a:t>
            </a:r>
          </a:p>
          <a:p>
            <a:pPr marL="292608" indent="-292608">
              <a:buFont typeface="Arial" panose="020B0604020202020204" pitchFamily="34" charset="0"/>
              <a:buChar char="•"/>
            </a:pPr>
            <a:r>
              <a:rPr lang="en-US" dirty="0"/>
              <a:t>5 m</a:t>
            </a:r>
            <a:r>
              <a:rPr lang="en-US" sz="100" dirty="0"/>
              <a:t> </a:t>
            </a:r>
            <a:r>
              <a:rPr lang="en-US" dirty="0" err="1"/>
              <a:t>m</a:t>
            </a:r>
            <a:r>
              <a:rPr lang="en-US" dirty="0"/>
              <a:t> by 5 m</a:t>
            </a:r>
            <a:r>
              <a:rPr lang="en-US" sz="100" dirty="0"/>
              <a:t> </a:t>
            </a:r>
            <a:r>
              <a:rPr lang="en-US" dirty="0" err="1"/>
              <a:t>m</a:t>
            </a:r>
            <a:endParaRPr lang="en-US" dirty="0"/>
          </a:p>
          <a:p>
            <a:pPr marL="292608" indent="-292608">
              <a:buFont typeface="Arial" panose="020B0604020202020204" pitchFamily="34" charset="0"/>
              <a:buChar char="•"/>
            </a:pPr>
            <a:r>
              <a:rPr lang="en-US" dirty="0"/>
              <a:t>Represents 0.20 second horizontally at 25 mm/sec</a:t>
            </a:r>
          </a:p>
          <a:p>
            <a:pPr marL="292608" indent="-292608">
              <a:buFont typeface="Arial" panose="020B0604020202020204" pitchFamily="34" charset="0"/>
              <a:buChar char="•"/>
            </a:pPr>
            <a:r>
              <a:rPr lang="en-US" dirty="0"/>
              <a:t>Calibrated so that 1 cm = 1 mV vertically.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2137481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Example of Graph Paper Measurements</a:t>
            </a:r>
          </a:p>
        </p:txBody>
      </p:sp>
      <p:sp>
        <p:nvSpPr>
          <p:cNvPr id="7" name="Text Placeholder 6">
            <a:extLst>
              <a:ext uri="{FF2B5EF4-FFF2-40B4-BE49-F238E27FC236}">
                <a16:creationId xmlns:a16="http://schemas.microsoft.com/office/drawing/2014/main" id="{700B99F7-F164-47D9-9DF1-79389D624A57}"/>
              </a:ext>
            </a:extLst>
          </p:cNvPr>
          <p:cNvSpPr>
            <a:spLocks noGrp="1"/>
          </p:cNvSpPr>
          <p:nvPr>
            <p:ph type="body" sz="quarter" idx="12"/>
          </p:nvPr>
        </p:nvSpPr>
        <p:spPr>
          <a:xfrm>
            <a:off x="2933371" y="6184490"/>
            <a:ext cx="3277259" cy="330610"/>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45</a:t>
            </a:fld>
            <a:endParaRPr lang="en-US" dirty="0"/>
          </a:p>
        </p:txBody>
      </p:sp>
      <p:pic>
        <p:nvPicPr>
          <p:cNvPr id="5" name="Picture 4" descr="An example of an E C G graph paper measurement is shown."/>
          <p:cNvPicPr>
            <a:picLocks noChangeAspect="1"/>
          </p:cNvPicPr>
          <p:nvPr/>
        </p:nvPicPr>
        <p:blipFill>
          <a:blip r:embed="rId3"/>
          <a:stretch>
            <a:fillRect/>
          </a:stretch>
        </p:blipFill>
        <p:spPr>
          <a:xfrm>
            <a:off x="530067" y="2308027"/>
            <a:ext cx="8114345" cy="2241944"/>
          </a:xfrm>
          <a:prstGeom prst="rect">
            <a:avLst/>
          </a:prstGeom>
        </p:spPr>
      </p:pic>
    </p:spTree>
    <p:extLst>
      <p:ext uri="{BB962C8B-B14F-4D97-AF65-F5344CB8AC3E}">
        <p14:creationId xmlns:p14="http://schemas.microsoft.com/office/powerpoint/2010/main" val="4011304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3.5</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1811214" y="2356338"/>
            <a:ext cx="6989885" cy="3892062"/>
          </a:xfrm>
        </p:spPr>
        <p:txBody>
          <a:bodyPr/>
          <a:lstStyle/>
          <a:p>
            <a:r>
              <a:rPr lang="en-US" dirty="0"/>
              <a:t>What substances can damage the E</a:t>
            </a:r>
            <a:r>
              <a:rPr lang="en-US" sz="100" dirty="0"/>
              <a:t> </a:t>
            </a:r>
            <a:r>
              <a:rPr lang="en-US" dirty="0"/>
              <a:t>C</a:t>
            </a:r>
            <a:r>
              <a:rPr lang="en-US" sz="100" dirty="0"/>
              <a:t> </a:t>
            </a:r>
            <a:r>
              <a:rPr lang="en-US" dirty="0"/>
              <a:t>G report?</a:t>
            </a:r>
          </a:p>
        </p:txBody>
      </p:sp>
      <p:sp>
        <p:nvSpPr>
          <p:cNvPr id="6" name="Slide Number Placeholder 5"/>
          <p:cNvSpPr>
            <a:spLocks noGrp="1"/>
          </p:cNvSpPr>
          <p:nvPr>
            <p:ph type="sldNum" sz="quarter" idx="4"/>
          </p:nvPr>
        </p:nvSpPr>
        <p:spPr/>
        <p:txBody>
          <a:bodyPr/>
          <a:lstStyle/>
          <a:p>
            <a:fld id="{68151E55-6873-49E2-B8D5-2F265E6F1973}" type="slidenum">
              <a:rPr lang="en-US" smtClean="0"/>
              <a:pPr/>
              <a:t>46</a:t>
            </a:fld>
            <a:endParaRPr lang="en-US" dirty="0"/>
          </a:p>
        </p:txBody>
      </p:sp>
    </p:spTree>
    <p:extLst>
      <p:ext uri="{BB962C8B-B14F-4D97-AF65-F5344CB8AC3E}">
        <p14:creationId xmlns:p14="http://schemas.microsoft.com/office/powerpoint/2010/main" val="1277573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3.5</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1890346" y="2471250"/>
            <a:ext cx="7030360" cy="669226"/>
          </a:xfrm>
        </p:spPr>
        <p:txBody>
          <a:bodyPr>
            <a:normAutofit fontScale="92500" lnSpcReduction="20000"/>
          </a:bodyPr>
          <a:lstStyle/>
          <a:p>
            <a:r>
              <a:rPr lang="en-US" sz="2400" dirty="0"/>
              <a:t>What substances can damage the E</a:t>
            </a:r>
            <a:r>
              <a:rPr lang="en-US" sz="300" dirty="0"/>
              <a:t> </a:t>
            </a:r>
            <a:r>
              <a:rPr lang="en-US" sz="2400" dirty="0"/>
              <a:t>C</a:t>
            </a:r>
            <a:r>
              <a:rPr lang="en-US" sz="300" dirty="0"/>
              <a:t> </a:t>
            </a:r>
            <a:r>
              <a:rPr lang="en-US" sz="2400" dirty="0"/>
              <a:t>G report?</a:t>
            </a:r>
          </a:p>
        </p:txBody>
      </p:sp>
      <p:sp>
        <p:nvSpPr>
          <p:cNvPr id="4" name="Content Placeholder 3"/>
          <p:cNvSpPr>
            <a:spLocks noGrp="1"/>
          </p:cNvSpPr>
          <p:nvPr>
            <p:ph sz="quarter" idx="14"/>
          </p:nvPr>
        </p:nvSpPr>
        <p:spPr>
          <a:xfrm>
            <a:off x="1890346" y="5117839"/>
            <a:ext cx="7253654" cy="1042553"/>
          </a:xfrm>
        </p:spPr>
        <p:txBody>
          <a:bodyPr>
            <a:normAutofit/>
          </a:bodyPr>
          <a:lstStyle/>
          <a:p>
            <a:r>
              <a:rPr lang="en-US" sz="2000" dirty="0">
                <a:solidFill>
                  <a:srgbClr val="002060"/>
                </a:solidFill>
              </a:rPr>
              <a:t>Alcohol, plastic, sunlight, and x-ray film can erase the E</a:t>
            </a:r>
            <a:r>
              <a:rPr lang="en-US" sz="200" dirty="0">
                <a:solidFill>
                  <a:srgbClr val="002060"/>
                </a:solidFill>
              </a:rPr>
              <a:t> </a:t>
            </a:r>
            <a:r>
              <a:rPr lang="en-US" sz="2000" dirty="0">
                <a:solidFill>
                  <a:srgbClr val="002060"/>
                </a:solidFill>
              </a:rPr>
              <a:t>C</a:t>
            </a:r>
            <a:r>
              <a:rPr lang="en-US" sz="200" dirty="0">
                <a:solidFill>
                  <a:srgbClr val="002060"/>
                </a:solidFill>
              </a:rPr>
              <a:t> </a:t>
            </a:r>
            <a:r>
              <a:rPr lang="en-US" sz="2000" dirty="0">
                <a:solidFill>
                  <a:srgbClr val="002060"/>
                </a:solidFill>
              </a:rPr>
              <a:t>G tracing.</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47</a:t>
            </a:fld>
            <a:endParaRPr lang="en-US"/>
          </a:p>
        </p:txBody>
      </p:sp>
      <p:sp>
        <p:nvSpPr>
          <p:cNvPr id="8" name="Content Placeholder 7">
            <a:extLst>
              <a:ext uri="{FF2B5EF4-FFF2-40B4-BE49-F238E27FC236}">
                <a16:creationId xmlns:a16="http://schemas.microsoft.com/office/drawing/2014/main" id="{DA1CD780-5270-405F-A5E5-6744AFB1FAAA}"/>
              </a:ext>
            </a:extLst>
          </p:cNvPr>
          <p:cNvSpPr>
            <a:spLocks noGrp="1"/>
          </p:cNvSpPr>
          <p:nvPr>
            <p:ph sz="quarter" idx="15"/>
          </p:nvPr>
        </p:nvSpPr>
        <p:spPr>
          <a:xfrm>
            <a:off x="1890346" y="4130180"/>
            <a:ext cx="7168390" cy="474520"/>
          </a:xfrm>
        </p:spPr>
        <p:txBody>
          <a:bodyPr>
            <a:normAutofit/>
          </a:bodyPr>
          <a:lstStyle/>
          <a:p>
            <a:r>
              <a:rPr lang="en-US" sz="2000" dirty="0">
                <a:solidFill>
                  <a:srgbClr val="002060"/>
                </a:solidFill>
              </a:rPr>
              <a:t>Answer:</a:t>
            </a:r>
          </a:p>
        </p:txBody>
      </p:sp>
    </p:spTree>
    <p:extLst>
      <p:ext uri="{BB962C8B-B14F-4D97-AF65-F5344CB8AC3E}">
        <p14:creationId xmlns:p14="http://schemas.microsoft.com/office/powerpoint/2010/main" val="2212910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3.6</a:t>
            </a:r>
            <a:br>
              <a:rPr lang="en-US" dirty="0"/>
            </a:br>
            <a:r>
              <a:rPr lang="en-US" dirty="0"/>
              <a:t>Calculating Heart Rate</a:t>
            </a:r>
          </a:p>
        </p:txBody>
      </p:sp>
      <p:sp>
        <p:nvSpPr>
          <p:cNvPr id="3" name="Content Placeholder 2"/>
          <p:cNvSpPr>
            <a:spLocks noGrp="1"/>
          </p:cNvSpPr>
          <p:nvPr>
            <p:ph sz="quarter" idx="11"/>
          </p:nvPr>
        </p:nvSpPr>
        <p:spPr>
          <a:xfrm>
            <a:off x="2127738" y="1934308"/>
            <a:ext cx="6673362" cy="4314092"/>
          </a:xfrm>
        </p:spPr>
        <p:txBody>
          <a:bodyPr/>
          <a:lstStyle/>
          <a:p>
            <a:pPr marL="292608" indent="-292608">
              <a:buFont typeface="Arial" panose="020B0604020202020204" pitchFamily="34" charset="0"/>
              <a:buChar char="•"/>
            </a:pPr>
            <a:r>
              <a:rPr lang="en-US" sz="2800" dirty="0"/>
              <a:t>300 method (R-R method).</a:t>
            </a:r>
          </a:p>
          <a:p>
            <a:pPr marL="292608" indent="-292608">
              <a:buFont typeface="Arial" panose="020B0604020202020204" pitchFamily="34" charset="0"/>
              <a:buChar char="•"/>
            </a:pPr>
            <a:r>
              <a:rPr lang="en-US" sz="2800" dirty="0"/>
              <a:t>1500 method.</a:t>
            </a:r>
          </a:p>
          <a:p>
            <a:pPr marL="292608" indent="-292608">
              <a:buFont typeface="Arial" panose="020B0604020202020204" pitchFamily="34" charset="0"/>
              <a:buChar char="•"/>
            </a:pPr>
            <a:r>
              <a:rPr lang="en-US" sz="2800" dirty="0"/>
              <a:t>6-second method.</a:t>
            </a:r>
            <a:endParaRPr lang="en-US"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1921417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Calculating Heart Rate Using the 300 Method (R-R method)</a:t>
            </a:r>
          </a:p>
        </p:txBody>
      </p:sp>
      <p:sp>
        <p:nvSpPr>
          <p:cNvPr id="3" name="Content Placeholder 2"/>
          <p:cNvSpPr>
            <a:spLocks noGrp="1"/>
          </p:cNvSpPr>
          <p:nvPr>
            <p:ph sz="quarter" idx="11"/>
          </p:nvPr>
        </p:nvSpPr>
        <p:spPr>
          <a:xfrm>
            <a:off x="1406768" y="1451090"/>
            <a:ext cx="7394332" cy="1457699"/>
          </a:xfrm>
        </p:spPr>
        <p:txBody>
          <a:bodyPr>
            <a:normAutofit/>
          </a:bodyPr>
          <a:lstStyle/>
          <a:p>
            <a:r>
              <a:rPr lang="en-US" sz="2800" dirty="0"/>
              <a:t>Least accurate method.</a:t>
            </a:r>
          </a:p>
          <a:p>
            <a:pPr marL="292608" indent="-292608">
              <a:buFont typeface="Arial" panose="020B0604020202020204" pitchFamily="34" charset="0"/>
              <a:buChar char="•"/>
            </a:pPr>
            <a:r>
              <a:rPr lang="en-US" sz="2800" dirty="0"/>
              <a:t>Incomplete boxes not counted.</a:t>
            </a:r>
          </a:p>
        </p:txBody>
      </p:sp>
      <p:sp>
        <p:nvSpPr>
          <p:cNvPr id="4" name="Content Placeholder 3"/>
          <p:cNvSpPr>
            <a:spLocks noGrp="1"/>
          </p:cNvSpPr>
          <p:nvPr>
            <p:ph sz="quarter" idx="14"/>
          </p:nvPr>
        </p:nvSpPr>
        <p:spPr>
          <a:xfrm>
            <a:off x="1406768" y="3042138"/>
            <a:ext cx="7394331" cy="3206262"/>
          </a:xfrm>
        </p:spPr>
        <p:txBody>
          <a:bodyPr>
            <a:normAutofit/>
          </a:bodyPr>
          <a:lstStyle/>
          <a:p>
            <a:r>
              <a:rPr lang="en-US" sz="2800" dirty="0"/>
              <a:t>Calculation.</a:t>
            </a:r>
          </a:p>
          <a:p>
            <a:pPr marL="292608" indent="-292608">
              <a:buFont typeface="Arial" panose="020B0604020202020204" pitchFamily="34" charset="0"/>
              <a:buChar char="•"/>
            </a:pPr>
            <a:r>
              <a:rPr lang="en-US" sz="2800" dirty="0"/>
              <a:t>Determine number of large boxes between two consecutive R waves.</a:t>
            </a:r>
          </a:p>
          <a:p>
            <a:pPr marL="292608" indent="-292608">
              <a:buFont typeface="Arial" panose="020B0604020202020204" pitchFamily="34" charset="0"/>
              <a:buChar char="•"/>
            </a:pPr>
            <a:r>
              <a:rPr lang="en-US" sz="2800" dirty="0"/>
              <a:t>Divide number into 300.</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221370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12-Lead E</a:t>
            </a:r>
            <a:r>
              <a:rPr lang="en-US" sz="100" dirty="0"/>
              <a:t> </a:t>
            </a:r>
            <a:r>
              <a:rPr lang="en-US" sz="3600" dirty="0"/>
              <a:t>C</a:t>
            </a:r>
            <a:r>
              <a:rPr lang="en-US" sz="100" dirty="0"/>
              <a:t> </a:t>
            </a:r>
            <a:r>
              <a:rPr lang="en-US" sz="3600" dirty="0"/>
              <a:t>G </a:t>
            </a:r>
            <a:r>
              <a:rPr lang="en-US" sz="1000" b="0" dirty="0"/>
              <a:t>1</a:t>
            </a:r>
          </a:p>
        </p:txBody>
      </p:sp>
      <p:sp>
        <p:nvSpPr>
          <p:cNvPr id="3" name="Content Placeholder 2"/>
          <p:cNvSpPr>
            <a:spLocks noGrp="1"/>
          </p:cNvSpPr>
          <p:nvPr>
            <p:ph sz="quarter" idx="11"/>
          </p:nvPr>
        </p:nvSpPr>
        <p:spPr>
          <a:xfrm>
            <a:off x="1573822" y="1276709"/>
            <a:ext cx="7227277" cy="2706206"/>
          </a:xfrm>
        </p:spPr>
        <p:txBody>
          <a:bodyPr>
            <a:normAutofit/>
          </a:bodyPr>
          <a:lstStyle/>
          <a:p>
            <a:r>
              <a:rPr lang="en-US" sz="2800" dirty="0"/>
              <a:t>10 lead wires.</a:t>
            </a:r>
          </a:p>
          <a:p>
            <a:pPr marL="292608" indent="-292608">
              <a:buFont typeface="Arial" panose="020B0604020202020204" pitchFamily="34" charset="0"/>
              <a:buChar char="•"/>
            </a:pPr>
            <a:r>
              <a:rPr lang="en-US" sz="2800" dirty="0"/>
              <a:t>Six chest leads.</a:t>
            </a:r>
          </a:p>
          <a:p>
            <a:pPr marL="292608" indent="-292608">
              <a:buFont typeface="Arial" panose="020B0604020202020204" pitchFamily="34" charset="0"/>
              <a:buChar char="•"/>
            </a:pPr>
            <a:r>
              <a:rPr lang="en-US" sz="2800" dirty="0"/>
              <a:t>Four limb leads.</a:t>
            </a:r>
          </a:p>
          <a:p>
            <a:pPr marL="292608" indent="-292608">
              <a:buFont typeface="Arial" panose="020B0604020202020204" pitchFamily="34" charset="0"/>
              <a:buChar char="•"/>
            </a:pPr>
            <a:r>
              <a:rPr lang="en-US" sz="2800" dirty="0"/>
              <a:t>Coded by color and letter.</a:t>
            </a:r>
          </a:p>
        </p:txBody>
      </p:sp>
      <p:sp>
        <p:nvSpPr>
          <p:cNvPr id="4" name="Content Placeholder 3"/>
          <p:cNvSpPr>
            <a:spLocks noGrp="1"/>
          </p:cNvSpPr>
          <p:nvPr>
            <p:ph sz="quarter" idx="14"/>
          </p:nvPr>
        </p:nvSpPr>
        <p:spPr>
          <a:xfrm>
            <a:off x="1635368" y="4580792"/>
            <a:ext cx="7165731" cy="1667608"/>
          </a:xfrm>
        </p:spPr>
        <p:txBody>
          <a:bodyPr>
            <a:normAutofit/>
          </a:bodyPr>
          <a:lstStyle/>
          <a:p>
            <a:r>
              <a:rPr lang="en-US" sz="2800" dirty="0"/>
              <a:t>Each lead is attached to an electrode.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2822621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300 Method Example</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50</a:t>
            </a:fld>
            <a:endParaRPr lang="en-US" dirty="0"/>
          </a:p>
        </p:txBody>
      </p:sp>
      <p:pic>
        <p:nvPicPr>
          <p:cNvPr id="3" name="Picture 2" descr="An illustration shows a tracing on an E C G graph paper for 300 method."/>
          <p:cNvPicPr>
            <a:picLocks noChangeAspect="1"/>
          </p:cNvPicPr>
          <p:nvPr/>
        </p:nvPicPr>
        <p:blipFill>
          <a:blip r:embed="rId3"/>
          <a:stretch>
            <a:fillRect/>
          </a:stretch>
        </p:blipFill>
        <p:spPr>
          <a:xfrm>
            <a:off x="512827" y="2586954"/>
            <a:ext cx="8148825" cy="1684090"/>
          </a:xfrm>
          <a:prstGeom prst="rect">
            <a:avLst/>
          </a:prstGeom>
        </p:spPr>
      </p:pic>
    </p:spTree>
    <p:extLst>
      <p:ext uri="{BB962C8B-B14F-4D97-AF65-F5344CB8AC3E}">
        <p14:creationId xmlns:p14="http://schemas.microsoft.com/office/powerpoint/2010/main" val="715454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Calculating Heart Rate Using the 1500 Method</a:t>
            </a:r>
          </a:p>
        </p:txBody>
      </p:sp>
      <p:sp>
        <p:nvSpPr>
          <p:cNvPr id="5" name="Content Placeholder 4"/>
          <p:cNvSpPr>
            <a:spLocks noGrp="1"/>
          </p:cNvSpPr>
          <p:nvPr>
            <p:ph sz="quarter" idx="11"/>
          </p:nvPr>
        </p:nvSpPr>
        <p:spPr>
          <a:xfrm>
            <a:off x="1389184" y="1276709"/>
            <a:ext cx="7411915" cy="1055011"/>
          </a:xfrm>
        </p:spPr>
        <p:txBody>
          <a:bodyPr/>
          <a:lstStyle/>
          <a:p>
            <a:pPr marL="292608" indent="-292608">
              <a:buFont typeface="Arial" panose="020B0604020202020204" pitchFamily="34" charset="0"/>
              <a:buChar char="•"/>
            </a:pPr>
            <a:r>
              <a:rPr lang="en-US" dirty="0"/>
              <a:t>Count the number of small squares between two R waves.</a:t>
            </a:r>
          </a:p>
          <a:p>
            <a:pPr marL="292608" indent="-292608">
              <a:buFont typeface="Arial" panose="020B0604020202020204" pitchFamily="34" charset="0"/>
              <a:buChar char="•"/>
            </a:pPr>
            <a:r>
              <a:rPr lang="en-US" dirty="0"/>
              <a:t>Divide into 1,500.</a:t>
            </a:r>
          </a:p>
        </p:txBody>
      </p:sp>
      <p:sp>
        <p:nvSpPr>
          <p:cNvPr id="4" name="Text Placeholder 3"/>
          <p:cNvSpPr>
            <a:spLocks noGrp="1"/>
          </p:cNvSpPr>
          <p:nvPr>
            <p:ph type="body" sz="quarter" idx="12"/>
          </p:nvPr>
        </p:nvSpPr>
        <p:spPr>
          <a:xfrm>
            <a:off x="3002280" y="6282813"/>
            <a:ext cx="3260867" cy="232287"/>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51</a:t>
            </a:fld>
            <a:endParaRPr lang="en-US" dirty="0"/>
          </a:p>
        </p:txBody>
      </p:sp>
      <p:pic>
        <p:nvPicPr>
          <p:cNvPr id="7" name="Picture 6" descr="An illustration shows a tracing on an E C G graph paper for 1500 method."/>
          <p:cNvPicPr>
            <a:picLocks noChangeAspect="1"/>
          </p:cNvPicPr>
          <p:nvPr/>
        </p:nvPicPr>
        <p:blipFill>
          <a:blip r:embed="rId3"/>
          <a:stretch>
            <a:fillRect/>
          </a:stretch>
        </p:blipFill>
        <p:spPr>
          <a:xfrm>
            <a:off x="472083" y="2706528"/>
            <a:ext cx="8230313" cy="2206943"/>
          </a:xfrm>
          <a:prstGeom prst="rect">
            <a:avLst/>
          </a:prstGeom>
        </p:spPr>
      </p:pic>
    </p:spTree>
    <p:extLst>
      <p:ext uri="{BB962C8B-B14F-4D97-AF65-F5344CB8AC3E}">
        <p14:creationId xmlns:p14="http://schemas.microsoft.com/office/powerpoint/2010/main" val="3732485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Calculating Heart Rate Using the 6-Second Method</a:t>
            </a:r>
          </a:p>
        </p:txBody>
      </p:sp>
      <p:sp>
        <p:nvSpPr>
          <p:cNvPr id="3" name="Content Placeholder 2"/>
          <p:cNvSpPr>
            <a:spLocks noGrp="1"/>
          </p:cNvSpPr>
          <p:nvPr>
            <p:ph sz="quarter" idx="11"/>
          </p:nvPr>
        </p:nvSpPr>
        <p:spPr>
          <a:xfrm>
            <a:off x="1591408" y="1828800"/>
            <a:ext cx="7209692" cy="4419600"/>
          </a:xfrm>
        </p:spPr>
        <p:txBody>
          <a:bodyPr/>
          <a:lstStyle/>
          <a:p>
            <a:pPr marL="292608" indent="-292608">
              <a:buFont typeface="Arial" panose="020B0604020202020204" pitchFamily="34" charset="0"/>
              <a:buChar char="•"/>
            </a:pPr>
            <a:r>
              <a:rPr lang="en-US" sz="2400" dirty="0"/>
              <a:t>Identify a 6-second section of tracing.</a:t>
            </a:r>
          </a:p>
          <a:p>
            <a:pPr marL="292608" indent="-292608">
              <a:buFont typeface="Arial" panose="020B0604020202020204" pitchFamily="34" charset="0"/>
              <a:buChar char="•"/>
            </a:pPr>
            <a:r>
              <a:rPr lang="en-US" sz="2400" dirty="0"/>
              <a:t>Count the number of complete complexes in the 6-second section.</a:t>
            </a:r>
          </a:p>
          <a:p>
            <a:pPr marL="292608" indent="-292608">
              <a:buFont typeface="Arial" panose="020B0604020202020204" pitchFamily="34" charset="0"/>
              <a:buChar char="•"/>
            </a:pPr>
            <a:r>
              <a:rPr lang="en-US" sz="2400" dirty="0"/>
              <a:t>Multiply the number of complexes by 10.</a:t>
            </a:r>
          </a:p>
          <a:p>
            <a:pPr marL="292608" indent="-292608">
              <a:buFont typeface="Arial" panose="020B0604020202020204" pitchFamily="34" charset="0"/>
              <a:buChar char="•"/>
            </a:pPr>
            <a:r>
              <a:rPr lang="en-US" sz="2400" dirty="0"/>
              <a:t>Do not count incomplete complexes.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52</a:t>
            </a:fld>
            <a:endParaRPr lang="en-US" dirty="0"/>
          </a:p>
        </p:txBody>
      </p:sp>
    </p:spTree>
    <p:extLst>
      <p:ext uri="{BB962C8B-B14F-4D97-AF65-F5344CB8AC3E}">
        <p14:creationId xmlns:p14="http://schemas.microsoft.com/office/powerpoint/2010/main" val="3653248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6-Second Example</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53</a:t>
            </a:fld>
            <a:endParaRPr lang="en-US" dirty="0"/>
          </a:p>
        </p:txBody>
      </p:sp>
      <p:pic>
        <p:nvPicPr>
          <p:cNvPr id="3" name="Picture 2" descr="An illustration shows a tracing on an E C G graph paper with 8 peaks."/>
          <p:cNvPicPr>
            <a:picLocks noChangeAspect="1"/>
          </p:cNvPicPr>
          <p:nvPr/>
        </p:nvPicPr>
        <p:blipFill>
          <a:blip r:embed="rId3"/>
          <a:stretch>
            <a:fillRect/>
          </a:stretch>
        </p:blipFill>
        <p:spPr>
          <a:xfrm>
            <a:off x="483194" y="1414969"/>
            <a:ext cx="8177612" cy="4485261"/>
          </a:xfrm>
          <a:prstGeom prst="rect">
            <a:avLst/>
          </a:prstGeom>
        </p:spPr>
      </p:pic>
    </p:spTree>
    <p:extLst>
      <p:ext uri="{BB962C8B-B14F-4D97-AF65-F5344CB8AC3E}">
        <p14:creationId xmlns:p14="http://schemas.microsoft.com/office/powerpoint/2010/main" val="1092453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3.6</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1354014" y="2206869"/>
            <a:ext cx="7447085" cy="4041531"/>
          </a:xfrm>
        </p:spPr>
        <p:txBody>
          <a:bodyPr/>
          <a:lstStyle/>
          <a:p>
            <a:r>
              <a:rPr lang="en-US" sz="2400" dirty="0"/>
              <a:t>Each large box is equal to how many seconds?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54</a:t>
            </a:fld>
            <a:endParaRPr lang="en-US" dirty="0"/>
          </a:p>
        </p:txBody>
      </p:sp>
    </p:spTree>
    <p:extLst>
      <p:ext uri="{BB962C8B-B14F-4D97-AF65-F5344CB8AC3E}">
        <p14:creationId xmlns:p14="http://schemas.microsoft.com/office/powerpoint/2010/main" val="2180629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3.6</a:t>
            </a:r>
            <a:br>
              <a:rPr lang="en-US" sz="3600" dirty="0"/>
            </a:br>
            <a:r>
              <a:rPr lang="en-US" sz="3600" dirty="0"/>
              <a:t>Apply Your Knowledge #1 </a:t>
            </a:r>
            <a:r>
              <a:rPr lang="en-US" sz="1100" b="0" dirty="0"/>
              <a:t>2</a:t>
            </a:r>
          </a:p>
        </p:txBody>
      </p:sp>
      <p:sp>
        <p:nvSpPr>
          <p:cNvPr id="3" name="Content Placeholder 2"/>
          <p:cNvSpPr>
            <a:spLocks noGrp="1"/>
          </p:cNvSpPr>
          <p:nvPr>
            <p:ph sz="quarter" idx="11"/>
          </p:nvPr>
        </p:nvSpPr>
        <p:spPr>
          <a:xfrm>
            <a:off x="1591407" y="2556390"/>
            <a:ext cx="7315199" cy="995702"/>
          </a:xfrm>
        </p:spPr>
        <p:txBody>
          <a:bodyPr>
            <a:normAutofit/>
          </a:bodyPr>
          <a:lstStyle/>
          <a:p>
            <a:r>
              <a:rPr lang="en-US" sz="2400" dirty="0"/>
              <a:t>Each large box is equal to how many seconds?</a:t>
            </a:r>
          </a:p>
        </p:txBody>
      </p:sp>
      <p:sp>
        <p:nvSpPr>
          <p:cNvPr id="4" name="Content Placeholder 3"/>
          <p:cNvSpPr>
            <a:spLocks noGrp="1"/>
          </p:cNvSpPr>
          <p:nvPr>
            <p:ph sz="quarter" idx="14"/>
          </p:nvPr>
        </p:nvSpPr>
        <p:spPr>
          <a:xfrm>
            <a:off x="2136530" y="5003356"/>
            <a:ext cx="6678419" cy="1577327"/>
          </a:xfrm>
        </p:spPr>
        <p:txBody>
          <a:bodyPr>
            <a:normAutofit/>
          </a:bodyPr>
          <a:lstStyle/>
          <a:p>
            <a:r>
              <a:rPr lang="en-US" sz="2400" dirty="0">
                <a:solidFill>
                  <a:srgbClr val="002060"/>
                </a:solidFill>
              </a:rPr>
              <a:t>0.2 second</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55</a:t>
            </a:fld>
            <a:endParaRPr lang="en-US"/>
          </a:p>
        </p:txBody>
      </p:sp>
      <p:sp>
        <p:nvSpPr>
          <p:cNvPr id="8" name="Content Placeholder 7">
            <a:extLst>
              <a:ext uri="{FF2B5EF4-FFF2-40B4-BE49-F238E27FC236}">
                <a16:creationId xmlns:a16="http://schemas.microsoft.com/office/drawing/2014/main" id="{7070E52D-CA74-43DA-B51C-068B898867FB}"/>
              </a:ext>
            </a:extLst>
          </p:cNvPr>
          <p:cNvSpPr>
            <a:spLocks noGrp="1"/>
          </p:cNvSpPr>
          <p:nvPr>
            <p:ph sz="quarter" idx="15"/>
          </p:nvPr>
        </p:nvSpPr>
        <p:spPr>
          <a:xfrm>
            <a:off x="1639106" y="4102422"/>
            <a:ext cx="7161994" cy="443348"/>
          </a:xfrm>
        </p:spPr>
        <p:txBody>
          <a:bodyPr>
            <a:normAutofit lnSpcReduction="10000"/>
          </a:bodyPr>
          <a:lstStyle/>
          <a:p>
            <a:r>
              <a:rPr lang="en-US" sz="2400" dirty="0">
                <a:solidFill>
                  <a:srgbClr val="002060"/>
                </a:solidFill>
              </a:rPr>
              <a:t>Answer:</a:t>
            </a:r>
          </a:p>
        </p:txBody>
      </p:sp>
    </p:spTree>
    <p:extLst>
      <p:ext uri="{BB962C8B-B14F-4D97-AF65-F5344CB8AC3E}">
        <p14:creationId xmlns:p14="http://schemas.microsoft.com/office/powerpoint/2010/main" val="1202016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Learning Outcome 3.6</a:t>
            </a:r>
            <a:br>
              <a:rPr lang="en-US" dirty="0"/>
            </a:br>
            <a:r>
              <a:rPr lang="en-US" dirty="0"/>
              <a:t>Apply Your Knowledge #2 </a:t>
            </a:r>
            <a:r>
              <a:rPr lang="en-US" sz="1100" b="0" dirty="0"/>
              <a:t>1</a:t>
            </a:r>
          </a:p>
        </p:txBody>
      </p:sp>
      <p:sp>
        <p:nvSpPr>
          <p:cNvPr id="5" name="Content Placeholder 4"/>
          <p:cNvSpPr>
            <a:spLocks noGrp="1"/>
          </p:cNvSpPr>
          <p:nvPr>
            <p:ph sz="quarter" idx="11"/>
          </p:nvPr>
        </p:nvSpPr>
        <p:spPr>
          <a:xfrm>
            <a:off x="1158294" y="1276709"/>
            <a:ext cx="7642805" cy="1158760"/>
          </a:xfrm>
        </p:spPr>
        <p:txBody>
          <a:bodyPr/>
          <a:lstStyle/>
          <a:p>
            <a:r>
              <a:rPr lang="en-US" sz="2000" dirty="0"/>
              <a:t>Using the 6-second method, what is the approximate heart rate shown in this 6-second strip?</a:t>
            </a:r>
          </a:p>
        </p:txBody>
      </p:sp>
      <p:sp>
        <p:nvSpPr>
          <p:cNvPr id="4" name="Text Placeholder 3"/>
          <p:cNvSpPr>
            <a:spLocks noGrp="1"/>
          </p:cNvSpPr>
          <p:nvPr>
            <p:ph type="body" sz="quarter" idx="12"/>
          </p:nvPr>
        </p:nvSpPr>
        <p:spPr>
          <a:xfrm>
            <a:off x="3002280" y="6292645"/>
            <a:ext cx="3231371" cy="222455"/>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56</a:t>
            </a:fld>
            <a:endParaRPr lang="en-US" dirty="0"/>
          </a:p>
        </p:txBody>
      </p:sp>
      <p:pic>
        <p:nvPicPr>
          <p:cNvPr id="8" name="Picture 7" descr="An illustration shows the computation of approximate heart rate in a 6 second strip."/>
          <p:cNvPicPr>
            <a:picLocks noChangeAspect="1"/>
          </p:cNvPicPr>
          <p:nvPr/>
        </p:nvPicPr>
        <p:blipFill>
          <a:blip r:embed="rId3"/>
          <a:stretch>
            <a:fillRect/>
          </a:stretch>
        </p:blipFill>
        <p:spPr>
          <a:xfrm>
            <a:off x="1158295" y="2752413"/>
            <a:ext cx="6857889" cy="2511413"/>
          </a:xfrm>
          <a:prstGeom prst="rect">
            <a:avLst/>
          </a:prstGeom>
        </p:spPr>
      </p:pic>
    </p:spTree>
    <p:extLst>
      <p:ext uri="{BB962C8B-B14F-4D97-AF65-F5344CB8AC3E}">
        <p14:creationId xmlns:p14="http://schemas.microsoft.com/office/powerpoint/2010/main" val="2503048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3.6</a:t>
            </a:r>
            <a:br>
              <a:rPr lang="en-US" sz="3600" dirty="0"/>
            </a:br>
            <a:r>
              <a:rPr lang="en-US" sz="3600" dirty="0"/>
              <a:t>Apply Your Knowledge #2 </a:t>
            </a:r>
            <a:r>
              <a:rPr lang="en-US" sz="1100" b="0" dirty="0"/>
              <a:t>2</a:t>
            </a:r>
            <a:endParaRPr lang="en-US" sz="3600" dirty="0"/>
          </a:p>
        </p:txBody>
      </p:sp>
      <p:sp>
        <p:nvSpPr>
          <p:cNvPr id="3" name="Content Placeholder 2"/>
          <p:cNvSpPr>
            <a:spLocks noGrp="1"/>
          </p:cNvSpPr>
          <p:nvPr>
            <p:ph sz="quarter" idx="11"/>
          </p:nvPr>
        </p:nvSpPr>
        <p:spPr>
          <a:xfrm>
            <a:off x="1204546" y="1276710"/>
            <a:ext cx="7596554" cy="770300"/>
          </a:xfrm>
        </p:spPr>
        <p:txBody>
          <a:bodyPr>
            <a:normAutofit/>
          </a:bodyPr>
          <a:lstStyle/>
          <a:p>
            <a:r>
              <a:rPr lang="en-US" sz="2000" dirty="0"/>
              <a:t>Using the 6-second method, what is the approximate heart rate shown in this 6-second strip?</a:t>
            </a:r>
          </a:p>
        </p:txBody>
      </p:sp>
      <p:sp>
        <p:nvSpPr>
          <p:cNvPr id="4" name="Content Placeholder 3"/>
          <p:cNvSpPr>
            <a:spLocks noGrp="1"/>
          </p:cNvSpPr>
          <p:nvPr>
            <p:ph sz="quarter" idx="14"/>
          </p:nvPr>
        </p:nvSpPr>
        <p:spPr>
          <a:xfrm>
            <a:off x="1925514" y="5119256"/>
            <a:ext cx="6875585" cy="1094508"/>
          </a:xfrm>
        </p:spPr>
        <p:txBody>
          <a:bodyPr/>
          <a:lstStyle/>
          <a:p>
            <a:r>
              <a:rPr lang="en-US" dirty="0">
                <a:solidFill>
                  <a:srgbClr val="002060"/>
                </a:solidFill>
              </a:rPr>
              <a:t>60 bpm; multiply 6 times 10. The last complex is not complete, so it is not counted.</a:t>
            </a:r>
          </a:p>
        </p:txBody>
      </p:sp>
      <p:sp>
        <p:nvSpPr>
          <p:cNvPr id="5" name="Text Placeholder 4"/>
          <p:cNvSpPr>
            <a:spLocks noGrp="1"/>
          </p:cNvSpPr>
          <p:nvPr>
            <p:ph type="body" sz="quarter" idx="12"/>
          </p:nvPr>
        </p:nvSpPr>
        <p:spPr>
          <a:xfrm>
            <a:off x="2817391" y="6213764"/>
            <a:ext cx="3509218" cy="301336"/>
          </a:xfrm>
        </p:spPr>
        <p:txBody>
          <a:bodyPr/>
          <a:lstStyle/>
          <a:p>
            <a:r>
              <a:rPr lang="en-US" sz="1200" dirty="0">
                <a:hlinkClick r:id="" action="ppaction://noaction"/>
              </a:rPr>
              <a:t>Access the text alternative for these images.</a:t>
            </a:r>
            <a:endParaRPr lang="en-US" sz="1200"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57</a:t>
            </a:fld>
            <a:endParaRPr lang="en-US"/>
          </a:p>
        </p:txBody>
      </p:sp>
      <p:sp>
        <p:nvSpPr>
          <p:cNvPr id="8" name="Content Placeholder 7">
            <a:extLst>
              <a:ext uri="{FF2B5EF4-FFF2-40B4-BE49-F238E27FC236}">
                <a16:creationId xmlns:a16="http://schemas.microsoft.com/office/drawing/2014/main" id="{F08ECE3D-E92E-417D-8EF0-726A02623AE1}"/>
              </a:ext>
            </a:extLst>
          </p:cNvPr>
          <p:cNvSpPr>
            <a:spLocks noGrp="1"/>
          </p:cNvSpPr>
          <p:nvPr>
            <p:ph sz="quarter" idx="15"/>
          </p:nvPr>
        </p:nvSpPr>
        <p:spPr>
          <a:xfrm>
            <a:off x="1420844" y="4648197"/>
            <a:ext cx="7394105" cy="422567"/>
          </a:xfrm>
        </p:spPr>
        <p:txBody>
          <a:bodyPr/>
          <a:lstStyle/>
          <a:p>
            <a:r>
              <a:rPr lang="en-US" dirty="0">
                <a:solidFill>
                  <a:srgbClr val="002060"/>
                </a:solidFill>
              </a:rPr>
              <a:t>Answer:</a:t>
            </a:r>
          </a:p>
        </p:txBody>
      </p:sp>
      <p:pic>
        <p:nvPicPr>
          <p:cNvPr id="9" name="Picture 8" descr="An illustration shows the computation of approximate heart rate in a 6 second strip."/>
          <p:cNvPicPr>
            <a:picLocks noChangeAspect="1"/>
          </p:cNvPicPr>
          <p:nvPr/>
        </p:nvPicPr>
        <p:blipFill>
          <a:blip r:embed="rId3"/>
          <a:stretch>
            <a:fillRect/>
          </a:stretch>
        </p:blipFill>
        <p:spPr>
          <a:xfrm>
            <a:off x="1420845" y="2122222"/>
            <a:ext cx="6270442" cy="2296286"/>
          </a:xfrm>
          <a:prstGeom prst="rect">
            <a:avLst/>
          </a:prstGeom>
        </p:spPr>
      </p:pic>
    </p:spTree>
    <p:extLst>
      <p:ext uri="{BB962C8B-B14F-4D97-AF65-F5344CB8AC3E}">
        <p14:creationId xmlns:p14="http://schemas.microsoft.com/office/powerpoint/2010/main" val="82875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Summary </a:t>
            </a:r>
            <a:r>
              <a:rPr lang="en-US" sz="1000" b="0" dirty="0"/>
              <a:t>1</a:t>
            </a:r>
          </a:p>
        </p:txBody>
      </p:sp>
      <p:sp>
        <p:nvSpPr>
          <p:cNvPr id="3" name="Content Placeholder 2"/>
          <p:cNvSpPr>
            <a:spLocks noGrp="1"/>
          </p:cNvSpPr>
          <p:nvPr>
            <p:ph sz="quarter" idx="11"/>
          </p:nvPr>
        </p:nvSpPr>
        <p:spPr>
          <a:xfrm>
            <a:off x="1494692" y="1276709"/>
            <a:ext cx="7306408" cy="4971691"/>
          </a:xfrm>
        </p:spPr>
        <p:txBody>
          <a:bodyPr/>
          <a:lstStyle/>
          <a:p>
            <a:pPr marL="292608" indent="-292608">
              <a:buFont typeface="Arial" panose="020B0604020202020204" pitchFamily="34" charset="0"/>
              <a:buChar char="•"/>
            </a:pPr>
            <a:r>
              <a:rPr lang="en-US" sz="2000" dirty="0"/>
              <a:t>A 12-lead E</a:t>
            </a:r>
            <a:r>
              <a:rPr lang="en-US" sz="200" dirty="0"/>
              <a:t> </a:t>
            </a:r>
            <a:r>
              <a:rPr lang="en-US" sz="2000" dirty="0"/>
              <a:t>C</a:t>
            </a:r>
            <a:r>
              <a:rPr lang="en-US" sz="200" dirty="0"/>
              <a:t> </a:t>
            </a:r>
            <a:r>
              <a:rPr lang="en-US" sz="2000" dirty="0"/>
              <a:t>G uses 10 lead wires to produce 12 views of the electrical activity of the heart.</a:t>
            </a:r>
          </a:p>
          <a:p>
            <a:pPr marL="292608" indent="-292608">
              <a:buFont typeface="Arial" panose="020B0604020202020204" pitchFamily="34" charset="0"/>
              <a:buChar char="•"/>
            </a:pPr>
            <a:r>
              <a:rPr lang="en-US" sz="2000" dirty="0"/>
              <a:t>Standard, augmented, and chest leads are used to produce the E</a:t>
            </a:r>
            <a:r>
              <a:rPr lang="en-US" sz="200" dirty="0"/>
              <a:t> </a:t>
            </a:r>
            <a:r>
              <a:rPr lang="en-US" sz="2000" dirty="0"/>
              <a:t>C</a:t>
            </a:r>
            <a:r>
              <a:rPr lang="en-US" sz="200" dirty="0"/>
              <a:t> </a:t>
            </a:r>
            <a:r>
              <a:rPr lang="en-US" sz="2000" dirty="0"/>
              <a:t>G.</a:t>
            </a:r>
          </a:p>
          <a:p>
            <a:pPr marL="292608" indent="-292608">
              <a:buFont typeface="Arial" panose="020B0604020202020204" pitchFamily="34" charset="0"/>
              <a:buChar char="•"/>
            </a:pPr>
            <a:r>
              <a:rPr lang="en-US" sz="2000" dirty="0"/>
              <a:t>Standard leads are bipolar, and augmented and chest leads are unipolar.</a:t>
            </a:r>
          </a:p>
        </p:txBody>
      </p:sp>
      <p:sp>
        <p:nvSpPr>
          <p:cNvPr id="6" name="Slide Number Placeholder 5"/>
          <p:cNvSpPr>
            <a:spLocks noGrp="1"/>
          </p:cNvSpPr>
          <p:nvPr>
            <p:ph type="sldNum" sz="quarter" idx="4"/>
          </p:nvPr>
        </p:nvSpPr>
        <p:spPr/>
        <p:txBody>
          <a:bodyPr/>
          <a:lstStyle/>
          <a:p>
            <a:fld id="{68151E55-6873-49E2-B8D5-2F265E6F1973}" type="slidenum">
              <a:rPr lang="en-US" smtClean="0"/>
              <a:pPr/>
              <a:t>58</a:t>
            </a:fld>
            <a:endParaRPr lang="en-US" dirty="0"/>
          </a:p>
        </p:txBody>
      </p:sp>
    </p:spTree>
    <p:extLst>
      <p:ext uri="{BB962C8B-B14F-4D97-AF65-F5344CB8AC3E}">
        <p14:creationId xmlns:p14="http://schemas.microsoft.com/office/powerpoint/2010/main" val="3650721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Summary </a:t>
            </a:r>
            <a:r>
              <a:rPr lang="en-US" sz="1000" b="0" dirty="0"/>
              <a:t>2</a:t>
            </a:r>
          </a:p>
        </p:txBody>
      </p:sp>
      <p:sp>
        <p:nvSpPr>
          <p:cNvPr id="3" name="Content Placeholder 2"/>
          <p:cNvSpPr>
            <a:spLocks noGrp="1"/>
          </p:cNvSpPr>
          <p:nvPr>
            <p:ph sz="quarter" idx="11"/>
          </p:nvPr>
        </p:nvSpPr>
        <p:spPr>
          <a:xfrm>
            <a:off x="1266092" y="1276709"/>
            <a:ext cx="7535008" cy="4971691"/>
          </a:xfrm>
        </p:spPr>
        <p:txBody>
          <a:bodyPr/>
          <a:lstStyle/>
          <a:p>
            <a:pPr marL="292608" indent="-292608">
              <a:buFont typeface="Arial" panose="020B0604020202020204" pitchFamily="34" charset="0"/>
              <a:buChar char="•"/>
            </a:pPr>
            <a:r>
              <a:rPr lang="en-US" dirty="0"/>
              <a:t>Input, signal processing, and output display are the basic functions of the E</a:t>
            </a:r>
            <a:r>
              <a:rPr lang="en-US" sz="100" dirty="0"/>
              <a:t> </a:t>
            </a:r>
            <a:r>
              <a:rPr lang="en-US" dirty="0"/>
              <a:t>C</a:t>
            </a:r>
            <a:r>
              <a:rPr lang="en-US" sz="100" dirty="0"/>
              <a:t> </a:t>
            </a:r>
            <a:r>
              <a:rPr lang="en-US" dirty="0"/>
              <a:t>G.</a:t>
            </a:r>
          </a:p>
          <a:p>
            <a:pPr marL="292608" indent="-292608">
              <a:buFont typeface="Arial" panose="020B0604020202020204" pitchFamily="34" charset="0"/>
              <a:buChar char="•"/>
            </a:pPr>
            <a:r>
              <a:rPr lang="en-US" dirty="0"/>
              <a:t>Many advances have been made in E</a:t>
            </a:r>
            <a:r>
              <a:rPr lang="en-US" sz="100" dirty="0"/>
              <a:t> </a:t>
            </a:r>
            <a:r>
              <a:rPr lang="en-US" dirty="0"/>
              <a:t>C</a:t>
            </a:r>
            <a:r>
              <a:rPr lang="en-US" sz="100" dirty="0"/>
              <a:t> </a:t>
            </a:r>
            <a:r>
              <a:rPr lang="en-US" dirty="0"/>
              <a:t>G technology over the last 30 years.</a:t>
            </a:r>
          </a:p>
          <a:p>
            <a:pPr marL="292608" indent="-292608">
              <a:buFont typeface="Arial" panose="020B0604020202020204" pitchFamily="34" charset="0"/>
              <a:buChar char="•"/>
            </a:pPr>
            <a:r>
              <a:rPr lang="en-US" dirty="0"/>
              <a:t>E</a:t>
            </a:r>
            <a:r>
              <a:rPr lang="en-US" sz="100" dirty="0"/>
              <a:t> </a:t>
            </a:r>
            <a:r>
              <a:rPr lang="en-US" dirty="0"/>
              <a:t>C</a:t>
            </a:r>
            <a:r>
              <a:rPr lang="en-US" sz="100" dirty="0"/>
              <a:t> </a:t>
            </a:r>
            <a:r>
              <a:rPr lang="en-US" dirty="0"/>
              <a:t>G controls include a speed control, gain control, and artifact filter.</a:t>
            </a:r>
          </a:p>
          <a:p>
            <a:pPr marL="292608" indent="-292608">
              <a:buFont typeface="Arial" panose="020B0604020202020204" pitchFamily="34" charset="0"/>
              <a:buChar char="•"/>
            </a:pPr>
            <a:r>
              <a:rPr lang="en-US" dirty="0"/>
              <a:t>Various types of E</a:t>
            </a:r>
            <a:r>
              <a:rPr lang="en-US" sz="100" dirty="0"/>
              <a:t> </a:t>
            </a:r>
            <a:r>
              <a:rPr lang="en-US" dirty="0"/>
              <a:t>C</a:t>
            </a:r>
            <a:r>
              <a:rPr lang="en-US" sz="100" dirty="0"/>
              <a:t> </a:t>
            </a:r>
            <a:r>
              <a:rPr lang="en-US" dirty="0"/>
              <a:t>G electrodes are used for E</a:t>
            </a:r>
            <a:r>
              <a:rPr lang="en-US" sz="100" dirty="0"/>
              <a:t> </a:t>
            </a:r>
            <a:r>
              <a:rPr lang="en-US" dirty="0"/>
              <a:t>C</a:t>
            </a:r>
            <a:r>
              <a:rPr lang="en-US" sz="100" dirty="0"/>
              <a:t> </a:t>
            </a:r>
            <a:r>
              <a:rPr lang="en-US" dirty="0"/>
              <a:t>G machines, but most are disposable.</a:t>
            </a:r>
          </a:p>
        </p:txBody>
      </p:sp>
      <p:sp>
        <p:nvSpPr>
          <p:cNvPr id="6" name="Slide Number Placeholder 5"/>
          <p:cNvSpPr>
            <a:spLocks noGrp="1"/>
          </p:cNvSpPr>
          <p:nvPr>
            <p:ph type="sldNum" sz="quarter" idx="4"/>
          </p:nvPr>
        </p:nvSpPr>
        <p:spPr/>
        <p:txBody>
          <a:bodyPr/>
          <a:lstStyle/>
          <a:p>
            <a:fld id="{68151E55-6873-49E2-B8D5-2F265E6F1973}" type="slidenum">
              <a:rPr lang="en-US" smtClean="0"/>
              <a:pPr/>
              <a:t>59</a:t>
            </a:fld>
            <a:endParaRPr lang="en-US" dirty="0"/>
          </a:p>
        </p:txBody>
      </p:sp>
    </p:spTree>
    <p:extLst>
      <p:ext uri="{BB962C8B-B14F-4D97-AF65-F5344CB8AC3E}">
        <p14:creationId xmlns:p14="http://schemas.microsoft.com/office/powerpoint/2010/main" val="292643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Identifying Lead Wires</a:t>
            </a:r>
          </a:p>
        </p:txBody>
      </p:sp>
      <p:sp>
        <p:nvSpPr>
          <p:cNvPr id="5" name="Text Placeholder 4">
            <a:extLst>
              <a:ext uri="{FF2B5EF4-FFF2-40B4-BE49-F238E27FC236}">
                <a16:creationId xmlns:a16="http://schemas.microsoft.com/office/drawing/2014/main" id="{39D0F296-ABF6-4F7E-ABFC-6C5E26148FC1}"/>
              </a:ext>
            </a:extLst>
          </p:cNvPr>
          <p:cNvSpPr>
            <a:spLocks noGrp="1"/>
          </p:cNvSpPr>
          <p:nvPr>
            <p:ph type="body" sz="quarter" idx="12"/>
          </p:nvPr>
        </p:nvSpPr>
        <p:spPr>
          <a:xfrm>
            <a:off x="2982532" y="6164826"/>
            <a:ext cx="3178937" cy="350274"/>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6</a:t>
            </a:fld>
            <a:endParaRPr lang="en-US" dirty="0"/>
          </a:p>
        </p:txBody>
      </p:sp>
      <p:pic>
        <p:nvPicPr>
          <p:cNvPr id="8" name="Picture 7" descr="An illustration shows the position of lead wires with their identification."/>
          <p:cNvPicPr>
            <a:picLocks noChangeAspect="1"/>
          </p:cNvPicPr>
          <p:nvPr/>
        </p:nvPicPr>
        <p:blipFill>
          <a:blip r:embed="rId3"/>
          <a:stretch>
            <a:fillRect/>
          </a:stretch>
        </p:blipFill>
        <p:spPr>
          <a:xfrm>
            <a:off x="514212" y="1514019"/>
            <a:ext cx="8115576" cy="3829961"/>
          </a:xfrm>
          <a:prstGeom prst="rect">
            <a:avLst/>
          </a:prstGeom>
        </p:spPr>
      </p:pic>
    </p:spTree>
    <p:extLst>
      <p:ext uri="{BB962C8B-B14F-4D97-AF65-F5344CB8AC3E}">
        <p14:creationId xmlns:p14="http://schemas.microsoft.com/office/powerpoint/2010/main" val="3262761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Summary </a:t>
            </a:r>
            <a:r>
              <a:rPr lang="en-US" sz="1000" b="0" dirty="0"/>
              <a:t>3</a:t>
            </a:r>
          </a:p>
        </p:txBody>
      </p:sp>
      <p:sp>
        <p:nvSpPr>
          <p:cNvPr id="3" name="Content Placeholder 2"/>
          <p:cNvSpPr>
            <a:spLocks noGrp="1"/>
          </p:cNvSpPr>
          <p:nvPr>
            <p:ph sz="quarter" idx="11"/>
          </p:nvPr>
        </p:nvSpPr>
        <p:spPr>
          <a:xfrm>
            <a:off x="1661746" y="1276709"/>
            <a:ext cx="7139354" cy="4971691"/>
          </a:xfrm>
        </p:spPr>
        <p:txBody>
          <a:bodyPr/>
          <a:lstStyle/>
          <a:p>
            <a:pPr marL="292608" indent="-292608">
              <a:buFont typeface="Arial" panose="020B0604020202020204" pitchFamily="34" charset="0"/>
              <a:buChar char="•"/>
            </a:pPr>
            <a:r>
              <a:rPr lang="en-US" dirty="0"/>
              <a:t>The two most commonly used types of E</a:t>
            </a:r>
            <a:r>
              <a:rPr lang="en-US" sz="100" dirty="0"/>
              <a:t> </a:t>
            </a:r>
            <a:r>
              <a:rPr lang="en-US" dirty="0"/>
              <a:t>C</a:t>
            </a:r>
            <a:r>
              <a:rPr lang="en-US" sz="100" dirty="0"/>
              <a:t> </a:t>
            </a:r>
            <a:r>
              <a:rPr lang="en-US" dirty="0"/>
              <a:t>G graph paper are standard grid and dot matrix.</a:t>
            </a:r>
          </a:p>
          <a:p>
            <a:pPr marL="292608" indent="-292608">
              <a:buFont typeface="Arial" panose="020B0604020202020204" pitchFamily="34" charset="0"/>
              <a:buChar char="•"/>
            </a:pPr>
            <a:r>
              <a:rPr lang="en-US" dirty="0"/>
              <a:t>E</a:t>
            </a:r>
            <a:r>
              <a:rPr lang="en-US" sz="100" dirty="0"/>
              <a:t> </a:t>
            </a:r>
            <a:r>
              <a:rPr lang="en-US" dirty="0"/>
              <a:t>C</a:t>
            </a:r>
            <a:r>
              <a:rPr lang="en-US" sz="100" dirty="0"/>
              <a:t> </a:t>
            </a:r>
            <a:r>
              <a:rPr lang="en-US" dirty="0"/>
              <a:t>G machines are calibrated so that each box represents a specific time and voltage.</a:t>
            </a:r>
          </a:p>
          <a:p>
            <a:pPr marL="292608" indent="-292608">
              <a:buFont typeface="Arial" panose="020B0604020202020204" pitchFamily="34" charset="0"/>
              <a:buChar char="•"/>
            </a:pPr>
            <a:r>
              <a:rPr lang="en-US" dirty="0"/>
              <a:t>Heart rate can be calculated using three different methods: R-R interval, 1500 method, and 6-second method.</a:t>
            </a:r>
          </a:p>
        </p:txBody>
      </p:sp>
      <p:sp>
        <p:nvSpPr>
          <p:cNvPr id="6" name="Slide Number Placeholder 5"/>
          <p:cNvSpPr>
            <a:spLocks noGrp="1"/>
          </p:cNvSpPr>
          <p:nvPr>
            <p:ph type="sldNum" sz="quarter" idx="4"/>
          </p:nvPr>
        </p:nvSpPr>
        <p:spPr/>
        <p:txBody>
          <a:bodyPr/>
          <a:lstStyle/>
          <a:p>
            <a:fld id="{68151E55-6873-49E2-B8D5-2F265E6F1973}" type="slidenum">
              <a:rPr lang="en-US" smtClean="0"/>
              <a:pPr/>
              <a:t>60</a:t>
            </a:fld>
            <a:endParaRPr lang="en-US" dirty="0"/>
          </a:p>
        </p:txBody>
      </p:sp>
    </p:spTree>
    <p:extLst>
      <p:ext uri="{BB962C8B-B14F-4D97-AF65-F5344CB8AC3E}">
        <p14:creationId xmlns:p14="http://schemas.microsoft.com/office/powerpoint/2010/main" val="89762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Einthoven’s Triangle</a:t>
            </a:r>
          </a:p>
        </p:txBody>
      </p:sp>
      <p:sp>
        <p:nvSpPr>
          <p:cNvPr id="8" name="Text Placeholder 7">
            <a:extLst>
              <a:ext uri="{FF2B5EF4-FFF2-40B4-BE49-F238E27FC236}">
                <a16:creationId xmlns:a16="http://schemas.microsoft.com/office/drawing/2014/main" id="{87253247-88C2-447C-9BF3-9F3E0B1E00E4}"/>
              </a:ext>
            </a:extLst>
          </p:cNvPr>
          <p:cNvSpPr>
            <a:spLocks noGrp="1"/>
          </p:cNvSpPr>
          <p:nvPr>
            <p:ph type="body" sz="quarter" idx="12"/>
          </p:nvPr>
        </p:nvSpPr>
        <p:spPr>
          <a:xfrm>
            <a:off x="2953035" y="6233652"/>
            <a:ext cx="3237930" cy="281448"/>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7</a:t>
            </a:fld>
            <a:endParaRPr lang="en-US" dirty="0"/>
          </a:p>
        </p:txBody>
      </p:sp>
      <p:pic>
        <p:nvPicPr>
          <p:cNvPr id="3" name="Picture 2" descr="An illustration shows Einthoven’s triangle."/>
          <p:cNvPicPr>
            <a:picLocks noChangeAspect="1"/>
          </p:cNvPicPr>
          <p:nvPr/>
        </p:nvPicPr>
        <p:blipFill>
          <a:blip r:embed="rId3"/>
          <a:stretch>
            <a:fillRect/>
          </a:stretch>
        </p:blipFill>
        <p:spPr>
          <a:xfrm>
            <a:off x="430669" y="1392200"/>
            <a:ext cx="4777461" cy="4195520"/>
          </a:xfrm>
          <a:prstGeom prst="rect">
            <a:avLst/>
          </a:prstGeom>
        </p:spPr>
      </p:pic>
      <p:pic>
        <p:nvPicPr>
          <p:cNvPr id="5" name="Picture 4" descr="An illustration shows six arrows around Einthoven’s triangle."/>
          <p:cNvPicPr>
            <a:picLocks noChangeAspect="1"/>
          </p:cNvPicPr>
          <p:nvPr/>
        </p:nvPicPr>
        <p:blipFill>
          <a:blip r:embed="rId4"/>
          <a:stretch>
            <a:fillRect/>
          </a:stretch>
        </p:blipFill>
        <p:spPr>
          <a:xfrm>
            <a:off x="5455774" y="1386657"/>
            <a:ext cx="3353091" cy="4206605"/>
          </a:xfrm>
          <a:prstGeom prst="rect">
            <a:avLst/>
          </a:prstGeom>
        </p:spPr>
      </p:pic>
    </p:spTree>
    <p:extLst>
      <p:ext uri="{BB962C8B-B14F-4D97-AF65-F5344CB8AC3E}">
        <p14:creationId xmlns:p14="http://schemas.microsoft.com/office/powerpoint/2010/main" val="293165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Waveform Types</a:t>
            </a:r>
          </a:p>
        </p:txBody>
      </p:sp>
      <p:sp>
        <p:nvSpPr>
          <p:cNvPr id="3" name="Content Placeholder 2"/>
          <p:cNvSpPr>
            <a:spLocks noGrp="1"/>
          </p:cNvSpPr>
          <p:nvPr>
            <p:ph sz="quarter" idx="11"/>
          </p:nvPr>
        </p:nvSpPr>
        <p:spPr>
          <a:xfrm>
            <a:off x="1538654" y="1276709"/>
            <a:ext cx="7262446" cy="4971691"/>
          </a:xfrm>
        </p:spPr>
        <p:txBody>
          <a:bodyPr/>
          <a:lstStyle/>
          <a:p>
            <a:pPr marL="292608" indent="-292608">
              <a:buFont typeface="Arial" panose="020B0604020202020204" pitchFamily="34" charset="0"/>
              <a:buChar char="•"/>
            </a:pPr>
            <a:r>
              <a:rPr lang="en-US" sz="2400" dirty="0"/>
              <a:t>Isoelectric – flat, no current flowing.</a:t>
            </a:r>
          </a:p>
          <a:p>
            <a:pPr marL="292608" indent="-292608">
              <a:buFont typeface="Arial" panose="020B0604020202020204" pitchFamily="34" charset="0"/>
              <a:buChar char="•"/>
            </a:pPr>
            <a:r>
              <a:rPr lang="en-US" sz="2400" dirty="0"/>
              <a:t>Positive – upright, current flows to positive electrode.</a:t>
            </a:r>
          </a:p>
          <a:p>
            <a:pPr marL="292608" indent="-292608">
              <a:buFont typeface="Arial" panose="020B0604020202020204" pitchFamily="34" charset="0"/>
              <a:buChar char="•"/>
            </a:pPr>
            <a:r>
              <a:rPr lang="en-US" sz="2400" dirty="0"/>
              <a:t>Negative – downward, current flows away from positive electrode.</a:t>
            </a:r>
          </a:p>
        </p:txBody>
      </p:sp>
      <p:sp>
        <p:nvSpPr>
          <p:cNvPr id="6" name="Slide Number Placeholder 5"/>
          <p:cNvSpPr>
            <a:spLocks noGrp="1"/>
          </p:cNvSpPr>
          <p:nvPr>
            <p:ph type="sldNum" sz="quarter" idx="4"/>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1007686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Types of Leads</a:t>
            </a:r>
          </a:p>
        </p:txBody>
      </p:sp>
      <p:sp>
        <p:nvSpPr>
          <p:cNvPr id="3" name="Content Placeholder 2"/>
          <p:cNvSpPr>
            <a:spLocks noGrp="1"/>
          </p:cNvSpPr>
          <p:nvPr>
            <p:ph sz="quarter" idx="11"/>
          </p:nvPr>
        </p:nvSpPr>
        <p:spPr>
          <a:xfrm>
            <a:off x="1186962" y="1276709"/>
            <a:ext cx="7614138" cy="2577147"/>
          </a:xfrm>
        </p:spPr>
        <p:txBody>
          <a:bodyPr>
            <a:normAutofit/>
          </a:bodyPr>
          <a:lstStyle/>
          <a:p>
            <a:r>
              <a:rPr lang="en-US" sz="2800" dirty="0"/>
              <a:t>10 lead wires.</a:t>
            </a:r>
          </a:p>
          <a:p>
            <a:pPr marL="292608" indent="-292608">
              <a:buFont typeface="Arial" panose="020B0604020202020204" pitchFamily="34" charset="0"/>
              <a:buChar char="•"/>
            </a:pPr>
            <a:r>
              <a:rPr lang="en-US" sz="2800" dirty="0"/>
              <a:t>Three standard leads.</a:t>
            </a:r>
          </a:p>
          <a:p>
            <a:pPr marL="292608" indent="-292608">
              <a:buFont typeface="Arial" panose="020B0604020202020204" pitchFamily="34" charset="0"/>
              <a:buChar char="•"/>
            </a:pPr>
            <a:r>
              <a:rPr lang="en-US" sz="2800" dirty="0"/>
              <a:t>Three augmented leads.</a:t>
            </a:r>
          </a:p>
          <a:p>
            <a:pPr marL="292608" indent="-292608">
              <a:buFont typeface="Arial" panose="020B0604020202020204" pitchFamily="34" charset="0"/>
              <a:buChar char="•"/>
            </a:pPr>
            <a:r>
              <a:rPr lang="en-US" sz="2800" dirty="0"/>
              <a:t>Six chest leads.</a:t>
            </a:r>
          </a:p>
        </p:txBody>
      </p:sp>
      <p:sp>
        <p:nvSpPr>
          <p:cNvPr id="4" name="Content Placeholder 3"/>
          <p:cNvSpPr>
            <a:spLocks noGrp="1"/>
          </p:cNvSpPr>
          <p:nvPr>
            <p:ph sz="quarter" idx="14"/>
          </p:nvPr>
        </p:nvSpPr>
        <p:spPr>
          <a:xfrm>
            <a:off x="1186962" y="4278988"/>
            <a:ext cx="7614138" cy="1969411"/>
          </a:xfrm>
        </p:spPr>
        <p:txBody>
          <a:bodyPr>
            <a:normAutofit/>
          </a:bodyPr>
          <a:lstStyle/>
          <a:p>
            <a:r>
              <a:rPr lang="en-US" sz="2800" dirty="0"/>
              <a:t>Produce 12 different views.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3145539201"/>
      </p:ext>
    </p:extLst>
  </p:cSld>
  <p:clrMapOvr>
    <a:masterClrMapping/>
  </p:clrMapOvr>
</p:sld>
</file>

<file path=ppt/theme/theme1.xml><?xml version="1.0" encoding="utf-8"?>
<a:theme xmlns:a="http://schemas.openxmlformats.org/drawingml/2006/main" name="Title Slides Master">
  <a:themeElements>
    <a:clrScheme name="Custom 30">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3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FF00"/>
        </a:solidFill>
        <a:ln>
          <a:solidFill>
            <a:srgbClr val="FF0000"/>
          </a:solidFill>
        </a:ln>
      </a:spPr>
      <a:bodyPr wrap="square" rtlCol="0">
        <a:spAutoFit/>
      </a:bodyPr>
      <a:lstStyle>
        <a:defPPr algn="l">
          <a:defRPr dirty="0" smtClean="0">
            <a:solidFill>
              <a:srgbClr val="FF0000"/>
            </a:solidFill>
          </a:defRPr>
        </a:defPPr>
      </a:lstStyle>
    </a:tx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31">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14033</TotalTime>
  <Words>3956</Words>
  <Application>Microsoft Office PowerPoint</Application>
  <PresentationFormat>On-screen Show (4:3)</PresentationFormat>
  <Paragraphs>593</Paragraphs>
  <Slides>60</Slides>
  <Notes>57</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60</vt:i4>
      </vt:variant>
    </vt:vector>
  </HeadingPairs>
  <TitlesOfParts>
    <vt:vector size="70" baseType="lpstr">
      <vt:lpstr>Arial</vt:lpstr>
      <vt:lpstr>Calibri</vt:lpstr>
      <vt:lpstr>Century Gothic</vt:lpstr>
      <vt:lpstr>Wingdings 3</vt:lpstr>
      <vt:lpstr>Title Slides Master</vt:lpstr>
      <vt:lpstr>MainContentSlideMaster</vt:lpstr>
      <vt:lpstr>ClosingMaster</vt:lpstr>
      <vt:lpstr>DividerSlideMaster</vt:lpstr>
      <vt:lpstr>ImageDescriptionAppendixSlideMaster</vt:lpstr>
      <vt:lpstr>Wisp</vt:lpstr>
      <vt:lpstr>Chapter 3</vt:lpstr>
      <vt:lpstr>CHAPTER 3</vt:lpstr>
      <vt:lpstr>Learning Outcome 3.1 Producing the E C G Waveform</vt:lpstr>
      <vt:lpstr>Producing the E C G Waveform</vt:lpstr>
      <vt:lpstr>12-Lead E C G 1</vt:lpstr>
      <vt:lpstr>Identifying Lead Wires</vt:lpstr>
      <vt:lpstr>Einthoven’s Triangle</vt:lpstr>
      <vt:lpstr>Waveform Types</vt:lpstr>
      <vt:lpstr>Types of Leads</vt:lpstr>
      <vt:lpstr>Standard Limb Lead Tracings</vt:lpstr>
      <vt:lpstr>Augmented Leads</vt:lpstr>
      <vt:lpstr>Augmented Lead Tracings</vt:lpstr>
      <vt:lpstr>Chest Lead Placement and Tracings</vt:lpstr>
      <vt:lpstr>12-lead E C G 2</vt:lpstr>
      <vt:lpstr>Learning Outcome 3.1 Apply Your Knowledge #1 1</vt:lpstr>
      <vt:lpstr>Learning Outcome 3.1 Apply Your Knowledge #2 1</vt:lpstr>
      <vt:lpstr>Learning Outcome 3.1 Apply Your Knowledge #2 2</vt:lpstr>
      <vt:lpstr>Learning Outcome 3.2 E C G Machines</vt:lpstr>
      <vt:lpstr>E C G Machines</vt:lpstr>
      <vt:lpstr>Multichannel E C G Machine</vt:lpstr>
      <vt:lpstr>Multichannel E C G Recording</vt:lpstr>
      <vt:lpstr>Primary E C G Machine Functions</vt:lpstr>
      <vt:lpstr>Other E C G Machine Functions</vt:lpstr>
      <vt:lpstr>Advancing Technologies</vt:lpstr>
      <vt:lpstr>Learning Outcome 3.2 Apply Your Knowledge 1</vt:lpstr>
      <vt:lpstr>Learning Outcome 3.2 Apply Your Knowledge 2</vt:lpstr>
      <vt:lpstr>Learning Outcome 3.3 E C G Controls</vt:lpstr>
      <vt:lpstr>Speed Control</vt:lpstr>
      <vt:lpstr>Gain Control</vt:lpstr>
      <vt:lpstr>Artifact Filter</vt:lpstr>
      <vt:lpstr>L C D Display</vt:lpstr>
      <vt:lpstr>Other E C G Machine Controls</vt:lpstr>
      <vt:lpstr>Learning Outcome 3.3 Apply Your Knowledge #1 1</vt:lpstr>
      <vt:lpstr>Learning Outcome 3.3 Apply Your Knowledge #1 2</vt:lpstr>
      <vt:lpstr>Learning Outcome 3.3 Apply Your Knowledge #2 1</vt:lpstr>
      <vt:lpstr>Learning Outcome 3.3 Apply Your Knowledge #2 2</vt:lpstr>
      <vt:lpstr>Learning Outcome 3.4 Electrodes</vt:lpstr>
      <vt:lpstr>Caution!!!</vt:lpstr>
      <vt:lpstr>Learning Outcome 3.4 Apply Your Knowledge 1</vt:lpstr>
      <vt:lpstr>Learning Outcome 3.4 Apply Your Knowledge 2</vt:lpstr>
      <vt:lpstr>Learning Outcome 3.5 E C G Graph Paper</vt:lpstr>
      <vt:lpstr>Handling E C G Graph Paper</vt:lpstr>
      <vt:lpstr>E C G Graph Paper Essentials</vt:lpstr>
      <vt:lpstr>Graph Paper Measurements</vt:lpstr>
      <vt:lpstr>Example of Graph Paper Measurements</vt:lpstr>
      <vt:lpstr>Learning Outcome 3.5 Apply Your Knowledge 1</vt:lpstr>
      <vt:lpstr>Learning Outcome 3.5 Apply Your Knowledge 2</vt:lpstr>
      <vt:lpstr>Learning Outcome 3.6 Calculating Heart Rate</vt:lpstr>
      <vt:lpstr>Calculating Heart Rate Using the 300 Method (R-R method)</vt:lpstr>
      <vt:lpstr>300 Method Example</vt:lpstr>
      <vt:lpstr>Calculating Heart Rate Using the 1500 Method</vt:lpstr>
      <vt:lpstr>Calculating Heart Rate Using the 6-Second Method</vt:lpstr>
      <vt:lpstr>6-Second Example</vt:lpstr>
      <vt:lpstr>Learning Outcome 3.6 Apply Your Knowledge #1 1</vt:lpstr>
      <vt:lpstr>Learning Outcome 3.6 Apply Your Knowledge #1 2</vt:lpstr>
      <vt:lpstr>Learning Outcome 3.6 Apply Your Knowledge #2 1</vt:lpstr>
      <vt:lpstr>Learning Outcome 3.6 Apply Your Knowledge #2 2</vt:lpstr>
      <vt:lpstr>Chapter Summary 1</vt:lpstr>
      <vt:lpstr>Chapter Summary 2</vt:lpstr>
      <vt:lpstr>Chapter Summary 3</vt:lpstr>
    </vt:vector>
  </TitlesOfParts>
  <Company>McGraw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Beth Baugh</dc:creator>
  <cp:lastModifiedBy>Emma Flores</cp:lastModifiedBy>
  <cp:revision>2181</cp:revision>
  <dcterms:created xsi:type="dcterms:W3CDTF">2020-12-08T04:00:13Z</dcterms:created>
  <dcterms:modified xsi:type="dcterms:W3CDTF">2024-10-01T13:05:58Z</dcterms:modified>
</cp:coreProperties>
</file>