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41" r:id="rId6"/>
  </p:sldMasterIdLst>
  <p:notesMasterIdLst>
    <p:notesMasterId r:id="rId71"/>
  </p:notesMasterIdLst>
  <p:sldIdLst>
    <p:sldId id="1603" r:id="rId7"/>
    <p:sldId id="1516" r:id="rId8"/>
    <p:sldId id="1517" r:id="rId9"/>
    <p:sldId id="1518" r:id="rId10"/>
    <p:sldId id="1520" r:id="rId11"/>
    <p:sldId id="1521" r:id="rId12"/>
    <p:sldId id="1519" r:id="rId13"/>
    <p:sldId id="1522" r:id="rId14"/>
    <p:sldId id="1525" r:id="rId15"/>
    <p:sldId id="1526" r:id="rId16"/>
    <p:sldId id="1527" r:id="rId17"/>
    <p:sldId id="1528" r:id="rId18"/>
    <p:sldId id="1529" r:id="rId19"/>
    <p:sldId id="1530" r:id="rId20"/>
    <p:sldId id="1531" r:id="rId21"/>
    <p:sldId id="1523" r:id="rId22"/>
    <p:sldId id="1532" r:id="rId23"/>
    <p:sldId id="1533" r:id="rId24"/>
    <p:sldId id="1534" r:id="rId25"/>
    <p:sldId id="1536" r:id="rId26"/>
    <p:sldId id="1537" r:id="rId27"/>
    <p:sldId id="1538" r:id="rId28"/>
    <p:sldId id="1539" r:id="rId29"/>
    <p:sldId id="1540" r:id="rId30"/>
    <p:sldId id="1543" r:id="rId31"/>
    <p:sldId id="1544" r:id="rId32"/>
    <p:sldId id="1545" r:id="rId33"/>
    <p:sldId id="1546" r:id="rId34"/>
    <p:sldId id="1547" r:id="rId35"/>
    <p:sldId id="1548" r:id="rId36"/>
    <p:sldId id="1549" r:id="rId37"/>
    <p:sldId id="1550" r:id="rId38"/>
    <p:sldId id="1551" r:id="rId39"/>
    <p:sldId id="1552" r:id="rId40"/>
    <p:sldId id="1553" r:id="rId41"/>
    <p:sldId id="1554" r:id="rId42"/>
    <p:sldId id="1555" r:id="rId43"/>
    <p:sldId id="1556" r:id="rId44"/>
    <p:sldId id="1557" r:id="rId45"/>
    <p:sldId id="1558" r:id="rId46"/>
    <p:sldId id="1559" r:id="rId47"/>
    <p:sldId id="1560" r:id="rId48"/>
    <p:sldId id="1561" r:id="rId49"/>
    <p:sldId id="1562" r:id="rId50"/>
    <p:sldId id="1563" r:id="rId51"/>
    <p:sldId id="1564" r:id="rId52"/>
    <p:sldId id="1565" r:id="rId53"/>
    <p:sldId id="1566" r:id="rId54"/>
    <p:sldId id="1567" r:id="rId55"/>
    <p:sldId id="1568" r:id="rId56"/>
    <p:sldId id="1569" r:id="rId57"/>
    <p:sldId id="1570" r:id="rId58"/>
    <p:sldId id="1571" r:id="rId59"/>
    <p:sldId id="1572" r:id="rId60"/>
    <p:sldId id="1573" r:id="rId61"/>
    <p:sldId id="1574" r:id="rId62"/>
    <p:sldId id="1575" r:id="rId63"/>
    <p:sldId id="1576" r:id="rId64"/>
    <p:sldId id="1577" r:id="rId65"/>
    <p:sldId id="1578" r:id="rId66"/>
    <p:sldId id="1579" r:id="rId67"/>
    <p:sldId id="1580" r:id="rId68"/>
    <p:sldId id="1581" r:id="rId69"/>
    <p:sldId id="1582"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1603"/>
            <p14:sldId id="1516"/>
            <p14:sldId id="1517"/>
            <p14:sldId id="1518"/>
            <p14:sldId id="1520"/>
            <p14:sldId id="1521"/>
            <p14:sldId id="1519"/>
            <p14:sldId id="1522"/>
            <p14:sldId id="1525"/>
            <p14:sldId id="1526"/>
            <p14:sldId id="1527"/>
            <p14:sldId id="1528"/>
            <p14:sldId id="1529"/>
            <p14:sldId id="1530"/>
            <p14:sldId id="1531"/>
            <p14:sldId id="1523"/>
            <p14:sldId id="1532"/>
            <p14:sldId id="1533"/>
            <p14:sldId id="1534"/>
            <p14:sldId id="1536"/>
            <p14:sldId id="1537"/>
            <p14:sldId id="1538"/>
            <p14:sldId id="1539"/>
            <p14:sldId id="1540"/>
            <p14:sldId id="1543"/>
            <p14:sldId id="1544"/>
            <p14:sldId id="1545"/>
            <p14:sldId id="1546"/>
            <p14:sldId id="1547"/>
            <p14:sldId id="1548"/>
            <p14:sldId id="1549"/>
            <p14:sldId id="1550"/>
            <p14:sldId id="1551"/>
            <p14:sldId id="1552"/>
            <p14:sldId id="1553"/>
            <p14:sldId id="1554"/>
            <p14:sldId id="1555"/>
            <p14:sldId id="1556"/>
            <p14:sldId id="1557"/>
            <p14:sldId id="1558"/>
            <p14:sldId id="1559"/>
            <p14:sldId id="1560"/>
            <p14:sldId id="1561"/>
            <p14:sldId id="1562"/>
            <p14:sldId id="1563"/>
            <p14:sldId id="1564"/>
            <p14:sldId id="1565"/>
            <p14:sldId id="1566"/>
            <p14:sldId id="1567"/>
            <p14:sldId id="1568"/>
            <p14:sldId id="1569"/>
            <p14:sldId id="1570"/>
            <p14:sldId id="1571"/>
            <p14:sldId id="1572"/>
            <p14:sldId id="1573"/>
            <p14:sldId id="1574"/>
            <p14:sldId id="1575"/>
            <p14:sldId id="1576"/>
            <p14:sldId id="1577"/>
            <p14:sldId id="1578"/>
            <p14:sldId id="1579"/>
            <p14:sldId id="1580"/>
            <p14:sldId id="1581"/>
            <p14:sldId id="1582"/>
          </p14:sldIdLst>
        </p14:section>
        <p14:section name="Appendix: Image Descriptions for Unsighted Students" id="{9E859B0B-078E-463E-89A6-21C20DD280C4}">
          <p14:sldIdLst/>
        </p14:section>
      </p14:sectionLst>
    </p:ext>
    <p:ext uri="{EFAFB233-063F-42B5-8137-9DF3F51BA10A}">
      <p15:sldGuideLst xmlns:p15="http://schemas.microsoft.com/office/powerpoint/2012/main">
        <p15:guide id="2" pos="2856" userDrawn="1">
          <p15:clr>
            <a:srgbClr val="A4A3A4"/>
          </p15:clr>
        </p15:guide>
        <p15:guide id="3" orient="horz" pos="1224" userDrawn="1">
          <p15:clr>
            <a:srgbClr val="A4A3A4"/>
          </p15:clr>
        </p15:guide>
        <p15:guide id="4" pos="5664" userDrawn="1">
          <p15:clr>
            <a:srgbClr val="A4A3A4"/>
          </p15:clr>
        </p15:guide>
        <p15:guide id="5" pos="456" userDrawn="1">
          <p15:clr>
            <a:srgbClr val="A4A3A4"/>
          </p15:clr>
        </p15:guide>
        <p15:guide id="6" orient="horz" pos="79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 id="3" name="1769" initials="1" lastIdx="2" clrIdx="2">
    <p:extLst>
      <p:ext uri="{19B8F6BF-5375-455C-9EA6-DF929625EA0E}">
        <p15:presenceInfo xmlns:p15="http://schemas.microsoft.com/office/powerpoint/2012/main" userId="176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8000"/>
    <a:srgbClr val="A9131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84829" autoAdjust="0"/>
  </p:normalViewPr>
  <p:slideViewPr>
    <p:cSldViewPr snapToGrid="0" showGuides="1">
      <p:cViewPr varScale="1">
        <p:scale>
          <a:sx n="97" d="100"/>
          <a:sy n="97" d="100"/>
        </p:scale>
        <p:origin x="2208" y="42"/>
      </p:cViewPr>
      <p:guideLst>
        <p:guide pos="2856"/>
        <p:guide orient="horz" pos="1224"/>
        <p:guide pos="5664"/>
        <p:guide pos="456"/>
        <p:guide orient="horz" pos="794"/>
      </p:guideLst>
    </p:cSldViewPr>
  </p:slideViewPr>
  <p:outlineViewPr>
    <p:cViewPr>
      <p:scale>
        <a:sx n="33" d="100"/>
        <a:sy n="33" d="100"/>
      </p:scale>
      <p:origin x="0" y="-44706"/>
    </p:cViewPr>
  </p:outlineViewPr>
  <p:notesTextViewPr>
    <p:cViewPr>
      <p:scale>
        <a:sx n="100" d="100"/>
        <a:sy n="100" d="100"/>
      </p:scale>
      <p:origin x="0" y="0"/>
    </p:cViewPr>
  </p:notesTextViewPr>
  <p:sorterViewPr>
    <p:cViewPr>
      <p:scale>
        <a:sx n="100" d="100"/>
        <a:sy n="100" d="100"/>
      </p:scale>
      <p:origin x="0" y="-22308"/>
    </p:cViewPr>
  </p:sorterViewPr>
  <p:notesViewPr>
    <p:cSldViewPr snapToGrid="0">
      <p:cViewPr varScale="1">
        <p:scale>
          <a:sx n="78" d="100"/>
          <a:sy n="78" d="100"/>
        </p:scale>
        <p:origin x="396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C1A02-B94D-44D6-8AA3-0DD14C84C13F}" type="datetimeFigureOut">
              <a:rPr lang="en-US" smtClean="0"/>
              <a:pPr/>
              <a:t>10/31/2024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8D09-9492-4554-9C8F-456CB81F32A8}" type="slidenum">
              <a:rPr lang="en-US" smtClean="0"/>
              <a:pPr/>
              <a:t>‹#›</a:t>
            </a:fld>
            <a:endParaRPr lang="en-US"/>
          </a:p>
        </p:txBody>
      </p:sp>
    </p:spTree>
    <p:extLst>
      <p:ext uri="{BB962C8B-B14F-4D97-AF65-F5344CB8AC3E}">
        <p14:creationId xmlns:p14="http://schemas.microsoft.com/office/powerpoint/2010/main" val="302017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10.1:  Describe the various ventricular dysrhythmias</a:t>
            </a:r>
            <a:endParaRPr lang="en-US" dirty="0"/>
          </a:p>
          <a:p>
            <a:pPr marL="0" lvl="0" indent="0" algn="l" rtl="0">
              <a:spcBef>
                <a:spcPts val="0"/>
              </a:spcBef>
              <a:spcAft>
                <a:spcPts val="0"/>
              </a:spcAft>
              <a:buNone/>
            </a:pPr>
            <a:r>
              <a:rPr lang="en-US" sz="1200" dirty="0"/>
              <a:t>-----</a:t>
            </a:r>
            <a:endParaRPr lang="en-US"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In the ventricular dysrhythmias, the cell-by-cell stimulation of electrical current that depolarizes the ventricles results in a QRS duration of 0.12 or greater.</a:t>
            </a:r>
            <a:endParaRPr lang="en-US"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Ventricular rhythms are sometimes  called ventricular escape rhythms.</a:t>
            </a:r>
          </a:p>
          <a:p>
            <a:pPr marL="0" lvl="0" indent="0" algn="l" rtl="0">
              <a:spcBef>
                <a:spcPts val="0"/>
              </a:spcBef>
              <a:spcAft>
                <a:spcPts val="0"/>
              </a:spcAft>
              <a:buNone/>
            </a:pPr>
            <a:r>
              <a:rPr lang="en-US" sz="1200" dirty="0" err="1"/>
              <a:t>Purkinjes</a:t>
            </a:r>
            <a:r>
              <a:rPr lang="en-US" sz="1200" dirty="0"/>
              <a:t> are the lowest and the slowest.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a:t>
            </a:fld>
            <a:endParaRPr lang="en-US"/>
          </a:p>
        </p:txBody>
      </p:sp>
    </p:spTree>
    <p:extLst>
      <p:ext uri="{BB962C8B-B14F-4D97-AF65-F5344CB8AC3E}">
        <p14:creationId xmlns:p14="http://schemas.microsoft.com/office/powerpoint/2010/main" val="3827237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a:t>
            </a:r>
            <a:r>
              <a:rPr lang="en-US" dirty="0"/>
              <a:t>10</a:t>
            </a:r>
            <a:r>
              <a:rPr lang="en-US" sz="1200" dirty="0"/>
              <a:t>.2: Analyze premature ventricular complexes (PVC’s) and their effect on the patient, including basic patient care and treatment. </a:t>
            </a:r>
            <a:endParaRPr lang="en-US" dirty="0"/>
          </a:p>
          <a:p>
            <a:pPr marL="0" lvl="0" indent="0" algn="l" rtl="0">
              <a:spcBef>
                <a:spcPts val="0"/>
              </a:spcBef>
              <a:spcAft>
                <a:spcPts val="0"/>
              </a:spcAft>
              <a:buNone/>
            </a:pPr>
            <a:r>
              <a:rPr lang="en-US" sz="1200" dirty="0"/>
              <a:t>-----</a:t>
            </a:r>
            <a:endParaRPr lang="en-US" dirty="0"/>
          </a:p>
          <a:p>
            <a:pPr marL="0" lvl="0" indent="0" algn="l" rtl="0">
              <a:spcBef>
                <a:spcPts val="0"/>
              </a:spcBef>
              <a:spcAft>
                <a:spcPts val="0"/>
              </a:spcAft>
              <a:buNone/>
            </a:pPr>
            <a:r>
              <a:rPr lang="en-US" sz="1400" dirty="0">
                <a:solidFill>
                  <a:schemeClr val="dk1"/>
                </a:solidFill>
                <a:latin typeface="Calibri"/>
                <a:ea typeface="Calibri"/>
                <a:cs typeface="Calibri"/>
                <a:sym typeface="Calibri"/>
              </a:rPr>
              <a:t>Occasional PVC’s occur at a rate of less than 6 per minute.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11</a:t>
            </a:fld>
            <a:endParaRPr lang="en-US"/>
          </a:p>
        </p:txBody>
      </p:sp>
    </p:spTree>
    <p:extLst>
      <p:ext uri="{BB962C8B-B14F-4D97-AF65-F5344CB8AC3E}">
        <p14:creationId xmlns:p14="http://schemas.microsoft.com/office/powerpoint/2010/main" val="669842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a:t>
            </a:r>
            <a:r>
              <a:rPr lang="en-US" dirty="0"/>
              <a:t>10</a:t>
            </a:r>
            <a:r>
              <a:rPr lang="en-US" sz="1200" dirty="0"/>
              <a:t>.2: Analyze premature ventricular complexes (PVC’s) and their effect on the patient, including basic patient care and treatment. </a:t>
            </a:r>
            <a:endParaRPr lang="en-US" dirty="0"/>
          </a:p>
          <a:p>
            <a:pPr marL="0" lvl="0" indent="0" algn="l" rtl="0">
              <a:spcBef>
                <a:spcPts val="0"/>
              </a:spcBef>
              <a:spcAft>
                <a:spcPts val="0"/>
              </a:spcAft>
              <a:buNone/>
            </a:pPr>
            <a:r>
              <a:rPr lang="en-US" sz="1200" dirty="0"/>
              <a: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Frequent PVC’s occur at a rate of more than 6 per minute. The 4 PVC’s in this 6-second strip indicate that the rate of PVC’s might be as high as 40 per minute.</a:t>
            </a:r>
          </a:p>
        </p:txBody>
      </p:sp>
      <p:sp>
        <p:nvSpPr>
          <p:cNvPr id="4" name="Slide Number Placeholder 3"/>
          <p:cNvSpPr>
            <a:spLocks noGrp="1"/>
          </p:cNvSpPr>
          <p:nvPr>
            <p:ph type="sldNum" sz="quarter" idx="5"/>
          </p:nvPr>
        </p:nvSpPr>
        <p:spPr/>
        <p:txBody>
          <a:bodyPr/>
          <a:lstStyle/>
          <a:p>
            <a:fld id="{969E8D09-9492-4554-9C8F-456CB81F32A8}" type="slidenum">
              <a:rPr lang="en-US" smtClean="0"/>
              <a:pPr/>
              <a:t>12</a:t>
            </a:fld>
            <a:endParaRPr lang="en-US"/>
          </a:p>
        </p:txBody>
      </p:sp>
    </p:spTree>
    <p:extLst>
      <p:ext uri="{BB962C8B-B14F-4D97-AF65-F5344CB8AC3E}">
        <p14:creationId xmlns:p14="http://schemas.microsoft.com/office/powerpoint/2010/main" val="2888271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a:t>
            </a:r>
            <a:r>
              <a:rPr lang="en-US" dirty="0"/>
              <a:t>10</a:t>
            </a:r>
            <a:r>
              <a:rPr lang="en-US" sz="1200" dirty="0"/>
              <a:t>.2: Analyze premature ventricular complexes (PVC’s) and their effect on the patient, including basic patient care and treatment. </a:t>
            </a:r>
            <a:endParaRPr lang="en-US" dirty="0"/>
          </a:p>
          <a:p>
            <a:pPr marL="0" lvl="0" indent="0" algn="l" rtl="0">
              <a:spcBef>
                <a:spcPts val="0"/>
              </a:spcBef>
              <a:spcAft>
                <a:spcPts val="0"/>
              </a:spcAft>
              <a:buNone/>
            </a:pPr>
            <a:r>
              <a:rPr lang="en-US" sz="1200" dirty="0"/>
              <a:t>-----</a:t>
            </a:r>
            <a:endParaRPr lang="en-US" sz="1400" dirty="0">
              <a:solidFill>
                <a:schemeClr val="dk1"/>
              </a:solidFill>
              <a:latin typeface="Calibri"/>
              <a:ea typeface="Calibri"/>
              <a:cs typeface="Calibri"/>
              <a:sym typeface="Calibri"/>
            </a:endParaRPr>
          </a:p>
          <a:p>
            <a:pPr marL="0" lvl="0" indent="0" algn="l" rtl="0">
              <a:spcBef>
                <a:spcPts val="0"/>
              </a:spcBef>
              <a:spcAft>
                <a:spcPts val="0"/>
              </a:spcAft>
              <a:buNone/>
            </a:pPr>
            <a:r>
              <a:rPr lang="en-US" sz="1400" dirty="0">
                <a:solidFill>
                  <a:schemeClr val="dk1"/>
                </a:solidFill>
                <a:latin typeface="Calibri"/>
                <a:ea typeface="Calibri"/>
                <a:cs typeface="Calibri"/>
                <a:sym typeface="Calibri"/>
              </a:rPr>
              <a:t>In bigeminy, every other beat is a PVC. In other words, the ratio of PVC’s to normal beats is 1:1.</a:t>
            </a:r>
          </a:p>
        </p:txBody>
      </p:sp>
      <p:sp>
        <p:nvSpPr>
          <p:cNvPr id="4" name="Slide Number Placeholder 3"/>
          <p:cNvSpPr>
            <a:spLocks noGrp="1"/>
          </p:cNvSpPr>
          <p:nvPr>
            <p:ph type="sldNum" sz="quarter" idx="5"/>
          </p:nvPr>
        </p:nvSpPr>
        <p:spPr/>
        <p:txBody>
          <a:bodyPr/>
          <a:lstStyle/>
          <a:p>
            <a:fld id="{969E8D09-9492-4554-9C8F-456CB81F32A8}" type="slidenum">
              <a:rPr lang="en-US" smtClean="0"/>
              <a:pPr/>
              <a:t>13</a:t>
            </a:fld>
            <a:endParaRPr lang="en-US"/>
          </a:p>
        </p:txBody>
      </p:sp>
    </p:spTree>
    <p:extLst>
      <p:ext uri="{BB962C8B-B14F-4D97-AF65-F5344CB8AC3E}">
        <p14:creationId xmlns:p14="http://schemas.microsoft.com/office/powerpoint/2010/main" val="3366356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endParaRPr lang="en-US" sz="1400" dirty="0">
              <a:solidFill>
                <a:schemeClr val="dk1"/>
              </a:solidFill>
              <a:latin typeface="Calibri"/>
              <a:ea typeface="Calibri"/>
              <a:cs typeface="Calibri"/>
              <a:sym typeface="Calibri"/>
            </a:endParaRPr>
          </a:p>
          <a:p>
            <a:pPr marL="0" lvl="0" indent="0" algn="l" rtl="0">
              <a:spcBef>
                <a:spcPts val="0"/>
              </a:spcBef>
              <a:spcAft>
                <a:spcPts val="0"/>
              </a:spcAft>
              <a:buNone/>
            </a:pPr>
            <a:r>
              <a:rPr lang="en-US" sz="1400" dirty="0">
                <a:solidFill>
                  <a:schemeClr val="dk1"/>
                </a:solidFill>
                <a:latin typeface="Calibri"/>
                <a:ea typeface="Calibri"/>
                <a:cs typeface="Calibri"/>
                <a:sym typeface="Calibri"/>
              </a:rPr>
              <a:t>In trigeminy, every third complex is a PVC. </a:t>
            </a:r>
          </a:p>
        </p:txBody>
      </p:sp>
      <p:sp>
        <p:nvSpPr>
          <p:cNvPr id="4" name="Slide Number Placeholder 3"/>
          <p:cNvSpPr>
            <a:spLocks noGrp="1"/>
          </p:cNvSpPr>
          <p:nvPr>
            <p:ph type="sldNum" sz="quarter" idx="5"/>
          </p:nvPr>
        </p:nvSpPr>
        <p:spPr/>
        <p:txBody>
          <a:bodyPr/>
          <a:lstStyle/>
          <a:p>
            <a:fld id="{969E8D09-9492-4554-9C8F-456CB81F32A8}" type="slidenum">
              <a:rPr lang="en-US" smtClean="0"/>
              <a:pPr/>
              <a:t>14</a:t>
            </a:fld>
            <a:endParaRPr lang="en-US"/>
          </a:p>
        </p:txBody>
      </p:sp>
    </p:spTree>
    <p:extLst>
      <p:ext uri="{BB962C8B-B14F-4D97-AF65-F5344CB8AC3E}">
        <p14:creationId xmlns:p14="http://schemas.microsoft.com/office/powerpoint/2010/main" val="1113813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endParaRPr lang="en-US" sz="1400" dirty="0">
              <a:solidFill>
                <a:schemeClr val="dk1"/>
              </a:solidFill>
              <a:latin typeface="Calibri"/>
              <a:ea typeface="Calibri"/>
              <a:cs typeface="Calibri"/>
              <a:sym typeface="Calibri"/>
            </a:endParaRPr>
          </a:p>
          <a:p>
            <a:pPr marL="0" lvl="0" indent="0" algn="l" rtl="0">
              <a:spcBef>
                <a:spcPts val="0"/>
              </a:spcBef>
              <a:spcAft>
                <a:spcPts val="0"/>
              </a:spcAft>
              <a:buNone/>
            </a:pPr>
            <a:r>
              <a:rPr lang="en-US" sz="1400" dirty="0">
                <a:solidFill>
                  <a:schemeClr val="dk1"/>
                </a:solidFill>
                <a:latin typeface="Calibri"/>
                <a:ea typeface="Calibri"/>
                <a:cs typeface="Calibri"/>
                <a:sym typeface="Calibri"/>
              </a:rPr>
              <a:t>In </a:t>
            </a:r>
            <a:r>
              <a:rPr lang="en-US" sz="1400" dirty="0" err="1">
                <a:solidFill>
                  <a:schemeClr val="dk1"/>
                </a:solidFill>
                <a:latin typeface="Calibri"/>
                <a:ea typeface="Calibri"/>
                <a:cs typeface="Calibri"/>
                <a:sym typeface="Calibri"/>
              </a:rPr>
              <a:t>quadgeminy</a:t>
            </a:r>
            <a:r>
              <a:rPr lang="en-US" sz="1400" dirty="0">
                <a:solidFill>
                  <a:schemeClr val="dk1"/>
                </a:solidFill>
                <a:latin typeface="Calibri"/>
                <a:ea typeface="Calibri"/>
                <a:cs typeface="Calibri"/>
                <a:sym typeface="Calibri"/>
              </a:rPr>
              <a:t>, every fourth complex is a PVC. </a:t>
            </a:r>
          </a:p>
        </p:txBody>
      </p:sp>
      <p:sp>
        <p:nvSpPr>
          <p:cNvPr id="4" name="Slide Number Placeholder 3"/>
          <p:cNvSpPr>
            <a:spLocks noGrp="1"/>
          </p:cNvSpPr>
          <p:nvPr>
            <p:ph type="sldNum" sz="quarter" idx="5"/>
          </p:nvPr>
        </p:nvSpPr>
        <p:spPr/>
        <p:txBody>
          <a:bodyPr/>
          <a:lstStyle/>
          <a:p>
            <a:fld id="{969E8D09-9492-4554-9C8F-456CB81F32A8}" type="slidenum">
              <a:rPr lang="en-US" smtClean="0"/>
              <a:pPr/>
              <a:t>15</a:t>
            </a:fld>
            <a:endParaRPr lang="en-US"/>
          </a:p>
        </p:txBody>
      </p:sp>
    </p:spTree>
    <p:extLst>
      <p:ext uri="{BB962C8B-B14F-4D97-AF65-F5344CB8AC3E}">
        <p14:creationId xmlns:p14="http://schemas.microsoft.com/office/powerpoint/2010/main" val="1886440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endParaRPr lang="en-US" sz="1400" dirty="0">
              <a:solidFill>
                <a:schemeClr val="dk1"/>
              </a:solidFill>
              <a:latin typeface="Calibri"/>
              <a:ea typeface="Calibri"/>
              <a:cs typeface="Calibri"/>
              <a:sym typeface="Calibri"/>
            </a:endParaRPr>
          </a:p>
          <a:p>
            <a:pPr marL="0" lvl="0" indent="0" algn="l" rtl="0">
              <a:spcBef>
                <a:spcPts val="0"/>
              </a:spcBef>
              <a:spcAft>
                <a:spcPts val="0"/>
              </a:spcAft>
              <a:buNone/>
            </a:pPr>
            <a:r>
              <a:rPr lang="en-US" sz="1400" dirty="0">
                <a:solidFill>
                  <a:schemeClr val="dk1"/>
                </a:solidFill>
                <a:latin typeface="Calibri"/>
                <a:ea typeface="Calibri"/>
                <a:cs typeface="Calibri"/>
                <a:sym typeface="Calibri"/>
              </a:rPr>
              <a:t>R-on-T PVC’s occur during the vulnerable ventricular refractory period.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16</a:t>
            </a:fld>
            <a:endParaRPr lang="en-US"/>
          </a:p>
        </p:txBody>
      </p:sp>
    </p:spTree>
    <p:extLst>
      <p:ext uri="{BB962C8B-B14F-4D97-AF65-F5344CB8AC3E}">
        <p14:creationId xmlns:p14="http://schemas.microsoft.com/office/powerpoint/2010/main" val="2415352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endParaRPr lang="en-US" sz="1400" dirty="0">
              <a:solidFill>
                <a:schemeClr val="dk1"/>
              </a:solidFill>
              <a:latin typeface="Calibri"/>
              <a:ea typeface="Calibri"/>
              <a:cs typeface="Calibri"/>
              <a:sym typeface="Calibri"/>
            </a:endParaRPr>
          </a:p>
          <a:p>
            <a:pPr marL="0" lvl="0" indent="0" algn="l" rtl="0">
              <a:spcBef>
                <a:spcPts val="0"/>
              </a:spcBef>
              <a:spcAft>
                <a:spcPts val="0"/>
              </a:spcAft>
              <a:buNone/>
            </a:pPr>
            <a:r>
              <a:rPr lang="en-US" sz="1400" dirty="0">
                <a:solidFill>
                  <a:schemeClr val="dk1"/>
                </a:solidFill>
                <a:latin typeface="Calibri"/>
                <a:ea typeface="Calibri"/>
                <a:cs typeface="Calibri"/>
                <a:sym typeface="Calibri"/>
              </a:rPr>
              <a:t>Coupling is two PVC’s that occur back-to-back. The morphology of the PVC’s may be the same or different (as pictured).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17</a:t>
            </a:fld>
            <a:endParaRPr lang="en-US"/>
          </a:p>
        </p:txBody>
      </p:sp>
    </p:spTree>
    <p:extLst>
      <p:ext uri="{BB962C8B-B14F-4D97-AF65-F5344CB8AC3E}">
        <p14:creationId xmlns:p14="http://schemas.microsoft.com/office/powerpoint/2010/main" val="385459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 run of ventricular tachycardia consists of three or more PVC’s in a row at a heart rate greater than 100 bpm (This is referring to the rate of the </a:t>
            </a:r>
            <a:r>
              <a:rPr lang="en-US" dirty="0"/>
              <a:t>PVC’s).</a:t>
            </a: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Another term for a run of ventricular tachycardia is </a:t>
            </a:r>
            <a:r>
              <a:rPr lang="en-US" sz="1200" i="1" dirty="0">
                <a:solidFill>
                  <a:schemeClr val="dk1"/>
                </a:solidFill>
                <a:latin typeface="Calibri"/>
                <a:ea typeface="Calibri"/>
                <a:cs typeface="Calibri"/>
                <a:sym typeface="Calibri"/>
              </a:rPr>
              <a:t>salvo</a:t>
            </a:r>
            <a:r>
              <a:rPr lang="en-US" sz="1200" dirty="0">
                <a:solidFill>
                  <a:schemeClr val="dk1"/>
                </a:solidFill>
                <a:latin typeface="Calibri"/>
                <a:ea typeface="Calibri"/>
                <a:cs typeface="Calibri"/>
                <a:sym typeface="Calibri"/>
              </a:rPr>
              <a:t>. When the run consists of three PVC’s, the term </a:t>
            </a:r>
            <a:r>
              <a:rPr lang="en-US" sz="1200" i="1" dirty="0">
                <a:solidFill>
                  <a:schemeClr val="dk1"/>
                </a:solidFill>
                <a:latin typeface="Calibri"/>
                <a:ea typeface="Calibri"/>
                <a:cs typeface="Calibri"/>
                <a:sym typeface="Calibri"/>
              </a:rPr>
              <a:t>triplet PVC’s </a:t>
            </a:r>
            <a:r>
              <a:rPr lang="en-US" sz="1200" dirty="0">
                <a:solidFill>
                  <a:schemeClr val="dk1"/>
                </a:solidFill>
                <a:latin typeface="Calibri"/>
                <a:ea typeface="Calibri"/>
                <a:cs typeface="Calibri"/>
                <a:sym typeface="Calibri"/>
              </a:rPr>
              <a:t>may also be used.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18</a:t>
            </a:fld>
            <a:endParaRPr lang="en-US"/>
          </a:p>
        </p:txBody>
      </p:sp>
    </p:spTree>
    <p:extLst>
      <p:ext uri="{BB962C8B-B14F-4D97-AF65-F5344CB8AC3E}">
        <p14:creationId xmlns:p14="http://schemas.microsoft.com/office/powerpoint/2010/main" val="233870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endParaRPr lang="en-US" sz="1400" dirty="0">
              <a:solidFill>
                <a:schemeClr val="dk1"/>
              </a:solidFill>
              <a:latin typeface="Calibri"/>
              <a:ea typeface="Calibri"/>
              <a:cs typeface="Calibri"/>
              <a:sym typeface="Calibri"/>
            </a:endParaRPr>
          </a:p>
          <a:p>
            <a:pPr marL="0" lvl="0" indent="0" algn="l" rtl="0">
              <a:spcBef>
                <a:spcPts val="0"/>
              </a:spcBef>
              <a:spcAft>
                <a:spcPts val="0"/>
              </a:spcAft>
              <a:buNone/>
            </a:pPr>
            <a:r>
              <a:rPr lang="en-US" sz="1400" dirty="0">
                <a:solidFill>
                  <a:schemeClr val="dk1"/>
                </a:solidFill>
                <a:latin typeface="Calibri"/>
                <a:ea typeface="Calibri"/>
                <a:cs typeface="Calibri"/>
                <a:sym typeface="Calibri"/>
              </a:rPr>
              <a:t>A paroxysmal event is a witnessed change in the cardiac rhythm. </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19</a:t>
            </a:fld>
            <a:endParaRPr lang="en-US"/>
          </a:p>
        </p:txBody>
      </p:sp>
    </p:spTree>
    <p:extLst>
      <p:ext uri="{BB962C8B-B14F-4D97-AF65-F5344CB8AC3E}">
        <p14:creationId xmlns:p14="http://schemas.microsoft.com/office/powerpoint/2010/main" val="1056950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Two R-R interval periods are required after a PVC before another electrical impulse can be conducted.</a:t>
            </a:r>
            <a:endParaRPr lang="en-US"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Compensatory pause: longer than the underlying R-R interval.</a:t>
            </a:r>
            <a:endParaRPr lang="en-US" dirty="0"/>
          </a:p>
          <a:p>
            <a:pPr marL="171450" lvl="0" indent="-171450" algn="l" rtl="0">
              <a:spcBef>
                <a:spcPts val="0"/>
              </a:spcBef>
              <a:spcAft>
                <a:spcPts val="0"/>
              </a:spcAft>
              <a:buClr>
                <a:schemeClr val="dk1"/>
              </a:buClr>
              <a:buSzPts val="1200"/>
              <a:buFont typeface="Arial"/>
              <a:buChar char="•"/>
            </a:pPr>
            <a:r>
              <a:rPr lang="en-US" sz="1200" dirty="0" err="1">
                <a:solidFill>
                  <a:schemeClr val="dk1"/>
                </a:solidFill>
                <a:latin typeface="Calibri"/>
                <a:ea typeface="Calibri"/>
                <a:cs typeface="Calibri"/>
                <a:sym typeface="Calibri"/>
              </a:rPr>
              <a:t>Noncompensatory</a:t>
            </a:r>
            <a:r>
              <a:rPr lang="en-US" sz="1200" dirty="0">
                <a:solidFill>
                  <a:schemeClr val="dk1"/>
                </a:solidFill>
                <a:latin typeface="Calibri"/>
                <a:ea typeface="Calibri"/>
                <a:cs typeface="Calibri"/>
                <a:sym typeface="Calibri"/>
              </a:rPr>
              <a:t> pause: less than the underlying R-R interval.</a:t>
            </a:r>
            <a:endParaRPr lang="en-US" dirty="0"/>
          </a:p>
          <a:p>
            <a:pPr marL="171450" lvl="0" indent="-95250" algn="l" rtl="0">
              <a:spcBef>
                <a:spcPts val="0"/>
              </a:spcBef>
              <a:spcAft>
                <a:spcPts val="0"/>
              </a:spcAft>
              <a:buClr>
                <a:schemeClr val="dk1"/>
              </a:buClr>
              <a:buSzPts val="12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dirty="0">
                <a:solidFill>
                  <a:schemeClr val="dk1"/>
                </a:solidFill>
                <a:latin typeface="Calibri"/>
                <a:ea typeface="Calibri"/>
                <a:cs typeface="Calibri"/>
                <a:sym typeface="Calibri"/>
              </a:rPr>
              <a:t>The atrial and ventricular rates are the same, but the actual rate depends on the underlying rhythm and the number of PVC’s present. Count both the regular complexes and the PVC’s in a 6-second interval and multiply by 10 to determine the rate.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20</a:t>
            </a:fld>
            <a:endParaRPr lang="en-US"/>
          </a:p>
        </p:txBody>
      </p:sp>
    </p:spTree>
    <p:extLst>
      <p:ext uri="{BB962C8B-B14F-4D97-AF65-F5344CB8AC3E}">
        <p14:creationId xmlns:p14="http://schemas.microsoft.com/office/powerpoint/2010/main" val="50024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10.1:  Describe the various ventricular dysrhythmias</a:t>
            </a:r>
            <a:endParaRPr lang="en-US" dirty="0"/>
          </a:p>
          <a:p>
            <a:pPr marL="0" lvl="0" indent="0" algn="l" rtl="0">
              <a:spcBef>
                <a:spcPts val="0"/>
              </a:spcBef>
              <a:spcAft>
                <a:spcPts val="0"/>
              </a:spcAft>
              <a:buNone/>
            </a:pPr>
            <a:r>
              <a:rPr lang="en-US" sz="1200" dirty="0"/>
              <a:t>-----</a:t>
            </a:r>
          </a:p>
          <a:p>
            <a:pPr marL="0" lvl="0" indent="0" algn="l" rtl="0">
              <a:spcBef>
                <a:spcPts val="0"/>
              </a:spcBef>
              <a:spcAft>
                <a:spcPts val="0"/>
              </a:spcAft>
              <a:buNone/>
            </a:pPr>
            <a:r>
              <a:rPr lang="en-US" sz="1200" dirty="0"/>
              <a:t>Remember, the fastest electrical activity in the heart controls the heart rate.</a:t>
            </a:r>
            <a:endParaRPr lang="en-US"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All ventricular complexes and rhythms share a conspicuous morphologic similarity: missing P waves and “wide and bizarre” QRS complexes that measure 0.12 second or greater.</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a:t>
            </a:fld>
            <a:endParaRPr lang="en-US"/>
          </a:p>
        </p:txBody>
      </p:sp>
    </p:spTree>
    <p:extLst>
      <p:ext uri="{BB962C8B-B14F-4D97-AF65-F5344CB8AC3E}">
        <p14:creationId xmlns:p14="http://schemas.microsoft.com/office/powerpoint/2010/main" val="2019408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21</a:t>
            </a:fld>
            <a:endParaRPr lang="en-US"/>
          </a:p>
        </p:txBody>
      </p:sp>
    </p:spTree>
    <p:extLst>
      <p:ext uri="{BB962C8B-B14F-4D97-AF65-F5344CB8AC3E}">
        <p14:creationId xmlns:p14="http://schemas.microsoft.com/office/powerpoint/2010/main" val="2737213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22</a:t>
            </a:fld>
            <a:endParaRPr lang="en-US"/>
          </a:p>
        </p:txBody>
      </p:sp>
    </p:spTree>
    <p:extLst>
      <p:ext uri="{BB962C8B-B14F-4D97-AF65-F5344CB8AC3E}">
        <p14:creationId xmlns:p14="http://schemas.microsoft.com/office/powerpoint/2010/main" val="2919050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Complex PVC’s include frequent PVC’s, multifocal PVC’s, R-on-T PVC’s, and coupling. These patterns indicate an increased risk of developing a more serious ventricular dysrhythmia.</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23</a:t>
            </a:fld>
            <a:endParaRPr lang="en-US"/>
          </a:p>
        </p:txBody>
      </p:sp>
    </p:spTree>
    <p:extLst>
      <p:ext uri="{BB962C8B-B14F-4D97-AF65-F5344CB8AC3E}">
        <p14:creationId xmlns:p14="http://schemas.microsoft.com/office/powerpoint/2010/main" val="1127198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24</a:t>
            </a:fld>
            <a:endParaRPr lang="en-US"/>
          </a:p>
        </p:txBody>
      </p:sp>
    </p:spTree>
    <p:extLst>
      <p:ext uri="{BB962C8B-B14F-4D97-AF65-F5344CB8AC3E}">
        <p14:creationId xmlns:p14="http://schemas.microsoft.com/office/powerpoint/2010/main" val="4097689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10.2: Analyze premature ventricular complexes (PVCs) and their effect on the patient, including basic patient care and treatment.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5"/>
          </p:nvPr>
        </p:nvSpPr>
        <p:spPr/>
        <p:txBody>
          <a:bodyPr/>
          <a:lstStyle/>
          <a:p>
            <a:fld id="{969E8D09-9492-4554-9C8F-456CB81F32A8}" type="slidenum">
              <a:rPr lang="en-US" smtClean="0"/>
              <a:pPr/>
              <a:t>25</a:t>
            </a:fld>
            <a:endParaRPr lang="en-US"/>
          </a:p>
        </p:txBody>
      </p:sp>
    </p:spTree>
    <p:extLst>
      <p:ext uri="{BB962C8B-B14F-4D97-AF65-F5344CB8AC3E}">
        <p14:creationId xmlns:p14="http://schemas.microsoft.com/office/powerpoint/2010/main" val="2559719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10.3:  Analyze agonal rhythm and its effect on the patient, including basic patient care and treatment.</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Agonal rhythm is the last semblance of ordered electrical activity in the heart.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26</a:t>
            </a:fld>
            <a:endParaRPr lang="en-US"/>
          </a:p>
        </p:txBody>
      </p:sp>
    </p:spTree>
    <p:extLst>
      <p:ext uri="{BB962C8B-B14F-4D97-AF65-F5344CB8AC3E}">
        <p14:creationId xmlns:p14="http://schemas.microsoft.com/office/powerpoint/2010/main" val="242454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10.3:  Analyze agonal rhythm and its effect on the patient, including basic patient care and treatment.</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Agonal rhythms do not have P waves because there is no atrial depolarization. Therefore, none of the measurements pertaining to P waves are applicable.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27</a:t>
            </a:fld>
            <a:endParaRPr lang="en-US"/>
          </a:p>
        </p:txBody>
      </p:sp>
    </p:spTree>
    <p:extLst>
      <p:ext uri="{BB962C8B-B14F-4D97-AF65-F5344CB8AC3E}">
        <p14:creationId xmlns:p14="http://schemas.microsoft.com/office/powerpoint/2010/main" val="2895799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10.3:  Analyze agonal rhythm and its effect on the patient, including basic patient care and treatment.</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28</a:t>
            </a:fld>
            <a:endParaRPr lang="en-US"/>
          </a:p>
        </p:txBody>
      </p:sp>
    </p:spTree>
    <p:extLst>
      <p:ext uri="{BB962C8B-B14F-4D97-AF65-F5344CB8AC3E}">
        <p14:creationId xmlns:p14="http://schemas.microsoft.com/office/powerpoint/2010/main" val="4156764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10.3:  Analyze agonal rhythm and its effect on the patient, including basic patient care and treatment.</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29</a:t>
            </a:fld>
            <a:endParaRPr lang="en-US"/>
          </a:p>
        </p:txBody>
      </p:sp>
    </p:spTree>
    <p:extLst>
      <p:ext uri="{BB962C8B-B14F-4D97-AF65-F5344CB8AC3E}">
        <p14:creationId xmlns:p14="http://schemas.microsoft.com/office/powerpoint/2010/main" val="2637305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10.3:  Analyze agonal rhythm and its effect on the patient, including basic patient care and treatment.</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30</a:t>
            </a:fld>
            <a:endParaRPr lang="en-US"/>
          </a:p>
        </p:txBody>
      </p:sp>
    </p:spTree>
    <p:extLst>
      <p:ext uri="{BB962C8B-B14F-4D97-AF65-F5344CB8AC3E}">
        <p14:creationId xmlns:p14="http://schemas.microsoft.com/office/powerpoint/2010/main" val="427912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dirty="0"/>
              <a:t>LO 10.1:  Describe </a:t>
            </a:r>
            <a:r>
              <a:rPr lang="es-ES" dirty="0" err="1"/>
              <a:t>the</a:t>
            </a:r>
            <a:r>
              <a:rPr lang="es-ES" dirty="0"/>
              <a:t> </a:t>
            </a:r>
            <a:r>
              <a:rPr lang="es-ES" dirty="0" err="1"/>
              <a:t>various</a:t>
            </a:r>
            <a:r>
              <a:rPr lang="es-ES" dirty="0"/>
              <a:t> ventricular </a:t>
            </a:r>
            <a:r>
              <a:rPr lang="es-ES" dirty="0" err="1"/>
              <a:t>dysrhythmias</a:t>
            </a:r>
            <a:endParaRPr lang="es-ES" dirty="0"/>
          </a:p>
          <a:p>
            <a:pPr marL="0" lvl="0" indent="0" algn="l" rtl="0">
              <a:spcBef>
                <a:spcPts val="0"/>
              </a:spcBef>
              <a:spcAft>
                <a:spcPts val="0"/>
              </a:spcAft>
              <a:buNone/>
            </a:pPr>
            <a:r>
              <a:rPr lang="es-E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a:t>
            </a:fld>
            <a:endParaRPr lang="en-US"/>
          </a:p>
        </p:txBody>
      </p:sp>
    </p:spTree>
    <p:extLst>
      <p:ext uri="{BB962C8B-B14F-4D97-AF65-F5344CB8AC3E}">
        <p14:creationId xmlns:p14="http://schemas.microsoft.com/office/powerpoint/2010/main" val="70508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10.3:  Analyze agonal rhythm and its effect on the patient, including basic patient care and treatment.</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31</a:t>
            </a:fld>
            <a:endParaRPr lang="en-US"/>
          </a:p>
        </p:txBody>
      </p:sp>
    </p:spTree>
    <p:extLst>
      <p:ext uri="{BB962C8B-B14F-4D97-AF65-F5344CB8AC3E}">
        <p14:creationId xmlns:p14="http://schemas.microsoft.com/office/powerpoint/2010/main" val="1586260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.4: Analyze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Idioventricular rhythms occur only when the SA node and junctional pacemakers fail to initiate an impulse.</a:t>
            </a:r>
            <a:endParaRPr lang="en-US" dirty="0"/>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The prefix </a:t>
            </a:r>
            <a:r>
              <a:rPr lang="en-US" sz="1200" dirty="0" err="1">
                <a:solidFill>
                  <a:schemeClr val="dk1"/>
                </a:solidFill>
                <a:latin typeface="Calibri"/>
                <a:ea typeface="Calibri"/>
                <a:cs typeface="Calibri"/>
                <a:sym typeface="Calibri"/>
              </a:rPr>
              <a:t>idio</a:t>
            </a:r>
            <a:r>
              <a:rPr lang="en-US" sz="1200" dirty="0">
                <a:solidFill>
                  <a:schemeClr val="dk1"/>
                </a:solidFill>
                <a:latin typeface="Calibri"/>
                <a:ea typeface="Calibri"/>
                <a:cs typeface="Calibri"/>
                <a:sym typeface="Calibri"/>
              </a:rPr>
              <a:t>- means “distinct, separate, or by itself.”</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32</a:t>
            </a:fld>
            <a:endParaRPr lang="en-US"/>
          </a:p>
        </p:txBody>
      </p:sp>
    </p:spTree>
    <p:extLst>
      <p:ext uri="{BB962C8B-B14F-4D97-AF65-F5344CB8AC3E}">
        <p14:creationId xmlns:p14="http://schemas.microsoft.com/office/powerpoint/2010/main" val="3977573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.4: Analyze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Idioventricular rhythms do not have P waves because there is no atrial depolarization. Therefore, none of the measurements pertaining to P waves are applicable.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33</a:t>
            </a:fld>
            <a:endParaRPr lang="en-US"/>
          </a:p>
        </p:txBody>
      </p:sp>
    </p:spTree>
    <p:extLst>
      <p:ext uri="{BB962C8B-B14F-4D97-AF65-F5344CB8AC3E}">
        <p14:creationId xmlns:p14="http://schemas.microsoft.com/office/powerpoint/2010/main" val="817175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.4: Analyze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34</a:t>
            </a:fld>
            <a:endParaRPr lang="en-US"/>
          </a:p>
        </p:txBody>
      </p:sp>
    </p:spTree>
    <p:extLst>
      <p:ext uri="{BB962C8B-B14F-4D97-AF65-F5344CB8AC3E}">
        <p14:creationId xmlns:p14="http://schemas.microsoft.com/office/powerpoint/2010/main" val="2095724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.4: Analyze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r>
              <a:rPr lang="en-US" dirty="0"/>
              <a:t>The combination of slow heart rate and loss of atrial kick result in a profound loss of cardiac output.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35</a:t>
            </a:fld>
            <a:endParaRPr lang="en-US"/>
          </a:p>
        </p:txBody>
      </p:sp>
    </p:spTree>
    <p:extLst>
      <p:ext uri="{BB962C8B-B14F-4D97-AF65-F5344CB8AC3E}">
        <p14:creationId xmlns:p14="http://schemas.microsoft.com/office/powerpoint/2010/main" val="842673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.4: Analyze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36</a:t>
            </a:fld>
            <a:endParaRPr lang="en-US"/>
          </a:p>
        </p:txBody>
      </p:sp>
    </p:spTree>
    <p:extLst>
      <p:ext uri="{BB962C8B-B14F-4D97-AF65-F5344CB8AC3E}">
        <p14:creationId xmlns:p14="http://schemas.microsoft.com/office/powerpoint/2010/main" val="265045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.4: Analyze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37</a:t>
            </a:fld>
            <a:endParaRPr lang="en-US"/>
          </a:p>
        </p:txBody>
      </p:sp>
    </p:spTree>
    <p:extLst>
      <p:ext uri="{BB962C8B-B14F-4D97-AF65-F5344CB8AC3E}">
        <p14:creationId xmlns:p14="http://schemas.microsoft.com/office/powerpoint/2010/main" val="2497208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.5: Analyze accelerated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The primary difference between idioventricular rhythm and accelerated idioventricular rhythm is the heart rate.</a:t>
            </a:r>
            <a:endParaRPr lang="en-US"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Idioventricular rhythm: 20 to 40 bpm</a:t>
            </a:r>
            <a:endParaRPr lang="en-US"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Accelerated idioventricular rhythm: 40 to 100 bpm</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38</a:t>
            </a:fld>
            <a:endParaRPr lang="en-US"/>
          </a:p>
        </p:txBody>
      </p:sp>
    </p:spTree>
    <p:extLst>
      <p:ext uri="{BB962C8B-B14F-4D97-AF65-F5344CB8AC3E}">
        <p14:creationId xmlns:p14="http://schemas.microsoft.com/office/powerpoint/2010/main" val="3916021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dirty="0">
                <a:solidFill>
                  <a:schemeClr val="dk1"/>
                </a:solidFill>
                <a:latin typeface="Calibri"/>
                <a:ea typeface="Calibri"/>
                <a:cs typeface="Calibri"/>
                <a:sym typeface="Calibri"/>
              </a:rPr>
              <a:t>LO </a:t>
            </a:r>
            <a:r>
              <a:rPr lang="en-US" sz="1100" dirty="0"/>
              <a:t>10</a:t>
            </a:r>
            <a:r>
              <a:rPr lang="en-US" sz="1100" dirty="0">
                <a:solidFill>
                  <a:schemeClr val="dk1"/>
                </a:solidFill>
                <a:latin typeface="Calibri"/>
                <a:ea typeface="Calibri"/>
                <a:cs typeface="Calibri"/>
                <a:sym typeface="Calibri"/>
              </a:rPr>
              <a:t>.5: Analyze accelerated idioventricular rhythm and its effect on the patient, including basic patient care and treatment.</a:t>
            </a:r>
            <a:endParaRPr lang="en-US"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a:t>
            </a:r>
            <a:endParaRPr lang="en-US"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Accelerated idioventricular rhythms do not have P waves because there is no atrial depolarization. Therefore, none of the measurements pertaining to P waves are applicable.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39</a:t>
            </a:fld>
            <a:endParaRPr lang="en-US"/>
          </a:p>
        </p:txBody>
      </p:sp>
    </p:spTree>
    <p:extLst>
      <p:ext uri="{BB962C8B-B14F-4D97-AF65-F5344CB8AC3E}">
        <p14:creationId xmlns:p14="http://schemas.microsoft.com/office/powerpoint/2010/main" val="1515272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.5: Analyze accelerated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40</a:t>
            </a:fld>
            <a:endParaRPr lang="en-US"/>
          </a:p>
        </p:txBody>
      </p:sp>
    </p:spTree>
    <p:extLst>
      <p:ext uri="{BB962C8B-B14F-4D97-AF65-F5344CB8AC3E}">
        <p14:creationId xmlns:p14="http://schemas.microsoft.com/office/powerpoint/2010/main" val="1592358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dirty="0"/>
              <a:t>LO 10.1:  Describe </a:t>
            </a:r>
            <a:r>
              <a:rPr lang="es-ES" dirty="0" err="1"/>
              <a:t>the</a:t>
            </a:r>
            <a:r>
              <a:rPr lang="es-ES" dirty="0"/>
              <a:t> </a:t>
            </a:r>
            <a:r>
              <a:rPr lang="es-ES" dirty="0" err="1"/>
              <a:t>various</a:t>
            </a:r>
            <a:r>
              <a:rPr lang="es-ES" dirty="0"/>
              <a:t> ventricular </a:t>
            </a:r>
            <a:r>
              <a:rPr lang="es-ES" dirty="0" err="1"/>
              <a:t>dysrhythmias</a:t>
            </a:r>
            <a:endParaRPr lang="es-ES" dirty="0"/>
          </a:p>
          <a:p>
            <a:pPr marL="0" lvl="0" indent="0" algn="l" rtl="0">
              <a:spcBef>
                <a:spcPts val="0"/>
              </a:spcBef>
              <a:spcAft>
                <a:spcPts val="0"/>
              </a:spcAft>
              <a:buNone/>
            </a:pPr>
            <a:r>
              <a:rPr lang="es-E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a:t>
            </a:fld>
            <a:endParaRPr lang="en-US"/>
          </a:p>
        </p:txBody>
      </p:sp>
    </p:spTree>
    <p:extLst>
      <p:ext uri="{BB962C8B-B14F-4D97-AF65-F5344CB8AC3E}">
        <p14:creationId xmlns:p14="http://schemas.microsoft.com/office/powerpoint/2010/main" val="430093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.5: Analyze accelerated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41</a:t>
            </a:fld>
            <a:endParaRPr lang="en-US"/>
          </a:p>
        </p:txBody>
      </p:sp>
    </p:spTree>
    <p:extLst>
      <p:ext uri="{BB962C8B-B14F-4D97-AF65-F5344CB8AC3E}">
        <p14:creationId xmlns:p14="http://schemas.microsoft.com/office/powerpoint/2010/main" val="607589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.5: Analyze accelerated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42</a:t>
            </a:fld>
            <a:endParaRPr lang="en-US"/>
          </a:p>
        </p:txBody>
      </p:sp>
    </p:spTree>
    <p:extLst>
      <p:ext uri="{BB962C8B-B14F-4D97-AF65-F5344CB8AC3E}">
        <p14:creationId xmlns:p14="http://schemas.microsoft.com/office/powerpoint/2010/main" val="1563753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LO </a:t>
            </a:r>
            <a:r>
              <a:rPr lang="en-US" dirty="0"/>
              <a:t>10</a:t>
            </a:r>
            <a:r>
              <a:rPr lang="en-US" sz="1200" dirty="0">
                <a:solidFill>
                  <a:schemeClr val="dk1"/>
                </a:solidFill>
                <a:latin typeface="Calibri"/>
                <a:ea typeface="Calibri"/>
                <a:cs typeface="Calibri"/>
                <a:sym typeface="Calibri"/>
              </a:rPr>
              <a:t>.5: Analyze accelerated idioventricular rhythm and its effect on the patient, including basic patient care and treatment.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t>
            </a:r>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43</a:t>
            </a:fld>
            <a:endParaRPr lang="en-US"/>
          </a:p>
        </p:txBody>
      </p:sp>
    </p:spTree>
    <p:extLst>
      <p:ext uri="{BB962C8B-B14F-4D97-AF65-F5344CB8AC3E}">
        <p14:creationId xmlns:p14="http://schemas.microsoft.com/office/powerpoint/2010/main" val="2369613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10.6:  Analyze ventricular tachycardia and its effect on the patient, including basic patient care and treatment. </a:t>
            </a:r>
            <a:endParaRPr lang="en-US" dirty="0"/>
          </a:p>
          <a:p>
            <a:pPr marL="0" lvl="0" indent="0" algn="l" rtl="0">
              <a:spcBef>
                <a:spcPts val="0"/>
              </a:spcBef>
              <a:spcAft>
                <a:spcPts val="0"/>
              </a:spcAft>
              <a:buNone/>
            </a:pPr>
            <a:r>
              <a:rPr lang="en-US" sz="1200" dirty="0"/>
              <a:t>-----</a:t>
            </a:r>
          </a:p>
          <a:p>
            <a:pPr marL="0" lvl="0" indent="0" algn="l" rtl="0">
              <a:spcBef>
                <a:spcPts val="0"/>
              </a:spcBef>
              <a:spcAft>
                <a:spcPts val="0"/>
              </a:spcAft>
              <a:buNone/>
            </a:pPr>
            <a:r>
              <a:rPr lang="en-US" sz="1200" b="1" dirty="0"/>
              <a:t>Torsades de Pointes: </a:t>
            </a:r>
            <a:r>
              <a:rPr lang="en-US" sz="1200" b="0" dirty="0"/>
              <a:t>A type of ventricular tachycardia in which depolarization impulses move from one ventricle to the other, resulting in a “twisted ribbon” appearance on the ECG  tracing.</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44</a:t>
            </a:fld>
            <a:endParaRPr lang="en-US"/>
          </a:p>
        </p:txBody>
      </p:sp>
    </p:spTree>
    <p:extLst>
      <p:ext uri="{BB962C8B-B14F-4D97-AF65-F5344CB8AC3E}">
        <p14:creationId xmlns:p14="http://schemas.microsoft.com/office/powerpoint/2010/main" val="1902153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45</a:t>
            </a:fld>
            <a:endParaRPr lang="en-US"/>
          </a:p>
        </p:txBody>
      </p:sp>
    </p:spTree>
    <p:extLst>
      <p:ext uri="{BB962C8B-B14F-4D97-AF65-F5344CB8AC3E}">
        <p14:creationId xmlns:p14="http://schemas.microsoft.com/office/powerpoint/2010/main" val="2194927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10.6:  Analyze ventricular tachycardia and its effect on the patient, including basic patient care and treatment. </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Torsades de Pointes (twisting of the points or spikes - from French) is a type of ventricular tachycardia in which the impulse originate from rhythmically changing sites, first in one ventricle and then in the other. The ECG tracing reflects the changing voltages and durations that result from the various locations. Looks like a party streamer.</a:t>
            </a:r>
          </a:p>
          <a:p>
            <a:pPr marL="0" lvl="0" indent="0" algn="l" rtl="0">
              <a:spcBef>
                <a:spcPts val="0"/>
              </a:spcBef>
              <a:spcAft>
                <a:spcPts val="0"/>
              </a:spcAft>
              <a:buNone/>
            </a:pPr>
            <a:r>
              <a:rPr lang="en-US" dirty="0"/>
              <a:t>The pharmacologic treatment of choice is magnesium sulfate.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46</a:t>
            </a:fld>
            <a:endParaRPr lang="en-US"/>
          </a:p>
        </p:txBody>
      </p:sp>
    </p:spTree>
    <p:extLst>
      <p:ext uri="{BB962C8B-B14F-4D97-AF65-F5344CB8AC3E}">
        <p14:creationId xmlns:p14="http://schemas.microsoft.com/office/powerpoint/2010/main" val="1404539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10.6:  Analyze ventricular tachycardia and its effect on the patient, including basic patient care and treatment. </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47</a:t>
            </a:fld>
            <a:endParaRPr lang="en-US"/>
          </a:p>
        </p:txBody>
      </p:sp>
    </p:spTree>
    <p:extLst>
      <p:ext uri="{BB962C8B-B14F-4D97-AF65-F5344CB8AC3E}">
        <p14:creationId xmlns:p14="http://schemas.microsoft.com/office/powerpoint/2010/main" val="1674951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10.6:  Analyze ventricular tachycardia and its effect on the patient, including basic patient care and treatment. </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48</a:t>
            </a:fld>
            <a:endParaRPr lang="en-US"/>
          </a:p>
        </p:txBody>
      </p:sp>
    </p:spTree>
    <p:extLst>
      <p:ext uri="{BB962C8B-B14F-4D97-AF65-F5344CB8AC3E}">
        <p14:creationId xmlns:p14="http://schemas.microsoft.com/office/powerpoint/2010/main" val="571780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10.6:  Analyze ventricular tachycardia and its effect on the patient, including basic patient care and treatment. </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Some patients can tolerate ventricular tachycardia for a short time, remaining conscious and having a pulse.</a:t>
            </a:r>
          </a:p>
          <a:p>
            <a:pPr marL="0" lvl="0" indent="0" algn="l" rtl="0">
              <a:spcBef>
                <a:spcPts val="0"/>
              </a:spcBef>
              <a:spcAft>
                <a:spcPts val="0"/>
              </a:spcAft>
              <a:buNone/>
            </a:pPr>
            <a:r>
              <a:rPr lang="en-US" dirty="0"/>
              <a:t>If the patient is unresponsive, Code Blue is initiated, and CPR is begun. </a:t>
            </a:r>
          </a:p>
          <a:p>
            <a:pPr marL="0" lvl="0" indent="0" algn="l" rtl="0">
              <a:spcBef>
                <a:spcPts val="0"/>
              </a:spcBef>
              <a:spcAft>
                <a:spcPts val="0"/>
              </a:spcAft>
              <a:buNone/>
            </a:pPr>
            <a:r>
              <a:rPr lang="en-US" dirty="0"/>
              <a:t>For responsive patients, treatment plans may include medication and electrical treatments.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49</a:t>
            </a:fld>
            <a:endParaRPr lang="en-US"/>
          </a:p>
        </p:txBody>
      </p:sp>
    </p:spTree>
    <p:extLst>
      <p:ext uri="{BB962C8B-B14F-4D97-AF65-F5344CB8AC3E}">
        <p14:creationId xmlns:p14="http://schemas.microsoft.com/office/powerpoint/2010/main" val="2371135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10.6:  Analyze ventricular tachycardia and its effect on the patient, including basic patient care and treatment. </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50</a:t>
            </a:fld>
            <a:endParaRPr lang="en-US"/>
          </a:p>
        </p:txBody>
      </p:sp>
    </p:spTree>
    <p:extLst>
      <p:ext uri="{BB962C8B-B14F-4D97-AF65-F5344CB8AC3E}">
        <p14:creationId xmlns:p14="http://schemas.microsoft.com/office/powerpoint/2010/main" val="103903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000" dirty="0"/>
              <a:t>LO 10.2: Analyze premature ventricular complexes (PVC’s) and their effect on the patient, including basic patient care and treatment. </a:t>
            </a:r>
          </a:p>
          <a:p>
            <a:pPr marL="0" lvl="0" indent="0" algn="l" rtl="0">
              <a:spcBef>
                <a:spcPts val="0"/>
              </a:spcBef>
              <a:spcAft>
                <a:spcPts val="0"/>
              </a:spcAft>
              <a:buNone/>
            </a:pPr>
            <a:r>
              <a:rPr lang="en-US" sz="1000" dirty="0"/>
              <a:t>-----</a:t>
            </a:r>
          </a:p>
          <a:p>
            <a:pPr marL="0" lvl="0" indent="0" algn="l" rtl="0">
              <a:spcBef>
                <a:spcPts val="0"/>
              </a:spcBef>
              <a:spcAft>
                <a:spcPts val="0"/>
              </a:spcAft>
              <a:buNone/>
            </a:pPr>
            <a:endParaRPr lang="en-US" sz="1000" dirty="0"/>
          </a:p>
          <a:p>
            <a:pPr marL="0" lvl="0" indent="0" algn="l" rtl="0">
              <a:spcBef>
                <a:spcPts val="0"/>
              </a:spcBef>
              <a:spcAft>
                <a:spcPts val="0"/>
              </a:spcAft>
              <a:buNone/>
            </a:pPr>
            <a:r>
              <a:rPr lang="en-US" sz="1000" b="1" dirty="0"/>
              <a:t>Bigeminy: </a:t>
            </a:r>
            <a:r>
              <a:rPr lang="en-US" sz="1000" b="0" dirty="0"/>
              <a:t>A pattern of PVC’s in which every other complex is a PVC.</a:t>
            </a:r>
            <a:endParaRPr lang="en-US" sz="1000" dirty="0"/>
          </a:p>
          <a:p>
            <a:pPr marL="0" lvl="0" indent="0" algn="l" rtl="0">
              <a:spcBef>
                <a:spcPts val="0"/>
              </a:spcBef>
              <a:spcAft>
                <a:spcPts val="0"/>
              </a:spcAft>
              <a:buNone/>
            </a:pPr>
            <a:r>
              <a:rPr lang="en-US" sz="1000" b="1" dirty="0"/>
              <a:t>Coupling: </a:t>
            </a:r>
            <a:r>
              <a:rPr lang="en-US" sz="1000" b="0" dirty="0"/>
              <a:t>Two PVC’s that occur back-to-back.</a:t>
            </a:r>
            <a:endParaRPr lang="en-US" sz="1000" dirty="0"/>
          </a:p>
          <a:p>
            <a:pPr marL="0" lvl="0" indent="0" algn="l" rtl="0">
              <a:spcBef>
                <a:spcPts val="0"/>
              </a:spcBef>
              <a:spcAft>
                <a:spcPts val="0"/>
              </a:spcAft>
              <a:buNone/>
            </a:pPr>
            <a:r>
              <a:rPr lang="en-US" sz="1000" b="1" dirty="0"/>
              <a:t>Frequent PVC: </a:t>
            </a:r>
            <a:r>
              <a:rPr lang="en-US" sz="1000" b="0" dirty="0"/>
              <a:t>Six or more PVC’s per minute.</a:t>
            </a:r>
            <a:endParaRPr lang="en-US" sz="1000" dirty="0"/>
          </a:p>
          <a:p>
            <a:pPr marL="0" lvl="0" indent="0" algn="l" rtl="0">
              <a:spcBef>
                <a:spcPts val="0"/>
              </a:spcBef>
              <a:spcAft>
                <a:spcPts val="0"/>
              </a:spcAft>
              <a:buNone/>
            </a:pPr>
            <a:r>
              <a:rPr lang="en-US" sz="1000" b="1" dirty="0"/>
              <a:t>Interpolated PVC: </a:t>
            </a:r>
            <a:r>
              <a:rPr lang="en-US" sz="1000" b="0" dirty="0"/>
              <a:t>PVC that occurs during the normal R-R interval without interrupting the underlying rhythm.</a:t>
            </a:r>
            <a:endParaRPr lang="en-US" sz="1000" dirty="0"/>
          </a:p>
          <a:p>
            <a:pPr marL="0" lvl="0" indent="0" algn="l" rtl="0">
              <a:spcBef>
                <a:spcPts val="0"/>
              </a:spcBef>
              <a:spcAft>
                <a:spcPts val="0"/>
              </a:spcAft>
              <a:buNone/>
            </a:pPr>
            <a:r>
              <a:rPr lang="en-US" sz="1000" b="1" dirty="0"/>
              <a:t>Multifocal PVC: </a:t>
            </a:r>
            <a:r>
              <a:rPr lang="en-US" sz="1000" b="0" dirty="0"/>
              <a:t>Varied shapes and forms of the PVC’s, suggesting more than one irritable focus.</a:t>
            </a:r>
            <a:endParaRPr lang="en-US" sz="1000" dirty="0"/>
          </a:p>
          <a:p>
            <a:pPr marL="0" lvl="0" indent="0" algn="l" rtl="0">
              <a:spcBef>
                <a:spcPts val="0"/>
              </a:spcBef>
              <a:spcAft>
                <a:spcPts val="0"/>
              </a:spcAft>
              <a:buNone/>
            </a:pPr>
            <a:r>
              <a:rPr lang="en-US" sz="1000" b="1" dirty="0"/>
              <a:t>Occasional PVC: </a:t>
            </a:r>
            <a:r>
              <a:rPr lang="en-US" sz="1000" b="0" dirty="0"/>
              <a:t>Less than six PVC’s per minute.</a:t>
            </a:r>
            <a:endParaRPr lang="en-US" sz="1000" dirty="0"/>
          </a:p>
          <a:p>
            <a:pPr marL="0" lvl="0" indent="0" algn="l" rtl="0">
              <a:spcBef>
                <a:spcPts val="0"/>
              </a:spcBef>
              <a:spcAft>
                <a:spcPts val="0"/>
              </a:spcAft>
              <a:buNone/>
            </a:pPr>
            <a:r>
              <a:rPr lang="en-US" sz="1000" b="1" dirty="0"/>
              <a:t>Paroxysmal event: </a:t>
            </a:r>
            <a:r>
              <a:rPr lang="en-US" sz="1000" b="0" dirty="0"/>
              <a:t>A witnessed change in any cardiac rhythm, including starting, stopping, or both; for example, sinus rhythm to SVT or ventricular tachycardia to ventricular fibrillation.</a:t>
            </a:r>
          </a:p>
          <a:p>
            <a:pPr marL="0" lvl="0" indent="0" algn="l" rtl="0">
              <a:spcBef>
                <a:spcPts val="0"/>
              </a:spcBef>
              <a:spcAft>
                <a:spcPts val="0"/>
              </a:spcAft>
              <a:buNone/>
            </a:pPr>
            <a:r>
              <a:rPr lang="en-US" sz="1000" b="1" dirty="0"/>
              <a:t>Premature ventricular complex (PVC): </a:t>
            </a:r>
            <a:r>
              <a:rPr lang="en-US" sz="1000" dirty="0"/>
              <a:t>An ectopic impulse originating in either ventricle that occurs too early in the cycle.</a:t>
            </a:r>
          </a:p>
          <a:p>
            <a:pPr marL="0" lvl="0" indent="0" algn="l" rtl="0">
              <a:spcBef>
                <a:spcPts val="0"/>
              </a:spcBef>
              <a:spcAft>
                <a:spcPts val="0"/>
              </a:spcAft>
              <a:buNone/>
            </a:pPr>
            <a:r>
              <a:rPr lang="en-US" sz="1000" b="1" dirty="0" err="1"/>
              <a:t>Quadgeminy</a:t>
            </a:r>
            <a:r>
              <a:rPr lang="en-US" sz="1000" b="1" dirty="0"/>
              <a:t>: </a:t>
            </a:r>
            <a:r>
              <a:rPr lang="en-US" sz="1000" dirty="0"/>
              <a:t>A pattern of PVC’s in which every fourth complex is a PVC.</a:t>
            </a:r>
          </a:p>
          <a:p>
            <a:pPr marL="0" lvl="0" indent="0" algn="l" rtl="0">
              <a:spcBef>
                <a:spcPts val="0"/>
              </a:spcBef>
              <a:spcAft>
                <a:spcPts val="0"/>
              </a:spcAft>
              <a:buNone/>
            </a:pPr>
            <a:r>
              <a:rPr lang="en-US" sz="1000" b="1" dirty="0"/>
              <a:t>R-on-T PVC: </a:t>
            </a:r>
            <a:r>
              <a:rPr lang="en-US" sz="1000" dirty="0"/>
              <a:t>PVC that occurs on the downslope of the T wave or the vulnerable period of the relative ventricular refractory period.</a:t>
            </a:r>
          </a:p>
          <a:p>
            <a:pPr marL="0" lvl="0" indent="0" algn="l" rtl="0">
              <a:spcBef>
                <a:spcPts val="0"/>
              </a:spcBef>
              <a:spcAft>
                <a:spcPts val="0"/>
              </a:spcAft>
              <a:buNone/>
            </a:pPr>
            <a:r>
              <a:rPr lang="en-US" sz="1000" b="1" dirty="0"/>
              <a:t>Run of ventricular tachycardia: </a:t>
            </a:r>
            <a:r>
              <a:rPr lang="en-US" sz="1000" b="0" dirty="0"/>
              <a:t>Three or more PVC’s occurring in a row at a rate greater than 100 bpm</a:t>
            </a:r>
            <a:endParaRPr lang="en-US" sz="1000" dirty="0"/>
          </a:p>
          <a:p>
            <a:pPr marL="0" lvl="0" indent="0" algn="l" rtl="0">
              <a:spcBef>
                <a:spcPts val="0"/>
              </a:spcBef>
              <a:spcAft>
                <a:spcPts val="0"/>
              </a:spcAft>
              <a:buNone/>
            </a:pPr>
            <a:r>
              <a:rPr lang="en-US" sz="1000" b="1" dirty="0"/>
              <a:t>Salvo: </a:t>
            </a:r>
            <a:r>
              <a:rPr lang="en-US" sz="1000" dirty="0"/>
              <a:t>Another term for a run of ventricular tachycardia.</a:t>
            </a:r>
          </a:p>
          <a:p>
            <a:pPr marL="0" lvl="0" indent="0" algn="l" rtl="0">
              <a:spcBef>
                <a:spcPts val="0"/>
              </a:spcBef>
              <a:spcAft>
                <a:spcPts val="0"/>
              </a:spcAft>
              <a:buNone/>
            </a:pPr>
            <a:r>
              <a:rPr lang="en-US" sz="1000" b="1" dirty="0"/>
              <a:t>Trigeminy: </a:t>
            </a:r>
            <a:r>
              <a:rPr lang="en-US" sz="1000" dirty="0"/>
              <a:t>A pattern of PVC’s in which every third complex is a PVC.</a:t>
            </a:r>
          </a:p>
          <a:p>
            <a:pPr marL="0" lvl="0" indent="0" algn="l" rtl="0">
              <a:spcBef>
                <a:spcPts val="0"/>
              </a:spcBef>
              <a:spcAft>
                <a:spcPts val="0"/>
              </a:spcAft>
              <a:buNone/>
            </a:pPr>
            <a:r>
              <a:rPr lang="en-US" sz="1000" b="1" dirty="0"/>
              <a:t>Triplet PVC’s: </a:t>
            </a:r>
            <a:r>
              <a:rPr lang="en-US" sz="1000" dirty="0"/>
              <a:t>Another name for a run of ventricular tachycardia.</a:t>
            </a:r>
          </a:p>
          <a:p>
            <a:pPr marL="0" lvl="0" indent="0" algn="l" rtl="0">
              <a:spcBef>
                <a:spcPts val="0"/>
              </a:spcBef>
              <a:spcAft>
                <a:spcPts val="0"/>
              </a:spcAft>
              <a:buNone/>
            </a:pPr>
            <a:r>
              <a:rPr lang="en-US" sz="1000" b="1" dirty="0"/>
              <a:t>Unifocal PVC’s: </a:t>
            </a:r>
            <a:r>
              <a:rPr lang="en-US" sz="1000" dirty="0"/>
              <a:t>Early complexes that have a similar shape, suggesting only one irritable focus present.</a:t>
            </a:r>
            <a:endParaRPr lang="en-IN" sz="1000"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6</a:t>
            </a:fld>
            <a:endParaRPr lang="en-US"/>
          </a:p>
        </p:txBody>
      </p:sp>
    </p:spTree>
    <p:extLst>
      <p:ext uri="{BB962C8B-B14F-4D97-AF65-F5344CB8AC3E}">
        <p14:creationId xmlns:p14="http://schemas.microsoft.com/office/powerpoint/2010/main" val="2167075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10.6:  Analyze ventricular tachycardia and its effect on the patient, including basic patient care and treatment. </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51</a:t>
            </a:fld>
            <a:endParaRPr lang="en-US"/>
          </a:p>
        </p:txBody>
      </p:sp>
    </p:spTree>
    <p:extLst>
      <p:ext uri="{BB962C8B-B14F-4D97-AF65-F5344CB8AC3E}">
        <p14:creationId xmlns:p14="http://schemas.microsoft.com/office/powerpoint/2010/main" val="26881775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10.7:  Analyze ventricular fibrillation and its effect on the patient, including basic patient care and treatment.</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The ventricles quiver instead of pumping blood because small, isolated portions of the ventricles are depolarizing. There is no organized wave of cellular depolarization to make the entire ventricle contract at one time.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52</a:t>
            </a:fld>
            <a:endParaRPr lang="en-US"/>
          </a:p>
        </p:txBody>
      </p:sp>
    </p:spTree>
    <p:extLst>
      <p:ext uri="{BB962C8B-B14F-4D97-AF65-F5344CB8AC3E}">
        <p14:creationId xmlns:p14="http://schemas.microsoft.com/office/powerpoint/2010/main" val="11881827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10.7:  Analyze ventricular fibrillation and its effect on the patient, including basic patient care and treatment.</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In ventricular fibrillation, only the fibrillatory waves are present. No uniform depolarization of the ventricle occurs.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53</a:t>
            </a:fld>
            <a:endParaRPr lang="en-US"/>
          </a:p>
        </p:txBody>
      </p:sp>
    </p:spTree>
    <p:extLst>
      <p:ext uri="{BB962C8B-B14F-4D97-AF65-F5344CB8AC3E}">
        <p14:creationId xmlns:p14="http://schemas.microsoft.com/office/powerpoint/2010/main" val="2373398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10.7:  Analyze ventricular fibrillation and its effect on the patient, including basic patient care and treatment.</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Check the patient first because what may appear to be ventricular fibrillation may be waveforms caused by a variety of other things:</a:t>
            </a:r>
          </a:p>
          <a:p>
            <a:pPr marL="171450" lvl="0" indent="-171450" algn="l" rtl="0">
              <a:spcBef>
                <a:spcPts val="0"/>
              </a:spcBef>
              <a:spcAft>
                <a:spcPts val="0"/>
              </a:spcAft>
              <a:buClr>
                <a:schemeClr val="dk1"/>
              </a:buClr>
              <a:buSzPts val="1200"/>
              <a:buFont typeface="Arial"/>
              <a:buChar char="•"/>
            </a:pPr>
            <a:r>
              <a:rPr lang="en-US" dirty="0"/>
              <a:t>Poorly attached electrodes</a:t>
            </a:r>
          </a:p>
          <a:p>
            <a:pPr marL="171450" lvl="0" indent="-171450" algn="l" rtl="0">
              <a:spcBef>
                <a:spcPts val="0"/>
              </a:spcBef>
              <a:spcAft>
                <a:spcPts val="0"/>
              </a:spcAft>
              <a:buClr>
                <a:schemeClr val="dk1"/>
              </a:buClr>
              <a:buSzPts val="1200"/>
              <a:buFont typeface="Arial"/>
              <a:buChar char="•"/>
            </a:pPr>
            <a:r>
              <a:rPr lang="en-US" dirty="0"/>
              <a:t>Dried-out electrodes</a:t>
            </a:r>
          </a:p>
          <a:p>
            <a:pPr marL="171450" lvl="0" indent="-171450" algn="l" rtl="0">
              <a:spcBef>
                <a:spcPts val="0"/>
              </a:spcBef>
              <a:spcAft>
                <a:spcPts val="0"/>
              </a:spcAft>
              <a:buClr>
                <a:schemeClr val="dk1"/>
              </a:buClr>
              <a:buSzPts val="1200"/>
              <a:buFont typeface="Arial"/>
              <a:buChar char="•"/>
            </a:pPr>
            <a:r>
              <a:rPr lang="en-US" dirty="0"/>
              <a:t>Broken lead wires</a:t>
            </a:r>
          </a:p>
          <a:p>
            <a:pPr marL="171450" lvl="0" indent="-171450" algn="l" rtl="0">
              <a:spcBef>
                <a:spcPts val="0"/>
              </a:spcBef>
              <a:spcAft>
                <a:spcPts val="0"/>
              </a:spcAft>
              <a:buClr>
                <a:schemeClr val="dk1"/>
              </a:buClr>
              <a:buSzPts val="1200"/>
              <a:buFont typeface="Arial"/>
              <a:buChar char="•"/>
            </a:pPr>
            <a:r>
              <a:rPr lang="en-US" dirty="0"/>
              <a:t>Excessive patient movement</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1" dirty="0"/>
              <a:t>If the patient is talking to you, the patient is not in ventricular fibrillation.</a:t>
            </a:r>
          </a:p>
          <a:p>
            <a:pPr marL="0" lvl="0" indent="0" algn="l" rtl="0">
              <a:spcBef>
                <a:spcPts val="0"/>
              </a:spcBef>
              <a:spcAft>
                <a:spcPts val="0"/>
              </a:spcAft>
              <a:buClr>
                <a:schemeClr val="dk1"/>
              </a:buClr>
              <a:buSzPts val="1200"/>
              <a:buFont typeface="Arial"/>
              <a:buNone/>
            </a:pPr>
            <a:endParaRPr lang="en-US" b="1" dirty="0"/>
          </a:p>
          <a:p>
            <a:pPr marL="0" lvl="0" indent="0" algn="l" rtl="0">
              <a:spcBef>
                <a:spcPts val="0"/>
              </a:spcBef>
              <a:spcAft>
                <a:spcPts val="0"/>
              </a:spcAft>
              <a:buClr>
                <a:schemeClr val="dk1"/>
              </a:buClr>
              <a:buSzPts val="1200"/>
              <a:buFont typeface="Arial"/>
              <a:buNone/>
            </a:pPr>
            <a:r>
              <a:rPr lang="en-US" b="1" dirty="0"/>
              <a:t>Crash Cart: </a:t>
            </a:r>
            <a:r>
              <a:rPr lang="en-US" b="0" dirty="0"/>
              <a:t>A cart or tray containing emergency medication and equipment that can be easily transported to the location of an emergency for life support.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54</a:t>
            </a:fld>
            <a:endParaRPr lang="en-US"/>
          </a:p>
        </p:txBody>
      </p:sp>
    </p:spTree>
    <p:extLst>
      <p:ext uri="{BB962C8B-B14F-4D97-AF65-F5344CB8AC3E}">
        <p14:creationId xmlns:p14="http://schemas.microsoft.com/office/powerpoint/2010/main" val="1774548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10.7:  Analyze ventricular fibrillation and its effect on the patient, including basic patient care and treatment.</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55</a:t>
            </a:fld>
            <a:endParaRPr lang="en-US"/>
          </a:p>
        </p:txBody>
      </p:sp>
    </p:spTree>
    <p:extLst>
      <p:ext uri="{BB962C8B-B14F-4D97-AF65-F5344CB8AC3E}">
        <p14:creationId xmlns:p14="http://schemas.microsoft.com/office/powerpoint/2010/main" val="844019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10.7:  Analyze ventricular fibrillation and its effect on the patient, including basic patient care and treatment.</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5"/>
          </p:nvPr>
        </p:nvSpPr>
        <p:spPr/>
        <p:txBody>
          <a:bodyPr/>
          <a:lstStyle/>
          <a:p>
            <a:fld id="{969E8D09-9492-4554-9C8F-456CB81F32A8}" type="slidenum">
              <a:rPr lang="en-US" smtClean="0"/>
              <a:pPr/>
              <a:t>56</a:t>
            </a:fld>
            <a:endParaRPr lang="en-US"/>
          </a:p>
        </p:txBody>
      </p:sp>
    </p:spTree>
    <p:extLst>
      <p:ext uri="{BB962C8B-B14F-4D97-AF65-F5344CB8AC3E}">
        <p14:creationId xmlns:p14="http://schemas.microsoft.com/office/powerpoint/2010/main" val="82678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10.8:  Analyze asystole and its effect on the patient, including basic patient care and treatment. </a:t>
            </a:r>
          </a:p>
          <a:p>
            <a:pPr marL="0" lvl="0" indent="0" algn="l" rtl="0">
              <a:spcBef>
                <a:spcPts val="0"/>
              </a:spcBef>
              <a:spcAft>
                <a:spcPts val="0"/>
              </a:spcAft>
              <a:buNone/>
            </a:pPr>
            <a:r>
              <a:rPr lang="en-US" dirty="0"/>
              <a:t>-----</a:t>
            </a:r>
          </a:p>
          <a:p>
            <a:pPr marL="0" marR="0" lvl="0" indent="0" algn="l" rtl="0">
              <a:lnSpc>
                <a:spcPct val="100000"/>
              </a:lnSpc>
              <a:spcBef>
                <a:spcPts val="0"/>
              </a:spcBef>
              <a:spcAft>
                <a:spcPts val="0"/>
              </a:spcAft>
              <a:buClr>
                <a:schemeClr val="dk1"/>
              </a:buClr>
              <a:buSzPts val="1400"/>
              <a:buFont typeface="Calibri"/>
              <a:buNone/>
            </a:pPr>
            <a:r>
              <a:rPr lang="en-US" sz="1400" dirty="0"/>
              <a:t>Asystole is often called a “straight line” or “flat line” rhythm.</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57</a:t>
            </a:fld>
            <a:endParaRPr lang="en-US"/>
          </a:p>
        </p:txBody>
      </p:sp>
    </p:spTree>
    <p:extLst>
      <p:ext uri="{BB962C8B-B14F-4D97-AF65-F5344CB8AC3E}">
        <p14:creationId xmlns:p14="http://schemas.microsoft.com/office/powerpoint/2010/main" val="15283674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10.8:  Analyze asystole and its effect on the patient, including basic patient care and treatment. </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58</a:t>
            </a:fld>
            <a:endParaRPr lang="en-US"/>
          </a:p>
        </p:txBody>
      </p:sp>
    </p:spTree>
    <p:extLst>
      <p:ext uri="{BB962C8B-B14F-4D97-AF65-F5344CB8AC3E}">
        <p14:creationId xmlns:p14="http://schemas.microsoft.com/office/powerpoint/2010/main" val="14147139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10.8:  Analyze asystole and its effect on the patient, including basic patient care and treatment. </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Emergency care measures include immediate CPR and advanced cardiac life support measures.</a:t>
            </a:r>
          </a:p>
        </p:txBody>
      </p:sp>
      <p:sp>
        <p:nvSpPr>
          <p:cNvPr id="4" name="Slide Number Placeholder 3"/>
          <p:cNvSpPr>
            <a:spLocks noGrp="1"/>
          </p:cNvSpPr>
          <p:nvPr>
            <p:ph type="sldNum" sz="quarter" idx="5"/>
          </p:nvPr>
        </p:nvSpPr>
        <p:spPr/>
        <p:txBody>
          <a:bodyPr/>
          <a:lstStyle/>
          <a:p>
            <a:fld id="{969E8D09-9492-4554-9C8F-456CB81F32A8}" type="slidenum">
              <a:rPr lang="en-US" smtClean="0"/>
              <a:pPr/>
              <a:t>59</a:t>
            </a:fld>
            <a:endParaRPr lang="en-US"/>
          </a:p>
        </p:txBody>
      </p:sp>
    </p:spTree>
    <p:extLst>
      <p:ext uri="{BB962C8B-B14F-4D97-AF65-F5344CB8AC3E}">
        <p14:creationId xmlns:p14="http://schemas.microsoft.com/office/powerpoint/2010/main" val="34043802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10.8:  Analyze asystole and its effect on the patient, including basic patient care and treatment. </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60</a:t>
            </a:fld>
            <a:endParaRPr lang="en-US"/>
          </a:p>
        </p:txBody>
      </p:sp>
    </p:spTree>
    <p:extLst>
      <p:ext uri="{BB962C8B-B14F-4D97-AF65-F5344CB8AC3E}">
        <p14:creationId xmlns:p14="http://schemas.microsoft.com/office/powerpoint/2010/main" val="333603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dirty="0"/>
              <a:t>LO </a:t>
            </a:r>
            <a:r>
              <a:rPr lang="en-US" dirty="0"/>
              <a:t>10</a:t>
            </a:r>
            <a:r>
              <a:rPr lang="en-US" sz="1100" dirty="0"/>
              <a:t>.2: Analyze premature ventricular complexes (PVC’s) and their effect on the patient, including basic patient care and treatment. </a:t>
            </a:r>
            <a:endParaRPr lang="en-US" dirty="0"/>
          </a:p>
          <a:p>
            <a:pPr marL="0" lvl="0" indent="0" algn="l" rtl="0">
              <a:spcBef>
                <a:spcPts val="0"/>
              </a:spcBef>
              <a:spcAft>
                <a:spcPts val="0"/>
              </a:spcAft>
              <a:buNone/>
            </a:pPr>
            <a:r>
              <a:rPr lang="en-US" sz="1100" dirty="0"/>
              <a:t>-----</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 PVC is an early QRS complex that measures 0.12 second or greater and has a wide and bizarre appearance. There is no P wave.</a:t>
            </a:r>
          </a:p>
          <a:p>
            <a:pPr marL="0" lvl="0" indent="0" algn="l" rtl="0">
              <a:spcBef>
                <a:spcPts val="0"/>
              </a:spcBef>
              <a:spcAft>
                <a:spcPts val="0"/>
              </a:spcAft>
              <a:buNone/>
            </a:pPr>
            <a:r>
              <a:rPr lang="en-US" sz="1200" dirty="0"/>
              <a:t>Ischemic regions in the heart leads to increased myocardial irritability. This irritability results in ectopic impulses resulting in PVC’s.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7</a:t>
            </a:fld>
            <a:endParaRPr lang="en-US"/>
          </a:p>
        </p:txBody>
      </p:sp>
    </p:spTree>
    <p:extLst>
      <p:ext uri="{BB962C8B-B14F-4D97-AF65-F5344CB8AC3E}">
        <p14:creationId xmlns:p14="http://schemas.microsoft.com/office/powerpoint/2010/main" val="655059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10.8:  Analyze asystole and its effect on the patient, including basic patient care and treatment. </a:t>
            </a:r>
          </a:p>
          <a:p>
            <a:pPr marL="0" lvl="0" indent="0" algn="l" rtl="0">
              <a:spcBef>
                <a:spcPts val="0"/>
              </a:spcBef>
              <a:spcAft>
                <a:spcPts val="0"/>
              </a:spcAft>
              <a:buNone/>
            </a:pPr>
            <a:r>
              <a:rPr lang="en-US"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61</a:t>
            </a:fld>
            <a:endParaRPr lang="en-US"/>
          </a:p>
        </p:txBody>
      </p:sp>
    </p:spTree>
    <p:extLst>
      <p:ext uri="{BB962C8B-B14F-4D97-AF65-F5344CB8AC3E}">
        <p14:creationId xmlns:p14="http://schemas.microsoft.com/office/powerpoint/2010/main" val="23825196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10.8:  Analyze asystole and its effect on the patient, including basic patient care and treatment.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5"/>
          </p:nvPr>
        </p:nvSpPr>
        <p:spPr/>
        <p:txBody>
          <a:bodyPr/>
          <a:lstStyle/>
          <a:p>
            <a:fld id="{969E8D09-9492-4554-9C8F-456CB81F32A8}" type="slidenum">
              <a:rPr lang="en-US" smtClean="0"/>
              <a:pPr/>
              <a:t>62</a:t>
            </a:fld>
            <a:endParaRPr lang="en-US"/>
          </a:p>
        </p:txBody>
      </p:sp>
    </p:spTree>
    <p:extLst>
      <p:ext uri="{BB962C8B-B14F-4D97-AF65-F5344CB8AC3E}">
        <p14:creationId xmlns:p14="http://schemas.microsoft.com/office/powerpoint/2010/main" val="2380522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rPr>
              <a:t>LO </a:t>
            </a:r>
            <a:r>
              <a:rPr lang="en-US" dirty="0"/>
              <a:t>10</a:t>
            </a:r>
            <a:r>
              <a:rPr lang="en-US" sz="1200" dirty="0">
                <a:solidFill>
                  <a:schemeClr val="dk1"/>
                </a:solidFill>
              </a:rPr>
              <a:t>.1: Describe the various ventricular dysrhythmias.</a:t>
            </a:r>
            <a:endParaRPr lang="en-US" dirty="0"/>
          </a:p>
          <a:p>
            <a:pPr marL="0" marR="0" lvl="0" indent="0" algn="l" rtl="0">
              <a:lnSpc>
                <a:spcPct val="100000"/>
              </a:lnSpc>
              <a:spcBef>
                <a:spcPts val="360"/>
              </a:spcBef>
              <a:spcAft>
                <a:spcPts val="0"/>
              </a:spcAft>
              <a:buClr>
                <a:schemeClr val="dk1"/>
              </a:buClr>
              <a:buSzPts val="1200"/>
              <a:buFont typeface="Calibri"/>
              <a:buNone/>
            </a:pPr>
            <a:r>
              <a:rPr lang="en-US" sz="1200" dirty="0">
                <a:solidFill>
                  <a:schemeClr val="dk1"/>
                </a:solidFill>
              </a:rPr>
              <a:t>LO </a:t>
            </a:r>
            <a:r>
              <a:rPr lang="en-US" dirty="0"/>
              <a:t>10</a:t>
            </a:r>
            <a:r>
              <a:rPr lang="en-US" sz="1200" dirty="0">
                <a:solidFill>
                  <a:schemeClr val="dk1"/>
                </a:solidFill>
              </a:rPr>
              <a:t>.2: Analyze premature ventricular complexes (PVC’s) and their effect on the patient, including basic patient care and treatment.</a:t>
            </a:r>
            <a:endParaRPr lang="en-US" dirty="0"/>
          </a:p>
          <a:p>
            <a:pPr marL="0" lvl="0" indent="0" algn="l" rtl="0">
              <a:spcBef>
                <a:spcPts val="0"/>
              </a:spcBef>
              <a:spcAft>
                <a:spcPts val="0"/>
              </a:spcAft>
              <a:buNone/>
            </a:pPr>
            <a:r>
              <a:rPr lang="en-US" sz="1200" dirty="0"/>
              <a:t>LO </a:t>
            </a:r>
            <a:r>
              <a:rPr lang="en-US" dirty="0"/>
              <a:t>10</a:t>
            </a:r>
            <a:r>
              <a:rPr lang="en-US" sz="1200" dirty="0"/>
              <a:t>.3: </a:t>
            </a:r>
            <a:r>
              <a:rPr lang="en-US" sz="1200" dirty="0">
                <a:solidFill>
                  <a:schemeClr val="dk1"/>
                </a:solidFill>
              </a:rPr>
              <a:t>Analyze agonal rhythm and its effect on the patient, including basic patient care and treatment.</a:t>
            </a:r>
            <a:endParaRPr lang="en-US" dirty="0"/>
          </a:p>
          <a:p>
            <a:pPr marL="0" marR="0" lvl="0" indent="0" algn="l" rtl="0">
              <a:lnSpc>
                <a:spcPct val="100000"/>
              </a:lnSpc>
              <a:spcBef>
                <a:spcPts val="360"/>
              </a:spcBef>
              <a:spcAft>
                <a:spcPts val="0"/>
              </a:spcAft>
              <a:buClr>
                <a:schemeClr val="dk1"/>
              </a:buClr>
              <a:buSzPts val="1200"/>
              <a:buFont typeface="Calibri"/>
              <a:buNone/>
            </a:pPr>
            <a:r>
              <a:rPr lang="en-US" dirty="0"/>
              <a:t>LO 10.4: </a:t>
            </a:r>
            <a:r>
              <a:rPr lang="en-US" sz="1200" dirty="0">
                <a:solidFill>
                  <a:schemeClr val="dk1"/>
                </a:solidFill>
              </a:rPr>
              <a:t>Analyze </a:t>
            </a:r>
            <a:r>
              <a:rPr lang="en-US" sz="1200" dirty="0">
                <a:solidFill>
                  <a:schemeClr val="dk1"/>
                </a:solidFill>
                <a:latin typeface="Calibri"/>
                <a:ea typeface="Calibri"/>
                <a:cs typeface="Calibri"/>
                <a:sym typeface="Calibri"/>
              </a:rPr>
              <a:t>idioventricular rhythm </a:t>
            </a:r>
            <a:r>
              <a:rPr lang="en-US" sz="1200" dirty="0">
                <a:solidFill>
                  <a:schemeClr val="dk1"/>
                </a:solidFill>
              </a:rPr>
              <a:t>and its effect on </a:t>
            </a:r>
            <a:r>
              <a:rPr lang="en-US" sz="1200" dirty="0">
                <a:solidFill>
                  <a:schemeClr val="dk1"/>
                </a:solidFill>
                <a:latin typeface="Calibri"/>
                <a:ea typeface="Calibri"/>
                <a:cs typeface="Calibri"/>
                <a:sym typeface="Calibri"/>
              </a:rPr>
              <a:t>the patient, including basic patient care and treatment.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63</a:t>
            </a:fld>
            <a:endParaRPr lang="en-US"/>
          </a:p>
        </p:txBody>
      </p:sp>
    </p:spTree>
    <p:extLst>
      <p:ext uri="{BB962C8B-B14F-4D97-AF65-F5344CB8AC3E}">
        <p14:creationId xmlns:p14="http://schemas.microsoft.com/office/powerpoint/2010/main" val="10979537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LO 10.5: </a:t>
            </a:r>
            <a:r>
              <a:rPr lang="en-US" sz="1200" dirty="0">
                <a:solidFill>
                  <a:schemeClr val="dk1"/>
                </a:solidFill>
              </a:rPr>
              <a:t>Analyze </a:t>
            </a:r>
            <a:r>
              <a:rPr lang="en-US" sz="1200" dirty="0">
                <a:solidFill>
                  <a:schemeClr val="dk1"/>
                </a:solidFill>
                <a:latin typeface="Calibri"/>
                <a:ea typeface="Calibri"/>
                <a:cs typeface="Calibri"/>
                <a:sym typeface="Calibri"/>
              </a:rPr>
              <a:t>accelerated idioventricular rhythm </a:t>
            </a:r>
            <a:r>
              <a:rPr lang="en-US" sz="1200" dirty="0">
                <a:solidFill>
                  <a:schemeClr val="dk1"/>
                </a:solidFill>
              </a:rPr>
              <a:t>and its effect on </a:t>
            </a:r>
            <a:r>
              <a:rPr lang="en-US" sz="1200" dirty="0">
                <a:solidFill>
                  <a:schemeClr val="dk1"/>
                </a:solidFill>
                <a:latin typeface="Calibri"/>
                <a:ea typeface="Calibri"/>
                <a:cs typeface="Calibri"/>
                <a:sym typeface="Calibri"/>
              </a:rPr>
              <a:t>the patient, including basic patient care and treatment.</a:t>
            </a:r>
            <a:endParaRPr lang="en-US" dirty="0"/>
          </a:p>
          <a:p>
            <a:pPr marL="0" marR="0" lvl="0" indent="0" algn="l" rtl="0">
              <a:lnSpc>
                <a:spcPct val="100000"/>
              </a:lnSpc>
              <a:spcBef>
                <a:spcPts val="360"/>
              </a:spcBef>
              <a:spcAft>
                <a:spcPts val="0"/>
              </a:spcAft>
              <a:buClr>
                <a:schemeClr val="dk1"/>
              </a:buClr>
              <a:buSzPts val="1200"/>
              <a:buFont typeface="Calibri"/>
              <a:buNone/>
            </a:pPr>
            <a:r>
              <a:rPr lang="en-US" dirty="0"/>
              <a:t>LO 10.6: </a:t>
            </a:r>
            <a:r>
              <a:rPr lang="en-US" sz="1200" dirty="0">
                <a:solidFill>
                  <a:schemeClr val="dk1"/>
                </a:solidFill>
              </a:rPr>
              <a:t>Analyze </a:t>
            </a:r>
            <a:r>
              <a:rPr lang="en-US" sz="1200" dirty="0">
                <a:solidFill>
                  <a:schemeClr val="dk1"/>
                </a:solidFill>
                <a:latin typeface="Calibri"/>
                <a:ea typeface="Calibri"/>
                <a:cs typeface="Calibri"/>
                <a:sym typeface="Calibri"/>
              </a:rPr>
              <a:t>ventricular tachycardia </a:t>
            </a:r>
            <a:r>
              <a:rPr lang="en-US" sz="1200" dirty="0">
                <a:solidFill>
                  <a:schemeClr val="dk1"/>
                </a:solidFill>
              </a:rPr>
              <a:t>and its effect on </a:t>
            </a:r>
            <a:r>
              <a:rPr lang="en-US" sz="1200" dirty="0">
                <a:solidFill>
                  <a:schemeClr val="dk1"/>
                </a:solidFill>
                <a:latin typeface="Calibri"/>
                <a:ea typeface="Calibri"/>
                <a:cs typeface="Calibri"/>
                <a:sym typeface="Calibri"/>
              </a:rPr>
              <a:t>the patient, including basic patient care and treatment.</a:t>
            </a:r>
            <a:endParaRPr lang="en-US" dirty="0"/>
          </a:p>
          <a:p>
            <a:pPr marL="0" marR="0" lvl="0" indent="0" algn="l" rtl="0">
              <a:lnSpc>
                <a:spcPct val="100000"/>
              </a:lnSpc>
              <a:spcBef>
                <a:spcPts val="360"/>
              </a:spcBef>
              <a:spcAft>
                <a:spcPts val="0"/>
              </a:spcAft>
              <a:buClr>
                <a:schemeClr val="dk1"/>
              </a:buClr>
              <a:buSzPts val="1200"/>
              <a:buFont typeface="Calibri"/>
              <a:buNone/>
            </a:pPr>
            <a:r>
              <a:rPr lang="en-US" dirty="0"/>
              <a:t>LO 10.7: </a:t>
            </a:r>
            <a:r>
              <a:rPr lang="en-US" sz="1200" dirty="0">
                <a:solidFill>
                  <a:schemeClr val="dk1"/>
                </a:solidFill>
              </a:rPr>
              <a:t>Analyze </a:t>
            </a:r>
            <a:r>
              <a:rPr lang="en-US" sz="1200" dirty="0">
                <a:solidFill>
                  <a:schemeClr val="dk1"/>
                </a:solidFill>
                <a:latin typeface="Calibri"/>
                <a:ea typeface="Calibri"/>
                <a:cs typeface="Calibri"/>
                <a:sym typeface="Calibri"/>
              </a:rPr>
              <a:t>ventricular fibrillation </a:t>
            </a:r>
            <a:r>
              <a:rPr lang="en-US" sz="1200" dirty="0">
                <a:solidFill>
                  <a:schemeClr val="dk1"/>
                </a:solidFill>
              </a:rPr>
              <a:t>and its effect on </a:t>
            </a:r>
            <a:r>
              <a:rPr lang="en-US" sz="1200" dirty="0">
                <a:solidFill>
                  <a:schemeClr val="dk1"/>
                </a:solidFill>
                <a:latin typeface="Calibri"/>
                <a:ea typeface="Calibri"/>
                <a:cs typeface="Calibri"/>
                <a:sym typeface="Calibri"/>
              </a:rPr>
              <a:t>the patient, including basic patient care and treatment.</a:t>
            </a:r>
            <a:endParaRPr lang="en-US" dirty="0"/>
          </a:p>
          <a:p>
            <a:pPr marL="0" marR="0" lvl="0" indent="0" algn="l" rtl="0">
              <a:lnSpc>
                <a:spcPct val="100000"/>
              </a:lnSpc>
              <a:spcBef>
                <a:spcPts val="360"/>
              </a:spcBef>
              <a:spcAft>
                <a:spcPts val="0"/>
              </a:spcAft>
              <a:buClr>
                <a:schemeClr val="dk1"/>
              </a:buClr>
              <a:buSzPts val="1200"/>
              <a:buFont typeface="Calibri"/>
              <a:buNone/>
            </a:pPr>
            <a:r>
              <a:rPr lang="en-US" dirty="0"/>
              <a:t>LO 10.8: </a:t>
            </a:r>
            <a:r>
              <a:rPr lang="en-US" sz="1200" dirty="0">
                <a:solidFill>
                  <a:schemeClr val="dk1"/>
                </a:solidFill>
              </a:rPr>
              <a:t>Analyze </a:t>
            </a:r>
            <a:r>
              <a:rPr lang="en-US" sz="1200" dirty="0">
                <a:solidFill>
                  <a:schemeClr val="dk1"/>
                </a:solidFill>
                <a:latin typeface="Calibri"/>
                <a:ea typeface="Calibri"/>
                <a:cs typeface="Calibri"/>
                <a:sym typeface="Calibri"/>
              </a:rPr>
              <a:t>asystole </a:t>
            </a:r>
            <a:r>
              <a:rPr lang="en-US" sz="1200" dirty="0">
                <a:solidFill>
                  <a:schemeClr val="dk1"/>
                </a:solidFill>
              </a:rPr>
              <a:t>and its effect on </a:t>
            </a:r>
            <a:r>
              <a:rPr lang="en-US" sz="1200" dirty="0">
                <a:solidFill>
                  <a:schemeClr val="dk1"/>
                </a:solidFill>
                <a:latin typeface="Calibri"/>
                <a:ea typeface="Calibri"/>
                <a:cs typeface="Calibri"/>
                <a:sym typeface="Calibri"/>
              </a:rPr>
              <a:t>the patient, including basic patient care and treatment.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64</a:t>
            </a:fld>
            <a:endParaRPr lang="en-US"/>
          </a:p>
        </p:txBody>
      </p:sp>
    </p:spTree>
    <p:extLst>
      <p:ext uri="{BB962C8B-B14F-4D97-AF65-F5344CB8AC3E}">
        <p14:creationId xmlns:p14="http://schemas.microsoft.com/office/powerpoint/2010/main" val="3139824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a:t>
            </a:r>
            <a:r>
              <a:rPr lang="en-US" dirty="0"/>
              <a:t>10</a:t>
            </a:r>
            <a:r>
              <a:rPr lang="en-US" sz="1200" dirty="0"/>
              <a:t>.2: Analyze premature ventricular complexes (PVC’s) and their effect on the patient, including basic patient care and treatment. </a:t>
            </a:r>
            <a:endParaRPr lang="en-US" dirty="0"/>
          </a:p>
          <a:p>
            <a:pPr marL="0" lvl="0" indent="0" algn="l" rtl="0">
              <a:spcBef>
                <a:spcPts val="0"/>
              </a:spcBef>
              <a:spcAft>
                <a:spcPts val="0"/>
              </a:spcAft>
              <a:buNone/>
            </a:pPr>
            <a:r>
              <a:rPr lang="en-US" sz="1200" dirty="0"/>
              <a:t>-----</a:t>
            </a:r>
            <a:endParaRPr lang="en-US" sz="1400" dirty="0">
              <a:solidFill>
                <a:schemeClr val="dk1"/>
              </a:solidFill>
              <a:latin typeface="Calibri"/>
              <a:ea typeface="Calibri"/>
              <a:cs typeface="Calibri"/>
              <a:sym typeface="Calibri"/>
            </a:endParaRPr>
          </a:p>
          <a:p>
            <a:pPr marL="0" lvl="0" indent="0" algn="l" rtl="0">
              <a:spcBef>
                <a:spcPts val="0"/>
              </a:spcBef>
              <a:spcAft>
                <a:spcPts val="0"/>
              </a:spcAft>
              <a:buNone/>
            </a:pPr>
            <a:r>
              <a:rPr lang="en-US" sz="1400" dirty="0">
                <a:solidFill>
                  <a:schemeClr val="dk1"/>
                </a:solidFill>
                <a:latin typeface="Calibri"/>
                <a:ea typeface="Calibri"/>
                <a:cs typeface="Calibri"/>
                <a:sym typeface="Calibri"/>
              </a:rPr>
              <a:t>Unifocal PVC’s are early complexes all of which have a similar shape, suggesting that they originate from the same irritable focus.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8</a:t>
            </a:fld>
            <a:endParaRPr lang="en-US"/>
          </a:p>
        </p:txBody>
      </p:sp>
    </p:spTree>
    <p:extLst>
      <p:ext uri="{BB962C8B-B14F-4D97-AF65-F5344CB8AC3E}">
        <p14:creationId xmlns:p14="http://schemas.microsoft.com/office/powerpoint/2010/main" val="53414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a:t>
            </a:r>
            <a:r>
              <a:rPr lang="en-US" dirty="0"/>
              <a:t>10</a:t>
            </a:r>
            <a:r>
              <a:rPr lang="en-US" sz="1200" dirty="0"/>
              <a:t>.2: Analyze premature ventricular complexes (PVC’s) and their effect on the patient, including basic patient care and treatment. </a:t>
            </a:r>
            <a:endParaRPr lang="en-US" dirty="0"/>
          </a:p>
          <a:p>
            <a:pPr marL="0" lvl="0" indent="0" algn="l" rtl="0">
              <a:spcBef>
                <a:spcPts val="0"/>
              </a:spcBef>
              <a:spcAft>
                <a:spcPts val="0"/>
              </a:spcAft>
              <a:buNone/>
            </a:pPr>
            <a:r>
              <a:rPr lang="en-US" sz="1200" dirty="0"/>
              <a:t>-----</a:t>
            </a:r>
            <a:endParaRPr lang="en-US" dirty="0"/>
          </a:p>
          <a:p>
            <a:pPr marL="0" lvl="0" indent="0" algn="l" rtl="0">
              <a:spcBef>
                <a:spcPts val="0"/>
              </a:spcBef>
              <a:spcAft>
                <a:spcPts val="0"/>
              </a:spcAft>
              <a:buNone/>
            </a:pPr>
            <a:endParaRPr lang="en-US" sz="1400" dirty="0">
              <a:solidFill>
                <a:schemeClr val="dk1"/>
              </a:solidFill>
              <a:latin typeface="Calibri"/>
              <a:ea typeface="Calibri"/>
              <a:cs typeface="Calibri"/>
              <a:sym typeface="Calibri"/>
            </a:endParaRPr>
          </a:p>
          <a:p>
            <a:pPr marL="0" lvl="0" indent="0" algn="l" rtl="0">
              <a:spcBef>
                <a:spcPts val="0"/>
              </a:spcBef>
              <a:spcAft>
                <a:spcPts val="0"/>
              </a:spcAft>
              <a:buNone/>
            </a:pPr>
            <a:r>
              <a:rPr lang="en-US" sz="1400" dirty="0">
                <a:solidFill>
                  <a:schemeClr val="dk1"/>
                </a:solidFill>
                <a:latin typeface="Calibri"/>
                <a:ea typeface="Calibri"/>
                <a:cs typeface="Calibri"/>
                <a:sym typeface="Calibri"/>
              </a:rPr>
              <a:t>Multifocal PVC’s have varied shapes and forms, suggesting more than one irritable focus.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9</a:t>
            </a:fld>
            <a:endParaRPr lang="en-US"/>
          </a:p>
        </p:txBody>
      </p:sp>
    </p:spTree>
    <p:extLst>
      <p:ext uri="{BB962C8B-B14F-4D97-AF65-F5344CB8AC3E}">
        <p14:creationId xmlns:p14="http://schemas.microsoft.com/office/powerpoint/2010/main" val="4106074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a:t>
            </a:r>
            <a:r>
              <a:rPr lang="en-US" dirty="0"/>
              <a:t>10</a:t>
            </a:r>
            <a:r>
              <a:rPr lang="en-US" sz="1200" dirty="0"/>
              <a:t>.2: Analyze premature ventricular complexes (PVC’s) and their effect on the patient, including basic patient care and treatment. </a:t>
            </a:r>
            <a:endParaRPr lang="en-US" dirty="0"/>
          </a:p>
          <a:p>
            <a:pPr marL="0" lvl="0" indent="0" algn="l" rtl="0">
              <a:spcBef>
                <a:spcPts val="0"/>
              </a:spcBef>
              <a:spcAft>
                <a:spcPts val="0"/>
              </a:spcAft>
              <a:buNone/>
            </a:pPr>
            <a:r>
              <a:rPr lang="en-US" sz="1200" dirty="0"/>
              <a:t>-----</a:t>
            </a:r>
            <a:endParaRPr lang="en-US" sz="1400" dirty="0">
              <a:solidFill>
                <a:schemeClr val="dk1"/>
              </a:solidFill>
              <a:latin typeface="Calibri"/>
              <a:ea typeface="Calibri"/>
              <a:cs typeface="Calibri"/>
              <a:sym typeface="Calibri"/>
            </a:endParaRPr>
          </a:p>
          <a:p>
            <a:pPr marL="0" lvl="0" indent="0" algn="l" rtl="0">
              <a:spcBef>
                <a:spcPts val="0"/>
              </a:spcBef>
              <a:spcAft>
                <a:spcPts val="0"/>
              </a:spcAft>
              <a:buNone/>
            </a:pPr>
            <a:r>
              <a:rPr lang="en-US" sz="1400" dirty="0">
                <a:solidFill>
                  <a:schemeClr val="dk1"/>
                </a:solidFill>
                <a:latin typeface="Calibri"/>
                <a:ea typeface="Calibri"/>
                <a:cs typeface="Calibri"/>
                <a:sym typeface="Calibri"/>
              </a:rPr>
              <a:t>An interpolated PVC occurs during the normal R-R interval without interrupting the underlying rhythm.</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pPr/>
              <a:t>10</a:t>
            </a:fld>
            <a:endParaRPr lang="en-US"/>
          </a:p>
        </p:txBody>
      </p:sp>
    </p:spTree>
    <p:extLst>
      <p:ext uri="{BB962C8B-B14F-4D97-AF65-F5344CB8AC3E}">
        <p14:creationId xmlns:p14="http://schemas.microsoft.com/office/powerpoint/2010/main" val="2238668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5" name="Text Placeholder 4"/>
          <p:cNvSpPr>
            <a:spLocks noGrp="1"/>
          </p:cNvSpPr>
          <p:nvPr>
            <p:ph type="body" sz="quarter" idx="12" hasCustomPrompt="1"/>
          </p:nvPr>
        </p:nvSpPr>
        <p:spPr>
          <a:xfrm>
            <a:off x="174625" y="6515100"/>
            <a:ext cx="8861425" cy="249238"/>
          </a:xfrm>
          <a:prstGeom prst="rect">
            <a:avLst/>
          </a:prstGeom>
        </p:spPr>
        <p:txBody>
          <a:bodyPr/>
          <a:lstStyle>
            <a:lvl1pPr>
              <a:defRPr sz="1200"/>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Adapting to Change logo.">
            <a:extLst>
              <a:ext uri="{FF2B5EF4-FFF2-40B4-BE49-F238E27FC236}">
                <a16:creationId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62479310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8621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8" name="Content Placeholder 1">
            <a:extLst>
              <a:ext uri="{FF2B5EF4-FFF2-40B4-BE49-F238E27FC236}">
                <a16:creationId xmlns:a16="http://schemas.microsoft.com/office/drawing/2014/main" id="{DFC2A6F8-97FC-43BF-92B6-FFCCF20D98D7}"/>
              </a:ext>
            </a:extLst>
          </p:cNvPr>
          <p:cNvSpPr>
            <a:spLocks noGrp="1"/>
          </p:cNvSpPr>
          <p:nvPr>
            <p:ph sz="quarter" idx="14" hasCustomPrompt="1"/>
          </p:nvPr>
        </p:nvSpPr>
        <p:spPr>
          <a:xfrm>
            <a:off x="342900" y="4275652"/>
            <a:ext cx="8458200" cy="1971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Adapting to Change logo.">
            <a:extLst>
              <a:ext uri="{FF2B5EF4-FFF2-40B4-BE49-F238E27FC236}">
                <a16:creationId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76522295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2" name="Picture 11" descr="Reaching beyond our borders icon.">
            <a:extLst>
              <a:ext uri="{FF2B5EF4-FFF2-40B4-BE49-F238E27FC236}">
                <a16:creationId xmlns:a16="http://schemas.microsoft.com/office/drawing/2014/main" id="{6B5ACA4D-D63F-4493-A4F0-FFA2A5827540}"/>
              </a:ext>
            </a:extLst>
          </p:cNvPr>
          <p:cNvPicPr>
            <a:picLocks noChangeAspect="1"/>
          </p:cNvPicPr>
          <p:nvPr userDrawn="1"/>
        </p:nvPicPr>
        <p:blipFill>
          <a:blip r:embed="rId2"/>
          <a:stretch>
            <a:fillRect/>
          </a:stretch>
        </p:blipFill>
        <p:spPr>
          <a:xfrm>
            <a:off x="28124" y="217261"/>
            <a:ext cx="2514600" cy="803946"/>
          </a:xfrm>
          <a:prstGeom prst="rect">
            <a:avLst/>
          </a:prstGeom>
        </p:spPr>
      </p:pic>
    </p:spTree>
    <p:extLst>
      <p:ext uri="{BB962C8B-B14F-4D97-AF65-F5344CB8AC3E}">
        <p14:creationId xmlns:p14="http://schemas.microsoft.com/office/powerpoint/2010/main" val="236733342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1">
            <a:extLst>
              <a:ext uri="{FF2B5EF4-FFF2-40B4-BE49-F238E27FC236}">
                <a16:creationId xmlns:a16="http://schemas.microsoft.com/office/drawing/2014/main"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val="37412154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2">
            <a:extLst>
              <a:ext uri="{FF2B5EF4-FFF2-40B4-BE49-F238E27FC236}">
                <a16:creationId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262017699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022764" y="192490"/>
            <a:ext cx="6778335"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4" name="Picture 3">
            <a:extLst>
              <a:ext uri="{FF2B5EF4-FFF2-40B4-BE49-F238E27FC236}">
                <a16:creationId xmlns:a16="http://schemas.microsoft.com/office/drawing/2014/main" id="{15A7E40D-2A6B-4B43-8474-A1C9EAF1D337}"/>
              </a:ext>
            </a:extLst>
          </p:cNvPr>
          <p:cNvPicPr>
            <a:picLocks noChangeAspect="1"/>
          </p:cNvPicPr>
          <p:nvPr userDrawn="1"/>
        </p:nvPicPr>
        <p:blipFill>
          <a:blip r:embed="rId2"/>
          <a:stretch>
            <a:fillRect/>
          </a:stretch>
        </p:blipFill>
        <p:spPr>
          <a:xfrm>
            <a:off x="342900" y="399540"/>
            <a:ext cx="1531522" cy="420120"/>
          </a:xfrm>
          <a:prstGeom prst="rect">
            <a:avLst/>
          </a:prstGeom>
        </p:spPr>
      </p:pic>
    </p:spTree>
    <p:extLst>
      <p:ext uri="{BB962C8B-B14F-4D97-AF65-F5344CB8AC3E}">
        <p14:creationId xmlns:p14="http://schemas.microsoft.com/office/powerpoint/2010/main" val="48298191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418052" y="1257300"/>
            <a:ext cx="2383047"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1AB4433-2ECB-4539-894B-181EA64BF052}"/>
              </a:ext>
            </a:extLst>
          </p:cNvPr>
          <p:cNvSpPr>
            <a:spLocks noGrp="1"/>
          </p:cNvSpPr>
          <p:nvPr>
            <p:ph type="body" sz="quarter" idx="10"/>
          </p:nvPr>
        </p:nvSpPr>
        <p:spPr>
          <a:xfrm>
            <a:off x="0" y="6516688"/>
            <a:ext cx="9144000" cy="277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4ED8C2BF-896F-4319-90FC-5F1C558EFB58}"/>
              </a:ext>
            </a:extLst>
          </p:cNvPr>
          <p:cNvSpPr>
            <a:spLocks noGrp="1"/>
          </p:cNvSpPr>
          <p:nvPr>
            <p:ph type="body" sz="quarter" idx="11"/>
          </p:nvPr>
        </p:nvSpPr>
        <p:spPr>
          <a:xfrm>
            <a:off x="3136900" y="6149975"/>
            <a:ext cx="3128963" cy="2143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3915201"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3915201"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3915201"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3915201"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3915201"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3915201" cy="733425"/>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2" name="Content Placeholder 6">
            <a:extLst>
              <a:ext uri="{FF2B5EF4-FFF2-40B4-BE49-F238E27FC236}">
                <a16:creationId xmlns:a16="http://schemas.microsoft.com/office/drawing/2014/main" id="{DB5446E9-DDFC-4F9F-AEF5-5E6061E5BD1A}"/>
              </a:ext>
            </a:extLst>
          </p:cNvPr>
          <p:cNvSpPr>
            <a:spLocks noGrp="1"/>
          </p:cNvSpPr>
          <p:nvPr>
            <p:ph sz="quarter" idx="19" hasCustomPrompt="1"/>
          </p:nvPr>
        </p:nvSpPr>
        <p:spPr>
          <a:xfrm>
            <a:off x="4619199" y="125549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4" name="Content Placeholder 6">
            <a:extLst>
              <a:ext uri="{FF2B5EF4-FFF2-40B4-BE49-F238E27FC236}">
                <a16:creationId xmlns:a16="http://schemas.microsoft.com/office/drawing/2014/main" id="{9BC59DB4-A285-4104-8DAD-21B49267AAD3}"/>
              </a:ext>
            </a:extLst>
          </p:cNvPr>
          <p:cNvSpPr>
            <a:spLocks noGrp="1"/>
          </p:cNvSpPr>
          <p:nvPr>
            <p:ph sz="quarter" idx="20" hasCustomPrompt="1"/>
          </p:nvPr>
        </p:nvSpPr>
        <p:spPr>
          <a:xfrm>
            <a:off x="4619199" y="1998291"/>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6" name="Content Placeholder 6">
            <a:extLst>
              <a:ext uri="{FF2B5EF4-FFF2-40B4-BE49-F238E27FC236}">
                <a16:creationId xmlns:a16="http://schemas.microsoft.com/office/drawing/2014/main" id="{FF319E46-D027-404B-8292-60A07B8E3C98}"/>
              </a:ext>
            </a:extLst>
          </p:cNvPr>
          <p:cNvSpPr>
            <a:spLocks noGrp="1"/>
          </p:cNvSpPr>
          <p:nvPr>
            <p:ph sz="quarter" idx="21" hasCustomPrompt="1"/>
          </p:nvPr>
        </p:nvSpPr>
        <p:spPr>
          <a:xfrm>
            <a:off x="4619198" y="272353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7" name="Content Placeholder 6">
            <a:extLst>
              <a:ext uri="{FF2B5EF4-FFF2-40B4-BE49-F238E27FC236}">
                <a16:creationId xmlns:a16="http://schemas.microsoft.com/office/drawing/2014/main" id="{E1FA65FE-4DFA-484E-A01C-9BF08B32C20A}"/>
              </a:ext>
            </a:extLst>
          </p:cNvPr>
          <p:cNvSpPr>
            <a:spLocks noGrp="1"/>
          </p:cNvSpPr>
          <p:nvPr>
            <p:ph sz="quarter" idx="22" hasCustomPrompt="1"/>
          </p:nvPr>
        </p:nvSpPr>
        <p:spPr>
          <a:xfrm>
            <a:off x="4619197" y="3528194"/>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8" name="Content Placeholder 6">
            <a:extLst>
              <a:ext uri="{FF2B5EF4-FFF2-40B4-BE49-F238E27FC236}">
                <a16:creationId xmlns:a16="http://schemas.microsoft.com/office/drawing/2014/main" id="{6FE7E90B-1DE9-4A55-9F1D-9EF5F50C09A3}"/>
              </a:ext>
            </a:extLst>
          </p:cNvPr>
          <p:cNvSpPr>
            <a:spLocks noGrp="1"/>
          </p:cNvSpPr>
          <p:nvPr>
            <p:ph sz="quarter" idx="23" hasCustomPrompt="1"/>
          </p:nvPr>
        </p:nvSpPr>
        <p:spPr>
          <a:xfrm>
            <a:off x="4619199" y="4351336"/>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9" name="Content Placeholder 6">
            <a:extLst>
              <a:ext uri="{FF2B5EF4-FFF2-40B4-BE49-F238E27FC236}">
                <a16:creationId xmlns:a16="http://schemas.microsoft.com/office/drawing/2014/main" id="{78067368-CA9E-4B15-AE6A-F50A1D1FEE7F}"/>
              </a:ext>
            </a:extLst>
          </p:cNvPr>
          <p:cNvSpPr>
            <a:spLocks noGrp="1"/>
          </p:cNvSpPr>
          <p:nvPr>
            <p:ph sz="quarter" idx="24" hasCustomPrompt="1"/>
          </p:nvPr>
        </p:nvSpPr>
        <p:spPr>
          <a:xfrm>
            <a:off x="4619199" y="5142672"/>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90875865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0B6E1DCB-9B8A-423D-B48B-2CCDE624B45C}"/>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FA117DCA-6A6D-48B9-9002-DA1E4814BF99}"/>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544467532"/>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43752"/>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7" name="Content Placeholder 6"/>
          <p:cNvSpPr>
            <a:spLocks noGrp="1"/>
          </p:cNvSpPr>
          <p:nvPr>
            <p:ph sz="quarter" idx="16"/>
          </p:nvPr>
        </p:nvSpPr>
        <p:spPr>
          <a:xfrm>
            <a:off x="342900" y="1963738"/>
            <a:ext cx="8458200" cy="484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342900" y="2608263"/>
            <a:ext cx="8458200" cy="44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8"/>
          </p:nvPr>
        </p:nvSpPr>
        <p:spPr>
          <a:xfrm>
            <a:off x="342900" y="3213100"/>
            <a:ext cx="8458200" cy="552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9"/>
          </p:nvPr>
        </p:nvSpPr>
        <p:spPr>
          <a:xfrm>
            <a:off x="342900" y="3913188"/>
            <a:ext cx="8458200" cy="469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20"/>
          </p:nvPr>
        </p:nvSpPr>
        <p:spPr>
          <a:xfrm>
            <a:off x="342900" y="4590303"/>
            <a:ext cx="8458200" cy="416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21"/>
          </p:nvPr>
        </p:nvSpPr>
        <p:spPr>
          <a:xfrm>
            <a:off x="342900" y="5208588"/>
            <a:ext cx="8458200" cy="311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22"/>
          </p:nvPr>
        </p:nvSpPr>
        <p:spPr>
          <a:xfrm>
            <a:off x="342900" y="5726113"/>
            <a:ext cx="8458200" cy="314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03871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ln w="15875">
                  <a:solidFill>
                    <a:schemeClr val="bg1"/>
                  </a:solidFill>
                </a:ln>
                <a:solidFill>
                  <a:schemeClr val="accent1"/>
                </a:solidFill>
                <a:effectLst>
                  <a:outerShdw dist="38100" dir="2700000" algn="tl" rotWithShape="0">
                    <a:schemeClr val="accent1"/>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chemeClr val="accent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7A9A650A-8BD1-4FDE-9899-1C20DF4B7708}" type="datetimeFigureOut">
              <a:rPr lang="en-US" smtClean="0"/>
              <a:t>10/31/2024</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68151E55-6873-49E2-B8D5-2F265E6F1973}" type="slidenum">
              <a:rPr lang="en-US" smtClean="0"/>
              <a:pPr/>
              <a:t>‹#›</a:t>
            </a:fld>
            <a:endParaRPr lang="en-US" dirty="0"/>
          </a:p>
        </p:txBody>
      </p:sp>
      <p:cxnSp>
        <p:nvCxnSpPr>
          <p:cNvPr id="8" name="Straight Connector 7"/>
          <p:cNvCxnSpPr/>
          <p:nvPr/>
        </p:nvCxnSpPr>
        <p:spPr>
          <a:xfrm>
            <a:off x="1483995" y="3733800"/>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39911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6" name="Text Placeholder 5"/>
          <p:cNvSpPr>
            <a:spLocks noGrp="1"/>
          </p:cNvSpPr>
          <p:nvPr>
            <p:ph type="body" sz="quarter" idx="11" hasCustomPrompt="1"/>
          </p:nvPr>
        </p:nvSpPr>
        <p:spPr>
          <a:xfrm>
            <a:off x="185738" y="6515100"/>
            <a:ext cx="8662987" cy="288925"/>
          </a:xfrm>
          <a:prstGeom prst="rect">
            <a:avLst/>
          </a:prstGeom>
        </p:spPr>
        <p:txBody>
          <a:bodyPr/>
          <a:lstStyle>
            <a:lvl1pPr>
              <a:defRPr sz="1200">
                <a:solidFill>
                  <a:schemeClr val="tx2"/>
                </a:solidFill>
              </a:defRPr>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07E61-D2F8-452B-B53A-91FE1E439E24}" type="datetimeFigureOut">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31334129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lang="en-US" sz="6000" b="1" kern="1200" cap="all" baseline="0" dirty="0">
                <a:ln w="15875">
                  <a:solidFill>
                    <a:schemeClr val="bg1"/>
                  </a:solidFill>
                </a:ln>
                <a:solidFill>
                  <a:schemeClr val="accent1"/>
                </a:solidFill>
                <a:effectLst>
                  <a:outerShdw dist="38100" dir="2700000" algn="tl" rotWithShape="0">
                    <a:schemeClr val="accent1"/>
                  </a:outerShdw>
                </a:effectLst>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90D44C-5E2F-400D-88F9-B60B318A44C9}" type="datetimeFigureOut">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6779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543A57-F65A-4C42-9156-7629C10666E9}" type="datetimeFigureOut">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720491570"/>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9FBF0B-319E-4F95-BA43-902EB3DC9783}" type="datetimeFigureOut">
              <a:rPr lang="en-US" smtClean="0"/>
              <a:t>10/31/2024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955306814"/>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1158B3-6703-4BBB-A09E-33FD65E7DB24}" type="datetimeFigureOut">
              <a:rPr lang="en-US" smtClean="0"/>
              <a:t>10/31/2024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4073266306"/>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E9955-2DD3-491E-92B6-7018343227CE}" type="datetimeFigureOut">
              <a:rPr lang="en-US" smtClean="0"/>
              <a:t>10/31/2024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501155711"/>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9888A28-1D79-4F41-9521-CF26BB2C7EE3}" type="datetimeFigureOut">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192185129"/>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BD9950-AF07-4F2A-A949-E1C816A93B30}" type="datetimeFigureOut">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704366218"/>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62D-6073-4A30-973C-53BE1D29884A}" type="datetimeFigureOut">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156673176"/>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0AB0AF-EEE9-4421-9298-EB11A547E63F}" type="datetimeFigureOut">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51779211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7" name="Text Placeholder 6"/>
          <p:cNvSpPr>
            <a:spLocks noGrp="1"/>
          </p:cNvSpPr>
          <p:nvPr>
            <p:ph type="body" sz="quarter" idx="11" hasCustomPrompt="1"/>
          </p:nvPr>
        </p:nvSpPr>
        <p:spPr>
          <a:xfrm>
            <a:off x="190500" y="6515100"/>
            <a:ext cx="8643938" cy="288925"/>
          </a:xfrm>
          <a:prstGeom prst="rect">
            <a:avLst/>
          </a:prstGeom>
        </p:spPr>
        <p:txBody>
          <a:bodyPr/>
          <a:lstStyle>
            <a:lvl1pPr>
              <a:defRPr sz="1200">
                <a:solidFill>
                  <a:schemeClr val="tx2"/>
                </a:solidFill>
              </a:defRPr>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492191769"/>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99298956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2">
            <a:extLst>
              <a:ext uri="{FF2B5EF4-FFF2-40B4-BE49-F238E27FC236}">
                <a16:creationId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274082902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1">
            <a:extLst>
              <a:ext uri="{FF2B5EF4-FFF2-40B4-BE49-F238E27FC236}">
                <a16:creationId xmlns:a16="http://schemas.microsoft.com/office/drawing/2014/main"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val="74808001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ne Main Placeholder">
    <p:spTree>
      <p:nvGrpSpPr>
        <p:cNvPr id="1" name=""/>
        <p:cNvGrpSpPr/>
        <p:nvPr/>
      </p:nvGrpSpPr>
      <p:grpSpPr>
        <a:xfrm>
          <a:off x="0" y="0"/>
          <a:ext cx="0" cy="0"/>
          <a:chOff x="0" y="0"/>
          <a:chExt cx="0" cy="0"/>
        </a:xfrm>
      </p:grpSpPr>
      <p:sp>
        <p:nvSpPr>
          <p:cNvPr id="2" name="Slide Title 1">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4229100" cy="903231"/>
          </a:xfrm>
          <a:prstGeom prst="rect">
            <a:avLst/>
          </a:prstGeom>
        </p:spPr>
        <p:txBody>
          <a:bodyPr anchor="ctr">
            <a:normAutofit/>
          </a:bodyPr>
          <a:lstStyle>
            <a:lvl1pPr>
              <a:defRPr sz="4000"/>
            </a:lvl1pPr>
          </a:lstStyle>
          <a:p>
            <a:r>
              <a:rPr lang="en-US" dirty="0"/>
              <a:t>Slide Title</a:t>
            </a:r>
          </a:p>
        </p:txBody>
      </p:sp>
      <p:sp>
        <p:nvSpPr>
          <p:cNvPr id="15" name="Slide Title 2">
            <a:extLst>
              <a:ext uri="{FF2B5EF4-FFF2-40B4-BE49-F238E27FC236}">
                <a16:creationId xmlns:a16="http://schemas.microsoft.com/office/drawing/2014/main" id="{B5BB26E5-AE57-4ED5-B8A8-BEE1BD13AD34}"/>
              </a:ext>
            </a:extLst>
          </p:cNvPr>
          <p:cNvSpPr>
            <a:spLocks noGrp="1"/>
          </p:cNvSpPr>
          <p:nvPr>
            <p:ph type="body" sz="quarter" idx="14" hasCustomPrompt="1"/>
          </p:nvPr>
        </p:nvSpPr>
        <p:spPr>
          <a:xfrm>
            <a:off x="4749800" y="192088"/>
            <a:ext cx="4051300" cy="903287"/>
          </a:xfrm>
        </p:spPr>
        <p:txBody>
          <a:bodyPr vert="horz" lIns="91440" tIns="45720" rIns="91440" bIns="45720" rtlCol="0" anchor="ctr">
            <a:normAutofit/>
          </a:bodyPr>
          <a:lstStyle>
            <a:lvl1pPr>
              <a:defRPr lang="en-IN" sz="4000" b="1" dirty="0">
                <a:latin typeface="+mj-lt"/>
                <a:ea typeface="+mj-ea"/>
                <a:cs typeface="+mj-cs"/>
              </a:defRPr>
            </a:lvl1pPr>
          </a:lstStyle>
          <a:p>
            <a:pPr lvl="0">
              <a:lnSpc>
                <a:spcPct val="90000"/>
              </a:lnSpc>
              <a:spcBef>
                <a:spcPct val="0"/>
              </a:spcBef>
            </a:pPr>
            <a:r>
              <a:rPr kumimoji="0" lang="en-US" sz="4000" b="1" i="0" u="none" strike="noStrike" kern="1200" cap="none" spc="0" normalizeH="0" baseline="0" noProof="0" dirty="0">
                <a:ln>
                  <a:noFill/>
                </a:ln>
                <a:solidFill>
                  <a:srgbClr val="000000"/>
                </a:solidFill>
                <a:effectLst/>
                <a:uLnTx/>
                <a:uFillTx/>
                <a:latin typeface="+mn-lt"/>
                <a:ea typeface="+mj-ea"/>
                <a:cs typeface="+mj-cs"/>
              </a:rPr>
              <a:t>Slide Title</a:t>
            </a:r>
            <a:endParaRPr lang="en-IN"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129683902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8" name="Picture 7" descr="Connecting through social media icon.">
            <a:extLst>
              <a:ext uri="{FF2B5EF4-FFF2-40B4-BE49-F238E27FC236}">
                <a16:creationId xmlns:a16="http://schemas.microsoft.com/office/drawing/2014/main" id="{48BB348F-12C6-489F-958D-1FDE88A9246E}"/>
              </a:ext>
            </a:extLst>
          </p:cNvPr>
          <p:cNvPicPr>
            <a:picLocks noChangeAspect="1"/>
          </p:cNvPicPr>
          <p:nvPr userDrawn="1"/>
        </p:nvPicPr>
        <p:blipFill>
          <a:blip r:embed="rId2"/>
          <a:stretch>
            <a:fillRect/>
          </a:stretch>
        </p:blipFill>
        <p:spPr>
          <a:xfrm>
            <a:off x="124695" y="298541"/>
            <a:ext cx="2438400" cy="669365"/>
          </a:xfrm>
          <a:prstGeom prst="rect">
            <a:avLst/>
          </a:prstGeom>
        </p:spPr>
      </p:pic>
    </p:spTree>
    <p:extLst>
      <p:ext uri="{BB962C8B-B14F-4D97-AF65-F5344CB8AC3E}">
        <p14:creationId xmlns:p14="http://schemas.microsoft.com/office/powerpoint/2010/main" val="1816512595"/>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Making Ethical Decisions icon.">
            <a:extLst>
              <a:ext uri="{FF2B5EF4-FFF2-40B4-BE49-F238E27FC236}">
                <a16:creationId xmlns:a16="http://schemas.microsoft.com/office/drawing/2014/main" id="{35AB3571-1B64-4E5D-ADAB-A22232BBBD05}"/>
              </a:ext>
            </a:extLst>
          </p:cNvPr>
          <p:cNvPicPr>
            <a:picLocks noChangeAspect="1"/>
          </p:cNvPicPr>
          <p:nvPr userDrawn="1"/>
        </p:nvPicPr>
        <p:blipFill>
          <a:blip r:embed="rId2"/>
          <a:stretch>
            <a:fillRect/>
          </a:stretch>
        </p:blipFill>
        <p:spPr>
          <a:xfrm>
            <a:off x="0" y="312475"/>
            <a:ext cx="2498501" cy="663262"/>
          </a:xfrm>
          <a:prstGeom prst="rect">
            <a:avLst/>
          </a:prstGeom>
        </p:spPr>
      </p:pic>
    </p:spTree>
    <p:extLst>
      <p:ext uri="{BB962C8B-B14F-4D97-AF65-F5344CB8AC3E}">
        <p14:creationId xmlns:p14="http://schemas.microsoft.com/office/powerpoint/2010/main" val="241432333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1" y="304800"/>
            <a:ext cx="2344882"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a:extLst>
              <a:ext uri="{FF2B5EF4-FFF2-40B4-BE49-F238E27FC236}">
                <a16:creationId xmlns:a16="http://schemas.microsoft.com/office/drawing/2014/main" id="{23A00108-6ED3-416D-B7AC-3A9D6F2EF0AF}"/>
              </a:ext>
            </a:extLst>
          </p:cNvPr>
          <p:cNvPicPr>
            <a:picLocks noChangeAspect="1"/>
          </p:cNvPicPr>
          <p:nvPr userDrawn="1"/>
        </p:nvPicPr>
        <p:blipFill>
          <a:blip r:embed="rId2"/>
          <a:stretch>
            <a:fillRect/>
          </a:stretch>
        </p:blipFill>
        <p:spPr>
          <a:xfrm>
            <a:off x="4448193" y="489743"/>
            <a:ext cx="4352906" cy="239714"/>
          </a:xfrm>
          <a:prstGeom prst="rect">
            <a:avLst/>
          </a:prstGeom>
        </p:spPr>
      </p:pic>
    </p:spTree>
    <p:extLst>
      <p:ext uri="{BB962C8B-B14F-4D97-AF65-F5344CB8AC3E}">
        <p14:creationId xmlns:p14="http://schemas.microsoft.com/office/powerpoint/2010/main" val="4304521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6.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0" name="Slide Number Placeholder">
            <a:extLst>
              <a:ext uri="{FF2B5EF4-FFF2-40B4-BE49-F238E27FC236}">
                <a16:creationId xmlns:a16="http://schemas.microsoft.com/office/drawing/2014/main" id="{A9994BA6-A29E-44A0-A7B3-164E7D8FE393}"/>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06" r:id="rId3"/>
    <p:sldLayoutId id="2147483709" r:id="rId4"/>
    <p:sldLayoutId id="2147483707" r:id="rId5"/>
    <p:sldLayoutId id="2147483708" r:id="rId6"/>
    <p:sldLayoutId id="2147483711" r:id="rId7"/>
    <p:sldLayoutId id="2147483716" r:id="rId8"/>
    <p:sldLayoutId id="2147483693" r:id="rId9"/>
    <p:sldLayoutId id="2147483719" r:id="rId10"/>
    <p:sldLayoutId id="2147483718" r:id="rId11"/>
    <p:sldLayoutId id="2147483699" r:id="rId12"/>
    <p:sldLayoutId id="2147483720" r:id="rId13"/>
    <p:sldLayoutId id="2147483695" r:id="rId14"/>
    <p:sldLayoutId id="2147483696" r:id="rId15"/>
    <p:sldLayoutId id="2147483697" r:id="rId16"/>
    <p:sldLayoutId id="2147483721" r:id="rId17"/>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kern="1200">
          <a:solidFill>
            <a:schemeClr val="tx2"/>
          </a:solidFill>
          <a:latin typeface="+mn-lt"/>
          <a:ea typeface="+mn-ea"/>
          <a:cs typeface="+mn-cs"/>
        </a:defRPr>
      </a:lvl1pPr>
      <a:lvl2pPr marL="292608" indent="-292608" algn="l" defTabSz="914400" rtl="0" eaLnBrk="1" latinLnBrk="0" hangingPunct="1">
        <a:lnSpc>
          <a:spcPct val="100000"/>
        </a:lnSpc>
        <a:spcBef>
          <a:spcPts val="1000"/>
        </a:spcBef>
        <a:spcAft>
          <a:spcPts val="0"/>
        </a:spcAft>
        <a:buClrTx/>
        <a:buFont typeface="Arial" panose="020B0604020202020204" pitchFamily="34" charset="0"/>
        <a:buChar char="•"/>
        <a:defRPr sz="2400" kern="1200">
          <a:solidFill>
            <a:schemeClr val="tx2"/>
          </a:solidFill>
          <a:latin typeface="+mn-lt"/>
          <a:ea typeface="+mn-ea"/>
          <a:cs typeface="+mn-cs"/>
        </a:defRPr>
      </a:lvl2pPr>
      <a:lvl3pPr marL="622800" indent="-292608" algn="l" defTabSz="914400" rtl="0" eaLnBrk="1" latinLnBrk="0" hangingPunct="1">
        <a:lnSpc>
          <a:spcPct val="100000"/>
        </a:lnSpc>
        <a:spcBef>
          <a:spcPts val="1000"/>
        </a:spcBef>
        <a:spcAft>
          <a:spcPts val="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2"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23" r:id="rId2"/>
    <p:sldLayoutId id="2147483703"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34A43A2E-6632-4F9D-8728-2CF59ACBBE60}" type="datetimeFigureOut">
              <a:rPr lang="en-US" dirty="0"/>
              <a:t>10/31/2024</a:t>
            </a:fld>
            <a:endParaRPr lang="en-US" dirty="0"/>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pPr defTabSz="457200">
              <a:spcBef>
                <a:spcPct val="20000"/>
              </a:spcBef>
              <a:defRPr/>
            </a:pPr>
            <a:r>
              <a:rPr lang="en-US"/>
              <a:t>Add long copyright</a:t>
            </a:r>
            <a:endParaRPr lang="en-US" dirty="0"/>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4FAB73BC-B049-4115-A692-8D63A059BFB8}" type="slidenum">
              <a:rPr lang="en-US" dirty="0"/>
              <a:pPr/>
              <a:t>‹#›</a:t>
            </a:fld>
            <a:endParaRPr lang="en-US" dirty="0"/>
          </a:p>
        </p:txBody>
      </p:sp>
      <p:sp>
        <p:nvSpPr>
          <p:cNvPr id="8" name="MGH Yellow Line">
            <a:extLst>
              <a:ext uri="{FF2B5EF4-FFF2-40B4-BE49-F238E27FC236}">
                <a16:creationId xmlns:a16="http://schemas.microsoft.com/office/drawing/2014/main" id="{98259CE4-BD47-4E3D-BFCE-6F331EA9E5CB}"/>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hort Copyright">
            <a:extLst>
              <a:ext uri="{FF2B5EF4-FFF2-40B4-BE49-F238E27FC236}">
                <a16:creationId xmlns:a16="http://schemas.microsoft.com/office/drawing/2014/main" id="{D563F332-B8AE-48C7-8ECB-FCE970AC8418}"/>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Tree>
    <p:extLst>
      <p:ext uri="{BB962C8B-B14F-4D97-AF65-F5344CB8AC3E}">
        <p14:creationId xmlns:p14="http://schemas.microsoft.com/office/powerpoint/2010/main" val="154432288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5" r:id="rId13"/>
    <p:sldLayoutId id="2147483756" r:id="rId14"/>
    <p:sldLayoutId id="2147483757" r:id="rId15"/>
  </p:sldLayoutIdLst>
  <p:hf hdr="0" dt="0"/>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4" userDrawn="1">
          <p15:clr>
            <a:srgbClr val="F26B43"/>
          </p15:clr>
        </p15:guide>
        <p15:guide id="2" orient="horz" pos="864" userDrawn="1">
          <p15:clr>
            <a:srgbClr val="F26B43"/>
          </p15:clr>
        </p15:guide>
        <p15:guide id="3" orient="horz" pos="360" userDrawn="1">
          <p15:clr>
            <a:srgbClr val="F26B43"/>
          </p15:clr>
        </p15:guide>
        <p15:guide id="4" orient="horz" pos="3936" userDrawn="1">
          <p15:clr>
            <a:srgbClr val="F26B43"/>
          </p15:clr>
        </p15:guide>
        <p15:guide id="5" pos="984" userDrawn="1">
          <p15:clr>
            <a:srgbClr val="F26B43"/>
          </p15:clr>
        </p15:guide>
        <p15:guide id="6" pos="5376" userDrawn="1">
          <p15:clr>
            <a:srgbClr val="F26B43"/>
          </p15:clr>
        </p15:guide>
        <p15:guide id="7" pos="2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F451D-3A34-41E1-9045-8947C96D76D0}"/>
              </a:ext>
            </a:extLst>
          </p:cNvPr>
          <p:cNvSpPr>
            <a:spLocks noGrp="1"/>
          </p:cNvSpPr>
          <p:nvPr>
            <p:ph type="title"/>
          </p:nvPr>
        </p:nvSpPr>
        <p:spPr/>
        <p:txBody>
          <a:bodyPr/>
          <a:lstStyle/>
          <a:p>
            <a:pPr algn="ctr"/>
            <a:r>
              <a:rPr lang="en-US" dirty="0"/>
              <a:t>CHAPTER 10</a:t>
            </a:r>
          </a:p>
        </p:txBody>
      </p:sp>
      <p:sp>
        <p:nvSpPr>
          <p:cNvPr id="3" name="Content Placeholder 2">
            <a:extLst>
              <a:ext uri="{FF2B5EF4-FFF2-40B4-BE49-F238E27FC236}">
                <a16:creationId xmlns:a16="http://schemas.microsoft.com/office/drawing/2014/main" id="{686A66D3-AC21-4221-899A-BD631C81B6B3}"/>
              </a:ext>
            </a:extLst>
          </p:cNvPr>
          <p:cNvSpPr>
            <a:spLocks noGrp="1"/>
          </p:cNvSpPr>
          <p:nvPr>
            <p:ph sz="quarter" idx="11"/>
          </p:nvPr>
        </p:nvSpPr>
        <p:spPr>
          <a:xfrm>
            <a:off x="342900" y="1276709"/>
            <a:ext cx="8458200" cy="994543"/>
          </a:xfrm>
        </p:spPr>
        <p:txBody>
          <a:bodyPr/>
          <a:lstStyle/>
          <a:p>
            <a:pPr algn="ctr"/>
            <a:r>
              <a:rPr lang="en-US" sz="3600" b="1" dirty="0"/>
              <a:t>Ventricular Dysrhythmias</a:t>
            </a:r>
          </a:p>
          <a:p>
            <a:endParaRPr lang="en-US" dirty="0"/>
          </a:p>
        </p:txBody>
      </p:sp>
      <p:pic>
        <p:nvPicPr>
          <p:cNvPr id="9" name="Content Placeholder 8">
            <a:extLst>
              <a:ext uri="{FF2B5EF4-FFF2-40B4-BE49-F238E27FC236}">
                <a16:creationId xmlns:a16="http://schemas.microsoft.com/office/drawing/2014/main" id="{F85A5EF9-8FAB-4543-873B-0249E41195F3}"/>
              </a:ext>
            </a:extLst>
          </p:cNvPr>
          <p:cNvPicPr>
            <a:picLocks noGrp="1" noChangeAspect="1"/>
          </p:cNvPicPr>
          <p:nvPr>
            <p:ph sz="quarter" idx="14"/>
          </p:nvPr>
        </p:nvPicPr>
        <p:blipFill>
          <a:blip r:embed="rId2"/>
          <a:stretch>
            <a:fillRect/>
          </a:stretch>
        </p:blipFill>
        <p:spPr>
          <a:xfrm>
            <a:off x="1562100" y="2452240"/>
            <a:ext cx="5939913" cy="3409858"/>
          </a:xfrm>
          <a:prstGeom prst="rect">
            <a:avLst/>
          </a:prstGeom>
        </p:spPr>
      </p:pic>
      <p:sp>
        <p:nvSpPr>
          <p:cNvPr id="5" name="Text Placeholder 4">
            <a:extLst>
              <a:ext uri="{FF2B5EF4-FFF2-40B4-BE49-F238E27FC236}">
                <a16:creationId xmlns:a16="http://schemas.microsoft.com/office/drawing/2014/main" id="{C18B7C04-8800-49F5-A2FC-22B940420EF5}"/>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ED126324-093B-4A27-8053-598E17638F8D}"/>
              </a:ext>
            </a:extLst>
          </p:cNvPr>
          <p:cNvSpPr>
            <a:spLocks noGrp="1"/>
          </p:cNvSpPr>
          <p:nvPr>
            <p:ph type="body" sz="quarter" idx="13"/>
          </p:nvPr>
        </p:nvSpPr>
        <p:spPr/>
        <p:txBody>
          <a:bodyPr/>
          <a:lstStyle/>
          <a:p>
            <a:endParaRPr lang="en-US"/>
          </a:p>
        </p:txBody>
      </p:sp>
      <p:sp>
        <p:nvSpPr>
          <p:cNvPr id="7" name="Slide Number Placeholder 6">
            <a:extLst>
              <a:ext uri="{FF2B5EF4-FFF2-40B4-BE49-F238E27FC236}">
                <a16:creationId xmlns:a16="http://schemas.microsoft.com/office/drawing/2014/main" id="{ADF57431-4A21-486C-AD49-B24B3FAAAC0D}"/>
              </a:ext>
            </a:extLst>
          </p:cNvPr>
          <p:cNvSpPr>
            <a:spLocks noGrp="1"/>
          </p:cNvSpPr>
          <p:nvPr>
            <p:ph type="sldNum" sz="quarter" idx="10"/>
          </p:nvPr>
        </p:nvSpPr>
        <p:spPr/>
        <p:txBody>
          <a:bodyPr/>
          <a:lstStyle/>
          <a:p>
            <a:fld id="{68151E55-6873-49E2-B8D5-2F265E6F1973}" type="slidenum">
              <a:rPr lang="en-US" smtClean="0"/>
              <a:pPr/>
              <a:t>1</a:t>
            </a:fld>
            <a:endParaRPr lang="en-US"/>
          </a:p>
        </p:txBody>
      </p:sp>
    </p:spTree>
    <p:extLst>
      <p:ext uri="{BB962C8B-B14F-4D97-AF65-F5344CB8AC3E}">
        <p14:creationId xmlns:p14="http://schemas.microsoft.com/office/powerpoint/2010/main" val="2132870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1A19-36F2-6211-F41E-E24C3CA5656F}"/>
              </a:ext>
            </a:extLst>
          </p:cNvPr>
          <p:cNvSpPr>
            <a:spLocks noGrp="1"/>
          </p:cNvSpPr>
          <p:nvPr>
            <p:ph type="title"/>
          </p:nvPr>
        </p:nvSpPr>
        <p:spPr/>
        <p:txBody>
          <a:bodyPr>
            <a:normAutofit/>
          </a:bodyPr>
          <a:lstStyle/>
          <a:p>
            <a:r>
              <a:rPr lang="en-IN" sz="3600" dirty="0"/>
              <a:t>Interpolated P</a:t>
            </a:r>
            <a:r>
              <a:rPr lang="en-IN" sz="100" dirty="0"/>
              <a:t> </a:t>
            </a:r>
            <a:r>
              <a:rPr lang="en-IN" sz="3600" dirty="0"/>
              <a:t>V</a:t>
            </a:r>
            <a:r>
              <a:rPr lang="en-IN" sz="100" dirty="0"/>
              <a:t> </a:t>
            </a:r>
            <a:r>
              <a:rPr lang="en-IN" sz="3600" dirty="0"/>
              <a:t>C</a:t>
            </a:r>
          </a:p>
        </p:txBody>
      </p:sp>
      <p:sp>
        <p:nvSpPr>
          <p:cNvPr id="3" name="Content Placeholder 2">
            <a:extLst>
              <a:ext uri="{FF2B5EF4-FFF2-40B4-BE49-F238E27FC236}">
                <a16:creationId xmlns:a16="http://schemas.microsoft.com/office/drawing/2014/main" id="{724B9DBE-9134-342A-5274-0C78B738D5AC}"/>
              </a:ext>
            </a:extLst>
          </p:cNvPr>
          <p:cNvSpPr>
            <a:spLocks noGrp="1"/>
          </p:cNvSpPr>
          <p:nvPr>
            <p:ph sz="quarter" idx="11"/>
          </p:nvPr>
        </p:nvSpPr>
        <p:spPr>
          <a:xfrm>
            <a:off x="342900" y="1276709"/>
            <a:ext cx="5715000" cy="472081"/>
          </a:xfrm>
        </p:spPr>
        <p:txBody>
          <a:bodyPr/>
          <a:lstStyle/>
          <a:p>
            <a:r>
              <a:rPr lang="en-US" b="1" dirty="0">
                <a:solidFill>
                  <a:srgbClr val="008000"/>
                </a:solidFill>
              </a:rPr>
              <a:t>Underlying R-R intervals are constant</a:t>
            </a:r>
            <a:endParaRPr lang="en-IN" b="1" dirty="0">
              <a:solidFill>
                <a:srgbClr val="008000"/>
              </a:solidFill>
            </a:endParaRPr>
          </a:p>
        </p:txBody>
      </p:sp>
      <p:sp>
        <p:nvSpPr>
          <p:cNvPr id="4" name="Content Placeholder 3">
            <a:extLst>
              <a:ext uri="{FF2B5EF4-FFF2-40B4-BE49-F238E27FC236}">
                <a16:creationId xmlns:a16="http://schemas.microsoft.com/office/drawing/2014/main" id="{B34CB75F-7715-2308-DCEB-05FF454C69D8}"/>
              </a:ext>
            </a:extLst>
          </p:cNvPr>
          <p:cNvSpPr>
            <a:spLocks noGrp="1"/>
          </p:cNvSpPr>
          <p:nvPr>
            <p:ph sz="quarter" idx="14"/>
          </p:nvPr>
        </p:nvSpPr>
        <p:spPr>
          <a:xfrm>
            <a:off x="2366010" y="5347842"/>
            <a:ext cx="4720590" cy="466897"/>
          </a:xfrm>
        </p:spPr>
        <p:txBody>
          <a:bodyPr/>
          <a:lstStyle/>
          <a:p>
            <a:r>
              <a:rPr lang="en-US" b="1" dirty="0">
                <a:solidFill>
                  <a:srgbClr val="002060"/>
                </a:solidFill>
              </a:rPr>
              <a:t>P</a:t>
            </a:r>
            <a:r>
              <a:rPr lang="en-US" sz="100" b="1" dirty="0">
                <a:solidFill>
                  <a:srgbClr val="002060"/>
                </a:solidFill>
              </a:rPr>
              <a:t> </a:t>
            </a:r>
            <a:r>
              <a:rPr lang="en-US" b="1" dirty="0">
                <a:solidFill>
                  <a:srgbClr val="002060"/>
                </a:solidFill>
              </a:rPr>
              <a:t>V</a:t>
            </a:r>
            <a:r>
              <a:rPr lang="en-US" sz="100" b="1" dirty="0">
                <a:solidFill>
                  <a:srgbClr val="002060"/>
                </a:solidFill>
              </a:rPr>
              <a:t> </a:t>
            </a:r>
            <a:r>
              <a:rPr lang="en-US" b="1" dirty="0">
                <a:solidFill>
                  <a:srgbClr val="002060"/>
                </a:solidFill>
              </a:rPr>
              <a:t>C does not interrupt rhythm</a:t>
            </a:r>
            <a:endParaRPr lang="en-IN" b="1" dirty="0">
              <a:solidFill>
                <a:srgbClr val="002060"/>
              </a:solidFill>
            </a:endParaRPr>
          </a:p>
        </p:txBody>
      </p:sp>
      <p:sp>
        <p:nvSpPr>
          <p:cNvPr id="10" name="Text Placeholder 3">
            <a:extLst>
              <a:ext uri="{FF2B5EF4-FFF2-40B4-BE49-F238E27FC236}">
                <a16:creationId xmlns:a16="http://schemas.microsoft.com/office/drawing/2014/main" id="{4BF2A24B-B5D4-CDDC-7C87-C10EE4BC9628}"/>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7" name="Slide Number Placeholder 6">
            <a:extLst>
              <a:ext uri="{FF2B5EF4-FFF2-40B4-BE49-F238E27FC236}">
                <a16:creationId xmlns:a16="http://schemas.microsoft.com/office/drawing/2014/main" id="{EA7463DE-5B3A-791B-34BA-50018124CCC7}"/>
              </a:ext>
            </a:extLst>
          </p:cNvPr>
          <p:cNvSpPr>
            <a:spLocks noGrp="1"/>
          </p:cNvSpPr>
          <p:nvPr>
            <p:ph type="sldNum" sz="quarter" idx="10"/>
          </p:nvPr>
        </p:nvSpPr>
        <p:spPr/>
        <p:txBody>
          <a:bodyPr/>
          <a:lstStyle/>
          <a:p>
            <a:fld id="{68151E55-6873-49E2-B8D5-2F265E6F1973}" type="slidenum">
              <a:rPr lang="en-US" smtClean="0"/>
              <a:pPr/>
              <a:t>10</a:t>
            </a:fld>
            <a:endParaRPr lang="en-US"/>
          </a:p>
        </p:txBody>
      </p:sp>
      <p:pic>
        <p:nvPicPr>
          <p:cNvPr id="9" name="Picture 8" descr="An electrocardiograph shows interpolated P V C.">
            <a:extLst>
              <a:ext uri="{FF2B5EF4-FFF2-40B4-BE49-F238E27FC236}">
                <a16:creationId xmlns:a16="http://schemas.microsoft.com/office/drawing/2014/main" id="{13EA5167-42F9-8383-9B63-34BB3B484B6B}"/>
              </a:ext>
            </a:extLst>
          </p:cNvPr>
          <p:cNvPicPr>
            <a:picLocks noChangeAspect="1"/>
          </p:cNvPicPr>
          <p:nvPr/>
        </p:nvPicPr>
        <p:blipFill>
          <a:blip r:embed="rId3"/>
          <a:stretch>
            <a:fillRect/>
          </a:stretch>
        </p:blipFill>
        <p:spPr>
          <a:xfrm>
            <a:off x="456843" y="1878951"/>
            <a:ext cx="8230313" cy="3237257"/>
          </a:xfrm>
          <a:prstGeom prst="rect">
            <a:avLst/>
          </a:prstGeom>
        </p:spPr>
      </p:pic>
    </p:spTree>
    <p:extLst>
      <p:ext uri="{BB962C8B-B14F-4D97-AF65-F5344CB8AC3E}">
        <p14:creationId xmlns:p14="http://schemas.microsoft.com/office/powerpoint/2010/main" val="2436290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070E-AA0E-7A64-42E2-E69A3010333F}"/>
              </a:ext>
            </a:extLst>
          </p:cNvPr>
          <p:cNvSpPr>
            <a:spLocks noGrp="1"/>
          </p:cNvSpPr>
          <p:nvPr>
            <p:ph type="title"/>
          </p:nvPr>
        </p:nvSpPr>
        <p:spPr/>
        <p:txBody>
          <a:bodyPr/>
          <a:lstStyle/>
          <a:p>
            <a:r>
              <a:rPr lang="en-IN" dirty="0"/>
              <a:t>Occasional P</a:t>
            </a:r>
            <a:r>
              <a:rPr lang="en-IN" sz="100" dirty="0"/>
              <a:t> </a:t>
            </a:r>
            <a:r>
              <a:rPr lang="en-IN" dirty="0"/>
              <a:t>V</a:t>
            </a:r>
            <a:r>
              <a:rPr lang="en-IN" sz="100" dirty="0"/>
              <a:t> </a:t>
            </a:r>
            <a:r>
              <a:rPr lang="en-IN" dirty="0"/>
              <a:t>C</a:t>
            </a:r>
          </a:p>
        </p:txBody>
      </p:sp>
      <p:sp>
        <p:nvSpPr>
          <p:cNvPr id="3" name="Content Placeholder 2">
            <a:extLst>
              <a:ext uri="{FF2B5EF4-FFF2-40B4-BE49-F238E27FC236}">
                <a16:creationId xmlns:a16="http://schemas.microsoft.com/office/drawing/2014/main" id="{EC8A69A6-8C56-8A61-EC01-37B539C3F53F}"/>
              </a:ext>
            </a:extLst>
          </p:cNvPr>
          <p:cNvSpPr>
            <a:spLocks noGrp="1"/>
          </p:cNvSpPr>
          <p:nvPr>
            <p:ph sz="quarter" idx="11"/>
          </p:nvPr>
        </p:nvSpPr>
        <p:spPr>
          <a:xfrm>
            <a:off x="342900" y="4808579"/>
            <a:ext cx="4434840" cy="472081"/>
          </a:xfrm>
        </p:spPr>
        <p:txBody>
          <a:bodyPr/>
          <a:lstStyle/>
          <a:p>
            <a:r>
              <a:rPr lang="en-US" b="1" dirty="0">
                <a:solidFill>
                  <a:srgbClr val="002060"/>
                </a:solidFill>
              </a:rPr>
              <a:t>Less than 6 P</a:t>
            </a:r>
            <a:r>
              <a:rPr lang="en-US" sz="100" b="1" dirty="0">
                <a:solidFill>
                  <a:srgbClr val="002060"/>
                </a:solidFill>
              </a:rPr>
              <a:t> </a:t>
            </a:r>
            <a:r>
              <a:rPr lang="en-US" b="1" dirty="0">
                <a:solidFill>
                  <a:srgbClr val="002060"/>
                </a:solidFill>
              </a:rPr>
              <a:t>V</a:t>
            </a:r>
            <a:r>
              <a:rPr lang="en-US" sz="100" b="1" dirty="0">
                <a:solidFill>
                  <a:srgbClr val="002060"/>
                </a:solidFill>
              </a:rPr>
              <a:t> </a:t>
            </a:r>
            <a:r>
              <a:rPr lang="en-US" b="1" dirty="0">
                <a:solidFill>
                  <a:srgbClr val="002060"/>
                </a:solidFill>
              </a:rPr>
              <a:t>C’s per minute</a:t>
            </a:r>
            <a:endParaRPr lang="en-IN" b="1" dirty="0">
              <a:solidFill>
                <a:srgbClr val="002060"/>
              </a:solidFill>
            </a:endParaRPr>
          </a:p>
        </p:txBody>
      </p:sp>
      <p:sp>
        <p:nvSpPr>
          <p:cNvPr id="8" name="Text Placeholder 3">
            <a:extLst>
              <a:ext uri="{FF2B5EF4-FFF2-40B4-BE49-F238E27FC236}">
                <a16:creationId xmlns:a16="http://schemas.microsoft.com/office/drawing/2014/main" id="{FA5640A5-E779-565D-0122-906176747501}"/>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058B5F9C-A288-E187-C7D1-8AFE6DA9085D}"/>
              </a:ext>
            </a:extLst>
          </p:cNvPr>
          <p:cNvSpPr>
            <a:spLocks noGrp="1"/>
          </p:cNvSpPr>
          <p:nvPr>
            <p:ph type="sldNum" sz="quarter" idx="4"/>
          </p:nvPr>
        </p:nvSpPr>
        <p:spPr/>
        <p:txBody>
          <a:bodyPr/>
          <a:lstStyle/>
          <a:p>
            <a:fld id="{68151E55-6873-49E2-B8D5-2F265E6F1973}" type="slidenum">
              <a:rPr lang="en-US" smtClean="0"/>
              <a:pPr/>
              <a:t>11</a:t>
            </a:fld>
            <a:endParaRPr lang="en-US" dirty="0"/>
          </a:p>
        </p:txBody>
      </p:sp>
      <p:pic>
        <p:nvPicPr>
          <p:cNvPr id="7" name="Picture 6" descr="An electrocardiograph is shown with occasional P V C.">
            <a:extLst>
              <a:ext uri="{FF2B5EF4-FFF2-40B4-BE49-F238E27FC236}">
                <a16:creationId xmlns:a16="http://schemas.microsoft.com/office/drawing/2014/main" id="{2D37F8B9-4195-C748-5851-3A9285CCC995}"/>
              </a:ext>
            </a:extLst>
          </p:cNvPr>
          <p:cNvPicPr>
            <a:picLocks noChangeAspect="1"/>
          </p:cNvPicPr>
          <p:nvPr/>
        </p:nvPicPr>
        <p:blipFill>
          <a:blip r:embed="rId3"/>
          <a:stretch>
            <a:fillRect/>
          </a:stretch>
        </p:blipFill>
        <p:spPr>
          <a:xfrm>
            <a:off x="511712" y="2163970"/>
            <a:ext cx="8120576" cy="2530059"/>
          </a:xfrm>
          <a:prstGeom prst="rect">
            <a:avLst/>
          </a:prstGeom>
        </p:spPr>
      </p:pic>
    </p:spTree>
    <p:extLst>
      <p:ext uri="{BB962C8B-B14F-4D97-AF65-F5344CB8AC3E}">
        <p14:creationId xmlns:p14="http://schemas.microsoft.com/office/powerpoint/2010/main" val="564503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62EB-C885-E3A4-B7D4-8AD635E732EC}"/>
              </a:ext>
            </a:extLst>
          </p:cNvPr>
          <p:cNvSpPr>
            <a:spLocks noGrp="1"/>
          </p:cNvSpPr>
          <p:nvPr>
            <p:ph type="title"/>
          </p:nvPr>
        </p:nvSpPr>
        <p:spPr/>
        <p:txBody>
          <a:bodyPr/>
          <a:lstStyle/>
          <a:p>
            <a:r>
              <a:rPr lang="en-IN" dirty="0"/>
              <a:t>Frequent P</a:t>
            </a:r>
            <a:r>
              <a:rPr lang="en-IN" sz="100" dirty="0"/>
              <a:t> </a:t>
            </a:r>
            <a:r>
              <a:rPr lang="en-IN" dirty="0"/>
              <a:t>V</a:t>
            </a:r>
            <a:r>
              <a:rPr lang="en-IN" sz="100" dirty="0"/>
              <a:t> </a:t>
            </a:r>
            <a:r>
              <a:rPr lang="en-IN" dirty="0"/>
              <a:t>C’s</a:t>
            </a:r>
          </a:p>
        </p:txBody>
      </p:sp>
      <p:sp>
        <p:nvSpPr>
          <p:cNvPr id="3" name="Content Placeholder 2">
            <a:extLst>
              <a:ext uri="{FF2B5EF4-FFF2-40B4-BE49-F238E27FC236}">
                <a16:creationId xmlns:a16="http://schemas.microsoft.com/office/drawing/2014/main" id="{D27F244A-7A82-020D-5174-5CDC0E237AD2}"/>
              </a:ext>
            </a:extLst>
          </p:cNvPr>
          <p:cNvSpPr>
            <a:spLocks noGrp="1"/>
          </p:cNvSpPr>
          <p:nvPr>
            <p:ph sz="quarter" idx="11"/>
          </p:nvPr>
        </p:nvSpPr>
        <p:spPr>
          <a:xfrm>
            <a:off x="342900" y="4877159"/>
            <a:ext cx="4137660" cy="472081"/>
          </a:xfrm>
        </p:spPr>
        <p:txBody>
          <a:bodyPr/>
          <a:lstStyle/>
          <a:p>
            <a:r>
              <a:rPr lang="en-US" b="1" dirty="0">
                <a:solidFill>
                  <a:srgbClr val="002060"/>
                </a:solidFill>
              </a:rPr>
              <a:t>6 or more P</a:t>
            </a:r>
            <a:r>
              <a:rPr lang="en-US" sz="100" b="1" dirty="0">
                <a:solidFill>
                  <a:srgbClr val="002060"/>
                </a:solidFill>
              </a:rPr>
              <a:t> </a:t>
            </a:r>
            <a:r>
              <a:rPr lang="en-US" b="1" dirty="0">
                <a:solidFill>
                  <a:srgbClr val="002060"/>
                </a:solidFill>
              </a:rPr>
              <a:t>V</a:t>
            </a:r>
            <a:r>
              <a:rPr lang="en-US" sz="100" b="1" dirty="0">
                <a:solidFill>
                  <a:srgbClr val="002060"/>
                </a:solidFill>
              </a:rPr>
              <a:t> </a:t>
            </a:r>
            <a:r>
              <a:rPr lang="en-US" b="1" dirty="0">
                <a:solidFill>
                  <a:srgbClr val="002060"/>
                </a:solidFill>
              </a:rPr>
              <a:t>C’s per minute</a:t>
            </a:r>
            <a:endParaRPr lang="en-IN" b="1" dirty="0">
              <a:solidFill>
                <a:srgbClr val="002060"/>
              </a:solidFill>
            </a:endParaRPr>
          </a:p>
        </p:txBody>
      </p:sp>
      <p:sp>
        <p:nvSpPr>
          <p:cNvPr id="8" name="Text Placeholder 3">
            <a:extLst>
              <a:ext uri="{FF2B5EF4-FFF2-40B4-BE49-F238E27FC236}">
                <a16:creationId xmlns:a16="http://schemas.microsoft.com/office/drawing/2014/main" id="{43953180-C1EC-BAC9-69AE-B5CDBACA7D09}"/>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a:extLst>
              <a:ext uri="{FF2B5EF4-FFF2-40B4-BE49-F238E27FC236}">
                <a16:creationId xmlns:a16="http://schemas.microsoft.com/office/drawing/2014/main" id="{59502293-3BAB-17A4-9A6D-7D493D0568A9}"/>
              </a:ext>
            </a:extLst>
          </p:cNvPr>
          <p:cNvSpPr>
            <a:spLocks noGrp="1"/>
          </p:cNvSpPr>
          <p:nvPr>
            <p:ph type="sldNum" sz="quarter" idx="4"/>
          </p:nvPr>
        </p:nvSpPr>
        <p:spPr/>
        <p:txBody>
          <a:bodyPr/>
          <a:lstStyle/>
          <a:p>
            <a:fld id="{68151E55-6873-49E2-B8D5-2F265E6F1973}" type="slidenum">
              <a:rPr lang="en-US" smtClean="0"/>
              <a:pPr/>
              <a:t>12</a:t>
            </a:fld>
            <a:endParaRPr lang="en-US" dirty="0"/>
          </a:p>
        </p:txBody>
      </p:sp>
      <p:pic>
        <p:nvPicPr>
          <p:cNvPr id="7" name="Picture 6" descr="An electrocardiograph shows frequent P V Cs.">
            <a:extLst>
              <a:ext uri="{FF2B5EF4-FFF2-40B4-BE49-F238E27FC236}">
                <a16:creationId xmlns:a16="http://schemas.microsoft.com/office/drawing/2014/main" id="{0369576B-C07D-A0F4-B75A-00F491F3B149}"/>
              </a:ext>
            </a:extLst>
          </p:cNvPr>
          <p:cNvPicPr>
            <a:picLocks noChangeAspect="1"/>
          </p:cNvPicPr>
          <p:nvPr/>
        </p:nvPicPr>
        <p:blipFill>
          <a:blip r:embed="rId3"/>
          <a:stretch>
            <a:fillRect/>
          </a:stretch>
        </p:blipFill>
        <p:spPr>
          <a:xfrm>
            <a:off x="493422" y="2200549"/>
            <a:ext cx="8157155" cy="2456901"/>
          </a:xfrm>
          <a:prstGeom prst="rect">
            <a:avLst/>
          </a:prstGeom>
        </p:spPr>
      </p:pic>
    </p:spTree>
    <p:extLst>
      <p:ext uri="{BB962C8B-B14F-4D97-AF65-F5344CB8AC3E}">
        <p14:creationId xmlns:p14="http://schemas.microsoft.com/office/powerpoint/2010/main" val="2305803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D56D-207B-9EF2-140A-5628405D22F2}"/>
              </a:ext>
            </a:extLst>
          </p:cNvPr>
          <p:cNvSpPr>
            <a:spLocks noGrp="1"/>
          </p:cNvSpPr>
          <p:nvPr>
            <p:ph type="title"/>
          </p:nvPr>
        </p:nvSpPr>
        <p:spPr/>
        <p:txBody>
          <a:bodyPr>
            <a:normAutofit/>
          </a:bodyPr>
          <a:lstStyle/>
          <a:p>
            <a:r>
              <a:rPr lang="en-IN" sz="3600" dirty="0"/>
              <a:t>Bigeminy</a:t>
            </a:r>
          </a:p>
        </p:txBody>
      </p:sp>
      <p:sp>
        <p:nvSpPr>
          <p:cNvPr id="3" name="Content Placeholder 2">
            <a:extLst>
              <a:ext uri="{FF2B5EF4-FFF2-40B4-BE49-F238E27FC236}">
                <a16:creationId xmlns:a16="http://schemas.microsoft.com/office/drawing/2014/main" id="{296F710F-D2E8-306D-233C-B70E1EC6C189}"/>
              </a:ext>
            </a:extLst>
          </p:cNvPr>
          <p:cNvSpPr>
            <a:spLocks noGrp="1"/>
          </p:cNvSpPr>
          <p:nvPr>
            <p:ph sz="quarter" idx="11"/>
          </p:nvPr>
        </p:nvSpPr>
        <p:spPr>
          <a:xfrm>
            <a:off x="3531870" y="1276709"/>
            <a:ext cx="2240280" cy="472081"/>
          </a:xfrm>
        </p:spPr>
        <p:txBody>
          <a:bodyPr/>
          <a:lstStyle/>
          <a:p>
            <a:r>
              <a:rPr lang="en-IN" b="1" dirty="0">
                <a:solidFill>
                  <a:srgbClr val="008000"/>
                </a:solidFill>
              </a:rPr>
              <a:t>Normal beats</a:t>
            </a:r>
          </a:p>
        </p:txBody>
      </p:sp>
      <p:sp>
        <p:nvSpPr>
          <p:cNvPr id="4" name="Content Placeholder 3">
            <a:extLst>
              <a:ext uri="{FF2B5EF4-FFF2-40B4-BE49-F238E27FC236}">
                <a16:creationId xmlns:a16="http://schemas.microsoft.com/office/drawing/2014/main" id="{72EF0992-875C-F79F-437C-4ED4FDF0B15D}"/>
              </a:ext>
            </a:extLst>
          </p:cNvPr>
          <p:cNvSpPr>
            <a:spLocks noGrp="1"/>
          </p:cNvSpPr>
          <p:nvPr>
            <p:ph sz="quarter" idx="14"/>
          </p:nvPr>
        </p:nvSpPr>
        <p:spPr>
          <a:xfrm>
            <a:off x="2697480" y="5270789"/>
            <a:ext cx="1120140" cy="491490"/>
          </a:xfrm>
        </p:spPr>
        <p:txBody>
          <a:bodyPr/>
          <a:lstStyle/>
          <a:p>
            <a:r>
              <a:rPr lang="en-IN" b="1" dirty="0">
                <a:solidFill>
                  <a:srgbClr val="002060"/>
                </a:solidFill>
              </a:rPr>
              <a:t>P</a:t>
            </a:r>
            <a:r>
              <a:rPr lang="en-IN" sz="100" b="1" dirty="0">
                <a:solidFill>
                  <a:srgbClr val="002060"/>
                </a:solidFill>
              </a:rPr>
              <a:t> </a:t>
            </a:r>
            <a:r>
              <a:rPr lang="en-IN" b="1" dirty="0">
                <a:solidFill>
                  <a:srgbClr val="002060"/>
                </a:solidFill>
              </a:rPr>
              <a:t>V</a:t>
            </a:r>
            <a:r>
              <a:rPr lang="en-IN" sz="100" b="1" dirty="0">
                <a:solidFill>
                  <a:srgbClr val="002060"/>
                </a:solidFill>
              </a:rPr>
              <a:t> </a:t>
            </a:r>
            <a:r>
              <a:rPr lang="en-IN" b="1" dirty="0">
                <a:solidFill>
                  <a:srgbClr val="002060"/>
                </a:solidFill>
              </a:rPr>
              <a:t>C’s</a:t>
            </a:r>
          </a:p>
        </p:txBody>
      </p:sp>
      <p:sp>
        <p:nvSpPr>
          <p:cNvPr id="9" name="Text Placeholder 3">
            <a:extLst>
              <a:ext uri="{FF2B5EF4-FFF2-40B4-BE49-F238E27FC236}">
                <a16:creationId xmlns:a16="http://schemas.microsoft.com/office/drawing/2014/main" id="{E8657266-C85C-D9D1-9BD3-ADE716898292}"/>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7" name="Slide Number Placeholder 6">
            <a:extLst>
              <a:ext uri="{FF2B5EF4-FFF2-40B4-BE49-F238E27FC236}">
                <a16:creationId xmlns:a16="http://schemas.microsoft.com/office/drawing/2014/main" id="{FE8E4D76-7028-250E-1A14-40C08118E8BF}"/>
              </a:ext>
            </a:extLst>
          </p:cNvPr>
          <p:cNvSpPr>
            <a:spLocks noGrp="1"/>
          </p:cNvSpPr>
          <p:nvPr>
            <p:ph type="sldNum" sz="quarter" idx="10"/>
          </p:nvPr>
        </p:nvSpPr>
        <p:spPr/>
        <p:txBody>
          <a:bodyPr/>
          <a:lstStyle/>
          <a:p>
            <a:fld id="{68151E55-6873-49E2-B8D5-2F265E6F1973}" type="slidenum">
              <a:rPr lang="en-US" smtClean="0"/>
              <a:pPr/>
              <a:t>13</a:t>
            </a:fld>
            <a:endParaRPr lang="en-US"/>
          </a:p>
        </p:txBody>
      </p:sp>
      <p:pic>
        <p:nvPicPr>
          <p:cNvPr id="8" name="Picture 7" descr="An electrocardiograph represents bigeminy.">
            <a:extLst>
              <a:ext uri="{FF2B5EF4-FFF2-40B4-BE49-F238E27FC236}">
                <a16:creationId xmlns:a16="http://schemas.microsoft.com/office/drawing/2014/main" id="{594C821A-EF11-8DE7-D174-4705003E055B}"/>
              </a:ext>
            </a:extLst>
          </p:cNvPr>
          <p:cNvPicPr>
            <a:picLocks noChangeAspect="1"/>
          </p:cNvPicPr>
          <p:nvPr/>
        </p:nvPicPr>
        <p:blipFill>
          <a:blip r:embed="rId3"/>
          <a:stretch>
            <a:fillRect/>
          </a:stretch>
        </p:blipFill>
        <p:spPr>
          <a:xfrm>
            <a:off x="493422" y="1834754"/>
            <a:ext cx="8157155" cy="3279932"/>
          </a:xfrm>
          <a:prstGeom prst="rect">
            <a:avLst/>
          </a:prstGeom>
        </p:spPr>
      </p:pic>
    </p:spTree>
    <p:extLst>
      <p:ext uri="{BB962C8B-B14F-4D97-AF65-F5344CB8AC3E}">
        <p14:creationId xmlns:p14="http://schemas.microsoft.com/office/powerpoint/2010/main" val="2704141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D56D-207B-9EF2-140A-5628405D22F2}"/>
              </a:ext>
            </a:extLst>
          </p:cNvPr>
          <p:cNvSpPr>
            <a:spLocks noGrp="1"/>
          </p:cNvSpPr>
          <p:nvPr>
            <p:ph type="title"/>
          </p:nvPr>
        </p:nvSpPr>
        <p:spPr/>
        <p:txBody>
          <a:bodyPr>
            <a:normAutofit/>
          </a:bodyPr>
          <a:lstStyle/>
          <a:p>
            <a:r>
              <a:rPr lang="en-US" sz="3600" dirty="0"/>
              <a:t>Trigeminy</a:t>
            </a:r>
            <a:endParaRPr lang="en-IN" sz="3600" dirty="0"/>
          </a:p>
        </p:txBody>
      </p:sp>
      <p:sp>
        <p:nvSpPr>
          <p:cNvPr id="3" name="Content Placeholder 2">
            <a:extLst>
              <a:ext uri="{FF2B5EF4-FFF2-40B4-BE49-F238E27FC236}">
                <a16:creationId xmlns:a16="http://schemas.microsoft.com/office/drawing/2014/main" id="{296F710F-D2E8-306D-233C-B70E1EC6C189}"/>
              </a:ext>
            </a:extLst>
          </p:cNvPr>
          <p:cNvSpPr>
            <a:spLocks noGrp="1"/>
          </p:cNvSpPr>
          <p:nvPr>
            <p:ph sz="quarter" idx="11"/>
          </p:nvPr>
        </p:nvSpPr>
        <p:spPr>
          <a:xfrm>
            <a:off x="3531870" y="1276709"/>
            <a:ext cx="2240280" cy="472081"/>
          </a:xfrm>
        </p:spPr>
        <p:txBody>
          <a:bodyPr/>
          <a:lstStyle/>
          <a:p>
            <a:r>
              <a:rPr lang="en-IN" b="1" dirty="0">
                <a:solidFill>
                  <a:srgbClr val="008000"/>
                </a:solidFill>
              </a:rPr>
              <a:t>Normal beats</a:t>
            </a:r>
          </a:p>
        </p:txBody>
      </p:sp>
      <p:sp>
        <p:nvSpPr>
          <p:cNvPr id="4" name="Content Placeholder 3">
            <a:extLst>
              <a:ext uri="{FF2B5EF4-FFF2-40B4-BE49-F238E27FC236}">
                <a16:creationId xmlns:a16="http://schemas.microsoft.com/office/drawing/2014/main" id="{72EF0992-875C-F79F-437C-4ED4FDF0B15D}"/>
              </a:ext>
            </a:extLst>
          </p:cNvPr>
          <p:cNvSpPr>
            <a:spLocks noGrp="1"/>
          </p:cNvSpPr>
          <p:nvPr>
            <p:ph sz="quarter" idx="14"/>
          </p:nvPr>
        </p:nvSpPr>
        <p:spPr>
          <a:xfrm>
            <a:off x="4754880" y="5327939"/>
            <a:ext cx="1120140" cy="491490"/>
          </a:xfrm>
        </p:spPr>
        <p:txBody>
          <a:bodyPr/>
          <a:lstStyle/>
          <a:p>
            <a:r>
              <a:rPr lang="en-IN" b="1" dirty="0">
                <a:solidFill>
                  <a:srgbClr val="002060"/>
                </a:solidFill>
              </a:rPr>
              <a:t>P</a:t>
            </a:r>
            <a:r>
              <a:rPr lang="en-IN" sz="100" b="1" dirty="0">
                <a:solidFill>
                  <a:srgbClr val="002060"/>
                </a:solidFill>
              </a:rPr>
              <a:t> </a:t>
            </a:r>
            <a:r>
              <a:rPr lang="en-IN" b="1" dirty="0">
                <a:solidFill>
                  <a:srgbClr val="002060"/>
                </a:solidFill>
              </a:rPr>
              <a:t>V</a:t>
            </a:r>
            <a:r>
              <a:rPr lang="en-IN" sz="100" b="1" dirty="0">
                <a:solidFill>
                  <a:srgbClr val="002060"/>
                </a:solidFill>
              </a:rPr>
              <a:t> </a:t>
            </a:r>
            <a:r>
              <a:rPr lang="en-IN" b="1" dirty="0">
                <a:solidFill>
                  <a:srgbClr val="002060"/>
                </a:solidFill>
              </a:rPr>
              <a:t>C’s</a:t>
            </a:r>
          </a:p>
        </p:txBody>
      </p:sp>
      <p:sp>
        <p:nvSpPr>
          <p:cNvPr id="6" name="Text Placeholder 3">
            <a:extLst>
              <a:ext uri="{FF2B5EF4-FFF2-40B4-BE49-F238E27FC236}">
                <a16:creationId xmlns:a16="http://schemas.microsoft.com/office/drawing/2014/main" id="{9573CB90-A6A3-2D46-549E-4B13638867DA}"/>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7" name="Slide Number Placeholder 6">
            <a:extLst>
              <a:ext uri="{FF2B5EF4-FFF2-40B4-BE49-F238E27FC236}">
                <a16:creationId xmlns:a16="http://schemas.microsoft.com/office/drawing/2014/main" id="{FE8E4D76-7028-250E-1A14-40C08118E8BF}"/>
              </a:ext>
            </a:extLst>
          </p:cNvPr>
          <p:cNvSpPr>
            <a:spLocks noGrp="1"/>
          </p:cNvSpPr>
          <p:nvPr>
            <p:ph type="sldNum" sz="quarter" idx="10"/>
          </p:nvPr>
        </p:nvSpPr>
        <p:spPr/>
        <p:txBody>
          <a:bodyPr/>
          <a:lstStyle/>
          <a:p>
            <a:fld id="{68151E55-6873-49E2-B8D5-2F265E6F1973}" type="slidenum">
              <a:rPr lang="en-US" smtClean="0"/>
              <a:pPr/>
              <a:t>14</a:t>
            </a:fld>
            <a:endParaRPr lang="en-US"/>
          </a:p>
        </p:txBody>
      </p:sp>
      <p:pic>
        <p:nvPicPr>
          <p:cNvPr id="5" name="Picture 4" descr="An electrocardiograph represents trigeminy.">
            <a:extLst>
              <a:ext uri="{FF2B5EF4-FFF2-40B4-BE49-F238E27FC236}">
                <a16:creationId xmlns:a16="http://schemas.microsoft.com/office/drawing/2014/main" id="{6D581CE0-1E62-9F0A-D07A-DDCD7786F7A4}"/>
              </a:ext>
            </a:extLst>
          </p:cNvPr>
          <p:cNvPicPr>
            <a:picLocks noChangeAspect="1"/>
          </p:cNvPicPr>
          <p:nvPr/>
        </p:nvPicPr>
        <p:blipFill>
          <a:blip r:embed="rId3"/>
          <a:stretch>
            <a:fillRect/>
          </a:stretch>
        </p:blipFill>
        <p:spPr>
          <a:xfrm>
            <a:off x="456843" y="1841605"/>
            <a:ext cx="8230313" cy="3426249"/>
          </a:xfrm>
          <a:prstGeom prst="rect">
            <a:avLst/>
          </a:prstGeom>
        </p:spPr>
      </p:pic>
    </p:spTree>
    <p:extLst>
      <p:ext uri="{BB962C8B-B14F-4D97-AF65-F5344CB8AC3E}">
        <p14:creationId xmlns:p14="http://schemas.microsoft.com/office/powerpoint/2010/main" val="834046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D56D-207B-9EF2-140A-5628405D22F2}"/>
              </a:ext>
            </a:extLst>
          </p:cNvPr>
          <p:cNvSpPr>
            <a:spLocks noGrp="1"/>
          </p:cNvSpPr>
          <p:nvPr>
            <p:ph type="title"/>
          </p:nvPr>
        </p:nvSpPr>
        <p:spPr/>
        <p:txBody>
          <a:bodyPr>
            <a:normAutofit/>
          </a:bodyPr>
          <a:lstStyle/>
          <a:p>
            <a:r>
              <a:rPr lang="en-IN" sz="3600" dirty="0"/>
              <a:t>Quadgeminy</a:t>
            </a:r>
          </a:p>
        </p:txBody>
      </p:sp>
      <p:sp>
        <p:nvSpPr>
          <p:cNvPr id="3" name="Content Placeholder 2">
            <a:extLst>
              <a:ext uri="{FF2B5EF4-FFF2-40B4-BE49-F238E27FC236}">
                <a16:creationId xmlns:a16="http://schemas.microsoft.com/office/drawing/2014/main" id="{296F710F-D2E8-306D-233C-B70E1EC6C189}"/>
              </a:ext>
            </a:extLst>
          </p:cNvPr>
          <p:cNvSpPr>
            <a:spLocks noGrp="1"/>
          </p:cNvSpPr>
          <p:nvPr>
            <p:ph sz="quarter" idx="11"/>
          </p:nvPr>
        </p:nvSpPr>
        <p:spPr>
          <a:xfrm>
            <a:off x="3531870" y="1276709"/>
            <a:ext cx="2240280" cy="472081"/>
          </a:xfrm>
        </p:spPr>
        <p:txBody>
          <a:bodyPr/>
          <a:lstStyle/>
          <a:p>
            <a:r>
              <a:rPr lang="en-IN" b="1" dirty="0">
                <a:solidFill>
                  <a:srgbClr val="008000"/>
                </a:solidFill>
              </a:rPr>
              <a:t>Normal beats</a:t>
            </a:r>
          </a:p>
        </p:txBody>
      </p:sp>
      <p:sp>
        <p:nvSpPr>
          <p:cNvPr id="4" name="Content Placeholder 3">
            <a:extLst>
              <a:ext uri="{FF2B5EF4-FFF2-40B4-BE49-F238E27FC236}">
                <a16:creationId xmlns:a16="http://schemas.microsoft.com/office/drawing/2014/main" id="{72EF0992-875C-F79F-437C-4ED4FDF0B15D}"/>
              </a:ext>
            </a:extLst>
          </p:cNvPr>
          <p:cNvSpPr>
            <a:spLocks noGrp="1"/>
          </p:cNvSpPr>
          <p:nvPr>
            <p:ph sz="quarter" idx="14"/>
          </p:nvPr>
        </p:nvSpPr>
        <p:spPr>
          <a:xfrm>
            <a:off x="4754880" y="5327939"/>
            <a:ext cx="1120140" cy="491490"/>
          </a:xfrm>
        </p:spPr>
        <p:txBody>
          <a:bodyPr/>
          <a:lstStyle/>
          <a:p>
            <a:r>
              <a:rPr lang="en-IN" b="1" dirty="0">
                <a:solidFill>
                  <a:srgbClr val="002060"/>
                </a:solidFill>
              </a:rPr>
              <a:t>P</a:t>
            </a:r>
            <a:r>
              <a:rPr lang="en-IN" sz="100" b="1" dirty="0">
                <a:solidFill>
                  <a:srgbClr val="002060"/>
                </a:solidFill>
              </a:rPr>
              <a:t> </a:t>
            </a:r>
            <a:r>
              <a:rPr lang="en-IN" b="1" dirty="0">
                <a:solidFill>
                  <a:srgbClr val="002060"/>
                </a:solidFill>
              </a:rPr>
              <a:t>V</a:t>
            </a:r>
            <a:r>
              <a:rPr lang="en-IN" sz="100" b="1" dirty="0">
                <a:solidFill>
                  <a:srgbClr val="002060"/>
                </a:solidFill>
              </a:rPr>
              <a:t> </a:t>
            </a:r>
            <a:r>
              <a:rPr lang="en-IN" b="1" dirty="0">
                <a:solidFill>
                  <a:srgbClr val="002060"/>
                </a:solidFill>
              </a:rPr>
              <a:t>C’s</a:t>
            </a:r>
          </a:p>
        </p:txBody>
      </p:sp>
      <p:sp>
        <p:nvSpPr>
          <p:cNvPr id="6" name="Text Placeholder 3">
            <a:extLst>
              <a:ext uri="{FF2B5EF4-FFF2-40B4-BE49-F238E27FC236}">
                <a16:creationId xmlns:a16="http://schemas.microsoft.com/office/drawing/2014/main" id="{9573CB90-A6A3-2D46-549E-4B13638867DA}"/>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7" name="Slide Number Placeholder 6">
            <a:extLst>
              <a:ext uri="{FF2B5EF4-FFF2-40B4-BE49-F238E27FC236}">
                <a16:creationId xmlns:a16="http://schemas.microsoft.com/office/drawing/2014/main" id="{FE8E4D76-7028-250E-1A14-40C08118E8BF}"/>
              </a:ext>
            </a:extLst>
          </p:cNvPr>
          <p:cNvSpPr>
            <a:spLocks noGrp="1"/>
          </p:cNvSpPr>
          <p:nvPr>
            <p:ph type="sldNum" sz="quarter" idx="10"/>
          </p:nvPr>
        </p:nvSpPr>
        <p:spPr/>
        <p:txBody>
          <a:bodyPr/>
          <a:lstStyle/>
          <a:p>
            <a:fld id="{68151E55-6873-49E2-B8D5-2F265E6F1973}" type="slidenum">
              <a:rPr lang="en-US" smtClean="0"/>
              <a:pPr/>
              <a:t>15</a:t>
            </a:fld>
            <a:endParaRPr lang="en-US"/>
          </a:p>
        </p:txBody>
      </p:sp>
      <p:pic>
        <p:nvPicPr>
          <p:cNvPr id="5" name="Picture 4" descr="An electrocardiograph represents quadgeminy.">
            <a:extLst>
              <a:ext uri="{FF2B5EF4-FFF2-40B4-BE49-F238E27FC236}">
                <a16:creationId xmlns:a16="http://schemas.microsoft.com/office/drawing/2014/main" id="{6D581CE0-1E62-9F0A-D07A-DDCD7786F7A4}"/>
              </a:ext>
            </a:extLst>
          </p:cNvPr>
          <p:cNvPicPr>
            <a:picLocks noChangeAspect="1"/>
          </p:cNvPicPr>
          <p:nvPr/>
        </p:nvPicPr>
        <p:blipFill>
          <a:blip r:embed="rId3"/>
          <a:stretch>
            <a:fillRect/>
          </a:stretch>
        </p:blipFill>
        <p:spPr>
          <a:xfrm>
            <a:off x="456843" y="1841605"/>
            <a:ext cx="8230313" cy="3426249"/>
          </a:xfrm>
          <a:prstGeom prst="rect">
            <a:avLst/>
          </a:prstGeom>
        </p:spPr>
      </p:pic>
    </p:spTree>
    <p:extLst>
      <p:ext uri="{BB962C8B-B14F-4D97-AF65-F5344CB8AC3E}">
        <p14:creationId xmlns:p14="http://schemas.microsoft.com/office/powerpoint/2010/main" val="317659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E0C3-6A79-E3CD-33BC-DF4C6D23A094}"/>
              </a:ext>
            </a:extLst>
          </p:cNvPr>
          <p:cNvSpPr>
            <a:spLocks noGrp="1"/>
          </p:cNvSpPr>
          <p:nvPr>
            <p:ph type="title"/>
          </p:nvPr>
        </p:nvSpPr>
        <p:spPr/>
        <p:txBody>
          <a:bodyPr/>
          <a:lstStyle/>
          <a:p>
            <a:r>
              <a:rPr lang="en-IN" dirty="0"/>
              <a:t>R-on-T P</a:t>
            </a:r>
            <a:r>
              <a:rPr lang="en-IN" sz="100" dirty="0"/>
              <a:t> </a:t>
            </a:r>
            <a:r>
              <a:rPr lang="en-IN" dirty="0"/>
              <a:t>V</a:t>
            </a:r>
            <a:r>
              <a:rPr lang="en-IN" sz="100" dirty="0"/>
              <a:t> </a:t>
            </a:r>
            <a:r>
              <a:rPr lang="en-IN" dirty="0"/>
              <a:t>C</a:t>
            </a:r>
          </a:p>
        </p:txBody>
      </p:sp>
      <p:sp>
        <p:nvSpPr>
          <p:cNvPr id="3" name="Content Placeholder 2">
            <a:extLst>
              <a:ext uri="{FF2B5EF4-FFF2-40B4-BE49-F238E27FC236}">
                <a16:creationId xmlns:a16="http://schemas.microsoft.com/office/drawing/2014/main" id="{18455F9A-B8EB-F489-F9D5-F5EBA0DE0107}"/>
              </a:ext>
            </a:extLst>
          </p:cNvPr>
          <p:cNvSpPr>
            <a:spLocks noGrp="1"/>
          </p:cNvSpPr>
          <p:nvPr>
            <p:ph sz="quarter" idx="11"/>
          </p:nvPr>
        </p:nvSpPr>
        <p:spPr>
          <a:xfrm>
            <a:off x="1988820" y="5088952"/>
            <a:ext cx="5543550" cy="494941"/>
          </a:xfrm>
        </p:spPr>
        <p:txBody>
          <a:bodyPr/>
          <a:lstStyle/>
          <a:p>
            <a:r>
              <a:rPr lang="en-US" b="1" dirty="0">
                <a:solidFill>
                  <a:srgbClr val="002060"/>
                </a:solidFill>
              </a:rPr>
              <a:t>P</a:t>
            </a:r>
            <a:r>
              <a:rPr lang="en-US" sz="100" b="1" dirty="0">
                <a:solidFill>
                  <a:srgbClr val="002060"/>
                </a:solidFill>
              </a:rPr>
              <a:t> </a:t>
            </a:r>
            <a:r>
              <a:rPr lang="en-US" b="1" dirty="0">
                <a:solidFill>
                  <a:srgbClr val="002060"/>
                </a:solidFill>
              </a:rPr>
              <a:t>V</a:t>
            </a:r>
            <a:r>
              <a:rPr lang="en-US" sz="100" b="1" dirty="0">
                <a:solidFill>
                  <a:srgbClr val="002060"/>
                </a:solidFill>
              </a:rPr>
              <a:t> </a:t>
            </a:r>
            <a:r>
              <a:rPr lang="en-US" b="1" dirty="0">
                <a:solidFill>
                  <a:srgbClr val="002060"/>
                </a:solidFill>
              </a:rPr>
              <a:t>C’s begin on downslope of T wave</a:t>
            </a:r>
            <a:endParaRPr lang="en-IN" b="1" dirty="0">
              <a:solidFill>
                <a:srgbClr val="002060"/>
              </a:solidFill>
            </a:endParaRPr>
          </a:p>
        </p:txBody>
      </p:sp>
      <p:sp>
        <p:nvSpPr>
          <p:cNvPr id="8" name="Text Placeholder 3">
            <a:extLst>
              <a:ext uri="{FF2B5EF4-FFF2-40B4-BE49-F238E27FC236}">
                <a16:creationId xmlns:a16="http://schemas.microsoft.com/office/drawing/2014/main" id="{4C4A2380-45E7-C8BF-A0E1-34754D96C788}"/>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31B4D405-2275-CD38-5F4B-BA5FB4680702}"/>
              </a:ext>
            </a:extLst>
          </p:cNvPr>
          <p:cNvSpPr>
            <a:spLocks noGrp="1"/>
          </p:cNvSpPr>
          <p:nvPr>
            <p:ph type="sldNum" sz="quarter" idx="4"/>
          </p:nvPr>
        </p:nvSpPr>
        <p:spPr/>
        <p:txBody>
          <a:bodyPr/>
          <a:lstStyle/>
          <a:p>
            <a:fld id="{68151E55-6873-49E2-B8D5-2F265E6F1973}" type="slidenum">
              <a:rPr lang="en-US" smtClean="0"/>
              <a:pPr/>
              <a:t>16</a:t>
            </a:fld>
            <a:endParaRPr lang="en-US" dirty="0"/>
          </a:p>
        </p:txBody>
      </p:sp>
      <p:pic>
        <p:nvPicPr>
          <p:cNvPr id="7" name="Picture 6" descr="An electrocardiograph shows R on T P V C.">
            <a:extLst>
              <a:ext uri="{FF2B5EF4-FFF2-40B4-BE49-F238E27FC236}">
                <a16:creationId xmlns:a16="http://schemas.microsoft.com/office/drawing/2014/main" id="{50A1A644-28E4-A000-2851-88BDCBF3C036}"/>
              </a:ext>
            </a:extLst>
          </p:cNvPr>
          <p:cNvPicPr>
            <a:picLocks noChangeAspect="1"/>
          </p:cNvPicPr>
          <p:nvPr/>
        </p:nvPicPr>
        <p:blipFill>
          <a:blip r:embed="rId3"/>
          <a:stretch>
            <a:fillRect/>
          </a:stretch>
        </p:blipFill>
        <p:spPr>
          <a:xfrm>
            <a:off x="420264" y="1859144"/>
            <a:ext cx="8303472" cy="3139712"/>
          </a:xfrm>
          <a:prstGeom prst="rect">
            <a:avLst/>
          </a:prstGeom>
        </p:spPr>
      </p:pic>
    </p:spTree>
    <p:extLst>
      <p:ext uri="{BB962C8B-B14F-4D97-AF65-F5344CB8AC3E}">
        <p14:creationId xmlns:p14="http://schemas.microsoft.com/office/powerpoint/2010/main" val="3377406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E0C3-6A79-E3CD-33BC-DF4C6D23A094}"/>
              </a:ext>
            </a:extLst>
          </p:cNvPr>
          <p:cNvSpPr>
            <a:spLocks noGrp="1"/>
          </p:cNvSpPr>
          <p:nvPr>
            <p:ph type="title"/>
          </p:nvPr>
        </p:nvSpPr>
        <p:spPr/>
        <p:txBody>
          <a:bodyPr/>
          <a:lstStyle/>
          <a:p>
            <a:r>
              <a:rPr lang="en-IN" dirty="0"/>
              <a:t>Coupling</a:t>
            </a:r>
          </a:p>
        </p:txBody>
      </p:sp>
      <p:sp>
        <p:nvSpPr>
          <p:cNvPr id="3" name="Content Placeholder 2">
            <a:extLst>
              <a:ext uri="{FF2B5EF4-FFF2-40B4-BE49-F238E27FC236}">
                <a16:creationId xmlns:a16="http://schemas.microsoft.com/office/drawing/2014/main" id="{18455F9A-B8EB-F489-F9D5-F5EBA0DE0107}"/>
              </a:ext>
            </a:extLst>
          </p:cNvPr>
          <p:cNvSpPr>
            <a:spLocks noGrp="1"/>
          </p:cNvSpPr>
          <p:nvPr>
            <p:ph sz="quarter" idx="11"/>
          </p:nvPr>
        </p:nvSpPr>
        <p:spPr>
          <a:xfrm>
            <a:off x="1988820" y="5088952"/>
            <a:ext cx="3063240" cy="494941"/>
          </a:xfrm>
        </p:spPr>
        <p:txBody>
          <a:bodyPr/>
          <a:lstStyle/>
          <a:p>
            <a:r>
              <a:rPr lang="en-US" b="1" dirty="0">
                <a:solidFill>
                  <a:srgbClr val="002060"/>
                </a:solidFill>
              </a:rPr>
              <a:t>Back-to-back P</a:t>
            </a:r>
            <a:r>
              <a:rPr lang="en-US" sz="100" b="1" dirty="0">
                <a:solidFill>
                  <a:srgbClr val="002060"/>
                </a:solidFill>
              </a:rPr>
              <a:t> </a:t>
            </a:r>
            <a:r>
              <a:rPr lang="en-US" b="1" dirty="0">
                <a:solidFill>
                  <a:srgbClr val="002060"/>
                </a:solidFill>
              </a:rPr>
              <a:t>V</a:t>
            </a:r>
            <a:r>
              <a:rPr lang="en-US" sz="100" b="1" dirty="0">
                <a:solidFill>
                  <a:srgbClr val="002060"/>
                </a:solidFill>
              </a:rPr>
              <a:t> </a:t>
            </a:r>
            <a:r>
              <a:rPr lang="en-US" b="1" dirty="0">
                <a:solidFill>
                  <a:srgbClr val="002060"/>
                </a:solidFill>
              </a:rPr>
              <a:t>C’s</a:t>
            </a:r>
          </a:p>
        </p:txBody>
      </p:sp>
      <p:sp>
        <p:nvSpPr>
          <p:cNvPr id="8" name="Text Placeholder 3">
            <a:extLst>
              <a:ext uri="{FF2B5EF4-FFF2-40B4-BE49-F238E27FC236}">
                <a16:creationId xmlns:a16="http://schemas.microsoft.com/office/drawing/2014/main" id="{4C4A2380-45E7-C8BF-A0E1-34754D96C788}"/>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31B4D405-2275-CD38-5F4B-BA5FB4680702}"/>
              </a:ext>
            </a:extLst>
          </p:cNvPr>
          <p:cNvSpPr>
            <a:spLocks noGrp="1"/>
          </p:cNvSpPr>
          <p:nvPr>
            <p:ph type="sldNum" sz="quarter" idx="4"/>
          </p:nvPr>
        </p:nvSpPr>
        <p:spPr/>
        <p:txBody>
          <a:bodyPr/>
          <a:lstStyle/>
          <a:p>
            <a:fld id="{68151E55-6873-49E2-B8D5-2F265E6F1973}" type="slidenum">
              <a:rPr lang="en-US" smtClean="0"/>
              <a:pPr/>
              <a:t>17</a:t>
            </a:fld>
            <a:endParaRPr lang="en-US" dirty="0"/>
          </a:p>
        </p:txBody>
      </p:sp>
      <p:pic>
        <p:nvPicPr>
          <p:cNvPr id="4" name="Picture 3" descr="An electrocardiograph represents coupling.">
            <a:extLst>
              <a:ext uri="{FF2B5EF4-FFF2-40B4-BE49-F238E27FC236}">
                <a16:creationId xmlns:a16="http://schemas.microsoft.com/office/drawing/2014/main" id="{3EE5B088-B981-44B5-6682-759E5DAE2FDB}"/>
              </a:ext>
            </a:extLst>
          </p:cNvPr>
          <p:cNvPicPr>
            <a:picLocks noChangeAspect="1"/>
          </p:cNvPicPr>
          <p:nvPr/>
        </p:nvPicPr>
        <p:blipFill>
          <a:blip r:embed="rId3"/>
          <a:stretch>
            <a:fillRect/>
          </a:stretch>
        </p:blipFill>
        <p:spPr>
          <a:xfrm>
            <a:off x="456843" y="1965833"/>
            <a:ext cx="8230313" cy="2926334"/>
          </a:xfrm>
          <a:prstGeom prst="rect">
            <a:avLst/>
          </a:prstGeom>
        </p:spPr>
      </p:pic>
    </p:spTree>
    <p:extLst>
      <p:ext uri="{BB962C8B-B14F-4D97-AF65-F5344CB8AC3E}">
        <p14:creationId xmlns:p14="http://schemas.microsoft.com/office/powerpoint/2010/main" val="1524827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E0C3-6A79-E3CD-33BC-DF4C6D23A094}"/>
              </a:ext>
            </a:extLst>
          </p:cNvPr>
          <p:cNvSpPr>
            <a:spLocks noGrp="1"/>
          </p:cNvSpPr>
          <p:nvPr>
            <p:ph type="title"/>
          </p:nvPr>
        </p:nvSpPr>
        <p:spPr/>
        <p:txBody>
          <a:bodyPr/>
          <a:lstStyle/>
          <a:p>
            <a:r>
              <a:rPr lang="en-IN" dirty="0"/>
              <a:t>Run of Ventricular Tachycardia</a:t>
            </a:r>
          </a:p>
        </p:txBody>
      </p:sp>
      <p:sp>
        <p:nvSpPr>
          <p:cNvPr id="3" name="Content Placeholder 2">
            <a:extLst>
              <a:ext uri="{FF2B5EF4-FFF2-40B4-BE49-F238E27FC236}">
                <a16:creationId xmlns:a16="http://schemas.microsoft.com/office/drawing/2014/main" id="{18455F9A-B8EB-F489-F9D5-F5EBA0DE0107}"/>
              </a:ext>
            </a:extLst>
          </p:cNvPr>
          <p:cNvSpPr>
            <a:spLocks noGrp="1"/>
          </p:cNvSpPr>
          <p:nvPr>
            <p:ph sz="quarter" idx="11"/>
          </p:nvPr>
        </p:nvSpPr>
        <p:spPr>
          <a:xfrm>
            <a:off x="2677778" y="4909363"/>
            <a:ext cx="3768742" cy="451308"/>
          </a:xfrm>
        </p:spPr>
        <p:txBody>
          <a:bodyPr/>
          <a:lstStyle/>
          <a:p>
            <a:r>
              <a:rPr lang="en-US" b="1" dirty="0">
                <a:solidFill>
                  <a:srgbClr val="002060"/>
                </a:solidFill>
              </a:rPr>
              <a:t>3 or more P</a:t>
            </a:r>
            <a:r>
              <a:rPr lang="en-US" sz="100" b="1" dirty="0">
                <a:solidFill>
                  <a:srgbClr val="002060"/>
                </a:solidFill>
              </a:rPr>
              <a:t> </a:t>
            </a:r>
            <a:r>
              <a:rPr lang="en-US" b="1" dirty="0">
                <a:solidFill>
                  <a:srgbClr val="002060"/>
                </a:solidFill>
              </a:rPr>
              <a:t>V</a:t>
            </a:r>
            <a:r>
              <a:rPr lang="en-US" sz="100" b="1" dirty="0">
                <a:solidFill>
                  <a:srgbClr val="002060"/>
                </a:solidFill>
              </a:rPr>
              <a:t> </a:t>
            </a:r>
            <a:r>
              <a:rPr lang="en-US" b="1" dirty="0">
                <a:solidFill>
                  <a:srgbClr val="002060"/>
                </a:solidFill>
              </a:rPr>
              <a:t>C’s in a row</a:t>
            </a:r>
          </a:p>
        </p:txBody>
      </p:sp>
      <p:sp>
        <p:nvSpPr>
          <p:cNvPr id="8" name="Text Placeholder 3">
            <a:extLst>
              <a:ext uri="{FF2B5EF4-FFF2-40B4-BE49-F238E27FC236}">
                <a16:creationId xmlns:a16="http://schemas.microsoft.com/office/drawing/2014/main" id="{4C4A2380-45E7-C8BF-A0E1-34754D96C788}"/>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31B4D405-2275-CD38-5F4B-BA5FB4680702}"/>
              </a:ext>
            </a:extLst>
          </p:cNvPr>
          <p:cNvSpPr>
            <a:spLocks noGrp="1"/>
          </p:cNvSpPr>
          <p:nvPr>
            <p:ph type="sldNum" sz="quarter" idx="4"/>
          </p:nvPr>
        </p:nvSpPr>
        <p:spPr/>
        <p:txBody>
          <a:bodyPr/>
          <a:lstStyle/>
          <a:p>
            <a:fld id="{68151E55-6873-49E2-B8D5-2F265E6F1973}" type="slidenum">
              <a:rPr lang="en-US" smtClean="0"/>
              <a:pPr/>
              <a:t>18</a:t>
            </a:fld>
            <a:endParaRPr lang="en-US" dirty="0"/>
          </a:p>
        </p:txBody>
      </p:sp>
      <p:pic>
        <p:nvPicPr>
          <p:cNvPr id="5" name="Picture 4" descr="An electrocardiograph shows run of ventricular tachycardia.">
            <a:extLst>
              <a:ext uri="{FF2B5EF4-FFF2-40B4-BE49-F238E27FC236}">
                <a16:creationId xmlns:a16="http://schemas.microsoft.com/office/drawing/2014/main" id="{032B9FF6-F947-E416-F220-231773FBF696}"/>
              </a:ext>
            </a:extLst>
          </p:cNvPr>
          <p:cNvPicPr>
            <a:picLocks noChangeAspect="1"/>
          </p:cNvPicPr>
          <p:nvPr/>
        </p:nvPicPr>
        <p:blipFill>
          <a:blip r:embed="rId3"/>
          <a:stretch>
            <a:fillRect/>
          </a:stretch>
        </p:blipFill>
        <p:spPr>
          <a:xfrm>
            <a:off x="475133" y="2227984"/>
            <a:ext cx="8193734" cy="2402032"/>
          </a:xfrm>
          <a:prstGeom prst="rect">
            <a:avLst/>
          </a:prstGeom>
        </p:spPr>
      </p:pic>
    </p:spTree>
    <p:extLst>
      <p:ext uri="{BB962C8B-B14F-4D97-AF65-F5344CB8AC3E}">
        <p14:creationId xmlns:p14="http://schemas.microsoft.com/office/powerpoint/2010/main" val="3480114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894B-53EC-9E4C-66AF-268AD496EA0A}"/>
              </a:ext>
            </a:extLst>
          </p:cNvPr>
          <p:cNvSpPr>
            <a:spLocks noGrp="1"/>
          </p:cNvSpPr>
          <p:nvPr>
            <p:ph type="title"/>
          </p:nvPr>
        </p:nvSpPr>
        <p:spPr/>
        <p:txBody>
          <a:bodyPr/>
          <a:lstStyle/>
          <a:p>
            <a:r>
              <a:rPr lang="en-IN" dirty="0"/>
              <a:t>Paroxysmal Event</a:t>
            </a:r>
          </a:p>
        </p:txBody>
      </p:sp>
      <p:sp>
        <p:nvSpPr>
          <p:cNvPr id="3" name="Content Placeholder 2">
            <a:extLst>
              <a:ext uri="{FF2B5EF4-FFF2-40B4-BE49-F238E27FC236}">
                <a16:creationId xmlns:a16="http://schemas.microsoft.com/office/drawing/2014/main" id="{86B61B13-14F0-6D94-8620-96497203A378}"/>
              </a:ext>
            </a:extLst>
          </p:cNvPr>
          <p:cNvSpPr>
            <a:spLocks noGrp="1"/>
          </p:cNvSpPr>
          <p:nvPr>
            <p:ph sz="quarter" idx="11"/>
          </p:nvPr>
        </p:nvSpPr>
        <p:spPr>
          <a:xfrm>
            <a:off x="1756410" y="4739999"/>
            <a:ext cx="2594610" cy="472081"/>
          </a:xfrm>
        </p:spPr>
        <p:txBody>
          <a:bodyPr/>
          <a:lstStyle/>
          <a:p>
            <a:r>
              <a:rPr lang="en-IN" b="1" dirty="0">
                <a:solidFill>
                  <a:srgbClr val="002060"/>
                </a:solidFill>
              </a:rPr>
              <a:t>Rhythm change</a:t>
            </a:r>
          </a:p>
        </p:txBody>
      </p:sp>
      <p:sp>
        <p:nvSpPr>
          <p:cNvPr id="8" name="Text Placeholder 3">
            <a:extLst>
              <a:ext uri="{FF2B5EF4-FFF2-40B4-BE49-F238E27FC236}">
                <a16:creationId xmlns:a16="http://schemas.microsoft.com/office/drawing/2014/main" id="{B5442B4A-18B7-E3EA-F4BB-57ED1E79CEF7}"/>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517925C1-A8AB-A833-6D15-E808955BD3B2}"/>
              </a:ext>
            </a:extLst>
          </p:cNvPr>
          <p:cNvSpPr>
            <a:spLocks noGrp="1"/>
          </p:cNvSpPr>
          <p:nvPr>
            <p:ph type="sldNum" sz="quarter" idx="4"/>
          </p:nvPr>
        </p:nvSpPr>
        <p:spPr/>
        <p:txBody>
          <a:bodyPr/>
          <a:lstStyle/>
          <a:p>
            <a:fld id="{68151E55-6873-49E2-B8D5-2F265E6F1973}" type="slidenum">
              <a:rPr lang="en-US" smtClean="0"/>
              <a:pPr/>
              <a:t>19</a:t>
            </a:fld>
            <a:endParaRPr lang="en-US" dirty="0"/>
          </a:p>
        </p:txBody>
      </p:sp>
      <p:pic>
        <p:nvPicPr>
          <p:cNvPr id="7" name="Picture 6" descr="An electrocardiograph represents paroxysmal event.">
            <a:extLst>
              <a:ext uri="{FF2B5EF4-FFF2-40B4-BE49-F238E27FC236}">
                <a16:creationId xmlns:a16="http://schemas.microsoft.com/office/drawing/2014/main" id="{056E1C7E-95DB-29DA-04C1-C26B78D13E70}"/>
              </a:ext>
            </a:extLst>
          </p:cNvPr>
          <p:cNvPicPr>
            <a:picLocks noChangeAspect="1"/>
          </p:cNvPicPr>
          <p:nvPr/>
        </p:nvPicPr>
        <p:blipFill>
          <a:blip r:embed="rId3"/>
          <a:stretch>
            <a:fillRect/>
          </a:stretch>
        </p:blipFill>
        <p:spPr>
          <a:xfrm>
            <a:off x="493422" y="2246273"/>
            <a:ext cx="8157155" cy="2365453"/>
          </a:xfrm>
          <a:prstGeom prst="rect">
            <a:avLst/>
          </a:prstGeom>
        </p:spPr>
      </p:pic>
    </p:spTree>
    <p:extLst>
      <p:ext uri="{BB962C8B-B14F-4D97-AF65-F5344CB8AC3E}">
        <p14:creationId xmlns:p14="http://schemas.microsoft.com/office/powerpoint/2010/main" val="3856616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6463-84F3-32AD-9A6D-BFBC110880C4}"/>
              </a:ext>
            </a:extLst>
          </p:cNvPr>
          <p:cNvSpPr>
            <a:spLocks noGrp="1"/>
          </p:cNvSpPr>
          <p:nvPr>
            <p:ph type="title"/>
          </p:nvPr>
        </p:nvSpPr>
        <p:spPr/>
        <p:txBody>
          <a:bodyPr>
            <a:normAutofit fontScale="90000"/>
          </a:bodyPr>
          <a:lstStyle/>
          <a:p>
            <a:pPr algn="ctr"/>
            <a:r>
              <a:rPr lang="en-US" b="1" dirty="0"/>
              <a:t>Learning Outcome 10.1</a:t>
            </a:r>
            <a:br>
              <a:rPr lang="en-US" b="1" dirty="0"/>
            </a:br>
            <a:r>
              <a:rPr lang="en-US" b="1" dirty="0"/>
              <a:t>Introduction to Ventricular Dysrhythmias</a:t>
            </a:r>
            <a:endParaRPr lang="en-IN" b="1" dirty="0"/>
          </a:p>
        </p:txBody>
      </p:sp>
      <p:sp>
        <p:nvSpPr>
          <p:cNvPr id="3" name="Content Placeholder 2">
            <a:extLst>
              <a:ext uri="{FF2B5EF4-FFF2-40B4-BE49-F238E27FC236}">
                <a16:creationId xmlns:a16="http://schemas.microsoft.com/office/drawing/2014/main" id="{B3C59A92-BFD8-F86F-55DE-FADF521BE697}"/>
              </a:ext>
            </a:extLst>
          </p:cNvPr>
          <p:cNvSpPr>
            <a:spLocks noGrp="1"/>
          </p:cNvSpPr>
          <p:nvPr>
            <p:ph sz="quarter" idx="11"/>
          </p:nvPr>
        </p:nvSpPr>
        <p:spPr>
          <a:xfrm>
            <a:off x="342900" y="1602658"/>
            <a:ext cx="8458200" cy="4645742"/>
          </a:xfrm>
        </p:spPr>
        <p:txBody>
          <a:bodyPr/>
          <a:lstStyle/>
          <a:p>
            <a:r>
              <a:rPr lang="en-US" sz="2800" dirty="0"/>
              <a:t>Ventricular pacemaker cells are in Purkinje fibers.</a:t>
            </a:r>
          </a:p>
          <a:p>
            <a:r>
              <a:rPr lang="en-US" sz="2800" dirty="0"/>
              <a:t>Last inherent pacemaker cells are in the heart.</a:t>
            </a:r>
          </a:p>
          <a:p>
            <a:r>
              <a:rPr lang="en-US" sz="2800" dirty="0"/>
              <a:t>Rate of automaticity: 20 to 40 b</a:t>
            </a:r>
            <a:r>
              <a:rPr lang="en-US" sz="300" dirty="0"/>
              <a:t>eats </a:t>
            </a:r>
            <a:r>
              <a:rPr lang="en-US" sz="2800" dirty="0"/>
              <a:t>p</a:t>
            </a:r>
            <a:r>
              <a:rPr lang="en-US" sz="300" dirty="0"/>
              <a:t>er </a:t>
            </a:r>
            <a:r>
              <a:rPr lang="en-US" sz="2800" dirty="0"/>
              <a:t>m</a:t>
            </a:r>
            <a:r>
              <a:rPr lang="en-US" sz="300" dirty="0"/>
              <a:t>inutes</a:t>
            </a:r>
            <a:r>
              <a:rPr lang="en-US" sz="2800" dirty="0"/>
              <a:t>.</a:t>
            </a:r>
          </a:p>
          <a:p>
            <a:r>
              <a:rPr lang="en-US" sz="2800" dirty="0"/>
              <a:t>Current travels cell-by-cell.</a:t>
            </a:r>
          </a:p>
          <a:p>
            <a:pPr marL="292608" indent="-292608">
              <a:buFont typeface="Arial" panose="020B0604020202020204" pitchFamily="34" charset="0"/>
              <a:buChar char="•"/>
            </a:pPr>
            <a:r>
              <a:rPr lang="en-US" sz="2800" dirty="0"/>
              <a:t>Takes longer for both ventricles to depolarize.</a:t>
            </a:r>
          </a:p>
          <a:p>
            <a:pPr marL="292608" indent="-292608">
              <a:buFont typeface="Arial" panose="020B0604020202020204" pitchFamily="34" charset="0"/>
              <a:buChar char="•"/>
            </a:pPr>
            <a:r>
              <a:rPr lang="en-US" sz="2800" dirty="0"/>
              <a:t>Results in wide Q</a:t>
            </a:r>
            <a:r>
              <a:rPr lang="en-US" sz="300" dirty="0"/>
              <a:t> </a:t>
            </a:r>
            <a:r>
              <a:rPr lang="en-US" sz="2800" dirty="0"/>
              <a:t>R</a:t>
            </a:r>
            <a:r>
              <a:rPr lang="en-US" sz="300" dirty="0"/>
              <a:t> </a:t>
            </a:r>
            <a:r>
              <a:rPr lang="en-US" sz="2800" dirty="0"/>
              <a:t>S.</a:t>
            </a:r>
            <a:endParaRPr lang="en-IN" dirty="0"/>
          </a:p>
        </p:txBody>
      </p:sp>
      <p:sp>
        <p:nvSpPr>
          <p:cNvPr id="6" name="Slide Number Placeholder 5">
            <a:extLst>
              <a:ext uri="{FF2B5EF4-FFF2-40B4-BE49-F238E27FC236}">
                <a16:creationId xmlns:a16="http://schemas.microsoft.com/office/drawing/2014/main" id="{29500A63-660A-9293-52F0-7F80B3CF7DFB}"/>
              </a:ext>
            </a:extLst>
          </p:cNvPr>
          <p:cNvSpPr>
            <a:spLocks noGrp="1"/>
          </p:cNvSpPr>
          <p:nvPr>
            <p:ph type="sldNum" sz="quarter" idx="4"/>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val="656336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4B3F-D0A7-189F-AC00-B67E69FCA3EA}"/>
              </a:ext>
            </a:extLst>
          </p:cNvPr>
          <p:cNvSpPr>
            <a:spLocks noGrp="1"/>
          </p:cNvSpPr>
          <p:nvPr>
            <p:ph type="title"/>
          </p:nvPr>
        </p:nvSpPr>
        <p:spPr/>
        <p:txBody>
          <a:bodyPr>
            <a:normAutofit/>
          </a:bodyPr>
          <a:lstStyle/>
          <a:p>
            <a:r>
              <a:rPr lang="en-IN" sz="3000" dirty="0"/>
              <a:t>Premature Ventricular Complexes: Criteria </a:t>
            </a:r>
            <a:r>
              <a:rPr lang="en-IN" sz="1000" b="0" dirty="0"/>
              <a:t>1</a:t>
            </a:r>
          </a:p>
        </p:txBody>
      </p:sp>
      <p:sp>
        <p:nvSpPr>
          <p:cNvPr id="3" name="Content Placeholder 2">
            <a:extLst>
              <a:ext uri="{FF2B5EF4-FFF2-40B4-BE49-F238E27FC236}">
                <a16:creationId xmlns:a16="http://schemas.microsoft.com/office/drawing/2014/main" id="{3A9E0673-991B-D227-F623-539740FFDE8D}"/>
              </a:ext>
            </a:extLst>
          </p:cNvPr>
          <p:cNvSpPr>
            <a:spLocks noGrp="1"/>
          </p:cNvSpPr>
          <p:nvPr>
            <p:ph sz="quarter" idx="11"/>
          </p:nvPr>
        </p:nvSpPr>
        <p:spPr>
          <a:xfrm>
            <a:off x="342900" y="1276709"/>
            <a:ext cx="8458200" cy="2140861"/>
          </a:xfrm>
        </p:spPr>
        <p:txBody>
          <a:bodyPr/>
          <a:lstStyle/>
          <a:p>
            <a:r>
              <a:rPr lang="en-US" sz="2200" dirty="0"/>
              <a:t>Rhythm.</a:t>
            </a:r>
          </a:p>
          <a:p>
            <a:pPr marL="292608" indent="-292608">
              <a:buFont typeface="Arial" panose="020B0604020202020204" pitchFamily="34" charset="0"/>
              <a:buChar char="•"/>
            </a:pPr>
            <a:r>
              <a:rPr lang="en-US" sz="2200" dirty="0"/>
              <a:t>P-P intervals are regular.</a:t>
            </a:r>
          </a:p>
          <a:p>
            <a:pPr marL="292608" indent="-292608">
              <a:buFont typeface="Arial" panose="020B0604020202020204" pitchFamily="34" charset="0"/>
              <a:buChar char="•"/>
            </a:pPr>
            <a:r>
              <a:rPr lang="en-US" sz="2200" dirty="0"/>
              <a:t>R-R intervals are regular with exception of early Q</a:t>
            </a:r>
            <a:r>
              <a:rPr lang="en-US" sz="100" dirty="0"/>
              <a:t> </a:t>
            </a:r>
            <a:r>
              <a:rPr lang="en-US" sz="2200" dirty="0"/>
              <a:t>R</a:t>
            </a:r>
            <a:r>
              <a:rPr lang="en-US" sz="100" dirty="0"/>
              <a:t> </a:t>
            </a:r>
            <a:r>
              <a:rPr lang="en-US" sz="2200" dirty="0"/>
              <a:t>S complexes.</a:t>
            </a:r>
          </a:p>
          <a:p>
            <a:pPr marL="292608" indent="-292608">
              <a:buFont typeface="Arial" panose="020B0604020202020204" pitchFamily="34" charset="0"/>
              <a:buChar char="•"/>
            </a:pPr>
            <a:r>
              <a:rPr lang="en-US" sz="2200" dirty="0"/>
              <a:t>Early complex has full compensatory pause.</a:t>
            </a:r>
            <a:endParaRPr lang="en-IN" sz="2200" dirty="0"/>
          </a:p>
        </p:txBody>
      </p:sp>
      <p:sp>
        <p:nvSpPr>
          <p:cNvPr id="4" name="Content Placeholder 3">
            <a:extLst>
              <a:ext uri="{FF2B5EF4-FFF2-40B4-BE49-F238E27FC236}">
                <a16:creationId xmlns:a16="http://schemas.microsoft.com/office/drawing/2014/main" id="{CD3733C3-BCF6-DB02-A4E0-25242E74725D}"/>
              </a:ext>
            </a:extLst>
          </p:cNvPr>
          <p:cNvSpPr>
            <a:spLocks noGrp="1"/>
          </p:cNvSpPr>
          <p:nvPr>
            <p:ph sz="quarter" idx="14"/>
          </p:nvPr>
        </p:nvSpPr>
        <p:spPr>
          <a:xfrm>
            <a:off x="342900" y="3554730"/>
            <a:ext cx="8675370" cy="2491740"/>
          </a:xfrm>
        </p:spPr>
        <p:txBody>
          <a:bodyPr/>
          <a:lstStyle/>
          <a:p>
            <a:r>
              <a:rPr lang="en-US" sz="2200" dirty="0"/>
              <a:t>Rate.</a:t>
            </a:r>
          </a:p>
          <a:p>
            <a:pPr marL="292608" indent="-292608">
              <a:buFont typeface="Arial" panose="020B0604020202020204" pitchFamily="34" charset="0"/>
              <a:buChar char="•"/>
            </a:pPr>
            <a:r>
              <a:rPr lang="en-US" sz="2200" dirty="0"/>
              <a:t>Atrial and ventricular rates are the same for the underlying rhythm.</a:t>
            </a:r>
          </a:p>
          <a:p>
            <a:pPr marL="292608" indent="-292608">
              <a:buFont typeface="Arial" panose="020B0604020202020204" pitchFamily="34" charset="0"/>
              <a:buChar char="•"/>
            </a:pPr>
            <a:r>
              <a:rPr lang="en-US" sz="2200" dirty="0"/>
              <a:t>P</a:t>
            </a:r>
            <a:r>
              <a:rPr lang="en-US" sz="100" dirty="0"/>
              <a:t> </a:t>
            </a:r>
            <a:r>
              <a:rPr lang="en-US" sz="2200" dirty="0"/>
              <a:t>V</a:t>
            </a:r>
            <a:r>
              <a:rPr lang="en-US" sz="100" dirty="0"/>
              <a:t> </a:t>
            </a:r>
            <a:r>
              <a:rPr lang="en-US" sz="2200" dirty="0"/>
              <a:t>C’s make ventricular rhythm faster than normal rhythm.</a:t>
            </a:r>
          </a:p>
          <a:p>
            <a:pPr marL="292608" indent="-292608">
              <a:buFont typeface="Arial" panose="020B0604020202020204" pitchFamily="34" charset="0"/>
              <a:buChar char="•"/>
            </a:pPr>
            <a:r>
              <a:rPr lang="en-US" sz="2200" dirty="0"/>
              <a:t>Rhythm is considered irregular due to the presence of P</a:t>
            </a:r>
            <a:r>
              <a:rPr lang="en-US" sz="100" dirty="0"/>
              <a:t> </a:t>
            </a:r>
            <a:r>
              <a:rPr lang="en-US" sz="2200" dirty="0"/>
              <a:t>V</a:t>
            </a:r>
            <a:r>
              <a:rPr lang="en-US" sz="100" dirty="0"/>
              <a:t> </a:t>
            </a:r>
            <a:r>
              <a:rPr lang="en-US" sz="2200" dirty="0"/>
              <a:t>C’s. You must use the 6-second method to determine the heart rate.</a:t>
            </a:r>
            <a:endParaRPr lang="en-IN" sz="2200" dirty="0"/>
          </a:p>
        </p:txBody>
      </p:sp>
      <p:sp>
        <p:nvSpPr>
          <p:cNvPr id="7" name="Slide Number Placeholder 6">
            <a:extLst>
              <a:ext uri="{FF2B5EF4-FFF2-40B4-BE49-F238E27FC236}">
                <a16:creationId xmlns:a16="http://schemas.microsoft.com/office/drawing/2014/main" id="{08A58854-CE67-5FCF-52FA-7C11274F084F}"/>
              </a:ext>
            </a:extLst>
          </p:cNvPr>
          <p:cNvSpPr>
            <a:spLocks noGrp="1"/>
          </p:cNvSpPr>
          <p:nvPr>
            <p:ph type="sldNum" sz="quarter" idx="10"/>
          </p:nvPr>
        </p:nvSpPr>
        <p:spPr/>
        <p:txBody>
          <a:bodyPr/>
          <a:lstStyle/>
          <a:p>
            <a:fld id="{68151E55-6873-49E2-B8D5-2F265E6F1973}" type="slidenum">
              <a:rPr lang="en-US" smtClean="0"/>
              <a:pPr/>
              <a:t>20</a:t>
            </a:fld>
            <a:endParaRPr lang="en-US"/>
          </a:p>
        </p:txBody>
      </p:sp>
    </p:spTree>
    <p:extLst>
      <p:ext uri="{BB962C8B-B14F-4D97-AF65-F5344CB8AC3E}">
        <p14:creationId xmlns:p14="http://schemas.microsoft.com/office/powerpoint/2010/main" val="973965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212E-4E8D-D176-4192-C5368463EF73}"/>
              </a:ext>
            </a:extLst>
          </p:cNvPr>
          <p:cNvSpPr>
            <a:spLocks noGrp="1"/>
          </p:cNvSpPr>
          <p:nvPr>
            <p:ph type="title"/>
          </p:nvPr>
        </p:nvSpPr>
        <p:spPr/>
        <p:txBody>
          <a:bodyPr>
            <a:normAutofit/>
          </a:bodyPr>
          <a:lstStyle/>
          <a:p>
            <a:r>
              <a:rPr lang="en-IN" sz="3300" dirty="0"/>
              <a:t>Premature Ventricular Complexes: Criteria </a:t>
            </a:r>
            <a:r>
              <a:rPr lang="en-IN" sz="1100" b="0" dirty="0"/>
              <a:t>2</a:t>
            </a:r>
          </a:p>
        </p:txBody>
      </p:sp>
      <p:sp>
        <p:nvSpPr>
          <p:cNvPr id="3" name="Content Placeholder 2">
            <a:extLst>
              <a:ext uri="{FF2B5EF4-FFF2-40B4-BE49-F238E27FC236}">
                <a16:creationId xmlns:a16="http://schemas.microsoft.com/office/drawing/2014/main" id="{91F77824-00F4-1022-AE97-BE46404EF827}"/>
              </a:ext>
            </a:extLst>
          </p:cNvPr>
          <p:cNvSpPr>
            <a:spLocks noGrp="1"/>
          </p:cNvSpPr>
          <p:nvPr>
            <p:ph sz="quarter" idx="11"/>
          </p:nvPr>
        </p:nvSpPr>
        <p:spPr>
          <a:xfrm>
            <a:off x="342900" y="1276709"/>
            <a:ext cx="8458200" cy="1731962"/>
          </a:xfrm>
        </p:spPr>
        <p:txBody>
          <a:bodyPr>
            <a:normAutofit/>
          </a:bodyPr>
          <a:lstStyle/>
          <a:p>
            <a:r>
              <a:rPr lang="en-US" sz="2800" dirty="0"/>
              <a:t>P wave morphology.</a:t>
            </a:r>
          </a:p>
          <a:p>
            <a:pPr marL="292608" indent="-292608">
              <a:buFont typeface="Arial" panose="020B0604020202020204" pitchFamily="34" charset="0"/>
              <a:buChar char="•"/>
            </a:pPr>
            <a:r>
              <a:rPr lang="en-US" sz="2800" dirty="0"/>
              <a:t>Assumes shape of underlying rhythm.</a:t>
            </a:r>
          </a:p>
          <a:p>
            <a:pPr marL="292608" indent="-292608">
              <a:buFont typeface="Arial" panose="020B0604020202020204" pitchFamily="34" charset="0"/>
              <a:buChar char="•"/>
            </a:pPr>
            <a:r>
              <a:rPr lang="en-US" sz="2800" dirty="0"/>
              <a:t>P waves are not present on P</a:t>
            </a:r>
            <a:r>
              <a:rPr lang="en-US" sz="200" dirty="0"/>
              <a:t> </a:t>
            </a:r>
            <a:r>
              <a:rPr lang="en-US" sz="2800" dirty="0"/>
              <a:t>V</a:t>
            </a:r>
            <a:r>
              <a:rPr lang="en-US" sz="200" dirty="0"/>
              <a:t> </a:t>
            </a:r>
            <a:r>
              <a:rPr lang="en-US" sz="2800" dirty="0"/>
              <a:t>C’s.</a:t>
            </a:r>
            <a:endParaRPr lang="en-IN" sz="2800" dirty="0"/>
          </a:p>
        </p:txBody>
      </p:sp>
      <p:sp>
        <p:nvSpPr>
          <p:cNvPr id="4" name="Content Placeholder 3">
            <a:extLst>
              <a:ext uri="{FF2B5EF4-FFF2-40B4-BE49-F238E27FC236}">
                <a16:creationId xmlns:a16="http://schemas.microsoft.com/office/drawing/2014/main" id="{B39FD9BD-C67B-A364-AD22-46134F8BED75}"/>
              </a:ext>
            </a:extLst>
          </p:cNvPr>
          <p:cNvSpPr>
            <a:spLocks noGrp="1"/>
          </p:cNvSpPr>
          <p:nvPr>
            <p:ph sz="quarter" idx="14"/>
          </p:nvPr>
        </p:nvSpPr>
        <p:spPr>
          <a:xfrm>
            <a:off x="342900" y="3574442"/>
            <a:ext cx="8458200" cy="1474470"/>
          </a:xfrm>
        </p:spPr>
        <p:txBody>
          <a:bodyPr>
            <a:normAutofit lnSpcReduction="10000"/>
          </a:bodyPr>
          <a:lstStyle/>
          <a:p>
            <a:r>
              <a:rPr lang="en-US" sz="2800" dirty="0"/>
              <a:t>P</a:t>
            </a:r>
            <a:r>
              <a:rPr lang="en-US" sz="200" dirty="0"/>
              <a:t> </a:t>
            </a:r>
            <a:r>
              <a:rPr lang="en-US" sz="2800" dirty="0"/>
              <a:t>R interval.</a:t>
            </a:r>
          </a:p>
          <a:p>
            <a:pPr marL="292608" indent="-292608">
              <a:buFont typeface="Arial" panose="020B0604020202020204" pitchFamily="34" charset="0"/>
              <a:buChar char="•"/>
            </a:pPr>
            <a:r>
              <a:rPr lang="en-US" sz="2800" dirty="0"/>
              <a:t>Follows underlying rhythm.</a:t>
            </a:r>
          </a:p>
          <a:p>
            <a:pPr marL="292608" indent="-292608">
              <a:buFont typeface="Arial" panose="020B0604020202020204" pitchFamily="34" charset="0"/>
              <a:buChar char="•"/>
            </a:pPr>
            <a:r>
              <a:rPr lang="en-US" sz="2800" dirty="0"/>
              <a:t>P wave not present in P</a:t>
            </a:r>
            <a:r>
              <a:rPr lang="en-US" sz="200" dirty="0"/>
              <a:t> </a:t>
            </a:r>
            <a:r>
              <a:rPr lang="en-US" sz="2800" dirty="0"/>
              <a:t>V</a:t>
            </a:r>
            <a:r>
              <a:rPr lang="en-US" sz="200" dirty="0"/>
              <a:t> </a:t>
            </a:r>
            <a:r>
              <a:rPr lang="en-US" sz="2800" dirty="0"/>
              <a:t>C’s.</a:t>
            </a:r>
            <a:endParaRPr lang="en-IN" sz="2800" dirty="0"/>
          </a:p>
        </p:txBody>
      </p:sp>
      <p:sp>
        <p:nvSpPr>
          <p:cNvPr id="7" name="Slide Number Placeholder 6">
            <a:extLst>
              <a:ext uri="{FF2B5EF4-FFF2-40B4-BE49-F238E27FC236}">
                <a16:creationId xmlns:a16="http://schemas.microsoft.com/office/drawing/2014/main" id="{5C1B6E0D-7602-1A8F-767E-8D7745095A72}"/>
              </a:ext>
            </a:extLst>
          </p:cNvPr>
          <p:cNvSpPr>
            <a:spLocks noGrp="1"/>
          </p:cNvSpPr>
          <p:nvPr>
            <p:ph type="sldNum" sz="quarter" idx="10"/>
          </p:nvPr>
        </p:nvSpPr>
        <p:spPr/>
        <p:txBody>
          <a:bodyPr/>
          <a:lstStyle/>
          <a:p>
            <a:fld id="{68151E55-6873-49E2-B8D5-2F265E6F1973}" type="slidenum">
              <a:rPr lang="en-US" smtClean="0"/>
              <a:pPr/>
              <a:t>21</a:t>
            </a:fld>
            <a:endParaRPr lang="en-US"/>
          </a:p>
        </p:txBody>
      </p:sp>
    </p:spTree>
    <p:extLst>
      <p:ext uri="{BB962C8B-B14F-4D97-AF65-F5344CB8AC3E}">
        <p14:creationId xmlns:p14="http://schemas.microsoft.com/office/powerpoint/2010/main" val="1686845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6069-0F8E-3153-6E14-B8188E13AF8E}"/>
              </a:ext>
            </a:extLst>
          </p:cNvPr>
          <p:cNvSpPr>
            <a:spLocks noGrp="1"/>
          </p:cNvSpPr>
          <p:nvPr>
            <p:ph type="title"/>
          </p:nvPr>
        </p:nvSpPr>
        <p:spPr/>
        <p:txBody>
          <a:bodyPr>
            <a:normAutofit/>
          </a:bodyPr>
          <a:lstStyle/>
          <a:p>
            <a:r>
              <a:rPr lang="en-IN" sz="3300" dirty="0"/>
              <a:t>Premature Ventricular Complexes: Criteria </a:t>
            </a:r>
            <a:r>
              <a:rPr lang="en-IN" sz="1100" b="0" dirty="0"/>
              <a:t>3</a:t>
            </a:r>
          </a:p>
        </p:txBody>
      </p:sp>
      <p:sp>
        <p:nvSpPr>
          <p:cNvPr id="3" name="Content Placeholder 2">
            <a:extLst>
              <a:ext uri="{FF2B5EF4-FFF2-40B4-BE49-F238E27FC236}">
                <a16:creationId xmlns:a16="http://schemas.microsoft.com/office/drawing/2014/main" id="{2CF610E6-F109-8675-F64E-E9C8093385FD}"/>
              </a:ext>
            </a:extLst>
          </p:cNvPr>
          <p:cNvSpPr>
            <a:spLocks noGrp="1"/>
          </p:cNvSpPr>
          <p:nvPr>
            <p:ph sz="quarter" idx="11"/>
          </p:nvPr>
        </p:nvSpPr>
        <p:spPr/>
        <p:txBody>
          <a:bodyPr/>
          <a:lstStyle/>
          <a:p>
            <a:r>
              <a:rPr lang="en-IN" sz="2400" dirty="0"/>
              <a:t>Q</a:t>
            </a:r>
            <a:r>
              <a:rPr lang="en-IN" sz="200" dirty="0"/>
              <a:t> </a:t>
            </a:r>
            <a:r>
              <a:rPr lang="en-IN" sz="2400" dirty="0"/>
              <a:t>R</a:t>
            </a:r>
            <a:r>
              <a:rPr lang="en-IN" sz="200" dirty="0"/>
              <a:t> </a:t>
            </a:r>
            <a:r>
              <a:rPr lang="en-IN" sz="2400" dirty="0"/>
              <a:t>S duration and morphology.</a:t>
            </a:r>
          </a:p>
          <a:p>
            <a:pPr marL="292608" indent="-292608">
              <a:buFont typeface="Arial" panose="020B0604020202020204" pitchFamily="34" charset="0"/>
              <a:buChar char="•"/>
            </a:pPr>
            <a:r>
              <a:rPr lang="en-IN" sz="2400" dirty="0"/>
              <a:t>Analyze underlying rhythm, typically 0.06 to 0.10 second.</a:t>
            </a:r>
          </a:p>
          <a:p>
            <a:pPr marL="292608" indent="-292608">
              <a:buFont typeface="Arial" panose="020B0604020202020204" pitchFamily="34" charset="0"/>
              <a:buChar char="•"/>
            </a:pPr>
            <a:r>
              <a:rPr lang="en-IN" sz="2400" dirty="0"/>
              <a:t>Analyze P</a:t>
            </a:r>
            <a:r>
              <a:rPr lang="en-IN" sz="200" dirty="0"/>
              <a:t> </a:t>
            </a:r>
            <a:r>
              <a:rPr lang="en-IN" sz="2400" dirty="0"/>
              <a:t>V</a:t>
            </a:r>
            <a:r>
              <a:rPr lang="en-IN" sz="200" dirty="0"/>
              <a:t> </a:t>
            </a:r>
            <a:r>
              <a:rPr lang="en-IN" sz="2400" dirty="0"/>
              <a:t>C Q</a:t>
            </a:r>
            <a:r>
              <a:rPr lang="en-IN" sz="200" dirty="0"/>
              <a:t> </a:t>
            </a:r>
            <a:r>
              <a:rPr lang="en-IN" sz="2400" dirty="0"/>
              <a:t>R</a:t>
            </a:r>
            <a:r>
              <a:rPr lang="en-IN" sz="200" dirty="0"/>
              <a:t> </a:t>
            </a:r>
            <a:r>
              <a:rPr lang="en-IN" sz="2400" dirty="0"/>
              <a:t>S shape, typically 0.12 second or greater and bizarre.</a:t>
            </a:r>
          </a:p>
          <a:p>
            <a:pPr marL="292608" indent="-292608">
              <a:buFont typeface="Arial" panose="020B0604020202020204" pitchFamily="34" charset="0"/>
              <a:buChar char="•"/>
            </a:pPr>
            <a:r>
              <a:rPr lang="en-IN" sz="2400" dirty="0"/>
              <a:t>T wave occurs in opposite direction of ventricular depolarization.</a:t>
            </a:r>
          </a:p>
        </p:txBody>
      </p:sp>
      <p:sp>
        <p:nvSpPr>
          <p:cNvPr id="6" name="Slide Number Placeholder 5">
            <a:extLst>
              <a:ext uri="{FF2B5EF4-FFF2-40B4-BE49-F238E27FC236}">
                <a16:creationId xmlns:a16="http://schemas.microsoft.com/office/drawing/2014/main" id="{99B101F1-3FE8-04B1-FFD5-17FF75C9F439}"/>
              </a:ext>
            </a:extLst>
          </p:cNvPr>
          <p:cNvSpPr>
            <a:spLocks noGrp="1"/>
          </p:cNvSpPr>
          <p:nvPr>
            <p:ph type="sldNum" sz="quarter" idx="4"/>
          </p:nvPr>
        </p:nvSpPr>
        <p:spPr/>
        <p:txBody>
          <a:bodyPr/>
          <a:lstStyle/>
          <a:p>
            <a:fld id="{68151E55-6873-49E2-B8D5-2F265E6F1973}" type="slidenum">
              <a:rPr lang="en-US" smtClean="0"/>
              <a:pPr/>
              <a:t>22</a:t>
            </a:fld>
            <a:endParaRPr lang="en-US" dirty="0"/>
          </a:p>
        </p:txBody>
      </p:sp>
    </p:spTree>
    <p:extLst>
      <p:ext uri="{BB962C8B-B14F-4D97-AF65-F5344CB8AC3E}">
        <p14:creationId xmlns:p14="http://schemas.microsoft.com/office/powerpoint/2010/main" val="2588937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E702-AA70-35D2-C95F-E449863EA7A5}"/>
              </a:ext>
            </a:extLst>
          </p:cNvPr>
          <p:cNvSpPr>
            <a:spLocks noGrp="1"/>
          </p:cNvSpPr>
          <p:nvPr>
            <p:ph type="title"/>
          </p:nvPr>
        </p:nvSpPr>
        <p:spPr/>
        <p:txBody>
          <a:bodyPr>
            <a:noAutofit/>
          </a:bodyPr>
          <a:lstStyle/>
          <a:p>
            <a:r>
              <a:rPr lang="en-US" sz="3200" dirty="0"/>
              <a:t>Premature Ventricular Complexes: What You Should Know</a:t>
            </a:r>
            <a:endParaRPr lang="en-IN" sz="3200" dirty="0"/>
          </a:p>
        </p:txBody>
      </p:sp>
      <p:sp>
        <p:nvSpPr>
          <p:cNvPr id="3" name="Content Placeholder 2">
            <a:extLst>
              <a:ext uri="{FF2B5EF4-FFF2-40B4-BE49-F238E27FC236}">
                <a16:creationId xmlns:a16="http://schemas.microsoft.com/office/drawing/2014/main" id="{F3436F0F-324A-4460-5D76-5DA2CBCEB214}"/>
              </a:ext>
            </a:extLst>
          </p:cNvPr>
          <p:cNvSpPr>
            <a:spLocks noGrp="1"/>
          </p:cNvSpPr>
          <p:nvPr>
            <p:ph sz="quarter" idx="11"/>
          </p:nvPr>
        </p:nvSpPr>
        <p:spPr>
          <a:xfrm>
            <a:off x="342900" y="1276709"/>
            <a:ext cx="8458200" cy="1477921"/>
          </a:xfrm>
        </p:spPr>
        <p:txBody>
          <a:bodyPr/>
          <a:lstStyle/>
          <a:p>
            <a:r>
              <a:rPr lang="en-US" dirty="0"/>
              <a:t>Significance depends on P</a:t>
            </a:r>
            <a:r>
              <a:rPr lang="en-US" sz="100" dirty="0"/>
              <a:t> </a:t>
            </a:r>
            <a:r>
              <a:rPr lang="en-US" dirty="0"/>
              <a:t>V</a:t>
            </a:r>
            <a:r>
              <a:rPr lang="en-US" sz="100" dirty="0"/>
              <a:t> </a:t>
            </a:r>
            <a:r>
              <a:rPr lang="en-US" dirty="0"/>
              <a:t>C frequency.</a:t>
            </a:r>
          </a:p>
          <a:p>
            <a:r>
              <a:rPr lang="en-US" dirty="0"/>
              <a:t>Can occur in normal hearts.</a:t>
            </a:r>
          </a:p>
          <a:p>
            <a:pPr marL="292608" indent="-292608">
              <a:buFont typeface="Arial" panose="020B0604020202020204" pitchFamily="34" charset="0"/>
              <a:buChar char="•"/>
            </a:pPr>
            <a:r>
              <a:rPr lang="en-US" dirty="0"/>
              <a:t>Some patients have no obvious symptoms.</a:t>
            </a:r>
            <a:endParaRPr lang="en-IN" dirty="0"/>
          </a:p>
        </p:txBody>
      </p:sp>
      <p:sp>
        <p:nvSpPr>
          <p:cNvPr id="4" name="Content Placeholder 3">
            <a:extLst>
              <a:ext uri="{FF2B5EF4-FFF2-40B4-BE49-F238E27FC236}">
                <a16:creationId xmlns:a16="http://schemas.microsoft.com/office/drawing/2014/main" id="{DCCC8B58-B0D8-F33F-B6F8-A93C7E26D94E}"/>
              </a:ext>
            </a:extLst>
          </p:cNvPr>
          <p:cNvSpPr>
            <a:spLocks noGrp="1"/>
          </p:cNvSpPr>
          <p:nvPr>
            <p:ph sz="quarter" idx="14"/>
          </p:nvPr>
        </p:nvSpPr>
        <p:spPr>
          <a:xfrm>
            <a:off x="342900" y="2994660"/>
            <a:ext cx="8458200" cy="1863090"/>
          </a:xfrm>
        </p:spPr>
        <p:txBody>
          <a:bodyPr/>
          <a:lstStyle/>
          <a:p>
            <a:r>
              <a:rPr lang="en-US" dirty="0"/>
              <a:t>Complex P</a:t>
            </a:r>
            <a:r>
              <a:rPr lang="en-US" sz="100" dirty="0"/>
              <a:t> </a:t>
            </a:r>
            <a:r>
              <a:rPr lang="en-US" dirty="0"/>
              <a:t>V</a:t>
            </a:r>
            <a:r>
              <a:rPr lang="en-US" sz="100" dirty="0"/>
              <a:t> </a:t>
            </a:r>
            <a:r>
              <a:rPr lang="en-US" dirty="0"/>
              <a:t>C’s may cause dizziness or other symptoms of low cardiac output.</a:t>
            </a:r>
          </a:p>
          <a:p>
            <a:pPr marL="292608" indent="-292608">
              <a:buFont typeface="Arial" panose="020B0604020202020204" pitchFamily="34" charset="0"/>
              <a:buChar char="•"/>
            </a:pPr>
            <a:r>
              <a:rPr lang="en-US" dirty="0"/>
              <a:t>Observe patient for symptoms of low cardiac output.</a:t>
            </a:r>
          </a:p>
          <a:p>
            <a:pPr marL="292608" indent="-292608">
              <a:buFont typeface="Arial" panose="020B0604020202020204" pitchFamily="34" charset="0"/>
              <a:buChar char="•"/>
            </a:pPr>
            <a:r>
              <a:rPr lang="en-US" dirty="0"/>
              <a:t>Notify licensed practitioner if symptoms exist.</a:t>
            </a:r>
            <a:endParaRPr lang="en-IN" dirty="0"/>
          </a:p>
        </p:txBody>
      </p:sp>
      <p:sp>
        <p:nvSpPr>
          <p:cNvPr id="7" name="Slide Number Placeholder 6">
            <a:extLst>
              <a:ext uri="{FF2B5EF4-FFF2-40B4-BE49-F238E27FC236}">
                <a16:creationId xmlns:a16="http://schemas.microsoft.com/office/drawing/2014/main" id="{74DA4C86-471E-C27F-1722-EC38912EFC0D}"/>
              </a:ext>
            </a:extLst>
          </p:cNvPr>
          <p:cNvSpPr>
            <a:spLocks noGrp="1"/>
          </p:cNvSpPr>
          <p:nvPr>
            <p:ph type="sldNum" sz="quarter" idx="10"/>
          </p:nvPr>
        </p:nvSpPr>
        <p:spPr/>
        <p:txBody>
          <a:bodyPr/>
          <a:lstStyle/>
          <a:p>
            <a:fld id="{68151E55-6873-49E2-B8D5-2F265E6F1973}" type="slidenum">
              <a:rPr lang="en-US" smtClean="0"/>
              <a:pPr/>
              <a:t>23</a:t>
            </a:fld>
            <a:endParaRPr lang="en-US"/>
          </a:p>
        </p:txBody>
      </p:sp>
    </p:spTree>
    <p:extLst>
      <p:ext uri="{BB962C8B-B14F-4D97-AF65-F5344CB8AC3E}">
        <p14:creationId xmlns:p14="http://schemas.microsoft.com/office/powerpoint/2010/main" val="2095814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3651D-5CDD-64D8-E7B1-6E640ECD0DE5}"/>
              </a:ext>
            </a:extLst>
          </p:cNvPr>
          <p:cNvSpPr>
            <a:spLocks noGrp="1"/>
          </p:cNvSpPr>
          <p:nvPr>
            <p:ph type="title"/>
          </p:nvPr>
        </p:nvSpPr>
        <p:spPr/>
        <p:txBody>
          <a:bodyPr>
            <a:normAutofit fontScale="90000"/>
          </a:bodyPr>
          <a:lstStyle/>
          <a:p>
            <a:pPr algn="ctr"/>
            <a:r>
              <a:rPr lang="en-US" dirty="0"/>
              <a:t>Learning Outcome 10.2</a:t>
            </a:r>
            <a:br>
              <a:rPr lang="en-US" dirty="0"/>
            </a:br>
            <a:r>
              <a:rPr lang="en-US" dirty="0"/>
              <a:t>Apply Your Knowledge </a:t>
            </a:r>
            <a:r>
              <a:rPr lang="en-US" sz="1100" b="0" dirty="0"/>
              <a:t>1</a:t>
            </a:r>
            <a:endParaRPr lang="en-IN" sz="1100" b="0" dirty="0"/>
          </a:p>
        </p:txBody>
      </p:sp>
      <p:sp>
        <p:nvSpPr>
          <p:cNvPr id="3" name="Content Placeholder 2">
            <a:extLst>
              <a:ext uri="{FF2B5EF4-FFF2-40B4-BE49-F238E27FC236}">
                <a16:creationId xmlns:a16="http://schemas.microsoft.com/office/drawing/2014/main" id="{92974864-86AC-2F5C-0753-951F73D9604B}"/>
              </a:ext>
            </a:extLst>
          </p:cNvPr>
          <p:cNvSpPr>
            <a:spLocks noGrp="1"/>
          </p:cNvSpPr>
          <p:nvPr>
            <p:ph sz="quarter" idx="11"/>
          </p:nvPr>
        </p:nvSpPr>
        <p:spPr>
          <a:xfrm>
            <a:off x="342900" y="2143432"/>
            <a:ext cx="8458200" cy="4104968"/>
          </a:xfrm>
        </p:spPr>
        <p:txBody>
          <a:bodyPr/>
          <a:lstStyle/>
          <a:p>
            <a:r>
              <a:rPr lang="en-US" sz="2400" dirty="0"/>
              <a:t>What is a premature ventricular complex?</a:t>
            </a:r>
            <a:endParaRPr lang="en-IN" sz="2400" dirty="0"/>
          </a:p>
        </p:txBody>
      </p:sp>
      <p:sp>
        <p:nvSpPr>
          <p:cNvPr id="6" name="Slide Number Placeholder 5">
            <a:extLst>
              <a:ext uri="{FF2B5EF4-FFF2-40B4-BE49-F238E27FC236}">
                <a16:creationId xmlns:a16="http://schemas.microsoft.com/office/drawing/2014/main" id="{6D4ADC85-D6CE-B16B-C682-725C46BF8732}"/>
              </a:ext>
            </a:extLst>
          </p:cNvPr>
          <p:cNvSpPr>
            <a:spLocks noGrp="1"/>
          </p:cNvSpPr>
          <p:nvPr>
            <p:ph type="sldNum" sz="quarter" idx="4"/>
          </p:nvPr>
        </p:nvSpPr>
        <p:spPr/>
        <p:txBody>
          <a:bodyPr/>
          <a:lstStyle/>
          <a:p>
            <a:fld id="{68151E55-6873-49E2-B8D5-2F265E6F1973}" type="slidenum">
              <a:rPr lang="en-US" smtClean="0"/>
              <a:pPr/>
              <a:t>24</a:t>
            </a:fld>
            <a:endParaRPr lang="en-US" dirty="0"/>
          </a:p>
        </p:txBody>
      </p:sp>
    </p:spTree>
    <p:extLst>
      <p:ext uri="{BB962C8B-B14F-4D97-AF65-F5344CB8AC3E}">
        <p14:creationId xmlns:p14="http://schemas.microsoft.com/office/powerpoint/2010/main" val="3193245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F15AE-4D1A-19E5-C53B-BDBBE3B36B28}"/>
              </a:ext>
            </a:extLst>
          </p:cNvPr>
          <p:cNvSpPr>
            <a:spLocks noGrp="1"/>
          </p:cNvSpPr>
          <p:nvPr>
            <p:ph type="title"/>
          </p:nvPr>
        </p:nvSpPr>
        <p:spPr/>
        <p:txBody>
          <a:bodyPr>
            <a:normAutofit fontScale="90000"/>
          </a:bodyPr>
          <a:lstStyle/>
          <a:p>
            <a:pPr algn="ctr"/>
            <a:r>
              <a:rPr lang="en-US" sz="3600" dirty="0"/>
              <a:t>Learning Outcome 10.2</a:t>
            </a:r>
            <a:br>
              <a:rPr lang="en-US" sz="3600" dirty="0"/>
            </a:br>
            <a:r>
              <a:rPr lang="en-US" sz="3600" dirty="0"/>
              <a:t>Apply Your Knowledge </a:t>
            </a:r>
            <a:r>
              <a:rPr lang="en-US" sz="1100" b="0" dirty="0"/>
              <a:t>2</a:t>
            </a:r>
            <a:endParaRPr lang="en-IN" sz="1100" b="0" dirty="0"/>
          </a:p>
        </p:txBody>
      </p:sp>
      <p:sp>
        <p:nvSpPr>
          <p:cNvPr id="3" name="Content Placeholder 2">
            <a:extLst>
              <a:ext uri="{FF2B5EF4-FFF2-40B4-BE49-F238E27FC236}">
                <a16:creationId xmlns:a16="http://schemas.microsoft.com/office/drawing/2014/main" id="{E3FFE13A-A9DD-920D-7E70-6718CDF381C4}"/>
              </a:ext>
            </a:extLst>
          </p:cNvPr>
          <p:cNvSpPr>
            <a:spLocks noGrp="1"/>
          </p:cNvSpPr>
          <p:nvPr>
            <p:ph sz="quarter" idx="11"/>
          </p:nvPr>
        </p:nvSpPr>
        <p:spPr>
          <a:xfrm>
            <a:off x="356750" y="2630983"/>
            <a:ext cx="8458200" cy="494941"/>
          </a:xfrm>
        </p:spPr>
        <p:txBody>
          <a:bodyPr/>
          <a:lstStyle/>
          <a:p>
            <a:r>
              <a:rPr lang="en-IN" dirty="0">
                <a:solidFill>
                  <a:srgbClr val="002060"/>
                </a:solidFill>
              </a:rPr>
              <a:t>Answer:</a:t>
            </a:r>
          </a:p>
        </p:txBody>
      </p:sp>
      <p:sp>
        <p:nvSpPr>
          <p:cNvPr id="4" name="Content Placeholder 3">
            <a:extLst>
              <a:ext uri="{FF2B5EF4-FFF2-40B4-BE49-F238E27FC236}">
                <a16:creationId xmlns:a16="http://schemas.microsoft.com/office/drawing/2014/main" id="{368AFED9-89DC-C4BF-16BA-B5A110C20822}"/>
              </a:ext>
            </a:extLst>
          </p:cNvPr>
          <p:cNvSpPr>
            <a:spLocks noGrp="1"/>
          </p:cNvSpPr>
          <p:nvPr>
            <p:ph sz="quarter" idx="14"/>
          </p:nvPr>
        </p:nvSpPr>
        <p:spPr>
          <a:xfrm>
            <a:off x="342900" y="1967693"/>
            <a:ext cx="8458200" cy="524047"/>
          </a:xfrm>
        </p:spPr>
        <p:txBody>
          <a:bodyPr>
            <a:normAutofit/>
          </a:bodyPr>
          <a:lstStyle/>
          <a:p>
            <a:r>
              <a:rPr lang="en-US" sz="2400" dirty="0"/>
              <a:t>What is a premature ventricular complex?</a:t>
            </a:r>
          </a:p>
        </p:txBody>
      </p:sp>
      <p:sp>
        <p:nvSpPr>
          <p:cNvPr id="7" name="Slide Number Placeholder 6">
            <a:extLst>
              <a:ext uri="{FF2B5EF4-FFF2-40B4-BE49-F238E27FC236}">
                <a16:creationId xmlns:a16="http://schemas.microsoft.com/office/drawing/2014/main" id="{88C7AFF9-AE42-AEC7-C423-B8772769DC22}"/>
              </a:ext>
            </a:extLst>
          </p:cNvPr>
          <p:cNvSpPr>
            <a:spLocks noGrp="1"/>
          </p:cNvSpPr>
          <p:nvPr>
            <p:ph type="sldNum" sz="quarter" idx="10"/>
          </p:nvPr>
        </p:nvSpPr>
        <p:spPr/>
        <p:txBody>
          <a:bodyPr/>
          <a:lstStyle/>
          <a:p>
            <a:fld id="{68151E55-6873-49E2-B8D5-2F265E6F1973}" type="slidenum">
              <a:rPr lang="en-US" smtClean="0"/>
              <a:pPr/>
              <a:t>25</a:t>
            </a:fld>
            <a:endParaRPr lang="en-US"/>
          </a:p>
        </p:txBody>
      </p:sp>
      <p:sp>
        <p:nvSpPr>
          <p:cNvPr id="8" name="Content Placeholder 7">
            <a:extLst>
              <a:ext uri="{FF2B5EF4-FFF2-40B4-BE49-F238E27FC236}">
                <a16:creationId xmlns:a16="http://schemas.microsoft.com/office/drawing/2014/main" id="{AAB1936F-64B1-E5A3-28DD-EB0C62CECCB3}"/>
              </a:ext>
            </a:extLst>
          </p:cNvPr>
          <p:cNvSpPr>
            <a:spLocks noGrp="1"/>
          </p:cNvSpPr>
          <p:nvPr>
            <p:ph sz="quarter" idx="15"/>
          </p:nvPr>
        </p:nvSpPr>
        <p:spPr>
          <a:xfrm>
            <a:off x="356750" y="3265167"/>
            <a:ext cx="8458200" cy="1169673"/>
          </a:xfrm>
        </p:spPr>
        <p:txBody>
          <a:bodyPr>
            <a:normAutofit/>
          </a:bodyPr>
          <a:lstStyle/>
          <a:p>
            <a:r>
              <a:rPr lang="en-US" sz="2400" b="1" dirty="0">
                <a:solidFill>
                  <a:srgbClr val="002060"/>
                </a:solidFill>
              </a:rPr>
              <a:t>A premature ventricular complex is an early Q</a:t>
            </a:r>
            <a:r>
              <a:rPr lang="en-US" sz="200" b="1" dirty="0">
                <a:solidFill>
                  <a:srgbClr val="002060"/>
                </a:solidFill>
              </a:rPr>
              <a:t> </a:t>
            </a:r>
            <a:r>
              <a:rPr lang="en-US" sz="2400" b="1" dirty="0">
                <a:solidFill>
                  <a:srgbClr val="002060"/>
                </a:solidFill>
              </a:rPr>
              <a:t>R</a:t>
            </a:r>
            <a:r>
              <a:rPr lang="en-US" sz="200" b="1" dirty="0">
                <a:solidFill>
                  <a:srgbClr val="002060"/>
                </a:solidFill>
              </a:rPr>
              <a:t> </a:t>
            </a:r>
            <a:r>
              <a:rPr lang="en-US" sz="2400" b="1" dirty="0">
                <a:solidFill>
                  <a:srgbClr val="002060"/>
                </a:solidFill>
              </a:rPr>
              <a:t>S complex that occurs without a P wave and has a wide and bizarre appearance</a:t>
            </a:r>
          </a:p>
        </p:txBody>
      </p:sp>
    </p:spTree>
    <p:extLst>
      <p:ext uri="{BB962C8B-B14F-4D97-AF65-F5344CB8AC3E}">
        <p14:creationId xmlns:p14="http://schemas.microsoft.com/office/powerpoint/2010/main" val="1137720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A8BBA-C26A-B627-CA14-C2A5227F16ED}"/>
              </a:ext>
            </a:extLst>
          </p:cNvPr>
          <p:cNvSpPr>
            <a:spLocks noGrp="1"/>
          </p:cNvSpPr>
          <p:nvPr>
            <p:ph type="title"/>
          </p:nvPr>
        </p:nvSpPr>
        <p:spPr/>
        <p:txBody>
          <a:bodyPr>
            <a:normAutofit fontScale="90000"/>
          </a:bodyPr>
          <a:lstStyle/>
          <a:p>
            <a:pPr algn="ctr"/>
            <a:r>
              <a:rPr lang="en-US" dirty="0"/>
              <a:t>Learning Outcome 10.3</a:t>
            </a:r>
            <a:br>
              <a:rPr lang="en-US" dirty="0"/>
            </a:br>
            <a:r>
              <a:rPr lang="en-US" dirty="0"/>
              <a:t>Agonal Rhythm</a:t>
            </a:r>
            <a:endParaRPr lang="en-IN" dirty="0"/>
          </a:p>
        </p:txBody>
      </p:sp>
      <p:sp>
        <p:nvSpPr>
          <p:cNvPr id="3" name="Content Placeholder 2">
            <a:extLst>
              <a:ext uri="{FF2B5EF4-FFF2-40B4-BE49-F238E27FC236}">
                <a16:creationId xmlns:a16="http://schemas.microsoft.com/office/drawing/2014/main" id="{3B8B6A02-7749-E234-E75F-B0B4E60B6D0F}"/>
              </a:ext>
            </a:extLst>
          </p:cNvPr>
          <p:cNvSpPr>
            <a:spLocks noGrp="1"/>
          </p:cNvSpPr>
          <p:nvPr>
            <p:ph sz="quarter" idx="11"/>
          </p:nvPr>
        </p:nvSpPr>
        <p:spPr>
          <a:xfrm>
            <a:off x="342900" y="1276709"/>
            <a:ext cx="8458200" cy="1466491"/>
          </a:xfrm>
        </p:spPr>
        <p:txBody>
          <a:bodyPr/>
          <a:lstStyle/>
          <a:p>
            <a:pPr marL="292608" indent="-292608">
              <a:buFont typeface="Arial" panose="020B0604020202020204" pitchFamily="34" charset="0"/>
              <a:buChar char="•"/>
            </a:pPr>
            <a:r>
              <a:rPr lang="en-US" sz="2400" dirty="0"/>
              <a:t>Occurs when all the pacemakers in the heart have failed.</a:t>
            </a:r>
          </a:p>
          <a:p>
            <a:pPr marL="292608" indent="-292608">
              <a:buFont typeface="Arial" panose="020B0604020202020204" pitchFamily="34" charset="0"/>
              <a:buChar char="•"/>
            </a:pPr>
            <a:r>
              <a:rPr lang="en-US" sz="2400" dirty="0"/>
              <a:t>The heart is dying.</a:t>
            </a:r>
          </a:p>
          <a:p>
            <a:pPr marL="292608" indent="-292608">
              <a:buFont typeface="Arial" panose="020B0604020202020204" pitchFamily="34" charset="0"/>
              <a:buChar char="•"/>
            </a:pPr>
            <a:r>
              <a:rPr lang="en-US" sz="2400" dirty="0"/>
              <a:t>Ventricular rate is less than 20 beats per minute.</a:t>
            </a:r>
            <a:endParaRPr lang="en-IN" sz="2400" dirty="0"/>
          </a:p>
        </p:txBody>
      </p:sp>
      <p:sp>
        <p:nvSpPr>
          <p:cNvPr id="6" name="Slide Number Placeholder 5">
            <a:extLst>
              <a:ext uri="{FF2B5EF4-FFF2-40B4-BE49-F238E27FC236}">
                <a16:creationId xmlns:a16="http://schemas.microsoft.com/office/drawing/2014/main" id="{BC69FC71-4D7A-54F0-D78E-444912E96C35}"/>
              </a:ext>
            </a:extLst>
          </p:cNvPr>
          <p:cNvSpPr>
            <a:spLocks noGrp="1"/>
          </p:cNvSpPr>
          <p:nvPr>
            <p:ph type="sldNum" sz="quarter" idx="4"/>
          </p:nvPr>
        </p:nvSpPr>
        <p:spPr/>
        <p:txBody>
          <a:bodyPr/>
          <a:lstStyle/>
          <a:p>
            <a:fld id="{68151E55-6873-49E2-B8D5-2F265E6F1973}" type="slidenum">
              <a:rPr lang="en-US" smtClean="0"/>
              <a:pPr/>
              <a:t>26</a:t>
            </a:fld>
            <a:endParaRPr lang="en-US" dirty="0"/>
          </a:p>
        </p:txBody>
      </p:sp>
      <p:pic>
        <p:nvPicPr>
          <p:cNvPr id="7" name="Picture 6" descr="An electrocardiograph shows just two wave forms placed at a distance from one another. The waves are also range bound only between two squares.">
            <a:extLst>
              <a:ext uri="{FF2B5EF4-FFF2-40B4-BE49-F238E27FC236}">
                <a16:creationId xmlns:a16="http://schemas.microsoft.com/office/drawing/2014/main" id="{56AE3440-C295-3E03-6B41-A4AE905C9254}"/>
              </a:ext>
            </a:extLst>
          </p:cNvPr>
          <p:cNvPicPr>
            <a:picLocks noChangeAspect="1"/>
          </p:cNvPicPr>
          <p:nvPr/>
        </p:nvPicPr>
        <p:blipFill>
          <a:blip r:embed="rId3"/>
          <a:stretch>
            <a:fillRect/>
          </a:stretch>
        </p:blipFill>
        <p:spPr>
          <a:xfrm>
            <a:off x="414167" y="3021995"/>
            <a:ext cx="8315665" cy="2231329"/>
          </a:xfrm>
          <a:prstGeom prst="rect">
            <a:avLst/>
          </a:prstGeom>
        </p:spPr>
      </p:pic>
    </p:spTree>
    <p:extLst>
      <p:ext uri="{BB962C8B-B14F-4D97-AF65-F5344CB8AC3E}">
        <p14:creationId xmlns:p14="http://schemas.microsoft.com/office/powerpoint/2010/main" val="3819716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22FC-701C-0E70-BEE0-4BF9D0471397}"/>
              </a:ext>
            </a:extLst>
          </p:cNvPr>
          <p:cNvSpPr>
            <a:spLocks noGrp="1"/>
          </p:cNvSpPr>
          <p:nvPr>
            <p:ph type="title"/>
          </p:nvPr>
        </p:nvSpPr>
        <p:spPr/>
        <p:txBody>
          <a:bodyPr>
            <a:normAutofit/>
          </a:bodyPr>
          <a:lstStyle/>
          <a:p>
            <a:pPr algn="ctr"/>
            <a:r>
              <a:rPr lang="en-IN" sz="3600" dirty="0"/>
              <a:t>Agonal Rhythm: Criteria </a:t>
            </a:r>
            <a:r>
              <a:rPr lang="en-IN" sz="1000" b="0" dirty="0"/>
              <a:t>1</a:t>
            </a:r>
          </a:p>
        </p:txBody>
      </p:sp>
      <p:sp>
        <p:nvSpPr>
          <p:cNvPr id="3" name="Content Placeholder 2">
            <a:extLst>
              <a:ext uri="{FF2B5EF4-FFF2-40B4-BE49-F238E27FC236}">
                <a16:creationId xmlns:a16="http://schemas.microsoft.com/office/drawing/2014/main" id="{41D5DF7E-94A2-D889-0A46-46A849C29661}"/>
              </a:ext>
            </a:extLst>
          </p:cNvPr>
          <p:cNvSpPr>
            <a:spLocks noGrp="1"/>
          </p:cNvSpPr>
          <p:nvPr>
            <p:ph sz="quarter" idx="11"/>
          </p:nvPr>
        </p:nvSpPr>
        <p:spPr>
          <a:xfrm>
            <a:off x="342900" y="1276709"/>
            <a:ext cx="8458200" cy="1455061"/>
          </a:xfrm>
        </p:spPr>
        <p:txBody>
          <a:bodyPr/>
          <a:lstStyle/>
          <a:p>
            <a:r>
              <a:rPr lang="en-US" dirty="0"/>
              <a:t>Rhythm.</a:t>
            </a:r>
          </a:p>
          <a:p>
            <a:pPr marL="292608" indent="-292608">
              <a:buFont typeface="Arial" panose="020B0604020202020204" pitchFamily="34" charset="0"/>
              <a:buChar char="•"/>
            </a:pPr>
            <a:r>
              <a:rPr lang="en-US" dirty="0"/>
              <a:t>There is no P-P interval.</a:t>
            </a:r>
          </a:p>
          <a:p>
            <a:pPr marL="292608" indent="-292608">
              <a:buFont typeface="Arial" panose="020B0604020202020204" pitchFamily="34" charset="0"/>
              <a:buChar char="•"/>
            </a:pPr>
            <a:r>
              <a:rPr lang="en-US" dirty="0"/>
              <a:t>R-R interval may or may not be regular.</a:t>
            </a:r>
            <a:endParaRPr lang="en-IN" dirty="0"/>
          </a:p>
        </p:txBody>
      </p:sp>
      <p:sp>
        <p:nvSpPr>
          <p:cNvPr id="4" name="Content Placeholder 3">
            <a:extLst>
              <a:ext uri="{FF2B5EF4-FFF2-40B4-BE49-F238E27FC236}">
                <a16:creationId xmlns:a16="http://schemas.microsoft.com/office/drawing/2014/main" id="{C010DB60-B0F4-3B09-0490-98AA1ECBD5E1}"/>
              </a:ext>
            </a:extLst>
          </p:cNvPr>
          <p:cNvSpPr>
            <a:spLocks noGrp="1"/>
          </p:cNvSpPr>
          <p:nvPr>
            <p:ph sz="quarter" idx="14"/>
          </p:nvPr>
        </p:nvSpPr>
        <p:spPr>
          <a:xfrm>
            <a:off x="342900" y="2916383"/>
            <a:ext cx="8458200" cy="1461307"/>
          </a:xfrm>
        </p:spPr>
        <p:txBody>
          <a:bodyPr/>
          <a:lstStyle/>
          <a:p>
            <a:r>
              <a:rPr lang="en-US" dirty="0"/>
              <a:t>Rate.</a:t>
            </a:r>
          </a:p>
          <a:p>
            <a:pPr marL="292608" indent="-292608">
              <a:buFont typeface="Arial" panose="020B0604020202020204" pitchFamily="34" charset="0"/>
              <a:buChar char="•"/>
            </a:pPr>
            <a:r>
              <a:rPr lang="en-US" dirty="0"/>
              <a:t>Ventricular: Less than 20 beats per minute.</a:t>
            </a:r>
          </a:p>
          <a:p>
            <a:pPr marL="292608" indent="-292608">
              <a:buFont typeface="Arial" panose="020B0604020202020204" pitchFamily="34" charset="0"/>
              <a:buChar char="•"/>
            </a:pPr>
            <a:r>
              <a:rPr lang="en-US" dirty="0"/>
              <a:t>Atrial: Cannot be determined.</a:t>
            </a:r>
            <a:endParaRPr lang="en-IN" dirty="0"/>
          </a:p>
        </p:txBody>
      </p:sp>
      <p:sp>
        <p:nvSpPr>
          <p:cNvPr id="7" name="Slide Number Placeholder 6">
            <a:extLst>
              <a:ext uri="{FF2B5EF4-FFF2-40B4-BE49-F238E27FC236}">
                <a16:creationId xmlns:a16="http://schemas.microsoft.com/office/drawing/2014/main" id="{2B522C4A-21E8-EB39-45C4-5334B5D45ED4}"/>
              </a:ext>
            </a:extLst>
          </p:cNvPr>
          <p:cNvSpPr>
            <a:spLocks noGrp="1"/>
          </p:cNvSpPr>
          <p:nvPr>
            <p:ph type="sldNum" sz="quarter" idx="10"/>
          </p:nvPr>
        </p:nvSpPr>
        <p:spPr/>
        <p:txBody>
          <a:bodyPr/>
          <a:lstStyle/>
          <a:p>
            <a:fld id="{68151E55-6873-49E2-B8D5-2F265E6F1973}" type="slidenum">
              <a:rPr lang="en-US" smtClean="0"/>
              <a:pPr/>
              <a:t>27</a:t>
            </a:fld>
            <a:endParaRPr lang="en-US"/>
          </a:p>
        </p:txBody>
      </p:sp>
      <p:sp>
        <p:nvSpPr>
          <p:cNvPr id="8" name="Content Placeholder 7">
            <a:extLst>
              <a:ext uri="{FF2B5EF4-FFF2-40B4-BE49-F238E27FC236}">
                <a16:creationId xmlns:a16="http://schemas.microsoft.com/office/drawing/2014/main" id="{1C2EF00E-CC4E-DD39-4501-DF2428F7FF3A}"/>
              </a:ext>
            </a:extLst>
          </p:cNvPr>
          <p:cNvSpPr>
            <a:spLocks noGrp="1"/>
          </p:cNvSpPr>
          <p:nvPr>
            <p:ph sz="quarter" idx="15"/>
          </p:nvPr>
        </p:nvSpPr>
        <p:spPr>
          <a:xfrm>
            <a:off x="356750" y="4648197"/>
            <a:ext cx="8458200" cy="483873"/>
          </a:xfrm>
        </p:spPr>
        <p:txBody>
          <a:bodyPr/>
          <a:lstStyle/>
          <a:p>
            <a:r>
              <a:rPr lang="en-US" dirty="0"/>
              <a:t>P wave morphology: No P wave is present</a:t>
            </a:r>
            <a:endParaRPr lang="en-IN" dirty="0"/>
          </a:p>
        </p:txBody>
      </p:sp>
    </p:spTree>
    <p:extLst>
      <p:ext uri="{BB962C8B-B14F-4D97-AF65-F5344CB8AC3E}">
        <p14:creationId xmlns:p14="http://schemas.microsoft.com/office/powerpoint/2010/main" val="3429802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F4BC-BE93-A233-87DB-D8313E5EC02E}"/>
              </a:ext>
            </a:extLst>
          </p:cNvPr>
          <p:cNvSpPr>
            <a:spLocks noGrp="1"/>
          </p:cNvSpPr>
          <p:nvPr>
            <p:ph type="title"/>
          </p:nvPr>
        </p:nvSpPr>
        <p:spPr/>
        <p:txBody>
          <a:bodyPr/>
          <a:lstStyle/>
          <a:p>
            <a:pPr algn="ctr"/>
            <a:r>
              <a:rPr lang="en-IN" dirty="0"/>
              <a:t>Agonal Rhythm: Criteria </a:t>
            </a:r>
            <a:r>
              <a:rPr lang="en-IN" sz="1000" b="0" dirty="0"/>
              <a:t>2</a:t>
            </a:r>
          </a:p>
        </p:txBody>
      </p:sp>
      <p:sp>
        <p:nvSpPr>
          <p:cNvPr id="3" name="Content Placeholder 2">
            <a:extLst>
              <a:ext uri="{FF2B5EF4-FFF2-40B4-BE49-F238E27FC236}">
                <a16:creationId xmlns:a16="http://schemas.microsoft.com/office/drawing/2014/main" id="{541DD7D5-39B0-6599-5A33-33FA6A7A0E55}"/>
              </a:ext>
            </a:extLst>
          </p:cNvPr>
          <p:cNvSpPr>
            <a:spLocks noGrp="1"/>
          </p:cNvSpPr>
          <p:nvPr>
            <p:ph sz="quarter" idx="11"/>
          </p:nvPr>
        </p:nvSpPr>
        <p:spPr/>
        <p:txBody>
          <a:bodyPr/>
          <a:lstStyle/>
          <a:p>
            <a:r>
              <a:rPr lang="en-US" sz="2400" dirty="0"/>
              <a:t>P</a:t>
            </a:r>
            <a:r>
              <a:rPr lang="en-US" sz="200" dirty="0"/>
              <a:t> </a:t>
            </a:r>
            <a:r>
              <a:rPr lang="en-US" sz="2400" dirty="0"/>
              <a:t>R interval: Cannot be determined (P wave is missing).</a:t>
            </a:r>
          </a:p>
          <a:p>
            <a:r>
              <a:rPr lang="en-US" sz="2400" dirty="0"/>
              <a:t>Q</a:t>
            </a:r>
            <a:r>
              <a:rPr lang="en-US" sz="200" dirty="0"/>
              <a:t> </a:t>
            </a:r>
            <a:r>
              <a:rPr lang="en-US" sz="2400" dirty="0"/>
              <a:t>R</a:t>
            </a:r>
            <a:r>
              <a:rPr lang="en-US" sz="200" dirty="0"/>
              <a:t> </a:t>
            </a:r>
            <a:r>
              <a:rPr lang="en-US" sz="2400" dirty="0"/>
              <a:t>S duration and morphology.</a:t>
            </a:r>
          </a:p>
          <a:p>
            <a:pPr marL="292608" indent="-292608">
              <a:buFont typeface="Arial" panose="020B0604020202020204" pitchFamily="34" charset="0"/>
              <a:buChar char="•"/>
            </a:pPr>
            <a:r>
              <a:rPr lang="en-US" sz="2400" dirty="0"/>
              <a:t>0.12 second or greater.</a:t>
            </a:r>
          </a:p>
          <a:p>
            <a:pPr marL="292608" indent="-292608">
              <a:buFont typeface="Arial" panose="020B0604020202020204" pitchFamily="34" charset="0"/>
              <a:buChar char="•"/>
            </a:pPr>
            <a:r>
              <a:rPr lang="en-US" sz="2400" dirty="0"/>
              <a:t>Wide, bizarre appearance.</a:t>
            </a:r>
            <a:endParaRPr lang="en-IN" dirty="0"/>
          </a:p>
        </p:txBody>
      </p:sp>
      <p:sp>
        <p:nvSpPr>
          <p:cNvPr id="6" name="Slide Number Placeholder 5">
            <a:extLst>
              <a:ext uri="{FF2B5EF4-FFF2-40B4-BE49-F238E27FC236}">
                <a16:creationId xmlns:a16="http://schemas.microsoft.com/office/drawing/2014/main" id="{238D94A2-1505-0AA9-E732-B258EB840D78}"/>
              </a:ext>
            </a:extLst>
          </p:cNvPr>
          <p:cNvSpPr>
            <a:spLocks noGrp="1"/>
          </p:cNvSpPr>
          <p:nvPr>
            <p:ph type="sldNum" sz="quarter" idx="4"/>
          </p:nvPr>
        </p:nvSpPr>
        <p:spPr/>
        <p:txBody>
          <a:bodyPr/>
          <a:lstStyle/>
          <a:p>
            <a:fld id="{68151E55-6873-49E2-B8D5-2F265E6F1973}" type="slidenum">
              <a:rPr lang="en-US" smtClean="0"/>
              <a:pPr/>
              <a:t>28</a:t>
            </a:fld>
            <a:endParaRPr lang="en-US" dirty="0"/>
          </a:p>
        </p:txBody>
      </p:sp>
    </p:spTree>
    <p:extLst>
      <p:ext uri="{BB962C8B-B14F-4D97-AF65-F5344CB8AC3E}">
        <p14:creationId xmlns:p14="http://schemas.microsoft.com/office/powerpoint/2010/main" val="1690040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0F84-FD96-003B-D83A-CA38594E11C4}"/>
              </a:ext>
            </a:extLst>
          </p:cNvPr>
          <p:cNvSpPr>
            <a:spLocks noGrp="1"/>
          </p:cNvSpPr>
          <p:nvPr>
            <p:ph type="title"/>
          </p:nvPr>
        </p:nvSpPr>
        <p:spPr/>
        <p:txBody>
          <a:bodyPr>
            <a:normAutofit/>
          </a:bodyPr>
          <a:lstStyle/>
          <a:p>
            <a:r>
              <a:rPr lang="en-US" dirty="0"/>
              <a:t>Agonal Rhythm: What You Should Know</a:t>
            </a:r>
            <a:endParaRPr lang="en-IN" dirty="0"/>
          </a:p>
        </p:txBody>
      </p:sp>
      <p:sp>
        <p:nvSpPr>
          <p:cNvPr id="3" name="Content Placeholder 2">
            <a:extLst>
              <a:ext uri="{FF2B5EF4-FFF2-40B4-BE49-F238E27FC236}">
                <a16:creationId xmlns:a16="http://schemas.microsoft.com/office/drawing/2014/main" id="{2395763D-6BAA-14DD-3FE7-BBB4F3C566E4}"/>
              </a:ext>
            </a:extLst>
          </p:cNvPr>
          <p:cNvSpPr>
            <a:spLocks noGrp="1"/>
          </p:cNvSpPr>
          <p:nvPr>
            <p:ph sz="quarter" idx="11"/>
          </p:nvPr>
        </p:nvSpPr>
        <p:spPr/>
        <p:txBody>
          <a:bodyPr/>
          <a:lstStyle/>
          <a:p>
            <a:pPr marL="292608" indent="-292608">
              <a:buFont typeface="Arial" panose="020B0604020202020204" pitchFamily="34" charset="0"/>
              <a:buChar char="•"/>
            </a:pPr>
            <a:r>
              <a:rPr lang="en-US" sz="2400" dirty="0"/>
              <a:t>Profound loss of cardiac output.</a:t>
            </a:r>
          </a:p>
          <a:p>
            <a:pPr marL="292608" indent="-292608">
              <a:buFont typeface="Arial" panose="020B0604020202020204" pitchFamily="34" charset="0"/>
              <a:buChar char="•"/>
            </a:pPr>
            <a:r>
              <a:rPr lang="en-US" sz="2400" dirty="0"/>
              <a:t>Patient will be unconscious.</a:t>
            </a:r>
          </a:p>
          <a:p>
            <a:pPr marL="292608" indent="-292608">
              <a:buFont typeface="Arial" panose="020B0604020202020204" pitchFamily="34" charset="0"/>
              <a:buChar char="•"/>
            </a:pPr>
            <a:r>
              <a:rPr lang="en-US" sz="2400" dirty="0"/>
              <a:t>Notify health care practitioner immediately.</a:t>
            </a:r>
          </a:p>
          <a:p>
            <a:pPr marL="292608" indent="-292608">
              <a:buFont typeface="Arial" panose="020B0604020202020204" pitchFamily="34" charset="0"/>
              <a:buChar char="•"/>
            </a:pPr>
            <a:r>
              <a:rPr lang="en-US" sz="2400" dirty="0"/>
              <a:t>This is a medical emergency; B</a:t>
            </a:r>
            <a:r>
              <a:rPr lang="en-US" sz="200" dirty="0"/>
              <a:t> </a:t>
            </a:r>
            <a:r>
              <a:rPr lang="en-US" sz="2400" dirty="0"/>
              <a:t>L</a:t>
            </a:r>
            <a:r>
              <a:rPr lang="en-US" sz="200" dirty="0"/>
              <a:t> </a:t>
            </a:r>
            <a:r>
              <a:rPr lang="en-US" sz="2400" dirty="0"/>
              <a:t>S and A</a:t>
            </a:r>
            <a:r>
              <a:rPr lang="en-US" sz="200" dirty="0"/>
              <a:t> </a:t>
            </a:r>
            <a:r>
              <a:rPr lang="en-US" sz="2400" dirty="0"/>
              <a:t>C</a:t>
            </a:r>
            <a:r>
              <a:rPr lang="en-US" sz="200" dirty="0"/>
              <a:t> </a:t>
            </a:r>
            <a:r>
              <a:rPr lang="en-US" sz="2400" dirty="0"/>
              <a:t>L</a:t>
            </a:r>
            <a:r>
              <a:rPr lang="en-US" sz="200" dirty="0"/>
              <a:t> </a:t>
            </a:r>
            <a:r>
              <a:rPr lang="en-US" sz="2400" dirty="0"/>
              <a:t>S interventions will be initiated.</a:t>
            </a:r>
          </a:p>
          <a:p>
            <a:pPr marL="292608" indent="-292608">
              <a:buFont typeface="Arial" panose="020B0604020202020204" pitchFamily="34" charset="0"/>
              <a:buChar char="•"/>
            </a:pPr>
            <a:r>
              <a:rPr lang="en-US" sz="2400" dirty="0"/>
              <a:t>E</a:t>
            </a:r>
            <a:r>
              <a:rPr lang="en-US" sz="200" dirty="0"/>
              <a:t> </a:t>
            </a:r>
            <a:r>
              <a:rPr lang="en-US" sz="2400" dirty="0"/>
              <a:t>C</a:t>
            </a:r>
            <a:r>
              <a:rPr lang="en-US" sz="200" dirty="0"/>
              <a:t> </a:t>
            </a:r>
            <a:r>
              <a:rPr lang="en-US" sz="2400" dirty="0"/>
              <a:t>G strips must be saved and put in medical record.</a:t>
            </a:r>
            <a:endParaRPr lang="en-IN" sz="2400" dirty="0"/>
          </a:p>
        </p:txBody>
      </p:sp>
      <p:sp>
        <p:nvSpPr>
          <p:cNvPr id="6" name="Slide Number Placeholder 5">
            <a:extLst>
              <a:ext uri="{FF2B5EF4-FFF2-40B4-BE49-F238E27FC236}">
                <a16:creationId xmlns:a16="http://schemas.microsoft.com/office/drawing/2014/main" id="{4E8BB1A2-3F74-5248-7103-4A15FAF59A23}"/>
              </a:ext>
            </a:extLst>
          </p:cNvPr>
          <p:cNvSpPr>
            <a:spLocks noGrp="1"/>
          </p:cNvSpPr>
          <p:nvPr>
            <p:ph type="sldNum" sz="quarter" idx="4"/>
          </p:nvPr>
        </p:nvSpPr>
        <p:spPr/>
        <p:txBody>
          <a:bodyPr/>
          <a:lstStyle/>
          <a:p>
            <a:fld id="{68151E55-6873-49E2-B8D5-2F265E6F1973}" type="slidenum">
              <a:rPr lang="en-US" smtClean="0"/>
              <a:pPr/>
              <a:t>29</a:t>
            </a:fld>
            <a:endParaRPr lang="en-US" dirty="0"/>
          </a:p>
        </p:txBody>
      </p:sp>
    </p:spTree>
    <p:extLst>
      <p:ext uri="{BB962C8B-B14F-4D97-AF65-F5344CB8AC3E}">
        <p14:creationId xmlns:p14="http://schemas.microsoft.com/office/powerpoint/2010/main" val="1823864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F540C-3DEE-E7F9-BB78-0A1B208E8C34}"/>
              </a:ext>
            </a:extLst>
          </p:cNvPr>
          <p:cNvSpPr>
            <a:spLocks noGrp="1"/>
          </p:cNvSpPr>
          <p:nvPr>
            <p:ph type="title"/>
          </p:nvPr>
        </p:nvSpPr>
        <p:spPr/>
        <p:txBody>
          <a:bodyPr/>
          <a:lstStyle/>
          <a:p>
            <a:pPr algn="ctr"/>
            <a:r>
              <a:rPr lang="en-IN" b="1" dirty="0"/>
              <a:t>Reasons for Ventricular Rhythms</a:t>
            </a:r>
          </a:p>
        </p:txBody>
      </p:sp>
      <p:sp>
        <p:nvSpPr>
          <p:cNvPr id="3" name="Content Placeholder 2">
            <a:extLst>
              <a:ext uri="{FF2B5EF4-FFF2-40B4-BE49-F238E27FC236}">
                <a16:creationId xmlns:a16="http://schemas.microsoft.com/office/drawing/2014/main" id="{5D77A574-2186-DBD8-CEAF-3D21C912F277}"/>
              </a:ext>
            </a:extLst>
          </p:cNvPr>
          <p:cNvSpPr>
            <a:spLocks noGrp="1"/>
          </p:cNvSpPr>
          <p:nvPr>
            <p:ph sz="quarter" idx="11"/>
          </p:nvPr>
        </p:nvSpPr>
        <p:spPr>
          <a:xfrm>
            <a:off x="342900" y="1671484"/>
            <a:ext cx="8458200" cy="4576916"/>
          </a:xfrm>
        </p:spPr>
        <p:txBody>
          <a:bodyPr/>
          <a:lstStyle/>
          <a:p>
            <a:pPr marL="292608" indent="-292608">
              <a:buFont typeface="Arial" panose="020B0604020202020204" pitchFamily="34" charset="0"/>
              <a:buChar char="•"/>
            </a:pPr>
            <a:r>
              <a:rPr lang="en-US" sz="2400" dirty="0"/>
              <a:t>Higher pacemaker sites in the heart fail.</a:t>
            </a:r>
          </a:p>
          <a:p>
            <a:pPr marL="292608" indent="-292608">
              <a:buFont typeface="Arial" panose="020B0604020202020204" pitchFamily="34" charset="0"/>
              <a:buChar char="•"/>
            </a:pPr>
            <a:r>
              <a:rPr lang="en-US" sz="2400" dirty="0"/>
              <a:t>Rate of automaticity is faster than any other impulses present, so it takes over as the primary pacemaker.</a:t>
            </a:r>
            <a:endParaRPr lang="en-IN" sz="2400" dirty="0"/>
          </a:p>
        </p:txBody>
      </p:sp>
      <p:sp>
        <p:nvSpPr>
          <p:cNvPr id="6" name="Slide Number Placeholder 5">
            <a:extLst>
              <a:ext uri="{FF2B5EF4-FFF2-40B4-BE49-F238E27FC236}">
                <a16:creationId xmlns:a16="http://schemas.microsoft.com/office/drawing/2014/main" id="{36F5255F-CD39-3399-467D-0538D8032A16}"/>
              </a:ext>
            </a:extLst>
          </p:cNvPr>
          <p:cNvSpPr>
            <a:spLocks noGrp="1"/>
          </p:cNvSpPr>
          <p:nvPr>
            <p:ph type="sldNum" sz="quarter" idx="4"/>
          </p:nvPr>
        </p:nvSpPr>
        <p:spPr/>
        <p:txBody>
          <a:bodyPr/>
          <a:lstStyle/>
          <a:p>
            <a:fld id="{68151E55-6873-49E2-B8D5-2F265E6F1973}" type="slidenum">
              <a:rPr lang="en-US" smtClean="0"/>
              <a:pPr/>
              <a:t>3</a:t>
            </a:fld>
            <a:endParaRPr lang="en-US" dirty="0"/>
          </a:p>
        </p:txBody>
      </p:sp>
    </p:spTree>
    <p:extLst>
      <p:ext uri="{BB962C8B-B14F-4D97-AF65-F5344CB8AC3E}">
        <p14:creationId xmlns:p14="http://schemas.microsoft.com/office/powerpoint/2010/main" val="912053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2B38-165B-74CE-53EB-D4C115AA4AFA}"/>
              </a:ext>
            </a:extLst>
          </p:cNvPr>
          <p:cNvSpPr>
            <a:spLocks noGrp="1"/>
          </p:cNvSpPr>
          <p:nvPr>
            <p:ph type="title"/>
          </p:nvPr>
        </p:nvSpPr>
        <p:spPr/>
        <p:txBody>
          <a:bodyPr>
            <a:normAutofit fontScale="90000"/>
          </a:bodyPr>
          <a:lstStyle/>
          <a:p>
            <a:pPr algn="ctr"/>
            <a:r>
              <a:rPr lang="en-US" dirty="0"/>
              <a:t>Learning Outcome 10.3</a:t>
            </a:r>
            <a:br>
              <a:rPr lang="en-US" dirty="0"/>
            </a:br>
            <a:r>
              <a:rPr lang="en-US" dirty="0"/>
              <a:t>Apply Your Knowledge </a:t>
            </a:r>
            <a:r>
              <a:rPr lang="en-US" sz="1100" b="0" dirty="0"/>
              <a:t>1</a:t>
            </a:r>
            <a:endParaRPr lang="en-IN" sz="1100" b="0" dirty="0"/>
          </a:p>
        </p:txBody>
      </p:sp>
      <p:sp>
        <p:nvSpPr>
          <p:cNvPr id="3" name="Content Placeholder 2">
            <a:extLst>
              <a:ext uri="{FF2B5EF4-FFF2-40B4-BE49-F238E27FC236}">
                <a16:creationId xmlns:a16="http://schemas.microsoft.com/office/drawing/2014/main" id="{A70C0822-0439-0B52-DBEF-AD05F3B7F8F2}"/>
              </a:ext>
            </a:extLst>
          </p:cNvPr>
          <p:cNvSpPr>
            <a:spLocks noGrp="1"/>
          </p:cNvSpPr>
          <p:nvPr>
            <p:ph sz="quarter" idx="11"/>
          </p:nvPr>
        </p:nvSpPr>
        <p:spPr>
          <a:xfrm>
            <a:off x="342900" y="1966452"/>
            <a:ext cx="8458200" cy="4281948"/>
          </a:xfrm>
        </p:spPr>
        <p:txBody>
          <a:bodyPr/>
          <a:lstStyle/>
          <a:p>
            <a:r>
              <a:rPr lang="en-US" sz="2400" dirty="0"/>
              <a:t>What is the ventricular rate in a patient who has an agonal rhythm?</a:t>
            </a:r>
            <a:endParaRPr lang="en-IN" sz="2400" dirty="0"/>
          </a:p>
        </p:txBody>
      </p:sp>
      <p:sp>
        <p:nvSpPr>
          <p:cNvPr id="6" name="Slide Number Placeholder 5">
            <a:extLst>
              <a:ext uri="{FF2B5EF4-FFF2-40B4-BE49-F238E27FC236}">
                <a16:creationId xmlns:a16="http://schemas.microsoft.com/office/drawing/2014/main" id="{9D4C4C40-38E0-7225-7F4E-B1B98111C057}"/>
              </a:ext>
            </a:extLst>
          </p:cNvPr>
          <p:cNvSpPr>
            <a:spLocks noGrp="1"/>
          </p:cNvSpPr>
          <p:nvPr>
            <p:ph type="sldNum" sz="quarter" idx="4"/>
          </p:nvPr>
        </p:nvSpPr>
        <p:spPr/>
        <p:txBody>
          <a:bodyPr/>
          <a:lstStyle/>
          <a:p>
            <a:fld id="{68151E55-6873-49E2-B8D5-2F265E6F1973}" type="slidenum">
              <a:rPr lang="en-US" smtClean="0"/>
              <a:pPr/>
              <a:t>30</a:t>
            </a:fld>
            <a:endParaRPr lang="en-US" dirty="0"/>
          </a:p>
        </p:txBody>
      </p:sp>
    </p:spTree>
    <p:extLst>
      <p:ext uri="{BB962C8B-B14F-4D97-AF65-F5344CB8AC3E}">
        <p14:creationId xmlns:p14="http://schemas.microsoft.com/office/powerpoint/2010/main" val="94753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F15AE-4D1A-19E5-C53B-BDBBE3B36B28}"/>
              </a:ext>
            </a:extLst>
          </p:cNvPr>
          <p:cNvSpPr>
            <a:spLocks noGrp="1"/>
          </p:cNvSpPr>
          <p:nvPr>
            <p:ph type="title"/>
          </p:nvPr>
        </p:nvSpPr>
        <p:spPr/>
        <p:txBody>
          <a:bodyPr>
            <a:normAutofit fontScale="90000"/>
          </a:bodyPr>
          <a:lstStyle/>
          <a:p>
            <a:pPr algn="ctr"/>
            <a:r>
              <a:rPr lang="en-US" sz="3600" dirty="0"/>
              <a:t>Learning Outcome 10.3</a:t>
            </a:r>
            <a:br>
              <a:rPr lang="en-US" sz="3600" dirty="0"/>
            </a:br>
            <a:r>
              <a:rPr lang="en-US" sz="3600" dirty="0"/>
              <a:t>Apply Your Knowledge </a:t>
            </a:r>
            <a:r>
              <a:rPr lang="en-US" sz="1100" b="0" dirty="0"/>
              <a:t>2</a:t>
            </a:r>
            <a:endParaRPr lang="en-IN" sz="1100" b="0" dirty="0"/>
          </a:p>
        </p:txBody>
      </p:sp>
      <p:sp>
        <p:nvSpPr>
          <p:cNvPr id="3" name="Content Placeholder 2">
            <a:extLst>
              <a:ext uri="{FF2B5EF4-FFF2-40B4-BE49-F238E27FC236}">
                <a16:creationId xmlns:a16="http://schemas.microsoft.com/office/drawing/2014/main" id="{E3FFE13A-A9DD-920D-7E70-6718CDF381C4}"/>
              </a:ext>
            </a:extLst>
          </p:cNvPr>
          <p:cNvSpPr>
            <a:spLocks noGrp="1"/>
          </p:cNvSpPr>
          <p:nvPr>
            <p:ph sz="quarter" idx="11"/>
          </p:nvPr>
        </p:nvSpPr>
        <p:spPr>
          <a:xfrm>
            <a:off x="342900" y="3130713"/>
            <a:ext cx="8458200" cy="494941"/>
          </a:xfrm>
        </p:spPr>
        <p:txBody>
          <a:bodyPr/>
          <a:lstStyle/>
          <a:p>
            <a:r>
              <a:rPr lang="en-IN" dirty="0">
                <a:solidFill>
                  <a:srgbClr val="002060"/>
                </a:solidFill>
              </a:rPr>
              <a:t>Answer:</a:t>
            </a:r>
          </a:p>
        </p:txBody>
      </p:sp>
      <p:sp>
        <p:nvSpPr>
          <p:cNvPr id="4" name="Content Placeholder 3">
            <a:extLst>
              <a:ext uri="{FF2B5EF4-FFF2-40B4-BE49-F238E27FC236}">
                <a16:creationId xmlns:a16="http://schemas.microsoft.com/office/drawing/2014/main" id="{368AFED9-89DC-C4BF-16BA-B5A110C20822}"/>
              </a:ext>
            </a:extLst>
          </p:cNvPr>
          <p:cNvSpPr>
            <a:spLocks noGrp="1"/>
          </p:cNvSpPr>
          <p:nvPr>
            <p:ph sz="quarter" idx="14"/>
          </p:nvPr>
        </p:nvSpPr>
        <p:spPr>
          <a:xfrm>
            <a:off x="342900" y="1967693"/>
            <a:ext cx="8458200" cy="855517"/>
          </a:xfrm>
        </p:spPr>
        <p:txBody>
          <a:bodyPr>
            <a:normAutofit/>
          </a:bodyPr>
          <a:lstStyle/>
          <a:p>
            <a:r>
              <a:rPr lang="en-US" sz="2400" dirty="0"/>
              <a:t>What is the ventricular rate in a patient who has an agonal rhythm?</a:t>
            </a:r>
          </a:p>
        </p:txBody>
      </p:sp>
      <p:sp>
        <p:nvSpPr>
          <p:cNvPr id="7" name="Slide Number Placeholder 6">
            <a:extLst>
              <a:ext uri="{FF2B5EF4-FFF2-40B4-BE49-F238E27FC236}">
                <a16:creationId xmlns:a16="http://schemas.microsoft.com/office/drawing/2014/main" id="{88C7AFF9-AE42-AEC7-C423-B8772769DC22}"/>
              </a:ext>
            </a:extLst>
          </p:cNvPr>
          <p:cNvSpPr>
            <a:spLocks noGrp="1"/>
          </p:cNvSpPr>
          <p:nvPr>
            <p:ph type="sldNum" sz="quarter" idx="10"/>
          </p:nvPr>
        </p:nvSpPr>
        <p:spPr/>
        <p:txBody>
          <a:bodyPr/>
          <a:lstStyle/>
          <a:p>
            <a:fld id="{68151E55-6873-49E2-B8D5-2F265E6F1973}" type="slidenum">
              <a:rPr lang="en-US" smtClean="0"/>
              <a:pPr/>
              <a:t>31</a:t>
            </a:fld>
            <a:endParaRPr lang="en-US"/>
          </a:p>
        </p:txBody>
      </p:sp>
      <p:sp>
        <p:nvSpPr>
          <p:cNvPr id="8" name="Content Placeholder 7">
            <a:extLst>
              <a:ext uri="{FF2B5EF4-FFF2-40B4-BE49-F238E27FC236}">
                <a16:creationId xmlns:a16="http://schemas.microsoft.com/office/drawing/2014/main" id="{AAB1936F-64B1-E5A3-28DD-EB0C62CECCB3}"/>
              </a:ext>
            </a:extLst>
          </p:cNvPr>
          <p:cNvSpPr>
            <a:spLocks noGrp="1"/>
          </p:cNvSpPr>
          <p:nvPr>
            <p:ph sz="quarter" idx="15"/>
          </p:nvPr>
        </p:nvSpPr>
        <p:spPr>
          <a:xfrm>
            <a:off x="342900" y="3727287"/>
            <a:ext cx="8458200" cy="495303"/>
          </a:xfrm>
        </p:spPr>
        <p:txBody>
          <a:bodyPr>
            <a:normAutofit/>
          </a:bodyPr>
          <a:lstStyle/>
          <a:p>
            <a:r>
              <a:rPr lang="en-US" sz="2400" dirty="0">
                <a:solidFill>
                  <a:srgbClr val="002060"/>
                </a:solidFill>
              </a:rPr>
              <a:t>Less than 20 beats per minute</a:t>
            </a:r>
          </a:p>
        </p:txBody>
      </p:sp>
    </p:spTree>
    <p:extLst>
      <p:ext uri="{BB962C8B-B14F-4D97-AF65-F5344CB8AC3E}">
        <p14:creationId xmlns:p14="http://schemas.microsoft.com/office/powerpoint/2010/main" val="3248476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4AA30-3D04-5344-2762-47272832BED4}"/>
              </a:ext>
            </a:extLst>
          </p:cNvPr>
          <p:cNvSpPr>
            <a:spLocks noGrp="1"/>
          </p:cNvSpPr>
          <p:nvPr>
            <p:ph type="title"/>
          </p:nvPr>
        </p:nvSpPr>
        <p:spPr/>
        <p:txBody>
          <a:bodyPr>
            <a:normAutofit fontScale="90000"/>
          </a:bodyPr>
          <a:lstStyle/>
          <a:p>
            <a:pPr algn="ctr"/>
            <a:r>
              <a:rPr lang="en-US" dirty="0"/>
              <a:t>Learning Outcome 10.4</a:t>
            </a:r>
            <a:br>
              <a:rPr lang="en-US" dirty="0"/>
            </a:br>
            <a:r>
              <a:rPr lang="en-US" dirty="0"/>
              <a:t>Idioventricular Rhythm</a:t>
            </a:r>
            <a:endParaRPr lang="en-IN" dirty="0"/>
          </a:p>
        </p:txBody>
      </p:sp>
      <p:sp>
        <p:nvSpPr>
          <p:cNvPr id="3" name="Content Placeholder 2">
            <a:extLst>
              <a:ext uri="{FF2B5EF4-FFF2-40B4-BE49-F238E27FC236}">
                <a16:creationId xmlns:a16="http://schemas.microsoft.com/office/drawing/2014/main" id="{BCB50D56-FF49-31B7-DF34-01E201DE5973}"/>
              </a:ext>
            </a:extLst>
          </p:cNvPr>
          <p:cNvSpPr>
            <a:spLocks noGrp="1"/>
          </p:cNvSpPr>
          <p:nvPr>
            <p:ph sz="quarter" idx="11"/>
          </p:nvPr>
        </p:nvSpPr>
        <p:spPr>
          <a:xfrm>
            <a:off x="342900" y="1276709"/>
            <a:ext cx="8458200" cy="1397911"/>
          </a:xfrm>
        </p:spPr>
        <p:txBody>
          <a:bodyPr/>
          <a:lstStyle/>
          <a:p>
            <a:pPr marL="292608" indent="-292608">
              <a:buFont typeface="Arial" panose="020B0604020202020204" pitchFamily="34" charset="0"/>
              <a:buChar char="•"/>
            </a:pPr>
            <a:r>
              <a:rPr lang="en-US" sz="2400" dirty="0"/>
              <a:t>Impulse created by the ventricular pacemaker.</a:t>
            </a:r>
          </a:p>
          <a:p>
            <a:pPr marL="292608" indent="-292608">
              <a:buFont typeface="Arial" panose="020B0604020202020204" pitchFamily="34" charset="0"/>
              <a:buChar char="•"/>
            </a:pPr>
            <a:r>
              <a:rPr lang="en-US" sz="2400" dirty="0"/>
              <a:t>Presents with the classic wide Q</a:t>
            </a:r>
            <a:r>
              <a:rPr lang="en-US" sz="200" dirty="0"/>
              <a:t> </a:t>
            </a:r>
            <a:r>
              <a:rPr lang="en-US" sz="2400" dirty="0"/>
              <a:t>R</a:t>
            </a:r>
            <a:r>
              <a:rPr lang="en-US" sz="200" dirty="0"/>
              <a:t> </a:t>
            </a:r>
            <a:r>
              <a:rPr lang="en-US" sz="2400" dirty="0"/>
              <a:t>S complex, slow ventricular rate, and absence of P waves.</a:t>
            </a:r>
            <a:endParaRPr lang="en-IN" sz="2400" dirty="0"/>
          </a:p>
        </p:txBody>
      </p:sp>
      <p:sp>
        <p:nvSpPr>
          <p:cNvPr id="8" name="Text Placeholder 3">
            <a:extLst>
              <a:ext uri="{FF2B5EF4-FFF2-40B4-BE49-F238E27FC236}">
                <a16:creationId xmlns:a16="http://schemas.microsoft.com/office/drawing/2014/main" id="{FF0F6EFC-4782-ADF2-FBAF-A000424998CE}"/>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7F2E12C3-E3BA-8204-703E-F046C5539C7A}"/>
              </a:ext>
            </a:extLst>
          </p:cNvPr>
          <p:cNvSpPr>
            <a:spLocks noGrp="1"/>
          </p:cNvSpPr>
          <p:nvPr>
            <p:ph type="sldNum" sz="quarter" idx="4"/>
          </p:nvPr>
        </p:nvSpPr>
        <p:spPr/>
        <p:txBody>
          <a:bodyPr/>
          <a:lstStyle/>
          <a:p>
            <a:fld id="{68151E55-6873-49E2-B8D5-2F265E6F1973}" type="slidenum">
              <a:rPr lang="en-US" smtClean="0"/>
              <a:pPr/>
              <a:t>32</a:t>
            </a:fld>
            <a:endParaRPr lang="en-US" dirty="0"/>
          </a:p>
        </p:txBody>
      </p:sp>
      <p:pic>
        <p:nvPicPr>
          <p:cNvPr id="7" name="Picture 6" descr="An illustration shows idioventricular rhythm.">
            <a:extLst>
              <a:ext uri="{FF2B5EF4-FFF2-40B4-BE49-F238E27FC236}">
                <a16:creationId xmlns:a16="http://schemas.microsoft.com/office/drawing/2014/main" id="{0F68957B-FC9A-B818-7618-87BE4D30EB2D}"/>
              </a:ext>
            </a:extLst>
          </p:cNvPr>
          <p:cNvPicPr>
            <a:picLocks noChangeAspect="1"/>
          </p:cNvPicPr>
          <p:nvPr/>
        </p:nvPicPr>
        <p:blipFill>
          <a:blip r:embed="rId3"/>
          <a:stretch>
            <a:fillRect/>
          </a:stretch>
        </p:blipFill>
        <p:spPr>
          <a:xfrm>
            <a:off x="414167" y="3044855"/>
            <a:ext cx="8315665" cy="2231329"/>
          </a:xfrm>
          <a:prstGeom prst="rect">
            <a:avLst/>
          </a:prstGeom>
        </p:spPr>
      </p:pic>
    </p:spTree>
    <p:extLst>
      <p:ext uri="{BB962C8B-B14F-4D97-AF65-F5344CB8AC3E}">
        <p14:creationId xmlns:p14="http://schemas.microsoft.com/office/powerpoint/2010/main" val="19330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65D4-8D09-9648-1417-E4AAD1814368}"/>
              </a:ext>
            </a:extLst>
          </p:cNvPr>
          <p:cNvSpPr>
            <a:spLocks noGrp="1"/>
          </p:cNvSpPr>
          <p:nvPr>
            <p:ph type="title"/>
          </p:nvPr>
        </p:nvSpPr>
        <p:spPr/>
        <p:txBody>
          <a:bodyPr>
            <a:normAutofit/>
          </a:bodyPr>
          <a:lstStyle/>
          <a:p>
            <a:pPr algn="ctr"/>
            <a:r>
              <a:rPr lang="en-IN" sz="3600" dirty="0"/>
              <a:t>Idioventricular Rhythm: Criteria </a:t>
            </a:r>
            <a:r>
              <a:rPr lang="en-IN" sz="1000" b="0" dirty="0"/>
              <a:t>1</a:t>
            </a:r>
          </a:p>
        </p:txBody>
      </p:sp>
      <p:sp>
        <p:nvSpPr>
          <p:cNvPr id="3" name="Content Placeholder 2">
            <a:extLst>
              <a:ext uri="{FF2B5EF4-FFF2-40B4-BE49-F238E27FC236}">
                <a16:creationId xmlns:a16="http://schemas.microsoft.com/office/drawing/2014/main" id="{70071E4F-D0F8-52DD-A5EB-919DEABA8F17}"/>
              </a:ext>
            </a:extLst>
          </p:cNvPr>
          <p:cNvSpPr>
            <a:spLocks noGrp="1"/>
          </p:cNvSpPr>
          <p:nvPr>
            <p:ph sz="quarter" idx="11"/>
          </p:nvPr>
        </p:nvSpPr>
        <p:spPr>
          <a:xfrm>
            <a:off x="342900" y="1276709"/>
            <a:ext cx="8458200" cy="1455061"/>
          </a:xfrm>
        </p:spPr>
        <p:txBody>
          <a:bodyPr/>
          <a:lstStyle/>
          <a:p>
            <a:r>
              <a:rPr lang="en-US" dirty="0"/>
              <a:t>Rhythm.</a:t>
            </a:r>
          </a:p>
          <a:p>
            <a:pPr marL="292608" indent="-292608">
              <a:buFont typeface="Arial" panose="020B0604020202020204" pitchFamily="34" charset="0"/>
              <a:buChar char="•"/>
            </a:pPr>
            <a:r>
              <a:rPr lang="en-US" dirty="0"/>
              <a:t>R-R interval is regular.</a:t>
            </a:r>
          </a:p>
          <a:p>
            <a:pPr marL="292608" indent="-292608">
              <a:buFont typeface="Arial" panose="020B0604020202020204" pitchFamily="34" charset="0"/>
              <a:buChar char="•"/>
            </a:pPr>
            <a:r>
              <a:rPr lang="en-US" dirty="0"/>
              <a:t>P-P interval cannot be determined.</a:t>
            </a:r>
            <a:endParaRPr lang="en-IN" dirty="0"/>
          </a:p>
        </p:txBody>
      </p:sp>
      <p:sp>
        <p:nvSpPr>
          <p:cNvPr id="4" name="Content Placeholder 3">
            <a:extLst>
              <a:ext uri="{FF2B5EF4-FFF2-40B4-BE49-F238E27FC236}">
                <a16:creationId xmlns:a16="http://schemas.microsoft.com/office/drawing/2014/main" id="{94F8451C-EAA0-5A5F-11ED-5EB231FF8285}"/>
              </a:ext>
            </a:extLst>
          </p:cNvPr>
          <p:cNvSpPr>
            <a:spLocks noGrp="1"/>
          </p:cNvSpPr>
          <p:nvPr>
            <p:ph sz="quarter" idx="14"/>
          </p:nvPr>
        </p:nvSpPr>
        <p:spPr>
          <a:xfrm>
            <a:off x="371094" y="2912758"/>
            <a:ext cx="8458200" cy="1463040"/>
          </a:xfrm>
        </p:spPr>
        <p:txBody>
          <a:bodyPr/>
          <a:lstStyle/>
          <a:p>
            <a:r>
              <a:rPr lang="en-US" dirty="0"/>
              <a:t>Rate.</a:t>
            </a:r>
          </a:p>
          <a:p>
            <a:pPr marL="292608" indent="-292608">
              <a:buFont typeface="Arial" panose="020B0604020202020204" pitchFamily="34" charset="0"/>
              <a:buChar char="•"/>
            </a:pPr>
            <a:r>
              <a:rPr lang="en-US" dirty="0"/>
              <a:t>Ventricular: 20 to 40 beats per minute.</a:t>
            </a:r>
          </a:p>
          <a:p>
            <a:pPr marL="292608" indent="-292608">
              <a:buFont typeface="Arial" panose="020B0604020202020204" pitchFamily="34" charset="0"/>
              <a:buChar char="•"/>
            </a:pPr>
            <a:r>
              <a:rPr lang="en-US" dirty="0"/>
              <a:t>Atrial: Cannot be determined.</a:t>
            </a:r>
            <a:endParaRPr lang="en-IN" dirty="0"/>
          </a:p>
        </p:txBody>
      </p:sp>
      <p:sp>
        <p:nvSpPr>
          <p:cNvPr id="7" name="Slide Number Placeholder 6">
            <a:extLst>
              <a:ext uri="{FF2B5EF4-FFF2-40B4-BE49-F238E27FC236}">
                <a16:creationId xmlns:a16="http://schemas.microsoft.com/office/drawing/2014/main" id="{AED30150-A245-F486-790F-EE1C86117828}"/>
              </a:ext>
            </a:extLst>
          </p:cNvPr>
          <p:cNvSpPr>
            <a:spLocks noGrp="1"/>
          </p:cNvSpPr>
          <p:nvPr>
            <p:ph type="sldNum" sz="quarter" idx="10"/>
          </p:nvPr>
        </p:nvSpPr>
        <p:spPr/>
        <p:txBody>
          <a:bodyPr/>
          <a:lstStyle/>
          <a:p>
            <a:fld id="{68151E55-6873-49E2-B8D5-2F265E6F1973}" type="slidenum">
              <a:rPr lang="en-US" smtClean="0"/>
              <a:pPr/>
              <a:t>33</a:t>
            </a:fld>
            <a:endParaRPr lang="en-US"/>
          </a:p>
        </p:txBody>
      </p:sp>
    </p:spTree>
    <p:extLst>
      <p:ext uri="{BB962C8B-B14F-4D97-AF65-F5344CB8AC3E}">
        <p14:creationId xmlns:p14="http://schemas.microsoft.com/office/powerpoint/2010/main" val="3306845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4ED7-646F-5668-2CC9-E8831FA6B4AC}"/>
              </a:ext>
            </a:extLst>
          </p:cNvPr>
          <p:cNvSpPr>
            <a:spLocks noGrp="1"/>
          </p:cNvSpPr>
          <p:nvPr>
            <p:ph type="title"/>
          </p:nvPr>
        </p:nvSpPr>
        <p:spPr/>
        <p:txBody>
          <a:bodyPr/>
          <a:lstStyle/>
          <a:p>
            <a:pPr algn="ctr"/>
            <a:r>
              <a:rPr lang="en-IN" dirty="0"/>
              <a:t>Idioventricular Rhythm: Criteria </a:t>
            </a:r>
            <a:r>
              <a:rPr lang="en-IN" sz="1000" b="0" dirty="0"/>
              <a:t>2</a:t>
            </a:r>
          </a:p>
        </p:txBody>
      </p:sp>
      <p:sp>
        <p:nvSpPr>
          <p:cNvPr id="3" name="Content Placeholder 2">
            <a:extLst>
              <a:ext uri="{FF2B5EF4-FFF2-40B4-BE49-F238E27FC236}">
                <a16:creationId xmlns:a16="http://schemas.microsoft.com/office/drawing/2014/main" id="{EE1D2027-C33B-805F-E8F7-B30875623F15}"/>
              </a:ext>
            </a:extLst>
          </p:cNvPr>
          <p:cNvSpPr>
            <a:spLocks noGrp="1"/>
          </p:cNvSpPr>
          <p:nvPr>
            <p:ph sz="quarter" idx="11"/>
          </p:nvPr>
        </p:nvSpPr>
        <p:spPr/>
        <p:txBody>
          <a:bodyPr/>
          <a:lstStyle/>
          <a:p>
            <a:r>
              <a:rPr lang="en-US" sz="2400" dirty="0"/>
              <a:t>P wave morphology: No P wave is present.</a:t>
            </a:r>
          </a:p>
          <a:p>
            <a:r>
              <a:rPr lang="en-US" sz="2400" dirty="0"/>
              <a:t>P</a:t>
            </a:r>
            <a:r>
              <a:rPr lang="en-US" sz="200" dirty="0"/>
              <a:t> </a:t>
            </a:r>
            <a:r>
              <a:rPr lang="en-US" sz="2400" dirty="0"/>
              <a:t>R interval: Cannot be measured.</a:t>
            </a:r>
          </a:p>
          <a:p>
            <a:r>
              <a:rPr lang="en-US" sz="2400" dirty="0"/>
              <a:t>Q</a:t>
            </a:r>
            <a:r>
              <a:rPr lang="en-US" sz="200" dirty="0"/>
              <a:t> </a:t>
            </a:r>
            <a:r>
              <a:rPr lang="en-US" sz="2400" dirty="0"/>
              <a:t>R</a:t>
            </a:r>
            <a:r>
              <a:rPr lang="en-US" sz="200" dirty="0"/>
              <a:t> </a:t>
            </a:r>
            <a:r>
              <a:rPr lang="en-US" sz="2400" dirty="0"/>
              <a:t>S duration and morphology.</a:t>
            </a:r>
          </a:p>
          <a:p>
            <a:pPr marL="292608" indent="-292608">
              <a:buFont typeface="Arial" panose="020B0604020202020204" pitchFamily="34" charset="0"/>
              <a:buChar char="•"/>
            </a:pPr>
            <a:r>
              <a:rPr lang="en-US" sz="2400" dirty="0"/>
              <a:t>0.12 seconds or greater.</a:t>
            </a:r>
          </a:p>
          <a:p>
            <a:pPr marL="292608" indent="-292608">
              <a:buFont typeface="Arial" panose="020B0604020202020204" pitchFamily="34" charset="0"/>
              <a:buChar char="•"/>
            </a:pPr>
            <a:r>
              <a:rPr lang="en-US" sz="2400" dirty="0"/>
              <a:t>Wide, bizarre appearance.</a:t>
            </a:r>
            <a:endParaRPr lang="en-IN" dirty="0"/>
          </a:p>
        </p:txBody>
      </p:sp>
      <p:sp>
        <p:nvSpPr>
          <p:cNvPr id="6" name="Slide Number Placeholder 5">
            <a:extLst>
              <a:ext uri="{FF2B5EF4-FFF2-40B4-BE49-F238E27FC236}">
                <a16:creationId xmlns:a16="http://schemas.microsoft.com/office/drawing/2014/main" id="{35B289B4-6F33-B5DE-3261-39ECDB10800D}"/>
              </a:ext>
            </a:extLst>
          </p:cNvPr>
          <p:cNvSpPr>
            <a:spLocks noGrp="1"/>
          </p:cNvSpPr>
          <p:nvPr>
            <p:ph type="sldNum" sz="quarter" idx="4"/>
          </p:nvPr>
        </p:nvSpPr>
        <p:spPr/>
        <p:txBody>
          <a:bodyPr/>
          <a:lstStyle/>
          <a:p>
            <a:fld id="{68151E55-6873-49E2-B8D5-2F265E6F1973}" type="slidenum">
              <a:rPr lang="en-US" smtClean="0"/>
              <a:pPr/>
              <a:t>34</a:t>
            </a:fld>
            <a:endParaRPr lang="en-US" dirty="0"/>
          </a:p>
        </p:txBody>
      </p:sp>
    </p:spTree>
    <p:extLst>
      <p:ext uri="{BB962C8B-B14F-4D97-AF65-F5344CB8AC3E}">
        <p14:creationId xmlns:p14="http://schemas.microsoft.com/office/powerpoint/2010/main" val="1722757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99EF-DF00-BE40-F458-7518358EDE51}"/>
              </a:ext>
            </a:extLst>
          </p:cNvPr>
          <p:cNvSpPr>
            <a:spLocks noGrp="1"/>
          </p:cNvSpPr>
          <p:nvPr>
            <p:ph type="title"/>
          </p:nvPr>
        </p:nvSpPr>
        <p:spPr/>
        <p:txBody>
          <a:bodyPr>
            <a:normAutofit fontScale="90000"/>
          </a:bodyPr>
          <a:lstStyle/>
          <a:p>
            <a:r>
              <a:rPr lang="en-US" dirty="0"/>
              <a:t>Idioventricular Rhythm: What You Should Know</a:t>
            </a:r>
            <a:endParaRPr lang="en-IN" dirty="0"/>
          </a:p>
        </p:txBody>
      </p:sp>
      <p:sp>
        <p:nvSpPr>
          <p:cNvPr id="3" name="Content Placeholder 2">
            <a:extLst>
              <a:ext uri="{FF2B5EF4-FFF2-40B4-BE49-F238E27FC236}">
                <a16:creationId xmlns:a16="http://schemas.microsoft.com/office/drawing/2014/main" id="{7486C06A-E522-9408-C593-2EC0A458ABD2}"/>
              </a:ext>
            </a:extLst>
          </p:cNvPr>
          <p:cNvSpPr>
            <a:spLocks noGrp="1"/>
          </p:cNvSpPr>
          <p:nvPr>
            <p:ph sz="quarter" idx="11"/>
          </p:nvPr>
        </p:nvSpPr>
        <p:spPr/>
        <p:txBody>
          <a:bodyPr/>
          <a:lstStyle/>
          <a:p>
            <a:pPr marL="292608" indent="-292608">
              <a:buFont typeface="Arial" panose="020B0604020202020204" pitchFamily="34" charset="0"/>
              <a:buChar char="•"/>
            </a:pPr>
            <a:r>
              <a:rPr lang="en-US" sz="2400" dirty="0"/>
              <a:t>Profound loss of cardiac output.</a:t>
            </a:r>
          </a:p>
          <a:p>
            <a:pPr marL="292608" indent="-292608">
              <a:buFont typeface="Arial" panose="020B0604020202020204" pitchFamily="34" charset="0"/>
              <a:buChar char="•"/>
            </a:pPr>
            <a:r>
              <a:rPr lang="en-US" sz="2400" dirty="0"/>
              <a:t>The patient will likely be unconscious.</a:t>
            </a:r>
          </a:p>
          <a:p>
            <a:pPr marL="292608" indent="-292608">
              <a:buFont typeface="Arial" panose="020B0604020202020204" pitchFamily="34" charset="0"/>
              <a:buChar char="•"/>
            </a:pPr>
            <a:r>
              <a:rPr lang="en-US" sz="2400" dirty="0"/>
              <a:t>Notify health care practitioner immediately.</a:t>
            </a:r>
          </a:p>
          <a:p>
            <a:pPr marL="292608" indent="-292608">
              <a:buFont typeface="Arial" panose="020B0604020202020204" pitchFamily="34" charset="0"/>
              <a:buChar char="•"/>
            </a:pPr>
            <a:r>
              <a:rPr lang="en-US" sz="2400" dirty="0"/>
              <a:t>This is a medical emergency.</a:t>
            </a:r>
          </a:p>
          <a:p>
            <a:pPr marL="292608" indent="-292608">
              <a:buFont typeface="Arial" panose="020B0604020202020204" pitchFamily="34" charset="0"/>
              <a:buChar char="•"/>
            </a:pPr>
            <a:r>
              <a:rPr lang="en-US" sz="2400" dirty="0"/>
              <a:t>Likely to require medication and/or pacing.</a:t>
            </a:r>
          </a:p>
          <a:p>
            <a:pPr marL="292608" indent="-292608">
              <a:buFont typeface="Arial" panose="020B0604020202020204" pitchFamily="34" charset="0"/>
              <a:buChar char="•"/>
            </a:pPr>
            <a:r>
              <a:rPr lang="en-US" sz="2400" dirty="0"/>
              <a:t>E</a:t>
            </a:r>
            <a:r>
              <a:rPr lang="en-US" sz="200" dirty="0"/>
              <a:t> </a:t>
            </a:r>
            <a:r>
              <a:rPr lang="en-US" sz="2400" dirty="0"/>
              <a:t>C</a:t>
            </a:r>
            <a:r>
              <a:rPr lang="en-US" sz="200" dirty="0"/>
              <a:t> </a:t>
            </a:r>
            <a:r>
              <a:rPr lang="en-US" sz="2400" dirty="0"/>
              <a:t>G strips must be saved and put in medical record.</a:t>
            </a:r>
            <a:endParaRPr lang="en-IN" sz="2400" dirty="0"/>
          </a:p>
        </p:txBody>
      </p:sp>
      <p:sp>
        <p:nvSpPr>
          <p:cNvPr id="6" name="Slide Number Placeholder 5">
            <a:extLst>
              <a:ext uri="{FF2B5EF4-FFF2-40B4-BE49-F238E27FC236}">
                <a16:creationId xmlns:a16="http://schemas.microsoft.com/office/drawing/2014/main" id="{80833F1A-DA64-C919-726B-0F9A5FDBD309}"/>
              </a:ext>
            </a:extLst>
          </p:cNvPr>
          <p:cNvSpPr>
            <a:spLocks noGrp="1"/>
          </p:cNvSpPr>
          <p:nvPr>
            <p:ph type="sldNum" sz="quarter" idx="4"/>
          </p:nvPr>
        </p:nvSpPr>
        <p:spPr/>
        <p:txBody>
          <a:bodyPr/>
          <a:lstStyle/>
          <a:p>
            <a:fld id="{68151E55-6873-49E2-B8D5-2F265E6F1973}" type="slidenum">
              <a:rPr lang="en-US" smtClean="0"/>
              <a:pPr/>
              <a:t>35</a:t>
            </a:fld>
            <a:endParaRPr lang="en-US" dirty="0"/>
          </a:p>
        </p:txBody>
      </p:sp>
    </p:spTree>
    <p:extLst>
      <p:ext uri="{BB962C8B-B14F-4D97-AF65-F5344CB8AC3E}">
        <p14:creationId xmlns:p14="http://schemas.microsoft.com/office/powerpoint/2010/main" val="3051552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A4EA3-D1CA-D7A8-4C14-92112DB31EEF}"/>
              </a:ext>
            </a:extLst>
          </p:cNvPr>
          <p:cNvSpPr>
            <a:spLocks noGrp="1"/>
          </p:cNvSpPr>
          <p:nvPr>
            <p:ph type="title"/>
          </p:nvPr>
        </p:nvSpPr>
        <p:spPr/>
        <p:txBody>
          <a:bodyPr>
            <a:normAutofit fontScale="90000"/>
          </a:bodyPr>
          <a:lstStyle/>
          <a:p>
            <a:pPr algn="ctr"/>
            <a:r>
              <a:rPr lang="en-US" dirty="0"/>
              <a:t>Learning Outcome 10.4</a:t>
            </a:r>
            <a:br>
              <a:rPr lang="en-US" dirty="0"/>
            </a:br>
            <a:r>
              <a:rPr lang="en-US" dirty="0"/>
              <a:t>Apply Your Knowledge </a:t>
            </a:r>
            <a:r>
              <a:rPr lang="en-US" sz="1100" b="0" dirty="0"/>
              <a:t>1</a:t>
            </a:r>
            <a:endParaRPr lang="en-IN" sz="1100" b="0" dirty="0"/>
          </a:p>
        </p:txBody>
      </p:sp>
      <p:sp>
        <p:nvSpPr>
          <p:cNvPr id="3" name="Content Placeholder 2">
            <a:extLst>
              <a:ext uri="{FF2B5EF4-FFF2-40B4-BE49-F238E27FC236}">
                <a16:creationId xmlns:a16="http://schemas.microsoft.com/office/drawing/2014/main" id="{279EDC32-A11C-5141-6561-76A854EB6BB7}"/>
              </a:ext>
            </a:extLst>
          </p:cNvPr>
          <p:cNvSpPr>
            <a:spLocks noGrp="1"/>
          </p:cNvSpPr>
          <p:nvPr>
            <p:ph sz="quarter" idx="11"/>
          </p:nvPr>
        </p:nvSpPr>
        <p:spPr>
          <a:xfrm>
            <a:off x="342900" y="1907458"/>
            <a:ext cx="8458200" cy="4340942"/>
          </a:xfrm>
        </p:spPr>
        <p:txBody>
          <a:bodyPr/>
          <a:lstStyle/>
          <a:p>
            <a:r>
              <a:rPr lang="en-US" sz="2400" dirty="0"/>
              <a:t>What are the differentiating characteristics of idioventricular rhythms?</a:t>
            </a:r>
            <a:endParaRPr lang="en-IN" sz="2400" dirty="0"/>
          </a:p>
        </p:txBody>
      </p:sp>
      <p:sp>
        <p:nvSpPr>
          <p:cNvPr id="6" name="Slide Number Placeholder 5">
            <a:extLst>
              <a:ext uri="{FF2B5EF4-FFF2-40B4-BE49-F238E27FC236}">
                <a16:creationId xmlns:a16="http://schemas.microsoft.com/office/drawing/2014/main" id="{3E8475B1-48CB-C570-8FC9-E345D32DF434}"/>
              </a:ext>
            </a:extLst>
          </p:cNvPr>
          <p:cNvSpPr>
            <a:spLocks noGrp="1"/>
          </p:cNvSpPr>
          <p:nvPr>
            <p:ph type="sldNum" sz="quarter" idx="4"/>
          </p:nvPr>
        </p:nvSpPr>
        <p:spPr/>
        <p:txBody>
          <a:bodyPr/>
          <a:lstStyle/>
          <a:p>
            <a:fld id="{68151E55-6873-49E2-B8D5-2F265E6F1973}" type="slidenum">
              <a:rPr lang="en-US" smtClean="0"/>
              <a:pPr/>
              <a:t>36</a:t>
            </a:fld>
            <a:endParaRPr lang="en-US" dirty="0"/>
          </a:p>
        </p:txBody>
      </p:sp>
    </p:spTree>
    <p:extLst>
      <p:ext uri="{BB962C8B-B14F-4D97-AF65-F5344CB8AC3E}">
        <p14:creationId xmlns:p14="http://schemas.microsoft.com/office/powerpoint/2010/main" val="674780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F15AE-4D1A-19E5-C53B-BDBBE3B36B28}"/>
              </a:ext>
            </a:extLst>
          </p:cNvPr>
          <p:cNvSpPr>
            <a:spLocks noGrp="1"/>
          </p:cNvSpPr>
          <p:nvPr>
            <p:ph type="title"/>
          </p:nvPr>
        </p:nvSpPr>
        <p:spPr/>
        <p:txBody>
          <a:bodyPr>
            <a:normAutofit fontScale="90000"/>
          </a:bodyPr>
          <a:lstStyle/>
          <a:p>
            <a:pPr algn="ctr"/>
            <a:r>
              <a:rPr lang="en-US" sz="3600" dirty="0"/>
              <a:t>Learning Outcome 10.4</a:t>
            </a:r>
            <a:br>
              <a:rPr lang="en-US" sz="3600" dirty="0"/>
            </a:br>
            <a:r>
              <a:rPr lang="en-US" sz="3600" dirty="0"/>
              <a:t>Apply Your Knowledge </a:t>
            </a:r>
            <a:r>
              <a:rPr lang="en-US" sz="1100" b="0" dirty="0"/>
              <a:t>2</a:t>
            </a:r>
            <a:endParaRPr lang="en-IN" sz="1100" b="0" dirty="0"/>
          </a:p>
        </p:txBody>
      </p:sp>
      <p:sp>
        <p:nvSpPr>
          <p:cNvPr id="3" name="Content Placeholder 2">
            <a:extLst>
              <a:ext uri="{FF2B5EF4-FFF2-40B4-BE49-F238E27FC236}">
                <a16:creationId xmlns:a16="http://schemas.microsoft.com/office/drawing/2014/main" id="{E3FFE13A-A9DD-920D-7E70-6718CDF381C4}"/>
              </a:ext>
            </a:extLst>
          </p:cNvPr>
          <p:cNvSpPr>
            <a:spLocks noGrp="1"/>
          </p:cNvSpPr>
          <p:nvPr>
            <p:ph sz="quarter" idx="11"/>
          </p:nvPr>
        </p:nvSpPr>
        <p:spPr>
          <a:xfrm>
            <a:off x="342900" y="3181529"/>
            <a:ext cx="8458200" cy="494941"/>
          </a:xfrm>
        </p:spPr>
        <p:txBody>
          <a:bodyPr/>
          <a:lstStyle/>
          <a:p>
            <a:r>
              <a:rPr lang="en-IN" dirty="0">
                <a:solidFill>
                  <a:srgbClr val="002060"/>
                </a:solidFill>
              </a:rPr>
              <a:t>Answer:</a:t>
            </a:r>
          </a:p>
        </p:txBody>
      </p:sp>
      <p:sp>
        <p:nvSpPr>
          <p:cNvPr id="4" name="Content Placeholder 3">
            <a:extLst>
              <a:ext uri="{FF2B5EF4-FFF2-40B4-BE49-F238E27FC236}">
                <a16:creationId xmlns:a16="http://schemas.microsoft.com/office/drawing/2014/main" id="{368AFED9-89DC-C4BF-16BA-B5A110C20822}"/>
              </a:ext>
            </a:extLst>
          </p:cNvPr>
          <p:cNvSpPr>
            <a:spLocks noGrp="1"/>
          </p:cNvSpPr>
          <p:nvPr>
            <p:ph sz="quarter" idx="14"/>
          </p:nvPr>
        </p:nvSpPr>
        <p:spPr>
          <a:xfrm>
            <a:off x="342900" y="1967693"/>
            <a:ext cx="8458200" cy="855517"/>
          </a:xfrm>
        </p:spPr>
        <p:txBody>
          <a:bodyPr>
            <a:normAutofit/>
          </a:bodyPr>
          <a:lstStyle/>
          <a:p>
            <a:r>
              <a:rPr lang="en-US" sz="2400" dirty="0"/>
              <a:t>What are the differentiating characteristics of idioventricular rhythms?</a:t>
            </a:r>
          </a:p>
        </p:txBody>
      </p:sp>
      <p:sp>
        <p:nvSpPr>
          <p:cNvPr id="7" name="Slide Number Placeholder 6">
            <a:extLst>
              <a:ext uri="{FF2B5EF4-FFF2-40B4-BE49-F238E27FC236}">
                <a16:creationId xmlns:a16="http://schemas.microsoft.com/office/drawing/2014/main" id="{88C7AFF9-AE42-AEC7-C423-B8772769DC22}"/>
              </a:ext>
            </a:extLst>
          </p:cNvPr>
          <p:cNvSpPr>
            <a:spLocks noGrp="1"/>
          </p:cNvSpPr>
          <p:nvPr>
            <p:ph type="sldNum" sz="quarter" idx="10"/>
          </p:nvPr>
        </p:nvSpPr>
        <p:spPr/>
        <p:txBody>
          <a:bodyPr/>
          <a:lstStyle/>
          <a:p>
            <a:fld id="{68151E55-6873-49E2-B8D5-2F265E6F1973}" type="slidenum">
              <a:rPr lang="en-US" smtClean="0"/>
              <a:pPr/>
              <a:t>37</a:t>
            </a:fld>
            <a:endParaRPr lang="en-US"/>
          </a:p>
        </p:txBody>
      </p:sp>
      <p:sp>
        <p:nvSpPr>
          <p:cNvPr id="8" name="Content Placeholder 7">
            <a:extLst>
              <a:ext uri="{FF2B5EF4-FFF2-40B4-BE49-F238E27FC236}">
                <a16:creationId xmlns:a16="http://schemas.microsoft.com/office/drawing/2014/main" id="{AAB1936F-64B1-E5A3-28DD-EB0C62CECCB3}"/>
              </a:ext>
            </a:extLst>
          </p:cNvPr>
          <p:cNvSpPr>
            <a:spLocks noGrp="1"/>
          </p:cNvSpPr>
          <p:nvPr>
            <p:ph sz="quarter" idx="15"/>
          </p:nvPr>
        </p:nvSpPr>
        <p:spPr>
          <a:xfrm>
            <a:off x="342900" y="3826276"/>
            <a:ext cx="8458200" cy="1215393"/>
          </a:xfrm>
        </p:spPr>
        <p:txBody>
          <a:bodyPr>
            <a:normAutofit/>
          </a:bodyPr>
          <a:lstStyle/>
          <a:p>
            <a:r>
              <a:rPr lang="en-US" sz="2400" dirty="0">
                <a:solidFill>
                  <a:srgbClr val="002060"/>
                </a:solidFill>
              </a:rPr>
              <a:t>Idioventricular rhythms have a slow ventricular rate of 20 to 40 b</a:t>
            </a:r>
            <a:r>
              <a:rPr lang="en-US" sz="200" dirty="0">
                <a:solidFill>
                  <a:srgbClr val="002060"/>
                </a:solidFill>
              </a:rPr>
              <a:t>eats </a:t>
            </a:r>
            <a:r>
              <a:rPr lang="en-US" sz="2400" dirty="0">
                <a:solidFill>
                  <a:srgbClr val="002060"/>
                </a:solidFill>
              </a:rPr>
              <a:t>p</a:t>
            </a:r>
            <a:r>
              <a:rPr lang="en-US" sz="200" dirty="0">
                <a:solidFill>
                  <a:srgbClr val="002060"/>
                </a:solidFill>
              </a:rPr>
              <a:t>er </a:t>
            </a:r>
            <a:r>
              <a:rPr lang="en-US" sz="2400" dirty="0">
                <a:solidFill>
                  <a:srgbClr val="002060"/>
                </a:solidFill>
              </a:rPr>
              <a:t>m</a:t>
            </a:r>
            <a:r>
              <a:rPr lang="en-US" sz="200" dirty="0">
                <a:solidFill>
                  <a:srgbClr val="002060"/>
                </a:solidFill>
              </a:rPr>
              <a:t>inutes</a:t>
            </a:r>
            <a:r>
              <a:rPr lang="en-US" sz="2400" dirty="0">
                <a:solidFill>
                  <a:srgbClr val="002060"/>
                </a:solidFill>
              </a:rPr>
              <a:t>, with wide and bizarre Q</a:t>
            </a:r>
            <a:r>
              <a:rPr lang="en-US" sz="200" dirty="0">
                <a:solidFill>
                  <a:srgbClr val="002060"/>
                </a:solidFill>
              </a:rPr>
              <a:t> </a:t>
            </a:r>
            <a:r>
              <a:rPr lang="en-US" sz="2400" dirty="0">
                <a:solidFill>
                  <a:srgbClr val="002060"/>
                </a:solidFill>
              </a:rPr>
              <a:t>R</a:t>
            </a:r>
            <a:r>
              <a:rPr lang="en-US" sz="200" dirty="0">
                <a:solidFill>
                  <a:srgbClr val="002060"/>
                </a:solidFill>
              </a:rPr>
              <a:t> </a:t>
            </a:r>
            <a:r>
              <a:rPr lang="en-US" sz="2400" dirty="0">
                <a:solidFill>
                  <a:srgbClr val="002060"/>
                </a:solidFill>
              </a:rPr>
              <a:t>S complexes and an absence of P waves.</a:t>
            </a:r>
          </a:p>
        </p:txBody>
      </p:sp>
    </p:spTree>
    <p:extLst>
      <p:ext uri="{BB962C8B-B14F-4D97-AF65-F5344CB8AC3E}">
        <p14:creationId xmlns:p14="http://schemas.microsoft.com/office/powerpoint/2010/main" val="1173639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5EAAE-15EC-402B-38A0-C772EABA9072}"/>
              </a:ext>
            </a:extLst>
          </p:cNvPr>
          <p:cNvSpPr>
            <a:spLocks noGrp="1"/>
          </p:cNvSpPr>
          <p:nvPr>
            <p:ph type="title"/>
          </p:nvPr>
        </p:nvSpPr>
        <p:spPr/>
        <p:txBody>
          <a:bodyPr>
            <a:normAutofit fontScale="90000"/>
          </a:bodyPr>
          <a:lstStyle/>
          <a:p>
            <a:pPr algn="ctr"/>
            <a:r>
              <a:rPr lang="en-US" dirty="0"/>
              <a:t>Learning Outcome 10.5</a:t>
            </a:r>
            <a:br>
              <a:rPr lang="en-US" dirty="0"/>
            </a:br>
            <a:r>
              <a:rPr lang="en-US" dirty="0"/>
              <a:t>Accelerated Idioventricular Rhythm</a:t>
            </a:r>
            <a:endParaRPr lang="en-IN" dirty="0"/>
          </a:p>
        </p:txBody>
      </p:sp>
      <p:sp>
        <p:nvSpPr>
          <p:cNvPr id="3" name="Content Placeholder 2">
            <a:extLst>
              <a:ext uri="{FF2B5EF4-FFF2-40B4-BE49-F238E27FC236}">
                <a16:creationId xmlns:a16="http://schemas.microsoft.com/office/drawing/2014/main" id="{2A73CEC9-5072-6427-3522-2FDB0D4C3AC8}"/>
              </a:ext>
            </a:extLst>
          </p:cNvPr>
          <p:cNvSpPr>
            <a:spLocks noGrp="1"/>
          </p:cNvSpPr>
          <p:nvPr>
            <p:ph sz="quarter" idx="11"/>
          </p:nvPr>
        </p:nvSpPr>
        <p:spPr>
          <a:xfrm>
            <a:off x="342900" y="1276709"/>
            <a:ext cx="8526780" cy="1443631"/>
          </a:xfrm>
        </p:spPr>
        <p:txBody>
          <a:bodyPr/>
          <a:lstStyle/>
          <a:p>
            <a:pPr marL="292608" indent="-292608">
              <a:buFont typeface="Arial" panose="020B0604020202020204" pitchFamily="34" charset="0"/>
              <a:buChar char="•"/>
            </a:pPr>
            <a:r>
              <a:rPr lang="en-US" sz="2400" dirty="0"/>
              <a:t>Impulse created by the ventricular pacemaker.</a:t>
            </a:r>
          </a:p>
          <a:p>
            <a:pPr marL="292608" indent="-292608">
              <a:buFont typeface="Arial" panose="020B0604020202020204" pitchFamily="34" charset="0"/>
              <a:buChar char="•"/>
            </a:pPr>
            <a:r>
              <a:rPr lang="en-US" sz="2400" dirty="0"/>
              <a:t>The heart rate is faster than an idioventricular rhythm.</a:t>
            </a:r>
          </a:p>
          <a:p>
            <a:pPr marL="292608" indent="-292608">
              <a:buFont typeface="Arial" panose="020B0604020202020204" pitchFamily="34" charset="0"/>
              <a:buChar char="•"/>
            </a:pPr>
            <a:r>
              <a:rPr lang="en-US" sz="2400" dirty="0"/>
              <a:t>Q</a:t>
            </a:r>
            <a:r>
              <a:rPr lang="en-US" sz="200" dirty="0"/>
              <a:t> </a:t>
            </a:r>
            <a:r>
              <a:rPr lang="en-US" sz="2400" dirty="0"/>
              <a:t>R</a:t>
            </a:r>
            <a:r>
              <a:rPr lang="en-US" sz="200" dirty="0"/>
              <a:t> </a:t>
            </a:r>
            <a:r>
              <a:rPr lang="en-US" sz="2400" dirty="0"/>
              <a:t>S complex is wide and bizarre and P waves are absent.</a:t>
            </a:r>
            <a:endParaRPr lang="en-IN" sz="2400" dirty="0"/>
          </a:p>
        </p:txBody>
      </p:sp>
      <p:sp>
        <p:nvSpPr>
          <p:cNvPr id="8" name="Text Placeholder 3">
            <a:extLst>
              <a:ext uri="{FF2B5EF4-FFF2-40B4-BE49-F238E27FC236}">
                <a16:creationId xmlns:a16="http://schemas.microsoft.com/office/drawing/2014/main" id="{5E603AB4-497B-04A2-E25B-3ACB4A0DD022}"/>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411A6658-09B8-8D63-4B3E-69531D2EFBEA}"/>
              </a:ext>
            </a:extLst>
          </p:cNvPr>
          <p:cNvSpPr>
            <a:spLocks noGrp="1"/>
          </p:cNvSpPr>
          <p:nvPr>
            <p:ph type="sldNum" sz="quarter" idx="4"/>
          </p:nvPr>
        </p:nvSpPr>
        <p:spPr/>
        <p:txBody>
          <a:bodyPr/>
          <a:lstStyle/>
          <a:p>
            <a:fld id="{68151E55-6873-49E2-B8D5-2F265E6F1973}" type="slidenum">
              <a:rPr lang="en-US" smtClean="0"/>
              <a:pPr/>
              <a:t>38</a:t>
            </a:fld>
            <a:endParaRPr lang="en-US" dirty="0"/>
          </a:p>
        </p:txBody>
      </p:sp>
      <p:pic>
        <p:nvPicPr>
          <p:cNvPr id="7" name="Picture 6" descr="An electrocardiograph shows accelerated idioventricular rhythm.">
            <a:extLst>
              <a:ext uri="{FF2B5EF4-FFF2-40B4-BE49-F238E27FC236}">
                <a16:creationId xmlns:a16="http://schemas.microsoft.com/office/drawing/2014/main" id="{ED1C28DE-532C-6686-C86D-84045164DC15}"/>
              </a:ext>
            </a:extLst>
          </p:cNvPr>
          <p:cNvPicPr>
            <a:picLocks noChangeAspect="1"/>
          </p:cNvPicPr>
          <p:nvPr/>
        </p:nvPicPr>
        <p:blipFill>
          <a:blip r:embed="rId3"/>
          <a:stretch>
            <a:fillRect/>
          </a:stretch>
        </p:blipFill>
        <p:spPr>
          <a:xfrm>
            <a:off x="414167" y="2941985"/>
            <a:ext cx="8315665" cy="2231329"/>
          </a:xfrm>
          <a:prstGeom prst="rect">
            <a:avLst/>
          </a:prstGeom>
        </p:spPr>
      </p:pic>
    </p:spTree>
    <p:extLst>
      <p:ext uri="{BB962C8B-B14F-4D97-AF65-F5344CB8AC3E}">
        <p14:creationId xmlns:p14="http://schemas.microsoft.com/office/powerpoint/2010/main" val="859876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EB0E-FE82-417F-24AF-270D29AB8A01}"/>
              </a:ext>
            </a:extLst>
          </p:cNvPr>
          <p:cNvSpPr>
            <a:spLocks noGrp="1"/>
          </p:cNvSpPr>
          <p:nvPr>
            <p:ph type="title"/>
          </p:nvPr>
        </p:nvSpPr>
        <p:spPr/>
        <p:txBody>
          <a:bodyPr>
            <a:noAutofit/>
          </a:bodyPr>
          <a:lstStyle/>
          <a:p>
            <a:pPr algn="ctr"/>
            <a:r>
              <a:rPr lang="en-IN" sz="3200" dirty="0"/>
              <a:t>Accelerated Idioventricular Rhythm: Criteria </a:t>
            </a:r>
            <a:r>
              <a:rPr lang="en-IN" sz="1000" b="0" dirty="0"/>
              <a:t>1</a:t>
            </a:r>
          </a:p>
        </p:txBody>
      </p:sp>
      <p:sp>
        <p:nvSpPr>
          <p:cNvPr id="3" name="Content Placeholder 2">
            <a:extLst>
              <a:ext uri="{FF2B5EF4-FFF2-40B4-BE49-F238E27FC236}">
                <a16:creationId xmlns:a16="http://schemas.microsoft.com/office/drawing/2014/main" id="{984926C5-6F33-271C-3FE3-8A5CD08BB559}"/>
              </a:ext>
            </a:extLst>
          </p:cNvPr>
          <p:cNvSpPr>
            <a:spLocks noGrp="1"/>
          </p:cNvSpPr>
          <p:nvPr>
            <p:ph sz="quarter" idx="11"/>
          </p:nvPr>
        </p:nvSpPr>
        <p:spPr>
          <a:xfrm>
            <a:off x="342900" y="1276709"/>
            <a:ext cx="8458200" cy="1466491"/>
          </a:xfrm>
        </p:spPr>
        <p:txBody>
          <a:bodyPr/>
          <a:lstStyle/>
          <a:p>
            <a:r>
              <a:rPr lang="en-US" dirty="0"/>
              <a:t>Rhythm.</a:t>
            </a:r>
          </a:p>
          <a:p>
            <a:pPr marL="292608" indent="-292608">
              <a:buFont typeface="Arial" panose="020B0604020202020204" pitchFamily="34" charset="0"/>
              <a:buChar char="•"/>
            </a:pPr>
            <a:r>
              <a:rPr lang="en-US" dirty="0"/>
              <a:t>R-R interval is regular.</a:t>
            </a:r>
          </a:p>
          <a:p>
            <a:pPr marL="292608" indent="-292608">
              <a:buFont typeface="Arial" panose="020B0604020202020204" pitchFamily="34" charset="0"/>
              <a:buChar char="•"/>
            </a:pPr>
            <a:r>
              <a:rPr lang="en-US" dirty="0"/>
              <a:t>P-P interval cannot be determined.</a:t>
            </a:r>
            <a:endParaRPr lang="en-IN" dirty="0"/>
          </a:p>
        </p:txBody>
      </p:sp>
      <p:sp>
        <p:nvSpPr>
          <p:cNvPr id="4" name="Content Placeholder 3">
            <a:extLst>
              <a:ext uri="{FF2B5EF4-FFF2-40B4-BE49-F238E27FC236}">
                <a16:creationId xmlns:a16="http://schemas.microsoft.com/office/drawing/2014/main" id="{7581FD96-1B18-F407-1DC2-E9CF1CA5FABE}"/>
              </a:ext>
            </a:extLst>
          </p:cNvPr>
          <p:cNvSpPr>
            <a:spLocks noGrp="1"/>
          </p:cNvSpPr>
          <p:nvPr>
            <p:ph sz="quarter" idx="14"/>
          </p:nvPr>
        </p:nvSpPr>
        <p:spPr>
          <a:xfrm>
            <a:off x="342900" y="3006090"/>
            <a:ext cx="8458200" cy="1485900"/>
          </a:xfrm>
        </p:spPr>
        <p:txBody>
          <a:bodyPr/>
          <a:lstStyle/>
          <a:p>
            <a:r>
              <a:rPr lang="en-US" dirty="0"/>
              <a:t>Rate.</a:t>
            </a:r>
          </a:p>
          <a:p>
            <a:pPr marL="292608" indent="-292608">
              <a:buFont typeface="Arial" panose="020B0604020202020204" pitchFamily="34" charset="0"/>
              <a:buChar char="•"/>
            </a:pPr>
            <a:r>
              <a:rPr lang="en-US" dirty="0"/>
              <a:t>Ventricular: 40 to 100 b</a:t>
            </a:r>
            <a:r>
              <a:rPr lang="en-US" sz="100" dirty="0"/>
              <a:t>eats </a:t>
            </a:r>
            <a:r>
              <a:rPr lang="en-US" dirty="0"/>
              <a:t>p</a:t>
            </a:r>
            <a:r>
              <a:rPr lang="en-US" sz="100" dirty="0"/>
              <a:t>er </a:t>
            </a:r>
            <a:r>
              <a:rPr lang="en-US" dirty="0"/>
              <a:t>m</a:t>
            </a:r>
            <a:r>
              <a:rPr lang="en-US" sz="100" dirty="0"/>
              <a:t>inutes</a:t>
            </a:r>
            <a:r>
              <a:rPr lang="en-US" dirty="0"/>
              <a:t>.</a:t>
            </a:r>
          </a:p>
          <a:p>
            <a:pPr marL="292608" indent="-292608">
              <a:buFont typeface="Arial" panose="020B0604020202020204" pitchFamily="34" charset="0"/>
              <a:buChar char="•"/>
            </a:pPr>
            <a:r>
              <a:rPr lang="en-US" dirty="0"/>
              <a:t>Atrial: Cannot be determined.</a:t>
            </a:r>
            <a:endParaRPr lang="en-IN" dirty="0"/>
          </a:p>
        </p:txBody>
      </p:sp>
      <p:sp>
        <p:nvSpPr>
          <p:cNvPr id="7" name="Slide Number Placeholder 6">
            <a:extLst>
              <a:ext uri="{FF2B5EF4-FFF2-40B4-BE49-F238E27FC236}">
                <a16:creationId xmlns:a16="http://schemas.microsoft.com/office/drawing/2014/main" id="{D4506FE3-7C01-683D-CFE6-6E8A4F73DAD6}"/>
              </a:ext>
            </a:extLst>
          </p:cNvPr>
          <p:cNvSpPr>
            <a:spLocks noGrp="1"/>
          </p:cNvSpPr>
          <p:nvPr>
            <p:ph type="sldNum" sz="quarter" idx="10"/>
          </p:nvPr>
        </p:nvSpPr>
        <p:spPr/>
        <p:txBody>
          <a:bodyPr/>
          <a:lstStyle/>
          <a:p>
            <a:fld id="{68151E55-6873-49E2-B8D5-2F265E6F1973}" type="slidenum">
              <a:rPr lang="en-US" smtClean="0"/>
              <a:pPr/>
              <a:t>39</a:t>
            </a:fld>
            <a:endParaRPr lang="en-US"/>
          </a:p>
        </p:txBody>
      </p:sp>
    </p:spTree>
    <p:extLst>
      <p:ext uri="{BB962C8B-B14F-4D97-AF65-F5344CB8AC3E}">
        <p14:creationId xmlns:p14="http://schemas.microsoft.com/office/powerpoint/2010/main" val="3750797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4722-7822-CF1B-82DD-46EE07469623}"/>
              </a:ext>
            </a:extLst>
          </p:cNvPr>
          <p:cNvSpPr>
            <a:spLocks noGrp="1"/>
          </p:cNvSpPr>
          <p:nvPr>
            <p:ph type="title"/>
          </p:nvPr>
        </p:nvSpPr>
        <p:spPr/>
        <p:txBody>
          <a:bodyPr>
            <a:normAutofit fontScale="90000"/>
          </a:bodyPr>
          <a:lstStyle/>
          <a:p>
            <a:pPr algn="ctr"/>
            <a:r>
              <a:rPr lang="en-US" b="1" dirty="0"/>
              <a:t>Learning Outcome 10.1</a:t>
            </a:r>
            <a:br>
              <a:rPr lang="en-US" b="1" dirty="0"/>
            </a:br>
            <a:r>
              <a:rPr lang="en-US" b="1" dirty="0"/>
              <a:t>Apply Your Knowledge </a:t>
            </a:r>
            <a:r>
              <a:rPr lang="en-US" sz="1100" b="1" dirty="0"/>
              <a:t>1</a:t>
            </a:r>
            <a:endParaRPr lang="en-IN" sz="1100" b="1" dirty="0"/>
          </a:p>
        </p:txBody>
      </p:sp>
      <p:sp>
        <p:nvSpPr>
          <p:cNvPr id="3" name="Content Placeholder 2">
            <a:extLst>
              <a:ext uri="{FF2B5EF4-FFF2-40B4-BE49-F238E27FC236}">
                <a16:creationId xmlns:a16="http://schemas.microsoft.com/office/drawing/2014/main" id="{F8D3E9B3-33E3-667A-FEEE-0E6B0B2F776F}"/>
              </a:ext>
            </a:extLst>
          </p:cNvPr>
          <p:cNvSpPr>
            <a:spLocks noGrp="1"/>
          </p:cNvSpPr>
          <p:nvPr>
            <p:ph sz="quarter" idx="11"/>
          </p:nvPr>
        </p:nvSpPr>
        <p:spPr>
          <a:xfrm>
            <a:off x="342900" y="2330245"/>
            <a:ext cx="8458200" cy="3918155"/>
          </a:xfrm>
        </p:spPr>
        <p:txBody>
          <a:bodyPr/>
          <a:lstStyle/>
          <a:p>
            <a:r>
              <a:rPr lang="en-US" sz="2800" dirty="0"/>
              <a:t>Why does it take longer than normal to depolarize the ventricles during a ventricular dysrhythmia?</a:t>
            </a:r>
            <a:endParaRPr lang="en-IN" sz="2800" dirty="0"/>
          </a:p>
        </p:txBody>
      </p:sp>
      <p:sp>
        <p:nvSpPr>
          <p:cNvPr id="6" name="Slide Number Placeholder 5">
            <a:extLst>
              <a:ext uri="{FF2B5EF4-FFF2-40B4-BE49-F238E27FC236}">
                <a16:creationId xmlns:a16="http://schemas.microsoft.com/office/drawing/2014/main" id="{BDA8ACBD-2519-5CA4-1CD5-14B9CABF0D24}"/>
              </a:ext>
            </a:extLst>
          </p:cNvPr>
          <p:cNvSpPr>
            <a:spLocks noGrp="1"/>
          </p:cNvSpPr>
          <p:nvPr>
            <p:ph type="sldNum" sz="quarter" idx="4"/>
          </p:nvPr>
        </p:nvSpPr>
        <p:spPr/>
        <p:txBody>
          <a:bodyPr/>
          <a:lstStyle/>
          <a:p>
            <a:fld id="{68151E55-6873-49E2-B8D5-2F265E6F1973}" type="slidenum">
              <a:rPr lang="en-US" smtClean="0"/>
              <a:pPr/>
              <a:t>4</a:t>
            </a:fld>
            <a:endParaRPr lang="en-US" dirty="0"/>
          </a:p>
        </p:txBody>
      </p:sp>
    </p:spTree>
    <p:extLst>
      <p:ext uri="{BB962C8B-B14F-4D97-AF65-F5344CB8AC3E}">
        <p14:creationId xmlns:p14="http://schemas.microsoft.com/office/powerpoint/2010/main" val="990513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0A4C-6F81-F702-412A-8A4E87062AD1}"/>
              </a:ext>
            </a:extLst>
          </p:cNvPr>
          <p:cNvSpPr>
            <a:spLocks noGrp="1"/>
          </p:cNvSpPr>
          <p:nvPr>
            <p:ph type="title"/>
          </p:nvPr>
        </p:nvSpPr>
        <p:spPr/>
        <p:txBody>
          <a:bodyPr>
            <a:normAutofit/>
          </a:bodyPr>
          <a:lstStyle/>
          <a:p>
            <a:r>
              <a:rPr lang="en-IN" dirty="0"/>
              <a:t>Accelerated Idioventricular Rhythm: Criteria </a:t>
            </a:r>
            <a:r>
              <a:rPr lang="en-IN" sz="1100" b="0" dirty="0"/>
              <a:t>2</a:t>
            </a:r>
          </a:p>
        </p:txBody>
      </p:sp>
      <p:sp>
        <p:nvSpPr>
          <p:cNvPr id="3" name="Content Placeholder 2">
            <a:extLst>
              <a:ext uri="{FF2B5EF4-FFF2-40B4-BE49-F238E27FC236}">
                <a16:creationId xmlns:a16="http://schemas.microsoft.com/office/drawing/2014/main" id="{57318BEB-9DDA-D936-890A-A9363221E2F8}"/>
              </a:ext>
            </a:extLst>
          </p:cNvPr>
          <p:cNvSpPr>
            <a:spLocks noGrp="1"/>
          </p:cNvSpPr>
          <p:nvPr>
            <p:ph sz="quarter" idx="11"/>
          </p:nvPr>
        </p:nvSpPr>
        <p:spPr/>
        <p:txBody>
          <a:bodyPr/>
          <a:lstStyle/>
          <a:p>
            <a:r>
              <a:rPr lang="en-US" sz="2400" dirty="0"/>
              <a:t>P wave morphology: No P wave is present.</a:t>
            </a:r>
          </a:p>
          <a:p>
            <a:r>
              <a:rPr lang="en-US" sz="2400" dirty="0"/>
              <a:t>P</a:t>
            </a:r>
            <a:r>
              <a:rPr lang="en-US" sz="200" dirty="0"/>
              <a:t> </a:t>
            </a:r>
            <a:r>
              <a:rPr lang="en-US" sz="2400" dirty="0"/>
              <a:t>R interval: Cannot be identified.</a:t>
            </a:r>
          </a:p>
          <a:p>
            <a:r>
              <a:rPr lang="en-US" sz="2400" dirty="0"/>
              <a:t>Q</a:t>
            </a:r>
            <a:r>
              <a:rPr lang="en-US" sz="200" dirty="0"/>
              <a:t> </a:t>
            </a:r>
            <a:r>
              <a:rPr lang="en-US" sz="2400" dirty="0"/>
              <a:t>R</a:t>
            </a:r>
            <a:r>
              <a:rPr lang="en-US" sz="200" dirty="0"/>
              <a:t> </a:t>
            </a:r>
            <a:r>
              <a:rPr lang="en-US" sz="2400" dirty="0"/>
              <a:t>S duration and morphology.</a:t>
            </a:r>
          </a:p>
          <a:p>
            <a:pPr marL="292608" indent="-292608">
              <a:buFont typeface="Arial" panose="020B0604020202020204" pitchFamily="34" charset="0"/>
              <a:buChar char="•"/>
            </a:pPr>
            <a:r>
              <a:rPr lang="en-US" sz="2400" dirty="0"/>
              <a:t>0.12 second or greater.</a:t>
            </a:r>
          </a:p>
          <a:p>
            <a:pPr marL="292608" indent="-292608">
              <a:buFont typeface="Arial" panose="020B0604020202020204" pitchFamily="34" charset="0"/>
              <a:buChar char="•"/>
            </a:pPr>
            <a:r>
              <a:rPr lang="en-US" sz="2400" dirty="0"/>
              <a:t>Wide, bizarre appearance.</a:t>
            </a:r>
            <a:endParaRPr lang="en-IN" dirty="0"/>
          </a:p>
        </p:txBody>
      </p:sp>
      <p:sp>
        <p:nvSpPr>
          <p:cNvPr id="6" name="Slide Number Placeholder 5">
            <a:extLst>
              <a:ext uri="{FF2B5EF4-FFF2-40B4-BE49-F238E27FC236}">
                <a16:creationId xmlns:a16="http://schemas.microsoft.com/office/drawing/2014/main" id="{313420F5-10E6-AC5B-FBCF-C78C6F282A10}"/>
              </a:ext>
            </a:extLst>
          </p:cNvPr>
          <p:cNvSpPr>
            <a:spLocks noGrp="1"/>
          </p:cNvSpPr>
          <p:nvPr>
            <p:ph type="sldNum" sz="quarter" idx="4"/>
          </p:nvPr>
        </p:nvSpPr>
        <p:spPr/>
        <p:txBody>
          <a:bodyPr/>
          <a:lstStyle/>
          <a:p>
            <a:fld id="{68151E55-6873-49E2-B8D5-2F265E6F1973}" type="slidenum">
              <a:rPr lang="en-US" smtClean="0"/>
              <a:pPr/>
              <a:t>40</a:t>
            </a:fld>
            <a:endParaRPr lang="en-US" dirty="0"/>
          </a:p>
        </p:txBody>
      </p:sp>
    </p:spTree>
    <p:extLst>
      <p:ext uri="{BB962C8B-B14F-4D97-AF65-F5344CB8AC3E}">
        <p14:creationId xmlns:p14="http://schemas.microsoft.com/office/powerpoint/2010/main" val="585833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60B0-AEA4-F68C-C3C8-7E0FD9EE53D5}"/>
              </a:ext>
            </a:extLst>
          </p:cNvPr>
          <p:cNvSpPr>
            <a:spLocks noGrp="1"/>
          </p:cNvSpPr>
          <p:nvPr>
            <p:ph type="title"/>
          </p:nvPr>
        </p:nvSpPr>
        <p:spPr/>
        <p:txBody>
          <a:bodyPr>
            <a:normAutofit fontScale="90000"/>
          </a:bodyPr>
          <a:lstStyle/>
          <a:p>
            <a:pPr algn="ctr"/>
            <a:r>
              <a:rPr lang="en-US" dirty="0"/>
              <a:t>Accelerated Idioventricular Rhythm: What You Should Know</a:t>
            </a:r>
            <a:endParaRPr lang="en-IN" dirty="0"/>
          </a:p>
        </p:txBody>
      </p:sp>
      <p:sp>
        <p:nvSpPr>
          <p:cNvPr id="3" name="Content Placeholder 2">
            <a:extLst>
              <a:ext uri="{FF2B5EF4-FFF2-40B4-BE49-F238E27FC236}">
                <a16:creationId xmlns:a16="http://schemas.microsoft.com/office/drawing/2014/main" id="{65944BC5-29A4-D335-0DF6-488CFFDEA041}"/>
              </a:ext>
            </a:extLst>
          </p:cNvPr>
          <p:cNvSpPr>
            <a:spLocks noGrp="1"/>
          </p:cNvSpPr>
          <p:nvPr>
            <p:ph sz="quarter" idx="11"/>
          </p:nvPr>
        </p:nvSpPr>
        <p:spPr/>
        <p:txBody>
          <a:bodyPr/>
          <a:lstStyle/>
          <a:p>
            <a:pPr marL="292608" indent="-292608">
              <a:buFont typeface="Arial" panose="020B0604020202020204" pitchFamily="34" charset="0"/>
              <a:buChar char="•"/>
            </a:pPr>
            <a:r>
              <a:rPr lang="en-US" sz="2400" dirty="0"/>
              <a:t>At the slower rate, there is likely a decrease in cardiac output due to slow ventricular rate and loss of atrial kick.</a:t>
            </a:r>
          </a:p>
          <a:p>
            <a:pPr marL="292608" indent="-292608">
              <a:buFont typeface="Arial" panose="020B0604020202020204" pitchFamily="34" charset="0"/>
              <a:buChar char="•"/>
            </a:pPr>
            <a:r>
              <a:rPr lang="en-US" sz="2400" dirty="0"/>
              <a:t>Patient may be unconscious.</a:t>
            </a:r>
          </a:p>
          <a:p>
            <a:pPr marL="292608" indent="-292608">
              <a:buFont typeface="Arial" panose="020B0604020202020204" pitchFamily="34" charset="0"/>
              <a:buChar char="•"/>
            </a:pPr>
            <a:r>
              <a:rPr lang="en-US" sz="2400" dirty="0"/>
              <a:t>Notify health care practitioner immediately.</a:t>
            </a:r>
          </a:p>
          <a:p>
            <a:pPr marL="292608" indent="-292608">
              <a:buFont typeface="Arial" panose="020B0604020202020204" pitchFamily="34" charset="0"/>
              <a:buChar char="•"/>
            </a:pPr>
            <a:r>
              <a:rPr lang="en-US" sz="2400" dirty="0"/>
              <a:t>May require medication and/or pacing.</a:t>
            </a:r>
          </a:p>
          <a:p>
            <a:pPr marL="292608" indent="-292608">
              <a:buFont typeface="Arial" panose="020B0604020202020204" pitchFamily="34" charset="0"/>
              <a:buChar char="•"/>
            </a:pPr>
            <a:r>
              <a:rPr lang="en-US" sz="2400" dirty="0"/>
              <a:t>E</a:t>
            </a:r>
            <a:r>
              <a:rPr lang="en-US" sz="200" dirty="0"/>
              <a:t> </a:t>
            </a:r>
            <a:r>
              <a:rPr lang="en-US" sz="2400" dirty="0"/>
              <a:t>C</a:t>
            </a:r>
            <a:r>
              <a:rPr lang="en-US" sz="200" dirty="0"/>
              <a:t> </a:t>
            </a:r>
            <a:r>
              <a:rPr lang="en-US" sz="2400" dirty="0"/>
              <a:t>G strips must be saved and put in medical record.</a:t>
            </a:r>
            <a:endParaRPr lang="en-IN" sz="2400" dirty="0"/>
          </a:p>
        </p:txBody>
      </p:sp>
      <p:sp>
        <p:nvSpPr>
          <p:cNvPr id="6" name="Slide Number Placeholder 5">
            <a:extLst>
              <a:ext uri="{FF2B5EF4-FFF2-40B4-BE49-F238E27FC236}">
                <a16:creationId xmlns:a16="http://schemas.microsoft.com/office/drawing/2014/main" id="{FD36AAE0-AA3C-0A26-7697-B5D33A08EBC6}"/>
              </a:ext>
            </a:extLst>
          </p:cNvPr>
          <p:cNvSpPr>
            <a:spLocks noGrp="1"/>
          </p:cNvSpPr>
          <p:nvPr>
            <p:ph type="sldNum" sz="quarter" idx="4"/>
          </p:nvPr>
        </p:nvSpPr>
        <p:spPr/>
        <p:txBody>
          <a:bodyPr/>
          <a:lstStyle/>
          <a:p>
            <a:fld id="{68151E55-6873-49E2-B8D5-2F265E6F1973}" type="slidenum">
              <a:rPr lang="en-US" smtClean="0"/>
              <a:pPr/>
              <a:t>41</a:t>
            </a:fld>
            <a:endParaRPr lang="en-US" dirty="0"/>
          </a:p>
        </p:txBody>
      </p:sp>
    </p:spTree>
    <p:extLst>
      <p:ext uri="{BB962C8B-B14F-4D97-AF65-F5344CB8AC3E}">
        <p14:creationId xmlns:p14="http://schemas.microsoft.com/office/powerpoint/2010/main" val="3039684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861B9-B76C-C0D8-746F-7815CAEA564D}"/>
              </a:ext>
            </a:extLst>
          </p:cNvPr>
          <p:cNvSpPr>
            <a:spLocks noGrp="1"/>
          </p:cNvSpPr>
          <p:nvPr>
            <p:ph type="title"/>
          </p:nvPr>
        </p:nvSpPr>
        <p:spPr/>
        <p:txBody>
          <a:bodyPr>
            <a:normAutofit fontScale="90000"/>
          </a:bodyPr>
          <a:lstStyle/>
          <a:p>
            <a:pPr algn="ctr"/>
            <a:r>
              <a:rPr lang="en-US" dirty="0"/>
              <a:t>Learning Outcome 10.5</a:t>
            </a:r>
            <a:br>
              <a:rPr lang="en-US" dirty="0"/>
            </a:br>
            <a:r>
              <a:rPr lang="en-US" dirty="0"/>
              <a:t>Apply Your Knowledge </a:t>
            </a:r>
            <a:r>
              <a:rPr lang="en-US" sz="1100" b="0" dirty="0"/>
              <a:t>1</a:t>
            </a:r>
            <a:endParaRPr lang="en-IN" sz="1100" b="0" dirty="0"/>
          </a:p>
        </p:txBody>
      </p:sp>
      <p:sp>
        <p:nvSpPr>
          <p:cNvPr id="3" name="Content Placeholder 2">
            <a:extLst>
              <a:ext uri="{FF2B5EF4-FFF2-40B4-BE49-F238E27FC236}">
                <a16:creationId xmlns:a16="http://schemas.microsoft.com/office/drawing/2014/main" id="{0A17FF00-79C7-B722-4A03-653090503E99}"/>
              </a:ext>
            </a:extLst>
          </p:cNvPr>
          <p:cNvSpPr>
            <a:spLocks noGrp="1"/>
          </p:cNvSpPr>
          <p:nvPr>
            <p:ph sz="quarter" idx="11"/>
          </p:nvPr>
        </p:nvSpPr>
        <p:spPr>
          <a:xfrm>
            <a:off x="342900" y="1927123"/>
            <a:ext cx="8458200" cy="4321277"/>
          </a:xfrm>
        </p:spPr>
        <p:txBody>
          <a:bodyPr/>
          <a:lstStyle/>
          <a:p>
            <a:r>
              <a:rPr lang="en-US" sz="2400" dirty="0"/>
              <a:t>How is an accelerated idioventricular rhythm different from an idioventricular rhythm?</a:t>
            </a:r>
            <a:endParaRPr lang="en-IN" sz="2400" dirty="0"/>
          </a:p>
        </p:txBody>
      </p:sp>
      <p:sp>
        <p:nvSpPr>
          <p:cNvPr id="6" name="Slide Number Placeholder 5">
            <a:extLst>
              <a:ext uri="{FF2B5EF4-FFF2-40B4-BE49-F238E27FC236}">
                <a16:creationId xmlns:a16="http://schemas.microsoft.com/office/drawing/2014/main" id="{2182C6C8-765B-F054-066F-323816562FF6}"/>
              </a:ext>
            </a:extLst>
          </p:cNvPr>
          <p:cNvSpPr>
            <a:spLocks noGrp="1"/>
          </p:cNvSpPr>
          <p:nvPr>
            <p:ph type="sldNum" sz="quarter" idx="4"/>
          </p:nvPr>
        </p:nvSpPr>
        <p:spPr/>
        <p:txBody>
          <a:bodyPr/>
          <a:lstStyle/>
          <a:p>
            <a:fld id="{68151E55-6873-49E2-B8D5-2F265E6F1973}" type="slidenum">
              <a:rPr lang="en-US" smtClean="0"/>
              <a:pPr/>
              <a:t>42</a:t>
            </a:fld>
            <a:endParaRPr lang="en-US" dirty="0"/>
          </a:p>
        </p:txBody>
      </p:sp>
    </p:spTree>
    <p:extLst>
      <p:ext uri="{BB962C8B-B14F-4D97-AF65-F5344CB8AC3E}">
        <p14:creationId xmlns:p14="http://schemas.microsoft.com/office/powerpoint/2010/main" val="1870972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F15AE-4D1A-19E5-C53B-BDBBE3B36B28}"/>
              </a:ext>
            </a:extLst>
          </p:cNvPr>
          <p:cNvSpPr>
            <a:spLocks noGrp="1"/>
          </p:cNvSpPr>
          <p:nvPr>
            <p:ph type="title"/>
          </p:nvPr>
        </p:nvSpPr>
        <p:spPr/>
        <p:txBody>
          <a:bodyPr>
            <a:normAutofit fontScale="90000"/>
          </a:bodyPr>
          <a:lstStyle/>
          <a:p>
            <a:pPr algn="ctr"/>
            <a:r>
              <a:rPr lang="en-US" sz="3600" dirty="0"/>
              <a:t>Learning Outcome 10.5</a:t>
            </a:r>
            <a:br>
              <a:rPr lang="en-US" sz="3600" dirty="0"/>
            </a:br>
            <a:r>
              <a:rPr lang="en-US" sz="3600" dirty="0"/>
              <a:t>Apply Your Knowledge </a:t>
            </a:r>
            <a:r>
              <a:rPr lang="en-US" sz="1100" b="0" dirty="0"/>
              <a:t>2</a:t>
            </a:r>
            <a:endParaRPr lang="en-IN" sz="1100" b="0" dirty="0"/>
          </a:p>
        </p:txBody>
      </p:sp>
      <p:sp>
        <p:nvSpPr>
          <p:cNvPr id="3" name="Content Placeholder 2">
            <a:extLst>
              <a:ext uri="{FF2B5EF4-FFF2-40B4-BE49-F238E27FC236}">
                <a16:creationId xmlns:a16="http://schemas.microsoft.com/office/drawing/2014/main" id="{E3FFE13A-A9DD-920D-7E70-6718CDF381C4}"/>
              </a:ext>
            </a:extLst>
          </p:cNvPr>
          <p:cNvSpPr>
            <a:spLocks noGrp="1"/>
          </p:cNvSpPr>
          <p:nvPr>
            <p:ph sz="quarter" idx="11"/>
          </p:nvPr>
        </p:nvSpPr>
        <p:spPr>
          <a:xfrm>
            <a:off x="342900" y="3200241"/>
            <a:ext cx="8458200" cy="494941"/>
          </a:xfrm>
        </p:spPr>
        <p:txBody>
          <a:bodyPr/>
          <a:lstStyle/>
          <a:p>
            <a:r>
              <a:rPr lang="en-IN" dirty="0">
                <a:solidFill>
                  <a:srgbClr val="002060"/>
                </a:solidFill>
              </a:rPr>
              <a:t>Answer:</a:t>
            </a:r>
          </a:p>
        </p:txBody>
      </p:sp>
      <p:sp>
        <p:nvSpPr>
          <p:cNvPr id="4" name="Content Placeholder 3">
            <a:extLst>
              <a:ext uri="{FF2B5EF4-FFF2-40B4-BE49-F238E27FC236}">
                <a16:creationId xmlns:a16="http://schemas.microsoft.com/office/drawing/2014/main" id="{368AFED9-89DC-C4BF-16BA-B5A110C20822}"/>
              </a:ext>
            </a:extLst>
          </p:cNvPr>
          <p:cNvSpPr>
            <a:spLocks noGrp="1"/>
          </p:cNvSpPr>
          <p:nvPr>
            <p:ph sz="quarter" idx="14"/>
          </p:nvPr>
        </p:nvSpPr>
        <p:spPr>
          <a:xfrm>
            <a:off x="342900" y="1967693"/>
            <a:ext cx="8458200" cy="855517"/>
          </a:xfrm>
        </p:spPr>
        <p:txBody>
          <a:bodyPr>
            <a:normAutofit/>
          </a:bodyPr>
          <a:lstStyle/>
          <a:p>
            <a:r>
              <a:rPr lang="en-US" sz="2400" dirty="0"/>
              <a:t>How is an accelerated idioventricular rhythm different from an idioventricular rhythm?</a:t>
            </a:r>
          </a:p>
        </p:txBody>
      </p:sp>
      <p:sp>
        <p:nvSpPr>
          <p:cNvPr id="7" name="Slide Number Placeholder 6">
            <a:extLst>
              <a:ext uri="{FF2B5EF4-FFF2-40B4-BE49-F238E27FC236}">
                <a16:creationId xmlns:a16="http://schemas.microsoft.com/office/drawing/2014/main" id="{88C7AFF9-AE42-AEC7-C423-B8772769DC22}"/>
              </a:ext>
            </a:extLst>
          </p:cNvPr>
          <p:cNvSpPr>
            <a:spLocks noGrp="1"/>
          </p:cNvSpPr>
          <p:nvPr>
            <p:ph type="sldNum" sz="quarter" idx="10"/>
          </p:nvPr>
        </p:nvSpPr>
        <p:spPr/>
        <p:txBody>
          <a:bodyPr/>
          <a:lstStyle/>
          <a:p>
            <a:fld id="{68151E55-6873-49E2-B8D5-2F265E6F1973}" type="slidenum">
              <a:rPr lang="en-US" smtClean="0"/>
              <a:pPr/>
              <a:t>43</a:t>
            </a:fld>
            <a:endParaRPr lang="en-US"/>
          </a:p>
        </p:txBody>
      </p:sp>
      <p:sp>
        <p:nvSpPr>
          <p:cNvPr id="8" name="Content Placeholder 7">
            <a:extLst>
              <a:ext uri="{FF2B5EF4-FFF2-40B4-BE49-F238E27FC236}">
                <a16:creationId xmlns:a16="http://schemas.microsoft.com/office/drawing/2014/main" id="{AAB1936F-64B1-E5A3-28DD-EB0C62CECCB3}"/>
              </a:ext>
            </a:extLst>
          </p:cNvPr>
          <p:cNvSpPr>
            <a:spLocks noGrp="1"/>
          </p:cNvSpPr>
          <p:nvPr>
            <p:ph sz="quarter" idx="15"/>
          </p:nvPr>
        </p:nvSpPr>
        <p:spPr>
          <a:xfrm>
            <a:off x="342900" y="3870958"/>
            <a:ext cx="8458200" cy="1215393"/>
          </a:xfrm>
        </p:spPr>
        <p:txBody>
          <a:bodyPr>
            <a:normAutofit/>
          </a:bodyPr>
          <a:lstStyle/>
          <a:p>
            <a:r>
              <a:rPr lang="en-US" sz="2400" dirty="0">
                <a:solidFill>
                  <a:srgbClr val="002060"/>
                </a:solidFill>
              </a:rPr>
              <a:t>Accelerated idioventricular rhythm occurs at a rate of 40 to100 b</a:t>
            </a:r>
            <a:r>
              <a:rPr lang="en-US" sz="200" dirty="0">
                <a:solidFill>
                  <a:srgbClr val="002060"/>
                </a:solidFill>
              </a:rPr>
              <a:t>eats </a:t>
            </a:r>
            <a:r>
              <a:rPr lang="en-US" sz="2400" dirty="0">
                <a:solidFill>
                  <a:srgbClr val="002060"/>
                </a:solidFill>
              </a:rPr>
              <a:t>p</a:t>
            </a:r>
            <a:r>
              <a:rPr lang="en-US" sz="200" dirty="0">
                <a:solidFill>
                  <a:srgbClr val="002060"/>
                </a:solidFill>
              </a:rPr>
              <a:t>er </a:t>
            </a:r>
            <a:r>
              <a:rPr lang="en-US" sz="2400" dirty="0">
                <a:solidFill>
                  <a:srgbClr val="002060"/>
                </a:solidFill>
              </a:rPr>
              <a:t>m</a:t>
            </a:r>
            <a:r>
              <a:rPr lang="en-US" sz="200" dirty="0">
                <a:solidFill>
                  <a:srgbClr val="002060"/>
                </a:solidFill>
              </a:rPr>
              <a:t>inutes</a:t>
            </a:r>
            <a:r>
              <a:rPr lang="en-US" sz="2400" dirty="0">
                <a:solidFill>
                  <a:srgbClr val="002060"/>
                </a:solidFill>
              </a:rPr>
              <a:t>, and idioventricular rhythm occurs at a rate of 20 to 40 b</a:t>
            </a:r>
            <a:r>
              <a:rPr lang="en-US" sz="200" dirty="0">
                <a:solidFill>
                  <a:srgbClr val="002060"/>
                </a:solidFill>
              </a:rPr>
              <a:t>eats </a:t>
            </a:r>
            <a:r>
              <a:rPr lang="en-US" sz="2400" dirty="0">
                <a:solidFill>
                  <a:srgbClr val="002060"/>
                </a:solidFill>
              </a:rPr>
              <a:t>p</a:t>
            </a:r>
            <a:r>
              <a:rPr lang="en-US" sz="200" dirty="0">
                <a:solidFill>
                  <a:srgbClr val="002060"/>
                </a:solidFill>
              </a:rPr>
              <a:t>er </a:t>
            </a:r>
            <a:r>
              <a:rPr lang="en-US" sz="2400" dirty="0">
                <a:solidFill>
                  <a:srgbClr val="002060"/>
                </a:solidFill>
              </a:rPr>
              <a:t>m</a:t>
            </a:r>
            <a:r>
              <a:rPr lang="en-US" sz="200" dirty="0">
                <a:solidFill>
                  <a:srgbClr val="002060"/>
                </a:solidFill>
              </a:rPr>
              <a:t>inutes</a:t>
            </a:r>
            <a:r>
              <a:rPr lang="en-US" sz="2400" dirty="0">
                <a:solidFill>
                  <a:srgbClr val="002060"/>
                </a:solidFill>
              </a:rPr>
              <a:t>.</a:t>
            </a:r>
          </a:p>
        </p:txBody>
      </p:sp>
    </p:spTree>
    <p:extLst>
      <p:ext uri="{BB962C8B-B14F-4D97-AF65-F5344CB8AC3E}">
        <p14:creationId xmlns:p14="http://schemas.microsoft.com/office/powerpoint/2010/main" val="3742925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53EC-33E3-B6C0-BFAB-3DDC32831CEC}"/>
              </a:ext>
            </a:extLst>
          </p:cNvPr>
          <p:cNvSpPr>
            <a:spLocks noGrp="1"/>
          </p:cNvSpPr>
          <p:nvPr>
            <p:ph type="title"/>
          </p:nvPr>
        </p:nvSpPr>
        <p:spPr/>
        <p:txBody>
          <a:bodyPr>
            <a:noAutofit/>
          </a:bodyPr>
          <a:lstStyle/>
          <a:p>
            <a:pPr algn="ctr"/>
            <a:r>
              <a:rPr lang="en-US" sz="3200" dirty="0"/>
              <a:t>Learning Outcome 10.6</a:t>
            </a:r>
            <a:br>
              <a:rPr lang="en-US" sz="3200" dirty="0"/>
            </a:br>
            <a:r>
              <a:rPr lang="en-US" sz="3200" dirty="0"/>
              <a:t>Ventricular Tachycardia (V</a:t>
            </a:r>
            <a:r>
              <a:rPr lang="en-US" sz="100" dirty="0"/>
              <a:t> </a:t>
            </a:r>
            <a:r>
              <a:rPr lang="en-US" sz="3200" dirty="0"/>
              <a:t>T)</a:t>
            </a:r>
            <a:endParaRPr lang="en-IN" sz="3200" dirty="0"/>
          </a:p>
        </p:txBody>
      </p:sp>
      <p:sp>
        <p:nvSpPr>
          <p:cNvPr id="3" name="Content Placeholder 2">
            <a:extLst>
              <a:ext uri="{FF2B5EF4-FFF2-40B4-BE49-F238E27FC236}">
                <a16:creationId xmlns:a16="http://schemas.microsoft.com/office/drawing/2014/main" id="{B307A4C8-86DD-744F-B62C-37C6D2EB689C}"/>
              </a:ext>
            </a:extLst>
          </p:cNvPr>
          <p:cNvSpPr>
            <a:spLocks noGrp="1"/>
          </p:cNvSpPr>
          <p:nvPr>
            <p:ph sz="quarter" idx="11"/>
          </p:nvPr>
        </p:nvSpPr>
        <p:spPr>
          <a:xfrm>
            <a:off x="342900" y="1276709"/>
            <a:ext cx="8458200" cy="506371"/>
          </a:xfrm>
        </p:spPr>
        <p:txBody>
          <a:bodyPr/>
          <a:lstStyle/>
          <a:p>
            <a:pPr algn="ctr"/>
            <a:r>
              <a:rPr lang="en-IN" dirty="0">
                <a:solidFill>
                  <a:srgbClr val="002060"/>
                </a:solidFill>
              </a:rPr>
              <a:t>Key Term</a:t>
            </a:r>
          </a:p>
        </p:txBody>
      </p:sp>
      <p:sp>
        <p:nvSpPr>
          <p:cNvPr id="4" name="Content Placeholder 3">
            <a:extLst>
              <a:ext uri="{FF2B5EF4-FFF2-40B4-BE49-F238E27FC236}">
                <a16:creationId xmlns:a16="http://schemas.microsoft.com/office/drawing/2014/main" id="{2021D399-5F15-E22C-9DBB-13B88D3E3EA8}"/>
              </a:ext>
            </a:extLst>
          </p:cNvPr>
          <p:cNvSpPr>
            <a:spLocks noGrp="1"/>
          </p:cNvSpPr>
          <p:nvPr>
            <p:ph sz="quarter" idx="14"/>
          </p:nvPr>
        </p:nvSpPr>
        <p:spPr>
          <a:xfrm>
            <a:off x="342900" y="1988820"/>
            <a:ext cx="8458200" cy="468630"/>
          </a:xfrm>
        </p:spPr>
        <p:txBody>
          <a:bodyPr/>
          <a:lstStyle/>
          <a:p>
            <a:r>
              <a:rPr lang="en-IN" dirty="0" err="1"/>
              <a:t>Torsades</a:t>
            </a:r>
            <a:r>
              <a:rPr lang="en-IN" dirty="0"/>
              <a:t> de Pointes</a:t>
            </a:r>
          </a:p>
        </p:txBody>
      </p:sp>
      <p:sp>
        <p:nvSpPr>
          <p:cNvPr id="7" name="Slide Number Placeholder 6">
            <a:extLst>
              <a:ext uri="{FF2B5EF4-FFF2-40B4-BE49-F238E27FC236}">
                <a16:creationId xmlns:a16="http://schemas.microsoft.com/office/drawing/2014/main" id="{F8FB9EF5-15C6-0BEE-50B8-BD90972B61BC}"/>
              </a:ext>
            </a:extLst>
          </p:cNvPr>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1097870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CA0C-25F4-73EF-0FC4-3A1509D7EEA0}"/>
              </a:ext>
            </a:extLst>
          </p:cNvPr>
          <p:cNvSpPr>
            <a:spLocks noGrp="1"/>
          </p:cNvSpPr>
          <p:nvPr>
            <p:ph type="title"/>
          </p:nvPr>
        </p:nvSpPr>
        <p:spPr/>
        <p:txBody>
          <a:bodyPr/>
          <a:lstStyle/>
          <a:p>
            <a:pPr algn="ctr"/>
            <a:r>
              <a:rPr lang="en-IN" dirty="0"/>
              <a:t>Ventricular Tachycardia</a:t>
            </a:r>
          </a:p>
        </p:txBody>
      </p:sp>
      <p:sp>
        <p:nvSpPr>
          <p:cNvPr id="3" name="Content Placeholder 2">
            <a:extLst>
              <a:ext uri="{FF2B5EF4-FFF2-40B4-BE49-F238E27FC236}">
                <a16:creationId xmlns:a16="http://schemas.microsoft.com/office/drawing/2014/main" id="{94867FAA-5B80-846C-0C5C-9A89CDB72A37}"/>
              </a:ext>
            </a:extLst>
          </p:cNvPr>
          <p:cNvSpPr>
            <a:spLocks noGrp="1"/>
          </p:cNvSpPr>
          <p:nvPr>
            <p:ph sz="quarter" idx="11"/>
          </p:nvPr>
        </p:nvSpPr>
        <p:spPr>
          <a:xfrm>
            <a:off x="342900" y="1276709"/>
            <a:ext cx="8458200" cy="1363621"/>
          </a:xfrm>
        </p:spPr>
        <p:txBody>
          <a:bodyPr/>
          <a:lstStyle/>
          <a:p>
            <a:pPr marL="292608" indent="-292608">
              <a:buFont typeface="Arial" panose="020B0604020202020204" pitchFamily="34" charset="0"/>
              <a:buChar char="•"/>
            </a:pPr>
            <a:r>
              <a:rPr lang="en-US" sz="2400" dirty="0"/>
              <a:t>Three or more P</a:t>
            </a:r>
            <a:r>
              <a:rPr lang="en-US" sz="200" dirty="0"/>
              <a:t> </a:t>
            </a:r>
            <a:r>
              <a:rPr lang="en-US" sz="2400" dirty="0"/>
              <a:t>V</a:t>
            </a:r>
            <a:r>
              <a:rPr lang="en-US" sz="200" dirty="0"/>
              <a:t> </a:t>
            </a:r>
            <a:r>
              <a:rPr lang="en-US" sz="2400" dirty="0"/>
              <a:t>C’s occur in a row at a rate exceeding 100 beats per minute.</a:t>
            </a:r>
          </a:p>
          <a:p>
            <a:pPr marL="292608" indent="-292608">
              <a:buFont typeface="Arial" panose="020B0604020202020204" pitchFamily="34" charset="0"/>
              <a:buChar char="•"/>
            </a:pPr>
            <a:r>
              <a:rPr lang="en-US" sz="2400" dirty="0"/>
              <a:t>Ventricles are in continuous state of contraction-relaxation.</a:t>
            </a:r>
            <a:endParaRPr lang="en-IN" sz="2400" dirty="0"/>
          </a:p>
        </p:txBody>
      </p:sp>
      <p:sp>
        <p:nvSpPr>
          <p:cNvPr id="8" name="Text Placeholder 3">
            <a:extLst>
              <a:ext uri="{FF2B5EF4-FFF2-40B4-BE49-F238E27FC236}">
                <a16:creationId xmlns:a16="http://schemas.microsoft.com/office/drawing/2014/main" id="{F82C4561-A983-0D81-25A9-C2FED6494D5E}"/>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A95B8787-22C2-AAE9-BDF9-BACBBBA2A83E}"/>
              </a:ext>
            </a:extLst>
          </p:cNvPr>
          <p:cNvSpPr>
            <a:spLocks noGrp="1"/>
          </p:cNvSpPr>
          <p:nvPr>
            <p:ph type="sldNum" sz="quarter" idx="4"/>
          </p:nvPr>
        </p:nvSpPr>
        <p:spPr/>
        <p:txBody>
          <a:bodyPr/>
          <a:lstStyle/>
          <a:p>
            <a:fld id="{68151E55-6873-49E2-B8D5-2F265E6F1973}" type="slidenum">
              <a:rPr lang="en-US" smtClean="0"/>
              <a:pPr/>
              <a:t>45</a:t>
            </a:fld>
            <a:endParaRPr lang="en-US" dirty="0"/>
          </a:p>
        </p:txBody>
      </p:sp>
      <p:pic>
        <p:nvPicPr>
          <p:cNvPr id="7" name="Picture 6" descr="An electrocardiograph represents ventricular tachycardia.">
            <a:extLst>
              <a:ext uri="{FF2B5EF4-FFF2-40B4-BE49-F238E27FC236}">
                <a16:creationId xmlns:a16="http://schemas.microsoft.com/office/drawing/2014/main" id="{0DC3B89B-D892-E3DC-3DB9-D9C65A430D71}"/>
              </a:ext>
            </a:extLst>
          </p:cNvPr>
          <p:cNvPicPr>
            <a:picLocks noChangeAspect="1"/>
          </p:cNvPicPr>
          <p:nvPr/>
        </p:nvPicPr>
        <p:blipFill>
          <a:blip r:embed="rId3"/>
          <a:stretch>
            <a:fillRect/>
          </a:stretch>
        </p:blipFill>
        <p:spPr>
          <a:xfrm>
            <a:off x="414167" y="2873405"/>
            <a:ext cx="8315665" cy="2231329"/>
          </a:xfrm>
          <a:prstGeom prst="rect">
            <a:avLst/>
          </a:prstGeom>
        </p:spPr>
      </p:pic>
    </p:spTree>
    <p:extLst>
      <p:ext uri="{BB962C8B-B14F-4D97-AF65-F5344CB8AC3E}">
        <p14:creationId xmlns:p14="http://schemas.microsoft.com/office/powerpoint/2010/main" val="3834126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CA0C-25F4-73EF-0FC4-3A1509D7EEA0}"/>
              </a:ext>
            </a:extLst>
          </p:cNvPr>
          <p:cNvSpPr>
            <a:spLocks noGrp="1"/>
          </p:cNvSpPr>
          <p:nvPr>
            <p:ph type="title"/>
          </p:nvPr>
        </p:nvSpPr>
        <p:spPr/>
        <p:txBody>
          <a:bodyPr/>
          <a:lstStyle/>
          <a:p>
            <a:pPr algn="ctr"/>
            <a:r>
              <a:rPr lang="en-IN" dirty="0" err="1"/>
              <a:t>Torsades</a:t>
            </a:r>
            <a:r>
              <a:rPr lang="en-IN" dirty="0"/>
              <a:t> de Pointes</a:t>
            </a:r>
          </a:p>
        </p:txBody>
      </p:sp>
      <p:sp>
        <p:nvSpPr>
          <p:cNvPr id="3" name="Content Placeholder 2">
            <a:extLst>
              <a:ext uri="{FF2B5EF4-FFF2-40B4-BE49-F238E27FC236}">
                <a16:creationId xmlns:a16="http://schemas.microsoft.com/office/drawing/2014/main" id="{94867FAA-5B80-846C-0C5C-9A89CDB72A37}"/>
              </a:ext>
            </a:extLst>
          </p:cNvPr>
          <p:cNvSpPr>
            <a:spLocks noGrp="1"/>
          </p:cNvSpPr>
          <p:nvPr>
            <p:ph sz="quarter" idx="11"/>
          </p:nvPr>
        </p:nvSpPr>
        <p:spPr>
          <a:xfrm>
            <a:off x="342900" y="1276709"/>
            <a:ext cx="8458200" cy="1363621"/>
          </a:xfrm>
        </p:spPr>
        <p:txBody>
          <a:bodyPr/>
          <a:lstStyle/>
          <a:p>
            <a:pPr marL="292608" indent="-292608">
              <a:buFont typeface="Arial" panose="020B0604020202020204" pitchFamily="34" charset="0"/>
              <a:buChar char="•"/>
            </a:pPr>
            <a:r>
              <a:rPr lang="en-US" sz="2400" dirty="0"/>
              <a:t>Depolarization impulses move to different locations in one ventricle, then the other.</a:t>
            </a:r>
          </a:p>
          <a:p>
            <a:pPr marL="292608" indent="-292608">
              <a:buFont typeface="Arial" panose="020B0604020202020204" pitchFamily="34" charset="0"/>
              <a:buChar char="•"/>
            </a:pPr>
            <a:r>
              <a:rPr lang="en-US" sz="2400" dirty="0"/>
              <a:t>Occurs due to electrolyte deficiencies.</a:t>
            </a:r>
          </a:p>
        </p:txBody>
      </p:sp>
      <p:sp>
        <p:nvSpPr>
          <p:cNvPr id="8" name="Text Placeholder 3">
            <a:extLst>
              <a:ext uri="{FF2B5EF4-FFF2-40B4-BE49-F238E27FC236}">
                <a16:creationId xmlns:a16="http://schemas.microsoft.com/office/drawing/2014/main" id="{F82C4561-A983-0D81-25A9-C2FED6494D5E}"/>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A95B8787-22C2-AAE9-BDF9-BACBBBA2A83E}"/>
              </a:ext>
            </a:extLst>
          </p:cNvPr>
          <p:cNvSpPr>
            <a:spLocks noGrp="1"/>
          </p:cNvSpPr>
          <p:nvPr>
            <p:ph type="sldNum" sz="quarter" idx="4"/>
          </p:nvPr>
        </p:nvSpPr>
        <p:spPr/>
        <p:txBody>
          <a:bodyPr/>
          <a:lstStyle/>
          <a:p>
            <a:fld id="{68151E55-6873-49E2-B8D5-2F265E6F1973}" type="slidenum">
              <a:rPr lang="en-US" smtClean="0"/>
              <a:pPr/>
              <a:t>46</a:t>
            </a:fld>
            <a:endParaRPr lang="en-US" dirty="0"/>
          </a:p>
        </p:txBody>
      </p:sp>
      <p:pic>
        <p:nvPicPr>
          <p:cNvPr id="4" name="Picture 3" descr="An electrocardiograph is shown as a result of depolarization impulses.">
            <a:extLst>
              <a:ext uri="{FF2B5EF4-FFF2-40B4-BE49-F238E27FC236}">
                <a16:creationId xmlns:a16="http://schemas.microsoft.com/office/drawing/2014/main" id="{D3CAD770-707E-638A-1701-AF66D8102FA6}"/>
              </a:ext>
            </a:extLst>
          </p:cNvPr>
          <p:cNvPicPr>
            <a:picLocks noChangeAspect="1"/>
          </p:cNvPicPr>
          <p:nvPr/>
        </p:nvPicPr>
        <p:blipFill>
          <a:blip r:embed="rId3"/>
          <a:stretch>
            <a:fillRect/>
          </a:stretch>
        </p:blipFill>
        <p:spPr>
          <a:xfrm>
            <a:off x="414167" y="2861975"/>
            <a:ext cx="8315665" cy="2231329"/>
          </a:xfrm>
          <a:prstGeom prst="rect">
            <a:avLst/>
          </a:prstGeom>
        </p:spPr>
      </p:pic>
    </p:spTree>
    <p:extLst>
      <p:ext uri="{BB962C8B-B14F-4D97-AF65-F5344CB8AC3E}">
        <p14:creationId xmlns:p14="http://schemas.microsoft.com/office/powerpoint/2010/main" val="1996226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6A1EF-424D-DCD7-2CE3-626920EB2AE7}"/>
              </a:ext>
            </a:extLst>
          </p:cNvPr>
          <p:cNvSpPr>
            <a:spLocks noGrp="1"/>
          </p:cNvSpPr>
          <p:nvPr>
            <p:ph type="title"/>
          </p:nvPr>
        </p:nvSpPr>
        <p:spPr/>
        <p:txBody>
          <a:bodyPr>
            <a:normAutofit/>
          </a:bodyPr>
          <a:lstStyle/>
          <a:p>
            <a:pPr algn="ctr"/>
            <a:r>
              <a:rPr lang="en-IN" sz="3600" dirty="0"/>
              <a:t>Ventricular Tachycardia: Criteria</a:t>
            </a:r>
          </a:p>
        </p:txBody>
      </p:sp>
      <p:sp>
        <p:nvSpPr>
          <p:cNvPr id="3" name="Content Placeholder 2">
            <a:extLst>
              <a:ext uri="{FF2B5EF4-FFF2-40B4-BE49-F238E27FC236}">
                <a16:creationId xmlns:a16="http://schemas.microsoft.com/office/drawing/2014/main" id="{CE637E6A-D901-EC59-4ADC-05C6D670E8A2}"/>
              </a:ext>
            </a:extLst>
          </p:cNvPr>
          <p:cNvSpPr>
            <a:spLocks noGrp="1"/>
          </p:cNvSpPr>
          <p:nvPr>
            <p:ph sz="quarter" idx="11"/>
          </p:nvPr>
        </p:nvSpPr>
        <p:spPr>
          <a:xfrm>
            <a:off x="342900" y="1276709"/>
            <a:ext cx="8458200" cy="1843681"/>
          </a:xfrm>
        </p:spPr>
        <p:txBody>
          <a:bodyPr/>
          <a:lstStyle/>
          <a:p>
            <a:r>
              <a:rPr lang="en-US" dirty="0"/>
              <a:t>Rhythm.</a:t>
            </a:r>
          </a:p>
          <a:p>
            <a:pPr marL="292608" indent="-292608">
              <a:buFont typeface="Arial" panose="020B0604020202020204" pitchFamily="34" charset="0"/>
              <a:buChar char="•"/>
            </a:pPr>
            <a:r>
              <a:rPr lang="en-US" dirty="0"/>
              <a:t>P-P interval usually not identifiable.</a:t>
            </a:r>
          </a:p>
          <a:p>
            <a:pPr marL="292608" indent="-292608">
              <a:buFont typeface="Arial" panose="020B0604020202020204" pitchFamily="34" charset="0"/>
              <a:buChar char="•"/>
            </a:pPr>
            <a:r>
              <a:rPr lang="en-US" dirty="0"/>
              <a:t>R-R interval usually regular, can be slightly irregular at times.</a:t>
            </a:r>
            <a:endParaRPr lang="en-IN" dirty="0"/>
          </a:p>
        </p:txBody>
      </p:sp>
      <p:sp>
        <p:nvSpPr>
          <p:cNvPr id="4" name="Content Placeholder 3">
            <a:extLst>
              <a:ext uri="{FF2B5EF4-FFF2-40B4-BE49-F238E27FC236}">
                <a16:creationId xmlns:a16="http://schemas.microsoft.com/office/drawing/2014/main" id="{7E4B190F-0C05-4551-ED00-55E2BA8F6FBC}"/>
              </a:ext>
            </a:extLst>
          </p:cNvPr>
          <p:cNvSpPr>
            <a:spLocks noGrp="1"/>
          </p:cNvSpPr>
          <p:nvPr>
            <p:ph sz="quarter" idx="14"/>
          </p:nvPr>
        </p:nvSpPr>
        <p:spPr>
          <a:xfrm>
            <a:off x="342900" y="3259455"/>
            <a:ext cx="8458200" cy="1463040"/>
          </a:xfrm>
        </p:spPr>
        <p:txBody>
          <a:bodyPr/>
          <a:lstStyle/>
          <a:p>
            <a:r>
              <a:rPr lang="en-US" dirty="0"/>
              <a:t>Rate.</a:t>
            </a:r>
          </a:p>
          <a:p>
            <a:pPr marL="292608" indent="-292608">
              <a:buFont typeface="Arial" panose="020B0604020202020204" pitchFamily="34" charset="0"/>
              <a:buChar char="•"/>
            </a:pPr>
            <a:r>
              <a:rPr lang="en-US" dirty="0"/>
              <a:t>Ventricular rate: 100 to 200 beats per minute.</a:t>
            </a:r>
          </a:p>
          <a:p>
            <a:pPr marL="292608" indent="-292608">
              <a:buFont typeface="Arial" panose="020B0604020202020204" pitchFamily="34" charset="0"/>
              <a:buChar char="•"/>
            </a:pPr>
            <a:r>
              <a:rPr lang="en-US" dirty="0"/>
              <a:t>Atrial rate: Cannot be determined.</a:t>
            </a:r>
            <a:endParaRPr lang="en-IN" dirty="0"/>
          </a:p>
        </p:txBody>
      </p:sp>
      <p:sp>
        <p:nvSpPr>
          <p:cNvPr id="7" name="Slide Number Placeholder 6">
            <a:extLst>
              <a:ext uri="{FF2B5EF4-FFF2-40B4-BE49-F238E27FC236}">
                <a16:creationId xmlns:a16="http://schemas.microsoft.com/office/drawing/2014/main" id="{E43EEC31-543F-25E0-1824-A33D48300CB5}"/>
              </a:ext>
            </a:extLst>
          </p:cNvPr>
          <p:cNvSpPr>
            <a:spLocks noGrp="1"/>
          </p:cNvSpPr>
          <p:nvPr>
            <p:ph type="sldNum" sz="quarter" idx="10"/>
          </p:nvPr>
        </p:nvSpPr>
        <p:spPr/>
        <p:txBody>
          <a:bodyPr/>
          <a:lstStyle/>
          <a:p>
            <a:fld id="{68151E55-6873-49E2-B8D5-2F265E6F1973}" type="slidenum">
              <a:rPr lang="en-US" smtClean="0"/>
              <a:pPr/>
              <a:t>47</a:t>
            </a:fld>
            <a:endParaRPr lang="en-US"/>
          </a:p>
        </p:txBody>
      </p:sp>
    </p:spTree>
    <p:extLst>
      <p:ext uri="{BB962C8B-B14F-4D97-AF65-F5344CB8AC3E}">
        <p14:creationId xmlns:p14="http://schemas.microsoft.com/office/powerpoint/2010/main" val="3549698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21E1-7E85-8278-E991-3CB23102AB59}"/>
              </a:ext>
            </a:extLst>
          </p:cNvPr>
          <p:cNvSpPr>
            <a:spLocks noGrp="1"/>
          </p:cNvSpPr>
          <p:nvPr>
            <p:ph type="title"/>
          </p:nvPr>
        </p:nvSpPr>
        <p:spPr/>
        <p:txBody>
          <a:bodyPr>
            <a:normAutofit/>
          </a:bodyPr>
          <a:lstStyle/>
          <a:p>
            <a:pPr algn="ctr"/>
            <a:r>
              <a:rPr lang="en-IN" sz="3200" dirty="0"/>
              <a:t>Supraventricular Tachycardia: Criteria</a:t>
            </a:r>
          </a:p>
        </p:txBody>
      </p:sp>
      <p:sp>
        <p:nvSpPr>
          <p:cNvPr id="3" name="Content Placeholder 2">
            <a:extLst>
              <a:ext uri="{FF2B5EF4-FFF2-40B4-BE49-F238E27FC236}">
                <a16:creationId xmlns:a16="http://schemas.microsoft.com/office/drawing/2014/main" id="{0673A92F-CDC2-3963-40E8-02F4D786F02B}"/>
              </a:ext>
            </a:extLst>
          </p:cNvPr>
          <p:cNvSpPr>
            <a:spLocks noGrp="1"/>
          </p:cNvSpPr>
          <p:nvPr>
            <p:ph sz="quarter" idx="11"/>
          </p:nvPr>
        </p:nvSpPr>
        <p:spPr>
          <a:xfrm>
            <a:off x="342900" y="1789471"/>
            <a:ext cx="8458200" cy="4458929"/>
          </a:xfrm>
        </p:spPr>
        <p:txBody>
          <a:bodyPr/>
          <a:lstStyle/>
          <a:p>
            <a:r>
              <a:rPr lang="en-US" sz="2400" dirty="0"/>
              <a:t>P wave morphology: P wave is absent.</a:t>
            </a:r>
          </a:p>
          <a:p>
            <a:r>
              <a:rPr lang="en-US" sz="2400" dirty="0"/>
              <a:t>P</a:t>
            </a:r>
            <a:r>
              <a:rPr lang="en-US" sz="200" dirty="0"/>
              <a:t> </a:t>
            </a:r>
            <a:r>
              <a:rPr lang="en-US" sz="2400" dirty="0"/>
              <a:t>R interval: Cannot be determined.</a:t>
            </a:r>
          </a:p>
          <a:p>
            <a:r>
              <a:rPr lang="en-US" sz="2400" dirty="0"/>
              <a:t>Q</a:t>
            </a:r>
            <a:r>
              <a:rPr lang="en-US" sz="200" dirty="0"/>
              <a:t> </a:t>
            </a:r>
            <a:r>
              <a:rPr lang="en-US" sz="2400" dirty="0"/>
              <a:t>R</a:t>
            </a:r>
            <a:r>
              <a:rPr lang="en-US" sz="200" dirty="0"/>
              <a:t> </a:t>
            </a:r>
            <a:r>
              <a:rPr lang="en-US" sz="2400" dirty="0"/>
              <a:t>S duration and morphology.</a:t>
            </a:r>
          </a:p>
          <a:p>
            <a:pPr marL="292608" indent="-292608">
              <a:buFont typeface="Arial" panose="020B0604020202020204" pitchFamily="34" charset="0"/>
              <a:buChar char="•"/>
            </a:pPr>
            <a:r>
              <a:rPr lang="en-US" sz="2400" dirty="0"/>
              <a:t>Duration greater than 0.12 second.</a:t>
            </a:r>
          </a:p>
          <a:p>
            <a:pPr marL="292608" indent="-292608">
              <a:buFont typeface="Arial" panose="020B0604020202020204" pitchFamily="34" charset="0"/>
              <a:buChar char="•"/>
            </a:pPr>
            <a:r>
              <a:rPr lang="en-US" sz="2400" dirty="0"/>
              <a:t>Wide, bizarre appearance.</a:t>
            </a:r>
          </a:p>
          <a:p>
            <a:pPr marL="292608" indent="-292608">
              <a:buFont typeface="Arial" panose="020B0604020202020204" pitchFamily="34" charset="0"/>
              <a:buChar char="•"/>
            </a:pPr>
            <a:r>
              <a:rPr lang="en-US" sz="2400" dirty="0"/>
              <a:t>T wave in opposite direction (usually down) from Q</a:t>
            </a:r>
            <a:r>
              <a:rPr lang="en-US" sz="200" dirty="0"/>
              <a:t> </a:t>
            </a:r>
            <a:r>
              <a:rPr lang="en-US" sz="2400" dirty="0"/>
              <a:t>R</a:t>
            </a:r>
            <a:r>
              <a:rPr lang="en-US" sz="200" dirty="0"/>
              <a:t> </a:t>
            </a:r>
            <a:r>
              <a:rPr lang="en-US" sz="2400" dirty="0"/>
              <a:t>S complex.</a:t>
            </a:r>
            <a:endParaRPr lang="en-IN" sz="2400" dirty="0"/>
          </a:p>
        </p:txBody>
      </p:sp>
      <p:sp>
        <p:nvSpPr>
          <p:cNvPr id="6" name="Slide Number Placeholder 5">
            <a:extLst>
              <a:ext uri="{FF2B5EF4-FFF2-40B4-BE49-F238E27FC236}">
                <a16:creationId xmlns:a16="http://schemas.microsoft.com/office/drawing/2014/main" id="{F2AD8278-4A08-BCEB-2966-02FA397B58A1}"/>
              </a:ext>
            </a:extLst>
          </p:cNvPr>
          <p:cNvSpPr>
            <a:spLocks noGrp="1"/>
          </p:cNvSpPr>
          <p:nvPr>
            <p:ph type="sldNum" sz="quarter" idx="4"/>
          </p:nvPr>
        </p:nvSpPr>
        <p:spPr/>
        <p:txBody>
          <a:bodyPr/>
          <a:lstStyle/>
          <a:p>
            <a:fld id="{68151E55-6873-49E2-B8D5-2F265E6F1973}" type="slidenum">
              <a:rPr lang="en-US" smtClean="0"/>
              <a:pPr/>
              <a:t>48</a:t>
            </a:fld>
            <a:endParaRPr lang="en-US" dirty="0"/>
          </a:p>
        </p:txBody>
      </p:sp>
    </p:spTree>
    <p:extLst>
      <p:ext uri="{BB962C8B-B14F-4D97-AF65-F5344CB8AC3E}">
        <p14:creationId xmlns:p14="http://schemas.microsoft.com/office/powerpoint/2010/main" val="3197192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B258-9889-1402-2638-E6372B8D1777}"/>
              </a:ext>
            </a:extLst>
          </p:cNvPr>
          <p:cNvSpPr>
            <a:spLocks noGrp="1"/>
          </p:cNvSpPr>
          <p:nvPr>
            <p:ph type="title"/>
          </p:nvPr>
        </p:nvSpPr>
        <p:spPr/>
        <p:txBody>
          <a:bodyPr>
            <a:normAutofit fontScale="90000"/>
          </a:bodyPr>
          <a:lstStyle/>
          <a:p>
            <a:pPr algn="ctr"/>
            <a:r>
              <a:rPr lang="en-US" dirty="0"/>
              <a:t>Ventricular Tachycardia: What You Should Know</a:t>
            </a:r>
            <a:endParaRPr lang="en-IN" dirty="0"/>
          </a:p>
        </p:txBody>
      </p:sp>
      <p:sp>
        <p:nvSpPr>
          <p:cNvPr id="3" name="Content Placeholder 2">
            <a:extLst>
              <a:ext uri="{FF2B5EF4-FFF2-40B4-BE49-F238E27FC236}">
                <a16:creationId xmlns:a16="http://schemas.microsoft.com/office/drawing/2014/main" id="{C2F2D50A-E129-2770-8C7B-1BF84031E16E}"/>
              </a:ext>
            </a:extLst>
          </p:cNvPr>
          <p:cNvSpPr>
            <a:spLocks noGrp="1"/>
          </p:cNvSpPr>
          <p:nvPr>
            <p:ph sz="quarter" idx="11"/>
          </p:nvPr>
        </p:nvSpPr>
        <p:spPr/>
        <p:txBody>
          <a:bodyPr/>
          <a:lstStyle/>
          <a:p>
            <a:pPr marL="292608" indent="-292608">
              <a:buFont typeface="Arial" panose="020B0604020202020204" pitchFamily="34" charset="0"/>
              <a:buChar char="•"/>
            </a:pPr>
            <a:r>
              <a:rPr lang="en-US" sz="2400" dirty="0"/>
              <a:t>Lost atrial kick and decreased ventricular filling time result in decreased cardiac output.</a:t>
            </a:r>
          </a:p>
          <a:p>
            <a:pPr marL="292608" indent="-292608">
              <a:buFont typeface="Arial" panose="020B0604020202020204" pitchFamily="34" charset="0"/>
              <a:buChar char="•"/>
            </a:pPr>
            <a:r>
              <a:rPr lang="en-US" sz="2400" dirty="0"/>
              <a:t>Approximately 50% of patients become unconscious immediately.</a:t>
            </a:r>
          </a:p>
          <a:p>
            <a:pPr marL="292608" indent="-292608">
              <a:buFont typeface="Arial" panose="020B0604020202020204" pitchFamily="34" charset="0"/>
              <a:buChar char="•"/>
            </a:pPr>
            <a:r>
              <a:rPr lang="en-US" sz="2400" dirty="0"/>
              <a:t>Notify licensed practitioner immediately.</a:t>
            </a:r>
          </a:p>
          <a:p>
            <a:pPr marL="292608" indent="-292608">
              <a:buFont typeface="Arial" panose="020B0604020202020204" pitchFamily="34" charset="0"/>
              <a:buChar char="•"/>
            </a:pPr>
            <a:r>
              <a:rPr lang="en-US" sz="2400" dirty="0"/>
              <a:t>Save rhythm strips in medical record to document rhythm changes.</a:t>
            </a:r>
            <a:endParaRPr lang="en-IN" sz="2400" dirty="0"/>
          </a:p>
        </p:txBody>
      </p:sp>
      <p:sp>
        <p:nvSpPr>
          <p:cNvPr id="6" name="Slide Number Placeholder 5">
            <a:extLst>
              <a:ext uri="{FF2B5EF4-FFF2-40B4-BE49-F238E27FC236}">
                <a16:creationId xmlns:a16="http://schemas.microsoft.com/office/drawing/2014/main" id="{8A3B910A-5FE0-BE81-C4AE-6FD05868EEEB}"/>
              </a:ext>
            </a:extLst>
          </p:cNvPr>
          <p:cNvSpPr>
            <a:spLocks noGrp="1"/>
          </p:cNvSpPr>
          <p:nvPr>
            <p:ph type="sldNum" sz="quarter" idx="4"/>
          </p:nvPr>
        </p:nvSpPr>
        <p:spPr/>
        <p:txBody>
          <a:bodyPr/>
          <a:lstStyle/>
          <a:p>
            <a:fld id="{68151E55-6873-49E2-B8D5-2F265E6F1973}" type="slidenum">
              <a:rPr lang="en-US" smtClean="0"/>
              <a:pPr/>
              <a:t>49</a:t>
            </a:fld>
            <a:endParaRPr lang="en-US" dirty="0"/>
          </a:p>
        </p:txBody>
      </p:sp>
    </p:spTree>
    <p:extLst>
      <p:ext uri="{BB962C8B-B14F-4D97-AF65-F5344CB8AC3E}">
        <p14:creationId xmlns:p14="http://schemas.microsoft.com/office/powerpoint/2010/main" val="3369991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F15AE-4D1A-19E5-C53B-BDBBE3B36B28}"/>
              </a:ext>
            </a:extLst>
          </p:cNvPr>
          <p:cNvSpPr>
            <a:spLocks noGrp="1"/>
          </p:cNvSpPr>
          <p:nvPr>
            <p:ph type="title"/>
          </p:nvPr>
        </p:nvSpPr>
        <p:spPr/>
        <p:txBody>
          <a:bodyPr>
            <a:normAutofit fontScale="90000"/>
          </a:bodyPr>
          <a:lstStyle/>
          <a:p>
            <a:pPr algn="ctr"/>
            <a:r>
              <a:rPr lang="en-US" sz="3600" b="1" dirty="0"/>
              <a:t>Learning Outcome 10.1</a:t>
            </a:r>
            <a:br>
              <a:rPr lang="en-US" sz="3600" b="1" dirty="0"/>
            </a:br>
            <a:r>
              <a:rPr lang="en-US" sz="3600" b="1" dirty="0"/>
              <a:t>Apply Your Knowledge </a:t>
            </a:r>
            <a:r>
              <a:rPr lang="en-US" sz="1100" b="1" dirty="0"/>
              <a:t>2</a:t>
            </a:r>
            <a:endParaRPr lang="en-IN" sz="1100" b="1" dirty="0"/>
          </a:p>
        </p:txBody>
      </p:sp>
      <p:sp>
        <p:nvSpPr>
          <p:cNvPr id="3" name="Content Placeholder 2">
            <a:extLst>
              <a:ext uri="{FF2B5EF4-FFF2-40B4-BE49-F238E27FC236}">
                <a16:creationId xmlns:a16="http://schemas.microsoft.com/office/drawing/2014/main" id="{E3FFE13A-A9DD-920D-7E70-6718CDF381C4}"/>
              </a:ext>
            </a:extLst>
          </p:cNvPr>
          <p:cNvSpPr>
            <a:spLocks noGrp="1"/>
          </p:cNvSpPr>
          <p:nvPr>
            <p:ph sz="quarter" idx="11"/>
          </p:nvPr>
        </p:nvSpPr>
        <p:spPr>
          <a:xfrm>
            <a:off x="356750" y="2819578"/>
            <a:ext cx="8458200" cy="494941"/>
          </a:xfrm>
        </p:spPr>
        <p:txBody>
          <a:bodyPr/>
          <a:lstStyle/>
          <a:p>
            <a:r>
              <a:rPr lang="en-IN" dirty="0">
                <a:solidFill>
                  <a:srgbClr val="002060"/>
                </a:solidFill>
              </a:rPr>
              <a:t>Answer:</a:t>
            </a:r>
          </a:p>
        </p:txBody>
      </p:sp>
      <p:sp>
        <p:nvSpPr>
          <p:cNvPr id="4" name="Content Placeholder 3">
            <a:extLst>
              <a:ext uri="{FF2B5EF4-FFF2-40B4-BE49-F238E27FC236}">
                <a16:creationId xmlns:a16="http://schemas.microsoft.com/office/drawing/2014/main" id="{368AFED9-89DC-C4BF-16BA-B5A110C20822}"/>
              </a:ext>
            </a:extLst>
          </p:cNvPr>
          <p:cNvSpPr>
            <a:spLocks noGrp="1"/>
          </p:cNvSpPr>
          <p:nvPr>
            <p:ph sz="quarter" idx="14"/>
          </p:nvPr>
        </p:nvSpPr>
        <p:spPr>
          <a:xfrm>
            <a:off x="342900" y="1967693"/>
            <a:ext cx="8458200" cy="901237"/>
          </a:xfrm>
        </p:spPr>
        <p:txBody>
          <a:bodyPr>
            <a:normAutofit/>
          </a:bodyPr>
          <a:lstStyle/>
          <a:p>
            <a:r>
              <a:rPr lang="en-US" sz="2400" dirty="0"/>
              <a:t>Why does it take longer than normal to depolarize the ventricles during a ventricular dysrhythmia?</a:t>
            </a:r>
            <a:endParaRPr lang="en-IN" sz="2400" dirty="0"/>
          </a:p>
        </p:txBody>
      </p:sp>
      <p:sp>
        <p:nvSpPr>
          <p:cNvPr id="7" name="Slide Number Placeholder 6">
            <a:extLst>
              <a:ext uri="{FF2B5EF4-FFF2-40B4-BE49-F238E27FC236}">
                <a16:creationId xmlns:a16="http://schemas.microsoft.com/office/drawing/2014/main" id="{88C7AFF9-AE42-AEC7-C423-B8772769DC22}"/>
              </a:ext>
            </a:extLst>
          </p:cNvPr>
          <p:cNvSpPr>
            <a:spLocks noGrp="1"/>
          </p:cNvSpPr>
          <p:nvPr>
            <p:ph type="sldNum" sz="quarter" idx="10"/>
          </p:nvPr>
        </p:nvSpPr>
        <p:spPr/>
        <p:txBody>
          <a:bodyPr/>
          <a:lstStyle/>
          <a:p>
            <a:fld id="{68151E55-6873-49E2-B8D5-2F265E6F1973}" type="slidenum">
              <a:rPr lang="en-US" smtClean="0"/>
              <a:pPr/>
              <a:t>5</a:t>
            </a:fld>
            <a:endParaRPr lang="en-US"/>
          </a:p>
        </p:txBody>
      </p:sp>
      <p:sp>
        <p:nvSpPr>
          <p:cNvPr id="8" name="Content Placeholder 7">
            <a:extLst>
              <a:ext uri="{FF2B5EF4-FFF2-40B4-BE49-F238E27FC236}">
                <a16:creationId xmlns:a16="http://schemas.microsoft.com/office/drawing/2014/main" id="{AAB1936F-64B1-E5A3-28DD-EB0C62CECCB3}"/>
              </a:ext>
            </a:extLst>
          </p:cNvPr>
          <p:cNvSpPr>
            <a:spLocks noGrp="1"/>
          </p:cNvSpPr>
          <p:nvPr>
            <p:ph sz="quarter" idx="15"/>
          </p:nvPr>
        </p:nvSpPr>
        <p:spPr>
          <a:xfrm>
            <a:off x="356750" y="3378762"/>
            <a:ext cx="8458200" cy="1169673"/>
          </a:xfrm>
        </p:spPr>
        <p:txBody>
          <a:bodyPr>
            <a:normAutofit/>
          </a:bodyPr>
          <a:lstStyle/>
          <a:p>
            <a:r>
              <a:rPr lang="en-US" sz="2400" dirty="0"/>
              <a:t>The current is initiated within the Purkinje fibers, so electrical stimulation and ventricular depolarization occurs on a cell-by-cell basis.</a:t>
            </a:r>
            <a:endParaRPr lang="en-IN" sz="2400" dirty="0"/>
          </a:p>
        </p:txBody>
      </p:sp>
    </p:spTree>
    <p:extLst>
      <p:ext uri="{BB962C8B-B14F-4D97-AF65-F5344CB8AC3E}">
        <p14:creationId xmlns:p14="http://schemas.microsoft.com/office/powerpoint/2010/main" val="1223246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08B4-67C0-9D1D-6467-BE05C15C1DC5}"/>
              </a:ext>
            </a:extLst>
          </p:cNvPr>
          <p:cNvSpPr>
            <a:spLocks noGrp="1"/>
          </p:cNvSpPr>
          <p:nvPr>
            <p:ph type="title"/>
          </p:nvPr>
        </p:nvSpPr>
        <p:spPr/>
        <p:txBody>
          <a:bodyPr>
            <a:normAutofit fontScale="90000"/>
          </a:bodyPr>
          <a:lstStyle/>
          <a:p>
            <a:pPr algn="ctr"/>
            <a:r>
              <a:rPr lang="en-US" dirty="0"/>
              <a:t>Learning Outcome 10.6</a:t>
            </a:r>
            <a:br>
              <a:rPr lang="en-US" dirty="0"/>
            </a:br>
            <a:r>
              <a:rPr lang="en-US" dirty="0"/>
              <a:t>Apply Your Knowledge </a:t>
            </a:r>
            <a:r>
              <a:rPr lang="en-US" sz="1100" b="0" dirty="0"/>
              <a:t>1</a:t>
            </a:r>
            <a:endParaRPr lang="en-IN" sz="1100" b="0" dirty="0"/>
          </a:p>
        </p:txBody>
      </p:sp>
      <p:sp>
        <p:nvSpPr>
          <p:cNvPr id="3" name="Content Placeholder 2">
            <a:extLst>
              <a:ext uri="{FF2B5EF4-FFF2-40B4-BE49-F238E27FC236}">
                <a16:creationId xmlns:a16="http://schemas.microsoft.com/office/drawing/2014/main" id="{768A1A6F-92C4-6179-7B8F-DF523D4A8B8F}"/>
              </a:ext>
            </a:extLst>
          </p:cNvPr>
          <p:cNvSpPr>
            <a:spLocks noGrp="1"/>
          </p:cNvSpPr>
          <p:nvPr>
            <p:ph sz="quarter" idx="11"/>
          </p:nvPr>
        </p:nvSpPr>
        <p:spPr>
          <a:xfrm>
            <a:off x="342900" y="1276709"/>
            <a:ext cx="8458200" cy="472081"/>
          </a:xfrm>
        </p:spPr>
        <p:txBody>
          <a:bodyPr/>
          <a:lstStyle/>
          <a:p>
            <a:r>
              <a:rPr lang="en-IN" sz="2400" dirty="0"/>
              <a:t>Identify this rhythm.</a:t>
            </a:r>
          </a:p>
        </p:txBody>
      </p:sp>
      <p:sp>
        <p:nvSpPr>
          <p:cNvPr id="6" name="Slide Number Placeholder 5">
            <a:extLst>
              <a:ext uri="{FF2B5EF4-FFF2-40B4-BE49-F238E27FC236}">
                <a16:creationId xmlns:a16="http://schemas.microsoft.com/office/drawing/2014/main" id="{66AF00C0-9B84-1667-6338-32B29420E326}"/>
              </a:ext>
            </a:extLst>
          </p:cNvPr>
          <p:cNvSpPr>
            <a:spLocks noGrp="1"/>
          </p:cNvSpPr>
          <p:nvPr>
            <p:ph type="sldNum" sz="quarter" idx="4"/>
          </p:nvPr>
        </p:nvSpPr>
        <p:spPr/>
        <p:txBody>
          <a:bodyPr/>
          <a:lstStyle/>
          <a:p>
            <a:fld id="{68151E55-6873-49E2-B8D5-2F265E6F1973}" type="slidenum">
              <a:rPr lang="en-US" smtClean="0"/>
              <a:pPr/>
              <a:t>50</a:t>
            </a:fld>
            <a:endParaRPr lang="en-US" dirty="0"/>
          </a:p>
        </p:txBody>
      </p:sp>
      <p:pic>
        <p:nvPicPr>
          <p:cNvPr id="7" name="Picture 6" descr="An electrocardiograph shows a rhythm in which downward and upward waves are placed alternately. The waves are blunt and wide.">
            <a:extLst>
              <a:ext uri="{FF2B5EF4-FFF2-40B4-BE49-F238E27FC236}">
                <a16:creationId xmlns:a16="http://schemas.microsoft.com/office/drawing/2014/main" id="{B1D12B89-FFD7-4FFC-7C28-172C110E1D22}"/>
              </a:ext>
            </a:extLst>
          </p:cNvPr>
          <p:cNvPicPr>
            <a:picLocks noChangeAspect="1"/>
          </p:cNvPicPr>
          <p:nvPr/>
        </p:nvPicPr>
        <p:blipFill>
          <a:blip r:embed="rId3"/>
          <a:stretch>
            <a:fillRect/>
          </a:stretch>
        </p:blipFill>
        <p:spPr>
          <a:xfrm>
            <a:off x="493422" y="2337721"/>
            <a:ext cx="8157155" cy="2182557"/>
          </a:xfrm>
          <a:prstGeom prst="rect">
            <a:avLst/>
          </a:prstGeom>
        </p:spPr>
      </p:pic>
    </p:spTree>
    <p:extLst>
      <p:ext uri="{BB962C8B-B14F-4D97-AF65-F5344CB8AC3E}">
        <p14:creationId xmlns:p14="http://schemas.microsoft.com/office/powerpoint/2010/main" val="3844690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487E-992F-938C-7792-EB5F88EF5559}"/>
              </a:ext>
            </a:extLst>
          </p:cNvPr>
          <p:cNvSpPr>
            <a:spLocks noGrp="1"/>
          </p:cNvSpPr>
          <p:nvPr>
            <p:ph type="title"/>
          </p:nvPr>
        </p:nvSpPr>
        <p:spPr/>
        <p:txBody>
          <a:bodyPr>
            <a:noAutofit/>
          </a:bodyPr>
          <a:lstStyle/>
          <a:p>
            <a:pPr algn="ctr"/>
            <a:r>
              <a:rPr lang="en-US" sz="3200" dirty="0"/>
              <a:t>Learning Outcome 10.6</a:t>
            </a:r>
            <a:br>
              <a:rPr lang="en-US" sz="3200" dirty="0"/>
            </a:br>
            <a:r>
              <a:rPr lang="en-US" sz="3200" dirty="0"/>
              <a:t>Apply Your Knowledge </a:t>
            </a:r>
            <a:r>
              <a:rPr lang="en-US" sz="1000" b="0" dirty="0"/>
              <a:t>2</a:t>
            </a:r>
            <a:endParaRPr lang="en-IN" sz="1000" b="0" dirty="0"/>
          </a:p>
        </p:txBody>
      </p:sp>
      <p:sp>
        <p:nvSpPr>
          <p:cNvPr id="3" name="Content Placeholder 2">
            <a:extLst>
              <a:ext uri="{FF2B5EF4-FFF2-40B4-BE49-F238E27FC236}">
                <a16:creationId xmlns:a16="http://schemas.microsoft.com/office/drawing/2014/main" id="{669C1F89-A2FB-66E0-BCD9-2B4C0BD93A1F}"/>
              </a:ext>
            </a:extLst>
          </p:cNvPr>
          <p:cNvSpPr>
            <a:spLocks noGrp="1"/>
          </p:cNvSpPr>
          <p:nvPr>
            <p:ph sz="quarter" idx="11"/>
          </p:nvPr>
        </p:nvSpPr>
        <p:spPr>
          <a:xfrm>
            <a:off x="493422" y="4486094"/>
            <a:ext cx="8458200" cy="426361"/>
          </a:xfrm>
        </p:spPr>
        <p:txBody>
          <a:bodyPr/>
          <a:lstStyle/>
          <a:p>
            <a:r>
              <a:rPr lang="en-IN" dirty="0">
                <a:solidFill>
                  <a:srgbClr val="002060"/>
                </a:solidFill>
              </a:rPr>
              <a:t>Answer:</a:t>
            </a:r>
          </a:p>
        </p:txBody>
      </p:sp>
      <p:sp>
        <p:nvSpPr>
          <p:cNvPr id="4" name="Content Placeholder 3">
            <a:extLst>
              <a:ext uri="{FF2B5EF4-FFF2-40B4-BE49-F238E27FC236}">
                <a16:creationId xmlns:a16="http://schemas.microsoft.com/office/drawing/2014/main" id="{11F87CFD-FA06-73F1-7F78-37306CD37478}"/>
              </a:ext>
            </a:extLst>
          </p:cNvPr>
          <p:cNvSpPr>
            <a:spLocks noGrp="1"/>
          </p:cNvSpPr>
          <p:nvPr>
            <p:ph sz="quarter" idx="14"/>
          </p:nvPr>
        </p:nvSpPr>
        <p:spPr>
          <a:xfrm>
            <a:off x="342900" y="1538273"/>
            <a:ext cx="8458200" cy="444037"/>
          </a:xfrm>
        </p:spPr>
        <p:txBody>
          <a:bodyPr/>
          <a:lstStyle/>
          <a:p>
            <a:r>
              <a:rPr lang="en-IN" dirty="0"/>
              <a:t>Identify this rhythm.</a:t>
            </a:r>
          </a:p>
        </p:txBody>
      </p:sp>
      <p:sp>
        <p:nvSpPr>
          <p:cNvPr id="7" name="Slide Number Placeholder 6">
            <a:extLst>
              <a:ext uri="{FF2B5EF4-FFF2-40B4-BE49-F238E27FC236}">
                <a16:creationId xmlns:a16="http://schemas.microsoft.com/office/drawing/2014/main" id="{A59F129E-4AD7-0270-CB0C-2E2ECB19C614}"/>
              </a:ext>
            </a:extLst>
          </p:cNvPr>
          <p:cNvSpPr>
            <a:spLocks noGrp="1"/>
          </p:cNvSpPr>
          <p:nvPr>
            <p:ph type="sldNum" sz="quarter" idx="10"/>
          </p:nvPr>
        </p:nvSpPr>
        <p:spPr/>
        <p:txBody>
          <a:bodyPr/>
          <a:lstStyle/>
          <a:p>
            <a:fld id="{68151E55-6873-49E2-B8D5-2F265E6F1973}" type="slidenum">
              <a:rPr lang="en-US" smtClean="0"/>
              <a:pPr/>
              <a:t>51</a:t>
            </a:fld>
            <a:endParaRPr lang="en-US"/>
          </a:p>
        </p:txBody>
      </p:sp>
      <p:sp>
        <p:nvSpPr>
          <p:cNvPr id="8" name="Content Placeholder 7">
            <a:extLst>
              <a:ext uri="{FF2B5EF4-FFF2-40B4-BE49-F238E27FC236}">
                <a16:creationId xmlns:a16="http://schemas.microsoft.com/office/drawing/2014/main" id="{8FC3CB86-8F22-0EFA-64EE-5F467AA94A19}"/>
              </a:ext>
            </a:extLst>
          </p:cNvPr>
          <p:cNvSpPr>
            <a:spLocks noGrp="1"/>
          </p:cNvSpPr>
          <p:nvPr>
            <p:ph sz="quarter" idx="15"/>
          </p:nvPr>
        </p:nvSpPr>
        <p:spPr>
          <a:xfrm>
            <a:off x="357488" y="4956449"/>
            <a:ext cx="8458200" cy="1249683"/>
          </a:xfrm>
        </p:spPr>
        <p:txBody>
          <a:bodyPr/>
          <a:lstStyle/>
          <a:p>
            <a:r>
              <a:rPr lang="en-US" dirty="0">
                <a:solidFill>
                  <a:srgbClr val="002060"/>
                </a:solidFill>
              </a:rPr>
              <a:t>Torsades de Pointes, a type of ventricular tachycardia in which the impulse origination points move around from ventricle to ventricle.</a:t>
            </a:r>
            <a:endParaRPr lang="en-IN" dirty="0">
              <a:solidFill>
                <a:srgbClr val="002060"/>
              </a:solidFill>
            </a:endParaRPr>
          </a:p>
        </p:txBody>
      </p:sp>
      <p:pic>
        <p:nvPicPr>
          <p:cNvPr id="9" name="Picture 8" descr="An electrocardiograph shows a rhythm where alternate downward and upward waves are found. The waves are wide and blunt.">
            <a:extLst>
              <a:ext uri="{FF2B5EF4-FFF2-40B4-BE49-F238E27FC236}">
                <a16:creationId xmlns:a16="http://schemas.microsoft.com/office/drawing/2014/main" id="{5ACB72DB-FE92-4940-5096-BF0ED4769C9E}"/>
              </a:ext>
            </a:extLst>
          </p:cNvPr>
          <p:cNvPicPr>
            <a:picLocks noChangeAspect="1"/>
          </p:cNvPicPr>
          <p:nvPr/>
        </p:nvPicPr>
        <p:blipFill>
          <a:blip r:embed="rId3"/>
          <a:stretch>
            <a:fillRect/>
          </a:stretch>
        </p:blipFill>
        <p:spPr>
          <a:xfrm>
            <a:off x="493422" y="2161380"/>
            <a:ext cx="8157155" cy="2182557"/>
          </a:xfrm>
          <a:prstGeom prst="rect">
            <a:avLst/>
          </a:prstGeom>
        </p:spPr>
      </p:pic>
    </p:spTree>
    <p:extLst>
      <p:ext uri="{BB962C8B-B14F-4D97-AF65-F5344CB8AC3E}">
        <p14:creationId xmlns:p14="http://schemas.microsoft.com/office/powerpoint/2010/main" val="3402031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F9C4-C631-A28D-7251-A959EFE3C74D}"/>
              </a:ext>
            </a:extLst>
          </p:cNvPr>
          <p:cNvSpPr>
            <a:spLocks noGrp="1"/>
          </p:cNvSpPr>
          <p:nvPr>
            <p:ph type="title"/>
          </p:nvPr>
        </p:nvSpPr>
        <p:spPr/>
        <p:txBody>
          <a:bodyPr>
            <a:noAutofit/>
          </a:bodyPr>
          <a:lstStyle/>
          <a:p>
            <a:pPr algn="ctr"/>
            <a:r>
              <a:rPr lang="en-US" sz="3200" dirty="0"/>
              <a:t>Learning Outcome 10.7</a:t>
            </a:r>
            <a:br>
              <a:rPr lang="en-US" sz="3200" dirty="0"/>
            </a:br>
            <a:r>
              <a:rPr lang="en-US" sz="3200" dirty="0"/>
              <a:t>Ventricular Fibrillation</a:t>
            </a:r>
            <a:endParaRPr lang="en-IN" sz="3200" dirty="0"/>
          </a:p>
        </p:txBody>
      </p:sp>
      <p:sp>
        <p:nvSpPr>
          <p:cNvPr id="3" name="Content Placeholder 2">
            <a:extLst>
              <a:ext uri="{FF2B5EF4-FFF2-40B4-BE49-F238E27FC236}">
                <a16:creationId xmlns:a16="http://schemas.microsoft.com/office/drawing/2014/main" id="{7764769E-BB96-C7D8-3B27-01D0CA88DE74}"/>
              </a:ext>
            </a:extLst>
          </p:cNvPr>
          <p:cNvSpPr>
            <a:spLocks noGrp="1"/>
          </p:cNvSpPr>
          <p:nvPr>
            <p:ph sz="quarter" idx="11"/>
          </p:nvPr>
        </p:nvSpPr>
        <p:spPr>
          <a:xfrm>
            <a:off x="342900" y="1276709"/>
            <a:ext cx="8458200" cy="1786531"/>
          </a:xfrm>
        </p:spPr>
        <p:txBody>
          <a:bodyPr/>
          <a:lstStyle/>
          <a:p>
            <a:pPr marL="292608" indent="-292608">
              <a:buFont typeface="Arial" panose="020B0604020202020204" pitchFamily="34" charset="0"/>
              <a:buChar char="•"/>
            </a:pPr>
            <a:r>
              <a:rPr lang="en-US" sz="2400" dirty="0"/>
              <a:t>Chaotic, asynchronous electrical activity within ventricular tissue.</a:t>
            </a:r>
          </a:p>
          <a:p>
            <a:pPr marL="292608" indent="-292608">
              <a:buFont typeface="Arial" panose="020B0604020202020204" pitchFamily="34" charset="0"/>
              <a:buChar char="•"/>
            </a:pPr>
            <a:r>
              <a:rPr lang="en-US" sz="2400" dirty="0"/>
              <a:t>Ventricle walls quiver, preventing ejection of blood.</a:t>
            </a:r>
          </a:p>
          <a:p>
            <a:pPr marL="292608" indent="-292608">
              <a:buFont typeface="Arial" panose="020B0604020202020204" pitchFamily="34" charset="0"/>
              <a:buChar char="•"/>
            </a:pPr>
            <a:r>
              <a:rPr lang="en-US" sz="2400" dirty="0"/>
              <a:t>No cardiac output.</a:t>
            </a:r>
            <a:endParaRPr lang="en-IN" sz="2400" dirty="0"/>
          </a:p>
        </p:txBody>
      </p:sp>
      <p:sp>
        <p:nvSpPr>
          <p:cNvPr id="8" name="Text Placeholder 3">
            <a:extLst>
              <a:ext uri="{FF2B5EF4-FFF2-40B4-BE49-F238E27FC236}">
                <a16:creationId xmlns:a16="http://schemas.microsoft.com/office/drawing/2014/main" id="{9A7F5C09-89D4-B150-0AAE-34279601F8A2}"/>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B663263C-6A57-D777-7C98-C1F4F1DB6213}"/>
              </a:ext>
            </a:extLst>
          </p:cNvPr>
          <p:cNvSpPr>
            <a:spLocks noGrp="1"/>
          </p:cNvSpPr>
          <p:nvPr>
            <p:ph type="sldNum" sz="quarter" idx="4"/>
          </p:nvPr>
        </p:nvSpPr>
        <p:spPr/>
        <p:txBody>
          <a:bodyPr/>
          <a:lstStyle/>
          <a:p>
            <a:fld id="{68151E55-6873-49E2-B8D5-2F265E6F1973}" type="slidenum">
              <a:rPr lang="en-US" smtClean="0"/>
              <a:pPr/>
              <a:t>52</a:t>
            </a:fld>
            <a:endParaRPr lang="en-US" dirty="0"/>
          </a:p>
        </p:txBody>
      </p:sp>
      <p:pic>
        <p:nvPicPr>
          <p:cNvPr id="7" name="Picture 6" descr="An electrocardiograph represents ventricular fibrillation.">
            <a:extLst>
              <a:ext uri="{FF2B5EF4-FFF2-40B4-BE49-F238E27FC236}">
                <a16:creationId xmlns:a16="http://schemas.microsoft.com/office/drawing/2014/main" id="{68524209-0AB4-E334-DEF4-DCE77ACE82AC}"/>
              </a:ext>
            </a:extLst>
          </p:cNvPr>
          <p:cNvPicPr>
            <a:picLocks noChangeAspect="1"/>
          </p:cNvPicPr>
          <p:nvPr/>
        </p:nvPicPr>
        <p:blipFill>
          <a:blip r:embed="rId3"/>
          <a:stretch>
            <a:fillRect/>
          </a:stretch>
        </p:blipFill>
        <p:spPr>
          <a:xfrm>
            <a:off x="383685" y="3518819"/>
            <a:ext cx="8376630" cy="2243522"/>
          </a:xfrm>
          <a:prstGeom prst="rect">
            <a:avLst/>
          </a:prstGeom>
        </p:spPr>
      </p:pic>
    </p:spTree>
    <p:extLst>
      <p:ext uri="{BB962C8B-B14F-4D97-AF65-F5344CB8AC3E}">
        <p14:creationId xmlns:p14="http://schemas.microsoft.com/office/powerpoint/2010/main" val="890369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A530-AB9F-D781-53A9-B2A3926C4149}"/>
              </a:ext>
            </a:extLst>
          </p:cNvPr>
          <p:cNvSpPr>
            <a:spLocks noGrp="1"/>
          </p:cNvSpPr>
          <p:nvPr>
            <p:ph type="title"/>
          </p:nvPr>
        </p:nvSpPr>
        <p:spPr/>
        <p:txBody>
          <a:bodyPr/>
          <a:lstStyle/>
          <a:p>
            <a:pPr algn="ctr"/>
            <a:r>
              <a:rPr lang="en-IN" dirty="0"/>
              <a:t>Ventricular Fibrillation: Criteria</a:t>
            </a:r>
          </a:p>
        </p:txBody>
      </p:sp>
      <p:sp>
        <p:nvSpPr>
          <p:cNvPr id="3" name="Content Placeholder 2">
            <a:extLst>
              <a:ext uri="{FF2B5EF4-FFF2-40B4-BE49-F238E27FC236}">
                <a16:creationId xmlns:a16="http://schemas.microsoft.com/office/drawing/2014/main" id="{2B2301E8-A670-7F27-CE43-927FD60A40A5}"/>
              </a:ext>
            </a:extLst>
          </p:cNvPr>
          <p:cNvSpPr>
            <a:spLocks noGrp="1"/>
          </p:cNvSpPr>
          <p:nvPr>
            <p:ph sz="quarter" idx="11"/>
          </p:nvPr>
        </p:nvSpPr>
        <p:spPr>
          <a:xfrm>
            <a:off x="342900" y="1366684"/>
            <a:ext cx="8458200" cy="4881716"/>
          </a:xfrm>
        </p:spPr>
        <p:txBody>
          <a:bodyPr/>
          <a:lstStyle/>
          <a:p>
            <a:pPr marL="292608" indent="-292608">
              <a:buFont typeface="Arial" panose="020B0604020202020204" pitchFamily="34" charset="0"/>
              <a:buChar char="•"/>
            </a:pPr>
            <a:r>
              <a:rPr lang="en-US" sz="2400" dirty="0"/>
              <a:t>Rhythm: P-P and R-R intervals cannot be determined because neither P waves nor R waves are present.</a:t>
            </a:r>
          </a:p>
          <a:p>
            <a:pPr marL="292608" indent="-292608">
              <a:buFont typeface="Arial" panose="020B0604020202020204" pitchFamily="34" charset="0"/>
              <a:buChar char="•"/>
            </a:pPr>
            <a:r>
              <a:rPr lang="en-US" sz="2400" dirty="0"/>
              <a:t>Rate: Neither the atrial nor the ventricular rate can be determined.</a:t>
            </a:r>
          </a:p>
          <a:p>
            <a:pPr marL="292608" indent="-292608">
              <a:buFont typeface="Arial" panose="020B0604020202020204" pitchFamily="34" charset="0"/>
              <a:buChar char="•"/>
            </a:pPr>
            <a:r>
              <a:rPr lang="en-US" sz="2400" dirty="0"/>
              <a:t>P wave morphology: No P waves are present.</a:t>
            </a:r>
          </a:p>
          <a:p>
            <a:pPr marL="292608" indent="-292608">
              <a:buFont typeface="Arial" panose="020B0604020202020204" pitchFamily="34" charset="0"/>
              <a:buChar char="•"/>
            </a:pPr>
            <a:r>
              <a:rPr lang="en-US" sz="2400" dirty="0"/>
              <a:t>P</a:t>
            </a:r>
            <a:r>
              <a:rPr lang="en-US" sz="200" dirty="0"/>
              <a:t> </a:t>
            </a:r>
            <a:r>
              <a:rPr lang="en-US" sz="2400" dirty="0"/>
              <a:t>R interval: There is no P</a:t>
            </a:r>
            <a:r>
              <a:rPr lang="en-US" sz="200" dirty="0"/>
              <a:t> </a:t>
            </a:r>
            <a:r>
              <a:rPr lang="en-US" sz="2400" dirty="0"/>
              <a:t>R interval.</a:t>
            </a:r>
          </a:p>
          <a:p>
            <a:pPr marL="292608" indent="-292608">
              <a:buFont typeface="Arial" panose="020B0604020202020204" pitchFamily="34" charset="0"/>
              <a:buChar char="•"/>
            </a:pPr>
            <a:r>
              <a:rPr lang="en-US" sz="2400" dirty="0"/>
              <a:t>Q</a:t>
            </a:r>
            <a:r>
              <a:rPr lang="en-US" sz="200" dirty="0"/>
              <a:t> </a:t>
            </a:r>
            <a:r>
              <a:rPr lang="en-US" sz="2400" dirty="0"/>
              <a:t>R</a:t>
            </a:r>
            <a:r>
              <a:rPr lang="en-US" sz="200" dirty="0"/>
              <a:t> </a:t>
            </a:r>
            <a:r>
              <a:rPr lang="en-US" sz="2400" dirty="0"/>
              <a:t>S duration and morphology: Cannot be determined.</a:t>
            </a:r>
            <a:endParaRPr lang="en-IN" sz="2400" dirty="0"/>
          </a:p>
        </p:txBody>
      </p:sp>
      <p:sp>
        <p:nvSpPr>
          <p:cNvPr id="6" name="Slide Number Placeholder 5">
            <a:extLst>
              <a:ext uri="{FF2B5EF4-FFF2-40B4-BE49-F238E27FC236}">
                <a16:creationId xmlns:a16="http://schemas.microsoft.com/office/drawing/2014/main" id="{566F15D1-B86E-2BF6-C8B4-A4009A218ACD}"/>
              </a:ext>
            </a:extLst>
          </p:cNvPr>
          <p:cNvSpPr>
            <a:spLocks noGrp="1"/>
          </p:cNvSpPr>
          <p:nvPr>
            <p:ph type="sldNum" sz="quarter" idx="4"/>
          </p:nvPr>
        </p:nvSpPr>
        <p:spPr/>
        <p:txBody>
          <a:bodyPr/>
          <a:lstStyle/>
          <a:p>
            <a:fld id="{68151E55-6873-49E2-B8D5-2F265E6F1973}" type="slidenum">
              <a:rPr lang="en-US" smtClean="0"/>
              <a:pPr/>
              <a:t>53</a:t>
            </a:fld>
            <a:endParaRPr lang="en-US" dirty="0"/>
          </a:p>
        </p:txBody>
      </p:sp>
    </p:spTree>
    <p:extLst>
      <p:ext uri="{BB962C8B-B14F-4D97-AF65-F5344CB8AC3E}">
        <p14:creationId xmlns:p14="http://schemas.microsoft.com/office/powerpoint/2010/main" val="312541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22F8-82C6-4ACC-5012-D4BF2C4030AB}"/>
              </a:ext>
            </a:extLst>
          </p:cNvPr>
          <p:cNvSpPr>
            <a:spLocks noGrp="1"/>
          </p:cNvSpPr>
          <p:nvPr>
            <p:ph type="title"/>
          </p:nvPr>
        </p:nvSpPr>
        <p:spPr/>
        <p:txBody>
          <a:bodyPr>
            <a:noAutofit/>
          </a:bodyPr>
          <a:lstStyle/>
          <a:p>
            <a:pPr algn="ctr"/>
            <a:r>
              <a:rPr lang="en-US" sz="3200" dirty="0"/>
              <a:t>Ventricular Fibrillation: What You Should Know</a:t>
            </a:r>
            <a:endParaRPr lang="en-IN" sz="3200" dirty="0"/>
          </a:p>
        </p:txBody>
      </p:sp>
      <p:sp>
        <p:nvSpPr>
          <p:cNvPr id="3" name="Content Placeholder 2">
            <a:extLst>
              <a:ext uri="{FF2B5EF4-FFF2-40B4-BE49-F238E27FC236}">
                <a16:creationId xmlns:a16="http://schemas.microsoft.com/office/drawing/2014/main" id="{EE81DA3C-3E46-8B25-3687-508BDC098148}"/>
              </a:ext>
            </a:extLst>
          </p:cNvPr>
          <p:cNvSpPr>
            <a:spLocks noGrp="1"/>
          </p:cNvSpPr>
          <p:nvPr>
            <p:ph sz="quarter" idx="11"/>
          </p:nvPr>
        </p:nvSpPr>
        <p:spPr>
          <a:xfrm>
            <a:off x="342900" y="1276709"/>
            <a:ext cx="8458200" cy="2003701"/>
          </a:xfrm>
        </p:spPr>
        <p:txBody>
          <a:bodyPr/>
          <a:lstStyle/>
          <a:p>
            <a:r>
              <a:rPr lang="en-US" dirty="0"/>
              <a:t>Always check the patient first.</a:t>
            </a:r>
          </a:p>
          <a:p>
            <a:r>
              <a:rPr lang="en-US" dirty="0"/>
              <a:t>In true ventricular fibrillation:</a:t>
            </a:r>
          </a:p>
          <a:p>
            <a:pPr marL="292608" indent="-292608">
              <a:buFont typeface="Arial" panose="020B0604020202020204" pitchFamily="34" charset="0"/>
              <a:buChar char="•"/>
            </a:pPr>
            <a:r>
              <a:rPr lang="en-US" dirty="0"/>
              <a:t>Patient is unconscious, apneic, and pulseless.</a:t>
            </a:r>
          </a:p>
          <a:p>
            <a:pPr marL="292608" indent="-292608">
              <a:buFont typeface="Arial" panose="020B0604020202020204" pitchFamily="34" charset="0"/>
              <a:buChar char="•"/>
            </a:pPr>
            <a:r>
              <a:rPr lang="en-US" dirty="0"/>
              <a:t>True emergency situation.</a:t>
            </a:r>
            <a:endParaRPr lang="en-IN" dirty="0"/>
          </a:p>
        </p:txBody>
      </p:sp>
      <p:sp>
        <p:nvSpPr>
          <p:cNvPr id="4" name="Content Placeholder 3">
            <a:extLst>
              <a:ext uri="{FF2B5EF4-FFF2-40B4-BE49-F238E27FC236}">
                <a16:creationId xmlns:a16="http://schemas.microsoft.com/office/drawing/2014/main" id="{1118E37C-8317-0FD9-BB66-971E6D962ED7}"/>
              </a:ext>
            </a:extLst>
          </p:cNvPr>
          <p:cNvSpPr>
            <a:spLocks noGrp="1"/>
          </p:cNvSpPr>
          <p:nvPr>
            <p:ph sz="quarter" idx="14"/>
          </p:nvPr>
        </p:nvSpPr>
        <p:spPr>
          <a:xfrm>
            <a:off x="342900" y="3493770"/>
            <a:ext cx="8458200" cy="1352550"/>
          </a:xfrm>
        </p:spPr>
        <p:txBody>
          <a:bodyPr/>
          <a:lstStyle/>
          <a:p>
            <a:r>
              <a:rPr lang="en-US" dirty="0"/>
              <a:t>Initiate Code Blue and begin C</a:t>
            </a:r>
            <a:r>
              <a:rPr lang="en-US" sz="100" dirty="0"/>
              <a:t> </a:t>
            </a:r>
            <a:r>
              <a:rPr lang="en-US" dirty="0"/>
              <a:t>P</a:t>
            </a:r>
            <a:r>
              <a:rPr lang="en-US" sz="100" dirty="0"/>
              <a:t> </a:t>
            </a:r>
            <a:r>
              <a:rPr lang="en-US" dirty="0"/>
              <a:t>R/A</a:t>
            </a:r>
            <a:r>
              <a:rPr lang="en-US" sz="100" dirty="0"/>
              <a:t> </a:t>
            </a:r>
            <a:r>
              <a:rPr lang="en-US" dirty="0"/>
              <a:t>C</a:t>
            </a:r>
            <a:r>
              <a:rPr lang="en-US" sz="100" dirty="0"/>
              <a:t> </a:t>
            </a:r>
            <a:r>
              <a:rPr lang="en-US" dirty="0"/>
              <a:t>L</a:t>
            </a:r>
            <a:r>
              <a:rPr lang="en-US" sz="100" dirty="0"/>
              <a:t> </a:t>
            </a:r>
            <a:r>
              <a:rPr lang="en-US" dirty="0"/>
              <a:t>S procedures immediately.</a:t>
            </a:r>
          </a:p>
          <a:p>
            <a:r>
              <a:rPr lang="en-US" dirty="0"/>
              <a:t>Know where and how to use the </a:t>
            </a:r>
            <a:r>
              <a:rPr lang="en-US" dirty="0">
                <a:solidFill>
                  <a:srgbClr val="002060"/>
                </a:solidFill>
              </a:rPr>
              <a:t>crash cart</a:t>
            </a:r>
            <a:r>
              <a:rPr lang="en-US" dirty="0"/>
              <a:t>.</a:t>
            </a:r>
            <a:endParaRPr lang="en-IN" dirty="0"/>
          </a:p>
        </p:txBody>
      </p:sp>
      <p:sp>
        <p:nvSpPr>
          <p:cNvPr id="7" name="Slide Number Placeholder 6">
            <a:extLst>
              <a:ext uri="{FF2B5EF4-FFF2-40B4-BE49-F238E27FC236}">
                <a16:creationId xmlns:a16="http://schemas.microsoft.com/office/drawing/2014/main" id="{0F4B722A-8A2A-764D-B395-A40AB7B48520}"/>
              </a:ext>
            </a:extLst>
          </p:cNvPr>
          <p:cNvSpPr>
            <a:spLocks noGrp="1"/>
          </p:cNvSpPr>
          <p:nvPr>
            <p:ph type="sldNum" sz="quarter" idx="10"/>
          </p:nvPr>
        </p:nvSpPr>
        <p:spPr/>
        <p:txBody>
          <a:bodyPr/>
          <a:lstStyle/>
          <a:p>
            <a:fld id="{68151E55-6873-49E2-B8D5-2F265E6F1973}" type="slidenum">
              <a:rPr lang="en-US" smtClean="0"/>
              <a:pPr/>
              <a:t>54</a:t>
            </a:fld>
            <a:endParaRPr lang="en-US"/>
          </a:p>
        </p:txBody>
      </p:sp>
    </p:spTree>
    <p:extLst>
      <p:ext uri="{BB962C8B-B14F-4D97-AF65-F5344CB8AC3E}">
        <p14:creationId xmlns:p14="http://schemas.microsoft.com/office/powerpoint/2010/main" val="3110500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0014-6EAF-0F90-5936-2671B9117ED3}"/>
              </a:ext>
            </a:extLst>
          </p:cNvPr>
          <p:cNvSpPr>
            <a:spLocks noGrp="1"/>
          </p:cNvSpPr>
          <p:nvPr>
            <p:ph type="title"/>
          </p:nvPr>
        </p:nvSpPr>
        <p:spPr/>
        <p:txBody>
          <a:bodyPr>
            <a:normAutofit fontScale="90000"/>
          </a:bodyPr>
          <a:lstStyle/>
          <a:p>
            <a:pPr algn="ctr"/>
            <a:r>
              <a:rPr lang="en-US" dirty="0"/>
              <a:t>Learning Outcome 10.7</a:t>
            </a:r>
            <a:br>
              <a:rPr lang="en-US" dirty="0"/>
            </a:br>
            <a:r>
              <a:rPr lang="en-US" dirty="0"/>
              <a:t>Apply Your Knowledge </a:t>
            </a:r>
            <a:r>
              <a:rPr lang="en-US" sz="1100" b="0" dirty="0"/>
              <a:t>1</a:t>
            </a:r>
            <a:endParaRPr lang="en-IN" sz="1100" b="0" dirty="0"/>
          </a:p>
        </p:txBody>
      </p:sp>
      <p:sp>
        <p:nvSpPr>
          <p:cNvPr id="3" name="Content Placeholder 2">
            <a:extLst>
              <a:ext uri="{FF2B5EF4-FFF2-40B4-BE49-F238E27FC236}">
                <a16:creationId xmlns:a16="http://schemas.microsoft.com/office/drawing/2014/main" id="{0EF34C15-0940-41C6-783A-C1137E37243E}"/>
              </a:ext>
            </a:extLst>
          </p:cNvPr>
          <p:cNvSpPr>
            <a:spLocks noGrp="1"/>
          </p:cNvSpPr>
          <p:nvPr>
            <p:ph sz="quarter" idx="11"/>
          </p:nvPr>
        </p:nvSpPr>
        <p:spPr>
          <a:xfrm>
            <a:off x="342900" y="1848465"/>
            <a:ext cx="8458200" cy="4399935"/>
          </a:xfrm>
        </p:spPr>
        <p:txBody>
          <a:bodyPr/>
          <a:lstStyle/>
          <a:p>
            <a:r>
              <a:rPr lang="en-IN" sz="2400" dirty="0"/>
              <a:t>What is ventricular fibrillation?</a:t>
            </a:r>
          </a:p>
        </p:txBody>
      </p:sp>
      <p:sp>
        <p:nvSpPr>
          <p:cNvPr id="6" name="Slide Number Placeholder 5">
            <a:extLst>
              <a:ext uri="{FF2B5EF4-FFF2-40B4-BE49-F238E27FC236}">
                <a16:creationId xmlns:a16="http://schemas.microsoft.com/office/drawing/2014/main" id="{76776E86-5B97-5810-4B39-B7AF604C4140}"/>
              </a:ext>
            </a:extLst>
          </p:cNvPr>
          <p:cNvSpPr>
            <a:spLocks noGrp="1"/>
          </p:cNvSpPr>
          <p:nvPr>
            <p:ph type="sldNum" sz="quarter" idx="4"/>
          </p:nvPr>
        </p:nvSpPr>
        <p:spPr/>
        <p:txBody>
          <a:bodyPr/>
          <a:lstStyle/>
          <a:p>
            <a:fld id="{68151E55-6873-49E2-B8D5-2F265E6F1973}" type="slidenum">
              <a:rPr lang="en-US" smtClean="0"/>
              <a:pPr/>
              <a:t>55</a:t>
            </a:fld>
            <a:endParaRPr lang="en-US" dirty="0"/>
          </a:p>
        </p:txBody>
      </p:sp>
    </p:spTree>
    <p:extLst>
      <p:ext uri="{BB962C8B-B14F-4D97-AF65-F5344CB8AC3E}">
        <p14:creationId xmlns:p14="http://schemas.microsoft.com/office/powerpoint/2010/main" val="1932606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1F6D-4DF5-0114-F98A-B92B9307349D}"/>
              </a:ext>
            </a:extLst>
          </p:cNvPr>
          <p:cNvSpPr>
            <a:spLocks noGrp="1"/>
          </p:cNvSpPr>
          <p:nvPr>
            <p:ph type="title"/>
          </p:nvPr>
        </p:nvSpPr>
        <p:spPr/>
        <p:txBody>
          <a:bodyPr>
            <a:noAutofit/>
          </a:bodyPr>
          <a:lstStyle/>
          <a:p>
            <a:pPr algn="ctr"/>
            <a:r>
              <a:rPr lang="en-US" sz="3200" dirty="0"/>
              <a:t>Learning Outcome 10.7</a:t>
            </a:r>
            <a:br>
              <a:rPr lang="en-US" sz="3200" dirty="0"/>
            </a:br>
            <a:r>
              <a:rPr lang="en-US" sz="3200" dirty="0"/>
              <a:t>Apply Your Knowledge </a:t>
            </a:r>
            <a:r>
              <a:rPr lang="en-US" sz="1000" b="0" dirty="0"/>
              <a:t>2</a:t>
            </a:r>
            <a:endParaRPr lang="en-IN" sz="1000" b="0" dirty="0"/>
          </a:p>
        </p:txBody>
      </p:sp>
      <p:sp>
        <p:nvSpPr>
          <p:cNvPr id="3" name="Content Placeholder 2">
            <a:extLst>
              <a:ext uri="{FF2B5EF4-FFF2-40B4-BE49-F238E27FC236}">
                <a16:creationId xmlns:a16="http://schemas.microsoft.com/office/drawing/2014/main" id="{CF3AFF11-5989-39CB-8E01-1461C6EE0B69}"/>
              </a:ext>
            </a:extLst>
          </p:cNvPr>
          <p:cNvSpPr>
            <a:spLocks noGrp="1"/>
          </p:cNvSpPr>
          <p:nvPr>
            <p:ph sz="quarter" idx="11"/>
          </p:nvPr>
        </p:nvSpPr>
        <p:spPr>
          <a:xfrm>
            <a:off x="342900" y="2622136"/>
            <a:ext cx="8458200" cy="472081"/>
          </a:xfrm>
        </p:spPr>
        <p:txBody>
          <a:bodyPr/>
          <a:lstStyle/>
          <a:p>
            <a:r>
              <a:rPr lang="en-IN" dirty="0">
                <a:solidFill>
                  <a:srgbClr val="002060"/>
                </a:solidFill>
              </a:rPr>
              <a:t>Answer:</a:t>
            </a:r>
          </a:p>
        </p:txBody>
      </p:sp>
      <p:sp>
        <p:nvSpPr>
          <p:cNvPr id="4" name="Content Placeholder 3">
            <a:extLst>
              <a:ext uri="{FF2B5EF4-FFF2-40B4-BE49-F238E27FC236}">
                <a16:creationId xmlns:a16="http://schemas.microsoft.com/office/drawing/2014/main" id="{2CCF9620-99C9-D474-B090-7DDC715DF9E7}"/>
              </a:ext>
            </a:extLst>
          </p:cNvPr>
          <p:cNvSpPr>
            <a:spLocks noGrp="1"/>
          </p:cNvSpPr>
          <p:nvPr>
            <p:ph sz="quarter" idx="14"/>
          </p:nvPr>
        </p:nvSpPr>
        <p:spPr>
          <a:xfrm>
            <a:off x="342900" y="1956263"/>
            <a:ext cx="8458200" cy="489757"/>
          </a:xfrm>
        </p:spPr>
        <p:txBody>
          <a:bodyPr>
            <a:normAutofit/>
          </a:bodyPr>
          <a:lstStyle/>
          <a:p>
            <a:r>
              <a:rPr lang="en-IN" sz="2400" dirty="0"/>
              <a:t>What is ventricular fibrillation?</a:t>
            </a:r>
          </a:p>
        </p:txBody>
      </p:sp>
      <p:sp>
        <p:nvSpPr>
          <p:cNvPr id="7" name="Slide Number Placeholder 6">
            <a:extLst>
              <a:ext uri="{FF2B5EF4-FFF2-40B4-BE49-F238E27FC236}">
                <a16:creationId xmlns:a16="http://schemas.microsoft.com/office/drawing/2014/main" id="{A76CD685-8846-D64A-2CD2-FE29DE65EABE}"/>
              </a:ext>
            </a:extLst>
          </p:cNvPr>
          <p:cNvSpPr>
            <a:spLocks noGrp="1"/>
          </p:cNvSpPr>
          <p:nvPr>
            <p:ph type="sldNum" sz="quarter" idx="10"/>
          </p:nvPr>
        </p:nvSpPr>
        <p:spPr/>
        <p:txBody>
          <a:bodyPr/>
          <a:lstStyle/>
          <a:p>
            <a:fld id="{68151E55-6873-49E2-B8D5-2F265E6F1973}" type="slidenum">
              <a:rPr lang="en-US" smtClean="0"/>
              <a:pPr/>
              <a:t>56</a:t>
            </a:fld>
            <a:endParaRPr lang="en-US"/>
          </a:p>
        </p:txBody>
      </p:sp>
      <p:sp>
        <p:nvSpPr>
          <p:cNvPr id="8" name="Content Placeholder 7">
            <a:extLst>
              <a:ext uri="{FF2B5EF4-FFF2-40B4-BE49-F238E27FC236}">
                <a16:creationId xmlns:a16="http://schemas.microsoft.com/office/drawing/2014/main" id="{F498E927-CDAD-05D5-B392-7AB13ADF4A5D}"/>
              </a:ext>
            </a:extLst>
          </p:cNvPr>
          <p:cNvSpPr>
            <a:spLocks noGrp="1"/>
          </p:cNvSpPr>
          <p:nvPr>
            <p:ph sz="quarter" idx="15"/>
          </p:nvPr>
        </p:nvSpPr>
        <p:spPr>
          <a:xfrm>
            <a:off x="342900" y="3270333"/>
            <a:ext cx="8458200" cy="835494"/>
          </a:xfrm>
        </p:spPr>
        <p:txBody>
          <a:bodyPr>
            <a:normAutofit/>
          </a:bodyPr>
          <a:lstStyle/>
          <a:p>
            <a:r>
              <a:rPr lang="en-US" sz="2400" dirty="0">
                <a:solidFill>
                  <a:srgbClr val="002060"/>
                </a:solidFill>
              </a:rPr>
              <a:t>The absence of organized electrical activity in the ventricles, resulting in a disorganized or chaotic tracing.</a:t>
            </a:r>
            <a:endParaRPr lang="en-IN" sz="2400" dirty="0">
              <a:solidFill>
                <a:srgbClr val="002060"/>
              </a:solidFill>
            </a:endParaRPr>
          </a:p>
        </p:txBody>
      </p:sp>
    </p:spTree>
    <p:extLst>
      <p:ext uri="{BB962C8B-B14F-4D97-AF65-F5344CB8AC3E}">
        <p14:creationId xmlns:p14="http://schemas.microsoft.com/office/powerpoint/2010/main" val="2224780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2CC4-1E75-9D83-A4B6-9075773B561C}"/>
              </a:ext>
            </a:extLst>
          </p:cNvPr>
          <p:cNvSpPr>
            <a:spLocks noGrp="1"/>
          </p:cNvSpPr>
          <p:nvPr>
            <p:ph type="title"/>
          </p:nvPr>
        </p:nvSpPr>
        <p:spPr/>
        <p:txBody>
          <a:bodyPr>
            <a:normAutofit fontScale="90000"/>
          </a:bodyPr>
          <a:lstStyle/>
          <a:p>
            <a:pPr algn="ctr"/>
            <a:r>
              <a:rPr lang="en-IN" sz="3600" dirty="0"/>
              <a:t>Learning Outcome 10.8</a:t>
            </a:r>
            <a:br>
              <a:rPr lang="en-IN" sz="3600" dirty="0"/>
            </a:br>
            <a:r>
              <a:rPr lang="en-IN" sz="3600" dirty="0"/>
              <a:t>Asystole</a:t>
            </a:r>
          </a:p>
        </p:txBody>
      </p:sp>
      <p:sp>
        <p:nvSpPr>
          <p:cNvPr id="3" name="Content Placeholder 2">
            <a:extLst>
              <a:ext uri="{FF2B5EF4-FFF2-40B4-BE49-F238E27FC236}">
                <a16:creationId xmlns:a16="http://schemas.microsoft.com/office/drawing/2014/main" id="{C0956D0A-51DF-B559-B55F-DF03C4CC37B0}"/>
              </a:ext>
            </a:extLst>
          </p:cNvPr>
          <p:cNvSpPr>
            <a:spLocks noGrp="1"/>
          </p:cNvSpPr>
          <p:nvPr>
            <p:ph sz="quarter" idx="11"/>
          </p:nvPr>
        </p:nvSpPr>
        <p:spPr>
          <a:xfrm>
            <a:off x="342900" y="1276709"/>
            <a:ext cx="8458200" cy="952141"/>
          </a:xfrm>
        </p:spPr>
        <p:txBody>
          <a:bodyPr/>
          <a:lstStyle/>
          <a:p>
            <a:pPr marL="292608" indent="-292608">
              <a:buFont typeface="Arial" panose="020B0604020202020204" pitchFamily="34" charset="0"/>
              <a:buChar char="•"/>
            </a:pPr>
            <a:r>
              <a:rPr lang="en-US" dirty="0"/>
              <a:t>Absence of ventricular activity and depolarization.</a:t>
            </a:r>
          </a:p>
          <a:p>
            <a:pPr marL="292608" indent="-292608">
              <a:buFont typeface="Arial" panose="020B0604020202020204" pitchFamily="34" charset="0"/>
              <a:buChar char="•"/>
            </a:pPr>
            <a:r>
              <a:rPr lang="en-US" dirty="0"/>
              <a:t>No electrical activity is present in the myocardium.</a:t>
            </a:r>
            <a:endParaRPr lang="en-IN" dirty="0"/>
          </a:p>
        </p:txBody>
      </p:sp>
      <p:sp>
        <p:nvSpPr>
          <p:cNvPr id="4" name="Content Placeholder 3">
            <a:extLst>
              <a:ext uri="{FF2B5EF4-FFF2-40B4-BE49-F238E27FC236}">
                <a16:creationId xmlns:a16="http://schemas.microsoft.com/office/drawing/2014/main" id="{1677F3B6-8244-2879-28A4-FF459603EE99}"/>
              </a:ext>
            </a:extLst>
          </p:cNvPr>
          <p:cNvSpPr>
            <a:spLocks noGrp="1"/>
          </p:cNvSpPr>
          <p:nvPr>
            <p:ph sz="quarter" idx="14"/>
          </p:nvPr>
        </p:nvSpPr>
        <p:spPr>
          <a:xfrm>
            <a:off x="342900" y="5123207"/>
            <a:ext cx="8458200" cy="834390"/>
          </a:xfrm>
        </p:spPr>
        <p:txBody>
          <a:bodyPr/>
          <a:lstStyle/>
          <a:p>
            <a:r>
              <a:rPr lang="en-US" i="1" dirty="0">
                <a:solidFill>
                  <a:srgbClr val="002060"/>
                </a:solidFill>
              </a:rPr>
              <a:t>Always confirm asystole in at least two different leads to rule out “fine” ventricular fibrillation.</a:t>
            </a:r>
            <a:endParaRPr lang="en-IN" i="1" dirty="0">
              <a:solidFill>
                <a:srgbClr val="002060"/>
              </a:solidFill>
            </a:endParaRPr>
          </a:p>
        </p:txBody>
      </p:sp>
      <p:sp>
        <p:nvSpPr>
          <p:cNvPr id="9" name="Text Placeholder 3">
            <a:extLst>
              <a:ext uri="{FF2B5EF4-FFF2-40B4-BE49-F238E27FC236}">
                <a16:creationId xmlns:a16="http://schemas.microsoft.com/office/drawing/2014/main" id="{FDB5B51F-B46A-F895-B856-A2595E38693D}"/>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7" name="Slide Number Placeholder 6">
            <a:extLst>
              <a:ext uri="{FF2B5EF4-FFF2-40B4-BE49-F238E27FC236}">
                <a16:creationId xmlns:a16="http://schemas.microsoft.com/office/drawing/2014/main" id="{86F34534-CBCC-1F10-A5C8-F568E8730CE1}"/>
              </a:ext>
            </a:extLst>
          </p:cNvPr>
          <p:cNvSpPr>
            <a:spLocks noGrp="1"/>
          </p:cNvSpPr>
          <p:nvPr>
            <p:ph type="sldNum" sz="quarter" idx="10"/>
          </p:nvPr>
        </p:nvSpPr>
        <p:spPr/>
        <p:txBody>
          <a:bodyPr/>
          <a:lstStyle/>
          <a:p>
            <a:fld id="{68151E55-6873-49E2-B8D5-2F265E6F1973}" type="slidenum">
              <a:rPr lang="en-US" smtClean="0"/>
              <a:pPr/>
              <a:t>57</a:t>
            </a:fld>
            <a:endParaRPr lang="en-US"/>
          </a:p>
        </p:txBody>
      </p:sp>
      <p:pic>
        <p:nvPicPr>
          <p:cNvPr id="8" name="Picture 7" descr="An electrocardiograph represents asystole.">
            <a:extLst>
              <a:ext uri="{FF2B5EF4-FFF2-40B4-BE49-F238E27FC236}">
                <a16:creationId xmlns:a16="http://schemas.microsoft.com/office/drawing/2014/main" id="{68E74EBF-BD36-1480-8F1E-A22BEF5FCB3A}"/>
              </a:ext>
            </a:extLst>
          </p:cNvPr>
          <p:cNvPicPr>
            <a:picLocks noChangeAspect="1"/>
          </p:cNvPicPr>
          <p:nvPr/>
        </p:nvPicPr>
        <p:blipFill>
          <a:blip r:embed="rId3"/>
          <a:stretch>
            <a:fillRect/>
          </a:stretch>
        </p:blipFill>
        <p:spPr>
          <a:xfrm>
            <a:off x="341009" y="2554887"/>
            <a:ext cx="8461981" cy="2274005"/>
          </a:xfrm>
          <a:prstGeom prst="rect">
            <a:avLst/>
          </a:prstGeom>
        </p:spPr>
      </p:pic>
    </p:spTree>
    <p:extLst>
      <p:ext uri="{BB962C8B-B14F-4D97-AF65-F5344CB8AC3E}">
        <p14:creationId xmlns:p14="http://schemas.microsoft.com/office/powerpoint/2010/main" val="78398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CC11-6CDF-FEFD-4B1E-4D7DE87264A1}"/>
              </a:ext>
            </a:extLst>
          </p:cNvPr>
          <p:cNvSpPr>
            <a:spLocks noGrp="1"/>
          </p:cNvSpPr>
          <p:nvPr>
            <p:ph type="title"/>
          </p:nvPr>
        </p:nvSpPr>
        <p:spPr/>
        <p:txBody>
          <a:bodyPr/>
          <a:lstStyle/>
          <a:p>
            <a:pPr algn="ctr"/>
            <a:r>
              <a:rPr lang="en-IN" dirty="0"/>
              <a:t>Asystole: Criteria</a:t>
            </a:r>
          </a:p>
        </p:txBody>
      </p:sp>
      <p:sp>
        <p:nvSpPr>
          <p:cNvPr id="3" name="Content Placeholder 2">
            <a:extLst>
              <a:ext uri="{FF2B5EF4-FFF2-40B4-BE49-F238E27FC236}">
                <a16:creationId xmlns:a16="http://schemas.microsoft.com/office/drawing/2014/main" id="{F7B4FE9C-88B1-ECE3-B91E-F16C495DF1B2}"/>
              </a:ext>
            </a:extLst>
          </p:cNvPr>
          <p:cNvSpPr>
            <a:spLocks noGrp="1"/>
          </p:cNvSpPr>
          <p:nvPr>
            <p:ph sz="quarter" idx="11"/>
          </p:nvPr>
        </p:nvSpPr>
        <p:spPr/>
        <p:txBody>
          <a:bodyPr/>
          <a:lstStyle/>
          <a:p>
            <a:pPr marL="292608" indent="-292608">
              <a:buFont typeface="Arial" panose="020B0604020202020204" pitchFamily="34" charset="0"/>
              <a:buChar char="•"/>
            </a:pPr>
            <a:r>
              <a:rPr lang="en-US" sz="2400" dirty="0"/>
              <a:t>Rhythm: No waveforms are present.</a:t>
            </a:r>
          </a:p>
          <a:p>
            <a:pPr marL="292608" indent="-292608">
              <a:buFont typeface="Arial" panose="020B0604020202020204" pitchFamily="34" charset="0"/>
              <a:buChar char="•"/>
            </a:pPr>
            <a:r>
              <a:rPr lang="en-US" sz="2400" dirty="0"/>
              <a:t>Rate: No atrial or ventricular rates are present.</a:t>
            </a:r>
          </a:p>
          <a:p>
            <a:pPr marL="292608" indent="-292608">
              <a:buFont typeface="Arial" panose="020B0604020202020204" pitchFamily="34" charset="0"/>
              <a:buChar char="•"/>
            </a:pPr>
            <a:r>
              <a:rPr lang="en-US" sz="2400" dirty="0"/>
              <a:t>P wave morphology: No P waves are present.</a:t>
            </a:r>
          </a:p>
          <a:p>
            <a:pPr marL="292608" indent="-292608">
              <a:buFont typeface="Arial" panose="020B0604020202020204" pitchFamily="34" charset="0"/>
              <a:buChar char="•"/>
            </a:pPr>
            <a:r>
              <a:rPr lang="en-US" sz="2400" dirty="0"/>
              <a:t>P</a:t>
            </a:r>
            <a:r>
              <a:rPr lang="en-US" sz="200" dirty="0"/>
              <a:t> </a:t>
            </a:r>
            <a:r>
              <a:rPr lang="en-US" sz="2400" dirty="0"/>
              <a:t>R interval: Cannot be measured</a:t>
            </a:r>
          </a:p>
          <a:p>
            <a:pPr marL="292608" indent="-292608">
              <a:buFont typeface="Arial" panose="020B0604020202020204" pitchFamily="34" charset="0"/>
              <a:buChar char="•"/>
            </a:pPr>
            <a:r>
              <a:rPr lang="en-US" sz="2400" dirty="0"/>
              <a:t>Q</a:t>
            </a:r>
            <a:r>
              <a:rPr lang="en-US" sz="200" dirty="0"/>
              <a:t> </a:t>
            </a:r>
            <a:r>
              <a:rPr lang="en-US" sz="2400" dirty="0"/>
              <a:t>R</a:t>
            </a:r>
            <a:r>
              <a:rPr lang="en-US" sz="200" dirty="0"/>
              <a:t> </a:t>
            </a:r>
            <a:r>
              <a:rPr lang="en-US" sz="2400" dirty="0"/>
              <a:t>S duration and morphology: Not measurable</a:t>
            </a:r>
            <a:endParaRPr lang="en-IN" sz="2400" dirty="0"/>
          </a:p>
        </p:txBody>
      </p:sp>
      <p:sp>
        <p:nvSpPr>
          <p:cNvPr id="6" name="Slide Number Placeholder 5">
            <a:extLst>
              <a:ext uri="{FF2B5EF4-FFF2-40B4-BE49-F238E27FC236}">
                <a16:creationId xmlns:a16="http://schemas.microsoft.com/office/drawing/2014/main" id="{B8F3F9DB-CF80-6B4B-6B59-37903411152D}"/>
              </a:ext>
            </a:extLst>
          </p:cNvPr>
          <p:cNvSpPr>
            <a:spLocks noGrp="1"/>
          </p:cNvSpPr>
          <p:nvPr>
            <p:ph type="sldNum" sz="quarter" idx="4"/>
          </p:nvPr>
        </p:nvSpPr>
        <p:spPr/>
        <p:txBody>
          <a:bodyPr/>
          <a:lstStyle/>
          <a:p>
            <a:fld id="{68151E55-6873-49E2-B8D5-2F265E6F1973}" type="slidenum">
              <a:rPr lang="en-US" smtClean="0"/>
              <a:pPr/>
              <a:t>58</a:t>
            </a:fld>
            <a:endParaRPr lang="en-US" dirty="0"/>
          </a:p>
        </p:txBody>
      </p:sp>
    </p:spTree>
    <p:extLst>
      <p:ext uri="{BB962C8B-B14F-4D97-AF65-F5344CB8AC3E}">
        <p14:creationId xmlns:p14="http://schemas.microsoft.com/office/powerpoint/2010/main" val="868411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AD0F-4EC1-FCCD-2C07-FCAB6718C940}"/>
              </a:ext>
            </a:extLst>
          </p:cNvPr>
          <p:cNvSpPr>
            <a:spLocks noGrp="1"/>
          </p:cNvSpPr>
          <p:nvPr>
            <p:ph type="title"/>
          </p:nvPr>
        </p:nvSpPr>
        <p:spPr/>
        <p:txBody>
          <a:bodyPr>
            <a:normAutofit/>
          </a:bodyPr>
          <a:lstStyle/>
          <a:p>
            <a:pPr algn="ctr"/>
            <a:r>
              <a:rPr lang="en-US" dirty="0"/>
              <a:t>Asystole: What You Should Know</a:t>
            </a:r>
            <a:endParaRPr lang="en-IN" dirty="0"/>
          </a:p>
        </p:txBody>
      </p:sp>
      <p:sp>
        <p:nvSpPr>
          <p:cNvPr id="3" name="Content Placeholder 2">
            <a:extLst>
              <a:ext uri="{FF2B5EF4-FFF2-40B4-BE49-F238E27FC236}">
                <a16:creationId xmlns:a16="http://schemas.microsoft.com/office/drawing/2014/main" id="{1FF2032E-5F05-B26B-6B18-FF027F457D20}"/>
              </a:ext>
            </a:extLst>
          </p:cNvPr>
          <p:cNvSpPr>
            <a:spLocks noGrp="1"/>
          </p:cNvSpPr>
          <p:nvPr>
            <p:ph sz="quarter" idx="11"/>
          </p:nvPr>
        </p:nvSpPr>
        <p:spPr>
          <a:xfrm>
            <a:off x="342900" y="1887794"/>
            <a:ext cx="8458200" cy="4360606"/>
          </a:xfrm>
        </p:spPr>
        <p:txBody>
          <a:bodyPr/>
          <a:lstStyle/>
          <a:p>
            <a:pPr marL="292608" indent="-292608">
              <a:buFont typeface="Arial" panose="020B0604020202020204" pitchFamily="34" charset="0"/>
              <a:buChar char="•"/>
            </a:pPr>
            <a:r>
              <a:rPr lang="en-US" sz="2400" dirty="0"/>
              <a:t>Situation is life-threatening.</a:t>
            </a:r>
          </a:p>
          <a:p>
            <a:pPr marL="292608" indent="-292608">
              <a:buFont typeface="Arial" panose="020B0604020202020204" pitchFamily="34" charset="0"/>
              <a:buChar char="•"/>
            </a:pPr>
            <a:r>
              <a:rPr lang="en-US" sz="2400" dirty="0"/>
              <a:t>Patient will be unconsciousness and apneic.</a:t>
            </a:r>
          </a:p>
          <a:p>
            <a:pPr marL="292608" indent="-292608">
              <a:buFont typeface="Arial" panose="020B0604020202020204" pitchFamily="34" charset="0"/>
              <a:buChar char="•"/>
            </a:pPr>
            <a:r>
              <a:rPr lang="en-US" sz="2400" dirty="0"/>
              <a:t>Patient is in cardiac arrest; initiate emergency procedures.</a:t>
            </a:r>
          </a:p>
          <a:p>
            <a:pPr marL="292608" indent="-292608">
              <a:buFont typeface="Arial" panose="020B0604020202020204" pitchFamily="34" charset="0"/>
              <a:buChar char="•"/>
            </a:pPr>
            <a:r>
              <a:rPr lang="en-US" sz="2400" dirty="0"/>
              <a:t>Always a Code Blue situation.</a:t>
            </a:r>
            <a:endParaRPr lang="en-IN" sz="2400" dirty="0"/>
          </a:p>
        </p:txBody>
      </p:sp>
      <p:sp>
        <p:nvSpPr>
          <p:cNvPr id="6" name="Slide Number Placeholder 5">
            <a:extLst>
              <a:ext uri="{FF2B5EF4-FFF2-40B4-BE49-F238E27FC236}">
                <a16:creationId xmlns:a16="http://schemas.microsoft.com/office/drawing/2014/main" id="{16876083-43BF-0A5F-2AE6-FD9E0842AFD5}"/>
              </a:ext>
            </a:extLst>
          </p:cNvPr>
          <p:cNvSpPr>
            <a:spLocks noGrp="1"/>
          </p:cNvSpPr>
          <p:nvPr>
            <p:ph type="sldNum" sz="quarter" idx="4"/>
          </p:nvPr>
        </p:nvSpPr>
        <p:spPr/>
        <p:txBody>
          <a:bodyPr/>
          <a:lstStyle/>
          <a:p>
            <a:fld id="{68151E55-6873-49E2-B8D5-2F265E6F1973}" type="slidenum">
              <a:rPr lang="en-US" smtClean="0"/>
              <a:pPr/>
              <a:t>59</a:t>
            </a:fld>
            <a:endParaRPr lang="en-US" dirty="0"/>
          </a:p>
        </p:txBody>
      </p:sp>
    </p:spTree>
    <p:extLst>
      <p:ext uri="{BB962C8B-B14F-4D97-AF65-F5344CB8AC3E}">
        <p14:creationId xmlns:p14="http://schemas.microsoft.com/office/powerpoint/2010/main" val="1900686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FFD26-415F-30A3-98D1-11484A04DE00}"/>
              </a:ext>
            </a:extLst>
          </p:cNvPr>
          <p:cNvSpPr>
            <a:spLocks noGrp="1"/>
          </p:cNvSpPr>
          <p:nvPr>
            <p:ph type="title"/>
          </p:nvPr>
        </p:nvSpPr>
        <p:spPr/>
        <p:txBody>
          <a:bodyPr>
            <a:noAutofit/>
          </a:bodyPr>
          <a:lstStyle/>
          <a:p>
            <a:pPr algn="ctr"/>
            <a:r>
              <a:rPr lang="en-US" sz="2800" dirty="0"/>
              <a:t>Learning Outcome 10.2</a:t>
            </a:r>
            <a:br>
              <a:rPr lang="en-US" sz="2800" dirty="0"/>
            </a:br>
            <a:r>
              <a:rPr lang="en-US" sz="2800" dirty="0"/>
              <a:t>Premature Ventricular Complexes Key Terms</a:t>
            </a:r>
            <a:endParaRPr lang="en-IN" sz="2800" dirty="0"/>
          </a:p>
        </p:txBody>
      </p:sp>
      <p:sp>
        <p:nvSpPr>
          <p:cNvPr id="3" name="Content Placeholder 2">
            <a:extLst>
              <a:ext uri="{FF2B5EF4-FFF2-40B4-BE49-F238E27FC236}">
                <a16:creationId xmlns:a16="http://schemas.microsoft.com/office/drawing/2014/main" id="{ED91E4AB-9FF4-C3C2-2AB8-7EAD14456999}"/>
              </a:ext>
            </a:extLst>
          </p:cNvPr>
          <p:cNvSpPr>
            <a:spLocks noGrp="1"/>
          </p:cNvSpPr>
          <p:nvPr>
            <p:ph sz="quarter" idx="11"/>
          </p:nvPr>
        </p:nvSpPr>
        <p:spPr>
          <a:xfrm>
            <a:off x="342900" y="1276709"/>
            <a:ext cx="8469630" cy="460651"/>
          </a:xfrm>
        </p:spPr>
        <p:txBody>
          <a:bodyPr/>
          <a:lstStyle/>
          <a:p>
            <a:pPr algn="ctr"/>
            <a:r>
              <a:rPr lang="en-IN" dirty="0">
                <a:solidFill>
                  <a:srgbClr val="002060"/>
                </a:solidFill>
              </a:rPr>
              <a:t>Key Terms</a:t>
            </a:r>
          </a:p>
        </p:txBody>
      </p:sp>
      <p:sp>
        <p:nvSpPr>
          <p:cNvPr id="4" name="Content Placeholder 3">
            <a:extLst>
              <a:ext uri="{FF2B5EF4-FFF2-40B4-BE49-F238E27FC236}">
                <a16:creationId xmlns:a16="http://schemas.microsoft.com/office/drawing/2014/main" id="{1CDA043D-6A42-08BD-C6E1-B000195C31BC}"/>
              </a:ext>
            </a:extLst>
          </p:cNvPr>
          <p:cNvSpPr>
            <a:spLocks noGrp="1"/>
          </p:cNvSpPr>
          <p:nvPr>
            <p:ph sz="quarter" idx="14"/>
          </p:nvPr>
        </p:nvSpPr>
        <p:spPr>
          <a:xfrm>
            <a:off x="4572000" y="1782539"/>
            <a:ext cx="4297680" cy="4446812"/>
          </a:xfrm>
        </p:spPr>
        <p:txBody>
          <a:bodyPr/>
          <a:lstStyle/>
          <a:p>
            <a:r>
              <a:rPr lang="en-IN" dirty="0"/>
              <a:t>Premature ventricular complex (P</a:t>
            </a:r>
            <a:r>
              <a:rPr lang="en-IN" sz="100" dirty="0"/>
              <a:t> </a:t>
            </a:r>
            <a:r>
              <a:rPr lang="en-IN" dirty="0"/>
              <a:t>V</a:t>
            </a:r>
            <a:r>
              <a:rPr lang="en-IN" sz="100" dirty="0"/>
              <a:t> </a:t>
            </a:r>
            <a:r>
              <a:rPr lang="en-IN" dirty="0"/>
              <a:t>C)</a:t>
            </a:r>
          </a:p>
          <a:p>
            <a:r>
              <a:rPr lang="en-IN" dirty="0"/>
              <a:t>Quadgeminy</a:t>
            </a:r>
          </a:p>
          <a:p>
            <a:r>
              <a:rPr lang="en-IN" dirty="0"/>
              <a:t>R-on-T P</a:t>
            </a:r>
            <a:r>
              <a:rPr lang="en-IN" sz="100" dirty="0"/>
              <a:t> </a:t>
            </a:r>
            <a:r>
              <a:rPr lang="en-IN" dirty="0"/>
              <a:t>V</a:t>
            </a:r>
            <a:r>
              <a:rPr lang="en-IN" sz="100" dirty="0"/>
              <a:t> </a:t>
            </a:r>
            <a:r>
              <a:rPr lang="en-IN" dirty="0"/>
              <a:t>C</a:t>
            </a:r>
          </a:p>
          <a:p>
            <a:r>
              <a:rPr lang="en-IN" dirty="0"/>
              <a:t>Run of ventricular tachycardia</a:t>
            </a:r>
          </a:p>
          <a:p>
            <a:r>
              <a:rPr lang="en-IN" dirty="0"/>
              <a:t>Salvo</a:t>
            </a:r>
          </a:p>
          <a:p>
            <a:r>
              <a:rPr lang="en-IN" dirty="0"/>
              <a:t>Trigeminy</a:t>
            </a:r>
          </a:p>
          <a:p>
            <a:r>
              <a:rPr lang="en-IN" dirty="0"/>
              <a:t>Triplet P</a:t>
            </a:r>
            <a:r>
              <a:rPr lang="en-IN" sz="100" dirty="0"/>
              <a:t> </a:t>
            </a:r>
            <a:r>
              <a:rPr lang="en-IN" dirty="0"/>
              <a:t>V</a:t>
            </a:r>
            <a:r>
              <a:rPr lang="en-IN" sz="100" dirty="0"/>
              <a:t> </a:t>
            </a:r>
            <a:r>
              <a:rPr lang="en-IN" dirty="0"/>
              <a:t>C’s</a:t>
            </a:r>
          </a:p>
          <a:p>
            <a:r>
              <a:rPr lang="en-IN" dirty="0"/>
              <a:t>Unifocal P</a:t>
            </a:r>
            <a:r>
              <a:rPr lang="en-IN" sz="100" dirty="0"/>
              <a:t> </a:t>
            </a:r>
            <a:r>
              <a:rPr lang="en-IN" dirty="0"/>
              <a:t>V</a:t>
            </a:r>
            <a:r>
              <a:rPr lang="en-IN" sz="100" dirty="0"/>
              <a:t> </a:t>
            </a:r>
            <a:r>
              <a:rPr lang="en-IN" dirty="0"/>
              <a:t>C</a:t>
            </a:r>
          </a:p>
        </p:txBody>
      </p:sp>
      <p:sp>
        <p:nvSpPr>
          <p:cNvPr id="7" name="Slide Number Placeholder 6">
            <a:extLst>
              <a:ext uri="{FF2B5EF4-FFF2-40B4-BE49-F238E27FC236}">
                <a16:creationId xmlns:a16="http://schemas.microsoft.com/office/drawing/2014/main" id="{C8220115-AE3D-09AF-05EC-110198C6BB00}"/>
              </a:ext>
            </a:extLst>
          </p:cNvPr>
          <p:cNvSpPr>
            <a:spLocks noGrp="1"/>
          </p:cNvSpPr>
          <p:nvPr>
            <p:ph type="sldNum" sz="quarter" idx="10"/>
          </p:nvPr>
        </p:nvSpPr>
        <p:spPr/>
        <p:txBody>
          <a:bodyPr/>
          <a:lstStyle/>
          <a:p>
            <a:fld id="{68151E55-6873-49E2-B8D5-2F265E6F1973}" type="slidenum">
              <a:rPr lang="en-US" smtClean="0"/>
              <a:pPr/>
              <a:t>6</a:t>
            </a:fld>
            <a:endParaRPr lang="en-US"/>
          </a:p>
        </p:txBody>
      </p:sp>
      <p:sp>
        <p:nvSpPr>
          <p:cNvPr id="8" name="Content Placeholder 7">
            <a:extLst>
              <a:ext uri="{FF2B5EF4-FFF2-40B4-BE49-F238E27FC236}">
                <a16:creationId xmlns:a16="http://schemas.microsoft.com/office/drawing/2014/main" id="{08B40AB7-14BA-8C6F-B557-68662CC5F3A5}"/>
              </a:ext>
            </a:extLst>
          </p:cNvPr>
          <p:cNvSpPr>
            <a:spLocks noGrp="1"/>
          </p:cNvSpPr>
          <p:nvPr>
            <p:ph sz="quarter" idx="15"/>
          </p:nvPr>
        </p:nvSpPr>
        <p:spPr>
          <a:xfrm>
            <a:off x="342899" y="1814395"/>
            <a:ext cx="3829051" cy="4422575"/>
          </a:xfrm>
        </p:spPr>
        <p:txBody>
          <a:bodyPr/>
          <a:lstStyle/>
          <a:p>
            <a:r>
              <a:rPr lang="en-IN" dirty="0"/>
              <a:t>Bigeminy</a:t>
            </a:r>
          </a:p>
          <a:p>
            <a:r>
              <a:rPr lang="en-IN" dirty="0"/>
              <a:t>Coupling</a:t>
            </a:r>
          </a:p>
          <a:p>
            <a:r>
              <a:rPr lang="en-IN" dirty="0"/>
              <a:t>Frequent P</a:t>
            </a:r>
            <a:r>
              <a:rPr lang="en-IN" sz="100" dirty="0"/>
              <a:t> </a:t>
            </a:r>
            <a:r>
              <a:rPr lang="en-IN" dirty="0"/>
              <a:t>V</a:t>
            </a:r>
            <a:r>
              <a:rPr lang="en-IN" sz="100" dirty="0"/>
              <a:t> </a:t>
            </a:r>
            <a:r>
              <a:rPr lang="en-IN" dirty="0"/>
              <a:t>C</a:t>
            </a:r>
          </a:p>
          <a:p>
            <a:r>
              <a:rPr lang="en-IN" dirty="0"/>
              <a:t>Interpolated P</a:t>
            </a:r>
            <a:r>
              <a:rPr lang="en-IN" sz="100" dirty="0"/>
              <a:t> </a:t>
            </a:r>
            <a:r>
              <a:rPr lang="en-IN" dirty="0"/>
              <a:t>V</a:t>
            </a:r>
            <a:r>
              <a:rPr lang="en-IN" sz="100" dirty="0"/>
              <a:t> </a:t>
            </a:r>
            <a:r>
              <a:rPr lang="en-IN" dirty="0"/>
              <a:t>C</a:t>
            </a:r>
          </a:p>
          <a:p>
            <a:r>
              <a:rPr lang="en-IN" dirty="0"/>
              <a:t>Multifocal P</a:t>
            </a:r>
            <a:r>
              <a:rPr lang="en-IN" sz="100" dirty="0"/>
              <a:t> </a:t>
            </a:r>
            <a:r>
              <a:rPr lang="en-IN" dirty="0"/>
              <a:t>V</a:t>
            </a:r>
            <a:r>
              <a:rPr lang="en-IN" sz="100" dirty="0"/>
              <a:t> </a:t>
            </a:r>
            <a:r>
              <a:rPr lang="en-IN" dirty="0"/>
              <a:t>C</a:t>
            </a:r>
          </a:p>
          <a:p>
            <a:r>
              <a:rPr lang="en-IN" dirty="0"/>
              <a:t>Occasional P</a:t>
            </a:r>
            <a:r>
              <a:rPr lang="en-IN" sz="100" dirty="0"/>
              <a:t> </a:t>
            </a:r>
            <a:r>
              <a:rPr lang="en-IN" dirty="0"/>
              <a:t>V</a:t>
            </a:r>
            <a:r>
              <a:rPr lang="en-IN" sz="100" dirty="0"/>
              <a:t> </a:t>
            </a:r>
            <a:r>
              <a:rPr lang="en-IN" dirty="0"/>
              <a:t>C</a:t>
            </a:r>
          </a:p>
          <a:p>
            <a:r>
              <a:rPr lang="en-IN" dirty="0"/>
              <a:t>Paroxysmal event</a:t>
            </a:r>
          </a:p>
        </p:txBody>
      </p:sp>
    </p:spTree>
    <p:extLst>
      <p:ext uri="{BB962C8B-B14F-4D97-AF65-F5344CB8AC3E}">
        <p14:creationId xmlns:p14="http://schemas.microsoft.com/office/powerpoint/2010/main" val="32534315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1E43-98CC-529E-6F98-6B2F537EA60B}"/>
              </a:ext>
            </a:extLst>
          </p:cNvPr>
          <p:cNvSpPr>
            <a:spLocks noGrp="1"/>
          </p:cNvSpPr>
          <p:nvPr>
            <p:ph type="title"/>
          </p:nvPr>
        </p:nvSpPr>
        <p:spPr/>
        <p:txBody>
          <a:bodyPr>
            <a:normAutofit fontScale="90000"/>
          </a:bodyPr>
          <a:lstStyle/>
          <a:p>
            <a:pPr algn="ctr"/>
            <a:r>
              <a:rPr lang="en-US" dirty="0"/>
              <a:t>Patient Education and Communication: Handling Emergency Situations</a:t>
            </a:r>
            <a:endParaRPr lang="en-IN" dirty="0"/>
          </a:p>
        </p:txBody>
      </p:sp>
      <p:sp>
        <p:nvSpPr>
          <p:cNvPr id="3" name="Content Placeholder 2">
            <a:extLst>
              <a:ext uri="{FF2B5EF4-FFF2-40B4-BE49-F238E27FC236}">
                <a16:creationId xmlns:a16="http://schemas.microsoft.com/office/drawing/2014/main" id="{E8BB5DDD-E04F-439D-D676-B4005487DC90}"/>
              </a:ext>
            </a:extLst>
          </p:cNvPr>
          <p:cNvSpPr>
            <a:spLocks noGrp="1"/>
          </p:cNvSpPr>
          <p:nvPr>
            <p:ph sz="quarter" idx="11"/>
          </p:nvPr>
        </p:nvSpPr>
        <p:spPr>
          <a:xfrm>
            <a:off x="342900" y="2035277"/>
            <a:ext cx="8458200" cy="4213123"/>
          </a:xfrm>
        </p:spPr>
        <p:txBody>
          <a:bodyPr/>
          <a:lstStyle/>
          <a:p>
            <a:pPr marL="292608" indent="-292608">
              <a:buFont typeface="Arial" panose="020B0604020202020204" pitchFamily="34" charset="0"/>
              <a:buChar char="•"/>
            </a:pPr>
            <a:r>
              <a:rPr lang="en-US" sz="2400" dirty="0"/>
              <a:t>If family/friends are present, calmly explain that there is an emergency and escort them out of immediate area.</a:t>
            </a:r>
          </a:p>
          <a:p>
            <a:pPr marL="292608" indent="-292608">
              <a:buFont typeface="Arial" panose="020B0604020202020204" pitchFamily="34" charset="0"/>
              <a:buChar char="•"/>
            </a:pPr>
            <a:r>
              <a:rPr lang="en-US" sz="2400" dirty="0"/>
              <a:t>Explain that a licensed practitioner will speak to them as soon as possible concerning their loved one.</a:t>
            </a:r>
          </a:p>
          <a:p>
            <a:pPr marL="292608" indent="-292608">
              <a:buFont typeface="Arial" panose="020B0604020202020204" pitchFamily="34" charset="0"/>
              <a:buChar char="•"/>
            </a:pPr>
            <a:r>
              <a:rPr lang="en-US" sz="2400" dirty="0"/>
              <a:t>Follow the rules of your organization or facility.</a:t>
            </a:r>
            <a:endParaRPr lang="en-IN" sz="2400" dirty="0"/>
          </a:p>
        </p:txBody>
      </p:sp>
      <p:sp>
        <p:nvSpPr>
          <p:cNvPr id="6" name="Slide Number Placeholder 5">
            <a:extLst>
              <a:ext uri="{FF2B5EF4-FFF2-40B4-BE49-F238E27FC236}">
                <a16:creationId xmlns:a16="http://schemas.microsoft.com/office/drawing/2014/main" id="{F5FA99D4-5010-BBFD-E590-B232C76C9AAA}"/>
              </a:ext>
            </a:extLst>
          </p:cNvPr>
          <p:cNvSpPr>
            <a:spLocks noGrp="1"/>
          </p:cNvSpPr>
          <p:nvPr>
            <p:ph type="sldNum" sz="quarter" idx="4"/>
          </p:nvPr>
        </p:nvSpPr>
        <p:spPr/>
        <p:txBody>
          <a:bodyPr/>
          <a:lstStyle/>
          <a:p>
            <a:fld id="{68151E55-6873-49E2-B8D5-2F265E6F1973}" type="slidenum">
              <a:rPr lang="en-US" smtClean="0"/>
              <a:pPr/>
              <a:t>60</a:t>
            </a:fld>
            <a:endParaRPr lang="en-US" dirty="0"/>
          </a:p>
        </p:txBody>
      </p:sp>
    </p:spTree>
    <p:extLst>
      <p:ext uri="{BB962C8B-B14F-4D97-AF65-F5344CB8AC3E}">
        <p14:creationId xmlns:p14="http://schemas.microsoft.com/office/powerpoint/2010/main" val="3023571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6094-F038-78A2-69E5-538FA9FD7320}"/>
              </a:ext>
            </a:extLst>
          </p:cNvPr>
          <p:cNvSpPr>
            <a:spLocks noGrp="1"/>
          </p:cNvSpPr>
          <p:nvPr>
            <p:ph type="title"/>
          </p:nvPr>
        </p:nvSpPr>
        <p:spPr/>
        <p:txBody>
          <a:bodyPr>
            <a:normAutofit fontScale="90000"/>
          </a:bodyPr>
          <a:lstStyle/>
          <a:p>
            <a:pPr algn="ctr"/>
            <a:r>
              <a:rPr lang="en-US" dirty="0"/>
              <a:t>Learning Outcome 10.8</a:t>
            </a:r>
            <a:br>
              <a:rPr lang="en-US" dirty="0"/>
            </a:br>
            <a:r>
              <a:rPr lang="en-US" dirty="0"/>
              <a:t>Apply Your Knowledge </a:t>
            </a:r>
            <a:r>
              <a:rPr lang="en-US" sz="1100" b="0" dirty="0"/>
              <a:t>1</a:t>
            </a:r>
            <a:endParaRPr lang="en-IN" sz="1100" b="0" dirty="0"/>
          </a:p>
        </p:txBody>
      </p:sp>
      <p:sp>
        <p:nvSpPr>
          <p:cNvPr id="3" name="Content Placeholder 2">
            <a:extLst>
              <a:ext uri="{FF2B5EF4-FFF2-40B4-BE49-F238E27FC236}">
                <a16:creationId xmlns:a16="http://schemas.microsoft.com/office/drawing/2014/main" id="{4BF81F9B-E482-F558-D6B9-1357C5729B95}"/>
              </a:ext>
            </a:extLst>
          </p:cNvPr>
          <p:cNvSpPr>
            <a:spLocks noGrp="1"/>
          </p:cNvSpPr>
          <p:nvPr>
            <p:ph sz="quarter" idx="11"/>
          </p:nvPr>
        </p:nvSpPr>
        <p:spPr>
          <a:xfrm>
            <a:off x="342900" y="1974800"/>
            <a:ext cx="8458200" cy="506371"/>
          </a:xfrm>
        </p:spPr>
        <p:txBody>
          <a:bodyPr/>
          <a:lstStyle/>
          <a:p>
            <a:r>
              <a:rPr lang="en-US" sz="2400" dirty="0"/>
              <a:t>Why is asystole confirmed in at least two different leads?</a:t>
            </a:r>
            <a:endParaRPr lang="en-IN" sz="2400" dirty="0"/>
          </a:p>
        </p:txBody>
      </p:sp>
      <p:sp>
        <p:nvSpPr>
          <p:cNvPr id="6" name="Slide Number Placeholder 5">
            <a:extLst>
              <a:ext uri="{FF2B5EF4-FFF2-40B4-BE49-F238E27FC236}">
                <a16:creationId xmlns:a16="http://schemas.microsoft.com/office/drawing/2014/main" id="{685E5C9D-B19F-75BB-F2FF-4DE5411F62F9}"/>
              </a:ext>
            </a:extLst>
          </p:cNvPr>
          <p:cNvSpPr>
            <a:spLocks noGrp="1"/>
          </p:cNvSpPr>
          <p:nvPr>
            <p:ph type="sldNum" sz="quarter" idx="4"/>
          </p:nvPr>
        </p:nvSpPr>
        <p:spPr/>
        <p:txBody>
          <a:bodyPr/>
          <a:lstStyle/>
          <a:p>
            <a:fld id="{68151E55-6873-49E2-B8D5-2F265E6F1973}" type="slidenum">
              <a:rPr lang="en-US" smtClean="0"/>
              <a:pPr/>
              <a:t>61</a:t>
            </a:fld>
            <a:endParaRPr lang="en-US" dirty="0"/>
          </a:p>
        </p:txBody>
      </p:sp>
    </p:spTree>
    <p:extLst>
      <p:ext uri="{BB962C8B-B14F-4D97-AF65-F5344CB8AC3E}">
        <p14:creationId xmlns:p14="http://schemas.microsoft.com/office/powerpoint/2010/main" val="1079622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1F6D-4DF5-0114-F98A-B92B9307349D}"/>
              </a:ext>
            </a:extLst>
          </p:cNvPr>
          <p:cNvSpPr>
            <a:spLocks noGrp="1"/>
          </p:cNvSpPr>
          <p:nvPr>
            <p:ph type="title"/>
          </p:nvPr>
        </p:nvSpPr>
        <p:spPr/>
        <p:txBody>
          <a:bodyPr>
            <a:noAutofit/>
          </a:bodyPr>
          <a:lstStyle/>
          <a:p>
            <a:pPr algn="ctr"/>
            <a:r>
              <a:rPr lang="en-US" sz="3200" dirty="0"/>
              <a:t>Learning Outcome 10.8</a:t>
            </a:r>
            <a:br>
              <a:rPr lang="en-US" sz="3200" dirty="0"/>
            </a:br>
            <a:r>
              <a:rPr lang="en-US" sz="3200" dirty="0"/>
              <a:t>Apply Your Knowledge </a:t>
            </a:r>
            <a:r>
              <a:rPr lang="en-US" sz="1000" b="0" dirty="0"/>
              <a:t>2</a:t>
            </a:r>
            <a:endParaRPr lang="en-IN" sz="1000" b="0" dirty="0"/>
          </a:p>
        </p:txBody>
      </p:sp>
      <p:sp>
        <p:nvSpPr>
          <p:cNvPr id="3" name="Content Placeholder 2">
            <a:extLst>
              <a:ext uri="{FF2B5EF4-FFF2-40B4-BE49-F238E27FC236}">
                <a16:creationId xmlns:a16="http://schemas.microsoft.com/office/drawing/2014/main" id="{CF3AFF11-5989-39CB-8E01-1461C6EE0B69}"/>
              </a:ext>
            </a:extLst>
          </p:cNvPr>
          <p:cNvSpPr>
            <a:spLocks noGrp="1"/>
          </p:cNvSpPr>
          <p:nvPr>
            <p:ph sz="quarter" idx="11"/>
          </p:nvPr>
        </p:nvSpPr>
        <p:spPr>
          <a:xfrm>
            <a:off x="342900" y="2622136"/>
            <a:ext cx="8458200" cy="472081"/>
          </a:xfrm>
        </p:spPr>
        <p:txBody>
          <a:bodyPr/>
          <a:lstStyle/>
          <a:p>
            <a:r>
              <a:rPr lang="en-IN" dirty="0">
                <a:solidFill>
                  <a:srgbClr val="002060"/>
                </a:solidFill>
              </a:rPr>
              <a:t>Answer:</a:t>
            </a:r>
          </a:p>
        </p:txBody>
      </p:sp>
      <p:sp>
        <p:nvSpPr>
          <p:cNvPr id="4" name="Content Placeholder 3">
            <a:extLst>
              <a:ext uri="{FF2B5EF4-FFF2-40B4-BE49-F238E27FC236}">
                <a16:creationId xmlns:a16="http://schemas.microsoft.com/office/drawing/2014/main" id="{2CCF9620-99C9-D474-B090-7DDC715DF9E7}"/>
              </a:ext>
            </a:extLst>
          </p:cNvPr>
          <p:cNvSpPr>
            <a:spLocks noGrp="1"/>
          </p:cNvSpPr>
          <p:nvPr>
            <p:ph sz="quarter" idx="14"/>
          </p:nvPr>
        </p:nvSpPr>
        <p:spPr>
          <a:xfrm>
            <a:off x="342900" y="1956263"/>
            <a:ext cx="8458200" cy="489757"/>
          </a:xfrm>
        </p:spPr>
        <p:txBody>
          <a:bodyPr>
            <a:normAutofit/>
          </a:bodyPr>
          <a:lstStyle/>
          <a:p>
            <a:r>
              <a:rPr lang="en-US" sz="2400" dirty="0"/>
              <a:t>Why is asystole confirmed in at least two different leads?</a:t>
            </a:r>
          </a:p>
        </p:txBody>
      </p:sp>
      <p:sp>
        <p:nvSpPr>
          <p:cNvPr id="7" name="Slide Number Placeholder 6">
            <a:extLst>
              <a:ext uri="{FF2B5EF4-FFF2-40B4-BE49-F238E27FC236}">
                <a16:creationId xmlns:a16="http://schemas.microsoft.com/office/drawing/2014/main" id="{A76CD685-8846-D64A-2CD2-FE29DE65EABE}"/>
              </a:ext>
            </a:extLst>
          </p:cNvPr>
          <p:cNvSpPr>
            <a:spLocks noGrp="1"/>
          </p:cNvSpPr>
          <p:nvPr>
            <p:ph type="sldNum" sz="quarter" idx="10"/>
          </p:nvPr>
        </p:nvSpPr>
        <p:spPr/>
        <p:txBody>
          <a:bodyPr/>
          <a:lstStyle/>
          <a:p>
            <a:fld id="{68151E55-6873-49E2-B8D5-2F265E6F1973}" type="slidenum">
              <a:rPr lang="en-US" smtClean="0"/>
              <a:pPr/>
              <a:t>62</a:t>
            </a:fld>
            <a:endParaRPr lang="en-US"/>
          </a:p>
        </p:txBody>
      </p:sp>
      <p:sp>
        <p:nvSpPr>
          <p:cNvPr id="8" name="Content Placeholder 7">
            <a:extLst>
              <a:ext uri="{FF2B5EF4-FFF2-40B4-BE49-F238E27FC236}">
                <a16:creationId xmlns:a16="http://schemas.microsoft.com/office/drawing/2014/main" id="{F498E927-CDAD-05D5-B392-7AB13ADF4A5D}"/>
              </a:ext>
            </a:extLst>
          </p:cNvPr>
          <p:cNvSpPr>
            <a:spLocks noGrp="1"/>
          </p:cNvSpPr>
          <p:nvPr>
            <p:ph sz="quarter" idx="15"/>
          </p:nvPr>
        </p:nvSpPr>
        <p:spPr>
          <a:xfrm>
            <a:off x="342900" y="3270333"/>
            <a:ext cx="8458200" cy="490137"/>
          </a:xfrm>
        </p:spPr>
        <p:txBody>
          <a:bodyPr>
            <a:normAutofit/>
          </a:bodyPr>
          <a:lstStyle/>
          <a:p>
            <a:r>
              <a:rPr lang="en-US" sz="2400" dirty="0">
                <a:solidFill>
                  <a:srgbClr val="002060"/>
                </a:solidFill>
              </a:rPr>
              <a:t>To rule out “fine” ventricular fibrillation.</a:t>
            </a:r>
          </a:p>
        </p:txBody>
      </p:sp>
    </p:spTree>
    <p:extLst>
      <p:ext uri="{BB962C8B-B14F-4D97-AF65-F5344CB8AC3E}">
        <p14:creationId xmlns:p14="http://schemas.microsoft.com/office/powerpoint/2010/main" val="4127147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7547-4B33-972C-4385-FA1639454DCF}"/>
              </a:ext>
            </a:extLst>
          </p:cNvPr>
          <p:cNvSpPr>
            <a:spLocks noGrp="1"/>
          </p:cNvSpPr>
          <p:nvPr>
            <p:ph type="title"/>
          </p:nvPr>
        </p:nvSpPr>
        <p:spPr/>
        <p:txBody>
          <a:bodyPr/>
          <a:lstStyle/>
          <a:p>
            <a:pPr algn="ctr"/>
            <a:r>
              <a:rPr lang="en-IN" dirty="0"/>
              <a:t>Chapter Summary </a:t>
            </a:r>
            <a:r>
              <a:rPr lang="en-IN" sz="1000" b="0" dirty="0"/>
              <a:t>1</a:t>
            </a:r>
          </a:p>
        </p:txBody>
      </p:sp>
      <p:sp>
        <p:nvSpPr>
          <p:cNvPr id="3" name="Content Placeholder 2">
            <a:extLst>
              <a:ext uri="{FF2B5EF4-FFF2-40B4-BE49-F238E27FC236}">
                <a16:creationId xmlns:a16="http://schemas.microsoft.com/office/drawing/2014/main" id="{0B88B7F4-F292-C4AF-A700-60CA6EE14F00}"/>
              </a:ext>
            </a:extLst>
          </p:cNvPr>
          <p:cNvSpPr>
            <a:spLocks noGrp="1"/>
          </p:cNvSpPr>
          <p:nvPr>
            <p:ph sz="quarter" idx="11"/>
          </p:nvPr>
        </p:nvSpPr>
        <p:spPr/>
        <p:txBody>
          <a:bodyPr/>
          <a:lstStyle/>
          <a:p>
            <a:pPr marL="292608" indent="-292608">
              <a:buFont typeface="Arial" panose="020B0604020202020204" pitchFamily="34" charset="0"/>
              <a:buChar char="•"/>
            </a:pPr>
            <a:r>
              <a:rPr lang="en-US" sz="2400" dirty="0"/>
              <a:t>All ventricular dysrhythmias have missing P waves and wide and bizarre Q</a:t>
            </a:r>
            <a:r>
              <a:rPr lang="en-US" sz="200" dirty="0"/>
              <a:t> </a:t>
            </a:r>
            <a:r>
              <a:rPr lang="en-US" sz="2400" dirty="0"/>
              <a:t>R</a:t>
            </a:r>
            <a:r>
              <a:rPr lang="en-US" sz="200" dirty="0"/>
              <a:t> </a:t>
            </a:r>
            <a:r>
              <a:rPr lang="en-US" sz="2400" dirty="0"/>
              <a:t>S complexes.</a:t>
            </a:r>
          </a:p>
          <a:p>
            <a:pPr marL="292608" indent="-292608">
              <a:buFont typeface="Arial" panose="020B0604020202020204" pitchFamily="34" charset="0"/>
              <a:buChar char="•"/>
            </a:pPr>
            <a:r>
              <a:rPr lang="en-US" sz="2400" dirty="0"/>
              <a:t>Premature ventricular complexes (P</a:t>
            </a:r>
            <a:r>
              <a:rPr lang="en-US" sz="200" dirty="0"/>
              <a:t> </a:t>
            </a:r>
            <a:r>
              <a:rPr lang="en-US" sz="2400" dirty="0"/>
              <a:t>V</a:t>
            </a:r>
            <a:r>
              <a:rPr lang="en-US" sz="200" dirty="0"/>
              <a:t> </a:t>
            </a:r>
            <a:r>
              <a:rPr lang="en-US" sz="2400" dirty="0"/>
              <a:t>C’s) are caused by ectopic impulses that occur early in the cycle and originate from the ventricles.</a:t>
            </a:r>
          </a:p>
          <a:p>
            <a:pPr marL="292608" indent="-292608">
              <a:buFont typeface="Arial" panose="020B0604020202020204" pitchFamily="34" charset="0"/>
              <a:buChar char="•"/>
            </a:pPr>
            <a:r>
              <a:rPr lang="en-US" sz="2400" dirty="0"/>
              <a:t>P</a:t>
            </a:r>
            <a:r>
              <a:rPr lang="en-US" sz="200" dirty="0"/>
              <a:t> </a:t>
            </a:r>
            <a:r>
              <a:rPr lang="en-US" sz="2400" dirty="0"/>
              <a:t>V</a:t>
            </a:r>
            <a:r>
              <a:rPr lang="en-US" sz="200" dirty="0"/>
              <a:t> </a:t>
            </a:r>
            <a:r>
              <a:rPr lang="en-US" sz="2400" dirty="0"/>
              <a:t>C’s may occur in a variety of types and patterns.</a:t>
            </a:r>
          </a:p>
          <a:p>
            <a:pPr marL="292608" indent="-292608">
              <a:buFont typeface="Arial" panose="020B0604020202020204" pitchFamily="34" charset="0"/>
              <a:buChar char="•"/>
            </a:pPr>
            <a:r>
              <a:rPr lang="en-US" sz="2400" dirty="0"/>
              <a:t>Agonal rhythms have a rate of less than 20 b</a:t>
            </a:r>
            <a:r>
              <a:rPr lang="en-US" sz="200" dirty="0"/>
              <a:t>eats </a:t>
            </a:r>
            <a:r>
              <a:rPr lang="en-US" sz="2400" dirty="0"/>
              <a:t>p</a:t>
            </a:r>
            <a:r>
              <a:rPr lang="en-US" sz="200" dirty="0"/>
              <a:t>er </a:t>
            </a:r>
            <a:r>
              <a:rPr lang="en-US" sz="2400" dirty="0"/>
              <a:t>m</a:t>
            </a:r>
            <a:r>
              <a:rPr lang="en-US" sz="200" dirty="0"/>
              <a:t>inutes</a:t>
            </a:r>
            <a:r>
              <a:rPr lang="en-US" sz="2400" dirty="0"/>
              <a:t>.</a:t>
            </a:r>
          </a:p>
          <a:p>
            <a:pPr marL="292608" indent="-292608">
              <a:buFont typeface="Arial" panose="020B0604020202020204" pitchFamily="34" charset="0"/>
              <a:buChar char="•"/>
            </a:pPr>
            <a:r>
              <a:rPr lang="en-US" sz="2400" dirty="0"/>
              <a:t>Idioventricular rhythm and accelerated idioventricular rhythm both occur when the sinoatrial and junctional pacemakers fail to initiate an impulse.</a:t>
            </a:r>
            <a:endParaRPr lang="en-IN" sz="2400" dirty="0"/>
          </a:p>
        </p:txBody>
      </p:sp>
      <p:sp>
        <p:nvSpPr>
          <p:cNvPr id="6" name="Slide Number Placeholder 5">
            <a:extLst>
              <a:ext uri="{FF2B5EF4-FFF2-40B4-BE49-F238E27FC236}">
                <a16:creationId xmlns:a16="http://schemas.microsoft.com/office/drawing/2014/main" id="{4CE68828-C420-7082-D4F4-9EE0B9E49743}"/>
              </a:ext>
            </a:extLst>
          </p:cNvPr>
          <p:cNvSpPr>
            <a:spLocks noGrp="1"/>
          </p:cNvSpPr>
          <p:nvPr>
            <p:ph type="sldNum" sz="quarter" idx="4"/>
          </p:nvPr>
        </p:nvSpPr>
        <p:spPr/>
        <p:txBody>
          <a:bodyPr/>
          <a:lstStyle/>
          <a:p>
            <a:fld id="{68151E55-6873-49E2-B8D5-2F265E6F1973}" type="slidenum">
              <a:rPr lang="en-US" smtClean="0"/>
              <a:pPr/>
              <a:t>63</a:t>
            </a:fld>
            <a:endParaRPr lang="en-US" dirty="0"/>
          </a:p>
        </p:txBody>
      </p:sp>
    </p:spTree>
    <p:extLst>
      <p:ext uri="{BB962C8B-B14F-4D97-AF65-F5344CB8AC3E}">
        <p14:creationId xmlns:p14="http://schemas.microsoft.com/office/powerpoint/2010/main" val="25696413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28419-D3DE-72D8-B96A-687530B58E29}"/>
              </a:ext>
            </a:extLst>
          </p:cNvPr>
          <p:cNvSpPr>
            <a:spLocks noGrp="1"/>
          </p:cNvSpPr>
          <p:nvPr>
            <p:ph type="title"/>
          </p:nvPr>
        </p:nvSpPr>
        <p:spPr/>
        <p:txBody>
          <a:bodyPr/>
          <a:lstStyle/>
          <a:p>
            <a:pPr algn="ctr"/>
            <a:r>
              <a:rPr lang="en-IN" dirty="0"/>
              <a:t>Chapter Summary </a:t>
            </a:r>
            <a:r>
              <a:rPr lang="en-IN" sz="1000" b="0" dirty="0"/>
              <a:t>2</a:t>
            </a:r>
          </a:p>
        </p:txBody>
      </p:sp>
      <p:sp>
        <p:nvSpPr>
          <p:cNvPr id="3" name="Content Placeholder 2">
            <a:extLst>
              <a:ext uri="{FF2B5EF4-FFF2-40B4-BE49-F238E27FC236}">
                <a16:creationId xmlns:a16="http://schemas.microsoft.com/office/drawing/2014/main" id="{CEF72041-18B7-4643-C6D5-15B071D91E7D}"/>
              </a:ext>
            </a:extLst>
          </p:cNvPr>
          <p:cNvSpPr>
            <a:spLocks noGrp="1"/>
          </p:cNvSpPr>
          <p:nvPr>
            <p:ph sz="quarter" idx="11"/>
          </p:nvPr>
        </p:nvSpPr>
        <p:spPr/>
        <p:txBody>
          <a:bodyPr/>
          <a:lstStyle/>
          <a:p>
            <a:pPr marL="292608" indent="-292608">
              <a:buFont typeface="Arial" panose="020B0604020202020204" pitchFamily="34" charset="0"/>
              <a:buChar char="•"/>
            </a:pPr>
            <a:r>
              <a:rPr lang="en-US" sz="2400" dirty="0"/>
              <a:t>The difference in idioventricular rhythm and accelerated idioventricular rhythm is the heart rate: 20 to 40 bpm for idioventricular, and 40 to 100 for accelerated idioventricular.</a:t>
            </a:r>
          </a:p>
          <a:p>
            <a:pPr marL="292608" indent="-292608">
              <a:buFont typeface="Arial" panose="020B0604020202020204" pitchFamily="34" charset="0"/>
              <a:buChar char="•"/>
            </a:pPr>
            <a:r>
              <a:rPr lang="en-US" sz="2400" dirty="0"/>
              <a:t>Ventricular tachycardia occurs when 3 or more P</a:t>
            </a:r>
            <a:r>
              <a:rPr lang="en-US" sz="200" dirty="0"/>
              <a:t> </a:t>
            </a:r>
            <a:r>
              <a:rPr lang="en-US" sz="2400" dirty="0"/>
              <a:t>V</a:t>
            </a:r>
            <a:r>
              <a:rPr lang="en-US" sz="200" dirty="0"/>
              <a:t> </a:t>
            </a:r>
            <a:r>
              <a:rPr lang="en-US" sz="2400" dirty="0"/>
              <a:t>C’s occur in a row at a rate greater than 100 b</a:t>
            </a:r>
            <a:r>
              <a:rPr lang="en-US" sz="200" dirty="0"/>
              <a:t>eats </a:t>
            </a:r>
            <a:r>
              <a:rPr lang="en-US" sz="2400" dirty="0"/>
              <a:t>p</a:t>
            </a:r>
            <a:r>
              <a:rPr lang="en-US" sz="200" dirty="0"/>
              <a:t>er </a:t>
            </a:r>
            <a:r>
              <a:rPr lang="en-US" sz="2400" dirty="0"/>
              <a:t>m</a:t>
            </a:r>
            <a:r>
              <a:rPr lang="en-US" sz="200" dirty="0"/>
              <a:t>inutes</a:t>
            </a:r>
            <a:r>
              <a:rPr lang="en-US" sz="2400" dirty="0"/>
              <a:t>.</a:t>
            </a:r>
          </a:p>
          <a:p>
            <a:pPr marL="292608" indent="-292608">
              <a:buFont typeface="Arial" panose="020B0604020202020204" pitchFamily="34" charset="0"/>
              <a:buChar char="•"/>
            </a:pPr>
            <a:r>
              <a:rPr lang="en-US" sz="2400" dirty="0"/>
              <a:t>Ventricular fibrillation is chaotic, asynchronous activity that causes the ventricle walls to quiver instead of pumping blood.</a:t>
            </a:r>
          </a:p>
          <a:p>
            <a:pPr marL="292608" indent="-292608">
              <a:buFont typeface="Arial" panose="020B0604020202020204" pitchFamily="34" charset="0"/>
              <a:buChar char="•"/>
            </a:pPr>
            <a:r>
              <a:rPr lang="en-US" sz="2400" dirty="0"/>
              <a:t>Asystole is the absence of ventricular activity and depolarization; no electrical activity is present in the myocardium.</a:t>
            </a:r>
            <a:endParaRPr lang="en-IN" sz="2400" dirty="0"/>
          </a:p>
        </p:txBody>
      </p:sp>
      <p:sp>
        <p:nvSpPr>
          <p:cNvPr id="6" name="Slide Number Placeholder 5">
            <a:extLst>
              <a:ext uri="{FF2B5EF4-FFF2-40B4-BE49-F238E27FC236}">
                <a16:creationId xmlns:a16="http://schemas.microsoft.com/office/drawing/2014/main" id="{F8F99C15-444D-E915-C1F9-03A475F24CA1}"/>
              </a:ext>
            </a:extLst>
          </p:cNvPr>
          <p:cNvSpPr>
            <a:spLocks noGrp="1"/>
          </p:cNvSpPr>
          <p:nvPr>
            <p:ph type="sldNum" sz="quarter" idx="4"/>
          </p:nvPr>
        </p:nvSpPr>
        <p:spPr/>
        <p:txBody>
          <a:bodyPr/>
          <a:lstStyle/>
          <a:p>
            <a:fld id="{68151E55-6873-49E2-B8D5-2F265E6F1973}" type="slidenum">
              <a:rPr lang="en-US" smtClean="0"/>
              <a:pPr/>
              <a:t>64</a:t>
            </a:fld>
            <a:endParaRPr lang="en-US" dirty="0"/>
          </a:p>
        </p:txBody>
      </p:sp>
    </p:spTree>
    <p:extLst>
      <p:ext uri="{BB962C8B-B14F-4D97-AF65-F5344CB8AC3E}">
        <p14:creationId xmlns:p14="http://schemas.microsoft.com/office/powerpoint/2010/main" val="1543735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81C4-B24F-6F4F-F8B6-97F8F153451D}"/>
              </a:ext>
            </a:extLst>
          </p:cNvPr>
          <p:cNvSpPr>
            <a:spLocks noGrp="1"/>
          </p:cNvSpPr>
          <p:nvPr>
            <p:ph type="title"/>
          </p:nvPr>
        </p:nvSpPr>
        <p:spPr/>
        <p:txBody>
          <a:bodyPr>
            <a:normAutofit/>
          </a:bodyPr>
          <a:lstStyle/>
          <a:p>
            <a:r>
              <a:rPr lang="en-IN" dirty="0"/>
              <a:t>Premature Ventricular Complexes (P</a:t>
            </a:r>
            <a:r>
              <a:rPr lang="en-IN" sz="100" dirty="0"/>
              <a:t> </a:t>
            </a:r>
            <a:r>
              <a:rPr lang="en-IN" dirty="0"/>
              <a:t>V</a:t>
            </a:r>
            <a:r>
              <a:rPr lang="en-IN" sz="100" dirty="0"/>
              <a:t> </a:t>
            </a:r>
            <a:r>
              <a:rPr lang="en-IN" dirty="0"/>
              <a:t>C’s)</a:t>
            </a:r>
          </a:p>
        </p:txBody>
      </p:sp>
      <p:sp>
        <p:nvSpPr>
          <p:cNvPr id="3" name="Content Placeholder 2">
            <a:extLst>
              <a:ext uri="{FF2B5EF4-FFF2-40B4-BE49-F238E27FC236}">
                <a16:creationId xmlns:a16="http://schemas.microsoft.com/office/drawing/2014/main" id="{D3A72058-953C-93E1-AE2B-35B815B16043}"/>
              </a:ext>
            </a:extLst>
          </p:cNvPr>
          <p:cNvSpPr>
            <a:spLocks noGrp="1"/>
          </p:cNvSpPr>
          <p:nvPr>
            <p:ph sz="quarter" idx="11"/>
          </p:nvPr>
        </p:nvSpPr>
        <p:spPr>
          <a:xfrm>
            <a:off x="342900" y="1276709"/>
            <a:ext cx="8458200" cy="1957981"/>
          </a:xfrm>
        </p:spPr>
        <p:txBody>
          <a:bodyPr/>
          <a:lstStyle/>
          <a:p>
            <a:r>
              <a:rPr lang="en-US" sz="2400" dirty="0"/>
              <a:t>Ectopic impulse that occurs early in the cycle.</a:t>
            </a:r>
          </a:p>
          <a:p>
            <a:r>
              <a:rPr lang="en-US" sz="2400" dirty="0"/>
              <a:t>Originates from the ventricles.</a:t>
            </a:r>
          </a:p>
          <a:p>
            <a:r>
              <a:rPr lang="en-US" sz="2400" dirty="0"/>
              <a:t>Caused by an ischemic region in the ventricles.</a:t>
            </a:r>
          </a:p>
          <a:p>
            <a:pPr marL="292608" indent="-292608">
              <a:buFont typeface="Arial" panose="020B0604020202020204" pitchFamily="34" charset="0"/>
              <a:buChar char="•"/>
            </a:pPr>
            <a:r>
              <a:rPr lang="en-US" sz="2400" dirty="0"/>
              <a:t>Ischemia increases irritability of ventricular myocardium.</a:t>
            </a:r>
            <a:endParaRPr lang="en-IN" sz="2400" dirty="0"/>
          </a:p>
        </p:txBody>
      </p:sp>
      <p:sp>
        <p:nvSpPr>
          <p:cNvPr id="8" name="Text Placeholder 3">
            <a:extLst>
              <a:ext uri="{FF2B5EF4-FFF2-40B4-BE49-F238E27FC236}">
                <a16:creationId xmlns:a16="http://schemas.microsoft.com/office/drawing/2014/main" id="{44471976-B27C-0A79-A2BE-83630DA27E65}"/>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083FD29B-70F5-9553-1EED-D89E32A2C1E7}"/>
              </a:ext>
            </a:extLst>
          </p:cNvPr>
          <p:cNvSpPr>
            <a:spLocks noGrp="1"/>
          </p:cNvSpPr>
          <p:nvPr>
            <p:ph type="sldNum" sz="quarter" idx="4"/>
          </p:nvPr>
        </p:nvSpPr>
        <p:spPr/>
        <p:txBody>
          <a:bodyPr/>
          <a:lstStyle/>
          <a:p>
            <a:fld id="{68151E55-6873-49E2-B8D5-2F265E6F1973}" type="slidenum">
              <a:rPr lang="en-US" smtClean="0"/>
              <a:pPr/>
              <a:t>7</a:t>
            </a:fld>
            <a:endParaRPr lang="en-US" dirty="0"/>
          </a:p>
        </p:txBody>
      </p:sp>
      <p:pic>
        <p:nvPicPr>
          <p:cNvPr id="7" name="Picture 6" descr="An electrocardiograph shows premature ventricular complexes.">
            <a:extLst>
              <a:ext uri="{FF2B5EF4-FFF2-40B4-BE49-F238E27FC236}">
                <a16:creationId xmlns:a16="http://schemas.microsoft.com/office/drawing/2014/main" id="{688775A7-6AE0-CADD-0C9D-5138EEA6A7A3}"/>
              </a:ext>
            </a:extLst>
          </p:cNvPr>
          <p:cNvPicPr>
            <a:picLocks noChangeAspect="1"/>
          </p:cNvPicPr>
          <p:nvPr/>
        </p:nvPicPr>
        <p:blipFill>
          <a:blip r:embed="rId3"/>
          <a:stretch>
            <a:fillRect/>
          </a:stretch>
        </p:blipFill>
        <p:spPr>
          <a:xfrm>
            <a:off x="463703" y="3447186"/>
            <a:ext cx="8193734" cy="2341067"/>
          </a:xfrm>
          <a:prstGeom prst="rect">
            <a:avLst/>
          </a:prstGeom>
        </p:spPr>
      </p:pic>
    </p:spTree>
    <p:extLst>
      <p:ext uri="{BB962C8B-B14F-4D97-AF65-F5344CB8AC3E}">
        <p14:creationId xmlns:p14="http://schemas.microsoft.com/office/powerpoint/2010/main" val="1186109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1BB8-8700-EE4E-20D2-214E45B69AF3}"/>
              </a:ext>
            </a:extLst>
          </p:cNvPr>
          <p:cNvSpPr>
            <a:spLocks noGrp="1"/>
          </p:cNvSpPr>
          <p:nvPr>
            <p:ph type="title"/>
          </p:nvPr>
        </p:nvSpPr>
        <p:spPr/>
        <p:txBody>
          <a:bodyPr/>
          <a:lstStyle/>
          <a:p>
            <a:r>
              <a:rPr lang="en-IN" dirty="0"/>
              <a:t>Unifocal P</a:t>
            </a:r>
            <a:r>
              <a:rPr lang="en-IN" sz="100" dirty="0"/>
              <a:t> </a:t>
            </a:r>
            <a:r>
              <a:rPr lang="en-IN" dirty="0"/>
              <a:t>V</a:t>
            </a:r>
            <a:r>
              <a:rPr lang="en-IN" sz="100" dirty="0"/>
              <a:t> </a:t>
            </a:r>
            <a:r>
              <a:rPr lang="en-IN" dirty="0"/>
              <a:t>C’s</a:t>
            </a:r>
          </a:p>
        </p:txBody>
      </p:sp>
      <p:sp>
        <p:nvSpPr>
          <p:cNvPr id="3" name="Content Placeholder 2">
            <a:extLst>
              <a:ext uri="{FF2B5EF4-FFF2-40B4-BE49-F238E27FC236}">
                <a16:creationId xmlns:a16="http://schemas.microsoft.com/office/drawing/2014/main" id="{F5C29B07-01E1-E78E-DD59-3E9A95CF4FD8}"/>
              </a:ext>
            </a:extLst>
          </p:cNvPr>
          <p:cNvSpPr>
            <a:spLocks noGrp="1"/>
          </p:cNvSpPr>
          <p:nvPr>
            <p:ph sz="quarter" idx="11"/>
          </p:nvPr>
        </p:nvSpPr>
        <p:spPr>
          <a:xfrm>
            <a:off x="1562100" y="4615827"/>
            <a:ext cx="3874770" cy="483511"/>
          </a:xfrm>
        </p:spPr>
        <p:txBody>
          <a:bodyPr/>
          <a:lstStyle/>
          <a:p>
            <a:r>
              <a:rPr lang="en-IN" b="1" dirty="0">
                <a:solidFill>
                  <a:srgbClr val="002060"/>
                </a:solidFill>
              </a:rPr>
              <a:t>P</a:t>
            </a:r>
            <a:r>
              <a:rPr lang="en-IN" sz="100" b="1" dirty="0">
                <a:solidFill>
                  <a:srgbClr val="002060"/>
                </a:solidFill>
              </a:rPr>
              <a:t> </a:t>
            </a:r>
            <a:r>
              <a:rPr lang="en-IN" b="1" dirty="0">
                <a:solidFill>
                  <a:srgbClr val="002060"/>
                </a:solidFill>
              </a:rPr>
              <a:t>V</a:t>
            </a:r>
            <a:r>
              <a:rPr lang="en-IN" sz="100" b="1" dirty="0">
                <a:solidFill>
                  <a:srgbClr val="002060"/>
                </a:solidFill>
              </a:rPr>
              <a:t> </a:t>
            </a:r>
            <a:r>
              <a:rPr lang="en-IN" b="1" dirty="0">
                <a:solidFill>
                  <a:srgbClr val="002060"/>
                </a:solidFill>
              </a:rPr>
              <a:t>C’s have similar shape</a:t>
            </a:r>
          </a:p>
        </p:txBody>
      </p:sp>
      <p:sp>
        <p:nvSpPr>
          <p:cNvPr id="8" name="Text Placeholder 3">
            <a:extLst>
              <a:ext uri="{FF2B5EF4-FFF2-40B4-BE49-F238E27FC236}">
                <a16:creationId xmlns:a16="http://schemas.microsoft.com/office/drawing/2014/main" id="{0172F22B-5B22-AF61-45E3-F7F03B57E15D}"/>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BD221247-5169-86AD-3B1D-AFFC3B93B247}"/>
              </a:ext>
            </a:extLst>
          </p:cNvPr>
          <p:cNvSpPr>
            <a:spLocks noGrp="1"/>
          </p:cNvSpPr>
          <p:nvPr>
            <p:ph type="sldNum" sz="quarter" idx="4"/>
          </p:nvPr>
        </p:nvSpPr>
        <p:spPr/>
        <p:txBody>
          <a:bodyPr/>
          <a:lstStyle/>
          <a:p>
            <a:fld id="{68151E55-6873-49E2-B8D5-2F265E6F1973}" type="slidenum">
              <a:rPr lang="en-US" smtClean="0"/>
              <a:pPr/>
              <a:t>8</a:t>
            </a:fld>
            <a:endParaRPr lang="en-US" dirty="0"/>
          </a:p>
        </p:txBody>
      </p:sp>
      <p:pic>
        <p:nvPicPr>
          <p:cNvPr id="7" name="Picture 6" descr="An electrocardiograph shows unifocal premature ventricular complexes.">
            <a:extLst>
              <a:ext uri="{FF2B5EF4-FFF2-40B4-BE49-F238E27FC236}">
                <a16:creationId xmlns:a16="http://schemas.microsoft.com/office/drawing/2014/main" id="{32CE3A2B-6829-815B-25FA-637FBDFC105C}"/>
              </a:ext>
            </a:extLst>
          </p:cNvPr>
          <p:cNvPicPr>
            <a:picLocks noChangeAspect="1"/>
          </p:cNvPicPr>
          <p:nvPr/>
        </p:nvPicPr>
        <p:blipFill>
          <a:blip r:embed="rId3"/>
          <a:stretch>
            <a:fillRect/>
          </a:stretch>
        </p:blipFill>
        <p:spPr>
          <a:xfrm>
            <a:off x="535755" y="1716666"/>
            <a:ext cx="7998645" cy="2761727"/>
          </a:xfrm>
          <a:prstGeom prst="rect">
            <a:avLst/>
          </a:prstGeom>
        </p:spPr>
      </p:pic>
    </p:spTree>
    <p:extLst>
      <p:ext uri="{BB962C8B-B14F-4D97-AF65-F5344CB8AC3E}">
        <p14:creationId xmlns:p14="http://schemas.microsoft.com/office/powerpoint/2010/main" val="3355015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642C-6D82-ECA1-99DA-B700C71B71AA}"/>
              </a:ext>
            </a:extLst>
          </p:cNvPr>
          <p:cNvSpPr>
            <a:spLocks noGrp="1"/>
          </p:cNvSpPr>
          <p:nvPr>
            <p:ph type="title"/>
          </p:nvPr>
        </p:nvSpPr>
        <p:spPr/>
        <p:txBody>
          <a:bodyPr/>
          <a:lstStyle/>
          <a:p>
            <a:r>
              <a:rPr lang="en-IN" dirty="0"/>
              <a:t>Multifocal P</a:t>
            </a:r>
            <a:r>
              <a:rPr lang="en-IN" sz="100" dirty="0"/>
              <a:t> </a:t>
            </a:r>
            <a:r>
              <a:rPr lang="en-IN" dirty="0"/>
              <a:t>V</a:t>
            </a:r>
            <a:r>
              <a:rPr lang="en-IN" sz="100" dirty="0"/>
              <a:t> </a:t>
            </a:r>
            <a:r>
              <a:rPr lang="en-IN" dirty="0"/>
              <a:t>C’s</a:t>
            </a:r>
          </a:p>
        </p:txBody>
      </p:sp>
      <p:sp>
        <p:nvSpPr>
          <p:cNvPr id="3" name="Content Placeholder 2">
            <a:extLst>
              <a:ext uri="{FF2B5EF4-FFF2-40B4-BE49-F238E27FC236}">
                <a16:creationId xmlns:a16="http://schemas.microsoft.com/office/drawing/2014/main" id="{7A27096C-C200-B26F-CD62-60E54929DCC1}"/>
              </a:ext>
            </a:extLst>
          </p:cNvPr>
          <p:cNvSpPr>
            <a:spLocks noGrp="1"/>
          </p:cNvSpPr>
          <p:nvPr>
            <p:ph sz="quarter" idx="11"/>
          </p:nvPr>
        </p:nvSpPr>
        <p:spPr>
          <a:xfrm>
            <a:off x="3213735" y="4831676"/>
            <a:ext cx="4240530" cy="472081"/>
          </a:xfrm>
        </p:spPr>
        <p:txBody>
          <a:bodyPr/>
          <a:lstStyle/>
          <a:p>
            <a:r>
              <a:rPr lang="en-IN" b="1" dirty="0">
                <a:solidFill>
                  <a:srgbClr val="002060"/>
                </a:solidFill>
              </a:rPr>
              <a:t>P</a:t>
            </a:r>
            <a:r>
              <a:rPr lang="en-IN" sz="100" b="1" dirty="0">
                <a:solidFill>
                  <a:srgbClr val="002060"/>
                </a:solidFill>
              </a:rPr>
              <a:t> </a:t>
            </a:r>
            <a:r>
              <a:rPr lang="en-IN" b="1" dirty="0">
                <a:solidFill>
                  <a:srgbClr val="002060"/>
                </a:solidFill>
              </a:rPr>
              <a:t>V</a:t>
            </a:r>
            <a:r>
              <a:rPr lang="en-IN" sz="100" b="1" dirty="0">
                <a:solidFill>
                  <a:srgbClr val="002060"/>
                </a:solidFill>
              </a:rPr>
              <a:t> </a:t>
            </a:r>
            <a:r>
              <a:rPr lang="en-IN" b="1" dirty="0">
                <a:solidFill>
                  <a:srgbClr val="002060"/>
                </a:solidFill>
              </a:rPr>
              <a:t>C’s have different shapes</a:t>
            </a:r>
          </a:p>
        </p:txBody>
      </p:sp>
      <p:sp>
        <p:nvSpPr>
          <p:cNvPr id="8" name="Text Placeholder 3">
            <a:extLst>
              <a:ext uri="{FF2B5EF4-FFF2-40B4-BE49-F238E27FC236}">
                <a16:creationId xmlns:a16="http://schemas.microsoft.com/office/drawing/2014/main" id="{4C1C71F2-9D0E-59A4-B3AF-EE69BE2C31C6}"/>
              </a:ext>
            </a:extLst>
          </p:cNvPr>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slide images.</a:t>
            </a:r>
            <a:endParaRPr lang="en-US" sz="1200" dirty="0"/>
          </a:p>
        </p:txBody>
      </p:sp>
      <p:sp>
        <p:nvSpPr>
          <p:cNvPr id="6" name="Slide Number Placeholder 5">
            <a:extLst>
              <a:ext uri="{FF2B5EF4-FFF2-40B4-BE49-F238E27FC236}">
                <a16:creationId xmlns:a16="http://schemas.microsoft.com/office/drawing/2014/main" id="{424A8EE5-DEE3-8D13-C09B-FEDE810921B1}"/>
              </a:ext>
            </a:extLst>
          </p:cNvPr>
          <p:cNvSpPr>
            <a:spLocks noGrp="1"/>
          </p:cNvSpPr>
          <p:nvPr>
            <p:ph type="sldNum" sz="quarter" idx="4"/>
          </p:nvPr>
        </p:nvSpPr>
        <p:spPr/>
        <p:txBody>
          <a:bodyPr/>
          <a:lstStyle/>
          <a:p>
            <a:fld id="{68151E55-6873-49E2-B8D5-2F265E6F1973}" type="slidenum">
              <a:rPr lang="en-US" smtClean="0"/>
              <a:pPr/>
              <a:t>9</a:t>
            </a:fld>
            <a:endParaRPr lang="en-US" dirty="0"/>
          </a:p>
        </p:txBody>
      </p:sp>
      <p:pic>
        <p:nvPicPr>
          <p:cNvPr id="7" name="Picture 6" descr="An electrocardiograph is shown with multifocal premature ventricular complexes.">
            <a:extLst>
              <a:ext uri="{FF2B5EF4-FFF2-40B4-BE49-F238E27FC236}">
                <a16:creationId xmlns:a16="http://schemas.microsoft.com/office/drawing/2014/main" id="{F721227F-2C67-456A-6118-180308EE0335}"/>
              </a:ext>
            </a:extLst>
          </p:cNvPr>
          <p:cNvPicPr>
            <a:picLocks noChangeAspect="1"/>
          </p:cNvPicPr>
          <p:nvPr/>
        </p:nvPicPr>
        <p:blipFill>
          <a:blip r:embed="rId3"/>
          <a:stretch>
            <a:fillRect/>
          </a:stretch>
        </p:blipFill>
        <p:spPr>
          <a:xfrm>
            <a:off x="572677" y="2103005"/>
            <a:ext cx="7998645" cy="2651990"/>
          </a:xfrm>
          <a:prstGeom prst="rect">
            <a:avLst/>
          </a:prstGeom>
        </p:spPr>
      </p:pic>
    </p:spTree>
    <p:extLst>
      <p:ext uri="{BB962C8B-B14F-4D97-AF65-F5344CB8AC3E}">
        <p14:creationId xmlns:p14="http://schemas.microsoft.com/office/powerpoint/2010/main" val="2413738704"/>
      </p:ext>
    </p:extLst>
  </p:cSld>
  <p:clrMapOvr>
    <a:masterClrMapping/>
  </p:clrMapOvr>
</p:sld>
</file>

<file path=ppt/theme/theme1.xml><?xml version="1.0" encoding="utf-8"?>
<a:theme xmlns:a="http://schemas.openxmlformats.org/drawingml/2006/main" name="Title Slides Master">
  <a:themeElements>
    <a:clrScheme name="Custom 3">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6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63">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Basis">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Nickels_UB13e_PPT_Instructor_Ch03</Template>
  <TotalTime>6920</TotalTime>
  <Words>5183</Words>
  <Application>Microsoft Office PowerPoint</Application>
  <PresentationFormat>On-screen Show (4:3)</PresentationFormat>
  <Paragraphs>635</Paragraphs>
  <Slides>64</Slides>
  <Notes>63</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64</vt:i4>
      </vt:variant>
    </vt:vector>
  </HeadingPairs>
  <TitlesOfParts>
    <vt:vector size="73" baseType="lpstr">
      <vt:lpstr>Arial</vt:lpstr>
      <vt:lpstr>Calibri</vt:lpstr>
      <vt:lpstr>Corbel</vt:lpstr>
      <vt:lpstr>Title Slides Master</vt:lpstr>
      <vt:lpstr>MainContentSlideMaster</vt:lpstr>
      <vt:lpstr>ClosingMaster</vt:lpstr>
      <vt:lpstr>DividerSlideMaster</vt:lpstr>
      <vt:lpstr>ImageDescriptionAppendixSlideMaster</vt:lpstr>
      <vt:lpstr>Basis</vt:lpstr>
      <vt:lpstr>CHAPTER 10</vt:lpstr>
      <vt:lpstr>Learning Outcome 10.1 Introduction to Ventricular Dysrhythmias</vt:lpstr>
      <vt:lpstr>Reasons for Ventricular Rhythms</vt:lpstr>
      <vt:lpstr>Learning Outcome 10.1 Apply Your Knowledge 1</vt:lpstr>
      <vt:lpstr>Learning Outcome 10.1 Apply Your Knowledge 2</vt:lpstr>
      <vt:lpstr>Learning Outcome 10.2 Premature Ventricular Complexes Key Terms</vt:lpstr>
      <vt:lpstr>Premature Ventricular Complexes (P V C’s)</vt:lpstr>
      <vt:lpstr>Unifocal P V C’s</vt:lpstr>
      <vt:lpstr>Multifocal P V C’s</vt:lpstr>
      <vt:lpstr>Interpolated P V C</vt:lpstr>
      <vt:lpstr>Occasional P V C</vt:lpstr>
      <vt:lpstr>Frequent P V C’s</vt:lpstr>
      <vt:lpstr>Bigeminy</vt:lpstr>
      <vt:lpstr>Trigeminy</vt:lpstr>
      <vt:lpstr>Quadgeminy</vt:lpstr>
      <vt:lpstr>R-on-T P V C</vt:lpstr>
      <vt:lpstr>Coupling</vt:lpstr>
      <vt:lpstr>Run of Ventricular Tachycardia</vt:lpstr>
      <vt:lpstr>Paroxysmal Event</vt:lpstr>
      <vt:lpstr>Premature Ventricular Complexes: Criteria 1</vt:lpstr>
      <vt:lpstr>Premature Ventricular Complexes: Criteria 2</vt:lpstr>
      <vt:lpstr>Premature Ventricular Complexes: Criteria 3</vt:lpstr>
      <vt:lpstr>Premature Ventricular Complexes: What You Should Know</vt:lpstr>
      <vt:lpstr>Learning Outcome 10.2 Apply Your Knowledge 1</vt:lpstr>
      <vt:lpstr>Learning Outcome 10.2 Apply Your Knowledge 2</vt:lpstr>
      <vt:lpstr>Learning Outcome 10.3 Agonal Rhythm</vt:lpstr>
      <vt:lpstr>Agonal Rhythm: Criteria 1</vt:lpstr>
      <vt:lpstr>Agonal Rhythm: Criteria 2</vt:lpstr>
      <vt:lpstr>Agonal Rhythm: What You Should Know</vt:lpstr>
      <vt:lpstr>Learning Outcome 10.3 Apply Your Knowledge 1</vt:lpstr>
      <vt:lpstr>Learning Outcome 10.3 Apply Your Knowledge 2</vt:lpstr>
      <vt:lpstr>Learning Outcome 10.4 Idioventricular Rhythm</vt:lpstr>
      <vt:lpstr>Idioventricular Rhythm: Criteria 1</vt:lpstr>
      <vt:lpstr>Idioventricular Rhythm: Criteria 2</vt:lpstr>
      <vt:lpstr>Idioventricular Rhythm: What You Should Know</vt:lpstr>
      <vt:lpstr>Learning Outcome 10.4 Apply Your Knowledge 1</vt:lpstr>
      <vt:lpstr>Learning Outcome 10.4 Apply Your Knowledge 2</vt:lpstr>
      <vt:lpstr>Learning Outcome 10.5 Accelerated Idioventricular Rhythm</vt:lpstr>
      <vt:lpstr>Accelerated Idioventricular Rhythm: Criteria 1</vt:lpstr>
      <vt:lpstr>Accelerated Idioventricular Rhythm: Criteria 2</vt:lpstr>
      <vt:lpstr>Accelerated Idioventricular Rhythm: What You Should Know</vt:lpstr>
      <vt:lpstr>Learning Outcome 10.5 Apply Your Knowledge 1</vt:lpstr>
      <vt:lpstr>Learning Outcome 10.5 Apply Your Knowledge 2</vt:lpstr>
      <vt:lpstr>Learning Outcome 10.6 Ventricular Tachycardia (V T)</vt:lpstr>
      <vt:lpstr>Ventricular Tachycardia</vt:lpstr>
      <vt:lpstr>Torsades de Pointes</vt:lpstr>
      <vt:lpstr>Ventricular Tachycardia: Criteria</vt:lpstr>
      <vt:lpstr>Supraventricular Tachycardia: Criteria</vt:lpstr>
      <vt:lpstr>Ventricular Tachycardia: What You Should Know</vt:lpstr>
      <vt:lpstr>Learning Outcome 10.6 Apply Your Knowledge 1</vt:lpstr>
      <vt:lpstr>Learning Outcome 10.6 Apply Your Knowledge 2</vt:lpstr>
      <vt:lpstr>Learning Outcome 10.7 Ventricular Fibrillation</vt:lpstr>
      <vt:lpstr>Ventricular Fibrillation: Criteria</vt:lpstr>
      <vt:lpstr>Ventricular Fibrillation: What You Should Know</vt:lpstr>
      <vt:lpstr>Learning Outcome 10.7 Apply Your Knowledge 1</vt:lpstr>
      <vt:lpstr>Learning Outcome 10.7 Apply Your Knowledge 2</vt:lpstr>
      <vt:lpstr>Learning Outcome 10.8 Asystole</vt:lpstr>
      <vt:lpstr>Asystole: Criteria</vt:lpstr>
      <vt:lpstr>Asystole: What You Should Know</vt:lpstr>
      <vt:lpstr>Patient Education and Communication: Handling Emergency Situations</vt:lpstr>
      <vt:lpstr>Learning Outcome 10.8 Apply Your Knowledge 1</vt:lpstr>
      <vt:lpstr>Learning Outcome 10.8 Apply Your Knowledge 2</vt:lpstr>
      <vt:lpstr>Chapter Summary 1</vt:lpstr>
      <vt:lpstr>Chapter Summary 2</vt:lpstr>
    </vt:vector>
  </TitlesOfParts>
  <Company>McGraw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dc:title>
  <dc:creator>Emma Flores</dc:creator>
  <cp:lastModifiedBy>Emma Flores</cp:lastModifiedBy>
  <cp:revision>2203</cp:revision>
  <dcterms:created xsi:type="dcterms:W3CDTF">2020-12-08T04:00:13Z</dcterms:created>
  <dcterms:modified xsi:type="dcterms:W3CDTF">2024-10-31T20:24:00Z</dcterms:modified>
</cp:coreProperties>
</file>