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  <p:sldMasterId id="2147483749" r:id="rId6"/>
  </p:sldMasterIdLst>
  <p:notesMasterIdLst>
    <p:notesMasterId r:id="rId34"/>
  </p:notesMasterIdLst>
  <p:sldIdLst>
    <p:sldId id="1585" r:id="rId7"/>
    <p:sldId id="1518" r:id="rId8"/>
    <p:sldId id="1519" r:id="rId9"/>
    <p:sldId id="1522" r:id="rId10"/>
    <p:sldId id="1523" r:id="rId11"/>
    <p:sldId id="1524" r:id="rId12"/>
    <p:sldId id="1525" r:id="rId13"/>
    <p:sldId id="1527" r:id="rId14"/>
    <p:sldId id="1528" r:id="rId15"/>
    <p:sldId id="1428" r:id="rId16"/>
    <p:sldId id="1531" r:id="rId17"/>
    <p:sldId id="1533" r:id="rId18"/>
    <p:sldId id="1534" r:id="rId19"/>
    <p:sldId id="1535" r:id="rId20"/>
    <p:sldId id="1536" r:id="rId21"/>
    <p:sldId id="1532" r:id="rId22"/>
    <p:sldId id="1537" r:id="rId23"/>
    <p:sldId id="1538" r:id="rId24"/>
    <p:sldId id="1539" r:id="rId25"/>
    <p:sldId id="1540" r:id="rId26"/>
    <p:sldId id="1541" r:id="rId27"/>
    <p:sldId id="1543" r:id="rId28"/>
    <p:sldId id="1544" r:id="rId29"/>
    <p:sldId id="1545" r:id="rId30"/>
    <p:sldId id="1546" r:id="rId31"/>
    <p:sldId id="1547" r:id="rId32"/>
    <p:sldId id="15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1585"/>
            <p14:sldId id="1518"/>
            <p14:sldId id="1519"/>
            <p14:sldId id="1522"/>
            <p14:sldId id="1523"/>
            <p14:sldId id="1524"/>
            <p14:sldId id="1525"/>
            <p14:sldId id="1527"/>
            <p14:sldId id="1528"/>
            <p14:sldId id="1428"/>
            <p14:sldId id="1531"/>
            <p14:sldId id="1533"/>
            <p14:sldId id="1534"/>
            <p14:sldId id="1535"/>
            <p14:sldId id="1536"/>
            <p14:sldId id="1532"/>
            <p14:sldId id="1537"/>
            <p14:sldId id="1538"/>
            <p14:sldId id="1539"/>
            <p14:sldId id="1540"/>
            <p14:sldId id="1541"/>
            <p14:sldId id="1543"/>
            <p14:sldId id="1544"/>
            <p14:sldId id="1545"/>
            <p14:sldId id="1546"/>
            <p14:sldId id="1547"/>
            <p14:sldId id="1521"/>
          </p14:sldIdLst>
        </p14:section>
        <p14:section name="Appendix: Image Descriptions for Unsighted Students" id="{9E859B0B-078E-463E-89A6-21C20DD280C4}">
          <p14:sldIdLst/>
        </p14:section>
      </p14:sectionLst>
    </p:ex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pos="5664" userDrawn="1">
          <p15:clr>
            <a:srgbClr val="A4A3A4"/>
          </p15:clr>
        </p15:guide>
        <p15:guide id="5" pos="456" userDrawn="1">
          <p15:clr>
            <a:srgbClr val="A4A3A4"/>
          </p15:clr>
        </p15:guide>
        <p15:guide id="6" orient="horz" pos="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  <p:cmAuthor id="3" name="1769" initials="1" lastIdx="2" clrIdx="2">
    <p:extLst>
      <p:ext uri="{19B8F6BF-5375-455C-9EA6-DF929625EA0E}">
        <p15:presenceInfo xmlns:p15="http://schemas.microsoft.com/office/powerpoint/2012/main" userId="176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9131A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3" autoAdjust="0"/>
    <p:restoredTop sz="93829" autoAdjust="0"/>
  </p:normalViewPr>
  <p:slideViewPr>
    <p:cSldViewPr snapToGrid="0" showGuides="1">
      <p:cViewPr varScale="1">
        <p:scale>
          <a:sx n="107" d="100"/>
          <a:sy n="107" d="100"/>
        </p:scale>
        <p:origin x="1632" y="90"/>
      </p:cViewPr>
      <p:guideLst>
        <p:guide pos="2856"/>
        <p:guide orient="horz" pos="2228"/>
        <p:guide pos="5664"/>
        <p:guide pos="456"/>
        <p:guide orient="horz" pos="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1A02-B94D-44D6-8AA3-0DD14C84C13F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8D09-9492-4554-9C8F-456CB81F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2123392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hlbi.nih.gov/health/pacemakers/what-to-expec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11.1: Identify the various types and functions of pacemakers.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Because of the variety of pacemakers available on the market, you should always check in advance regarding the proper procedure for performing an ECG on a patient with a pacemaker.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Electrical capture refers to the evidence seen when viewing the cardiac tracing on the heart monitor or ECG machine.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Mechanical capture is the heart’s ability to respond to the electrical impulses generated by the pacemaker.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5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Pacemaker rhythms are distinguished by the conspicuous presence of a pacing spike prior to the waveform of the portion of the heart that is being paced.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left ventricle is larger than the right ventricle, so it takes longer to depolarize; this makes it look similar to the electrical activity in left bundle branch block (LBBB).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0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0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38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Step 1</a:t>
            </a:r>
            <a:r>
              <a:rPr lang="en-US" dirty="0"/>
              <a:t>: The pacemaker spikes should be spaced at regular intervals. If the patient’s own rhythm becomes faster than the paced rhythm, irregularities may occur.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Step 2</a:t>
            </a:r>
            <a:r>
              <a:rPr lang="en-US" dirty="0"/>
              <a:t>: The fastest pacemaker site sets the heart rate, so if the patient’s inherent/intrinsic rate is faster than the pacemaker rhythm, the intrinsic rhythm controls the heart rate.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Step 3</a:t>
            </a:r>
            <a:r>
              <a:rPr lang="en-US" dirty="0"/>
              <a:t>: Determine whether each P wave is preceded by a pacing spike. Sometimes the patient’s SA node or an ectopic focus will generate an atrial contraction without a pacemaker spike.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Step 4</a:t>
            </a:r>
            <a:r>
              <a:rPr lang="en-US" dirty="0"/>
              <a:t>: Every atrial pacing spike should have a P wave after it. This indicates that the pacing impulse is causing the atrial cells to depolarize.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9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Step 5</a:t>
            </a:r>
            <a:r>
              <a:rPr lang="en-US" dirty="0"/>
              <a:t>: Determine whether the actual atrioventricular delay interval is the same as the atrioventricular delay set on the pacemaker.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Step 6</a:t>
            </a:r>
            <a:r>
              <a:rPr lang="en-US" dirty="0"/>
              <a:t>: Determine whether a wide QRS complex follows each ventricular pacing spike. If the patient’s own conduction system generates a normal P wave or QRS complex before the pacemaker sends a ventricular impulse, the pacemaker generator is inhibited , as evidenced by the absence of a ventricular spike.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Step 7</a:t>
            </a:r>
            <a:r>
              <a:rPr lang="en-US" dirty="0"/>
              <a:t>: Every ventricular spike should have a wide QRS complex after it, indicating that the pacing spike produced ventricular depolarization.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6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11.1: Identify the various types and functions of pacemakers.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The function of a pacemaker is to stimulate a contraction.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0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11.3: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pacemaker complications relative to the ECG tracing.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11.3: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pacemaker complications relative to the ECG tracing.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complications can be detected on the ECG tracing, so it is important to recognize normal and abnormal pacemaker rhythms and the possible complications.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7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11.3: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pacemaker complications relative to the ECG tracing.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If you observe pacemaker complications, notify licensed personnel immediately for appropriate treatment and interventions.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6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11.3: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pacemaker complications relative to the ECG tracing.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0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11.3: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pacemaker complications relative to the ECG tracing.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11.2:  Analyze pacemaker rhythms and their effect on the patient, including basic patient care and treatment.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LO 11.3: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pacemaker complications relative to the ECG tracing.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atrioventricular pacemaker has leads that go to both the right atrium and the lower right ventricle.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Excellent short video - less than one minute. Click on the link.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How is a Pacemaker Placed? on Vimeo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https://www.nhlbi.nih.gov/health/pacemakers/what-to-expect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/>
              <a:t>Atrial pacing </a:t>
            </a:r>
            <a:r>
              <a:rPr lang="en-US" sz="1200" dirty="0"/>
              <a:t>is used alone when AV node and ventricular conduction are performing correctly.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Ventricular pacing </a:t>
            </a:r>
            <a:r>
              <a:rPr lang="en-US" dirty="0"/>
              <a:t>is used to correct problems with the ventricular conduction system.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/>
              <a:t>Atrioventricular sequential pacing </a:t>
            </a:r>
            <a:r>
              <a:rPr lang="en-US" sz="1200" dirty="0"/>
              <a:t>stimulates the atria and ventricles sequentially, mimicking the normal cardiac conduction system and allowing for an atrial kick.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Atriobiventricular pacing </a:t>
            </a:r>
            <a:r>
              <a:rPr lang="en-US" dirty="0"/>
              <a:t>stimulates the atria and both ventricles, instead of just the lower right ventricle.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/>
              <a:t>Fixed-rate (asynchronous) pacemaker: </a:t>
            </a:r>
            <a:r>
              <a:rPr lang="en-US" sz="1200" dirty="0"/>
              <a:t>Deliver’s electrical stimulation at constant rate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/>
              <a:t>Demand (synchronous) pacemaker: </a:t>
            </a:r>
            <a:r>
              <a:rPr lang="en-US" sz="1200" dirty="0"/>
              <a:t>Detects ventricular activity and either suppresses or discharges stimulation from pacemaker generator in order to make the impulse fall within the safe period of the QRS complex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/>
              <a:t>Rate-responsive pacemaker: </a:t>
            </a:r>
            <a:r>
              <a:rPr lang="en-US" sz="1200" dirty="0"/>
              <a:t>Speeds up or slows down the heart rate based on metabolic demands from the body; monitors sinus node rate, breathing, and blood temperature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 dirty="0"/>
              <a:t>Unipolar pacemaker: </a:t>
            </a:r>
            <a:r>
              <a:rPr lang="en-US" sz="1400" dirty="0"/>
              <a:t>Has a single contact with the heart; used mostly when AV conduction is likely to return.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Dual-chamber pacemaker: </a:t>
            </a:r>
            <a:r>
              <a:rPr lang="en-US" dirty="0"/>
              <a:t>Has electrodes in the right atrium and the right ventricle; provides for coordination of the atria and ventricles.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 dirty="0"/>
              <a:t>Dual-site atrial pacemaker: </a:t>
            </a:r>
            <a:r>
              <a:rPr lang="en-US" sz="1400" dirty="0"/>
              <a:t>Has electrodes in the right atrium and at or near the coronary sinus; may be used to treat one type of atrial fibrillation.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Atriobiventricular pacemaker: </a:t>
            </a:r>
            <a:r>
              <a:rPr lang="en-US" dirty="0"/>
              <a:t>Has electrodes in the right atrium and both ventricles; used for heart failure.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Implantable cardioverter defibrillator: </a:t>
            </a:r>
            <a:r>
              <a:rPr lang="en-US" dirty="0"/>
              <a:t>Senses a ventricular rate that exceeds the programmed cutoff rate; then defibrillator performs cardioversion/defibrillation.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11.1: Identify the various types and functions of pacemakers.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4625" y="6515100"/>
            <a:ext cx="8861425" cy="2492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017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F5776-D118-4340-9029-AE2A3DA90F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99225"/>
            <a:ext cx="9144000" cy="261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B73A94-A225-4D79-8AA2-B973F2527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1500" y="6167438"/>
            <a:ext cx="3343275" cy="17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</p:spTree>
    <p:extLst>
      <p:ext uri="{BB962C8B-B14F-4D97-AF65-F5344CB8AC3E}">
        <p14:creationId xmlns:p14="http://schemas.microsoft.com/office/powerpoint/2010/main" val="54446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437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42900" y="1963738"/>
            <a:ext cx="8458200" cy="484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42900" y="2608263"/>
            <a:ext cx="8458200" cy="444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42900" y="3213100"/>
            <a:ext cx="8458200" cy="552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42900" y="3913188"/>
            <a:ext cx="8458200" cy="469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42900" y="4590303"/>
            <a:ext cx="8458200" cy="416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42900" y="5208588"/>
            <a:ext cx="8458200" cy="311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2"/>
          </p:nvPr>
        </p:nvSpPr>
        <p:spPr>
          <a:xfrm>
            <a:off x="342900" y="5726113"/>
            <a:ext cx="8458200" cy="314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0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744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8" y="6515100"/>
            <a:ext cx="8662987" cy="2889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539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7865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9656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25356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2631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9394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012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9643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3663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6483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515100"/>
            <a:ext cx="8643938" cy="2889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4080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73207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5302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3952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2564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5672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3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2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737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9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06" r:id="rId3"/>
    <p:sldLayoutId id="2147483709" r:id="rId4"/>
    <p:sldLayoutId id="2147483707" r:id="rId5"/>
    <p:sldLayoutId id="2147483708" r:id="rId6"/>
    <p:sldLayoutId id="2147483711" r:id="rId7"/>
    <p:sldLayoutId id="2147483716" r:id="rId8"/>
    <p:sldLayoutId id="2147483693" r:id="rId9"/>
    <p:sldLayoutId id="2147483719" r:id="rId10"/>
    <p:sldLayoutId id="2147483718" r:id="rId11"/>
    <p:sldLayoutId id="2147483699" r:id="rId12"/>
    <p:sldLayoutId id="2147483720" r:id="rId13"/>
    <p:sldLayoutId id="2147483695" r:id="rId14"/>
    <p:sldLayoutId id="2147483696" r:id="rId15"/>
    <p:sldLayoutId id="2147483697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long copyright line here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  <p:sldLayoutId id="214748372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3" r:id="rId2"/>
    <p:sldLayoutId id="214748370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DC64DB26-B42D-4D22-8A7E-E5757283B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ort Copyright">
            <a:extLst>
              <a:ext uri="{FF2B5EF4-FFF2-40B4-BE49-F238E27FC236}">
                <a16:creationId xmlns:a16="http://schemas.microsoft.com/office/drawing/2014/main" id="{75EADD02-3C69-4AC5-93BA-4A300B65D21A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14151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4" userDrawn="1">
          <p15:clr>
            <a:srgbClr val="F26B43"/>
          </p15:clr>
        </p15:guide>
        <p15:guide id="2" orient="horz" pos="864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pos="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2122855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vimeo.com/72123392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129C-C070-4975-9EFF-0E8A8DD8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CHAPTER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99C9-4660-4258-8E30-48E854121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9800" y="192088"/>
            <a:ext cx="4051300" cy="124226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rgbClr val="000000"/>
                </a:solidFill>
              </a:rPr>
              <a:t>PACEMAKER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rgbClr val="000000"/>
                </a:solidFill>
              </a:rPr>
              <a:t>RHYTHMS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6CC166-1184-42E6-AABB-5686745CFA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/>
        </p:blipFill>
        <p:spPr>
          <a:xfrm>
            <a:off x="1219200" y="1531239"/>
            <a:ext cx="6642847" cy="4420512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639A30E-0562-EB38-513A-05A9C08DB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3837027-2F29-6B23-A5AF-A5985CC37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D01F2-567C-4576-8005-8AA736E0A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8151E55-6873-49E2-B8D5-2F265E6F1973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96285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37F-E661-8D3F-8C9D-890C0C55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Learning Outcome 11.1</a:t>
            </a:r>
            <a:br>
              <a:rPr lang="en-US" sz="3600" b="1" dirty="0"/>
            </a:br>
            <a:r>
              <a:rPr lang="en-US" sz="3600" b="1" dirty="0"/>
              <a:t>Apply Your Knowledge </a:t>
            </a:r>
            <a:r>
              <a:rPr lang="en-US" sz="1100" b="1" dirty="0"/>
              <a:t>2</a:t>
            </a:r>
            <a:endParaRPr lang="en-IN" sz="1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08ED-4A15-BF88-15B7-BEB8DC862C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2949480"/>
            <a:ext cx="8458200" cy="479520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240C-D584-2D57-9DCF-918054F60F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929412"/>
            <a:ext cx="8458200" cy="520277"/>
          </a:xfrm>
        </p:spPr>
        <p:txBody>
          <a:bodyPr>
            <a:normAutofit/>
          </a:bodyPr>
          <a:lstStyle/>
          <a:p>
            <a:r>
              <a:rPr lang="en-US" sz="2400" dirty="0"/>
              <a:t>What is the advantage of atrioventricular pacing?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525B-8793-EDF7-231B-9088E61DC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121E42-B8DD-3D47-B2EE-FE5E2034BC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3614054"/>
            <a:ext cx="8458200" cy="9127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It mimics the normal cardiac conduction system and allows for atrial kick.</a:t>
            </a:r>
          </a:p>
        </p:txBody>
      </p:sp>
    </p:spTree>
    <p:extLst>
      <p:ext uri="{BB962C8B-B14F-4D97-AF65-F5344CB8AC3E}">
        <p14:creationId xmlns:p14="http://schemas.microsoft.com/office/powerpoint/2010/main" val="207624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87D7-1A99-DB5F-4427-248354E4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Evaluating Pacemaker Function </a:t>
            </a:r>
            <a:r>
              <a:rPr lang="en-IN" sz="1000" b="1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B6E7-2A30-91E8-04B7-580BEB3F15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/>
              <a:t>Based on E</a:t>
            </a:r>
            <a:r>
              <a:rPr lang="en-US" sz="200" dirty="0"/>
              <a:t> </a:t>
            </a:r>
            <a:r>
              <a:rPr lang="en-US" sz="2400" dirty="0"/>
              <a:t>C</a:t>
            </a:r>
            <a:r>
              <a:rPr lang="en-US" sz="200" dirty="0"/>
              <a:t> </a:t>
            </a:r>
            <a:r>
              <a:rPr lang="en-US" sz="2400" dirty="0"/>
              <a:t>G tracings.</a:t>
            </a:r>
          </a:p>
          <a:p>
            <a:r>
              <a:rPr lang="en-US" sz="2400" dirty="0"/>
              <a:t>Verifies pacemaker effectiveness.</a:t>
            </a:r>
          </a:p>
          <a:p>
            <a:r>
              <a:rPr lang="en-US" sz="2400" dirty="0"/>
              <a:t>Determines presence of pulse with each captured beat.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Electrical capture.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Mechanical capture.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33C8-3651-2DBB-2D01-5E0190BFF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BFA1-BD54-8223-E19E-F3F0C62D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Evaluating Pacemaker Function </a:t>
            </a:r>
            <a:r>
              <a:rPr lang="en-IN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EB0B-2EBB-E9A2-AC46-232E694D64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236092"/>
          </a:xfrm>
        </p:spPr>
        <p:txBody>
          <a:bodyPr>
            <a:normAutofit fontScale="92500"/>
          </a:bodyPr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Electrical evidence on a heart monitor is not enough.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Heart may not be pumping well enough to sustain life.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E1784-8A8E-AC26-EBF5-5FC6581E8F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499533"/>
          </a:xfrm>
        </p:spPr>
        <p:txBody>
          <a:bodyPr/>
          <a:lstStyle/>
          <a:p>
            <a:r>
              <a:rPr lang="en-US" b="1" dirty="0">
                <a:solidFill>
                  <a:srgbClr val="A9131A"/>
                </a:solidFill>
              </a:rPr>
              <a:t>Always remember to check the patient!</a:t>
            </a:r>
            <a:endParaRPr lang="en-IN" b="1" dirty="0">
              <a:solidFill>
                <a:srgbClr val="A9131A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1C9F0-6822-7E2E-BDA0-05FCA10C8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A1ED-06DA-5C76-0AB9-7E92FE36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Pacing Spike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882E-B3CF-0497-819F-0FD1AD58639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Thin spike on E</a:t>
            </a:r>
            <a:r>
              <a:rPr lang="en-US" sz="200" dirty="0"/>
              <a:t> </a:t>
            </a:r>
            <a:r>
              <a:rPr lang="en-US" sz="2400" dirty="0"/>
              <a:t>C</a:t>
            </a:r>
            <a:r>
              <a:rPr lang="en-US" sz="200" dirty="0"/>
              <a:t> </a:t>
            </a:r>
            <a:r>
              <a:rPr lang="en-US" sz="2400" dirty="0"/>
              <a:t>G tracing indicating electrical current from pacemaker.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Evidence of depolarization should appear after the spike, depending on type of pacing.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47F5C-113F-330B-26FA-FE1AB493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9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8191-1213-B8A3-B3BE-11706F7E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Types of Pacing Spikes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B465-C8A0-D558-8BBC-A7714E4A56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1647" y="1759965"/>
            <a:ext cx="970233" cy="436388"/>
          </a:xfrm>
        </p:spPr>
        <p:txBody>
          <a:bodyPr>
            <a:normAutofit/>
          </a:bodyPr>
          <a:lstStyle/>
          <a:p>
            <a:r>
              <a:rPr lang="en-IN" sz="1200" dirty="0"/>
              <a:t>Atrial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40060-4CF8-F370-3289-2C6FCE35F1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49067" y="1744635"/>
            <a:ext cx="1452033" cy="387703"/>
          </a:xfrm>
        </p:spPr>
        <p:txBody>
          <a:bodyPr>
            <a:normAutofit fontScale="70000" lnSpcReduction="20000"/>
          </a:bodyPr>
          <a:lstStyle/>
          <a:p>
            <a:r>
              <a:rPr lang="en-IN" sz="2000" dirty="0"/>
              <a:t>Ventricular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D76FB-42B3-68A3-C0B2-8B0E9B99BA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5087322"/>
            <a:ext cx="1881011" cy="372834"/>
          </a:xfrm>
        </p:spPr>
        <p:txBody>
          <a:bodyPr>
            <a:normAutofit fontScale="70000" lnSpcReduction="20000"/>
          </a:bodyPr>
          <a:lstStyle/>
          <a:p>
            <a:r>
              <a:rPr lang="en-IN" sz="2000" dirty="0"/>
              <a:t>Atrioventricular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A77A5-5B8E-0509-525F-0FBF4A0689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29778" y="5071652"/>
            <a:ext cx="2119763" cy="384774"/>
          </a:xfrm>
        </p:spPr>
        <p:txBody>
          <a:bodyPr>
            <a:normAutofit fontScale="70000" lnSpcReduction="20000"/>
          </a:bodyPr>
          <a:lstStyle/>
          <a:p>
            <a:r>
              <a:rPr lang="en-IN" sz="2000" dirty="0"/>
              <a:t>Atriobiventricular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4728C8-2F4C-427F-9CBD-D1A0E7DF6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D7D640-B0D8-6A40-29F9-6C9A4095F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13" descr="An illustration shows various types of pacing spikes.">
            <a:extLst>
              <a:ext uri="{FF2B5EF4-FFF2-40B4-BE49-F238E27FC236}">
                <a16:creationId xmlns:a16="http://schemas.microsoft.com/office/drawing/2014/main" id="{B2A9F08F-6796-1689-A6CC-E07129A2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67" y="1384860"/>
            <a:ext cx="3924955" cy="45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1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B4D7-CAA3-3DB4-F186-3F30A29E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Chamber Depolarization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F5F4-29F2-04F5-69C2-8BC43A99D0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14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Atrial pacing spike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Followed by P wave indicating atrial depolarization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1335-E575-0366-F966-B64796C974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011311"/>
            <a:ext cx="8458200" cy="14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Ventricular pacing spike.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Followed by wide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Similar to L</a:t>
            </a:r>
            <a:r>
              <a:rPr lang="en-US" sz="100" dirty="0"/>
              <a:t> </a:t>
            </a:r>
            <a:r>
              <a:rPr lang="en-US" dirty="0"/>
              <a:t>B</a:t>
            </a:r>
            <a:r>
              <a:rPr lang="en-US" sz="100" dirty="0"/>
              <a:t> </a:t>
            </a:r>
            <a:r>
              <a:rPr lang="en-US" dirty="0" err="1"/>
              <a:t>B</a:t>
            </a:r>
            <a:r>
              <a:rPr lang="en-US" sz="100" dirty="0"/>
              <a:t> </a:t>
            </a:r>
            <a:r>
              <a:rPr lang="en-US" dirty="0" err="1"/>
              <a:t>B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BC08-C7D9-F33E-9B4E-397BD152D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B1BE-E8B5-0DA5-7EA8-BCD15FD7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Atrioventricular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7098-01EC-6053-B179-278B26777E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541929"/>
            <a:ext cx="8458200" cy="4706471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Similar to P</a:t>
            </a:r>
            <a:r>
              <a:rPr lang="en-US" sz="200" dirty="0"/>
              <a:t> </a:t>
            </a:r>
            <a:r>
              <a:rPr lang="en-US" sz="2400" dirty="0"/>
              <a:t>R interval on normal rhythm tracing.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Measured from atrial spike to ventricular spike.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Normally programmed to 0.12 to 0.20 second.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E12EF-65F0-CD7E-6746-B8DB7496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0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D225-1D8D-1195-C9F7-B52343F1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Measuring Atrioventricular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3A9B-B643-1786-C419-8F9DB9DFE7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179619"/>
          </a:xfrm>
        </p:spPr>
        <p:txBody>
          <a:bodyPr>
            <a:normAutofit fontScale="92500"/>
          </a:bodyPr>
          <a:lstStyle/>
          <a:p>
            <a:r>
              <a:rPr lang="en-US" dirty="0"/>
              <a:t>Patient with normal P wave and ventricular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Measure from beginning of P wave to ventricular spike.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115C-186C-B61B-7B0E-9548938553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808111"/>
            <a:ext cx="8458200" cy="1786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with atrial pacer and normal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Measure from pacing spike to beginning of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Measurement should be less than set atrioventricular delay time.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D3574-E495-1C68-30B8-51BE98B9A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C157-568E-C472-A222-AC16710B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Seven Steps to Evaluating a Pacemaker E</a:t>
            </a:r>
            <a:r>
              <a:rPr lang="en-US" sz="100" b="1" dirty="0"/>
              <a:t> </a:t>
            </a:r>
            <a:r>
              <a:rPr lang="en-US" sz="3200" b="1" dirty="0"/>
              <a:t>C</a:t>
            </a:r>
            <a:r>
              <a:rPr lang="en-US" sz="100" b="1" dirty="0"/>
              <a:t> </a:t>
            </a:r>
            <a:r>
              <a:rPr lang="en-US" sz="3200" b="1" dirty="0"/>
              <a:t>G Tracing </a:t>
            </a:r>
            <a:r>
              <a:rPr lang="en-US" sz="1000" b="1" dirty="0"/>
              <a:t>1</a:t>
            </a:r>
            <a:endParaRPr lang="en-IN" sz="1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E390-4E56-B5B4-B980-FC7682EB28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6969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1: What are the rate and regularity of the paced rhythm?</a:t>
            </a:r>
          </a:p>
          <a:p>
            <a:r>
              <a:rPr lang="en-US" dirty="0"/>
              <a:t>Step 2: What are the rate and regularity of the intrinsic rhythm?</a:t>
            </a:r>
          </a:p>
          <a:p>
            <a:r>
              <a:rPr lang="en-US" dirty="0"/>
              <a:t>Step 3: Is the atrial lead sensing appropriate?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V sequential pacemakers only.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C3FB5-C1DC-C478-DB7F-E17A806ACF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253088"/>
            <a:ext cx="8458200" cy="93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4: Is atrial capture present?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Atrial, A</a:t>
            </a:r>
            <a:r>
              <a:rPr lang="en-US" sz="100" dirty="0"/>
              <a:t> </a:t>
            </a:r>
            <a:r>
              <a:rPr lang="en-US" dirty="0"/>
              <a:t>V sequential, and atriobiventricular pacemakers.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FEC65-15CC-5C61-96CD-5C9C2A35B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B148-5C67-B85A-B214-DDC77F43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Seven Steps to Evaluating a Pacemaker E</a:t>
            </a:r>
            <a:r>
              <a:rPr lang="en-US" sz="100" b="1" dirty="0"/>
              <a:t> </a:t>
            </a:r>
            <a:r>
              <a:rPr lang="en-US" sz="3200" b="1" dirty="0"/>
              <a:t>C</a:t>
            </a:r>
            <a:r>
              <a:rPr lang="en-US" sz="100" b="1" dirty="0"/>
              <a:t> </a:t>
            </a:r>
            <a:r>
              <a:rPr lang="en-US" sz="3200" b="1" dirty="0"/>
              <a:t>G Tracing </a:t>
            </a:r>
            <a:r>
              <a:rPr lang="en-US" sz="1000" b="0" dirty="0"/>
              <a:t>2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4E6A-C375-51D2-44EB-0D4BA54CD8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9810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5: Is atrioventricular delay appropriate?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V sequential and atriobiventricular pacemakers.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C1BD5-DDBD-0385-8066-8592C52DF5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492022"/>
            <a:ext cx="8458200" cy="9849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6: Is ventricular sensing appropriate?</a:t>
            </a:r>
          </a:p>
          <a:p>
            <a:r>
              <a:rPr lang="en-US" dirty="0"/>
              <a:t>Step 7: is ventricular capture present?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A16-1466-16D3-DCDC-1FF346A41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3638-C7E8-E69D-23BD-E48B5C68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Electronic Pacemakers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D31B-67E3-9079-2E0C-83566504D3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667435"/>
            <a:ext cx="8458200" cy="4580965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Also known as artificial pacemakers.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Deliver electrical impulse to myocardium, causing cells to depolarize.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Mimic normal pacemaker of the heart.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1B133-AF9F-9CE7-4199-114D4E721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6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2035-14D9-AC2B-AAAB-8767B010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11.2</a:t>
            </a:r>
            <a:br>
              <a:rPr lang="en-US" dirty="0"/>
            </a:br>
            <a:r>
              <a:rPr lang="en-US" dirty="0"/>
              <a:t>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297C-6B78-6B41-5FCA-736A28BCC3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721224"/>
            <a:ext cx="8458200" cy="4527176"/>
          </a:xfrm>
        </p:spPr>
        <p:txBody>
          <a:bodyPr/>
          <a:lstStyle/>
          <a:p>
            <a:r>
              <a:rPr lang="en-US" sz="2400" dirty="0"/>
              <a:t>What term refers to the ability of the heart muscle to respond to electrical stimulation and depolarize the myocardial tissue?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1B9A-FEB9-5E86-4A3B-DEC5C8F4A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4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3E1C-764C-44A2-08EC-11456E5D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11.2</a:t>
            </a:r>
            <a:br>
              <a:rPr lang="en-US" sz="3200" dirty="0"/>
            </a:br>
            <a:r>
              <a:rPr lang="en-US" sz="3200" dirty="0"/>
              <a:t>Apply Your Knowledge </a:t>
            </a:r>
            <a:r>
              <a:rPr lang="en-US" sz="1000" b="0" dirty="0"/>
              <a:t>2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7479-3756-4040-9746-F8E5C45B2F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6750" y="3634139"/>
            <a:ext cx="8458200" cy="461780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C5C8-2437-702B-B049-D21E2D5015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160026"/>
            <a:ext cx="8458200" cy="120406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term refers to the ability of the heart muscle to respond to electrical stimulation and depolarize the myocardial tissue?</a:t>
            </a:r>
            <a:endParaRPr lang="en-IN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9B035-25D0-FB12-568A-63451C868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8BF117-C776-2EF5-1414-8A9A37B48E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4365972"/>
            <a:ext cx="8458200" cy="734946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Mechanical capture</a:t>
            </a:r>
          </a:p>
        </p:txBody>
      </p:sp>
    </p:spTree>
    <p:extLst>
      <p:ext uri="{BB962C8B-B14F-4D97-AF65-F5344CB8AC3E}">
        <p14:creationId xmlns:p14="http://schemas.microsoft.com/office/powerpoint/2010/main" val="115005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D924-328A-853B-8762-3F52CA02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Pacemaker Complications Relative to the E</a:t>
            </a:r>
            <a:r>
              <a:rPr lang="en-US" sz="100" b="1" dirty="0"/>
              <a:t> </a:t>
            </a:r>
            <a:r>
              <a:rPr lang="en-US" sz="3200" b="1" dirty="0"/>
              <a:t>C</a:t>
            </a:r>
            <a:r>
              <a:rPr lang="en-US" sz="100" b="1" dirty="0"/>
              <a:t> </a:t>
            </a:r>
            <a:r>
              <a:rPr lang="en-US" sz="3200" b="1" dirty="0"/>
              <a:t>G Tracing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36DB-2E46-3620-43C2-1D3ED74BA0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974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Weak battery complications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Slow firing rates.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Less effective sensing capabilities.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Less than predetermined electrical current.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9F885-4032-1C70-E962-F9B3B259C2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519309"/>
            <a:ext cx="84582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Pacemaker generator complication.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Sensing capability too low for pacemaker to see normal contractions.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Electrical impulses triggered, not inhibited.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B9237-DC1C-32F1-FB5C-739CC24EC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03EA-E40B-4DC3-4859-B6694931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Reasons for Pacemaker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F829-1C8A-48F6-54B0-EE784FA7E8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Malfunctioning – failure to pace.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Malsensing – failure to sense.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Loss of capture – failure to depolarize.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Oversensing – perceiving sources other than the heart.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Undersensing – unable to detect any electrical activity.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7D00-F148-B9C6-8D65-5A12BD362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5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AD3C-F813-F647-F4BA-ED853266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Responsibility to Recognize Rhythms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A36F-83B4-9326-3082-F1DD08FDA1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/>
              <a:t>Recognize normal pacemaker rhythms and possible complications.</a:t>
            </a:r>
          </a:p>
          <a:p>
            <a:r>
              <a:rPr lang="en-US" sz="2400" dirty="0"/>
              <a:t>Be aware of differences in E</a:t>
            </a:r>
            <a:r>
              <a:rPr lang="en-US" sz="200" dirty="0"/>
              <a:t> </a:t>
            </a:r>
            <a:r>
              <a:rPr lang="en-US" sz="2400" dirty="0"/>
              <a:t>C</a:t>
            </a:r>
            <a:r>
              <a:rPr lang="en-US" sz="200" dirty="0"/>
              <a:t> </a:t>
            </a:r>
            <a:r>
              <a:rPr lang="en-US" sz="2400" dirty="0"/>
              <a:t>G waveforms.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Presence of pacing spike.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Chamber depolarization characteristics.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Atrioventricular delay.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9BDC-DCE7-32FA-E7B7-2D8E2AE2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4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492A-A861-9018-5498-1CCE8AC1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Outcome 11.3</a:t>
            </a:r>
            <a:br>
              <a:rPr lang="en-US" b="1" dirty="0"/>
            </a:br>
            <a:r>
              <a:rPr lang="en-US" b="1" dirty="0"/>
              <a:t>Apply Your Knowledge </a:t>
            </a:r>
            <a:r>
              <a:rPr lang="en-US" sz="1100" b="1" dirty="0"/>
              <a:t>1</a:t>
            </a:r>
            <a:endParaRPr lang="en-IN" sz="1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5516-0525-3E28-6A80-208E1041367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What is your responsibility in caring for patients with pacemakers?</a:t>
            </a:r>
            <a:endParaRPr lang="en-IN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B29A-233B-53DD-DC0D-2876FFF7A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0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3E1C-764C-44A2-08EC-11456E5D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Learning Outcome 11.3</a:t>
            </a:r>
            <a:br>
              <a:rPr lang="en-US" sz="3200" b="1" dirty="0"/>
            </a:br>
            <a:r>
              <a:rPr lang="en-US" sz="3200" b="1" dirty="0"/>
              <a:t>Apply Your Knowledge </a:t>
            </a:r>
            <a:r>
              <a:rPr lang="en-US" sz="1050" b="1" dirty="0"/>
              <a:t>2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7479-3756-4040-9746-F8E5C45B2F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6750" y="3169516"/>
            <a:ext cx="8458200" cy="461780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C5C8-2437-702B-B049-D21E2D5015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160027"/>
            <a:ext cx="8458200" cy="8879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is your responsibility in caring for patients with pacemakers?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9B035-25D0-FB12-568A-63451C868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8BF117-C776-2EF5-1414-8A9A37B48E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3752811"/>
            <a:ext cx="8458200" cy="11060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Recognizing normal pacemaker rhythms and possible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344018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89E3-4060-62CA-6D03-013E0E37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Chapter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2DAC-6687-933C-51CB-9C234DD3D2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095721"/>
            <a:ext cx="8458200" cy="5152680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Electronic or artificial pacemakers deliver an electrical impulse to the myocardium, causing cells to depolarize.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Atria, ventricles, or both can be paced.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Atrial pacing spikes, ventricular pacing spikes, or both may be visible on the E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G, depending on the type of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Evaluating pacemaker function includes seven steps, although not all steps are required for every type of pacemaker.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Pacemaker complications relative to the E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G include malfunctioning, malsensing, loss of capture, oversensing, and undersensing.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7B89-EA1D-DAD0-668F-B7EB9B01C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7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EDDE-07E3-D8C6-92E6-C6B0CCEF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Function of Pacemakers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57343-60CE-FB09-BC72-25783B1F623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Can pace atria, ventricles, or both.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Sometimes temporary, but usually surgically implanted under the skin.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Fastest pacemaker controls the heartbeat, whether inherent or artificial.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8D931-8D7F-D26A-7F38-94E2721CF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4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5D85-E397-CDA5-3198-64B3B8C5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Pacemaker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2901-8019-9A93-64C5-D2E5496439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4700" y="5899437"/>
            <a:ext cx="2438400" cy="361751"/>
          </a:xfrm>
        </p:spPr>
        <p:txBody>
          <a:bodyPr/>
          <a:lstStyle/>
          <a:p>
            <a:r>
              <a:rPr lang="en-IN" sz="1800" dirty="0"/>
              <a:t>Implanted Pacemaker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6DD169-CE9C-A342-4C35-5B9E27D88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7041" y="6294120"/>
            <a:ext cx="3199094" cy="22098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Access the text alternative for slide images.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A2F3-775F-F48D-B972-339E58EB5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Human chest with a section view of the heart showing pacemaker placement. ">
            <a:extLst>
              <a:ext uri="{FF2B5EF4-FFF2-40B4-BE49-F238E27FC236}">
                <a16:creationId xmlns:a16="http://schemas.microsoft.com/office/drawing/2014/main" id="{E7359E79-A67F-1AE3-48D5-B7338C4D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27" y="1263334"/>
            <a:ext cx="5364945" cy="46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C04C-C6B4-C30C-2B81-C5F79E0B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Pacemakers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4965-2699-036E-1AEA-87B3F5844B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972235"/>
            <a:ext cx="4076700" cy="4276165"/>
          </a:xfrm>
        </p:spPr>
        <p:txBody>
          <a:bodyPr/>
          <a:lstStyle/>
          <a:p>
            <a:r>
              <a:rPr lang="en-US" sz="2400" b="1" dirty="0"/>
              <a:t>Who needs them?</a:t>
            </a:r>
          </a:p>
          <a:p>
            <a:r>
              <a:rPr lang="en-US" sz="2200" dirty="0">
                <a:hlinkClick r:id="rId3"/>
              </a:rPr>
              <a:t>https://vimeo.com/721228553</a:t>
            </a:r>
            <a:endParaRPr lang="en-IN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4DFA6-E808-5C7E-2B8B-0A396D9D18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400" y="1987985"/>
            <a:ext cx="4076700" cy="4276166"/>
          </a:xfrm>
        </p:spPr>
        <p:txBody>
          <a:bodyPr/>
          <a:lstStyle/>
          <a:p>
            <a:r>
              <a:rPr lang="en-US" sz="2400" b="1" dirty="0"/>
              <a:t>How is a pacemaker placed?</a:t>
            </a:r>
          </a:p>
          <a:p>
            <a:r>
              <a:rPr lang="en-US" sz="2200" dirty="0">
                <a:hlinkClick r:id="rId4"/>
              </a:rPr>
              <a:t>https://vimeo.com/721233928</a:t>
            </a:r>
            <a:endParaRPr lang="en-IN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8730E-D410-3DC5-F53A-9B60B8F3E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19CF-4E70-62CF-AE86-EAEDB42B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Types of 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64A7-9AB6-9494-C081-B62431F0CD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sz="2800" dirty="0"/>
              <a:t>Atrial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sz="2800" dirty="0"/>
              <a:t>Ventricular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sz="2800" dirty="0"/>
              <a:t>Atrioventricular sequential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sz="2800" dirty="0"/>
              <a:t>Atriobiventricular pacing.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D085-AC9B-432F-55E5-EF9DF2B1F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5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0FF7-0FC6-8FD4-DFD6-1354782D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Types of Pacemakers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A500-3F2A-A356-7772-FB7E89B02C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Unipolar pacemaker.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Dual-chamber pacemaker.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Dual-site atrial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Biventricular pacing.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Implantable cardioverter defibrillator.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BCD4-37EC-0DD7-9E22-F8C686A78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8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2F9F-D809-4ABA-1E40-72190F17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Pacemaker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C8B6-C2AA-AD07-3AC1-EA291028C4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470212"/>
            <a:ext cx="8458200" cy="4778188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Pacemaker’s electrical current is not dangerous to you or other people.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Skin does not conduct electricity.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400" dirty="0"/>
              <a:t>Current cannot be transmitted to another person.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0FB61-E94F-CFED-FA28-ABA30A115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7312-4F09-E44C-AEE3-2FD5D9F5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Outcome 11.1</a:t>
            </a:r>
            <a:br>
              <a:rPr lang="en-US" b="1" dirty="0"/>
            </a:br>
            <a:r>
              <a:rPr lang="en-US" b="1" dirty="0"/>
              <a:t>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806E-F266-1056-D5C5-5DD58D4B94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846729"/>
            <a:ext cx="8458200" cy="4401671"/>
          </a:xfrm>
        </p:spPr>
        <p:txBody>
          <a:bodyPr/>
          <a:lstStyle/>
          <a:p>
            <a:r>
              <a:rPr lang="en-US" sz="2400" dirty="0"/>
              <a:t>What is the advantage of atrioventricular pacing?</a:t>
            </a:r>
            <a:endParaRPr lang="en-I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6D93-D5E8-5C3C-55E3-B9DF843BB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7365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FEE61EC3-6634-45B5-BF77-FBC9B835BC79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A15A20A0-BEE6-47A5-BC6B-F87134FBF13C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16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22313DF8-AA3F-4A8D-9652-6DDC53D759ED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2094</Words>
  <Application>Microsoft Office PowerPoint</Application>
  <PresentationFormat>On-screen Show (4:3)</PresentationFormat>
  <Paragraphs>266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Tw Cen MT</vt:lpstr>
      <vt:lpstr>Title Slides Master</vt:lpstr>
      <vt:lpstr>MainContentSlideMaster</vt:lpstr>
      <vt:lpstr>ClosingMaster</vt:lpstr>
      <vt:lpstr>DividerSlideMaster</vt:lpstr>
      <vt:lpstr>ImageDescriptionAppendixSlideMaster</vt:lpstr>
      <vt:lpstr>Droplet</vt:lpstr>
      <vt:lpstr>CHAPTER 11</vt:lpstr>
      <vt:lpstr>Electronic Pacemakers</vt:lpstr>
      <vt:lpstr>Function of Pacemakers</vt:lpstr>
      <vt:lpstr>Pacemaker Placement</vt:lpstr>
      <vt:lpstr>Pacemakers</vt:lpstr>
      <vt:lpstr>Types of Pacing</vt:lpstr>
      <vt:lpstr>Types of Pacemakers</vt:lpstr>
      <vt:lpstr>Pacemaker Safety</vt:lpstr>
      <vt:lpstr>Learning Outcome 11.1 Apply Your Knowledge 1</vt:lpstr>
      <vt:lpstr>Learning Outcome 11.1 Apply Your Knowledge 2</vt:lpstr>
      <vt:lpstr>Evaluating Pacemaker Function 1</vt:lpstr>
      <vt:lpstr>Evaluating Pacemaker Function 2</vt:lpstr>
      <vt:lpstr>Pacing Spike</vt:lpstr>
      <vt:lpstr>Types of Pacing Spikes</vt:lpstr>
      <vt:lpstr>Chamber Depolarization</vt:lpstr>
      <vt:lpstr>Atrioventricular Delay</vt:lpstr>
      <vt:lpstr>Measuring Atrioventricular Delay</vt:lpstr>
      <vt:lpstr>Seven Steps to Evaluating a Pacemaker E C G Tracing 1</vt:lpstr>
      <vt:lpstr>Seven Steps to Evaluating a Pacemaker E C G Tracing 2</vt:lpstr>
      <vt:lpstr>Learning Outcome 11.2 Apply Your Knowledge 1</vt:lpstr>
      <vt:lpstr>Learning Outcome 11.2 Apply Your Knowledge 2</vt:lpstr>
      <vt:lpstr>Pacemaker Complications Relative to the E C G Tracing</vt:lpstr>
      <vt:lpstr>Reasons for Pacemaker Complications</vt:lpstr>
      <vt:lpstr>Responsibility to Recognize Rhythms</vt:lpstr>
      <vt:lpstr>Learning Outcome 11.3 Apply Your Knowledge 1</vt:lpstr>
      <vt:lpstr>Learning Outcome 11.3 Apply Your Knowledge 2</vt:lpstr>
      <vt:lpstr>Chapter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Emma Flores</dc:creator>
  <cp:lastModifiedBy>Emma Flores</cp:lastModifiedBy>
  <cp:revision>3</cp:revision>
  <dcterms:created xsi:type="dcterms:W3CDTF">2024-10-31T20:27:07Z</dcterms:created>
  <dcterms:modified xsi:type="dcterms:W3CDTF">2024-10-31T20:44:09Z</dcterms:modified>
</cp:coreProperties>
</file>