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691" r:id="rId2"/>
    <p:sldMasterId id="2147483684" r:id="rId3"/>
    <p:sldMasterId id="2147483686" r:id="rId4"/>
    <p:sldMasterId id="2147483701" r:id="rId5"/>
    <p:sldMasterId id="2147483749" r:id="rId6"/>
  </p:sldMasterIdLst>
  <p:notesMasterIdLst>
    <p:notesMasterId r:id="rId34"/>
  </p:notesMasterIdLst>
  <p:sldIdLst>
    <p:sldId id="1585" r:id="rId7"/>
    <p:sldId id="1518" r:id="rId8"/>
    <p:sldId id="1519" r:id="rId9"/>
    <p:sldId id="1522" r:id="rId10"/>
    <p:sldId id="1523" r:id="rId11"/>
    <p:sldId id="1524" r:id="rId12"/>
    <p:sldId id="1525" r:id="rId13"/>
    <p:sldId id="1527" r:id="rId14"/>
    <p:sldId id="1528" r:id="rId15"/>
    <p:sldId id="1428" r:id="rId16"/>
    <p:sldId id="1531" r:id="rId17"/>
    <p:sldId id="1533" r:id="rId18"/>
    <p:sldId id="1534" r:id="rId19"/>
    <p:sldId id="1535" r:id="rId20"/>
    <p:sldId id="1536" r:id="rId21"/>
    <p:sldId id="1532" r:id="rId22"/>
    <p:sldId id="1537" r:id="rId23"/>
    <p:sldId id="1538" r:id="rId24"/>
    <p:sldId id="1539" r:id="rId25"/>
    <p:sldId id="1540" r:id="rId26"/>
    <p:sldId id="1541" r:id="rId27"/>
    <p:sldId id="1543" r:id="rId28"/>
    <p:sldId id="1544" r:id="rId29"/>
    <p:sldId id="1545" r:id="rId30"/>
    <p:sldId id="1546" r:id="rId31"/>
    <p:sldId id="1547" r:id="rId32"/>
    <p:sldId id="152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5973D931-3BAC-4F30-9C16-B7461F574E40}">
          <p14:sldIdLst>
            <p14:sldId id="1585"/>
            <p14:sldId id="1518"/>
            <p14:sldId id="1519"/>
            <p14:sldId id="1522"/>
            <p14:sldId id="1523"/>
            <p14:sldId id="1524"/>
            <p14:sldId id="1525"/>
            <p14:sldId id="1527"/>
            <p14:sldId id="1528"/>
            <p14:sldId id="1428"/>
            <p14:sldId id="1531"/>
            <p14:sldId id="1533"/>
            <p14:sldId id="1534"/>
            <p14:sldId id="1535"/>
            <p14:sldId id="1536"/>
            <p14:sldId id="1532"/>
            <p14:sldId id="1537"/>
            <p14:sldId id="1538"/>
            <p14:sldId id="1539"/>
            <p14:sldId id="1540"/>
            <p14:sldId id="1541"/>
            <p14:sldId id="1543"/>
            <p14:sldId id="1544"/>
            <p14:sldId id="1545"/>
            <p14:sldId id="1546"/>
            <p14:sldId id="1547"/>
            <p14:sldId id="1521"/>
          </p14:sldIdLst>
        </p14:section>
        <p14:section name="Appendix: Image Descriptions for Unsighted Students" id="{9E859B0B-078E-463E-89A6-21C20DD280C4}">
          <p14:sldIdLst/>
        </p14:section>
      </p14:sectionLst>
    </p:ext>
    <p:ext uri="{EFAFB233-063F-42B5-8137-9DF3F51BA10A}">
      <p15:sldGuideLst xmlns:p15="http://schemas.microsoft.com/office/powerpoint/2012/main">
        <p15:guide id="2" pos="2856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  <p15:guide id="4" pos="5664" userDrawn="1">
          <p15:clr>
            <a:srgbClr val="A4A3A4"/>
          </p15:clr>
        </p15:guide>
        <p15:guide id="5" pos="456" userDrawn="1">
          <p15:clr>
            <a:srgbClr val="A4A3A4"/>
          </p15:clr>
        </p15:guide>
        <p15:guide id="6" orient="horz" pos="7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poren, Laura" initials="CL" lastIdx="4" clrIdx="0">
    <p:extLst>
      <p:ext uri="{19B8F6BF-5375-455C-9EA6-DF929625EA0E}">
        <p15:presenceInfo xmlns:p15="http://schemas.microsoft.com/office/powerpoint/2012/main" userId="S-1-5-21-1645522239-1123561945-839522115-1006658" providerId="AD"/>
      </p:ext>
    </p:extLst>
  </p:cmAuthor>
  <p:cmAuthor id="2" name="Ciporen, Laura" initials="CL [2]" lastIdx="2" clrIdx="1">
    <p:extLst>
      <p:ext uri="{19B8F6BF-5375-455C-9EA6-DF929625EA0E}">
        <p15:presenceInfo xmlns:p15="http://schemas.microsoft.com/office/powerpoint/2012/main" userId="S::laura.ciporen@mheducation.com::567f631f-0624-4179-9d16-569ddce48823" providerId="AD"/>
      </p:ext>
    </p:extLst>
  </p:cmAuthor>
  <p:cmAuthor id="3" name="1769" initials="1" lastIdx="2" clrIdx="2">
    <p:extLst>
      <p:ext uri="{19B8F6BF-5375-455C-9EA6-DF929625EA0E}">
        <p15:presenceInfo xmlns:p15="http://schemas.microsoft.com/office/powerpoint/2012/main" userId="1769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A9131A"/>
    <a:srgbClr val="008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03" autoAdjust="0"/>
    <p:restoredTop sz="93829" autoAdjust="0"/>
  </p:normalViewPr>
  <p:slideViewPr>
    <p:cSldViewPr snapToGrid="0" showGuides="1">
      <p:cViewPr varScale="1">
        <p:scale>
          <a:sx n="107" d="100"/>
          <a:sy n="107" d="100"/>
        </p:scale>
        <p:origin x="1632" y="90"/>
      </p:cViewPr>
      <p:guideLst>
        <p:guide pos="2856"/>
        <p:guide orient="horz" pos="2228"/>
        <p:guide pos="5664"/>
        <p:guide pos="456"/>
        <p:guide orient="horz" pos="7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23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C1A02-B94D-44D6-8AA3-0DD14C84C13F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9E8D09-9492-4554-9C8F-456CB81F32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7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2123392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nhlbi.nih.gov/health/pacemakers/what-to-expec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11.1: Identify the various types and functions of pacemakers.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Because of the variety of pacemakers available on the market, you should always check in advance regarding the proper procedure for performing an ECG on a patient with a pacemaker.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129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Electrical capture refers to the evidence seen when viewing the cardiac tracing on the heart monitor or ECG machine.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Mechanical capture is the heart’s ability to respond to the electrical impulses generated by the pacemaker.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231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159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Pacemaker rhythms are distinguished by the conspicuous presence of a pacing spike prior to the waveform of the portion of the heart that is being paced.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03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2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left ventricle is larger than the right ventricle, so it takes longer to depolarize; this makes it look similar to the electrical activity in left bundle branch block (LBBB).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101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3504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38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1</a:t>
            </a:r>
            <a:r>
              <a:rPr lang="en-US" dirty="0"/>
              <a:t>: The pacemaker spikes should be spaced at regular intervals. If the patient’s own rhythm becomes faster than the paced rhythm, irregularities may occur.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2</a:t>
            </a:r>
            <a:r>
              <a:rPr lang="en-US" dirty="0"/>
              <a:t>: The fastest pacemaker site sets the heart rate, so if the patient’s inherent/intrinsic rate is faster than the pacemaker rhythm, the intrinsic rhythm controls the heart rate.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3</a:t>
            </a:r>
            <a:r>
              <a:rPr lang="en-US" dirty="0"/>
              <a:t>: Determine whether each P wave is preceded by a pacing spike. Sometimes the patient’s SA node or an ectopic focus will generate an atrial contraction without a pacemaker spike.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b="1" dirty="0"/>
              <a:t>Step 4</a:t>
            </a:r>
            <a:r>
              <a:rPr lang="en-US" dirty="0"/>
              <a:t>: Every atrial pacing spike should have a P wave after it. This indicates that the pacing impulse is causing the atrial cells to depolarize.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792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5</a:t>
            </a:r>
            <a:r>
              <a:rPr lang="en-US" dirty="0"/>
              <a:t>: Determine whether the actual atrioventricular delay interval is the same as the atrioventricular delay set on the pacemaker.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6</a:t>
            </a:r>
            <a:r>
              <a:rPr lang="en-US" dirty="0"/>
              <a:t>: Determine whether a wide QRS complex follows each ventricular pacing spike. If the patient’s own conduction system generates a normal P wave or QRS complex before the pacemaker sends a ventricular impulse, the pacemaker generator is inhibited , as evidenced by the absence of a ventricular spike.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Step 7</a:t>
            </a:r>
            <a:r>
              <a:rPr lang="en-US" dirty="0"/>
              <a:t>: Every ventricular spike should have a wide QRS complex after it, indicating that the pacing spike produced ventricular depolarization.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360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18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LO 11.1: Identify the various types and functions of pacemakers.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The function of a pacemaker is to stimulate a contraction.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705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6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58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These complications can be detected on the ECG tracing, so it is important to recognize normal and abnormal pacemaker rhythms and the possible complications.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575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If you observe pacemaker complications, notify licensed personnel immediately for appropriate treatment and interventions.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968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2700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93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11.2:  Analyze pacemaker rhythms and their effect on the patient, including basic patient care and treatment.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LO 11.3:  </a:t>
            </a:r>
            <a:r>
              <a:rPr lang="en-US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Summarize pacemaker complications relative to the ECG tracing.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39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This atrioventricular pacemaker has leads that go to both the right atrium and the lower right ventricle.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Excellent short video - less than one minute. Click on the link.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How is a Pacemaker Placed? on Vimeo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https://www.nhlbi.nih.gov/health/pacemakers/what-to-expect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27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2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 b="1" dirty="0"/>
              <a:t>Atrial pacing </a:t>
            </a:r>
            <a:r>
              <a:rPr lang="en-US" sz="1200" dirty="0"/>
              <a:t>is used alone when AV node and ventricular conduction are performing correctly.</a:t>
            </a: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 dirty="0"/>
              <a:t>Ventricular pacing </a:t>
            </a:r>
            <a:r>
              <a:rPr lang="en-US" dirty="0"/>
              <a:t>is used to correct problems with the ventricular conduction system.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 b="1" dirty="0"/>
              <a:t>Atrioventricular sequential pacing </a:t>
            </a:r>
            <a:r>
              <a:rPr lang="en-US" sz="1200" dirty="0"/>
              <a:t>stimulates the atria and ventricles sequentially, mimicking the normal cardiac conduction system and allowing for an atrial kick.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 dirty="0"/>
              <a:t>Atriobiventricular pacing </a:t>
            </a:r>
            <a:r>
              <a:rPr lang="en-US" dirty="0"/>
              <a:t>stimulates the atria and both ventricles, instead of just the lower right ventricle.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US" sz="12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 b="1" dirty="0"/>
              <a:t>Fixed-rate (asynchronous) pacemaker: </a:t>
            </a:r>
            <a:r>
              <a:rPr lang="en-US" sz="1200" dirty="0"/>
              <a:t>Deliver’s electrical stimulation at constant rate</a:t>
            </a: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 b="1" dirty="0"/>
              <a:t>Demand (synchronous) pacemaker: </a:t>
            </a:r>
            <a:r>
              <a:rPr lang="en-US" sz="1200" dirty="0"/>
              <a:t>Detects ventricular activity and either suppresses or discharges stimulation from pacemaker generator in order to make the impulse fall within the safe period of the QRS complex</a:t>
            </a: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" b="1" dirty="0"/>
              <a:t>Rate-responsive pacemaker: </a:t>
            </a:r>
            <a:r>
              <a:rPr lang="en-US" sz="1200" dirty="0"/>
              <a:t>Speeds up or slows down the heart rate based on metabolic demands from the body; monitors sinus node rate, breathing, and blood temperature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8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 dirty="0"/>
              <a:t>Unipolar pacemaker: </a:t>
            </a:r>
            <a:r>
              <a:rPr lang="en-US" sz="1400" dirty="0"/>
              <a:t>Has a single contact with the heart; used mostly when AV conduction is likely to return.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 dirty="0"/>
              <a:t>Dual-chamber pacemaker: </a:t>
            </a:r>
            <a:r>
              <a:rPr lang="en-US" dirty="0"/>
              <a:t>Has electrodes in the right atrium and the right ventricle; provides for coordination of the atria and ventricles.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400" b="1" dirty="0"/>
              <a:t>Dual-site atrial pacemaker: </a:t>
            </a:r>
            <a:r>
              <a:rPr lang="en-US" sz="1400" dirty="0"/>
              <a:t>Has electrodes in the right atrium and at or near the coronary sinus; may be used to treat one type of atrial fibrillation.</a:t>
            </a:r>
            <a:endParaRPr lang="en-US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 dirty="0"/>
              <a:t>Atriobiventricular pacemaker: </a:t>
            </a:r>
            <a:r>
              <a:rPr lang="en-US" dirty="0"/>
              <a:t>Has electrodes in the right atrium and both ventricles; used for heart failure.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 dirty="0"/>
              <a:t>Implantable cardioverter defibrillator: </a:t>
            </a:r>
            <a:r>
              <a:rPr lang="en-US" dirty="0"/>
              <a:t>Senses a ventricular rate that exceeds the programmed cutoff rate; then defibrillator performs cardioversion/defibrillation.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82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940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4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LO 11.1: Identify the various types and functions of pacemakers.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-----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9E8D09-9492-4554-9C8F-456CB81F32A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6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6105" y="2099014"/>
            <a:ext cx="3863458" cy="3863458"/>
            <a:chOff x="331115" y="2099014"/>
            <a:chExt cx="3863458" cy="3863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D9DDEA9-6897-2B48-BA6A-9075880AA615}"/>
                </a:ext>
              </a:extLst>
            </p:cNvPr>
            <p:cNvSpPr/>
            <p:nvPr userDrawn="1"/>
          </p:nvSpPr>
          <p:spPr>
            <a:xfrm>
              <a:off x="331115" y="2099014"/>
              <a:ext cx="3863458" cy="386345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467612" y="2368353"/>
              <a:ext cx="3457621" cy="3457621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599258" y="2898475"/>
              <a:ext cx="2793799" cy="2792652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>
            <p:ph type="ctrTitle" hasCustomPrompt="1"/>
          </p:nvPr>
        </p:nvSpPr>
        <p:spPr>
          <a:xfrm>
            <a:off x="621792" y="3140014"/>
            <a:ext cx="2788920" cy="1157665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subTitle" idx="1" hasCustomPrompt="1"/>
          </p:nvPr>
        </p:nvSpPr>
        <p:spPr>
          <a:xfrm>
            <a:off x="621792" y="4261103"/>
            <a:ext cx="2788920" cy="61282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>
            <p:ph type="body" sz="quarter" idx="10" hasCustomPrompt="1"/>
          </p:nvPr>
        </p:nvSpPr>
        <p:spPr>
          <a:xfrm>
            <a:off x="621792" y="5093208"/>
            <a:ext cx="2788920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3" name="Cover Placeholder">
            <a:extLst>
              <a:ext uri="{FF2B5EF4-FFF2-40B4-BE49-F238E27FC236}">
                <a16:creationId xmlns:a16="http://schemas.microsoft.com/office/drawing/2014/main" id="{67C61915-1FDF-4DF1-95F4-8BAC894B4D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0" y="1450229"/>
            <a:ext cx="4229100" cy="497645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Optional: Include Cover Here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174625" y="6515100"/>
            <a:ext cx="8861425" cy="24923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001655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7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93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8621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DFC2A6F8-97FC-43BF-92B6-FFCCF20D98D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275652"/>
            <a:ext cx="8458200" cy="1971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Adapting to Change logo.">
            <a:extLst>
              <a:ext uri="{FF2B5EF4-FFF2-40B4-BE49-F238E27FC236}">
                <a16:creationId xmlns:a16="http://schemas.microsoft.com/office/drawing/2014/main" id="{A0A183BC-7319-45B8-B0D2-D92CDB1440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420" y="207110"/>
            <a:ext cx="2472744" cy="82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22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Reaching beyond our borders icon.">
            <a:extLst>
              <a:ext uri="{FF2B5EF4-FFF2-40B4-BE49-F238E27FC236}">
                <a16:creationId xmlns:a16="http://schemas.microsoft.com/office/drawing/2014/main" id="{6B5ACA4D-D63F-4493-A4F0-FFA2A58275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124" y="217261"/>
            <a:ext cx="2514600" cy="80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33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33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 userDrawn="1">
          <p15:clr>
            <a:srgbClr val="FBAE40"/>
          </p15:clr>
        </p15:guide>
        <p15:guide id="2" orient="horz" pos="273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915890" y="1276709"/>
            <a:ext cx="2885209" cy="4971691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AFC6CBC7-BAAC-424A-9874-C0A2733A271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961419" y="1290559"/>
            <a:ext cx="2885209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21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0176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73051"/>
            <a:ext cx="4076700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15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764" y="192490"/>
            <a:ext cx="6778335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7E40D-2A6B-4B43-8474-A1C9EAF1D3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0" y="399540"/>
            <a:ext cx="1531522" cy="4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981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5791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8052" y="1257300"/>
            <a:ext cx="2383047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2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 userDrawn="1">
          <p15:clr>
            <a:srgbClr val="FBAE40"/>
          </p15:clr>
        </p15:guide>
        <p15:guide id="5" pos="386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1" y="4343400"/>
            <a:ext cx="57912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400800" y="4343400"/>
            <a:ext cx="2400300" cy="19050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005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W/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HE Altered Background, fixed">
            <a:extLst>
              <a:ext uri="{FF2B5EF4-FFF2-40B4-BE49-F238E27FC236}">
                <a16:creationId xmlns:a16="http://schemas.microsoft.com/office/drawing/2014/main" id="{E2D8ACCF-E5FC-4FE9-9E84-B2A0A6B1E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42900" y="2095500"/>
            <a:ext cx="3886199" cy="3886199"/>
            <a:chOff x="342900" y="2095500"/>
            <a:chExt cx="3886199" cy="388619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AD1ADE-6D88-5C48-9EEF-7E081C733011}"/>
                </a:ext>
              </a:extLst>
            </p:cNvPr>
            <p:cNvSpPr/>
            <p:nvPr userDrawn="1"/>
          </p:nvSpPr>
          <p:spPr>
            <a:xfrm>
              <a:off x="342900" y="2095500"/>
              <a:ext cx="3886199" cy="3886199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6DE48-1064-2849-AF2D-2E29711B1885}"/>
                </a:ext>
              </a:extLst>
            </p:cNvPr>
            <p:cNvSpPr/>
            <p:nvPr userDrawn="1"/>
          </p:nvSpPr>
          <p:spPr>
            <a:xfrm>
              <a:off x="495300" y="2362200"/>
              <a:ext cx="3429000" cy="34671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"/>
          <p:cNvSpPr>
            <a:spLocks noGrp="1"/>
          </p:cNvSpPr>
          <p:nvPr userDrawn="1">
            <p:ph type="ctrTitle" hasCustomPrompt="1"/>
          </p:nvPr>
        </p:nvSpPr>
        <p:spPr>
          <a:xfrm>
            <a:off x="621792" y="2608290"/>
            <a:ext cx="3035808" cy="1394084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Subtitle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21792" y="4069830"/>
            <a:ext cx="3035808" cy="80409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cxnSp>
        <p:nvCxnSpPr>
          <p:cNvPr id="9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13232" y="4919472"/>
            <a:ext cx="253288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1791" y="5096656"/>
            <a:ext cx="3043303" cy="569626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 b="1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Extra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F5776-D118-4340-9029-AE2A3DA90F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6499225"/>
            <a:ext cx="9144000" cy="2619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9B73A94-A225-4D79-8AA2-B973F25278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11500" y="6167438"/>
            <a:ext cx="3343275" cy="179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068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20">
          <p15:clr>
            <a:srgbClr val="FBAE40"/>
          </p15:clr>
        </p15:guide>
        <p15:guide id="2" orient="horz" pos="3768">
          <p15:clr>
            <a:srgbClr val="FBAE40"/>
          </p15:clr>
        </p15:guide>
        <p15:guide id="3" pos="2664">
          <p15:clr>
            <a:srgbClr val="FBAE40"/>
          </p15:clr>
        </p15:guide>
        <p15:guide id="4" pos="2880">
          <p15:clr>
            <a:srgbClr val="FBAE40"/>
          </p15:clr>
        </p15:guide>
        <p15:guide id="5" pos="2472">
          <p15:clr>
            <a:srgbClr val="FBAE40"/>
          </p15:clr>
        </p15:guide>
        <p15:guide id="6" pos="312">
          <p15:clr>
            <a:srgbClr val="FBAE40"/>
          </p15:clr>
        </p15:guide>
        <p15:guide id="7" orient="horz" pos="1488">
          <p15:clr>
            <a:srgbClr val="FBAE40"/>
          </p15:clr>
        </p15:guide>
        <p15:guide id="8" orient="horz" pos="36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1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3915201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3915201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3915201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3915201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3915201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DB5446E9-DDFC-4F9F-AEF5-5E6061E5BD1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619199" y="125549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9BC59DB4-A285-4104-8DAD-21B49267AAD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619199" y="1998291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F319E46-D027-404B-8292-60A07B8E3C98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619198" y="2723530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E1FA65FE-4DFA-484E-A01C-9BF08B32C20A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619197" y="3528194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6FE7E90B-1DE9-4A55-9F1D-9EF5F50C09A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619199" y="4351336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78067368-CA9E-4B15-AE6A-F50A1D1FEE7F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619199" y="5142672"/>
            <a:ext cx="3915201" cy="612477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/>
              <a:t>Slide Content 6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en-US" dirty="0"/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58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5949" y="418391"/>
            <a:ext cx="2292103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11" y="1005697"/>
            <a:ext cx="2443579" cy="2443579"/>
          </a:xfrm>
          <a:prstGeom prst="rect">
            <a:avLst/>
          </a:prstGeom>
        </p:spPr>
      </p:pic>
      <p:sp>
        <p:nvSpPr>
          <p:cNvPr id="3" name="Long Copyright">
            <a:extLst>
              <a:ext uri="{FF2B5EF4-FFF2-40B4-BE49-F238E27FC236}">
                <a16:creationId xmlns:a16="http://schemas.microsoft.com/office/drawing/2014/main" id="{9AB572CE-E262-4FA6-8D47-02F068ADD1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6487064"/>
            <a:ext cx="9144000" cy="370936"/>
          </a:xfrm>
        </p:spPr>
        <p:txBody>
          <a:bodyPr/>
          <a:lstStyle>
            <a:lvl1pPr algn="ctr">
              <a:defRPr/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© &lt; add the year&gt; McGraw Hill. All rights reserved. Authorized only for instructor use in the classroom.</a:t>
            </a:r>
          </a:p>
          <a:p>
            <a:pPr defTabSz="457200">
              <a:spcBef>
                <a:spcPct val="20000"/>
              </a:spcBef>
              <a:defRPr/>
            </a:pPr>
            <a:r>
              <a:rPr lang="en-US" dirty="0"/>
              <a:t>No reproduction or further distribution permitted without the prior written consent of McGraw Hill.</a:t>
            </a:r>
          </a:p>
        </p:txBody>
      </p:sp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1730746" y="3796682"/>
            <a:ext cx="5682508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3269085" y="5329121"/>
            <a:ext cx="2605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366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6CA9270-FD0E-4B64-B0D8-24095E6A29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899" y="2366309"/>
            <a:ext cx="7696919" cy="526936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 dirty="0"/>
              <a:t>Accessibility Content: Text Alternatives for Images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0B6E1DCB-9B8A-423D-B48B-2CCDE624B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571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c.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C0136BE0-3F2D-44D5-B125-B7A30D2C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50" y="117244"/>
            <a:ext cx="6065851" cy="73097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FA117DCA-6A6D-48B9-9002-DA1E4814B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37202" y="6682314"/>
            <a:ext cx="342900" cy="143831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">
            <a:extLst>
              <a:ext uri="{FF2B5EF4-FFF2-40B4-BE49-F238E27FC236}">
                <a16:creationId xmlns:a16="http://schemas.microsoft.com/office/drawing/2014/main" id="{DA8444E8-1445-4AB7-85DD-90449330C00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73249"/>
            <a:ext cx="6477000" cy="4343400"/>
          </a:xfrm>
        </p:spPr>
        <p:txBody>
          <a:bodyPr/>
          <a:lstStyle>
            <a:lvl1pPr>
              <a:defRPr/>
            </a:lvl1pPr>
            <a:lvl2pPr marL="344488" indent="-342900">
              <a:buFont typeface="Arial" panose="020B0604020202020204" pitchFamily="34" charset="0"/>
              <a:buChar char="•"/>
              <a:defRPr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4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</p:spTree>
    <p:extLst>
      <p:ext uri="{BB962C8B-B14F-4D97-AF65-F5344CB8AC3E}">
        <p14:creationId xmlns:p14="http://schemas.microsoft.com/office/powerpoint/2010/main" val="544467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876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70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ppendix-On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6" name="Return to main slide Link 1">
            <a:extLst>
              <a:ext uri="{FF2B5EF4-FFF2-40B4-BE49-F238E27FC236}">
                <a16:creationId xmlns:a16="http://schemas.microsoft.com/office/drawing/2014/main" id="{F538FEEA-434F-404A-8A40-5F717D6CB5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1587" y="1068234"/>
            <a:ext cx="2980826" cy="225425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Return to parent-slide containing images.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371601"/>
            <a:ext cx="8458200" cy="44375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turn to main slide Link 2">
            <a:extLst>
              <a:ext uri="{FF2B5EF4-FFF2-40B4-BE49-F238E27FC236}">
                <a16:creationId xmlns:a16="http://schemas.microsoft.com/office/drawing/2014/main" id="{D8AF3780-479B-4486-8AEE-B0E29BE2F8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92111" y="6350211"/>
            <a:ext cx="2959779" cy="2286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6"/>
          </p:nvPr>
        </p:nvSpPr>
        <p:spPr>
          <a:xfrm>
            <a:off x="342900" y="1963738"/>
            <a:ext cx="8458200" cy="484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>
          <a:xfrm>
            <a:off x="342900" y="2608263"/>
            <a:ext cx="8458200" cy="444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8"/>
          </p:nvPr>
        </p:nvSpPr>
        <p:spPr>
          <a:xfrm>
            <a:off x="342900" y="3213100"/>
            <a:ext cx="8458200" cy="552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9"/>
          </p:nvPr>
        </p:nvSpPr>
        <p:spPr>
          <a:xfrm>
            <a:off x="342900" y="3913188"/>
            <a:ext cx="8458200" cy="4699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20"/>
          </p:nvPr>
        </p:nvSpPr>
        <p:spPr>
          <a:xfrm>
            <a:off x="342900" y="4590303"/>
            <a:ext cx="8458200" cy="41613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/>
          </p:nvPr>
        </p:nvSpPr>
        <p:spPr>
          <a:xfrm>
            <a:off x="342900" y="5208588"/>
            <a:ext cx="8458200" cy="3111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22"/>
          </p:nvPr>
        </p:nvSpPr>
        <p:spPr>
          <a:xfrm>
            <a:off x="342900" y="5726113"/>
            <a:ext cx="8458200" cy="3143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038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-Two Comparison Placeholders With Identif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04800"/>
            <a:ext cx="84582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9" name="Return to main slide Link 1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1528" y="1059828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8" name="Image Identifier 1">
            <a:extLst>
              <a:ext uri="{FF2B5EF4-FFF2-40B4-BE49-F238E27FC236}">
                <a16:creationId xmlns:a16="http://schemas.microsoft.com/office/drawing/2014/main" id="{C828D23C-A7ED-420E-B199-2D8CCF24D6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5125" y="1410562"/>
            <a:ext cx="4076700" cy="3921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1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Image Identifier 2">
            <a:extLst>
              <a:ext uri="{FF2B5EF4-FFF2-40B4-BE49-F238E27FC236}">
                <a16:creationId xmlns:a16="http://schemas.microsoft.com/office/drawing/2014/main" id="{7DBCEA22-E8D2-4B8A-B55C-3FFA6FAB3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145" y="1410562"/>
            <a:ext cx="4078224" cy="39319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Image Identifier 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933303"/>
            <a:ext cx="4076700" cy="431509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turn to main slide Link 2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81528" y="6348550"/>
            <a:ext cx="2980944" cy="228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200" dirty="0"/>
            </a:lvl1pPr>
          </a:lstStyle>
          <a:p>
            <a:pPr lvl="0" algn="ctr"/>
            <a:r>
              <a:rPr lang="en-US" dirty="0"/>
              <a:t>Return to parent-slide containing images.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33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27440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MHE Official Background, fixe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52559"/>
            <a:ext cx="9144000" cy="4982750"/>
            <a:chOff x="0" y="1521567"/>
            <a:chExt cx="9144000" cy="484643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FD8DC8-1EF1-6B48-9F31-D9D254F85818}"/>
                </a:ext>
              </a:extLst>
            </p:cNvPr>
            <p:cNvSpPr/>
            <p:nvPr userDrawn="1"/>
          </p:nvSpPr>
          <p:spPr>
            <a:xfrm>
              <a:off x="0" y="1521567"/>
              <a:ext cx="9144000" cy="4846438"/>
            </a:xfrm>
            <a:prstGeom prst="rect">
              <a:avLst/>
            </a:prstGeom>
            <a:solidFill>
              <a:srgbClr val="720F1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185629" y="2001422"/>
              <a:ext cx="8493233" cy="4166364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364385" y="2475809"/>
              <a:ext cx="7858340" cy="351322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777240" y="2985555"/>
            <a:ext cx="6521640" cy="87321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>
          <a:xfrm>
            <a:off x="782058" y="3986784"/>
            <a:ext cx="4297680" cy="51758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7202" y="465003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>
            <p:ph type="body" sz="quarter" idx="10"/>
          </p:nvPr>
        </p:nvSpPr>
        <p:spPr>
          <a:xfrm>
            <a:off x="777240" y="4718304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85738" y="6515100"/>
            <a:ext cx="8662987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380643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05390"/>
      </p:ext>
    </p:extLst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578659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496563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25356"/>
      </p:ext>
    </p:extLst>
  </p:cSld>
  <p:clrMapOvr>
    <a:masterClrMapping/>
  </p:clrMapOvr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26316"/>
      </p:ext>
    </p:extLst>
  </p:cSld>
  <p:clrMapOvr>
    <a:masterClrMapping/>
  </p:clrMapOvr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93940"/>
      </p:ext>
    </p:extLst>
  </p:cSld>
  <p:clrMapOvr>
    <a:masterClrMapping/>
  </p:clrMapOvr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020121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196436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43663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964833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NO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MHE altered Background, fixed">
            <a:extLst>
              <a:ext uri="{FF2B5EF4-FFF2-40B4-BE49-F238E27FC236}">
                <a16:creationId xmlns:a16="http://schemas.microsoft.com/office/drawing/2014/main" id="{7A14A7A9-A9D7-4A08-A24F-4D1C1F4C2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1446366"/>
            <a:ext cx="9143999" cy="4991100"/>
            <a:chOff x="0" y="1524000"/>
            <a:chExt cx="9143999" cy="49911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00492E-5EBE-C745-8EEE-F17D4BB4582E}"/>
                </a:ext>
              </a:extLst>
            </p:cNvPr>
            <p:cNvSpPr/>
            <p:nvPr userDrawn="1"/>
          </p:nvSpPr>
          <p:spPr>
            <a:xfrm>
              <a:off x="0" y="1524000"/>
              <a:ext cx="9143999" cy="4991100"/>
            </a:xfrm>
            <a:prstGeom prst="rect">
              <a:avLst/>
            </a:prstGeom>
            <a:solidFill>
              <a:srgbClr val="9F2241"/>
            </a:solidFill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976C39-0B94-D44F-9108-A52DD0916B5A}"/>
                </a:ext>
              </a:extLst>
            </p:cNvPr>
            <p:cNvSpPr/>
            <p:nvPr userDrawn="1"/>
          </p:nvSpPr>
          <p:spPr>
            <a:xfrm>
              <a:off x="190500" y="2019300"/>
              <a:ext cx="8496300" cy="4267200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"/>
          <p:cNvSpPr>
            <a:spLocks noGrp="1"/>
          </p:cNvSpPr>
          <p:nvPr userDrawn="1">
            <p:ph type="ctrTitle"/>
          </p:nvPr>
        </p:nvSpPr>
        <p:spPr>
          <a:xfrm>
            <a:off x="567378" y="2593298"/>
            <a:ext cx="6980170" cy="113055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"/>
          <p:cNvSpPr>
            <a:spLocks noGrp="1"/>
          </p:cNvSpPr>
          <p:nvPr userDrawn="1">
            <p:ph type="subTitle" idx="1"/>
          </p:nvPr>
        </p:nvSpPr>
        <p:spPr>
          <a:xfrm>
            <a:off x="567378" y="3807503"/>
            <a:ext cx="4542020" cy="7193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21" name="MHE line separating subtitles from text">
            <a:extLst>
              <a:ext uri="{FF2B5EF4-FFF2-40B4-BE49-F238E27FC236}">
                <a16:creationId xmlns:a16="http://schemas.microsoft.com/office/drawing/2014/main" id="{EC86C884-D766-9149-B40E-B86A943DE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02310" y="4665027"/>
            <a:ext cx="35747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"/>
          <p:cNvSpPr>
            <a:spLocks noGrp="1"/>
          </p:cNvSpPr>
          <p:nvPr userDrawn="1">
            <p:ph type="body" sz="quarter" idx="10"/>
          </p:nvPr>
        </p:nvSpPr>
        <p:spPr>
          <a:xfrm>
            <a:off x="567378" y="4770769"/>
            <a:ext cx="4443413" cy="576185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90500" y="6515100"/>
            <a:ext cx="8643938" cy="2889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© McGraw Hill LLC. All rights reserved. No reproduction or distribution without the prior written consent of McGraw Hill LLC.</a:t>
            </a:r>
          </a:p>
        </p:txBody>
      </p:sp>
    </p:spTree>
    <p:extLst>
      <p:ext uri="{BB962C8B-B14F-4D97-AF65-F5344CB8AC3E}">
        <p14:creationId xmlns:p14="http://schemas.microsoft.com/office/powerpoint/2010/main" val="1233895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3960">
          <p15:clr>
            <a:srgbClr val="FBAE40"/>
          </p15:clr>
        </p15:guide>
        <p15:guide id="3" pos="120">
          <p15:clr>
            <a:srgbClr val="FBAE40"/>
          </p15:clr>
        </p15:guide>
        <p15:guide id="4" pos="5472">
          <p15:clr>
            <a:srgbClr val="FBAE40"/>
          </p15:clr>
        </p15:guide>
        <p15:guide id="5" orient="horz" pos="22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840804"/>
      </p:ext>
    </p:extLst>
  </p:cSld>
  <p:clrMapOvr>
    <a:masterClrMapping/>
  </p:clrMapOvr>
  <p:hf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973207"/>
      </p:ext>
    </p:extLst>
  </p:cSld>
  <p:clrMapOvr>
    <a:masterClrMapping/>
  </p:clrMapOvr>
  <p:hf hd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53026"/>
      </p:ext>
    </p:extLst>
  </p:cSld>
  <p:clrMapOvr>
    <a:masterClrMapping/>
  </p:clrMapOvr>
  <p:hf hd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339526"/>
      </p:ext>
    </p:extLst>
  </p:cSld>
  <p:clrMapOvr>
    <a:masterClrMapping/>
  </p:clrMapOvr>
  <p:hf hd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642564"/>
      </p:ext>
    </p:extLst>
  </p:cSld>
  <p:clrMapOvr>
    <a:masterClrMapping/>
  </p:clrMapOvr>
  <p:hf hd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45672"/>
      </p:ext>
    </p:extLst>
  </p:cSld>
  <p:clrMapOvr>
    <a:masterClrMapping/>
  </p:clrMapOvr>
  <p:hf hd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222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33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283809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4343400"/>
            <a:ext cx="8458200" cy="1905000"/>
          </a:xfrm>
        </p:spPr>
        <p:txBody>
          <a:bodyPr/>
          <a:lstStyle>
            <a:lvl1pPr>
              <a:defRPr sz="2400"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27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40767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724400" y="1273051"/>
            <a:ext cx="4076700" cy="4991100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92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8" name="Slide Number Placeholder">
            <a:extLst>
              <a:ext uri="{FF2B5EF4-FFF2-40B4-BE49-F238E27FC236}">
                <a16:creationId xmlns:a16="http://schemas.microsoft.com/office/drawing/2014/main" id="{EF8D8291-5BF4-41AC-87CE-ED5DE4CB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5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  <p15:guide id="2" orient="horz" pos="360" userDrawn="1">
          <p15:clr>
            <a:srgbClr val="FBAE40"/>
          </p15:clr>
        </p15:guide>
        <p15:guide id="3" pos="264" userDrawn="1">
          <p15:clr>
            <a:srgbClr val="FBAE40"/>
          </p15:clr>
        </p15:guide>
        <p15:guide id="4" orient="horz" pos="21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1577327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916383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0" y="6684963"/>
            <a:ext cx="6972300" cy="173037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8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 algn="r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C02FDC4-9007-47FA-8867-BFB4513F337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56750" y="4648197"/>
            <a:ext cx="8458200" cy="1577327"/>
          </a:xfr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0737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84582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10"/>
            <a:ext cx="8458200" cy="612476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900" y="2070496"/>
            <a:ext cx="8458200" cy="649138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42900" y="2900944"/>
            <a:ext cx="8458200" cy="6731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42900" y="375535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342900" y="4635164"/>
            <a:ext cx="8458200" cy="698500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42900" y="5514975"/>
            <a:ext cx="8458200" cy="733425"/>
          </a:xfr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564" y="6324600"/>
            <a:ext cx="2404872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101" y="6684963"/>
            <a:ext cx="6972299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9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 1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192490"/>
            <a:ext cx="4229100" cy="90323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15" name="Slide Title 2">
            <a:extLst>
              <a:ext uri="{FF2B5EF4-FFF2-40B4-BE49-F238E27FC236}">
                <a16:creationId xmlns:a16="http://schemas.microsoft.com/office/drawing/2014/main" id="{B5BB26E5-AE57-4ED5-B8A8-BEE1BD13AD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9800" y="192088"/>
            <a:ext cx="4051300" cy="90328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N" sz="4000" b="1" dirty="0"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Slide Title</a:t>
            </a:r>
            <a:endParaRPr lang="en-IN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spcAft>
                <a:spcPts val="0"/>
              </a:spcAft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39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Connecting through social media icon.">
            <a:extLst>
              <a:ext uri="{FF2B5EF4-FFF2-40B4-BE49-F238E27FC236}">
                <a16:creationId xmlns:a16="http://schemas.microsoft.com/office/drawing/2014/main" id="{48BB348F-12C6-489F-958D-1FDE88A92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5" y="298541"/>
            <a:ext cx="2438400" cy="66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512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2364" y="304800"/>
            <a:ext cx="6168736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 descr="Making Ethical Decisions icon.">
            <a:extLst>
              <a:ext uri="{FF2B5EF4-FFF2-40B4-BE49-F238E27FC236}">
                <a16:creationId xmlns:a16="http://schemas.microsoft.com/office/drawing/2014/main" id="{35AB3571-1B64-4E5D-ADAB-A22232BBBD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12475"/>
            <a:ext cx="2498501" cy="6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23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1" y="304800"/>
            <a:ext cx="2344882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  <a:br>
              <a:rPr lang="en-US" dirty="0"/>
            </a:b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42900" y="1276709"/>
            <a:ext cx="84582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292608" indent="-292608">
              <a:spcBef>
                <a:spcPts val="10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Appendix Link">
            <a:extLst>
              <a:ext uri="{FF2B5EF4-FFF2-40B4-BE49-F238E27FC236}">
                <a16:creationId xmlns:a16="http://schemas.microsoft.com/office/drawing/2014/main" id="{24E3FC7A-8095-4466-BF43-4B6D04A5D8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9347" y="6324600"/>
            <a:ext cx="2405307" cy="190500"/>
          </a:xfrm>
        </p:spPr>
        <p:txBody>
          <a:bodyPr anchor="b">
            <a:noAutofit/>
          </a:bodyPr>
          <a:lstStyle>
            <a:lvl1pPr algn="ctr">
              <a:defRPr sz="900"/>
            </a:lvl1pPr>
          </a:lstStyle>
          <a:p>
            <a:pPr lvl="0"/>
            <a:r>
              <a:rPr lang="en-US" dirty="0"/>
              <a:t>Add text alternative link, if needed.</a:t>
            </a:r>
          </a:p>
        </p:txBody>
      </p:sp>
      <p:sp>
        <p:nvSpPr>
          <p:cNvPr id="9" name="Image Credit">
            <a:extLst>
              <a:ext uri="{FF2B5EF4-FFF2-40B4-BE49-F238E27FC236}">
                <a16:creationId xmlns:a16="http://schemas.microsoft.com/office/drawing/2014/main" id="{29651301-3A88-4CBC-9B7F-A569599DC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62099" y="6684963"/>
            <a:ext cx="6972301" cy="173037"/>
          </a:xfrm>
        </p:spPr>
        <p:txBody>
          <a:bodyPr anchor="ctr">
            <a:noAutofit/>
          </a:bodyPr>
          <a:lstStyle>
            <a:lvl1pPr algn="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algn="r">
              <a:defRPr sz="900"/>
            </a:lvl2pPr>
            <a:lvl3pPr algn="r">
              <a:defRPr sz="900"/>
            </a:lvl3pPr>
            <a:lvl4pPr algn="r">
              <a:defRPr sz="900"/>
            </a:lvl4pPr>
            <a:lvl5pPr algn="r">
              <a:defRPr sz="900"/>
            </a:lvl5pPr>
          </a:lstStyle>
          <a:p>
            <a:pPr lvl="0"/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/>
          <a:p>
            <a:fld id="{68151E55-6873-49E2-B8D5-2F265E6F197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00108-6ED3-416D-B7AC-3A9D6F2EF0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48193" y="489743"/>
            <a:ext cx="4352906" cy="23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GH logo">
            <a:extLst>
              <a:ext uri="{FF2B5EF4-FFF2-40B4-BE49-F238E27FC236}">
                <a16:creationId xmlns:a16="http://schemas.microsoft.com/office/drawing/2014/main" id="{BF372B49-B6F5-4826-B4F8-2F8A4FFF889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6" y="283845"/>
            <a:ext cx="999514" cy="999514"/>
          </a:xfrm>
          <a:prstGeom prst="rect">
            <a:avLst/>
          </a:prstGeom>
        </p:spPr>
      </p:pic>
      <p:sp>
        <p:nvSpPr>
          <p:cNvPr id="3" name="MGH Tagline">
            <a:extLst>
              <a:ext uri="{FF2B5EF4-FFF2-40B4-BE49-F238E27FC236}">
                <a16:creationId xmlns:a16="http://schemas.microsoft.com/office/drawing/2014/main" id="{70E12349-CEA7-4006-B6E3-3E283BDBD258}"/>
              </a:ext>
            </a:extLst>
          </p:cNvPr>
          <p:cNvSpPr txBox="1"/>
          <p:nvPr userDrawn="1"/>
        </p:nvSpPr>
        <p:spPr>
          <a:xfrm>
            <a:off x="5060273" y="337349"/>
            <a:ext cx="3873993" cy="33855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spc="4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Because learning changes everything.</a:t>
            </a:r>
            <a:r>
              <a:rPr lang="en-US" sz="1050" spc="40" baseline="60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®</a:t>
            </a:r>
            <a:endParaRPr lang="en-US" sz="1600" spc="40" baseline="60000" dirty="0"/>
          </a:p>
        </p:txBody>
      </p:sp>
      <p:sp>
        <p:nvSpPr>
          <p:cNvPr id="5" name="Long Copyright"/>
          <p:cNvSpPr>
            <a:spLocks noGrp="1"/>
          </p:cNvSpPr>
          <p:nvPr>
            <p:ph type="ftr" sz="quarter" idx="3"/>
          </p:nvPr>
        </p:nvSpPr>
        <p:spPr>
          <a:xfrm>
            <a:off x="0" y="6478439"/>
            <a:ext cx="9144000" cy="37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 dirty="0"/>
              <a:t>Add long copyright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58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880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960">
          <p15:clr>
            <a:srgbClr val="F26B43"/>
          </p15:clr>
        </p15:guide>
        <p15:guide id="11" orient="horz" pos="410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73877"/>
            <a:ext cx="8458200" cy="4944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A9994BA6-A29E-44A0-A7B3-164E7D8FE3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6412" y="6673531"/>
            <a:ext cx="355840" cy="161396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6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17" r:id="rId2"/>
    <p:sldLayoutId id="2147483706" r:id="rId3"/>
    <p:sldLayoutId id="2147483709" r:id="rId4"/>
    <p:sldLayoutId id="2147483707" r:id="rId5"/>
    <p:sldLayoutId id="2147483708" r:id="rId6"/>
    <p:sldLayoutId id="2147483711" r:id="rId7"/>
    <p:sldLayoutId id="2147483716" r:id="rId8"/>
    <p:sldLayoutId id="2147483693" r:id="rId9"/>
    <p:sldLayoutId id="2147483719" r:id="rId10"/>
    <p:sldLayoutId id="2147483718" r:id="rId11"/>
    <p:sldLayoutId id="2147483699" r:id="rId12"/>
    <p:sldLayoutId id="2147483720" r:id="rId13"/>
    <p:sldLayoutId id="2147483695" r:id="rId14"/>
    <p:sldLayoutId id="2147483696" r:id="rId15"/>
    <p:sldLayoutId id="2147483697" r:id="rId16"/>
    <p:sldLayoutId id="2147483721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292608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ClrTx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622800" indent="-292608" algn="l" defTabSz="91440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 userDrawn="1">
          <p15:clr>
            <a:srgbClr val="F26B43"/>
          </p15:clr>
        </p15:guide>
        <p15:guide id="13" orient="horz" pos="360" userDrawn="1">
          <p15:clr>
            <a:srgbClr val="F26B43"/>
          </p15:clr>
        </p15:guide>
        <p15:guide id="14" orient="horz" pos="3936" userDrawn="1">
          <p15:clr>
            <a:srgbClr val="F26B43"/>
          </p15:clr>
        </p15:guide>
        <p15:guide id="15" pos="984" userDrawn="1">
          <p15:clr>
            <a:srgbClr val="F26B43"/>
          </p15:clr>
        </p15:guide>
        <p15:guide id="16" pos="5376" userDrawn="1">
          <p15:clr>
            <a:srgbClr val="F26B43"/>
          </p15:clr>
        </p15:guide>
        <p15:guide id="17" pos="26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5691"/>
            <a:ext cx="9144000" cy="3623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Add long copyright line here</a:t>
            </a:r>
          </a:p>
        </p:txBody>
      </p:sp>
      <p:sp>
        <p:nvSpPr>
          <p:cNvPr id="6" name="MGH Yellow Line">
            <a:extLst>
              <a:ext uri="{FF2B5EF4-FFF2-40B4-BE49-F238E27FC236}">
                <a16:creationId xmlns:a16="http://schemas.microsoft.com/office/drawing/2014/main" id="{F20163A4-4644-4B17-9C8A-EF42A992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432547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99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16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30188" indent="-22860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460375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455613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2112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 userDrawn="1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2160" userDrawn="1">
          <p15:clr>
            <a:srgbClr val="F26B43"/>
          </p15:clr>
        </p15:guide>
        <p15:guide id="13" pos="364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">
            <a:extLst>
              <a:ext uri="{FF2B5EF4-FFF2-40B4-BE49-F238E27FC236}">
                <a16:creationId xmlns:a16="http://schemas.microsoft.com/office/drawing/2014/main" id="{BEB99B55-73FB-42B4-93ED-C5E818675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1" y="1976546"/>
            <a:ext cx="648059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Slide Content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24279" y="6660234"/>
            <a:ext cx="1285344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  <p:grpSp>
        <p:nvGrpSpPr>
          <p:cNvPr id="6" name="MGH Shape">
            <a:extLst>
              <a:ext uri="{FF2B5EF4-FFF2-40B4-BE49-F238E27FC236}">
                <a16:creationId xmlns:a16="http://schemas.microsoft.com/office/drawing/2014/main" id="{B719ECBD-8119-4217-9D58-2638FA436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622742" y="0"/>
            <a:ext cx="2521258" cy="6623843"/>
            <a:chOff x="3491346" y="0"/>
            <a:chExt cx="2508933" cy="6367263"/>
          </a:xfrm>
        </p:grpSpPr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FCAD01AC-30CD-4728-B0FD-543493B2CE55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9A51DD71-B849-456F-A479-25728C0B26F4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CE349BEA-4244-4589-91D3-1DECC6AB1E90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3" name="Title Placeholder">
            <a:extLst>
              <a:ext uri="{FF2B5EF4-FFF2-40B4-BE49-F238E27FC236}">
                <a16:creationId xmlns:a16="http://schemas.microsoft.com/office/drawing/2014/main" id="{34622483-C344-43F3-82BE-D7AE2DFF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6073803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69055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8" r:id="rId2"/>
    <p:sldLayoutId id="2147483722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1588" indent="0" algn="l" defTabSz="914400" rtl="0" eaLnBrk="1" latinLnBrk="0" hangingPunct="1">
        <a:lnSpc>
          <a:spcPct val="100000"/>
        </a:lnSpc>
        <a:spcBef>
          <a:spcPts val="800"/>
        </a:spcBef>
        <a:buClrTx/>
        <a:buFont typeface="Arial" panose="020B0604020202020204" pitchFamily="34" charset="0"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0">
          <p15:clr>
            <a:srgbClr val="F26B43"/>
          </p15:clr>
        </p15:guide>
        <p15:guide id="2" orient="horz" pos="192">
          <p15:clr>
            <a:srgbClr val="F26B43"/>
          </p15:clr>
        </p15:guide>
        <p15:guide id="5" pos="5544" userDrawn="1">
          <p15:clr>
            <a:srgbClr val="F26B43"/>
          </p15:clr>
        </p15:guide>
        <p15:guide id="6" pos="216">
          <p15:clr>
            <a:srgbClr val="F26B43"/>
          </p15:clr>
        </p15:guide>
        <p15:guide id="7" pos="4296" userDrawn="1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1248" userDrawn="1">
          <p15:clr>
            <a:srgbClr val="F26B43"/>
          </p15:clr>
        </p15:guide>
        <p15:guide id="11" orient="horz" pos="3984" userDrawn="1">
          <p15:clr>
            <a:srgbClr val="F26B43"/>
          </p15:clr>
        </p15:guide>
        <p15:guide id="12" orient="horz" pos="1656" userDrawn="1">
          <p15:clr>
            <a:srgbClr val="F26B43"/>
          </p15:clr>
        </p15:guide>
        <p15:guide id="13" pos="2980">
          <p15:clr>
            <a:srgbClr val="F26B43"/>
          </p15:clr>
        </p15:guide>
        <p15:guide id="14" orient="horz" pos="2260" userDrawn="1">
          <p15:clr>
            <a:srgbClr val="F26B43"/>
          </p15:clr>
        </p15:guide>
        <p15:guide id="15" pos="26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136257"/>
            <a:ext cx="84582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371599"/>
            <a:ext cx="8458200" cy="4876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86E6E250-D1F9-6444-A77C-4DC8C64A9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36838A37-515E-4F5C-BF9F-CE51891A9C27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29240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3" r:id="rId2"/>
    <p:sldLayoutId id="2147483703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5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defTabSz="457200">
              <a:spcBef>
                <a:spcPct val="20000"/>
              </a:spcBef>
              <a:defRPr/>
            </a:pPr>
            <a:r>
              <a:rPr lang="en-US"/>
              <a:t>Add long copyright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MGH Yellow Line">
            <a:extLst>
              <a:ext uri="{FF2B5EF4-FFF2-40B4-BE49-F238E27FC236}">
                <a16:creationId xmlns:a16="http://schemas.microsoft.com/office/drawing/2014/main" id="{DC64DB26-B42D-4D22-8A7E-E5757283B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22319"/>
            <a:ext cx="9144000" cy="545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hort Copyright">
            <a:extLst>
              <a:ext uri="{FF2B5EF4-FFF2-40B4-BE49-F238E27FC236}">
                <a16:creationId xmlns:a16="http://schemas.microsoft.com/office/drawing/2014/main" id="{75EADD02-3C69-4AC5-93BA-4A300B65D21A}"/>
              </a:ext>
            </a:extLst>
          </p:cNvPr>
          <p:cNvSpPr txBox="1"/>
          <p:nvPr userDrawn="1"/>
        </p:nvSpPr>
        <p:spPr>
          <a:xfrm>
            <a:off x="215658" y="6664280"/>
            <a:ext cx="1233578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© McGraw Hill</a:t>
            </a:r>
          </a:p>
        </p:txBody>
      </p:sp>
    </p:spTree>
    <p:extLst>
      <p:ext uri="{BB962C8B-B14F-4D97-AF65-F5344CB8AC3E}">
        <p14:creationId xmlns:p14="http://schemas.microsoft.com/office/powerpoint/2010/main" val="141510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  <p:sldLayoutId id="2147483768" r:id="rId19"/>
    <p:sldLayoutId id="2147483769" r:id="rId20"/>
    <p:sldLayoutId id="2147483770" r:id="rId21"/>
    <p:sldLayoutId id="2147483771" r:id="rId22"/>
    <p:sldLayoutId id="2147483772" r:id="rId23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24" userDrawn="1">
          <p15:clr>
            <a:srgbClr val="F26B43"/>
          </p15:clr>
        </p15:guide>
        <p15:guide id="2" orient="horz" pos="864" userDrawn="1">
          <p15:clr>
            <a:srgbClr val="F26B43"/>
          </p15:clr>
        </p15:guide>
        <p15:guide id="3" orient="horz" pos="360" userDrawn="1">
          <p15:clr>
            <a:srgbClr val="F26B43"/>
          </p15:clr>
        </p15:guide>
        <p15:guide id="4" orient="horz" pos="3936" userDrawn="1">
          <p15:clr>
            <a:srgbClr val="F26B43"/>
          </p15:clr>
        </p15:guide>
        <p15:guide id="5" pos="984" userDrawn="1">
          <p15:clr>
            <a:srgbClr val="F26B43"/>
          </p15:clr>
        </p15:guide>
        <p15:guide id="6" pos="5376" userDrawn="1">
          <p15:clr>
            <a:srgbClr val="F26B43"/>
          </p15:clr>
        </p15:guide>
        <p15:guide id="7" pos="2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2122855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vimeo.com/721233928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129C-C070-4975-9EFF-0E8A8DD85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b="1" dirty="0"/>
              <a:t>CHAPTER 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8E99C9-4660-4258-8E30-48E854121F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49800" y="192088"/>
            <a:ext cx="4051300" cy="1242265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800" dirty="0">
                <a:solidFill>
                  <a:srgbClr val="000000"/>
                </a:solidFill>
              </a:rPr>
              <a:t>PACEMAKER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en-US" sz="2800" dirty="0">
                <a:solidFill>
                  <a:srgbClr val="000000"/>
                </a:solidFill>
              </a:rPr>
              <a:t>RHYTHMS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B6CC166-1184-42E6-AABB-5686745CFAF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/>
        </p:blipFill>
        <p:spPr>
          <a:xfrm>
            <a:off x="1219200" y="1531239"/>
            <a:ext cx="6642847" cy="4420512"/>
          </a:xfrm>
          <a:prstGeom prst="rect">
            <a:avLst/>
          </a:prstGeom>
          <a:noFill/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639A30E-0562-EB38-513A-05A9C08DBF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D3837027-2F29-6B23-A5AF-A5985CC37D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0D01F2-567C-4576-8005-8AA736E0A4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68151E55-6873-49E2-B8D5-2F265E6F1973}" type="slidenum">
              <a:rPr lang="en-US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en-US" sz="500"/>
          </a:p>
        </p:txBody>
      </p:sp>
    </p:spTree>
    <p:extLst>
      <p:ext uri="{BB962C8B-B14F-4D97-AF65-F5344CB8AC3E}">
        <p14:creationId xmlns:p14="http://schemas.microsoft.com/office/powerpoint/2010/main" val="962850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AA37F-E661-8D3F-8C9D-890C0C55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Learning Outcome 11.1</a:t>
            </a:r>
            <a:br>
              <a:rPr lang="en-US" sz="3600" b="1" dirty="0"/>
            </a:br>
            <a:r>
              <a:rPr lang="en-US" sz="3600" b="1" dirty="0"/>
              <a:t>Apply Your Knowledge </a:t>
            </a:r>
            <a:r>
              <a:rPr lang="en-US" sz="1100" b="1" dirty="0"/>
              <a:t>2</a:t>
            </a:r>
            <a:endParaRPr lang="en-IN" sz="1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E08ED-4A15-BF88-15B7-BEB8DC862C1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2949480"/>
            <a:ext cx="8458200" cy="479520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68240C-D584-2D57-9DCF-918054F60F7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1929412"/>
            <a:ext cx="8458200" cy="520277"/>
          </a:xfrm>
        </p:spPr>
        <p:txBody>
          <a:bodyPr>
            <a:normAutofit/>
          </a:bodyPr>
          <a:lstStyle/>
          <a:p>
            <a:r>
              <a:rPr lang="en-US" sz="2400" dirty="0"/>
              <a:t>What is the advantage of atrioventricular pacing?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2525B-8793-EDF7-231B-9088E61DC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121E42-B8DD-3D47-B2EE-FE5E2034BCC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3614054"/>
            <a:ext cx="8458200" cy="912790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It mimics the normal cardiac conduction system and allows for atrial kick.</a:t>
            </a:r>
          </a:p>
        </p:txBody>
      </p:sp>
    </p:spTree>
    <p:extLst>
      <p:ext uri="{BB962C8B-B14F-4D97-AF65-F5344CB8AC3E}">
        <p14:creationId xmlns:p14="http://schemas.microsoft.com/office/powerpoint/2010/main" val="2076241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E87D7-1A99-DB5F-4427-248354E43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Evaluating Pacemaker Function </a:t>
            </a:r>
            <a:r>
              <a:rPr lang="en-IN" sz="1000" b="1" dirty="0"/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7B6E7-2A30-91E8-04B7-580BEB3F152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400" dirty="0"/>
              <a:t>Based on E</a:t>
            </a:r>
            <a:r>
              <a:rPr lang="en-US" sz="200" dirty="0"/>
              <a:t> </a:t>
            </a:r>
            <a:r>
              <a:rPr lang="en-US" sz="2400" dirty="0"/>
              <a:t>C</a:t>
            </a:r>
            <a:r>
              <a:rPr lang="en-US" sz="200" dirty="0"/>
              <a:t> </a:t>
            </a:r>
            <a:r>
              <a:rPr lang="en-US" sz="2400" dirty="0"/>
              <a:t>G tracings.</a:t>
            </a:r>
          </a:p>
          <a:p>
            <a:r>
              <a:rPr lang="en-US" sz="2400" dirty="0"/>
              <a:t>Verifies pacemaker effectiveness.</a:t>
            </a:r>
          </a:p>
          <a:p>
            <a:r>
              <a:rPr lang="en-US" sz="2400" dirty="0"/>
              <a:t>Determines presence of pulse with each captured beat.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Electrical capture.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Mechanical capture.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CE33C8-3651-2DBB-2D01-5E0190BFFC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168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BBFA1-BD54-8223-E19E-F3F0C62D3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Evaluating Pacemaker Function </a:t>
            </a:r>
            <a:r>
              <a:rPr lang="en-IN" sz="1000" b="0" dirty="0"/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CEB0B-2EBB-E9A2-AC46-232E694D646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236092"/>
          </a:xfrm>
        </p:spPr>
        <p:txBody>
          <a:bodyPr>
            <a:normAutofit fontScale="92500"/>
          </a:bodyPr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Electrical evidence on a heart monitor is not enough.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Heart may not be pumping well enough to sustain life.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CE1784-8A8E-AC26-EBF5-5FC6581E8FA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343400"/>
            <a:ext cx="8458200" cy="499533"/>
          </a:xfrm>
        </p:spPr>
        <p:txBody>
          <a:bodyPr/>
          <a:lstStyle/>
          <a:p>
            <a:r>
              <a:rPr lang="en-US" b="1" dirty="0">
                <a:solidFill>
                  <a:srgbClr val="A9131A"/>
                </a:solidFill>
              </a:rPr>
              <a:t>Always remember to check the patient!</a:t>
            </a:r>
            <a:endParaRPr lang="en-IN" b="1" dirty="0">
              <a:solidFill>
                <a:srgbClr val="A9131A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F1C9F0-6822-7E2E-BDA0-05FCA10C80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37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FA1ED-06DA-5C76-0AB9-7E92FE365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Pacing Spike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6882E-B3CF-0497-819F-0FD1AD58639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Thin spike on E</a:t>
            </a:r>
            <a:r>
              <a:rPr lang="en-US" sz="200" dirty="0"/>
              <a:t> </a:t>
            </a:r>
            <a:r>
              <a:rPr lang="en-US" sz="2400" dirty="0"/>
              <a:t>C</a:t>
            </a:r>
            <a:r>
              <a:rPr lang="en-US" sz="200" dirty="0"/>
              <a:t> </a:t>
            </a:r>
            <a:r>
              <a:rPr lang="en-US" sz="2400" dirty="0"/>
              <a:t>G tracing indicating electrical current from pacemaker.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Evidence of depolarization should appear after the spike, depending on type of pacing.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47F5C-113F-330B-26FA-FE1AB49368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98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58191-1213-B8A3-B3BE-11706F7E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Types of Pacing Spikes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CB465-C8A0-D558-8BBC-A7714E4A56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51647" y="1759965"/>
            <a:ext cx="970233" cy="436388"/>
          </a:xfrm>
        </p:spPr>
        <p:txBody>
          <a:bodyPr>
            <a:normAutofit/>
          </a:bodyPr>
          <a:lstStyle/>
          <a:p>
            <a:r>
              <a:rPr lang="en-IN" sz="1200" dirty="0"/>
              <a:t>Atrial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40060-4CF8-F370-3289-2C6FCE35F19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49067" y="1744635"/>
            <a:ext cx="1452033" cy="387703"/>
          </a:xfrm>
        </p:spPr>
        <p:txBody>
          <a:bodyPr>
            <a:normAutofit fontScale="70000" lnSpcReduction="20000"/>
          </a:bodyPr>
          <a:lstStyle/>
          <a:p>
            <a:r>
              <a:rPr lang="en-IN" sz="2000" dirty="0"/>
              <a:t>Ventricular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AD76FB-42B3-68A3-C0B2-8B0E9B99BAB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42900" y="5087322"/>
            <a:ext cx="1881011" cy="372834"/>
          </a:xfrm>
        </p:spPr>
        <p:txBody>
          <a:bodyPr>
            <a:normAutofit fontScale="70000" lnSpcReduction="20000"/>
          </a:bodyPr>
          <a:lstStyle/>
          <a:p>
            <a:r>
              <a:rPr lang="en-IN" sz="2000" dirty="0"/>
              <a:t>Atrioventricular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1A77A5-5B8E-0509-525F-0FBF4A0689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829778" y="5071652"/>
            <a:ext cx="2119763" cy="384774"/>
          </a:xfrm>
        </p:spPr>
        <p:txBody>
          <a:bodyPr>
            <a:normAutofit fontScale="70000" lnSpcReduction="20000"/>
          </a:bodyPr>
          <a:lstStyle/>
          <a:p>
            <a:r>
              <a:rPr lang="en-IN" sz="2000" dirty="0"/>
              <a:t>Atriobiventricular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84728C8-2F4C-427F-9CBD-D1A0E7DF6A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hlinkClick r:id="" action="ppaction://noaction"/>
              </a:rPr>
              <a:t>Access the text alternative for slide images.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6D7D640-B0D8-6A40-29F9-6C9A4095F4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14" name="Picture 13" descr="An illustration shows various types of pacing spikes.">
            <a:extLst>
              <a:ext uri="{FF2B5EF4-FFF2-40B4-BE49-F238E27FC236}">
                <a16:creationId xmlns:a16="http://schemas.microsoft.com/office/drawing/2014/main" id="{B2A9F08F-6796-1689-A6CC-E07129A2D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367" y="1384860"/>
            <a:ext cx="3924955" cy="458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12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BB4D7-CAA3-3DB4-F186-3F30A29E7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Chamber Depolarization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DF5F4-29F2-04F5-69C2-8BC43A99D0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101493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Atrial pacing spike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Followed by P wave indicating atrial depolarization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01335-E575-0366-F966-B64796C9742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011311"/>
            <a:ext cx="8458200" cy="143651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Ventricular pacing spike.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Followed by wide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 complex.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Similar to L</a:t>
            </a:r>
            <a:r>
              <a:rPr lang="en-US" sz="100" dirty="0"/>
              <a:t> </a:t>
            </a:r>
            <a:r>
              <a:rPr lang="en-US" dirty="0"/>
              <a:t>B</a:t>
            </a:r>
            <a:r>
              <a:rPr lang="en-US" sz="100" dirty="0"/>
              <a:t> </a:t>
            </a:r>
            <a:r>
              <a:rPr lang="en-US" dirty="0" err="1"/>
              <a:t>B</a:t>
            </a:r>
            <a:r>
              <a:rPr lang="en-US" sz="100" dirty="0"/>
              <a:t> </a:t>
            </a:r>
            <a:r>
              <a:rPr lang="en-US" dirty="0" err="1"/>
              <a:t>B</a:t>
            </a:r>
            <a:r>
              <a:rPr lang="en-US" dirty="0"/>
              <a:t>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1BC08-C7D9-F33E-9B4E-397BD152D6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51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EB1BE-E8B5-0DA5-7EA8-BCD15FD74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Atrioventricular Delay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37098-01EC-6053-B179-278B26777EA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541929"/>
            <a:ext cx="8458200" cy="4706471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Similar to P</a:t>
            </a:r>
            <a:r>
              <a:rPr lang="en-US" sz="200" dirty="0"/>
              <a:t> </a:t>
            </a:r>
            <a:r>
              <a:rPr lang="en-US" sz="2400" dirty="0"/>
              <a:t>R interval on normal rhythm tracing.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Measured from atrial spike to ventricular spike.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Normally programmed to 0.12 to 0.20 second.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E12EF-65F0-CD7E-6746-B8DB74968C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405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D225-1D8D-1195-C9F7-B52343F1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Measuring Atrioventricular Delay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C3A9B-B643-1786-C419-8F9DB9DFE79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179619"/>
          </a:xfrm>
        </p:spPr>
        <p:txBody>
          <a:bodyPr>
            <a:normAutofit fontScale="92500"/>
          </a:bodyPr>
          <a:lstStyle/>
          <a:p>
            <a:r>
              <a:rPr lang="en-US" dirty="0"/>
              <a:t>Patient with normal P wave and ventricular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Measure from beginning of P wave to ventricular spike.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115C-186C-B61B-7B0E-95489385534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808111"/>
            <a:ext cx="8458200" cy="178646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Patient with atrial pacer and normal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Measure from pacing spike to beginning of Q</a:t>
            </a:r>
            <a:r>
              <a:rPr lang="en-US" sz="100" dirty="0"/>
              <a:t> </a:t>
            </a:r>
            <a:r>
              <a:rPr lang="en-US" dirty="0"/>
              <a:t>R</a:t>
            </a:r>
            <a:r>
              <a:rPr lang="en-US" sz="100" dirty="0"/>
              <a:t> </a:t>
            </a:r>
            <a:r>
              <a:rPr lang="en-US" dirty="0"/>
              <a:t>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Measurement should be less than set atrioventricular delay time.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0D3574-E495-1C68-30B8-51BE98B9A3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47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2C157-568E-C472-A222-AC16710B3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Seven Steps to Evaluating a Pacemaker E</a:t>
            </a:r>
            <a:r>
              <a:rPr lang="en-US" sz="100" b="1" dirty="0"/>
              <a:t> </a:t>
            </a:r>
            <a:r>
              <a:rPr lang="en-US" sz="3200" b="1" dirty="0"/>
              <a:t>C</a:t>
            </a:r>
            <a:r>
              <a:rPr lang="en-US" sz="100" b="1" dirty="0"/>
              <a:t> </a:t>
            </a:r>
            <a:r>
              <a:rPr lang="en-US" sz="3200" b="1" dirty="0"/>
              <a:t>G Tracing </a:t>
            </a:r>
            <a:r>
              <a:rPr lang="en-US" sz="1000" b="1" dirty="0"/>
              <a:t>1</a:t>
            </a:r>
            <a:endParaRPr lang="en-IN" sz="1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EE390-4E56-B5B4-B980-FC7682EB28E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10"/>
            <a:ext cx="8458200" cy="26969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Step 1: What are the rate and regularity of the paced rhythm?</a:t>
            </a:r>
          </a:p>
          <a:p>
            <a:r>
              <a:rPr lang="en-US" dirty="0"/>
              <a:t>Step 2: What are the rate and regularity of the intrinsic rhythm?</a:t>
            </a:r>
          </a:p>
          <a:p>
            <a:r>
              <a:rPr lang="en-US" dirty="0"/>
              <a:t>Step 3: Is the atrial lead sensing appropriate?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V sequential pacemakers only.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FC3FB5-C1DC-C478-DB7F-E17A806ACFD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4253088"/>
            <a:ext cx="8458200" cy="939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Step 4: Is atrial capture present?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Atrial, A</a:t>
            </a:r>
            <a:r>
              <a:rPr lang="en-US" sz="100" dirty="0"/>
              <a:t> </a:t>
            </a:r>
            <a:r>
              <a:rPr lang="en-US" dirty="0"/>
              <a:t>V sequential, and atriobiventricular pacemakers.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2FEC65-15CC-5C61-96CD-5C9C2A35BB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75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B148-5C67-B85A-B214-DDC77F435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Seven Steps to Evaluating a Pacemaker E</a:t>
            </a:r>
            <a:r>
              <a:rPr lang="en-US" sz="100" b="1" dirty="0"/>
              <a:t> </a:t>
            </a:r>
            <a:r>
              <a:rPr lang="en-US" sz="3200" b="1" dirty="0"/>
              <a:t>C</a:t>
            </a:r>
            <a:r>
              <a:rPr lang="en-US" sz="100" b="1" dirty="0"/>
              <a:t> </a:t>
            </a:r>
            <a:r>
              <a:rPr lang="en-US" sz="3200" b="1" dirty="0"/>
              <a:t>G Tracing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84E6A-C375-51D2-44EB-0D4BA54CD8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98106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Step 5: Is atrioventricular delay appropriate?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</a:t>
            </a:r>
            <a:r>
              <a:rPr lang="en-US" sz="100" dirty="0"/>
              <a:t> </a:t>
            </a:r>
            <a:r>
              <a:rPr lang="en-US" dirty="0"/>
              <a:t>V sequential and atriobiventricular pacemakers.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C1BD5-DDBD-0385-8066-8592C52DF5C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492022"/>
            <a:ext cx="8458200" cy="98495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Step 6: Is ventricular sensing appropriate?</a:t>
            </a:r>
          </a:p>
          <a:p>
            <a:r>
              <a:rPr lang="en-US" dirty="0"/>
              <a:t>Step 7: is ventricular capture present?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88A16-1466-16D3-DCDC-1FF346A41B5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F3638-C7E8-E69D-23BD-E48B5C683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Electronic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BD31B-67E3-9079-2E0C-83566504D3C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667435"/>
            <a:ext cx="8458200" cy="4580965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Also known as artificial pacemakers.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Deliver electrical impulse to myocardium, causing cells to depolarize.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Mimic normal pacemaker of the heart.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1B133-AF9F-9CE7-4199-114D4E721C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760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62035-14D9-AC2B-AAAB-8767B0107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Learning Outcome 11.2</a:t>
            </a:r>
            <a:br>
              <a:rPr lang="en-US" dirty="0"/>
            </a:br>
            <a:r>
              <a:rPr lang="en-US" dirty="0"/>
              <a:t>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F297C-6B78-6B41-5FCA-736A28BCC34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721224"/>
            <a:ext cx="8458200" cy="4527176"/>
          </a:xfrm>
        </p:spPr>
        <p:txBody>
          <a:bodyPr/>
          <a:lstStyle/>
          <a:p>
            <a:r>
              <a:rPr lang="en-US" sz="2400" dirty="0"/>
              <a:t>What term refers to the ability of the heart muscle to respond to electrical stimulation and depolarize the myocardial tissue?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F1B9A-FEB9-5E86-4A3B-DEC5C8F4A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5942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43E1C-764C-44A2-08EC-11456E5D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Learning Outcome 11.2</a:t>
            </a:r>
            <a:br>
              <a:rPr lang="en-US" sz="3200" dirty="0"/>
            </a:br>
            <a:r>
              <a:rPr lang="en-US" sz="3200" dirty="0"/>
              <a:t>Apply Your Knowledge </a:t>
            </a:r>
            <a:r>
              <a:rPr lang="en-US" sz="1000" b="0" dirty="0"/>
              <a:t>2</a:t>
            </a:r>
            <a:endParaRPr lang="en-IN" sz="1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37479-3756-4040-9746-F8E5C45B2F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6750" y="3634139"/>
            <a:ext cx="8458200" cy="461780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DC5C8-2437-702B-B049-D21E2D50151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160026"/>
            <a:ext cx="8458200" cy="120406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What term refers to the ability of the heart muscle to respond to electrical stimulation and depolarize the myocardial tissue?</a:t>
            </a:r>
            <a:endParaRPr lang="en-IN" sz="24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9B035-25D0-FB12-568A-63451C868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8BF117-C776-2EF5-1414-8A9A37B48E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4365972"/>
            <a:ext cx="8458200" cy="734946"/>
          </a:xfrm>
        </p:spPr>
        <p:txBody>
          <a:bodyPr>
            <a:normAutofit/>
          </a:bodyPr>
          <a:lstStyle/>
          <a:p>
            <a:r>
              <a:rPr lang="en-IN" sz="2400" dirty="0">
                <a:solidFill>
                  <a:srgbClr val="002060"/>
                </a:solidFill>
              </a:rPr>
              <a:t>Mechanical capture</a:t>
            </a:r>
          </a:p>
        </p:txBody>
      </p:sp>
    </p:spTree>
    <p:extLst>
      <p:ext uri="{BB962C8B-B14F-4D97-AF65-F5344CB8AC3E}">
        <p14:creationId xmlns:p14="http://schemas.microsoft.com/office/powerpoint/2010/main" val="1150053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BD924-328A-853B-8762-3F52CA02C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Pacemaker Complications Relative to the E</a:t>
            </a:r>
            <a:r>
              <a:rPr lang="en-US" sz="100" b="1" dirty="0"/>
              <a:t> </a:t>
            </a:r>
            <a:r>
              <a:rPr lang="en-US" sz="3200" b="1" dirty="0"/>
              <a:t>C</a:t>
            </a:r>
            <a:r>
              <a:rPr lang="en-US" sz="100" b="1" dirty="0"/>
              <a:t> </a:t>
            </a:r>
            <a:r>
              <a:rPr lang="en-US" sz="3200" b="1" dirty="0"/>
              <a:t>G Tracing</a:t>
            </a:r>
            <a:endParaRPr lang="en-IN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A36DB-2E46-3620-43C2-1D3ED74BA0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276709"/>
            <a:ext cx="8458200" cy="197449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Weak battery complications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Slow firing rates.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Less effective sensing capabilities.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Less than predetermined electrical current.</a:t>
            </a:r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9F885-4032-1C70-E962-F9B3B259C2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3519309"/>
            <a:ext cx="8458200" cy="1905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Pacemaker generator complication.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Sensing capability too low for pacemaker to see normal contractions.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Electrical impulses triggered, not inhibited.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B9237-DC1C-32F1-FB5C-739CC24EC5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2160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C03EA-E40B-4DC3-4859-B6694931B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/>
              <a:t>Reasons for Pacemaker Complications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5F829-1C8A-48F6-54B0-EE784FA7E8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Malfunctioning – failure to pace.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Malsensing – failure to sense.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Loss of capture – failure to depolarize.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Oversensing – perceiving sources other than the heart.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Undersensing – unable to detect any electrical activity.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F7D00-F148-B9C6-8D65-5A12BD362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756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9AD3C-F813-F647-F4BA-ED8532666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Responsibility to Recognize Rhythms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2A36F-83B4-9326-3082-F1DD08FDA1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400" dirty="0"/>
              <a:t>Recognize normal pacemaker rhythms and possible complications.</a:t>
            </a:r>
          </a:p>
          <a:p>
            <a:r>
              <a:rPr lang="en-US" sz="2400" dirty="0"/>
              <a:t>Be aware of differences in E</a:t>
            </a:r>
            <a:r>
              <a:rPr lang="en-US" sz="200" dirty="0"/>
              <a:t> </a:t>
            </a:r>
            <a:r>
              <a:rPr lang="en-US" sz="2400" dirty="0"/>
              <a:t>C</a:t>
            </a:r>
            <a:r>
              <a:rPr lang="en-US" sz="200" dirty="0"/>
              <a:t> </a:t>
            </a:r>
            <a:r>
              <a:rPr lang="en-US" sz="2400" dirty="0"/>
              <a:t>G waveforms.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Presence of pacing spike.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Chamber depolarization characteristics.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Atrioventricular delay.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A9BDC-DCE7-32FA-E7B7-2D8E2AE2A1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42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492A-A861-9018-5498-1CCE8AC16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Learning Outcome 11.3</a:t>
            </a:r>
            <a:br>
              <a:rPr lang="en-US" b="1" dirty="0"/>
            </a:br>
            <a:r>
              <a:rPr lang="en-US" b="1" dirty="0"/>
              <a:t>Apply Your Knowledge </a:t>
            </a:r>
            <a:r>
              <a:rPr lang="en-US" sz="1100" b="1" dirty="0"/>
              <a:t>1</a:t>
            </a:r>
            <a:endParaRPr lang="en-IN" sz="1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475516-0525-3E28-6A80-208E104136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sz="2800" dirty="0"/>
              <a:t>What is your responsibility in caring for patients with pacemakers?</a:t>
            </a:r>
            <a:endParaRPr lang="en-IN" sz="2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5B29A-233B-53DD-DC0D-2876FFF7AC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500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43E1C-764C-44A2-08EC-11456E5DB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/>
              <a:t>Learning Outcome 11.3</a:t>
            </a:r>
            <a:br>
              <a:rPr lang="en-US" sz="3200" b="1" dirty="0"/>
            </a:br>
            <a:r>
              <a:rPr lang="en-US" sz="3200" b="1" dirty="0"/>
              <a:t>Apply Your Knowledge </a:t>
            </a:r>
            <a:r>
              <a:rPr lang="en-US" sz="1050" b="1" dirty="0"/>
              <a:t>2</a:t>
            </a:r>
            <a:endParaRPr lang="en-IN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37479-3756-4040-9746-F8E5C45B2F4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6750" y="3169516"/>
            <a:ext cx="8458200" cy="461780"/>
          </a:xfrm>
        </p:spPr>
        <p:txBody>
          <a:bodyPr/>
          <a:lstStyle/>
          <a:p>
            <a:r>
              <a:rPr lang="en-IN" dirty="0">
                <a:solidFill>
                  <a:srgbClr val="002060"/>
                </a:solidFill>
              </a:rPr>
              <a:t>Answer: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FDC5C8-2437-702B-B049-D21E2D50151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2900" y="2160027"/>
            <a:ext cx="8458200" cy="88797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What is your responsibility in caring for patients with pacemakers?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9B035-25D0-FB12-568A-63451C868A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28BF117-C776-2EF5-1414-8A9A37B48E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6750" y="3752811"/>
            <a:ext cx="8458200" cy="110606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Recognizing normal pacemaker rhythms and possible complications.</a:t>
            </a:r>
          </a:p>
        </p:txBody>
      </p:sp>
    </p:spTree>
    <p:extLst>
      <p:ext uri="{BB962C8B-B14F-4D97-AF65-F5344CB8AC3E}">
        <p14:creationId xmlns:p14="http://schemas.microsoft.com/office/powerpoint/2010/main" val="3440185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B89E3-4060-62CA-6D03-013E0E379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Chapter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32DAC-6687-933C-51CB-9C234DD3D22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095721"/>
            <a:ext cx="8458200" cy="5152680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Electronic or artificial pacemakers deliver an electrical impulse to the myocardium, causing cells to depolarize.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Atria, ventricles, or both can be paced.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Atrial pacing spikes, ventricular pacing spikes, or both may be visible on the E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G, depending on the type of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Evaluating pacemaker function includes seven steps, although not all steps are required for every type of pacemaker.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dirty="0"/>
              <a:t>Pacemaker complications relative to the E</a:t>
            </a:r>
            <a:r>
              <a:rPr lang="en-US" sz="100" dirty="0"/>
              <a:t> </a:t>
            </a:r>
            <a:r>
              <a:rPr lang="en-US" dirty="0"/>
              <a:t>C</a:t>
            </a:r>
            <a:r>
              <a:rPr lang="en-US" sz="100" dirty="0"/>
              <a:t> </a:t>
            </a:r>
            <a:r>
              <a:rPr lang="en-US" dirty="0"/>
              <a:t>G include malfunctioning, malsensing, loss of capture, oversensing, and undersensing.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E7B89-EA1D-DAD0-668F-B7EB9B01C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473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8EDDE-07E3-D8C6-92E6-C6B0CCEF8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Function of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57343-60CE-FB09-BC72-25783B1F62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Can pace atria, ventricles, or both.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Sometimes temporary, but usually surgically implanted under the skin.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Fastest pacemaker controls the heartbeat, whether inherent or artificial.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8D931-8D7F-D26A-7F38-94E2721CF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04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95D85-E397-CDA5-3198-64B3B8C51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Pacemaker Placement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C2901-8019-9A93-64C5-D2E54964393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314700" y="5899437"/>
            <a:ext cx="2438400" cy="361751"/>
          </a:xfrm>
        </p:spPr>
        <p:txBody>
          <a:bodyPr/>
          <a:lstStyle/>
          <a:p>
            <a:r>
              <a:rPr lang="en-IN" sz="1800" dirty="0"/>
              <a:t>Implanted Pacemaker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06DD169-CE9C-A342-4C35-5B9E27D880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87041" y="6294120"/>
            <a:ext cx="3199094" cy="220980"/>
          </a:xfrm>
        </p:spPr>
        <p:txBody>
          <a:bodyPr/>
          <a:lstStyle/>
          <a:p>
            <a:r>
              <a:rPr lang="en-US" sz="1200" dirty="0">
                <a:hlinkClick r:id="" action="ppaction://noaction"/>
              </a:rPr>
              <a:t>Access the text alternative for slide images.</a:t>
            </a:r>
            <a:endParaRPr lang="en-US" sz="1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FA2F3-775F-F48D-B972-339E58EB5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 descr="Human chest with a section view of the heart showing pacemaker placement. ">
            <a:extLst>
              <a:ext uri="{FF2B5EF4-FFF2-40B4-BE49-F238E27FC236}">
                <a16:creationId xmlns:a16="http://schemas.microsoft.com/office/drawing/2014/main" id="{E7359E79-A67F-1AE3-48D5-B7338C4D9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527" y="1263334"/>
            <a:ext cx="5364945" cy="460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6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C04C-C6B4-C30C-2B81-C5F79E0B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3600" b="1" dirty="0"/>
              <a:t>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14965-2699-036E-1AEA-87B3F5844B4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972235"/>
            <a:ext cx="4076700" cy="4276165"/>
          </a:xfrm>
        </p:spPr>
        <p:txBody>
          <a:bodyPr/>
          <a:lstStyle/>
          <a:p>
            <a:r>
              <a:rPr lang="en-US" sz="2400" b="1" dirty="0"/>
              <a:t>Who needs them?</a:t>
            </a:r>
          </a:p>
          <a:p>
            <a:r>
              <a:rPr lang="en-US" sz="2200" dirty="0">
                <a:hlinkClick r:id="rId3"/>
              </a:rPr>
              <a:t>https://vimeo.com/721228553</a:t>
            </a:r>
            <a:endParaRPr lang="en-IN" sz="2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4DFA6-E808-5C7E-2B8B-0A396D9D18B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24400" y="1987985"/>
            <a:ext cx="4076700" cy="4276166"/>
          </a:xfrm>
        </p:spPr>
        <p:txBody>
          <a:bodyPr/>
          <a:lstStyle/>
          <a:p>
            <a:r>
              <a:rPr lang="en-US" sz="2400" b="1" dirty="0"/>
              <a:t>How is a pacemaker placed?</a:t>
            </a:r>
          </a:p>
          <a:p>
            <a:r>
              <a:rPr lang="en-US" sz="2200" dirty="0">
                <a:hlinkClick r:id="rId4"/>
              </a:rPr>
              <a:t>https://vimeo.com/721233928</a:t>
            </a:r>
            <a:endParaRPr lang="en-IN" sz="22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98730E-D410-3DC5-F53A-9B60B8F3EA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55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019CF-4E70-62CF-AE86-EAEDB42B0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Types of Pacing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064A7-9AB6-9494-C081-B62431F0CD2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sz="2800" dirty="0"/>
              <a:t>Atrial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sz="2800" dirty="0"/>
              <a:t>Ventricular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sz="2800" dirty="0"/>
              <a:t>Atrioventricular sequential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IN" sz="2800" dirty="0"/>
              <a:t>Atriobiventricular pacing.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AD085-AC9B-432F-55E5-EF9DF2B1FA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95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D0FF7-0FC6-8FD4-DFD6-1354782DC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Types of Pacemakers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7A500-3F2A-A356-7772-FB7E89B02C3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Unipolar pacemaker.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Dual-chamber pacemaker.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Dual-site atrial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Biventricular pacing.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Implantable cardioverter defibrillator.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2BCD4-37EC-0DD7-9E22-F8C686A78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81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C2F9F-D809-4ABA-1E40-72190F171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/>
              <a:t>Pacemaker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3C8B6-C2AA-AD07-3AC1-EA291028C4E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470212"/>
            <a:ext cx="8458200" cy="4778188"/>
          </a:xfrm>
        </p:spPr>
        <p:txBody>
          <a:bodyPr/>
          <a:lstStyle/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Pacemaker’s electrical current is not dangerous to you or other people.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Skin does not conduct electricity.</a:t>
            </a:r>
          </a:p>
          <a:p>
            <a:pPr marL="292608" indent="-292608">
              <a:buFont typeface="Arial" panose="020B0604020202020204" pitchFamily="34" charset="0"/>
              <a:buChar char="•"/>
            </a:pPr>
            <a:r>
              <a:rPr lang="en-US" sz="2400" dirty="0"/>
              <a:t>Current cannot be transmitted to another person.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0FB61-E94F-CFED-FA28-ABA30A115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3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97312-4F09-E44C-AEE3-2FD5D9F55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Learning Outcome 11.1</a:t>
            </a:r>
            <a:br>
              <a:rPr lang="en-US" b="1" dirty="0"/>
            </a:br>
            <a:r>
              <a:rPr lang="en-US" b="1" dirty="0"/>
              <a:t>Apply Your Knowledge </a:t>
            </a:r>
            <a:r>
              <a:rPr lang="en-US" sz="1100" b="0" dirty="0"/>
              <a:t>1</a:t>
            </a:r>
            <a:endParaRPr lang="en-IN" sz="11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A806E-F266-1056-D5C5-5DD58D4B94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2900" y="1846729"/>
            <a:ext cx="8458200" cy="4401671"/>
          </a:xfrm>
        </p:spPr>
        <p:txBody>
          <a:bodyPr/>
          <a:lstStyle/>
          <a:p>
            <a:r>
              <a:rPr lang="en-US" sz="2400" dirty="0"/>
              <a:t>What is the advantage of atrioventricular pacing?</a:t>
            </a:r>
            <a:endParaRPr lang="en-IN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96D93-D5E8-5C3C-55E3-B9DF843BBB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77365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 Master">
  <a:themeElements>
    <a:clrScheme name="Custom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84F6219E-3D47-41AC-9893-1108D06AA07D}"/>
    </a:ext>
  </a:extLst>
</a:theme>
</file>

<file path=ppt/theme/theme2.xml><?xml version="1.0" encoding="utf-8"?>
<a:theme xmlns:a="http://schemas.openxmlformats.org/drawingml/2006/main" name="MainContentSlideMaster">
  <a:themeElements>
    <a:clrScheme name="Custom 16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B385948E-CF34-4CE8-9AC7-28DE40FDC656}"/>
    </a:ext>
  </a:extLst>
</a:theme>
</file>

<file path=ppt/theme/theme3.xml><?xml version="1.0" encoding="utf-8"?>
<a:theme xmlns:a="http://schemas.openxmlformats.org/drawingml/2006/main" name="Closing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FEE61EC3-6634-45B5-BF77-FBC9B835BC79}"/>
    </a:ext>
  </a:extLst>
</a:theme>
</file>

<file path=ppt/theme/theme4.xml><?xml version="1.0" encoding="utf-8"?>
<a:theme xmlns:a="http://schemas.openxmlformats.org/drawingml/2006/main" name="DividerSlideMaster">
  <a:themeElements>
    <a:clrScheme name="MHE PPT Theme Colors 06 15 18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625D9C"/>
      </a:hlink>
      <a:folHlink>
        <a:srgbClr val="373A3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A15A20A0-BEE6-47A5-BC6B-F87134FBF13C}"/>
    </a:ext>
  </a:extLst>
</a:theme>
</file>

<file path=ppt/theme/theme5.xml><?xml version="1.0" encoding="utf-8"?>
<a:theme xmlns:a="http://schemas.openxmlformats.org/drawingml/2006/main" name="ImageDescriptionAppendixSlideMaster">
  <a:themeElements>
    <a:clrScheme name="Custom 16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2060"/>
      </a:hlink>
      <a:folHlink>
        <a:srgbClr val="00206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HHE_Generic Accessible PPT Template_Editorial_v9_2019.potx" id="{41975DA0-F041-4DB0-8948-AC3BFD0C25BA}" vid="{22313DF8-AA3F-4A8D-9652-6DDC53D759ED}"/>
    </a:ext>
  </a:extLst>
</a:theme>
</file>

<file path=ppt/theme/theme6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2094</Words>
  <Application>Microsoft Office PowerPoint</Application>
  <PresentationFormat>On-screen Show (4:3)</PresentationFormat>
  <Paragraphs>266</Paragraphs>
  <Slides>27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Tw Cen MT</vt:lpstr>
      <vt:lpstr>Title Slides Master</vt:lpstr>
      <vt:lpstr>MainContentSlideMaster</vt:lpstr>
      <vt:lpstr>ClosingMaster</vt:lpstr>
      <vt:lpstr>DividerSlideMaster</vt:lpstr>
      <vt:lpstr>ImageDescriptionAppendixSlideMaster</vt:lpstr>
      <vt:lpstr>Droplet</vt:lpstr>
      <vt:lpstr>CHAPTER 11</vt:lpstr>
      <vt:lpstr>Electronic Pacemakers</vt:lpstr>
      <vt:lpstr>Function of Pacemakers</vt:lpstr>
      <vt:lpstr>Pacemaker Placement</vt:lpstr>
      <vt:lpstr>Pacemakers</vt:lpstr>
      <vt:lpstr>Types of Pacing</vt:lpstr>
      <vt:lpstr>Types of Pacemakers</vt:lpstr>
      <vt:lpstr>Pacemaker Safety</vt:lpstr>
      <vt:lpstr>Learning Outcome 11.1 Apply Your Knowledge 1</vt:lpstr>
      <vt:lpstr>Learning Outcome 11.1 Apply Your Knowledge 2</vt:lpstr>
      <vt:lpstr>Evaluating Pacemaker Function 1</vt:lpstr>
      <vt:lpstr>Evaluating Pacemaker Function 2</vt:lpstr>
      <vt:lpstr>Pacing Spike</vt:lpstr>
      <vt:lpstr>Types of Pacing Spikes</vt:lpstr>
      <vt:lpstr>Chamber Depolarization</vt:lpstr>
      <vt:lpstr>Atrioventricular Delay</vt:lpstr>
      <vt:lpstr>Measuring Atrioventricular Delay</vt:lpstr>
      <vt:lpstr>Seven Steps to Evaluating a Pacemaker E C G Tracing 1</vt:lpstr>
      <vt:lpstr>Seven Steps to Evaluating a Pacemaker E C G Tracing 2</vt:lpstr>
      <vt:lpstr>Learning Outcome 11.2 Apply Your Knowledge 1</vt:lpstr>
      <vt:lpstr>Learning Outcome 11.2 Apply Your Knowledge 2</vt:lpstr>
      <vt:lpstr>Pacemaker Complications Relative to the E C G Tracing</vt:lpstr>
      <vt:lpstr>Reasons for Pacemaker Complications</vt:lpstr>
      <vt:lpstr>Responsibility to Recognize Rhythms</vt:lpstr>
      <vt:lpstr>Learning Outcome 11.3 Apply Your Knowledge 1</vt:lpstr>
      <vt:lpstr>Learning Outcome 11.3 Apply Your Knowledge 2</vt:lpstr>
      <vt:lpstr>Chapter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</dc:title>
  <dc:creator>Emma Flores</dc:creator>
  <cp:lastModifiedBy>Emma Flores</cp:lastModifiedBy>
  <cp:revision>3</cp:revision>
  <dcterms:created xsi:type="dcterms:W3CDTF">2024-10-31T20:27:07Z</dcterms:created>
  <dcterms:modified xsi:type="dcterms:W3CDTF">2024-10-31T20:44:09Z</dcterms:modified>
</cp:coreProperties>
</file>