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72" r:id="rId6"/>
  </p:sldMasterIdLst>
  <p:notesMasterIdLst>
    <p:notesMasterId r:id="rId63"/>
  </p:notesMasterIdLst>
  <p:sldIdLst>
    <p:sldId id="1473" r:id="rId7"/>
    <p:sldId id="1356" r:id="rId8"/>
    <p:sldId id="1355" r:id="rId9"/>
    <p:sldId id="1422" r:id="rId10"/>
    <p:sldId id="1423" r:id="rId11"/>
    <p:sldId id="1375" r:id="rId12"/>
    <p:sldId id="1424" r:id="rId13"/>
    <p:sldId id="1425" r:id="rId14"/>
    <p:sldId id="1426" r:id="rId15"/>
    <p:sldId id="1427" r:id="rId16"/>
    <p:sldId id="1378" r:id="rId17"/>
    <p:sldId id="1428" r:id="rId18"/>
    <p:sldId id="1429" r:id="rId19"/>
    <p:sldId id="1430" r:id="rId20"/>
    <p:sldId id="1431" r:id="rId21"/>
    <p:sldId id="1432" r:id="rId22"/>
    <p:sldId id="1433" r:id="rId23"/>
    <p:sldId id="1372" r:id="rId24"/>
    <p:sldId id="1434" r:id="rId25"/>
    <p:sldId id="1435" r:id="rId26"/>
    <p:sldId id="1436" r:id="rId27"/>
    <p:sldId id="1374" r:id="rId28"/>
    <p:sldId id="1437" r:id="rId29"/>
    <p:sldId id="1438" r:id="rId30"/>
    <p:sldId id="1439" r:id="rId31"/>
    <p:sldId id="1440" r:id="rId32"/>
    <p:sldId id="1441" r:id="rId33"/>
    <p:sldId id="1442" r:id="rId34"/>
    <p:sldId id="1443" r:id="rId35"/>
    <p:sldId id="1444" r:id="rId36"/>
    <p:sldId id="1445" r:id="rId37"/>
    <p:sldId id="1446" r:id="rId38"/>
    <p:sldId id="1447" r:id="rId39"/>
    <p:sldId id="1448" r:id="rId40"/>
    <p:sldId id="1449" r:id="rId41"/>
    <p:sldId id="1450" r:id="rId42"/>
    <p:sldId id="1451" r:id="rId43"/>
    <p:sldId id="1452" r:id="rId44"/>
    <p:sldId id="1453" r:id="rId45"/>
    <p:sldId id="1454" r:id="rId46"/>
    <p:sldId id="1455" r:id="rId47"/>
    <p:sldId id="1456" r:id="rId48"/>
    <p:sldId id="1457" r:id="rId49"/>
    <p:sldId id="1458" r:id="rId50"/>
    <p:sldId id="1459" r:id="rId51"/>
    <p:sldId id="1460" r:id="rId52"/>
    <p:sldId id="1461" r:id="rId53"/>
    <p:sldId id="1462" r:id="rId54"/>
    <p:sldId id="1463" r:id="rId55"/>
    <p:sldId id="1464" r:id="rId56"/>
    <p:sldId id="1465" r:id="rId57"/>
    <p:sldId id="1466" r:id="rId58"/>
    <p:sldId id="1467" r:id="rId59"/>
    <p:sldId id="1468" r:id="rId60"/>
    <p:sldId id="1469" r:id="rId61"/>
    <p:sldId id="147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473"/>
            <p14:sldId id="1356"/>
            <p14:sldId id="1355"/>
            <p14:sldId id="1422"/>
            <p14:sldId id="1423"/>
            <p14:sldId id="1375"/>
            <p14:sldId id="1424"/>
            <p14:sldId id="1425"/>
            <p14:sldId id="1426"/>
            <p14:sldId id="1427"/>
            <p14:sldId id="1378"/>
            <p14:sldId id="1428"/>
            <p14:sldId id="1429"/>
            <p14:sldId id="1430"/>
            <p14:sldId id="1431"/>
            <p14:sldId id="1432"/>
            <p14:sldId id="1433"/>
            <p14:sldId id="1372"/>
            <p14:sldId id="1434"/>
            <p14:sldId id="1435"/>
            <p14:sldId id="1436"/>
            <p14:sldId id="1374"/>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Lst>
        </p14:section>
        <p14:section name="Appendix: Image Descriptions for Unsighted Students" id="{9E859B0B-078E-463E-89A6-21C20DD280C4}">
          <p14:sldIdLst/>
        </p14:section>
      </p14:sectionLst>
    </p:ext>
    <p:ext uri="{EFAFB233-063F-42B5-8137-9DF3F51BA10A}">
      <p15:sldGuideLst xmlns:p15="http://schemas.microsoft.com/office/powerpoint/2012/main">
        <p15:guide id="2" pos="2880" userDrawn="1">
          <p15:clr>
            <a:srgbClr val="A4A3A4"/>
          </p15:clr>
        </p15:guide>
        <p15:guide id="3" orient="horz" pos="2208"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31A"/>
    <a:srgbClr val="00206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29" autoAdjust="0"/>
    <p:restoredTop sz="90926" autoAdjust="0"/>
  </p:normalViewPr>
  <p:slideViewPr>
    <p:cSldViewPr snapToGrid="0" showGuides="1">
      <p:cViewPr varScale="1">
        <p:scale>
          <a:sx n="50" d="100"/>
          <a:sy n="50" d="100"/>
        </p:scale>
        <p:origin x="1555" y="48"/>
      </p:cViewPr>
      <p:guideLst>
        <p:guide pos="2880"/>
        <p:guide orient="horz" pos="2208"/>
        <p:guide pos="5664"/>
        <p:guide pos="456"/>
        <p:guide orient="horz" pos="7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pPr/>
              <a:t>10/9/2025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pPr/>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1.1: Describe the history and the importance of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Cardiovascular disease (CVD):  </a:t>
            </a:r>
            <a:r>
              <a:rPr lang="en-US" dirty="0"/>
              <a:t>Disease related to the heart and blood vessels (veins and arteries).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Coronary artery disease (CAD): </a:t>
            </a:r>
            <a:r>
              <a:rPr lang="en-US" dirty="0"/>
              <a:t> Narrowing of the blood vessels surrounding the heart, causing a reduction of blood flow.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Electrocardiogram:  </a:t>
            </a:r>
            <a:r>
              <a:rPr lang="en-US" dirty="0"/>
              <a:t>A tracing of the heart’s electrical activity recorded by an electrocardiograph.</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Electrocardiograph:  </a:t>
            </a:r>
            <a:r>
              <a:rPr lang="en-US" dirty="0"/>
              <a:t>An instrument used to record the electrical activity of the heart.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Myocardial infarction (MI; heart attack): </a:t>
            </a:r>
            <a:r>
              <a:rPr lang="en-US" b="0" i="0" dirty="0">
                <a:solidFill>
                  <a:srgbClr val="404040"/>
                </a:solidFill>
                <a:effectLst/>
                <a:latin typeface="Source Sans Pro" panose="020B0503030403020204" pitchFamily="34" charset="0"/>
              </a:rPr>
              <a:t>Occlusion (blockage) of one or more of the coronary arteries causing lack of oxygen to the heart and death of the muscle tissue.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a:t>
            </a:fld>
            <a:endParaRPr lang="en-US"/>
          </a:p>
        </p:txBody>
      </p:sp>
    </p:spTree>
    <p:extLst>
      <p:ext uri="{BB962C8B-B14F-4D97-AF65-F5344CB8AC3E}">
        <p14:creationId xmlns:p14="http://schemas.microsoft.com/office/powerpoint/2010/main" val="250015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American Heart Association (AHA) recommends that individuals over the age of 40 have an ECG done annually as part of a complete physical.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11</a:t>
            </a:fld>
            <a:endParaRPr lang="en-US"/>
          </a:p>
        </p:txBody>
      </p:sp>
    </p:spTree>
    <p:extLst>
      <p:ext uri="{BB962C8B-B14F-4D97-AF65-F5344CB8AC3E}">
        <p14:creationId xmlns:p14="http://schemas.microsoft.com/office/powerpoint/2010/main" val="321680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12-lead ECG is one of the most commonly used ECGs in hospital settings.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CCU: cardiac care unit</a:t>
            </a:r>
          </a:p>
          <a:p>
            <a:pPr marL="0" lvl="0" indent="0" algn="l" rtl="0">
              <a:spcBef>
                <a:spcPts val="0"/>
              </a:spcBef>
              <a:spcAft>
                <a:spcPts val="0"/>
              </a:spcAft>
              <a:buNone/>
            </a:pPr>
            <a:r>
              <a:rPr lang="en-US" dirty="0"/>
              <a:t>SICU: surgical intensive care unit</a:t>
            </a:r>
          </a:p>
          <a:p>
            <a:pPr marL="0" lvl="0" indent="0" algn="l" rtl="0">
              <a:spcBef>
                <a:spcPts val="0"/>
              </a:spcBef>
              <a:spcAft>
                <a:spcPts val="0"/>
              </a:spcAft>
              <a:buNone/>
            </a:pPr>
            <a:r>
              <a:rPr lang="en-US" dirty="0"/>
              <a:t>ED: emergency department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Telemetry monitoring allows the patient to move around; the ECG tracing is transmitted in real time to a monitoring station.</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12</a:t>
            </a:fld>
            <a:endParaRPr lang="en-US"/>
          </a:p>
        </p:txBody>
      </p:sp>
    </p:spTree>
    <p:extLst>
      <p:ext uri="{BB962C8B-B14F-4D97-AF65-F5344CB8AC3E}">
        <p14:creationId xmlns:p14="http://schemas.microsoft.com/office/powerpoint/2010/main" val="8373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Conditions that can be detected using an ECG include heart rate or rhythm disorders, other cardiovascular disorders, electrolyte imbalances, certain drug toxicities, metabolic disorders, and congenital heart disease.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ECGs are also used to assess damage after an MI or after chest trauma or injury to the brain or spinal cord, to assess heart condition prior to surgery, assess the effects of medications, and evaluate pacemaker function.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Treadmill stress testing, or exercise electrocardiography, helps determine whether the patient’s heart is getting adequate blood flow during stress or exercise.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Holter monitoring monitors the heart for 24 to 48 hours, or even up to 30 days, while the patient performs usual daily activities. This monitoring can help find issues that do not show up during a 12-lead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13</a:t>
            </a:fld>
            <a:endParaRPr lang="en-US"/>
          </a:p>
        </p:txBody>
      </p:sp>
    </p:spTree>
    <p:extLst>
      <p:ext uri="{BB962C8B-B14F-4D97-AF65-F5344CB8AC3E}">
        <p14:creationId xmlns:p14="http://schemas.microsoft.com/office/powerpoint/2010/main" val="2396843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14</a:t>
            </a:fld>
            <a:endParaRPr lang="en-US"/>
          </a:p>
        </p:txBody>
      </p:sp>
    </p:spTree>
    <p:extLst>
      <p:ext uri="{BB962C8B-B14F-4D97-AF65-F5344CB8AC3E}">
        <p14:creationId xmlns:p14="http://schemas.microsoft.com/office/powerpoint/2010/main" val="426901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defibrillator produces an electrical shock to the heart intended to correct the heart’s electrical pattern.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 AED recognizes abnormal heart rhythms and determines whether an electric shock will help correct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best way to learn how to use an AED is to take a healthcare-provider-level CPR course. However, the AED does allow laypeople to perform defibrillation safely.</a:t>
            </a:r>
          </a:p>
        </p:txBody>
      </p:sp>
      <p:sp>
        <p:nvSpPr>
          <p:cNvPr id="4" name="Slide Number Placeholder 3"/>
          <p:cNvSpPr>
            <a:spLocks noGrp="1"/>
          </p:cNvSpPr>
          <p:nvPr>
            <p:ph type="sldNum" sz="quarter" idx="5"/>
          </p:nvPr>
        </p:nvSpPr>
        <p:spPr/>
        <p:txBody>
          <a:bodyPr/>
          <a:lstStyle/>
          <a:p>
            <a:fld id="{969E8D09-9492-4554-9C8F-456CB81F32A8}" type="slidenum">
              <a:rPr lang="en-US" smtClean="0"/>
              <a:pPr/>
              <a:t>15</a:t>
            </a:fld>
            <a:endParaRPr lang="en-US"/>
          </a:p>
        </p:txBody>
      </p:sp>
    </p:spTree>
    <p:extLst>
      <p:ext uri="{BB962C8B-B14F-4D97-AF65-F5344CB8AC3E}">
        <p14:creationId xmlns:p14="http://schemas.microsoft.com/office/powerpoint/2010/main" val="263145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Transtelephonic</a:t>
            </a:r>
            <a:r>
              <a:rPr lang="en-US" dirty="0"/>
              <a:t> monitoring means “transmitted over the telephone.”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Digital monitoring allows ECG data to be recorded with a computer and then transmitted over the Internet to the healthcare facility.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Continuous monitoring records the ECG tracing constantly, so it can be used to record the tracing before, during, and after symptoms occur.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Symptom-based monitoring records only when activated by the patient, so it does not record the tracing before symptoms occur. However, it is faster to review because it does not record as much information.</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16</a:t>
            </a:fld>
            <a:endParaRPr lang="en-US"/>
          </a:p>
        </p:txBody>
      </p:sp>
    </p:spTree>
    <p:extLst>
      <p:ext uri="{BB962C8B-B14F-4D97-AF65-F5344CB8AC3E}">
        <p14:creationId xmlns:p14="http://schemas.microsoft.com/office/powerpoint/2010/main" val="19662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rPr>
              <a:t>LO 1.2: Identify the uses of an ECG and opportunities for an </a:t>
            </a:r>
            <a:r>
              <a:rPr lang="en-US" sz="1200" dirty="0" err="1">
                <a:solidFill>
                  <a:schemeClr val="dk1"/>
                </a:solidFill>
              </a:rPr>
              <a:t>electrocardiographer</a:t>
            </a:r>
            <a:r>
              <a:rPr lang="en-US" sz="1200" dirty="0">
                <a:solidFill>
                  <a:schemeClr val="dk1"/>
                </a:solidFill>
              </a:rPr>
              <a:t>.</a:t>
            </a:r>
            <a:endParaRPr lang="en-US"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rPr>
              <a:t>_____</a:t>
            </a:r>
            <a:endParaRPr lang="en-US" dirty="0"/>
          </a:p>
          <a:p>
            <a:pPr marL="0" marR="0" lvl="0" indent="0" algn="l" rtl="0">
              <a:lnSpc>
                <a:spcPct val="100000"/>
              </a:lnSpc>
              <a:spcBef>
                <a:spcPts val="360"/>
              </a:spcBef>
              <a:spcAft>
                <a:spcPts val="0"/>
              </a:spcAft>
              <a:buClr>
                <a:schemeClr val="dk1"/>
              </a:buClr>
              <a:buSzPts val="1200"/>
              <a:buFont typeface="Calibri"/>
              <a:buNone/>
            </a:pPr>
            <a:endParaRPr lang="en-US" sz="1200" dirty="0">
              <a:solidFill>
                <a:schemeClr val="dk1"/>
              </a:solidFill>
            </a:endParaRPr>
          </a:p>
          <a:p>
            <a:pPr marL="0" marR="0" lvl="0" indent="0" algn="l" rtl="0">
              <a:lnSpc>
                <a:spcPct val="100000"/>
              </a:lnSpc>
              <a:spcBef>
                <a:spcPts val="360"/>
              </a:spcBef>
              <a:spcAft>
                <a:spcPts val="0"/>
              </a:spcAft>
              <a:buClr>
                <a:schemeClr val="dk1"/>
              </a:buClr>
              <a:buSzPts val="1200"/>
              <a:buFont typeface="Calibri"/>
              <a:buNone/>
            </a:pPr>
            <a:r>
              <a:rPr lang="en-US" sz="1200" b="1" dirty="0">
                <a:solidFill>
                  <a:schemeClr val="dk1"/>
                </a:solidFill>
              </a:rPr>
              <a:t>ECG Technician:</a:t>
            </a:r>
            <a:endParaRPr lang="en-US" dirty="0"/>
          </a:p>
          <a:p>
            <a:pPr marL="400050" lvl="0" indent="-400050" algn="l" rtl="0">
              <a:lnSpc>
                <a:spcPct val="90000"/>
              </a:lnSpc>
              <a:spcBef>
                <a:spcPts val="0"/>
              </a:spcBef>
              <a:spcAft>
                <a:spcPts val="0"/>
              </a:spcAft>
              <a:buNone/>
            </a:pPr>
            <a:r>
              <a:rPr lang="en-US" sz="1200" dirty="0">
                <a:solidFill>
                  <a:schemeClr val="dk1"/>
                </a:solidFill>
              </a:rPr>
              <a:t>Records the ECG and prepares a report for the clinician.</a:t>
            </a:r>
            <a:endParaRPr lang="en-US" dirty="0"/>
          </a:p>
          <a:p>
            <a:pPr marL="400050" lvl="0" indent="-400050" algn="l" rtl="0">
              <a:lnSpc>
                <a:spcPct val="90000"/>
              </a:lnSpc>
              <a:spcBef>
                <a:spcPts val="0"/>
              </a:spcBef>
              <a:spcAft>
                <a:spcPts val="0"/>
              </a:spcAft>
              <a:buNone/>
            </a:pPr>
            <a:r>
              <a:rPr lang="en-US" sz="1200" dirty="0">
                <a:solidFill>
                  <a:schemeClr val="dk1"/>
                </a:solidFill>
              </a:rPr>
              <a:t>Determines accuracy of the tracing and recognizes interference abnormalities.</a:t>
            </a:r>
            <a:endParaRPr lang="en-US" dirty="0"/>
          </a:p>
          <a:p>
            <a:pPr marL="400050" lvl="0" indent="-400050" algn="l" rtl="0">
              <a:lnSpc>
                <a:spcPct val="90000"/>
              </a:lnSpc>
              <a:spcBef>
                <a:spcPts val="0"/>
              </a:spcBef>
              <a:spcAft>
                <a:spcPts val="0"/>
              </a:spcAft>
              <a:buNone/>
            </a:pPr>
            <a:r>
              <a:rPr lang="en-US" sz="1200" dirty="0">
                <a:solidFill>
                  <a:schemeClr val="dk1"/>
                </a:solidFill>
              </a:rPr>
              <a:t>Usually employed in hospitals, but may work in: medical offices, cardiac rehabilitation centers, other health care facilities</a:t>
            </a:r>
            <a:endParaRPr lang="en-US" dirty="0"/>
          </a:p>
          <a:p>
            <a:pPr marL="0" lvl="0" indent="0" algn="l" rtl="0">
              <a:spcBef>
                <a:spcPts val="0"/>
              </a:spcBef>
              <a:spcAft>
                <a:spcPts val="0"/>
              </a:spcAft>
              <a:buNone/>
            </a:pPr>
            <a:r>
              <a:rPr lang="en-US" sz="1200" b="1" dirty="0">
                <a:solidFill>
                  <a:schemeClr val="dk1"/>
                </a:solidFill>
              </a:rPr>
              <a:t>ECG Monitoring Technician:</a:t>
            </a:r>
            <a:endParaRPr lang="en-US" dirty="0"/>
          </a:p>
          <a:p>
            <a:pPr marL="0" lvl="0" indent="0" algn="l" rtl="0">
              <a:spcBef>
                <a:spcPts val="0"/>
              </a:spcBef>
              <a:spcAft>
                <a:spcPts val="0"/>
              </a:spcAft>
              <a:buNone/>
            </a:pPr>
            <a:r>
              <a:rPr lang="en-US" sz="1200" dirty="0">
                <a:solidFill>
                  <a:schemeClr val="dk1"/>
                </a:solidFill>
              </a:rPr>
              <a:t>View and evaluate the electrical tracings</a:t>
            </a:r>
            <a:endParaRPr lang="en-US" dirty="0"/>
          </a:p>
          <a:p>
            <a:pPr marL="0" lvl="0" indent="0" algn="l" rtl="0">
              <a:spcBef>
                <a:spcPts val="0"/>
              </a:spcBef>
              <a:spcAft>
                <a:spcPts val="0"/>
              </a:spcAft>
              <a:buNone/>
            </a:pPr>
            <a:r>
              <a:rPr lang="en-US" sz="1200" dirty="0">
                <a:solidFill>
                  <a:schemeClr val="dk1"/>
                </a:solidFill>
              </a:rPr>
              <a:t>Employed by hospitals and other in-patient facilities</a:t>
            </a:r>
            <a:endParaRPr lang="en-US" dirty="0"/>
          </a:p>
          <a:p>
            <a:pPr marL="0" lvl="0" indent="0" algn="l" rtl="0">
              <a:spcBef>
                <a:spcPts val="0"/>
              </a:spcBef>
              <a:spcAft>
                <a:spcPts val="0"/>
              </a:spcAft>
              <a:buNone/>
            </a:pPr>
            <a:r>
              <a:rPr lang="en-US" sz="1200" dirty="0">
                <a:solidFill>
                  <a:schemeClr val="dk1"/>
                </a:solidFill>
              </a:rPr>
              <a:t>Alert the health care professional of abnormal heart rhythms.</a:t>
            </a:r>
            <a:endParaRPr lang="en-US" dirty="0"/>
          </a:p>
          <a:p>
            <a:pPr marL="0" lvl="0" indent="0" algn="l" rtl="0">
              <a:spcBef>
                <a:spcPts val="0"/>
              </a:spcBef>
              <a:spcAft>
                <a:spcPts val="0"/>
              </a:spcAft>
              <a:buNone/>
            </a:pPr>
            <a:r>
              <a:rPr lang="en-US" sz="1200" b="1" dirty="0">
                <a:solidFill>
                  <a:schemeClr val="dk1"/>
                </a:solidFill>
              </a:rPr>
              <a:t>Cardiovascular Technologist:</a:t>
            </a:r>
            <a:endParaRPr lang="en-US" dirty="0"/>
          </a:p>
          <a:p>
            <a:pPr marL="0" lvl="0" indent="0" algn="l" rtl="0">
              <a:lnSpc>
                <a:spcPct val="90000"/>
              </a:lnSpc>
              <a:spcBef>
                <a:spcPts val="0"/>
              </a:spcBef>
              <a:spcAft>
                <a:spcPts val="0"/>
              </a:spcAft>
              <a:buNone/>
            </a:pPr>
            <a:r>
              <a:rPr lang="en-US" sz="1200" dirty="0">
                <a:solidFill>
                  <a:schemeClr val="dk1"/>
                </a:solidFill>
              </a:rPr>
              <a:t>Requires extensive training </a:t>
            </a:r>
            <a:endParaRPr lang="en-US" dirty="0"/>
          </a:p>
          <a:p>
            <a:pPr marL="0" lvl="0" indent="0" algn="l" rtl="0">
              <a:lnSpc>
                <a:spcPct val="90000"/>
              </a:lnSpc>
              <a:spcBef>
                <a:spcPts val="0"/>
              </a:spcBef>
              <a:spcAft>
                <a:spcPts val="0"/>
              </a:spcAft>
              <a:buNone/>
            </a:pPr>
            <a:r>
              <a:rPr lang="en-US" sz="1200" dirty="0">
                <a:solidFill>
                  <a:schemeClr val="dk1"/>
                </a:solidFill>
              </a:rPr>
              <a:t>Assist physicians with invasive cardiovascular diagnostic tests, such as:</a:t>
            </a:r>
            <a:endParaRPr lang="en-US" dirty="0"/>
          </a:p>
          <a:p>
            <a:pPr marL="457200" lvl="1" indent="0" algn="l" rtl="0">
              <a:lnSpc>
                <a:spcPct val="90000"/>
              </a:lnSpc>
              <a:spcBef>
                <a:spcPts val="0"/>
              </a:spcBef>
              <a:spcAft>
                <a:spcPts val="0"/>
              </a:spcAft>
              <a:buNone/>
            </a:pPr>
            <a:r>
              <a:rPr lang="en-US" sz="1200" dirty="0">
                <a:solidFill>
                  <a:schemeClr val="dk1"/>
                </a:solidFill>
              </a:rPr>
              <a:t>Angioplasty</a:t>
            </a:r>
            <a:endParaRPr lang="en-US" dirty="0"/>
          </a:p>
          <a:p>
            <a:pPr marL="457200" lvl="1" indent="0" algn="l" rtl="0">
              <a:lnSpc>
                <a:spcPct val="90000"/>
              </a:lnSpc>
              <a:spcBef>
                <a:spcPts val="0"/>
              </a:spcBef>
              <a:spcAft>
                <a:spcPts val="0"/>
              </a:spcAft>
              <a:buNone/>
            </a:pPr>
            <a:r>
              <a:rPr lang="en-US" sz="1200" dirty="0">
                <a:solidFill>
                  <a:schemeClr val="dk1"/>
                </a:solidFill>
              </a:rPr>
              <a:t>Heart surgery </a:t>
            </a:r>
            <a:endParaRPr lang="en-US" dirty="0"/>
          </a:p>
          <a:p>
            <a:pPr marL="457200" lvl="1" indent="0" algn="l" rtl="0">
              <a:lnSpc>
                <a:spcPct val="90000"/>
              </a:lnSpc>
              <a:spcBef>
                <a:spcPts val="0"/>
              </a:spcBef>
              <a:spcAft>
                <a:spcPts val="0"/>
              </a:spcAft>
              <a:buNone/>
            </a:pPr>
            <a:r>
              <a:rPr lang="en-US" sz="1200" dirty="0">
                <a:solidFill>
                  <a:schemeClr val="dk1"/>
                </a:solidFill>
              </a:rPr>
              <a:t>Implantation of artificial pacemakers</a:t>
            </a:r>
            <a:endParaRPr lang="en-US" dirty="0"/>
          </a:p>
          <a:p>
            <a:pPr marL="0" lvl="0" indent="0" algn="l" rtl="0">
              <a:lnSpc>
                <a:spcPct val="90000"/>
              </a:lnSpc>
              <a:spcBef>
                <a:spcPts val="0"/>
              </a:spcBef>
              <a:spcAft>
                <a:spcPts val="0"/>
              </a:spcAft>
              <a:buNone/>
            </a:pPr>
            <a:r>
              <a:rPr lang="en-US" sz="1200" dirty="0">
                <a:solidFill>
                  <a:schemeClr val="dk1"/>
                </a:solidFill>
              </a:rPr>
              <a:t>Performs ultrasounds on the blood vessels</a:t>
            </a:r>
            <a:endParaRPr lang="en-US" dirty="0"/>
          </a:p>
          <a:p>
            <a:pPr marL="0" lvl="0" indent="0" algn="l" rtl="0">
              <a:lnSpc>
                <a:spcPct val="90000"/>
              </a:lnSpc>
              <a:spcBef>
                <a:spcPts val="0"/>
              </a:spcBef>
              <a:spcAft>
                <a:spcPts val="0"/>
              </a:spcAft>
              <a:buNone/>
            </a:pPr>
            <a:r>
              <a:rPr lang="en-US" sz="1200" dirty="0">
                <a:solidFill>
                  <a:schemeClr val="dk1"/>
                </a:solidFill>
              </a:rPr>
              <a:t>Performs ECGs</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17</a:t>
            </a:fld>
            <a:endParaRPr lang="en-US"/>
          </a:p>
        </p:txBody>
      </p:sp>
    </p:spTree>
    <p:extLst>
      <p:ext uri="{BB962C8B-B14F-4D97-AF65-F5344CB8AC3E}">
        <p14:creationId xmlns:p14="http://schemas.microsoft.com/office/powerpoint/2010/main" val="294298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18</a:t>
            </a:fld>
            <a:endParaRPr lang="en-US"/>
          </a:p>
        </p:txBody>
      </p:sp>
    </p:spTree>
    <p:extLst>
      <p:ext uri="{BB962C8B-B14F-4D97-AF65-F5344CB8AC3E}">
        <p14:creationId xmlns:p14="http://schemas.microsoft.com/office/powerpoint/2010/main" val="88803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19</a:t>
            </a:fld>
            <a:endParaRPr lang="en-US"/>
          </a:p>
        </p:txBody>
      </p:sp>
    </p:spTree>
    <p:extLst>
      <p:ext uri="{BB962C8B-B14F-4D97-AF65-F5344CB8AC3E}">
        <p14:creationId xmlns:p14="http://schemas.microsoft.com/office/powerpoint/2010/main" val="193771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20</a:t>
            </a:fld>
            <a:endParaRPr lang="en-US"/>
          </a:p>
        </p:txBody>
      </p:sp>
    </p:spTree>
    <p:extLst>
      <p:ext uri="{BB962C8B-B14F-4D97-AF65-F5344CB8AC3E}">
        <p14:creationId xmlns:p14="http://schemas.microsoft.com/office/powerpoint/2010/main" val="21724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Approximately 2,500 Americans die every day because of CAD.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Hypertension is high blood pressure.</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a:t>
            </a:fld>
            <a:endParaRPr lang="en-US"/>
          </a:p>
        </p:txBody>
      </p:sp>
    </p:spTree>
    <p:extLst>
      <p:ext uri="{BB962C8B-B14F-4D97-AF65-F5344CB8AC3E}">
        <p14:creationId xmlns:p14="http://schemas.microsoft.com/office/powerpoint/2010/main" val="36507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21</a:t>
            </a:fld>
            <a:endParaRPr lang="en-US"/>
          </a:p>
        </p:txBody>
      </p:sp>
    </p:spTree>
    <p:extLst>
      <p:ext uri="{BB962C8B-B14F-4D97-AF65-F5344CB8AC3E}">
        <p14:creationId xmlns:p14="http://schemas.microsoft.com/office/powerpoint/2010/main" val="402877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r>
              <a:rPr lang="en-US" b="1" dirty="0"/>
              <a:t>Ethics: </a:t>
            </a:r>
            <a:r>
              <a:rPr lang="en-US" dirty="0"/>
              <a:t>Standards of behavior and concepts of right and wrong; based on moral values formed through the influence of family, culture, and society.</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Law: </a:t>
            </a:r>
            <a:r>
              <a:rPr lang="en-US" dirty="0"/>
              <a:t>A rule of conduct that is enforced by a controlling authority such as the government.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Libel: </a:t>
            </a:r>
            <a:r>
              <a:rPr lang="en-US" dirty="0"/>
              <a:t>Writing defamatory words about someone; both illegal and unethical.</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Medical professional liability: </a:t>
            </a:r>
            <a:r>
              <a:rPr lang="en-US" dirty="0"/>
              <a:t>Healthcare professionals are legally responsible for their performance.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Slander: </a:t>
            </a:r>
            <a:r>
              <a:rPr lang="en-US" dirty="0"/>
              <a:t>Making derogatory remarks or speaking defamatory words about someone; both illegal and unethical.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22</a:t>
            </a:fld>
            <a:endParaRPr lang="en-US"/>
          </a:p>
        </p:txBody>
      </p:sp>
    </p:spTree>
    <p:extLst>
      <p:ext uri="{BB962C8B-B14F-4D97-AF65-F5344CB8AC3E}">
        <p14:creationId xmlns:p14="http://schemas.microsoft.com/office/powerpoint/2010/main" val="28085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Illegal acts are always unethical, but unethical acts are not always illegal. </a:t>
            </a:r>
          </a:p>
          <a:p>
            <a:pPr marL="0" lvl="0" indent="0" algn="l" rtl="0">
              <a:spcBef>
                <a:spcPts val="0"/>
              </a:spcBef>
              <a:spcAft>
                <a:spcPts val="0"/>
              </a:spcAft>
              <a:buNone/>
            </a:pPr>
            <a:r>
              <a:rPr lang="en-US" dirty="0"/>
              <a:t>Nevertheless, all healthcare personnel should act both lawfully and ethically at all times.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23</a:t>
            </a:fld>
            <a:endParaRPr lang="en-US"/>
          </a:p>
        </p:txBody>
      </p:sp>
    </p:spTree>
    <p:extLst>
      <p:ext uri="{BB962C8B-B14F-4D97-AF65-F5344CB8AC3E}">
        <p14:creationId xmlns:p14="http://schemas.microsoft.com/office/powerpoint/2010/main" val="13349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Established in 1996, HIPAA states that a patient’s information cannot be shared among healthcare professionals unless it is necessary for the patient’s treatment.</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24</a:t>
            </a:fld>
            <a:endParaRPr lang="en-US"/>
          </a:p>
        </p:txBody>
      </p:sp>
    </p:spTree>
    <p:extLst>
      <p:ext uri="{BB962C8B-B14F-4D97-AF65-F5344CB8AC3E}">
        <p14:creationId xmlns:p14="http://schemas.microsoft.com/office/powerpoint/2010/main" val="1584018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code of ethics is a standard of behavior or conduct as defined by a professional group or by an employer.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Confidentiality is a basic right of every patient. Breaches of confidentiality are unethical and illegal.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Treating patients with respect and dignity includes:</a:t>
            </a:r>
          </a:p>
          <a:p>
            <a:pPr marL="171450" lvl="0" indent="-171450" algn="l" rtl="0">
              <a:spcBef>
                <a:spcPts val="0"/>
              </a:spcBef>
              <a:spcAft>
                <a:spcPts val="0"/>
              </a:spcAft>
              <a:buClr>
                <a:schemeClr val="dk1"/>
              </a:buClr>
              <a:buSzPts val="1200"/>
              <a:buFont typeface="Arial"/>
              <a:buChar char="•"/>
            </a:pPr>
            <a:r>
              <a:rPr lang="en-US" dirty="0"/>
              <a:t>Respecting privacy.</a:t>
            </a:r>
          </a:p>
          <a:p>
            <a:pPr marL="171450" lvl="0" indent="-171450" algn="l" rtl="0">
              <a:spcBef>
                <a:spcPts val="0"/>
              </a:spcBef>
              <a:spcAft>
                <a:spcPts val="0"/>
              </a:spcAft>
              <a:buClr>
                <a:schemeClr val="dk1"/>
              </a:buClr>
              <a:buSzPts val="1200"/>
              <a:buFont typeface="Arial"/>
              <a:buChar char="•"/>
            </a:pPr>
            <a:r>
              <a:rPr lang="en-US" dirty="0"/>
              <a:t>Avoiding exposure of patient’s body (close door, pull curtain, or drape patient)</a:t>
            </a:r>
          </a:p>
          <a:p>
            <a:pPr marL="171450" lvl="0" indent="-171450" algn="l" rtl="0">
              <a:spcBef>
                <a:spcPts val="0"/>
              </a:spcBef>
              <a:spcAft>
                <a:spcPts val="0"/>
              </a:spcAft>
              <a:buClr>
                <a:schemeClr val="dk1"/>
              </a:buClr>
              <a:buSzPts val="1200"/>
              <a:buFont typeface="Arial"/>
              <a:buChar char="•"/>
            </a:pPr>
            <a:r>
              <a:rPr lang="en-US" dirty="0"/>
              <a:t>Having a third person present during certain procedures, depending on facility policy</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25</a:t>
            </a:fld>
            <a:endParaRPr lang="en-US"/>
          </a:p>
        </p:txBody>
      </p:sp>
    </p:spTree>
    <p:extLst>
      <p:ext uri="{BB962C8B-B14F-4D97-AF65-F5344CB8AC3E}">
        <p14:creationId xmlns:p14="http://schemas.microsoft.com/office/powerpoint/2010/main" val="407221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  </a:t>
            </a:r>
          </a:p>
          <a:p>
            <a:pPr marL="0" marR="0" lvl="0" indent="0" algn="l" rtl="0">
              <a:lnSpc>
                <a:spcPct val="100000"/>
              </a:lnSpc>
              <a:spcBef>
                <a:spcPts val="0"/>
              </a:spcBef>
              <a:spcAft>
                <a:spcPts val="0"/>
              </a:spcAft>
              <a:buClr>
                <a:schemeClr val="dk1"/>
              </a:buClr>
              <a:buSzPts val="1200"/>
              <a:buFont typeface="Calibri"/>
              <a:buNone/>
            </a:pPr>
            <a:r>
              <a:rPr lang="en-US" dirty="0"/>
              <a:t>Tom - Malfeasance, misfeasance and nonfeasance all are related to malpractice.</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Examples</a:t>
            </a:r>
            <a:endParaRPr lang="en-US" dirty="0"/>
          </a:p>
          <a:p>
            <a:pPr marL="0" lvl="0" indent="0" algn="l" rtl="0">
              <a:spcBef>
                <a:spcPts val="0"/>
              </a:spcBef>
              <a:spcAft>
                <a:spcPts val="0"/>
              </a:spcAft>
              <a:buNone/>
            </a:pPr>
            <a:r>
              <a:rPr lang="en-US" dirty="0"/>
              <a:t>Unlawful act: Keeping patient’s property if the patient leaves it behind</a:t>
            </a:r>
          </a:p>
          <a:p>
            <a:pPr marL="0" lvl="0" indent="0" algn="l" rtl="0">
              <a:spcBef>
                <a:spcPts val="0"/>
              </a:spcBef>
              <a:spcAft>
                <a:spcPts val="0"/>
              </a:spcAft>
              <a:buNone/>
            </a:pPr>
            <a:r>
              <a:rPr lang="en-US" dirty="0"/>
              <a:t>Legal act performed improperly: Reporting test results improperly</a:t>
            </a:r>
          </a:p>
          <a:p>
            <a:pPr marL="0" lvl="0" indent="0" algn="l" rtl="0">
              <a:spcBef>
                <a:spcPts val="0"/>
              </a:spcBef>
              <a:spcAft>
                <a:spcPts val="0"/>
              </a:spcAft>
              <a:buNone/>
            </a:pPr>
            <a:r>
              <a:rPr lang="en-US" dirty="0"/>
              <a:t>Failing to perform an act: Taking a break while you are supposed to be monitoring a patient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26</a:t>
            </a:fld>
            <a:endParaRPr lang="en-US"/>
          </a:p>
        </p:txBody>
      </p:sp>
    </p:spTree>
    <p:extLst>
      <p:ext uri="{BB962C8B-B14F-4D97-AF65-F5344CB8AC3E}">
        <p14:creationId xmlns:p14="http://schemas.microsoft.com/office/powerpoint/2010/main" val="2380070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Derogatory remarks or words are those that harm the person’s reputation or are insulting or disrespectful.</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27</a:t>
            </a:fld>
            <a:endParaRPr lang="en-US"/>
          </a:p>
        </p:txBody>
      </p:sp>
    </p:spTree>
    <p:extLst>
      <p:ext uri="{BB962C8B-B14F-4D97-AF65-F5344CB8AC3E}">
        <p14:creationId xmlns:p14="http://schemas.microsoft.com/office/powerpoint/2010/main" val="2910209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Documentation should include:</a:t>
            </a:r>
          </a:p>
          <a:p>
            <a:pPr marL="171450" lvl="0" indent="-171450" algn="l" rtl="0">
              <a:spcBef>
                <a:spcPts val="0"/>
              </a:spcBef>
              <a:spcAft>
                <a:spcPts val="0"/>
              </a:spcAft>
              <a:buClr>
                <a:schemeClr val="dk1"/>
              </a:buClr>
              <a:buSzPts val="1200"/>
              <a:buFont typeface="Arial"/>
              <a:buChar char="•"/>
            </a:pPr>
            <a:r>
              <a:rPr lang="en-US" dirty="0"/>
              <a:t>Patient identification and personal information</a:t>
            </a:r>
          </a:p>
          <a:p>
            <a:pPr marL="171450" lvl="0" indent="-171450" algn="l" rtl="0">
              <a:spcBef>
                <a:spcPts val="0"/>
              </a:spcBef>
              <a:spcAft>
                <a:spcPts val="0"/>
              </a:spcAft>
              <a:buClr>
                <a:schemeClr val="dk1"/>
              </a:buClr>
              <a:buSzPts val="1200"/>
              <a:buFont typeface="Arial"/>
              <a:buChar char="•"/>
            </a:pPr>
            <a:r>
              <a:rPr lang="en-US" dirty="0"/>
              <a:t>Patient medical history</a:t>
            </a:r>
          </a:p>
          <a:p>
            <a:pPr marL="171450" lvl="0" indent="-171450" algn="l" rtl="0">
              <a:spcBef>
                <a:spcPts val="0"/>
              </a:spcBef>
              <a:spcAft>
                <a:spcPts val="0"/>
              </a:spcAft>
              <a:buClr>
                <a:schemeClr val="dk1"/>
              </a:buClr>
              <a:buSzPts val="1200"/>
              <a:buFont typeface="Arial"/>
              <a:buChar char="•"/>
            </a:pPr>
            <a:r>
              <a:rPr lang="en-US" dirty="0"/>
              <a:t>Dates and times of all events: appointments, admissions, discharges, diagnostic tests</a:t>
            </a:r>
          </a:p>
          <a:p>
            <a:pPr marL="171450" lvl="0" indent="-171450" algn="l" rtl="0">
              <a:spcBef>
                <a:spcPts val="0"/>
              </a:spcBef>
              <a:spcAft>
                <a:spcPts val="0"/>
              </a:spcAft>
              <a:buClr>
                <a:schemeClr val="dk1"/>
              </a:buClr>
              <a:buSzPts val="1200"/>
              <a:buFont typeface="Arial"/>
              <a:buChar char="•"/>
            </a:pPr>
            <a:r>
              <a:rPr lang="en-US" dirty="0"/>
              <a:t>Diagnostic test results</a:t>
            </a:r>
          </a:p>
          <a:p>
            <a:pPr marL="171450" lvl="0" indent="-171450" algn="l" rtl="0">
              <a:spcBef>
                <a:spcPts val="0"/>
              </a:spcBef>
              <a:spcAft>
                <a:spcPts val="0"/>
              </a:spcAft>
              <a:buClr>
                <a:schemeClr val="dk1"/>
              </a:buClr>
              <a:buSzPts val="1200"/>
              <a:buFont typeface="Arial"/>
              <a:buChar char="•"/>
            </a:pPr>
            <a:r>
              <a:rPr lang="en-US" dirty="0"/>
              <a:t>Symptoms and reasons for all events</a:t>
            </a:r>
          </a:p>
          <a:p>
            <a:pPr marL="171450" lvl="0" indent="-171450" algn="l" rtl="0">
              <a:spcBef>
                <a:spcPts val="0"/>
              </a:spcBef>
              <a:spcAft>
                <a:spcPts val="0"/>
              </a:spcAft>
              <a:buClr>
                <a:schemeClr val="dk1"/>
              </a:buClr>
              <a:buSzPts val="1200"/>
              <a:buFont typeface="Arial"/>
              <a:buChar char="•"/>
            </a:pPr>
            <a:r>
              <a:rPr lang="en-US" dirty="0"/>
              <a:t>Physical examinations and records of results, including patient instructions</a:t>
            </a:r>
          </a:p>
          <a:p>
            <a:pPr marL="171450" lvl="0" indent="-171450" algn="l" rtl="0">
              <a:spcBef>
                <a:spcPts val="0"/>
              </a:spcBef>
              <a:spcAft>
                <a:spcPts val="0"/>
              </a:spcAft>
              <a:buClr>
                <a:schemeClr val="dk1"/>
              </a:buClr>
              <a:buSzPts val="1200"/>
              <a:buFont typeface="Arial"/>
              <a:buChar char="•"/>
            </a:pPr>
            <a:r>
              <a:rPr lang="en-US" dirty="0"/>
              <a:t>Medications and prescriptions</a:t>
            </a:r>
          </a:p>
          <a:p>
            <a:pPr marL="171450" lvl="0" indent="-171450" algn="l" rtl="0">
              <a:spcBef>
                <a:spcPts val="0"/>
              </a:spcBef>
              <a:spcAft>
                <a:spcPts val="0"/>
              </a:spcAft>
              <a:buClr>
                <a:schemeClr val="dk1"/>
              </a:buClr>
              <a:buSzPts val="1200"/>
              <a:buFont typeface="Arial"/>
              <a:buChar char="•"/>
            </a:pPr>
            <a:r>
              <a:rPr lang="en-US" dirty="0"/>
              <a:t>Informed consent when required</a:t>
            </a:r>
          </a:p>
          <a:p>
            <a:pPr marL="171450" lvl="0" indent="-171450" algn="l" rtl="0">
              <a:spcBef>
                <a:spcPts val="0"/>
              </a:spcBef>
              <a:spcAft>
                <a:spcPts val="0"/>
              </a:spcAft>
              <a:buClr>
                <a:schemeClr val="dk1"/>
              </a:buClr>
              <a:buSzPts val="1200"/>
              <a:buFont typeface="Arial"/>
              <a:buChar char="•"/>
            </a:pPr>
            <a:r>
              <a:rPr lang="en-US" dirty="0"/>
              <a:t>Name of legal guardian or representative, if patient cannot give informed consent</a:t>
            </a:r>
          </a:p>
          <a:p>
            <a:pPr marL="0" lvl="0" indent="0" algn="l" rtl="0">
              <a:spcBef>
                <a:spcPts val="0"/>
              </a:spcBef>
              <a:spcAft>
                <a:spcPts val="0"/>
              </a:spcAft>
              <a:buClr>
                <a:schemeClr val="dk1"/>
              </a:buClr>
              <a:buSzPts val="1200"/>
              <a:buFont typeface="Arial"/>
              <a:buNone/>
            </a:pPr>
            <a:r>
              <a:rPr lang="en-US" dirty="0"/>
              <a:t>Informed consent: Patient’s signed consent that he or she understands the procedure and its risks, alternative procedures and their risks, and potential risks if the procedure is not performed.</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28</a:t>
            </a:fld>
            <a:endParaRPr lang="en-US"/>
          </a:p>
        </p:txBody>
      </p:sp>
    </p:spTree>
    <p:extLst>
      <p:ext uri="{BB962C8B-B14F-4D97-AF65-F5344CB8AC3E}">
        <p14:creationId xmlns:p14="http://schemas.microsoft.com/office/powerpoint/2010/main" val="1663202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r>
              <a:rPr lang="en-US" dirty="0"/>
              <a:t>Documentation should include:</a:t>
            </a:r>
          </a:p>
          <a:p>
            <a:pPr marL="171450" lvl="0" indent="-171450" algn="l" rtl="0">
              <a:spcBef>
                <a:spcPts val="0"/>
              </a:spcBef>
              <a:spcAft>
                <a:spcPts val="0"/>
              </a:spcAft>
              <a:buClr>
                <a:schemeClr val="dk1"/>
              </a:buClr>
              <a:buSzPts val="1200"/>
              <a:buFont typeface="Arial"/>
              <a:buChar char="•"/>
            </a:pPr>
            <a:r>
              <a:rPr lang="en-US" dirty="0"/>
              <a:t>Patient identification and personal information</a:t>
            </a:r>
          </a:p>
          <a:p>
            <a:pPr marL="171450" lvl="0" indent="-171450" algn="l" rtl="0">
              <a:spcBef>
                <a:spcPts val="0"/>
              </a:spcBef>
              <a:spcAft>
                <a:spcPts val="0"/>
              </a:spcAft>
              <a:buClr>
                <a:schemeClr val="dk1"/>
              </a:buClr>
              <a:buSzPts val="1200"/>
              <a:buFont typeface="Arial"/>
              <a:buChar char="•"/>
            </a:pPr>
            <a:r>
              <a:rPr lang="en-US" dirty="0"/>
              <a:t>Patient medical history</a:t>
            </a:r>
          </a:p>
          <a:p>
            <a:pPr marL="171450" lvl="0" indent="-171450" algn="l" rtl="0">
              <a:spcBef>
                <a:spcPts val="0"/>
              </a:spcBef>
              <a:spcAft>
                <a:spcPts val="0"/>
              </a:spcAft>
              <a:buClr>
                <a:schemeClr val="dk1"/>
              </a:buClr>
              <a:buSzPts val="1200"/>
              <a:buFont typeface="Arial"/>
              <a:buChar char="•"/>
            </a:pPr>
            <a:r>
              <a:rPr lang="en-US" dirty="0"/>
              <a:t>Dates and times of all events: appointments, admissions, discharges, diagnostic tests</a:t>
            </a:r>
          </a:p>
          <a:p>
            <a:pPr marL="171450" lvl="0" indent="-171450" algn="l" rtl="0">
              <a:spcBef>
                <a:spcPts val="0"/>
              </a:spcBef>
              <a:spcAft>
                <a:spcPts val="0"/>
              </a:spcAft>
              <a:buClr>
                <a:schemeClr val="dk1"/>
              </a:buClr>
              <a:buSzPts val="1200"/>
              <a:buFont typeface="Arial"/>
              <a:buChar char="•"/>
            </a:pPr>
            <a:r>
              <a:rPr lang="en-US" dirty="0"/>
              <a:t>Diagnostic test results</a:t>
            </a:r>
          </a:p>
          <a:p>
            <a:pPr marL="171450" lvl="0" indent="-171450" algn="l" rtl="0">
              <a:spcBef>
                <a:spcPts val="0"/>
              </a:spcBef>
              <a:spcAft>
                <a:spcPts val="0"/>
              </a:spcAft>
              <a:buClr>
                <a:schemeClr val="dk1"/>
              </a:buClr>
              <a:buSzPts val="1200"/>
              <a:buFont typeface="Arial"/>
              <a:buChar char="•"/>
            </a:pPr>
            <a:r>
              <a:rPr lang="en-US" dirty="0"/>
              <a:t>Symptoms and reasons for all events</a:t>
            </a:r>
          </a:p>
          <a:p>
            <a:pPr marL="171450" lvl="0" indent="-171450" algn="l" rtl="0">
              <a:spcBef>
                <a:spcPts val="0"/>
              </a:spcBef>
              <a:spcAft>
                <a:spcPts val="0"/>
              </a:spcAft>
              <a:buClr>
                <a:schemeClr val="dk1"/>
              </a:buClr>
              <a:buSzPts val="1200"/>
              <a:buFont typeface="Arial"/>
              <a:buChar char="•"/>
            </a:pPr>
            <a:r>
              <a:rPr lang="en-US" dirty="0"/>
              <a:t>Physical examinations and records of results, including patient instructions</a:t>
            </a:r>
          </a:p>
          <a:p>
            <a:pPr marL="171450" lvl="0" indent="-171450" algn="l" rtl="0">
              <a:spcBef>
                <a:spcPts val="0"/>
              </a:spcBef>
              <a:spcAft>
                <a:spcPts val="0"/>
              </a:spcAft>
              <a:buClr>
                <a:schemeClr val="dk1"/>
              </a:buClr>
              <a:buSzPts val="1200"/>
              <a:buFont typeface="Arial"/>
              <a:buChar char="•"/>
            </a:pPr>
            <a:r>
              <a:rPr lang="en-US" dirty="0"/>
              <a:t>Medications and prescriptions</a:t>
            </a:r>
          </a:p>
          <a:p>
            <a:pPr marL="171450" lvl="0" indent="-171450" algn="l" rtl="0">
              <a:spcBef>
                <a:spcPts val="0"/>
              </a:spcBef>
              <a:spcAft>
                <a:spcPts val="0"/>
              </a:spcAft>
              <a:buClr>
                <a:schemeClr val="dk1"/>
              </a:buClr>
              <a:buSzPts val="1200"/>
              <a:buFont typeface="Arial"/>
              <a:buChar char="•"/>
            </a:pPr>
            <a:r>
              <a:rPr lang="en-US" dirty="0"/>
              <a:t>Informed consent when required</a:t>
            </a:r>
          </a:p>
          <a:p>
            <a:pPr marL="171450" lvl="0" indent="-171450" algn="l" rtl="0">
              <a:spcBef>
                <a:spcPts val="0"/>
              </a:spcBef>
              <a:spcAft>
                <a:spcPts val="0"/>
              </a:spcAft>
              <a:buClr>
                <a:schemeClr val="dk1"/>
              </a:buClr>
              <a:buSzPts val="1200"/>
              <a:buFont typeface="Arial"/>
              <a:buChar char="•"/>
            </a:pPr>
            <a:r>
              <a:rPr lang="en-US" dirty="0"/>
              <a:t>Name of legal guardian or representative, if patient cannot give informed consent</a:t>
            </a:r>
          </a:p>
          <a:p>
            <a:pPr marL="0" lvl="0" indent="0" algn="l" rtl="0">
              <a:spcBef>
                <a:spcPts val="0"/>
              </a:spcBef>
              <a:spcAft>
                <a:spcPts val="0"/>
              </a:spcAft>
              <a:buClr>
                <a:schemeClr val="dk1"/>
              </a:buClr>
              <a:buSzPts val="1200"/>
              <a:buFont typeface="Arial"/>
              <a:buNone/>
            </a:pPr>
            <a:r>
              <a:rPr lang="en-US" dirty="0"/>
              <a:t>Informed consent: Patient’s signed consent that he or she understands the procedure and its risks, alternative procedures and their risks, and potential risks if the procedure is not performed.</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29</a:t>
            </a:fld>
            <a:endParaRPr lang="en-US"/>
          </a:p>
        </p:txBody>
      </p:sp>
    </p:spTree>
    <p:extLst>
      <p:ext uri="{BB962C8B-B14F-4D97-AF65-F5344CB8AC3E}">
        <p14:creationId xmlns:p14="http://schemas.microsoft.com/office/powerpoint/2010/main" val="3960373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1.3:  Troubleshoot legal, ethical, patient education, and communication issues related to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necessary, explain that the ECG does not produce electricity; it is safe and harmless.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Maintain a friendly, confident manner to help increase the patient’s confidence in your ability.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30</a:t>
            </a:fld>
            <a:endParaRPr lang="en-US"/>
          </a:p>
        </p:txBody>
      </p:sp>
    </p:spTree>
    <p:extLst>
      <p:ext uri="{BB962C8B-B14F-4D97-AF65-F5344CB8AC3E}">
        <p14:creationId xmlns:p14="http://schemas.microsoft.com/office/powerpoint/2010/main" val="241952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Einthoven invented the first electrocardiograph, for which he won the Nobel Prize in Physiology or Medicine in 1924.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Today’s advanced machines allow healthcare professionals to monitor patients from remote locations.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a:t>
            </a:fld>
            <a:endParaRPr lang="en-US"/>
          </a:p>
        </p:txBody>
      </p:sp>
    </p:spTree>
    <p:extLst>
      <p:ext uri="{BB962C8B-B14F-4D97-AF65-F5344CB8AC3E}">
        <p14:creationId xmlns:p14="http://schemas.microsoft.com/office/powerpoint/2010/main" val="1624484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31</a:t>
            </a:fld>
            <a:endParaRPr lang="en-US"/>
          </a:p>
        </p:txBody>
      </p:sp>
    </p:spTree>
    <p:extLst>
      <p:ext uri="{BB962C8B-B14F-4D97-AF65-F5344CB8AC3E}">
        <p14:creationId xmlns:p14="http://schemas.microsoft.com/office/powerpoint/2010/main" val="1615304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32</a:t>
            </a:fld>
            <a:endParaRPr lang="en-US"/>
          </a:p>
        </p:txBody>
      </p:sp>
    </p:spTree>
    <p:extLst>
      <p:ext uri="{BB962C8B-B14F-4D97-AF65-F5344CB8AC3E}">
        <p14:creationId xmlns:p14="http://schemas.microsoft.com/office/powerpoint/2010/main" val="99969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33</a:t>
            </a:fld>
            <a:endParaRPr lang="en-US"/>
          </a:p>
        </p:txBody>
      </p:sp>
    </p:spTree>
    <p:extLst>
      <p:ext uri="{BB962C8B-B14F-4D97-AF65-F5344CB8AC3E}">
        <p14:creationId xmlns:p14="http://schemas.microsoft.com/office/powerpoint/2010/main" val="2269012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34</a:t>
            </a:fld>
            <a:endParaRPr lang="en-US"/>
          </a:p>
        </p:txBody>
      </p:sp>
    </p:spTree>
    <p:extLst>
      <p:ext uri="{BB962C8B-B14F-4D97-AF65-F5344CB8AC3E}">
        <p14:creationId xmlns:p14="http://schemas.microsoft.com/office/powerpoint/2010/main" val="4077526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i="0" dirty="0">
                <a:solidFill>
                  <a:srgbClr val="404040"/>
                </a:solidFill>
                <a:effectLst/>
                <a:latin typeface="Source Sans Pro" panose="020B0503030403020204" pitchFamily="34" charset="0"/>
              </a:rPr>
              <a:t>Filtering facepiece respirator (EFR): </a:t>
            </a:r>
            <a:r>
              <a:rPr lang="en-US" b="0" i="0" dirty="0">
                <a:solidFill>
                  <a:srgbClr val="404040"/>
                </a:solidFill>
                <a:effectLst/>
                <a:latin typeface="Source Sans Pro" panose="020B0503030403020204" pitchFamily="34" charset="0"/>
              </a:rPr>
              <a:t>Specialized PPE mask to be worn when caring for patients with or with the potential for respiratory illnesses or contagious diseases.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Isolation precautions: </a:t>
            </a:r>
            <a:r>
              <a:rPr lang="en-US" b="0" dirty="0"/>
              <a:t>The second level of steps taken to prevent the spread of infection; used when a specific infection is known or suspected. Examples include separating the infected person from others and using personal protective equipment.</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Personal protective equipment (PPE): </a:t>
            </a:r>
            <a:r>
              <a:rPr lang="en-US" b="0" dirty="0"/>
              <a:t>Devices such as gloves, gowns, face masks or shields, and eye protection designed to protect a healthcare worker from sources of infection.</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Standard precautions: </a:t>
            </a:r>
            <a:r>
              <a:rPr lang="en-US" b="0" dirty="0"/>
              <a:t>Procedures, such as performing hand hygiene and wearing gloves, that are used with all patients and are designed to prevent the spread of infection.</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35</a:t>
            </a:fld>
            <a:endParaRPr lang="en-US"/>
          </a:p>
        </p:txBody>
      </p:sp>
    </p:spTree>
    <p:extLst>
      <p:ext uri="{BB962C8B-B14F-4D97-AF65-F5344CB8AC3E}">
        <p14:creationId xmlns:p14="http://schemas.microsoft.com/office/powerpoint/2010/main" val="62228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Standard precautions are based on recommendations from the Centers for Disease Control and Prevention (CDC). They are applied for all patients.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Performing hand hygiene is the single most important thing you can do to prevent the spread of infection.</a:t>
            </a:r>
          </a:p>
          <a:p>
            <a:pPr marL="0" lvl="0" indent="0" algn="l" rtl="0">
              <a:spcBef>
                <a:spcPts val="0"/>
              </a:spcBef>
              <a:spcAft>
                <a:spcPts val="0"/>
              </a:spcAft>
              <a:buNone/>
            </a:pPr>
            <a:r>
              <a:rPr lang="en-US" dirty="0"/>
              <a:t>Wash hands or use an alcohol-based rub (if no visible soilage is present):</a:t>
            </a:r>
          </a:p>
          <a:p>
            <a:pPr marL="171450" lvl="0" indent="-171450" algn="l" rtl="0">
              <a:spcBef>
                <a:spcPts val="0"/>
              </a:spcBef>
              <a:spcAft>
                <a:spcPts val="0"/>
              </a:spcAft>
              <a:buClr>
                <a:schemeClr val="dk1"/>
              </a:buClr>
              <a:buSzPts val="1200"/>
              <a:buFont typeface="Arial"/>
              <a:buChar char="•"/>
            </a:pPr>
            <a:r>
              <a:rPr lang="en-US" dirty="0"/>
              <a:t>Between patients</a:t>
            </a:r>
          </a:p>
          <a:p>
            <a:pPr marL="171450" lvl="0" indent="-171450" algn="l" rtl="0">
              <a:spcBef>
                <a:spcPts val="0"/>
              </a:spcBef>
              <a:spcAft>
                <a:spcPts val="0"/>
              </a:spcAft>
              <a:buClr>
                <a:schemeClr val="dk1"/>
              </a:buClr>
              <a:buSzPts val="1200"/>
              <a:buFont typeface="Arial"/>
              <a:buChar char="•"/>
            </a:pPr>
            <a:r>
              <a:rPr lang="en-US" dirty="0"/>
              <a:t>Between procedures</a:t>
            </a:r>
          </a:p>
          <a:p>
            <a:pPr marL="171450" lvl="0" indent="-171450" algn="l" rtl="0">
              <a:spcBef>
                <a:spcPts val="0"/>
              </a:spcBef>
              <a:spcAft>
                <a:spcPts val="0"/>
              </a:spcAft>
              <a:buClr>
                <a:schemeClr val="dk1"/>
              </a:buClr>
              <a:buSzPts val="1200"/>
              <a:buFont typeface="Arial"/>
              <a:buChar char="•"/>
            </a:pPr>
            <a:r>
              <a:rPr lang="en-US" dirty="0"/>
              <a:t>Before putting on gloves</a:t>
            </a:r>
          </a:p>
          <a:p>
            <a:pPr marL="171450" lvl="0" indent="-171450" algn="l" rtl="0">
              <a:spcBef>
                <a:spcPts val="0"/>
              </a:spcBef>
              <a:spcAft>
                <a:spcPts val="0"/>
              </a:spcAft>
              <a:buClr>
                <a:schemeClr val="dk1"/>
              </a:buClr>
              <a:buSzPts val="1200"/>
              <a:buFont typeface="Arial"/>
              <a:buChar char="•"/>
            </a:pPr>
            <a:r>
              <a:rPr lang="en-US" dirty="0"/>
              <a:t>After removing gloves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36</a:t>
            </a:fld>
            <a:endParaRPr lang="en-US"/>
          </a:p>
        </p:txBody>
      </p:sp>
    </p:spTree>
    <p:extLst>
      <p:ext uri="{BB962C8B-B14F-4D97-AF65-F5344CB8AC3E}">
        <p14:creationId xmlns:p14="http://schemas.microsoft.com/office/powerpoint/2010/main" val="1259764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Personal protective equipment includes gloves, masks, eye protection, face shields, and gowns.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37</a:t>
            </a:fld>
            <a:endParaRPr lang="en-US"/>
          </a:p>
        </p:txBody>
      </p:sp>
    </p:spTree>
    <p:extLst>
      <p:ext uri="{BB962C8B-B14F-4D97-AF65-F5344CB8AC3E}">
        <p14:creationId xmlns:p14="http://schemas.microsoft.com/office/powerpoint/2010/main" val="2212755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Airborne precautions </a:t>
            </a:r>
            <a:r>
              <a:rPr lang="en-US" dirty="0"/>
              <a:t>require special air handling, ventilation, and additional respiratory protection (N-95 or other filtering facepiece respirators).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Droplet precautions </a:t>
            </a:r>
            <a:r>
              <a:rPr lang="en-US" dirty="0"/>
              <a:t>require mucous membrane protection (goggles, masks).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Contact precautions </a:t>
            </a:r>
            <a:r>
              <a:rPr lang="en-US" dirty="0"/>
              <a:t>requires gloves and gowns for direct skin-to-skin contact or for contact with contaminated linen, equipment, etc.…</a:t>
            </a:r>
          </a:p>
        </p:txBody>
      </p:sp>
      <p:sp>
        <p:nvSpPr>
          <p:cNvPr id="4" name="Slide Number Placeholder 3"/>
          <p:cNvSpPr>
            <a:spLocks noGrp="1"/>
          </p:cNvSpPr>
          <p:nvPr>
            <p:ph type="sldNum" sz="quarter" idx="5"/>
          </p:nvPr>
        </p:nvSpPr>
        <p:spPr/>
        <p:txBody>
          <a:bodyPr/>
          <a:lstStyle/>
          <a:p>
            <a:fld id="{969E8D09-9492-4554-9C8F-456CB81F32A8}" type="slidenum">
              <a:rPr lang="en-US" smtClean="0"/>
              <a:pPr/>
              <a:t>38</a:t>
            </a:fld>
            <a:endParaRPr lang="en-US"/>
          </a:p>
        </p:txBody>
      </p:sp>
    </p:spTree>
    <p:extLst>
      <p:ext uri="{BB962C8B-B14F-4D97-AF65-F5344CB8AC3E}">
        <p14:creationId xmlns:p14="http://schemas.microsoft.com/office/powerpoint/2010/main" val="3418278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39</a:t>
            </a:fld>
            <a:endParaRPr lang="en-US"/>
          </a:p>
        </p:txBody>
      </p:sp>
    </p:spTree>
    <p:extLst>
      <p:ext uri="{BB962C8B-B14F-4D97-AF65-F5344CB8AC3E}">
        <p14:creationId xmlns:p14="http://schemas.microsoft.com/office/powerpoint/2010/main" val="1705873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40</a:t>
            </a:fld>
            <a:endParaRPr lang="en-US"/>
          </a:p>
        </p:txBody>
      </p:sp>
    </p:spTree>
    <p:extLst>
      <p:ext uri="{BB962C8B-B14F-4D97-AF65-F5344CB8AC3E}">
        <p14:creationId xmlns:p14="http://schemas.microsoft.com/office/powerpoint/2010/main" val="301876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a:t>
            </a:fld>
            <a:endParaRPr lang="en-US"/>
          </a:p>
        </p:txBody>
      </p:sp>
    </p:spTree>
    <p:extLst>
      <p:ext uri="{BB962C8B-B14F-4D97-AF65-F5344CB8AC3E}">
        <p14:creationId xmlns:p14="http://schemas.microsoft.com/office/powerpoint/2010/main" val="860094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41</a:t>
            </a:fld>
            <a:endParaRPr lang="en-US"/>
          </a:p>
        </p:txBody>
      </p:sp>
    </p:spTree>
    <p:extLst>
      <p:ext uri="{BB962C8B-B14F-4D97-AF65-F5344CB8AC3E}">
        <p14:creationId xmlns:p14="http://schemas.microsoft.com/office/powerpoint/2010/main" val="4208869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42</a:t>
            </a:fld>
            <a:endParaRPr lang="en-US"/>
          </a:p>
        </p:txBody>
      </p:sp>
    </p:spTree>
    <p:extLst>
      <p:ext uri="{BB962C8B-B14F-4D97-AF65-F5344CB8AC3E}">
        <p14:creationId xmlns:p14="http://schemas.microsoft.com/office/powerpoint/2010/main" val="28859093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Auscultated blood pressure: </a:t>
            </a:r>
            <a:r>
              <a:rPr lang="en-US" b="0" dirty="0"/>
              <a:t>Blood pressure determined while listening with a stethoscope.</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Cardiac output: </a:t>
            </a:r>
            <a:r>
              <a:rPr lang="en-US" b="0" dirty="0"/>
              <a:t>The volume of blood the heart pumps per minute.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Diastolic blood pressure: </a:t>
            </a:r>
            <a:r>
              <a:rPr lang="en-US" b="0" dirty="0"/>
              <a:t>The blood pressure measured when the heart relaxes; the minimum amount of pressure exerted against the vessel walls at all times.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Hypertension: </a:t>
            </a:r>
            <a:r>
              <a:rPr lang="en-US" b="0" dirty="0"/>
              <a:t>High blood pressure.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Hypotension: </a:t>
            </a:r>
            <a:r>
              <a:rPr lang="en-US" b="0" dirty="0"/>
              <a:t>A lower-than-normal blood pressure that can cause reduction of blood flow to vital organs.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Systolic blood pressure: </a:t>
            </a:r>
            <a:r>
              <a:rPr lang="en-US" b="0" dirty="0"/>
              <a:t>The blood pressure measured when the left ventricle of the heart contracts.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Tilt table test: </a:t>
            </a:r>
            <a:r>
              <a:rPr lang="en-US" b="0" dirty="0"/>
              <a:t>A test to determine whether a change in a patient’s blood pressure or heart rate due to a change of position is causing symptoms of lightheadedness or fainting.</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Vital signs: </a:t>
            </a:r>
            <a:r>
              <a:rPr lang="en-US" b="0" dirty="0"/>
              <a:t>Temperature, pulse, respiration, blood pressure, and pain assessment.</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43</a:t>
            </a:fld>
            <a:endParaRPr lang="en-US"/>
          </a:p>
        </p:txBody>
      </p:sp>
    </p:spTree>
    <p:extLst>
      <p:ext uri="{BB962C8B-B14F-4D97-AF65-F5344CB8AC3E}">
        <p14:creationId xmlns:p14="http://schemas.microsoft.com/office/powerpoint/2010/main" val="2500150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Changes in vital signs may be a normal response to stress, heat, exertion, or other environmental factors. However, they may also be an indication of an abnormality that requires attention by healthcare professionals.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Normal ranges:</a:t>
            </a:r>
          </a:p>
          <a:p>
            <a:pPr marL="0" lvl="0" indent="0" algn="l" rtl="0">
              <a:spcBef>
                <a:spcPts val="0"/>
              </a:spcBef>
              <a:spcAft>
                <a:spcPts val="0"/>
              </a:spcAft>
              <a:buNone/>
            </a:pPr>
            <a:r>
              <a:rPr lang="en-US" dirty="0"/>
              <a:t>Pulse: 60 to 100 beats per minute (bpm)</a:t>
            </a:r>
          </a:p>
          <a:p>
            <a:pPr marL="0" lvl="0" indent="0" algn="l" rtl="0">
              <a:spcBef>
                <a:spcPts val="0"/>
              </a:spcBef>
              <a:spcAft>
                <a:spcPts val="0"/>
              </a:spcAft>
              <a:buNone/>
            </a:pPr>
            <a:r>
              <a:rPr lang="en-US" dirty="0"/>
              <a:t>Respirations: 12 to 20 per minute</a:t>
            </a:r>
          </a:p>
          <a:p>
            <a:pPr marL="0" lvl="0" indent="0" algn="l" rtl="0">
              <a:spcBef>
                <a:spcPts val="0"/>
              </a:spcBef>
              <a:spcAft>
                <a:spcPts val="0"/>
              </a:spcAft>
              <a:buNone/>
            </a:pPr>
            <a:r>
              <a:rPr lang="en-US" dirty="0"/>
              <a:t>Blood pressure: Systolic – less than 120; diastolic – less than 80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44</a:t>
            </a:fld>
            <a:endParaRPr lang="en-US"/>
          </a:p>
        </p:txBody>
      </p:sp>
    </p:spTree>
    <p:extLst>
      <p:ext uri="{BB962C8B-B14F-4D97-AF65-F5344CB8AC3E}">
        <p14:creationId xmlns:p14="http://schemas.microsoft.com/office/powerpoint/2010/main" val="3515464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cardiac output is </a:t>
            </a:r>
            <a:r>
              <a:rPr lang="en-US" sz="1800" dirty="0">
                <a:effectLst/>
                <a:latin typeface="Segoe UI" panose="020B0502040204020203" pitchFamily="34" charset="0"/>
              </a:rPr>
              <a:t>the volume of blood the heart pumps each minute.</a:t>
            </a:r>
            <a:endParaRPr lang="en-US" sz="1800" dirty="0">
              <a:effectLst/>
              <a:latin typeface="Arial" panose="020B060402020202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 cardiac output may result if the pulse is weak, irregular, or abnormally fast or slow.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 not use your thumb to measure a patient’s pulse, because your thumb also has a pulse.</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45</a:t>
            </a:fld>
            <a:endParaRPr lang="en-US"/>
          </a:p>
        </p:txBody>
      </p:sp>
    </p:spTree>
    <p:extLst>
      <p:ext uri="{BB962C8B-B14F-4D97-AF65-F5344CB8AC3E}">
        <p14:creationId xmlns:p14="http://schemas.microsoft.com/office/powerpoint/2010/main" val="27080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patient is aware that you are counting respirations, he or she may unconsciously alter the breathing pattern.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Rhythm: regular or irregular</a:t>
            </a:r>
          </a:p>
          <a:p>
            <a:pPr marL="0" lvl="0" indent="0" algn="l" rtl="0">
              <a:spcBef>
                <a:spcPts val="0"/>
              </a:spcBef>
              <a:spcAft>
                <a:spcPts val="0"/>
              </a:spcAft>
              <a:buNone/>
            </a:pPr>
            <a:r>
              <a:rPr lang="en-US" dirty="0"/>
              <a:t>Effort: normal, shallow, deep</a:t>
            </a:r>
          </a:p>
          <a:p>
            <a:pPr marL="0" lvl="0" indent="0" algn="l" rtl="0">
              <a:spcBef>
                <a:spcPts val="0"/>
              </a:spcBef>
              <a:spcAft>
                <a:spcPts val="0"/>
              </a:spcAft>
              <a:buNone/>
            </a:pPr>
            <a:r>
              <a:rPr lang="en-US" dirty="0"/>
              <a:t>Irregularities: hyperventilation, dyspnea, tachypnea, hyperpnea; rales, and rhonchi</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46</a:t>
            </a:fld>
            <a:endParaRPr lang="en-US"/>
          </a:p>
        </p:txBody>
      </p:sp>
    </p:spTree>
    <p:extLst>
      <p:ext uri="{BB962C8B-B14F-4D97-AF65-F5344CB8AC3E}">
        <p14:creationId xmlns:p14="http://schemas.microsoft.com/office/powerpoint/2010/main" val="465985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Systolic blood pressure represents the maximum amount of pressure exerted against the vessel walls.</a:t>
            </a:r>
          </a:p>
          <a:p>
            <a:pPr marL="0" lvl="0" indent="0" algn="l" rtl="0">
              <a:spcBef>
                <a:spcPts val="0"/>
              </a:spcBef>
              <a:spcAft>
                <a:spcPts val="0"/>
              </a:spcAft>
              <a:buNone/>
            </a:pPr>
            <a:r>
              <a:rPr lang="en-US" dirty="0"/>
              <a:t>Diastolic blood pressure represents the minimum amount of pressure, which is exerted against the vessel walls at all times.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47</a:t>
            </a:fld>
            <a:endParaRPr lang="en-US"/>
          </a:p>
        </p:txBody>
      </p:sp>
    </p:spTree>
    <p:extLst>
      <p:ext uri="{BB962C8B-B14F-4D97-AF65-F5344CB8AC3E}">
        <p14:creationId xmlns:p14="http://schemas.microsoft.com/office/powerpoint/2010/main" val="621575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Vasoconstriction: </a:t>
            </a:r>
            <a:r>
              <a:rPr lang="en-US" dirty="0"/>
              <a:t>constriction of the veins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Blood volume: </a:t>
            </a:r>
            <a:r>
              <a:rPr lang="en-US" dirty="0"/>
              <a:t>Total amount of blood in the body</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Blood viscosity: </a:t>
            </a:r>
            <a:r>
              <a:rPr lang="en-US" dirty="0"/>
              <a:t>blood thickness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Essential hypertension (also known as Primary or Idiopathic hypertension): </a:t>
            </a:r>
            <a:r>
              <a:rPr lang="en-US" dirty="0"/>
              <a:t>no identifiable cause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Secondary hypertension: </a:t>
            </a:r>
            <a:r>
              <a:rPr lang="en-US" dirty="0"/>
              <a:t>caused by some other condition, such as kidney, heart disease or pregnancy</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48</a:t>
            </a:fld>
            <a:endParaRPr lang="en-US"/>
          </a:p>
        </p:txBody>
      </p:sp>
    </p:spTree>
    <p:extLst>
      <p:ext uri="{BB962C8B-B14F-4D97-AF65-F5344CB8AC3E}">
        <p14:creationId xmlns:p14="http://schemas.microsoft.com/office/powerpoint/2010/main" val="553029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Sphygmomanometer: </a:t>
            </a:r>
            <a:r>
              <a:rPr lang="en-US" dirty="0"/>
              <a:t>blood pressure cuff</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Antecubital space: </a:t>
            </a:r>
            <a:r>
              <a:rPr lang="en-US" dirty="0"/>
              <a:t>the inside of the bend of the elbow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Palpatory pressure: </a:t>
            </a:r>
            <a:r>
              <a:rPr lang="en-US" b="0" dirty="0"/>
              <a:t>Approximate systolic blood pressure; f</a:t>
            </a:r>
            <a:r>
              <a:rPr lang="en-US" dirty="0"/>
              <a:t>inds target peak inflation and prevents </a:t>
            </a:r>
            <a:r>
              <a:rPr lang="en-US" dirty="0" err="1"/>
              <a:t>overinflation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Never apply a blood pressure cuff over clothing.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49</a:t>
            </a:fld>
            <a:endParaRPr lang="en-US"/>
          </a:p>
        </p:txBody>
      </p:sp>
    </p:spTree>
    <p:extLst>
      <p:ext uri="{BB962C8B-B14F-4D97-AF65-F5344CB8AC3E}">
        <p14:creationId xmlns:p14="http://schemas.microsoft.com/office/powerpoint/2010/main" val="3867016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50</a:t>
            </a:fld>
            <a:endParaRPr lang="en-US"/>
          </a:p>
        </p:txBody>
      </p:sp>
    </p:spTree>
    <p:extLst>
      <p:ext uri="{BB962C8B-B14F-4D97-AF65-F5344CB8AC3E}">
        <p14:creationId xmlns:p14="http://schemas.microsoft.com/office/powerpoint/2010/main" val="5749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6</a:t>
            </a:fld>
            <a:endParaRPr lang="en-US"/>
          </a:p>
        </p:txBody>
      </p:sp>
    </p:spTree>
    <p:extLst>
      <p:ext uri="{BB962C8B-B14F-4D97-AF65-F5344CB8AC3E}">
        <p14:creationId xmlns:p14="http://schemas.microsoft.com/office/powerpoint/2010/main" val="1415070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51</a:t>
            </a:fld>
            <a:endParaRPr lang="en-US"/>
          </a:p>
        </p:txBody>
      </p:sp>
    </p:spTree>
    <p:extLst>
      <p:ext uri="{BB962C8B-B14F-4D97-AF65-F5344CB8AC3E}">
        <p14:creationId xmlns:p14="http://schemas.microsoft.com/office/powerpoint/2010/main" val="3523417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52</a:t>
            </a:fld>
            <a:endParaRPr lang="en-US"/>
          </a:p>
        </p:txBody>
      </p:sp>
    </p:spTree>
    <p:extLst>
      <p:ext uri="{BB962C8B-B14F-4D97-AF65-F5344CB8AC3E}">
        <p14:creationId xmlns:p14="http://schemas.microsoft.com/office/powerpoint/2010/main" val="2130240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53</a:t>
            </a:fld>
            <a:endParaRPr lang="en-US"/>
          </a:p>
        </p:txBody>
      </p:sp>
    </p:spTree>
    <p:extLst>
      <p:ext uri="{BB962C8B-B14F-4D97-AF65-F5344CB8AC3E}">
        <p14:creationId xmlns:p14="http://schemas.microsoft.com/office/powerpoint/2010/main" val="1688828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1.1: Describe the history and the importance of the ECG.</a:t>
            </a:r>
          </a:p>
          <a:p>
            <a:pPr marL="0" marR="0" lvl="0" indent="0" algn="l" rtl="0">
              <a:lnSpc>
                <a:spcPct val="100000"/>
              </a:lnSpc>
              <a:spcBef>
                <a:spcPts val="36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54</a:t>
            </a:fld>
            <a:endParaRPr lang="en-US"/>
          </a:p>
        </p:txBody>
      </p:sp>
    </p:spTree>
    <p:extLst>
      <p:ext uri="{BB962C8B-B14F-4D97-AF65-F5344CB8AC3E}">
        <p14:creationId xmlns:p14="http://schemas.microsoft.com/office/powerpoint/2010/main" val="3997422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1.3:  Troubleshoot legal, ethical, patient education, and communication issues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55</a:t>
            </a:fld>
            <a:endParaRPr lang="en-US"/>
          </a:p>
        </p:txBody>
      </p:sp>
    </p:spTree>
    <p:extLst>
      <p:ext uri="{BB962C8B-B14F-4D97-AF65-F5344CB8AC3E}">
        <p14:creationId xmlns:p14="http://schemas.microsoft.com/office/powerpoint/2010/main" val="475319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1.4: Perform infection control measures required for the ECG.</a:t>
            </a:r>
          </a:p>
          <a:p>
            <a:pPr marL="0" lvl="0" indent="0" algn="l" rtl="0">
              <a:spcBef>
                <a:spcPts val="0"/>
              </a:spcBef>
              <a:spcAft>
                <a:spcPts val="0"/>
              </a:spcAft>
              <a:buNone/>
            </a:pPr>
            <a:r>
              <a:rPr lang="en-US" dirty="0"/>
              <a:t>LO 1.5: Compare basic vital sign measurements related to the ECG.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56</a:t>
            </a:fld>
            <a:endParaRPr lang="en-US"/>
          </a:p>
        </p:txBody>
      </p:sp>
    </p:spTree>
    <p:extLst>
      <p:ext uri="{BB962C8B-B14F-4D97-AF65-F5344CB8AC3E}">
        <p14:creationId xmlns:p14="http://schemas.microsoft.com/office/powerpoint/2010/main" val="358161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7</a:t>
            </a:fld>
            <a:endParaRPr lang="en-US"/>
          </a:p>
        </p:txBody>
      </p:sp>
    </p:spTree>
    <p:extLst>
      <p:ext uri="{BB962C8B-B14F-4D97-AF65-F5344CB8AC3E}">
        <p14:creationId xmlns:p14="http://schemas.microsoft.com/office/powerpoint/2010/main" val="5605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1.1: Describe the history and the importance of the ECG.</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8</a:t>
            </a:fld>
            <a:endParaRPr lang="en-US"/>
          </a:p>
        </p:txBody>
      </p:sp>
    </p:spTree>
    <p:extLst>
      <p:ext uri="{BB962C8B-B14F-4D97-AF65-F5344CB8AC3E}">
        <p14:creationId xmlns:p14="http://schemas.microsoft.com/office/powerpoint/2010/main" val="37138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Automatic external defibrillator (AED):  </a:t>
            </a:r>
            <a:r>
              <a:rPr lang="en-US" dirty="0"/>
              <a:t>A lightweight, portable device that recognizes an abnormal rhythm and determines whether it is considered a “shockable rhythm.”</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Cardiopulmonary resuscitation (CPR): </a:t>
            </a:r>
            <a:r>
              <a:rPr lang="en-US" dirty="0"/>
              <a:t>The provision of ventilations (breaths) and chest compressions (blood circulation) for a person who shows no signs of breathing or having a heartbeat.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Cardiovascular technologist: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Code Blue: </a:t>
            </a:r>
            <a:r>
              <a:rPr lang="en-US" b="0" i="0" dirty="0">
                <a:solidFill>
                  <a:srgbClr val="404040"/>
                </a:solidFill>
                <a:effectLst/>
                <a:latin typeface="Source Sans Pro" panose="020B0503030403020204" pitchFamily="34" charset="0"/>
              </a:rPr>
              <a:t>A code blue indicates a medical emergency such as cardiac or respiratory arrest and  notifies healthcare providers that assistance is needed immediately.</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Defibrillator: </a:t>
            </a:r>
            <a:r>
              <a:rPr lang="en-US" dirty="0"/>
              <a:t>A machine that produces and sends an electrical shock to the heart in an attempt to correct the electrical pattern of the heart.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9</a:t>
            </a:fld>
            <a:endParaRPr lang="en-US"/>
          </a:p>
        </p:txBody>
      </p:sp>
    </p:spTree>
    <p:extLst>
      <p:ext uri="{BB962C8B-B14F-4D97-AF65-F5344CB8AC3E}">
        <p14:creationId xmlns:p14="http://schemas.microsoft.com/office/powerpoint/2010/main" val="255757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 Identify the uses of an ECG and opportunities for an </a:t>
            </a:r>
            <a:r>
              <a:rPr lang="en-US" dirty="0" err="1"/>
              <a:t>electrocardiographer</a:t>
            </a:r>
            <a:r>
              <a:rPr lang="en-US" dirty="0"/>
              <a:t>.</a:t>
            </a:r>
          </a:p>
          <a:p>
            <a:pPr marL="0" lvl="0" indent="0" algn="l" rtl="0">
              <a:spcBef>
                <a:spcPts val="0"/>
              </a:spcBef>
              <a:spcAft>
                <a:spcPts val="0"/>
              </a:spcAft>
              <a:buNone/>
            </a:pPr>
            <a:r>
              <a:rPr lang="en-US" dirty="0"/>
              <a:t>_____</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Dysrhythmia: </a:t>
            </a:r>
            <a:r>
              <a:rPr lang="en-US" dirty="0"/>
              <a:t>Abnormal heartbeat.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ECG monitor technician:</a:t>
            </a:r>
            <a:r>
              <a:rPr lang="en-US" dirty="0"/>
              <a:t> An individual who has the technical knowledge and skills to view and evaluate the electrical tracings of patients’ hearts on a monitor and, when necessary, alert the appropriate healthcare professional to treat abnormalities.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Electrocardiograph (ECG) technician: </a:t>
            </a:r>
            <a:r>
              <a:rPr lang="en-US" sz="1200" dirty="0">
                <a:solidFill>
                  <a:srgbClr val="404040"/>
                </a:solidFill>
                <a:highlight>
                  <a:srgbClr val="FFFFFF"/>
                </a:highlight>
                <a:latin typeface="Verdana"/>
                <a:ea typeface="Verdana"/>
                <a:cs typeface="Verdana"/>
                <a:sym typeface="Verdana"/>
              </a:rPr>
              <a:t>An individual who has advanced skills and can assist physicians with invasive cardiovascular diagnostic tests and procedures, such as angioplasty or cardiac device implants.</a:t>
            </a:r>
            <a:endParaRPr lang="en-US" dirty="0"/>
          </a:p>
          <a:p>
            <a:pPr marL="0" indent="0">
              <a:spcBef>
                <a:spcPts val="0"/>
              </a:spcBef>
              <a:buNone/>
            </a:pPr>
            <a:endParaRPr lang="en-US" dirty="0"/>
          </a:p>
          <a:p>
            <a:pPr marL="0" indent="0">
              <a:spcBef>
                <a:spcPts val="0"/>
              </a:spcBef>
              <a:buNone/>
            </a:pPr>
            <a:r>
              <a:rPr lang="en-US" b="1" dirty="0"/>
              <a:t>Stat</a:t>
            </a:r>
            <a:r>
              <a:rPr lang="en-US" dirty="0"/>
              <a:t>: Immediately</a:t>
            </a:r>
          </a:p>
          <a:p>
            <a:pPr marL="0" indent="0">
              <a:spcBef>
                <a:spcPts val="0"/>
              </a:spcBef>
              <a:buNone/>
            </a:pPr>
            <a:endParaRPr lang="en-US" dirty="0"/>
          </a:p>
          <a:p>
            <a:pPr marL="0" indent="0">
              <a:spcBef>
                <a:spcPts val="0"/>
              </a:spcBef>
              <a:buNone/>
            </a:pPr>
            <a:r>
              <a:rPr lang="en-US" b="1" dirty="0"/>
              <a:t>Telemedicine: </a:t>
            </a:r>
            <a:r>
              <a:rPr lang="en-US" b="0" dirty="0"/>
              <a:t>A monitoring system in which ECG tracings </a:t>
            </a:r>
            <a:r>
              <a:rPr lang="en-US" dirty="0"/>
              <a:t>are  communicated from a patient outside a medical facility to the physician via a telephone or digital system.</a:t>
            </a:r>
          </a:p>
          <a:p>
            <a:pPr marL="0" lvl="0" indent="0" algn="l" rtl="0">
              <a:spcBef>
                <a:spcPts val="0"/>
              </a:spcBef>
              <a:spcAft>
                <a:spcPts val="0"/>
              </a:spcAft>
              <a:buNone/>
            </a:pPr>
            <a:endParaRPr lang="en-US" sz="1150" dirty="0">
              <a:solidFill>
                <a:srgbClr val="404040"/>
              </a:solidFill>
              <a:highlight>
                <a:srgbClr val="FFFFFF"/>
              </a:highlight>
              <a:latin typeface="Verdana"/>
              <a:ea typeface="Verdana"/>
              <a:cs typeface="Verdana"/>
              <a:sym typeface="Verdana"/>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969E8D09-9492-4554-9C8F-456CB81F32A8}" type="slidenum">
              <a:rPr lang="en-US" smtClean="0"/>
              <a:pPr/>
              <a:t>10</a:t>
            </a:fld>
            <a:endParaRPr lang="en-US"/>
          </a:p>
        </p:txBody>
      </p:sp>
    </p:spTree>
    <p:extLst>
      <p:ext uri="{BB962C8B-B14F-4D97-AF65-F5344CB8AC3E}">
        <p14:creationId xmlns:p14="http://schemas.microsoft.com/office/powerpoint/2010/main" val="400964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5" name="Text Placeholder 4"/>
          <p:cNvSpPr>
            <a:spLocks noGrp="1"/>
          </p:cNvSpPr>
          <p:nvPr>
            <p:ph type="body" sz="quarter" idx="12" hasCustomPrompt="1"/>
          </p:nvPr>
        </p:nvSpPr>
        <p:spPr>
          <a:xfrm>
            <a:off x="174625" y="6515100"/>
            <a:ext cx="8861425" cy="249238"/>
          </a:xfrm>
          <a:prstGeom prst="rect">
            <a:avLst/>
          </a:prstGeom>
        </p:spPr>
        <p:txBody>
          <a:bodyPr/>
          <a:lstStyle>
            <a:lvl1pPr>
              <a:defRPr sz="1200"/>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B6831EF-C468-4B50-BEF7-7CEBD4FF3F7B}"/>
              </a:ext>
            </a:extLst>
          </p:cNvPr>
          <p:cNvSpPr>
            <a:spLocks noGrp="1"/>
          </p:cNvSpPr>
          <p:nvPr>
            <p:ph type="body" sz="quarter" idx="10"/>
          </p:nvPr>
        </p:nvSpPr>
        <p:spPr>
          <a:xfrm>
            <a:off x="0" y="6507163"/>
            <a:ext cx="9144000" cy="266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1FC85AD9-5871-481E-8FE8-7DCD74087C4E}"/>
              </a:ext>
            </a:extLst>
          </p:cNvPr>
          <p:cNvSpPr>
            <a:spLocks noGrp="1"/>
          </p:cNvSpPr>
          <p:nvPr>
            <p:ph type="body" sz="quarter" idx="11"/>
          </p:nvPr>
        </p:nvSpPr>
        <p:spPr>
          <a:xfrm>
            <a:off x="2876550" y="6151563"/>
            <a:ext cx="3932238" cy="22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4375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7" name="Content Placeholder 6"/>
          <p:cNvSpPr>
            <a:spLocks noGrp="1"/>
          </p:cNvSpPr>
          <p:nvPr>
            <p:ph sz="quarter" idx="16"/>
          </p:nvPr>
        </p:nvSpPr>
        <p:spPr>
          <a:xfrm>
            <a:off x="342900" y="1963738"/>
            <a:ext cx="84582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342900" y="2608263"/>
            <a:ext cx="8458200" cy="44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8"/>
          </p:nvPr>
        </p:nvSpPr>
        <p:spPr>
          <a:xfrm>
            <a:off x="342900" y="3213100"/>
            <a:ext cx="8458200" cy="552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9"/>
          </p:nvPr>
        </p:nvSpPr>
        <p:spPr>
          <a:xfrm>
            <a:off x="342900" y="3913188"/>
            <a:ext cx="8458200" cy="46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20"/>
          </p:nvPr>
        </p:nvSpPr>
        <p:spPr>
          <a:xfrm>
            <a:off x="342900" y="4590303"/>
            <a:ext cx="8458200" cy="416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1"/>
          </p:nvPr>
        </p:nvSpPr>
        <p:spPr>
          <a:xfrm>
            <a:off x="342900" y="5208588"/>
            <a:ext cx="8458200"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2"/>
          </p:nvPr>
        </p:nvSpPr>
        <p:spPr>
          <a:xfrm>
            <a:off x="342900" y="5726113"/>
            <a:ext cx="8458200" cy="31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03871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11" hasCustomPrompt="1"/>
          </p:nvPr>
        </p:nvSpPr>
        <p:spPr>
          <a:xfrm>
            <a:off x="185738" y="6515100"/>
            <a:ext cx="8662987"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855034"/>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64553172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221282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519874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721821"/>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32527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498914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10/9/2025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4937396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33046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38399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643938"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4575849"/>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660926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521868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3706829"/>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71834547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10/9/2025</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79785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8584701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5247221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6338309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6.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3"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MGH logo">
            <a:extLst>
              <a:ext uri="{FF2B5EF4-FFF2-40B4-BE49-F238E27FC236}">
                <a16:creationId xmlns:a16="http://schemas.microsoft.com/office/drawing/2014/main" id="{874E701C-5162-4E9F-A9E9-29BC20ED991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19" name="MGH Tagline">
            <a:extLst>
              <a:ext uri="{FF2B5EF4-FFF2-40B4-BE49-F238E27FC236}">
                <a16:creationId xmlns:a16="http://schemas.microsoft.com/office/drawing/2014/main" id="{13A7EF19-3B9F-4AA7-9290-6C8E6A9842F4}"/>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20" name="MGH Yellow Line">
            <a:extLst>
              <a:ext uri="{FF2B5EF4-FFF2-40B4-BE49-F238E27FC236}">
                <a16:creationId xmlns:a16="http://schemas.microsoft.com/office/drawing/2014/main" id="{223A52C5-2BD5-41D5-8231-38F1FEB5F1B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26454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C999-064A-4155-9E35-069D63C310A2}"/>
              </a:ext>
            </a:extLst>
          </p:cNvPr>
          <p:cNvSpPr>
            <a:spLocks noGrp="1"/>
          </p:cNvSpPr>
          <p:nvPr>
            <p:ph type="ctrTitle"/>
          </p:nvPr>
        </p:nvSpPr>
        <p:spPr/>
        <p:txBody>
          <a:bodyPr/>
          <a:lstStyle/>
          <a:p>
            <a:r>
              <a:rPr lang="en-US" dirty="0"/>
              <a:t>CHAPTER 1</a:t>
            </a:r>
          </a:p>
        </p:txBody>
      </p:sp>
      <p:sp>
        <p:nvSpPr>
          <p:cNvPr id="3" name="Subtitle 2">
            <a:extLst>
              <a:ext uri="{FF2B5EF4-FFF2-40B4-BE49-F238E27FC236}">
                <a16:creationId xmlns:a16="http://schemas.microsoft.com/office/drawing/2014/main" id="{1CB992E7-803E-4790-AA61-DADE166F2E06}"/>
              </a:ext>
            </a:extLst>
          </p:cNvPr>
          <p:cNvSpPr>
            <a:spLocks noGrp="1"/>
          </p:cNvSpPr>
          <p:nvPr>
            <p:ph type="subTitle" idx="1"/>
          </p:nvPr>
        </p:nvSpPr>
        <p:spPr/>
        <p:txBody>
          <a:bodyPr/>
          <a:lstStyle/>
          <a:p>
            <a:r>
              <a:rPr lang="en-US" dirty="0"/>
              <a:t>ELECTROCARDIOGRAPHY</a:t>
            </a:r>
          </a:p>
        </p:txBody>
      </p:sp>
      <p:sp>
        <p:nvSpPr>
          <p:cNvPr id="4" name="Footer Placeholder 3">
            <a:extLst>
              <a:ext uri="{FF2B5EF4-FFF2-40B4-BE49-F238E27FC236}">
                <a16:creationId xmlns:a16="http://schemas.microsoft.com/office/drawing/2014/main" id="{84685AB7-AF13-4955-967E-5353E0199FEB}"/>
              </a:ext>
            </a:extLst>
          </p:cNvPr>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a:extLst>
              <a:ext uri="{FF2B5EF4-FFF2-40B4-BE49-F238E27FC236}">
                <a16:creationId xmlns:a16="http://schemas.microsoft.com/office/drawing/2014/main" id="{0A291BB3-E493-4D88-A214-33232462FAA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65062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17475"/>
            <a:ext cx="6649027" cy="903231"/>
          </a:xfrm>
        </p:spPr>
        <p:txBody>
          <a:bodyPr>
            <a:normAutofit fontScale="90000"/>
          </a:bodyPr>
          <a:lstStyle/>
          <a:p>
            <a:r>
              <a:rPr lang="en-US" sz="3600" dirty="0"/>
              <a:t>Learning Outcome 1.2                            Uses of an E</a:t>
            </a:r>
            <a:r>
              <a:rPr lang="en-US" sz="100" dirty="0"/>
              <a:t> </a:t>
            </a:r>
            <a:r>
              <a:rPr lang="en-US" sz="3600" dirty="0"/>
              <a:t>C</a:t>
            </a:r>
            <a:r>
              <a:rPr lang="en-US" sz="100" dirty="0"/>
              <a:t> </a:t>
            </a:r>
            <a:r>
              <a:rPr lang="en-US" sz="3600" dirty="0"/>
              <a:t>G </a:t>
            </a:r>
            <a:r>
              <a:rPr lang="en-US" sz="1100" b="0" dirty="0"/>
              <a:t>2</a:t>
            </a:r>
          </a:p>
        </p:txBody>
      </p:sp>
      <p:sp>
        <p:nvSpPr>
          <p:cNvPr id="3" name="Content Placeholder 2"/>
          <p:cNvSpPr>
            <a:spLocks noGrp="1"/>
          </p:cNvSpPr>
          <p:nvPr>
            <p:ph sz="quarter" idx="11"/>
          </p:nvPr>
        </p:nvSpPr>
        <p:spPr>
          <a:xfrm>
            <a:off x="444500" y="2633272"/>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3519055"/>
            <a:ext cx="8458200" cy="2729344"/>
          </a:xfrm>
        </p:spPr>
        <p:txBody>
          <a:bodyPr/>
          <a:lstStyle/>
          <a:p>
            <a:pPr marL="291600" indent="-291600">
              <a:buFont typeface="Arial" panose="020B0604020202020204" pitchFamily="34" charset="0"/>
              <a:buChar char="•"/>
            </a:pPr>
            <a:r>
              <a:rPr lang="en-US" dirty="0"/>
              <a:t>Dysrhythmia.</a:t>
            </a:r>
          </a:p>
          <a:p>
            <a:pPr marL="291600" indent="-291600">
              <a:buFont typeface="Arial" panose="020B0604020202020204" pitchFamily="34" charset="0"/>
              <a:buChar char="•"/>
            </a:pPr>
            <a:r>
              <a:rPr lang="en-US" dirty="0"/>
              <a:t>E</a:t>
            </a:r>
            <a:r>
              <a:rPr lang="en-US" sz="100" dirty="0"/>
              <a:t> </a:t>
            </a:r>
            <a:r>
              <a:rPr lang="en-US" dirty="0"/>
              <a:t>C</a:t>
            </a:r>
            <a:r>
              <a:rPr lang="en-US" sz="100" dirty="0"/>
              <a:t> </a:t>
            </a:r>
            <a:r>
              <a:rPr lang="en-US" dirty="0"/>
              <a:t>G monitor technician.</a:t>
            </a:r>
          </a:p>
          <a:p>
            <a:pPr marL="291600" indent="-291600">
              <a:buFont typeface="Arial" panose="020B0604020202020204" pitchFamily="34" charset="0"/>
              <a:buChar char="•"/>
            </a:pPr>
            <a:r>
              <a:rPr lang="en-US" dirty="0"/>
              <a:t>Electrocardiograph (E</a:t>
            </a:r>
            <a:r>
              <a:rPr lang="en-US" sz="100" dirty="0"/>
              <a:t> </a:t>
            </a:r>
            <a:r>
              <a:rPr lang="en-US" dirty="0"/>
              <a:t>C</a:t>
            </a:r>
            <a:r>
              <a:rPr lang="en-US" sz="100" dirty="0"/>
              <a:t> </a:t>
            </a:r>
            <a:r>
              <a:rPr lang="en-US" dirty="0"/>
              <a:t>G) technician.</a:t>
            </a:r>
          </a:p>
          <a:p>
            <a:pPr marL="291600" indent="-291600">
              <a:buFont typeface="Arial" panose="020B0604020202020204" pitchFamily="34" charset="0"/>
              <a:buChar char="•"/>
            </a:pPr>
            <a:r>
              <a:rPr lang="en-US" dirty="0"/>
              <a:t>Stat.</a:t>
            </a:r>
          </a:p>
          <a:p>
            <a:pPr marL="291600" indent="-291600">
              <a:buFont typeface="Arial" panose="020B0604020202020204" pitchFamily="34" charset="0"/>
              <a:buChar char="•"/>
            </a:pPr>
            <a:r>
              <a:rPr lang="en-US" dirty="0"/>
              <a:t>Telemedicine.</a:t>
            </a:r>
          </a:p>
        </p:txBody>
      </p:sp>
      <p:sp>
        <p:nvSpPr>
          <p:cNvPr id="7" name="Slide Number Placeholder 6"/>
          <p:cNvSpPr>
            <a:spLocks noGrp="1"/>
          </p:cNvSpPr>
          <p:nvPr>
            <p:ph type="sldNum" sz="quarter" idx="10"/>
          </p:nvPr>
        </p:nvSpPr>
        <p:spPr/>
        <p:txBody>
          <a:bodyPr/>
          <a:lstStyle/>
          <a:p>
            <a:fld id="{68151E55-6873-49E2-B8D5-2F265E6F1973}" type="slidenum">
              <a:rPr lang="en-US" smtClean="0"/>
              <a:pPr/>
              <a:t>10</a:t>
            </a:fld>
            <a:endParaRPr lang="en-US"/>
          </a:p>
        </p:txBody>
      </p:sp>
    </p:spTree>
    <p:extLst>
      <p:ext uri="{BB962C8B-B14F-4D97-AF65-F5344CB8AC3E}">
        <p14:creationId xmlns:p14="http://schemas.microsoft.com/office/powerpoint/2010/main" val="145052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33610"/>
            <a:ext cx="8458200" cy="903231"/>
          </a:xfrm>
        </p:spPr>
        <p:txBody>
          <a:bodyPr/>
          <a:lstStyle/>
          <a:p>
            <a:r>
              <a:rPr lang="en-US" dirty="0"/>
              <a:t>Uses of an E</a:t>
            </a:r>
            <a:r>
              <a:rPr lang="en-US" sz="100" dirty="0"/>
              <a:t> </a:t>
            </a:r>
            <a:r>
              <a:rPr lang="en-US" dirty="0"/>
              <a:t>C</a:t>
            </a:r>
            <a:r>
              <a:rPr lang="en-US" sz="100" dirty="0"/>
              <a:t> </a:t>
            </a:r>
            <a:r>
              <a:rPr lang="en-US" dirty="0"/>
              <a:t>G</a:t>
            </a:r>
          </a:p>
        </p:txBody>
      </p:sp>
      <p:sp>
        <p:nvSpPr>
          <p:cNvPr id="3" name="Content Placeholder 2"/>
          <p:cNvSpPr>
            <a:spLocks noGrp="1"/>
          </p:cNvSpPr>
          <p:nvPr>
            <p:ph sz="quarter" idx="11"/>
          </p:nvPr>
        </p:nvSpPr>
        <p:spPr>
          <a:xfrm>
            <a:off x="342900" y="2631772"/>
            <a:ext cx="3670300" cy="2665371"/>
          </a:xfrm>
        </p:spPr>
        <p:txBody>
          <a:bodyPr/>
          <a:lstStyle/>
          <a:p>
            <a:r>
              <a:rPr lang="en-US" dirty="0"/>
              <a:t>Healthcare providers.</a:t>
            </a:r>
          </a:p>
          <a:p>
            <a:pPr marL="292608" indent="-292608">
              <a:buFont typeface="Arial" panose="020B0604020202020204" pitchFamily="34" charset="0"/>
              <a:buChar char="•"/>
            </a:pPr>
            <a:r>
              <a:rPr lang="en-US" dirty="0"/>
              <a:t>Study E</a:t>
            </a:r>
            <a:r>
              <a:rPr lang="en-US" sz="100" dirty="0"/>
              <a:t> </a:t>
            </a:r>
            <a:r>
              <a:rPr lang="en-US" dirty="0"/>
              <a:t>C</a:t>
            </a:r>
            <a:r>
              <a:rPr lang="en-US" sz="100" dirty="0"/>
              <a:t> </a:t>
            </a:r>
            <a:r>
              <a:rPr lang="en-US" dirty="0"/>
              <a:t>G to learn about patient’s heart.</a:t>
            </a:r>
          </a:p>
          <a:p>
            <a:pPr marL="292608" indent="-292608">
              <a:buFont typeface="Arial" panose="020B0604020202020204" pitchFamily="34" charset="0"/>
              <a:buChar char="•"/>
            </a:pPr>
            <a:r>
              <a:rPr lang="en-US" dirty="0"/>
              <a:t>Baseline tracing helps diagnose future abnormalities.</a:t>
            </a:r>
          </a:p>
        </p:txBody>
      </p:sp>
      <p:sp>
        <p:nvSpPr>
          <p:cNvPr id="7" name="Text Placeholder 3">
            <a:extLst>
              <a:ext uri="{FF2B5EF4-FFF2-40B4-BE49-F238E27FC236}">
                <a16:creationId xmlns:a16="http://schemas.microsoft.com/office/drawing/2014/main" id="{E76D1101-B2BE-45B1-A82D-456C9E5889C7}"/>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p:cNvSpPr>
            <a:spLocks noGrp="1"/>
          </p:cNvSpPr>
          <p:nvPr>
            <p:ph type="sldNum" sz="quarter" idx="4"/>
          </p:nvPr>
        </p:nvSpPr>
        <p:spPr/>
        <p:txBody>
          <a:bodyPr/>
          <a:lstStyle/>
          <a:p>
            <a:fld id="{68151E55-6873-49E2-B8D5-2F265E6F1973}" type="slidenum">
              <a:rPr lang="en-US" smtClean="0"/>
              <a:pPr/>
              <a:t>11</a:t>
            </a:fld>
            <a:endParaRPr lang="en-US" dirty="0"/>
          </a:p>
        </p:txBody>
      </p:sp>
      <p:pic>
        <p:nvPicPr>
          <p:cNvPr id="4" name="Picture 3" descr="An illustration shows various waves of an electrocardiograph.">
            <a:extLst>
              <a:ext uri="{FF2B5EF4-FFF2-40B4-BE49-F238E27FC236}">
                <a16:creationId xmlns:a16="http://schemas.microsoft.com/office/drawing/2014/main" id="{DC96CBAB-CE29-4E6A-86A6-A82914EA053F}"/>
              </a:ext>
            </a:extLst>
          </p:cNvPr>
          <p:cNvPicPr>
            <a:picLocks noChangeAspect="1"/>
          </p:cNvPicPr>
          <p:nvPr/>
        </p:nvPicPr>
        <p:blipFill>
          <a:blip r:embed="rId3"/>
          <a:stretch>
            <a:fillRect/>
          </a:stretch>
        </p:blipFill>
        <p:spPr>
          <a:xfrm>
            <a:off x="4498147" y="2330587"/>
            <a:ext cx="4035902" cy="3267739"/>
          </a:xfrm>
          <a:prstGeom prst="rect">
            <a:avLst/>
          </a:prstGeom>
        </p:spPr>
      </p:pic>
    </p:spTree>
    <p:extLst>
      <p:ext uri="{BB962C8B-B14F-4D97-AF65-F5344CB8AC3E}">
        <p14:creationId xmlns:p14="http://schemas.microsoft.com/office/powerpoint/2010/main" val="247486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244F-4A5D-4902-B054-AD1C81B764EA}"/>
              </a:ext>
            </a:extLst>
          </p:cNvPr>
          <p:cNvSpPr>
            <a:spLocks noGrp="1"/>
          </p:cNvSpPr>
          <p:nvPr>
            <p:ph type="title"/>
          </p:nvPr>
        </p:nvSpPr>
        <p:spPr>
          <a:xfrm>
            <a:off x="1515341" y="840378"/>
            <a:ext cx="6113318" cy="903231"/>
          </a:xfrm>
        </p:spPr>
        <p:txBody>
          <a:bodyPr>
            <a:normAutofit/>
          </a:bodyPr>
          <a:lstStyle/>
          <a:p>
            <a:r>
              <a:rPr lang="en-US" sz="3600" dirty="0"/>
              <a:t>Uses of an E</a:t>
            </a:r>
            <a:r>
              <a:rPr lang="en-US" sz="100" dirty="0"/>
              <a:t> </a:t>
            </a:r>
            <a:r>
              <a:rPr lang="en-US" sz="3600" dirty="0"/>
              <a:t>C</a:t>
            </a:r>
            <a:r>
              <a:rPr lang="en-US" sz="100" dirty="0"/>
              <a:t> </a:t>
            </a:r>
            <a:r>
              <a:rPr lang="en-US" sz="3600" dirty="0"/>
              <a:t>G—Hospital</a:t>
            </a:r>
          </a:p>
        </p:txBody>
      </p:sp>
      <p:sp>
        <p:nvSpPr>
          <p:cNvPr id="3" name="Content Placeholder 2">
            <a:extLst>
              <a:ext uri="{FF2B5EF4-FFF2-40B4-BE49-F238E27FC236}">
                <a16:creationId xmlns:a16="http://schemas.microsoft.com/office/drawing/2014/main" id="{35595601-C455-4BB2-B37C-2C7612CC8A37}"/>
              </a:ext>
            </a:extLst>
          </p:cNvPr>
          <p:cNvSpPr>
            <a:spLocks noGrp="1"/>
          </p:cNvSpPr>
          <p:nvPr>
            <p:ph sz="quarter" idx="11"/>
          </p:nvPr>
        </p:nvSpPr>
        <p:spPr>
          <a:xfrm>
            <a:off x="342900" y="1842899"/>
            <a:ext cx="8458200" cy="1486811"/>
          </a:xfrm>
        </p:spPr>
        <p:txBody>
          <a:bodyPr/>
          <a:lstStyle/>
          <a:p>
            <a:r>
              <a:rPr lang="en-US" dirty="0"/>
              <a:t>12-lead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Routine—before surgery.</a:t>
            </a:r>
          </a:p>
          <a:p>
            <a:pPr marL="292608" indent="-292608">
              <a:buFont typeface="Arial" panose="020B0604020202020204" pitchFamily="34" charset="0"/>
              <a:buChar char="•"/>
            </a:pPr>
            <a:r>
              <a:rPr lang="en-US" dirty="0"/>
              <a:t>Code Blue—emergency E</a:t>
            </a:r>
            <a:r>
              <a:rPr lang="en-US" sz="100" dirty="0"/>
              <a:t> </a:t>
            </a:r>
            <a:r>
              <a:rPr lang="en-US" dirty="0"/>
              <a:t>C</a:t>
            </a:r>
            <a:r>
              <a:rPr lang="en-US" sz="100" dirty="0"/>
              <a:t> </a:t>
            </a:r>
            <a:r>
              <a:rPr lang="en-US" dirty="0"/>
              <a:t>G required stat.</a:t>
            </a:r>
          </a:p>
        </p:txBody>
      </p:sp>
      <p:sp>
        <p:nvSpPr>
          <p:cNvPr id="4" name="Content Placeholder 3">
            <a:extLst>
              <a:ext uri="{FF2B5EF4-FFF2-40B4-BE49-F238E27FC236}">
                <a16:creationId xmlns:a16="http://schemas.microsoft.com/office/drawing/2014/main" id="{0A45A0FA-48FA-497B-BB52-0580A6FBD3A6}"/>
              </a:ext>
            </a:extLst>
          </p:cNvPr>
          <p:cNvSpPr>
            <a:spLocks noGrp="1"/>
          </p:cNvSpPr>
          <p:nvPr>
            <p:ph sz="quarter" idx="14"/>
          </p:nvPr>
        </p:nvSpPr>
        <p:spPr>
          <a:xfrm>
            <a:off x="342900" y="3528290"/>
            <a:ext cx="8458200" cy="2720109"/>
          </a:xfrm>
        </p:spPr>
        <p:txBody>
          <a:bodyPr/>
          <a:lstStyle/>
          <a:p>
            <a:r>
              <a:rPr lang="en-US" dirty="0"/>
              <a:t>Continuous monitoring.</a:t>
            </a:r>
          </a:p>
          <a:p>
            <a:pPr marL="292608" indent="-292608">
              <a:buFont typeface="Arial" panose="020B0604020202020204" pitchFamily="34" charset="0"/>
              <a:buChar char="•"/>
            </a:pPr>
            <a:r>
              <a:rPr lang="en-US" dirty="0"/>
              <a:t>Patients in C</a:t>
            </a:r>
            <a:r>
              <a:rPr lang="en-US" sz="100" dirty="0"/>
              <a:t> </a:t>
            </a:r>
            <a:r>
              <a:rPr lang="en-US" dirty="0" err="1"/>
              <a:t>C</a:t>
            </a:r>
            <a:r>
              <a:rPr lang="en-US" sz="100" dirty="0"/>
              <a:t> </a:t>
            </a:r>
            <a:r>
              <a:rPr lang="en-US" dirty="0"/>
              <a:t>U (</a:t>
            </a:r>
            <a:r>
              <a:rPr lang="en-US" i="1" dirty="0"/>
              <a:t>cardiac care unit</a:t>
            </a:r>
            <a:r>
              <a:rPr lang="en-US" dirty="0"/>
              <a:t>), S</a:t>
            </a:r>
            <a:r>
              <a:rPr lang="en-US" sz="100" dirty="0"/>
              <a:t> </a:t>
            </a:r>
            <a:r>
              <a:rPr lang="en-US" dirty="0"/>
              <a:t>I</a:t>
            </a:r>
            <a:r>
              <a:rPr lang="en-US" sz="100" dirty="0"/>
              <a:t> </a:t>
            </a:r>
            <a:r>
              <a:rPr lang="en-US" dirty="0"/>
              <a:t>C</a:t>
            </a:r>
            <a:r>
              <a:rPr lang="en-US" sz="100" dirty="0"/>
              <a:t> </a:t>
            </a:r>
            <a:r>
              <a:rPr lang="en-US" dirty="0"/>
              <a:t>U (</a:t>
            </a:r>
            <a:r>
              <a:rPr lang="en-US" i="1" dirty="0"/>
              <a:t>surgical intensive care unit</a:t>
            </a:r>
            <a:r>
              <a:rPr lang="en-US" dirty="0"/>
              <a:t>), or E</a:t>
            </a:r>
            <a:r>
              <a:rPr lang="en-US" sz="100" dirty="0"/>
              <a:t> </a:t>
            </a:r>
            <a:r>
              <a:rPr lang="en-US" dirty="0"/>
              <a:t>D (</a:t>
            </a:r>
            <a:r>
              <a:rPr lang="en-US" i="1" dirty="0"/>
              <a:t>emergency department</a:t>
            </a:r>
            <a:r>
              <a:rPr lang="en-US" dirty="0"/>
              <a:t>).</a:t>
            </a:r>
          </a:p>
          <a:p>
            <a:pPr marL="292608" indent="-292608">
              <a:buFont typeface="Arial" panose="020B0604020202020204" pitchFamily="34" charset="0"/>
              <a:buChar char="•"/>
            </a:pPr>
            <a:r>
              <a:rPr lang="en-US" dirty="0"/>
              <a:t>During surgery.</a:t>
            </a:r>
          </a:p>
          <a:p>
            <a:pPr marL="292608" indent="-292608">
              <a:buFont typeface="Arial" panose="020B0604020202020204" pitchFamily="34" charset="0"/>
              <a:buChar char="•"/>
            </a:pPr>
            <a:r>
              <a:rPr lang="en-US" dirty="0"/>
              <a:t>Telemetry monitoring.</a:t>
            </a:r>
          </a:p>
        </p:txBody>
      </p:sp>
      <p:sp>
        <p:nvSpPr>
          <p:cNvPr id="7" name="Slide Number Placeholder 6">
            <a:extLst>
              <a:ext uri="{FF2B5EF4-FFF2-40B4-BE49-F238E27FC236}">
                <a16:creationId xmlns:a16="http://schemas.microsoft.com/office/drawing/2014/main" id="{496ECA75-0DDA-49D1-9CB0-C614232A1D61}"/>
              </a:ext>
            </a:extLst>
          </p:cNvPr>
          <p:cNvSpPr>
            <a:spLocks noGrp="1"/>
          </p:cNvSpPr>
          <p:nvPr>
            <p:ph type="sldNum" sz="quarter" idx="10"/>
          </p:nvPr>
        </p:nvSpPr>
        <p:spPr/>
        <p:txBody>
          <a:bodyPr/>
          <a:lstStyle/>
          <a:p>
            <a:fld id="{68151E55-6873-49E2-B8D5-2F265E6F1973}" type="slidenum">
              <a:rPr lang="en-US" smtClean="0"/>
              <a:pPr/>
              <a:t>12</a:t>
            </a:fld>
            <a:endParaRPr lang="en-US"/>
          </a:p>
        </p:txBody>
      </p:sp>
    </p:spTree>
    <p:extLst>
      <p:ext uri="{BB962C8B-B14F-4D97-AF65-F5344CB8AC3E}">
        <p14:creationId xmlns:p14="http://schemas.microsoft.com/office/powerpoint/2010/main" val="284337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244F-4A5D-4902-B054-AD1C81B764EA}"/>
              </a:ext>
            </a:extLst>
          </p:cNvPr>
          <p:cNvSpPr>
            <a:spLocks noGrp="1"/>
          </p:cNvSpPr>
          <p:nvPr>
            <p:ph type="title"/>
          </p:nvPr>
        </p:nvSpPr>
        <p:spPr>
          <a:xfrm>
            <a:off x="416791" y="1873508"/>
            <a:ext cx="8458200" cy="903231"/>
          </a:xfrm>
        </p:spPr>
        <p:txBody>
          <a:bodyPr>
            <a:normAutofit fontScale="90000"/>
          </a:bodyPr>
          <a:lstStyle/>
          <a:p>
            <a:r>
              <a:rPr lang="en-US" sz="3600" dirty="0"/>
              <a:t>Uses of an E</a:t>
            </a:r>
            <a:r>
              <a:rPr lang="en-US" sz="100" dirty="0"/>
              <a:t> </a:t>
            </a:r>
            <a:r>
              <a:rPr lang="en-US" sz="3600" dirty="0"/>
              <a:t>C</a:t>
            </a:r>
            <a:r>
              <a:rPr lang="en-US" sz="100" dirty="0"/>
              <a:t> </a:t>
            </a:r>
            <a:r>
              <a:rPr lang="en-US" sz="3600" dirty="0"/>
              <a:t>G—Doctors’ Offices and Ambulatory Care Clinics</a:t>
            </a:r>
          </a:p>
        </p:txBody>
      </p:sp>
      <p:sp>
        <p:nvSpPr>
          <p:cNvPr id="3" name="Content Placeholder 2">
            <a:extLst>
              <a:ext uri="{FF2B5EF4-FFF2-40B4-BE49-F238E27FC236}">
                <a16:creationId xmlns:a16="http://schemas.microsoft.com/office/drawing/2014/main" id="{35595601-C455-4BB2-B37C-2C7612CC8A37}"/>
              </a:ext>
            </a:extLst>
          </p:cNvPr>
          <p:cNvSpPr>
            <a:spLocks noGrp="1"/>
          </p:cNvSpPr>
          <p:nvPr>
            <p:ph sz="quarter" idx="11"/>
          </p:nvPr>
        </p:nvSpPr>
        <p:spPr>
          <a:xfrm>
            <a:off x="416791" y="3133219"/>
            <a:ext cx="8458200" cy="1486811"/>
          </a:xfrm>
        </p:spPr>
        <p:txBody>
          <a:bodyPr/>
          <a:lstStyle/>
          <a:p>
            <a:r>
              <a:rPr lang="en-US" dirty="0"/>
              <a:t>12-lead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Routine—part of wellness exam.</a:t>
            </a:r>
          </a:p>
          <a:p>
            <a:pPr marL="292608" indent="-292608">
              <a:buFont typeface="Arial" panose="020B0604020202020204" pitchFamily="34" charset="0"/>
              <a:buChar char="•"/>
            </a:pPr>
            <a:r>
              <a:rPr lang="en-US" dirty="0"/>
              <a:t>Baseline recordings.</a:t>
            </a:r>
          </a:p>
        </p:txBody>
      </p:sp>
      <p:sp>
        <p:nvSpPr>
          <p:cNvPr id="4" name="Content Placeholder 3">
            <a:extLst>
              <a:ext uri="{FF2B5EF4-FFF2-40B4-BE49-F238E27FC236}">
                <a16:creationId xmlns:a16="http://schemas.microsoft.com/office/drawing/2014/main" id="{0A45A0FA-48FA-497B-BB52-0580A6FBD3A6}"/>
              </a:ext>
            </a:extLst>
          </p:cNvPr>
          <p:cNvSpPr>
            <a:spLocks noGrp="1"/>
          </p:cNvSpPr>
          <p:nvPr>
            <p:ph sz="quarter" idx="14"/>
          </p:nvPr>
        </p:nvSpPr>
        <p:spPr>
          <a:xfrm>
            <a:off x="342900" y="4761588"/>
            <a:ext cx="8458200" cy="1486811"/>
          </a:xfrm>
        </p:spPr>
        <p:txBody>
          <a:bodyPr/>
          <a:lstStyle/>
          <a:p>
            <a:r>
              <a:rPr lang="en-US" dirty="0"/>
              <a:t>Treadmill stress testing.</a:t>
            </a:r>
          </a:p>
          <a:p>
            <a:r>
              <a:rPr lang="en-US" dirty="0"/>
              <a:t>Holter monitoring.</a:t>
            </a:r>
          </a:p>
        </p:txBody>
      </p:sp>
      <p:sp>
        <p:nvSpPr>
          <p:cNvPr id="7" name="Slide Number Placeholder 6">
            <a:extLst>
              <a:ext uri="{FF2B5EF4-FFF2-40B4-BE49-F238E27FC236}">
                <a16:creationId xmlns:a16="http://schemas.microsoft.com/office/drawing/2014/main" id="{496ECA75-0DDA-49D1-9CB0-C614232A1D61}"/>
              </a:ext>
            </a:extLst>
          </p:cNvPr>
          <p:cNvSpPr>
            <a:spLocks noGrp="1"/>
          </p:cNvSpPr>
          <p:nvPr>
            <p:ph type="sldNum" sz="quarter" idx="10"/>
          </p:nvPr>
        </p:nvSpPr>
        <p:spPr/>
        <p:txBody>
          <a:bodyPr/>
          <a:lstStyle/>
          <a:p>
            <a:fld id="{68151E55-6873-49E2-B8D5-2F265E6F1973}" type="slidenum">
              <a:rPr lang="en-US" smtClean="0"/>
              <a:pPr/>
              <a:t>13</a:t>
            </a:fld>
            <a:endParaRPr lang="en-US"/>
          </a:p>
        </p:txBody>
      </p:sp>
    </p:spTree>
    <p:extLst>
      <p:ext uri="{BB962C8B-B14F-4D97-AF65-F5344CB8AC3E}">
        <p14:creationId xmlns:p14="http://schemas.microsoft.com/office/powerpoint/2010/main" val="14387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2242963"/>
            <a:ext cx="7064664" cy="903231"/>
          </a:xfrm>
        </p:spPr>
        <p:txBody>
          <a:bodyPr>
            <a:normAutofit fontScale="90000"/>
          </a:bodyPr>
          <a:lstStyle/>
          <a:p>
            <a:r>
              <a:rPr lang="en-US" dirty="0"/>
              <a:t>Uses of an E</a:t>
            </a:r>
            <a:r>
              <a:rPr lang="en-US" sz="100" dirty="0"/>
              <a:t> </a:t>
            </a:r>
            <a:r>
              <a:rPr lang="en-US" dirty="0"/>
              <a:t>C</a:t>
            </a:r>
            <a:r>
              <a:rPr lang="en-US" sz="100" dirty="0"/>
              <a:t> </a:t>
            </a:r>
            <a:r>
              <a:rPr lang="en-US" dirty="0"/>
              <a:t>G—Outside of a Healthcare Facility: Portable E</a:t>
            </a:r>
            <a:r>
              <a:rPr lang="en-US" sz="100" dirty="0"/>
              <a:t> </a:t>
            </a:r>
            <a:r>
              <a:rPr lang="en-US" dirty="0"/>
              <a:t>C</a:t>
            </a:r>
            <a:r>
              <a:rPr lang="en-US" sz="100" dirty="0"/>
              <a:t> </a:t>
            </a:r>
            <a:r>
              <a:rPr lang="en-US" dirty="0"/>
              <a:t>G</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4073236"/>
            <a:ext cx="8458200" cy="2175164"/>
          </a:xfrm>
        </p:spPr>
        <p:txBody>
          <a:bodyPr/>
          <a:lstStyle/>
          <a:p>
            <a:r>
              <a:rPr lang="en-US" dirty="0"/>
              <a:t>During cardiac emergencies.</a:t>
            </a:r>
          </a:p>
          <a:p>
            <a:pPr marL="292608" indent="-292608">
              <a:buFont typeface="Arial" panose="020B0604020202020204" pitchFamily="34" charset="0"/>
              <a:buChar char="•"/>
            </a:pPr>
            <a:r>
              <a:rPr lang="en-US" dirty="0"/>
              <a:t>Portable E</a:t>
            </a:r>
            <a:r>
              <a:rPr lang="en-US" sz="100" dirty="0"/>
              <a:t> </a:t>
            </a:r>
            <a:r>
              <a:rPr lang="en-US" dirty="0"/>
              <a:t>C</a:t>
            </a:r>
            <a:r>
              <a:rPr lang="en-US" sz="100" dirty="0"/>
              <a:t> </a:t>
            </a:r>
            <a:r>
              <a:rPr lang="en-US" dirty="0"/>
              <a:t>G machines used at site of emergency.</a:t>
            </a:r>
          </a:p>
          <a:p>
            <a:pPr marL="292608" indent="-292608">
              <a:buFont typeface="Arial" panose="020B0604020202020204" pitchFamily="34" charset="0"/>
              <a:buChar char="•"/>
            </a:pPr>
            <a:r>
              <a:rPr lang="en-US" dirty="0"/>
              <a:t>Tracing transmitted to physician or assessed by emergency personnel.</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85389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832911"/>
            <a:ext cx="7157027" cy="903231"/>
          </a:xfrm>
        </p:spPr>
        <p:txBody>
          <a:bodyPr>
            <a:normAutofit fontScale="90000"/>
          </a:bodyPr>
          <a:lstStyle/>
          <a:p>
            <a:r>
              <a:rPr lang="en-US" dirty="0"/>
              <a:t>Uses of an E</a:t>
            </a:r>
            <a:r>
              <a:rPr lang="en-US" sz="100" dirty="0"/>
              <a:t> </a:t>
            </a:r>
            <a:r>
              <a:rPr lang="en-US" dirty="0"/>
              <a:t>C</a:t>
            </a:r>
            <a:r>
              <a:rPr lang="en-US" sz="100" dirty="0"/>
              <a:t> </a:t>
            </a:r>
            <a:r>
              <a:rPr lang="en-US" dirty="0"/>
              <a:t>G—Outside of a Healthcare Facility: Defibrillator</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666836"/>
            <a:ext cx="8458200" cy="2581564"/>
          </a:xfrm>
        </p:spPr>
        <p:txBody>
          <a:bodyPr/>
          <a:lstStyle/>
          <a:p>
            <a:r>
              <a:rPr lang="en-US" dirty="0"/>
              <a:t>Defibrillator.</a:t>
            </a:r>
          </a:p>
          <a:p>
            <a:r>
              <a:rPr lang="en-US" dirty="0"/>
              <a:t>Automatic external defibrillator (A</a:t>
            </a:r>
            <a:r>
              <a:rPr lang="en-US" sz="100" dirty="0"/>
              <a:t> </a:t>
            </a:r>
            <a:r>
              <a:rPr lang="en-US" dirty="0"/>
              <a:t>E</a:t>
            </a:r>
            <a:r>
              <a:rPr lang="en-US" sz="100" dirty="0"/>
              <a:t> </a:t>
            </a:r>
            <a:r>
              <a:rPr lang="en-US" dirty="0"/>
              <a:t>D).</a:t>
            </a:r>
          </a:p>
          <a:p>
            <a:pPr marL="292608" indent="-292608">
              <a:buFont typeface="Arial" panose="020B0604020202020204" pitchFamily="34" charset="0"/>
              <a:buChar char="•"/>
            </a:pPr>
            <a:r>
              <a:rPr lang="en-US" dirty="0"/>
              <a:t>Sudden cardiac arrest.</a:t>
            </a:r>
          </a:p>
          <a:p>
            <a:pPr marL="292608" indent="-292608">
              <a:buFont typeface="Arial" panose="020B0604020202020204" pitchFamily="34" charset="0"/>
              <a:buChar char="•"/>
            </a:pPr>
            <a:r>
              <a:rPr lang="en-US" dirty="0"/>
              <a:t>Serious dysrhythmias.</a:t>
            </a:r>
          </a:p>
          <a:p>
            <a:pPr marL="292608" indent="-292608">
              <a:buFont typeface="Arial" panose="020B0604020202020204" pitchFamily="34" charset="0"/>
              <a:buChar char="•"/>
            </a:pPr>
            <a:r>
              <a:rPr lang="en-US" dirty="0"/>
              <a:t>May suggest shock or cardiopulmonary resuscitation (C</a:t>
            </a:r>
            <a:r>
              <a:rPr lang="en-US" sz="100" dirty="0"/>
              <a:t> </a:t>
            </a:r>
            <a:r>
              <a:rPr lang="en-US" dirty="0"/>
              <a:t>P</a:t>
            </a:r>
            <a:r>
              <a:rPr lang="en-US" sz="100" dirty="0"/>
              <a:t> </a:t>
            </a:r>
            <a:r>
              <a:rPr lang="en-US" dirty="0"/>
              <a:t>R).</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90454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961736" y="1276709"/>
            <a:ext cx="6889173" cy="903231"/>
          </a:xfrm>
        </p:spPr>
        <p:txBody>
          <a:bodyPr>
            <a:noAutofit/>
          </a:bodyPr>
          <a:lstStyle/>
          <a:p>
            <a:r>
              <a:rPr lang="en-US" sz="3200" dirty="0"/>
              <a:t>Uses of an E</a:t>
            </a:r>
            <a:r>
              <a:rPr lang="en-US" sz="100" dirty="0"/>
              <a:t> </a:t>
            </a:r>
            <a:r>
              <a:rPr lang="en-US" sz="3200" dirty="0"/>
              <a:t>C</a:t>
            </a:r>
            <a:r>
              <a:rPr lang="en-US" sz="100" dirty="0"/>
              <a:t> </a:t>
            </a:r>
            <a:r>
              <a:rPr lang="en-US" sz="3200" dirty="0"/>
              <a:t>G—Outside of a Healthcare Facility: Telemedicine</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179940"/>
            <a:ext cx="8458200" cy="1476651"/>
          </a:xfrm>
        </p:spPr>
        <p:txBody>
          <a:bodyPr/>
          <a:lstStyle/>
          <a:p>
            <a:r>
              <a:rPr lang="en-US" dirty="0"/>
              <a:t>Telemedicine.</a:t>
            </a:r>
          </a:p>
          <a:p>
            <a:pPr marL="292608" indent="-292608">
              <a:buFont typeface="Arial" panose="020B0604020202020204" pitchFamily="34" charset="0"/>
              <a:buChar char="•"/>
            </a:pPr>
            <a:r>
              <a:rPr lang="en-US" dirty="0" err="1"/>
              <a:t>Transtelephonic</a:t>
            </a:r>
            <a:r>
              <a:rPr lang="en-US" dirty="0"/>
              <a:t> monitoring.</a:t>
            </a:r>
          </a:p>
          <a:p>
            <a:pPr marL="292608" indent="-292608">
              <a:buFont typeface="Arial" panose="020B0604020202020204" pitchFamily="34" charset="0"/>
              <a:buChar char="•"/>
            </a:pPr>
            <a:r>
              <a:rPr lang="en-US" dirty="0"/>
              <a:t>Digital monitoring.</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823854"/>
            <a:ext cx="8458200" cy="2424545"/>
          </a:xfrm>
        </p:spPr>
        <p:txBody>
          <a:bodyPr/>
          <a:lstStyle/>
          <a:p>
            <a:r>
              <a:rPr lang="en-US" dirty="0"/>
              <a:t>Types of telemedicine monitors.</a:t>
            </a:r>
          </a:p>
          <a:p>
            <a:pPr marL="292608" indent="-292608">
              <a:buFont typeface="Arial" panose="020B0604020202020204" pitchFamily="34" charset="0"/>
              <a:buChar char="•"/>
            </a:pPr>
            <a:r>
              <a:rPr lang="en-US" dirty="0"/>
              <a:t>Continuous.</a:t>
            </a:r>
          </a:p>
          <a:p>
            <a:pPr marL="292608" indent="-292608">
              <a:buFont typeface="Arial" panose="020B0604020202020204" pitchFamily="34" charset="0"/>
              <a:buChar char="•"/>
            </a:pPr>
            <a:r>
              <a:rPr lang="en-US" dirty="0"/>
              <a:t>Symptom-based.</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16</a:t>
            </a:fld>
            <a:endParaRPr lang="en-US"/>
          </a:p>
        </p:txBody>
      </p:sp>
    </p:spTree>
    <p:extLst>
      <p:ext uri="{BB962C8B-B14F-4D97-AF65-F5344CB8AC3E}">
        <p14:creationId xmlns:p14="http://schemas.microsoft.com/office/powerpoint/2010/main" val="90274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777009" y="1135567"/>
            <a:ext cx="8458200" cy="903231"/>
          </a:xfrm>
        </p:spPr>
        <p:txBody>
          <a:bodyPr>
            <a:noAutofit/>
          </a:bodyPr>
          <a:lstStyle/>
          <a:p>
            <a:r>
              <a:rPr lang="en-US" sz="3600" dirty="0"/>
              <a:t>Career Opportunities in E</a:t>
            </a:r>
            <a:r>
              <a:rPr lang="en-US" sz="100" dirty="0"/>
              <a:t> </a:t>
            </a:r>
            <a:r>
              <a:rPr lang="en-US" sz="3600" dirty="0"/>
              <a:t>C</a:t>
            </a:r>
            <a:r>
              <a:rPr lang="en-US" sz="100" dirty="0"/>
              <a:t> </a:t>
            </a:r>
            <a:r>
              <a:rPr lang="en-US" sz="3600" dirty="0"/>
              <a:t>G</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1856509"/>
            <a:ext cx="8458200" cy="1394691"/>
          </a:xfrm>
        </p:spPr>
        <p:txBody>
          <a:bodyPr>
            <a:normAutofit fontScale="70000" lnSpcReduction="20000"/>
          </a:bodyPr>
          <a:lstStyle/>
          <a:p>
            <a:r>
              <a:rPr lang="en-US" dirty="0"/>
              <a:t>Exclusively in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Electrocardiograph (E</a:t>
            </a:r>
            <a:r>
              <a:rPr lang="en-US" sz="100" dirty="0"/>
              <a:t> </a:t>
            </a:r>
            <a:r>
              <a:rPr lang="en-US" dirty="0"/>
              <a:t>C</a:t>
            </a:r>
            <a:r>
              <a:rPr lang="en-US" sz="100" dirty="0"/>
              <a:t> </a:t>
            </a:r>
            <a:r>
              <a:rPr lang="en-US" dirty="0"/>
              <a:t>G) technician.</a:t>
            </a:r>
          </a:p>
          <a:p>
            <a:pPr marL="292608" indent="-292608">
              <a:buFont typeface="Arial" panose="020B0604020202020204" pitchFamily="34" charset="0"/>
              <a:buChar char="•"/>
            </a:pPr>
            <a:r>
              <a:rPr lang="en-US" dirty="0"/>
              <a:t>E</a:t>
            </a:r>
            <a:r>
              <a:rPr lang="en-US" sz="100" dirty="0"/>
              <a:t> </a:t>
            </a:r>
            <a:r>
              <a:rPr lang="en-US" dirty="0"/>
              <a:t>C</a:t>
            </a:r>
            <a:r>
              <a:rPr lang="en-US" sz="100" dirty="0"/>
              <a:t> </a:t>
            </a:r>
            <a:r>
              <a:rPr lang="en-US" dirty="0"/>
              <a:t>G monitor technician.</a:t>
            </a:r>
          </a:p>
          <a:p>
            <a:pPr marL="292608" indent="-292608">
              <a:buFont typeface="Arial" panose="020B0604020202020204" pitchFamily="34" charset="0"/>
              <a:buChar char="•"/>
            </a:pPr>
            <a:r>
              <a:rPr lang="en-US" dirty="0"/>
              <a:t>Cardiovascular technologist.</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749964"/>
            <a:ext cx="8458200" cy="2498436"/>
          </a:xfrm>
        </p:spPr>
        <p:txBody>
          <a:bodyPr/>
          <a:lstStyle/>
          <a:p>
            <a:r>
              <a:rPr lang="en-US" dirty="0"/>
              <a:t>As part of another profession.</a:t>
            </a:r>
          </a:p>
          <a:p>
            <a:pPr marL="292608" indent="-292608">
              <a:buFont typeface="Arial" panose="020B0604020202020204" pitchFamily="34" charset="0"/>
              <a:buChar char="•"/>
            </a:pPr>
            <a:r>
              <a:rPr lang="en-US" dirty="0"/>
              <a:t>Medical assistant.</a:t>
            </a:r>
          </a:p>
          <a:p>
            <a:pPr marL="292608" indent="-292608">
              <a:buFont typeface="Arial" panose="020B0604020202020204" pitchFamily="34" charset="0"/>
              <a:buChar char="•"/>
            </a:pPr>
            <a:r>
              <a:rPr lang="en-US" dirty="0"/>
              <a:t>Nurse.</a:t>
            </a:r>
          </a:p>
          <a:p>
            <a:pPr marL="292608" indent="-292608">
              <a:buFont typeface="Arial" panose="020B0604020202020204" pitchFamily="34" charset="0"/>
              <a:buChar char="•"/>
            </a:pPr>
            <a:r>
              <a:rPr lang="en-US" dirty="0"/>
              <a:t>Emergency medical technicians.</a:t>
            </a:r>
          </a:p>
          <a:p>
            <a:pPr marL="292608" indent="-292608">
              <a:buFont typeface="Arial" panose="020B0604020202020204" pitchFamily="34" charset="0"/>
              <a:buChar char="•"/>
            </a:pPr>
            <a:r>
              <a:rPr lang="en-US" dirty="0"/>
              <a:t>Paramedics.</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17</a:t>
            </a:fld>
            <a:endParaRPr lang="en-US"/>
          </a:p>
        </p:txBody>
      </p:sp>
    </p:spTree>
    <p:extLst>
      <p:ext uri="{BB962C8B-B14F-4D97-AF65-F5344CB8AC3E}">
        <p14:creationId xmlns:p14="http://schemas.microsoft.com/office/powerpoint/2010/main" val="1139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30162"/>
            <a:ext cx="6242627" cy="903231"/>
          </a:xfrm>
        </p:spPr>
        <p:txBody>
          <a:bodyPr>
            <a:normAutofit fontScale="90000"/>
          </a:bodyPr>
          <a:lstStyle/>
          <a:p>
            <a:r>
              <a:rPr lang="en-US" dirty="0"/>
              <a:t>Learning Outcome 1.2                          Apply Your Knowledge #1 </a:t>
            </a:r>
            <a:r>
              <a:rPr lang="en-US" sz="1100" b="0" dirty="0"/>
              <a:t>1</a:t>
            </a:r>
          </a:p>
        </p:txBody>
      </p:sp>
      <p:sp>
        <p:nvSpPr>
          <p:cNvPr id="3" name="Content Placeholder 2"/>
          <p:cNvSpPr>
            <a:spLocks noGrp="1"/>
          </p:cNvSpPr>
          <p:nvPr>
            <p:ph sz="quarter" idx="11"/>
          </p:nvPr>
        </p:nvSpPr>
        <p:spPr>
          <a:xfrm>
            <a:off x="342900" y="2650836"/>
            <a:ext cx="6510482" cy="3597564"/>
          </a:xfrm>
        </p:spPr>
        <p:txBody>
          <a:bodyPr/>
          <a:lstStyle/>
          <a:p>
            <a:r>
              <a:rPr lang="en-US" dirty="0"/>
              <a:t>What device allows laypeople to provide emergency defibrillation to someone in cardiac arrest?</a:t>
            </a:r>
          </a:p>
        </p:txBody>
      </p:sp>
      <p:sp>
        <p:nvSpPr>
          <p:cNvPr id="6" name="Slide Number Placeholder 5"/>
          <p:cNvSpPr>
            <a:spLocks noGrp="1"/>
          </p:cNvSpPr>
          <p:nvPr>
            <p:ph type="sldNum" sz="quarter" idx="4"/>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9377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11802"/>
            <a:ext cx="6787573" cy="903231"/>
          </a:xfrm>
        </p:spPr>
        <p:txBody>
          <a:bodyPr>
            <a:noAutofit/>
          </a:bodyPr>
          <a:lstStyle/>
          <a:p>
            <a:r>
              <a:rPr lang="en-US" sz="3200" dirty="0"/>
              <a:t>Learning Outcome 1.2                          Apply Your Knowledge #1 </a:t>
            </a:r>
            <a:r>
              <a:rPr lang="en-US" sz="1000" b="0" dirty="0"/>
              <a:t>2</a:t>
            </a:r>
          </a:p>
        </p:txBody>
      </p:sp>
      <p:sp>
        <p:nvSpPr>
          <p:cNvPr id="3" name="Content Placeholder 2"/>
          <p:cNvSpPr>
            <a:spLocks noGrp="1"/>
          </p:cNvSpPr>
          <p:nvPr>
            <p:ph sz="quarter" idx="11"/>
          </p:nvPr>
        </p:nvSpPr>
        <p:spPr>
          <a:xfrm>
            <a:off x="342900" y="2863201"/>
            <a:ext cx="6787573" cy="856891"/>
          </a:xfrm>
        </p:spPr>
        <p:txBody>
          <a:bodyPr/>
          <a:lstStyle/>
          <a:p>
            <a:r>
              <a:rPr lang="en-US" dirty="0"/>
              <a:t>What device allows laypeople to provide emergency defibrillation to someone in cardiac arrest?</a:t>
            </a:r>
          </a:p>
        </p:txBody>
      </p:sp>
      <p:sp>
        <p:nvSpPr>
          <p:cNvPr id="7" name="Content Placeholder 6"/>
          <p:cNvSpPr>
            <a:spLocks noGrp="1"/>
          </p:cNvSpPr>
          <p:nvPr>
            <p:ph sz="quarter" idx="14"/>
          </p:nvPr>
        </p:nvSpPr>
        <p:spPr>
          <a:xfrm>
            <a:off x="342900" y="4532746"/>
            <a:ext cx="8458200" cy="741217"/>
          </a:xfrm>
        </p:spPr>
        <p:txBody>
          <a:bodyPr/>
          <a:lstStyle/>
          <a:p>
            <a:r>
              <a:rPr lang="en-US" dirty="0">
                <a:solidFill>
                  <a:srgbClr val="002060"/>
                </a:solidFill>
              </a:rPr>
              <a:t>An automatic external defibrillator (A</a:t>
            </a:r>
            <a:r>
              <a:rPr lang="en-US" sz="100" dirty="0">
                <a:solidFill>
                  <a:srgbClr val="002060"/>
                </a:solidFill>
              </a:rPr>
              <a:t> </a:t>
            </a:r>
            <a:r>
              <a:rPr lang="en-US" dirty="0">
                <a:solidFill>
                  <a:srgbClr val="002060"/>
                </a:solidFill>
              </a:rPr>
              <a:t>E</a:t>
            </a:r>
            <a:r>
              <a:rPr lang="en-US" sz="100" dirty="0">
                <a:solidFill>
                  <a:srgbClr val="002060"/>
                </a:solidFill>
              </a:rPr>
              <a:t> </a:t>
            </a:r>
            <a:r>
              <a:rPr lang="en-US" dirty="0">
                <a:solidFill>
                  <a:srgbClr val="002060"/>
                </a:solidFill>
              </a:rPr>
              <a:t>D)</a:t>
            </a:r>
          </a:p>
        </p:txBody>
      </p:sp>
      <p:sp>
        <p:nvSpPr>
          <p:cNvPr id="6" name="Slide Number Placeholder 5"/>
          <p:cNvSpPr>
            <a:spLocks noGrp="1"/>
          </p:cNvSpPr>
          <p:nvPr>
            <p:ph type="sldNum" sz="quarter" idx="10"/>
          </p:nvPr>
        </p:nvSpPr>
        <p:spPr/>
        <p:txBody>
          <a:bodyPr/>
          <a:lstStyle/>
          <a:p>
            <a:fld id="{68151E55-6873-49E2-B8D5-2F265E6F1973}" type="slidenum">
              <a:rPr lang="en-US" smtClean="0"/>
              <a:pPr/>
              <a:t>19</a:t>
            </a:fld>
            <a:endParaRPr lang="en-US" dirty="0"/>
          </a:p>
        </p:txBody>
      </p:sp>
      <p:sp>
        <p:nvSpPr>
          <p:cNvPr id="8" name="Content Placeholder 7">
            <a:extLst>
              <a:ext uri="{FF2B5EF4-FFF2-40B4-BE49-F238E27FC236}">
                <a16:creationId xmlns:a16="http://schemas.microsoft.com/office/drawing/2014/main" id="{6440A85E-71AB-47E2-B276-738B906A9EE2}"/>
              </a:ext>
            </a:extLst>
          </p:cNvPr>
          <p:cNvSpPr>
            <a:spLocks noGrp="1"/>
          </p:cNvSpPr>
          <p:nvPr>
            <p:ph sz="quarter" idx="15"/>
          </p:nvPr>
        </p:nvSpPr>
        <p:spPr>
          <a:xfrm>
            <a:off x="342900" y="3994799"/>
            <a:ext cx="1540876" cy="454745"/>
          </a:xfrm>
        </p:spPr>
        <p:txBody>
          <a:bodyPr/>
          <a:lstStyle/>
          <a:p>
            <a:r>
              <a:rPr lang="en-US" dirty="0">
                <a:solidFill>
                  <a:srgbClr val="002060"/>
                </a:solidFill>
              </a:rPr>
              <a:t>Answer:</a:t>
            </a:r>
          </a:p>
        </p:txBody>
      </p:sp>
    </p:spTree>
    <p:extLst>
      <p:ext uri="{BB962C8B-B14F-4D97-AF65-F5344CB8AC3E}">
        <p14:creationId xmlns:p14="http://schemas.microsoft.com/office/powerpoint/2010/main" val="275702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2900" y="1276709"/>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1918348"/>
            <a:ext cx="8458200" cy="4330051"/>
          </a:xfrm>
        </p:spPr>
        <p:txBody>
          <a:bodyPr/>
          <a:lstStyle/>
          <a:p>
            <a:pPr marL="291600" indent="-291600">
              <a:buFont typeface="Arial" panose="020B0604020202020204" pitchFamily="34" charset="0"/>
              <a:buChar char="•"/>
            </a:pPr>
            <a:r>
              <a:rPr lang="en-US" dirty="0"/>
              <a:t>Cardiovascular disease (C</a:t>
            </a:r>
            <a:r>
              <a:rPr lang="en-US" sz="100" dirty="0"/>
              <a:t> </a:t>
            </a:r>
            <a:r>
              <a:rPr lang="en-US" dirty="0"/>
              <a:t>V</a:t>
            </a:r>
            <a:r>
              <a:rPr lang="en-US" sz="100" dirty="0"/>
              <a:t> </a:t>
            </a:r>
            <a:r>
              <a:rPr lang="en-US" dirty="0"/>
              <a:t>D).</a:t>
            </a:r>
          </a:p>
          <a:p>
            <a:pPr marL="291600" indent="-291600">
              <a:buFont typeface="Arial" panose="020B0604020202020204" pitchFamily="34" charset="0"/>
              <a:buChar char="•"/>
            </a:pPr>
            <a:r>
              <a:rPr lang="en-US" dirty="0"/>
              <a:t>Coronary artery disease (C</a:t>
            </a:r>
            <a:r>
              <a:rPr lang="en-US" sz="100" dirty="0"/>
              <a:t> </a:t>
            </a:r>
            <a:r>
              <a:rPr lang="en-US" dirty="0"/>
              <a:t>A</a:t>
            </a:r>
            <a:r>
              <a:rPr lang="en-US" sz="100" dirty="0"/>
              <a:t> </a:t>
            </a:r>
            <a:r>
              <a:rPr lang="en-US" dirty="0"/>
              <a:t>D).</a:t>
            </a:r>
          </a:p>
          <a:p>
            <a:pPr marL="291600" indent="-291600">
              <a:buFont typeface="Arial" panose="020B0604020202020204" pitchFamily="34" charset="0"/>
              <a:buChar char="•"/>
            </a:pPr>
            <a:r>
              <a:rPr lang="en-US" dirty="0"/>
              <a:t>Electrocardiogram (E</a:t>
            </a:r>
            <a:r>
              <a:rPr lang="en-US" sz="100" dirty="0"/>
              <a:t> </a:t>
            </a:r>
            <a:r>
              <a:rPr lang="en-US" dirty="0"/>
              <a:t>C</a:t>
            </a:r>
            <a:r>
              <a:rPr lang="en-US" sz="100" dirty="0"/>
              <a:t> </a:t>
            </a:r>
            <a:r>
              <a:rPr lang="en-US" dirty="0"/>
              <a:t>G).</a:t>
            </a:r>
          </a:p>
          <a:p>
            <a:pPr marL="291600" indent="-291600">
              <a:buFont typeface="Arial" panose="020B0604020202020204" pitchFamily="34" charset="0"/>
              <a:buChar char="•"/>
            </a:pPr>
            <a:r>
              <a:rPr lang="en-US" dirty="0"/>
              <a:t>Electrocardiograph.</a:t>
            </a:r>
          </a:p>
          <a:p>
            <a:pPr marL="291600" indent="-291600">
              <a:buFont typeface="Arial" panose="020B0604020202020204" pitchFamily="34" charset="0"/>
              <a:buChar char="•"/>
            </a:pPr>
            <a:r>
              <a:rPr lang="en-US" dirty="0"/>
              <a:t>Myocardial infarction (M</a:t>
            </a:r>
            <a:r>
              <a:rPr lang="en-US" sz="100" dirty="0"/>
              <a:t> </a:t>
            </a:r>
            <a:r>
              <a:rPr lang="en-US" dirty="0"/>
              <a:t>I; heart attack).</a:t>
            </a:r>
          </a:p>
        </p:txBody>
      </p:sp>
      <p:sp>
        <p:nvSpPr>
          <p:cNvPr id="7" name="Slide Number Placeholder 6"/>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397968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2" y="1790381"/>
            <a:ext cx="6242628" cy="903231"/>
          </a:xfrm>
        </p:spPr>
        <p:txBody>
          <a:bodyPr>
            <a:normAutofit fontScale="90000"/>
          </a:bodyPr>
          <a:lstStyle/>
          <a:p>
            <a:r>
              <a:rPr lang="en-US" dirty="0"/>
              <a:t>Learning Outcome 1.2                          Apply Your Knowledge #2 </a:t>
            </a:r>
            <a:r>
              <a:rPr lang="en-US" sz="1100" b="0" dirty="0"/>
              <a:t>1</a:t>
            </a:r>
          </a:p>
        </p:txBody>
      </p:sp>
      <p:sp>
        <p:nvSpPr>
          <p:cNvPr id="3" name="Content Placeholder 2"/>
          <p:cNvSpPr>
            <a:spLocks noGrp="1"/>
          </p:cNvSpPr>
          <p:nvPr>
            <p:ph sz="quarter" idx="11"/>
          </p:nvPr>
        </p:nvSpPr>
        <p:spPr>
          <a:xfrm>
            <a:off x="342900" y="3103418"/>
            <a:ext cx="6464300" cy="3144982"/>
          </a:xfrm>
        </p:spPr>
        <p:txBody>
          <a:bodyPr/>
          <a:lstStyle/>
          <a:p>
            <a:r>
              <a:rPr lang="en-US" dirty="0"/>
              <a:t>Which healthcare professional views E</a:t>
            </a:r>
            <a:r>
              <a:rPr lang="en-US" sz="100" dirty="0"/>
              <a:t> </a:t>
            </a:r>
            <a:r>
              <a:rPr lang="en-US" dirty="0"/>
              <a:t>C</a:t>
            </a:r>
            <a:r>
              <a:rPr lang="en-US" sz="100" dirty="0"/>
              <a:t> </a:t>
            </a:r>
            <a:r>
              <a:rPr lang="en-US" dirty="0"/>
              <a:t>G tracings in real time and notifies a healthcare practitioner of any abnormalities?</a:t>
            </a:r>
          </a:p>
        </p:txBody>
      </p:sp>
      <p:sp>
        <p:nvSpPr>
          <p:cNvPr id="6" name="Slide Number Placeholder 5"/>
          <p:cNvSpPr>
            <a:spLocks noGrp="1"/>
          </p:cNvSpPr>
          <p:nvPr>
            <p:ph type="sldNum" sz="quarter" idx="4"/>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114087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082" y="1032999"/>
            <a:ext cx="5633027" cy="903231"/>
          </a:xfrm>
        </p:spPr>
        <p:txBody>
          <a:bodyPr>
            <a:noAutofit/>
          </a:bodyPr>
          <a:lstStyle/>
          <a:p>
            <a:r>
              <a:rPr lang="en-US" sz="3200" dirty="0"/>
              <a:t>Learning Outcome 1.2                          Apply Your Knowledge #2 </a:t>
            </a:r>
            <a:r>
              <a:rPr lang="en-US" sz="1000" b="0" dirty="0"/>
              <a:t>2</a:t>
            </a:r>
          </a:p>
        </p:txBody>
      </p:sp>
      <p:sp>
        <p:nvSpPr>
          <p:cNvPr id="3" name="Content Placeholder 2"/>
          <p:cNvSpPr>
            <a:spLocks noGrp="1"/>
          </p:cNvSpPr>
          <p:nvPr>
            <p:ph sz="quarter" idx="11"/>
          </p:nvPr>
        </p:nvSpPr>
        <p:spPr>
          <a:xfrm>
            <a:off x="313403" y="2182735"/>
            <a:ext cx="6844779" cy="1289510"/>
          </a:xfrm>
        </p:spPr>
        <p:txBody>
          <a:bodyPr/>
          <a:lstStyle/>
          <a:p>
            <a:r>
              <a:rPr lang="en-US" dirty="0"/>
              <a:t>Which healthcare professional views E</a:t>
            </a:r>
            <a:r>
              <a:rPr lang="en-US" sz="100" dirty="0"/>
              <a:t> </a:t>
            </a:r>
            <a:r>
              <a:rPr lang="en-US" dirty="0"/>
              <a:t>C</a:t>
            </a:r>
            <a:r>
              <a:rPr lang="en-US" sz="100" dirty="0"/>
              <a:t> </a:t>
            </a:r>
            <a:r>
              <a:rPr lang="en-US" dirty="0"/>
              <a:t>G tracings in real time and notifies a healthcare practitioner of any abnormalities?</a:t>
            </a:r>
          </a:p>
        </p:txBody>
      </p:sp>
      <p:sp>
        <p:nvSpPr>
          <p:cNvPr id="7" name="Content Placeholder 6"/>
          <p:cNvSpPr>
            <a:spLocks noGrp="1"/>
          </p:cNvSpPr>
          <p:nvPr>
            <p:ph sz="quarter" idx="14"/>
          </p:nvPr>
        </p:nvSpPr>
        <p:spPr>
          <a:xfrm>
            <a:off x="372397" y="4291781"/>
            <a:ext cx="8458200" cy="703374"/>
          </a:xfrm>
        </p:spPr>
        <p:txBody>
          <a:bodyPr/>
          <a:lstStyle/>
          <a:p>
            <a:r>
              <a:rPr lang="en-US" dirty="0">
                <a:solidFill>
                  <a:srgbClr val="002060"/>
                </a:solidFill>
              </a:rPr>
              <a:t>E</a:t>
            </a:r>
            <a:r>
              <a:rPr lang="en-US" sz="100" dirty="0">
                <a:solidFill>
                  <a:srgbClr val="002060"/>
                </a:solidFill>
              </a:rPr>
              <a:t> </a:t>
            </a:r>
            <a:r>
              <a:rPr lang="en-US" dirty="0">
                <a:solidFill>
                  <a:srgbClr val="002060"/>
                </a:solidFill>
              </a:rPr>
              <a:t>C</a:t>
            </a:r>
            <a:r>
              <a:rPr lang="en-US" sz="100" dirty="0">
                <a:solidFill>
                  <a:srgbClr val="002060"/>
                </a:solidFill>
              </a:rPr>
              <a:t> </a:t>
            </a:r>
            <a:r>
              <a:rPr lang="en-US" dirty="0">
                <a:solidFill>
                  <a:srgbClr val="002060"/>
                </a:solidFill>
              </a:rPr>
              <a:t>G monitor technician.</a:t>
            </a:r>
          </a:p>
        </p:txBody>
      </p:sp>
      <p:sp>
        <p:nvSpPr>
          <p:cNvPr id="6" name="Slide Number Placeholder 5"/>
          <p:cNvSpPr>
            <a:spLocks noGrp="1"/>
          </p:cNvSpPr>
          <p:nvPr>
            <p:ph type="sldNum" sz="quarter" idx="10"/>
          </p:nvPr>
        </p:nvSpPr>
        <p:spPr/>
        <p:txBody>
          <a:bodyPr/>
          <a:lstStyle/>
          <a:p>
            <a:fld id="{68151E55-6873-49E2-B8D5-2F265E6F1973}" type="slidenum">
              <a:rPr lang="en-US" smtClean="0"/>
              <a:pPr/>
              <a:t>21</a:t>
            </a:fld>
            <a:endParaRPr lang="en-US" dirty="0"/>
          </a:p>
        </p:txBody>
      </p:sp>
      <p:sp>
        <p:nvSpPr>
          <p:cNvPr id="8" name="Content Placeholder 7">
            <a:extLst>
              <a:ext uri="{FF2B5EF4-FFF2-40B4-BE49-F238E27FC236}">
                <a16:creationId xmlns:a16="http://schemas.microsoft.com/office/drawing/2014/main" id="{7E81AFEB-84E8-4405-9470-713724648B4E}"/>
              </a:ext>
            </a:extLst>
          </p:cNvPr>
          <p:cNvSpPr>
            <a:spLocks noGrp="1"/>
          </p:cNvSpPr>
          <p:nvPr>
            <p:ph sz="quarter" idx="15"/>
          </p:nvPr>
        </p:nvSpPr>
        <p:spPr>
          <a:xfrm>
            <a:off x="372397" y="3429000"/>
            <a:ext cx="1491715" cy="513738"/>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875423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05654"/>
            <a:ext cx="6732155" cy="903231"/>
          </a:xfrm>
        </p:spPr>
        <p:txBody>
          <a:bodyPr>
            <a:normAutofit fontScale="90000"/>
          </a:bodyPr>
          <a:lstStyle/>
          <a:p>
            <a:r>
              <a:rPr lang="en-US" dirty="0"/>
              <a:t>Learning Outcome 1.3                   Preparing for an E</a:t>
            </a:r>
            <a:r>
              <a:rPr lang="en-US" sz="100" dirty="0"/>
              <a:t> </a:t>
            </a:r>
            <a:r>
              <a:rPr lang="en-US" dirty="0"/>
              <a:t>C</a:t>
            </a:r>
            <a:r>
              <a:rPr lang="en-US" sz="100" dirty="0"/>
              <a:t> </a:t>
            </a:r>
            <a:r>
              <a:rPr lang="en-US" dirty="0"/>
              <a:t>G</a:t>
            </a:r>
          </a:p>
        </p:txBody>
      </p:sp>
      <p:sp>
        <p:nvSpPr>
          <p:cNvPr id="3" name="Content Placeholder 2"/>
          <p:cNvSpPr>
            <a:spLocks noGrp="1"/>
          </p:cNvSpPr>
          <p:nvPr>
            <p:ph sz="quarter" idx="11"/>
          </p:nvPr>
        </p:nvSpPr>
        <p:spPr>
          <a:xfrm>
            <a:off x="342900" y="3158836"/>
            <a:ext cx="8458200" cy="3089564"/>
          </a:xfrm>
        </p:spPr>
        <p:txBody>
          <a:bodyPr/>
          <a:lstStyle/>
          <a:p>
            <a:pPr algn="ctr"/>
            <a:r>
              <a:rPr lang="en-US" dirty="0">
                <a:solidFill>
                  <a:srgbClr val="002060"/>
                </a:solidFill>
              </a:rPr>
              <a:t>Key Terms</a:t>
            </a:r>
          </a:p>
          <a:p>
            <a:pPr marL="291600" indent="-291600">
              <a:buFont typeface="Arial" panose="020B0604020202020204" pitchFamily="34" charset="0"/>
              <a:buChar char="•"/>
            </a:pPr>
            <a:r>
              <a:rPr lang="en-US" dirty="0"/>
              <a:t>Ethics.</a:t>
            </a:r>
          </a:p>
          <a:p>
            <a:pPr marL="291600" indent="-291600">
              <a:buFont typeface="Arial" panose="020B0604020202020204" pitchFamily="34" charset="0"/>
              <a:buChar char="•"/>
            </a:pPr>
            <a:r>
              <a:rPr lang="en-US" dirty="0"/>
              <a:t>Law.</a:t>
            </a:r>
          </a:p>
          <a:p>
            <a:pPr marL="291600" indent="-291600">
              <a:buFont typeface="Arial" panose="020B0604020202020204" pitchFamily="34" charset="0"/>
              <a:buChar char="•"/>
            </a:pPr>
            <a:r>
              <a:rPr lang="en-US" dirty="0"/>
              <a:t>Libel.</a:t>
            </a:r>
          </a:p>
          <a:p>
            <a:pPr marL="291600" indent="-291600">
              <a:buFont typeface="Arial" panose="020B0604020202020204" pitchFamily="34" charset="0"/>
              <a:buChar char="•"/>
            </a:pPr>
            <a:r>
              <a:rPr lang="en-US" dirty="0"/>
              <a:t>Medical professional liability.</a:t>
            </a:r>
          </a:p>
          <a:p>
            <a:pPr marL="291600" indent="-291600">
              <a:buFont typeface="Arial" panose="020B0604020202020204" pitchFamily="34" charset="0"/>
              <a:buChar char="•"/>
            </a:pPr>
            <a:r>
              <a:rPr lang="en-US" dirty="0"/>
              <a:t>Slander.</a:t>
            </a:r>
          </a:p>
        </p:txBody>
      </p:sp>
      <p:sp>
        <p:nvSpPr>
          <p:cNvPr id="6" name="Slide Number Placeholder 5"/>
          <p:cNvSpPr>
            <a:spLocks noGrp="1"/>
          </p:cNvSpPr>
          <p:nvPr>
            <p:ph type="sldNum" sz="quarter" idx="4"/>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21995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1497445" y="1275408"/>
            <a:ext cx="6353464" cy="903231"/>
          </a:xfrm>
        </p:spPr>
        <p:txBody>
          <a:bodyPr>
            <a:noAutofit/>
          </a:bodyPr>
          <a:lstStyle/>
          <a:p>
            <a:r>
              <a:rPr lang="en-US" sz="3600" dirty="0"/>
              <a:t>Legal and Ethical Issues</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283472"/>
            <a:ext cx="8458200" cy="1496971"/>
          </a:xfrm>
        </p:spPr>
        <p:txBody>
          <a:bodyPr/>
          <a:lstStyle/>
          <a:p>
            <a:r>
              <a:rPr lang="en-US" dirty="0"/>
              <a:t>Laws.</a:t>
            </a:r>
          </a:p>
          <a:p>
            <a:pPr marL="292608" indent="-292608">
              <a:buFont typeface="Arial" panose="020B0604020202020204" pitchFamily="34" charset="0"/>
              <a:buChar char="•"/>
            </a:pPr>
            <a:r>
              <a:rPr lang="en-US" dirty="0"/>
              <a:t>Rules of conduct.</a:t>
            </a:r>
          </a:p>
          <a:p>
            <a:pPr marL="292608" indent="-292608">
              <a:buFont typeface="Arial" panose="020B0604020202020204" pitchFamily="34" charset="0"/>
              <a:buChar char="•"/>
            </a:pPr>
            <a:r>
              <a:rPr lang="en-US" dirty="0"/>
              <a:t>Enforced by controlling authority.</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990108"/>
            <a:ext cx="8458200" cy="2258291"/>
          </a:xfrm>
        </p:spPr>
        <p:txBody>
          <a:bodyPr/>
          <a:lstStyle/>
          <a:p>
            <a:r>
              <a:rPr lang="en-US" dirty="0"/>
              <a:t>Ethics.</a:t>
            </a:r>
          </a:p>
          <a:p>
            <a:pPr marL="292608" indent="-292608">
              <a:buFont typeface="Arial" panose="020B0604020202020204" pitchFamily="34" charset="0"/>
              <a:buChar char="•"/>
            </a:pPr>
            <a:r>
              <a:rPr lang="en-US" dirty="0"/>
              <a:t>Standards of behavior.</a:t>
            </a:r>
          </a:p>
          <a:p>
            <a:pPr marL="292608" indent="-292608">
              <a:buFont typeface="Arial" panose="020B0604020202020204" pitchFamily="34" charset="0"/>
              <a:buChar char="•"/>
            </a:pPr>
            <a:r>
              <a:rPr lang="en-US" dirty="0"/>
              <a:t>Concepts of right and wrong.</a:t>
            </a:r>
          </a:p>
          <a:p>
            <a:pPr marL="292608" indent="-292608">
              <a:buFont typeface="Arial" panose="020B0604020202020204" pitchFamily="34" charset="0"/>
              <a:buChar char="•"/>
            </a:pPr>
            <a:r>
              <a:rPr lang="en-US" dirty="0"/>
              <a:t>Based on moral values.</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67971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2790536" y="1922838"/>
            <a:ext cx="2972955" cy="903231"/>
          </a:xfrm>
        </p:spPr>
        <p:txBody>
          <a:bodyPr>
            <a:normAutofit/>
          </a:bodyPr>
          <a:lstStyle/>
          <a:p>
            <a:r>
              <a:rPr lang="en-US" dirty="0"/>
              <a:t>H</a:t>
            </a:r>
            <a:r>
              <a:rPr lang="en-US" sz="100" dirty="0"/>
              <a:t> </a:t>
            </a:r>
            <a:r>
              <a:rPr lang="en-US" dirty="0"/>
              <a:t>I</a:t>
            </a:r>
            <a:r>
              <a:rPr lang="en-US" sz="100" dirty="0"/>
              <a:t> </a:t>
            </a:r>
            <a:r>
              <a:rPr lang="en-US" dirty="0"/>
              <a:t>P</a:t>
            </a:r>
            <a:r>
              <a:rPr lang="en-US" sz="100" dirty="0"/>
              <a:t> </a:t>
            </a:r>
            <a:r>
              <a:rPr lang="en-US" dirty="0"/>
              <a:t>A</a:t>
            </a:r>
            <a:r>
              <a:rPr lang="en-US" sz="100" dirty="0"/>
              <a:t> </a:t>
            </a:r>
            <a:r>
              <a:rPr lang="en-US" dirty="0" err="1"/>
              <a:t>A</a:t>
            </a:r>
            <a:endParaRPr lang="en-US" dirty="0"/>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251200"/>
            <a:ext cx="8458200" cy="2997200"/>
          </a:xfrm>
        </p:spPr>
        <p:txBody>
          <a:bodyPr/>
          <a:lstStyle/>
          <a:p>
            <a:r>
              <a:rPr lang="en-US" dirty="0"/>
              <a:t>Health Insurance Portability and Accountability Act.</a:t>
            </a:r>
          </a:p>
          <a:p>
            <a:pPr marL="292608" indent="-292608">
              <a:buFont typeface="Arial" panose="020B0604020202020204" pitchFamily="34" charset="0"/>
              <a:buChar char="•"/>
            </a:pPr>
            <a:r>
              <a:rPr lang="en-US" dirty="0"/>
              <a:t>Federal law that sets national standards for electronic healthcare transactions.</a:t>
            </a:r>
          </a:p>
          <a:p>
            <a:pPr marL="292608" indent="-292608">
              <a:buFont typeface="Arial" panose="020B0604020202020204" pitchFamily="34" charset="0"/>
              <a:buChar char="•"/>
            </a:pPr>
            <a:r>
              <a:rPr lang="en-US" dirty="0"/>
              <a:t>Limits and secures use of electronic patient data.</a:t>
            </a:r>
          </a:p>
          <a:p>
            <a:pPr marL="292608" indent="-292608">
              <a:buFont typeface="Arial" panose="020B0604020202020204" pitchFamily="34" charset="0"/>
              <a:buChar char="•"/>
            </a:pPr>
            <a:r>
              <a:rPr lang="en-US" dirty="0"/>
              <a:t>Helps ensure patient privacy.</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24</a:t>
            </a:fld>
            <a:endParaRPr lang="en-US" dirty="0"/>
          </a:p>
        </p:txBody>
      </p:sp>
    </p:spTree>
    <p:extLst>
      <p:ext uri="{BB962C8B-B14F-4D97-AF65-F5344CB8AC3E}">
        <p14:creationId xmlns:p14="http://schemas.microsoft.com/office/powerpoint/2010/main" val="180993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504209" y="940636"/>
            <a:ext cx="3628736" cy="903231"/>
          </a:xfrm>
        </p:spPr>
        <p:txBody>
          <a:bodyPr>
            <a:noAutofit/>
          </a:bodyPr>
          <a:lstStyle/>
          <a:p>
            <a:r>
              <a:rPr lang="en-US" sz="3600" dirty="0"/>
              <a:t>Ethics</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269009" y="2052219"/>
            <a:ext cx="8458200" cy="1984651"/>
          </a:xfrm>
        </p:spPr>
        <p:txBody>
          <a:bodyPr/>
          <a:lstStyle/>
          <a:p>
            <a:r>
              <a:rPr lang="en-US" dirty="0"/>
              <a:t>Code of ethics.</a:t>
            </a:r>
          </a:p>
          <a:p>
            <a:pPr marL="292608" indent="-292608">
              <a:buFont typeface="Arial" panose="020B0604020202020204" pitchFamily="34" charset="0"/>
              <a:buChar char="•"/>
            </a:pPr>
            <a:r>
              <a:rPr lang="en-US" dirty="0"/>
              <a:t>Confidentiality.</a:t>
            </a:r>
          </a:p>
          <a:p>
            <a:pPr marL="292608" indent="-292608">
              <a:buFont typeface="Arial" panose="020B0604020202020204" pitchFamily="34" charset="0"/>
              <a:buChar char="•"/>
            </a:pPr>
            <a:r>
              <a:rPr lang="en-US" dirty="0"/>
              <a:t>Respect.</a:t>
            </a:r>
          </a:p>
          <a:p>
            <a:pPr marL="292608" indent="-292608">
              <a:buFont typeface="Arial" panose="020B0604020202020204" pitchFamily="34" charset="0"/>
              <a:buChar char="•"/>
            </a:pPr>
            <a:r>
              <a:rPr lang="en-US" dirty="0"/>
              <a:t>Dignity.</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168212" y="4121508"/>
            <a:ext cx="8458200" cy="1984652"/>
          </a:xfrm>
        </p:spPr>
        <p:txBody>
          <a:bodyPr/>
          <a:lstStyle/>
          <a:p>
            <a:r>
              <a:rPr lang="en-US" dirty="0"/>
              <a:t>Acting professionally.</a:t>
            </a:r>
          </a:p>
          <a:p>
            <a:pPr marL="292608" indent="-292608">
              <a:buFont typeface="Arial" panose="020B0604020202020204" pitchFamily="34" charset="0"/>
              <a:buChar char="•"/>
            </a:pPr>
            <a:r>
              <a:rPr lang="en-US" dirty="0"/>
              <a:t>Cooperate with co-workers, supervisors, and other healthcare professionals.</a:t>
            </a:r>
          </a:p>
          <a:p>
            <a:pPr marL="292608" indent="-292608">
              <a:buFont typeface="Arial" panose="020B0604020202020204" pitchFamily="34" charset="0"/>
              <a:buChar char="•"/>
            </a:pPr>
            <a:r>
              <a:rPr lang="en-US" dirty="0"/>
              <a:t>Continue education and training.</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25</a:t>
            </a:fld>
            <a:endParaRPr lang="en-US"/>
          </a:p>
        </p:txBody>
      </p:sp>
    </p:spTree>
    <p:extLst>
      <p:ext uri="{BB962C8B-B14F-4D97-AF65-F5344CB8AC3E}">
        <p14:creationId xmlns:p14="http://schemas.microsoft.com/office/powerpoint/2010/main" val="243111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592282" y="2242963"/>
            <a:ext cx="6621318" cy="903231"/>
          </a:xfrm>
        </p:spPr>
        <p:txBody>
          <a:bodyPr>
            <a:normAutofit/>
          </a:bodyPr>
          <a:lstStyle/>
          <a:p>
            <a:r>
              <a:rPr lang="en-US" dirty="0"/>
              <a:t>Medical Professional Liability</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953164"/>
            <a:ext cx="8458200" cy="2295236"/>
          </a:xfrm>
        </p:spPr>
        <p:txBody>
          <a:bodyPr/>
          <a:lstStyle/>
          <a:p>
            <a:r>
              <a:rPr lang="en-US" dirty="0"/>
              <a:t>Healthcare professionals are held accountable for:</a:t>
            </a:r>
          </a:p>
          <a:p>
            <a:pPr marL="292608" indent="-292608">
              <a:buFont typeface="Arial" panose="020B0604020202020204" pitchFamily="34" charset="0"/>
              <a:buChar char="•"/>
            </a:pPr>
            <a:r>
              <a:rPr lang="en-US" dirty="0"/>
              <a:t>Performing unlawful acts (Malfeasance).</a:t>
            </a:r>
          </a:p>
          <a:p>
            <a:pPr marL="292608" indent="-292608">
              <a:buFont typeface="Arial" panose="020B0604020202020204" pitchFamily="34" charset="0"/>
              <a:buChar char="•"/>
            </a:pPr>
            <a:r>
              <a:rPr lang="en-US" dirty="0"/>
              <a:t>Performing legal acts improperly (Misfeasance).</a:t>
            </a:r>
          </a:p>
          <a:p>
            <a:pPr marL="292608" indent="-292608">
              <a:buFont typeface="Arial" panose="020B0604020202020204" pitchFamily="34" charset="0"/>
              <a:buChar char="•"/>
            </a:pPr>
            <a:r>
              <a:rPr lang="en-US" dirty="0"/>
              <a:t>Failing to perform an act when necessary (Nonfeasance).</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86679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EBA5-1EF0-4231-8E4B-EC172DF94737}"/>
              </a:ext>
            </a:extLst>
          </p:cNvPr>
          <p:cNvSpPr>
            <a:spLocks noGrp="1"/>
          </p:cNvSpPr>
          <p:nvPr>
            <p:ph type="title"/>
          </p:nvPr>
        </p:nvSpPr>
        <p:spPr>
          <a:xfrm>
            <a:off x="1950602" y="1510546"/>
            <a:ext cx="4570845" cy="903231"/>
          </a:xfrm>
        </p:spPr>
        <p:txBody>
          <a:bodyPr>
            <a:normAutofit/>
          </a:bodyPr>
          <a:lstStyle/>
          <a:p>
            <a:r>
              <a:rPr lang="en-US" sz="3600" dirty="0"/>
              <a:t>Slander and Libel</a:t>
            </a:r>
          </a:p>
        </p:txBody>
      </p:sp>
      <p:sp>
        <p:nvSpPr>
          <p:cNvPr id="3" name="Content Placeholder 2">
            <a:extLst>
              <a:ext uri="{FF2B5EF4-FFF2-40B4-BE49-F238E27FC236}">
                <a16:creationId xmlns:a16="http://schemas.microsoft.com/office/drawing/2014/main" id="{DF9D08AE-9285-4FC9-9F5C-1D0F7D737128}"/>
              </a:ext>
            </a:extLst>
          </p:cNvPr>
          <p:cNvSpPr>
            <a:spLocks noGrp="1"/>
          </p:cNvSpPr>
          <p:nvPr>
            <p:ph sz="quarter" idx="11"/>
          </p:nvPr>
        </p:nvSpPr>
        <p:spPr>
          <a:xfrm>
            <a:off x="342900" y="2767921"/>
            <a:ext cx="8458200" cy="968651"/>
          </a:xfrm>
        </p:spPr>
        <p:txBody>
          <a:bodyPr/>
          <a:lstStyle/>
          <a:p>
            <a:r>
              <a:rPr lang="en-US" dirty="0"/>
              <a:t>Slander.</a:t>
            </a:r>
          </a:p>
          <a:p>
            <a:pPr marL="292608" indent="-292608">
              <a:buFont typeface="Arial" panose="020B0604020202020204" pitchFamily="34" charset="0"/>
              <a:buChar char="•"/>
            </a:pPr>
            <a:r>
              <a:rPr lang="en-US" dirty="0"/>
              <a:t>Making derogatory remarks about someone.</a:t>
            </a:r>
          </a:p>
        </p:txBody>
      </p:sp>
      <p:sp>
        <p:nvSpPr>
          <p:cNvPr id="4" name="Content Placeholder 3">
            <a:extLst>
              <a:ext uri="{FF2B5EF4-FFF2-40B4-BE49-F238E27FC236}">
                <a16:creationId xmlns:a16="http://schemas.microsoft.com/office/drawing/2014/main" id="{9C2E7B14-EA30-4C87-A540-F0A4DD121450}"/>
              </a:ext>
            </a:extLst>
          </p:cNvPr>
          <p:cNvSpPr>
            <a:spLocks noGrp="1"/>
          </p:cNvSpPr>
          <p:nvPr>
            <p:ph sz="quarter" idx="14"/>
          </p:nvPr>
        </p:nvSpPr>
        <p:spPr>
          <a:xfrm>
            <a:off x="342900" y="3884816"/>
            <a:ext cx="8458200" cy="1005839"/>
          </a:xfrm>
        </p:spPr>
        <p:txBody>
          <a:bodyPr/>
          <a:lstStyle/>
          <a:p>
            <a:r>
              <a:rPr lang="en-US" dirty="0"/>
              <a:t>Libel.</a:t>
            </a:r>
          </a:p>
          <a:p>
            <a:pPr marL="292608" indent="-292608">
              <a:buFont typeface="Arial" panose="020B0604020202020204" pitchFamily="34" charset="0"/>
              <a:buChar char="•"/>
            </a:pPr>
            <a:r>
              <a:rPr lang="en-US" dirty="0"/>
              <a:t>Writing defamatory words about someone.</a:t>
            </a:r>
          </a:p>
        </p:txBody>
      </p:sp>
      <p:sp>
        <p:nvSpPr>
          <p:cNvPr id="7" name="Slide Number Placeholder 6">
            <a:extLst>
              <a:ext uri="{FF2B5EF4-FFF2-40B4-BE49-F238E27FC236}">
                <a16:creationId xmlns:a16="http://schemas.microsoft.com/office/drawing/2014/main" id="{F18C165F-1BD7-4635-8BFD-9ADE606F707E}"/>
              </a:ext>
            </a:extLst>
          </p:cNvPr>
          <p:cNvSpPr>
            <a:spLocks noGrp="1"/>
          </p:cNvSpPr>
          <p:nvPr>
            <p:ph type="sldNum" sz="quarter" idx="10"/>
          </p:nvPr>
        </p:nvSpPr>
        <p:spPr/>
        <p:txBody>
          <a:bodyPr/>
          <a:lstStyle/>
          <a:p>
            <a:fld id="{68151E55-6873-49E2-B8D5-2F265E6F1973}" type="slidenum">
              <a:rPr lang="en-US" smtClean="0"/>
              <a:pPr/>
              <a:t>27</a:t>
            </a:fld>
            <a:endParaRPr lang="en-US"/>
          </a:p>
        </p:txBody>
      </p:sp>
      <p:sp>
        <p:nvSpPr>
          <p:cNvPr id="8" name="Content Placeholder 7">
            <a:extLst>
              <a:ext uri="{FF2B5EF4-FFF2-40B4-BE49-F238E27FC236}">
                <a16:creationId xmlns:a16="http://schemas.microsoft.com/office/drawing/2014/main" id="{E39E9B10-2DBF-4BCA-8664-61CFDE2A6140}"/>
              </a:ext>
            </a:extLst>
          </p:cNvPr>
          <p:cNvSpPr>
            <a:spLocks noGrp="1"/>
          </p:cNvSpPr>
          <p:nvPr>
            <p:ph sz="quarter" idx="15"/>
          </p:nvPr>
        </p:nvSpPr>
        <p:spPr>
          <a:xfrm>
            <a:off x="0" y="5187142"/>
            <a:ext cx="8472050" cy="538480"/>
          </a:xfrm>
        </p:spPr>
        <p:txBody>
          <a:bodyPr/>
          <a:lstStyle/>
          <a:p>
            <a:pPr algn="ctr"/>
            <a:r>
              <a:rPr lang="en-US" b="1" dirty="0">
                <a:solidFill>
                  <a:srgbClr val="A9131A"/>
                </a:solidFill>
              </a:rPr>
              <a:t>Both slander and libel are illegal and unethical.</a:t>
            </a:r>
          </a:p>
        </p:txBody>
      </p:sp>
    </p:spTree>
    <p:extLst>
      <p:ext uri="{BB962C8B-B14F-4D97-AF65-F5344CB8AC3E}">
        <p14:creationId xmlns:p14="http://schemas.microsoft.com/office/powerpoint/2010/main" val="272245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1756064" y="1864272"/>
            <a:ext cx="4986482" cy="903231"/>
          </a:xfrm>
        </p:spPr>
        <p:txBody>
          <a:bodyPr>
            <a:noAutofit/>
          </a:bodyPr>
          <a:lstStyle/>
          <a:p>
            <a:r>
              <a:rPr lang="en-US" sz="3600" dirty="0"/>
              <a:t>Documentation</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426028" y="3188636"/>
            <a:ext cx="8458200" cy="1984651"/>
          </a:xfrm>
        </p:spPr>
        <p:txBody>
          <a:bodyPr/>
          <a:lstStyle/>
          <a:p>
            <a:r>
              <a:rPr lang="en-US" dirty="0"/>
              <a:t>All medical care and treatment must be documented.</a:t>
            </a:r>
          </a:p>
          <a:p>
            <a:r>
              <a:rPr lang="en-US" dirty="0"/>
              <a:t>Part of the medical record.</a:t>
            </a:r>
          </a:p>
          <a:p>
            <a:pPr marL="292608" indent="-292608">
              <a:buFont typeface="Arial" panose="020B0604020202020204" pitchFamily="34" charset="0"/>
              <a:buChar char="•"/>
            </a:pPr>
            <a:r>
              <a:rPr lang="en-US" dirty="0"/>
              <a:t>Medical record can be used in court.</a:t>
            </a:r>
          </a:p>
          <a:p>
            <a:pPr marL="292608" indent="-292608">
              <a:buFont typeface="Arial" panose="020B0604020202020204" pitchFamily="34" charset="0"/>
              <a:buChar char="•"/>
            </a:pPr>
            <a:r>
              <a:rPr lang="en-US" dirty="0"/>
              <a:t>Complete documentation provides legal protection.</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5264727"/>
            <a:ext cx="5494482" cy="1112982"/>
          </a:xfrm>
        </p:spPr>
        <p:txBody>
          <a:bodyPr/>
          <a:lstStyle/>
          <a:p>
            <a:r>
              <a:rPr lang="en-US" dirty="0"/>
              <a:t>Provides for continuity of care.</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22903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628322" y="839035"/>
            <a:ext cx="3887355" cy="903231"/>
          </a:xfrm>
        </p:spPr>
        <p:txBody>
          <a:bodyPr>
            <a:noAutofit/>
          </a:bodyPr>
          <a:lstStyle/>
          <a:p>
            <a:r>
              <a:rPr lang="en-US" sz="3600" dirty="0"/>
              <a:t>Consent</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080273"/>
            <a:ext cx="8458200" cy="1842411"/>
          </a:xfrm>
        </p:spPr>
        <p:txBody>
          <a:bodyPr/>
          <a:lstStyle/>
          <a:p>
            <a:r>
              <a:rPr lang="en-US" dirty="0"/>
              <a:t>Patient must provide consent before the procedure is performed.</a:t>
            </a:r>
          </a:p>
          <a:p>
            <a:pPr marL="292608" indent="-292608">
              <a:buFont typeface="Arial" panose="020B0604020202020204" pitchFamily="34" charset="0"/>
              <a:buChar char="•"/>
            </a:pPr>
            <a:r>
              <a:rPr lang="en-US" dirty="0"/>
              <a:t>Written consent.</a:t>
            </a:r>
          </a:p>
          <a:p>
            <a:pPr marL="292608" indent="-292608">
              <a:buFont typeface="Arial" panose="020B0604020202020204" pitchFamily="34" charset="0"/>
              <a:buChar char="•"/>
            </a:pPr>
            <a:r>
              <a:rPr lang="en-US" dirty="0"/>
              <a:t>Implied consent.</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4147126"/>
            <a:ext cx="8458200" cy="2101273"/>
          </a:xfrm>
        </p:spPr>
        <p:txBody>
          <a:bodyPr/>
          <a:lstStyle/>
          <a:p>
            <a:r>
              <a:rPr lang="en-US" dirty="0"/>
              <a:t>If patient cannot read:</a:t>
            </a:r>
          </a:p>
          <a:p>
            <a:pPr marL="292608" indent="-292608">
              <a:buFont typeface="Arial" panose="020B0604020202020204" pitchFamily="34" charset="0"/>
              <a:buChar char="•"/>
            </a:pPr>
            <a:r>
              <a:rPr lang="en-US" dirty="0"/>
              <a:t>Explain to patient with witness present.</a:t>
            </a:r>
          </a:p>
          <a:p>
            <a:pPr marL="292608" indent="-292608">
              <a:buFont typeface="Arial" panose="020B0604020202020204" pitchFamily="34" charset="0"/>
              <a:buChar char="•"/>
            </a:pPr>
            <a:r>
              <a:rPr lang="en-US" dirty="0"/>
              <a:t>Patient signs with X.</a:t>
            </a:r>
          </a:p>
          <a:p>
            <a:pPr marL="292608" indent="-292608">
              <a:buFont typeface="Arial" panose="020B0604020202020204" pitchFamily="34" charset="0"/>
              <a:buChar char="•"/>
            </a:pPr>
            <a:r>
              <a:rPr lang="en-US" dirty="0"/>
              <a:t>Witness signs as well.</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29</a:t>
            </a:fld>
            <a:endParaRPr lang="en-US"/>
          </a:p>
        </p:txBody>
      </p:sp>
    </p:spTree>
    <p:extLst>
      <p:ext uri="{BB962C8B-B14F-4D97-AF65-F5344CB8AC3E}">
        <p14:creationId xmlns:p14="http://schemas.microsoft.com/office/powerpoint/2010/main" val="57643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1337799"/>
            <a:ext cx="8458200" cy="903231"/>
          </a:xfrm>
        </p:spPr>
        <p:txBody>
          <a:bodyPr/>
          <a:lstStyle/>
          <a:p>
            <a:r>
              <a:rPr lang="en-US" dirty="0"/>
              <a:t>The E</a:t>
            </a:r>
            <a:r>
              <a:rPr lang="en-US" sz="100" dirty="0"/>
              <a:t> </a:t>
            </a:r>
            <a:r>
              <a:rPr lang="en-US" dirty="0"/>
              <a:t>C</a:t>
            </a:r>
            <a:r>
              <a:rPr lang="en-US" sz="100" dirty="0"/>
              <a:t> </a:t>
            </a:r>
            <a:r>
              <a:rPr lang="en-US" dirty="0"/>
              <a:t>G and Its History </a:t>
            </a:r>
            <a:r>
              <a:rPr lang="en-US" sz="1000" b="0" dirty="0"/>
              <a:t>1</a:t>
            </a:r>
          </a:p>
        </p:txBody>
      </p:sp>
      <p:sp>
        <p:nvSpPr>
          <p:cNvPr id="3" name="Content Placeholder 2"/>
          <p:cNvSpPr>
            <a:spLocks noGrp="1"/>
          </p:cNvSpPr>
          <p:nvPr>
            <p:ph sz="quarter" idx="11"/>
          </p:nvPr>
        </p:nvSpPr>
        <p:spPr>
          <a:xfrm>
            <a:off x="342900" y="2521527"/>
            <a:ext cx="8458200" cy="3726873"/>
          </a:xfrm>
        </p:spPr>
        <p:txBody>
          <a:bodyPr/>
          <a:lstStyle/>
          <a:p>
            <a:r>
              <a:rPr lang="en-US" dirty="0"/>
              <a:t>Cardiovascular disease (C</a:t>
            </a:r>
            <a:r>
              <a:rPr lang="en-US" sz="100" dirty="0"/>
              <a:t> </a:t>
            </a:r>
            <a:r>
              <a:rPr lang="en-US" dirty="0"/>
              <a:t>V</a:t>
            </a:r>
            <a:r>
              <a:rPr lang="en-US" sz="100" dirty="0"/>
              <a:t> </a:t>
            </a:r>
            <a:r>
              <a:rPr lang="en-US" dirty="0"/>
              <a:t>D) ‒ #1 cause of death in United States.</a:t>
            </a:r>
          </a:p>
          <a:p>
            <a:r>
              <a:rPr lang="en-US" dirty="0"/>
              <a:t>Coronary artery disease (C</a:t>
            </a:r>
            <a:r>
              <a:rPr lang="en-US" sz="100" dirty="0"/>
              <a:t> </a:t>
            </a:r>
            <a:r>
              <a:rPr lang="en-US" dirty="0"/>
              <a:t>A</a:t>
            </a:r>
            <a:r>
              <a:rPr lang="en-US" sz="100" dirty="0"/>
              <a:t> </a:t>
            </a:r>
            <a:r>
              <a:rPr lang="en-US" dirty="0"/>
              <a:t>D).</a:t>
            </a:r>
          </a:p>
          <a:p>
            <a:pPr marL="292608" indent="-292608">
              <a:buFont typeface="Arial" panose="020B0604020202020204" pitchFamily="34" charset="0"/>
              <a:buChar char="•"/>
            </a:pPr>
            <a:r>
              <a:rPr lang="en-US" dirty="0"/>
              <a:t>Narrowing of heart arteries.</a:t>
            </a:r>
          </a:p>
          <a:p>
            <a:pPr marL="292608" indent="-292608">
              <a:buFont typeface="Arial" panose="020B0604020202020204" pitchFamily="34" charset="0"/>
              <a:buChar char="•"/>
            </a:pPr>
            <a:r>
              <a:rPr lang="en-US" dirty="0"/>
              <a:t>Affects 1 in 3 American adults.</a:t>
            </a:r>
          </a:p>
          <a:p>
            <a:pPr marL="292608" indent="-292608">
              <a:buFont typeface="Arial" panose="020B0604020202020204" pitchFamily="34" charset="0"/>
              <a:buChar char="•"/>
            </a:pPr>
            <a:r>
              <a:rPr lang="en-US" dirty="0"/>
              <a:t>Approximately 2,500 Americans die every day because of C</a:t>
            </a:r>
            <a:r>
              <a:rPr lang="en-US" sz="100" dirty="0"/>
              <a:t> </a:t>
            </a:r>
            <a:r>
              <a:rPr lang="en-US" dirty="0"/>
              <a:t>A</a:t>
            </a:r>
            <a:r>
              <a:rPr lang="en-US" sz="100" dirty="0"/>
              <a:t> </a:t>
            </a:r>
            <a:r>
              <a:rPr lang="en-US" dirty="0"/>
              <a:t>D.</a:t>
            </a:r>
          </a:p>
        </p:txBody>
      </p:sp>
      <p:sp>
        <p:nvSpPr>
          <p:cNvPr id="6" name="Slide Number Placeholder 5"/>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639872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514764"/>
            <a:ext cx="6963064" cy="1308157"/>
          </a:xfrm>
        </p:spPr>
        <p:txBody>
          <a:bodyPr>
            <a:normAutofit/>
          </a:bodyPr>
          <a:lstStyle/>
          <a:p>
            <a:r>
              <a:rPr lang="en-US" dirty="0"/>
              <a:t>Patient Education and Communication</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429000"/>
            <a:ext cx="8458200" cy="2819400"/>
          </a:xfrm>
        </p:spPr>
        <p:txBody>
          <a:bodyPr/>
          <a:lstStyle/>
          <a:p>
            <a:r>
              <a:rPr lang="en-US" dirty="0"/>
              <a:t>Develop a positive relationship and atmosphere.</a:t>
            </a:r>
          </a:p>
          <a:p>
            <a:r>
              <a:rPr lang="en-US" dirty="0"/>
              <a:t>Reduce patient fears.</a:t>
            </a:r>
          </a:p>
          <a:p>
            <a:pPr marL="292608" indent="-292608">
              <a:buFont typeface="Arial" panose="020B0604020202020204" pitchFamily="34" charset="0"/>
              <a:buChar char="•"/>
            </a:pPr>
            <a:r>
              <a:rPr lang="en-US" dirty="0"/>
              <a:t>Explain the procedure clearly.</a:t>
            </a:r>
          </a:p>
          <a:p>
            <a:pPr marL="292608" indent="-292608">
              <a:buFont typeface="Arial" panose="020B0604020202020204" pitchFamily="34" charset="0"/>
              <a:buChar char="•"/>
            </a:pPr>
            <a:r>
              <a:rPr lang="en-US" dirty="0"/>
              <a:t>Answer questions.</a:t>
            </a:r>
          </a:p>
          <a:p>
            <a:pPr marL="292608" indent="-292608">
              <a:buFont typeface="Arial" panose="020B0604020202020204" pitchFamily="34" charset="0"/>
              <a:buChar char="•"/>
            </a:pPr>
            <a:r>
              <a:rPr lang="en-US" dirty="0"/>
              <a:t>Use simple terms.</a:t>
            </a:r>
          </a:p>
          <a:p>
            <a:pPr marL="292608" indent="-292608">
              <a:buFont typeface="Arial" panose="020B0604020202020204" pitchFamily="34" charset="0"/>
              <a:buChar char="•"/>
            </a:pPr>
            <a:r>
              <a:rPr lang="en-US" dirty="0"/>
              <a:t>Speak slowly and distinctly.</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30</a:t>
            </a:fld>
            <a:endParaRPr lang="en-US" dirty="0"/>
          </a:p>
        </p:txBody>
      </p:sp>
    </p:spTree>
    <p:extLst>
      <p:ext uri="{BB962C8B-B14F-4D97-AF65-F5344CB8AC3E}">
        <p14:creationId xmlns:p14="http://schemas.microsoft.com/office/powerpoint/2010/main" val="4092434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55" y="1818090"/>
            <a:ext cx="6926118" cy="903231"/>
          </a:xfrm>
        </p:spPr>
        <p:txBody>
          <a:bodyPr>
            <a:normAutofit fontScale="90000"/>
          </a:bodyPr>
          <a:lstStyle/>
          <a:p>
            <a:r>
              <a:rPr lang="en-US" dirty="0"/>
              <a:t>Learning Outcome 1.3                          Apply Your Knowledge #1 </a:t>
            </a:r>
            <a:r>
              <a:rPr lang="en-US" sz="1100" b="0" dirty="0"/>
              <a:t>1</a:t>
            </a:r>
          </a:p>
        </p:txBody>
      </p:sp>
      <p:sp>
        <p:nvSpPr>
          <p:cNvPr id="3" name="Content Placeholder 2"/>
          <p:cNvSpPr>
            <a:spLocks noGrp="1"/>
          </p:cNvSpPr>
          <p:nvPr>
            <p:ph sz="quarter" idx="11"/>
          </p:nvPr>
        </p:nvSpPr>
        <p:spPr>
          <a:xfrm>
            <a:off x="342900" y="3833091"/>
            <a:ext cx="8458200" cy="2415309"/>
          </a:xfrm>
        </p:spPr>
        <p:txBody>
          <a:bodyPr/>
          <a:lstStyle/>
          <a:p>
            <a:r>
              <a:rPr lang="en-US" dirty="0"/>
              <a:t>True or False: The practice of confidentiality is essential to the practice of ethics in medicine.</a:t>
            </a:r>
          </a:p>
        </p:txBody>
      </p:sp>
      <p:sp>
        <p:nvSpPr>
          <p:cNvPr id="6" name="Slide Number Placeholder 5"/>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67352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52" y="1416354"/>
            <a:ext cx="5294857" cy="903231"/>
          </a:xfrm>
        </p:spPr>
        <p:txBody>
          <a:bodyPr>
            <a:noAutofit/>
          </a:bodyPr>
          <a:lstStyle/>
          <a:p>
            <a:r>
              <a:rPr lang="en-US" sz="3200" dirty="0"/>
              <a:t>Learning Outcome 1.3                          Apply Your Knowledge #1 </a:t>
            </a:r>
            <a:r>
              <a:rPr lang="en-US" sz="1000" b="0" dirty="0"/>
              <a:t>2</a:t>
            </a:r>
          </a:p>
        </p:txBody>
      </p:sp>
      <p:sp>
        <p:nvSpPr>
          <p:cNvPr id="3" name="Content Placeholder 2"/>
          <p:cNvSpPr>
            <a:spLocks noGrp="1"/>
          </p:cNvSpPr>
          <p:nvPr>
            <p:ph sz="quarter" idx="11"/>
          </p:nvPr>
        </p:nvSpPr>
        <p:spPr>
          <a:xfrm>
            <a:off x="342900" y="2510798"/>
            <a:ext cx="8458200" cy="915885"/>
          </a:xfrm>
        </p:spPr>
        <p:txBody>
          <a:bodyPr/>
          <a:lstStyle/>
          <a:p>
            <a:r>
              <a:rPr lang="en-US" dirty="0"/>
              <a:t>True or False: The practice of confidentiality is essential to the practice of ethics in medicine.</a:t>
            </a:r>
          </a:p>
        </p:txBody>
      </p:sp>
      <p:sp>
        <p:nvSpPr>
          <p:cNvPr id="7" name="Content Placeholder 6"/>
          <p:cNvSpPr>
            <a:spLocks noGrp="1"/>
          </p:cNvSpPr>
          <p:nvPr>
            <p:ph sz="quarter" idx="14"/>
          </p:nvPr>
        </p:nvSpPr>
        <p:spPr>
          <a:xfrm>
            <a:off x="342900" y="4449619"/>
            <a:ext cx="7304809" cy="1577327"/>
          </a:xfrm>
        </p:spPr>
        <p:txBody>
          <a:bodyPr/>
          <a:lstStyle/>
          <a:p>
            <a:r>
              <a:rPr lang="en-US" dirty="0">
                <a:solidFill>
                  <a:srgbClr val="002060"/>
                </a:solidFill>
              </a:rPr>
              <a:t>True; confidentiality is an essential part of caring for the patient and is required by H</a:t>
            </a:r>
            <a:r>
              <a:rPr lang="en-US" sz="100" dirty="0">
                <a:solidFill>
                  <a:srgbClr val="002060"/>
                </a:solidFill>
              </a:rPr>
              <a:t> </a:t>
            </a:r>
            <a:r>
              <a:rPr lang="en-US" dirty="0">
                <a:solidFill>
                  <a:srgbClr val="002060"/>
                </a:solidFill>
              </a:rPr>
              <a:t>I</a:t>
            </a:r>
            <a:r>
              <a:rPr lang="en-US" sz="100" dirty="0">
                <a:solidFill>
                  <a:srgbClr val="002060"/>
                </a:solidFill>
              </a:rPr>
              <a:t> </a:t>
            </a:r>
            <a:r>
              <a:rPr lang="en-US" dirty="0">
                <a:solidFill>
                  <a:srgbClr val="002060"/>
                </a:solidFill>
              </a:rPr>
              <a:t>P</a:t>
            </a:r>
            <a:r>
              <a:rPr lang="en-US" sz="100" dirty="0">
                <a:solidFill>
                  <a:srgbClr val="002060"/>
                </a:solidFill>
              </a:rPr>
              <a:t> </a:t>
            </a:r>
            <a:r>
              <a:rPr lang="en-US" dirty="0">
                <a:solidFill>
                  <a:srgbClr val="002060"/>
                </a:solidFill>
              </a:rPr>
              <a:t>A</a:t>
            </a:r>
            <a:r>
              <a:rPr lang="en-US" sz="100" dirty="0">
                <a:solidFill>
                  <a:srgbClr val="002060"/>
                </a:solidFill>
              </a:rPr>
              <a:t> </a:t>
            </a:r>
            <a:r>
              <a:rPr lang="en-US" dirty="0" err="1">
                <a:solidFill>
                  <a:srgbClr val="002060"/>
                </a:solidFill>
              </a:rPr>
              <a:t>A</a:t>
            </a:r>
            <a:r>
              <a:rPr lang="en-US" dirty="0">
                <a:solidFill>
                  <a:srgbClr val="002060"/>
                </a:solidFill>
              </a:rPr>
              <a:t>.</a:t>
            </a:r>
          </a:p>
        </p:txBody>
      </p:sp>
      <p:sp>
        <p:nvSpPr>
          <p:cNvPr id="6" name="Slide Number Placeholder 5"/>
          <p:cNvSpPr>
            <a:spLocks noGrp="1"/>
          </p:cNvSpPr>
          <p:nvPr>
            <p:ph type="sldNum" sz="quarter" idx="10"/>
          </p:nvPr>
        </p:nvSpPr>
        <p:spPr/>
        <p:txBody>
          <a:bodyPr/>
          <a:lstStyle/>
          <a:p>
            <a:fld id="{68151E55-6873-49E2-B8D5-2F265E6F1973}" type="slidenum">
              <a:rPr lang="en-US" smtClean="0"/>
              <a:pPr/>
              <a:t>32</a:t>
            </a:fld>
            <a:endParaRPr lang="en-US" dirty="0"/>
          </a:p>
        </p:txBody>
      </p:sp>
      <p:sp>
        <p:nvSpPr>
          <p:cNvPr id="8" name="Content Placeholder 7">
            <a:extLst>
              <a:ext uri="{FF2B5EF4-FFF2-40B4-BE49-F238E27FC236}">
                <a16:creationId xmlns:a16="http://schemas.microsoft.com/office/drawing/2014/main" id="{B03CF18A-C68C-46F4-AD71-5BEB882A5777}"/>
              </a:ext>
            </a:extLst>
          </p:cNvPr>
          <p:cNvSpPr>
            <a:spLocks noGrp="1"/>
          </p:cNvSpPr>
          <p:nvPr>
            <p:ph sz="quarter" idx="15"/>
          </p:nvPr>
        </p:nvSpPr>
        <p:spPr>
          <a:xfrm>
            <a:off x="342900" y="3617896"/>
            <a:ext cx="1885005" cy="464577"/>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4171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02817"/>
            <a:ext cx="5817755" cy="903231"/>
          </a:xfrm>
        </p:spPr>
        <p:txBody>
          <a:bodyPr>
            <a:normAutofit fontScale="90000"/>
          </a:bodyPr>
          <a:lstStyle/>
          <a:p>
            <a:r>
              <a:rPr lang="en-US" dirty="0"/>
              <a:t>Learning Outcome 1.3                          Apply Your Knowledge #2 </a:t>
            </a:r>
            <a:r>
              <a:rPr lang="en-US" sz="1100" b="0" dirty="0"/>
              <a:t>1</a:t>
            </a:r>
          </a:p>
        </p:txBody>
      </p:sp>
      <p:sp>
        <p:nvSpPr>
          <p:cNvPr id="3" name="Content Placeholder 2"/>
          <p:cNvSpPr>
            <a:spLocks noGrp="1"/>
          </p:cNvSpPr>
          <p:nvPr>
            <p:ph sz="quarter" idx="11"/>
          </p:nvPr>
        </p:nvSpPr>
        <p:spPr>
          <a:xfrm>
            <a:off x="342900" y="4165600"/>
            <a:ext cx="8458200" cy="2082800"/>
          </a:xfrm>
        </p:spPr>
        <p:txBody>
          <a:bodyPr/>
          <a:lstStyle/>
          <a:p>
            <a:r>
              <a:rPr lang="en-US" dirty="0"/>
              <a:t>Who should sign a consent form if a patient cannot read or write?</a:t>
            </a:r>
          </a:p>
        </p:txBody>
      </p:sp>
      <p:sp>
        <p:nvSpPr>
          <p:cNvPr id="6" name="Slide Number Placeholder 5"/>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3653352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66500"/>
            <a:ext cx="6861464" cy="903231"/>
          </a:xfrm>
        </p:spPr>
        <p:txBody>
          <a:bodyPr>
            <a:noAutofit/>
          </a:bodyPr>
          <a:lstStyle/>
          <a:p>
            <a:r>
              <a:rPr lang="en-US" sz="3200" dirty="0"/>
              <a:t>Learning Outcome 1.3                          Apply Your Knowledge #2 </a:t>
            </a:r>
            <a:r>
              <a:rPr lang="en-US" sz="1000" b="0" dirty="0"/>
              <a:t>2</a:t>
            </a:r>
          </a:p>
        </p:txBody>
      </p:sp>
      <p:sp>
        <p:nvSpPr>
          <p:cNvPr id="3" name="Content Placeholder 2"/>
          <p:cNvSpPr>
            <a:spLocks noGrp="1"/>
          </p:cNvSpPr>
          <p:nvPr>
            <p:ph sz="quarter" idx="11"/>
          </p:nvPr>
        </p:nvSpPr>
        <p:spPr>
          <a:xfrm>
            <a:off x="342900" y="2689874"/>
            <a:ext cx="7332518" cy="886388"/>
          </a:xfrm>
        </p:spPr>
        <p:txBody>
          <a:bodyPr/>
          <a:lstStyle/>
          <a:p>
            <a:r>
              <a:rPr lang="en-US" dirty="0"/>
              <a:t>Who should sign a consent form if a patient cannot read or write?</a:t>
            </a:r>
          </a:p>
        </p:txBody>
      </p:sp>
      <p:sp>
        <p:nvSpPr>
          <p:cNvPr id="7" name="Content Placeholder 6"/>
          <p:cNvSpPr>
            <a:spLocks noGrp="1"/>
          </p:cNvSpPr>
          <p:nvPr>
            <p:ph sz="quarter" idx="14"/>
          </p:nvPr>
        </p:nvSpPr>
        <p:spPr>
          <a:xfrm>
            <a:off x="342900" y="4348020"/>
            <a:ext cx="6963064" cy="1577327"/>
          </a:xfrm>
        </p:spPr>
        <p:txBody>
          <a:bodyPr/>
          <a:lstStyle/>
          <a:p>
            <a:r>
              <a:rPr lang="en-US" dirty="0">
                <a:solidFill>
                  <a:srgbClr val="002060"/>
                </a:solidFill>
              </a:rPr>
              <a:t>Explain the procedure to the patient with a witness present. Then have the patient place an “X” on the form and have the witness sign the form as well.</a:t>
            </a:r>
          </a:p>
        </p:txBody>
      </p:sp>
      <p:sp>
        <p:nvSpPr>
          <p:cNvPr id="6" name="Slide Number Placeholder 5"/>
          <p:cNvSpPr>
            <a:spLocks noGrp="1"/>
          </p:cNvSpPr>
          <p:nvPr>
            <p:ph type="sldNum" sz="quarter" idx="10"/>
          </p:nvPr>
        </p:nvSpPr>
        <p:spPr/>
        <p:txBody>
          <a:bodyPr/>
          <a:lstStyle/>
          <a:p>
            <a:fld id="{68151E55-6873-49E2-B8D5-2F265E6F1973}" type="slidenum">
              <a:rPr lang="en-US" smtClean="0"/>
              <a:pPr/>
              <a:t>34</a:t>
            </a:fld>
            <a:endParaRPr lang="en-US" dirty="0"/>
          </a:p>
        </p:txBody>
      </p:sp>
      <p:sp>
        <p:nvSpPr>
          <p:cNvPr id="8" name="Content Placeholder 7">
            <a:extLst>
              <a:ext uri="{FF2B5EF4-FFF2-40B4-BE49-F238E27FC236}">
                <a16:creationId xmlns:a16="http://schemas.microsoft.com/office/drawing/2014/main" id="{8701FD14-0CFD-4AEF-A598-939A8694B8FD}"/>
              </a:ext>
            </a:extLst>
          </p:cNvPr>
          <p:cNvSpPr>
            <a:spLocks noGrp="1"/>
          </p:cNvSpPr>
          <p:nvPr>
            <p:ph sz="quarter" idx="15"/>
          </p:nvPr>
        </p:nvSpPr>
        <p:spPr>
          <a:xfrm>
            <a:off x="342900" y="3429000"/>
            <a:ext cx="1511379" cy="503906"/>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426188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61071"/>
            <a:ext cx="6187209" cy="903231"/>
          </a:xfrm>
        </p:spPr>
        <p:txBody>
          <a:bodyPr>
            <a:normAutofit fontScale="90000"/>
          </a:bodyPr>
          <a:lstStyle/>
          <a:p>
            <a:r>
              <a:rPr lang="en-US" dirty="0"/>
              <a:t>Learning Outcome 1.4                     Infection Control</a:t>
            </a:r>
          </a:p>
        </p:txBody>
      </p:sp>
      <p:sp>
        <p:nvSpPr>
          <p:cNvPr id="3" name="Content Placeholder 2"/>
          <p:cNvSpPr>
            <a:spLocks noGrp="1"/>
          </p:cNvSpPr>
          <p:nvPr>
            <p:ph sz="quarter" idx="11"/>
          </p:nvPr>
        </p:nvSpPr>
        <p:spPr>
          <a:xfrm>
            <a:off x="342900" y="3574473"/>
            <a:ext cx="8458200" cy="2673927"/>
          </a:xfrm>
        </p:spPr>
        <p:txBody>
          <a:bodyPr/>
          <a:lstStyle/>
          <a:p>
            <a:pPr algn="ctr"/>
            <a:r>
              <a:rPr lang="en-US" dirty="0">
                <a:solidFill>
                  <a:srgbClr val="002060"/>
                </a:solidFill>
              </a:rPr>
              <a:t>Key Terms</a:t>
            </a:r>
          </a:p>
          <a:p>
            <a:pPr marL="291600" indent="-291600">
              <a:buFont typeface="Arial" panose="020B0604020202020204" pitchFamily="34" charset="0"/>
              <a:buChar char="•"/>
            </a:pPr>
            <a:r>
              <a:rPr lang="en-US" dirty="0"/>
              <a:t>Filtering facepiece respirator (F</a:t>
            </a:r>
            <a:r>
              <a:rPr lang="en-US" sz="100" dirty="0"/>
              <a:t> </a:t>
            </a:r>
            <a:r>
              <a:rPr lang="en-US" dirty="0" err="1"/>
              <a:t>F</a:t>
            </a:r>
            <a:r>
              <a:rPr lang="en-US" sz="100" dirty="0"/>
              <a:t> </a:t>
            </a:r>
            <a:r>
              <a:rPr lang="en-US" dirty="0"/>
              <a:t>R).</a:t>
            </a:r>
          </a:p>
          <a:p>
            <a:pPr marL="291600" indent="-291600">
              <a:buFont typeface="Arial" panose="020B0604020202020204" pitchFamily="34" charset="0"/>
              <a:buChar char="•"/>
            </a:pPr>
            <a:r>
              <a:rPr lang="en-US" dirty="0"/>
              <a:t>Isolation precautions.</a:t>
            </a:r>
          </a:p>
          <a:p>
            <a:pPr marL="291600" indent="-291600">
              <a:buFont typeface="Arial" panose="020B0604020202020204" pitchFamily="34" charset="0"/>
              <a:buChar char="•"/>
            </a:pPr>
            <a:r>
              <a:rPr lang="en-US" dirty="0"/>
              <a:t>Personal protective equipment (P</a:t>
            </a:r>
            <a:r>
              <a:rPr lang="en-US" sz="100" dirty="0"/>
              <a:t> </a:t>
            </a:r>
            <a:r>
              <a:rPr lang="en-US" dirty="0" err="1"/>
              <a:t>P</a:t>
            </a:r>
            <a:r>
              <a:rPr lang="en-US" sz="100" dirty="0"/>
              <a:t> </a:t>
            </a:r>
            <a:r>
              <a:rPr lang="en-US" dirty="0"/>
              <a:t>E).</a:t>
            </a:r>
          </a:p>
          <a:p>
            <a:pPr marL="291600" indent="-291600">
              <a:buFont typeface="Arial" panose="020B0604020202020204" pitchFamily="34" charset="0"/>
              <a:buChar char="•"/>
            </a:pPr>
            <a:r>
              <a:rPr lang="en-US" dirty="0"/>
              <a:t>Standard precautions.</a:t>
            </a:r>
          </a:p>
        </p:txBody>
      </p:sp>
      <p:sp>
        <p:nvSpPr>
          <p:cNvPr id="6" name="Slide Number Placeholder 5"/>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3828652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859439"/>
            <a:ext cx="5568373" cy="903231"/>
          </a:xfrm>
        </p:spPr>
        <p:txBody>
          <a:bodyPr/>
          <a:lstStyle/>
          <a:p>
            <a:r>
              <a:rPr lang="en-US" dirty="0"/>
              <a:t>Standard Precautions </a:t>
            </a:r>
            <a:r>
              <a:rPr lang="en-US" sz="1000" b="0" dirty="0"/>
              <a:t>1</a:t>
            </a:r>
          </a:p>
        </p:txBody>
      </p:sp>
      <p:sp>
        <p:nvSpPr>
          <p:cNvPr id="3" name="Content Placeholder 2"/>
          <p:cNvSpPr>
            <a:spLocks noGrp="1"/>
          </p:cNvSpPr>
          <p:nvPr>
            <p:ph sz="quarter" idx="11"/>
          </p:nvPr>
        </p:nvSpPr>
        <p:spPr>
          <a:xfrm>
            <a:off x="342900" y="2163400"/>
            <a:ext cx="4229100" cy="4095391"/>
          </a:xfrm>
        </p:spPr>
        <p:txBody>
          <a:bodyPr/>
          <a:lstStyle/>
          <a:p>
            <a:r>
              <a:rPr lang="en-US" dirty="0"/>
              <a:t>Perform hand hygiene.</a:t>
            </a:r>
          </a:p>
          <a:p>
            <a:r>
              <a:rPr lang="en-US" dirty="0"/>
              <a:t>Wear gloves when possibility of exposure to:</a:t>
            </a:r>
          </a:p>
          <a:p>
            <a:pPr marL="292608" indent="-292608">
              <a:buFont typeface="Arial" panose="020B0604020202020204" pitchFamily="34" charset="0"/>
              <a:buChar char="•"/>
            </a:pPr>
            <a:r>
              <a:rPr lang="en-US" dirty="0"/>
              <a:t>Blood.</a:t>
            </a:r>
          </a:p>
          <a:p>
            <a:pPr marL="292608" indent="-292608">
              <a:buFont typeface="Arial" panose="020B0604020202020204" pitchFamily="34" charset="0"/>
              <a:buChar char="•"/>
            </a:pPr>
            <a:r>
              <a:rPr lang="en-US" dirty="0"/>
              <a:t>Body fluids, secretions, and excretions (except sweat).</a:t>
            </a:r>
          </a:p>
          <a:p>
            <a:pPr marL="292608" indent="-292608">
              <a:buFont typeface="Arial" panose="020B0604020202020204" pitchFamily="34" charset="0"/>
              <a:buChar char="•"/>
            </a:pPr>
            <a:r>
              <a:rPr lang="en-US" dirty="0"/>
              <a:t>Nonintact skin.</a:t>
            </a:r>
          </a:p>
          <a:p>
            <a:pPr marL="292608" indent="-292608">
              <a:buFont typeface="Arial" panose="020B0604020202020204" pitchFamily="34" charset="0"/>
              <a:buChar char="•"/>
            </a:pPr>
            <a:r>
              <a:rPr lang="en-US" dirty="0"/>
              <a:t>Mucous membranes.</a:t>
            </a:r>
          </a:p>
        </p:txBody>
      </p:sp>
      <p:sp>
        <p:nvSpPr>
          <p:cNvPr id="11" name="Content Placeholder 10">
            <a:extLst>
              <a:ext uri="{FF2B5EF4-FFF2-40B4-BE49-F238E27FC236}">
                <a16:creationId xmlns:a16="http://schemas.microsoft.com/office/drawing/2014/main" id="{4ACC1AC6-6C73-614C-F35C-52350212F550}"/>
              </a:ext>
            </a:extLst>
          </p:cNvPr>
          <p:cNvSpPr>
            <a:spLocks noGrp="1"/>
          </p:cNvSpPr>
          <p:nvPr>
            <p:ph sz="quarter" idx="14"/>
          </p:nvPr>
        </p:nvSpPr>
        <p:spPr>
          <a:xfrm>
            <a:off x="4765198" y="5581291"/>
            <a:ext cx="1883252" cy="276770"/>
          </a:xfrm>
        </p:spPr>
        <p:txBody>
          <a:bodyPr>
            <a:normAutofit fontScale="77500" lnSpcReduction="20000"/>
          </a:bodyPr>
          <a:lstStyle/>
          <a:p>
            <a:r>
              <a:rPr lang="en-US" sz="1200" b="0" i="0" u="none" strike="noStrike" baseline="0" dirty="0">
                <a:solidFill>
                  <a:srgbClr val="000000"/>
                </a:solidFill>
              </a:rPr>
              <a:t>Jill Braaten/McGraw Hill</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36</a:t>
            </a:fld>
            <a:endParaRPr lang="en-US" dirty="0"/>
          </a:p>
        </p:txBody>
      </p:sp>
      <p:pic>
        <p:nvPicPr>
          <p:cNvPr id="5" name="Picture 4" descr="A photograph shows a person washing hands with sanitizer from tap water.">
            <a:extLst>
              <a:ext uri="{FF2B5EF4-FFF2-40B4-BE49-F238E27FC236}">
                <a16:creationId xmlns:a16="http://schemas.microsoft.com/office/drawing/2014/main" id="{47C6DD56-7B92-4307-941D-47A938EC4BC1}"/>
              </a:ext>
            </a:extLst>
          </p:cNvPr>
          <p:cNvPicPr>
            <a:picLocks noChangeAspect="1"/>
          </p:cNvPicPr>
          <p:nvPr/>
        </p:nvPicPr>
        <p:blipFill>
          <a:blip r:embed="rId3"/>
          <a:stretch>
            <a:fillRect/>
          </a:stretch>
        </p:blipFill>
        <p:spPr>
          <a:xfrm>
            <a:off x="4765198" y="1991221"/>
            <a:ext cx="4035902" cy="4267570"/>
          </a:xfrm>
          <a:prstGeom prst="rect">
            <a:avLst/>
          </a:prstGeom>
        </p:spPr>
      </p:pic>
    </p:spTree>
    <p:extLst>
      <p:ext uri="{BB962C8B-B14F-4D97-AF65-F5344CB8AC3E}">
        <p14:creationId xmlns:p14="http://schemas.microsoft.com/office/powerpoint/2010/main" val="2902541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08" y="1310090"/>
            <a:ext cx="5374409" cy="903231"/>
          </a:xfrm>
        </p:spPr>
        <p:txBody>
          <a:bodyPr/>
          <a:lstStyle/>
          <a:p>
            <a:r>
              <a:rPr lang="en-US" dirty="0"/>
              <a:t>Standard Precautions </a:t>
            </a:r>
            <a:r>
              <a:rPr lang="en-US" sz="1000" b="0" dirty="0"/>
              <a:t>2</a:t>
            </a:r>
          </a:p>
        </p:txBody>
      </p:sp>
      <p:sp>
        <p:nvSpPr>
          <p:cNvPr id="3" name="Content Placeholder 2"/>
          <p:cNvSpPr>
            <a:spLocks noGrp="1"/>
          </p:cNvSpPr>
          <p:nvPr>
            <p:ph sz="quarter" idx="11"/>
          </p:nvPr>
        </p:nvSpPr>
        <p:spPr>
          <a:xfrm>
            <a:off x="342900" y="2495910"/>
            <a:ext cx="4495800" cy="3733441"/>
          </a:xfrm>
        </p:spPr>
        <p:txBody>
          <a:bodyPr/>
          <a:lstStyle/>
          <a:p>
            <a:r>
              <a:rPr lang="en-US" dirty="0"/>
              <a:t>Standard precautions also include:</a:t>
            </a:r>
          </a:p>
          <a:p>
            <a:pPr marL="292608" indent="-292608">
              <a:buFont typeface="Arial" panose="020B0604020202020204" pitchFamily="34" charset="0"/>
              <a:buChar char="•"/>
            </a:pPr>
            <a:r>
              <a:rPr lang="en-US" dirty="0"/>
              <a:t>Wearing personal protective equipment (P</a:t>
            </a:r>
            <a:r>
              <a:rPr lang="en-US" sz="100" dirty="0"/>
              <a:t> </a:t>
            </a:r>
            <a:r>
              <a:rPr lang="en-US" dirty="0" err="1"/>
              <a:t>P</a:t>
            </a:r>
            <a:r>
              <a:rPr lang="en-US" sz="100" dirty="0"/>
              <a:t> </a:t>
            </a:r>
            <a:r>
              <a:rPr lang="en-US" dirty="0"/>
              <a:t>E) when required.</a:t>
            </a:r>
          </a:p>
          <a:p>
            <a:pPr marL="292608" indent="-292608">
              <a:buFont typeface="Arial" panose="020B0604020202020204" pitchFamily="34" charset="0"/>
              <a:buChar char="•"/>
            </a:pPr>
            <a:r>
              <a:rPr lang="en-US" dirty="0"/>
              <a:t>Avoiding artificial nails.</a:t>
            </a:r>
          </a:p>
          <a:p>
            <a:pPr marL="292608" indent="-292608">
              <a:buFont typeface="Arial" panose="020B0604020202020204" pitchFamily="34" charset="0"/>
              <a:buChar char="•"/>
            </a:pPr>
            <a:r>
              <a:rPr lang="en-US" dirty="0"/>
              <a:t>Keeping natural nails no more than ¼-inch long.</a:t>
            </a:r>
          </a:p>
        </p:txBody>
      </p:sp>
      <p:sp>
        <p:nvSpPr>
          <p:cNvPr id="8" name="Content Placeholder 7">
            <a:extLst>
              <a:ext uri="{FF2B5EF4-FFF2-40B4-BE49-F238E27FC236}">
                <a16:creationId xmlns:a16="http://schemas.microsoft.com/office/drawing/2014/main" id="{96E73CC5-033C-1938-0EFC-F4BC3E647E5C}"/>
              </a:ext>
            </a:extLst>
          </p:cNvPr>
          <p:cNvSpPr>
            <a:spLocks noGrp="1"/>
          </p:cNvSpPr>
          <p:nvPr>
            <p:ph sz="quarter" idx="14"/>
          </p:nvPr>
        </p:nvSpPr>
        <p:spPr>
          <a:xfrm>
            <a:off x="5508617" y="5981109"/>
            <a:ext cx="2187583" cy="248242"/>
          </a:xfrm>
        </p:spPr>
        <p:txBody>
          <a:bodyPr>
            <a:normAutofit fontScale="77500" lnSpcReduction="20000"/>
          </a:bodyPr>
          <a:lstStyle/>
          <a:p>
            <a:r>
              <a:rPr lang="en-US" sz="1200" b="0" i="0" u="none" strike="noStrike" baseline="0" dirty="0">
                <a:solidFill>
                  <a:srgbClr val="000000"/>
                </a:solidFill>
              </a:rPr>
              <a:t>Total Care Programming, Inc.</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37</a:t>
            </a:fld>
            <a:endParaRPr lang="en-US" dirty="0"/>
          </a:p>
        </p:txBody>
      </p:sp>
      <p:pic>
        <p:nvPicPr>
          <p:cNvPr id="4" name="Picture 3" descr="A photograph shows a person in personal protective equipment with face mask and hand gloves.">
            <a:extLst>
              <a:ext uri="{FF2B5EF4-FFF2-40B4-BE49-F238E27FC236}">
                <a16:creationId xmlns:a16="http://schemas.microsoft.com/office/drawing/2014/main" id="{C8EED27D-17D9-404C-A6EA-BCE7045D3FC4}"/>
              </a:ext>
            </a:extLst>
          </p:cNvPr>
          <p:cNvPicPr>
            <a:picLocks noChangeAspect="1"/>
          </p:cNvPicPr>
          <p:nvPr/>
        </p:nvPicPr>
        <p:blipFill>
          <a:blip r:embed="rId3"/>
          <a:stretch>
            <a:fillRect/>
          </a:stretch>
        </p:blipFill>
        <p:spPr>
          <a:xfrm>
            <a:off x="5508617" y="1588936"/>
            <a:ext cx="2821534" cy="4640415"/>
          </a:xfrm>
          <a:prstGeom prst="rect">
            <a:avLst/>
          </a:prstGeom>
        </p:spPr>
      </p:pic>
    </p:spTree>
    <p:extLst>
      <p:ext uri="{BB962C8B-B14F-4D97-AF65-F5344CB8AC3E}">
        <p14:creationId xmlns:p14="http://schemas.microsoft.com/office/powerpoint/2010/main" val="215879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670308"/>
            <a:ext cx="8458200" cy="903231"/>
          </a:xfrm>
        </p:spPr>
        <p:txBody>
          <a:bodyPr>
            <a:normAutofit/>
          </a:bodyPr>
          <a:lstStyle/>
          <a:p>
            <a:r>
              <a:rPr lang="en-US" dirty="0"/>
              <a:t>Isolation Precautions</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429000"/>
            <a:ext cx="8458200" cy="2819400"/>
          </a:xfrm>
        </p:spPr>
        <p:txBody>
          <a:bodyPr/>
          <a:lstStyle/>
          <a:p>
            <a:r>
              <a:rPr lang="en-US" dirty="0"/>
              <a:t>Based on how the infectious agent is transmitted.</a:t>
            </a:r>
          </a:p>
          <a:p>
            <a:pPr marL="292608" indent="-292608">
              <a:buFont typeface="Arial" panose="020B0604020202020204" pitchFamily="34" charset="0"/>
              <a:buChar char="•"/>
            </a:pPr>
            <a:r>
              <a:rPr lang="en-US" dirty="0"/>
              <a:t>Airborne precautions.</a:t>
            </a:r>
          </a:p>
          <a:p>
            <a:pPr marL="292608" indent="-292608">
              <a:buFont typeface="Arial" panose="020B0604020202020204" pitchFamily="34" charset="0"/>
              <a:buChar char="•"/>
            </a:pPr>
            <a:r>
              <a:rPr lang="en-US" dirty="0"/>
              <a:t>Droplet precautions.</a:t>
            </a:r>
          </a:p>
          <a:p>
            <a:pPr marL="292608" indent="-292608">
              <a:buFont typeface="Arial" panose="020B0604020202020204" pitchFamily="34" charset="0"/>
              <a:buChar char="•"/>
            </a:pPr>
            <a:r>
              <a:rPr lang="en-US" dirty="0"/>
              <a:t>Contact precautions.</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38</a:t>
            </a:fld>
            <a:endParaRPr lang="en-US" dirty="0"/>
          </a:p>
        </p:txBody>
      </p:sp>
    </p:spTree>
    <p:extLst>
      <p:ext uri="{BB962C8B-B14F-4D97-AF65-F5344CB8AC3E}">
        <p14:creationId xmlns:p14="http://schemas.microsoft.com/office/powerpoint/2010/main" val="220396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44199"/>
            <a:ext cx="6575136" cy="903231"/>
          </a:xfrm>
        </p:spPr>
        <p:txBody>
          <a:bodyPr>
            <a:normAutofit fontScale="90000"/>
          </a:bodyPr>
          <a:lstStyle/>
          <a:p>
            <a:r>
              <a:rPr lang="en-US" dirty="0"/>
              <a:t>Learning Outcome 1.4                          Apply Your Knowledge #1 </a:t>
            </a:r>
            <a:r>
              <a:rPr lang="en-US" sz="1100" b="0" dirty="0"/>
              <a:t>1</a:t>
            </a:r>
          </a:p>
        </p:txBody>
      </p:sp>
      <p:sp>
        <p:nvSpPr>
          <p:cNvPr id="3" name="Content Placeholder 2"/>
          <p:cNvSpPr>
            <a:spLocks noGrp="1"/>
          </p:cNvSpPr>
          <p:nvPr>
            <p:ph sz="quarter" idx="11"/>
          </p:nvPr>
        </p:nvSpPr>
        <p:spPr>
          <a:xfrm>
            <a:off x="342900" y="3429000"/>
            <a:ext cx="8458200" cy="2819400"/>
          </a:xfrm>
        </p:spPr>
        <p:txBody>
          <a:bodyPr/>
          <a:lstStyle/>
          <a:p>
            <a:r>
              <a:rPr lang="en-US" dirty="0"/>
              <a:t>You have been asked to perform an E</a:t>
            </a:r>
            <a:r>
              <a:rPr lang="en-US" sz="100" dirty="0"/>
              <a:t> </a:t>
            </a:r>
            <a:r>
              <a:rPr lang="en-US" dirty="0"/>
              <a:t>C</a:t>
            </a:r>
            <a:r>
              <a:rPr lang="en-US" sz="100" dirty="0"/>
              <a:t> </a:t>
            </a:r>
            <a:r>
              <a:rPr lang="en-US" dirty="0"/>
              <a:t>G on a patient who is in a wheelchair and cannot move to the procedure table by herself. The patient weighs 245 lb. What should you do?</a:t>
            </a:r>
          </a:p>
        </p:txBody>
      </p:sp>
      <p:sp>
        <p:nvSpPr>
          <p:cNvPr id="6" name="Slide Number Placeholder 5"/>
          <p:cNvSpPr>
            <a:spLocks noGrp="1"/>
          </p:cNvSpPr>
          <p:nvPr>
            <p:ph type="sldNum" sz="quarter" idx="4"/>
          </p:nvPr>
        </p:nvSpPr>
        <p:spPr/>
        <p:txBody>
          <a:bodyPr/>
          <a:lstStyle/>
          <a:p>
            <a:fld id="{68151E55-6873-49E2-B8D5-2F265E6F1973}" type="slidenum">
              <a:rPr lang="en-US" smtClean="0"/>
              <a:pPr/>
              <a:t>39</a:t>
            </a:fld>
            <a:endParaRPr lang="en-US" dirty="0"/>
          </a:p>
        </p:txBody>
      </p:sp>
    </p:spTree>
    <p:extLst>
      <p:ext uri="{BB962C8B-B14F-4D97-AF65-F5344CB8AC3E}">
        <p14:creationId xmlns:p14="http://schemas.microsoft.com/office/powerpoint/2010/main" val="108803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F459-FE4B-4B94-9125-014B9C9D08B5}"/>
              </a:ext>
            </a:extLst>
          </p:cNvPr>
          <p:cNvSpPr>
            <a:spLocks noGrp="1"/>
          </p:cNvSpPr>
          <p:nvPr>
            <p:ph type="title"/>
          </p:nvPr>
        </p:nvSpPr>
        <p:spPr>
          <a:xfrm>
            <a:off x="1635409" y="1244007"/>
            <a:ext cx="5180445" cy="903231"/>
          </a:xfrm>
        </p:spPr>
        <p:txBody>
          <a:bodyPr>
            <a:normAutofit/>
          </a:bodyPr>
          <a:lstStyle/>
          <a:p>
            <a:r>
              <a:rPr lang="en-US" sz="3600" dirty="0"/>
              <a:t>The E</a:t>
            </a:r>
            <a:r>
              <a:rPr lang="en-US" sz="100" dirty="0"/>
              <a:t> </a:t>
            </a:r>
            <a:r>
              <a:rPr lang="en-US" sz="3600" dirty="0"/>
              <a:t>C</a:t>
            </a:r>
            <a:r>
              <a:rPr lang="en-US" sz="100" dirty="0"/>
              <a:t> </a:t>
            </a:r>
            <a:r>
              <a:rPr lang="en-US" sz="3600" dirty="0"/>
              <a:t>G and Its History </a:t>
            </a:r>
            <a:r>
              <a:rPr lang="en-US" sz="1000" b="0" dirty="0"/>
              <a:t>2</a:t>
            </a:r>
          </a:p>
        </p:txBody>
      </p:sp>
      <p:sp>
        <p:nvSpPr>
          <p:cNvPr id="3" name="Content Placeholder 2">
            <a:extLst>
              <a:ext uri="{FF2B5EF4-FFF2-40B4-BE49-F238E27FC236}">
                <a16:creationId xmlns:a16="http://schemas.microsoft.com/office/drawing/2014/main" id="{28941F4A-151B-4914-AD1A-BB32F47DF5EB}"/>
              </a:ext>
            </a:extLst>
          </p:cNvPr>
          <p:cNvSpPr>
            <a:spLocks noGrp="1"/>
          </p:cNvSpPr>
          <p:nvPr>
            <p:ph sz="quarter" idx="11"/>
          </p:nvPr>
        </p:nvSpPr>
        <p:spPr>
          <a:xfrm>
            <a:off x="356750" y="2219282"/>
            <a:ext cx="4090555" cy="1476651"/>
          </a:xfrm>
        </p:spPr>
        <p:txBody>
          <a:bodyPr/>
          <a:lstStyle/>
          <a:p>
            <a:r>
              <a:rPr lang="en-US" dirty="0"/>
              <a:t>Electrocardiograph.</a:t>
            </a:r>
          </a:p>
          <a:p>
            <a:pPr marL="292608" indent="-292608">
              <a:buFont typeface="Arial" panose="020B0604020202020204" pitchFamily="34" charset="0"/>
              <a:buChar char="•"/>
            </a:pPr>
            <a:r>
              <a:rPr lang="en-US" dirty="0"/>
              <a:t>Records heart’s electrical activity.</a:t>
            </a:r>
          </a:p>
          <a:p>
            <a:pPr marL="292608" indent="-292608">
              <a:buFont typeface="Arial" panose="020B0604020202020204" pitchFamily="34" charset="0"/>
              <a:buChar char="•"/>
            </a:pPr>
            <a:r>
              <a:rPr lang="en-US" dirty="0"/>
              <a:t>Produces electrocardiogram (E</a:t>
            </a:r>
            <a:r>
              <a:rPr lang="en-US" sz="100" dirty="0"/>
              <a:t> </a:t>
            </a:r>
            <a:r>
              <a:rPr lang="en-US" dirty="0"/>
              <a:t>C</a:t>
            </a:r>
            <a:r>
              <a:rPr lang="en-US" sz="100" dirty="0"/>
              <a:t> </a:t>
            </a:r>
            <a:r>
              <a:rPr lang="en-US" dirty="0"/>
              <a:t>G).</a:t>
            </a:r>
          </a:p>
        </p:txBody>
      </p:sp>
      <p:sp>
        <p:nvSpPr>
          <p:cNvPr id="4" name="Content Placeholder 3">
            <a:extLst>
              <a:ext uri="{FF2B5EF4-FFF2-40B4-BE49-F238E27FC236}">
                <a16:creationId xmlns:a16="http://schemas.microsoft.com/office/drawing/2014/main" id="{766F9F1B-5A64-40BA-8E6C-9BB766339475}"/>
              </a:ext>
            </a:extLst>
          </p:cNvPr>
          <p:cNvSpPr>
            <a:spLocks noGrp="1"/>
          </p:cNvSpPr>
          <p:nvPr>
            <p:ph sz="quarter" idx="14"/>
          </p:nvPr>
        </p:nvSpPr>
        <p:spPr>
          <a:xfrm>
            <a:off x="356750" y="3840020"/>
            <a:ext cx="3868882" cy="985057"/>
          </a:xfrm>
        </p:spPr>
        <p:txBody>
          <a:bodyPr/>
          <a:lstStyle/>
          <a:p>
            <a:r>
              <a:rPr lang="en-US" dirty="0"/>
              <a:t>History.</a:t>
            </a:r>
          </a:p>
          <a:p>
            <a:pPr marL="292608" indent="-292608">
              <a:buFont typeface="Arial" panose="020B0604020202020204" pitchFamily="34" charset="0"/>
              <a:buChar char="•"/>
            </a:pPr>
            <a:r>
              <a:rPr lang="en-US" dirty="0"/>
              <a:t>Willem Einthoven (18</a:t>
            </a:r>
            <a:r>
              <a:rPr lang="en-US" sz="100" dirty="0"/>
              <a:t> </a:t>
            </a:r>
            <a:r>
              <a:rPr lang="en-US" dirty="0"/>
              <a:t>60 – 19</a:t>
            </a:r>
            <a:r>
              <a:rPr lang="en-US" sz="100" dirty="0"/>
              <a:t> </a:t>
            </a:r>
            <a:r>
              <a:rPr lang="en-US" dirty="0"/>
              <a:t>27).</a:t>
            </a:r>
          </a:p>
        </p:txBody>
      </p:sp>
      <p:sp>
        <p:nvSpPr>
          <p:cNvPr id="7" name="Slide Number Placeholder 6">
            <a:extLst>
              <a:ext uri="{FF2B5EF4-FFF2-40B4-BE49-F238E27FC236}">
                <a16:creationId xmlns:a16="http://schemas.microsoft.com/office/drawing/2014/main" id="{5D6E19F8-9909-4018-BF39-2357B0BD1891}"/>
              </a:ext>
            </a:extLst>
          </p:cNvPr>
          <p:cNvSpPr>
            <a:spLocks noGrp="1"/>
          </p:cNvSpPr>
          <p:nvPr>
            <p:ph type="sldNum" sz="quarter" idx="10"/>
          </p:nvPr>
        </p:nvSpPr>
        <p:spPr/>
        <p:txBody>
          <a:bodyPr/>
          <a:lstStyle/>
          <a:p>
            <a:fld id="{68151E55-6873-49E2-B8D5-2F265E6F1973}" type="slidenum">
              <a:rPr lang="en-US" smtClean="0"/>
              <a:pPr/>
              <a:t>4</a:t>
            </a:fld>
            <a:endParaRPr lang="en-US"/>
          </a:p>
        </p:txBody>
      </p:sp>
      <p:sp>
        <p:nvSpPr>
          <p:cNvPr id="8" name="Content Placeholder 7">
            <a:extLst>
              <a:ext uri="{FF2B5EF4-FFF2-40B4-BE49-F238E27FC236}">
                <a16:creationId xmlns:a16="http://schemas.microsoft.com/office/drawing/2014/main" id="{6D4D5C60-A1C9-400B-AF00-30E1536A4078}"/>
              </a:ext>
            </a:extLst>
          </p:cNvPr>
          <p:cNvSpPr>
            <a:spLocks noGrp="1"/>
          </p:cNvSpPr>
          <p:nvPr>
            <p:ph sz="quarter" idx="15"/>
          </p:nvPr>
        </p:nvSpPr>
        <p:spPr>
          <a:xfrm>
            <a:off x="356750" y="4969164"/>
            <a:ext cx="3531759" cy="1256360"/>
          </a:xfrm>
        </p:spPr>
        <p:txBody>
          <a:bodyPr/>
          <a:lstStyle/>
          <a:p>
            <a:r>
              <a:rPr lang="en-US" dirty="0"/>
              <a:t>Today’s machines.</a:t>
            </a:r>
          </a:p>
          <a:p>
            <a:pPr marL="292608" indent="-292608">
              <a:buFont typeface="Arial" panose="020B0604020202020204" pitchFamily="34" charset="0"/>
              <a:buChar char="•"/>
            </a:pPr>
            <a:r>
              <a:rPr lang="en-US" dirty="0"/>
              <a:t>Fast.</a:t>
            </a:r>
          </a:p>
          <a:p>
            <a:pPr marL="292608" indent="-292608">
              <a:buFont typeface="Arial" panose="020B0604020202020204" pitchFamily="34" charset="0"/>
              <a:buChar char="•"/>
            </a:pPr>
            <a:r>
              <a:rPr lang="en-US" dirty="0"/>
              <a:t>Digital communication.</a:t>
            </a:r>
          </a:p>
        </p:txBody>
      </p:sp>
    </p:spTree>
    <p:extLst>
      <p:ext uri="{BB962C8B-B14F-4D97-AF65-F5344CB8AC3E}">
        <p14:creationId xmlns:p14="http://schemas.microsoft.com/office/powerpoint/2010/main" val="3582004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523" y="1310180"/>
            <a:ext cx="6436591" cy="903231"/>
          </a:xfrm>
        </p:spPr>
        <p:txBody>
          <a:bodyPr>
            <a:noAutofit/>
          </a:bodyPr>
          <a:lstStyle/>
          <a:p>
            <a:r>
              <a:rPr lang="en-US" sz="3200" dirty="0"/>
              <a:t>Learning Outcome 1.4                          Apply Your Knowledge #1 </a:t>
            </a:r>
            <a:r>
              <a:rPr lang="en-US" sz="1000" b="0" dirty="0"/>
              <a:t>2</a:t>
            </a:r>
          </a:p>
        </p:txBody>
      </p:sp>
      <p:sp>
        <p:nvSpPr>
          <p:cNvPr id="3" name="Content Placeholder 2"/>
          <p:cNvSpPr>
            <a:spLocks noGrp="1"/>
          </p:cNvSpPr>
          <p:nvPr>
            <p:ph sz="quarter" idx="11"/>
          </p:nvPr>
        </p:nvSpPr>
        <p:spPr>
          <a:xfrm>
            <a:off x="235486" y="2306782"/>
            <a:ext cx="8458200" cy="1279678"/>
          </a:xfrm>
        </p:spPr>
        <p:txBody>
          <a:bodyPr/>
          <a:lstStyle/>
          <a:p>
            <a:r>
              <a:rPr lang="en-US" dirty="0"/>
              <a:t>You have been asked to perform an E</a:t>
            </a:r>
            <a:r>
              <a:rPr lang="en-US" sz="100" dirty="0"/>
              <a:t> </a:t>
            </a:r>
            <a:r>
              <a:rPr lang="en-US" dirty="0"/>
              <a:t>C</a:t>
            </a:r>
            <a:r>
              <a:rPr lang="en-US" sz="100" dirty="0"/>
              <a:t> </a:t>
            </a:r>
            <a:r>
              <a:rPr lang="en-US" dirty="0"/>
              <a:t>G on a patient who is in a wheelchair and cannot move to the procedure table by herself. The patient weighs 245 lb. What should you do?</a:t>
            </a:r>
          </a:p>
        </p:txBody>
      </p:sp>
      <p:sp>
        <p:nvSpPr>
          <p:cNvPr id="7" name="Content Placeholder 6"/>
          <p:cNvSpPr>
            <a:spLocks noGrp="1"/>
          </p:cNvSpPr>
          <p:nvPr>
            <p:ph sz="quarter" idx="14"/>
          </p:nvPr>
        </p:nvSpPr>
        <p:spPr>
          <a:xfrm>
            <a:off x="168212" y="4551218"/>
            <a:ext cx="8458200" cy="1577327"/>
          </a:xfrm>
        </p:spPr>
        <p:txBody>
          <a:bodyPr/>
          <a:lstStyle/>
          <a:p>
            <a:r>
              <a:rPr lang="en-US" dirty="0">
                <a:solidFill>
                  <a:srgbClr val="002060"/>
                </a:solidFill>
              </a:rPr>
              <a:t>If the patient cannot help, find a co-worker to help you move the patient.</a:t>
            </a:r>
          </a:p>
        </p:txBody>
      </p:sp>
      <p:sp>
        <p:nvSpPr>
          <p:cNvPr id="6" name="Slide Number Placeholder 5"/>
          <p:cNvSpPr>
            <a:spLocks noGrp="1"/>
          </p:cNvSpPr>
          <p:nvPr>
            <p:ph type="sldNum" sz="quarter" idx="10"/>
          </p:nvPr>
        </p:nvSpPr>
        <p:spPr/>
        <p:txBody>
          <a:bodyPr/>
          <a:lstStyle/>
          <a:p>
            <a:fld id="{68151E55-6873-49E2-B8D5-2F265E6F1973}" type="slidenum">
              <a:rPr lang="en-US" smtClean="0"/>
              <a:pPr/>
              <a:t>40</a:t>
            </a:fld>
            <a:endParaRPr lang="en-US" dirty="0"/>
          </a:p>
        </p:txBody>
      </p:sp>
      <p:sp>
        <p:nvSpPr>
          <p:cNvPr id="8" name="Content Placeholder 7">
            <a:extLst>
              <a:ext uri="{FF2B5EF4-FFF2-40B4-BE49-F238E27FC236}">
                <a16:creationId xmlns:a16="http://schemas.microsoft.com/office/drawing/2014/main" id="{EBFC8E0B-4AFF-4785-95E5-E90DCF1F37F3}"/>
              </a:ext>
            </a:extLst>
          </p:cNvPr>
          <p:cNvSpPr>
            <a:spLocks noGrp="1"/>
          </p:cNvSpPr>
          <p:nvPr>
            <p:ph sz="quarter" idx="15"/>
          </p:nvPr>
        </p:nvSpPr>
        <p:spPr>
          <a:xfrm>
            <a:off x="235486" y="3531823"/>
            <a:ext cx="1590037" cy="474409"/>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1759592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90381"/>
            <a:ext cx="5993245" cy="903231"/>
          </a:xfrm>
        </p:spPr>
        <p:txBody>
          <a:bodyPr>
            <a:normAutofit fontScale="90000"/>
          </a:bodyPr>
          <a:lstStyle/>
          <a:p>
            <a:r>
              <a:rPr lang="en-US" dirty="0"/>
              <a:t>Learning Outcome 1.4                          Apply Your Knowledge #2 </a:t>
            </a:r>
            <a:r>
              <a:rPr lang="en-US" sz="1100" b="0" dirty="0"/>
              <a:t>1</a:t>
            </a:r>
          </a:p>
        </p:txBody>
      </p:sp>
      <p:sp>
        <p:nvSpPr>
          <p:cNvPr id="3" name="Content Placeholder 2"/>
          <p:cNvSpPr>
            <a:spLocks noGrp="1"/>
          </p:cNvSpPr>
          <p:nvPr>
            <p:ph sz="quarter" idx="11"/>
          </p:nvPr>
        </p:nvSpPr>
        <p:spPr>
          <a:xfrm>
            <a:off x="342900" y="3657600"/>
            <a:ext cx="8458200" cy="2590800"/>
          </a:xfrm>
        </p:spPr>
        <p:txBody>
          <a:bodyPr/>
          <a:lstStyle/>
          <a:p>
            <a:r>
              <a:rPr lang="en-US" dirty="0"/>
              <a:t>You are about to run an E</a:t>
            </a:r>
            <a:r>
              <a:rPr lang="en-US" sz="100" dirty="0"/>
              <a:t> </a:t>
            </a:r>
            <a:r>
              <a:rPr lang="en-US" dirty="0"/>
              <a:t>C</a:t>
            </a:r>
            <a:r>
              <a:rPr lang="en-US" sz="100" dirty="0"/>
              <a:t> </a:t>
            </a:r>
            <a:r>
              <a:rPr lang="en-US" dirty="0"/>
              <a:t>G on a patient known to have tuberculosis, which can be spread through the air to infect people close to the patient. What type of precautions should you use?</a:t>
            </a:r>
          </a:p>
        </p:txBody>
      </p:sp>
      <p:sp>
        <p:nvSpPr>
          <p:cNvPr id="6" name="Slide Number Placeholder 5"/>
          <p:cNvSpPr>
            <a:spLocks noGrp="1"/>
          </p:cNvSpPr>
          <p:nvPr>
            <p:ph type="sldNum" sz="quarter" idx="4"/>
          </p:nvPr>
        </p:nvSpPr>
        <p:spPr/>
        <p:txBody>
          <a:bodyPr/>
          <a:lstStyle/>
          <a:p>
            <a:fld id="{68151E55-6873-49E2-B8D5-2F265E6F1973}" type="slidenum">
              <a:rPr lang="en-US" smtClean="0"/>
              <a:pPr/>
              <a:t>41</a:t>
            </a:fld>
            <a:endParaRPr lang="en-US" dirty="0"/>
          </a:p>
        </p:txBody>
      </p:sp>
    </p:spTree>
    <p:extLst>
      <p:ext uri="{BB962C8B-B14F-4D97-AF65-F5344CB8AC3E}">
        <p14:creationId xmlns:p14="http://schemas.microsoft.com/office/powerpoint/2010/main" val="3957852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45" y="1391504"/>
            <a:ext cx="5956300" cy="903231"/>
          </a:xfrm>
        </p:spPr>
        <p:txBody>
          <a:bodyPr>
            <a:noAutofit/>
          </a:bodyPr>
          <a:lstStyle/>
          <a:p>
            <a:r>
              <a:rPr lang="en-US" sz="3200" dirty="0"/>
              <a:t>Learning Outcome 1.4                          Apply Your Knowledge #2 </a:t>
            </a:r>
            <a:r>
              <a:rPr lang="en-US" sz="1000" b="0" dirty="0"/>
              <a:t>2</a:t>
            </a:r>
          </a:p>
        </p:txBody>
      </p:sp>
      <p:sp>
        <p:nvSpPr>
          <p:cNvPr id="3" name="Content Placeholder 2"/>
          <p:cNvSpPr>
            <a:spLocks noGrp="1"/>
          </p:cNvSpPr>
          <p:nvPr>
            <p:ph sz="quarter" idx="11"/>
          </p:nvPr>
        </p:nvSpPr>
        <p:spPr>
          <a:xfrm>
            <a:off x="342900" y="2482694"/>
            <a:ext cx="8458200" cy="1577327"/>
          </a:xfrm>
        </p:spPr>
        <p:txBody>
          <a:bodyPr/>
          <a:lstStyle/>
          <a:p>
            <a:r>
              <a:rPr lang="en-US" dirty="0"/>
              <a:t>You are about to run an E</a:t>
            </a:r>
            <a:r>
              <a:rPr lang="en-US" sz="100" dirty="0"/>
              <a:t> </a:t>
            </a:r>
            <a:r>
              <a:rPr lang="en-US" dirty="0"/>
              <a:t>C</a:t>
            </a:r>
            <a:r>
              <a:rPr lang="en-US" sz="100" dirty="0"/>
              <a:t> </a:t>
            </a:r>
            <a:r>
              <a:rPr lang="en-US" dirty="0"/>
              <a:t>G on a patient known to have tuberculosis, which can be spread through the air to infect people close to the patient. What type of precautions should you use?</a:t>
            </a:r>
          </a:p>
        </p:txBody>
      </p:sp>
      <p:sp>
        <p:nvSpPr>
          <p:cNvPr id="7" name="Content Placeholder 6"/>
          <p:cNvSpPr>
            <a:spLocks noGrp="1"/>
          </p:cNvSpPr>
          <p:nvPr>
            <p:ph sz="quarter" idx="14"/>
          </p:nvPr>
        </p:nvSpPr>
        <p:spPr>
          <a:xfrm>
            <a:off x="342900" y="4744862"/>
            <a:ext cx="8458200" cy="947695"/>
          </a:xfrm>
        </p:spPr>
        <p:txBody>
          <a:bodyPr/>
          <a:lstStyle/>
          <a:p>
            <a:r>
              <a:rPr lang="en-US" dirty="0">
                <a:solidFill>
                  <a:srgbClr val="002060"/>
                </a:solidFill>
              </a:rPr>
              <a:t>Airborne precautions, including a respirator, gloves, gown, and goggles or face shield.</a:t>
            </a:r>
          </a:p>
        </p:txBody>
      </p:sp>
      <p:sp>
        <p:nvSpPr>
          <p:cNvPr id="6" name="Slide Number Placeholder 5"/>
          <p:cNvSpPr>
            <a:spLocks noGrp="1"/>
          </p:cNvSpPr>
          <p:nvPr>
            <p:ph type="sldNum" sz="quarter" idx="10"/>
          </p:nvPr>
        </p:nvSpPr>
        <p:spPr/>
        <p:txBody>
          <a:bodyPr/>
          <a:lstStyle/>
          <a:p>
            <a:fld id="{68151E55-6873-49E2-B8D5-2F265E6F1973}" type="slidenum">
              <a:rPr lang="en-US" smtClean="0"/>
              <a:pPr/>
              <a:t>42</a:t>
            </a:fld>
            <a:endParaRPr lang="en-US" dirty="0"/>
          </a:p>
        </p:txBody>
      </p:sp>
      <p:sp>
        <p:nvSpPr>
          <p:cNvPr id="10" name="Content Placeholder 9">
            <a:extLst>
              <a:ext uri="{FF2B5EF4-FFF2-40B4-BE49-F238E27FC236}">
                <a16:creationId xmlns:a16="http://schemas.microsoft.com/office/drawing/2014/main" id="{77BB4460-A12D-4955-849D-428D09899814}"/>
              </a:ext>
            </a:extLst>
          </p:cNvPr>
          <p:cNvSpPr>
            <a:spLocks noGrp="1"/>
          </p:cNvSpPr>
          <p:nvPr>
            <p:ph sz="quarter" idx="15"/>
          </p:nvPr>
        </p:nvSpPr>
        <p:spPr>
          <a:xfrm>
            <a:off x="342900" y="3761844"/>
            <a:ext cx="2002992" cy="484242"/>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76746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50" y="1327479"/>
            <a:ext cx="6117941" cy="903231"/>
          </a:xfrm>
        </p:spPr>
        <p:txBody>
          <a:bodyPr>
            <a:normAutofit fontScale="90000"/>
          </a:bodyPr>
          <a:lstStyle/>
          <a:p>
            <a:r>
              <a:rPr lang="en-US" sz="3600" dirty="0"/>
              <a:t>Learning Outcome 1.5                             Vital Signs</a:t>
            </a:r>
          </a:p>
        </p:txBody>
      </p:sp>
      <p:sp>
        <p:nvSpPr>
          <p:cNvPr id="3" name="Content Placeholder 2"/>
          <p:cNvSpPr>
            <a:spLocks noGrp="1"/>
          </p:cNvSpPr>
          <p:nvPr>
            <p:ph sz="quarter" idx="11"/>
          </p:nvPr>
        </p:nvSpPr>
        <p:spPr>
          <a:xfrm>
            <a:off x="251460" y="2448392"/>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3149600"/>
            <a:ext cx="4137660" cy="3098799"/>
          </a:xfrm>
        </p:spPr>
        <p:txBody>
          <a:bodyPr/>
          <a:lstStyle/>
          <a:p>
            <a:pPr marL="291600" indent="-291600">
              <a:buFont typeface="Arial" panose="020B0604020202020204" pitchFamily="34" charset="0"/>
              <a:buChar char="•"/>
            </a:pPr>
            <a:r>
              <a:rPr lang="en-US" dirty="0"/>
              <a:t>Auscultated blood pressure</a:t>
            </a:r>
          </a:p>
          <a:p>
            <a:pPr marL="291600" indent="-291600">
              <a:buFont typeface="Arial" panose="020B0604020202020204" pitchFamily="34" charset="0"/>
              <a:buChar char="•"/>
            </a:pPr>
            <a:r>
              <a:rPr lang="en-US" dirty="0"/>
              <a:t>Cardiac output</a:t>
            </a:r>
          </a:p>
          <a:p>
            <a:pPr marL="291600" indent="-291600">
              <a:buFont typeface="Arial" panose="020B0604020202020204" pitchFamily="34" charset="0"/>
              <a:buChar char="•"/>
            </a:pPr>
            <a:r>
              <a:rPr lang="en-US" dirty="0"/>
              <a:t>Diastolic blood pressure</a:t>
            </a:r>
          </a:p>
          <a:p>
            <a:pPr marL="291600" indent="-291600">
              <a:buFont typeface="Arial" panose="020B0604020202020204" pitchFamily="34" charset="0"/>
              <a:buChar char="•"/>
            </a:pPr>
            <a:r>
              <a:rPr lang="en-US" dirty="0"/>
              <a:t>Hypertension</a:t>
            </a:r>
          </a:p>
        </p:txBody>
      </p:sp>
      <p:sp>
        <p:nvSpPr>
          <p:cNvPr id="7" name="Slide Number Placeholder 6"/>
          <p:cNvSpPr>
            <a:spLocks noGrp="1"/>
          </p:cNvSpPr>
          <p:nvPr>
            <p:ph type="sldNum" sz="quarter" idx="10"/>
          </p:nvPr>
        </p:nvSpPr>
        <p:spPr/>
        <p:txBody>
          <a:bodyPr/>
          <a:lstStyle/>
          <a:p>
            <a:fld id="{68151E55-6873-49E2-B8D5-2F265E6F1973}" type="slidenum">
              <a:rPr lang="en-US" smtClean="0"/>
              <a:pPr/>
              <a:t>43</a:t>
            </a:fld>
            <a:endParaRPr lang="en-US"/>
          </a:p>
        </p:txBody>
      </p:sp>
      <p:sp>
        <p:nvSpPr>
          <p:cNvPr id="8" name="Content Placeholder 7"/>
          <p:cNvSpPr>
            <a:spLocks noGrp="1"/>
          </p:cNvSpPr>
          <p:nvPr>
            <p:ph sz="quarter" idx="15"/>
          </p:nvPr>
        </p:nvSpPr>
        <p:spPr>
          <a:xfrm>
            <a:off x="4693920" y="3126725"/>
            <a:ext cx="4121030" cy="3098799"/>
          </a:xfrm>
        </p:spPr>
        <p:txBody>
          <a:bodyPr/>
          <a:lstStyle/>
          <a:p>
            <a:pPr marL="291600" indent="-291600">
              <a:buFont typeface="Arial" panose="020B0604020202020204" pitchFamily="34" charset="0"/>
              <a:buChar char="•"/>
            </a:pPr>
            <a:r>
              <a:rPr lang="en-US" dirty="0"/>
              <a:t>Hypotension</a:t>
            </a:r>
          </a:p>
          <a:p>
            <a:pPr marL="291600" indent="-291600">
              <a:buFont typeface="Arial" panose="020B0604020202020204" pitchFamily="34" charset="0"/>
              <a:buChar char="•"/>
            </a:pPr>
            <a:r>
              <a:rPr lang="en-US" dirty="0"/>
              <a:t>Tilt table test</a:t>
            </a:r>
          </a:p>
          <a:p>
            <a:pPr marL="291600" indent="-291600">
              <a:buFont typeface="Arial" panose="020B0604020202020204" pitchFamily="34" charset="0"/>
              <a:buChar char="•"/>
            </a:pPr>
            <a:r>
              <a:rPr lang="en-US" dirty="0"/>
              <a:t>Systolic blood pressure</a:t>
            </a:r>
          </a:p>
          <a:p>
            <a:pPr marL="291600" indent="-291600">
              <a:buFont typeface="Arial" panose="020B0604020202020204" pitchFamily="34" charset="0"/>
              <a:buChar char="•"/>
            </a:pPr>
            <a:r>
              <a:rPr lang="en-US" dirty="0"/>
              <a:t>Vital signs</a:t>
            </a:r>
          </a:p>
        </p:txBody>
      </p:sp>
    </p:spTree>
    <p:extLst>
      <p:ext uri="{BB962C8B-B14F-4D97-AF65-F5344CB8AC3E}">
        <p14:creationId xmlns:p14="http://schemas.microsoft.com/office/powerpoint/2010/main" val="3129636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342900" y="1516438"/>
            <a:ext cx="8458200" cy="903231"/>
          </a:xfrm>
        </p:spPr>
        <p:txBody>
          <a:bodyPr>
            <a:normAutofit/>
          </a:bodyPr>
          <a:lstStyle/>
          <a:p>
            <a:r>
              <a:rPr lang="en-US" dirty="0"/>
              <a:t>Vital Signs</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844800"/>
            <a:ext cx="8458200" cy="3403600"/>
          </a:xfrm>
        </p:spPr>
        <p:txBody>
          <a:bodyPr/>
          <a:lstStyle/>
          <a:p>
            <a:pPr marL="292608" indent="-292608">
              <a:buFont typeface="Arial" panose="020B0604020202020204" pitchFamily="34" charset="0"/>
              <a:buChar char="•"/>
            </a:pPr>
            <a:r>
              <a:rPr lang="en-US" dirty="0"/>
              <a:t>Pulse.</a:t>
            </a:r>
          </a:p>
          <a:p>
            <a:pPr marL="292608" indent="-292608">
              <a:buFont typeface="Arial" panose="020B0604020202020204" pitchFamily="34" charset="0"/>
              <a:buChar char="•"/>
            </a:pPr>
            <a:r>
              <a:rPr lang="en-US" dirty="0"/>
              <a:t>Respiration.</a:t>
            </a:r>
          </a:p>
          <a:p>
            <a:pPr marL="292608" indent="-292608">
              <a:buFont typeface="Arial" panose="020B0604020202020204" pitchFamily="34" charset="0"/>
              <a:buChar char="•"/>
            </a:pPr>
            <a:r>
              <a:rPr lang="en-US" dirty="0"/>
              <a:t>Blood pressure.</a:t>
            </a:r>
          </a:p>
          <a:p>
            <a:pPr marL="292608" indent="-292608">
              <a:buFont typeface="Arial" panose="020B0604020202020204" pitchFamily="34" charset="0"/>
              <a:buChar char="•"/>
            </a:pPr>
            <a:r>
              <a:rPr lang="en-US" dirty="0"/>
              <a:t>Temperature.</a:t>
            </a:r>
          </a:p>
          <a:p>
            <a:pPr marL="292608" indent="-292608">
              <a:buFont typeface="Arial" panose="020B0604020202020204" pitchFamily="34" charset="0"/>
              <a:buChar char="•"/>
            </a:pPr>
            <a:r>
              <a:rPr lang="en-US" dirty="0"/>
              <a:t>Pulse oximetry.</a:t>
            </a:r>
          </a:p>
          <a:p>
            <a:pPr marL="292608" indent="-292608">
              <a:buFont typeface="Arial" panose="020B0604020202020204" pitchFamily="34" charset="0"/>
              <a:buChar char="•"/>
            </a:pPr>
            <a:r>
              <a:rPr lang="en-US" dirty="0"/>
              <a:t>Weight.</a:t>
            </a:r>
          </a:p>
          <a:p>
            <a:pPr marL="292608" indent="-292608">
              <a:buFont typeface="Arial" panose="020B0604020202020204" pitchFamily="34" charset="0"/>
              <a:buChar char="•"/>
            </a:pPr>
            <a:r>
              <a:rPr lang="en-US" dirty="0"/>
              <a:t>Pain assessment.</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3232754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2365663" y="1347035"/>
            <a:ext cx="3785755" cy="903231"/>
          </a:xfrm>
        </p:spPr>
        <p:txBody>
          <a:bodyPr>
            <a:normAutofit/>
          </a:bodyPr>
          <a:lstStyle/>
          <a:p>
            <a:r>
              <a:rPr lang="en-US" dirty="0"/>
              <a:t>Pulse</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094182"/>
            <a:ext cx="8458200" cy="3154218"/>
          </a:xfrm>
        </p:spPr>
        <p:txBody>
          <a:bodyPr/>
          <a:lstStyle/>
          <a:p>
            <a:r>
              <a:rPr lang="en-US" dirty="0"/>
              <a:t>Indirect measurement of cardiac output.</a:t>
            </a:r>
          </a:p>
          <a:p>
            <a:r>
              <a:rPr lang="en-US" dirty="0"/>
              <a:t>Usually measured at the radial or carotid artery.</a:t>
            </a:r>
          </a:p>
          <a:p>
            <a:r>
              <a:rPr lang="en-US" dirty="0"/>
              <a:t>Count for 1 minute.</a:t>
            </a:r>
          </a:p>
          <a:p>
            <a:pPr marL="292608" indent="-292608">
              <a:buFont typeface="Arial" panose="020B0604020202020204" pitchFamily="34" charset="0"/>
              <a:buChar char="•"/>
            </a:pPr>
            <a:r>
              <a:rPr lang="en-US" dirty="0"/>
              <a:t>Rate.</a:t>
            </a:r>
          </a:p>
          <a:p>
            <a:pPr marL="292608" indent="-292608">
              <a:buFont typeface="Arial" panose="020B0604020202020204" pitchFamily="34" charset="0"/>
              <a:buChar char="•"/>
            </a:pPr>
            <a:r>
              <a:rPr lang="en-US" dirty="0"/>
              <a:t>Rhythm.</a:t>
            </a:r>
          </a:p>
          <a:p>
            <a:pPr marL="292608" indent="-292608">
              <a:buFont typeface="Arial" panose="020B0604020202020204" pitchFamily="34" charset="0"/>
              <a:buChar char="•"/>
            </a:pPr>
            <a:r>
              <a:rPr lang="en-US" dirty="0"/>
              <a:t>Volume.</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195526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273300" y="902338"/>
            <a:ext cx="3961245" cy="903231"/>
          </a:xfrm>
        </p:spPr>
        <p:txBody>
          <a:bodyPr>
            <a:noAutofit/>
          </a:bodyPr>
          <a:lstStyle/>
          <a:p>
            <a:r>
              <a:rPr lang="en-US" sz="3600" dirty="0"/>
              <a:t>Respiration</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2112599"/>
            <a:ext cx="8458200" cy="1517291"/>
          </a:xfrm>
        </p:spPr>
        <p:txBody>
          <a:bodyPr/>
          <a:lstStyle/>
          <a:p>
            <a:r>
              <a:rPr lang="en-US" dirty="0"/>
              <a:t>Rate indicates oxygen supply to tissues.</a:t>
            </a:r>
          </a:p>
          <a:p>
            <a:r>
              <a:rPr lang="en-US" dirty="0"/>
              <a:t>Watch, listen, or feel for patient respirations.</a:t>
            </a:r>
          </a:p>
          <a:p>
            <a:pPr marL="292608" indent="-292608">
              <a:buFont typeface="Arial" panose="020B0604020202020204" pitchFamily="34" charset="0"/>
              <a:buChar char="•"/>
            </a:pPr>
            <a:r>
              <a:rPr lang="en-US" dirty="0"/>
              <a:t>Do not tell patient you are counting respirations.</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3629890"/>
            <a:ext cx="8458200" cy="2618509"/>
          </a:xfrm>
        </p:spPr>
        <p:txBody>
          <a:bodyPr/>
          <a:lstStyle/>
          <a:p>
            <a:r>
              <a:rPr lang="en-US" dirty="0"/>
              <a:t>Count for 1 minute.</a:t>
            </a:r>
          </a:p>
          <a:p>
            <a:pPr marL="292608" indent="-292608">
              <a:buFont typeface="Arial" panose="020B0604020202020204" pitchFamily="34" charset="0"/>
              <a:buChar char="•"/>
            </a:pPr>
            <a:r>
              <a:rPr lang="en-US" dirty="0"/>
              <a:t>Rate.</a:t>
            </a:r>
          </a:p>
          <a:p>
            <a:pPr marL="292608" indent="-292608">
              <a:buFont typeface="Arial" panose="020B0604020202020204" pitchFamily="34" charset="0"/>
              <a:buChar char="•"/>
            </a:pPr>
            <a:r>
              <a:rPr lang="en-US" dirty="0"/>
              <a:t>Rhythm.</a:t>
            </a:r>
          </a:p>
          <a:p>
            <a:pPr marL="292608" indent="-292608">
              <a:buFont typeface="Arial" panose="020B0604020202020204" pitchFamily="34" charset="0"/>
              <a:buChar char="•"/>
            </a:pPr>
            <a:r>
              <a:rPr lang="en-US" dirty="0"/>
              <a:t>Effort.</a:t>
            </a:r>
          </a:p>
          <a:p>
            <a:pPr marL="292608" indent="-292608">
              <a:buFont typeface="Arial" panose="020B0604020202020204" pitchFamily="34" charset="0"/>
              <a:buChar char="•"/>
            </a:pPr>
            <a:r>
              <a:rPr lang="en-US" dirty="0"/>
              <a:t>Irregularities.</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46</a:t>
            </a:fld>
            <a:endParaRPr lang="en-US"/>
          </a:p>
        </p:txBody>
      </p:sp>
    </p:spTree>
    <p:extLst>
      <p:ext uri="{BB962C8B-B14F-4D97-AF65-F5344CB8AC3E}">
        <p14:creationId xmlns:p14="http://schemas.microsoft.com/office/powerpoint/2010/main" val="307224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886" y="820563"/>
            <a:ext cx="4312227" cy="903231"/>
          </a:xfrm>
        </p:spPr>
        <p:txBody>
          <a:bodyPr/>
          <a:lstStyle/>
          <a:p>
            <a:r>
              <a:rPr lang="en-US" dirty="0"/>
              <a:t>Blood Pressure</a:t>
            </a:r>
            <a:endParaRPr lang="en-US" sz="1000" b="0" dirty="0"/>
          </a:p>
        </p:txBody>
      </p:sp>
      <p:sp>
        <p:nvSpPr>
          <p:cNvPr id="3" name="Content Placeholder 2"/>
          <p:cNvSpPr>
            <a:spLocks noGrp="1"/>
          </p:cNvSpPr>
          <p:nvPr>
            <p:ph sz="quarter" idx="11"/>
          </p:nvPr>
        </p:nvSpPr>
        <p:spPr>
          <a:xfrm>
            <a:off x="342900" y="1869856"/>
            <a:ext cx="8458200" cy="1399816"/>
          </a:xfrm>
        </p:spPr>
        <p:txBody>
          <a:bodyPr/>
          <a:lstStyle/>
          <a:p>
            <a:r>
              <a:rPr lang="en-US" sz="2200" dirty="0"/>
              <a:t>Force with which blood is pumped against the arterial walls.</a:t>
            </a:r>
          </a:p>
          <a:p>
            <a:pPr marL="292608" indent="-292608">
              <a:buFont typeface="Arial" panose="020B0604020202020204" pitchFamily="34" charset="0"/>
              <a:buChar char="•"/>
            </a:pPr>
            <a:r>
              <a:rPr lang="en-US" sz="2200" dirty="0"/>
              <a:t>Systole = contraction phase of heart = Systolic blood pressure.</a:t>
            </a:r>
          </a:p>
          <a:p>
            <a:pPr marL="292608" indent="-292608">
              <a:buFont typeface="Arial" panose="020B0604020202020204" pitchFamily="34" charset="0"/>
              <a:buChar char="•"/>
            </a:pPr>
            <a:r>
              <a:rPr lang="en-US" sz="2200" dirty="0"/>
              <a:t>Diastole = relaxation phase of heart = Diastolic blood pressure.</a:t>
            </a:r>
          </a:p>
        </p:txBody>
      </p:sp>
      <p:sp>
        <p:nvSpPr>
          <p:cNvPr id="8" name="Content Placeholder 7">
            <a:extLst>
              <a:ext uri="{FF2B5EF4-FFF2-40B4-BE49-F238E27FC236}">
                <a16:creationId xmlns:a16="http://schemas.microsoft.com/office/drawing/2014/main" id="{7BB50E31-32BB-EE10-62B9-5FB1926A7846}"/>
              </a:ext>
            </a:extLst>
          </p:cNvPr>
          <p:cNvSpPr>
            <a:spLocks noGrp="1"/>
          </p:cNvSpPr>
          <p:nvPr>
            <p:ph sz="quarter" idx="14"/>
          </p:nvPr>
        </p:nvSpPr>
        <p:spPr>
          <a:xfrm>
            <a:off x="2554049" y="6076949"/>
            <a:ext cx="3389551" cy="314326"/>
          </a:xfrm>
        </p:spPr>
        <p:txBody>
          <a:bodyPr/>
          <a:lstStyle/>
          <a:p>
            <a:r>
              <a:rPr lang="en-US" sz="1200" b="0" i="0" u="none" strike="noStrike" baseline="0" dirty="0">
                <a:solidFill>
                  <a:srgbClr val="000000"/>
                </a:solidFill>
              </a:rPr>
              <a:t>Jeffrey Coolidge/</a:t>
            </a:r>
            <a:r>
              <a:rPr lang="en-US" sz="1200" b="0" i="0" u="none" strike="noStrike" baseline="0" dirty="0" err="1">
                <a:solidFill>
                  <a:srgbClr val="000000"/>
                </a:solidFill>
              </a:rPr>
              <a:t>Stockbyte</a:t>
            </a:r>
            <a:r>
              <a:rPr lang="en-US" sz="1200" b="0" i="0" u="none" strike="noStrike" baseline="0" dirty="0">
                <a:solidFill>
                  <a:srgbClr val="000000"/>
                </a:solidFill>
              </a:rPr>
              <a:t>/Getty Images </a:t>
            </a:r>
            <a:endParaRPr lang="en-US" sz="1200" dirty="0"/>
          </a:p>
        </p:txBody>
      </p:sp>
      <p:sp>
        <p:nvSpPr>
          <p:cNvPr id="6" name="Slide Number Placeholder 5"/>
          <p:cNvSpPr>
            <a:spLocks noGrp="1"/>
          </p:cNvSpPr>
          <p:nvPr>
            <p:ph type="sldNum" sz="quarter" idx="10"/>
          </p:nvPr>
        </p:nvSpPr>
        <p:spPr/>
        <p:txBody>
          <a:bodyPr/>
          <a:lstStyle/>
          <a:p>
            <a:fld id="{68151E55-6873-49E2-B8D5-2F265E6F1973}" type="slidenum">
              <a:rPr lang="en-US" smtClean="0"/>
              <a:pPr/>
              <a:t>47</a:t>
            </a:fld>
            <a:endParaRPr lang="en-US" dirty="0"/>
          </a:p>
        </p:txBody>
      </p:sp>
      <p:pic>
        <p:nvPicPr>
          <p:cNvPr id="5" name="Picture 4" descr="A photograph shows the cuff of blood pressure monitor wound around the arm of a person with another person pumping the bulb to observe the gauge.">
            <a:extLst>
              <a:ext uri="{FF2B5EF4-FFF2-40B4-BE49-F238E27FC236}">
                <a16:creationId xmlns:a16="http://schemas.microsoft.com/office/drawing/2014/main" id="{55EA9217-B58B-4A85-9C8D-28313BE29C3B}"/>
              </a:ext>
            </a:extLst>
          </p:cNvPr>
          <p:cNvPicPr>
            <a:picLocks noChangeAspect="1"/>
          </p:cNvPicPr>
          <p:nvPr/>
        </p:nvPicPr>
        <p:blipFill>
          <a:blip r:embed="rId3"/>
          <a:stretch>
            <a:fillRect/>
          </a:stretch>
        </p:blipFill>
        <p:spPr>
          <a:xfrm>
            <a:off x="2554049" y="3324631"/>
            <a:ext cx="4035902" cy="3011685"/>
          </a:xfrm>
          <a:prstGeom prst="rect">
            <a:avLst/>
          </a:prstGeom>
        </p:spPr>
      </p:pic>
    </p:spTree>
    <p:extLst>
      <p:ext uri="{BB962C8B-B14F-4D97-AF65-F5344CB8AC3E}">
        <p14:creationId xmlns:p14="http://schemas.microsoft.com/office/powerpoint/2010/main" val="1393260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524052" y="1359420"/>
            <a:ext cx="8458200" cy="903231"/>
          </a:xfrm>
        </p:spPr>
        <p:txBody>
          <a:bodyPr>
            <a:normAutofit/>
          </a:bodyPr>
          <a:lstStyle/>
          <a:p>
            <a:r>
              <a:rPr lang="en-US" dirty="0"/>
              <a:t>Factors Affecting Blood Pressure</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687782"/>
            <a:ext cx="8458200" cy="3560618"/>
          </a:xfrm>
        </p:spPr>
        <p:txBody>
          <a:bodyPr/>
          <a:lstStyle/>
          <a:p>
            <a:r>
              <a:rPr lang="en-US" dirty="0"/>
              <a:t>Hypertension - blood pressure numbers judged to be above normal.</a:t>
            </a:r>
          </a:p>
          <a:p>
            <a:r>
              <a:rPr lang="en-US" dirty="0"/>
              <a:t>Hypotension - blood pressure numbers judged to be below normal.</a:t>
            </a:r>
          </a:p>
          <a:p>
            <a:r>
              <a:rPr lang="en-US" dirty="0"/>
              <a:t>Internal factors.</a:t>
            </a:r>
          </a:p>
          <a:p>
            <a:pPr marL="292608" indent="-292608">
              <a:buFont typeface="Arial" panose="020B0604020202020204" pitchFamily="34" charset="0"/>
              <a:buChar char="•"/>
            </a:pPr>
            <a:r>
              <a:rPr lang="en-US" dirty="0"/>
              <a:t>Cardiac output.</a:t>
            </a:r>
          </a:p>
          <a:p>
            <a:pPr marL="292608" indent="-292608">
              <a:buFont typeface="Arial" panose="020B0604020202020204" pitchFamily="34" charset="0"/>
              <a:buChar char="•"/>
            </a:pPr>
            <a:r>
              <a:rPr lang="en-US" dirty="0"/>
              <a:t>Blood volume.</a:t>
            </a:r>
          </a:p>
          <a:p>
            <a:pPr marL="292608" indent="-292608">
              <a:buFont typeface="Arial" panose="020B0604020202020204" pitchFamily="34" charset="0"/>
              <a:buChar char="•"/>
            </a:pPr>
            <a:r>
              <a:rPr lang="en-US" dirty="0"/>
              <a:t>Vasoconstriction.</a:t>
            </a:r>
          </a:p>
          <a:p>
            <a:pPr marL="292608" indent="-292608">
              <a:buFont typeface="Arial" panose="020B0604020202020204" pitchFamily="34" charset="0"/>
              <a:buChar char="•"/>
            </a:pPr>
            <a:r>
              <a:rPr lang="en-US" dirty="0"/>
              <a:t>Blood viscosity.</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48</a:t>
            </a:fld>
            <a:endParaRPr lang="en-US" dirty="0"/>
          </a:p>
        </p:txBody>
      </p:sp>
    </p:spTree>
    <p:extLst>
      <p:ext uri="{BB962C8B-B14F-4D97-AF65-F5344CB8AC3E}">
        <p14:creationId xmlns:p14="http://schemas.microsoft.com/office/powerpoint/2010/main" val="2996177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1081809" y="1845799"/>
            <a:ext cx="6362700" cy="903231"/>
          </a:xfrm>
        </p:spPr>
        <p:txBody>
          <a:bodyPr>
            <a:normAutofit/>
          </a:bodyPr>
          <a:lstStyle/>
          <a:p>
            <a:r>
              <a:rPr lang="en-US" dirty="0"/>
              <a:t>Measuring Blood Pressure</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3195782"/>
            <a:ext cx="7360227" cy="3052618"/>
          </a:xfrm>
        </p:spPr>
        <p:txBody>
          <a:bodyPr/>
          <a:lstStyle/>
          <a:p>
            <a:pPr marL="292608" indent="-292608">
              <a:buFont typeface="Arial" panose="020B0604020202020204" pitchFamily="34" charset="0"/>
              <a:buChar char="•"/>
            </a:pPr>
            <a:r>
              <a:rPr lang="en-US" dirty="0"/>
              <a:t>Place B</a:t>
            </a:r>
            <a:r>
              <a:rPr lang="en-US" sz="100" dirty="0"/>
              <a:t> </a:t>
            </a:r>
            <a:r>
              <a:rPr lang="en-US" dirty="0"/>
              <a:t>P cuff (sphygmomanometer) 1 to 2 inches above antecubital space.</a:t>
            </a:r>
          </a:p>
          <a:p>
            <a:pPr marL="292608" indent="-292608">
              <a:buFont typeface="Arial" panose="020B0604020202020204" pitchFamily="34" charset="0"/>
              <a:buChar char="•"/>
            </a:pPr>
            <a:r>
              <a:rPr lang="en-US" dirty="0"/>
              <a:t>Determine palpatory pressure, if necessary.</a:t>
            </a:r>
          </a:p>
          <a:p>
            <a:pPr marL="292608" indent="-292608">
              <a:buFont typeface="Arial" panose="020B0604020202020204" pitchFamily="34" charset="0"/>
              <a:buChar char="•"/>
            </a:pPr>
            <a:r>
              <a:rPr lang="en-US" dirty="0"/>
              <a:t>Release cuff for 30 to 60 seconds.</a:t>
            </a:r>
          </a:p>
          <a:p>
            <a:pPr marL="292608" indent="-292608">
              <a:buFont typeface="Arial" panose="020B0604020202020204" pitchFamily="34" charset="0"/>
              <a:buChar char="•"/>
            </a:pPr>
            <a:r>
              <a:rPr lang="en-US" dirty="0"/>
              <a:t>Determine auscultated blood pressure.</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49</a:t>
            </a:fld>
            <a:endParaRPr lang="en-US" dirty="0"/>
          </a:p>
        </p:txBody>
      </p:sp>
    </p:spTree>
    <p:extLst>
      <p:ext uri="{BB962C8B-B14F-4D97-AF65-F5344CB8AC3E}">
        <p14:creationId xmlns:p14="http://schemas.microsoft.com/office/powerpoint/2010/main" val="340226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358D-C876-4374-AAE1-9546D40F5721}"/>
              </a:ext>
            </a:extLst>
          </p:cNvPr>
          <p:cNvSpPr>
            <a:spLocks noGrp="1"/>
          </p:cNvSpPr>
          <p:nvPr>
            <p:ph type="title"/>
          </p:nvPr>
        </p:nvSpPr>
        <p:spPr>
          <a:xfrm>
            <a:off x="342900" y="1531763"/>
            <a:ext cx="6214918" cy="903231"/>
          </a:xfrm>
        </p:spPr>
        <p:txBody>
          <a:bodyPr>
            <a:normAutofit fontScale="90000"/>
          </a:bodyPr>
          <a:lstStyle/>
          <a:p>
            <a:r>
              <a:rPr lang="en-US" dirty="0"/>
              <a:t>Learning Outcome 1.1                          Apply Your Knowledge #1 </a:t>
            </a:r>
            <a:r>
              <a:rPr lang="en-US" sz="1100" b="0" dirty="0"/>
              <a:t>1</a:t>
            </a:r>
          </a:p>
        </p:txBody>
      </p:sp>
      <p:sp>
        <p:nvSpPr>
          <p:cNvPr id="3" name="Content Placeholder 2">
            <a:extLst>
              <a:ext uri="{FF2B5EF4-FFF2-40B4-BE49-F238E27FC236}">
                <a16:creationId xmlns:a16="http://schemas.microsoft.com/office/drawing/2014/main" id="{37748713-5959-48D5-8118-EA7C4CF7C9A0}"/>
              </a:ext>
            </a:extLst>
          </p:cNvPr>
          <p:cNvSpPr>
            <a:spLocks noGrp="1"/>
          </p:cNvSpPr>
          <p:nvPr>
            <p:ph sz="quarter" idx="11"/>
          </p:nvPr>
        </p:nvSpPr>
        <p:spPr>
          <a:xfrm>
            <a:off x="342900" y="3241965"/>
            <a:ext cx="6842991" cy="3006436"/>
          </a:xfrm>
        </p:spPr>
        <p:txBody>
          <a:bodyPr/>
          <a:lstStyle/>
          <a:p>
            <a:r>
              <a:rPr lang="en-US" dirty="0"/>
              <a:t>What is the name of the instrument that allows the electrical activity of the heart to be studied?</a:t>
            </a:r>
          </a:p>
        </p:txBody>
      </p:sp>
      <p:sp>
        <p:nvSpPr>
          <p:cNvPr id="6" name="Slide Number Placeholder 5">
            <a:extLst>
              <a:ext uri="{FF2B5EF4-FFF2-40B4-BE49-F238E27FC236}">
                <a16:creationId xmlns:a16="http://schemas.microsoft.com/office/drawing/2014/main" id="{C4ADFA73-FDD5-4AF3-85D7-16CDC121E115}"/>
              </a:ext>
            </a:extLst>
          </p:cNvPr>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1604421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12053"/>
            <a:ext cx="6048664" cy="903231"/>
          </a:xfrm>
        </p:spPr>
        <p:txBody>
          <a:bodyPr>
            <a:normAutofit fontScale="90000"/>
          </a:bodyPr>
          <a:lstStyle/>
          <a:p>
            <a:r>
              <a:rPr lang="en-US" dirty="0"/>
              <a:t>Learning Outcome 1.5                          Apply Your Knowledge #1 </a:t>
            </a:r>
            <a:r>
              <a:rPr lang="en-US" sz="1100" b="0" dirty="0"/>
              <a:t>1</a:t>
            </a:r>
          </a:p>
        </p:txBody>
      </p:sp>
      <p:sp>
        <p:nvSpPr>
          <p:cNvPr id="3" name="Content Placeholder 2"/>
          <p:cNvSpPr>
            <a:spLocks noGrp="1"/>
          </p:cNvSpPr>
          <p:nvPr>
            <p:ph sz="quarter" idx="11"/>
          </p:nvPr>
        </p:nvSpPr>
        <p:spPr>
          <a:xfrm>
            <a:off x="342900" y="4285673"/>
            <a:ext cx="6870700" cy="1962727"/>
          </a:xfrm>
        </p:spPr>
        <p:txBody>
          <a:bodyPr/>
          <a:lstStyle/>
          <a:p>
            <a:r>
              <a:rPr lang="en-US" dirty="0"/>
              <a:t>How can you count respirations without letting the patient know you are counting them?</a:t>
            </a:r>
          </a:p>
        </p:txBody>
      </p:sp>
      <p:sp>
        <p:nvSpPr>
          <p:cNvPr id="6" name="Slide Number Placeholder 5"/>
          <p:cNvSpPr>
            <a:spLocks noGrp="1"/>
          </p:cNvSpPr>
          <p:nvPr>
            <p:ph type="sldNum" sz="quarter" idx="4"/>
          </p:nvPr>
        </p:nvSpPr>
        <p:spPr/>
        <p:txBody>
          <a:bodyPr/>
          <a:lstStyle/>
          <a:p>
            <a:fld id="{68151E55-6873-49E2-B8D5-2F265E6F1973}" type="slidenum">
              <a:rPr lang="en-US" smtClean="0"/>
              <a:pPr/>
              <a:t>50</a:t>
            </a:fld>
            <a:endParaRPr lang="en-US" dirty="0"/>
          </a:p>
        </p:txBody>
      </p:sp>
    </p:spTree>
    <p:extLst>
      <p:ext uri="{BB962C8B-B14F-4D97-AF65-F5344CB8AC3E}">
        <p14:creationId xmlns:p14="http://schemas.microsoft.com/office/powerpoint/2010/main" val="2339372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64446"/>
            <a:ext cx="5862782" cy="903231"/>
          </a:xfrm>
        </p:spPr>
        <p:txBody>
          <a:bodyPr>
            <a:noAutofit/>
          </a:bodyPr>
          <a:lstStyle/>
          <a:p>
            <a:r>
              <a:rPr lang="en-US" sz="3200" dirty="0"/>
              <a:t>Learning Outcome 1.5                          Apply Your Knowledge #1 </a:t>
            </a:r>
            <a:r>
              <a:rPr lang="en-US" sz="1000" b="0" dirty="0"/>
              <a:t>2</a:t>
            </a:r>
          </a:p>
        </p:txBody>
      </p:sp>
      <p:sp>
        <p:nvSpPr>
          <p:cNvPr id="3" name="Content Placeholder 2"/>
          <p:cNvSpPr>
            <a:spLocks noGrp="1"/>
          </p:cNvSpPr>
          <p:nvPr>
            <p:ph sz="quarter" idx="11"/>
          </p:nvPr>
        </p:nvSpPr>
        <p:spPr>
          <a:xfrm>
            <a:off x="266029" y="2732024"/>
            <a:ext cx="8458200" cy="768401"/>
          </a:xfrm>
        </p:spPr>
        <p:txBody>
          <a:bodyPr/>
          <a:lstStyle/>
          <a:p>
            <a:r>
              <a:rPr lang="en-US" dirty="0"/>
              <a:t>How can you count respirations without letting the patient know you are counting them?</a:t>
            </a:r>
          </a:p>
        </p:txBody>
      </p:sp>
      <p:sp>
        <p:nvSpPr>
          <p:cNvPr id="7" name="Content Placeholder 6"/>
          <p:cNvSpPr>
            <a:spLocks noGrp="1"/>
          </p:cNvSpPr>
          <p:nvPr>
            <p:ph sz="quarter" idx="14"/>
          </p:nvPr>
        </p:nvSpPr>
        <p:spPr>
          <a:xfrm>
            <a:off x="266029" y="4452003"/>
            <a:ext cx="7086116" cy="1577327"/>
          </a:xfrm>
        </p:spPr>
        <p:txBody>
          <a:bodyPr/>
          <a:lstStyle/>
          <a:p>
            <a:r>
              <a:rPr lang="en-US" dirty="0">
                <a:solidFill>
                  <a:srgbClr val="002060"/>
                </a:solidFill>
              </a:rPr>
              <a:t>Tell the patient you want to listen to his or her lungs, or count the respirations while you have your fingers on the patient’s pulse.</a:t>
            </a:r>
          </a:p>
        </p:txBody>
      </p:sp>
      <p:sp>
        <p:nvSpPr>
          <p:cNvPr id="6" name="Slide Number Placeholder 5"/>
          <p:cNvSpPr>
            <a:spLocks noGrp="1"/>
          </p:cNvSpPr>
          <p:nvPr>
            <p:ph type="sldNum" sz="quarter" idx="10"/>
          </p:nvPr>
        </p:nvSpPr>
        <p:spPr/>
        <p:txBody>
          <a:bodyPr/>
          <a:lstStyle/>
          <a:p>
            <a:fld id="{68151E55-6873-49E2-B8D5-2F265E6F1973}" type="slidenum">
              <a:rPr lang="en-US" smtClean="0"/>
              <a:pPr/>
              <a:t>51</a:t>
            </a:fld>
            <a:endParaRPr lang="en-US" dirty="0"/>
          </a:p>
        </p:txBody>
      </p:sp>
      <p:sp>
        <p:nvSpPr>
          <p:cNvPr id="8" name="Content Placeholder 7">
            <a:extLst>
              <a:ext uri="{FF2B5EF4-FFF2-40B4-BE49-F238E27FC236}">
                <a16:creationId xmlns:a16="http://schemas.microsoft.com/office/drawing/2014/main" id="{9C50CC35-B644-41A7-A3DF-67E2FEDEFC87}"/>
              </a:ext>
            </a:extLst>
          </p:cNvPr>
          <p:cNvSpPr>
            <a:spLocks noGrp="1"/>
          </p:cNvSpPr>
          <p:nvPr>
            <p:ph sz="quarter" idx="15"/>
          </p:nvPr>
        </p:nvSpPr>
        <p:spPr>
          <a:xfrm>
            <a:off x="266029" y="3502614"/>
            <a:ext cx="1560540" cy="513738"/>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3441584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399981"/>
            <a:ext cx="5836227" cy="903231"/>
          </a:xfrm>
        </p:spPr>
        <p:txBody>
          <a:bodyPr>
            <a:normAutofit fontScale="90000"/>
          </a:bodyPr>
          <a:lstStyle/>
          <a:p>
            <a:r>
              <a:rPr lang="en-US" dirty="0"/>
              <a:t>Learning Outcome 1.5                          Apply Your Knowledge #2 </a:t>
            </a:r>
            <a:r>
              <a:rPr lang="en-US" sz="1100" b="0" dirty="0"/>
              <a:t>1</a:t>
            </a:r>
          </a:p>
        </p:txBody>
      </p:sp>
      <p:sp>
        <p:nvSpPr>
          <p:cNvPr id="3" name="Content Placeholder 2"/>
          <p:cNvSpPr>
            <a:spLocks noGrp="1"/>
          </p:cNvSpPr>
          <p:nvPr>
            <p:ph sz="quarter" idx="11"/>
          </p:nvPr>
        </p:nvSpPr>
        <p:spPr>
          <a:xfrm>
            <a:off x="342900" y="4257964"/>
            <a:ext cx="6131791" cy="1990436"/>
          </a:xfrm>
        </p:spPr>
        <p:txBody>
          <a:bodyPr/>
          <a:lstStyle/>
          <a:p>
            <a:r>
              <a:rPr lang="en-US" dirty="0"/>
              <a:t>What is the difference between palpatory and auscultated blood pressure?</a:t>
            </a:r>
          </a:p>
        </p:txBody>
      </p:sp>
      <p:sp>
        <p:nvSpPr>
          <p:cNvPr id="6" name="Slide Number Placeholder 5"/>
          <p:cNvSpPr>
            <a:spLocks noGrp="1"/>
          </p:cNvSpPr>
          <p:nvPr>
            <p:ph type="sldNum" sz="quarter" idx="4"/>
          </p:nvPr>
        </p:nvSpPr>
        <p:spPr/>
        <p:txBody>
          <a:bodyPr/>
          <a:lstStyle/>
          <a:p>
            <a:fld id="{68151E55-6873-49E2-B8D5-2F265E6F1973}" type="slidenum">
              <a:rPr lang="en-US" smtClean="0"/>
              <a:pPr/>
              <a:t>52</a:t>
            </a:fld>
            <a:endParaRPr lang="en-US" dirty="0"/>
          </a:p>
        </p:txBody>
      </p:sp>
    </p:spTree>
    <p:extLst>
      <p:ext uri="{BB962C8B-B14F-4D97-AF65-F5344CB8AC3E}">
        <p14:creationId xmlns:p14="http://schemas.microsoft.com/office/powerpoint/2010/main" val="32719830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06939"/>
            <a:ext cx="6233391" cy="903231"/>
          </a:xfrm>
        </p:spPr>
        <p:txBody>
          <a:bodyPr>
            <a:noAutofit/>
          </a:bodyPr>
          <a:lstStyle/>
          <a:p>
            <a:r>
              <a:rPr lang="en-US" sz="3200" dirty="0"/>
              <a:t>Learning Outcome 1.5                          Apply Your Knowledge #2 </a:t>
            </a:r>
            <a:r>
              <a:rPr lang="en-US" sz="1000" b="0" dirty="0"/>
              <a:t>2</a:t>
            </a:r>
          </a:p>
        </p:txBody>
      </p:sp>
      <p:sp>
        <p:nvSpPr>
          <p:cNvPr id="3" name="Content Placeholder 2"/>
          <p:cNvSpPr>
            <a:spLocks noGrp="1"/>
          </p:cNvSpPr>
          <p:nvPr>
            <p:ph sz="quarter" idx="11"/>
          </p:nvPr>
        </p:nvSpPr>
        <p:spPr>
          <a:xfrm>
            <a:off x="366582" y="2494070"/>
            <a:ext cx="8458200" cy="807730"/>
          </a:xfrm>
        </p:spPr>
        <p:txBody>
          <a:bodyPr/>
          <a:lstStyle/>
          <a:p>
            <a:r>
              <a:rPr lang="en-US" dirty="0"/>
              <a:t>What is the difference between palpatory and auscultated blood pressure?</a:t>
            </a:r>
          </a:p>
        </p:txBody>
      </p:sp>
      <p:sp>
        <p:nvSpPr>
          <p:cNvPr id="7" name="Content Placeholder 6"/>
          <p:cNvSpPr>
            <a:spLocks noGrp="1"/>
          </p:cNvSpPr>
          <p:nvPr>
            <p:ph sz="quarter" idx="14"/>
          </p:nvPr>
        </p:nvSpPr>
        <p:spPr>
          <a:xfrm>
            <a:off x="342900" y="3990109"/>
            <a:ext cx="8458200" cy="1496291"/>
          </a:xfrm>
        </p:spPr>
        <p:txBody>
          <a:bodyPr/>
          <a:lstStyle/>
          <a:p>
            <a:r>
              <a:rPr lang="en-US" u="sng" dirty="0">
                <a:solidFill>
                  <a:srgbClr val="002060"/>
                </a:solidFill>
              </a:rPr>
              <a:t>Palpatory blood pressure</a:t>
            </a:r>
            <a:r>
              <a:rPr lang="en-US" dirty="0">
                <a:solidFill>
                  <a:srgbClr val="002060"/>
                </a:solidFill>
              </a:rPr>
              <a:t> is an estimate of the patient’s systolic pressure and is used to find the target peak cuff inflation.</a:t>
            </a:r>
          </a:p>
          <a:p>
            <a:r>
              <a:rPr lang="en-US" u="sng" dirty="0">
                <a:solidFill>
                  <a:srgbClr val="002060"/>
                </a:solidFill>
              </a:rPr>
              <a:t>Auscultated blood pressure</a:t>
            </a:r>
            <a:r>
              <a:rPr lang="en-US" dirty="0">
                <a:solidFill>
                  <a:srgbClr val="002060"/>
                </a:solidFill>
              </a:rPr>
              <a:t> is a measurement of the systolic and diastolic blood pressure and is performed with a stethoscope.</a:t>
            </a:r>
          </a:p>
        </p:txBody>
      </p:sp>
      <p:sp>
        <p:nvSpPr>
          <p:cNvPr id="6" name="Slide Number Placeholder 5"/>
          <p:cNvSpPr>
            <a:spLocks noGrp="1"/>
          </p:cNvSpPr>
          <p:nvPr>
            <p:ph type="sldNum" sz="quarter" idx="10"/>
          </p:nvPr>
        </p:nvSpPr>
        <p:spPr/>
        <p:txBody>
          <a:bodyPr/>
          <a:lstStyle/>
          <a:p>
            <a:fld id="{68151E55-6873-49E2-B8D5-2F265E6F1973}" type="slidenum">
              <a:rPr lang="en-US" smtClean="0"/>
              <a:pPr/>
              <a:t>53</a:t>
            </a:fld>
            <a:endParaRPr lang="en-US" dirty="0"/>
          </a:p>
        </p:txBody>
      </p:sp>
      <p:sp>
        <p:nvSpPr>
          <p:cNvPr id="8" name="Content Placeholder 7">
            <a:extLst>
              <a:ext uri="{FF2B5EF4-FFF2-40B4-BE49-F238E27FC236}">
                <a16:creationId xmlns:a16="http://schemas.microsoft.com/office/drawing/2014/main" id="{4A431EFB-C7EE-4B35-9F5D-C9E37B96AEAE}"/>
              </a:ext>
            </a:extLst>
          </p:cNvPr>
          <p:cNvSpPr>
            <a:spLocks noGrp="1"/>
          </p:cNvSpPr>
          <p:nvPr>
            <p:ph sz="quarter" idx="15"/>
          </p:nvPr>
        </p:nvSpPr>
        <p:spPr>
          <a:xfrm>
            <a:off x="366582" y="3301800"/>
            <a:ext cx="8458200" cy="376087"/>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4260272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23F1-1228-4376-B2A6-1AC4E8A50064}"/>
              </a:ext>
            </a:extLst>
          </p:cNvPr>
          <p:cNvSpPr>
            <a:spLocks noGrp="1"/>
          </p:cNvSpPr>
          <p:nvPr>
            <p:ph type="title"/>
          </p:nvPr>
        </p:nvSpPr>
        <p:spPr>
          <a:xfrm>
            <a:off x="2605809" y="609600"/>
            <a:ext cx="4617027" cy="903231"/>
          </a:xfrm>
        </p:spPr>
        <p:txBody>
          <a:bodyPr>
            <a:noAutofit/>
          </a:bodyPr>
          <a:lstStyle/>
          <a:p>
            <a:r>
              <a:rPr lang="en-US" sz="3600" dirty="0"/>
              <a:t>Chapter 1 Summary</a:t>
            </a:r>
          </a:p>
        </p:txBody>
      </p:sp>
      <p:sp>
        <p:nvSpPr>
          <p:cNvPr id="3" name="Content Placeholder 2">
            <a:extLst>
              <a:ext uri="{FF2B5EF4-FFF2-40B4-BE49-F238E27FC236}">
                <a16:creationId xmlns:a16="http://schemas.microsoft.com/office/drawing/2014/main" id="{E4ACB6E1-43F3-4031-9A63-298D1B054E19}"/>
              </a:ext>
            </a:extLst>
          </p:cNvPr>
          <p:cNvSpPr>
            <a:spLocks noGrp="1"/>
          </p:cNvSpPr>
          <p:nvPr>
            <p:ph sz="quarter" idx="11"/>
          </p:nvPr>
        </p:nvSpPr>
        <p:spPr>
          <a:xfrm>
            <a:off x="342900" y="1457697"/>
            <a:ext cx="8458200" cy="1517291"/>
          </a:xfrm>
        </p:spPr>
        <p:txBody>
          <a:bodyPr/>
          <a:lstStyle/>
          <a:p>
            <a:r>
              <a:rPr lang="en-US" dirty="0"/>
              <a:t>An E</a:t>
            </a:r>
            <a:r>
              <a:rPr lang="en-US" sz="100" dirty="0"/>
              <a:t> </a:t>
            </a:r>
            <a:r>
              <a:rPr lang="en-US" dirty="0"/>
              <a:t>C</a:t>
            </a:r>
            <a:r>
              <a:rPr lang="en-US" sz="100" dirty="0"/>
              <a:t> </a:t>
            </a:r>
            <a:r>
              <a:rPr lang="en-US" dirty="0"/>
              <a:t>G is.</a:t>
            </a:r>
          </a:p>
          <a:p>
            <a:pPr marL="292608" indent="-292608">
              <a:buFont typeface="Arial" panose="020B0604020202020204" pitchFamily="34" charset="0"/>
              <a:buChar char="•"/>
            </a:pPr>
            <a:r>
              <a:rPr lang="en-US" dirty="0"/>
              <a:t>A tracing of the heart’s electrical activity.</a:t>
            </a:r>
          </a:p>
          <a:p>
            <a:pPr marL="292608" indent="-292608">
              <a:buFont typeface="Arial" panose="020B0604020202020204" pitchFamily="34" charset="0"/>
              <a:buChar char="•"/>
            </a:pPr>
            <a:r>
              <a:rPr lang="en-US" dirty="0"/>
              <a:t>Used in the diagnosis of cardiovascular disease.</a:t>
            </a:r>
          </a:p>
        </p:txBody>
      </p:sp>
      <p:sp>
        <p:nvSpPr>
          <p:cNvPr id="4" name="Content Placeholder 3">
            <a:extLst>
              <a:ext uri="{FF2B5EF4-FFF2-40B4-BE49-F238E27FC236}">
                <a16:creationId xmlns:a16="http://schemas.microsoft.com/office/drawing/2014/main" id="{39B65B83-E3C3-4A19-AB30-2EEC67FB452B}"/>
              </a:ext>
            </a:extLst>
          </p:cNvPr>
          <p:cNvSpPr>
            <a:spLocks noGrp="1"/>
          </p:cNvSpPr>
          <p:nvPr>
            <p:ph sz="quarter" idx="14"/>
          </p:nvPr>
        </p:nvSpPr>
        <p:spPr>
          <a:xfrm>
            <a:off x="342900" y="2974988"/>
            <a:ext cx="8458200" cy="3273412"/>
          </a:xfrm>
        </p:spPr>
        <p:txBody>
          <a:bodyPr/>
          <a:lstStyle/>
          <a:p>
            <a:r>
              <a:rPr lang="en-US" dirty="0"/>
              <a:t>Uses of an E</a:t>
            </a:r>
            <a:r>
              <a:rPr lang="en-US" sz="100" dirty="0"/>
              <a:t> </a:t>
            </a:r>
            <a:r>
              <a:rPr lang="en-US" dirty="0"/>
              <a:t>C</a:t>
            </a:r>
            <a:r>
              <a:rPr lang="en-US" sz="100" dirty="0"/>
              <a:t> </a:t>
            </a:r>
            <a:r>
              <a:rPr lang="en-US" dirty="0"/>
              <a:t>G:</a:t>
            </a:r>
          </a:p>
          <a:p>
            <a:pPr marL="292608" indent="-292608">
              <a:buFont typeface="Arial" panose="020B0604020202020204" pitchFamily="34" charset="0"/>
              <a:buChar char="•"/>
            </a:pPr>
            <a:r>
              <a:rPr lang="en-US" dirty="0"/>
              <a:t>In the hospital as a part of a routine exam or during emergencies.</a:t>
            </a:r>
          </a:p>
          <a:p>
            <a:pPr marL="292608" indent="-292608">
              <a:buFont typeface="Arial" panose="020B0604020202020204" pitchFamily="34" charset="0"/>
              <a:buChar char="•"/>
            </a:pPr>
            <a:r>
              <a:rPr lang="en-US" dirty="0"/>
              <a:t>In doctors’ offices and clinics as part of a routine exam, stress test, or Holter monitoring.</a:t>
            </a:r>
          </a:p>
          <a:p>
            <a:pPr marL="292608" indent="-292608">
              <a:buFont typeface="Arial" panose="020B0604020202020204" pitchFamily="34" charset="0"/>
              <a:buChar char="•"/>
            </a:pPr>
            <a:r>
              <a:rPr lang="en-US" dirty="0"/>
              <a:t>Outside of healthcare facilities in emergencies or via telemedicine.</a:t>
            </a:r>
          </a:p>
        </p:txBody>
      </p:sp>
      <p:sp>
        <p:nvSpPr>
          <p:cNvPr id="7" name="Slide Number Placeholder 6">
            <a:extLst>
              <a:ext uri="{FF2B5EF4-FFF2-40B4-BE49-F238E27FC236}">
                <a16:creationId xmlns:a16="http://schemas.microsoft.com/office/drawing/2014/main" id="{DCC79524-5833-4ED6-BC59-D7CDADDA80AB}"/>
              </a:ext>
            </a:extLst>
          </p:cNvPr>
          <p:cNvSpPr>
            <a:spLocks noGrp="1"/>
          </p:cNvSpPr>
          <p:nvPr>
            <p:ph type="sldNum" sz="quarter" idx="10"/>
          </p:nvPr>
        </p:nvSpPr>
        <p:spPr/>
        <p:txBody>
          <a:bodyPr/>
          <a:lstStyle/>
          <a:p>
            <a:fld id="{68151E55-6873-49E2-B8D5-2F265E6F1973}" type="slidenum">
              <a:rPr lang="en-US" smtClean="0"/>
              <a:pPr/>
              <a:t>54</a:t>
            </a:fld>
            <a:endParaRPr lang="en-US"/>
          </a:p>
        </p:txBody>
      </p:sp>
    </p:spTree>
    <p:extLst>
      <p:ext uri="{BB962C8B-B14F-4D97-AF65-F5344CB8AC3E}">
        <p14:creationId xmlns:p14="http://schemas.microsoft.com/office/powerpoint/2010/main" val="365768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2356428" y="1005290"/>
            <a:ext cx="4127500" cy="903231"/>
          </a:xfrm>
        </p:spPr>
        <p:txBody>
          <a:bodyPr>
            <a:normAutofit/>
          </a:bodyPr>
          <a:lstStyle/>
          <a:p>
            <a:r>
              <a:rPr lang="en-US" dirty="0"/>
              <a:t>Chapter Summary </a:t>
            </a:r>
            <a:r>
              <a:rPr lang="en-US" sz="1000" b="0" dirty="0"/>
              <a:t>1</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253673"/>
            <a:ext cx="8458200" cy="3994727"/>
          </a:xfrm>
        </p:spPr>
        <p:txBody>
          <a:bodyPr/>
          <a:lstStyle/>
          <a:p>
            <a:r>
              <a:rPr lang="en-US" dirty="0"/>
              <a:t>Legal and ethical issues in preparing for an E</a:t>
            </a:r>
            <a:r>
              <a:rPr lang="en-US" sz="100" dirty="0"/>
              <a:t> </a:t>
            </a:r>
            <a:r>
              <a:rPr lang="en-US" dirty="0"/>
              <a:t>C</a:t>
            </a:r>
            <a:r>
              <a:rPr lang="en-US" sz="100" dirty="0"/>
              <a:t> </a:t>
            </a:r>
            <a:r>
              <a:rPr lang="en-US" dirty="0"/>
              <a:t>G include:</a:t>
            </a:r>
          </a:p>
          <a:p>
            <a:pPr marL="292608" indent="-292608">
              <a:buFont typeface="Arial" panose="020B0604020202020204" pitchFamily="34" charset="0"/>
              <a:buChar char="•"/>
            </a:pPr>
            <a:r>
              <a:rPr lang="en-US" dirty="0"/>
              <a:t>Protecting patient information (H</a:t>
            </a:r>
            <a:r>
              <a:rPr lang="en-US" sz="100" dirty="0"/>
              <a:t> </a:t>
            </a:r>
            <a:r>
              <a:rPr lang="en-US" dirty="0"/>
              <a:t>I</a:t>
            </a:r>
            <a:r>
              <a:rPr lang="en-US" sz="100" dirty="0"/>
              <a:t> </a:t>
            </a:r>
            <a:r>
              <a:rPr lang="en-US" dirty="0"/>
              <a:t>P</a:t>
            </a:r>
            <a:r>
              <a:rPr lang="en-US" sz="100" dirty="0"/>
              <a:t> </a:t>
            </a:r>
            <a:r>
              <a:rPr lang="en-US" dirty="0"/>
              <a:t>A</a:t>
            </a:r>
            <a:r>
              <a:rPr lang="en-US" sz="100" dirty="0"/>
              <a:t> </a:t>
            </a:r>
            <a:r>
              <a:rPr lang="en-US" dirty="0"/>
              <a:t>A).</a:t>
            </a:r>
          </a:p>
          <a:p>
            <a:pPr marL="292608" indent="-292608">
              <a:buFont typeface="Arial" panose="020B0604020202020204" pitchFamily="34" charset="0"/>
              <a:buChar char="•"/>
            </a:pPr>
            <a:r>
              <a:rPr lang="en-US" dirty="0"/>
              <a:t>Practicing ethically and legally.</a:t>
            </a:r>
          </a:p>
          <a:p>
            <a:pPr marL="292608" indent="-292608">
              <a:buFont typeface="Arial" panose="020B0604020202020204" pitchFamily="34" charset="0"/>
              <a:buChar char="•"/>
            </a:pPr>
            <a:r>
              <a:rPr lang="en-US" dirty="0"/>
              <a:t>Understanding medical professional liability.</a:t>
            </a:r>
          </a:p>
          <a:p>
            <a:pPr marL="292608" indent="-292608">
              <a:buFont typeface="Arial" panose="020B0604020202020204" pitchFamily="34" charset="0"/>
              <a:buChar char="•"/>
            </a:pPr>
            <a:r>
              <a:rPr lang="en-US" dirty="0"/>
              <a:t>Avoiding slander and libel.</a:t>
            </a:r>
          </a:p>
          <a:p>
            <a:pPr marL="292608" indent="-292608">
              <a:buFont typeface="Arial" panose="020B0604020202020204" pitchFamily="34" charset="0"/>
              <a:buChar char="•"/>
            </a:pPr>
            <a:r>
              <a:rPr lang="en-US" dirty="0"/>
              <a:t>Documenting all care and treatment.</a:t>
            </a:r>
          </a:p>
          <a:p>
            <a:pPr marL="292608" indent="-292608">
              <a:buFont typeface="Arial" panose="020B0604020202020204" pitchFamily="34" charset="0"/>
              <a:buChar char="•"/>
            </a:pPr>
            <a:r>
              <a:rPr lang="en-US" dirty="0"/>
              <a:t>Obtaining informed consent when necessary.</a:t>
            </a:r>
          </a:p>
          <a:p>
            <a:pPr marL="292608" indent="-292608">
              <a:buFont typeface="Arial" panose="020B0604020202020204" pitchFamily="34" charset="0"/>
              <a:buChar char="•"/>
            </a:pPr>
            <a:r>
              <a:rPr lang="en-US" dirty="0"/>
              <a:t>Educating and communicating with the patient.</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55</a:t>
            </a:fld>
            <a:endParaRPr lang="en-US" dirty="0"/>
          </a:p>
        </p:txBody>
      </p:sp>
    </p:spTree>
    <p:extLst>
      <p:ext uri="{BB962C8B-B14F-4D97-AF65-F5344CB8AC3E}">
        <p14:creationId xmlns:p14="http://schemas.microsoft.com/office/powerpoint/2010/main" val="2217944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52-FF6C-4FE8-9298-7D44647A0267}"/>
              </a:ext>
            </a:extLst>
          </p:cNvPr>
          <p:cNvSpPr>
            <a:spLocks noGrp="1"/>
          </p:cNvSpPr>
          <p:nvPr>
            <p:ph type="title"/>
          </p:nvPr>
        </p:nvSpPr>
        <p:spPr>
          <a:xfrm>
            <a:off x="1986972" y="1430163"/>
            <a:ext cx="4894118" cy="903231"/>
          </a:xfrm>
        </p:spPr>
        <p:txBody>
          <a:bodyPr>
            <a:normAutofit/>
          </a:bodyPr>
          <a:lstStyle/>
          <a:p>
            <a:r>
              <a:rPr lang="en-US" dirty="0"/>
              <a:t>Chapter Summary </a:t>
            </a:r>
            <a:r>
              <a:rPr lang="en-US" sz="1000" b="0" dirty="0"/>
              <a:t>2</a:t>
            </a:r>
          </a:p>
        </p:txBody>
      </p:sp>
      <p:sp>
        <p:nvSpPr>
          <p:cNvPr id="3" name="Content Placeholder 2">
            <a:extLst>
              <a:ext uri="{FF2B5EF4-FFF2-40B4-BE49-F238E27FC236}">
                <a16:creationId xmlns:a16="http://schemas.microsoft.com/office/drawing/2014/main" id="{CADCE734-D166-4B0A-A88B-49A6337FE32F}"/>
              </a:ext>
            </a:extLst>
          </p:cNvPr>
          <p:cNvSpPr>
            <a:spLocks noGrp="1"/>
          </p:cNvSpPr>
          <p:nvPr>
            <p:ph sz="quarter" idx="11"/>
          </p:nvPr>
        </p:nvSpPr>
        <p:spPr>
          <a:xfrm>
            <a:off x="342900" y="2650837"/>
            <a:ext cx="7230918" cy="3597564"/>
          </a:xfrm>
        </p:spPr>
        <p:txBody>
          <a:bodyPr/>
          <a:lstStyle/>
          <a:p>
            <a:pPr marL="292608" indent="-292608">
              <a:buFont typeface="Arial" panose="020B0604020202020204" pitchFamily="34" charset="0"/>
              <a:buChar char="•"/>
            </a:pPr>
            <a:r>
              <a:rPr lang="en-US" dirty="0"/>
              <a:t>Infection control procedures include use of standard precautions, personal protective equipment (P</a:t>
            </a:r>
            <a:r>
              <a:rPr lang="en-US" sz="100" dirty="0"/>
              <a:t> </a:t>
            </a:r>
            <a:r>
              <a:rPr lang="en-US" dirty="0" err="1"/>
              <a:t>P</a:t>
            </a:r>
            <a:r>
              <a:rPr lang="en-US" sz="100" dirty="0"/>
              <a:t> </a:t>
            </a:r>
            <a:r>
              <a:rPr lang="en-US" dirty="0"/>
              <a:t>E), and isolation precautions.</a:t>
            </a:r>
          </a:p>
          <a:p>
            <a:pPr marL="292608" indent="-292608">
              <a:buFont typeface="Arial" panose="020B0604020202020204" pitchFamily="34" charset="0"/>
              <a:buChar char="•"/>
            </a:pPr>
            <a:r>
              <a:rPr lang="en-US" dirty="0"/>
              <a:t>Vital signs include pulse, respiration, blood pressure, temperature, and pain assessment.</a:t>
            </a:r>
          </a:p>
          <a:p>
            <a:pPr marL="292608" indent="-292608">
              <a:buFont typeface="Arial" panose="020B0604020202020204" pitchFamily="34" charset="0"/>
              <a:buChar char="•"/>
            </a:pPr>
            <a:r>
              <a:rPr lang="en-US" dirty="0"/>
              <a:t>Vital signs provide information about the patient’s state of health.</a:t>
            </a:r>
          </a:p>
        </p:txBody>
      </p:sp>
      <p:sp>
        <p:nvSpPr>
          <p:cNvPr id="6" name="Slide Number Placeholder 5">
            <a:extLst>
              <a:ext uri="{FF2B5EF4-FFF2-40B4-BE49-F238E27FC236}">
                <a16:creationId xmlns:a16="http://schemas.microsoft.com/office/drawing/2014/main" id="{03B3B01D-275E-4069-A6EA-60A762DED17B}"/>
              </a:ext>
            </a:extLst>
          </p:cNvPr>
          <p:cNvSpPr>
            <a:spLocks noGrp="1"/>
          </p:cNvSpPr>
          <p:nvPr>
            <p:ph type="sldNum" sz="quarter" idx="4"/>
          </p:nvPr>
        </p:nvSpPr>
        <p:spPr/>
        <p:txBody>
          <a:bodyPr/>
          <a:lstStyle/>
          <a:p>
            <a:fld id="{68151E55-6873-49E2-B8D5-2F265E6F1973}" type="slidenum">
              <a:rPr lang="en-US" smtClean="0"/>
              <a:pPr/>
              <a:t>56</a:t>
            </a:fld>
            <a:endParaRPr lang="en-US" dirty="0"/>
          </a:p>
        </p:txBody>
      </p:sp>
    </p:spTree>
    <p:extLst>
      <p:ext uri="{BB962C8B-B14F-4D97-AF65-F5344CB8AC3E}">
        <p14:creationId xmlns:p14="http://schemas.microsoft.com/office/powerpoint/2010/main" val="45716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209" y="1688781"/>
            <a:ext cx="5180445" cy="903231"/>
          </a:xfrm>
        </p:spPr>
        <p:txBody>
          <a:bodyPr>
            <a:noAutofit/>
          </a:bodyPr>
          <a:lstStyle/>
          <a:p>
            <a:r>
              <a:rPr lang="en-US" sz="3200" dirty="0"/>
              <a:t>Learning Outcome 1.1                          Apply Your Knowledge #1 </a:t>
            </a:r>
            <a:r>
              <a:rPr lang="en-US" sz="1000" b="0" dirty="0"/>
              <a:t>2</a:t>
            </a:r>
          </a:p>
        </p:txBody>
      </p:sp>
      <p:sp>
        <p:nvSpPr>
          <p:cNvPr id="3" name="Content Placeholder 2"/>
          <p:cNvSpPr>
            <a:spLocks noGrp="1"/>
          </p:cNvSpPr>
          <p:nvPr>
            <p:ph sz="quarter" idx="11"/>
          </p:nvPr>
        </p:nvSpPr>
        <p:spPr>
          <a:xfrm>
            <a:off x="376415" y="2877527"/>
            <a:ext cx="7077330" cy="896220"/>
          </a:xfrm>
        </p:spPr>
        <p:txBody>
          <a:bodyPr/>
          <a:lstStyle/>
          <a:p>
            <a:r>
              <a:rPr lang="en-US" dirty="0"/>
              <a:t>What is the name of the instrument that allows the electrical activity of the heart to be studied?</a:t>
            </a:r>
          </a:p>
        </p:txBody>
      </p:sp>
      <p:sp>
        <p:nvSpPr>
          <p:cNvPr id="7" name="Content Placeholder 6"/>
          <p:cNvSpPr>
            <a:spLocks noGrp="1"/>
          </p:cNvSpPr>
          <p:nvPr>
            <p:ph sz="quarter" idx="14"/>
          </p:nvPr>
        </p:nvSpPr>
        <p:spPr>
          <a:xfrm>
            <a:off x="376415" y="4609238"/>
            <a:ext cx="8458200" cy="780692"/>
          </a:xfrm>
        </p:spPr>
        <p:txBody>
          <a:bodyPr/>
          <a:lstStyle/>
          <a:p>
            <a:r>
              <a:rPr lang="en-US" dirty="0">
                <a:solidFill>
                  <a:srgbClr val="002060"/>
                </a:solidFill>
              </a:rPr>
              <a:t>The electrocardiograph</a:t>
            </a:r>
          </a:p>
        </p:txBody>
      </p:sp>
      <p:sp>
        <p:nvSpPr>
          <p:cNvPr id="6" name="Slide Number Placeholder 5"/>
          <p:cNvSpPr>
            <a:spLocks noGrp="1"/>
          </p:cNvSpPr>
          <p:nvPr>
            <p:ph type="sldNum" sz="quarter" idx="10"/>
          </p:nvPr>
        </p:nvSpPr>
        <p:spPr/>
        <p:txBody>
          <a:bodyPr/>
          <a:lstStyle/>
          <a:p>
            <a:fld id="{68151E55-6873-49E2-B8D5-2F265E6F1973}" type="slidenum">
              <a:rPr lang="en-US" smtClean="0"/>
              <a:pPr/>
              <a:t>6</a:t>
            </a:fld>
            <a:endParaRPr lang="en-US" dirty="0"/>
          </a:p>
        </p:txBody>
      </p:sp>
      <p:sp>
        <p:nvSpPr>
          <p:cNvPr id="8" name="Content Placeholder 7">
            <a:extLst>
              <a:ext uri="{FF2B5EF4-FFF2-40B4-BE49-F238E27FC236}">
                <a16:creationId xmlns:a16="http://schemas.microsoft.com/office/drawing/2014/main" id="{7FA320C3-7EEF-4B8D-A280-DE096A9C2A3D}"/>
              </a:ext>
            </a:extLst>
          </p:cNvPr>
          <p:cNvSpPr>
            <a:spLocks noGrp="1"/>
          </p:cNvSpPr>
          <p:nvPr>
            <p:ph sz="quarter" idx="15"/>
          </p:nvPr>
        </p:nvSpPr>
        <p:spPr>
          <a:xfrm>
            <a:off x="376415" y="3970282"/>
            <a:ext cx="2622424" cy="458108"/>
          </a:xfrm>
        </p:spPr>
        <p:txBody>
          <a:bodyPr/>
          <a:lstStyle/>
          <a:p>
            <a:r>
              <a:rPr lang="en-US" dirty="0">
                <a:solidFill>
                  <a:srgbClr val="002060"/>
                </a:solidFill>
              </a:rPr>
              <a:t>Answer:</a:t>
            </a:r>
          </a:p>
        </p:txBody>
      </p:sp>
    </p:spTree>
    <p:extLst>
      <p:ext uri="{BB962C8B-B14F-4D97-AF65-F5344CB8AC3E}">
        <p14:creationId xmlns:p14="http://schemas.microsoft.com/office/powerpoint/2010/main" val="34984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358D-C876-4374-AAE1-9546D40F5721}"/>
              </a:ext>
            </a:extLst>
          </p:cNvPr>
          <p:cNvSpPr>
            <a:spLocks noGrp="1"/>
          </p:cNvSpPr>
          <p:nvPr>
            <p:ph type="title"/>
          </p:nvPr>
        </p:nvSpPr>
        <p:spPr>
          <a:xfrm>
            <a:off x="346132" y="1734963"/>
            <a:ext cx="6571904" cy="903231"/>
          </a:xfrm>
        </p:spPr>
        <p:txBody>
          <a:bodyPr>
            <a:normAutofit fontScale="90000"/>
          </a:bodyPr>
          <a:lstStyle/>
          <a:p>
            <a:r>
              <a:rPr lang="en-US" dirty="0"/>
              <a:t>Learning Outcome 1.1                          Apply Your Knowledge #2 </a:t>
            </a:r>
            <a:r>
              <a:rPr lang="en-US" sz="1100" b="0" dirty="0"/>
              <a:t>1</a:t>
            </a:r>
          </a:p>
        </p:txBody>
      </p:sp>
      <p:sp>
        <p:nvSpPr>
          <p:cNvPr id="3" name="Content Placeholder 2">
            <a:extLst>
              <a:ext uri="{FF2B5EF4-FFF2-40B4-BE49-F238E27FC236}">
                <a16:creationId xmlns:a16="http://schemas.microsoft.com/office/drawing/2014/main" id="{37748713-5959-48D5-8118-EA7C4CF7C9A0}"/>
              </a:ext>
            </a:extLst>
          </p:cNvPr>
          <p:cNvSpPr>
            <a:spLocks noGrp="1"/>
          </p:cNvSpPr>
          <p:nvPr>
            <p:ph sz="quarter" idx="11"/>
          </p:nvPr>
        </p:nvSpPr>
        <p:spPr>
          <a:xfrm>
            <a:off x="342900" y="3429000"/>
            <a:ext cx="6141027" cy="2819400"/>
          </a:xfrm>
        </p:spPr>
        <p:txBody>
          <a:bodyPr/>
          <a:lstStyle/>
          <a:p>
            <a:r>
              <a:rPr lang="en-US" dirty="0"/>
              <a:t>Who was credited with the development of the first electrocardiograph?</a:t>
            </a:r>
          </a:p>
        </p:txBody>
      </p:sp>
      <p:sp>
        <p:nvSpPr>
          <p:cNvPr id="6" name="Slide Number Placeholder 5">
            <a:extLst>
              <a:ext uri="{FF2B5EF4-FFF2-40B4-BE49-F238E27FC236}">
                <a16:creationId xmlns:a16="http://schemas.microsoft.com/office/drawing/2014/main" id="{C4ADFA73-FDD5-4AF3-85D7-16CDC121E115}"/>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45301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40999"/>
            <a:ext cx="7000009" cy="903231"/>
          </a:xfrm>
        </p:spPr>
        <p:txBody>
          <a:bodyPr>
            <a:noAutofit/>
          </a:bodyPr>
          <a:lstStyle/>
          <a:p>
            <a:r>
              <a:rPr lang="en-US" sz="3200" dirty="0"/>
              <a:t>Learning Outcome 1.1                          Apply Your Knowledge #2 </a:t>
            </a:r>
            <a:r>
              <a:rPr lang="en-US" sz="1000" b="0" dirty="0"/>
              <a:t>2</a:t>
            </a:r>
          </a:p>
        </p:txBody>
      </p:sp>
      <p:sp>
        <p:nvSpPr>
          <p:cNvPr id="3" name="Content Placeholder 2"/>
          <p:cNvSpPr>
            <a:spLocks noGrp="1"/>
          </p:cNvSpPr>
          <p:nvPr>
            <p:ph sz="quarter" idx="11"/>
          </p:nvPr>
        </p:nvSpPr>
        <p:spPr>
          <a:xfrm>
            <a:off x="376414" y="2836752"/>
            <a:ext cx="6578568" cy="807730"/>
          </a:xfrm>
        </p:spPr>
        <p:txBody>
          <a:bodyPr/>
          <a:lstStyle/>
          <a:p>
            <a:r>
              <a:rPr lang="en-US" dirty="0"/>
              <a:t>Who was credited with the development of the first electrocardiograph?</a:t>
            </a:r>
          </a:p>
        </p:txBody>
      </p:sp>
      <p:sp>
        <p:nvSpPr>
          <p:cNvPr id="7" name="Content Placeholder 6"/>
          <p:cNvSpPr>
            <a:spLocks noGrp="1"/>
          </p:cNvSpPr>
          <p:nvPr>
            <p:ph sz="quarter" idx="14"/>
          </p:nvPr>
        </p:nvSpPr>
        <p:spPr>
          <a:xfrm>
            <a:off x="376414" y="4773561"/>
            <a:ext cx="4949536" cy="632910"/>
          </a:xfrm>
        </p:spPr>
        <p:txBody>
          <a:bodyPr/>
          <a:lstStyle/>
          <a:p>
            <a:r>
              <a:rPr lang="en-US" dirty="0">
                <a:solidFill>
                  <a:srgbClr val="002060"/>
                </a:solidFill>
              </a:rPr>
              <a:t>Wilhelm Einthoven</a:t>
            </a:r>
          </a:p>
        </p:txBody>
      </p:sp>
      <p:sp>
        <p:nvSpPr>
          <p:cNvPr id="6" name="Slide Number Placeholder 5"/>
          <p:cNvSpPr>
            <a:spLocks noGrp="1"/>
          </p:cNvSpPr>
          <p:nvPr>
            <p:ph type="sldNum" sz="quarter" idx="10"/>
          </p:nvPr>
        </p:nvSpPr>
        <p:spPr/>
        <p:txBody>
          <a:bodyPr/>
          <a:lstStyle/>
          <a:p>
            <a:fld id="{68151E55-6873-49E2-B8D5-2F265E6F1973}" type="slidenum">
              <a:rPr lang="en-US" smtClean="0"/>
              <a:pPr/>
              <a:t>8</a:t>
            </a:fld>
            <a:endParaRPr lang="en-US" dirty="0"/>
          </a:p>
        </p:txBody>
      </p:sp>
      <p:sp>
        <p:nvSpPr>
          <p:cNvPr id="8" name="Content Placeholder 7">
            <a:extLst>
              <a:ext uri="{FF2B5EF4-FFF2-40B4-BE49-F238E27FC236}">
                <a16:creationId xmlns:a16="http://schemas.microsoft.com/office/drawing/2014/main" id="{27E646C5-C21B-421B-A36E-C415565E4728}"/>
              </a:ext>
            </a:extLst>
          </p:cNvPr>
          <p:cNvSpPr>
            <a:spLocks noGrp="1"/>
          </p:cNvSpPr>
          <p:nvPr>
            <p:ph sz="quarter" idx="15"/>
          </p:nvPr>
        </p:nvSpPr>
        <p:spPr>
          <a:xfrm>
            <a:off x="342900" y="4112284"/>
            <a:ext cx="3202527" cy="533403"/>
          </a:xfrm>
        </p:spPr>
        <p:txBody>
          <a:bodyPr/>
          <a:lstStyle/>
          <a:p>
            <a:r>
              <a:rPr lang="en-US" dirty="0">
                <a:solidFill>
                  <a:srgbClr val="002060"/>
                </a:solidFill>
              </a:rPr>
              <a:t>Answer:</a:t>
            </a:r>
            <a:endParaRPr lang="en-US" dirty="0"/>
          </a:p>
        </p:txBody>
      </p:sp>
    </p:spTree>
    <p:extLst>
      <p:ext uri="{BB962C8B-B14F-4D97-AF65-F5344CB8AC3E}">
        <p14:creationId xmlns:p14="http://schemas.microsoft.com/office/powerpoint/2010/main" val="272568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46784"/>
            <a:ext cx="6538191" cy="903231"/>
          </a:xfrm>
        </p:spPr>
        <p:txBody>
          <a:bodyPr>
            <a:normAutofit fontScale="90000"/>
          </a:bodyPr>
          <a:lstStyle/>
          <a:p>
            <a:r>
              <a:rPr lang="en-US" sz="3600" dirty="0"/>
              <a:t>Learning Outcome 1.2                            Uses of an E</a:t>
            </a:r>
            <a:r>
              <a:rPr lang="en-US" sz="100" dirty="0"/>
              <a:t> </a:t>
            </a:r>
            <a:r>
              <a:rPr lang="en-US" sz="3600" dirty="0"/>
              <a:t>C</a:t>
            </a:r>
            <a:r>
              <a:rPr lang="en-US" sz="100" dirty="0"/>
              <a:t> </a:t>
            </a:r>
            <a:r>
              <a:rPr lang="en-US" sz="3600" dirty="0"/>
              <a:t>G </a:t>
            </a:r>
            <a:r>
              <a:rPr lang="en-US" sz="1100" b="0" dirty="0"/>
              <a:t>1</a:t>
            </a:r>
          </a:p>
        </p:txBody>
      </p:sp>
      <p:sp>
        <p:nvSpPr>
          <p:cNvPr id="3" name="Content Placeholder 2"/>
          <p:cNvSpPr>
            <a:spLocks noGrp="1"/>
          </p:cNvSpPr>
          <p:nvPr>
            <p:ph sz="quarter" idx="11"/>
          </p:nvPr>
        </p:nvSpPr>
        <p:spPr>
          <a:xfrm>
            <a:off x="342900" y="2762581"/>
            <a:ext cx="8458200" cy="460651"/>
          </a:xfrm>
        </p:spPr>
        <p:txBody>
          <a:bodyPr/>
          <a:lstStyle/>
          <a:p>
            <a:pPr algn="ctr"/>
            <a:r>
              <a:rPr lang="en-US" dirty="0">
                <a:solidFill>
                  <a:srgbClr val="002060"/>
                </a:solidFill>
              </a:rPr>
              <a:t>Key Terms</a:t>
            </a:r>
          </a:p>
        </p:txBody>
      </p:sp>
      <p:sp>
        <p:nvSpPr>
          <p:cNvPr id="4" name="Content Placeholder 3"/>
          <p:cNvSpPr>
            <a:spLocks noGrp="1"/>
          </p:cNvSpPr>
          <p:nvPr>
            <p:ph sz="quarter" idx="14"/>
          </p:nvPr>
        </p:nvSpPr>
        <p:spPr>
          <a:xfrm>
            <a:off x="342900" y="3648364"/>
            <a:ext cx="8458200" cy="2600035"/>
          </a:xfrm>
        </p:spPr>
        <p:txBody>
          <a:bodyPr/>
          <a:lstStyle/>
          <a:p>
            <a:pPr marL="291600" indent="-291600">
              <a:buFont typeface="Arial" panose="020B0604020202020204" pitchFamily="34" charset="0"/>
              <a:buChar char="•"/>
            </a:pPr>
            <a:r>
              <a:rPr lang="en-US" dirty="0"/>
              <a:t>Automatic external defibrillator (A</a:t>
            </a:r>
            <a:r>
              <a:rPr lang="en-US" sz="100" dirty="0"/>
              <a:t> </a:t>
            </a:r>
            <a:r>
              <a:rPr lang="en-US" dirty="0"/>
              <a:t>E</a:t>
            </a:r>
            <a:r>
              <a:rPr lang="en-US" sz="100" dirty="0"/>
              <a:t> </a:t>
            </a:r>
            <a:r>
              <a:rPr lang="en-US" dirty="0"/>
              <a:t>D).</a:t>
            </a:r>
          </a:p>
          <a:p>
            <a:pPr marL="291600" indent="-291600">
              <a:buFont typeface="Arial" panose="020B0604020202020204" pitchFamily="34" charset="0"/>
              <a:buChar char="•"/>
            </a:pPr>
            <a:r>
              <a:rPr lang="en-US" dirty="0"/>
              <a:t>Cardiopulmonary resuscitation (C</a:t>
            </a:r>
            <a:r>
              <a:rPr lang="en-US" sz="100" dirty="0"/>
              <a:t> </a:t>
            </a:r>
            <a:r>
              <a:rPr lang="en-US" dirty="0"/>
              <a:t>P</a:t>
            </a:r>
            <a:r>
              <a:rPr lang="en-US" sz="100" dirty="0"/>
              <a:t> </a:t>
            </a:r>
            <a:r>
              <a:rPr lang="en-US" dirty="0"/>
              <a:t>R).</a:t>
            </a:r>
          </a:p>
          <a:p>
            <a:pPr marL="291600" indent="-291600">
              <a:buFont typeface="Arial" panose="020B0604020202020204" pitchFamily="34" charset="0"/>
              <a:buChar char="•"/>
            </a:pPr>
            <a:r>
              <a:rPr lang="en-US" dirty="0"/>
              <a:t>Cardiovascular technologist.</a:t>
            </a:r>
          </a:p>
          <a:p>
            <a:pPr marL="291600" indent="-291600">
              <a:buFont typeface="Arial" panose="020B0604020202020204" pitchFamily="34" charset="0"/>
              <a:buChar char="•"/>
            </a:pPr>
            <a:r>
              <a:rPr lang="en-US" dirty="0"/>
              <a:t>Code Blue.</a:t>
            </a:r>
          </a:p>
          <a:p>
            <a:pPr marL="291600" indent="-291600">
              <a:buFont typeface="Arial" panose="020B0604020202020204" pitchFamily="34" charset="0"/>
              <a:buChar char="•"/>
            </a:pPr>
            <a:r>
              <a:rPr lang="en-US" dirty="0"/>
              <a:t>Defibrillator.</a:t>
            </a:r>
          </a:p>
        </p:txBody>
      </p:sp>
      <p:sp>
        <p:nvSpPr>
          <p:cNvPr id="7" name="Slide Number Placeholder 6"/>
          <p:cNvSpPr>
            <a:spLocks noGrp="1"/>
          </p:cNvSpPr>
          <p:nvPr>
            <p:ph type="sldNum" sz="quarter" idx="10"/>
          </p:nvPr>
        </p:nvSpPr>
        <p:spPr/>
        <p:txBody>
          <a:bodyPr/>
          <a:lstStyle/>
          <a:p>
            <a:fld id="{68151E55-6873-49E2-B8D5-2F265E6F1973}" type="slidenum">
              <a:rPr lang="en-US" smtClean="0"/>
              <a:pPr/>
              <a:t>9</a:t>
            </a:fld>
            <a:endParaRPr lang="en-US"/>
          </a:p>
        </p:txBody>
      </p:sp>
    </p:spTree>
    <p:extLst>
      <p:ext uri="{BB962C8B-B14F-4D97-AF65-F5344CB8AC3E}">
        <p14:creationId xmlns:p14="http://schemas.microsoft.com/office/powerpoint/2010/main" val="279336493"/>
      </p:ext>
    </p:extLst>
  </p:cSld>
  <p:clrMapOvr>
    <a:masterClrMapping/>
  </p:clrMapOvr>
</p:sld>
</file>

<file path=ppt/theme/theme1.xml><?xml version="1.0" encoding="utf-8"?>
<a:theme xmlns:a="http://schemas.openxmlformats.org/drawingml/2006/main" name="Title Slides Master">
  <a:themeElements>
    <a:clrScheme name="Custom 39">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5726</TotalTime>
  <Words>5195</Words>
  <Application>Microsoft Office PowerPoint</Application>
  <PresentationFormat>On-screen Show (4:3)</PresentationFormat>
  <Paragraphs>732</Paragraphs>
  <Slides>56</Slides>
  <Notes>55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56</vt:i4>
      </vt:variant>
    </vt:vector>
  </HeadingPairs>
  <TitlesOfParts>
    <vt:vector size="69" baseType="lpstr">
      <vt:lpstr>Arial</vt:lpstr>
      <vt:lpstr>Calibri</vt:lpstr>
      <vt:lpstr>Segoe UI</vt:lpstr>
      <vt:lpstr>Source Sans Pro</vt:lpstr>
      <vt:lpstr>Trebuchet MS</vt:lpstr>
      <vt:lpstr>Verdana</vt:lpstr>
      <vt:lpstr>Wingdings 3</vt:lpstr>
      <vt:lpstr>Title Slides Master</vt:lpstr>
      <vt:lpstr>MainContentSlideMaster</vt:lpstr>
      <vt:lpstr>ClosingMaster</vt:lpstr>
      <vt:lpstr>DividerSlideMaster</vt:lpstr>
      <vt:lpstr>ImageDescriptionAppendixSlideMaster</vt:lpstr>
      <vt:lpstr>Facet</vt:lpstr>
      <vt:lpstr>CHAPTER 1</vt:lpstr>
      <vt:lpstr>PowerPoint Presentation</vt:lpstr>
      <vt:lpstr>The E C G and Its History 1</vt:lpstr>
      <vt:lpstr>The E C G and Its History 2</vt:lpstr>
      <vt:lpstr>Learning Outcome 1.1                          Apply Your Knowledge #1 1</vt:lpstr>
      <vt:lpstr>Learning Outcome 1.1                          Apply Your Knowledge #1 2</vt:lpstr>
      <vt:lpstr>Learning Outcome 1.1                          Apply Your Knowledge #2 1</vt:lpstr>
      <vt:lpstr>Learning Outcome 1.1                          Apply Your Knowledge #2 2</vt:lpstr>
      <vt:lpstr>Learning Outcome 1.2                            Uses of an E C G 1</vt:lpstr>
      <vt:lpstr>Learning Outcome 1.2                            Uses of an E C G 2</vt:lpstr>
      <vt:lpstr>Uses of an E C G</vt:lpstr>
      <vt:lpstr>Uses of an E C G—Hospital</vt:lpstr>
      <vt:lpstr>Uses of an E C G—Doctors’ Offices and Ambulatory Care Clinics</vt:lpstr>
      <vt:lpstr>Uses of an E C G—Outside of a Healthcare Facility: Portable E C G</vt:lpstr>
      <vt:lpstr>Uses of an E C G—Outside of a Healthcare Facility: Defibrillator</vt:lpstr>
      <vt:lpstr>Uses of an E C G—Outside of a Healthcare Facility: Telemedicine</vt:lpstr>
      <vt:lpstr>Career Opportunities in E C G</vt:lpstr>
      <vt:lpstr>Learning Outcome 1.2                          Apply Your Knowledge #1 1</vt:lpstr>
      <vt:lpstr>Learning Outcome 1.2                          Apply Your Knowledge #1 2</vt:lpstr>
      <vt:lpstr>Learning Outcome 1.2                          Apply Your Knowledge #2 1</vt:lpstr>
      <vt:lpstr>Learning Outcome 1.2                          Apply Your Knowledge #2 2</vt:lpstr>
      <vt:lpstr>Learning Outcome 1.3                   Preparing for an E C G</vt:lpstr>
      <vt:lpstr>Legal and Ethical Issues</vt:lpstr>
      <vt:lpstr>H I P A A</vt:lpstr>
      <vt:lpstr>Ethics</vt:lpstr>
      <vt:lpstr>Medical Professional Liability</vt:lpstr>
      <vt:lpstr>Slander and Libel</vt:lpstr>
      <vt:lpstr>Documentation</vt:lpstr>
      <vt:lpstr>Consent</vt:lpstr>
      <vt:lpstr>Patient Education and Communication</vt:lpstr>
      <vt:lpstr>Learning Outcome 1.3                          Apply Your Knowledge #1 1</vt:lpstr>
      <vt:lpstr>Learning Outcome 1.3                          Apply Your Knowledge #1 2</vt:lpstr>
      <vt:lpstr>Learning Outcome 1.3                          Apply Your Knowledge #2 1</vt:lpstr>
      <vt:lpstr>Learning Outcome 1.3                          Apply Your Knowledge #2 2</vt:lpstr>
      <vt:lpstr>Learning Outcome 1.4                     Infection Control</vt:lpstr>
      <vt:lpstr>Standard Precautions 1</vt:lpstr>
      <vt:lpstr>Standard Precautions 2</vt:lpstr>
      <vt:lpstr>Isolation Precautions</vt:lpstr>
      <vt:lpstr>Learning Outcome 1.4                          Apply Your Knowledge #1 1</vt:lpstr>
      <vt:lpstr>Learning Outcome 1.4                          Apply Your Knowledge #1 2</vt:lpstr>
      <vt:lpstr>Learning Outcome 1.4                          Apply Your Knowledge #2 1</vt:lpstr>
      <vt:lpstr>Learning Outcome 1.4                          Apply Your Knowledge #2 2</vt:lpstr>
      <vt:lpstr>Learning Outcome 1.5                             Vital Signs</vt:lpstr>
      <vt:lpstr>Vital Signs</vt:lpstr>
      <vt:lpstr>Pulse</vt:lpstr>
      <vt:lpstr>Respiration</vt:lpstr>
      <vt:lpstr>Blood Pressure</vt:lpstr>
      <vt:lpstr>Factors Affecting Blood Pressure</vt:lpstr>
      <vt:lpstr>Measuring Blood Pressure</vt:lpstr>
      <vt:lpstr>Learning Outcome 1.5                          Apply Your Knowledge #1 1</vt:lpstr>
      <vt:lpstr>Learning Outcome 1.5                          Apply Your Knowledge #1 2</vt:lpstr>
      <vt:lpstr>Learning Outcome 1.5                          Apply Your Knowledge #2 1</vt:lpstr>
      <vt:lpstr>Learning Outcome 1.5                          Apply Your Knowledge #2 2</vt:lpstr>
      <vt:lpstr>Chapter 1 Summary</vt:lpstr>
      <vt:lpstr>Chapter Summary 1</vt:lpstr>
      <vt:lpstr>Chapter Summary 2</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Emma Flores</dc:creator>
  <cp:lastModifiedBy>Crystal M. Garcia</cp:lastModifiedBy>
  <cp:revision>2238</cp:revision>
  <dcterms:created xsi:type="dcterms:W3CDTF">2020-12-08T04:00:13Z</dcterms:created>
  <dcterms:modified xsi:type="dcterms:W3CDTF">2025-10-09T14:14:09Z</dcterms:modified>
</cp:coreProperties>
</file>