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 id="2147483691" r:id="rId2"/>
    <p:sldMasterId id="2147483684" r:id="rId3"/>
    <p:sldMasterId id="2147483686" r:id="rId4"/>
    <p:sldMasterId id="2147483701" r:id="rId5"/>
    <p:sldMasterId id="2147483756" r:id="rId6"/>
  </p:sldMasterIdLst>
  <p:notesMasterIdLst>
    <p:notesMasterId r:id="rId78"/>
  </p:notesMasterIdLst>
  <p:sldIdLst>
    <p:sldId id="1476" r:id="rId7"/>
    <p:sldId id="1355" r:id="rId8"/>
    <p:sldId id="1391" r:id="rId9"/>
    <p:sldId id="1393" r:id="rId10"/>
    <p:sldId id="1395" r:id="rId11"/>
    <p:sldId id="1392" r:id="rId12"/>
    <p:sldId id="1397" r:id="rId13"/>
    <p:sldId id="1396" r:id="rId14"/>
    <p:sldId id="1398" r:id="rId15"/>
    <p:sldId id="1399" r:id="rId16"/>
    <p:sldId id="1401" r:id="rId17"/>
    <p:sldId id="1400" r:id="rId18"/>
    <p:sldId id="1403" r:id="rId19"/>
    <p:sldId id="1402" r:id="rId20"/>
    <p:sldId id="1405" r:id="rId21"/>
    <p:sldId id="1404" r:id="rId22"/>
    <p:sldId id="1408" r:id="rId23"/>
    <p:sldId id="1409" r:id="rId24"/>
    <p:sldId id="1407" r:id="rId25"/>
    <p:sldId id="1411" r:id="rId26"/>
    <p:sldId id="1412" r:id="rId27"/>
    <p:sldId id="1410" r:id="rId28"/>
    <p:sldId id="1414" r:id="rId29"/>
    <p:sldId id="1415" r:id="rId30"/>
    <p:sldId id="1413" r:id="rId31"/>
    <p:sldId id="1417" r:id="rId32"/>
    <p:sldId id="1416" r:id="rId33"/>
    <p:sldId id="1419" r:id="rId34"/>
    <p:sldId id="1418" r:id="rId35"/>
    <p:sldId id="1421" r:id="rId36"/>
    <p:sldId id="1420" r:id="rId37"/>
    <p:sldId id="1423" r:id="rId38"/>
    <p:sldId id="1422" r:id="rId39"/>
    <p:sldId id="1425" r:id="rId40"/>
    <p:sldId id="1424" r:id="rId41"/>
    <p:sldId id="1426" r:id="rId42"/>
    <p:sldId id="1429" r:id="rId43"/>
    <p:sldId id="1430" r:id="rId44"/>
    <p:sldId id="1431" r:id="rId45"/>
    <p:sldId id="1432" r:id="rId46"/>
    <p:sldId id="1433" r:id="rId47"/>
    <p:sldId id="1434" r:id="rId48"/>
    <p:sldId id="1427" r:id="rId49"/>
    <p:sldId id="1435" r:id="rId50"/>
    <p:sldId id="1428" r:id="rId51"/>
    <p:sldId id="1437" r:id="rId52"/>
    <p:sldId id="1436" r:id="rId53"/>
    <p:sldId id="1438" r:id="rId54"/>
    <p:sldId id="1440" r:id="rId55"/>
    <p:sldId id="1439" r:id="rId56"/>
    <p:sldId id="1442" r:id="rId57"/>
    <p:sldId id="1441" r:id="rId58"/>
    <p:sldId id="1444" r:id="rId59"/>
    <p:sldId id="1445" r:id="rId60"/>
    <p:sldId id="1446" r:id="rId61"/>
    <p:sldId id="1448" r:id="rId62"/>
    <p:sldId id="1447" r:id="rId63"/>
    <p:sldId id="1450" r:id="rId64"/>
    <p:sldId id="1449" r:id="rId65"/>
    <p:sldId id="1452" r:id="rId66"/>
    <p:sldId id="1453" r:id="rId67"/>
    <p:sldId id="1451" r:id="rId68"/>
    <p:sldId id="1455" r:id="rId69"/>
    <p:sldId id="1454" r:id="rId70"/>
    <p:sldId id="1457" r:id="rId71"/>
    <p:sldId id="1456" r:id="rId72"/>
    <p:sldId id="1458" r:id="rId73"/>
    <p:sldId id="1460" r:id="rId74"/>
    <p:sldId id="1459" r:id="rId75"/>
    <p:sldId id="1462" r:id="rId76"/>
    <p:sldId id="1463" r:id="rId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5973D931-3BAC-4F30-9C16-B7461F574E40}">
          <p14:sldIdLst>
            <p14:sldId id="1476"/>
            <p14:sldId id="1355"/>
            <p14:sldId id="1391"/>
            <p14:sldId id="1393"/>
            <p14:sldId id="1395"/>
            <p14:sldId id="1392"/>
            <p14:sldId id="1397"/>
            <p14:sldId id="1396"/>
            <p14:sldId id="1398"/>
            <p14:sldId id="1399"/>
            <p14:sldId id="1401"/>
            <p14:sldId id="1400"/>
            <p14:sldId id="1403"/>
            <p14:sldId id="1402"/>
            <p14:sldId id="1405"/>
            <p14:sldId id="1404"/>
            <p14:sldId id="1408"/>
            <p14:sldId id="1409"/>
            <p14:sldId id="1407"/>
            <p14:sldId id="1411"/>
            <p14:sldId id="1412"/>
            <p14:sldId id="1410"/>
            <p14:sldId id="1414"/>
            <p14:sldId id="1415"/>
            <p14:sldId id="1413"/>
            <p14:sldId id="1417"/>
            <p14:sldId id="1416"/>
            <p14:sldId id="1419"/>
            <p14:sldId id="1418"/>
            <p14:sldId id="1421"/>
            <p14:sldId id="1420"/>
            <p14:sldId id="1423"/>
            <p14:sldId id="1422"/>
            <p14:sldId id="1425"/>
            <p14:sldId id="1424"/>
            <p14:sldId id="1426"/>
            <p14:sldId id="1429"/>
            <p14:sldId id="1430"/>
            <p14:sldId id="1431"/>
            <p14:sldId id="1432"/>
            <p14:sldId id="1433"/>
            <p14:sldId id="1434"/>
            <p14:sldId id="1427"/>
            <p14:sldId id="1435"/>
            <p14:sldId id="1428"/>
            <p14:sldId id="1437"/>
            <p14:sldId id="1436"/>
            <p14:sldId id="1438"/>
            <p14:sldId id="1440"/>
            <p14:sldId id="1439"/>
            <p14:sldId id="1442"/>
            <p14:sldId id="1441"/>
            <p14:sldId id="1444"/>
            <p14:sldId id="1445"/>
            <p14:sldId id="1446"/>
            <p14:sldId id="1448"/>
            <p14:sldId id="1447"/>
            <p14:sldId id="1450"/>
            <p14:sldId id="1449"/>
            <p14:sldId id="1452"/>
            <p14:sldId id="1453"/>
            <p14:sldId id="1451"/>
            <p14:sldId id="1455"/>
            <p14:sldId id="1454"/>
            <p14:sldId id="1457"/>
            <p14:sldId id="1456"/>
            <p14:sldId id="1458"/>
            <p14:sldId id="1460"/>
            <p14:sldId id="1459"/>
            <p14:sldId id="1462"/>
            <p14:sldId id="1463"/>
          </p14:sldIdLst>
        </p14:section>
        <p14:section name="Appendix: Image Descriptions for Unsighted Students" id="{9E859B0B-078E-463E-89A6-21C20DD280C4}">
          <p14:sldIdLst/>
        </p14:section>
      </p14:sectionLst>
    </p:ext>
    <p:ext uri="{EFAFB233-063F-42B5-8137-9DF3F51BA10A}">
      <p15:sldGuideLst xmlns:p15="http://schemas.microsoft.com/office/powerpoint/2012/main">
        <p15:guide id="2" pos="2880" userDrawn="1">
          <p15:clr>
            <a:srgbClr val="A4A3A4"/>
          </p15:clr>
        </p15:guide>
        <p15:guide id="3" orient="horz" pos="2184" userDrawn="1">
          <p15:clr>
            <a:srgbClr val="A4A3A4"/>
          </p15:clr>
        </p15:guide>
        <p15:guide id="4" pos="5664" userDrawn="1">
          <p15:clr>
            <a:srgbClr val="A4A3A4"/>
          </p15:clr>
        </p15:guide>
        <p15:guide id="5" pos="456" userDrawn="1">
          <p15:clr>
            <a:srgbClr val="A4A3A4"/>
          </p15:clr>
        </p15:guide>
        <p15:guide id="6" orient="horz" pos="79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oren, Laura" initials="CL" lastIdx="4" clrIdx="0">
    <p:extLst>
      <p:ext uri="{19B8F6BF-5375-455C-9EA6-DF929625EA0E}">
        <p15:presenceInfo xmlns:p15="http://schemas.microsoft.com/office/powerpoint/2012/main" userId="S-1-5-21-1645522239-1123561945-839522115-1006658" providerId="AD"/>
      </p:ext>
    </p:extLst>
  </p:cmAuthor>
  <p:cmAuthor id="2" name="Ciporen, Laura" initials="CL [2]" lastIdx="2" clrIdx="1">
    <p:extLst>
      <p:ext uri="{19B8F6BF-5375-455C-9EA6-DF929625EA0E}">
        <p15:presenceInfo xmlns:p15="http://schemas.microsoft.com/office/powerpoint/2012/main" userId="S::laura.ciporen@mheducation.com::567f631f-0624-4179-9d16-569ddce48823" providerId="AD"/>
      </p:ext>
    </p:extLst>
  </p:cmAuthor>
  <p:cmAuthor id="3" name="1769" initials="1" lastIdx="2" clrIdx="2">
    <p:extLst>
      <p:ext uri="{19B8F6BF-5375-455C-9EA6-DF929625EA0E}">
        <p15:presenceInfo xmlns:p15="http://schemas.microsoft.com/office/powerpoint/2012/main" userId="1769"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8000"/>
    <a:srgbClr val="A9131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18" autoAdjust="0"/>
    <p:restoredTop sz="90976" autoAdjust="0"/>
  </p:normalViewPr>
  <p:slideViewPr>
    <p:cSldViewPr snapToGrid="0" showGuides="1">
      <p:cViewPr varScale="1">
        <p:scale>
          <a:sx n="104" d="100"/>
          <a:sy n="104" d="100"/>
        </p:scale>
        <p:origin x="2166" y="84"/>
      </p:cViewPr>
      <p:guideLst>
        <p:guide pos="2880"/>
        <p:guide orient="horz" pos="2184"/>
        <p:guide pos="5664"/>
        <p:guide pos="456"/>
        <p:guide orient="horz" pos="7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23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C1A02-B94D-44D6-8AA3-0DD14C84C13F}" type="datetimeFigureOut">
              <a:rPr lang="en-US" smtClean="0"/>
              <a:pPr/>
              <a:t>10/21/2024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E8D09-9492-4554-9C8F-456CB81F32A8}" type="slidenum">
              <a:rPr lang="en-US" smtClean="0"/>
              <a:pPr/>
              <a:t>‹#›</a:t>
            </a:fld>
            <a:endParaRPr lang="en-US"/>
          </a:p>
        </p:txBody>
      </p:sp>
    </p:spTree>
    <p:extLst>
      <p:ext uri="{BB962C8B-B14F-4D97-AF65-F5344CB8AC3E}">
        <p14:creationId xmlns:p14="http://schemas.microsoft.com/office/powerpoint/2010/main" val="302017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400" dirty="0">
                <a:solidFill>
                  <a:schemeClr val="dk1"/>
                </a:solidFill>
                <a:latin typeface="Times New Roman"/>
                <a:ea typeface="Times New Roman"/>
                <a:cs typeface="Times New Roman"/>
                <a:sym typeface="Times New Roman"/>
              </a:rPr>
              <a:t>LO 4.1: Carry out preparation of the patient, room, and equipment for an ECG.</a:t>
            </a: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Electrical currents can interfere with the ECG tracing. Minimizing the sources of electrical current helps you obtain a cleaner, more accurate ECG tracing.</a:t>
            </a:r>
          </a:p>
        </p:txBody>
      </p:sp>
      <p:sp>
        <p:nvSpPr>
          <p:cNvPr id="4" name="Slide Number Placeholder 3"/>
          <p:cNvSpPr>
            <a:spLocks noGrp="1"/>
          </p:cNvSpPr>
          <p:nvPr>
            <p:ph type="sldNum" sz="quarter" idx="10"/>
          </p:nvPr>
        </p:nvSpPr>
        <p:spPr/>
        <p:txBody>
          <a:bodyPr/>
          <a:lstStyle/>
          <a:p>
            <a:fld id="{969E8D09-9492-4554-9C8F-456CB81F32A8}" type="slidenum">
              <a:rPr lang="en-US" smtClean="0"/>
              <a:pPr/>
              <a:t>2</a:t>
            </a:fld>
            <a:endParaRPr lang="en-US"/>
          </a:p>
        </p:txBody>
      </p:sp>
    </p:spTree>
    <p:extLst>
      <p:ext uri="{BB962C8B-B14F-4D97-AF65-F5344CB8AC3E}">
        <p14:creationId xmlns:p14="http://schemas.microsoft.com/office/powerpoint/2010/main" val="365071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600" dirty="0">
                <a:solidFill>
                  <a:schemeClr val="dk1"/>
                </a:solidFill>
                <a:latin typeface="Times New Roman"/>
                <a:ea typeface="Times New Roman"/>
                <a:cs typeface="Times New Roman"/>
                <a:sym typeface="Times New Roman"/>
              </a:rPr>
              <a:t>LO 4.2: Describe the communication needed during the ECG procedure, including the actions to take if a patient refuses to allow an ECG to be performed.</a:t>
            </a:r>
            <a:endParaRPr lang="en-US" sz="1400" dirty="0"/>
          </a:p>
          <a:p>
            <a:pPr marL="0" lvl="0" indent="0" algn="l" rtl="0">
              <a:spcBef>
                <a:spcPts val="0"/>
              </a:spcBef>
              <a:spcAft>
                <a:spcPts val="0"/>
              </a:spcAft>
              <a:buNone/>
            </a:pPr>
            <a:r>
              <a:rPr lang="en-US" sz="1400" dirty="0"/>
              <a:t>-----</a:t>
            </a:r>
          </a:p>
          <a:p>
            <a:pPr marL="0" lvl="0" indent="0" algn="l" rtl="0">
              <a:spcBef>
                <a:spcPts val="0"/>
              </a:spcBef>
              <a:spcAft>
                <a:spcPts val="0"/>
              </a:spcAft>
              <a:buNone/>
            </a:pPr>
            <a:endParaRPr lang="en-US" sz="1400" dirty="0"/>
          </a:p>
          <a:p>
            <a:pPr marL="0" lvl="0" indent="0" algn="l" rtl="0">
              <a:spcBef>
                <a:spcPts val="0"/>
              </a:spcBef>
              <a:spcAft>
                <a:spcPts val="0"/>
              </a:spcAft>
              <a:buNone/>
            </a:pPr>
            <a:r>
              <a:rPr lang="en-US" sz="1400" dirty="0"/>
              <a:t>It is best to work from the patient’s left side because most of the electrodes and leads are placed on the left side of the patient’s chest.</a:t>
            </a:r>
          </a:p>
          <a:p>
            <a:pPr marL="0" lvl="0" indent="0" algn="l" rtl="0">
              <a:spcBef>
                <a:spcPts val="0"/>
              </a:spcBef>
              <a:spcAft>
                <a:spcPts val="0"/>
              </a:spcAft>
              <a:buNone/>
            </a:pPr>
            <a:endParaRPr lang="en-US" sz="1400" dirty="0"/>
          </a:p>
          <a:p>
            <a:pPr marL="0" lvl="0" indent="0" algn="l" rtl="0">
              <a:spcBef>
                <a:spcPts val="0"/>
              </a:spcBef>
              <a:spcAft>
                <a:spcPts val="0"/>
              </a:spcAft>
              <a:buNone/>
            </a:pPr>
            <a:r>
              <a:rPr lang="en-US" sz="1400" dirty="0"/>
              <a:t>Covering the patient with a sheet or blanket not only provides privacy, but also may help reduce shivering, which can interfere with the ECG tracing.</a:t>
            </a:r>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11</a:t>
            </a:fld>
            <a:endParaRPr lang="en-US"/>
          </a:p>
        </p:txBody>
      </p:sp>
    </p:spTree>
    <p:extLst>
      <p:ext uri="{BB962C8B-B14F-4D97-AF65-F5344CB8AC3E}">
        <p14:creationId xmlns:p14="http://schemas.microsoft.com/office/powerpoint/2010/main" val="1666222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LO 4.2: Describe the communication needed during the ECG procedure, including the actions to take if a patient refuses to allow an ECG to be performed.</a:t>
            </a:r>
            <a:endParaRPr lang="en-US" dirty="0"/>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12</a:t>
            </a:fld>
            <a:endParaRPr lang="en-US"/>
          </a:p>
        </p:txBody>
      </p:sp>
    </p:spTree>
    <p:extLst>
      <p:ext uri="{BB962C8B-B14F-4D97-AF65-F5344CB8AC3E}">
        <p14:creationId xmlns:p14="http://schemas.microsoft.com/office/powerpoint/2010/main" val="221638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LO 4.2: Describe the communication needed during the ECG procedure, including the actions to take if a patient refuses to allow an ECG to be performed.</a:t>
            </a:r>
            <a:endParaRPr lang="en-US" dirty="0"/>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13</a:t>
            </a:fld>
            <a:endParaRPr lang="en-US"/>
          </a:p>
        </p:txBody>
      </p:sp>
    </p:spTree>
    <p:extLst>
      <p:ext uri="{BB962C8B-B14F-4D97-AF65-F5344CB8AC3E}">
        <p14:creationId xmlns:p14="http://schemas.microsoft.com/office/powerpoint/2010/main" val="1634263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4.3: </a:t>
            </a:r>
            <a:r>
              <a:rPr lang="en-US" sz="1400" dirty="0"/>
              <a:t>Identify at least three ways to provide for safety during the ECG procedure.</a:t>
            </a: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r>
              <a:rPr lang="en-US" b="1" dirty="0"/>
              <a:t>Body mechanics: </a:t>
            </a:r>
            <a:r>
              <a:rPr lang="en-US" sz="1200" dirty="0">
                <a:solidFill>
                  <a:schemeClr val="dk1"/>
                </a:solidFill>
                <a:latin typeface="Times New Roman"/>
                <a:ea typeface="Times New Roman"/>
                <a:cs typeface="Times New Roman"/>
                <a:sym typeface="Times New Roman"/>
              </a:rPr>
              <a:t>Using movements that maintain proper posture and avoid muscle and bone injuries.</a:t>
            </a: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14</a:t>
            </a:fld>
            <a:endParaRPr lang="en-US"/>
          </a:p>
        </p:txBody>
      </p:sp>
    </p:spTree>
    <p:extLst>
      <p:ext uri="{BB962C8B-B14F-4D97-AF65-F5344CB8AC3E}">
        <p14:creationId xmlns:p14="http://schemas.microsoft.com/office/powerpoint/2010/main" val="4251322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4.3: </a:t>
            </a:r>
            <a:r>
              <a:rPr lang="en-US" sz="1200" dirty="0"/>
              <a:t>Identify at least three ways to provide for safety during the ECG procedure.</a:t>
            </a: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Proper body mechanics include:</a:t>
            </a:r>
          </a:p>
          <a:p>
            <a:pPr marL="171450" lvl="0" indent="-171450" algn="l" rtl="0">
              <a:spcBef>
                <a:spcPts val="0"/>
              </a:spcBef>
              <a:spcAft>
                <a:spcPts val="0"/>
              </a:spcAft>
              <a:buClr>
                <a:schemeClr val="dk1"/>
              </a:buClr>
              <a:buSzPts val="1200"/>
              <a:buFont typeface="Arial"/>
              <a:buChar char="•"/>
            </a:pPr>
            <a:r>
              <a:rPr lang="en-US" dirty="0"/>
              <a:t>Maintain a wide base of support</a:t>
            </a:r>
          </a:p>
          <a:p>
            <a:pPr marL="171450" lvl="0" indent="-171450" algn="l" rtl="0">
              <a:spcBef>
                <a:spcPts val="0"/>
              </a:spcBef>
              <a:spcAft>
                <a:spcPts val="0"/>
              </a:spcAft>
              <a:buClr>
                <a:schemeClr val="dk1"/>
              </a:buClr>
              <a:buSzPts val="1200"/>
              <a:buFont typeface="Arial"/>
              <a:buChar char="•"/>
            </a:pPr>
            <a:r>
              <a:rPr lang="en-US" dirty="0"/>
              <a:t>Avoid twisting</a:t>
            </a:r>
          </a:p>
          <a:p>
            <a:pPr marL="171450" lvl="0" indent="-171450" algn="l" rtl="0">
              <a:spcBef>
                <a:spcPts val="0"/>
              </a:spcBef>
              <a:spcAft>
                <a:spcPts val="0"/>
              </a:spcAft>
              <a:buClr>
                <a:schemeClr val="dk1"/>
              </a:buClr>
              <a:buSzPts val="1200"/>
              <a:buFont typeface="Arial"/>
              <a:buChar char="•"/>
            </a:pPr>
            <a:r>
              <a:rPr lang="en-US" dirty="0"/>
              <a:t>Protect your back</a:t>
            </a:r>
          </a:p>
          <a:p>
            <a:pPr marL="171450" lvl="0" indent="-171450" algn="l" rtl="0">
              <a:spcBef>
                <a:spcPts val="0"/>
              </a:spcBef>
              <a:spcAft>
                <a:spcPts val="0"/>
              </a:spcAft>
              <a:buClr>
                <a:schemeClr val="dk1"/>
              </a:buClr>
              <a:buSzPts val="1200"/>
              <a:buFont typeface="Arial"/>
              <a:buChar char="•"/>
            </a:pPr>
            <a:r>
              <a:rPr lang="en-US" dirty="0"/>
              <a:t>Use your leg muscles, not your back, for lifting</a:t>
            </a:r>
          </a:p>
          <a:p>
            <a:pPr marL="171450" lvl="0" indent="-171450" algn="l" rtl="0">
              <a:spcBef>
                <a:spcPts val="0"/>
              </a:spcBef>
              <a:spcAft>
                <a:spcPts val="0"/>
              </a:spcAft>
              <a:buClr>
                <a:schemeClr val="dk1"/>
              </a:buClr>
              <a:buSzPts val="1200"/>
              <a:buFont typeface="Arial"/>
              <a:buChar char="•"/>
            </a:pPr>
            <a:r>
              <a:rPr lang="en-US" dirty="0"/>
              <a:t>Maintain proper body alignment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15</a:t>
            </a:fld>
            <a:endParaRPr lang="en-US"/>
          </a:p>
        </p:txBody>
      </p:sp>
    </p:spTree>
    <p:extLst>
      <p:ext uri="{BB962C8B-B14F-4D97-AF65-F5344CB8AC3E}">
        <p14:creationId xmlns:p14="http://schemas.microsoft.com/office/powerpoint/2010/main" val="3827888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LO 4.3: Identify at least three ways to provide for safety during the ECG procedure.</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16</a:t>
            </a:fld>
            <a:endParaRPr lang="en-US"/>
          </a:p>
        </p:txBody>
      </p:sp>
    </p:spTree>
    <p:extLst>
      <p:ext uri="{BB962C8B-B14F-4D97-AF65-F5344CB8AC3E}">
        <p14:creationId xmlns:p14="http://schemas.microsoft.com/office/powerpoint/2010/main" val="3732962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LO 4.3: Identify at least three ways to provide for safety during the ECG procedure.</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17</a:t>
            </a:fld>
            <a:endParaRPr lang="en-US"/>
          </a:p>
        </p:txBody>
      </p:sp>
    </p:spTree>
    <p:extLst>
      <p:ext uri="{BB962C8B-B14F-4D97-AF65-F5344CB8AC3E}">
        <p14:creationId xmlns:p14="http://schemas.microsoft.com/office/powerpoint/2010/main" val="4292833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4.4 Demonstrate the procedure for applying the electrodes and lead wires for a 12-lead ECG and cardiac monitoring</a:t>
            </a:r>
            <a:r>
              <a:rPr lang="en-US" sz="1400" dirty="0">
                <a:solidFill>
                  <a:schemeClr val="dk1"/>
                </a:solidFill>
                <a:latin typeface="Times New Roman"/>
                <a:ea typeface="Times New Roman"/>
                <a:cs typeface="Times New Roman"/>
                <a:sym typeface="Times New Roman"/>
              </a:rPr>
              <a:t>.</a:t>
            </a: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r>
              <a:rPr lang="en-US" b="1" dirty="0"/>
              <a:t>Angle of Louis: </a:t>
            </a:r>
            <a:r>
              <a:rPr lang="en-US" dirty="0"/>
              <a:t>A ridge about an inch or so below the suprasternal notch where the main part of the sternum and the top part of the sternum, known as the manubrium, are attached.</a:t>
            </a:r>
          </a:p>
          <a:p>
            <a:pPr marL="0" lvl="0" indent="0" algn="l" rtl="0">
              <a:spcBef>
                <a:spcPts val="0"/>
              </a:spcBef>
              <a:spcAft>
                <a:spcPts val="0"/>
              </a:spcAft>
              <a:buNone/>
            </a:pPr>
            <a:r>
              <a:rPr lang="en-US" b="1" dirty="0"/>
              <a:t>Anterior axillary line: </a:t>
            </a:r>
            <a:r>
              <a:rPr lang="en-US" dirty="0"/>
              <a:t>An imaginary vertical line starting at the front axilla (armpit) that extends down the left side of the chest.</a:t>
            </a:r>
          </a:p>
          <a:p>
            <a:pPr marL="0" lvl="0" indent="0" algn="l" rtl="0">
              <a:spcBef>
                <a:spcPts val="0"/>
              </a:spcBef>
              <a:spcAft>
                <a:spcPts val="0"/>
              </a:spcAft>
              <a:buNone/>
            </a:pPr>
            <a:r>
              <a:rPr lang="en-US" b="1" dirty="0"/>
              <a:t>Intercostal space (ICS): </a:t>
            </a:r>
            <a:r>
              <a:rPr lang="en-US" dirty="0"/>
              <a:t>The space between two ribs.</a:t>
            </a:r>
          </a:p>
          <a:p>
            <a:pPr marL="0" lvl="0" indent="0" algn="l" rtl="0">
              <a:spcBef>
                <a:spcPts val="0"/>
              </a:spcBef>
              <a:spcAft>
                <a:spcPts val="0"/>
              </a:spcAft>
              <a:buNone/>
            </a:pPr>
            <a:r>
              <a:rPr lang="en-US" b="1" dirty="0" err="1"/>
              <a:t>Midaxillary</a:t>
            </a:r>
            <a:r>
              <a:rPr lang="en-US" b="1" dirty="0"/>
              <a:t> line: </a:t>
            </a:r>
            <a:r>
              <a:rPr lang="en-US" dirty="0"/>
              <a:t>An imaginary vertical line that starts at the middle of the axilla (armpit) and extends down the side of the chest.</a:t>
            </a:r>
          </a:p>
          <a:p>
            <a:pPr marL="0" lvl="0" indent="0" algn="l" rtl="0">
              <a:spcBef>
                <a:spcPts val="0"/>
              </a:spcBef>
              <a:spcAft>
                <a:spcPts val="0"/>
              </a:spcAft>
              <a:buNone/>
            </a:pPr>
            <a:r>
              <a:rPr lang="en-US" b="1" dirty="0"/>
              <a:t>Midclavicular line: </a:t>
            </a:r>
            <a:r>
              <a:rPr lang="en-US" dirty="0"/>
              <a:t>An imaginary line on the chest that runs vertically through the center of the clavicle. Note that this line may or may not run through the nipple, especially if the patient is obese or female with large breasts.</a:t>
            </a:r>
          </a:p>
          <a:p>
            <a:pPr marL="0" lvl="0" indent="0" algn="l" rtl="0">
              <a:spcBef>
                <a:spcPts val="0"/>
              </a:spcBef>
              <a:spcAft>
                <a:spcPts val="0"/>
              </a:spcAft>
              <a:buNone/>
            </a:pPr>
            <a:r>
              <a:rPr lang="en-US" b="1" dirty="0"/>
              <a:t>Suprasternal notch: </a:t>
            </a:r>
            <a:r>
              <a:rPr lang="en-US" dirty="0"/>
              <a:t>The dip you feel at the anterior base of the neck just above the manubrium, where the clavicle attaches to the sternum.</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18</a:t>
            </a:fld>
            <a:endParaRPr lang="en-US"/>
          </a:p>
        </p:txBody>
      </p:sp>
    </p:spTree>
    <p:extLst>
      <p:ext uri="{BB962C8B-B14F-4D97-AF65-F5344CB8AC3E}">
        <p14:creationId xmlns:p14="http://schemas.microsoft.com/office/powerpoint/2010/main" val="523855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4.4: Demonstrate the procedure for applying the electrodes and lead wires for a 12-lead ECG and cardiac monitoring. </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the patient is diaphoretic (sweaty), use antiperspirant, tincture of benzoin, or </a:t>
            </a:r>
            <a:r>
              <a:rPr lang="en-US" dirty="0" err="1"/>
              <a:t>Mastisol</a:t>
            </a:r>
            <a:r>
              <a:rPr lang="en-US" dirty="0"/>
              <a:t> to help pads adhere to the skin.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Do not shave the area unless absolutely necessary, such as during an emergency. Clip the hair instead.</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19</a:t>
            </a:fld>
            <a:endParaRPr lang="en-US"/>
          </a:p>
        </p:txBody>
      </p:sp>
    </p:spTree>
    <p:extLst>
      <p:ext uri="{BB962C8B-B14F-4D97-AF65-F5344CB8AC3E}">
        <p14:creationId xmlns:p14="http://schemas.microsoft.com/office/powerpoint/2010/main" val="3477778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 4.4 Demonstrate the procedure for applying the electrodes and lead wires for a 12-lead ECG and cardiac monitoring</a:t>
            </a:r>
            <a:r>
              <a:rPr lang="en-US" sz="1400" dirty="0">
                <a:solidFill>
                  <a:schemeClr val="dk1"/>
                </a:solidFill>
                <a:latin typeface="Times New Roman"/>
                <a:ea typeface="Times New Roman"/>
                <a:cs typeface="Times New Roman"/>
                <a:sym typeface="Times New Roman"/>
              </a:rPr>
              <a:t>.</a:t>
            </a:r>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20</a:t>
            </a:fld>
            <a:endParaRPr lang="en-US"/>
          </a:p>
        </p:txBody>
      </p:sp>
    </p:spTree>
    <p:extLst>
      <p:ext uri="{BB962C8B-B14F-4D97-AF65-F5344CB8AC3E}">
        <p14:creationId xmlns:p14="http://schemas.microsoft.com/office/powerpoint/2010/main" val="2812551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400" dirty="0">
                <a:solidFill>
                  <a:schemeClr val="dk1"/>
                </a:solidFill>
                <a:latin typeface="Times New Roman"/>
                <a:ea typeface="Times New Roman"/>
                <a:cs typeface="Times New Roman"/>
                <a:sym typeface="Times New Roman"/>
              </a:rPr>
              <a:t>LO 4.1: Carry out preparation of the patient, room, and equipment for an ECG.</a:t>
            </a: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ECGs must be ordered by a physician or other authorized personnel, and an order form, requisition, or consult form must be completed before you perform the procedure.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addition to the information shown on this slide, the order form must include the reason the ECG was ordered.</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a:t>
            </a:fld>
            <a:endParaRPr lang="en-US"/>
          </a:p>
        </p:txBody>
      </p:sp>
    </p:spTree>
    <p:extLst>
      <p:ext uri="{BB962C8B-B14F-4D97-AF65-F5344CB8AC3E}">
        <p14:creationId xmlns:p14="http://schemas.microsoft.com/office/powerpoint/2010/main" val="1770666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4.4 Demonstrate the procedure for applying the electrodes and lead wires for a 12-lead ECG and cardiac monitoring</a:t>
            </a:r>
            <a:r>
              <a:rPr lang="en-US" sz="1400" dirty="0">
                <a:solidFill>
                  <a:schemeClr val="dk1"/>
                </a:solidFill>
                <a:latin typeface="Times New Roman"/>
                <a:ea typeface="Times New Roman"/>
                <a:cs typeface="Times New Roman"/>
                <a:sym typeface="Times New Roman"/>
              </a:rPr>
              <a:t>.</a:t>
            </a:r>
            <a:endParaRPr lang="en-US" dirty="0"/>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21</a:t>
            </a:fld>
            <a:endParaRPr lang="en-US"/>
          </a:p>
        </p:txBody>
      </p:sp>
    </p:spTree>
    <p:extLst>
      <p:ext uri="{BB962C8B-B14F-4D97-AF65-F5344CB8AC3E}">
        <p14:creationId xmlns:p14="http://schemas.microsoft.com/office/powerpoint/2010/main" val="2732474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4.4 Demonstrate the procedure for applying the electrodes and lead wires for a 12-lead ECG and cardiac monitoring</a:t>
            </a:r>
            <a:r>
              <a:rPr lang="en-US" sz="1400" dirty="0">
                <a:solidFill>
                  <a:schemeClr val="dk1"/>
                </a:solidFill>
                <a:latin typeface="Times New Roman"/>
                <a:ea typeface="Times New Roman"/>
                <a:cs typeface="Times New Roman"/>
                <a:sym typeface="Times New Roman"/>
              </a:rPr>
              <a:t>.</a:t>
            </a: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place V1, find the angle of Louis; then find the second rib, which is adjacent to the angle of Louis. Count down to the fourth intercostal space, and place V1 at the right sternal border at the fourth intercostal space.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Always locate and use the anatomical landmarks when placing the chest leads. Do not place them visually.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a female with large breasts, either ask the woman to move the breasts, or use the back of your hand to lift the left breast and place the electrodes in the closest position possible. Do not place the electrodes on the breast.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Another method of placing V5 is to place V6 first, then place V5 midway between V4 and V6</a:t>
            </a:r>
          </a:p>
        </p:txBody>
      </p:sp>
      <p:sp>
        <p:nvSpPr>
          <p:cNvPr id="4" name="Slide Number Placeholder 3"/>
          <p:cNvSpPr>
            <a:spLocks noGrp="1"/>
          </p:cNvSpPr>
          <p:nvPr>
            <p:ph type="sldNum" sz="quarter" idx="10"/>
          </p:nvPr>
        </p:nvSpPr>
        <p:spPr/>
        <p:txBody>
          <a:bodyPr/>
          <a:lstStyle/>
          <a:p>
            <a:fld id="{969E8D09-9492-4554-9C8F-456CB81F32A8}" type="slidenum">
              <a:rPr lang="en-US" smtClean="0"/>
              <a:pPr/>
              <a:t>22</a:t>
            </a:fld>
            <a:endParaRPr lang="en-US"/>
          </a:p>
        </p:txBody>
      </p:sp>
    </p:spTree>
    <p:extLst>
      <p:ext uri="{BB962C8B-B14F-4D97-AF65-F5344CB8AC3E}">
        <p14:creationId xmlns:p14="http://schemas.microsoft.com/office/powerpoint/2010/main" val="3857562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4.4: Demonstrate the procedure for applying the electrodes and lead wires for a 12-lead ECG and cardiac monitoring. </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lead wire cables should follow the contours of the body.</a:t>
            </a:r>
          </a:p>
        </p:txBody>
      </p:sp>
      <p:sp>
        <p:nvSpPr>
          <p:cNvPr id="4" name="Slide Number Placeholder 3"/>
          <p:cNvSpPr>
            <a:spLocks noGrp="1"/>
          </p:cNvSpPr>
          <p:nvPr>
            <p:ph type="sldNum" sz="quarter" idx="10"/>
          </p:nvPr>
        </p:nvSpPr>
        <p:spPr/>
        <p:txBody>
          <a:bodyPr/>
          <a:lstStyle/>
          <a:p>
            <a:fld id="{969E8D09-9492-4554-9C8F-456CB81F32A8}" type="slidenum">
              <a:rPr lang="en-US" smtClean="0"/>
              <a:pPr/>
              <a:t>23</a:t>
            </a:fld>
            <a:endParaRPr lang="en-US"/>
          </a:p>
        </p:txBody>
      </p:sp>
    </p:spTree>
    <p:extLst>
      <p:ext uri="{BB962C8B-B14F-4D97-AF65-F5344CB8AC3E}">
        <p14:creationId xmlns:p14="http://schemas.microsoft.com/office/powerpoint/2010/main" val="3928428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4.4: Demonstrate the procedure for applying the electrodes and lead wires for a 12-lead ECG and cardiac monitoring. </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lead wire cables should follow the contours of the body.</a:t>
            </a:r>
          </a:p>
        </p:txBody>
      </p:sp>
      <p:sp>
        <p:nvSpPr>
          <p:cNvPr id="4" name="Slide Number Placeholder 3"/>
          <p:cNvSpPr>
            <a:spLocks noGrp="1"/>
          </p:cNvSpPr>
          <p:nvPr>
            <p:ph type="sldNum" sz="quarter" idx="10"/>
          </p:nvPr>
        </p:nvSpPr>
        <p:spPr/>
        <p:txBody>
          <a:bodyPr/>
          <a:lstStyle/>
          <a:p>
            <a:fld id="{969E8D09-9492-4554-9C8F-456CB81F32A8}" type="slidenum">
              <a:rPr lang="en-US" smtClean="0"/>
              <a:pPr/>
              <a:t>24</a:t>
            </a:fld>
            <a:endParaRPr lang="en-US"/>
          </a:p>
        </p:txBody>
      </p:sp>
    </p:spTree>
    <p:extLst>
      <p:ext uri="{BB962C8B-B14F-4D97-AF65-F5344CB8AC3E}">
        <p14:creationId xmlns:p14="http://schemas.microsoft.com/office/powerpoint/2010/main" val="1344431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4.4: Demonstrate the procedure for applying the electrodes and lead wires for a 12-lead ECG and cardiac monitoring.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25</a:t>
            </a:fld>
            <a:endParaRPr lang="en-US"/>
          </a:p>
        </p:txBody>
      </p:sp>
    </p:spTree>
    <p:extLst>
      <p:ext uri="{BB962C8B-B14F-4D97-AF65-F5344CB8AC3E}">
        <p14:creationId xmlns:p14="http://schemas.microsoft.com/office/powerpoint/2010/main" val="4028112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4.4: Demonstrate the procedure for applying the electrodes and lead wires for a 12-lead ECG and cardiac monitoring.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26</a:t>
            </a:fld>
            <a:endParaRPr lang="en-US"/>
          </a:p>
        </p:txBody>
      </p:sp>
    </p:spTree>
    <p:extLst>
      <p:ext uri="{BB962C8B-B14F-4D97-AF65-F5344CB8AC3E}">
        <p14:creationId xmlns:p14="http://schemas.microsoft.com/office/powerpoint/2010/main" val="634495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4.4: Demonstrate the procedure for applying the electrodes and lead wires for a 12-lead ECG and cardiac monitoring.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27</a:t>
            </a:fld>
            <a:endParaRPr lang="en-US"/>
          </a:p>
        </p:txBody>
      </p:sp>
    </p:spTree>
    <p:extLst>
      <p:ext uri="{BB962C8B-B14F-4D97-AF65-F5344CB8AC3E}">
        <p14:creationId xmlns:p14="http://schemas.microsoft.com/office/powerpoint/2010/main" val="4262291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4.4: Demonstrate the procedure for applying the electrodes and lead wires for a 12-lead ECG and cardiac monitoring.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28</a:t>
            </a:fld>
            <a:endParaRPr lang="en-US"/>
          </a:p>
        </p:txBody>
      </p:sp>
    </p:spTree>
    <p:extLst>
      <p:ext uri="{BB962C8B-B14F-4D97-AF65-F5344CB8AC3E}">
        <p14:creationId xmlns:p14="http://schemas.microsoft.com/office/powerpoint/2010/main" val="111335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4.4: Demonstrate the procedure for applying the electrodes and lead wires for a 12-lead ECG and cardiac monitoring.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29</a:t>
            </a:fld>
            <a:endParaRPr lang="en-US"/>
          </a:p>
        </p:txBody>
      </p:sp>
    </p:spTree>
    <p:extLst>
      <p:ext uri="{BB962C8B-B14F-4D97-AF65-F5344CB8AC3E}">
        <p14:creationId xmlns:p14="http://schemas.microsoft.com/office/powerpoint/2010/main" val="2849946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4.4: Demonstrate the procedure for applying the electrodes and lead wires for a 12-lead ECG and cardiac monitoring.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30</a:t>
            </a:fld>
            <a:endParaRPr lang="en-US"/>
          </a:p>
        </p:txBody>
      </p:sp>
    </p:spTree>
    <p:extLst>
      <p:ext uri="{BB962C8B-B14F-4D97-AF65-F5344CB8AC3E}">
        <p14:creationId xmlns:p14="http://schemas.microsoft.com/office/powerpoint/2010/main" val="2699336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4</a:t>
            </a:fld>
            <a:endParaRPr lang="en-US"/>
          </a:p>
        </p:txBody>
      </p:sp>
    </p:spTree>
    <p:extLst>
      <p:ext uri="{BB962C8B-B14F-4D97-AF65-F5344CB8AC3E}">
        <p14:creationId xmlns:p14="http://schemas.microsoft.com/office/powerpoint/2010/main" val="3139098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4.5:  Describe the procedure for recording a 12-lead ECG.</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Before you run the ECG, make sure you have completed all of the appropriate preparations.</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31</a:t>
            </a:fld>
            <a:endParaRPr lang="en-US"/>
          </a:p>
        </p:txBody>
      </p:sp>
    </p:spTree>
    <p:extLst>
      <p:ext uri="{BB962C8B-B14F-4D97-AF65-F5344CB8AC3E}">
        <p14:creationId xmlns:p14="http://schemas.microsoft.com/office/powerpoint/2010/main" val="3092329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4.5:  Describe the procedure for recording a 12-lead ECG.</a:t>
            </a:r>
          </a:p>
          <a:p>
            <a:pPr marL="0" lvl="0" indent="0" algn="l" rtl="0">
              <a:spcBef>
                <a:spcPts val="0"/>
              </a:spcBef>
              <a:spcAft>
                <a:spcPts val="0"/>
              </a:spcAft>
              <a:buNone/>
            </a:pPr>
            <a:r>
              <a:rPr lang="en-US" dirty="0"/>
              <a:t>-----</a:t>
            </a:r>
          </a:p>
          <a:p>
            <a:pPr marL="0" lvl="1" indent="0" algn="l" rtl="0">
              <a:spcBef>
                <a:spcPts val="0"/>
              </a:spcBef>
              <a:spcAft>
                <a:spcPts val="0"/>
              </a:spcAft>
              <a:buNone/>
            </a:pPr>
            <a:endParaRPr lang="en-US" dirty="0"/>
          </a:p>
          <a:p>
            <a:pPr marL="0" lvl="1" indent="0" algn="l" rtl="0">
              <a:spcBef>
                <a:spcPts val="0"/>
              </a:spcBef>
              <a:spcAft>
                <a:spcPts val="0"/>
              </a:spcAft>
              <a:buNone/>
            </a:pPr>
            <a:r>
              <a:rPr lang="en-US" dirty="0"/>
              <a:t>Check LCD for errors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On manual machines, set the standardization mark between the T wave of one complex and the P wave of the next.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32</a:t>
            </a:fld>
            <a:endParaRPr lang="en-US"/>
          </a:p>
        </p:txBody>
      </p:sp>
    </p:spTree>
    <p:extLst>
      <p:ext uri="{BB962C8B-B14F-4D97-AF65-F5344CB8AC3E}">
        <p14:creationId xmlns:p14="http://schemas.microsoft.com/office/powerpoint/2010/main" val="1206558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4.5:  Describe the procedure for recording a 12-lead ECG.</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33</a:t>
            </a:fld>
            <a:endParaRPr lang="en-US"/>
          </a:p>
        </p:txBody>
      </p:sp>
    </p:spTree>
    <p:extLst>
      <p:ext uri="{BB962C8B-B14F-4D97-AF65-F5344CB8AC3E}">
        <p14:creationId xmlns:p14="http://schemas.microsoft.com/office/powerpoint/2010/main" val="1988357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4.5:  Describe the procedure for recording a 12-lead ECG.</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34</a:t>
            </a:fld>
            <a:endParaRPr lang="en-US"/>
          </a:p>
        </p:txBody>
      </p:sp>
    </p:spTree>
    <p:extLst>
      <p:ext uri="{BB962C8B-B14F-4D97-AF65-F5344CB8AC3E}">
        <p14:creationId xmlns:p14="http://schemas.microsoft.com/office/powerpoint/2010/main" val="39420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4.6: </a:t>
            </a:r>
            <a:r>
              <a:rPr lang="en-US" sz="1400" dirty="0">
                <a:solidFill>
                  <a:schemeClr val="dk1"/>
                </a:solidFill>
                <a:latin typeface="Times New Roman"/>
                <a:ea typeface="Times New Roman"/>
                <a:cs typeface="Times New Roman"/>
                <a:sym typeface="Times New Roman"/>
              </a:rPr>
              <a:t>Identify types of artifact and how to prevent or correct them.</a:t>
            </a: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Alternating current (AC) interference: </a:t>
            </a:r>
            <a:r>
              <a:rPr lang="en-US" dirty="0"/>
              <a:t>Unwanted markings on the ECG caused by other electrical current sources.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Somatic tremor: </a:t>
            </a:r>
            <a:r>
              <a:rPr lang="en-US" dirty="0"/>
              <a:t>Involuntary muscle movement; also known as body tremor.</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Wandering baseline: </a:t>
            </a:r>
            <a:r>
              <a:rPr lang="en-US" dirty="0"/>
              <a:t>Artifact in which the tracing drifts away from the center of the graph paper. Also known as baseline shift.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35</a:t>
            </a:fld>
            <a:endParaRPr lang="en-US"/>
          </a:p>
        </p:txBody>
      </p:sp>
    </p:spTree>
    <p:extLst>
      <p:ext uri="{BB962C8B-B14F-4D97-AF65-F5344CB8AC3E}">
        <p14:creationId xmlns:p14="http://schemas.microsoft.com/office/powerpoint/2010/main" val="1159172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4.6: </a:t>
            </a:r>
            <a:r>
              <a:rPr lang="en-US" sz="1400" dirty="0">
                <a:solidFill>
                  <a:schemeClr val="dk1"/>
                </a:solidFill>
                <a:latin typeface="Times New Roman"/>
                <a:ea typeface="Times New Roman"/>
                <a:cs typeface="Times New Roman"/>
                <a:sym typeface="Times New Roman"/>
              </a:rPr>
              <a:t>Identify types of artifact and how to prevent or correct them.</a:t>
            </a: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When an ECG tracing has an artifact, it may be difficult or impossible to read. </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36</a:t>
            </a:fld>
            <a:endParaRPr lang="en-US"/>
          </a:p>
        </p:txBody>
      </p:sp>
    </p:spTree>
    <p:extLst>
      <p:ext uri="{BB962C8B-B14F-4D97-AF65-F5344CB8AC3E}">
        <p14:creationId xmlns:p14="http://schemas.microsoft.com/office/powerpoint/2010/main" val="20351003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4.6: </a:t>
            </a:r>
            <a:r>
              <a:rPr lang="en-US" sz="1400" dirty="0">
                <a:solidFill>
                  <a:schemeClr val="dk1"/>
                </a:solidFill>
                <a:latin typeface="Times New Roman"/>
                <a:ea typeface="Times New Roman"/>
                <a:cs typeface="Times New Roman"/>
                <a:sym typeface="Times New Roman"/>
              </a:rPr>
              <a:t>Identify types of artifact and how to prevent or correct them.</a:t>
            </a: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Causes:  shivering, muscle tension, pain, fear, talking, chewing gum, disorders such as Parkinson’s disease.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Can be corrected by:</a:t>
            </a:r>
          </a:p>
          <a:p>
            <a:pPr marL="171450" lvl="0" indent="-171450" algn="l" rtl="0">
              <a:spcBef>
                <a:spcPts val="0"/>
              </a:spcBef>
              <a:spcAft>
                <a:spcPts val="0"/>
              </a:spcAft>
              <a:buClr>
                <a:schemeClr val="dk1"/>
              </a:buClr>
              <a:buSzPts val="1200"/>
              <a:buFont typeface="Arial"/>
              <a:buChar char="•"/>
            </a:pPr>
            <a:r>
              <a:rPr lang="en-US" dirty="0"/>
              <a:t>Reassuring patient</a:t>
            </a:r>
          </a:p>
          <a:p>
            <a:pPr marL="171450" lvl="0" indent="-171450" algn="l" rtl="0">
              <a:spcBef>
                <a:spcPts val="0"/>
              </a:spcBef>
              <a:spcAft>
                <a:spcPts val="0"/>
              </a:spcAft>
              <a:buClr>
                <a:schemeClr val="dk1"/>
              </a:buClr>
              <a:buSzPts val="1200"/>
              <a:buFont typeface="Arial"/>
              <a:buChar char="•"/>
            </a:pPr>
            <a:r>
              <a:rPr lang="en-US" dirty="0"/>
              <a:t>Warming patient</a:t>
            </a:r>
          </a:p>
          <a:p>
            <a:pPr marL="171450" lvl="0" indent="-171450" algn="l" rtl="0">
              <a:spcBef>
                <a:spcPts val="0"/>
              </a:spcBef>
              <a:spcAft>
                <a:spcPts val="0"/>
              </a:spcAft>
              <a:buClr>
                <a:schemeClr val="dk1"/>
              </a:buClr>
              <a:buSzPts val="1200"/>
              <a:buFont typeface="Arial"/>
              <a:buChar char="•"/>
            </a:pPr>
            <a:r>
              <a:rPr lang="en-US" dirty="0"/>
              <a:t>Asking patient to take deep, slow breaths</a:t>
            </a:r>
          </a:p>
          <a:p>
            <a:pPr marL="171450" lvl="0" indent="-171450" algn="l" rtl="0">
              <a:spcBef>
                <a:spcPts val="0"/>
              </a:spcBef>
              <a:spcAft>
                <a:spcPts val="0"/>
              </a:spcAft>
              <a:buClr>
                <a:schemeClr val="dk1"/>
              </a:buClr>
              <a:buSzPts val="1200"/>
              <a:buFont typeface="Arial"/>
              <a:buChar char="•"/>
            </a:pPr>
            <a:r>
              <a:rPr lang="en-US" dirty="0"/>
              <a:t>Reminding patient not to move during procedure</a:t>
            </a:r>
          </a:p>
          <a:p>
            <a:pPr marL="171450" lvl="0" indent="-171450" algn="l" rtl="0">
              <a:spcBef>
                <a:spcPts val="0"/>
              </a:spcBef>
              <a:spcAft>
                <a:spcPts val="0"/>
              </a:spcAft>
              <a:buClr>
                <a:schemeClr val="dk1"/>
              </a:buClr>
              <a:buSzPts val="1200"/>
              <a:buFont typeface="Arial"/>
              <a:buChar char="•"/>
            </a:pPr>
            <a:r>
              <a:rPr lang="en-US" dirty="0"/>
              <a:t>Having patient put hands, palms down, beneath the buttocks</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37</a:t>
            </a:fld>
            <a:endParaRPr lang="en-US"/>
          </a:p>
        </p:txBody>
      </p:sp>
    </p:spTree>
    <p:extLst>
      <p:ext uri="{BB962C8B-B14F-4D97-AF65-F5344CB8AC3E}">
        <p14:creationId xmlns:p14="http://schemas.microsoft.com/office/powerpoint/2010/main" val="2408220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4.6: </a:t>
            </a:r>
            <a:r>
              <a:rPr lang="en-US" sz="1400" dirty="0">
                <a:solidFill>
                  <a:schemeClr val="dk1"/>
                </a:solidFill>
                <a:latin typeface="Times New Roman"/>
                <a:ea typeface="Times New Roman"/>
                <a:cs typeface="Times New Roman"/>
                <a:sym typeface="Times New Roman"/>
              </a:rPr>
              <a:t>Identify types of artifact and how to prevent or correct them.</a:t>
            </a: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Causes:  Poor skin preparation, pulling on electrodes, old, corroded, dirty electrodes or clips, oil, lotion, dirt, or hair on the skin under electrodes,  dried out electrode gel.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Corrections:</a:t>
            </a:r>
          </a:p>
          <a:p>
            <a:pPr marL="171450" lvl="0" indent="-171450" algn="l" rtl="0">
              <a:spcBef>
                <a:spcPts val="0"/>
              </a:spcBef>
              <a:spcAft>
                <a:spcPts val="0"/>
              </a:spcAft>
              <a:buClr>
                <a:schemeClr val="dk1"/>
              </a:buClr>
              <a:buSzPts val="1200"/>
              <a:buFont typeface="Arial"/>
              <a:buChar char="•"/>
            </a:pPr>
            <a:r>
              <a:rPr lang="en-US" dirty="0"/>
              <a:t>Apply electrodes securely</a:t>
            </a:r>
          </a:p>
          <a:p>
            <a:pPr marL="171450" lvl="0" indent="-171450" algn="l" rtl="0">
              <a:spcBef>
                <a:spcPts val="0"/>
              </a:spcBef>
              <a:spcAft>
                <a:spcPts val="0"/>
              </a:spcAft>
              <a:buClr>
                <a:schemeClr val="dk1"/>
              </a:buClr>
              <a:buSzPts val="1200"/>
              <a:buFont typeface="Arial"/>
              <a:buChar char="•"/>
            </a:pPr>
            <a:r>
              <a:rPr lang="en-US" dirty="0"/>
              <a:t>Remove tension from lead wires</a:t>
            </a:r>
          </a:p>
          <a:p>
            <a:pPr marL="171450" lvl="0" indent="-171450" algn="l" rtl="0">
              <a:spcBef>
                <a:spcPts val="0"/>
              </a:spcBef>
              <a:spcAft>
                <a:spcPts val="0"/>
              </a:spcAft>
              <a:buClr>
                <a:schemeClr val="dk1"/>
              </a:buClr>
              <a:buSzPts val="1200"/>
              <a:buFont typeface="Arial"/>
              <a:buChar char="•"/>
            </a:pPr>
            <a:r>
              <a:rPr lang="en-US" dirty="0"/>
              <a:t>Clean skin properly with alcohol</a:t>
            </a:r>
          </a:p>
          <a:p>
            <a:pPr marL="171450" lvl="0" indent="-171450" algn="l" rtl="0">
              <a:spcBef>
                <a:spcPts val="0"/>
              </a:spcBef>
              <a:spcAft>
                <a:spcPts val="0"/>
              </a:spcAft>
              <a:buClr>
                <a:schemeClr val="dk1"/>
              </a:buClr>
              <a:buSzPts val="1200"/>
              <a:buFont typeface="Arial"/>
              <a:buChar char="•"/>
            </a:pPr>
            <a:r>
              <a:rPr lang="en-US" dirty="0"/>
              <a:t>Use only new, disposable electrodes</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38</a:t>
            </a:fld>
            <a:endParaRPr lang="en-US"/>
          </a:p>
        </p:txBody>
      </p:sp>
    </p:spTree>
    <p:extLst>
      <p:ext uri="{BB962C8B-B14F-4D97-AF65-F5344CB8AC3E}">
        <p14:creationId xmlns:p14="http://schemas.microsoft.com/office/powerpoint/2010/main" val="3609356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4.6: </a:t>
            </a:r>
            <a:r>
              <a:rPr lang="en-US" sz="1400" dirty="0">
                <a:solidFill>
                  <a:schemeClr val="dk1"/>
                </a:solidFill>
                <a:latin typeface="Times New Roman"/>
                <a:ea typeface="Times New Roman"/>
                <a:cs typeface="Times New Roman"/>
                <a:sym typeface="Times New Roman"/>
              </a:rPr>
              <a:t>Identify types of artifact and how to prevent or correct them.</a:t>
            </a: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Other sources of AC interference include:</a:t>
            </a:r>
          </a:p>
          <a:p>
            <a:pPr marL="171450" lvl="0" indent="-171450" algn="l" rtl="0">
              <a:spcBef>
                <a:spcPts val="0"/>
              </a:spcBef>
              <a:spcAft>
                <a:spcPts val="0"/>
              </a:spcAft>
              <a:buClr>
                <a:schemeClr val="dk1"/>
              </a:buClr>
              <a:buSzPts val="1200"/>
              <a:buFont typeface="Arial"/>
              <a:buChar char="•"/>
            </a:pPr>
            <a:r>
              <a:rPr lang="en-US" dirty="0"/>
              <a:t>High-tension wires</a:t>
            </a:r>
          </a:p>
          <a:p>
            <a:pPr marL="171450" lvl="0" indent="-171450" algn="l" rtl="0">
              <a:spcBef>
                <a:spcPts val="0"/>
              </a:spcBef>
              <a:spcAft>
                <a:spcPts val="0"/>
              </a:spcAft>
              <a:buClr>
                <a:schemeClr val="dk1"/>
              </a:buClr>
              <a:buSzPts val="1200"/>
              <a:buFont typeface="Arial"/>
              <a:buChar char="•"/>
            </a:pPr>
            <a:r>
              <a:rPr lang="en-US" dirty="0"/>
              <a:t>Power transformers</a:t>
            </a:r>
          </a:p>
          <a:p>
            <a:pPr marL="171450" lvl="0" indent="-171450" algn="l" rtl="0">
              <a:spcBef>
                <a:spcPts val="0"/>
              </a:spcBef>
              <a:spcAft>
                <a:spcPts val="0"/>
              </a:spcAft>
              <a:buClr>
                <a:schemeClr val="dk1"/>
              </a:buClr>
              <a:buSzPts val="1200"/>
              <a:buFont typeface="Arial"/>
              <a:buChar char="•"/>
            </a:pPr>
            <a:r>
              <a:rPr lang="en-US" dirty="0"/>
              <a:t>Diathermy machines</a:t>
            </a:r>
          </a:p>
          <a:p>
            <a:pPr marL="171450" lvl="0" indent="-171450" algn="l" rtl="0">
              <a:spcBef>
                <a:spcPts val="0"/>
              </a:spcBef>
              <a:spcAft>
                <a:spcPts val="0"/>
              </a:spcAft>
              <a:buClr>
                <a:schemeClr val="dk1"/>
              </a:buClr>
              <a:buSzPts val="1200"/>
              <a:buFont typeface="Arial"/>
              <a:buChar char="•"/>
            </a:pPr>
            <a:r>
              <a:rPr lang="en-US" dirty="0"/>
              <a:t>Electrocautery</a:t>
            </a:r>
          </a:p>
          <a:p>
            <a:pPr marL="171450" lvl="0" indent="-171450" algn="l" rtl="0">
              <a:spcBef>
                <a:spcPts val="0"/>
              </a:spcBef>
              <a:spcAft>
                <a:spcPts val="0"/>
              </a:spcAft>
              <a:buClr>
                <a:schemeClr val="dk1"/>
              </a:buClr>
              <a:buSzPts val="1200"/>
              <a:buFont typeface="Arial"/>
              <a:buChar char="•"/>
            </a:pPr>
            <a:r>
              <a:rPr lang="en-US" dirty="0"/>
              <a:t>IV pumps</a:t>
            </a:r>
          </a:p>
          <a:p>
            <a:pPr marL="171450" lvl="0" indent="-171450" algn="l" rtl="0">
              <a:spcBef>
                <a:spcPts val="0"/>
              </a:spcBef>
              <a:spcAft>
                <a:spcPts val="0"/>
              </a:spcAft>
              <a:buClr>
                <a:schemeClr val="dk1"/>
              </a:buClr>
              <a:buSzPts val="1200"/>
              <a:buFont typeface="Arial"/>
              <a:buChar char="•"/>
            </a:pPr>
            <a:r>
              <a:rPr lang="en-US" dirty="0"/>
              <a:t>Feeding tubes</a:t>
            </a:r>
          </a:p>
          <a:p>
            <a:pPr marL="171450" lvl="0" indent="-171450" algn="l" rtl="0">
              <a:spcBef>
                <a:spcPts val="0"/>
              </a:spcBef>
              <a:spcAft>
                <a:spcPts val="0"/>
              </a:spcAft>
              <a:buClr>
                <a:schemeClr val="dk1"/>
              </a:buClr>
              <a:buSzPts val="1200"/>
              <a:buFont typeface="Arial"/>
              <a:buChar char="•"/>
            </a:pPr>
            <a:r>
              <a:rPr lang="en-US" dirty="0"/>
              <a:t>X-ray machines</a:t>
            </a:r>
          </a:p>
          <a:p>
            <a:pPr marL="171450" lvl="0" indent="-171450" algn="l" rtl="0">
              <a:spcBef>
                <a:spcPts val="0"/>
              </a:spcBef>
              <a:spcAft>
                <a:spcPts val="0"/>
              </a:spcAft>
              <a:buClr>
                <a:schemeClr val="dk1"/>
              </a:buClr>
              <a:buSzPts val="1200"/>
              <a:buFont typeface="Arial"/>
              <a:buChar char="•"/>
            </a:pPr>
            <a:r>
              <a:rPr lang="en-US" dirty="0"/>
              <a:t>Electrical wires in walls, ceiling, and floor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Corrections:</a:t>
            </a:r>
          </a:p>
          <a:p>
            <a:pPr marL="171450" lvl="0" indent="-171450" algn="l" rtl="0">
              <a:spcBef>
                <a:spcPts val="0"/>
              </a:spcBef>
              <a:spcAft>
                <a:spcPts val="0"/>
              </a:spcAft>
              <a:buClr>
                <a:schemeClr val="dk1"/>
              </a:buClr>
              <a:buSzPts val="1200"/>
              <a:buFont typeface="Arial"/>
              <a:buChar char="•"/>
            </a:pPr>
            <a:r>
              <a:rPr lang="en-US" dirty="0"/>
              <a:t>Ensure that plug has ground prong and is plugged into grounded outlet</a:t>
            </a:r>
          </a:p>
          <a:p>
            <a:pPr marL="171450" lvl="0" indent="-171450" algn="l" rtl="0">
              <a:spcBef>
                <a:spcPts val="0"/>
              </a:spcBef>
              <a:spcAft>
                <a:spcPts val="0"/>
              </a:spcAft>
              <a:buClr>
                <a:schemeClr val="dk1"/>
              </a:buClr>
              <a:buSzPts val="1200"/>
              <a:buFont typeface="Arial"/>
              <a:buChar char="•"/>
            </a:pPr>
            <a:r>
              <a:rPr lang="en-US" dirty="0"/>
              <a:t>Wait until other procedures are done and unplug equipment</a:t>
            </a:r>
          </a:p>
          <a:p>
            <a:pPr marL="171450" lvl="0" indent="-171450" algn="l" rtl="0">
              <a:spcBef>
                <a:spcPts val="0"/>
              </a:spcBef>
              <a:spcAft>
                <a:spcPts val="0"/>
              </a:spcAft>
              <a:buClr>
                <a:schemeClr val="dk1"/>
              </a:buClr>
              <a:buSzPts val="1200"/>
              <a:buFont typeface="Arial"/>
              <a:buChar char="•"/>
            </a:pPr>
            <a:r>
              <a:rPr lang="en-US" dirty="0"/>
              <a:t>Reposition lead wires</a:t>
            </a:r>
          </a:p>
          <a:p>
            <a:pPr marL="171450" lvl="0" indent="-171450" algn="l" rtl="0">
              <a:spcBef>
                <a:spcPts val="0"/>
              </a:spcBef>
              <a:spcAft>
                <a:spcPts val="0"/>
              </a:spcAft>
              <a:buClr>
                <a:schemeClr val="dk1"/>
              </a:buClr>
              <a:buSzPts val="1200"/>
              <a:buFont typeface="Arial"/>
              <a:buChar char="•"/>
            </a:pPr>
            <a:r>
              <a:rPr lang="en-US" dirty="0"/>
              <a:t>Move bed away from wall</a:t>
            </a:r>
          </a:p>
        </p:txBody>
      </p:sp>
      <p:sp>
        <p:nvSpPr>
          <p:cNvPr id="4" name="Slide Number Placeholder 3"/>
          <p:cNvSpPr>
            <a:spLocks noGrp="1"/>
          </p:cNvSpPr>
          <p:nvPr>
            <p:ph type="sldNum" sz="quarter" idx="10"/>
          </p:nvPr>
        </p:nvSpPr>
        <p:spPr/>
        <p:txBody>
          <a:bodyPr/>
          <a:lstStyle/>
          <a:p>
            <a:fld id="{969E8D09-9492-4554-9C8F-456CB81F32A8}" type="slidenum">
              <a:rPr lang="en-US" smtClean="0"/>
              <a:pPr/>
              <a:t>39</a:t>
            </a:fld>
            <a:endParaRPr lang="en-US"/>
          </a:p>
        </p:txBody>
      </p:sp>
    </p:spTree>
    <p:extLst>
      <p:ext uri="{BB962C8B-B14F-4D97-AF65-F5344CB8AC3E}">
        <p14:creationId xmlns:p14="http://schemas.microsoft.com/office/powerpoint/2010/main" val="8295919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4.6: </a:t>
            </a:r>
            <a:r>
              <a:rPr lang="en-US" sz="1200" dirty="0">
                <a:solidFill>
                  <a:schemeClr val="dk1"/>
                </a:solidFill>
                <a:latin typeface="Times New Roman"/>
                <a:ea typeface="Times New Roman"/>
                <a:cs typeface="Times New Roman"/>
                <a:sym typeface="Times New Roman"/>
              </a:rPr>
              <a:t>Identify types of artifact and how to prevent or correct them.</a:t>
            </a:r>
            <a:endParaRPr lang="en-US" dirty="0"/>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40</a:t>
            </a:fld>
            <a:endParaRPr lang="en-US"/>
          </a:p>
        </p:txBody>
      </p:sp>
    </p:spTree>
    <p:extLst>
      <p:ext uri="{BB962C8B-B14F-4D97-AF65-F5344CB8AC3E}">
        <p14:creationId xmlns:p14="http://schemas.microsoft.com/office/powerpoint/2010/main" val="2759153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LO 4.1: Carry out preparation of the patient, room, and equipment for an ECG.</a:t>
            </a:r>
            <a:endParaRPr lang="en-US" dirty="0"/>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a:t>
            </a:fld>
            <a:endParaRPr lang="en-US"/>
          </a:p>
        </p:txBody>
      </p:sp>
    </p:spTree>
    <p:extLst>
      <p:ext uri="{BB962C8B-B14F-4D97-AF65-F5344CB8AC3E}">
        <p14:creationId xmlns:p14="http://schemas.microsoft.com/office/powerpoint/2010/main" val="27254623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4.6: </a:t>
            </a:r>
            <a:r>
              <a:rPr lang="en-US" sz="1200" dirty="0">
                <a:solidFill>
                  <a:schemeClr val="dk1"/>
                </a:solidFill>
                <a:latin typeface="Times New Roman"/>
                <a:ea typeface="Times New Roman"/>
                <a:cs typeface="Times New Roman"/>
                <a:sym typeface="Times New Roman"/>
              </a:rPr>
              <a:t>Identify types of artifact and how to prevent or correct them.</a:t>
            </a:r>
            <a:endParaRPr lang="en-US" dirty="0"/>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41</a:t>
            </a:fld>
            <a:endParaRPr lang="en-US"/>
          </a:p>
        </p:txBody>
      </p:sp>
    </p:spTree>
    <p:extLst>
      <p:ext uri="{BB962C8B-B14F-4D97-AF65-F5344CB8AC3E}">
        <p14:creationId xmlns:p14="http://schemas.microsoft.com/office/powerpoint/2010/main" val="12131384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4.6: </a:t>
            </a:r>
            <a:r>
              <a:rPr lang="en-US" sz="1200" dirty="0">
                <a:solidFill>
                  <a:schemeClr val="dk1"/>
                </a:solidFill>
                <a:latin typeface="Times New Roman"/>
                <a:ea typeface="Times New Roman"/>
                <a:cs typeface="Times New Roman"/>
                <a:sym typeface="Times New Roman"/>
              </a:rPr>
              <a:t>Identify types of artifact and how to prevent or correct them.</a:t>
            </a:r>
            <a:endParaRPr lang="en-US" dirty="0"/>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42</a:t>
            </a:fld>
            <a:endParaRPr lang="en-US"/>
          </a:p>
        </p:txBody>
      </p:sp>
    </p:spTree>
    <p:extLst>
      <p:ext uri="{BB962C8B-B14F-4D97-AF65-F5344CB8AC3E}">
        <p14:creationId xmlns:p14="http://schemas.microsoft.com/office/powerpoint/2010/main" val="29645052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4.7:  Describe how to report the ECG results.</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Remember, in a stat situation, the patient may have a condition that needs immediate treatment, so no time should be wasted. If your supervisor is not available when you finish the recording, ensure that the results are with the medical record, then find your supervisor or the ordering physician and notify him or her that the recording has been completed.</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43</a:t>
            </a:fld>
            <a:endParaRPr lang="en-US"/>
          </a:p>
        </p:txBody>
      </p:sp>
    </p:spTree>
    <p:extLst>
      <p:ext uri="{BB962C8B-B14F-4D97-AF65-F5344CB8AC3E}">
        <p14:creationId xmlns:p14="http://schemas.microsoft.com/office/powerpoint/2010/main" val="33519068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4.7:  Describe how to report the ECG results.</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Using the correct ICD-10 code helps ensure that the facility is properly reimbursed for the procedure.</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44</a:t>
            </a:fld>
            <a:endParaRPr lang="en-US"/>
          </a:p>
        </p:txBody>
      </p:sp>
    </p:spTree>
    <p:extLst>
      <p:ext uri="{BB962C8B-B14F-4D97-AF65-F5344CB8AC3E}">
        <p14:creationId xmlns:p14="http://schemas.microsoft.com/office/powerpoint/2010/main" val="14777276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4.7:  Describe how to report the ECG results.</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45</a:t>
            </a:fld>
            <a:endParaRPr lang="en-US"/>
          </a:p>
        </p:txBody>
      </p:sp>
    </p:spTree>
    <p:extLst>
      <p:ext uri="{BB962C8B-B14F-4D97-AF65-F5344CB8AC3E}">
        <p14:creationId xmlns:p14="http://schemas.microsoft.com/office/powerpoint/2010/main" val="42501349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4.7:  Describe how to report the ECG results.</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46</a:t>
            </a:fld>
            <a:endParaRPr lang="en-US"/>
          </a:p>
        </p:txBody>
      </p:sp>
    </p:spTree>
    <p:extLst>
      <p:ext uri="{BB962C8B-B14F-4D97-AF65-F5344CB8AC3E}">
        <p14:creationId xmlns:p14="http://schemas.microsoft.com/office/powerpoint/2010/main" val="2801891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4.8:  Identify the steps for cleaning and caring for the ECG equipment.</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Always follow the manufacturer’s instructions for cleaning equipment.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47</a:t>
            </a:fld>
            <a:endParaRPr lang="en-US"/>
          </a:p>
        </p:txBody>
      </p:sp>
    </p:spTree>
    <p:extLst>
      <p:ext uri="{BB962C8B-B14F-4D97-AF65-F5344CB8AC3E}">
        <p14:creationId xmlns:p14="http://schemas.microsoft.com/office/powerpoint/2010/main" val="9290789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4.8:  Identify the steps for cleaning and caring for the ECG equipment.</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48</a:t>
            </a:fld>
            <a:endParaRPr lang="en-US"/>
          </a:p>
        </p:txBody>
      </p:sp>
    </p:spTree>
    <p:extLst>
      <p:ext uri="{BB962C8B-B14F-4D97-AF65-F5344CB8AC3E}">
        <p14:creationId xmlns:p14="http://schemas.microsoft.com/office/powerpoint/2010/main" val="13953333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4.8:  Identify the steps for cleaning and caring for the ECG equipment.</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49</a:t>
            </a:fld>
            <a:endParaRPr lang="en-US"/>
          </a:p>
        </p:txBody>
      </p:sp>
    </p:spTree>
    <p:extLst>
      <p:ext uri="{BB962C8B-B14F-4D97-AF65-F5344CB8AC3E}">
        <p14:creationId xmlns:p14="http://schemas.microsoft.com/office/powerpoint/2010/main" val="9085647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4.9:   Explain variations for a pediatric ECG procedure.  </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Use the word “stickers” to describe the electrodes.  Explain you are going to take a “picture” of the patient’s heart. </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50</a:t>
            </a:fld>
            <a:endParaRPr lang="en-US"/>
          </a:p>
        </p:txBody>
      </p:sp>
    </p:spTree>
    <p:extLst>
      <p:ext uri="{BB962C8B-B14F-4D97-AF65-F5344CB8AC3E}">
        <p14:creationId xmlns:p14="http://schemas.microsoft.com/office/powerpoint/2010/main" val="2045142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LO 4.1: Carry out preparation of the patient, room, and equipment for an ECG.</a:t>
            </a:r>
            <a:endParaRPr lang="en-US" dirty="0"/>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6</a:t>
            </a:fld>
            <a:endParaRPr lang="en-US"/>
          </a:p>
        </p:txBody>
      </p:sp>
    </p:spTree>
    <p:extLst>
      <p:ext uri="{BB962C8B-B14F-4D97-AF65-F5344CB8AC3E}">
        <p14:creationId xmlns:p14="http://schemas.microsoft.com/office/powerpoint/2010/main" val="15050665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4.9:   Explain variations for a pediatric ECG procedure.  </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Give praise or a small reward after the recording has been completed successfully.</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51</a:t>
            </a:fld>
            <a:endParaRPr lang="en-US"/>
          </a:p>
        </p:txBody>
      </p:sp>
    </p:spTree>
    <p:extLst>
      <p:ext uri="{BB962C8B-B14F-4D97-AF65-F5344CB8AC3E}">
        <p14:creationId xmlns:p14="http://schemas.microsoft.com/office/powerpoint/2010/main" val="26019676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4.9:   Explain variations for a pediatric ECG procedure.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52</a:t>
            </a:fld>
            <a:endParaRPr lang="en-US"/>
          </a:p>
        </p:txBody>
      </p:sp>
    </p:spTree>
    <p:extLst>
      <p:ext uri="{BB962C8B-B14F-4D97-AF65-F5344CB8AC3E}">
        <p14:creationId xmlns:p14="http://schemas.microsoft.com/office/powerpoint/2010/main" val="26005386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4.9:   Explain variations for a pediatric ECG procedure.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53</a:t>
            </a:fld>
            <a:endParaRPr lang="en-US"/>
          </a:p>
        </p:txBody>
      </p:sp>
    </p:spTree>
    <p:extLst>
      <p:ext uri="{BB962C8B-B14F-4D97-AF65-F5344CB8AC3E}">
        <p14:creationId xmlns:p14="http://schemas.microsoft.com/office/powerpoint/2010/main" val="5275293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4.10:   Distinguish between a routine ECG and cardiac monitoring.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54</a:t>
            </a:fld>
            <a:endParaRPr lang="en-US"/>
          </a:p>
        </p:txBody>
      </p:sp>
    </p:spTree>
    <p:extLst>
      <p:ext uri="{BB962C8B-B14F-4D97-AF65-F5344CB8AC3E}">
        <p14:creationId xmlns:p14="http://schemas.microsoft.com/office/powerpoint/2010/main" val="31481491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4.10:   Distinguish between a routine ECG and cardiac monitoring.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55</a:t>
            </a:fld>
            <a:endParaRPr lang="en-US"/>
          </a:p>
        </p:txBody>
      </p:sp>
    </p:spTree>
    <p:extLst>
      <p:ext uri="{BB962C8B-B14F-4D97-AF65-F5344CB8AC3E}">
        <p14:creationId xmlns:p14="http://schemas.microsoft.com/office/powerpoint/2010/main" val="26810497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4.10:   Distinguish between a routine ECG and cardiac monitoring.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56</a:t>
            </a:fld>
            <a:endParaRPr lang="en-US"/>
          </a:p>
        </p:txBody>
      </p:sp>
    </p:spTree>
    <p:extLst>
      <p:ext uri="{BB962C8B-B14F-4D97-AF65-F5344CB8AC3E}">
        <p14:creationId xmlns:p14="http://schemas.microsoft.com/office/powerpoint/2010/main" val="39564615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4.11: </a:t>
            </a:r>
            <a:r>
              <a:rPr lang="en-US" sz="1400" dirty="0">
                <a:solidFill>
                  <a:schemeClr val="dk1"/>
                </a:solidFill>
                <a:latin typeface="Times New Roman"/>
                <a:ea typeface="Times New Roman"/>
                <a:cs typeface="Times New Roman"/>
                <a:sym typeface="Times New Roman"/>
              </a:rPr>
              <a:t>Summarize special patient circumstances when performing an ECG.</a:t>
            </a: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err="1"/>
              <a:t>Dextrocardia</a:t>
            </a:r>
            <a:r>
              <a:rPr lang="en-US" b="1" dirty="0"/>
              <a:t>: </a:t>
            </a:r>
            <a:r>
              <a:rPr lang="en-US" dirty="0"/>
              <a:t>When the heart is on the opposite or right side of the chest.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err="1"/>
              <a:t>Midscapular</a:t>
            </a:r>
            <a:r>
              <a:rPr lang="en-US" b="1" dirty="0"/>
              <a:t> line: </a:t>
            </a:r>
            <a:r>
              <a:rPr lang="en-US" dirty="0"/>
              <a:t>Imaginary line on the back that runs vertically through the center of the scapula.</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err="1"/>
              <a:t>Paraspinous</a:t>
            </a:r>
            <a:r>
              <a:rPr lang="en-US" b="1" dirty="0"/>
              <a:t> line: </a:t>
            </a:r>
            <a:r>
              <a:rPr lang="en-US" dirty="0"/>
              <a:t>Imaginary line on the spine that runs vertically next to the spine.</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Posterior axillary line: </a:t>
            </a:r>
            <a:r>
              <a:rPr lang="en-US" dirty="0"/>
              <a:t>Imaginary line on the back that runs vertically from the shoulder down on the outer edge of the rib cage.</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57</a:t>
            </a:fld>
            <a:endParaRPr lang="en-US"/>
          </a:p>
        </p:txBody>
      </p:sp>
    </p:spTree>
    <p:extLst>
      <p:ext uri="{BB962C8B-B14F-4D97-AF65-F5344CB8AC3E}">
        <p14:creationId xmlns:p14="http://schemas.microsoft.com/office/powerpoint/2010/main" val="15985494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4.11: </a:t>
            </a:r>
            <a:r>
              <a:rPr lang="en-US" sz="1400" dirty="0">
                <a:solidFill>
                  <a:schemeClr val="dk1"/>
                </a:solidFill>
                <a:latin typeface="Times New Roman"/>
                <a:ea typeface="Times New Roman"/>
                <a:cs typeface="Times New Roman"/>
                <a:sym typeface="Times New Roman"/>
              </a:rPr>
              <a:t>Summarize special patient circumstances when performing an ECG.</a:t>
            </a:r>
          </a:p>
          <a:p>
            <a:pPr marL="0" lvl="0" indent="0" algn="l" rtl="0">
              <a:spcBef>
                <a:spcPts val="0"/>
              </a:spcBef>
              <a:spcAft>
                <a:spcPts val="0"/>
              </a:spcAft>
              <a:buNone/>
            </a:pPr>
            <a:r>
              <a:rPr lang="en-US" sz="1400" dirty="0">
                <a:latin typeface="Times New Roman"/>
                <a:ea typeface="Times New Roman"/>
                <a:cs typeface="Times New Roman"/>
                <a:sym typeface="Times New Roman"/>
              </a:rPr>
              <a:t>If the patient has had a below the knee amputation, the leg leads may be placed on the thighs </a:t>
            </a:r>
            <a:r>
              <a:rPr lang="en-US" sz="1400" dirty="0" err="1">
                <a:latin typeface="Times New Roman"/>
                <a:ea typeface="Times New Roman"/>
                <a:cs typeface="Times New Roman"/>
                <a:sym typeface="Times New Roman"/>
              </a:rPr>
              <a:t>symetrically</a:t>
            </a:r>
            <a:r>
              <a:rPr lang="en-US" sz="1400" dirty="0">
                <a:latin typeface="Times New Roman"/>
                <a:ea typeface="Times New Roman"/>
                <a:cs typeface="Times New Roman"/>
                <a:sym typeface="Times New Roman"/>
              </a:rPr>
              <a:t>.</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Do not place electrodes on a woman’s breast. Place the electrode under the breast, as close as possible to the proper location, and note on the chart that V3, V4, and V5 are placed lower than required.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Women who have had a mastectomy may have fragile skin; be careful placing and removing the electrodes.</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58</a:t>
            </a:fld>
            <a:endParaRPr lang="en-US"/>
          </a:p>
        </p:txBody>
      </p:sp>
    </p:spTree>
    <p:extLst>
      <p:ext uri="{BB962C8B-B14F-4D97-AF65-F5344CB8AC3E}">
        <p14:creationId xmlns:p14="http://schemas.microsoft.com/office/powerpoint/2010/main" val="39654439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4.11: </a:t>
            </a:r>
            <a:r>
              <a:rPr lang="en-US" sz="1400" dirty="0">
                <a:solidFill>
                  <a:schemeClr val="dk1"/>
                </a:solidFill>
                <a:latin typeface="Times New Roman"/>
                <a:ea typeface="Times New Roman"/>
                <a:cs typeface="Times New Roman"/>
                <a:sym typeface="Times New Roman"/>
              </a:rPr>
              <a:t>Summarize special patient circumstances when performing an ECG.</a:t>
            </a: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pregnant patients, document on the tracing that the patient is pregnant and the number of months. </a:t>
            </a:r>
          </a:p>
        </p:txBody>
      </p:sp>
      <p:sp>
        <p:nvSpPr>
          <p:cNvPr id="4" name="Slide Number Placeholder 3"/>
          <p:cNvSpPr>
            <a:spLocks noGrp="1"/>
          </p:cNvSpPr>
          <p:nvPr>
            <p:ph type="sldNum" sz="quarter" idx="10"/>
          </p:nvPr>
        </p:nvSpPr>
        <p:spPr/>
        <p:txBody>
          <a:bodyPr/>
          <a:lstStyle/>
          <a:p>
            <a:fld id="{969E8D09-9492-4554-9C8F-456CB81F32A8}" type="slidenum">
              <a:rPr lang="en-US" smtClean="0"/>
              <a:pPr/>
              <a:t>59</a:t>
            </a:fld>
            <a:endParaRPr lang="en-US"/>
          </a:p>
        </p:txBody>
      </p:sp>
    </p:spTree>
    <p:extLst>
      <p:ext uri="{BB962C8B-B14F-4D97-AF65-F5344CB8AC3E}">
        <p14:creationId xmlns:p14="http://schemas.microsoft.com/office/powerpoint/2010/main" val="39650888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4.11: </a:t>
            </a:r>
            <a:r>
              <a:rPr lang="en-US" sz="1200" dirty="0">
                <a:solidFill>
                  <a:schemeClr val="dk1"/>
                </a:solidFill>
                <a:latin typeface="Times New Roman"/>
                <a:ea typeface="Times New Roman"/>
                <a:cs typeface="Times New Roman"/>
                <a:sym typeface="Times New Roman"/>
              </a:rPr>
              <a:t>Summarize special patient circumstances when performing an ECG.</a:t>
            </a:r>
            <a:endParaRPr lang="en-US" dirty="0"/>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60</a:t>
            </a:fld>
            <a:endParaRPr lang="en-US"/>
          </a:p>
        </p:txBody>
      </p:sp>
    </p:spTree>
    <p:extLst>
      <p:ext uri="{BB962C8B-B14F-4D97-AF65-F5344CB8AC3E}">
        <p14:creationId xmlns:p14="http://schemas.microsoft.com/office/powerpoint/2010/main" val="2076441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LO 4.1: Carry out preparation of the patient, room, and equipment for an ECG.</a:t>
            </a:r>
            <a:endParaRPr lang="en-US" dirty="0"/>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7</a:t>
            </a:fld>
            <a:endParaRPr lang="en-US"/>
          </a:p>
        </p:txBody>
      </p:sp>
    </p:spTree>
    <p:extLst>
      <p:ext uri="{BB962C8B-B14F-4D97-AF65-F5344CB8AC3E}">
        <p14:creationId xmlns:p14="http://schemas.microsoft.com/office/powerpoint/2010/main" val="13356241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4.11: </a:t>
            </a:r>
            <a:r>
              <a:rPr lang="en-US" sz="1200" dirty="0">
                <a:solidFill>
                  <a:schemeClr val="dk1"/>
                </a:solidFill>
                <a:latin typeface="Times New Roman"/>
                <a:ea typeface="Times New Roman"/>
                <a:cs typeface="Times New Roman"/>
                <a:sym typeface="Times New Roman"/>
              </a:rPr>
              <a:t>Summarize special patient circumstances when performing an ECG.</a:t>
            </a: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sz="1000" dirty="0"/>
              <a:t>Leads V7, V8, V9 are all at the V6 level</a:t>
            </a:r>
            <a:endParaRPr lang="en-US" dirty="0"/>
          </a:p>
          <a:p>
            <a:pPr marL="0" lvl="1" indent="0" algn="l" rtl="0">
              <a:spcBef>
                <a:spcPts val="0"/>
              </a:spcBef>
              <a:spcAft>
                <a:spcPts val="0"/>
              </a:spcAft>
              <a:buNone/>
            </a:pPr>
            <a:r>
              <a:rPr lang="en-US" sz="1000" dirty="0"/>
              <a:t>V7R-V9R: mirror image of left posterior view</a:t>
            </a:r>
            <a:endParaRPr lang="en-US" dirty="0"/>
          </a:p>
          <a:p>
            <a:pPr marL="0" lvl="1" indent="0" algn="l" rtl="0">
              <a:spcBef>
                <a:spcPts val="0"/>
              </a:spcBef>
              <a:spcAft>
                <a:spcPts val="0"/>
              </a:spcAft>
              <a:buNone/>
            </a:pPr>
            <a:endParaRPr lang="en-US" sz="1000" dirty="0"/>
          </a:p>
          <a:p>
            <a:pPr marL="0" lvl="1" indent="0" algn="l" rtl="0">
              <a:spcBef>
                <a:spcPts val="0"/>
              </a:spcBef>
              <a:spcAft>
                <a:spcPts val="0"/>
              </a:spcAft>
              <a:buNone/>
            </a:pPr>
            <a:r>
              <a:rPr lang="en-US" sz="1000" dirty="0"/>
              <a:t>V7: Use cable V1</a:t>
            </a:r>
            <a:endParaRPr lang="en-US" dirty="0"/>
          </a:p>
          <a:p>
            <a:pPr marL="0" lvl="1" indent="0" algn="l" rtl="0">
              <a:spcBef>
                <a:spcPts val="0"/>
              </a:spcBef>
              <a:spcAft>
                <a:spcPts val="0"/>
              </a:spcAft>
              <a:buNone/>
            </a:pPr>
            <a:r>
              <a:rPr lang="en-US" sz="1000" dirty="0"/>
              <a:t>V8: Use cable V2</a:t>
            </a:r>
            <a:endParaRPr lang="en-US" dirty="0"/>
          </a:p>
          <a:p>
            <a:pPr marL="0" lvl="1" indent="0" algn="l" rtl="0">
              <a:spcBef>
                <a:spcPts val="0"/>
              </a:spcBef>
              <a:spcAft>
                <a:spcPts val="0"/>
              </a:spcAft>
              <a:buNone/>
            </a:pPr>
            <a:r>
              <a:rPr lang="en-US" sz="1000" dirty="0"/>
              <a:t>V9: Use cable V3</a:t>
            </a:r>
            <a:endParaRPr lang="en-US" dirty="0"/>
          </a:p>
          <a:p>
            <a:pPr marL="0" lvl="1" indent="0" algn="l" rtl="0">
              <a:spcBef>
                <a:spcPts val="0"/>
              </a:spcBef>
              <a:spcAft>
                <a:spcPts val="0"/>
              </a:spcAft>
              <a:buNone/>
            </a:pPr>
            <a:r>
              <a:rPr lang="en-US" sz="1000" dirty="0"/>
              <a:t>V9R: Use cable V4</a:t>
            </a:r>
            <a:endParaRPr lang="en-US" dirty="0"/>
          </a:p>
          <a:p>
            <a:pPr marL="0" lvl="1" indent="0" algn="l" rtl="0">
              <a:spcBef>
                <a:spcPts val="0"/>
              </a:spcBef>
              <a:spcAft>
                <a:spcPts val="0"/>
              </a:spcAft>
              <a:buNone/>
            </a:pPr>
            <a:r>
              <a:rPr lang="en-US" sz="1000" dirty="0"/>
              <a:t>V8R: Use cable V5</a:t>
            </a:r>
            <a:endParaRPr lang="en-US" dirty="0"/>
          </a:p>
          <a:p>
            <a:pPr marL="0" lvl="1" indent="0" algn="l" rtl="0">
              <a:spcBef>
                <a:spcPts val="0"/>
              </a:spcBef>
              <a:spcAft>
                <a:spcPts val="0"/>
              </a:spcAft>
              <a:buNone/>
            </a:pPr>
            <a:r>
              <a:rPr lang="en-US" sz="1000" dirty="0"/>
              <a:t>V7R: Use cable V6</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61</a:t>
            </a:fld>
            <a:endParaRPr lang="en-US"/>
          </a:p>
        </p:txBody>
      </p:sp>
    </p:spTree>
    <p:extLst>
      <p:ext uri="{BB962C8B-B14F-4D97-AF65-F5344CB8AC3E}">
        <p14:creationId xmlns:p14="http://schemas.microsoft.com/office/powerpoint/2010/main" val="17566865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4.11: </a:t>
            </a:r>
            <a:r>
              <a:rPr lang="en-US" sz="1200" dirty="0">
                <a:solidFill>
                  <a:schemeClr val="dk1"/>
                </a:solidFill>
                <a:latin typeface="Times New Roman"/>
                <a:ea typeface="Times New Roman"/>
                <a:cs typeface="Times New Roman"/>
                <a:sym typeface="Times New Roman"/>
              </a:rPr>
              <a:t>Summarize special patient circumstances when performing an ECG.</a:t>
            </a:r>
            <a:endParaRPr lang="en-US" dirty="0"/>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62</a:t>
            </a:fld>
            <a:endParaRPr lang="en-US"/>
          </a:p>
        </p:txBody>
      </p:sp>
    </p:spTree>
    <p:extLst>
      <p:ext uri="{BB962C8B-B14F-4D97-AF65-F5344CB8AC3E}">
        <p14:creationId xmlns:p14="http://schemas.microsoft.com/office/powerpoint/2010/main" val="34063619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4.11: </a:t>
            </a:r>
            <a:r>
              <a:rPr lang="en-US" sz="1200" dirty="0">
                <a:solidFill>
                  <a:schemeClr val="dk1"/>
                </a:solidFill>
                <a:latin typeface="Times New Roman"/>
                <a:ea typeface="Times New Roman"/>
                <a:cs typeface="Times New Roman"/>
                <a:sym typeface="Times New Roman"/>
              </a:rPr>
              <a:t>Summarize special patient circumstances when performing an ECG.</a:t>
            </a:r>
            <a:endParaRPr lang="en-US" dirty="0"/>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63</a:t>
            </a:fld>
            <a:endParaRPr lang="en-US"/>
          </a:p>
        </p:txBody>
      </p:sp>
    </p:spTree>
    <p:extLst>
      <p:ext uri="{BB962C8B-B14F-4D97-AF65-F5344CB8AC3E}">
        <p14:creationId xmlns:p14="http://schemas.microsoft.com/office/powerpoint/2010/main" val="18957898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4.12:   Recall the steps for handling an emergency during the ECG.  </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Seizure: </a:t>
            </a:r>
            <a:r>
              <a:rPr lang="en-US" dirty="0"/>
              <a:t>An interruption of the electrical activity in the brain that causes involuntary muscle movement and sometimes unconsciousness.</a:t>
            </a:r>
          </a:p>
        </p:txBody>
      </p:sp>
      <p:sp>
        <p:nvSpPr>
          <p:cNvPr id="4" name="Slide Number Placeholder 3"/>
          <p:cNvSpPr>
            <a:spLocks noGrp="1"/>
          </p:cNvSpPr>
          <p:nvPr>
            <p:ph type="sldNum" sz="quarter" idx="10"/>
          </p:nvPr>
        </p:nvSpPr>
        <p:spPr/>
        <p:txBody>
          <a:bodyPr/>
          <a:lstStyle/>
          <a:p>
            <a:fld id="{969E8D09-9492-4554-9C8F-456CB81F32A8}" type="slidenum">
              <a:rPr lang="en-US" smtClean="0"/>
              <a:pPr/>
              <a:t>64</a:t>
            </a:fld>
            <a:endParaRPr lang="en-US"/>
          </a:p>
        </p:txBody>
      </p:sp>
    </p:spTree>
    <p:extLst>
      <p:ext uri="{BB962C8B-B14F-4D97-AF65-F5344CB8AC3E}">
        <p14:creationId xmlns:p14="http://schemas.microsoft.com/office/powerpoint/2010/main" val="12472914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4.12:   Recall the steps for handling an emergency during the ECG.  </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Stay out of the way until the ECG is needed.</a:t>
            </a:r>
          </a:p>
        </p:txBody>
      </p:sp>
      <p:sp>
        <p:nvSpPr>
          <p:cNvPr id="4" name="Slide Number Placeholder 3"/>
          <p:cNvSpPr>
            <a:spLocks noGrp="1"/>
          </p:cNvSpPr>
          <p:nvPr>
            <p:ph type="sldNum" sz="quarter" idx="10"/>
          </p:nvPr>
        </p:nvSpPr>
        <p:spPr/>
        <p:txBody>
          <a:bodyPr/>
          <a:lstStyle/>
          <a:p>
            <a:fld id="{969E8D09-9492-4554-9C8F-456CB81F32A8}" type="slidenum">
              <a:rPr lang="en-US" smtClean="0"/>
              <a:pPr/>
              <a:t>65</a:t>
            </a:fld>
            <a:endParaRPr lang="en-US"/>
          </a:p>
        </p:txBody>
      </p:sp>
    </p:spTree>
    <p:extLst>
      <p:ext uri="{BB962C8B-B14F-4D97-AF65-F5344CB8AC3E}">
        <p14:creationId xmlns:p14="http://schemas.microsoft.com/office/powerpoint/2010/main" val="22798641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4.12:   Recall the steps for handling an emergency during the ECG.  </a:t>
            </a:r>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Do not try to restrain the patient. </a:t>
            </a:r>
          </a:p>
        </p:txBody>
      </p:sp>
      <p:sp>
        <p:nvSpPr>
          <p:cNvPr id="4" name="Slide Number Placeholder 3"/>
          <p:cNvSpPr>
            <a:spLocks noGrp="1"/>
          </p:cNvSpPr>
          <p:nvPr>
            <p:ph type="sldNum" sz="quarter" idx="10"/>
          </p:nvPr>
        </p:nvSpPr>
        <p:spPr/>
        <p:txBody>
          <a:bodyPr/>
          <a:lstStyle/>
          <a:p>
            <a:fld id="{969E8D09-9492-4554-9C8F-456CB81F32A8}" type="slidenum">
              <a:rPr lang="en-US" smtClean="0"/>
              <a:pPr/>
              <a:t>66</a:t>
            </a:fld>
            <a:endParaRPr lang="en-US"/>
          </a:p>
        </p:txBody>
      </p:sp>
    </p:spTree>
    <p:extLst>
      <p:ext uri="{BB962C8B-B14F-4D97-AF65-F5344CB8AC3E}">
        <p14:creationId xmlns:p14="http://schemas.microsoft.com/office/powerpoint/2010/main" val="34559865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4.12:   Recall the steps for handling an emergency during the ECG.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67</a:t>
            </a:fld>
            <a:endParaRPr lang="en-US"/>
          </a:p>
        </p:txBody>
      </p:sp>
    </p:spTree>
    <p:extLst>
      <p:ext uri="{BB962C8B-B14F-4D97-AF65-F5344CB8AC3E}">
        <p14:creationId xmlns:p14="http://schemas.microsoft.com/office/powerpoint/2010/main" val="32887548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4.12:   Recall the steps for handling an emergency during the ECG.  </a:t>
            </a:r>
          </a:p>
          <a:p>
            <a:pPr marL="0" lvl="0" indent="0" algn="l" rtl="0">
              <a:spcBef>
                <a:spcPts val="0"/>
              </a:spcBef>
              <a:spcAft>
                <a:spcPts val="0"/>
              </a:spcAft>
              <a:buNone/>
            </a:pPr>
            <a:r>
              <a:rPr lang="en-US" dirty="0"/>
              <a:t>-----</a:t>
            </a:r>
          </a:p>
        </p:txBody>
      </p:sp>
      <p:sp>
        <p:nvSpPr>
          <p:cNvPr id="4" name="Slide Number Placeholder 3"/>
          <p:cNvSpPr>
            <a:spLocks noGrp="1"/>
          </p:cNvSpPr>
          <p:nvPr>
            <p:ph type="sldNum" sz="quarter" idx="10"/>
          </p:nvPr>
        </p:nvSpPr>
        <p:spPr/>
        <p:txBody>
          <a:bodyPr/>
          <a:lstStyle/>
          <a:p>
            <a:fld id="{969E8D09-9492-4554-9C8F-456CB81F32A8}" type="slidenum">
              <a:rPr lang="en-US" smtClean="0"/>
              <a:pPr/>
              <a:t>68</a:t>
            </a:fld>
            <a:endParaRPr lang="en-US"/>
          </a:p>
        </p:txBody>
      </p:sp>
    </p:spTree>
    <p:extLst>
      <p:ext uri="{BB962C8B-B14F-4D97-AF65-F5344CB8AC3E}">
        <p14:creationId xmlns:p14="http://schemas.microsoft.com/office/powerpoint/2010/main" val="28931312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Times New Roman"/>
              <a:buNone/>
            </a:pPr>
            <a:r>
              <a:rPr lang="en-US" sz="1200" dirty="0">
                <a:solidFill>
                  <a:schemeClr val="dk1"/>
                </a:solidFill>
                <a:latin typeface="Times New Roman"/>
                <a:ea typeface="Times New Roman"/>
                <a:cs typeface="Times New Roman"/>
                <a:sym typeface="Times New Roman"/>
              </a:rPr>
              <a:t>LO 4.1: Carry out preparation of the patient, room, and equipment for an ECG.</a:t>
            </a:r>
            <a:endParaRPr lang="en-US" dirty="0"/>
          </a:p>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LO 4.2: Describe the communication needed during the ECG procedure, including the actions to take if a patient refuses to allow an ECG to be performed.</a:t>
            </a:r>
            <a:endParaRPr lang="en-US" dirty="0"/>
          </a:p>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LO 4.3: Identify at least three ways to provide for safety during the ECG procedure.</a:t>
            </a:r>
            <a:endParaRPr lang="en-US" dirty="0"/>
          </a:p>
          <a:p>
            <a:pPr marL="0" marR="0" lvl="0" indent="0" algn="l" rtl="0">
              <a:lnSpc>
                <a:spcPct val="100000"/>
              </a:lnSpc>
              <a:spcBef>
                <a:spcPts val="0"/>
              </a:spcBef>
              <a:spcAft>
                <a:spcPts val="0"/>
              </a:spcAft>
              <a:buClr>
                <a:schemeClr val="dk1"/>
              </a:buClr>
              <a:buSzPts val="1200"/>
              <a:buFont typeface="Times New Roman"/>
              <a:buNone/>
            </a:pPr>
            <a:r>
              <a:rPr lang="en-US" sz="1200" dirty="0">
                <a:solidFill>
                  <a:schemeClr val="dk1"/>
                </a:solidFill>
                <a:latin typeface="Times New Roman"/>
                <a:ea typeface="Times New Roman"/>
                <a:cs typeface="Times New Roman"/>
                <a:sym typeface="Times New Roman"/>
              </a:rPr>
              <a:t>LO 4.4: Demonstrate the procedure for applying the electrodes and lead wires for a 12-lead ECG and cardiac monitoring.</a:t>
            </a:r>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69</a:t>
            </a:fld>
            <a:endParaRPr lang="en-US"/>
          </a:p>
        </p:txBody>
      </p:sp>
    </p:spTree>
    <p:extLst>
      <p:ext uri="{BB962C8B-B14F-4D97-AF65-F5344CB8AC3E}">
        <p14:creationId xmlns:p14="http://schemas.microsoft.com/office/powerpoint/2010/main" val="31167043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chemeClr val="dk1"/>
                </a:solidFill>
                <a:latin typeface="Times New Roman"/>
                <a:ea typeface="Times New Roman"/>
                <a:cs typeface="Times New Roman"/>
                <a:sym typeface="Times New Roman"/>
              </a:rPr>
              <a:t>LO 4.5: Describe the procedure for recording a 12-lead ECG.</a:t>
            </a:r>
            <a:endParaRPr lang="en-US" dirty="0"/>
          </a:p>
          <a:p>
            <a:pPr marL="0" lvl="0" indent="0" algn="l" rtl="0">
              <a:spcBef>
                <a:spcPts val="0"/>
              </a:spcBef>
              <a:spcAft>
                <a:spcPts val="0"/>
              </a:spcAft>
              <a:buNone/>
            </a:pPr>
            <a:r>
              <a:rPr lang="en-US" dirty="0"/>
              <a:t>LO 4.6: </a:t>
            </a:r>
            <a:r>
              <a:rPr lang="en-US" sz="1200" dirty="0">
                <a:solidFill>
                  <a:schemeClr val="dk1"/>
                </a:solidFill>
                <a:latin typeface="Times New Roman"/>
                <a:ea typeface="Times New Roman"/>
                <a:cs typeface="Times New Roman"/>
                <a:sym typeface="Times New Roman"/>
              </a:rPr>
              <a:t>Identify types of artifact and how to prevent or correct them.</a:t>
            </a:r>
            <a:endParaRPr lang="en-US" dirty="0"/>
          </a:p>
          <a:p>
            <a:pPr marL="0" marR="0" lvl="0" indent="0" algn="l" rtl="0">
              <a:lnSpc>
                <a:spcPct val="100000"/>
              </a:lnSpc>
              <a:spcBef>
                <a:spcPts val="360"/>
              </a:spcBef>
              <a:spcAft>
                <a:spcPts val="0"/>
              </a:spcAft>
              <a:buClr>
                <a:schemeClr val="dk1"/>
              </a:buClr>
              <a:buSzPts val="1200"/>
              <a:buFont typeface="Times New Roman"/>
              <a:buNone/>
            </a:pPr>
            <a:r>
              <a:rPr lang="en-US" sz="1200" dirty="0">
                <a:solidFill>
                  <a:schemeClr val="dk1"/>
                </a:solidFill>
                <a:latin typeface="Times New Roman"/>
                <a:ea typeface="Times New Roman"/>
                <a:cs typeface="Times New Roman"/>
                <a:sym typeface="Times New Roman"/>
              </a:rPr>
              <a:t>LO 4.7: Describe how to report the ECG results.</a:t>
            </a:r>
            <a:endParaRPr lang="en-US" dirty="0"/>
          </a:p>
          <a:p>
            <a:pPr marL="0" lvl="0" indent="0" algn="l" rtl="0">
              <a:spcBef>
                <a:spcPts val="0"/>
              </a:spcBef>
              <a:spcAft>
                <a:spcPts val="0"/>
              </a:spcAft>
              <a:buNone/>
            </a:pPr>
            <a:r>
              <a:rPr lang="en-US" dirty="0"/>
              <a:t>LO 4.8: </a:t>
            </a:r>
            <a:r>
              <a:rPr lang="en-US" sz="1200" dirty="0">
                <a:solidFill>
                  <a:schemeClr val="dk1"/>
                </a:solidFill>
                <a:latin typeface="Times New Roman"/>
                <a:ea typeface="Times New Roman"/>
                <a:cs typeface="Times New Roman"/>
                <a:sym typeface="Times New Roman"/>
              </a:rPr>
              <a:t>Identify the steps for cleaning and caring for the ECG equipment.</a:t>
            </a:r>
            <a:endParaRPr lang="en-US" dirty="0"/>
          </a:p>
          <a:p>
            <a:pPr marL="0" marR="0" lvl="0" indent="0" algn="l" rtl="0">
              <a:lnSpc>
                <a:spcPct val="100000"/>
              </a:lnSpc>
              <a:spcBef>
                <a:spcPts val="360"/>
              </a:spcBef>
              <a:spcAft>
                <a:spcPts val="0"/>
              </a:spcAft>
              <a:buClr>
                <a:schemeClr val="dk1"/>
              </a:buClr>
              <a:buSzPts val="1200"/>
              <a:buFont typeface="Calibri"/>
              <a:buNone/>
            </a:pPr>
            <a:r>
              <a:rPr lang="en-US" dirty="0"/>
              <a:t>LO 4.9: </a:t>
            </a:r>
            <a:r>
              <a:rPr lang="en-US" sz="1200" dirty="0">
                <a:solidFill>
                  <a:schemeClr val="dk1"/>
                </a:solidFill>
                <a:latin typeface="Times New Roman"/>
                <a:ea typeface="Times New Roman"/>
                <a:cs typeface="Times New Roman"/>
                <a:sym typeface="Times New Roman"/>
              </a:rPr>
              <a:t>Explain variations for a pediatric ECG procedure.</a:t>
            </a:r>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70</a:t>
            </a:fld>
            <a:endParaRPr lang="en-US"/>
          </a:p>
        </p:txBody>
      </p:sp>
    </p:spTree>
    <p:extLst>
      <p:ext uri="{BB962C8B-B14F-4D97-AF65-F5344CB8AC3E}">
        <p14:creationId xmlns:p14="http://schemas.microsoft.com/office/powerpoint/2010/main" val="4040803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400" dirty="0">
                <a:solidFill>
                  <a:schemeClr val="dk1"/>
                </a:solidFill>
                <a:latin typeface="Times New Roman"/>
                <a:ea typeface="Times New Roman"/>
                <a:cs typeface="Times New Roman"/>
                <a:sym typeface="Times New Roman"/>
              </a:rPr>
              <a:t>LO 4.2: Describe the communication needed during the ECG procedure, including the actions to take if a patient refuses to allow an ECG to be performed.</a:t>
            </a: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Often patients have the same or similar names. Checking to be sure you are performing the procedure on the correct patient is the first step in ensuring that you are providing patient safety.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According to TJC, every patient must be identified using at least two forms of identification.</a:t>
            </a:r>
          </a:p>
        </p:txBody>
      </p:sp>
      <p:sp>
        <p:nvSpPr>
          <p:cNvPr id="4" name="Slide Number Placeholder 3"/>
          <p:cNvSpPr>
            <a:spLocks noGrp="1"/>
          </p:cNvSpPr>
          <p:nvPr>
            <p:ph type="sldNum" sz="quarter" idx="10"/>
          </p:nvPr>
        </p:nvSpPr>
        <p:spPr/>
        <p:txBody>
          <a:bodyPr/>
          <a:lstStyle/>
          <a:p>
            <a:fld id="{969E8D09-9492-4554-9C8F-456CB81F32A8}" type="slidenum">
              <a:rPr lang="en-US" smtClean="0"/>
              <a:pPr/>
              <a:t>8</a:t>
            </a:fld>
            <a:endParaRPr lang="en-US"/>
          </a:p>
        </p:txBody>
      </p:sp>
    </p:spTree>
    <p:extLst>
      <p:ext uri="{BB962C8B-B14F-4D97-AF65-F5344CB8AC3E}">
        <p14:creationId xmlns:p14="http://schemas.microsoft.com/office/powerpoint/2010/main" val="33406907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LO 4.10: </a:t>
            </a:r>
            <a:r>
              <a:rPr lang="en-US" sz="1200" dirty="0">
                <a:solidFill>
                  <a:schemeClr val="dk1"/>
                </a:solidFill>
                <a:latin typeface="Times New Roman"/>
                <a:ea typeface="Times New Roman"/>
                <a:cs typeface="Times New Roman"/>
                <a:sym typeface="Times New Roman"/>
              </a:rPr>
              <a:t>Distinguish between a routine ECG and cardiac monitoring.</a:t>
            </a:r>
            <a:endParaRPr lang="en-US" dirty="0"/>
          </a:p>
          <a:p>
            <a:pPr marL="0" marR="0" lvl="0" indent="0" algn="l" rtl="0">
              <a:lnSpc>
                <a:spcPct val="100000"/>
              </a:lnSpc>
              <a:spcBef>
                <a:spcPts val="360"/>
              </a:spcBef>
              <a:spcAft>
                <a:spcPts val="0"/>
              </a:spcAft>
              <a:buClr>
                <a:schemeClr val="dk1"/>
              </a:buClr>
              <a:buSzPts val="1200"/>
              <a:buFont typeface="Times New Roman"/>
              <a:buNone/>
            </a:pPr>
            <a:r>
              <a:rPr lang="en-US" sz="1200" dirty="0">
                <a:solidFill>
                  <a:schemeClr val="dk1"/>
                </a:solidFill>
                <a:latin typeface="Times New Roman"/>
                <a:ea typeface="Times New Roman"/>
                <a:cs typeface="Times New Roman"/>
                <a:sym typeface="Times New Roman"/>
              </a:rPr>
              <a:t>LO 4.11: Summarize special patient circumstances when performing an ECG.</a:t>
            </a:r>
            <a:endParaRPr lang="en-US" dirty="0"/>
          </a:p>
          <a:p>
            <a:pPr marL="0" lvl="0" indent="0" algn="l" rtl="0">
              <a:spcBef>
                <a:spcPts val="0"/>
              </a:spcBef>
              <a:spcAft>
                <a:spcPts val="0"/>
              </a:spcAft>
              <a:buNone/>
            </a:pPr>
            <a:r>
              <a:rPr lang="en-US" dirty="0"/>
              <a:t>LO 4.12: </a:t>
            </a:r>
            <a:r>
              <a:rPr lang="en-US" sz="1200" dirty="0">
                <a:solidFill>
                  <a:schemeClr val="dk1"/>
                </a:solidFill>
                <a:latin typeface="Times New Roman"/>
                <a:ea typeface="Times New Roman"/>
                <a:cs typeface="Times New Roman"/>
                <a:sym typeface="Times New Roman"/>
              </a:rPr>
              <a:t>Recall the steps for handling an emergency during the ECG.</a:t>
            </a:r>
            <a:endParaRPr lang="en-US" dirty="0"/>
          </a:p>
        </p:txBody>
      </p:sp>
      <p:sp>
        <p:nvSpPr>
          <p:cNvPr id="4" name="Slide Number Placeholder 3"/>
          <p:cNvSpPr>
            <a:spLocks noGrp="1"/>
          </p:cNvSpPr>
          <p:nvPr>
            <p:ph type="sldNum" sz="quarter" idx="10"/>
          </p:nvPr>
        </p:nvSpPr>
        <p:spPr/>
        <p:txBody>
          <a:bodyPr/>
          <a:lstStyle/>
          <a:p>
            <a:fld id="{969E8D09-9492-4554-9C8F-456CB81F32A8}" type="slidenum">
              <a:rPr lang="en-US" smtClean="0"/>
              <a:pPr/>
              <a:t>71</a:t>
            </a:fld>
            <a:endParaRPr lang="en-US"/>
          </a:p>
        </p:txBody>
      </p:sp>
    </p:spTree>
    <p:extLst>
      <p:ext uri="{BB962C8B-B14F-4D97-AF65-F5344CB8AC3E}">
        <p14:creationId xmlns:p14="http://schemas.microsoft.com/office/powerpoint/2010/main" val="3845976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400" dirty="0">
                <a:solidFill>
                  <a:schemeClr val="dk1"/>
                </a:solidFill>
                <a:latin typeface="Times New Roman"/>
                <a:ea typeface="Times New Roman"/>
                <a:cs typeface="Times New Roman"/>
                <a:sym typeface="Times New Roman"/>
              </a:rPr>
              <a:t>LO 4.2: Describe the communication needed during the ECG procedure, including the actions to take if a patient refuses to allow an ECG to be performed.</a:t>
            </a: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Explain the procedure even if the patient is not able to respond. The patient may still be able to hear you.</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Assure the patient that the procedure is harmless and painless.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the patient absolutely refuses the ECG, you must document the patient’s refusal.</a:t>
            </a:r>
          </a:p>
        </p:txBody>
      </p:sp>
      <p:sp>
        <p:nvSpPr>
          <p:cNvPr id="4" name="Slide Number Placeholder 3"/>
          <p:cNvSpPr>
            <a:spLocks noGrp="1"/>
          </p:cNvSpPr>
          <p:nvPr>
            <p:ph type="sldNum" sz="quarter" idx="10"/>
          </p:nvPr>
        </p:nvSpPr>
        <p:spPr/>
        <p:txBody>
          <a:bodyPr/>
          <a:lstStyle/>
          <a:p>
            <a:fld id="{969E8D09-9492-4554-9C8F-456CB81F32A8}" type="slidenum">
              <a:rPr lang="en-US" smtClean="0"/>
              <a:pPr/>
              <a:t>9</a:t>
            </a:fld>
            <a:endParaRPr lang="en-US"/>
          </a:p>
        </p:txBody>
      </p:sp>
    </p:spTree>
    <p:extLst>
      <p:ext uri="{BB962C8B-B14F-4D97-AF65-F5344CB8AC3E}">
        <p14:creationId xmlns:p14="http://schemas.microsoft.com/office/powerpoint/2010/main" val="2504100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400" dirty="0">
                <a:solidFill>
                  <a:schemeClr val="dk1"/>
                </a:solidFill>
                <a:latin typeface="Times New Roman"/>
                <a:ea typeface="Times New Roman"/>
                <a:cs typeface="Times New Roman"/>
                <a:sym typeface="Times New Roman"/>
              </a:rPr>
              <a:t>LO 4.2: Describe the communication needed during the ECG procedure, including the actions to take if a patient refuses to allow an ECG to be performed.</a:t>
            </a:r>
            <a:endParaRPr lang="en-US" dirty="0"/>
          </a:p>
          <a:p>
            <a:pPr marL="0" lvl="0" indent="0" algn="l" rtl="0">
              <a:spcBef>
                <a:spcPts val="0"/>
              </a:spcBef>
              <a:spcAft>
                <a:spcPts val="0"/>
              </a:spcAft>
              <a:buNone/>
            </a:pP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All jewelry and metal items should be removed, including belt buckles and watches as well as necklaces, wrist or ankle bracelets, and rings.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Electronic devices include cell or smartphones, PDAs, and MP3 players.</a:t>
            </a:r>
          </a:p>
        </p:txBody>
      </p:sp>
      <p:sp>
        <p:nvSpPr>
          <p:cNvPr id="4" name="Slide Number Placeholder 3"/>
          <p:cNvSpPr>
            <a:spLocks noGrp="1"/>
          </p:cNvSpPr>
          <p:nvPr>
            <p:ph type="sldNum" sz="quarter" idx="10"/>
          </p:nvPr>
        </p:nvSpPr>
        <p:spPr/>
        <p:txBody>
          <a:bodyPr/>
          <a:lstStyle/>
          <a:p>
            <a:fld id="{969E8D09-9492-4554-9C8F-456CB81F32A8}" type="slidenum">
              <a:rPr lang="en-US" smtClean="0"/>
              <a:pPr/>
              <a:t>10</a:t>
            </a:fld>
            <a:endParaRPr lang="en-US"/>
          </a:p>
        </p:txBody>
      </p:sp>
    </p:spTree>
    <p:extLst>
      <p:ext uri="{BB962C8B-B14F-4D97-AF65-F5344CB8AC3E}">
        <p14:creationId xmlns:p14="http://schemas.microsoft.com/office/powerpoint/2010/main" val="3888480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346105" y="2099014"/>
            <a:ext cx="3863458" cy="3863458"/>
            <a:chOff x="331115" y="2099014"/>
            <a:chExt cx="3863458" cy="3863458"/>
          </a:xfrm>
        </p:grpSpPr>
        <p:sp>
          <p:nvSpPr>
            <p:cNvPr id="13" name="Rectangle 12">
              <a:extLst>
                <a:ext uri="{FF2B5EF4-FFF2-40B4-BE49-F238E27FC236}">
                  <a16:creationId xmlns:a16="http://schemas.microsoft.com/office/drawing/2014/main"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3140014"/>
            <a:ext cx="2788920" cy="1157665"/>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p:ph type="subTitle" idx="1" hasCustomPrompt="1"/>
          </p:nvPr>
        </p:nvSpPr>
        <p:spPr>
          <a:xfrm>
            <a:off x="621792" y="4261103"/>
            <a:ext cx="2788920" cy="612821"/>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2" y="5093208"/>
            <a:ext cx="2788920" cy="576185"/>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a16="http://schemas.microsoft.com/office/drawing/2014/main"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5" name="Text Placeholder 4"/>
          <p:cNvSpPr>
            <a:spLocks noGrp="1"/>
          </p:cNvSpPr>
          <p:nvPr>
            <p:ph type="body" sz="quarter" idx="12" hasCustomPrompt="1"/>
          </p:nvPr>
        </p:nvSpPr>
        <p:spPr>
          <a:xfrm>
            <a:off x="174625" y="6515100"/>
            <a:ext cx="8861425" cy="249238"/>
          </a:xfrm>
          <a:prstGeom prst="rect">
            <a:avLst/>
          </a:prstGeom>
        </p:spPr>
        <p:txBody>
          <a:bodyPr/>
          <a:lstStyle>
            <a:lvl1pPr>
              <a:defRPr sz="1200"/>
            </a:lvl1pPr>
          </a:lstStyle>
          <a:p>
            <a:pPr lvl="0"/>
            <a:r>
              <a:rPr lang="en-US" dirty="0"/>
              <a:t>© McGraw Hill LLC. All rights reserved. No reproduction or distribution without the prior written consent of McGraw Hill LLC.</a:t>
            </a:r>
          </a:p>
        </p:txBody>
      </p:sp>
    </p:spTree>
    <p:extLst>
      <p:ext uri="{BB962C8B-B14F-4D97-AF65-F5344CB8AC3E}">
        <p14:creationId xmlns:p14="http://schemas.microsoft.com/office/powerpoint/2010/main" val="1001655917"/>
      </p:ext>
    </p:extLst>
  </p:cSld>
  <p:clrMapOvr>
    <a:masterClrMapping/>
  </p:clrMapOvr>
  <p:extLst>
    <p:ext uri="{DCECCB84-F9BA-43D5-87BE-67443E8EF086}">
      <p15:sldGuideLst xmlns:p15="http://schemas.microsoft.com/office/powerpoint/2012/main">
        <p15:guide id="1" orient="horz" pos="957">
          <p15:clr>
            <a:srgbClr val="FBAE40"/>
          </p15:clr>
        </p15:guide>
        <p15:guide id="2" orient="horz" pos="4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0" name="Picture 9" descr="Adapting to Change logo.">
            <a:extLst>
              <a:ext uri="{FF2B5EF4-FFF2-40B4-BE49-F238E27FC236}">
                <a16:creationId xmlns:a16="http://schemas.microsoft.com/office/drawing/2014/main" id="{A0A183BC-7319-45B8-B0D2-D92CDB14409F}"/>
              </a:ext>
            </a:extLst>
          </p:cNvPr>
          <p:cNvPicPr>
            <a:picLocks noChangeAspect="1"/>
          </p:cNvPicPr>
          <p:nvPr userDrawn="1"/>
        </p:nvPicPr>
        <p:blipFill>
          <a:blip r:embed="rId2"/>
          <a:stretch>
            <a:fillRect/>
          </a:stretch>
        </p:blipFill>
        <p:spPr>
          <a:xfrm>
            <a:off x="55420" y="207110"/>
            <a:ext cx="2472744" cy="824248"/>
          </a:xfrm>
          <a:prstGeom prst="rect">
            <a:avLst/>
          </a:prstGeom>
        </p:spPr>
      </p:pic>
    </p:spTree>
    <p:extLst>
      <p:ext uri="{BB962C8B-B14F-4D97-AF65-F5344CB8AC3E}">
        <p14:creationId xmlns:p14="http://schemas.microsoft.com/office/powerpoint/2010/main" val="62479310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8621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8" name="Content Placeholder 1">
            <a:extLst>
              <a:ext uri="{FF2B5EF4-FFF2-40B4-BE49-F238E27FC236}">
                <a16:creationId xmlns:a16="http://schemas.microsoft.com/office/drawing/2014/main" id="{DFC2A6F8-97FC-43BF-92B6-FFCCF20D98D7}"/>
              </a:ext>
            </a:extLst>
          </p:cNvPr>
          <p:cNvSpPr>
            <a:spLocks noGrp="1"/>
          </p:cNvSpPr>
          <p:nvPr>
            <p:ph sz="quarter" idx="14" hasCustomPrompt="1"/>
          </p:nvPr>
        </p:nvSpPr>
        <p:spPr>
          <a:xfrm>
            <a:off x="342900" y="4275652"/>
            <a:ext cx="8458200" cy="1971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0" name="Picture 9" descr="Adapting to Change logo.">
            <a:extLst>
              <a:ext uri="{FF2B5EF4-FFF2-40B4-BE49-F238E27FC236}">
                <a16:creationId xmlns:a16="http://schemas.microsoft.com/office/drawing/2014/main" id="{A0A183BC-7319-45B8-B0D2-D92CDB14409F}"/>
              </a:ext>
            </a:extLst>
          </p:cNvPr>
          <p:cNvPicPr>
            <a:picLocks noChangeAspect="1"/>
          </p:cNvPicPr>
          <p:nvPr userDrawn="1"/>
        </p:nvPicPr>
        <p:blipFill>
          <a:blip r:embed="rId2"/>
          <a:stretch>
            <a:fillRect/>
          </a:stretch>
        </p:blipFill>
        <p:spPr>
          <a:xfrm>
            <a:off x="55420" y="207110"/>
            <a:ext cx="2472744" cy="824248"/>
          </a:xfrm>
          <a:prstGeom prst="rect">
            <a:avLst/>
          </a:prstGeom>
        </p:spPr>
      </p:pic>
    </p:spTree>
    <p:extLst>
      <p:ext uri="{BB962C8B-B14F-4D97-AF65-F5344CB8AC3E}">
        <p14:creationId xmlns:p14="http://schemas.microsoft.com/office/powerpoint/2010/main" val="76522295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2" name="Picture 11" descr="Reaching beyond our borders icon.">
            <a:extLst>
              <a:ext uri="{FF2B5EF4-FFF2-40B4-BE49-F238E27FC236}">
                <a16:creationId xmlns:a16="http://schemas.microsoft.com/office/drawing/2014/main" id="{6B5ACA4D-D63F-4493-A4F0-FFA2A5827540}"/>
              </a:ext>
            </a:extLst>
          </p:cNvPr>
          <p:cNvPicPr>
            <a:picLocks noChangeAspect="1"/>
          </p:cNvPicPr>
          <p:nvPr userDrawn="1"/>
        </p:nvPicPr>
        <p:blipFill>
          <a:blip r:embed="rId2"/>
          <a:stretch>
            <a:fillRect/>
          </a:stretch>
        </p:blipFill>
        <p:spPr>
          <a:xfrm>
            <a:off x="28124" y="217261"/>
            <a:ext cx="2514600" cy="803946"/>
          </a:xfrm>
          <a:prstGeom prst="rect">
            <a:avLst/>
          </a:prstGeom>
        </p:spPr>
      </p:pic>
    </p:spTree>
    <p:extLst>
      <p:ext uri="{BB962C8B-B14F-4D97-AF65-F5344CB8AC3E}">
        <p14:creationId xmlns:p14="http://schemas.microsoft.com/office/powerpoint/2010/main" val="2367333426"/>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defRPr sz="2400"/>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4343400"/>
            <a:ext cx="8458200" cy="1905000"/>
          </a:xfrm>
        </p:spPr>
        <p:txBody>
          <a:bodyPr/>
          <a:lstStyle>
            <a:lvl1pPr>
              <a:defRPr sz="2400"/>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3422933013"/>
      </p:ext>
    </p:extLst>
  </p:cSld>
  <p:clrMapOvr>
    <a:masterClrMapping/>
  </p:clrMapOvr>
  <p:extLst>
    <p:ext uri="{DCECCB84-F9BA-43D5-87BE-67443E8EF086}">
      <p15:sldGuideLst xmlns:p15="http://schemas.microsoft.com/office/powerpoint/2012/main">
        <p15:guide id="1" orient="horz" pos="2592" userDrawn="1">
          <p15:clr>
            <a:srgbClr val="FBAE40"/>
          </p15:clr>
        </p15:guide>
        <p15:guide id="2" orient="horz" pos="27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2885209"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5915890" y="1276709"/>
            <a:ext cx="2885209" cy="4971691"/>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
        <p:nvSpPr>
          <p:cNvPr id="8" name="Content Placeholder 1">
            <a:extLst>
              <a:ext uri="{FF2B5EF4-FFF2-40B4-BE49-F238E27FC236}">
                <a16:creationId xmlns:a16="http://schemas.microsoft.com/office/drawing/2014/main" id="{AFC6CBC7-BAAC-424A-9874-C0A2733A2711}"/>
              </a:ext>
            </a:extLst>
          </p:cNvPr>
          <p:cNvSpPr>
            <a:spLocks noGrp="1"/>
          </p:cNvSpPr>
          <p:nvPr>
            <p:ph sz="quarter" idx="15" hasCustomPrompt="1"/>
          </p:nvPr>
        </p:nvSpPr>
        <p:spPr>
          <a:xfrm>
            <a:off x="2961419" y="1290559"/>
            <a:ext cx="2885209"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Tree>
    <p:extLst>
      <p:ext uri="{BB962C8B-B14F-4D97-AF65-F5344CB8AC3E}">
        <p14:creationId xmlns:p14="http://schemas.microsoft.com/office/powerpoint/2010/main" val="374121542"/>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1577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916383"/>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
        <p:nvSpPr>
          <p:cNvPr id="8" name="Content Placeholder 2">
            <a:extLst>
              <a:ext uri="{FF2B5EF4-FFF2-40B4-BE49-F238E27FC236}">
                <a16:creationId xmlns:a16="http://schemas.microsoft.com/office/drawing/2014/main" id="{7C02FDC4-9007-47FA-8867-BFB4513F337E}"/>
              </a:ext>
            </a:extLst>
          </p:cNvPr>
          <p:cNvSpPr>
            <a:spLocks noGrp="1"/>
          </p:cNvSpPr>
          <p:nvPr>
            <p:ph sz="quarter" idx="15" hasCustomPrompt="1"/>
          </p:nvPr>
        </p:nvSpPr>
        <p:spPr>
          <a:xfrm>
            <a:off x="356750" y="4648197"/>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Tree>
    <p:extLst>
      <p:ext uri="{BB962C8B-B14F-4D97-AF65-F5344CB8AC3E}">
        <p14:creationId xmlns:p14="http://schemas.microsoft.com/office/powerpoint/2010/main" val="262017699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40767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724400" y="1273051"/>
            <a:ext cx="4076700" cy="4991100"/>
          </a:xfrm>
        </p:spPr>
        <p:txBody>
          <a:bodyPr/>
          <a:lstStyle>
            <a:lvl1pPr>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478815702"/>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022764" y="192490"/>
            <a:ext cx="6778335"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4" name="Picture 3">
            <a:extLst>
              <a:ext uri="{FF2B5EF4-FFF2-40B4-BE49-F238E27FC236}">
                <a16:creationId xmlns:a16="http://schemas.microsoft.com/office/drawing/2014/main" id="{15A7E40D-2A6B-4B43-8474-A1C9EAF1D337}"/>
              </a:ext>
            </a:extLst>
          </p:cNvPr>
          <p:cNvPicPr>
            <a:picLocks noChangeAspect="1"/>
          </p:cNvPicPr>
          <p:nvPr userDrawn="1"/>
        </p:nvPicPr>
        <p:blipFill>
          <a:blip r:embed="rId2"/>
          <a:stretch>
            <a:fillRect/>
          </a:stretch>
        </p:blipFill>
        <p:spPr>
          <a:xfrm>
            <a:off x="342900" y="399540"/>
            <a:ext cx="1531522" cy="420120"/>
          </a:xfrm>
          <a:prstGeom prst="rect">
            <a:avLst/>
          </a:prstGeom>
        </p:spPr>
      </p:pic>
    </p:spTree>
    <p:extLst>
      <p:ext uri="{BB962C8B-B14F-4D97-AF65-F5344CB8AC3E}">
        <p14:creationId xmlns:p14="http://schemas.microsoft.com/office/powerpoint/2010/main" val="48298191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Main One Secondary">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5791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6418052" y="1257300"/>
            <a:ext cx="2383047" cy="4991100"/>
          </a:xfrm>
        </p:spPr>
        <p:txBody>
          <a:bodyPr/>
          <a:lstStyle>
            <a:lvl1pPr>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marL="0" marR="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144696270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userDrawn="1">
          <p15:clr>
            <a:srgbClr val="FBAE40"/>
          </p15:clr>
        </p15:guide>
        <p15:guide id="5" pos="386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with Third as Accen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1" y="4343400"/>
            <a:ext cx="5791200" cy="1905000"/>
          </a:xfr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22432755-BCF5-451F-968D-CFFD10D87BE2}"/>
              </a:ext>
            </a:extLst>
          </p:cNvPr>
          <p:cNvSpPr>
            <a:spLocks noGrp="1"/>
          </p:cNvSpPr>
          <p:nvPr>
            <p:ph sz="quarter" idx="15" hasCustomPrompt="1"/>
          </p:nvPr>
        </p:nvSpPr>
        <p:spPr>
          <a:xfrm>
            <a:off x="6400800" y="4343400"/>
            <a:ext cx="2400300" cy="1905000"/>
          </a:xfr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 3</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410000558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p15:clr>
            <a:srgbClr val="FBAE40"/>
          </p15:clr>
        </p15:guide>
        <p15:guide id="5" pos="38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1394084"/>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userDrawn="1">
            <p:ph type="subTitle" idx="1" hasCustomPrompt="1"/>
          </p:nvPr>
        </p:nvSpPr>
        <p:spPr>
          <a:xfrm>
            <a:off x="621792" y="4069830"/>
            <a:ext cx="3035808" cy="804094"/>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5096656"/>
            <a:ext cx="3043303" cy="569626"/>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5" name="Text Placeholder 4">
            <a:extLst>
              <a:ext uri="{FF2B5EF4-FFF2-40B4-BE49-F238E27FC236}">
                <a16:creationId xmlns:a16="http://schemas.microsoft.com/office/drawing/2014/main" id="{5CD5D0FC-C8D5-4565-91C3-7D76CC77AE0F}"/>
              </a:ext>
            </a:extLst>
          </p:cNvPr>
          <p:cNvSpPr>
            <a:spLocks noGrp="1"/>
          </p:cNvSpPr>
          <p:nvPr>
            <p:ph type="body" sz="quarter" idx="13"/>
          </p:nvPr>
        </p:nvSpPr>
        <p:spPr>
          <a:xfrm>
            <a:off x="2894013" y="6143625"/>
            <a:ext cx="3284537" cy="2397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4027B2E6-6AA6-4A07-84A1-17147611B6ED}"/>
              </a:ext>
            </a:extLst>
          </p:cNvPr>
          <p:cNvSpPr>
            <a:spLocks noGrp="1"/>
          </p:cNvSpPr>
          <p:nvPr>
            <p:ph type="body" sz="quarter" idx="14"/>
          </p:nvPr>
        </p:nvSpPr>
        <p:spPr>
          <a:xfrm>
            <a:off x="61913" y="6542088"/>
            <a:ext cx="9010650" cy="2317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9068921"/>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612476"/>
          </a:xfrm>
          <a:prstGeom prst="rect">
            <a:avLst/>
          </a:prstGeom>
        </p:spPr>
        <p:txBody>
          <a:bodyPr/>
          <a:lstStyle>
            <a:lvl1pPr>
              <a:spcBef>
                <a:spcPts val="1000"/>
              </a:spcBef>
              <a:spcAft>
                <a:spcPts val="0"/>
              </a:spcAft>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070496"/>
            <a:ext cx="8458200" cy="649138"/>
          </a:xfrm>
        </p:spPr>
        <p:txBody>
          <a:bodyPr/>
          <a:lstStyle>
            <a:lvl1pPr>
              <a:spcBef>
                <a:spcPts val="1000"/>
              </a:spcBef>
              <a:spcAft>
                <a:spcPts val="0"/>
              </a:spcAft>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900944"/>
            <a:ext cx="8458200" cy="673100"/>
          </a:xfrm>
        </p:spPr>
        <p:txBody>
          <a:bodyPr/>
          <a:lstStyle>
            <a:lvl1pPr>
              <a:spcBef>
                <a:spcPts val="1000"/>
              </a:spcBef>
              <a:spcAft>
                <a:spcPts val="0"/>
              </a:spcAft>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342900" y="3755354"/>
            <a:ext cx="8458200" cy="698500"/>
          </a:xfrm>
        </p:spPr>
        <p:txBody>
          <a:bodyPr/>
          <a:lstStyle>
            <a:lvl1pPr>
              <a:spcBef>
                <a:spcPts val="1000"/>
              </a:spcBef>
              <a:spcAft>
                <a:spcPts val="0"/>
              </a:spcAft>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4635164"/>
            <a:ext cx="8458200" cy="698500"/>
          </a:xfrm>
        </p:spPr>
        <p:txBody>
          <a:bodyPr/>
          <a:lstStyle>
            <a:lvl1pPr>
              <a:spcBef>
                <a:spcPts val="1000"/>
              </a:spcBef>
              <a:spcAft>
                <a:spcPts val="0"/>
              </a:spcAft>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342900" y="5514975"/>
            <a:ext cx="8458200" cy="733425"/>
          </a:xfrm>
        </p:spPr>
        <p:txBody>
          <a:bodyPr/>
          <a:lstStyle>
            <a:lvl1pPr>
              <a:spcBef>
                <a:spcPts val="1000"/>
              </a:spcBef>
              <a:spcAft>
                <a:spcPts val="0"/>
              </a:spcAft>
              <a:defRPr/>
            </a:lvl1pPr>
          </a:lstStyle>
          <a:p>
            <a:pPr lvl="0"/>
            <a:r>
              <a:rPr lang="en-US" dirty="0"/>
              <a:t>Slide Content 6</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407061431"/>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3915201" cy="612476"/>
          </a:xfrm>
          <a:prstGeom prst="rect">
            <a:avLst/>
          </a:prstGeom>
        </p:spPr>
        <p:txBody>
          <a:bodyPr/>
          <a:lstStyle>
            <a:lvl1pPr>
              <a:spcBef>
                <a:spcPts val="1000"/>
              </a:spcBef>
              <a:spcAft>
                <a:spcPts val="0"/>
              </a:spcAft>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070496"/>
            <a:ext cx="3915201" cy="649138"/>
          </a:xfrm>
        </p:spPr>
        <p:txBody>
          <a:bodyPr/>
          <a:lstStyle>
            <a:lvl1pPr>
              <a:spcBef>
                <a:spcPts val="1000"/>
              </a:spcBef>
              <a:spcAft>
                <a:spcPts val="0"/>
              </a:spcAft>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900944"/>
            <a:ext cx="3915201" cy="673100"/>
          </a:xfrm>
        </p:spPr>
        <p:txBody>
          <a:bodyPr/>
          <a:lstStyle>
            <a:lvl1pPr>
              <a:spcBef>
                <a:spcPts val="1000"/>
              </a:spcBef>
              <a:spcAft>
                <a:spcPts val="0"/>
              </a:spcAft>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342900" y="3755354"/>
            <a:ext cx="3915201" cy="698500"/>
          </a:xfrm>
        </p:spPr>
        <p:txBody>
          <a:bodyPr/>
          <a:lstStyle>
            <a:lvl1pPr>
              <a:spcBef>
                <a:spcPts val="1000"/>
              </a:spcBef>
              <a:spcAft>
                <a:spcPts val="0"/>
              </a:spcAft>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4635164"/>
            <a:ext cx="3915201" cy="698500"/>
          </a:xfrm>
        </p:spPr>
        <p:txBody>
          <a:bodyPr/>
          <a:lstStyle>
            <a:lvl1pPr>
              <a:spcBef>
                <a:spcPts val="1000"/>
              </a:spcBef>
              <a:spcAft>
                <a:spcPts val="0"/>
              </a:spcAft>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342900" y="5514975"/>
            <a:ext cx="3915201" cy="733425"/>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2" name="Content Placeholder 6">
            <a:extLst>
              <a:ext uri="{FF2B5EF4-FFF2-40B4-BE49-F238E27FC236}">
                <a16:creationId xmlns:a16="http://schemas.microsoft.com/office/drawing/2014/main" id="{DB5446E9-DDFC-4F9F-AEF5-5E6061E5BD1A}"/>
              </a:ext>
            </a:extLst>
          </p:cNvPr>
          <p:cNvSpPr>
            <a:spLocks noGrp="1"/>
          </p:cNvSpPr>
          <p:nvPr>
            <p:ph sz="quarter" idx="19" hasCustomPrompt="1"/>
          </p:nvPr>
        </p:nvSpPr>
        <p:spPr>
          <a:xfrm>
            <a:off x="4619199" y="1255490"/>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4" name="Content Placeholder 6">
            <a:extLst>
              <a:ext uri="{FF2B5EF4-FFF2-40B4-BE49-F238E27FC236}">
                <a16:creationId xmlns:a16="http://schemas.microsoft.com/office/drawing/2014/main" id="{9BC59DB4-A285-4104-8DAD-21B49267AAD3}"/>
              </a:ext>
            </a:extLst>
          </p:cNvPr>
          <p:cNvSpPr>
            <a:spLocks noGrp="1"/>
          </p:cNvSpPr>
          <p:nvPr>
            <p:ph sz="quarter" idx="20" hasCustomPrompt="1"/>
          </p:nvPr>
        </p:nvSpPr>
        <p:spPr>
          <a:xfrm>
            <a:off x="4619199" y="1998291"/>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6" name="Content Placeholder 6">
            <a:extLst>
              <a:ext uri="{FF2B5EF4-FFF2-40B4-BE49-F238E27FC236}">
                <a16:creationId xmlns:a16="http://schemas.microsoft.com/office/drawing/2014/main" id="{FF319E46-D027-404B-8292-60A07B8E3C98}"/>
              </a:ext>
            </a:extLst>
          </p:cNvPr>
          <p:cNvSpPr>
            <a:spLocks noGrp="1"/>
          </p:cNvSpPr>
          <p:nvPr>
            <p:ph sz="quarter" idx="21" hasCustomPrompt="1"/>
          </p:nvPr>
        </p:nvSpPr>
        <p:spPr>
          <a:xfrm>
            <a:off x="4619198" y="2723530"/>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7" name="Content Placeholder 6">
            <a:extLst>
              <a:ext uri="{FF2B5EF4-FFF2-40B4-BE49-F238E27FC236}">
                <a16:creationId xmlns:a16="http://schemas.microsoft.com/office/drawing/2014/main" id="{E1FA65FE-4DFA-484E-A01C-9BF08B32C20A}"/>
              </a:ext>
            </a:extLst>
          </p:cNvPr>
          <p:cNvSpPr>
            <a:spLocks noGrp="1"/>
          </p:cNvSpPr>
          <p:nvPr>
            <p:ph sz="quarter" idx="22" hasCustomPrompt="1"/>
          </p:nvPr>
        </p:nvSpPr>
        <p:spPr>
          <a:xfrm>
            <a:off x="4619197" y="3528194"/>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8" name="Content Placeholder 6">
            <a:extLst>
              <a:ext uri="{FF2B5EF4-FFF2-40B4-BE49-F238E27FC236}">
                <a16:creationId xmlns:a16="http://schemas.microsoft.com/office/drawing/2014/main" id="{6FE7E90B-1DE9-4A55-9F1D-9EF5F50C09A3}"/>
              </a:ext>
            </a:extLst>
          </p:cNvPr>
          <p:cNvSpPr>
            <a:spLocks noGrp="1"/>
          </p:cNvSpPr>
          <p:nvPr>
            <p:ph sz="quarter" idx="23" hasCustomPrompt="1"/>
          </p:nvPr>
        </p:nvSpPr>
        <p:spPr>
          <a:xfrm>
            <a:off x="4619199" y="4351336"/>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19" name="Content Placeholder 6">
            <a:extLst>
              <a:ext uri="{FF2B5EF4-FFF2-40B4-BE49-F238E27FC236}">
                <a16:creationId xmlns:a16="http://schemas.microsoft.com/office/drawing/2014/main" id="{78067368-CA9E-4B15-AE6A-F50A1D1FEE7F}"/>
              </a:ext>
            </a:extLst>
          </p:cNvPr>
          <p:cNvSpPr>
            <a:spLocks noGrp="1"/>
          </p:cNvSpPr>
          <p:nvPr>
            <p:ph sz="quarter" idx="24" hasCustomPrompt="1"/>
          </p:nvPr>
        </p:nvSpPr>
        <p:spPr>
          <a:xfrm>
            <a:off x="4619199" y="5142672"/>
            <a:ext cx="3915201" cy="612477"/>
          </a:xfrm>
        </p:spPr>
        <p:txBody>
          <a:bodyPr/>
          <a:lstStyle>
            <a:lvl1pPr>
              <a:spcBef>
                <a:spcPts val="1000"/>
              </a:spcBef>
              <a:spcAft>
                <a:spcPts val="0"/>
              </a:spcAft>
              <a:defRPr/>
            </a:lvl1pPr>
          </a:lstStyle>
          <a:p>
            <a:pPr lvl="0"/>
            <a:r>
              <a:rPr lang="en-US"/>
              <a:t>Slide Content 6</a:t>
            </a:r>
          </a:p>
          <a:p>
            <a:pPr lvl="1"/>
            <a:r>
              <a:rPr lang="en-US"/>
              <a:t>Second level</a:t>
            </a:r>
          </a:p>
          <a:p>
            <a:pPr lvl="2"/>
            <a:r>
              <a:rPr lang="en-US"/>
              <a:t>Third level</a:t>
            </a:r>
            <a:endParaRPr lang="en-US" dirty="0"/>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390875865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id="{60DCFDF5-2A5B-440E-888A-BC0BFEF9F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3" name="Long Copyright">
            <a:extLst>
              <a:ext uri="{FF2B5EF4-FFF2-40B4-BE49-F238E27FC236}">
                <a16:creationId xmlns:a16="http://schemas.microsoft.com/office/drawing/2014/main" id="{9AB572CE-E262-4FA6-8D47-02F068ADD1BE}"/>
              </a:ext>
            </a:extLst>
          </p:cNvPr>
          <p:cNvSpPr>
            <a:spLocks noGrp="1"/>
          </p:cNvSpPr>
          <p:nvPr>
            <p:ph type="ftr" sz="quarter" idx="10"/>
          </p:nvPr>
        </p:nvSpPr>
        <p:spPr>
          <a:xfrm>
            <a:off x="0" y="6487064"/>
            <a:ext cx="9144000" cy="370936"/>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
        <p:nvSpPr>
          <p:cNvPr id="9" name="MGH Tagline">
            <a:extLst>
              <a:ext uri="{FF2B5EF4-FFF2-40B4-BE49-F238E27FC236}">
                <a16:creationId xmlns:a16="http://schemas.microsoft.com/office/drawing/2014/main"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744366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6CA9270-FD0E-4B64-B0D8-24095E6A2959}"/>
              </a:ext>
            </a:extLst>
          </p:cNvPr>
          <p:cNvSpPr>
            <a:spLocks noGrp="1"/>
          </p:cNvSpPr>
          <p:nvPr>
            <p:ph type="title" hasCustomPrompt="1"/>
          </p:nvPr>
        </p:nvSpPr>
        <p:spPr>
          <a:xfrm>
            <a:off x="342899" y="2366309"/>
            <a:ext cx="7696919" cy="526936"/>
          </a:xfrm>
          <a:prstGeom prst="rect">
            <a:avLst/>
          </a:prstGeom>
        </p:spPr>
        <p:txBody>
          <a:bodyPr anchor="ctr"/>
          <a:lstStyle>
            <a:lvl1pPr>
              <a:defRPr/>
            </a:lvl1pPr>
          </a:lstStyle>
          <a:p>
            <a:r>
              <a:rPr lang="en-US" dirty="0"/>
              <a:t>Accessibility Content: Text Alternatives for Images</a:t>
            </a:r>
          </a:p>
        </p:txBody>
      </p:sp>
      <p:sp>
        <p:nvSpPr>
          <p:cNvPr id="3" name="Slide Number Placeholder">
            <a:extLst>
              <a:ext uri="{FF2B5EF4-FFF2-40B4-BE49-F238E27FC236}">
                <a16:creationId xmlns:a16="http://schemas.microsoft.com/office/drawing/2014/main" id="{0B6E1DCB-9B8A-423D-B48B-2CCDE624B45C}"/>
              </a:ext>
            </a:extLst>
          </p:cNvPr>
          <p:cNvSpPr>
            <a:spLocks noGrp="1"/>
          </p:cNvSpPr>
          <p:nvPr>
            <p:ph type="sldNum" sz="quarter" idx="10"/>
          </p:nvPr>
        </p:nvSpPr>
        <p:spPr>
          <a:xfrm>
            <a:off x="8637202" y="6682314"/>
            <a:ext cx="342900" cy="143831"/>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3692571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0136BE0-3F2D-44D5-B125-B7A30D2C8896}"/>
              </a:ext>
            </a:extLst>
          </p:cNvPr>
          <p:cNvSpPr>
            <a:spLocks noGrp="1"/>
          </p:cNvSpPr>
          <p:nvPr>
            <p:ph type="title"/>
          </p:nvPr>
        </p:nvSpPr>
        <p:spPr>
          <a:xfrm>
            <a:off x="339450" y="117244"/>
            <a:ext cx="6065851" cy="730970"/>
          </a:xfrm>
          <a:prstGeom prst="rect">
            <a:avLst/>
          </a:prstGeom>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FA117DCA-6A6D-48B9-9002-DA1E4814BF99}"/>
              </a:ext>
            </a:extLst>
          </p:cNvPr>
          <p:cNvSpPr>
            <a:spLocks noGrp="1"/>
          </p:cNvSpPr>
          <p:nvPr>
            <p:ph type="sldNum" sz="quarter" idx="10"/>
          </p:nvPr>
        </p:nvSpPr>
        <p:spPr>
          <a:xfrm>
            <a:off x="8637202" y="6682314"/>
            <a:ext cx="342900" cy="143831"/>
          </a:xfrm>
          <a:prstGeom prst="rect">
            <a:avLst/>
          </a:prstGeom>
        </p:spPr>
        <p:txBody>
          <a:bodyPr/>
          <a:lstStyle/>
          <a:p>
            <a:fld id="{68151E55-6873-49E2-B8D5-2F265E6F1973}" type="slidenum">
              <a:rPr lang="en-US" smtClean="0"/>
              <a:pPr/>
              <a:t>‹#›</a:t>
            </a:fld>
            <a:endParaRPr lang="en-US" dirty="0"/>
          </a:p>
        </p:txBody>
      </p:sp>
      <p:sp>
        <p:nvSpPr>
          <p:cNvPr id="5" name="Content Placeholder">
            <a:extLst>
              <a:ext uri="{FF2B5EF4-FFF2-40B4-BE49-F238E27FC236}">
                <a16:creationId xmlns:a16="http://schemas.microsoft.com/office/drawing/2014/main"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Tree>
    <p:extLst>
      <p:ext uri="{BB962C8B-B14F-4D97-AF65-F5344CB8AC3E}">
        <p14:creationId xmlns:p14="http://schemas.microsoft.com/office/powerpoint/2010/main" val="4454160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371601"/>
            <a:ext cx="8458200" cy="4876800"/>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Tree>
    <p:extLst>
      <p:ext uri="{BB962C8B-B14F-4D97-AF65-F5344CB8AC3E}">
        <p14:creationId xmlns:p14="http://schemas.microsoft.com/office/powerpoint/2010/main" val="544467532"/>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371601"/>
            <a:ext cx="8458200" cy="4876800"/>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842702864"/>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371601"/>
            <a:ext cx="8458200" cy="443752"/>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
        <p:nvSpPr>
          <p:cNvPr id="7" name="Content Placeholder 6"/>
          <p:cNvSpPr>
            <a:spLocks noGrp="1"/>
          </p:cNvSpPr>
          <p:nvPr>
            <p:ph sz="quarter" idx="16"/>
          </p:nvPr>
        </p:nvSpPr>
        <p:spPr>
          <a:xfrm>
            <a:off x="342900" y="1963738"/>
            <a:ext cx="8458200" cy="484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7"/>
          </p:nvPr>
        </p:nvSpPr>
        <p:spPr>
          <a:xfrm>
            <a:off x="342900" y="2608263"/>
            <a:ext cx="8458200" cy="44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quarter" idx="18"/>
          </p:nvPr>
        </p:nvSpPr>
        <p:spPr>
          <a:xfrm>
            <a:off x="342900" y="3213100"/>
            <a:ext cx="8458200" cy="552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p:cNvSpPr>
            <a:spLocks noGrp="1"/>
          </p:cNvSpPr>
          <p:nvPr>
            <p:ph sz="quarter" idx="19"/>
          </p:nvPr>
        </p:nvSpPr>
        <p:spPr>
          <a:xfrm>
            <a:off x="342900" y="3913188"/>
            <a:ext cx="8458200" cy="469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20"/>
          </p:nvPr>
        </p:nvSpPr>
        <p:spPr>
          <a:xfrm>
            <a:off x="342900" y="4590303"/>
            <a:ext cx="8458200" cy="4161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p:cNvSpPr>
            <a:spLocks noGrp="1"/>
          </p:cNvSpPr>
          <p:nvPr>
            <p:ph sz="quarter" idx="21"/>
          </p:nvPr>
        </p:nvSpPr>
        <p:spPr>
          <a:xfrm>
            <a:off x="342900" y="5208588"/>
            <a:ext cx="8458200" cy="311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p:cNvSpPr>
            <a:spLocks noGrp="1"/>
          </p:cNvSpPr>
          <p:nvPr>
            <p:ph sz="quarter" idx="22"/>
          </p:nvPr>
        </p:nvSpPr>
        <p:spPr>
          <a:xfrm>
            <a:off x="342900" y="5726113"/>
            <a:ext cx="8458200" cy="3143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3038716"/>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9" name="Return to main slide Link 1">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3081528" y="1059828"/>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8" name="Image Identifier 1">
            <a:extLst>
              <a:ext uri="{FF2B5EF4-FFF2-40B4-BE49-F238E27FC236}">
                <a16:creationId xmlns:a16="http://schemas.microsoft.com/office/drawing/2014/main" id="{C828D23C-A7ED-420E-B199-2D8CCF24D6BE}"/>
              </a:ext>
            </a:extLst>
          </p:cNvPr>
          <p:cNvSpPr>
            <a:spLocks noGrp="1"/>
          </p:cNvSpPr>
          <p:nvPr>
            <p:ph type="body" sz="quarter" idx="15" hasCustomPrompt="1"/>
          </p:nvPr>
        </p:nvSpPr>
        <p:spPr>
          <a:xfrm>
            <a:off x="365125" y="1410562"/>
            <a:ext cx="4076700" cy="392112"/>
          </a:xfrm>
        </p:spPr>
        <p:txBody>
          <a:bodyPr/>
          <a:lstStyle>
            <a:lvl1pPr>
              <a:defRPr/>
            </a:lvl1pPr>
          </a:lstStyle>
          <a:p>
            <a:pPr lvl="0"/>
            <a:r>
              <a:rPr lang="en-US" dirty="0"/>
              <a:t>Image Identifier 1</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933303"/>
            <a:ext cx="4076700" cy="4315097"/>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1" name="Image Identifier 2">
            <a:extLst>
              <a:ext uri="{FF2B5EF4-FFF2-40B4-BE49-F238E27FC236}">
                <a16:creationId xmlns:a16="http://schemas.microsoft.com/office/drawing/2014/main" id="{7DBCEA22-E8D2-4B8A-B55C-3FFA6FAB317C}"/>
              </a:ext>
            </a:extLst>
          </p:cNvPr>
          <p:cNvSpPr>
            <a:spLocks noGrp="1"/>
          </p:cNvSpPr>
          <p:nvPr>
            <p:ph type="body" sz="quarter" idx="16" hasCustomPrompt="1"/>
          </p:nvPr>
        </p:nvSpPr>
        <p:spPr>
          <a:xfrm>
            <a:off x="4715145" y="1410562"/>
            <a:ext cx="4078224" cy="393192"/>
          </a:xfrm>
        </p:spPr>
        <p:txBody>
          <a:bodyPr/>
          <a:lstStyle>
            <a:lvl1pPr>
              <a:defRPr/>
            </a:lvl1pPr>
          </a:lstStyle>
          <a:p>
            <a:pPr lvl="0"/>
            <a:r>
              <a:rPr lang="en-US" dirty="0"/>
              <a:t>Image Identifier 2</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724400" y="1933303"/>
            <a:ext cx="4076700" cy="4315097"/>
          </a:xfrm>
          <a:prstGeom prst="rect">
            <a:avLst/>
          </a:prstGeo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7" name="Return to main slide Link 2">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081528" y="6348550"/>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2505933215"/>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10/21/2024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187137034"/>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0" y="1452559"/>
            <a:ext cx="9144000" cy="4982750"/>
            <a:chOff x="0" y="1521567"/>
            <a:chExt cx="9144000" cy="4846438"/>
          </a:xfrm>
        </p:grpSpPr>
        <p:sp>
          <p:nvSpPr>
            <p:cNvPr id="11" name="Rectangle 10">
              <a:extLst>
                <a:ext uri="{FF2B5EF4-FFF2-40B4-BE49-F238E27FC236}">
                  <a16:creationId xmlns:a16="http://schemas.microsoft.com/office/drawing/2014/main"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777240" y="2985555"/>
            <a:ext cx="6521640" cy="873214"/>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p:ph type="subTitle" idx="1"/>
          </p:nvPr>
        </p:nvSpPr>
        <p:spPr>
          <a:xfrm>
            <a:off x="782058" y="3986784"/>
            <a:ext cx="4297680" cy="517585"/>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p:nvPr>
        </p:nvSpPr>
        <p:spPr>
          <a:xfrm>
            <a:off x="777240" y="4718304"/>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6" name="Text Placeholder 5"/>
          <p:cNvSpPr>
            <a:spLocks noGrp="1"/>
          </p:cNvSpPr>
          <p:nvPr>
            <p:ph type="body" sz="quarter" idx="11" hasCustomPrompt="1"/>
          </p:nvPr>
        </p:nvSpPr>
        <p:spPr>
          <a:xfrm>
            <a:off x="185738" y="6515100"/>
            <a:ext cx="8662987" cy="288925"/>
          </a:xfrm>
          <a:prstGeom prst="rect">
            <a:avLst/>
          </a:prstGeom>
        </p:spPr>
        <p:txBody>
          <a:bodyPr/>
          <a:lstStyle>
            <a:lvl1pPr>
              <a:defRPr sz="1200">
                <a:solidFill>
                  <a:schemeClr val="tx2"/>
                </a:solidFill>
              </a:defRPr>
            </a:lvl1pPr>
          </a:lstStyle>
          <a:p>
            <a:pPr lvl="0"/>
            <a:r>
              <a:rPr lang="en-US" dirty="0"/>
              <a:t>© McGraw Hill LLC. All rights reserved. No reproduction or distribution without the prior written consent of McGraw Hill LLC.</a:t>
            </a:r>
          </a:p>
        </p:txBody>
      </p:sp>
    </p:spTree>
    <p:extLst>
      <p:ext uri="{BB962C8B-B14F-4D97-AF65-F5344CB8AC3E}">
        <p14:creationId xmlns:p14="http://schemas.microsoft.com/office/powerpoint/2010/main" val="380643474"/>
      </p:ext>
    </p:extLst>
  </p:cSld>
  <p:clrMapOvr>
    <a:masterClrMapping/>
  </p:clrMapOvr>
  <p:extLst>
    <p:ext uri="{DCECCB84-F9BA-43D5-87BE-67443E8EF086}">
      <p15:sldGuideLst xmlns:p15="http://schemas.microsoft.com/office/powerpoint/2012/main">
        <p15:guide id="1" orient="horz" pos="95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10/21/2024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1940458751"/>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10/21/2024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092633695"/>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10/21/2024</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1861208102"/>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10/21/2024</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489129648"/>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10/21/2024</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1475806635"/>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10/21/2024</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1019254366"/>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10/21/2024</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407070457"/>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10/21/2024</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3258562227"/>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pPr/>
              <a:t>10/21/2024</a:t>
            </a:fld>
            <a:endParaRPr lang="en-US" dirty="0"/>
          </a:p>
        </p:txBody>
      </p:sp>
      <p:sp>
        <p:nvSpPr>
          <p:cNvPr id="5" name="Footer Placeholder 4"/>
          <p:cNvSpPr>
            <a:spLocks noGrp="1"/>
          </p:cNvSpPr>
          <p:nvPr>
            <p:ph type="ftr" sz="quarter" idx="11"/>
          </p:nvPr>
        </p:nvSpPr>
        <p:spPr/>
        <p:txBody>
          <a:bodyPr/>
          <a:lstStyle/>
          <a:p>
            <a:pPr defTabSz="457200">
              <a:spcBef>
                <a:spcPct val="20000"/>
              </a:spcBef>
              <a:defRPr/>
            </a:pPr>
            <a:r>
              <a:rPr lang="en-US"/>
              <a:t>Add long copyright</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88619763"/>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pPr/>
              <a:t>10/21/2024</a:t>
            </a:fld>
            <a:endParaRPr lang="en-US" dirty="0"/>
          </a:p>
        </p:txBody>
      </p:sp>
      <p:sp>
        <p:nvSpPr>
          <p:cNvPr id="5" name="Footer Placeholder 4"/>
          <p:cNvSpPr>
            <a:spLocks noGrp="1"/>
          </p:cNvSpPr>
          <p:nvPr>
            <p:ph type="ftr" sz="quarter" idx="11"/>
          </p:nvPr>
        </p:nvSpPr>
        <p:spPr/>
        <p:txBody>
          <a:bodyPr/>
          <a:lstStyle/>
          <a:p>
            <a:pPr defTabSz="457200">
              <a:spcBef>
                <a:spcPct val="20000"/>
              </a:spcBef>
              <a:defRPr/>
            </a:pPr>
            <a:r>
              <a:rPr lang="en-US"/>
              <a:t>Add long copyright</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05347034"/>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NO Cover">
    <p:spTree>
      <p:nvGrpSpPr>
        <p:cNvPr id="1" name=""/>
        <p:cNvGrpSpPr/>
        <p:nvPr/>
      </p:nvGrpSpPr>
      <p:grpSpPr>
        <a:xfrm>
          <a:off x="0" y="0"/>
          <a:ext cx="0" cy="0"/>
          <a:chOff x="0" y="0"/>
          <a:chExt cx="0" cy="0"/>
        </a:xfrm>
      </p:grpSpPr>
      <p:grpSp>
        <p:nvGrpSpPr>
          <p:cNvPr id="5" name="MHE altered Background, fixed">
            <a:extLst>
              <a:ext uri="{FF2B5EF4-FFF2-40B4-BE49-F238E27FC236}">
                <a16:creationId xmlns:a16="http://schemas.microsoft.com/office/drawing/2014/main" id="{7A14A7A9-A9D7-4A08-A24F-4D1C1F4C29CE}"/>
              </a:ext>
              <a:ext uri="{C183D7F6-B498-43B3-948B-1728B52AA6E4}">
                <adec:decorative xmlns:adec="http://schemas.microsoft.com/office/drawing/2017/decorative" val="1"/>
              </a:ext>
            </a:extLst>
          </p:cNvPr>
          <p:cNvGrpSpPr/>
          <p:nvPr userDrawn="1"/>
        </p:nvGrpSpPr>
        <p:grpSpPr>
          <a:xfrm>
            <a:off x="0" y="1446366"/>
            <a:ext cx="9143999" cy="4991100"/>
            <a:chOff x="0" y="1524000"/>
            <a:chExt cx="9143999" cy="4991100"/>
          </a:xfrm>
        </p:grpSpPr>
        <p:sp>
          <p:nvSpPr>
            <p:cNvPr id="12" name="Rectangle 11">
              <a:extLst>
                <a:ext uri="{FF2B5EF4-FFF2-40B4-BE49-F238E27FC236}">
                  <a16:creationId xmlns:a16="http://schemas.microsoft.com/office/drawing/2014/main" id="{9500492E-5EBE-C745-8EEE-F17D4BB4582E}"/>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567378" y="2593298"/>
            <a:ext cx="6980170" cy="1130559"/>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userDrawn="1">
            <p:ph type="subTitle" idx="1"/>
          </p:nvPr>
        </p:nvSpPr>
        <p:spPr>
          <a:xfrm>
            <a:off x="567378" y="3807503"/>
            <a:ext cx="4542020" cy="719352"/>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userDrawn="1">
            <p:ph type="body" sz="quarter" idx="10"/>
          </p:nvPr>
        </p:nvSpPr>
        <p:spPr>
          <a:xfrm>
            <a:off x="567378" y="4770769"/>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7" name="Text Placeholder 6"/>
          <p:cNvSpPr>
            <a:spLocks noGrp="1"/>
          </p:cNvSpPr>
          <p:nvPr>
            <p:ph type="body" sz="quarter" idx="11" hasCustomPrompt="1"/>
          </p:nvPr>
        </p:nvSpPr>
        <p:spPr>
          <a:xfrm>
            <a:off x="190500" y="6515100"/>
            <a:ext cx="8643938" cy="288925"/>
          </a:xfrm>
          <a:prstGeom prst="rect">
            <a:avLst/>
          </a:prstGeom>
        </p:spPr>
        <p:txBody>
          <a:bodyPr/>
          <a:lstStyle>
            <a:lvl1pPr>
              <a:defRPr sz="1200">
                <a:solidFill>
                  <a:schemeClr val="tx2"/>
                </a:solidFill>
              </a:defRPr>
            </a:lvl1pPr>
          </a:lstStyle>
          <a:p>
            <a:pPr lvl="0"/>
            <a:r>
              <a:rPr lang="en-US" dirty="0"/>
              <a:t>© McGraw Hill LLC. All rights reserved. No reproduction or distribution without the prior written consent of McGraw Hill LLC.</a:t>
            </a:r>
          </a:p>
        </p:txBody>
      </p:sp>
    </p:spTree>
    <p:extLst>
      <p:ext uri="{BB962C8B-B14F-4D97-AF65-F5344CB8AC3E}">
        <p14:creationId xmlns:p14="http://schemas.microsoft.com/office/powerpoint/2010/main" val="1233895555"/>
      </p:ext>
    </p:extLst>
  </p:cSld>
  <p:clrMapOvr>
    <a:masterClrMapping/>
  </p:clrMapOvr>
  <p:extLst>
    <p:ext uri="{DCECCB84-F9BA-43D5-87BE-67443E8EF086}">
      <p15:sldGuideLst xmlns:p15="http://schemas.microsoft.com/office/powerpoint/2012/main">
        <p15:guide id="1" orient="horz" pos="1272">
          <p15:clr>
            <a:srgbClr val="FBAE40"/>
          </p15:clr>
        </p15:guide>
        <p15:guide id="2" orient="horz" pos="3960">
          <p15:clr>
            <a:srgbClr val="FBAE40"/>
          </p15:clr>
        </p15:guide>
        <p15:guide id="3" pos="120">
          <p15:clr>
            <a:srgbClr val="FBAE40"/>
          </p15:clr>
        </p15:guide>
        <p15:guide id="4" pos="5472">
          <p15:clr>
            <a:srgbClr val="FBAE40"/>
          </p15:clr>
        </p15:guide>
        <p15:guide id="5" orient="horz" pos="22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pPr/>
              <a:t>10/21/2024</a:t>
            </a:fld>
            <a:endParaRPr lang="en-US" dirty="0"/>
          </a:p>
        </p:txBody>
      </p:sp>
      <p:sp>
        <p:nvSpPr>
          <p:cNvPr id="5" name="Footer Placeholder 4"/>
          <p:cNvSpPr>
            <a:spLocks noGrp="1"/>
          </p:cNvSpPr>
          <p:nvPr>
            <p:ph type="ftr" sz="quarter" idx="11"/>
          </p:nvPr>
        </p:nvSpPr>
        <p:spPr/>
        <p:txBody>
          <a:bodyPr/>
          <a:lstStyle/>
          <a:p>
            <a:pPr defTabSz="457200">
              <a:spcBef>
                <a:spcPct val="20000"/>
              </a:spcBef>
              <a:defRPr/>
            </a:pPr>
            <a:r>
              <a:rPr lang="en-US"/>
              <a:t>Add long copyright</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56097258"/>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pPr/>
              <a:t>10/21/2024</a:t>
            </a:fld>
            <a:endParaRPr lang="en-US" dirty="0"/>
          </a:p>
        </p:txBody>
      </p:sp>
      <p:sp>
        <p:nvSpPr>
          <p:cNvPr id="5" name="Footer Placeholder 4"/>
          <p:cNvSpPr>
            <a:spLocks noGrp="1"/>
          </p:cNvSpPr>
          <p:nvPr>
            <p:ph type="ftr" sz="quarter" idx="11"/>
          </p:nvPr>
        </p:nvSpPr>
        <p:spPr/>
        <p:txBody>
          <a:bodyPr/>
          <a:lstStyle/>
          <a:p>
            <a:pPr defTabSz="457200">
              <a:spcBef>
                <a:spcPct val="20000"/>
              </a:spcBef>
              <a:defRPr/>
            </a:pPr>
            <a:r>
              <a:rPr lang="en-US"/>
              <a:t>Add long copyright</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01656541"/>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pPr/>
              <a:t>10/21/2024</a:t>
            </a:fld>
            <a:endParaRPr lang="en-US" dirty="0"/>
          </a:p>
        </p:txBody>
      </p:sp>
      <p:sp>
        <p:nvSpPr>
          <p:cNvPr id="5" name="Footer Placeholder 4"/>
          <p:cNvSpPr>
            <a:spLocks noGrp="1"/>
          </p:cNvSpPr>
          <p:nvPr>
            <p:ph type="ftr" sz="quarter" idx="11"/>
          </p:nvPr>
        </p:nvSpPr>
        <p:spPr/>
        <p:txBody>
          <a:bodyPr/>
          <a:lstStyle/>
          <a:p>
            <a:pPr defTabSz="457200">
              <a:spcBef>
                <a:spcPct val="20000"/>
              </a:spcBef>
              <a:defRPr/>
            </a:pPr>
            <a:r>
              <a:rPr lang="en-US"/>
              <a:t>Add long copyright</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24249440"/>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10/21/2024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1745466279"/>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10/21/2024</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3915238760"/>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40767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724400" y="1273051"/>
            <a:ext cx="4076700" cy="4991100"/>
          </a:xfrm>
        </p:spPr>
        <p:txBody>
          <a:bodyPr/>
          <a:lstStyle>
            <a:lvl1pPr>
              <a:defRPr/>
            </a:lvl1pPr>
            <a:lvl2pPr marL="292608" indent="-292608">
              <a:spcBef>
                <a:spcPts val="1000"/>
              </a:spcBef>
              <a:spcAft>
                <a:spcPts val="0"/>
              </a:spcAft>
              <a:defRPr/>
            </a:lvl2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3223045757"/>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36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noAutofit/>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8" name="Slide Number Placeholder">
            <a:extLst>
              <a:ext uri="{FF2B5EF4-FFF2-40B4-BE49-F238E27FC236}">
                <a16:creationId xmlns:a16="http://schemas.microsoft.com/office/drawing/2014/main" id="{EF8D8291-5BF4-41AC-87CE-ED5DE4CB1B61}"/>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3871670756"/>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defRPr sz="2400"/>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4343400"/>
            <a:ext cx="8458200" cy="1905000"/>
          </a:xfrm>
        </p:spPr>
        <p:txBody>
          <a:bodyPr/>
          <a:lstStyle>
            <a:lvl1pPr>
              <a:defRPr sz="2400"/>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3829145496"/>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40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1577327"/>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916383"/>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
        <p:nvSpPr>
          <p:cNvPr id="8" name="Content Placeholder 2">
            <a:extLst>
              <a:ext uri="{FF2B5EF4-FFF2-40B4-BE49-F238E27FC236}">
                <a16:creationId xmlns:a16="http://schemas.microsoft.com/office/drawing/2014/main" id="{7C02FDC4-9007-47FA-8867-BFB4513F337E}"/>
              </a:ext>
            </a:extLst>
          </p:cNvPr>
          <p:cNvSpPr>
            <a:spLocks noGrp="1"/>
          </p:cNvSpPr>
          <p:nvPr>
            <p:ph sz="quarter" idx="15" hasCustomPrompt="1"/>
          </p:nvPr>
        </p:nvSpPr>
        <p:spPr>
          <a:xfrm>
            <a:off x="356750" y="4648197"/>
            <a:ext cx="8458200" cy="1577327"/>
          </a:xfrm>
        </p:spPr>
        <p:txBody>
          <a:bodyPr/>
          <a:lstStyle>
            <a:lvl1pPr>
              <a:defRPr/>
            </a:lvl1pPr>
            <a:lvl2pPr marL="292608" indent="-292608">
              <a:spcBef>
                <a:spcPts val="1000"/>
              </a:spcBef>
              <a:spcAft>
                <a:spcPts val="0"/>
              </a:spcAft>
              <a:defRPr/>
            </a:lvl2pPr>
            <a:lvl4pPr marL="455613" indent="0">
              <a:buNone/>
              <a:defRPr/>
            </a:lvl4pPr>
          </a:lstStyle>
          <a:p>
            <a:pPr lvl="0"/>
            <a:r>
              <a:rPr lang="en-US" dirty="0"/>
              <a:t>Slide Content 2</a:t>
            </a:r>
          </a:p>
          <a:p>
            <a:pPr lvl="1"/>
            <a:r>
              <a:rPr lang="en-US" dirty="0"/>
              <a:t>Second level</a:t>
            </a:r>
          </a:p>
          <a:p>
            <a:pPr lvl="2"/>
            <a:r>
              <a:rPr lang="en-US" dirty="0"/>
              <a:t>Third level</a:t>
            </a:r>
          </a:p>
        </p:txBody>
      </p:sp>
    </p:spTree>
    <p:extLst>
      <p:ext uri="{BB962C8B-B14F-4D97-AF65-F5344CB8AC3E}">
        <p14:creationId xmlns:p14="http://schemas.microsoft.com/office/powerpoint/2010/main" val="372661764"/>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8458200" cy="903231"/>
          </a:xfrm>
          <a:prstGeom prst="rect">
            <a:avLst/>
          </a:prstGeom>
        </p:spPr>
        <p:txBody>
          <a:bodyPr anchor="ctr">
            <a:normAutofit/>
          </a:bodyPr>
          <a:lstStyle>
            <a:lvl1pPr>
              <a:defRPr sz="3600"/>
            </a:lvl1pPr>
          </a:lstStyle>
          <a:p>
            <a:r>
              <a:rPr lang="en-US" dirty="0"/>
              <a:t>Slide Title</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noAutofit/>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8" name="Slide Number Placeholder">
            <a:extLst>
              <a:ext uri="{FF2B5EF4-FFF2-40B4-BE49-F238E27FC236}">
                <a16:creationId xmlns:a16="http://schemas.microsoft.com/office/drawing/2014/main" id="{EF8D8291-5BF4-41AC-87CE-ED5DE4CB1B61}"/>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745085821"/>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360" userDrawn="1">
          <p15:clr>
            <a:srgbClr val="FBAE40"/>
          </p15:clr>
        </p15:guide>
        <p15:guide id="3" pos="264" userDrawn="1">
          <p15:clr>
            <a:srgbClr val="FBAE40"/>
          </p15:clr>
        </p15:guide>
        <p15:guide id="4"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One Main Placeholder">
    <p:spTree>
      <p:nvGrpSpPr>
        <p:cNvPr id="1" name=""/>
        <p:cNvGrpSpPr/>
        <p:nvPr/>
      </p:nvGrpSpPr>
      <p:grpSpPr>
        <a:xfrm>
          <a:off x="0" y="0"/>
          <a:ext cx="0" cy="0"/>
          <a:chOff x="0" y="0"/>
          <a:chExt cx="0" cy="0"/>
        </a:xfrm>
      </p:grpSpPr>
      <p:sp>
        <p:nvSpPr>
          <p:cNvPr id="2" name="Slide Title 1">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192490"/>
            <a:ext cx="4229100" cy="903231"/>
          </a:xfrm>
          <a:prstGeom prst="rect">
            <a:avLst/>
          </a:prstGeom>
        </p:spPr>
        <p:txBody>
          <a:bodyPr anchor="ctr">
            <a:normAutofit/>
          </a:bodyPr>
          <a:lstStyle>
            <a:lvl1pPr>
              <a:defRPr sz="4000"/>
            </a:lvl1pPr>
          </a:lstStyle>
          <a:p>
            <a:r>
              <a:rPr lang="en-US" dirty="0"/>
              <a:t>Slide Title</a:t>
            </a:r>
          </a:p>
        </p:txBody>
      </p:sp>
      <p:sp>
        <p:nvSpPr>
          <p:cNvPr id="15" name="Slide Title 2">
            <a:extLst>
              <a:ext uri="{FF2B5EF4-FFF2-40B4-BE49-F238E27FC236}">
                <a16:creationId xmlns:a16="http://schemas.microsoft.com/office/drawing/2014/main" id="{B5BB26E5-AE57-4ED5-B8A8-BEE1BD13AD34}"/>
              </a:ext>
            </a:extLst>
          </p:cNvPr>
          <p:cNvSpPr>
            <a:spLocks noGrp="1"/>
          </p:cNvSpPr>
          <p:nvPr>
            <p:ph type="body" sz="quarter" idx="14" hasCustomPrompt="1"/>
          </p:nvPr>
        </p:nvSpPr>
        <p:spPr>
          <a:xfrm>
            <a:off x="4749800" y="192088"/>
            <a:ext cx="4051300" cy="903287"/>
          </a:xfrm>
        </p:spPr>
        <p:txBody>
          <a:bodyPr vert="horz" lIns="91440" tIns="45720" rIns="91440" bIns="45720" rtlCol="0" anchor="ctr">
            <a:normAutofit/>
          </a:bodyPr>
          <a:lstStyle>
            <a:lvl1pPr>
              <a:defRPr lang="en-IN" sz="4000" b="1" dirty="0">
                <a:latin typeface="+mj-lt"/>
                <a:ea typeface="+mj-ea"/>
                <a:cs typeface="+mj-cs"/>
              </a:defRPr>
            </a:lvl1pPr>
          </a:lstStyle>
          <a:p>
            <a:pPr lvl="0">
              <a:lnSpc>
                <a:spcPct val="90000"/>
              </a:lnSpc>
              <a:spcBef>
                <a:spcPct val="0"/>
              </a:spcBef>
            </a:pPr>
            <a:r>
              <a:rPr kumimoji="0" lang="en-US" sz="4000" b="1" i="0" u="none" strike="noStrike" kern="1200" cap="none" spc="0" normalizeH="0" baseline="0" noProof="0" dirty="0">
                <a:ln>
                  <a:noFill/>
                </a:ln>
                <a:solidFill>
                  <a:srgbClr val="000000"/>
                </a:solidFill>
                <a:effectLst/>
                <a:uLnTx/>
                <a:uFillTx/>
                <a:latin typeface="+mn-lt"/>
                <a:ea typeface="+mj-ea"/>
                <a:cs typeface="+mj-cs"/>
              </a:rPr>
              <a:t>Slide Title</a:t>
            </a:r>
            <a:endParaRPr lang="en-IN"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spcBef>
                <a:spcPts val="1000"/>
              </a:spcBef>
              <a:spcAft>
                <a:spcPts val="0"/>
              </a:spcAft>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spTree>
    <p:extLst>
      <p:ext uri="{BB962C8B-B14F-4D97-AF65-F5344CB8AC3E}">
        <p14:creationId xmlns:p14="http://schemas.microsoft.com/office/powerpoint/2010/main" val="1296839023"/>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8" name="Picture 7" descr="Connecting through social media icon.">
            <a:extLst>
              <a:ext uri="{FF2B5EF4-FFF2-40B4-BE49-F238E27FC236}">
                <a16:creationId xmlns:a16="http://schemas.microsoft.com/office/drawing/2014/main" id="{48BB348F-12C6-489F-958D-1FDE88A9246E}"/>
              </a:ext>
            </a:extLst>
          </p:cNvPr>
          <p:cNvPicPr>
            <a:picLocks noChangeAspect="1"/>
          </p:cNvPicPr>
          <p:nvPr userDrawn="1"/>
        </p:nvPicPr>
        <p:blipFill>
          <a:blip r:embed="rId2"/>
          <a:stretch>
            <a:fillRect/>
          </a:stretch>
        </p:blipFill>
        <p:spPr>
          <a:xfrm>
            <a:off x="124695" y="298541"/>
            <a:ext cx="2438400" cy="669365"/>
          </a:xfrm>
          <a:prstGeom prst="rect">
            <a:avLst/>
          </a:prstGeom>
        </p:spPr>
      </p:pic>
    </p:spTree>
    <p:extLst>
      <p:ext uri="{BB962C8B-B14F-4D97-AF65-F5344CB8AC3E}">
        <p14:creationId xmlns:p14="http://schemas.microsoft.com/office/powerpoint/2010/main" val="1816512595"/>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2632364" y="304800"/>
            <a:ext cx="6168736"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0" name="Picture 9" descr="Making Ethical Decisions icon.">
            <a:extLst>
              <a:ext uri="{FF2B5EF4-FFF2-40B4-BE49-F238E27FC236}">
                <a16:creationId xmlns:a16="http://schemas.microsoft.com/office/drawing/2014/main" id="{35AB3571-1B64-4E5D-ADAB-A22232BBBD05}"/>
              </a:ext>
            </a:extLst>
          </p:cNvPr>
          <p:cNvPicPr>
            <a:picLocks noChangeAspect="1"/>
          </p:cNvPicPr>
          <p:nvPr userDrawn="1"/>
        </p:nvPicPr>
        <p:blipFill>
          <a:blip r:embed="rId2"/>
          <a:stretch>
            <a:fillRect/>
          </a:stretch>
        </p:blipFill>
        <p:spPr>
          <a:xfrm>
            <a:off x="0" y="312475"/>
            <a:ext cx="2498501" cy="663262"/>
          </a:xfrm>
          <a:prstGeom prst="rect">
            <a:avLst/>
          </a:prstGeom>
        </p:spPr>
      </p:pic>
    </p:spTree>
    <p:extLst>
      <p:ext uri="{BB962C8B-B14F-4D97-AF65-F5344CB8AC3E}">
        <p14:creationId xmlns:p14="http://schemas.microsoft.com/office/powerpoint/2010/main" val="2414323337"/>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1" y="304800"/>
            <a:ext cx="2344882"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vl2pPr marL="292608" indent="-292608">
              <a:spcBef>
                <a:spcPts val="1000"/>
              </a:spcBef>
              <a:spcAft>
                <a:spcPts val="0"/>
              </a:spcAft>
              <a:defRPr/>
            </a:lvl2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pPr/>
              <a:t>‹#›</a:t>
            </a:fld>
            <a:endParaRPr lang="en-US"/>
          </a:p>
        </p:txBody>
      </p:sp>
      <p:pic>
        <p:nvPicPr>
          <p:cNvPr id="10" name="Picture 9">
            <a:extLst>
              <a:ext uri="{FF2B5EF4-FFF2-40B4-BE49-F238E27FC236}">
                <a16:creationId xmlns:a16="http://schemas.microsoft.com/office/drawing/2014/main" id="{23A00108-6ED3-416D-B7AC-3A9D6F2EF0AF}"/>
              </a:ext>
            </a:extLst>
          </p:cNvPr>
          <p:cNvPicPr>
            <a:picLocks noChangeAspect="1"/>
          </p:cNvPicPr>
          <p:nvPr userDrawn="1"/>
        </p:nvPicPr>
        <p:blipFill>
          <a:blip r:embed="rId2"/>
          <a:stretch>
            <a:fillRect/>
          </a:stretch>
        </p:blipFill>
        <p:spPr>
          <a:xfrm>
            <a:off x="4448193" y="489743"/>
            <a:ext cx="4352906" cy="239714"/>
          </a:xfrm>
          <a:prstGeom prst="rect">
            <a:avLst/>
          </a:prstGeom>
        </p:spPr>
      </p:pic>
    </p:spTree>
    <p:extLst>
      <p:ext uri="{BB962C8B-B14F-4D97-AF65-F5344CB8AC3E}">
        <p14:creationId xmlns:p14="http://schemas.microsoft.com/office/powerpoint/2010/main" val="43045211"/>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theme" Target="../theme/theme6.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a16="http://schemas.microsoft.com/office/drawing/2014/main" id="{BF372B49-B6F5-4826-B4F8-2F8A4FFF889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3" name="MGH Tagline">
            <a:extLst>
              <a:ext uri="{FF2B5EF4-FFF2-40B4-BE49-F238E27FC236}">
                <a16:creationId xmlns:a16="http://schemas.microsoft.com/office/drawing/2014/main" id="{70E12349-CEA7-4006-B6E3-3E283BDBD258}"/>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pPr defTabSz="457200">
              <a:spcBef>
                <a:spcPct val="20000"/>
              </a:spcBef>
              <a:defRPr/>
            </a:pPr>
            <a:r>
              <a:rPr lang="en-US" dirty="0"/>
              <a:t>Add long copyright</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458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273877"/>
            <a:ext cx="8458200" cy="494437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sp>
        <p:nvSpPr>
          <p:cNvPr id="10" name="Slide Number Placeholder">
            <a:extLst>
              <a:ext uri="{FF2B5EF4-FFF2-40B4-BE49-F238E27FC236}">
                <a16:creationId xmlns:a16="http://schemas.microsoft.com/office/drawing/2014/main" id="{A9994BA6-A29E-44A0-A7B3-164E7D8FE393}"/>
              </a:ext>
            </a:extLst>
          </p:cNvPr>
          <p:cNvSpPr>
            <a:spLocks noGrp="1"/>
          </p:cNvSpPr>
          <p:nvPr>
            <p:ph type="sldNum" sz="quarter" idx="4"/>
          </p:nvPr>
        </p:nvSpPr>
        <p:spPr>
          <a:xfrm>
            <a:off x="8626412" y="6673531"/>
            <a:ext cx="355840" cy="161396"/>
          </a:xfrm>
          <a:prstGeom prst="rect">
            <a:avLst/>
          </a:prstGeom>
        </p:spPr>
        <p:txBody>
          <a:bodyPr/>
          <a:lstStyle>
            <a:lvl1pPr>
              <a:defRPr sz="800"/>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881564708"/>
      </p:ext>
    </p:extLst>
  </p:cSld>
  <p:clrMap bg1="lt1" tx1="dk1" bg2="lt2" tx2="dk2" accent1="accent1" accent2="accent2" accent3="accent3" accent4="accent4" accent5="accent5" accent6="accent6" hlink="hlink" folHlink="folHlink"/>
  <p:sldLayoutIdLst>
    <p:sldLayoutId id="2147483692" r:id="rId1"/>
    <p:sldLayoutId id="2147483717" r:id="rId2"/>
    <p:sldLayoutId id="2147483706" r:id="rId3"/>
    <p:sldLayoutId id="2147483709" r:id="rId4"/>
    <p:sldLayoutId id="2147483707" r:id="rId5"/>
    <p:sldLayoutId id="2147483708" r:id="rId6"/>
    <p:sldLayoutId id="2147483711" r:id="rId7"/>
    <p:sldLayoutId id="2147483716" r:id="rId8"/>
    <p:sldLayoutId id="2147483693" r:id="rId9"/>
    <p:sldLayoutId id="2147483719" r:id="rId10"/>
    <p:sldLayoutId id="2147483718" r:id="rId11"/>
    <p:sldLayoutId id="2147483699" r:id="rId12"/>
    <p:sldLayoutId id="2147483720" r:id="rId13"/>
    <p:sldLayoutId id="2147483695" r:id="rId14"/>
    <p:sldLayoutId id="2147483696" r:id="rId15"/>
    <p:sldLayoutId id="2147483697" r:id="rId16"/>
    <p:sldLayoutId id="2147483721" r:id="rId17"/>
  </p:sldLayoutIdLst>
  <p:hf hdr="0" dt="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kern="1200">
          <a:solidFill>
            <a:schemeClr val="tx2"/>
          </a:solidFill>
          <a:latin typeface="+mn-lt"/>
          <a:ea typeface="+mn-ea"/>
          <a:cs typeface="+mn-cs"/>
        </a:defRPr>
      </a:lvl1pPr>
      <a:lvl2pPr marL="292608" indent="-292608" algn="l" defTabSz="914400" rtl="0" eaLnBrk="1" latinLnBrk="0" hangingPunct="1">
        <a:lnSpc>
          <a:spcPct val="100000"/>
        </a:lnSpc>
        <a:spcBef>
          <a:spcPts val="1000"/>
        </a:spcBef>
        <a:spcAft>
          <a:spcPts val="0"/>
        </a:spcAft>
        <a:buClrTx/>
        <a:buFont typeface="Arial" panose="020B0604020202020204" pitchFamily="34" charset="0"/>
        <a:buChar char="•"/>
        <a:defRPr sz="2400" kern="1200">
          <a:solidFill>
            <a:schemeClr val="tx2"/>
          </a:solidFill>
          <a:latin typeface="+mn-lt"/>
          <a:ea typeface="+mn-ea"/>
          <a:cs typeface="+mn-cs"/>
        </a:defRPr>
      </a:lvl2pPr>
      <a:lvl3pPr marL="622800" indent="-292608" algn="l" defTabSz="914400" rtl="0" eaLnBrk="1" latinLnBrk="0" hangingPunct="1">
        <a:lnSpc>
          <a:spcPct val="100000"/>
        </a:lnSpc>
        <a:spcBef>
          <a:spcPts val="1000"/>
        </a:spcBef>
        <a:spcAft>
          <a:spcPts val="0"/>
        </a:spcAft>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864" userDrawn="1">
          <p15:clr>
            <a:srgbClr val="F26B43"/>
          </p15:clr>
        </p15:guide>
        <p15:guide id="13" orient="horz" pos="360" userDrawn="1">
          <p15:clr>
            <a:srgbClr val="F26B43"/>
          </p15:clr>
        </p15:guide>
        <p15:guide id="14" orient="horz" pos="3936" userDrawn="1">
          <p15:clr>
            <a:srgbClr val="F26B43"/>
          </p15:clr>
        </p15:guide>
        <p15:guide id="15" pos="984" userDrawn="1">
          <p15:clr>
            <a:srgbClr val="F26B43"/>
          </p15:clr>
        </p15:guide>
        <p15:guide id="16" pos="5376" userDrawn="1">
          <p15:clr>
            <a:srgbClr val="F26B43"/>
          </p15:clr>
        </p15:guide>
        <p15:guide id="17" pos="2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r>
              <a:rPr lang="en-US" dirty="0"/>
              <a:t>Add long copyright line here</a:t>
            </a:r>
          </a:p>
        </p:txBody>
      </p:sp>
      <p:sp>
        <p:nvSpPr>
          <p:cNvPr id="6" name="MGH Yellow Line">
            <a:extLst>
              <a:ext uri="{FF2B5EF4-FFF2-40B4-BE49-F238E27FC236}">
                <a16:creationId xmlns:a16="http://schemas.microsoft.com/office/drawing/2014/main" id="{F20163A4-4644-4B17-9C8A-EF42A992331B}"/>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998185"/>
      </p:ext>
    </p:extLst>
  </p:cSld>
  <p:clrMap bg1="lt1" tx1="dk1" bg2="lt2" tx2="dk2" accent1="accent1" accent2="accent2" accent3="accent3" accent4="accent4" accent5="accent5" accent6="accent6" hlink="hlink" folHlink="folHlink"/>
  <p:sldLayoutIdLst>
    <p:sldLayoutId id="2147483685" r:id="rId1"/>
  </p:sldLayoutIdLst>
  <p:hf hd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112" userDrawn="1">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2160" userDrawn="1">
          <p15:clr>
            <a:srgbClr val="F26B43"/>
          </p15:clr>
        </p15:guide>
        <p15:guide id="13" pos="36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rm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userDrawn="1"/>
        </p:nvSpPr>
        <p:spPr>
          <a:xfrm>
            <a:off x="224279" y="6660234"/>
            <a:ext cx="1285344"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grpSp>
        <p:nvGrpSpPr>
          <p:cNvPr id="6" name="MGH Shape">
            <a:extLst>
              <a:ext uri="{FF2B5EF4-FFF2-40B4-BE49-F238E27FC236}">
                <a16:creationId xmlns:a16="http://schemas.microsoft.com/office/drawing/2014/main" id="{B719ECBD-8119-4217-9D58-2638FA4365C1}"/>
              </a:ext>
              <a:ext uri="{C183D7F6-B498-43B3-948B-1728B52AA6E4}">
                <adec:decorative xmlns:adec="http://schemas.microsoft.com/office/drawing/2017/decorative" val="1"/>
              </a:ext>
            </a:extLst>
          </p:cNvPr>
          <p:cNvGrpSpPr/>
          <p:nvPr userDrawn="1"/>
        </p:nvGrpSpPr>
        <p:grpSpPr>
          <a:xfrm>
            <a:off x="6622742" y="0"/>
            <a:ext cx="2521258" cy="6623843"/>
            <a:chOff x="3491346" y="0"/>
            <a:chExt cx="2508933" cy="6367263"/>
          </a:xfrm>
        </p:grpSpPr>
        <p:sp>
          <p:nvSpPr>
            <p:cNvPr id="9" name="Freeform 11">
              <a:extLst>
                <a:ext uri="{FF2B5EF4-FFF2-40B4-BE49-F238E27FC236}">
                  <a16:creationId xmlns:a16="http://schemas.microsoft.com/office/drawing/2014/main"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a16="http://schemas.microsoft.com/office/drawing/2014/main"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a16="http://schemas.microsoft.com/office/drawing/2014/main"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a16="http://schemas.microsoft.com/office/drawing/2014/main"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rmAutofit/>
          </a:bodyPr>
          <a:lstStyle/>
          <a:p>
            <a:r>
              <a:rPr lang="en-US" dirty="0"/>
              <a:t>Title goes here</a:t>
            </a:r>
          </a:p>
        </p:txBody>
      </p:sp>
    </p:spTree>
    <p:extLst>
      <p:ext uri="{BB962C8B-B14F-4D97-AF65-F5344CB8AC3E}">
        <p14:creationId xmlns:p14="http://schemas.microsoft.com/office/powerpoint/2010/main" val="3690558099"/>
      </p:ext>
    </p:extLst>
  </p:cSld>
  <p:clrMap bg1="lt1" tx1="dk1" bg2="lt2" tx2="dk2" accent1="accent1" accent2="accent2" accent3="accent3" accent4="accent4" accent5="accent5" accent6="accent6" hlink="hlink" folHlink="folHlink"/>
  <p:sldLayoutIdLst>
    <p:sldLayoutId id="2147483690" r:id="rId1"/>
    <p:sldLayoutId id="2147483698" r:id="rId2"/>
    <p:sldLayoutId id="2147483722" r:id="rId3"/>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mn-lt"/>
          <a:ea typeface="+mn-ea"/>
          <a:cs typeface="+mn-cs"/>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5544" userDrawn="1">
          <p15:clr>
            <a:srgbClr val="F26B43"/>
          </p15:clr>
        </p15:guide>
        <p15:guide id="6" pos="216">
          <p15:clr>
            <a:srgbClr val="F26B43"/>
          </p15:clr>
        </p15:guide>
        <p15:guide id="7" pos="4296" userDrawn="1">
          <p15:clr>
            <a:srgbClr val="F26B43"/>
          </p15:clr>
        </p15:guide>
        <p15:guide id="9" orient="horz" pos="4211">
          <p15:clr>
            <a:srgbClr val="F26B43"/>
          </p15:clr>
        </p15:guide>
        <p15:guide id="10" orient="horz" pos="1248" userDrawn="1">
          <p15:clr>
            <a:srgbClr val="F26B43"/>
          </p15:clr>
        </p15:guide>
        <p15:guide id="11" orient="horz" pos="3984" userDrawn="1">
          <p15:clr>
            <a:srgbClr val="F26B43"/>
          </p15:clr>
        </p15:guide>
        <p15:guide id="12" orient="horz" pos="1656" userDrawn="1">
          <p15:clr>
            <a:srgbClr val="F26B43"/>
          </p15:clr>
        </p15:guide>
        <p15:guide id="13" pos="2980">
          <p15:clr>
            <a:srgbClr val="F26B43"/>
          </p15:clr>
        </p15:guide>
        <p15:guide id="14" orient="horz" pos="2260" userDrawn="1">
          <p15:clr>
            <a:srgbClr val="F26B43"/>
          </p15:clr>
        </p15:guide>
        <p15:guide id="15" pos="2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spTree>
    <p:extLst>
      <p:ext uri="{BB962C8B-B14F-4D97-AF65-F5344CB8AC3E}">
        <p14:creationId xmlns:p14="http://schemas.microsoft.com/office/powerpoint/2010/main" val="2924093042"/>
      </p:ext>
    </p:extLst>
  </p:cSld>
  <p:clrMap bg1="lt1" tx1="dk1" bg2="lt2" tx2="dk2" accent1="accent1" accent2="accent2" accent3="accent3" accent4="accent4" accent5="accent5" accent6="accent6" hlink="hlink" folHlink="folHlink"/>
  <p:sldLayoutIdLst>
    <p:sldLayoutId id="2147483702" r:id="rId1"/>
    <p:sldLayoutId id="2147483723" r:id="rId2"/>
    <p:sldLayoutId id="2147483703" r:id="rId3"/>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10/21/2024</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spcBef>
                <a:spcPct val="20000"/>
              </a:spcBef>
              <a:defRPr/>
            </a:pPr>
            <a:r>
              <a:rPr lang="en-US"/>
              <a:t>Add long copyright</a:t>
            </a:r>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
        <p:nvSpPr>
          <p:cNvPr id="18" name="MGH Yellow Line">
            <a:extLst>
              <a:ext uri="{FF2B5EF4-FFF2-40B4-BE49-F238E27FC236}">
                <a16:creationId xmlns:a16="http://schemas.microsoft.com/office/drawing/2014/main" id="{FD00CBF4-D01D-4135-A7DD-22C97B868622}"/>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hort Copyright">
            <a:extLst>
              <a:ext uri="{FF2B5EF4-FFF2-40B4-BE49-F238E27FC236}">
                <a16:creationId xmlns:a16="http://schemas.microsoft.com/office/drawing/2014/main" id="{B5EF4C29-408E-4E0A-BCF9-2E6FC86850E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spTree>
    <p:extLst>
      <p:ext uri="{BB962C8B-B14F-4D97-AF65-F5344CB8AC3E}">
        <p14:creationId xmlns:p14="http://schemas.microsoft.com/office/powerpoint/2010/main" val="305632198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24" userDrawn="1">
          <p15:clr>
            <a:srgbClr val="F26B43"/>
          </p15:clr>
        </p15:guide>
        <p15:guide id="2" orient="horz" pos="864" userDrawn="1">
          <p15:clr>
            <a:srgbClr val="F26B43"/>
          </p15:clr>
        </p15:guide>
        <p15:guide id="3" orient="horz" pos="360" userDrawn="1">
          <p15:clr>
            <a:srgbClr val="F26B43"/>
          </p15:clr>
        </p15:guide>
        <p15:guide id="4" orient="horz" pos="3936" userDrawn="1">
          <p15:clr>
            <a:srgbClr val="F26B43"/>
          </p15:clr>
        </p15:guide>
        <p15:guide id="5" pos="984" userDrawn="1">
          <p15:clr>
            <a:srgbClr val="F26B43"/>
          </p15:clr>
        </p15:guide>
        <p15:guide id="6" pos="5376" userDrawn="1">
          <p15:clr>
            <a:srgbClr val="F26B43"/>
          </p15:clr>
        </p15:guide>
        <p15:guide id="7" pos="2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41C7-9FE6-4ACD-8301-5A612EC938B3}"/>
              </a:ext>
            </a:extLst>
          </p:cNvPr>
          <p:cNvSpPr>
            <a:spLocks noGrp="1"/>
          </p:cNvSpPr>
          <p:nvPr>
            <p:ph type="title"/>
          </p:nvPr>
        </p:nvSpPr>
        <p:spPr/>
        <p:txBody>
          <a:bodyPr/>
          <a:lstStyle/>
          <a:p>
            <a:r>
              <a:rPr lang="en-US" dirty="0"/>
              <a:t>CHAPTER 4</a:t>
            </a:r>
          </a:p>
        </p:txBody>
      </p:sp>
      <p:sp>
        <p:nvSpPr>
          <p:cNvPr id="3" name="Content Placeholder 2">
            <a:extLst>
              <a:ext uri="{FF2B5EF4-FFF2-40B4-BE49-F238E27FC236}">
                <a16:creationId xmlns:a16="http://schemas.microsoft.com/office/drawing/2014/main" id="{17F1D05E-1EB1-44B9-8372-B7689D69111A}"/>
              </a:ext>
            </a:extLst>
          </p:cNvPr>
          <p:cNvSpPr>
            <a:spLocks noGrp="1"/>
          </p:cNvSpPr>
          <p:nvPr>
            <p:ph sz="quarter" idx="11"/>
          </p:nvPr>
        </p:nvSpPr>
        <p:spPr>
          <a:xfrm>
            <a:off x="342900" y="1095721"/>
            <a:ext cx="4076700" cy="5152679"/>
          </a:xfrm>
        </p:spPr>
        <p:txBody>
          <a:bodyPr/>
          <a:lstStyle/>
          <a:p>
            <a:pPr algn="ctr"/>
            <a:endParaRPr lang="en-US" sz="4000" b="1" dirty="0"/>
          </a:p>
          <a:p>
            <a:pPr marL="0" indent="0" algn="ctr">
              <a:buNone/>
            </a:pPr>
            <a:r>
              <a:rPr lang="en-US" sz="4000" b="1" dirty="0"/>
              <a:t>PERFORMING </a:t>
            </a:r>
          </a:p>
          <a:p>
            <a:pPr marL="0" indent="0" algn="ctr">
              <a:buNone/>
            </a:pPr>
            <a:r>
              <a:rPr lang="en-US" sz="4000" b="1" dirty="0"/>
              <a:t>AN </a:t>
            </a:r>
          </a:p>
          <a:p>
            <a:pPr marL="0" indent="0" algn="ctr">
              <a:buNone/>
            </a:pPr>
            <a:r>
              <a:rPr lang="en-US" sz="4000" b="1" dirty="0"/>
              <a:t>ECG</a:t>
            </a:r>
          </a:p>
        </p:txBody>
      </p:sp>
      <p:sp>
        <p:nvSpPr>
          <p:cNvPr id="5" name="Text Placeholder 4">
            <a:extLst>
              <a:ext uri="{FF2B5EF4-FFF2-40B4-BE49-F238E27FC236}">
                <a16:creationId xmlns:a16="http://schemas.microsoft.com/office/drawing/2014/main" id="{1F7FB19C-4749-4BD1-93E9-7431017BD4A4}"/>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EC734517-9777-44AD-84B7-D0D3AD92AA83}"/>
              </a:ext>
            </a:extLst>
          </p:cNvPr>
          <p:cNvSpPr>
            <a:spLocks noGrp="1"/>
          </p:cNvSpPr>
          <p:nvPr>
            <p:ph type="body" sz="quarter" idx="13"/>
          </p:nvPr>
        </p:nvSpPr>
        <p:spPr/>
        <p:txBody>
          <a:bodyPr/>
          <a:lstStyle/>
          <a:p>
            <a:endParaRPr lang="en-US"/>
          </a:p>
        </p:txBody>
      </p:sp>
      <p:sp>
        <p:nvSpPr>
          <p:cNvPr id="7" name="Slide Number Placeholder 6">
            <a:extLst>
              <a:ext uri="{FF2B5EF4-FFF2-40B4-BE49-F238E27FC236}">
                <a16:creationId xmlns:a16="http://schemas.microsoft.com/office/drawing/2014/main" id="{73A8FB9E-3D8D-41C0-99BF-3A514FC0BDA6}"/>
              </a:ext>
            </a:extLst>
          </p:cNvPr>
          <p:cNvSpPr>
            <a:spLocks noGrp="1"/>
          </p:cNvSpPr>
          <p:nvPr>
            <p:ph type="sldNum" sz="quarter" idx="10"/>
          </p:nvPr>
        </p:nvSpPr>
        <p:spPr/>
        <p:txBody>
          <a:bodyPr/>
          <a:lstStyle/>
          <a:p>
            <a:fld id="{68151E55-6873-49E2-B8D5-2F265E6F1973}" type="slidenum">
              <a:rPr lang="en-US" smtClean="0"/>
              <a:pPr/>
              <a:t>1</a:t>
            </a:fld>
            <a:endParaRPr lang="en-US"/>
          </a:p>
        </p:txBody>
      </p:sp>
      <p:pic>
        <p:nvPicPr>
          <p:cNvPr id="8" name="Content Placeholder 7" descr="The cover page of the book is shown.">
            <a:extLst>
              <a:ext uri="{FF2B5EF4-FFF2-40B4-BE49-F238E27FC236}">
                <a16:creationId xmlns:a16="http://schemas.microsoft.com/office/drawing/2014/main" id="{6AF934F3-0496-46C8-8499-935A38DD4CFD}"/>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142509" y="1585335"/>
            <a:ext cx="2881609" cy="3687330"/>
          </a:xfrm>
          <a:prstGeom prst="rect">
            <a:avLst/>
          </a:prstGeom>
        </p:spPr>
      </p:pic>
    </p:spTree>
    <p:extLst>
      <p:ext uri="{BB962C8B-B14F-4D97-AF65-F5344CB8AC3E}">
        <p14:creationId xmlns:p14="http://schemas.microsoft.com/office/powerpoint/2010/main" val="1944192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732155" cy="903231"/>
          </a:xfrm>
        </p:spPr>
        <p:txBody>
          <a:bodyPr/>
          <a:lstStyle/>
          <a:p>
            <a:pPr algn="ctr"/>
            <a:r>
              <a:rPr lang="en-US" dirty="0"/>
              <a:t>Preparing the Patient </a:t>
            </a:r>
            <a:r>
              <a:rPr lang="en-US" sz="1000" b="0" dirty="0"/>
              <a:t>1</a:t>
            </a:r>
          </a:p>
        </p:txBody>
      </p:sp>
      <p:sp>
        <p:nvSpPr>
          <p:cNvPr id="3" name="Content Placeholder 2"/>
          <p:cNvSpPr>
            <a:spLocks noGrp="1"/>
          </p:cNvSpPr>
          <p:nvPr>
            <p:ph sz="quarter" idx="11"/>
          </p:nvPr>
        </p:nvSpPr>
        <p:spPr>
          <a:xfrm>
            <a:off x="342900" y="1276709"/>
            <a:ext cx="7387936" cy="4971691"/>
          </a:xfrm>
        </p:spPr>
        <p:txBody>
          <a:bodyPr/>
          <a:lstStyle/>
          <a:p>
            <a:pPr marL="292608" indent="-292608">
              <a:buFont typeface="Arial" panose="020B0604020202020204" pitchFamily="34" charset="0"/>
              <a:buChar char="•"/>
            </a:pPr>
            <a:r>
              <a:rPr lang="en-US" sz="2400" dirty="0"/>
              <a:t>Provide for privacy.</a:t>
            </a:r>
          </a:p>
          <a:p>
            <a:pPr marL="292608" indent="-292608">
              <a:buFont typeface="Arial" panose="020B0604020202020204" pitchFamily="34" charset="0"/>
              <a:buChar char="•"/>
            </a:pPr>
            <a:r>
              <a:rPr lang="en-US" sz="2400" dirty="0"/>
              <a:t>Patient removes clothing from the waist up.</a:t>
            </a:r>
          </a:p>
          <a:p>
            <a:pPr marL="292608" indent="-292608">
              <a:buFont typeface="Arial" panose="020B0604020202020204" pitchFamily="34" charset="0"/>
              <a:buChar char="•"/>
            </a:pPr>
            <a:r>
              <a:rPr lang="en-US" sz="2400" dirty="0"/>
              <a:t>Provide with drape, sheet, or hospital gown with opening in the front.</a:t>
            </a:r>
          </a:p>
          <a:p>
            <a:pPr marL="292608" indent="-292608">
              <a:buFont typeface="Arial" panose="020B0604020202020204" pitchFamily="34" charset="0"/>
              <a:buChar char="•"/>
            </a:pPr>
            <a:r>
              <a:rPr lang="en-US" sz="2400" dirty="0"/>
              <a:t>Patient removes jewelry that may interfere.</a:t>
            </a:r>
          </a:p>
          <a:p>
            <a:pPr marL="292608" indent="-292608">
              <a:buFont typeface="Arial" panose="020B0604020202020204" pitchFamily="34" charset="0"/>
              <a:buChar char="•"/>
            </a:pPr>
            <a:r>
              <a:rPr lang="en-US" sz="2400" dirty="0"/>
              <a:t>All electronic devices should be turned off and removed.</a:t>
            </a:r>
          </a:p>
          <a:p>
            <a:pPr marL="292608" indent="-292608">
              <a:buFont typeface="Arial" panose="020B0604020202020204" pitchFamily="34" charset="0"/>
              <a:buChar char="•"/>
            </a:pPr>
            <a:r>
              <a:rPr lang="en-US" sz="2400" dirty="0"/>
              <a:t>Position patient comfortably on back and provide pillow for head and knees, if preferred.</a:t>
            </a:r>
          </a:p>
        </p:txBody>
      </p:sp>
      <p:sp>
        <p:nvSpPr>
          <p:cNvPr id="6" name="Slide Number Placeholder 5"/>
          <p:cNvSpPr>
            <a:spLocks noGrp="1"/>
          </p:cNvSpPr>
          <p:nvPr>
            <p:ph type="sldNum" sz="quarter" idx="4"/>
          </p:nvPr>
        </p:nvSpPr>
        <p:spPr/>
        <p:txBody>
          <a:bodyPr/>
          <a:lstStyle/>
          <a:p>
            <a:fld id="{68151E55-6873-49E2-B8D5-2F265E6F1973}" type="slidenum">
              <a:rPr lang="en-US" smtClean="0"/>
              <a:pPr/>
              <a:t>10</a:t>
            </a:fld>
            <a:endParaRPr lang="en-US" dirty="0"/>
          </a:p>
        </p:txBody>
      </p:sp>
    </p:spTree>
    <p:extLst>
      <p:ext uri="{BB962C8B-B14F-4D97-AF65-F5344CB8AC3E}">
        <p14:creationId xmlns:p14="http://schemas.microsoft.com/office/powerpoint/2010/main" val="2827992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713682" cy="903231"/>
          </a:xfrm>
        </p:spPr>
        <p:txBody>
          <a:bodyPr/>
          <a:lstStyle/>
          <a:p>
            <a:pPr algn="ctr"/>
            <a:r>
              <a:rPr lang="en-US" dirty="0"/>
              <a:t>Preparing the Patient </a:t>
            </a:r>
            <a:r>
              <a:rPr lang="en-US" sz="1000" b="0" dirty="0"/>
              <a:t>2</a:t>
            </a:r>
          </a:p>
        </p:txBody>
      </p:sp>
      <p:sp>
        <p:nvSpPr>
          <p:cNvPr id="3" name="Content Placeholder 2"/>
          <p:cNvSpPr>
            <a:spLocks noGrp="1"/>
          </p:cNvSpPr>
          <p:nvPr>
            <p:ph sz="quarter" idx="11"/>
          </p:nvPr>
        </p:nvSpPr>
        <p:spPr>
          <a:xfrm>
            <a:off x="342900" y="1276709"/>
            <a:ext cx="6861464" cy="4971691"/>
          </a:xfrm>
        </p:spPr>
        <p:txBody>
          <a:bodyPr/>
          <a:lstStyle/>
          <a:p>
            <a:pPr marL="292608" indent="-292608">
              <a:buFont typeface="Arial" panose="020B0604020202020204" pitchFamily="34" charset="0"/>
              <a:buChar char="•"/>
            </a:pPr>
            <a:r>
              <a:rPr lang="en-US" sz="2800" dirty="0"/>
              <a:t>Work from patient’s left side if possible.</a:t>
            </a:r>
          </a:p>
          <a:p>
            <a:pPr marL="292608" indent="-292608">
              <a:buFont typeface="Arial" panose="020B0604020202020204" pitchFamily="34" charset="0"/>
              <a:buChar char="•"/>
            </a:pPr>
            <a:r>
              <a:rPr lang="en-US" sz="2800" dirty="0"/>
              <a:t>Ensure that arms and legs are supported.</a:t>
            </a:r>
          </a:p>
          <a:p>
            <a:pPr marL="292608" indent="-292608">
              <a:buFont typeface="Arial" panose="020B0604020202020204" pitchFamily="34" charset="0"/>
              <a:buChar char="•"/>
            </a:pPr>
            <a:r>
              <a:rPr lang="en-US" sz="2800" dirty="0"/>
              <a:t>Ensure privacy.</a:t>
            </a:r>
          </a:p>
          <a:p>
            <a:pPr marL="292608" indent="-292608">
              <a:buFont typeface="Arial" panose="020B0604020202020204" pitchFamily="34" charset="0"/>
              <a:buChar char="•"/>
            </a:pPr>
            <a:r>
              <a:rPr lang="en-US" sz="2800" dirty="0"/>
              <a:t>Make sure bed/exam table is not touching wall or electrical equipment.</a:t>
            </a:r>
          </a:p>
          <a:p>
            <a:pPr marL="292608" indent="-292608">
              <a:buFont typeface="Arial" panose="020B0604020202020204" pitchFamily="34" charset="0"/>
              <a:buChar char="•"/>
            </a:pPr>
            <a:r>
              <a:rPr lang="en-US" sz="2800" dirty="0"/>
              <a:t>Ensure that patient is not touching metal.</a:t>
            </a:r>
          </a:p>
        </p:txBody>
      </p:sp>
      <p:sp>
        <p:nvSpPr>
          <p:cNvPr id="6" name="Slide Number Placeholder 5"/>
          <p:cNvSpPr>
            <a:spLocks noGrp="1"/>
          </p:cNvSpPr>
          <p:nvPr>
            <p:ph type="sldNum" sz="quarter" idx="4"/>
          </p:nvPr>
        </p:nvSpPr>
        <p:spPr/>
        <p:txBody>
          <a:bodyPr/>
          <a:lstStyle/>
          <a:p>
            <a:fld id="{68151E55-6873-49E2-B8D5-2F265E6F1973}" type="slidenum">
              <a:rPr lang="en-US" smtClean="0"/>
              <a:pPr/>
              <a:t>11</a:t>
            </a:fld>
            <a:endParaRPr lang="en-US" dirty="0"/>
          </a:p>
        </p:txBody>
      </p:sp>
    </p:spTree>
    <p:extLst>
      <p:ext uri="{BB962C8B-B14F-4D97-AF65-F5344CB8AC3E}">
        <p14:creationId xmlns:p14="http://schemas.microsoft.com/office/powerpoint/2010/main" val="1074684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Learning Outcome 4.2</a:t>
            </a:r>
            <a:br>
              <a:rPr lang="en-US" dirty="0"/>
            </a:br>
            <a:r>
              <a:rPr lang="en-US" dirty="0"/>
              <a:t>Apply Your Knowledge </a:t>
            </a:r>
            <a:r>
              <a:rPr lang="en-US" sz="1100" b="0" dirty="0"/>
              <a:t>1</a:t>
            </a:r>
          </a:p>
        </p:txBody>
      </p:sp>
      <p:sp>
        <p:nvSpPr>
          <p:cNvPr id="3" name="Content Placeholder 2"/>
          <p:cNvSpPr>
            <a:spLocks noGrp="1"/>
          </p:cNvSpPr>
          <p:nvPr>
            <p:ph sz="quarter" idx="11"/>
          </p:nvPr>
        </p:nvSpPr>
        <p:spPr>
          <a:xfrm>
            <a:off x="342900" y="1948873"/>
            <a:ext cx="7046191" cy="4299527"/>
          </a:xfrm>
        </p:spPr>
        <p:txBody>
          <a:bodyPr/>
          <a:lstStyle/>
          <a:p>
            <a:r>
              <a:rPr lang="en-US" sz="2800" dirty="0"/>
              <a:t>What should you do if a patient refuses the E C G procedure?</a:t>
            </a:r>
          </a:p>
        </p:txBody>
      </p:sp>
      <p:sp>
        <p:nvSpPr>
          <p:cNvPr id="6" name="Slide Number Placeholder 5"/>
          <p:cNvSpPr>
            <a:spLocks noGrp="1"/>
          </p:cNvSpPr>
          <p:nvPr>
            <p:ph type="sldNum" sz="quarter" idx="4"/>
          </p:nvPr>
        </p:nvSpPr>
        <p:spPr/>
        <p:txBody>
          <a:bodyPr/>
          <a:lstStyle/>
          <a:p>
            <a:fld id="{68151E55-6873-49E2-B8D5-2F265E6F1973}" type="slidenum">
              <a:rPr lang="en-US" smtClean="0"/>
              <a:pPr/>
              <a:t>12</a:t>
            </a:fld>
            <a:endParaRPr lang="en-US" dirty="0"/>
          </a:p>
        </p:txBody>
      </p:sp>
    </p:spTree>
    <p:extLst>
      <p:ext uri="{BB962C8B-B14F-4D97-AF65-F5344CB8AC3E}">
        <p14:creationId xmlns:p14="http://schemas.microsoft.com/office/powerpoint/2010/main" val="521357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741391" cy="903231"/>
          </a:xfrm>
        </p:spPr>
        <p:txBody>
          <a:bodyPr>
            <a:normAutofit fontScale="90000"/>
          </a:bodyPr>
          <a:lstStyle/>
          <a:p>
            <a:pPr algn="ctr"/>
            <a:r>
              <a:rPr lang="en-US" sz="3600" dirty="0"/>
              <a:t>Learning Outcome 4.2</a:t>
            </a:r>
            <a:br>
              <a:rPr lang="en-US" sz="3600" dirty="0"/>
            </a:br>
            <a:r>
              <a:rPr lang="en-US" sz="3600" dirty="0"/>
              <a:t>Apply Your Knowledge </a:t>
            </a:r>
            <a:r>
              <a:rPr lang="en-US" sz="1100" b="0" dirty="0"/>
              <a:t>2</a:t>
            </a:r>
          </a:p>
        </p:txBody>
      </p:sp>
      <p:sp>
        <p:nvSpPr>
          <p:cNvPr id="3" name="Content Placeholder 2"/>
          <p:cNvSpPr>
            <a:spLocks noGrp="1"/>
          </p:cNvSpPr>
          <p:nvPr>
            <p:ph sz="quarter" idx="11"/>
          </p:nvPr>
        </p:nvSpPr>
        <p:spPr>
          <a:xfrm>
            <a:off x="342900" y="1617708"/>
            <a:ext cx="6972300" cy="903230"/>
          </a:xfrm>
        </p:spPr>
        <p:txBody>
          <a:bodyPr>
            <a:normAutofit lnSpcReduction="10000"/>
          </a:bodyPr>
          <a:lstStyle/>
          <a:p>
            <a:r>
              <a:rPr lang="en-US" sz="2800" dirty="0"/>
              <a:t>What should you do if a patient refuses the ECG procedure?</a:t>
            </a:r>
          </a:p>
        </p:txBody>
      </p:sp>
      <p:sp>
        <p:nvSpPr>
          <p:cNvPr id="4" name="Content Placeholder 3"/>
          <p:cNvSpPr>
            <a:spLocks noGrp="1"/>
          </p:cNvSpPr>
          <p:nvPr>
            <p:ph sz="quarter" idx="14"/>
          </p:nvPr>
        </p:nvSpPr>
        <p:spPr>
          <a:xfrm>
            <a:off x="342900" y="3916219"/>
            <a:ext cx="7443355" cy="1864534"/>
          </a:xfrm>
        </p:spPr>
        <p:txBody>
          <a:bodyPr>
            <a:normAutofit/>
          </a:bodyPr>
          <a:lstStyle/>
          <a:p>
            <a:r>
              <a:rPr lang="en-US" sz="2800" dirty="0">
                <a:solidFill>
                  <a:srgbClr val="002060"/>
                </a:solidFill>
              </a:rPr>
              <a:t>Determine the reason for the patient’s refusal. Try to fix the problem. Then, if needed, report to your supervisor and document the patient’s refusal.</a:t>
            </a:r>
          </a:p>
        </p:txBody>
      </p:sp>
      <p:sp>
        <p:nvSpPr>
          <p:cNvPr id="7" name="Slide Number Placeholder 6"/>
          <p:cNvSpPr>
            <a:spLocks noGrp="1"/>
          </p:cNvSpPr>
          <p:nvPr>
            <p:ph type="sldNum" sz="quarter" idx="10"/>
          </p:nvPr>
        </p:nvSpPr>
        <p:spPr/>
        <p:txBody>
          <a:bodyPr/>
          <a:lstStyle/>
          <a:p>
            <a:fld id="{68151E55-6873-49E2-B8D5-2F265E6F1973}" type="slidenum">
              <a:rPr lang="en-US" smtClean="0"/>
              <a:pPr/>
              <a:t>13</a:t>
            </a:fld>
            <a:endParaRPr lang="en-US"/>
          </a:p>
        </p:txBody>
      </p:sp>
      <p:sp>
        <p:nvSpPr>
          <p:cNvPr id="8" name="Content Placeholder 7">
            <a:extLst>
              <a:ext uri="{FF2B5EF4-FFF2-40B4-BE49-F238E27FC236}">
                <a16:creationId xmlns:a16="http://schemas.microsoft.com/office/drawing/2014/main" id="{6BC4DD1F-9FB9-4BF9-B96F-8ADCB410B1EC}"/>
              </a:ext>
            </a:extLst>
          </p:cNvPr>
          <p:cNvSpPr>
            <a:spLocks noGrp="1"/>
          </p:cNvSpPr>
          <p:nvPr>
            <p:ph sz="quarter" idx="15"/>
          </p:nvPr>
        </p:nvSpPr>
        <p:spPr>
          <a:xfrm>
            <a:off x="342900" y="3310646"/>
            <a:ext cx="8458200" cy="503906"/>
          </a:xfrm>
        </p:spPr>
        <p:txBody>
          <a:bodyPr>
            <a:normAutofit lnSpcReduction="10000"/>
          </a:bodyPr>
          <a:lstStyle/>
          <a:p>
            <a:r>
              <a:rPr lang="en-US" sz="2800" dirty="0">
                <a:solidFill>
                  <a:srgbClr val="002060"/>
                </a:solidFill>
              </a:rPr>
              <a:t>Answer:</a:t>
            </a:r>
          </a:p>
        </p:txBody>
      </p:sp>
    </p:spTree>
    <p:extLst>
      <p:ext uri="{BB962C8B-B14F-4D97-AF65-F5344CB8AC3E}">
        <p14:creationId xmlns:p14="http://schemas.microsoft.com/office/powerpoint/2010/main" val="2289759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Learning Outcome 4.3</a:t>
            </a:r>
            <a:br>
              <a:rPr lang="en-US" dirty="0"/>
            </a:br>
            <a:r>
              <a:rPr lang="en-US" dirty="0"/>
              <a:t>Safety</a:t>
            </a:r>
          </a:p>
        </p:txBody>
      </p:sp>
      <p:sp>
        <p:nvSpPr>
          <p:cNvPr id="3" name="Content Placeholder 2"/>
          <p:cNvSpPr>
            <a:spLocks noGrp="1"/>
          </p:cNvSpPr>
          <p:nvPr>
            <p:ph sz="quarter" idx="11"/>
          </p:nvPr>
        </p:nvSpPr>
        <p:spPr/>
        <p:txBody>
          <a:bodyPr/>
          <a:lstStyle/>
          <a:p>
            <a:pPr algn="ctr"/>
            <a:r>
              <a:rPr lang="en-US" dirty="0">
                <a:solidFill>
                  <a:srgbClr val="002060"/>
                </a:solidFill>
              </a:rPr>
              <a:t>Key Term</a:t>
            </a:r>
          </a:p>
          <a:p>
            <a:pPr marL="291600" indent="-291600">
              <a:buFont typeface="Arial" panose="020B0604020202020204" pitchFamily="34" charset="0"/>
              <a:buChar char="•"/>
            </a:pPr>
            <a:r>
              <a:rPr lang="en-US" dirty="0"/>
              <a:t>Body mechanics.</a:t>
            </a:r>
          </a:p>
        </p:txBody>
      </p:sp>
      <p:sp>
        <p:nvSpPr>
          <p:cNvPr id="6" name="Slide Number Placeholder 5"/>
          <p:cNvSpPr>
            <a:spLocks noGrp="1"/>
          </p:cNvSpPr>
          <p:nvPr>
            <p:ph type="sldNum" sz="quarter" idx="4"/>
          </p:nvPr>
        </p:nvSpPr>
        <p:spPr/>
        <p:txBody>
          <a:bodyPr/>
          <a:lstStyle/>
          <a:p>
            <a:fld id="{68151E55-6873-49E2-B8D5-2F265E6F1973}" type="slidenum">
              <a:rPr lang="en-US" smtClean="0"/>
              <a:pPr/>
              <a:t>14</a:t>
            </a:fld>
            <a:endParaRPr lang="en-US" dirty="0"/>
          </a:p>
        </p:txBody>
      </p:sp>
    </p:spTree>
    <p:extLst>
      <p:ext uri="{BB962C8B-B14F-4D97-AF65-F5344CB8AC3E}">
        <p14:creationId xmlns:p14="http://schemas.microsoft.com/office/powerpoint/2010/main" val="3293107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630555" cy="903231"/>
          </a:xfrm>
        </p:spPr>
        <p:txBody>
          <a:bodyPr>
            <a:normAutofit/>
          </a:bodyPr>
          <a:lstStyle/>
          <a:p>
            <a:pPr algn="ctr"/>
            <a:r>
              <a:rPr lang="en-US" sz="3600" dirty="0"/>
              <a:t>Safety</a:t>
            </a:r>
          </a:p>
        </p:txBody>
      </p:sp>
      <p:sp>
        <p:nvSpPr>
          <p:cNvPr id="3" name="Content Placeholder 2"/>
          <p:cNvSpPr>
            <a:spLocks noGrp="1"/>
          </p:cNvSpPr>
          <p:nvPr>
            <p:ph sz="quarter" idx="11"/>
          </p:nvPr>
        </p:nvSpPr>
        <p:spPr>
          <a:xfrm>
            <a:off x="342900" y="1260475"/>
            <a:ext cx="6944591" cy="1330325"/>
          </a:xfrm>
        </p:spPr>
        <p:txBody>
          <a:bodyPr>
            <a:normAutofit/>
          </a:bodyPr>
          <a:lstStyle/>
          <a:p>
            <a:r>
              <a:rPr lang="en-US" sz="2400" dirty="0"/>
              <a:t>Body mechanics.</a:t>
            </a:r>
          </a:p>
          <a:p>
            <a:pPr marL="292608" indent="-292608">
              <a:buFont typeface="Arial" panose="020B0604020202020204" pitchFamily="34" charset="0"/>
              <a:buChar char="•"/>
            </a:pPr>
            <a:r>
              <a:rPr lang="en-US" sz="2400" dirty="0"/>
              <a:t>Using movements that maintain proper posture and prevent injury.</a:t>
            </a:r>
          </a:p>
        </p:txBody>
      </p:sp>
      <p:sp>
        <p:nvSpPr>
          <p:cNvPr id="4" name="Content Placeholder 3"/>
          <p:cNvSpPr>
            <a:spLocks noGrp="1"/>
          </p:cNvSpPr>
          <p:nvPr>
            <p:ph sz="quarter" idx="14"/>
          </p:nvPr>
        </p:nvSpPr>
        <p:spPr>
          <a:xfrm>
            <a:off x="342900" y="2854429"/>
            <a:ext cx="7240155" cy="1648975"/>
          </a:xfrm>
        </p:spPr>
        <p:txBody>
          <a:bodyPr>
            <a:normAutofit fontScale="92500"/>
          </a:bodyPr>
          <a:lstStyle/>
          <a:p>
            <a:r>
              <a:rPr lang="en-US" sz="2400" dirty="0"/>
              <a:t>Electrical safety.</a:t>
            </a:r>
          </a:p>
          <a:p>
            <a:r>
              <a:rPr lang="en-US" sz="2400" dirty="0"/>
              <a:t>Patient safety.</a:t>
            </a:r>
          </a:p>
          <a:p>
            <a:pPr marL="292608" indent="-292608">
              <a:buFont typeface="Arial" panose="020B0604020202020204" pitchFamily="34" charset="0"/>
              <a:buChar char="•"/>
            </a:pPr>
            <a:r>
              <a:rPr lang="en-US" sz="2400" dirty="0"/>
              <a:t>Keep side rail up on opposite side of bed or table.</a:t>
            </a:r>
          </a:p>
        </p:txBody>
      </p:sp>
      <p:sp>
        <p:nvSpPr>
          <p:cNvPr id="7" name="Slide Number Placeholder 6"/>
          <p:cNvSpPr>
            <a:spLocks noGrp="1"/>
          </p:cNvSpPr>
          <p:nvPr>
            <p:ph type="sldNum" sz="quarter" idx="10"/>
          </p:nvPr>
        </p:nvSpPr>
        <p:spPr/>
        <p:txBody>
          <a:bodyPr/>
          <a:lstStyle/>
          <a:p>
            <a:fld id="{68151E55-6873-49E2-B8D5-2F265E6F1973}" type="slidenum">
              <a:rPr lang="en-US" smtClean="0"/>
              <a:pPr/>
              <a:t>15</a:t>
            </a:fld>
            <a:endParaRPr lang="en-US"/>
          </a:p>
        </p:txBody>
      </p:sp>
      <p:sp>
        <p:nvSpPr>
          <p:cNvPr id="8" name="Content Placeholder 7"/>
          <p:cNvSpPr>
            <a:spLocks noGrp="1"/>
          </p:cNvSpPr>
          <p:nvPr>
            <p:ph sz="quarter" idx="15"/>
          </p:nvPr>
        </p:nvSpPr>
        <p:spPr>
          <a:xfrm>
            <a:off x="356750" y="4576549"/>
            <a:ext cx="8458200" cy="1648975"/>
          </a:xfrm>
        </p:spPr>
        <p:txBody>
          <a:bodyPr>
            <a:normAutofit/>
          </a:bodyPr>
          <a:lstStyle/>
          <a:p>
            <a:r>
              <a:rPr lang="en-US" sz="2400" dirty="0"/>
              <a:t>Personal safety.</a:t>
            </a:r>
          </a:p>
          <a:p>
            <a:pPr marL="292608" indent="-292608">
              <a:buFont typeface="Arial" panose="020B0604020202020204" pitchFamily="34" charset="0"/>
              <a:buChar char="•"/>
            </a:pPr>
            <a:r>
              <a:rPr lang="en-US" sz="2400" dirty="0"/>
              <a:t>Hand hygiene.</a:t>
            </a:r>
          </a:p>
          <a:p>
            <a:pPr marL="292608" indent="-292608">
              <a:buFont typeface="Arial" panose="020B0604020202020204" pitchFamily="34" charset="0"/>
              <a:buChar char="•"/>
            </a:pPr>
            <a:r>
              <a:rPr lang="en-US" sz="2400" dirty="0"/>
              <a:t>P </a:t>
            </a:r>
            <a:r>
              <a:rPr lang="en-US" sz="2400" dirty="0" err="1"/>
              <a:t>P</a:t>
            </a:r>
            <a:r>
              <a:rPr lang="en-US" sz="2400" dirty="0"/>
              <a:t> E.</a:t>
            </a:r>
          </a:p>
        </p:txBody>
      </p:sp>
    </p:spTree>
    <p:extLst>
      <p:ext uri="{BB962C8B-B14F-4D97-AF65-F5344CB8AC3E}">
        <p14:creationId xmlns:p14="http://schemas.microsoft.com/office/powerpoint/2010/main" val="330317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Learning Outcome 4.3</a:t>
            </a:r>
            <a:br>
              <a:rPr lang="en-US" dirty="0"/>
            </a:br>
            <a:r>
              <a:rPr lang="en-US" dirty="0"/>
              <a:t>Apply Your Knowledge </a:t>
            </a:r>
            <a:r>
              <a:rPr lang="en-US" sz="1100" b="0" dirty="0"/>
              <a:t>1</a:t>
            </a:r>
          </a:p>
        </p:txBody>
      </p:sp>
      <p:sp>
        <p:nvSpPr>
          <p:cNvPr id="3" name="Content Placeholder 2"/>
          <p:cNvSpPr>
            <a:spLocks noGrp="1"/>
          </p:cNvSpPr>
          <p:nvPr>
            <p:ph sz="quarter" idx="11"/>
          </p:nvPr>
        </p:nvSpPr>
        <p:spPr>
          <a:xfrm>
            <a:off x="342900" y="1551709"/>
            <a:ext cx="6879936" cy="4696691"/>
          </a:xfrm>
        </p:spPr>
        <p:txBody>
          <a:bodyPr/>
          <a:lstStyle/>
          <a:p>
            <a:r>
              <a:rPr lang="en-US" sz="2800" dirty="0"/>
              <a:t>What items should you check to ensure electrical safety with the E C G machine?</a:t>
            </a:r>
          </a:p>
        </p:txBody>
      </p:sp>
      <p:sp>
        <p:nvSpPr>
          <p:cNvPr id="6" name="Slide Number Placeholder 5"/>
          <p:cNvSpPr>
            <a:spLocks noGrp="1"/>
          </p:cNvSpPr>
          <p:nvPr>
            <p:ph type="sldNum" sz="quarter" idx="4"/>
          </p:nvPr>
        </p:nvSpPr>
        <p:spPr/>
        <p:txBody>
          <a:bodyPr/>
          <a:lstStyle/>
          <a:p>
            <a:fld id="{68151E55-6873-49E2-B8D5-2F265E6F1973}" type="slidenum">
              <a:rPr lang="en-US" smtClean="0"/>
              <a:pPr/>
              <a:t>16</a:t>
            </a:fld>
            <a:endParaRPr lang="en-US" dirty="0"/>
          </a:p>
        </p:txBody>
      </p:sp>
    </p:spTree>
    <p:extLst>
      <p:ext uri="{BB962C8B-B14F-4D97-AF65-F5344CB8AC3E}">
        <p14:creationId xmlns:p14="http://schemas.microsoft.com/office/powerpoint/2010/main" val="2193722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685973" cy="903231"/>
          </a:xfrm>
        </p:spPr>
        <p:txBody>
          <a:bodyPr>
            <a:normAutofit fontScale="90000"/>
          </a:bodyPr>
          <a:lstStyle/>
          <a:p>
            <a:pPr algn="ctr"/>
            <a:r>
              <a:rPr lang="en-US" sz="3600" dirty="0"/>
              <a:t>Learning Outcome 4.3</a:t>
            </a:r>
            <a:br>
              <a:rPr lang="en-US" sz="3600" dirty="0"/>
            </a:br>
            <a:r>
              <a:rPr lang="en-US" sz="3600" dirty="0"/>
              <a:t>Apply Your Knowledge </a:t>
            </a:r>
            <a:r>
              <a:rPr lang="en-US" sz="1100" b="0" dirty="0"/>
              <a:t>2</a:t>
            </a:r>
          </a:p>
        </p:txBody>
      </p:sp>
      <p:sp>
        <p:nvSpPr>
          <p:cNvPr id="3" name="Content Placeholder 2"/>
          <p:cNvSpPr>
            <a:spLocks noGrp="1"/>
          </p:cNvSpPr>
          <p:nvPr>
            <p:ph sz="quarter" idx="11"/>
          </p:nvPr>
        </p:nvSpPr>
        <p:spPr>
          <a:xfrm>
            <a:off x="342900" y="1276709"/>
            <a:ext cx="6870700" cy="856891"/>
          </a:xfrm>
        </p:spPr>
        <p:txBody>
          <a:bodyPr>
            <a:normAutofit/>
          </a:bodyPr>
          <a:lstStyle/>
          <a:p>
            <a:r>
              <a:rPr lang="en-US" sz="2400" dirty="0"/>
              <a:t>What items should you check to ensure electrical safety with the E C G machine?</a:t>
            </a:r>
          </a:p>
        </p:txBody>
      </p:sp>
      <p:sp>
        <p:nvSpPr>
          <p:cNvPr id="4" name="Content Placeholder 3"/>
          <p:cNvSpPr>
            <a:spLocks noGrp="1"/>
          </p:cNvSpPr>
          <p:nvPr>
            <p:ph sz="quarter" idx="14"/>
          </p:nvPr>
        </p:nvSpPr>
        <p:spPr>
          <a:xfrm>
            <a:off x="376415" y="4313382"/>
            <a:ext cx="7151221" cy="1809205"/>
          </a:xfrm>
        </p:spPr>
        <p:txBody>
          <a:bodyPr>
            <a:normAutofit/>
          </a:bodyPr>
          <a:lstStyle/>
          <a:p>
            <a:r>
              <a:rPr lang="en-US" sz="2400" dirty="0">
                <a:solidFill>
                  <a:srgbClr val="002060"/>
                </a:solidFill>
              </a:rPr>
              <a:t>Check that the plug has a grounding prong, plug in the machine securely, ensure that the insulation is intact, remove the cord by pulling it out by the prong connection.</a:t>
            </a:r>
          </a:p>
        </p:txBody>
      </p:sp>
      <p:sp>
        <p:nvSpPr>
          <p:cNvPr id="7" name="Slide Number Placeholder 6"/>
          <p:cNvSpPr>
            <a:spLocks noGrp="1"/>
          </p:cNvSpPr>
          <p:nvPr>
            <p:ph type="sldNum" sz="quarter" idx="10"/>
          </p:nvPr>
        </p:nvSpPr>
        <p:spPr/>
        <p:txBody>
          <a:bodyPr/>
          <a:lstStyle/>
          <a:p>
            <a:fld id="{68151E55-6873-49E2-B8D5-2F265E6F1973}" type="slidenum">
              <a:rPr lang="en-US" smtClean="0"/>
              <a:pPr/>
              <a:t>17</a:t>
            </a:fld>
            <a:endParaRPr lang="en-US"/>
          </a:p>
        </p:txBody>
      </p:sp>
      <p:sp>
        <p:nvSpPr>
          <p:cNvPr id="8" name="Content Placeholder 7">
            <a:extLst>
              <a:ext uri="{FF2B5EF4-FFF2-40B4-BE49-F238E27FC236}">
                <a16:creationId xmlns:a16="http://schemas.microsoft.com/office/drawing/2014/main" id="{6DBAEBCA-D091-4EBE-81E4-A0ABA6FB4873}"/>
              </a:ext>
            </a:extLst>
          </p:cNvPr>
          <p:cNvSpPr>
            <a:spLocks noGrp="1"/>
          </p:cNvSpPr>
          <p:nvPr>
            <p:ph sz="quarter" idx="15"/>
          </p:nvPr>
        </p:nvSpPr>
        <p:spPr>
          <a:xfrm>
            <a:off x="376415" y="2969472"/>
            <a:ext cx="7151221" cy="612061"/>
          </a:xfrm>
        </p:spPr>
        <p:txBody>
          <a:bodyPr>
            <a:normAutofit/>
          </a:bodyPr>
          <a:lstStyle/>
          <a:p>
            <a:r>
              <a:rPr lang="en-US" sz="2400" dirty="0">
                <a:solidFill>
                  <a:srgbClr val="002060"/>
                </a:solidFill>
              </a:rPr>
              <a:t>Answer:</a:t>
            </a:r>
          </a:p>
        </p:txBody>
      </p:sp>
    </p:spTree>
    <p:extLst>
      <p:ext uri="{BB962C8B-B14F-4D97-AF65-F5344CB8AC3E}">
        <p14:creationId xmlns:p14="http://schemas.microsoft.com/office/powerpoint/2010/main" val="2014919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713682" cy="903231"/>
          </a:xfrm>
        </p:spPr>
        <p:txBody>
          <a:bodyPr>
            <a:normAutofit fontScale="90000"/>
          </a:bodyPr>
          <a:lstStyle/>
          <a:p>
            <a:pPr algn="ctr"/>
            <a:r>
              <a:rPr lang="en-US" sz="3600" dirty="0"/>
              <a:t>Learning Outcome 4.4</a:t>
            </a:r>
            <a:br>
              <a:rPr lang="en-US" sz="3600" dirty="0"/>
            </a:br>
            <a:r>
              <a:rPr lang="en-US" sz="3600" dirty="0"/>
              <a:t>Applying the Electrodes and Leads</a:t>
            </a:r>
          </a:p>
        </p:txBody>
      </p:sp>
      <p:sp>
        <p:nvSpPr>
          <p:cNvPr id="3" name="Content Placeholder 2"/>
          <p:cNvSpPr>
            <a:spLocks noGrp="1"/>
          </p:cNvSpPr>
          <p:nvPr>
            <p:ph sz="quarter" idx="11"/>
          </p:nvPr>
        </p:nvSpPr>
        <p:spPr>
          <a:xfrm>
            <a:off x="342900" y="1276709"/>
            <a:ext cx="8458200" cy="460651"/>
          </a:xfrm>
        </p:spPr>
        <p:txBody>
          <a:bodyPr/>
          <a:lstStyle/>
          <a:p>
            <a:pPr algn="ctr"/>
            <a:r>
              <a:rPr lang="en-US" dirty="0">
                <a:solidFill>
                  <a:srgbClr val="002060"/>
                </a:solidFill>
              </a:rPr>
              <a:t>Key Terms</a:t>
            </a:r>
          </a:p>
        </p:txBody>
      </p:sp>
      <p:sp>
        <p:nvSpPr>
          <p:cNvPr id="4" name="Content Placeholder 3"/>
          <p:cNvSpPr>
            <a:spLocks noGrp="1"/>
          </p:cNvSpPr>
          <p:nvPr>
            <p:ph sz="quarter" idx="14"/>
          </p:nvPr>
        </p:nvSpPr>
        <p:spPr>
          <a:xfrm>
            <a:off x="342900" y="1918348"/>
            <a:ext cx="4137660" cy="4330051"/>
          </a:xfrm>
        </p:spPr>
        <p:txBody>
          <a:bodyPr/>
          <a:lstStyle/>
          <a:p>
            <a:pPr marL="291600" indent="-291600">
              <a:buFont typeface="Arial" panose="020B0604020202020204" pitchFamily="34" charset="0"/>
              <a:buChar char="•"/>
            </a:pPr>
            <a:r>
              <a:rPr lang="en-US" dirty="0"/>
              <a:t>Angle of Louis.</a:t>
            </a:r>
          </a:p>
          <a:p>
            <a:pPr marL="291600" indent="-291600">
              <a:buFont typeface="Arial" panose="020B0604020202020204" pitchFamily="34" charset="0"/>
              <a:buChar char="•"/>
            </a:pPr>
            <a:r>
              <a:rPr lang="en-US" dirty="0"/>
              <a:t>Anterior axillary line.</a:t>
            </a:r>
          </a:p>
          <a:p>
            <a:pPr marL="291600" indent="-291600">
              <a:buFont typeface="Arial" panose="020B0604020202020204" pitchFamily="34" charset="0"/>
              <a:buChar char="•"/>
            </a:pPr>
            <a:r>
              <a:rPr lang="en-US" dirty="0"/>
              <a:t>Intercostal space (I</a:t>
            </a:r>
            <a:r>
              <a:rPr lang="en-US" sz="100" dirty="0"/>
              <a:t> </a:t>
            </a:r>
            <a:r>
              <a:rPr lang="en-US" dirty="0"/>
              <a:t>C</a:t>
            </a:r>
            <a:r>
              <a:rPr lang="en-US" sz="100" dirty="0"/>
              <a:t> </a:t>
            </a:r>
            <a:r>
              <a:rPr lang="en-US" dirty="0"/>
              <a:t>S).</a:t>
            </a:r>
          </a:p>
        </p:txBody>
      </p:sp>
      <p:sp>
        <p:nvSpPr>
          <p:cNvPr id="7" name="Slide Number Placeholder 6"/>
          <p:cNvSpPr>
            <a:spLocks noGrp="1"/>
          </p:cNvSpPr>
          <p:nvPr>
            <p:ph type="sldNum" sz="quarter" idx="10"/>
          </p:nvPr>
        </p:nvSpPr>
        <p:spPr/>
        <p:txBody>
          <a:bodyPr/>
          <a:lstStyle/>
          <a:p>
            <a:fld id="{68151E55-6873-49E2-B8D5-2F265E6F1973}" type="slidenum">
              <a:rPr lang="en-US" smtClean="0"/>
              <a:pPr/>
              <a:t>18</a:t>
            </a:fld>
            <a:endParaRPr lang="en-US"/>
          </a:p>
        </p:txBody>
      </p:sp>
      <p:sp>
        <p:nvSpPr>
          <p:cNvPr id="8" name="Content Placeholder 7"/>
          <p:cNvSpPr>
            <a:spLocks noGrp="1"/>
          </p:cNvSpPr>
          <p:nvPr>
            <p:ph sz="quarter" idx="15"/>
          </p:nvPr>
        </p:nvSpPr>
        <p:spPr>
          <a:xfrm>
            <a:off x="4693920" y="1918349"/>
            <a:ext cx="4121030" cy="4307176"/>
          </a:xfrm>
        </p:spPr>
        <p:txBody>
          <a:bodyPr/>
          <a:lstStyle/>
          <a:p>
            <a:pPr marL="291600" indent="-291600">
              <a:buFont typeface="Arial" panose="020B0604020202020204" pitchFamily="34" charset="0"/>
              <a:buChar char="•"/>
            </a:pPr>
            <a:r>
              <a:rPr lang="en-US" dirty="0"/>
              <a:t>Midaxillary line.</a:t>
            </a:r>
          </a:p>
          <a:p>
            <a:pPr marL="291600" indent="-291600">
              <a:buFont typeface="Arial" panose="020B0604020202020204" pitchFamily="34" charset="0"/>
              <a:buChar char="•"/>
            </a:pPr>
            <a:r>
              <a:rPr lang="en-US" dirty="0"/>
              <a:t>Midclavicular line.</a:t>
            </a:r>
          </a:p>
          <a:p>
            <a:pPr marL="291600" indent="-291600">
              <a:buFont typeface="Arial" panose="020B0604020202020204" pitchFamily="34" charset="0"/>
              <a:buChar char="•"/>
            </a:pPr>
            <a:r>
              <a:rPr lang="en-US" dirty="0"/>
              <a:t>Suprasternal notch.</a:t>
            </a:r>
          </a:p>
        </p:txBody>
      </p:sp>
    </p:spTree>
    <p:extLst>
      <p:ext uri="{BB962C8B-B14F-4D97-AF65-F5344CB8AC3E}">
        <p14:creationId xmlns:p14="http://schemas.microsoft.com/office/powerpoint/2010/main" val="1024404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Applying the Electrodes</a:t>
            </a:r>
          </a:p>
        </p:txBody>
      </p:sp>
      <p:sp>
        <p:nvSpPr>
          <p:cNvPr id="3" name="Content Placeholder 2"/>
          <p:cNvSpPr>
            <a:spLocks noGrp="1"/>
          </p:cNvSpPr>
          <p:nvPr>
            <p:ph sz="quarter" idx="11"/>
          </p:nvPr>
        </p:nvSpPr>
        <p:spPr>
          <a:xfrm>
            <a:off x="342900" y="1276709"/>
            <a:ext cx="6898409" cy="4971691"/>
          </a:xfrm>
        </p:spPr>
        <p:txBody>
          <a:bodyPr/>
          <a:lstStyle/>
          <a:p>
            <a:pPr marL="292608" indent="-292608">
              <a:buFont typeface="Arial" panose="020B0604020202020204" pitchFamily="34" charset="0"/>
              <a:buChar char="•"/>
            </a:pPr>
            <a:r>
              <a:rPr lang="en-US" sz="2800" dirty="0"/>
              <a:t>Choose a flat, non muscular area.</a:t>
            </a:r>
          </a:p>
          <a:p>
            <a:pPr marL="292608" indent="-292608">
              <a:buFont typeface="Arial" panose="020B0604020202020204" pitchFamily="34" charset="0"/>
              <a:buChar char="•"/>
            </a:pPr>
            <a:r>
              <a:rPr lang="en-US" sz="2800" dirty="0"/>
              <a:t>Prep the skin with either an alcohol swab or electrolyte pad.</a:t>
            </a:r>
          </a:p>
          <a:p>
            <a:pPr marL="292608" indent="-292608">
              <a:buFont typeface="Arial" panose="020B0604020202020204" pitchFamily="34" charset="0"/>
              <a:buChar char="•"/>
            </a:pPr>
            <a:r>
              <a:rPr lang="en-US" sz="2800" dirty="0"/>
              <a:t>Dry skin completely before applying electrodes.</a:t>
            </a:r>
          </a:p>
          <a:p>
            <a:pPr marL="292608" indent="-292608">
              <a:buFont typeface="Arial" panose="020B0604020202020204" pitchFamily="34" charset="0"/>
              <a:buChar char="•"/>
            </a:pPr>
            <a:r>
              <a:rPr lang="en-US" sz="2800" dirty="0"/>
              <a:t>Clip hair if necessary, using tape to remove cut hairs.</a:t>
            </a:r>
          </a:p>
        </p:txBody>
      </p:sp>
      <p:sp>
        <p:nvSpPr>
          <p:cNvPr id="6" name="Slide Number Placeholder 5"/>
          <p:cNvSpPr>
            <a:spLocks noGrp="1"/>
          </p:cNvSpPr>
          <p:nvPr>
            <p:ph type="sldNum" sz="quarter" idx="4"/>
          </p:nvPr>
        </p:nvSpPr>
        <p:spPr/>
        <p:txBody>
          <a:bodyPr/>
          <a:lstStyle/>
          <a:p>
            <a:fld id="{68151E55-6873-49E2-B8D5-2F265E6F1973}" type="slidenum">
              <a:rPr lang="en-US" smtClean="0"/>
              <a:pPr/>
              <a:t>19</a:t>
            </a:fld>
            <a:endParaRPr lang="en-US" dirty="0"/>
          </a:p>
        </p:txBody>
      </p:sp>
    </p:spTree>
    <p:extLst>
      <p:ext uri="{BB962C8B-B14F-4D97-AF65-F5344CB8AC3E}">
        <p14:creationId xmlns:p14="http://schemas.microsoft.com/office/powerpoint/2010/main" val="3908841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609600"/>
            <a:ext cx="6547427" cy="486121"/>
          </a:xfrm>
        </p:spPr>
        <p:txBody>
          <a:bodyPr>
            <a:normAutofit fontScale="90000"/>
          </a:bodyPr>
          <a:lstStyle/>
          <a:p>
            <a:pPr algn="ctr"/>
            <a:r>
              <a:rPr lang="en-US" b="1" dirty="0"/>
              <a:t>Learning Outcome </a:t>
            </a:r>
            <a:r>
              <a:rPr lang="en-US" b="1" dirty="0">
                <a:solidFill>
                  <a:srgbClr val="FF0000"/>
                </a:solidFill>
              </a:rPr>
              <a:t>4.1 </a:t>
            </a:r>
            <a:br>
              <a:rPr lang="en-US" b="1" dirty="0">
                <a:solidFill>
                  <a:srgbClr val="FF0000"/>
                </a:solidFill>
              </a:rPr>
            </a:br>
            <a:r>
              <a:rPr lang="en-US" b="1" dirty="0">
                <a:solidFill>
                  <a:srgbClr val="FF0000"/>
                </a:solidFill>
              </a:rPr>
              <a:t>Pre</a:t>
            </a:r>
            <a:r>
              <a:rPr lang="en-US" b="1" dirty="0">
                <a:solidFill>
                  <a:schemeClr val="tx1"/>
                </a:solidFill>
              </a:rPr>
              <a:t>paration</a:t>
            </a:r>
            <a:r>
              <a:rPr lang="en-US" b="1" dirty="0">
                <a:solidFill>
                  <a:srgbClr val="FF0000"/>
                </a:solidFill>
              </a:rPr>
              <a:t> </a:t>
            </a:r>
            <a:r>
              <a:rPr lang="en-US" b="1" dirty="0"/>
              <a:t>for the E</a:t>
            </a:r>
            <a:r>
              <a:rPr lang="en-US" sz="100" b="1" dirty="0"/>
              <a:t> </a:t>
            </a:r>
            <a:r>
              <a:rPr lang="en-US" b="1" dirty="0"/>
              <a:t>C</a:t>
            </a:r>
            <a:r>
              <a:rPr lang="en-US" sz="100" b="1" dirty="0"/>
              <a:t> </a:t>
            </a:r>
            <a:r>
              <a:rPr lang="en-US" b="1" dirty="0"/>
              <a:t>G Procedure</a:t>
            </a:r>
          </a:p>
        </p:txBody>
      </p:sp>
      <p:sp>
        <p:nvSpPr>
          <p:cNvPr id="3" name="Content Placeholder 2"/>
          <p:cNvSpPr>
            <a:spLocks noGrp="1"/>
          </p:cNvSpPr>
          <p:nvPr>
            <p:ph sz="quarter" idx="11"/>
          </p:nvPr>
        </p:nvSpPr>
        <p:spPr>
          <a:xfrm>
            <a:off x="342900" y="2189018"/>
            <a:ext cx="6963064" cy="4059382"/>
          </a:xfrm>
        </p:spPr>
        <p:txBody>
          <a:bodyPr/>
          <a:lstStyle/>
          <a:p>
            <a:pPr marL="292608" indent="-292608">
              <a:buFont typeface="Arial" panose="020B0604020202020204" pitchFamily="34" charset="0"/>
              <a:buChar char="•"/>
            </a:pPr>
            <a:r>
              <a:rPr lang="en-US" sz="3200" dirty="0"/>
              <a:t>Select a room away from electrical equipment and x-rays.</a:t>
            </a:r>
          </a:p>
          <a:p>
            <a:pPr marL="292608" indent="-292608">
              <a:buFont typeface="Arial" panose="020B0604020202020204" pitchFamily="34" charset="0"/>
              <a:buChar char="•"/>
            </a:pPr>
            <a:r>
              <a:rPr lang="en-US" sz="3200" dirty="0"/>
              <a:t>Turn </a:t>
            </a:r>
            <a:r>
              <a:rPr lang="en-US" sz="3200" b="1" dirty="0"/>
              <a:t>OFF</a:t>
            </a:r>
            <a:r>
              <a:rPr lang="en-US" sz="3200" dirty="0"/>
              <a:t> nonessential electrical equipment in the room.</a:t>
            </a:r>
          </a:p>
          <a:p>
            <a:pPr marL="292608" indent="-292608">
              <a:buFont typeface="Arial" panose="020B0604020202020204" pitchFamily="34" charset="0"/>
              <a:buChar char="•"/>
            </a:pPr>
            <a:r>
              <a:rPr lang="en-US" sz="3200" dirty="0"/>
              <a:t>Place E</a:t>
            </a:r>
            <a:r>
              <a:rPr lang="en-US" sz="500" dirty="0"/>
              <a:t> </a:t>
            </a:r>
            <a:r>
              <a:rPr lang="en-US" sz="3200" dirty="0"/>
              <a:t>C</a:t>
            </a:r>
            <a:r>
              <a:rPr lang="en-US" sz="500" dirty="0"/>
              <a:t> </a:t>
            </a:r>
            <a:r>
              <a:rPr lang="en-US" sz="3200" dirty="0"/>
              <a:t>G machine away from electrical cords.</a:t>
            </a:r>
          </a:p>
        </p:txBody>
      </p:sp>
      <p:sp>
        <p:nvSpPr>
          <p:cNvPr id="6" name="Slide Number Placeholder 5"/>
          <p:cNvSpPr>
            <a:spLocks noGrp="1"/>
          </p:cNvSpPr>
          <p:nvPr>
            <p:ph type="sldNum" sz="quarter" idx="4"/>
          </p:nvPr>
        </p:nvSpPr>
        <p:spPr/>
        <p:txBody>
          <a:bodyPr/>
          <a:lstStyle/>
          <a:p>
            <a:fld id="{68151E55-6873-49E2-B8D5-2F265E6F1973}" type="slidenum">
              <a:rPr lang="en-US" smtClean="0"/>
              <a:pPr/>
              <a:t>2</a:t>
            </a:fld>
            <a:endParaRPr lang="en-US" dirty="0"/>
          </a:p>
        </p:txBody>
      </p:sp>
    </p:spTree>
    <p:extLst>
      <p:ext uri="{BB962C8B-B14F-4D97-AF65-F5344CB8AC3E}">
        <p14:creationId xmlns:p14="http://schemas.microsoft.com/office/powerpoint/2010/main" val="639872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Placing the Limb Electrodes</a:t>
            </a:r>
          </a:p>
        </p:txBody>
      </p:sp>
      <p:sp>
        <p:nvSpPr>
          <p:cNvPr id="3" name="Content Placeholder 2"/>
          <p:cNvSpPr>
            <a:spLocks noGrp="1"/>
          </p:cNvSpPr>
          <p:nvPr>
            <p:ph sz="quarter" idx="11"/>
          </p:nvPr>
        </p:nvSpPr>
        <p:spPr>
          <a:xfrm>
            <a:off x="342900" y="1260475"/>
            <a:ext cx="8458200" cy="1955165"/>
          </a:xfrm>
        </p:spPr>
        <p:txBody>
          <a:bodyPr/>
          <a:lstStyle/>
          <a:p>
            <a:r>
              <a:rPr lang="en-US" sz="2400" dirty="0"/>
              <a:t>Attach limb leads first.</a:t>
            </a:r>
          </a:p>
          <a:p>
            <a:r>
              <a:rPr lang="en-US" sz="2400" dirty="0"/>
              <a:t>Preferred sites.</a:t>
            </a:r>
          </a:p>
          <a:p>
            <a:pPr marL="292608" indent="-292608">
              <a:buFont typeface="Arial" panose="020B0604020202020204" pitchFamily="34" charset="0"/>
              <a:buChar char="•"/>
            </a:pPr>
            <a:r>
              <a:rPr lang="en-US" sz="2400" dirty="0"/>
              <a:t>Forearms.</a:t>
            </a:r>
          </a:p>
          <a:p>
            <a:pPr marL="292608" indent="-292608">
              <a:buFont typeface="Arial" panose="020B0604020202020204" pitchFamily="34" charset="0"/>
              <a:buChar char="•"/>
            </a:pPr>
            <a:r>
              <a:rPr lang="en-US" sz="2400" dirty="0"/>
              <a:t>Inside lower legs.</a:t>
            </a:r>
            <a:endParaRPr lang="en-US" dirty="0"/>
          </a:p>
        </p:txBody>
      </p:sp>
      <p:sp>
        <p:nvSpPr>
          <p:cNvPr id="4" name="Content Placeholder 3"/>
          <p:cNvSpPr>
            <a:spLocks noGrp="1"/>
          </p:cNvSpPr>
          <p:nvPr>
            <p:ph sz="quarter" idx="14"/>
          </p:nvPr>
        </p:nvSpPr>
        <p:spPr>
          <a:xfrm>
            <a:off x="342900" y="3337561"/>
            <a:ext cx="8458200" cy="1463040"/>
          </a:xfrm>
        </p:spPr>
        <p:txBody>
          <a:bodyPr>
            <a:normAutofit/>
          </a:bodyPr>
          <a:lstStyle/>
          <a:p>
            <a:r>
              <a:rPr lang="en-US" sz="2400" dirty="0"/>
              <a:t>Alternate sites.</a:t>
            </a:r>
          </a:p>
          <a:p>
            <a:pPr marL="292608" indent="-292608">
              <a:buFont typeface="Arial" panose="020B0604020202020204" pitchFamily="34" charset="0"/>
              <a:buChar char="•"/>
            </a:pPr>
            <a:r>
              <a:rPr lang="en-US" sz="2400" dirty="0"/>
              <a:t>Deltoids.</a:t>
            </a:r>
          </a:p>
          <a:p>
            <a:pPr marL="292608" indent="-292608">
              <a:buFont typeface="Arial" panose="020B0604020202020204" pitchFamily="34" charset="0"/>
              <a:buChar char="•"/>
            </a:pPr>
            <a:r>
              <a:rPr lang="en-US" sz="2400" dirty="0"/>
              <a:t>Upper legs, as close to the trunk as possible.</a:t>
            </a:r>
          </a:p>
        </p:txBody>
      </p:sp>
      <p:sp>
        <p:nvSpPr>
          <p:cNvPr id="7" name="Slide Number Placeholder 6"/>
          <p:cNvSpPr>
            <a:spLocks noGrp="1"/>
          </p:cNvSpPr>
          <p:nvPr>
            <p:ph type="sldNum" sz="quarter" idx="10"/>
          </p:nvPr>
        </p:nvSpPr>
        <p:spPr/>
        <p:txBody>
          <a:bodyPr/>
          <a:lstStyle/>
          <a:p>
            <a:fld id="{68151E55-6873-49E2-B8D5-2F265E6F1973}" type="slidenum">
              <a:rPr lang="en-US" smtClean="0"/>
              <a:pPr/>
              <a:t>20</a:t>
            </a:fld>
            <a:endParaRPr lang="en-US"/>
          </a:p>
        </p:txBody>
      </p:sp>
      <p:sp>
        <p:nvSpPr>
          <p:cNvPr id="8" name="Content Placeholder 7"/>
          <p:cNvSpPr>
            <a:spLocks noGrp="1"/>
          </p:cNvSpPr>
          <p:nvPr>
            <p:ph sz="quarter" idx="15"/>
          </p:nvPr>
        </p:nvSpPr>
        <p:spPr>
          <a:xfrm>
            <a:off x="356750" y="5120640"/>
            <a:ext cx="8458200" cy="1127760"/>
          </a:xfrm>
        </p:spPr>
        <p:txBody>
          <a:bodyPr>
            <a:normAutofit/>
          </a:bodyPr>
          <a:lstStyle/>
          <a:p>
            <a:r>
              <a:rPr lang="en-US" sz="2400" dirty="0"/>
              <a:t>Use same site on each limb.</a:t>
            </a:r>
          </a:p>
        </p:txBody>
      </p:sp>
    </p:spTree>
    <p:extLst>
      <p:ext uri="{BB962C8B-B14F-4D97-AF65-F5344CB8AC3E}">
        <p14:creationId xmlns:p14="http://schemas.microsoft.com/office/powerpoint/2010/main" val="1647182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639120" cy="903231"/>
          </a:xfrm>
        </p:spPr>
        <p:txBody>
          <a:bodyPr>
            <a:normAutofit fontScale="90000"/>
          </a:bodyPr>
          <a:lstStyle/>
          <a:p>
            <a:r>
              <a:rPr lang="en-US" dirty="0"/>
              <a:t>Anatomical Landmarks for Chest Electrodes</a:t>
            </a:r>
          </a:p>
        </p:txBody>
      </p:sp>
      <p:sp>
        <p:nvSpPr>
          <p:cNvPr id="4" name="Text Placeholder 3"/>
          <p:cNvSpPr>
            <a:spLocks noGrp="1"/>
          </p:cNvSpPr>
          <p:nvPr>
            <p:ph type="body" sz="quarter" idx="12"/>
          </p:nvPr>
        </p:nvSpPr>
        <p:spPr>
          <a:xfrm>
            <a:off x="2987041" y="6294120"/>
            <a:ext cx="3199094" cy="220980"/>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21</a:t>
            </a:fld>
            <a:endParaRPr lang="en-US" dirty="0"/>
          </a:p>
        </p:txBody>
      </p:sp>
      <p:pic>
        <p:nvPicPr>
          <p:cNvPr id="5" name="Picture 4" descr="An illustration shows anatomical landmarks for chest electrodes."/>
          <p:cNvPicPr>
            <a:picLocks noChangeAspect="1"/>
          </p:cNvPicPr>
          <p:nvPr/>
        </p:nvPicPr>
        <p:blipFill>
          <a:blip r:embed="rId3"/>
          <a:stretch>
            <a:fillRect/>
          </a:stretch>
        </p:blipFill>
        <p:spPr>
          <a:xfrm>
            <a:off x="1252440" y="1381371"/>
            <a:ext cx="6639120" cy="4521978"/>
          </a:xfrm>
          <a:prstGeom prst="rect">
            <a:avLst/>
          </a:prstGeom>
        </p:spPr>
      </p:pic>
    </p:spTree>
    <p:extLst>
      <p:ext uri="{BB962C8B-B14F-4D97-AF65-F5344CB8AC3E}">
        <p14:creationId xmlns:p14="http://schemas.microsoft.com/office/powerpoint/2010/main" val="554944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Applying the Chest Electrodes</a:t>
            </a:r>
          </a:p>
        </p:txBody>
      </p:sp>
      <p:sp>
        <p:nvSpPr>
          <p:cNvPr id="3" name="Content Placeholder 2"/>
          <p:cNvSpPr>
            <a:spLocks noGrp="1"/>
          </p:cNvSpPr>
          <p:nvPr>
            <p:ph sz="quarter" idx="11"/>
          </p:nvPr>
        </p:nvSpPr>
        <p:spPr>
          <a:xfrm>
            <a:off x="342900" y="1276709"/>
            <a:ext cx="7018482" cy="4971691"/>
          </a:xfrm>
        </p:spPr>
        <p:txBody>
          <a:bodyPr/>
          <a:lstStyle/>
          <a:p>
            <a:pPr marL="292608" indent="-292608">
              <a:buFont typeface="Arial" panose="020B0604020202020204" pitchFamily="34" charset="0"/>
              <a:buChar char="•"/>
            </a:pPr>
            <a:r>
              <a:rPr lang="en-US" sz="2400" dirty="0"/>
              <a:t>Apply V1 to the 4th intercostal space at the right sternal border.</a:t>
            </a:r>
          </a:p>
          <a:p>
            <a:pPr marL="292608" indent="-292608">
              <a:buFont typeface="Arial" panose="020B0604020202020204" pitchFamily="34" charset="0"/>
              <a:buChar char="•"/>
            </a:pPr>
            <a:r>
              <a:rPr lang="en-US" sz="2400" dirty="0"/>
              <a:t>Place V2 at the 4th intercostal space on the left sternal border.</a:t>
            </a:r>
          </a:p>
          <a:p>
            <a:pPr marL="292608" indent="-292608">
              <a:buFont typeface="Arial" panose="020B0604020202020204" pitchFamily="34" charset="0"/>
              <a:buChar char="•"/>
            </a:pPr>
            <a:r>
              <a:rPr lang="en-US" sz="2400" dirty="0"/>
              <a:t>Place V4 at the 5th intercostal space on the left midclavicular line.</a:t>
            </a:r>
          </a:p>
          <a:p>
            <a:pPr marL="292608" indent="-292608">
              <a:buFont typeface="Arial" panose="020B0604020202020204" pitchFamily="34" charset="0"/>
              <a:buChar char="•"/>
            </a:pPr>
            <a:r>
              <a:rPr lang="en-US" sz="2400" dirty="0"/>
              <a:t>Place V3 midway between V2 and V4.</a:t>
            </a:r>
          </a:p>
          <a:p>
            <a:pPr marL="292608" indent="-292608">
              <a:buFont typeface="Arial" panose="020B0604020202020204" pitchFamily="34" charset="0"/>
              <a:buChar char="•"/>
            </a:pPr>
            <a:r>
              <a:rPr lang="en-US" sz="2400" dirty="0"/>
              <a:t>Place V5 at the 5th intercostal space, left anterior axillary line.</a:t>
            </a:r>
          </a:p>
          <a:p>
            <a:pPr marL="292608" indent="-292608">
              <a:buFont typeface="Arial" panose="020B0604020202020204" pitchFamily="34" charset="0"/>
              <a:buChar char="•"/>
            </a:pPr>
            <a:r>
              <a:rPr lang="en-US" sz="2400" dirty="0"/>
              <a:t>Place V6 directly in line with V5 on the </a:t>
            </a:r>
            <a:r>
              <a:rPr lang="en-US" sz="2400" dirty="0" err="1"/>
              <a:t>midaxillary</a:t>
            </a:r>
            <a:r>
              <a:rPr lang="en-US" sz="2400" dirty="0"/>
              <a:t> line.</a:t>
            </a:r>
          </a:p>
        </p:txBody>
      </p:sp>
      <p:sp>
        <p:nvSpPr>
          <p:cNvPr id="6" name="Slide Number Placeholder 5"/>
          <p:cNvSpPr>
            <a:spLocks noGrp="1"/>
          </p:cNvSpPr>
          <p:nvPr>
            <p:ph type="sldNum" sz="quarter" idx="4"/>
          </p:nvPr>
        </p:nvSpPr>
        <p:spPr/>
        <p:txBody>
          <a:bodyPr/>
          <a:lstStyle/>
          <a:p>
            <a:fld id="{68151E55-6873-49E2-B8D5-2F265E6F1973}" type="slidenum">
              <a:rPr lang="en-US" smtClean="0"/>
              <a:pPr/>
              <a:t>22</a:t>
            </a:fld>
            <a:endParaRPr lang="en-US" dirty="0"/>
          </a:p>
        </p:txBody>
      </p:sp>
    </p:spTree>
    <p:extLst>
      <p:ext uri="{BB962C8B-B14F-4D97-AF65-F5344CB8AC3E}">
        <p14:creationId xmlns:p14="http://schemas.microsoft.com/office/powerpoint/2010/main" val="110914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Applying the Leads: Incorrect</a:t>
            </a:r>
          </a:p>
        </p:txBody>
      </p:sp>
      <p:sp>
        <p:nvSpPr>
          <p:cNvPr id="5" name="Content Placeholder 4"/>
          <p:cNvSpPr>
            <a:spLocks noGrp="1"/>
          </p:cNvSpPr>
          <p:nvPr>
            <p:ph sz="quarter" idx="11"/>
          </p:nvPr>
        </p:nvSpPr>
        <p:spPr>
          <a:xfrm>
            <a:off x="342900" y="1276709"/>
            <a:ext cx="3277755" cy="4181982"/>
          </a:xfrm>
        </p:spPr>
        <p:txBody>
          <a:bodyPr>
            <a:normAutofit/>
          </a:bodyPr>
          <a:lstStyle/>
          <a:p>
            <a:pPr marL="292608" indent="-292608">
              <a:buFont typeface="Arial" panose="020B0604020202020204" pitchFamily="34" charset="0"/>
              <a:buChar char="•"/>
            </a:pPr>
            <a:r>
              <a:rPr lang="en-US" sz="2800" dirty="0"/>
              <a:t>Avoid looping wires outside of body.</a:t>
            </a:r>
          </a:p>
          <a:p>
            <a:pPr marL="292608" indent="-292608">
              <a:buFont typeface="Arial" panose="020B0604020202020204" pitchFamily="34" charset="0"/>
              <a:buChar char="•"/>
            </a:pPr>
            <a:r>
              <a:rPr lang="en-US" sz="2800" dirty="0"/>
              <a:t>Verify that there is no tension on wires or electrodes.</a:t>
            </a:r>
          </a:p>
        </p:txBody>
      </p:sp>
      <p:sp>
        <p:nvSpPr>
          <p:cNvPr id="10" name="Content Placeholder 9">
            <a:extLst>
              <a:ext uri="{FF2B5EF4-FFF2-40B4-BE49-F238E27FC236}">
                <a16:creationId xmlns:a16="http://schemas.microsoft.com/office/drawing/2014/main" id="{9B9F2EFA-EBC7-D705-B30A-9884B7A9DD1F}"/>
              </a:ext>
            </a:extLst>
          </p:cNvPr>
          <p:cNvSpPr>
            <a:spLocks noGrp="1"/>
          </p:cNvSpPr>
          <p:nvPr>
            <p:ph sz="quarter" idx="14"/>
          </p:nvPr>
        </p:nvSpPr>
        <p:spPr>
          <a:xfrm>
            <a:off x="5039434" y="6235243"/>
            <a:ext cx="2305050" cy="279857"/>
          </a:xfrm>
        </p:spPr>
        <p:txBody>
          <a:bodyPr>
            <a:normAutofit fontScale="85000" lnSpcReduction="10000"/>
          </a:bodyPr>
          <a:lstStyle/>
          <a:p>
            <a:r>
              <a:rPr lang="en-IN" sz="1200" dirty="0"/>
              <a:t>Total Care Programming, Inc.</a:t>
            </a:r>
          </a:p>
        </p:txBody>
      </p:sp>
      <p:sp>
        <p:nvSpPr>
          <p:cNvPr id="6" name="Slide Number Placeholder 5"/>
          <p:cNvSpPr>
            <a:spLocks noGrp="1"/>
          </p:cNvSpPr>
          <p:nvPr>
            <p:ph type="sldNum" sz="quarter" idx="10"/>
          </p:nvPr>
        </p:nvSpPr>
        <p:spPr/>
        <p:txBody>
          <a:bodyPr/>
          <a:lstStyle/>
          <a:p>
            <a:fld id="{68151E55-6873-49E2-B8D5-2F265E6F1973}" type="slidenum">
              <a:rPr lang="en-US" smtClean="0"/>
              <a:pPr/>
              <a:t>23</a:t>
            </a:fld>
            <a:endParaRPr lang="en-US" dirty="0"/>
          </a:p>
        </p:txBody>
      </p:sp>
      <p:pic>
        <p:nvPicPr>
          <p:cNvPr id="2" name="Picture 1" descr="A photograph shows a person lying flat with lead wires fixed over his body. Wires loops are outside his body and a cross mark is over the photograph.">
            <a:extLst>
              <a:ext uri="{FF2B5EF4-FFF2-40B4-BE49-F238E27FC236}">
                <a16:creationId xmlns:a16="http://schemas.microsoft.com/office/drawing/2014/main" id="{03236B9E-5C0B-211B-34C1-078B5FB3CF86}"/>
              </a:ext>
            </a:extLst>
          </p:cNvPr>
          <p:cNvPicPr>
            <a:picLocks noChangeAspect="1"/>
          </p:cNvPicPr>
          <p:nvPr/>
        </p:nvPicPr>
        <p:blipFill>
          <a:blip r:embed="rId3"/>
          <a:stretch>
            <a:fillRect/>
          </a:stretch>
        </p:blipFill>
        <p:spPr>
          <a:xfrm>
            <a:off x="3994674" y="1276709"/>
            <a:ext cx="3288353" cy="4048867"/>
          </a:xfrm>
          <a:prstGeom prst="rect">
            <a:avLst/>
          </a:prstGeom>
        </p:spPr>
      </p:pic>
    </p:spTree>
    <p:extLst>
      <p:ext uri="{BB962C8B-B14F-4D97-AF65-F5344CB8AC3E}">
        <p14:creationId xmlns:p14="http://schemas.microsoft.com/office/powerpoint/2010/main" val="3825179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Applying the Leads: Correct</a:t>
            </a:r>
          </a:p>
        </p:txBody>
      </p:sp>
      <p:sp>
        <p:nvSpPr>
          <p:cNvPr id="5" name="Content Placeholder 4"/>
          <p:cNvSpPr>
            <a:spLocks noGrp="1"/>
          </p:cNvSpPr>
          <p:nvPr>
            <p:ph sz="quarter" idx="11"/>
          </p:nvPr>
        </p:nvSpPr>
        <p:spPr>
          <a:xfrm>
            <a:off x="342900" y="1276709"/>
            <a:ext cx="3480955" cy="4559648"/>
          </a:xfrm>
        </p:spPr>
        <p:txBody>
          <a:bodyPr>
            <a:normAutofit/>
          </a:bodyPr>
          <a:lstStyle/>
          <a:p>
            <a:pPr marL="292608" indent="-292608">
              <a:buFont typeface="Arial" panose="020B0604020202020204" pitchFamily="34" charset="0"/>
              <a:buChar char="•"/>
            </a:pPr>
            <a:r>
              <a:rPr lang="en-US" sz="3200" dirty="0"/>
              <a:t>Avoid looping wires outside of body.</a:t>
            </a:r>
          </a:p>
          <a:p>
            <a:pPr marL="292608" indent="-292608">
              <a:buFont typeface="Arial" panose="020B0604020202020204" pitchFamily="34" charset="0"/>
              <a:buChar char="•"/>
            </a:pPr>
            <a:r>
              <a:rPr lang="en-US" sz="3200" dirty="0"/>
              <a:t>Verify that there is no tension on wires or electrodes.</a:t>
            </a:r>
          </a:p>
        </p:txBody>
      </p:sp>
      <p:sp>
        <p:nvSpPr>
          <p:cNvPr id="8" name="Content Placeholder 7">
            <a:extLst>
              <a:ext uri="{FF2B5EF4-FFF2-40B4-BE49-F238E27FC236}">
                <a16:creationId xmlns:a16="http://schemas.microsoft.com/office/drawing/2014/main" id="{BDD9A537-B80D-F241-2F34-25258E8174E8}"/>
              </a:ext>
            </a:extLst>
          </p:cNvPr>
          <p:cNvSpPr>
            <a:spLocks noGrp="1"/>
          </p:cNvSpPr>
          <p:nvPr>
            <p:ph sz="quarter" idx="14"/>
          </p:nvPr>
        </p:nvSpPr>
        <p:spPr>
          <a:xfrm>
            <a:off x="5022632" y="5872464"/>
            <a:ext cx="2238375" cy="255574"/>
          </a:xfrm>
        </p:spPr>
        <p:txBody>
          <a:bodyPr>
            <a:normAutofit fontScale="92500" lnSpcReduction="10000"/>
          </a:bodyPr>
          <a:lstStyle/>
          <a:p>
            <a:endParaRPr lang="en-IN" sz="1200" dirty="0"/>
          </a:p>
        </p:txBody>
      </p:sp>
      <p:sp>
        <p:nvSpPr>
          <p:cNvPr id="6" name="Slide Number Placeholder 5"/>
          <p:cNvSpPr>
            <a:spLocks noGrp="1"/>
          </p:cNvSpPr>
          <p:nvPr>
            <p:ph type="sldNum" sz="quarter" idx="10"/>
          </p:nvPr>
        </p:nvSpPr>
        <p:spPr/>
        <p:txBody>
          <a:bodyPr/>
          <a:lstStyle/>
          <a:p>
            <a:fld id="{68151E55-6873-49E2-B8D5-2F265E6F1973}" type="slidenum">
              <a:rPr lang="en-US" smtClean="0"/>
              <a:pPr/>
              <a:t>24</a:t>
            </a:fld>
            <a:endParaRPr lang="en-US" dirty="0"/>
          </a:p>
        </p:txBody>
      </p:sp>
      <p:pic>
        <p:nvPicPr>
          <p:cNvPr id="2" name="Picture 1" descr="A photograph shows a person lying flat with lead wires fixed over his body. Wires loops are within his body and a doctor looks at him."/>
          <p:cNvPicPr>
            <a:picLocks noChangeAspect="1"/>
          </p:cNvPicPr>
          <p:nvPr/>
        </p:nvPicPr>
        <p:blipFill>
          <a:blip r:embed="rId3"/>
          <a:stretch>
            <a:fillRect/>
          </a:stretch>
        </p:blipFill>
        <p:spPr>
          <a:xfrm>
            <a:off x="4043577" y="1276709"/>
            <a:ext cx="3080757" cy="4109228"/>
          </a:xfrm>
          <a:prstGeom prst="rect">
            <a:avLst/>
          </a:prstGeom>
        </p:spPr>
      </p:pic>
    </p:spTree>
    <p:extLst>
      <p:ext uri="{BB962C8B-B14F-4D97-AF65-F5344CB8AC3E}">
        <p14:creationId xmlns:p14="http://schemas.microsoft.com/office/powerpoint/2010/main" val="4169821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685973" cy="903231"/>
          </a:xfrm>
        </p:spPr>
        <p:txBody>
          <a:bodyPr>
            <a:normAutofit fontScale="90000"/>
          </a:bodyPr>
          <a:lstStyle/>
          <a:p>
            <a:pPr algn="ctr"/>
            <a:r>
              <a:rPr lang="en-US" dirty="0"/>
              <a:t>Learning Outcome 4.4</a:t>
            </a:r>
            <a:br>
              <a:rPr lang="en-US" dirty="0"/>
            </a:br>
            <a:r>
              <a:rPr lang="en-US" dirty="0"/>
              <a:t>Apply Your Knowledge #1 </a:t>
            </a:r>
            <a:r>
              <a:rPr lang="en-US" sz="1100" b="0" dirty="0"/>
              <a:t>1</a:t>
            </a:r>
          </a:p>
        </p:txBody>
      </p:sp>
      <p:sp>
        <p:nvSpPr>
          <p:cNvPr id="3" name="Content Placeholder 2"/>
          <p:cNvSpPr>
            <a:spLocks noGrp="1"/>
          </p:cNvSpPr>
          <p:nvPr>
            <p:ph sz="quarter" idx="11"/>
          </p:nvPr>
        </p:nvSpPr>
        <p:spPr>
          <a:xfrm>
            <a:off x="342900" y="1865745"/>
            <a:ext cx="6879936" cy="4382655"/>
          </a:xfrm>
        </p:spPr>
        <p:txBody>
          <a:bodyPr/>
          <a:lstStyle/>
          <a:p>
            <a:r>
              <a:rPr lang="en-US" sz="2400" dirty="0"/>
              <a:t>Which anatomical landmark starts in the middle of the axilla and runs down the side of the chest?</a:t>
            </a:r>
          </a:p>
        </p:txBody>
      </p:sp>
      <p:sp>
        <p:nvSpPr>
          <p:cNvPr id="6" name="Slide Number Placeholder 5"/>
          <p:cNvSpPr>
            <a:spLocks noGrp="1"/>
          </p:cNvSpPr>
          <p:nvPr>
            <p:ph type="sldNum" sz="quarter" idx="4"/>
          </p:nvPr>
        </p:nvSpPr>
        <p:spPr/>
        <p:txBody>
          <a:bodyPr/>
          <a:lstStyle/>
          <a:p>
            <a:fld id="{68151E55-6873-49E2-B8D5-2F265E6F1973}" type="slidenum">
              <a:rPr lang="en-US" smtClean="0"/>
              <a:pPr/>
              <a:t>25</a:t>
            </a:fld>
            <a:endParaRPr lang="en-US" dirty="0"/>
          </a:p>
        </p:txBody>
      </p:sp>
    </p:spTree>
    <p:extLst>
      <p:ext uri="{BB962C8B-B14F-4D97-AF65-F5344CB8AC3E}">
        <p14:creationId xmlns:p14="http://schemas.microsoft.com/office/powerpoint/2010/main" val="1908214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732155" cy="903231"/>
          </a:xfrm>
        </p:spPr>
        <p:txBody>
          <a:bodyPr>
            <a:normAutofit fontScale="90000"/>
          </a:bodyPr>
          <a:lstStyle/>
          <a:p>
            <a:pPr algn="ctr"/>
            <a:r>
              <a:rPr lang="en-US" sz="3600" dirty="0"/>
              <a:t>Learning Outcome 4.4</a:t>
            </a:r>
            <a:br>
              <a:rPr lang="en-US" sz="3600" dirty="0"/>
            </a:br>
            <a:r>
              <a:rPr lang="en-US" sz="3600" dirty="0"/>
              <a:t>Apply Your Knowledge #1 </a:t>
            </a:r>
            <a:r>
              <a:rPr lang="en-US" sz="1100" b="0" dirty="0"/>
              <a:t>2</a:t>
            </a:r>
          </a:p>
        </p:txBody>
      </p:sp>
      <p:sp>
        <p:nvSpPr>
          <p:cNvPr id="3" name="Content Placeholder 2"/>
          <p:cNvSpPr>
            <a:spLocks noGrp="1"/>
          </p:cNvSpPr>
          <p:nvPr>
            <p:ph sz="quarter" idx="11"/>
          </p:nvPr>
        </p:nvSpPr>
        <p:spPr>
          <a:xfrm>
            <a:off x="342900" y="1431636"/>
            <a:ext cx="6658264" cy="1422400"/>
          </a:xfrm>
        </p:spPr>
        <p:txBody>
          <a:bodyPr>
            <a:normAutofit/>
          </a:bodyPr>
          <a:lstStyle/>
          <a:p>
            <a:r>
              <a:rPr lang="en-US" sz="2800" dirty="0"/>
              <a:t>Which anatomical landmark starts in the middle of the axilla and runs down the side of the chest?</a:t>
            </a:r>
          </a:p>
        </p:txBody>
      </p:sp>
      <p:sp>
        <p:nvSpPr>
          <p:cNvPr id="4" name="Content Placeholder 3"/>
          <p:cNvSpPr>
            <a:spLocks noGrp="1"/>
          </p:cNvSpPr>
          <p:nvPr>
            <p:ph sz="quarter" idx="14"/>
          </p:nvPr>
        </p:nvSpPr>
        <p:spPr>
          <a:xfrm>
            <a:off x="342900" y="4578929"/>
            <a:ext cx="6732155" cy="1577327"/>
          </a:xfrm>
        </p:spPr>
        <p:txBody>
          <a:bodyPr>
            <a:normAutofit/>
          </a:bodyPr>
          <a:lstStyle/>
          <a:p>
            <a:r>
              <a:rPr lang="en-US" sz="2800" dirty="0" err="1">
                <a:solidFill>
                  <a:srgbClr val="002060"/>
                </a:solidFill>
              </a:rPr>
              <a:t>Midaxillary</a:t>
            </a:r>
            <a:r>
              <a:rPr lang="en-US" sz="2800" dirty="0">
                <a:solidFill>
                  <a:srgbClr val="002060"/>
                </a:solidFill>
              </a:rPr>
              <a:t> line</a:t>
            </a:r>
          </a:p>
        </p:txBody>
      </p:sp>
      <p:sp>
        <p:nvSpPr>
          <p:cNvPr id="7" name="Slide Number Placeholder 6"/>
          <p:cNvSpPr>
            <a:spLocks noGrp="1"/>
          </p:cNvSpPr>
          <p:nvPr>
            <p:ph type="sldNum" sz="quarter" idx="10"/>
          </p:nvPr>
        </p:nvSpPr>
        <p:spPr/>
        <p:txBody>
          <a:bodyPr/>
          <a:lstStyle/>
          <a:p>
            <a:fld id="{68151E55-6873-49E2-B8D5-2F265E6F1973}" type="slidenum">
              <a:rPr lang="en-US" smtClean="0"/>
              <a:pPr/>
              <a:t>26</a:t>
            </a:fld>
            <a:endParaRPr lang="en-US"/>
          </a:p>
        </p:txBody>
      </p:sp>
      <p:sp>
        <p:nvSpPr>
          <p:cNvPr id="8" name="Content Placeholder 7">
            <a:extLst>
              <a:ext uri="{FF2B5EF4-FFF2-40B4-BE49-F238E27FC236}">
                <a16:creationId xmlns:a16="http://schemas.microsoft.com/office/drawing/2014/main" id="{57F2F22D-AC00-4726-B34D-E078EE8DA4A7}"/>
              </a:ext>
            </a:extLst>
          </p:cNvPr>
          <p:cNvSpPr>
            <a:spLocks noGrp="1"/>
          </p:cNvSpPr>
          <p:nvPr>
            <p:ph sz="quarter" idx="15"/>
          </p:nvPr>
        </p:nvSpPr>
        <p:spPr>
          <a:xfrm>
            <a:off x="342900" y="3569332"/>
            <a:ext cx="6497228" cy="494074"/>
          </a:xfrm>
        </p:spPr>
        <p:txBody>
          <a:bodyPr>
            <a:normAutofit lnSpcReduction="10000"/>
          </a:bodyPr>
          <a:lstStyle/>
          <a:p>
            <a:r>
              <a:rPr lang="en-US" sz="2800" dirty="0">
                <a:solidFill>
                  <a:srgbClr val="002060"/>
                </a:solidFill>
              </a:rPr>
              <a:t>Answer:</a:t>
            </a:r>
          </a:p>
        </p:txBody>
      </p:sp>
    </p:spTree>
    <p:extLst>
      <p:ext uri="{BB962C8B-B14F-4D97-AF65-F5344CB8AC3E}">
        <p14:creationId xmlns:p14="http://schemas.microsoft.com/office/powerpoint/2010/main" val="3682592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667500" cy="903231"/>
          </a:xfrm>
        </p:spPr>
        <p:txBody>
          <a:bodyPr>
            <a:normAutofit fontScale="90000"/>
          </a:bodyPr>
          <a:lstStyle/>
          <a:p>
            <a:pPr algn="ctr"/>
            <a:r>
              <a:rPr lang="en-US" dirty="0"/>
              <a:t>Learning Outcome 4.4</a:t>
            </a:r>
            <a:br>
              <a:rPr lang="en-US" dirty="0"/>
            </a:br>
            <a:r>
              <a:rPr lang="en-US" dirty="0"/>
              <a:t>Apply Your Knowledge #2 </a:t>
            </a:r>
            <a:r>
              <a:rPr lang="en-US" sz="1100" b="0" dirty="0"/>
              <a:t>1</a:t>
            </a:r>
          </a:p>
        </p:txBody>
      </p:sp>
      <p:sp>
        <p:nvSpPr>
          <p:cNvPr id="3" name="Content Placeholder 2"/>
          <p:cNvSpPr>
            <a:spLocks noGrp="1"/>
          </p:cNvSpPr>
          <p:nvPr>
            <p:ph sz="quarter" idx="11"/>
          </p:nvPr>
        </p:nvSpPr>
        <p:spPr>
          <a:xfrm>
            <a:off x="342900" y="1276709"/>
            <a:ext cx="6787573" cy="4971691"/>
          </a:xfrm>
        </p:spPr>
        <p:txBody>
          <a:bodyPr/>
          <a:lstStyle/>
          <a:p>
            <a:r>
              <a:rPr lang="en-US" sz="2400" dirty="0"/>
              <a:t>Where on the body should the V1 electrode be placed?</a:t>
            </a:r>
          </a:p>
        </p:txBody>
      </p:sp>
      <p:sp>
        <p:nvSpPr>
          <p:cNvPr id="6" name="Slide Number Placeholder 5"/>
          <p:cNvSpPr>
            <a:spLocks noGrp="1"/>
          </p:cNvSpPr>
          <p:nvPr>
            <p:ph type="sldNum" sz="quarter" idx="4"/>
          </p:nvPr>
        </p:nvSpPr>
        <p:spPr/>
        <p:txBody>
          <a:bodyPr/>
          <a:lstStyle/>
          <a:p>
            <a:fld id="{68151E55-6873-49E2-B8D5-2F265E6F1973}" type="slidenum">
              <a:rPr lang="en-US" smtClean="0"/>
              <a:pPr/>
              <a:t>27</a:t>
            </a:fld>
            <a:endParaRPr lang="en-US" dirty="0"/>
          </a:p>
        </p:txBody>
      </p:sp>
    </p:spTree>
    <p:extLst>
      <p:ext uri="{BB962C8B-B14F-4D97-AF65-F5344CB8AC3E}">
        <p14:creationId xmlns:p14="http://schemas.microsoft.com/office/powerpoint/2010/main" val="638741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806045" cy="903231"/>
          </a:xfrm>
        </p:spPr>
        <p:txBody>
          <a:bodyPr>
            <a:normAutofit fontScale="90000"/>
          </a:bodyPr>
          <a:lstStyle/>
          <a:p>
            <a:pPr algn="ctr"/>
            <a:r>
              <a:rPr lang="en-US" sz="3600" dirty="0"/>
              <a:t>Learning Outcome 4.4</a:t>
            </a:r>
            <a:br>
              <a:rPr lang="en-US" sz="3600" dirty="0"/>
            </a:br>
            <a:r>
              <a:rPr lang="en-US" sz="3600" dirty="0"/>
              <a:t>Apply Your Knowledge #2 </a:t>
            </a:r>
            <a:r>
              <a:rPr lang="en-US" sz="1100" b="0" dirty="0"/>
              <a:t>2</a:t>
            </a:r>
          </a:p>
        </p:txBody>
      </p:sp>
      <p:sp>
        <p:nvSpPr>
          <p:cNvPr id="3" name="Content Placeholder 2"/>
          <p:cNvSpPr>
            <a:spLocks noGrp="1"/>
          </p:cNvSpPr>
          <p:nvPr>
            <p:ph sz="quarter" idx="11"/>
          </p:nvPr>
        </p:nvSpPr>
        <p:spPr>
          <a:xfrm>
            <a:off x="426028" y="1960200"/>
            <a:ext cx="6889173" cy="1143217"/>
          </a:xfrm>
        </p:spPr>
        <p:txBody>
          <a:bodyPr>
            <a:normAutofit/>
          </a:bodyPr>
          <a:lstStyle/>
          <a:p>
            <a:r>
              <a:rPr lang="en-US" dirty="0"/>
              <a:t>Where on the body should the V1 electrode be placed?</a:t>
            </a:r>
          </a:p>
        </p:txBody>
      </p:sp>
      <p:sp>
        <p:nvSpPr>
          <p:cNvPr id="4" name="Content Placeholder 3"/>
          <p:cNvSpPr>
            <a:spLocks noGrp="1"/>
          </p:cNvSpPr>
          <p:nvPr>
            <p:ph sz="quarter" idx="14"/>
          </p:nvPr>
        </p:nvSpPr>
        <p:spPr>
          <a:xfrm>
            <a:off x="342900" y="3823855"/>
            <a:ext cx="7277100" cy="1637815"/>
          </a:xfrm>
        </p:spPr>
        <p:txBody>
          <a:bodyPr>
            <a:normAutofit/>
          </a:bodyPr>
          <a:lstStyle/>
          <a:p>
            <a:pPr algn="ctr"/>
            <a:r>
              <a:rPr lang="en-US" dirty="0">
                <a:solidFill>
                  <a:srgbClr val="002060"/>
                </a:solidFill>
              </a:rPr>
              <a:t>Answer:</a:t>
            </a:r>
          </a:p>
          <a:p>
            <a:r>
              <a:rPr lang="en-US" dirty="0">
                <a:solidFill>
                  <a:srgbClr val="002060"/>
                </a:solidFill>
              </a:rPr>
              <a:t>The fourth intercostal space on the right sternal border.</a:t>
            </a:r>
          </a:p>
        </p:txBody>
      </p:sp>
      <p:sp>
        <p:nvSpPr>
          <p:cNvPr id="7" name="Slide Number Placeholder 6"/>
          <p:cNvSpPr>
            <a:spLocks noGrp="1"/>
          </p:cNvSpPr>
          <p:nvPr>
            <p:ph type="sldNum" sz="quarter" idx="10"/>
          </p:nvPr>
        </p:nvSpPr>
        <p:spPr/>
        <p:txBody>
          <a:bodyPr/>
          <a:lstStyle/>
          <a:p>
            <a:fld id="{68151E55-6873-49E2-B8D5-2F265E6F1973}" type="slidenum">
              <a:rPr lang="en-US" smtClean="0"/>
              <a:pPr/>
              <a:t>28</a:t>
            </a:fld>
            <a:endParaRPr lang="en-US"/>
          </a:p>
        </p:txBody>
      </p:sp>
    </p:spTree>
    <p:extLst>
      <p:ext uri="{BB962C8B-B14F-4D97-AF65-F5344CB8AC3E}">
        <p14:creationId xmlns:p14="http://schemas.microsoft.com/office/powerpoint/2010/main" val="564476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732155" cy="903231"/>
          </a:xfrm>
        </p:spPr>
        <p:txBody>
          <a:bodyPr>
            <a:normAutofit fontScale="90000"/>
          </a:bodyPr>
          <a:lstStyle/>
          <a:p>
            <a:pPr algn="ctr"/>
            <a:r>
              <a:rPr lang="en-US" dirty="0"/>
              <a:t>Learning Outcome 4.4</a:t>
            </a:r>
            <a:br>
              <a:rPr lang="en-US" dirty="0"/>
            </a:br>
            <a:r>
              <a:rPr lang="en-US" dirty="0"/>
              <a:t>Apply Your Knowledge #3 </a:t>
            </a:r>
            <a:r>
              <a:rPr lang="en-US" sz="1100" b="0" dirty="0"/>
              <a:t>1</a:t>
            </a:r>
          </a:p>
        </p:txBody>
      </p:sp>
      <p:sp>
        <p:nvSpPr>
          <p:cNvPr id="3" name="Content Placeholder 2"/>
          <p:cNvSpPr>
            <a:spLocks noGrp="1"/>
          </p:cNvSpPr>
          <p:nvPr>
            <p:ph sz="quarter" idx="11"/>
          </p:nvPr>
        </p:nvSpPr>
        <p:spPr>
          <a:xfrm>
            <a:off x="342900" y="1893455"/>
            <a:ext cx="6852227" cy="4354945"/>
          </a:xfrm>
        </p:spPr>
        <p:txBody>
          <a:bodyPr/>
          <a:lstStyle/>
          <a:p>
            <a:r>
              <a:rPr lang="en-US" sz="2400" dirty="0"/>
              <a:t>Where is an acceptable alternate site for electrode placement on the upper extremity?</a:t>
            </a:r>
          </a:p>
        </p:txBody>
      </p:sp>
      <p:sp>
        <p:nvSpPr>
          <p:cNvPr id="6" name="Slide Number Placeholder 5"/>
          <p:cNvSpPr>
            <a:spLocks noGrp="1"/>
          </p:cNvSpPr>
          <p:nvPr>
            <p:ph type="sldNum" sz="quarter" idx="4"/>
          </p:nvPr>
        </p:nvSpPr>
        <p:spPr/>
        <p:txBody>
          <a:bodyPr/>
          <a:lstStyle/>
          <a:p>
            <a:fld id="{68151E55-6873-49E2-B8D5-2F265E6F1973}" type="slidenum">
              <a:rPr lang="en-US" smtClean="0"/>
              <a:pPr/>
              <a:t>29</a:t>
            </a:fld>
            <a:endParaRPr lang="en-US" dirty="0"/>
          </a:p>
        </p:txBody>
      </p:sp>
    </p:spTree>
    <p:extLst>
      <p:ext uri="{BB962C8B-B14F-4D97-AF65-F5344CB8AC3E}">
        <p14:creationId xmlns:p14="http://schemas.microsoft.com/office/powerpoint/2010/main" val="543005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Verification</a:t>
            </a:r>
          </a:p>
        </p:txBody>
      </p:sp>
      <p:sp>
        <p:nvSpPr>
          <p:cNvPr id="3" name="Content Placeholder 2"/>
          <p:cNvSpPr>
            <a:spLocks noGrp="1"/>
          </p:cNvSpPr>
          <p:nvPr>
            <p:ph sz="quarter" idx="11"/>
          </p:nvPr>
        </p:nvSpPr>
        <p:spPr>
          <a:xfrm>
            <a:off x="342900" y="1276709"/>
            <a:ext cx="6796809" cy="4971691"/>
          </a:xfrm>
        </p:spPr>
        <p:txBody>
          <a:bodyPr/>
          <a:lstStyle/>
          <a:p>
            <a:r>
              <a:rPr lang="en-US" sz="2800" dirty="0"/>
              <a:t>Verify physician order for E</a:t>
            </a:r>
            <a:r>
              <a:rPr lang="en-US" sz="400" dirty="0"/>
              <a:t> </a:t>
            </a:r>
            <a:r>
              <a:rPr lang="en-US" sz="2800" dirty="0"/>
              <a:t>C</a:t>
            </a:r>
            <a:r>
              <a:rPr lang="en-US" sz="400" dirty="0"/>
              <a:t> </a:t>
            </a:r>
            <a:r>
              <a:rPr lang="en-US" sz="2800" dirty="0"/>
              <a:t>G.</a:t>
            </a:r>
          </a:p>
          <a:p>
            <a:pPr marL="292608" indent="-292608">
              <a:buFont typeface="Arial" panose="020B0604020202020204" pitchFamily="34" charset="0"/>
              <a:buChar char="•"/>
            </a:pPr>
            <a:r>
              <a:rPr lang="en-US" sz="2800" dirty="0"/>
              <a:t>Patient name, I</a:t>
            </a:r>
            <a:r>
              <a:rPr lang="en-US" sz="400" dirty="0"/>
              <a:t> </a:t>
            </a:r>
            <a:r>
              <a:rPr lang="en-US" sz="2800" dirty="0"/>
              <a:t>D or medical record number, and date of birth.</a:t>
            </a:r>
          </a:p>
          <a:p>
            <a:pPr marL="292608" indent="-292608">
              <a:buFont typeface="Arial" panose="020B0604020202020204" pitchFamily="34" charset="0"/>
              <a:buChar char="•"/>
            </a:pPr>
            <a:r>
              <a:rPr lang="en-US" sz="2800" dirty="0"/>
              <a:t>Location, date, and time of recording.</a:t>
            </a:r>
          </a:p>
          <a:p>
            <a:pPr marL="292608" indent="-292608">
              <a:buFont typeface="Arial" panose="020B0604020202020204" pitchFamily="34" charset="0"/>
              <a:buChar char="•"/>
            </a:pPr>
            <a:r>
              <a:rPr lang="en-US" sz="2800" dirty="0"/>
              <a:t>Patient age, sex, race, cardiac and other medications.</a:t>
            </a:r>
          </a:p>
          <a:p>
            <a:pPr marL="292608" indent="-292608">
              <a:buFont typeface="Arial" panose="020B0604020202020204" pitchFamily="34" charset="0"/>
              <a:buChar char="•"/>
            </a:pPr>
            <a:r>
              <a:rPr lang="en-US" sz="2800" dirty="0"/>
              <a:t>Height and weight.</a:t>
            </a:r>
          </a:p>
          <a:p>
            <a:pPr marL="292608" indent="-292608">
              <a:buFont typeface="Arial" panose="020B0604020202020204" pitchFamily="34" charset="0"/>
              <a:buChar char="•"/>
            </a:pPr>
            <a:r>
              <a:rPr lang="en-US" sz="2800" dirty="0"/>
              <a:t>Any special condition or position of patient during the recording.</a:t>
            </a:r>
          </a:p>
        </p:txBody>
      </p:sp>
      <p:sp>
        <p:nvSpPr>
          <p:cNvPr id="6" name="Slide Number Placeholder 5"/>
          <p:cNvSpPr>
            <a:spLocks noGrp="1"/>
          </p:cNvSpPr>
          <p:nvPr>
            <p:ph type="sldNum" sz="quarter" idx="4"/>
          </p:nvPr>
        </p:nvSpPr>
        <p:spPr/>
        <p:txBody>
          <a:bodyPr/>
          <a:lstStyle/>
          <a:p>
            <a:fld id="{68151E55-6873-49E2-B8D5-2F265E6F1973}" type="slidenum">
              <a:rPr lang="en-US" smtClean="0"/>
              <a:pPr/>
              <a:t>3</a:t>
            </a:fld>
            <a:endParaRPr lang="en-US" dirty="0"/>
          </a:p>
        </p:txBody>
      </p:sp>
    </p:spTree>
    <p:extLst>
      <p:ext uri="{BB962C8B-B14F-4D97-AF65-F5344CB8AC3E}">
        <p14:creationId xmlns:p14="http://schemas.microsoft.com/office/powerpoint/2010/main" val="1456153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704445" cy="903231"/>
          </a:xfrm>
        </p:spPr>
        <p:txBody>
          <a:bodyPr>
            <a:normAutofit fontScale="90000"/>
          </a:bodyPr>
          <a:lstStyle/>
          <a:p>
            <a:pPr algn="ctr"/>
            <a:r>
              <a:rPr lang="en-US" sz="3600" dirty="0"/>
              <a:t>Learning Outcome 4.4</a:t>
            </a:r>
            <a:br>
              <a:rPr lang="en-US" sz="3600" dirty="0"/>
            </a:br>
            <a:r>
              <a:rPr lang="en-US" sz="3600" dirty="0"/>
              <a:t>Apply Your Knowledge #3 </a:t>
            </a:r>
            <a:r>
              <a:rPr lang="en-US" sz="1100" b="0" dirty="0"/>
              <a:t>2</a:t>
            </a:r>
          </a:p>
        </p:txBody>
      </p:sp>
      <p:sp>
        <p:nvSpPr>
          <p:cNvPr id="3" name="Content Placeholder 2"/>
          <p:cNvSpPr>
            <a:spLocks noGrp="1"/>
          </p:cNvSpPr>
          <p:nvPr>
            <p:ph sz="quarter" idx="11"/>
          </p:nvPr>
        </p:nvSpPr>
        <p:spPr>
          <a:xfrm>
            <a:off x="342900" y="1276709"/>
            <a:ext cx="7000009" cy="1577327"/>
          </a:xfrm>
        </p:spPr>
        <p:txBody>
          <a:bodyPr>
            <a:normAutofit/>
          </a:bodyPr>
          <a:lstStyle/>
          <a:p>
            <a:r>
              <a:rPr lang="en-US" sz="2400" dirty="0"/>
              <a:t>Where is an acceptable alternate site for electrode placement on the upper extremity?</a:t>
            </a:r>
          </a:p>
        </p:txBody>
      </p:sp>
      <p:sp>
        <p:nvSpPr>
          <p:cNvPr id="4" name="Content Placeholder 3"/>
          <p:cNvSpPr>
            <a:spLocks noGrp="1"/>
          </p:cNvSpPr>
          <p:nvPr>
            <p:ph sz="quarter" idx="14"/>
          </p:nvPr>
        </p:nvSpPr>
        <p:spPr>
          <a:xfrm>
            <a:off x="342900" y="3590638"/>
            <a:ext cx="7212445" cy="1577327"/>
          </a:xfrm>
        </p:spPr>
        <p:txBody>
          <a:bodyPr>
            <a:normAutofit/>
          </a:bodyPr>
          <a:lstStyle/>
          <a:p>
            <a:r>
              <a:rPr lang="en-US" sz="2400" dirty="0">
                <a:solidFill>
                  <a:srgbClr val="002060"/>
                </a:solidFill>
              </a:rPr>
              <a:t>Deltoid (shoulder)</a:t>
            </a:r>
          </a:p>
        </p:txBody>
      </p:sp>
      <p:sp>
        <p:nvSpPr>
          <p:cNvPr id="7" name="Slide Number Placeholder 6"/>
          <p:cNvSpPr>
            <a:spLocks noGrp="1"/>
          </p:cNvSpPr>
          <p:nvPr>
            <p:ph type="sldNum" sz="quarter" idx="10"/>
          </p:nvPr>
        </p:nvSpPr>
        <p:spPr/>
        <p:txBody>
          <a:bodyPr/>
          <a:lstStyle/>
          <a:p>
            <a:fld id="{68151E55-6873-49E2-B8D5-2F265E6F1973}" type="slidenum">
              <a:rPr lang="en-US" smtClean="0"/>
              <a:pPr/>
              <a:t>30</a:t>
            </a:fld>
            <a:endParaRPr lang="en-US"/>
          </a:p>
        </p:txBody>
      </p:sp>
      <p:sp>
        <p:nvSpPr>
          <p:cNvPr id="8" name="Content Placeholder 7">
            <a:extLst>
              <a:ext uri="{FF2B5EF4-FFF2-40B4-BE49-F238E27FC236}">
                <a16:creationId xmlns:a16="http://schemas.microsoft.com/office/drawing/2014/main" id="{DBA30500-071B-4BC0-85A5-C7CB2C2FEB21}"/>
              </a:ext>
            </a:extLst>
          </p:cNvPr>
          <p:cNvSpPr>
            <a:spLocks noGrp="1"/>
          </p:cNvSpPr>
          <p:nvPr>
            <p:ph sz="quarter" idx="15"/>
          </p:nvPr>
        </p:nvSpPr>
        <p:spPr>
          <a:xfrm>
            <a:off x="317420" y="2298288"/>
            <a:ext cx="8458200" cy="503906"/>
          </a:xfrm>
        </p:spPr>
        <p:txBody>
          <a:bodyPr>
            <a:normAutofit/>
          </a:bodyPr>
          <a:lstStyle/>
          <a:p>
            <a:r>
              <a:rPr lang="en-US" sz="2400" dirty="0">
                <a:solidFill>
                  <a:srgbClr val="002060"/>
                </a:solidFill>
              </a:rPr>
              <a:t>Answer:</a:t>
            </a:r>
          </a:p>
        </p:txBody>
      </p:sp>
    </p:spTree>
    <p:extLst>
      <p:ext uri="{BB962C8B-B14F-4D97-AF65-F5344CB8AC3E}">
        <p14:creationId xmlns:p14="http://schemas.microsoft.com/office/powerpoint/2010/main" val="2575082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787573" cy="903231"/>
          </a:xfrm>
        </p:spPr>
        <p:txBody>
          <a:bodyPr>
            <a:noAutofit/>
          </a:bodyPr>
          <a:lstStyle/>
          <a:p>
            <a:pPr algn="ctr"/>
            <a:r>
              <a:rPr lang="en-US" sz="2600" dirty="0"/>
              <a:t>Learning Outcome 4.5</a:t>
            </a:r>
            <a:br>
              <a:rPr lang="en-US" sz="2600" dirty="0"/>
            </a:br>
            <a:r>
              <a:rPr lang="en-US" sz="2600" dirty="0"/>
              <a:t>Operating the E</a:t>
            </a:r>
            <a:r>
              <a:rPr lang="en-US" sz="100" dirty="0"/>
              <a:t> </a:t>
            </a:r>
            <a:r>
              <a:rPr lang="en-US" sz="2600" dirty="0"/>
              <a:t>C</a:t>
            </a:r>
            <a:r>
              <a:rPr lang="en-US" sz="100" dirty="0"/>
              <a:t> </a:t>
            </a:r>
            <a:r>
              <a:rPr lang="en-US" sz="2600" dirty="0"/>
              <a:t>G Machine: Preparation Checklist</a:t>
            </a:r>
          </a:p>
        </p:txBody>
      </p:sp>
      <p:sp>
        <p:nvSpPr>
          <p:cNvPr id="3" name="Content Placeholder 2"/>
          <p:cNvSpPr>
            <a:spLocks noGrp="1"/>
          </p:cNvSpPr>
          <p:nvPr>
            <p:ph sz="quarter" idx="11"/>
          </p:nvPr>
        </p:nvSpPr>
        <p:spPr>
          <a:xfrm>
            <a:off x="342900" y="1524001"/>
            <a:ext cx="7637318" cy="4724400"/>
          </a:xfrm>
        </p:spPr>
        <p:txBody>
          <a:bodyPr/>
          <a:lstStyle/>
          <a:p>
            <a:pPr marL="292608" indent="-292608">
              <a:buFont typeface="Arial" panose="020B0604020202020204" pitchFamily="34" charset="0"/>
              <a:buChar char="•"/>
            </a:pPr>
            <a:r>
              <a:rPr lang="en-US" sz="2800" dirty="0"/>
              <a:t>Identify and communicate with patient.</a:t>
            </a:r>
          </a:p>
          <a:p>
            <a:pPr marL="292608" indent="-292608">
              <a:buFont typeface="Arial" panose="020B0604020202020204" pitchFamily="34" charset="0"/>
              <a:buChar char="•"/>
            </a:pPr>
            <a:r>
              <a:rPr lang="en-US" sz="2800" dirty="0"/>
              <a:t>Prepare patient and room.</a:t>
            </a:r>
          </a:p>
          <a:p>
            <a:pPr marL="292608" indent="-292608">
              <a:buFont typeface="Arial" panose="020B0604020202020204" pitchFamily="34" charset="0"/>
              <a:buChar char="•"/>
            </a:pPr>
            <a:r>
              <a:rPr lang="en-US" sz="2800" dirty="0"/>
              <a:t>Provide for patient privacy.</a:t>
            </a:r>
          </a:p>
          <a:p>
            <a:pPr marL="292608" indent="-292608">
              <a:buFont typeface="Arial" panose="020B0604020202020204" pitchFamily="34" charset="0"/>
              <a:buChar char="•"/>
            </a:pPr>
            <a:r>
              <a:rPr lang="en-US" sz="2800" dirty="0"/>
              <a:t>Provide for safety and infection control.</a:t>
            </a:r>
          </a:p>
          <a:p>
            <a:pPr marL="292608" indent="-292608">
              <a:buFont typeface="Arial" panose="020B0604020202020204" pitchFamily="34" charset="0"/>
              <a:buChar char="•"/>
            </a:pPr>
            <a:r>
              <a:rPr lang="en-US" sz="2800" dirty="0"/>
              <a:t>Locate and check equipment for functioning.</a:t>
            </a:r>
          </a:p>
          <a:p>
            <a:pPr marL="292608" indent="-292608">
              <a:buFont typeface="Arial" panose="020B0604020202020204" pitchFamily="34" charset="0"/>
              <a:buChar char="•"/>
            </a:pPr>
            <a:r>
              <a:rPr lang="en-US" sz="2800" dirty="0"/>
              <a:t>Load E</a:t>
            </a:r>
            <a:r>
              <a:rPr lang="en-US" sz="400" dirty="0"/>
              <a:t> </a:t>
            </a:r>
            <a:r>
              <a:rPr lang="en-US" sz="2800" dirty="0"/>
              <a:t>C</a:t>
            </a:r>
            <a:r>
              <a:rPr lang="en-US" sz="400" dirty="0"/>
              <a:t> </a:t>
            </a:r>
            <a:r>
              <a:rPr lang="en-US" sz="2800" dirty="0"/>
              <a:t>G graph paper, if necessary.</a:t>
            </a:r>
          </a:p>
          <a:p>
            <a:pPr marL="292608" indent="-292608">
              <a:buFont typeface="Arial" panose="020B0604020202020204" pitchFamily="34" charset="0"/>
              <a:buChar char="•"/>
            </a:pPr>
            <a:r>
              <a:rPr lang="en-US" sz="2800" dirty="0"/>
              <a:t>Attach electrodes and leads.</a:t>
            </a:r>
            <a:endParaRPr lang="en-US" sz="20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31</a:t>
            </a:fld>
            <a:endParaRPr lang="en-US" dirty="0"/>
          </a:p>
        </p:txBody>
      </p:sp>
    </p:spTree>
    <p:extLst>
      <p:ext uri="{BB962C8B-B14F-4D97-AF65-F5344CB8AC3E}">
        <p14:creationId xmlns:p14="http://schemas.microsoft.com/office/powerpoint/2010/main" val="887456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778336" cy="903231"/>
          </a:xfrm>
        </p:spPr>
        <p:txBody>
          <a:bodyPr>
            <a:normAutofit/>
          </a:bodyPr>
          <a:lstStyle/>
          <a:p>
            <a:pPr algn="ctr"/>
            <a:r>
              <a:rPr lang="en-US" sz="3600" dirty="0"/>
              <a:t>Operating the E</a:t>
            </a:r>
            <a:r>
              <a:rPr lang="en-US" sz="100" dirty="0"/>
              <a:t> </a:t>
            </a:r>
            <a:r>
              <a:rPr lang="en-US" sz="3600" dirty="0"/>
              <a:t>C</a:t>
            </a:r>
            <a:r>
              <a:rPr lang="en-US" sz="100" dirty="0"/>
              <a:t> </a:t>
            </a:r>
            <a:r>
              <a:rPr lang="en-US" sz="3600" dirty="0"/>
              <a:t>G Machine</a:t>
            </a:r>
          </a:p>
        </p:txBody>
      </p:sp>
      <p:sp>
        <p:nvSpPr>
          <p:cNvPr id="3" name="Content Placeholder 2"/>
          <p:cNvSpPr>
            <a:spLocks noGrp="1"/>
          </p:cNvSpPr>
          <p:nvPr>
            <p:ph sz="quarter" idx="11"/>
          </p:nvPr>
        </p:nvSpPr>
        <p:spPr>
          <a:xfrm>
            <a:off x="342900" y="1276709"/>
            <a:ext cx="8458200" cy="1100731"/>
          </a:xfrm>
        </p:spPr>
        <p:txBody>
          <a:bodyPr>
            <a:normAutofit/>
          </a:bodyPr>
          <a:lstStyle/>
          <a:p>
            <a:r>
              <a:rPr lang="en-US" sz="2800" dirty="0"/>
              <a:t>Automatic machine.</a:t>
            </a:r>
          </a:p>
          <a:p>
            <a:pPr marL="292608" indent="-292608">
              <a:buFont typeface="Arial" panose="020B0604020202020204" pitchFamily="34" charset="0"/>
              <a:buChar char="•"/>
            </a:pPr>
            <a:r>
              <a:rPr lang="en-US" sz="2800" dirty="0"/>
              <a:t>Press “Run” or “Auto”.</a:t>
            </a:r>
          </a:p>
        </p:txBody>
      </p:sp>
      <p:sp>
        <p:nvSpPr>
          <p:cNvPr id="4" name="Content Placeholder 3"/>
          <p:cNvSpPr>
            <a:spLocks noGrp="1"/>
          </p:cNvSpPr>
          <p:nvPr>
            <p:ph sz="quarter" idx="14"/>
          </p:nvPr>
        </p:nvSpPr>
        <p:spPr>
          <a:xfrm>
            <a:off x="342900" y="2636520"/>
            <a:ext cx="7203209" cy="3611880"/>
          </a:xfrm>
        </p:spPr>
        <p:txBody>
          <a:bodyPr>
            <a:normAutofit/>
          </a:bodyPr>
          <a:lstStyle/>
          <a:p>
            <a:r>
              <a:rPr lang="en-US" sz="2800" dirty="0"/>
              <a:t>Manual machine.</a:t>
            </a:r>
          </a:p>
          <a:p>
            <a:pPr marL="292608" indent="-292608">
              <a:buFont typeface="Arial" panose="020B0604020202020204" pitchFamily="34" charset="0"/>
              <a:buChar char="•"/>
            </a:pPr>
            <a:r>
              <a:rPr lang="en-US" sz="2800" dirty="0"/>
              <a:t>Make sure equipment is standardized and set to Lead 1.</a:t>
            </a:r>
          </a:p>
          <a:p>
            <a:pPr marL="292608" indent="-292608">
              <a:buFont typeface="Arial" panose="020B0604020202020204" pitchFamily="34" charset="0"/>
              <a:buChar char="•"/>
            </a:pPr>
            <a:r>
              <a:rPr lang="en-US" sz="2800" dirty="0"/>
              <a:t>Run a few complexes, insert standardization mark.</a:t>
            </a:r>
          </a:p>
        </p:txBody>
      </p:sp>
      <p:sp>
        <p:nvSpPr>
          <p:cNvPr id="7" name="Slide Number Placeholder 6"/>
          <p:cNvSpPr>
            <a:spLocks noGrp="1"/>
          </p:cNvSpPr>
          <p:nvPr>
            <p:ph type="sldNum" sz="quarter" idx="10"/>
          </p:nvPr>
        </p:nvSpPr>
        <p:spPr/>
        <p:txBody>
          <a:bodyPr/>
          <a:lstStyle/>
          <a:p>
            <a:fld id="{68151E55-6873-49E2-B8D5-2F265E6F1973}" type="slidenum">
              <a:rPr lang="en-US" smtClean="0"/>
              <a:pPr/>
              <a:t>32</a:t>
            </a:fld>
            <a:endParaRPr lang="en-US"/>
          </a:p>
        </p:txBody>
      </p:sp>
    </p:spTree>
    <p:extLst>
      <p:ext uri="{BB962C8B-B14F-4D97-AF65-F5344CB8AC3E}">
        <p14:creationId xmlns:p14="http://schemas.microsoft.com/office/powerpoint/2010/main" val="2330723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722918" cy="903231"/>
          </a:xfrm>
        </p:spPr>
        <p:txBody>
          <a:bodyPr>
            <a:normAutofit fontScale="90000"/>
          </a:bodyPr>
          <a:lstStyle/>
          <a:p>
            <a:pPr algn="ctr"/>
            <a:r>
              <a:rPr lang="en-US" dirty="0"/>
              <a:t>Learning Outcome 4.5</a:t>
            </a:r>
            <a:br>
              <a:rPr lang="en-US" dirty="0"/>
            </a:br>
            <a:r>
              <a:rPr lang="en-US" dirty="0"/>
              <a:t>Apply Your Knowledge </a:t>
            </a:r>
            <a:r>
              <a:rPr lang="en-US" sz="1100" b="0" dirty="0"/>
              <a:t>1</a:t>
            </a:r>
          </a:p>
        </p:txBody>
      </p:sp>
      <p:sp>
        <p:nvSpPr>
          <p:cNvPr id="3" name="Content Placeholder 2"/>
          <p:cNvSpPr>
            <a:spLocks noGrp="1"/>
          </p:cNvSpPr>
          <p:nvPr>
            <p:ph sz="quarter" idx="11"/>
          </p:nvPr>
        </p:nvSpPr>
        <p:spPr>
          <a:xfrm>
            <a:off x="342900" y="1856509"/>
            <a:ext cx="6926118" cy="4391891"/>
          </a:xfrm>
        </p:spPr>
        <p:txBody>
          <a:bodyPr/>
          <a:lstStyle/>
          <a:p>
            <a:r>
              <a:rPr lang="en-US" sz="2800" dirty="0"/>
              <a:t>What should be done immediately after pressing the Run or Auto button when performing an E</a:t>
            </a:r>
            <a:r>
              <a:rPr lang="en-US" sz="400" dirty="0"/>
              <a:t> </a:t>
            </a:r>
            <a:r>
              <a:rPr lang="en-US" sz="2800" dirty="0"/>
              <a:t>C</a:t>
            </a:r>
            <a:r>
              <a:rPr lang="en-US" sz="400" dirty="0"/>
              <a:t> </a:t>
            </a:r>
            <a:r>
              <a:rPr lang="en-US" sz="2800" dirty="0"/>
              <a:t>G?</a:t>
            </a:r>
          </a:p>
        </p:txBody>
      </p:sp>
      <p:sp>
        <p:nvSpPr>
          <p:cNvPr id="6" name="Slide Number Placeholder 5"/>
          <p:cNvSpPr>
            <a:spLocks noGrp="1"/>
          </p:cNvSpPr>
          <p:nvPr>
            <p:ph type="sldNum" sz="quarter" idx="4"/>
          </p:nvPr>
        </p:nvSpPr>
        <p:spPr/>
        <p:txBody>
          <a:bodyPr/>
          <a:lstStyle/>
          <a:p>
            <a:fld id="{68151E55-6873-49E2-B8D5-2F265E6F1973}" type="slidenum">
              <a:rPr lang="en-US" smtClean="0"/>
              <a:pPr/>
              <a:t>33</a:t>
            </a:fld>
            <a:endParaRPr lang="en-US" dirty="0"/>
          </a:p>
        </p:txBody>
      </p:sp>
    </p:spTree>
    <p:extLst>
      <p:ext uri="{BB962C8B-B14F-4D97-AF65-F5344CB8AC3E}">
        <p14:creationId xmlns:p14="http://schemas.microsoft.com/office/powerpoint/2010/main" val="3899343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695209" cy="903231"/>
          </a:xfrm>
        </p:spPr>
        <p:txBody>
          <a:bodyPr>
            <a:normAutofit fontScale="90000"/>
          </a:bodyPr>
          <a:lstStyle/>
          <a:p>
            <a:pPr algn="ctr"/>
            <a:r>
              <a:rPr lang="en-US" sz="3600" dirty="0"/>
              <a:t>Learning Outcome 4.5</a:t>
            </a:r>
            <a:br>
              <a:rPr lang="en-US" sz="3600" dirty="0"/>
            </a:br>
            <a:r>
              <a:rPr lang="en-US" sz="3600" dirty="0"/>
              <a:t>Apply Your Knowledge </a:t>
            </a:r>
            <a:r>
              <a:rPr lang="en-US" sz="1100" b="0" dirty="0"/>
              <a:t>2</a:t>
            </a:r>
          </a:p>
        </p:txBody>
      </p:sp>
      <p:sp>
        <p:nvSpPr>
          <p:cNvPr id="3" name="Content Placeholder 2"/>
          <p:cNvSpPr>
            <a:spLocks noGrp="1"/>
          </p:cNvSpPr>
          <p:nvPr>
            <p:ph sz="quarter" idx="11"/>
          </p:nvPr>
        </p:nvSpPr>
        <p:spPr>
          <a:xfrm>
            <a:off x="342900" y="1276709"/>
            <a:ext cx="7009245" cy="1577327"/>
          </a:xfrm>
        </p:spPr>
        <p:txBody>
          <a:bodyPr>
            <a:normAutofit/>
          </a:bodyPr>
          <a:lstStyle/>
          <a:p>
            <a:r>
              <a:rPr lang="en-US" sz="2400" dirty="0"/>
              <a:t>What should be done immediately after pressing the Run or Auto button when performing an E</a:t>
            </a:r>
            <a:r>
              <a:rPr lang="en-US" sz="300" dirty="0"/>
              <a:t> </a:t>
            </a:r>
            <a:r>
              <a:rPr lang="en-US" sz="2400" dirty="0"/>
              <a:t>C</a:t>
            </a:r>
            <a:r>
              <a:rPr lang="en-US" sz="300" dirty="0"/>
              <a:t> </a:t>
            </a:r>
            <a:r>
              <a:rPr lang="en-US" sz="2400" dirty="0"/>
              <a:t>G?</a:t>
            </a:r>
          </a:p>
        </p:txBody>
      </p:sp>
      <p:sp>
        <p:nvSpPr>
          <p:cNvPr id="4" name="Content Placeholder 3"/>
          <p:cNvSpPr>
            <a:spLocks noGrp="1"/>
          </p:cNvSpPr>
          <p:nvPr>
            <p:ph sz="quarter" idx="14"/>
          </p:nvPr>
        </p:nvSpPr>
        <p:spPr>
          <a:xfrm>
            <a:off x="342900" y="3922310"/>
            <a:ext cx="8458200" cy="1577327"/>
          </a:xfrm>
        </p:spPr>
        <p:txBody>
          <a:bodyPr>
            <a:normAutofit/>
          </a:bodyPr>
          <a:lstStyle/>
          <a:p>
            <a:r>
              <a:rPr lang="en-US" sz="2400" dirty="0">
                <a:solidFill>
                  <a:srgbClr val="002060"/>
                </a:solidFill>
              </a:rPr>
              <a:t>The L</a:t>
            </a:r>
            <a:r>
              <a:rPr lang="en-US" sz="300" dirty="0">
                <a:solidFill>
                  <a:srgbClr val="002060"/>
                </a:solidFill>
              </a:rPr>
              <a:t> </a:t>
            </a:r>
            <a:r>
              <a:rPr lang="en-US" sz="2400" dirty="0">
                <a:solidFill>
                  <a:srgbClr val="002060"/>
                </a:solidFill>
              </a:rPr>
              <a:t>C</a:t>
            </a:r>
            <a:r>
              <a:rPr lang="en-US" sz="300" dirty="0">
                <a:solidFill>
                  <a:srgbClr val="002060"/>
                </a:solidFill>
              </a:rPr>
              <a:t> </a:t>
            </a:r>
            <a:r>
              <a:rPr lang="en-US" sz="2400" dirty="0">
                <a:solidFill>
                  <a:srgbClr val="002060"/>
                </a:solidFill>
              </a:rPr>
              <a:t>D display should be checked for errors.</a:t>
            </a:r>
          </a:p>
        </p:txBody>
      </p:sp>
      <p:sp>
        <p:nvSpPr>
          <p:cNvPr id="7" name="Slide Number Placeholder 6"/>
          <p:cNvSpPr>
            <a:spLocks noGrp="1"/>
          </p:cNvSpPr>
          <p:nvPr>
            <p:ph type="sldNum" sz="quarter" idx="10"/>
          </p:nvPr>
        </p:nvSpPr>
        <p:spPr/>
        <p:txBody>
          <a:bodyPr/>
          <a:lstStyle/>
          <a:p>
            <a:fld id="{68151E55-6873-49E2-B8D5-2F265E6F1973}" type="slidenum">
              <a:rPr lang="en-US" smtClean="0"/>
              <a:pPr/>
              <a:t>34</a:t>
            </a:fld>
            <a:endParaRPr lang="en-US"/>
          </a:p>
        </p:txBody>
      </p:sp>
      <p:sp>
        <p:nvSpPr>
          <p:cNvPr id="8" name="Content Placeholder 7">
            <a:extLst>
              <a:ext uri="{FF2B5EF4-FFF2-40B4-BE49-F238E27FC236}">
                <a16:creationId xmlns:a16="http://schemas.microsoft.com/office/drawing/2014/main" id="{DCE5B222-40A2-4352-800F-67C80B6ADF68}"/>
              </a:ext>
            </a:extLst>
          </p:cNvPr>
          <p:cNvSpPr>
            <a:spLocks noGrp="1"/>
          </p:cNvSpPr>
          <p:nvPr>
            <p:ph sz="quarter" idx="15"/>
          </p:nvPr>
        </p:nvSpPr>
        <p:spPr>
          <a:xfrm>
            <a:off x="342900" y="2670376"/>
            <a:ext cx="8458200" cy="513738"/>
          </a:xfrm>
        </p:spPr>
        <p:txBody>
          <a:bodyPr>
            <a:normAutofit/>
          </a:bodyPr>
          <a:lstStyle/>
          <a:p>
            <a:r>
              <a:rPr lang="en-US" sz="2400" dirty="0">
                <a:solidFill>
                  <a:srgbClr val="002060"/>
                </a:solidFill>
              </a:rPr>
              <a:t>Answer:</a:t>
            </a:r>
            <a:endParaRPr lang="en-US" sz="2400" dirty="0"/>
          </a:p>
        </p:txBody>
      </p:sp>
    </p:spTree>
    <p:extLst>
      <p:ext uri="{BB962C8B-B14F-4D97-AF65-F5344CB8AC3E}">
        <p14:creationId xmlns:p14="http://schemas.microsoft.com/office/powerpoint/2010/main" val="2292069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Learning Outcome 4.6</a:t>
            </a:r>
            <a:br>
              <a:rPr lang="en-US" dirty="0"/>
            </a:br>
            <a:r>
              <a:rPr lang="en-US" dirty="0"/>
              <a:t>Checking the E</a:t>
            </a:r>
            <a:r>
              <a:rPr lang="en-US" sz="100" dirty="0"/>
              <a:t> </a:t>
            </a:r>
            <a:r>
              <a:rPr lang="en-US" dirty="0"/>
              <a:t>C</a:t>
            </a:r>
            <a:r>
              <a:rPr lang="en-US" sz="100" dirty="0"/>
              <a:t> </a:t>
            </a:r>
            <a:r>
              <a:rPr lang="en-US" dirty="0"/>
              <a:t>G Tracing</a:t>
            </a:r>
          </a:p>
        </p:txBody>
      </p:sp>
      <p:sp>
        <p:nvSpPr>
          <p:cNvPr id="3" name="Content Placeholder 2"/>
          <p:cNvSpPr>
            <a:spLocks noGrp="1"/>
          </p:cNvSpPr>
          <p:nvPr>
            <p:ph sz="quarter" idx="11"/>
          </p:nvPr>
        </p:nvSpPr>
        <p:spPr>
          <a:xfrm>
            <a:off x="342900" y="1276709"/>
            <a:ext cx="6824518" cy="4971691"/>
          </a:xfrm>
        </p:spPr>
        <p:txBody>
          <a:bodyPr/>
          <a:lstStyle/>
          <a:p>
            <a:pPr algn="ctr"/>
            <a:r>
              <a:rPr lang="en-US" sz="2400" dirty="0">
                <a:solidFill>
                  <a:srgbClr val="002060"/>
                </a:solidFill>
              </a:rPr>
              <a:t>Key Terms</a:t>
            </a:r>
          </a:p>
          <a:p>
            <a:r>
              <a:rPr lang="en-US" sz="2400" dirty="0"/>
              <a:t>Alternating current (A</a:t>
            </a:r>
            <a:r>
              <a:rPr lang="en-US" sz="300" dirty="0"/>
              <a:t> </a:t>
            </a:r>
            <a:r>
              <a:rPr lang="en-US" sz="2400" dirty="0"/>
              <a:t>C) interference.</a:t>
            </a:r>
          </a:p>
          <a:p>
            <a:pPr marL="292608" indent="-292608">
              <a:buFont typeface="Arial" panose="020B0604020202020204" pitchFamily="34" charset="0"/>
              <a:buChar char="•"/>
            </a:pPr>
            <a:r>
              <a:rPr lang="en-US" sz="2400" dirty="0"/>
              <a:t>Somatic tremor.</a:t>
            </a:r>
          </a:p>
          <a:p>
            <a:pPr marL="292608" indent="-292608">
              <a:buFont typeface="Arial" panose="020B0604020202020204" pitchFamily="34" charset="0"/>
              <a:buChar char="•"/>
            </a:pPr>
            <a:r>
              <a:rPr lang="en-US" sz="2400" dirty="0"/>
              <a:t>Wandering baseline.</a:t>
            </a:r>
            <a:endParaRPr lang="en-US"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35</a:t>
            </a:fld>
            <a:endParaRPr lang="en-US" dirty="0"/>
          </a:p>
        </p:txBody>
      </p:sp>
    </p:spTree>
    <p:extLst>
      <p:ext uri="{BB962C8B-B14F-4D97-AF65-F5344CB8AC3E}">
        <p14:creationId xmlns:p14="http://schemas.microsoft.com/office/powerpoint/2010/main" val="16170469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Artifact Causes</a:t>
            </a:r>
          </a:p>
        </p:txBody>
      </p:sp>
      <p:sp>
        <p:nvSpPr>
          <p:cNvPr id="3" name="Content Placeholder 2"/>
          <p:cNvSpPr>
            <a:spLocks noGrp="1"/>
          </p:cNvSpPr>
          <p:nvPr>
            <p:ph sz="quarter" idx="11"/>
          </p:nvPr>
        </p:nvSpPr>
        <p:spPr>
          <a:xfrm>
            <a:off x="342900" y="1276709"/>
            <a:ext cx="6621318" cy="4971691"/>
          </a:xfrm>
        </p:spPr>
        <p:txBody>
          <a:bodyPr/>
          <a:lstStyle/>
          <a:p>
            <a:r>
              <a:rPr lang="en-US" sz="2800" dirty="0"/>
              <a:t>Artifacts caused by:</a:t>
            </a:r>
          </a:p>
          <a:p>
            <a:pPr marL="292608" indent="-292608">
              <a:buFont typeface="Arial" panose="020B0604020202020204" pitchFamily="34" charset="0"/>
              <a:buChar char="•"/>
            </a:pPr>
            <a:r>
              <a:rPr lang="en-US" sz="2800" dirty="0"/>
              <a:t>Somatic tremor.</a:t>
            </a:r>
          </a:p>
          <a:p>
            <a:pPr marL="292608" indent="-292608">
              <a:buFont typeface="Arial" panose="020B0604020202020204" pitchFamily="34" charset="0"/>
              <a:buChar char="•"/>
            </a:pPr>
            <a:r>
              <a:rPr lang="en-US" sz="2800" dirty="0"/>
              <a:t>Wandering baseline.</a:t>
            </a:r>
          </a:p>
          <a:p>
            <a:pPr marL="292608" indent="-292608">
              <a:buFont typeface="Arial" panose="020B0604020202020204" pitchFamily="34" charset="0"/>
              <a:buChar char="•"/>
            </a:pPr>
            <a:r>
              <a:rPr lang="en-US" sz="2800" dirty="0"/>
              <a:t>A</a:t>
            </a:r>
            <a:r>
              <a:rPr lang="en-US" sz="400" dirty="0"/>
              <a:t> </a:t>
            </a:r>
            <a:r>
              <a:rPr lang="en-US" sz="2800" dirty="0"/>
              <a:t>C interference.</a:t>
            </a:r>
          </a:p>
          <a:p>
            <a:pPr marL="292608" indent="-292608">
              <a:buFont typeface="Arial" panose="020B0604020202020204" pitchFamily="34" charset="0"/>
              <a:buChar char="•"/>
            </a:pPr>
            <a:r>
              <a:rPr lang="en-US" sz="2800" dirty="0"/>
              <a:t>Interrupted baseline.</a:t>
            </a:r>
            <a:endParaRPr lang="en-US"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36</a:t>
            </a:fld>
            <a:endParaRPr lang="en-US" dirty="0"/>
          </a:p>
        </p:txBody>
      </p:sp>
    </p:spTree>
    <p:extLst>
      <p:ext uri="{BB962C8B-B14F-4D97-AF65-F5344CB8AC3E}">
        <p14:creationId xmlns:p14="http://schemas.microsoft.com/office/powerpoint/2010/main" val="1242177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Somatic Tremor</a:t>
            </a:r>
          </a:p>
        </p:txBody>
      </p:sp>
      <p:sp>
        <p:nvSpPr>
          <p:cNvPr id="5" name="Content Placeholder 4"/>
          <p:cNvSpPr>
            <a:spLocks noGrp="1"/>
          </p:cNvSpPr>
          <p:nvPr>
            <p:ph sz="quarter" idx="11"/>
          </p:nvPr>
        </p:nvSpPr>
        <p:spPr>
          <a:xfrm>
            <a:off x="342900" y="1276709"/>
            <a:ext cx="6842991" cy="506371"/>
          </a:xfrm>
        </p:spPr>
        <p:txBody>
          <a:bodyPr/>
          <a:lstStyle/>
          <a:p>
            <a:r>
              <a:rPr lang="en-US" sz="2400" dirty="0"/>
              <a:t>Large spikes caused by muscle movement.</a:t>
            </a:r>
          </a:p>
        </p:txBody>
      </p:sp>
      <p:sp>
        <p:nvSpPr>
          <p:cNvPr id="4" name="Text Placeholder 3"/>
          <p:cNvSpPr>
            <a:spLocks noGrp="1"/>
          </p:cNvSpPr>
          <p:nvPr>
            <p:ph type="body" sz="quarter" idx="12"/>
          </p:nvPr>
        </p:nvSpPr>
        <p:spPr>
          <a:xfrm>
            <a:off x="2887489" y="6263148"/>
            <a:ext cx="3369022" cy="251952"/>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37</a:t>
            </a:fld>
            <a:endParaRPr lang="en-US" dirty="0"/>
          </a:p>
        </p:txBody>
      </p:sp>
      <p:pic>
        <p:nvPicPr>
          <p:cNvPr id="2" name="Picture 1" descr="An illustration shows an E C G tracing affected by somatic tremor."/>
          <p:cNvPicPr>
            <a:picLocks noChangeAspect="1"/>
          </p:cNvPicPr>
          <p:nvPr/>
        </p:nvPicPr>
        <p:blipFill>
          <a:blip r:embed="rId3"/>
          <a:stretch>
            <a:fillRect/>
          </a:stretch>
        </p:blipFill>
        <p:spPr>
          <a:xfrm>
            <a:off x="223891" y="2344282"/>
            <a:ext cx="7202145" cy="2169435"/>
          </a:xfrm>
          <a:prstGeom prst="rect">
            <a:avLst/>
          </a:prstGeom>
        </p:spPr>
      </p:pic>
    </p:spTree>
    <p:extLst>
      <p:ext uri="{BB962C8B-B14F-4D97-AF65-F5344CB8AC3E}">
        <p14:creationId xmlns:p14="http://schemas.microsoft.com/office/powerpoint/2010/main" val="3128098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Wandering Baseline</a:t>
            </a:r>
          </a:p>
        </p:txBody>
      </p:sp>
      <p:sp>
        <p:nvSpPr>
          <p:cNvPr id="5" name="Content Placeholder 4"/>
          <p:cNvSpPr>
            <a:spLocks noGrp="1"/>
          </p:cNvSpPr>
          <p:nvPr>
            <p:ph sz="quarter" idx="11"/>
          </p:nvPr>
        </p:nvSpPr>
        <p:spPr>
          <a:xfrm>
            <a:off x="342900" y="1276709"/>
            <a:ext cx="8458200" cy="994051"/>
          </a:xfrm>
        </p:spPr>
        <p:txBody>
          <a:bodyPr/>
          <a:lstStyle/>
          <a:p>
            <a:pPr marL="292608" indent="-292608">
              <a:buFont typeface="Arial" panose="020B0604020202020204" pitchFamily="34" charset="0"/>
              <a:buChar char="•"/>
            </a:pPr>
            <a:r>
              <a:rPr lang="en-US" sz="2400" dirty="0"/>
              <a:t>A</a:t>
            </a:r>
            <a:r>
              <a:rPr lang="en-US" sz="300" dirty="0"/>
              <a:t> </a:t>
            </a:r>
            <a:r>
              <a:rPr lang="en-US" sz="2400" dirty="0"/>
              <a:t>K</a:t>
            </a:r>
            <a:r>
              <a:rPr lang="en-US" sz="300" dirty="0"/>
              <a:t> </a:t>
            </a:r>
            <a:r>
              <a:rPr lang="en-US" sz="2400" dirty="0"/>
              <a:t>A baseline shift.</a:t>
            </a:r>
          </a:p>
          <a:p>
            <a:pPr marL="292608" indent="-292608">
              <a:buFont typeface="Arial" panose="020B0604020202020204" pitchFamily="34" charset="0"/>
              <a:buChar char="•"/>
            </a:pPr>
            <a:r>
              <a:rPr lang="en-US" sz="2400" dirty="0"/>
              <a:t>Usually caused by improper electrode application.</a:t>
            </a:r>
          </a:p>
        </p:txBody>
      </p:sp>
      <p:sp>
        <p:nvSpPr>
          <p:cNvPr id="4" name="Text Placeholder 3"/>
          <p:cNvSpPr>
            <a:spLocks noGrp="1"/>
          </p:cNvSpPr>
          <p:nvPr>
            <p:ph type="body" sz="quarter" idx="12"/>
          </p:nvPr>
        </p:nvSpPr>
        <p:spPr>
          <a:xfrm>
            <a:off x="2936650" y="6282813"/>
            <a:ext cx="3270700" cy="232287"/>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38</a:t>
            </a:fld>
            <a:endParaRPr lang="en-US" dirty="0"/>
          </a:p>
        </p:txBody>
      </p:sp>
      <p:pic>
        <p:nvPicPr>
          <p:cNvPr id="7" name="Picture 6" descr="An illustration shows a wandering baseline on an E C G tracing."/>
          <p:cNvPicPr>
            <a:picLocks noChangeAspect="1"/>
          </p:cNvPicPr>
          <p:nvPr/>
        </p:nvPicPr>
        <p:blipFill>
          <a:blip r:embed="rId3"/>
          <a:stretch>
            <a:fillRect/>
          </a:stretch>
        </p:blipFill>
        <p:spPr>
          <a:xfrm>
            <a:off x="145289" y="2627239"/>
            <a:ext cx="7520893" cy="2159789"/>
          </a:xfrm>
          <a:prstGeom prst="rect">
            <a:avLst/>
          </a:prstGeom>
        </p:spPr>
      </p:pic>
    </p:spTree>
    <p:extLst>
      <p:ext uri="{BB962C8B-B14F-4D97-AF65-F5344CB8AC3E}">
        <p14:creationId xmlns:p14="http://schemas.microsoft.com/office/powerpoint/2010/main" val="3715302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Alternating Current (A</a:t>
            </a:r>
            <a:r>
              <a:rPr lang="en-US" sz="100" dirty="0"/>
              <a:t> </a:t>
            </a:r>
            <a:r>
              <a:rPr lang="en-US" dirty="0"/>
              <a:t>C) Interference</a:t>
            </a:r>
          </a:p>
        </p:txBody>
      </p:sp>
      <p:sp>
        <p:nvSpPr>
          <p:cNvPr id="5" name="Content Placeholder 4"/>
          <p:cNvSpPr>
            <a:spLocks noGrp="1"/>
          </p:cNvSpPr>
          <p:nvPr>
            <p:ph sz="quarter" idx="11"/>
          </p:nvPr>
        </p:nvSpPr>
        <p:spPr>
          <a:xfrm>
            <a:off x="342900" y="1276709"/>
            <a:ext cx="6935355" cy="1756051"/>
          </a:xfrm>
        </p:spPr>
        <p:txBody>
          <a:bodyPr/>
          <a:lstStyle/>
          <a:p>
            <a:pPr marL="292608" indent="-292608">
              <a:buFont typeface="Arial" panose="020B0604020202020204" pitchFamily="34" charset="0"/>
              <a:buChar char="•"/>
            </a:pPr>
            <a:r>
              <a:rPr lang="en-US" sz="2400" dirty="0"/>
              <a:t>Small, uniform spikes caused by electricity radiated from other machines.</a:t>
            </a:r>
          </a:p>
          <a:p>
            <a:pPr marL="292608" indent="-292608">
              <a:buFont typeface="Arial" panose="020B0604020202020204" pitchFamily="34" charset="0"/>
              <a:buChar char="•"/>
            </a:pPr>
            <a:r>
              <a:rPr lang="en-US" sz="2400" dirty="0"/>
              <a:t>Common sources include improper grounding, lead wires crossed, corroded or dirty electrodes.</a:t>
            </a:r>
          </a:p>
        </p:txBody>
      </p:sp>
      <p:sp>
        <p:nvSpPr>
          <p:cNvPr id="4" name="Text Placeholder 3"/>
          <p:cNvSpPr>
            <a:spLocks noGrp="1"/>
          </p:cNvSpPr>
          <p:nvPr>
            <p:ph type="body" sz="quarter" idx="12"/>
          </p:nvPr>
        </p:nvSpPr>
        <p:spPr>
          <a:xfrm>
            <a:off x="2882573" y="6243485"/>
            <a:ext cx="3378854" cy="271616"/>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39</a:t>
            </a:fld>
            <a:endParaRPr lang="en-US" dirty="0"/>
          </a:p>
        </p:txBody>
      </p:sp>
      <p:pic>
        <p:nvPicPr>
          <p:cNvPr id="2" name="Picture 1" descr="An illustration shows E C G tracing affected by alternating current interference."/>
          <p:cNvPicPr>
            <a:picLocks noChangeAspect="1"/>
          </p:cNvPicPr>
          <p:nvPr/>
        </p:nvPicPr>
        <p:blipFill>
          <a:blip r:embed="rId3"/>
          <a:stretch>
            <a:fillRect/>
          </a:stretch>
        </p:blipFill>
        <p:spPr>
          <a:xfrm>
            <a:off x="258618" y="3463078"/>
            <a:ext cx="7518400" cy="2187363"/>
          </a:xfrm>
          <a:prstGeom prst="rect">
            <a:avLst/>
          </a:prstGeom>
        </p:spPr>
      </p:pic>
    </p:spTree>
    <p:extLst>
      <p:ext uri="{BB962C8B-B14F-4D97-AF65-F5344CB8AC3E}">
        <p14:creationId xmlns:p14="http://schemas.microsoft.com/office/powerpoint/2010/main" val="2771544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732155" cy="903231"/>
          </a:xfrm>
        </p:spPr>
        <p:txBody>
          <a:bodyPr>
            <a:normAutofit/>
          </a:bodyPr>
          <a:lstStyle/>
          <a:p>
            <a:pPr algn="ctr"/>
            <a:r>
              <a:rPr lang="en-US" sz="3600" dirty="0"/>
              <a:t>E</a:t>
            </a:r>
            <a:r>
              <a:rPr lang="en-US" sz="100" dirty="0"/>
              <a:t> </a:t>
            </a:r>
            <a:r>
              <a:rPr lang="en-US" sz="3600" dirty="0"/>
              <a:t>C</a:t>
            </a:r>
            <a:r>
              <a:rPr lang="en-US" sz="100" dirty="0"/>
              <a:t> </a:t>
            </a:r>
            <a:r>
              <a:rPr lang="en-US" sz="3600" dirty="0"/>
              <a:t>G Preparation Essentials</a:t>
            </a:r>
          </a:p>
        </p:txBody>
      </p:sp>
      <p:sp>
        <p:nvSpPr>
          <p:cNvPr id="3" name="Content Placeholder 2"/>
          <p:cNvSpPr>
            <a:spLocks noGrp="1"/>
          </p:cNvSpPr>
          <p:nvPr>
            <p:ph sz="quarter" idx="11"/>
          </p:nvPr>
        </p:nvSpPr>
        <p:spPr>
          <a:xfrm>
            <a:off x="342900" y="1276709"/>
            <a:ext cx="7009245" cy="1808236"/>
          </a:xfrm>
        </p:spPr>
        <p:txBody>
          <a:bodyPr>
            <a:normAutofit/>
          </a:bodyPr>
          <a:lstStyle/>
          <a:p>
            <a:r>
              <a:rPr lang="en-US" sz="2800" dirty="0"/>
              <a:t>Billing information:</a:t>
            </a:r>
          </a:p>
          <a:p>
            <a:pPr marL="292608" indent="-292608">
              <a:buFont typeface="Arial" panose="020B0604020202020204" pitchFamily="34" charset="0"/>
              <a:buChar char="•"/>
            </a:pPr>
            <a:r>
              <a:rPr lang="en-US" sz="2800" dirty="0"/>
              <a:t>Must be entered in the computer or handwritten, depending on system used.</a:t>
            </a:r>
          </a:p>
        </p:txBody>
      </p:sp>
      <p:sp>
        <p:nvSpPr>
          <p:cNvPr id="4" name="Content Placeholder 3"/>
          <p:cNvSpPr>
            <a:spLocks noGrp="1"/>
          </p:cNvSpPr>
          <p:nvPr>
            <p:ph sz="quarter" idx="14"/>
          </p:nvPr>
        </p:nvSpPr>
        <p:spPr>
          <a:xfrm>
            <a:off x="342900" y="3362036"/>
            <a:ext cx="7203209" cy="2886364"/>
          </a:xfrm>
        </p:spPr>
        <p:txBody>
          <a:bodyPr>
            <a:normAutofit/>
          </a:bodyPr>
          <a:lstStyle/>
          <a:p>
            <a:r>
              <a:rPr lang="en-US" sz="2800" dirty="0"/>
              <a:t>Patient information:</a:t>
            </a:r>
          </a:p>
          <a:p>
            <a:pPr marL="292608" indent="-292608">
              <a:buFont typeface="Arial" panose="020B0604020202020204" pitchFamily="34" charset="0"/>
              <a:buChar char="•"/>
            </a:pPr>
            <a:r>
              <a:rPr lang="en-US" sz="2800" dirty="0"/>
              <a:t>Enter on L C D panel or write it on the completed E C G.</a:t>
            </a:r>
          </a:p>
        </p:txBody>
      </p:sp>
      <p:sp>
        <p:nvSpPr>
          <p:cNvPr id="7" name="Slide Number Placeholder 6"/>
          <p:cNvSpPr>
            <a:spLocks noGrp="1"/>
          </p:cNvSpPr>
          <p:nvPr>
            <p:ph type="sldNum" sz="quarter" idx="10"/>
          </p:nvPr>
        </p:nvSpPr>
        <p:spPr/>
        <p:txBody>
          <a:bodyPr/>
          <a:lstStyle/>
          <a:p>
            <a:fld id="{68151E55-6873-49E2-B8D5-2F265E6F1973}" type="slidenum">
              <a:rPr lang="en-US" smtClean="0"/>
              <a:pPr/>
              <a:t>4</a:t>
            </a:fld>
            <a:endParaRPr lang="en-US"/>
          </a:p>
        </p:txBody>
      </p:sp>
    </p:spTree>
    <p:extLst>
      <p:ext uri="{BB962C8B-B14F-4D97-AF65-F5344CB8AC3E}">
        <p14:creationId xmlns:p14="http://schemas.microsoft.com/office/powerpoint/2010/main" val="2176594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695209" cy="903231"/>
          </a:xfrm>
        </p:spPr>
        <p:txBody>
          <a:bodyPr>
            <a:normAutofit/>
          </a:bodyPr>
          <a:lstStyle/>
          <a:p>
            <a:pPr algn="ctr"/>
            <a:r>
              <a:rPr lang="en-US" sz="3600" dirty="0"/>
              <a:t>Interrupted Baseline</a:t>
            </a:r>
          </a:p>
        </p:txBody>
      </p:sp>
      <p:sp>
        <p:nvSpPr>
          <p:cNvPr id="3" name="Content Placeholder 2"/>
          <p:cNvSpPr>
            <a:spLocks noGrp="1"/>
          </p:cNvSpPr>
          <p:nvPr>
            <p:ph sz="quarter" idx="11"/>
          </p:nvPr>
        </p:nvSpPr>
        <p:spPr>
          <a:xfrm>
            <a:off x="342900" y="1276709"/>
            <a:ext cx="8458200" cy="1481731"/>
          </a:xfrm>
        </p:spPr>
        <p:txBody>
          <a:bodyPr>
            <a:normAutofit/>
          </a:bodyPr>
          <a:lstStyle/>
          <a:p>
            <a:r>
              <a:rPr lang="en-US" dirty="0"/>
              <a:t>Causes.</a:t>
            </a:r>
          </a:p>
          <a:p>
            <a:pPr marL="292608" indent="-292608">
              <a:buFont typeface="Arial" panose="020B0604020202020204" pitchFamily="34" charset="0"/>
              <a:buChar char="•"/>
            </a:pPr>
            <a:r>
              <a:rPr lang="en-US" dirty="0"/>
              <a:t>Corroded or dirty electrode clips.</a:t>
            </a:r>
          </a:p>
          <a:p>
            <a:pPr marL="292608" indent="-292608">
              <a:buFont typeface="Arial" panose="020B0604020202020204" pitchFamily="34" charset="0"/>
              <a:buChar char="•"/>
            </a:pPr>
            <a:r>
              <a:rPr lang="en-US" dirty="0"/>
              <a:t>Damaged cable.</a:t>
            </a:r>
          </a:p>
        </p:txBody>
      </p:sp>
      <p:sp>
        <p:nvSpPr>
          <p:cNvPr id="4" name="Content Placeholder 3"/>
          <p:cNvSpPr>
            <a:spLocks noGrp="1"/>
          </p:cNvSpPr>
          <p:nvPr>
            <p:ph sz="quarter" idx="14"/>
          </p:nvPr>
        </p:nvSpPr>
        <p:spPr>
          <a:xfrm>
            <a:off x="342900" y="2939428"/>
            <a:ext cx="7341755" cy="3308972"/>
          </a:xfrm>
        </p:spPr>
        <p:txBody>
          <a:bodyPr/>
          <a:lstStyle/>
          <a:p>
            <a:r>
              <a:rPr lang="en-US" dirty="0"/>
              <a:t>Corrections.</a:t>
            </a:r>
          </a:p>
          <a:p>
            <a:pPr marL="292608" indent="-292608">
              <a:buFont typeface="Arial" panose="020B0604020202020204" pitchFamily="34" charset="0"/>
              <a:buChar char="•"/>
            </a:pPr>
            <a:r>
              <a:rPr lang="en-US" dirty="0"/>
              <a:t>Clean electrode clips after each use.</a:t>
            </a:r>
          </a:p>
          <a:p>
            <a:pPr marL="292608" indent="-292608">
              <a:buFont typeface="Arial" panose="020B0604020202020204" pitchFamily="34" charset="0"/>
              <a:buChar char="•"/>
            </a:pPr>
            <a:r>
              <a:rPr lang="en-US" dirty="0"/>
              <a:t>Inspect cables and connections before each use, replacing as necessary.</a:t>
            </a:r>
          </a:p>
        </p:txBody>
      </p:sp>
      <p:sp>
        <p:nvSpPr>
          <p:cNvPr id="7" name="Slide Number Placeholder 6"/>
          <p:cNvSpPr>
            <a:spLocks noGrp="1"/>
          </p:cNvSpPr>
          <p:nvPr>
            <p:ph type="sldNum" sz="quarter" idx="10"/>
          </p:nvPr>
        </p:nvSpPr>
        <p:spPr/>
        <p:txBody>
          <a:bodyPr/>
          <a:lstStyle/>
          <a:p>
            <a:fld id="{68151E55-6873-49E2-B8D5-2F265E6F1973}" type="slidenum">
              <a:rPr lang="en-US" smtClean="0"/>
              <a:pPr/>
              <a:t>40</a:t>
            </a:fld>
            <a:endParaRPr lang="en-US"/>
          </a:p>
        </p:txBody>
      </p:sp>
    </p:spTree>
    <p:extLst>
      <p:ext uri="{BB962C8B-B14F-4D97-AF65-F5344CB8AC3E}">
        <p14:creationId xmlns:p14="http://schemas.microsoft.com/office/powerpoint/2010/main" val="15894121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900" y="192490"/>
            <a:ext cx="6741391" cy="903231"/>
          </a:xfrm>
        </p:spPr>
        <p:txBody>
          <a:bodyPr>
            <a:normAutofit fontScale="90000"/>
          </a:bodyPr>
          <a:lstStyle/>
          <a:p>
            <a:pPr algn="ctr"/>
            <a:r>
              <a:rPr lang="en-US" dirty="0"/>
              <a:t>Learning Outcome 4.6</a:t>
            </a:r>
            <a:br>
              <a:rPr lang="en-US" dirty="0"/>
            </a:br>
            <a:r>
              <a:rPr lang="en-US" dirty="0"/>
              <a:t>Apply Your Knowledge </a:t>
            </a:r>
            <a:r>
              <a:rPr lang="en-US" sz="1100" b="0" dirty="0"/>
              <a:t>1</a:t>
            </a:r>
          </a:p>
        </p:txBody>
      </p:sp>
      <p:sp>
        <p:nvSpPr>
          <p:cNvPr id="5" name="Content Placeholder 4"/>
          <p:cNvSpPr>
            <a:spLocks noGrp="1"/>
          </p:cNvSpPr>
          <p:nvPr>
            <p:ph sz="quarter" idx="11"/>
          </p:nvPr>
        </p:nvSpPr>
        <p:spPr>
          <a:xfrm>
            <a:off x="342900" y="1276709"/>
            <a:ext cx="6879936" cy="475891"/>
          </a:xfrm>
        </p:spPr>
        <p:txBody>
          <a:bodyPr/>
          <a:lstStyle/>
          <a:p>
            <a:r>
              <a:rPr lang="en-US" sz="2400" dirty="0"/>
              <a:t>Which type of artifact is shown here?</a:t>
            </a:r>
          </a:p>
        </p:txBody>
      </p:sp>
      <p:sp>
        <p:nvSpPr>
          <p:cNvPr id="4" name="Text Placeholder 3"/>
          <p:cNvSpPr>
            <a:spLocks noGrp="1"/>
          </p:cNvSpPr>
          <p:nvPr>
            <p:ph type="body" sz="quarter" idx="12"/>
          </p:nvPr>
        </p:nvSpPr>
        <p:spPr>
          <a:xfrm>
            <a:off x="2892405" y="6272981"/>
            <a:ext cx="3359190" cy="242119"/>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41</a:t>
            </a:fld>
            <a:endParaRPr lang="en-US" dirty="0"/>
          </a:p>
        </p:txBody>
      </p:sp>
      <p:pic>
        <p:nvPicPr>
          <p:cNvPr id="2" name="Picture 1" descr="An illustration shows a shifting baseline on an E C G tracing."/>
          <p:cNvPicPr>
            <a:picLocks noChangeAspect="1"/>
          </p:cNvPicPr>
          <p:nvPr/>
        </p:nvPicPr>
        <p:blipFill>
          <a:blip r:embed="rId3"/>
          <a:stretch>
            <a:fillRect/>
          </a:stretch>
        </p:blipFill>
        <p:spPr>
          <a:xfrm>
            <a:off x="203199" y="2461707"/>
            <a:ext cx="7693891" cy="2066241"/>
          </a:xfrm>
          <a:prstGeom prst="rect">
            <a:avLst/>
          </a:prstGeom>
        </p:spPr>
      </p:pic>
    </p:spTree>
    <p:extLst>
      <p:ext uri="{BB962C8B-B14F-4D97-AF65-F5344CB8AC3E}">
        <p14:creationId xmlns:p14="http://schemas.microsoft.com/office/powerpoint/2010/main" val="3910625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Learning Outcome 4.6</a:t>
            </a:r>
            <a:br>
              <a:rPr lang="en-US" sz="3600" dirty="0"/>
            </a:br>
            <a:r>
              <a:rPr lang="en-US" sz="3600" dirty="0"/>
              <a:t>Apply Your Knowledge </a:t>
            </a:r>
            <a:r>
              <a:rPr lang="en-US" sz="1100" b="0" dirty="0"/>
              <a:t>2</a:t>
            </a:r>
            <a:endParaRPr lang="en-US" sz="3600" dirty="0"/>
          </a:p>
        </p:txBody>
      </p:sp>
      <p:sp>
        <p:nvSpPr>
          <p:cNvPr id="3" name="Content Placeholder 2"/>
          <p:cNvSpPr>
            <a:spLocks noGrp="1"/>
          </p:cNvSpPr>
          <p:nvPr>
            <p:ph sz="quarter" idx="11"/>
          </p:nvPr>
        </p:nvSpPr>
        <p:spPr>
          <a:xfrm>
            <a:off x="342900" y="1276709"/>
            <a:ext cx="8458200" cy="463601"/>
          </a:xfrm>
        </p:spPr>
        <p:txBody>
          <a:bodyPr>
            <a:normAutofit/>
          </a:bodyPr>
          <a:lstStyle/>
          <a:p>
            <a:r>
              <a:rPr lang="en-US" sz="2400" dirty="0"/>
              <a:t>Which type of artifact is shown here?</a:t>
            </a:r>
          </a:p>
        </p:txBody>
      </p:sp>
      <p:sp>
        <p:nvSpPr>
          <p:cNvPr id="4" name="Content Placeholder 3"/>
          <p:cNvSpPr>
            <a:spLocks noGrp="1"/>
          </p:cNvSpPr>
          <p:nvPr>
            <p:ph sz="quarter" idx="14"/>
          </p:nvPr>
        </p:nvSpPr>
        <p:spPr>
          <a:xfrm>
            <a:off x="451055" y="4656693"/>
            <a:ext cx="8458200" cy="839540"/>
          </a:xfrm>
        </p:spPr>
        <p:txBody>
          <a:bodyPr>
            <a:normAutofit/>
          </a:bodyPr>
          <a:lstStyle/>
          <a:p>
            <a:r>
              <a:rPr lang="en-US" sz="2400" dirty="0">
                <a:solidFill>
                  <a:srgbClr val="002060"/>
                </a:solidFill>
              </a:rPr>
              <a:t>Wandering baseline</a:t>
            </a:r>
          </a:p>
        </p:txBody>
      </p:sp>
      <p:sp>
        <p:nvSpPr>
          <p:cNvPr id="5" name="Text Placeholder 4"/>
          <p:cNvSpPr>
            <a:spLocks noGrp="1"/>
          </p:cNvSpPr>
          <p:nvPr>
            <p:ph type="body" sz="quarter" idx="12"/>
          </p:nvPr>
        </p:nvSpPr>
        <p:spPr>
          <a:xfrm>
            <a:off x="2908898" y="6213987"/>
            <a:ext cx="3326204" cy="301113"/>
          </a:xfrm>
        </p:spPr>
        <p:txBody>
          <a:bodyPr/>
          <a:lstStyle/>
          <a:p>
            <a:r>
              <a:rPr lang="en-US" sz="1200" dirty="0">
                <a:hlinkClick r:id="" action="ppaction://noaction"/>
              </a:rPr>
              <a:t>Access the text alternative for these images.</a:t>
            </a:r>
            <a:endParaRPr lang="en-US" sz="1200" dirty="0"/>
          </a:p>
        </p:txBody>
      </p:sp>
      <p:sp>
        <p:nvSpPr>
          <p:cNvPr id="7" name="Slide Number Placeholder 6"/>
          <p:cNvSpPr>
            <a:spLocks noGrp="1"/>
          </p:cNvSpPr>
          <p:nvPr>
            <p:ph type="sldNum" sz="quarter" idx="10"/>
          </p:nvPr>
        </p:nvSpPr>
        <p:spPr/>
        <p:txBody>
          <a:bodyPr/>
          <a:lstStyle/>
          <a:p>
            <a:fld id="{68151E55-6873-49E2-B8D5-2F265E6F1973}" type="slidenum">
              <a:rPr lang="en-US" smtClean="0"/>
              <a:pPr/>
              <a:t>42</a:t>
            </a:fld>
            <a:endParaRPr lang="en-US"/>
          </a:p>
        </p:txBody>
      </p:sp>
      <p:sp>
        <p:nvSpPr>
          <p:cNvPr id="8" name="Content Placeholder 7">
            <a:extLst>
              <a:ext uri="{FF2B5EF4-FFF2-40B4-BE49-F238E27FC236}">
                <a16:creationId xmlns:a16="http://schemas.microsoft.com/office/drawing/2014/main" id="{55165BFE-2972-4515-9F3C-CB6F87BB6161}"/>
              </a:ext>
            </a:extLst>
          </p:cNvPr>
          <p:cNvSpPr>
            <a:spLocks noGrp="1"/>
          </p:cNvSpPr>
          <p:nvPr>
            <p:ph sz="quarter" idx="15"/>
          </p:nvPr>
        </p:nvSpPr>
        <p:spPr>
          <a:xfrm>
            <a:off x="514066" y="4136921"/>
            <a:ext cx="8458200" cy="503906"/>
          </a:xfrm>
        </p:spPr>
        <p:txBody>
          <a:bodyPr>
            <a:normAutofit/>
          </a:bodyPr>
          <a:lstStyle/>
          <a:p>
            <a:r>
              <a:rPr lang="en-US" sz="2400" dirty="0">
                <a:solidFill>
                  <a:srgbClr val="002060"/>
                </a:solidFill>
              </a:rPr>
              <a:t>Answer:</a:t>
            </a:r>
          </a:p>
        </p:txBody>
      </p:sp>
      <p:pic>
        <p:nvPicPr>
          <p:cNvPr id="9" name="Picture 8" descr="An illustration shows a shifting baseline on an E C G tracing."/>
          <p:cNvPicPr>
            <a:picLocks noChangeAspect="1"/>
          </p:cNvPicPr>
          <p:nvPr/>
        </p:nvPicPr>
        <p:blipFill>
          <a:blip r:embed="rId3"/>
          <a:stretch>
            <a:fillRect/>
          </a:stretch>
        </p:blipFill>
        <p:spPr>
          <a:xfrm>
            <a:off x="342900" y="1916111"/>
            <a:ext cx="7567584" cy="2087024"/>
          </a:xfrm>
          <a:prstGeom prst="rect">
            <a:avLst/>
          </a:prstGeom>
        </p:spPr>
      </p:pic>
    </p:spTree>
    <p:extLst>
      <p:ext uri="{BB962C8B-B14F-4D97-AF65-F5344CB8AC3E}">
        <p14:creationId xmlns:p14="http://schemas.microsoft.com/office/powerpoint/2010/main" val="1976012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741391" cy="903231"/>
          </a:xfrm>
        </p:spPr>
        <p:txBody>
          <a:bodyPr>
            <a:normAutofit fontScale="90000"/>
          </a:bodyPr>
          <a:lstStyle/>
          <a:p>
            <a:pPr algn="ctr"/>
            <a:r>
              <a:rPr lang="en-US" dirty="0"/>
              <a:t>Learning Outcome 4.7</a:t>
            </a:r>
            <a:br>
              <a:rPr lang="en-US" dirty="0"/>
            </a:br>
            <a:r>
              <a:rPr lang="en-US" dirty="0"/>
              <a:t>Reporting E</a:t>
            </a:r>
            <a:r>
              <a:rPr lang="en-US" sz="100" dirty="0"/>
              <a:t> </a:t>
            </a:r>
            <a:r>
              <a:rPr lang="en-US" dirty="0"/>
              <a:t>C</a:t>
            </a:r>
            <a:r>
              <a:rPr lang="en-US" sz="100" dirty="0"/>
              <a:t> </a:t>
            </a:r>
            <a:r>
              <a:rPr lang="en-US" dirty="0"/>
              <a:t>G Results</a:t>
            </a:r>
          </a:p>
        </p:txBody>
      </p:sp>
      <p:sp>
        <p:nvSpPr>
          <p:cNvPr id="3" name="Content Placeholder 2"/>
          <p:cNvSpPr>
            <a:spLocks noGrp="1"/>
          </p:cNvSpPr>
          <p:nvPr>
            <p:ph sz="quarter" idx="11"/>
          </p:nvPr>
        </p:nvSpPr>
        <p:spPr>
          <a:xfrm>
            <a:off x="342900" y="1276709"/>
            <a:ext cx="7323282" cy="4971691"/>
          </a:xfrm>
        </p:spPr>
        <p:txBody>
          <a:bodyPr/>
          <a:lstStyle/>
          <a:p>
            <a:pPr marL="292608" indent="-292608">
              <a:buFont typeface="Arial" panose="020B0604020202020204" pitchFamily="34" charset="0"/>
              <a:buChar char="•"/>
            </a:pPr>
            <a:r>
              <a:rPr lang="en-US" sz="2400" dirty="0"/>
              <a:t>Follow your facility’s policy.</a:t>
            </a:r>
          </a:p>
          <a:p>
            <a:pPr marL="292608" indent="-292608">
              <a:buFont typeface="Arial" panose="020B0604020202020204" pitchFamily="34" charset="0"/>
              <a:buChar char="•"/>
            </a:pPr>
            <a:r>
              <a:rPr lang="en-US" sz="2400" dirty="0"/>
              <a:t>Make copy, if required.</a:t>
            </a:r>
          </a:p>
          <a:p>
            <a:pPr marL="292608" indent="-292608">
              <a:buFont typeface="Arial" panose="020B0604020202020204" pitchFamily="34" charset="0"/>
              <a:buChar char="•"/>
            </a:pPr>
            <a:r>
              <a:rPr lang="en-US" sz="2400" dirty="0"/>
              <a:t>Fax or send tracing electronically, if required.</a:t>
            </a:r>
          </a:p>
          <a:p>
            <a:pPr marL="292608" indent="-292608">
              <a:buFont typeface="Arial" panose="020B0604020202020204" pitchFamily="34" charset="0"/>
              <a:buChar char="•"/>
            </a:pPr>
            <a:r>
              <a:rPr lang="en-US" sz="2400" dirty="0"/>
              <a:t>If ordered stat, immediately give tracing to your supervisor.</a:t>
            </a:r>
            <a:endParaRPr lang="en-US"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43</a:t>
            </a:fld>
            <a:endParaRPr lang="en-US" dirty="0"/>
          </a:p>
        </p:txBody>
      </p:sp>
    </p:spTree>
    <p:extLst>
      <p:ext uri="{BB962C8B-B14F-4D97-AF65-F5344CB8AC3E}">
        <p14:creationId xmlns:p14="http://schemas.microsoft.com/office/powerpoint/2010/main" val="12116705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695209" cy="903231"/>
          </a:xfrm>
        </p:spPr>
        <p:txBody>
          <a:bodyPr/>
          <a:lstStyle/>
          <a:p>
            <a:pPr algn="ctr"/>
            <a:r>
              <a:rPr lang="en-US" dirty="0"/>
              <a:t>Billing</a:t>
            </a:r>
          </a:p>
        </p:txBody>
      </p:sp>
      <p:sp>
        <p:nvSpPr>
          <p:cNvPr id="3" name="Content Placeholder 2"/>
          <p:cNvSpPr>
            <a:spLocks noGrp="1"/>
          </p:cNvSpPr>
          <p:nvPr>
            <p:ph sz="quarter" idx="11"/>
          </p:nvPr>
        </p:nvSpPr>
        <p:spPr>
          <a:xfrm>
            <a:off x="342900" y="1276709"/>
            <a:ext cx="6695209" cy="4971691"/>
          </a:xfrm>
        </p:spPr>
        <p:txBody>
          <a:bodyPr/>
          <a:lstStyle/>
          <a:p>
            <a:pPr marL="292608" indent="-292608">
              <a:buFont typeface="Arial" panose="020B0604020202020204" pitchFamily="34" charset="0"/>
              <a:buChar char="•"/>
            </a:pPr>
            <a:r>
              <a:rPr lang="en-US" sz="2400" dirty="0"/>
              <a:t>Complete designated information accurately.</a:t>
            </a:r>
          </a:p>
          <a:p>
            <a:pPr marL="292608" indent="-292608">
              <a:buFont typeface="Arial" panose="020B0604020202020204" pitchFamily="34" charset="0"/>
              <a:buChar char="•"/>
            </a:pPr>
            <a:r>
              <a:rPr lang="en-US" sz="2400" dirty="0"/>
              <a:t>Incomplete forms may adversely affect the facility’s finances.</a:t>
            </a:r>
          </a:p>
          <a:p>
            <a:pPr marL="292608" indent="-292608">
              <a:buFont typeface="Arial" panose="020B0604020202020204" pitchFamily="34" charset="0"/>
              <a:buChar char="•"/>
            </a:pPr>
            <a:r>
              <a:rPr lang="en-US" sz="2400" dirty="0"/>
              <a:t>Enter patient diagnosis and diagnostic code (I</a:t>
            </a:r>
            <a:r>
              <a:rPr lang="en-US" sz="300" dirty="0"/>
              <a:t> </a:t>
            </a:r>
            <a:r>
              <a:rPr lang="en-US" sz="2400" dirty="0"/>
              <a:t>C</a:t>
            </a:r>
            <a:r>
              <a:rPr lang="en-US" sz="300" dirty="0"/>
              <a:t> </a:t>
            </a:r>
            <a:r>
              <a:rPr lang="en-US" sz="2400" dirty="0"/>
              <a:t>D code).</a:t>
            </a:r>
          </a:p>
        </p:txBody>
      </p:sp>
      <p:sp>
        <p:nvSpPr>
          <p:cNvPr id="6" name="Slide Number Placeholder 5"/>
          <p:cNvSpPr>
            <a:spLocks noGrp="1"/>
          </p:cNvSpPr>
          <p:nvPr>
            <p:ph type="sldNum" sz="quarter" idx="4"/>
          </p:nvPr>
        </p:nvSpPr>
        <p:spPr/>
        <p:txBody>
          <a:bodyPr/>
          <a:lstStyle/>
          <a:p>
            <a:fld id="{68151E55-6873-49E2-B8D5-2F265E6F1973}" type="slidenum">
              <a:rPr lang="en-US" smtClean="0"/>
              <a:pPr/>
              <a:t>44</a:t>
            </a:fld>
            <a:endParaRPr lang="en-US" dirty="0"/>
          </a:p>
        </p:txBody>
      </p:sp>
    </p:spTree>
    <p:extLst>
      <p:ext uri="{BB962C8B-B14F-4D97-AF65-F5344CB8AC3E}">
        <p14:creationId xmlns:p14="http://schemas.microsoft.com/office/powerpoint/2010/main" val="1342169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667500" cy="903231"/>
          </a:xfrm>
        </p:spPr>
        <p:txBody>
          <a:bodyPr>
            <a:normAutofit fontScale="90000"/>
          </a:bodyPr>
          <a:lstStyle/>
          <a:p>
            <a:pPr algn="ctr"/>
            <a:r>
              <a:rPr lang="en-US" dirty="0"/>
              <a:t>Learning Outcome 4.7</a:t>
            </a:r>
            <a:br>
              <a:rPr lang="en-US" dirty="0"/>
            </a:br>
            <a:r>
              <a:rPr lang="en-US" dirty="0"/>
              <a:t>Apply Your Knowledge </a:t>
            </a:r>
            <a:r>
              <a:rPr lang="en-US" sz="1100" b="0" dirty="0"/>
              <a:t>1</a:t>
            </a:r>
          </a:p>
        </p:txBody>
      </p:sp>
      <p:sp>
        <p:nvSpPr>
          <p:cNvPr id="3" name="Content Placeholder 2"/>
          <p:cNvSpPr>
            <a:spLocks noGrp="1"/>
          </p:cNvSpPr>
          <p:nvPr>
            <p:ph sz="quarter" idx="11"/>
          </p:nvPr>
        </p:nvSpPr>
        <p:spPr>
          <a:xfrm>
            <a:off x="342900" y="1995055"/>
            <a:ext cx="6667500" cy="4253345"/>
          </a:xfrm>
        </p:spPr>
        <p:txBody>
          <a:bodyPr/>
          <a:lstStyle/>
          <a:p>
            <a:r>
              <a:rPr lang="en-US" sz="2400" dirty="0"/>
              <a:t>How should you report a stat E</a:t>
            </a:r>
            <a:r>
              <a:rPr lang="en-US" sz="300" dirty="0"/>
              <a:t> </a:t>
            </a:r>
            <a:r>
              <a:rPr lang="en-US" sz="2400" dirty="0"/>
              <a:t>C</a:t>
            </a:r>
            <a:r>
              <a:rPr lang="en-US" sz="300" dirty="0"/>
              <a:t> </a:t>
            </a:r>
            <a:r>
              <a:rPr lang="en-US" sz="2400" dirty="0"/>
              <a:t>G?</a:t>
            </a:r>
          </a:p>
        </p:txBody>
      </p:sp>
      <p:sp>
        <p:nvSpPr>
          <p:cNvPr id="6" name="Slide Number Placeholder 5"/>
          <p:cNvSpPr>
            <a:spLocks noGrp="1"/>
          </p:cNvSpPr>
          <p:nvPr>
            <p:ph type="sldNum" sz="quarter" idx="4"/>
          </p:nvPr>
        </p:nvSpPr>
        <p:spPr/>
        <p:txBody>
          <a:bodyPr/>
          <a:lstStyle/>
          <a:p>
            <a:fld id="{68151E55-6873-49E2-B8D5-2F265E6F1973}" type="slidenum">
              <a:rPr lang="en-US" smtClean="0"/>
              <a:pPr/>
              <a:t>45</a:t>
            </a:fld>
            <a:endParaRPr lang="en-US" dirty="0"/>
          </a:p>
        </p:txBody>
      </p:sp>
    </p:spTree>
    <p:extLst>
      <p:ext uri="{BB962C8B-B14F-4D97-AF65-F5344CB8AC3E}">
        <p14:creationId xmlns:p14="http://schemas.microsoft.com/office/powerpoint/2010/main" val="1250047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685973" cy="903231"/>
          </a:xfrm>
        </p:spPr>
        <p:txBody>
          <a:bodyPr>
            <a:normAutofit fontScale="90000"/>
          </a:bodyPr>
          <a:lstStyle/>
          <a:p>
            <a:pPr algn="ctr"/>
            <a:r>
              <a:rPr lang="en-US" sz="3600" dirty="0"/>
              <a:t>Learning Outcome 4.7</a:t>
            </a:r>
            <a:br>
              <a:rPr lang="en-US" sz="3600" dirty="0"/>
            </a:br>
            <a:r>
              <a:rPr lang="en-US" sz="3600" dirty="0"/>
              <a:t>Apply Your Knowledge </a:t>
            </a:r>
            <a:r>
              <a:rPr lang="en-US" sz="1100" b="0" dirty="0"/>
              <a:t>2</a:t>
            </a:r>
          </a:p>
        </p:txBody>
      </p:sp>
      <p:sp>
        <p:nvSpPr>
          <p:cNvPr id="3" name="Content Placeholder 2"/>
          <p:cNvSpPr>
            <a:spLocks noGrp="1"/>
          </p:cNvSpPr>
          <p:nvPr>
            <p:ph sz="quarter" idx="11"/>
          </p:nvPr>
        </p:nvSpPr>
        <p:spPr/>
        <p:txBody>
          <a:bodyPr>
            <a:normAutofit/>
          </a:bodyPr>
          <a:lstStyle/>
          <a:p>
            <a:r>
              <a:rPr lang="en-US" sz="2400" dirty="0"/>
              <a:t>How should you report a stat E</a:t>
            </a:r>
            <a:r>
              <a:rPr lang="en-US" sz="300" dirty="0"/>
              <a:t> </a:t>
            </a:r>
            <a:r>
              <a:rPr lang="en-US" sz="2400" dirty="0"/>
              <a:t>C</a:t>
            </a:r>
            <a:r>
              <a:rPr lang="en-US" sz="300" dirty="0"/>
              <a:t> </a:t>
            </a:r>
            <a:r>
              <a:rPr lang="en-US" sz="2400" dirty="0"/>
              <a:t>G?</a:t>
            </a:r>
          </a:p>
        </p:txBody>
      </p:sp>
      <p:sp>
        <p:nvSpPr>
          <p:cNvPr id="4" name="Content Placeholder 3"/>
          <p:cNvSpPr>
            <a:spLocks noGrp="1"/>
          </p:cNvSpPr>
          <p:nvPr>
            <p:ph sz="quarter" idx="14"/>
          </p:nvPr>
        </p:nvSpPr>
        <p:spPr>
          <a:xfrm>
            <a:off x="274074" y="2680409"/>
            <a:ext cx="7225853" cy="2122500"/>
          </a:xfrm>
        </p:spPr>
        <p:txBody>
          <a:bodyPr>
            <a:normAutofit/>
          </a:bodyPr>
          <a:lstStyle/>
          <a:p>
            <a:r>
              <a:rPr lang="en-US" sz="2400" dirty="0">
                <a:solidFill>
                  <a:srgbClr val="002060"/>
                </a:solidFill>
              </a:rPr>
              <a:t>Give the results directly and immediately to your supervisor or the ordering physician.</a:t>
            </a:r>
          </a:p>
        </p:txBody>
      </p:sp>
      <p:sp>
        <p:nvSpPr>
          <p:cNvPr id="7" name="Slide Number Placeholder 6"/>
          <p:cNvSpPr>
            <a:spLocks noGrp="1"/>
          </p:cNvSpPr>
          <p:nvPr>
            <p:ph type="sldNum" sz="quarter" idx="10"/>
          </p:nvPr>
        </p:nvSpPr>
        <p:spPr/>
        <p:txBody>
          <a:bodyPr/>
          <a:lstStyle/>
          <a:p>
            <a:fld id="{68151E55-6873-49E2-B8D5-2F265E6F1973}" type="slidenum">
              <a:rPr lang="en-US" smtClean="0"/>
              <a:pPr/>
              <a:t>46</a:t>
            </a:fld>
            <a:endParaRPr lang="en-US"/>
          </a:p>
        </p:txBody>
      </p:sp>
      <p:sp>
        <p:nvSpPr>
          <p:cNvPr id="8" name="Content Placeholder 7">
            <a:extLst>
              <a:ext uri="{FF2B5EF4-FFF2-40B4-BE49-F238E27FC236}">
                <a16:creationId xmlns:a16="http://schemas.microsoft.com/office/drawing/2014/main" id="{B4B18331-33D4-4942-892D-60244569B92F}"/>
              </a:ext>
            </a:extLst>
          </p:cNvPr>
          <p:cNvSpPr>
            <a:spLocks noGrp="1"/>
          </p:cNvSpPr>
          <p:nvPr>
            <p:ph sz="quarter" idx="15"/>
          </p:nvPr>
        </p:nvSpPr>
        <p:spPr>
          <a:xfrm>
            <a:off x="307589" y="2032817"/>
            <a:ext cx="8458200" cy="503906"/>
          </a:xfrm>
        </p:spPr>
        <p:txBody>
          <a:bodyPr>
            <a:normAutofit/>
          </a:bodyPr>
          <a:lstStyle/>
          <a:p>
            <a:r>
              <a:rPr lang="en-US" sz="2400" dirty="0">
                <a:solidFill>
                  <a:srgbClr val="002060"/>
                </a:solidFill>
              </a:rPr>
              <a:t>Answer:</a:t>
            </a:r>
          </a:p>
        </p:txBody>
      </p:sp>
    </p:spTree>
    <p:extLst>
      <p:ext uri="{BB962C8B-B14F-4D97-AF65-F5344CB8AC3E}">
        <p14:creationId xmlns:p14="http://schemas.microsoft.com/office/powerpoint/2010/main" val="27154785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658264" cy="903231"/>
          </a:xfrm>
        </p:spPr>
        <p:txBody>
          <a:bodyPr>
            <a:normAutofit fontScale="90000"/>
          </a:bodyPr>
          <a:lstStyle/>
          <a:p>
            <a:pPr algn="ctr"/>
            <a:r>
              <a:rPr lang="en-US" dirty="0"/>
              <a:t>Learning Outcome 4.8</a:t>
            </a:r>
            <a:br>
              <a:rPr lang="en-US" dirty="0"/>
            </a:br>
            <a:r>
              <a:rPr lang="en-US" dirty="0"/>
              <a:t>Equipment Maintenance</a:t>
            </a:r>
          </a:p>
        </p:txBody>
      </p:sp>
      <p:sp>
        <p:nvSpPr>
          <p:cNvPr id="3" name="Content Placeholder 2"/>
          <p:cNvSpPr>
            <a:spLocks noGrp="1"/>
          </p:cNvSpPr>
          <p:nvPr>
            <p:ph sz="quarter" idx="11"/>
          </p:nvPr>
        </p:nvSpPr>
        <p:spPr>
          <a:xfrm>
            <a:off x="342900" y="1514764"/>
            <a:ext cx="7092373" cy="4733636"/>
          </a:xfrm>
        </p:spPr>
        <p:txBody>
          <a:bodyPr/>
          <a:lstStyle/>
          <a:p>
            <a:pPr marL="292608" indent="-292608">
              <a:buFont typeface="Arial" panose="020B0604020202020204" pitchFamily="34" charset="0"/>
              <a:buChar char="•"/>
            </a:pPr>
            <a:r>
              <a:rPr lang="en-US" sz="2400" dirty="0"/>
              <a:t>Keep machine clean to prevent infection and present professional image.</a:t>
            </a:r>
          </a:p>
          <a:p>
            <a:pPr marL="292608" indent="-292608">
              <a:buFont typeface="Arial" panose="020B0604020202020204" pitchFamily="34" charset="0"/>
              <a:buChar char="•"/>
            </a:pPr>
            <a:r>
              <a:rPr lang="en-US" sz="2400" dirty="0"/>
              <a:t>Clean electrode clips and check for paste/gel.</a:t>
            </a:r>
          </a:p>
          <a:p>
            <a:pPr marL="292608" indent="-292608">
              <a:buFont typeface="Arial" panose="020B0604020202020204" pitchFamily="34" charset="0"/>
              <a:buChar char="•"/>
            </a:pPr>
            <a:r>
              <a:rPr lang="en-US" sz="2400" dirty="0"/>
              <a:t>Disinfect cables and reusable electrodes.</a:t>
            </a:r>
          </a:p>
          <a:p>
            <a:pPr marL="292608" indent="-292608">
              <a:buFont typeface="Arial" panose="020B0604020202020204" pitchFamily="34" charset="0"/>
              <a:buChar char="•"/>
            </a:pPr>
            <a:r>
              <a:rPr lang="en-US" sz="2400" dirty="0"/>
              <a:t>Inspect each wire for cracks or fraying; replace if necessary.</a:t>
            </a:r>
          </a:p>
          <a:p>
            <a:pPr marL="292608" indent="-292608">
              <a:buFont typeface="Arial" panose="020B0604020202020204" pitchFamily="34" charset="0"/>
              <a:buChar char="•"/>
            </a:pPr>
            <a:r>
              <a:rPr lang="en-US" sz="2400" dirty="0"/>
              <a:t>Store all equipment neatly.</a:t>
            </a:r>
          </a:p>
        </p:txBody>
      </p:sp>
      <p:sp>
        <p:nvSpPr>
          <p:cNvPr id="6" name="Slide Number Placeholder 5"/>
          <p:cNvSpPr>
            <a:spLocks noGrp="1"/>
          </p:cNvSpPr>
          <p:nvPr>
            <p:ph type="sldNum" sz="quarter" idx="4"/>
          </p:nvPr>
        </p:nvSpPr>
        <p:spPr/>
        <p:txBody>
          <a:bodyPr/>
          <a:lstStyle/>
          <a:p>
            <a:fld id="{68151E55-6873-49E2-B8D5-2F265E6F1973}" type="slidenum">
              <a:rPr lang="en-US" smtClean="0"/>
              <a:pPr/>
              <a:t>47</a:t>
            </a:fld>
            <a:endParaRPr lang="en-US" dirty="0"/>
          </a:p>
        </p:txBody>
      </p:sp>
    </p:spTree>
    <p:extLst>
      <p:ext uri="{BB962C8B-B14F-4D97-AF65-F5344CB8AC3E}">
        <p14:creationId xmlns:p14="http://schemas.microsoft.com/office/powerpoint/2010/main" val="28217009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750627" cy="903231"/>
          </a:xfrm>
        </p:spPr>
        <p:txBody>
          <a:bodyPr>
            <a:normAutofit fontScale="90000"/>
          </a:bodyPr>
          <a:lstStyle/>
          <a:p>
            <a:pPr algn="ctr"/>
            <a:r>
              <a:rPr lang="en-US" dirty="0"/>
              <a:t>Learning Outcome 4.8</a:t>
            </a:r>
            <a:br>
              <a:rPr lang="en-US" dirty="0"/>
            </a:br>
            <a:r>
              <a:rPr lang="en-US" dirty="0"/>
              <a:t>Apply Your Knowledge</a:t>
            </a:r>
          </a:p>
        </p:txBody>
      </p:sp>
      <p:sp>
        <p:nvSpPr>
          <p:cNvPr id="3" name="Content Placeholder 2"/>
          <p:cNvSpPr>
            <a:spLocks noGrp="1"/>
          </p:cNvSpPr>
          <p:nvPr>
            <p:ph sz="quarter" idx="11"/>
          </p:nvPr>
        </p:nvSpPr>
        <p:spPr>
          <a:xfrm>
            <a:off x="342900" y="1616364"/>
            <a:ext cx="6833755" cy="4632036"/>
          </a:xfrm>
        </p:spPr>
        <p:txBody>
          <a:bodyPr/>
          <a:lstStyle/>
          <a:p>
            <a:r>
              <a:rPr lang="en-US" sz="2400" dirty="0"/>
              <a:t>Give two reasons why the E</a:t>
            </a:r>
            <a:r>
              <a:rPr lang="en-US" sz="300" dirty="0"/>
              <a:t> </a:t>
            </a:r>
            <a:r>
              <a:rPr lang="en-US" sz="2400" dirty="0"/>
              <a:t>C</a:t>
            </a:r>
            <a:r>
              <a:rPr lang="en-US" sz="300" dirty="0"/>
              <a:t> </a:t>
            </a:r>
            <a:r>
              <a:rPr lang="en-US" sz="2400" dirty="0"/>
              <a:t>G machine should be kept clean.</a:t>
            </a:r>
          </a:p>
        </p:txBody>
      </p:sp>
      <p:sp>
        <p:nvSpPr>
          <p:cNvPr id="6" name="Slide Number Placeholder 5"/>
          <p:cNvSpPr>
            <a:spLocks noGrp="1"/>
          </p:cNvSpPr>
          <p:nvPr>
            <p:ph type="sldNum" sz="quarter" idx="4"/>
          </p:nvPr>
        </p:nvSpPr>
        <p:spPr/>
        <p:txBody>
          <a:bodyPr/>
          <a:lstStyle/>
          <a:p>
            <a:fld id="{68151E55-6873-49E2-B8D5-2F265E6F1973}" type="slidenum">
              <a:rPr lang="en-US" smtClean="0"/>
              <a:pPr/>
              <a:t>48</a:t>
            </a:fld>
            <a:endParaRPr lang="en-US" dirty="0"/>
          </a:p>
        </p:txBody>
      </p:sp>
    </p:spTree>
    <p:extLst>
      <p:ext uri="{BB962C8B-B14F-4D97-AF65-F5344CB8AC3E}">
        <p14:creationId xmlns:p14="http://schemas.microsoft.com/office/powerpoint/2010/main" val="3109556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667500" cy="903231"/>
          </a:xfrm>
        </p:spPr>
        <p:txBody>
          <a:bodyPr>
            <a:normAutofit fontScale="90000"/>
          </a:bodyPr>
          <a:lstStyle/>
          <a:p>
            <a:pPr algn="ctr"/>
            <a:r>
              <a:rPr lang="en-US" sz="3600" dirty="0"/>
              <a:t>Learning Outcome 4.8</a:t>
            </a:r>
            <a:br>
              <a:rPr lang="en-US" sz="3600" dirty="0"/>
            </a:br>
            <a:r>
              <a:rPr lang="en-US" sz="3600" dirty="0"/>
              <a:t>Apply Your Knowledge </a:t>
            </a:r>
            <a:r>
              <a:rPr lang="en-US" sz="1100" b="0" dirty="0"/>
              <a:t>2</a:t>
            </a:r>
          </a:p>
        </p:txBody>
      </p:sp>
      <p:sp>
        <p:nvSpPr>
          <p:cNvPr id="3" name="Content Placeholder 2"/>
          <p:cNvSpPr>
            <a:spLocks noGrp="1"/>
          </p:cNvSpPr>
          <p:nvPr>
            <p:ph sz="quarter" idx="11"/>
          </p:nvPr>
        </p:nvSpPr>
        <p:spPr>
          <a:xfrm>
            <a:off x="342900" y="1276709"/>
            <a:ext cx="6935355" cy="1577327"/>
          </a:xfrm>
        </p:spPr>
        <p:txBody>
          <a:bodyPr>
            <a:normAutofit/>
          </a:bodyPr>
          <a:lstStyle/>
          <a:p>
            <a:r>
              <a:rPr lang="en-US" sz="2400" dirty="0"/>
              <a:t>Give two reasons why the E</a:t>
            </a:r>
            <a:r>
              <a:rPr lang="en-US" sz="300" dirty="0"/>
              <a:t> </a:t>
            </a:r>
            <a:r>
              <a:rPr lang="en-US" sz="2400" dirty="0"/>
              <a:t>C</a:t>
            </a:r>
            <a:r>
              <a:rPr lang="en-US" sz="300" dirty="0"/>
              <a:t> </a:t>
            </a:r>
            <a:r>
              <a:rPr lang="en-US" sz="2400" dirty="0"/>
              <a:t>G machine should be kept clean.</a:t>
            </a:r>
          </a:p>
        </p:txBody>
      </p:sp>
      <p:sp>
        <p:nvSpPr>
          <p:cNvPr id="4" name="Content Placeholder 3"/>
          <p:cNvSpPr>
            <a:spLocks noGrp="1"/>
          </p:cNvSpPr>
          <p:nvPr>
            <p:ph sz="quarter" idx="14"/>
          </p:nvPr>
        </p:nvSpPr>
        <p:spPr>
          <a:xfrm>
            <a:off x="342900" y="2916383"/>
            <a:ext cx="7166264" cy="1577327"/>
          </a:xfrm>
        </p:spPr>
        <p:txBody>
          <a:bodyPr>
            <a:normAutofit/>
          </a:bodyPr>
          <a:lstStyle/>
          <a:p>
            <a:r>
              <a:rPr lang="en-US" sz="2400" dirty="0">
                <a:solidFill>
                  <a:srgbClr val="002060"/>
                </a:solidFill>
              </a:rPr>
              <a:t>To prevent infection and to present a professional image.</a:t>
            </a:r>
          </a:p>
        </p:txBody>
      </p:sp>
      <p:sp>
        <p:nvSpPr>
          <p:cNvPr id="7" name="Slide Number Placeholder 6"/>
          <p:cNvSpPr>
            <a:spLocks noGrp="1"/>
          </p:cNvSpPr>
          <p:nvPr>
            <p:ph type="sldNum" sz="quarter" idx="10"/>
          </p:nvPr>
        </p:nvSpPr>
        <p:spPr/>
        <p:txBody>
          <a:bodyPr/>
          <a:lstStyle/>
          <a:p>
            <a:fld id="{68151E55-6873-49E2-B8D5-2F265E6F1973}" type="slidenum">
              <a:rPr lang="en-US" smtClean="0"/>
              <a:pPr/>
              <a:t>49</a:t>
            </a:fld>
            <a:endParaRPr lang="en-US"/>
          </a:p>
        </p:txBody>
      </p:sp>
      <p:sp>
        <p:nvSpPr>
          <p:cNvPr id="8" name="Content Placeholder 7">
            <a:extLst>
              <a:ext uri="{FF2B5EF4-FFF2-40B4-BE49-F238E27FC236}">
                <a16:creationId xmlns:a16="http://schemas.microsoft.com/office/drawing/2014/main" id="{0632A9DC-E7D4-4668-8C43-88A90C968415}"/>
              </a:ext>
            </a:extLst>
          </p:cNvPr>
          <p:cNvSpPr>
            <a:spLocks noGrp="1"/>
          </p:cNvSpPr>
          <p:nvPr>
            <p:ph sz="quarter" idx="15"/>
          </p:nvPr>
        </p:nvSpPr>
        <p:spPr>
          <a:xfrm>
            <a:off x="376414" y="2239294"/>
            <a:ext cx="8458200" cy="523571"/>
          </a:xfrm>
        </p:spPr>
        <p:txBody>
          <a:bodyPr>
            <a:normAutofit/>
          </a:bodyPr>
          <a:lstStyle/>
          <a:p>
            <a:r>
              <a:rPr lang="en-US" sz="2400" dirty="0">
                <a:solidFill>
                  <a:srgbClr val="002060"/>
                </a:solidFill>
              </a:rPr>
              <a:t>Answer:</a:t>
            </a:r>
          </a:p>
        </p:txBody>
      </p:sp>
    </p:spTree>
    <p:extLst>
      <p:ext uri="{BB962C8B-B14F-4D97-AF65-F5344CB8AC3E}">
        <p14:creationId xmlns:p14="http://schemas.microsoft.com/office/powerpoint/2010/main" val="1917178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900" y="192490"/>
            <a:ext cx="6806045" cy="903231"/>
          </a:xfrm>
        </p:spPr>
        <p:txBody>
          <a:bodyPr/>
          <a:lstStyle/>
          <a:p>
            <a:pPr algn="ctr"/>
            <a:r>
              <a:rPr lang="en-US" dirty="0"/>
              <a:t>Before You Begin</a:t>
            </a:r>
          </a:p>
        </p:txBody>
      </p:sp>
      <p:sp>
        <p:nvSpPr>
          <p:cNvPr id="5" name="Content Placeholder 4"/>
          <p:cNvSpPr>
            <a:spLocks noGrp="1"/>
          </p:cNvSpPr>
          <p:nvPr>
            <p:ph sz="quarter" idx="11"/>
          </p:nvPr>
        </p:nvSpPr>
        <p:spPr>
          <a:xfrm>
            <a:off x="342900" y="4027055"/>
            <a:ext cx="7563427" cy="2175625"/>
          </a:xfrm>
        </p:spPr>
        <p:txBody>
          <a:bodyPr/>
          <a:lstStyle/>
          <a:p>
            <a:pPr marL="292608" indent="-292608">
              <a:buFont typeface="Arial" panose="020B0604020202020204" pitchFamily="34" charset="0"/>
              <a:buChar char="•"/>
            </a:pPr>
            <a:r>
              <a:rPr lang="en-US" sz="2400" dirty="0"/>
              <a:t>Check paper supply and replace if red line is visible.</a:t>
            </a:r>
          </a:p>
          <a:p>
            <a:pPr marL="292608" indent="-292608">
              <a:buFont typeface="Arial" panose="020B0604020202020204" pitchFamily="34" charset="0"/>
              <a:buChar char="•"/>
            </a:pPr>
            <a:r>
              <a:rPr lang="en-US" sz="2400" dirty="0"/>
              <a:t>Read operator’s manual before replacing paper.</a:t>
            </a:r>
          </a:p>
          <a:p>
            <a:pPr marL="292608" indent="-292608">
              <a:buFont typeface="Arial" panose="020B0604020202020204" pitchFamily="34" charset="0"/>
              <a:buChar char="•"/>
            </a:pPr>
            <a:r>
              <a:rPr lang="en-US" sz="2400" dirty="0"/>
              <a:t>If paper is replaced, run machine to check for proper functioning and alignment.</a:t>
            </a:r>
          </a:p>
        </p:txBody>
      </p:sp>
      <p:sp>
        <p:nvSpPr>
          <p:cNvPr id="4" name="Text Placeholder 3"/>
          <p:cNvSpPr>
            <a:spLocks noGrp="1"/>
          </p:cNvSpPr>
          <p:nvPr>
            <p:ph type="body" sz="quarter" idx="12"/>
          </p:nvPr>
        </p:nvSpPr>
        <p:spPr>
          <a:xfrm>
            <a:off x="2956315" y="6253316"/>
            <a:ext cx="3231371" cy="261784"/>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5</a:t>
            </a:fld>
            <a:endParaRPr lang="en-US" dirty="0"/>
          </a:p>
        </p:txBody>
      </p:sp>
      <p:pic>
        <p:nvPicPr>
          <p:cNvPr id="2" name="Picture 1" descr="An illustration shows an E C G tracing and a red line below the tracing."/>
          <p:cNvPicPr>
            <a:picLocks noChangeAspect="1"/>
          </p:cNvPicPr>
          <p:nvPr/>
        </p:nvPicPr>
        <p:blipFill>
          <a:blip r:embed="rId3"/>
          <a:stretch>
            <a:fillRect/>
          </a:stretch>
        </p:blipFill>
        <p:spPr>
          <a:xfrm>
            <a:off x="342900" y="1287590"/>
            <a:ext cx="7022141" cy="2863940"/>
          </a:xfrm>
          <a:prstGeom prst="rect">
            <a:avLst/>
          </a:prstGeom>
        </p:spPr>
      </p:pic>
    </p:spTree>
    <p:extLst>
      <p:ext uri="{BB962C8B-B14F-4D97-AF65-F5344CB8AC3E}">
        <p14:creationId xmlns:p14="http://schemas.microsoft.com/office/powerpoint/2010/main" val="19242353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713682" cy="903231"/>
          </a:xfrm>
        </p:spPr>
        <p:txBody>
          <a:bodyPr>
            <a:normAutofit fontScale="90000"/>
          </a:bodyPr>
          <a:lstStyle/>
          <a:p>
            <a:pPr algn="ctr"/>
            <a:r>
              <a:rPr lang="en-US" dirty="0"/>
              <a:t>Learning Outcome 4.9</a:t>
            </a:r>
            <a:br>
              <a:rPr lang="en-US" dirty="0"/>
            </a:br>
            <a:r>
              <a:rPr lang="en-US" dirty="0"/>
              <a:t>Pediatric E</a:t>
            </a:r>
            <a:r>
              <a:rPr lang="en-US" sz="100" dirty="0"/>
              <a:t> </a:t>
            </a:r>
            <a:r>
              <a:rPr lang="en-US" dirty="0"/>
              <a:t>C</a:t>
            </a:r>
            <a:r>
              <a:rPr lang="en-US" sz="100" dirty="0"/>
              <a:t> </a:t>
            </a:r>
            <a:r>
              <a:rPr lang="en-US" dirty="0"/>
              <a:t>G</a:t>
            </a:r>
          </a:p>
        </p:txBody>
      </p:sp>
      <p:sp>
        <p:nvSpPr>
          <p:cNvPr id="3" name="Content Placeholder 2"/>
          <p:cNvSpPr>
            <a:spLocks noGrp="1"/>
          </p:cNvSpPr>
          <p:nvPr>
            <p:ph sz="quarter" idx="11"/>
          </p:nvPr>
        </p:nvSpPr>
        <p:spPr>
          <a:xfrm>
            <a:off x="342900" y="1276709"/>
            <a:ext cx="7267864" cy="4971691"/>
          </a:xfrm>
        </p:spPr>
        <p:txBody>
          <a:bodyPr/>
          <a:lstStyle/>
          <a:p>
            <a:pPr marL="292608" indent="-292608">
              <a:buFont typeface="Arial" panose="020B0604020202020204" pitchFamily="34" charset="0"/>
              <a:buChar char="•"/>
            </a:pPr>
            <a:r>
              <a:rPr lang="en-US" sz="2800" dirty="0"/>
              <a:t>Identify yourself.</a:t>
            </a:r>
          </a:p>
          <a:p>
            <a:pPr marL="292608" indent="-292608">
              <a:buFont typeface="Arial" panose="020B0604020202020204" pitchFamily="34" charset="0"/>
              <a:buChar char="•"/>
            </a:pPr>
            <a:r>
              <a:rPr lang="en-US" sz="2800" dirty="0"/>
              <a:t>Keep explanations simple.</a:t>
            </a:r>
          </a:p>
          <a:p>
            <a:pPr marL="292608" indent="-292608">
              <a:buFont typeface="Arial" panose="020B0604020202020204" pitchFamily="34" charset="0"/>
              <a:buChar char="•"/>
            </a:pPr>
            <a:r>
              <a:rPr lang="en-US" sz="2800" dirty="0"/>
              <a:t>Avoid technical words.</a:t>
            </a:r>
          </a:p>
          <a:p>
            <a:pPr marL="292608" indent="-292608">
              <a:buFont typeface="Arial" panose="020B0604020202020204" pitchFamily="34" charset="0"/>
              <a:buChar char="•"/>
            </a:pPr>
            <a:r>
              <a:rPr lang="en-US" sz="2800" dirty="0"/>
              <a:t>Identify child by name.</a:t>
            </a:r>
          </a:p>
          <a:p>
            <a:pPr marL="292608" indent="-292608">
              <a:buFont typeface="Arial" panose="020B0604020202020204" pitchFamily="34" charset="0"/>
              <a:buChar char="•"/>
            </a:pPr>
            <a:r>
              <a:rPr lang="en-US" sz="2800" dirty="0"/>
              <a:t>Infants may need to use a pacifier or fall asleep for accurate E</a:t>
            </a:r>
            <a:r>
              <a:rPr lang="en-US" sz="400" dirty="0"/>
              <a:t> </a:t>
            </a:r>
            <a:r>
              <a:rPr lang="en-US" sz="2800" dirty="0"/>
              <a:t>C</a:t>
            </a:r>
            <a:r>
              <a:rPr lang="en-US" sz="400" dirty="0"/>
              <a:t> </a:t>
            </a:r>
            <a:r>
              <a:rPr lang="en-US" sz="2800" dirty="0"/>
              <a:t>G.</a:t>
            </a:r>
          </a:p>
        </p:txBody>
      </p:sp>
      <p:sp>
        <p:nvSpPr>
          <p:cNvPr id="6" name="Slide Number Placeholder 5"/>
          <p:cNvSpPr>
            <a:spLocks noGrp="1"/>
          </p:cNvSpPr>
          <p:nvPr>
            <p:ph type="sldNum" sz="quarter" idx="4"/>
          </p:nvPr>
        </p:nvSpPr>
        <p:spPr/>
        <p:txBody>
          <a:bodyPr/>
          <a:lstStyle/>
          <a:p>
            <a:fld id="{68151E55-6873-49E2-B8D5-2F265E6F1973}" type="slidenum">
              <a:rPr lang="en-US" smtClean="0"/>
              <a:pPr/>
              <a:t>50</a:t>
            </a:fld>
            <a:endParaRPr lang="en-US" dirty="0"/>
          </a:p>
        </p:txBody>
      </p:sp>
    </p:spTree>
    <p:extLst>
      <p:ext uri="{BB962C8B-B14F-4D97-AF65-F5344CB8AC3E}">
        <p14:creationId xmlns:p14="http://schemas.microsoft.com/office/powerpoint/2010/main" val="6638941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900" y="192490"/>
            <a:ext cx="6676736" cy="903231"/>
          </a:xfrm>
        </p:spPr>
        <p:txBody>
          <a:bodyPr/>
          <a:lstStyle/>
          <a:p>
            <a:pPr algn="ctr"/>
            <a:r>
              <a:rPr lang="en-US" dirty="0"/>
              <a:t>Pediatric E</a:t>
            </a:r>
            <a:r>
              <a:rPr lang="en-US" sz="100" dirty="0"/>
              <a:t> </a:t>
            </a:r>
            <a:r>
              <a:rPr lang="en-US" dirty="0"/>
              <a:t>C</a:t>
            </a:r>
            <a:r>
              <a:rPr lang="en-US" sz="100" dirty="0"/>
              <a:t> </a:t>
            </a:r>
            <a:r>
              <a:rPr lang="en-US" dirty="0"/>
              <a:t>G</a:t>
            </a:r>
          </a:p>
        </p:txBody>
      </p:sp>
      <p:sp>
        <p:nvSpPr>
          <p:cNvPr id="5" name="Content Placeholder 4"/>
          <p:cNvSpPr>
            <a:spLocks noGrp="1"/>
          </p:cNvSpPr>
          <p:nvPr>
            <p:ph sz="quarter" idx="11"/>
          </p:nvPr>
        </p:nvSpPr>
        <p:spPr>
          <a:xfrm>
            <a:off x="342900" y="1276709"/>
            <a:ext cx="4229100" cy="4788811"/>
          </a:xfrm>
        </p:spPr>
        <p:txBody>
          <a:bodyPr/>
          <a:lstStyle/>
          <a:p>
            <a:pPr marL="292608" indent="-292608">
              <a:buFont typeface="Arial" panose="020B0604020202020204" pitchFamily="34" charset="0"/>
              <a:buChar char="•"/>
            </a:pPr>
            <a:r>
              <a:rPr lang="en-US" sz="2400" dirty="0"/>
              <a:t>Use smaller electrodes.</a:t>
            </a:r>
          </a:p>
          <a:p>
            <a:pPr marL="292608" indent="-292608">
              <a:buFont typeface="Arial" panose="020B0604020202020204" pitchFamily="34" charset="0"/>
              <a:buChar char="•"/>
            </a:pPr>
            <a:r>
              <a:rPr lang="en-US" sz="2400" dirty="0"/>
              <a:t>Paper speed may need to be adjusted for faster heart rates.</a:t>
            </a:r>
          </a:p>
          <a:p>
            <a:pPr marL="292608" indent="-292608">
              <a:buFont typeface="Arial" panose="020B0604020202020204" pitchFamily="34" charset="0"/>
              <a:buChar char="•"/>
            </a:pPr>
            <a:r>
              <a:rPr lang="en-US" sz="2400" dirty="0"/>
              <a:t>Proper placement of electrodes is more important than in adults.</a:t>
            </a:r>
          </a:p>
          <a:p>
            <a:pPr marL="292608" indent="-292608">
              <a:buFont typeface="Arial" panose="020B0604020202020204" pitchFamily="34" charset="0"/>
              <a:buChar char="•"/>
            </a:pPr>
            <a:r>
              <a:rPr lang="en-US" sz="2400" dirty="0"/>
              <a:t>V3 may require placement on the right side (V3R).</a:t>
            </a:r>
          </a:p>
        </p:txBody>
      </p:sp>
      <p:sp>
        <p:nvSpPr>
          <p:cNvPr id="4" name="Text Placeholder 3"/>
          <p:cNvSpPr>
            <a:spLocks noGrp="1"/>
          </p:cNvSpPr>
          <p:nvPr>
            <p:ph type="body" sz="quarter" idx="12"/>
          </p:nvPr>
        </p:nvSpPr>
        <p:spPr>
          <a:xfrm>
            <a:off x="2902238" y="6272981"/>
            <a:ext cx="3339525" cy="242119"/>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51</a:t>
            </a:fld>
            <a:endParaRPr lang="en-US" dirty="0"/>
          </a:p>
        </p:txBody>
      </p:sp>
      <p:pic>
        <p:nvPicPr>
          <p:cNvPr id="2" name="Picture 1" descr="An illustration shows chest lead placement."/>
          <p:cNvPicPr>
            <a:picLocks noChangeAspect="1"/>
          </p:cNvPicPr>
          <p:nvPr/>
        </p:nvPicPr>
        <p:blipFill>
          <a:blip r:embed="rId3"/>
          <a:stretch>
            <a:fillRect/>
          </a:stretch>
        </p:blipFill>
        <p:spPr>
          <a:xfrm>
            <a:off x="4779089" y="1380568"/>
            <a:ext cx="4035902" cy="4066384"/>
          </a:xfrm>
          <a:prstGeom prst="rect">
            <a:avLst/>
          </a:prstGeom>
        </p:spPr>
      </p:pic>
    </p:spTree>
    <p:extLst>
      <p:ext uri="{BB962C8B-B14F-4D97-AF65-F5344CB8AC3E}">
        <p14:creationId xmlns:p14="http://schemas.microsoft.com/office/powerpoint/2010/main" val="26665163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649027" cy="903231"/>
          </a:xfrm>
        </p:spPr>
        <p:txBody>
          <a:bodyPr>
            <a:normAutofit fontScale="90000"/>
          </a:bodyPr>
          <a:lstStyle/>
          <a:p>
            <a:pPr algn="ctr"/>
            <a:r>
              <a:rPr lang="en-US" dirty="0"/>
              <a:t>Learning Outcome 4.9</a:t>
            </a:r>
            <a:br>
              <a:rPr lang="en-US" dirty="0"/>
            </a:br>
            <a:r>
              <a:rPr lang="en-US" dirty="0"/>
              <a:t>Apply Your Knowledge </a:t>
            </a:r>
            <a:r>
              <a:rPr lang="en-US" sz="1100" b="0" dirty="0"/>
              <a:t>1</a:t>
            </a:r>
          </a:p>
        </p:txBody>
      </p:sp>
      <p:sp>
        <p:nvSpPr>
          <p:cNvPr id="3" name="Content Placeholder 2"/>
          <p:cNvSpPr>
            <a:spLocks noGrp="1"/>
          </p:cNvSpPr>
          <p:nvPr>
            <p:ph sz="quarter" idx="11"/>
          </p:nvPr>
        </p:nvSpPr>
        <p:spPr>
          <a:xfrm>
            <a:off x="342900" y="1625600"/>
            <a:ext cx="6713682" cy="4622800"/>
          </a:xfrm>
        </p:spPr>
        <p:txBody>
          <a:bodyPr/>
          <a:lstStyle/>
          <a:p>
            <a:r>
              <a:rPr lang="en-US" sz="2400" dirty="0"/>
              <a:t>True or False: For pediatric patients, it may be necessary to place the V5 electrode on the right side of the chest.</a:t>
            </a:r>
          </a:p>
        </p:txBody>
      </p:sp>
      <p:sp>
        <p:nvSpPr>
          <p:cNvPr id="6" name="Slide Number Placeholder 5"/>
          <p:cNvSpPr>
            <a:spLocks noGrp="1"/>
          </p:cNvSpPr>
          <p:nvPr>
            <p:ph type="sldNum" sz="quarter" idx="4"/>
          </p:nvPr>
        </p:nvSpPr>
        <p:spPr/>
        <p:txBody>
          <a:bodyPr/>
          <a:lstStyle/>
          <a:p>
            <a:fld id="{68151E55-6873-49E2-B8D5-2F265E6F1973}" type="slidenum">
              <a:rPr lang="en-US" smtClean="0"/>
              <a:pPr/>
              <a:t>52</a:t>
            </a:fld>
            <a:endParaRPr lang="en-US" dirty="0"/>
          </a:p>
        </p:txBody>
      </p:sp>
    </p:spTree>
    <p:extLst>
      <p:ext uri="{BB962C8B-B14F-4D97-AF65-F5344CB8AC3E}">
        <p14:creationId xmlns:p14="http://schemas.microsoft.com/office/powerpoint/2010/main" val="35737424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575136" cy="903231"/>
          </a:xfrm>
        </p:spPr>
        <p:txBody>
          <a:bodyPr>
            <a:normAutofit fontScale="90000"/>
          </a:bodyPr>
          <a:lstStyle/>
          <a:p>
            <a:pPr algn="ctr"/>
            <a:r>
              <a:rPr lang="en-US" sz="3600" dirty="0"/>
              <a:t>Learning Outcome 4.9</a:t>
            </a:r>
            <a:br>
              <a:rPr lang="en-US" sz="3600" dirty="0"/>
            </a:br>
            <a:r>
              <a:rPr lang="en-US" sz="3600" dirty="0"/>
              <a:t>Apply Your Knowledge </a:t>
            </a:r>
            <a:r>
              <a:rPr lang="en-US" sz="1100" b="0" dirty="0"/>
              <a:t>2</a:t>
            </a:r>
          </a:p>
        </p:txBody>
      </p:sp>
      <p:sp>
        <p:nvSpPr>
          <p:cNvPr id="3" name="Content Placeholder 2"/>
          <p:cNvSpPr>
            <a:spLocks noGrp="1"/>
          </p:cNvSpPr>
          <p:nvPr>
            <p:ph sz="quarter" idx="11"/>
          </p:nvPr>
        </p:nvSpPr>
        <p:spPr>
          <a:xfrm>
            <a:off x="342900" y="1461436"/>
            <a:ext cx="6750627" cy="1327946"/>
          </a:xfrm>
        </p:spPr>
        <p:txBody>
          <a:bodyPr>
            <a:normAutofit/>
          </a:bodyPr>
          <a:lstStyle/>
          <a:p>
            <a:r>
              <a:rPr lang="en-US" sz="2400" dirty="0"/>
              <a:t>True or False: For pediatric patients, it may be necessary to place the V5 electrode on the right side of the chest.</a:t>
            </a:r>
          </a:p>
        </p:txBody>
      </p:sp>
      <p:sp>
        <p:nvSpPr>
          <p:cNvPr id="4" name="Content Placeholder 3"/>
          <p:cNvSpPr>
            <a:spLocks noGrp="1"/>
          </p:cNvSpPr>
          <p:nvPr>
            <p:ph sz="quarter" idx="14"/>
          </p:nvPr>
        </p:nvSpPr>
        <p:spPr>
          <a:xfrm>
            <a:off x="342900" y="4486564"/>
            <a:ext cx="7193973" cy="1577327"/>
          </a:xfrm>
        </p:spPr>
        <p:txBody>
          <a:bodyPr>
            <a:normAutofit/>
          </a:bodyPr>
          <a:lstStyle/>
          <a:p>
            <a:r>
              <a:rPr lang="en-US" sz="2400" dirty="0">
                <a:solidFill>
                  <a:srgbClr val="002060"/>
                </a:solidFill>
              </a:rPr>
              <a:t>False; the V3 electrode may be placed on the right side of the chest.</a:t>
            </a:r>
          </a:p>
        </p:txBody>
      </p:sp>
      <p:sp>
        <p:nvSpPr>
          <p:cNvPr id="7" name="Slide Number Placeholder 6"/>
          <p:cNvSpPr>
            <a:spLocks noGrp="1"/>
          </p:cNvSpPr>
          <p:nvPr>
            <p:ph type="sldNum" sz="quarter" idx="10"/>
          </p:nvPr>
        </p:nvSpPr>
        <p:spPr/>
        <p:txBody>
          <a:bodyPr/>
          <a:lstStyle/>
          <a:p>
            <a:fld id="{68151E55-6873-49E2-B8D5-2F265E6F1973}" type="slidenum">
              <a:rPr lang="en-US" smtClean="0"/>
              <a:pPr/>
              <a:t>53</a:t>
            </a:fld>
            <a:endParaRPr lang="en-US"/>
          </a:p>
        </p:txBody>
      </p:sp>
      <p:sp>
        <p:nvSpPr>
          <p:cNvPr id="8" name="Content Placeholder 7">
            <a:extLst>
              <a:ext uri="{FF2B5EF4-FFF2-40B4-BE49-F238E27FC236}">
                <a16:creationId xmlns:a16="http://schemas.microsoft.com/office/drawing/2014/main" id="{01E29BDE-C1D8-4692-A987-7F70DB009659}"/>
              </a:ext>
            </a:extLst>
          </p:cNvPr>
          <p:cNvSpPr>
            <a:spLocks noGrp="1"/>
          </p:cNvSpPr>
          <p:nvPr>
            <p:ph sz="quarter" idx="15"/>
          </p:nvPr>
        </p:nvSpPr>
        <p:spPr>
          <a:xfrm>
            <a:off x="342900" y="3314024"/>
            <a:ext cx="6953827" cy="562900"/>
          </a:xfrm>
        </p:spPr>
        <p:txBody>
          <a:bodyPr>
            <a:normAutofit/>
          </a:bodyPr>
          <a:lstStyle/>
          <a:p>
            <a:r>
              <a:rPr lang="en-US" sz="2400" dirty="0">
                <a:solidFill>
                  <a:srgbClr val="002060"/>
                </a:solidFill>
              </a:rPr>
              <a:t>Answer:</a:t>
            </a:r>
          </a:p>
        </p:txBody>
      </p:sp>
    </p:spTree>
    <p:extLst>
      <p:ext uri="{BB962C8B-B14F-4D97-AF65-F5344CB8AC3E}">
        <p14:creationId xmlns:p14="http://schemas.microsoft.com/office/powerpoint/2010/main" val="22979960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575136" cy="903231"/>
          </a:xfrm>
        </p:spPr>
        <p:txBody>
          <a:bodyPr/>
          <a:lstStyle/>
          <a:p>
            <a:pPr algn="ctr"/>
            <a:r>
              <a:rPr lang="en-US" dirty="0"/>
              <a:t>Cardiac Monitoring</a:t>
            </a:r>
          </a:p>
        </p:txBody>
      </p:sp>
      <p:sp>
        <p:nvSpPr>
          <p:cNvPr id="3" name="Content Placeholder 2"/>
          <p:cNvSpPr>
            <a:spLocks noGrp="1"/>
          </p:cNvSpPr>
          <p:nvPr>
            <p:ph sz="quarter" idx="11"/>
          </p:nvPr>
        </p:nvSpPr>
        <p:spPr>
          <a:xfrm>
            <a:off x="342900" y="1276709"/>
            <a:ext cx="6473536" cy="4971691"/>
          </a:xfrm>
        </p:spPr>
        <p:txBody>
          <a:bodyPr/>
          <a:lstStyle/>
          <a:p>
            <a:pPr marL="292608" indent="-292608">
              <a:buFont typeface="Arial" panose="020B0604020202020204" pitchFamily="34" charset="0"/>
              <a:buChar char="•"/>
            </a:pPr>
            <a:r>
              <a:rPr lang="en-US" sz="2800" dirty="0"/>
              <a:t>Three electrodes are used.</a:t>
            </a:r>
          </a:p>
          <a:p>
            <a:pPr marL="292608" indent="-292608">
              <a:buFont typeface="Arial" panose="020B0604020202020204" pitchFamily="34" charset="0"/>
              <a:buChar char="•"/>
            </a:pPr>
            <a:r>
              <a:rPr lang="en-US" sz="2800" dirty="0"/>
              <a:t>R</a:t>
            </a:r>
            <a:r>
              <a:rPr lang="en-US" sz="400" dirty="0"/>
              <a:t> </a:t>
            </a:r>
            <a:r>
              <a:rPr lang="en-US" sz="2800" dirty="0"/>
              <a:t>A: white cable/electrode.</a:t>
            </a:r>
          </a:p>
          <a:p>
            <a:pPr marL="292608" indent="-292608">
              <a:buFont typeface="Arial" panose="020B0604020202020204" pitchFamily="34" charset="0"/>
              <a:buChar char="•"/>
            </a:pPr>
            <a:r>
              <a:rPr lang="en-US" sz="2800" dirty="0"/>
              <a:t>L</a:t>
            </a:r>
            <a:r>
              <a:rPr lang="en-US" sz="400" dirty="0"/>
              <a:t> </a:t>
            </a:r>
            <a:r>
              <a:rPr lang="en-US" sz="2800" dirty="0"/>
              <a:t>A: black cable/electrode.</a:t>
            </a:r>
          </a:p>
          <a:p>
            <a:pPr marL="292608" indent="-292608">
              <a:buFont typeface="Arial" panose="020B0604020202020204" pitchFamily="34" charset="0"/>
              <a:buChar char="•"/>
            </a:pPr>
            <a:r>
              <a:rPr lang="en-US" sz="2800" dirty="0"/>
              <a:t>F or L</a:t>
            </a:r>
            <a:r>
              <a:rPr lang="en-US" sz="400" dirty="0"/>
              <a:t> </a:t>
            </a:r>
            <a:r>
              <a:rPr lang="en-US" sz="2800" dirty="0"/>
              <a:t>L: red cable/electrode.</a:t>
            </a:r>
          </a:p>
        </p:txBody>
      </p:sp>
      <p:sp>
        <p:nvSpPr>
          <p:cNvPr id="6" name="Slide Number Placeholder 5"/>
          <p:cNvSpPr>
            <a:spLocks noGrp="1"/>
          </p:cNvSpPr>
          <p:nvPr>
            <p:ph type="sldNum" sz="quarter" idx="4"/>
          </p:nvPr>
        </p:nvSpPr>
        <p:spPr/>
        <p:txBody>
          <a:bodyPr/>
          <a:lstStyle/>
          <a:p>
            <a:fld id="{68151E55-6873-49E2-B8D5-2F265E6F1973}" type="slidenum">
              <a:rPr lang="en-US" smtClean="0"/>
              <a:pPr/>
              <a:t>54</a:t>
            </a:fld>
            <a:endParaRPr lang="en-US" dirty="0"/>
          </a:p>
        </p:txBody>
      </p:sp>
    </p:spTree>
    <p:extLst>
      <p:ext uri="{BB962C8B-B14F-4D97-AF65-F5344CB8AC3E}">
        <p14:creationId xmlns:p14="http://schemas.microsoft.com/office/powerpoint/2010/main" val="35795281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639791" cy="903231"/>
          </a:xfrm>
        </p:spPr>
        <p:txBody>
          <a:bodyPr>
            <a:normAutofit fontScale="90000"/>
          </a:bodyPr>
          <a:lstStyle/>
          <a:p>
            <a:pPr algn="ctr"/>
            <a:r>
              <a:rPr lang="en-US" dirty="0"/>
              <a:t>Learning Outcome 4.10</a:t>
            </a:r>
            <a:br>
              <a:rPr lang="en-US" dirty="0"/>
            </a:br>
            <a:r>
              <a:rPr lang="en-US" dirty="0"/>
              <a:t>Apply Your Knowledge </a:t>
            </a:r>
            <a:r>
              <a:rPr lang="en-US" sz="1100" b="0" dirty="0"/>
              <a:t>1</a:t>
            </a:r>
          </a:p>
        </p:txBody>
      </p:sp>
      <p:sp>
        <p:nvSpPr>
          <p:cNvPr id="3" name="Content Placeholder 2"/>
          <p:cNvSpPr>
            <a:spLocks noGrp="1"/>
          </p:cNvSpPr>
          <p:nvPr>
            <p:ph sz="quarter" idx="11"/>
          </p:nvPr>
        </p:nvSpPr>
        <p:spPr>
          <a:xfrm>
            <a:off x="342900" y="1764145"/>
            <a:ext cx="6769100" cy="4484255"/>
          </a:xfrm>
        </p:spPr>
        <p:txBody>
          <a:bodyPr/>
          <a:lstStyle/>
          <a:p>
            <a:r>
              <a:rPr lang="en-US" sz="2400" dirty="0"/>
              <a:t>When do patients commonly require continuous cardiac monitoring?</a:t>
            </a:r>
          </a:p>
        </p:txBody>
      </p:sp>
      <p:sp>
        <p:nvSpPr>
          <p:cNvPr id="6" name="Slide Number Placeholder 5"/>
          <p:cNvSpPr>
            <a:spLocks noGrp="1"/>
          </p:cNvSpPr>
          <p:nvPr>
            <p:ph type="sldNum" sz="quarter" idx="4"/>
          </p:nvPr>
        </p:nvSpPr>
        <p:spPr/>
        <p:txBody>
          <a:bodyPr/>
          <a:lstStyle/>
          <a:p>
            <a:fld id="{68151E55-6873-49E2-B8D5-2F265E6F1973}" type="slidenum">
              <a:rPr lang="en-US" smtClean="0"/>
              <a:pPr/>
              <a:t>55</a:t>
            </a:fld>
            <a:endParaRPr lang="en-US" dirty="0"/>
          </a:p>
        </p:txBody>
      </p:sp>
    </p:spTree>
    <p:extLst>
      <p:ext uri="{BB962C8B-B14F-4D97-AF65-F5344CB8AC3E}">
        <p14:creationId xmlns:p14="http://schemas.microsoft.com/office/powerpoint/2010/main" val="18481648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621318" cy="903231"/>
          </a:xfrm>
        </p:spPr>
        <p:txBody>
          <a:bodyPr>
            <a:normAutofit fontScale="90000"/>
          </a:bodyPr>
          <a:lstStyle/>
          <a:p>
            <a:pPr algn="ctr"/>
            <a:r>
              <a:rPr lang="en-US" sz="3600" dirty="0"/>
              <a:t>Learning Outcome 4.10</a:t>
            </a:r>
            <a:br>
              <a:rPr lang="en-US" sz="3600" dirty="0"/>
            </a:br>
            <a:r>
              <a:rPr lang="en-US" sz="3600" dirty="0"/>
              <a:t>Apply Your Knowledge </a:t>
            </a:r>
            <a:r>
              <a:rPr lang="en-US" sz="1100" b="0" dirty="0"/>
              <a:t>2</a:t>
            </a:r>
          </a:p>
        </p:txBody>
      </p:sp>
      <p:sp>
        <p:nvSpPr>
          <p:cNvPr id="3" name="Content Placeholder 2"/>
          <p:cNvSpPr>
            <a:spLocks noGrp="1"/>
          </p:cNvSpPr>
          <p:nvPr>
            <p:ph sz="quarter" idx="11"/>
          </p:nvPr>
        </p:nvSpPr>
        <p:spPr>
          <a:xfrm>
            <a:off x="342900" y="1276709"/>
            <a:ext cx="6870700" cy="1577327"/>
          </a:xfrm>
        </p:spPr>
        <p:txBody>
          <a:bodyPr>
            <a:normAutofit/>
          </a:bodyPr>
          <a:lstStyle/>
          <a:p>
            <a:r>
              <a:rPr lang="en-US" sz="2400" dirty="0"/>
              <a:t>When do patients commonly require continuous cardiac monitoring?</a:t>
            </a:r>
          </a:p>
        </p:txBody>
      </p:sp>
      <p:sp>
        <p:nvSpPr>
          <p:cNvPr id="4" name="Content Placeholder 3"/>
          <p:cNvSpPr>
            <a:spLocks noGrp="1"/>
          </p:cNvSpPr>
          <p:nvPr>
            <p:ph sz="quarter" idx="14"/>
          </p:nvPr>
        </p:nvSpPr>
        <p:spPr>
          <a:xfrm>
            <a:off x="342900" y="4003965"/>
            <a:ext cx="7101609" cy="1577327"/>
          </a:xfrm>
        </p:spPr>
        <p:txBody>
          <a:bodyPr>
            <a:normAutofit/>
          </a:bodyPr>
          <a:lstStyle/>
          <a:p>
            <a:r>
              <a:rPr lang="en-US" sz="2400" dirty="0">
                <a:solidFill>
                  <a:srgbClr val="002060"/>
                </a:solidFill>
              </a:rPr>
              <a:t>At emergency scenes, during or after surgery, or when they have cardiac, pulmonary, or electrolyte problems.</a:t>
            </a:r>
          </a:p>
        </p:txBody>
      </p:sp>
      <p:sp>
        <p:nvSpPr>
          <p:cNvPr id="7" name="Slide Number Placeholder 6"/>
          <p:cNvSpPr>
            <a:spLocks noGrp="1"/>
          </p:cNvSpPr>
          <p:nvPr>
            <p:ph type="sldNum" sz="quarter" idx="10"/>
          </p:nvPr>
        </p:nvSpPr>
        <p:spPr/>
        <p:txBody>
          <a:bodyPr/>
          <a:lstStyle/>
          <a:p>
            <a:fld id="{68151E55-6873-49E2-B8D5-2F265E6F1973}" type="slidenum">
              <a:rPr lang="en-US" smtClean="0"/>
              <a:pPr/>
              <a:t>56</a:t>
            </a:fld>
            <a:endParaRPr lang="en-US"/>
          </a:p>
        </p:txBody>
      </p:sp>
      <p:sp>
        <p:nvSpPr>
          <p:cNvPr id="8" name="Content Placeholder 7">
            <a:extLst>
              <a:ext uri="{FF2B5EF4-FFF2-40B4-BE49-F238E27FC236}">
                <a16:creationId xmlns:a16="http://schemas.microsoft.com/office/drawing/2014/main" id="{1BEB98F7-5088-4BF2-BBCD-B39028D57CE7}"/>
              </a:ext>
            </a:extLst>
          </p:cNvPr>
          <p:cNvSpPr>
            <a:spLocks noGrp="1"/>
          </p:cNvSpPr>
          <p:nvPr>
            <p:ph sz="quarter" idx="15"/>
          </p:nvPr>
        </p:nvSpPr>
        <p:spPr>
          <a:xfrm>
            <a:off x="342900" y="2944758"/>
            <a:ext cx="7027718" cy="484242"/>
          </a:xfrm>
        </p:spPr>
        <p:txBody>
          <a:bodyPr>
            <a:normAutofit/>
          </a:bodyPr>
          <a:lstStyle/>
          <a:p>
            <a:r>
              <a:rPr lang="en-US" sz="2400" dirty="0">
                <a:solidFill>
                  <a:srgbClr val="002060"/>
                </a:solidFill>
              </a:rPr>
              <a:t>Answer:</a:t>
            </a:r>
          </a:p>
        </p:txBody>
      </p:sp>
    </p:spTree>
    <p:extLst>
      <p:ext uri="{BB962C8B-B14F-4D97-AF65-F5344CB8AC3E}">
        <p14:creationId xmlns:p14="http://schemas.microsoft.com/office/powerpoint/2010/main" val="34377490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685973" cy="903231"/>
          </a:xfrm>
        </p:spPr>
        <p:txBody>
          <a:bodyPr>
            <a:normAutofit fontScale="90000"/>
          </a:bodyPr>
          <a:lstStyle/>
          <a:p>
            <a:pPr algn="ctr"/>
            <a:r>
              <a:rPr lang="en-US" dirty="0"/>
              <a:t>Learning Outcome 4.11</a:t>
            </a:r>
            <a:br>
              <a:rPr lang="en-US" dirty="0"/>
            </a:br>
            <a:r>
              <a:rPr lang="en-US" dirty="0"/>
              <a:t>Special Patient Considerations</a:t>
            </a:r>
          </a:p>
        </p:txBody>
      </p:sp>
      <p:sp>
        <p:nvSpPr>
          <p:cNvPr id="3" name="Content Placeholder 2"/>
          <p:cNvSpPr>
            <a:spLocks noGrp="1"/>
          </p:cNvSpPr>
          <p:nvPr>
            <p:ph sz="quarter" idx="11"/>
          </p:nvPr>
        </p:nvSpPr>
        <p:spPr/>
        <p:txBody>
          <a:bodyPr/>
          <a:lstStyle/>
          <a:p>
            <a:pPr algn="ctr"/>
            <a:r>
              <a:rPr lang="en-US" dirty="0">
                <a:solidFill>
                  <a:srgbClr val="002060"/>
                </a:solidFill>
              </a:rPr>
              <a:t>Key Terms</a:t>
            </a:r>
          </a:p>
          <a:p>
            <a:pPr marL="292608" indent="-292608">
              <a:buFont typeface="Arial" panose="020B0604020202020204" pitchFamily="34" charset="0"/>
              <a:buChar char="•"/>
            </a:pPr>
            <a:r>
              <a:rPr lang="en-US" dirty="0" err="1"/>
              <a:t>Dextrocardia</a:t>
            </a:r>
            <a:r>
              <a:rPr lang="en-US" dirty="0"/>
              <a:t>.</a:t>
            </a:r>
          </a:p>
          <a:p>
            <a:pPr marL="292608" indent="-292608">
              <a:buFont typeface="Arial" panose="020B0604020202020204" pitchFamily="34" charset="0"/>
              <a:buChar char="•"/>
            </a:pPr>
            <a:r>
              <a:rPr lang="en-US" dirty="0" err="1"/>
              <a:t>Midscapular</a:t>
            </a:r>
            <a:r>
              <a:rPr lang="en-US" dirty="0"/>
              <a:t> line.</a:t>
            </a:r>
          </a:p>
          <a:p>
            <a:pPr marL="292608" indent="-292608">
              <a:buFont typeface="Arial" panose="020B0604020202020204" pitchFamily="34" charset="0"/>
              <a:buChar char="•"/>
            </a:pPr>
            <a:r>
              <a:rPr lang="en-US" dirty="0" err="1"/>
              <a:t>Paraspinous</a:t>
            </a:r>
            <a:r>
              <a:rPr lang="en-US" dirty="0"/>
              <a:t> line.</a:t>
            </a:r>
          </a:p>
          <a:p>
            <a:pPr marL="292608" indent="-292608">
              <a:buFont typeface="Arial" panose="020B0604020202020204" pitchFamily="34" charset="0"/>
              <a:buChar char="•"/>
            </a:pPr>
            <a:r>
              <a:rPr lang="en-US" dirty="0"/>
              <a:t>Posterior axillary line.</a:t>
            </a:r>
          </a:p>
        </p:txBody>
      </p:sp>
      <p:sp>
        <p:nvSpPr>
          <p:cNvPr id="6" name="Slide Number Placeholder 5"/>
          <p:cNvSpPr>
            <a:spLocks noGrp="1"/>
          </p:cNvSpPr>
          <p:nvPr>
            <p:ph type="sldNum" sz="quarter" idx="4"/>
          </p:nvPr>
        </p:nvSpPr>
        <p:spPr/>
        <p:txBody>
          <a:bodyPr/>
          <a:lstStyle/>
          <a:p>
            <a:fld id="{68151E55-6873-49E2-B8D5-2F265E6F1973}" type="slidenum">
              <a:rPr lang="en-US" smtClean="0"/>
              <a:pPr/>
              <a:t>57</a:t>
            </a:fld>
            <a:endParaRPr lang="en-US" dirty="0"/>
          </a:p>
        </p:txBody>
      </p:sp>
    </p:spTree>
    <p:extLst>
      <p:ext uri="{BB962C8B-B14F-4D97-AF65-F5344CB8AC3E}">
        <p14:creationId xmlns:p14="http://schemas.microsoft.com/office/powerpoint/2010/main" val="8767809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Special Patient Considerations 1</a:t>
            </a:r>
          </a:p>
        </p:txBody>
      </p:sp>
      <p:sp>
        <p:nvSpPr>
          <p:cNvPr id="3" name="Content Placeholder 2"/>
          <p:cNvSpPr>
            <a:spLocks noGrp="1"/>
          </p:cNvSpPr>
          <p:nvPr>
            <p:ph sz="quarter" idx="11"/>
          </p:nvPr>
        </p:nvSpPr>
        <p:spPr>
          <a:xfrm>
            <a:off x="342900" y="1276709"/>
            <a:ext cx="6926118" cy="2621036"/>
          </a:xfrm>
        </p:spPr>
        <p:txBody>
          <a:bodyPr>
            <a:normAutofit lnSpcReduction="10000"/>
          </a:bodyPr>
          <a:lstStyle/>
          <a:p>
            <a:r>
              <a:rPr lang="en-US" dirty="0"/>
              <a:t>Females.</a:t>
            </a:r>
          </a:p>
          <a:p>
            <a:pPr marL="292608" indent="-292608">
              <a:buFont typeface="Arial" panose="020B0604020202020204" pitchFamily="34" charset="0"/>
              <a:buChar char="•"/>
            </a:pPr>
            <a:r>
              <a:rPr lang="en-US" dirty="0"/>
              <a:t>V1 and V2 may be placed higher due to implants or large breasts.</a:t>
            </a:r>
          </a:p>
          <a:p>
            <a:pPr marL="292608" indent="-292608">
              <a:buFont typeface="Arial" panose="020B0604020202020204" pitchFamily="34" charset="0"/>
              <a:buChar char="•"/>
            </a:pPr>
            <a:r>
              <a:rPr lang="en-US" dirty="0"/>
              <a:t>Place electrode under breast; make note on chart.</a:t>
            </a:r>
          </a:p>
          <a:p>
            <a:pPr marL="292608" indent="-292608">
              <a:buFont typeface="Arial" panose="020B0604020202020204" pitchFamily="34" charset="0"/>
              <a:buChar char="•"/>
            </a:pPr>
            <a:r>
              <a:rPr lang="en-US" dirty="0"/>
              <a:t>Mastectomy: make note on chart.</a:t>
            </a:r>
          </a:p>
        </p:txBody>
      </p:sp>
      <p:sp>
        <p:nvSpPr>
          <p:cNvPr id="4" name="Content Placeholder 3"/>
          <p:cNvSpPr>
            <a:spLocks noGrp="1"/>
          </p:cNvSpPr>
          <p:nvPr>
            <p:ph sz="quarter" idx="14"/>
          </p:nvPr>
        </p:nvSpPr>
        <p:spPr>
          <a:xfrm>
            <a:off x="342900" y="3823348"/>
            <a:ext cx="7129318" cy="2425052"/>
          </a:xfrm>
        </p:spPr>
        <p:txBody>
          <a:bodyPr/>
          <a:lstStyle/>
          <a:p>
            <a:r>
              <a:rPr lang="en-US" dirty="0"/>
              <a:t>Amputees.</a:t>
            </a:r>
          </a:p>
          <a:p>
            <a:pPr marL="292608" indent="-292608">
              <a:buFont typeface="Arial" panose="020B0604020202020204" pitchFamily="34" charset="0"/>
              <a:buChar char="•"/>
            </a:pPr>
            <a:r>
              <a:rPr lang="en-US" dirty="0"/>
              <a:t>Place leads on upper chest and lower abdomen instead of on arms and legs.</a:t>
            </a:r>
          </a:p>
        </p:txBody>
      </p:sp>
      <p:sp>
        <p:nvSpPr>
          <p:cNvPr id="7" name="Slide Number Placeholder 6"/>
          <p:cNvSpPr>
            <a:spLocks noGrp="1"/>
          </p:cNvSpPr>
          <p:nvPr>
            <p:ph type="sldNum" sz="quarter" idx="10"/>
          </p:nvPr>
        </p:nvSpPr>
        <p:spPr/>
        <p:txBody>
          <a:bodyPr/>
          <a:lstStyle/>
          <a:p>
            <a:fld id="{68151E55-6873-49E2-B8D5-2F265E6F1973}" type="slidenum">
              <a:rPr lang="en-US" smtClean="0"/>
              <a:pPr/>
              <a:t>58</a:t>
            </a:fld>
            <a:endParaRPr lang="en-US"/>
          </a:p>
        </p:txBody>
      </p:sp>
    </p:spTree>
    <p:extLst>
      <p:ext uri="{BB962C8B-B14F-4D97-AF65-F5344CB8AC3E}">
        <p14:creationId xmlns:p14="http://schemas.microsoft.com/office/powerpoint/2010/main" val="42888594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685973" cy="903231"/>
          </a:xfrm>
        </p:spPr>
        <p:txBody>
          <a:bodyPr>
            <a:normAutofit fontScale="90000"/>
          </a:bodyPr>
          <a:lstStyle/>
          <a:p>
            <a:pPr algn="ctr"/>
            <a:r>
              <a:rPr lang="en-US" dirty="0"/>
              <a:t>Special Patient Considerations 2</a:t>
            </a:r>
          </a:p>
        </p:txBody>
      </p:sp>
      <p:sp>
        <p:nvSpPr>
          <p:cNvPr id="3" name="Content Placeholder 2"/>
          <p:cNvSpPr>
            <a:spLocks noGrp="1"/>
          </p:cNvSpPr>
          <p:nvPr>
            <p:ph sz="quarter" idx="11"/>
          </p:nvPr>
        </p:nvSpPr>
        <p:spPr>
          <a:xfrm>
            <a:off x="342900" y="1276709"/>
            <a:ext cx="7000009" cy="4971691"/>
          </a:xfrm>
        </p:spPr>
        <p:txBody>
          <a:bodyPr/>
          <a:lstStyle/>
          <a:p>
            <a:pPr marL="292608" indent="-292608">
              <a:buFont typeface="Arial" panose="020B0604020202020204" pitchFamily="34" charset="0"/>
              <a:buChar char="•"/>
            </a:pPr>
            <a:r>
              <a:rPr lang="en-US" sz="2400" dirty="0"/>
              <a:t>Pregnant patients: Place lower limb leads on thighs, not abdomen.</a:t>
            </a:r>
          </a:p>
          <a:p>
            <a:pPr marL="292608" indent="-292608">
              <a:buFont typeface="Arial" panose="020B0604020202020204" pitchFamily="34" charset="0"/>
              <a:buChar char="•"/>
            </a:pPr>
            <a:r>
              <a:rPr lang="en-US" sz="2400" dirty="0"/>
              <a:t>Geriatric patients: Apply electrodes carefully to avoid damaging thin skin.</a:t>
            </a:r>
          </a:p>
          <a:p>
            <a:pPr marL="292608" indent="-292608">
              <a:buFont typeface="Arial" panose="020B0604020202020204" pitchFamily="34" charset="0"/>
              <a:buChar char="•"/>
            </a:pPr>
            <a:r>
              <a:rPr lang="en-US" sz="2400" dirty="0"/>
              <a:t>Note nonstandard body positions on tracing. For example, a patient who is short of breath may need to have their head elevated.</a:t>
            </a:r>
          </a:p>
          <a:p>
            <a:pPr marL="292608" indent="-292608">
              <a:buFont typeface="Arial" panose="020B0604020202020204" pitchFamily="34" charset="0"/>
              <a:buChar char="•"/>
            </a:pPr>
            <a:r>
              <a:rPr lang="en-US" sz="2400" dirty="0"/>
              <a:t>Place electrodes on back only if necessary.</a:t>
            </a:r>
            <a:endParaRPr lang="en-US"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59</a:t>
            </a:fld>
            <a:endParaRPr lang="en-US" dirty="0"/>
          </a:p>
        </p:txBody>
      </p:sp>
    </p:spTree>
    <p:extLst>
      <p:ext uri="{BB962C8B-B14F-4D97-AF65-F5344CB8AC3E}">
        <p14:creationId xmlns:p14="http://schemas.microsoft.com/office/powerpoint/2010/main" val="1760612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769100" cy="903231"/>
          </a:xfrm>
        </p:spPr>
        <p:txBody>
          <a:bodyPr>
            <a:normAutofit fontScale="90000"/>
          </a:bodyPr>
          <a:lstStyle/>
          <a:p>
            <a:pPr algn="ctr"/>
            <a:r>
              <a:rPr lang="en-US" dirty="0"/>
              <a:t>Learning Outcome 4.1</a:t>
            </a:r>
            <a:br>
              <a:rPr lang="en-US" dirty="0"/>
            </a:br>
            <a:r>
              <a:rPr lang="en-US" dirty="0"/>
              <a:t>Apply Your Knowledge </a:t>
            </a:r>
            <a:r>
              <a:rPr lang="en-US" sz="1100" b="0" dirty="0"/>
              <a:t>1</a:t>
            </a:r>
          </a:p>
        </p:txBody>
      </p:sp>
      <p:sp>
        <p:nvSpPr>
          <p:cNvPr id="3" name="Content Placeholder 2"/>
          <p:cNvSpPr>
            <a:spLocks noGrp="1"/>
          </p:cNvSpPr>
          <p:nvPr>
            <p:ph sz="quarter" idx="11"/>
          </p:nvPr>
        </p:nvSpPr>
        <p:spPr>
          <a:xfrm>
            <a:off x="342900" y="1681018"/>
            <a:ext cx="6898409" cy="4567382"/>
          </a:xfrm>
        </p:spPr>
        <p:txBody>
          <a:bodyPr/>
          <a:lstStyle/>
          <a:p>
            <a:r>
              <a:rPr lang="en-US" sz="2800" dirty="0"/>
              <a:t>Why is it important to minimize external sources of electricity before running an E C G?</a:t>
            </a:r>
          </a:p>
        </p:txBody>
      </p:sp>
      <p:sp>
        <p:nvSpPr>
          <p:cNvPr id="6" name="Slide Number Placeholder 5"/>
          <p:cNvSpPr>
            <a:spLocks noGrp="1"/>
          </p:cNvSpPr>
          <p:nvPr>
            <p:ph type="sldNum" sz="quarter" idx="4"/>
          </p:nvPr>
        </p:nvSpPr>
        <p:spPr/>
        <p:txBody>
          <a:bodyPr/>
          <a:lstStyle/>
          <a:p>
            <a:fld id="{68151E55-6873-49E2-B8D5-2F265E6F1973}" type="slidenum">
              <a:rPr lang="en-US" smtClean="0"/>
              <a:pPr/>
              <a:t>6</a:t>
            </a:fld>
            <a:endParaRPr lang="en-US" dirty="0"/>
          </a:p>
        </p:txBody>
      </p:sp>
    </p:spTree>
    <p:extLst>
      <p:ext uri="{BB962C8B-B14F-4D97-AF65-F5344CB8AC3E}">
        <p14:creationId xmlns:p14="http://schemas.microsoft.com/office/powerpoint/2010/main" val="3305472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900" y="192490"/>
            <a:ext cx="7138555" cy="903231"/>
          </a:xfrm>
        </p:spPr>
        <p:txBody>
          <a:bodyPr/>
          <a:lstStyle/>
          <a:p>
            <a:pPr algn="ctr"/>
            <a:r>
              <a:rPr lang="en-US" dirty="0" err="1"/>
              <a:t>Dextrocardia</a:t>
            </a:r>
            <a:endParaRPr lang="en-US" dirty="0"/>
          </a:p>
        </p:txBody>
      </p:sp>
      <p:sp>
        <p:nvSpPr>
          <p:cNvPr id="5" name="Content Placeholder 4"/>
          <p:cNvSpPr>
            <a:spLocks noGrp="1"/>
          </p:cNvSpPr>
          <p:nvPr>
            <p:ph sz="quarter" idx="11"/>
          </p:nvPr>
        </p:nvSpPr>
        <p:spPr>
          <a:xfrm>
            <a:off x="342900" y="1276709"/>
            <a:ext cx="4229100" cy="4895491"/>
          </a:xfrm>
        </p:spPr>
        <p:txBody>
          <a:bodyPr/>
          <a:lstStyle/>
          <a:p>
            <a:r>
              <a:rPr lang="en-US" sz="2400" dirty="0" err="1"/>
              <a:t>Dextrocardia</a:t>
            </a:r>
            <a:r>
              <a:rPr lang="en-US" sz="2400" dirty="0"/>
              <a:t>—heart on right side.</a:t>
            </a:r>
          </a:p>
          <a:p>
            <a:pPr marL="292608" indent="-292608">
              <a:buFont typeface="Arial" panose="020B0604020202020204" pitchFamily="34" charset="0"/>
              <a:buChar char="•"/>
            </a:pPr>
            <a:r>
              <a:rPr lang="en-US" sz="2400" dirty="0"/>
              <a:t>Reverse leads from normal placement (mirror image).</a:t>
            </a:r>
          </a:p>
          <a:p>
            <a:pPr marL="292608" indent="-292608">
              <a:buFont typeface="Arial" panose="020B0604020202020204" pitchFamily="34" charset="0"/>
              <a:buChar char="•"/>
            </a:pPr>
            <a:r>
              <a:rPr lang="en-US" sz="2400" dirty="0"/>
              <a:t>a</a:t>
            </a:r>
            <a:r>
              <a:rPr lang="en-US" sz="300" dirty="0"/>
              <a:t> </a:t>
            </a:r>
            <a:r>
              <a:rPr lang="en-US" sz="2400" dirty="0"/>
              <a:t>V</a:t>
            </a:r>
            <a:r>
              <a:rPr lang="en-US" sz="300" dirty="0"/>
              <a:t> </a:t>
            </a:r>
            <a:r>
              <a:rPr lang="en-US" sz="2400" dirty="0"/>
              <a:t>R tracing will produce positive deflection.</a:t>
            </a:r>
          </a:p>
          <a:p>
            <a:pPr marL="292608" indent="-292608">
              <a:buFont typeface="Arial" panose="020B0604020202020204" pitchFamily="34" charset="0"/>
              <a:buChar char="•"/>
            </a:pPr>
            <a:r>
              <a:rPr lang="en-US" sz="2400" dirty="0"/>
              <a:t>Indicate “right-side” on chart.</a:t>
            </a:r>
            <a:endParaRPr lang="en-US" dirty="0"/>
          </a:p>
        </p:txBody>
      </p:sp>
      <p:sp>
        <p:nvSpPr>
          <p:cNvPr id="4" name="Text Placeholder 3"/>
          <p:cNvSpPr>
            <a:spLocks noGrp="1"/>
          </p:cNvSpPr>
          <p:nvPr>
            <p:ph type="body" sz="quarter" idx="12"/>
          </p:nvPr>
        </p:nvSpPr>
        <p:spPr>
          <a:xfrm>
            <a:off x="2936650" y="6263148"/>
            <a:ext cx="3270700" cy="251952"/>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60</a:t>
            </a:fld>
            <a:endParaRPr lang="en-US" dirty="0"/>
          </a:p>
        </p:txBody>
      </p:sp>
      <p:pic>
        <p:nvPicPr>
          <p:cNvPr id="2" name="Picture 1" descr="An illustration shows chest lead placement in case of dextrocardia."/>
          <p:cNvPicPr>
            <a:picLocks noChangeAspect="1"/>
          </p:cNvPicPr>
          <p:nvPr/>
        </p:nvPicPr>
        <p:blipFill>
          <a:blip r:embed="rId3"/>
          <a:stretch>
            <a:fillRect/>
          </a:stretch>
        </p:blipFill>
        <p:spPr>
          <a:xfrm>
            <a:off x="4779089" y="1380568"/>
            <a:ext cx="4035902" cy="4066384"/>
          </a:xfrm>
          <a:prstGeom prst="rect">
            <a:avLst/>
          </a:prstGeom>
        </p:spPr>
      </p:pic>
    </p:spTree>
    <p:extLst>
      <p:ext uri="{BB962C8B-B14F-4D97-AF65-F5344CB8AC3E}">
        <p14:creationId xmlns:p14="http://schemas.microsoft.com/office/powerpoint/2010/main" val="656427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900" y="192490"/>
            <a:ext cx="6704445" cy="903231"/>
          </a:xfrm>
        </p:spPr>
        <p:txBody>
          <a:bodyPr/>
          <a:lstStyle/>
          <a:p>
            <a:pPr algn="ctr"/>
            <a:r>
              <a:rPr lang="en-US" dirty="0"/>
              <a:t>Posterior 12 Lead E</a:t>
            </a:r>
            <a:r>
              <a:rPr lang="en-US" sz="100" dirty="0"/>
              <a:t> </a:t>
            </a:r>
            <a:r>
              <a:rPr lang="en-US" dirty="0"/>
              <a:t>C</a:t>
            </a:r>
            <a:r>
              <a:rPr lang="en-US" sz="100" dirty="0"/>
              <a:t> </a:t>
            </a:r>
            <a:r>
              <a:rPr lang="en-US" dirty="0"/>
              <a:t>G</a:t>
            </a:r>
          </a:p>
        </p:txBody>
      </p:sp>
      <p:sp>
        <p:nvSpPr>
          <p:cNvPr id="5" name="Content Placeholder 4"/>
          <p:cNvSpPr>
            <a:spLocks noGrp="1"/>
          </p:cNvSpPr>
          <p:nvPr>
            <p:ph sz="quarter" idx="11"/>
          </p:nvPr>
        </p:nvSpPr>
        <p:spPr>
          <a:xfrm>
            <a:off x="342900" y="1276709"/>
            <a:ext cx="4229100" cy="4849771"/>
          </a:xfrm>
        </p:spPr>
        <p:txBody>
          <a:bodyPr/>
          <a:lstStyle/>
          <a:p>
            <a:pPr marL="292608" indent="-292608">
              <a:buFont typeface="Arial" panose="020B0604020202020204" pitchFamily="34" charset="0"/>
              <a:buChar char="•"/>
            </a:pPr>
            <a:r>
              <a:rPr lang="en-US" sz="2400" dirty="0"/>
              <a:t>Electrode placement:</a:t>
            </a:r>
          </a:p>
          <a:p>
            <a:pPr marL="292608" indent="-292608">
              <a:buFont typeface="Arial" panose="020B0604020202020204" pitchFamily="34" charset="0"/>
              <a:buChar char="•"/>
            </a:pPr>
            <a:r>
              <a:rPr lang="en-US" sz="2400" dirty="0"/>
              <a:t>V7: left posterior axillary line.</a:t>
            </a:r>
          </a:p>
          <a:p>
            <a:pPr marL="292608" indent="-292608">
              <a:buFont typeface="Arial" panose="020B0604020202020204" pitchFamily="34" charset="0"/>
              <a:buChar char="•"/>
            </a:pPr>
            <a:r>
              <a:rPr lang="en-US" sz="2400" dirty="0"/>
              <a:t>V8: under left </a:t>
            </a:r>
            <a:r>
              <a:rPr lang="en-US" sz="2400" dirty="0" err="1"/>
              <a:t>midscapular</a:t>
            </a:r>
            <a:r>
              <a:rPr lang="en-US" sz="2400" dirty="0"/>
              <a:t> line.</a:t>
            </a:r>
          </a:p>
          <a:p>
            <a:pPr marL="292608" indent="-292608">
              <a:buFont typeface="Arial" panose="020B0604020202020204" pitchFamily="34" charset="0"/>
              <a:buChar char="•"/>
            </a:pPr>
            <a:r>
              <a:rPr lang="en-US" sz="2400" dirty="0"/>
              <a:t>V9: left </a:t>
            </a:r>
            <a:r>
              <a:rPr lang="en-US" sz="2400" dirty="0" err="1"/>
              <a:t>paraspinal</a:t>
            </a:r>
            <a:r>
              <a:rPr lang="en-US" sz="2400" dirty="0"/>
              <a:t> border.</a:t>
            </a:r>
          </a:p>
          <a:p>
            <a:pPr marL="292608" indent="-292608">
              <a:buFont typeface="Arial" panose="020B0604020202020204" pitchFamily="34" charset="0"/>
              <a:buChar char="•"/>
            </a:pPr>
            <a:r>
              <a:rPr lang="en-US" sz="2400" dirty="0"/>
              <a:t>Helps physician detect problems with right ventricle and posterior wall of left ventricle.</a:t>
            </a:r>
          </a:p>
        </p:txBody>
      </p:sp>
      <p:sp>
        <p:nvSpPr>
          <p:cNvPr id="4" name="Text Placeholder 3"/>
          <p:cNvSpPr>
            <a:spLocks noGrp="1"/>
          </p:cNvSpPr>
          <p:nvPr>
            <p:ph type="body" sz="quarter" idx="12"/>
          </p:nvPr>
        </p:nvSpPr>
        <p:spPr>
          <a:xfrm>
            <a:off x="3002281" y="6292645"/>
            <a:ext cx="3300196" cy="222455"/>
          </a:xfrm>
        </p:spPr>
        <p:txBody>
          <a:bodyPr/>
          <a:lstStyle/>
          <a:p>
            <a:r>
              <a:rPr lang="en-US" sz="1200" dirty="0">
                <a:hlinkClick r:id="" action="ppaction://noaction"/>
              </a:rPr>
              <a:t>Access the text alternative for these images.</a:t>
            </a:r>
            <a:endParaRPr lang="en-US" sz="1200" dirty="0"/>
          </a:p>
        </p:txBody>
      </p:sp>
      <p:sp>
        <p:nvSpPr>
          <p:cNvPr id="6" name="Slide Number Placeholder 5"/>
          <p:cNvSpPr>
            <a:spLocks noGrp="1"/>
          </p:cNvSpPr>
          <p:nvPr>
            <p:ph type="sldNum" sz="quarter" idx="4"/>
          </p:nvPr>
        </p:nvSpPr>
        <p:spPr/>
        <p:txBody>
          <a:bodyPr/>
          <a:lstStyle/>
          <a:p>
            <a:fld id="{68151E55-6873-49E2-B8D5-2F265E6F1973}" type="slidenum">
              <a:rPr lang="en-US" smtClean="0"/>
              <a:pPr/>
              <a:t>61</a:t>
            </a:fld>
            <a:endParaRPr lang="en-US" dirty="0"/>
          </a:p>
        </p:txBody>
      </p:sp>
      <p:pic>
        <p:nvPicPr>
          <p:cNvPr id="2" name="Picture 1" descr="An illustration shows posterior electrode placement."/>
          <p:cNvPicPr>
            <a:picLocks noChangeAspect="1"/>
          </p:cNvPicPr>
          <p:nvPr/>
        </p:nvPicPr>
        <p:blipFill>
          <a:blip r:embed="rId3"/>
          <a:stretch>
            <a:fillRect/>
          </a:stretch>
        </p:blipFill>
        <p:spPr>
          <a:xfrm>
            <a:off x="5046952" y="1383769"/>
            <a:ext cx="2646735" cy="4761020"/>
          </a:xfrm>
          <a:prstGeom prst="rect">
            <a:avLst/>
          </a:prstGeom>
        </p:spPr>
      </p:pic>
    </p:spTree>
    <p:extLst>
      <p:ext uri="{BB962C8B-B14F-4D97-AF65-F5344CB8AC3E}">
        <p14:creationId xmlns:p14="http://schemas.microsoft.com/office/powerpoint/2010/main" val="34864326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621318" cy="903231"/>
          </a:xfrm>
        </p:spPr>
        <p:txBody>
          <a:bodyPr>
            <a:normAutofit fontScale="90000"/>
          </a:bodyPr>
          <a:lstStyle/>
          <a:p>
            <a:pPr algn="ctr"/>
            <a:r>
              <a:rPr lang="en-US" dirty="0"/>
              <a:t>Learning Outcome 4.11</a:t>
            </a:r>
            <a:br>
              <a:rPr lang="en-US" dirty="0"/>
            </a:br>
            <a:r>
              <a:rPr lang="en-US" dirty="0"/>
              <a:t>Apply Your Knowledge </a:t>
            </a:r>
            <a:r>
              <a:rPr lang="en-US" sz="1100" b="0" dirty="0"/>
              <a:t>1</a:t>
            </a:r>
          </a:p>
        </p:txBody>
      </p:sp>
      <p:sp>
        <p:nvSpPr>
          <p:cNvPr id="3" name="Content Placeholder 2"/>
          <p:cNvSpPr>
            <a:spLocks noGrp="1"/>
          </p:cNvSpPr>
          <p:nvPr>
            <p:ph sz="quarter" idx="11"/>
          </p:nvPr>
        </p:nvSpPr>
        <p:spPr>
          <a:xfrm>
            <a:off x="342900" y="1736436"/>
            <a:ext cx="6879936" cy="4511964"/>
          </a:xfrm>
        </p:spPr>
        <p:txBody>
          <a:bodyPr/>
          <a:lstStyle/>
          <a:p>
            <a:r>
              <a:rPr lang="en-US" sz="2400" dirty="0"/>
              <a:t>A posterior E</a:t>
            </a:r>
            <a:r>
              <a:rPr lang="en-US" sz="300" dirty="0"/>
              <a:t> </a:t>
            </a:r>
            <a:r>
              <a:rPr lang="en-US" sz="2400" dirty="0"/>
              <a:t>C</a:t>
            </a:r>
            <a:r>
              <a:rPr lang="en-US" sz="300" dirty="0"/>
              <a:t> </a:t>
            </a:r>
            <a:r>
              <a:rPr lang="en-US" sz="2400" dirty="0"/>
              <a:t>G views which additional regions of the heart?</a:t>
            </a:r>
          </a:p>
        </p:txBody>
      </p:sp>
      <p:sp>
        <p:nvSpPr>
          <p:cNvPr id="6" name="Slide Number Placeholder 5"/>
          <p:cNvSpPr>
            <a:spLocks noGrp="1"/>
          </p:cNvSpPr>
          <p:nvPr>
            <p:ph type="sldNum" sz="quarter" idx="4"/>
          </p:nvPr>
        </p:nvSpPr>
        <p:spPr/>
        <p:txBody>
          <a:bodyPr/>
          <a:lstStyle/>
          <a:p>
            <a:fld id="{68151E55-6873-49E2-B8D5-2F265E6F1973}" type="slidenum">
              <a:rPr lang="en-US" smtClean="0"/>
              <a:pPr/>
              <a:t>62</a:t>
            </a:fld>
            <a:endParaRPr lang="en-US" dirty="0"/>
          </a:p>
        </p:txBody>
      </p:sp>
    </p:spTree>
    <p:extLst>
      <p:ext uri="{BB962C8B-B14F-4D97-AF65-F5344CB8AC3E}">
        <p14:creationId xmlns:p14="http://schemas.microsoft.com/office/powerpoint/2010/main" val="17133338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695209" cy="903231"/>
          </a:xfrm>
        </p:spPr>
        <p:txBody>
          <a:bodyPr>
            <a:normAutofit fontScale="90000"/>
          </a:bodyPr>
          <a:lstStyle/>
          <a:p>
            <a:pPr algn="ctr"/>
            <a:r>
              <a:rPr lang="en-US" sz="3600" dirty="0"/>
              <a:t>Learning Outcome 4.11</a:t>
            </a:r>
            <a:br>
              <a:rPr lang="en-US" sz="3600" dirty="0"/>
            </a:br>
            <a:r>
              <a:rPr lang="en-US" sz="3600" dirty="0"/>
              <a:t>Apply Your Knowledge </a:t>
            </a:r>
            <a:r>
              <a:rPr lang="en-US" sz="1100" b="0" dirty="0"/>
              <a:t>2</a:t>
            </a:r>
          </a:p>
        </p:txBody>
      </p:sp>
      <p:sp>
        <p:nvSpPr>
          <p:cNvPr id="3" name="Content Placeholder 2"/>
          <p:cNvSpPr>
            <a:spLocks noGrp="1"/>
          </p:cNvSpPr>
          <p:nvPr>
            <p:ph sz="quarter" idx="11"/>
          </p:nvPr>
        </p:nvSpPr>
        <p:spPr>
          <a:xfrm>
            <a:off x="342900" y="1276709"/>
            <a:ext cx="6916882" cy="3988018"/>
          </a:xfrm>
        </p:spPr>
        <p:txBody>
          <a:bodyPr>
            <a:normAutofit/>
          </a:bodyPr>
          <a:lstStyle/>
          <a:p>
            <a:r>
              <a:rPr lang="en-US" sz="2400" dirty="0"/>
              <a:t>A posterior E</a:t>
            </a:r>
            <a:r>
              <a:rPr lang="en-US" sz="300" dirty="0"/>
              <a:t> </a:t>
            </a:r>
            <a:r>
              <a:rPr lang="en-US" sz="2400" dirty="0"/>
              <a:t>C</a:t>
            </a:r>
            <a:r>
              <a:rPr lang="en-US" sz="300" dirty="0"/>
              <a:t> </a:t>
            </a:r>
            <a:r>
              <a:rPr lang="en-US" sz="2400" dirty="0"/>
              <a:t>G views which additional regions of the heart?</a:t>
            </a:r>
          </a:p>
        </p:txBody>
      </p:sp>
      <p:sp>
        <p:nvSpPr>
          <p:cNvPr id="4" name="Content Placeholder 3"/>
          <p:cNvSpPr>
            <a:spLocks noGrp="1"/>
          </p:cNvSpPr>
          <p:nvPr>
            <p:ph sz="quarter" idx="14"/>
          </p:nvPr>
        </p:nvSpPr>
        <p:spPr>
          <a:xfrm>
            <a:off x="327253" y="4003964"/>
            <a:ext cx="8458200" cy="1577327"/>
          </a:xfrm>
        </p:spPr>
        <p:txBody>
          <a:bodyPr>
            <a:normAutofit/>
          </a:bodyPr>
          <a:lstStyle/>
          <a:p>
            <a:r>
              <a:rPr lang="en-US" sz="2400" dirty="0">
                <a:solidFill>
                  <a:srgbClr val="002060"/>
                </a:solidFill>
              </a:rPr>
              <a:t>Right ventricle and posterior wall of left ventricle.</a:t>
            </a:r>
          </a:p>
        </p:txBody>
      </p:sp>
      <p:sp>
        <p:nvSpPr>
          <p:cNvPr id="7" name="Slide Number Placeholder 6"/>
          <p:cNvSpPr>
            <a:spLocks noGrp="1"/>
          </p:cNvSpPr>
          <p:nvPr>
            <p:ph type="sldNum" sz="quarter" idx="10"/>
          </p:nvPr>
        </p:nvSpPr>
        <p:spPr/>
        <p:txBody>
          <a:bodyPr/>
          <a:lstStyle/>
          <a:p>
            <a:fld id="{68151E55-6873-49E2-B8D5-2F265E6F1973}" type="slidenum">
              <a:rPr lang="en-US" smtClean="0"/>
              <a:pPr/>
              <a:t>63</a:t>
            </a:fld>
            <a:endParaRPr lang="en-US"/>
          </a:p>
        </p:txBody>
      </p:sp>
      <p:sp>
        <p:nvSpPr>
          <p:cNvPr id="8" name="Content Placeholder 7">
            <a:extLst>
              <a:ext uri="{FF2B5EF4-FFF2-40B4-BE49-F238E27FC236}">
                <a16:creationId xmlns:a16="http://schemas.microsoft.com/office/drawing/2014/main" id="{7478395E-5AFE-4E02-BB15-20EAECCEE33A}"/>
              </a:ext>
            </a:extLst>
          </p:cNvPr>
          <p:cNvSpPr>
            <a:spLocks noGrp="1"/>
          </p:cNvSpPr>
          <p:nvPr>
            <p:ph sz="quarter" idx="15"/>
          </p:nvPr>
        </p:nvSpPr>
        <p:spPr>
          <a:xfrm>
            <a:off x="327253" y="2717650"/>
            <a:ext cx="8458200" cy="553068"/>
          </a:xfrm>
        </p:spPr>
        <p:txBody>
          <a:bodyPr>
            <a:normAutofit/>
          </a:bodyPr>
          <a:lstStyle/>
          <a:p>
            <a:r>
              <a:rPr lang="en-US" sz="2400" dirty="0">
                <a:solidFill>
                  <a:srgbClr val="002060"/>
                </a:solidFill>
              </a:rPr>
              <a:t>Answer:</a:t>
            </a:r>
          </a:p>
        </p:txBody>
      </p:sp>
    </p:spTree>
    <p:extLst>
      <p:ext uri="{BB962C8B-B14F-4D97-AF65-F5344CB8AC3E}">
        <p14:creationId xmlns:p14="http://schemas.microsoft.com/office/powerpoint/2010/main" val="19913731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Learning Outcome 4.12</a:t>
            </a:r>
            <a:br>
              <a:rPr lang="en-US" dirty="0"/>
            </a:br>
            <a:r>
              <a:rPr lang="en-US" dirty="0"/>
              <a:t>Handling Emergencies</a:t>
            </a:r>
          </a:p>
        </p:txBody>
      </p:sp>
      <p:sp>
        <p:nvSpPr>
          <p:cNvPr id="3" name="Content Placeholder 2"/>
          <p:cNvSpPr>
            <a:spLocks noGrp="1"/>
          </p:cNvSpPr>
          <p:nvPr>
            <p:ph sz="quarter" idx="11"/>
          </p:nvPr>
        </p:nvSpPr>
        <p:spPr/>
        <p:txBody>
          <a:bodyPr/>
          <a:lstStyle/>
          <a:p>
            <a:pPr algn="ctr"/>
            <a:r>
              <a:rPr lang="en-US" dirty="0">
                <a:solidFill>
                  <a:srgbClr val="002060"/>
                </a:solidFill>
              </a:rPr>
              <a:t>Key Term</a:t>
            </a:r>
          </a:p>
          <a:p>
            <a:pPr marL="291600" indent="-291600">
              <a:buFont typeface="Arial" panose="020B0604020202020204" pitchFamily="34" charset="0"/>
              <a:buChar char="•"/>
            </a:pPr>
            <a:r>
              <a:rPr lang="en-US" dirty="0"/>
              <a:t>Seizure.</a:t>
            </a:r>
          </a:p>
        </p:txBody>
      </p:sp>
      <p:sp>
        <p:nvSpPr>
          <p:cNvPr id="6" name="Slide Number Placeholder 5"/>
          <p:cNvSpPr>
            <a:spLocks noGrp="1"/>
          </p:cNvSpPr>
          <p:nvPr>
            <p:ph type="sldNum" sz="quarter" idx="4"/>
          </p:nvPr>
        </p:nvSpPr>
        <p:spPr/>
        <p:txBody>
          <a:bodyPr/>
          <a:lstStyle/>
          <a:p>
            <a:fld id="{68151E55-6873-49E2-B8D5-2F265E6F1973}" type="slidenum">
              <a:rPr lang="en-US" smtClean="0"/>
              <a:pPr/>
              <a:t>64</a:t>
            </a:fld>
            <a:endParaRPr lang="en-US" dirty="0"/>
          </a:p>
        </p:txBody>
      </p:sp>
    </p:spTree>
    <p:extLst>
      <p:ext uri="{BB962C8B-B14F-4D97-AF65-F5344CB8AC3E}">
        <p14:creationId xmlns:p14="http://schemas.microsoft.com/office/powerpoint/2010/main" val="35145530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Handling Emergencies</a:t>
            </a:r>
          </a:p>
        </p:txBody>
      </p:sp>
      <p:sp>
        <p:nvSpPr>
          <p:cNvPr id="3" name="Content Placeholder 2"/>
          <p:cNvSpPr>
            <a:spLocks noGrp="1"/>
          </p:cNvSpPr>
          <p:nvPr>
            <p:ph sz="quarter" idx="11"/>
          </p:nvPr>
        </p:nvSpPr>
        <p:spPr>
          <a:xfrm>
            <a:off x="342900" y="997527"/>
            <a:ext cx="8458200" cy="1852353"/>
          </a:xfrm>
        </p:spPr>
        <p:txBody>
          <a:bodyPr>
            <a:normAutofit/>
          </a:bodyPr>
          <a:lstStyle/>
          <a:p>
            <a:r>
              <a:rPr lang="en-US" sz="2800" dirty="0"/>
              <a:t>Cardiac or respiratory arrest.</a:t>
            </a:r>
          </a:p>
          <a:p>
            <a:pPr marL="292608" indent="-292608">
              <a:buFont typeface="Arial" panose="020B0604020202020204" pitchFamily="34" charset="0"/>
              <a:buChar char="•"/>
            </a:pPr>
            <a:r>
              <a:rPr lang="en-US" sz="2800" dirty="0"/>
              <a:t>Requires quick, efficient E</a:t>
            </a:r>
            <a:r>
              <a:rPr lang="en-US" sz="200" dirty="0"/>
              <a:t> </a:t>
            </a:r>
            <a:r>
              <a:rPr lang="en-US" sz="2800" dirty="0"/>
              <a:t>C</a:t>
            </a:r>
            <a:r>
              <a:rPr lang="en-US" sz="200" dirty="0"/>
              <a:t> </a:t>
            </a:r>
            <a:r>
              <a:rPr lang="en-US" sz="2800" dirty="0"/>
              <a:t>G.</a:t>
            </a:r>
          </a:p>
          <a:p>
            <a:pPr marL="292608" indent="-292608">
              <a:buFont typeface="Arial" panose="020B0604020202020204" pitchFamily="34" charset="0"/>
              <a:buChar char="•"/>
            </a:pPr>
            <a:r>
              <a:rPr lang="en-US" sz="2800" dirty="0"/>
              <a:t>Pre-enter patient information when possible.</a:t>
            </a:r>
          </a:p>
        </p:txBody>
      </p:sp>
      <p:sp>
        <p:nvSpPr>
          <p:cNvPr id="4" name="Content Placeholder 3"/>
          <p:cNvSpPr>
            <a:spLocks noGrp="1"/>
          </p:cNvSpPr>
          <p:nvPr>
            <p:ph sz="quarter" idx="14"/>
          </p:nvPr>
        </p:nvSpPr>
        <p:spPr>
          <a:xfrm>
            <a:off x="342900" y="3343564"/>
            <a:ext cx="7378700" cy="2904836"/>
          </a:xfrm>
        </p:spPr>
        <p:txBody>
          <a:bodyPr>
            <a:normAutofit/>
          </a:bodyPr>
          <a:lstStyle/>
          <a:p>
            <a:r>
              <a:rPr lang="en-US" sz="2800" dirty="0"/>
              <a:t>Be prepared to run second E</a:t>
            </a:r>
            <a:r>
              <a:rPr lang="en-US" sz="200" dirty="0"/>
              <a:t> </a:t>
            </a:r>
            <a:r>
              <a:rPr lang="en-US" sz="2800" dirty="0"/>
              <a:t>C</a:t>
            </a:r>
            <a:r>
              <a:rPr lang="en-US" sz="200" dirty="0"/>
              <a:t> </a:t>
            </a:r>
            <a:r>
              <a:rPr lang="en-US" sz="2800" dirty="0"/>
              <a:t>G.</a:t>
            </a:r>
          </a:p>
          <a:p>
            <a:pPr marL="292608" indent="-292608">
              <a:buFont typeface="Arial" panose="020B0604020202020204" pitchFamily="34" charset="0"/>
              <a:buChar char="•"/>
            </a:pPr>
            <a:r>
              <a:rPr lang="en-US" sz="2800" dirty="0"/>
              <a:t>Leave electrodes in place.</a:t>
            </a:r>
          </a:p>
          <a:p>
            <a:pPr marL="292608" indent="-292608">
              <a:buFont typeface="Arial" panose="020B0604020202020204" pitchFamily="34" charset="0"/>
              <a:buChar char="•"/>
            </a:pPr>
            <a:r>
              <a:rPr lang="en-US" sz="2800" dirty="0"/>
              <a:t>Note “repeat E</a:t>
            </a:r>
            <a:r>
              <a:rPr lang="en-US" sz="200" dirty="0"/>
              <a:t> </a:t>
            </a:r>
            <a:r>
              <a:rPr lang="en-US" sz="2800" dirty="0"/>
              <a:t>C</a:t>
            </a:r>
            <a:r>
              <a:rPr lang="en-US" sz="200" dirty="0"/>
              <a:t> </a:t>
            </a:r>
            <a:r>
              <a:rPr lang="en-US" sz="2800" dirty="0"/>
              <a:t>G - same lead placement on tracing”.</a:t>
            </a:r>
          </a:p>
        </p:txBody>
      </p:sp>
      <p:sp>
        <p:nvSpPr>
          <p:cNvPr id="7" name="Slide Number Placeholder 6"/>
          <p:cNvSpPr>
            <a:spLocks noGrp="1"/>
          </p:cNvSpPr>
          <p:nvPr>
            <p:ph type="sldNum" sz="quarter" idx="10"/>
          </p:nvPr>
        </p:nvSpPr>
        <p:spPr/>
        <p:txBody>
          <a:bodyPr/>
          <a:lstStyle/>
          <a:p>
            <a:fld id="{68151E55-6873-49E2-B8D5-2F265E6F1973}" type="slidenum">
              <a:rPr lang="en-US" smtClean="0"/>
              <a:pPr/>
              <a:t>65</a:t>
            </a:fld>
            <a:endParaRPr lang="en-US"/>
          </a:p>
        </p:txBody>
      </p:sp>
    </p:spTree>
    <p:extLst>
      <p:ext uri="{BB962C8B-B14F-4D97-AF65-F5344CB8AC3E}">
        <p14:creationId xmlns:p14="http://schemas.microsoft.com/office/powerpoint/2010/main" val="2447307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565900" cy="903231"/>
          </a:xfrm>
        </p:spPr>
        <p:txBody>
          <a:bodyPr/>
          <a:lstStyle/>
          <a:p>
            <a:pPr algn="ctr"/>
            <a:r>
              <a:rPr lang="en-US" dirty="0"/>
              <a:t>Seizure Emergency</a:t>
            </a:r>
          </a:p>
        </p:txBody>
      </p:sp>
      <p:sp>
        <p:nvSpPr>
          <p:cNvPr id="3" name="Content Placeholder 2"/>
          <p:cNvSpPr>
            <a:spLocks noGrp="1"/>
          </p:cNvSpPr>
          <p:nvPr>
            <p:ph sz="quarter" idx="11"/>
          </p:nvPr>
        </p:nvSpPr>
        <p:spPr>
          <a:xfrm>
            <a:off x="342900" y="1276709"/>
            <a:ext cx="7120082" cy="4971691"/>
          </a:xfrm>
        </p:spPr>
        <p:txBody>
          <a:bodyPr/>
          <a:lstStyle/>
          <a:p>
            <a:pPr marL="292608" indent="-292608">
              <a:buFont typeface="Arial" panose="020B0604020202020204" pitchFamily="34" charset="0"/>
              <a:buChar char="•"/>
            </a:pPr>
            <a:r>
              <a:rPr lang="en-US" sz="2400" dirty="0"/>
              <a:t>Stay with the patient.</a:t>
            </a:r>
          </a:p>
          <a:p>
            <a:pPr marL="292608" indent="-292608">
              <a:buFont typeface="Arial" panose="020B0604020202020204" pitchFamily="34" charset="0"/>
              <a:buChar char="•"/>
            </a:pPr>
            <a:r>
              <a:rPr lang="en-US" sz="2400" dirty="0"/>
              <a:t>Protect the patient from injury.</a:t>
            </a:r>
          </a:p>
          <a:p>
            <a:pPr marL="292608" indent="-292608">
              <a:buFont typeface="Arial" panose="020B0604020202020204" pitchFamily="34" charset="0"/>
              <a:buChar char="•"/>
            </a:pPr>
            <a:r>
              <a:rPr lang="en-US" sz="2400" dirty="0"/>
              <a:t>Call for help and report the seizure.</a:t>
            </a:r>
          </a:p>
          <a:p>
            <a:pPr marL="292608" indent="-292608">
              <a:buFont typeface="Arial" panose="020B0604020202020204" pitchFamily="34" charset="0"/>
              <a:buChar char="•"/>
            </a:pPr>
            <a:r>
              <a:rPr lang="en-US" sz="2400" dirty="0"/>
              <a:t>After the seizure, perform the E</a:t>
            </a:r>
            <a:r>
              <a:rPr lang="en-US" sz="300" dirty="0"/>
              <a:t> </a:t>
            </a:r>
            <a:r>
              <a:rPr lang="en-US" sz="2400" dirty="0"/>
              <a:t>C</a:t>
            </a:r>
            <a:r>
              <a:rPr lang="en-US" sz="300" dirty="0"/>
              <a:t> </a:t>
            </a:r>
            <a:r>
              <a:rPr lang="en-US" sz="2400" dirty="0"/>
              <a:t>G and note “post seizure.”</a:t>
            </a:r>
          </a:p>
        </p:txBody>
      </p:sp>
      <p:sp>
        <p:nvSpPr>
          <p:cNvPr id="6" name="Slide Number Placeholder 5"/>
          <p:cNvSpPr>
            <a:spLocks noGrp="1"/>
          </p:cNvSpPr>
          <p:nvPr>
            <p:ph type="sldNum" sz="quarter" idx="4"/>
          </p:nvPr>
        </p:nvSpPr>
        <p:spPr/>
        <p:txBody>
          <a:bodyPr/>
          <a:lstStyle/>
          <a:p>
            <a:fld id="{68151E55-6873-49E2-B8D5-2F265E6F1973}" type="slidenum">
              <a:rPr lang="en-US" smtClean="0"/>
              <a:pPr/>
              <a:t>66</a:t>
            </a:fld>
            <a:endParaRPr lang="en-US" dirty="0"/>
          </a:p>
        </p:txBody>
      </p:sp>
    </p:spTree>
    <p:extLst>
      <p:ext uri="{BB962C8B-B14F-4D97-AF65-F5344CB8AC3E}">
        <p14:creationId xmlns:p14="http://schemas.microsoft.com/office/powerpoint/2010/main" val="16867435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630555" cy="903231"/>
          </a:xfrm>
        </p:spPr>
        <p:txBody>
          <a:bodyPr>
            <a:normAutofit fontScale="90000"/>
          </a:bodyPr>
          <a:lstStyle/>
          <a:p>
            <a:pPr algn="ctr"/>
            <a:r>
              <a:rPr lang="en-US" dirty="0"/>
              <a:t>Learning Outcome 4.12</a:t>
            </a:r>
            <a:br>
              <a:rPr lang="en-US" dirty="0"/>
            </a:br>
            <a:r>
              <a:rPr lang="en-US" dirty="0"/>
              <a:t>Apply Your Knowledge </a:t>
            </a:r>
            <a:r>
              <a:rPr lang="en-US" sz="1100" b="0" dirty="0"/>
              <a:t>1</a:t>
            </a:r>
          </a:p>
        </p:txBody>
      </p:sp>
      <p:sp>
        <p:nvSpPr>
          <p:cNvPr id="3" name="Content Placeholder 2"/>
          <p:cNvSpPr>
            <a:spLocks noGrp="1"/>
          </p:cNvSpPr>
          <p:nvPr>
            <p:ph sz="quarter" idx="11"/>
          </p:nvPr>
        </p:nvSpPr>
        <p:spPr>
          <a:xfrm>
            <a:off x="342900" y="2013527"/>
            <a:ext cx="6898409" cy="4234873"/>
          </a:xfrm>
        </p:spPr>
        <p:txBody>
          <a:bodyPr/>
          <a:lstStyle/>
          <a:p>
            <a:r>
              <a:rPr lang="en-US" sz="2400" dirty="0"/>
              <a:t>If your patient has a seizure while an E</a:t>
            </a:r>
            <a:r>
              <a:rPr lang="en-US" sz="300" dirty="0"/>
              <a:t> </a:t>
            </a:r>
            <a:r>
              <a:rPr lang="en-US" sz="2400" dirty="0"/>
              <a:t>C</a:t>
            </a:r>
            <a:r>
              <a:rPr lang="en-US" sz="300" dirty="0"/>
              <a:t> </a:t>
            </a:r>
            <a:r>
              <a:rPr lang="en-US" sz="2400" dirty="0"/>
              <a:t>G is being performed, what should you do?</a:t>
            </a:r>
          </a:p>
        </p:txBody>
      </p:sp>
      <p:sp>
        <p:nvSpPr>
          <p:cNvPr id="6" name="Slide Number Placeholder 5"/>
          <p:cNvSpPr>
            <a:spLocks noGrp="1"/>
          </p:cNvSpPr>
          <p:nvPr>
            <p:ph type="sldNum" sz="quarter" idx="4"/>
          </p:nvPr>
        </p:nvSpPr>
        <p:spPr/>
        <p:txBody>
          <a:bodyPr/>
          <a:lstStyle/>
          <a:p>
            <a:fld id="{68151E55-6873-49E2-B8D5-2F265E6F1973}" type="slidenum">
              <a:rPr lang="en-US" smtClean="0"/>
              <a:pPr/>
              <a:t>67</a:t>
            </a:fld>
            <a:endParaRPr lang="en-US" dirty="0"/>
          </a:p>
        </p:txBody>
      </p:sp>
    </p:spTree>
    <p:extLst>
      <p:ext uri="{BB962C8B-B14F-4D97-AF65-F5344CB8AC3E}">
        <p14:creationId xmlns:p14="http://schemas.microsoft.com/office/powerpoint/2010/main" val="27492507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Learning Outcome 4.12</a:t>
            </a:r>
            <a:br>
              <a:rPr lang="en-US" sz="3600" dirty="0"/>
            </a:br>
            <a:r>
              <a:rPr lang="en-US" sz="3600" dirty="0"/>
              <a:t>Apply Your Knowledge </a:t>
            </a:r>
            <a:r>
              <a:rPr lang="en-US" sz="1100" b="0" dirty="0"/>
              <a:t>2</a:t>
            </a:r>
          </a:p>
        </p:txBody>
      </p:sp>
      <p:sp>
        <p:nvSpPr>
          <p:cNvPr id="3" name="Content Placeholder 2"/>
          <p:cNvSpPr>
            <a:spLocks noGrp="1"/>
          </p:cNvSpPr>
          <p:nvPr>
            <p:ph sz="quarter" idx="11"/>
          </p:nvPr>
        </p:nvSpPr>
        <p:spPr>
          <a:xfrm>
            <a:off x="342900" y="1634133"/>
            <a:ext cx="8458200" cy="1577327"/>
          </a:xfrm>
        </p:spPr>
        <p:txBody>
          <a:bodyPr>
            <a:normAutofit/>
          </a:bodyPr>
          <a:lstStyle/>
          <a:p>
            <a:r>
              <a:rPr lang="en-US" sz="2400" dirty="0"/>
              <a:t>If your patient has a seizure while an E</a:t>
            </a:r>
            <a:r>
              <a:rPr lang="en-US" sz="300" dirty="0"/>
              <a:t> </a:t>
            </a:r>
            <a:r>
              <a:rPr lang="en-US" sz="2400" dirty="0"/>
              <a:t>C</a:t>
            </a:r>
            <a:r>
              <a:rPr lang="en-US" sz="300" dirty="0"/>
              <a:t> </a:t>
            </a:r>
            <a:r>
              <a:rPr lang="en-US" sz="2400" dirty="0"/>
              <a:t>G is being performed, what should you do?</a:t>
            </a:r>
          </a:p>
        </p:txBody>
      </p:sp>
      <p:sp>
        <p:nvSpPr>
          <p:cNvPr id="4" name="Content Placeholder 3"/>
          <p:cNvSpPr>
            <a:spLocks noGrp="1"/>
          </p:cNvSpPr>
          <p:nvPr>
            <p:ph sz="quarter" idx="14"/>
          </p:nvPr>
        </p:nvSpPr>
        <p:spPr>
          <a:xfrm>
            <a:off x="342900" y="4046771"/>
            <a:ext cx="7665027" cy="1577327"/>
          </a:xfrm>
        </p:spPr>
        <p:txBody>
          <a:bodyPr>
            <a:normAutofit/>
          </a:bodyPr>
          <a:lstStyle/>
          <a:p>
            <a:r>
              <a:rPr lang="en-US" sz="2400" dirty="0">
                <a:solidFill>
                  <a:srgbClr val="002060"/>
                </a:solidFill>
              </a:rPr>
              <a:t>Stay with the patient, protect the patient from injury, call for help, and report the seizure.</a:t>
            </a:r>
          </a:p>
        </p:txBody>
      </p:sp>
      <p:sp>
        <p:nvSpPr>
          <p:cNvPr id="7" name="Slide Number Placeholder 6"/>
          <p:cNvSpPr>
            <a:spLocks noGrp="1"/>
          </p:cNvSpPr>
          <p:nvPr>
            <p:ph type="sldNum" sz="quarter" idx="10"/>
          </p:nvPr>
        </p:nvSpPr>
        <p:spPr/>
        <p:txBody>
          <a:bodyPr/>
          <a:lstStyle/>
          <a:p>
            <a:fld id="{68151E55-6873-49E2-B8D5-2F265E6F1973}" type="slidenum">
              <a:rPr lang="en-US" smtClean="0"/>
              <a:pPr/>
              <a:t>68</a:t>
            </a:fld>
            <a:endParaRPr lang="en-US"/>
          </a:p>
        </p:txBody>
      </p:sp>
      <p:sp>
        <p:nvSpPr>
          <p:cNvPr id="8" name="Content Placeholder 7">
            <a:extLst>
              <a:ext uri="{FF2B5EF4-FFF2-40B4-BE49-F238E27FC236}">
                <a16:creationId xmlns:a16="http://schemas.microsoft.com/office/drawing/2014/main" id="{F04962A6-EFA0-4BDD-8112-FC782F2DF1A2}"/>
              </a:ext>
            </a:extLst>
          </p:cNvPr>
          <p:cNvSpPr>
            <a:spLocks noGrp="1"/>
          </p:cNvSpPr>
          <p:nvPr>
            <p:ph sz="quarter" idx="15"/>
          </p:nvPr>
        </p:nvSpPr>
        <p:spPr>
          <a:xfrm>
            <a:off x="342900" y="3211460"/>
            <a:ext cx="8458200" cy="435080"/>
          </a:xfrm>
        </p:spPr>
        <p:txBody>
          <a:bodyPr>
            <a:normAutofit lnSpcReduction="10000"/>
          </a:bodyPr>
          <a:lstStyle/>
          <a:p>
            <a:r>
              <a:rPr lang="en-US" sz="2400" dirty="0">
                <a:solidFill>
                  <a:srgbClr val="002060"/>
                </a:solidFill>
              </a:rPr>
              <a:t>Answer: </a:t>
            </a:r>
          </a:p>
        </p:txBody>
      </p:sp>
    </p:spTree>
    <p:extLst>
      <p:ext uri="{BB962C8B-B14F-4D97-AF65-F5344CB8AC3E}">
        <p14:creationId xmlns:p14="http://schemas.microsoft.com/office/powerpoint/2010/main" val="27622990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778336" cy="903231"/>
          </a:xfrm>
        </p:spPr>
        <p:txBody>
          <a:bodyPr/>
          <a:lstStyle/>
          <a:p>
            <a:pPr algn="ctr"/>
            <a:r>
              <a:rPr lang="en-US" dirty="0"/>
              <a:t>Chapter Summary </a:t>
            </a:r>
            <a:r>
              <a:rPr lang="en-US" sz="1000" b="0" dirty="0"/>
              <a:t>1</a:t>
            </a:r>
          </a:p>
        </p:txBody>
      </p:sp>
      <p:sp>
        <p:nvSpPr>
          <p:cNvPr id="3" name="Content Placeholder 2"/>
          <p:cNvSpPr>
            <a:spLocks noGrp="1"/>
          </p:cNvSpPr>
          <p:nvPr>
            <p:ph sz="quarter" idx="11"/>
          </p:nvPr>
        </p:nvSpPr>
        <p:spPr>
          <a:xfrm>
            <a:off x="342900" y="979055"/>
            <a:ext cx="6907645" cy="5269345"/>
          </a:xfrm>
        </p:spPr>
        <p:txBody>
          <a:bodyPr/>
          <a:lstStyle/>
          <a:p>
            <a:pPr marL="292608" indent="-292608">
              <a:buFont typeface="Arial" panose="020B0604020202020204" pitchFamily="34" charset="0"/>
              <a:buChar char="•"/>
            </a:pPr>
            <a:r>
              <a:rPr lang="en-US" sz="2400" dirty="0"/>
              <a:t>Patient, room, and equipment should be prepared before you begin the E</a:t>
            </a:r>
            <a:r>
              <a:rPr lang="en-US" sz="300" dirty="0"/>
              <a:t> </a:t>
            </a:r>
            <a:r>
              <a:rPr lang="en-US" sz="2400" dirty="0"/>
              <a:t>C</a:t>
            </a:r>
            <a:r>
              <a:rPr lang="en-US" sz="300" dirty="0"/>
              <a:t> </a:t>
            </a:r>
            <a:r>
              <a:rPr lang="en-US" sz="2400" dirty="0"/>
              <a:t>G recording.</a:t>
            </a:r>
          </a:p>
          <a:p>
            <a:pPr marL="292608" indent="-292608">
              <a:buFont typeface="Arial" panose="020B0604020202020204" pitchFamily="34" charset="0"/>
              <a:buChar char="•"/>
            </a:pPr>
            <a:r>
              <a:rPr lang="en-US" sz="2400" dirty="0"/>
              <a:t>If patient refuses an E</a:t>
            </a:r>
            <a:r>
              <a:rPr lang="en-US" sz="300" dirty="0"/>
              <a:t> </a:t>
            </a:r>
            <a:r>
              <a:rPr lang="en-US" sz="2400" dirty="0"/>
              <a:t>C</a:t>
            </a:r>
            <a:r>
              <a:rPr lang="en-US" sz="300" dirty="0"/>
              <a:t> </a:t>
            </a:r>
            <a:r>
              <a:rPr lang="en-US" sz="2400" dirty="0"/>
              <a:t>G, identify the reason, document, and notify the supervisor if needed.</a:t>
            </a:r>
          </a:p>
          <a:p>
            <a:pPr marL="292608" indent="-292608">
              <a:buFont typeface="Arial" panose="020B0604020202020204" pitchFamily="34" charset="0"/>
              <a:buChar char="•"/>
            </a:pPr>
            <a:r>
              <a:rPr lang="en-US" sz="2400" dirty="0"/>
              <a:t>Providing for safety includes using electrical equipment safely, using good body mechanics, and performing hand hygiene and wearing P</a:t>
            </a:r>
            <a:r>
              <a:rPr lang="en-US" sz="300" dirty="0"/>
              <a:t> </a:t>
            </a:r>
            <a:r>
              <a:rPr lang="en-US" sz="2400" dirty="0" err="1"/>
              <a:t>P</a:t>
            </a:r>
            <a:r>
              <a:rPr lang="en-US" sz="300" dirty="0"/>
              <a:t> </a:t>
            </a:r>
            <a:r>
              <a:rPr lang="en-US" sz="2400" dirty="0"/>
              <a:t>E as required.</a:t>
            </a:r>
          </a:p>
          <a:p>
            <a:pPr marL="292608" indent="-292608">
              <a:buFont typeface="Arial" panose="020B0604020202020204" pitchFamily="34" charset="0"/>
              <a:buChar char="•"/>
            </a:pPr>
            <a:r>
              <a:rPr lang="en-US" sz="2400" dirty="0"/>
              <a:t>Locate anatomical landmarks for applying the E</a:t>
            </a:r>
            <a:r>
              <a:rPr lang="en-US" sz="300" dirty="0"/>
              <a:t> </a:t>
            </a:r>
            <a:r>
              <a:rPr lang="en-US" sz="2400" dirty="0"/>
              <a:t>C</a:t>
            </a:r>
            <a:r>
              <a:rPr lang="en-US" sz="300" dirty="0"/>
              <a:t> </a:t>
            </a:r>
            <a:r>
              <a:rPr lang="en-US" sz="2400" dirty="0"/>
              <a:t>G electrodes, then apply the electrodes and leads symmetrically on the patient using the preferred or, if necessary, alternate placements.</a:t>
            </a:r>
          </a:p>
        </p:txBody>
      </p:sp>
      <p:sp>
        <p:nvSpPr>
          <p:cNvPr id="6" name="Slide Number Placeholder 5"/>
          <p:cNvSpPr>
            <a:spLocks noGrp="1"/>
          </p:cNvSpPr>
          <p:nvPr>
            <p:ph type="sldNum" sz="quarter" idx="4"/>
          </p:nvPr>
        </p:nvSpPr>
        <p:spPr/>
        <p:txBody>
          <a:bodyPr/>
          <a:lstStyle/>
          <a:p>
            <a:fld id="{68151E55-6873-49E2-B8D5-2F265E6F1973}" type="slidenum">
              <a:rPr lang="en-US" smtClean="0"/>
              <a:pPr/>
              <a:t>69</a:t>
            </a:fld>
            <a:endParaRPr lang="en-US" dirty="0"/>
          </a:p>
        </p:txBody>
      </p:sp>
    </p:spTree>
    <p:extLst>
      <p:ext uri="{BB962C8B-B14F-4D97-AF65-F5344CB8AC3E}">
        <p14:creationId xmlns:p14="http://schemas.microsoft.com/office/powerpoint/2010/main" val="3603485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815" y="174017"/>
            <a:ext cx="6742476" cy="903231"/>
          </a:xfrm>
        </p:spPr>
        <p:txBody>
          <a:bodyPr>
            <a:normAutofit fontScale="90000"/>
          </a:bodyPr>
          <a:lstStyle/>
          <a:p>
            <a:pPr algn="ctr"/>
            <a:r>
              <a:rPr lang="en-US" sz="3600" dirty="0"/>
              <a:t>Learning Outcome 4.1</a:t>
            </a:r>
            <a:br>
              <a:rPr lang="en-US" sz="3600" dirty="0"/>
            </a:br>
            <a:r>
              <a:rPr lang="en-US" sz="3600" dirty="0"/>
              <a:t>Apply Your Knowledge </a:t>
            </a:r>
            <a:r>
              <a:rPr lang="en-US" sz="1100" b="0" dirty="0"/>
              <a:t>2</a:t>
            </a:r>
          </a:p>
        </p:txBody>
      </p:sp>
      <p:sp>
        <p:nvSpPr>
          <p:cNvPr id="3" name="Content Placeholder 2"/>
          <p:cNvSpPr>
            <a:spLocks noGrp="1"/>
          </p:cNvSpPr>
          <p:nvPr>
            <p:ph sz="quarter" idx="11"/>
          </p:nvPr>
        </p:nvSpPr>
        <p:spPr>
          <a:xfrm>
            <a:off x="342900" y="1276709"/>
            <a:ext cx="6861464" cy="2152291"/>
          </a:xfrm>
        </p:spPr>
        <p:txBody>
          <a:bodyPr>
            <a:normAutofit/>
          </a:bodyPr>
          <a:lstStyle/>
          <a:p>
            <a:r>
              <a:rPr lang="en-US" sz="2800" dirty="0"/>
              <a:t>Why is it important to minimize external sources of electricity before running an E C G?</a:t>
            </a:r>
          </a:p>
        </p:txBody>
      </p:sp>
      <p:sp>
        <p:nvSpPr>
          <p:cNvPr id="4" name="Content Placeholder 3"/>
          <p:cNvSpPr>
            <a:spLocks noGrp="1"/>
          </p:cNvSpPr>
          <p:nvPr>
            <p:ph sz="quarter" idx="14"/>
          </p:nvPr>
        </p:nvSpPr>
        <p:spPr>
          <a:xfrm>
            <a:off x="341815" y="3705046"/>
            <a:ext cx="7213530" cy="1577327"/>
          </a:xfrm>
        </p:spPr>
        <p:txBody>
          <a:bodyPr>
            <a:normAutofit/>
          </a:bodyPr>
          <a:lstStyle/>
          <a:p>
            <a:r>
              <a:rPr lang="en-US" sz="2800" dirty="0">
                <a:solidFill>
                  <a:srgbClr val="002060"/>
                </a:solidFill>
              </a:rPr>
              <a:t>External currents can interfere with the E C G tracing.</a:t>
            </a:r>
          </a:p>
        </p:txBody>
      </p:sp>
      <p:sp>
        <p:nvSpPr>
          <p:cNvPr id="7" name="Slide Number Placeholder 6"/>
          <p:cNvSpPr>
            <a:spLocks noGrp="1"/>
          </p:cNvSpPr>
          <p:nvPr>
            <p:ph type="sldNum" sz="quarter" idx="10"/>
          </p:nvPr>
        </p:nvSpPr>
        <p:spPr/>
        <p:txBody>
          <a:bodyPr/>
          <a:lstStyle/>
          <a:p>
            <a:fld id="{68151E55-6873-49E2-B8D5-2F265E6F1973}" type="slidenum">
              <a:rPr lang="en-US" smtClean="0"/>
              <a:pPr/>
              <a:t>7</a:t>
            </a:fld>
            <a:endParaRPr lang="en-US"/>
          </a:p>
        </p:txBody>
      </p:sp>
      <p:sp>
        <p:nvSpPr>
          <p:cNvPr id="8" name="Content Placeholder 7">
            <a:extLst>
              <a:ext uri="{FF2B5EF4-FFF2-40B4-BE49-F238E27FC236}">
                <a16:creationId xmlns:a16="http://schemas.microsoft.com/office/drawing/2014/main" id="{94EDD60E-D4EB-44F0-BA65-C3C080923F59}"/>
              </a:ext>
            </a:extLst>
          </p:cNvPr>
          <p:cNvSpPr>
            <a:spLocks noGrp="1"/>
          </p:cNvSpPr>
          <p:nvPr>
            <p:ph sz="quarter" idx="15"/>
          </p:nvPr>
        </p:nvSpPr>
        <p:spPr>
          <a:xfrm>
            <a:off x="342900" y="2810904"/>
            <a:ext cx="7073900" cy="618096"/>
          </a:xfrm>
        </p:spPr>
        <p:txBody>
          <a:bodyPr>
            <a:normAutofit/>
          </a:bodyPr>
          <a:lstStyle/>
          <a:p>
            <a:r>
              <a:rPr lang="en-US" sz="2800" dirty="0">
                <a:solidFill>
                  <a:srgbClr val="002060"/>
                </a:solidFill>
              </a:rPr>
              <a:t>Answer:</a:t>
            </a:r>
          </a:p>
        </p:txBody>
      </p:sp>
    </p:spTree>
    <p:extLst>
      <p:ext uri="{BB962C8B-B14F-4D97-AF65-F5344CB8AC3E}">
        <p14:creationId xmlns:p14="http://schemas.microsoft.com/office/powerpoint/2010/main" val="16236416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750627" cy="903231"/>
          </a:xfrm>
        </p:spPr>
        <p:txBody>
          <a:bodyPr/>
          <a:lstStyle/>
          <a:p>
            <a:pPr algn="ctr"/>
            <a:r>
              <a:rPr lang="en-US" dirty="0"/>
              <a:t>Chapter Summary </a:t>
            </a:r>
            <a:r>
              <a:rPr lang="en-US" sz="1000" b="0" dirty="0"/>
              <a:t>2</a:t>
            </a:r>
          </a:p>
        </p:txBody>
      </p:sp>
      <p:sp>
        <p:nvSpPr>
          <p:cNvPr id="3" name="Content Placeholder 2"/>
          <p:cNvSpPr>
            <a:spLocks noGrp="1"/>
          </p:cNvSpPr>
          <p:nvPr>
            <p:ph sz="quarter" idx="11"/>
          </p:nvPr>
        </p:nvSpPr>
        <p:spPr>
          <a:xfrm>
            <a:off x="342900" y="1276709"/>
            <a:ext cx="7055427" cy="4971691"/>
          </a:xfrm>
        </p:spPr>
        <p:txBody>
          <a:bodyPr/>
          <a:lstStyle/>
          <a:p>
            <a:pPr marL="292608" indent="-292608">
              <a:buFont typeface="Arial" panose="020B0604020202020204" pitchFamily="34" charset="0"/>
              <a:buChar char="•"/>
            </a:pPr>
            <a:r>
              <a:rPr lang="en-US" sz="2400" dirty="0"/>
              <a:t>Press the “Run” or “Auto” button to begin the E</a:t>
            </a:r>
            <a:r>
              <a:rPr lang="en-US" sz="300" dirty="0"/>
              <a:t> </a:t>
            </a:r>
            <a:r>
              <a:rPr lang="en-US" sz="2400" dirty="0"/>
              <a:t>C</a:t>
            </a:r>
            <a:r>
              <a:rPr lang="en-US" sz="300" dirty="0"/>
              <a:t> </a:t>
            </a:r>
            <a:r>
              <a:rPr lang="en-US" sz="2400" dirty="0"/>
              <a:t>G; on a manual machine, standardize and set the machine to Lead 1.</a:t>
            </a:r>
          </a:p>
          <a:p>
            <a:pPr marL="292608" indent="-292608">
              <a:buFont typeface="Arial" panose="020B0604020202020204" pitchFamily="34" charset="0"/>
              <a:buChar char="•"/>
            </a:pPr>
            <a:r>
              <a:rPr lang="en-US" sz="2400" dirty="0"/>
              <a:t>Check the E</a:t>
            </a:r>
            <a:r>
              <a:rPr lang="en-US" sz="300" dirty="0"/>
              <a:t> </a:t>
            </a:r>
            <a:r>
              <a:rPr lang="en-US" sz="2400" dirty="0"/>
              <a:t>C</a:t>
            </a:r>
            <a:r>
              <a:rPr lang="en-US" sz="300" dirty="0"/>
              <a:t> </a:t>
            </a:r>
            <a:r>
              <a:rPr lang="en-US" sz="2400" dirty="0"/>
              <a:t>G tracing for artifact and eliminate it if possible.</a:t>
            </a:r>
          </a:p>
          <a:p>
            <a:pPr marL="292608" indent="-292608">
              <a:buFont typeface="Arial" panose="020B0604020202020204" pitchFamily="34" charset="0"/>
              <a:buChar char="•"/>
            </a:pPr>
            <a:r>
              <a:rPr lang="en-US" sz="2400" dirty="0"/>
              <a:t>Report the E</a:t>
            </a:r>
            <a:r>
              <a:rPr lang="en-US" sz="300" dirty="0"/>
              <a:t> </a:t>
            </a:r>
            <a:r>
              <a:rPr lang="en-US" sz="2400" dirty="0"/>
              <a:t>C</a:t>
            </a:r>
            <a:r>
              <a:rPr lang="en-US" sz="300" dirty="0"/>
              <a:t> </a:t>
            </a:r>
            <a:r>
              <a:rPr lang="en-US" sz="2400" dirty="0"/>
              <a:t>G results promptly and in the proper format.</a:t>
            </a:r>
          </a:p>
          <a:p>
            <a:pPr marL="292608" indent="-292608">
              <a:buFont typeface="Arial" panose="020B0604020202020204" pitchFamily="34" charset="0"/>
              <a:buChar char="•"/>
            </a:pPr>
            <a:r>
              <a:rPr lang="en-US" sz="2400" dirty="0"/>
              <a:t>Clean and maintain the E</a:t>
            </a:r>
            <a:r>
              <a:rPr lang="en-US" sz="300" dirty="0"/>
              <a:t> </a:t>
            </a:r>
            <a:r>
              <a:rPr lang="en-US" sz="2400" dirty="0"/>
              <a:t>C</a:t>
            </a:r>
            <a:r>
              <a:rPr lang="en-US" sz="300" dirty="0"/>
              <a:t> </a:t>
            </a:r>
            <a:r>
              <a:rPr lang="en-US" sz="2400" dirty="0"/>
              <a:t>G equipment according to the manufacturer’s instructions.</a:t>
            </a:r>
          </a:p>
          <a:p>
            <a:pPr marL="292608" indent="-292608">
              <a:buFont typeface="Arial" panose="020B0604020202020204" pitchFamily="34" charset="0"/>
              <a:buChar char="•"/>
            </a:pPr>
            <a:r>
              <a:rPr lang="en-US" sz="2400" dirty="0"/>
              <a:t>For a pediatric E</a:t>
            </a:r>
            <a:r>
              <a:rPr lang="en-US" sz="300" dirty="0"/>
              <a:t> </a:t>
            </a:r>
            <a:r>
              <a:rPr lang="en-US" sz="2400" dirty="0"/>
              <a:t>C</a:t>
            </a:r>
            <a:r>
              <a:rPr lang="en-US" sz="300" dirty="0"/>
              <a:t> </a:t>
            </a:r>
            <a:r>
              <a:rPr lang="en-US" sz="2400" dirty="0"/>
              <a:t>G, V3 may need to be placed on the right side of the chest.</a:t>
            </a:r>
          </a:p>
        </p:txBody>
      </p:sp>
      <p:sp>
        <p:nvSpPr>
          <p:cNvPr id="6" name="Slide Number Placeholder 5"/>
          <p:cNvSpPr>
            <a:spLocks noGrp="1"/>
          </p:cNvSpPr>
          <p:nvPr>
            <p:ph type="sldNum" sz="quarter" idx="4"/>
          </p:nvPr>
        </p:nvSpPr>
        <p:spPr/>
        <p:txBody>
          <a:bodyPr/>
          <a:lstStyle/>
          <a:p>
            <a:fld id="{68151E55-6873-49E2-B8D5-2F265E6F1973}" type="slidenum">
              <a:rPr lang="en-US" smtClean="0"/>
              <a:pPr/>
              <a:t>70</a:t>
            </a:fld>
            <a:endParaRPr lang="en-US" dirty="0"/>
          </a:p>
        </p:txBody>
      </p:sp>
    </p:spTree>
    <p:extLst>
      <p:ext uri="{BB962C8B-B14F-4D97-AF65-F5344CB8AC3E}">
        <p14:creationId xmlns:p14="http://schemas.microsoft.com/office/powerpoint/2010/main" val="3109441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676736" cy="903231"/>
          </a:xfrm>
        </p:spPr>
        <p:txBody>
          <a:bodyPr/>
          <a:lstStyle/>
          <a:p>
            <a:pPr algn="ctr"/>
            <a:r>
              <a:rPr lang="en-US" dirty="0"/>
              <a:t>Chapter Summary </a:t>
            </a:r>
            <a:r>
              <a:rPr lang="en-US" sz="1000" b="0" dirty="0"/>
              <a:t>3</a:t>
            </a:r>
          </a:p>
        </p:txBody>
      </p:sp>
      <p:sp>
        <p:nvSpPr>
          <p:cNvPr id="3" name="Content Placeholder 2"/>
          <p:cNvSpPr>
            <a:spLocks noGrp="1"/>
          </p:cNvSpPr>
          <p:nvPr>
            <p:ph sz="quarter" idx="11"/>
          </p:nvPr>
        </p:nvSpPr>
        <p:spPr>
          <a:xfrm>
            <a:off x="342900" y="1276709"/>
            <a:ext cx="6981536" cy="4971691"/>
          </a:xfrm>
        </p:spPr>
        <p:txBody>
          <a:bodyPr/>
          <a:lstStyle/>
          <a:p>
            <a:pPr marL="292608" indent="-292608">
              <a:buFont typeface="Arial" panose="020B0604020202020204" pitchFamily="34" charset="0"/>
              <a:buChar char="•"/>
            </a:pPr>
            <a:r>
              <a:rPr lang="en-US" sz="2400" dirty="0"/>
              <a:t>Cardiac monitoring may be required at emergency scenes, in the hospital during or after surgery, or when a patient has cardiac, pulmonary, or electrolyte problems.</a:t>
            </a:r>
          </a:p>
          <a:p>
            <a:pPr marL="292608" indent="-292608">
              <a:buFont typeface="Arial" panose="020B0604020202020204" pitchFamily="34" charset="0"/>
              <a:buChar char="•"/>
            </a:pPr>
            <a:r>
              <a:rPr lang="en-US" sz="2400" dirty="0"/>
              <a:t>Special patient considerations may be needed during an E</a:t>
            </a:r>
            <a:r>
              <a:rPr lang="en-US" sz="300" dirty="0"/>
              <a:t> </a:t>
            </a:r>
            <a:r>
              <a:rPr lang="en-US" sz="2400" dirty="0"/>
              <a:t>C</a:t>
            </a:r>
            <a:r>
              <a:rPr lang="en-US" sz="300" dirty="0"/>
              <a:t> </a:t>
            </a:r>
            <a:r>
              <a:rPr lang="en-US" sz="2400" dirty="0"/>
              <a:t>G for pregnant patients, amputees, and other patients with special needs.</a:t>
            </a:r>
          </a:p>
          <a:p>
            <a:pPr marL="292608" indent="-292608">
              <a:buFont typeface="Arial" panose="020B0604020202020204" pitchFamily="34" charset="0"/>
              <a:buChar char="•"/>
            </a:pPr>
            <a:r>
              <a:rPr lang="en-US" sz="2400" dirty="0"/>
              <a:t>During an emergency such as cardiac or respiratory arrest, the E</a:t>
            </a:r>
            <a:r>
              <a:rPr lang="en-US" sz="300" dirty="0"/>
              <a:t> </a:t>
            </a:r>
            <a:r>
              <a:rPr lang="en-US" sz="2400" dirty="0"/>
              <a:t>C</a:t>
            </a:r>
            <a:r>
              <a:rPr lang="en-US" sz="300" dirty="0"/>
              <a:t> </a:t>
            </a:r>
            <a:r>
              <a:rPr lang="en-US" sz="2400" dirty="0"/>
              <a:t>G needs to be performed as quickly and efficiently as possible.</a:t>
            </a:r>
          </a:p>
        </p:txBody>
      </p:sp>
      <p:sp>
        <p:nvSpPr>
          <p:cNvPr id="6" name="Slide Number Placeholder 5"/>
          <p:cNvSpPr>
            <a:spLocks noGrp="1"/>
          </p:cNvSpPr>
          <p:nvPr>
            <p:ph type="sldNum" sz="quarter" idx="4"/>
          </p:nvPr>
        </p:nvSpPr>
        <p:spPr/>
        <p:txBody>
          <a:bodyPr/>
          <a:lstStyle/>
          <a:p>
            <a:fld id="{68151E55-6873-49E2-B8D5-2F265E6F1973}" type="slidenum">
              <a:rPr lang="en-US" smtClean="0"/>
              <a:pPr/>
              <a:t>71</a:t>
            </a:fld>
            <a:endParaRPr lang="en-US" dirty="0"/>
          </a:p>
        </p:txBody>
      </p:sp>
    </p:spTree>
    <p:extLst>
      <p:ext uri="{BB962C8B-B14F-4D97-AF65-F5344CB8AC3E}">
        <p14:creationId xmlns:p14="http://schemas.microsoft.com/office/powerpoint/2010/main" val="106133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806045" cy="903231"/>
          </a:xfrm>
        </p:spPr>
        <p:txBody>
          <a:bodyPr>
            <a:normAutofit fontScale="90000"/>
          </a:bodyPr>
          <a:lstStyle/>
          <a:p>
            <a:pPr algn="ctr"/>
            <a:r>
              <a:rPr lang="en-US" dirty="0"/>
              <a:t>Learning Outcome 4.2</a:t>
            </a:r>
            <a:br>
              <a:rPr lang="en-US" dirty="0"/>
            </a:br>
            <a:r>
              <a:rPr lang="en-US" dirty="0"/>
              <a:t>Communicating with the Patient</a:t>
            </a:r>
          </a:p>
        </p:txBody>
      </p:sp>
      <p:sp>
        <p:nvSpPr>
          <p:cNvPr id="3" name="Content Placeholder 2"/>
          <p:cNvSpPr>
            <a:spLocks noGrp="1"/>
          </p:cNvSpPr>
          <p:nvPr>
            <p:ph sz="quarter" idx="11"/>
          </p:nvPr>
        </p:nvSpPr>
        <p:spPr>
          <a:xfrm>
            <a:off x="342900" y="1597891"/>
            <a:ext cx="6907645" cy="4650509"/>
          </a:xfrm>
        </p:spPr>
        <p:txBody>
          <a:bodyPr/>
          <a:lstStyle/>
          <a:p>
            <a:pPr marL="292608" indent="-292608">
              <a:buFont typeface="Arial" panose="020B0604020202020204" pitchFamily="34" charset="0"/>
              <a:buChar char="•"/>
            </a:pPr>
            <a:r>
              <a:rPr lang="en-US" sz="2800" dirty="0"/>
              <a:t>Identify the patient.</a:t>
            </a:r>
          </a:p>
          <a:p>
            <a:pPr marL="292608" indent="-292608">
              <a:buFont typeface="Arial" panose="020B0604020202020204" pitchFamily="34" charset="0"/>
              <a:buChar char="•"/>
            </a:pPr>
            <a:r>
              <a:rPr lang="en-US" sz="2800" dirty="0"/>
              <a:t>Check the patient's name, identification number, and date of birth.</a:t>
            </a:r>
          </a:p>
          <a:p>
            <a:pPr marL="292608" indent="-292608">
              <a:buFont typeface="Arial" panose="020B0604020202020204" pitchFamily="34" charset="0"/>
              <a:buChar char="•"/>
            </a:pPr>
            <a:r>
              <a:rPr lang="en-US" sz="2800" dirty="0"/>
              <a:t>Introduce yourself and explain what you are going to do.</a:t>
            </a:r>
          </a:p>
        </p:txBody>
      </p:sp>
      <p:sp>
        <p:nvSpPr>
          <p:cNvPr id="6" name="Slide Number Placeholder 5"/>
          <p:cNvSpPr>
            <a:spLocks noGrp="1"/>
          </p:cNvSpPr>
          <p:nvPr>
            <p:ph type="sldNum" sz="quarter" idx="4"/>
          </p:nvPr>
        </p:nvSpPr>
        <p:spPr/>
        <p:txBody>
          <a:bodyPr/>
          <a:lstStyle/>
          <a:p>
            <a:fld id="{68151E55-6873-49E2-B8D5-2F265E6F1973}" type="slidenum">
              <a:rPr lang="en-US" smtClean="0"/>
              <a:pPr/>
              <a:t>8</a:t>
            </a:fld>
            <a:endParaRPr lang="en-US" dirty="0"/>
          </a:p>
        </p:txBody>
      </p:sp>
    </p:spTree>
    <p:extLst>
      <p:ext uri="{BB962C8B-B14F-4D97-AF65-F5344CB8AC3E}">
        <p14:creationId xmlns:p14="http://schemas.microsoft.com/office/powerpoint/2010/main" val="2131589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2490"/>
            <a:ext cx="6704445" cy="903231"/>
          </a:xfrm>
        </p:spPr>
        <p:txBody>
          <a:bodyPr/>
          <a:lstStyle/>
          <a:p>
            <a:pPr algn="ctr"/>
            <a:r>
              <a:rPr lang="en-US" dirty="0"/>
              <a:t>Communication</a:t>
            </a:r>
          </a:p>
        </p:txBody>
      </p:sp>
      <p:sp>
        <p:nvSpPr>
          <p:cNvPr id="3" name="Content Placeholder 2"/>
          <p:cNvSpPr>
            <a:spLocks noGrp="1"/>
          </p:cNvSpPr>
          <p:nvPr>
            <p:ph sz="quarter" idx="11"/>
          </p:nvPr>
        </p:nvSpPr>
        <p:spPr>
          <a:xfrm>
            <a:off x="342900" y="1276709"/>
            <a:ext cx="6898409" cy="4971691"/>
          </a:xfrm>
        </p:spPr>
        <p:txBody>
          <a:bodyPr/>
          <a:lstStyle/>
          <a:p>
            <a:pPr marL="292608" indent="-292608">
              <a:buFont typeface="Arial" panose="020B0604020202020204" pitchFamily="34" charset="0"/>
              <a:buChar char="•"/>
            </a:pPr>
            <a:r>
              <a:rPr lang="en-US" sz="2800" dirty="0"/>
              <a:t>Explain the procedure to the patient.</a:t>
            </a:r>
          </a:p>
          <a:p>
            <a:pPr marL="292608" indent="-292608">
              <a:buFont typeface="Arial" panose="020B0604020202020204" pitchFamily="34" charset="0"/>
              <a:buChar char="•"/>
            </a:pPr>
            <a:r>
              <a:rPr lang="en-US" sz="2800" dirty="0"/>
              <a:t>Answer all questions.</a:t>
            </a:r>
          </a:p>
          <a:p>
            <a:pPr marL="292608" indent="-292608">
              <a:buFont typeface="Arial" panose="020B0604020202020204" pitchFamily="34" charset="0"/>
              <a:buChar char="•"/>
            </a:pPr>
            <a:r>
              <a:rPr lang="en-US" sz="2800" dirty="0"/>
              <a:t>If the patient refuses the E C G, determine the cause.</a:t>
            </a:r>
          </a:p>
          <a:p>
            <a:pPr marL="292608" indent="-292608">
              <a:buFont typeface="Arial" panose="020B0604020202020204" pitchFamily="34" charset="0"/>
              <a:buChar char="•"/>
            </a:pPr>
            <a:r>
              <a:rPr lang="en-US" sz="2800" dirty="0"/>
              <a:t>Attempt to solve the problem.</a:t>
            </a:r>
          </a:p>
          <a:p>
            <a:pPr marL="292608" indent="-292608">
              <a:buFont typeface="Arial" panose="020B0604020202020204" pitchFamily="34" charset="0"/>
              <a:buChar char="•"/>
            </a:pPr>
            <a:r>
              <a:rPr lang="en-US" sz="2800" dirty="0"/>
              <a:t>Notify your supervisor if the patient still refuses.</a:t>
            </a:r>
          </a:p>
        </p:txBody>
      </p:sp>
      <p:sp>
        <p:nvSpPr>
          <p:cNvPr id="6" name="Slide Number Placeholder 5"/>
          <p:cNvSpPr>
            <a:spLocks noGrp="1"/>
          </p:cNvSpPr>
          <p:nvPr>
            <p:ph type="sldNum" sz="quarter" idx="4"/>
          </p:nvPr>
        </p:nvSpPr>
        <p:spPr/>
        <p:txBody>
          <a:bodyPr/>
          <a:lstStyle/>
          <a:p>
            <a:fld id="{68151E55-6873-49E2-B8D5-2F265E6F1973}" type="slidenum">
              <a:rPr lang="en-US" smtClean="0"/>
              <a:pPr/>
              <a:t>9</a:t>
            </a:fld>
            <a:endParaRPr lang="en-US" dirty="0"/>
          </a:p>
        </p:txBody>
      </p:sp>
    </p:spTree>
    <p:extLst>
      <p:ext uri="{BB962C8B-B14F-4D97-AF65-F5344CB8AC3E}">
        <p14:creationId xmlns:p14="http://schemas.microsoft.com/office/powerpoint/2010/main" val="147951056"/>
      </p:ext>
    </p:extLst>
  </p:cSld>
  <p:clrMapOvr>
    <a:masterClrMapping/>
  </p:clrMapOvr>
</p:sld>
</file>

<file path=ppt/theme/theme1.xml><?xml version="1.0" encoding="utf-8"?>
<a:theme xmlns:a="http://schemas.openxmlformats.org/drawingml/2006/main" name="Title Slides Master">
  <a:themeElements>
    <a:clrScheme name="Custom 32">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84F6219E-3D47-41AC-9893-1108D06AA07D}"/>
    </a:ext>
  </a:extLst>
</a:theme>
</file>

<file path=ppt/theme/theme2.xml><?xml version="1.0" encoding="utf-8"?>
<a:theme xmlns:a="http://schemas.openxmlformats.org/drawingml/2006/main" name="MainContentSlideMaster">
  <a:themeElements>
    <a:clrScheme name="Custom 35">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rgbClr val="FFFF00"/>
        </a:solidFill>
        <a:ln>
          <a:solidFill>
            <a:srgbClr val="FF0000"/>
          </a:solidFill>
        </a:ln>
      </a:spPr>
      <a:bodyPr wrap="square" rtlCol="0">
        <a:spAutoFit/>
      </a:bodyPr>
      <a:lstStyle>
        <a:defPPr algn="l">
          <a:defRPr dirty="0" smtClean="0">
            <a:solidFill>
              <a:srgbClr val="FF0000"/>
            </a:solidFill>
          </a:defRPr>
        </a:defPPr>
      </a:lstStyle>
    </a:txDef>
  </a:objectDefaults>
  <a:extraClrSchemeLst/>
  <a:extLst>
    <a:ext uri="{05A4C25C-085E-4340-85A3-A5531E510DB2}">
      <thm15:themeFamily xmlns:thm15="http://schemas.microsoft.com/office/thememl/2012/main" name="MHHE_Generic Accessible PPT Template_Editorial_v9_2019.potx" id="{41975DA0-F041-4DB0-8948-AC3BFD0C25BA}" vid="{B385948E-CF34-4CE8-9AC7-28DE40FDC656}"/>
    </a:ext>
  </a:extLst>
</a:theme>
</file>

<file path=ppt/theme/theme3.xml><?xml version="1.0" encoding="utf-8"?>
<a:theme xmlns:a="http://schemas.openxmlformats.org/drawingml/2006/main" name="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FEE61EC3-6634-45B5-BF77-FBC9B835BC79}"/>
    </a:ext>
  </a:extLst>
</a:theme>
</file>

<file path=ppt/theme/theme4.xml><?xml version="1.0" encoding="utf-8"?>
<a:theme xmlns:a="http://schemas.openxmlformats.org/drawingml/2006/main" name="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A15A20A0-BEE6-47A5-BC6B-F87134FBF13C}"/>
    </a:ext>
  </a:extLst>
</a:theme>
</file>

<file path=ppt/theme/theme5.xml><?xml version="1.0" encoding="utf-8"?>
<a:theme xmlns:a="http://schemas.openxmlformats.org/drawingml/2006/main" name="ImageDescriptionAppendixSlideMaster">
  <a:themeElements>
    <a:clrScheme name="Custom 33">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HHE_Generic Accessible PPT Template_Editorial_v9_2019.potx" id="{41975DA0-F041-4DB0-8948-AC3BFD0C25BA}" vid="{22313DF8-AA3F-4A8D-9652-6DDC53D759ED}"/>
    </a:ext>
  </a:extLst>
</a:theme>
</file>

<file path=ppt/theme/theme6.xml><?xml version="1.0" encoding="utf-8"?>
<a:theme xmlns:a="http://schemas.openxmlformats.org/drawingml/2006/main" name="Facet">
  <a:themeElements>
    <a:clrScheme name="Custom 2">
      <a:dk1>
        <a:sysClr val="windowText" lastClr="000000"/>
      </a:dk1>
      <a:lt1>
        <a:sysClr val="window" lastClr="FFFFFF"/>
      </a:lt1>
      <a:dk2>
        <a:srgbClr val="4F271C"/>
      </a:dk2>
      <a:lt2>
        <a:srgbClr val="E7DEC9"/>
      </a:lt2>
      <a:accent1>
        <a:srgbClr val="3891A7"/>
      </a:accent1>
      <a:accent2>
        <a:srgbClr val="FEB80A"/>
      </a:accent2>
      <a:accent3>
        <a:srgbClr val="FEB80A"/>
      </a:accent3>
      <a:accent4>
        <a:srgbClr val="84AA33"/>
      </a:accent4>
      <a:accent5>
        <a:srgbClr val="964305"/>
      </a:accent5>
      <a:accent6>
        <a:srgbClr val="475A8D"/>
      </a:accent6>
      <a:hlink>
        <a:srgbClr val="8DC765"/>
      </a:hlink>
      <a:folHlink>
        <a:srgbClr val="AA8A14"/>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Nickels_UB13e_PPT_Instructor_Ch03</Template>
  <TotalTime>5896</TotalTime>
  <Words>5549</Words>
  <Application>Microsoft Office PowerPoint</Application>
  <PresentationFormat>On-screen Show (4:3)</PresentationFormat>
  <Paragraphs>747</Paragraphs>
  <Slides>71</Slides>
  <Notes>70</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71</vt:i4>
      </vt:variant>
    </vt:vector>
  </HeadingPairs>
  <TitlesOfParts>
    <vt:vector size="82" baseType="lpstr">
      <vt:lpstr>Arial</vt:lpstr>
      <vt:lpstr>Calibri</vt:lpstr>
      <vt:lpstr>Times New Roman</vt:lpstr>
      <vt:lpstr>Trebuchet MS</vt:lpstr>
      <vt:lpstr>Wingdings 3</vt:lpstr>
      <vt:lpstr>Title Slides Master</vt:lpstr>
      <vt:lpstr>MainContentSlideMaster</vt:lpstr>
      <vt:lpstr>ClosingMaster</vt:lpstr>
      <vt:lpstr>DividerSlideMaster</vt:lpstr>
      <vt:lpstr>ImageDescriptionAppendixSlideMaster</vt:lpstr>
      <vt:lpstr>Facet</vt:lpstr>
      <vt:lpstr>CHAPTER 4</vt:lpstr>
      <vt:lpstr>Learning Outcome 4.1  Preparation for the E C G Procedure</vt:lpstr>
      <vt:lpstr>Verification</vt:lpstr>
      <vt:lpstr>E C G Preparation Essentials</vt:lpstr>
      <vt:lpstr>Before You Begin</vt:lpstr>
      <vt:lpstr>Learning Outcome 4.1 Apply Your Knowledge 1</vt:lpstr>
      <vt:lpstr>Learning Outcome 4.1 Apply Your Knowledge 2</vt:lpstr>
      <vt:lpstr>Learning Outcome 4.2 Communicating with the Patient</vt:lpstr>
      <vt:lpstr>Communication</vt:lpstr>
      <vt:lpstr>Preparing the Patient 1</vt:lpstr>
      <vt:lpstr>Preparing the Patient 2</vt:lpstr>
      <vt:lpstr>Learning Outcome 4.2 Apply Your Knowledge 1</vt:lpstr>
      <vt:lpstr>Learning Outcome 4.2 Apply Your Knowledge 2</vt:lpstr>
      <vt:lpstr>Learning Outcome 4.3 Safety</vt:lpstr>
      <vt:lpstr>Safety</vt:lpstr>
      <vt:lpstr>Learning Outcome 4.3 Apply Your Knowledge 1</vt:lpstr>
      <vt:lpstr>Learning Outcome 4.3 Apply Your Knowledge 2</vt:lpstr>
      <vt:lpstr>Learning Outcome 4.4 Applying the Electrodes and Leads</vt:lpstr>
      <vt:lpstr>Applying the Electrodes</vt:lpstr>
      <vt:lpstr>Placing the Limb Electrodes</vt:lpstr>
      <vt:lpstr>Anatomical Landmarks for Chest Electrodes</vt:lpstr>
      <vt:lpstr>Applying the Chest Electrodes</vt:lpstr>
      <vt:lpstr>Applying the Leads: Incorrect</vt:lpstr>
      <vt:lpstr>Applying the Leads: Correct</vt:lpstr>
      <vt:lpstr>Learning Outcome 4.4 Apply Your Knowledge #1 1</vt:lpstr>
      <vt:lpstr>Learning Outcome 4.4 Apply Your Knowledge #1 2</vt:lpstr>
      <vt:lpstr>Learning Outcome 4.4 Apply Your Knowledge #2 1</vt:lpstr>
      <vt:lpstr>Learning Outcome 4.4 Apply Your Knowledge #2 2</vt:lpstr>
      <vt:lpstr>Learning Outcome 4.4 Apply Your Knowledge #3 1</vt:lpstr>
      <vt:lpstr>Learning Outcome 4.4 Apply Your Knowledge #3 2</vt:lpstr>
      <vt:lpstr>Learning Outcome 4.5 Operating the E C G Machine: Preparation Checklist</vt:lpstr>
      <vt:lpstr>Operating the E C G Machine</vt:lpstr>
      <vt:lpstr>Learning Outcome 4.5 Apply Your Knowledge 1</vt:lpstr>
      <vt:lpstr>Learning Outcome 4.5 Apply Your Knowledge 2</vt:lpstr>
      <vt:lpstr>Learning Outcome 4.6 Checking the E C G Tracing</vt:lpstr>
      <vt:lpstr>Artifact Causes</vt:lpstr>
      <vt:lpstr>Somatic Tremor</vt:lpstr>
      <vt:lpstr>Wandering Baseline</vt:lpstr>
      <vt:lpstr>Alternating Current (A C) Interference</vt:lpstr>
      <vt:lpstr>Interrupted Baseline</vt:lpstr>
      <vt:lpstr>Learning Outcome 4.6 Apply Your Knowledge 1</vt:lpstr>
      <vt:lpstr>Learning Outcome 4.6 Apply Your Knowledge 2</vt:lpstr>
      <vt:lpstr>Learning Outcome 4.7 Reporting E C G Results</vt:lpstr>
      <vt:lpstr>Billing</vt:lpstr>
      <vt:lpstr>Learning Outcome 4.7 Apply Your Knowledge 1</vt:lpstr>
      <vt:lpstr>Learning Outcome 4.7 Apply Your Knowledge 2</vt:lpstr>
      <vt:lpstr>Learning Outcome 4.8 Equipment Maintenance</vt:lpstr>
      <vt:lpstr>Learning Outcome 4.8 Apply Your Knowledge</vt:lpstr>
      <vt:lpstr>Learning Outcome 4.8 Apply Your Knowledge 2</vt:lpstr>
      <vt:lpstr>Learning Outcome 4.9 Pediatric E C G</vt:lpstr>
      <vt:lpstr>Pediatric E C G</vt:lpstr>
      <vt:lpstr>Learning Outcome 4.9 Apply Your Knowledge 1</vt:lpstr>
      <vt:lpstr>Learning Outcome 4.9 Apply Your Knowledge 2</vt:lpstr>
      <vt:lpstr>Cardiac Monitoring</vt:lpstr>
      <vt:lpstr>Learning Outcome 4.10 Apply Your Knowledge 1</vt:lpstr>
      <vt:lpstr>Learning Outcome 4.10 Apply Your Knowledge 2</vt:lpstr>
      <vt:lpstr>Learning Outcome 4.11 Special Patient Considerations</vt:lpstr>
      <vt:lpstr>Special Patient Considerations 1</vt:lpstr>
      <vt:lpstr>Special Patient Considerations 2</vt:lpstr>
      <vt:lpstr>Dextrocardia</vt:lpstr>
      <vt:lpstr>Posterior 12 Lead E C G</vt:lpstr>
      <vt:lpstr>Learning Outcome 4.11 Apply Your Knowledge 1</vt:lpstr>
      <vt:lpstr>Learning Outcome 4.11 Apply Your Knowledge 2</vt:lpstr>
      <vt:lpstr>Learning Outcome 4.12 Handling Emergencies</vt:lpstr>
      <vt:lpstr>Handling Emergencies</vt:lpstr>
      <vt:lpstr>Seizure Emergency</vt:lpstr>
      <vt:lpstr>Learning Outcome 4.12 Apply Your Knowledge 1</vt:lpstr>
      <vt:lpstr>Learning Outcome 4.12 Apply Your Knowledge 2</vt:lpstr>
      <vt:lpstr>Chapter Summary 1</vt:lpstr>
      <vt:lpstr>Chapter Summary 2</vt:lpstr>
      <vt:lpstr>Chapter Summary 3</vt:lpstr>
    </vt:vector>
  </TitlesOfParts>
  <Company>McGraw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dc:title>
  <dc:creator>Beth Baugh</dc:creator>
  <cp:lastModifiedBy>Emma Flores</cp:lastModifiedBy>
  <cp:revision>2282</cp:revision>
  <dcterms:created xsi:type="dcterms:W3CDTF">2020-12-08T04:00:13Z</dcterms:created>
  <dcterms:modified xsi:type="dcterms:W3CDTF">2024-10-21T21:03:26Z</dcterms:modified>
</cp:coreProperties>
</file>