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dt" idx="6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12" name="PlaceHolder 5"/>
          <p:cNvSpPr>
            <a:spLocks noGrp="1"/>
          </p:cNvSpPr>
          <p:nvPr>
            <p:ph type="ftr" idx="7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13" name="PlaceHolder 6"/>
          <p:cNvSpPr>
            <a:spLocks noGrp="1"/>
          </p:cNvSpPr>
          <p:nvPr>
            <p:ph type="sldNum" idx="8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D16F602-17FE-44C7-9FC9-D35353FF175E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The sinoatrial node (SA node) is the normal or primary pacemaker of the heart.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Because the rhythm starts at the SA node, it is called </a:t>
            </a:r>
            <a:r>
              <a:rPr lang="en-IN" sz="2000" b="0" i="1" strike="noStrike" spc="-1">
                <a:solidFill>
                  <a:srgbClr val="000000"/>
                </a:solidFill>
                <a:latin typeface="Arial"/>
              </a:rPr>
              <a:t>sinus rhythm</a:t>
            </a: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0A7E4F-B0A5-43FE-9CA6-67C3D610D621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5.5: Analyze sinus bradycardia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The heart rate is the only difference between normal sinus rhythm and sinus bradycardia.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D56641-288E-4C1E-8505-08C4E104062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5.5: Analyze sinus bradycardia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Sinus bradycardia is normal in some people, including athletes. However, anyone with sinus bradycardia must be observed for signs of low cardiac output.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18425AE-8F6F-4A42-AC25-F6D7636D14F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6218CB-1300-4B7A-B32E-F08A517411D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5.5: Analyze sinus bradycardia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6C544A-2F3A-468F-8CC9-82BC5B59D0A3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5.5: Analyze sinus bradycardia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CC6BFE-03CC-4349-B63B-BCDC369A5AD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5.5: Analyze sinus bradycardia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C86D3A0-D57D-4A39-9030-98C3A827F97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5.6: Analyze sinus tachycardia and its effect on the patient, including basic patient care and treatment.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 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C93D1B-1DAA-4B15-8983-0F99A7C00533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5.6: Analyze sinus tachycardia and its effect on the patient, including basic patient care and treatment.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 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D124ED-672B-4011-BAF4-E8EFB6D9854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5.6: Analyze sinus tachycardia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C9A6D9-61F5-4E9E-BB8B-A42E7E98B8F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5.6: Analyze sinus tachycardia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32C107-D56D-4F88-A27B-BCD8343ED76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Normal cardiac output means that the heart is beating adequately, pumping enough blood to the body’s vital organs to maintain normal function.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Signs and symptoms of adequate cardiac output: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Alert, oriented patient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No difficulty breathing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No chest pain or pressure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Stable blood pressure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Cardiac output (CO) = heart rate (HR) </a:t>
            </a:r>
            <a:r>
              <a:rPr lang="en-IN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× stroke volume (SV)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D6342A-0C04-436A-9C60-83ACFE81EF59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5.6: Analyze sinus tachycardia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031A3B-56A6-48FF-8288-1F239F9A2D6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5.6: Analyze sinus tachycardia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EC026F-B2B6-4DED-9109-616B58765011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5.7: Analyze sinus dysrhythmia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The vagus nerve relays information between the brain and the internal organs, including the heart.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Vagal tone refers to pressure or tension on the vagus nerve.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When a person inhales, the pressure inside the chest cavity increases; the vagus nerve relates this information to the brain, which in turn orders an increase in heart rate. The opposite occurs when the patient exhales.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DE3DDC-7100-48FB-B296-D6F92A1F8737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5.7: Analyze sinus dysrhythmia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D8766A-FD76-4C2A-888E-CEE1FE62FE1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5.7: Analyze sinus dysrhythmia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An irregularity severe enough to cause bradycardia may reduce cardiac output.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Notify physician or licensed practitioner of severe rhythm irregularity.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CA63E9-4891-4C95-BC82-43F92AFA8FD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5.7: Analyze sinus dysrhythmia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EDB8B01-BCA2-4CEE-9B6B-E0662B342E27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5.7: Analyze sinus dysrhythmia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B6F045-F307-40CF-8E0F-B4A09083AB6E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5.8: Analyze sinus arrest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Sinus arrest is sometimes referred to as </a:t>
            </a:r>
            <a:r>
              <a:rPr lang="en-IN" sz="2000" b="0" i="1" strike="noStrike" spc="-1">
                <a:solidFill>
                  <a:srgbClr val="000000"/>
                </a:solidFill>
                <a:latin typeface="Arial"/>
              </a:rPr>
              <a:t>sinus pause</a:t>
            </a: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3E0FEC-9AEA-4CA8-BB15-8DDB6DB1374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5.8: Analyze sinus arrest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C81CAAA-7995-4C18-9473-A0D81C9C42C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5.8: Analyze sinus arrest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Even if sinus pauses last fewer than 6 seconds, if they occur frequently, the situation may become urgent.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Pauses as short as 2 seconds that occur frequently may cause periods of ischemia, hypotension, and syncope.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If sinus arrest lasts 6 seconds or longer, begin emergency procedures as specified by your facility and notify a physician or licensed practitioner immediately.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4A8BA8D-6E98-4943-B01E-781508B1339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Normal sinus rhythm is the only rhythm for which all five steps are within normal limits.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74899A-571D-4171-8355-B71ED12551D2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5.8: Analyze sinus arrest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E7E60F-AD7D-4CAC-B223-55613054EFFD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5.8: Analyze sinus arrest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3BDE423-BE27-457A-9CB6-EA3F12EA3859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5.8: Analyze sinus arrest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EAB966-EF9B-4828-8445-5D4D3EC3FDED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5.9: Analyze sinus exit block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The duration of the pause in sinus exit block is in a direct multiple (ratio) of the R-R or P-P interval of the underlying rhythm. This is not the case in sinus arrest.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30FEC8-74E8-49AD-93C8-09766FBBACE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5.9: Analyze sinus exit block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DB4AF4-A822-432F-A708-6D8E7E089021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5.9: Analyze sinus exit block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Even if blocked impulses last fewer than 6 seconds, if they occur frequently, the situation may become urgent.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Pauses as short as 2 seconds that occur frequently may cause periods of ischemia, hypotension, and syncope.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If sinus exit block lasts 6 seconds or longer, begin emergency procedures as specified by your facility and notify a physician or licensed practitioner immediately.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D4305C8-FE20-4AC5-AF6F-910E7D14EBED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5.9: Analyze sinus exit block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Drugs such as digitalis and quinidine may cause sinus exit block.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63C9C5-E67E-4D9D-8127-6FBD9D632D2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5.9: Analyze sinus exit block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B7C2C0-D361-4834-9870-46A4CB764CDF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5.9: Analyze sinus exit block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69D967-E3F9-4F93-B4FF-00C00CC15FF1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EF71B4-D9CD-431F-997F-CD360D7765D9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40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Normal sinus rhythm is the only rhythm for which all five steps are within normal limits.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E69896-1D12-40D3-A62C-0DE59696058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3FCE22-EF6A-4200-A593-C8929222BD3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41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PR interval and QRS duration are both consistent in normal sinus rhythm.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597C7F-621A-49FE-AC93-64C14BF5645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FACA00-CDE3-4B1B-A3B7-F47491A11D2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956B10-88ED-4CDE-ABA2-655D2F6ACC97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5.4: Analyze normal sinus rhythm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FAAC6E-485B-4010-83BC-5C68509F3DD7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LO 5.5: Analyze sinus bradycardia and its effect on the patient, including basic patient care and treatment.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000" b="0" strike="noStrike" spc="-1">
                <a:solidFill>
                  <a:srgbClr val="000000"/>
                </a:solidFill>
                <a:latin typeface="Arial"/>
              </a:rPr>
              <a:t>-----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C5CDC2-3592-4EC1-847E-337EC995FF12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0256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6240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34308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0256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6240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E3E5B6-993F-4A34-9AF5-1532397813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A871D3A-EAC2-4AEE-A1DE-437CA89F2A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DC1AA0C-769E-4023-AEA4-D8E8AC04CD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AC3C374-14FD-4334-A2CA-E037215373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86A458B-B4AB-4CB8-83D3-B7F83F739B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43080" y="192600"/>
            <a:ext cx="8457840" cy="41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33CBE70-94EC-4A4D-8FD8-27296DA5E5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384479-CA25-43EF-A9D0-DB41BC699F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35CB07-B67B-4484-A7BB-44971FB90D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F3B057B-12DD-4109-86EC-19839DE31A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E80383D-D53E-44E8-AA3D-3107705200D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E6B52C5-3708-4BF5-A823-2A5D2CB1747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20256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6240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34308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20256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06240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B58E2B-5664-4809-9A58-A960A157BE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AC386D-E397-4FA3-A061-BCD1898625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7FB3D2-AB4B-4479-9F6B-CA6B26EA80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B3E5A9-5923-4A40-BB6D-B680036EB0A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8092E0-D450-4BB6-8CB5-A1AE9608958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A09ABC-85E0-4417-BAA3-F548BB3160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343080" y="192600"/>
            <a:ext cx="8457840" cy="41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7D92F0-A45C-4B07-9DF4-1190E3C667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491B3D-2F3E-447E-8D29-5BA51AC72A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E02786-22A0-4F1A-B87C-E509F1D781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2353CE-48C4-4AD6-8830-5EFA089E3D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B41A60-D13E-4758-A92F-A22602920C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56A736-E7E2-4103-A165-9DEBB6ED224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320256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06240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34308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320256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606240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EEC442B-833D-4A10-8747-0E6254F2AD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BDF887-D78A-4C88-BF2D-BEA41587BF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EE1E88-BAB6-4ABB-A624-2D0EF04C5F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8BD6B9-1189-42D2-B884-6C382DA210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B1BD0E-2EA9-42FD-9F68-C73DB92E4A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6BDEB1-D933-4A7A-B505-F754374CFF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343080" y="192600"/>
            <a:ext cx="8457840" cy="41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D59C6A-45D8-4B0F-9D25-DBA4649C5F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1DE59B-B19F-4F37-9818-F6ADE8C7BA9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01C9FC-2868-4ABD-A25C-4652E5DC56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FBBF36-0220-48CA-A713-57BF23BB43E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9F968A-8347-4A89-B1B4-1465252B22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FD958D-A798-4B82-86F3-CF7747F7EB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20256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606240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/>
          </p:nvPr>
        </p:nvSpPr>
        <p:spPr>
          <a:xfrm>
            <a:off x="34308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/>
          </p:nvPr>
        </p:nvSpPr>
        <p:spPr>
          <a:xfrm>
            <a:off x="320256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/>
          </p:nvPr>
        </p:nvSpPr>
        <p:spPr>
          <a:xfrm>
            <a:off x="606240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55DC3A-1DCA-4972-8E49-BA38D82A81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343080" y="192600"/>
            <a:ext cx="8457840" cy="41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343080" y="192600"/>
            <a:ext cx="8457840" cy="41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320256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6240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34308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320256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606240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A373A9D-122E-4964-B98A-D964F71F40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ubTitle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2AF165E-E1E4-47EA-B78E-64940753B2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2013467-F733-471C-8431-3523DE86EE8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3342DA1-3B82-4A71-857C-48B8B79622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3050C93-0C7B-4172-A3EB-4A32A551EC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ubTitle"/>
          </p:nvPr>
        </p:nvSpPr>
        <p:spPr>
          <a:xfrm>
            <a:off x="343080" y="192600"/>
            <a:ext cx="8457840" cy="41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1EB163A-F9F5-4FBB-9ADF-4C8E40FFBD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A3218F3-4711-40DE-97D1-A4253F2D45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E53048B-9C63-4CB0-B766-27840C9260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FDB8E1B-8547-4CDC-B27A-5415D70828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62940D1-3FC0-4808-AD25-BA30D44961B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27B0D07-71D9-4E62-9AC2-EA5982A3E8E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320256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606240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34308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/>
          </p:nvPr>
        </p:nvSpPr>
        <p:spPr>
          <a:xfrm>
            <a:off x="320256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64" name="PlaceHolder 7"/>
          <p:cNvSpPr>
            <a:spLocks noGrp="1"/>
          </p:cNvSpPr>
          <p:nvPr>
            <p:ph/>
          </p:nvPr>
        </p:nvSpPr>
        <p:spPr>
          <a:xfrm>
            <a:off x="606240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DE614F2-F4C6-4108-9279-8CEE894E55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34743E-33A9-4A1F-BAB4-5D8D30939B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E4B157-DBF2-4392-8AE4-DF7D295C2C9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DE92484-92E9-4DD7-B116-EA80D2174F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345314-D2DC-4080-87C7-9FF30125840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FB1C4F1-BCD6-4D91-8CD4-C95DB507E84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343080" y="192600"/>
            <a:ext cx="8457840" cy="41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45C1B9-62CB-4BE3-89C1-CB58CFACF8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B576D7-05FA-4581-9A1D-DE596B5705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47DE6DA-DF07-4ED3-92D3-34F5699461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2D560A-7A38-4BB4-9881-2AABA33CC7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8682F7-93B8-4525-9B6A-D3091B4256B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/>
          </p:nvPr>
        </p:nvSpPr>
        <p:spPr>
          <a:xfrm>
            <a:off x="4677120" y="387324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A866D15-FA1D-4FD3-8E52-4B88F5FF9E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320256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6062400" y="127656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/>
          </p:nvPr>
        </p:nvSpPr>
        <p:spPr>
          <a:xfrm>
            <a:off x="34308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/>
          </p:nvPr>
        </p:nvSpPr>
        <p:spPr>
          <a:xfrm>
            <a:off x="320256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/>
          </p:nvPr>
        </p:nvSpPr>
        <p:spPr>
          <a:xfrm>
            <a:off x="6062400" y="3873240"/>
            <a:ext cx="27230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5AA1B25-6770-4C47-B074-47FDD19C74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7120" y="1276560"/>
            <a:ext cx="412740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43080" y="3873240"/>
            <a:ext cx="8457840" cy="23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GH logo"/>
          <p:cNvPicPr/>
          <p:nvPr/>
        </p:nvPicPr>
        <p:blipFill>
          <a:blip r:embed="rId14"/>
          <a:stretch/>
        </p:blipFill>
        <p:spPr>
          <a:xfrm>
            <a:off x="294120" y="283680"/>
            <a:ext cx="999000" cy="999000"/>
          </a:xfrm>
          <a:prstGeom prst="rect">
            <a:avLst/>
          </a:prstGeom>
          <a:ln w="0">
            <a:noFill/>
          </a:ln>
        </p:spPr>
      </p:pic>
      <p:sp>
        <p:nvSpPr>
          <p:cNvPr id="11" name="MGH Tagline"/>
          <p:cNvSpPr/>
          <p:nvPr/>
        </p:nvSpPr>
        <p:spPr>
          <a:xfrm>
            <a:off x="5060160" y="337320"/>
            <a:ext cx="38736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38">
                <a:solidFill>
                  <a:schemeClr val="dk1"/>
                </a:solidFill>
                <a:latin typeface="Arial"/>
                <a:ea typeface="Calibri"/>
              </a:rPr>
              <a:t>Because learning changes everything.</a:t>
            </a:r>
            <a:r>
              <a:rPr lang="en-US" sz="1050" b="0" strike="noStrike" spc="38" baseline="60000">
                <a:solidFill>
                  <a:schemeClr val="dk1"/>
                </a:solidFill>
                <a:latin typeface="Arial"/>
                <a:ea typeface="Calibri"/>
              </a:rPr>
              <a:t>®</a:t>
            </a:r>
            <a:endParaRPr lang="en-US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MGH Yellow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480"/>
            <a:ext cx="9143640" cy="5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grpSp>
        <p:nvGrpSpPr>
          <p:cNvPr id="3" name="MHE Altered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3080" y="2095560"/>
            <a:ext cx="3885840" cy="3885840"/>
            <a:chOff x="343080" y="2095560"/>
            <a:chExt cx="3885840" cy="3885840"/>
          </a:xfrm>
        </p:grpSpPr>
        <p:sp>
          <p:nvSpPr>
            <p:cNvPr id="4" name="Rectangle 13"/>
            <p:cNvSpPr/>
            <p:nvPr/>
          </p:nvSpPr>
          <p:spPr>
            <a:xfrm>
              <a:off x="343080" y="2095560"/>
              <a:ext cx="3885840" cy="388584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" name="Rectangle 14"/>
            <p:cNvSpPr/>
            <p:nvPr/>
          </p:nvSpPr>
          <p:spPr>
            <a:xfrm>
              <a:off x="495360" y="2362320"/>
              <a:ext cx="3428640" cy="34668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1720" y="2608200"/>
            <a:ext cx="3035520" cy="139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2600" b="1" strike="noStrike" spc="-1">
                <a:solidFill>
                  <a:schemeClr val="lt1"/>
                </a:solidFill>
                <a:latin typeface="Arial"/>
              </a:rPr>
              <a:t>Presentation Title</a:t>
            </a:r>
            <a:endParaRPr lang="en-US" sz="2600" b="0" strike="noStrike" spc="-1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7" name="MHE line separating subtitles from tex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3160" y="4919400"/>
            <a:ext cx="2533320" cy="360"/>
          </a:xfrm>
          <a:prstGeom prst="straightConnector1">
            <a:avLst/>
          </a:prstGeom>
          <a:ln w="12700">
            <a:solidFill>
              <a:srgbClr val="FFB600"/>
            </a:solidFill>
          </a:ln>
        </p:spPr>
      </p:cxn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0" y="6507000"/>
            <a:ext cx="9143640" cy="24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2"/>
                </a:solidFill>
                <a:latin typeface="Arial"/>
              </a:rPr>
              <a:t>Click to edit Master text styles</a:t>
            </a:r>
          </a:p>
          <a:p>
            <a:pPr marL="230040" lvl="1" indent="-228600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460440" lvl="2" indent="-228600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455760" indent="0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Fourth level</a:t>
            </a:r>
            <a:endParaRPr lang="en-US" sz="1400" b="0" strike="noStrike" spc="-1">
              <a:solidFill>
                <a:schemeClr val="dk2"/>
              </a:solidFill>
              <a:latin typeface="Arial"/>
            </a:endParaRPr>
          </a:p>
          <a:p>
            <a:pPr marL="685800" indent="0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Fifth level</a:t>
            </a:r>
            <a:endParaRPr lang="en-US" sz="1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195720" y="6195960"/>
            <a:ext cx="3346200" cy="213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2"/>
                </a:solidFill>
                <a:latin typeface="Arial"/>
              </a:rPr>
              <a:t>Click to edit Master text styles</a:t>
            </a:r>
          </a:p>
          <a:p>
            <a:pPr marL="230040" lvl="1" indent="-228600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460440" lvl="2" indent="-228600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455760" indent="0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Fourth level</a:t>
            </a:r>
            <a:endParaRPr lang="en-US" sz="1400" b="0" strike="noStrike" spc="-1">
              <a:solidFill>
                <a:schemeClr val="dk2"/>
              </a:solidFill>
              <a:latin typeface="Arial"/>
            </a:endParaRPr>
          </a:p>
          <a:p>
            <a:pPr marL="685800" indent="0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Fifth level</a:t>
            </a:r>
            <a:endParaRPr lang="en-US" sz="1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GH Yellow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200"/>
            <a:ext cx="9143640" cy="5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7" name="Short Copyright"/>
          <p:cNvSpPr/>
          <p:nvPr/>
        </p:nvSpPr>
        <p:spPr>
          <a:xfrm>
            <a:off x="215640" y="6666120"/>
            <a:ext cx="1233360" cy="2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© McGraw Hill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Slide Title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Slide Content</a:t>
            </a:r>
          </a:p>
          <a:p>
            <a:pPr marL="292680" lvl="1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622800" lvl="2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369240" y="6324480"/>
            <a:ext cx="2404800" cy="190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900" b="0" strike="noStrike" spc="-1">
                <a:solidFill>
                  <a:schemeClr val="dk2"/>
                </a:solidFill>
                <a:latin typeface="Arial"/>
              </a:rPr>
              <a:t>Add text alternative link, if needed.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1562040" y="6684840"/>
            <a:ext cx="6972120" cy="172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Insert Image Credit Here</a:t>
            </a:r>
            <a:endParaRPr lang="en-US" sz="8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1"/>
          </p:nvPr>
        </p:nvSpPr>
        <p:spPr>
          <a:xfrm>
            <a:off x="8626320" y="6673680"/>
            <a:ext cx="355320" cy="16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A8CC3D1-1799-4DB2-B439-8AF808E9FCF4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MGH Yellow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200"/>
            <a:ext cx="9143640" cy="5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90" name="Short Copyright"/>
          <p:cNvSpPr/>
          <p:nvPr/>
        </p:nvSpPr>
        <p:spPr>
          <a:xfrm>
            <a:off x="215640" y="6666120"/>
            <a:ext cx="1233360" cy="2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© McGraw Hill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chemeClr val="dk2"/>
                </a:solidFill>
                <a:latin typeface="Arial"/>
              </a:rPr>
              <a:t>Slide Title</a:t>
            </a:r>
            <a:endParaRPr lang="en-US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3080" y="1276560"/>
            <a:ext cx="8457840" cy="157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Slide Content</a:t>
            </a:r>
          </a:p>
          <a:p>
            <a:pPr marL="292680" lvl="1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622800" lvl="2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43080" y="2916360"/>
            <a:ext cx="8457840" cy="157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Slide Content 2</a:t>
            </a:r>
          </a:p>
          <a:p>
            <a:pPr marL="292680" lvl="1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622800" lvl="2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369600" y="6324480"/>
            <a:ext cx="2404440" cy="190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900" b="0" strike="noStrike" spc="-1">
                <a:solidFill>
                  <a:schemeClr val="dk2"/>
                </a:solidFill>
                <a:latin typeface="Arial"/>
              </a:rPr>
              <a:t>Add text alternative link, if needed.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562040" y="6684840"/>
            <a:ext cx="6972120" cy="172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Insert Image Credit Here</a:t>
            </a:r>
            <a:endParaRPr lang="en-US" sz="8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2"/>
          </p:nvPr>
        </p:nvSpPr>
        <p:spPr>
          <a:xfrm>
            <a:off x="8626320" y="6673680"/>
            <a:ext cx="355320" cy="16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F258513-529E-4FCE-B947-EA5AC43A9206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356760" y="4648320"/>
            <a:ext cx="8457840" cy="157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Slide Content 2</a:t>
            </a:r>
          </a:p>
          <a:p>
            <a:pPr marL="292680" lvl="1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622800" lvl="2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GH Yellow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200"/>
            <a:ext cx="9143640" cy="5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35" name="Short Copyright"/>
          <p:cNvSpPr/>
          <p:nvPr/>
        </p:nvSpPr>
        <p:spPr>
          <a:xfrm>
            <a:off x="215640" y="6666120"/>
            <a:ext cx="1233360" cy="2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© McGraw Hill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chemeClr val="dk2"/>
                </a:solidFill>
                <a:latin typeface="Arial"/>
              </a:rPr>
              <a:t>Slide Title</a:t>
            </a:r>
            <a:endParaRPr lang="en-US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3080" y="1276560"/>
            <a:ext cx="8457840" cy="2837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Slide Content</a:t>
            </a:r>
          </a:p>
          <a:p>
            <a:pPr marL="292680" lvl="1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622800" lvl="2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3080" y="4343400"/>
            <a:ext cx="8457840" cy="190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Slide Content 2</a:t>
            </a:r>
          </a:p>
          <a:p>
            <a:pPr marL="292680" lvl="1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622800" lvl="2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369600" y="6324480"/>
            <a:ext cx="2404440" cy="190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900" b="0" strike="noStrike" spc="-1">
                <a:solidFill>
                  <a:schemeClr val="dk2"/>
                </a:solidFill>
                <a:latin typeface="Arial"/>
              </a:rPr>
              <a:t>Add text alternative link, if needed.</a:t>
            </a: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1562040" y="6684840"/>
            <a:ext cx="6972120" cy="172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Insert Image Credit Here</a:t>
            </a:r>
            <a:endParaRPr lang="en-US" sz="8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sldNum" idx="3"/>
          </p:nvPr>
        </p:nvSpPr>
        <p:spPr>
          <a:xfrm>
            <a:off x="8626320" y="6673680"/>
            <a:ext cx="355320" cy="16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36E65D9-51DF-41A0-BF7E-574A43BBAC50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GH Yellow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480"/>
            <a:ext cx="9143640" cy="5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6120" y="418320"/>
            <a:ext cx="2291760" cy="291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Add hidden title here </a:t>
            </a:r>
          </a:p>
        </p:txBody>
      </p:sp>
      <p:pic>
        <p:nvPicPr>
          <p:cNvPr id="180" name="MGH Logo"/>
          <p:cNvPicPr/>
          <p:nvPr/>
        </p:nvPicPr>
        <p:blipFill>
          <a:blip r:embed="rId14"/>
          <a:stretch/>
        </p:blipFill>
        <p:spPr>
          <a:xfrm>
            <a:off x="3350160" y="1005840"/>
            <a:ext cx="2443320" cy="2443320"/>
          </a:xfrm>
          <a:prstGeom prst="rect">
            <a:avLst/>
          </a:prstGeom>
          <a:ln w="0">
            <a:noFill/>
          </a:ln>
        </p:spPr>
      </p:pic>
      <p:sp>
        <p:nvSpPr>
          <p:cNvPr id="181" name="MGH Tagline"/>
          <p:cNvSpPr/>
          <p:nvPr/>
        </p:nvSpPr>
        <p:spPr>
          <a:xfrm>
            <a:off x="1730880" y="3796560"/>
            <a:ext cx="56822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0" strike="noStrike" spc="38">
                <a:solidFill>
                  <a:srgbClr val="000000"/>
                </a:solidFill>
                <a:latin typeface="Arial"/>
                <a:ea typeface="Calibri"/>
              </a:rPr>
              <a:t>Because learning changes everything.</a:t>
            </a:r>
            <a:r>
              <a:rPr lang="en-US" sz="1400" b="0" strike="noStrike" spc="38" baseline="60000">
                <a:solidFill>
                  <a:srgbClr val="000000"/>
                </a:solidFill>
                <a:latin typeface="Arial"/>
                <a:ea typeface="Calibri"/>
              </a:rPr>
              <a:t>®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MGH URL"/>
          <p:cNvSpPr/>
          <p:nvPr/>
        </p:nvSpPr>
        <p:spPr>
          <a:xfrm>
            <a:off x="3269160" y="5329080"/>
            <a:ext cx="26053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www.mheducation.com</a:t>
            </a: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228600" y="6543720"/>
            <a:ext cx="8714880" cy="18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Click to edit Master text styles</a:t>
            </a:r>
          </a:p>
          <a:p>
            <a:pPr marL="230040" lvl="1" indent="-228600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460440" lvl="2" indent="-228600" defTabSz="9144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455760" indent="0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Fourth level</a:t>
            </a:r>
            <a:endParaRPr lang="en-US" sz="1400" b="0" strike="noStrike" spc="-1">
              <a:solidFill>
                <a:schemeClr val="dk2"/>
              </a:solidFill>
              <a:latin typeface="Arial"/>
            </a:endParaRPr>
          </a:p>
          <a:p>
            <a:pPr marL="685800" indent="0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Fifth level</a:t>
            </a:r>
            <a:endParaRPr lang="en-US" sz="1400" b="0" strike="noStrike" spc="-1">
              <a:solidFill>
                <a:schemeClr val="dk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MGH Yellow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200"/>
            <a:ext cx="9143640" cy="5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21" name="Short Copyright"/>
          <p:cNvSpPr/>
          <p:nvPr/>
        </p:nvSpPr>
        <p:spPr>
          <a:xfrm>
            <a:off x="224280" y="6662160"/>
            <a:ext cx="1284840" cy="2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© McGraw Hill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2" name="MGH Sha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3280" y="360"/>
            <a:ext cx="2520720" cy="6623640"/>
            <a:chOff x="6623280" y="360"/>
            <a:chExt cx="2520720" cy="6623640"/>
          </a:xfrm>
        </p:grpSpPr>
        <p:sp>
          <p:nvSpPr>
            <p:cNvPr id="223" name="Freeform 11"/>
            <p:cNvSpPr/>
            <p:nvPr/>
          </p:nvSpPr>
          <p:spPr>
            <a:xfrm rot="10800000">
              <a:off x="8610120" y="1407600"/>
              <a:ext cx="533880" cy="1894320"/>
            </a:xfrm>
            <a:custGeom>
              <a:avLst/>
              <a:gdLst>
                <a:gd name="textAreaLeft" fmla="*/ 0 w 533880"/>
                <a:gd name="textAreaRight" fmla="*/ 534240 w 533880"/>
                <a:gd name="textAreaTop" fmla="*/ 0 h 1894320"/>
                <a:gd name="textAreaBottom" fmla="*/ 1894680 h 1894320"/>
              </a:gdLst>
              <a:ahLst/>
              <a:cxnLst/>
              <a:rect l="textAreaLeft" t="textAreaTop" r="textAreaRight" b="textAreaBottom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2"/>
                </a:solidFill>
                <a:latin typeface="Arial"/>
              </a:endParaRPr>
            </a:p>
          </p:txBody>
        </p:sp>
        <p:sp>
          <p:nvSpPr>
            <p:cNvPr id="224" name="Freeform 12"/>
            <p:cNvSpPr/>
            <p:nvPr/>
          </p:nvSpPr>
          <p:spPr>
            <a:xfrm rot="10800000">
              <a:off x="6623280" y="360"/>
              <a:ext cx="2520720" cy="2602080"/>
            </a:xfrm>
            <a:custGeom>
              <a:avLst/>
              <a:gdLst>
                <a:gd name="textAreaLeft" fmla="*/ 0 w 2520720"/>
                <a:gd name="textAreaRight" fmla="*/ 2521080 w 2520720"/>
                <a:gd name="textAreaTop" fmla="*/ 0 h 2602080"/>
                <a:gd name="textAreaBottom" fmla="*/ 2602440 h 2602080"/>
              </a:gdLst>
              <a:ahLst/>
              <a:cxnLst/>
              <a:rect l="textAreaLeft" t="textAreaTop" r="textAreaRight" b="textAreaBottom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2"/>
                </a:solidFill>
                <a:latin typeface="Arial"/>
              </a:endParaRPr>
            </a:p>
          </p:txBody>
        </p:sp>
        <p:sp>
          <p:nvSpPr>
            <p:cNvPr id="225" name="Freeform 13"/>
            <p:cNvSpPr/>
            <p:nvPr/>
          </p:nvSpPr>
          <p:spPr>
            <a:xfrm rot="10800000">
              <a:off x="6813000" y="1407600"/>
              <a:ext cx="2331000" cy="5216400"/>
            </a:xfrm>
            <a:custGeom>
              <a:avLst/>
              <a:gdLst>
                <a:gd name="textAreaLeft" fmla="*/ 0 w 2331000"/>
                <a:gd name="textAreaRight" fmla="*/ 2331360 w 2331000"/>
                <a:gd name="textAreaTop" fmla="*/ 0 h 5216400"/>
                <a:gd name="textAreaBottom" fmla="*/ 5216760 h 5216400"/>
              </a:gdLst>
              <a:ahLst/>
              <a:cxnLst/>
              <a:rect l="textAreaLeft" t="textAreaTop" r="textAreaRight" b="textAreaBottom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2"/>
                </a:solidFill>
                <a:latin typeface="Arial"/>
              </a:endParaRPr>
            </a:p>
          </p:txBody>
        </p:sp>
      </p:grp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2366280"/>
            <a:ext cx="7696440" cy="52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chemeClr val="dk2"/>
                </a:solidFill>
                <a:latin typeface="Arial"/>
              </a:rPr>
              <a:t>Accessibility Content: Text Alternatives for Images</a:t>
            </a:r>
            <a:endParaRPr lang="en-US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4"/>
          </p:nvPr>
        </p:nvSpPr>
        <p:spPr>
          <a:xfrm>
            <a:off x="8637120" y="6682320"/>
            <a:ext cx="342720" cy="14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E7ED138-7AC0-4ABB-8E79-823479375805}" type="slidenum">
              <a:rPr lang="en-US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MGH Yellow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22200"/>
            <a:ext cx="9143640" cy="5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66" name="Short Copyright"/>
          <p:cNvSpPr/>
          <p:nvPr/>
        </p:nvSpPr>
        <p:spPr>
          <a:xfrm>
            <a:off x="215640" y="6666120"/>
            <a:ext cx="1233360" cy="2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</a:rPr>
              <a:t>© McGraw Hill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3080" y="304920"/>
            <a:ext cx="8457840" cy="67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chemeClr val="dk2"/>
                </a:solidFill>
                <a:latin typeface="Arial"/>
              </a:rPr>
              <a:t>Slide Title</a:t>
            </a:r>
            <a:br>
              <a:rPr sz="2400"/>
            </a:br>
            <a:endParaRPr lang="en-US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081600" y="1068120"/>
            <a:ext cx="2980440" cy="225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 defTabSz="914400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chemeClr val="dk2"/>
                </a:solidFill>
                <a:latin typeface="Arial"/>
              </a:rPr>
              <a:t>Return to parent-slide containing images.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343080" y="1371600"/>
            <a:ext cx="8457840" cy="487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Slide Content</a:t>
            </a:r>
          </a:p>
          <a:p>
            <a:pPr marL="344520" lvl="1" indent="-343080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2"/>
                </a:solidFill>
                <a:latin typeface="Arial"/>
              </a:rPr>
              <a:t>Second level</a:t>
            </a:r>
          </a:p>
          <a:p>
            <a:pPr marL="517680" lvl="2" indent="-285840" defTabSz="91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2"/>
                </a:solidFill>
                <a:latin typeface="Arial"/>
              </a:rPr>
              <a:t>Third level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3092040" y="6350040"/>
            <a:ext cx="2959560" cy="22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 defTabSz="914400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chemeClr val="dk2"/>
                </a:solidFill>
                <a:latin typeface="Arial"/>
              </a:rPr>
              <a:t>Return to parent-slide containing images.</a:t>
            </a:r>
          </a:p>
        </p:txBody>
      </p:sp>
      <p:sp>
        <p:nvSpPr>
          <p:cNvPr id="271" name="PlaceHolder 5"/>
          <p:cNvSpPr>
            <a:spLocks noGrp="1"/>
          </p:cNvSpPr>
          <p:nvPr>
            <p:ph type="sldNum" idx="5"/>
          </p:nvPr>
        </p:nvSpPr>
        <p:spPr>
          <a:xfrm>
            <a:off x="8626320" y="6673680"/>
            <a:ext cx="355320" cy="16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AA96FC8-FEC7-4A2C-B20F-AC0CDC4CF57A}" type="slidenum">
              <a:rPr lang="en-US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800" b="1" strike="noStrike" spc="-1">
                <a:solidFill>
                  <a:schemeClr val="dk1"/>
                </a:solidFill>
                <a:latin typeface="Arial"/>
              </a:rPr>
              <a:t>CHAPTER 6</a:t>
            </a: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3080" y="914400"/>
            <a:ext cx="8115120" cy="160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977"/>
          </a:bodyPr>
          <a:lstStyle/>
          <a:p>
            <a:pPr marL="432000" indent="0">
              <a:spcBef>
                <a:spcPts val="1417"/>
              </a:spcBef>
              <a:buNone/>
            </a:pPr>
            <a:endParaRPr lang="en-US" sz="4800" b="0" strike="noStrike" spc="-1">
              <a:solidFill>
                <a:schemeClr val="dk2"/>
              </a:solidFill>
              <a:latin typeface="Arial"/>
            </a:endParaRPr>
          </a:p>
          <a:p>
            <a:pPr marL="432000" indent="0" algn="ctr">
              <a:spcBef>
                <a:spcPts val="1417"/>
              </a:spcBef>
              <a:buNone/>
            </a:pPr>
            <a:r>
              <a:rPr lang="en-US" sz="5400" b="1" strike="noStrike" spc="-1">
                <a:solidFill>
                  <a:schemeClr val="dk2"/>
                </a:solidFill>
                <a:latin typeface="Arial"/>
              </a:rPr>
              <a:t>SINUS RHYTHMS</a:t>
            </a:r>
            <a:endParaRPr lang="en-US" sz="5400" b="0" strike="noStrike" spc="-1">
              <a:solidFill>
                <a:schemeClr val="dk2"/>
              </a:solidFill>
              <a:latin typeface="Arial"/>
            </a:endParaRPr>
          </a:p>
        </p:txBody>
      </p:sp>
      <p:pic>
        <p:nvPicPr>
          <p:cNvPr id="316" name="Picture 1" descr="An illustration shows normal sinus rhythm."/>
          <p:cNvPicPr/>
          <p:nvPr/>
        </p:nvPicPr>
        <p:blipFill>
          <a:blip r:embed="rId3"/>
          <a:stretch/>
        </p:blipFill>
        <p:spPr>
          <a:xfrm>
            <a:off x="457200" y="3273840"/>
            <a:ext cx="8270280" cy="22125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D2DB0E5-F6FB-4529-84CC-7083C7C53E8C}" type="slidenum"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Bradycardia - Criteria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41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Originates from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Atrial and ventricular rates are the same and are less than 60 beats per minute.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pic>
        <p:nvPicPr>
          <p:cNvPr id="341" name="Picture 2" descr="An illustration shows the rhythm of sinus bradycardia."/>
          <p:cNvPicPr/>
          <p:nvPr/>
        </p:nvPicPr>
        <p:blipFill>
          <a:blip r:embed="rId4"/>
          <a:stretch/>
        </p:blipFill>
        <p:spPr>
          <a:xfrm>
            <a:off x="792000" y="2898000"/>
            <a:ext cx="7559280" cy="2022480"/>
          </a:xfrm>
          <a:prstGeom prst="rect">
            <a:avLst/>
          </a:prstGeom>
          <a:ln w="0">
            <a:noFill/>
          </a:ln>
        </p:spPr>
      </p:pic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2866320" y="6226200"/>
            <a:ext cx="3411360" cy="288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u="sng" strike="noStrike" spc="-1">
                <a:solidFill>
                  <a:schemeClr val="dk2"/>
                </a:solidFill>
                <a:uFillTx/>
                <a:latin typeface="Arial"/>
                <a:hlinkClick r:id="" action="ppaction://noaction"/>
              </a:rPr>
              <a:t>Access the text alternative for slide images.</a:t>
            </a:r>
            <a:endParaRPr lang="en-US" sz="12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713AF65-3918-43B7-ACCB-2C90616B0B74}" type="slidenum"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Bradycardia: Criteria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19108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Criteria for rhythm, P wave morphology, P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 interval, and Q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 duration and morphology are the same as for normal sinus rhythm.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0ED011B-1FB2-4C03-AEC2-9AE32AEE16BC}" type="slidenum"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500" lnSpcReduction="1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Sinus Bradycardia: What You Should Know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19108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Patient may or may not exhibit signs of low cardiac output.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If symptoms of low cardiac output are present, inform a licensed practitioner.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Rhythm may require medication or pacemaker.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70C0DFC-9BE3-4F1A-8664-F424B67ED9F1}" type="slidenum"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Learning Outcome 6.2                         </a:t>
            </a:r>
            <a:br>
              <a:rPr sz="3600" dirty="0"/>
            </a:b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 Apply Your Knowledge #1 </a:t>
            </a:r>
            <a:r>
              <a:rPr lang="en-IN" sz="1100" b="0" strike="noStrike" spc="-1" dirty="0">
                <a:solidFill>
                  <a:schemeClr val="dk2"/>
                </a:solidFill>
                <a:latin typeface="Arial"/>
              </a:rPr>
              <a:t>1</a:t>
            </a:r>
            <a:endParaRPr lang="en-US" sz="11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343080" y="2514600"/>
            <a:ext cx="8457840" cy="373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characteristic differentiates sinus bradycardia from normal sinus rhythm?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074D6BB-259D-4104-83CA-87888C437AD6}" type="slidenum"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3080" y="24804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Learning Outcome 6.2                          </a:t>
            </a:r>
            <a:br>
              <a:rPr sz="3600" dirty="0"/>
            </a:b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Apply Your Knowledge #1 </a:t>
            </a:r>
            <a:r>
              <a:rPr lang="en-IN" sz="1100" b="0" strike="noStrike" spc="-1" dirty="0">
                <a:solidFill>
                  <a:schemeClr val="dk2"/>
                </a:solidFill>
                <a:latin typeface="Arial"/>
              </a:rPr>
              <a:t>2</a:t>
            </a:r>
            <a:endParaRPr lang="en-US" sz="11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361800" y="1600560"/>
            <a:ext cx="8457840" cy="83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characteristic differentiates sinus bradycardia from normal sinus rhythm?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309240" y="2486160"/>
            <a:ext cx="8457840" cy="56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Answer: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276120" y="3268800"/>
            <a:ext cx="8457840" cy="157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02060"/>
                </a:solidFill>
                <a:latin typeface="Arial"/>
              </a:rPr>
              <a:t>The heart rate is less than 60 bpm.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950B5C-73B8-49BC-8D2A-A70D9D37F72F}" type="slidenum"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16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6.2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 #2 </a:t>
            </a:r>
            <a:r>
              <a:rPr lang="en-IN" sz="11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treatment may be required in a patient who has sinus bradycardia?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A424159-1CEA-4147-A127-3F0DEE87C923}" type="slidenum"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Learning Outcome 6.2                          </a:t>
            </a:r>
            <a:br>
              <a:rPr sz="3600" dirty="0"/>
            </a:b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Apply Your Knowledge #2 </a:t>
            </a:r>
            <a:r>
              <a:rPr lang="en-IN" sz="1100" b="0" strike="noStrike" spc="-1" dirty="0">
                <a:solidFill>
                  <a:schemeClr val="dk2"/>
                </a:solidFill>
                <a:latin typeface="Arial"/>
              </a:rPr>
              <a:t>2</a:t>
            </a:r>
            <a:endParaRPr lang="en-US" sz="11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352440" y="1819800"/>
            <a:ext cx="8457840" cy="847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treatment may be required in a patient who has sinus bradycardia?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337680" y="2857320"/>
            <a:ext cx="8457840" cy="49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Answer: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295200" y="3468960"/>
            <a:ext cx="8457840" cy="502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 dirty="0">
                <a:solidFill>
                  <a:srgbClr val="002060"/>
                </a:solidFill>
                <a:latin typeface="Arial"/>
              </a:rPr>
              <a:t>Medication or pacemaker</a:t>
            </a:r>
            <a:endParaRPr lang="en-US" sz="2400" b="0" strike="noStrike" spc="-1" dirty="0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90E7B1-F1EA-4B10-96A7-8D7BD8E26546}" type="slidenum"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Tachycardia - Criteria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41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Originates from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Atrial and ventricular rates are the same and are between 100 and 150 beats per minute.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pic>
        <p:nvPicPr>
          <p:cNvPr id="361" name="Picture 6" descr="An illustration shows the rhythm of sinus tachycardia."/>
          <p:cNvPicPr/>
          <p:nvPr/>
        </p:nvPicPr>
        <p:blipFill>
          <a:blip r:embed="rId4"/>
          <a:stretch/>
        </p:blipFill>
        <p:spPr>
          <a:xfrm>
            <a:off x="792000" y="2836080"/>
            <a:ext cx="7559280" cy="2022480"/>
          </a:xfrm>
          <a:prstGeom prst="rect">
            <a:avLst/>
          </a:prstGeom>
          <a:ln w="0">
            <a:noFill/>
          </a:ln>
        </p:spPr>
      </p:pic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2871360" y="6215760"/>
            <a:ext cx="3400920" cy="29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u="sng" strike="noStrike" spc="-1">
                <a:solidFill>
                  <a:schemeClr val="dk2"/>
                </a:solidFill>
                <a:uFillTx/>
                <a:latin typeface="Arial"/>
                <a:hlinkClick r:id="" action="ppaction://noaction"/>
              </a:rPr>
              <a:t>Access the text alternative for slide images.</a:t>
            </a:r>
            <a:endParaRPr lang="en-US" sz="12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9CCB9BD-9FB5-412F-B460-60F357FC602F}" type="slidenum"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Tachycardia: Criteria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283240" cy="256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Criteria for rhythm, P wave morphology, P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 interval, and Q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 duration and morphology are the same as in sinus rhythm and sinus bradycardia.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BCD770-D0F0-4F44-A861-3FAFFE59BC08}" type="slidenum"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Sinus Tachycardia: How the Patient Is Affected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283240" cy="256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Increased heart rate could be normal response to recent exercise.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Sinus tachycardia can cause low cardiac output.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Patient may complain of heart fluttering or palpitations.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FB15EA-4AD0-4588-9802-74B62A1C6847}" type="slidenum"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555" lnSpcReduction="1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Rhythms Originating from the Sinus Node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228600" y="1276560"/>
            <a:ext cx="857232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algn="ctr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2"/>
                </a:solidFill>
                <a:latin typeface="Arial"/>
              </a:rPr>
              <a:t>Normal sinus rhythm.</a:t>
            </a:r>
          </a:p>
          <a:p>
            <a:pPr marL="292680" indent="-292680" algn="ctr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2"/>
                </a:solidFill>
                <a:latin typeface="Arial"/>
              </a:rPr>
              <a:t>Sinus bradycardia.</a:t>
            </a:r>
          </a:p>
          <a:p>
            <a:pPr marL="292680" indent="-292680" algn="ctr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2"/>
                </a:solidFill>
                <a:latin typeface="Arial"/>
              </a:rPr>
              <a:t>Sinus tachycardia.</a:t>
            </a:r>
          </a:p>
          <a:p>
            <a:pPr marL="292680" indent="-292680" algn="ctr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chemeClr val="dk2"/>
                </a:solidFill>
                <a:latin typeface="Arial"/>
              </a:rPr>
              <a:t>Sinus dysrhythmia.</a:t>
            </a:r>
            <a:endParaRPr lang="en-US" sz="28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algn="ctr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chemeClr val="dk2"/>
                </a:solidFill>
                <a:latin typeface="Arial"/>
              </a:rPr>
              <a:t>Sinus arrest.</a:t>
            </a:r>
            <a:endParaRPr lang="en-US" sz="28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algn="ctr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chemeClr val="dk2"/>
                </a:solidFill>
                <a:latin typeface="Arial"/>
              </a:rPr>
              <a:t>Sinus exit block.</a:t>
            </a:r>
            <a:endParaRPr lang="en-US" sz="28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B0DF640-7AE2-4D55-A16C-BFF77C091111}" type="slidenum"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257" lnSpcReduction="1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Sinus Tachycardia: What You Should Know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283240" cy="256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Sinus tachycardia may be life-threatening in patients with recent myocardial infarctions.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If symptoms of low cardiac output are present, inform a licensed practitioner immediately.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Medication may be necessary.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1F1F17-D2B1-4A83-8963-7F669B1B6B7C}" type="slidenum"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16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6.3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characteristic differentiates sinus tachycardia from other sinus rhythms?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550E95-8726-44EA-8B26-C0B4CEC9AE4C}" type="slidenum"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6.3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52440" y="1752840"/>
            <a:ext cx="8457840" cy="1056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characteristic differentiates sinus tachycardia from other sinus rhythms?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66120" y="3105000"/>
            <a:ext cx="8457840" cy="542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Answer: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52440" y="3773520"/>
            <a:ext cx="8457840" cy="683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02060"/>
                </a:solidFill>
                <a:latin typeface="Arial"/>
              </a:rPr>
              <a:t>The heart rate is between 100 and 150 bpm.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47E7E5-946F-41F1-9B14-B9CE7006E6AB}" type="slidenum"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Dysrhythmia - Criteria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83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Originates from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Irregular rhythm is caused by pressure on the heart from respiratory cycle and variations of vagal tone.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Overall rate is 60 to 100 beats per minute.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pic>
        <p:nvPicPr>
          <p:cNvPr id="377" name="Picture 6" descr="An electrocardiograph shows the rhythm of sinus dysrhythmia."/>
          <p:cNvPicPr/>
          <p:nvPr/>
        </p:nvPicPr>
        <p:blipFill>
          <a:blip r:embed="rId4"/>
          <a:stretch/>
        </p:blipFill>
        <p:spPr>
          <a:xfrm>
            <a:off x="770040" y="3605400"/>
            <a:ext cx="7481880" cy="2005920"/>
          </a:xfrm>
          <a:prstGeom prst="rect">
            <a:avLst/>
          </a:prstGeom>
          <a:ln w="0">
            <a:noFill/>
          </a:ln>
        </p:spPr>
      </p:pic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2912400" y="6215760"/>
            <a:ext cx="3318840" cy="29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u="sng" strike="noStrike" spc="-1">
                <a:solidFill>
                  <a:schemeClr val="dk2"/>
                </a:solidFill>
                <a:uFillTx/>
                <a:latin typeface="Arial"/>
                <a:hlinkClick r:id="" action="ppaction://noaction"/>
              </a:rPr>
              <a:t>Access the text alternative for slide images.</a:t>
            </a:r>
            <a:endParaRPr lang="en-US" sz="12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4905C6E-2532-4BFB-93FC-718CEA2C646A}" type="slidenum"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Dysrhythmia: Criteria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Criteria for P wave morphology, P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 interval, and Q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 duration and morphology are the same as in sinus rhythm.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F8E9C29-85F6-445B-ABC2-42B95D6DE678}" type="slidenum"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500" lnSpcReduction="1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Sinus Dysrhythmia: What You Should Know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Patient usually shows no visible signs.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Severe rhythm irregularity may cause dizziness or palpitations due to slow rate.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Place copy of rhythm strip in patient’s record for documentation.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BD0FE86-B986-428A-A732-3568DD6B836D}" type="slidenum"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6.4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343080" y="2304000"/>
            <a:ext cx="8457840" cy="112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characteristics distinguish sinus dysrhythmia from other sinus rhythms?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2EA34E-276D-407F-949F-2263DBA9A538}" type="slidenum"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6.4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343080" y="1629000"/>
            <a:ext cx="8457840" cy="866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characteristics distinguish sinus dysrhythmia from other sinus rhythms?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337680" y="2581200"/>
            <a:ext cx="8457840" cy="48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Answer: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/>
          </p:nvPr>
        </p:nvSpPr>
        <p:spPr>
          <a:xfrm>
            <a:off x="276120" y="3192480"/>
            <a:ext cx="8457840" cy="157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02060"/>
                </a:solidFill>
                <a:latin typeface="Arial"/>
                <a:ea typeface="Arial"/>
              </a:rPr>
              <a:t>The rate is irregular; the P-P and R-R intervals widen progressively, then narrow, following vagal tone and the patient’s breathing pattern.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C288EB-40BC-4A6C-A5FD-6C2562C0C2D3}" type="slidenum"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Arrest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60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 stops firing, causing a pause in electrical activity.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During the pause, atrial and ventricular contractions do not occur.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pic>
        <p:nvPicPr>
          <p:cNvPr id="391" name="Picture 6" descr="An electrocardiograph shows the rhythm of sinus arrest."/>
          <p:cNvPicPr/>
          <p:nvPr/>
        </p:nvPicPr>
        <p:blipFill>
          <a:blip r:embed="rId4"/>
          <a:stretch/>
        </p:blipFill>
        <p:spPr>
          <a:xfrm>
            <a:off x="677520" y="3189960"/>
            <a:ext cx="7788240" cy="2089440"/>
          </a:xfrm>
          <a:prstGeom prst="rect">
            <a:avLst/>
          </a:prstGeom>
          <a:ln w="0">
            <a:noFill/>
          </a:ln>
        </p:spPr>
      </p:pic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2937960" y="6215760"/>
            <a:ext cx="3267360" cy="29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u="sng" strike="noStrike" spc="-1">
                <a:solidFill>
                  <a:schemeClr val="dk2"/>
                </a:solidFill>
                <a:uFillTx/>
                <a:latin typeface="Arial"/>
                <a:hlinkClick r:id="" action="ppaction://noaction"/>
              </a:rPr>
              <a:t>Access the text alternative for slide images.</a:t>
            </a:r>
            <a:endParaRPr lang="en-US" sz="12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A4D0D17-12C4-4D53-9453-CCDD2914B541}" type="slidenum"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Arrest: Criteria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Rhythm: Regular before and after sinus arrest period but considered irregular because of the pause.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Rate: Atrial and ventricular rates are the same, but rate varies depending on electrical activity from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Criteria for P wave morphology, P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 interval, and Q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 duration and morphology are the same as in sinus rhythm.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A7A887C-2FB8-4E84-B3A4-70D07BAE3792}" type="slidenum"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Normal Sinus Rhythm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3248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This is the normal, desired rhythm.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Rhythm is typical of patient with normal cardiac output.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If patient has returned to sinus rhythm from another dysrhythmia: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Check for low cardiac output.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If patient is pale or breathing rapidly, cardiac output may be low.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343080" y="4851720"/>
            <a:ext cx="8457840" cy="888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If symptoms of low cardiac output are present, inform a licensed practitioner.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290068-6052-4DB6-99F8-38F6EDC51491}" type="slidenum"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Arrest: Criteria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2504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Length of pause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Measure the R-R interval around the pause.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Multiply number of small boxes by 0.04.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Note frequency of pauses.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Pause of 6 seconds or more is medical emergency.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43080" y="3962520"/>
            <a:ext cx="8457840" cy="455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50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Frequency of pauses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E71B93-ADDF-4692-8019-301D17B1BA2E}" type="slidenum"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Sinus Arrest: What You Should Know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52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Seriousness depends on effect on cardiac output.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Length of pause.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Frequency of pauses.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343080" y="2946240"/>
            <a:ext cx="8457840" cy="209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Other effects.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Ischemia.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Hypotension.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Syncope.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B92DD8-416C-4513-8FDF-7C95044FFC3D}" type="slidenum"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16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6.5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condition in which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 stops firing, causing a pause in electrical activity, is known as: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1B645C3-BFDE-49AD-9B24-0AE7C9D58A78}" type="slidenum"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6.5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24000" y="1714680"/>
            <a:ext cx="8457840" cy="913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condition in which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 stops firing, causing a pause in electrical activity, is known as: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299520" y="2876400"/>
            <a:ext cx="8457840" cy="523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Answer: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295200" y="3668760"/>
            <a:ext cx="8457840" cy="474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02060"/>
                </a:solidFill>
                <a:latin typeface="Arial"/>
              </a:rPr>
              <a:t>Sinus arrest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D1944E-A22B-4D71-90BD-C3363537E274}" type="slidenum"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Exit Block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 initiates impulse.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Impulse is not conducted.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No P wave occurs.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Different from sinus arrest.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Pause is in direct ratio with P-P interval.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9CCC805-8E29-4399-853F-88AE9FB677EF}" type="slidenum"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Exit Block: Criteria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Rhythm: Irregular due to pause(s) caused by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block.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Rate: Rate varies depending on electrical activity from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Criteria for P wave morphology, P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 interval, and Q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 duration and morphology are the same as in sinus rhythm.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AD55CFA-7350-45AA-9F3C-9C3D4C6B85A3}" type="slidenum"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Sinus Exit Block: Criteria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977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Length of pause.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Measure the R-R interval around the pause.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Note frequency of pauses.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Pause of 6 seconds or more is medical emergency.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356760" y="3734640"/>
            <a:ext cx="8457840" cy="51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3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2"/>
                </a:solidFill>
                <a:latin typeface="Arial"/>
              </a:rPr>
              <a:t>Frequency of pauses.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6CEDAC-57DF-432D-88E4-38BB52BCD09A}" type="slidenum"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507" lnSpcReduction="2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Sinus Exit Block: What You Should Know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977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Seriousness depends on effect on cardiac output.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Length of pause.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Frequency of pauses.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356760" y="2907720"/>
            <a:ext cx="8457840" cy="2133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May occur as result of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Acute myocardial infarction.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Ischemia.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Drugs.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A1E23C-E9A6-4E3F-BD5F-01BECA14D730}" type="slidenum"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16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6.6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is the difference between sinus arrest and sinus exit block?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11FEA0B-BBB2-40BE-81D1-0C13633B8266}" type="slidenum"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Learning Outcome 6.6                          </a:t>
            </a:r>
            <a:br>
              <a:rPr sz="3600"/>
            </a:b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Apply Your Knowledge</a:t>
            </a: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US" sz="11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371520" y="1572120"/>
            <a:ext cx="8457840" cy="70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is the difference between sinus arrest and sinus exit block?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/>
          </p:nvPr>
        </p:nvSpPr>
        <p:spPr>
          <a:xfrm>
            <a:off x="347400" y="2505240"/>
            <a:ext cx="8457840" cy="409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02060"/>
                </a:solidFill>
                <a:latin typeface="Arial"/>
              </a:rPr>
              <a:t>Answer: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/>
          </p:nvPr>
        </p:nvSpPr>
        <p:spPr>
          <a:xfrm>
            <a:off x="314280" y="3173400"/>
            <a:ext cx="8457840" cy="157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02060"/>
                </a:solidFill>
                <a:latin typeface="Arial"/>
              </a:rPr>
              <a:t>The length of the pause in sinus exit block is in a direct ratio with the P-P or R-R interval of the underlying rhythm; this is not true in sinus arrest.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0BA42C-1137-40A0-8A49-FBC8DEDDF680}" type="slidenum"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Normal Sinus Rhythm Criteria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41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Originates at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Rhythm: Intervals between two P and two R waves occur in a consistent pattern.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pic>
        <p:nvPicPr>
          <p:cNvPr id="324" name="Picture 7" descr="An illustration shows normal sinus rhythm."/>
          <p:cNvPicPr/>
          <p:nvPr/>
        </p:nvPicPr>
        <p:blipFill>
          <a:blip r:embed="rId4"/>
          <a:stretch/>
        </p:blipFill>
        <p:spPr>
          <a:xfrm>
            <a:off x="871920" y="2827080"/>
            <a:ext cx="7415280" cy="1983960"/>
          </a:xfrm>
          <a:prstGeom prst="rect">
            <a:avLst/>
          </a:prstGeom>
          <a:ln w="0">
            <a:noFill/>
          </a:ln>
        </p:spPr>
      </p:pic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2773800" y="6215760"/>
            <a:ext cx="3596040" cy="29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200" b="0" u="sng" strike="noStrike" spc="-1">
                <a:solidFill>
                  <a:schemeClr val="dk2"/>
                </a:solidFill>
                <a:uFillTx/>
                <a:latin typeface="Arial"/>
                <a:hlinkClick r:id="" action="ppaction://noaction"/>
              </a:rPr>
              <a:t>Access the text alternative for slide images.</a:t>
            </a:r>
            <a:endParaRPr lang="en-US" sz="12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B6E029D-4997-48A5-BAC7-59FB00600E80}" type="slidenum"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Chapter Summary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Rhythms that originate from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 include normal sinus rhythm, sinus bradycardia, sinus tachycardia, sinus dysrhythmia, and sinus arrest.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In normal sinus rhythm, all characteristics are within normal parameters.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In sinus bradycardia, all characteristics are within normal parameters except heart rate, which is slower than 60 beats per minute.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In sinus tachycardia, all characteristics are within normal parameters except heart rate, which is between 100 and 150 beats per minute.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A403FA5-18F5-4B58-9187-CFD73522CA05}" type="slidenum"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Chapter Summary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In sinus dysrhythmia, the rate is irregular due to the influence of vagal tone.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In sinus arrest, activity in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 stops for short periods, causing contractions to stop; except during the pauses, the patient may be in normal sinus rhythm or may have another dysrhythmia.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Sinus exit block is similar to sinus arrest, except that the pause is caused by a blocked impulse from the S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A node, so the pause is in direct ratio with the P-P or R-R intervals of the underlying rhythm.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A4C43D-EAE8-464E-B943-AF887FE2442F}" type="slidenum">
              <a:t>41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Normal Sinus Rhythm Criteria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1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Rate: 60 to 100 bpm (atrial and ventricular).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 wave morphology.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Uniform shape.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Upright deflection.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 wave appears prior to every Q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 complex.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D699622-9978-4FCC-BE87-8EE197CDA747}" type="slidenum"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chemeClr val="dk2"/>
                </a:solidFill>
                <a:latin typeface="Arial"/>
              </a:rPr>
              <a:t>Normal Sinus Rhythm Criteria </a:t>
            </a:r>
            <a:r>
              <a:rPr lang="en-US" sz="1000" b="0" strike="noStrike" spc="-1">
                <a:solidFill>
                  <a:schemeClr val="dk2"/>
                </a:solidFill>
                <a:latin typeface="Arial"/>
              </a:rPr>
              <a:t>2</a:t>
            </a:r>
            <a:endParaRPr lang="en-US" sz="1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160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P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 interval.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0.12 to 0.20 second.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Same appearance, without variations.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343080" y="3067200"/>
            <a:ext cx="8457840" cy="157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Q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R</a:t>
            </a:r>
            <a:r>
              <a:rPr lang="en-IN" sz="100" b="0" strike="noStrike" spc="-1">
                <a:solidFill>
                  <a:schemeClr val="dk2"/>
                </a:solidFill>
                <a:latin typeface="Arial"/>
              </a:rPr>
              <a:t> </a:t>
            </a: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S duration and morphology.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0.06 to 0.10 second.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Morphology consistent, without variations.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63066D2-5C08-4A4B-A8E6-A4BC002F54DE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166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IN" sz="3600" b="1" strike="noStrike" spc="-1">
                <a:solidFill>
                  <a:schemeClr val="dk2"/>
                </a:solidFill>
                <a:latin typeface="Arial"/>
              </a:rPr>
              <a:t>Normal Sinus Rhythm: What You Should Know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3080" y="1276560"/>
            <a:ext cx="8457840" cy="49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Normal sinus rhythm is desired rhythm.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Cardiac output is normal.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No intervention necessary.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  <a:p>
            <a:pPr marL="292680" indent="-29268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It is the only rhythm that all five steps of heart rhythm analysis are within normal limits.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66A2462-0861-4C42-AADD-AA70306787A4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7327227" cy="1407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888"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n-IN" sz="2800" b="1" strike="noStrike" spc="-1" dirty="0">
                <a:solidFill>
                  <a:schemeClr val="dk2"/>
                </a:solidFill>
                <a:latin typeface="Arial"/>
              </a:rPr>
              <a:t>Learning Outcome 6.1                      </a:t>
            </a:r>
            <a:br>
              <a:rPr sz="2800" dirty="0"/>
            </a:br>
            <a:r>
              <a:rPr lang="en-IN" sz="2800" b="1" strike="noStrike" spc="-1" dirty="0">
                <a:solidFill>
                  <a:schemeClr val="dk2"/>
                </a:solidFill>
                <a:latin typeface="Arial"/>
              </a:rPr>
              <a:t>Apply Your Knowledge </a:t>
            </a:r>
            <a:r>
              <a:rPr lang="en-IN" sz="2800" b="0" strike="noStrike" spc="-1" dirty="0">
                <a:solidFill>
                  <a:schemeClr val="dk2"/>
                </a:solidFill>
                <a:latin typeface="Arial"/>
              </a:rPr>
              <a:t>1</a:t>
            </a:r>
            <a:endParaRPr lang="en-US" sz="2800" b="0" strike="noStrike" spc="-1" dirty="0">
              <a:solidFill>
                <a:schemeClr val="dk1"/>
              </a:solidFill>
              <a:latin typeface="Arial"/>
              <a:ea typeface="Microsoft YaHei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343080" y="1828800"/>
            <a:ext cx="8457840" cy="4419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800" b="0" strike="noStrike" spc="-1">
                <a:solidFill>
                  <a:schemeClr val="dk2"/>
                </a:solidFill>
                <a:latin typeface="Arial"/>
              </a:rPr>
              <a:t>What does normal cardiac output mean?</a:t>
            </a:r>
            <a:endParaRPr lang="en-US" sz="28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2C65873-E4F7-4135-B155-9B852DFB0866}" type="slidenum"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3080" y="192600"/>
            <a:ext cx="8457840" cy="90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Learning Outcome 6.1                          </a:t>
            </a:r>
            <a:br>
              <a:rPr sz="3600" dirty="0"/>
            </a:br>
            <a:r>
              <a:rPr lang="en-IN" sz="3600" b="1" strike="noStrike" spc="-1" dirty="0">
                <a:solidFill>
                  <a:schemeClr val="dk2"/>
                </a:solidFill>
                <a:latin typeface="Arial"/>
              </a:rPr>
              <a:t>Apply Your Knowledge </a:t>
            </a:r>
            <a:r>
              <a:rPr lang="en-IN" sz="1100" b="0" strike="noStrike" spc="-1" dirty="0">
                <a:solidFill>
                  <a:schemeClr val="dk2"/>
                </a:solidFill>
                <a:latin typeface="Arial"/>
              </a:rPr>
              <a:t>2</a:t>
            </a:r>
            <a:endParaRPr lang="en-US" sz="11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333360" y="1591200"/>
            <a:ext cx="8457840" cy="55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chemeClr val="dk2"/>
                </a:solidFill>
                <a:latin typeface="Arial"/>
              </a:rPr>
              <a:t>What does normal cardiac output mean?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347400" y="2295360"/>
            <a:ext cx="845784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Answer: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343080" y="2916360"/>
            <a:ext cx="8457840" cy="157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02060"/>
                </a:solidFill>
                <a:latin typeface="Arial"/>
              </a:rPr>
              <a:t>The heart is beating adequately, pumping blood to the body’s vital organs to maintain normal function.</a:t>
            </a:r>
            <a:endParaRPr lang="en-US" sz="24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A9163F4-8AC4-4B2B-8FB4-D9C5C18A3028}" type="slidenum"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Custom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mageDescriptionAppendixSlideMaster">
  <a:themeElements>
    <a:clrScheme name="Custom 16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Nickels_UB13e_PPT_Instructor_Ch03</Template>
  <TotalTime>5795</TotalTime>
  <Words>2918</Words>
  <Application>Microsoft Office PowerPoint</Application>
  <PresentationFormat>On-screen Show (4:3)</PresentationFormat>
  <Paragraphs>382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Symbol</vt:lpstr>
      <vt:lpstr>Times New Roman</vt:lpstr>
      <vt:lpstr>Wingdings</vt:lpstr>
      <vt:lpstr>Title Slides Master</vt:lpstr>
      <vt:lpstr>MainContentSlideMaster</vt:lpstr>
      <vt:lpstr>MainContentSlideMaster</vt:lpstr>
      <vt:lpstr>MainContentSlideMaster</vt:lpstr>
      <vt:lpstr>ClosingMaster</vt:lpstr>
      <vt:lpstr>DividerSlideMaster</vt:lpstr>
      <vt:lpstr>ImageDescriptionAppendixSlideMaster</vt:lpstr>
      <vt:lpstr>CHAPTER 6</vt:lpstr>
      <vt:lpstr>Rhythms Originating from the Sinus Node</vt:lpstr>
      <vt:lpstr>Normal Sinus Rhythm</vt:lpstr>
      <vt:lpstr>Normal Sinus Rhythm Criteria</vt:lpstr>
      <vt:lpstr>Normal Sinus Rhythm Criteria 1</vt:lpstr>
      <vt:lpstr>Normal Sinus Rhythm Criteria 2</vt:lpstr>
      <vt:lpstr>Normal Sinus Rhythm: What You Should Know</vt:lpstr>
      <vt:lpstr>Learning Outcome 6.1                       Apply Your Knowledge 1</vt:lpstr>
      <vt:lpstr>Learning Outcome 6.1                           Apply Your Knowledge 2</vt:lpstr>
      <vt:lpstr>Sinus Bradycardia - Criteria</vt:lpstr>
      <vt:lpstr>Sinus Bradycardia: Criteria</vt:lpstr>
      <vt:lpstr>Sinus Bradycardia: What You Should Know</vt:lpstr>
      <vt:lpstr>Learning Outcome 6.2                           Apply Your Knowledge #1 1</vt:lpstr>
      <vt:lpstr>Learning Outcome 6.2                           Apply Your Knowledge #1 2</vt:lpstr>
      <vt:lpstr>Learning Outcome 6.2                           Apply Your Knowledge #2 1</vt:lpstr>
      <vt:lpstr>Learning Outcome 6.2                           Apply Your Knowledge #2 2</vt:lpstr>
      <vt:lpstr>Sinus Tachycardia - Criteria</vt:lpstr>
      <vt:lpstr>Sinus Tachycardia: Criteria</vt:lpstr>
      <vt:lpstr>Sinus Tachycardia: How the Patient Is Affected</vt:lpstr>
      <vt:lpstr>Sinus Tachycardia: What You Should Know</vt:lpstr>
      <vt:lpstr>Learning Outcome 6.3                           Apply Your Knowledge 1</vt:lpstr>
      <vt:lpstr>Learning Outcome 6.3                           Apply Your Knowledge 2</vt:lpstr>
      <vt:lpstr>Sinus Dysrhythmia - Criteria</vt:lpstr>
      <vt:lpstr>Sinus Dysrhythmia: Criteria</vt:lpstr>
      <vt:lpstr>Sinus Dysrhythmia: What You Should Know</vt:lpstr>
      <vt:lpstr>Learning Outcome 6.4                           Apply Your Knowledge 1</vt:lpstr>
      <vt:lpstr>Learning Outcome 6.4                           Apply Your Knowledge 2</vt:lpstr>
      <vt:lpstr>Sinus Arrest</vt:lpstr>
      <vt:lpstr>Sinus Arrest: Criteria 1</vt:lpstr>
      <vt:lpstr>Sinus Arrest: Criteria 2</vt:lpstr>
      <vt:lpstr>Sinus Arrest: What You Should Know</vt:lpstr>
      <vt:lpstr>Learning Outcome 6.5                           Apply Your Knowledge 1</vt:lpstr>
      <vt:lpstr>Learning Outcome 6.5                          Apply Your Knowledge 2</vt:lpstr>
      <vt:lpstr>Sinus Exit Block</vt:lpstr>
      <vt:lpstr>Sinus Exit Block: Criteria 1</vt:lpstr>
      <vt:lpstr>Sinus Exit Block: Criteria 2</vt:lpstr>
      <vt:lpstr>Sinus Exit Block: What You Should Know</vt:lpstr>
      <vt:lpstr>Learning Outcome 6.6                           Apply Your Knowledge 1</vt:lpstr>
      <vt:lpstr>Learning Outcome 6.6                           Apply Your Knowledge 2</vt:lpstr>
      <vt:lpstr>Chapter Summary 1</vt:lpstr>
      <vt:lpstr>Chapter Summary 2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/>
  <dc:creator>Emma Flores</dc:creator>
  <dc:description/>
  <cp:lastModifiedBy>Emma Flores</cp:lastModifiedBy>
  <cp:revision>2360</cp:revision>
  <dcterms:created xsi:type="dcterms:W3CDTF">2020-12-08T04:00:13Z</dcterms:created>
  <dcterms:modified xsi:type="dcterms:W3CDTF">2024-10-29T20:30:36Z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7</vt:i4>
  </property>
  <property fmtid="{D5CDD505-2E9C-101B-9397-08002B2CF9AE}" pid="3" name="Notes">
    <vt:i4>47</vt:i4>
  </property>
  <property fmtid="{D5CDD505-2E9C-101B-9397-08002B2CF9AE}" pid="4" name="PresentationFormat">
    <vt:lpwstr>On-screen Show (4:3)</vt:lpwstr>
  </property>
  <property fmtid="{D5CDD505-2E9C-101B-9397-08002B2CF9AE}" pid="5" name="Slides">
    <vt:i4>56</vt:i4>
  </property>
</Properties>
</file>