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40" r:id="rId6"/>
  </p:sldMasterIdLst>
  <p:notesMasterIdLst>
    <p:notesMasterId r:id="rId46"/>
  </p:notesMasterIdLst>
  <p:sldIdLst>
    <p:sldId id="1354" r:id="rId7"/>
    <p:sldId id="1618" r:id="rId8"/>
    <p:sldId id="1350" r:id="rId9"/>
    <p:sldId id="1586" r:id="rId10"/>
    <p:sldId id="1571" r:id="rId11"/>
    <p:sldId id="1533" r:id="rId12"/>
    <p:sldId id="1572" r:id="rId13"/>
    <p:sldId id="1587" r:id="rId14"/>
    <p:sldId id="1588" r:id="rId15"/>
    <p:sldId id="1589" r:id="rId16"/>
    <p:sldId id="1535" r:id="rId17"/>
    <p:sldId id="1574" r:id="rId18"/>
    <p:sldId id="1575" r:id="rId19"/>
    <p:sldId id="1578" r:id="rId20"/>
    <p:sldId id="1467" r:id="rId21"/>
    <p:sldId id="1515" r:id="rId22"/>
    <p:sldId id="1517" r:id="rId23"/>
    <p:sldId id="1518" r:id="rId24"/>
    <p:sldId id="1590" r:id="rId25"/>
    <p:sldId id="1591" r:id="rId26"/>
    <p:sldId id="1592" r:id="rId27"/>
    <p:sldId id="1593" r:id="rId28"/>
    <p:sldId id="1594" r:id="rId29"/>
    <p:sldId id="1595" r:id="rId30"/>
    <p:sldId id="1557" r:id="rId31"/>
    <p:sldId id="1598" r:id="rId32"/>
    <p:sldId id="1599" r:id="rId33"/>
    <p:sldId id="1597" r:id="rId34"/>
    <p:sldId id="1601" r:id="rId35"/>
    <p:sldId id="1602" r:id="rId36"/>
    <p:sldId id="1603" r:id="rId37"/>
    <p:sldId id="1605" r:id="rId38"/>
    <p:sldId id="1606" r:id="rId39"/>
    <p:sldId id="1607" r:id="rId40"/>
    <p:sldId id="1600" r:id="rId41"/>
    <p:sldId id="1609" r:id="rId42"/>
    <p:sldId id="1610" r:id="rId43"/>
    <p:sldId id="1608" r:id="rId44"/>
    <p:sldId id="15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354"/>
            <p14:sldId id="1618"/>
            <p14:sldId id="1350"/>
            <p14:sldId id="1586"/>
            <p14:sldId id="1571"/>
            <p14:sldId id="1533"/>
            <p14:sldId id="1572"/>
            <p14:sldId id="1587"/>
            <p14:sldId id="1588"/>
            <p14:sldId id="1589"/>
            <p14:sldId id="1535"/>
            <p14:sldId id="1574"/>
            <p14:sldId id="1575"/>
            <p14:sldId id="1578"/>
            <p14:sldId id="1467"/>
            <p14:sldId id="1515"/>
            <p14:sldId id="1517"/>
            <p14:sldId id="1518"/>
            <p14:sldId id="1590"/>
            <p14:sldId id="1591"/>
            <p14:sldId id="1592"/>
            <p14:sldId id="1593"/>
            <p14:sldId id="1594"/>
            <p14:sldId id="1595"/>
            <p14:sldId id="1557"/>
            <p14:sldId id="1598"/>
            <p14:sldId id="1599"/>
            <p14:sldId id="1597"/>
            <p14:sldId id="1601"/>
            <p14:sldId id="1602"/>
            <p14:sldId id="1603"/>
            <p14:sldId id="1605"/>
            <p14:sldId id="1606"/>
            <p14:sldId id="1607"/>
            <p14:sldId id="1600"/>
            <p14:sldId id="1609"/>
            <p14:sldId id="1610"/>
            <p14:sldId id="1608"/>
            <p14:sldId id="1558"/>
          </p14:sldIdLst>
        </p14:section>
        <p14:section name="Appendix: Image Descriptions for Unsighted Students" id="{9E859B0B-078E-463E-89A6-21C20DD280C4}">
          <p14:sldIdLst/>
        </p14:section>
      </p14:sectionLst>
    </p:ext>
    <p:ext uri="{EFAFB233-063F-42B5-8137-9DF3F51BA10A}">
      <p15:sldGuideLst xmlns:p15="http://schemas.microsoft.com/office/powerpoint/2012/main">
        <p15:guide id="2" pos="2904" userDrawn="1">
          <p15:clr>
            <a:srgbClr val="A4A3A4"/>
          </p15:clr>
        </p15:guide>
        <p15:guide id="3" orient="horz" pos="2208"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9131A"/>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autoAdjust="0"/>
    <p:restoredTop sz="81416" autoAdjust="0"/>
  </p:normalViewPr>
  <p:slideViewPr>
    <p:cSldViewPr snapToGrid="0" showGuides="1">
      <p:cViewPr varScale="1">
        <p:scale>
          <a:sx n="93" d="100"/>
          <a:sy n="93" d="100"/>
        </p:scale>
        <p:origin x="2364" y="60"/>
      </p:cViewPr>
      <p:guideLst>
        <p:guide pos="2904"/>
        <p:guide orient="horz" pos="2208"/>
        <p:guide pos="5664"/>
        <p:guide pos="456"/>
        <p:guide orient="horz" pos="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pPr/>
              <a:t>10/29/2024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pPr/>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7.1: Summarize the similarities and differences among atrial dysrhythmias.</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marR="0" lvl="0" indent="0" algn="l" rtl="0">
              <a:lnSpc>
                <a:spcPct val="100000"/>
              </a:lnSpc>
              <a:spcBef>
                <a:spcPts val="0"/>
              </a:spcBef>
              <a:spcAft>
                <a:spcPts val="0"/>
              </a:spcAft>
              <a:buClr>
                <a:schemeClr val="dk1"/>
              </a:buClr>
              <a:buSzPts val="1200"/>
              <a:buFont typeface="Calibri"/>
              <a:buNone/>
            </a:pPr>
            <a:r>
              <a:rPr lang="en-IN" dirty="0"/>
              <a:t>Atrial cells become unstable when an area of the heart becomes stressed or damaged. The unstable state may cause the cells to depolarize more easily.</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a:t>
            </a:fld>
            <a:endParaRPr lang="en-US"/>
          </a:p>
        </p:txBody>
      </p:sp>
    </p:spTree>
    <p:extLst>
      <p:ext uri="{BB962C8B-B14F-4D97-AF65-F5344CB8AC3E}">
        <p14:creationId xmlns:p14="http://schemas.microsoft.com/office/powerpoint/2010/main" val="58661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13</a:t>
            </a:fld>
            <a:endParaRPr lang="en-US"/>
          </a:p>
        </p:txBody>
      </p:sp>
    </p:spTree>
    <p:extLst>
      <p:ext uri="{BB962C8B-B14F-4D97-AF65-F5344CB8AC3E}">
        <p14:creationId xmlns:p14="http://schemas.microsoft.com/office/powerpoint/2010/main" val="106792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7.3: </a:t>
            </a:r>
            <a:r>
              <a:rPr lang="en-IN" dirty="0" err="1"/>
              <a:t>Analyze</a:t>
            </a:r>
            <a:r>
              <a:rPr lang="en-IN" dirty="0"/>
              <a:t> wandering atrial pacemaker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At least three different P wave morphologies in the same lead indicate a wandering atrial pacemaker.</a:t>
            </a:r>
          </a:p>
        </p:txBody>
      </p:sp>
      <p:sp>
        <p:nvSpPr>
          <p:cNvPr id="4" name="Slide Number Placeholder 3"/>
          <p:cNvSpPr>
            <a:spLocks noGrp="1"/>
          </p:cNvSpPr>
          <p:nvPr>
            <p:ph type="sldNum" sz="quarter" idx="10"/>
          </p:nvPr>
        </p:nvSpPr>
        <p:spPr/>
        <p:txBody>
          <a:bodyPr/>
          <a:lstStyle/>
          <a:p>
            <a:fld id="{969E8D09-9492-4554-9C8F-456CB81F32A8}" type="slidenum">
              <a:rPr lang="en-US" smtClean="0"/>
              <a:pPr/>
              <a:t>14</a:t>
            </a:fld>
            <a:endParaRPr lang="en-US"/>
          </a:p>
        </p:txBody>
      </p:sp>
    </p:spTree>
    <p:extLst>
      <p:ext uri="{BB962C8B-B14F-4D97-AF65-F5344CB8AC3E}">
        <p14:creationId xmlns:p14="http://schemas.microsoft.com/office/powerpoint/2010/main" val="410150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7.3: </a:t>
            </a:r>
            <a:r>
              <a:rPr lang="en-IN" dirty="0" err="1"/>
              <a:t>Analyze</a:t>
            </a:r>
            <a:r>
              <a:rPr lang="en-IN" dirty="0"/>
              <a:t> wandering atrial pacemaker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15</a:t>
            </a:fld>
            <a:endParaRPr lang="en-US"/>
          </a:p>
        </p:txBody>
      </p:sp>
    </p:spTree>
    <p:extLst>
      <p:ext uri="{BB962C8B-B14F-4D97-AF65-F5344CB8AC3E}">
        <p14:creationId xmlns:p14="http://schemas.microsoft.com/office/powerpoint/2010/main" val="34726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7.3: </a:t>
            </a:r>
            <a:r>
              <a:rPr lang="en-IN" dirty="0" err="1"/>
              <a:t>Analyze</a:t>
            </a:r>
            <a:r>
              <a:rPr lang="en-IN" dirty="0"/>
              <a:t> wandering atrial pacemaker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16</a:t>
            </a:fld>
            <a:endParaRPr lang="en-US"/>
          </a:p>
        </p:txBody>
      </p:sp>
    </p:spTree>
    <p:extLst>
      <p:ext uri="{BB962C8B-B14F-4D97-AF65-F5344CB8AC3E}">
        <p14:creationId xmlns:p14="http://schemas.microsoft.com/office/powerpoint/2010/main" val="160543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7.3: </a:t>
            </a:r>
            <a:r>
              <a:rPr lang="en-IN" dirty="0" err="1"/>
              <a:t>Analyze</a:t>
            </a:r>
            <a:r>
              <a:rPr lang="en-IN" dirty="0"/>
              <a:t> wandering atrial pacemaker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17</a:t>
            </a:fld>
            <a:endParaRPr lang="en-US"/>
          </a:p>
        </p:txBody>
      </p:sp>
    </p:spTree>
    <p:extLst>
      <p:ext uri="{BB962C8B-B14F-4D97-AF65-F5344CB8AC3E}">
        <p14:creationId xmlns:p14="http://schemas.microsoft.com/office/powerpoint/2010/main" val="201467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7.3: </a:t>
            </a:r>
            <a:r>
              <a:rPr lang="en-IN" dirty="0" err="1"/>
              <a:t>Analyze</a:t>
            </a:r>
            <a:r>
              <a:rPr lang="en-IN" dirty="0"/>
              <a:t> wandering atrial pacemaker and its effect on the patient, including basic patient care and treatment. </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18</a:t>
            </a:fld>
            <a:endParaRPr lang="en-US"/>
          </a:p>
        </p:txBody>
      </p:sp>
    </p:spTree>
    <p:extLst>
      <p:ext uri="{BB962C8B-B14F-4D97-AF65-F5344CB8AC3E}">
        <p14:creationId xmlns:p14="http://schemas.microsoft.com/office/powerpoint/2010/main" val="115281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7.4: </a:t>
            </a:r>
            <a:r>
              <a:rPr lang="en-IN" dirty="0" err="1"/>
              <a:t>Analyze</a:t>
            </a:r>
            <a:r>
              <a:rPr lang="en-IN" dirty="0"/>
              <a:t> multifocal atrial tachycardia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P waves change in appearance from beat to beat and may be upright, rounded, notched, inverted, biphasic, or buried in the QRS complex.</a:t>
            </a:r>
          </a:p>
        </p:txBody>
      </p:sp>
      <p:sp>
        <p:nvSpPr>
          <p:cNvPr id="4" name="Slide Number Placeholder 3"/>
          <p:cNvSpPr>
            <a:spLocks noGrp="1"/>
          </p:cNvSpPr>
          <p:nvPr>
            <p:ph type="sldNum" sz="quarter" idx="10"/>
          </p:nvPr>
        </p:nvSpPr>
        <p:spPr/>
        <p:txBody>
          <a:bodyPr/>
          <a:lstStyle/>
          <a:p>
            <a:fld id="{969E8D09-9492-4554-9C8F-456CB81F32A8}" type="slidenum">
              <a:rPr lang="en-US" smtClean="0"/>
              <a:pPr/>
              <a:t>19</a:t>
            </a:fld>
            <a:endParaRPr lang="en-US"/>
          </a:p>
        </p:txBody>
      </p:sp>
    </p:spTree>
    <p:extLst>
      <p:ext uri="{BB962C8B-B14F-4D97-AF65-F5344CB8AC3E}">
        <p14:creationId xmlns:p14="http://schemas.microsoft.com/office/powerpoint/2010/main" val="163688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7.4: </a:t>
            </a:r>
            <a:r>
              <a:rPr lang="en-IN" dirty="0" err="1"/>
              <a:t>Analyze</a:t>
            </a:r>
            <a:r>
              <a:rPr lang="en-IN" dirty="0"/>
              <a:t> multifocal atrial tachycardia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20</a:t>
            </a:fld>
            <a:endParaRPr lang="en-US"/>
          </a:p>
        </p:txBody>
      </p:sp>
    </p:spTree>
    <p:extLst>
      <p:ext uri="{BB962C8B-B14F-4D97-AF65-F5344CB8AC3E}">
        <p14:creationId xmlns:p14="http://schemas.microsoft.com/office/powerpoint/2010/main" val="131086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7.4: </a:t>
            </a:r>
            <a:r>
              <a:rPr lang="en-IN" dirty="0" err="1"/>
              <a:t>Analyze</a:t>
            </a:r>
            <a:r>
              <a:rPr lang="en-IN" dirty="0"/>
              <a:t> multifocal atrial tachycardia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21</a:t>
            </a:fld>
            <a:endParaRPr lang="en-US"/>
          </a:p>
        </p:txBody>
      </p:sp>
    </p:spTree>
    <p:extLst>
      <p:ext uri="{BB962C8B-B14F-4D97-AF65-F5344CB8AC3E}">
        <p14:creationId xmlns:p14="http://schemas.microsoft.com/office/powerpoint/2010/main" val="200278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7.4: </a:t>
            </a:r>
            <a:r>
              <a:rPr lang="en-IN" dirty="0" err="1"/>
              <a:t>Analyze</a:t>
            </a:r>
            <a:r>
              <a:rPr lang="en-IN" dirty="0"/>
              <a:t> multifocal atrial tachycardia and its effect on the patient, including basic patient care and treatment. </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22</a:t>
            </a:fld>
            <a:endParaRPr lang="en-US"/>
          </a:p>
        </p:txBody>
      </p:sp>
    </p:spTree>
    <p:extLst>
      <p:ext uri="{BB962C8B-B14F-4D97-AF65-F5344CB8AC3E}">
        <p14:creationId xmlns:p14="http://schemas.microsoft.com/office/powerpoint/2010/main" val="27382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7.1: Summarize the similarities and differences among atrial dysrhythmias.</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a:t>
            </a:fld>
            <a:endParaRPr lang="en-US"/>
          </a:p>
        </p:txBody>
      </p:sp>
    </p:spTree>
    <p:extLst>
      <p:ext uri="{BB962C8B-B14F-4D97-AF65-F5344CB8AC3E}">
        <p14:creationId xmlns:p14="http://schemas.microsoft.com/office/powerpoint/2010/main" val="392286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7.4: </a:t>
            </a:r>
            <a:r>
              <a:rPr lang="en-IN" dirty="0" err="1"/>
              <a:t>Analyze</a:t>
            </a:r>
            <a:r>
              <a:rPr lang="en-IN" dirty="0"/>
              <a:t> multifocal atrial tachycardia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23</a:t>
            </a:fld>
            <a:endParaRPr lang="en-US"/>
          </a:p>
        </p:txBody>
      </p:sp>
    </p:spTree>
    <p:extLst>
      <p:ext uri="{BB962C8B-B14F-4D97-AF65-F5344CB8AC3E}">
        <p14:creationId xmlns:p14="http://schemas.microsoft.com/office/powerpoint/2010/main" val="4178544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7.4: </a:t>
            </a:r>
            <a:r>
              <a:rPr lang="en-IN" dirty="0" err="1"/>
              <a:t>Analyze</a:t>
            </a:r>
            <a:r>
              <a:rPr lang="en-IN" dirty="0"/>
              <a:t> multifocal atrial tachycardia and its effect on the patient, including basic patient care and treatment. </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24</a:t>
            </a:fld>
            <a:endParaRPr lang="en-US"/>
          </a:p>
        </p:txBody>
      </p:sp>
    </p:spTree>
    <p:extLst>
      <p:ext uri="{BB962C8B-B14F-4D97-AF65-F5344CB8AC3E}">
        <p14:creationId xmlns:p14="http://schemas.microsoft.com/office/powerpoint/2010/main" val="66858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 </a:t>
            </a:r>
            <a:r>
              <a:rPr lang="en-IN" dirty="0" err="1"/>
              <a:t>reentry</a:t>
            </a:r>
            <a:r>
              <a:rPr lang="en-IN" dirty="0"/>
              <a:t> pathway is an extra pathway that has developed in which a group of cells are generating an impulse faster than the SA node and the impulse is following an alternate route to the AV node, reaching it sooner than it would if it followed the normal conduction pathway.</a:t>
            </a:r>
          </a:p>
          <a:p>
            <a:pPr marL="0" lvl="0" indent="0" algn="l" rtl="0">
              <a:spcBef>
                <a:spcPts val="0"/>
              </a:spcBef>
              <a:spcAft>
                <a:spcPts val="0"/>
              </a:spcAft>
              <a:buNone/>
            </a:pPr>
            <a:endParaRPr lang="en-IN"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25</a:t>
            </a:fld>
            <a:endParaRPr lang="en-US"/>
          </a:p>
        </p:txBody>
      </p:sp>
    </p:spTree>
    <p:extLst>
      <p:ext uri="{BB962C8B-B14F-4D97-AF65-F5344CB8AC3E}">
        <p14:creationId xmlns:p14="http://schemas.microsoft.com/office/powerpoint/2010/main" val="332058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Each F wave represents an atrial depolarization. The ratio of the F waves to QRS complexes tells how many times the atria depolarize between each ventricular depolarization.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 </a:t>
            </a:r>
            <a:r>
              <a:rPr lang="en-IN" dirty="0" err="1"/>
              <a:t>reentry</a:t>
            </a:r>
            <a:r>
              <a:rPr lang="en-IN" dirty="0"/>
              <a:t> pathway is an extra pathway that has developed in which a group of cells are generating an impulse faster than the SA node and the impulse is following an alternate route to the AV node, reaching it sooner than it would if it followed the normal conduction pathway.</a:t>
            </a:r>
          </a:p>
        </p:txBody>
      </p:sp>
      <p:sp>
        <p:nvSpPr>
          <p:cNvPr id="4" name="Slide Number Placeholder 3"/>
          <p:cNvSpPr>
            <a:spLocks noGrp="1"/>
          </p:cNvSpPr>
          <p:nvPr>
            <p:ph type="sldNum" sz="quarter" idx="10"/>
          </p:nvPr>
        </p:nvSpPr>
        <p:spPr/>
        <p:txBody>
          <a:bodyPr/>
          <a:lstStyle/>
          <a:p>
            <a:fld id="{969E8D09-9492-4554-9C8F-456CB81F32A8}" type="slidenum">
              <a:rPr lang="en-US" smtClean="0"/>
              <a:pPr/>
              <a:t>26</a:t>
            </a:fld>
            <a:endParaRPr lang="en-US"/>
          </a:p>
        </p:txBody>
      </p:sp>
    </p:spTree>
    <p:extLst>
      <p:ext uri="{BB962C8B-B14F-4D97-AF65-F5344CB8AC3E}">
        <p14:creationId xmlns:p14="http://schemas.microsoft.com/office/powerpoint/2010/main" val="2366521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regularity of the R-R interval depends on the ability of the AV node to limit impulses to the ventricles.</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27</a:t>
            </a:fld>
            <a:endParaRPr lang="en-US"/>
          </a:p>
        </p:txBody>
      </p:sp>
    </p:spTree>
    <p:extLst>
      <p:ext uri="{BB962C8B-B14F-4D97-AF65-F5344CB8AC3E}">
        <p14:creationId xmlns:p14="http://schemas.microsoft.com/office/powerpoint/2010/main" val="3349512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PR interval cannot be measured because there are no P waves.</a:t>
            </a:r>
          </a:p>
        </p:txBody>
      </p:sp>
      <p:sp>
        <p:nvSpPr>
          <p:cNvPr id="4" name="Slide Number Placeholder 3"/>
          <p:cNvSpPr>
            <a:spLocks noGrp="1"/>
          </p:cNvSpPr>
          <p:nvPr>
            <p:ph type="sldNum" sz="quarter" idx="5"/>
          </p:nvPr>
        </p:nvSpPr>
        <p:spPr/>
        <p:txBody>
          <a:bodyPr/>
          <a:lstStyle/>
          <a:p>
            <a:fld id="{969E8D09-9492-4554-9C8F-456CB81F32A8}" type="slidenum">
              <a:rPr lang="en-US" smtClean="0"/>
              <a:pPr/>
              <a:t>28</a:t>
            </a:fld>
            <a:endParaRPr lang="en-US"/>
          </a:p>
        </p:txBody>
      </p:sp>
    </p:spTree>
    <p:extLst>
      <p:ext uri="{BB962C8B-B14F-4D97-AF65-F5344CB8AC3E}">
        <p14:creationId xmlns:p14="http://schemas.microsoft.com/office/powerpoint/2010/main" val="3372219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patient must be monitored continuously, because atrial flutter can progress to atrial fibrillation.</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29</a:t>
            </a:fld>
            <a:endParaRPr lang="en-US"/>
          </a:p>
        </p:txBody>
      </p:sp>
    </p:spTree>
    <p:extLst>
      <p:ext uri="{BB962C8B-B14F-4D97-AF65-F5344CB8AC3E}">
        <p14:creationId xmlns:p14="http://schemas.microsoft.com/office/powerpoint/2010/main" val="167176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30</a:t>
            </a:fld>
            <a:endParaRPr lang="en-US"/>
          </a:p>
        </p:txBody>
      </p:sp>
    </p:spTree>
    <p:extLst>
      <p:ext uri="{BB962C8B-B14F-4D97-AF65-F5344CB8AC3E}">
        <p14:creationId xmlns:p14="http://schemas.microsoft.com/office/powerpoint/2010/main" val="3705014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7.5: </a:t>
            </a:r>
            <a:r>
              <a:rPr lang="en-IN" dirty="0" err="1"/>
              <a:t>Analyze</a:t>
            </a:r>
            <a:r>
              <a:rPr lang="en-IN" dirty="0"/>
              <a:t> atrial flutter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31</a:t>
            </a:fld>
            <a:endParaRPr lang="en-US"/>
          </a:p>
        </p:txBody>
      </p:sp>
    </p:spTree>
    <p:extLst>
      <p:ext uri="{BB962C8B-B14F-4D97-AF65-F5344CB8AC3E}">
        <p14:creationId xmlns:p14="http://schemas.microsoft.com/office/powerpoint/2010/main" val="4255329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7.6: </a:t>
            </a:r>
            <a:r>
              <a:rPr lang="en-IN" dirty="0" err="1"/>
              <a:t>Analyze</a:t>
            </a:r>
            <a:r>
              <a:rPr lang="en-IN" dirty="0"/>
              <a:t> atrial fibrillation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sz="1400" dirty="0"/>
              <a:t>Impulses result in depolarization of small groups of cells, not the whole atrium.</a:t>
            </a:r>
            <a:endParaRPr lang="en-IN" dirty="0"/>
          </a:p>
          <a:p>
            <a:pPr marL="0" lvl="0" indent="0" algn="l" rtl="0">
              <a:spcBef>
                <a:spcPts val="0"/>
              </a:spcBef>
              <a:spcAft>
                <a:spcPts val="0"/>
              </a:spcAft>
              <a:buNone/>
            </a:pPr>
            <a:endParaRPr lang="en-IN" sz="1400" dirty="0"/>
          </a:p>
          <a:p>
            <a:pPr marL="0" lvl="0" indent="0" algn="l" rtl="0">
              <a:spcBef>
                <a:spcPts val="0"/>
              </a:spcBef>
              <a:spcAft>
                <a:spcPts val="0"/>
              </a:spcAft>
              <a:buNone/>
            </a:pPr>
            <a:r>
              <a:rPr lang="en-IN" sz="1400" dirty="0"/>
              <a:t>A</a:t>
            </a:r>
            <a:r>
              <a:rPr lang="en-IN" dirty="0"/>
              <a:t>trial fibrillation often results in a 20% to 30% loss of stroke volume in patients with a normal heart, and even higher loss in patients with heart disease.</a:t>
            </a:r>
          </a:p>
        </p:txBody>
      </p:sp>
      <p:sp>
        <p:nvSpPr>
          <p:cNvPr id="4" name="Slide Number Placeholder 3"/>
          <p:cNvSpPr>
            <a:spLocks noGrp="1"/>
          </p:cNvSpPr>
          <p:nvPr>
            <p:ph type="sldNum" sz="quarter" idx="10"/>
          </p:nvPr>
        </p:nvSpPr>
        <p:spPr/>
        <p:txBody>
          <a:bodyPr/>
          <a:lstStyle/>
          <a:p>
            <a:fld id="{969E8D09-9492-4554-9C8F-456CB81F32A8}" type="slidenum">
              <a:rPr lang="en-US" smtClean="0"/>
              <a:pPr/>
              <a:t>32</a:t>
            </a:fld>
            <a:endParaRPr lang="en-US"/>
          </a:p>
        </p:txBody>
      </p:sp>
    </p:spTree>
    <p:extLst>
      <p:ext uri="{BB962C8B-B14F-4D97-AF65-F5344CB8AC3E}">
        <p14:creationId xmlns:p14="http://schemas.microsoft.com/office/powerpoint/2010/main" val="30991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7.1: Summarize the similarities and differences among atrial dysrhythmias.</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6</a:t>
            </a:fld>
            <a:endParaRPr lang="en-US"/>
          </a:p>
        </p:txBody>
      </p:sp>
    </p:spTree>
    <p:extLst>
      <p:ext uri="{BB962C8B-B14F-4D97-AF65-F5344CB8AC3E}">
        <p14:creationId xmlns:p14="http://schemas.microsoft.com/office/powerpoint/2010/main" val="2998642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7.6: </a:t>
            </a:r>
            <a:r>
              <a:rPr lang="en-IN" dirty="0" err="1"/>
              <a:t>Analyze</a:t>
            </a:r>
            <a:r>
              <a:rPr lang="en-IN" dirty="0"/>
              <a:t> atrial fibrillation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atria are not contracting, so the rate of atrial contractions is 0 (or not determined). The numbers referred to are electrical impulse activity, not contractions.</a:t>
            </a:r>
          </a:p>
          <a:p>
            <a:pPr marL="0" lvl="0" indent="0" algn="l" rtl="0">
              <a:spcBef>
                <a:spcPts val="0"/>
              </a:spcBef>
              <a:spcAft>
                <a:spcPts val="0"/>
              </a:spcAft>
              <a:buNone/>
            </a:pPr>
            <a:endParaRPr lang="en-IN"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33</a:t>
            </a:fld>
            <a:endParaRPr lang="en-US"/>
          </a:p>
        </p:txBody>
      </p:sp>
    </p:spTree>
    <p:extLst>
      <p:ext uri="{BB962C8B-B14F-4D97-AF65-F5344CB8AC3E}">
        <p14:creationId xmlns:p14="http://schemas.microsoft.com/office/powerpoint/2010/main" val="344821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7.6: </a:t>
            </a:r>
            <a:r>
              <a:rPr lang="en-IN" dirty="0" err="1"/>
              <a:t>Analyze</a:t>
            </a:r>
            <a:r>
              <a:rPr lang="en-IN" dirty="0"/>
              <a:t> atrial fibrillation and its effect on the patient, including basic patient care and treatment. </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34</a:t>
            </a:fld>
            <a:endParaRPr lang="en-US"/>
          </a:p>
        </p:txBody>
      </p:sp>
    </p:spTree>
    <p:extLst>
      <p:ext uri="{BB962C8B-B14F-4D97-AF65-F5344CB8AC3E}">
        <p14:creationId xmlns:p14="http://schemas.microsoft.com/office/powerpoint/2010/main" val="86679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7.6: </a:t>
            </a:r>
            <a:r>
              <a:rPr lang="en-IN" dirty="0" err="1"/>
              <a:t>Analyze</a:t>
            </a:r>
            <a:r>
              <a:rPr lang="en-IN" dirty="0"/>
              <a:t> atrial fibrillation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When A-fib first occurs, ventricular response is often more than 100 bpm (uncontrolled A-fib).</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Initial treatment goal of uncontrolled A-fib is to slow the ventricular response</a:t>
            </a:r>
          </a:p>
          <a:p>
            <a:pPr marL="171450" lvl="0" indent="-171450" algn="l" rtl="0">
              <a:spcBef>
                <a:spcPts val="0"/>
              </a:spcBef>
              <a:spcAft>
                <a:spcPts val="0"/>
              </a:spcAft>
              <a:buClr>
                <a:schemeClr val="dk1"/>
              </a:buClr>
              <a:buSzPts val="1200"/>
              <a:buFont typeface="Arial"/>
              <a:buChar char="•"/>
            </a:pPr>
            <a:r>
              <a:rPr lang="en-IN" dirty="0"/>
              <a:t>Medications</a:t>
            </a:r>
          </a:p>
          <a:p>
            <a:pPr marL="171450" lvl="0" indent="-171450" algn="l" rtl="0">
              <a:spcBef>
                <a:spcPts val="0"/>
              </a:spcBef>
              <a:spcAft>
                <a:spcPts val="0"/>
              </a:spcAft>
              <a:buClr>
                <a:schemeClr val="dk1"/>
              </a:buClr>
              <a:buSzPts val="1200"/>
              <a:buFont typeface="Arial"/>
              <a:buChar char="•"/>
            </a:pPr>
            <a:r>
              <a:rPr lang="en-IN" dirty="0"/>
              <a:t>Cardioversion</a:t>
            </a:r>
          </a:p>
          <a:p>
            <a:pPr marL="171450" lvl="0" indent="-95250" algn="l" rtl="0">
              <a:spcBef>
                <a:spcPts val="0"/>
              </a:spcBef>
              <a:spcAft>
                <a:spcPts val="0"/>
              </a:spcAft>
              <a:buClr>
                <a:schemeClr val="dk1"/>
              </a:buClr>
              <a:buSzPts val="1200"/>
              <a:buFont typeface="Arial"/>
              <a:buNone/>
            </a:pPr>
            <a:endParaRPr lang="en-IN" dirty="0"/>
          </a:p>
          <a:p>
            <a:pPr marL="0" marR="0" lvl="0" indent="0" algn="l" rtl="0">
              <a:lnSpc>
                <a:spcPct val="100000"/>
              </a:lnSpc>
              <a:spcBef>
                <a:spcPts val="360"/>
              </a:spcBef>
              <a:spcAft>
                <a:spcPts val="0"/>
              </a:spcAft>
              <a:buClr>
                <a:schemeClr val="dk1"/>
              </a:buClr>
              <a:buSzPts val="1200"/>
              <a:buFont typeface="Calibri"/>
              <a:buNone/>
            </a:pPr>
            <a:r>
              <a:rPr lang="en-IN" dirty="0"/>
              <a:t>Report complications or vital sign changes to a licensed practitioner or physician.</a:t>
            </a:r>
          </a:p>
          <a:p>
            <a:pPr marL="0" lvl="0" indent="0" algn="l" rtl="0">
              <a:spcBef>
                <a:spcPts val="0"/>
              </a:spcBef>
              <a:spcAft>
                <a:spcPts val="0"/>
              </a:spcAft>
              <a:buNone/>
            </a:pPr>
            <a:endParaRPr lang="en-IN"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35</a:t>
            </a:fld>
            <a:endParaRPr lang="en-US"/>
          </a:p>
        </p:txBody>
      </p:sp>
    </p:spTree>
    <p:extLst>
      <p:ext uri="{BB962C8B-B14F-4D97-AF65-F5344CB8AC3E}">
        <p14:creationId xmlns:p14="http://schemas.microsoft.com/office/powerpoint/2010/main" val="1063829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7.6: </a:t>
            </a:r>
            <a:r>
              <a:rPr lang="en-IN" dirty="0" err="1"/>
              <a:t>Analyze</a:t>
            </a:r>
            <a:r>
              <a:rPr lang="en-IN" dirty="0"/>
              <a:t> atrial fibrillation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36</a:t>
            </a:fld>
            <a:endParaRPr lang="en-US"/>
          </a:p>
        </p:txBody>
      </p:sp>
    </p:spTree>
    <p:extLst>
      <p:ext uri="{BB962C8B-B14F-4D97-AF65-F5344CB8AC3E}">
        <p14:creationId xmlns:p14="http://schemas.microsoft.com/office/powerpoint/2010/main" val="2137869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7.6: </a:t>
            </a:r>
            <a:r>
              <a:rPr lang="en-IN" dirty="0" err="1"/>
              <a:t>Analyze</a:t>
            </a:r>
            <a:r>
              <a:rPr lang="en-IN" dirty="0"/>
              <a:t> atrial fibrillation and its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37</a:t>
            </a:fld>
            <a:endParaRPr lang="en-US"/>
          </a:p>
        </p:txBody>
      </p:sp>
    </p:spTree>
    <p:extLst>
      <p:ext uri="{BB962C8B-B14F-4D97-AF65-F5344CB8AC3E}">
        <p14:creationId xmlns:p14="http://schemas.microsoft.com/office/powerpoint/2010/main" val="181092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dirty="0">
                <a:solidFill>
                  <a:schemeClr val="dk1"/>
                </a:solidFill>
                <a:latin typeface="Times New Roman"/>
                <a:ea typeface="Times New Roman"/>
                <a:cs typeface="Times New Roman"/>
                <a:sym typeface="Times New Roman"/>
              </a:rPr>
              <a:t>LO </a:t>
            </a:r>
            <a:r>
              <a:rPr lang="en-IN" dirty="0">
                <a:latin typeface="Times New Roman"/>
                <a:ea typeface="Times New Roman"/>
                <a:cs typeface="Times New Roman"/>
                <a:sym typeface="Times New Roman"/>
              </a:rPr>
              <a:t>7</a:t>
            </a:r>
            <a:r>
              <a:rPr lang="en-IN" sz="1200" dirty="0">
                <a:solidFill>
                  <a:schemeClr val="dk1"/>
                </a:solidFill>
                <a:latin typeface="Times New Roman"/>
                <a:ea typeface="Times New Roman"/>
                <a:cs typeface="Times New Roman"/>
                <a:sym typeface="Times New Roman"/>
              </a:rPr>
              <a:t>.1: Summarize the similarities and differences among atrial dysrhythmias.</a:t>
            </a:r>
            <a:endParaRPr lang="en-IN" dirty="0"/>
          </a:p>
          <a:p>
            <a:pPr marL="0" lvl="0" indent="0" algn="l" rtl="0">
              <a:spcBef>
                <a:spcPts val="0"/>
              </a:spcBef>
              <a:spcAft>
                <a:spcPts val="0"/>
              </a:spcAft>
              <a:buNone/>
            </a:pPr>
            <a:r>
              <a:rPr lang="en-IN" sz="1200" dirty="0">
                <a:solidFill>
                  <a:schemeClr val="dk1"/>
                </a:solidFill>
                <a:latin typeface="Times New Roman"/>
                <a:ea typeface="Times New Roman"/>
                <a:cs typeface="Times New Roman"/>
                <a:sym typeface="Times New Roman"/>
              </a:rPr>
              <a:t>LO </a:t>
            </a:r>
            <a:r>
              <a:rPr lang="en-IN" dirty="0">
                <a:latin typeface="Times New Roman"/>
                <a:ea typeface="Times New Roman"/>
                <a:cs typeface="Times New Roman"/>
                <a:sym typeface="Times New Roman"/>
              </a:rPr>
              <a:t>7</a:t>
            </a:r>
            <a:r>
              <a:rPr lang="en-IN" sz="1200" dirty="0">
                <a:solidFill>
                  <a:schemeClr val="dk1"/>
                </a:solidFill>
                <a:latin typeface="Times New Roman"/>
                <a:ea typeface="Times New Roman"/>
                <a:cs typeface="Times New Roman"/>
                <a:sym typeface="Times New Roman"/>
              </a:rPr>
              <a:t>.2: </a:t>
            </a:r>
            <a:r>
              <a:rPr lang="en-IN" sz="1200" dirty="0" err="1">
                <a:solidFill>
                  <a:schemeClr val="dk1"/>
                </a:solidFill>
                <a:latin typeface="Times New Roman"/>
                <a:ea typeface="Times New Roman"/>
                <a:cs typeface="Times New Roman"/>
                <a:sym typeface="Times New Roman"/>
              </a:rPr>
              <a:t>Analyze</a:t>
            </a:r>
            <a:r>
              <a:rPr lang="en-IN" sz="1200" dirty="0">
                <a:solidFill>
                  <a:schemeClr val="dk1"/>
                </a:solidFill>
                <a:latin typeface="Times New Roman"/>
                <a:ea typeface="Times New Roman"/>
                <a:cs typeface="Times New Roman"/>
                <a:sym typeface="Times New Roman"/>
              </a:rPr>
              <a:t> premature atrial complexes and their effect on the patient, including basic patient care and treatment.</a:t>
            </a:r>
            <a:endParaRPr lang="en-IN" dirty="0"/>
          </a:p>
          <a:p>
            <a:pPr marL="0" marR="0" lvl="0" indent="0" algn="l" rtl="0">
              <a:lnSpc>
                <a:spcPct val="100000"/>
              </a:lnSpc>
              <a:spcBef>
                <a:spcPts val="360"/>
              </a:spcBef>
              <a:spcAft>
                <a:spcPts val="0"/>
              </a:spcAft>
              <a:buClr>
                <a:schemeClr val="dk1"/>
              </a:buClr>
              <a:buSzPts val="1200"/>
              <a:buFont typeface="Times New Roman"/>
              <a:buNone/>
            </a:pPr>
            <a:r>
              <a:rPr lang="en-IN" sz="1200" dirty="0">
                <a:solidFill>
                  <a:schemeClr val="dk1"/>
                </a:solidFill>
                <a:latin typeface="Times New Roman"/>
                <a:ea typeface="Times New Roman"/>
                <a:cs typeface="Times New Roman"/>
                <a:sym typeface="Times New Roman"/>
              </a:rPr>
              <a:t>LO </a:t>
            </a:r>
            <a:r>
              <a:rPr lang="en-IN" dirty="0">
                <a:latin typeface="Times New Roman"/>
                <a:ea typeface="Times New Roman"/>
                <a:cs typeface="Times New Roman"/>
                <a:sym typeface="Times New Roman"/>
              </a:rPr>
              <a:t>7</a:t>
            </a:r>
            <a:r>
              <a:rPr lang="en-IN" sz="1200" dirty="0">
                <a:solidFill>
                  <a:schemeClr val="dk1"/>
                </a:solidFill>
                <a:latin typeface="Times New Roman"/>
                <a:ea typeface="Times New Roman"/>
                <a:cs typeface="Times New Roman"/>
                <a:sym typeface="Times New Roman"/>
              </a:rPr>
              <a:t>.3: </a:t>
            </a:r>
            <a:r>
              <a:rPr lang="en-IN" sz="1200" dirty="0" err="1">
                <a:solidFill>
                  <a:schemeClr val="dk1"/>
                </a:solidFill>
                <a:latin typeface="Times New Roman"/>
                <a:ea typeface="Times New Roman"/>
                <a:cs typeface="Times New Roman"/>
                <a:sym typeface="Times New Roman"/>
              </a:rPr>
              <a:t>Analyze</a:t>
            </a:r>
            <a:r>
              <a:rPr lang="en-IN" sz="1200" dirty="0">
                <a:solidFill>
                  <a:schemeClr val="dk1"/>
                </a:solidFill>
                <a:latin typeface="Times New Roman"/>
                <a:ea typeface="Times New Roman"/>
                <a:cs typeface="Times New Roman"/>
                <a:sym typeface="Times New Roman"/>
              </a:rPr>
              <a:t> wandering atrial pacemaker and its effect on the patient, including basic patient care and treatment.</a:t>
            </a:r>
            <a:endParaRPr lang="en-IN" dirty="0"/>
          </a:p>
          <a:p>
            <a:pPr marL="0" marR="0" lvl="0" indent="0" algn="l" rtl="0">
              <a:lnSpc>
                <a:spcPct val="100000"/>
              </a:lnSpc>
              <a:spcBef>
                <a:spcPts val="360"/>
              </a:spcBef>
              <a:spcAft>
                <a:spcPts val="0"/>
              </a:spcAft>
              <a:buClr>
                <a:schemeClr val="dk1"/>
              </a:buClr>
              <a:buSzPts val="1200"/>
              <a:buFont typeface="Times New Roman"/>
              <a:buNone/>
            </a:pPr>
            <a:r>
              <a:rPr lang="en-IN" sz="1200" dirty="0">
                <a:solidFill>
                  <a:schemeClr val="dk1"/>
                </a:solidFill>
                <a:latin typeface="Times New Roman"/>
                <a:ea typeface="Times New Roman"/>
                <a:cs typeface="Times New Roman"/>
                <a:sym typeface="Times New Roman"/>
              </a:rPr>
              <a:t>LO </a:t>
            </a:r>
            <a:r>
              <a:rPr lang="en-IN" dirty="0">
                <a:latin typeface="Times New Roman"/>
                <a:ea typeface="Times New Roman"/>
                <a:cs typeface="Times New Roman"/>
                <a:sym typeface="Times New Roman"/>
              </a:rPr>
              <a:t>7</a:t>
            </a:r>
            <a:r>
              <a:rPr lang="en-IN" sz="1200" dirty="0">
                <a:solidFill>
                  <a:schemeClr val="dk1"/>
                </a:solidFill>
                <a:latin typeface="Times New Roman"/>
                <a:ea typeface="Times New Roman"/>
                <a:cs typeface="Times New Roman"/>
                <a:sym typeface="Times New Roman"/>
              </a:rPr>
              <a:t>.4: </a:t>
            </a:r>
            <a:r>
              <a:rPr lang="en-IN" sz="1200" dirty="0" err="1">
                <a:solidFill>
                  <a:schemeClr val="dk1"/>
                </a:solidFill>
                <a:latin typeface="Times New Roman"/>
                <a:ea typeface="Times New Roman"/>
                <a:cs typeface="Times New Roman"/>
                <a:sym typeface="Times New Roman"/>
              </a:rPr>
              <a:t>Analyze</a:t>
            </a:r>
            <a:r>
              <a:rPr lang="en-IN" sz="1200" dirty="0">
                <a:solidFill>
                  <a:schemeClr val="dk1"/>
                </a:solidFill>
                <a:latin typeface="Times New Roman"/>
                <a:ea typeface="Times New Roman"/>
                <a:cs typeface="Times New Roman"/>
                <a:sym typeface="Times New Roman"/>
              </a:rPr>
              <a:t> multifocal atrial tachycardia and its effect on the patient, including basic patient care and treatment.</a:t>
            </a:r>
            <a:endParaRPr lang="en-IN" dirty="0"/>
          </a:p>
          <a:p>
            <a:pPr marL="0" marR="0" lvl="0" indent="0" algn="l" rtl="0">
              <a:lnSpc>
                <a:spcPct val="100000"/>
              </a:lnSpc>
              <a:spcBef>
                <a:spcPts val="360"/>
              </a:spcBef>
              <a:spcAft>
                <a:spcPts val="0"/>
              </a:spcAft>
              <a:buClr>
                <a:schemeClr val="dk1"/>
              </a:buClr>
              <a:buSzPts val="1200"/>
              <a:buFont typeface="Calibri"/>
              <a:buNone/>
            </a:pPr>
            <a:endParaRPr lang="en-IN"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lang="en-IN"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38</a:t>
            </a:fld>
            <a:endParaRPr lang="en-US"/>
          </a:p>
        </p:txBody>
      </p:sp>
    </p:spTree>
    <p:extLst>
      <p:ext uri="{BB962C8B-B14F-4D97-AF65-F5344CB8AC3E}">
        <p14:creationId xmlns:p14="http://schemas.microsoft.com/office/powerpoint/2010/main" val="2855004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imes New Roman"/>
              <a:buNone/>
            </a:pPr>
            <a:r>
              <a:rPr lang="en-IN" sz="1200" dirty="0">
                <a:solidFill>
                  <a:schemeClr val="dk1"/>
                </a:solidFill>
                <a:latin typeface="Times New Roman"/>
                <a:ea typeface="Times New Roman"/>
                <a:cs typeface="Times New Roman"/>
                <a:sym typeface="Times New Roman"/>
              </a:rPr>
              <a:t>LO </a:t>
            </a:r>
            <a:r>
              <a:rPr lang="en-IN" dirty="0">
                <a:latin typeface="Times New Roman"/>
                <a:ea typeface="Times New Roman"/>
                <a:cs typeface="Times New Roman"/>
                <a:sym typeface="Times New Roman"/>
              </a:rPr>
              <a:t>7</a:t>
            </a:r>
            <a:r>
              <a:rPr lang="en-IN" sz="1200" dirty="0">
                <a:solidFill>
                  <a:schemeClr val="dk1"/>
                </a:solidFill>
                <a:latin typeface="Times New Roman"/>
                <a:ea typeface="Times New Roman"/>
                <a:cs typeface="Times New Roman"/>
                <a:sym typeface="Times New Roman"/>
              </a:rPr>
              <a:t>.5: </a:t>
            </a:r>
            <a:r>
              <a:rPr lang="en-IN" sz="1200" dirty="0" err="1">
                <a:solidFill>
                  <a:schemeClr val="dk1"/>
                </a:solidFill>
                <a:latin typeface="Times New Roman"/>
                <a:ea typeface="Times New Roman"/>
                <a:cs typeface="Times New Roman"/>
                <a:sym typeface="Times New Roman"/>
              </a:rPr>
              <a:t>Analyze</a:t>
            </a:r>
            <a:r>
              <a:rPr lang="en-IN" sz="1200" dirty="0">
                <a:solidFill>
                  <a:schemeClr val="dk1"/>
                </a:solidFill>
                <a:latin typeface="Times New Roman"/>
                <a:ea typeface="Times New Roman"/>
                <a:cs typeface="Times New Roman"/>
                <a:sym typeface="Times New Roman"/>
              </a:rPr>
              <a:t> atrial flutter and its effect on the patient, including basic patient care and treatment.</a:t>
            </a:r>
            <a:endParaRPr lang="en-IN" dirty="0"/>
          </a:p>
          <a:p>
            <a:pPr marL="0" marR="0" lvl="0" indent="0" algn="l" rtl="0">
              <a:lnSpc>
                <a:spcPct val="100000"/>
              </a:lnSpc>
              <a:spcBef>
                <a:spcPts val="360"/>
              </a:spcBef>
              <a:spcAft>
                <a:spcPts val="0"/>
              </a:spcAft>
              <a:buClr>
                <a:schemeClr val="dk1"/>
              </a:buClr>
              <a:buSzPts val="1200"/>
              <a:buFont typeface="Times New Roman"/>
              <a:buNone/>
            </a:pPr>
            <a:r>
              <a:rPr lang="en-IN" sz="1200" dirty="0">
                <a:solidFill>
                  <a:schemeClr val="dk1"/>
                </a:solidFill>
                <a:latin typeface="Times New Roman"/>
                <a:ea typeface="Times New Roman"/>
                <a:cs typeface="Times New Roman"/>
                <a:sym typeface="Times New Roman"/>
              </a:rPr>
              <a:t>LO </a:t>
            </a:r>
            <a:r>
              <a:rPr lang="en-IN" dirty="0">
                <a:latin typeface="Times New Roman"/>
                <a:ea typeface="Times New Roman"/>
                <a:cs typeface="Times New Roman"/>
                <a:sym typeface="Times New Roman"/>
              </a:rPr>
              <a:t>7</a:t>
            </a:r>
            <a:r>
              <a:rPr lang="en-IN" sz="1200" dirty="0">
                <a:solidFill>
                  <a:schemeClr val="dk1"/>
                </a:solidFill>
                <a:latin typeface="Times New Roman"/>
                <a:ea typeface="Times New Roman"/>
                <a:cs typeface="Times New Roman"/>
                <a:sym typeface="Times New Roman"/>
              </a:rPr>
              <a:t>.6: </a:t>
            </a:r>
            <a:r>
              <a:rPr lang="en-IN" sz="1200" dirty="0" err="1">
                <a:solidFill>
                  <a:schemeClr val="dk1"/>
                </a:solidFill>
                <a:latin typeface="Times New Roman"/>
                <a:ea typeface="Times New Roman"/>
                <a:cs typeface="Times New Roman"/>
                <a:sym typeface="Times New Roman"/>
              </a:rPr>
              <a:t>Analyze</a:t>
            </a:r>
            <a:r>
              <a:rPr lang="en-IN" sz="1200" dirty="0">
                <a:solidFill>
                  <a:schemeClr val="dk1"/>
                </a:solidFill>
                <a:latin typeface="Times New Roman"/>
                <a:ea typeface="Times New Roman"/>
                <a:cs typeface="Times New Roman"/>
                <a:sym typeface="Times New Roman"/>
              </a:rPr>
              <a:t> atrial fibrillation and its effect on the patient, including basic patient care and treatment.</a:t>
            </a:r>
            <a:endParaRPr lang="en-IN" dirty="0"/>
          </a:p>
          <a:p>
            <a:pPr marL="0" lvl="0" indent="0" algn="l" rtl="0">
              <a:spcBef>
                <a:spcPts val="0"/>
              </a:spcBef>
              <a:spcAft>
                <a:spcPts val="0"/>
              </a:spcAft>
              <a:buNone/>
            </a:pPr>
            <a:endParaRPr lang="en-IN" dirty="0"/>
          </a:p>
          <a:p>
            <a:pPr marL="0" marR="0" lvl="0" indent="0" algn="l" rtl="0">
              <a:lnSpc>
                <a:spcPct val="100000"/>
              </a:lnSpc>
              <a:spcBef>
                <a:spcPts val="360"/>
              </a:spcBef>
              <a:spcAft>
                <a:spcPts val="0"/>
              </a:spcAft>
              <a:buClr>
                <a:schemeClr val="dk1"/>
              </a:buClr>
              <a:buSzPts val="1200"/>
              <a:buFont typeface="Calibri"/>
              <a:buNone/>
            </a:pPr>
            <a:endParaRPr lang="en-IN"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39</a:t>
            </a:fld>
            <a:endParaRPr lang="en-US"/>
          </a:p>
        </p:txBody>
      </p:sp>
    </p:spTree>
    <p:extLst>
      <p:ext uri="{BB962C8B-B14F-4D97-AF65-F5344CB8AC3E}">
        <p14:creationId xmlns:p14="http://schemas.microsoft.com/office/powerpoint/2010/main" val="38920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7</a:t>
            </a:fld>
            <a:endParaRPr lang="en-US"/>
          </a:p>
        </p:txBody>
      </p:sp>
    </p:spTree>
    <p:extLst>
      <p:ext uri="{BB962C8B-B14F-4D97-AF65-F5344CB8AC3E}">
        <p14:creationId xmlns:p14="http://schemas.microsoft.com/office/powerpoint/2010/main" val="353622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Clues that the P wave is hidden within the T wave include:</a:t>
            </a:r>
          </a:p>
          <a:p>
            <a:pPr marL="171450" lvl="0" indent="-171450" algn="l" rtl="0">
              <a:spcBef>
                <a:spcPts val="0"/>
              </a:spcBef>
              <a:spcAft>
                <a:spcPts val="0"/>
              </a:spcAft>
              <a:buClr>
                <a:schemeClr val="dk1"/>
              </a:buClr>
              <a:buSzPts val="1200"/>
              <a:buFont typeface="Arial"/>
              <a:buChar char="•"/>
            </a:pPr>
            <a:r>
              <a:rPr lang="en-IN" dirty="0"/>
              <a:t>Notched T wave</a:t>
            </a:r>
          </a:p>
          <a:p>
            <a:pPr marL="171450" lvl="0" indent="-171450" algn="l" rtl="0">
              <a:spcBef>
                <a:spcPts val="0"/>
              </a:spcBef>
              <a:spcAft>
                <a:spcPts val="0"/>
              </a:spcAft>
              <a:buClr>
                <a:schemeClr val="dk1"/>
              </a:buClr>
              <a:buSzPts val="1200"/>
              <a:buFont typeface="Arial"/>
              <a:buChar char="•"/>
            </a:pPr>
            <a:r>
              <a:rPr lang="en-IN" dirty="0"/>
              <a:t>Pointed T wave</a:t>
            </a:r>
          </a:p>
          <a:p>
            <a:pPr marL="171450" lvl="0" indent="-171450" algn="l" rtl="0">
              <a:spcBef>
                <a:spcPts val="0"/>
              </a:spcBef>
              <a:spcAft>
                <a:spcPts val="0"/>
              </a:spcAft>
              <a:buClr>
                <a:schemeClr val="dk1"/>
              </a:buClr>
              <a:buSzPts val="1200"/>
              <a:buFont typeface="Arial"/>
              <a:buChar char="•"/>
            </a:pPr>
            <a:r>
              <a:rPr lang="en-IN" dirty="0"/>
              <a:t>Taller-than-usual T wave</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8</a:t>
            </a:fld>
            <a:endParaRPr lang="en-US"/>
          </a:p>
        </p:txBody>
      </p:sp>
    </p:spTree>
    <p:extLst>
      <p:ext uri="{BB962C8B-B14F-4D97-AF65-F5344CB8AC3E}">
        <p14:creationId xmlns:p14="http://schemas.microsoft.com/office/powerpoint/2010/main" val="128857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9</a:t>
            </a:fld>
            <a:endParaRPr lang="en-US"/>
          </a:p>
        </p:txBody>
      </p:sp>
    </p:spTree>
    <p:extLst>
      <p:ext uri="{BB962C8B-B14F-4D97-AF65-F5344CB8AC3E}">
        <p14:creationId xmlns:p14="http://schemas.microsoft.com/office/powerpoint/2010/main" val="183620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For more information about the various types and patterns of PACS, refer to the </a:t>
            </a:r>
            <a:r>
              <a:rPr lang="en-IN" i="1" dirty="0"/>
              <a:t>Ventricular Dysrhythmias </a:t>
            </a:r>
            <a:r>
              <a:rPr lang="en-IN" dirty="0"/>
              <a:t>chapter.</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10</a:t>
            </a:fld>
            <a:endParaRPr lang="en-US"/>
          </a:p>
        </p:txBody>
      </p:sp>
    </p:spTree>
    <p:extLst>
      <p:ext uri="{BB962C8B-B14F-4D97-AF65-F5344CB8AC3E}">
        <p14:creationId xmlns:p14="http://schemas.microsoft.com/office/powerpoint/2010/main" val="226718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Each PAC prevents the atria from filling completely, which may cause low cardiac output. </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Notify a licensed practitioner if symptoms of low cardiac output are present.</a:t>
            </a:r>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11</a:t>
            </a:fld>
            <a:endParaRPr lang="en-US"/>
          </a:p>
        </p:txBody>
      </p:sp>
    </p:spTree>
    <p:extLst>
      <p:ext uri="{BB962C8B-B14F-4D97-AF65-F5344CB8AC3E}">
        <p14:creationId xmlns:p14="http://schemas.microsoft.com/office/powerpoint/2010/main" val="42126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LO 7.2: </a:t>
            </a:r>
            <a:r>
              <a:rPr lang="en-IN" dirty="0" err="1"/>
              <a:t>Analyze</a:t>
            </a:r>
            <a:r>
              <a:rPr lang="en-IN" dirty="0"/>
              <a:t> premature atrial complexes and their effect on the patient, including basic patient care and treatment. </a:t>
            </a:r>
          </a:p>
          <a:p>
            <a:pPr marL="0" lvl="0" indent="0" algn="l" rtl="0">
              <a:spcBef>
                <a:spcPts val="0"/>
              </a:spcBef>
              <a:spcAft>
                <a:spcPts val="0"/>
              </a:spcAft>
              <a:buNone/>
            </a:pPr>
            <a:r>
              <a:rPr lang="en-IN" dirty="0"/>
              <a:t>-----</a:t>
            </a:r>
          </a:p>
          <a:p>
            <a:pPr marL="0" lvl="0" indent="0" algn="l" rtl="0">
              <a:spcBef>
                <a:spcPts val="0"/>
              </a:spcBef>
              <a:spcAft>
                <a:spcPts val="0"/>
              </a:spcAft>
              <a:buNone/>
            </a:pPr>
            <a:endParaRPr lang="en-IN" dirty="0"/>
          </a:p>
          <a:p>
            <a:pPr marL="0" lvl="0" indent="0" algn="l" rtl="0">
              <a:spcBef>
                <a:spcPts val="0"/>
              </a:spcBef>
              <a:spcAft>
                <a:spcPts val="0"/>
              </a:spcAft>
              <a:buNone/>
            </a:pP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12</a:t>
            </a:fld>
            <a:endParaRPr lang="en-US"/>
          </a:p>
        </p:txBody>
      </p:sp>
    </p:spTree>
    <p:extLst>
      <p:ext uri="{BB962C8B-B14F-4D97-AF65-F5344CB8AC3E}">
        <p14:creationId xmlns:p14="http://schemas.microsoft.com/office/powerpoint/2010/main" val="124030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5" name="Text Placeholder 4"/>
          <p:cNvSpPr>
            <a:spLocks noGrp="1"/>
          </p:cNvSpPr>
          <p:nvPr>
            <p:ph type="body" sz="quarter" idx="12" hasCustomPrompt="1"/>
          </p:nvPr>
        </p:nvSpPr>
        <p:spPr>
          <a:xfrm>
            <a:off x="174625" y="6515100"/>
            <a:ext cx="8861425" cy="249238"/>
          </a:xfrm>
          <a:prstGeom prst="rect">
            <a:avLst/>
          </a:prstGeom>
        </p:spPr>
        <p:txBody>
          <a:bodyPr/>
          <a:lstStyle>
            <a:lvl1pPr>
              <a:defRPr sz="1200"/>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A00F62B-F0C2-4CB6-9197-3543A8E56D9F}"/>
              </a:ext>
            </a:extLst>
          </p:cNvPr>
          <p:cNvSpPr>
            <a:spLocks noGrp="1"/>
          </p:cNvSpPr>
          <p:nvPr>
            <p:ph type="body" sz="quarter" idx="10"/>
          </p:nvPr>
        </p:nvSpPr>
        <p:spPr>
          <a:xfrm>
            <a:off x="0" y="6524625"/>
            <a:ext cx="9144000" cy="239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B5AE9AE-4C55-4C80-9652-3D2CF5E87F7C}"/>
              </a:ext>
            </a:extLst>
          </p:cNvPr>
          <p:cNvSpPr>
            <a:spLocks noGrp="1"/>
          </p:cNvSpPr>
          <p:nvPr>
            <p:ph type="body" sz="quarter" idx="11"/>
          </p:nvPr>
        </p:nvSpPr>
        <p:spPr>
          <a:xfrm>
            <a:off x="3328988" y="6161088"/>
            <a:ext cx="3205162" cy="239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4375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7" name="Content Placeholder 6"/>
          <p:cNvSpPr>
            <a:spLocks noGrp="1"/>
          </p:cNvSpPr>
          <p:nvPr>
            <p:ph sz="quarter" idx="16"/>
          </p:nvPr>
        </p:nvSpPr>
        <p:spPr>
          <a:xfrm>
            <a:off x="342900" y="1963738"/>
            <a:ext cx="84582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342900" y="2608263"/>
            <a:ext cx="8458200" cy="44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8"/>
          </p:nvPr>
        </p:nvSpPr>
        <p:spPr>
          <a:xfrm>
            <a:off x="342900" y="3213100"/>
            <a:ext cx="8458200" cy="552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9"/>
          </p:nvPr>
        </p:nvSpPr>
        <p:spPr>
          <a:xfrm>
            <a:off x="342900" y="3913188"/>
            <a:ext cx="8458200" cy="46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20"/>
          </p:nvPr>
        </p:nvSpPr>
        <p:spPr>
          <a:xfrm>
            <a:off x="342900" y="4590303"/>
            <a:ext cx="8458200" cy="416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1"/>
          </p:nvPr>
        </p:nvSpPr>
        <p:spPr>
          <a:xfrm>
            <a:off x="342900" y="5208588"/>
            <a:ext cx="8458200"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2"/>
          </p:nvPr>
        </p:nvSpPr>
        <p:spPr>
          <a:xfrm>
            <a:off x="342900" y="5726113"/>
            <a:ext cx="8458200" cy="31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03871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56934274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11" hasCustomPrompt="1"/>
          </p:nvPr>
        </p:nvSpPr>
        <p:spPr>
          <a:xfrm>
            <a:off x="185738" y="6515100"/>
            <a:ext cx="8662987"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02229348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67183337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542521"/>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8273797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474122986"/>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184225027"/>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94743778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8679514"/>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0051852"/>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598477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643938"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16888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2412512"/>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228425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t>10/29/2024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29881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802065297"/>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192933610"/>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36192910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53231633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90692420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40772310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3"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10/29/2024</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
        <p:nvSpPr>
          <p:cNvPr id="13" name="MGH Yellow Line">
            <a:extLst>
              <a:ext uri="{FF2B5EF4-FFF2-40B4-BE49-F238E27FC236}">
                <a16:creationId xmlns:a16="http://schemas.microsoft.com/office/drawing/2014/main" id="{15C81C14-00A1-423D-BF15-EE539E17D564}"/>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ort Copyright">
            <a:extLst>
              <a:ext uri="{FF2B5EF4-FFF2-40B4-BE49-F238E27FC236}">
                <a16:creationId xmlns:a16="http://schemas.microsoft.com/office/drawing/2014/main" id="{57B389C9-3575-40EE-B6D4-D92E27EBAC42}"/>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3301768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userDrawn="1">
          <p15:clr>
            <a:srgbClr val="F26B43"/>
          </p15:clr>
        </p15:guide>
        <p15:guide id="2" orient="horz" pos="864" userDrawn="1">
          <p15:clr>
            <a:srgbClr val="F26B43"/>
          </p15:clr>
        </p15:guide>
        <p15:guide id="3" orient="horz" pos="360" userDrawn="1">
          <p15:clr>
            <a:srgbClr val="F26B43"/>
          </p15:clr>
        </p15:guide>
        <p15:guide id="4" orient="horz" pos="3936" userDrawn="1">
          <p15:clr>
            <a:srgbClr val="F26B43"/>
          </p15:clr>
        </p15:guide>
        <p15:guide id="5" pos="984" userDrawn="1">
          <p15:clr>
            <a:srgbClr val="F26B43"/>
          </p15:clr>
        </p15:guide>
        <p15:guide id="6" pos="5376" userDrawn="1">
          <p15:clr>
            <a:srgbClr val="F26B43"/>
          </p15:clr>
        </p15:guide>
        <p15:guide id="7" pos="2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8.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7</a:t>
            </a:r>
          </a:p>
        </p:txBody>
      </p:sp>
      <p:sp>
        <p:nvSpPr>
          <p:cNvPr id="8" name="Subtitle 7"/>
          <p:cNvSpPr>
            <a:spLocks noGrp="1"/>
          </p:cNvSpPr>
          <p:nvPr>
            <p:ph type="subTitle" idx="1"/>
          </p:nvPr>
        </p:nvSpPr>
        <p:spPr/>
        <p:txBody>
          <a:bodyPr/>
          <a:lstStyle/>
          <a:p>
            <a:r>
              <a:rPr lang="en-IN" dirty="0"/>
              <a:t>Atrial Dysrhythmias</a:t>
            </a:r>
            <a:endParaRPr lang="en-US" dirty="0"/>
          </a:p>
        </p:txBody>
      </p:sp>
      <p:pic>
        <p:nvPicPr>
          <p:cNvPr id="7" name="Picture 6" descr="The cover page of a book is sh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951" y="1330788"/>
            <a:ext cx="3660579" cy="4684105"/>
          </a:xfrm>
          <a:prstGeom prst="rect">
            <a:avLst/>
          </a:prstGeom>
        </p:spPr>
      </p:pic>
      <p:sp>
        <p:nvSpPr>
          <p:cNvPr id="6" name="Text Placeholder 5">
            <a:extLst>
              <a:ext uri="{FF2B5EF4-FFF2-40B4-BE49-F238E27FC236}">
                <a16:creationId xmlns:a16="http://schemas.microsoft.com/office/drawing/2014/main" id="{49010066-D79A-4D29-9A35-46ED99958880}"/>
              </a:ext>
            </a:extLst>
          </p:cNvPr>
          <p:cNvSpPr>
            <a:spLocks noGrp="1"/>
          </p:cNvSpPr>
          <p:nvPr>
            <p:ph type="body" sz="quarter" idx="11"/>
          </p:nvPr>
        </p:nvSpPr>
        <p:spPr>
          <a:xfrm>
            <a:off x="2969419" y="6161088"/>
            <a:ext cx="3205162" cy="239712"/>
          </a:xfrm>
        </p:spPr>
        <p:txBody>
          <a:bodyPr anchor="ctr"/>
          <a:lstStyle/>
          <a:p>
            <a:pPr algn="ctr"/>
            <a:r>
              <a:rPr lang="en-US" sz="1200" dirty="0">
                <a:hlinkClick r:id="" action="ppaction://noaction"/>
              </a:rPr>
              <a:t>Access the text alternative for slide images.</a:t>
            </a:r>
            <a:endParaRPr lang="en-US" sz="1200" dirty="0"/>
          </a:p>
        </p:txBody>
      </p:sp>
      <p:sp>
        <p:nvSpPr>
          <p:cNvPr id="5" name="Text Placeholder 4">
            <a:extLst>
              <a:ext uri="{FF2B5EF4-FFF2-40B4-BE49-F238E27FC236}">
                <a16:creationId xmlns:a16="http://schemas.microsoft.com/office/drawing/2014/main" id="{4A4050DD-92EC-4B93-8AFA-16C84659D28A}"/>
              </a:ext>
            </a:extLst>
          </p:cNvPr>
          <p:cNvSpPr>
            <a:spLocks noGrp="1"/>
          </p:cNvSpPr>
          <p:nvPr>
            <p:ph type="body" sz="quarter" idx="10"/>
          </p:nvPr>
        </p:nvSpPr>
        <p:spPr/>
        <p:txBody>
          <a:bodyPr anchor="ctr"/>
          <a:lstStyle/>
          <a:p>
            <a:pPr algn="ctr"/>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54756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876D-D2AF-487C-81BE-CD7A3F26ACCE}"/>
              </a:ext>
            </a:extLst>
          </p:cNvPr>
          <p:cNvSpPr>
            <a:spLocks noGrp="1"/>
          </p:cNvSpPr>
          <p:nvPr>
            <p:ph type="title"/>
          </p:nvPr>
        </p:nvSpPr>
        <p:spPr/>
        <p:txBody>
          <a:bodyPr>
            <a:normAutofit fontScale="90000"/>
          </a:bodyPr>
          <a:lstStyle/>
          <a:p>
            <a:r>
              <a:rPr lang="en-US" sz="3400" dirty="0"/>
              <a:t>Identifying Premature Atrial Complexes</a:t>
            </a:r>
          </a:p>
        </p:txBody>
      </p:sp>
      <p:sp>
        <p:nvSpPr>
          <p:cNvPr id="3" name="Content Placeholder 2">
            <a:extLst>
              <a:ext uri="{FF2B5EF4-FFF2-40B4-BE49-F238E27FC236}">
                <a16:creationId xmlns:a16="http://schemas.microsoft.com/office/drawing/2014/main" id="{FF9DCEE8-BCC3-4D33-911E-B92936D3B047}"/>
              </a:ext>
            </a:extLst>
          </p:cNvPr>
          <p:cNvSpPr>
            <a:spLocks noGrp="1"/>
          </p:cNvSpPr>
          <p:nvPr>
            <p:ph sz="quarter" idx="11"/>
          </p:nvPr>
        </p:nvSpPr>
        <p:spPr>
          <a:xfrm>
            <a:off x="342900" y="1276710"/>
            <a:ext cx="8458200" cy="2008932"/>
          </a:xfrm>
        </p:spPr>
        <p:txBody>
          <a:bodyPr/>
          <a:lstStyle/>
          <a:p>
            <a:pPr lvl="0">
              <a:buClr>
                <a:schemeClr val="dk1"/>
              </a:buClr>
              <a:buSzPts val="2400"/>
            </a:pPr>
            <a:r>
              <a:rPr lang="en-IN" dirty="0">
                <a:solidFill>
                  <a:schemeClr val="accent2">
                    <a:lumMod val="75000"/>
                  </a:schemeClr>
                </a:solidFill>
              </a:rPr>
              <a:t>Determine the underlying sinus rhythm.</a:t>
            </a:r>
          </a:p>
          <a:p>
            <a:pPr lvl="0">
              <a:buClr>
                <a:schemeClr val="dk1"/>
              </a:buClr>
              <a:buSzPts val="2400"/>
            </a:pPr>
            <a:r>
              <a:rPr lang="en-IN" dirty="0">
                <a:solidFill>
                  <a:schemeClr val="accent2">
                    <a:lumMod val="75000"/>
                  </a:schemeClr>
                </a:solidFill>
              </a:rPr>
              <a:t>Label tracing with:</a:t>
            </a:r>
          </a:p>
          <a:p>
            <a:pPr marL="292608" lvl="0" indent="-292608">
              <a:buClr>
                <a:schemeClr val="dk1"/>
              </a:buClr>
              <a:buSzPts val="2400"/>
              <a:buChar char="•"/>
            </a:pPr>
            <a:r>
              <a:rPr lang="en-IN" dirty="0">
                <a:solidFill>
                  <a:schemeClr val="accent2">
                    <a:lumMod val="75000"/>
                  </a:schemeClr>
                </a:solidFill>
              </a:rPr>
              <a:t>Underlying rhythm.</a:t>
            </a:r>
          </a:p>
          <a:p>
            <a:pPr marL="292608" lvl="0" indent="-292608">
              <a:buClr>
                <a:schemeClr val="dk1"/>
              </a:buClr>
              <a:buSzPts val="2400"/>
              <a:buChar char="•"/>
            </a:pPr>
            <a:r>
              <a:rPr lang="en-IN" dirty="0">
                <a:solidFill>
                  <a:schemeClr val="accent2">
                    <a:lumMod val="75000"/>
                  </a:schemeClr>
                </a:solidFill>
              </a:rPr>
              <a:t>Type of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p>
        </p:txBody>
      </p:sp>
      <p:sp>
        <p:nvSpPr>
          <p:cNvPr id="4" name="Content Placeholder 3">
            <a:extLst>
              <a:ext uri="{FF2B5EF4-FFF2-40B4-BE49-F238E27FC236}">
                <a16:creationId xmlns:a16="http://schemas.microsoft.com/office/drawing/2014/main" id="{EE3455EB-172C-4C89-B457-D23D974BD33D}"/>
              </a:ext>
            </a:extLst>
          </p:cNvPr>
          <p:cNvSpPr>
            <a:spLocks noGrp="1"/>
          </p:cNvSpPr>
          <p:nvPr>
            <p:ph sz="quarter" idx="14"/>
          </p:nvPr>
        </p:nvSpPr>
        <p:spPr>
          <a:xfrm>
            <a:off x="342900" y="3346336"/>
            <a:ext cx="8458200" cy="1574380"/>
          </a:xfrm>
        </p:spPr>
        <p:txBody>
          <a:bodyPr/>
          <a:lstStyle/>
          <a:p>
            <a:pPr lvl="0">
              <a:buClr>
                <a:schemeClr val="dk1"/>
              </a:buClr>
              <a:buSzPts val="2400"/>
            </a:pPr>
            <a:r>
              <a:rPr lang="en-IN" dirty="0">
                <a:solidFill>
                  <a:schemeClr val="accent2">
                    <a:lumMod val="75000"/>
                  </a:schemeClr>
                </a:solidFill>
              </a:rPr>
              <a:t>Examples:</a:t>
            </a:r>
          </a:p>
          <a:p>
            <a:pPr marL="292608" lvl="0" indent="-292608">
              <a:buClr>
                <a:schemeClr val="dk1"/>
              </a:buClr>
              <a:buSzPts val="2400"/>
              <a:buChar char="•"/>
            </a:pPr>
            <a:r>
              <a:rPr lang="en-IN" dirty="0">
                <a:solidFill>
                  <a:schemeClr val="accent2">
                    <a:lumMod val="75000"/>
                  </a:schemeClr>
                </a:solidFill>
              </a:rPr>
              <a:t>Sinus bradycardia with trigeminal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r>
              <a:rPr lang="en-IN" sz="100" dirty="0">
                <a:solidFill>
                  <a:schemeClr val="accent2">
                    <a:lumMod val="75000"/>
                  </a:schemeClr>
                </a:solidFill>
              </a:rPr>
              <a:t> </a:t>
            </a:r>
            <a:r>
              <a:rPr lang="en-IN" dirty="0">
                <a:solidFill>
                  <a:schemeClr val="accent2">
                    <a:lumMod val="75000"/>
                  </a:schemeClr>
                </a:solidFill>
              </a:rPr>
              <a:t>s.</a:t>
            </a:r>
          </a:p>
          <a:p>
            <a:pPr marL="292608" lvl="0" indent="-292608">
              <a:buClr>
                <a:schemeClr val="dk1"/>
              </a:buClr>
              <a:buSzPts val="2400"/>
              <a:buChar char="•"/>
            </a:pPr>
            <a:r>
              <a:rPr lang="en-IN" dirty="0">
                <a:solidFill>
                  <a:schemeClr val="accent2">
                    <a:lumMod val="75000"/>
                  </a:schemeClr>
                </a:solidFill>
              </a:rPr>
              <a:t>Sinus rhythm with occasional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r>
              <a:rPr lang="en-IN" sz="100" dirty="0">
                <a:solidFill>
                  <a:schemeClr val="accent2">
                    <a:lumMod val="75000"/>
                  </a:schemeClr>
                </a:solidFill>
              </a:rPr>
              <a:t> </a:t>
            </a:r>
            <a:r>
              <a:rPr lang="en-IN" dirty="0">
                <a:solidFill>
                  <a:schemeClr val="accent2">
                    <a:lumMod val="75000"/>
                  </a:schemeClr>
                </a:solidFill>
              </a:rPr>
              <a:t>s.</a:t>
            </a:r>
          </a:p>
        </p:txBody>
      </p:sp>
      <p:sp>
        <p:nvSpPr>
          <p:cNvPr id="7" name="Slide Number Placeholder 6">
            <a:extLst>
              <a:ext uri="{FF2B5EF4-FFF2-40B4-BE49-F238E27FC236}">
                <a16:creationId xmlns:a16="http://schemas.microsoft.com/office/drawing/2014/main" id="{BD9ECDDD-76F5-4644-A0A4-7F2DDCFD5714}"/>
              </a:ext>
            </a:extLst>
          </p:cNvPr>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15531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CC33-BA02-4B14-8A3B-24A54A8F4CE1}"/>
              </a:ext>
            </a:extLst>
          </p:cNvPr>
          <p:cNvSpPr>
            <a:spLocks noGrp="1"/>
          </p:cNvSpPr>
          <p:nvPr>
            <p:ph type="title"/>
          </p:nvPr>
        </p:nvSpPr>
        <p:spPr/>
        <p:txBody>
          <a:bodyPr>
            <a:normAutofit fontScale="90000"/>
          </a:bodyPr>
          <a:lstStyle/>
          <a:p>
            <a:r>
              <a:rPr lang="en-IN" dirty="0"/>
              <a:t>Premature Atrial Complexes: What You Should Know</a:t>
            </a:r>
            <a:endParaRPr lang="en-US" dirty="0"/>
          </a:p>
        </p:txBody>
      </p:sp>
      <p:sp>
        <p:nvSpPr>
          <p:cNvPr id="3" name="Content Placeholder 2">
            <a:extLst>
              <a:ext uri="{FF2B5EF4-FFF2-40B4-BE49-F238E27FC236}">
                <a16:creationId xmlns:a16="http://schemas.microsoft.com/office/drawing/2014/main" id="{E305E433-BEF4-4C71-B6C8-25F5AB048D1B}"/>
              </a:ext>
            </a:extLst>
          </p:cNvPr>
          <p:cNvSpPr>
            <a:spLocks noGrp="1"/>
          </p:cNvSpPr>
          <p:nvPr>
            <p:ph sz="quarter" idx="11"/>
          </p:nvPr>
        </p:nvSpPr>
        <p:spPr>
          <a:xfrm>
            <a:off x="342900" y="1276709"/>
            <a:ext cx="8191500" cy="4971691"/>
          </a:xfrm>
        </p:spPr>
        <p:txBody>
          <a:bodyPr/>
          <a:lstStyle/>
          <a:p>
            <a:pPr marL="292608" lvl="0" indent="-292608">
              <a:buClr>
                <a:schemeClr val="dk1"/>
              </a:buClr>
              <a:buSzPts val="2400"/>
              <a:buChar char="•"/>
            </a:pPr>
            <a:r>
              <a:rPr lang="en-IN" dirty="0">
                <a:solidFill>
                  <a:schemeClr val="accent2">
                    <a:lumMod val="75000"/>
                  </a:schemeClr>
                </a:solidFill>
              </a:rPr>
              <a:t>Patient may experience the symptoms of low cardiac output.</a:t>
            </a:r>
          </a:p>
          <a:p>
            <a:pPr marL="292608" lvl="0" indent="-292608">
              <a:buClr>
                <a:schemeClr val="dk1"/>
              </a:buClr>
              <a:buSzPts val="2400"/>
              <a:buChar char="•"/>
            </a:pPr>
            <a:r>
              <a:rPr lang="en-IN" dirty="0">
                <a:solidFill>
                  <a:schemeClr val="accent2">
                    <a:lumMod val="75000"/>
                  </a:schemeClr>
                </a:solidFill>
              </a:rPr>
              <a:t>Severity of patient’s complaint is related to the frequency of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r>
              <a:rPr lang="en-IN" sz="100" dirty="0">
                <a:solidFill>
                  <a:schemeClr val="accent2">
                    <a:lumMod val="75000"/>
                  </a:schemeClr>
                </a:solidFill>
              </a:rPr>
              <a:t> </a:t>
            </a:r>
            <a:r>
              <a:rPr lang="en-IN" dirty="0">
                <a:solidFill>
                  <a:schemeClr val="accent2">
                    <a:lumMod val="75000"/>
                  </a:schemeClr>
                </a:solidFill>
              </a:rPr>
              <a:t>s.</a:t>
            </a:r>
          </a:p>
          <a:p>
            <a:pPr marL="292608" lvl="0" indent="-292608">
              <a:buClr>
                <a:schemeClr val="dk1"/>
              </a:buClr>
              <a:buSzPts val="2400"/>
              <a:buChar char="•"/>
            </a:pPr>
            <a:r>
              <a:rPr lang="en-IN" dirty="0">
                <a:solidFill>
                  <a:schemeClr val="accent2">
                    <a:lumMod val="75000"/>
                  </a:schemeClr>
                </a:solidFill>
              </a:rPr>
              <a:t>Frequent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r>
              <a:rPr lang="en-IN" sz="100" dirty="0">
                <a:solidFill>
                  <a:schemeClr val="accent2">
                    <a:lumMod val="75000"/>
                  </a:schemeClr>
                </a:solidFill>
              </a:rPr>
              <a:t> </a:t>
            </a:r>
            <a:r>
              <a:rPr lang="en-IN" dirty="0">
                <a:solidFill>
                  <a:schemeClr val="accent2">
                    <a:lumMod val="75000"/>
                  </a:schemeClr>
                </a:solidFill>
              </a:rPr>
              <a:t>s may indicate a more serious atrial dysrhythmia.</a:t>
            </a:r>
          </a:p>
        </p:txBody>
      </p:sp>
      <p:sp>
        <p:nvSpPr>
          <p:cNvPr id="6" name="Slide Number Placeholder 5">
            <a:extLst>
              <a:ext uri="{FF2B5EF4-FFF2-40B4-BE49-F238E27FC236}">
                <a16:creationId xmlns:a16="http://schemas.microsoft.com/office/drawing/2014/main" id="{B4B39B3E-6394-40BF-8BAF-88A2AA1E3E9A}"/>
              </a:ext>
            </a:extLst>
          </p:cNvPr>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423534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AC9B-123B-42F3-ABC2-D82A7777340C}"/>
              </a:ext>
            </a:extLst>
          </p:cNvPr>
          <p:cNvSpPr>
            <a:spLocks noGrp="1"/>
          </p:cNvSpPr>
          <p:nvPr>
            <p:ph type="title"/>
          </p:nvPr>
        </p:nvSpPr>
        <p:spPr/>
        <p:txBody>
          <a:bodyPr>
            <a:normAutofit fontScale="90000"/>
          </a:bodyPr>
          <a:lstStyle/>
          <a:p>
            <a:r>
              <a:rPr lang="en-IN" dirty="0"/>
              <a:t>Learning Outcome 7.2                          Apply Your Knowledge </a:t>
            </a:r>
            <a:r>
              <a:rPr lang="en-IN" sz="1100" b="0" dirty="0"/>
              <a:t>1</a:t>
            </a:r>
            <a:endParaRPr lang="en-US" sz="1100" b="0" dirty="0"/>
          </a:p>
        </p:txBody>
      </p:sp>
      <p:sp>
        <p:nvSpPr>
          <p:cNvPr id="3" name="Content Placeholder 2">
            <a:extLst>
              <a:ext uri="{FF2B5EF4-FFF2-40B4-BE49-F238E27FC236}">
                <a16:creationId xmlns:a16="http://schemas.microsoft.com/office/drawing/2014/main" id="{296FDA60-C9BD-476B-9076-6D227B025D68}"/>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What is the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 pattern in which every third complex is a premature beat?</a:t>
            </a:r>
          </a:p>
        </p:txBody>
      </p:sp>
      <p:sp>
        <p:nvSpPr>
          <p:cNvPr id="6" name="Slide Number Placeholder 5">
            <a:extLst>
              <a:ext uri="{FF2B5EF4-FFF2-40B4-BE49-F238E27FC236}">
                <a16:creationId xmlns:a16="http://schemas.microsoft.com/office/drawing/2014/main" id="{654D84DA-2CEB-43D1-8E47-2DBF5BA0C52B}"/>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27627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C56DBE-600D-415D-8784-50FA44736C8A}"/>
              </a:ext>
            </a:extLst>
          </p:cNvPr>
          <p:cNvSpPr>
            <a:spLocks noGrp="1"/>
          </p:cNvSpPr>
          <p:nvPr>
            <p:ph type="title"/>
          </p:nvPr>
        </p:nvSpPr>
        <p:spPr/>
        <p:txBody>
          <a:bodyPr>
            <a:normAutofit fontScale="90000"/>
          </a:bodyPr>
          <a:lstStyle/>
          <a:p>
            <a:r>
              <a:rPr lang="en-IN" sz="3600" dirty="0"/>
              <a:t>Learning Outcome 7.2                          Apply Your Knowledge </a:t>
            </a:r>
            <a:r>
              <a:rPr lang="en-IN" sz="1100" b="0" dirty="0"/>
              <a:t>2</a:t>
            </a:r>
            <a:endParaRPr lang="en-US" sz="1100" dirty="0"/>
          </a:p>
        </p:txBody>
      </p:sp>
      <p:sp>
        <p:nvSpPr>
          <p:cNvPr id="8" name="Content Placeholder 7">
            <a:extLst>
              <a:ext uri="{FF2B5EF4-FFF2-40B4-BE49-F238E27FC236}">
                <a16:creationId xmlns:a16="http://schemas.microsoft.com/office/drawing/2014/main" id="{BFA7985E-C572-4457-8DFF-484A5E7D384E}"/>
              </a:ext>
            </a:extLst>
          </p:cNvPr>
          <p:cNvSpPr>
            <a:spLocks noGrp="1"/>
          </p:cNvSpPr>
          <p:nvPr>
            <p:ph sz="quarter" idx="11"/>
          </p:nvPr>
        </p:nvSpPr>
        <p:spPr>
          <a:xfrm>
            <a:off x="314024" y="1623219"/>
            <a:ext cx="8458200" cy="811973"/>
          </a:xfrm>
        </p:spPr>
        <p:txBody>
          <a:bodyPr/>
          <a:lstStyle/>
          <a:p>
            <a:r>
              <a:rPr lang="en-IN" dirty="0">
                <a:solidFill>
                  <a:schemeClr val="accent2">
                    <a:lumMod val="75000"/>
                  </a:schemeClr>
                </a:solidFill>
              </a:rPr>
              <a:t>What is the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 pattern in which every third complex is a premature beat?</a:t>
            </a:r>
          </a:p>
        </p:txBody>
      </p:sp>
      <p:sp>
        <p:nvSpPr>
          <p:cNvPr id="11" name="Content Placeholder 10">
            <a:extLst>
              <a:ext uri="{FF2B5EF4-FFF2-40B4-BE49-F238E27FC236}">
                <a16:creationId xmlns:a16="http://schemas.microsoft.com/office/drawing/2014/main" id="{ED6F770F-BB1B-408E-998C-06A29F2CF29A}"/>
              </a:ext>
            </a:extLst>
          </p:cNvPr>
          <p:cNvSpPr>
            <a:spLocks noGrp="1"/>
          </p:cNvSpPr>
          <p:nvPr>
            <p:ph sz="quarter" idx="14"/>
          </p:nvPr>
        </p:nvSpPr>
        <p:spPr>
          <a:xfrm>
            <a:off x="294773" y="3195516"/>
            <a:ext cx="8458200" cy="519836"/>
          </a:xfrm>
        </p:spPr>
        <p:txBody>
          <a:bodyPr/>
          <a:lstStyle/>
          <a:p>
            <a:r>
              <a:rPr lang="en-IN" dirty="0">
                <a:solidFill>
                  <a:srgbClr val="002060"/>
                </a:solidFill>
              </a:rPr>
              <a:t>Trigeminy</a:t>
            </a:r>
          </a:p>
        </p:txBody>
      </p:sp>
      <p:sp>
        <p:nvSpPr>
          <p:cNvPr id="6" name="Slide Number Placeholder 5">
            <a:extLst>
              <a:ext uri="{FF2B5EF4-FFF2-40B4-BE49-F238E27FC236}">
                <a16:creationId xmlns:a16="http://schemas.microsoft.com/office/drawing/2014/main" id="{3AF4A781-8834-4441-A024-56471ECFC9F4}"/>
              </a:ext>
            </a:extLst>
          </p:cNvPr>
          <p:cNvSpPr>
            <a:spLocks noGrp="1"/>
          </p:cNvSpPr>
          <p:nvPr>
            <p:ph type="sldNum" sz="quarter" idx="10"/>
          </p:nvPr>
        </p:nvSpPr>
        <p:spPr/>
        <p:txBody>
          <a:bodyPr/>
          <a:lstStyle/>
          <a:p>
            <a:fld id="{68151E55-6873-49E2-B8D5-2F265E6F1973}" type="slidenum">
              <a:rPr lang="en-US" smtClean="0"/>
              <a:pPr/>
              <a:t>13</a:t>
            </a:fld>
            <a:endParaRPr lang="en-US" dirty="0"/>
          </a:p>
        </p:txBody>
      </p:sp>
      <p:sp>
        <p:nvSpPr>
          <p:cNvPr id="4" name="Content Placeholder 3">
            <a:extLst>
              <a:ext uri="{FF2B5EF4-FFF2-40B4-BE49-F238E27FC236}">
                <a16:creationId xmlns:a16="http://schemas.microsoft.com/office/drawing/2014/main" id="{50A0C9BE-8F23-484C-BC16-C1EA0C0A25C1}"/>
              </a:ext>
            </a:extLst>
          </p:cNvPr>
          <p:cNvSpPr>
            <a:spLocks noGrp="1"/>
          </p:cNvSpPr>
          <p:nvPr>
            <p:ph sz="quarter" idx="15"/>
          </p:nvPr>
        </p:nvSpPr>
        <p:spPr>
          <a:xfrm>
            <a:off x="327874" y="2569141"/>
            <a:ext cx="8458200" cy="520569"/>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06841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Learning Outcome 7.3                  Wandering Atrial Pacemaker (W</a:t>
            </a:r>
            <a:r>
              <a:rPr lang="en-IN" sz="100" dirty="0"/>
              <a:t> </a:t>
            </a:r>
            <a:r>
              <a:rPr lang="en-IN" dirty="0"/>
              <a:t>A</a:t>
            </a:r>
            <a:r>
              <a:rPr lang="en-IN" sz="100" dirty="0"/>
              <a:t> </a:t>
            </a:r>
            <a:r>
              <a:rPr lang="en-IN" dirty="0"/>
              <a:t>P)</a:t>
            </a:r>
            <a:endParaRPr lang="en-US" dirty="0"/>
          </a:p>
        </p:txBody>
      </p:sp>
      <p:sp>
        <p:nvSpPr>
          <p:cNvPr id="5" name="Content Placeholder 4">
            <a:extLst>
              <a:ext uri="{FF2B5EF4-FFF2-40B4-BE49-F238E27FC236}">
                <a16:creationId xmlns:a16="http://schemas.microsoft.com/office/drawing/2014/main" id="{F0BE7165-1F55-4DC8-9554-74F5905E5208}"/>
              </a:ext>
            </a:extLst>
          </p:cNvPr>
          <p:cNvSpPr>
            <a:spLocks noGrp="1"/>
          </p:cNvSpPr>
          <p:nvPr>
            <p:ph sz="quarter" idx="11"/>
          </p:nvPr>
        </p:nvSpPr>
        <p:spPr>
          <a:xfrm>
            <a:off x="342900" y="1276710"/>
            <a:ext cx="8458200" cy="1419996"/>
          </a:xfrm>
        </p:spPr>
        <p:txBody>
          <a:bodyPr/>
          <a:lstStyle/>
          <a:p>
            <a:pPr marL="292608" lvl="0" indent="-292608">
              <a:buClr>
                <a:schemeClr val="dk1"/>
              </a:buClr>
              <a:buSzPts val="2400"/>
              <a:buChar char="•"/>
            </a:pPr>
            <a:r>
              <a:rPr lang="en-IN" dirty="0">
                <a:solidFill>
                  <a:schemeClr val="accent2">
                    <a:lumMod val="75000"/>
                  </a:schemeClr>
                </a:solidFill>
              </a:rPr>
              <a:t>Pacemaker site shifts between the S</a:t>
            </a:r>
            <a:r>
              <a:rPr lang="en-IN" sz="100" dirty="0">
                <a:solidFill>
                  <a:schemeClr val="accent2">
                    <a:lumMod val="75000"/>
                  </a:schemeClr>
                </a:solidFill>
              </a:rPr>
              <a:t> </a:t>
            </a:r>
            <a:r>
              <a:rPr lang="en-IN" dirty="0">
                <a:solidFill>
                  <a:schemeClr val="accent2">
                    <a:lumMod val="75000"/>
                  </a:schemeClr>
                </a:solidFill>
              </a:rPr>
              <a:t>A node, other sites in the atria, and/or the A</a:t>
            </a:r>
            <a:r>
              <a:rPr lang="en-IN" sz="100" dirty="0">
                <a:solidFill>
                  <a:schemeClr val="accent2">
                    <a:lumMod val="75000"/>
                  </a:schemeClr>
                </a:solidFill>
              </a:rPr>
              <a:t> </a:t>
            </a:r>
            <a:r>
              <a:rPr lang="en-IN" dirty="0">
                <a:solidFill>
                  <a:schemeClr val="accent2">
                    <a:lumMod val="75000"/>
                  </a:schemeClr>
                </a:solidFill>
              </a:rPr>
              <a:t>V junction.</a:t>
            </a:r>
          </a:p>
          <a:p>
            <a:pPr marL="292608" lvl="0" indent="-292608">
              <a:buClr>
                <a:schemeClr val="dk1"/>
              </a:buClr>
              <a:buSzPts val="2400"/>
              <a:buChar char="•"/>
            </a:pPr>
            <a:r>
              <a:rPr lang="en-IN" dirty="0">
                <a:solidFill>
                  <a:schemeClr val="accent2">
                    <a:lumMod val="75000"/>
                  </a:schemeClr>
                </a:solidFill>
              </a:rPr>
              <a:t>P wave morphology is different for each pacemaker site.</a:t>
            </a:r>
          </a:p>
        </p:txBody>
      </p:sp>
      <p:sp>
        <p:nvSpPr>
          <p:cNvPr id="4" name="Text Placeholder 3"/>
          <p:cNvSpPr>
            <a:spLocks noGrp="1"/>
          </p:cNvSpPr>
          <p:nvPr>
            <p:ph type="body" sz="quarter" idx="12"/>
          </p:nvPr>
        </p:nvSpPr>
        <p:spPr>
          <a:xfrm>
            <a:off x="2971268" y="6324600"/>
            <a:ext cx="3201464" cy="190500"/>
          </a:xfrm>
        </p:spPr>
        <p:txBody>
          <a:bodyPr/>
          <a:lstStyle/>
          <a:p>
            <a:r>
              <a:rPr lang="en-US" sz="1200" dirty="0">
                <a:hlinkClick r:id="" action="ppaction://noaction"/>
              </a:rPr>
              <a:t>Access the text alternative for slide images.</a:t>
            </a:r>
            <a:endParaRPr lang="en-US" sz="1200" dirty="0">
              <a:hlinkClick r:id="" action="ppaction://noaction"/>
            </a:endParaRPr>
          </a:p>
        </p:txBody>
      </p:sp>
      <p:sp>
        <p:nvSpPr>
          <p:cNvPr id="6" name="Slide Number Placeholder 5"/>
          <p:cNvSpPr>
            <a:spLocks noGrp="1"/>
          </p:cNvSpPr>
          <p:nvPr>
            <p:ph type="sldNum" sz="quarter" idx="4"/>
          </p:nvPr>
        </p:nvSpPr>
        <p:spPr/>
        <p:txBody>
          <a:bodyPr/>
          <a:lstStyle/>
          <a:p>
            <a:fld id="{68151E55-6873-49E2-B8D5-2F265E6F1973}" type="slidenum">
              <a:rPr lang="en-US" smtClean="0"/>
              <a:pPr/>
              <a:t>14</a:t>
            </a:fld>
            <a:endParaRPr lang="en-US" dirty="0"/>
          </a:p>
        </p:txBody>
      </p:sp>
      <p:pic>
        <p:nvPicPr>
          <p:cNvPr id="11" name="Picture 10" descr="An electrocardiograph shows the rhythm of wandering atrial pacemaker.">
            <a:extLst>
              <a:ext uri="{FF2B5EF4-FFF2-40B4-BE49-F238E27FC236}">
                <a16:creationId xmlns:a16="http://schemas.microsoft.com/office/drawing/2014/main" id="{0E129D02-E71D-4535-80E1-79BCF0EC55D7}"/>
              </a:ext>
            </a:extLst>
          </p:cNvPr>
          <p:cNvPicPr>
            <a:picLocks noChangeAspect="1"/>
          </p:cNvPicPr>
          <p:nvPr/>
        </p:nvPicPr>
        <p:blipFill>
          <a:blip r:embed="rId3"/>
          <a:stretch>
            <a:fillRect/>
          </a:stretch>
        </p:blipFill>
        <p:spPr>
          <a:xfrm>
            <a:off x="1828562" y="2877695"/>
            <a:ext cx="5486876" cy="2956816"/>
          </a:xfrm>
          <a:prstGeom prst="rect">
            <a:avLst/>
          </a:prstGeom>
        </p:spPr>
      </p:pic>
    </p:spTree>
    <p:extLst>
      <p:ext uri="{BB962C8B-B14F-4D97-AF65-F5344CB8AC3E}">
        <p14:creationId xmlns:p14="http://schemas.microsoft.com/office/powerpoint/2010/main" val="69286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DB13-B535-4068-B2C2-160DF5B0D252}"/>
              </a:ext>
            </a:extLst>
          </p:cNvPr>
          <p:cNvSpPr>
            <a:spLocks noGrp="1"/>
          </p:cNvSpPr>
          <p:nvPr>
            <p:ph type="title"/>
          </p:nvPr>
        </p:nvSpPr>
        <p:spPr/>
        <p:txBody>
          <a:bodyPr>
            <a:normAutofit fontScale="90000"/>
          </a:bodyPr>
          <a:lstStyle/>
          <a:p>
            <a:r>
              <a:rPr lang="en-US" sz="3600" dirty="0"/>
              <a:t>Wandering Atrial Pacemaker: Criteria</a:t>
            </a:r>
            <a:endParaRPr lang="en-US" sz="1000" b="0" baseline="0" dirty="0"/>
          </a:p>
        </p:txBody>
      </p:sp>
      <p:sp>
        <p:nvSpPr>
          <p:cNvPr id="3" name="Content Placeholder 2">
            <a:extLst>
              <a:ext uri="{FF2B5EF4-FFF2-40B4-BE49-F238E27FC236}">
                <a16:creationId xmlns:a16="http://schemas.microsoft.com/office/drawing/2014/main" id="{776B1880-6078-430E-8A3F-829CEE01780F}"/>
              </a:ext>
            </a:extLst>
          </p:cNvPr>
          <p:cNvSpPr>
            <a:spLocks noGrp="1"/>
          </p:cNvSpPr>
          <p:nvPr>
            <p:ph sz="quarter" idx="11"/>
          </p:nvPr>
        </p:nvSpPr>
        <p:spPr>
          <a:xfrm>
            <a:off x="342900" y="1276709"/>
            <a:ext cx="8283512" cy="4304941"/>
          </a:xfrm>
        </p:spPr>
        <p:txBody>
          <a:bodyPr/>
          <a:lstStyle/>
          <a:p>
            <a:pPr marL="292608" lvl="0" indent="-292608">
              <a:buClr>
                <a:schemeClr val="dk1"/>
              </a:buClr>
              <a:buSzPts val="2400"/>
              <a:buChar char="•"/>
            </a:pPr>
            <a:r>
              <a:rPr lang="en-IN" dirty="0">
                <a:solidFill>
                  <a:schemeClr val="accent2">
                    <a:lumMod val="75000"/>
                  </a:schemeClr>
                </a:solidFill>
              </a:rPr>
              <a:t>Rhythm: Slightly irregular.</a:t>
            </a:r>
          </a:p>
          <a:p>
            <a:pPr marL="292608" lvl="0" indent="-292608">
              <a:buClr>
                <a:schemeClr val="dk1"/>
              </a:buClr>
              <a:buSzPts val="2400"/>
              <a:buChar char="•"/>
            </a:pPr>
            <a:r>
              <a:rPr lang="en-IN" dirty="0">
                <a:solidFill>
                  <a:schemeClr val="accent2">
                    <a:lumMod val="75000"/>
                  </a:schemeClr>
                </a:solidFill>
              </a:rPr>
              <a:t>Rate: 60 to 100 beats per minute.</a:t>
            </a:r>
          </a:p>
          <a:p>
            <a:pPr marL="292608" lvl="0" indent="-292608">
              <a:buClr>
                <a:schemeClr val="dk1"/>
              </a:buClr>
              <a:buSzPts val="2400"/>
              <a:buChar char="•"/>
            </a:pPr>
            <a:r>
              <a:rPr lang="en-IN" dirty="0">
                <a:solidFill>
                  <a:schemeClr val="accent2">
                    <a:lumMod val="75000"/>
                  </a:schemeClr>
                </a:solidFill>
              </a:rPr>
              <a:t>P wave morphology: Continuous change.</a:t>
            </a:r>
          </a:p>
          <a:p>
            <a:pPr marL="292608" lvl="0" indent="-292608">
              <a:buClr>
                <a:schemeClr val="dk1"/>
              </a:buClr>
              <a:buSzPts val="2400"/>
              <a:buChar char="•"/>
            </a:pPr>
            <a:r>
              <a:rPr lang="en-IN" dirty="0">
                <a:solidFill>
                  <a:schemeClr val="accent2">
                    <a:lumMod val="75000"/>
                  </a:schemeClr>
                </a:solidFill>
              </a:rPr>
              <a:t>P</a:t>
            </a:r>
            <a:r>
              <a:rPr lang="en-IN" sz="100" dirty="0">
                <a:solidFill>
                  <a:schemeClr val="accent2">
                    <a:lumMod val="75000"/>
                  </a:schemeClr>
                </a:solidFill>
              </a:rPr>
              <a:t> </a:t>
            </a:r>
            <a:r>
              <a:rPr lang="en-IN" dirty="0">
                <a:solidFill>
                  <a:schemeClr val="accent2">
                    <a:lumMod val="75000"/>
                  </a:schemeClr>
                </a:solidFill>
              </a:rPr>
              <a:t>R interval: Varies.</a:t>
            </a:r>
          </a:p>
          <a:p>
            <a:pPr marL="292608" lvl="0" indent="-292608">
              <a:buClr>
                <a:schemeClr val="dk1"/>
              </a:buClr>
              <a:buSzPts val="2400"/>
              <a:buChar char="•"/>
            </a:pPr>
            <a:r>
              <a:rPr lang="en-IN" dirty="0">
                <a:solidFill>
                  <a:schemeClr val="accent2">
                    <a:lumMod val="75000"/>
                  </a:schemeClr>
                </a:solidFill>
              </a:rPr>
              <a:t>Q</a:t>
            </a:r>
            <a:r>
              <a:rPr lang="en-IN" sz="100" dirty="0">
                <a:solidFill>
                  <a:schemeClr val="accent2">
                    <a:lumMod val="75000"/>
                  </a:schemeClr>
                </a:solidFill>
              </a:rPr>
              <a:t> </a:t>
            </a:r>
            <a:r>
              <a:rPr lang="en-IN" dirty="0">
                <a:solidFill>
                  <a:schemeClr val="accent2">
                    <a:lumMod val="75000"/>
                  </a:schemeClr>
                </a:solidFill>
              </a:rPr>
              <a:t>R</a:t>
            </a:r>
            <a:r>
              <a:rPr lang="en-IN" sz="100" dirty="0">
                <a:solidFill>
                  <a:schemeClr val="accent2">
                    <a:lumMod val="75000"/>
                  </a:schemeClr>
                </a:solidFill>
              </a:rPr>
              <a:t> </a:t>
            </a:r>
            <a:r>
              <a:rPr lang="en-IN" dirty="0">
                <a:solidFill>
                  <a:schemeClr val="accent2">
                    <a:lumMod val="75000"/>
                  </a:schemeClr>
                </a:solidFill>
              </a:rPr>
              <a:t>S duration and morphology: Usually within normal limits.</a:t>
            </a:r>
          </a:p>
        </p:txBody>
      </p:sp>
      <p:sp>
        <p:nvSpPr>
          <p:cNvPr id="7" name="Slide Number Placeholder 6">
            <a:extLst>
              <a:ext uri="{FF2B5EF4-FFF2-40B4-BE49-F238E27FC236}">
                <a16:creationId xmlns:a16="http://schemas.microsoft.com/office/drawing/2014/main" id="{B8C1CAB5-0149-4DFA-A732-A0FBF298F9F7}"/>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223681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4B6B-7D4A-4A32-8311-CC994DC50F2F}"/>
              </a:ext>
            </a:extLst>
          </p:cNvPr>
          <p:cNvSpPr>
            <a:spLocks noGrp="1"/>
          </p:cNvSpPr>
          <p:nvPr>
            <p:ph type="title"/>
          </p:nvPr>
        </p:nvSpPr>
        <p:spPr/>
        <p:txBody>
          <a:bodyPr>
            <a:normAutofit fontScale="90000"/>
          </a:bodyPr>
          <a:lstStyle/>
          <a:p>
            <a:r>
              <a:rPr lang="en-IN" sz="3600" dirty="0"/>
              <a:t>Wandering Atrial Pacemaker: What You Should Know</a:t>
            </a:r>
            <a:endParaRPr lang="en-US" sz="1000" b="0" baseline="0" dirty="0"/>
          </a:p>
        </p:txBody>
      </p:sp>
      <p:sp>
        <p:nvSpPr>
          <p:cNvPr id="3" name="Content Placeholder 2">
            <a:extLst>
              <a:ext uri="{FF2B5EF4-FFF2-40B4-BE49-F238E27FC236}">
                <a16:creationId xmlns:a16="http://schemas.microsoft.com/office/drawing/2014/main" id="{68EEA47E-A641-4478-B329-64C713B0DD88}"/>
              </a:ext>
            </a:extLst>
          </p:cNvPr>
          <p:cNvSpPr>
            <a:spLocks noGrp="1"/>
          </p:cNvSpPr>
          <p:nvPr>
            <p:ph sz="quarter" idx="11"/>
          </p:nvPr>
        </p:nvSpPr>
        <p:spPr>
          <a:xfrm>
            <a:off x="342900" y="1276709"/>
            <a:ext cx="8458200" cy="1373501"/>
          </a:xfrm>
        </p:spPr>
        <p:txBody>
          <a:bodyPr/>
          <a:lstStyle/>
          <a:p>
            <a:pPr lvl="0">
              <a:buClr>
                <a:schemeClr val="dk1"/>
              </a:buClr>
              <a:buSzPts val="2400"/>
            </a:pPr>
            <a:r>
              <a:rPr lang="en-IN" dirty="0">
                <a:solidFill>
                  <a:schemeClr val="accent2">
                    <a:lumMod val="75000"/>
                  </a:schemeClr>
                </a:solidFill>
              </a:rPr>
              <a:t>Wandering atrial pacemaker is normal in children, older adults, and well-conditioned athletes.</a:t>
            </a:r>
          </a:p>
          <a:p>
            <a:pPr marL="292608" lvl="0" indent="-292608">
              <a:buClr>
                <a:schemeClr val="dk1"/>
              </a:buClr>
              <a:buSzPts val="2400"/>
              <a:buChar char="•"/>
            </a:pPr>
            <a:r>
              <a:rPr lang="en-IN" dirty="0">
                <a:solidFill>
                  <a:schemeClr val="accent2">
                    <a:lumMod val="75000"/>
                  </a:schemeClr>
                </a:solidFill>
              </a:rPr>
              <a:t>No signs or symptoms.</a:t>
            </a:r>
          </a:p>
        </p:txBody>
      </p:sp>
      <p:sp>
        <p:nvSpPr>
          <p:cNvPr id="4" name="Content Placeholder 3">
            <a:extLst>
              <a:ext uri="{FF2B5EF4-FFF2-40B4-BE49-F238E27FC236}">
                <a16:creationId xmlns:a16="http://schemas.microsoft.com/office/drawing/2014/main" id="{0E9909D4-384E-47D6-B8AD-78FF789F0293}"/>
              </a:ext>
            </a:extLst>
          </p:cNvPr>
          <p:cNvSpPr>
            <a:spLocks noGrp="1"/>
          </p:cNvSpPr>
          <p:nvPr>
            <p:ph sz="quarter" idx="14"/>
          </p:nvPr>
        </p:nvSpPr>
        <p:spPr>
          <a:xfrm>
            <a:off x="342900" y="2849164"/>
            <a:ext cx="8458200" cy="1731819"/>
          </a:xfrm>
        </p:spPr>
        <p:txBody>
          <a:bodyPr/>
          <a:lstStyle/>
          <a:p>
            <a:pPr lvl="0">
              <a:buClr>
                <a:schemeClr val="dk1"/>
              </a:buClr>
              <a:buSzPts val="2400"/>
            </a:pPr>
            <a:r>
              <a:rPr lang="en-IN" dirty="0">
                <a:solidFill>
                  <a:schemeClr val="accent2">
                    <a:lumMod val="75000"/>
                  </a:schemeClr>
                </a:solidFill>
              </a:rPr>
              <a:t>May be related to:</a:t>
            </a:r>
          </a:p>
          <a:p>
            <a:pPr marL="292608" lvl="0" indent="-292608">
              <a:buClr>
                <a:schemeClr val="dk1"/>
              </a:buClr>
              <a:buSzPts val="2400"/>
              <a:buChar char="•"/>
            </a:pPr>
            <a:r>
              <a:rPr lang="en-IN" dirty="0">
                <a:solidFill>
                  <a:schemeClr val="accent2">
                    <a:lumMod val="75000"/>
                  </a:schemeClr>
                </a:solidFill>
              </a:rPr>
              <a:t>Organic heart disease.</a:t>
            </a:r>
          </a:p>
          <a:p>
            <a:pPr marL="292608" lvl="0" indent="-292608">
              <a:buClr>
                <a:schemeClr val="dk1"/>
              </a:buClr>
              <a:buSzPts val="2400"/>
              <a:buChar char="•"/>
            </a:pPr>
            <a:r>
              <a:rPr lang="en-IN" dirty="0">
                <a:solidFill>
                  <a:schemeClr val="accent2">
                    <a:lumMod val="75000"/>
                  </a:schemeClr>
                </a:solidFill>
              </a:rPr>
              <a:t>Drug toxicity.</a:t>
            </a:r>
          </a:p>
        </p:txBody>
      </p:sp>
      <p:sp>
        <p:nvSpPr>
          <p:cNvPr id="7" name="Slide Number Placeholder 6">
            <a:extLst>
              <a:ext uri="{FF2B5EF4-FFF2-40B4-BE49-F238E27FC236}">
                <a16:creationId xmlns:a16="http://schemas.microsoft.com/office/drawing/2014/main" id="{A14C426A-4F3E-4A62-8A5F-1EA0DB21AADB}"/>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22261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dirty="0"/>
              <a:t>Learning Outcome 7.3                          Apply Your Knowledge</a:t>
            </a:r>
            <a:r>
              <a:rPr lang="en-US" dirty="0"/>
              <a:t> </a:t>
            </a:r>
            <a:r>
              <a:rPr lang="en-US" sz="1100" b="0" dirty="0"/>
              <a:t>1</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What characteristics differentiate wandering atrial pacemaker from other atrial dysrhythmias?</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12118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sz="3600" dirty="0"/>
              <a:t>Learning Outcome 7.3                          Apply Your Knowledge</a:t>
            </a:r>
            <a:r>
              <a:rPr lang="en-US" sz="3600" dirty="0"/>
              <a:t> </a:t>
            </a:r>
            <a:r>
              <a:rPr lang="en-US" sz="1100" b="0" dirty="0"/>
              <a:t>2</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a:xfrm>
            <a:off x="304399" y="1652095"/>
            <a:ext cx="8458200" cy="802348"/>
          </a:xfrm>
        </p:spPr>
        <p:txBody>
          <a:bodyPr/>
          <a:lstStyle/>
          <a:p>
            <a:pPr>
              <a:buClr>
                <a:schemeClr val="dk1"/>
              </a:buClr>
              <a:buSzPts val="2400"/>
            </a:pPr>
            <a:r>
              <a:rPr lang="en-IN" dirty="0">
                <a:solidFill>
                  <a:schemeClr val="accent2">
                    <a:lumMod val="75000"/>
                  </a:schemeClr>
                </a:solidFill>
              </a:rPr>
              <a:t>What characteristics differentiate wandering atrial pacemaker from other atrial dysrhythmias?</a:t>
            </a:r>
          </a:p>
        </p:txBody>
      </p:sp>
      <p:sp>
        <p:nvSpPr>
          <p:cNvPr id="7" name="Content Placeholder 6">
            <a:extLst>
              <a:ext uri="{FF2B5EF4-FFF2-40B4-BE49-F238E27FC236}">
                <a16:creationId xmlns:a16="http://schemas.microsoft.com/office/drawing/2014/main" id="{34170315-EF99-4A07-95D9-40A43A903FE8}"/>
              </a:ext>
            </a:extLst>
          </p:cNvPr>
          <p:cNvSpPr>
            <a:spLocks noGrp="1"/>
          </p:cNvSpPr>
          <p:nvPr>
            <p:ph sz="quarter" idx="14"/>
          </p:nvPr>
        </p:nvSpPr>
        <p:spPr>
          <a:xfrm>
            <a:off x="314024" y="3185891"/>
            <a:ext cx="8458200" cy="1577327"/>
          </a:xfrm>
        </p:spPr>
        <p:txBody>
          <a:bodyPr/>
          <a:lstStyle/>
          <a:p>
            <a:r>
              <a:rPr lang="en-IN" dirty="0">
                <a:solidFill>
                  <a:srgbClr val="002060"/>
                </a:solidFill>
              </a:rPr>
              <a:t>Wandering atrial pacemaker has changing P wave configurations with at least three variations in one lead.</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10"/>
          </p:nvPr>
        </p:nvSpPr>
        <p:spPr/>
        <p:txBody>
          <a:bodyPr/>
          <a:lstStyle/>
          <a:p>
            <a:fld id="{68151E55-6873-49E2-B8D5-2F265E6F1973}" type="slidenum">
              <a:rPr lang="en-US" smtClean="0"/>
              <a:pPr/>
              <a:t>18</a:t>
            </a:fld>
            <a:endParaRPr lang="en-US" dirty="0"/>
          </a:p>
        </p:txBody>
      </p:sp>
      <p:sp>
        <p:nvSpPr>
          <p:cNvPr id="8" name="Content Placeholder 7">
            <a:extLst>
              <a:ext uri="{FF2B5EF4-FFF2-40B4-BE49-F238E27FC236}">
                <a16:creationId xmlns:a16="http://schemas.microsoft.com/office/drawing/2014/main" id="{A6EA0828-D33A-4DBC-9346-76F456B0CDA3}"/>
              </a:ext>
            </a:extLst>
          </p:cNvPr>
          <p:cNvSpPr>
            <a:spLocks noGrp="1"/>
          </p:cNvSpPr>
          <p:nvPr>
            <p:ph sz="quarter" idx="15"/>
          </p:nvPr>
        </p:nvSpPr>
        <p:spPr>
          <a:xfrm>
            <a:off x="308623" y="2578766"/>
            <a:ext cx="8458200" cy="433942"/>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21567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Learning Outcome 7.4                   Multifocal Atrial Tachycardia (M</a:t>
            </a:r>
            <a:r>
              <a:rPr lang="en-IN" sz="100" dirty="0"/>
              <a:t> </a:t>
            </a:r>
            <a:r>
              <a:rPr lang="en-IN" dirty="0"/>
              <a:t>A</a:t>
            </a:r>
            <a:r>
              <a:rPr lang="en-IN" sz="100" dirty="0"/>
              <a:t> </a:t>
            </a:r>
            <a:r>
              <a:rPr lang="en-IN" dirty="0"/>
              <a:t>T)</a:t>
            </a:r>
            <a:endParaRPr lang="en-US" dirty="0"/>
          </a:p>
        </p:txBody>
      </p:sp>
      <p:sp>
        <p:nvSpPr>
          <p:cNvPr id="5" name="Content Placeholder 4">
            <a:extLst>
              <a:ext uri="{FF2B5EF4-FFF2-40B4-BE49-F238E27FC236}">
                <a16:creationId xmlns:a16="http://schemas.microsoft.com/office/drawing/2014/main" id="{F0BE7165-1F55-4DC8-9554-74F5905E5208}"/>
              </a:ext>
            </a:extLst>
          </p:cNvPr>
          <p:cNvSpPr>
            <a:spLocks noGrp="1"/>
          </p:cNvSpPr>
          <p:nvPr>
            <p:ph sz="quarter" idx="11"/>
          </p:nvPr>
        </p:nvSpPr>
        <p:spPr>
          <a:xfrm>
            <a:off x="342900" y="1276709"/>
            <a:ext cx="8458200" cy="1915941"/>
          </a:xfrm>
        </p:spPr>
        <p:txBody>
          <a:bodyPr/>
          <a:lstStyle/>
          <a:p>
            <a:pPr lvl="0">
              <a:buClr>
                <a:schemeClr val="dk1"/>
              </a:buClr>
              <a:buSzPts val="2400"/>
            </a:pPr>
            <a:r>
              <a:rPr lang="en-IN" dirty="0">
                <a:solidFill>
                  <a:schemeClr val="accent2">
                    <a:lumMod val="75000"/>
                  </a:schemeClr>
                </a:solidFill>
              </a:rPr>
              <a:t>Same characteristics as W</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P, but with a rate of 101 to 150 beats per minute.</a:t>
            </a:r>
          </a:p>
          <a:p>
            <a:pPr lvl="0">
              <a:buClr>
                <a:schemeClr val="dk1"/>
              </a:buClr>
              <a:buSzPts val="2400"/>
            </a:pPr>
            <a:r>
              <a:rPr lang="en-IN" dirty="0">
                <a:solidFill>
                  <a:schemeClr val="accent2">
                    <a:lumMod val="75000"/>
                  </a:schemeClr>
                </a:solidFill>
              </a:rPr>
              <a:t>Frequently mistaken for atrial fibrillation.</a:t>
            </a:r>
          </a:p>
          <a:p>
            <a:pPr marL="292608" lvl="0" indent="-292608">
              <a:buClr>
                <a:schemeClr val="dk1"/>
              </a:buClr>
              <a:buSzPts val="2400"/>
              <a:buChar char="•"/>
            </a:pPr>
            <a:r>
              <a:rPr lang="en-IN" dirty="0">
                <a:solidFill>
                  <a:schemeClr val="accent2">
                    <a:lumMod val="75000"/>
                  </a:schemeClr>
                </a:solidFill>
              </a:rPr>
              <a:t>Distinguishing feature: Visibly changing P waves.</a:t>
            </a:r>
          </a:p>
        </p:txBody>
      </p:sp>
      <p:sp>
        <p:nvSpPr>
          <p:cNvPr id="4" name="Text Placeholder 3"/>
          <p:cNvSpPr>
            <a:spLocks noGrp="1"/>
          </p:cNvSpPr>
          <p:nvPr>
            <p:ph type="body" sz="quarter" idx="12"/>
          </p:nvPr>
        </p:nvSpPr>
        <p:spPr>
          <a:xfrm>
            <a:off x="2971268" y="6324600"/>
            <a:ext cx="3201464" cy="190500"/>
          </a:xfrm>
        </p:spPr>
        <p:txBody>
          <a:bodyPr/>
          <a:lstStyle/>
          <a:p>
            <a:r>
              <a:rPr lang="en-US" sz="1200" dirty="0">
                <a:hlinkClick r:id="" action="ppaction://noaction"/>
              </a:rPr>
              <a:t>Access the text alternative for slide images.</a:t>
            </a:r>
            <a:endParaRPr lang="en-US" sz="1200" dirty="0">
              <a:hlinkClick r:id="" action="ppaction://noaction"/>
            </a:endParaRPr>
          </a:p>
        </p:txBody>
      </p:sp>
      <p:sp>
        <p:nvSpPr>
          <p:cNvPr id="6" name="Slide Number Placeholder 5"/>
          <p:cNvSpPr>
            <a:spLocks noGrp="1"/>
          </p:cNvSpPr>
          <p:nvPr>
            <p:ph type="sldNum" sz="quarter" idx="4"/>
          </p:nvPr>
        </p:nvSpPr>
        <p:spPr/>
        <p:txBody>
          <a:bodyPr/>
          <a:lstStyle/>
          <a:p>
            <a:fld id="{68151E55-6873-49E2-B8D5-2F265E6F1973}" type="slidenum">
              <a:rPr lang="en-US" smtClean="0"/>
              <a:pPr/>
              <a:t>19</a:t>
            </a:fld>
            <a:endParaRPr lang="en-US" dirty="0"/>
          </a:p>
        </p:txBody>
      </p:sp>
      <p:pic>
        <p:nvPicPr>
          <p:cNvPr id="3" name="Picture 2" descr="An electrocardiograph shows the rhythm of multifocal atrial tachycardia.">
            <a:extLst>
              <a:ext uri="{FF2B5EF4-FFF2-40B4-BE49-F238E27FC236}">
                <a16:creationId xmlns:a16="http://schemas.microsoft.com/office/drawing/2014/main" id="{7A97A7E4-38A1-40D6-B957-261558D56317}"/>
              </a:ext>
            </a:extLst>
          </p:cNvPr>
          <p:cNvPicPr>
            <a:picLocks noChangeAspect="1"/>
          </p:cNvPicPr>
          <p:nvPr/>
        </p:nvPicPr>
        <p:blipFill>
          <a:blip r:embed="rId3"/>
          <a:stretch>
            <a:fillRect/>
          </a:stretch>
        </p:blipFill>
        <p:spPr>
          <a:xfrm>
            <a:off x="792152" y="3626399"/>
            <a:ext cx="7559695" cy="2022939"/>
          </a:xfrm>
          <a:prstGeom prst="rect">
            <a:avLst/>
          </a:prstGeom>
        </p:spPr>
      </p:pic>
    </p:spTree>
    <p:extLst>
      <p:ext uri="{BB962C8B-B14F-4D97-AF65-F5344CB8AC3E}">
        <p14:creationId xmlns:p14="http://schemas.microsoft.com/office/powerpoint/2010/main" val="206009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CD28-76BE-4B09-9E8E-74EDE9830EEB}"/>
              </a:ext>
            </a:extLst>
          </p:cNvPr>
          <p:cNvSpPr>
            <a:spLocks noGrp="1"/>
          </p:cNvSpPr>
          <p:nvPr>
            <p:ph type="title"/>
          </p:nvPr>
        </p:nvSpPr>
        <p:spPr/>
        <p:txBody>
          <a:bodyPr/>
          <a:lstStyle/>
          <a:p>
            <a:pPr algn="ctr"/>
            <a:r>
              <a:rPr lang="en-US" b="1" dirty="0"/>
              <a:t>CHAPTER 7</a:t>
            </a:r>
          </a:p>
        </p:txBody>
      </p:sp>
      <p:sp>
        <p:nvSpPr>
          <p:cNvPr id="3" name="Content Placeholder 2">
            <a:extLst>
              <a:ext uri="{FF2B5EF4-FFF2-40B4-BE49-F238E27FC236}">
                <a16:creationId xmlns:a16="http://schemas.microsoft.com/office/drawing/2014/main" id="{CAB3D8BA-319B-4DAA-AE7E-16EC8F1F2BDA}"/>
              </a:ext>
            </a:extLst>
          </p:cNvPr>
          <p:cNvSpPr>
            <a:spLocks noGrp="1"/>
          </p:cNvSpPr>
          <p:nvPr>
            <p:ph sz="quarter" idx="11"/>
          </p:nvPr>
        </p:nvSpPr>
        <p:spPr>
          <a:xfrm>
            <a:off x="342899" y="1276710"/>
            <a:ext cx="8051087" cy="1024702"/>
          </a:xfrm>
        </p:spPr>
        <p:txBody>
          <a:bodyPr>
            <a:normAutofit/>
          </a:bodyPr>
          <a:lstStyle/>
          <a:p>
            <a:pPr marL="0" indent="0" algn="ctr">
              <a:buNone/>
            </a:pPr>
            <a:r>
              <a:rPr lang="en-US" sz="3200" b="1" dirty="0"/>
              <a:t>ATRIAL DYSRYTHMIAS</a:t>
            </a:r>
          </a:p>
        </p:txBody>
      </p:sp>
      <p:sp>
        <p:nvSpPr>
          <p:cNvPr id="5" name="Text Placeholder 4">
            <a:extLst>
              <a:ext uri="{FF2B5EF4-FFF2-40B4-BE49-F238E27FC236}">
                <a16:creationId xmlns:a16="http://schemas.microsoft.com/office/drawing/2014/main" id="{8F981613-2D51-4B3B-ACA7-BCDF51768FA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55317D46-4AF2-44E0-A361-8050736D42D7}"/>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5DA4A58C-8701-42BC-9F98-84A01A4A5A31}"/>
              </a:ext>
            </a:extLst>
          </p:cNvPr>
          <p:cNvSpPr>
            <a:spLocks noGrp="1"/>
          </p:cNvSpPr>
          <p:nvPr>
            <p:ph type="sldNum" sz="quarter" idx="10"/>
          </p:nvPr>
        </p:nvSpPr>
        <p:spPr/>
        <p:txBody>
          <a:bodyPr/>
          <a:lstStyle/>
          <a:p>
            <a:fld id="{68151E55-6873-49E2-B8D5-2F265E6F1973}" type="slidenum">
              <a:rPr lang="en-US" smtClean="0"/>
              <a:pPr/>
              <a:t>2</a:t>
            </a:fld>
            <a:endParaRPr lang="en-US"/>
          </a:p>
        </p:txBody>
      </p:sp>
      <p:pic>
        <p:nvPicPr>
          <p:cNvPr id="2050" name="Picture 2" descr="Cardiac dysrhythmias (Chapter 4) - An Introduction to Clinical Emergency  Medicine">
            <a:extLst>
              <a:ext uri="{FF2B5EF4-FFF2-40B4-BE49-F238E27FC236}">
                <a16:creationId xmlns:a16="http://schemas.microsoft.com/office/drawing/2014/main" id="{C96CD165-4770-4538-8671-5163A6580B96}"/>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715758" y="2872067"/>
            <a:ext cx="6041232" cy="126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6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4B6B-7D4A-4A32-8311-CC994DC50F2F}"/>
              </a:ext>
            </a:extLst>
          </p:cNvPr>
          <p:cNvSpPr>
            <a:spLocks noGrp="1"/>
          </p:cNvSpPr>
          <p:nvPr>
            <p:ph type="title"/>
          </p:nvPr>
        </p:nvSpPr>
        <p:spPr/>
        <p:txBody>
          <a:bodyPr>
            <a:normAutofit fontScale="90000"/>
          </a:bodyPr>
          <a:lstStyle/>
          <a:p>
            <a:r>
              <a:rPr lang="en-IN" sz="3600" dirty="0"/>
              <a:t>Multifocal Atrial Tachycardia: What You Should Know</a:t>
            </a:r>
            <a:endParaRPr lang="en-US" sz="1000" b="0" baseline="0" dirty="0"/>
          </a:p>
        </p:txBody>
      </p:sp>
      <p:sp>
        <p:nvSpPr>
          <p:cNvPr id="3" name="Content Placeholder 2">
            <a:extLst>
              <a:ext uri="{FF2B5EF4-FFF2-40B4-BE49-F238E27FC236}">
                <a16:creationId xmlns:a16="http://schemas.microsoft.com/office/drawing/2014/main" id="{68EEA47E-A641-4478-B329-64C713B0DD88}"/>
              </a:ext>
            </a:extLst>
          </p:cNvPr>
          <p:cNvSpPr>
            <a:spLocks noGrp="1"/>
          </p:cNvSpPr>
          <p:nvPr>
            <p:ph sz="quarter" idx="11"/>
          </p:nvPr>
        </p:nvSpPr>
        <p:spPr>
          <a:xfrm>
            <a:off x="342900" y="1276708"/>
            <a:ext cx="8458200" cy="2152291"/>
          </a:xfrm>
        </p:spPr>
        <p:txBody>
          <a:bodyPr/>
          <a:lstStyle/>
          <a:p>
            <a:pPr lvl="0">
              <a:buClr>
                <a:schemeClr val="dk1"/>
              </a:buClr>
              <a:buSzPts val="2400"/>
            </a:pPr>
            <a:r>
              <a:rPr lang="en-IN" dirty="0">
                <a:solidFill>
                  <a:schemeClr val="accent2">
                    <a:lumMod val="75000"/>
                  </a:schemeClr>
                </a:solidFill>
              </a:rPr>
              <a:t>Usually triggered by another health condition.</a:t>
            </a:r>
          </a:p>
          <a:p>
            <a:pPr marL="292608" lvl="0" indent="-292608">
              <a:buClr>
                <a:schemeClr val="dk1"/>
              </a:buClr>
              <a:buSzPts val="2400"/>
              <a:buChar char="•"/>
            </a:pPr>
            <a:r>
              <a:rPr lang="en-IN" dirty="0">
                <a:solidFill>
                  <a:schemeClr val="accent2">
                    <a:lumMod val="75000"/>
                  </a:schemeClr>
                </a:solidFill>
              </a:rPr>
              <a:t>Acute emphysema.</a:t>
            </a:r>
          </a:p>
          <a:p>
            <a:pPr marL="292608" lvl="0" indent="-292608">
              <a:buClr>
                <a:schemeClr val="dk1"/>
              </a:buClr>
              <a:buSzPts val="2400"/>
              <a:buChar char="•"/>
            </a:pPr>
            <a:r>
              <a:rPr lang="en-IN" dirty="0">
                <a:solidFill>
                  <a:schemeClr val="accent2">
                    <a:lumMod val="75000"/>
                  </a:schemeClr>
                </a:solidFill>
              </a:rPr>
              <a:t>Congestive heart failure.</a:t>
            </a:r>
          </a:p>
          <a:p>
            <a:pPr marL="292608" lvl="0" indent="-292608">
              <a:buClr>
                <a:schemeClr val="dk1"/>
              </a:buClr>
              <a:buSzPts val="2400"/>
              <a:buChar char="•"/>
            </a:pPr>
            <a:r>
              <a:rPr lang="en-IN" dirty="0">
                <a:solidFill>
                  <a:schemeClr val="accent2">
                    <a:lumMod val="75000"/>
                  </a:schemeClr>
                </a:solidFill>
              </a:rPr>
              <a:t>Acute mitral valve regurgitation.</a:t>
            </a:r>
          </a:p>
        </p:txBody>
      </p:sp>
      <p:sp>
        <p:nvSpPr>
          <p:cNvPr id="4" name="Content Placeholder 3">
            <a:extLst>
              <a:ext uri="{FF2B5EF4-FFF2-40B4-BE49-F238E27FC236}">
                <a16:creationId xmlns:a16="http://schemas.microsoft.com/office/drawing/2014/main" id="{0E9909D4-384E-47D6-B8AD-78FF789F0293}"/>
              </a:ext>
            </a:extLst>
          </p:cNvPr>
          <p:cNvSpPr>
            <a:spLocks noGrp="1"/>
          </p:cNvSpPr>
          <p:nvPr>
            <p:ph sz="quarter" idx="14"/>
          </p:nvPr>
        </p:nvSpPr>
        <p:spPr>
          <a:xfrm>
            <a:off x="342900" y="3929559"/>
            <a:ext cx="8458200" cy="1182855"/>
          </a:xfrm>
        </p:spPr>
        <p:txBody>
          <a:bodyPr/>
          <a:lstStyle/>
          <a:p>
            <a:pPr lvl="0">
              <a:buClr>
                <a:schemeClr val="dk1"/>
              </a:buClr>
              <a:buSzPts val="2400"/>
            </a:pPr>
            <a:r>
              <a:rPr lang="en-IN" dirty="0">
                <a:solidFill>
                  <a:schemeClr val="accent2">
                    <a:lumMod val="75000"/>
                  </a:schemeClr>
                </a:solidFill>
              </a:rPr>
              <a:t>Report to licensed practitioner.</a:t>
            </a:r>
          </a:p>
          <a:p>
            <a:pPr lvl="0">
              <a:buClr>
                <a:schemeClr val="dk1"/>
              </a:buClr>
              <a:buSzPts val="2400"/>
            </a:pPr>
            <a:r>
              <a:rPr lang="en-IN" dirty="0">
                <a:solidFill>
                  <a:schemeClr val="accent2">
                    <a:lumMod val="75000"/>
                  </a:schemeClr>
                </a:solidFill>
              </a:rPr>
              <a:t>Monitor patient’s vital signs and condition.</a:t>
            </a:r>
          </a:p>
        </p:txBody>
      </p:sp>
      <p:sp>
        <p:nvSpPr>
          <p:cNvPr id="7" name="Slide Number Placeholder 6">
            <a:extLst>
              <a:ext uri="{FF2B5EF4-FFF2-40B4-BE49-F238E27FC236}">
                <a16:creationId xmlns:a16="http://schemas.microsoft.com/office/drawing/2014/main" id="{A14C426A-4F3E-4A62-8A5F-1EA0DB21AADB}"/>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256191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dirty="0"/>
              <a:t>Learning Outcome 7.4                          Apply Your Knowledge #1</a:t>
            </a:r>
            <a:r>
              <a:rPr lang="en-US" dirty="0"/>
              <a:t> </a:t>
            </a:r>
            <a:r>
              <a:rPr lang="en-US" sz="1100" b="0" dirty="0"/>
              <a:t>1</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What is the distinguishing characteristic of multifocal atrial tachycardia?</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4"/>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36574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sz="3600" dirty="0"/>
              <a:t>Learning Outcome 7.4                          Apply Your Knowledge #1</a:t>
            </a:r>
            <a:r>
              <a:rPr lang="en-US" sz="3600" dirty="0"/>
              <a:t> </a:t>
            </a:r>
            <a:r>
              <a:rPr lang="en-US" sz="1100" b="0" dirty="0"/>
              <a:t>2</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a:xfrm>
            <a:off x="333275" y="1777223"/>
            <a:ext cx="8458200" cy="908226"/>
          </a:xfrm>
        </p:spPr>
        <p:txBody>
          <a:bodyPr/>
          <a:lstStyle/>
          <a:p>
            <a:pPr>
              <a:buClr>
                <a:schemeClr val="dk1"/>
              </a:buClr>
              <a:buSzPts val="2400"/>
            </a:pPr>
            <a:r>
              <a:rPr lang="en-IN" dirty="0">
                <a:solidFill>
                  <a:schemeClr val="accent2">
                    <a:lumMod val="75000"/>
                  </a:schemeClr>
                </a:solidFill>
              </a:rPr>
              <a:t>What is the distinguishing characteristic of multifocal atrial tachycardia?</a:t>
            </a:r>
          </a:p>
        </p:txBody>
      </p:sp>
      <p:sp>
        <p:nvSpPr>
          <p:cNvPr id="7" name="Content Placeholder 6">
            <a:extLst>
              <a:ext uri="{FF2B5EF4-FFF2-40B4-BE49-F238E27FC236}">
                <a16:creationId xmlns:a16="http://schemas.microsoft.com/office/drawing/2014/main" id="{34170315-EF99-4A07-95D9-40A43A903FE8}"/>
              </a:ext>
            </a:extLst>
          </p:cNvPr>
          <p:cNvSpPr>
            <a:spLocks noGrp="1"/>
          </p:cNvSpPr>
          <p:nvPr>
            <p:ph sz="quarter" idx="14"/>
          </p:nvPr>
        </p:nvSpPr>
        <p:spPr>
          <a:xfrm>
            <a:off x="323649" y="3522774"/>
            <a:ext cx="8458200" cy="1577327"/>
          </a:xfrm>
        </p:spPr>
        <p:txBody>
          <a:bodyPr/>
          <a:lstStyle/>
          <a:p>
            <a:r>
              <a:rPr lang="en-IN" dirty="0">
                <a:solidFill>
                  <a:srgbClr val="002060"/>
                </a:solidFill>
              </a:rPr>
              <a:t>Multifocal atrial tachycardia has a clearly changing P wave and a heart rate of 101 to 150 bpm.</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10"/>
          </p:nvPr>
        </p:nvSpPr>
        <p:spPr/>
        <p:txBody>
          <a:bodyPr/>
          <a:lstStyle/>
          <a:p>
            <a:fld id="{68151E55-6873-49E2-B8D5-2F265E6F1973}" type="slidenum">
              <a:rPr lang="en-US" smtClean="0"/>
              <a:pPr/>
              <a:t>22</a:t>
            </a:fld>
            <a:endParaRPr lang="en-US" dirty="0"/>
          </a:p>
        </p:txBody>
      </p:sp>
      <p:sp>
        <p:nvSpPr>
          <p:cNvPr id="8" name="Content Placeholder 7">
            <a:extLst>
              <a:ext uri="{FF2B5EF4-FFF2-40B4-BE49-F238E27FC236}">
                <a16:creationId xmlns:a16="http://schemas.microsoft.com/office/drawing/2014/main" id="{3E1AE634-6F9E-4EDC-80C3-41248BD243BC}"/>
              </a:ext>
            </a:extLst>
          </p:cNvPr>
          <p:cNvSpPr>
            <a:spLocks noGrp="1"/>
          </p:cNvSpPr>
          <p:nvPr>
            <p:ph sz="quarter" idx="15"/>
          </p:nvPr>
        </p:nvSpPr>
        <p:spPr>
          <a:xfrm>
            <a:off x="327874" y="2790520"/>
            <a:ext cx="8458200" cy="366565"/>
          </a:xfrm>
        </p:spPr>
        <p:txBody>
          <a:bodyPr>
            <a:normAutofit lnSpcReduction="10000"/>
          </a:bodyPr>
          <a:lstStyle/>
          <a:p>
            <a:r>
              <a:rPr lang="en-US" dirty="0">
                <a:solidFill>
                  <a:srgbClr val="002060"/>
                </a:solidFill>
              </a:rPr>
              <a:t>Answer:</a:t>
            </a:r>
          </a:p>
        </p:txBody>
      </p:sp>
    </p:spTree>
    <p:extLst>
      <p:ext uri="{BB962C8B-B14F-4D97-AF65-F5344CB8AC3E}">
        <p14:creationId xmlns:p14="http://schemas.microsoft.com/office/powerpoint/2010/main" val="364729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dirty="0"/>
              <a:t>Learning Outcome 7.4                          Apply Your Knowledge #2</a:t>
            </a:r>
            <a:r>
              <a:rPr lang="en-US" dirty="0"/>
              <a:t> </a:t>
            </a:r>
            <a:r>
              <a:rPr lang="en-US" sz="1100" b="0" dirty="0"/>
              <a:t>1</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Which of the atrial dysrhythmias can be mistaken for atrial fibrillation?</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4"/>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121675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sz="3600" dirty="0"/>
              <a:t>Learning Outcome 7.4                          Apply Your Knowledge #2</a:t>
            </a:r>
            <a:r>
              <a:rPr lang="en-US" sz="3600" dirty="0"/>
              <a:t> </a:t>
            </a:r>
            <a:r>
              <a:rPr lang="en-US" sz="1100" b="0" dirty="0"/>
              <a:t>2</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a:xfrm>
            <a:off x="333275" y="1671346"/>
            <a:ext cx="8458200" cy="802348"/>
          </a:xfrm>
        </p:spPr>
        <p:txBody>
          <a:bodyPr/>
          <a:lstStyle/>
          <a:p>
            <a:pPr>
              <a:buClr>
                <a:schemeClr val="dk1"/>
              </a:buClr>
              <a:buSzPts val="2400"/>
            </a:pPr>
            <a:r>
              <a:rPr lang="en-IN" dirty="0">
                <a:solidFill>
                  <a:schemeClr val="accent2">
                    <a:lumMod val="75000"/>
                  </a:schemeClr>
                </a:solidFill>
              </a:rPr>
              <a:t>Which of the atrial dysrhythmias can be mistaken for atrial fibrillation?</a:t>
            </a:r>
          </a:p>
        </p:txBody>
      </p:sp>
      <p:sp>
        <p:nvSpPr>
          <p:cNvPr id="7" name="Content Placeholder 6">
            <a:extLst>
              <a:ext uri="{FF2B5EF4-FFF2-40B4-BE49-F238E27FC236}">
                <a16:creationId xmlns:a16="http://schemas.microsoft.com/office/drawing/2014/main" id="{34170315-EF99-4A07-95D9-40A43A903FE8}"/>
              </a:ext>
            </a:extLst>
          </p:cNvPr>
          <p:cNvSpPr>
            <a:spLocks noGrp="1"/>
          </p:cNvSpPr>
          <p:nvPr>
            <p:ph sz="quarter" idx="14"/>
          </p:nvPr>
        </p:nvSpPr>
        <p:spPr>
          <a:xfrm>
            <a:off x="342900" y="3320644"/>
            <a:ext cx="8458200" cy="1577327"/>
          </a:xfrm>
        </p:spPr>
        <p:txBody>
          <a:bodyPr/>
          <a:lstStyle/>
          <a:p>
            <a:r>
              <a:rPr lang="en-IN" dirty="0">
                <a:solidFill>
                  <a:srgbClr val="002060"/>
                </a:solidFill>
              </a:rPr>
              <a:t>Multifocal atrial tachycardia</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10"/>
          </p:nvPr>
        </p:nvSpPr>
        <p:spPr/>
        <p:txBody>
          <a:bodyPr/>
          <a:lstStyle/>
          <a:p>
            <a:fld id="{68151E55-6873-49E2-B8D5-2F265E6F1973}" type="slidenum">
              <a:rPr lang="en-US" smtClean="0"/>
              <a:pPr/>
              <a:t>24</a:t>
            </a:fld>
            <a:endParaRPr lang="en-US" dirty="0"/>
          </a:p>
        </p:txBody>
      </p:sp>
      <p:sp>
        <p:nvSpPr>
          <p:cNvPr id="8" name="Content Placeholder 7">
            <a:extLst>
              <a:ext uri="{FF2B5EF4-FFF2-40B4-BE49-F238E27FC236}">
                <a16:creationId xmlns:a16="http://schemas.microsoft.com/office/drawing/2014/main" id="{2F213503-02B9-4285-9E4B-59E19EBF720E}"/>
              </a:ext>
            </a:extLst>
          </p:cNvPr>
          <p:cNvSpPr>
            <a:spLocks noGrp="1"/>
          </p:cNvSpPr>
          <p:nvPr>
            <p:ph sz="quarter" idx="15"/>
          </p:nvPr>
        </p:nvSpPr>
        <p:spPr>
          <a:xfrm>
            <a:off x="347124" y="2646143"/>
            <a:ext cx="8458200" cy="482068"/>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38815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813C-E335-4143-91B9-1DF1022CFA1F}"/>
              </a:ext>
            </a:extLst>
          </p:cNvPr>
          <p:cNvSpPr>
            <a:spLocks noGrp="1"/>
          </p:cNvSpPr>
          <p:nvPr>
            <p:ph type="title"/>
          </p:nvPr>
        </p:nvSpPr>
        <p:spPr/>
        <p:txBody>
          <a:bodyPr/>
          <a:lstStyle/>
          <a:p>
            <a:r>
              <a:rPr lang="en-US" dirty="0"/>
              <a:t>Atrial Flutter </a:t>
            </a:r>
            <a:r>
              <a:rPr lang="en-US" sz="1000" b="0" dirty="0"/>
              <a:t>1</a:t>
            </a:r>
          </a:p>
        </p:txBody>
      </p:sp>
      <p:sp>
        <p:nvSpPr>
          <p:cNvPr id="3" name="Content Placeholder 2">
            <a:extLst>
              <a:ext uri="{FF2B5EF4-FFF2-40B4-BE49-F238E27FC236}">
                <a16:creationId xmlns:a16="http://schemas.microsoft.com/office/drawing/2014/main" id="{4151A778-0B61-416B-8CDC-49004EBA96E2}"/>
              </a:ext>
            </a:extLst>
          </p:cNvPr>
          <p:cNvSpPr>
            <a:spLocks noGrp="1"/>
          </p:cNvSpPr>
          <p:nvPr>
            <p:ph sz="quarter" idx="11"/>
          </p:nvPr>
        </p:nvSpPr>
        <p:spPr/>
        <p:txBody>
          <a:bodyPr/>
          <a:lstStyle/>
          <a:p>
            <a:pPr lvl="0">
              <a:buClr>
                <a:schemeClr val="dk1"/>
              </a:buClr>
              <a:buSzPts val="2400"/>
            </a:pPr>
            <a:r>
              <a:rPr lang="en-IN" dirty="0">
                <a:solidFill>
                  <a:schemeClr val="accent2">
                    <a:lumMod val="75000"/>
                  </a:schemeClr>
                </a:solidFill>
              </a:rPr>
              <a:t>Occurs when rapid impulse originates in atrial tissue. </a:t>
            </a:r>
          </a:p>
          <a:p>
            <a:pPr lvl="0">
              <a:buClr>
                <a:schemeClr val="dk1"/>
              </a:buClr>
              <a:buSzPts val="2400"/>
            </a:pPr>
            <a:r>
              <a:rPr lang="en-IN" dirty="0">
                <a:solidFill>
                  <a:schemeClr val="accent2">
                    <a:lumMod val="75000"/>
                  </a:schemeClr>
                </a:solidFill>
              </a:rPr>
              <a:t>Origin of ectopic focus.</a:t>
            </a:r>
          </a:p>
          <a:p>
            <a:pPr marL="292608" lvl="0" indent="-292608">
              <a:buClr>
                <a:schemeClr val="dk1"/>
              </a:buClr>
              <a:buSzPts val="2400"/>
              <a:buChar char="•"/>
            </a:pPr>
            <a:r>
              <a:rPr lang="en-IN" dirty="0">
                <a:solidFill>
                  <a:schemeClr val="accent2">
                    <a:lumMod val="75000"/>
                  </a:schemeClr>
                </a:solidFill>
              </a:rPr>
              <a:t>Ischemic areas with enhanced automaticity (irritability).</a:t>
            </a:r>
          </a:p>
          <a:p>
            <a:pPr marL="292608" lvl="0" indent="-292608">
              <a:buClr>
                <a:schemeClr val="dk1"/>
              </a:buClr>
              <a:buSzPts val="2400"/>
              <a:buChar char="•"/>
            </a:pPr>
            <a:r>
              <a:rPr lang="en-IN" dirty="0">
                <a:solidFill>
                  <a:schemeClr val="accent2">
                    <a:lumMod val="75000"/>
                  </a:schemeClr>
                </a:solidFill>
              </a:rPr>
              <a:t>Re-entry pathway.</a:t>
            </a:r>
          </a:p>
        </p:txBody>
      </p:sp>
      <p:sp>
        <p:nvSpPr>
          <p:cNvPr id="6" name="Slide Number Placeholder 5">
            <a:extLst>
              <a:ext uri="{FF2B5EF4-FFF2-40B4-BE49-F238E27FC236}">
                <a16:creationId xmlns:a16="http://schemas.microsoft.com/office/drawing/2014/main" id="{82E769E0-334C-4359-B316-4D19200949E9}"/>
              </a:ext>
            </a:extLst>
          </p:cNvPr>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10365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Atrial Flutter </a:t>
            </a:r>
            <a:r>
              <a:rPr lang="en-US" sz="1000" b="0" dirty="0"/>
              <a:t>2</a:t>
            </a:r>
            <a:endParaRPr lang="en-US" dirty="0"/>
          </a:p>
        </p:txBody>
      </p:sp>
      <p:sp>
        <p:nvSpPr>
          <p:cNvPr id="5" name="Content Placeholder 4">
            <a:extLst>
              <a:ext uri="{FF2B5EF4-FFF2-40B4-BE49-F238E27FC236}">
                <a16:creationId xmlns:a16="http://schemas.microsoft.com/office/drawing/2014/main" id="{F0BE7165-1F55-4DC8-9554-74F5905E5208}"/>
              </a:ext>
            </a:extLst>
          </p:cNvPr>
          <p:cNvSpPr>
            <a:spLocks noGrp="1"/>
          </p:cNvSpPr>
          <p:nvPr>
            <p:ph sz="quarter" idx="11"/>
          </p:nvPr>
        </p:nvSpPr>
        <p:spPr>
          <a:xfrm>
            <a:off x="342900" y="1276710"/>
            <a:ext cx="8458200" cy="1419996"/>
          </a:xfrm>
        </p:spPr>
        <p:txBody>
          <a:bodyPr/>
          <a:lstStyle/>
          <a:p>
            <a:pPr lvl="0">
              <a:spcBef>
                <a:spcPts val="0"/>
              </a:spcBef>
              <a:buClr>
                <a:schemeClr val="dk1"/>
              </a:buClr>
              <a:buSzPts val="2400"/>
            </a:pPr>
            <a:r>
              <a:rPr lang="en-IN" dirty="0">
                <a:solidFill>
                  <a:schemeClr val="accent2">
                    <a:lumMod val="75000"/>
                  </a:schemeClr>
                </a:solidFill>
              </a:rPr>
              <a:t>Characteristic sawtooth pattern (F waves).</a:t>
            </a:r>
          </a:p>
          <a:p>
            <a:pPr lvl="0">
              <a:spcBef>
                <a:spcPts val="1280"/>
              </a:spcBef>
              <a:buClr>
                <a:schemeClr val="dk1"/>
              </a:buClr>
              <a:buSzPts val="2400"/>
            </a:pPr>
            <a:r>
              <a:rPr lang="en-IN" dirty="0">
                <a:solidFill>
                  <a:schemeClr val="accent2">
                    <a:lumMod val="75000"/>
                  </a:schemeClr>
                </a:solidFill>
              </a:rPr>
              <a:t>Ratio of F waves to Q</a:t>
            </a:r>
            <a:r>
              <a:rPr lang="en-IN" sz="100" dirty="0">
                <a:solidFill>
                  <a:schemeClr val="accent2">
                    <a:lumMod val="75000"/>
                  </a:schemeClr>
                </a:solidFill>
              </a:rPr>
              <a:t> </a:t>
            </a:r>
            <a:r>
              <a:rPr lang="en-IN" dirty="0">
                <a:solidFill>
                  <a:schemeClr val="accent2">
                    <a:lumMod val="75000"/>
                  </a:schemeClr>
                </a:solidFill>
              </a:rPr>
              <a:t>R</a:t>
            </a:r>
            <a:r>
              <a:rPr lang="en-IN" sz="100" dirty="0">
                <a:solidFill>
                  <a:schemeClr val="accent2">
                    <a:lumMod val="75000"/>
                  </a:schemeClr>
                </a:solidFill>
              </a:rPr>
              <a:t> </a:t>
            </a:r>
            <a:r>
              <a:rPr lang="en-IN" dirty="0">
                <a:solidFill>
                  <a:schemeClr val="accent2">
                    <a:lumMod val="75000"/>
                  </a:schemeClr>
                </a:solidFill>
              </a:rPr>
              <a:t>S complexes included in interpretation.</a:t>
            </a:r>
          </a:p>
        </p:txBody>
      </p:sp>
      <p:sp>
        <p:nvSpPr>
          <p:cNvPr id="4" name="Text Placeholder 3"/>
          <p:cNvSpPr>
            <a:spLocks noGrp="1"/>
          </p:cNvSpPr>
          <p:nvPr>
            <p:ph type="body" sz="quarter" idx="12"/>
          </p:nvPr>
        </p:nvSpPr>
        <p:spPr>
          <a:xfrm>
            <a:off x="2971268" y="6324600"/>
            <a:ext cx="3201464" cy="190500"/>
          </a:xfrm>
        </p:spPr>
        <p:txBody>
          <a:bodyPr/>
          <a:lstStyle/>
          <a:p>
            <a:r>
              <a:rPr lang="en-US" sz="1200" dirty="0">
                <a:hlinkClick r:id="" action="ppaction://noaction"/>
              </a:rPr>
              <a:t>Access the text alternative for slide images.</a:t>
            </a:r>
            <a:endParaRPr lang="en-US" sz="1200" dirty="0">
              <a:hlinkClick r:id="" action="ppaction://noaction"/>
            </a:endParaRPr>
          </a:p>
        </p:txBody>
      </p:sp>
      <p:sp>
        <p:nvSpPr>
          <p:cNvPr id="6" name="Slide Number Placeholder 5"/>
          <p:cNvSpPr>
            <a:spLocks noGrp="1"/>
          </p:cNvSpPr>
          <p:nvPr>
            <p:ph type="sldNum" sz="quarter" idx="4"/>
          </p:nvPr>
        </p:nvSpPr>
        <p:spPr/>
        <p:txBody>
          <a:bodyPr/>
          <a:lstStyle/>
          <a:p>
            <a:fld id="{68151E55-6873-49E2-B8D5-2F265E6F1973}" type="slidenum">
              <a:rPr lang="en-US" smtClean="0"/>
              <a:pPr/>
              <a:t>26</a:t>
            </a:fld>
            <a:endParaRPr lang="en-US" dirty="0"/>
          </a:p>
        </p:txBody>
      </p:sp>
      <p:pic>
        <p:nvPicPr>
          <p:cNvPr id="7" name="Picture 6" descr="An electrocardiograph shows the rhythm of atrial flutter. ">
            <a:extLst>
              <a:ext uri="{FF2B5EF4-FFF2-40B4-BE49-F238E27FC236}">
                <a16:creationId xmlns:a16="http://schemas.microsoft.com/office/drawing/2014/main" id="{70F970FB-008E-4BB7-B7E3-116E6A9B6D52}"/>
              </a:ext>
            </a:extLst>
          </p:cNvPr>
          <p:cNvPicPr>
            <a:picLocks noChangeAspect="1"/>
          </p:cNvPicPr>
          <p:nvPr/>
        </p:nvPicPr>
        <p:blipFill>
          <a:blip r:embed="rId3"/>
          <a:stretch>
            <a:fillRect/>
          </a:stretch>
        </p:blipFill>
        <p:spPr>
          <a:xfrm>
            <a:off x="847694" y="2879568"/>
            <a:ext cx="7482103" cy="3236703"/>
          </a:xfrm>
          <a:prstGeom prst="rect">
            <a:avLst/>
          </a:prstGeom>
        </p:spPr>
      </p:pic>
    </p:spTree>
    <p:extLst>
      <p:ext uri="{BB962C8B-B14F-4D97-AF65-F5344CB8AC3E}">
        <p14:creationId xmlns:p14="http://schemas.microsoft.com/office/powerpoint/2010/main" val="372068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71E9-8DFA-42DE-A93F-55257A4E83F6}"/>
              </a:ext>
            </a:extLst>
          </p:cNvPr>
          <p:cNvSpPr>
            <a:spLocks noGrp="1"/>
          </p:cNvSpPr>
          <p:nvPr>
            <p:ph type="title"/>
          </p:nvPr>
        </p:nvSpPr>
        <p:spPr/>
        <p:txBody>
          <a:bodyPr>
            <a:normAutofit/>
          </a:bodyPr>
          <a:lstStyle/>
          <a:p>
            <a:r>
              <a:rPr lang="en-US" dirty="0"/>
              <a:t>Atrial Flutter: Criteria </a:t>
            </a:r>
            <a:r>
              <a:rPr lang="en-US" sz="1000" b="0" baseline="0" dirty="0"/>
              <a:t>1</a:t>
            </a:r>
          </a:p>
        </p:txBody>
      </p:sp>
      <p:sp>
        <p:nvSpPr>
          <p:cNvPr id="3" name="Content Placeholder 2">
            <a:extLst>
              <a:ext uri="{FF2B5EF4-FFF2-40B4-BE49-F238E27FC236}">
                <a16:creationId xmlns:a16="http://schemas.microsoft.com/office/drawing/2014/main" id="{72F405A2-D766-48D3-AB20-FF40ACC129C1}"/>
              </a:ext>
            </a:extLst>
          </p:cNvPr>
          <p:cNvSpPr>
            <a:spLocks noGrp="1"/>
          </p:cNvSpPr>
          <p:nvPr>
            <p:ph sz="quarter" idx="11"/>
          </p:nvPr>
        </p:nvSpPr>
        <p:spPr/>
        <p:txBody>
          <a:bodyPr/>
          <a:lstStyle/>
          <a:p>
            <a:pPr lvl="0">
              <a:buClr>
                <a:schemeClr val="dk1"/>
              </a:buClr>
              <a:buSzPts val="2400"/>
            </a:pPr>
            <a:r>
              <a:rPr lang="en-IN" dirty="0">
                <a:solidFill>
                  <a:schemeClr val="accent2">
                    <a:lumMod val="75000"/>
                  </a:schemeClr>
                </a:solidFill>
              </a:rPr>
              <a:t>Rhythm</a:t>
            </a:r>
          </a:p>
          <a:p>
            <a:pPr marL="292608" lvl="0" indent="-292608">
              <a:buClr>
                <a:schemeClr val="dk1"/>
              </a:buClr>
              <a:buSzPts val="2400"/>
              <a:buChar char="•"/>
            </a:pPr>
            <a:r>
              <a:rPr lang="en-IN" dirty="0">
                <a:solidFill>
                  <a:schemeClr val="accent2">
                    <a:lumMod val="75000"/>
                  </a:schemeClr>
                </a:solidFill>
              </a:rPr>
              <a:t>P-P interval or flutter-to-flutter wave interval is constant.</a:t>
            </a:r>
          </a:p>
          <a:p>
            <a:pPr marL="292608" lvl="0" indent="-292608">
              <a:buClr>
                <a:schemeClr val="dk1"/>
              </a:buClr>
              <a:buSzPts val="2400"/>
              <a:buChar char="•"/>
            </a:pPr>
            <a:r>
              <a:rPr lang="en-IN" dirty="0">
                <a:solidFill>
                  <a:schemeClr val="accent2">
                    <a:lumMod val="75000"/>
                  </a:schemeClr>
                </a:solidFill>
              </a:rPr>
              <a:t>R-R interval is usually regular, but may be irregular.</a:t>
            </a:r>
          </a:p>
        </p:txBody>
      </p:sp>
      <p:sp>
        <p:nvSpPr>
          <p:cNvPr id="4" name="Content Placeholder 3">
            <a:extLst>
              <a:ext uri="{FF2B5EF4-FFF2-40B4-BE49-F238E27FC236}">
                <a16:creationId xmlns:a16="http://schemas.microsoft.com/office/drawing/2014/main" id="{19D945C1-5CC9-4857-9FBB-DE45BEE50580}"/>
              </a:ext>
            </a:extLst>
          </p:cNvPr>
          <p:cNvSpPr>
            <a:spLocks noGrp="1"/>
          </p:cNvSpPr>
          <p:nvPr>
            <p:ph sz="quarter" idx="14"/>
          </p:nvPr>
        </p:nvSpPr>
        <p:spPr>
          <a:xfrm>
            <a:off x="342900" y="2916383"/>
            <a:ext cx="8458200" cy="1919088"/>
          </a:xfrm>
        </p:spPr>
        <p:txBody>
          <a:bodyPr/>
          <a:lstStyle/>
          <a:p>
            <a:pPr lvl="0">
              <a:buClr>
                <a:schemeClr val="dk1"/>
              </a:buClr>
              <a:buSzPts val="2400"/>
            </a:pPr>
            <a:r>
              <a:rPr lang="en-IN" dirty="0">
                <a:solidFill>
                  <a:schemeClr val="accent2">
                    <a:lumMod val="75000"/>
                  </a:schemeClr>
                </a:solidFill>
              </a:rPr>
              <a:t>Rate: Atrial rate is 250 to 350 beats per minute</a:t>
            </a:r>
          </a:p>
          <a:p>
            <a:pPr lvl="0">
              <a:buClr>
                <a:schemeClr val="dk1"/>
              </a:buClr>
              <a:buSzPts val="2400"/>
            </a:pPr>
            <a:r>
              <a:rPr lang="en-IN" dirty="0">
                <a:solidFill>
                  <a:schemeClr val="accent2">
                    <a:lumMod val="75000"/>
                  </a:schemeClr>
                </a:solidFill>
              </a:rPr>
              <a:t>P wave morphology</a:t>
            </a:r>
          </a:p>
          <a:p>
            <a:pPr marL="292608" lvl="0" indent="-292608">
              <a:buClr>
                <a:schemeClr val="dk1"/>
              </a:buClr>
              <a:buSzPts val="2400"/>
              <a:buChar char="•"/>
            </a:pPr>
            <a:r>
              <a:rPr lang="en-IN" dirty="0">
                <a:solidFill>
                  <a:schemeClr val="accent2">
                    <a:lumMod val="75000"/>
                  </a:schemeClr>
                </a:solidFill>
              </a:rPr>
              <a:t>P wave not seen.</a:t>
            </a:r>
          </a:p>
          <a:p>
            <a:pPr marL="292608" lvl="0" indent="-292608">
              <a:buClr>
                <a:schemeClr val="dk1"/>
              </a:buClr>
              <a:buSzPts val="2400"/>
              <a:buChar char="•"/>
            </a:pPr>
            <a:r>
              <a:rPr lang="en-IN" dirty="0">
                <a:solidFill>
                  <a:schemeClr val="accent2">
                    <a:lumMod val="75000"/>
                  </a:schemeClr>
                </a:solidFill>
              </a:rPr>
              <a:t>Flutter (F) waves resemble saw-tooth or picket fence and</a:t>
            </a:r>
          </a:p>
        </p:txBody>
      </p:sp>
      <p:sp>
        <p:nvSpPr>
          <p:cNvPr id="7" name="Slide Number Placeholder 6">
            <a:extLst>
              <a:ext uri="{FF2B5EF4-FFF2-40B4-BE49-F238E27FC236}">
                <a16:creationId xmlns:a16="http://schemas.microsoft.com/office/drawing/2014/main" id="{6B9A9E86-A8F3-4903-A416-5DEE10E2E10A}"/>
              </a:ext>
            </a:extLst>
          </p:cNvPr>
          <p:cNvSpPr>
            <a:spLocks noGrp="1"/>
          </p:cNvSpPr>
          <p:nvPr>
            <p:ph type="sldNum" sz="quarter" idx="10"/>
          </p:nvPr>
        </p:nvSpPr>
        <p:spPr/>
        <p:txBody>
          <a:bodyPr/>
          <a:lstStyle/>
          <a:p>
            <a:fld id="{68151E55-6873-49E2-B8D5-2F265E6F1973}" type="slidenum">
              <a:rPr lang="en-US" smtClean="0"/>
              <a:pPr/>
              <a:t>27</a:t>
            </a:fld>
            <a:endParaRPr lang="en-US"/>
          </a:p>
        </p:txBody>
      </p:sp>
      <p:sp>
        <p:nvSpPr>
          <p:cNvPr id="6" name="Content Placeholder 5">
            <a:extLst>
              <a:ext uri="{FF2B5EF4-FFF2-40B4-BE49-F238E27FC236}">
                <a16:creationId xmlns:a16="http://schemas.microsoft.com/office/drawing/2014/main" id="{DF03B6FB-D389-4E79-BF3B-61CE4327832C}"/>
              </a:ext>
            </a:extLst>
          </p:cNvPr>
          <p:cNvSpPr>
            <a:spLocks noGrp="1"/>
          </p:cNvSpPr>
          <p:nvPr>
            <p:ph sz="quarter" idx="15"/>
          </p:nvPr>
        </p:nvSpPr>
        <p:spPr>
          <a:xfrm>
            <a:off x="356750" y="4899365"/>
            <a:ext cx="2851400" cy="416553"/>
          </a:xfrm>
        </p:spPr>
        <p:txBody>
          <a:bodyPr tIns="0"/>
          <a:lstStyle/>
          <a:p>
            <a:pPr marL="292608"/>
            <a:r>
              <a:rPr lang="en-IN" dirty="0">
                <a:solidFill>
                  <a:schemeClr val="accent2">
                    <a:lumMod val="75000"/>
                  </a:schemeClr>
                </a:solidFill>
              </a:rPr>
              <a:t>are seen in leads</a:t>
            </a:r>
            <a:endParaRPr lang="en-US" dirty="0">
              <a:solidFill>
                <a:schemeClr val="accent2">
                  <a:lumMod val="75000"/>
                </a:schemeClr>
              </a:solidFill>
            </a:endParaRPr>
          </a:p>
        </p:txBody>
      </p:sp>
      <p:graphicFrame>
        <p:nvGraphicFramePr>
          <p:cNvPr id="9" name="Object 8">
            <a:extLst>
              <a:ext uri="{FF2B5EF4-FFF2-40B4-BE49-F238E27FC236}">
                <a16:creationId xmlns:a16="http://schemas.microsoft.com/office/drawing/2014/main" id="{C93D5E29-44F3-4F67-8ABC-6F277DBBBF8F}"/>
              </a:ext>
            </a:extLst>
          </p:cNvPr>
          <p:cNvGraphicFramePr>
            <a:graphicFrameLocks noChangeAspect="1"/>
          </p:cNvGraphicFramePr>
          <p:nvPr>
            <p:extLst>
              <p:ext uri="{D42A27DB-BD31-4B8C-83A1-F6EECF244321}">
                <p14:modId xmlns:p14="http://schemas.microsoft.com/office/powerpoint/2010/main" val="3713396703"/>
              </p:ext>
            </p:extLst>
          </p:nvPr>
        </p:nvGraphicFramePr>
        <p:xfrm>
          <a:off x="3208150" y="4923491"/>
          <a:ext cx="2046287" cy="368300"/>
        </p:xfrm>
        <a:graphic>
          <a:graphicData uri="http://schemas.openxmlformats.org/presentationml/2006/ole">
            <mc:AlternateContent xmlns:mc="http://schemas.openxmlformats.org/markup-compatibility/2006">
              <mc:Choice xmlns:v="urn:schemas-microsoft-com:vml" Requires="v">
                <p:oleObj spid="_x0000_s1032" name="Equation" r:id="rId4" imgW="1688760" imgH="304560" progId="">
                  <p:embed/>
                </p:oleObj>
              </mc:Choice>
              <mc:Fallback>
                <p:oleObj name="Equation" r:id="rId4" imgW="1688760" imgH="30456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150" y="4923491"/>
                        <a:ext cx="2046287"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8099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813C-E335-4143-91B9-1DF1022CFA1F}"/>
              </a:ext>
            </a:extLst>
          </p:cNvPr>
          <p:cNvSpPr>
            <a:spLocks noGrp="1"/>
          </p:cNvSpPr>
          <p:nvPr>
            <p:ph type="title"/>
          </p:nvPr>
        </p:nvSpPr>
        <p:spPr/>
        <p:txBody>
          <a:bodyPr/>
          <a:lstStyle/>
          <a:p>
            <a:r>
              <a:rPr lang="en-US" dirty="0"/>
              <a:t>Atrial Flutter: Criteria </a:t>
            </a:r>
            <a:r>
              <a:rPr lang="en-US" sz="1000" b="0" baseline="0" dirty="0"/>
              <a:t>2</a:t>
            </a:r>
          </a:p>
        </p:txBody>
      </p:sp>
      <p:sp>
        <p:nvSpPr>
          <p:cNvPr id="3" name="Content Placeholder 2">
            <a:extLst>
              <a:ext uri="{FF2B5EF4-FFF2-40B4-BE49-F238E27FC236}">
                <a16:creationId xmlns:a16="http://schemas.microsoft.com/office/drawing/2014/main" id="{4151A778-0B61-416B-8CDC-49004EBA96E2}"/>
              </a:ext>
            </a:extLst>
          </p:cNvPr>
          <p:cNvSpPr>
            <a:spLocks noGrp="1"/>
          </p:cNvSpPr>
          <p:nvPr>
            <p:ph sz="quarter" idx="11"/>
          </p:nvPr>
        </p:nvSpPr>
        <p:spPr/>
        <p:txBody>
          <a:bodyPr/>
          <a:lstStyle/>
          <a:p>
            <a:pPr marL="292608" lvl="0" indent="-292608">
              <a:buClr>
                <a:schemeClr val="dk1"/>
              </a:buClr>
              <a:buSzPts val="2400"/>
              <a:buChar char="•"/>
            </a:pPr>
            <a:r>
              <a:rPr lang="en-IN" dirty="0">
                <a:solidFill>
                  <a:schemeClr val="accent2">
                    <a:lumMod val="75000"/>
                  </a:schemeClr>
                </a:solidFill>
              </a:rPr>
              <a:t>P</a:t>
            </a:r>
            <a:r>
              <a:rPr lang="en-IN" sz="100" dirty="0">
                <a:solidFill>
                  <a:schemeClr val="accent2">
                    <a:lumMod val="75000"/>
                  </a:schemeClr>
                </a:solidFill>
              </a:rPr>
              <a:t> </a:t>
            </a:r>
            <a:r>
              <a:rPr lang="en-IN" dirty="0">
                <a:solidFill>
                  <a:schemeClr val="accent2">
                    <a:lumMod val="75000"/>
                  </a:schemeClr>
                </a:solidFill>
              </a:rPr>
              <a:t>R interval: not identifiable.</a:t>
            </a:r>
          </a:p>
          <a:p>
            <a:pPr marL="292608" lvl="0" indent="-292608">
              <a:buClr>
                <a:schemeClr val="dk1"/>
              </a:buClr>
              <a:buSzPts val="2400"/>
              <a:buChar char="•"/>
            </a:pPr>
            <a:r>
              <a:rPr lang="en-IN" dirty="0">
                <a:solidFill>
                  <a:schemeClr val="accent2">
                    <a:lumMod val="75000"/>
                  </a:schemeClr>
                </a:solidFill>
              </a:rPr>
              <a:t>Q</a:t>
            </a:r>
            <a:r>
              <a:rPr lang="en-IN" sz="100" dirty="0">
                <a:solidFill>
                  <a:schemeClr val="accent2">
                    <a:lumMod val="75000"/>
                  </a:schemeClr>
                </a:solidFill>
              </a:rPr>
              <a:t> </a:t>
            </a:r>
            <a:r>
              <a:rPr lang="en-IN" dirty="0">
                <a:solidFill>
                  <a:schemeClr val="accent2">
                    <a:lumMod val="75000"/>
                  </a:schemeClr>
                </a:solidFill>
              </a:rPr>
              <a:t>R</a:t>
            </a:r>
            <a:r>
              <a:rPr lang="en-IN" sz="100" dirty="0">
                <a:solidFill>
                  <a:schemeClr val="accent2">
                    <a:lumMod val="75000"/>
                  </a:schemeClr>
                </a:solidFill>
              </a:rPr>
              <a:t> </a:t>
            </a:r>
            <a:r>
              <a:rPr lang="en-IN" dirty="0">
                <a:solidFill>
                  <a:schemeClr val="accent2">
                    <a:lumMod val="75000"/>
                  </a:schemeClr>
                </a:solidFill>
              </a:rPr>
              <a:t>S duration and morphology: 0.06 to 0.10 second; within normal limits.</a:t>
            </a:r>
            <a:endParaRPr lang="en-US" dirty="0">
              <a:solidFill>
                <a:schemeClr val="accent2">
                  <a:lumMod val="75000"/>
                </a:schemeClr>
              </a:solidFill>
            </a:endParaRPr>
          </a:p>
        </p:txBody>
      </p:sp>
      <p:sp>
        <p:nvSpPr>
          <p:cNvPr id="6" name="Slide Number Placeholder 5">
            <a:extLst>
              <a:ext uri="{FF2B5EF4-FFF2-40B4-BE49-F238E27FC236}">
                <a16:creationId xmlns:a16="http://schemas.microsoft.com/office/drawing/2014/main" id="{82E769E0-334C-4359-B316-4D19200949E9}"/>
              </a:ext>
            </a:extLst>
          </p:cNvPr>
          <p:cNvSpPr>
            <a:spLocks noGrp="1"/>
          </p:cNvSpPr>
          <p:nvPr>
            <p:ph type="sldNum" sz="quarter" idx="4"/>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158179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71E9-8DFA-42DE-A93F-55257A4E83F6}"/>
              </a:ext>
            </a:extLst>
          </p:cNvPr>
          <p:cNvSpPr>
            <a:spLocks noGrp="1"/>
          </p:cNvSpPr>
          <p:nvPr>
            <p:ph type="title"/>
          </p:nvPr>
        </p:nvSpPr>
        <p:spPr/>
        <p:txBody>
          <a:bodyPr>
            <a:normAutofit fontScale="90000"/>
          </a:bodyPr>
          <a:lstStyle/>
          <a:p>
            <a:r>
              <a:rPr lang="en-IN" dirty="0"/>
              <a:t>Atrial Flutter: What You Should Know</a:t>
            </a:r>
            <a:endParaRPr lang="en-US" dirty="0"/>
          </a:p>
        </p:txBody>
      </p:sp>
      <p:sp>
        <p:nvSpPr>
          <p:cNvPr id="3" name="Content Placeholder 2">
            <a:extLst>
              <a:ext uri="{FF2B5EF4-FFF2-40B4-BE49-F238E27FC236}">
                <a16:creationId xmlns:a16="http://schemas.microsoft.com/office/drawing/2014/main" id="{72F405A2-D766-48D3-AB20-FF40ACC129C1}"/>
              </a:ext>
            </a:extLst>
          </p:cNvPr>
          <p:cNvSpPr>
            <a:spLocks noGrp="1"/>
          </p:cNvSpPr>
          <p:nvPr>
            <p:ph sz="quarter" idx="11"/>
          </p:nvPr>
        </p:nvSpPr>
        <p:spPr>
          <a:xfrm>
            <a:off x="342900" y="1276709"/>
            <a:ext cx="8458200" cy="3047318"/>
          </a:xfrm>
        </p:spPr>
        <p:txBody>
          <a:bodyPr/>
          <a:lstStyle/>
          <a:p>
            <a:pPr lvl="0">
              <a:buClr>
                <a:schemeClr val="dk1"/>
              </a:buClr>
              <a:buSzPts val="2400"/>
            </a:pPr>
            <a:r>
              <a:rPr lang="en-IN" dirty="0">
                <a:solidFill>
                  <a:schemeClr val="accent2">
                    <a:lumMod val="75000"/>
                  </a:schemeClr>
                </a:solidFill>
              </a:rPr>
              <a:t>Loss of atrial kick reduces cardiac output by 10% to 30%.</a:t>
            </a:r>
          </a:p>
          <a:p>
            <a:pPr lvl="0">
              <a:buClr>
                <a:schemeClr val="dk1"/>
              </a:buClr>
              <a:buSzPts val="2400"/>
            </a:pPr>
            <a:r>
              <a:rPr lang="en-IN" dirty="0">
                <a:solidFill>
                  <a:schemeClr val="accent2">
                    <a:lumMod val="75000"/>
                  </a:schemeClr>
                </a:solidFill>
              </a:rPr>
              <a:t>Patients with increased heart rate demonstrate signs of low cardiac output.</a:t>
            </a:r>
          </a:p>
          <a:p>
            <a:pPr lvl="0">
              <a:buClr>
                <a:schemeClr val="dk1"/>
              </a:buClr>
              <a:buSzPts val="2400"/>
            </a:pPr>
            <a:r>
              <a:rPr lang="en-IN" dirty="0">
                <a:solidFill>
                  <a:schemeClr val="accent2">
                    <a:lumMod val="75000"/>
                  </a:schemeClr>
                </a:solidFill>
              </a:rPr>
              <a:t>Notify licensed practitioner.</a:t>
            </a:r>
          </a:p>
          <a:p>
            <a:pPr marL="292608" lvl="0" indent="-292608">
              <a:buClr>
                <a:schemeClr val="dk1"/>
              </a:buClr>
              <a:buSzPts val="2400"/>
              <a:buChar char="•"/>
            </a:pPr>
            <a:r>
              <a:rPr lang="en-IN" dirty="0">
                <a:solidFill>
                  <a:schemeClr val="accent2">
                    <a:lumMod val="75000"/>
                  </a:schemeClr>
                </a:solidFill>
              </a:rPr>
              <a:t>Patient monitored continuously.</a:t>
            </a:r>
          </a:p>
          <a:p>
            <a:pPr marL="292608" lvl="0" indent="-292608">
              <a:buClr>
                <a:schemeClr val="dk1"/>
              </a:buClr>
              <a:buSzPts val="2400"/>
              <a:buChar char="•"/>
            </a:pPr>
            <a:r>
              <a:rPr lang="en-IN" dirty="0">
                <a:solidFill>
                  <a:schemeClr val="accent2">
                    <a:lumMod val="75000"/>
                  </a:schemeClr>
                </a:solidFill>
              </a:rPr>
              <a:t>Treatment plan may include oxygen.</a:t>
            </a:r>
          </a:p>
        </p:txBody>
      </p:sp>
      <p:sp>
        <p:nvSpPr>
          <p:cNvPr id="4" name="Content Placeholder 3">
            <a:extLst>
              <a:ext uri="{FF2B5EF4-FFF2-40B4-BE49-F238E27FC236}">
                <a16:creationId xmlns:a16="http://schemas.microsoft.com/office/drawing/2014/main" id="{19D945C1-5CC9-4857-9FBB-DE45BEE50580}"/>
              </a:ext>
            </a:extLst>
          </p:cNvPr>
          <p:cNvSpPr>
            <a:spLocks noGrp="1"/>
          </p:cNvSpPr>
          <p:nvPr>
            <p:ph sz="quarter" idx="14"/>
          </p:nvPr>
        </p:nvSpPr>
        <p:spPr>
          <a:xfrm>
            <a:off x="342900" y="4434892"/>
            <a:ext cx="8458200" cy="555891"/>
          </a:xfrm>
        </p:spPr>
        <p:txBody>
          <a:bodyPr/>
          <a:lstStyle/>
          <a:p>
            <a:pPr lvl="0">
              <a:buClr>
                <a:schemeClr val="dk1"/>
              </a:buClr>
              <a:buSzPts val="2400"/>
            </a:pPr>
            <a:r>
              <a:rPr lang="en-IN" dirty="0">
                <a:solidFill>
                  <a:schemeClr val="accent2">
                    <a:lumMod val="75000"/>
                  </a:schemeClr>
                </a:solidFill>
              </a:rPr>
              <a:t>Indicate treatment or intervention on tracing.</a:t>
            </a:r>
          </a:p>
        </p:txBody>
      </p:sp>
      <p:sp>
        <p:nvSpPr>
          <p:cNvPr id="7" name="Slide Number Placeholder 6">
            <a:extLst>
              <a:ext uri="{FF2B5EF4-FFF2-40B4-BE49-F238E27FC236}">
                <a16:creationId xmlns:a16="http://schemas.microsoft.com/office/drawing/2014/main" id="{6B9A9E86-A8F3-4903-A416-5DEE10E2E10A}"/>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401377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endParaRPr lang="en-US" sz="1000" b="0" dirty="0"/>
          </a:p>
        </p:txBody>
      </p:sp>
      <p:sp>
        <p:nvSpPr>
          <p:cNvPr id="3" name="Content Placeholder 2"/>
          <p:cNvSpPr>
            <a:spLocks noGrp="1"/>
          </p:cNvSpPr>
          <p:nvPr>
            <p:ph sz="quarter" idx="11"/>
          </p:nvPr>
        </p:nvSpPr>
        <p:spPr>
          <a:xfrm>
            <a:off x="342900" y="1276709"/>
            <a:ext cx="8458200" cy="5217081"/>
          </a:xfrm>
        </p:spPr>
        <p:txBody>
          <a:bodyPr/>
          <a:lstStyle/>
          <a:p>
            <a:pPr marL="465138" indent="-465138"/>
            <a:r>
              <a:rPr lang="en-IN" dirty="0"/>
              <a:t>7.1 Summarize the similarities and differences between atrial dysrhythmias.</a:t>
            </a:r>
          </a:p>
          <a:p>
            <a:pPr marL="465138" indent="-465138"/>
            <a:r>
              <a:rPr lang="en-IN" dirty="0"/>
              <a:t>7.2 </a:t>
            </a:r>
            <a:r>
              <a:rPr lang="en-IN" dirty="0" err="1"/>
              <a:t>Analyze</a:t>
            </a:r>
            <a:r>
              <a:rPr lang="en-IN" dirty="0"/>
              <a:t> premature atrial complexes and their effect on the patient, including basic patient care and treatment.</a:t>
            </a:r>
          </a:p>
          <a:p>
            <a:pPr marL="465138" indent="-465138"/>
            <a:r>
              <a:rPr lang="en-IN" dirty="0"/>
              <a:t>7.3 </a:t>
            </a:r>
            <a:r>
              <a:rPr lang="en-IN" dirty="0" err="1"/>
              <a:t>Analyze</a:t>
            </a:r>
            <a:r>
              <a:rPr lang="en-IN" dirty="0"/>
              <a:t> wandering atrial pacemaker and its effect on the patient, including basic patient care and treatment.</a:t>
            </a:r>
          </a:p>
          <a:p>
            <a:pPr marL="465138" indent="-465138"/>
            <a:r>
              <a:rPr lang="en-IN" dirty="0"/>
              <a:t>7.4 </a:t>
            </a:r>
            <a:r>
              <a:rPr lang="en-IN" dirty="0" err="1"/>
              <a:t>Analyze</a:t>
            </a:r>
            <a:r>
              <a:rPr lang="en-IN" dirty="0"/>
              <a:t> multifocal atrial tachycardia and its effect on the patient, including basic patient care and treatment.</a:t>
            </a:r>
          </a:p>
          <a:p>
            <a:pPr marL="465138" indent="-465138"/>
            <a:r>
              <a:rPr lang="en-IN" dirty="0"/>
              <a:t>7.5 </a:t>
            </a:r>
            <a:r>
              <a:rPr lang="en-IN" dirty="0" err="1"/>
              <a:t>Analyze</a:t>
            </a:r>
            <a:r>
              <a:rPr lang="en-IN" dirty="0"/>
              <a:t> atrial flutter and its effect on the patient, including basic patient care and treatment.</a:t>
            </a:r>
          </a:p>
          <a:p>
            <a:pPr marL="465138" indent="-465138"/>
            <a:r>
              <a:rPr lang="en-IN" dirty="0"/>
              <a:t>7.6 </a:t>
            </a:r>
            <a:r>
              <a:rPr lang="en-IN" dirty="0" err="1"/>
              <a:t>Analyze</a:t>
            </a:r>
            <a:r>
              <a:rPr lang="en-IN" dirty="0"/>
              <a:t> atrial fibrillation and its effect on the patient, including basic patient care and treatment.</a:t>
            </a:r>
          </a:p>
        </p:txBody>
      </p:sp>
      <p:sp>
        <p:nvSpPr>
          <p:cNvPr id="6" name="Slide Number Placeholder 5"/>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302113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dirty="0"/>
              <a:t>Learning Outcome 7.5                          Apply Your Knowledge</a:t>
            </a:r>
            <a:r>
              <a:rPr lang="en-US" dirty="0"/>
              <a:t> </a:t>
            </a:r>
            <a:r>
              <a:rPr lang="en-US" sz="1100" b="0" dirty="0"/>
              <a:t>1</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What term is used to describe the sawtooth-shaped waves present in atrial flutter?</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4"/>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342137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sz="3600" dirty="0"/>
              <a:t>Learning Outcome 7.5                          Apply Your Knowledge</a:t>
            </a:r>
            <a:r>
              <a:rPr lang="en-US" sz="3600" dirty="0"/>
              <a:t> </a:t>
            </a:r>
            <a:r>
              <a:rPr lang="en-US" sz="1100" b="0" dirty="0"/>
              <a:t>2</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a:xfrm>
            <a:off x="362151" y="1661720"/>
            <a:ext cx="8458200" cy="734972"/>
          </a:xfrm>
        </p:spPr>
        <p:txBody>
          <a:bodyPr/>
          <a:lstStyle/>
          <a:p>
            <a:pPr>
              <a:buClr>
                <a:schemeClr val="dk1"/>
              </a:buClr>
              <a:buSzPts val="2400"/>
            </a:pPr>
            <a:r>
              <a:rPr lang="en-IN" dirty="0">
                <a:solidFill>
                  <a:schemeClr val="accent2">
                    <a:lumMod val="75000"/>
                  </a:schemeClr>
                </a:solidFill>
              </a:rPr>
              <a:t>What term is used to describe the sawtooth-shaped waves present in atrial flutter?</a:t>
            </a:r>
          </a:p>
        </p:txBody>
      </p:sp>
      <p:sp>
        <p:nvSpPr>
          <p:cNvPr id="7" name="Content Placeholder 6">
            <a:extLst>
              <a:ext uri="{FF2B5EF4-FFF2-40B4-BE49-F238E27FC236}">
                <a16:creationId xmlns:a16="http://schemas.microsoft.com/office/drawing/2014/main" id="{34170315-EF99-4A07-95D9-40A43A903FE8}"/>
              </a:ext>
            </a:extLst>
          </p:cNvPr>
          <p:cNvSpPr>
            <a:spLocks noGrp="1"/>
          </p:cNvSpPr>
          <p:nvPr>
            <p:ph sz="quarter" idx="14"/>
          </p:nvPr>
        </p:nvSpPr>
        <p:spPr>
          <a:xfrm>
            <a:off x="314024" y="3349520"/>
            <a:ext cx="8458200" cy="1577327"/>
          </a:xfrm>
        </p:spPr>
        <p:txBody>
          <a:bodyPr/>
          <a:lstStyle/>
          <a:p>
            <a:r>
              <a:rPr lang="en-IN" dirty="0">
                <a:solidFill>
                  <a:srgbClr val="002060"/>
                </a:solidFill>
              </a:rPr>
              <a:t>Flutter (F) waves.</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10"/>
          </p:nvPr>
        </p:nvSpPr>
        <p:spPr/>
        <p:txBody>
          <a:bodyPr/>
          <a:lstStyle/>
          <a:p>
            <a:fld id="{68151E55-6873-49E2-B8D5-2F265E6F1973}" type="slidenum">
              <a:rPr lang="en-US" smtClean="0"/>
              <a:pPr/>
              <a:t>31</a:t>
            </a:fld>
            <a:endParaRPr lang="en-US" dirty="0"/>
          </a:p>
        </p:txBody>
      </p:sp>
      <p:sp>
        <p:nvSpPr>
          <p:cNvPr id="8" name="Content Placeholder 7">
            <a:extLst>
              <a:ext uri="{FF2B5EF4-FFF2-40B4-BE49-F238E27FC236}">
                <a16:creationId xmlns:a16="http://schemas.microsoft.com/office/drawing/2014/main" id="{535D3B19-5124-43F9-A13D-FE3D43760D4E}"/>
              </a:ext>
            </a:extLst>
          </p:cNvPr>
          <p:cNvSpPr>
            <a:spLocks noGrp="1"/>
          </p:cNvSpPr>
          <p:nvPr>
            <p:ph sz="quarter" idx="15"/>
          </p:nvPr>
        </p:nvSpPr>
        <p:spPr>
          <a:xfrm>
            <a:off x="337500" y="2703895"/>
            <a:ext cx="8458200" cy="616822"/>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215622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Atrial Fibrillation</a:t>
            </a:r>
          </a:p>
        </p:txBody>
      </p:sp>
      <p:sp>
        <p:nvSpPr>
          <p:cNvPr id="5" name="Content Placeholder 4">
            <a:extLst>
              <a:ext uri="{FF2B5EF4-FFF2-40B4-BE49-F238E27FC236}">
                <a16:creationId xmlns:a16="http://schemas.microsoft.com/office/drawing/2014/main" id="{F0BE7165-1F55-4DC8-9554-74F5905E5208}"/>
              </a:ext>
            </a:extLst>
          </p:cNvPr>
          <p:cNvSpPr>
            <a:spLocks noGrp="1"/>
          </p:cNvSpPr>
          <p:nvPr>
            <p:ph sz="quarter" idx="11"/>
          </p:nvPr>
        </p:nvSpPr>
        <p:spPr>
          <a:xfrm>
            <a:off x="342900" y="1276709"/>
            <a:ext cx="8458200" cy="2101921"/>
          </a:xfrm>
        </p:spPr>
        <p:txBody>
          <a:bodyPr/>
          <a:lstStyle/>
          <a:p>
            <a:pPr marL="292608" lvl="0" indent="-292608">
              <a:buSzPts val="2400"/>
              <a:buChar char="•"/>
            </a:pPr>
            <a:r>
              <a:rPr lang="en-US" dirty="0">
                <a:solidFill>
                  <a:schemeClr val="accent2">
                    <a:lumMod val="75000"/>
                  </a:schemeClr>
                </a:solidFill>
              </a:rPr>
              <a:t>Atrial fibrillation (A-fib) occurs when electrical impulses come from areas of reentry pathways or multiple ectopic foci and presents with classic chaotic fibrillatory or f waves.</a:t>
            </a:r>
          </a:p>
          <a:p>
            <a:pPr marL="292608" lvl="0" indent="-292608">
              <a:buClr>
                <a:schemeClr val="dk1"/>
              </a:buClr>
              <a:buSzPts val="2400"/>
              <a:buChar char="•"/>
            </a:pPr>
            <a:r>
              <a:rPr lang="en-US" dirty="0">
                <a:solidFill>
                  <a:schemeClr val="accent2">
                    <a:lumMod val="75000"/>
                  </a:schemeClr>
                </a:solidFill>
              </a:rPr>
              <a:t>Atrial fibrillation shows chaotic atrial electrical activity with irregular R-R intervals.</a:t>
            </a:r>
          </a:p>
        </p:txBody>
      </p:sp>
      <p:sp>
        <p:nvSpPr>
          <p:cNvPr id="4" name="Text Placeholder 3"/>
          <p:cNvSpPr>
            <a:spLocks noGrp="1"/>
          </p:cNvSpPr>
          <p:nvPr>
            <p:ph type="body" sz="quarter" idx="12"/>
          </p:nvPr>
        </p:nvSpPr>
        <p:spPr>
          <a:xfrm>
            <a:off x="2971268" y="6324600"/>
            <a:ext cx="3201464" cy="190500"/>
          </a:xfrm>
        </p:spPr>
        <p:txBody>
          <a:bodyPr/>
          <a:lstStyle/>
          <a:p>
            <a:r>
              <a:rPr lang="en-US" sz="1200" dirty="0">
                <a:hlinkClick r:id="" action="ppaction://noaction"/>
              </a:rPr>
              <a:t>Access the text alternative for slide images.</a:t>
            </a:r>
            <a:endParaRPr lang="en-US" sz="1200" dirty="0">
              <a:hlinkClick r:id="" action="ppaction://noaction"/>
            </a:endParaRPr>
          </a:p>
        </p:txBody>
      </p:sp>
      <p:sp>
        <p:nvSpPr>
          <p:cNvPr id="6" name="Slide Number Placeholder 5"/>
          <p:cNvSpPr>
            <a:spLocks noGrp="1"/>
          </p:cNvSpPr>
          <p:nvPr>
            <p:ph type="sldNum" sz="quarter" idx="4"/>
          </p:nvPr>
        </p:nvSpPr>
        <p:spPr/>
        <p:txBody>
          <a:bodyPr/>
          <a:lstStyle/>
          <a:p>
            <a:fld id="{68151E55-6873-49E2-B8D5-2F265E6F1973}" type="slidenum">
              <a:rPr lang="en-US" smtClean="0"/>
              <a:pPr/>
              <a:t>32</a:t>
            </a:fld>
            <a:endParaRPr lang="en-US" dirty="0"/>
          </a:p>
        </p:txBody>
      </p:sp>
      <p:pic>
        <p:nvPicPr>
          <p:cNvPr id="9" name="Picture 8" descr="An electrocardiograph shows the rhythm of atrial fibrillation.">
            <a:extLst>
              <a:ext uri="{FF2B5EF4-FFF2-40B4-BE49-F238E27FC236}">
                <a16:creationId xmlns:a16="http://schemas.microsoft.com/office/drawing/2014/main" id="{5025FA5C-59F9-4FB0-93FE-661BF1FF5CAA}"/>
              </a:ext>
            </a:extLst>
          </p:cNvPr>
          <p:cNvPicPr>
            <a:picLocks noChangeAspect="1"/>
          </p:cNvPicPr>
          <p:nvPr/>
        </p:nvPicPr>
        <p:blipFill>
          <a:blip r:embed="rId3"/>
          <a:stretch>
            <a:fillRect/>
          </a:stretch>
        </p:blipFill>
        <p:spPr>
          <a:xfrm>
            <a:off x="955231" y="3680088"/>
            <a:ext cx="7309738" cy="1991736"/>
          </a:xfrm>
          <a:prstGeom prst="rect">
            <a:avLst/>
          </a:prstGeom>
        </p:spPr>
      </p:pic>
    </p:spTree>
    <p:extLst>
      <p:ext uri="{BB962C8B-B14F-4D97-AF65-F5344CB8AC3E}">
        <p14:creationId xmlns:p14="http://schemas.microsoft.com/office/powerpoint/2010/main" val="3976707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62FE-2185-4884-A3F5-2D9AB82AB29D}"/>
              </a:ext>
            </a:extLst>
          </p:cNvPr>
          <p:cNvSpPr>
            <a:spLocks noGrp="1"/>
          </p:cNvSpPr>
          <p:nvPr>
            <p:ph type="title"/>
          </p:nvPr>
        </p:nvSpPr>
        <p:spPr/>
        <p:txBody>
          <a:bodyPr>
            <a:normAutofit/>
          </a:bodyPr>
          <a:lstStyle/>
          <a:p>
            <a:r>
              <a:rPr lang="en-US" sz="3600" dirty="0"/>
              <a:t>Atrial Fibrillation: Criteria </a:t>
            </a:r>
            <a:r>
              <a:rPr lang="en-US" sz="1000" b="0" baseline="0" dirty="0"/>
              <a:t>1</a:t>
            </a:r>
          </a:p>
        </p:txBody>
      </p:sp>
      <p:sp>
        <p:nvSpPr>
          <p:cNvPr id="3" name="Content Placeholder 2">
            <a:extLst>
              <a:ext uri="{FF2B5EF4-FFF2-40B4-BE49-F238E27FC236}">
                <a16:creationId xmlns:a16="http://schemas.microsoft.com/office/drawing/2014/main" id="{0D289601-2589-46BB-AE08-0499570368CB}"/>
              </a:ext>
            </a:extLst>
          </p:cNvPr>
          <p:cNvSpPr>
            <a:spLocks noGrp="1"/>
          </p:cNvSpPr>
          <p:nvPr>
            <p:ph sz="quarter" idx="11"/>
          </p:nvPr>
        </p:nvSpPr>
        <p:spPr>
          <a:xfrm>
            <a:off x="342900" y="1276710"/>
            <a:ext cx="8458200" cy="1435494"/>
          </a:xfrm>
        </p:spPr>
        <p:txBody>
          <a:bodyPr>
            <a:normAutofit lnSpcReduction="10000"/>
          </a:bodyPr>
          <a:lstStyle/>
          <a:p>
            <a:pPr lvl="0">
              <a:buClr>
                <a:schemeClr val="dk1"/>
              </a:buClr>
              <a:buSzPts val="2400"/>
            </a:pPr>
            <a:r>
              <a:rPr lang="en-IN" dirty="0">
                <a:solidFill>
                  <a:schemeClr val="accent2">
                    <a:lumMod val="75000"/>
                  </a:schemeClr>
                </a:solidFill>
              </a:rPr>
              <a:t>Rhythm</a:t>
            </a:r>
          </a:p>
          <a:p>
            <a:pPr marL="292608" lvl="0" indent="-292608">
              <a:buClr>
                <a:schemeClr val="dk1"/>
              </a:buClr>
              <a:buSzPts val="2400"/>
              <a:buChar char="•"/>
            </a:pPr>
            <a:r>
              <a:rPr lang="en-IN" dirty="0">
                <a:solidFill>
                  <a:schemeClr val="accent2">
                    <a:lumMod val="75000"/>
                  </a:schemeClr>
                </a:solidFill>
              </a:rPr>
              <a:t>P-P interval cannot be determined.</a:t>
            </a:r>
          </a:p>
          <a:p>
            <a:pPr marL="292608" lvl="0" indent="-292608">
              <a:buClr>
                <a:schemeClr val="dk1"/>
              </a:buClr>
              <a:buSzPts val="2400"/>
              <a:buChar char="•"/>
            </a:pPr>
            <a:r>
              <a:rPr lang="en-IN" dirty="0">
                <a:solidFill>
                  <a:schemeClr val="accent2">
                    <a:lumMod val="75000"/>
                  </a:schemeClr>
                </a:solidFill>
              </a:rPr>
              <a:t>R-R interval is irregular..</a:t>
            </a:r>
          </a:p>
        </p:txBody>
      </p:sp>
      <p:sp>
        <p:nvSpPr>
          <p:cNvPr id="4" name="Content Placeholder 3">
            <a:extLst>
              <a:ext uri="{FF2B5EF4-FFF2-40B4-BE49-F238E27FC236}">
                <a16:creationId xmlns:a16="http://schemas.microsoft.com/office/drawing/2014/main" id="{2F7064BC-0707-4416-B62F-2743C0B14577}"/>
              </a:ext>
            </a:extLst>
          </p:cNvPr>
          <p:cNvSpPr>
            <a:spLocks noGrp="1"/>
          </p:cNvSpPr>
          <p:nvPr>
            <p:ph sz="quarter" idx="14"/>
          </p:nvPr>
        </p:nvSpPr>
        <p:spPr>
          <a:xfrm>
            <a:off x="342900" y="2865889"/>
            <a:ext cx="8458200" cy="1574380"/>
          </a:xfrm>
        </p:spPr>
        <p:txBody>
          <a:bodyPr/>
          <a:lstStyle/>
          <a:p>
            <a:pPr lvl="0">
              <a:buClr>
                <a:schemeClr val="dk1"/>
              </a:buClr>
              <a:buSzPts val="2400"/>
            </a:pPr>
            <a:r>
              <a:rPr lang="en-IN" dirty="0">
                <a:solidFill>
                  <a:schemeClr val="accent2">
                    <a:lumMod val="75000"/>
                  </a:schemeClr>
                </a:solidFill>
              </a:rPr>
              <a:t>Rate</a:t>
            </a:r>
          </a:p>
          <a:p>
            <a:pPr marL="292608" lvl="0" indent="-292608">
              <a:buClr>
                <a:schemeClr val="dk1"/>
              </a:buClr>
              <a:buSzPts val="2400"/>
              <a:buChar char="•"/>
            </a:pPr>
            <a:r>
              <a:rPr lang="en-IN" dirty="0">
                <a:solidFill>
                  <a:schemeClr val="accent2">
                    <a:lumMod val="75000"/>
                  </a:schemeClr>
                </a:solidFill>
              </a:rPr>
              <a:t>Atrial rate cannot be determined.</a:t>
            </a:r>
          </a:p>
          <a:p>
            <a:pPr marL="292608" lvl="0" indent="-292608">
              <a:buClr>
                <a:schemeClr val="dk1"/>
              </a:buClr>
              <a:buSzPts val="2400"/>
              <a:buChar char="•"/>
            </a:pPr>
            <a:r>
              <a:rPr lang="en-IN" dirty="0">
                <a:solidFill>
                  <a:schemeClr val="accent2">
                    <a:lumMod val="75000"/>
                  </a:schemeClr>
                </a:solidFill>
              </a:rPr>
              <a:t>Electrical impulse activity rate is 375 to 700.</a:t>
            </a:r>
          </a:p>
        </p:txBody>
      </p:sp>
      <p:sp>
        <p:nvSpPr>
          <p:cNvPr id="7" name="Slide Number Placeholder 6">
            <a:extLst>
              <a:ext uri="{FF2B5EF4-FFF2-40B4-BE49-F238E27FC236}">
                <a16:creationId xmlns:a16="http://schemas.microsoft.com/office/drawing/2014/main" id="{6F41914C-C616-4EA8-9217-9DF4BC141DA3}"/>
              </a:ext>
            </a:extLst>
          </p:cNvPr>
          <p:cNvSpPr>
            <a:spLocks noGrp="1"/>
          </p:cNvSpPr>
          <p:nvPr>
            <p:ph type="sldNum" sz="quarter" idx="10"/>
          </p:nvPr>
        </p:nvSpPr>
        <p:spPr/>
        <p:txBody>
          <a:bodyPr/>
          <a:lstStyle/>
          <a:p>
            <a:fld id="{68151E55-6873-49E2-B8D5-2F265E6F1973}" type="slidenum">
              <a:rPr lang="en-US" smtClean="0"/>
              <a:pPr/>
              <a:t>33</a:t>
            </a:fld>
            <a:endParaRPr lang="en-US"/>
          </a:p>
        </p:txBody>
      </p:sp>
    </p:spTree>
    <p:extLst>
      <p:ext uri="{BB962C8B-B14F-4D97-AF65-F5344CB8AC3E}">
        <p14:creationId xmlns:p14="http://schemas.microsoft.com/office/powerpoint/2010/main" val="1831628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62FE-2185-4884-A3F5-2D9AB82AB29D}"/>
              </a:ext>
            </a:extLst>
          </p:cNvPr>
          <p:cNvSpPr>
            <a:spLocks noGrp="1"/>
          </p:cNvSpPr>
          <p:nvPr>
            <p:ph type="title"/>
          </p:nvPr>
        </p:nvSpPr>
        <p:spPr/>
        <p:txBody>
          <a:bodyPr>
            <a:normAutofit/>
          </a:bodyPr>
          <a:lstStyle/>
          <a:p>
            <a:r>
              <a:rPr lang="en-US" sz="3600" dirty="0"/>
              <a:t>Atrial Fibrillation: Criteria </a:t>
            </a:r>
            <a:r>
              <a:rPr lang="en-US" sz="1000" b="0" baseline="0" dirty="0"/>
              <a:t>2</a:t>
            </a:r>
          </a:p>
        </p:txBody>
      </p:sp>
      <p:sp>
        <p:nvSpPr>
          <p:cNvPr id="3" name="Content Placeholder 2">
            <a:extLst>
              <a:ext uri="{FF2B5EF4-FFF2-40B4-BE49-F238E27FC236}">
                <a16:creationId xmlns:a16="http://schemas.microsoft.com/office/drawing/2014/main" id="{0D289601-2589-46BB-AE08-0499570368CB}"/>
              </a:ext>
            </a:extLst>
          </p:cNvPr>
          <p:cNvSpPr>
            <a:spLocks noGrp="1"/>
          </p:cNvSpPr>
          <p:nvPr>
            <p:ph sz="quarter" idx="11"/>
          </p:nvPr>
        </p:nvSpPr>
        <p:spPr>
          <a:xfrm>
            <a:off x="342900" y="1276710"/>
            <a:ext cx="8458200" cy="1435494"/>
          </a:xfrm>
        </p:spPr>
        <p:txBody>
          <a:bodyPr>
            <a:normAutofit lnSpcReduction="10000"/>
          </a:bodyPr>
          <a:lstStyle/>
          <a:p>
            <a:pPr lvl="0">
              <a:buClr>
                <a:schemeClr val="dk1"/>
              </a:buClr>
              <a:buSzPts val="2400"/>
            </a:pPr>
            <a:r>
              <a:rPr lang="en-IN" dirty="0">
                <a:solidFill>
                  <a:schemeClr val="accent2">
                    <a:lumMod val="75000"/>
                  </a:schemeClr>
                </a:solidFill>
              </a:rPr>
              <a:t>P wave morphology</a:t>
            </a:r>
          </a:p>
          <a:p>
            <a:pPr marL="292608" lvl="0" indent="-292608">
              <a:buClr>
                <a:schemeClr val="dk1"/>
              </a:buClr>
              <a:buSzPts val="2400"/>
              <a:buChar char="•"/>
            </a:pPr>
            <a:r>
              <a:rPr lang="en-IN" dirty="0">
                <a:solidFill>
                  <a:schemeClr val="accent2">
                    <a:lumMod val="75000"/>
                  </a:schemeClr>
                </a:solidFill>
              </a:rPr>
              <a:t>P waves cannot be identified.</a:t>
            </a:r>
          </a:p>
          <a:p>
            <a:pPr marL="292608" lvl="0" indent="-292608">
              <a:buClr>
                <a:schemeClr val="dk1"/>
              </a:buClr>
              <a:buSzPts val="2400"/>
              <a:buChar char="•"/>
            </a:pPr>
            <a:r>
              <a:rPr lang="en-IN" dirty="0">
                <a:solidFill>
                  <a:schemeClr val="accent2">
                    <a:lumMod val="75000"/>
                  </a:schemeClr>
                </a:solidFill>
              </a:rPr>
              <a:t>Fibrillatory (f) waves may be identified</a:t>
            </a:r>
            <a:r>
              <a:rPr lang="en-IN" dirty="0"/>
              <a:t>.</a:t>
            </a:r>
          </a:p>
        </p:txBody>
      </p:sp>
      <p:sp>
        <p:nvSpPr>
          <p:cNvPr id="4" name="Content Placeholder 3">
            <a:extLst>
              <a:ext uri="{FF2B5EF4-FFF2-40B4-BE49-F238E27FC236}">
                <a16:creationId xmlns:a16="http://schemas.microsoft.com/office/drawing/2014/main" id="{2F7064BC-0707-4416-B62F-2743C0B14577}"/>
              </a:ext>
            </a:extLst>
          </p:cNvPr>
          <p:cNvSpPr>
            <a:spLocks noGrp="1"/>
          </p:cNvSpPr>
          <p:nvPr>
            <p:ph sz="quarter" idx="14"/>
          </p:nvPr>
        </p:nvSpPr>
        <p:spPr>
          <a:xfrm>
            <a:off x="342900" y="2937452"/>
            <a:ext cx="8458200" cy="1431255"/>
          </a:xfrm>
        </p:spPr>
        <p:txBody>
          <a:bodyPr/>
          <a:lstStyle/>
          <a:p>
            <a:pPr lvl="0">
              <a:buClr>
                <a:schemeClr val="dk1"/>
              </a:buClr>
              <a:buSzPts val="2400"/>
            </a:pPr>
            <a:r>
              <a:rPr lang="en-IN" dirty="0">
                <a:solidFill>
                  <a:schemeClr val="accent2">
                    <a:lumMod val="75000"/>
                  </a:schemeClr>
                </a:solidFill>
              </a:rPr>
              <a:t>P</a:t>
            </a:r>
            <a:r>
              <a:rPr lang="en-IN" sz="100" dirty="0">
                <a:solidFill>
                  <a:schemeClr val="accent2">
                    <a:lumMod val="75000"/>
                  </a:schemeClr>
                </a:solidFill>
              </a:rPr>
              <a:t> </a:t>
            </a:r>
            <a:r>
              <a:rPr lang="en-IN" dirty="0">
                <a:solidFill>
                  <a:schemeClr val="accent2">
                    <a:lumMod val="75000"/>
                  </a:schemeClr>
                </a:solidFill>
              </a:rPr>
              <a:t>R interval: Cannot be identified.</a:t>
            </a:r>
          </a:p>
          <a:p>
            <a:pPr lvl="0">
              <a:buClr>
                <a:schemeClr val="dk1"/>
              </a:buClr>
              <a:buSzPts val="2400"/>
            </a:pPr>
            <a:r>
              <a:rPr lang="en-IN" dirty="0">
                <a:solidFill>
                  <a:schemeClr val="accent2">
                    <a:lumMod val="75000"/>
                  </a:schemeClr>
                </a:solidFill>
              </a:rPr>
              <a:t>Q</a:t>
            </a:r>
            <a:r>
              <a:rPr lang="en-IN" sz="100" dirty="0">
                <a:solidFill>
                  <a:schemeClr val="accent2">
                    <a:lumMod val="75000"/>
                  </a:schemeClr>
                </a:solidFill>
              </a:rPr>
              <a:t> </a:t>
            </a:r>
            <a:r>
              <a:rPr lang="en-IN" dirty="0">
                <a:solidFill>
                  <a:schemeClr val="accent2">
                    <a:lumMod val="75000"/>
                  </a:schemeClr>
                </a:solidFill>
              </a:rPr>
              <a:t>R</a:t>
            </a:r>
            <a:r>
              <a:rPr lang="en-IN" sz="100" dirty="0">
                <a:solidFill>
                  <a:schemeClr val="accent2">
                    <a:lumMod val="75000"/>
                  </a:schemeClr>
                </a:solidFill>
              </a:rPr>
              <a:t> </a:t>
            </a:r>
            <a:r>
              <a:rPr lang="en-IN" dirty="0">
                <a:solidFill>
                  <a:schemeClr val="accent2">
                    <a:lumMod val="75000"/>
                  </a:schemeClr>
                </a:solidFill>
              </a:rPr>
              <a:t>S duration and morphology: 0.06 to 0.10 second and irregular.</a:t>
            </a:r>
          </a:p>
        </p:txBody>
      </p:sp>
      <p:sp>
        <p:nvSpPr>
          <p:cNvPr id="7" name="Slide Number Placeholder 6">
            <a:extLst>
              <a:ext uri="{FF2B5EF4-FFF2-40B4-BE49-F238E27FC236}">
                <a16:creationId xmlns:a16="http://schemas.microsoft.com/office/drawing/2014/main" id="{6F41914C-C616-4EA8-9217-9DF4BC141DA3}"/>
              </a:ext>
            </a:extLst>
          </p:cNvPr>
          <p:cNvSpPr>
            <a:spLocks noGrp="1"/>
          </p:cNvSpPr>
          <p:nvPr>
            <p:ph type="sldNum" sz="quarter" idx="10"/>
          </p:nvPr>
        </p:nvSpPr>
        <p:spPr/>
        <p:txBody>
          <a:bodyPr/>
          <a:lstStyle/>
          <a:p>
            <a:fld id="{68151E55-6873-49E2-B8D5-2F265E6F1973}" type="slidenum">
              <a:rPr lang="en-US" smtClean="0"/>
              <a:pPr/>
              <a:t>34</a:t>
            </a:fld>
            <a:endParaRPr lang="en-US"/>
          </a:p>
        </p:txBody>
      </p:sp>
    </p:spTree>
    <p:extLst>
      <p:ext uri="{BB962C8B-B14F-4D97-AF65-F5344CB8AC3E}">
        <p14:creationId xmlns:p14="http://schemas.microsoft.com/office/powerpoint/2010/main" val="157499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813C-E335-4143-91B9-1DF1022CFA1F}"/>
              </a:ext>
            </a:extLst>
          </p:cNvPr>
          <p:cNvSpPr>
            <a:spLocks noGrp="1"/>
          </p:cNvSpPr>
          <p:nvPr>
            <p:ph type="title"/>
          </p:nvPr>
        </p:nvSpPr>
        <p:spPr/>
        <p:txBody>
          <a:bodyPr>
            <a:normAutofit fontScale="90000"/>
          </a:bodyPr>
          <a:lstStyle/>
          <a:p>
            <a:r>
              <a:rPr lang="en-US" dirty="0"/>
              <a:t>Atrial Fibrillation: What You Should Know</a:t>
            </a:r>
            <a:endParaRPr lang="en-US" sz="1000" b="0" dirty="0"/>
          </a:p>
        </p:txBody>
      </p:sp>
      <p:sp>
        <p:nvSpPr>
          <p:cNvPr id="3" name="Content Placeholder 2">
            <a:extLst>
              <a:ext uri="{FF2B5EF4-FFF2-40B4-BE49-F238E27FC236}">
                <a16:creationId xmlns:a16="http://schemas.microsoft.com/office/drawing/2014/main" id="{4151A778-0B61-416B-8CDC-49004EBA96E2}"/>
              </a:ext>
            </a:extLst>
          </p:cNvPr>
          <p:cNvSpPr>
            <a:spLocks noGrp="1"/>
          </p:cNvSpPr>
          <p:nvPr>
            <p:ph sz="quarter" idx="11"/>
          </p:nvPr>
        </p:nvSpPr>
        <p:spPr/>
        <p:txBody>
          <a:bodyPr/>
          <a:lstStyle/>
          <a:p>
            <a:pPr lvl="0">
              <a:buClr>
                <a:schemeClr val="dk1"/>
              </a:buClr>
              <a:buSzPts val="2400"/>
            </a:pPr>
            <a:r>
              <a:rPr lang="en-IN" dirty="0">
                <a:solidFill>
                  <a:schemeClr val="accent2">
                    <a:lumMod val="75000"/>
                  </a:schemeClr>
                </a:solidFill>
              </a:rPr>
              <a:t>Patient exhibits signs of decreased cardiac output.</a:t>
            </a:r>
          </a:p>
          <a:p>
            <a:pPr lvl="0">
              <a:buClr>
                <a:schemeClr val="dk1"/>
              </a:buClr>
              <a:buSzPts val="2400"/>
            </a:pPr>
            <a:r>
              <a:rPr lang="en-IN" dirty="0">
                <a:solidFill>
                  <a:schemeClr val="accent2">
                    <a:lumMod val="75000"/>
                  </a:schemeClr>
                </a:solidFill>
              </a:rPr>
              <a:t>When heart rate is controlled, patient may be able to tolerate loss of atrial kick.</a:t>
            </a:r>
          </a:p>
          <a:p>
            <a:pPr lvl="0">
              <a:buClr>
                <a:schemeClr val="dk1"/>
              </a:buClr>
              <a:buSzPts val="2400"/>
            </a:pPr>
            <a:r>
              <a:rPr lang="en-IN" dirty="0">
                <a:solidFill>
                  <a:schemeClr val="accent2">
                    <a:lumMod val="75000"/>
                  </a:schemeClr>
                </a:solidFill>
              </a:rPr>
              <a:t>Blood collecting in atria can clot or form thrombi, which increases risk of embolism.</a:t>
            </a:r>
          </a:p>
          <a:p>
            <a:pPr marL="292608" lvl="0" indent="-292608">
              <a:buClr>
                <a:schemeClr val="dk1"/>
              </a:buClr>
              <a:buSzPts val="2400"/>
              <a:buChar char="•"/>
            </a:pPr>
            <a:r>
              <a:rPr lang="en-IN" dirty="0">
                <a:solidFill>
                  <a:schemeClr val="accent2">
                    <a:lumMod val="75000"/>
                  </a:schemeClr>
                </a:solidFill>
              </a:rPr>
              <a:t>Cerebrovascular accident.</a:t>
            </a:r>
          </a:p>
          <a:p>
            <a:pPr marL="292608" lvl="0" indent="-292608">
              <a:buClr>
                <a:schemeClr val="dk1"/>
              </a:buClr>
              <a:buSzPts val="2400"/>
              <a:buChar char="•"/>
            </a:pPr>
            <a:r>
              <a:rPr lang="en-IN" dirty="0">
                <a:solidFill>
                  <a:schemeClr val="accent2">
                    <a:lumMod val="75000"/>
                  </a:schemeClr>
                </a:solidFill>
              </a:rPr>
              <a:t>Myocardial infarction.</a:t>
            </a:r>
          </a:p>
          <a:p>
            <a:pPr marL="292608" lvl="0" indent="-292608">
              <a:buClr>
                <a:schemeClr val="dk1"/>
              </a:buClr>
              <a:buSzPts val="2400"/>
              <a:buChar char="•"/>
            </a:pPr>
            <a:r>
              <a:rPr lang="en-IN" dirty="0">
                <a:solidFill>
                  <a:schemeClr val="accent2">
                    <a:lumMod val="75000"/>
                  </a:schemeClr>
                </a:solidFill>
              </a:rPr>
              <a:t>Pulmonary embolism.</a:t>
            </a:r>
          </a:p>
          <a:p>
            <a:pPr marL="292608" lvl="0" indent="-292608">
              <a:buClr>
                <a:schemeClr val="dk1"/>
              </a:buClr>
              <a:buSzPts val="2400"/>
              <a:buChar char="•"/>
            </a:pPr>
            <a:r>
              <a:rPr lang="en-IN" dirty="0">
                <a:solidFill>
                  <a:schemeClr val="accent2">
                    <a:lumMod val="75000"/>
                  </a:schemeClr>
                </a:solidFill>
              </a:rPr>
              <a:t>Renal infarction.</a:t>
            </a:r>
            <a:endParaRPr lang="en-US" dirty="0">
              <a:solidFill>
                <a:schemeClr val="accent2">
                  <a:lumMod val="75000"/>
                </a:schemeClr>
              </a:solidFill>
            </a:endParaRPr>
          </a:p>
        </p:txBody>
      </p:sp>
      <p:sp>
        <p:nvSpPr>
          <p:cNvPr id="6" name="Slide Number Placeholder 5">
            <a:extLst>
              <a:ext uri="{FF2B5EF4-FFF2-40B4-BE49-F238E27FC236}">
                <a16:creationId xmlns:a16="http://schemas.microsoft.com/office/drawing/2014/main" id="{82E769E0-334C-4359-B316-4D19200949E9}"/>
              </a:ext>
            </a:extLst>
          </p:cNvPr>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116912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dirty="0"/>
              <a:t>Learning Outcome 7.6                          Apply Your Knowledge</a:t>
            </a:r>
            <a:r>
              <a:rPr lang="en-US" dirty="0"/>
              <a:t> </a:t>
            </a:r>
            <a:r>
              <a:rPr lang="en-US" sz="1100" b="0" dirty="0"/>
              <a:t>1</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What is the major health risk for patients with atrial fibrillation?</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4"/>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666542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AB7-2698-401A-9713-E8C9E1E34891}"/>
              </a:ext>
            </a:extLst>
          </p:cNvPr>
          <p:cNvSpPr>
            <a:spLocks noGrp="1"/>
          </p:cNvSpPr>
          <p:nvPr>
            <p:ph type="title"/>
          </p:nvPr>
        </p:nvSpPr>
        <p:spPr/>
        <p:txBody>
          <a:bodyPr>
            <a:normAutofit fontScale="90000"/>
          </a:bodyPr>
          <a:lstStyle/>
          <a:p>
            <a:r>
              <a:rPr lang="en-IN" sz="3600" dirty="0"/>
              <a:t>Learning Outcome 7.6                          Apply Your Knowledge</a:t>
            </a:r>
            <a:r>
              <a:rPr lang="en-US" sz="3600" dirty="0"/>
              <a:t> </a:t>
            </a:r>
            <a:r>
              <a:rPr lang="en-US" sz="1100" b="0" dirty="0"/>
              <a:t>2</a:t>
            </a:r>
          </a:p>
        </p:txBody>
      </p:sp>
      <p:sp>
        <p:nvSpPr>
          <p:cNvPr id="3" name="Content Placeholder 2">
            <a:extLst>
              <a:ext uri="{FF2B5EF4-FFF2-40B4-BE49-F238E27FC236}">
                <a16:creationId xmlns:a16="http://schemas.microsoft.com/office/drawing/2014/main" id="{5B2D898B-A3F4-4231-ABBF-0E68E92CD05B}"/>
              </a:ext>
            </a:extLst>
          </p:cNvPr>
          <p:cNvSpPr>
            <a:spLocks noGrp="1"/>
          </p:cNvSpPr>
          <p:nvPr>
            <p:ph sz="quarter" idx="11"/>
          </p:nvPr>
        </p:nvSpPr>
        <p:spPr>
          <a:xfrm>
            <a:off x="333275" y="1825349"/>
            <a:ext cx="8458200" cy="869725"/>
          </a:xfrm>
        </p:spPr>
        <p:txBody>
          <a:bodyPr/>
          <a:lstStyle/>
          <a:p>
            <a:pPr>
              <a:buClr>
                <a:schemeClr val="dk1"/>
              </a:buClr>
              <a:buSzPts val="2400"/>
            </a:pPr>
            <a:r>
              <a:rPr lang="en-IN" dirty="0">
                <a:solidFill>
                  <a:schemeClr val="accent2">
                    <a:lumMod val="75000"/>
                  </a:schemeClr>
                </a:solidFill>
              </a:rPr>
              <a:t>What is the major health risk for patients with atrial fibrillation?</a:t>
            </a:r>
          </a:p>
        </p:txBody>
      </p:sp>
      <p:sp>
        <p:nvSpPr>
          <p:cNvPr id="7" name="Content Placeholder 6">
            <a:extLst>
              <a:ext uri="{FF2B5EF4-FFF2-40B4-BE49-F238E27FC236}">
                <a16:creationId xmlns:a16="http://schemas.microsoft.com/office/drawing/2014/main" id="{34170315-EF99-4A07-95D9-40A43A903FE8}"/>
              </a:ext>
            </a:extLst>
          </p:cNvPr>
          <p:cNvSpPr>
            <a:spLocks noGrp="1"/>
          </p:cNvSpPr>
          <p:nvPr>
            <p:ph sz="quarter" idx="14"/>
          </p:nvPr>
        </p:nvSpPr>
        <p:spPr>
          <a:xfrm>
            <a:off x="304399" y="3455398"/>
            <a:ext cx="8458200" cy="1577327"/>
          </a:xfrm>
        </p:spPr>
        <p:txBody>
          <a:bodyPr/>
          <a:lstStyle/>
          <a:p>
            <a:r>
              <a:rPr lang="en-IN" dirty="0">
                <a:solidFill>
                  <a:srgbClr val="002060"/>
                </a:solidFill>
              </a:rPr>
              <a:t>Thrombus formation and embolism due to blood collecting in the atria; embolism may cause serious effects such as M</a:t>
            </a:r>
            <a:r>
              <a:rPr lang="en-IN" sz="100" dirty="0">
                <a:solidFill>
                  <a:srgbClr val="002060"/>
                </a:solidFill>
              </a:rPr>
              <a:t> </a:t>
            </a:r>
            <a:r>
              <a:rPr lang="en-IN" dirty="0">
                <a:solidFill>
                  <a:srgbClr val="002060"/>
                </a:solidFill>
              </a:rPr>
              <a:t>I, C</a:t>
            </a:r>
            <a:r>
              <a:rPr lang="en-IN" sz="100" dirty="0">
                <a:solidFill>
                  <a:srgbClr val="002060"/>
                </a:solidFill>
              </a:rPr>
              <a:t> </a:t>
            </a:r>
            <a:r>
              <a:rPr lang="en-IN" dirty="0">
                <a:solidFill>
                  <a:srgbClr val="002060"/>
                </a:solidFill>
              </a:rPr>
              <a:t>V</a:t>
            </a:r>
            <a:r>
              <a:rPr lang="en-IN" sz="100" dirty="0">
                <a:solidFill>
                  <a:srgbClr val="002060"/>
                </a:solidFill>
              </a:rPr>
              <a:t> </a:t>
            </a:r>
            <a:r>
              <a:rPr lang="en-IN" dirty="0">
                <a:solidFill>
                  <a:srgbClr val="002060"/>
                </a:solidFill>
              </a:rPr>
              <a:t>A, renal infarction, or pulmonary embolism.</a:t>
            </a:r>
          </a:p>
        </p:txBody>
      </p:sp>
      <p:sp>
        <p:nvSpPr>
          <p:cNvPr id="6" name="Slide Number Placeholder 5">
            <a:extLst>
              <a:ext uri="{FF2B5EF4-FFF2-40B4-BE49-F238E27FC236}">
                <a16:creationId xmlns:a16="http://schemas.microsoft.com/office/drawing/2014/main" id="{FF17FD17-919F-42B3-88C1-B7CE75F1BAB3}"/>
              </a:ext>
            </a:extLst>
          </p:cNvPr>
          <p:cNvSpPr>
            <a:spLocks noGrp="1"/>
          </p:cNvSpPr>
          <p:nvPr>
            <p:ph type="sldNum" sz="quarter" idx="10"/>
          </p:nvPr>
        </p:nvSpPr>
        <p:spPr/>
        <p:txBody>
          <a:bodyPr/>
          <a:lstStyle/>
          <a:p>
            <a:fld id="{68151E55-6873-49E2-B8D5-2F265E6F1973}" type="slidenum">
              <a:rPr lang="en-US" smtClean="0"/>
              <a:pPr/>
              <a:t>37</a:t>
            </a:fld>
            <a:endParaRPr lang="en-US" dirty="0"/>
          </a:p>
        </p:txBody>
      </p:sp>
      <p:sp>
        <p:nvSpPr>
          <p:cNvPr id="8" name="Content Placeholder 7">
            <a:extLst>
              <a:ext uri="{FF2B5EF4-FFF2-40B4-BE49-F238E27FC236}">
                <a16:creationId xmlns:a16="http://schemas.microsoft.com/office/drawing/2014/main" id="{7A80F324-89AF-497E-9740-A98EB433CE35}"/>
              </a:ext>
            </a:extLst>
          </p:cNvPr>
          <p:cNvSpPr>
            <a:spLocks noGrp="1"/>
          </p:cNvSpPr>
          <p:nvPr>
            <p:ph sz="quarter" idx="15"/>
          </p:nvPr>
        </p:nvSpPr>
        <p:spPr>
          <a:xfrm>
            <a:off x="347125" y="2713519"/>
            <a:ext cx="8458200" cy="587946"/>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369794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813C-E335-4143-91B9-1DF1022CFA1F}"/>
              </a:ext>
            </a:extLst>
          </p:cNvPr>
          <p:cNvSpPr>
            <a:spLocks noGrp="1"/>
          </p:cNvSpPr>
          <p:nvPr>
            <p:ph type="title"/>
          </p:nvPr>
        </p:nvSpPr>
        <p:spPr/>
        <p:txBody>
          <a:bodyPr/>
          <a:lstStyle/>
          <a:p>
            <a:r>
              <a:rPr lang="en-US" dirty="0"/>
              <a:t>Chapter Summary </a:t>
            </a:r>
            <a:r>
              <a:rPr lang="en-US" sz="1000" b="0" dirty="0"/>
              <a:t>1</a:t>
            </a:r>
          </a:p>
        </p:txBody>
      </p:sp>
      <p:sp>
        <p:nvSpPr>
          <p:cNvPr id="3" name="Content Placeholder 2">
            <a:extLst>
              <a:ext uri="{FF2B5EF4-FFF2-40B4-BE49-F238E27FC236}">
                <a16:creationId xmlns:a16="http://schemas.microsoft.com/office/drawing/2014/main" id="{4151A778-0B61-416B-8CDC-49004EBA96E2}"/>
              </a:ext>
            </a:extLst>
          </p:cNvPr>
          <p:cNvSpPr>
            <a:spLocks noGrp="1"/>
          </p:cNvSpPr>
          <p:nvPr>
            <p:ph sz="quarter" idx="11"/>
          </p:nvPr>
        </p:nvSpPr>
        <p:spPr/>
        <p:txBody>
          <a:bodyPr/>
          <a:lstStyle/>
          <a:p>
            <a:pPr marL="292608" lvl="0" indent="-292608">
              <a:buClr>
                <a:schemeClr val="dk1"/>
              </a:buClr>
              <a:buSzPts val="2400"/>
              <a:buChar char="•"/>
            </a:pPr>
            <a:r>
              <a:rPr lang="en-IN" dirty="0">
                <a:solidFill>
                  <a:schemeClr val="accent2">
                    <a:lumMod val="75000"/>
                  </a:schemeClr>
                </a:solidFill>
              </a:rPr>
              <a:t>Atrial dysrhythmias are caused by an ectopic impulse in either the right or the left atrium.</a:t>
            </a:r>
          </a:p>
          <a:p>
            <a:pPr marL="292608" lvl="0" indent="-292608">
              <a:buClr>
                <a:schemeClr val="dk1"/>
              </a:buClr>
              <a:buSzPts val="2400"/>
              <a:buChar char="•"/>
            </a:pPr>
            <a:r>
              <a:rPr lang="en-IN" dirty="0">
                <a:solidFill>
                  <a:schemeClr val="accent2">
                    <a:lumMod val="75000"/>
                  </a:schemeClr>
                </a:solidFill>
              </a:rPr>
              <a:t>Premature atrial complexes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r>
              <a:rPr lang="en-IN" sz="100" dirty="0">
                <a:solidFill>
                  <a:schemeClr val="accent2">
                    <a:lumMod val="75000"/>
                  </a:schemeClr>
                </a:solidFill>
              </a:rPr>
              <a:t> </a:t>
            </a:r>
            <a:r>
              <a:rPr lang="en-IN" dirty="0">
                <a:solidFill>
                  <a:schemeClr val="accent2">
                    <a:lumMod val="75000"/>
                  </a:schemeClr>
                </a:solidFill>
              </a:rPr>
              <a:t>s) originate in the atria and initiate an early impulse that interrupts the inherent regular rhythm.</a:t>
            </a:r>
          </a:p>
          <a:p>
            <a:pPr marL="292608" lvl="0" indent="-292608">
              <a:buClr>
                <a:schemeClr val="dk1"/>
              </a:buClr>
              <a:buSzPts val="2400"/>
              <a:buChar char="•"/>
            </a:pPr>
            <a:r>
              <a:rPr lang="en-IN" dirty="0">
                <a:solidFill>
                  <a:schemeClr val="accent2">
                    <a:lumMod val="75000"/>
                  </a:schemeClr>
                </a:solidFill>
              </a:rPr>
              <a:t>In wandering atrial pacemaker (W</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P), the pacemaker site shifts between the S</a:t>
            </a:r>
            <a:r>
              <a:rPr lang="en-IN" sz="100" dirty="0">
                <a:solidFill>
                  <a:schemeClr val="accent2">
                    <a:lumMod val="75000"/>
                  </a:schemeClr>
                </a:solidFill>
              </a:rPr>
              <a:t> </a:t>
            </a:r>
            <a:r>
              <a:rPr lang="en-IN" dirty="0">
                <a:solidFill>
                  <a:schemeClr val="accent2">
                    <a:lumMod val="75000"/>
                  </a:schemeClr>
                </a:solidFill>
              </a:rPr>
              <a:t>A node, other sites in the atria, or the A</a:t>
            </a:r>
            <a:r>
              <a:rPr lang="en-IN" sz="100" dirty="0">
                <a:solidFill>
                  <a:schemeClr val="accent2">
                    <a:lumMod val="75000"/>
                  </a:schemeClr>
                </a:solidFill>
              </a:rPr>
              <a:t> </a:t>
            </a:r>
            <a:r>
              <a:rPr lang="en-IN" dirty="0">
                <a:solidFill>
                  <a:schemeClr val="accent2">
                    <a:lumMod val="75000"/>
                  </a:schemeClr>
                </a:solidFill>
              </a:rPr>
              <a:t>V junction; the P wave configuration changes in appearance during the pacemaker shift.</a:t>
            </a:r>
          </a:p>
          <a:p>
            <a:pPr marL="292608" lvl="0" indent="-292608">
              <a:buClr>
                <a:schemeClr val="dk1"/>
              </a:buClr>
              <a:buSzPts val="2400"/>
              <a:buChar char="•"/>
            </a:pPr>
            <a:r>
              <a:rPr lang="en-IN" dirty="0">
                <a:solidFill>
                  <a:schemeClr val="accent2">
                    <a:lumMod val="75000"/>
                  </a:schemeClr>
                </a:solidFill>
              </a:rPr>
              <a:t>Multifocal atrial tachycardia (M</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T) has a P wave that changes from beat to beat and a heart rate of 101 to 150 beats per minute.</a:t>
            </a:r>
            <a:endParaRPr lang="en-US" dirty="0">
              <a:solidFill>
                <a:schemeClr val="accent2">
                  <a:lumMod val="75000"/>
                </a:schemeClr>
              </a:solidFill>
            </a:endParaRPr>
          </a:p>
        </p:txBody>
      </p:sp>
      <p:sp>
        <p:nvSpPr>
          <p:cNvPr id="6" name="Slide Number Placeholder 5">
            <a:extLst>
              <a:ext uri="{FF2B5EF4-FFF2-40B4-BE49-F238E27FC236}">
                <a16:creationId xmlns:a16="http://schemas.microsoft.com/office/drawing/2014/main" id="{82E769E0-334C-4359-B316-4D19200949E9}"/>
              </a:ext>
            </a:extLst>
          </p:cNvPr>
          <p:cNvSpPr>
            <a:spLocks noGrp="1"/>
          </p:cNvSpPr>
          <p:nvPr>
            <p:ph type="sldNum" sz="quarter" idx="4"/>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2524103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813C-E335-4143-91B9-1DF1022CFA1F}"/>
              </a:ext>
            </a:extLst>
          </p:cNvPr>
          <p:cNvSpPr>
            <a:spLocks noGrp="1"/>
          </p:cNvSpPr>
          <p:nvPr>
            <p:ph type="title"/>
          </p:nvPr>
        </p:nvSpPr>
        <p:spPr/>
        <p:txBody>
          <a:bodyPr/>
          <a:lstStyle/>
          <a:p>
            <a:r>
              <a:rPr lang="en-US" dirty="0"/>
              <a:t>Chapter Summary </a:t>
            </a:r>
            <a:r>
              <a:rPr lang="en-US" sz="1000" b="0" dirty="0"/>
              <a:t>2</a:t>
            </a:r>
          </a:p>
        </p:txBody>
      </p:sp>
      <p:sp>
        <p:nvSpPr>
          <p:cNvPr id="3" name="Content Placeholder 2">
            <a:extLst>
              <a:ext uri="{FF2B5EF4-FFF2-40B4-BE49-F238E27FC236}">
                <a16:creationId xmlns:a16="http://schemas.microsoft.com/office/drawing/2014/main" id="{4151A778-0B61-416B-8CDC-49004EBA96E2}"/>
              </a:ext>
            </a:extLst>
          </p:cNvPr>
          <p:cNvSpPr>
            <a:spLocks noGrp="1"/>
          </p:cNvSpPr>
          <p:nvPr>
            <p:ph sz="quarter" idx="11"/>
          </p:nvPr>
        </p:nvSpPr>
        <p:spPr/>
        <p:txBody>
          <a:bodyPr/>
          <a:lstStyle/>
          <a:p>
            <a:pPr marL="292608" lvl="0" indent="-292608">
              <a:buClr>
                <a:schemeClr val="dk1"/>
              </a:buClr>
              <a:buSzPts val="2400"/>
              <a:buChar char="•"/>
            </a:pPr>
            <a:r>
              <a:rPr lang="en-IN" dirty="0">
                <a:solidFill>
                  <a:schemeClr val="accent2">
                    <a:lumMod val="75000"/>
                  </a:schemeClr>
                </a:solidFill>
              </a:rPr>
              <a:t>Atrial flutter (A flutter) occurs when a rapid ectopic impulse originates in the atrial tissue and presents with a classic sawtooth appearance known as flutter or F waves.</a:t>
            </a:r>
          </a:p>
          <a:p>
            <a:pPr marL="292608" lvl="0" indent="-292608">
              <a:buClr>
                <a:schemeClr val="dk1"/>
              </a:buClr>
              <a:buSzPts val="2400"/>
              <a:buChar char="•"/>
            </a:pPr>
            <a:r>
              <a:rPr lang="en-IN" dirty="0">
                <a:solidFill>
                  <a:schemeClr val="accent2">
                    <a:lumMod val="75000"/>
                  </a:schemeClr>
                </a:solidFill>
              </a:rPr>
              <a:t>Atrial fibrillation (A-fib) occurs when electrical impulses come from areas of re-entry pathways or multiple ectopic foci and presents with classic chaotic fibrillatory or f waves.</a:t>
            </a:r>
          </a:p>
        </p:txBody>
      </p:sp>
      <p:sp>
        <p:nvSpPr>
          <p:cNvPr id="6" name="Slide Number Placeholder 5">
            <a:extLst>
              <a:ext uri="{FF2B5EF4-FFF2-40B4-BE49-F238E27FC236}">
                <a16:creationId xmlns:a16="http://schemas.microsoft.com/office/drawing/2014/main" id="{82E769E0-334C-4359-B316-4D19200949E9}"/>
              </a:ext>
            </a:extLst>
          </p:cNvPr>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229857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71E9-8DFA-42DE-A93F-55257A4E83F6}"/>
              </a:ext>
            </a:extLst>
          </p:cNvPr>
          <p:cNvSpPr>
            <a:spLocks noGrp="1"/>
          </p:cNvSpPr>
          <p:nvPr>
            <p:ph type="title"/>
          </p:nvPr>
        </p:nvSpPr>
        <p:spPr/>
        <p:txBody>
          <a:bodyPr>
            <a:normAutofit fontScale="90000"/>
          </a:bodyPr>
          <a:lstStyle/>
          <a:p>
            <a:pPr algn="ctr"/>
            <a:r>
              <a:rPr lang="en-US" dirty="0"/>
              <a:t>Introduction to Atrial Dysrhythmias</a:t>
            </a:r>
          </a:p>
        </p:txBody>
      </p:sp>
      <p:sp>
        <p:nvSpPr>
          <p:cNvPr id="3" name="Content Placeholder 2">
            <a:extLst>
              <a:ext uri="{FF2B5EF4-FFF2-40B4-BE49-F238E27FC236}">
                <a16:creationId xmlns:a16="http://schemas.microsoft.com/office/drawing/2014/main" id="{72F405A2-D766-48D3-AB20-FF40ACC129C1}"/>
              </a:ext>
            </a:extLst>
          </p:cNvPr>
          <p:cNvSpPr>
            <a:spLocks noGrp="1"/>
          </p:cNvSpPr>
          <p:nvPr>
            <p:ph sz="quarter" idx="11"/>
          </p:nvPr>
        </p:nvSpPr>
        <p:spPr/>
        <p:txBody>
          <a:bodyPr/>
          <a:lstStyle/>
          <a:p>
            <a:pPr lvl="0">
              <a:buClr>
                <a:schemeClr val="dk1"/>
              </a:buClr>
              <a:buSzPts val="2400"/>
            </a:pPr>
            <a:r>
              <a:rPr lang="en-IN" dirty="0">
                <a:solidFill>
                  <a:schemeClr val="accent2">
                    <a:lumMod val="75000"/>
                  </a:schemeClr>
                </a:solidFill>
              </a:rPr>
              <a:t>Atrial dysrhythmias</a:t>
            </a:r>
          </a:p>
          <a:p>
            <a:pPr marL="292608" lvl="0" indent="-292608">
              <a:buClr>
                <a:schemeClr val="dk1"/>
              </a:buClr>
              <a:buSzPts val="2400"/>
              <a:buChar char="•"/>
            </a:pPr>
            <a:r>
              <a:rPr lang="en-IN" dirty="0">
                <a:solidFill>
                  <a:schemeClr val="accent2">
                    <a:lumMod val="75000"/>
                  </a:schemeClr>
                </a:solidFill>
              </a:rPr>
              <a:t>Caused by ectopic impulse in right or left atrium.</a:t>
            </a:r>
          </a:p>
          <a:p>
            <a:pPr marL="292608" lvl="0" indent="-292608">
              <a:buClr>
                <a:schemeClr val="dk1"/>
              </a:buClr>
              <a:buSzPts val="2400"/>
              <a:buChar char="•"/>
            </a:pPr>
            <a:r>
              <a:rPr lang="en-IN" dirty="0">
                <a:solidFill>
                  <a:schemeClr val="accent2">
                    <a:lumMod val="75000"/>
                  </a:schemeClr>
                </a:solidFill>
              </a:rPr>
              <a:t>Occur from conditions that cause pressure on the atria.</a:t>
            </a:r>
          </a:p>
        </p:txBody>
      </p:sp>
      <p:sp>
        <p:nvSpPr>
          <p:cNvPr id="4" name="Content Placeholder 3">
            <a:extLst>
              <a:ext uri="{FF2B5EF4-FFF2-40B4-BE49-F238E27FC236}">
                <a16:creationId xmlns:a16="http://schemas.microsoft.com/office/drawing/2014/main" id="{19D945C1-5CC9-4857-9FBB-DE45BEE50580}"/>
              </a:ext>
            </a:extLst>
          </p:cNvPr>
          <p:cNvSpPr>
            <a:spLocks noGrp="1"/>
          </p:cNvSpPr>
          <p:nvPr>
            <p:ph sz="quarter" idx="14"/>
          </p:nvPr>
        </p:nvSpPr>
        <p:spPr/>
        <p:txBody>
          <a:bodyPr/>
          <a:lstStyle/>
          <a:p>
            <a:pPr lvl="0">
              <a:buClr>
                <a:schemeClr val="dk1"/>
              </a:buClr>
              <a:buSzPts val="2400"/>
            </a:pPr>
            <a:r>
              <a:rPr lang="en-IN" dirty="0">
                <a:solidFill>
                  <a:schemeClr val="accent2">
                    <a:lumMod val="75000"/>
                  </a:schemeClr>
                </a:solidFill>
              </a:rPr>
              <a:t>Fastest impulse controls the heart rate</a:t>
            </a:r>
          </a:p>
          <a:p>
            <a:pPr marL="292608" lvl="0" indent="-292608">
              <a:buClr>
                <a:schemeClr val="dk1"/>
              </a:buClr>
              <a:buSzPts val="2400"/>
              <a:buChar char="•"/>
            </a:pPr>
            <a:r>
              <a:rPr lang="en-IN" dirty="0">
                <a:solidFill>
                  <a:schemeClr val="accent2">
                    <a:lumMod val="75000"/>
                  </a:schemeClr>
                </a:solidFill>
              </a:rPr>
              <a:t>Ectopic impulses firing faster than the S</a:t>
            </a:r>
            <a:r>
              <a:rPr lang="en-IN" sz="100" dirty="0">
                <a:solidFill>
                  <a:schemeClr val="accent2">
                    <a:lumMod val="75000"/>
                  </a:schemeClr>
                </a:solidFill>
              </a:rPr>
              <a:t> </a:t>
            </a:r>
            <a:r>
              <a:rPr lang="en-IN" dirty="0">
                <a:solidFill>
                  <a:schemeClr val="accent2">
                    <a:lumMod val="75000"/>
                  </a:schemeClr>
                </a:solidFill>
              </a:rPr>
              <a:t>A node override the S</a:t>
            </a:r>
            <a:r>
              <a:rPr lang="en-IN" sz="100" dirty="0">
                <a:solidFill>
                  <a:schemeClr val="accent2">
                    <a:lumMod val="75000"/>
                  </a:schemeClr>
                </a:solidFill>
              </a:rPr>
              <a:t> </a:t>
            </a:r>
            <a:r>
              <a:rPr lang="en-IN" dirty="0">
                <a:solidFill>
                  <a:schemeClr val="accent2">
                    <a:lumMod val="75000"/>
                  </a:schemeClr>
                </a:solidFill>
              </a:rPr>
              <a:t>A node impulses.</a:t>
            </a:r>
          </a:p>
        </p:txBody>
      </p:sp>
      <p:sp>
        <p:nvSpPr>
          <p:cNvPr id="7" name="Slide Number Placeholder 6">
            <a:extLst>
              <a:ext uri="{FF2B5EF4-FFF2-40B4-BE49-F238E27FC236}">
                <a16:creationId xmlns:a16="http://schemas.microsoft.com/office/drawing/2014/main" id="{6B9A9E86-A8F3-4903-A416-5DEE10E2E10A}"/>
              </a:ext>
            </a:extLst>
          </p:cNvPr>
          <p:cNvSpPr>
            <a:spLocks noGrp="1"/>
          </p:cNvSpPr>
          <p:nvPr>
            <p:ph type="sldNum" sz="quarter" idx="10"/>
          </p:nvPr>
        </p:nvSpPr>
        <p:spPr/>
        <p:txBody>
          <a:bodyPr/>
          <a:lstStyle/>
          <a:p>
            <a:fld id="{68151E55-6873-49E2-B8D5-2F265E6F1973}" type="slidenum">
              <a:rPr lang="en-US" smtClean="0"/>
              <a:pPr/>
              <a:t>4</a:t>
            </a:fld>
            <a:endParaRPr lang="en-US"/>
          </a:p>
        </p:txBody>
      </p:sp>
      <p:sp>
        <p:nvSpPr>
          <p:cNvPr id="8" name="Content Placeholder 7">
            <a:extLst>
              <a:ext uri="{FF2B5EF4-FFF2-40B4-BE49-F238E27FC236}">
                <a16:creationId xmlns:a16="http://schemas.microsoft.com/office/drawing/2014/main" id="{3CDE244C-7BCC-460B-981F-78E7B98FCB89}"/>
              </a:ext>
            </a:extLst>
          </p:cNvPr>
          <p:cNvSpPr>
            <a:spLocks noGrp="1"/>
          </p:cNvSpPr>
          <p:nvPr>
            <p:ph sz="quarter" idx="15"/>
          </p:nvPr>
        </p:nvSpPr>
        <p:spPr>
          <a:xfrm>
            <a:off x="356750" y="4412610"/>
            <a:ext cx="8458200" cy="2017504"/>
          </a:xfrm>
        </p:spPr>
        <p:txBody>
          <a:bodyPr/>
          <a:lstStyle/>
          <a:p>
            <a:pPr lvl="0">
              <a:buClr>
                <a:schemeClr val="dk1"/>
              </a:buClr>
              <a:buSzPts val="2400"/>
            </a:pPr>
            <a:r>
              <a:rPr lang="en-IN" dirty="0">
                <a:solidFill>
                  <a:schemeClr val="accent2">
                    <a:lumMod val="75000"/>
                  </a:schemeClr>
                </a:solidFill>
              </a:rPr>
              <a:t>Conditions that may cause atrial dysrhythmias.</a:t>
            </a:r>
          </a:p>
          <a:p>
            <a:pPr marL="292608" lvl="0" indent="-292608">
              <a:buClr>
                <a:schemeClr val="dk1"/>
              </a:buClr>
              <a:buSzPts val="2400"/>
              <a:buChar char="•"/>
            </a:pPr>
            <a:r>
              <a:rPr lang="en-IN" dirty="0">
                <a:solidFill>
                  <a:schemeClr val="accent2">
                    <a:lumMod val="75000"/>
                  </a:schemeClr>
                </a:solidFill>
              </a:rPr>
              <a:t>Myocardial infarction that damages the atria.</a:t>
            </a:r>
          </a:p>
          <a:p>
            <a:pPr marL="292608" lvl="0" indent="-292608">
              <a:buClr>
                <a:schemeClr val="dk1"/>
              </a:buClr>
              <a:buSzPts val="2400"/>
              <a:buChar char="•"/>
            </a:pPr>
            <a:r>
              <a:rPr lang="en-IN" dirty="0">
                <a:solidFill>
                  <a:schemeClr val="accent2">
                    <a:lumMod val="75000"/>
                  </a:schemeClr>
                </a:solidFill>
              </a:rPr>
              <a:t>Valvular problems.</a:t>
            </a:r>
          </a:p>
          <a:p>
            <a:pPr marL="292608" lvl="0" indent="-292608">
              <a:buClr>
                <a:schemeClr val="dk1"/>
              </a:buClr>
              <a:buSzPts val="2400"/>
              <a:buChar char="•"/>
            </a:pPr>
            <a:r>
              <a:rPr lang="en-IN" dirty="0">
                <a:solidFill>
                  <a:schemeClr val="accent2">
                    <a:lumMod val="75000"/>
                  </a:schemeClr>
                </a:solidFill>
              </a:rPr>
              <a:t>Neurological influences.</a:t>
            </a:r>
          </a:p>
        </p:txBody>
      </p:sp>
    </p:spTree>
    <p:extLst>
      <p:ext uri="{BB962C8B-B14F-4D97-AF65-F5344CB8AC3E}">
        <p14:creationId xmlns:p14="http://schemas.microsoft.com/office/powerpoint/2010/main" val="365855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AC9B-123B-42F3-ABC2-D82A7777340C}"/>
              </a:ext>
            </a:extLst>
          </p:cNvPr>
          <p:cNvSpPr>
            <a:spLocks noGrp="1"/>
          </p:cNvSpPr>
          <p:nvPr>
            <p:ph type="title"/>
          </p:nvPr>
        </p:nvSpPr>
        <p:spPr/>
        <p:txBody>
          <a:bodyPr>
            <a:normAutofit fontScale="90000"/>
          </a:bodyPr>
          <a:lstStyle/>
          <a:p>
            <a:pPr algn="ctr"/>
            <a:r>
              <a:rPr lang="en-IN" b="1" dirty="0"/>
              <a:t>Learning Outcome 7.1                          Apply Your Knowledge </a:t>
            </a:r>
            <a:r>
              <a:rPr lang="en-IN" sz="1100" b="1" dirty="0"/>
              <a:t>1</a:t>
            </a:r>
            <a:endParaRPr lang="en-US" sz="1100" b="1" dirty="0"/>
          </a:p>
        </p:txBody>
      </p:sp>
      <p:sp>
        <p:nvSpPr>
          <p:cNvPr id="3" name="Content Placeholder 2">
            <a:extLst>
              <a:ext uri="{FF2B5EF4-FFF2-40B4-BE49-F238E27FC236}">
                <a16:creationId xmlns:a16="http://schemas.microsoft.com/office/drawing/2014/main" id="{296FDA60-C9BD-476B-9076-6D227B025D68}"/>
              </a:ext>
            </a:extLst>
          </p:cNvPr>
          <p:cNvSpPr>
            <a:spLocks noGrp="1"/>
          </p:cNvSpPr>
          <p:nvPr>
            <p:ph sz="quarter" idx="11"/>
          </p:nvPr>
        </p:nvSpPr>
        <p:spPr/>
        <p:txBody>
          <a:bodyPr/>
          <a:lstStyle/>
          <a:p>
            <a:pPr lvl="0">
              <a:spcBef>
                <a:spcPts val="0"/>
              </a:spcBef>
              <a:buClr>
                <a:schemeClr val="dk1"/>
              </a:buClr>
              <a:buSzPts val="2400"/>
            </a:pPr>
            <a:r>
              <a:rPr lang="en-IN" dirty="0">
                <a:solidFill>
                  <a:schemeClr val="accent2">
                    <a:lumMod val="75000"/>
                  </a:schemeClr>
                </a:solidFill>
              </a:rPr>
              <a:t>What conditions cause pressure on the atria resulting in atrial dysrhythmias?</a:t>
            </a:r>
          </a:p>
        </p:txBody>
      </p:sp>
      <p:sp>
        <p:nvSpPr>
          <p:cNvPr id="6" name="Slide Number Placeholder 5">
            <a:extLst>
              <a:ext uri="{FF2B5EF4-FFF2-40B4-BE49-F238E27FC236}">
                <a16:creationId xmlns:a16="http://schemas.microsoft.com/office/drawing/2014/main" id="{654D84DA-2CEB-43D1-8E47-2DBF5BA0C52B}"/>
              </a:ext>
            </a:extLst>
          </p:cNvPr>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373392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C56DBE-600D-415D-8784-50FA44736C8A}"/>
              </a:ext>
            </a:extLst>
          </p:cNvPr>
          <p:cNvSpPr>
            <a:spLocks noGrp="1"/>
          </p:cNvSpPr>
          <p:nvPr>
            <p:ph type="title"/>
          </p:nvPr>
        </p:nvSpPr>
        <p:spPr/>
        <p:txBody>
          <a:bodyPr>
            <a:normAutofit fontScale="90000"/>
          </a:bodyPr>
          <a:lstStyle/>
          <a:p>
            <a:r>
              <a:rPr lang="en-IN" sz="3600" dirty="0"/>
              <a:t>Learning Outcome 7.1                          Apply Your Knowledge </a:t>
            </a:r>
            <a:r>
              <a:rPr lang="en-IN" sz="1100" b="0" dirty="0"/>
              <a:t>2</a:t>
            </a:r>
            <a:endParaRPr lang="en-US" sz="1100" dirty="0"/>
          </a:p>
        </p:txBody>
      </p:sp>
      <p:sp>
        <p:nvSpPr>
          <p:cNvPr id="8" name="Content Placeholder 7">
            <a:extLst>
              <a:ext uri="{FF2B5EF4-FFF2-40B4-BE49-F238E27FC236}">
                <a16:creationId xmlns:a16="http://schemas.microsoft.com/office/drawing/2014/main" id="{BFA7985E-C572-4457-8DFF-484A5E7D384E}"/>
              </a:ext>
            </a:extLst>
          </p:cNvPr>
          <p:cNvSpPr>
            <a:spLocks noGrp="1"/>
          </p:cNvSpPr>
          <p:nvPr>
            <p:ph sz="quarter" idx="11"/>
          </p:nvPr>
        </p:nvSpPr>
        <p:spPr>
          <a:xfrm>
            <a:off x="352525" y="1786848"/>
            <a:ext cx="8458200" cy="965977"/>
          </a:xfrm>
        </p:spPr>
        <p:txBody>
          <a:bodyPr/>
          <a:lstStyle/>
          <a:p>
            <a:r>
              <a:rPr lang="en-IN" dirty="0">
                <a:solidFill>
                  <a:schemeClr val="accent2">
                    <a:lumMod val="75000"/>
                  </a:schemeClr>
                </a:solidFill>
              </a:rPr>
              <a:t>What conditions cause pressure on the atria resulting in atrial dysrhythmias?</a:t>
            </a:r>
          </a:p>
        </p:txBody>
      </p:sp>
      <p:sp>
        <p:nvSpPr>
          <p:cNvPr id="11" name="Content Placeholder 10">
            <a:extLst>
              <a:ext uri="{FF2B5EF4-FFF2-40B4-BE49-F238E27FC236}">
                <a16:creationId xmlns:a16="http://schemas.microsoft.com/office/drawing/2014/main" id="{ED6F770F-BB1B-408E-998C-06A29F2CF29A}"/>
              </a:ext>
            </a:extLst>
          </p:cNvPr>
          <p:cNvSpPr>
            <a:spLocks noGrp="1"/>
          </p:cNvSpPr>
          <p:nvPr>
            <p:ph sz="quarter" idx="14"/>
          </p:nvPr>
        </p:nvSpPr>
        <p:spPr>
          <a:xfrm>
            <a:off x="323650" y="3436147"/>
            <a:ext cx="8458200" cy="856720"/>
          </a:xfrm>
        </p:spPr>
        <p:txBody>
          <a:bodyPr/>
          <a:lstStyle/>
          <a:p>
            <a:r>
              <a:rPr lang="en-IN" dirty="0">
                <a:solidFill>
                  <a:srgbClr val="002060"/>
                </a:solidFill>
              </a:rPr>
              <a:t>Myocardial infarction that causes atrial damage, valvular problems, and/or neurological influences.</a:t>
            </a:r>
          </a:p>
        </p:txBody>
      </p:sp>
      <p:sp>
        <p:nvSpPr>
          <p:cNvPr id="6" name="Slide Number Placeholder 5">
            <a:extLst>
              <a:ext uri="{FF2B5EF4-FFF2-40B4-BE49-F238E27FC236}">
                <a16:creationId xmlns:a16="http://schemas.microsoft.com/office/drawing/2014/main" id="{3AF4A781-8834-4441-A024-56471ECFC9F4}"/>
              </a:ext>
            </a:extLst>
          </p:cNvPr>
          <p:cNvSpPr>
            <a:spLocks noGrp="1"/>
          </p:cNvSpPr>
          <p:nvPr>
            <p:ph type="sldNum" sz="quarter" idx="10"/>
          </p:nvPr>
        </p:nvSpPr>
        <p:spPr/>
        <p:txBody>
          <a:bodyPr/>
          <a:lstStyle/>
          <a:p>
            <a:fld id="{68151E55-6873-49E2-B8D5-2F265E6F1973}" type="slidenum">
              <a:rPr lang="en-US" smtClean="0"/>
              <a:pPr/>
              <a:t>6</a:t>
            </a:fld>
            <a:endParaRPr lang="en-US" dirty="0"/>
          </a:p>
        </p:txBody>
      </p:sp>
      <p:sp>
        <p:nvSpPr>
          <p:cNvPr id="4" name="Content Placeholder 3">
            <a:extLst>
              <a:ext uri="{FF2B5EF4-FFF2-40B4-BE49-F238E27FC236}">
                <a16:creationId xmlns:a16="http://schemas.microsoft.com/office/drawing/2014/main" id="{29970770-60DE-427D-9BB3-11CA680F709E}"/>
              </a:ext>
            </a:extLst>
          </p:cNvPr>
          <p:cNvSpPr>
            <a:spLocks noGrp="1"/>
          </p:cNvSpPr>
          <p:nvPr>
            <p:ph sz="quarter" idx="15"/>
          </p:nvPr>
        </p:nvSpPr>
        <p:spPr>
          <a:xfrm>
            <a:off x="347125" y="2713518"/>
            <a:ext cx="8458200" cy="520569"/>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63825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Premature Atrial Complexes (P</a:t>
            </a:r>
            <a:r>
              <a:rPr lang="en-US" sz="100" dirty="0"/>
              <a:t> </a:t>
            </a:r>
            <a:r>
              <a:rPr lang="en-US" dirty="0"/>
              <a:t>A</a:t>
            </a:r>
            <a:r>
              <a:rPr lang="en-US" sz="100" dirty="0"/>
              <a:t> </a:t>
            </a:r>
            <a:r>
              <a:rPr lang="en-US" dirty="0"/>
              <a:t>C’s)</a:t>
            </a:r>
          </a:p>
        </p:txBody>
      </p:sp>
      <p:sp>
        <p:nvSpPr>
          <p:cNvPr id="5" name="Content Placeholder 4">
            <a:extLst>
              <a:ext uri="{FF2B5EF4-FFF2-40B4-BE49-F238E27FC236}">
                <a16:creationId xmlns:a16="http://schemas.microsoft.com/office/drawing/2014/main" id="{F0BE7165-1F55-4DC8-9554-74F5905E5208}"/>
              </a:ext>
            </a:extLst>
          </p:cNvPr>
          <p:cNvSpPr>
            <a:spLocks noGrp="1"/>
          </p:cNvSpPr>
          <p:nvPr>
            <p:ph sz="quarter" idx="11"/>
          </p:nvPr>
        </p:nvSpPr>
        <p:spPr>
          <a:xfrm>
            <a:off x="342900" y="1276710"/>
            <a:ext cx="8458200" cy="1419996"/>
          </a:xfrm>
        </p:spPr>
        <p:txBody>
          <a:bodyPr/>
          <a:lstStyle/>
          <a:p>
            <a:pPr marL="292608" lvl="0" indent="-292608">
              <a:buClr>
                <a:schemeClr val="dk1"/>
              </a:buClr>
              <a:buSzPts val="2400"/>
              <a:buChar char="•"/>
            </a:pPr>
            <a:r>
              <a:rPr lang="en-IN" dirty="0">
                <a:solidFill>
                  <a:schemeClr val="accent2">
                    <a:lumMod val="75000"/>
                  </a:schemeClr>
                </a:solidFill>
              </a:rPr>
              <a:t>Electrical impulses that originate in the atria and initiate an early impulse, disrupting the regular rhythm.</a:t>
            </a:r>
          </a:p>
          <a:p>
            <a:pPr marL="292608" lvl="0" indent="-292608">
              <a:buClr>
                <a:schemeClr val="dk1"/>
              </a:buClr>
              <a:buSzPts val="2400"/>
              <a:buChar char="•"/>
            </a:pPr>
            <a:r>
              <a:rPr lang="en-IN" dirty="0">
                <a:solidFill>
                  <a:schemeClr val="accent2">
                    <a:lumMod val="75000"/>
                  </a:schemeClr>
                </a:solidFill>
              </a:rPr>
              <a:t>Often called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C’s.</a:t>
            </a:r>
          </a:p>
        </p:txBody>
      </p:sp>
      <p:sp>
        <p:nvSpPr>
          <p:cNvPr id="4" name="Text Placeholder 3"/>
          <p:cNvSpPr>
            <a:spLocks noGrp="1"/>
          </p:cNvSpPr>
          <p:nvPr>
            <p:ph type="body" sz="quarter" idx="12"/>
          </p:nvPr>
        </p:nvSpPr>
        <p:spPr>
          <a:xfrm>
            <a:off x="2971268" y="6324600"/>
            <a:ext cx="3201464" cy="190500"/>
          </a:xfrm>
        </p:spPr>
        <p:txBody>
          <a:bodyPr/>
          <a:lstStyle/>
          <a:p>
            <a:r>
              <a:rPr lang="en-US" sz="1200" dirty="0">
                <a:hlinkClick r:id="" action="ppaction://noaction"/>
              </a:rPr>
              <a:t>Access the text alternative for slide images.</a:t>
            </a:r>
            <a:endParaRPr lang="en-US" sz="1200" dirty="0">
              <a:hlinkClick r:id="" action="ppaction://noaction"/>
            </a:endParaRPr>
          </a:p>
        </p:txBody>
      </p:sp>
      <p:sp>
        <p:nvSpPr>
          <p:cNvPr id="6" name="Slide Number Placeholder 5"/>
          <p:cNvSpPr>
            <a:spLocks noGrp="1"/>
          </p:cNvSpPr>
          <p:nvPr>
            <p:ph type="sldNum" sz="quarter" idx="4"/>
          </p:nvPr>
        </p:nvSpPr>
        <p:spPr/>
        <p:txBody>
          <a:bodyPr/>
          <a:lstStyle/>
          <a:p>
            <a:fld id="{68151E55-6873-49E2-B8D5-2F265E6F1973}" type="slidenum">
              <a:rPr lang="en-US" smtClean="0"/>
              <a:pPr/>
              <a:t>7</a:t>
            </a:fld>
            <a:endParaRPr lang="en-US" dirty="0"/>
          </a:p>
        </p:txBody>
      </p:sp>
      <p:pic>
        <p:nvPicPr>
          <p:cNvPr id="7" name="Picture 6" descr="An electrograph shows a normal rhythm disrupted by P A Cs.">
            <a:extLst>
              <a:ext uri="{FF2B5EF4-FFF2-40B4-BE49-F238E27FC236}">
                <a16:creationId xmlns:a16="http://schemas.microsoft.com/office/drawing/2014/main" id="{66DEB306-841B-4BDD-A0ED-5597727A723F}"/>
              </a:ext>
            </a:extLst>
          </p:cNvPr>
          <p:cNvPicPr>
            <a:picLocks noChangeAspect="1"/>
          </p:cNvPicPr>
          <p:nvPr/>
        </p:nvPicPr>
        <p:blipFill>
          <a:blip r:embed="rId3"/>
          <a:stretch>
            <a:fillRect/>
          </a:stretch>
        </p:blipFill>
        <p:spPr>
          <a:xfrm>
            <a:off x="830948" y="3052861"/>
            <a:ext cx="7482103" cy="2178124"/>
          </a:xfrm>
          <a:prstGeom prst="rect">
            <a:avLst/>
          </a:prstGeom>
        </p:spPr>
      </p:pic>
    </p:spTree>
    <p:extLst>
      <p:ext uri="{BB962C8B-B14F-4D97-AF65-F5344CB8AC3E}">
        <p14:creationId xmlns:p14="http://schemas.microsoft.com/office/powerpoint/2010/main" val="366172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71E9-8DFA-42DE-A93F-55257A4E83F6}"/>
              </a:ext>
            </a:extLst>
          </p:cNvPr>
          <p:cNvSpPr>
            <a:spLocks noGrp="1"/>
          </p:cNvSpPr>
          <p:nvPr>
            <p:ph type="title"/>
          </p:nvPr>
        </p:nvSpPr>
        <p:spPr/>
        <p:txBody>
          <a:bodyPr>
            <a:normAutofit fontScale="90000"/>
          </a:bodyPr>
          <a:lstStyle/>
          <a:p>
            <a:r>
              <a:rPr lang="en-US" dirty="0"/>
              <a:t>Premature Atrial Complexes: Criteria </a:t>
            </a:r>
            <a:r>
              <a:rPr lang="en-US" sz="1100" b="0" baseline="0" dirty="0"/>
              <a:t>1</a:t>
            </a:r>
          </a:p>
        </p:txBody>
      </p:sp>
      <p:sp>
        <p:nvSpPr>
          <p:cNvPr id="3" name="Content Placeholder 2">
            <a:extLst>
              <a:ext uri="{FF2B5EF4-FFF2-40B4-BE49-F238E27FC236}">
                <a16:creationId xmlns:a16="http://schemas.microsoft.com/office/drawing/2014/main" id="{72F405A2-D766-48D3-AB20-FF40ACC129C1}"/>
              </a:ext>
            </a:extLst>
          </p:cNvPr>
          <p:cNvSpPr>
            <a:spLocks noGrp="1"/>
          </p:cNvSpPr>
          <p:nvPr>
            <p:ph sz="quarter" idx="11"/>
          </p:nvPr>
        </p:nvSpPr>
        <p:spPr>
          <a:xfrm>
            <a:off x="342900" y="1276709"/>
            <a:ext cx="8458200" cy="1388999"/>
          </a:xfrm>
        </p:spPr>
        <p:txBody>
          <a:bodyPr/>
          <a:lstStyle/>
          <a:p>
            <a:pPr lvl="0">
              <a:buClr>
                <a:schemeClr val="dk1"/>
              </a:buClr>
              <a:buSzPts val="2400"/>
            </a:pPr>
            <a:r>
              <a:rPr lang="en-IN" dirty="0">
                <a:solidFill>
                  <a:schemeClr val="accent2">
                    <a:lumMod val="75000"/>
                  </a:schemeClr>
                </a:solidFill>
              </a:rPr>
              <a:t>Rhythm: P-P and R-R intervals are constant except for early complexes.</a:t>
            </a:r>
          </a:p>
          <a:p>
            <a:pPr marL="292608" lvl="0" indent="-292608">
              <a:buClr>
                <a:schemeClr val="dk1"/>
              </a:buClr>
              <a:buSzPts val="2400"/>
              <a:buChar char="•"/>
            </a:pPr>
            <a:r>
              <a:rPr lang="en-IN" dirty="0">
                <a:solidFill>
                  <a:schemeClr val="accent2">
                    <a:lumMod val="75000"/>
                  </a:schemeClr>
                </a:solidFill>
              </a:rPr>
              <a:t>Determine underlying rhythm.</a:t>
            </a:r>
          </a:p>
        </p:txBody>
      </p:sp>
      <p:sp>
        <p:nvSpPr>
          <p:cNvPr id="4" name="Content Placeholder 3">
            <a:extLst>
              <a:ext uri="{FF2B5EF4-FFF2-40B4-BE49-F238E27FC236}">
                <a16:creationId xmlns:a16="http://schemas.microsoft.com/office/drawing/2014/main" id="{19D945C1-5CC9-4857-9FBB-DE45BEE50580}"/>
              </a:ext>
            </a:extLst>
          </p:cNvPr>
          <p:cNvSpPr>
            <a:spLocks noGrp="1"/>
          </p:cNvSpPr>
          <p:nvPr>
            <p:ph sz="quarter" idx="14"/>
          </p:nvPr>
        </p:nvSpPr>
        <p:spPr>
          <a:xfrm>
            <a:off x="342900" y="2740107"/>
            <a:ext cx="8458200" cy="1433934"/>
          </a:xfrm>
        </p:spPr>
        <p:txBody>
          <a:bodyPr/>
          <a:lstStyle/>
          <a:p>
            <a:pPr lvl="0">
              <a:buClr>
                <a:schemeClr val="dk1"/>
              </a:buClr>
              <a:buSzPts val="2400"/>
            </a:pPr>
            <a:r>
              <a:rPr lang="en-IN" dirty="0">
                <a:solidFill>
                  <a:schemeClr val="accent2">
                    <a:lumMod val="75000"/>
                  </a:schemeClr>
                </a:solidFill>
              </a:rPr>
              <a:t>Rate:</a:t>
            </a:r>
          </a:p>
          <a:p>
            <a:pPr marL="292608" lvl="0" indent="-292608">
              <a:buClr>
                <a:schemeClr val="dk1"/>
              </a:buClr>
              <a:buSzPts val="2400"/>
              <a:buChar char="•"/>
            </a:pPr>
            <a:r>
              <a:rPr lang="en-IN" dirty="0">
                <a:solidFill>
                  <a:schemeClr val="accent2">
                    <a:lumMod val="75000"/>
                  </a:schemeClr>
                </a:solidFill>
              </a:rPr>
              <a:t>Atrial and ventricular rates usually within 60 to 100 bpm.</a:t>
            </a:r>
          </a:p>
          <a:p>
            <a:pPr marL="292608" lvl="0" indent="-292608">
              <a:buClr>
                <a:schemeClr val="dk1"/>
              </a:buClr>
              <a:buSzPts val="2400"/>
              <a:buChar char="•"/>
            </a:pPr>
            <a:r>
              <a:rPr lang="en-IN" dirty="0">
                <a:solidFill>
                  <a:schemeClr val="accent2">
                    <a:lumMod val="75000"/>
                  </a:schemeClr>
                </a:solidFill>
              </a:rPr>
              <a:t>May be faster, depending on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 frequency.</a:t>
            </a:r>
          </a:p>
        </p:txBody>
      </p:sp>
      <p:sp>
        <p:nvSpPr>
          <p:cNvPr id="7" name="Slide Number Placeholder 6">
            <a:extLst>
              <a:ext uri="{FF2B5EF4-FFF2-40B4-BE49-F238E27FC236}">
                <a16:creationId xmlns:a16="http://schemas.microsoft.com/office/drawing/2014/main" id="{6B9A9E86-A8F3-4903-A416-5DEE10E2E10A}"/>
              </a:ext>
            </a:extLst>
          </p:cNvPr>
          <p:cNvSpPr>
            <a:spLocks noGrp="1"/>
          </p:cNvSpPr>
          <p:nvPr>
            <p:ph type="sldNum" sz="quarter" idx="10"/>
          </p:nvPr>
        </p:nvSpPr>
        <p:spPr/>
        <p:txBody>
          <a:bodyPr/>
          <a:lstStyle/>
          <a:p>
            <a:fld id="{68151E55-6873-49E2-B8D5-2F265E6F1973}" type="slidenum">
              <a:rPr lang="en-US" smtClean="0"/>
              <a:pPr/>
              <a:t>8</a:t>
            </a:fld>
            <a:endParaRPr lang="en-US"/>
          </a:p>
        </p:txBody>
      </p:sp>
      <p:sp>
        <p:nvSpPr>
          <p:cNvPr id="8" name="Content Placeholder 7">
            <a:extLst>
              <a:ext uri="{FF2B5EF4-FFF2-40B4-BE49-F238E27FC236}">
                <a16:creationId xmlns:a16="http://schemas.microsoft.com/office/drawing/2014/main" id="{3CDE244C-7BCC-460B-981F-78E7B98FCB89}"/>
              </a:ext>
            </a:extLst>
          </p:cNvPr>
          <p:cNvSpPr>
            <a:spLocks noGrp="1"/>
          </p:cNvSpPr>
          <p:nvPr>
            <p:ph sz="quarter" idx="15"/>
          </p:nvPr>
        </p:nvSpPr>
        <p:spPr>
          <a:xfrm>
            <a:off x="356750" y="4260013"/>
            <a:ext cx="8458200" cy="2322698"/>
          </a:xfrm>
        </p:spPr>
        <p:txBody>
          <a:bodyPr/>
          <a:lstStyle/>
          <a:p>
            <a:pPr lvl="0">
              <a:buClr>
                <a:schemeClr val="dk1"/>
              </a:buClr>
              <a:buSzPts val="2400"/>
            </a:pPr>
            <a:r>
              <a:rPr lang="en-IN" dirty="0">
                <a:solidFill>
                  <a:schemeClr val="accent2">
                    <a:lumMod val="75000"/>
                  </a:schemeClr>
                </a:solidFill>
              </a:rPr>
              <a:t>P wave morphology:</a:t>
            </a:r>
          </a:p>
          <a:p>
            <a:pPr marL="292608" lvl="0" indent="-292608">
              <a:buClr>
                <a:schemeClr val="dk1"/>
              </a:buClr>
              <a:buSzPts val="2400"/>
              <a:buChar char="•"/>
            </a:pPr>
            <a:r>
              <a:rPr lang="en-IN" dirty="0">
                <a:solidFill>
                  <a:schemeClr val="accent2">
                    <a:lumMod val="75000"/>
                  </a:schemeClr>
                </a:solidFill>
              </a:rPr>
              <a:t>In normal complexes: Uniform shape.</a:t>
            </a:r>
          </a:p>
          <a:p>
            <a:pPr marL="292608" lvl="0" indent="-292608">
              <a:buClr>
                <a:schemeClr val="dk1"/>
              </a:buClr>
              <a:buSzPts val="2400"/>
              <a:buChar char="•"/>
            </a:pPr>
            <a:r>
              <a:rPr lang="en-IN" dirty="0">
                <a:solidFill>
                  <a:schemeClr val="accent2">
                    <a:lumMod val="75000"/>
                  </a:schemeClr>
                </a:solidFill>
              </a:rPr>
              <a:t>In P</a:t>
            </a:r>
            <a:r>
              <a:rPr lang="en-IN" sz="100" dirty="0">
                <a:solidFill>
                  <a:schemeClr val="accent2">
                    <a:lumMod val="75000"/>
                  </a:schemeClr>
                </a:solidFill>
              </a:rPr>
              <a:t> </a:t>
            </a:r>
            <a:r>
              <a:rPr lang="en-IN" dirty="0">
                <a:solidFill>
                  <a:schemeClr val="accent2">
                    <a:lumMod val="75000"/>
                  </a:schemeClr>
                </a:solidFill>
              </a:rPr>
              <a:t>A</a:t>
            </a:r>
            <a:r>
              <a:rPr lang="en-IN" sz="100" dirty="0">
                <a:solidFill>
                  <a:schemeClr val="accent2">
                    <a:lumMod val="75000"/>
                  </a:schemeClr>
                </a:solidFill>
              </a:rPr>
              <a:t> </a:t>
            </a:r>
            <a:r>
              <a:rPr lang="en-IN" dirty="0">
                <a:solidFill>
                  <a:schemeClr val="accent2">
                    <a:lumMod val="75000"/>
                  </a:schemeClr>
                </a:solidFill>
              </a:rPr>
              <a:t>C</a:t>
            </a:r>
            <a:r>
              <a:rPr lang="en-IN" sz="100" dirty="0">
                <a:solidFill>
                  <a:schemeClr val="accent2">
                    <a:lumMod val="75000"/>
                  </a:schemeClr>
                </a:solidFill>
              </a:rPr>
              <a:t> </a:t>
            </a:r>
            <a:r>
              <a:rPr lang="en-IN" dirty="0">
                <a:solidFill>
                  <a:schemeClr val="accent2">
                    <a:lumMod val="75000"/>
                  </a:schemeClr>
                </a:solidFill>
              </a:rPr>
              <a:t>s: May be flattened, notched, biphasic, or otherwise unusual.</a:t>
            </a:r>
          </a:p>
          <a:p>
            <a:pPr marL="292608" lvl="0" indent="-292608">
              <a:buClr>
                <a:schemeClr val="dk1"/>
              </a:buClr>
              <a:buSzPts val="2400"/>
              <a:buChar char="•"/>
            </a:pPr>
            <a:r>
              <a:rPr lang="en-IN" dirty="0">
                <a:solidFill>
                  <a:schemeClr val="accent2">
                    <a:lumMod val="75000"/>
                  </a:schemeClr>
                </a:solidFill>
              </a:rPr>
              <a:t>Early P wave may be hidden within T wave.</a:t>
            </a:r>
          </a:p>
        </p:txBody>
      </p:sp>
    </p:spTree>
    <p:extLst>
      <p:ext uri="{BB962C8B-B14F-4D97-AF65-F5344CB8AC3E}">
        <p14:creationId xmlns:p14="http://schemas.microsoft.com/office/powerpoint/2010/main" val="25544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876D-D2AF-487C-81BE-CD7A3F26ACCE}"/>
              </a:ext>
            </a:extLst>
          </p:cNvPr>
          <p:cNvSpPr>
            <a:spLocks noGrp="1"/>
          </p:cNvSpPr>
          <p:nvPr>
            <p:ph type="title"/>
          </p:nvPr>
        </p:nvSpPr>
        <p:spPr/>
        <p:txBody>
          <a:bodyPr>
            <a:normAutofit fontScale="90000"/>
          </a:bodyPr>
          <a:lstStyle/>
          <a:p>
            <a:r>
              <a:rPr lang="en-US" dirty="0"/>
              <a:t>Premature Atrial Complexes: Criteria </a:t>
            </a:r>
            <a:r>
              <a:rPr lang="en-US" sz="1100" baseline="0" dirty="0"/>
              <a:t>2</a:t>
            </a:r>
          </a:p>
        </p:txBody>
      </p:sp>
      <p:sp>
        <p:nvSpPr>
          <p:cNvPr id="3" name="Content Placeholder 2">
            <a:extLst>
              <a:ext uri="{FF2B5EF4-FFF2-40B4-BE49-F238E27FC236}">
                <a16:creationId xmlns:a16="http://schemas.microsoft.com/office/drawing/2014/main" id="{FF9DCEE8-BCC3-4D33-911E-B92936D3B047}"/>
              </a:ext>
            </a:extLst>
          </p:cNvPr>
          <p:cNvSpPr>
            <a:spLocks noGrp="1"/>
          </p:cNvSpPr>
          <p:nvPr>
            <p:ph sz="quarter" idx="11"/>
          </p:nvPr>
        </p:nvSpPr>
        <p:spPr>
          <a:xfrm>
            <a:off x="342900" y="1276710"/>
            <a:ext cx="8458200" cy="2008932"/>
          </a:xfrm>
        </p:spPr>
        <p:txBody>
          <a:bodyPr/>
          <a:lstStyle/>
          <a:p>
            <a:pPr lvl="0">
              <a:buClr>
                <a:schemeClr val="dk1"/>
              </a:buClr>
              <a:buSzPts val="2400"/>
            </a:pPr>
            <a:r>
              <a:rPr lang="en-IN" dirty="0">
                <a:solidFill>
                  <a:schemeClr val="accent2">
                    <a:lumMod val="75000"/>
                  </a:schemeClr>
                </a:solidFill>
              </a:rPr>
              <a:t>P</a:t>
            </a:r>
            <a:r>
              <a:rPr lang="en-IN" sz="100" dirty="0">
                <a:solidFill>
                  <a:schemeClr val="accent2">
                    <a:lumMod val="75000"/>
                  </a:schemeClr>
                </a:solidFill>
              </a:rPr>
              <a:t> </a:t>
            </a:r>
            <a:r>
              <a:rPr lang="en-IN" dirty="0">
                <a:solidFill>
                  <a:schemeClr val="accent2">
                    <a:lumMod val="75000"/>
                  </a:schemeClr>
                </a:solidFill>
              </a:rPr>
              <a:t>R interval.</a:t>
            </a:r>
          </a:p>
          <a:p>
            <a:pPr marL="292608" lvl="0" indent="-292608">
              <a:buClr>
                <a:schemeClr val="dk1"/>
              </a:buClr>
              <a:buSzPts val="2400"/>
              <a:buChar char="•"/>
            </a:pPr>
            <a:r>
              <a:rPr lang="en-IN" dirty="0">
                <a:solidFill>
                  <a:schemeClr val="accent2">
                    <a:lumMod val="75000"/>
                  </a:schemeClr>
                </a:solidFill>
              </a:rPr>
              <a:t>Between 0.12 and 0.20 second.</a:t>
            </a:r>
          </a:p>
          <a:p>
            <a:pPr marL="292608" lvl="0" indent="-292608">
              <a:buClr>
                <a:schemeClr val="dk1"/>
              </a:buClr>
              <a:buSzPts val="2400"/>
              <a:buChar char="•"/>
            </a:pPr>
            <a:r>
              <a:rPr lang="en-IN" dirty="0">
                <a:solidFill>
                  <a:schemeClr val="accent2">
                    <a:lumMod val="75000"/>
                  </a:schemeClr>
                </a:solidFill>
              </a:rPr>
              <a:t>Early beat may have different P</a:t>
            </a:r>
            <a:r>
              <a:rPr lang="en-IN" sz="100" dirty="0">
                <a:solidFill>
                  <a:schemeClr val="accent2">
                    <a:lumMod val="75000"/>
                  </a:schemeClr>
                </a:solidFill>
              </a:rPr>
              <a:t> </a:t>
            </a:r>
            <a:r>
              <a:rPr lang="en-IN" dirty="0">
                <a:solidFill>
                  <a:schemeClr val="accent2">
                    <a:lumMod val="75000"/>
                  </a:schemeClr>
                </a:solidFill>
              </a:rPr>
              <a:t>R measurement, but within normal limit.</a:t>
            </a:r>
          </a:p>
        </p:txBody>
      </p:sp>
      <p:sp>
        <p:nvSpPr>
          <p:cNvPr id="4" name="Content Placeholder 3">
            <a:extLst>
              <a:ext uri="{FF2B5EF4-FFF2-40B4-BE49-F238E27FC236}">
                <a16:creationId xmlns:a16="http://schemas.microsoft.com/office/drawing/2014/main" id="{EE3455EB-172C-4C89-B457-D23D974BD33D}"/>
              </a:ext>
            </a:extLst>
          </p:cNvPr>
          <p:cNvSpPr>
            <a:spLocks noGrp="1"/>
          </p:cNvSpPr>
          <p:nvPr>
            <p:ph sz="quarter" idx="14"/>
          </p:nvPr>
        </p:nvSpPr>
        <p:spPr>
          <a:xfrm>
            <a:off x="342900" y="3346336"/>
            <a:ext cx="8458200" cy="1574380"/>
          </a:xfrm>
        </p:spPr>
        <p:txBody>
          <a:bodyPr/>
          <a:lstStyle/>
          <a:p>
            <a:pPr lvl="0">
              <a:buClr>
                <a:schemeClr val="dk1"/>
              </a:buClr>
              <a:buSzPts val="2400"/>
            </a:pPr>
            <a:r>
              <a:rPr lang="en-IN" dirty="0">
                <a:solidFill>
                  <a:schemeClr val="accent2">
                    <a:lumMod val="75000"/>
                  </a:schemeClr>
                </a:solidFill>
              </a:rPr>
              <a:t>Q</a:t>
            </a:r>
            <a:r>
              <a:rPr lang="en-IN" sz="100" dirty="0">
                <a:solidFill>
                  <a:schemeClr val="accent2">
                    <a:lumMod val="75000"/>
                  </a:schemeClr>
                </a:solidFill>
              </a:rPr>
              <a:t> </a:t>
            </a:r>
            <a:r>
              <a:rPr lang="en-IN" dirty="0">
                <a:solidFill>
                  <a:schemeClr val="accent2">
                    <a:lumMod val="75000"/>
                  </a:schemeClr>
                </a:solidFill>
              </a:rPr>
              <a:t>R</a:t>
            </a:r>
            <a:r>
              <a:rPr lang="en-IN" sz="100" dirty="0">
                <a:solidFill>
                  <a:schemeClr val="accent2">
                    <a:lumMod val="75000"/>
                  </a:schemeClr>
                </a:solidFill>
              </a:rPr>
              <a:t> </a:t>
            </a:r>
            <a:r>
              <a:rPr lang="en-IN" dirty="0">
                <a:solidFill>
                  <a:schemeClr val="accent2">
                    <a:lumMod val="75000"/>
                  </a:schemeClr>
                </a:solidFill>
              </a:rPr>
              <a:t>S duration and morphology.</a:t>
            </a:r>
          </a:p>
          <a:p>
            <a:pPr marL="292608" lvl="0" indent="-292608">
              <a:buClr>
                <a:schemeClr val="dk1"/>
              </a:buClr>
              <a:buSzPts val="2400"/>
              <a:buChar char="•"/>
            </a:pPr>
            <a:r>
              <a:rPr lang="en-IN" dirty="0">
                <a:solidFill>
                  <a:schemeClr val="accent2">
                    <a:lumMod val="75000"/>
                  </a:schemeClr>
                </a:solidFill>
              </a:rPr>
              <a:t>Between 0.06 and 0.10 second.</a:t>
            </a:r>
          </a:p>
          <a:p>
            <a:pPr marL="292608" lvl="0" indent="-292608">
              <a:buClr>
                <a:schemeClr val="dk1"/>
              </a:buClr>
              <a:buSzPts val="2400"/>
              <a:buChar char="•"/>
            </a:pPr>
            <a:r>
              <a:rPr lang="en-IN" dirty="0">
                <a:solidFill>
                  <a:schemeClr val="accent2">
                    <a:lumMod val="75000"/>
                  </a:schemeClr>
                </a:solidFill>
              </a:rPr>
              <a:t>Within normal limits.</a:t>
            </a:r>
          </a:p>
        </p:txBody>
      </p:sp>
      <p:sp>
        <p:nvSpPr>
          <p:cNvPr id="7" name="Slide Number Placeholder 6">
            <a:extLst>
              <a:ext uri="{FF2B5EF4-FFF2-40B4-BE49-F238E27FC236}">
                <a16:creationId xmlns:a16="http://schemas.microsoft.com/office/drawing/2014/main" id="{BD9ECDDD-76F5-4644-A0A4-7F2DDCFD5714}"/>
              </a:ext>
            </a:extLst>
          </p:cNvPr>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1838678111"/>
      </p:ext>
    </p:extLst>
  </p:cSld>
  <p:clrMapOvr>
    <a:masterClrMapping/>
  </p:clrMapOvr>
</p:sld>
</file>

<file path=ppt/theme/theme1.xml><?xml version="1.0" encoding="utf-8"?>
<a:theme xmlns:a="http://schemas.openxmlformats.org/drawingml/2006/main" name="Title Slides Master">
  <a:themeElements>
    <a:clrScheme name="Custom 4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Sl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5829</TotalTime>
  <Words>3008</Words>
  <Application>Microsoft Office PowerPoint</Application>
  <PresentationFormat>On-screen Show (4:3)</PresentationFormat>
  <Paragraphs>384</Paragraphs>
  <Slides>39</Slides>
  <Notes>36</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Century Gothic</vt:lpstr>
      <vt:lpstr>Times New Roman</vt:lpstr>
      <vt:lpstr>Wingdings 3</vt:lpstr>
      <vt:lpstr>Title Slides Master</vt:lpstr>
      <vt:lpstr>MainContentSlideMaster</vt:lpstr>
      <vt:lpstr>ClosingMaster</vt:lpstr>
      <vt:lpstr>DividerSlideMaster</vt:lpstr>
      <vt:lpstr>ImageDescriptionAppendixSlideMaster</vt:lpstr>
      <vt:lpstr>Slice</vt:lpstr>
      <vt:lpstr>Equation</vt:lpstr>
      <vt:lpstr>Chapter 7</vt:lpstr>
      <vt:lpstr>CHAPTER 7</vt:lpstr>
      <vt:lpstr>Learning Outcomes</vt:lpstr>
      <vt:lpstr>Introduction to Atrial Dysrhythmias</vt:lpstr>
      <vt:lpstr>Learning Outcome 7.1                          Apply Your Knowledge 1</vt:lpstr>
      <vt:lpstr>Learning Outcome 7.1                          Apply Your Knowledge 2</vt:lpstr>
      <vt:lpstr>Premature Atrial Complexes (P A C’s)</vt:lpstr>
      <vt:lpstr>Premature Atrial Complexes: Criteria 1</vt:lpstr>
      <vt:lpstr>Premature Atrial Complexes: Criteria 2</vt:lpstr>
      <vt:lpstr>Identifying Premature Atrial Complexes</vt:lpstr>
      <vt:lpstr>Premature Atrial Complexes: What You Should Know</vt:lpstr>
      <vt:lpstr>Learning Outcome 7.2                          Apply Your Knowledge 1</vt:lpstr>
      <vt:lpstr>Learning Outcome 7.2                          Apply Your Knowledge 2</vt:lpstr>
      <vt:lpstr>Learning Outcome 7.3                  Wandering Atrial Pacemaker (W A P)</vt:lpstr>
      <vt:lpstr>Wandering Atrial Pacemaker: Criteria</vt:lpstr>
      <vt:lpstr>Wandering Atrial Pacemaker: What You Should Know</vt:lpstr>
      <vt:lpstr>Learning Outcome 7.3                          Apply Your Knowledge 1</vt:lpstr>
      <vt:lpstr>Learning Outcome 7.3                          Apply Your Knowledge 2</vt:lpstr>
      <vt:lpstr>Learning Outcome 7.4                   Multifocal Atrial Tachycardia (M A T)</vt:lpstr>
      <vt:lpstr>Multifocal Atrial Tachycardia: What You Should Know</vt:lpstr>
      <vt:lpstr>Learning Outcome 7.4                          Apply Your Knowledge #1 1</vt:lpstr>
      <vt:lpstr>Learning Outcome 7.4                          Apply Your Knowledge #1 2</vt:lpstr>
      <vt:lpstr>Learning Outcome 7.4                          Apply Your Knowledge #2 1</vt:lpstr>
      <vt:lpstr>Learning Outcome 7.4                          Apply Your Knowledge #2 2</vt:lpstr>
      <vt:lpstr>Atrial Flutter 1</vt:lpstr>
      <vt:lpstr>Atrial Flutter 2</vt:lpstr>
      <vt:lpstr>Atrial Flutter: Criteria 1</vt:lpstr>
      <vt:lpstr>Atrial Flutter: Criteria 2</vt:lpstr>
      <vt:lpstr>Atrial Flutter: What You Should Know</vt:lpstr>
      <vt:lpstr>Learning Outcome 7.5                          Apply Your Knowledge 1</vt:lpstr>
      <vt:lpstr>Learning Outcome 7.5                          Apply Your Knowledge 2</vt:lpstr>
      <vt:lpstr>Atrial Fibrillation</vt:lpstr>
      <vt:lpstr>Atrial Fibrillation: Criteria 1</vt:lpstr>
      <vt:lpstr>Atrial Fibrillation: Criteria 2</vt:lpstr>
      <vt:lpstr>Atrial Fibrillation: What You Should Know</vt:lpstr>
      <vt:lpstr>Learning Outcome 7.6                          Apply Your Knowledge 1</vt:lpstr>
      <vt:lpstr>Learning Outcome 7.6                          Apply Your Knowledge 2</vt:lpstr>
      <vt:lpstr>Chapter Summary 1</vt:lpstr>
      <vt:lpstr>Chapter Summary 2</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Emma Flores</dc:creator>
  <cp:lastModifiedBy>Emma Flores</cp:lastModifiedBy>
  <cp:revision>2399</cp:revision>
  <dcterms:created xsi:type="dcterms:W3CDTF">2020-12-08T04:00:13Z</dcterms:created>
  <dcterms:modified xsi:type="dcterms:W3CDTF">2024-10-29T21:07:25Z</dcterms:modified>
</cp:coreProperties>
</file>