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  <p:sldMasterId id="2147483750" r:id="rId6"/>
  </p:sldMasterIdLst>
  <p:notesMasterIdLst>
    <p:notesMasterId r:id="rId51"/>
  </p:notesMasterIdLst>
  <p:sldIdLst>
    <p:sldId id="1467" r:id="rId7"/>
    <p:sldId id="1356" r:id="rId8"/>
    <p:sldId id="1422" r:id="rId9"/>
    <p:sldId id="1423" r:id="rId10"/>
    <p:sldId id="1355" r:id="rId11"/>
    <p:sldId id="1424" r:id="rId12"/>
    <p:sldId id="1425" r:id="rId13"/>
    <p:sldId id="1428" r:id="rId14"/>
    <p:sldId id="1429" r:id="rId15"/>
    <p:sldId id="1430" r:id="rId16"/>
    <p:sldId id="1431" r:id="rId17"/>
    <p:sldId id="1432" r:id="rId18"/>
    <p:sldId id="1433" r:id="rId19"/>
    <p:sldId id="1434" r:id="rId20"/>
    <p:sldId id="1435" r:id="rId21"/>
    <p:sldId id="1436" r:id="rId22"/>
    <p:sldId id="1437" r:id="rId23"/>
    <p:sldId id="1438" r:id="rId24"/>
    <p:sldId id="1439" r:id="rId25"/>
    <p:sldId id="1440" r:id="rId26"/>
    <p:sldId id="1441" r:id="rId27"/>
    <p:sldId id="1442" r:id="rId28"/>
    <p:sldId id="1443" r:id="rId29"/>
    <p:sldId id="1444" r:id="rId30"/>
    <p:sldId id="1445" r:id="rId31"/>
    <p:sldId id="1446" r:id="rId32"/>
    <p:sldId id="1426" r:id="rId33"/>
    <p:sldId id="1447" r:id="rId34"/>
    <p:sldId id="1448" r:id="rId35"/>
    <p:sldId id="1450" r:id="rId36"/>
    <p:sldId id="1451" r:id="rId37"/>
    <p:sldId id="1452" r:id="rId38"/>
    <p:sldId id="1453" r:id="rId39"/>
    <p:sldId id="1454" r:id="rId40"/>
    <p:sldId id="1455" r:id="rId41"/>
    <p:sldId id="1456" r:id="rId42"/>
    <p:sldId id="1457" r:id="rId43"/>
    <p:sldId id="1458" r:id="rId44"/>
    <p:sldId id="1459" r:id="rId45"/>
    <p:sldId id="1460" r:id="rId46"/>
    <p:sldId id="1461" r:id="rId47"/>
    <p:sldId id="1462" r:id="rId48"/>
    <p:sldId id="1463" r:id="rId49"/>
    <p:sldId id="146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1467"/>
            <p14:sldId id="1356"/>
            <p14:sldId id="1422"/>
            <p14:sldId id="1423"/>
            <p14:sldId id="1355"/>
            <p14:sldId id="1424"/>
            <p14:sldId id="1425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26"/>
            <p14:sldId id="1447"/>
            <p14:sldId id="1448"/>
            <p14:sldId id="1450"/>
            <p14:sldId id="1451"/>
            <p14:sldId id="1452"/>
            <p14:sldId id="1453"/>
            <p14:sldId id="1454"/>
            <p14:sldId id="1455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</p14:sldIdLst>
        </p14:section>
        <p14:section name="Appendix: Image Descriptions for Unsighted Students" id="{9E859B0B-078E-463E-89A6-21C20DD280C4}">
          <p14:sldIdLst/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  <p15:guide id="4" pos="5664" userDrawn="1">
          <p15:clr>
            <a:srgbClr val="A4A3A4"/>
          </p15:clr>
        </p15:guide>
        <p15:guide id="5" pos="456" userDrawn="1">
          <p15:clr>
            <a:srgbClr val="A4A3A4"/>
          </p15:clr>
        </p15:guide>
        <p15:guide id="6" orient="horz" pos="7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  <p:cmAuthor id="3" name="1769" initials="1" lastIdx="2" clrIdx="2">
    <p:extLst>
      <p:ext uri="{19B8F6BF-5375-455C-9EA6-DF929625EA0E}">
        <p15:presenceInfo xmlns:p15="http://schemas.microsoft.com/office/powerpoint/2012/main" userId="176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8000"/>
    <a:srgbClr val="A9131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3" autoAdjust="0"/>
    <p:restoredTop sz="77750" autoAdjust="0"/>
  </p:normalViewPr>
  <p:slideViewPr>
    <p:cSldViewPr snapToGrid="0" showGuides="1">
      <p:cViewPr varScale="1">
        <p:scale>
          <a:sx n="88" d="100"/>
          <a:sy n="88" d="100"/>
        </p:scale>
        <p:origin x="2172" y="96"/>
      </p:cViewPr>
      <p:guideLst>
        <p:guide pos="2880"/>
        <p:guide orient="horz" pos="2184"/>
        <p:guide pos="5664"/>
        <p:guide pos="456"/>
        <p:guide orient="horz" pos="794"/>
      </p:guideLst>
    </p:cSldViewPr>
  </p:slideViewPr>
  <p:outlineViewPr>
    <p:cViewPr>
      <p:scale>
        <a:sx n="33" d="100"/>
        <a:sy n="33" d="100"/>
      </p:scale>
      <p:origin x="0" y="-31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1A02-B94D-44D6-8AA3-0DD14C84C13F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8D09-9492-4554-9C8F-456CB81F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46663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0" indent="-576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200" dirty="0"/>
              <a:t>LO 8.1: Describe the various junctional dysrhythmias.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AV junction: </a:t>
            </a:r>
            <a:r>
              <a:rPr lang="en-US" sz="1200" dirty="0"/>
              <a:t>The AV node and surrounding tissue, including the bundle of His.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Retrograde: </a:t>
            </a:r>
            <a:r>
              <a:rPr lang="en-US" sz="1200" dirty="0"/>
              <a:t>Moving backward.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Analyze premature junctional complexes and their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 interval can be measured only if the P wave, regardless of shape, occurs before the QRS complex.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Analyze premature junctional complexes and their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Recall that hypotension is a lower than normal blood pressure that can cause reduction of blood flow to vital organs.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than 4 to 6 PJCs per minute indicates a more serious condition.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Analyze premature junctional complexes and their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9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Analyze premature junctional complexes and their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LO 8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Analyze junctional escape rhythm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400" dirty="0"/>
              <a:t>-----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Junctional escape rhythm: </a:t>
            </a:r>
            <a:r>
              <a:rPr lang="en-US" sz="1200" dirty="0"/>
              <a:t>A rhythm that occurs when the SA node fails to initiate the electrical activity and one of the backup pacemaker sites takes over. Also known as a junctional rhythm.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Analyze junctional escape rhythm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Escape rhythms occur when the SA node fails to generate electrical impulses and one of the heart’s backup pacemaker sites takes over.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Analyze junctional escape rhythm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Analyze junctional escape rhythm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78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Analyze junctional escape rhythm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Patients with junctional escape rhythm lose the atrial kick because the interval between atrial depolarization and ventricular depolarization is shortened.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Analyze junctional escape rhythm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200" dirty="0"/>
              <a:t>LO 8.1: Describe the various junctional dysrhythmias.</a:t>
            </a:r>
            <a:endParaRPr lang="en-US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200" dirty="0"/>
              <a:t>In junctional rhythms, the electrical current from the AV junction, causing the atria to depolarize backward, or retrograde. </a:t>
            </a:r>
            <a:endParaRPr lang="en-US"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lang="en-US" sz="1200"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200" dirty="0"/>
              <a:t>This reverse flow causes the inverted P wave that is characteristic of junctional dysrhythmias.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lang="en-US" sz="1200"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Atrioventricular (AV) junction is the area separating atria and the ventricles of the heart.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[1]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Specifically, when talking about the AV junction, the focus is put more on its contents, the AV node and the nonbranching bundle of His.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https://www.ncbi.nlm.nih.gov/books/NBK546663/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Analyze junctional escape rhythm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8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8.4:  Analyze accelerated junctional rhythm and its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0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8.4:  Analyze accelerated junctional rhythm and its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atrial rate may not be measurable if the P waves are not identifiable.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34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8.4 Analyze accelerated junctional rhythm and its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 wave may not be visible at all on the tracing.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P waves that occur after the QRS complex cannot be used to determine the PR interval because the P wave is not associated with the next QRS complex.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4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8.4:  Analyze accelerated junctional rhythm and its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99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8.4:  Analyze accelerated junctional rhythm and its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11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8.4:  Analyze accelerated junctional rhythm and its effect on the patient, including basic patient care and treatment.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8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8.5:  Analyze junctional tachycardia and its effect on the patient, including basic patient care and treatment.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Like accelerated junctional rhythm, junctional tachycardia originates at the AV junction, produces retrograde depolarization of atrial tissue, and stimulates the ventricles to depolarize.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51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8.5:  Analyze junctional tachycardia and its effect on the patient, including basic patient care and treatment.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2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8.5:  Analyze junctional tachycardia and its effect on the patient, including basic patient care and treatment.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0" indent="-576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/>
              <a:t>.1: Describe the various junctional dysrhythmias.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1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8.5:  Analyze junctional tachycardia and its effect on the patient, including basic patient care and treatment.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effect on the patient depends on the rate of junctional tachycardia. Some tachycardia is expected after exertion, such as walking down the hallway.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Faster rates often cause symptoms of low cardiac output.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9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8.5:  Analyze junctional tachycardia and its effect on the patient, including basic patient care and treatment.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5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 8.5:  Analyze junctional tachycardia and its effect on the patient, including basic patient care and treatment.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4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LO 8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Supraventricular: </a:t>
            </a:r>
            <a:r>
              <a:rPr lang="en-US" dirty="0"/>
              <a:t>An ectopic focus originating above the ventricles in the atria or junctional region of the heart.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Wolfe-Parkinson-White syndrome: </a:t>
            </a:r>
            <a:r>
              <a:rPr lang="en-US" dirty="0"/>
              <a:t>A type of supraventricular tachycardia in which an extra electrical pathway between an atrium and a ventricle short-circuits the normal pathway, resulting in tachycardia.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Delta wave: </a:t>
            </a:r>
            <a:r>
              <a:rPr lang="en-US" dirty="0"/>
              <a:t>A widening at the beginning of the QRS complex due to ventricular pre-excitation.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85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many cases, the heart is beating so fast that it is difficult to determine whether the origin is the SA node, elsewhere in the atria, or the AV junction.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 waves are difficult to identify because the atria contract as soon as the ventricles relax.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4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Atrial activity may not be seen because of the ventricular activity occurring at the same time. The larger energy of the ventricular activity hides the atrial activity.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6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effect on the patient may vary depending on the specific dysrhythmia.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Because tachycardia significantly increases myocardial oxygen demand, treatment should begin as soon as possible.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3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could be held liable for performing tasks that are not part of your role as a healthcare professional.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20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0" indent="-576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/>
              <a:t>.1: Describe the various junctional dysrhythmias.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3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 Analyze supraventricular tachycardia and its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25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.1: Describe the various junctional dysrhythmias.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.2: Analyze premature junctional complexes and their effect on the patient, including basic patient care and treatment.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.3: Analyze junctional escape rhythm and its effect on the patient, including basic patient care and treatment.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35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.4: Analyze accelerated junctional rhythm and its effect on the patient, including basic patient care and treatment.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.5: Analyze junctional tachycardia and its effect on the patient, including basic patient care and treatment.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.6: Analyze supraventricular tachycardia and its effect on the patient, including basic patient care and treatment.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0" indent="-576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/>
              <a:t>.1: Describe the various junctional dysrhythmias.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0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6263" lvl="0" indent="-5762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/>
              <a:t>.1: Describe the various junctional dysrhythmias.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Analyze premature junctional complexes and their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Hypotension: </a:t>
            </a:r>
            <a:r>
              <a:rPr lang="en-US" sz="1200" dirty="0"/>
              <a:t>A lower than normal blood pressure that can cause reduction of blood flow to vital organs.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Analyze premature junctional complexes and their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PJCs occur before the next expected sinus impulse, causing an irregularity in the underlying rhythm.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0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LO </a:t>
            </a:r>
            <a:r>
              <a:rPr lang="en-US" dirty="0"/>
              <a:t>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Analyze premature junctional complexes and their effect on the patient, including basic patient care and treatment.</a:t>
            </a:r>
            <a:endParaRPr lang="en-US" dirty="0"/>
          </a:p>
          <a:p>
            <a:pPr marL="576263" lvl="0" indent="-57626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dirty="0"/>
              <a:t>-----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Recall that the underlying rhythm is the rhythm that would be present if the abnormal impulses were ignored or removed from the tracing.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4625" y="6515100"/>
            <a:ext cx="8861425" cy="2492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017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12254-8CD0-4529-90D4-EA280ED98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16688"/>
            <a:ext cx="9144000" cy="341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122463-E02D-4BC2-BB3D-3A937E70A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8125" y="6188075"/>
            <a:ext cx="3232150" cy="247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2138A-1304-465B-AE03-541BDE0CCB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6543675"/>
            <a:ext cx="8715375" cy="18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8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</p:spTree>
    <p:extLst>
      <p:ext uri="{BB962C8B-B14F-4D97-AF65-F5344CB8AC3E}">
        <p14:creationId xmlns:p14="http://schemas.microsoft.com/office/powerpoint/2010/main" val="54446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437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42900" y="1963738"/>
            <a:ext cx="8458200" cy="484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342900" y="2608263"/>
            <a:ext cx="8458200" cy="444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42900" y="3213100"/>
            <a:ext cx="8458200" cy="552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42900" y="3913188"/>
            <a:ext cx="8458200" cy="469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42900" y="4590303"/>
            <a:ext cx="8458200" cy="416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42900" y="5208588"/>
            <a:ext cx="8458200" cy="311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2"/>
          </p:nvPr>
        </p:nvSpPr>
        <p:spPr>
          <a:xfrm>
            <a:off x="342900" y="5726113"/>
            <a:ext cx="8458200" cy="314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0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5738" y="6515100"/>
            <a:ext cx="8662987" cy="2889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42714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9806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3013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808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3786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085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52437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388720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94209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848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515100"/>
            <a:ext cx="8643938" cy="2889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7128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4549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4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3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06" r:id="rId3"/>
    <p:sldLayoutId id="2147483709" r:id="rId4"/>
    <p:sldLayoutId id="2147483707" r:id="rId5"/>
    <p:sldLayoutId id="2147483708" r:id="rId6"/>
    <p:sldLayoutId id="2147483711" r:id="rId7"/>
    <p:sldLayoutId id="2147483716" r:id="rId8"/>
    <p:sldLayoutId id="2147483693" r:id="rId9"/>
    <p:sldLayoutId id="2147483719" r:id="rId10"/>
    <p:sldLayoutId id="2147483718" r:id="rId11"/>
    <p:sldLayoutId id="2147483699" r:id="rId12"/>
    <p:sldLayoutId id="2147483720" r:id="rId13"/>
    <p:sldLayoutId id="2147483695" r:id="rId14"/>
    <p:sldLayoutId id="2147483696" r:id="rId15"/>
    <p:sldLayoutId id="2147483697" r:id="rId16"/>
    <p:sldLayoutId id="214748372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long copyright line here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  <p:sldLayoutId id="214748372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3" r:id="rId2"/>
    <p:sldLayoutId id="214748370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/>
              <a:t>Add long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MGH Yellow Line">
            <a:extLst>
              <a:ext uri="{FF2B5EF4-FFF2-40B4-BE49-F238E27FC236}">
                <a16:creationId xmlns:a16="http://schemas.microsoft.com/office/drawing/2014/main" id="{E67F6CA4-A2FF-4CFE-A92F-6A92A4BF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hort Copyright">
            <a:extLst>
              <a:ext uri="{FF2B5EF4-FFF2-40B4-BE49-F238E27FC236}">
                <a16:creationId xmlns:a16="http://schemas.microsoft.com/office/drawing/2014/main" id="{3FBC5AE1-41AC-43B0-8453-68634CB7AA74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</p:spTree>
    <p:extLst>
      <p:ext uri="{BB962C8B-B14F-4D97-AF65-F5344CB8AC3E}">
        <p14:creationId xmlns:p14="http://schemas.microsoft.com/office/powerpoint/2010/main" val="18528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4" userDrawn="1">
          <p15:clr>
            <a:srgbClr val="F26B43"/>
          </p15:clr>
        </p15:guide>
        <p15:guide id="2" orient="horz" pos="864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pos="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BBD9-863E-4D19-B6E0-B5CF42A2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CHAPTER 8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EA22-EA25-4318-8890-14F5A6D7D8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9800" y="435430"/>
            <a:ext cx="4051300" cy="100120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Junctional Dysrhythmias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4040D8-DDAF-44B4-B55C-ED274ED9511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1384681"/>
            <a:ext cx="8458200" cy="4755388"/>
          </a:xfrm>
          <a:prstGeom prst="rect">
            <a:avLst/>
          </a:prstGeo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951A87A-DE3D-E6FD-F9B2-A67082B755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0676AB8-B55B-AFAD-90AC-36B82C6C0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77EF2-9C30-4BBC-8579-B81A29A50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8151E55-6873-49E2-B8D5-2F265E6F1973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375476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9204-3031-DDCD-22FC-1C1E087A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Premature Junctional Complex (P</a:t>
            </a:r>
            <a:r>
              <a:rPr lang="en-IN" sz="100" b="1" dirty="0"/>
              <a:t> </a:t>
            </a:r>
            <a:r>
              <a:rPr lang="en-IN" b="1" dirty="0"/>
              <a:t>J</a:t>
            </a:r>
            <a:r>
              <a:rPr lang="en-IN" sz="100" b="1" dirty="0"/>
              <a:t> </a:t>
            </a:r>
            <a:r>
              <a:rPr lang="en-IN" b="1" dirty="0"/>
              <a:t>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AD4A-B164-2ACC-457F-834F4EA00A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8423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early electrical impulse that originates from the A</a:t>
            </a:r>
            <a:r>
              <a:rPr lang="en-US" sz="100" dirty="0"/>
              <a:t> </a:t>
            </a:r>
            <a:r>
              <a:rPr lang="en-US" dirty="0"/>
              <a:t>V junction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FCFD-B574-BBCA-A893-1EF284137D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5160309"/>
            <a:ext cx="8458200" cy="48985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</a:t>
            </a:r>
            <a:r>
              <a:rPr lang="en-US" sz="100" dirty="0"/>
              <a:t> </a:t>
            </a:r>
            <a:r>
              <a:rPr lang="en-US" dirty="0"/>
              <a:t>J</a:t>
            </a:r>
            <a:r>
              <a:rPr lang="en-US" sz="100" dirty="0"/>
              <a:t> </a:t>
            </a:r>
            <a:r>
              <a:rPr lang="en-US" dirty="0"/>
              <a:t>C is the 6th complex on this tracing.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B2B70-E7B1-FDFC-1E2D-881B1D233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ECG tracing showing a premajure junctional complex">
            <a:extLst>
              <a:ext uri="{FF2B5EF4-FFF2-40B4-BE49-F238E27FC236}">
                <a16:creationId xmlns:a16="http://schemas.microsoft.com/office/drawing/2014/main" id="{052CDC31-DCC4-B9DE-A732-90C175E3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5" y="2316383"/>
            <a:ext cx="83156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E8D-37FC-7D7D-E7A3-7CDBE544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/>
              <a:t>Premature Junctional Complex: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1445-6949-66EB-CA41-E005B4F43F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4664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Rhythm: Occasionally or frequently irregular, depending on: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Underlying rhythm.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Number of P</a:t>
            </a:r>
            <a:r>
              <a:rPr lang="en-US" sz="100" dirty="0"/>
              <a:t> </a:t>
            </a:r>
            <a:r>
              <a:rPr lang="en-US" dirty="0"/>
              <a:t>J</a:t>
            </a:r>
            <a:r>
              <a:rPr lang="en-US" sz="100" dirty="0"/>
              <a:t> </a:t>
            </a:r>
            <a:r>
              <a:rPr lang="en-US" dirty="0"/>
              <a:t>Cs.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FFA34-4210-F4C8-33B7-C81A9CD538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995046"/>
            <a:ext cx="8458200" cy="1344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Rate: Depends on the underlying rhythm.</a:t>
            </a:r>
          </a:p>
          <a:p>
            <a:r>
              <a:rPr lang="en-US" dirty="0"/>
              <a:t>P wave morphology: Inverted, and may proceed, follow, or be buried in the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F277C-1CE8-0FA4-B47B-00EB0D646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72F0-4CA8-C7D6-AE33-1A6272EE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/>
              <a:t>Premature Junctional Complexes: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237F-4100-B791-6D78-F44A47D30B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0263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 interval: Depends on location of P wave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Shorter than normal if P wave precedes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Absent if P wave is buried in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Not measurable if P wave is after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0BD29-7AA8-3622-E893-D0D60E85CD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522310"/>
            <a:ext cx="8458200" cy="8257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duration and morphology: 0.06 to 0.10 second, within normal limits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3653-1022-719B-87D7-238AFA311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A8BB-F6CD-7C50-632E-1BBCF1F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Premature Junctional Complex: What You Should Know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8ACA-34BE-55B8-602D-A88D99D6910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Isolated P</a:t>
            </a:r>
            <a:r>
              <a:rPr lang="en-US" sz="100" dirty="0"/>
              <a:t> </a:t>
            </a:r>
            <a:r>
              <a:rPr lang="en-US" dirty="0"/>
              <a:t>J</a:t>
            </a:r>
            <a:r>
              <a:rPr lang="en-US" sz="100" dirty="0"/>
              <a:t> </a:t>
            </a:r>
            <a:r>
              <a:rPr lang="en-US" dirty="0"/>
              <a:t>Cs cause no signs or symptoms in healthy patients.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Patients may experience hypotension (low blood pressure) and low cardiac output if P</a:t>
            </a:r>
            <a:r>
              <a:rPr lang="en-US" sz="100" dirty="0"/>
              <a:t> </a:t>
            </a:r>
            <a:r>
              <a:rPr lang="en-US" dirty="0"/>
              <a:t>J</a:t>
            </a:r>
            <a:r>
              <a:rPr lang="en-US" sz="100" dirty="0"/>
              <a:t> </a:t>
            </a:r>
            <a:r>
              <a:rPr lang="en-US" dirty="0"/>
              <a:t>Cs occur more than four to six times per minute.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3AF22-6A2E-9030-BD8F-1C9188DCD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4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1BD4-BA75-D198-0ED3-53A2AE85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8.2                          Apply Your Knowledge </a:t>
            </a:r>
            <a:r>
              <a:rPr lang="en-US" sz="1100" b="0" dirty="0"/>
              <a:t>1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7741-187C-C458-DD34-761B097C8E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981200"/>
            <a:ext cx="8458200" cy="4267200"/>
          </a:xfrm>
        </p:spPr>
        <p:txBody>
          <a:bodyPr/>
          <a:lstStyle/>
          <a:p>
            <a:r>
              <a:rPr lang="en-US" dirty="0"/>
              <a:t>What are the distinguishing characteristics of premature junctional complexes?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B5C7-CEAC-CB8B-709D-3D5DA6EB5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8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A37F-E661-8D3F-8C9D-890C0C55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Learning Outcome 8.2                          Apply Your Knowledge </a:t>
            </a:r>
            <a:r>
              <a:rPr lang="en-US" sz="1200" b="0" dirty="0"/>
              <a:t>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08ED-4A15-BF88-15B7-BEB8DC862C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650" y="2681998"/>
            <a:ext cx="8458200" cy="479520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240C-D584-2D57-9DCF-918054F60F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428899"/>
            <a:ext cx="8458200" cy="848078"/>
          </a:xfrm>
        </p:spPr>
        <p:txBody>
          <a:bodyPr/>
          <a:lstStyle/>
          <a:p>
            <a:r>
              <a:rPr lang="en-US" dirty="0"/>
              <a:t>What are the distinguishing characteristics of premature junctional complexes?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525B-8793-EDF7-231B-9088E61DC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121E42-B8DD-3D47-B2EE-FE5E2034BC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8624" y="3296344"/>
            <a:ext cx="8458200" cy="8511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J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Cs cause the rhythm to be irregular, and the inverted P wave may occur before, during, or after the Q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 complex.</a:t>
            </a:r>
          </a:p>
        </p:txBody>
      </p:sp>
    </p:spTree>
    <p:extLst>
      <p:ext uri="{BB962C8B-B14F-4D97-AF65-F5344CB8AC3E}">
        <p14:creationId xmlns:p14="http://schemas.microsoft.com/office/powerpoint/2010/main" val="373606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7F20-FD56-D600-EED2-E385C907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Outcome 8.3                  Junctional Escape Rhythm </a:t>
            </a:r>
            <a:r>
              <a:rPr lang="en-US" sz="1000" b="0" dirty="0"/>
              <a:t>1</a:t>
            </a:r>
            <a:endParaRPr lang="en-IN" sz="1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2951-F02E-1A28-1662-44BA6AB327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53343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Key Term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A54F3-8112-A67A-5991-E726E4006C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954762"/>
            <a:ext cx="8458200" cy="525548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dirty="0"/>
              <a:t>Junctional escape rhythm.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E7D1F-B804-CAA2-60A9-0923349B9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D1AA-EEC9-8AAD-0AD3-22C0FB48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8.3                  Junctional Escape Rhythm </a:t>
            </a:r>
            <a:r>
              <a:rPr lang="en-US" sz="1100" b="0" dirty="0"/>
              <a:t>2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20E5-5D0F-33E1-64DD-2482F3ACCA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503813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Originates at A</a:t>
            </a:r>
            <a:r>
              <a:rPr lang="en-US" sz="100" dirty="0"/>
              <a:t> </a:t>
            </a:r>
            <a:r>
              <a:rPr lang="en-US" dirty="0"/>
              <a:t>V junction.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Produces retrograde depolarization of atrial tissue.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Stimulates depolarization of ventricles.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19FF5-743E-DDC1-7BAF-5FDE9082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ECG tracing showing junctional escape rhythm">
            <a:extLst>
              <a:ext uri="{FF2B5EF4-FFF2-40B4-BE49-F238E27FC236}">
                <a16:creationId xmlns:a16="http://schemas.microsoft.com/office/drawing/2014/main" id="{B05E0423-B582-276C-F36C-CFCEC3CC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3209073"/>
            <a:ext cx="8315665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5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656F-4633-C86D-06EC-815871D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Junctional Escape Rhythm: Criteria </a:t>
            </a:r>
            <a:r>
              <a:rPr lang="en-IN" sz="11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5F31-5B89-3BB9-65FB-F0415E3F3C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268924"/>
          </a:xfrm>
        </p:spPr>
        <p:txBody>
          <a:bodyPr/>
          <a:lstStyle/>
          <a:p>
            <a:r>
              <a:rPr lang="en-US" dirty="0"/>
              <a:t>Rhythm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P-P and R-R intervals are regular and have similar intervals.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P-P interval may be difficult to determine due to location of P wave.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DCEB6-F52C-89D8-A19F-501C7DB78C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783564"/>
            <a:ext cx="8458200" cy="14415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Rate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Ventricular: 40 to 60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Atrial: 40 to 60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inutes</a:t>
            </a:r>
            <a:r>
              <a:rPr lang="en-US" dirty="0"/>
              <a:t>, but may be unmeasurable.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6F7A5-AD8E-8FC8-40E7-45A2FF9D7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0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97A4-3319-17F3-6D30-5006154D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Junctional Escape Rhythm: Criteria </a:t>
            </a:r>
            <a:r>
              <a:rPr lang="en-IN" sz="11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BF83-1C13-BA3A-6B28-79CAEE4F45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85152"/>
          </a:xfrm>
        </p:spPr>
        <p:txBody>
          <a:bodyPr/>
          <a:lstStyle/>
          <a:p>
            <a:r>
              <a:rPr lang="en-US" dirty="0"/>
              <a:t>P wave morphology.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Usually inverted.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May follow, precede, or be hidden within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C08E3-3104-0399-7779-0EBD56E99B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916383"/>
            <a:ext cx="8458200" cy="146900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 interval: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Before the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S: less than 0.12 second and constant.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During or after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S: cannot be determined.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F8F4-2594-BE6D-EE32-F154D6FAD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76575B-2E18-C40C-0955-E3F480EBDB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4648198"/>
            <a:ext cx="8458200" cy="520962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duration and morphology: 0.06 to 0.10 second.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168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Learning Outcome 8.1               Introduction to Junctional Dysrhythmias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606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Key Terms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899" y="1918348"/>
            <a:ext cx="8467271" cy="4330051"/>
          </a:xfrm>
        </p:spPr>
        <p:txBody>
          <a:bodyPr>
            <a:normAutofit/>
          </a:bodyPr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sz="2400" b="1" dirty="0"/>
              <a:t>A</a:t>
            </a:r>
            <a:r>
              <a:rPr lang="en-US" sz="200" b="1" dirty="0"/>
              <a:t> </a:t>
            </a:r>
            <a:r>
              <a:rPr lang="en-US" sz="2400" b="1" dirty="0"/>
              <a:t>V junction.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sz="2400" b="1" dirty="0"/>
              <a:t>Retrograde.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5163-299D-6470-78A4-92215300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Junctional Escape Rhythm: What You Should Know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E9DE-3B24-2971-FD12-7188412181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4664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Slower heart rate can lead to low cardiac output.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Hypotension.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Confusion or disorientation.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99CF2-1755-DD5A-313D-C316FFC3B4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037115"/>
            <a:ext cx="8458200" cy="8257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Report junctional escape rhythm to a licensed practitioner for treatment.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66626-1531-3A00-8024-B4440F11C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11B7-46C5-4769-D724-C14D2C7D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8.3                          Apply Your Knowledge </a:t>
            </a:r>
            <a:r>
              <a:rPr lang="en-US" sz="1100" b="0" dirty="0"/>
              <a:t>1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A115-A226-2C43-979A-1BAB387A8D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970314"/>
            <a:ext cx="8458200" cy="4278086"/>
          </a:xfrm>
        </p:spPr>
        <p:txBody>
          <a:bodyPr/>
          <a:lstStyle/>
          <a:p>
            <a:r>
              <a:rPr lang="en-US" dirty="0"/>
              <a:t>What are the distinguishing characteristics of junctional escape rhythm?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28762-08BB-6BF0-8412-0F415F2DE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CD11-12D3-78FA-95C0-4D3882F2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Outcome 8.3                          Apply Your Knowledge </a:t>
            </a:r>
            <a:r>
              <a:rPr lang="en-US" sz="1000" b="0" dirty="0"/>
              <a:t>2</a:t>
            </a:r>
            <a:endParaRPr lang="en-IN" sz="1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BCCE-277C-01BD-03EE-61BF3209FF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1027" y="2537618"/>
            <a:ext cx="8458200" cy="496107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BEF3-F42B-2B8F-EF9E-BEA6135562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461098"/>
            <a:ext cx="8458200" cy="871846"/>
          </a:xfrm>
        </p:spPr>
        <p:txBody>
          <a:bodyPr/>
          <a:lstStyle/>
          <a:p>
            <a:r>
              <a:rPr lang="en-US" dirty="0"/>
              <a:t>What are the distinguishing characteristics of junctional escape rhythm?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9B95F-0A4F-70C1-6102-6F8401115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3B3556-D803-D443-BF34-3A894B6D05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776" y="3099374"/>
            <a:ext cx="8458200" cy="91284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Heart rate between 40 and 60 b</a:t>
            </a:r>
            <a:r>
              <a:rPr lang="en-US" sz="100" dirty="0">
                <a:solidFill>
                  <a:srgbClr val="002060"/>
                </a:solidFill>
              </a:rPr>
              <a:t>eats </a:t>
            </a: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sz="100" dirty="0">
                <a:solidFill>
                  <a:srgbClr val="002060"/>
                </a:solidFill>
              </a:rPr>
              <a:t>er </a:t>
            </a:r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sz="100" dirty="0">
                <a:solidFill>
                  <a:srgbClr val="002060"/>
                </a:solidFill>
              </a:rPr>
              <a:t>inutes</a:t>
            </a:r>
            <a:r>
              <a:rPr lang="en-US" dirty="0">
                <a:solidFill>
                  <a:srgbClr val="002060"/>
                </a:solidFill>
              </a:rPr>
              <a:t>, inverted P wave that occurs before, during, or after the Q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 complex.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98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4334-80A3-C32B-5E21-31519386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8.4                Accelerated Junctional Rhythm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F30AF-36FB-5B3A-1949-382F1CE3A5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522475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Originates at A</a:t>
            </a:r>
            <a:r>
              <a:rPr lang="en-US" sz="100" dirty="0"/>
              <a:t> </a:t>
            </a:r>
            <a:r>
              <a:rPr lang="en-US" dirty="0"/>
              <a:t>V junction.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Produces retrograde depolarization of atrial tissue.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Stimulates the depolarization of ventricles.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695F-C85B-1257-F053-5A4B8F28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ECG tracing showing accelerated junctional rhythm">
            <a:extLst>
              <a:ext uri="{FF2B5EF4-FFF2-40B4-BE49-F238E27FC236}">
                <a16:creationId xmlns:a16="http://schemas.microsoft.com/office/drawing/2014/main" id="{5C9A8EE3-04B5-466F-8073-A4DDDB0A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3106721"/>
            <a:ext cx="834005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25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5510-5335-BB20-4CE9-3B536C05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/>
              <a:t>Accelerated Junctional Rhythm: Criteria </a:t>
            </a:r>
            <a:r>
              <a:rPr lang="en-IN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6C7B4-7857-EBC8-E030-8E1EE7A885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914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Rhythm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P-P and R-R intervals are regular and similar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P-P interval may be difficult to measure due to the location of the P wave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E4C78-000D-6864-DB0E-07EF1F7346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387012"/>
            <a:ext cx="8458200" cy="9792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60 to 100 beats per minute.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35120-3D59-BC10-5418-96D9434C5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8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382-674C-930D-13CB-4718997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/>
              <a:t>Accelerated Junctional Rhythm: Criteria </a:t>
            </a:r>
            <a:r>
              <a:rPr lang="en-IN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E0581-73BA-5581-2ACC-A2F8A8159D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466491"/>
          </a:xfrm>
        </p:spPr>
        <p:txBody>
          <a:bodyPr/>
          <a:lstStyle/>
          <a:p>
            <a:r>
              <a:rPr lang="en-US" dirty="0"/>
              <a:t>P wave morphology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If seen, inverted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May precede, follow, or fall within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72351-14CB-4BBB-B899-D875AE786B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916383"/>
            <a:ext cx="8458200" cy="150632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 interval.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Before the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S: less than 0.12 second and constant.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During or after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S: cannot be determined.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7B44E-8C8E-0C9F-7CBD-11753545C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FAC41C-F0B8-30E6-0E44-3FDEDDC070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4648198"/>
            <a:ext cx="8458200" cy="819542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duration and morphology: 0.06 to 0.10 second, within normal limits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9144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5F86-BE93-135E-EC42-53F057BF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Accelerated Junctional Rhythm: What You Should Know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0316-7785-0650-EF64-8EAC2E72B7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Unlikely that patient will show signs of low cardiac output.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Observe patient for symptoms.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Report accelerated junctional rhythm to a licensed practitioner for treatment.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F6310-E6BA-89B0-C8BB-D2694E1CF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3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0E5D-0ACD-E7FC-1EB2-CA96CB6D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8.4                          Apply Your Knowledge </a:t>
            </a:r>
            <a:r>
              <a:rPr lang="en-US" sz="1100" b="0" dirty="0"/>
              <a:t>1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CF8F-9974-9218-CA02-905EF3DA41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are the distinguishing characteristics of accelerated junctional rhythm?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E54E-43DE-E394-6DD2-7114C169A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5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CD11-12D3-78FA-95C0-4D3882F2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Outcome 8.4                          Apply Your Knowledge </a:t>
            </a:r>
            <a:r>
              <a:rPr lang="en-US" sz="1000" b="0" dirty="0"/>
              <a:t>2</a:t>
            </a:r>
            <a:endParaRPr lang="en-IN" sz="1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BCCE-277C-01BD-03EE-61BF3209FF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775" y="2450991"/>
            <a:ext cx="8458200" cy="496107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BEF3-F42B-2B8F-EF9E-BEA6135562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401" y="1461098"/>
            <a:ext cx="8458200" cy="855054"/>
          </a:xfrm>
        </p:spPr>
        <p:txBody>
          <a:bodyPr/>
          <a:lstStyle/>
          <a:p>
            <a:r>
              <a:rPr lang="en-US" dirty="0"/>
              <a:t>What are the distinguishing characteristics of accelerated junctional rhythm?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9B95F-0A4F-70C1-6102-6F8401115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3B3556-D803-D443-BF34-3A894B6D05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1026" y="3031997"/>
            <a:ext cx="8458200" cy="123022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Heart rate between 60 and 100 b</a:t>
            </a:r>
            <a:r>
              <a:rPr lang="en-US" sz="100" dirty="0">
                <a:solidFill>
                  <a:srgbClr val="002060"/>
                </a:solidFill>
              </a:rPr>
              <a:t>eats </a:t>
            </a: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sz="100" dirty="0">
                <a:solidFill>
                  <a:srgbClr val="002060"/>
                </a:solidFill>
              </a:rPr>
              <a:t>er </a:t>
            </a:r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sz="100" dirty="0">
                <a:solidFill>
                  <a:srgbClr val="002060"/>
                </a:solidFill>
              </a:rPr>
              <a:t>inutes</a:t>
            </a:r>
            <a:r>
              <a:rPr lang="en-US" dirty="0">
                <a:solidFill>
                  <a:srgbClr val="002060"/>
                </a:solidFill>
              </a:rPr>
              <a:t>, inverted P wave that occurs before, during, or after the Q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 complex; P wave may be absent.</a:t>
            </a:r>
          </a:p>
        </p:txBody>
      </p:sp>
    </p:spTree>
    <p:extLst>
      <p:ext uri="{BB962C8B-B14F-4D97-AF65-F5344CB8AC3E}">
        <p14:creationId xmlns:p14="http://schemas.microsoft.com/office/powerpoint/2010/main" val="2439911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C7F5-0831-0965-0D2D-37947D32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8.5                  Junctional Tachycardia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035F-73C7-63EB-2B16-0649C2359D3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335862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Like junctional escape rhythm and accelerated junctional rhythm.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Heart rate is faster.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6BDBC-64E0-EFAC-F27B-EB2E6D9EB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" name="Picture 9" descr="ECG tracing showing junctional tachycardia">
            <a:extLst>
              <a:ext uri="{FF2B5EF4-FFF2-40B4-BE49-F238E27FC236}">
                <a16:creationId xmlns:a16="http://schemas.microsoft.com/office/drawing/2014/main" id="{575B2332-4356-C895-5548-8DF53371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5" y="3376652"/>
            <a:ext cx="8169348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2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301F-52CE-12A9-E07B-3083B337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b="1" dirty="0"/>
              <a:t>Introduction to Junctional Dysrhythmias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7959-C500-66A0-0811-2B128B780B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32372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V junction can function as a backup pacemaker.</a:t>
            </a:r>
          </a:p>
          <a:p>
            <a:r>
              <a:rPr lang="en-US" dirty="0"/>
              <a:t>Junctional rhythms.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Result of electrical impulses coming from the A</a:t>
            </a:r>
            <a:r>
              <a:rPr lang="en-US" sz="100" dirty="0"/>
              <a:t> </a:t>
            </a:r>
            <a:r>
              <a:rPr lang="en-US" dirty="0"/>
              <a:t>V node rather than S</a:t>
            </a:r>
            <a:r>
              <a:rPr lang="en-US" sz="100" dirty="0"/>
              <a:t> </a:t>
            </a:r>
            <a:r>
              <a:rPr lang="en-US" dirty="0"/>
              <a:t>A node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Inverted P wave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 wave may occur before, during (hidden in), or after the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8005C-243A-2A4C-7188-0060AD565E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722607"/>
            <a:ext cx="8458200" cy="13316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Inherent rate of A</a:t>
            </a:r>
            <a:r>
              <a:rPr lang="en-US" sz="100" dirty="0"/>
              <a:t> </a:t>
            </a:r>
            <a:r>
              <a:rPr lang="en-US" dirty="0"/>
              <a:t>V junction is 40 to 60 beats per minute.</a:t>
            </a:r>
          </a:p>
          <a:p>
            <a:r>
              <a:rPr lang="en-US" dirty="0"/>
              <a:t>The A</a:t>
            </a:r>
            <a:r>
              <a:rPr lang="en-US" sz="100" dirty="0"/>
              <a:t> </a:t>
            </a:r>
            <a:r>
              <a:rPr lang="en-US" dirty="0"/>
              <a:t>V junction is a region of tissue within the heart that includes the A</a:t>
            </a:r>
            <a:r>
              <a:rPr lang="en-US" sz="100" dirty="0"/>
              <a:t> </a:t>
            </a:r>
            <a:r>
              <a:rPr lang="en-US" dirty="0"/>
              <a:t>V node and Bundle of His.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AC607-8DDD-33A5-7B7A-57409AE395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24FF-353F-CBA9-F80F-1140F0E9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Junctional Tachycardia: Criteria </a:t>
            </a:r>
            <a:r>
              <a:rPr lang="en-IN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6BC6-9BEB-4CB6-8707-18C47DBADE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8023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Rhythm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P-P and R-R intervals are regular and similar.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P-P may be difficult to measure due to location and increased heart rate.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4C394-14D3-C5E3-EA22-9287E85C4B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279712"/>
            <a:ext cx="8458200" cy="18148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Ventricular: 100 to 180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Atrial: 100 to 180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 err="1"/>
              <a:t>m</a:t>
            </a:r>
            <a:r>
              <a:rPr lang="en-US" sz="100" dirty="0" err="1"/>
              <a:t>inut</a:t>
            </a:r>
            <a:r>
              <a:rPr lang="en-US" dirty="0"/>
              <a:t>, but may not be measurable if P waves are not identifiable.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843BA-9000-A988-454F-7A525B372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9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5256-0264-0A20-7639-1F59D6B8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Junctional Tachycardia: Criteria </a:t>
            </a:r>
            <a:r>
              <a:rPr lang="en-IN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7B3C-96AE-11C5-BB1F-E5E9941DCE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530181"/>
          </a:xfrm>
        </p:spPr>
        <p:txBody>
          <a:bodyPr/>
          <a:lstStyle/>
          <a:p>
            <a:r>
              <a:rPr lang="en-US" dirty="0"/>
              <a:t>P wave morphology.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If seen, inverted.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May precede, follow, or fall within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May not be visible on rhythm strip.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May need to increase paper speed on cardiac monitor.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8672E-5EC3-8DC3-FAEE-FE78AE63F1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937518"/>
            <a:ext cx="8458200" cy="1492898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 interval.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Before the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S: less than 0.12 second and constant.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During or after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S: cannot be determined.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9786F-88CB-2598-D571-C3247E9D2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216D03-FD1E-DAF8-5FB1-13D0F54168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5617027"/>
            <a:ext cx="8458200" cy="819542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duration and morphology: 0.06 to 0.10 second, within normal limits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1502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501F-F5D6-88F5-8BEA-BA74FC9D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Junctional Tachycardia: What You Should Know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1206-876F-6C42-5069-68072AB5E1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817914"/>
            <a:ext cx="8409214" cy="4430486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Patient may complain of palpitations or heart fluttering with faster rates.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Considered very serious or life threatening after a recent M</a:t>
            </a:r>
            <a:r>
              <a:rPr lang="en-US" sz="100" dirty="0"/>
              <a:t> </a:t>
            </a:r>
            <a:r>
              <a:rPr lang="en-US" dirty="0"/>
              <a:t>I.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Report junctional tachycardia rhythm to a licensed practitioner for treatment.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38690-44C7-8BE0-4E64-84FD8F205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3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92DC-1B24-A1B3-891C-19A58F89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8.5                          Apply Your Knowledge </a:t>
            </a:r>
            <a:r>
              <a:rPr lang="en-US" sz="1100" b="0" dirty="0"/>
              <a:t>1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8C58F-8841-B0F9-6576-BA4AB59CBC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741714"/>
            <a:ext cx="8458200" cy="4506686"/>
          </a:xfrm>
        </p:spPr>
        <p:txBody>
          <a:bodyPr/>
          <a:lstStyle/>
          <a:p>
            <a:r>
              <a:rPr lang="en-US" dirty="0"/>
              <a:t>What are the distinguishing characteristics of junctional tachycardia?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3A1B2-7BD6-9FF2-35E1-733F9CB5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1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CD11-12D3-78FA-95C0-4D3882F2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Outcome 8.5                          Apply Your Knowledge </a:t>
            </a:r>
            <a:r>
              <a:rPr lang="en-US" sz="1000" b="0" dirty="0"/>
              <a:t>2</a:t>
            </a:r>
            <a:endParaRPr lang="en-IN" sz="1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BCCE-277C-01BD-03EE-61BF3209FF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3275" y="2393240"/>
            <a:ext cx="8458200" cy="496107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BEF3-F42B-2B8F-EF9E-BEA6135562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3649" y="1364846"/>
            <a:ext cx="8458200" cy="855054"/>
          </a:xfrm>
        </p:spPr>
        <p:txBody>
          <a:bodyPr/>
          <a:lstStyle/>
          <a:p>
            <a:r>
              <a:rPr lang="en-US" dirty="0"/>
              <a:t>What are the distinguishing characteristics of junctional tachycardia?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9B95F-0A4F-70C1-6102-6F8401115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3B3556-D803-D443-BF34-3A894B6D05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3650" y="2954994"/>
            <a:ext cx="8458200" cy="126754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Heart rate between 100 and 180 b</a:t>
            </a:r>
            <a:r>
              <a:rPr lang="en-US" sz="100" dirty="0">
                <a:solidFill>
                  <a:srgbClr val="002060"/>
                </a:solidFill>
              </a:rPr>
              <a:t>eats </a:t>
            </a: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sz="100" dirty="0">
                <a:solidFill>
                  <a:srgbClr val="002060"/>
                </a:solidFill>
              </a:rPr>
              <a:t>er </a:t>
            </a:r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sz="100" dirty="0">
                <a:solidFill>
                  <a:srgbClr val="002060"/>
                </a:solidFill>
              </a:rPr>
              <a:t>inutes</a:t>
            </a:r>
            <a:r>
              <a:rPr lang="en-US" dirty="0">
                <a:solidFill>
                  <a:srgbClr val="002060"/>
                </a:solidFill>
              </a:rPr>
              <a:t>, inverted P wave that occurs before, during, or after the Q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 complex; P wave may be absent.</a:t>
            </a:r>
          </a:p>
        </p:txBody>
      </p:sp>
    </p:spTree>
    <p:extLst>
      <p:ext uri="{BB962C8B-B14F-4D97-AF65-F5344CB8AC3E}">
        <p14:creationId xmlns:p14="http://schemas.microsoft.com/office/powerpoint/2010/main" val="2629450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36F2-0FBC-9744-5221-5986C232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Outcome 8.6       Supraventricular Tachycardia (S</a:t>
            </a:r>
            <a:r>
              <a:rPr lang="en-US" sz="100" dirty="0"/>
              <a:t> </a:t>
            </a:r>
            <a:r>
              <a:rPr lang="en-US" sz="3200" dirty="0"/>
              <a:t>V</a:t>
            </a:r>
            <a:r>
              <a:rPr lang="en-US" sz="100" dirty="0"/>
              <a:t> </a:t>
            </a:r>
            <a:r>
              <a:rPr lang="en-US" sz="3200" dirty="0"/>
              <a:t>T)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A053-00D6-D485-18F6-A7D113472A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6107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Key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B305D-66DF-FF72-4ED3-812F6BCA7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973426"/>
            <a:ext cx="8458200" cy="4128793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dirty="0"/>
              <a:t>Supraventricular.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dirty="0"/>
              <a:t>Wolfe-Parkinson-White syndrome.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dirty="0"/>
              <a:t>Delta wave.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72CEE-0741-C24D-78B7-BAB63C118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47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71EB-90FB-53C2-77F3-71758210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Supraventricular Tachycardia (S</a:t>
            </a:r>
            <a:r>
              <a:rPr lang="en-IN" sz="100" dirty="0"/>
              <a:t> </a:t>
            </a:r>
            <a:r>
              <a:rPr lang="en-IN" dirty="0"/>
              <a:t>V</a:t>
            </a:r>
            <a:r>
              <a:rPr lang="en-IN" sz="100" dirty="0"/>
              <a:t> </a:t>
            </a:r>
            <a:r>
              <a:rPr lang="en-IN" dirty="0"/>
              <a:t>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57DB-D33D-0121-7D80-C0BAA2ADF6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66490"/>
          </a:xfrm>
        </p:spPr>
        <p:txBody>
          <a:bodyPr/>
          <a:lstStyle/>
          <a:p>
            <a:r>
              <a:rPr lang="en-US" dirty="0"/>
              <a:t>Category of rapid rhythms.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Originate in atria or A</a:t>
            </a:r>
            <a:r>
              <a:rPr lang="en-US" sz="100" dirty="0"/>
              <a:t> </a:t>
            </a:r>
            <a:r>
              <a:rPr lang="en-US" dirty="0"/>
              <a:t>V junction.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Faster than 150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inutes</a:t>
            </a:r>
            <a:r>
              <a:rPr lang="en-US" dirty="0"/>
              <a:t>.</a:t>
            </a:r>
            <a:endParaRPr lang="en-IN" sz="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931CE-616A-B7C0-5F3B-AF686976A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 descr="ECG tracing showing supraventricular tachycardia">
            <a:extLst>
              <a:ext uri="{FF2B5EF4-FFF2-40B4-BE49-F238E27FC236}">
                <a16:creationId xmlns:a16="http://schemas.microsoft.com/office/drawing/2014/main" id="{127D8ADE-42EA-863E-A665-2F6930F72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3017494"/>
            <a:ext cx="83156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D0D0-29DF-39E6-A97D-37C36257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/>
              <a:t>Supraventricular Tachycardia: Criteria </a:t>
            </a:r>
            <a:r>
              <a:rPr lang="en-IN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49EE-0032-F127-A947-517BA08799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5038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Rhythm.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R-R usually regular.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If identifiable, P waves usually regular.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74B9B-67A5-1CB6-C3CF-05DAD23CCB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074441"/>
            <a:ext cx="8458200" cy="1905000"/>
          </a:xfrm>
        </p:spPr>
        <p:txBody>
          <a:bodyPr/>
          <a:lstStyle/>
          <a:p>
            <a:r>
              <a:rPr lang="en-US" dirty="0"/>
              <a:t>Rate.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Ventricular: 150 to 250 beats per minute.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Atrial: Difficult to determine unless P waves are identifiable.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57D8-AE92-B57B-84F7-3740DA6AE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7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6BF1-7BE0-E480-5A10-089F4144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/>
              <a:t>Supraventricular Tachycardia: Criteria </a:t>
            </a:r>
            <a:r>
              <a:rPr lang="en-IN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E89E-06C2-5A61-CC7D-EC1DF06FBE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8770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 wave morphology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Usually not identifiable at this heart rate, since P wave may lie inside T wave.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May occur before, during, or after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58891-EF80-2A63-1C9D-6DEA53F324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279712"/>
            <a:ext cx="8458200" cy="20573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R interval: Usually unable to determine</a:t>
            </a:r>
          </a:p>
          <a:p>
            <a:r>
              <a:rPr lang="en-US" dirty="0"/>
              <a:t>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duration and morphology.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Within normal limits if duration is 0.06 to 0.10 seconds.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Some rhythms result in narrow or wide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complexes.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6EB6C-25E2-811C-6B94-0099FFDF3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3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E82A-7500-1DE9-DE31-48456B0C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Supraventricular Tachycardia: What You Should Know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0236-33AC-9E6B-81F8-279A14C925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665514"/>
            <a:ext cx="8458200" cy="4582886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Patient may be in stable or unstable condition.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Observe patient for low cardiac output.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Notify licensed practitioner.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Treatment should begin as early as possible.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C7B19-4ED9-C375-68C0-E5786CC59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8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FD68-65FA-83CD-80AD-7DBADE38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Junctional Rhythms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7D349B-A05A-0DD8-01A2-CD70B220EE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7041" y="6294120"/>
            <a:ext cx="3199094" cy="220980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Access the text alternative for slide images.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71025-6A59-36D1-20F6-2919C1C23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n illustration shows the movement of electrical impulses in the heart and the resultant junctional rhythms.">
            <a:extLst>
              <a:ext uri="{FF2B5EF4-FFF2-40B4-BE49-F238E27FC236}">
                <a16:creationId xmlns:a16="http://schemas.microsoft.com/office/drawing/2014/main" id="{D5AE9A15-9D5F-24FA-978A-C6812EAA6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6"/>
          <a:stretch/>
        </p:blipFill>
        <p:spPr>
          <a:xfrm>
            <a:off x="1553450" y="1524000"/>
            <a:ext cx="6037101" cy="39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79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CDF9-ABE8-B0DB-29B7-DE35484B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Law and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94F1-4CF5-129D-54A9-087F4448AB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545771"/>
            <a:ext cx="8458200" cy="4702629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Know your role and scope of practice.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These depend on your training and place of employment.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Working outside your scope of practice is illegal.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E7815-75E7-2F5C-1848-3702D84B6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91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AA97-8615-AB9F-0533-C1F27A44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 8.6                          Apply Your Knowledge </a:t>
            </a:r>
            <a:r>
              <a:rPr lang="en-US" sz="1100" b="0" dirty="0"/>
              <a:t>1</a:t>
            </a:r>
            <a:endParaRPr lang="en-IN" sz="1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2BE4-B3F4-2F7E-3426-C7EFFBA9F1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524000"/>
            <a:ext cx="8458200" cy="4724400"/>
          </a:xfrm>
        </p:spPr>
        <p:txBody>
          <a:bodyPr/>
          <a:lstStyle/>
          <a:p>
            <a:r>
              <a:rPr lang="en-US" dirty="0"/>
              <a:t>Where in the heart does a supraventricular tachycardia originate?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380E3-989D-A5B1-54BA-11D370EE1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20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C80A-73F1-3FCF-85F8-50ABD134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Learning Outcome 8.6                          Apply Your Knowledge </a:t>
            </a:r>
            <a:r>
              <a:rPr lang="en-US" sz="1000" b="0" dirty="0"/>
              <a:t>2</a:t>
            </a:r>
            <a:endParaRPr lang="en-IN" sz="1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4F04-2656-4999-75E4-4AE5440F74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401" y="2364364"/>
            <a:ext cx="8458200" cy="458785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F4389-D8B4-13CD-1FD4-268C64136A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526" y="1361416"/>
            <a:ext cx="8458200" cy="815862"/>
          </a:xfrm>
        </p:spPr>
        <p:txBody>
          <a:bodyPr/>
          <a:lstStyle/>
          <a:p>
            <a:r>
              <a:rPr lang="en-US" dirty="0"/>
              <a:t>Where in the heart does a supraventricular tachycardia originate?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4F771-034F-565E-626A-CAA8CF342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04D2BA-1BB6-E4E5-DD30-892D8BB266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776" y="2908836"/>
            <a:ext cx="8458200" cy="48908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Either in the atria or in the A</a:t>
            </a:r>
            <a:r>
              <a:rPr lang="en-US" sz="1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V junction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0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B961-354B-89EC-6512-64281EA4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Chapter Summary </a:t>
            </a:r>
            <a:r>
              <a:rPr lang="en-IN" sz="10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8146C-9D43-2DA1-2884-817D06EFCD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521182" cy="5049446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A</a:t>
            </a:r>
            <a:r>
              <a:rPr lang="en-US" sz="100" dirty="0"/>
              <a:t> </a:t>
            </a:r>
            <a:r>
              <a:rPr lang="en-US" dirty="0"/>
              <a:t>V node and its surrounding area, including the bundle of His, are collectively known as the A</a:t>
            </a:r>
            <a:r>
              <a:rPr lang="en-US" sz="100" dirty="0"/>
              <a:t> </a:t>
            </a:r>
            <a:r>
              <a:rPr lang="en-US" dirty="0"/>
              <a:t>V junction.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inherent rate of the A</a:t>
            </a:r>
            <a:r>
              <a:rPr lang="en-US" sz="100" dirty="0"/>
              <a:t> </a:t>
            </a:r>
            <a:r>
              <a:rPr lang="en-US" dirty="0"/>
              <a:t>V junction is 40 to 60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inutes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P wave is usually inverted and can occur before, during, or after the Q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S complex, depending on where in the A</a:t>
            </a:r>
            <a:r>
              <a:rPr lang="en-US" sz="100" dirty="0"/>
              <a:t> </a:t>
            </a:r>
            <a:r>
              <a:rPr lang="en-US" dirty="0"/>
              <a:t>V junction the impulse originates.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 premature junctional complex (P</a:t>
            </a:r>
            <a:r>
              <a:rPr lang="en-US" sz="100" dirty="0"/>
              <a:t> </a:t>
            </a:r>
            <a:r>
              <a:rPr lang="en-US" dirty="0"/>
              <a:t>J</a:t>
            </a:r>
            <a:r>
              <a:rPr lang="en-US" sz="100" dirty="0"/>
              <a:t> </a:t>
            </a:r>
            <a:r>
              <a:rPr lang="en-US" dirty="0"/>
              <a:t>C) is a single early electrical impulse that originates in the A</a:t>
            </a:r>
            <a:r>
              <a:rPr lang="en-US" sz="100" dirty="0"/>
              <a:t> </a:t>
            </a:r>
            <a:r>
              <a:rPr lang="en-US" dirty="0"/>
              <a:t>V junction.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 junctional escape rhythm is one that originates at the A</a:t>
            </a:r>
            <a:r>
              <a:rPr lang="en-US" sz="100" dirty="0"/>
              <a:t> </a:t>
            </a:r>
            <a:r>
              <a:rPr lang="en-US" dirty="0"/>
              <a:t>V junction, produces retrograde depolarization, and stimulates ventricular depolarization at a rate of 40 to 60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1B029-E628-A6D8-407B-34196606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54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5DF9-53C0-39D0-8742-84A615F7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Chapter Summary </a:t>
            </a:r>
            <a:r>
              <a:rPr lang="en-IN" sz="10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C2BB9-A465-99BD-CD37-A312772588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Accelerated junctional rhythm is like junctional escape rhythm but has a heart rate of 60 to 100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inutes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Junctional tachycardia is like junctional escape and accelerated junctional rhythms but has a heart rate of 100 to 180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inutes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Supraventricular tachycardia is a category of dysrhythmias that originate above the ventricles and have a heart rate above 150 b</a:t>
            </a:r>
            <a:r>
              <a:rPr lang="en-US" sz="100" dirty="0"/>
              <a:t>eats </a:t>
            </a:r>
            <a:r>
              <a:rPr lang="en-US" dirty="0"/>
              <a:t>p</a:t>
            </a:r>
            <a:r>
              <a:rPr lang="en-US" sz="100" dirty="0"/>
              <a:t>er </a:t>
            </a:r>
            <a:r>
              <a:rPr lang="en-US" dirty="0"/>
              <a:t>m</a:t>
            </a:r>
            <a:r>
              <a:rPr lang="en-US" sz="100" dirty="0"/>
              <a:t>inutes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Some S</a:t>
            </a:r>
            <a:r>
              <a:rPr lang="en-US" sz="100" dirty="0"/>
              <a:t> </a:t>
            </a:r>
            <a:r>
              <a:rPr lang="en-US" dirty="0"/>
              <a:t>V</a:t>
            </a:r>
            <a:r>
              <a:rPr lang="en-US" sz="100" dirty="0"/>
              <a:t> </a:t>
            </a:r>
            <a:r>
              <a:rPr lang="en-US" dirty="0"/>
              <a:t>Ts are reentry dysrhythmias, and others are reciprocating dysrhythmias.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18FFB-082B-671D-DFE0-7AAB1BB5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6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Outcome 8.1                          Apply Your Knowledge #1 </a:t>
            </a:r>
            <a:r>
              <a:rPr lang="en-US" sz="1100" b="1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828800"/>
            <a:ext cx="8458200" cy="4419600"/>
          </a:xfrm>
        </p:spPr>
        <p:txBody>
          <a:bodyPr/>
          <a:lstStyle/>
          <a:p>
            <a:r>
              <a:rPr lang="en-US" dirty="0"/>
              <a:t>What causes the inverted P wave found with junctional rhythms?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7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A37F-E661-8D3F-8C9D-890C0C55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Learning Outcome 8.1                          Apply Your Knowledge #1 </a:t>
            </a:r>
            <a:r>
              <a:rPr lang="en-US" sz="1200" b="1" dirty="0"/>
              <a:t>2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08ED-4A15-BF88-15B7-BEB8DC862C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2526" y="2441367"/>
            <a:ext cx="8458200" cy="47952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240C-D584-2D57-9DCF-918054F60F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438523"/>
            <a:ext cx="8458200" cy="828303"/>
          </a:xfrm>
        </p:spPr>
        <p:txBody>
          <a:bodyPr/>
          <a:lstStyle/>
          <a:p>
            <a:r>
              <a:rPr lang="en-US" dirty="0"/>
              <a:t>What causes the inverted P wave found with junctional rhythms?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525B-8793-EDF7-231B-9088E61DC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121E42-B8DD-3D47-B2EE-FE5E2034BC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50" y="3142340"/>
            <a:ext cx="8458200" cy="120106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Electrical impulses are coming from the A</a:t>
            </a:r>
            <a:r>
              <a:rPr lang="en-US" sz="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 junction, causing depolarization of the atria to flow retrograde (backward), which causes the inverted P wave.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Outcome 8.1                          Apply Your Knowledge #2 </a:t>
            </a:r>
            <a:r>
              <a:rPr lang="en-US" sz="1100" b="1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959429"/>
            <a:ext cx="8458200" cy="4288971"/>
          </a:xfrm>
        </p:spPr>
        <p:txBody>
          <a:bodyPr/>
          <a:lstStyle/>
          <a:p>
            <a:r>
              <a:rPr lang="en-US" dirty="0"/>
              <a:t>What is the inherent rate of the A</a:t>
            </a:r>
            <a:r>
              <a:rPr lang="en-US" sz="100" dirty="0"/>
              <a:t> </a:t>
            </a:r>
            <a:r>
              <a:rPr lang="en-US" dirty="0"/>
              <a:t>V node?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2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A37F-E661-8D3F-8C9D-890C0C55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Learning Outcome 8.1                          Apply Your Knowledge #2 </a:t>
            </a:r>
            <a:r>
              <a:rPr lang="en-US" sz="1200" b="1" dirty="0"/>
              <a:t>2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08ED-4A15-BF88-15B7-BEB8DC862C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776" y="2171860"/>
            <a:ext cx="8458200" cy="47952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Answer: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240C-D584-2D57-9DCF-918054F60F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401" y="1496274"/>
            <a:ext cx="8458200" cy="465446"/>
          </a:xfrm>
        </p:spPr>
        <p:txBody>
          <a:bodyPr/>
          <a:lstStyle/>
          <a:p>
            <a:r>
              <a:rPr lang="en-US" dirty="0"/>
              <a:t>What is the inherent rate of the A</a:t>
            </a:r>
            <a:r>
              <a:rPr lang="en-US" sz="100" dirty="0"/>
              <a:t> </a:t>
            </a:r>
            <a:r>
              <a:rPr lang="en-US" dirty="0"/>
              <a:t>V node?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525B-8793-EDF7-231B-9088E61DC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121E42-B8DD-3D47-B2EE-FE5E2034BC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874" y="2824707"/>
            <a:ext cx="8458200" cy="50074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40 to 60 beats per minute</a:t>
            </a:r>
          </a:p>
        </p:txBody>
      </p:sp>
    </p:spTree>
    <p:extLst>
      <p:ext uri="{BB962C8B-B14F-4D97-AF65-F5344CB8AC3E}">
        <p14:creationId xmlns:p14="http://schemas.microsoft.com/office/powerpoint/2010/main" val="207624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61A6-CA2D-C125-A3BB-6632788D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Learning Outcome 8.2                  Premature Junctional Complex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CB5C-A8C4-8933-2003-3167AD4171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60475"/>
            <a:ext cx="8458200" cy="4504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Key Term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7A540-147A-E011-6580-0601712589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975849"/>
            <a:ext cx="8458200" cy="504371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dirty="0"/>
              <a:t>Hypotension.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FAD23-9EAA-A4DA-6618-3FC75B07A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540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FEE61EC3-6634-45B5-BF77-FBC9B835BC79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A15A20A0-BEE6-47A5-BC6B-F87134FBF13C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16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22313DF8-AA3F-4A8D-9652-6DDC53D759ED}"/>
    </a:ext>
  </a:extLst>
</a:theme>
</file>

<file path=ppt/theme/theme6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3371</Words>
  <Application>Microsoft Office PowerPoint</Application>
  <PresentationFormat>On-screen Show (4:3)</PresentationFormat>
  <Paragraphs>416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Gill Sans MT</vt:lpstr>
      <vt:lpstr>Noto Sans Symbols</vt:lpstr>
      <vt:lpstr>Title Slides Master</vt:lpstr>
      <vt:lpstr>MainContentSlideMaster</vt:lpstr>
      <vt:lpstr>ClosingMaster</vt:lpstr>
      <vt:lpstr>DividerSlideMaster</vt:lpstr>
      <vt:lpstr>ImageDescriptionAppendixSlideMaster</vt:lpstr>
      <vt:lpstr>Gallery</vt:lpstr>
      <vt:lpstr>CHAPTER 8</vt:lpstr>
      <vt:lpstr>Learning Outcome 8.1               Introduction to Junctional Dysrhythmias</vt:lpstr>
      <vt:lpstr>Introduction to Junctional Dysrhythmias</vt:lpstr>
      <vt:lpstr>Junctional Rhythms</vt:lpstr>
      <vt:lpstr>Learning Outcome 8.1                          Apply Your Knowledge #1 1</vt:lpstr>
      <vt:lpstr>Learning Outcome 8.1                          Apply Your Knowledge #1 2</vt:lpstr>
      <vt:lpstr>Learning Outcome 8.1                          Apply Your Knowledge #2 1</vt:lpstr>
      <vt:lpstr>Learning Outcome 8.1                          Apply Your Knowledge #2 2</vt:lpstr>
      <vt:lpstr>Learning Outcome 8.2                  Premature Junctional Complex</vt:lpstr>
      <vt:lpstr>Premature Junctional Complex (P J C)</vt:lpstr>
      <vt:lpstr>Premature Junctional Complex: Criteria</vt:lpstr>
      <vt:lpstr>Premature Junctional Complexes: Criteria</vt:lpstr>
      <vt:lpstr>Premature Junctional Complex: What You Should Know</vt:lpstr>
      <vt:lpstr>Learning Outcome 8.2                          Apply Your Knowledge 1</vt:lpstr>
      <vt:lpstr>Learning Outcome 8.2                          Apply Your Knowledge 2</vt:lpstr>
      <vt:lpstr>Learning Outcome 8.3                  Junctional Escape Rhythm 1</vt:lpstr>
      <vt:lpstr>Learning Outcome 8.3                  Junctional Escape Rhythm 2</vt:lpstr>
      <vt:lpstr>Junctional Escape Rhythm: Criteria 1</vt:lpstr>
      <vt:lpstr>Junctional Escape Rhythm: Criteria 2</vt:lpstr>
      <vt:lpstr>Junctional Escape Rhythm: What You Should Know</vt:lpstr>
      <vt:lpstr>Learning Outcome 8.3                          Apply Your Knowledge 1</vt:lpstr>
      <vt:lpstr>Learning Outcome 8.3                          Apply Your Knowledge 2</vt:lpstr>
      <vt:lpstr>Learning Outcome 8.4                Accelerated Junctional Rhythm</vt:lpstr>
      <vt:lpstr>Accelerated Junctional Rhythm: Criteria 1</vt:lpstr>
      <vt:lpstr>Accelerated Junctional Rhythm: Criteria 2</vt:lpstr>
      <vt:lpstr>Accelerated Junctional Rhythm: What You Should Know</vt:lpstr>
      <vt:lpstr>Learning Outcome 8.4                          Apply Your Knowledge 1</vt:lpstr>
      <vt:lpstr>Learning Outcome 8.4                          Apply Your Knowledge 2</vt:lpstr>
      <vt:lpstr>Learning Outcome 8.5                  Junctional Tachycardia</vt:lpstr>
      <vt:lpstr>Junctional Tachycardia: Criteria 1</vt:lpstr>
      <vt:lpstr>Junctional Tachycardia: Criteria 2</vt:lpstr>
      <vt:lpstr>Junctional Tachycardia: What You Should Know</vt:lpstr>
      <vt:lpstr>Learning Outcome 8.5                          Apply Your Knowledge 1</vt:lpstr>
      <vt:lpstr>Learning Outcome 8.5                          Apply Your Knowledge 2</vt:lpstr>
      <vt:lpstr>Learning Outcome 8.6       Supraventricular Tachycardia (S V T)</vt:lpstr>
      <vt:lpstr>Supraventricular Tachycardia (S V T)</vt:lpstr>
      <vt:lpstr>Supraventricular Tachycardia: Criteria 1</vt:lpstr>
      <vt:lpstr>Supraventricular Tachycardia: Criteria 2</vt:lpstr>
      <vt:lpstr>Supraventricular Tachycardia: What You Should Know</vt:lpstr>
      <vt:lpstr>Law and Ethics</vt:lpstr>
      <vt:lpstr>Learning Outcome 8.6                          Apply Your Knowledge 1</vt:lpstr>
      <vt:lpstr>Learning Outcome 8.6                          Apply Your Knowledge 2</vt:lpstr>
      <vt:lpstr>Chapter Summary 1</vt:lpstr>
      <vt:lpstr>Chapter Summary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Emma Flores</dc:creator>
  <cp:lastModifiedBy>Emma Flores</cp:lastModifiedBy>
  <cp:revision>2</cp:revision>
  <dcterms:created xsi:type="dcterms:W3CDTF">2024-10-29T21:11:46Z</dcterms:created>
  <dcterms:modified xsi:type="dcterms:W3CDTF">2024-10-29T21:20:00Z</dcterms:modified>
</cp:coreProperties>
</file>