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846" r:id="rId6"/>
  </p:sldMasterIdLst>
  <p:notesMasterIdLst>
    <p:notesMasterId r:id="rId70"/>
  </p:notesMasterIdLst>
  <p:sldIdLst>
    <p:sldId id="1648" r:id="rId7"/>
    <p:sldId id="1583" r:id="rId8"/>
    <p:sldId id="1584" r:id="rId9"/>
    <p:sldId id="1586" r:id="rId10"/>
    <p:sldId id="1587" r:id="rId11"/>
    <p:sldId id="1588" r:id="rId12"/>
    <p:sldId id="1520" r:id="rId13"/>
    <p:sldId id="1589" r:id="rId14"/>
    <p:sldId id="1590" r:id="rId15"/>
    <p:sldId id="1591" r:id="rId16"/>
    <p:sldId id="1585" r:id="rId17"/>
    <p:sldId id="1594" r:id="rId18"/>
    <p:sldId id="1595" r:id="rId19"/>
    <p:sldId id="1596" r:id="rId20"/>
    <p:sldId id="1597" r:id="rId21"/>
    <p:sldId id="1598" r:id="rId22"/>
    <p:sldId id="1599" r:id="rId23"/>
    <p:sldId id="1600" r:id="rId24"/>
    <p:sldId id="1601" r:id="rId25"/>
    <p:sldId id="1602" r:id="rId26"/>
    <p:sldId id="1603" r:id="rId27"/>
    <p:sldId id="1604" r:id="rId28"/>
    <p:sldId id="1606" r:id="rId29"/>
    <p:sldId id="1607" r:id="rId30"/>
    <p:sldId id="1608" r:id="rId31"/>
    <p:sldId id="1609" r:id="rId32"/>
    <p:sldId id="1610" r:id="rId33"/>
    <p:sldId id="1611" r:id="rId34"/>
    <p:sldId id="1612" r:id="rId35"/>
    <p:sldId id="1613" r:id="rId36"/>
    <p:sldId id="1614" r:id="rId37"/>
    <p:sldId id="1615" r:id="rId38"/>
    <p:sldId id="1616" r:id="rId39"/>
    <p:sldId id="1617" r:id="rId40"/>
    <p:sldId id="1618" r:id="rId41"/>
    <p:sldId id="1619" r:id="rId42"/>
    <p:sldId id="1620" r:id="rId43"/>
    <p:sldId id="1621" r:id="rId44"/>
    <p:sldId id="1622" r:id="rId45"/>
    <p:sldId id="1623" r:id="rId46"/>
    <p:sldId id="1624" r:id="rId47"/>
    <p:sldId id="1625" r:id="rId48"/>
    <p:sldId id="1626" r:id="rId49"/>
    <p:sldId id="1627" r:id="rId50"/>
    <p:sldId id="1628" r:id="rId51"/>
    <p:sldId id="1629" r:id="rId52"/>
    <p:sldId id="1630" r:id="rId53"/>
    <p:sldId id="1631" r:id="rId54"/>
    <p:sldId id="1632" r:id="rId55"/>
    <p:sldId id="1633" r:id="rId56"/>
    <p:sldId id="1634" r:id="rId57"/>
    <p:sldId id="1635" r:id="rId58"/>
    <p:sldId id="1636" r:id="rId59"/>
    <p:sldId id="1637" r:id="rId60"/>
    <p:sldId id="1638" r:id="rId61"/>
    <p:sldId id="1639" r:id="rId62"/>
    <p:sldId id="1640" r:id="rId63"/>
    <p:sldId id="1641" r:id="rId64"/>
    <p:sldId id="1642" r:id="rId65"/>
    <p:sldId id="1643" r:id="rId66"/>
    <p:sldId id="1644" r:id="rId67"/>
    <p:sldId id="1593" r:id="rId68"/>
    <p:sldId id="159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1648"/>
            <p14:sldId id="1583"/>
            <p14:sldId id="1584"/>
            <p14:sldId id="1586"/>
            <p14:sldId id="1587"/>
            <p14:sldId id="1588"/>
            <p14:sldId id="1520"/>
            <p14:sldId id="1589"/>
            <p14:sldId id="1590"/>
            <p14:sldId id="1591"/>
            <p14:sldId id="1585"/>
            <p14:sldId id="1594"/>
            <p14:sldId id="1595"/>
            <p14:sldId id="1596"/>
            <p14:sldId id="1597"/>
            <p14:sldId id="1598"/>
            <p14:sldId id="1599"/>
            <p14:sldId id="1600"/>
            <p14:sldId id="1601"/>
            <p14:sldId id="1602"/>
            <p14:sldId id="1603"/>
            <p14:sldId id="1604"/>
            <p14:sldId id="1606"/>
            <p14:sldId id="1607"/>
            <p14:sldId id="1608"/>
            <p14:sldId id="1609"/>
            <p14:sldId id="1610"/>
            <p14:sldId id="1611"/>
            <p14:sldId id="1612"/>
            <p14:sldId id="1613"/>
            <p14:sldId id="1614"/>
            <p14:sldId id="1615"/>
            <p14:sldId id="1616"/>
            <p14:sldId id="1617"/>
            <p14:sldId id="1618"/>
            <p14:sldId id="1619"/>
            <p14:sldId id="1620"/>
            <p14:sldId id="1621"/>
            <p14:sldId id="1622"/>
            <p14:sldId id="1623"/>
            <p14:sldId id="1624"/>
            <p14:sldId id="1625"/>
            <p14:sldId id="1626"/>
            <p14:sldId id="1627"/>
            <p14:sldId id="1628"/>
            <p14:sldId id="1629"/>
            <p14:sldId id="1630"/>
            <p14:sldId id="1631"/>
            <p14:sldId id="1632"/>
            <p14:sldId id="1633"/>
            <p14:sldId id="1634"/>
            <p14:sldId id="1635"/>
            <p14:sldId id="1636"/>
            <p14:sldId id="1637"/>
            <p14:sldId id="1638"/>
            <p14:sldId id="1639"/>
            <p14:sldId id="1640"/>
            <p14:sldId id="1641"/>
            <p14:sldId id="1642"/>
            <p14:sldId id="1643"/>
            <p14:sldId id="1644"/>
            <p14:sldId id="1593"/>
            <p14:sldId id="1592"/>
          </p14:sldIdLst>
        </p14:section>
        <p14:section name="Appendix: Image Descriptions for Unsighted Students" id="{9E859B0B-078E-463E-89A6-21C20DD280C4}">
          <p14:sldIdLst/>
        </p14:section>
      </p14:sectionLst>
    </p:ext>
    <p:ext uri="{EFAFB233-063F-42B5-8137-9DF3F51BA10A}">
      <p15:sldGuideLst xmlns:p15="http://schemas.microsoft.com/office/powerpoint/2012/main">
        <p15:guide id="2" pos="2856" userDrawn="1">
          <p15:clr>
            <a:srgbClr val="A4A3A4"/>
          </p15:clr>
        </p15:guide>
        <p15:guide id="3" orient="horz" pos="1224" userDrawn="1">
          <p15:clr>
            <a:srgbClr val="A4A3A4"/>
          </p15:clr>
        </p15:guide>
        <p15:guide id="4" pos="5664" userDrawn="1">
          <p15:clr>
            <a:srgbClr val="A4A3A4"/>
          </p15:clr>
        </p15:guide>
        <p15:guide id="5" pos="456"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 id="3" name="1769" initials="1" lastIdx="2" clrIdx="2">
    <p:extLst>
      <p:ext uri="{19B8F6BF-5375-455C-9EA6-DF929625EA0E}">
        <p15:presenceInfo xmlns:p15="http://schemas.microsoft.com/office/powerpoint/2012/main" userId="176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800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03" autoAdjust="0"/>
    <p:restoredTop sz="86726" autoAdjust="0"/>
  </p:normalViewPr>
  <p:slideViewPr>
    <p:cSldViewPr snapToGrid="0" showGuides="1">
      <p:cViewPr varScale="1">
        <p:scale>
          <a:sx n="99" d="100"/>
          <a:sy n="99" d="100"/>
        </p:scale>
        <p:origin x="1842" y="72"/>
      </p:cViewPr>
      <p:guideLst>
        <p:guide pos="2856"/>
        <p:guide orient="horz" pos="1224"/>
        <p:guide pos="5664"/>
        <p:guide pos="456"/>
        <p:guide orient="horz" pos="794"/>
      </p:guideLst>
    </p:cSldViewPr>
  </p:slideViewPr>
  <p:outlineViewPr>
    <p:cViewPr>
      <p:scale>
        <a:sx n="33" d="100"/>
        <a:sy n="33" d="100"/>
      </p:scale>
      <p:origin x="0" y="-48420"/>
    </p:cViewPr>
  </p:outlineViewPr>
  <p:notesTextViewPr>
    <p:cViewPr>
      <p:scale>
        <a:sx n="100" d="100"/>
        <a:sy n="100" d="100"/>
      </p:scale>
      <p:origin x="0" y="0"/>
    </p:cViewPr>
  </p:notesTextViewPr>
  <p:sorterViewPr>
    <p:cViewPr>
      <p:scale>
        <a:sx n="100" d="100"/>
        <a:sy n="100" d="100"/>
      </p:scale>
      <p:origin x="0" y="-22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pPr/>
              <a:t>10/8/2024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pPr/>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LO 12.1:  Describe exercise electrocardiography and identify its other names. </a:t>
            </a:r>
            <a:endParaRPr lang="en-US" dirty="0"/>
          </a:p>
          <a:p>
            <a:pPr marL="0" lvl="0" indent="0" algn="l" rtl="0">
              <a:spcBef>
                <a:spcPts val="0"/>
              </a:spcBef>
              <a:spcAft>
                <a:spcPts val="0"/>
              </a:spcAft>
              <a:buNone/>
            </a:pPr>
            <a:r>
              <a:rPr lang="en-US" sz="1200" dirty="0"/>
              <a:t>-----</a:t>
            </a:r>
          </a:p>
          <a:p>
            <a:pPr marL="0" marR="0" lvl="0" indent="0" algn="l" rtl="0">
              <a:lnSpc>
                <a:spcPct val="100000"/>
              </a:lnSpc>
              <a:spcBef>
                <a:spcPts val="330"/>
              </a:spcBef>
              <a:spcAft>
                <a:spcPts val="0"/>
              </a:spcAft>
              <a:buClr>
                <a:schemeClr val="dk1"/>
              </a:buClr>
              <a:buSzPts val="1100"/>
              <a:buFont typeface="Calibri"/>
              <a:buNone/>
            </a:pPr>
            <a:r>
              <a:rPr lang="en-US" sz="1200" b="1" dirty="0"/>
              <a:t>Cardiologist: </a:t>
            </a:r>
            <a:r>
              <a:rPr lang="en-US" sz="1200" b="0" dirty="0"/>
              <a:t>A physician who specializes in the study of the heart.</a:t>
            </a:r>
            <a:endParaRPr lang="en-US" dirty="0"/>
          </a:p>
          <a:p>
            <a:pPr marL="0" lvl="0" indent="0" algn="l" rtl="0">
              <a:spcBef>
                <a:spcPts val="0"/>
              </a:spcBef>
              <a:spcAft>
                <a:spcPts val="0"/>
              </a:spcAft>
              <a:buNone/>
            </a:pPr>
            <a:r>
              <a:rPr lang="en-US" sz="1200" b="1" dirty="0"/>
              <a:t>Noninvasive: </a:t>
            </a:r>
            <a:r>
              <a:rPr lang="en-US" sz="1200" b="0" dirty="0"/>
              <a:t>Procedure that does not require entrance into a body cavity, tissue, or blood vessel.</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a:t>
            </a:fld>
            <a:endParaRPr lang="en-US"/>
          </a:p>
        </p:txBody>
      </p:sp>
    </p:spTree>
    <p:extLst>
      <p:ext uri="{BB962C8B-B14F-4D97-AF65-F5344CB8AC3E}">
        <p14:creationId xmlns:p14="http://schemas.microsoft.com/office/powerpoint/2010/main" val="360545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12.2:  Identify uses of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11</a:t>
            </a:fld>
            <a:endParaRPr lang="en-US"/>
          </a:p>
        </p:txBody>
      </p:sp>
    </p:spTree>
    <p:extLst>
      <p:ext uri="{BB962C8B-B14F-4D97-AF65-F5344CB8AC3E}">
        <p14:creationId xmlns:p14="http://schemas.microsoft.com/office/powerpoint/2010/main" val="371491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12.2:  Identify uses of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12</a:t>
            </a:fld>
            <a:endParaRPr lang="en-US"/>
          </a:p>
        </p:txBody>
      </p:sp>
    </p:spTree>
    <p:extLst>
      <p:ext uri="{BB962C8B-B14F-4D97-AF65-F5344CB8AC3E}">
        <p14:creationId xmlns:p14="http://schemas.microsoft.com/office/powerpoint/2010/main" val="350871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12.2:  Identify uses of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13</a:t>
            </a:fld>
            <a:endParaRPr lang="en-US"/>
          </a:p>
        </p:txBody>
      </p:sp>
    </p:spTree>
    <p:extLst>
      <p:ext uri="{BB962C8B-B14F-4D97-AF65-F5344CB8AC3E}">
        <p14:creationId xmlns:p14="http://schemas.microsoft.com/office/powerpoint/2010/main" val="1939949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400" dirty="0">
                <a:solidFill>
                  <a:schemeClr val="dk1"/>
                </a:solidFill>
                <a:latin typeface="Tahoma"/>
                <a:ea typeface="Tahoma"/>
                <a:cs typeface="Tahoma"/>
                <a:sym typeface="Tahoma"/>
              </a:rPr>
              <a:t>LO 12.3: Describe other types of cardiac stress testing.</a:t>
            </a:r>
            <a:endParaRPr lang="en-US" dirty="0"/>
          </a:p>
          <a:p>
            <a:pPr marL="0" lvl="0" indent="0" algn="l" rtl="0">
              <a:spcBef>
                <a:spcPts val="0"/>
              </a:spcBef>
              <a:spcAft>
                <a:spcPts val="0"/>
              </a:spcAft>
              <a:buNone/>
            </a:pPr>
            <a:r>
              <a:rPr lang="en-US"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Chemical stress test: </a:t>
            </a:r>
            <a:r>
              <a:rPr lang="en-US" sz="1200" b="0" dirty="0"/>
              <a:t>Stress test performed after administering medications that cause the heart rate to increase or the coronary blood vessels to dilate; performed on patients who cannot perform the exercise required in a regular stress test.</a:t>
            </a:r>
            <a:endParaRPr lang="en-US" dirty="0"/>
          </a:p>
          <a:p>
            <a:pPr marL="0" lvl="0" indent="0" algn="l" rtl="0">
              <a:spcBef>
                <a:spcPts val="0"/>
              </a:spcBef>
              <a:spcAft>
                <a:spcPts val="0"/>
              </a:spcAft>
              <a:buNone/>
            </a:pPr>
            <a:r>
              <a:rPr lang="en-US" sz="1200" b="1" dirty="0"/>
              <a:t>Chemical stress echocardiogram: </a:t>
            </a:r>
            <a:r>
              <a:rPr lang="en-US" sz="1200" b="0" dirty="0"/>
              <a:t>A stress echocardiogram in which the heart is stressed by chemicals, rather than physical exercise.</a:t>
            </a:r>
            <a:endParaRPr lang="en-US" dirty="0"/>
          </a:p>
          <a:p>
            <a:pPr marL="0" lvl="0" indent="0" algn="l" rtl="0">
              <a:spcBef>
                <a:spcPts val="0"/>
              </a:spcBef>
              <a:spcAft>
                <a:spcPts val="0"/>
              </a:spcAft>
              <a:buNone/>
            </a:pPr>
            <a:r>
              <a:rPr lang="en-US" sz="1200" b="1" dirty="0"/>
              <a:t>Gamma camera: </a:t>
            </a:r>
            <a:r>
              <a:rPr lang="en-US" sz="1200" b="0" dirty="0"/>
              <a:t>A camera that records the gamma radiation emitted by the radioactive tracers in a patient’s blood.</a:t>
            </a:r>
            <a:endParaRPr lang="en-US" dirty="0"/>
          </a:p>
          <a:p>
            <a:pPr marL="0" lvl="0" indent="0" algn="l" rtl="0">
              <a:spcBef>
                <a:spcPts val="0"/>
              </a:spcBef>
              <a:spcAft>
                <a:spcPts val="0"/>
              </a:spcAft>
              <a:buNone/>
            </a:pPr>
            <a:r>
              <a:rPr lang="en-US" sz="1200" b="1" dirty="0"/>
              <a:t>Gate: </a:t>
            </a:r>
            <a:r>
              <a:rPr lang="en-US" sz="1200" b="0" dirty="0"/>
              <a:t>A selective technique in which a gamma camera is triggered by specific events captured by a three-lead ECG monitor.</a:t>
            </a:r>
            <a:endParaRPr lang="en-US" dirty="0"/>
          </a:p>
          <a:p>
            <a:pPr marL="0" lvl="0" indent="0" algn="l" rtl="0">
              <a:spcBef>
                <a:spcPts val="0"/>
              </a:spcBef>
              <a:spcAft>
                <a:spcPts val="0"/>
              </a:spcAft>
              <a:buNone/>
            </a:pPr>
            <a:r>
              <a:rPr lang="en-US" sz="1200" b="1" dirty="0"/>
              <a:t>Echocardiogram: </a:t>
            </a:r>
            <a:r>
              <a:rPr lang="en-US" sz="1200" b="0" dirty="0"/>
              <a:t>Noninvasive diagnostic test that uses sound to study the heart, heart valves, and blood vessels.</a:t>
            </a:r>
            <a:endParaRPr lang="en-US" dirty="0"/>
          </a:p>
          <a:p>
            <a:pPr marL="0" lvl="0" indent="0" algn="l" rtl="0">
              <a:spcBef>
                <a:spcPts val="0"/>
              </a:spcBef>
              <a:spcAft>
                <a:spcPts val="0"/>
              </a:spcAft>
              <a:buNone/>
            </a:pPr>
            <a:r>
              <a:rPr lang="en-US" sz="1200" b="1" dirty="0"/>
              <a:t>Nuclear stress test: </a:t>
            </a:r>
            <a:r>
              <a:rPr lang="en-US" sz="1200" b="0" dirty="0"/>
              <a:t>A stress test in which radionuclides (radioactive tracers) are administered to trace the path of blood through the heart.</a:t>
            </a:r>
            <a:endParaRPr lang="en-US" dirty="0"/>
          </a:p>
          <a:p>
            <a:pPr marL="0" lvl="0" indent="0" algn="l" rtl="0">
              <a:spcBef>
                <a:spcPts val="0"/>
              </a:spcBef>
              <a:spcAft>
                <a:spcPts val="0"/>
              </a:spcAft>
              <a:buNone/>
            </a:pPr>
            <a:r>
              <a:rPr lang="en-US" sz="1200" b="1" dirty="0"/>
              <a:t>Radiologist: </a:t>
            </a:r>
            <a:r>
              <a:rPr lang="en-US" sz="1200" b="0" dirty="0"/>
              <a:t>A physician who specializes in the use of radioactive substances to diagnose and treat disease.</a:t>
            </a:r>
          </a:p>
          <a:p>
            <a:pPr marL="0" lvl="0" indent="0" algn="l" rtl="0">
              <a:spcBef>
                <a:spcPts val="0"/>
              </a:spcBef>
              <a:spcAft>
                <a:spcPts val="0"/>
              </a:spcAft>
              <a:buNone/>
            </a:pPr>
            <a:r>
              <a:rPr lang="en-US" sz="1200" b="1" dirty="0"/>
              <a:t>Sick sinus syndrome</a:t>
            </a:r>
            <a:r>
              <a:rPr lang="en-US" sz="1200" b="0" dirty="0"/>
              <a:t>: A disease that affects the function of the SA node. It can result in bradycardia, tachycardia, or even cause pauses in the conduction such as sinus arrest.</a:t>
            </a:r>
            <a:endParaRPr lang="en-US" dirty="0"/>
          </a:p>
          <a:p>
            <a:pPr marL="0" lvl="0" indent="0" algn="l" rtl="0">
              <a:spcBef>
                <a:spcPts val="0"/>
              </a:spcBef>
              <a:spcAft>
                <a:spcPts val="0"/>
              </a:spcAft>
              <a:buNone/>
            </a:pPr>
            <a:r>
              <a:rPr lang="en-US" sz="1200" b="1" dirty="0"/>
              <a:t>Stress echocardiogram: </a:t>
            </a:r>
            <a:r>
              <a:rPr lang="en-US" sz="1200" b="0" dirty="0"/>
              <a:t>A test that combines an exercise stress test with an echocardiogram to assess left ventricular wall motion both before and immediately after exercise.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14</a:t>
            </a:fld>
            <a:endParaRPr lang="en-US"/>
          </a:p>
        </p:txBody>
      </p:sp>
    </p:spTree>
    <p:extLst>
      <p:ext uri="{BB962C8B-B14F-4D97-AF65-F5344CB8AC3E}">
        <p14:creationId xmlns:p14="http://schemas.microsoft.com/office/powerpoint/2010/main" val="3273824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ahoma"/>
                <a:ea typeface="Tahoma"/>
                <a:cs typeface="Tahoma"/>
                <a:sym typeface="Tahoma"/>
              </a:rPr>
              <a:t>LO 12.3: Describe other types of cardiac stress testing.</a:t>
            </a:r>
            <a:endParaRPr lang="en-US" dirty="0"/>
          </a:p>
          <a:p>
            <a:pPr marL="0" lvl="0" indent="0" algn="l" rtl="0">
              <a:spcBef>
                <a:spcPts val="0"/>
              </a:spcBef>
              <a:spcAft>
                <a:spcPts val="0"/>
              </a:spcAft>
              <a:buNone/>
            </a:pPr>
            <a:r>
              <a:rPr lang="en-US" dirty="0"/>
              <a:t>-----</a:t>
            </a: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Chemical stress tests may be done in a nuclear testing lab or in combination with echocardiography.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15</a:t>
            </a:fld>
            <a:endParaRPr lang="en-US"/>
          </a:p>
        </p:txBody>
      </p:sp>
    </p:spTree>
    <p:extLst>
      <p:ext uri="{BB962C8B-B14F-4D97-AF65-F5344CB8AC3E}">
        <p14:creationId xmlns:p14="http://schemas.microsoft.com/office/powerpoint/2010/main" val="4294209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ahoma"/>
                <a:ea typeface="Tahoma"/>
                <a:cs typeface="Tahoma"/>
                <a:sym typeface="Tahoma"/>
              </a:rPr>
              <a:t>LO 12.3: Describe other types of cardiac stress testing.</a:t>
            </a:r>
            <a:endParaRPr lang="en-US" dirty="0"/>
          </a:p>
          <a:p>
            <a:pPr marL="0" lvl="0" indent="0" algn="l" rtl="0">
              <a:spcBef>
                <a:spcPts val="0"/>
              </a:spcBef>
              <a:spcAft>
                <a:spcPts val="0"/>
              </a:spcAft>
              <a:buNone/>
            </a:pPr>
            <a:r>
              <a:rPr lang="en-US" dirty="0"/>
              <a:t>-----</a:t>
            </a: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Depending on the protocol, the patient can be scanned prior to stressing or 3 to 24 hours after stressing to provide a baseline or resting series for comparison.</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Actual scan times vary from 15 minutes to an hour for each phase. Gated studies on patients with irregular heart rates take the longest amount of time.</a:t>
            </a:r>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sz="1100" dirty="0">
                <a:latin typeface="Arial"/>
                <a:ea typeface="Arial"/>
                <a:cs typeface="Arial"/>
                <a:sym typeface="Arial"/>
              </a:rPr>
              <a:t>Gating techniques </a:t>
            </a:r>
            <a:r>
              <a:rPr lang="en-US" sz="1100" b="0" dirty="0">
                <a:latin typeface="Arial"/>
                <a:ea typeface="Arial"/>
                <a:cs typeface="Arial"/>
                <a:sym typeface="Arial"/>
              </a:rPr>
              <a:t>are used to improve temporal resolution and minimize imaging artifacts caused by cardiac motion. </a:t>
            </a:r>
            <a:r>
              <a:rPr lang="en-US" sz="1100" dirty="0">
                <a:latin typeface="Arial"/>
                <a:ea typeface="Arial"/>
                <a:cs typeface="Arial"/>
                <a:sym typeface="Arial"/>
              </a:rPr>
              <a:t>https://www.ajronline.org/doi/10.2214/ajr.182.4.1820993?mobileUi=0</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16</a:t>
            </a:fld>
            <a:endParaRPr lang="en-US"/>
          </a:p>
        </p:txBody>
      </p:sp>
    </p:spTree>
    <p:extLst>
      <p:ext uri="{BB962C8B-B14F-4D97-AF65-F5344CB8AC3E}">
        <p14:creationId xmlns:p14="http://schemas.microsoft.com/office/powerpoint/2010/main" val="381671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ahoma"/>
                <a:ea typeface="Tahoma"/>
                <a:cs typeface="Tahoma"/>
                <a:sym typeface="Tahoma"/>
              </a:rPr>
              <a:t>LO 12.3: Describe other types of cardiac stress testing.</a:t>
            </a:r>
            <a:endParaRPr lang="en-US" dirty="0"/>
          </a:p>
          <a:p>
            <a:pPr marL="0" lvl="0" indent="0" algn="l" rtl="0">
              <a:spcBef>
                <a:spcPts val="0"/>
              </a:spcBef>
              <a:spcAft>
                <a:spcPts val="0"/>
              </a:spcAft>
              <a:buNone/>
            </a:pPr>
            <a:r>
              <a:rPr lang="en-US" dirty="0"/>
              <a:t>-----</a:t>
            </a: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The three phases of a stress echocardiogram are:</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Resting scan</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Immediate postexercise scan</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Recovery phase scan</a:t>
            </a:r>
            <a:endParaRPr lang="en-US" dirty="0"/>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The cardiologist then compares the images from the three phases to assess for changes in left ventricular motion and contractility, which can predict the presence of ischemia in the coronary arteries.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17</a:t>
            </a:fld>
            <a:endParaRPr lang="en-US"/>
          </a:p>
        </p:txBody>
      </p:sp>
    </p:spTree>
    <p:extLst>
      <p:ext uri="{BB962C8B-B14F-4D97-AF65-F5344CB8AC3E}">
        <p14:creationId xmlns:p14="http://schemas.microsoft.com/office/powerpoint/2010/main" val="2103827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ahoma"/>
                <a:ea typeface="Tahoma"/>
                <a:cs typeface="Tahoma"/>
                <a:sym typeface="Tahoma"/>
              </a:rPr>
              <a:t>LO 12.3: Describe other types of cardiac stress testing.</a:t>
            </a:r>
            <a:endParaRPr lang="en-US" dirty="0"/>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18</a:t>
            </a:fld>
            <a:endParaRPr lang="en-US"/>
          </a:p>
        </p:txBody>
      </p:sp>
    </p:spTree>
    <p:extLst>
      <p:ext uri="{BB962C8B-B14F-4D97-AF65-F5344CB8AC3E}">
        <p14:creationId xmlns:p14="http://schemas.microsoft.com/office/powerpoint/2010/main" val="2277542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solidFill>
                  <a:schemeClr val="dk1"/>
                </a:solidFill>
                <a:latin typeface="Tahoma"/>
                <a:ea typeface="Tahoma"/>
                <a:cs typeface="Tahoma"/>
                <a:sym typeface="Tahoma"/>
              </a:rPr>
              <a:t>LO 12.3: Describe other types of cardiac stress testing.</a:t>
            </a:r>
            <a:endParaRPr lang="en-US" dirty="0"/>
          </a:p>
          <a:p>
            <a:pPr marL="0" lvl="0" indent="0" algn="l" rtl="0">
              <a:spcBef>
                <a:spcPts val="0"/>
              </a:spcBef>
              <a:spcAft>
                <a:spcPts val="0"/>
              </a:spcAft>
              <a:buNone/>
            </a:pPr>
            <a:r>
              <a:rPr lang="en-US"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19</a:t>
            </a:fld>
            <a:endParaRPr lang="en-US"/>
          </a:p>
        </p:txBody>
      </p:sp>
    </p:spTree>
    <p:extLst>
      <p:ext uri="{BB962C8B-B14F-4D97-AF65-F5344CB8AC3E}">
        <p14:creationId xmlns:p14="http://schemas.microsoft.com/office/powerpoint/2010/main" val="72787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LO 12.4:  </a:t>
            </a:r>
            <a:r>
              <a:rPr lang="en-US" sz="1400" dirty="0">
                <a:solidFill>
                  <a:schemeClr val="dk1"/>
                </a:solidFill>
                <a:latin typeface="Tahoma"/>
                <a:ea typeface="Tahoma"/>
                <a:cs typeface="Tahoma"/>
                <a:sym typeface="Tahoma"/>
              </a:rPr>
              <a:t>Prepare a patient for exercise electrocardiography.</a:t>
            </a:r>
            <a:endParaRPr lang="en-US" dirty="0"/>
          </a:p>
          <a:p>
            <a:pPr marL="0" lvl="0" indent="0" algn="l" rtl="0">
              <a:spcBef>
                <a:spcPts val="0"/>
              </a:spcBef>
              <a:spcAft>
                <a:spcPts val="0"/>
              </a:spcAft>
              <a:buNone/>
            </a:pPr>
            <a:r>
              <a:rPr lang="en-US" sz="1200" dirty="0"/>
              <a:t>-----</a:t>
            </a:r>
            <a:endParaRPr lang="en-US" dirty="0"/>
          </a:p>
          <a:p>
            <a:pPr marL="0" lvl="0" indent="0" algn="l" rtl="0">
              <a:spcBef>
                <a:spcPts val="0"/>
              </a:spcBef>
              <a:spcAft>
                <a:spcPts val="0"/>
              </a:spcAft>
              <a:buNone/>
            </a:pPr>
            <a:r>
              <a:rPr lang="en-US" sz="1200" b="1" dirty="0"/>
              <a:t>Beta blockers: </a:t>
            </a:r>
            <a:r>
              <a:rPr lang="en-US" sz="1200" b="0" dirty="0"/>
              <a:t>Drugs used to treat hypertension which slow the patient</a:t>
            </a:r>
            <a:r>
              <a:rPr lang="en-US" sz="1200" dirty="0"/>
              <a:t>’s heart rate</a:t>
            </a:r>
            <a:r>
              <a:rPr lang="en-US" sz="1200" b="0"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20</a:t>
            </a:fld>
            <a:endParaRPr lang="en-US"/>
          </a:p>
        </p:txBody>
      </p:sp>
    </p:spTree>
    <p:extLst>
      <p:ext uri="{BB962C8B-B14F-4D97-AF65-F5344CB8AC3E}">
        <p14:creationId xmlns:p14="http://schemas.microsoft.com/office/powerpoint/2010/main" val="235003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LO 12.1:  Describe exercise electrocardiography and identify its other names. </a:t>
            </a:r>
            <a:endParaRPr lang="en-US" dirty="0"/>
          </a:p>
          <a:p>
            <a:pPr marL="0" lvl="0" indent="0" algn="l" rtl="0">
              <a:spcBef>
                <a:spcPts val="0"/>
              </a:spcBef>
              <a:spcAft>
                <a:spcPts val="0"/>
              </a:spcAft>
              <a:buNone/>
            </a:pPr>
            <a:r>
              <a:rPr lang="en-US" sz="1200" dirty="0"/>
              <a:t>-----</a:t>
            </a:r>
          </a:p>
          <a:p>
            <a:pPr marL="0" lvl="0" indent="0" algn="l" rtl="0">
              <a:spcBef>
                <a:spcPts val="0"/>
              </a:spcBef>
              <a:spcAft>
                <a:spcPts val="0"/>
              </a:spcAft>
              <a:buNone/>
            </a:pPr>
            <a:r>
              <a:rPr lang="en-US" sz="1200" dirty="0"/>
              <a:t>Other exercise electrocardiography evaluation techniques include cycle and arm-ergometry.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a:t>
            </a:fld>
            <a:endParaRPr lang="en-US"/>
          </a:p>
        </p:txBody>
      </p:sp>
    </p:spTree>
    <p:extLst>
      <p:ext uri="{BB962C8B-B14F-4D97-AF65-F5344CB8AC3E}">
        <p14:creationId xmlns:p14="http://schemas.microsoft.com/office/powerpoint/2010/main" val="455057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12.4:  Prepare a patient for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a:p>
            <a:pPr marL="0" lvl="0" indent="0" algn="l" rtl="0">
              <a:spcBef>
                <a:spcPts val="0"/>
              </a:spcBef>
              <a:spcAft>
                <a:spcPts val="0"/>
              </a:spcAft>
              <a:buNone/>
            </a:pPr>
            <a:r>
              <a:rPr lang="en-US" dirty="0">
                <a:latin typeface="Tahoma"/>
                <a:ea typeface="Tahoma"/>
                <a:cs typeface="Tahoma"/>
                <a:sym typeface="Tahoma"/>
              </a:rPr>
              <a:t>To provide informed consent, the patient must understand the treatment, why it is being performed, any risks involved, alternative treatments and their risks, and the risk involved if the patient refuses treatment.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21</a:t>
            </a:fld>
            <a:endParaRPr lang="en-US"/>
          </a:p>
        </p:txBody>
      </p:sp>
    </p:spTree>
    <p:extLst>
      <p:ext uri="{BB962C8B-B14F-4D97-AF65-F5344CB8AC3E}">
        <p14:creationId xmlns:p14="http://schemas.microsoft.com/office/powerpoint/2010/main" val="3556398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t-BR" dirty="0">
                <a:latin typeface="Tahoma"/>
                <a:ea typeface="Tahoma"/>
                <a:cs typeface="Tahoma"/>
                <a:sym typeface="Tahoma"/>
              </a:rPr>
              <a:t>LO 12.4:  Prepare a patient for exercise electrocardiography.</a:t>
            </a:r>
            <a:endParaRPr lang="pt-BR" dirty="0"/>
          </a:p>
          <a:p>
            <a:pPr marL="0" lvl="0" indent="0" algn="l" rtl="0">
              <a:spcBef>
                <a:spcPts val="0"/>
              </a:spcBef>
              <a:spcAft>
                <a:spcPts val="0"/>
              </a:spcAft>
              <a:buNone/>
            </a:pPr>
            <a:r>
              <a:rPr lang="pt-BR"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22</a:t>
            </a:fld>
            <a:endParaRPr lang="en-US"/>
          </a:p>
        </p:txBody>
      </p:sp>
    </p:spTree>
    <p:extLst>
      <p:ext uri="{BB962C8B-B14F-4D97-AF65-F5344CB8AC3E}">
        <p14:creationId xmlns:p14="http://schemas.microsoft.com/office/powerpoint/2010/main" val="59276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t-BR" dirty="0">
                <a:latin typeface="Tahoma"/>
                <a:ea typeface="Tahoma"/>
                <a:cs typeface="Tahoma"/>
                <a:sym typeface="Tahoma"/>
              </a:rPr>
              <a:t>LO 12.4:  Prepare a patient for exercise electrocardiography.</a:t>
            </a:r>
            <a:endParaRPr lang="pt-BR" dirty="0"/>
          </a:p>
          <a:p>
            <a:pPr marL="0" lvl="0" indent="0" algn="l" rtl="0">
              <a:spcBef>
                <a:spcPts val="0"/>
              </a:spcBef>
              <a:spcAft>
                <a:spcPts val="0"/>
              </a:spcAft>
              <a:buNone/>
            </a:pPr>
            <a:r>
              <a:rPr lang="pt-BR"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23</a:t>
            </a:fld>
            <a:endParaRPr lang="en-US"/>
          </a:p>
        </p:txBody>
      </p:sp>
    </p:spTree>
    <p:extLst>
      <p:ext uri="{BB962C8B-B14F-4D97-AF65-F5344CB8AC3E}">
        <p14:creationId xmlns:p14="http://schemas.microsoft.com/office/powerpoint/2010/main" val="1336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12.4:  Prepare a patient for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Be sure to emphasize to the patient that he or she is to report any pain, shortness of breath, faintness, tingling sensations, numbness, or extreme fatigue immediately.</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In addition, monitor the patient during the test for any signs of these conditions.</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Providing for patient safety is your number one priority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24</a:t>
            </a:fld>
            <a:endParaRPr lang="en-US"/>
          </a:p>
        </p:txBody>
      </p:sp>
    </p:spTree>
    <p:extLst>
      <p:ext uri="{BB962C8B-B14F-4D97-AF65-F5344CB8AC3E}">
        <p14:creationId xmlns:p14="http://schemas.microsoft.com/office/powerpoint/2010/main" val="2464362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12.4:  Prepare a patient for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Be sure to maintain confidentiality of patient information at all times.</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Posttest instructions include reminding the patient:</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Avoid tobacco, caffeine, and alcohol for at least 3 hours.</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Avoid extreme temperature changes, including hot showers or baths, for 2 hours.</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Rest and recuperate after the test.</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Physician will have results in 10 days (or refer to local policy or facility procedures).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25</a:t>
            </a:fld>
            <a:endParaRPr lang="en-US"/>
          </a:p>
        </p:txBody>
      </p:sp>
    </p:spTree>
    <p:extLst>
      <p:ext uri="{BB962C8B-B14F-4D97-AF65-F5344CB8AC3E}">
        <p14:creationId xmlns:p14="http://schemas.microsoft.com/office/powerpoint/2010/main" val="2617036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t-BR" dirty="0">
                <a:latin typeface="Tahoma"/>
                <a:ea typeface="Tahoma"/>
                <a:cs typeface="Tahoma"/>
                <a:sym typeface="Tahoma"/>
              </a:rPr>
              <a:t>LO 12.4:  Prepare a patient for exercise electrocardiography.</a:t>
            </a:r>
            <a:endParaRPr lang="pt-BR" dirty="0"/>
          </a:p>
          <a:p>
            <a:pPr marL="0" lvl="0" indent="0" algn="l" rtl="0">
              <a:spcBef>
                <a:spcPts val="0"/>
              </a:spcBef>
              <a:spcAft>
                <a:spcPts val="0"/>
              </a:spcAft>
              <a:buNone/>
            </a:pPr>
            <a:r>
              <a:rPr lang="pt-BR"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26</a:t>
            </a:fld>
            <a:endParaRPr lang="en-US"/>
          </a:p>
        </p:txBody>
      </p:sp>
    </p:spTree>
    <p:extLst>
      <p:ext uri="{BB962C8B-B14F-4D97-AF65-F5344CB8AC3E}">
        <p14:creationId xmlns:p14="http://schemas.microsoft.com/office/powerpoint/2010/main" val="1479677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t-BR" dirty="0">
                <a:latin typeface="Tahoma"/>
                <a:ea typeface="Tahoma"/>
                <a:cs typeface="Tahoma"/>
                <a:sym typeface="Tahoma"/>
              </a:rPr>
              <a:t>LO 12.4:  Prepare a patient for exercise electrocardiography.</a:t>
            </a:r>
            <a:endParaRPr lang="pt-BR" dirty="0"/>
          </a:p>
          <a:p>
            <a:pPr marL="0" lvl="0" indent="0" algn="l" rtl="0">
              <a:spcBef>
                <a:spcPts val="0"/>
              </a:spcBef>
              <a:spcAft>
                <a:spcPts val="0"/>
              </a:spcAft>
              <a:buNone/>
            </a:pPr>
            <a:r>
              <a:rPr lang="pt-BR" dirty="0">
                <a:latin typeface="Tahoma"/>
                <a:ea typeface="Tahoma"/>
                <a:cs typeface="Tahoma"/>
                <a:sym typeface="Tahoma"/>
              </a:rPr>
              <a:t>----</a:t>
            </a:r>
            <a:endParaRPr lang="pt-BR"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27</a:t>
            </a:fld>
            <a:endParaRPr lang="en-US"/>
          </a:p>
        </p:txBody>
      </p:sp>
    </p:spTree>
    <p:extLst>
      <p:ext uri="{BB962C8B-B14F-4D97-AF65-F5344CB8AC3E}">
        <p14:creationId xmlns:p14="http://schemas.microsoft.com/office/powerpoint/2010/main" val="148455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t-BR" dirty="0">
                <a:latin typeface="Tahoma"/>
                <a:ea typeface="Tahoma"/>
                <a:cs typeface="Tahoma"/>
                <a:sym typeface="Tahoma"/>
              </a:rPr>
              <a:t>LO 12.4:  Prepare a patient for exercise electrocardiography.</a:t>
            </a:r>
            <a:endParaRPr lang="pt-BR" dirty="0"/>
          </a:p>
          <a:p>
            <a:pPr marL="0" lvl="0" indent="0" algn="l" rtl="0">
              <a:spcBef>
                <a:spcPts val="0"/>
              </a:spcBef>
              <a:spcAft>
                <a:spcPts val="0"/>
              </a:spcAft>
              <a:buNone/>
            </a:pPr>
            <a:r>
              <a:rPr lang="pt-BR"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28</a:t>
            </a:fld>
            <a:endParaRPr lang="en-US"/>
          </a:p>
        </p:txBody>
      </p:sp>
    </p:spTree>
    <p:extLst>
      <p:ext uri="{BB962C8B-B14F-4D97-AF65-F5344CB8AC3E}">
        <p14:creationId xmlns:p14="http://schemas.microsoft.com/office/powerpoint/2010/main" val="3906118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pt-BR" dirty="0">
                <a:latin typeface="Tahoma"/>
                <a:ea typeface="Tahoma"/>
                <a:cs typeface="Tahoma"/>
                <a:sym typeface="Tahoma"/>
              </a:rPr>
              <a:t>LO 12.4:  Prepare a patient for exercise electrocardiography.</a:t>
            </a:r>
            <a:endParaRPr lang="pt-BR" dirty="0"/>
          </a:p>
          <a:p>
            <a:pPr marL="0" lvl="0" indent="0" algn="l" rtl="0">
              <a:spcBef>
                <a:spcPts val="0"/>
              </a:spcBef>
              <a:spcAft>
                <a:spcPts val="0"/>
              </a:spcAft>
              <a:buNone/>
            </a:pPr>
            <a:r>
              <a:rPr lang="pt-BR" dirty="0">
                <a:latin typeface="Tahoma"/>
                <a:ea typeface="Tahoma"/>
                <a:cs typeface="Tahoma"/>
                <a:sym typeface="Tahoma"/>
              </a:rPr>
              <a:t>----</a:t>
            </a:r>
            <a:endParaRPr lang="pt-BR"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29</a:t>
            </a:fld>
            <a:endParaRPr lang="en-US"/>
          </a:p>
        </p:txBody>
      </p:sp>
    </p:spTree>
    <p:extLst>
      <p:ext uri="{BB962C8B-B14F-4D97-AF65-F5344CB8AC3E}">
        <p14:creationId xmlns:p14="http://schemas.microsoft.com/office/powerpoint/2010/main" val="192929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12.5: </a:t>
            </a:r>
            <a:r>
              <a:rPr lang="en-US" sz="1400" dirty="0">
                <a:solidFill>
                  <a:schemeClr val="dk1"/>
                </a:solidFill>
                <a:latin typeface="Tahoma"/>
                <a:ea typeface="Tahoma"/>
                <a:cs typeface="Tahoma"/>
                <a:sym typeface="Tahoma"/>
              </a:rPr>
              <a:t>Summarize safety measures that are used before, during, and after exercise electrocardiography.</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b="1" dirty="0"/>
              <a:t>Congestive heart failure (CHF): </a:t>
            </a:r>
            <a:r>
              <a:rPr lang="en-US" b="0" dirty="0"/>
              <a:t>Failure of the heart to pump an adequate amount of blood to the body tissues.</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Hypertension: </a:t>
            </a:r>
            <a:r>
              <a:rPr lang="en-US" b="0" dirty="0"/>
              <a:t>High blood pressure.</a:t>
            </a:r>
            <a:endParaRPr lang="en-US"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Hyperventilation: </a:t>
            </a:r>
            <a:r>
              <a:rPr lang="en-US" b="0" dirty="0"/>
              <a:t>Breathing at an increased rate and depth of inspiration and expiration.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30</a:t>
            </a:fld>
            <a:endParaRPr lang="en-US"/>
          </a:p>
        </p:txBody>
      </p:sp>
    </p:spTree>
    <p:extLst>
      <p:ext uri="{BB962C8B-B14F-4D97-AF65-F5344CB8AC3E}">
        <p14:creationId xmlns:p14="http://schemas.microsoft.com/office/powerpoint/2010/main" val="171322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LO 12.1:  Describe exercise electrocardiography and identify its other names. </a:t>
            </a:r>
            <a:endParaRPr lang="en-US" dirty="0"/>
          </a:p>
          <a:p>
            <a:pPr marL="0" lvl="0" indent="0" algn="l" rtl="0">
              <a:spcBef>
                <a:spcPts val="0"/>
              </a:spcBef>
              <a:spcAft>
                <a:spcPts val="0"/>
              </a:spcAft>
              <a:buNone/>
            </a:pPr>
            <a:r>
              <a:rPr lang="en-US" sz="1200" dirty="0"/>
              <a:t>-----</a:t>
            </a:r>
          </a:p>
          <a:p>
            <a:pPr marL="0" lvl="0" indent="0" algn="l" rtl="0">
              <a:spcBef>
                <a:spcPts val="0"/>
              </a:spcBef>
              <a:spcAft>
                <a:spcPts val="0"/>
              </a:spcAft>
              <a:buNone/>
            </a:pPr>
            <a:r>
              <a:rPr lang="en-US" sz="1200" dirty="0"/>
              <a:t>The level of exertion increases as the test progresses. </a:t>
            </a:r>
            <a:endParaRPr lang="en-US" dirty="0"/>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Patient is monitored continuously during an exercise stress test, including ECG, blood pressure, heart rate, skin temperature, oxygen saturation, and physical appearance.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a:t>
            </a:fld>
            <a:endParaRPr lang="en-US"/>
          </a:p>
        </p:txBody>
      </p:sp>
    </p:spTree>
    <p:extLst>
      <p:ext uri="{BB962C8B-B14F-4D97-AF65-F5344CB8AC3E}">
        <p14:creationId xmlns:p14="http://schemas.microsoft.com/office/powerpoint/2010/main" val="4027531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12.5:  Summarize safety measures that are used before, during, and after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Patients undergoing exercise electrocardiography are generally at risk because of</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Recent myocardial infarction</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Current chest pain or other cardiac symptoms</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History of coronary vascular disease</a:t>
            </a:r>
            <a:endParaRPr lang="en-US" dirty="0"/>
          </a:p>
          <a:p>
            <a:pPr marL="171450" lvl="0" indent="-95250" algn="l" rtl="0">
              <a:spcBef>
                <a:spcPts val="0"/>
              </a:spcBef>
              <a:spcAft>
                <a:spcPts val="0"/>
              </a:spcAft>
              <a:buClr>
                <a:schemeClr val="dk1"/>
              </a:buClr>
              <a:buSzPts val="1200"/>
              <a:buFont typeface="Arial"/>
              <a:buNone/>
            </a:pPr>
            <a:endParaRPr lang="en-US" dirty="0">
              <a:latin typeface="Tahoma"/>
              <a:ea typeface="Tahoma"/>
              <a:cs typeface="Tahoma"/>
              <a:sym typeface="Tahoma"/>
            </a:endParaRPr>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MI: Myocardial infarction</a:t>
            </a:r>
            <a:endParaRPr lang="en-US" dirty="0"/>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CVA: Cerebrovascular accident, or stroke</a:t>
            </a:r>
            <a:endParaRPr lang="en-US" dirty="0"/>
          </a:p>
          <a:p>
            <a:pPr marL="171450" lvl="0" indent="-95250" algn="l" rtl="0">
              <a:spcBef>
                <a:spcPts val="0"/>
              </a:spcBef>
              <a:spcAft>
                <a:spcPts val="0"/>
              </a:spcAft>
              <a:buClr>
                <a:schemeClr val="dk1"/>
              </a:buClr>
              <a:buSzPts val="1200"/>
              <a:buFont typeface="Arial"/>
              <a:buNone/>
            </a:pPr>
            <a:endParaRPr lang="en-US" dirty="0">
              <a:latin typeface="Tahoma"/>
              <a:ea typeface="Tahoma"/>
              <a:cs typeface="Tahoma"/>
              <a:sym typeface="Tahoma"/>
            </a:endParaRPr>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You must know the location of all emergency equipment.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31</a:t>
            </a:fld>
            <a:endParaRPr lang="en-US"/>
          </a:p>
        </p:txBody>
      </p:sp>
    </p:spTree>
    <p:extLst>
      <p:ext uri="{BB962C8B-B14F-4D97-AF65-F5344CB8AC3E}">
        <p14:creationId xmlns:p14="http://schemas.microsoft.com/office/powerpoint/2010/main" val="3453882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12.5:  Summarize safety measures that are used before, during, and after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Cardiovascular conditions that preclude exercise electrocardiography include:</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Severe aortic stenosis</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Aneurysm</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Thrombophlebitis</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Systemic or pulmonary embolism</a:t>
            </a:r>
            <a:endParaRPr lang="en-US" dirty="0"/>
          </a:p>
          <a:p>
            <a:pPr marL="0" lvl="0" indent="0" algn="l" rtl="0">
              <a:spcBef>
                <a:spcPts val="0"/>
              </a:spcBef>
              <a:spcAft>
                <a:spcPts val="0"/>
              </a:spcAft>
              <a:buClr>
                <a:schemeClr val="dk1"/>
              </a:buClr>
              <a:buSzPts val="1200"/>
              <a:buFont typeface="Arial"/>
              <a:buNone/>
            </a:pPr>
            <a:endParaRPr lang="en-US" dirty="0">
              <a:latin typeface="Tahoma"/>
              <a:ea typeface="Tahoma"/>
              <a:cs typeface="Tahoma"/>
              <a:sym typeface="Tahoma"/>
            </a:endParaRPr>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Pericarditis: inflammation surrounding the heart</a:t>
            </a:r>
            <a:endParaRPr lang="en-US" dirty="0"/>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Myocarditis: inflammation of the heart muscle</a:t>
            </a:r>
            <a:endParaRPr lang="en-US" dirty="0"/>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Psychosis: significant emotional stress</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32</a:t>
            </a:fld>
            <a:endParaRPr lang="en-US"/>
          </a:p>
        </p:txBody>
      </p:sp>
    </p:spTree>
    <p:extLst>
      <p:ext uri="{BB962C8B-B14F-4D97-AF65-F5344CB8AC3E}">
        <p14:creationId xmlns:p14="http://schemas.microsoft.com/office/powerpoint/2010/main" val="2722812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12.5:  Summarize safety measures that are used before, during, and after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a:p>
            <a:pPr marL="0" lvl="0" indent="0" algn="l" rtl="0">
              <a:spcBef>
                <a:spcPts val="0"/>
              </a:spcBef>
              <a:spcAft>
                <a:spcPts val="0"/>
              </a:spcAft>
              <a:buNone/>
            </a:pPr>
            <a:r>
              <a:rPr lang="en-US" dirty="0">
                <a:latin typeface="Tahoma"/>
                <a:ea typeface="Tahoma"/>
                <a:cs typeface="Tahoma"/>
                <a:sym typeface="Tahoma"/>
              </a:rPr>
              <a:t>Syncopal episode: fainting</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33</a:t>
            </a:fld>
            <a:endParaRPr lang="en-US"/>
          </a:p>
        </p:txBody>
      </p:sp>
    </p:spTree>
    <p:extLst>
      <p:ext uri="{BB962C8B-B14F-4D97-AF65-F5344CB8AC3E}">
        <p14:creationId xmlns:p14="http://schemas.microsoft.com/office/powerpoint/2010/main" val="1215364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12.5:  Summarize safety measures that are used before, during, and after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35</a:t>
            </a:fld>
            <a:endParaRPr lang="en-US"/>
          </a:p>
        </p:txBody>
      </p:sp>
    </p:spTree>
    <p:extLst>
      <p:ext uri="{BB962C8B-B14F-4D97-AF65-F5344CB8AC3E}">
        <p14:creationId xmlns:p14="http://schemas.microsoft.com/office/powerpoint/2010/main" val="1201106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12.5:  Summarize safety measures that are used before, during, and after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36</a:t>
            </a:fld>
            <a:endParaRPr lang="en-US"/>
          </a:p>
        </p:txBody>
      </p:sp>
    </p:spTree>
    <p:extLst>
      <p:ext uri="{BB962C8B-B14F-4D97-AF65-F5344CB8AC3E}">
        <p14:creationId xmlns:p14="http://schemas.microsoft.com/office/powerpoint/2010/main" val="1547206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12.6:  Explain the responsibilities of a healthcare professional during exercise electrocardiography. </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37</a:t>
            </a:fld>
            <a:endParaRPr lang="en-US"/>
          </a:p>
        </p:txBody>
      </p:sp>
    </p:spTree>
    <p:extLst>
      <p:ext uri="{BB962C8B-B14F-4D97-AF65-F5344CB8AC3E}">
        <p14:creationId xmlns:p14="http://schemas.microsoft.com/office/powerpoint/2010/main" val="1024884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ahoma"/>
              <a:buNone/>
            </a:pPr>
            <a:r>
              <a:rPr lang="en-US" dirty="0">
                <a:latin typeface="Tahoma"/>
                <a:ea typeface="Tahoma"/>
                <a:cs typeface="Tahoma"/>
                <a:sym typeface="Tahoma"/>
              </a:rPr>
              <a:t>LO 12.6:  </a:t>
            </a:r>
            <a:r>
              <a:rPr lang="en-US" sz="1400" dirty="0">
                <a:solidFill>
                  <a:schemeClr val="dk1"/>
                </a:solidFill>
                <a:latin typeface="Tahoma"/>
                <a:ea typeface="Tahoma"/>
                <a:cs typeface="Tahoma"/>
                <a:sym typeface="Tahoma"/>
              </a:rPr>
              <a:t>Explain the responsibilities of a healthcare professional during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a:p>
            <a:pPr marL="0" lvl="0" indent="0" algn="l" rtl="0">
              <a:spcBef>
                <a:spcPts val="0"/>
              </a:spcBef>
              <a:spcAft>
                <a:spcPts val="0"/>
              </a:spcAft>
              <a:buNone/>
            </a:pPr>
            <a:r>
              <a:rPr lang="en-US" dirty="0">
                <a:latin typeface="Tahoma"/>
                <a:ea typeface="Tahoma"/>
                <a:cs typeface="Tahoma"/>
                <a:sym typeface="Tahoma"/>
              </a:rPr>
              <a:t>Skin can be abraded using a special prep pad, dry 4 x 4 gauze, skin rasp, or other abrasive cleaner.</a:t>
            </a:r>
          </a:p>
          <a:p>
            <a:pPr marL="0" lvl="0" indent="0" algn="l" rtl="0">
              <a:spcBef>
                <a:spcPts val="0"/>
              </a:spcBef>
              <a:spcAft>
                <a:spcPts val="0"/>
              </a:spcAft>
              <a:buNone/>
            </a:pPr>
            <a:r>
              <a:rPr lang="en-US" dirty="0">
                <a:latin typeface="Tahoma"/>
                <a:ea typeface="Tahoma"/>
                <a:cs typeface="Tahoma"/>
                <a:sym typeface="Tahoma"/>
              </a:rPr>
              <a:t>Advise prepping the skin prior to shaving or using a skin rasp to reduce discomfort.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38</a:t>
            </a:fld>
            <a:endParaRPr lang="en-US"/>
          </a:p>
        </p:txBody>
      </p:sp>
    </p:spTree>
    <p:extLst>
      <p:ext uri="{BB962C8B-B14F-4D97-AF65-F5344CB8AC3E}">
        <p14:creationId xmlns:p14="http://schemas.microsoft.com/office/powerpoint/2010/main" val="4164473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ahoma"/>
              <a:buNone/>
            </a:pPr>
            <a:r>
              <a:rPr lang="en-US" dirty="0">
                <a:latin typeface="Tahoma"/>
                <a:ea typeface="Tahoma"/>
                <a:cs typeface="Tahoma"/>
                <a:sym typeface="Tahoma"/>
              </a:rPr>
              <a:t>LO 12.6:  </a:t>
            </a:r>
            <a:r>
              <a:rPr lang="en-US" sz="1400" dirty="0">
                <a:solidFill>
                  <a:schemeClr val="dk1"/>
                </a:solidFill>
                <a:latin typeface="Tahoma"/>
                <a:ea typeface="Tahoma"/>
                <a:cs typeface="Tahoma"/>
                <a:sym typeface="Tahoma"/>
              </a:rPr>
              <a:t>Explain the responsibilities of a healthcare professional during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Placement of precordial leads for stress testing is almost the same as for a traditional 12-lead ECG.</a:t>
            </a:r>
            <a:endParaRPr lang="en-US" dirty="0"/>
          </a:p>
          <a:p>
            <a:pPr marL="0" lvl="0" indent="0" algn="l" rtl="0">
              <a:spcBef>
                <a:spcPts val="0"/>
              </a:spcBef>
              <a:spcAft>
                <a:spcPts val="0"/>
              </a:spcAft>
              <a:buNone/>
            </a:pPr>
            <a:r>
              <a:rPr lang="en-US" dirty="0">
                <a:latin typeface="Tahoma"/>
                <a:ea typeface="Tahoma"/>
                <a:cs typeface="Tahoma"/>
                <a:sym typeface="Tahoma"/>
              </a:rPr>
              <a:t>Limb sensors are moved from the arms and legs to the upper chest and torso.</a:t>
            </a:r>
            <a:endParaRPr lang="en-US" dirty="0"/>
          </a:p>
          <a:p>
            <a:pPr marL="171450" lvl="0" indent="-171450" algn="l" rtl="0">
              <a:spcBef>
                <a:spcPts val="0"/>
              </a:spcBef>
              <a:spcAft>
                <a:spcPts val="0"/>
              </a:spcAft>
              <a:buClr>
                <a:schemeClr val="dk1"/>
              </a:buClr>
              <a:buSzPts val="1200"/>
              <a:buFont typeface="Arial"/>
              <a:buChar char="•"/>
            </a:pPr>
            <a:r>
              <a:rPr lang="en-US" dirty="0">
                <a:latin typeface="Tahoma"/>
                <a:ea typeface="Tahoma"/>
                <a:cs typeface="Tahoma"/>
                <a:sym typeface="Tahoma"/>
              </a:rPr>
              <a:t>Increases safety by reducing chance of tripping over lead wires.</a:t>
            </a:r>
            <a:endParaRPr lang="en-US" dirty="0"/>
          </a:p>
          <a:p>
            <a:pPr marL="171450" lvl="0" indent="-95250" algn="l" rtl="0">
              <a:spcBef>
                <a:spcPts val="0"/>
              </a:spcBef>
              <a:spcAft>
                <a:spcPts val="0"/>
              </a:spcAft>
              <a:buClr>
                <a:schemeClr val="dk1"/>
              </a:buClr>
              <a:buSzPts val="1200"/>
              <a:buFont typeface="Arial"/>
              <a:buNone/>
            </a:pPr>
            <a:endParaRPr lang="en-US" dirty="0">
              <a:latin typeface="Tahoma"/>
              <a:ea typeface="Tahoma"/>
              <a:cs typeface="Tahoma"/>
              <a:sym typeface="Tahoma"/>
            </a:endParaRPr>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Machines may vary, so always check the manufacturer’s instructions for proper placement of the electrodes.</a:t>
            </a:r>
            <a:endParaRPr lang="en-US" dirty="0"/>
          </a:p>
          <a:p>
            <a:pPr marL="0" lvl="0" indent="0" algn="l" rtl="0">
              <a:spcBef>
                <a:spcPts val="0"/>
              </a:spcBef>
              <a:spcAft>
                <a:spcPts val="0"/>
              </a:spcAft>
              <a:buClr>
                <a:schemeClr val="dk1"/>
              </a:buClr>
              <a:buSzPts val="1200"/>
              <a:buFont typeface="Arial"/>
              <a:buNone/>
            </a:pPr>
            <a:endParaRPr lang="en-US" dirty="0">
              <a:latin typeface="Tahoma"/>
              <a:ea typeface="Tahoma"/>
              <a:cs typeface="Tahoma"/>
              <a:sym typeface="Tahoma"/>
            </a:endParaRPr>
          </a:p>
          <a:p>
            <a:pPr marL="0" lvl="0" indent="0" algn="l" rtl="0">
              <a:spcBef>
                <a:spcPts val="0"/>
              </a:spcBef>
              <a:spcAft>
                <a:spcPts val="0"/>
              </a:spcAft>
              <a:buClr>
                <a:schemeClr val="dk1"/>
              </a:buClr>
              <a:buSzPts val="1200"/>
              <a:buFont typeface="Arial"/>
              <a:buNone/>
            </a:pPr>
            <a:r>
              <a:rPr lang="en-US" dirty="0">
                <a:latin typeface="Tahoma"/>
                <a:ea typeface="Tahoma"/>
                <a:cs typeface="Tahoma"/>
                <a:sym typeface="Tahoma"/>
              </a:rPr>
              <a:t>Having performing a blood pressure and ECG after the patient hyperventilates helps identify changes on the ECG that occur due to changes in breathing pattern.</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39</a:t>
            </a:fld>
            <a:endParaRPr lang="en-US"/>
          </a:p>
        </p:txBody>
      </p:sp>
    </p:spTree>
    <p:extLst>
      <p:ext uri="{BB962C8B-B14F-4D97-AF65-F5344CB8AC3E}">
        <p14:creationId xmlns:p14="http://schemas.microsoft.com/office/powerpoint/2010/main" val="14467546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ahoma"/>
              <a:buNone/>
            </a:pPr>
            <a:r>
              <a:rPr lang="en-US" dirty="0">
                <a:latin typeface="Tahoma"/>
                <a:ea typeface="Tahoma"/>
                <a:cs typeface="Tahoma"/>
                <a:sym typeface="Tahoma"/>
              </a:rPr>
              <a:t>LO 12.6:  </a:t>
            </a:r>
            <a:r>
              <a:rPr lang="en-US" sz="1200" dirty="0">
                <a:solidFill>
                  <a:schemeClr val="dk1"/>
                </a:solidFill>
                <a:latin typeface="Tahoma"/>
                <a:ea typeface="Tahoma"/>
                <a:cs typeface="Tahoma"/>
                <a:sym typeface="Tahoma"/>
              </a:rPr>
              <a:t>Explain the responsibilities of a healthcare professional during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40</a:t>
            </a:fld>
            <a:endParaRPr lang="en-US"/>
          </a:p>
        </p:txBody>
      </p:sp>
    </p:spTree>
    <p:extLst>
      <p:ext uri="{BB962C8B-B14F-4D97-AF65-F5344CB8AC3E}">
        <p14:creationId xmlns:p14="http://schemas.microsoft.com/office/powerpoint/2010/main" val="1069369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ahoma"/>
              <a:buNone/>
            </a:pPr>
            <a:r>
              <a:rPr lang="en-US" dirty="0">
                <a:latin typeface="Tahoma"/>
                <a:ea typeface="Tahoma"/>
                <a:cs typeface="Tahoma"/>
                <a:sym typeface="Tahoma"/>
              </a:rPr>
              <a:t>LO 12.6:  </a:t>
            </a:r>
            <a:r>
              <a:rPr lang="en-US" sz="1200" dirty="0">
                <a:solidFill>
                  <a:schemeClr val="dk1"/>
                </a:solidFill>
                <a:latin typeface="Tahoma"/>
                <a:ea typeface="Tahoma"/>
                <a:cs typeface="Tahoma"/>
                <a:sym typeface="Tahoma"/>
              </a:rPr>
              <a:t>Explain the responsibilities of a healthcare professional during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41</a:t>
            </a:fld>
            <a:endParaRPr lang="en-US"/>
          </a:p>
        </p:txBody>
      </p:sp>
    </p:spTree>
    <p:extLst>
      <p:ext uri="{BB962C8B-B14F-4D97-AF65-F5344CB8AC3E}">
        <p14:creationId xmlns:p14="http://schemas.microsoft.com/office/powerpoint/2010/main" val="401382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LO 12.1:  Describe exercise electrocardiography and identify its other names. </a:t>
            </a:r>
            <a:endParaRPr lang="en-US" dirty="0"/>
          </a:p>
          <a:p>
            <a:pPr marL="0" lvl="0" indent="0" algn="l" rtl="0">
              <a:spcBef>
                <a:spcPts val="0"/>
              </a:spcBef>
              <a:spcAft>
                <a:spcPts val="0"/>
              </a:spcAft>
              <a:buNone/>
            </a:pPr>
            <a:r>
              <a:rPr lang="en-US" sz="1200" dirty="0"/>
              <a:t>-----</a:t>
            </a:r>
          </a:p>
          <a:p>
            <a:pPr marL="0" lvl="0" indent="0" algn="l" rtl="0">
              <a:spcBef>
                <a:spcPts val="0"/>
              </a:spcBef>
              <a:spcAft>
                <a:spcPts val="0"/>
              </a:spcAft>
              <a:buNone/>
            </a:pPr>
            <a:r>
              <a:rPr lang="en-US" sz="1200" dirty="0"/>
              <a:t>The most important responsibilities of the healthcare professional are to provide for safety and to be prepared in case an emergency should arise.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a:t>
            </a:fld>
            <a:endParaRPr lang="en-US"/>
          </a:p>
        </p:txBody>
      </p:sp>
    </p:spTree>
    <p:extLst>
      <p:ext uri="{BB962C8B-B14F-4D97-AF65-F5344CB8AC3E}">
        <p14:creationId xmlns:p14="http://schemas.microsoft.com/office/powerpoint/2010/main" val="2990837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12.7: </a:t>
            </a:r>
            <a:r>
              <a:rPr lang="en-US" sz="1400" dirty="0">
                <a:solidFill>
                  <a:schemeClr val="dk1"/>
                </a:solidFill>
                <a:latin typeface="Tahoma"/>
                <a:ea typeface="Tahoma"/>
                <a:cs typeface="Tahoma"/>
                <a:sym typeface="Tahoma"/>
              </a:rPr>
              <a:t>Compare common protocols followed in exercise electrocardiography.</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b="1" dirty="0"/>
              <a:t>Maximal exercise: </a:t>
            </a:r>
            <a:r>
              <a:rPr lang="en-US" b="0" dirty="0"/>
              <a:t>Target heart rate of 220 minus the age of the patient.</a:t>
            </a:r>
            <a:endParaRPr lang="en-US" dirty="0"/>
          </a:p>
          <a:p>
            <a:pPr marL="0" lvl="0" indent="0" algn="l" rtl="0">
              <a:spcBef>
                <a:spcPts val="0"/>
              </a:spcBef>
              <a:spcAft>
                <a:spcPts val="0"/>
              </a:spcAft>
              <a:buNone/>
            </a:pPr>
            <a:r>
              <a:rPr lang="en-US" b="1" dirty="0"/>
              <a:t>Rate pressure product (RPP): </a:t>
            </a:r>
            <a:r>
              <a:rPr lang="en-US" b="0" dirty="0"/>
              <a:t>Systolic blood pressure multiplied by the heart rate; also known as double product.</a:t>
            </a:r>
            <a:endParaRPr lang="en-US" dirty="0"/>
          </a:p>
          <a:p>
            <a:pPr marL="0" lvl="0" indent="0" algn="l" rtl="0">
              <a:spcBef>
                <a:spcPts val="0"/>
              </a:spcBef>
              <a:spcAft>
                <a:spcPts val="0"/>
              </a:spcAft>
              <a:buNone/>
            </a:pPr>
            <a:r>
              <a:rPr lang="en-US" b="1" dirty="0"/>
              <a:t>Submaximal exercise: </a:t>
            </a:r>
            <a:r>
              <a:rPr lang="en-US" b="0" dirty="0"/>
              <a:t>Target heart rate of 220 minus the age multiplied by a percentage between 60 and 85.</a:t>
            </a:r>
            <a:endParaRPr lang="en-US" dirty="0"/>
          </a:p>
          <a:p>
            <a:pPr marL="0" lvl="0" indent="0" algn="l" rtl="0">
              <a:spcBef>
                <a:spcPts val="0"/>
              </a:spcBef>
              <a:spcAft>
                <a:spcPts val="0"/>
              </a:spcAft>
              <a:buNone/>
            </a:pPr>
            <a:r>
              <a:rPr lang="en-US" b="1" dirty="0"/>
              <a:t>Target heart rate (THR): </a:t>
            </a:r>
            <a:r>
              <a:rPr lang="en-US" b="0" dirty="0"/>
              <a:t>Heart rate measurement needed to truly exercise the heart.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42</a:t>
            </a:fld>
            <a:endParaRPr lang="en-US"/>
          </a:p>
        </p:txBody>
      </p:sp>
    </p:spTree>
    <p:extLst>
      <p:ext uri="{BB962C8B-B14F-4D97-AF65-F5344CB8AC3E}">
        <p14:creationId xmlns:p14="http://schemas.microsoft.com/office/powerpoint/2010/main" val="85949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Even if the patient doesn’t complain of symptoms, the physician may stop the test because of the patient’s blood pressure, ECG, or heart rhythm changes that are not perceived by the patient.</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You can help reduce the patient’s fears by maintaining a sense of confidence, answering questions, and following safety precautions during exercise electrocardiography.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43</a:t>
            </a:fld>
            <a:endParaRPr lang="en-US"/>
          </a:p>
        </p:txBody>
      </p:sp>
    </p:spTree>
    <p:extLst>
      <p:ext uri="{BB962C8B-B14F-4D97-AF65-F5344CB8AC3E}">
        <p14:creationId xmlns:p14="http://schemas.microsoft.com/office/powerpoint/2010/main" val="15617900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Achieving the TRS without symptoms or abnormalities is a good indication that the heart is functioning well.</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The closer the patient gets to the THR, the more reliable the test results will be.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44</a:t>
            </a:fld>
            <a:endParaRPr lang="en-US"/>
          </a:p>
        </p:txBody>
      </p:sp>
    </p:spTree>
    <p:extLst>
      <p:ext uri="{BB962C8B-B14F-4D97-AF65-F5344CB8AC3E}">
        <p14:creationId xmlns:p14="http://schemas.microsoft.com/office/powerpoint/2010/main" val="474318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45</a:t>
            </a:fld>
            <a:endParaRPr lang="en-US"/>
          </a:p>
        </p:txBody>
      </p:sp>
    </p:spTree>
    <p:extLst>
      <p:ext uri="{BB962C8B-B14F-4D97-AF65-F5344CB8AC3E}">
        <p14:creationId xmlns:p14="http://schemas.microsoft.com/office/powerpoint/2010/main" val="12830643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46</a:t>
            </a:fld>
            <a:endParaRPr lang="en-US"/>
          </a:p>
        </p:txBody>
      </p:sp>
    </p:spTree>
    <p:extLst>
      <p:ext uri="{BB962C8B-B14F-4D97-AF65-F5344CB8AC3E}">
        <p14:creationId xmlns:p14="http://schemas.microsoft.com/office/powerpoint/2010/main" val="2230211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47</a:t>
            </a:fld>
            <a:endParaRPr lang="en-US"/>
          </a:p>
        </p:txBody>
      </p:sp>
    </p:spTree>
    <p:extLst>
      <p:ext uri="{BB962C8B-B14F-4D97-AF65-F5344CB8AC3E}">
        <p14:creationId xmlns:p14="http://schemas.microsoft.com/office/powerpoint/2010/main" val="4079731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48</a:t>
            </a:fld>
            <a:endParaRPr lang="en-US"/>
          </a:p>
        </p:txBody>
      </p:sp>
    </p:spTree>
    <p:extLst>
      <p:ext uri="{BB962C8B-B14F-4D97-AF65-F5344CB8AC3E}">
        <p14:creationId xmlns:p14="http://schemas.microsoft.com/office/powerpoint/2010/main" val="2677575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49</a:t>
            </a:fld>
            <a:endParaRPr lang="en-US"/>
          </a:p>
        </p:txBody>
      </p:sp>
    </p:spTree>
    <p:extLst>
      <p:ext uri="{BB962C8B-B14F-4D97-AF65-F5344CB8AC3E}">
        <p14:creationId xmlns:p14="http://schemas.microsoft.com/office/powerpoint/2010/main" val="29016373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50</a:t>
            </a:fld>
            <a:endParaRPr lang="en-US"/>
          </a:p>
        </p:txBody>
      </p:sp>
    </p:spTree>
    <p:extLst>
      <p:ext uri="{BB962C8B-B14F-4D97-AF65-F5344CB8AC3E}">
        <p14:creationId xmlns:p14="http://schemas.microsoft.com/office/powerpoint/2010/main" val="7595409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51</a:t>
            </a:fld>
            <a:endParaRPr lang="en-US"/>
          </a:p>
        </p:txBody>
      </p:sp>
    </p:spTree>
    <p:extLst>
      <p:ext uri="{BB962C8B-B14F-4D97-AF65-F5344CB8AC3E}">
        <p14:creationId xmlns:p14="http://schemas.microsoft.com/office/powerpoint/2010/main" val="343940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12.1:  Describe exercise electrocardiography and identify its other names. </a:t>
            </a:r>
          </a:p>
          <a:p>
            <a:pPr marL="0" lvl="0" indent="0" algn="l" rtl="0">
              <a:spcBef>
                <a:spcPts val="0"/>
              </a:spcBef>
              <a:spcAft>
                <a:spcPts val="0"/>
              </a:spcAft>
              <a:buNone/>
            </a:pPr>
            <a:r>
              <a:rPr lang="en-US" dirty="0"/>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6</a:t>
            </a:fld>
            <a:endParaRPr lang="en-US"/>
          </a:p>
        </p:txBody>
      </p:sp>
    </p:spTree>
    <p:extLst>
      <p:ext uri="{BB962C8B-B14F-4D97-AF65-F5344CB8AC3E}">
        <p14:creationId xmlns:p14="http://schemas.microsoft.com/office/powerpoint/2010/main" val="9713704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12.7:  Compare common protocols followed in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52</a:t>
            </a:fld>
            <a:endParaRPr lang="en-US"/>
          </a:p>
        </p:txBody>
      </p:sp>
    </p:spTree>
    <p:extLst>
      <p:ext uri="{BB962C8B-B14F-4D97-AF65-F5344CB8AC3E}">
        <p14:creationId xmlns:p14="http://schemas.microsoft.com/office/powerpoint/2010/main" val="2569893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12.8: </a:t>
            </a:r>
            <a:r>
              <a:rPr lang="en-US" sz="1400" dirty="0">
                <a:solidFill>
                  <a:schemeClr val="dk1"/>
                </a:solidFill>
                <a:latin typeface="Tahoma"/>
                <a:ea typeface="Tahoma"/>
                <a:cs typeface="Tahoma"/>
                <a:sym typeface="Tahoma"/>
              </a:rPr>
              <a:t>Explain the responsibilities of a healthcare professional after exercise electrocardiography.</a:t>
            </a:r>
            <a:endParaRPr lang="en-US" dirty="0"/>
          </a:p>
          <a:p>
            <a:pPr marL="0" lvl="0" indent="0" algn="l" rtl="0">
              <a:spcBef>
                <a:spcPts val="0"/>
              </a:spcBef>
              <a:spcAft>
                <a:spcPts val="0"/>
              </a:spcAft>
              <a:buNone/>
            </a:pPr>
            <a:r>
              <a:rPr lang="en-US" dirty="0"/>
              <a:t>-----</a:t>
            </a:r>
          </a:p>
          <a:p>
            <a:pPr marL="0" lvl="0" indent="0" algn="l" rtl="0">
              <a:spcBef>
                <a:spcPts val="0"/>
              </a:spcBef>
              <a:spcAft>
                <a:spcPts val="0"/>
              </a:spcAft>
              <a:buNone/>
            </a:pPr>
            <a:r>
              <a:rPr lang="en-US" b="1" dirty="0"/>
              <a:t>False positive: </a:t>
            </a:r>
            <a:r>
              <a:rPr lang="en-US" b="0" dirty="0"/>
              <a:t>A diagnostic test result that indicates that disease is present, but in reality, no disease is present. A false positive is never considered a negative result. It is a positive result, albeit a falsely positive one.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53</a:t>
            </a:fld>
            <a:endParaRPr lang="en-US"/>
          </a:p>
        </p:txBody>
      </p:sp>
    </p:spTree>
    <p:extLst>
      <p:ext uri="{BB962C8B-B14F-4D97-AF65-F5344CB8AC3E}">
        <p14:creationId xmlns:p14="http://schemas.microsoft.com/office/powerpoint/2010/main" val="35781762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54</a:t>
            </a:fld>
            <a:endParaRPr lang="en-US"/>
          </a:p>
        </p:txBody>
      </p:sp>
    </p:spTree>
    <p:extLst>
      <p:ext uri="{BB962C8B-B14F-4D97-AF65-F5344CB8AC3E}">
        <p14:creationId xmlns:p14="http://schemas.microsoft.com/office/powerpoint/2010/main" val="2235379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55</a:t>
            </a:fld>
            <a:endParaRPr lang="en-US"/>
          </a:p>
        </p:txBody>
      </p:sp>
    </p:spTree>
    <p:extLst>
      <p:ext uri="{BB962C8B-B14F-4D97-AF65-F5344CB8AC3E}">
        <p14:creationId xmlns:p14="http://schemas.microsoft.com/office/powerpoint/2010/main" val="3639979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56</a:t>
            </a:fld>
            <a:endParaRPr lang="en-US"/>
          </a:p>
        </p:txBody>
      </p:sp>
    </p:spTree>
    <p:extLst>
      <p:ext uri="{BB962C8B-B14F-4D97-AF65-F5344CB8AC3E}">
        <p14:creationId xmlns:p14="http://schemas.microsoft.com/office/powerpoint/2010/main" val="1963339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57</a:t>
            </a:fld>
            <a:endParaRPr lang="en-US"/>
          </a:p>
        </p:txBody>
      </p:sp>
    </p:spTree>
    <p:extLst>
      <p:ext uri="{BB962C8B-B14F-4D97-AF65-F5344CB8AC3E}">
        <p14:creationId xmlns:p14="http://schemas.microsoft.com/office/powerpoint/2010/main" val="1889304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US" dirty="0"/>
          </a:p>
          <a:p>
            <a:pPr marL="0" lvl="0" indent="0" algn="l" rtl="0">
              <a:spcBef>
                <a:spcPts val="0"/>
              </a:spcBef>
              <a:spcAft>
                <a:spcPts val="0"/>
              </a:spcAft>
              <a:buNone/>
            </a:pPr>
            <a:r>
              <a:rPr lang="en-US" dirty="0">
                <a:latin typeface="Tahoma"/>
                <a:ea typeface="Tahoma"/>
                <a:cs typeface="Tahoma"/>
                <a:sym typeface="Tahoma"/>
              </a:rPr>
              <a:t>Be aware of the problem of false positive results and be sensitive to the patient when concerns arise.</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58</a:t>
            </a:fld>
            <a:endParaRPr lang="en-US"/>
          </a:p>
        </p:txBody>
      </p:sp>
    </p:spTree>
    <p:extLst>
      <p:ext uri="{BB962C8B-B14F-4D97-AF65-F5344CB8AC3E}">
        <p14:creationId xmlns:p14="http://schemas.microsoft.com/office/powerpoint/2010/main" val="1105523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59</a:t>
            </a:fld>
            <a:endParaRPr lang="en-US"/>
          </a:p>
        </p:txBody>
      </p:sp>
    </p:spTree>
    <p:extLst>
      <p:ext uri="{BB962C8B-B14F-4D97-AF65-F5344CB8AC3E}">
        <p14:creationId xmlns:p14="http://schemas.microsoft.com/office/powerpoint/2010/main" val="23154855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12.8:  Explain the responsibilities of a healthcare professional after exercise electrocardiography. </a:t>
            </a:r>
            <a:endParaRPr lang="en-US" dirty="0"/>
          </a:p>
          <a:p>
            <a:pPr marL="0" lvl="0" indent="0" algn="l" rtl="0">
              <a:spcBef>
                <a:spcPts val="0"/>
              </a:spcBef>
              <a:spcAft>
                <a:spcPts val="0"/>
              </a:spcAft>
              <a:buNone/>
            </a:pPr>
            <a:r>
              <a:rPr lang="en-US" dirty="0">
                <a:latin typeface="Tahoma"/>
                <a:ea typeface="Tahoma"/>
                <a:cs typeface="Tahoma"/>
                <a:sym typeface="Tahoma"/>
              </a:rPr>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60</a:t>
            </a:fld>
            <a:endParaRPr lang="en-US"/>
          </a:p>
        </p:txBody>
      </p:sp>
    </p:spTree>
    <p:extLst>
      <p:ext uri="{BB962C8B-B14F-4D97-AF65-F5344CB8AC3E}">
        <p14:creationId xmlns:p14="http://schemas.microsoft.com/office/powerpoint/2010/main" val="10167153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12.1: </a:t>
            </a:r>
            <a:r>
              <a:rPr lang="en-US" sz="1200" dirty="0">
                <a:solidFill>
                  <a:schemeClr val="dk1"/>
                </a:solidFill>
                <a:latin typeface="Tahoma"/>
                <a:ea typeface="Tahoma"/>
                <a:cs typeface="Tahoma"/>
                <a:sym typeface="Tahoma"/>
              </a:rPr>
              <a:t>Describe exercise electrocardiography and identify its other names.</a:t>
            </a:r>
            <a:endParaRPr lang="en-US" dirty="0"/>
          </a:p>
          <a:p>
            <a:pPr marL="0" marR="0" lvl="0" indent="0" algn="l" rtl="0">
              <a:lnSpc>
                <a:spcPct val="100000"/>
              </a:lnSpc>
              <a:spcBef>
                <a:spcPts val="360"/>
              </a:spcBef>
              <a:spcAft>
                <a:spcPts val="0"/>
              </a:spcAft>
              <a:buClr>
                <a:schemeClr val="dk1"/>
              </a:buClr>
              <a:buSzPts val="1200"/>
              <a:buFont typeface="Tahoma"/>
              <a:buNone/>
            </a:pPr>
            <a:r>
              <a:rPr lang="en-US" sz="1200" dirty="0">
                <a:solidFill>
                  <a:schemeClr val="dk1"/>
                </a:solidFill>
                <a:latin typeface="Tahoma"/>
                <a:ea typeface="Tahoma"/>
                <a:cs typeface="Tahoma"/>
                <a:sym typeface="Tahoma"/>
              </a:rPr>
              <a:t>LO 12.2: Identify uses of exercise electrocardiography.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61</a:t>
            </a:fld>
            <a:endParaRPr lang="en-US"/>
          </a:p>
        </p:txBody>
      </p:sp>
    </p:spTree>
    <p:extLst>
      <p:ext uri="{BB962C8B-B14F-4D97-AF65-F5344CB8AC3E}">
        <p14:creationId xmlns:p14="http://schemas.microsoft.com/office/powerpoint/2010/main" val="125876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LO 12.1:  Describe exercise electrocardiography and identify its other names. </a:t>
            </a:r>
          </a:p>
          <a:p>
            <a:pPr marL="0" lvl="0" indent="0" algn="l" rtl="0">
              <a:spcBef>
                <a:spcPts val="0"/>
              </a:spcBef>
              <a:spcAft>
                <a:spcPts val="0"/>
              </a:spcAft>
              <a:buNone/>
            </a:pPr>
            <a:r>
              <a:rPr lang="en-US" dirty="0"/>
              <a:t>-----</a:t>
            </a:r>
          </a:p>
        </p:txBody>
      </p:sp>
      <p:sp>
        <p:nvSpPr>
          <p:cNvPr id="4" name="Slide Number Placeholder 3"/>
          <p:cNvSpPr>
            <a:spLocks noGrp="1"/>
          </p:cNvSpPr>
          <p:nvPr>
            <p:ph type="sldNum" sz="quarter" idx="5"/>
          </p:nvPr>
        </p:nvSpPr>
        <p:spPr/>
        <p:txBody>
          <a:bodyPr/>
          <a:lstStyle/>
          <a:p>
            <a:fld id="{969E8D09-9492-4554-9C8F-456CB81F32A8}" type="slidenum">
              <a:rPr lang="en-US" smtClean="0"/>
              <a:pPr/>
              <a:t>7</a:t>
            </a:fld>
            <a:endParaRPr lang="en-US"/>
          </a:p>
        </p:txBody>
      </p:sp>
    </p:spTree>
    <p:extLst>
      <p:ext uri="{BB962C8B-B14F-4D97-AF65-F5344CB8AC3E}">
        <p14:creationId xmlns:p14="http://schemas.microsoft.com/office/powerpoint/2010/main" val="4300936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LO 12.3: </a:t>
            </a:r>
            <a:r>
              <a:rPr lang="en-US" sz="1200" dirty="0">
                <a:solidFill>
                  <a:schemeClr val="dk1"/>
                </a:solidFill>
                <a:latin typeface="Tahoma"/>
                <a:ea typeface="Tahoma"/>
                <a:cs typeface="Tahoma"/>
                <a:sym typeface="Tahoma"/>
              </a:rPr>
              <a:t>Describe other types of cardiac stress testing.</a:t>
            </a:r>
            <a:endParaRPr lang="en-US" dirty="0"/>
          </a:p>
          <a:p>
            <a:pPr marL="0" lvl="0" indent="0" algn="l" rtl="0">
              <a:spcBef>
                <a:spcPts val="0"/>
              </a:spcBef>
              <a:spcAft>
                <a:spcPts val="0"/>
              </a:spcAft>
              <a:buNone/>
            </a:pPr>
            <a:r>
              <a:rPr lang="en-US" dirty="0"/>
              <a:t>LO 12.4: </a:t>
            </a:r>
            <a:r>
              <a:rPr lang="en-US" sz="1200" dirty="0">
                <a:solidFill>
                  <a:schemeClr val="dk1"/>
                </a:solidFill>
                <a:latin typeface="Tahoma"/>
                <a:ea typeface="Tahoma"/>
                <a:cs typeface="Tahoma"/>
                <a:sym typeface="Tahoma"/>
              </a:rPr>
              <a:t>Prepare a patient for exercise electrocardiography</a:t>
            </a:r>
            <a:endParaRPr lang="en-US" dirty="0"/>
          </a:p>
          <a:p>
            <a:pPr marL="0" marR="0" lvl="0" indent="0" algn="l" rtl="0">
              <a:lnSpc>
                <a:spcPct val="100000"/>
              </a:lnSpc>
              <a:spcBef>
                <a:spcPts val="0"/>
              </a:spcBef>
              <a:spcAft>
                <a:spcPts val="0"/>
              </a:spcAft>
              <a:buClr>
                <a:schemeClr val="dk1"/>
              </a:buClr>
              <a:buSzPts val="1200"/>
              <a:buFont typeface="Calibri"/>
              <a:buNone/>
            </a:pPr>
            <a:r>
              <a:rPr lang="en-US" dirty="0"/>
              <a:t>LO 12.5: </a:t>
            </a:r>
            <a:r>
              <a:rPr lang="en-US" sz="1200" dirty="0">
                <a:solidFill>
                  <a:schemeClr val="dk1"/>
                </a:solidFill>
                <a:latin typeface="Tahoma"/>
                <a:ea typeface="Tahoma"/>
                <a:cs typeface="Tahoma"/>
                <a:sym typeface="Tahoma"/>
              </a:rPr>
              <a:t>Summarize safety measures that are used before, during, and after exercise electrocardiography.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62</a:t>
            </a:fld>
            <a:endParaRPr lang="en-US"/>
          </a:p>
        </p:txBody>
      </p:sp>
    </p:spTree>
    <p:extLst>
      <p:ext uri="{BB962C8B-B14F-4D97-AF65-F5344CB8AC3E}">
        <p14:creationId xmlns:p14="http://schemas.microsoft.com/office/powerpoint/2010/main" val="884231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Tahoma"/>
              <a:buNone/>
            </a:pPr>
            <a:r>
              <a:rPr lang="en-US" sz="1200" dirty="0">
                <a:solidFill>
                  <a:schemeClr val="dk1"/>
                </a:solidFill>
                <a:latin typeface="Tahoma"/>
                <a:ea typeface="Tahoma"/>
                <a:cs typeface="Tahoma"/>
                <a:sym typeface="Tahoma"/>
              </a:rPr>
              <a:t>LO 12.6: Explain the responsibilities of a healthcare professional during exercise electrocardiography.</a:t>
            </a:r>
            <a:endParaRPr lang="en-US" dirty="0"/>
          </a:p>
          <a:p>
            <a:pPr marL="0" marR="0" lvl="0" indent="0" algn="l" rtl="0">
              <a:lnSpc>
                <a:spcPct val="100000"/>
              </a:lnSpc>
              <a:spcBef>
                <a:spcPts val="360"/>
              </a:spcBef>
              <a:spcAft>
                <a:spcPts val="0"/>
              </a:spcAft>
              <a:buClr>
                <a:schemeClr val="dk1"/>
              </a:buClr>
              <a:buSzPts val="1200"/>
              <a:buFont typeface="Tahoma"/>
              <a:buNone/>
            </a:pPr>
            <a:r>
              <a:rPr lang="en-US" sz="1200" dirty="0">
                <a:solidFill>
                  <a:schemeClr val="dk1"/>
                </a:solidFill>
                <a:latin typeface="Tahoma"/>
                <a:ea typeface="Tahoma"/>
                <a:cs typeface="Tahoma"/>
                <a:sym typeface="Tahoma"/>
              </a:rPr>
              <a:t>LO 12.7: Compare common protocols followed in exercise electrocardiography</a:t>
            </a:r>
            <a:endParaRPr lang="en-US" dirty="0"/>
          </a:p>
          <a:p>
            <a:pPr marL="0" marR="0" lvl="0" indent="0" algn="l" rtl="0">
              <a:lnSpc>
                <a:spcPct val="100000"/>
              </a:lnSpc>
              <a:spcBef>
                <a:spcPts val="360"/>
              </a:spcBef>
              <a:spcAft>
                <a:spcPts val="0"/>
              </a:spcAft>
              <a:buClr>
                <a:schemeClr val="dk1"/>
              </a:buClr>
              <a:buSzPts val="1200"/>
              <a:buFont typeface="Calibri"/>
              <a:buNone/>
            </a:pPr>
            <a:r>
              <a:rPr lang="en-US" dirty="0"/>
              <a:t>LO 12.8: </a:t>
            </a:r>
            <a:r>
              <a:rPr lang="en-US" sz="1200" dirty="0">
                <a:solidFill>
                  <a:schemeClr val="dk1"/>
                </a:solidFill>
                <a:latin typeface="Tahoma"/>
                <a:ea typeface="Tahoma"/>
                <a:cs typeface="Tahoma"/>
                <a:sym typeface="Tahoma"/>
              </a:rPr>
              <a:t>Explain the responsibilities of a healthcare professional after exercise electrocardiography.</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63</a:t>
            </a:fld>
            <a:endParaRPr lang="en-US"/>
          </a:p>
        </p:txBody>
      </p:sp>
    </p:spTree>
    <p:extLst>
      <p:ext uri="{BB962C8B-B14F-4D97-AF65-F5344CB8AC3E}">
        <p14:creationId xmlns:p14="http://schemas.microsoft.com/office/powerpoint/2010/main" val="314115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dirty="0"/>
              <a:t>LO 12.2:  </a:t>
            </a:r>
            <a:r>
              <a:rPr lang="en-US" sz="1400" dirty="0">
                <a:solidFill>
                  <a:schemeClr val="dk1"/>
                </a:solidFill>
                <a:latin typeface="Tahoma"/>
                <a:ea typeface="Tahoma"/>
                <a:cs typeface="Tahoma"/>
                <a:sym typeface="Tahoma"/>
              </a:rPr>
              <a:t>Identify uses of exercise electrocardiography.</a:t>
            </a:r>
            <a:endParaRPr lang="en-US" dirty="0"/>
          </a:p>
          <a:p>
            <a:pPr marL="0" lvl="0" indent="0" algn="l" rtl="0">
              <a:spcBef>
                <a:spcPts val="0"/>
              </a:spcBef>
              <a:spcAft>
                <a:spcPts val="0"/>
              </a:spcAft>
              <a:buNone/>
            </a:pPr>
            <a:r>
              <a:rPr lang="en-US" sz="1200" dirty="0"/>
              <a:t>-----</a:t>
            </a:r>
          </a:p>
          <a:p>
            <a:pPr marL="0" lvl="0" indent="0" algn="l" rtl="0">
              <a:spcBef>
                <a:spcPts val="0"/>
              </a:spcBef>
              <a:spcAft>
                <a:spcPts val="0"/>
              </a:spcAft>
              <a:buNone/>
            </a:pPr>
            <a:r>
              <a:rPr lang="en-US" sz="1200" b="1" dirty="0"/>
              <a:t>Angina: </a:t>
            </a:r>
            <a:r>
              <a:rPr lang="en-US" sz="1200" b="0" dirty="0"/>
              <a:t>An oppressive pain or pressure in the chest when the heart muscle does not receive enough oxygen due to partial or complete blockage of a coronary artery.</a:t>
            </a:r>
            <a:endParaRPr lang="en-US" dirty="0"/>
          </a:p>
          <a:p>
            <a:pPr marL="0" lvl="0" indent="0" algn="l" rtl="0">
              <a:spcBef>
                <a:spcPts val="0"/>
              </a:spcBef>
              <a:spcAft>
                <a:spcPts val="0"/>
              </a:spcAft>
              <a:buNone/>
            </a:pPr>
            <a:endParaRPr lang="en-US" sz="1200" b="0" dirty="0"/>
          </a:p>
          <a:p>
            <a:pPr marL="0" lvl="0" indent="0" algn="l" rtl="0">
              <a:spcBef>
                <a:spcPts val="0"/>
              </a:spcBef>
              <a:spcAft>
                <a:spcPts val="0"/>
              </a:spcAft>
              <a:buNone/>
            </a:pPr>
            <a:r>
              <a:rPr lang="en-US" sz="1200" b="1" dirty="0"/>
              <a:t>Coronary vascular disease (CVD): </a:t>
            </a:r>
            <a:r>
              <a:rPr lang="en-US" sz="1200" b="0" dirty="0"/>
              <a:t>Narrowing of the coronary blood vessels, causing a reduction in the blood flow to the heart.</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8</a:t>
            </a:fld>
            <a:endParaRPr lang="en-US"/>
          </a:p>
        </p:txBody>
      </p:sp>
    </p:spTree>
    <p:extLst>
      <p:ext uri="{BB962C8B-B14F-4D97-AF65-F5344CB8AC3E}">
        <p14:creationId xmlns:p14="http://schemas.microsoft.com/office/powerpoint/2010/main" val="32947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12.2:  Identify uses of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When the heart is exercised, it requires additional blood flow to provide oxygen to the myocardium. If a patient’s arteries are narrowed or obstructed, blood flow to certain areas of the heart cannot increase. This may cause specific changes in the ECG tracing (such as ST segment depression), as well as physical signs or symptoms in the patient (such as angina).</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ST segment depression can also be caused by medications </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9</a:t>
            </a:fld>
            <a:endParaRPr lang="en-US"/>
          </a:p>
        </p:txBody>
      </p:sp>
    </p:spTree>
    <p:extLst>
      <p:ext uri="{BB962C8B-B14F-4D97-AF65-F5344CB8AC3E}">
        <p14:creationId xmlns:p14="http://schemas.microsoft.com/office/powerpoint/2010/main" val="178030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latin typeface="Tahoma"/>
                <a:ea typeface="Tahoma"/>
                <a:cs typeface="Tahoma"/>
                <a:sym typeface="Tahoma"/>
              </a:rPr>
              <a:t>LO 12.2:  Identify uses of exercise electrocardiography.</a:t>
            </a:r>
            <a:endParaRPr lang="en-US" dirty="0"/>
          </a:p>
          <a:p>
            <a:pPr marL="0" lvl="0" indent="0" algn="l" rtl="0">
              <a:spcBef>
                <a:spcPts val="0"/>
              </a:spcBef>
              <a:spcAft>
                <a:spcPts val="0"/>
              </a:spcAft>
              <a:buNone/>
            </a:pPr>
            <a:r>
              <a:rPr lang="en-US" dirty="0">
                <a:latin typeface="Tahoma"/>
                <a:ea typeface="Tahoma"/>
                <a:cs typeface="Tahoma"/>
                <a:sym typeface="Tahoma"/>
              </a:rPr>
              <a:t>-----</a:t>
            </a:r>
          </a:p>
          <a:p>
            <a:pPr marL="0" lvl="0" indent="0" algn="l" rtl="0">
              <a:spcBef>
                <a:spcPts val="0"/>
              </a:spcBef>
              <a:spcAft>
                <a:spcPts val="0"/>
              </a:spcAft>
              <a:buNone/>
            </a:pPr>
            <a:r>
              <a:rPr lang="en-US" dirty="0">
                <a:latin typeface="Tahoma"/>
                <a:ea typeface="Tahoma"/>
                <a:cs typeface="Tahoma"/>
                <a:sym typeface="Tahoma"/>
              </a:rPr>
              <a:t>When the heart is exercised, it requires additional blood flow to provide oxygen to the myocardium. If a patient’s arteries are narrowed or obstructed, blood flow to certain areas of the heart cannot increase. This may cause specific changes in the ECG tracing (such as ST segment depression), as well as physical signs or symptoms in the patient (such as angina).</a:t>
            </a:r>
            <a:endParaRPr lang="en-US" dirty="0"/>
          </a:p>
          <a:p>
            <a:pPr marL="0" lvl="0" indent="0" algn="l" rtl="0">
              <a:spcBef>
                <a:spcPts val="0"/>
              </a:spcBef>
              <a:spcAft>
                <a:spcPts val="0"/>
              </a:spcAft>
              <a:buNone/>
            </a:pPr>
            <a:endParaRPr lang="en-US" dirty="0">
              <a:latin typeface="Tahoma"/>
              <a:ea typeface="Tahoma"/>
              <a:cs typeface="Tahoma"/>
              <a:sym typeface="Tahoma"/>
            </a:endParaRPr>
          </a:p>
          <a:p>
            <a:pPr marL="0" lvl="0" indent="0" algn="l" rtl="0">
              <a:spcBef>
                <a:spcPts val="0"/>
              </a:spcBef>
              <a:spcAft>
                <a:spcPts val="0"/>
              </a:spcAft>
              <a:buNone/>
            </a:pPr>
            <a:r>
              <a:rPr lang="en-US" dirty="0">
                <a:latin typeface="Tahoma"/>
                <a:ea typeface="Tahoma"/>
                <a:cs typeface="Tahoma"/>
                <a:sym typeface="Tahoma"/>
              </a:rPr>
              <a:t>ST segment depression can also be caused by medications </a:t>
            </a:r>
            <a:endParaRPr lang="en-IN" dirty="0"/>
          </a:p>
        </p:txBody>
      </p:sp>
      <p:sp>
        <p:nvSpPr>
          <p:cNvPr id="4" name="Slide Number Placeholder 3"/>
          <p:cNvSpPr>
            <a:spLocks noGrp="1"/>
          </p:cNvSpPr>
          <p:nvPr>
            <p:ph type="sldNum" sz="quarter" idx="5"/>
          </p:nvPr>
        </p:nvSpPr>
        <p:spPr/>
        <p:txBody>
          <a:bodyPr/>
          <a:lstStyle/>
          <a:p>
            <a:fld id="{969E8D09-9492-4554-9C8F-456CB81F32A8}" type="slidenum">
              <a:rPr lang="en-US" smtClean="0"/>
              <a:pPr/>
              <a:t>10</a:t>
            </a:fld>
            <a:endParaRPr lang="en-US"/>
          </a:p>
        </p:txBody>
      </p:sp>
    </p:spTree>
    <p:extLst>
      <p:ext uri="{BB962C8B-B14F-4D97-AF65-F5344CB8AC3E}">
        <p14:creationId xmlns:p14="http://schemas.microsoft.com/office/powerpoint/2010/main" val="2991876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5" name="Text Placeholder 4"/>
          <p:cNvSpPr>
            <a:spLocks noGrp="1"/>
          </p:cNvSpPr>
          <p:nvPr>
            <p:ph type="body" sz="quarter" idx="12" hasCustomPrompt="1"/>
          </p:nvPr>
        </p:nvSpPr>
        <p:spPr>
          <a:xfrm>
            <a:off x="174625" y="6515100"/>
            <a:ext cx="8861425" cy="249238"/>
          </a:xfrm>
          <a:prstGeom prst="rect">
            <a:avLst/>
          </a:prstGeom>
        </p:spPr>
        <p:txBody>
          <a:bodyPr/>
          <a:lstStyle>
            <a:lvl1pPr>
              <a:defRPr sz="1200"/>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05A4588-B923-4379-8954-786482E596BD}"/>
              </a:ext>
            </a:extLst>
          </p:cNvPr>
          <p:cNvSpPr>
            <a:spLocks noGrp="1"/>
          </p:cNvSpPr>
          <p:nvPr>
            <p:ph type="body" sz="quarter" idx="10"/>
          </p:nvPr>
        </p:nvSpPr>
        <p:spPr>
          <a:xfrm>
            <a:off x="0" y="6499225"/>
            <a:ext cx="9144000" cy="287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5AE52B1A-C65B-44A2-93F6-7CD45AA3A9F6}"/>
              </a:ext>
            </a:extLst>
          </p:cNvPr>
          <p:cNvSpPr>
            <a:spLocks noGrp="1"/>
          </p:cNvSpPr>
          <p:nvPr>
            <p:ph type="body" sz="quarter" idx="11"/>
          </p:nvPr>
        </p:nvSpPr>
        <p:spPr>
          <a:xfrm>
            <a:off x="3030538" y="6230938"/>
            <a:ext cx="3271837" cy="196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54446753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43752"/>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7" name="Content Placeholder 6"/>
          <p:cNvSpPr>
            <a:spLocks noGrp="1"/>
          </p:cNvSpPr>
          <p:nvPr>
            <p:ph sz="quarter" idx="16"/>
          </p:nvPr>
        </p:nvSpPr>
        <p:spPr>
          <a:xfrm>
            <a:off x="342900" y="1963738"/>
            <a:ext cx="8458200" cy="484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7"/>
          </p:nvPr>
        </p:nvSpPr>
        <p:spPr>
          <a:xfrm>
            <a:off x="342900" y="2608263"/>
            <a:ext cx="8458200" cy="444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8"/>
          </p:nvPr>
        </p:nvSpPr>
        <p:spPr>
          <a:xfrm>
            <a:off x="342900" y="3213100"/>
            <a:ext cx="8458200" cy="552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9"/>
          </p:nvPr>
        </p:nvSpPr>
        <p:spPr>
          <a:xfrm>
            <a:off x="342900" y="3913188"/>
            <a:ext cx="8458200" cy="469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20"/>
          </p:nvPr>
        </p:nvSpPr>
        <p:spPr>
          <a:xfrm>
            <a:off x="342900" y="4590303"/>
            <a:ext cx="8458200" cy="416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p:cNvSpPr>
            <a:spLocks noGrp="1"/>
          </p:cNvSpPr>
          <p:nvPr>
            <p:ph sz="quarter" idx="21"/>
          </p:nvPr>
        </p:nvSpPr>
        <p:spPr>
          <a:xfrm>
            <a:off x="342900" y="5208588"/>
            <a:ext cx="8458200"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p:cNvSpPr>
            <a:spLocks noGrp="1"/>
          </p:cNvSpPr>
          <p:nvPr>
            <p:ph sz="quarter" idx="22"/>
          </p:nvPr>
        </p:nvSpPr>
        <p:spPr>
          <a:xfrm>
            <a:off x="342900" y="5726113"/>
            <a:ext cx="8458200" cy="31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303871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5"/>
          <p:cNvSpPr>
            <a:spLocks noGrp="1"/>
          </p:cNvSpPr>
          <p:nvPr>
            <p:ph type="body" sz="quarter" idx="11" hasCustomPrompt="1"/>
          </p:nvPr>
        </p:nvSpPr>
        <p:spPr>
          <a:xfrm>
            <a:off x="185738" y="6515100"/>
            <a:ext cx="8662987"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4FA04C-D7CF-4861-95F0-3F5ACF508755}" type="datetimeFigureOut">
              <a:rPr lang="en-US" smtClean="0"/>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077641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BC42F-EA91-460E-9436-9A6C9B1CB0C6}" type="datetimeFigureOut">
              <a:rPr lang="en-US" smtClean="0"/>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7731399"/>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D4350-0632-4F67-B357-AFC21C62564D}" type="datetimeFigureOut">
              <a:rPr lang="en-US" smtClean="0"/>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78563372"/>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6086700"/>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10/8/2024</a:t>
            </a:fld>
            <a:endParaRPr lang="en-US" dirty="0"/>
          </a:p>
        </p:txBody>
      </p:sp>
      <p:sp>
        <p:nvSpPr>
          <p:cNvPr id="8" name="Footer Placeholder 7"/>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7692794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9237B0-CC05-45CB-9D8E-44851499E325}" type="datetimeFigureOut">
              <a:rPr lang="en-US" smtClean="0"/>
              <a:t>10/8/2024</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32371914"/>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10/8/2024</a:t>
            </a:fld>
            <a:endParaRPr lang="en-US" dirty="0"/>
          </a:p>
        </p:txBody>
      </p:sp>
      <p:sp>
        <p:nvSpPr>
          <p:cNvPr id="3" name="Footer Placeholder 2"/>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015292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6AA2A1-C9A8-42DC-AF5F-29D58FE3A81E}" type="datetimeFigureOut">
              <a:rPr lang="en-US" smtClean="0"/>
              <a:t>10/8/2024</a:t>
            </a:fld>
            <a:endParaRPr lang="en-US" dirty="0"/>
          </a:p>
        </p:txBody>
      </p:sp>
      <p:sp>
        <p:nvSpPr>
          <p:cNvPr id="6" name="Footer Placeholder 5"/>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1431592"/>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pPr defTabSz="457200">
              <a:spcBef>
                <a:spcPct val="20000"/>
              </a:spcBef>
              <a:defRPr/>
            </a:pPr>
            <a:r>
              <a:rPr lang="en-US"/>
              <a:t>Add long copyright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5749726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4" name="Footer Placeholder 3"/>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7937990"/>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7" name="Text Placeholder 6"/>
          <p:cNvSpPr>
            <a:spLocks noGrp="1"/>
          </p:cNvSpPr>
          <p:nvPr>
            <p:ph type="body" sz="quarter" idx="11" hasCustomPrompt="1"/>
          </p:nvPr>
        </p:nvSpPr>
        <p:spPr>
          <a:xfrm>
            <a:off x="190500" y="6515100"/>
            <a:ext cx="8643938" cy="288925"/>
          </a:xfrm>
          <a:prstGeom prst="rect">
            <a:avLst/>
          </a:prstGeom>
        </p:spPr>
        <p:txBody>
          <a:bodyPr/>
          <a:lstStyle>
            <a:lvl1pPr>
              <a:defRPr sz="1200">
                <a:solidFill>
                  <a:schemeClr val="tx2"/>
                </a:solidFill>
              </a:defRPr>
            </a:lvl1pPr>
          </a:lstStyle>
          <a:p>
            <a:pPr lvl="0"/>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7688257"/>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33508451"/>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9569942"/>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58352447"/>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4715065"/>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5B24B-F41A-4540-8EEC-C29B4F79802D}" type="datetimeFigureOut">
              <a:rPr lang="en-US" smtClean="0"/>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5284502"/>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F989E-5397-49EE-B0F5-E72D9FFD7EC0}" type="datetimeFigureOut">
              <a:rPr lang="en-US" smtClean="0"/>
              <a:t>10/8/2024</a:t>
            </a:fld>
            <a:endParaRPr lang="en-US" dirty="0"/>
          </a:p>
        </p:txBody>
      </p:sp>
      <p:sp>
        <p:nvSpPr>
          <p:cNvPr id="5" name="Footer Placeholder 4"/>
          <p:cNvSpPr>
            <a:spLocks noGrp="1"/>
          </p:cNvSpPr>
          <p:nvPr>
            <p:ph type="ftr" sz="quarter" idx="11"/>
          </p:nvPr>
        </p:nvSpPr>
        <p:spPr/>
        <p:txBody>
          <a:body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1984042"/>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3717302133"/>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122037589"/>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353656655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7359209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50730397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230899073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pPr/>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heme" Target="../theme/theme6.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722"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lumMod val="65000"/>
                    <a:lumOff val="35000"/>
                  </a:schemeClr>
                </a:solidFill>
              </a:rPr>
              <a:t>© McGraw Hill</a:t>
            </a: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23" r:id="rId2"/>
    <p:sldLayoutId id="2147483703"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10/8/2024</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defTabSz="457200">
              <a:spcBef>
                <a:spcPct val="20000"/>
              </a:spcBef>
              <a:defRPr/>
            </a:pPr>
            <a:r>
              <a:rPr lang="en-US"/>
              <a:t>Add long copyright</a:t>
            </a:r>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2470007"/>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5" r:id="rId18"/>
    <p:sldLayoutId id="2147483866" r:id="rId19"/>
    <p:sldLayoutId id="2147483867" r:id="rId20"/>
    <p:sldLayoutId id="2147483868" r:id="rId21"/>
    <p:sldLayoutId id="2147483869" r:id="rId22"/>
    <p:sldLayoutId id="2147483870" r:id="rId23"/>
  </p:sldLayoutIdLst>
  <p:hf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0D48-EE89-4A0D-A4F8-515751FB75B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60A9376-2045-40B4-90ED-4E91A93788A0}"/>
              </a:ext>
            </a:extLst>
          </p:cNvPr>
          <p:cNvSpPr>
            <a:spLocks noGrp="1"/>
          </p:cNvSpPr>
          <p:nvPr>
            <p:ph sz="quarter" idx="11"/>
          </p:nvPr>
        </p:nvSpPr>
        <p:spPr>
          <a:xfrm>
            <a:off x="342900" y="1265585"/>
            <a:ext cx="4226067" cy="4982816"/>
          </a:xfrm>
        </p:spPr>
        <p:txBody>
          <a:bodyPr>
            <a:normAutofit/>
          </a:bodyPr>
          <a:lstStyle/>
          <a:p>
            <a:pPr marL="0" indent="0">
              <a:buNone/>
            </a:pPr>
            <a:r>
              <a:rPr lang="en-US" sz="4400" b="1" dirty="0">
                <a:solidFill>
                  <a:srgbClr val="FFC000"/>
                </a:solidFill>
              </a:rPr>
              <a:t>CHAPTER 12 </a:t>
            </a:r>
          </a:p>
          <a:p>
            <a:pPr marL="0" indent="0">
              <a:buNone/>
            </a:pPr>
            <a:endParaRPr lang="en-US" sz="4400" b="1" dirty="0">
              <a:solidFill>
                <a:srgbClr val="FFC000"/>
              </a:solidFill>
            </a:endParaRPr>
          </a:p>
          <a:p>
            <a:pPr marL="0" indent="0">
              <a:buNone/>
            </a:pPr>
            <a:r>
              <a:rPr lang="en-US" sz="4400" b="1" dirty="0">
                <a:solidFill>
                  <a:srgbClr val="FFC000"/>
                </a:solidFill>
              </a:rPr>
              <a:t>CARDIAC STRESS TESTING</a:t>
            </a:r>
          </a:p>
        </p:txBody>
      </p:sp>
      <p:sp>
        <p:nvSpPr>
          <p:cNvPr id="5" name="Text Placeholder 4">
            <a:extLst>
              <a:ext uri="{FF2B5EF4-FFF2-40B4-BE49-F238E27FC236}">
                <a16:creationId xmlns:a16="http://schemas.microsoft.com/office/drawing/2014/main" id="{C676B0EB-38F4-4639-A819-3632FF26298C}"/>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2957A1FF-B35C-4135-8CDB-7E347FB81ED6}"/>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B831FF74-D248-4F89-B181-7BBBA35D6D9E}"/>
              </a:ext>
            </a:extLst>
          </p:cNvPr>
          <p:cNvSpPr>
            <a:spLocks noGrp="1"/>
          </p:cNvSpPr>
          <p:nvPr>
            <p:ph type="sldNum" sz="quarter" idx="10"/>
          </p:nvPr>
        </p:nvSpPr>
        <p:spPr/>
        <p:txBody>
          <a:bodyPr/>
          <a:lstStyle/>
          <a:p>
            <a:fld id="{68151E55-6873-49E2-B8D5-2F265E6F1973}" type="slidenum">
              <a:rPr lang="en-US" smtClean="0"/>
              <a:pPr/>
              <a:t>1</a:t>
            </a:fld>
            <a:endParaRPr lang="en-US"/>
          </a:p>
        </p:txBody>
      </p:sp>
      <p:pic>
        <p:nvPicPr>
          <p:cNvPr id="1026" name="Picture 2" descr="Treadmill Stress Test - SATA CommHealth">
            <a:extLst>
              <a:ext uri="{FF2B5EF4-FFF2-40B4-BE49-F238E27FC236}">
                <a16:creationId xmlns:a16="http://schemas.microsoft.com/office/drawing/2014/main" id="{05DBDFEF-51A8-4E07-A7C4-9E5E2639A562}"/>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756185" y="991402"/>
            <a:ext cx="4226067" cy="516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0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7DDEA-5450-C24C-B2DE-F75F8C752FAC}"/>
              </a:ext>
            </a:extLst>
          </p:cNvPr>
          <p:cNvSpPr>
            <a:spLocks noGrp="1"/>
          </p:cNvSpPr>
          <p:nvPr>
            <p:ph type="title"/>
          </p:nvPr>
        </p:nvSpPr>
        <p:spPr/>
        <p:txBody>
          <a:bodyPr>
            <a:normAutofit fontScale="90000"/>
          </a:bodyPr>
          <a:lstStyle/>
          <a:p>
            <a:r>
              <a:rPr lang="en-US" dirty="0"/>
              <a:t>Why Is Exercise Electrocardiography Used? </a:t>
            </a:r>
            <a:r>
              <a:rPr lang="en-US" sz="1100" b="0" dirty="0"/>
              <a:t>2</a:t>
            </a:r>
            <a:endParaRPr lang="en-IN" sz="1100" b="0" dirty="0"/>
          </a:p>
        </p:txBody>
      </p:sp>
      <p:sp>
        <p:nvSpPr>
          <p:cNvPr id="3" name="Content Placeholder 2">
            <a:extLst>
              <a:ext uri="{FF2B5EF4-FFF2-40B4-BE49-F238E27FC236}">
                <a16:creationId xmlns:a16="http://schemas.microsoft.com/office/drawing/2014/main" id="{689547D9-4496-3F94-E4B5-7C4A6CB6CEC6}"/>
              </a:ext>
            </a:extLst>
          </p:cNvPr>
          <p:cNvSpPr>
            <a:spLocks noGrp="1"/>
          </p:cNvSpPr>
          <p:nvPr>
            <p:ph sz="quarter" idx="11"/>
          </p:nvPr>
        </p:nvSpPr>
        <p:spPr>
          <a:xfrm>
            <a:off x="342900" y="1276709"/>
            <a:ext cx="4206240" cy="4971691"/>
          </a:xfrm>
        </p:spPr>
        <p:txBody>
          <a:bodyPr/>
          <a:lstStyle/>
          <a:p>
            <a:r>
              <a:rPr lang="en-US" sz="2400" b="1" dirty="0">
                <a:solidFill>
                  <a:srgbClr val="FFFF00"/>
                </a:solidFill>
              </a:rPr>
              <a:t>Reveal signs of narrowed or obstructed arteries.</a:t>
            </a:r>
          </a:p>
          <a:p>
            <a:pPr marL="292608" indent="-292608">
              <a:buFont typeface="Arial" panose="020B0604020202020204" pitchFamily="34" charset="0"/>
              <a:buChar char="•"/>
            </a:pPr>
            <a:r>
              <a:rPr lang="en-US" sz="2400" b="1" dirty="0">
                <a:solidFill>
                  <a:srgbClr val="FFFF00"/>
                </a:solidFill>
              </a:rPr>
              <a:t>S</a:t>
            </a:r>
            <a:r>
              <a:rPr lang="en-US" sz="200" b="1" dirty="0">
                <a:solidFill>
                  <a:srgbClr val="FFFF00"/>
                </a:solidFill>
              </a:rPr>
              <a:t> </a:t>
            </a:r>
            <a:r>
              <a:rPr lang="en-US" sz="2400" b="1" dirty="0">
                <a:solidFill>
                  <a:srgbClr val="FFFF00"/>
                </a:solidFill>
              </a:rPr>
              <a:t>T segment depression.</a:t>
            </a:r>
          </a:p>
          <a:p>
            <a:pPr marL="292608" indent="-292608">
              <a:buFont typeface="Arial" panose="020B0604020202020204" pitchFamily="34" charset="0"/>
              <a:buChar char="•"/>
            </a:pPr>
            <a:r>
              <a:rPr lang="en-US" sz="2400" b="1" dirty="0">
                <a:solidFill>
                  <a:srgbClr val="FFFF00"/>
                </a:solidFill>
              </a:rPr>
              <a:t>Angina.</a:t>
            </a:r>
          </a:p>
          <a:p>
            <a:pPr marL="292608" indent="-292608">
              <a:buFont typeface="Arial" panose="020B0604020202020204" pitchFamily="34" charset="0"/>
              <a:buChar char="•"/>
            </a:pPr>
            <a:r>
              <a:rPr lang="en-US" sz="2400" b="1" dirty="0">
                <a:solidFill>
                  <a:srgbClr val="FFFF00"/>
                </a:solidFill>
              </a:rPr>
              <a:t>Shortness of breath.</a:t>
            </a:r>
          </a:p>
          <a:p>
            <a:pPr marL="292608" indent="-292608">
              <a:buFont typeface="Arial" panose="020B0604020202020204" pitchFamily="34" charset="0"/>
              <a:buChar char="•"/>
            </a:pPr>
            <a:r>
              <a:rPr lang="en-US" sz="2400" b="1" dirty="0">
                <a:solidFill>
                  <a:srgbClr val="FFFF00"/>
                </a:solidFill>
              </a:rPr>
              <a:t>Palpitations.</a:t>
            </a:r>
          </a:p>
          <a:p>
            <a:pPr marL="292608" indent="-292608">
              <a:buFont typeface="Arial" panose="020B0604020202020204" pitchFamily="34" charset="0"/>
              <a:buChar char="•"/>
            </a:pPr>
            <a:r>
              <a:rPr lang="en-US" sz="2400" b="1" dirty="0">
                <a:solidFill>
                  <a:srgbClr val="FFFF00"/>
                </a:solidFill>
              </a:rPr>
              <a:t>Dizziness.</a:t>
            </a:r>
            <a:endParaRPr lang="en-IN" b="1" dirty="0">
              <a:solidFill>
                <a:srgbClr val="FFFF00"/>
              </a:solidFill>
            </a:endParaRPr>
          </a:p>
        </p:txBody>
      </p:sp>
      <p:sp>
        <p:nvSpPr>
          <p:cNvPr id="10" name="Text Placeholder 3">
            <a:extLst>
              <a:ext uri="{FF2B5EF4-FFF2-40B4-BE49-F238E27FC236}">
                <a16:creationId xmlns:a16="http://schemas.microsoft.com/office/drawing/2014/main" id="{EEFAFD73-F4E7-1D6A-76E4-7300346FE337}"/>
              </a:ext>
            </a:extLst>
          </p:cNvPr>
          <p:cNvSpPr>
            <a:spLocks noGrp="1"/>
          </p:cNvSpPr>
          <p:nvPr>
            <p:ph type="body" sz="quarter" idx="12"/>
          </p:nvPr>
        </p:nvSpPr>
        <p:spPr>
          <a:xfrm>
            <a:off x="2987041" y="6294120"/>
            <a:ext cx="3199094" cy="220980"/>
          </a:xfrm>
        </p:spPr>
        <p:txBody>
          <a:bodyPr/>
          <a:lstStyle/>
          <a:p>
            <a:r>
              <a:rPr lang="en-US" sz="1200" dirty="0">
                <a:hlinkClick r:id="" action="ppaction://noaction"/>
              </a:rPr>
              <a:t>Access the text alternative for slide images.</a:t>
            </a:r>
            <a:endParaRPr lang="en-US" sz="1200" dirty="0"/>
          </a:p>
        </p:txBody>
      </p:sp>
      <p:sp>
        <p:nvSpPr>
          <p:cNvPr id="6" name="Slide Number Placeholder 5">
            <a:extLst>
              <a:ext uri="{FF2B5EF4-FFF2-40B4-BE49-F238E27FC236}">
                <a16:creationId xmlns:a16="http://schemas.microsoft.com/office/drawing/2014/main" id="{3B309FE6-1864-7446-D5A7-C7F9542191C4}"/>
              </a:ext>
            </a:extLst>
          </p:cNvPr>
          <p:cNvSpPr>
            <a:spLocks noGrp="1"/>
          </p:cNvSpPr>
          <p:nvPr>
            <p:ph type="sldNum" sz="quarter" idx="4"/>
          </p:nvPr>
        </p:nvSpPr>
        <p:spPr/>
        <p:txBody>
          <a:bodyPr/>
          <a:lstStyle/>
          <a:p>
            <a:fld id="{68151E55-6873-49E2-B8D5-2F265E6F1973}" type="slidenum">
              <a:rPr lang="en-US" sz="2800" smtClean="0"/>
              <a:pPr/>
              <a:t>10</a:t>
            </a:fld>
            <a:endParaRPr lang="en-US" dirty="0"/>
          </a:p>
        </p:txBody>
      </p:sp>
      <p:pic>
        <p:nvPicPr>
          <p:cNvPr id="9" name="Picture 8" descr="An electrocardiograph shows depressed S T segment.">
            <a:extLst>
              <a:ext uri="{FF2B5EF4-FFF2-40B4-BE49-F238E27FC236}">
                <a16:creationId xmlns:a16="http://schemas.microsoft.com/office/drawing/2014/main" id="{E5CA7731-2C51-7CE4-5898-00BA36A9ADB4}"/>
              </a:ext>
            </a:extLst>
          </p:cNvPr>
          <p:cNvPicPr>
            <a:picLocks noChangeAspect="1"/>
          </p:cNvPicPr>
          <p:nvPr/>
        </p:nvPicPr>
        <p:blipFill rotWithShape="1">
          <a:blip r:embed="rId3"/>
          <a:srcRect t="3431"/>
          <a:stretch/>
        </p:blipFill>
        <p:spPr>
          <a:xfrm>
            <a:off x="4671462" y="1800887"/>
            <a:ext cx="4098387" cy="3128676"/>
          </a:xfrm>
          <a:prstGeom prst="rect">
            <a:avLst/>
          </a:prstGeom>
        </p:spPr>
      </p:pic>
    </p:spTree>
    <p:extLst>
      <p:ext uri="{BB962C8B-B14F-4D97-AF65-F5344CB8AC3E}">
        <p14:creationId xmlns:p14="http://schemas.microsoft.com/office/powerpoint/2010/main" val="407034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85F6-73D7-0CF4-EC01-ECC0209557B9}"/>
              </a:ext>
            </a:extLst>
          </p:cNvPr>
          <p:cNvSpPr>
            <a:spLocks noGrp="1"/>
          </p:cNvSpPr>
          <p:nvPr>
            <p:ph type="title"/>
          </p:nvPr>
        </p:nvSpPr>
        <p:spPr/>
        <p:txBody>
          <a:bodyPr>
            <a:normAutofit fontScale="90000"/>
          </a:bodyPr>
          <a:lstStyle/>
          <a:p>
            <a:r>
              <a:rPr lang="en-US" dirty="0"/>
              <a:t>Why Is Exercise Electrocardiography Used? </a:t>
            </a:r>
            <a:r>
              <a:rPr lang="en-US" sz="1100" b="0" dirty="0"/>
              <a:t>3</a:t>
            </a:r>
            <a:endParaRPr lang="en-IN" sz="1100" b="0" dirty="0"/>
          </a:p>
        </p:txBody>
      </p:sp>
      <p:sp>
        <p:nvSpPr>
          <p:cNvPr id="3" name="Content Placeholder 2">
            <a:extLst>
              <a:ext uri="{FF2B5EF4-FFF2-40B4-BE49-F238E27FC236}">
                <a16:creationId xmlns:a16="http://schemas.microsoft.com/office/drawing/2014/main" id="{5304F2E4-5796-74D9-4C03-A7962E9BB763}"/>
              </a:ext>
            </a:extLst>
          </p:cNvPr>
          <p:cNvSpPr>
            <a:spLocks noGrp="1"/>
          </p:cNvSpPr>
          <p:nvPr>
            <p:ph sz="quarter" idx="11"/>
          </p:nvPr>
        </p:nvSpPr>
        <p:spPr/>
        <p:txBody>
          <a:bodyPr/>
          <a:lstStyle/>
          <a:p>
            <a:pPr marL="292608" indent="-292608">
              <a:buFont typeface="Arial" panose="020B0604020202020204" pitchFamily="34" charset="0"/>
              <a:buChar char="•"/>
            </a:pPr>
            <a:r>
              <a:rPr lang="en-IN" sz="2400" b="1" dirty="0">
                <a:solidFill>
                  <a:srgbClr val="FFFF00"/>
                </a:solidFill>
              </a:rPr>
              <a:t>Diagnose causes of chest pain.</a:t>
            </a:r>
          </a:p>
          <a:p>
            <a:pPr marL="292608" indent="-292608">
              <a:buFont typeface="Arial" panose="020B0604020202020204" pitchFamily="34" charset="0"/>
              <a:buChar char="•"/>
            </a:pPr>
            <a:r>
              <a:rPr lang="en-IN" sz="2400" b="1" dirty="0">
                <a:solidFill>
                  <a:srgbClr val="FFFF00"/>
                </a:solidFill>
              </a:rPr>
              <a:t>After surgery or M</a:t>
            </a:r>
            <a:r>
              <a:rPr lang="en-IN" sz="200" b="1" dirty="0">
                <a:solidFill>
                  <a:srgbClr val="FFFF00"/>
                </a:solidFill>
              </a:rPr>
              <a:t> </a:t>
            </a:r>
            <a:r>
              <a:rPr lang="en-IN" sz="2400" b="1" dirty="0">
                <a:solidFill>
                  <a:srgbClr val="FFFF00"/>
                </a:solidFill>
              </a:rPr>
              <a:t>I to determine cardiac function.</a:t>
            </a:r>
          </a:p>
          <a:p>
            <a:pPr marL="292608" indent="-292608">
              <a:buFont typeface="Arial" panose="020B0604020202020204" pitchFamily="34" charset="0"/>
              <a:buChar char="•"/>
            </a:pPr>
            <a:r>
              <a:rPr lang="en-IN" sz="2400" b="1" dirty="0">
                <a:solidFill>
                  <a:srgbClr val="FFFF00"/>
                </a:solidFill>
              </a:rPr>
              <a:t>Screen for asymptomatic heart disease.</a:t>
            </a:r>
          </a:p>
          <a:p>
            <a:pPr marL="292608" indent="-292608">
              <a:buFont typeface="Arial" panose="020B0604020202020204" pitchFamily="34" charset="0"/>
              <a:buChar char="•"/>
            </a:pPr>
            <a:r>
              <a:rPr lang="en-IN" sz="2400" b="1" dirty="0">
                <a:solidFill>
                  <a:srgbClr val="FFFF00"/>
                </a:solidFill>
              </a:rPr>
              <a:t>Set limitations for exercise programs.</a:t>
            </a:r>
          </a:p>
          <a:p>
            <a:pPr marL="292608" indent="-292608">
              <a:buFont typeface="Arial" panose="020B0604020202020204" pitchFamily="34" charset="0"/>
              <a:buChar char="•"/>
            </a:pPr>
            <a:r>
              <a:rPr lang="en-IN" sz="2400" b="1" dirty="0">
                <a:solidFill>
                  <a:srgbClr val="FFFF00"/>
                </a:solidFill>
              </a:rPr>
              <a:t>Identify dysrhythmias that occur during exertion.</a:t>
            </a:r>
          </a:p>
          <a:p>
            <a:pPr marL="292608" indent="-292608">
              <a:buFont typeface="Arial" panose="020B0604020202020204" pitchFamily="34" charset="0"/>
              <a:buChar char="•"/>
            </a:pPr>
            <a:r>
              <a:rPr lang="en-IN" sz="2400" b="1" dirty="0">
                <a:solidFill>
                  <a:srgbClr val="FFFF00"/>
                </a:solidFill>
              </a:rPr>
              <a:t>Evaluate effectiveness of cardiac drugs.</a:t>
            </a:r>
          </a:p>
          <a:p>
            <a:pPr marL="292608" indent="-292608">
              <a:buFont typeface="Arial" panose="020B0604020202020204" pitchFamily="34" charset="0"/>
              <a:buChar char="•"/>
            </a:pPr>
            <a:r>
              <a:rPr lang="en-IN" sz="2400" b="1" dirty="0">
                <a:solidFill>
                  <a:srgbClr val="FFFF00"/>
                </a:solidFill>
              </a:rPr>
              <a:t>Assess patient blood pressure during exercise.</a:t>
            </a:r>
          </a:p>
          <a:p>
            <a:pPr marL="292608" indent="-292608">
              <a:buFont typeface="Arial" panose="020B0604020202020204" pitchFamily="34" charset="0"/>
              <a:buChar char="•"/>
            </a:pPr>
            <a:r>
              <a:rPr lang="en-IN" sz="2400" b="1" dirty="0">
                <a:solidFill>
                  <a:srgbClr val="FFFF00"/>
                </a:solidFill>
              </a:rPr>
              <a:t>Determine risk of M</a:t>
            </a:r>
            <a:r>
              <a:rPr lang="en-IN" sz="200" b="1" dirty="0">
                <a:solidFill>
                  <a:srgbClr val="FFFF00"/>
                </a:solidFill>
              </a:rPr>
              <a:t> </a:t>
            </a:r>
            <a:r>
              <a:rPr lang="en-IN" sz="2400" b="1" dirty="0">
                <a:solidFill>
                  <a:srgbClr val="FFFF00"/>
                </a:solidFill>
              </a:rPr>
              <a:t>I.</a:t>
            </a:r>
          </a:p>
        </p:txBody>
      </p:sp>
      <p:sp>
        <p:nvSpPr>
          <p:cNvPr id="6" name="Slide Number Placeholder 5">
            <a:extLst>
              <a:ext uri="{FF2B5EF4-FFF2-40B4-BE49-F238E27FC236}">
                <a16:creationId xmlns:a16="http://schemas.microsoft.com/office/drawing/2014/main" id="{A023198A-FBCB-AA26-9B90-BCD799E95281}"/>
              </a:ext>
            </a:extLst>
          </p:cNvPr>
          <p:cNvSpPr>
            <a:spLocks noGrp="1"/>
          </p:cNvSpPr>
          <p:nvPr>
            <p:ph type="sldNum" sz="quarter" idx="4"/>
          </p:nvPr>
        </p:nvSpPr>
        <p:spPr/>
        <p:txBody>
          <a:bodyPr/>
          <a:lstStyle/>
          <a:p>
            <a:fld id="{68151E55-6873-49E2-B8D5-2F265E6F1973}" type="slidenum">
              <a:rPr lang="en-US" sz="2800" smtClean="0"/>
              <a:pPr/>
              <a:t>11</a:t>
            </a:fld>
            <a:endParaRPr lang="en-US" sz="2800" dirty="0"/>
          </a:p>
        </p:txBody>
      </p:sp>
    </p:spTree>
    <p:extLst>
      <p:ext uri="{BB962C8B-B14F-4D97-AF65-F5344CB8AC3E}">
        <p14:creationId xmlns:p14="http://schemas.microsoft.com/office/powerpoint/2010/main" val="312618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168E-A295-578C-97F8-6798EEECF4FC}"/>
              </a:ext>
            </a:extLst>
          </p:cNvPr>
          <p:cNvSpPr>
            <a:spLocks noGrp="1"/>
          </p:cNvSpPr>
          <p:nvPr>
            <p:ph type="title"/>
          </p:nvPr>
        </p:nvSpPr>
        <p:spPr/>
        <p:txBody>
          <a:bodyPr>
            <a:normAutofit fontScale="90000"/>
          </a:bodyPr>
          <a:lstStyle/>
          <a:p>
            <a:r>
              <a:rPr lang="en-US" dirty="0"/>
              <a:t>Learning Outcome 12.2</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0B7C884F-6686-0D35-FCA7-A88E77B6ED2E}"/>
              </a:ext>
            </a:extLst>
          </p:cNvPr>
          <p:cNvSpPr>
            <a:spLocks noGrp="1"/>
          </p:cNvSpPr>
          <p:nvPr>
            <p:ph sz="quarter" idx="11"/>
          </p:nvPr>
        </p:nvSpPr>
        <p:spPr/>
        <p:txBody>
          <a:bodyPr/>
          <a:lstStyle/>
          <a:p>
            <a:r>
              <a:rPr lang="en-US" sz="2400" b="1" dirty="0">
                <a:solidFill>
                  <a:srgbClr val="FFFF00"/>
                </a:solidFill>
              </a:rPr>
              <a:t>A treadmill stress test is typically performed for what type of disease?</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AC8D16BD-DE95-B991-2C48-BDC5BA1EC61C}"/>
              </a:ext>
            </a:extLst>
          </p:cNvPr>
          <p:cNvSpPr>
            <a:spLocks noGrp="1"/>
          </p:cNvSpPr>
          <p:nvPr>
            <p:ph type="sldNum" sz="quarter" idx="4"/>
          </p:nvPr>
        </p:nvSpPr>
        <p:spPr/>
        <p:txBody>
          <a:bodyPr/>
          <a:lstStyle/>
          <a:p>
            <a:fld id="{68151E55-6873-49E2-B8D5-2F265E6F1973}" type="slidenum">
              <a:rPr lang="en-US" sz="2800" smtClean="0"/>
              <a:pPr/>
              <a:t>12</a:t>
            </a:fld>
            <a:endParaRPr lang="en-US" dirty="0"/>
          </a:p>
        </p:txBody>
      </p:sp>
    </p:spTree>
    <p:extLst>
      <p:ext uri="{BB962C8B-B14F-4D97-AF65-F5344CB8AC3E}">
        <p14:creationId xmlns:p14="http://schemas.microsoft.com/office/powerpoint/2010/main" val="386042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12.2</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42900" y="3142215"/>
            <a:ext cx="8458200" cy="494941"/>
          </a:xfrm>
        </p:spPr>
        <p:txBody>
          <a:bodyPr/>
          <a:lstStyle/>
          <a:p>
            <a:r>
              <a:rPr lang="en-IN"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901237"/>
          </a:xfrm>
        </p:spPr>
        <p:txBody>
          <a:bodyPr>
            <a:normAutofit lnSpcReduction="10000"/>
          </a:bodyPr>
          <a:lstStyle/>
          <a:p>
            <a:r>
              <a:rPr lang="en-US" sz="2800" b="1" dirty="0">
                <a:solidFill>
                  <a:srgbClr val="FFFF00"/>
                </a:solidFill>
              </a:rPr>
              <a:t>A treadmill stress test is typically performed for what type of disease?</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13</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42900" y="3940649"/>
            <a:ext cx="8458200" cy="563883"/>
          </a:xfrm>
        </p:spPr>
        <p:txBody>
          <a:bodyPr>
            <a:normAutofit/>
          </a:bodyPr>
          <a:lstStyle/>
          <a:p>
            <a:r>
              <a:rPr lang="en-US" sz="2800" b="1" dirty="0">
                <a:solidFill>
                  <a:srgbClr val="FFFF00"/>
                </a:solidFill>
              </a:rPr>
              <a:t>Coronary artery disease.</a:t>
            </a:r>
          </a:p>
        </p:txBody>
      </p:sp>
    </p:spTree>
    <p:extLst>
      <p:ext uri="{BB962C8B-B14F-4D97-AF65-F5344CB8AC3E}">
        <p14:creationId xmlns:p14="http://schemas.microsoft.com/office/powerpoint/2010/main" val="230530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D494-8EA5-05C9-AF7A-5587C642B4D6}"/>
              </a:ext>
            </a:extLst>
          </p:cNvPr>
          <p:cNvSpPr>
            <a:spLocks noGrp="1"/>
          </p:cNvSpPr>
          <p:nvPr>
            <p:ph type="title"/>
          </p:nvPr>
        </p:nvSpPr>
        <p:spPr/>
        <p:txBody>
          <a:bodyPr>
            <a:noAutofit/>
          </a:bodyPr>
          <a:lstStyle/>
          <a:p>
            <a:r>
              <a:rPr lang="en-US" sz="3000" dirty="0"/>
              <a:t>Learning Outcome 12.3</a:t>
            </a:r>
            <a:br>
              <a:rPr lang="en-US" sz="3000" dirty="0"/>
            </a:br>
            <a:r>
              <a:rPr lang="en-US" sz="3000" dirty="0"/>
              <a:t>Other Types of Exercise Electrocardiography</a:t>
            </a:r>
            <a:endParaRPr lang="en-IN" sz="3000" dirty="0"/>
          </a:p>
        </p:txBody>
      </p:sp>
      <p:sp>
        <p:nvSpPr>
          <p:cNvPr id="3" name="Content Placeholder 2">
            <a:extLst>
              <a:ext uri="{FF2B5EF4-FFF2-40B4-BE49-F238E27FC236}">
                <a16:creationId xmlns:a16="http://schemas.microsoft.com/office/drawing/2014/main" id="{A4511A0C-063F-4728-A3CB-1D06D8889164}"/>
              </a:ext>
            </a:extLst>
          </p:cNvPr>
          <p:cNvSpPr>
            <a:spLocks noGrp="1"/>
          </p:cNvSpPr>
          <p:nvPr>
            <p:ph sz="quarter" idx="11"/>
          </p:nvPr>
        </p:nvSpPr>
        <p:spPr>
          <a:xfrm>
            <a:off x="342900" y="1276710"/>
            <a:ext cx="8458200" cy="426360"/>
          </a:xfrm>
        </p:spPr>
        <p:txBody>
          <a:bodyPr/>
          <a:lstStyle/>
          <a:p>
            <a:pPr algn="ctr"/>
            <a:r>
              <a:rPr lang="en-IN" dirty="0">
                <a:solidFill>
                  <a:srgbClr val="002060"/>
                </a:solidFill>
              </a:rPr>
              <a:t>Key Terms</a:t>
            </a:r>
          </a:p>
        </p:txBody>
      </p:sp>
      <p:sp>
        <p:nvSpPr>
          <p:cNvPr id="4" name="Content Placeholder 3">
            <a:extLst>
              <a:ext uri="{FF2B5EF4-FFF2-40B4-BE49-F238E27FC236}">
                <a16:creationId xmlns:a16="http://schemas.microsoft.com/office/drawing/2014/main" id="{90EDF854-4A66-6F4F-B1C4-0B8438F26C65}"/>
              </a:ext>
            </a:extLst>
          </p:cNvPr>
          <p:cNvSpPr>
            <a:spLocks noGrp="1"/>
          </p:cNvSpPr>
          <p:nvPr>
            <p:ph sz="quarter" idx="14"/>
          </p:nvPr>
        </p:nvSpPr>
        <p:spPr>
          <a:xfrm>
            <a:off x="342900" y="1967626"/>
            <a:ext cx="3680460" cy="4204574"/>
          </a:xfrm>
        </p:spPr>
        <p:txBody>
          <a:bodyPr>
            <a:normAutofit/>
          </a:bodyPr>
          <a:lstStyle/>
          <a:p>
            <a:pPr marL="292608" indent="-292608">
              <a:buFont typeface="Arial" panose="020B0604020202020204" pitchFamily="34" charset="0"/>
              <a:buChar char="•"/>
            </a:pPr>
            <a:r>
              <a:rPr lang="en-US" sz="2400" b="1" dirty="0">
                <a:solidFill>
                  <a:srgbClr val="FFFF00"/>
                </a:solidFill>
              </a:rPr>
              <a:t>Chemical stress test.</a:t>
            </a:r>
          </a:p>
          <a:p>
            <a:pPr marL="292608" indent="-292608">
              <a:buFont typeface="Arial" panose="020B0604020202020204" pitchFamily="34" charset="0"/>
              <a:buChar char="•"/>
            </a:pPr>
            <a:r>
              <a:rPr lang="en-US" sz="2400" b="1" dirty="0">
                <a:solidFill>
                  <a:srgbClr val="FFFF00"/>
                </a:solidFill>
              </a:rPr>
              <a:t>Chemical stress echocardiogram.</a:t>
            </a:r>
          </a:p>
          <a:p>
            <a:pPr marL="292608" indent="-292608">
              <a:buFont typeface="Arial" panose="020B0604020202020204" pitchFamily="34" charset="0"/>
              <a:buChar char="•"/>
            </a:pPr>
            <a:r>
              <a:rPr lang="en-US" sz="2400" b="1" dirty="0">
                <a:solidFill>
                  <a:srgbClr val="FFFF00"/>
                </a:solidFill>
              </a:rPr>
              <a:t>Gamma camera.</a:t>
            </a:r>
          </a:p>
          <a:p>
            <a:pPr marL="292608" indent="-292608">
              <a:buFont typeface="Arial" panose="020B0604020202020204" pitchFamily="34" charset="0"/>
              <a:buChar char="•"/>
            </a:pPr>
            <a:r>
              <a:rPr lang="en-US" sz="2400" b="1" dirty="0">
                <a:solidFill>
                  <a:srgbClr val="FFFF00"/>
                </a:solidFill>
              </a:rPr>
              <a:t>Gate.</a:t>
            </a:r>
            <a:endParaRPr lang="en-IN" sz="2400" b="1" dirty="0">
              <a:solidFill>
                <a:srgbClr val="FFFF00"/>
              </a:solidFill>
            </a:endParaRPr>
          </a:p>
        </p:txBody>
      </p:sp>
      <p:sp>
        <p:nvSpPr>
          <p:cNvPr id="5" name="Content Placeholder 4">
            <a:extLst>
              <a:ext uri="{FF2B5EF4-FFF2-40B4-BE49-F238E27FC236}">
                <a16:creationId xmlns:a16="http://schemas.microsoft.com/office/drawing/2014/main" id="{2584073B-98E1-EE93-B2E9-74FD6DCF5E66}"/>
              </a:ext>
            </a:extLst>
          </p:cNvPr>
          <p:cNvSpPr>
            <a:spLocks noGrp="1"/>
          </p:cNvSpPr>
          <p:nvPr>
            <p:ph sz="quarter" idx="15"/>
          </p:nvPr>
        </p:nvSpPr>
        <p:spPr>
          <a:xfrm>
            <a:off x="4533900" y="1943100"/>
            <a:ext cx="4000500" cy="4286250"/>
          </a:xfrm>
        </p:spPr>
        <p:txBody>
          <a:bodyPr/>
          <a:lstStyle/>
          <a:p>
            <a:pPr marL="292608" indent="-292608">
              <a:buFont typeface="Arial" panose="020B0604020202020204" pitchFamily="34" charset="0"/>
              <a:buChar char="•"/>
            </a:pPr>
            <a:r>
              <a:rPr lang="en-US" sz="2400" b="1" dirty="0">
                <a:solidFill>
                  <a:srgbClr val="FFFF00"/>
                </a:solidFill>
              </a:rPr>
              <a:t>Echocardiogram.</a:t>
            </a:r>
          </a:p>
          <a:p>
            <a:pPr marL="292608" indent="-292608">
              <a:buFont typeface="Arial" panose="020B0604020202020204" pitchFamily="34" charset="0"/>
              <a:buChar char="•"/>
            </a:pPr>
            <a:r>
              <a:rPr lang="en-US" sz="2400" b="1" dirty="0">
                <a:solidFill>
                  <a:srgbClr val="FFFF00"/>
                </a:solidFill>
              </a:rPr>
              <a:t>Nuclear stress test.</a:t>
            </a:r>
          </a:p>
          <a:p>
            <a:pPr marL="292608" indent="-292608">
              <a:buFont typeface="Arial" panose="020B0604020202020204" pitchFamily="34" charset="0"/>
              <a:buChar char="•"/>
            </a:pPr>
            <a:r>
              <a:rPr lang="en-US" sz="2400" b="1" dirty="0">
                <a:solidFill>
                  <a:srgbClr val="FFFF00"/>
                </a:solidFill>
              </a:rPr>
              <a:t>Radiologist.</a:t>
            </a:r>
          </a:p>
          <a:p>
            <a:pPr marL="292608" indent="-292608">
              <a:buFont typeface="Arial" panose="020B0604020202020204" pitchFamily="34" charset="0"/>
              <a:buChar char="•"/>
            </a:pPr>
            <a:r>
              <a:rPr lang="en-US" sz="2400" b="1" dirty="0">
                <a:solidFill>
                  <a:srgbClr val="FFFF00"/>
                </a:solidFill>
              </a:rPr>
              <a:t>Sick sinus syndrome.</a:t>
            </a:r>
          </a:p>
          <a:p>
            <a:pPr marL="292608" indent="-292608">
              <a:buFont typeface="Arial" panose="020B0604020202020204" pitchFamily="34" charset="0"/>
              <a:buChar char="•"/>
            </a:pPr>
            <a:r>
              <a:rPr lang="en-US" sz="2400" b="1" dirty="0">
                <a:solidFill>
                  <a:srgbClr val="FFFF00"/>
                </a:solidFill>
              </a:rPr>
              <a:t>Stress echocardiogram.</a:t>
            </a:r>
            <a:endParaRPr lang="en-IN" b="1" dirty="0">
              <a:solidFill>
                <a:srgbClr val="FFFF00"/>
              </a:solidFill>
            </a:endParaRPr>
          </a:p>
        </p:txBody>
      </p:sp>
      <p:sp>
        <p:nvSpPr>
          <p:cNvPr id="11" name="Slide Number Placeholder 10">
            <a:extLst>
              <a:ext uri="{FF2B5EF4-FFF2-40B4-BE49-F238E27FC236}">
                <a16:creationId xmlns:a16="http://schemas.microsoft.com/office/drawing/2014/main" id="{5F413FAF-AB55-4F2D-8537-BF5546C5D786}"/>
              </a:ext>
            </a:extLst>
          </p:cNvPr>
          <p:cNvSpPr>
            <a:spLocks noGrp="1"/>
          </p:cNvSpPr>
          <p:nvPr>
            <p:ph type="sldNum" sz="quarter" idx="10"/>
          </p:nvPr>
        </p:nvSpPr>
        <p:spPr/>
        <p:txBody>
          <a:bodyPr/>
          <a:lstStyle/>
          <a:p>
            <a:fld id="{68151E55-6873-49E2-B8D5-2F265E6F1973}" type="slidenum">
              <a:rPr lang="en-US" smtClean="0"/>
              <a:pPr/>
              <a:t>14</a:t>
            </a:fld>
            <a:endParaRPr lang="en-US" dirty="0"/>
          </a:p>
        </p:txBody>
      </p:sp>
    </p:spTree>
    <p:extLst>
      <p:ext uri="{BB962C8B-B14F-4D97-AF65-F5344CB8AC3E}">
        <p14:creationId xmlns:p14="http://schemas.microsoft.com/office/powerpoint/2010/main" val="166062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D4E17-0A3F-612C-9F1F-B7281E7C5900}"/>
              </a:ext>
            </a:extLst>
          </p:cNvPr>
          <p:cNvSpPr>
            <a:spLocks noGrp="1"/>
          </p:cNvSpPr>
          <p:nvPr>
            <p:ph type="title"/>
          </p:nvPr>
        </p:nvSpPr>
        <p:spPr/>
        <p:txBody>
          <a:bodyPr/>
          <a:lstStyle/>
          <a:p>
            <a:r>
              <a:rPr lang="en-IN" dirty="0"/>
              <a:t>Chemical Stress Test</a:t>
            </a:r>
          </a:p>
        </p:txBody>
      </p:sp>
      <p:sp>
        <p:nvSpPr>
          <p:cNvPr id="3" name="Content Placeholder 2">
            <a:extLst>
              <a:ext uri="{FF2B5EF4-FFF2-40B4-BE49-F238E27FC236}">
                <a16:creationId xmlns:a16="http://schemas.microsoft.com/office/drawing/2014/main" id="{F5BEE663-2EA5-DAD9-35D8-561E1F44CD67}"/>
              </a:ext>
            </a:extLst>
          </p:cNvPr>
          <p:cNvSpPr>
            <a:spLocks noGrp="1"/>
          </p:cNvSpPr>
          <p:nvPr>
            <p:ph sz="quarter" idx="11"/>
          </p:nvPr>
        </p:nvSpPr>
        <p:spPr/>
        <p:txBody>
          <a:bodyPr/>
          <a:lstStyle/>
          <a:p>
            <a:r>
              <a:rPr lang="en-US" sz="2400" b="1" dirty="0">
                <a:solidFill>
                  <a:srgbClr val="FFFF00"/>
                </a:solidFill>
              </a:rPr>
              <a:t>Used when patient is unable to perform physical exercise</a:t>
            </a:r>
          </a:p>
          <a:p>
            <a:r>
              <a:rPr lang="en-US" sz="2400" b="1" dirty="0">
                <a:solidFill>
                  <a:srgbClr val="FFFF00"/>
                </a:solidFill>
              </a:rPr>
              <a:t>Performed under guidance of cardiologist or radiologist</a:t>
            </a:r>
          </a:p>
          <a:p>
            <a:r>
              <a:rPr lang="en-US" sz="2400" b="1" dirty="0">
                <a:solidFill>
                  <a:srgbClr val="FFFF00"/>
                </a:solidFill>
              </a:rPr>
              <a:t>Heart is stressed using chemicals:</a:t>
            </a:r>
          </a:p>
          <a:p>
            <a:pPr marL="292608" indent="-292608">
              <a:buFont typeface="Arial" panose="020B0604020202020204" pitchFamily="34" charset="0"/>
              <a:buChar char="•"/>
            </a:pPr>
            <a:r>
              <a:rPr lang="en-US" sz="2400" b="1" dirty="0">
                <a:solidFill>
                  <a:srgbClr val="FFFF00"/>
                </a:solidFill>
              </a:rPr>
              <a:t>Adenosine.</a:t>
            </a:r>
          </a:p>
          <a:p>
            <a:pPr marL="292608" indent="-292608">
              <a:buFont typeface="Arial" panose="020B0604020202020204" pitchFamily="34" charset="0"/>
              <a:buChar char="•"/>
            </a:pPr>
            <a:r>
              <a:rPr lang="en-US" sz="2400" b="1" dirty="0">
                <a:solidFill>
                  <a:srgbClr val="FFFF00"/>
                </a:solidFill>
              </a:rPr>
              <a:t>Persantine.</a:t>
            </a:r>
          </a:p>
          <a:p>
            <a:pPr marL="292608" indent="-292608">
              <a:buFont typeface="Arial" panose="020B0604020202020204" pitchFamily="34" charset="0"/>
              <a:buChar char="•"/>
            </a:pPr>
            <a:r>
              <a:rPr lang="en-US" sz="2400" b="1" dirty="0">
                <a:solidFill>
                  <a:srgbClr val="FFFF00"/>
                </a:solidFill>
              </a:rPr>
              <a:t>Dobutamine.</a:t>
            </a:r>
          </a:p>
          <a:p>
            <a:pPr marL="292608" indent="-292608">
              <a:buFont typeface="Arial" panose="020B0604020202020204" pitchFamily="34" charset="0"/>
              <a:buChar char="•"/>
            </a:pPr>
            <a:r>
              <a:rPr lang="en-US" sz="2400" b="1" dirty="0">
                <a:solidFill>
                  <a:srgbClr val="FFFF00"/>
                </a:solidFill>
              </a:rPr>
              <a:t>Lexiscan.</a:t>
            </a:r>
            <a:endParaRPr lang="en-IN" b="1" dirty="0">
              <a:solidFill>
                <a:srgbClr val="FFFF00"/>
              </a:solidFill>
            </a:endParaRPr>
          </a:p>
        </p:txBody>
      </p:sp>
      <p:sp>
        <p:nvSpPr>
          <p:cNvPr id="6" name="Slide Number Placeholder 5">
            <a:extLst>
              <a:ext uri="{FF2B5EF4-FFF2-40B4-BE49-F238E27FC236}">
                <a16:creationId xmlns:a16="http://schemas.microsoft.com/office/drawing/2014/main" id="{D24EFEA6-4445-0A34-EF53-76425F22880B}"/>
              </a:ext>
            </a:extLst>
          </p:cNvPr>
          <p:cNvSpPr>
            <a:spLocks noGrp="1"/>
          </p:cNvSpPr>
          <p:nvPr>
            <p:ph type="sldNum" sz="quarter" idx="4"/>
          </p:nvPr>
        </p:nvSpPr>
        <p:spPr/>
        <p:txBody>
          <a:bodyPr/>
          <a:lstStyle/>
          <a:p>
            <a:fld id="{68151E55-6873-49E2-B8D5-2F265E6F1973}" type="slidenum">
              <a:rPr lang="en-US" sz="2800" smtClean="0"/>
              <a:pPr/>
              <a:t>15</a:t>
            </a:fld>
            <a:endParaRPr lang="en-US" dirty="0"/>
          </a:p>
        </p:txBody>
      </p:sp>
    </p:spTree>
    <p:extLst>
      <p:ext uri="{BB962C8B-B14F-4D97-AF65-F5344CB8AC3E}">
        <p14:creationId xmlns:p14="http://schemas.microsoft.com/office/powerpoint/2010/main" val="216503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CFA4-42A5-907B-9382-FECC2F15D46F}"/>
              </a:ext>
            </a:extLst>
          </p:cNvPr>
          <p:cNvSpPr>
            <a:spLocks noGrp="1"/>
          </p:cNvSpPr>
          <p:nvPr>
            <p:ph type="title"/>
          </p:nvPr>
        </p:nvSpPr>
        <p:spPr/>
        <p:txBody>
          <a:bodyPr/>
          <a:lstStyle/>
          <a:p>
            <a:r>
              <a:rPr lang="en-IN" dirty="0"/>
              <a:t>Nuclear Stress Test</a:t>
            </a:r>
          </a:p>
        </p:txBody>
      </p:sp>
      <p:sp>
        <p:nvSpPr>
          <p:cNvPr id="3" name="Content Placeholder 2">
            <a:extLst>
              <a:ext uri="{FF2B5EF4-FFF2-40B4-BE49-F238E27FC236}">
                <a16:creationId xmlns:a16="http://schemas.microsoft.com/office/drawing/2014/main" id="{2A4D8C62-982A-EFDB-1F54-7510CA8675AB}"/>
              </a:ext>
            </a:extLst>
          </p:cNvPr>
          <p:cNvSpPr>
            <a:spLocks noGrp="1"/>
          </p:cNvSpPr>
          <p:nvPr>
            <p:ph sz="quarter" idx="11"/>
          </p:nvPr>
        </p:nvSpPr>
        <p:spPr/>
        <p:txBody>
          <a:bodyPr/>
          <a:lstStyle/>
          <a:p>
            <a:pPr marL="292608" indent="-292608">
              <a:buFont typeface="Arial" panose="020B0604020202020204" pitchFamily="34" charset="0"/>
              <a:buChar char="•"/>
            </a:pPr>
            <a:r>
              <a:rPr lang="en-US" sz="2800" b="1" dirty="0">
                <a:solidFill>
                  <a:srgbClr val="FFFF00"/>
                </a:solidFill>
              </a:rPr>
              <a:t>Heart stressing chemical injected first.</a:t>
            </a:r>
          </a:p>
          <a:p>
            <a:pPr marL="292608" indent="-292608">
              <a:buFont typeface="Arial" panose="020B0604020202020204" pitchFamily="34" charset="0"/>
              <a:buChar char="•"/>
            </a:pPr>
            <a:r>
              <a:rPr lang="en-US" sz="2800" b="1" dirty="0">
                <a:solidFill>
                  <a:srgbClr val="FFFF00"/>
                </a:solidFill>
              </a:rPr>
              <a:t>Radioactive tracer injected before completion of stressing cycle.</a:t>
            </a:r>
          </a:p>
          <a:p>
            <a:pPr marL="292608" indent="-292608">
              <a:buFont typeface="Arial" panose="020B0604020202020204" pitchFamily="34" charset="0"/>
              <a:buChar char="•"/>
            </a:pPr>
            <a:r>
              <a:rPr lang="en-US" sz="2800" b="1" dirty="0">
                <a:solidFill>
                  <a:srgbClr val="FFFF00"/>
                </a:solidFill>
              </a:rPr>
              <a:t>Patient scanned with gamma camera.</a:t>
            </a:r>
          </a:p>
          <a:p>
            <a:pPr marL="292608" indent="-292608">
              <a:buFont typeface="Arial" panose="020B0604020202020204" pitchFamily="34" charset="0"/>
              <a:buChar char="•"/>
            </a:pPr>
            <a:r>
              <a:rPr lang="en-US" sz="2800" b="1" dirty="0">
                <a:solidFill>
                  <a:srgbClr val="FFFF00"/>
                </a:solidFill>
              </a:rPr>
              <a:t>Study is gated using 3-lead E</a:t>
            </a:r>
            <a:r>
              <a:rPr lang="en-US" sz="300" b="1" dirty="0">
                <a:solidFill>
                  <a:srgbClr val="FFFF00"/>
                </a:solidFill>
              </a:rPr>
              <a:t> </a:t>
            </a:r>
            <a:r>
              <a:rPr lang="en-US" sz="2800" b="1" dirty="0">
                <a:solidFill>
                  <a:srgbClr val="FFFF00"/>
                </a:solidFill>
              </a:rPr>
              <a:t>C</a:t>
            </a:r>
            <a:r>
              <a:rPr lang="en-US" sz="300" b="1" dirty="0">
                <a:solidFill>
                  <a:srgbClr val="FFFF00"/>
                </a:solidFill>
              </a:rPr>
              <a:t> </a:t>
            </a:r>
            <a:r>
              <a:rPr lang="en-US" sz="2800" b="1" dirty="0">
                <a:solidFill>
                  <a:srgbClr val="FFFF00"/>
                </a:solidFill>
              </a:rPr>
              <a:t>G.</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08C99CD3-31B2-85B1-CE7B-58231F9B7F4E}"/>
              </a:ext>
            </a:extLst>
          </p:cNvPr>
          <p:cNvSpPr>
            <a:spLocks noGrp="1"/>
          </p:cNvSpPr>
          <p:nvPr>
            <p:ph type="sldNum" sz="quarter" idx="4"/>
          </p:nvPr>
        </p:nvSpPr>
        <p:spPr/>
        <p:txBody>
          <a:bodyPr/>
          <a:lstStyle/>
          <a:p>
            <a:fld id="{68151E55-6873-49E2-B8D5-2F265E6F1973}" type="slidenum">
              <a:rPr lang="en-US" sz="2800" smtClean="0"/>
              <a:pPr/>
              <a:t>16</a:t>
            </a:fld>
            <a:endParaRPr lang="en-US" dirty="0"/>
          </a:p>
        </p:txBody>
      </p:sp>
    </p:spTree>
    <p:extLst>
      <p:ext uri="{BB962C8B-B14F-4D97-AF65-F5344CB8AC3E}">
        <p14:creationId xmlns:p14="http://schemas.microsoft.com/office/powerpoint/2010/main" val="152246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C402-D638-B34E-7826-425104BD1CDB}"/>
              </a:ext>
            </a:extLst>
          </p:cNvPr>
          <p:cNvSpPr>
            <a:spLocks noGrp="1"/>
          </p:cNvSpPr>
          <p:nvPr>
            <p:ph type="title"/>
          </p:nvPr>
        </p:nvSpPr>
        <p:spPr/>
        <p:txBody>
          <a:bodyPr/>
          <a:lstStyle/>
          <a:p>
            <a:r>
              <a:rPr lang="en-IN" dirty="0"/>
              <a:t>Echocardiogram</a:t>
            </a:r>
          </a:p>
        </p:txBody>
      </p:sp>
      <p:sp>
        <p:nvSpPr>
          <p:cNvPr id="3" name="Content Placeholder 2">
            <a:extLst>
              <a:ext uri="{FF2B5EF4-FFF2-40B4-BE49-F238E27FC236}">
                <a16:creationId xmlns:a16="http://schemas.microsoft.com/office/drawing/2014/main" id="{BF6DE49B-22FC-10AD-3FE1-03A65B26386D}"/>
              </a:ext>
            </a:extLst>
          </p:cNvPr>
          <p:cNvSpPr>
            <a:spLocks noGrp="1"/>
          </p:cNvSpPr>
          <p:nvPr>
            <p:ph sz="quarter" idx="11"/>
          </p:nvPr>
        </p:nvSpPr>
        <p:spPr>
          <a:xfrm>
            <a:off x="342900" y="1276708"/>
            <a:ext cx="4555671" cy="3511807"/>
          </a:xfrm>
        </p:spPr>
        <p:txBody>
          <a:bodyPr>
            <a:normAutofit lnSpcReduction="10000"/>
          </a:bodyPr>
          <a:lstStyle/>
          <a:p>
            <a:r>
              <a:rPr lang="en-US" sz="2400" b="1" dirty="0">
                <a:solidFill>
                  <a:srgbClr val="FFFF00"/>
                </a:solidFill>
              </a:rPr>
              <a:t>Uses sound to study heart, heart valves, and major blood vessels surrounding heart</a:t>
            </a:r>
          </a:p>
          <a:p>
            <a:r>
              <a:rPr lang="en-US" sz="2400" b="1" dirty="0">
                <a:solidFill>
                  <a:srgbClr val="FFFF00"/>
                </a:solidFill>
              </a:rPr>
              <a:t>Stress echocardiogram</a:t>
            </a:r>
          </a:p>
          <a:p>
            <a:pPr marL="292608" indent="-292608">
              <a:buFont typeface="Arial" panose="020B0604020202020204" pitchFamily="34" charset="0"/>
              <a:buChar char="•"/>
            </a:pPr>
            <a:r>
              <a:rPr lang="en-US" sz="2400" b="1" dirty="0">
                <a:solidFill>
                  <a:srgbClr val="FFFF00"/>
                </a:solidFill>
              </a:rPr>
              <a:t>Combines stress test with echocardiogram</a:t>
            </a:r>
          </a:p>
          <a:p>
            <a:pPr marL="292608" indent="-292608">
              <a:buFont typeface="Arial" panose="020B0604020202020204" pitchFamily="34" charset="0"/>
              <a:buChar char="•"/>
            </a:pPr>
            <a:r>
              <a:rPr lang="en-US" sz="2400" b="1" dirty="0">
                <a:solidFill>
                  <a:srgbClr val="FFFF00"/>
                </a:solidFill>
              </a:rPr>
              <a:t>Assesses left ventricular wall motion</a:t>
            </a:r>
            <a:endParaRPr lang="en-IN" sz="2400" b="1" dirty="0">
              <a:solidFill>
                <a:srgbClr val="FFFF00"/>
              </a:solidFill>
            </a:endParaRPr>
          </a:p>
        </p:txBody>
      </p:sp>
      <p:sp>
        <p:nvSpPr>
          <p:cNvPr id="4" name="Content Placeholder 3">
            <a:extLst>
              <a:ext uri="{FF2B5EF4-FFF2-40B4-BE49-F238E27FC236}">
                <a16:creationId xmlns:a16="http://schemas.microsoft.com/office/drawing/2014/main" id="{F23C54B3-4335-DE20-FE0D-06A311027CD2}"/>
              </a:ext>
            </a:extLst>
          </p:cNvPr>
          <p:cNvSpPr>
            <a:spLocks noGrp="1"/>
          </p:cNvSpPr>
          <p:nvPr>
            <p:ph sz="quarter" idx="14"/>
          </p:nvPr>
        </p:nvSpPr>
        <p:spPr>
          <a:xfrm>
            <a:off x="342899" y="4880008"/>
            <a:ext cx="6077151" cy="786860"/>
          </a:xfrm>
        </p:spPr>
        <p:txBody>
          <a:bodyPr>
            <a:normAutofit/>
          </a:bodyPr>
          <a:lstStyle/>
          <a:p>
            <a:r>
              <a:rPr lang="en-IN" sz="2400" b="1" dirty="0">
                <a:solidFill>
                  <a:srgbClr val="FFFF00"/>
                </a:solidFill>
              </a:rPr>
              <a:t>Chemical stress echocardiogram.</a:t>
            </a:r>
          </a:p>
        </p:txBody>
      </p:sp>
      <p:sp>
        <p:nvSpPr>
          <p:cNvPr id="8" name="Text Placeholder 3">
            <a:extLst>
              <a:ext uri="{FF2B5EF4-FFF2-40B4-BE49-F238E27FC236}">
                <a16:creationId xmlns:a16="http://schemas.microsoft.com/office/drawing/2014/main" id="{F8E22E9C-AA03-48A9-AEA7-BAAEA466F082}"/>
              </a:ext>
            </a:extLst>
          </p:cNvPr>
          <p:cNvSpPr>
            <a:spLocks noGrp="1"/>
          </p:cNvSpPr>
          <p:nvPr>
            <p:ph type="body" sz="quarter" idx="12"/>
          </p:nvPr>
        </p:nvSpPr>
        <p:spPr>
          <a:xfrm>
            <a:off x="2967741" y="6324600"/>
            <a:ext cx="3208518" cy="253482"/>
          </a:xfrm>
        </p:spPr>
        <p:txBody>
          <a:bodyPr/>
          <a:lstStyle/>
          <a:p>
            <a:r>
              <a:rPr lang="en-US" sz="1200" dirty="0">
                <a:hlinkClick r:id="" action="ppaction://noaction"/>
              </a:rPr>
              <a:t>Access the text alternative for slide images.</a:t>
            </a:r>
            <a:endParaRPr lang="en-US" sz="1200" dirty="0"/>
          </a:p>
        </p:txBody>
      </p:sp>
      <p:sp>
        <p:nvSpPr>
          <p:cNvPr id="7" name="Slide Number Placeholder 6">
            <a:extLst>
              <a:ext uri="{FF2B5EF4-FFF2-40B4-BE49-F238E27FC236}">
                <a16:creationId xmlns:a16="http://schemas.microsoft.com/office/drawing/2014/main" id="{0B41F5A2-7ABB-10B6-DEE0-8C124141A125}"/>
              </a:ext>
            </a:extLst>
          </p:cNvPr>
          <p:cNvSpPr>
            <a:spLocks noGrp="1"/>
          </p:cNvSpPr>
          <p:nvPr>
            <p:ph type="sldNum" sz="quarter" idx="10"/>
          </p:nvPr>
        </p:nvSpPr>
        <p:spPr/>
        <p:txBody>
          <a:bodyPr/>
          <a:lstStyle/>
          <a:p>
            <a:fld id="{68151E55-6873-49E2-B8D5-2F265E6F1973}" type="slidenum">
              <a:rPr lang="en-US" smtClean="0"/>
              <a:pPr/>
              <a:t>17</a:t>
            </a:fld>
            <a:endParaRPr lang="en-US"/>
          </a:p>
        </p:txBody>
      </p:sp>
      <p:sp>
        <p:nvSpPr>
          <p:cNvPr id="6" name="Content Placeholder 5">
            <a:extLst>
              <a:ext uri="{FF2B5EF4-FFF2-40B4-BE49-F238E27FC236}">
                <a16:creationId xmlns:a16="http://schemas.microsoft.com/office/drawing/2014/main" id="{F5BC5298-E263-2329-6535-539A7318026E}"/>
              </a:ext>
            </a:extLst>
          </p:cNvPr>
          <p:cNvSpPr>
            <a:spLocks noGrp="1"/>
          </p:cNvSpPr>
          <p:nvPr>
            <p:ph sz="quarter" idx="15"/>
          </p:nvPr>
        </p:nvSpPr>
        <p:spPr>
          <a:xfrm>
            <a:off x="5182815" y="4316045"/>
            <a:ext cx="1516565" cy="253482"/>
          </a:xfrm>
        </p:spPr>
        <p:txBody>
          <a:bodyPr>
            <a:normAutofit fontScale="70000" lnSpcReduction="20000"/>
          </a:bodyPr>
          <a:lstStyle/>
          <a:p>
            <a:r>
              <a:rPr lang="en-US" sz="1200" b="0" i="0" u="none" strike="noStrike" baseline="0" dirty="0" err="1">
                <a:solidFill>
                  <a:srgbClr val="000000"/>
                </a:solidFill>
              </a:rPr>
              <a:t>kalus</a:t>
            </a:r>
            <a:r>
              <a:rPr lang="en-US" sz="1200" b="0" i="0" u="none" strike="noStrike" baseline="0" dirty="0">
                <a:solidFill>
                  <a:srgbClr val="000000"/>
                </a:solidFill>
              </a:rPr>
              <a:t>/Getty Images</a:t>
            </a:r>
            <a:endParaRPr lang="en-US" sz="1200" dirty="0"/>
          </a:p>
        </p:txBody>
      </p:sp>
      <p:pic>
        <p:nvPicPr>
          <p:cNvPr id="9" name="Picture 8" descr="An image shows the visuals of an echocardiogram.">
            <a:extLst>
              <a:ext uri="{FF2B5EF4-FFF2-40B4-BE49-F238E27FC236}">
                <a16:creationId xmlns:a16="http://schemas.microsoft.com/office/drawing/2014/main" id="{DAB15AC6-891D-665A-C29D-78002EB86284}"/>
              </a:ext>
            </a:extLst>
          </p:cNvPr>
          <p:cNvPicPr>
            <a:picLocks noChangeAspect="1"/>
          </p:cNvPicPr>
          <p:nvPr/>
        </p:nvPicPr>
        <p:blipFill rotWithShape="1">
          <a:blip r:embed="rId3"/>
          <a:srcRect t="3586" b="4439"/>
          <a:stretch/>
        </p:blipFill>
        <p:spPr>
          <a:xfrm>
            <a:off x="5182815" y="1577341"/>
            <a:ext cx="3799437" cy="2708910"/>
          </a:xfrm>
          <a:prstGeom prst="rect">
            <a:avLst/>
          </a:prstGeom>
        </p:spPr>
      </p:pic>
    </p:spTree>
    <p:extLst>
      <p:ext uri="{BB962C8B-B14F-4D97-AF65-F5344CB8AC3E}">
        <p14:creationId xmlns:p14="http://schemas.microsoft.com/office/powerpoint/2010/main" val="248066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CE73-87EF-FA8B-E5D0-B2E240DB1B3D}"/>
              </a:ext>
            </a:extLst>
          </p:cNvPr>
          <p:cNvSpPr>
            <a:spLocks noGrp="1"/>
          </p:cNvSpPr>
          <p:nvPr>
            <p:ph type="title"/>
          </p:nvPr>
        </p:nvSpPr>
        <p:spPr/>
        <p:txBody>
          <a:bodyPr>
            <a:normAutofit fontScale="90000"/>
          </a:bodyPr>
          <a:lstStyle/>
          <a:p>
            <a:r>
              <a:rPr lang="en-US" dirty="0"/>
              <a:t>Learning Outcome 12.3</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0C02DF46-0A03-EAC7-C2A6-C642903D3872}"/>
              </a:ext>
            </a:extLst>
          </p:cNvPr>
          <p:cNvSpPr>
            <a:spLocks noGrp="1"/>
          </p:cNvSpPr>
          <p:nvPr>
            <p:ph sz="quarter" idx="11"/>
          </p:nvPr>
        </p:nvSpPr>
        <p:spPr/>
        <p:txBody>
          <a:bodyPr/>
          <a:lstStyle/>
          <a:p>
            <a:r>
              <a:rPr lang="en-US" sz="2800" b="1" dirty="0">
                <a:solidFill>
                  <a:srgbClr val="FFFF00"/>
                </a:solidFill>
              </a:rPr>
              <a:t>What type of diagnostic test uses both a chemical stressor and sound?</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463EA975-C819-3029-CE2D-5A87AAC63EDE}"/>
              </a:ext>
            </a:extLst>
          </p:cNvPr>
          <p:cNvSpPr>
            <a:spLocks noGrp="1"/>
          </p:cNvSpPr>
          <p:nvPr>
            <p:ph type="sldNum" sz="quarter" idx="4"/>
          </p:nvPr>
        </p:nvSpPr>
        <p:spPr/>
        <p:txBody>
          <a:bodyPr/>
          <a:lstStyle/>
          <a:p>
            <a:fld id="{68151E55-6873-49E2-B8D5-2F265E6F1973}" type="slidenum">
              <a:rPr lang="en-US" sz="2800" smtClean="0"/>
              <a:pPr/>
              <a:t>18</a:t>
            </a:fld>
            <a:endParaRPr lang="en-US" dirty="0"/>
          </a:p>
        </p:txBody>
      </p:sp>
    </p:spTree>
    <p:extLst>
      <p:ext uri="{BB962C8B-B14F-4D97-AF65-F5344CB8AC3E}">
        <p14:creationId xmlns:p14="http://schemas.microsoft.com/office/powerpoint/2010/main" val="3336317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12.3</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56750" y="2934059"/>
            <a:ext cx="8458200" cy="494941"/>
          </a:xfrm>
        </p:spPr>
        <p:txBody>
          <a:bodyPr>
            <a:normAutofit/>
          </a:bodyPr>
          <a:lstStyle/>
          <a:p>
            <a:r>
              <a:rPr lang="en-IN" sz="2400"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901237"/>
          </a:xfrm>
        </p:spPr>
        <p:txBody>
          <a:bodyPr>
            <a:normAutofit/>
          </a:bodyPr>
          <a:lstStyle/>
          <a:p>
            <a:r>
              <a:rPr lang="en-US" sz="2400" b="1" dirty="0">
                <a:solidFill>
                  <a:srgbClr val="FFFF00"/>
                </a:solidFill>
              </a:rPr>
              <a:t>What type of diagnostic test uses both a chemical stressor and sound?</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19</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56750" y="3645371"/>
            <a:ext cx="8458200" cy="563883"/>
          </a:xfrm>
        </p:spPr>
        <p:txBody>
          <a:bodyPr>
            <a:normAutofit/>
          </a:bodyPr>
          <a:lstStyle/>
          <a:p>
            <a:r>
              <a:rPr lang="en-US" sz="2400" b="1" dirty="0">
                <a:solidFill>
                  <a:srgbClr val="FFFF00"/>
                </a:solidFill>
              </a:rPr>
              <a:t>Chemical stress echocardiogram.</a:t>
            </a:r>
          </a:p>
        </p:txBody>
      </p:sp>
    </p:spTree>
    <p:extLst>
      <p:ext uri="{BB962C8B-B14F-4D97-AF65-F5344CB8AC3E}">
        <p14:creationId xmlns:p14="http://schemas.microsoft.com/office/powerpoint/2010/main" val="4164698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52B4-9AE0-6E70-7972-03513657E545}"/>
              </a:ext>
            </a:extLst>
          </p:cNvPr>
          <p:cNvSpPr>
            <a:spLocks noGrp="1"/>
          </p:cNvSpPr>
          <p:nvPr>
            <p:ph type="title"/>
          </p:nvPr>
        </p:nvSpPr>
        <p:spPr/>
        <p:txBody>
          <a:bodyPr>
            <a:noAutofit/>
          </a:bodyPr>
          <a:lstStyle/>
          <a:p>
            <a:r>
              <a:rPr lang="en-US" sz="3200" dirty="0"/>
              <a:t>Learning Outcome 12.1</a:t>
            </a:r>
            <a:br>
              <a:rPr lang="en-US" sz="3200" dirty="0"/>
            </a:br>
            <a:r>
              <a:rPr lang="en-US" sz="3200" dirty="0"/>
              <a:t>Cardiac Stress Testing</a:t>
            </a:r>
            <a:endParaRPr lang="en-IN" sz="3200" dirty="0"/>
          </a:p>
        </p:txBody>
      </p:sp>
      <p:sp>
        <p:nvSpPr>
          <p:cNvPr id="3" name="Content Placeholder 2">
            <a:extLst>
              <a:ext uri="{FF2B5EF4-FFF2-40B4-BE49-F238E27FC236}">
                <a16:creationId xmlns:a16="http://schemas.microsoft.com/office/drawing/2014/main" id="{EFC6989B-CB51-82CE-B533-3B21FE99F8E9}"/>
              </a:ext>
            </a:extLst>
          </p:cNvPr>
          <p:cNvSpPr>
            <a:spLocks noGrp="1"/>
          </p:cNvSpPr>
          <p:nvPr>
            <p:ph sz="quarter" idx="11"/>
          </p:nvPr>
        </p:nvSpPr>
        <p:spPr>
          <a:xfrm>
            <a:off x="342900" y="1276709"/>
            <a:ext cx="8458200" cy="483511"/>
          </a:xfrm>
        </p:spPr>
        <p:txBody>
          <a:bodyPr/>
          <a:lstStyle/>
          <a:p>
            <a:pPr algn="ctr"/>
            <a:r>
              <a:rPr lang="en-IN" dirty="0">
                <a:solidFill>
                  <a:srgbClr val="002060"/>
                </a:solidFill>
              </a:rPr>
              <a:t>Key Terms</a:t>
            </a:r>
          </a:p>
        </p:txBody>
      </p:sp>
      <p:sp>
        <p:nvSpPr>
          <p:cNvPr id="4" name="Content Placeholder 3">
            <a:extLst>
              <a:ext uri="{FF2B5EF4-FFF2-40B4-BE49-F238E27FC236}">
                <a16:creationId xmlns:a16="http://schemas.microsoft.com/office/drawing/2014/main" id="{5ACF360C-53DD-5CF8-47FF-8378BE47FCD2}"/>
              </a:ext>
            </a:extLst>
          </p:cNvPr>
          <p:cNvSpPr>
            <a:spLocks noGrp="1"/>
          </p:cNvSpPr>
          <p:nvPr>
            <p:ph sz="quarter" idx="14"/>
          </p:nvPr>
        </p:nvSpPr>
        <p:spPr>
          <a:xfrm>
            <a:off x="342900" y="1977390"/>
            <a:ext cx="8458200" cy="1005840"/>
          </a:xfrm>
        </p:spPr>
        <p:txBody>
          <a:bodyPr/>
          <a:lstStyle/>
          <a:p>
            <a:pPr marL="292608" indent="-292608">
              <a:buFont typeface="Arial" panose="020B0604020202020204" pitchFamily="34" charset="0"/>
              <a:buChar char="•"/>
            </a:pPr>
            <a:r>
              <a:rPr lang="en-IN" b="1" dirty="0">
                <a:solidFill>
                  <a:srgbClr val="FFC000"/>
                </a:solidFill>
              </a:rPr>
              <a:t>Cardiologist</a:t>
            </a:r>
          </a:p>
          <a:p>
            <a:pPr marL="292608" indent="-292608">
              <a:buFont typeface="Arial" panose="020B0604020202020204" pitchFamily="34" charset="0"/>
              <a:buChar char="•"/>
            </a:pPr>
            <a:r>
              <a:rPr lang="en-IN" b="1" dirty="0">
                <a:solidFill>
                  <a:srgbClr val="FFC000"/>
                </a:solidFill>
              </a:rPr>
              <a:t>Noninvasive</a:t>
            </a:r>
          </a:p>
        </p:txBody>
      </p:sp>
      <p:sp>
        <p:nvSpPr>
          <p:cNvPr id="7" name="Slide Number Placeholder 6">
            <a:extLst>
              <a:ext uri="{FF2B5EF4-FFF2-40B4-BE49-F238E27FC236}">
                <a16:creationId xmlns:a16="http://schemas.microsoft.com/office/drawing/2014/main" id="{B90089BE-0258-D0F8-BEAA-195FF799AEC4}"/>
              </a:ext>
            </a:extLst>
          </p:cNvPr>
          <p:cNvSpPr>
            <a:spLocks noGrp="1"/>
          </p:cNvSpPr>
          <p:nvPr>
            <p:ph type="sldNum" sz="quarter" idx="10"/>
          </p:nvPr>
        </p:nvSpPr>
        <p:spPr/>
        <p:txBody>
          <a:bodyPr/>
          <a:lstStyle/>
          <a:p>
            <a:fld id="{68151E55-6873-49E2-B8D5-2F265E6F1973}" type="slidenum">
              <a:rPr lang="en-US" smtClean="0"/>
              <a:pPr/>
              <a:t>2</a:t>
            </a:fld>
            <a:endParaRPr lang="en-US"/>
          </a:p>
        </p:txBody>
      </p:sp>
    </p:spTree>
    <p:extLst>
      <p:ext uri="{BB962C8B-B14F-4D97-AF65-F5344CB8AC3E}">
        <p14:creationId xmlns:p14="http://schemas.microsoft.com/office/powerpoint/2010/main" val="218809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AD12-5655-A0A0-4D69-97D4B6BEA93D}"/>
              </a:ext>
            </a:extLst>
          </p:cNvPr>
          <p:cNvSpPr>
            <a:spLocks noGrp="1"/>
          </p:cNvSpPr>
          <p:nvPr>
            <p:ph type="title"/>
          </p:nvPr>
        </p:nvSpPr>
        <p:spPr/>
        <p:txBody>
          <a:bodyPr>
            <a:noAutofit/>
          </a:bodyPr>
          <a:lstStyle/>
          <a:p>
            <a:r>
              <a:rPr lang="en-US" sz="2400" dirty="0"/>
              <a:t>Learning Outcome 12.4</a:t>
            </a:r>
            <a:br>
              <a:rPr lang="en-US" sz="2400" dirty="0"/>
            </a:br>
            <a:r>
              <a:rPr lang="en-US" sz="2400" dirty="0"/>
              <a:t>Preparing the Patient for Exercise Electrocardiography</a:t>
            </a:r>
            <a:endParaRPr lang="en-IN" sz="2400" dirty="0"/>
          </a:p>
        </p:txBody>
      </p:sp>
      <p:sp>
        <p:nvSpPr>
          <p:cNvPr id="3" name="Content Placeholder 2">
            <a:extLst>
              <a:ext uri="{FF2B5EF4-FFF2-40B4-BE49-F238E27FC236}">
                <a16:creationId xmlns:a16="http://schemas.microsoft.com/office/drawing/2014/main" id="{3C2799A4-FCE1-BC3E-3892-CF3C7F4351D1}"/>
              </a:ext>
            </a:extLst>
          </p:cNvPr>
          <p:cNvSpPr>
            <a:spLocks noGrp="1"/>
          </p:cNvSpPr>
          <p:nvPr>
            <p:ph sz="quarter" idx="11"/>
          </p:nvPr>
        </p:nvSpPr>
        <p:spPr>
          <a:xfrm>
            <a:off x="342900" y="1534830"/>
            <a:ext cx="8458200" cy="529231"/>
          </a:xfrm>
        </p:spPr>
        <p:txBody>
          <a:bodyPr/>
          <a:lstStyle/>
          <a:p>
            <a:pPr algn="ctr"/>
            <a:r>
              <a:rPr lang="en-IN" dirty="0">
                <a:solidFill>
                  <a:srgbClr val="002060"/>
                </a:solidFill>
              </a:rPr>
              <a:t>Key Term</a:t>
            </a:r>
          </a:p>
        </p:txBody>
      </p:sp>
      <p:sp>
        <p:nvSpPr>
          <p:cNvPr id="4" name="Content Placeholder 3">
            <a:extLst>
              <a:ext uri="{FF2B5EF4-FFF2-40B4-BE49-F238E27FC236}">
                <a16:creationId xmlns:a16="http://schemas.microsoft.com/office/drawing/2014/main" id="{54DC61C2-8CB2-4CE6-3F84-B99B62946ABA}"/>
              </a:ext>
            </a:extLst>
          </p:cNvPr>
          <p:cNvSpPr>
            <a:spLocks noGrp="1"/>
          </p:cNvSpPr>
          <p:nvPr>
            <p:ph sz="quarter" idx="14"/>
          </p:nvPr>
        </p:nvSpPr>
        <p:spPr>
          <a:xfrm>
            <a:off x="342900" y="2503170"/>
            <a:ext cx="8458200" cy="502920"/>
          </a:xfrm>
        </p:spPr>
        <p:txBody>
          <a:bodyPr>
            <a:normAutofit lnSpcReduction="10000"/>
          </a:bodyPr>
          <a:lstStyle/>
          <a:p>
            <a:pPr marL="292608" indent="-292608">
              <a:buFont typeface="Arial" panose="020B0604020202020204" pitchFamily="34" charset="0"/>
              <a:buChar char="•"/>
            </a:pPr>
            <a:r>
              <a:rPr lang="en-IN" sz="2800" b="1" dirty="0">
                <a:solidFill>
                  <a:srgbClr val="FFFF00"/>
                </a:solidFill>
              </a:rPr>
              <a:t>Beta blockers.</a:t>
            </a:r>
          </a:p>
        </p:txBody>
      </p:sp>
      <p:sp>
        <p:nvSpPr>
          <p:cNvPr id="7" name="Slide Number Placeholder 6">
            <a:extLst>
              <a:ext uri="{FF2B5EF4-FFF2-40B4-BE49-F238E27FC236}">
                <a16:creationId xmlns:a16="http://schemas.microsoft.com/office/drawing/2014/main" id="{11BD35DD-AB97-D364-1060-D4F9D6C3C823}"/>
              </a:ext>
            </a:extLst>
          </p:cNvPr>
          <p:cNvSpPr>
            <a:spLocks noGrp="1"/>
          </p:cNvSpPr>
          <p:nvPr>
            <p:ph type="sldNum" sz="quarter" idx="10"/>
          </p:nvPr>
        </p:nvSpPr>
        <p:spPr/>
        <p:txBody>
          <a:bodyPr/>
          <a:lstStyle/>
          <a:p>
            <a:fld id="{68151E55-6873-49E2-B8D5-2F265E6F1973}" type="slidenum">
              <a:rPr lang="en-US" smtClean="0"/>
              <a:pPr/>
              <a:t>20</a:t>
            </a:fld>
            <a:endParaRPr lang="en-US"/>
          </a:p>
        </p:txBody>
      </p:sp>
    </p:spTree>
    <p:extLst>
      <p:ext uri="{BB962C8B-B14F-4D97-AF65-F5344CB8AC3E}">
        <p14:creationId xmlns:p14="http://schemas.microsoft.com/office/powerpoint/2010/main" val="133159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0673-251B-C497-89BA-849DCAA42376}"/>
              </a:ext>
            </a:extLst>
          </p:cNvPr>
          <p:cNvSpPr>
            <a:spLocks noGrp="1"/>
          </p:cNvSpPr>
          <p:nvPr>
            <p:ph type="title"/>
          </p:nvPr>
        </p:nvSpPr>
        <p:spPr/>
        <p:txBody>
          <a:bodyPr>
            <a:noAutofit/>
          </a:bodyPr>
          <a:lstStyle/>
          <a:p>
            <a:r>
              <a:rPr lang="en-US" sz="3200" dirty="0"/>
              <a:t>Preparing the Patient for Exercise Electrocardiography</a:t>
            </a:r>
            <a:endParaRPr lang="en-IN" sz="3200" dirty="0"/>
          </a:p>
        </p:txBody>
      </p:sp>
      <p:sp>
        <p:nvSpPr>
          <p:cNvPr id="3" name="Content Placeholder 2">
            <a:extLst>
              <a:ext uri="{FF2B5EF4-FFF2-40B4-BE49-F238E27FC236}">
                <a16:creationId xmlns:a16="http://schemas.microsoft.com/office/drawing/2014/main" id="{B9BEA797-4C19-0932-2D17-924C669AEA0E}"/>
              </a:ext>
            </a:extLst>
          </p:cNvPr>
          <p:cNvSpPr>
            <a:spLocks noGrp="1"/>
          </p:cNvSpPr>
          <p:nvPr>
            <p:ph sz="quarter" idx="11"/>
          </p:nvPr>
        </p:nvSpPr>
        <p:spPr>
          <a:xfrm>
            <a:off x="342900" y="1276709"/>
            <a:ext cx="8458200" cy="1935121"/>
          </a:xfrm>
        </p:spPr>
        <p:txBody>
          <a:bodyPr>
            <a:normAutofit lnSpcReduction="10000"/>
          </a:bodyPr>
          <a:lstStyle/>
          <a:p>
            <a:r>
              <a:rPr lang="en-US" b="1" dirty="0">
                <a:solidFill>
                  <a:srgbClr val="FFFF00"/>
                </a:solidFill>
              </a:rPr>
              <a:t>Describe the procedure and what to expect.</a:t>
            </a:r>
          </a:p>
          <a:p>
            <a:pPr marL="292608" indent="-292608">
              <a:buFont typeface="Arial" panose="020B0604020202020204" pitchFamily="34" charset="0"/>
              <a:buChar char="•"/>
            </a:pPr>
            <a:r>
              <a:rPr lang="en-US" b="1" dirty="0">
                <a:solidFill>
                  <a:srgbClr val="FFFF00"/>
                </a:solidFill>
              </a:rPr>
              <a:t>Before the procedure.</a:t>
            </a:r>
          </a:p>
          <a:p>
            <a:pPr marL="292608" indent="-292608">
              <a:buFont typeface="Arial" panose="020B0604020202020204" pitchFamily="34" charset="0"/>
              <a:buChar char="•"/>
            </a:pPr>
            <a:r>
              <a:rPr lang="en-US" b="1" dirty="0">
                <a:solidFill>
                  <a:srgbClr val="FFFF00"/>
                </a:solidFill>
              </a:rPr>
              <a:t>During the procedure/day of appointment.</a:t>
            </a:r>
          </a:p>
          <a:p>
            <a:pPr marL="292608" indent="-292608">
              <a:buFont typeface="Arial" panose="020B0604020202020204" pitchFamily="34" charset="0"/>
              <a:buChar char="•"/>
            </a:pPr>
            <a:r>
              <a:rPr lang="en-US" b="1" dirty="0">
                <a:solidFill>
                  <a:srgbClr val="FFFF00"/>
                </a:solidFill>
              </a:rPr>
              <a:t>After the procedure.</a:t>
            </a:r>
            <a:endParaRPr lang="en-IN" b="1" dirty="0">
              <a:solidFill>
                <a:srgbClr val="FFFF00"/>
              </a:solidFill>
            </a:endParaRPr>
          </a:p>
        </p:txBody>
      </p:sp>
      <p:sp>
        <p:nvSpPr>
          <p:cNvPr id="4" name="Content Placeholder 3">
            <a:extLst>
              <a:ext uri="{FF2B5EF4-FFF2-40B4-BE49-F238E27FC236}">
                <a16:creationId xmlns:a16="http://schemas.microsoft.com/office/drawing/2014/main" id="{B44748E5-BB5A-AA99-9DDA-4FA8A72C0554}"/>
              </a:ext>
            </a:extLst>
          </p:cNvPr>
          <p:cNvSpPr>
            <a:spLocks noGrp="1"/>
          </p:cNvSpPr>
          <p:nvPr>
            <p:ph sz="quarter" idx="14"/>
          </p:nvPr>
        </p:nvSpPr>
        <p:spPr>
          <a:xfrm>
            <a:off x="342900" y="3531870"/>
            <a:ext cx="8458200" cy="1360170"/>
          </a:xfrm>
        </p:spPr>
        <p:txBody>
          <a:bodyPr/>
          <a:lstStyle/>
          <a:p>
            <a:r>
              <a:rPr lang="en-US" b="1" dirty="0">
                <a:solidFill>
                  <a:srgbClr val="FFFF00"/>
                </a:solidFill>
              </a:rPr>
              <a:t>Obtain informed consent.</a:t>
            </a:r>
          </a:p>
          <a:p>
            <a:r>
              <a:rPr lang="en-US" b="1" dirty="0">
                <a:solidFill>
                  <a:srgbClr val="FFFF00"/>
                </a:solidFill>
              </a:rPr>
              <a:t>Test may take 45 minutes to 3 hours, depending on test being performed.</a:t>
            </a:r>
            <a:endParaRPr lang="en-IN" b="1" dirty="0">
              <a:solidFill>
                <a:srgbClr val="FFFF00"/>
              </a:solidFill>
            </a:endParaRPr>
          </a:p>
        </p:txBody>
      </p:sp>
      <p:sp>
        <p:nvSpPr>
          <p:cNvPr id="7" name="Slide Number Placeholder 6">
            <a:extLst>
              <a:ext uri="{FF2B5EF4-FFF2-40B4-BE49-F238E27FC236}">
                <a16:creationId xmlns:a16="http://schemas.microsoft.com/office/drawing/2014/main" id="{B4F81280-86DA-ED57-1039-824B635130DC}"/>
              </a:ext>
            </a:extLst>
          </p:cNvPr>
          <p:cNvSpPr>
            <a:spLocks noGrp="1"/>
          </p:cNvSpPr>
          <p:nvPr>
            <p:ph type="sldNum" sz="quarter" idx="10"/>
          </p:nvPr>
        </p:nvSpPr>
        <p:spPr/>
        <p:txBody>
          <a:bodyPr/>
          <a:lstStyle/>
          <a:p>
            <a:fld id="{68151E55-6873-49E2-B8D5-2F265E6F1973}" type="slidenum">
              <a:rPr lang="en-US" smtClean="0"/>
              <a:pPr/>
              <a:t>21</a:t>
            </a:fld>
            <a:endParaRPr lang="en-US"/>
          </a:p>
        </p:txBody>
      </p:sp>
    </p:spTree>
    <p:extLst>
      <p:ext uri="{BB962C8B-B14F-4D97-AF65-F5344CB8AC3E}">
        <p14:creationId xmlns:p14="http://schemas.microsoft.com/office/powerpoint/2010/main" val="3808324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3ABC-C46D-D23E-C6B3-7EAF91CE7C52}"/>
              </a:ext>
            </a:extLst>
          </p:cNvPr>
          <p:cNvSpPr>
            <a:spLocks noGrp="1"/>
          </p:cNvSpPr>
          <p:nvPr>
            <p:ph type="title"/>
          </p:nvPr>
        </p:nvSpPr>
        <p:spPr/>
        <p:txBody>
          <a:bodyPr>
            <a:normAutofit fontScale="90000"/>
          </a:bodyPr>
          <a:lstStyle/>
          <a:p>
            <a:r>
              <a:rPr lang="en-US" dirty="0"/>
              <a:t>Patient Instructions: Before the Test</a:t>
            </a:r>
            <a:endParaRPr lang="en-IN" dirty="0"/>
          </a:p>
        </p:txBody>
      </p:sp>
      <p:sp>
        <p:nvSpPr>
          <p:cNvPr id="3" name="Content Placeholder 2">
            <a:extLst>
              <a:ext uri="{FF2B5EF4-FFF2-40B4-BE49-F238E27FC236}">
                <a16:creationId xmlns:a16="http://schemas.microsoft.com/office/drawing/2014/main" id="{E64800AD-7942-3DE9-F91D-42E490400B1B}"/>
              </a:ext>
            </a:extLst>
          </p:cNvPr>
          <p:cNvSpPr>
            <a:spLocks noGrp="1"/>
          </p:cNvSpPr>
          <p:nvPr>
            <p:ph sz="quarter" idx="11"/>
          </p:nvPr>
        </p:nvSpPr>
        <p:spPr/>
        <p:txBody>
          <a:bodyPr/>
          <a:lstStyle/>
          <a:p>
            <a:r>
              <a:rPr lang="en-US" sz="2400" b="1" dirty="0">
                <a:solidFill>
                  <a:srgbClr val="FFFF00"/>
                </a:solidFill>
              </a:rPr>
              <a:t>Instruct on consumption of alcohol, caffeine, and tobacco based on facility protocol.</a:t>
            </a:r>
          </a:p>
          <a:p>
            <a:r>
              <a:rPr lang="en-US" sz="2400" b="1" dirty="0">
                <a:solidFill>
                  <a:srgbClr val="FFFF00"/>
                </a:solidFill>
              </a:rPr>
              <a:t>Provide guidelines for eating and drinking based on facility protocol.</a:t>
            </a:r>
          </a:p>
          <a:p>
            <a:r>
              <a:rPr lang="en-US" sz="2400" b="1" dirty="0">
                <a:solidFill>
                  <a:srgbClr val="FFFF00"/>
                </a:solidFill>
              </a:rPr>
              <a:t>Wear comfortable clothes and shoes.</a:t>
            </a:r>
          </a:p>
          <a:p>
            <a:r>
              <a:rPr lang="en-US" sz="2400" b="1" dirty="0">
                <a:solidFill>
                  <a:srgbClr val="FFFF00"/>
                </a:solidFill>
              </a:rPr>
              <a:t>Certain medications should not be taken—check physician’s order.</a:t>
            </a:r>
          </a:p>
          <a:p>
            <a:pPr marL="292608" indent="-292608">
              <a:buFont typeface="Arial" panose="020B0604020202020204" pitchFamily="34" charset="0"/>
              <a:buChar char="•"/>
            </a:pPr>
            <a:r>
              <a:rPr lang="en-US" sz="2400" b="1" dirty="0">
                <a:solidFill>
                  <a:srgbClr val="FFFF00"/>
                </a:solidFill>
              </a:rPr>
              <a:t>Beta blockers.</a:t>
            </a:r>
            <a:endParaRPr lang="en-IN" b="1" dirty="0">
              <a:solidFill>
                <a:srgbClr val="FFFF00"/>
              </a:solidFill>
            </a:endParaRPr>
          </a:p>
        </p:txBody>
      </p:sp>
      <p:sp>
        <p:nvSpPr>
          <p:cNvPr id="6" name="Slide Number Placeholder 5">
            <a:extLst>
              <a:ext uri="{FF2B5EF4-FFF2-40B4-BE49-F238E27FC236}">
                <a16:creationId xmlns:a16="http://schemas.microsoft.com/office/drawing/2014/main" id="{C9BC3FE6-B279-CB97-22D4-BF7211259665}"/>
              </a:ext>
            </a:extLst>
          </p:cNvPr>
          <p:cNvSpPr>
            <a:spLocks noGrp="1"/>
          </p:cNvSpPr>
          <p:nvPr>
            <p:ph type="sldNum" sz="quarter" idx="4"/>
          </p:nvPr>
        </p:nvSpPr>
        <p:spPr/>
        <p:txBody>
          <a:bodyPr/>
          <a:lstStyle/>
          <a:p>
            <a:fld id="{68151E55-6873-49E2-B8D5-2F265E6F1973}" type="slidenum">
              <a:rPr lang="en-US" sz="2800" smtClean="0"/>
              <a:pPr/>
              <a:t>22</a:t>
            </a:fld>
            <a:endParaRPr lang="en-US" dirty="0"/>
          </a:p>
        </p:txBody>
      </p:sp>
    </p:spTree>
    <p:extLst>
      <p:ext uri="{BB962C8B-B14F-4D97-AF65-F5344CB8AC3E}">
        <p14:creationId xmlns:p14="http://schemas.microsoft.com/office/powerpoint/2010/main" val="40194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4598-D15D-54C7-F09E-E373977AF0F5}"/>
              </a:ext>
            </a:extLst>
          </p:cNvPr>
          <p:cNvSpPr>
            <a:spLocks noGrp="1"/>
          </p:cNvSpPr>
          <p:nvPr>
            <p:ph type="title"/>
          </p:nvPr>
        </p:nvSpPr>
        <p:spPr/>
        <p:txBody>
          <a:bodyPr>
            <a:normAutofit/>
          </a:bodyPr>
          <a:lstStyle/>
          <a:p>
            <a:r>
              <a:rPr lang="en-IN" sz="3600" dirty="0"/>
              <a:t>Day of Appointment </a:t>
            </a:r>
            <a:r>
              <a:rPr lang="en-IN" sz="1000" b="0" dirty="0"/>
              <a:t>1</a:t>
            </a:r>
          </a:p>
        </p:txBody>
      </p:sp>
      <p:sp>
        <p:nvSpPr>
          <p:cNvPr id="3" name="Content Placeholder 2">
            <a:extLst>
              <a:ext uri="{FF2B5EF4-FFF2-40B4-BE49-F238E27FC236}">
                <a16:creationId xmlns:a16="http://schemas.microsoft.com/office/drawing/2014/main" id="{F57DCB23-6F0A-4F3C-04E8-0D1E01E6C864}"/>
              </a:ext>
            </a:extLst>
          </p:cNvPr>
          <p:cNvSpPr>
            <a:spLocks noGrp="1"/>
          </p:cNvSpPr>
          <p:nvPr>
            <p:ph sz="quarter" idx="11"/>
          </p:nvPr>
        </p:nvSpPr>
        <p:spPr>
          <a:xfrm>
            <a:off x="342900" y="1276709"/>
            <a:ext cx="8458200" cy="2952391"/>
          </a:xfrm>
        </p:spPr>
        <p:txBody>
          <a:bodyPr>
            <a:normAutofit lnSpcReduction="10000"/>
          </a:bodyPr>
          <a:lstStyle/>
          <a:p>
            <a:r>
              <a:rPr lang="en-US" b="1" dirty="0">
                <a:solidFill>
                  <a:srgbClr val="FFFF00"/>
                </a:solidFill>
              </a:rPr>
              <a:t>Verify that equipment is working, including crash cart.</a:t>
            </a:r>
          </a:p>
          <a:p>
            <a:r>
              <a:rPr lang="en-US" b="1" dirty="0">
                <a:solidFill>
                  <a:srgbClr val="FFFF00"/>
                </a:solidFill>
              </a:rPr>
              <a:t>Gather supplies.</a:t>
            </a:r>
          </a:p>
          <a:p>
            <a:r>
              <a:rPr lang="en-US" b="1" dirty="0">
                <a:solidFill>
                  <a:srgbClr val="FFFF00"/>
                </a:solidFill>
              </a:rPr>
              <a:t>Verify physician’s order.</a:t>
            </a:r>
          </a:p>
          <a:p>
            <a:r>
              <a:rPr lang="en-US" b="1" dirty="0">
                <a:solidFill>
                  <a:srgbClr val="FFFF00"/>
                </a:solidFill>
              </a:rPr>
              <a:t>Make sure paperwork is complete.</a:t>
            </a:r>
          </a:p>
          <a:p>
            <a:pPr marL="292608" indent="-292608">
              <a:buFont typeface="Arial" panose="020B0604020202020204" pitchFamily="34" charset="0"/>
              <a:buChar char="•"/>
            </a:pPr>
            <a:r>
              <a:rPr lang="en-US" b="1" dirty="0">
                <a:solidFill>
                  <a:srgbClr val="FFFF00"/>
                </a:solidFill>
              </a:rPr>
              <a:t>Medical history.</a:t>
            </a:r>
          </a:p>
          <a:p>
            <a:pPr marL="292608" indent="-292608">
              <a:buFont typeface="Arial" panose="020B0604020202020204" pitchFamily="34" charset="0"/>
              <a:buChar char="•"/>
            </a:pPr>
            <a:r>
              <a:rPr lang="en-US" b="1" dirty="0">
                <a:solidFill>
                  <a:srgbClr val="FFFF00"/>
                </a:solidFill>
              </a:rPr>
              <a:t>Informed consent.</a:t>
            </a:r>
            <a:endParaRPr lang="en-IN" b="1" dirty="0">
              <a:solidFill>
                <a:srgbClr val="FFFF00"/>
              </a:solidFill>
            </a:endParaRPr>
          </a:p>
        </p:txBody>
      </p:sp>
      <p:sp>
        <p:nvSpPr>
          <p:cNvPr id="4" name="Content Placeholder 3">
            <a:extLst>
              <a:ext uri="{FF2B5EF4-FFF2-40B4-BE49-F238E27FC236}">
                <a16:creationId xmlns:a16="http://schemas.microsoft.com/office/drawing/2014/main" id="{2C1D9A61-02D7-9EE6-0918-F30B64D630A0}"/>
              </a:ext>
            </a:extLst>
          </p:cNvPr>
          <p:cNvSpPr>
            <a:spLocks noGrp="1"/>
          </p:cNvSpPr>
          <p:nvPr>
            <p:ph sz="quarter" idx="14"/>
          </p:nvPr>
        </p:nvSpPr>
        <p:spPr>
          <a:xfrm>
            <a:off x="342900" y="4343400"/>
            <a:ext cx="8458200" cy="971550"/>
          </a:xfrm>
        </p:spPr>
        <p:txBody>
          <a:bodyPr>
            <a:normAutofit lnSpcReduction="10000"/>
          </a:bodyPr>
          <a:lstStyle/>
          <a:p>
            <a:r>
              <a:rPr lang="en-US" b="1" dirty="0">
                <a:solidFill>
                  <a:srgbClr val="FFFF00"/>
                </a:solidFill>
              </a:rPr>
              <a:t>Verify patient identity.</a:t>
            </a:r>
          </a:p>
          <a:p>
            <a:r>
              <a:rPr lang="en-US" b="1" dirty="0">
                <a:solidFill>
                  <a:srgbClr val="FFFF00"/>
                </a:solidFill>
              </a:rPr>
              <a:t>Verify that patient has complied with instructions.</a:t>
            </a:r>
            <a:endParaRPr lang="en-IN" b="1" dirty="0">
              <a:solidFill>
                <a:srgbClr val="FFFF00"/>
              </a:solidFill>
            </a:endParaRPr>
          </a:p>
        </p:txBody>
      </p:sp>
      <p:sp>
        <p:nvSpPr>
          <p:cNvPr id="7" name="Slide Number Placeholder 6">
            <a:extLst>
              <a:ext uri="{FF2B5EF4-FFF2-40B4-BE49-F238E27FC236}">
                <a16:creationId xmlns:a16="http://schemas.microsoft.com/office/drawing/2014/main" id="{D9940A6E-7288-0777-1FB7-E3EADA3EA658}"/>
              </a:ext>
            </a:extLst>
          </p:cNvPr>
          <p:cNvSpPr>
            <a:spLocks noGrp="1"/>
          </p:cNvSpPr>
          <p:nvPr>
            <p:ph type="sldNum" sz="quarter" idx="10"/>
          </p:nvPr>
        </p:nvSpPr>
        <p:spPr/>
        <p:txBody>
          <a:bodyPr/>
          <a:lstStyle/>
          <a:p>
            <a:fld id="{68151E55-6873-49E2-B8D5-2F265E6F1973}" type="slidenum">
              <a:rPr lang="en-US" smtClean="0"/>
              <a:pPr/>
              <a:t>23</a:t>
            </a:fld>
            <a:endParaRPr lang="en-US"/>
          </a:p>
        </p:txBody>
      </p:sp>
    </p:spTree>
    <p:extLst>
      <p:ext uri="{BB962C8B-B14F-4D97-AF65-F5344CB8AC3E}">
        <p14:creationId xmlns:p14="http://schemas.microsoft.com/office/powerpoint/2010/main" val="786679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B59E-603A-B8B2-C7CE-9791482A455F}"/>
              </a:ext>
            </a:extLst>
          </p:cNvPr>
          <p:cNvSpPr>
            <a:spLocks noGrp="1"/>
          </p:cNvSpPr>
          <p:nvPr>
            <p:ph type="title"/>
          </p:nvPr>
        </p:nvSpPr>
        <p:spPr/>
        <p:txBody>
          <a:bodyPr/>
          <a:lstStyle/>
          <a:p>
            <a:r>
              <a:rPr lang="en-IN" dirty="0"/>
              <a:t>Day of Appointment </a:t>
            </a:r>
            <a:r>
              <a:rPr lang="en-IN" sz="1000" b="0" dirty="0"/>
              <a:t>2</a:t>
            </a:r>
          </a:p>
        </p:txBody>
      </p:sp>
      <p:sp>
        <p:nvSpPr>
          <p:cNvPr id="3" name="Content Placeholder 2">
            <a:extLst>
              <a:ext uri="{FF2B5EF4-FFF2-40B4-BE49-F238E27FC236}">
                <a16:creationId xmlns:a16="http://schemas.microsoft.com/office/drawing/2014/main" id="{0C2F7782-D65D-86A9-F8DF-318FA8A39A17}"/>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Provide privacy or assist patient to change into gown.</a:t>
            </a:r>
          </a:p>
          <a:p>
            <a:pPr marL="292608" indent="-292608">
              <a:buFont typeface="Arial" panose="020B0604020202020204" pitchFamily="34" charset="0"/>
              <a:buChar char="•"/>
            </a:pPr>
            <a:r>
              <a:rPr lang="en-US" sz="2400" b="1" dirty="0">
                <a:solidFill>
                  <a:srgbClr val="FFFF00"/>
                </a:solidFill>
              </a:rPr>
              <a:t>Assist patient to exam table.</a:t>
            </a:r>
          </a:p>
          <a:p>
            <a:pPr marL="292608" indent="-292608">
              <a:buFont typeface="Arial" panose="020B0604020202020204" pitchFamily="34" charset="0"/>
              <a:buChar char="•"/>
            </a:pPr>
            <a:r>
              <a:rPr lang="en-US" sz="2400" b="1" dirty="0">
                <a:solidFill>
                  <a:srgbClr val="FFFF00"/>
                </a:solidFill>
              </a:rPr>
              <a:t>Obtain 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Gs and blood pressure as required by facility.</a:t>
            </a:r>
          </a:p>
          <a:p>
            <a:pPr marL="292608" indent="-292608">
              <a:buFont typeface="Arial" panose="020B0604020202020204" pitchFamily="34" charset="0"/>
              <a:buChar char="•"/>
            </a:pPr>
            <a:r>
              <a:rPr lang="en-US" sz="2400" b="1" dirty="0">
                <a:solidFill>
                  <a:srgbClr val="FFFF00"/>
                </a:solidFill>
              </a:rPr>
              <a:t>Explain stress test protocol.</a:t>
            </a:r>
          </a:p>
          <a:p>
            <a:pPr marL="292608" indent="-292608">
              <a:buFont typeface="Arial" panose="020B0604020202020204" pitchFamily="34" charset="0"/>
              <a:buChar char="•"/>
            </a:pPr>
            <a:r>
              <a:rPr lang="en-US" sz="2400" b="1" dirty="0">
                <a:solidFill>
                  <a:srgbClr val="FFFF00"/>
                </a:solidFill>
              </a:rPr>
              <a:t>Inform physician patient is ready.</a:t>
            </a:r>
          </a:p>
          <a:p>
            <a:pPr marL="292608" indent="-292608">
              <a:buFont typeface="Arial" panose="020B0604020202020204" pitchFamily="34" charset="0"/>
              <a:buChar char="•"/>
            </a:pPr>
            <a:r>
              <a:rPr lang="en-US" sz="2400" b="1" dirty="0">
                <a:solidFill>
                  <a:srgbClr val="FFFF00"/>
                </a:solidFill>
              </a:rPr>
              <a:t>Assist during treadmill stress test.</a:t>
            </a:r>
          </a:p>
          <a:p>
            <a:pPr marL="292608" indent="-292608">
              <a:buFont typeface="Arial" panose="020B0604020202020204" pitchFamily="34" charset="0"/>
              <a:buChar char="•"/>
            </a:pPr>
            <a:r>
              <a:rPr lang="en-US" sz="2400" b="1" dirty="0">
                <a:solidFill>
                  <a:srgbClr val="FFFF00"/>
                </a:solidFill>
              </a:rPr>
              <a:t>Assist patient to chair after test is complete.</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9E2BD9B2-C0E4-0E4F-154C-B9C4D6AB1299}"/>
              </a:ext>
            </a:extLst>
          </p:cNvPr>
          <p:cNvSpPr>
            <a:spLocks noGrp="1"/>
          </p:cNvSpPr>
          <p:nvPr>
            <p:ph type="sldNum" sz="quarter" idx="4"/>
          </p:nvPr>
        </p:nvSpPr>
        <p:spPr/>
        <p:txBody>
          <a:bodyPr/>
          <a:lstStyle/>
          <a:p>
            <a:fld id="{68151E55-6873-49E2-B8D5-2F265E6F1973}" type="slidenum">
              <a:rPr lang="en-US" sz="2800" smtClean="0"/>
              <a:pPr/>
              <a:t>24</a:t>
            </a:fld>
            <a:endParaRPr lang="en-US" dirty="0"/>
          </a:p>
        </p:txBody>
      </p:sp>
    </p:spTree>
    <p:extLst>
      <p:ext uri="{BB962C8B-B14F-4D97-AF65-F5344CB8AC3E}">
        <p14:creationId xmlns:p14="http://schemas.microsoft.com/office/powerpoint/2010/main" val="407107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CFA1-7076-ADBD-C6C4-45EE8A7E84FE}"/>
              </a:ext>
            </a:extLst>
          </p:cNvPr>
          <p:cNvSpPr>
            <a:spLocks noGrp="1"/>
          </p:cNvSpPr>
          <p:nvPr>
            <p:ph type="title"/>
          </p:nvPr>
        </p:nvSpPr>
        <p:spPr/>
        <p:txBody>
          <a:bodyPr>
            <a:normAutofit/>
          </a:bodyPr>
          <a:lstStyle/>
          <a:p>
            <a:r>
              <a:rPr lang="en-IN" sz="3600" dirty="0"/>
              <a:t>Post-test Duties</a:t>
            </a:r>
          </a:p>
        </p:txBody>
      </p:sp>
      <p:sp>
        <p:nvSpPr>
          <p:cNvPr id="3" name="Content Placeholder 2">
            <a:extLst>
              <a:ext uri="{FF2B5EF4-FFF2-40B4-BE49-F238E27FC236}">
                <a16:creationId xmlns:a16="http://schemas.microsoft.com/office/drawing/2014/main" id="{BFB64B2A-E4CA-6B07-B0FF-1606A41BF0AA}"/>
              </a:ext>
            </a:extLst>
          </p:cNvPr>
          <p:cNvSpPr>
            <a:spLocks noGrp="1"/>
          </p:cNvSpPr>
          <p:nvPr>
            <p:ph sz="quarter" idx="11"/>
          </p:nvPr>
        </p:nvSpPr>
        <p:spPr>
          <a:xfrm>
            <a:off x="342900" y="1276709"/>
            <a:ext cx="8458200" cy="1500781"/>
          </a:xfrm>
        </p:spPr>
        <p:txBody>
          <a:bodyPr/>
          <a:lstStyle/>
          <a:p>
            <a:r>
              <a:rPr lang="en-US" b="1" dirty="0">
                <a:solidFill>
                  <a:srgbClr val="FFFF00"/>
                </a:solidFill>
              </a:rPr>
              <a:t>Cooldown period.</a:t>
            </a:r>
          </a:p>
          <a:p>
            <a:pPr marL="292608" indent="-292608">
              <a:buFont typeface="Arial" panose="020B0604020202020204" pitchFamily="34" charset="0"/>
              <a:buChar char="•"/>
            </a:pPr>
            <a:r>
              <a:rPr lang="en-US" b="1" dirty="0">
                <a:solidFill>
                  <a:srgbClr val="FFFF00"/>
                </a:solidFill>
              </a:rPr>
              <a:t>Monitor and observe patient’s condition.</a:t>
            </a:r>
          </a:p>
          <a:p>
            <a:pPr marL="292608" indent="-292608">
              <a:buFont typeface="Arial" panose="020B0604020202020204" pitchFamily="34" charset="0"/>
              <a:buChar char="•"/>
            </a:pPr>
            <a:r>
              <a:rPr lang="en-US" b="1" dirty="0">
                <a:solidFill>
                  <a:srgbClr val="FFFF00"/>
                </a:solidFill>
              </a:rPr>
              <a:t>Obtain blood pressure and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G’s, per facility.</a:t>
            </a:r>
            <a:endParaRPr lang="en-IN" b="1" dirty="0">
              <a:solidFill>
                <a:srgbClr val="FFFF00"/>
              </a:solidFill>
            </a:endParaRPr>
          </a:p>
        </p:txBody>
      </p:sp>
      <p:sp>
        <p:nvSpPr>
          <p:cNvPr id="4" name="Content Placeholder 3">
            <a:extLst>
              <a:ext uri="{FF2B5EF4-FFF2-40B4-BE49-F238E27FC236}">
                <a16:creationId xmlns:a16="http://schemas.microsoft.com/office/drawing/2014/main" id="{746E8CB3-9C2E-CCDC-F4C6-F8893C32AEC1}"/>
              </a:ext>
            </a:extLst>
          </p:cNvPr>
          <p:cNvSpPr>
            <a:spLocks noGrp="1"/>
          </p:cNvSpPr>
          <p:nvPr>
            <p:ph sz="quarter" idx="14"/>
          </p:nvPr>
        </p:nvSpPr>
        <p:spPr>
          <a:xfrm>
            <a:off x="342900" y="2971800"/>
            <a:ext cx="8458200" cy="2468880"/>
          </a:xfrm>
        </p:spPr>
        <p:txBody>
          <a:bodyPr>
            <a:normAutofit lnSpcReduction="10000"/>
          </a:bodyPr>
          <a:lstStyle/>
          <a:p>
            <a:r>
              <a:rPr lang="en-US" b="1" dirty="0">
                <a:solidFill>
                  <a:srgbClr val="FFFF00"/>
                </a:solidFill>
              </a:rPr>
              <a:t>After cooldown period.</a:t>
            </a:r>
          </a:p>
          <a:p>
            <a:pPr marL="292608" indent="-292608">
              <a:buFont typeface="Arial" panose="020B0604020202020204" pitchFamily="34" charset="0"/>
              <a:buChar char="•"/>
            </a:pPr>
            <a:r>
              <a:rPr lang="en-US" b="1" dirty="0">
                <a:solidFill>
                  <a:srgbClr val="FFFF00"/>
                </a:solidFill>
              </a:rPr>
              <a:t>Remove cables and electrodes.</a:t>
            </a:r>
          </a:p>
          <a:p>
            <a:pPr marL="292608" indent="-292608">
              <a:buFont typeface="Arial" panose="020B0604020202020204" pitchFamily="34" charset="0"/>
              <a:buChar char="•"/>
            </a:pPr>
            <a:r>
              <a:rPr lang="en-US" b="1" dirty="0">
                <a:solidFill>
                  <a:srgbClr val="FFFF00"/>
                </a:solidFill>
              </a:rPr>
              <a:t>Allow patient to dress.</a:t>
            </a:r>
          </a:p>
          <a:p>
            <a:pPr marL="292608" indent="-292608">
              <a:buFont typeface="Arial" panose="020B0604020202020204" pitchFamily="34" charset="0"/>
              <a:buChar char="•"/>
            </a:pPr>
            <a:r>
              <a:rPr lang="en-US" b="1" dirty="0">
                <a:solidFill>
                  <a:srgbClr val="FFFF00"/>
                </a:solidFill>
              </a:rPr>
              <a:t>Provide Post-test instructions.</a:t>
            </a:r>
          </a:p>
          <a:p>
            <a:pPr marL="292608" indent="-292608">
              <a:buFont typeface="Arial" panose="020B0604020202020204" pitchFamily="34" charset="0"/>
              <a:buChar char="•"/>
            </a:pPr>
            <a:r>
              <a:rPr lang="en-US" b="1" dirty="0">
                <a:solidFill>
                  <a:srgbClr val="FFFF00"/>
                </a:solidFill>
              </a:rPr>
              <a:t>File report per facility protocol.</a:t>
            </a:r>
            <a:endParaRPr lang="en-IN" b="1" dirty="0">
              <a:solidFill>
                <a:srgbClr val="FFFF00"/>
              </a:solidFill>
            </a:endParaRPr>
          </a:p>
        </p:txBody>
      </p:sp>
      <p:sp>
        <p:nvSpPr>
          <p:cNvPr id="7" name="Slide Number Placeholder 6">
            <a:extLst>
              <a:ext uri="{FF2B5EF4-FFF2-40B4-BE49-F238E27FC236}">
                <a16:creationId xmlns:a16="http://schemas.microsoft.com/office/drawing/2014/main" id="{5319D71F-007A-EE4F-1AB8-058A0ADD6F65}"/>
              </a:ext>
            </a:extLst>
          </p:cNvPr>
          <p:cNvSpPr>
            <a:spLocks noGrp="1"/>
          </p:cNvSpPr>
          <p:nvPr>
            <p:ph type="sldNum" sz="quarter" idx="10"/>
          </p:nvPr>
        </p:nvSpPr>
        <p:spPr/>
        <p:txBody>
          <a:bodyPr/>
          <a:lstStyle/>
          <a:p>
            <a:fld id="{68151E55-6873-49E2-B8D5-2F265E6F1973}" type="slidenum">
              <a:rPr lang="en-US" smtClean="0"/>
              <a:pPr/>
              <a:t>25</a:t>
            </a:fld>
            <a:endParaRPr lang="en-US"/>
          </a:p>
        </p:txBody>
      </p:sp>
    </p:spTree>
    <p:extLst>
      <p:ext uri="{BB962C8B-B14F-4D97-AF65-F5344CB8AC3E}">
        <p14:creationId xmlns:p14="http://schemas.microsoft.com/office/powerpoint/2010/main" val="2729718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73AE6-448E-B2C7-8C72-BE2EEDFB6030}"/>
              </a:ext>
            </a:extLst>
          </p:cNvPr>
          <p:cNvSpPr>
            <a:spLocks noGrp="1"/>
          </p:cNvSpPr>
          <p:nvPr>
            <p:ph type="title"/>
          </p:nvPr>
        </p:nvSpPr>
        <p:spPr/>
        <p:txBody>
          <a:bodyPr>
            <a:normAutofit fontScale="90000"/>
          </a:bodyPr>
          <a:lstStyle/>
          <a:p>
            <a:r>
              <a:rPr lang="en-US" dirty="0"/>
              <a:t>Learning Outcome 12.4</a:t>
            </a:r>
            <a:br>
              <a:rPr lang="en-US" dirty="0"/>
            </a:br>
            <a:r>
              <a:rPr lang="en-US" dirty="0"/>
              <a:t>Apply Your Knowledge #1 </a:t>
            </a:r>
            <a:r>
              <a:rPr lang="en-US" sz="1100" b="0" dirty="0"/>
              <a:t>1</a:t>
            </a:r>
            <a:endParaRPr lang="en-IN" sz="1100" b="0" dirty="0"/>
          </a:p>
        </p:txBody>
      </p:sp>
      <p:sp>
        <p:nvSpPr>
          <p:cNvPr id="3" name="Content Placeholder 2">
            <a:extLst>
              <a:ext uri="{FF2B5EF4-FFF2-40B4-BE49-F238E27FC236}">
                <a16:creationId xmlns:a16="http://schemas.microsoft.com/office/drawing/2014/main" id="{2C9345D1-024D-7B9C-E7A2-4D600C63017E}"/>
              </a:ext>
            </a:extLst>
          </p:cNvPr>
          <p:cNvSpPr>
            <a:spLocks noGrp="1"/>
          </p:cNvSpPr>
          <p:nvPr>
            <p:ph sz="quarter" idx="11"/>
          </p:nvPr>
        </p:nvSpPr>
        <p:spPr/>
        <p:txBody>
          <a:bodyPr/>
          <a:lstStyle/>
          <a:p>
            <a:r>
              <a:rPr lang="en-US" sz="2400" b="1" dirty="0">
                <a:solidFill>
                  <a:srgbClr val="FFFF00"/>
                </a:solidFill>
              </a:rPr>
              <a:t>True or False: Informed consent may not be necessary before performing exercise electrocardiography, depending on facility policy.</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DFB19FEE-AA66-6B79-4FC9-18B0A407F7F4}"/>
              </a:ext>
            </a:extLst>
          </p:cNvPr>
          <p:cNvSpPr>
            <a:spLocks noGrp="1"/>
          </p:cNvSpPr>
          <p:nvPr>
            <p:ph type="sldNum" sz="quarter" idx="4"/>
          </p:nvPr>
        </p:nvSpPr>
        <p:spPr/>
        <p:txBody>
          <a:bodyPr/>
          <a:lstStyle/>
          <a:p>
            <a:fld id="{68151E55-6873-49E2-B8D5-2F265E6F1973}" type="slidenum">
              <a:rPr lang="en-US" smtClean="0"/>
              <a:pPr/>
              <a:t>26</a:t>
            </a:fld>
            <a:endParaRPr lang="en-US" dirty="0"/>
          </a:p>
        </p:txBody>
      </p:sp>
    </p:spTree>
    <p:extLst>
      <p:ext uri="{BB962C8B-B14F-4D97-AF65-F5344CB8AC3E}">
        <p14:creationId xmlns:p14="http://schemas.microsoft.com/office/powerpoint/2010/main" val="382103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12.4</a:t>
            </a:r>
            <a:br>
              <a:rPr lang="en-US" sz="3600" dirty="0"/>
            </a:br>
            <a:r>
              <a:rPr lang="en-US" sz="3600" dirty="0"/>
              <a:t>Apply Your Knowledge #1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42900" y="3332937"/>
            <a:ext cx="8458200" cy="494941"/>
          </a:xfrm>
        </p:spPr>
        <p:txBody>
          <a:bodyPr/>
          <a:lstStyle/>
          <a:p>
            <a:r>
              <a:rPr lang="en-IN"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1198417"/>
          </a:xfrm>
        </p:spPr>
        <p:txBody>
          <a:bodyPr>
            <a:normAutofit/>
          </a:bodyPr>
          <a:lstStyle/>
          <a:p>
            <a:r>
              <a:rPr lang="en-US" sz="2400" b="1" dirty="0">
                <a:solidFill>
                  <a:srgbClr val="FFFF00"/>
                </a:solidFill>
              </a:rPr>
              <a:t>True or False: Informed consent may not be necessary before performing exercise electrocardiography, depending on facility policy.</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27</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42900" y="4081617"/>
            <a:ext cx="8458200" cy="838203"/>
          </a:xfrm>
        </p:spPr>
        <p:txBody>
          <a:bodyPr/>
          <a:lstStyle/>
          <a:p>
            <a:r>
              <a:rPr lang="en-US" b="1" dirty="0">
                <a:solidFill>
                  <a:srgbClr val="FFFF00"/>
                </a:solidFill>
              </a:rPr>
              <a:t>False; informed consent is always required before performing exercise electrocardiography.</a:t>
            </a:r>
          </a:p>
        </p:txBody>
      </p:sp>
    </p:spTree>
    <p:extLst>
      <p:ext uri="{BB962C8B-B14F-4D97-AF65-F5344CB8AC3E}">
        <p14:creationId xmlns:p14="http://schemas.microsoft.com/office/powerpoint/2010/main" val="1145979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8CA7-5B45-3DF5-38B2-5EEB46621564}"/>
              </a:ext>
            </a:extLst>
          </p:cNvPr>
          <p:cNvSpPr>
            <a:spLocks noGrp="1"/>
          </p:cNvSpPr>
          <p:nvPr>
            <p:ph type="title"/>
          </p:nvPr>
        </p:nvSpPr>
        <p:spPr/>
        <p:txBody>
          <a:bodyPr>
            <a:normAutofit fontScale="90000"/>
          </a:bodyPr>
          <a:lstStyle/>
          <a:p>
            <a:r>
              <a:rPr lang="en-US" dirty="0"/>
              <a:t>Learning Outcome 12.4</a:t>
            </a:r>
            <a:br>
              <a:rPr lang="en-US" dirty="0"/>
            </a:br>
            <a:r>
              <a:rPr lang="en-US" dirty="0"/>
              <a:t>Apply Your Knowledge #2 </a:t>
            </a:r>
            <a:r>
              <a:rPr lang="en-US" sz="1100" b="0" dirty="0"/>
              <a:t>1</a:t>
            </a:r>
            <a:endParaRPr lang="en-IN" sz="1100" b="0" dirty="0"/>
          </a:p>
        </p:txBody>
      </p:sp>
      <p:sp>
        <p:nvSpPr>
          <p:cNvPr id="3" name="Content Placeholder 2">
            <a:extLst>
              <a:ext uri="{FF2B5EF4-FFF2-40B4-BE49-F238E27FC236}">
                <a16:creationId xmlns:a16="http://schemas.microsoft.com/office/drawing/2014/main" id="{64E870CA-12BE-38C8-120C-2DD452DB6FEF}"/>
              </a:ext>
            </a:extLst>
          </p:cNvPr>
          <p:cNvSpPr>
            <a:spLocks noGrp="1"/>
          </p:cNvSpPr>
          <p:nvPr>
            <p:ph sz="quarter" idx="11"/>
          </p:nvPr>
        </p:nvSpPr>
        <p:spPr/>
        <p:txBody>
          <a:bodyPr/>
          <a:lstStyle/>
          <a:p>
            <a:r>
              <a:rPr lang="en-US" sz="2400" b="1" dirty="0">
                <a:solidFill>
                  <a:srgbClr val="FFFF00"/>
                </a:solidFill>
              </a:rPr>
              <a:t>In addition to food and drink, which substances should the patient avoid prior to the procedure?</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449C6868-BA4A-4191-81CF-19C130F265DC}"/>
              </a:ext>
            </a:extLst>
          </p:cNvPr>
          <p:cNvSpPr>
            <a:spLocks noGrp="1"/>
          </p:cNvSpPr>
          <p:nvPr>
            <p:ph type="sldNum" sz="quarter" idx="4"/>
          </p:nvPr>
        </p:nvSpPr>
        <p:spPr/>
        <p:txBody>
          <a:bodyPr/>
          <a:lstStyle/>
          <a:p>
            <a:fld id="{68151E55-6873-49E2-B8D5-2F265E6F1973}" type="slidenum">
              <a:rPr lang="en-US" sz="2800" smtClean="0"/>
              <a:pPr/>
              <a:t>28</a:t>
            </a:fld>
            <a:endParaRPr lang="en-US" dirty="0"/>
          </a:p>
        </p:txBody>
      </p:sp>
    </p:spTree>
    <p:extLst>
      <p:ext uri="{BB962C8B-B14F-4D97-AF65-F5344CB8AC3E}">
        <p14:creationId xmlns:p14="http://schemas.microsoft.com/office/powerpoint/2010/main" val="3517629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12.4</a:t>
            </a:r>
            <a:br>
              <a:rPr lang="en-US" sz="3600" dirty="0"/>
            </a:br>
            <a:r>
              <a:rPr lang="en-US" sz="3600" dirty="0"/>
              <a:t>Apply Your Knowledge #2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422064" y="3208018"/>
            <a:ext cx="8458200" cy="494941"/>
          </a:xfrm>
        </p:spPr>
        <p:txBody>
          <a:bodyPr>
            <a:normAutofit/>
          </a:bodyPr>
          <a:lstStyle/>
          <a:p>
            <a:r>
              <a:rPr lang="en-IN" sz="2400"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832657"/>
          </a:xfrm>
        </p:spPr>
        <p:txBody>
          <a:bodyPr>
            <a:normAutofit/>
          </a:bodyPr>
          <a:lstStyle/>
          <a:p>
            <a:r>
              <a:rPr lang="en-US" sz="2400" b="1" dirty="0">
                <a:solidFill>
                  <a:srgbClr val="FFFF00"/>
                </a:solidFill>
              </a:rPr>
              <a:t>In addition to food and drink, which substances should the patient avoid prior to the procedure?</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29</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422064" y="3963509"/>
            <a:ext cx="8458200" cy="518163"/>
          </a:xfrm>
        </p:spPr>
        <p:txBody>
          <a:bodyPr>
            <a:normAutofit/>
          </a:bodyPr>
          <a:lstStyle/>
          <a:p>
            <a:r>
              <a:rPr lang="en-US" sz="2400" b="1" dirty="0">
                <a:solidFill>
                  <a:srgbClr val="FFFF00"/>
                </a:solidFill>
              </a:rPr>
              <a:t>Tobacco, alcohol, and caffeine.</a:t>
            </a:r>
          </a:p>
        </p:txBody>
      </p:sp>
    </p:spTree>
    <p:extLst>
      <p:ext uri="{BB962C8B-B14F-4D97-AF65-F5344CB8AC3E}">
        <p14:creationId xmlns:p14="http://schemas.microsoft.com/office/powerpoint/2010/main" val="2989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EF0FF-D013-2629-277B-B295C406A5A6}"/>
              </a:ext>
            </a:extLst>
          </p:cNvPr>
          <p:cNvSpPr>
            <a:spLocks noGrp="1"/>
          </p:cNvSpPr>
          <p:nvPr>
            <p:ph type="title"/>
          </p:nvPr>
        </p:nvSpPr>
        <p:spPr/>
        <p:txBody>
          <a:bodyPr/>
          <a:lstStyle/>
          <a:p>
            <a:r>
              <a:rPr lang="en-US" b="1" dirty="0"/>
              <a:t>What Is Cardiac Stress Testing? </a:t>
            </a:r>
            <a:r>
              <a:rPr lang="en-US" sz="1000" b="0" dirty="0"/>
              <a:t>1</a:t>
            </a:r>
            <a:endParaRPr lang="en-IN" sz="1000" b="0" dirty="0"/>
          </a:p>
        </p:txBody>
      </p:sp>
      <p:sp>
        <p:nvSpPr>
          <p:cNvPr id="3" name="Content Placeholder 2">
            <a:extLst>
              <a:ext uri="{FF2B5EF4-FFF2-40B4-BE49-F238E27FC236}">
                <a16:creationId xmlns:a16="http://schemas.microsoft.com/office/drawing/2014/main" id="{6EA60D0F-B4F1-07BB-A779-7D91698521CC}"/>
              </a:ext>
            </a:extLst>
          </p:cNvPr>
          <p:cNvSpPr>
            <a:spLocks noGrp="1"/>
          </p:cNvSpPr>
          <p:nvPr>
            <p:ph sz="quarter" idx="11"/>
          </p:nvPr>
        </p:nvSpPr>
        <p:spPr/>
        <p:txBody>
          <a:bodyPr/>
          <a:lstStyle/>
          <a:p>
            <a:r>
              <a:rPr lang="en-US" sz="2800" b="1" dirty="0">
                <a:solidFill>
                  <a:srgbClr val="FFFF00"/>
                </a:solidFill>
              </a:rPr>
              <a:t>Known as:</a:t>
            </a:r>
          </a:p>
          <a:p>
            <a:pPr marL="292608" indent="-292608">
              <a:buFont typeface="Arial" panose="020B0604020202020204" pitchFamily="34" charset="0"/>
              <a:buChar char="•"/>
            </a:pPr>
            <a:r>
              <a:rPr lang="en-US" sz="2800" b="1" dirty="0">
                <a:solidFill>
                  <a:srgbClr val="FFFF00"/>
                </a:solidFill>
              </a:rPr>
              <a:t>Exercise tolerance test.</a:t>
            </a:r>
          </a:p>
          <a:p>
            <a:pPr marL="292608" indent="-292608">
              <a:buFont typeface="Arial" panose="020B0604020202020204" pitchFamily="34" charset="0"/>
              <a:buChar char="•"/>
            </a:pPr>
            <a:r>
              <a:rPr lang="en-US" sz="2800" b="1" dirty="0">
                <a:solidFill>
                  <a:srgbClr val="FFFF00"/>
                </a:solidFill>
              </a:rPr>
              <a:t>Treadmill stress test.</a:t>
            </a:r>
          </a:p>
          <a:p>
            <a:pPr marL="292608" indent="-292608">
              <a:buFont typeface="Arial" panose="020B0604020202020204" pitchFamily="34" charset="0"/>
              <a:buChar char="•"/>
            </a:pPr>
            <a:r>
              <a:rPr lang="en-US" sz="2800" b="1" dirty="0">
                <a:solidFill>
                  <a:srgbClr val="FFFF00"/>
                </a:solidFill>
              </a:rPr>
              <a:t>Cardiac stress test.</a:t>
            </a:r>
          </a:p>
          <a:p>
            <a:pPr marL="292608" indent="-292608">
              <a:buFont typeface="Arial" panose="020B0604020202020204" pitchFamily="34" charset="0"/>
              <a:buChar char="•"/>
            </a:pPr>
            <a:r>
              <a:rPr lang="en-US" sz="2800" b="1" dirty="0">
                <a:solidFill>
                  <a:srgbClr val="FFFF00"/>
                </a:solidFill>
              </a:rPr>
              <a:t>Stress E</a:t>
            </a:r>
            <a:r>
              <a:rPr lang="en-US" sz="300" b="1" dirty="0">
                <a:solidFill>
                  <a:srgbClr val="FFFF00"/>
                </a:solidFill>
              </a:rPr>
              <a:t> </a:t>
            </a:r>
            <a:r>
              <a:rPr lang="en-US" sz="2800" b="1" dirty="0">
                <a:solidFill>
                  <a:srgbClr val="FFFF00"/>
                </a:solidFill>
              </a:rPr>
              <a:t>C</a:t>
            </a:r>
            <a:r>
              <a:rPr lang="en-US" sz="300" b="1" dirty="0">
                <a:solidFill>
                  <a:srgbClr val="FFFF00"/>
                </a:solidFill>
              </a:rPr>
              <a:t> </a:t>
            </a:r>
            <a:r>
              <a:rPr lang="en-US" sz="2800" b="1" dirty="0">
                <a:solidFill>
                  <a:srgbClr val="FFFF00"/>
                </a:solidFill>
              </a:rPr>
              <a:t>G.</a:t>
            </a:r>
          </a:p>
          <a:p>
            <a:pPr marL="292608" indent="-292608">
              <a:buFont typeface="Arial" panose="020B0604020202020204" pitchFamily="34" charset="0"/>
              <a:buChar char="•"/>
            </a:pPr>
            <a:r>
              <a:rPr lang="en-US" sz="2800" b="1" dirty="0">
                <a:solidFill>
                  <a:srgbClr val="FFFF00"/>
                </a:solidFill>
              </a:rPr>
              <a:t>Exercise treadmill test.</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04A313DA-FC2A-00F2-4A22-8D84F954CA26}"/>
              </a:ext>
            </a:extLst>
          </p:cNvPr>
          <p:cNvSpPr>
            <a:spLocks noGrp="1"/>
          </p:cNvSpPr>
          <p:nvPr>
            <p:ph type="sldNum" sz="quarter" idx="4"/>
          </p:nvPr>
        </p:nvSpPr>
        <p:spPr/>
        <p:txBody>
          <a:bodyPr/>
          <a:lstStyle/>
          <a:p>
            <a:fld id="{68151E55-6873-49E2-B8D5-2F265E6F1973}" type="slidenum">
              <a:rPr lang="en-US" sz="2800" smtClean="0"/>
              <a:pPr/>
              <a:t>3</a:t>
            </a:fld>
            <a:endParaRPr lang="en-US" sz="2800" dirty="0"/>
          </a:p>
        </p:txBody>
      </p:sp>
    </p:spTree>
    <p:extLst>
      <p:ext uri="{BB962C8B-B14F-4D97-AF65-F5344CB8AC3E}">
        <p14:creationId xmlns:p14="http://schemas.microsoft.com/office/powerpoint/2010/main" val="3902150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6343-C3F4-8730-19C8-3F892DF9E2CF}"/>
              </a:ext>
            </a:extLst>
          </p:cNvPr>
          <p:cNvSpPr>
            <a:spLocks noGrp="1"/>
          </p:cNvSpPr>
          <p:nvPr>
            <p:ph type="title"/>
          </p:nvPr>
        </p:nvSpPr>
        <p:spPr/>
        <p:txBody>
          <a:bodyPr>
            <a:normAutofit fontScale="90000"/>
          </a:bodyPr>
          <a:lstStyle/>
          <a:p>
            <a:r>
              <a:rPr lang="en-US" sz="3200" dirty="0"/>
              <a:t>Learning Outcome 12.5</a:t>
            </a:r>
            <a:br>
              <a:rPr lang="en-US" sz="3200" dirty="0"/>
            </a:br>
            <a:r>
              <a:rPr lang="en-US" sz="3200" dirty="0"/>
              <a:t>Providing Safety</a:t>
            </a:r>
            <a:endParaRPr lang="en-IN" sz="3200" dirty="0"/>
          </a:p>
        </p:txBody>
      </p:sp>
      <p:sp>
        <p:nvSpPr>
          <p:cNvPr id="3" name="Content Placeholder 2">
            <a:extLst>
              <a:ext uri="{FF2B5EF4-FFF2-40B4-BE49-F238E27FC236}">
                <a16:creationId xmlns:a16="http://schemas.microsoft.com/office/drawing/2014/main" id="{18F92AAA-5246-9176-5B80-728E6453B2BB}"/>
              </a:ext>
            </a:extLst>
          </p:cNvPr>
          <p:cNvSpPr>
            <a:spLocks noGrp="1"/>
          </p:cNvSpPr>
          <p:nvPr>
            <p:ph sz="quarter" idx="11"/>
          </p:nvPr>
        </p:nvSpPr>
        <p:spPr>
          <a:xfrm>
            <a:off x="342900" y="1276709"/>
            <a:ext cx="8458200" cy="472081"/>
          </a:xfrm>
        </p:spPr>
        <p:txBody>
          <a:bodyPr/>
          <a:lstStyle/>
          <a:p>
            <a:pPr algn="ctr"/>
            <a:r>
              <a:rPr lang="en-IN" dirty="0">
                <a:solidFill>
                  <a:srgbClr val="002060"/>
                </a:solidFill>
              </a:rPr>
              <a:t>Key Terms</a:t>
            </a:r>
          </a:p>
        </p:txBody>
      </p:sp>
      <p:sp>
        <p:nvSpPr>
          <p:cNvPr id="4" name="Content Placeholder 3">
            <a:extLst>
              <a:ext uri="{FF2B5EF4-FFF2-40B4-BE49-F238E27FC236}">
                <a16:creationId xmlns:a16="http://schemas.microsoft.com/office/drawing/2014/main" id="{A2C56AD3-D022-23C2-18AF-E92841B6EF0D}"/>
              </a:ext>
            </a:extLst>
          </p:cNvPr>
          <p:cNvSpPr>
            <a:spLocks noGrp="1"/>
          </p:cNvSpPr>
          <p:nvPr>
            <p:ph sz="quarter" idx="14"/>
          </p:nvPr>
        </p:nvSpPr>
        <p:spPr>
          <a:xfrm>
            <a:off x="342900" y="1977390"/>
            <a:ext cx="8458200" cy="1905000"/>
          </a:xfrm>
        </p:spPr>
        <p:txBody>
          <a:bodyPr>
            <a:normAutofit/>
          </a:bodyPr>
          <a:lstStyle/>
          <a:p>
            <a:pPr marL="292608" indent="-292608">
              <a:buFont typeface="Arial" panose="020B0604020202020204" pitchFamily="34" charset="0"/>
              <a:buChar char="•"/>
            </a:pPr>
            <a:r>
              <a:rPr lang="en-IN" sz="2800" b="1" dirty="0">
                <a:solidFill>
                  <a:srgbClr val="FFFF00"/>
                </a:solidFill>
              </a:rPr>
              <a:t>Congestive heart failure (C</a:t>
            </a:r>
            <a:r>
              <a:rPr lang="en-IN" sz="200" b="1" dirty="0">
                <a:solidFill>
                  <a:srgbClr val="FFFF00"/>
                </a:solidFill>
              </a:rPr>
              <a:t> </a:t>
            </a:r>
            <a:r>
              <a:rPr lang="en-IN" sz="2800" b="1" dirty="0">
                <a:solidFill>
                  <a:srgbClr val="FFFF00"/>
                </a:solidFill>
              </a:rPr>
              <a:t>H</a:t>
            </a:r>
            <a:r>
              <a:rPr lang="en-IN" sz="200" b="1" dirty="0">
                <a:solidFill>
                  <a:srgbClr val="FFFF00"/>
                </a:solidFill>
              </a:rPr>
              <a:t> </a:t>
            </a:r>
            <a:r>
              <a:rPr lang="en-IN" sz="2800" b="1" dirty="0">
                <a:solidFill>
                  <a:srgbClr val="FFFF00"/>
                </a:solidFill>
              </a:rPr>
              <a:t>F).</a:t>
            </a:r>
          </a:p>
          <a:p>
            <a:pPr marL="292608" indent="-292608">
              <a:buFont typeface="Arial" panose="020B0604020202020204" pitchFamily="34" charset="0"/>
              <a:buChar char="•"/>
            </a:pPr>
            <a:r>
              <a:rPr lang="en-IN" sz="2800" b="1" dirty="0">
                <a:solidFill>
                  <a:srgbClr val="FFFF00"/>
                </a:solidFill>
              </a:rPr>
              <a:t>Hypertension.</a:t>
            </a:r>
          </a:p>
          <a:p>
            <a:pPr marL="292608" indent="-292608">
              <a:buFont typeface="Arial" panose="020B0604020202020204" pitchFamily="34" charset="0"/>
              <a:buChar char="•"/>
            </a:pPr>
            <a:r>
              <a:rPr lang="en-IN" sz="2800" b="1" dirty="0">
                <a:solidFill>
                  <a:srgbClr val="FFFF00"/>
                </a:solidFill>
              </a:rPr>
              <a:t>Hyperventilation.</a:t>
            </a:r>
          </a:p>
        </p:txBody>
      </p:sp>
      <p:sp>
        <p:nvSpPr>
          <p:cNvPr id="7" name="Slide Number Placeholder 6">
            <a:extLst>
              <a:ext uri="{FF2B5EF4-FFF2-40B4-BE49-F238E27FC236}">
                <a16:creationId xmlns:a16="http://schemas.microsoft.com/office/drawing/2014/main" id="{C21A6223-DB73-D35A-9DA2-92D474262D08}"/>
              </a:ext>
            </a:extLst>
          </p:cNvPr>
          <p:cNvSpPr>
            <a:spLocks noGrp="1"/>
          </p:cNvSpPr>
          <p:nvPr>
            <p:ph type="sldNum" sz="quarter" idx="10"/>
          </p:nvPr>
        </p:nvSpPr>
        <p:spPr/>
        <p:txBody>
          <a:bodyPr/>
          <a:lstStyle/>
          <a:p>
            <a:fld id="{68151E55-6873-49E2-B8D5-2F265E6F1973}" type="slidenum">
              <a:rPr lang="en-US" smtClean="0"/>
              <a:pPr/>
              <a:t>30</a:t>
            </a:fld>
            <a:endParaRPr lang="en-US"/>
          </a:p>
        </p:txBody>
      </p:sp>
    </p:spTree>
    <p:extLst>
      <p:ext uri="{BB962C8B-B14F-4D97-AF65-F5344CB8AC3E}">
        <p14:creationId xmlns:p14="http://schemas.microsoft.com/office/powerpoint/2010/main" val="3392091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C17ED-A2A3-430A-1B2E-0AA96554C9AB}"/>
              </a:ext>
            </a:extLst>
          </p:cNvPr>
          <p:cNvSpPr>
            <a:spLocks noGrp="1"/>
          </p:cNvSpPr>
          <p:nvPr>
            <p:ph type="title"/>
          </p:nvPr>
        </p:nvSpPr>
        <p:spPr/>
        <p:txBody>
          <a:bodyPr/>
          <a:lstStyle/>
          <a:p>
            <a:r>
              <a:rPr lang="en-IN" dirty="0"/>
              <a:t>Providing Safety</a:t>
            </a:r>
          </a:p>
        </p:txBody>
      </p:sp>
      <p:sp>
        <p:nvSpPr>
          <p:cNvPr id="3" name="Content Placeholder 2">
            <a:extLst>
              <a:ext uri="{FF2B5EF4-FFF2-40B4-BE49-F238E27FC236}">
                <a16:creationId xmlns:a16="http://schemas.microsoft.com/office/drawing/2014/main" id="{21C4C386-F82E-DB30-7F9F-2288D6DCDFFC}"/>
              </a:ext>
            </a:extLst>
          </p:cNvPr>
          <p:cNvSpPr>
            <a:spLocks noGrp="1"/>
          </p:cNvSpPr>
          <p:nvPr>
            <p:ph sz="quarter" idx="11"/>
          </p:nvPr>
        </p:nvSpPr>
        <p:spPr/>
        <p:txBody>
          <a:bodyPr/>
          <a:lstStyle/>
          <a:p>
            <a:r>
              <a:rPr lang="en-US" sz="2400" b="1" dirty="0">
                <a:solidFill>
                  <a:srgbClr val="FFFF00"/>
                </a:solidFill>
              </a:rPr>
              <a:t>Exercise electrocardiography patients are already at risk.</a:t>
            </a:r>
          </a:p>
          <a:p>
            <a:r>
              <a:rPr lang="en-US" sz="2400" b="1" dirty="0">
                <a:solidFill>
                  <a:srgbClr val="FFFF00"/>
                </a:solidFill>
              </a:rPr>
              <a:t>Some risk of M</a:t>
            </a:r>
            <a:r>
              <a:rPr lang="en-US" sz="200" b="1" dirty="0">
                <a:solidFill>
                  <a:srgbClr val="FFFF00"/>
                </a:solidFill>
              </a:rPr>
              <a:t> </a:t>
            </a:r>
            <a:r>
              <a:rPr lang="en-US" sz="2400" b="1" dirty="0">
                <a:solidFill>
                  <a:srgbClr val="FFFF00"/>
                </a:solidFill>
              </a:rPr>
              <a:t>I or C</a:t>
            </a:r>
            <a:r>
              <a:rPr lang="en-US" sz="200" b="1" dirty="0">
                <a:solidFill>
                  <a:srgbClr val="FFFF00"/>
                </a:solidFill>
              </a:rPr>
              <a:t> </a:t>
            </a:r>
            <a:r>
              <a:rPr lang="en-US" sz="2400" b="1" dirty="0">
                <a:solidFill>
                  <a:srgbClr val="FFFF00"/>
                </a:solidFill>
              </a:rPr>
              <a:t>V</a:t>
            </a:r>
            <a:r>
              <a:rPr lang="en-US" sz="200" b="1" dirty="0">
                <a:solidFill>
                  <a:srgbClr val="FFFF00"/>
                </a:solidFill>
              </a:rPr>
              <a:t> </a:t>
            </a:r>
            <a:r>
              <a:rPr lang="en-US" sz="2400" b="1" dirty="0">
                <a:solidFill>
                  <a:srgbClr val="FFFF00"/>
                </a:solidFill>
              </a:rPr>
              <a:t>A during the procedure</a:t>
            </a:r>
          </a:p>
          <a:p>
            <a:r>
              <a:rPr lang="en-US" sz="2400" b="1" dirty="0">
                <a:solidFill>
                  <a:srgbClr val="FFFF00"/>
                </a:solidFill>
              </a:rPr>
              <a:t>Follow rules to provide for safety:</a:t>
            </a:r>
          </a:p>
          <a:p>
            <a:pPr marL="292608" indent="-292608">
              <a:buFont typeface="Arial" panose="020B0604020202020204" pitchFamily="34" charset="0"/>
              <a:buChar char="•"/>
            </a:pPr>
            <a:r>
              <a:rPr lang="en-US" sz="2400" b="1" dirty="0">
                <a:solidFill>
                  <a:srgbClr val="FFFF00"/>
                </a:solidFill>
              </a:rPr>
              <a:t>Physician should always be present during procedure.</a:t>
            </a:r>
          </a:p>
          <a:p>
            <a:pPr marL="292608" indent="-292608">
              <a:buFont typeface="Arial" panose="020B0604020202020204" pitchFamily="34" charset="0"/>
              <a:buChar char="•"/>
            </a:pPr>
            <a:r>
              <a:rPr lang="en-US" sz="2400" b="1" dirty="0">
                <a:solidFill>
                  <a:srgbClr val="FFFF00"/>
                </a:solidFill>
              </a:rPr>
              <a:t>Emergency equipment nearby, including crash cart.</a:t>
            </a:r>
          </a:p>
          <a:p>
            <a:pPr marL="292608" indent="-292608">
              <a:buFont typeface="Arial" panose="020B0604020202020204" pitchFamily="34" charset="0"/>
              <a:buChar char="•"/>
            </a:pPr>
            <a:r>
              <a:rPr lang="en-US" sz="2400" b="1" dirty="0">
                <a:solidFill>
                  <a:srgbClr val="FFFF00"/>
                </a:solidFill>
              </a:rPr>
              <a:t>Always monitor patient.</a:t>
            </a:r>
          </a:p>
          <a:p>
            <a:pPr marL="292608" indent="-292608">
              <a:buFont typeface="Arial" panose="020B0604020202020204" pitchFamily="34" charset="0"/>
              <a:buChar char="•"/>
            </a:pPr>
            <a:r>
              <a:rPr lang="en-US" sz="2400" b="1" dirty="0">
                <a:solidFill>
                  <a:srgbClr val="FFFF00"/>
                </a:solidFill>
              </a:rPr>
              <a:t>Patient must know to report symptoms.</a:t>
            </a:r>
            <a:endParaRPr lang="en-IN" b="1" dirty="0">
              <a:solidFill>
                <a:srgbClr val="FFFF00"/>
              </a:solidFill>
            </a:endParaRPr>
          </a:p>
        </p:txBody>
      </p:sp>
      <p:sp>
        <p:nvSpPr>
          <p:cNvPr id="6" name="Slide Number Placeholder 5">
            <a:extLst>
              <a:ext uri="{FF2B5EF4-FFF2-40B4-BE49-F238E27FC236}">
                <a16:creationId xmlns:a16="http://schemas.microsoft.com/office/drawing/2014/main" id="{21365CCF-C2F7-76EB-97AD-6E899DAB4662}"/>
              </a:ext>
            </a:extLst>
          </p:cNvPr>
          <p:cNvSpPr>
            <a:spLocks noGrp="1"/>
          </p:cNvSpPr>
          <p:nvPr>
            <p:ph type="sldNum" sz="quarter" idx="4"/>
          </p:nvPr>
        </p:nvSpPr>
        <p:spPr/>
        <p:txBody>
          <a:bodyPr/>
          <a:lstStyle/>
          <a:p>
            <a:fld id="{68151E55-6873-49E2-B8D5-2F265E6F1973}" type="slidenum">
              <a:rPr lang="en-US" sz="2800" smtClean="0"/>
              <a:pPr/>
              <a:t>31</a:t>
            </a:fld>
            <a:endParaRPr lang="en-US" dirty="0"/>
          </a:p>
        </p:txBody>
      </p:sp>
    </p:spTree>
    <p:extLst>
      <p:ext uri="{BB962C8B-B14F-4D97-AF65-F5344CB8AC3E}">
        <p14:creationId xmlns:p14="http://schemas.microsoft.com/office/powerpoint/2010/main" val="3502267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A49BD-FB14-8B9B-B96E-772AC310D5ED}"/>
              </a:ext>
            </a:extLst>
          </p:cNvPr>
          <p:cNvSpPr>
            <a:spLocks noGrp="1"/>
          </p:cNvSpPr>
          <p:nvPr>
            <p:ph type="title"/>
          </p:nvPr>
        </p:nvSpPr>
        <p:spPr/>
        <p:txBody>
          <a:bodyPr>
            <a:noAutofit/>
          </a:bodyPr>
          <a:lstStyle/>
          <a:p>
            <a:r>
              <a:rPr lang="en-US" sz="3200" dirty="0"/>
              <a:t>Patients Who Should Not Have Exercise Electrocardiography</a:t>
            </a:r>
            <a:endParaRPr lang="en-IN" sz="3200" dirty="0"/>
          </a:p>
        </p:txBody>
      </p:sp>
      <p:sp>
        <p:nvSpPr>
          <p:cNvPr id="3" name="Content Placeholder 2">
            <a:extLst>
              <a:ext uri="{FF2B5EF4-FFF2-40B4-BE49-F238E27FC236}">
                <a16:creationId xmlns:a16="http://schemas.microsoft.com/office/drawing/2014/main" id="{4E3B10C1-C9B5-C96A-CDA0-3DADEB884582}"/>
              </a:ext>
            </a:extLst>
          </p:cNvPr>
          <p:cNvSpPr>
            <a:spLocks noGrp="1"/>
          </p:cNvSpPr>
          <p:nvPr>
            <p:ph sz="quarter" idx="11"/>
          </p:nvPr>
        </p:nvSpPr>
        <p:spPr>
          <a:xfrm>
            <a:off x="342900" y="1276709"/>
            <a:ext cx="4126230" cy="4971691"/>
          </a:xfrm>
        </p:spPr>
        <p:txBody>
          <a:bodyPr>
            <a:normAutofit/>
          </a:bodyPr>
          <a:lstStyle/>
          <a:p>
            <a:pPr marL="292608" indent="-292608">
              <a:buFont typeface="Arial" panose="020B0604020202020204" pitchFamily="34" charset="0"/>
              <a:buChar char="•"/>
            </a:pPr>
            <a:r>
              <a:rPr lang="en-US" b="1" dirty="0">
                <a:solidFill>
                  <a:srgbClr val="FFFF00"/>
                </a:solidFill>
              </a:rPr>
              <a:t>Change in resting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a:t>
            </a:r>
          </a:p>
          <a:p>
            <a:pPr marL="292608" indent="-292608">
              <a:buFont typeface="Arial" panose="020B0604020202020204" pitchFamily="34" charset="0"/>
              <a:buChar char="•"/>
            </a:pPr>
            <a:r>
              <a:rPr lang="en-US" b="1" dirty="0">
                <a:solidFill>
                  <a:srgbClr val="FFFF00"/>
                </a:solidFill>
              </a:rPr>
              <a:t>Abnormal heart rhythms.</a:t>
            </a:r>
          </a:p>
          <a:p>
            <a:pPr marL="292608" indent="-292608">
              <a:buFont typeface="Arial" panose="020B0604020202020204" pitchFamily="34" charset="0"/>
              <a:buChar char="•"/>
            </a:pPr>
            <a:r>
              <a:rPr lang="en-US" b="1" dirty="0">
                <a:solidFill>
                  <a:srgbClr val="FFFF00"/>
                </a:solidFill>
              </a:rPr>
              <a:t>Recent M</a:t>
            </a:r>
            <a:r>
              <a:rPr lang="en-US" sz="100" b="1" dirty="0">
                <a:solidFill>
                  <a:srgbClr val="FFFF00"/>
                </a:solidFill>
              </a:rPr>
              <a:t> </a:t>
            </a:r>
            <a:r>
              <a:rPr lang="en-US" b="1" dirty="0">
                <a:solidFill>
                  <a:srgbClr val="FFFF00"/>
                </a:solidFill>
              </a:rPr>
              <a:t>I or unstable angina.</a:t>
            </a:r>
          </a:p>
          <a:p>
            <a:pPr marL="292608" indent="-292608">
              <a:buFont typeface="Arial" panose="020B0604020202020204" pitchFamily="34" charset="0"/>
              <a:buChar char="•"/>
            </a:pPr>
            <a:r>
              <a:rPr lang="en-US" b="1" dirty="0">
                <a:solidFill>
                  <a:srgbClr val="FFFF00"/>
                </a:solidFill>
              </a:rPr>
              <a:t>Pericarditis or myocarditis.</a:t>
            </a:r>
            <a:endParaRPr lang="en-IN" b="1" dirty="0">
              <a:solidFill>
                <a:srgbClr val="FFFF00"/>
              </a:solidFill>
            </a:endParaRPr>
          </a:p>
        </p:txBody>
      </p:sp>
      <p:sp>
        <p:nvSpPr>
          <p:cNvPr id="4" name="Content Placeholder 3">
            <a:extLst>
              <a:ext uri="{FF2B5EF4-FFF2-40B4-BE49-F238E27FC236}">
                <a16:creationId xmlns:a16="http://schemas.microsoft.com/office/drawing/2014/main" id="{FB7D61DA-EAF1-BE7A-4F65-D4314A44B9CD}"/>
              </a:ext>
            </a:extLst>
          </p:cNvPr>
          <p:cNvSpPr>
            <a:spLocks noGrp="1"/>
          </p:cNvSpPr>
          <p:nvPr>
            <p:ph sz="quarter" idx="14"/>
          </p:nvPr>
        </p:nvSpPr>
        <p:spPr/>
        <p:txBody>
          <a:bodyPr/>
          <a:lstStyle/>
          <a:p>
            <a:pPr marL="292608" indent="-292608">
              <a:buFont typeface="Arial" panose="020B0604020202020204" pitchFamily="34" charset="0"/>
              <a:buChar char="•"/>
            </a:pPr>
            <a:r>
              <a:rPr lang="en-IN" b="1" dirty="0">
                <a:solidFill>
                  <a:srgbClr val="FFFF00"/>
                </a:solidFill>
              </a:rPr>
              <a:t>Uncontrolled hypertension.</a:t>
            </a:r>
          </a:p>
          <a:p>
            <a:pPr marL="292608" indent="-292608">
              <a:buFont typeface="Arial" panose="020B0604020202020204" pitchFamily="34" charset="0"/>
              <a:buChar char="•"/>
            </a:pPr>
            <a:r>
              <a:rPr lang="en-IN" b="1" dirty="0">
                <a:solidFill>
                  <a:srgbClr val="FFFF00"/>
                </a:solidFill>
              </a:rPr>
              <a:t>Cardiovascular conditions.</a:t>
            </a:r>
          </a:p>
          <a:p>
            <a:pPr marL="292608" indent="-292608">
              <a:buFont typeface="Arial" panose="020B0604020202020204" pitchFamily="34" charset="0"/>
              <a:buChar char="•"/>
            </a:pPr>
            <a:r>
              <a:rPr lang="en-IN" b="1" dirty="0">
                <a:solidFill>
                  <a:srgbClr val="FFFF00"/>
                </a:solidFill>
              </a:rPr>
              <a:t>C</a:t>
            </a:r>
            <a:r>
              <a:rPr lang="en-IN" sz="100" b="1" dirty="0">
                <a:solidFill>
                  <a:srgbClr val="FFFF00"/>
                </a:solidFill>
              </a:rPr>
              <a:t> </a:t>
            </a:r>
            <a:r>
              <a:rPr lang="en-IN" b="1" dirty="0">
                <a:solidFill>
                  <a:srgbClr val="FFFF00"/>
                </a:solidFill>
              </a:rPr>
              <a:t>H</a:t>
            </a:r>
            <a:r>
              <a:rPr lang="en-IN" sz="100" b="1" dirty="0">
                <a:solidFill>
                  <a:srgbClr val="FFFF00"/>
                </a:solidFill>
              </a:rPr>
              <a:t> </a:t>
            </a:r>
            <a:r>
              <a:rPr lang="en-IN" b="1" dirty="0">
                <a:solidFill>
                  <a:srgbClr val="FFFF00"/>
                </a:solidFill>
              </a:rPr>
              <a:t>F.</a:t>
            </a:r>
          </a:p>
          <a:p>
            <a:pPr marL="292608" indent="-292608">
              <a:buFont typeface="Arial" panose="020B0604020202020204" pitchFamily="34" charset="0"/>
              <a:buChar char="•"/>
            </a:pPr>
            <a:r>
              <a:rPr lang="en-IN" b="1" dirty="0">
                <a:solidFill>
                  <a:srgbClr val="FFFF00"/>
                </a:solidFill>
              </a:rPr>
              <a:t>Acute infection.</a:t>
            </a:r>
          </a:p>
          <a:p>
            <a:pPr marL="292608" indent="-292608">
              <a:buFont typeface="Arial" panose="020B0604020202020204" pitchFamily="34" charset="0"/>
              <a:buChar char="•"/>
            </a:pPr>
            <a:r>
              <a:rPr lang="en-IN" b="1" dirty="0">
                <a:solidFill>
                  <a:srgbClr val="FFFF00"/>
                </a:solidFill>
              </a:rPr>
              <a:t>Psychosis.</a:t>
            </a:r>
          </a:p>
        </p:txBody>
      </p:sp>
      <p:sp>
        <p:nvSpPr>
          <p:cNvPr id="7" name="Slide Number Placeholder 6">
            <a:extLst>
              <a:ext uri="{FF2B5EF4-FFF2-40B4-BE49-F238E27FC236}">
                <a16:creationId xmlns:a16="http://schemas.microsoft.com/office/drawing/2014/main" id="{078F4DD7-0C29-76F4-8A40-EB5E02C42CD2}"/>
              </a:ext>
            </a:extLst>
          </p:cNvPr>
          <p:cNvSpPr>
            <a:spLocks noGrp="1"/>
          </p:cNvSpPr>
          <p:nvPr>
            <p:ph type="sldNum" sz="quarter" idx="10"/>
          </p:nvPr>
        </p:nvSpPr>
        <p:spPr/>
        <p:txBody>
          <a:bodyPr/>
          <a:lstStyle/>
          <a:p>
            <a:fld id="{68151E55-6873-49E2-B8D5-2F265E6F1973}" type="slidenum">
              <a:rPr lang="en-US" smtClean="0"/>
              <a:pPr/>
              <a:t>32</a:t>
            </a:fld>
            <a:endParaRPr lang="en-US"/>
          </a:p>
        </p:txBody>
      </p:sp>
    </p:spTree>
    <p:extLst>
      <p:ext uri="{BB962C8B-B14F-4D97-AF65-F5344CB8AC3E}">
        <p14:creationId xmlns:p14="http://schemas.microsoft.com/office/powerpoint/2010/main" val="323480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F6C6-4C23-47AA-F754-AA70A8805CE9}"/>
              </a:ext>
            </a:extLst>
          </p:cNvPr>
          <p:cNvSpPr>
            <a:spLocks noGrp="1"/>
          </p:cNvSpPr>
          <p:nvPr>
            <p:ph type="title"/>
          </p:nvPr>
        </p:nvSpPr>
        <p:spPr/>
        <p:txBody>
          <a:bodyPr>
            <a:normAutofit/>
          </a:bodyPr>
          <a:lstStyle/>
          <a:p>
            <a:r>
              <a:rPr lang="en-IN" sz="3600" dirty="0"/>
              <a:t>Patient Safety</a:t>
            </a:r>
          </a:p>
        </p:txBody>
      </p:sp>
      <p:sp>
        <p:nvSpPr>
          <p:cNvPr id="3" name="Content Placeholder 2">
            <a:extLst>
              <a:ext uri="{FF2B5EF4-FFF2-40B4-BE49-F238E27FC236}">
                <a16:creationId xmlns:a16="http://schemas.microsoft.com/office/drawing/2014/main" id="{DBD99C4A-8150-B289-462A-0842281C4583}"/>
              </a:ext>
            </a:extLst>
          </p:cNvPr>
          <p:cNvSpPr>
            <a:spLocks noGrp="1"/>
          </p:cNvSpPr>
          <p:nvPr>
            <p:ph sz="quarter" idx="11"/>
          </p:nvPr>
        </p:nvSpPr>
        <p:spPr>
          <a:xfrm>
            <a:off x="342900" y="1276709"/>
            <a:ext cx="8458200" cy="2346601"/>
          </a:xfrm>
        </p:spPr>
        <p:txBody>
          <a:bodyPr>
            <a:normAutofit lnSpcReduction="10000"/>
          </a:bodyPr>
          <a:lstStyle/>
          <a:p>
            <a:r>
              <a:rPr lang="en-US" b="1" dirty="0">
                <a:solidFill>
                  <a:srgbClr val="FFFF00"/>
                </a:solidFill>
              </a:rPr>
              <a:t>Patients having exercise electrocardiography may have cardiac or vascular disease.</a:t>
            </a:r>
          </a:p>
          <a:p>
            <a:r>
              <a:rPr lang="en-US" b="1" dirty="0">
                <a:solidFill>
                  <a:srgbClr val="FFFF00"/>
                </a:solidFill>
              </a:rPr>
              <a:t>Increased chance of:</a:t>
            </a:r>
          </a:p>
          <a:p>
            <a:pPr marL="292608" indent="-292608">
              <a:buFont typeface="Arial" panose="020B0604020202020204" pitchFamily="34" charset="0"/>
              <a:buChar char="•"/>
            </a:pPr>
            <a:r>
              <a:rPr lang="en-US" b="1" dirty="0">
                <a:solidFill>
                  <a:srgbClr val="FFFF00"/>
                </a:solidFill>
              </a:rPr>
              <a:t>Dizziness.</a:t>
            </a:r>
          </a:p>
          <a:p>
            <a:pPr marL="292608" indent="-292608">
              <a:buFont typeface="Arial" panose="020B0604020202020204" pitchFamily="34" charset="0"/>
              <a:buChar char="•"/>
            </a:pPr>
            <a:r>
              <a:rPr lang="en-US" b="1" dirty="0">
                <a:solidFill>
                  <a:srgbClr val="FFFF00"/>
                </a:solidFill>
              </a:rPr>
              <a:t>Syncopal episode.</a:t>
            </a:r>
            <a:endParaRPr lang="en-IN" b="1" dirty="0">
              <a:solidFill>
                <a:srgbClr val="FFFF00"/>
              </a:solidFill>
            </a:endParaRPr>
          </a:p>
        </p:txBody>
      </p:sp>
      <p:sp>
        <p:nvSpPr>
          <p:cNvPr id="4" name="Content Placeholder 3">
            <a:extLst>
              <a:ext uri="{FF2B5EF4-FFF2-40B4-BE49-F238E27FC236}">
                <a16:creationId xmlns:a16="http://schemas.microsoft.com/office/drawing/2014/main" id="{4704AA26-9411-A7B8-F3B2-6DB026DA11B2}"/>
              </a:ext>
            </a:extLst>
          </p:cNvPr>
          <p:cNvSpPr>
            <a:spLocks noGrp="1"/>
          </p:cNvSpPr>
          <p:nvPr>
            <p:ph sz="quarter" idx="14"/>
          </p:nvPr>
        </p:nvSpPr>
        <p:spPr>
          <a:xfrm>
            <a:off x="342900" y="3728085"/>
            <a:ext cx="8458200" cy="822960"/>
          </a:xfrm>
        </p:spPr>
        <p:txBody>
          <a:bodyPr/>
          <a:lstStyle/>
          <a:p>
            <a:r>
              <a:rPr lang="en-US" b="1" dirty="0">
                <a:solidFill>
                  <a:srgbClr val="FFFF00"/>
                </a:solidFill>
              </a:rPr>
              <a:t>Monitor patient’s carefully during position changes and hyperventilation.</a:t>
            </a:r>
            <a:endParaRPr lang="en-IN" b="1" dirty="0">
              <a:solidFill>
                <a:srgbClr val="FFFF00"/>
              </a:solidFill>
            </a:endParaRPr>
          </a:p>
        </p:txBody>
      </p:sp>
      <p:sp>
        <p:nvSpPr>
          <p:cNvPr id="7" name="Slide Number Placeholder 6">
            <a:extLst>
              <a:ext uri="{FF2B5EF4-FFF2-40B4-BE49-F238E27FC236}">
                <a16:creationId xmlns:a16="http://schemas.microsoft.com/office/drawing/2014/main" id="{F04D0689-94D5-F602-6F08-65B9DA86B61D}"/>
              </a:ext>
            </a:extLst>
          </p:cNvPr>
          <p:cNvSpPr>
            <a:spLocks noGrp="1"/>
          </p:cNvSpPr>
          <p:nvPr>
            <p:ph type="sldNum" sz="quarter" idx="10"/>
          </p:nvPr>
        </p:nvSpPr>
        <p:spPr/>
        <p:txBody>
          <a:bodyPr/>
          <a:lstStyle/>
          <a:p>
            <a:fld id="{68151E55-6873-49E2-B8D5-2F265E6F1973}" type="slidenum">
              <a:rPr lang="en-US" smtClean="0"/>
              <a:pPr/>
              <a:t>33</a:t>
            </a:fld>
            <a:endParaRPr lang="en-US"/>
          </a:p>
        </p:txBody>
      </p:sp>
    </p:spTree>
    <p:extLst>
      <p:ext uri="{BB962C8B-B14F-4D97-AF65-F5344CB8AC3E}">
        <p14:creationId xmlns:p14="http://schemas.microsoft.com/office/powerpoint/2010/main" val="3720934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0138-AE91-2831-3FBD-A28BF6B0A4E2}"/>
              </a:ext>
            </a:extLst>
          </p:cNvPr>
          <p:cNvSpPr>
            <a:spLocks noGrp="1"/>
          </p:cNvSpPr>
          <p:nvPr>
            <p:ph type="title"/>
          </p:nvPr>
        </p:nvSpPr>
        <p:spPr/>
        <p:txBody>
          <a:bodyPr/>
          <a:lstStyle/>
          <a:p>
            <a:r>
              <a:rPr lang="en-IN" dirty="0"/>
              <a:t>Preparing for Emergencies</a:t>
            </a:r>
          </a:p>
        </p:txBody>
      </p:sp>
      <p:sp>
        <p:nvSpPr>
          <p:cNvPr id="6" name="Slide Number Placeholder 5">
            <a:extLst>
              <a:ext uri="{FF2B5EF4-FFF2-40B4-BE49-F238E27FC236}">
                <a16:creationId xmlns:a16="http://schemas.microsoft.com/office/drawing/2014/main" id="{7C6DE338-FE5A-8F91-289B-3372D5D7C9AE}"/>
              </a:ext>
            </a:extLst>
          </p:cNvPr>
          <p:cNvSpPr>
            <a:spLocks noGrp="1"/>
          </p:cNvSpPr>
          <p:nvPr>
            <p:ph type="sldNum" sz="quarter" idx="4"/>
          </p:nvPr>
        </p:nvSpPr>
        <p:spPr/>
        <p:txBody>
          <a:bodyPr/>
          <a:lstStyle/>
          <a:p>
            <a:fld id="{68151E55-6873-49E2-B8D5-2F265E6F1973}" type="slidenum">
              <a:rPr lang="en-US" smtClean="0"/>
              <a:pPr/>
              <a:t>34</a:t>
            </a:fld>
            <a:endParaRPr lang="en-US" dirty="0"/>
          </a:p>
        </p:txBody>
      </p:sp>
      <p:graphicFrame>
        <p:nvGraphicFramePr>
          <p:cNvPr id="7" name="Table 7">
            <a:extLst>
              <a:ext uri="{FF2B5EF4-FFF2-40B4-BE49-F238E27FC236}">
                <a16:creationId xmlns:a16="http://schemas.microsoft.com/office/drawing/2014/main" id="{CA8993BB-9C89-73F6-6F28-3102A592F712}"/>
              </a:ext>
            </a:extLst>
          </p:cNvPr>
          <p:cNvGraphicFramePr>
            <a:graphicFrameLocks noGrp="1"/>
          </p:cNvGraphicFramePr>
          <p:nvPr>
            <p:extLst>
              <p:ext uri="{D42A27DB-BD31-4B8C-83A1-F6EECF244321}">
                <p14:modId xmlns:p14="http://schemas.microsoft.com/office/powerpoint/2010/main" val="2019137713"/>
              </p:ext>
            </p:extLst>
          </p:nvPr>
        </p:nvGraphicFramePr>
        <p:xfrm>
          <a:off x="342900" y="1337310"/>
          <a:ext cx="8639352" cy="4114800"/>
        </p:xfrm>
        <a:graphic>
          <a:graphicData uri="http://schemas.openxmlformats.org/drawingml/2006/table">
            <a:tbl>
              <a:tblPr firstRow="1" bandRow="1">
                <a:tableStyleId>{2D5ABB26-0587-4C30-8999-92F81FD0307C}</a:tableStyleId>
              </a:tblPr>
              <a:tblGrid>
                <a:gridCol w="8639352">
                  <a:extLst>
                    <a:ext uri="{9D8B030D-6E8A-4147-A177-3AD203B41FA5}">
                      <a16:colId xmlns:a16="http://schemas.microsoft.com/office/drawing/2014/main" val="27019046"/>
                    </a:ext>
                  </a:extLst>
                </a:gridCol>
              </a:tblGrid>
              <a:tr h="370840">
                <a:tc>
                  <a:txBody>
                    <a:bodyPr/>
                    <a:lstStyle/>
                    <a:p>
                      <a:pPr marL="292608" indent="-285750">
                        <a:buFont typeface="Arial" panose="020B0604020202020204" pitchFamily="34" charset="0"/>
                        <a:buChar char="•"/>
                      </a:pPr>
                      <a:r>
                        <a:rPr lang="en-US" b="1" dirty="0">
                          <a:solidFill>
                            <a:srgbClr val="FFFF00"/>
                          </a:solidFill>
                        </a:rPr>
                        <a:t>Inform the patient of how they can expect to feel during the test, including mild fatigue, increased heart rate, perspiration, and increased respiratory rate.</a:t>
                      </a:r>
                      <a:endParaRPr lang="en-IN" b="1" dirty="0">
                        <a:solidFill>
                          <a:srgbClr val="FFFF00"/>
                        </a:solidFill>
                      </a:endParaRPr>
                    </a:p>
                  </a:txBody>
                  <a:tcPr/>
                </a:tc>
                <a:extLst>
                  <a:ext uri="{0D108BD9-81ED-4DB2-BD59-A6C34878D82A}">
                    <a16:rowId xmlns:a16="http://schemas.microsoft.com/office/drawing/2014/main" val="1777590040"/>
                  </a:ext>
                </a:extLst>
              </a:tr>
              <a:tr h="370840">
                <a:tc>
                  <a:txBody>
                    <a:bodyPr/>
                    <a:lstStyle/>
                    <a:p>
                      <a:pPr marL="292608" indent="-292608">
                        <a:buFont typeface="Arial" panose="020B0604020202020204" pitchFamily="34" charset="0"/>
                        <a:buChar char="•"/>
                      </a:pPr>
                      <a:r>
                        <a:rPr lang="en-US" b="1" dirty="0">
                          <a:solidFill>
                            <a:srgbClr val="FFFF00"/>
                          </a:solidFill>
                        </a:rPr>
                        <a:t>Explain to the patient the need to report signs and symptoms such as chest or other pain, dizziness, weakness, or extreme fatigue.</a:t>
                      </a:r>
                      <a:endParaRPr lang="en-IN" b="1" dirty="0">
                        <a:solidFill>
                          <a:srgbClr val="FFFF00"/>
                        </a:solidFill>
                      </a:endParaRPr>
                    </a:p>
                  </a:txBody>
                  <a:tcPr/>
                </a:tc>
                <a:extLst>
                  <a:ext uri="{0D108BD9-81ED-4DB2-BD59-A6C34878D82A}">
                    <a16:rowId xmlns:a16="http://schemas.microsoft.com/office/drawing/2014/main" val="3004612444"/>
                  </a:ext>
                </a:extLst>
              </a:tr>
              <a:tr h="370840">
                <a:tc>
                  <a:txBody>
                    <a:bodyPr/>
                    <a:lstStyle/>
                    <a:p>
                      <a:pPr marL="292608" indent="-292608">
                        <a:buFont typeface="Arial" panose="020B0604020202020204" pitchFamily="34" charset="0"/>
                        <a:buChar char="•"/>
                      </a:pPr>
                      <a:r>
                        <a:rPr lang="en-US" b="1" dirty="0">
                          <a:solidFill>
                            <a:srgbClr val="FFFF00"/>
                          </a:solidFill>
                        </a:rPr>
                        <a:t>Make sure the patient knows to stop the exercise if any pain or extreme fatigue is felt.</a:t>
                      </a:r>
                      <a:endParaRPr lang="en-IN" b="1" dirty="0">
                        <a:solidFill>
                          <a:srgbClr val="FFFF00"/>
                        </a:solidFill>
                      </a:endParaRPr>
                    </a:p>
                  </a:txBody>
                  <a:tcPr/>
                </a:tc>
                <a:extLst>
                  <a:ext uri="{0D108BD9-81ED-4DB2-BD59-A6C34878D82A}">
                    <a16:rowId xmlns:a16="http://schemas.microsoft.com/office/drawing/2014/main" val="3665340128"/>
                  </a:ext>
                </a:extLst>
              </a:tr>
              <a:tr h="370840">
                <a:tc>
                  <a:txBody>
                    <a:bodyPr/>
                    <a:lstStyle/>
                    <a:p>
                      <a:pPr marL="292608" indent="-292608">
                        <a:buFont typeface="Arial" panose="020B0604020202020204" pitchFamily="34" charset="0"/>
                        <a:buChar char="•"/>
                      </a:pPr>
                      <a:r>
                        <a:rPr lang="en-US" b="1" dirty="0">
                          <a:solidFill>
                            <a:srgbClr val="FFFF00"/>
                          </a:solidFill>
                        </a:rPr>
                        <a:t>Make sure the physician or other licensed practitioner is present during the entire procedure.</a:t>
                      </a:r>
                      <a:endParaRPr lang="en-IN" b="1" dirty="0">
                        <a:solidFill>
                          <a:srgbClr val="FFFF00"/>
                        </a:solidFill>
                      </a:endParaRPr>
                    </a:p>
                  </a:txBody>
                  <a:tcPr/>
                </a:tc>
                <a:extLst>
                  <a:ext uri="{0D108BD9-81ED-4DB2-BD59-A6C34878D82A}">
                    <a16:rowId xmlns:a16="http://schemas.microsoft.com/office/drawing/2014/main" val="1817958919"/>
                  </a:ext>
                </a:extLst>
              </a:tr>
              <a:tr h="370840">
                <a:tc>
                  <a:txBody>
                    <a:bodyPr/>
                    <a:lstStyle/>
                    <a:p>
                      <a:pPr marL="292608" indent="-292608">
                        <a:buFont typeface="Arial" panose="020B0604020202020204" pitchFamily="34" charset="0"/>
                        <a:buChar char="•"/>
                      </a:pPr>
                      <a:r>
                        <a:rPr lang="en-US" b="1" dirty="0">
                          <a:solidFill>
                            <a:srgbClr val="FFFF00"/>
                          </a:solidFill>
                        </a:rPr>
                        <a:t>Check to see that emergency equipment is close by, including a code or crash with defibrillator or A</a:t>
                      </a:r>
                      <a:r>
                        <a:rPr lang="en-US" sz="100" b="1" baseline="0" dirty="0">
                          <a:solidFill>
                            <a:srgbClr val="FFFF00"/>
                          </a:solidFill>
                        </a:rPr>
                        <a:t> </a:t>
                      </a:r>
                      <a:r>
                        <a:rPr lang="en-US" b="1" dirty="0">
                          <a:solidFill>
                            <a:srgbClr val="FFFF00"/>
                          </a:solidFill>
                        </a:rPr>
                        <a:t>E</a:t>
                      </a:r>
                      <a:r>
                        <a:rPr lang="en-US" sz="100" b="1" baseline="0" dirty="0">
                          <a:solidFill>
                            <a:srgbClr val="FFFF00"/>
                          </a:solidFill>
                        </a:rPr>
                        <a:t> </a:t>
                      </a:r>
                      <a:r>
                        <a:rPr lang="en-US" b="1" dirty="0">
                          <a:solidFill>
                            <a:srgbClr val="FFFF00"/>
                          </a:solidFill>
                        </a:rPr>
                        <a:t>D (automatic external defibrillator).</a:t>
                      </a:r>
                      <a:endParaRPr lang="en-IN" b="1" dirty="0">
                        <a:solidFill>
                          <a:srgbClr val="FFFF00"/>
                        </a:solidFill>
                      </a:endParaRPr>
                    </a:p>
                  </a:txBody>
                  <a:tcPr/>
                </a:tc>
                <a:extLst>
                  <a:ext uri="{0D108BD9-81ED-4DB2-BD59-A6C34878D82A}">
                    <a16:rowId xmlns:a16="http://schemas.microsoft.com/office/drawing/2014/main" val="158220893"/>
                  </a:ext>
                </a:extLst>
              </a:tr>
              <a:tr h="370840">
                <a:tc>
                  <a:txBody>
                    <a:bodyPr/>
                    <a:lstStyle/>
                    <a:p>
                      <a:pPr marL="292608" indent="-292608">
                        <a:buFont typeface="Arial" panose="020B0604020202020204" pitchFamily="34" charset="0"/>
                        <a:buChar char="•"/>
                      </a:pPr>
                      <a:r>
                        <a:rPr lang="en-US" b="1" dirty="0">
                          <a:solidFill>
                            <a:srgbClr val="FFFF00"/>
                          </a:solidFill>
                        </a:rPr>
                        <a:t>Observe and monitor the patient, and report any symptoms to the physician or other licensed practitioner immediately.</a:t>
                      </a:r>
                      <a:endParaRPr lang="en-IN" b="1" dirty="0">
                        <a:solidFill>
                          <a:srgbClr val="FFFF00"/>
                        </a:solidFill>
                      </a:endParaRPr>
                    </a:p>
                  </a:txBody>
                  <a:tcPr/>
                </a:tc>
                <a:extLst>
                  <a:ext uri="{0D108BD9-81ED-4DB2-BD59-A6C34878D82A}">
                    <a16:rowId xmlns:a16="http://schemas.microsoft.com/office/drawing/2014/main" val="2619611107"/>
                  </a:ext>
                </a:extLst>
              </a:tr>
            </a:tbl>
          </a:graphicData>
        </a:graphic>
      </p:graphicFrame>
    </p:spTree>
    <p:extLst>
      <p:ext uri="{BB962C8B-B14F-4D97-AF65-F5344CB8AC3E}">
        <p14:creationId xmlns:p14="http://schemas.microsoft.com/office/powerpoint/2010/main" val="1758454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4C74-3D95-FC3B-12F3-44680B9D7D40}"/>
              </a:ext>
            </a:extLst>
          </p:cNvPr>
          <p:cNvSpPr>
            <a:spLocks noGrp="1"/>
          </p:cNvSpPr>
          <p:nvPr>
            <p:ph type="title"/>
          </p:nvPr>
        </p:nvSpPr>
        <p:spPr/>
        <p:txBody>
          <a:bodyPr>
            <a:normAutofit fontScale="90000"/>
          </a:bodyPr>
          <a:lstStyle/>
          <a:p>
            <a:r>
              <a:rPr lang="en-US" dirty="0"/>
              <a:t>Learning Outcome 12.5</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12857CEF-1252-6A6B-D623-8119957D1B8D}"/>
              </a:ext>
            </a:extLst>
          </p:cNvPr>
          <p:cNvSpPr>
            <a:spLocks noGrp="1"/>
          </p:cNvSpPr>
          <p:nvPr>
            <p:ph sz="quarter" idx="11"/>
          </p:nvPr>
        </p:nvSpPr>
        <p:spPr/>
        <p:txBody>
          <a:bodyPr/>
          <a:lstStyle/>
          <a:p>
            <a:r>
              <a:rPr lang="en-US" b="1" dirty="0">
                <a:solidFill>
                  <a:srgbClr val="FFFF00"/>
                </a:solidFill>
              </a:rPr>
              <a:t>What two medical emergencies is a patient at risk for while undergoing an exercise electrocardiography?</a:t>
            </a:r>
            <a:endParaRPr lang="en-IN" b="1" dirty="0">
              <a:solidFill>
                <a:srgbClr val="FFFF00"/>
              </a:solidFill>
            </a:endParaRPr>
          </a:p>
        </p:txBody>
      </p:sp>
      <p:sp>
        <p:nvSpPr>
          <p:cNvPr id="6" name="Slide Number Placeholder 5">
            <a:extLst>
              <a:ext uri="{FF2B5EF4-FFF2-40B4-BE49-F238E27FC236}">
                <a16:creationId xmlns:a16="http://schemas.microsoft.com/office/drawing/2014/main" id="{3CBF2F52-11EF-ADEA-30C5-5007D1D3C08B}"/>
              </a:ext>
            </a:extLst>
          </p:cNvPr>
          <p:cNvSpPr>
            <a:spLocks noGrp="1"/>
          </p:cNvSpPr>
          <p:nvPr>
            <p:ph type="sldNum" sz="quarter" idx="4"/>
          </p:nvPr>
        </p:nvSpPr>
        <p:spPr/>
        <p:txBody>
          <a:bodyPr/>
          <a:lstStyle/>
          <a:p>
            <a:fld id="{68151E55-6873-49E2-B8D5-2F265E6F1973}" type="slidenum">
              <a:rPr lang="en-US" smtClean="0"/>
              <a:pPr/>
              <a:t>35</a:t>
            </a:fld>
            <a:endParaRPr lang="en-US" dirty="0"/>
          </a:p>
        </p:txBody>
      </p:sp>
    </p:spTree>
    <p:extLst>
      <p:ext uri="{BB962C8B-B14F-4D97-AF65-F5344CB8AC3E}">
        <p14:creationId xmlns:p14="http://schemas.microsoft.com/office/powerpoint/2010/main" val="3352917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12.5</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68180" y="2969637"/>
            <a:ext cx="8458200" cy="494941"/>
          </a:xfrm>
        </p:spPr>
        <p:txBody>
          <a:bodyPr>
            <a:normAutofit/>
          </a:bodyPr>
          <a:lstStyle/>
          <a:p>
            <a:r>
              <a:rPr lang="en-IN" sz="2400"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832657"/>
          </a:xfrm>
        </p:spPr>
        <p:txBody>
          <a:bodyPr>
            <a:normAutofit/>
          </a:bodyPr>
          <a:lstStyle/>
          <a:p>
            <a:r>
              <a:rPr lang="en-US" sz="2400" b="1" dirty="0">
                <a:solidFill>
                  <a:srgbClr val="FFFF00"/>
                </a:solidFill>
              </a:rPr>
              <a:t>What two medical emergencies is a patient at risk for while undergoing an exercise electrocardiography?</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36</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68180" y="3672322"/>
            <a:ext cx="8432920" cy="792483"/>
          </a:xfrm>
        </p:spPr>
        <p:txBody>
          <a:bodyPr>
            <a:normAutofit lnSpcReduction="10000"/>
          </a:bodyPr>
          <a:lstStyle/>
          <a:p>
            <a:r>
              <a:rPr lang="en-US" sz="2400" b="1" dirty="0">
                <a:solidFill>
                  <a:srgbClr val="FFFF00"/>
                </a:solidFill>
              </a:rPr>
              <a:t>Myocardial infarction (M</a:t>
            </a:r>
            <a:r>
              <a:rPr lang="en-US" sz="200" b="1" dirty="0">
                <a:solidFill>
                  <a:srgbClr val="FFFF00"/>
                </a:solidFill>
              </a:rPr>
              <a:t> </a:t>
            </a:r>
            <a:r>
              <a:rPr lang="en-US" sz="2400" b="1" dirty="0">
                <a:solidFill>
                  <a:srgbClr val="FFFF00"/>
                </a:solidFill>
              </a:rPr>
              <a:t>I) and cerebrovascular accident (C</a:t>
            </a:r>
            <a:r>
              <a:rPr lang="en-US" sz="200" b="1" dirty="0">
                <a:solidFill>
                  <a:srgbClr val="FFFF00"/>
                </a:solidFill>
              </a:rPr>
              <a:t> </a:t>
            </a:r>
            <a:r>
              <a:rPr lang="en-US" sz="2400" b="1" dirty="0">
                <a:solidFill>
                  <a:srgbClr val="FFFF00"/>
                </a:solidFill>
              </a:rPr>
              <a:t>V</a:t>
            </a:r>
            <a:r>
              <a:rPr lang="en-US" sz="200" b="1" dirty="0">
                <a:solidFill>
                  <a:srgbClr val="FFFF00"/>
                </a:solidFill>
              </a:rPr>
              <a:t> </a:t>
            </a:r>
            <a:r>
              <a:rPr lang="en-US" sz="2400" b="1" dirty="0">
                <a:solidFill>
                  <a:srgbClr val="FFFF00"/>
                </a:solidFill>
              </a:rPr>
              <a:t>A)</a:t>
            </a:r>
          </a:p>
        </p:txBody>
      </p:sp>
    </p:spTree>
    <p:extLst>
      <p:ext uri="{BB962C8B-B14F-4D97-AF65-F5344CB8AC3E}">
        <p14:creationId xmlns:p14="http://schemas.microsoft.com/office/powerpoint/2010/main" val="3404964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4A6E-4A07-4795-2BAE-3949BA32BAAA}"/>
              </a:ext>
            </a:extLst>
          </p:cNvPr>
          <p:cNvSpPr>
            <a:spLocks noGrp="1"/>
          </p:cNvSpPr>
          <p:nvPr>
            <p:ph type="title"/>
          </p:nvPr>
        </p:nvSpPr>
        <p:spPr/>
        <p:txBody>
          <a:bodyPr>
            <a:noAutofit/>
          </a:bodyPr>
          <a:lstStyle/>
          <a:p>
            <a:r>
              <a:rPr lang="en-US" sz="3200" dirty="0"/>
              <a:t>Learning Outcome 12.6</a:t>
            </a:r>
            <a:br>
              <a:rPr lang="en-US" sz="3200" dirty="0"/>
            </a:br>
            <a:r>
              <a:rPr lang="en-US" sz="3200" dirty="0"/>
              <a:t>Performing Exercise Electrocardiography</a:t>
            </a:r>
            <a:endParaRPr lang="en-IN" sz="3200" dirty="0"/>
          </a:p>
        </p:txBody>
      </p:sp>
      <p:sp>
        <p:nvSpPr>
          <p:cNvPr id="3" name="Content Placeholder 2">
            <a:extLst>
              <a:ext uri="{FF2B5EF4-FFF2-40B4-BE49-F238E27FC236}">
                <a16:creationId xmlns:a16="http://schemas.microsoft.com/office/drawing/2014/main" id="{2FDBF4AF-1569-58BB-4248-91C798F5E7DA}"/>
              </a:ext>
            </a:extLst>
          </p:cNvPr>
          <p:cNvSpPr>
            <a:spLocks noGrp="1"/>
          </p:cNvSpPr>
          <p:nvPr>
            <p:ph sz="quarter" idx="11"/>
          </p:nvPr>
        </p:nvSpPr>
        <p:spPr>
          <a:xfrm>
            <a:off x="342900" y="1276710"/>
            <a:ext cx="8458200" cy="449220"/>
          </a:xfrm>
        </p:spPr>
        <p:txBody>
          <a:bodyPr/>
          <a:lstStyle/>
          <a:p>
            <a:pPr algn="ctr"/>
            <a:r>
              <a:rPr lang="en-IN" dirty="0">
                <a:solidFill>
                  <a:srgbClr val="FFFF00"/>
                </a:solidFill>
              </a:rPr>
              <a:t>Gather Materials</a:t>
            </a:r>
          </a:p>
        </p:txBody>
      </p:sp>
      <p:sp>
        <p:nvSpPr>
          <p:cNvPr id="4" name="Content Placeholder 3">
            <a:extLst>
              <a:ext uri="{FF2B5EF4-FFF2-40B4-BE49-F238E27FC236}">
                <a16:creationId xmlns:a16="http://schemas.microsoft.com/office/drawing/2014/main" id="{4A40CB5C-3CF4-53E0-B00B-D8D4878ECF49}"/>
              </a:ext>
            </a:extLst>
          </p:cNvPr>
          <p:cNvSpPr>
            <a:spLocks noGrp="1"/>
          </p:cNvSpPr>
          <p:nvPr>
            <p:ph sz="quarter" idx="14"/>
          </p:nvPr>
        </p:nvSpPr>
        <p:spPr>
          <a:xfrm>
            <a:off x="342900" y="1853326"/>
            <a:ext cx="8458200" cy="478394"/>
          </a:xfrm>
        </p:spPr>
        <p:txBody>
          <a:bodyPr/>
          <a:lstStyle/>
          <a:p>
            <a:r>
              <a:rPr lang="en-US" b="1" dirty="0">
                <a:solidFill>
                  <a:srgbClr val="FFFF00"/>
                </a:solidFill>
              </a:rPr>
              <a:t>Prior to patient’s arrival, prepare and assemble:</a:t>
            </a:r>
            <a:endParaRPr lang="en-IN" b="1" dirty="0">
              <a:solidFill>
                <a:srgbClr val="FFFF00"/>
              </a:solidFill>
            </a:endParaRPr>
          </a:p>
        </p:txBody>
      </p:sp>
      <p:sp>
        <p:nvSpPr>
          <p:cNvPr id="5" name="Content Placeholder 4">
            <a:extLst>
              <a:ext uri="{FF2B5EF4-FFF2-40B4-BE49-F238E27FC236}">
                <a16:creationId xmlns:a16="http://schemas.microsoft.com/office/drawing/2014/main" id="{FA8F045A-A8BB-B11D-E560-6A8612097122}"/>
              </a:ext>
            </a:extLst>
          </p:cNvPr>
          <p:cNvSpPr>
            <a:spLocks noGrp="1"/>
          </p:cNvSpPr>
          <p:nvPr>
            <p:ph sz="quarter" idx="15"/>
          </p:nvPr>
        </p:nvSpPr>
        <p:spPr>
          <a:xfrm>
            <a:off x="342900" y="2489464"/>
            <a:ext cx="4297680" cy="2974076"/>
          </a:xfrm>
        </p:spPr>
        <p:txBody>
          <a:bodyPr/>
          <a:lstStyle/>
          <a:p>
            <a:pPr marL="292608" indent="-292608">
              <a:buFont typeface="Arial" panose="020B0604020202020204" pitchFamily="34" charset="0"/>
              <a:buChar char="•"/>
            </a:pPr>
            <a:r>
              <a:rPr lang="en-US" b="1" dirty="0">
                <a:solidFill>
                  <a:srgbClr val="FFFF00"/>
                </a:solidFill>
              </a:rPr>
              <a:t>Blood pressure equipment.</a:t>
            </a:r>
          </a:p>
          <a:p>
            <a:pPr marL="292608" indent="-292608">
              <a:buFont typeface="Arial" panose="020B0604020202020204" pitchFamily="34" charset="0"/>
              <a:buChar char="•"/>
            </a:pPr>
            <a:r>
              <a:rPr lang="en-US" b="1" dirty="0">
                <a:solidFill>
                  <a:srgbClr val="FFFF00"/>
                </a:solidFill>
              </a:rPr>
              <a:t>Shaving equipment, abrasive cleaner, skin rasp.</a:t>
            </a:r>
          </a:p>
          <a:p>
            <a:pPr marL="292608" indent="-292608">
              <a:buFont typeface="Arial" panose="020B0604020202020204" pitchFamily="34" charset="0"/>
              <a:buChar char="•"/>
            </a:pPr>
            <a:r>
              <a:rPr lang="en-US" b="1" dirty="0">
                <a:solidFill>
                  <a:srgbClr val="FFFF00"/>
                </a:solidFill>
              </a:rPr>
              <a:t>Skin prep solution.</a:t>
            </a:r>
          </a:p>
          <a:p>
            <a:pPr marL="292608" indent="-292608">
              <a:buFont typeface="Arial" panose="020B0604020202020204" pitchFamily="34" charset="0"/>
              <a:buChar char="•"/>
            </a:pPr>
            <a:r>
              <a:rPr lang="en-US" b="1" dirty="0">
                <a:solidFill>
                  <a:srgbClr val="FFFF00"/>
                </a:solidFill>
              </a:rPr>
              <a:t>2×2 or 4×4 gauze.</a:t>
            </a:r>
          </a:p>
          <a:p>
            <a:pPr marL="292608" indent="-292608">
              <a:buFont typeface="Arial" panose="020B0604020202020204" pitchFamily="34" charset="0"/>
              <a:buChar char="•"/>
            </a:pPr>
            <a:r>
              <a:rPr lang="en-US" b="1" dirty="0">
                <a:solidFill>
                  <a:srgbClr val="FFFF00"/>
                </a:solidFill>
              </a:rPr>
              <a:t>Chest electrodes.</a:t>
            </a:r>
            <a:endParaRPr lang="en-IN" b="1" dirty="0">
              <a:solidFill>
                <a:srgbClr val="FFFF00"/>
              </a:solidFill>
            </a:endParaRPr>
          </a:p>
        </p:txBody>
      </p:sp>
      <p:sp>
        <p:nvSpPr>
          <p:cNvPr id="6" name="Content Placeholder 5">
            <a:extLst>
              <a:ext uri="{FF2B5EF4-FFF2-40B4-BE49-F238E27FC236}">
                <a16:creationId xmlns:a16="http://schemas.microsoft.com/office/drawing/2014/main" id="{6E88E08B-50DC-7D1C-7088-50A2E2D20BC7}"/>
              </a:ext>
            </a:extLst>
          </p:cNvPr>
          <p:cNvSpPr>
            <a:spLocks noGrp="1"/>
          </p:cNvSpPr>
          <p:nvPr>
            <p:ph sz="quarter" idx="16"/>
          </p:nvPr>
        </p:nvSpPr>
        <p:spPr>
          <a:xfrm>
            <a:off x="4914900" y="2489464"/>
            <a:ext cx="3886200" cy="3031226"/>
          </a:xfrm>
        </p:spPr>
        <p:txBody>
          <a:bodyPr/>
          <a:lstStyle/>
          <a:p>
            <a:pPr marL="292608" indent="-292608">
              <a:buFont typeface="Arial" panose="020B0604020202020204" pitchFamily="34" charset="0"/>
              <a:buChar char="•"/>
            </a:pPr>
            <a:r>
              <a:rPr lang="en-US" b="1" dirty="0">
                <a:solidFill>
                  <a:srgbClr val="FFFF00"/>
                </a:solidFill>
              </a:rPr>
              <a:t>Stress test unit.</a:t>
            </a:r>
          </a:p>
          <a:p>
            <a:pPr marL="292608" indent="-292608">
              <a:buFont typeface="Arial" panose="020B0604020202020204" pitchFamily="34" charset="0"/>
              <a:buChar char="•"/>
            </a:pPr>
            <a:r>
              <a:rPr lang="en-US" b="1" dirty="0">
                <a:solidFill>
                  <a:srgbClr val="FFFF00"/>
                </a:solidFill>
              </a:rPr>
              <a:t>Lead wires.</a:t>
            </a:r>
          </a:p>
          <a:p>
            <a:pPr marL="292608" indent="-292608">
              <a:buFont typeface="Arial" panose="020B0604020202020204" pitchFamily="34" charset="0"/>
              <a:buChar char="•"/>
            </a:pPr>
            <a:r>
              <a:rPr lang="en-US" b="1" dirty="0">
                <a:solidFill>
                  <a:srgbClr val="FFFF00"/>
                </a:solidFill>
              </a:rPr>
              <a:t>Treadmill/cycle ergometer.</a:t>
            </a:r>
          </a:p>
          <a:p>
            <a:pPr marL="292608" indent="-292608">
              <a:buFont typeface="Arial" panose="020B0604020202020204" pitchFamily="34" charset="0"/>
              <a:buChar char="•"/>
            </a:pPr>
            <a:r>
              <a:rPr lang="en-US" b="1" dirty="0">
                <a:solidFill>
                  <a:srgbClr val="FFFF00"/>
                </a:solidFill>
              </a:rPr>
              <a:t>Adhesive tape belt.</a:t>
            </a:r>
          </a:p>
          <a:p>
            <a:pPr marL="292608" indent="-292608">
              <a:buFont typeface="Arial" panose="020B0604020202020204" pitchFamily="34" charset="0"/>
              <a:buChar char="•"/>
            </a:pPr>
            <a:r>
              <a:rPr lang="en-US" b="1" dirty="0">
                <a:solidFill>
                  <a:srgbClr val="FFFF00"/>
                </a:solidFill>
              </a:rPr>
              <a:t>Crash cart.</a:t>
            </a:r>
            <a:endParaRPr lang="en-IN" b="1" dirty="0">
              <a:solidFill>
                <a:srgbClr val="FFFF00"/>
              </a:solidFill>
            </a:endParaRPr>
          </a:p>
        </p:txBody>
      </p:sp>
      <p:sp>
        <p:nvSpPr>
          <p:cNvPr id="11" name="Slide Number Placeholder 10">
            <a:extLst>
              <a:ext uri="{FF2B5EF4-FFF2-40B4-BE49-F238E27FC236}">
                <a16:creationId xmlns:a16="http://schemas.microsoft.com/office/drawing/2014/main" id="{C0E1CDA6-0C39-7E46-7526-B21958DC1D3B}"/>
              </a:ext>
            </a:extLst>
          </p:cNvPr>
          <p:cNvSpPr>
            <a:spLocks noGrp="1"/>
          </p:cNvSpPr>
          <p:nvPr>
            <p:ph type="sldNum" sz="quarter" idx="10"/>
          </p:nvPr>
        </p:nvSpPr>
        <p:spPr/>
        <p:txBody>
          <a:bodyPr/>
          <a:lstStyle/>
          <a:p>
            <a:fld id="{68151E55-6873-49E2-B8D5-2F265E6F1973}" type="slidenum">
              <a:rPr lang="en-US" smtClean="0"/>
              <a:pPr/>
              <a:t>37</a:t>
            </a:fld>
            <a:endParaRPr lang="en-US" dirty="0"/>
          </a:p>
        </p:txBody>
      </p:sp>
    </p:spTree>
    <p:extLst>
      <p:ext uri="{BB962C8B-B14F-4D97-AF65-F5344CB8AC3E}">
        <p14:creationId xmlns:p14="http://schemas.microsoft.com/office/powerpoint/2010/main" val="1726772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F97C-1058-7A50-3D88-CC3E86C37215}"/>
              </a:ext>
            </a:extLst>
          </p:cNvPr>
          <p:cNvSpPr>
            <a:spLocks noGrp="1"/>
          </p:cNvSpPr>
          <p:nvPr>
            <p:ph type="title"/>
          </p:nvPr>
        </p:nvSpPr>
        <p:spPr/>
        <p:txBody>
          <a:bodyPr/>
          <a:lstStyle/>
          <a:p>
            <a:r>
              <a:rPr lang="en-IN" dirty="0"/>
              <a:t>Verify Patient Details</a:t>
            </a:r>
          </a:p>
        </p:txBody>
      </p:sp>
      <p:sp>
        <p:nvSpPr>
          <p:cNvPr id="3" name="Content Placeholder 2">
            <a:extLst>
              <a:ext uri="{FF2B5EF4-FFF2-40B4-BE49-F238E27FC236}">
                <a16:creationId xmlns:a16="http://schemas.microsoft.com/office/drawing/2014/main" id="{1F995F03-5272-97EC-DA0B-077DE87E4E7F}"/>
              </a:ext>
            </a:extLst>
          </p:cNvPr>
          <p:cNvSpPr>
            <a:spLocks noGrp="1"/>
          </p:cNvSpPr>
          <p:nvPr>
            <p:ph sz="quarter" idx="11"/>
          </p:nvPr>
        </p:nvSpPr>
        <p:spPr/>
        <p:txBody>
          <a:bodyPr/>
          <a:lstStyle/>
          <a:p>
            <a:r>
              <a:rPr lang="en-US" b="1" dirty="0">
                <a:solidFill>
                  <a:srgbClr val="FFFF00"/>
                </a:solidFill>
              </a:rPr>
              <a:t>Verify that patient has followed instructions.</a:t>
            </a:r>
          </a:p>
          <a:p>
            <a:r>
              <a:rPr lang="en-US" b="1" dirty="0">
                <a:solidFill>
                  <a:srgbClr val="FFFF00"/>
                </a:solidFill>
              </a:rPr>
              <a:t>Confirm complete medical history.</a:t>
            </a:r>
          </a:p>
          <a:p>
            <a:r>
              <a:rPr lang="en-US" b="1" dirty="0">
                <a:solidFill>
                  <a:srgbClr val="FFFF00"/>
                </a:solidFill>
              </a:rPr>
              <a:t>Verify that informed consent form is signed.</a:t>
            </a:r>
          </a:p>
          <a:p>
            <a:r>
              <a:rPr lang="en-US" b="1" dirty="0">
                <a:solidFill>
                  <a:srgbClr val="FFFF00"/>
                </a:solidFill>
              </a:rPr>
              <a:t>Prepare electrode sites:</a:t>
            </a:r>
          </a:p>
          <a:p>
            <a:pPr marL="292608" indent="-292608">
              <a:buFont typeface="Arial" panose="020B0604020202020204" pitchFamily="34" charset="0"/>
              <a:buChar char="•"/>
            </a:pPr>
            <a:r>
              <a:rPr lang="en-US" b="1" dirty="0">
                <a:solidFill>
                  <a:srgbClr val="FFFF00"/>
                </a:solidFill>
              </a:rPr>
              <a:t>Use a clipper rather than shaving.</a:t>
            </a:r>
          </a:p>
          <a:p>
            <a:pPr marL="292608" indent="-292608">
              <a:buFont typeface="Arial" panose="020B0604020202020204" pitchFamily="34" charset="0"/>
              <a:buChar char="•"/>
            </a:pPr>
            <a:r>
              <a:rPr lang="en-US" b="1" dirty="0">
                <a:solidFill>
                  <a:srgbClr val="FFFF00"/>
                </a:solidFill>
              </a:rPr>
              <a:t>Rub site with skin prep, let dry.</a:t>
            </a:r>
          </a:p>
          <a:p>
            <a:pPr marL="292608" indent="-292608">
              <a:buFont typeface="Arial" panose="020B0604020202020204" pitchFamily="34" charset="0"/>
              <a:buChar char="•"/>
            </a:pPr>
            <a:r>
              <a:rPr lang="en-US" b="1" dirty="0">
                <a:solidFill>
                  <a:srgbClr val="FFFF00"/>
                </a:solidFill>
              </a:rPr>
              <a:t>Abrade skin using a skin rasp.</a:t>
            </a:r>
            <a:endParaRPr lang="en-IN" b="1" dirty="0">
              <a:solidFill>
                <a:srgbClr val="FFFF00"/>
              </a:solidFill>
            </a:endParaRPr>
          </a:p>
        </p:txBody>
      </p:sp>
      <p:sp>
        <p:nvSpPr>
          <p:cNvPr id="6" name="Slide Number Placeholder 5">
            <a:extLst>
              <a:ext uri="{FF2B5EF4-FFF2-40B4-BE49-F238E27FC236}">
                <a16:creationId xmlns:a16="http://schemas.microsoft.com/office/drawing/2014/main" id="{41EE59CC-C293-38DA-D830-E5F0E06B12D6}"/>
              </a:ext>
            </a:extLst>
          </p:cNvPr>
          <p:cNvSpPr>
            <a:spLocks noGrp="1"/>
          </p:cNvSpPr>
          <p:nvPr>
            <p:ph type="sldNum" sz="quarter" idx="4"/>
          </p:nvPr>
        </p:nvSpPr>
        <p:spPr/>
        <p:txBody>
          <a:bodyPr/>
          <a:lstStyle/>
          <a:p>
            <a:fld id="{68151E55-6873-49E2-B8D5-2F265E6F1973}" type="slidenum">
              <a:rPr lang="en-US" sz="2800" smtClean="0"/>
              <a:pPr/>
              <a:t>38</a:t>
            </a:fld>
            <a:endParaRPr lang="en-US" dirty="0"/>
          </a:p>
        </p:txBody>
      </p:sp>
    </p:spTree>
    <p:extLst>
      <p:ext uri="{BB962C8B-B14F-4D97-AF65-F5344CB8AC3E}">
        <p14:creationId xmlns:p14="http://schemas.microsoft.com/office/powerpoint/2010/main" val="1047971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378B-D00B-C03E-5013-860BD313FF0D}"/>
              </a:ext>
            </a:extLst>
          </p:cNvPr>
          <p:cNvSpPr>
            <a:spLocks noGrp="1"/>
          </p:cNvSpPr>
          <p:nvPr>
            <p:ph type="title"/>
          </p:nvPr>
        </p:nvSpPr>
        <p:spPr/>
        <p:txBody>
          <a:bodyPr>
            <a:normAutofit fontScale="90000"/>
          </a:bodyPr>
          <a:lstStyle/>
          <a:p>
            <a:r>
              <a:rPr lang="en-IN" dirty="0"/>
              <a:t>Performing Exercise Electrocardiography</a:t>
            </a:r>
          </a:p>
        </p:txBody>
      </p:sp>
      <p:sp>
        <p:nvSpPr>
          <p:cNvPr id="3" name="Content Placeholder 2">
            <a:extLst>
              <a:ext uri="{FF2B5EF4-FFF2-40B4-BE49-F238E27FC236}">
                <a16:creationId xmlns:a16="http://schemas.microsoft.com/office/drawing/2014/main" id="{8354E6C7-AD13-320E-EBE7-1942BEED5F02}"/>
              </a:ext>
            </a:extLst>
          </p:cNvPr>
          <p:cNvSpPr>
            <a:spLocks noGrp="1"/>
          </p:cNvSpPr>
          <p:nvPr>
            <p:ph sz="quarter" idx="11"/>
          </p:nvPr>
        </p:nvSpPr>
        <p:spPr/>
        <p:txBody>
          <a:bodyPr/>
          <a:lstStyle/>
          <a:p>
            <a:r>
              <a:rPr lang="en-US" b="1" dirty="0">
                <a:solidFill>
                  <a:srgbClr val="FFFF00"/>
                </a:solidFill>
              </a:rPr>
              <a:t>Attach blood pressure cuff and electrodes.</a:t>
            </a:r>
          </a:p>
          <a:p>
            <a:r>
              <a:rPr lang="en-US" b="1" dirty="0">
                <a:solidFill>
                  <a:srgbClr val="FFFF00"/>
                </a:solidFill>
              </a:rPr>
              <a:t>Check and set artifact filters.</a:t>
            </a:r>
          </a:p>
          <a:p>
            <a:r>
              <a:rPr lang="en-US" b="1" dirty="0">
                <a:solidFill>
                  <a:srgbClr val="FFFF00"/>
                </a:solidFill>
              </a:rPr>
              <a:t>Perform pre-test blood pressures and 12-lead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Gs.</a:t>
            </a:r>
          </a:p>
          <a:p>
            <a:pPr marL="292608" indent="-292608">
              <a:buFont typeface="Arial" panose="020B0604020202020204" pitchFamily="34" charset="0"/>
              <a:buChar char="•"/>
            </a:pPr>
            <a:r>
              <a:rPr lang="en-US" b="1" dirty="0">
                <a:solidFill>
                  <a:srgbClr val="FFFF00"/>
                </a:solidFill>
              </a:rPr>
              <a:t>Supine.</a:t>
            </a:r>
          </a:p>
          <a:p>
            <a:pPr marL="292608" indent="-292608">
              <a:buFont typeface="Arial" panose="020B0604020202020204" pitchFamily="34" charset="0"/>
              <a:buChar char="•"/>
            </a:pPr>
            <a:r>
              <a:rPr lang="en-US" b="1" dirty="0">
                <a:solidFill>
                  <a:srgbClr val="FFFF00"/>
                </a:solidFill>
              </a:rPr>
              <a:t>Sitting.</a:t>
            </a:r>
          </a:p>
          <a:p>
            <a:pPr marL="292608" indent="-292608">
              <a:buFont typeface="Arial" panose="020B0604020202020204" pitchFamily="34" charset="0"/>
              <a:buChar char="•"/>
            </a:pPr>
            <a:r>
              <a:rPr lang="en-US" b="1" dirty="0">
                <a:solidFill>
                  <a:srgbClr val="FFFF00"/>
                </a:solidFill>
              </a:rPr>
              <a:t>Hyperventilating.</a:t>
            </a:r>
          </a:p>
          <a:p>
            <a:pPr marL="292608" indent="-292608">
              <a:buFont typeface="Arial" panose="020B0604020202020204" pitchFamily="34" charset="0"/>
              <a:buChar char="•"/>
            </a:pPr>
            <a:r>
              <a:rPr lang="en-US" b="1" dirty="0">
                <a:solidFill>
                  <a:srgbClr val="FFFF00"/>
                </a:solidFill>
              </a:rPr>
              <a:t>Standing.</a:t>
            </a:r>
            <a:endParaRPr lang="en-IN" b="1" dirty="0">
              <a:solidFill>
                <a:srgbClr val="FFFF00"/>
              </a:solidFill>
            </a:endParaRPr>
          </a:p>
        </p:txBody>
      </p:sp>
      <p:sp>
        <p:nvSpPr>
          <p:cNvPr id="6" name="Slide Number Placeholder 5">
            <a:extLst>
              <a:ext uri="{FF2B5EF4-FFF2-40B4-BE49-F238E27FC236}">
                <a16:creationId xmlns:a16="http://schemas.microsoft.com/office/drawing/2014/main" id="{F0E429C1-D9E8-B694-B094-E6388E796D05}"/>
              </a:ext>
            </a:extLst>
          </p:cNvPr>
          <p:cNvSpPr>
            <a:spLocks noGrp="1"/>
          </p:cNvSpPr>
          <p:nvPr>
            <p:ph type="sldNum" sz="quarter" idx="4"/>
          </p:nvPr>
        </p:nvSpPr>
        <p:spPr/>
        <p:txBody>
          <a:bodyPr/>
          <a:lstStyle/>
          <a:p>
            <a:fld id="{68151E55-6873-49E2-B8D5-2F265E6F1973}" type="slidenum">
              <a:rPr lang="en-US" sz="2800" smtClean="0"/>
              <a:pPr/>
              <a:t>39</a:t>
            </a:fld>
            <a:endParaRPr lang="en-US" dirty="0"/>
          </a:p>
        </p:txBody>
      </p:sp>
    </p:spTree>
    <p:extLst>
      <p:ext uri="{BB962C8B-B14F-4D97-AF65-F5344CB8AC3E}">
        <p14:creationId xmlns:p14="http://schemas.microsoft.com/office/powerpoint/2010/main" val="386405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AE05-3F6A-868E-BA9E-ABE4B58C7403}"/>
              </a:ext>
            </a:extLst>
          </p:cNvPr>
          <p:cNvSpPr>
            <a:spLocks noGrp="1"/>
          </p:cNvSpPr>
          <p:nvPr>
            <p:ph type="title"/>
          </p:nvPr>
        </p:nvSpPr>
        <p:spPr/>
        <p:txBody>
          <a:bodyPr/>
          <a:lstStyle/>
          <a:p>
            <a:r>
              <a:rPr lang="en-US" b="1" dirty="0"/>
              <a:t>What Is Cardiac Stress Testing? </a:t>
            </a:r>
            <a:r>
              <a:rPr lang="en-US" sz="1000" b="1" dirty="0"/>
              <a:t>2</a:t>
            </a:r>
            <a:endParaRPr lang="en-IN" sz="1000" b="1" dirty="0"/>
          </a:p>
        </p:txBody>
      </p:sp>
      <p:sp>
        <p:nvSpPr>
          <p:cNvPr id="3" name="Content Placeholder 2">
            <a:extLst>
              <a:ext uri="{FF2B5EF4-FFF2-40B4-BE49-F238E27FC236}">
                <a16:creationId xmlns:a16="http://schemas.microsoft.com/office/drawing/2014/main" id="{ADE2599C-42E7-7D8F-1BA3-ADE318400C24}"/>
              </a:ext>
            </a:extLst>
          </p:cNvPr>
          <p:cNvSpPr>
            <a:spLocks noGrp="1"/>
          </p:cNvSpPr>
          <p:nvPr>
            <p:ph sz="quarter" idx="11"/>
          </p:nvPr>
        </p:nvSpPr>
        <p:spPr/>
        <p:txBody>
          <a:bodyPr/>
          <a:lstStyle/>
          <a:p>
            <a:r>
              <a:rPr lang="en-US" sz="2800" b="1" dirty="0">
                <a:solidFill>
                  <a:srgbClr val="FFFF00"/>
                </a:solidFill>
              </a:rPr>
              <a:t>Noninvasive procedure performed in presence of or when a cardiologist or physician is immediately available.</a:t>
            </a:r>
          </a:p>
          <a:p>
            <a:r>
              <a:rPr lang="en-US" sz="2800" b="1" dirty="0">
                <a:solidFill>
                  <a:srgbClr val="FFFF00"/>
                </a:solidFill>
              </a:rPr>
              <a:t>Usually involves an exercise treadmill.</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0DC4908E-960A-0FF2-2BBF-9CF0946F5178}"/>
              </a:ext>
            </a:extLst>
          </p:cNvPr>
          <p:cNvSpPr>
            <a:spLocks noGrp="1"/>
          </p:cNvSpPr>
          <p:nvPr>
            <p:ph type="sldNum" sz="quarter" idx="4"/>
          </p:nvPr>
        </p:nvSpPr>
        <p:spPr>
          <a:xfrm>
            <a:off x="8626412" y="6429388"/>
            <a:ext cx="355840" cy="405539"/>
          </a:xfrm>
        </p:spPr>
        <p:txBody>
          <a:bodyPr/>
          <a:lstStyle/>
          <a:p>
            <a:fld id="{68151E55-6873-49E2-B8D5-2F265E6F1973}" type="slidenum">
              <a:rPr lang="en-US" sz="2800" smtClean="0"/>
              <a:pPr/>
              <a:t>4</a:t>
            </a:fld>
            <a:endParaRPr lang="en-US" dirty="0"/>
          </a:p>
        </p:txBody>
      </p:sp>
    </p:spTree>
    <p:extLst>
      <p:ext uri="{BB962C8B-B14F-4D97-AF65-F5344CB8AC3E}">
        <p14:creationId xmlns:p14="http://schemas.microsoft.com/office/powerpoint/2010/main" val="22527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1246-39C0-20FA-76CC-1BB2665EEAB1}"/>
              </a:ext>
            </a:extLst>
          </p:cNvPr>
          <p:cNvSpPr>
            <a:spLocks noGrp="1"/>
          </p:cNvSpPr>
          <p:nvPr>
            <p:ph type="title"/>
          </p:nvPr>
        </p:nvSpPr>
        <p:spPr/>
        <p:txBody>
          <a:bodyPr>
            <a:normAutofit fontScale="90000"/>
          </a:bodyPr>
          <a:lstStyle/>
          <a:p>
            <a:r>
              <a:rPr lang="en-US" dirty="0"/>
              <a:t>Learning Outcome 12.6</a:t>
            </a:r>
            <a:br>
              <a:rPr lang="en-US" dirty="0"/>
            </a:br>
            <a:r>
              <a:rPr lang="en-US" dirty="0"/>
              <a:t>Apply Your Knowledge</a:t>
            </a:r>
            <a:endParaRPr lang="en-IN" dirty="0"/>
          </a:p>
        </p:txBody>
      </p:sp>
      <p:sp>
        <p:nvSpPr>
          <p:cNvPr id="3" name="Content Placeholder 2">
            <a:extLst>
              <a:ext uri="{FF2B5EF4-FFF2-40B4-BE49-F238E27FC236}">
                <a16:creationId xmlns:a16="http://schemas.microsoft.com/office/drawing/2014/main" id="{CE5764E3-364B-B226-63E1-8A1948C5247F}"/>
              </a:ext>
            </a:extLst>
          </p:cNvPr>
          <p:cNvSpPr>
            <a:spLocks noGrp="1"/>
          </p:cNvSpPr>
          <p:nvPr>
            <p:ph sz="quarter" idx="11"/>
          </p:nvPr>
        </p:nvSpPr>
        <p:spPr/>
        <p:txBody>
          <a:bodyPr/>
          <a:lstStyle/>
          <a:p>
            <a:r>
              <a:rPr lang="en-US" b="1" dirty="0">
                <a:solidFill>
                  <a:srgbClr val="FFFF00"/>
                </a:solidFill>
              </a:rPr>
              <a:t>Why is a baseline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 often performed after asking the patient to hyperventilate?</a:t>
            </a:r>
            <a:endParaRPr lang="en-IN" b="1" dirty="0">
              <a:solidFill>
                <a:srgbClr val="FFFF00"/>
              </a:solidFill>
            </a:endParaRPr>
          </a:p>
        </p:txBody>
      </p:sp>
      <p:sp>
        <p:nvSpPr>
          <p:cNvPr id="6" name="Slide Number Placeholder 5">
            <a:extLst>
              <a:ext uri="{FF2B5EF4-FFF2-40B4-BE49-F238E27FC236}">
                <a16:creationId xmlns:a16="http://schemas.microsoft.com/office/drawing/2014/main" id="{F068C4C6-1E94-70C2-4435-5D17C3DA3D0B}"/>
              </a:ext>
            </a:extLst>
          </p:cNvPr>
          <p:cNvSpPr>
            <a:spLocks noGrp="1"/>
          </p:cNvSpPr>
          <p:nvPr>
            <p:ph type="sldNum" sz="quarter" idx="4"/>
          </p:nvPr>
        </p:nvSpPr>
        <p:spPr/>
        <p:txBody>
          <a:bodyPr/>
          <a:lstStyle/>
          <a:p>
            <a:fld id="{68151E55-6873-49E2-B8D5-2F265E6F1973}" type="slidenum">
              <a:rPr lang="en-US" sz="2800" smtClean="0"/>
              <a:pPr/>
              <a:t>40</a:t>
            </a:fld>
            <a:endParaRPr lang="en-US" dirty="0"/>
          </a:p>
        </p:txBody>
      </p:sp>
    </p:spTree>
    <p:extLst>
      <p:ext uri="{BB962C8B-B14F-4D97-AF65-F5344CB8AC3E}">
        <p14:creationId xmlns:p14="http://schemas.microsoft.com/office/powerpoint/2010/main" val="1843702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12.6</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42900" y="2947666"/>
            <a:ext cx="8458200" cy="494941"/>
          </a:xfrm>
        </p:spPr>
        <p:txBody>
          <a:bodyPr/>
          <a:lstStyle/>
          <a:p>
            <a:r>
              <a:rPr lang="en-IN"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832657"/>
          </a:xfrm>
        </p:spPr>
        <p:txBody>
          <a:bodyPr/>
          <a:lstStyle/>
          <a:p>
            <a:r>
              <a:rPr lang="en-US" b="1" dirty="0">
                <a:solidFill>
                  <a:srgbClr val="FFFF00"/>
                </a:solidFill>
              </a:rPr>
              <a:t>Why is a baseline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 often performed after asking the patient to hyperventilate?</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41</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42900" y="3742079"/>
            <a:ext cx="8432920" cy="1226823"/>
          </a:xfrm>
        </p:spPr>
        <p:txBody>
          <a:bodyPr/>
          <a:lstStyle/>
          <a:p>
            <a:r>
              <a:rPr lang="en-US" b="1" dirty="0">
                <a:solidFill>
                  <a:srgbClr val="FFFF00"/>
                </a:solidFill>
              </a:rPr>
              <a:t>An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 performed after hyperventilation helps identify changes on the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 that result from changes in the patient’s breathing pattern.</a:t>
            </a:r>
          </a:p>
        </p:txBody>
      </p:sp>
    </p:spTree>
    <p:extLst>
      <p:ext uri="{BB962C8B-B14F-4D97-AF65-F5344CB8AC3E}">
        <p14:creationId xmlns:p14="http://schemas.microsoft.com/office/powerpoint/2010/main" val="1631801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0D0B-3BEB-8411-0CC9-83AC7018F804}"/>
              </a:ext>
            </a:extLst>
          </p:cNvPr>
          <p:cNvSpPr>
            <a:spLocks noGrp="1"/>
          </p:cNvSpPr>
          <p:nvPr>
            <p:ph type="title"/>
          </p:nvPr>
        </p:nvSpPr>
        <p:spPr/>
        <p:txBody>
          <a:bodyPr>
            <a:noAutofit/>
          </a:bodyPr>
          <a:lstStyle/>
          <a:p>
            <a:r>
              <a:rPr lang="en-US" sz="3200" dirty="0"/>
              <a:t>Learning Outcome 12.7</a:t>
            </a:r>
            <a:br>
              <a:rPr lang="en-US" sz="3200" dirty="0"/>
            </a:br>
            <a:r>
              <a:rPr lang="en-US" sz="3200" dirty="0"/>
              <a:t>Common Protocols</a:t>
            </a:r>
            <a:endParaRPr lang="en-IN" sz="3200" dirty="0"/>
          </a:p>
        </p:txBody>
      </p:sp>
      <p:sp>
        <p:nvSpPr>
          <p:cNvPr id="3" name="Content Placeholder 2">
            <a:extLst>
              <a:ext uri="{FF2B5EF4-FFF2-40B4-BE49-F238E27FC236}">
                <a16:creationId xmlns:a16="http://schemas.microsoft.com/office/drawing/2014/main" id="{6E55CC2A-757C-9459-2591-3EEBAFB03247}"/>
              </a:ext>
            </a:extLst>
          </p:cNvPr>
          <p:cNvSpPr>
            <a:spLocks noGrp="1"/>
          </p:cNvSpPr>
          <p:nvPr>
            <p:ph sz="quarter" idx="11"/>
          </p:nvPr>
        </p:nvSpPr>
        <p:spPr>
          <a:xfrm>
            <a:off x="342900" y="1276709"/>
            <a:ext cx="8458200" cy="506371"/>
          </a:xfrm>
        </p:spPr>
        <p:txBody>
          <a:bodyPr/>
          <a:lstStyle/>
          <a:p>
            <a:pPr algn="ctr"/>
            <a:r>
              <a:rPr lang="en-IN" dirty="0">
                <a:solidFill>
                  <a:srgbClr val="002060"/>
                </a:solidFill>
              </a:rPr>
              <a:t>Key Terms</a:t>
            </a:r>
          </a:p>
        </p:txBody>
      </p:sp>
      <p:sp>
        <p:nvSpPr>
          <p:cNvPr id="4" name="Content Placeholder 3">
            <a:extLst>
              <a:ext uri="{FF2B5EF4-FFF2-40B4-BE49-F238E27FC236}">
                <a16:creationId xmlns:a16="http://schemas.microsoft.com/office/drawing/2014/main" id="{888973EC-EBB7-EBBB-54B3-255076FD0158}"/>
              </a:ext>
            </a:extLst>
          </p:cNvPr>
          <p:cNvSpPr>
            <a:spLocks noGrp="1"/>
          </p:cNvSpPr>
          <p:nvPr>
            <p:ph sz="quarter" idx="14"/>
          </p:nvPr>
        </p:nvSpPr>
        <p:spPr>
          <a:xfrm>
            <a:off x="342900" y="1897380"/>
            <a:ext cx="8458200" cy="1954530"/>
          </a:xfrm>
        </p:spPr>
        <p:txBody>
          <a:bodyPr>
            <a:normAutofit lnSpcReduction="10000"/>
          </a:bodyPr>
          <a:lstStyle/>
          <a:p>
            <a:pPr marL="292608" indent="-292608">
              <a:buFont typeface="Arial" panose="020B0604020202020204" pitchFamily="34" charset="0"/>
              <a:buChar char="•"/>
            </a:pPr>
            <a:r>
              <a:rPr lang="en-US" b="1" dirty="0">
                <a:solidFill>
                  <a:srgbClr val="FFFF00"/>
                </a:solidFill>
              </a:rPr>
              <a:t>Maximal exercise.</a:t>
            </a:r>
          </a:p>
          <a:p>
            <a:pPr marL="292608" indent="-292608">
              <a:buFont typeface="Arial" panose="020B0604020202020204" pitchFamily="34" charset="0"/>
              <a:buChar char="•"/>
            </a:pPr>
            <a:r>
              <a:rPr lang="en-US" b="1" dirty="0">
                <a:solidFill>
                  <a:srgbClr val="FFFF00"/>
                </a:solidFill>
              </a:rPr>
              <a:t>Rate pressure product (R</a:t>
            </a:r>
            <a:r>
              <a:rPr lang="en-US" sz="100" b="1" dirty="0">
                <a:solidFill>
                  <a:srgbClr val="FFFF00"/>
                </a:solidFill>
              </a:rPr>
              <a:t> </a:t>
            </a:r>
            <a:r>
              <a:rPr lang="en-US" b="1" dirty="0">
                <a:solidFill>
                  <a:srgbClr val="FFFF00"/>
                </a:solidFill>
              </a:rPr>
              <a:t>P</a:t>
            </a:r>
            <a:r>
              <a:rPr lang="en-US" sz="100" b="1" dirty="0">
                <a:solidFill>
                  <a:srgbClr val="FFFF00"/>
                </a:solidFill>
              </a:rPr>
              <a:t> </a:t>
            </a:r>
            <a:r>
              <a:rPr lang="en-US" b="1" dirty="0">
                <a:solidFill>
                  <a:srgbClr val="FFFF00"/>
                </a:solidFill>
              </a:rPr>
              <a:t>P).</a:t>
            </a:r>
          </a:p>
          <a:p>
            <a:pPr marL="292608" indent="-292608">
              <a:buFont typeface="Arial" panose="020B0604020202020204" pitchFamily="34" charset="0"/>
              <a:buChar char="•"/>
            </a:pPr>
            <a:r>
              <a:rPr lang="en-US" b="1" dirty="0">
                <a:solidFill>
                  <a:srgbClr val="FFFF00"/>
                </a:solidFill>
              </a:rPr>
              <a:t>Submaximal exercise.</a:t>
            </a:r>
          </a:p>
          <a:p>
            <a:pPr marL="292608" indent="-292608">
              <a:buFont typeface="Arial" panose="020B0604020202020204" pitchFamily="34" charset="0"/>
              <a:buChar char="•"/>
            </a:pPr>
            <a:r>
              <a:rPr lang="en-US" b="1" dirty="0">
                <a:solidFill>
                  <a:srgbClr val="FFFF00"/>
                </a:solidFill>
              </a:rPr>
              <a:t>Target heart rate.</a:t>
            </a:r>
            <a:endParaRPr lang="en-IN" b="1" dirty="0">
              <a:solidFill>
                <a:srgbClr val="FFFF00"/>
              </a:solidFill>
            </a:endParaRPr>
          </a:p>
        </p:txBody>
      </p:sp>
      <p:sp>
        <p:nvSpPr>
          <p:cNvPr id="7" name="Slide Number Placeholder 6">
            <a:extLst>
              <a:ext uri="{FF2B5EF4-FFF2-40B4-BE49-F238E27FC236}">
                <a16:creationId xmlns:a16="http://schemas.microsoft.com/office/drawing/2014/main" id="{8D23B4BC-C36E-3D6D-1A5C-FB2A1DAA7CF8}"/>
              </a:ext>
            </a:extLst>
          </p:cNvPr>
          <p:cNvSpPr>
            <a:spLocks noGrp="1"/>
          </p:cNvSpPr>
          <p:nvPr>
            <p:ph type="sldNum" sz="quarter" idx="10"/>
          </p:nvPr>
        </p:nvSpPr>
        <p:spPr/>
        <p:txBody>
          <a:bodyPr/>
          <a:lstStyle/>
          <a:p>
            <a:fld id="{68151E55-6873-49E2-B8D5-2F265E6F1973}" type="slidenum">
              <a:rPr lang="en-US" smtClean="0"/>
              <a:pPr/>
              <a:t>42</a:t>
            </a:fld>
            <a:endParaRPr lang="en-US"/>
          </a:p>
        </p:txBody>
      </p:sp>
    </p:spTree>
    <p:extLst>
      <p:ext uri="{BB962C8B-B14F-4D97-AF65-F5344CB8AC3E}">
        <p14:creationId xmlns:p14="http://schemas.microsoft.com/office/powerpoint/2010/main" val="1141157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D158-1154-3378-9123-A262728727AA}"/>
              </a:ext>
            </a:extLst>
          </p:cNvPr>
          <p:cNvSpPr>
            <a:spLocks noGrp="1"/>
          </p:cNvSpPr>
          <p:nvPr>
            <p:ph type="title"/>
          </p:nvPr>
        </p:nvSpPr>
        <p:spPr/>
        <p:txBody>
          <a:bodyPr>
            <a:normAutofit/>
          </a:bodyPr>
          <a:lstStyle/>
          <a:p>
            <a:r>
              <a:rPr lang="en-IN" sz="3600" dirty="0"/>
              <a:t>Common Protocols </a:t>
            </a:r>
            <a:r>
              <a:rPr lang="en-IN" sz="1000" b="0" dirty="0"/>
              <a:t>1</a:t>
            </a:r>
          </a:p>
        </p:txBody>
      </p:sp>
      <p:sp>
        <p:nvSpPr>
          <p:cNvPr id="3" name="Content Placeholder 2">
            <a:extLst>
              <a:ext uri="{FF2B5EF4-FFF2-40B4-BE49-F238E27FC236}">
                <a16:creationId xmlns:a16="http://schemas.microsoft.com/office/drawing/2014/main" id="{311453FB-06B7-D974-3074-2103E292CBA0}"/>
              </a:ext>
            </a:extLst>
          </p:cNvPr>
          <p:cNvSpPr>
            <a:spLocks noGrp="1"/>
          </p:cNvSpPr>
          <p:nvPr>
            <p:ph sz="quarter" idx="11"/>
          </p:nvPr>
        </p:nvSpPr>
        <p:spPr>
          <a:xfrm>
            <a:off x="342900" y="1276709"/>
            <a:ext cx="8458200" cy="1820821"/>
          </a:xfrm>
        </p:spPr>
        <p:txBody>
          <a:bodyPr>
            <a:normAutofit lnSpcReduction="10000"/>
          </a:bodyPr>
          <a:lstStyle/>
          <a:p>
            <a:r>
              <a:rPr lang="en-US" b="1" dirty="0">
                <a:solidFill>
                  <a:srgbClr val="FFFF00"/>
                </a:solidFill>
              </a:rPr>
              <a:t>Test is divided into stages of 2 to 3 minutes each.</a:t>
            </a:r>
          </a:p>
          <a:p>
            <a:pPr marL="292608" indent="-292608">
              <a:buFont typeface="Arial" panose="020B0604020202020204" pitchFamily="34" charset="0"/>
              <a:buChar char="•"/>
            </a:pPr>
            <a:r>
              <a:rPr lang="en-US" b="1" dirty="0">
                <a:solidFill>
                  <a:srgbClr val="FFFF00"/>
                </a:solidFill>
              </a:rPr>
              <a:t>At end of each stage, blood pressure is checked, and 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 is repeated.</a:t>
            </a:r>
          </a:p>
          <a:p>
            <a:pPr marL="292608" indent="-292608">
              <a:buFont typeface="Arial" panose="020B0604020202020204" pitchFamily="34" charset="0"/>
              <a:buChar char="•"/>
            </a:pPr>
            <a:r>
              <a:rPr lang="en-US" b="1" dirty="0">
                <a:solidFill>
                  <a:srgbClr val="FFFF00"/>
                </a:solidFill>
              </a:rPr>
              <a:t>Level of exercise is then increased.</a:t>
            </a:r>
            <a:endParaRPr lang="en-IN" b="1" dirty="0">
              <a:solidFill>
                <a:srgbClr val="FFFF00"/>
              </a:solidFill>
            </a:endParaRPr>
          </a:p>
        </p:txBody>
      </p:sp>
      <p:sp>
        <p:nvSpPr>
          <p:cNvPr id="4" name="Content Placeholder 3">
            <a:extLst>
              <a:ext uri="{FF2B5EF4-FFF2-40B4-BE49-F238E27FC236}">
                <a16:creationId xmlns:a16="http://schemas.microsoft.com/office/drawing/2014/main" id="{E9397135-D61D-8EA6-7CC9-E81A0C26A715}"/>
              </a:ext>
            </a:extLst>
          </p:cNvPr>
          <p:cNvSpPr>
            <a:spLocks noGrp="1"/>
          </p:cNvSpPr>
          <p:nvPr>
            <p:ph sz="quarter" idx="14"/>
          </p:nvPr>
        </p:nvSpPr>
        <p:spPr>
          <a:xfrm>
            <a:off x="342900" y="3280410"/>
            <a:ext cx="8458200" cy="1440180"/>
          </a:xfrm>
        </p:spPr>
        <p:txBody>
          <a:bodyPr>
            <a:normAutofit lnSpcReduction="10000"/>
          </a:bodyPr>
          <a:lstStyle/>
          <a:p>
            <a:r>
              <a:rPr lang="en-US" b="1" dirty="0">
                <a:solidFill>
                  <a:srgbClr val="FFFF00"/>
                </a:solidFill>
              </a:rPr>
              <a:t>Physician determines which protocol to use.</a:t>
            </a:r>
          </a:p>
          <a:p>
            <a:r>
              <a:rPr lang="en-US" b="1" dirty="0">
                <a:solidFill>
                  <a:srgbClr val="FFFF00"/>
                </a:solidFill>
              </a:rPr>
              <a:t>Exercise period may last up to 15 minutes.</a:t>
            </a:r>
          </a:p>
          <a:p>
            <a:pPr marL="292608" indent="-292608">
              <a:buFont typeface="Arial" panose="020B0604020202020204" pitchFamily="34" charset="0"/>
              <a:buChar char="•"/>
            </a:pPr>
            <a:r>
              <a:rPr lang="en-US" b="1" dirty="0">
                <a:solidFill>
                  <a:srgbClr val="FFFF00"/>
                </a:solidFill>
              </a:rPr>
              <a:t>Depends on patient’s cardiac risk factor and ability.</a:t>
            </a:r>
            <a:endParaRPr lang="en-IN" b="1" dirty="0">
              <a:solidFill>
                <a:srgbClr val="FFFF00"/>
              </a:solidFill>
            </a:endParaRPr>
          </a:p>
        </p:txBody>
      </p:sp>
      <p:sp>
        <p:nvSpPr>
          <p:cNvPr id="7" name="Slide Number Placeholder 6">
            <a:extLst>
              <a:ext uri="{FF2B5EF4-FFF2-40B4-BE49-F238E27FC236}">
                <a16:creationId xmlns:a16="http://schemas.microsoft.com/office/drawing/2014/main" id="{B1823901-7847-9839-7A43-1C975BA2F791}"/>
              </a:ext>
            </a:extLst>
          </p:cNvPr>
          <p:cNvSpPr>
            <a:spLocks noGrp="1"/>
          </p:cNvSpPr>
          <p:nvPr>
            <p:ph type="sldNum" sz="quarter" idx="10"/>
          </p:nvPr>
        </p:nvSpPr>
        <p:spPr/>
        <p:txBody>
          <a:bodyPr/>
          <a:lstStyle/>
          <a:p>
            <a:fld id="{68151E55-6873-49E2-B8D5-2F265E6F1973}" type="slidenum">
              <a:rPr lang="en-US" smtClean="0"/>
              <a:pPr/>
              <a:t>43</a:t>
            </a:fld>
            <a:endParaRPr lang="en-US"/>
          </a:p>
        </p:txBody>
      </p:sp>
    </p:spTree>
    <p:extLst>
      <p:ext uri="{BB962C8B-B14F-4D97-AF65-F5344CB8AC3E}">
        <p14:creationId xmlns:p14="http://schemas.microsoft.com/office/powerpoint/2010/main" val="212920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1170C-E116-789A-1AD2-A32CA2058204}"/>
              </a:ext>
            </a:extLst>
          </p:cNvPr>
          <p:cNvSpPr>
            <a:spLocks noGrp="1"/>
          </p:cNvSpPr>
          <p:nvPr>
            <p:ph type="title"/>
          </p:nvPr>
        </p:nvSpPr>
        <p:spPr/>
        <p:txBody>
          <a:bodyPr>
            <a:normAutofit/>
          </a:bodyPr>
          <a:lstStyle/>
          <a:p>
            <a:r>
              <a:rPr lang="en-IN" sz="3600" dirty="0"/>
              <a:t>Common Protocols </a:t>
            </a:r>
            <a:r>
              <a:rPr lang="en-IN" sz="1000" b="0" dirty="0"/>
              <a:t>2</a:t>
            </a:r>
          </a:p>
        </p:txBody>
      </p:sp>
      <p:sp>
        <p:nvSpPr>
          <p:cNvPr id="3" name="Content Placeholder 2">
            <a:extLst>
              <a:ext uri="{FF2B5EF4-FFF2-40B4-BE49-F238E27FC236}">
                <a16:creationId xmlns:a16="http://schemas.microsoft.com/office/drawing/2014/main" id="{88442D62-0557-A39E-4164-55432A229492}"/>
              </a:ext>
            </a:extLst>
          </p:cNvPr>
          <p:cNvSpPr>
            <a:spLocks noGrp="1"/>
          </p:cNvSpPr>
          <p:nvPr>
            <p:ph sz="quarter" idx="11"/>
          </p:nvPr>
        </p:nvSpPr>
        <p:spPr>
          <a:xfrm>
            <a:off x="342900" y="1276710"/>
            <a:ext cx="8458200" cy="814980"/>
          </a:xfrm>
        </p:spPr>
        <p:txBody>
          <a:bodyPr/>
          <a:lstStyle/>
          <a:p>
            <a:r>
              <a:rPr lang="en-US" b="1" dirty="0">
                <a:solidFill>
                  <a:srgbClr val="FFFF00"/>
                </a:solidFill>
              </a:rPr>
              <a:t>Goal of test is target heart rate (T</a:t>
            </a:r>
            <a:r>
              <a:rPr lang="en-US" sz="100" b="1" dirty="0">
                <a:solidFill>
                  <a:srgbClr val="FFFF00"/>
                </a:solidFill>
              </a:rPr>
              <a:t> </a:t>
            </a:r>
            <a:r>
              <a:rPr lang="en-US" b="1" dirty="0">
                <a:solidFill>
                  <a:srgbClr val="FFFF00"/>
                </a:solidFill>
              </a:rPr>
              <a:t>H</a:t>
            </a:r>
            <a:r>
              <a:rPr lang="en-US" sz="100" b="1" dirty="0">
                <a:solidFill>
                  <a:srgbClr val="FFFF00"/>
                </a:solidFill>
              </a:rPr>
              <a:t> </a:t>
            </a:r>
            <a:r>
              <a:rPr lang="en-US" b="1" dirty="0">
                <a:solidFill>
                  <a:srgbClr val="FFFF00"/>
                </a:solidFill>
              </a:rPr>
              <a:t>R) without symptoms or complications.</a:t>
            </a:r>
            <a:endParaRPr lang="en-IN" b="1" dirty="0">
              <a:solidFill>
                <a:srgbClr val="FFFF00"/>
              </a:solidFill>
            </a:endParaRPr>
          </a:p>
        </p:txBody>
      </p:sp>
      <p:sp>
        <p:nvSpPr>
          <p:cNvPr id="4" name="Content Placeholder 3">
            <a:extLst>
              <a:ext uri="{FF2B5EF4-FFF2-40B4-BE49-F238E27FC236}">
                <a16:creationId xmlns:a16="http://schemas.microsoft.com/office/drawing/2014/main" id="{3893A846-2DBA-27E4-6757-4043124A2B92}"/>
              </a:ext>
            </a:extLst>
          </p:cNvPr>
          <p:cNvSpPr>
            <a:spLocks noGrp="1"/>
          </p:cNvSpPr>
          <p:nvPr>
            <p:ph sz="quarter" idx="14"/>
          </p:nvPr>
        </p:nvSpPr>
        <p:spPr>
          <a:xfrm>
            <a:off x="342900" y="2204099"/>
            <a:ext cx="8458200" cy="504811"/>
          </a:xfrm>
        </p:spPr>
        <p:txBody>
          <a:bodyPr/>
          <a:lstStyle/>
          <a:p>
            <a:r>
              <a:rPr lang="en-US" b="1" dirty="0">
                <a:solidFill>
                  <a:srgbClr val="FFFF00"/>
                </a:solidFill>
              </a:rPr>
              <a:t>T</a:t>
            </a:r>
            <a:r>
              <a:rPr lang="en-US" sz="100" b="1" dirty="0">
                <a:solidFill>
                  <a:srgbClr val="FFFF00"/>
                </a:solidFill>
              </a:rPr>
              <a:t> </a:t>
            </a:r>
            <a:r>
              <a:rPr lang="en-US" b="1" dirty="0">
                <a:solidFill>
                  <a:srgbClr val="FFFF00"/>
                </a:solidFill>
              </a:rPr>
              <a:t>H</a:t>
            </a:r>
            <a:r>
              <a:rPr lang="en-US" sz="100" b="1" dirty="0">
                <a:solidFill>
                  <a:srgbClr val="FFFF00"/>
                </a:solidFill>
              </a:rPr>
              <a:t> </a:t>
            </a:r>
            <a:r>
              <a:rPr lang="en-US" b="1" dirty="0">
                <a:solidFill>
                  <a:srgbClr val="FFFF00"/>
                </a:solidFill>
              </a:rPr>
              <a:t>R = [(220 − patient’s age) × (60%)]</a:t>
            </a:r>
            <a:endParaRPr lang="en-IN" b="1" dirty="0">
              <a:solidFill>
                <a:srgbClr val="FFFF00"/>
              </a:solidFill>
            </a:endParaRPr>
          </a:p>
        </p:txBody>
      </p:sp>
      <p:sp>
        <p:nvSpPr>
          <p:cNvPr id="5" name="Content Placeholder 4">
            <a:extLst>
              <a:ext uri="{FF2B5EF4-FFF2-40B4-BE49-F238E27FC236}">
                <a16:creationId xmlns:a16="http://schemas.microsoft.com/office/drawing/2014/main" id="{F70BE352-8DC9-3701-0635-63020AF41C61}"/>
              </a:ext>
            </a:extLst>
          </p:cNvPr>
          <p:cNvSpPr>
            <a:spLocks noGrp="1"/>
          </p:cNvSpPr>
          <p:nvPr>
            <p:ph sz="quarter" idx="15"/>
          </p:nvPr>
        </p:nvSpPr>
        <p:spPr>
          <a:xfrm>
            <a:off x="342900" y="2798074"/>
            <a:ext cx="8458200" cy="459476"/>
          </a:xfrm>
        </p:spPr>
        <p:txBody>
          <a:bodyPr/>
          <a:lstStyle/>
          <a:p>
            <a:r>
              <a:rPr lang="en-IN" b="1" dirty="0">
                <a:solidFill>
                  <a:srgbClr val="FFFF00"/>
                </a:solidFill>
              </a:rPr>
              <a:t>to</a:t>
            </a:r>
          </a:p>
        </p:txBody>
      </p:sp>
      <p:sp>
        <p:nvSpPr>
          <p:cNvPr id="6" name="Content Placeholder 5">
            <a:extLst>
              <a:ext uri="{FF2B5EF4-FFF2-40B4-BE49-F238E27FC236}">
                <a16:creationId xmlns:a16="http://schemas.microsoft.com/office/drawing/2014/main" id="{09EB00C6-3B79-0183-EE2F-F7E51964BE9B}"/>
              </a:ext>
            </a:extLst>
          </p:cNvPr>
          <p:cNvSpPr>
            <a:spLocks noGrp="1"/>
          </p:cNvSpPr>
          <p:nvPr>
            <p:ph sz="quarter" idx="16"/>
          </p:nvPr>
        </p:nvSpPr>
        <p:spPr>
          <a:xfrm>
            <a:off x="342900" y="3309584"/>
            <a:ext cx="8458200" cy="496606"/>
          </a:xfrm>
        </p:spPr>
        <p:txBody>
          <a:bodyPr/>
          <a:lstStyle/>
          <a:p>
            <a:r>
              <a:rPr lang="en-US" b="1" dirty="0">
                <a:solidFill>
                  <a:srgbClr val="FFFF00"/>
                </a:solidFill>
              </a:rPr>
              <a:t>T</a:t>
            </a:r>
            <a:r>
              <a:rPr lang="en-US" sz="100" b="1" dirty="0">
                <a:solidFill>
                  <a:srgbClr val="FFFF00"/>
                </a:solidFill>
              </a:rPr>
              <a:t> </a:t>
            </a:r>
            <a:r>
              <a:rPr lang="en-US" b="1" dirty="0">
                <a:solidFill>
                  <a:srgbClr val="FFFF00"/>
                </a:solidFill>
              </a:rPr>
              <a:t>H</a:t>
            </a:r>
            <a:r>
              <a:rPr lang="en-US" sz="100" b="1" dirty="0">
                <a:solidFill>
                  <a:srgbClr val="FFFF00"/>
                </a:solidFill>
              </a:rPr>
              <a:t> </a:t>
            </a:r>
            <a:r>
              <a:rPr lang="en-US" b="1" dirty="0">
                <a:solidFill>
                  <a:srgbClr val="FFFF00"/>
                </a:solidFill>
              </a:rPr>
              <a:t>R = [(220 − patient’s age) × (85%)]</a:t>
            </a:r>
            <a:endParaRPr lang="en-IN" b="1" dirty="0">
              <a:solidFill>
                <a:srgbClr val="FFFF00"/>
              </a:solidFill>
            </a:endParaRPr>
          </a:p>
        </p:txBody>
      </p:sp>
      <p:sp>
        <p:nvSpPr>
          <p:cNvPr id="7" name="Content Placeholder 6">
            <a:extLst>
              <a:ext uri="{FF2B5EF4-FFF2-40B4-BE49-F238E27FC236}">
                <a16:creationId xmlns:a16="http://schemas.microsoft.com/office/drawing/2014/main" id="{D35833A6-0435-DE79-400A-29CD7DA366B4}"/>
              </a:ext>
            </a:extLst>
          </p:cNvPr>
          <p:cNvSpPr>
            <a:spLocks noGrp="1"/>
          </p:cNvSpPr>
          <p:nvPr>
            <p:ph sz="quarter" idx="17"/>
          </p:nvPr>
        </p:nvSpPr>
        <p:spPr>
          <a:xfrm>
            <a:off x="342900" y="3903644"/>
            <a:ext cx="8458200" cy="451186"/>
          </a:xfrm>
        </p:spPr>
        <p:txBody>
          <a:bodyPr/>
          <a:lstStyle/>
          <a:p>
            <a:r>
              <a:rPr lang="en-US" b="1" i="1" dirty="0">
                <a:solidFill>
                  <a:srgbClr val="FFFF00"/>
                </a:solidFill>
              </a:rPr>
              <a:t>Percentage used depends on the testing protocol.</a:t>
            </a:r>
            <a:endParaRPr lang="en-IN" b="1" i="1" dirty="0">
              <a:solidFill>
                <a:srgbClr val="FFFF00"/>
              </a:solidFill>
            </a:endParaRPr>
          </a:p>
        </p:txBody>
      </p:sp>
      <p:sp>
        <p:nvSpPr>
          <p:cNvPr id="8" name="Content Placeholder 7">
            <a:extLst>
              <a:ext uri="{FF2B5EF4-FFF2-40B4-BE49-F238E27FC236}">
                <a16:creationId xmlns:a16="http://schemas.microsoft.com/office/drawing/2014/main" id="{902A7151-04B5-2BE5-2515-E5CD053E1964}"/>
              </a:ext>
            </a:extLst>
          </p:cNvPr>
          <p:cNvSpPr>
            <a:spLocks noGrp="1"/>
          </p:cNvSpPr>
          <p:nvPr>
            <p:ph sz="quarter" idx="18"/>
          </p:nvPr>
        </p:nvSpPr>
        <p:spPr>
          <a:xfrm>
            <a:off x="342900" y="4692015"/>
            <a:ext cx="8458200" cy="462915"/>
          </a:xfrm>
        </p:spPr>
        <p:txBody>
          <a:bodyPr/>
          <a:lstStyle/>
          <a:p>
            <a:r>
              <a:rPr lang="en-US" b="1" dirty="0">
                <a:solidFill>
                  <a:srgbClr val="FFFF00"/>
                </a:solidFill>
              </a:rPr>
              <a:t>Patient should not exceed T</a:t>
            </a:r>
            <a:r>
              <a:rPr lang="en-US" sz="100" b="1" dirty="0">
                <a:solidFill>
                  <a:srgbClr val="FFFF00"/>
                </a:solidFill>
              </a:rPr>
              <a:t> </a:t>
            </a:r>
            <a:r>
              <a:rPr lang="en-US" b="1" dirty="0">
                <a:solidFill>
                  <a:srgbClr val="FFFF00"/>
                </a:solidFill>
              </a:rPr>
              <a:t>H</a:t>
            </a:r>
            <a:r>
              <a:rPr lang="en-US" sz="100" b="1" dirty="0">
                <a:solidFill>
                  <a:srgbClr val="FFFF00"/>
                </a:solidFill>
              </a:rPr>
              <a:t> </a:t>
            </a:r>
            <a:r>
              <a:rPr lang="en-US" b="1" dirty="0">
                <a:solidFill>
                  <a:srgbClr val="FFFF00"/>
                </a:solidFill>
              </a:rPr>
              <a:t>R during test.</a:t>
            </a:r>
            <a:endParaRPr lang="en-IN" b="1" dirty="0">
              <a:solidFill>
                <a:srgbClr val="FFFF00"/>
              </a:solidFill>
            </a:endParaRPr>
          </a:p>
        </p:txBody>
      </p:sp>
      <p:sp>
        <p:nvSpPr>
          <p:cNvPr id="11" name="Slide Number Placeholder 10">
            <a:extLst>
              <a:ext uri="{FF2B5EF4-FFF2-40B4-BE49-F238E27FC236}">
                <a16:creationId xmlns:a16="http://schemas.microsoft.com/office/drawing/2014/main" id="{1D1F43B1-B69C-4EF4-1881-132EA762CD96}"/>
              </a:ext>
            </a:extLst>
          </p:cNvPr>
          <p:cNvSpPr>
            <a:spLocks noGrp="1"/>
          </p:cNvSpPr>
          <p:nvPr>
            <p:ph type="sldNum" sz="quarter" idx="10"/>
          </p:nvPr>
        </p:nvSpPr>
        <p:spPr/>
        <p:txBody>
          <a:bodyPr/>
          <a:lstStyle/>
          <a:p>
            <a:fld id="{68151E55-6873-49E2-B8D5-2F265E6F1973}" type="slidenum">
              <a:rPr lang="en-US" smtClean="0"/>
              <a:pPr/>
              <a:t>44</a:t>
            </a:fld>
            <a:endParaRPr lang="en-US" dirty="0"/>
          </a:p>
        </p:txBody>
      </p:sp>
    </p:spTree>
    <p:extLst>
      <p:ext uri="{BB962C8B-B14F-4D97-AF65-F5344CB8AC3E}">
        <p14:creationId xmlns:p14="http://schemas.microsoft.com/office/powerpoint/2010/main" val="961707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E1A2-BD03-55A5-02FC-4ABB8D1DDBF9}"/>
              </a:ext>
            </a:extLst>
          </p:cNvPr>
          <p:cNvSpPr>
            <a:spLocks noGrp="1"/>
          </p:cNvSpPr>
          <p:nvPr>
            <p:ph type="title"/>
          </p:nvPr>
        </p:nvSpPr>
        <p:spPr/>
        <p:txBody>
          <a:bodyPr/>
          <a:lstStyle/>
          <a:p>
            <a:r>
              <a:rPr lang="en-IN" dirty="0"/>
              <a:t>Bruce Protocol</a:t>
            </a:r>
          </a:p>
        </p:txBody>
      </p:sp>
      <p:sp>
        <p:nvSpPr>
          <p:cNvPr id="3" name="Content Placeholder 2">
            <a:extLst>
              <a:ext uri="{FF2B5EF4-FFF2-40B4-BE49-F238E27FC236}">
                <a16:creationId xmlns:a16="http://schemas.microsoft.com/office/drawing/2014/main" id="{4CD70484-2678-31C6-98A1-6BBC1D5014F4}"/>
              </a:ext>
            </a:extLst>
          </p:cNvPr>
          <p:cNvSpPr>
            <a:spLocks noGrp="1"/>
          </p:cNvSpPr>
          <p:nvPr>
            <p:ph sz="quarter" idx="11"/>
          </p:nvPr>
        </p:nvSpPr>
        <p:spPr/>
        <p:txBody>
          <a:bodyPr/>
          <a:lstStyle/>
          <a:p>
            <a:pPr marL="292608" indent="-292608">
              <a:buFont typeface="Arial" panose="020B0604020202020204" pitchFamily="34" charset="0"/>
              <a:buChar char="•"/>
            </a:pPr>
            <a:r>
              <a:rPr lang="en-US" b="1" dirty="0">
                <a:solidFill>
                  <a:srgbClr val="FFFF00"/>
                </a:solidFill>
              </a:rPr>
              <a:t>Most commonly used protocol.</a:t>
            </a:r>
          </a:p>
          <a:p>
            <a:pPr marL="292608" indent="-292608">
              <a:buFont typeface="Arial" panose="020B0604020202020204" pitchFamily="34" charset="0"/>
              <a:buChar char="•"/>
            </a:pPr>
            <a:r>
              <a:rPr lang="en-US" b="1" dirty="0">
                <a:solidFill>
                  <a:srgbClr val="FFFF00"/>
                </a:solidFill>
              </a:rPr>
              <a:t>3-minute stages.</a:t>
            </a:r>
          </a:p>
          <a:p>
            <a:pPr marL="292608" indent="-292608">
              <a:buFont typeface="Arial" panose="020B0604020202020204" pitchFamily="34" charset="0"/>
              <a:buChar char="•"/>
            </a:pPr>
            <a:r>
              <a:rPr lang="en-US" b="1" dirty="0">
                <a:solidFill>
                  <a:srgbClr val="FFFF00"/>
                </a:solidFill>
              </a:rPr>
              <a:t>Speed starts at 1.7 m</a:t>
            </a:r>
            <a:r>
              <a:rPr lang="en-US" sz="100" b="1" dirty="0">
                <a:solidFill>
                  <a:srgbClr val="FFFF00"/>
                </a:solidFill>
              </a:rPr>
              <a:t>iles </a:t>
            </a:r>
            <a:r>
              <a:rPr lang="en-US" b="1" dirty="0">
                <a:solidFill>
                  <a:srgbClr val="FFFF00"/>
                </a:solidFill>
              </a:rPr>
              <a:t>p</a:t>
            </a:r>
            <a:r>
              <a:rPr lang="en-US" sz="100" b="1" dirty="0">
                <a:solidFill>
                  <a:srgbClr val="FFFF00"/>
                </a:solidFill>
              </a:rPr>
              <a:t>er </a:t>
            </a:r>
            <a:r>
              <a:rPr lang="en-US" b="1" dirty="0">
                <a:solidFill>
                  <a:srgbClr val="FFFF00"/>
                </a:solidFill>
              </a:rPr>
              <a:t>h</a:t>
            </a:r>
            <a:r>
              <a:rPr lang="en-US" sz="100" b="1" dirty="0">
                <a:solidFill>
                  <a:srgbClr val="FFFF00"/>
                </a:solidFill>
              </a:rPr>
              <a:t>our</a:t>
            </a:r>
            <a:r>
              <a:rPr lang="en-US" b="1" dirty="0">
                <a:solidFill>
                  <a:srgbClr val="FFFF00"/>
                </a:solidFill>
              </a:rPr>
              <a:t>.</a:t>
            </a:r>
          </a:p>
          <a:p>
            <a:pPr marL="292608" indent="-292608">
              <a:buFont typeface="Arial" panose="020B0604020202020204" pitchFamily="34" charset="0"/>
              <a:buChar char="•"/>
            </a:pPr>
            <a:r>
              <a:rPr lang="en-US" b="1" dirty="0">
                <a:solidFill>
                  <a:srgbClr val="FFFF00"/>
                </a:solidFill>
              </a:rPr>
              <a:t>Grade starts at 10%.</a:t>
            </a:r>
          </a:p>
          <a:p>
            <a:pPr marL="292608" indent="-292608">
              <a:buFont typeface="Arial" panose="020B0604020202020204" pitchFamily="34" charset="0"/>
              <a:buChar char="•"/>
            </a:pPr>
            <a:r>
              <a:rPr lang="en-US" b="1" dirty="0">
                <a:solidFill>
                  <a:srgbClr val="FFFF00"/>
                </a:solidFill>
              </a:rPr>
              <a:t>Speed and grade increase with each stage.</a:t>
            </a:r>
            <a:endParaRPr lang="en-IN" b="1" dirty="0">
              <a:solidFill>
                <a:srgbClr val="FFFF00"/>
              </a:solidFill>
            </a:endParaRPr>
          </a:p>
        </p:txBody>
      </p:sp>
      <p:sp>
        <p:nvSpPr>
          <p:cNvPr id="6" name="Slide Number Placeholder 5">
            <a:extLst>
              <a:ext uri="{FF2B5EF4-FFF2-40B4-BE49-F238E27FC236}">
                <a16:creationId xmlns:a16="http://schemas.microsoft.com/office/drawing/2014/main" id="{F030A6EF-FBD5-4951-E726-898E564A50F7}"/>
              </a:ext>
            </a:extLst>
          </p:cNvPr>
          <p:cNvSpPr>
            <a:spLocks noGrp="1"/>
          </p:cNvSpPr>
          <p:nvPr>
            <p:ph type="sldNum" sz="quarter" idx="4"/>
          </p:nvPr>
        </p:nvSpPr>
        <p:spPr/>
        <p:txBody>
          <a:bodyPr/>
          <a:lstStyle/>
          <a:p>
            <a:fld id="{68151E55-6873-49E2-B8D5-2F265E6F1973}" type="slidenum">
              <a:rPr lang="en-US" sz="2800" smtClean="0"/>
              <a:pPr/>
              <a:t>45</a:t>
            </a:fld>
            <a:endParaRPr lang="en-US" dirty="0"/>
          </a:p>
        </p:txBody>
      </p:sp>
    </p:spTree>
    <p:extLst>
      <p:ext uri="{BB962C8B-B14F-4D97-AF65-F5344CB8AC3E}">
        <p14:creationId xmlns:p14="http://schemas.microsoft.com/office/powerpoint/2010/main" val="3037479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530EC-CE26-8CF5-16B8-D20E434CA296}"/>
              </a:ext>
            </a:extLst>
          </p:cNvPr>
          <p:cNvSpPr>
            <a:spLocks noGrp="1"/>
          </p:cNvSpPr>
          <p:nvPr>
            <p:ph type="title"/>
          </p:nvPr>
        </p:nvSpPr>
        <p:spPr/>
        <p:txBody>
          <a:bodyPr/>
          <a:lstStyle/>
          <a:p>
            <a:r>
              <a:rPr lang="en-IN" dirty="0"/>
              <a:t>Modified Bruce Protocol</a:t>
            </a:r>
          </a:p>
        </p:txBody>
      </p:sp>
      <p:sp>
        <p:nvSpPr>
          <p:cNvPr id="3" name="Content Placeholder 2">
            <a:extLst>
              <a:ext uri="{FF2B5EF4-FFF2-40B4-BE49-F238E27FC236}">
                <a16:creationId xmlns:a16="http://schemas.microsoft.com/office/drawing/2014/main" id="{F1C0336A-6CBC-18FF-C320-6435E50655CD}"/>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Most commonly used for older patients and patients with cardiac disease.</a:t>
            </a:r>
          </a:p>
          <a:p>
            <a:pPr marL="292608" indent="-292608">
              <a:buFont typeface="Arial" panose="020B0604020202020204" pitchFamily="34" charset="0"/>
              <a:buChar char="•"/>
            </a:pPr>
            <a:r>
              <a:rPr lang="en-US" sz="2400" b="1" dirty="0">
                <a:solidFill>
                  <a:srgbClr val="FFFF00"/>
                </a:solidFill>
              </a:rPr>
              <a:t>3-minute stages.</a:t>
            </a:r>
          </a:p>
          <a:p>
            <a:pPr marL="292608" indent="-292608">
              <a:buFont typeface="Arial" panose="020B0604020202020204" pitchFamily="34" charset="0"/>
              <a:buChar char="•"/>
            </a:pPr>
            <a:r>
              <a:rPr lang="en-US" sz="2400" b="1" dirty="0">
                <a:solidFill>
                  <a:srgbClr val="FFFF00"/>
                </a:solidFill>
              </a:rPr>
              <a:t>Speed starts at 1.7 m</a:t>
            </a:r>
            <a:r>
              <a:rPr lang="en-US" sz="200" b="1" dirty="0">
                <a:solidFill>
                  <a:srgbClr val="FFFF00"/>
                </a:solidFill>
              </a:rPr>
              <a:t>iles </a:t>
            </a:r>
            <a:r>
              <a:rPr lang="en-US" sz="2400" b="1" dirty="0">
                <a:solidFill>
                  <a:srgbClr val="FFFF00"/>
                </a:solidFill>
              </a:rPr>
              <a:t>p</a:t>
            </a:r>
            <a:r>
              <a:rPr lang="en-US" sz="200" b="1" dirty="0">
                <a:solidFill>
                  <a:srgbClr val="FFFF00"/>
                </a:solidFill>
              </a:rPr>
              <a:t>er </a:t>
            </a:r>
            <a:r>
              <a:rPr lang="en-US" sz="2400" b="1" dirty="0">
                <a:solidFill>
                  <a:srgbClr val="FFFF00"/>
                </a:solidFill>
              </a:rPr>
              <a:t>h</a:t>
            </a:r>
            <a:r>
              <a:rPr lang="en-US" sz="200" b="1" dirty="0">
                <a:solidFill>
                  <a:srgbClr val="FFFF00"/>
                </a:solidFill>
              </a:rPr>
              <a:t>our.</a:t>
            </a:r>
          </a:p>
          <a:p>
            <a:pPr marL="292608" indent="-292608">
              <a:buFont typeface="Arial" panose="020B0604020202020204" pitchFamily="34" charset="0"/>
              <a:buChar char="•"/>
            </a:pPr>
            <a:r>
              <a:rPr lang="en-US" sz="2400" b="1" dirty="0">
                <a:solidFill>
                  <a:srgbClr val="FFFF00"/>
                </a:solidFill>
              </a:rPr>
              <a:t>Grade starts at 0%.</a:t>
            </a:r>
          </a:p>
          <a:p>
            <a:pPr marL="292608" indent="-292608">
              <a:buFont typeface="Arial" panose="020B0604020202020204" pitchFamily="34" charset="0"/>
              <a:buChar char="•"/>
            </a:pPr>
            <a:r>
              <a:rPr lang="en-US" sz="2400" b="1" dirty="0">
                <a:solidFill>
                  <a:srgbClr val="FFFF00"/>
                </a:solidFill>
              </a:rPr>
              <a:t>Grade increases with each stage.</a:t>
            </a:r>
          </a:p>
          <a:p>
            <a:pPr marL="292608" indent="-292608">
              <a:buFont typeface="Arial" panose="020B0604020202020204" pitchFamily="34" charset="0"/>
              <a:buChar char="•"/>
            </a:pPr>
            <a:r>
              <a:rPr lang="en-US" sz="2400" b="1" dirty="0">
                <a:solidFill>
                  <a:srgbClr val="FFFF00"/>
                </a:solidFill>
              </a:rPr>
              <a:t>Speed increases beginning at fourth stage.</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50061409-10A8-A9C1-ABAF-040DBB5193A9}"/>
              </a:ext>
            </a:extLst>
          </p:cNvPr>
          <p:cNvSpPr>
            <a:spLocks noGrp="1"/>
          </p:cNvSpPr>
          <p:nvPr>
            <p:ph type="sldNum" sz="quarter" idx="4"/>
          </p:nvPr>
        </p:nvSpPr>
        <p:spPr/>
        <p:txBody>
          <a:bodyPr/>
          <a:lstStyle/>
          <a:p>
            <a:fld id="{68151E55-6873-49E2-B8D5-2F265E6F1973}" type="slidenum">
              <a:rPr lang="en-US" sz="2800" smtClean="0"/>
              <a:pPr/>
              <a:t>46</a:t>
            </a:fld>
            <a:endParaRPr lang="en-US" dirty="0"/>
          </a:p>
        </p:txBody>
      </p:sp>
    </p:spTree>
    <p:extLst>
      <p:ext uri="{BB962C8B-B14F-4D97-AF65-F5344CB8AC3E}">
        <p14:creationId xmlns:p14="http://schemas.microsoft.com/office/powerpoint/2010/main" val="3501326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74DF-4525-2464-9F6C-264CCC535D84}"/>
              </a:ext>
            </a:extLst>
          </p:cNvPr>
          <p:cNvSpPr>
            <a:spLocks noGrp="1"/>
          </p:cNvSpPr>
          <p:nvPr>
            <p:ph type="title"/>
          </p:nvPr>
        </p:nvSpPr>
        <p:spPr/>
        <p:txBody>
          <a:bodyPr/>
          <a:lstStyle/>
          <a:p>
            <a:r>
              <a:rPr lang="en-IN" dirty="0"/>
              <a:t>Naughton Protocol</a:t>
            </a:r>
          </a:p>
        </p:txBody>
      </p:sp>
      <p:sp>
        <p:nvSpPr>
          <p:cNvPr id="3" name="Content Placeholder 2">
            <a:extLst>
              <a:ext uri="{FF2B5EF4-FFF2-40B4-BE49-F238E27FC236}">
                <a16:creationId xmlns:a16="http://schemas.microsoft.com/office/drawing/2014/main" id="{97DEE5EF-BE01-F379-AE09-448F965BB033}"/>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Better suited for sicker patients.</a:t>
            </a:r>
          </a:p>
          <a:p>
            <a:pPr marL="292608" indent="-292608">
              <a:buFont typeface="Arial" panose="020B0604020202020204" pitchFamily="34" charset="0"/>
              <a:buChar char="•"/>
            </a:pPr>
            <a:r>
              <a:rPr lang="en-US" sz="2400" b="1" dirty="0">
                <a:solidFill>
                  <a:srgbClr val="FFFF00"/>
                </a:solidFill>
              </a:rPr>
              <a:t>2-minute stages.</a:t>
            </a:r>
          </a:p>
          <a:p>
            <a:pPr marL="292608" indent="-292608">
              <a:buFont typeface="Arial" panose="020B0604020202020204" pitchFamily="34" charset="0"/>
              <a:buChar char="•"/>
            </a:pPr>
            <a:r>
              <a:rPr lang="en-US" sz="2400" b="1" dirty="0">
                <a:solidFill>
                  <a:srgbClr val="FFFF00"/>
                </a:solidFill>
              </a:rPr>
              <a:t>Speed stays at 2 m</a:t>
            </a:r>
            <a:r>
              <a:rPr lang="en-US" sz="200" b="1" dirty="0">
                <a:solidFill>
                  <a:srgbClr val="FFFF00"/>
                </a:solidFill>
              </a:rPr>
              <a:t>iles </a:t>
            </a:r>
            <a:r>
              <a:rPr lang="en-US" sz="2400" b="1" dirty="0">
                <a:solidFill>
                  <a:srgbClr val="FFFF00"/>
                </a:solidFill>
              </a:rPr>
              <a:t>p</a:t>
            </a:r>
            <a:r>
              <a:rPr lang="en-US" sz="200" b="1" dirty="0">
                <a:solidFill>
                  <a:srgbClr val="FFFF00"/>
                </a:solidFill>
              </a:rPr>
              <a:t>er </a:t>
            </a:r>
            <a:r>
              <a:rPr lang="en-US" sz="2400" b="1" dirty="0">
                <a:solidFill>
                  <a:srgbClr val="FFFF00"/>
                </a:solidFill>
              </a:rPr>
              <a:t>h</a:t>
            </a:r>
            <a:r>
              <a:rPr lang="en-US" sz="200" b="1" dirty="0">
                <a:solidFill>
                  <a:srgbClr val="FFFF00"/>
                </a:solidFill>
              </a:rPr>
              <a:t>our</a:t>
            </a:r>
            <a:r>
              <a:rPr lang="en-US" sz="2400" b="1" dirty="0">
                <a:solidFill>
                  <a:srgbClr val="FFFF00"/>
                </a:solidFill>
              </a:rPr>
              <a:t> throughout test.</a:t>
            </a:r>
          </a:p>
          <a:p>
            <a:pPr marL="292608" indent="-292608">
              <a:buFont typeface="Arial" panose="020B0604020202020204" pitchFamily="34" charset="0"/>
              <a:buChar char="•"/>
            </a:pPr>
            <a:r>
              <a:rPr lang="en-US" sz="2400" b="1" dirty="0">
                <a:solidFill>
                  <a:srgbClr val="FFFF00"/>
                </a:solidFill>
              </a:rPr>
              <a:t>Grade starts at 0%.</a:t>
            </a:r>
          </a:p>
          <a:p>
            <a:pPr marL="292608" indent="-292608">
              <a:buFont typeface="Arial" panose="020B0604020202020204" pitchFamily="34" charset="0"/>
              <a:buChar char="•"/>
            </a:pPr>
            <a:r>
              <a:rPr lang="en-US" sz="2400" b="1" dirty="0">
                <a:solidFill>
                  <a:srgbClr val="FFFF00"/>
                </a:solidFill>
              </a:rPr>
              <a:t>Grade increases more gradually than in other protocols.</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F2147376-770D-F021-CE81-5C12EFC937E6}"/>
              </a:ext>
            </a:extLst>
          </p:cNvPr>
          <p:cNvSpPr>
            <a:spLocks noGrp="1"/>
          </p:cNvSpPr>
          <p:nvPr>
            <p:ph type="sldNum" sz="quarter" idx="4"/>
          </p:nvPr>
        </p:nvSpPr>
        <p:spPr/>
        <p:txBody>
          <a:bodyPr/>
          <a:lstStyle/>
          <a:p>
            <a:fld id="{68151E55-6873-49E2-B8D5-2F265E6F1973}" type="slidenum">
              <a:rPr lang="en-US" sz="2800" smtClean="0"/>
              <a:pPr/>
              <a:t>47</a:t>
            </a:fld>
            <a:endParaRPr lang="en-US" dirty="0"/>
          </a:p>
        </p:txBody>
      </p:sp>
    </p:spTree>
    <p:extLst>
      <p:ext uri="{BB962C8B-B14F-4D97-AF65-F5344CB8AC3E}">
        <p14:creationId xmlns:p14="http://schemas.microsoft.com/office/powerpoint/2010/main" val="26379934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5E406-2AF4-DDAC-D715-295A0256804E}"/>
              </a:ext>
            </a:extLst>
          </p:cNvPr>
          <p:cNvSpPr>
            <a:spLocks noGrp="1"/>
          </p:cNvSpPr>
          <p:nvPr>
            <p:ph type="title"/>
          </p:nvPr>
        </p:nvSpPr>
        <p:spPr/>
        <p:txBody>
          <a:bodyPr>
            <a:normAutofit/>
          </a:bodyPr>
          <a:lstStyle/>
          <a:p>
            <a:r>
              <a:rPr lang="en-IN" sz="3600" dirty="0"/>
              <a:t>During the Procedure </a:t>
            </a:r>
            <a:r>
              <a:rPr lang="en-IN" sz="1000" b="0" dirty="0"/>
              <a:t>1</a:t>
            </a:r>
          </a:p>
        </p:txBody>
      </p:sp>
      <p:sp>
        <p:nvSpPr>
          <p:cNvPr id="3" name="Content Placeholder 2">
            <a:extLst>
              <a:ext uri="{FF2B5EF4-FFF2-40B4-BE49-F238E27FC236}">
                <a16:creationId xmlns:a16="http://schemas.microsoft.com/office/drawing/2014/main" id="{1A5E2DED-BF87-688E-5EAF-700AC8C73551}"/>
              </a:ext>
            </a:extLst>
          </p:cNvPr>
          <p:cNvSpPr>
            <a:spLocks noGrp="1"/>
          </p:cNvSpPr>
          <p:nvPr>
            <p:ph sz="quarter" idx="11"/>
          </p:nvPr>
        </p:nvSpPr>
        <p:spPr>
          <a:xfrm>
            <a:off x="342900" y="1276709"/>
            <a:ext cx="8458200" cy="1957981"/>
          </a:xfrm>
        </p:spPr>
        <p:txBody>
          <a:bodyPr>
            <a:normAutofit lnSpcReduction="10000"/>
          </a:bodyPr>
          <a:lstStyle/>
          <a:p>
            <a:r>
              <a:rPr lang="en-US" b="1" dirty="0">
                <a:solidFill>
                  <a:srgbClr val="FFFF00"/>
                </a:solidFill>
              </a:rPr>
              <a:t>Monitor the following:</a:t>
            </a:r>
          </a:p>
          <a:p>
            <a:pPr marL="292608" indent="-292608">
              <a:buFont typeface="Arial" panose="020B0604020202020204" pitchFamily="34" charset="0"/>
              <a:buChar char="•"/>
            </a:pPr>
            <a:r>
              <a:rPr lang="en-US" b="1" dirty="0">
                <a:solidFill>
                  <a:srgbClr val="FFFF00"/>
                </a:solidFill>
              </a:rPr>
              <a:t>Blood pressure.</a:t>
            </a:r>
          </a:p>
          <a:p>
            <a:pPr marL="292608" indent="-292608">
              <a:buFont typeface="Arial" panose="020B0604020202020204" pitchFamily="34" charset="0"/>
              <a:buChar char="•"/>
            </a:pPr>
            <a:r>
              <a:rPr lang="en-US" b="1" dirty="0">
                <a:solidFill>
                  <a:srgbClr val="FFFF00"/>
                </a:solidFill>
              </a:rPr>
              <a:t>Pulse.</a:t>
            </a:r>
          </a:p>
          <a:p>
            <a:pPr marL="292608" indent="-292608">
              <a:buFont typeface="Arial" panose="020B0604020202020204" pitchFamily="34" charset="0"/>
              <a:buChar char="•"/>
            </a:pPr>
            <a:r>
              <a:rPr lang="en-US" b="1" dirty="0">
                <a:solidFill>
                  <a:srgbClr val="FFFF00"/>
                </a:solidFill>
              </a:rPr>
              <a:t>Signs of cardiac distress.</a:t>
            </a:r>
            <a:endParaRPr lang="en-IN" b="1" dirty="0">
              <a:solidFill>
                <a:srgbClr val="FFFF00"/>
              </a:solidFill>
            </a:endParaRPr>
          </a:p>
        </p:txBody>
      </p:sp>
      <p:sp>
        <p:nvSpPr>
          <p:cNvPr id="4" name="Content Placeholder 3">
            <a:extLst>
              <a:ext uri="{FF2B5EF4-FFF2-40B4-BE49-F238E27FC236}">
                <a16:creationId xmlns:a16="http://schemas.microsoft.com/office/drawing/2014/main" id="{FA88CD11-859A-19EB-CA21-7C9398B53A9C}"/>
              </a:ext>
            </a:extLst>
          </p:cNvPr>
          <p:cNvSpPr>
            <a:spLocks noGrp="1"/>
          </p:cNvSpPr>
          <p:nvPr>
            <p:ph sz="quarter" idx="14"/>
          </p:nvPr>
        </p:nvSpPr>
        <p:spPr>
          <a:xfrm>
            <a:off x="342900" y="3394710"/>
            <a:ext cx="8458200" cy="971550"/>
          </a:xfrm>
        </p:spPr>
        <p:txBody>
          <a:bodyPr>
            <a:normAutofit lnSpcReduction="10000"/>
          </a:bodyPr>
          <a:lstStyle/>
          <a:p>
            <a:r>
              <a:rPr lang="en-US" b="1" dirty="0">
                <a:solidFill>
                  <a:srgbClr val="FFFF00"/>
                </a:solidFill>
              </a:rPr>
              <a:t>You may also monitor:</a:t>
            </a:r>
          </a:p>
          <a:p>
            <a:pPr marL="292608" indent="-292608">
              <a:buFont typeface="Arial" panose="020B0604020202020204" pitchFamily="34" charset="0"/>
              <a:buChar char="•"/>
            </a:pPr>
            <a:r>
              <a:rPr lang="en-US" b="1" dirty="0">
                <a:solidFill>
                  <a:srgbClr val="FFFF00"/>
                </a:solidFill>
              </a:rPr>
              <a:t>Blood oxygen level.</a:t>
            </a:r>
            <a:endParaRPr lang="en-IN" b="1" dirty="0">
              <a:solidFill>
                <a:srgbClr val="FFFF00"/>
              </a:solidFill>
            </a:endParaRPr>
          </a:p>
        </p:txBody>
      </p:sp>
      <p:sp>
        <p:nvSpPr>
          <p:cNvPr id="7" name="Slide Number Placeholder 6">
            <a:extLst>
              <a:ext uri="{FF2B5EF4-FFF2-40B4-BE49-F238E27FC236}">
                <a16:creationId xmlns:a16="http://schemas.microsoft.com/office/drawing/2014/main" id="{3CD40EF9-C50F-1E92-CEF3-2ADDB6B761E9}"/>
              </a:ext>
            </a:extLst>
          </p:cNvPr>
          <p:cNvSpPr>
            <a:spLocks noGrp="1"/>
          </p:cNvSpPr>
          <p:nvPr>
            <p:ph type="sldNum" sz="quarter" idx="10"/>
          </p:nvPr>
        </p:nvSpPr>
        <p:spPr/>
        <p:txBody>
          <a:bodyPr/>
          <a:lstStyle/>
          <a:p>
            <a:fld id="{68151E55-6873-49E2-B8D5-2F265E6F1973}" type="slidenum">
              <a:rPr lang="en-US" smtClean="0"/>
              <a:pPr/>
              <a:t>48</a:t>
            </a:fld>
            <a:endParaRPr lang="en-US"/>
          </a:p>
        </p:txBody>
      </p:sp>
    </p:spTree>
    <p:extLst>
      <p:ext uri="{BB962C8B-B14F-4D97-AF65-F5344CB8AC3E}">
        <p14:creationId xmlns:p14="http://schemas.microsoft.com/office/powerpoint/2010/main" val="1995763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9876-C129-962E-C489-D1349BD5F41E}"/>
              </a:ext>
            </a:extLst>
          </p:cNvPr>
          <p:cNvSpPr>
            <a:spLocks noGrp="1"/>
          </p:cNvSpPr>
          <p:nvPr>
            <p:ph type="title"/>
          </p:nvPr>
        </p:nvSpPr>
        <p:spPr/>
        <p:txBody>
          <a:bodyPr>
            <a:normAutofit/>
          </a:bodyPr>
          <a:lstStyle/>
          <a:p>
            <a:r>
              <a:rPr lang="en-IN" sz="3600" dirty="0"/>
              <a:t>During the Procedure </a:t>
            </a:r>
            <a:r>
              <a:rPr lang="en-IN" sz="1000" b="0" dirty="0"/>
              <a:t>2</a:t>
            </a:r>
          </a:p>
        </p:txBody>
      </p:sp>
      <p:sp>
        <p:nvSpPr>
          <p:cNvPr id="3" name="Content Placeholder 2">
            <a:extLst>
              <a:ext uri="{FF2B5EF4-FFF2-40B4-BE49-F238E27FC236}">
                <a16:creationId xmlns:a16="http://schemas.microsoft.com/office/drawing/2014/main" id="{C76EE2D5-EB4F-7DF7-2AD8-C43783AA597D}"/>
              </a:ext>
            </a:extLst>
          </p:cNvPr>
          <p:cNvSpPr>
            <a:spLocks noGrp="1"/>
          </p:cNvSpPr>
          <p:nvPr>
            <p:ph sz="quarter" idx="11"/>
          </p:nvPr>
        </p:nvSpPr>
        <p:spPr>
          <a:xfrm>
            <a:off x="342900" y="1276709"/>
            <a:ext cx="8458200" cy="2483761"/>
          </a:xfrm>
        </p:spPr>
        <p:txBody>
          <a:bodyPr>
            <a:normAutofit lnSpcReduction="10000"/>
          </a:bodyPr>
          <a:lstStyle/>
          <a:p>
            <a:r>
              <a:rPr lang="en-US" b="1" dirty="0">
                <a:solidFill>
                  <a:srgbClr val="FFFF00"/>
                </a:solidFill>
              </a:rPr>
              <a:t>Watch patient closely, including:</a:t>
            </a:r>
          </a:p>
          <a:p>
            <a:pPr marL="292608" indent="-292608">
              <a:buFont typeface="Arial" panose="020B0604020202020204" pitchFamily="34" charset="0"/>
              <a:buChar char="•"/>
            </a:pPr>
            <a:r>
              <a:rPr lang="en-US" b="1" dirty="0">
                <a:solidFill>
                  <a:srgbClr val="FFFF00"/>
                </a:solidFill>
              </a:rPr>
              <a:t>Skin color.</a:t>
            </a:r>
          </a:p>
          <a:p>
            <a:pPr marL="292608" indent="-292608">
              <a:buFont typeface="Arial" panose="020B0604020202020204" pitchFamily="34" charset="0"/>
              <a:buChar char="•"/>
            </a:pPr>
            <a:r>
              <a:rPr lang="en-US" b="1" dirty="0">
                <a:solidFill>
                  <a:srgbClr val="FFFF00"/>
                </a:solidFill>
              </a:rPr>
              <a:t>Breathing pattern.</a:t>
            </a:r>
          </a:p>
          <a:p>
            <a:pPr marL="292608" indent="-292608">
              <a:buFont typeface="Arial" panose="020B0604020202020204" pitchFamily="34" charset="0"/>
              <a:buChar char="•"/>
            </a:pPr>
            <a:r>
              <a:rPr lang="en-US" b="1" dirty="0">
                <a:solidFill>
                  <a:srgbClr val="FFFF00"/>
                </a:solidFill>
              </a:rPr>
              <a:t>Amount of perspiration.</a:t>
            </a:r>
          </a:p>
          <a:p>
            <a:pPr marL="292608" indent="-292608">
              <a:buFont typeface="Arial" panose="020B0604020202020204" pitchFamily="34" charset="0"/>
              <a:buChar char="•"/>
            </a:pPr>
            <a:r>
              <a:rPr lang="en-US" b="1" dirty="0">
                <a:solidFill>
                  <a:srgbClr val="FFFF00"/>
                </a:solidFill>
              </a:rPr>
              <a:t>Facial expressions.</a:t>
            </a:r>
            <a:endParaRPr lang="en-IN" b="1" dirty="0">
              <a:solidFill>
                <a:srgbClr val="FFFF00"/>
              </a:solidFill>
            </a:endParaRPr>
          </a:p>
        </p:txBody>
      </p:sp>
      <p:sp>
        <p:nvSpPr>
          <p:cNvPr id="4" name="Content Placeholder 3">
            <a:extLst>
              <a:ext uri="{FF2B5EF4-FFF2-40B4-BE49-F238E27FC236}">
                <a16:creationId xmlns:a16="http://schemas.microsoft.com/office/drawing/2014/main" id="{CF0B96BB-C68B-F62C-1DDA-3D1A79A6C0C6}"/>
              </a:ext>
            </a:extLst>
          </p:cNvPr>
          <p:cNvSpPr>
            <a:spLocks noGrp="1"/>
          </p:cNvSpPr>
          <p:nvPr>
            <p:ph sz="quarter" idx="14"/>
          </p:nvPr>
        </p:nvSpPr>
        <p:spPr>
          <a:xfrm>
            <a:off x="342900" y="3863340"/>
            <a:ext cx="8458200" cy="1463040"/>
          </a:xfrm>
        </p:spPr>
        <p:txBody>
          <a:bodyPr>
            <a:normAutofit lnSpcReduction="10000"/>
          </a:bodyPr>
          <a:lstStyle/>
          <a:p>
            <a:r>
              <a:rPr lang="en-US" b="1" dirty="0">
                <a:solidFill>
                  <a:srgbClr val="FFFF00"/>
                </a:solidFill>
              </a:rPr>
              <a:t>If you suspect a problem:</a:t>
            </a:r>
          </a:p>
          <a:p>
            <a:pPr marL="292608" indent="-292608">
              <a:buFont typeface="Arial" panose="020B0604020202020204" pitchFamily="34" charset="0"/>
              <a:buChar char="•"/>
            </a:pPr>
            <a:r>
              <a:rPr lang="en-US" b="1" dirty="0">
                <a:solidFill>
                  <a:srgbClr val="FFFF00"/>
                </a:solidFill>
              </a:rPr>
              <a:t>Ask the patient.</a:t>
            </a:r>
          </a:p>
          <a:p>
            <a:pPr marL="292608" indent="-292608">
              <a:buFont typeface="Arial" panose="020B0604020202020204" pitchFamily="34" charset="0"/>
              <a:buChar char="•"/>
            </a:pPr>
            <a:r>
              <a:rPr lang="en-US" b="1" dirty="0">
                <a:solidFill>
                  <a:srgbClr val="FFFF00"/>
                </a:solidFill>
              </a:rPr>
              <a:t>Report suspicion to licensed practitioner.</a:t>
            </a:r>
            <a:endParaRPr lang="en-IN" b="1" dirty="0">
              <a:solidFill>
                <a:srgbClr val="FFFF00"/>
              </a:solidFill>
            </a:endParaRPr>
          </a:p>
        </p:txBody>
      </p:sp>
      <p:sp>
        <p:nvSpPr>
          <p:cNvPr id="7" name="Slide Number Placeholder 6">
            <a:extLst>
              <a:ext uri="{FF2B5EF4-FFF2-40B4-BE49-F238E27FC236}">
                <a16:creationId xmlns:a16="http://schemas.microsoft.com/office/drawing/2014/main" id="{DA063808-6DFD-710F-6C0F-1DDA13576785}"/>
              </a:ext>
            </a:extLst>
          </p:cNvPr>
          <p:cNvSpPr>
            <a:spLocks noGrp="1"/>
          </p:cNvSpPr>
          <p:nvPr>
            <p:ph type="sldNum" sz="quarter" idx="10"/>
          </p:nvPr>
        </p:nvSpPr>
        <p:spPr/>
        <p:txBody>
          <a:bodyPr/>
          <a:lstStyle/>
          <a:p>
            <a:fld id="{68151E55-6873-49E2-B8D5-2F265E6F1973}" type="slidenum">
              <a:rPr lang="en-US" smtClean="0"/>
              <a:pPr/>
              <a:t>49</a:t>
            </a:fld>
            <a:endParaRPr lang="en-US"/>
          </a:p>
        </p:txBody>
      </p:sp>
    </p:spTree>
    <p:extLst>
      <p:ext uri="{BB962C8B-B14F-4D97-AF65-F5344CB8AC3E}">
        <p14:creationId xmlns:p14="http://schemas.microsoft.com/office/powerpoint/2010/main" val="388863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F3FA-D9BF-42DD-FD09-AA9182617CE0}"/>
              </a:ext>
            </a:extLst>
          </p:cNvPr>
          <p:cNvSpPr>
            <a:spLocks noGrp="1"/>
          </p:cNvSpPr>
          <p:nvPr>
            <p:ph type="title"/>
          </p:nvPr>
        </p:nvSpPr>
        <p:spPr/>
        <p:txBody>
          <a:bodyPr>
            <a:noAutofit/>
          </a:bodyPr>
          <a:lstStyle/>
          <a:p>
            <a:r>
              <a:rPr lang="en-IN" sz="3200" b="1" dirty="0"/>
              <a:t>Responsibilities during Exercise Electrocardiography</a:t>
            </a:r>
          </a:p>
        </p:txBody>
      </p:sp>
      <p:sp>
        <p:nvSpPr>
          <p:cNvPr id="3" name="Content Placeholder 2">
            <a:extLst>
              <a:ext uri="{FF2B5EF4-FFF2-40B4-BE49-F238E27FC236}">
                <a16:creationId xmlns:a16="http://schemas.microsoft.com/office/drawing/2014/main" id="{B9C5A75F-C146-8DB6-C90D-01C8F35656A4}"/>
              </a:ext>
            </a:extLst>
          </p:cNvPr>
          <p:cNvSpPr>
            <a:spLocks noGrp="1"/>
          </p:cNvSpPr>
          <p:nvPr>
            <p:ph sz="quarter" idx="11"/>
          </p:nvPr>
        </p:nvSpPr>
        <p:spPr>
          <a:xfrm>
            <a:off x="342900" y="1276709"/>
            <a:ext cx="8458200" cy="3430045"/>
          </a:xfrm>
        </p:spPr>
        <p:txBody>
          <a:bodyPr>
            <a:normAutofit lnSpcReduction="10000"/>
          </a:bodyPr>
          <a:lstStyle/>
          <a:p>
            <a:r>
              <a:rPr lang="en-US" b="1" dirty="0">
                <a:solidFill>
                  <a:srgbClr val="FFFF00"/>
                </a:solidFill>
              </a:rPr>
              <a:t>Provide for safety.</a:t>
            </a:r>
          </a:p>
          <a:p>
            <a:r>
              <a:rPr lang="en-US" b="1" dirty="0">
                <a:solidFill>
                  <a:srgbClr val="FFFF00"/>
                </a:solidFill>
              </a:rPr>
              <a:t>Prepare patient prior to procedure.</a:t>
            </a:r>
          </a:p>
          <a:p>
            <a:r>
              <a:rPr lang="en-US" b="1" dirty="0">
                <a:solidFill>
                  <a:srgbClr val="FFFF00"/>
                </a:solidFill>
              </a:rPr>
              <a:t>Attach electrodes properly.</a:t>
            </a:r>
          </a:p>
          <a:p>
            <a:r>
              <a:rPr lang="en-US" b="1" dirty="0">
                <a:solidFill>
                  <a:srgbClr val="FFFF00"/>
                </a:solidFill>
              </a:rPr>
              <a:t>Instruct patient to report symptoms.</a:t>
            </a:r>
          </a:p>
          <a:p>
            <a:r>
              <a:rPr lang="en-US" b="1" dirty="0">
                <a:solidFill>
                  <a:srgbClr val="FFFF00"/>
                </a:solidFill>
              </a:rPr>
              <a:t>Monitor patient:</a:t>
            </a:r>
          </a:p>
          <a:p>
            <a:pPr marL="292608" indent="-292608">
              <a:buFont typeface="Arial" panose="020B0604020202020204" pitchFamily="34" charset="0"/>
              <a:buChar char="•"/>
            </a:pPr>
            <a:r>
              <a:rPr lang="en-US" b="1" dirty="0">
                <a:solidFill>
                  <a:srgbClr val="FFFF00"/>
                </a:solidFill>
              </a:rPr>
              <a:t>Blood pressure.</a:t>
            </a:r>
          </a:p>
          <a:p>
            <a:pPr marL="292608" indent="-292608">
              <a:buFont typeface="Arial" panose="020B0604020202020204" pitchFamily="34" charset="0"/>
              <a:buChar char="•"/>
            </a:pPr>
            <a:r>
              <a:rPr lang="en-US" b="1" dirty="0">
                <a:solidFill>
                  <a:srgbClr val="FFFF00"/>
                </a:solidFill>
              </a:rPr>
              <a:t>E</a:t>
            </a:r>
            <a:r>
              <a:rPr lang="en-US" sz="100" b="1" dirty="0">
                <a:solidFill>
                  <a:srgbClr val="FFFF00"/>
                </a:solidFill>
              </a:rPr>
              <a:t> </a:t>
            </a:r>
            <a:r>
              <a:rPr lang="en-US" b="1" dirty="0">
                <a:solidFill>
                  <a:srgbClr val="FFFF00"/>
                </a:solidFill>
              </a:rPr>
              <a:t>C</a:t>
            </a:r>
            <a:r>
              <a:rPr lang="en-US" sz="100" b="1" dirty="0">
                <a:solidFill>
                  <a:srgbClr val="FFFF00"/>
                </a:solidFill>
              </a:rPr>
              <a:t> </a:t>
            </a:r>
            <a:r>
              <a:rPr lang="en-US" b="1" dirty="0">
                <a:solidFill>
                  <a:srgbClr val="FFFF00"/>
                </a:solidFill>
              </a:rPr>
              <a:t>G.</a:t>
            </a:r>
            <a:endParaRPr lang="en-IN" b="1" dirty="0">
              <a:solidFill>
                <a:srgbClr val="FFFF00"/>
              </a:solidFill>
            </a:endParaRPr>
          </a:p>
        </p:txBody>
      </p:sp>
      <p:sp>
        <p:nvSpPr>
          <p:cNvPr id="4" name="Content Placeholder 3">
            <a:extLst>
              <a:ext uri="{FF2B5EF4-FFF2-40B4-BE49-F238E27FC236}">
                <a16:creationId xmlns:a16="http://schemas.microsoft.com/office/drawing/2014/main" id="{BA92692A-F739-A1CB-A679-905E7B4DB535}"/>
              </a:ext>
            </a:extLst>
          </p:cNvPr>
          <p:cNvSpPr>
            <a:spLocks noGrp="1"/>
          </p:cNvSpPr>
          <p:nvPr>
            <p:ph sz="quarter" idx="14"/>
          </p:nvPr>
        </p:nvSpPr>
        <p:spPr>
          <a:xfrm>
            <a:off x="342900" y="4779645"/>
            <a:ext cx="8458200" cy="445770"/>
          </a:xfrm>
        </p:spPr>
        <p:txBody>
          <a:bodyPr>
            <a:normAutofit lnSpcReduction="10000"/>
          </a:bodyPr>
          <a:lstStyle/>
          <a:p>
            <a:r>
              <a:rPr lang="en-IN" b="1" dirty="0">
                <a:solidFill>
                  <a:srgbClr val="FFFF00"/>
                </a:solidFill>
              </a:rPr>
              <a:t>Notify abnormalities and document.</a:t>
            </a:r>
          </a:p>
        </p:txBody>
      </p:sp>
      <p:sp>
        <p:nvSpPr>
          <p:cNvPr id="7" name="Slide Number Placeholder 6">
            <a:extLst>
              <a:ext uri="{FF2B5EF4-FFF2-40B4-BE49-F238E27FC236}">
                <a16:creationId xmlns:a16="http://schemas.microsoft.com/office/drawing/2014/main" id="{EFC95D50-75D8-DF09-2BF2-AFCEE85F2A42}"/>
              </a:ext>
            </a:extLst>
          </p:cNvPr>
          <p:cNvSpPr>
            <a:spLocks noGrp="1"/>
          </p:cNvSpPr>
          <p:nvPr>
            <p:ph type="sldNum" sz="quarter" idx="10"/>
          </p:nvPr>
        </p:nvSpPr>
        <p:spPr/>
        <p:txBody>
          <a:bodyPr/>
          <a:lstStyle/>
          <a:p>
            <a:fld id="{68151E55-6873-49E2-B8D5-2F265E6F1973}" type="slidenum">
              <a:rPr lang="en-US" smtClean="0"/>
              <a:pPr/>
              <a:t>5</a:t>
            </a:fld>
            <a:endParaRPr lang="en-US"/>
          </a:p>
        </p:txBody>
      </p:sp>
    </p:spTree>
    <p:extLst>
      <p:ext uri="{BB962C8B-B14F-4D97-AF65-F5344CB8AC3E}">
        <p14:creationId xmlns:p14="http://schemas.microsoft.com/office/powerpoint/2010/main" val="170015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FAC1-2F20-3840-C79F-47618F8D2ABD}"/>
              </a:ext>
            </a:extLst>
          </p:cNvPr>
          <p:cNvSpPr>
            <a:spLocks noGrp="1"/>
          </p:cNvSpPr>
          <p:nvPr>
            <p:ph type="title"/>
          </p:nvPr>
        </p:nvSpPr>
        <p:spPr/>
        <p:txBody>
          <a:bodyPr>
            <a:normAutofit/>
          </a:bodyPr>
          <a:lstStyle/>
          <a:p>
            <a:r>
              <a:rPr lang="en-IN" sz="3600" dirty="0"/>
              <a:t>Rate Pressure Product (R</a:t>
            </a:r>
            <a:r>
              <a:rPr lang="en-IN" sz="100" dirty="0"/>
              <a:t> </a:t>
            </a:r>
            <a:r>
              <a:rPr lang="en-IN" sz="3600" dirty="0"/>
              <a:t>P</a:t>
            </a:r>
            <a:r>
              <a:rPr lang="en-IN" sz="100" dirty="0"/>
              <a:t> </a:t>
            </a:r>
            <a:r>
              <a:rPr lang="en-IN" sz="3600" dirty="0"/>
              <a:t>P)</a:t>
            </a:r>
          </a:p>
        </p:txBody>
      </p:sp>
      <p:sp>
        <p:nvSpPr>
          <p:cNvPr id="3" name="Content Placeholder 2">
            <a:extLst>
              <a:ext uri="{FF2B5EF4-FFF2-40B4-BE49-F238E27FC236}">
                <a16:creationId xmlns:a16="http://schemas.microsoft.com/office/drawing/2014/main" id="{46B72E41-3B45-1946-AE42-E8BF27BD75B1}"/>
              </a:ext>
            </a:extLst>
          </p:cNvPr>
          <p:cNvSpPr>
            <a:spLocks noGrp="1"/>
          </p:cNvSpPr>
          <p:nvPr>
            <p:ph sz="quarter" idx="11"/>
          </p:nvPr>
        </p:nvSpPr>
        <p:spPr>
          <a:xfrm>
            <a:off x="342900" y="1276709"/>
            <a:ext cx="8458200" cy="997861"/>
          </a:xfrm>
        </p:spPr>
        <p:txBody>
          <a:bodyPr/>
          <a:lstStyle/>
          <a:p>
            <a:r>
              <a:rPr lang="en-IN" b="1" dirty="0">
                <a:solidFill>
                  <a:srgbClr val="FFFF00"/>
                </a:solidFill>
              </a:rPr>
              <a:t>Also called double product</a:t>
            </a:r>
          </a:p>
          <a:p>
            <a:r>
              <a:rPr lang="en-US" b="1" dirty="0">
                <a:solidFill>
                  <a:srgbClr val="FFFF00"/>
                </a:solidFill>
              </a:rPr>
              <a:t>Systolic blood pressure × heart rate</a:t>
            </a:r>
            <a:endParaRPr lang="en-IN" b="1" dirty="0">
              <a:solidFill>
                <a:srgbClr val="FFFF00"/>
              </a:solidFill>
            </a:endParaRPr>
          </a:p>
        </p:txBody>
      </p:sp>
      <p:sp>
        <p:nvSpPr>
          <p:cNvPr id="4" name="Content Placeholder 3">
            <a:extLst>
              <a:ext uri="{FF2B5EF4-FFF2-40B4-BE49-F238E27FC236}">
                <a16:creationId xmlns:a16="http://schemas.microsoft.com/office/drawing/2014/main" id="{3A6CB5A6-BBA6-1484-7C10-CE8B1FAF282B}"/>
              </a:ext>
            </a:extLst>
          </p:cNvPr>
          <p:cNvSpPr>
            <a:spLocks noGrp="1"/>
          </p:cNvSpPr>
          <p:nvPr>
            <p:ph sz="quarter" idx="14"/>
          </p:nvPr>
        </p:nvSpPr>
        <p:spPr>
          <a:xfrm>
            <a:off x="342900" y="2413463"/>
            <a:ext cx="8458200" cy="3290107"/>
          </a:xfrm>
        </p:spPr>
        <p:txBody>
          <a:bodyPr/>
          <a:lstStyle/>
          <a:p>
            <a:r>
              <a:rPr lang="en-IN" b="1" dirty="0">
                <a:solidFill>
                  <a:srgbClr val="FFFF00"/>
                </a:solidFill>
              </a:rPr>
              <a:t>Used to estimate:</a:t>
            </a:r>
          </a:p>
          <a:p>
            <a:pPr marL="292608" indent="-292608">
              <a:buFont typeface="Arial" panose="020B0604020202020204" pitchFamily="34" charset="0"/>
              <a:buChar char="•"/>
            </a:pPr>
            <a:r>
              <a:rPr lang="en-US" b="1" dirty="0">
                <a:solidFill>
                  <a:srgbClr val="FFFF00"/>
                </a:solidFill>
              </a:rPr>
              <a:t>Oxygen utilization.</a:t>
            </a:r>
          </a:p>
          <a:p>
            <a:pPr marL="292608" indent="-292608">
              <a:buFont typeface="Arial" panose="020B0604020202020204" pitchFamily="34" charset="0"/>
              <a:buChar char="•"/>
            </a:pPr>
            <a:r>
              <a:rPr lang="en-US" b="1" dirty="0">
                <a:solidFill>
                  <a:srgbClr val="FFFF00"/>
                </a:solidFill>
              </a:rPr>
              <a:t>Myocardial work.</a:t>
            </a:r>
          </a:p>
          <a:p>
            <a:pPr marL="292608" indent="-292608">
              <a:buFont typeface="Arial" panose="020B0604020202020204" pitchFamily="34" charset="0"/>
              <a:buChar char="•"/>
            </a:pPr>
            <a:r>
              <a:rPr lang="en-US" b="1" dirty="0">
                <a:solidFill>
                  <a:srgbClr val="FFFF00"/>
                </a:solidFill>
              </a:rPr>
              <a:t>Heart’s response to workload.</a:t>
            </a:r>
            <a:endParaRPr lang="en-IN" b="1" dirty="0">
              <a:solidFill>
                <a:srgbClr val="FFFF00"/>
              </a:solidFill>
            </a:endParaRPr>
          </a:p>
        </p:txBody>
      </p:sp>
      <p:sp>
        <p:nvSpPr>
          <p:cNvPr id="7" name="Slide Number Placeholder 6">
            <a:extLst>
              <a:ext uri="{FF2B5EF4-FFF2-40B4-BE49-F238E27FC236}">
                <a16:creationId xmlns:a16="http://schemas.microsoft.com/office/drawing/2014/main" id="{CAB3825B-A514-0891-E20A-84B2286F71B5}"/>
              </a:ext>
            </a:extLst>
          </p:cNvPr>
          <p:cNvSpPr>
            <a:spLocks noGrp="1"/>
          </p:cNvSpPr>
          <p:nvPr>
            <p:ph type="sldNum" sz="quarter" idx="10"/>
          </p:nvPr>
        </p:nvSpPr>
        <p:spPr/>
        <p:txBody>
          <a:bodyPr/>
          <a:lstStyle/>
          <a:p>
            <a:fld id="{68151E55-6873-49E2-B8D5-2F265E6F1973}" type="slidenum">
              <a:rPr lang="en-US" smtClean="0"/>
              <a:pPr/>
              <a:t>50</a:t>
            </a:fld>
            <a:endParaRPr lang="en-US"/>
          </a:p>
        </p:txBody>
      </p:sp>
    </p:spTree>
    <p:extLst>
      <p:ext uri="{BB962C8B-B14F-4D97-AF65-F5344CB8AC3E}">
        <p14:creationId xmlns:p14="http://schemas.microsoft.com/office/powerpoint/2010/main" val="3002339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B84C-4316-C762-DA5E-5B750F11FDAE}"/>
              </a:ext>
            </a:extLst>
          </p:cNvPr>
          <p:cNvSpPr>
            <a:spLocks noGrp="1"/>
          </p:cNvSpPr>
          <p:nvPr>
            <p:ph type="title"/>
          </p:nvPr>
        </p:nvSpPr>
        <p:spPr/>
        <p:txBody>
          <a:bodyPr>
            <a:normAutofit fontScale="90000"/>
          </a:bodyPr>
          <a:lstStyle/>
          <a:p>
            <a:r>
              <a:rPr lang="en-US" dirty="0"/>
              <a:t>Learning Outcome 12.7</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43E43EFA-05C4-F6E1-BCE7-C49F97D772F2}"/>
              </a:ext>
            </a:extLst>
          </p:cNvPr>
          <p:cNvSpPr>
            <a:spLocks noGrp="1"/>
          </p:cNvSpPr>
          <p:nvPr>
            <p:ph sz="quarter" idx="11"/>
          </p:nvPr>
        </p:nvSpPr>
        <p:spPr/>
        <p:txBody>
          <a:bodyPr/>
          <a:lstStyle/>
          <a:p>
            <a:r>
              <a:rPr lang="en-US" sz="2400" b="1" dirty="0">
                <a:solidFill>
                  <a:srgbClr val="FFFF00"/>
                </a:solidFill>
              </a:rPr>
              <a:t>What two checks are performed near the end of each stage of the exercise electrocardiography procedure?</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A11C1EFD-EFB3-276E-2EAD-5B05EAEC4A67}"/>
              </a:ext>
            </a:extLst>
          </p:cNvPr>
          <p:cNvSpPr>
            <a:spLocks noGrp="1"/>
          </p:cNvSpPr>
          <p:nvPr>
            <p:ph type="sldNum" sz="quarter" idx="4"/>
          </p:nvPr>
        </p:nvSpPr>
        <p:spPr/>
        <p:txBody>
          <a:bodyPr/>
          <a:lstStyle/>
          <a:p>
            <a:fld id="{68151E55-6873-49E2-B8D5-2F265E6F1973}" type="slidenum">
              <a:rPr lang="en-US" sz="2800" smtClean="0"/>
              <a:pPr/>
              <a:t>51</a:t>
            </a:fld>
            <a:endParaRPr lang="en-US" dirty="0"/>
          </a:p>
        </p:txBody>
      </p:sp>
    </p:spTree>
    <p:extLst>
      <p:ext uri="{BB962C8B-B14F-4D97-AF65-F5344CB8AC3E}">
        <p14:creationId xmlns:p14="http://schemas.microsoft.com/office/powerpoint/2010/main" val="1547200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12.7</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42900" y="3057013"/>
            <a:ext cx="8458200" cy="494941"/>
          </a:xfrm>
        </p:spPr>
        <p:txBody>
          <a:bodyPr/>
          <a:lstStyle/>
          <a:p>
            <a:r>
              <a:rPr lang="en-IN"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832657"/>
          </a:xfrm>
        </p:spPr>
        <p:txBody>
          <a:bodyPr/>
          <a:lstStyle/>
          <a:p>
            <a:r>
              <a:rPr lang="en-US" b="1" dirty="0">
                <a:solidFill>
                  <a:srgbClr val="FFFF00"/>
                </a:solidFill>
              </a:rPr>
              <a:t>What two checks are performed near the end of each stage of the exercise electrocardiography procedure?</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52</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68180" y="3808618"/>
            <a:ext cx="8432920" cy="518163"/>
          </a:xfrm>
        </p:spPr>
        <p:txBody>
          <a:bodyPr>
            <a:normAutofit/>
          </a:bodyPr>
          <a:lstStyle/>
          <a:p>
            <a:r>
              <a:rPr lang="en-US" sz="2400" b="1" dirty="0">
                <a:solidFill>
                  <a:srgbClr val="FFFF00"/>
                </a:solidFill>
              </a:rPr>
              <a:t>Blood pressure and 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a:t>
            </a:r>
          </a:p>
        </p:txBody>
      </p:sp>
    </p:spTree>
    <p:extLst>
      <p:ext uri="{BB962C8B-B14F-4D97-AF65-F5344CB8AC3E}">
        <p14:creationId xmlns:p14="http://schemas.microsoft.com/office/powerpoint/2010/main" val="1518074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285D-6463-0631-2697-038F721C0D9E}"/>
              </a:ext>
            </a:extLst>
          </p:cNvPr>
          <p:cNvSpPr>
            <a:spLocks noGrp="1"/>
          </p:cNvSpPr>
          <p:nvPr>
            <p:ph type="title"/>
          </p:nvPr>
        </p:nvSpPr>
        <p:spPr/>
        <p:txBody>
          <a:bodyPr>
            <a:noAutofit/>
          </a:bodyPr>
          <a:lstStyle/>
          <a:p>
            <a:r>
              <a:rPr lang="en-US" sz="3200" dirty="0"/>
              <a:t>Learning Outcome 12.8</a:t>
            </a:r>
            <a:br>
              <a:rPr lang="en-US" sz="3200" dirty="0"/>
            </a:br>
            <a:r>
              <a:rPr lang="en-US" sz="3200" dirty="0"/>
              <a:t>After Exercise Electrocardiography</a:t>
            </a:r>
            <a:endParaRPr lang="en-IN" sz="3200" dirty="0"/>
          </a:p>
        </p:txBody>
      </p:sp>
      <p:sp>
        <p:nvSpPr>
          <p:cNvPr id="3" name="Content Placeholder 2">
            <a:extLst>
              <a:ext uri="{FF2B5EF4-FFF2-40B4-BE49-F238E27FC236}">
                <a16:creationId xmlns:a16="http://schemas.microsoft.com/office/drawing/2014/main" id="{D4E2D0DC-86A9-C6BB-F92C-022949CF4F44}"/>
              </a:ext>
            </a:extLst>
          </p:cNvPr>
          <p:cNvSpPr>
            <a:spLocks noGrp="1"/>
          </p:cNvSpPr>
          <p:nvPr>
            <p:ph sz="quarter" idx="11"/>
          </p:nvPr>
        </p:nvSpPr>
        <p:spPr>
          <a:xfrm>
            <a:off x="342900" y="1260475"/>
            <a:ext cx="8458200" cy="437791"/>
          </a:xfrm>
        </p:spPr>
        <p:txBody>
          <a:bodyPr>
            <a:normAutofit lnSpcReduction="10000"/>
          </a:bodyPr>
          <a:lstStyle/>
          <a:p>
            <a:pPr algn="ctr"/>
            <a:r>
              <a:rPr lang="en-IN" dirty="0">
                <a:solidFill>
                  <a:srgbClr val="002060"/>
                </a:solidFill>
              </a:rPr>
              <a:t>Key Term</a:t>
            </a:r>
          </a:p>
        </p:txBody>
      </p:sp>
      <p:sp>
        <p:nvSpPr>
          <p:cNvPr id="4" name="Content Placeholder 3">
            <a:extLst>
              <a:ext uri="{FF2B5EF4-FFF2-40B4-BE49-F238E27FC236}">
                <a16:creationId xmlns:a16="http://schemas.microsoft.com/office/drawing/2014/main" id="{C20CD6CE-07F1-5019-8C49-8D0E75F643C4}"/>
              </a:ext>
            </a:extLst>
          </p:cNvPr>
          <p:cNvSpPr>
            <a:spLocks noGrp="1"/>
          </p:cNvSpPr>
          <p:nvPr>
            <p:ph sz="quarter" idx="14"/>
          </p:nvPr>
        </p:nvSpPr>
        <p:spPr>
          <a:xfrm>
            <a:off x="342900" y="1995446"/>
            <a:ext cx="8458200" cy="496294"/>
          </a:xfrm>
        </p:spPr>
        <p:txBody>
          <a:bodyPr/>
          <a:lstStyle/>
          <a:p>
            <a:pPr marL="292608" indent="-292608">
              <a:buFont typeface="Arial" panose="020B0604020202020204" pitchFamily="34" charset="0"/>
              <a:buChar char="•"/>
            </a:pPr>
            <a:r>
              <a:rPr lang="en-IN" b="1" dirty="0">
                <a:solidFill>
                  <a:srgbClr val="FFFF00"/>
                </a:solidFill>
              </a:rPr>
              <a:t>False positive.</a:t>
            </a:r>
          </a:p>
        </p:txBody>
      </p:sp>
      <p:sp>
        <p:nvSpPr>
          <p:cNvPr id="7" name="Slide Number Placeholder 6">
            <a:extLst>
              <a:ext uri="{FF2B5EF4-FFF2-40B4-BE49-F238E27FC236}">
                <a16:creationId xmlns:a16="http://schemas.microsoft.com/office/drawing/2014/main" id="{8FF59180-FA4E-F35B-DA48-34296362015E}"/>
              </a:ext>
            </a:extLst>
          </p:cNvPr>
          <p:cNvSpPr>
            <a:spLocks noGrp="1"/>
          </p:cNvSpPr>
          <p:nvPr>
            <p:ph type="sldNum" sz="quarter" idx="10"/>
          </p:nvPr>
        </p:nvSpPr>
        <p:spPr/>
        <p:txBody>
          <a:bodyPr/>
          <a:lstStyle/>
          <a:p>
            <a:fld id="{68151E55-6873-49E2-B8D5-2F265E6F1973}" type="slidenum">
              <a:rPr lang="en-US" smtClean="0"/>
              <a:pPr/>
              <a:t>53</a:t>
            </a:fld>
            <a:endParaRPr lang="en-US"/>
          </a:p>
        </p:txBody>
      </p:sp>
    </p:spTree>
    <p:extLst>
      <p:ext uri="{BB962C8B-B14F-4D97-AF65-F5344CB8AC3E}">
        <p14:creationId xmlns:p14="http://schemas.microsoft.com/office/powerpoint/2010/main" val="1155234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6B95-296B-6ADC-20D4-5A7A40649ADF}"/>
              </a:ext>
            </a:extLst>
          </p:cNvPr>
          <p:cNvSpPr>
            <a:spLocks noGrp="1"/>
          </p:cNvSpPr>
          <p:nvPr>
            <p:ph type="title"/>
          </p:nvPr>
        </p:nvSpPr>
        <p:spPr/>
        <p:txBody>
          <a:bodyPr>
            <a:normAutofit fontScale="90000"/>
          </a:bodyPr>
          <a:lstStyle/>
          <a:p>
            <a:r>
              <a:rPr lang="en-IN" dirty="0"/>
              <a:t>After Exercise Electrocardiography</a:t>
            </a:r>
          </a:p>
        </p:txBody>
      </p:sp>
      <p:sp>
        <p:nvSpPr>
          <p:cNvPr id="3" name="Content Placeholder 2">
            <a:extLst>
              <a:ext uri="{FF2B5EF4-FFF2-40B4-BE49-F238E27FC236}">
                <a16:creationId xmlns:a16="http://schemas.microsoft.com/office/drawing/2014/main" id="{5278D94C-8FA9-F834-1A7E-7F5074935F43}"/>
              </a:ext>
            </a:extLst>
          </p:cNvPr>
          <p:cNvSpPr>
            <a:spLocks noGrp="1"/>
          </p:cNvSpPr>
          <p:nvPr>
            <p:ph sz="quarter" idx="11"/>
          </p:nvPr>
        </p:nvSpPr>
        <p:spPr>
          <a:xfrm>
            <a:off x="342900" y="1276709"/>
            <a:ext cx="8458200" cy="1969411"/>
          </a:xfrm>
        </p:spPr>
        <p:txBody>
          <a:bodyPr>
            <a:normAutofit fontScale="85000" lnSpcReduction="10000"/>
          </a:bodyPr>
          <a:lstStyle/>
          <a:p>
            <a:r>
              <a:rPr lang="en-US" sz="2800" b="1" dirty="0">
                <a:solidFill>
                  <a:srgbClr val="FFFF00"/>
                </a:solidFill>
              </a:rPr>
              <a:t>Monitor patient after test during “cooling-off” period.</a:t>
            </a:r>
          </a:p>
          <a:p>
            <a:pPr marL="292608" indent="-292608">
              <a:buFont typeface="Arial" panose="020B0604020202020204" pitchFamily="34" charset="0"/>
              <a:buChar char="•"/>
            </a:pPr>
            <a:r>
              <a:rPr lang="en-US" sz="2800" b="1" dirty="0">
                <a:solidFill>
                  <a:srgbClr val="FFFF00"/>
                </a:solidFill>
              </a:rPr>
              <a:t>6 to 15 minutes.</a:t>
            </a:r>
          </a:p>
          <a:p>
            <a:pPr marL="292608" indent="-292608">
              <a:buFont typeface="Arial" panose="020B0604020202020204" pitchFamily="34" charset="0"/>
              <a:buChar char="•"/>
            </a:pPr>
            <a:r>
              <a:rPr lang="en-US" sz="2800" b="1" dirty="0">
                <a:solidFill>
                  <a:srgbClr val="FFFF00"/>
                </a:solidFill>
              </a:rPr>
              <a:t>Stay with patient.</a:t>
            </a:r>
          </a:p>
          <a:p>
            <a:pPr marL="292608" indent="-292608">
              <a:buFont typeface="Arial" panose="020B0604020202020204" pitchFamily="34" charset="0"/>
              <a:buChar char="•"/>
            </a:pPr>
            <a:r>
              <a:rPr lang="en-US" sz="2800" b="1" dirty="0">
                <a:solidFill>
                  <a:srgbClr val="FFFF00"/>
                </a:solidFill>
              </a:rPr>
              <a:t>Observe for changes.</a:t>
            </a:r>
            <a:endParaRPr lang="en-IN" b="1" dirty="0">
              <a:solidFill>
                <a:srgbClr val="FFFF00"/>
              </a:solidFill>
            </a:endParaRPr>
          </a:p>
        </p:txBody>
      </p:sp>
      <p:sp>
        <p:nvSpPr>
          <p:cNvPr id="4" name="Content Placeholder 3">
            <a:extLst>
              <a:ext uri="{FF2B5EF4-FFF2-40B4-BE49-F238E27FC236}">
                <a16:creationId xmlns:a16="http://schemas.microsoft.com/office/drawing/2014/main" id="{82201AB7-EC01-9392-CF72-4337FEA6EA07}"/>
              </a:ext>
            </a:extLst>
          </p:cNvPr>
          <p:cNvSpPr>
            <a:spLocks noGrp="1"/>
          </p:cNvSpPr>
          <p:nvPr>
            <p:ph sz="quarter" idx="14"/>
          </p:nvPr>
        </p:nvSpPr>
        <p:spPr>
          <a:xfrm>
            <a:off x="342900" y="3451860"/>
            <a:ext cx="8458200" cy="802506"/>
          </a:xfrm>
        </p:spPr>
        <p:txBody>
          <a:bodyPr>
            <a:normAutofit lnSpcReduction="10000"/>
          </a:bodyPr>
          <a:lstStyle/>
          <a:p>
            <a:r>
              <a:rPr lang="en-US" b="1" dirty="0">
                <a:solidFill>
                  <a:srgbClr val="FFFF00"/>
                </a:solidFill>
              </a:rPr>
              <a:t>If patient asks about test results, refer patient to physician.</a:t>
            </a:r>
            <a:endParaRPr lang="en-IN" b="1" dirty="0">
              <a:solidFill>
                <a:srgbClr val="FFFF00"/>
              </a:solidFill>
            </a:endParaRPr>
          </a:p>
        </p:txBody>
      </p:sp>
      <p:sp>
        <p:nvSpPr>
          <p:cNvPr id="7" name="Slide Number Placeholder 6">
            <a:extLst>
              <a:ext uri="{FF2B5EF4-FFF2-40B4-BE49-F238E27FC236}">
                <a16:creationId xmlns:a16="http://schemas.microsoft.com/office/drawing/2014/main" id="{B129E6AA-3D26-1B21-D08B-0CD545785313}"/>
              </a:ext>
            </a:extLst>
          </p:cNvPr>
          <p:cNvSpPr>
            <a:spLocks noGrp="1"/>
          </p:cNvSpPr>
          <p:nvPr>
            <p:ph type="sldNum" sz="quarter" idx="10"/>
          </p:nvPr>
        </p:nvSpPr>
        <p:spPr/>
        <p:txBody>
          <a:bodyPr/>
          <a:lstStyle/>
          <a:p>
            <a:fld id="{68151E55-6873-49E2-B8D5-2F265E6F1973}" type="slidenum">
              <a:rPr lang="en-US" smtClean="0"/>
              <a:pPr/>
              <a:t>54</a:t>
            </a:fld>
            <a:endParaRPr lang="en-US"/>
          </a:p>
        </p:txBody>
      </p:sp>
    </p:spTree>
    <p:extLst>
      <p:ext uri="{BB962C8B-B14F-4D97-AF65-F5344CB8AC3E}">
        <p14:creationId xmlns:p14="http://schemas.microsoft.com/office/powerpoint/2010/main" val="2351764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4395-932B-AC36-F77E-7FCA7890A8E9}"/>
              </a:ext>
            </a:extLst>
          </p:cNvPr>
          <p:cNvSpPr>
            <a:spLocks noGrp="1"/>
          </p:cNvSpPr>
          <p:nvPr>
            <p:ph type="title"/>
          </p:nvPr>
        </p:nvSpPr>
        <p:spPr/>
        <p:txBody>
          <a:bodyPr>
            <a:normAutofit fontScale="90000"/>
          </a:bodyPr>
          <a:lstStyle/>
          <a:p>
            <a:r>
              <a:rPr lang="en-US" dirty="0"/>
              <a:t>Factors Used to Interpret Results of Exercise Electrocardiography</a:t>
            </a:r>
            <a:endParaRPr lang="en-IN" dirty="0"/>
          </a:p>
        </p:txBody>
      </p:sp>
      <p:sp>
        <p:nvSpPr>
          <p:cNvPr id="3" name="Content Placeholder 2">
            <a:extLst>
              <a:ext uri="{FF2B5EF4-FFF2-40B4-BE49-F238E27FC236}">
                <a16:creationId xmlns:a16="http://schemas.microsoft.com/office/drawing/2014/main" id="{9A0C92F8-37BF-335C-5871-239EE5B0EE62}"/>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 changes and symptoms (most important).</a:t>
            </a:r>
          </a:p>
          <a:p>
            <a:pPr marL="292608" indent="-292608">
              <a:buFont typeface="Arial" panose="020B0604020202020204" pitchFamily="34" charset="0"/>
              <a:buChar char="•"/>
            </a:pPr>
            <a:r>
              <a:rPr lang="en-US" sz="2400" b="1" dirty="0">
                <a:solidFill>
                  <a:srgbClr val="FFFF00"/>
                </a:solidFill>
              </a:rPr>
              <a:t>Heart rate and rhythm.</a:t>
            </a:r>
          </a:p>
          <a:p>
            <a:pPr marL="292608" indent="-292608">
              <a:buFont typeface="Arial" panose="020B0604020202020204" pitchFamily="34" charset="0"/>
              <a:buChar char="•"/>
            </a:pPr>
            <a:r>
              <a:rPr lang="en-US" sz="2400" b="1" dirty="0">
                <a:solidFill>
                  <a:srgbClr val="FFFF00"/>
                </a:solidFill>
              </a:rPr>
              <a:t>Blood pressure.</a:t>
            </a:r>
          </a:p>
          <a:p>
            <a:pPr marL="292608" indent="-292608">
              <a:buFont typeface="Arial" panose="020B0604020202020204" pitchFamily="34" charset="0"/>
              <a:buChar char="•"/>
            </a:pPr>
            <a:r>
              <a:rPr lang="en-US" sz="2400" b="1" dirty="0">
                <a:solidFill>
                  <a:srgbClr val="FFFF00"/>
                </a:solidFill>
              </a:rPr>
              <a:t>Changes in oxygen saturation.</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8416F008-952E-AB66-2A3D-75C46DED7D22}"/>
              </a:ext>
            </a:extLst>
          </p:cNvPr>
          <p:cNvSpPr>
            <a:spLocks noGrp="1"/>
          </p:cNvSpPr>
          <p:nvPr>
            <p:ph type="sldNum" sz="quarter" idx="4"/>
          </p:nvPr>
        </p:nvSpPr>
        <p:spPr/>
        <p:txBody>
          <a:bodyPr/>
          <a:lstStyle/>
          <a:p>
            <a:fld id="{68151E55-6873-49E2-B8D5-2F265E6F1973}" type="slidenum">
              <a:rPr lang="en-US" sz="2800" smtClean="0"/>
              <a:pPr/>
              <a:t>55</a:t>
            </a:fld>
            <a:endParaRPr lang="en-US" dirty="0"/>
          </a:p>
        </p:txBody>
      </p:sp>
    </p:spTree>
    <p:extLst>
      <p:ext uri="{BB962C8B-B14F-4D97-AF65-F5344CB8AC3E}">
        <p14:creationId xmlns:p14="http://schemas.microsoft.com/office/powerpoint/2010/main" val="11453599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1876-202F-BDEF-DDBA-0B22C974C1DD}"/>
              </a:ext>
            </a:extLst>
          </p:cNvPr>
          <p:cNvSpPr>
            <a:spLocks noGrp="1"/>
          </p:cNvSpPr>
          <p:nvPr>
            <p:ph type="title"/>
          </p:nvPr>
        </p:nvSpPr>
        <p:spPr/>
        <p:txBody>
          <a:bodyPr/>
          <a:lstStyle/>
          <a:p>
            <a:r>
              <a:rPr lang="en-IN" dirty="0"/>
              <a:t>Inconclusive Tests</a:t>
            </a:r>
          </a:p>
        </p:txBody>
      </p:sp>
      <p:sp>
        <p:nvSpPr>
          <p:cNvPr id="3" name="Content Placeholder 2">
            <a:extLst>
              <a:ext uri="{FF2B5EF4-FFF2-40B4-BE49-F238E27FC236}">
                <a16:creationId xmlns:a16="http://schemas.microsoft.com/office/drawing/2014/main" id="{CADD423B-A654-FCA8-88EE-0088D2AFF97C}"/>
              </a:ext>
            </a:extLst>
          </p:cNvPr>
          <p:cNvSpPr>
            <a:spLocks noGrp="1"/>
          </p:cNvSpPr>
          <p:nvPr>
            <p:ph sz="quarter" idx="11"/>
          </p:nvPr>
        </p:nvSpPr>
        <p:spPr/>
        <p:txBody>
          <a:bodyPr/>
          <a:lstStyle/>
          <a:p>
            <a:pPr marL="292608" indent="-292608">
              <a:buFont typeface="Arial" panose="020B0604020202020204" pitchFamily="34" charset="0"/>
              <a:buChar char="•"/>
            </a:pPr>
            <a:r>
              <a:rPr lang="en-US" sz="2800" b="1" dirty="0">
                <a:solidFill>
                  <a:srgbClr val="FFFF00"/>
                </a:solidFill>
              </a:rPr>
              <a:t>Test does not verify or exclude abnormality.</a:t>
            </a:r>
          </a:p>
          <a:p>
            <a:pPr marL="292608" indent="-292608">
              <a:buFont typeface="Arial" panose="020B0604020202020204" pitchFamily="34" charset="0"/>
              <a:buChar char="•"/>
            </a:pPr>
            <a:r>
              <a:rPr lang="en-US" sz="2800" b="1" dirty="0">
                <a:solidFill>
                  <a:srgbClr val="FFFF00"/>
                </a:solidFill>
              </a:rPr>
              <a:t>Additional testing required.</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EF87FC7C-A4B9-64DF-E89D-3A7F65884487}"/>
              </a:ext>
            </a:extLst>
          </p:cNvPr>
          <p:cNvSpPr>
            <a:spLocks noGrp="1"/>
          </p:cNvSpPr>
          <p:nvPr>
            <p:ph type="sldNum" sz="quarter" idx="4"/>
          </p:nvPr>
        </p:nvSpPr>
        <p:spPr/>
        <p:txBody>
          <a:bodyPr/>
          <a:lstStyle/>
          <a:p>
            <a:fld id="{68151E55-6873-49E2-B8D5-2F265E6F1973}" type="slidenum">
              <a:rPr lang="en-US" sz="2800" smtClean="0"/>
              <a:pPr/>
              <a:t>56</a:t>
            </a:fld>
            <a:endParaRPr lang="en-US" dirty="0"/>
          </a:p>
        </p:txBody>
      </p:sp>
    </p:spTree>
    <p:extLst>
      <p:ext uri="{BB962C8B-B14F-4D97-AF65-F5344CB8AC3E}">
        <p14:creationId xmlns:p14="http://schemas.microsoft.com/office/powerpoint/2010/main" val="3886212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410A-B7A7-796D-AD2F-F4B6AAF104D3}"/>
              </a:ext>
            </a:extLst>
          </p:cNvPr>
          <p:cNvSpPr>
            <a:spLocks noGrp="1"/>
          </p:cNvSpPr>
          <p:nvPr>
            <p:ph type="title"/>
          </p:nvPr>
        </p:nvSpPr>
        <p:spPr/>
        <p:txBody>
          <a:bodyPr>
            <a:normAutofit fontScale="90000"/>
          </a:bodyPr>
          <a:lstStyle/>
          <a:p>
            <a:r>
              <a:rPr lang="en-IN" dirty="0"/>
              <a:t>Instructions for Patient after Exercise Electrocardiography</a:t>
            </a:r>
          </a:p>
        </p:txBody>
      </p:sp>
      <p:sp>
        <p:nvSpPr>
          <p:cNvPr id="3" name="Content Placeholder 2">
            <a:extLst>
              <a:ext uri="{FF2B5EF4-FFF2-40B4-BE49-F238E27FC236}">
                <a16:creationId xmlns:a16="http://schemas.microsoft.com/office/drawing/2014/main" id="{7573008B-1862-93B0-20AB-D083842E9106}"/>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Rest for several hours.</a:t>
            </a:r>
          </a:p>
          <a:p>
            <a:pPr marL="292608" indent="-292608">
              <a:buFont typeface="Arial" panose="020B0604020202020204" pitchFamily="34" charset="0"/>
              <a:buChar char="•"/>
            </a:pPr>
            <a:r>
              <a:rPr lang="en-US" sz="2400" b="1" dirty="0">
                <a:solidFill>
                  <a:srgbClr val="FFFF00"/>
                </a:solidFill>
              </a:rPr>
              <a:t>Avoid extreme temperature changes.</a:t>
            </a:r>
          </a:p>
          <a:p>
            <a:pPr marL="292608" indent="-292608">
              <a:buFont typeface="Arial" panose="020B0604020202020204" pitchFamily="34" charset="0"/>
              <a:buChar char="•"/>
            </a:pPr>
            <a:r>
              <a:rPr lang="en-US" sz="2400" b="1" dirty="0">
                <a:solidFill>
                  <a:srgbClr val="FFFF00"/>
                </a:solidFill>
              </a:rPr>
              <a:t>Avoid stimulants (caffeine, tobacco, alcohol) for at least 3 hours.</a:t>
            </a:r>
          </a:p>
          <a:p>
            <a:pPr marL="292608" indent="-292608">
              <a:buFont typeface="Arial" panose="020B0604020202020204" pitchFamily="34" charset="0"/>
              <a:buChar char="•"/>
            </a:pPr>
            <a:r>
              <a:rPr lang="en-US" sz="2400" b="1" dirty="0">
                <a:solidFill>
                  <a:srgbClr val="FFFF00"/>
                </a:solidFill>
              </a:rPr>
              <a:t>No bath or shower for 2 hours.</a:t>
            </a:r>
          </a:p>
          <a:p>
            <a:pPr marL="292608" indent="-292608">
              <a:buFont typeface="Arial" panose="020B0604020202020204" pitchFamily="34" charset="0"/>
              <a:buChar char="•"/>
            </a:pPr>
            <a:r>
              <a:rPr lang="en-US" sz="2400" b="1" dirty="0">
                <a:solidFill>
                  <a:srgbClr val="FFFF00"/>
                </a:solidFill>
              </a:rPr>
              <a:t>Know when to expect test results.</a:t>
            </a:r>
          </a:p>
          <a:p>
            <a:pPr marL="292608" indent="-292608">
              <a:buFont typeface="Arial" panose="020B0604020202020204" pitchFamily="34" charset="0"/>
              <a:buChar char="•"/>
            </a:pPr>
            <a:r>
              <a:rPr lang="en-US" sz="2400" b="1" dirty="0">
                <a:solidFill>
                  <a:srgbClr val="FFFF00"/>
                </a:solidFill>
              </a:rPr>
              <a:t>Discuss results with physician.</a:t>
            </a:r>
            <a:endParaRPr lang="en-IN" b="1" dirty="0">
              <a:solidFill>
                <a:srgbClr val="FFFF00"/>
              </a:solidFill>
            </a:endParaRPr>
          </a:p>
        </p:txBody>
      </p:sp>
      <p:sp>
        <p:nvSpPr>
          <p:cNvPr id="6" name="Slide Number Placeholder 5">
            <a:extLst>
              <a:ext uri="{FF2B5EF4-FFF2-40B4-BE49-F238E27FC236}">
                <a16:creationId xmlns:a16="http://schemas.microsoft.com/office/drawing/2014/main" id="{6235AFA7-A144-4205-8DDF-DA396A38B51A}"/>
              </a:ext>
            </a:extLst>
          </p:cNvPr>
          <p:cNvSpPr>
            <a:spLocks noGrp="1"/>
          </p:cNvSpPr>
          <p:nvPr>
            <p:ph type="sldNum" sz="quarter" idx="4"/>
          </p:nvPr>
        </p:nvSpPr>
        <p:spPr/>
        <p:txBody>
          <a:bodyPr/>
          <a:lstStyle/>
          <a:p>
            <a:fld id="{68151E55-6873-49E2-B8D5-2F265E6F1973}" type="slidenum">
              <a:rPr lang="en-US" sz="2800" smtClean="0"/>
              <a:pPr/>
              <a:t>57</a:t>
            </a:fld>
            <a:endParaRPr lang="en-US" dirty="0"/>
          </a:p>
        </p:txBody>
      </p:sp>
    </p:spTree>
    <p:extLst>
      <p:ext uri="{BB962C8B-B14F-4D97-AF65-F5344CB8AC3E}">
        <p14:creationId xmlns:p14="http://schemas.microsoft.com/office/powerpoint/2010/main" val="18375875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437-9BC7-65C9-BC45-22C87CA26FFD}"/>
              </a:ext>
            </a:extLst>
          </p:cNvPr>
          <p:cNvSpPr>
            <a:spLocks noGrp="1"/>
          </p:cNvSpPr>
          <p:nvPr>
            <p:ph type="title"/>
          </p:nvPr>
        </p:nvSpPr>
        <p:spPr/>
        <p:txBody>
          <a:bodyPr/>
          <a:lstStyle/>
          <a:p>
            <a:r>
              <a:rPr lang="en-IN" dirty="0"/>
              <a:t>False Positive Result</a:t>
            </a:r>
          </a:p>
        </p:txBody>
      </p:sp>
      <p:sp>
        <p:nvSpPr>
          <p:cNvPr id="3" name="Content Placeholder 2">
            <a:extLst>
              <a:ext uri="{FF2B5EF4-FFF2-40B4-BE49-F238E27FC236}">
                <a16:creationId xmlns:a16="http://schemas.microsoft.com/office/drawing/2014/main" id="{9252FAA8-489D-5B60-209F-F6491ED7D741}"/>
              </a:ext>
            </a:extLst>
          </p:cNvPr>
          <p:cNvSpPr>
            <a:spLocks noGrp="1"/>
          </p:cNvSpPr>
          <p:nvPr>
            <p:ph sz="quarter" idx="11"/>
          </p:nvPr>
        </p:nvSpPr>
        <p:spPr/>
        <p:txBody>
          <a:bodyPr/>
          <a:lstStyle/>
          <a:p>
            <a:pPr marL="292608" indent="-292608">
              <a:buFont typeface="Arial" panose="020B0604020202020204" pitchFamily="34" charset="0"/>
              <a:buChar char="•"/>
            </a:pPr>
            <a:r>
              <a:rPr lang="en-US" sz="2800" b="1" dirty="0">
                <a:solidFill>
                  <a:srgbClr val="FFFF00"/>
                </a:solidFill>
              </a:rPr>
              <a:t>Occurs in approximately 5% of adults.</a:t>
            </a:r>
          </a:p>
          <a:p>
            <a:pPr marL="292608" indent="-292608">
              <a:buFont typeface="Arial" panose="020B0604020202020204" pitchFamily="34" charset="0"/>
              <a:buChar char="•"/>
            </a:pPr>
            <a:r>
              <a:rPr lang="en-US" sz="2800" b="1" dirty="0">
                <a:solidFill>
                  <a:srgbClr val="FFFF00"/>
                </a:solidFill>
              </a:rPr>
              <a:t>More common in females.</a:t>
            </a:r>
          </a:p>
          <a:p>
            <a:pPr marL="292608" indent="-292608">
              <a:buFont typeface="Arial" panose="020B0604020202020204" pitchFamily="34" charset="0"/>
              <a:buChar char="•"/>
            </a:pPr>
            <a:r>
              <a:rPr lang="en-US" sz="2800" b="1" dirty="0">
                <a:solidFill>
                  <a:srgbClr val="FFFF00"/>
                </a:solidFill>
              </a:rPr>
              <a:t>Can cause unnecessary fears and additional testing.</a:t>
            </a:r>
          </a:p>
          <a:p>
            <a:pPr marL="292608" indent="-292608">
              <a:buFont typeface="Arial" panose="020B0604020202020204" pitchFamily="34" charset="0"/>
              <a:buChar char="•"/>
            </a:pPr>
            <a:r>
              <a:rPr lang="en-US" sz="2800" b="1" dirty="0">
                <a:solidFill>
                  <a:srgbClr val="FFFF00"/>
                </a:solidFill>
              </a:rPr>
              <a:t>Physician is responsible for providing information.</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95B430FD-5234-9223-267F-6F71A4F42776}"/>
              </a:ext>
            </a:extLst>
          </p:cNvPr>
          <p:cNvSpPr>
            <a:spLocks noGrp="1"/>
          </p:cNvSpPr>
          <p:nvPr>
            <p:ph type="sldNum" sz="quarter" idx="4"/>
          </p:nvPr>
        </p:nvSpPr>
        <p:spPr/>
        <p:txBody>
          <a:bodyPr/>
          <a:lstStyle/>
          <a:p>
            <a:fld id="{68151E55-6873-49E2-B8D5-2F265E6F1973}" type="slidenum">
              <a:rPr lang="en-US" sz="3200" smtClean="0"/>
              <a:pPr/>
              <a:t>58</a:t>
            </a:fld>
            <a:endParaRPr lang="en-US" dirty="0"/>
          </a:p>
        </p:txBody>
      </p:sp>
    </p:spTree>
    <p:extLst>
      <p:ext uri="{BB962C8B-B14F-4D97-AF65-F5344CB8AC3E}">
        <p14:creationId xmlns:p14="http://schemas.microsoft.com/office/powerpoint/2010/main" val="442596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FCD0-56D0-C8FC-53E0-A80F29E00D15}"/>
              </a:ext>
            </a:extLst>
          </p:cNvPr>
          <p:cNvSpPr>
            <a:spLocks noGrp="1"/>
          </p:cNvSpPr>
          <p:nvPr>
            <p:ph type="title"/>
          </p:nvPr>
        </p:nvSpPr>
        <p:spPr/>
        <p:txBody>
          <a:bodyPr>
            <a:normAutofit fontScale="90000"/>
          </a:bodyPr>
          <a:lstStyle/>
          <a:p>
            <a:r>
              <a:rPr lang="en-US" dirty="0"/>
              <a:t>Learning Outcome 12.8</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A35810E5-D85F-51E8-1442-0C62640E7EFA}"/>
              </a:ext>
            </a:extLst>
          </p:cNvPr>
          <p:cNvSpPr>
            <a:spLocks noGrp="1"/>
          </p:cNvSpPr>
          <p:nvPr>
            <p:ph sz="quarter" idx="11"/>
          </p:nvPr>
        </p:nvSpPr>
        <p:spPr/>
        <p:txBody>
          <a:bodyPr/>
          <a:lstStyle/>
          <a:p>
            <a:r>
              <a:rPr lang="en-US" sz="2400" b="1" dirty="0">
                <a:solidFill>
                  <a:srgbClr val="FFFF00"/>
                </a:solidFill>
              </a:rPr>
              <a:t>For how many minutes should the patient be monitored following an exercise 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107CF15C-2DE4-880B-DB92-9CBC1EC35538}"/>
              </a:ext>
            </a:extLst>
          </p:cNvPr>
          <p:cNvSpPr>
            <a:spLocks noGrp="1"/>
          </p:cNvSpPr>
          <p:nvPr>
            <p:ph type="sldNum" sz="quarter" idx="4"/>
          </p:nvPr>
        </p:nvSpPr>
        <p:spPr/>
        <p:txBody>
          <a:bodyPr/>
          <a:lstStyle/>
          <a:p>
            <a:fld id="{68151E55-6873-49E2-B8D5-2F265E6F1973}" type="slidenum">
              <a:rPr lang="en-US" sz="3200" smtClean="0"/>
              <a:pPr/>
              <a:t>59</a:t>
            </a:fld>
            <a:endParaRPr lang="en-US" dirty="0"/>
          </a:p>
        </p:txBody>
      </p:sp>
    </p:spTree>
    <p:extLst>
      <p:ext uri="{BB962C8B-B14F-4D97-AF65-F5344CB8AC3E}">
        <p14:creationId xmlns:p14="http://schemas.microsoft.com/office/powerpoint/2010/main" val="391292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AE263-A9D3-72D1-1743-9A01ABED7366}"/>
              </a:ext>
            </a:extLst>
          </p:cNvPr>
          <p:cNvSpPr>
            <a:spLocks noGrp="1"/>
          </p:cNvSpPr>
          <p:nvPr>
            <p:ph type="title"/>
          </p:nvPr>
        </p:nvSpPr>
        <p:spPr/>
        <p:txBody>
          <a:bodyPr>
            <a:normAutofit fontScale="90000"/>
          </a:bodyPr>
          <a:lstStyle/>
          <a:p>
            <a:r>
              <a:rPr lang="en-US" dirty="0"/>
              <a:t>Learning Outcome 12.1</a:t>
            </a:r>
            <a:br>
              <a:rPr lang="en-US" dirty="0"/>
            </a:br>
            <a:r>
              <a:rPr lang="en-US" dirty="0"/>
              <a:t>Apply Your Knowledge </a:t>
            </a:r>
            <a:r>
              <a:rPr lang="en-US" sz="1100" b="0" dirty="0"/>
              <a:t>1</a:t>
            </a:r>
            <a:endParaRPr lang="en-IN" sz="1100" b="0" dirty="0"/>
          </a:p>
        </p:txBody>
      </p:sp>
      <p:sp>
        <p:nvSpPr>
          <p:cNvPr id="3" name="Content Placeholder 2">
            <a:extLst>
              <a:ext uri="{FF2B5EF4-FFF2-40B4-BE49-F238E27FC236}">
                <a16:creationId xmlns:a16="http://schemas.microsoft.com/office/drawing/2014/main" id="{8A79660B-6052-33C1-F6CF-DAA61CC741DE}"/>
              </a:ext>
            </a:extLst>
          </p:cNvPr>
          <p:cNvSpPr>
            <a:spLocks noGrp="1"/>
          </p:cNvSpPr>
          <p:nvPr>
            <p:ph sz="quarter" idx="11"/>
          </p:nvPr>
        </p:nvSpPr>
        <p:spPr/>
        <p:txBody>
          <a:bodyPr/>
          <a:lstStyle/>
          <a:p>
            <a:r>
              <a:rPr lang="en-US" sz="2800" b="1" dirty="0">
                <a:solidFill>
                  <a:srgbClr val="FFFF00"/>
                </a:solidFill>
              </a:rPr>
              <a:t>Why is exercise electrocardiography considered noninvasive?</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59C44789-DAE8-695B-FC7C-CF64A803B1CE}"/>
              </a:ext>
            </a:extLst>
          </p:cNvPr>
          <p:cNvSpPr>
            <a:spLocks noGrp="1"/>
          </p:cNvSpPr>
          <p:nvPr>
            <p:ph type="sldNum" sz="quarter" idx="4"/>
          </p:nvPr>
        </p:nvSpPr>
        <p:spPr>
          <a:xfrm>
            <a:off x="8489482" y="6248400"/>
            <a:ext cx="492770" cy="586527"/>
          </a:xfrm>
        </p:spPr>
        <p:txBody>
          <a:bodyPr/>
          <a:lstStyle/>
          <a:p>
            <a:r>
              <a:rPr lang="en-US" sz="2800" dirty="0"/>
              <a:t>6</a:t>
            </a:r>
          </a:p>
        </p:txBody>
      </p:sp>
    </p:spTree>
    <p:extLst>
      <p:ext uri="{BB962C8B-B14F-4D97-AF65-F5344CB8AC3E}">
        <p14:creationId xmlns:p14="http://schemas.microsoft.com/office/powerpoint/2010/main" val="15856246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12.8</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55540" y="3015537"/>
            <a:ext cx="8458200" cy="494941"/>
          </a:xfrm>
        </p:spPr>
        <p:txBody>
          <a:bodyPr/>
          <a:lstStyle/>
          <a:p>
            <a:r>
              <a:rPr lang="en-IN"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832657"/>
          </a:xfrm>
        </p:spPr>
        <p:txBody>
          <a:bodyPr>
            <a:normAutofit/>
          </a:bodyPr>
          <a:lstStyle/>
          <a:p>
            <a:r>
              <a:rPr lang="en-US" sz="2400" b="1" dirty="0">
                <a:solidFill>
                  <a:srgbClr val="FFFF00"/>
                </a:solidFill>
              </a:rPr>
              <a:t>For how many minutes should the patient be monitored following an exercise 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p:txBody>
          <a:bodyPr/>
          <a:lstStyle/>
          <a:p>
            <a:fld id="{68151E55-6873-49E2-B8D5-2F265E6F1973}" type="slidenum">
              <a:rPr lang="en-US" smtClean="0"/>
              <a:pPr/>
              <a:t>60</a:t>
            </a:fld>
            <a:endParaRPr lang="en-US"/>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68180" y="3597041"/>
            <a:ext cx="8432920" cy="815343"/>
          </a:xfrm>
        </p:spPr>
        <p:txBody>
          <a:bodyPr>
            <a:normAutofit lnSpcReduction="10000"/>
          </a:bodyPr>
          <a:lstStyle/>
          <a:p>
            <a:r>
              <a:rPr lang="en-US" sz="2400" b="1" dirty="0">
                <a:solidFill>
                  <a:srgbClr val="FFFF00"/>
                </a:solidFill>
              </a:rPr>
              <a:t>6 to 15 minutes, depending on facility protocol and physician preference</a:t>
            </a:r>
          </a:p>
        </p:txBody>
      </p:sp>
    </p:spTree>
    <p:extLst>
      <p:ext uri="{BB962C8B-B14F-4D97-AF65-F5344CB8AC3E}">
        <p14:creationId xmlns:p14="http://schemas.microsoft.com/office/powerpoint/2010/main" val="311178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FECA-8C15-4924-B7F5-9FB9E9474D5C}"/>
              </a:ext>
            </a:extLst>
          </p:cNvPr>
          <p:cNvSpPr>
            <a:spLocks noGrp="1"/>
          </p:cNvSpPr>
          <p:nvPr>
            <p:ph type="title"/>
          </p:nvPr>
        </p:nvSpPr>
        <p:spPr/>
        <p:txBody>
          <a:bodyPr/>
          <a:lstStyle/>
          <a:p>
            <a:r>
              <a:rPr lang="en-IN" dirty="0"/>
              <a:t>Chapter Summary </a:t>
            </a:r>
            <a:r>
              <a:rPr lang="en-IN" sz="1000" b="0" dirty="0"/>
              <a:t>1</a:t>
            </a:r>
          </a:p>
        </p:txBody>
      </p:sp>
      <p:sp>
        <p:nvSpPr>
          <p:cNvPr id="3" name="Content Placeholder 2">
            <a:extLst>
              <a:ext uri="{FF2B5EF4-FFF2-40B4-BE49-F238E27FC236}">
                <a16:creationId xmlns:a16="http://schemas.microsoft.com/office/drawing/2014/main" id="{87EF5FB1-2261-A008-961F-90BC8B60FFEF}"/>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Exercise electrocardiography is a noninvasive test that monitors the patient during exercise to diagnose problems that do not occur during resting tests.</a:t>
            </a:r>
          </a:p>
          <a:p>
            <a:pPr marL="292608" indent="-292608">
              <a:buFont typeface="Arial" panose="020B0604020202020204" pitchFamily="34" charset="0"/>
              <a:buChar char="•"/>
            </a:pPr>
            <a:r>
              <a:rPr lang="en-US" sz="2400" b="1" dirty="0">
                <a:solidFill>
                  <a:srgbClr val="FFFF00"/>
                </a:solidFill>
              </a:rPr>
              <a:t>Exercise electrocardiography is known by many names, including treadmill stress test, cardiac stress test, and stress 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a:t>
            </a:r>
          </a:p>
          <a:p>
            <a:pPr marL="292608" indent="-292608">
              <a:buFont typeface="Arial" panose="020B0604020202020204" pitchFamily="34" charset="0"/>
              <a:buChar char="•"/>
            </a:pPr>
            <a:r>
              <a:rPr lang="en-US" sz="2400" b="1" dirty="0">
                <a:solidFill>
                  <a:srgbClr val="FFFF00"/>
                </a:solidFill>
              </a:rPr>
              <a:t>Exercise electrocardiography is used to evaluate the heart’s response to physical activity, blood pressure during exercise, exercise-induced symptoms, risk of M</a:t>
            </a:r>
            <a:r>
              <a:rPr lang="en-US" sz="200" b="1" dirty="0">
                <a:solidFill>
                  <a:srgbClr val="FFFF00"/>
                </a:solidFill>
              </a:rPr>
              <a:t> </a:t>
            </a:r>
            <a:r>
              <a:rPr lang="en-US" sz="2400" b="1" dirty="0">
                <a:solidFill>
                  <a:srgbClr val="FFFF00"/>
                </a:solidFill>
              </a:rPr>
              <a:t>I, or effectiveness of cardiac medications.</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1C695371-C349-268E-3037-51B2F917D6BF}"/>
              </a:ext>
            </a:extLst>
          </p:cNvPr>
          <p:cNvSpPr>
            <a:spLocks noGrp="1"/>
          </p:cNvSpPr>
          <p:nvPr>
            <p:ph type="sldNum" sz="quarter" idx="4"/>
          </p:nvPr>
        </p:nvSpPr>
        <p:spPr/>
        <p:txBody>
          <a:bodyPr/>
          <a:lstStyle/>
          <a:p>
            <a:fld id="{68151E55-6873-49E2-B8D5-2F265E6F1973}" type="slidenum">
              <a:rPr lang="en-US" sz="2800" smtClean="0"/>
              <a:pPr/>
              <a:t>61</a:t>
            </a:fld>
            <a:endParaRPr lang="en-US" dirty="0"/>
          </a:p>
        </p:txBody>
      </p:sp>
    </p:spTree>
    <p:extLst>
      <p:ext uri="{BB962C8B-B14F-4D97-AF65-F5344CB8AC3E}">
        <p14:creationId xmlns:p14="http://schemas.microsoft.com/office/powerpoint/2010/main" val="1378123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4D32-84C3-CFC1-F5C3-5DD0104A850D}"/>
              </a:ext>
            </a:extLst>
          </p:cNvPr>
          <p:cNvSpPr>
            <a:spLocks noGrp="1"/>
          </p:cNvSpPr>
          <p:nvPr>
            <p:ph type="title"/>
          </p:nvPr>
        </p:nvSpPr>
        <p:spPr/>
        <p:txBody>
          <a:bodyPr/>
          <a:lstStyle/>
          <a:p>
            <a:r>
              <a:rPr lang="en-IN" dirty="0"/>
              <a:t>Chapter Summary </a:t>
            </a:r>
            <a:r>
              <a:rPr lang="en-IN" sz="1000" b="0" dirty="0"/>
              <a:t>2</a:t>
            </a:r>
          </a:p>
        </p:txBody>
      </p:sp>
      <p:sp>
        <p:nvSpPr>
          <p:cNvPr id="3" name="Content Placeholder 2">
            <a:extLst>
              <a:ext uri="{FF2B5EF4-FFF2-40B4-BE49-F238E27FC236}">
                <a16:creationId xmlns:a16="http://schemas.microsoft.com/office/drawing/2014/main" id="{CCD01018-8FB5-B561-852D-1C2DD5927F5A}"/>
              </a:ext>
            </a:extLst>
          </p:cNvPr>
          <p:cNvSpPr>
            <a:spLocks noGrp="1"/>
          </p:cNvSpPr>
          <p:nvPr>
            <p:ph sz="quarter" idx="11"/>
          </p:nvPr>
        </p:nvSpPr>
        <p:spPr>
          <a:xfrm>
            <a:off x="342900" y="1247833"/>
            <a:ext cx="8458200" cy="4971691"/>
          </a:xfrm>
        </p:spPr>
        <p:txBody>
          <a:bodyPr/>
          <a:lstStyle/>
          <a:p>
            <a:pPr marL="292608" indent="-292608">
              <a:buFont typeface="Arial" panose="020B0604020202020204" pitchFamily="34" charset="0"/>
              <a:buChar char="•"/>
            </a:pPr>
            <a:r>
              <a:rPr lang="en-US" sz="2400" b="1" dirty="0">
                <a:solidFill>
                  <a:srgbClr val="FFFF00"/>
                </a:solidFill>
              </a:rPr>
              <a:t>A chemical stress test is used when a patient is unable to perform the exercise due to age, injury, or physical defect.</a:t>
            </a:r>
          </a:p>
          <a:p>
            <a:pPr marL="292608" indent="-292608">
              <a:buFont typeface="Arial" panose="020B0604020202020204" pitchFamily="34" charset="0"/>
              <a:buChar char="•"/>
            </a:pPr>
            <a:r>
              <a:rPr lang="en-US" sz="2400" b="1" dirty="0">
                <a:solidFill>
                  <a:srgbClr val="FFFF00"/>
                </a:solidFill>
              </a:rPr>
              <a:t>An echocardiogram uses sound to study the heart, its valves, and the major blood vessels surrounding the heart.</a:t>
            </a:r>
          </a:p>
          <a:p>
            <a:pPr marL="292608" indent="-292608">
              <a:buFont typeface="Arial" panose="020B0604020202020204" pitchFamily="34" charset="0"/>
              <a:buChar char="•"/>
            </a:pPr>
            <a:r>
              <a:rPr lang="en-US" sz="2400" b="1" dirty="0">
                <a:solidFill>
                  <a:srgbClr val="FFFF00"/>
                </a:solidFill>
              </a:rPr>
              <a:t>Educate the patient about how to prepare for the procedure, its complications, and what to report during the procedure itself.</a:t>
            </a:r>
          </a:p>
          <a:p>
            <a:pPr marL="292608" indent="-292608">
              <a:buFont typeface="Arial" panose="020B0604020202020204" pitchFamily="34" charset="0"/>
              <a:buChar char="•"/>
            </a:pPr>
            <a:r>
              <a:rPr lang="en-US" sz="2400" b="1" dirty="0">
                <a:solidFill>
                  <a:srgbClr val="FFFF00"/>
                </a:solidFill>
              </a:rPr>
              <a:t>Safety measures must always be followed because most patients having exercise electrocardiography are already at risk.</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64A2009E-2C90-0132-EAC6-F241E3B13ADE}"/>
              </a:ext>
            </a:extLst>
          </p:cNvPr>
          <p:cNvSpPr>
            <a:spLocks noGrp="1"/>
          </p:cNvSpPr>
          <p:nvPr>
            <p:ph type="sldNum" sz="quarter" idx="4"/>
          </p:nvPr>
        </p:nvSpPr>
        <p:spPr/>
        <p:txBody>
          <a:bodyPr/>
          <a:lstStyle/>
          <a:p>
            <a:fld id="{68151E55-6873-49E2-B8D5-2F265E6F1973}" type="slidenum">
              <a:rPr lang="en-US" sz="2800" smtClean="0"/>
              <a:pPr/>
              <a:t>62</a:t>
            </a:fld>
            <a:endParaRPr lang="en-US" dirty="0"/>
          </a:p>
        </p:txBody>
      </p:sp>
    </p:spTree>
    <p:extLst>
      <p:ext uri="{BB962C8B-B14F-4D97-AF65-F5344CB8AC3E}">
        <p14:creationId xmlns:p14="http://schemas.microsoft.com/office/powerpoint/2010/main" val="1864379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9235-8AC9-E50E-1D32-7734623022E9}"/>
              </a:ext>
            </a:extLst>
          </p:cNvPr>
          <p:cNvSpPr>
            <a:spLocks noGrp="1"/>
          </p:cNvSpPr>
          <p:nvPr>
            <p:ph type="title"/>
          </p:nvPr>
        </p:nvSpPr>
        <p:spPr/>
        <p:txBody>
          <a:bodyPr/>
          <a:lstStyle/>
          <a:p>
            <a:r>
              <a:rPr lang="en-IN" dirty="0"/>
              <a:t>Chapter Summary </a:t>
            </a:r>
            <a:r>
              <a:rPr lang="en-IN" sz="1000" b="0" dirty="0"/>
              <a:t>3</a:t>
            </a:r>
          </a:p>
        </p:txBody>
      </p:sp>
      <p:sp>
        <p:nvSpPr>
          <p:cNvPr id="3" name="Content Placeholder 2">
            <a:extLst>
              <a:ext uri="{FF2B5EF4-FFF2-40B4-BE49-F238E27FC236}">
                <a16:creationId xmlns:a16="http://schemas.microsoft.com/office/drawing/2014/main" id="{A35B1EF7-EEE7-6611-3275-710E0F60E74F}"/>
              </a:ext>
            </a:extLst>
          </p:cNvPr>
          <p:cNvSpPr>
            <a:spLocks noGrp="1"/>
          </p:cNvSpPr>
          <p:nvPr>
            <p:ph sz="quarter" idx="11"/>
          </p:nvPr>
        </p:nvSpPr>
        <p:spPr/>
        <p:txBody>
          <a:bodyPr/>
          <a:lstStyle/>
          <a:p>
            <a:pPr marL="292608" indent="-292608">
              <a:buFont typeface="Arial" panose="020B0604020202020204" pitchFamily="34" charset="0"/>
              <a:buChar char="•"/>
            </a:pPr>
            <a:r>
              <a:rPr lang="en-US" sz="2400" b="1" dirty="0">
                <a:solidFill>
                  <a:srgbClr val="FFFF00"/>
                </a:solidFill>
              </a:rPr>
              <a:t>It is your responsibility to assemble all equipment and prepare the patient for the test, including running baseline blood pressures and 12-lead E</a:t>
            </a:r>
            <a:r>
              <a:rPr lang="en-US" sz="200" b="1" dirty="0">
                <a:solidFill>
                  <a:srgbClr val="FFFF00"/>
                </a:solidFill>
              </a:rPr>
              <a:t> </a:t>
            </a:r>
            <a:r>
              <a:rPr lang="en-US" sz="2400" b="1" dirty="0">
                <a:solidFill>
                  <a:srgbClr val="FFFF00"/>
                </a:solidFill>
              </a:rPr>
              <a:t>C</a:t>
            </a:r>
            <a:r>
              <a:rPr lang="en-US" sz="200" b="1" dirty="0">
                <a:solidFill>
                  <a:srgbClr val="FFFF00"/>
                </a:solidFill>
              </a:rPr>
              <a:t> </a:t>
            </a:r>
            <a:r>
              <a:rPr lang="en-US" sz="2400" b="1" dirty="0">
                <a:solidFill>
                  <a:srgbClr val="FFFF00"/>
                </a:solidFill>
              </a:rPr>
              <a:t>Gs.</a:t>
            </a:r>
          </a:p>
          <a:p>
            <a:pPr marL="292608" indent="-292608">
              <a:buFont typeface="Arial" panose="020B0604020202020204" pitchFamily="34" charset="0"/>
              <a:buChar char="•"/>
            </a:pPr>
            <a:r>
              <a:rPr lang="en-US" sz="2400" b="1" dirty="0">
                <a:solidFill>
                  <a:srgbClr val="FFFF00"/>
                </a:solidFill>
              </a:rPr>
              <a:t>Common exercise electrocardiography protocols include the Bruce, modified Bruce, and Naughton protocols.</a:t>
            </a:r>
          </a:p>
          <a:p>
            <a:pPr marL="292608" indent="-292608">
              <a:buFont typeface="Arial" panose="020B0604020202020204" pitchFamily="34" charset="0"/>
              <a:buChar char="•"/>
            </a:pPr>
            <a:r>
              <a:rPr lang="en-US" sz="2400" b="1" dirty="0">
                <a:solidFill>
                  <a:srgbClr val="FFFF00"/>
                </a:solidFill>
              </a:rPr>
              <a:t>Your responsibilities after the test include monitoring the patient and providing posttest instructions to the patient.</a:t>
            </a:r>
            <a:endParaRPr lang="en-IN" sz="2400" b="1" dirty="0">
              <a:solidFill>
                <a:srgbClr val="FFFF00"/>
              </a:solidFill>
            </a:endParaRPr>
          </a:p>
        </p:txBody>
      </p:sp>
      <p:sp>
        <p:nvSpPr>
          <p:cNvPr id="6" name="Slide Number Placeholder 5">
            <a:extLst>
              <a:ext uri="{FF2B5EF4-FFF2-40B4-BE49-F238E27FC236}">
                <a16:creationId xmlns:a16="http://schemas.microsoft.com/office/drawing/2014/main" id="{A4E84939-67F7-EC93-D386-FA3442CBE512}"/>
              </a:ext>
            </a:extLst>
          </p:cNvPr>
          <p:cNvSpPr>
            <a:spLocks noGrp="1"/>
          </p:cNvSpPr>
          <p:nvPr>
            <p:ph type="sldNum" sz="quarter" idx="4"/>
          </p:nvPr>
        </p:nvSpPr>
        <p:spPr/>
        <p:txBody>
          <a:bodyPr/>
          <a:lstStyle/>
          <a:p>
            <a:fld id="{68151E55-6873-49E2-B8D5-2F265E6F1973}" type="slidenum">
              <a:rPr lang="en-US" sz="2800" smtClean="0"/>
              <a:pPr/>
              <a:t>63</a:t>
            </a:fld>
            <a:endParaRPr lang="en-US" dirty="0"/>
          </a:p>
        </p:txBody>
      </p:sp>
    </p:spTree>
    <p:extLst>
      <p:ext uri="{BB962C8B-B14F-4D97-AF65-F5344CB8AC3E}">
        <p14:creationId xmlns:p14="http://schemas.microsoft.com/office/powerpoint/2010/main" val="428607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F15AE-4D1A-19E5-C53B-BDBBE3B36B28}"/>
              </a:ext>
            </a:extLst>
          </p:cNvPr>
          <p:cNvSpPr>
            <a:spLocks noGrp="1"/>
          </p:cNvSpPr>
          <p:nvPr>
            <p:ph type="title"/>
          </p:nvPr>
        </p:nvSpPr>
        <p:spPr/>
        <p:txBody>
          <a:bodyPr>
            <a:normAutofit fontScale="90000"/>
          </a:bodyPr>
          <a:lstStyle/>
          <a:p>
            <a:r>
              <a:rPr lang="en-US" sz="3600" dirty="0"/>
              <a:t>Learning Outcome 12.1</a:t>
            </a:r>
            <a:br>
              <a:rPr lang="en-US" sz="3600" dirty="0"/>
            </a:br>
            <a:r>
              <a:rPr lang="en-US" sz="3600" dirty="0"/>
              <a:t>Apply Your Knowledge </a:t>
            </a:r>
            <a:r>
              <a:rPr lang="en-US" sz="1100" b="0" dirty="0"/>
              <a:t>2</a:t>
            </a:r>
            <a:endParaRPr lang="en-IN" sz="1100" b="0" dirty="0"/>
          </a:p>
        </p:txBody>
      </p:sp>
      <p:sp>
        <p:nvSpPr>
          <p:cNvPr id="3" name="Content Placeholder 2">
            <a:extLst>
              <a:ext uri="{FF2B5EF4-FFF2-40B4-BE49-F238E27FC236}">
                <a16:creationId xmlns:a16="http://schemas.microsoft.com/office/drawing/2014/main" id="{E3FFE13A-A9DD-920D-7E70-6718CDF381C4}"/>
              </a:ext>
            </a:extLst>
          </p:cNvPr>
          <p:cNvSpPr>
            <a:spLocks noGrp="1"/>
          </p:cNvSpPr>
          <p:nvPr>
            <p:ph sz="quarter" idx="11"/>
          </p:nvPr>
        </p:nvSpPr>
        <p:spPr>
          <a:xfrm>
            <a:off x="342900" y="3079346"/>
            <a:ext cx="8458200" cy="494941"/>
          </a:xfrm>
        </p:spPr>
        <p:txBody>
          <a:bodyPr>
            <a:normAutofit/>
          </a:bodyPr>
          <a:lstStyle/>
          <a:p>
            <a:r>
              <a:rPr lang="en-IN" sz="2400" b="1" dirty="0">
                <a:solidFill>
                  <a:srgbClr val="FFFF00"/>
                </a:solidFill>
              </a:rPr>
              <a:t>Answer:</a:t>
            </a:r>
          </a:p>
        </p:txBody>
      </p:sp>
      <p:sp>
        <p:nvSpPr>
          <p:cNvPr id="4" name="Content Placeholder 3">
            <a:extLst>
              <a:ext uri="{FF2B5EF4-FFF2-40B4-BE49-F238E27FC236}">
                <a16:creationId xmlns:a16="http://schemas.microsoft.com/office/drawing/2014/main" id="{368AFED9-89DC-C4BF-16BA-B5A110C20822}"/>
              </a:ext>
            </a:extLst>
          </p:cNvPr>
          <p:cNvSpPr>
            <a:spLocks noGrp="1"/>
          </p:cNvSpPr>
          <p:nvPr>
            <p:ph sz="quarter" idx="14"/>
          </p:nvPr>
        </p:nvSpPr>
        <p:spPr>
          <a:xfrm>
            <a:off x="342900" y="1967693"/>
            <a:ext cx="8458200" cy="901237"/>
          </a:xfrm>
        </p:spPr>
        <p:txBody>
          <a:bodyPr>
            <a:normAutofit lnSpcReduction="10000"/>
          </a:bodyPr>
          <a:lstStyle/>
          <a:p>
            <a:r>
              <a:rPr lang="en-US" sz="2800" b="1" dirty="0">
                <a:solidFill>
                  <a:srgbClr val="FFFF00"/>
                </a:solidFill>
              </a:rPr>
              <a:t>Why is exercise electrocardiography considered noninvasive?</a:t>
            </a:r>
          </a:p>
        </p:txBody>
      </p:sp>
      <p:sp>
        <p:nvSpPr>
          <p:cNvPr id="7" name="Slide Number Placeholder 6">
            <a:extLst>
              <a:ext uri="{FF2B5EF4-FFF2-40B4-BE49-F238E27FC236}">
                <a16:creationId xmlns:a16="http://schemas.microsoft.com/office/drawing/2014/main" id="{88C7AFF9-AE42-AEC7-C423-B8772769DC22}"/>
              </a:ext>
            </a:extLst>
          </p:cNvPr>
          <p:cNvSpPr>
            <a:spLocks noGrp="1"/>
          </p:cNvSpPr>
          <p:nvPr>
            <p:ph type="sldNum" sz="quarter" idx="10"/>
          </p:nvPr>
        </p:nvSpPr>
        <p:spPr>
          <a:xfrm>
            <a:off x="8626412" y="6179419"/>
            <a:ext cx="355840" cy="655508"/>
          </a:xfrm>
        </p:spPr>
        <p:txBody>
          <a:bodyPr/>
          <a:lstStyle/>
          <a:p>
            <a:fld id="{68151E55-6873-49E2-B8D5-2F265E6F1973}" type="slidenum">
              <a:rPr lang="en-US" smtClean="0"/>
              <a:pPr/>
              <a:t>7</a:t>
            </a:fld>
            <a:endParaRPr lang="en-US" dirty="0"/>
          </a:p>
        </p:txBody>
      </p:sp>
      <p:sp>
        <p:nvSpPr>
          <p:cNvPr id="8" name="Content Placeholder 7">
            <a:extLst>
              <a:ext uri="{FF2B5EF4-FFF2-40B4-BE49-F238E27FC236}">
                <a16:creationId xmlns:a16="http://schemas.microsoft.com/office/drawing/2014/main" id="{AAB1936F-64B1-E5A3-28DD-EB0C62CECCB3}"/>
              </a:ext>
            </a:extLst>
          </p:cNvPr>
          <p:cNvSpPr>
            <a:spLocks noGrp="1"/>
          </p:cNvSpPr>
          <p:nvPr>
            <p:ph sz="quarter" idx="15"/>
          </p:nvPr>
        </p:nvSpPr>
        <p:spPr>
          <a:xfrm>
            <a:off x="342900" y="3919248"/>
            <a:ext cx="8458200" cy="1169673"/>
          </a:xfrm>
        </p:spPr>
        <p:txBody>
          <a:bodyPr>
            <a:normAutofit/>
          </a:bodyPr>
          <a:lstStyle/>
          <a:p>
            <a:r>
              <a:rPr lang="en-US" sz="2800" b="1" dirty="0">
                <a:solidFill>
                  <a:srgbClr val="FFFF00"/>
                </a:solidFill>
              </a:rPr>
              <a:t>It does not require entrance into a body cavity, tissue, or blood vessel.</a:t>
            </a:r>
          </a:p>
        </p:txBody>
      </p:sp>
    </p:spTree>
    <p:extLst>
      <p:ext uri="{BB962C8B-B14F-4D97-AF65-F5344CB8AC3E}">
        <p14:creationId xmlns:p14="http://schemas.microsoft.com/office/powerpoint/2010/main" val="122324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98B8-7DC4-CA4A-F4BD-9CBDCB981987}"/>
              </a:ext>
            </a:extLst>
          </p:cNvPr>
          <p:cNvSpPr>
            <a:spLocks noGrp="1"/>
          </p:cNvSpPr>
          <p:nvPr>
            <p:ph type="title"/>
          </p:nvPr>
        </p:nvSpPr>
        <p:spPr/>
        <p:txBody>
          <a:bodyPr>
            <a:noAutofit/>
          </a:bodyPr>
          <a:lstStyle/>
          <a:p>
            <a:r>
              <a:rPr lang="en-US" sz="2800" dirty="0"/>
              <a:t>Learning Outcome 12.2</a:t>
            </a:r>
            <a:br>
              <a:rPr lang="en-US" sz="2800" dirty="0"/>
            </a:br>
            <a:r>
              <a:rPr lang="en-US" sz="2800" dirty="0"/>
              <a:t>Why Is Exercise Electrocardiography Used?</a:t>
            </a:r>
            <a:endParaRPr lang="en-IN" sz="2800" dirty="0"/>
          </a:p>
        </p:txBody>
      </p:sp>
      <p:sp>
        <p:nvSpPr>
          <p:cNvPr id="3" name="Content Placeholder 2">
            <a:extLst>
              <a:ext uri="{FF2B5EF4-FFF2-40B4-BE49-F238E27FC236}">
                <a16:creationId xmlns:a16="http://schemas.microsoft.com/office/drawing/2014/main" id="{D46EC967-27A2-380E-6EB4-F080C3E62744}"/>
              </a:ext>
            </a:extLst>
          </p:cNvPr>
          <p:cNvSpPr>
            <a:spLocks noGrp="1"/>
          </p:cNvSpPr>
          <p:nvPr>
            <p:ph sz="quarter" idx="11"/>
          </p:nvPr>
        </p:nvSpPr>
        <p:spPr>
          <a:xfrm>
            <a:off x="342900" y="1276709"/>
            <a:ext cx="8458200" cy="529231"/>
          </a:xfrm>
        </p:spPr>
        <p:txBody>
          <a:bodyPr/>
          <a:lstStyle/>
          <a:p>
            <a:pPr algn="ctr"/>
            <a:r>
              <a:rPr lang="en-IN" dirty="0">
                <a:solidFill>
                  <a:srgbClr val="FFFF00"/>
                </a:solidFill>
              </a:rPr>
              <a:t>Key Terms</a:t>
            </a:r>
          </a:p>
        </p:txBody>
      </p:sp>
      <p:sp>
        <p:nvSpPr>
          <p:cNvPr id="4" name="Content Placeholder 3">
            <a:extLst>
              <a:ext uri="{FF2B5EF4-FFF2-40B4-BE49-F238E27FC236}">
                <a16:creationId xmlns:a16="http://schemas.microsoft.com/office/drawing/2014/main" id="{1567E9EA-9C8B-BAE1-1539-5040DD29FE1F}"/>
              </a:ext>
            </a:extLst>
          </p:cNvPr>
          <p:cNvSpPr>
            <a:spLocks noGrp="1"/>
          </p:cNvSpPr>
          <p:nvPr>
            <p:ph sz="quarter" idx="14"/>
          </p:nvPr>
        </p:nvSpPr>
        <p:spPr>
          <a:xfrm>
            <a:off x="342900" y="1943100"/>
            <a:ext cx="8458200" cy="1905000"/>
          </a:xfrm>
        </p:spPr>
        <p:txBody>
          <a:bodyPr>
            <a:normAutofit/>
          </a:bodyPr>
          <a:lstStyle/>
          <a:p>
            <a:pPr marL="292608" indent="-292608">
              <a:buFont typeface="Arial" panose="020B0604020202020204" pitchFamily="34" charset="0"/>
              <a:buChar char="•"/>
            </a:pPr>
            <a:r>
              <a:rPr lang="en-IN" sz="2800" b="1" dirty="0">
                <a:solidFill>
                  <a:srgbClr val="FFFF00"/>
                </a:solidFill>
              </a:rPr>
              <a:t>Angina.</a:t>
            </a:r>
          </a:p>
          <a:p>
            <a:pPr marL="292608" indent="-292608">
              <a:buFont typeface="Arial" panose="020B0604020202020204" pitchFamily="34" charset="0"/>
              <a:buChar char="•"/>
            </a:pPr>
            <a:r>
              <a:rPr lang="en-IN" sz="2800" b="1" dirty="0">
                <a:solidFill>
                  <a:srgbClr val="FFFF00"/>
                </a:solidFill>
              </a:rPr>
              <a:t>Coronary vascular disease (C</a:t>
            </a:r>
            <a:r>
              <a:rPr lang="en-IN" sz="200" b="1" dirty="0">
                <a:solidFill>
                  <a:srgbClr val="FFFF00"/>
                </a:solidFill>
              </a:rPr>
              <a:t> </a:t>
            </a:r>
            <a:r>
              <a:rPr lang="en-IN" sz="2800" b="1" dirty="0">
                <a:solidFill>
                  <a:srgbClr val="FFFF00"/>
                </a:solidFill>
              </a:rPr>
              <a:t>V</a:t>
            </a:r>
            <a:r>
              <a:rPr lang="en-IN" sz="200" b="1" dirty="0">
                <a:solidFill>
                  <a:srgbClr val="FFFF00"/>
                </a:solidFill>
              </a:rPr>
              <a:t> </a:t>
            </a:r>
            <a:r>
              <a:rPr lang="en-IN" sz="2800" b="1" dirty="0">
                <a:solidFill>
                  <a:srgbClr val="FFFF00"/>
                </a:solidFill>
              </a:rPr>
              <a:t>D).</a:t>
            </a:r>
          </a:p>
        </p:txBody>
      </p:sp>
      <p:sp>
        <p:nvSpPr>
          <p:cNvPr id="7" name="Slide Number Placeholder 6">
            <a:extLst>
              <a:ext uri="{FF2B5EF4-FFF2-40B4-BE49-F238E27FC236}">
                <a16:creationId xmlns:a16="http://schemas.microsoft.com/office/drawing/2014/main" id="{9FBBDD21-660B-A9DF-5057-A5421E65AC22}"/>
              </a:ext>
            </a:extLst>
          </p:cNvPr>
          <p:cNvSpPr>
            <a:spLocks noGrp="1"/>
          </p:cNvSpPr>
          <p:nvPr>
            <p:ph type="sldNum" sz="quarter" idx="10"/>
          </p:nvPr>
        </p:nvSpPr>
        <p:spPr/>
        <p:txBody>
          <a:bodyPr/>
          <a:lstStyle/>
          <a:p>
            <a:fld id="{68151E55-6873-49E2-B8D5-2F265E6F1973}" type="slidenum">
              <a:rPr lang="en-US" smtClean="0"/>
              <a:pPr/>
              <a:t>8</a:t>
            </a:fld>
            <a:endParaRPr lang="en-US"/>
          </a:p>
        </p:txBody>
      </p:sp>
    </p:spTree>
    <p:extLst>
      <p:ext uri="{BB962C8B-B14F-4D97-AF65-F5344CB8AC3E}">
        <p14:creationId xmlns:p14="http://schemas.microsoft.com/office/powerpoint/2010/main" val="72671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C853-1970-5C07-3B6A-CE5C02FB4B97}"/>
              </a:ext>
            </a:extLst>
          </p:cNvPr>
          <p:cNvSpPr>
            <a:spLocks noGrp="1"/>
          </p:cNvSpPr>
          <p:nvPr>
            <p:ph type="title"/>
          </p:nvPr>
        </p:nvSpPr>
        <p:spPr/>
        <p:txBody>
          <a:bodyPr>
            <a:normAutofit fontScale="90000"/>
          </a:bodyPr>
          <a:lstStyle/>
          <a:p>
            <a:r>
              <a:rPr lang="en-US" dirty="0"/>
              <a:t>Why Is Exercise Electrocardiography Used? </a:t>
            </a:r>
            <a:r>
              <a:rPr lang="en-US" sz="1100" b="0" dirty="0"/>
              <a:t>1</a:t>
            </a:r>
            <a:endParaRPr lang="en-IN" sz="1100" b="0" dirty="0"/>
          </a:p>
        </p:txBody>
      </p:sp>
      <p:sp>
        <p:nvSpPr>
          <p:cNvPr id="3" name="Content Placeholder 2">
            <a:extLst>
              <a:ext uri="{FF2B5EF4-FFF2-40B4-BE49-F238E27FC236}">
                <a16:creationId xmlns:a16="http://schemas.microsoft.com/office/drawing/2014/main" id="{298543BB-B194-8CE3-51B8-FA76BB4F0A9F}"/>
              </a:ext>
            </a:extLst>
          </p:cNvPr>
          <p:cNvSpPr>
            <a:spLocks noGrp="1"/>
          </p:cNvSpPr>
          <p:nvPr>
            <p:ph sz="quarter" idx="11"/>
          </p:nvPr>
        </p:nvSpPr>
        <p:spPr/>
        <p:txBody>
          <a:bodyPr/>
          <a:lstStyle/>
          <a:p>
            <a:pPr marL="292608" indent="-292608">
              <a:buFont typeface="Arial" panose="020B0604020202020204" pitchFamily="34" charset="0"/>
              <a:buChar char="•"/>
            </a:pPr>
            <a:r>
              <a:rPr lang="en-US" sz="2800" b="1" dirty="0">
                <a:solidFill>
                  <a:srgbClr val="FFFF00"/>
                </a:solidFill>
              </a:rPr>
              <a:t>Evaluate how the heart and blood vessels respond to physical activity.</a:t>
            </a:r>
          </a:p>
          <a:p>
            <a:pPr marL="292608" indent="-292608">
              <a:buFont typeface="Arial" panose="020B0604020202020204" pitchFamily="34" charset="0"/>
              <a:buChar char="•"/>
            </a:pPr>
            <a:r>
              <a:rPr lang="en-US" sz="2800" b="1" dirty="0">
                <a:solidFill>
                  <a:srgbClr val="FFFF00"/>
                </a:solidFill>
              </a:rPr>
              <a:t>Performed when physician suspects coronary vascular disease.</a:t>
            </a:r>
          </a:p>
          <a:p>
            <a:pPr marL="292608" indent="-292608">
              <a:buFont typeface="Arial" panose="020B0604020202020204" pitchFamily="34" charset="0"/>
              <a:buChar char="•"/>
            </a:pPr>
            <a:r>
              <a:rPr lang="en-US" sz="2800" b="1" dirty="0">
                <a:solidFill>
                  <a:srgbClr val="FFFF00"/>
                </a:solidFill>
              </a:rPr>
              <a:t>Determine problems that do not show up on resting E</a:t>
            </a:r>
            <a:r>
              <a:rPr lang="en-US" sz="300" b="1" dirty="0">
                <a:solidFill>
                  <a:srgbClr val="FFFF00"/>
                </a:solidFill>
              </a:rPr>
              <a:t> </a:t>
            </a:r>
            <a:r>
              <a:rPr lang="en-US" sz="2800" b="1" dirty="0">
                <a:solidFill>
                  <a:srgbClr val="FFFF00"/>
                </a:solidFill>
              </a:rPr>
              <a:t>C</a:t>
            </a:r>
            <a:r>
              <a:rPr lang="en-US" sz="300" b="1" dirty="0">
                <a:solidFill>
                  <a:srgbClr val="FFFF00"/>
                </a:solidFill>
              </a:rPr>
              <a:t> </a:t>
            </a:r>
            <a:r>
              <a:rPr lang="en-US" sz="2800" b="1" dirty="0">
                <a:solidFill>
                  <a:srgbClr val="FFFF00"/>
                </a:solidFill>
              </a:rPr>
              <a:t>G.</a:t>
            </a:r>
            <a:endParaRPr lang="en-IN" sz="2800" b="1" dirty="0">
              <a:solidFill>
                <a:srgbClr val="FFFF00"/>
              </a:solidFill>
            </a:endParaRPr>
          </a:p>
        </p:txBody>
      </p:sp>
      <p:sp>
        <p:nvSpPr>
          <p:cNvPr id="6" name="Slide Number Placeholder 5">
            <a:extLst>
              <a:ext uri="{FF2B5EF4-FFF2-40B4-BE49-F238E27FC236}">
                <a16:creationId xmlns:a16="http://schemas.microsoft.com/office/drawing/2014/main" id="{6BAC68B1-6048-EBC2-EFB5-61AB1FA2EF13}"/>
              </a:ext>
            </a:extLst>
          </p:cNvPr>
          <p:cNvSpPr>
            <a:spLocks noGrp="1"/>
          </p:cNvSpPr>
          <p:nvPr>
            <p:ph type="sldNum" sz="quarter" idx="4"/>
          </p:nvPr>
        </p:nvSpPr>
        <p:spPr/>
        <p:txBody>
          <a:bodyPr/>
          <a:lstStyle/>
          <a:p>
            <a:fld id="{68151E55-6873-49E2-B8D5-2F265E6F1973}" type="slidenum">
              <a:rPr lang="en-US" sz="2800" smtClean="0"/>
              <a:pPr/>
              <a:t>9</a:t>
            </a:fld>
            <a:endParaRPr lang="en-US" sz="2800" dirty="0"/>
          </a:p>
        </p:txBody>
      </p:sp>
    </p:spTree>
    <p:extLst>
      <p:ext uri="{BB962C8B-B14F-4D97-AF65-F5344CB8AC3E}">
        <p14:creationId xmlns:p14="http://schemas.microsoft.com/office/powerpoint/2010/main" val="621218741"/>
      </p:ext>
    </p:extLst>
  </p:cSld>
  <p:clrMapOvr>
    <a:masterClrMapping/>
  </p:clrMapOvr>
</p:sld>
</file>

<file path=ppt/theme/theme1.xml><?xml version="1.0" encoding="utf-8"?>
<a:theme xmlns:a="http://schemas.openxmlformats.org/drawingml/2006/main" name="Title Slides Master">
  <a:themeElements>
    <a:clrScheme name="Custom 5">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Sl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6126</TotalTime>
  <Words>4797</Words>
  <Application>Microsoft Office PowerPoint</Application>
  <PresentationFormat>On-screen Show (4:3)</PresentationFormat>
  <Paragraphs>690</Paragraphs>
  <Slides>63</Slides>
  <Notes>61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63</vt:i4>
      </vt:variant>
    </vt:vector>
  </HeadingPairs>
  <TitlesOfParts>
    <vt:vector size="74" baseType="lpstr">
      <vt:lpstr>Arial</vt:lpstr>
      <vt:lpstr>Calibri</vt:lpstr>
      <vt:lpstr>Century Gothic</vt:lpstr>
      <vt:lpstr>Tahoma</vt:lpstr>
      <vt:lpstr>Wingdings 3</vt:lpstr>
      <vt:lpstr>Title Slides Master</vt:lpstr>
      <vt:lpstr>MainContentSlideMaster</vt:lpstr>
      <vt:lpstr>ClosingMaster</vt:lpstr>
      <vt:lpstr>DividerSlideMaster</vt:lpstr>
      <vt:lpstr>ImageDescriptionAppendixSlideMaster</vt:lpstr>
      <vt:lpstr>Slice</vt:lpstr>
      <vt:lpstr>PowerPoint Presentation</vt:lpstr>
      <vt:lpstr>Learning Outcome 12.1 Cardiac Stress Testing</vt:lpstr>
      <vt:lpstr>What Is Cardiac Stress Testing? 1</vt:lpstr>
      <vt:lpstr>What Is Cardiac Stress Testing? 2</vt:lpstr>
      <vt:lpstr>Responsibilities during Exercise Electrocardiography</vt:lpstr>
      <vt:lpstr>Learning Outcome 12.1 Apply Your Knowledge 1</vt:lpstr>
      <vt:lpstr>Learning Outcome 12.1 Apply Your Knowledge 2</vt:lpstr>
      <vt:lpstr>Learning Outcome 12.2 Why Is Exercise Electrocardiography Used?</vt:lpstr>
      <vt:lpstr>Why Is Exercise Electrocardiography Used? 1</vt:lpstr>
      <vt:lpstr>Why Is Exercise Electrocardiography Used? 2</vt:lpstr>
      <vt:lpstr>Why Is Exercise Electrocardiography Used? 3</vt:lpstr>
      <vt:lpstr>Learning Outcome 12.2 Apply Your Knowledge 1</vt:lpstr>
      <vt:lpstr>Learning Outcome 12.2 Apply Your Knowledge 2</vt:lpstr>
      <vt:lpstr>Learning Outcome 12.3 Other Types of Exercise Electrocardiography</vt:lpstr>
      <vt:lpstr>Chemical Stress Test</vt:lpstr>
      <vt:lpstr>Nuclear Stress Test</vt:lpstr>
      <vt:lpstr>Echocardiogram</vt:lpstr>
      <vt:lpstr>Learning Outcome 12.3 Apply Your Knowledge 1</vt:lpstr>
      <vt:lpstr>Learning Outcome 12.3 Apply Your Knowledge 2</vt:lpstr>
      <vt:lpstr>Learning Outcome 12.4 Preparing the Patient for Exercise Electrocardiography</vt:lpstr>
      <vt:lpstr>Preparing the Patient for Exercise Electrocardiography</vt:lpstr>
      <vt:lpstr>Patient Instructions: Before the Test</vt:lpstr>
      <vt:lpstr>Day of Appointment 1</vt:lpstr>
      <vt:lpstr>Day of Appointment 2</vt:lpstr>
      <vt:lpstr>Post-test Duties</vt:lpstr>
      <vt:lpstr>Learning Outcome 12.4 Apply Your Knowledge #1 1</vt:lpstr>
      <vt:lpstr>Learning Outcome 12.4 Apply Your Knowledge #1 2</vt:lpstr>
      <vt:lpstr>Learning Outcome 12.4 Apply Your Knowledge #2 1</vt:lpstr>
      <vt:lpstr>Learning Outcome 12.4 Apply Your Knowledge #2 2</vt:lpstr>
      <vt:lpstr>Learning Outcome 12.5 Providing Safety</vt:lpstr>
      <vt:lpstr>Providing Safety</vt:lpstr>
      <vt:lpstr>Patients Who Should Not Have Exercise Electrocardiography</vt:lpstr>
      <vt:lpstr>Patient Safety</vt:lpstr>
      <vt:lpstr>Preparing for Emergencies</vt:lpstr>
      <vt:lpstr>Learning Outcome 12.5 Apply Your Knowledge 1</vt:lpstr>
      <vt:lpstr>Learning Outcome 12.5 Apply Your Knowledge 2</vt:lpstr>
      <vt:lpstr>Learning Outcome 12.6 Performing Exercise Electrocardiography</vt:lpstr>
      <vt:lpstr>Verify Patient Details</vt:lpstr>
      <vt:lpstr>Performing Exercise Electrocardiography</vt:lpstr>
      <vt:lpstr>Learning Outcome 12.6 Apply Your Knowledge</vt:lpstr>
      <vt:lpstr>Learning Outcome 12.6 Apply Your Knowledge 2</vt:lpstr>
      <vt:lpstr>Learning Outcome 12.7 Common Protocols</vt:lpstr>
      <vt:lpstr>Common Protocols 1</vt:lpstr>
      <vt:lpstr>Common Protocols 2</vt:lpstr>
      <vt:lpstr>Bruce Protocol</vt:lpstr>
      <vt:lpstr>Modified Bruce Protocol</vt:lpstr>
      <vt:lpstr>Naughton Protocol</vt:lpstr>
      <vt:lpstr>During the Procedure 1</vt:lpstr>
      <vt:lpstr>During the Procedure 2</vt:lpstr>
      <vt:lpstr>Rate Pressure Product (R P P)</vt:lpstr>
      <vt:lpstr>Learning Outcome 12.7 Apply Your Knowledge 1</vt:lpstr>
      <vt:lpstr>Learning Outcome 12.7 Apply Your Knowledge 2</vt:lpstr>
      <vt:lpstr>Learning Outcome 12.8 After Exercise Electrocardiography</vt:lpstr>
      <vt:lpstr>After Exercise Electrocardiography</vt:lpstr>
      <vt:lpstr>Factors Used to Interpret Results of Exercise Electrocardiography</vt:lpstr>
      <vt:lpstr>Inconclusive Tests</vt:lpstr>
      <vt:lpstr>Instructions for Patient after Exercise Electrocardiography</vt:lpstr>
      <vt:lpstr>False Positive Result</vt:lpstr>
      <vt:lpstr>Learning Outcome 12.8 Apply Your Knowledge 1</vt:lpstr>
      <vt:lpstr>Learning Outcome 12.8 Apply Your Knowledge 2</vt:lpstr>
      <vt:lpstr>Chapter Summary 1</vt:lpstr>
      <vt:lpstr>Chapter Summary 2</vt:lpstr>
      <vt:lpstr>Chapter Summary 3</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creator>Emma Flores</dc:creator>
  <cp:lastModifiedBy>Emma Flores</cp:lastModifiedBy>
  <cp:revision>2202</cp:revision>
  <dcterms:created xsi:type="dcterms:W3CDTF">2020-12-08T04:00:13Z</dcterms:created>
  <dcterms:modified xsi:type="dcterms:W3CDTF">2024-10-08T21:23:25Z</dcterms:modified>
</cp:coreProperties>
</file>