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1" r:id="rId2"/>
    <p:sldMasterId id="2147483684" r:id="rId3"/>
    <p:sldMasterId id="2147483686" r:id="rId4"/>
    <p:sldMasterId id="2147483701" r:id="rId5"/>
    <p:sldMasterId id="2147483724" r:id="rId6"/>
  </p:sldMasterIdLst>
  <p:notesMasterIdLst>
    <p:notesMasterId r:id="rId63"/>
  </p:notesMasterIdLst>
  <p:sldIdLst>
    <p:sldId id="1354" r:id="rId7"/>
    <p:sldId id="1477" r:id="rId8"/>
    <p:sldId id="1356" r:id="rId9"/>
    <p:sldId id="1423" r:id="rId10"/>
    <p:sldId id="1424" r:id="rId11"/>
    <p:sldId id="1425" r:id="rId12"/>
    <p:sldId id="1426" r:id="rId13"/>
    <p:sldId id="1427" r:id="rId14"/>
    <p:sldId id="1428" r:id="rId15"/>
    <p:sldId id="1429" r:id="rId16"/>
    <p:sldId id="1430" r:id="rId17"/>
    <p:sldId id="1431" r:id="rId18"/>
    <p:sldId id="1432" r:id="rId19"/>
    <p:sldId id="1433" r:id="rId20"/>
    <p:sldId id="1434" r:id="rId21"/>
    <p:sldId id="1435" r:id="rId22"/>
    <p:sldId id="1436" r:id="rId23"/>
    <p:sldId id="1437" r:id="rId24"/>
    <p:sldId id="1438" r:id="rId25"/>
    <p:sldId id="1439" r:id="rId26"/>
    <p:sldId id="1361" r:id="rId27"/>
    <p:sldId id="1440" r:id="rId28"/>
    <p:sldId id="1441" r:id="rId29"/>
    <p:sldId id="1442" r:id="rId30"/>
    <p:sldId id="1443" r:id="rId31"/>
    <p:sldId id="1444" r:id="rId32"/>
    <p:sldId id="1445" r:id="rId33"/>
    <p:sldId id="1446" r:id="rId34"/>
    <p:sldId id="1447" r:id="rId35"/>
    <p:sldId id="1448" r:id="rId36"/>
    <p:sldId id="1449" r:id="rId37"/>
    <p:sldId id="1450" r:id="rId38"/>
    <p:sldId id="1451" r:id="rId39"/>
    <p:sldId id="1452" r:id="rId40"/>
    <p:sldId id="1453" r:id="rId41"/>
    <p:sldId id="1454" r:id="rId42"/>
    <p:sldId id="1455" r:id="rId43"/>
    <p:sldId id="1456" r:id="rId44"/>
    <p:sldId id="1457" r:id="rId45"/>
    <p:sldId id="1458" r:id="rId46"/>
    <p:sldId id="1459" r:id="rId47"/>
    <p:sldId id="1460" r:id="rId48"/>
    <p:sldId id="1461" r:id="rId49"/>
    <p:sldId id="1462" r:id="rId50"/>
    <p:sldId id="1463" r:id="rId51"/>
    <p:sldId id="1464" r:id="rId52"/>
    <p:sldId id="1465" r:id="rId53"/>
    <p:sldId id="1466" r:id="rId54"/>
    <p:sldId id="1467" r:id="rId55"/>
    <p:sldId id="1468" r:id="rId56"/>
    <p:sldId id="1469" r:id="rId57"/>
    <p:sldId id="1470" r:id="rId58"/>
    <p:sldId id="1471" r:id="rId59"/>
    <p:sldId id="1472" r:id="rId60"/>
    <p:sldId id="1473" r:id="rId61"/>
    <p:sldId id="147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5973D931-3BAC-4F30-9C16-B7461F574E40}">
          <p14:sldIdLst>
            <p14:sldId id="1354"/>
            <p14:sldId id="1477"/>
            <p14:sldId id="1356"/>
            <p14:sldId id="1423"/>
            <p14:sldId id="1424"/>
            <p14:sldId id="1425"/>
            <p14:sldId id="1426"/>
            <p14:sldId id="1427"/>
            <p14:sldId id="1428"/>
            <p14:sldId id="1429"/>
            <p14:sldId id="1430"/>
            <p14:sldId id="1431"/>
            <p14:sldId id="1432"/>
            <p14:sldId id="1433"/>
            <p14:sldId id="1434"/>
            <p14:sldId id="1435"/>
            <p14:sldId id="1436"/>
            <p14:sldId id="1437"/>
            <p14:sldId id="1438"/>
            <p14:sldId id="1439"/>
            <p14:sldId id="1361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8"/>
            <p14:sldId id="1449"/>
            <p14:sldId id="1450"/>
            <p14:sldId id="1451"/>
            <p14:sldId id="1452"/>
            <p14:sldId id="1453"/>
            <p14:sldId id="1454"/>
            <p14:sldId id="1455"/>
            <p14:sldId id="1456"/>
            <p14:sldId id="1457"/>
            <p14:sldId id="1458"/>
            <p14:sldId id="1459"/>
            <p14:sldId id="1460"/>
            <p14:sldId id="1461"/>
            <p14:sldId id="1462"/>
            <p14:sldId id="1463"/>
            <p14:sldId id="1464"/>
            <p14:sldId id="1465"/>
            <p14:sldId id="1466"/>
            <p14:sldId id="1467"/>
            <p14:sldId id="1468"/>
            <p14:sldId id="1469"/>
            <p14:sldId id="1470"/>
            <p14:sldId id="1471"/>
            <p14:sldId id="1472"/>
            <p14:sldId id="1473"/>
            <p14:sldId id="1474"/>
          </p14:sldIdLst>
        </p14:section>
        <p14:section name="Appendix: Image Descriptions for Unsighted Students" id="{9E859B0B-078E-463E-89A6-21C20DD280C4}">
          <p14:sldIdLst/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5664" userDrawn="1">
          <p15:clr>
            <a:srgbClr val="A4A3A4"/>
          </p15:clr>
        </p15:guide>
        <p15:guide id="5" pos="456" userDrawn="1">
          <p15:clr>
            <a:srgbClr val="A4A3A4"/>
          </p15:clr>
        </p15:guide>
        <p15:guide id="6" orient="horz" pos="7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  <p:cmAuthor id="3" name="1769" initials="1" lastIdx="2" clrIdx="2">
    <p:extLst>
      <p:ext uri="{19B8F6BF-5375-455C-9EA6-DF929625EA0E}">
        <p15:presenceInfo xmlns:p15="http://schemas.microsoft.com/office/powerpoint/2012/main" userId="176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A9131A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9" autoAdjust="0"/>
    <p:restoredTop sz="89655" autoAdjust="0"/>
  </p:normalViewPr>
  <p:slideViewPr>
    <p:cSldViewPr snapToGrid="0" showGuides="1">
      <p:cViewPr varScale="1">
        <p:scale>
          <a:sx n="102" d="100"/>
          <a:sy n="102" d="100"/>
        </p:scale>
        <p:origin x="2124" y="108"/>
      </p:cViewPr>
      <p:guideLst>
        <p:guide pos="2880"/>
        <p:guide orient="horz" pos="2208"/>
        <p:guide pos="5664"/>
        <p:guide pos="456"/>
        <p:guide orient="horz" pos="794"/>
      </p:guideLst>
    </p:cSldViewPr>
  </p:slideViewPr>
  <p:outlineViewPr>
    <p:cViewPr>
      <p:scale>
        <a:sx n="33" d="100"/>
        <a:sy n="33" d="100"/>
      </p:scale>
      <p:origin x="0" y="-43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1A02-B94D-44D6-8AA3-0DD14C84C13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8D09-9492-4554-9C8F-456CB81F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7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LO 13.1: Identify the purpose and function of ambulatory monitoring.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-----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dirty="0"/>
              <a:t>Ambulating: </a:t>
            </a:r>
            <a:r>
              <a:rPr lang="en-IN" sz="1200" b="0" dirty="0"/>
              <a:t>Walking.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dirty="0"/>
              <a:t>Ambulatory monitoring: </a:t>
            </a:r>
            <a:r>
              <a:rPr lang="en-IN" sz="1200" b="0" dirty="0"/>
              <a:t>The process of recording an ECG tracing for an extended period of time while a patient goes about his or her daily activities.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dirty="0"/>
              <a:t>Holter monitor: </a:t>
            </a:r>
            <a:r>
              <a:rPr lang="en-IN" sz="1200" b="0" dirty="0"/>
              <a:t>An instrument that records the electrical activity of the heart during a patient’s normal daily activities; the Holter monitor is one type of ambulatory monitor.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50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dirty="0"/>
              <a:t>LO 13.2: </a:t>
            </a: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Explain why ambulatory monitoring is used in addition to the 12-lead ECG.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9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dirty="0"/>
              <a:t>LO 13.2: </a:t>
            </a: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Explain why ambulatory monitoring is used in addition to the 12-lead ECG.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85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LO 13.3: Summarize the common types of ambulatory monitoring. 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-----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13.3: Summarize the common types of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IN" sz="1200" dirty="0"/>
              <a:t>The patient is instructed to press the event button on the device and make a notation in the diary when experiencing any abnormal symptoms i.e. chest pain or pressure, dizziness, nausea, palpitations etc.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88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13.3: Summarize the common types of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Because they only record when symptoms occur, cardiac event recordings are much shorter than the tracing from a Holter monitor, so they can be evaluated more quickly.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65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13.3: Summarize the common types of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Because the loop-memory monitor can retain the last 5 minutes of recording, pressing the activation button locks in the previous 5 minutes of tracing, so that the events leading up to the patient’s symptoms can be reviewed.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27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13.3: Summarize the common types of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Placing the handheld type against the chest automatically triggers the device to begin recording.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7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13.3: Summarize the common types of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For more information about attaching 12-lead ECGs, refer to the chapter </a:t>
            </a:r>
            <a:r>
              <a:rPr lang="en-IN" i="1" dirty="0"/>
              <a:t>Performing an ECG</a:t>
            </a:r>
            <a:r>
              <a:rPr lang="en-IN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65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13.3: Summarize the common types of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Real-time monitoring means that someone is viewing the ECG tracing as it occurs.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Telemetry monitoring technicians may require certification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9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13.3: Summarize the common types of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err="1"/>
              <a:t>Transtelephonic</a:t>
            </a:r>
            <a:r>
              <a:rPr lang="en-IN" dirty="0"/>
              <a:t> monitoring was developed in the 1960s, after Holter monitoring was developed.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In addition to pacemaker function evaluation, it can be used for any patient requiring long-term monitoring.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7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LO 13.1: Identify the purpose and function of ambulatory monitoring.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-----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Ambulatory monitors get their name from the fact that patients ambulate, or walk around, while the recording is taking place.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9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13.3: Summarize the common types of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Always be sure to provide the patient with information about how and when to contact the facility if an electrode falls off or another problem occurs.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96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13.3: Summarize the common types of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6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13.3: Summarize the common types of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67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LO 13.4: Educate the patient about ambulatory monitoring. 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83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13.4: Educate the patient about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Events may include: </a:t>
            </a:r>
            <a:r>
              <a:rPr lang="en-IN" sz="1100" dirty="0"/>
              <a:t>chest pain or pressure, dizziness, nausea, palpitations etc.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63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13.4: Educate the patient about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9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13.4: Educate the patient about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1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13.4: Educate the patient about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8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13.4: Educate the patient about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3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13.4: Educate the patient about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LO 13.1: Identify the purpose and function of ambulatory monitoring.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-----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The patient is encouraged to move around and perform all normal daily activities during the monitoring period, which is usually 24 to 48 hours.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0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13.4: Educate the patient about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21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13.4: Educate the patient about ambulatory monitoring.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8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13.5: Prepare a patient for application of an ambulatory monitor.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Answer the patient’s questions as completely as you can, within your scope of practice. If you do not know the answer to a question, ask a licensed practitioner or your supervisor.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74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13.5: Prepare a patient for application of an ambulatory monitor.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Children may be especially fearful of the procedure. Take additional time as needed to help a child understand the process and feel comfortable with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64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13.5: Prepare a patient for application of an ambulatory monitor.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578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13.5: Prepare a patient for application of an ambulatory monitor.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7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13.6: Describe the procedure for applying an ambulatory monitor correctly.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Check the shoulder strap or belt for wear before using.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465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13.6: Describe the procedure for applying an ambulatory monitor correctly.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dirty="0"/>
              <a:t>Review the manufacturer’s instructions for exact preparation steps for the type of monitor you are using.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5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13.6: Describe the procedure for applying an ambulatory monitor correctly.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Note: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IN" dirty="0"/>
              <a:t>Always prep the skin prior to shaving and abrading the skin to reduce patient discomfort.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IN" dirty="0"/>
              <a:t>Attach electrodes to the cables prior to attaching the electrodes to the patient’s skin.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Wet shaving is not done because soap film interferes with electrode adhesion.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After dry shaving, use tape to remove shaved hair.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28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13.6: Describe the procedure for applying an ambulatory monitor correctly.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Elderly patients and patients taking certain medications may have very fragile, thin skin. Manipulate the electrodes as little as possible when applying and removing them.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LO 13.1: Identify the purpose and function of ambulatory monitoring.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6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13.6: Describe the procedure for applying an ambulatory monitor correctly.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This is only one example of electrode placement. Placement and </a:t>
            </a:r>
            <a:r>
              <a:rPr lang="en-IN" dirty="0" err="1"/>
              <a:t>colors</a:t>
            </a:r>
            <a:r>
              <a:rPr lang="en-IN" dirty="0"/>
              <a:t> vary with the manufacturer. Always check the manufacturer’s instructions for correct placement.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If you cannot find the manufacturer’s instructions or do not understand them, consult your supervisor. Do not guess where the electrodes should go.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04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13.6: Describe the procedure for applying an ambulatory monitor correctly.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The purpose of the baseline ECG tracing is to make sure the tracing is correct and that the machine is not malfunctioning.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196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13.6: Describe the procedure for applying an ambulatory monitor correctly.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Make sure the beginning time is noted in the diary. Also be sure the patient knows how to get assistance in case problems arise.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322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13.6: Describe the procedure for applying an ambulatory monitor correctly.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50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13.6: Describe the procedure for applying an ambulatory monitor correctly.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>
              <a:latin typeface="Tahoma"/>
              <a:ea typeface="Tahoma"/>
              <a:cs typeface="Tahoma"/>
              <a:sym typeface="Tahom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18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13.7: Describe the procedure for removing the ambulatory monitor and reporting the results.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Carefully document and label the report, diary, and digital disk with all required information as established by facility protocol.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90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13.7: Describe the procedure for removing the ambulatory monitor and reporting the results.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If the results are sent to an outside reference laboratory for interpretation, they are returned to the patient’s physician, who then explains them to the patient.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19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13.7: Describe the procedure for removing the ambulatory monitor and reporting the results.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7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13.7: Describe the procedure for removing the ambulatory monitor and reporting the results.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Advise the patient to discuss the results of the ambulatory monitoring with his or her physician.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423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13.7: Describe the procedure for removing the ambulatory monitor and reporting the results.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13.1: Identify the purpose and function of ambulatory monitoring.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06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13.7: Describe the procedure for removing the ambulatory monitor and reporting the results.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57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13.7: Describe the procedure for removing the ambulatory monitor and reporting the results.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>
              <a:latin typeface="Tahoma"/>
              <a:ea typeface="Tahoma"/>
              <a:cs typeface="Tahoma"/>
              <a:sym typeface="Tahom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077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13.1: </a:t>
            </a: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Identify the purpose and function of ambulatory monitors.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 13.2: Explain why ambulatory monitoring is used in addition to the 12-lead ECG.</a:t>
            </a:r>
            <a:endParaRPr lang="en-IN" dirty="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 13.3: Summarize the common types of ambulatory monitoring.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965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dirty="0"/>
              <a:t>LO 13.4: </a:t>
            </a: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Educate the patient about ambulatory monitoring.</a:t>
            </a:r>
            <a:endParaRPr lang="en-IN" dirty="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dirty="0"/>
              <a:t>LO 13.5: </a:t>
            </a: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Prepare a patient for application of an ambulatory monitor.</a:t>
            </a:r>
            <a:endParaRPr lang="en-IN" dirty="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dirty="0"/>
              <a:t>LO 13.6: </a:t>
            </a: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Describe the procedure for applying an ambulatory monitor correctly.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75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dirty="0"/>
              <a:t>LO 13.7: </a:t>
            </a: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Describe the procedure for removing the ambulatory monitor and reporting the results.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LO 13.1: Identify the purpose and function of ambulatory monitoring.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200" dirty="0"/>
              <a:t>LO 13.2: </a:t>
            </a:r>
            <a:r>
              <a:rPr lang="en-IN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Explain why ambulatory monitoring is used in addition to the 12-lead ECG.</a:t>
            </a:r>
            <a:endParaRPr lang="en-IN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/>
              <a:t>-----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dirty="0"/>
              <a:t>Antidysrhythmic: </a:t>
            </a:r>
            <a:r>
              <a:rPr lang="en-IN" sz="1200" b="0" dirty="0"/>
              <a:t>Type of medication given to prevent cardiac rhythm abnormalities. Also known as </a:t>
            </a:r>
            <a:r>
              <a:rPr lang="en-IN" sz="1200" b="0" i="1" dirty="0"/>
              <a:t>antiarrhythmic</a:t>
            </a:r>
            <a:r>
              <a:rPr lang="en-IN" sz="1200" b="0" dirty="0"/>
              <a:t>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dirty="0"/>
              <a:t>Palpitations: </a:t>
            </a:r>
            <a:r>
              <a:rPr lang="en-IN" sz="1200" b="0" dirty="0"/>
              <a:t>Fast, irregular heartbeat sensation felt by the patient, which may or may not be associated with complaints of chest pain.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dirty="0"/>
              <a:t>Stress ECG: </a:t>
            </a:r>
            <a:r>
              <a:rPr lang="en-IN" sz="1200" b="0" dirty="0"/>
              <a:t>Another name for exercise electrocardiography.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dirty="0"/>
              <a:t>Syncope: </a:t>
            </a:r>
            <a:r>
              <a:rPr lang="en-IN" sz="1200" b="0" dirty="0"/>
              <a:t>Loss of consciousness (fainting).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dirty="0"/>
              <a:t>LO 13.2: </a:t>
            </a: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Explain why ambulatory monitoring is used in addition to the 12-lead ECG.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Abnormal heart rhythms can occur randomly or spontaneously and may be sleep related,, disease related, or diet or stress induced. Whatever the reason for them, abnormal electrical </a:t>
            </a:r>
            <a:r>
              <a:rPr lang="en-IN" dirty="0" err="1"/>
              <a:t>behavior</a:t>
            </a:r>
            <a:r>
              <a:rPr lang="en-IN" dirty="0"/>
              <a:t> of the heart can be life threatening.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Tahoma"/>
                <a:ea typeface="Tahoma"/>
                <a:cs typeface="Tahoma"/>
                <a:sym typeface="Tahoma"/>
              </a:rPr>
              <a:t>ST segment depression can also be caused by medications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dirty="0"/>
              <a:t>LO 13.2: </a:t>
            </a:r>
            <a:r>
              <a:rPr lang="en-I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Explain why ambulatory monitoring is used in addition to the 12-lead ECG.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The patient may have already had a 12-lead ECG and even a stress test. If the symptoms did not occur during these tests, ambulatory monitoring provides an extended chance to catch the reason for the symptoms on an ECG monitor.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610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621792" y="5093208"/>
            <a:ext cx="278892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4625" y="6515100"/>
            <a:ext cx="8861425" cy="2492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93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8621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FC2A6F8-97FC-43BF-92B6-FFCCF20D9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75652"/>
            <a:ext cx="8458200" cy="1971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Reaching beyond our borders icon.">
            <a:extLst>
              <a:ext uri="{FF2B5EF4-FFF2-40B4-BE49-F238E27FC236}">
                <a16:creationId xmlns:a16="http://schemas.microsoft.com/office/drawing/2014/main" id="{6B5ACA4D-D63F-4493-A4F0-FFA2A5827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4" y="217261"/>
            <a:ext cx="2514600" cy="8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15890" y="1276709"/>
            <a:ext cx="2885209" cy="4971691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C6CBC7-BAAC-424A-9874-C0A2733A27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61419" y="129055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2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017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73051"/>
            <a:ext cx="4076700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2764" y="192490"/>
            <a:ext cx="6778335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7E40D-2A6B-4B43-8474-A1C9EAF1D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399540"/>
            <a:ext cx="1531522" cy="4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57A9C-286A-4192-A14D-EDED95F7D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526213"/>
            <a:ext cx="9144000" cy="21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1D1903-BD88-472A-86D8-D8052308F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4025" y="6096000"/>
            <a:ext cx="2465388" cy="277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3915201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3915201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3915201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3915201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B5446E9-DDFC-4F9F-AEF5-5E6061E5BD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9199" y="125549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C59DB4-A285-4104-8DAD-21B49267AAD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19199" y="1998291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F319E46-D027-404B-8292-60A07B8E3C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19198" y="272353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FA65FE-4DFA-484E-A01C-9BF08B32C2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19197" y="3528194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FE7E90B-1DE9-4A55-9F1D-9EF5F50C0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19199" y="4351336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067368-CA9E-4B15-AE6A-F50A1D1FEE7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19199" y="514267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58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52138A-1304-465B-AE03-541BDE0CCB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6543675"/>
            <a:ext cx="8715375" cy="18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89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71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0136BE0-3F2D-44D5-B125-B7A30D2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50" y="117244"/>
            <a:ext cx="6065851" cy="73097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A117DCA-6A6D-48B9-9002-DA1E4814B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8444E8-1445-4AB7-85DD-90449330C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73249"/>
            <a:ext cx="6477000" cy="4343400"/>
          </a:xfrm>
        </p:spPr>
        <p:txBody>
          <a:bodyPr/>
          <a:lstStyle>
            <a:lvl1pPr>
              <a:defRPr/>
            </a:lvl1pPr>
            <a:lvl2pPr marL="344488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54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</p:spTree>
    <p:extLst>
      <p:ext uri="{BB962C8B-B14F-4D97-AF65-F5344CB8AC3E}">
        <p14:creationId xmlns:p14="http://schemas.microsoft.com/office/powerpoint/2010/main" val="54446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437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42900" y="1963738"/>
            <a:ext cx="8458200" cy="484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342900" y="2608263"/>
            <a:ext cx="8458200" cy="444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42900" y="3213100"/>
            <a:ext cx="8458200" cy="552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42900" y="3913188"/>
            <a:ext cx="8458200" cy="469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42900" y="4590303"/>
            <a:ext cx="8458200" cy="416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42900" y="5208588"/>
            <a:ext cx="8458200" cy="311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2"/>
          </p:nvPr>
        </p:nvSpPr>
        <p:spPr>
          <a:xfrm>
            <a:off x="342900" y="5726113"/>
            <a:ext cx="8458200" cy="314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038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52559"/>
            <a:ext cx="9144000" cy="4982750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5738" y="6515100"/>
            <a:ext cx="8662987" cy="2889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43731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80246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9110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38681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05483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8259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18849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95218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09239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4144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HE altered Background, fixed">
            <a:extLst>
              <a:ext uri="{FF2B5EF4-FFF2-40B4-BE49-F238E27FC236}">
                <a16:creationId xmlns:a16="http://schemas.microsoft.com/office/drawing/2014/main" id="{7A14A7A9-A9D7-4A08-A24F-4D1C1F4C2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6366"/>
            <a:ext cx="9143999" cy="4991100"/>
            <a:chOff x="0" y="1524000"/>
            <a:chExt cx="9143999" cy="4991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515100"/>
            <a:ext cx="8643938" cy="2889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74767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71874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96549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127815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54015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61780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27178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57A9C-286A-4192-A14D-EDED95F7D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526213"/>
            <a:ext cx="9144000" cy="21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1D1903-BD88-472A-86D8-D8052308F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4025" y="6096000"/>
            <a:ext cx="2465388" cy="277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961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2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359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83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9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nnecting through social media icon.">
            <a:extLst>
              <a:ext uri="{FF2B5EF4-FFF2-40B4-BE49-F238E27FC236}">
                <a16:creationId xmlns:a16="http://schemas.microsoft.com/office/drawing/2014/main" id="{48BB348F-12C6-489F-958D-1FDE88A92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5" y="298541"/>
            <a:ext cx="2438400" cy="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2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Making Ethical Decisions icon.">
            <a:extLst>
              <a:ext uri="{FF2B5EF4-FFF2-40B4-BE49-F238E27FC236}">
                <a16:creationId xmlns:a16="http://schemas.microsoft.com/office/drawing/2014/main" id="{35AB3571-1B64-4E5D-ADAB-A22232BB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475"/>
            <a:ext cx="2498501" cy="6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3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04800"/>
            <a:ext cx="2344882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00108-6ED3-416D-B7AC-3A9D6F2EF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8193" y="489743"/>
            <a:ext cx="4352906" cy="2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Add long copyright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9994BA6-A29E-44A0-A7B3-164E7D8F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06" r:id="rId3"/>
    <p:sldLayoutId id="2147483709" r:id="rId4"/>
    <p:sldLayoutId id="2147483707" r:id="rId5"/>
    <p:sldLayoutId id="2147483708" r:id="rId6"/>
    <p:sldLayoutId id="2147483711" r:id="rId7"/>
    <p:sldLayoutId id="2147483716" r:id="rId8"/>
    <p:sldLayoutId id="2147483693" r:id="rId9"/>
    <p:sldLayoutId id="2147483719" r:id="rId10"/>
    <p:sldLayoutId id="2147483718" r:id="rId11"/>
    <p:sldLayoutId id="2147483699" r:id="rId12"/>
    <p:sldLayoutId id="2147483720" r:id="rId13"/>
    <p:sldLayoutId id="2147483695" r:id="rId14"/>
    <p:sldLayoutId id="2147483696" r:id="rId15"/>
    <p:sldLayoutId id="2147483697" r:id="rId16"/>
    <p:sldLayoutId id="214748372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2800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long copyright line here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BEB99B55-73FB-42B4-93ED-C5E81867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976546"/>
            <a:ext cx="64805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24279" y="6660234"/>
            <a:ext cx="1285344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grpSp>
        <p:nvGrpSpPr>
          <p:cNvPr id="6" name="MGH Shape">
            <a:extLst>
              <a:ext uri="{FF2B5EF4-FFF2-40B4-BE49-F238E27FC236}">
                <a16:creationId xmlns:a16="http://schemas.microsoft.com/office/drawing/2014/main" id="{B719ECBD-8119-4217-9D58-2638FA43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22742" y="0"/>
            <a:ext cx="2521258" cy="6623843"/>
            <a:chOff x="3491346" y="0"/>
            <a:chExt cx="2508933" cy="63672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CAD01AC-30CD-4728-B0FD-543493B2CE5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51DD71-B849-456F-A479-25728C0B26F4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49BEA-4244-4589-91D3-1DECC6AB1E90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4622483-C344-43F3-82BE-D7AE2DF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607380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05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8" r:id="rId2"/>
    <p:sldLayoutId id="214748372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indent="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5544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4296" userDrawn="1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1248" userDrawn="1">
          <p15:clr>
            <a:srgbClr val="F26B43"/>
          </p15:clr>
        </p15:guide>
        <p15:guide id="11" orient="horz" pos="3984" userDrawn="1">
          <p15:clr>
            <a:srgbClr val="F26B43"/>
          </p15:clr>
        </p15:guide>
        <p15:guide id="12" orient="horz" pos="1656" userDrawn="1">
          <p15:clr>
            <a:srgbClr val="F26B43"/>
          </p15:clr>
        </p15:guide>
        <p15:guide id="13" pos="2980">
          <p15:clr>
            <a:srgbClr val="F26B43"/>
          </p15:clr>
        </p15:guide>
        <p15:guide id="14" orient="horz" pos="2260" userDrawn="1">
          <p15:clr>
            <a:srgbClr val="F26B43"/>
          </p15:clr>
        </p15:guide>
        <p15:guide id="15" pos="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3" r:id="rId2"/>
    <p:sldLayoutId id="214748370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6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13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Ambulatory Monitoring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C1CB9-5306-43CC-94CE-85BE42CC8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526213"/>
            <a:ext cx="9144000" cy="277812"/>
          </a:xfrm>
        </p:spPr>
        <p:txBody>
          <a:bodyPr anchor="ctr"/>
          <a:lstStyle/>
          <a:p>
            <a:pPr algn="ctr"/>
            <a:r>
              <a:rPr lang="en-US" sz="1200" dirty="0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16AF3B-708F-44A4-A418-46B376E935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23395" y="6096000"/>
            <a:ext cx="3497210" cy="277813"/>
          </a:xfrm>
        </p:spPr>
        <p:txBody>
          <a:bodyPr/>
          <a:lstStyle/>
          <a:p>
            <a:pPr algn="ctr"/>
            <a:r>
              <a:rPr lang="en-US" sz="1200" dirty="0">
                <a:hlinkClick r:id="" action="ppaction://noaction"/>
              </a:rPr>
              <a:t>Access the text alternative for slide images.</a:t>
            </a:r>
            <a:endParaRPr lang="en-US" sz="1200" dirty="0"/>
          </a:p>
        </p:txBody>
      </p:sp>
      <p:pic>
        <p:nvPicPr>
          <p:cNvPr id="7" name="Picture 6" descr="The cover page of a book is show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1" y="1330788"/>
            <a:ext cx="3660579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8172-EC83-4BE6-AF02-90B1EB4B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01537"/>
            <a:ext cx="8458200" cy="903231"/>
          </a:xfrm>
        </p:spPr>
        <p:txBody>
          <a:bodyPr/>
          <a:lstStyle/>
          <a:p>
            <a:r>
              <a:rPr lang="en-IN" dirty="0"/>
              <a:t>Why Is Ambulatory Monitoring Used?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B307-D485-45B3-96F6-08D33D6776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1278" y="1932495"/>
            <a:ext cx="7825134" cy="4315905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To capture abnormal heart rhythms when symptoms do not occur during 12-lead or stress E</a:t>
            </a:r>
            <a:r>
              <a:rPr lang="en-IN" sz="100" dirty="0"/>
              <a:t> </a:t>
            </a:r>
            <a:r>
              <a:rPr lang="en-IN" dirty="0"/>
              <a:t>C</a:t>
            </a:r>
            <a:r>
              <a:rPr lang="en-IN" sz="100" dirty="0"/>
              <a:t> </a:t>
            </a:r>
            <a:r>
              <a:rPr lang="en-IN" dirty="0"/>
              <a:t>G</a:t>
            </a:r>
            <a:r>
              <a:rPr lang="en-IN" sz="100" dirty="0"/>
              <a:t> </a:t>
            </a:r>
            <a:r>
              <a:rPr lang="en-IN" dirty="0"/>
              <a:t>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To monitor effectiveness of antidysrhythmic drug therapy.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To evaluate pacemaker function.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To evaluate the heart after a myocardial infarction.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864F-EE40-4371-BBD0-02AB8A0D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3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8172-EC83-4BE6-AF02-90B1EB4B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2" y="609600"/>
            <a:ext cx="8160077" cy="903231"/>
          </a:xfrm>
        </p:spPr>
        <p:txBody>
          <a:bodyPr>
            <a:normAutofit fontScale="90000"/>
          </a:bodyPr>
          <a:lstStyle/>
          <a:p>
            <a:r>
              <a:rPr lang="en-IN" dirty="0"/>
              <a:t>Reasons for Ordering Ambulatory Monitoring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B307-D485-45B3-96F6-08D33D6776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04972" y="1696825"/>
            <a:ext cx="7721439" cy="4551575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To determine the cause of possible cardiac symptoms: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Chest pain.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Light-headedness.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Syncope.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Dizziness.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Palpitations.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864F-EE40-4371-BBD0-02AB8A0D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5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8172-EC83-4BE6-AF02-90B1EB4B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927781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dirty="0"/>
              <a:t>Learning Outcome 13.2</a:t>
            </a:r>
            <a:br>
              <a:rPr lang="en-IN" dirty="0"/>
            </a:br>
            <a:r>
              <a:rPr lang="en-IN" dirty="0"/>
              <a:t>Apply Your Knowledge </a:t>
            </a:r>
            <a:r>
              <a:rPr lang="en-IN" sz="1100" b="0" dirty="0"/>
              <a:t>1</a:t>
            </a:r>
            <a:endParaRPr lang="en-US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B307-D485-45B3-96F6-08D33D6776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986" y="2375555"/>
            <a:ext cx="7787426" cy="3872845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For what patient symptoms might a physician order ambulatory monitoring?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864F-EE40-4371-BBD0-02AB8A0D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2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44D9-2C6F-499B-8D37-CA53BCD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83773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sz="3600" dirty="0"/>
              <a:t>Learning Outcome 13.2</a:t>
            </a:r>
            <a:br>
              <a:rPr lang="en-IN" sz="3600" dirty="0"/>
            </a:br>
            <a:r>
              <a:rPr lang="en-IN" sz="3600" dirty="0"/>
              <a:t>Apply Your Knowledge </a:t>
            </a:r>
            <a:r>
              <a:rPr lang="en-IN" sz="1100" b="0" dirty="0"/>
              <a:t>2</a:t>
            </a:r>
            <a:endParaRPr lang="en-US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969FF-2DA7-478D-BC47-CD2106C77F8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80388" y="1851673"/>
            <a:ext cx="7820712" cy="1002363"/>
          </a:xfrm>
        </p:spPr>
        <p:txBody>
          <a:bodyPr/>
          <a:lstStyle/>
          <a:p>
            <a:r>
              <a:rPr lang="en-IN" dirty="0"/>
              <a:t>For what patient symptoms might a physician order ambulatory monitoring?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B976A-4756-48DD-9486-35ABB190C1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0386" y="3631087"/>
            <a:ext cx="7820713" cy="1577327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Chest pain, light-headedness, syncope, dizziness, palpitations</a:t>
            </a:r>
            <a:endParaRPr lang="en-US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7C203-4846-41D4-9ED4-6448930BA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019A34-C240-4AC2-B1EF-1FA04F36D42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80388" y="2854036"/>
            <a:ext cx="7820712" cy="51238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Answer: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1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8172-EC83-4BE6-AF02-90B1EB4B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934325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dirty="0"/>
              <a:t>Learning Outcome 13.3</a:t>
            </a:r>
            <a:br>
              <a:rPr lang="en-IN" dirty="0"/>
            </a:br>
            <a:r>
              <a:rPr lang="en-IN" dirty="0"/>
              <a:t>Types of Ambulatory Monitoring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B307-D485-45B3-96F6-08D33D6776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8668" y="2573518"/>
            <a:ext cx="7617744" cy="3674882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Holter monitoring.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Cardiac event recording.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Telemetry monitoring.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864F-EE40-4371-BBD0-02AB8A0D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5FCB-AB6E-4243-9282-14B74009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3478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Holter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8A0A-CE28-4C38-9985-40466403E7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8094" y="1276709"/>
            <a:ext cx="7783005" cy="2838091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Complete tracing from the time the unit is applied until removal</a:t>
            </a:r>
          </a:p>
          <a:p>
            <a:r>
              <a:rPr lang="en-IN" dirty="0"/>
              <a:t>Patient records in diary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Daily activities.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Abnormal experiences.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Symptoms.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E510F-4325-4E7B-B681-AD941A6942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18094" y="4343400"/>
            <a:ext cx="7783006" cy="1905000"/>
          </a:xfrm>
        </p:spPr>
        <p:txBody>
          <a:bodyPr/>
          <a:lstStyle/>
          <a:p>
            <a:r>
              <a:rPr lang="en-IN" dirty="0"/>
              <a:t>Clock in unit correlates tracings with diary entries.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AF2B9-04A9-4A18-8173-E69E7AFEC6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E088-AC63-418F-B67B-E947C2D9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82709"/>
            <a:ext cx="8458200" cy="903231"/>
          </a:xfrm>
        </p:spPr>
        <p:txBody>
          <a:bodyPr/>
          <a:lstStyle/>
          <a:p>
            <a:r>
              <a:rPr lang="en-US" dirty="0"/>
              <a:t>Cardiac Event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46E4-F17C-4662-93DC-D638D34B0B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692" y="1480008"/>
            <a:ext cx="7924407" cy="4768392"/>
          </a:xfrm>
        </p:spPr>
        <p:txBody>
          <a:bodyPr/>
          <a:lstStyle/>
          <a:p>
            <a:r>
              <a:rPr lang="en-US" dirty="0"/>
              <a:t>Patient-activated.</a:t>
            </a:r>
          </a:p>
          <a:p>
            <a:r>
              <a:rPr lang="en-US" dirty="0"/>
              <a:t>Types.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Loop-memory monitor.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Symptom event monitor.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Wearable monitor with defibrillator.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Wireless 12-lead E</a:t>
            </a:r>
            <a:r>
              <a:rPr lang="en-US" sz="100" dirty="0"/>
              <a:t> </a:t>
            </a:r>
            <a:r>
              <a:rPr lang="en-US" dirty="0"/>
              <a:t>C</a:t>
            </a:r>
            <a:r>
              <a:rPr lang="en-US" sz="100" dirty="0"/>
              <a:t> </a:t>
            </a:r>
            <a:r>
              <a:rPr lang="en-US" dirty="0"/>
              <a:t>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Implantable loop recorder.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1924-8080-4D0C-98AE-7D6BE6494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36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E088-AC63-418F-B67B-E947C2D9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75294"/>
            <a:ext cx="8458200" cy="903231"/>
          </a:xfrm>
        </p:spPr>
        <p:txBody>
          <a:bodyPr/>
          <a:lstStyle/>
          <a:p>
            <a:r>
              <a:rPr lang="en-US" dirty="0"/>
              <a:t>Loop-Memory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46E4-F17C-4662-93DC-D638D34B0B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2107" y="1781666"/>
            <a:ext cx="7277494" cy="4466734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Memory on monitor can hold up to 5 minutes.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Provides physician with recording before, during, and after event.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1924-8080-4D0C-98AE-7D6BE6494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60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FAAF-7811-46D2-BC46-01E1782C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1486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Symptom Event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72D64-006A-4799-BA93-03E559E6D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2106" y="1276709"/>
            <a:ext cx="7848993" cy="2838091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Used when patient is experiencing symptoms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n-IN" dirty="0"/>
              <a:t>Handheld type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Placed against chest when experiencing symptoms.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5FD7C-97BE-4A5B-8638-B56F15E58B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2106" y="3085698"/>
            <a:ext cx="7239788" cy="2730640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Wristwatch type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Worn at all times.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Records bipolar lead I tracing.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Documents dysrhythmias that last more than a few seconds.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711C7-1429-41E8-8F9E-0290E43E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3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E088-AC63-418F-B67B-E947C2D9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4" y="609600"/>
            <a:ext cx="7437750" cy="903231"/>
          </a:xfrm>
        </p:spPr>
        <p:txBody>
          <a:bodyPr/>
          <a:lstStyle/>
          <a:p>
            <a:r>
              <a:rPr lang="en-US" dirty="0"/>
              <a:t>Wireless 12-Lead E</a:t>
            </a:r>
            <a:r>
              <a:rPr lang="en-US" sz="100" dirty="0"/>
              <a:t> </a:t>
            </a:r>
            <a:r>
              <a:rPr lang="en-US" dirty="0"/>
              <a:t>C</a:t>
            </a:r>
            <a:r>
              <a:rPr lang="en-US" sz="100" dirty="0"/>
              <a:t> </a:t>
            </a:r>
            <a:r>
              <a:rPr lang="en-US" dirty="0"/>
              <a:t>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46E4-F17C-4662-93DC-D638D34B0B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7266" y="1677971"/>
            <a:ext cx="7933834" cy="4570429"/>
          </a:xfrm>
        </p:spPr>
        <p:txBody>
          <a:bodyPr/>
          <a:lstStyle/>
          <a:p>
            <a:r>
              <a:rPr lang="en-IN" dirty="0"/>
              <a:t>10-cable device0</a:t>
            </a:r>
          </a:p>
          <a:p>
            <a:r>
              <a:rPr lang="en-IN" dirty="0"/>
              <a:t>Attached like a traditional 12-lead E</a:t>
            </a:r>
            <a:r>
              <a:rPr lang="en-IN" sz="100" dirty="0"/>
              <a:t> </a:t>
            </a:r>
            <a:r>
              <a:rPr lang="en-IN" dirty="0"/>
              <a:t>C</a:t>
            </a:r>
            <a:r>
              <a:rPr lang="en-IN" sz="100" dirty="0"/>
              <a:t> </a:t>
            </a:r>
            <a:r>
              <a:rPr lang="en-IN" dirty="0"/>
              <a:t>G.</a:t>
            </a:r>
          </a:p>
          <a:p>
            <a:r>
              <a:rPr lang="en-IN" dirty="0"/>
              <a:t>Patient can activate anywhere, at any time.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Sends data to physician’s office or monitoring facility.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Can be interpreted immediately.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1924-8080-4D0C-98AE-7D6BE6494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6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593A-5C61-4CA9-B1E0-4FF949CAE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13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F4908-3EFD-4295-ABF4-F24302C57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AMBULATORY MONITORING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05196-BB68-4834-958F-A7B3F3C5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9BC65-65B4-42B6-9062-7E6F1878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3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D06E-A1CE-4B96-8C72-08082B08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52853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Telemetry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AED9-646C-40BC-A250-19A73296A6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7839" y="1361608"/>
            <a:ext cx="7943261" cy="1605976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Real-time monitoring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Inside medical facility.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Mobile cardiac telemetry.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84B89-006A-4403-8740-B84A363CCE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7838" y="3351507"/>
            <a:ext cx="7943262" cy="1905000"/>
          </a:xfrm>
        </p:spPr>
        <p:txBody>
          <a:bodyPr/>
          <a:lstStyle/>
          <a:p>
            <a:r>
              <a:rPr lang="en-IN" dirty="0"/>
              <a:t>Uses 3 or 5 electrodes on chest</a:t>
            </a:r>
          </a:p>
          <a:p>
            <a:r>
              <a:rPr lang="en-IN" dirty="0"/>
              <a:t>Transmits to a central location where multiple patients may be monitored simultaneously</a:t>
            </a:r>
          </a:p>
          <a:p>
            <a:r>
              <a:rPr lang="en-IN" dirty="0"/>
              <a:t>Patient diary not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7ABD4-14B9-460F-B830-F4D601B494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40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815" y="574977"/>
            <a:ext cx="6770241" cy="1296945"/>
          </a:xfrm>
        </p:spPr>
        <p:txBody>
          <a:bodyPr>
            <a:normAutofit/>
          </a:bodyPr>
          <a:lstStyle/>
          <a:p>
            <a:r>
              <a:rPr lang="en-US" dirty="0"/>
              <a:t>Mobile Cardiac Outpatient Telemetry (M</a:t>
            </a:r>
            <a:r>
              <a:rPr lang="en-US" sz="100" dirty="0"/>
              <a:t> </a:t>
            </a:r>
            <a:r>
              <a:rPr lang="en-US" dirty="0"/>
              <a:t>C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T)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EEB1A6-72BC-4DD8-A855-918E518799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86120" y="1871922"/>
            <a:ext cx="3947137" cy="3745107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Automatically send data when cardiac anomaly is detected.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Hold up to 96 hours of data.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Unlimited number of events can be recorded and transmitted.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Four electrodes are placed on the left side of the chest of a person, namely, right upper, left upper, right lower, and left lower electrodes.">
            <a:extLst>
              <a:ext uri="{FF2B5EF4-FFF2-40B4-BE49-F238E27FC236}">
                <a16:creationId xmlns:a16="http://schemas.microsoft.com/office/drawing/2014/main" id="{D8498809-5B65-4D2E-84F6-7EFFEE6D4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533" y="2032178"/>
            <a:ext cx="3090879" cy="31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6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E088-AC63-418F-B67B-E947C2D9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47014"/>
            <a:ext cx="8458200" cy="903231"/>
          </a:xfrm>
        </p:spPr>
        <p:txBody>
          <a:bodyPr/>
          <a:lstStyle/>
          <a:p>
            <a:r>
              <a:rPr lang="en-US" dirty="0"/>
              <a:t>Loose or Disconnected Electrodes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46E4-F17C-4662-93DC-D638D34B0B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2680" y="1564849"/>
            <a:ext cx="7202079" cy="4683551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Instruct patient to press in </a:t>
            </a:r>
            <a:r>
              <a:rPr lang="en-IN" dirty="0" err="1"/>
              <a:t>center</a:t>
            </a:r>
            <a:r>
              <a:rPr lang="en-IN" dirty="0"/>
              <a:t> to reapply.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Patient must return to facility if electrode falls off and cannot be reapplied.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1924-8080-4D0C-98AE-7D6BE6494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24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E088-AC63-418F-B67B-E947C2D9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32" y="786379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dirty="0"/>
              <a:t>Learning Outcome 13.3</a:t>
            </a:r>
            <a:br>
              <a:rPr lang="en-IN" dirty="0"/>
            </a:br>
            <a:r>
              <a:rPr lang="en-IN" dirty="0"/>
              <a:t>Apply Your Knowledge </a:t>
            </a:r>
            <a:r>
              <a:rPr lang="en-IN" sz="1100" b="0" dirty="0"/>
              <a:t>1</a:t>
            </a:r>
            <a:endParaRPr lang="en-US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46E4-F17C-4662-93DC-D638D34B0B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7584" y="2026763"/>
            <a:ext cx="7692272" cy="4221637"/>
          </a:xfrm>
        </p:spPr>
        <p:txBody>
          <a:bodyPr/>
          <a:lstStyle/>
          <a:p>
            <a:r>
              <a:rPr lang="en-IN" dirty="0"/>
              <a:t>Which ambulatory monitor can hold up to 5 minutes of tracing data and can be used to record and preserve the tracing before the patient activates the device?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1924-8080-4D0C-98AE-7D6BE6494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92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44D9-2C6F-499B-8D37-CA53BCD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13240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sz="3600" dirty="0"/>
              <a:t>Learning Outcome 13.3</a:t>
            </a:r>
            <a:br>
              <a:rPr lang="en-IN" sz="3600" dirty="0"/>
            </a:br>
            <a:r>
              <a:rPr lang="en-IN" sz="3600" dirty="0"/>
              <a:t>Apply Your Knowledge </a:t>
            </a:r>
            <a:r>
              <a:rPr lang="en-IN" sz="1100" b="0" dirty="0"/>
              <a:t>2</a:t>
            </a:r>
            <a:endParaRPr lang="en-US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969FF-2DA7-478D-BC47-CD2106C77F8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132" y="1851673"/>
            <a:ext cx="7550870" cy="1332961"/>
          </a:xfrm>
        </p:spPr>
        <p:txBody>
          <a:bodyPr/>
          <a:lstStyle/>
          <a:p>
            <a:r>
              <a:rPr lang="en-IN" dirty="0"/>
              <a:t>Which ambulatory monitor can hold up to 5 minutes of tracing data and can be used to record and preserve the tracing before the patient activates the device?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B976A-4756-48DD-9486-35ABB190C1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120" y="4140420"/>
            <a:ext cx="7914980" cy="704850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Loop-memory monitor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7C203-4846-41D4-9ED4-6448930BA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9B04E2-0845-4D53-96D9-3C94DD17FC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86120" y="3519836"/>
            <a:ext cx="7914980" cy="477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3946486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E088-AC63-418F-B67B-E947C2D9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12" y="701537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dirty="0"/>
              <a:t>Learning Outcome 13.4</a:t>
            </a:r>
            <a:br>
              <a:rPr lang="en-IN" dirty="0"/>
            </a:br>
            <a:r>
              <a:rPr lang="en-IN" dirty="0"/>
              <a:t>Educating the Patient</a:t>
            </a:r>
            <a:endParaRPr lang="en-US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46E4-F17C-4662-93DC-D638D34B0B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80388" y="1904214"/>
            <a:ext cx="7126664" cy="4344186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Ensure that patient understands: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Monitoring procedure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Why procedure is being done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What the patient must 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1924-8080-4D0C-98AE-7D6BE6494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39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E1B2-DA1F-40EA-8AFB-876BD678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3478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Patient Diary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3BD57-3658-41BD-B08F-C322AFBF17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04973" y="1276709"/>
            <a:ext cx="7371762" cy="1959977"/>
          </a:xfrm>
        </p:spPr>
        <p:txBody>
          <a:bodyPr/>
          <a:lstStyle/>
          <a:p>
            <a:r>
              <a:rPr lang="en-IN" dirty="0"/>
              <a:t>Explain purpose of diary.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Record of events and symptoms that occur while monitor is in place.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Used in conjunction with E</a:t>
            </a:r>
            <a:r>
              <a:rPr lang="en-IN" sz="100" dirty="0"/>
              <a:t> </a:t>
            </a:r>
            <a:r>
              <a:rPr lang="en-IN" dirty="0"/>
              <a:t>C</a:t>
            </a:r>
            <a:r>
              <a:rPr lang="en-IN" sz="100" dirty="0"/>
              <a:t> </a:t>
            </a:r>
            <a:r>
              <a:rPr lang="en-IN" dirty="0"/>
              <a:t>G tracing.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81D0E-3A88-4F95-BF32-4CE4229C37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4972" y="3364868"/>
            <a:ext cx="7503737" cy="1075323"/>
          </a:xfrm>
        </p:spPr>
        <p:txBody>
          <a:bodyPr/>
          <a:lstStyle/>
          <a:p>
            <a:r>
              <a:rPr lang="en-IN" dirty="0"/>
              <a:t>Have patient repeat diary instructions.</a:t>
            </a:r>
          </a:p>
          <a:p>
            <a:r>
              <a:rPr lang="en-IN" dirty="0"/>
              <a:t>Remind patient of any medication changes.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4EDE0-948E-4754-BBB2-954972D47E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2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E088-AC63-418F-B67B-E947C2D9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99962"/>
            <a:ext cx="8458200" cy="903231"/>
          </a:xfrm>
        </p:spPr>
        <p:txBody>
          <a:bodyPr>
            <a:normAutofit/>
          </a:bodyPr>
          <a:lstStyle/>
          <a:p>
            <a:r>
              <a:rPr lang="en-US" dirty="0"/>
              <a:t>Diary—What Is Recorded</a:t>
            </a:r>
            <a:endParaRPr lang="en-US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46E4-F17C-4662-93DC-D638D34B0B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2362" y="1276709"/>
            <a:ext cx="7107811" cy="4971691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sz="2200" dirty="0"/>
              <a:t>All usual and unusual activities: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200" dirty="0"/>
              <a:t>Urinating, bowel movements.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200" dirty="0"/>
              <a:t>Sexual activity.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200" dirty="0"/>
              <a:t>Walking.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200" dirty="0"/>
              <a:t>Emotional upset.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200" dirty="0"/>
              <a:t>Eating.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200" dirty="0"/>
              <a:t>Sleeping.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200" dirty="0"/>
              <a:t>Chest pain or pressure.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200" dirty="0"/>
              <a:t>Palpitations.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200" dirty="0"/>
              <a:t>Dizziness.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200" dirty="0"/>
              <a:t>Nausea.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1924-8080-4D0C-98AE-7D6BE6494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94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E088-AC63-418F-B67B-E947C2D9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03574"/>
            <a:ext cx="8458200" cy="903231"/>
          </a:xfrm>
        </p:spPr>
        <p:txBody>
          <a:bodyPr>
            <a:normAutofit/>
          </a:bodyPr>
          <a:lstStyle/>
          <a:p>
            <a:r>
              <a:rPr lang="en-US" dirty="0"/>
              <a:t>Law and Ethics</a:t>
            </a:r>
            <a:endParaRPr lang="en-US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46E4-F17C-4662-93DC-D638D34B0B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2107" y="1838227"/>
            <a:ext cx="7230360" cy="4410173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Refer patient question about medication indications, side effects, and precautions to the licensed practitioner.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Answering these questions is outside your scope of practice.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1924-8080-4D0C-98AE-7D6BE6494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24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B7D6-7DE0-4FB8-956C-BB3B325C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6" y="458268"/>
            <a:ext cx="8305903" cy="903231"/>
          </a:xfrm>
        </p:spPr>
        <p:txBody>
          <a:bodyPr>
            <a:noAutofit/>
          </a:bodyPr>
          <a:lstStyle/>
          <a:p>
            <a:r>
              <a:rPr lang="en-IN" sz="3200" dirty="0"/>
              <a:t>What the Patient Should Know during Ambulatory Monitoring </a:t>
            </a:r>
            <a:r>
              <a:rPr lang="en-IN" sz="1000" b="0" baseline="0" dirty="0"/>
              <a:t>1</a:t>
            </a:r>
            <a:endParaRPr lang="en-US" sz="1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0918-681A-46C3-938E-348C61DB70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7010" y="1752464"/>
            <a:ext cx="8094090" cy="1510034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Wear loose fitting clothing: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For comfort.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To reduce </a:t>
            </a:r>
            <a:r>
              <a:rPr lang="en-IN" dirty="0" err="1"/>
              <a:t>artifact</a:t>
            </a:r>
            <a:r>
              <a:rPr lang="en-IN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60D7B-4F4B-43E1-95D3-6B2919E8BF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7010" y="3283209"/>
            <a:ext cx="8094090" cy="958931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Sponge baths are allowed.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No showers or tub baths.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091BC-D1ED-4C44-BFDD-CC3D4456C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5DD51A-282F-4AE1-8E8B-02DB153144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7010" y="4242140"/>
            <a:ext cx="8107940" cy="502585"/>
          </a:xfrm>
        </p:spPr>
        <p:txBody>
          <a:bodyPr/>
          <a:lstStyle/>
          <a:p>
            <a:r>
              <a:rPr lang="en-IN" dirty="0"/>
              <a:t>When sleeping, make sure tension is not applied to leads.</a:t>
            </a:r>
          </a:p>
        </p:txBody>
      </p:sp>
    </p:spTree>
    <p:extLst>
      <p:ext uri="{BB962C8B-B14F-4D97-AF65-F5344CB8AC3E}">
        <p14:creationId xmlns:p14="http://schemas.microsoft.com/office/powerpoint/2010/main" val="319200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609148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sz="3600" dirty="0"/>
              <a:t>Learning Outcome 13.1</a:t>
            </a:r>
            <a:br>
              <a:rPr lang="en-IN" sz="3600" dirty="0"/>
            </a:br>
            <a:r>
              <a:rPr lang="en-IN" sz="3600" dirty="0"/>
              <a:t>Ambulatory Monitoring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512379"/>
            <a:ext cx="8458200" cy="4606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Key Terms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48412" y="2168165"/>
            <a:ext cx="3632148" cy="4080234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Ambulating.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Ambulatory monitoring.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Holter monitor.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7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0390-2E56-46A7-A55A-7AB3213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0" y="773375"/>
            <a:ext cx="8094090" cy="903231"/>
          </a:xfrm>
        </p:spPr>
        <p:txBody>
          <a:bodyPr>
            <a:noAutofit/>
          </a:bodyPr>
          <a:lstStyle/>
          <a:p>
            <a:r>
              <a:rPr lang="en-IN" sz="3200" dirty="0"/>
              <a:t>What the Patient Should Know during Ambulatory Monitoring </a:t>
            </a:r>
            <a:r>
              <a:rPr lang="en-IN" sz="1000" b="0" dirty="0"/>
              <a:t>2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E2FAA-C1B7-4B71-AFCD-F46418D9A7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985" y="2179940"/>
            <a:ext cx="7466030" cy="1787001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Avoid magnets, metal detectors, high-voltage areas, and electric blankets.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Check monitoring equipment for proper functioning.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95234-1B8F-4B83-B5C3-AE9BF3F053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070378"/>
            <a:ext cx="8094090" cy="606991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Document patient education in the patient’s chart.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8AC0A-69CC-4113-9E6A-EE1AD2EBF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4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0390-2E56-46A7-A55A-7AB3213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30" y="673257"/>
            <a:ext cx="7560297" cy="903231"/>
          </a:xfrm>
        </p:spPr>
        <p:txBody>
          <a:bodyPr>
            <a:noAutofit/>
          </a:bodyPr>
          <a:lstStyle/>
          <a:p>
            <a:r>
              <a:rPr lang="en-IN" sz="3400" dirty="0"/>
              <a:t>Patient Education and Communication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E2FAA-C1B7-4B71-AFCD-F46418D9A7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8730" y="2102177"/>
            <a:ext cx="7814821" cy="2810785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Have patients tell you what they already know about ambulatory monitoring.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Explain what they don’t know.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Ask patients to repeat information back to you to ensure understanding.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8AC0A-69CC-4113-9E6A-EE1AD2EBF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2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0390-2E56-46A7-A55A-7AB3213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509" y="918354"/>
            <a:ext cx="6956982" cy="903231"/>
          </a:xfrm>
        </p:spPr>
        <p:txBody>
          <a:bodyPr>
            <a:noAutofit/>
          </a:bodyPr>
          <a:lstStyle/>
          <a:p>
            <a:r>
              <a:rPr lang="en-US" sz="3200" dirty="0"/>
              <a:t>Learning Outcome 13.4</a:t>
            </a:r>
            <a:br>
              <a:rPr lang="en-US" sz="3200" dirty="0"/>
            </a:br>
            <a:r>
              <a:rPr lang="en-US" sz="3200" dirty="0"/>
              <a:t>Apply Your Knowledge </a:t>
            </a:r>
            <a:r>
              <a:rPr lang="en-US" sz="10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E2FAA-C1B7-4B71-AFCD-F46418D9A7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132" y="2733773"/>
            <a:ext cx="7503736" cy="2744797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IN" dirty="0"/>
              <a:t>True or False: Patients should be instructed to cover the monitor and electrodes with plastic before showering.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8AC0A-69CC-4113-9E6A-EE1AD2EBF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5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063E-EED0-4454-9201-07D5955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3" y="718155"/>
            <a:ext cx="7305773" cy="9032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Learning Outcome 13.4</a:t>
            </a:r>
            <a:br>
              <a:rPr lang="en-US" sz="3600" dirty="0"/>
            </a:br>
            <a:r>
              <a:rPr lang="en-US" sz="3600" dirty="0"/>
              <a:t>Apply Your Knowledge </a:t>
            </a:r>
            <a:r>
              <a:rPr lang="en-US" sz="1100" b="0" dirty="0"/>
              <a:t>2</a:t>
            </a:r>
            <a:endParaRPr lang="en-US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E7D6-17AB-4084-B197-883AA0768E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9112" y="1970477"/>
            <a:ext cx="7881987" cy="915270"/>
          </a:xfrm>
        </p:spPr>
        <p:txBody>
          <a:bodyPr/>
          <a:lstStyle/>
          <a:p>
            <a:r>
              <a:rPr lang="en-IN" dirty="0"/>
              <a:t>True or False: Patients should be instructed to cover the monitor and electrodes with plastic before showering.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52890-687A-4032-99DB-423CC1A826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9112" y="3823687"/>
            <a:ext cx="7881988" cy="1577327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False. The patient should not shower or take a tub bath while the monitor is attached. Only sponge baths are allowed.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E9158-79B2-4595-BFFD-C4564EE1D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FA01AE-FA5A-4E07-A993-DA6C0B99B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9112" y="3064496"/>
            <a:ext cx="7881988" cy="58044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Answer: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96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C69A-A648-4567-8233-187DEB2B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678258"/>
            <a:ext cx="8458200" cy="903231"/>
          </a:xfrm>
        </p:spPr>
        <p:txBody>
          <a:bodyPr>
            <a:noAutofit/>
          </a:bodyPr>
          <a:lstStyle/>
          <a:p>
            <a:r>
              <a:rPr lang="en-IN" sz="3200" dirty="0"/>
              <a:t>Learning Outcome 13.5</a:t>
            </a:r>
            <a:br>
              <a:rPr lang="en-IN" sz="3200" dirty="0"/>
            </a:br>
            <a:r>
              <a:rPr lang="en-IN" sz="3200" dirty="0"/>
              <a:t>Preparing the Patient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2BD59-97D2-4176-9AE6-255F36D823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7837" y="1906690"/>
            <a:ext cx="7466031" cy="1977935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Emotional preparation: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Take time to explain each step of procedure.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Tell patient some fear is normal.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Allow patient to ask questions.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EF521-ADD1-4BD7-927F-F824DC1CB7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7838" y="4200048"/>
            <a:ext cx="7943261" cy="1528078"/>
          </a:xfrm>
        </p:spPr>
        <p:txBody>
          <a:bodyPr/>
          <a:lstStyle/>
          <a:p>
            <a:r>
              <a:rPr lang="en-IN" dirty="0"/>
              <a:t>Physical preparation: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Electrode placement.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Patient should maintain all normal activities.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C399D-EB12-4D40-8808-D52792E77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4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9DA6-533C-4E30-96B0-A6EB3C54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776952"/>
            <a:ext cx="6975835" cy="903231"/>
          </a:xfrm>
        </p:spPr>
        <p:txBody>
          <a:bodyPr/>
          <a:lstStyle/>
          <a:p>
            <a:r>
              <a:rPr lang="en-US" dirty="0"/>
              <a:t>Pediatric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FAF4-4150-4647-AFCE-F2C43196F5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7266" y="1809946"/>
            <a:ext cx="7220932" cy="4438454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Consider the child’s age.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Use terms the child can understand.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Allow the child to touch the equipment prior to applying it.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Instruct both child and parent.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99D1-44F2-4FAF-9D3D-0D16C1914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36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9DA6-533C-4E30-96B0-A6EB3C54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09600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Outcome 13.5</a:t>
            </a:r>
            <a:br>
              <a:rPr lang="en-US" dirty="0"/>
            </a:br>
            <a:r>
              <a:rPr lang="en-US" dirty="0"/>
              <a:t>Apply Your Knowledge </a:t>
            </a:r>
            <a:r>
              <a:rPr lang="en-US" sz="11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FAF4-4150-4647-AFCE-F2C43196F5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986" y="1781666"/>
            <a:ext cx="7258639" cy="4466734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IN" dirty="0"/>
              <a:t>What is the first step in reducing a patient’s fears about the ambulatory monitoring procedure?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99D1-44F2-4FAF-9D3D-0D16C1914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41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063E-EED0-4454-9201-07D5955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634688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Learning Outcome 13.5</a:t>
            </a:r>
            <a:br>
              <a:rPr lang="en-US" sz="3600" dirty="0"/>
            </a:br>
            <a:r>
              <a:rPr lang="en-US" sz="3600" dirty="0"/>
              <a:t>Apply Your Knowledge </a:t>
            </a:r>
            <a:r>
              <a:rPr lang="en-US" sz="1100" b="0" dirty="0"/>
              <a:t>2</a:t>
            </a:r>
            <a:endParaRPr lang="en-US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E7D6-17AB-4084-B197-883AA0768E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3570" y="1877651"/>
            <a:ext cx="8037529" cy="903231"/>
          </a:xfrm>
        </p:spPr>
        <p:txBody>
          <a:bodyPr/>
          <a:lstStyle/>
          <a:p>
            <a:r>
              <a:rPr lang="en-IN" dirty="0"/>
              <a:t>What is the first step in reducing a patient’s fears about the ambulatory monitoring procedure?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52890-687A-4032-99DB-423CC1A826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7143" y="3823687"/>
            <a:ext cx="8037530" cy="594072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The first step is to help the patient understand the procedure.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E9158-79B2-4595-BFFD-C4564EE1D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9EEA8E-DA4D-4319-98B0-D231E66B480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7143" y="3035024"/>
            <a:ext cx="8037529" cy="157732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Answer: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5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3B30-93C7-446E-98DB-7EF8D4F1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550709"/>
            <a:ext cx="8458200" cy="903231"/>
          </a:xfrm>
        </p:spPr>
        <p:txBody>
          <a:bodyPr>
            <a:noAutofit/>
          </a:bodyPr>
          <a:lstStyle/>
          <a:p>
            <a:r>
              <a:rPr lang="en-IN" sz="3400" dirty="0"/>
              <a:t>Learning Outcome 13.6</a:t>
            </a:r>
            <a:br>
              <a:rPr lang="en-IN" sz="3400" dirty="0"/>
            </a:br>
            <a:r>
              <a:rPr lang="en-IN" sz="3400" dirty="0"/>
              <a:t>Gather Equipment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19A3-5F76-41DC-8E2C-4967E10B04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2680" y="1385740"/>
            <a:ext cx="7858419" cy="4845378"/>
          </a:xfrm>
        </p:spPr>
        <p:txBody>
          <a:bodyPr>
            <a:normAutofit fontScale="92500" lnSpcReduction="10000"/>
          </a:bodyPr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Monitor and holder.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New batteries and digital disk.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Electrodes.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Lead wires.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Alcohol and gauze.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Patient diary.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Skin prep materials.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Shaving equipment.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Tape.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Checklist for patient education.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Manufacturer’s instructions for monitor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sz="2000" dirty="0"/>
              <a:t>Pen.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8FE10-49D0-43BB-9EB7-274B3F495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80931"/>
            <a:ext cx="8458200" cy="903231"/>
          </a:xfrm>
        </p:spPr>
        <p:txBody>
          <a:bodyPr>
            <a:normAutofit/>
          </a:bodyPr>
          <a:lstStyle/>
          <a:p>
            <a:r>
              <a:rPr lang="en-US" dirty="0"/>
              <a:t>Prepare the Monitor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EEB1A6-72BC-4DD8-A855-918E518799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7106" y="1534001"/>
            <a:ext cx="3521610" cy="3494948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Make sure monitor is adequately charged.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Insert new batteries.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Insert new blank digital disk, if required.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811195" y="6324600"/>
            <a:ext cx="3521610" cy="190500"/>
          </a:xfrm>
        </p:spPr>
        <p:txBody>
          <a:bodyPr/>
          <a:lstStyle/>
          <a:p>
            <a:r>
              <a:rPr lang="en-US" sz="1200" dirty="0">
                <a:hlinkClick r:id="" action="ppaction://noaction"/>
              </a:rPr>
              <a:t>Access the text alternative for slide images.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Picture 7" descr="A photograph shows various equipment on the table.">
            <a:extLst>
              <a:ext uri="{FF2B5EF4-FFF2-40B4-BE49-F238E27FC236}">
                <a16:creationId xmlns:a16="http://schemas.microsoft.com/office/drawing/2014/main" id="{584A1E8D-A8D0-4169-A5AD-158898AB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872" y="1727113"/>
            <a:ext cx="4005570" cy="31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8172-EC83-4BE6-AF02-90B1EB4B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3478"/>
            <a:ext cx="8458200" cy="903231"/>
          </a:xfrm>
        </p:spPr>
        <p:txBody>
          <a:bodyPr/>
          <a:lstStyle/>
          <a:p>
            <a:r>
              <a:rPr lang="en-US" dirty="0"/>
              <a:t>What Is Ambulatory Monitoring? </a:t>
            </a:r>
            <a:r>
              <a:rPr lang="en-US" sz="1000" b="0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B307-D485-45B3-96F6-08D33D6776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4144" y="1527142"/>
            <a:ext cx="7872268" cy="4721258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Process of recording an E</a:t>
            </a:r>
            <a:r>
              <a:rPr lang="en-IN" sz="100" dirty="0"/>
              <a:t> </a:t>
            </a:r>
            <a:r>
              <a:rPr lang="en-IN" dirty="0"/>
              <a:t>C</a:t>
            </a:r>
            <a:r>
              <a:rPr lang="en-IN" sz="100" dirty="0"/>
              <a:t> </a:t>
            </a:r>
            <a:r>
              <a:rPr lang="en-IN" dirty="0"/>
              <a:t>G tracing while patient performs daily activities.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Typical ambulatory monitor is a small box strapped to waist or shoulder.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Box contains recording device.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Most are digital.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864F-EE40-4371-BBD0-02AB8A0D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74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FC3C-DE6D-4968-A0AE-762AAF75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16125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Place the Electrodes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306A2-AE5E-44A8-8044-51153A112F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986" y="1276709"/>
            <a:ext cx="7588577" cy="3775738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Have patient remove clothing from waist up.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n-IN" dirty="0"/>
              <a:t>Provide drape.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n-IN" dirty="0"/>
              <a:t>Have patient sit or lie down and relax.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n-IN" dirty="0"/>
              <a:t>Prepare electrode sites: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Rub the site with an alcohol swab and let it dry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Dry shave electrode sites, if necessary (clip hair for telemetry monitoring).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Abrade skin.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19F2A-578F-4B33-8D3D-48FFD49819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986" y="5438449"/>
            <a:ext cx="7962114" cy="551810"/>
          </a:xfrm>
        </p:spPr>
        <p:txBody>
          <a:bodyPr/>
          <a:lstStyle/>
          <a:p>
            <a:r>
              <a:rPr lang="en-US" dirty="0"/>
              <a:t>Place electrodes at proper sites.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89726-41B7-43D9-B116-D988A7CE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95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3B30-93C7-446E-98DB-7EF8D4F1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4977"/>
            <a:ext cx="8458200" cy="903231"/>
          </a:xfrm>
        </p:spPr>
        <p:txBody>
          <a:bodyPr>
            <a:noAutofit/>
          </a:bodyPr>
          <a:lstStyle/>
          <a:p>
            <a:r>
              <a:rPr lang="en-US" sz="3600" dirty="0"/>
              <a:t>Elderly Patients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19A3-5F76-41DC-8E2C-4967E10B04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2680" y="2017336"/>
            <a:ext cx="7305774" cy="4398962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Apply less pressure when abrading skin.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Avoid abrasive cleansers.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Use caution when applying and removing electrodes.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8FE10-49D0-43BB-9EB7-274B3F495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1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09949"/>
            <a:ext cx="8458200" cy="903231"/>
          </a:xfrm>
        </p:spPr>
        <p:txBody>
          <a:bodyPr>
            <a:normAutofit/>
          </a:bodyPr>
          <a:lstStyle/>
          <a:p>
            <a:r>
              <a:rPr lang="en-US" dirty="0"/>
              <a:t>Apply the Monitor </a:t>
            </a:r>
            <a:r>
              <a:rPr lang="en-US" sz="1000" b="0" dirty="0"/>
              <a:t>1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EEB1A6-72BC-4DD8-A855-918E518799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826" y="1168519"/>
            <a:ext cx="3973637" cy="583087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IN" dirty="0"/>
              <a:t>Attach lead wires to electrodes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811195" y="6324600"/>
            <a:ext cx="3521610" cy="190500"/>
          </a:xfrm>
        </p:spPr>
        <p:txBody>
          <a:bodyPr/>
          <a:lstStyle/>
          <a:p>
            <a:r>
              <a:rPr lang="en-US" sz="1200" dirty="0">
                <a:hlinkClick r:id="" action="ppaction://noaction"/>
              </a:rPr>
              <a:t>Access the text alternative for slide images.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6" descr="An illustration shows the position of five electrodes over the chest.">
            <a:extLst>
              <a:ext uri="{FF2B5EF4-FFF2-40B4-BE49-F238E27FC236}">
                <a16:creationId xmlns:a16="http://schemas.microsoft.com/office/drawing/2014/main" id="{1596F176-C7F8-451F-943A-79AF9EDD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936785"/>
            <a:ext cx="6035563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1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243F-E6EC-41BB-A33C-0FE1E36C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99962"/>
            <a:ext cx="8458200" cy="903231"/>
          </a:xfrm>
        </p:spPr>
        <p:txBody>
          <a:bodyPr/>
          <a:lstStyle/>
          <a:p>
            <a:r>
              <a:rPr lang="en-US" dirty="0"/>
              <a:t>Apply the Monitor </a:t>
            </a:r>
            <a:r>
              <a:rPr lang="en-US" sz="1000" b="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DDD0F-5496-4CFD-A2B7-22C952D271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4718" y="1276709"/>
            <a:ext cx="8056382" cy="4971691"/>
          </a:xfrm>
        </p:spPr>
        <p:txBody>
          <a:bodyPr/>
          <a:lstStyle/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Arrange lead wires comfortably on patient.</a:t>
            </a:r>
          </a:p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Tape each of the cables in place using a stress loop to reduce tugging and pulling on the electrodes during movement.</a:t>
            </a:r>
          </a:p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Tape each electrode in place.</a:t>
            </a:r>
          </a:p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Attach cable to electrocardiograph.</a:t>
            </a:r>
          </a:p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Run baseline E</a:t>
            </a:r>
            <a:r>
              <a:rPr lang="en-IN" sz="100" dirty="0"/>
              <a:t> </a:t>
            </a:r>
            <a:r>
              <a:rPr lang="en-IN" dirty="0"/>
              <a:t>C</a:t>
            </a:r>
            <a:r>
              <a:rPr lang="en-IN" sz="100" dirty="0"/>
              <a:t> </a:t>
            </a:r>
            <a:r>
              <a:rPr lang="en-IN" dirty="0"/>
              <a:t>G.</a:t>
            </a:r>
          </a:p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Have patient dress, then attach cable to monitor.</a:t>
            </a:r>
          </a:p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Check lead wires and electrodes.</a:t>
            </a:r>
          </a:p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Start monitor.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5E926-FB6E-4C84-AB5E-25DCB3608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92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243F-E6EC-41BB-A33C-0FE1E36C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12" y="552747"/>
            <a:ext cx="8458200" cy="903231"/>
          </a:xfrm>
        </p:spPr>
        <p:txBody>
          <a:bodyPr/>
          <a:lstStyle/>
          <a:p>
            <a:r>
              <a:rPr lang="en-US" dirty="0"/>
              <a:t>Apply the Monitor </a:t>
            </a:r>
            <a:r>
              <a:rPr lang="en-US" sz="1000" b="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DDD0F-5496-4CFD-A2B7-22C952D271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2680" y="1668544"/>
            <a:ext cx="7858420" cy="4579856"/>
          </a:xfrm>
        </p:spPr>
        <p:txBody>
          <a:bodyPr/>
          <a:lstStyle/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Have patient make first diary entry.</a:t>
            </a:r>
          </a:p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Review all patient instructions.</a:t>
            </a:r>
          </a:p>
          <a:p>
            <a:pPr marL="274320" indent="-292608">
              <a:buFont typeface="Arial" panose="020B0604020202020204" pitchFamily="34" charset="0"/>
              <a:buChar char="•"/>
            </a:pPr>
            <a:r>
              <a:rPr lang="en-IN" dirty="0"/>
              <a:t>Set date and time for patient return.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5E926-FB6E-4C84-AB5E-25DCB3608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8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243F-E6EC-41BB-A33C-0FE1E36C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59" y="758098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Outcome 13.6</a:t>
            </a:r>
            <a:br>
              <a:rPr lang="en-US" dirty="0"/>
            </a:br>
            <a:r>
              <a:rPr lang="en-US" dirty="0"/>
              <a:t>Apply Your Knowledge </a:t>
            </a:r>
            <a:r>
              <a:rPr lang="en-US" sz="11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DDD0F-5496-4CFD-A2B7-22C952D271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3570" y="1979629"/>
            <a:ext cx="8037529" cy="4268771"/>
          </a:xfrm>
        </p:spPr>
        <p:txBody>
          <a:bodyPr/>
          <a:lstStyle/>
          <a:p>
            <a:r>
              <a:rPr lang="en-IN" dirty="0"/>
              <a:t>What should you do if you are unfamiliar with the ambulatory monitor assigned to the patient?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5E926-FB6E-4C84-AB5E-25DCB3608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74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9881-5D0A-4986-81E1-B045F435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86" y="672783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Learning Outcome 13.6</a:t>
            </a:r>
            <a:br>
              <a:rPr lang="en-US" sz="3600" dirty="0"/>
            </a:br>
            <a:r>
              <a:rPr lang="en-US" sz="3600" dirty="0"/>
              <a:t>Apply Your Knowledge </a:t>
            </a:r>
            <a:r>
              <a:rPr lang="en-US" sz="1100" b="0" dirty="0"/>
              <a:t>2</a:t>
            </a:r>
            <a:endParaRPr lang="en-US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5A368-0344-4685-B5FB-FE3156CB14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998" y="1863021"/>
            <a:ext cx="7786540" cy="1006303"/>
          </a:xfrm>
        </p:spPr>
        <p:txBody>
          <a:bodyPr/>
          <a:lstStyle/>
          <a:p>
            <a:r>
              <a:rPr lang="en-IN" dirty="0"/>
              <a:t>What should you do if you are unfamiliar with the ambulatory monitor assigned to the patient?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4D1CE-3128-4853-B8D4-9DA5805D9B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2998" y="3704659"/>
            <a:ext cx="7711126" cy="1577327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First check the manufacturer’s instructions. If you cannot locate them or do not understand them, consult your supervisor.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3B62D-8473-4349-95E1-3078741502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59F491-24A5-4A79-9526-0D39C9D7BA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998" y="2948986"/>
            <a:ext cx="8028102" cy="4913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Answer: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09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6199-CB7B-4530-BA14-C9A7DF54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57" y="609600"/>
            <a:ext cx="7626284" cy="903231"/>
          </a:xfrm>
        </p:spPr>
        <p:txBody>
          <a:bodyPr>
            <a:normAutofit fontScale="90000"/>
          </a:bodyPr>
          <a:lstStyle/>
          <a:p>
            <a:r>
              <a:rPr lang="en-IN" dirty="0"/>
              <a:t>Learning Outcome 13.7</a:t>
            </a:r>
            <a:br>
              <a:rPr lang="en-IN" dirty="0"/>
            </a:br>
            <a:r>
              <a:rPr lang="en-IN" dirty="0"/>
              <a:t>Removing the Ambulatory Monitor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2CEC-BD3E-4910-885D-8517F85AAD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2680" y="1885361"/>
            <a:ext cx="7858420" cy="4363039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Review patient’s diary.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Turn off monitor and detach lead wires.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Detach lead wires and cable from patient.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Remove tape and electrodes.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Clean skin.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Record removal procedure on patient’s chart.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77360-6479-4BAF-B365-DF562C4FE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81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6199-CB7B-4530-BA14-C9A7DF54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98" y="609600"/>
            <a:ext cx="7418895" cy="903231"/>
          </a:xfrm>
        </p:spPr>
        <p:txBody>
          <a:bodyPr>
            <a:normAutofit/>
          </a:bodyPr>
          <a:lstStyle/>
          <a:p>
            <a:r>
              <a:rPr lang="en-US" dirty="0"/>
              <a:t>Reporting Results </a:t>
            </a:r>
            <a:r>
              <a:rPr lang="en-US" sz="1000" b="0" baseline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2CEC-BD3E-4910-885D-8517F85AAD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986" y="1630837"/>
            <a:ext cx="7550870" cy="4617563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Follow manufacturer’s instructions to prepare recording for evaluation.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n-IN" dirty="0"/>
              <a:t>Machine or computer may provide initial analysis.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n-IN" dirty="0"/>
              <a:t>Final interpretation: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Physician within facility.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Sent to outside laboratory.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77360-6479-4BAF-B365-DF562C4FE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1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DB13-B535-4068-B2C2-160DF5B0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62" y="503575"/>
            <a:ext cx="8103516" cy="903231"/>
          </a:xfrm>
        </p:spPr>
        <p:txBody>
          <a:bodyPr>
            <a:normAutofit/>
          </a:bodyPr>
          <a:lstStyle/>
          <a:p>
            <a:r>
              <a:rPr lang="en-US" sz="3600" dirty="0"/>
              <a:t>Reporting Results </a:t>
            </a:r>
            <a:r>
              <a:rPr lang="en-US" sz="1000" b="0" baseline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1880-6078-430E-8A3F-829CEE0178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7839" y="1276709"/>
            <a:ext cx="7371762" cy="215229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IN" dirty="0"/>
              <a:t>Factors affecting accuracy of tracing results: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Improper lead attachment.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Incomplete patient diary.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Failure of patient to maintain normal routine.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4768C-2AC1-41E4-B811-CD361BCC78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3826" y="3642682"/>
            <a:ext cx="7305775" cy="1419511"/>
          </a:xfrm>
        </p:spPr>
        <p:txBody>
          <a:bodyPr/>
          <a:lstStyle/>
          <a:p>
            <a:r>
              <a:rPr lang="en-IN" dirty="0"/>
              <a:t>If results are sent to an outside lab, report can take seven to ten days.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1CAB5-0149-4DFA-A732-A0FBF298F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4A0F-3C17-4419-A8EF-62327552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3478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What Is Ambulatory Monitoring? </a:t>
            </a:r>
            <a:r>
              <a:rPr lang="en-US" sz="1000" b="0" baseline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9DAB1-6D1A-4867-BECD-8E6D3F9809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2680" y="1276709"/>
            <a:ext cx="7858420" cy="3000823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Holter is one type of ambulatory monitor.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n-IN" dirty="0"/>
              <a:t>Requires 3 to 5 leads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n-IN" dirty="0"/>
              <a:t>Patient keeps diary: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Activities.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Symptoms.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Abnormal sensations.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C15AF-CAE9-4E51-9808-10283FE47D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362" y="4414650"/>
            <a:ext cx="7688737" cy="502585"/>
          </a:xfrm>
        </p:spPr>
        <p:txBody>
          <a:bodyPr/>
          <a:lstStyle/>
          <a:p>
            <a:r>
              <a:rPr lang="en-IN" dirty="0"/>
              <a:t>Computer is used to view, print, and </a:t>
            </a:r>
            <a:r>
              <a:rPr lang="en-IN" dirty="0" err="1"/>
              <a:t>analyze</a:t>
            </a:r>
            <a:r>
              <a:rPr lang="en-IN" dirty="0"/>
              <a:t> tracing.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61713-ED66-40FD-B9CF-976198239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6F0009-98B5-456A-9004-F75B0CE692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50" y="5084670"/>
            <a:ext cx="8458200" cy="890359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2060"/>
                </a:solidFill>
              </a:rPr>
              <a:t>The term </a:t>
            </a:r>
            <a:r>
              <a:rPr lang="en-IN" b="1" i="1" dirty="0">
                <a:solidFill>
                  <a:srgbClr val="002060"/>
                </a:solidFill>
              </a:rPr>
              <a:t>Holter</a:t>
            </a:r>
            <a:r>
              <a:rPr lang="en-IN" b="1" dirty="0">
                <a:solidFill>
                  <a:srgbClr val="002060"/>
                </a:solidFill>
              </a:rPr>
              <a:t> is often used to mean any type of ambulatory monitor.</a:t>
            </a:r>
          </a:p>
        </p:txBody>
      </p:sp>
    </p:spTree>
    <p:extLst>
      <p:ext uri="{BB962C8B-B14F-4D97-AF65-F5344CB8AC3E}">
        <p14:creationId xmlns:p14="http://schemas.microsoft.com/office/powerpoint/2010/main" val="7987831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DB13-B535-4068-B2C2-160DF5B0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776952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Abnormal Results </a:t>
            </a:r>
            <a:r>
              <a:rPr lang="en-US" sz="1000" b="0" baseline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1880-6078-430E-8A3F-829CEE0178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1979" y="2137815"/>
            <a:ext cx="7400041" cy="2582369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</a:pPr>
            <a:r>
              <a:rPr lang="en-IN" dirty="0"/>
              <a:t>Abnormal results may indicate: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Electrical-conduction defects in heart’s rate and rhythm-controlling system.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Rhythm abnormalities.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Premature atrial or ventricular contractions.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1CAB5-0149-4DFA-A732-A0FBF298F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1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DB13-B535-4068-B2C2-160DF5B0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32" y="701538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Abnormal Results </a:t>
            </a:r>
            <a:r>
              <a:rPr lang="en-US" sz="1000" b="0" baseline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1880-6078-430E-8A3F-829CEE0178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99240" y="1687397"/>
            <a:ext cx="7801859" cy="4666907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Additional testing that may be required: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Echocardiogram.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Coronary angiogram.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C</a:t>
            </a:r>
            <a:r>
              <a:rPr lang="en-IN" sz="100" dirty="0"/>
              <a:t> </a:t>
            </a:r>
            <a:r>
              <a:rPr lang="en-IN" dirty="0"/>
              <a:t>T (computerized tomography) scan.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M</a:t>
            </a:r>
            <a:r>
              <a:rPr lang="en-IN" sz="100" dirty="0"/>
              <a:t> </a:t>
            </a:r>
            <a:r>
              <a:rPr lang="en-IN" dirty="0"/>
              <a:t>R</a:t>
            </a:r>
            <a:r>
              <a:rPr lang="en-IN" sz="100" dirty="0"/>
              <a:t> </a:t>
            </a:r>
            <a:r>
              <a:rPr lang="en-IN" dirty="0"/>
              <a:t>I (magnetic resonance imaging).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P</a:t>
            </a:r>
            <a:r>
              <a:rPr lang="en-IN" sz="100" dirty="0"/>
              <a:t> </a:t>
            </a:r>
            <a:r>
              <a:rPr lang="en-IN" dirty="0"/>
              <a:t>E</a:t>
            </a:r>
            <a:r>
              <a:rPr lang="en-IN" sz="100" dirty="0"/>
              <a:t> </a:t>
            </a:r>
            <a:r>
              <a:rPr lang="en-IN" dirty="0"/>
              <a:t>T (positron emission tomography) scan.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1CAB5-0149-4DFA-A732-A0FBF298F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3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DB13-B535-4068-B2C2-160DF5B0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908927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sz="3600" dirty="0"/>
              <a:t>Learning Outcome 13.7</a:t>
            </a:r>
            <a:br>
              <a:rPr lang="en-IN" sz="3600" dirty="0"/>
            </a:br>
            <a:r>
              <a:rPr lang="en-IN" sz="3600" dirty="0"/>
              <a:t>Apply Your Knowledge </a:t>
            </a:r>
            <a:r>
              <a:rPr lang="en-IN" sz="1100" b="0" dirty="0"/>
              <a:t>1</a:t>
            </a:r>
            <a:endParaRPr lang="en-US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1880-6078-430E-8A3F-829CEE0178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986" y="2403835"/>
            <a:ext cx="7962114" cy="3950470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What factors can affect the results of ambulatory monitoring?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1CAB5-0149-4DFA-A732-A0FBF298F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56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34EA-5EB9-4E6B-A85D-B76CE939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0" y="728013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sz="3600" dirty="0"/>
              <a:t>Learning Outcome 13.7</a:t>
            </a:r>
            <a:br>
              <a:rPr lang="en-IN" sz="3600" dirty="0"/>
            </a:br>
            <a:r>
              <a:rPr lang="en-IN" sz="3600" dirty="0"/>
              <a:t>Apply Your Knowledge </a:t>
            </a:r>
            <a:r>
              <a:rPr lang="en-IN" sz="1100" b="0" dirty="0"/>
              <a:t>2</a:t>
            </a:r>
            <a:endParaRPr lang="en-US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CBF9-6250-41E2-8ED4-03E93E8672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7584" y="1898661"/>
            <a:ext cx="8117366" cy="707905"/>
          </a:xfrm>
        </p:spPr>
        <p:txBody>
          <a:bodyPr/>
          <a:lstStyle/>
          <a:p>
            <a:r>
              <a:rPr lang="en-IN" dirty="0"/>
              <a:t>What factors can affect the results of ambulatory monitoring?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E7B3C-9065-40F2-9440-FE7F9AD36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733" y="3696417"/>
            <a:ext cx="8117366" cy="903232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Improper lead attachment, incomplete patient diary, patient failure to maintain a normal routine.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8045C-AA88-43DF-B2D1-9022C1003C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FEF90A-1BD3-404D-85B4-28EB14E3B1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7584" y="2895598"/>
            <a:ext cx="8103516" cy="53340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3365457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2E73-72B5-4F6C-B4F3-AE11F9C6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82709"/>
            <a:ext cx="8458200" cy="903231"/>
          </a:xfrm>
        </p:spPr>
        <p:txBody>
          <a:bodyPr/>
          <a:lstStyle/>
          <a:p>
            <a:r>
              <a:rPr lang="en-US" dirty="0"/>
              <a:t>Chapter Summary </a:t>
            </a:r>
            <a:r>
              <a:rPr lang="en-US" sz="1000" b="0" baseline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9D57-4415-4957-BC94-8CDA25E155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4144" y="1536569"/>
            <a:ext cx="7560297" cy="4711831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Ambulatory monitoring is the process of recording an E</a:t>
            </a:r>
            <a:r>
              <a:rPr lang="en-IN" sz="100" dirty="0"/>
              <a:t> </a:t>
            </a:r>
            <a:r>
              <a:rPr lang="en-IN" dirty="0"/>
              <a:t>C</a:t>
            </a:r>
            <a:r>
              <a:rPr lang="en-IN" sz="100" dirty="0"/>
              <a:t> </a:t>
            </a:r>
            <a:r>
              <a:rPr lang="en-IN" dirty="0"/>
              <a:t>G tracing for an extended period of time while the patient performs normal daily activities.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Ambulatory monitoring documents electrical activity in the heart and identifies abnormal heart </a:t>
            </a:r>
            <a:r>
              <a:rPr lang="en-IN" dirty="0" err="1"/>
              <a:t>behaviors</a:t>
            </a:r>
            <a:r>
              <a:rPr lang="en-IN" dirty="0"/>
              <a:t> that may not have occurred during 12-lead E</a:t>
            </a:r>
            <a:r>
              <a:rPr lang="en-IN" sz="100" dirty="0"/>
              <a:t> </a:t>
            </a:r>
            <a:r>
              <a:rPr lang="en-IN" dirty="0"/>
              <a:t>C</a:t>
            </a:r>
            <a:r>
              <a:rPr lang="en-IN" sz="100" dirty="0"/>
              <a:t> </a:t>
            </a:r>
            <a:r>
              <a:rPr lang="en-IN" dirty="0"/>
              <a:t>G or stress tests.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Types of ambulatory monitoring include continuous, intermittent, telemetry, and </a:t>
            </a:r>
            <a:r>
              <a:rPr lang="en-IN" dirty="0" err="1"/>
              <a:t>transtelephonic</a:t>
            </a:r>
            <a:r>
              <a:rPr lang="en-IN" dirty="0"/>
              <a:t> monitoring.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4901-5D10-4B9F-B51A-A5BDF8546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972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2E73-72B5-4F6C-B4F3-AE11F9C6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3478"/>
            <a:ext cx="8458200" cy="903231"/>
          </a:xfrm>
        </p:spPr>
        <p:txBody>
          <a:bodyPr/>
          <a:lstStyle/>
          <a:p>
            <a:r>
              <a:rPr lang="en-US" dirty="0"/>
              <a:t>Chapter Summary </a:t>
            </a:r>
            <a:r>
              <a:rPr lang="en-US" sz="1000" b="0" baseline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9D57-4415-4957-BC94-8CDA25E155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5864" y="1276709"/>
            <a:ext cx="7663992" cy="4971691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Patients must be thoroughly instructed on proper use of the ambulatory monitor, including the need for diary entries and </a:t>
            </a:r>
            <a:r>
              <a:rPr lang="en-IN" dirty="0" err="1"/>
              <a:t>behavior</a:t>
            </a:r>
            <a:r>
              <a:rPr lang="en-IN" dirty="0"/>
              <a:t> during the monitoring period.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Patients should be prepared both emotionally and physically before the monitor is applied.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Applying an ambulatory monitor includes preparing the electrode sites, placing the electrodes, connecting the monitor, running a baseline E</a:t>
            </a:r>
            <a:r>
              <a:rPr lang="en-IN" sz="100" dirty="0"/>
              <a:t> </a:t>
            </a:r>
            <a:r>
              <a:rPr lang="en-IN" dirty="0"/>
              <a:t>C</a:t>
            </a:r>
            <a:r>
              <a:rPr lang="en-IN" sz="100" dirty="0"/>
              <a:t> </a:t>
            </a:r>
            <a:r>
              <a:rPr lang="en-IN" dirty="0"/>
              <a:t>G to confirm proper operation, and making the first diary entry.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4901-5D10-4B9F-B51A-A5BDF8546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22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2E73-72B5-4F6C-B4F3-AE11F9C6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3478"/>
            <a:ext cx="8458200" cy="903231"/>
          </a:xfrm>
        </p:spPr>
        <p:txBody>
          <a:bodyPr/>
          <a:lstStyle/>
          <a:p>
            <a:r>
              <a:rPr lang="en-US" dirty="0"/>
              <a:t>Chapter Summary </a:t>
            </a:r>
            <a:r>
              <a:rPr lang="en-US" sz="1000" b="0" baseline="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9D57-4415-4957-BC94-8CDA25E155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692" y="1696825"/>
            <a:ext cx="7409469" cy="4551575"/>
          </a:xfrm>
        </p:spPr>
        <p:txBody>
          <a:bodyPr/>
          <a:lstStyle/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After the monitoring period, review the patient diary before removing the monitor.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After removing the monitor, make sure the results are evaluated and a report is placed in the patient’s medical record.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4901-5D10-4B9F-B51A-A5BDF8546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6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8172-EC83-4BE6-AF02-90B1EB4B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82709"/>
            <a:ext cx="8458200" cy="903231"/>
          </a:xfrm>
        </p:spPr>
        <p:txBody>
          <a:bodyPr/>
          <a:lstStyle/>
          <a:p>
            <a:r>
              <a:rPr lang="en-US" dirty="0"/>
              <a:t>Your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B307-D485-45B3-96F6-08D33D6776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2680" y="1480008"/>
            <a:ext cx="7683732" cy="4768392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You may be responsible for: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Applying and removing the monitor.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Providing patient education.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Ensuring that results are placed in patient’s chart.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Transferring content from the digital device.</a:t>
            </a:r>
          </a:p>
          <a:p>
            <a:pPr marL="292608" lvl="0" indent="-292608">
              <a:buClr>
                <a:schemeClr val="dk1"/>
              </a:buClr>
              <a:buSzPts val="2400"/>
              <a:buChar char="•"/>
            </a:pPr>
            <a:r>
              <a:rPr lang="en-IN" dirty="0"/>
              <a:t>Distinguishing </a:t>
            </a:r>
            <a:r>
              <a:rPr lang="en-IN" dirty="0" err="1"/>
              <a:t>artifact</a:t>
            </a:r>
            <a:r>
              <a:rPr lang="en-IN" dirty="0"/>
              <a:t> from cardiac dysrhythmias.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864F-EE40-4371-BBD0-02AB8A0D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2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8172-EC83-4BE6-AF02-90B1EB4B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10964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dirty="0"/>
              <a:t>Learning Outcome 13.1</a:t>
            </a:r>
            <a:br>
              <a:rPr lang="en-IN" dirty="0"/>
            </a:br>
            <a:r>
              <a:rPr lang="en-IN" dirty="0"/>
              <a:t>Apply Your Knowledge </a:t>
            </a:r>
            <a:r>
              <a:rPr lang="en-IN" sz="1100" b="0" dirty="0"/>
              <a:t>1</a:t>
            </a:r>
            <a:endParaRPr lang="en-US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B307-D485-45B3-96F6-08D33D6776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27522" y="2384981"/>
            <a:ext cx="7598890" cy="3863419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n-IN" dirty="0"/>
              <a:t>How long does an ambulatory monitor typically remain on a patient?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864F-EE40-4371-BBD0-02AB8A0D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44D9-2C6F-499B-8D37-CA53BCD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93706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sz="3600" dirty="0"/>
              <a:t>Learning Outcome 13.1</a:t>
            </a:r>
            <a:br>
              <a:rPr lang="en-IN" sz="3600" dirty="0"/>
            </a:br>
            <a:r>
              <a:rPr lang="en-IN" sz="3600" dirty="0"/>
              <a:t>Apply Your Knowledge </a:t>
            </a:r>
            <a:r>
              <a:rPr lang="en-IN" sz="1100" b="0" dirty="0"/>
              <a:t>2</a:t>
            </a:r>
            <a:endParaRPr lang="en-US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969FF-2DA7-478D-BC47-CD2106C77F8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2680" y="1698216"/>
            <a:ext cx="7858420" cy="824268"/>
          </a:xfrm>
        </p:spPr>
        <p:txBody>
          <a:bodyPr/>
          <a:lstStyle/>
          <a:p>
            <a:r>
              <a:rPr lang="en-IN" dirty="0"/>
              <a:t>How long does an ambulatory monitor typically remain on a patient?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B976A-4756-48DD-9486-35ABB190C1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2680" y="3247935"/>
            <a:ext cx="7858420" cy="714465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24 to 48 hours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7C203-4846-41D4-9ED4-6448930BA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2BC67E-22EE-4F32-8E08-D52757EC83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2680" y="2623763"/>
            <a:ext cx="7858420" cy="52289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421158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3BA3-4C11-49A5-8C56-86C6D1BB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09600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IN" dirty="0"/>
              <a:t>Learning Outcome 13.2</a:t>
            </a:r>
            <a:br>
              <a:rPr lang="en-IN" dirty="0"/>
            </a:br>
            <a:r>
              <a:rPr lang="en-IN" dirty="0"/>
              <a:t>How Is Ambulatory Monitoring Used?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2AF8-4F55-48B9-86F2-C3663057F7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93508" y="1819373"/>
            <a:ext cx="7707591" cy="44290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Key Terms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Antidysrhythmic.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Palpitations.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Stress E</a:t>
            </a:r>
            <a:r>
              <a:rPr lang="en-US" sz="1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sz="1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Syncope.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225B-46CE-496A-B49C-742735F23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1657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itle Slides Master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B385948E-CF34-4CE8-9AC7-28DE40FDC656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FEE61EC3-6634-45B5-BF77-FBC9B835BC79}"/>
    </a:ext>
  </a:extLst>
</a:theme>
</file>

<file path=ppt/theme/theme4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A15A20A0-BEE6-47A5-BC6B-F87134FBF13C}"/>
    </a:ext>
  </a:extLst>
</a:theme>
</file>

<file path=ppt/theme/theme5.xml><?xml version="1.0" encoding="utf-8"?>
<a:theme xmlns:a="http://schemas.openxmlformats.org/drawingml/2006/main" name="ImageDescriptionAppendixSlideMaster">
  <a:themeElements>
    <a:clrScheme name="Custom 16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22313DF8-AA3F-4A8D-9652-6DDC53D759ED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Nickels_UB13e_PPT_Instructor_Ch03</Template>
  <TotalTime>6523</TotalTime>
  <Words>3727</Words>
  <Application>Microsoft Office PowerPoint</Application>
  <PresentationFormat>On-screen Show (4:3)</PresentationFormat>
  <Paragraphs>591</Paragraphs>
  <Slides>56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Calibri</vt:lpstr>
      <vt:lpstr>Garamond</vt:lpstr>
      <vt:lpstr>Tahoma</vt:lpstr>
      <vt:lpstr>Verdana</vt:lpstr>
      <vt:lpstr>Title Slides Master</vt:lpstr>
      <vt:lpstr>MainContentSlideMaster</vt:lpstr>
      <vt:lpstr>ClosingMaster</vt:lpstr>
      <vt:lpstr>DividerSlideMaster</vt:lpstr>
      <vt:lpstr>ImageDescriptionAppendixSlideMaster</vt:lpstr>
      <vt:lpstr>Organic</vt:lpstr>
      <vt:lpstr>Chapter 13</vt:lpstr>
      <vt:lpstr>CHAPTER 13 </vt:lpstr>
      <vt:lpstr>Learning Outcome 13.1 Ambulatory Monitoring</vt:lpstr>
      <vt:lpstr>What Is Ambulatory Monitoring? 1</vt:lpstr>
      <vt:lpstr>What Is Ambulatory Monitoring? 2</vt:lpstr>
      <vt:lpstr>Your Responsibilities</vt:lpstr>
      <vt:lpstr>Learning Outcome 13.1 Apply Your Knowledge 1</vt:lpstr>
      <vt:lpstr>Learning Outcome 13.1 Apply Your Knowledge 2</vt:lpstr>
      <vt:lpstr>Learning Outcome 13.2 How Is Ambulatory Monitoring Used?</vt:lpstr>
      <vt:lpstr>Why Is Ambulatory Monitoring Used?</vt:lpstr>
      <vt:lpstr>Reasons for Ordering Ambulatory Monitoring</vt:lpstr>
      <vt:lpstr>Learning Outcome 13.2 Apply Your Knowledge 1</vt:lpstr>
      <vt:lpstr>Learning Outcome 13.2 Apply Your Knowledge 2</vt:lpstr>
      <vt:lpstr>Learning Outcome 13.3 Types of Ambulatory Monitoring</vt:lpstr>
      <vt:lpstr>Holter Monitoring</vt:lpstr>
      <vt:lpstr>Cardiac Event Recording</vt:lpstr>
      <vt:lpstr>Loop-Memory Monitor</vt:lpstr>
      <vt:lpstr>Symptom Event Monitor</vt:lpstr>
      <vt:lpstr>Wireless 12-Lead E C G</vt:lpstr>
      <vt:lpstr>Telemetry Monitoring</vt:lpstr>
      <vt:lpstr>Mobile Cardiac Outpatient Telemetry (M C O T)</vt:lpstr>
      <vt:lpstr>Loose or Disconnected Electrodes</vt:lpstr>
      <vt:lpstr>Learning Outcome 13.3 Apply Your Knowledge 1</vt:lpstr>
      <vt:lpstr>Learning Outcome 13.3 Apply Your Knowledge 2</vt:lpstr>
      <vt:lpstr>Learning Outcome 13.4 Educating the Patient</vt:lpstr>
      <vt:lpstr>Patient Diary</vt:lpstr>
      <vt:lpstr>Diary—What Is Recorded</vt:lpstr>
      <vt:lpstr>Law and Ethics</vt:lpstr>
      <vt:lpstr>What the Patient Should Know during Ambulatory Monitoring 1</vt:lpstr>
      <vt:lpstr>What the Patient Should Know during Ambulatory Monitoring 2</vt:lpstr>
      <vt:lpstr>Patient Education and Communication</vt:lpstr>
      <vt:lpstr>Learning Outcome 13.4 Apply Your Knowledge 1</vt:lpstr>
      <vt:lpstr>Learning Outcome 13.4 Apply Your Knowledge 2</vt:lpstr>
      <vt:lpstr>Learning Outcome 13.5 Preparing the Patient</vt:lpstr>
      <vt:lpstr>Pediatric Patients</vt:lpstr>
      <vt:lpstr>Learning Outcome 13.5 Apply Your Knowledge 1</vt:lpstr>
      <vt:lpstr>Learning Outcome 13.5 Apply Your Knowledge 2</vt:lpstr>
      <vt:lpstr>Learning Outcome 13.6 Gather Equipment</vt:lpstr>
      <vt:lpstr>Prepare the Monitor</vt:lpstr>
      <vt:lpstr>Place the Electrodes</vt:lpstr>
      <vt:lpstr>Elderly Patients</vt:lpstr>
      <vt:lpstr>Apply the Monitor 1</vt:lpstr>
      <vt:lpstr>Apply the Monitor 2</vt:lpstr>
      <vt:lpstr>Apply the Monitor 3</vt:lpstr>
      <vt:lpstr>Learning Outcome 13.6 Apply Your Knowledge 1</vt:lpstr>
      <vt:lpstr>Learning Outcome 13.6 Apply Your Knowledge 2</vt:lpstr>
      <vt:lpstr>Learning Outcome 13.7 Removing the Ambulatory Monitor</vt:lpstr>
      <vt:lpstr>Reporting Results 1</vt:lpstr>
      <vt:lpstr>Reporting Results 2</vt:lpstr>
      <vt:lpstr>Abnormal Results 1</vt:lpstr>
      <vt:lpstr>Abnormal Results 2</vt:lpstr>
      <vt:lpstr>Learning Outcome 13.7 Apply Your Knowledge 1</vt:lpstr>
      <vt:lpstr>Learning Outcome 13.7 Apply Your Knowledge 2</vt:lpstr>
      <vt:lpstr>Chapter Summary 1</vt:lpstr>
      <vt:lpstr>Chapter Summary 2</vt:lpstr>
      <vt:lpstr>Chapter Summary 3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Emma Flores</dc:creator>
  <cp:lastModifiedBy>Emma Flores</cp:lastModifiedBy>
  <cp:revision>2215</cp:revision>
  <dcterms:created xsi:type="dcterms:W3CDTF">2020-12-08T04:00:13Z</dcterms:created>
  <dcterms:modified xsi:type="dcterms:W3CDTF">2024-10-09T13:19:55Z</dcterms:modified>
</cp:coreProperties>
</file>