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14.xml" ContentType="application/vnd.openxmlformats-officedocument.presentationml.notesSlide+xml"/>
  <Override PartName="/ppt/notesSlides/notesSlide36.xml" ContentType="application/vnd.openxmlformats-officedocument.presentationml.notesSlide+xml"/>
  <Override PartName="/ppt/notesSlides/notesSlide15.xml" ContentType="application/vnd.openxmlformats-officedocument.presentationml.notesSlide+xml"/>
  <Override PartName="/ppt/notesSlides/notesSlide37.xml" ContentType="application/vnd.openxmlformats-officedocument.presentationml.notesSlide+xml"/>
  <Override PartName="/ppt/notesSlides/notesSlide16.xml" ContentType="application/vnd.openxmlformats-officedocument.presentationml.notesSlide+xml"/>
  <Override PartName="/ppt/notesSlides/notesSlide38.xml" ContentType="application/vnd.openxmlformats-officedocument.presentationml.notesSlide+xml"/>
  <Override PartName="/ppt/notesSlides/notesSlide17.xml" ContentType="application/vnd.openxmlformats-officedocument.presentationml.notesSlide+xml"/>
  <Override PartName="/ppt/notesSlides/notesSlide39.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2.xml" ContentType="application/vnd.openxmlformats-officedocument.presentationml.notesSlide+xml"/>
  <Override PartName="/ppt/notesSlides/notesSlide21.xml" ContentType="application/vnd.openxmlformats-officedocument.presentationml.notesSlide+xml"/>
  <Override PartName="/ppt/notesSlides/notesSlide43.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32.xml.rels" ContentType="application/vnd.openxmlformats-package.relationships+xml"/>
  <Override PartName="/ppt/notesSlides/_rels/notesSlide10.xml.rels" ContentType="application/vnd.openxmlformats-package.relationships+xml"/>
  <Override PartName="/ppt/notesSlides/_rels/notesSlide33.xml.rels" ContentType="application/vnd.openxmlformats-package.relationships+xml"/>
  <Override PartName="/ppt/notesSlides/_rels/notesSlide11.xml.rels" ContentType="application/vnd.openxmlformats-package.relationships+xml"/>
  <Override PartName="/ppt/notesSlides/_rels/notesSlide34.xml.rels" ContentType="application/vnd.openxmlformats-package.relationships+xml"/>
  <Override PartName="/ppt/notesSlides/_rels/notesSlide12.xml.rels" ContentType="application/vnd.openxmlformats-package.relationships+xml"/>
  <Override PartName="/ppt/notesSlides/_rels/notesSlide35.xml.rels" ContentType="application/vnd.openxmlformats-package.relationships+xml"/>
  <Override PartName="/ppt/notesSlides/_rels/notesSlide13.xml.rels" ContentType="application/vnd.openxmlformats-package.relationships+xml"/>
  <Override PartName="/ppt/notesSlides/_rels/notesSlide36.xml.rels" ContentType="application/vnd.openxmlformats-package.relationships+xml"/>
  <Override PartName="/ppt/notesSlides/_rels/notesSlide14.xml.rels" ContentType="application/vnd.openxmlformats-package.relationships+xml"/>
  <Override PartName="/ppt/notesSlides/_rels/notesSlide37.xml.rels" ContentType="application/vnd.openxmlformats-package.relationships+xml"/>
  <Override PartName="/ppt/notesSlides/_rels/notesSlide15.xml.rels" ContentType="application/vnd.openxmlformats-package.relationships+xml"/>
  <Override PartName="/ppt/notesSlides/_rels/notesSlide38.xml.rels" ContentType="application/vnd.openxmlformats-package.relationships+xml"/>
  <Override PartName="/ppt/notesSlides/_rels/notesSlide16.xml.rels" ContentType="application/vnd.openxmlformats-package.relationships+xml"/>
  <Override PartName="/ppt/notesSlides/_rels/notesSlide39.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42.xml.rels" ContentType="application/vnd.openxmlformats-package.relationships+xml"/>
  <Override PartName="/ppt/notesSlides/_rels/notesSlide20.xml.rels" ContentType="application/vnd.openxmlformats-package.relationships+xml"/>
  <Override PartName="/ppt/notesSlides/_rels/notesSlide43.xml.rels" ContentType="application/vnd.openxmlformats-package.relationships+xml"/>
  <Override PartName="/ppt/notesSlides/_rels/notesSlide21.xml.rels" ContentType="application/vnd.openxmlformats-package.relationships+xml"/>
  <Override PartName="/ppt/notesSlides/_rels/notesSlide44.xml.rels" ContentType="application/vnd.openxmlformats-package.relationships+xml"/>
  <Override PartName="/ppt/notesSlides/_rels/notesSlide22.xml.rels" ContentType="application/vnd.openxmlformats-package.relationships+xml"/>
  <Override PartName="/ppt/notesSlides/_rels/notesSlide45.xml.rels" ContentType="application/vnd.openxmlformats-package.relationships+xml"/>
  <Override PartName="/ppt/notesSlides/_rels/notesSlide23.xml.rels" ContentType="application/vnd.openxmlformats-package.relationships+xml"/>
  <Override PartName="/ppt/notesSlides/_rels/notesSlide46.xml.rels" ContentType="application/vnd.openxmlformats-package.relationships+xml"/>
  <Override PartName="/ppt/notesSlides/_rels/notesSlide24.xml.rels" ContentType="application/vnd.openxmlformats-package.relationships+xml"/>
  <Override PartName="/ppt/notesSlides/_rels/notesSlide47.xml.rels" ContentType="application/vnd.openxmlformats-package.relationships+xml"/>
  <Override PartName="/ppt/notesSlides/_rels/notesSlide25.xml.rels" ContentType="application/vnd.openxmlformats-package.relationships+xml"/>
  <Override PartName="/ppt/notesSlides/_rels/notesSlide48.xml.rels" ContentType="application/vnd.openxmlformats-package.relationships+xml"/>
  <Override PartName="/ppt/notesSlides/_rels/notesSlide26.xml.rels" ContentType="application/vnd.openxmlformats-package.relationships+xml"/>
  <Override PartName="/ppt/notesSlides/_rels/notesSlide49.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29.xml.rels" ContentType="application/vnd.openxmlformats-package.relationships+xml"/>
  <Override PartName="/ppt/notesSlides/_rels/notesSlide52.xml.rels" ContentType="application/vnd.openxmlformats-package.relationships+xml"/>
  <Override PartName="/ppt/notesSlides/_rels/notesSlide30.xml.rels" ContentType="application/vnd.openxmlformats-package.relationships+xml"/>
  <Override PartName="/ppt/notesSlides/_rels/notesSlide53.xml.rels" ContentType="application/vnd.openxmlformats-package.relationships+xml"/>
  <Override PartName="/ppt/notesSlides/_rels/notesSlide31.xml.rels" ContentType="application/vnd.openxmlformats-package.relationships+xml"/>
  <Override PartName="/ppt/notesSlides/_rels/notesSlide40.xml.rels" ContentType="application/vnd.openxmlformats-package.relationships+xml"/>
  <Override PartName="/ppt/notesSlides/_rels/notesSlide41.xml.rels" ContentType="application/vnd.openxmlformats-package.relationships+xml"/>
  <Override PartName="/ppt/notesSlides/_rels/notesSlide50.xml.rels" ContentType="application/vnd.openxmlformats-package.relationships+xml"/>
  <Override PartName="/ppt/notesSlides/_rels/notesSlide51.xml.rels" ContentType="application/vnd.openxmlformats-package.relationships+xml"/>
  <Override PartName="/ppt/notesSlides/notesSlide22.xml" ContentType="application/vnd.openxmlformats-officedocument.presentationml.notesSlide+xml"/>
  <Override PartName="/ppt/notesSlides/notesSlide44.xml" ContentType="application/vnd.openxmlformats-officedocument.presentationml.notesSlide+xml"/>
  <Override PartName="/ppt/notesSlides/notesSlide23.xml" ContentType="application/vnd.openxmlformats-officedocument.presentationml.notesSlide+xml"/>
  <Override PartName="/ppt/notesSlides/notesSlide45.xml" ContentType="application/vnd.openxmlformats-officedocument.presentationml.notesSlide+xml"/>
  <Override PartName="/ppt/notesSlides/notesSlide24.xml" ContentType="application/vnd.openxmlformats-officedocument.presentationml.notesSlide+xml"/>
  <Override PartName="/ppt/notesSlides/notesSlide46.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26.xml" ContentType="application/vnd.openxmlformats-officedocument.presentationml.notesSlide+xml"/>
  <Override PartName="/ppt/notesSlides/notesSlide48.xml" ContentType="application/vnd.openxmlformats-officedocument.presentationml.notesSlide+xml"/>
  <Override PartName="/ppt/notesSlides/notesSlide27.xml" ContentType="application/vnd.openxmlformats-officedocument.presentationml.notesSlide+xml"/>
  <Override PartName="/ppt/notesSlides/notesSlide49.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52.xml" ContentType="application/vnd.openxmlformats-officedocument.presentationml.notesSlide+xml"/>
  <Override PartName="/ppt/notesSlides/notesSlide31.xml" ContentType="application/vnd.openxmlformats-officedocument.presentationml.notesSlide+xml"/>
  <Override PartName="/ppt/notesSlides/notesSlide53.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0.xml" ContentType="application/vnd.openxmlformats-officedocument.presentationml.slideLayout+xml"/>
  <Override PartName="/ppt/slideLayouts/slideLayout3.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3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3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Layouts/slideLayout36.xml" ContentType="application/vnd.openxmlformats-officedocument.presentationml.slideLayout+xml"/>
  <Override PartName="/ppt/slideLayouts/slideLayout15.xml" ContentType="application/vnd.openxmlformats-officedocument.presentationml.slideLayout+xml"/>
  <Override PartName="/ppt/slideLayouts/slideLayout37.xml" ContentType="application/vnd.openxmlformats-officedocument.presentationml.slideLayout+xml"/>
  <Override PartName="/ppt/slideLayouts/slideLayout16.xml" ContentType="application/vnd.openxmlformats-officedocument.presentationml.slideLayout+xml"/>
  <Override PartName="/ppt/slideLayouts/slideLayout38.xml" ContentType="application/vnd.openxmlformats-officedocument.presentationml.slideLayout+xml"/>
  <Override PartName="/ppt/slideLayouts/slideLayout17.xml" ContentType="application/vnd.openxmlformats-officedocument.presentationml.slideLayout+xml"/>
  <Override PartName="/ppt/slideLayouts/slideLayout3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2.xml" ContentType="application/vnd.openxmlformats-officedocument.presentationml.slideLayout+xml"/>
  <Override PartName="/ppt/slideLayouts/slideLayout21.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44.xml" ContentType="application/vnd.openxmlformats-officedocument.presentationml.slideLayout+xml"/>
  <Override PartName="/ppt/slideLayouts/slideLayout23.xml" ContentType="application/vnd.openxmlformats-officedocument.presentationml.slideLayout+xml"/>
  <Override PartName="/ppt/slideLayouts/slideLayout45.xml" ContentType="application/vnd.openxmlformats-officedocument.presentationml.slideLayout+xml"/>
  <Override PartName="/ppt/slideLayouts/slideLayout24.xml" ContentType="application/vnd.openxmlformats-officedocument.presentationml.slideLayout+xml"/>
  <Override PartName="/ppt/slideLayouts/slideLayout46.xml" ContentType="application/vnd.openxmlformats-officedocument.presentationml.slideLayout+xml"/>
  <Override PartName="/ppt/slideLayouts/slideLayout25.xml" ContentType="application/vnd.openxmlformats-officedocument.presentationml.slideLayout+xml"/>
  <Override PartName="/ppt/slideLayouts/slideLayout47.xml" ContentType="application/vnd.openxmlformats-officedocument.presentationml.slideLayout+xml"/>
  <Override PartName="/ppt/slideLayouts/slideLayout26.xml" ContentType="application/vnd.openxmlformats-officedocument.presentationml.slideLayout+xml"/>
  <Override PartName="/ppt/slideLayouts/slideLayout48.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0.xml.rels" ContentType="application/vnd.openxmlformats-package.relationships+xml"/>
  <Override PartName="/ppt/slideLayouts/_rels/slideLayout3.xml.rels" ContentType="application/vnd.openxmlformats-package.relationships+xml"/>
  <Override PartName="/ppt/slideLayouts/_rels/slideLayout31.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34.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37.xml.rels" ContentType="application/vnd.openxmlformats-package.relationships+xml"/>
  <Override PartName="/ppt/slideLayouts/_rels/slideLayout15.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4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theme/_rels/theme1.xml.rels" ContentType="application/vnd.openxmlformats-package.relationships+xml"/>
  <Override PartName="/ppt/theme/_rels/theme2.xml.rels" ContentType="application/vnd.openxmlformats-package.relationships+xml"/>
  <Override PartName="/ppt/theme/_rels/theme3.xml.rels" ContentType="application/vnd.openxmlformats-package.relationships+xml"/>
  <Override PartName="/ppt/theme/_rels/theme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jpeg" ContentType="image/jpeg"/>
  <Override PartName="/ppt/media/image8.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14.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3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7.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33.xml.rels" ContentType="application/vnd.openxmlformats-package.relationships+xml"/>
  <Override PartName="/ppt/slides/_rels/slide11.xml.rels" ContentType="application/vnd.openxmlformats-package.relationships+xml"/>
  <Override PartName="/ppt/slides/_rels/slide34.xml.rels" ContentType="application/vnd.openxmlformats-package.relationships+xml"/>
  <Override PartName="/ppt/slides/_rels/slide12.xml.rels" ContentType="application/vnd.openxmlformats-package.relationships+xml"/>
  <Override PartName="/ppt/slides/_rels/slide35.xml.rels" ContentType="application/vnd.openxmlformats-package.relationships+xml"/>
  <Override PartName="/ppt/slides/_rels/slide13.xml.rels" ContentType="application/vnd.openxmlformats-package.relationships+xml"/>
  <Override PartName="/ppt/slides/_rels/slide36.xml.rels" ContentType="application/vnd.openxmlformats-package.relationships+xml"/>
  <Override PartName="/ppt/slides/_rels/slide14.xml.rels" ContentType="application/vnd.openxmlformats-package.relationships+xml"/>
  <Override PartName="/ppt/slides/_rels/slide37.xml.rels" ContentType="application/vnd.openxmlformats-package.relationships+xml"/>
  <Override PartName="/ppt/slides/_rels/slide15.xml.rels" ContentType="application/vnd.openxmlformats-package.relationships+xml"/>
  <Override PartName="/ppt/slides/_rels/slide38.xml.rels" ContentType="application/vnd.openxmlformats-package.relationships+xml"/>
  <Override PartName="/ppt/slides/_rels/slide16.xml.rels" ContentType="application/vnd.openxmlformats-package.relationships+xml"/>
  <Override PartName="/ppt/slides/_rels/slide39.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42.xml.rels" ContentType="application/vnd.openxmlformats-package.relationships+xml"/>
  <Override PartName="/ppt/slides/_rels/slide20.xml.rels" ContentType="application/vnd.openxmlformats-package.relationships+xml"/>
  <Override PartName="/ppt/slides/_rels/slide43.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45.xml.rels" ContentType="application/vnd.openxmlformats-package.relationships+xml"/>
  <Override PartName="/ppt/slides/_rels/slide23.xml.rels" ContentType="application/vnd.openxmlformats-package.relationships+xml"/>
  <Override PartName="/ppt/slides/_rels/slide46.xml.rels" ContentType="application/vnd.openxmlformats-package.relationships+xml"/>
  <Override PartName="/ppt/slides/_rels/slide24.xml.rels" ContentType="application/vnd.openxmlformats-package.relationships+xml"/>
  <Override PartName="/ppt/slides/_rels/slide47.xml.rels" ContentType="application/vnd.openxmlformats-package.relationships+xml"/>
  <Override PartName="/ppt/slides/_rels/slide25.xml.rels" ContentType="application/vnd.openxmlformats-package.relationships+xml"/>
  <Override PartName="/ppt/slides/_rels/slide48.xml.rels" ContentType="application/vnd.openxmlformats-package.relationships+xml"/>
  <Override PartName="/ppt/slides/_rels/slide26.xml.rels" ContentType="application/vnd.openxmlformats-package.relationships+xml"/>
  <Override PartName="/ppt/slides/_rels/slide4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52.xml.rels" ContentType="application/vnd.openxmlformats-package.relationships+xml"/>
  <Override PartName="/ppt/slides/_rels/slide30.xml.rels" ContentType="application/vnd.openxmlformats-package.relationships+xml"/>
  <Override PartName="/ppt/slides/_rels/slide53.xml.rels" ContentType="application/vnd.openxmlformats-package.relationships+xml"/>
  <Override PartName="/ppt/slides/_rels/slide31.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50.xml.rels" ContentType="application/vnd.openxmlformats-package.relationships+xml"/>
  <Override PartName="/ppt/slides/_rels/slide51.xml.rels" ContentType="application/vnd.openxmlformats-package.relationships+xml"/>
  <Override PartName="/ppt/slides/slide21.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44.xml" ContentType="application/vnd.openxmlformats-officedocument.presentationml.slide+xml"/>
  <Override PartName="/ppt/slides/slide23.xml" ContentType="application/vnd.openxmlformats-officedocument.presentationml.slide+xml"/>
  <Override PartName="/ppt/slides/slide45.xml" ContentType="application/vnd.openxmlformats-officedocument.presentationml.slide+xml"/>
  <Override PartName="/ppt/slides/slide24.xml" ContentType="application/vnd.openxmlformats-officedocument.presentationml.slide+xml"/>
  <Override PartName="/ppt/slides/slide46.xml" ContentType="application/vnd.openxmlformats-officedocument.presentationml.slide+xml"/>
  <Override PartName="/ppt/slides/slide25.xml" ContentType="application/vnd.openxmlformats-officedocument.presentationml.slide+xml"/>
  <Override PartName="/ppt/slides/slide47.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27.xml" ContentType="application/vnd.openxmlformats-officedocument.presentationml.slide+xml"/>
  <Override PartName="/ppt/slides/slide4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2.xml" ContentType="application/vnd.openxmlformats-officedocument.presentationml.slide+xml"/>
  <Override PartName="/ppt/slides/slide31.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_rels/presentation.xml.rels" ContentType="application/vnd.openxmlformats-package.relationships+xml"/>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2A182-0BF0-4FDC-8DC9-0BB3495D5F9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A91D061-0406-4330-A0FD-122C08F1332A}">
      <dgm:prSet/>
      <dgm:spPr/>
      <dgm:t>
        <a:bodyPr/>
        <a:lstStyle/>
        <a:p>
          <a:r>
            <a:rPr lang="en-IN" b="0" i="0"/>
            <a:t>Right coronary artery branches:</a:t>
          </a:r>
          <a:endParaRPr lang="en-US"/>
        </a:p>
      </dgm:t>
    </dgm:pt>
    <dgm:pt modelId="{6D20E1CB-4A60-4F7C-AE26-290E02B35B39}" type="parTrans" cxnId="{14976FD3-63E4-4887-BDF3-41AE0E90D9D8}">
      <dgm:prSet/>
      <dgm:spPr/>
      <dgm:t>
        <a:bodyPr/>
        <a:lstStyle/>
        <a:p>
          <a:endParaRPr lang="en-US"/>
        </a:p>
      </dgm:t>
    </dgm:pt>
    <dgm:pt modelId="{0CE02896-9F23-4BD2-A9D5-B0A0F72AEBAD}" type="sibTrans" cxnId="{14976FD3-63E4-4887-BDF3-41AE0E90D9D8}">
      <dgm:prSet/>
      <dgm:spPr/>
      <dgm:t>
        <a:bodyPr/>
        <a:lstStyle/>
        <a:p>
          <a:endParaRPr lang="en-US"/>
        </a:p>
      </dgm:t>
    </dgm:pt>
    <dgm:pt modelId="{CE105300-351D-4326-AC17-03D34CF5E12F}">
      <dgm:prSet/>
      <dgm:spPr/>
      <dgm:t>
        <a:bodyPr/>
        <a:lstStyle/>
        <a:p>
          <a:r>
            <a:rPr lang="en-IN" b="0" i="0"/>
            <a:t>Posterior descending artery.</a:t>
          </a:r>
          <a:endParaRPr lang="en-US"/>
        </a:p>
      </dgm:t>
    </dgm:pt>
    <dgm:pt modelId="{1084B351-07AD-4E57-A557-9C1B8B8BF7E5}" type="parTrans" cxnId="{6FB6725C-6A3F-41C0-A268-CECCBCFDC955}">
      <dgm:prSet/>
      <dgm:spPr/>
      <dgm:t>
        <a:bodyPr/>
        <a:lstStyle/>
        <a:p>
          <a:endParaRPr lang="en-US"/>
        </a:p>
      </dgm:t>
    </dgm:pt>
    <dgm:pt modelId="{D47C1BC4-8FF8-40CD-8AE8-48C5D0D73FE6}" type="sibTrans" cxnId="{6FB6725C-6A3F-41C0-A268-CECCBCFDC955}">
      <dgm:prSet/>
      <dgm:spPr/>
      <dgm:t>
        <a:bodyPr/>
        <a:lstStyle/>
        <a:p>
          <a:endParaRPr lang="en-US"/>
        </a:p>
      </dgm:t>
    </dgm:pt>
    <dgm:pt modelId="{08E9BC38-5E24-482A-B2C5-BC756135DA85}">
      <dgm:prSet/>
      <dgm:spPr/>
      <dgm:t>
        <a:bodyPr/>
        <a:lstStyle/>
        <a:p>
          <a:r>
            <a:rPr lang="en-IN" b="0" i="0"/>
            <a:t>Marginal artery.</a:t>
          </a:r>
          <a:endParaRPr lang="en-US"/>
        </a:p>
      </dgm:t>
    </dgm:pt>
    <dgm:pt modelId="{1E0222B2-9DA3-41A4-B122-F90B39F7F16A}" type="parTrans" cxnId="{E4E4DBDF-9B36-48C0-B0B5-6C9D63DC354E}">
      <dgm:prSet/>
      <dgm:spPr/>
      <dgm:t>
        <a:bodyPr/>
        <a:lstStyle/>
        <a:p>
          <a:endParaRPr lang="en-US"/>
        </a:p>
      </dgm:t>
    </dgm:pt>
    <dgm:pt modelId="{AEA0251E-F263-48DB-89BB-B7FD5E0E4EB1}" type="sibTrans" cxnId="{E4E4DBDF-9B36-48C0-B0B5-6C9D63DC354E}">
      <dgm:prSet/>
      <dgm:spPr/>
      <dgm:t>
        <a:bodyPr/>
        <a:lstStyle/>
        <a:p>
          <a:endParaRPr lang="en-US"/>
        </a:p>
      </dgm:t>
    </dgm:pt>
    <dgm:pt modelId="{B32D015B-C1FA-4E35-AE8F-1B47BFE44810}" type="pres">
      <dgm:prSet presAssocID="{1FE2A182-0BF0-4FDC-8DC9-0BB3495D5F9A}" presName="hierChild1" presStyleCnt="0">
        <dgm:presLayoutVars>
          <dgm:chPref val="1"/>
          <dgm:dir/>
          <dgm:animOne val="branch"/>
          <dgm:animLvl val="lvl"/>
          <dgm:resizeHandles/>
        </dgm:presLayoutVars>
      </dgm:prSet>
      <dgm:spPr/>
    </dgm:pt>
    <dgm:pt modelId="{613C7E3C-E618-4D4D-9C6C-42261EEC2005}" type="pres">
      <dgm:prSet presAssocID="{DA91D061-0406-4330-A0FD-122C08F1332A}" presName="hierRoot1" presStyleCnt="0"/>
      <dgm:spPr/>
    </dgm:pt>
    <dgm:pt modelId="{59BF82DA-4286-4B34-B8BF-AB28F47EE09A}" type="pres">
      <dgm:prSet presAssocID="{DA91D061-0406-4330-A0FD-122C08F1332A}" presName="composite" presStyleCnt="0"/>
      <dgm:spPr/>
    </dgm:pt>
    <dgm:pt modelId="{355FA916-F83C-4B5B-BBBE-86A7D154062A}" type="pres">
      <dgm:prSet presAssocID="{DA91D061-0406-4330-A0FD-122C08F1332A}" presName="background" presStyleLbl="node0" presStyleIdx="0" presStyleCnt="3"/>
      <dgm:spPr/>
    </dgm:pt>
    <dgm:pt modelId="{0F59306A-0CE4-4E07-9ED2-D28049AF223E}" type="pres">
      <dgm:prSet presAssocID="{DA91D061-0406-4330-A0FD-122C08F1332A}" presName="text" presStyleLbl="fgAcc0" presStyleIdx="0" presStyleCnt="3">
        <dgm:presLayoutVars>
          <dgm:chPref val="3"/>
        </dgm:presLayoutVars>
      </dgm:prSet>
      <dgm:spPr/>
    </dgm:pt>
    <dgm:pt modelId="{AF14220C-41FB-41E0-9A19-D14932FF8A5E}" type="pres">
      <dgm:prSet presAssocID="{DA91D061-0406-4330-A0FD-122C08F1332A}" presName="hierChild2" presStyleCnt="0"/>
      <dgm:spPr/>
    </dgm:pt>
    <dgm:pt modelId="{B027D3D5-446D-4999-9BC9-5BE39582EEFE}" type="pres">
      <dgm:prSet presAssocID="{CE105300-351D-4326-AC17-03D34CF5E12F}" presName="hierRoot1" presStyleCnt="0"/>
      <dgm:spPr/>
    </dgm:pt>
    <dgm:pt modelId="{FF24CC45-3AFB-4C5E-90DD-D689741D503B}" type="pres">
      <dgm:prSet presAssocID="{CE105300-351D-4326-AC17-03D34CF5E12F}" presName="composite" presStyleCnt="0"/>
      <dgm:spPr/>
    </dgm:pt>
    <dgm:pt modelId="{5FAC4C9F-CEE5-447C-A52D-470B11417564}" type="pres">
      <dgm:prSet presAssocID="{CE105300-351D-4326-AC17-03D34CF5E12F}" presName="background" presStyleLbl="node0" presStyleIdx="1" presStyleCnt="3"/>
      <dgm:spPr/>
    </dgm:pt>
    <dgm:pt modelId="{B26E9F44-D0E4-4995-A60D-9AA48DDB4D8F}" type="pres">
      <dgm:prSet presAssocID="{CE105300-351D-4326-AC17-03D34CF5E12F}" presName="text" presStyleLbl="fgAcc0" presStyleIdx="1" presStyleCnt="3">
        <dgm:presLayoutVars>
          <dgm:chPref val="3"/>
        </dgm:presLayoutVars>
      </dgm:prSet>
      <dgm:spPr/>
    </dgm:pt>
    <dgm:pt modelId="{73C7F6D5-5179-42A5-A358-9DFA4B44F559}" type="pres">
      <dgm:prSet presAssocID="{CE105300-351D-4326-AC17-03D34CF5E12F}" presName="hierChild2" presStyleCnt="0"/>
      <dgm:spPr/>
    </dgm:pt>
    <dgm:pt modelId="{BA407224-30A1-44C2-A96D-AF6CA7FC3BEC}" type="pres">
      <dgm:prSet presAssocID="{08E9BC38-5E24-482A-B2C5-BC756135DA85}" presName="hierRoot1" presStyleCnt="0"/>
      <dgm:spPr/>
    </dgm:pt>
    <dgm:pt modelId="{B975C41B-38E2-40DD-8D3E-BA92466D4F1D}" type="pres">
      <dgm:prSet presAssocID="{08E9BC38-5E24-482A-B2C5-BC756135DA85}" presName="composite" presStyleCnt="0"/>
      <dgm:spPr/>
    </dgm:pt>
    <dgm:pt modelId="{DE570494-7D55-48BA-8774-E82956B62C37}" type="pres">
      <dgm:prSet presAssocID="{08E9BC38-5E24-482A-B2C5-BC756135DA85}" presName="background" presStyleLbl="node0" presStyleIdx="2" presStyleCnt="3"/>
      <dgm:spPr/>
    </dgm:pt>
    <dgm:pt modelId="{D1C685FA-50C6-4D5F-AD9A-F793FC9CFB1B}" type="pres">
      <dgm:prSet presAssocID="{08E9BC38-5E24-482A-B2C5-BC756135DA85}" presName="text" presStyleLbl="fgAcc0" presStyleIdx="2" presStyleCnt="3">
        <dgm:presLayoutVars>
          <dgm:chPref val="3"/>
        </dgm:presLayoutVars>
      </dgm:prSet>
      <dgm:spPr/>
    </dgm:pt>
    <dgm:pt modelId="{3A5A52A7-77A3-4E4B-A415-A4792AA578FC}" type="pres">
      <dgm:prSet presAssocID="{08E9BC38-5E24-482A-B2C5-BC756135DA85}" presName="hierChild2" presStyleCnt="0"/>
      <dgm:spPr/>
    </dgm:pt>
  </dgm:ptLst>
  <dgm:cxnLst>
    <dgm:cxn modelId="{A25FCC1F-BFD9-481A-A4D8-B609A94B293F}" type="presOf" srcId="{08E9BC38-5E24-482A-B2C5-BC756135DA85}" destId="{D1C685FA-50C6-4D5F-AD9A-F793FC9CFB1B}" srcOrd="0" destOrd="0" presId="urn:microsoft.com/office/officeart/2005/8/layout/hierarchy1"/>
    <dgm:cxn modelId="{82FA0D26-2433-45E2-BFC2-00D13FA738E0}" type="presOf" srcId="{DA91D061-0406-4330-A0FD-122C08F1332A}" destId="{0F59306A-0CE4-4E07-9ED2-D28049AF223E}" srcOrd="0" destOrd="0" presId="urn:microsoft.com/office/officeart/2005/8/layout/hierarchy1"/>
    <dgm:cxn modelId="{6FB6725C-6A3F-41C0-A268-CECCBCFDC955}" srcId="{1FE2A182-0BF0-4FDC-8DC9-0BB3495D5F9A}" destId="{CE105300-351D-4326-AC17-03D34CF5E12F}" srcOrd="1" destOrd="0" parTransId="{1084B351-07AD-4E57-A557-9C1B8B8BF7E5}" sibTransId="{D47C1BC4-8FF8-40CD-8AE8-48C5D0D73FE6}"/>
    <dgm:cxn modelId="{14976FD3-63E4-4887-BDF3-41AE0E90D9D8}" srcId="{1FE2A182-0BF0-4FDC-8DC9-0BB3495D5F9A}" destId="{DA91D061-0406-4330-A0FD-122C08F1332A}" srcOrd="0" destOrd="0" parTransId="{6D20E1CB-4A60-4F7C-AE26-290E02B35B39}" sibTransId="{0CE02896-9F23-4BD2-A9D5-B0A0F72AEBAD}"/>
    <dgm:cxn modelId="{E4E4DBDF-9B36-48C0-B0B5-6C9D63DC354E}" srcId="{1FE2A182-0BF0-4FDC-8DC9-0BB3495D5F9A}" destId="{08E9BC38-5E24-482A-B2C5-BC756135DA85}" srcOrd="2" destOrd="0" parTransId="{1E0222B2-9DA3-41A4-B122-F90B39F7F16A}" sibTransId="{AEA0251E-F263-48DB-89BB-B7FD5E0E4EB1}"/>
    <dgm:cxn modelId="{05E67DE1-D9C1-4DDC-8F8A-E566D8B54D49}" type="presOf" srcId="{CE105300-351D-4326-AC17-03D34CF5E12F}" destId="{B26E9F44-D0E4-4995-A60D-9AA48DDB4D8F}" srcOrd="0" destOrd="0" presId="urn:microsoft.com/office/officeart/2005/8/layout/hierarchy1"/>
    <dgm:cxn modelId="{26BF81ED-2177-4464-A16C-5AFFEBD96925}" type="presOf" srcId="{1FE2A182-0BF0-4FDC-8DC9-0BB3495D5F9A}" destId="{B32D015B-C1FA-4E35-AE8F-1B47BFE44810}" srcOrd="0" destOrd="0" presId="urn:microsoft.com/office/officeart/2005/8/layout/hierarchy1"/>
    <dgm:cxn modelId="{BF370A0B-8EB2-4BF6-A7A1-BD476BFD6D86}" type="presParOf" srcId="{B32D015B-C1FA-4E35-AE8F-1B47BFE44810}" destId="{613C7E3C-E618-4D4D-9C6C-42261EEC2005}" srcOrd="0" destOrd="0" presId="urn:microsoft.com/office/officeart/2005/8/layout/hierarchy1"/>
    <dgm:cxn modelId="{F654D0B0-7EA6-4C94-A656-D13B8741E5C6}" type="presParOf" srcId="{613C7E3C-E618-4D4D-9C6C-42261EEC2005}" destId="{59BF82DA-4286-4B34-B8BF-AB28F47EE09A}" srcOrd="0" destOrd="0" presId="urn:microsoft.com/office/officeart/2005/8/layout/hierarchy1"/>
    <dgm:cxn modelId="{1A9C2774-4FB7-4E4A-B132-8311336D713C}" type="presParOf" srcId="{59BF82DA-4286-4B34-B8BF-AB28F47EE09A}" destId="{355FA916-F83C-4B5B-BBBE-86A7D154062A}" srcOrd="0" destOrd="0" presId="urn:microsoft.com/office/officeart/2005/8/layout/hierarchy1"/>
    <dgm:cxn modelId="{952D4E2B-629F-4140-976B-EFDF10A36F10}" type="presParOf" srcId="{59BF82DA-4286-4B34-B8BF-AB28F47EE09A}" destId="{0F59306A-0CE4-4E07-9ED2-D28049AF223E}" srcOrd="1" destOrd="0" presId="urn:microsoft.com/office/officeart/2005/8/layout/hierarchy1"/>
    <dgm:cxn modelId="{3611D817-64C7-49D5-8170-A4F814C7DA54}" type="presParOf" srcId="{613C7E3C-E618-4D4D-9C6C-42261EEC2005}" destId="{AF14220C-41FB-41E0-9A19-D14932FF8A5E}" srcOrd="1" destOrd="0" presId="urn:microsoft.com/office/officeart/2005/8/layout/hierarchy1"/>
    <dgm:cxn modelId="{4BFE05D6-8ED1-4F37-9DBA-AFA2F23451F1}" type="presParOf" srcId="{B32D015B-C1FA-4E35-AE8F-1B47BFE44810}" destId="{B027D3D5-446D-4999-9BC9-5BE39582EEFE}" srcOrd="1" destOrd="0" presId="urn:microsoft.com/office/officeart/2005/8/layout/hierarchy1"/>
    <dgm:cxn modelId="{0FBAF66A-4E98-4C93-B930-43A2A63AF7D1}" type="presParOf" srcId="{B027D3D5-446D-4999-9BC9-5BE39582EEFE}" destId="{FF24CC45-3AFB-4C5E-90DD-D689741D503B}" srcOrd="0" destOrd="0" presId="urn:microsoft.com/office/officeart/2005/8/layout/hierarchy1"/>
    <dgm:cxn modelId="{03E1AA25-6137-4A1D-B775-4DDE9E537994}" type="presParOf" srcId="{FF24CC45-3AFB-4C5E-90DD-D689741D503B}" destId="{5FAC4C9F-CEE5-447C-A52D-470B11417564}" srcOrd="0" destOrd="0" presId="urn:microsoft.com/office/officeart/2005/8/layout/hierarchy1"/>
    <dgm:cxn modelId="{F7FB8C70-7DFE-448D-8ADE-7F2ED569685C}" type="presParOf" srcId="{FF24CC45-3AFB-4C5E-90DD-D689741D503B}" destId="{B26E9F44-D0E4-4995-A60D-9AA48DDB4D8F}" srcOrd="1" destOrd="0" presId="urn:microsoft.com/office/officeart/2005/8/layout/hierarchy1"/>
    <dgm:cxn modelId="{B9F3491E-C0EF-4071-8351-6D664D5A2119}" type="presParOf" srcId="{B027D3D5-446D-4999-9BC9-5BE39582EEFE}" destId="{73C7F6D5-5179-42A5-A358-9DFA4B44F559}" srcOrd="1" destOrd="0" presId="urn:microsoft.com/office/officeart/2005/8/layout/hierarchy1"/>
    <dgm:cxn modelId="{E5AD17F6-724F-4ECD-947C-EB82DDF187C6}" type="presParOf" srcId="{B32D015B-C1FA-4E35-AE8F-1B47BFE44810}" destId="{BA407224-30A1-44C2-A96D-AF6CA7FC3BEC}" srcOrd="2" destOrd="0" presId="urn:microsoft.com/office/officeart/2005/8/layout/hierarchy1"/>
    <dgm:cxn modelId="{8FAFE706-E906-4B6A-AFAB-AC9CE37467E8}" type="presParOf" srcId="{BA407224-30A1-44C2-A96D-AF6CA7FC3BEC}" destId="{B975C41B-38E2-40DD-8D3E-BA92466D4F1D}" srcOrd="0" destOrd="0" presId="urn:microsoft.com/office/officeart/2005/8/layout/hierarchy1"/>
    <dgm:cxn modelId="{13D691A2-56D0-4430-AA64-90F07BC4B379}" type="presParOf" srcId="{B975C41B-38E2-40DD-8D3E-BA92466D4F1D}" destId="{DE570494-7D55-48BA-8774-E82956B62C37}" srcOrd="0" destOrd="0" presId="urn:microsoft.com/office/officeart/2005/8/layout/hierarchy1"/>
    <dgm:cxn modelId="{1B35B01B-517C-4A9A-B658-CBB93E8FB885}" type="presParOf" srcId="{B975C41B-38E2-40DD-8D3E-BA92466D4F1D}" destId="{D1C685FA-50C6-4D5F-AD9A-F793FC9CFB1B}" srcOrd="1" destOrd="0" presId="urn:microsoft.com/office/officeart/2005/8/layout/hierarchy1"/>
    <dgm:cxn modelId="{64A4AA79-446B-49EB-A286-8B6BA3553AD8}" type="presParOf" srcId="{BA407224-30A1-44C2-A96D-AF6CA7FC3BEC}" destId="{3A5A52A7-77A3-4E4B-A415-A4792AA578FC}"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FA916-F83C-4B5B-BBBE-86A7D154062A}">
      <dsp:nvSpPr>
        <dsp:cNvPr id="0" name=""/>
        <dsp:cNvSpPr/>
      </dsp:nvSpPr>
      <dsp:spPr>
        <a:xfrm>
          <a:off x="449341" y="236"/>
          <a:ext cx="2126113" cy="13500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9306A-0CE4-4E07-9ED2-D28049AF223E}">
      <dsp:nvSpPr>
        <dsp:cNvPr id="0" name=""/>
        <dsp:cNvSpPr/>
      </dsp:nvSpPr>
      <dsp:spPr>
        <a:xfrm>
          <a:off x="685576" y="224659"/>
          <a:ext cx="2126113" cy="13500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a:t>Right coronary artery branches:</a:t>
          </a:r>
          <a:endParaRPr lang="en-US" sz="2000" kern="1200"/>
        </a:p>
      </dsp:txBody>
      <dsp:txXfrm>
        <a:off x="725119" y="264202"/>
        <a:ext cx="2047027" cy="1270996"/>
      </dsp:txXfrm>
    </dsp:sp>
    <dsp:sp modelId="{5FAC4C9F-CEE5-447C-A52D-470B11417564}">
      <dsp:nvSpPr>
        <dsp:cNvPr id="0" name=""/>
        <dsp:cNvSpPr/>
      </dsp:nvSpPr>
      <dsp:spPr>
        <a:xfrm>
          <a:off x="3047925" y="236"/>
          <a:ext cx="2126113" cy="13500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E9F44-D0E4-4995-A60D-9AA48DDB4D8F}">
      <dsp:nvSpPr>
        <dsp:cNvPr id="0" name=""/>
        <dsp:cNvSpPr/>
      </dsp:nvSpPr>
      <dsp:spPr>
        <a:xfrm>
          <a:off x="3284160" y="224659"/>
          <a:ext cx="2126113" cy="13500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a:t>Posterior descending artery.</a:t>
          </a:r>
          <a:endParaRPr lang="en-US" sz="2000" kern="1200"/>
        </a:p>
      </dsp:txBody>
      <dsp:txXfrm>
        <a:off x="3323703" y="264202"/>
        <a:ext cx="2047027" cy="1270996"/>
      </dsp:txXfrm>
    </dsp:sp>
    <dsp:sp modelId="{DE570494-7D55-48BA-8774-E82956B62C37}">
      <dsp:nvSpPr>
        <dsp:cNvPr id="0" name=""/>
        <dsp:cNvSpPr/>
      </dsp:nvSpPr>
      <dsp:spPr>
        <a:xfrm>
          <a:off x="5646509" y="236"/>
          <a:ext cx="2126113" cy="13500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685FA-50C6-4D5F-AD9A-F793FC9CFB1B}">
      <dsp:nvSpPr>
        <dsp:cNvPr id="0" name=""/>
        <dsp:cNvSpPr/>
      </dsp:nvSpPr>
      <dsp:spPr>
        <a:xfrm>
          <a:off x="5882744" y="224659"/>
          <a:ext cx="2126113" cy="135008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i="0" kern="1200"/>
            <a:t>Marginal artery.</a:t>
          </a:r>
          <a:endParaRPr lang="en-US" sz="2000" kern="1200"/>
        </a:p>
      </dsp:txBody>
      <dsp:txXfrm>
        <a:off x="5922287" y="264202"/>
        <a:ext cx="2047027" cy="12709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800" spc="-1" strike="noStrike">
                <a:solidFill>
                  <a:schemeClr val="dk1"/>
                </a:solidFill>
                <a:latin typeface="Century Gothic"/>
              </a:rPr>
              <a:t>Click to move the slide</a:t>
            </a:r>
            <a:endParaRPr b="0" lang="en-US" sz="1800" spc="-1" strike="noStrike">
              <a:solidFill>
                <a:schemeClr val="dk1"/>
              </a:solidFill>
              <a:latin typeface="Century Gothic"/>
            </a:endParaRPr>
          </a:p>
        </p:txBody>
      </p:sp>
      <p:sp>
        <p:nvSpPr>
          <p:cNvPr id="221"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222"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223" name="PlaceHolder 4"/>
          <p:cNvSpPr>
            <a:spLocks noGrp="1"/>
          </p:cNvSpPr>
          <p:nvPr>
            <p:ph type="dt" idx="5"/>
          </p:nvPr>
        </p:nvSpPr>
        <p:spPr>
          <a:xfrm>
            <a:off x="4399200" y="0"/>
            <a:ext cx="3372840" cy="50256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224" name="PlaceHolder 5"/>
          <p:cNvSpPr>
            <a:spLocks noGrp="1"/>
          </p:cNvSpPr>
          <p:nvPr>
            <p:ph type="ftr" idx="6"/>
          </p:nvPr>
        </p:nvSpPr>
        <p:spPr>
          <a:xfrm>
            <a:off x="0" y="9555480"/>
            <a:ext cx="3372840" cy="50256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225" name="PlaceHolder 6"/>
          <p:cNvSpPr>
            <a:spLocks noGrp="1"/>
          </p:cNvSpPr>
          <p:nvPr>
            <p:ph type="sldNum" idx="7"/>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510614A6-2BD2-4838-88CA-4F19557508B2}"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PlaceHolder 1"/>
          <p:cNvSpPr>
            <a:spLocks noGrp="1"/>
          </p:cNvSpPr>
          <p:nvPr>
            <p:ph type="sldImg"/>
          </p:nvPr>
        </p:nvSpPr>
        <p:spPr>
          <a:xfrm>
            <a:off x="1371600" y="1143000"/>
            <a:ext cx="4114440" cy="3085920"/>
          </a:xfrm>
          <a:prstGeom prst="rect">
            <a:avLst/>
          </a:prstGeom>
          <a:ln w="0">
            <a:noFill/>
          </a:ln>
        </p:spPr>
      </p:sp>
      <p:sp>
        <p:nvSpPr>
          <p:cNvPr id="399"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14.2:  Describe typical cardiac symptoms and unstable angina.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Unstable angina is considered a state between angina and myocardial infarction.</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00"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17044CF4-366F-4B21-848F-500973858B3A}"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sldImg"/>
          </p:nvPr>
        </p:nvSpPr>
        <p:spPr>
          <a:xfrm>
            <a:off x="1371600" y="1143000"/>
            <a:ext cx="4114440" cy="3085920"/>
          </a:xfrm>
          <a:prstGeom prst="rect">
            <a:avLst/>
          </a:prstGeom>
          <a:ln w="0">
            <a:noFill/>
          </a:ln>
        </p:spPr>
      </p:sp>
      <p:sp>
        <p:nvSpPr>
          <p:cNvPr id="40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14.2:  Describe typical cardiac symptoms and unstable angina.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03"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1B65E6B0-1A85-4136-94DF-A24A98461BC4}"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PlaceHolder 1"/>
          <p:cNvSpPr>
            <a:spLocks noGrp="1"/>
          </p:cNvSpPr>
          <p:nvPr>
            <p:ph type="sldImg"/>
          </p:nvPr>
        </p:nvSpPr>
        <p:spPr>
          <a:xfrm>
            <a:off x="1371600" y="1143000"/>
            <a:ext cx="4114440" cy="3085920"/>
          </a:xfrm>
          <a:prstGeom prst="rect">
            <a:avLst/>
          </a:prstGeom>
          <a:ln w="0">
            <a:noFill/>
          </a:ln>
        </p:spPr>
      </p:sp>
      <p:sp>
        <p:nvSpPr>
          <p:cNvPr id="40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14.2:  Describe typical cardiac symptoms and unstable angina.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06"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4F88F3F-86B7-4D2C-BCD7-F60AF5C31BA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Img"/>
          </p:nvPr>
        </p:nvSpPr>
        <p:spPr>
          <a:xfrm>
            <a:off x="1371600" y="1143000"/>
            <a:ext cx="4114440" cy="3085920"/>
          </a:xfrm>
          <a:prstGeom prst="rect">
            <a:avLst/>
          </a:prstGeom>
          <a:ln w="0">
            <a:noFill/>
          </a:ln>
        </p:spPr>
      </p:sp>
      <p:sp>
        <p:nvSpPr>
          <p:cNvPr id="40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14.3:  Summarize atypical patient types and presentation.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Because cardiac symptoms are less predictable in women, it is important to be aware of other, subtler complaints that may indicate cardiac disease.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Females more likely to have MI symptoms unrelated to chest pain</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09"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1BD3396D-2622-4084-B029-27D218B28691}"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sldImg"/>
          </p:nvPr>
        </p:nvSpPr>
        <p:spPr>
          <a:xfrm>
            <a:off x="1371600" y="1143000"/>
            <a:ext cx="4114440" cy="3085920"/>
          </a:xfrm>
          <a:prstGeom prst="rect">
            <a:avLst/>
          </a:prstGeom>
          <a:ln w="0">
            <a:noFill/>
          </a:ln>
        </p:spPr>
      </p:sp>
      <p:sp>
        <p:nvSpPr>
          <p:cNvPr id="41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14.3:  Summarize atypical patient types and presentation.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The blood vessels can accommodate up to 40% plaque accumulation by expanding, reshaping, or remodeling themselves.</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When they can no longer maintain normal blood flow, complications such as myocardial infarction and stroke may occur.</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12"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3D1A7287-0067-467F-9959-F1034221C4F8}"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sldImg"/>
          </p:nvPr>
        </p:nvSpPr>
        <p:spPr>
          <a:xfrm>
            <a:off x="1371600" y="1143000"/>
            <a:ext cx="4114440" cy="3085920"/>
          </a:xfrm>
          <a:prstGeom prst="rect">
            <a:avLst/>
          </a:prstGeom>
          <a:ln w="0">
            <a:noFill/>
          </a:ln>
        </p:spPr>
      </p:sp>
      <p:sp>
        <p:nvSpPr>
          <p:cNvPr id="41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14.3:  Summarize atypical patient types and presentation.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Neuropathy caused by diabetes may result in lack of, or impaired perception of, pain during a heart attack.</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Women with diabetes have an increased risk of heart disease because diabetes cancels out the benefits of naturally occurring protective hormones.</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15"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AB066A1-9D3B-4502-9D6A-E4EF1081FC5B}"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sldImg"/>
          </p:nvPr>
        </p:nvSpPr>
        <p:spPr>
          <a:xfrm>
            <a:off x="1371600" y="1143000"/>
            <a:ext cx="4114440" cy="3085920"/>
          </a:xfrm>
          <a:prstGeom prst="rect">
            <a:avLst/>
          </a:prstGeom>
          <a:ln w="0">
            <a:noFill/>
          </a:ln>
        </p:spPr>
      </p:sp>
      <p:sp>
        <p:nvSpPr>
          <p:cNvPr id="41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14.3:  Summarize atypical patient types and presentation.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Because elderly patients are likely to have milder symptoms, they are less likely than other patients to seek medical treatment.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18"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E7EC91BB-17D4-4995-AB54-95A88ED0202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sldImg"/>
          </p:nvPr>
        </p:nvSpPr>
        <p:spPr>
          <a:xfrm>
            <a:off x="1371600" y="1143000"/>
            <a:ext cx="4114440" cy="3085920"/>
          </a:xfrm>
          <a:prstGeom prst="rect">
            <a:avLst/>
          </a:prstGeom>
          <a:ln w="0">
            <a:noFill/>
          </a:ln>
        </p:spPr>
      </p:sp>
      <p:sp>
        <p:nvSpPr>
          <p:cNvPr id="42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14.3:  Summarize atypical patient types and presentation.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21"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509AA39-FE61-4399-8C5E-59B7D9224474}"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1371600" y="1143000"/>
            <a:ext cx="4114440" cy="3085920"/>
          </a:xfrm>
          <a:prstGeom prst="rect">
            <a:avLst/>
          </a:prstGeom>
          <a:ln w="0">
            <a:noFill/>
          </a:ln>
        </p:spPr>
      </p:sp>
      <p:sp>
        <p:nvSpPr>
          <p:cNvPr id="42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14.3:  Summarize atypical patient types and presentation.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24"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6A2DBE40-8D53-4165-A136-B5FA51951046}"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Img"/>
          </p:nvPr>
        </p:nvSpPr>
        <p:spPr>
          <a:xfrm>
            <a:off x="1371600" y="1143000"/>
            <a:ext cx="4114440" cy="3085920"/>
          </a:xfrm>
          <a:prstGeom prst="rect">
            <a:avLst/>
          </a:prstGeom>
          <a:ln w="0">
            <a:noFill/>
          </a:ln>
        </p:spPr>
      </p:sp>
      <p:sp>
        <p:nvSpPr>
          <p:cNvPr id="42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14.4:  </a:t>
            </a:r>
            <a:r>
              <a:rPr b="0" lang="en-IN" sz="1400" spc="-1" strike="noStrike">
                <a:solidFill>
                  <a:schemeClr val="dk1"/>
                </a:solidFill>
                <a:latin typeface="+mn-lt"/>
                <a:ea typeface="Calibri"/>
              </a:rPr>
              <a:t>Compare ST segment elevation and non-ST segment elevation.</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STEMI is the “classic” MI, which occurs as a result of a complete occlusion of a coronary artery.</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27"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1F67619-7F16-4E17-9D36-333EA0A5AFFB}"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PlaceHolder 1"/>
          <p:cNvSpPr>
            <a:spLocks noGrp="1"/>
          </p:cNvSpPr>
          <p:nvPr>
            <p:ph type="sldImg"/>
          </p:nvPr>
        </p:nvSpPr>
        <p:spPr>
          <a:xfrm>
            <a:off x="1371600" y="1143000"/>
            <a:ext cx="4114440" cy="3085920"/>
          </a:xfrm>
          <a:prstGeom prst="rect">
            <a:avLst/>
          </a:prstGeom>
          <a:ln w="0">
            <a:noFill/>
          </a:ln>
        </p:spPr>
      </p:sp>
      <p:sp>
        <p:nvSpPr>
          <p:cNvPr id="37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1200" spc="-1" strike="noStrike">
                <a:solidFill>
                  <a:srgbClr val="000000"/>
                </a:solidFill>
                <a:latin typeface="Arial"/>
              </a:rPr>
              <a:t>LO 14.1:  Describe the structure and location of arteries, including the coronary arteries.</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The posterior descending artery provides blood to the posterior wall of the heart.</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The marginal artery supplies the walls of the right atrium and right ventricle.</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The circumflex artery supplies blood to the lateral wall of the left ventricle.</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The left anterior descending artery supplies blood to the anterior wall of the left ventricle.</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The diagonal artery is a branch of the left anterior descending artery that supplies blood to the anterior and lateral walls of the lower left ventricle.</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
        <p:nvSpPr>
          <p:cNvPr id="376"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AEDDE479-BAB9-4A17-A5AC-8F551933698D}"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1371600" y="1143000"/>
            <a:ext cx="4114440" cy="3085920"/>
          </a:xfrm>
          <a:prstGeom prst="rect">
            <a:avLst/>
          </a:prstGeom>
          <a:ln w="0">
            <a:noFill/>
          </a:ln>
        </p:spPr>
      </p:sp>
      <p:sp>
        <p:nvSpPr>
          <p:cNvPr id="42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en-US" sz="2000" spc="-1" strike="noStrike">
                <a:solidFill>
                  <a:srgbClr val="000000"/>
                </a:solidFill>
                <a:latin typeface="Arial"/>
              </a:rPr>
              <a:t>Anterolateral AMI (acute myocardial infarction). </a:t>
            </a: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The isoelectric line has been identified with dark blue lines. </a:t>
            </a:r>
            <a:endParaRPr b="0" lang="en-US" sz="2000" spc="-1" strike="noStrike">
              <a:solidFill>
                <a:srgbClr val="000000"/>
              </a:solidFill>
              <a:latin typeface="Arial"/>
            </a:endParaRPr>
          </a:p>
          <a:p>
            <a:pPr marL="216000" indent="0">
              <a:lnSpc>
                <a:spcPct val="100000"/>
              </a:lnSpc>
              <a:buNone/>
            </a:pPr>
            <a:r>
              <a:rPr b="0" lang="en-US" sz="2000" spc="-1" strike="noStrike">
                <a:solidFill>
                  <a:srgbClr val="000000"/>
                </a:solidFill>
                <a:latin typeface="Arial"/>
              </a:rPr>
              <a:t>Notice the ST segment elevation in V2 to V6 (V3 and V4 Anterior and V5 and V6 Lateral).</a:t>
            </a:r>
            <a:endParaRPr b="0" lang="en-US" sz="2000" spc="-1" strike="noStrike">
              <a:solidFill>
                <a:srgbClr val="000000"/>
              </a:solidFill>
              <a:latin typeface="Arial"/>
            </a:endParaRPr>
          </a:p>
          <a:p>
            <a:pPr marL="216000" indent="0">
              <a:lnSpc>
                <a:spcPct val="100000"/>
              </a:lnSpc>
              <a:buNone/>
            </a:pPr>
            <a:r>
              <a:rPr b="0" i="1" lang="en-US" sz="2000" spc="-1" strike="noStrike">
                <a:solidFill>
                  <a:srgbClr val="000000"/>
                </a:solidFill>
                <a:latin typeface="Arial"/>
              </a:rPr>
              <a:t>Note:</a:t>
            </a:r>
            <a:r>
              <a:rPr b="0" lang="en-US" sz="2000" spc="-1" strike="noStrike">
                <a:solidFill>
                  <a:srgbClr val="000000"/>
                </a:solidFill>
                <a:latin typeface="Arial"/>
              </a:rPr>
              <a:t> ST elevation in V2 provides evidence of a growing (extension) MI.</a:t>
            </a:r>
            <a:endParaRPr b="0" lang="en-US" sz="2000" spc="-1" strike="noStrike">
              <a:solidFill>
                <a:srgbClr val="000000"/>
              </a:solidFill>
              <a:latin typeface="Arial"/>
            </a:endParaRPr>
          </a:p>
        </p:txBody>
      </p:sp>
      <p:sp>
        <p:nvSpPr>
          <p:cNvPr id="430"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C30BB0B7-A385-4140-AD46-A193653360E2}"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1371600" y="1143000"/>
            <a:ext cx="4114440" cy="3085920"/>
          </a:xfrm>
          <a:prstGeom prst="rect">
            <a:avLst/>
          </a:prstGeom>
          <a:ln w="0">
            <a:noFill/>
          </a:ln>
        </p:spPr>
      </p:sp>
      <p:sp>
        <p:nvSpPr>
          <p:cNvPr id="43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14.4:  Compare ST Segment Elevation and Non-ST Segment Evaluation.</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NSTEMI is often called a “silent” MI because they do not have the classic MI symptoms, but may have only vague symptoms that are difficult to analyze.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Even though the artery is not completely occluded in NSTEMI, more people die from NSTEMI than from STEMI because the symptoms are less dramatic and more difficult to interpret.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33"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8256A2F-CDAA-44A0-9ECF-EADCD5E6DCB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Img"/>
          </p:nvPr>
        </p:nvSpPr>
        <p:spPr>
          <a:xfrm>
            <a:off x="1371600" y="1143000"/>
            <a:ext cx="4114440" cy="3085920"/>
          </a:xfrm>
          <a:prstGeom prst="rect">
            <a:avLst/>
          </a:prstGeom>
          <a:ln w="0">
            <a:noFill/>
          </a:ln>
        </p:spPr>
      </p:sp>
      <p:sp>
        <p:nvSpPr>
          <p:cNvPr id="43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14.4:  Compare ST Segment Elevation and Non-ST Segment Evaluation.</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While a myocardial infarction is caused by occlusion of a coronary artery, sudden cardiac arrest is an electrical event that occurs due to failure of the heart’s electrical system.</a:t>
            </a:r>
            <a:endParaRPr b="0" lang="en-US" sz="2000" spc="-1" strike="noStrike">
              <a:solidFill>
                <a:srgbClr val="000000"/>
              </a:solidFill>
              <a:latin typeface="Arial"/>
            </a:endParaRPr>
          </a:p>
        </p:txBody>
      </p:sp>
      <p:sp>
        <p:nvSpPr>
          <p:cNvPr id="436"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EAA2B0D-CDA6-49F4-9D28-02A0CE2A7E4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1371600" y="1143000"/>
            <a:ext cx="4114440" cy="3085920"/>
          </a:xfrm>
          <a:prstGeom prst="rect">
            <a:avLst/>
          </a:prstGeom>
          <a:ln w="0">
            <a:noFill/>
          </a:ln>
        </p:spPr>
      </p:sp>
      <p:sp>
        <p:nvSpPr>
          <p:cNvPr id="43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14.4:  Compare ST Segment Elevation and Non-ST Segment Evaluation.</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39"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4B0B78D2-96F8-4876-B683-3B1C903DC6D8}"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PlaceHolder 1"/>
          <p:cNvSpPr>
            <a:spLocks noGrp="1"/>
          </p:cNvSpPr>
          <p:nvPr>
            <p:ph type="sldImg"/>
          </p:nvPr>
        </p:nvSpPr>
        <p:spPr>
          <a:xfrm>
            <a:off x="1371600" y="1143000"/>
            <a:ext cx="4114440" cy="3085920"/>
          </a:xfrm>
          <a:prstGeom prst="rect">
            <a:avLst/>
          </a:prstGeom>
          <a:ln w="0">
            <a:noFill/>
          </a:ln>
        </p:spPr>
      </p:sp>
      <p:sp>
        <p:nvSpPr>
          <p:cNvPr id="44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14.4:  Compare ST Segment Elevation and Non-ST Segment Evaluation.</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42"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98F622B-4708-4B13-A0E4-9C2C66D70D65}"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1371600" y="1143000"/>
            <a:ext cx="4114440" cy="3085920"/>
          </a:xfrm>
          <a:prstGeom prst="rect">
            <a:avLst/>
          </a:prstGeom>
          <a:ln w="0">
            <a:noFill/>
          </a:ln>
        </p:spPr>
      </p:sp>
      <p:sp>
        <p:nvSpPr>
          <p:cNvPr id="44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400" spc="-1" strike="noStrike">
                <a:solidFill>
                  <a:schemeClr val="dk1"/>
                </a:solidFill>
                <a:latin typeface="+mn-lt"/>
                <a:ea typeface="Calibri"/>
              </a:rPr>
              <a:t>Explain heart failure.</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When the kidneys are not sufficiently perfused with blood, urinary output is decreased.</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When the liver is not sufficiently perfused, blood clotting proteins are reduced, increasing bleeding risk.</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45"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E5EE69E0-9980-4AA3-B8DD-447BB9B42241}"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sldImg"/>
          </p:nvPr>
        </p:nvSpPr>
        <p:spPr>
          <a:xfrm>
            <a:off x="1371600" y="1143000"/>
            <a:ext cx="4114440" cy="3085920"/>
          </a:xfrm>
          <a:prstGeom prst="rect">
            <a:avLst/>
          </a:prstGeom>
          <a:ln w="0">
            <a:noFill/>
          </a:ln>
        </p:spPr>
      </p:sp>
      <p:sp>
        <p:nvSpPr>
          <p:cNvPr id="44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400" spc="-1" strike="noStrike">
                <a:solidFill>
                  <a:schemeClr val="dk1"/>
                </a:solidFill>
                <a:latin typeface="+mn-lt"/>
                <a:ea typeface="Calibri"/>
              </a:rPr>
              <a:t>Explain heart failure.</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Pulmonary edema often occurs in left ventricular heart failure because when the left pump fails, blood backs up in the lungs.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202124"/>
                </a:solidFill>
                <a:highlight>
                  <a:srgbClr val="ffffff"/>
                </a:highlight>
                <a:latin typeface="Roboto"/>
                <a:ea typeface="Roboto"/>
              </a:rPr>
              <a:t>Pulmonary edema can be defined as </a:t>
            </a:r>
            <a:r>
              <a:rPr b="1" lang="en-IN" sz="2000" spc="-1" strike="noStrike">
                <a:solidFill>
                  <a:srgbClr val="202124"/>
                </a:solidFill>
                <a:highlight>
                  <a:srgbClr val="ffffff"/>
                </a:highlight>
                <a:latin typeface="Roboto"/>
                <a:ea typeface="Roboto"/>
              </a:rPr>
              <a:t>an abnormal accumulation of extravascular fluid in the lung parenchyma (thin-walled alveoli)</a:t>
            </a:r>
            <a:r>
              <a:rPr b="0" lang="en-IN" sz="2000" spc="-1" strike="noStrike">
                <a:solidFill>
                  <a:srgbClr val="202124"/>
                </a:solidFill>
                <a:highlight>
                  <a:srgbClr val="ffffff"/>
                </a:highlight>
                <a:latin typeface="Roboto"/>
                <a:ea typeface="Roboto"/>
              </a:rPr>
              <a:t>. This process leads to diminished gas exchange at the alveolar level, progressing to potentially causing respiratory failure.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202124"/>
                </a:solidFill>
                <a:highlight>
                  <a:srgbClr val="ffffff"/>
                </a:highlight>
                <a:latin typeface="Roboto"/>
                <a:ea typeface="Roboto"/>
              </a:rPr>
              <a:t>https://www.ncbi.nlm.nih.gov/books/NBK557611/#:~:text=Pulmonary%20edema%20can%20be%20defined,to%20potentially%20causing%20respiratory%20failure.</a:t>
            </a:r>
            <a:endParaRPr b="0" lang="en-US" sz="2000" spc="-1" strike="noStrike">
              <a:solidFill>
                <a:srgbClr val="000000"/>
              </a:solidFill>
              <a:latin typeface="Arial"/>
            </a:endParaRPr>
          </a:p>
        </p:txBody>
      </p:sp>
      <p:sp>
        <p:nvSpPr>
          <p:cNvPr id="448"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AEC206AA-E30F-426D-ADA3-68844AFA5287}"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Img"/>
          </p:nvPr>
        </p:nvSpPr>
        <p:spPr>
          <a:xfrm>
            <a:off x="1371600" y="1143000"/>
            <a:ext cx="4114440" cy="3085920"/>
          </a:xfrm>
          <a:prstGeom prst="rect">
            <a:avLst/>
          </a:prstGeom>
          <a:ln w="0">
            <a:noFill/>
          </a:ln>
        </p:spPr>
      </p:sp>
      <p:sp>
        <p:nvSpPr>
          <p:cNvPr id="45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200" spc="-1" strike="noStrike">
                <a:solidFill>
                  <a:schemeClr val="dk1"/>
                </a:solidFill>
                <a:latin typeface="+mn-lt"/>
                <a:ea typeface="Calibri"/>
              </a:rPr>
              <a:t>Explain heart failure.</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51"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19A25CE-A0BE-4AA1-9078-B63272A8F099}"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PlaceHolder 1"/>
          <p:cNvSpPr>
            <a:spLocks noGrp="1"/>
          </p:cNvSpPr>
          <p:nvPr>
            <p:ph type="sldImg"/>
          </p:nvPr>
        </p:nvSpPr>
        <p:spPr>
          <a:xfrm>
            <a:off x="1371600" y="1143000"/>
            <a:ext cx="4114440" cy="3085920"/>
          </a:xfrm>
          <a:prstGeom prst="rect">
            <a:avLst/>
          </a:prstGeom>
          <a:ln w="0">
            <a:noFill/>
          </a:ln>
        </p:spPr>
      </p:sp>
      <p:sp>
        <p:nvSpPr>
          <p:cNvPr id="45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400" spc="-1" strike="noStrike">
                <a:solidFill>
                  <a:schemeClr val="dk1"/>
                </a:solidFill>
                <a:latin typeface="+mn-lt"/>
                <a:ea typeface="Calibri"/>
              </a:rPr>
              <a:t>Explain heart failure.</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Hypotension is the result of less blood being pumped to the lungs and then returned to the left ventricle. Since the left ventricle can only pump the blood it receives, reduced cardiac output causes the hypotension.</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54"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22114253-8172-44D1-A96F-F5A61ADB3F9B}"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sldImg"/>
          </p:nvPr>
        </p:nvSpPr>
        <p:spPr>
          <a:xfrm>
            <a:off x="1371600" y="1143000"/>
            <a:ext cx="4114440" cy="3085920"/>
          </a:xfrm>
          <a:prstGeom prst="rect">
            <a:avLst/>
          </a:prstGeom>
          <a:ln w="0">
            <a:noFill/>
          </a:ln>
        </p:spPr>
      </p:sp>
      <p:sp>
        <p:nvSpPr>
          <p:cNvPr id="45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200" spc="-1" strike="noStrike">
                <a:solidFill>
                  <a:schemeClr val="dk1"/>
                </a:solidFill>
                <a:latin typeface="+mn-lt"/>
                <a:ea typeface="Calibri"/>
              </a:rPr>
              <a:t>Explain heart failure.</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57"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55C65ED3-6B36-489C-B7F5-9543B243AC05}"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sldImg"/>
          </p:nvPr>
        </p:nvSpPr>
        <p:spPr>
          <a:xfrm>
            <a:off x="1371600" y="1143000"/>
            <a:ext cx="4114440" cy="3085920"/>
          </a:xfrm>
          <a:prstGeom prst="rect">
            <a:avLst/>
          </a:prstGeom>
          <a:ln w="0">
            <a:noFill/>
          </a:ln>
        </p:spPr>
      </p:sp>
      <p:sp>
        <p:nvSpPr>
          <p:cNvPr id="37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1200" spc="-1" strike="noStrike">
                <a:solidFill>
                  <a:srgbClr val="000000"/>
                </a:solidFill>
                <a:latin typeface="Arial"/>
              </a:rPr>
              <a:t>LO 14.1:  Describe the structure and location of arteries, including the coronary arteries.</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The tunica adventitia is the outermost layer. The tunica media is the middle layer, and the tunica intima is the innermost layer.</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The tunica intima is prone to disruption when atherosclerotic plaque is ruptured and peels away. The site forms a clot, which increasingly reduces blood flow and causes ischemia distally to the site.</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
        <p:nvSpPr>
          <p:cNvPr id="379"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4A58E000-FC15-471B-94A8-BE15A1708ACE}"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PlaceHolder 1"/>
          <p:cNvSpPr>
            <a:spLocks noGrp="1"/>
          </p:cNvSpPr>
          <p:nvPr>
            <p:ph type="sldImg"/>
          </p:nvPr>
        </p:nvSpPr>
        <p:spPr>
          <a:xfrm>
            <a:off x="1371600" y="1143000"/>
            <a:ext cx="4114440" cy="3085920"/>
          </a:xfrm>
          <a:prstGeom prst="rect">
            <a:avLst/>
          </a:prstGeom>
          <a:ln w="0">
            <a:noFill/>
          </a:ln>
        </p:spPr>
      </p:sp>
      <p:sp>
        <p:nvSpPr>
          <p:cNvPr id="459"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200" spc="-1" strike="noStrike">
                <a:solidFill>
                  <a:schemeClr val="dk1"/>
                </a:solidFill>
                <a:latin typeface="+mn-lt"/>
                <a:ea typeface="Calibri"/>
              </a:rPr>
              <a:t>Explain heart failure.</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60"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E68CB9FA-CE3D-48E2-8748-88472DA867EF}"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1" name="PlaceHolder 1"/>
          <p:cNvSpPr>
            <a:spLocks noGrp="1"/>
          </p:cNvSpPr>
          <p:nvPr>
            <p:ph type="sldImg"/>
          </p:nvPr>
        </p:nvSpPr>
        <p:spPr>
          <a:xfrm>
            <a:off x="1371600" y="1143000"/>
            <a:ext cx="4114440" cy="3085920"/>
          </a:xfrm>
          <a:prstGeom prst="rect">
            <a:avLst/>
          </a:prstGeom>
          <a:ln w="0">
            <a:noFill/>
          </a:ln>
        </p:spPr>
      </p:sp>
      <p:sp>
        <p:nvSpPr>
          <p:cNvPr id="46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200" spc="-1" strike="noStrike">
                <a:solidFill>
                  <a:schemeClr val="dk1"/>
                </a:solidFill>
                <a:latin typeface="+mn-lt"/>
                <a:ea typeface="Calibri"/>
              </a:rPr>
              <a:t>Explain heart failure.</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63" name="PlaceHolder 3"/>
          <p:cNvSpPr>
            <a:spLocks noGrp="1"/>
          </p:cNvSpPr>
          <p:nvPr>
            <p:ph type="sldNum" idx="3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6CB4CF7A-F571-437F-B9BB-4931AD92B3D6}"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PlaceHolder 1"/>
          <p:cNvSpPr>
            <a:spLocks noGrp="1"/>
          </p:cNvSpPr>
          <p:nvPr>
            <p:ph type="sldImg"/>
          </p:nvPr>
        </p:nvSpPr>
        <p:spPr>
          <a:xfrm>
            <a:off x="1371600" y="1143000"/>
            <a:ext cx="4114440" cy="3085920"/>
          </a:xfrm>
          <a:prstGeom prst="rect">
            <a:avLst/>
          </a:prstGeom>
          <a:ln w="0">
            <a:noFill/>
          </a:ln>
        </p:spPr>
      </p:sp>
      <p:sp>
        <p:nvSpPr>
          <p:cNvPr id="46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14.5:  </a:t>
            </a:r>
            <a:r>
              <a:rPr b="0" lang="en-IN" sz="1200" spc="-1" strike="noStrike">
                <a:solidFill>
                  <a:schemeClr val="dk1"/>
                </a:solidFill>
                <a:latin typeface="+mn-lt"/>
                <a:ea typeface="Calibri"/>
              </a:rPr>
              <a:t>Explain heart failure.</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66" name="PlaceHolder 3"/>
          <p:cNvSpPr>
            <a:spLocks noGrp="1"/>
          </p:cNvSpPr>
          <p:nvPr>
            <p:ph type="sldNum" idx="3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8D11C5EA-40DD-4DF0-A06C-7F7B1ABFC4C6}"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7" name="PlaceHolder 1"/>
          <p:cNvSpPr>
            <a:spLocks noGrp="1"/>
          </p:cNvSpPr>
          <p:nvPr>
            <p:ph type="sldImg"/>
          </p:nvPr>
        </p:nvSpPr>
        <p:spPr>
          <a:xfrm>
            <a:off x="1371600" y="1143000"/>
            <a:ext cx="4114440" cy="3085920"/>
          </a:xfrm>
          <a:prstGeom prst="rect">
            <a:avLst/>
          </a:prstGeom>
          <a:ln w="0">
            <a:noFill/>
          </a:ln>
        </p:spPr>
      </p:sp>
      <p:sp>
        <p:nvSpPr>
          <p:cNvPr id="46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400" spc="-1" strike="noStrike">
                <a:solidFill>
                  <a:schemeClr val="dk1"/>
                </a:solidFill>
                <a:latin typeface="+mn-lt"/>
                <a:ea typeface="Calibri"/>
              </a:rPr>
              <a:t>Identify assessment and immediate treatment needed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IN" sz="2000" spc="-1" strike="noStrike">
                <a:solidFill>
                  <a:srgbClr val="000000"/>
                </a:solidFill>
                <a:latin typeface="+mn-lt"/>
                <a:ea typeface="Calibri"/>
              </a:rPr>
              <a:t>O</a:t>
            </a:r>
            <a:r>
              <a:rPr b="0" lang="en-IN" sz="2000" spc="-1" strike="noStrike">
                <a:solidFill>
                  <a:srgbClr val="000000"/>
                </a:solidFill>
                <a:latin typeface="+mn-lt"/>
                <a:ea typeface="Calibri"/>
              </a:rPr>
              <a:t>nset: What were you doing when it started? Did it occur suddenly or gradually?</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IN" sz="2000" spc="-1" strike="noStrike">
                <a:solidFill>
                  <a:srgbClr val="000000"/>
                </a:solidFill>
                <a:latin typeface="+mn-lt"/>
                <a:ea typeface="Calibri"/>
              </a:rPr>
              <a:t>P</a:t>
            </a:r>
            <a:r>
              <a:rPr b="0" lang="en-IN" sz="2000" spc="-1" strike="noStrike">
                <a:solidFill>
                  <a:srgbClr val="000000"/>
                </a:solidFill>
                <a:latin typeface="+mn-lt"/>
                <a:ea typeface="Calibri"/>
              </a:rPr>
              <a:t>rovoke: What provokes (causes) the pain or makes it better or worse?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IN" sz="2000" spc="-1" strike="noStrike">
                <a:solidFill>
                  <a:srgbClr val="000000"/>
                </a:solidFill>
                <a:latin typeface="+mn-lt"/>
                <a:ea typeface="Calibri"/>
              </a:rPr>
              <a:t>Q</a:t>
            </a:r>
            <a:r>
              <a:rPr b="0" lang="en-IN" sz="2000" spc="-1" strike="noStrike">
                <a:solidFill>
                  <a:srgbClr val="000000"/>
                </a:solidFill>
                <a:latin typeface="+mn-lt"/>
                <a:ea typeface="Calibri"/>
              </a:rPr>
              <a:t>uality: Can you describe what the pain feels like? Is it sharp, dull, aching, and so on?</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IN" sz="2000" spc="-1" strike="noStrike">
                <a:solidFill>
                  <a:srgbClr val="000000"/>
                </a:solidFill>
                <a:latin typeface="+mn-lt"/>
                <a:ea typeface="Calibri"/>
              </a:rPr>
              <a:t>R</a:t>
            </a:r>
            <a:r>
              <a:rPr b="0" lang="en-IN" sz="2000" spc="-1" strike="noStrike">
                <a:solidFill>
                  <a:srgbClr val="000000"/>
                </a:solidFill>
                <a:latin typeface="+mn-lt"/>
                <a:ea typeface="Calibri"/>
              </a:rPr>
              <a:t>adiation: Does the pain stay in one location or travel in a particular direction? Can you touch the spot that hurts the most?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IN" sz="2000" spc="-1" strike="noStrike">
                <a:solidFill>
                  <a:srgbClr val="000000"/>
                </a:solidFill>
                <a:latin typeface="+mn-lt"/>
                <a:ea typeface="Calibri"/>
              </a:rPr>
              <a:t>S</a:t>
            </a:r>
            <a:r>
              <a:rPr b="0" lang="en-IN" sz="2000" spc="-1" strike="noStrike">
                <a:solidFill>
                  <a:srgbClr val="000000"/>
                </a:solidFill>
                <a:latin typeface="+mn-lt"/>
                <a:ea typeface="Calibri"/>
              </a:rPr>
              <a:t>everity: Rate your pain on a scale of 0 to 10, with 0 = no pain and 10 = the most pain ever experienced.</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1" lang="en-IN" sz="2000" spc="-1" strike="noStrike">
                <a:solidFill>
                  <a:srgbClr val="000000"/>
                </a:solidFill>
                <a:latin typeface="+mn-lt"/>
                <a:ea typeface="Calibri"/>
              </a:rPr>
              <a:t>T</a:t>
            </a:r>
            <a:r>
              <a:rPr b="0" lang="en-IN" sz="2000" spc="-1" strike="noStrike">
                <a:solidFill>
                  <a:srgbClr val="000000"/>
                </a:solidFill>
                <a:latin typeface="+mn-lt"/>
                <a:ea typeface="Calibri"/>
              </a:rPr>
              <a:t>ime: How long has it been going on?</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69" name="PlaceHolder 3"/>
          <p:cNvSpPr>
            <a:spLocks noGrp="1"/>
          </p:cNvSpPr>
          <p:nvPr>
            <p:ph type="sldNum" idx="4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8589AB39-6EB0-4EE0-B5E3-B1CEBBFD7766}"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sldImg"/>
          </p:nvPr>
        </p:nvSpPr>
        <p:spPr>
          <a:xfrm>
            <a:off x="1371600" y="1143000"/>
            <a:ext cx="4114440" cy="3085920"/>
          </a:xfrm>
          <a:prstGeom prst="rect">
            <a:avLst/>
          </a:prstGeom>
          <a:ln w="0">
            <a:noFill/>
          </a:ln>
        </p:spPr>
      </p:sp>
      <p:sp>
        <p:nvSpPr>
          <p:cNvPr id="47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400" spc="-1" strike="noStrike">
                <a:solidFill>
                  <a:schemeClr val="dk1"/>
                </a:solidFill>
                <a:latin typeface="+mn-lt"/>
                <a:ea typeface="Calibri"/>
              </a:rPr>
              <a:t>Identify assessment and immediate treatment needed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Pediatric patients may find this scale easier to use, as well.</a:t>
            </a:r>
            <a:endParaRPr b="0" lang="en-US" sz="2000" spc="-1" strike="noStrike">
              <a:solidFill>
                <a:srgbClr val="000000"/>
              </a:solidFill>
              <a:latin typeface="Arial"/>
            </a:endParaRPr>
          </a:p>
        </p:txBody>
      </p:sp>
      <p:sp>
        <p:nvSpPr>
          <p:cNvPr id="472" name="PlaceHolder 3"/>
          <p:cNvSpPr>
            <a:spLocks noGrp="1"/>
          </p:cNvSpPr>
          <p:nvPr>
            <p:ph type="sldNum" idx="4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1CA9FE17-D15D-49DF-B7B1-D9E76F80DAA9}"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PlaceHolder 1"/>
          <p:cNvSpPr>
            <a:spLocks noGrp="1"/>
          </p:cNvSpPr>
          <p:nvPr>
            <p:ph type="sldImg"/>
          </p:nvPr>
        </p:nvSpPr>
        <p:spPr>
          <a:xfrm>
            <a:off x="1371600" y="1143000"/>
            <a:ext cx="4114440" cy="3085920"/>
          </a:xfrm>
          <a:prstGeom prst="rect">
            <a:avLst/>
          </a:prstGeom>
          <a:ln w="0">
            <a:noFill/>
          </a:ln>
        </p:spPr>
      </p:sp>
      <p:sp>
        <p:nvSpPr>
          <p:cNvPr id="47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2000" spc="-1" strike="noStrike">
                <a:solidFill>
                  <a:schemeClr val="dk1"/>
                </a:solidFill>
                <a:latin typeface="Arial"/>
              </a:rPr>
              <a:t>Identify assessment and immediate treatment needed for the cardiac patient.</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marL="457200" indent="0">
              <a:lnSpc>
                <a:spcPct val="150000"/>
              </a:lnSpc>
              <a:buNone/>
              <a:tabLst>
                <a:tab algn="l" pos="0"/>
              </a:tabLst>
            </a:pPr>
            <a:r>
              <a:rPr b="1" lang="en-IN" sz="2000" spc="-1" strike="noStrike">
                <a:solidFill>
                  <a:srgbClr val="000000"/>
                </a:solidFill>
                <a:latin typeface="Arial"/>
              </a:rPr>
              <a:t>S </a:t>
            </a:r>
            <a:r>
              <a:rPr b="0" lang="en-IN" sz="2000" spc="-1" strike="noStrike">
                <a:solidFill>
                  <a:srgbClr val="000000"/>
                </a:solidFill>
                <a:latin typeface="Arial"/>
              </a:rPr>
              <a:t>- Signs and symptoms:  Things you can see, feel or measure; patient complaints</a:t>
            </a:r>
            <a:endParaRPr b="0" lang="en-US" sz="2000" spc="-1" strike="noStrike">
              <a:solidFill>
                <a:srgbClr val="000000"/>
              </a:solidFill>
              <a:latin typeface="Arial"/>
            </a:endParaRPr>
          </a:p>
          <a:p>
            <a:pPr marL="457200" indent="0">
              <a:lnSpc>
                <a:spcPct val="150000"/>
              </a:lnSpc>
              <a:buNone/>
              <a:tabLst>
                <a:tab algn="l" pos="0"/>
              </a:tabLst>
            </a:pPr>
            <a:r>
              <a:rPr b="1" lang="en-IN" sz="2000" spc="-1" strike="noStrike">
                <a:solidFill>
                  <a:srgbClr val="000000"/>
                </a:solidFill>
                <a:latin typeface="Arial"/>
              </a:rPr>
              <a:t>A </a:t>
            </a:r>
            <a:r>
              <a:rPr b="0" lang="en-IN" sz="2000" spc="-1" strike="noStrike">
                <a:solidFill>
                  <a:srgbClr val="000000"/>
                </a:solidFill>
                <a:latin typeface="Arial"/>
              </a:rPr>
              <a:t>- Allergies:  Document any known allergies</a:t>
            </a:r>
            <a:endParaRPr b="0" lang="en-US" sz="2000" spc="-1" strike="noStrike">
              <a:solidFill>
                <a:srgbClr val="000000"/>
              </a:solidFill>
              <a:latin typeface="Arial"/>
            </a:endParaRPr>
          </a:p>
          <a:p>
            <a:pPr marL="457200" indent="0">
              <a:lnSpc>
                <a:spcPct val="150000"/>
              </a:lnSpc>
              <a:buNone/>
              <a:tabLst>
                <a:tab algn="l" pos="0"/>
              </a:tabLst>
            </a:pPr>
            <a:r>
              <a:rPr b="1" lang="en-IN" sz="2000" spc="-1" strike="noStrike">
                <a:solidFill>
                  <a:srgbClr val="000000"/>
                </a:solidFill>
                <a:latin typeface="Arial"/>
              </a:rPr>
              <a:t>M </a:t>
            </a:r>
            <a:r>
              <a:rPr b="0" lang="en-IN" sz="2000" spc="-1" strike="noStrike">
                <a:solidFill>
                  <a:srgbClr val="000000"/>
                </a:solidFill>
                <a:latin typeface="Arial"/>
              </a:rPr>
              <a:t>- Medications:  Document all prescription, over-the-counter, and herbal medications</a:t>
            </a:r>
            <a:endParaRPr b="0" lang="en-US" sz="2000" spc="-1" strike="noStrike">
              <a:solidFill>
                <a:srgbClr val="000000"/>
              </a:solidFill>
              <a:latin typeface="Arial"/>
            </a:endParaRPr>
          </a:p>
          <a:p>
            <a:pPr marL="457200" indent="0">
              <a:lnSpc>
                <a:spcPct val="150000"/>
              </a:lnSpc>
              <a:buNone/>
              <a:tabLst>
                <a:tab algn="l" pos="0"/>
              </a:tabLst>
            </a:pPr>
            <a:r>
              <a:rPr b="1" lang="en-IN" sz="2000" spc="-1" strike="noStrike">
                <a:solidFill>
                  <a:srgbClr val="000000"/>
                </a:solidFill>
                <a:latin typeface="Arial"/>
              </a:rPr>
              <a:t>P </a:t>
            </a:r>
            <a:r>
              <a:rPr b="0" lang="en-IN" sz="2000" spc="-1" strike="noStrike">
                <a:solidFill>
                  <a:srgbClr val="000000"/>
                </a:solidFill>
                <a:latin typeface="Arial"/>
              </a:rPr>
              <a:t>- Previous history:  Document information related to patient’s cardiac health or previous cardiac events</a:t>
            </a:r>
            <a:endParaRPr b="0" lang="en-US" sz="2000" spc="-1" strike="noStrike">
              <a:solidFill>
                <a:srgbClr val="000000"/>
              </a:solidFill>
              <a:latin typeface="Arial"/>
            </a:endParaRPr>
          </a:p>
          <a:p>
            <a:pPr marL="457200" indent="0">
              <a:lnSpc>
                <a:spcPct val="150000"/>
              </a:lnSpc>
              <a:buNone/>
              <a:tabLst>
                <a:tab algn="l" pos="0"/>
              </a:tabLst>
            </a:pPr>
            <a:r>
              <a:rPr b="1" lang="en-IN" sz="2000" spc="-1" strike="noStrike">
                <a:solidFill>
                  <a:srgbClr val="000000"/>
                </a:solidFill>
                <a:latin typeface="Arial"/>
              </a:rPr>
              <a:t>L </a:t>
            </a:r>
            <a:r>
              <a:rPr b="0" lang="en-IN" sz="2000" spc="-1" strike="noStrike">
                <a:solidFill>
                  <a:srgbClr val="000000"/>
                </a:solidFill>
                <a:latin typeface="Arial"/>
              </a:rPr>
              <a:t>- Last intake:  Include food and liquids, how much and when</a:t>
            </a:r>
            <a:endParaRPr b="0" lang="en-US" sz="2000" spc="-1" strike="noStrike">
              <a:solidFill>
                <a:srgbClr val="000000"/>
              </a:solidFill>
              <a:latin typeface="Arial"/>
            </a:endParaRPr>
          </a:p>
          <a:p>
            <a:pPr marL="457200" indent="0">
              <a:lnSpc>
                <a:spcPct val="150000"/>
              </a:lnSpc>
              <a:buNone/>
              <a:tabLst>
                <a:tab algn="l" pos="0"/>
              </a:tabLst>
            </a:pPr>
            <a:r>
              <a:rPr b="1" lang="en-IN" sz="2000" spc="-1" strike="noStrike">
                <a:solidFill>
                  <a:srgbClr val="000000"/>
                </a:solidFill>
                <a:latin typeface="Arial"/>
              </a:rPr>
              <a:t>E </a:t>
            </a:r>
            <a:r>
              <a:rPr b="0" lang="en-IN" sz="2000" spc="-1" strike="noStrike">
                <a:solidFill>
                  <a:srgbClr val="000000"/>
                </a:solidFill>
                <a:latin typeface="Arial"/>
              </a:rPr>
              <a:t>- Events:  Anything that led up to problem, including what they were doing when they first experienced the symptoms</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75" name="PlaceHolder 3"/>
          <p:cNvSpPr>
            <a:spLocks noGrp="1"/>
          </p:cNvSpPr>
          <p:nvPr>
            <p:ph type="sldNum" idx="4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4704D978-208B-4FA2-BEA6-79FE6609B60F}"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sldImg"/>
          </p:nvPr>
        </p:nvSpPr>
        <p:spPr>
          <a:xfrm>
            <a:off x="1371600" y="1143000"/>
            <a:ext cx="4114440" cy="3085920"/>
          </a:xfrm>
          <a:prstGeom prst="rect">
            <a:avLst/>
          </a:prstGeom>
          <a:ln w="0">
            <a:noFill/>
          </a:ln>
        </p:spPr>
      </p:sp>
      <p:sp>
        <p:nvSpPr>
          <p:cNvPr id="47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400" spc="-1" strike="noStrike">
                <a:solidFill>
                  <a:schemeClr val="dk1"/>
                </a:solidFill>
                <a:latin typeface="+mn-lt"/>
                <a:ea typeface="Calibri"/>
              </a:rPr>
              <a:t>Identify assessment and immediate treatment needed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When reporting the patient’s pulse, be sure to include regularity and strength as well as heart rate.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When reporting respirations, also include any patterns or respiratory symptoms, such as the patient breathing through the mouth or tissue around the neck or upper chest pulling back with each respiration (tracheal tugging).</a:t>
            </a:r>
            <a:endParaRPr b="0" lang="en-US" sz="2000" spc="-1" strike="noStrike">
              <a:solidFill>
                <a:srgbClr val="000000"/>
              </a:solidFill>
              <a:latin typeface="Arial"/>
            </a:endParaRPr>
          </a:p>
        </p:txBody>
      </p:sp>
      <p:sp>
        <p:nvSpPr>
          <p:cNvPr id="478" name="PlaceHolder 3"/>
          <p:cNvSpPr>
            <a:spLocks noGrp="1"/>
          </p:cNvSpPr>
          <p:nvPr>
            <p:ph type="sldNum" idx="4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374B36BE-77D4-478A-AA27-2B587E47E471}"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PlaceHolder 1"/>
          <p:cNvSpPr>
            <a:spLocks noGrp="1"/>
          </p:cNvSpPr>
          <p:nvPr>
            <p:ph type="sldImg"/>
          </p:nvPr>
        </p:nvSpPr>
        <p:spPr>
          <a:xfrm>
            <a:off x="1371600" y="1143000"/>
            <a:ext cx="4114440" cy="3085920"/>
          </a:xfrm>
          <a:prstGeom prst="rect">
            <a:avLst/>
          </a:prstGeom>
          <a:ln w="0">
            <a:noFill/>
          </a:ln>
        </p:spPr>
      </p:sp>
      <p:sp>
        <p:nvSpPr>
          <p:cNvPr id="48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200" spc="-1" strike="noStrike">
                <a:solidFill>
                  <a:schemeClr val="dk1"/>
                </a:solidFill>
                <a:latin typeface="+mn-lt"/>
                <a:ea typeface="Calibri"/>
              </a:rPr>
              <a:t>Identify assessment and immediate treatment needed for the cardiac patient.</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81" name="PlaceHolder 3"/>
          <p:cNvSpPr>
            <a:spLocks noGrp="1"/>
          </p:cNvSpPr>
          <p:nvPr>
            <p:ph type="sldNum" idx="4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5971CED0-3868-41D1-9C26-E8086D74C60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sldImg"/>
          </p:nvPr>
        </p:nvSpPr>
        <p:spPr>
          <a:xfrm>
            <a:off x="1371600" y="1143000"/>
            <a:ext cx="4114440" cy="3085920"/>
          </a:xfrm>
          <a:prstGeom prst="rect">
            <a:avLst/>
          </a:prstGeom>
          <a:ln w="0">
            <a:noFill/>
          </a:ln>
        </p:spPr>
      </p:sp>
      <p:sp>
        <p:nvSpPr>
          <p:cNvPr id="48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200" spc="-1" strike="noStrike">
                <a:solidFill>
                  <a:schemeClr val="dk1"/>
                </a:solidFill>
                <a:latin typeface="+mn-lt"/>
                <a:ea typeface="Calibri"/>
              </a:rPr>
              <a:t>Identify assessment and immediate treatment needed for the cardiac patient.</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p:txBody>
      </p:sp>
      <p:sp>
        <p:nvSpPr>
          <p:cNvPr id="484" name="PlaceHolder 3"/>
          <p:cNvSpPr>
            <a:spLocks noGrp="1"/>
          </p:cNvSpPr>
          <p:nvPr>
            <p:ph type="sldNum" idx="4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DE3CDA9-C82B-4084-AF9D-35BA344B9742}"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sldImg"/>
          </p:nvPr>
        </p:nvSpPr>
        <p:spPr>
          <a:xfrm>
            <a:off x="1371600" y="1143000"/>
            <a:ext cx="4114440" cy="3085920"/>
          </a:xfrm>
          <a:prstGeom prst="rect">
            <a:avLst/>
          </a:prstGeom>
          <a:ln w="0">
            <a:noFill/>
          </a:ln>
        </p:spPr>
      </p:sp>
      <p:sp>
        <p:nvSpPr>
          <p:cNvPr id="48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200" spc="-1" strike="noStrike">
                <a:solidFill>
                  <a:schemeClr val="dk1"/>
                </a:solidFill>
                <a:latin typeface="+mn-lt"/>
                <a:ea typeface="Calibri"/>
              </a:rPr>
              <a:t>Identify assessment and immediate treatment needed for the cardiac patient.</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87" name="PlaceHolder 3"/>
          <p:cNvSpPr>
            <a:spLocks noGrp="1"/>
          </p:cNvSpPr>
          <p:nvPr>
            <p:ph type="sldNum" idx="4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3451CE20-61BB-4480-81BE-43C53664863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PlaceHolder 1"/>
          <p:cNvSpPr>
            <a:spLocks noGrp="1"/>
          </p:cNvSpPr>
          <p:nvPr>
            <p:ph type="sldImg"/>
          </p:nvPr>
        </p:nvSpPr>
        <p:spPr>
          <a:xfrm>
            <a:off x="1371600" y="1143000"/>
            <a:ext cx="4114440" cy="3085920"/>
          </a:xfrm>
          <a:prstGeom prst="rect">
            <a:avLst/>
          </a:prstGeom>
          <a:ln w="0">
            <a:noFill/>
          </a:ln>
        </p:spPr>
      </p:sp>
      <p:sp>
        <p:nvSpPr>
          <p:cNvPr id="38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1200" spc="-1" strike="noStrike">
                <a:solidFill>
                  <a:srgbClr val="000000"/>
                </a:solidFill>
                <a:latin typeface="Arial"/>
              </a:rPr>
              <a:t>LO 14.1:  Describe the structure and location of arteries, including the coronary arteries.</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NOTE: Arteries and veins each have the same layers, but arteries tunica media is much thicker (due to functioning under pressure).</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Veins have valves, arteries do not have valves.</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rgbClr val="000000"/>
                </a:solidFill>
                <a:latin typeface="Arial"/>
              </a:rPr>
              <a:t>-----</a:t>
            </a:r>
            <a:endParaRPr b="0" lang="en-US" sz="1200" spc="-1" strike="noStrike">
              <a:solidFill>
                <a:srgbClr val="000000"/>
              </a:solidFill>
              <a:latin typeface="Arial"/>
            </a:endParaRPr>
          </a:p>
        </p:txBody>
      </p:sp>
      <p:sp>
        <p:nvSpPr>
          <p:cNvPr id="382"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7A8493AA-4649-403D-A6AA-340F00CBE915}"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sldImg"/>
          </p:nvPr>
        </p:nvSpPr>
        <p:spPr>
          <a:xfrm>
            <a:off x="1371600" y="1143000"/>
            <a:ext cx="4114440" cy="3085920"/>
          </a:xfrm>
          <a:prstGeom prst="rect">
            <a:avLst/>
          </a:prstGeom>
          <a:ln w="0">
            <a:noFill/>
          </a:ln>
        </p:spPr>
      </p:sp>
      <p:sp>
        <p:nvSpPr>
          <p:cNvPr id="489"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200" spc="-1" strike="noStrike">
                <a:solidFill>
                  <a:schemeClr val="dk1"/>
                </a:solidFill>
                <a:latin typeface="+mn-lt"/>
                <a:ea typeface="Calibri"/>
              </a:rPr>
              <a:t>Identify assessment and immediate treatment needed for the cardiac patient.</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90" name="PlaceHolder 3"/>
          <p:cNvSpPr>
            <a:spLocks noGrp="1"/>
          </p:cNvSpPr>
          <p:nvPr>
            <p:ph type="sldNum" idx="47"/>
          </p:nvPr>
        </p:nvSpPr>
        <p:spPr>
          <a:xfrm>
            <a:off x="3884760" y="8685360"/>
            <a:ext cx="2971440" cy="458280"/>
          </a:xfrm>
          <a:prstGeom prst="rect">
            <a:avLst/>
          </a:prstGeom>
          <a:noFill/>
          <a:ln w="0">
            <a:noFill/>
          </a:ln>
        </p:spPr>
        <p:txBody>
          <a:bodyPr anchor="b">
            <a:noAutofit/>
          </a:bodyPr>
          <a:lstStyle>
            <a:lvl1pPr indent="0" algn="r" defTabSz="914400">
              <a:lnSpc>
                <a:spcPct val="100000"/>
              </a:lnSpc>
              <a:buNone/>
              <a:defRPr b="0" lang="en-US" sz="1200" spc="-1" strike="noStrike">
                <a:solidFill>
                  <a:schemeClr val="dk1"/>
                </a:solidFill>
                <a:latin typeface="+mn-lt"/>
                <a:ea typeface="+mn-ea"/>
              </a:defRPr>
            </a:lvl1pPr>
          </a:lstStyle>
          <a:p>
            <a:pPr indent="0" algn="r" defTabSz="914400">
              <a:lnSpc>
                <a:spcPct val="100000"/>
              </a:lnSpc>
              <a:buNone/>
            </a:pPr>
            <a:fld id="{2EFBF114-746B-4DF6-9EED-20AD4A2A50F4}" type="slidenum">
              <a:rPr b="0" lang="en-US" sz="1200" spc="-1" strike="noStrike">
                <a:solidFill>
                  <a:schemeClr val="dk1"/>
                </a:solidFill>
                <a:latin typeface="+mn-lt"/>
                <a:ea typeface="+mn-ea"/>
              </a:rPr>
              <a:t>&lt;number&gt;</a:t>
            </a:fld>
            <a:endParaRPr b="0" lang="en-US" sz="1200" spc="-1" strike="noStrike">
              <a:solidFill>
                <a:srgbClr val="000000"/>
              </a:solidFill>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sldImg"/>
          </p:nvPr>
        </p:nvSpPr>
        <p:spPr>
          <a:xfrm>
            <a:off x="1371600" y="1143000"/>
            <a:ext cx="4114440" cy="3085920"/>
          </a:xfrm>
          <a:prstGeom prst="rect">
            <a:avLst/>
          </a:prstGeom>
          <a:ln w="0">
            <a:noFill/>
          </a:ln>
        </p:spPr>
      </p:sp>
      <p:sp>
        <p:nvSpPr>
          <p:cNvPr id="49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The sooner a cardiac patient receives a thrombolytic or fibrinolytic agent, the better the patient’s chances of survival.</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93" name="PlaceHolder 3"/>
          <p:cNvSpPr>
            <a:spLocks noGrp="1"/>
          </p:cNvSpPr>
          <p:nvPr>
            <p:ph type="sldNum" idx="4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2B31D714-6572-4AB3-88CF-8787160F7189}"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PlaceHolder 1"/>
          <p:cNvSpPr>
            <a:spLocks noGrp="1"/>
          </p:cNvSpPr>
          <p:nvPr>
            <p:ph type="sldImg"/>
          </p:nvPr>
        </p:nvSpPr>
        <p:spPr>
          <a:xfrm>
            <a:off x="1371600" y="1143000"/>
            <a:ext cx="4114440" cy="3085920"/>
          </a:xfrm>
          <a:prstGeom prst="rect">
            <a:avLst/>
          </a:prstGeom>
          <a:ln w="0">
            <a:noFill/>
          </a:ln>
        </p:spPr>
      </p:sp>
      <p:sp>
        <p:nvSpPr>
          <p:cNvPr id="49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The conditions listed on this page would be made worse by thrombolytic or fibrinolytic agent administration, which can increase bleeding and decrease clotting time.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96" name="PlaceHolder 3"/>
          <p:cNvSpPr>
            <a:spLocks noGrp="1"/>
          </p:cNvSpPr>
          <p:nvPr>
            <p:ph type="sldNum" idx="4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F170E808-AFA7-423F-9A5C-21719751E40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PlaceHolder 1"/>
          <p:cNvSpPr>
            <a:spLocks noGrp="1"/>
          </p:cNvSpPr>
          <p:nvPr>
            <p:ph type="sldImg"/>
          </p:nvPr>
        </p:nvSpPr>
        <p:spPr>
          <a:xfrm>
            <a:off x="1371600" y="1143000"/>
            <a:ext cx="4114440" cy="3085920"/>
          </a:xfrm>
          <a:prstGeom prst="rect">
            <a:avLst/>
          </a:prstGeom>
          <a:ln w="0">
            <a:noFill/>
          </a:ln>
        </p:spPr>
      </p:sp>
      <p:sp>
        <p:nvSpPr>
          <p:cNvPr id="49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Dye is injected for fluoroscopic examination of the arteries to determine the specific location of blockage.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When the blockage is located, a catheter with a balloon is inserted. The balloon is inflated to compress the plaque, reestablishing blood flow.</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The balloon is then deflated and the catheter is removed.</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499" name="PlaceHolder 3"/>
          <p:cNvSpPr>
            <a:spLocks noGrp="1"/>
          </p:cNvSpPr>
          <p:nvPr>
            <p:ph type="sldNum" idx="5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CC1312E-7DE6-4BA5-ABF4-D51697B53B59}"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PlaceHolder 1"/>
          <p:cNvSpPr>
            <a:spLocks noGrp="1"/>
          </p:cNvSpPr>
          <p:nvPr>
            <p:ph type="sldImg"/>
          </p:nvPr>
        </p:nvSpPr>
        <p:spPr>
          <a:xfrm>
            <a:off x="1371600" y="1143000"/>
            <a:ext cx="4114440" cy="3085920"/>
          </a:xfrm>
          <a:prstGeom prst="rect">
            <a:avLst/>
          </a:prstGeom>
          <a:ln w="0">
            <a:noFill/>
          </a:ln>
        </p:spPr>
      </p:sp>
      <p:sp>
        <p:nvSpPr>
          <p:cNvPr id="501"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This illustration shows the expanded stent in place, holding back the plaque against the arterial walls.</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Note: </a:t>
            </a:r>
            <a:r>
              <a:rPr b="0" lang="en-IN" sz="2000" spc="-1" strike="noStrike">
                <a:solidFill>
                  <a:srgbClr val="202124"/>
                </a:solidFill>
                <a:highlight>
                  <a:srgbClr val="ffffff"/>
                </a:highlight>
                <a:latin typeface="Roboto"/>
                <a:ea typeface="Roboto"/>
              </a:rPr>
              <a:t>Restenosis occurs when an artery that was opened with a stent or angioplasty becomes narrowed again. This phenomenon is due to vessel remodeling/recoil in case of no-stent strategy or regrowth of the intimal layer of the artery.</a:t>
            </a:r>
            <a:endParaRPr b="0" lang="en-US" sz="2000" spc="-1" strike="noStrike">
              <a:solidFill>
                <a:srgbClr val="000000"/>
              </a:solidFill>
              <a:latin typeface="Arial"/>
            </a:endParaRPr>
          </a:p>
          <a:p>
            <a:pPr indent="0">
              <a:lnSpc>
                <a:spcPct val="115000"/>
              </a:lnSpc>
              <a:spcBef>
                <a:spcPts val="1199"/>
              </a:spcBef>
              <a:buNone/>
              <a:tabLst>
                <a:tab algn="l" pos="0"/>
              </a:tabLst>
            </a:pPr>
            <a:r>
              <a:rPr b="0" lang="en-IN" sz="2000" spc="-1" strike="noStrike">
                <a:solidFill>
                  <a:srgbClr val="202124"/>
                </a:solidFill>
                <a:highlight>
                  <a:srgbClr val="ffffff"/>
                </a:highlight>
                <a:latin typeface="Roboto"/>
                <a:ea typeface="Roboto"/>
              </a:rPr>
              <a:t>https://www.ncbi.nlm.nih.gov/pmc/articles/PMC5107494/</a:t>
            </a:r>
            <a:endParaRPr b="0" lang="en-US" sz="2000" spc="-1" strike="noStrike">
              <a:solidFill>
                <a:srgbClr val="000000"/>
              </a:solidFill>
              <a:latin typeface="Arial"/>
            </a:endParaRPr>
          </a:p>
          <a:p>
            <a:pPr indent="0">
              <a:lnSpc>
                <a:spcPct val="100000"/>
              </a:lnSpc>
              <a:spcBef>
                <a:spcPts val="1199"/>
              </a:spcBef>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502" name="PlaceHolder 3"/>
          <p:cNvSpPr>
            <a:spLocks noGrp="1"/>
          </p:cNvSpPr>
          <p:nvPr>
            <p:ph type="sldNum" idx="5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A08A3D65-E1B0-42F2-A4A7-8DB10C3B7E66}"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PlaceHolder 1"/>
          <p:cNvSpPr>
            <a:spLocks noGrp="1"/>
          </p:cNvSpPr>
          <p:nvPr>
            <p:ph type="sldImg"/>
          </p:nvPr>
        </p:nvSpPr>
        <p:spPr>
          <a:xfrm>
            <a:off x="1371600" y="1143000"/>
            <a:ext cx="4114440" cy="3085920"/>
          </a:xfrm>
          <a:prstGeom prst="rect">
            <a:avLst/>
          </a:prstGeom>
          <a:ln w="0">
            <a:noFill/>
          </a:ln>
        </p:spPr>
      </p:sp>
      <p:sp>
        <p:nvSpPr>
          <p:cNvPr id="50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When coronary angiography reveals extensive coronary artery disease or disease in the left main coronary artery, CABG is often performed to reestablish blood flow.</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Disease of the left coronary artery is dangerous and requires immediate intervention, because it can lead to cardiogenic shock and sudden death by “widow maker.”</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505" name="PlaceHolder 3"/>
          <p:cNvSpPr>
            <a:spLocks noGrp="1"/>
          </p:cNvSpPr>
          <p:nvPr>
            <p:ph type="sldNum" idx="5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383B0BB-E59D-40BA-B381-C21671E27088}"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PlaceHolder 1"/>
          <p:cNvSpPr>
            <a:spLocks noGrp="1"/>
          </p:cNvSpPr>
          <p:nvPr>
            <p:ph type="sldImg"/>
          </p:nvPr>
        </p:nvSpPr>
        <p:spPr>
          <a:xfrm>
            <a:off x="1371600" y="1143000"/>
            <a:ext cx="4114440" cy="3085920"/>
          </a:xfrm>
          <a:prstGeom prst="rect">
            <a:avLst/>
          </a:prstGeom>
          <a:ln w="0">
            <a:noFill/>
          </a:ln>
        </p:spPr>
      </p:sp>
      <p:sp>
        <p:nvSpPr>
          <p:cNvPr id="50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When coronary angiography reveals extensive coronary artery disease or disease in the left main coronary artery, CABG is often performed to reestablish blood flow.</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Disease of the left coronary artery is dangerous and requires immediate intervention, because it can lead to cardiogenic shock and sudden death by “widow maker.”</a:t>
            </a:r>
            <a:endParaRPr b="0" lang="en-US" sz="2000" spc="-1" strike="noStrike">
              <a:solidFill>
                <a:srgbClr val="000000"/>
              </a:solidFill>
              <a:latin typeface="Arial"/>
            </a:endParaRPr>
          </a:p>
        </p:txBody>
      </p:sp>
      <p:sp>
        <p:nvSpPr>
          <p:cNvPr id="508" name="PlaceHolder 3"/>
          <p:cNvSpPr>
            <a:spLocks noGrp="1"/>
          </p:cNvSpPr>
          <p:nvPr>
            <p:ph type="sldNum" idx="5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65211D0-0C13-4CDF-957A-E254B85C655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PlaceHolder 1"/>
          <p:cNvSpPr>
            <a:spLocks noGrp="1"/>
          </p:cNvSpPr>
          <p:nvPr>
            <p:ph type="sldImg"/>
          </p:nvPr>
        </p:nvSpPr>
        <p:spPr>
          <a:xfrm>
            <a:off x="1371600" y="1143000"/>
            <a:ext cx="4114440" cy="3085920"/>
          </a:xfrm>
          <a:prstGeom prst="rect">
            <a:avLst/>
          </a:prstGeom>
          <a:ln w="0">
            <a:noFill/>
          </a:ln>
        </p:spPr>
      </p:sp>
      <p:sp>
        <p:nvSpPr>
          <p:cNvPr id="51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Patients on Coumadin therapy are given a restricted diet that limits the intake of foods high or moderately high in vitamin K, because a sudden increase in vitamin K reduces the effectiveness of the drug.</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Patients on anticoagulants are at high risk for bleeding and will bruise easily</a:t>
            </a:r>
            <a:endParaRPr b="0" lang="en-US" sz="2000" spc="-1" strike="noStrike">
              <a:solidFill>
                <a:srgbClr val="000000"/>
              </a:solidFill>
              <a:latin typeface="Arial"/>
            </a:endParaRPr>
          </a:p>
        </p:txBody>
      </p:sp>
      <p:sp>
        <p:nvSpPr>
          <p:cNvPr id="511" name="PlaceHolder 3"/>
          <p:cNvSpPr>
            <a:spLocks noGrp="1"/>
          </p:cNvSpPr>
          <p:nvPr>
            <p:ph type="sldNum" idx="5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A3E41F7-50EC-4F7E-8841-A7F24002366E}"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PlaceHolder 1"/>
          <p:cNvSpPr>
            <a:spLocks noGrp="1"/>
          </p:cNvSpPr>
          <p:nvPr>
            <p:ph type="sldImg"/>
          </p:nvPr>
        </p:nvSpPr>
        <p:spPr>
          <a:xfrm>
            <a:off x="1371600" y="1143000"/>
            <a:ext cx="4114440" cy="3085920"/>
          </a:xfrm>
          <a:prstGeom prst="rect">
            <a:avLst/>
          </a:prstGeom>
          <a:ln w="0">
            <a:noFill/>
          </a:ln>
        </p:spPr>
      </p:sp>
      <p:sp>
        <p:nvSpPr>
          <p:cNvPr id="51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400" spc="-1" strike="noStrike">
                <a:solidFill>
                  <a:schemeClr val="dk1"/>
                </a:solidFill>
                <a:latin typeface="+mn-lt"/>
                <a:ea typeface="Calibri"/>
              </a:rPr>
              <a:t>Discuss treatment modalities for the cardiac patient.</a:t>
            </a:r>
            <a:endParaRPr b="0" lang="en-US" sz="14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EECP is noninvasive and well-tolerated. </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The purpose of EECP is to increase intravascular pressure to promote the growth of new collateral blood vessels to bypass a blockage.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Each treatment lasts 1 hour per day. Treatments are given 5 days per week for 7 weeks.</a:t>
            </a:r>
            <a:endParaRPr b="0" lang="en-US" sz="2000" spc="-1" strike="noStrike">
              <a:solidFill>
                <a:srgbClr val="000000"/>
              </a:solidFill>
              <a:latin typeface="Arial"/>
            </a:endParaRPr>
          </a:p>
        </p:txBody>
      </p:sp>
      <p:sp>
        <p:nvSpPr>
          <p:cNvPr id="514" name="PlaceHolder 3"/>
          <p:cNvSpPr>
            <a:spLocks noGrp="1"/>
          </p:cNvSpPr>
          <p:nvPr>
            <p:ph type="sldNum" idx="5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3B2B0620-D92C-479A-B7B4-E047F4E74A89}"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sldImg"/>
          </p:nvPr>
        </p:nvSpPr>
        <p:spPr>
          <a:xfrm>
            <a:off x="1371600" y="1143000"/>
            <a:ext cx="4114440" cy="3085920"/>
          </a:xfrm>
          <a:prstGeom prst="rect">
            <a:avLst/>
          </a:prstGeom>
          <a:ln w="0">
            <a:noFill/>
          </a:ln>
        </p:spPr>
      </p:sp>
      <p:sp>
        <p:nvSpPr>
          <p:cNvPr id="51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200" spc="-1" strike="noStrike">
                <a:solidFill>
                  <a:schemeClr val="dk1"/>
                </a:solidFill>
                <a:latin typeface="+mn-lt"/>
                <a:ea typeface="Calibri"/>
              </a:rPr>
              <a:t>Discuss treatment modalities for the cardiac patient.</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517" name="PlaceHolder 3"/>
          <p:cNvSpPr>
            <a:spLocks noGrp="1"/>
          </p:cNvSpPr>
          <p:nvPr>
            <p:ph type="sldNum" idx="5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721762FC-0C17-4DCE-95B7-BA086DC9A988}"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PlaceHolder 1"/>
          <p:cNvSpPr>
            <a:spLocks noGrp="1"/>
          </p:cNvSpPr>
          <p:nvPr>
            <p:ph type="sldImg"/>
          </p:nvPr>
        </p:nvSpPr>
        <p:spPr>
          <a:xfrm>
            <a:off x="1371600" y="1143000"/>
            <a:ext cx="4114440" cy="3085920"/>
          </a:xfrm>
          <a:prstGeom prst="rect">
            <a:avLst/>
          </a:prstGeom>
          <a:ln w="0">
            <a:noFill/>
          </a:ln>
        </p:spPr>
      </p:sp>
      <p:sp>
        <p:nvSpPr>
          <p:cNvPr id="384"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14.1:  Describe the structure and location of arteries, including the coronary arteries.</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85"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494380FD-0B0C-47CF-9634-AB0C6B2D49E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PlaceHolder 1"/>
          <p:cNvSpPr>
            <a:spLocks noGrp="1"/>
          </p:cNvSpPr>
          <p:nvPr>
            <p:ph type="sldImg"/>
          </p:nvPr>
        </p:nvSpPr>
        <p:spPr>
          <a:xfrm>
            <a:off x="1371600" y="1143000"/>
            <a:ext cx="4114440" cy="3085920"/>
          </a:xfrm>
          <a:prstGeom prst="rect">
            <a:avLst/>
          </a:prstGeom>
          <a:ln w="0">
            <a:noFill/>
          </a:ln>
        </p:spPr>
      </p:sp>
      <p:sp>
        <p:nvSpPr>
          <p:cNvPr id="519"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14.7:  </a:t>
            </a:r>
            <a:r>
              <a:rPr b="0" lang="en-IN" sz="1200" spc="-1" strike="noStrike">
                <a:solidFill>
                  <a:schemeClr val="dk1"/>
                </a:solidFill>
                <a:latin typeface="+mn-lt"/>
                <a:ea typeface="Calibri"/>
              </a:rPr>
              <a:t>Discuss treatment modalities for the cardiac patient.</a:t>
            </a:r>
            <a:endParaRPr b="0" lang="en-US" sz="12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mn-lt"/>
                <a:ea typeface="Calibri"/>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520" name="PlaceHolder 3"/>
          <p:cNvSpPr>
            <a:spLocks noGrp="1"/>
          </p:cNvSpPr>
          <p:nvPr>
            <p:ph type="sldNum" idx="57"/>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E052A77-CA3B-4103-A7D8-32D499FC370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sldImg"/>
          </p:nvPr>
        </p:nvSpPr>
        <p:spPr>
          <a:xfrm>
            <a:off x="1371600" y="1143000"/>
            <a:ext cx="4114440" cy="3085920"/>
          </a:xfrm>
          <a:prstGeom prst="rect">
            <a:avLst/>
          </a:prstGeom>
          <a:ln w="0">
            <a:noFill/>
          </a:ln>
        </p:spPr>
      </p:sp>
      <p:sp>
        <p:nvSpPr>
          <p:cNvPr id="52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14.1: </a:t>
            </a:r>
            <a:r>
              <a:rPr b="0" lang="en-IN" sz="1200" spc="-1" strike="noStrike">
                <a:solidFill>
                  <a:srgbClr val="000000"/>
                </a:solidFill>
                <a:latin typeface="Arial"/>
              </a:rPr>
              <a:t>Describe the structure and location of arteries, including the coronary arteries.</a:t>
            </a:r>
            <a:endParaRPr b="0" lang="en-US" sz="1200" spc="-1" strike="noStrike">
              <a:solidFill>
                <a:srgbClr val="000000"/>
              </a:solidFill>
              <a:latin typeface="Arial"/>
            </a:endParaRPr>
          </a:p>
          <a:p>
            <a:pPr indent="0">
              <a:lnSpc>
                <a:spcPct val="100000"/>
              </a:lnSpc>
              <a:buNone/>
              <a:tabLst>
                <a:tab algn="l" pos="0"/>
              </a:tabLst>
            </a:pPr>
            <a:r>
              <a:rPr b="0" lang="en-IN" sz="1200" spc="-1" strike="noStrike">
                <a:solidFill>
                  <a:schemeClr val="dk1"/>
                </a:solidFill>
                <a:latin typeface="+mn-lt"/>
                <a:ea typeface="Calibri"/>
              </a:rPr>
              <a:t>LO 14.2: Describe typical cardiac symptoms and unstable angina.</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
        <p:nvSpPr>
          <p:cNvPr id="523" name="PlaceHolder 3"/>
          <p:cNvSpPr>
            <a:spLocks noGrp="1"/>
          </p:cNvSpPr>
          <p:nvPr>
            <p:ph type="sldNum" idx="5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BFD97D34-6156-4395-B5A3-E7BB88C1DE3E}"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sldImg"/>
          </p:nvPr>
        </p:nvSpPr>
        <p:spPr>
          <a:xfrm>
            <a:off x="1371600" y="1143000"/>
            <a:ext cx="4114440" cy="3085920"/>
          </a:xfrm>
          <a:prstGeom prst="rect">
            <a:avLst/>
          </a:prstGeom>
          <a:ln w="0">
            <a:noFill/>
          </a:ln>
        </p:spPr>
      </p:sp>
      <p:sp>
        <p:nvSpPr>
          <p:cNvPr id="525"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14.3: </a:t>
            </a:r>
            <a:r>
              <a:rPr b="0" lang="en-IN" sz="1200" spc="-1" strike="noStrike">
                <a:solidFill>
                  <a:schemeClr val="dk1"/>
                </a:solidFill>
                <a:latin typeface="+mn-lt"/>
                <a:ea typeface="Calibri"/>
              </a:rPr>
              <a:t>Summarize atypical patient types and presentation.</a:t>
            </a:r>
            <a:endParaRPr b="0" lang="en-US" sz="1200" spc="-1" strike="noStrike">
              <a:solidFill>
                <a:srgbClr val="000000"/>
              </a:solidFill>
              <a:latin typeface="Arial"/>
            </a:endParaRPr>
          </a:p>
          <a:p>
            <a:pPr indent="0">
              <a:lnSpc>
                <a:spcPct val="100000"/>
              </a:lnSpc>
              <a:spcBef>
                <a:spcPts val="360"/>
              </a:spcBef>
              <a:buNone/>
              <a:tabLst>
                <a:tab algn="l" pos="0"/>
              </a:tabLst>
            </a:pPr>
            <a:r>
              <a:rPr b="0" lang="en-IN" sz="2000" spc="-1" strike="noStrike">
                <a:solidFill>
                  <a:srgbClr val="000000"/>
                </a:solidFill>
                <a:latin typeface="+mn-lt"/>
                <a:ea typeface="Calibri"/>
              </a:rPr>
              <a:t>LO 14.4: </a:t>
            </a:r>
            <a:r>
              <a:rPr b="0" lang="en-IN" sz="1200" spc="-1" strike="noStrike">
                <a:solidFill>
                  <a:schemeClr val="dk1"/>
                </a:solidFill>
                <a:latin typeface="+mn-lt"/>
                <a:ea typeface="Calibri"/>
              </a:rPr>
              <a:t>Compare ST segment elevation and non-ST segment elevation.</a:t>
            </a:r>
            <a:endParaRPr b="0" lang="en-US" sz="1200" spc="-1" strike="noStrike">
              <a:solidFill>
                <a:srgbClr val="000000"/>
              </a:solidFill>
              <a:latin typeface="Arial"/>
            </a:endParaRPr>
          </a:p>
          <a:p>
            <a:pPr indent="0">
              <a:lnSpc>
                <a:spcPct val="100000"/>
              </a:lnSpc>
              <a:spcBef>
                <a:spcPts val="360"/>
              </a:spcBef>
              <a:buNone/>
              <a:tabLst>
                <a:tab algn="l" pos="0"/>
              </a:tabLst>
            </a:pPr>
            <a:r>
              <a:rPr b="0" lang="en-IN" sz="1200" spc="-1" strike="noStrike">
                <a:solidFill>
                  <a:schemeClr val="dk1"/>
                </a:solidFill>
                <a:latin typeface="+mn-lt"/>
                <a:ea typeface="Calibri"/>
              </a:rPr>
              <a:t>LO 14.5: Explain heart failure.</a:t>
            </a:r>
            <a:endParaRPr b="0" lang="en-US" sz="1200" spc="-1" strike="noStrike">
              <a:solidFill>
                <a:srgbClr val="000000"/>
              </a:solidFill>
              <a:latin typeface="Arial"/>
            </a:endParaRPr>
          </a:p>
          <a:p>
            <a:pPr indent="0">
              <a:lnSpc>
                <a:spcPct val="100000"/>
              </a:lnSpc>
              <a:spcBef>
                <a:spcPts val="360"/>
              </a:spcBef>
              <a:buNone/>
              <a:tabLst>
                <a:tab algn="l" pos="0"/>
              </a:tabLst>
            </a:pP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p:txBody>
      </p:sp>
      <p:sp>
        <p:nvSpPr>
          <p:cNvPr id="526" name="PlaceHolder 3"/>
          <p:cNvSpPr>
            <a:spLocks noGrp="1"/>
          </p:cNvSpPr>
          <p:nvPr>
            <p:ph type="sldNum" idx="59"/>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9780126D-6C9B-47C9-AB6F-A3DB1B423CA9}"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type="sldImg"/>
          </p:nvPr>
        </p:nvSpPr>
        <p:spPr>
          <a:xfrm>
            <a:off x="1371600" y="1143000"/>
            <a:ext cx="4114440" cy="3085920"/>
          </a:xfrm>
          <a:prstGeom prst="rect">
            <a:avLst/>
          </a:prstGeom>
          <a:ln w="0">
            <a:noFill/>
          </a:ln>
        </p:spPr>
      </p:sp>
      <p:sp>
        <p:nvSpPr>
          <p:cNvPr id="528"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14.6: </a:t>
            </a:r>
            <a:r>
              <a:rPr b="0" lang="en-IN" sz="1200" spc="-1" strike="noStrike">
                <a:solidFill>
                  <a:schemeClr val="dk1"/>
                </a:solidFill>
                <a:latin typeface="+mn-lt"/>
                <a:ea typeface="Calibri"/>
              </a:rPr>
              <a:t>Identify assessment and immediate treatment needed for the cardiac patient.</a:t>
            </a:r>
            <a:endParaRPr b="0" lang="en-US" sz="1200" spc="-1" strike="noStrike">
              <a:solidFill>
                <a:srgbClr val="000000"/>
              </a:solidFill>
              <a:latin typeface="Arial"/>
            </a:endParaRPr>
          </a:p>
          <a:p>
            <a:pPr indent="0">
              <a:lnSpc>
                <a:spcPct val="100000"/>
              </a:lnSpc>
              <a:spcBef>
                <a:spcPts val="360"/>
              </a:spcBef>
              <a:buNone/>
              <a:tabLst>
                <a:tab algn="l" pos="0"/>
              </a:tabLst>
            </a:pPr>
            <a:r>
              <a:rPr b="0" lang="en-IN" sz="2000" spc="-1" strike="noStrike">
                <a:solidFill>
                  <a:srgbClr val="000000"/>
                </a:solidFill>
                <a:latin typeface="+mn-lt"/>
                <a:ea typeface="Calibri"/>
              </a:rPr>
              <a:t>LO 14.7: </a:t>
            </a:r>
            <a:r>
              <a:rPr b="0" lang="en-IN" sz="1200" spc="-1" strike="noStrike">
                <a:solidFill>
                  <a:schemeClr val="dk1"/>
                </a:solidFill>
                <a:latin typeface="+mn-lt"/>
                <a:ea typeface="Calibri"/>
              </a:rPr>
              <a:t>Discuss treatment modalities for the cardiac patient.</a:t>
            </a:r>
            <a:endParaRPr b="0" lang="en-US" sz="1200" spc="-1" strike="noStrike">
              <a:solidFill>
                <a:srgbClr val="000000"/>
              </a:solidFill>
              <a:latin typeface="Arial"/>
            </a:endParaRPr>
          </a:p>
          <a:p>
            <a:pPr indent="0">
              <a:lnSpc>
                <a:spcPct val="100000"/>
              </a:lnSpc>
              <a:spcBef>
                <a:spcPts val="360"/>
              </a:spcBef>
              <a:buNone/>
              <a:tabLst>
                <a:tab algn="l" pos="0"/>
              </a:tabLst>
            </a:pPr>
            <a:endParaRPr b="0" lang="en-US" sz="1200" spc="-1" strike="noStrike">
              <a:solidFill>
                <a:srgbClr val="000000"/>
              </a:solidFill>
              <a:latin typeface="Arial"/>
            </a:endParaRPr>
          </a:p>
        </p:txBody>
      </p:sp>
      <p:sp>
        <p:nvSpPr>
          <p:cNvPr id="529" name="PlaceHolder 3"/>
          <p:cNvSpPr>
            <a:spLocks noGrp="1"/>
          </p:cNvSpPr>
          <p:nvPr>
            <p:ph type="sldNum" idx="60"/>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0281098B-7C81-40F1-B4A8-C1C41664E463}"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PlaceHolder 1"/>
          <p:cNvSpPr>
            <a:spLocks noGrp="1"/>
          </p:cNvSpPr>
          <p:nvPr>
            <p:ph type="sldImg"/>
          </p:nvPr>
        </p:nvSpPr>
        <p:spPr>
          <a:xfrm>
            <a:off x="1371600" y="1143000"/>
            <a:ext cx="4114440" cy="3085920"/>
          </a:xfrm>
          <a:prstGeom prst="rect">
            <a:avLst/>
          </a:prstGeom>
          <a:ln w="0">
            <a:noFill/>
          </a:ln>
        </p:spPr>
      </p:sp>
      <p:sp>
        <p:nvSpPr>
          <p:cNvPr id="387"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14.1:  Describe the structure and location of arteries, including the coronary arteries.</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88"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1078A29A-8BBC-4711-85CF-FB7373869F6D}"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PlaceHolder 1"/>
          <p:cNvSpPr>
            <a:spLocks noGrp="1"/>
          </p:cNvSpPr>
          <p:nvPr>
            <p:ph type="sldImg"/>
          </p:nvPr>
        </p:nvSpPr>
        <p:spPr>
          <a:xfrm>
            <a:off x="1371600" y="1143000"/>
            <a:ext cx="4114440" cy="3085920"/>
          </a:xfrm>
          <a:prstGeom prst="rect">
            <a:avLst/>
          </a:prstGeom>
          <a:ln w="0">
            <a:noFill/>
          </a:ln>
        </p:spPr>
      </p:sp>
      <p:sp>
        <p:nvSpPr>
          <p:cNvPr id="390"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14.2:  Describe typical cardiac symptoms and unstable angina.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It is often difficult to determine whether a patient’s symptoms are cardiac in origin. To ensure patient safety, never assume that the patient just has a dental or gastric problem. Always assume that chest pain is cardiac-related until proven otherwise.</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91"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2A1DFCF4-D684-41C2-B63F-BC961E651201}"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sldImg"/>
          </p:nvPr>
        </p:nvSpPr>
        <p:spPr>
          <a:xfrm>
            <a:off x="1371600" y="1143000"/>
            <a:ext cx="4114440" cy="3085920"/>
          </a:xfrm>
          <a:prstGeom prst="rect">
            <a:avLst/>
          </a:prstGeom>
          <a:ln w="0">
            <a:noFill/>
          </a:ln>
        </p:spPr>
      </p:sp>
      <p:sp>
        <p:nvSpPr>
          <p:cNvPr id="393"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14.2:  Describe typical cardiac symptoms and unstable angina.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Referred pain: </a:t>
            </a:r>
            <a:r>
              <a:rPr b="1" lang="en-IN" sz="2000" spc="-1" strike="noStrike">
                <a:solidFill>
                  <a:srgbClr val="202124"/>
                </a:solidFill>
                <a:highlight>
                  <a:srgbClr val="ffffff"/>
                </a:highlight>
                <a:latin typeface="Roboto"/>
                <a:ea typeface="Roboto"/>
              </a:rPr>
              <a:t>pain perceived at a location other than the site of the painful stimulus/ origin</a:t>
            </a:r>
            <a:r>
              <a:rPr b="0" lang="en-IN" sz="2000" spc="-1" strike="noStrike">
                <a:solidFill>
                  <a:srgbClr val="202124"/>
                </a:solidFill>
                <a:highlight>
                  <a:srgbClr val="ffffff"/>
                </a:highlight>
                <a:latin typeface="Roboto"/>
                <a:ea typeface="Roboto"/>
              </a:rPr>
              <a:t>.</a:t>
            </a:r>
            <a:endParaRPr b="0" lang="en-US" sz="2000" spc="-1" strike="noStrike">
              <a:solidFill>
                <a:srgbClr val="000000"/>
              </a:solidFill>
              <a:latin typeface="Arial"/>
            </a:endParaRPr>
          </a:p>
        </p:txBody>
      </p:sp>
      <p:sp>
        <p:nvSpPr>
          <p:cNvPr id="394"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435E0231-0B7A-4CAC-AD1D-D007232A2304}"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PlaceHolder 1"/>
          <p:cNvSpPr>
            <a:spLocks noGrp="1"/>
          </p:cNvSpPr>
          <p:nvPr>
            <p:ph type="sldImg"/>
          </p:nvPr>
        </p:nvSpPr>
        <p:spPr>
          <a:xfrm>
            <a:off x="1371600" y="1143000"/>
            <a:ext cx="4114440" cy="3085920"/>
          </a:xfrm>
          <a:prstGeom prst="rect">
            <a:avLst/>
          </a:prstGeom>
          <a:ln w="0">
            <a:noFill/>
          </a:ln>
        </p:spPr>
      </p:sp>
      <p:sp>
        <p:nvSpPr>
          <p:cNvPr id="396"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tabLst>
                <a:tab algn="l" pos="0"/>
              </a:tabLst>
            </a:pPr>
            <a:r>
              <a:rPr b="0" lang="en-IN" sz="2000" spc="-1" strike="noStrike">
                <a:solidFill>
                  <a:srgbClr val="000000"/>
                </a:solidFill>
                <a:latin typeface="Arial"/>
              </a:rPr>
              <a:t>LO 14.2:  Describe typical cardiac symptoms and unstable angina. </a:t>
            </a: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r>
              <a:rPr b="0" lang="en-IN" sz="2000" spc="-1" strike="noStrike">
                <a:solidFill>
                  <a:srgbClr val="000000"/>
                </a:solidFill>
                <a:latin typeface="Arial"/>
              </a:rPr>
              <a:t>Any of these symptoms could indicate a possible cardiac problem.</a:t>
            </a: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a:p>
            <a:pPr indent="0">
              <a:lnSpc>
                <a:spcPct val="100000"/>
              </a:lnSpc>
              <a:buNone/>
              <a:tabLst>
                <a:tab algn="l" pos="0"/>
              </a:tabLst>
            </a:pPr>
            <a:endParaRPr b="0" lang="en-US" sz="2000" spc="-1" strike="noStrike">
              <a:solidFill>
                <a:srgbClr val="000000"/>
              </a:solidFill>
              <a:latin typeface="Arial"/>
            </a:endParaRPr>
          </a:p>
        </p:txBody>
      </p:sp>
      <p:sp>
        <p:nvSpPr>
          <p:cNvPr id="397"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en-US" sz="1200" spc="-1" strike="noStrike">
                <a:solidFill>
                  <a:srgbClr val="000000"/>
                </a:solidFill>
                <a:latin typeface="Times New Roman"/>
              </a:defRPr>
            </a:lvl1pPr>
          </a:lstStyle>
          <a:p>
            <a:pPr indent="0" algn="r">
              <a:lnSpc>
                <a:spcPct val="100000"/>
              </a:lnSpc>
              <a:buNone/>
            </a:pPr>
            <a:fld id="{C41FB2C1-9F71-4046-90CC-B5B193A00DCC}" type="slidenum">
              <a:rPr b="0" lang="en-US" sz="1200" spc="-1" strike="noStrike">
                <a:solidFill>
                  <a:srgbClr val="000000"/>
                </a:solidFill>
                <a:latin typeface="Times New Roman"/>
              </a:rPr>
              <a:t>&lt;number&gt;</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CD4F801F-6A44-49E4-BD2B-284425A647B3}"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41"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2"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1"/>
          </p:nvPr>
        </p:nvSpPr>
        <p:spPr/>
        <p:txBody>
          <a:bodyPr/>
          <a:p>
            <a:fld id="{7BBDD61D-7B0C-4121-8A32-C4E801A9957F}"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44"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5"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6"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7"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7" name="PlaceHolder 6"/>
          <p:cNvSpPr>
            <a:spLocks noGrp="1"/>
          </p:cNvSpPr>
          <p:nvPr>
            <p:ph type="sldNum" idx="1"/>
          </p:nvPr>
        </p:nvSpPr>
        <p:spPr/>
        <p:txBody>
          <a:bodyPr/>
          <a:p>
            <a:fld id="{F8201435-9A77-425D-A1DA-C7822EA280C8}"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49"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0"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1"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2"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3"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4"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 name="PlaceHolder 8"/>
          <p:cNvSpPr>
            <a:spLocks noGrp="1"/>
          </p:cNvSpPr>
          <p:nvPr>
            <p:ph type="sldNum" idx="1"/>
          </p:nvPr>
        </p:nvSpPr>
        <p:spPr/>
        <p:txBody>
          <a:bodyPr/>
          <a:p>
            <a:fld id="{1878F89F-054C-457B-9E2E-D3B36ABD01B3}"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A11C6BFA-2631-4CEB-8A7C-887D6457F366}"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75"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2"/>
          </p:nvPr>
        </p:nvSpPr>
        <p:spPr/>
        <p:txBody>
          <a:bodyPr/>
          <a:p>
            <a:fld id="{022B0D7C-E2CF-481B-BF33-C8FD249458D7}"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77"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2"/>
          </p:nvPr>
        </p:nvSpPr>
        <p:spPr/>
        <p:txBody>
          <a:bodyPr/>
          <a:p>
            <a:fld id="{3025EE48-AFE5-4C7E-8CED-648FB92B393B}"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79"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80"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1AA619E5-C1F5-4088-AEB5-8C0D06E9D897}"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3" name="PlaceHolder 2"/>
          <p:cNvSpPr>
            <a:spLocks noGrp="1"/>
          </p:cNvSpPr>
          <p:nvPr>
            <p:ph type="sldNum" idx="2"/>
          </p:nvPr>
        </p:nvSpPr>
        <p:spPr/>
        <p:txBody>
          <a:bodyPr/>
          <a:p>
            <a:fld id="{8DC66F25-2B4A-43FA-9D4B-4FE7B4A7D88C}"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2"/>
          </p:nvPr>
        </p:nvSpPr>
        <p:spPr/>
        <p:txBody>
          <a:bodyPr/>
          <a:p>
            <a:fld id="{2376E4F1-80DB-444F-BDAE-E0628E85F432}"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84"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85"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86"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2"/>
          </p:nvPr>
        </p:nvSpPr>
        <p:spPr/>
        <p:txBody>
          <a:bodyPr/>
          <a:p>
            <a:fld id="{757AC48F-FBF4-4A01-971F-E8D32D1BFCA3}"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0"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1"/>
          </p:nvPr>
        </p:nvSpPr>
        <p:spPr/>
        <p:txBody>
          <a:bodyPr/>
          <a:p>
            <a:fld id="{5D3A6CB9-37C7-494D-A7CD-4D74B778B0AB}"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88"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89"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0"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2"/>
          </p:nvPr>
        </p:nvSpPr>
        <p:spPr/>
        <p:txBody>
          <a:bodyPr/>
          <a:p>
            <a:fld id="{2DA2ACCD-606F-4E84-8C07-EED8A4AA03B8}"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92"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3"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4"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2"/>
          </p:nvPr>
        </p:nvSpPr>
        <p:spPr/>
        <p:txBody>
          <a:bodyPr/>
          <a:p>
            <a:fld id="{9E737390-FE3B-4B4D-8418-180B2C708DE1}"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96"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7"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A0C77AB3-87D7-473D-BA5C-BDF15FD1D788}"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99"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0"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1"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2"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7" name="PlaceHolder 6"/>
          <p:cNvSpPr>
            <a:spLocks noGrp="1"/>
          </p:cNvSpPr>
          <p:nvPr>
            <p:ph type="sldNum" idx="2"/>
          </p:nvPr>
        </p:nvSpPr>
        <p:spPr/>
        <p:txBody>
          <a:bodyPr/>
          <a:p>
            <a:fld id="{EAECF043-5F0C-4CB2-8A66-0C2564010C4A}"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04"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5"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6"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7"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8"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09"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 name="PlaceHolder 8"/>
          <p:cNvSpPr>
            <a:spLocks noGrp="1"/>
          </p:cNvSpPr>
          <p:nvPr>
            <p:ph type="sldNum" idx="2"/>
          </p:nvPr>
        </p:nvSpPr>
        <p:spPr/>
        <p:txBody>
          <a:bodyPr/>
          <a:p>
            <a:fld id="{59671444-D607-43DA-9A17-517BE6BBA9D1}"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FD3D4983-1EDE-4BE6-A729-CCBB9FDB0296}"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31"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3"/>
          </p:nvPr>
        </p:nvSpPr>
        <p:spPr/>
        <p:txBody>
          <a:bodyPr/>
          <a:p>
            <a:fld id="{B8474B4B-5D18-4FF4-A433-2540B66E12CC}"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33"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3"/>
          </p:nvPr>
        </p:nvSpPr>
        <p:spPr/>
        <p:txBody>
          <a:bodyPr/>
          <a:p>
            <a:fld id="{18FC9FDD-7E61-4F6D-9A63-2F54FE9AB43E}"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35"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36"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3"/>
          </p:nvPr>
        </p:nvSpPr>
        <p:spPr/>
        <p:txBody>
          <a:bodyPr/>
          <a:p>
            <a:fld id="{6122E1E3-72D8-45EA-869E-AEC3CE2DD474}"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3" name="PlaceHolder 2"/>
          <p:cNvSpPr>
            <a:spLocks noGrp="1"/>
          </p:cNvSpPr>
          <p:nvPr>
            <p:ph type="sldNum" idx="3"/>
          </p:nvPr>
        </p:nvSpPr>
        <p:spPr/>
        <p:txBody>
          <a:bodyPr/>
          <a:p>
            <a:fld id="{AB843F81-21A3-446E-9AB1-3BB16FD51E1C}"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2"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1"/>
          </p:nvPr>
        </p:nvSpPr>
        <p:spPr/>
        <p:txBody>
          <a:bodyPr/>
          <a:p>
            <a:fld id="{7E2C03D7-E05F-4D04-A397-84660E7F990E}"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3"/>
          </p:nvPr>
        </p:nvSpPr>
        <p:spPr/>
        <p:txBody>
          <a:bodyPr/>
          <a:p>
            <a:fld id="{A0E1CC93-F0F2-459A-BAB9-F362914491FF}"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40"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41"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42"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B236CD78-F91C-4AEC-AADD-D766238D778F}"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44"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45"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46"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9D0704AF-0926-488B-9925-4069EB4DF9A6}"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48"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49"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50"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AF312E39-BDFB-4F9D-BEA2-1ABE3F2F8FDD}"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52"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53"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3"/>
          </p:nvPr>
        </p:nvSpPr>
        <p:spPr/>
        <p:txBody>
          <a:bodyPr/>
          <a:p>
            <a:fld id="{9FE8DF3C-E1E3-4B6D-B1B1-71ECFBAC8C99}"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55"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56"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57"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58"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7" name="PlaceHolder 6"/>
          <p:cNvSpPr>
            <a:spLocks noGrp="1"/>
          </p:cNvSpPr>
          <p:nvPr>
            <p:ph type="sldNum" idx="3"/>
          </p:nvPr>
        </p:nvSpPr>
        <p:spPr/>
        <p:txBody>
          <a:bodyPr/>
          <a:p>
            <a:fld id="{D8155C1B-3D53-4B77-A5F1-7F7D0E846FCA}"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60"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61"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62"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63"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64"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65"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 name="PlaceHolder 8"/>
          <p:cNvSpPr>
            <a:spLocks noGrp="1"/>
          </p:cNvSpPr>
          <p:nvPr>
            <p:ph type="sldNum" idx="3"/>
          </p:nvPr>
        </p:nvSpPr>
        <p:spPr/>
        <p:txBody>
          <a:bodyPr/>
          <a:p>
            <a:fld id="{AB73B3B4-B3F0-4DF9-804F-C375447054CA}"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E5EE5C8A-AC71-42F2-9B6F-83417F433B58}"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85" name="PlaceHolder 2"/>
          <p:cNvSpPr>
            <a:spLocks noGrp="1"/>
          </p:cNvSpPr>
          <p:nvPr>
            <p:ph type="subTitle"/>
          </p:nvPr>
        </p:nvSpPr>
        <p:spPr>
          <a:xfrm>
            <a:off x="343080" y="1276560"/>
            <a:ext cx="8457840" cy="4971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sldNum" idx="4"/>
          </p:nvPr>
        </p:nvSpPr>
        <p:spPr/>
        <p:txBody>
          <a:bodyPr/>
          <a:p>
            <a:fld id="{DD8C820C-C3BE-4127-A3EC-D9A953C0C5EB}"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87" name="PlaceHolder 2"/>
          <p:cNvSpPr>
            <a:spLocks noGrp="1"/>
          </p:cNvSpPr>
          <p:nvPr>
            <p:ph/>
          </p:nvPr>
        </p:nvSpPr>
        <p:spPr>
          <a:xfrm>
            <a:off x="343080" y="1276560"/>
            <a:ext cx="845784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2DC1C849-77A5-4AE3-8F6B-B8EF4A60D60A}"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4"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5"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1"/>
          </p:nvPr>
        </p:nvSpPr>
        <p:spPr/>
        <p:txBody>
          <a:bodyPr/>
          <a:p>
            <a:fld id="{1F1B792B-6B6F-49E0-8BC3-AE34105B31AA}"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89"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90"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4"/>
          </p:nvPr>
        </p:nvSpPr>
        <p:spPr/>
        <p:txBody>
          <a:bodyPr/>
          <a:p>
            <a:fld id="{BD459DCC-F43B-484C-8724-682436FBA815}"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3" name="PlaceHolder 2"/>
          <p:cNvSpPr>
            <a:spLocks noGrp="1"/>
          </p:cNvSpPr>
          <p:nvPr>
            <p:ph type="sldNum" idx="4"/>
          </p:nvPr>
        </p:nvSpPr>
        <p:spPr/>
        <p:txBody>
          <a:bodyPr/>
          <a:p>
            <a:fld id="{DB8B9A5E-908A-43F7-8D6C-DB0704DF2131}"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4"/>
          </p:nvPr>
        </p:nvSpPr>
        <p:spPr/>
        <p:txBody>
          <a:bodyPr/>
          <a:p>
            <a:fld id="{BA9A42BB-0CB8-47D3-ABA4-41696182835B}"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94"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95"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96"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4"/>
          </p:nvPr>
        </p:nvSpPr>
        <p:spPr/>
        <p:txBody>
          <a:bodyPr/>
          <a:p>
            <a:fld id="{B644AF1E-0AFC-47D2-826C-9EC3C691C578}"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198"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199"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00"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4"/>
          </p:nvPr>
        </p:nvSpPr>
        <p:spPr/>
        <p:txBody>
          <a:bodyPr/>
          <a:p>
            <a:fld id="{67476664-33E3-464B-A496-B238DD0F97CF}"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02"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03"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04"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4"/>
          </p:nvPr>
        </p:nvSpPr>
        <p:spPr/>
        <p:txBody>
          <a:bodyPr/>
          <a:p>
            <a:fld id="{AE6556F5-EC2D-480A-938B-835E3EA35146}"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06" name="PlaceHolder 2"/>
          <p:cNvSpPr>
            <a:spLocks noGrp="1"/>
          </p:cNvSpPr>
          <p:nvPr>
            <p:ph/>
          </p:nvPr>
        </p:nvSpPr>
        <p:spPr>
          <a:xfrm>
            <a:off x="343080" y="127656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07" name="PlaceHolder 3"/>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5" name="PlaceHolder 4"/>
          <p:cNvSpPr>
            <a:spLocks noGrp="1"/>
          </p:cNvSpPr>
          <p:nvPr>
            <p:ph type="sldNum" idx="4"/>
          </p:nvPr>
        </p:nvSpPr>
        <p:spPr/>
        <p:txBody>
          <a:bodyPr/>
          <a:p>
            <a:fld id="{11093609-D05C-4A28-89FD-34730EE1AACF}"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09"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0"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1"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2" name="PlaceHolder 5"/>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7" name="PlaceHolder 6"/>
          <p:cNvSpPr>
            <a:spLocks noGrp="1"/>
          </p:cNvSpPr>
          <p:nvPr>
            <p:ph type="sldNum" idx="4"/>
          </p:nvPr>
        </p:nvSpPr>
        <p:spPr/>
        <p:txBody>
          <a:bodyPr/>
          <a:p>
            <a:fld id="{09006B8A-54A2-4CAF-B544-5771E8ED979C}"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14" name="PlaceHolder 2"/>
          <p:cNvSpPr>
            <a:spLocks noGrp="1"/>
          </p:cNvSpPr>
          <p:nvPr>
            <p:ph/>
          </p:nvPr>
        </p:nvSpPr>
        <p:spPr>
          <a:xfrm>
            <a:off x="34308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5" name="PlaceHolder 3"/>
          <p:cNvSpPr>
            <a:spLocks noGrp="1"/>
          </p:cNvSpPr>
          <p:nvPr>
            <p:ph/>
          </p:nvPr>
        </p:nvSpPr>
        <p:spPr>
          <a:xfrm>
            <a:off x="320256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6" name="PlaceHolder 4"/>
          <p:cNvSpPr>
            <a:spLocks noGrp="1"/>
          </p:cNvSpPr>
          <p:nvPr>
            <p:ph/>
          </p:nvPr>
        </p:nvSpPr>
        <p:spPr>
          <a:xfrm>
            <a:off x="6062400" y="127656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7" name="PlaceHolder 5"/>
          <p:cNvSpPr>
            <a:spLocks noGrp="1"/>
          </p:cNvSpPr>
          <p:nvPr>
            <p:ph/>
          </p:nvPr>
        </p:nvSpPr>
        <p:spPr>
          <a:xfrm>
            <a:off x="34308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8" name="PlaceHolder 6"/>
          <p:cNvSpPr>
            <a:spLocks noGrp="1"/>
          </p:cNvSpPr>
          <p:nvPr>
            <p:ph/>
          </p:nvPr>
        </p:nvSpPr>
        <p:spPr>
          <a:xfrm>
            <a:off x="320256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219" name="PlaceHolder 7"/>
          <p:cNvSpPr>
            <a:spLocks noGrp="1"/>
          </p:cNvSpPr>
          <p:nvPr>
            <p:ph/>
          </p:nvPr>
        </p:nvSpPr>
        <p:spPr>
          <a:xfrm>
            <a:off x="6062400" y="3873240"/>
            <a:ext cx="27230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9" name="PlaceHolder 8"/>
          <p:cNvSpPr>
            <a:spLocks noGrp="1"/>
          </p:cNvSpPr>
          <p:nvPr>
            <p:ph type="sldNum" idx="4"/>
          </p:nvPr>
        </p:nvSpPr>
        <p:spPr/>
        <p:txBody>
          <a:bodyPr/>
          <a:p>
            <a:fld id="{5C074DD3-57AF-4090-A600-E8009981B0C2}"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3" name="PlaceHolder 2"/>
          <p:cNvSpPr>
            <a:spLocks noGrp="1"/>
          </p:cNvSpPr>
          <p:nvPr>
            <p:ph type="sldNum" idx="1"/>
          </p:nvPr>
        </p:nvSpPr>
        <p:spPr/>
        <p:txBody>
          <a:bodyPr/>
          <a:p>
            <a:fld id="{9F9C65C2-F550-4FDD-8953-5CEBD4677462}"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 name="PlaceHolder 1"/>
          <p:cNvSpPr>
            <a:spLocks noGrp="1"/>
          </p:cNvSpPr>
          <p:nvPr>
            <p:ph type="subTitle"/>
          </p:nvPr>
        </p:nvSpPr>
        <p:spPr>
          <a:xfrm>
            <a:off x="343080" y="192600"/>
            <a:ext cx="8457840" cy="41864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sldNum" idx="1"/>
          </p:nvPr>
        </p:nvSpPr>
        <p:spPr/>
        <p:txBody>
          <a:bodyPr/>
          <a:p>
            <a:fld id="{FE8C0A3E-58F6-4291-8134-3558C499B78A}"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29"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30" name="PlaceHolder 3"/>
          <p:cNvSpPr>
            <a:spLocks noGrp="1"/>
          </p:cNvSpPr>
          <p:nvPr>
            <p:ph/>
          </p:nvPr>
        </p:nvSpPr>
        <p:spPr>
          <a:xfrm>
            <a:off x="467712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31" name="PlaceHolder 4"/>
          <p:cNvSpPr>
            <a:spLocks noGrp="1"/>
          </p:cNvSpPr>
          <p:nvPr>
            <p:ph/>
          </p:nvPr>
        </p:nvSpPr>
        <p:spPr>
          <a:xfrm>
            <a:off x="34308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1"/>
          </p:nvPr>
        </p:nvSpPr>
        <p:spPr/>
        <p:txBody>
          <a:bodyPr/>
          <a:p>
            <a:fld id="{0DE09EB3-7413-41EC-90D5-5E7D17046A5E}"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33" name="PlaceHolder 2"/>
          <p:cNvSpPr>
            <a:spLocks noGrp="1"/>
          </p:cNvSpPr>
          <p:nvPr>
            <p:ph/>
          </p:nvPr>
        </p:nvSpPr>
        <p:spPr>
          <a:xfrm>
            <a:off x="343080" y="1276560"/>
            <a:ext cx="4127400" cy="497124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34"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35" name="PlaceHolder 4"/>
          <p:cNvSpPr>
            <a:spLocks noGrp="1"/>
          </p:cNvSpPr>
          <p:nvPr>
            <p:ph/>
          </p:nvPr>
        </p:nvSpPr>
        <p:spPr>
          <a:xfrm>
            <a:off x="4677120" y="387324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1"/>
          </p:nvPr>
        </p:nvSpPr>
        <p:spPr/>
        <p:txBody>
          <a:bodyPr/>
          <a:p>
            <a:fld id="{CD461466-0C6A-4673-9A95-8093C5A611B4}"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343080" y="192600"/>
            <a:ext cx="8457840" cy="902880"/>
          </a:xfrm>
          <a:prstGeom prst="rect">
            <a:avLst/>
          </a:prstGeom>
          <a:noFill/>
          <a:ln w="0">
            <a:noFill/>
          </a:ln>
        </p:spPr>
        <p:txBody>
          <a:bodyPr lIns="0" rIns="0" tIns="0" bIns="0" anchor="ctr">
            <a:noAutofit/>
          </a:bodyPr>
          <a:p>
            <a:pPr indent="0">
              <a:buNone/>
            </a:pPr>
            <a:endParaRPr b="0" lang="en-US" sz="1800" spc="-1" strike="noStrike">
              <a:solidFill>
                <a:schemeClr val="dk1"/>
              </a:solidFill>
              <a:latin typeface="Century Gothic"/>
            </a:endParaRPr>
          </a:p>
        </p:txBody>
      </p:sp>
      <p:sp>
        <p:nvSpPr>
          <p:cNvPr id="37" name="PlaceHolder 2"/>
          <p:cNvSpPr>
            <a:spLocks noGrp="1"/>
          </p:cNvSpPr>
          <p:nvPr>
            <p:ph/>
          </p:nvPr>
        </p:nvSpPr>
        <p:spPr>
          <a:xfrm>
            <a:off x="34308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38" name="PlaceHolder 3"/>
          <p:cNvSpPr>
            <a:spLocks noGrp="1"/>
          </p:cNvSpPr>
          <p:nvPr>
            <p:ph/>
          </p:nvPr>
        </p:nvSpPr>
        <p:spPr>
          <a:xfrm>
            <a:off x="4677120" y="1276560"/>
            <a:ext cx="412740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39" name="PlaceHolder 4"/>
          <p:cNvSpPr>
            <a:spLocks noGrp="1"/>
          </p:cNvSpPr>
          <p:nvPr>
            <p:ph/>
          </p:nvPr>
        </p:nvSpPr>
        <p:spPr>
          <a:xfrm>
            <a:off x="343080" y="3873240"/>
            <a:ext cx="8457840" cy="2370960"/>
          </a:xfrm>
          <a:prstGeom prst="rect">
            <a:avLst/>
          </a:prstGeom>
          <a:noFill/>
          <a:ln w="0">
            <a:noFill/>
          </a:ln>
        </p:spPr>
        <p:txBody>
          <a:bodyPr lIns="0" rIns="0" tIns="0" bIns="0" anchor="t">
            <a:normAutofit/>
          </a:bodyPr>
          <a:p>
            <a:pPr indent="0">
              <a:spcBef>
                <a:spcPts val="1417"/>
              </a:spcBef>
              <a:buNone/>
            </a:pP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1"/>
          </p:nvPr>
        </p:nvSpPr>
        <p:spPr/>
        <p:txBody>
          <a:bodyPr/>
          <a:p>
            <a:fld id="{102F6593-1669-4AA8-9BEF-FD43133A3730}"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5"/>
          <p:cNvGrpSpPr/>
          <p:nvPr/>
        </p:nvGrpSpPr>
        <p:grpSpPr>
          <a:xfrm>
            <a:off x="-1440" y="0"/>
            <a:ext cx="9145080" cy="6860520"/>
            <a:chOff x="-1440" y="0"/>
            <a:chExt cx="9145080" cy="6860520"/>
          </a:xfrm>
        </p:grpSpPr>
        <p:sp>
          <p:nvSpPr>
            <p:cNvPr id="1" name="Rectangle 13"/>
            <p:cNvSpPr/>
            <p:nvPr/>
          </p:nvSpPr>
          <p:spPr>
            <a:xfrm>
              <a:off x="0" y="0"/>
              <a:ext cx="9118440" cy="6857640"/>
            </a:xfrm>
            <a:prstGeom prst="rect">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 name="Oval 20"/>
            <p:cNvSpPr/>
            <p:nvPr/>
          </p:nvSpPr>
          <p:spPr>
            <a:xfrm>
              <a:off x="0" y="2895480"/>
              <a:ext cx="2361960" cy="2361960"/>
            </a:xfrm>
            <a:prstGeom prst="ellipse">
              <a:avLst/>
            </a:prstGeom>
            <a:gradFill rotWithShape="0">
              <a:gsLst>
                <a:gs pos="0">
                  <a:srgbClr val="9b6bf2">
                    <a:alpha val="8000"/>
                  </a:srgbClr>
                </a:gs>
                <a:gs pos="36000">
                  <a:srgbClr val="9b6bf2">
                    <a:alpha val="8000"/>
                  </a:srgbClr>
                </a:gs>
                <a:gs pos="72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3" name="Oval 21"/>
            <p:cNvSpPr/>
            <p:nvPr/>
          </p:nvSpPr>
          <p:spPr>
            <a:xfrm>
              <a:off x="6299280" y="1676520"/>
              <a:ext cx="2819160" cy="2819160"/>
            </a:xfrm>
            <a:prstGeom prst="ellipse">
              <a:avLst/>
            </a:prstGeom>
            <a:gradFill rotWithShape="0">
              <a:gsLst>
                <a:gs pos="0">
                  <a:srgbClr val="9b6bf2">
                    <a:alpha val="7000"/>
                  </a:srgbClr>
                </a:gs>
                <a:gs pos="36000">
                  <a:srgbClr val="9b6bf2">
                    <a:alpha val="6000"/>
                  </a:srgbClr>
                </a:gs>
                <a:gs pos="69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4" name="Oval 22"/>
            <p:cNvSpPr/>
            <p:nvPr/>
          </p:nvSpPr>
          <p:spPr>
            <a:xfrm>
              <a:off x="5689800" y="0"/>
              <a:ext cx="1599840" cy="1599840"/>
            </a:xfrm>
            <a:prstGeom prst="ellipse">
              <a:avLst/>
            </a:prstGeom>
            <a:gradFill rotWithShape="0">
              <a:gsLst>
                <a:gs pos="0">
                  <a:srgbClr val="9b6bf2">
                    <a:alpha val="14000"/>
                  </a:srgbClr>
                </a:gs>
                <a:gs pos="36000">
                  <a:srgbClr val="9b6bf2">
                    <a:alpha val="7000"/>
                  </a:srgbClr>
                </a:gs>
                <a:gs pos="73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 name="Oval 23"/>
            <p:cNvSpPr/>
            <p:nvPr/>
          </p:nvSpPr>
          <p:spPr>
            <a:xfrm>
              <a:off x="6299280" y="5870160"/>
              <a:ext cx="990360" cy="990360"/>
            </a:xfrm>
            <a:prstGeom prst="ellipse">
              <a:avLst/>
            </a:prstGeom>
            <a:gradFill rotWithShape="0">
              <a:gsLst>
                <a:gs pos="0">
                  <a:srgbClr val="9b6bf2">
                    <a:alpha val="14000"/>
                  </a:srgbClr>
                </a:gs>
                <a:gs pos="36000">
                  <a:srgbClr val="9b6bf2">
                    <a:alpha val="7000"/>
                  </a:srgbClr>
                </a:gs>
                <a:gs pos="66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 name="Oval 19"/>
            <p:cNvSpPr/>
            <p:nvPr/>
          </p:nvSpPr>
          <p:spPr>
            <a:xfrm>
              <a:off x="-1440" y="2666880"/>
              <a:ext cx="4190760" cy="4190760"/>
            </a:xfrm>
            <a:prstGeom prst="ellipse">
              <a:avLst/>
            </a:prstGeom>
            <a:gradFill rotWithShape="0">
              <a:gsLst>
                <a:gs pos="0">
                  <a:srgbClr val="9b6bf2">
                    <a:alpha val="11000"/>
                  </a:srgbClr>
                </a:gs>
                <a:gs pos="36000">
                  <a:srgbClr val="9b6bf2">
                    <a:alpha val="10000"/>
                  </a:srgbClr>
                </a:gs>
                <a:gs pos="75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7" name="Freeform 5"/>
            <p:cNvSpPr/>
            <p:nvPr/>
          </p:nvSpPr>
          <p:spPr>
            <a:xfrm rot="21010200">
              <a:off x="6359760" y="1789920"/>
              <a:ext cx="2377440" cy="317520"/>
            </a:xfrm>
            <a:custGeom>
              <a:avLst/>
              <a:gdLst>
                <a:gd name="textAreaLeft" fmla="*/ 0 w 2377440"/>
                <a:gd name="textAreaRight" fmla="*/ 2377800 w 2377440"/>
                <a:gd name="textAreaTop" fmla="*/ 0 h 317520"/>
                <a:gd name="textAreaBottom" fmla="*/ 317880 h 317520"/>
              </a:gdLst>
              <a:ah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8" name="Freeform 24"/>
            <p:cNvSpPr/>
            <p:nvPr/>
          </p:nvSpPr>
          <p:spPr>
            <a:xfrm>
              <a:off x="484920" y="1856520"/>
              <a:ext cx="8173440" cy="4534920"/>
            </a:xfrm>
            <a:custGeom>
              <a:avLst/>
              <a:gdLst>
                <a:gd name="textAreaLeft" fmla="*/ 0 w 8173440"/>
                <a:gd name="textAreaRight" fmla="*/ 8173800 w 8173440"/>
                <a:gd name="textAreaTop" fmla="*/ 0 h 4534920"/>
                <a:gd name="textAreaBottom" fmla="*/ 4535280 h 4534920"/>
              </a:gdLst>
              <a:ahLst/>
              <a:rect l="textAreaLeft" t="textAreaTop" r="textAreaRight" b="textAreaBottom"/>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9" name="Freeform 5"/>
            <p:cNvSpPr/>
            <p:nvPr/>
          </p:nvSpPr>
          <p:spPr>
            <a:xfrm>
              <a:off x="0" y="0"/>
              <a:ext cx="9143640" cy="6857640"/>
            </a:xfrm>
            <a:custGeom>
              <a:avLst/>
              <a:gdLst>
                <a:gd name="textAreaLeft" fmla="*/ 0 w 9143640"/>
                <a:gd name="textAreaRight" fmla="*/ 9144000 w 9143640"/>
                <a:gd name="textAreaTop" fmla="*/ 0 h 6857640"/>
                <a:gd name="textAreaBottom" fmla="*/ 6858000 h 6857640"/>
              </a:gdLst>
              <a:ahLst/>
              <a:rect l="textAreaLeft" t="textAreaTop" r="textAreaRight" b="textAreaBottom"/>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grpSp>
      <p:sp>
        <p:nvSpPr>
          <p:cNvPr id="10" name="Rectangle 25"/>
          <p:cNvSpPr/>
          <p:nvPr/>
        </p:nvSpPr>
        <p:spPr>
          <a:xfrm>
            <a:off x="7745760" y="0"/>
            <a:ext cx="685440" cy="10990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Century Gothic"/>
            </a:endParaRPr>
          </a:p>
        </p:txBody>
      </p:sp>
      <p:sp>
        <p:nvSpPr>
          <p:cNvPr id="12"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Century Gothic"/>
              </a:rPr>
              <a:t>© McGraw Hill</a:t>
            </a:r>
            <a:endParaRPr b="0" lang="en-US" sz="800" spc="-1" strike="noStrike">
              <a:solidFill>
                <a:srgbClr val="000000"/>
              </a:solidFill>
              <a:latin typeface="Arial"/>
            </a:endParaRPr>
          </a:p>
        </p:txBody>
      </p:sp>
      <p:sp>
        <p:nvSpPr>
          <p:cNvPr id="13"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defTabSz="457200">
              <a:lnSpc>
                <a:spcPct val="100000"/>
              </a:lnSpc>
              <a:buNone/>
            </a:pPr>
            <a:r>
              <a:rPr b="0" lang="en-US" sz="4000" spc="-1" strike="noStrike">
                <a:solidFill>
                  <a:schemeClr val="lt1"/>
                </a:solidFill>
                <a:latin typeface="Century Gothic"/>
              </a:rPr>
              <a:t>Slide Title</a:t>
            </a:r>
            <a:endParaRPr b="0" lang="en-US" sz="4000" spc="-1" strike="noStrike">
              <a:solidFill>
                <a:schemeClr val="dk1"/>
              </a:solidFill>
              <a:latin typeface="Century Gothic"/>
            </a:endParaRPr>
          </a:p>
        </p:txBody>
      </p:sp>
      <p:sp>
        <p:nvSpPr>
          <p:cNvPr id="14" name="PlaceHolder 2"/>
          <p:cNvSpPr>
            <a:spLocks noGrp="1"/>
          </p:cNvSpPr>
          <p:nvPr>
            <p:ph type="body"/>
          </p:nvPr>
        </p:nvSpPr>
        <p:spPr>
          <a:xfrm>
            <a:off x="343080" y="1276560"/>
            <a:ext cx="4076280" cy="497124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chemeClr val="dk1">
                    <a:lumMod val="75000"/>
                    <a:lumOff val="25000"/>
                  </a:schemeClr>
                </a:solidFill>
                <a:latin typeface="Century Gothic"/>
              </a:rPr>
              <a:t>Slide Content</a:t>
            </a:r>
            <a:endParaRPr b="0" lang="en-US" sz="18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
        <p:nvSpPr>
          <p:cNvPr id="15" name="PlaceHolder 3"/>
          <p:cNvSpPr>
            <a:spLocks noGrp="1"/>
          </p:cNvSpPr>
          <p:nvPr>
            <p:ph type="body"/>
          </p:nvPr>
        </p:nvSpPr>
        <p:spPr>
          <a:xfrm>
            <a:off x="4724280" y="1272960"/>
            <a:ext cx="4076280" cy="49906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chemeClr val="dk1">
                    <a:lumMod val="75000"/>
                    <a:lumOff val="25000"/>
                  </a:schemeClr>
                </a:solidFill>
                <a:latin typeface="Century Gothic"/>
              </a:rPr>
              <a:t>Slide Content 2</a:t>
            </a:r>
            <a:endParaRPr b="0" lang="en-US" sz="18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
        <p:nvSpPr>
          <p:cNvPr id="16" name="PlaceHolder 4"/>
          <p:cNvSpPr>
            <a:spLocks noGrp="1"/>
          </p:cNvSpPr>
          <p:nvPr>
            <p:ph type="body"/>
          </p:nvPr>
        </p:nvSpPr>
        <p:spPr>
          <a:xfrm>
            <a:off x="3369600" y="6324480"/>
            <a:ext cx="240444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900" spc="-1" strike="noStrike">
                <a:solidFill>
                  <a:schemeClr val="dk1">
                    <a:lumMod val="75000"/>
                    <a:lumOff val="25000"/>
                  </a:schemeClr>
                </a:solidFill>
                <a:latin typeface="Century Gothic"/>
              </a:rPr>
              <a:t>Add text alternative link, if needed.</a:t>
            </a:r>
            <a:endParaRPr b="0" lang="en-US" sz="900" spc="-1" strike="noStrike">
              <a:solidFill>
                <a:schemeClr val="dk1">
                  <a:lumMod val="75000"/>
                  <a:lumOff val="25000"/>
                </a:schemeClr>
              </a:solidFill>
              <a:latin typeface="Century Gothic"/>
            </a:endParaRPr>
          </a:p>
        </p:txBody>
      </p:sp>
      <p:sp>
        <p:nvSpPr>
          <p:cNvPr id="17" name="PlaceHolder 5"/>
          <p:cNvSpPr>
            <a:spLocks noGrp="1"/>
          </p:cNvSpPr>
          <p:nvPr>
            <p:ph type="body"/>
          </p:nvPr>
        </p:nvSpPr>
        <p:spPr>
          <a:xfrm>
            <a:off x="1562040" y="6684840"/>
            <a:ext cx="6972120" cy="172800"/>
          </a:xfrm>
          <a:prstGeom prst="rect">
            <a:avLst/>
          </a:prstGeom>
          <a:noFill/>
          <a:ln w="0">
            <a:noFill/>
          </a:ln>
        </p:spPr>
        <p:txBody>
          <a:bodyPr anchor="ctr">
            <a:noAutofit/>
          </a:bodyPr>
          <a:p>
            <a:pPr marL="343080" indent="-343080" algn="r" defTabSz="457200">
              <a:lnSpc>
                <a:spcPct val="100000"/>
              </a:lnSpc>
              <a:spcBef>
                <a:spcPts val="1001"/>
              </a:spcBef>
              <a:buClr>
                <a:srgbClr val="b31166"/>
              </a:buClr>
              <a:buSzPct val="80000"/>
              <a:buFont typeface="Wingdings 3" charset="2"/>
              <a:buChar char=""/>
            </a:pPr>
            <a:r>
              <a:rPr b="0" lang="en-US" sz="800" spc="-1" strike="noStrike">
                <a:solidFill>
                  <a:schemeClr val="dk1">
                    <a:lumMod val="65000"/>
                    <a:lumOff val="35000"/>
                  </a:schemeClr>
                </a:solidFill>
                <a:latin typeface="Century Gothic"/>
              </a:rPr>
              <a:t>Insert Image Credit Here</a:t>
            </a:r>
            <a:endParaRPr b="0" lang="en-US" sz="800" spc="-1" strike="noStrike">
              <a:solidFill>
                <a:schemeClr val="dk1">
                  <a:lumMod val="75000"/>
                  <a:lumOff val="25000"/>
                </a:schemeClr>
              </a:solidFill>
              <a:latin typeface="Century Gothic"/>
            </a:endParaRPr>
          </a:p>
        </p:txBody>
      </p:sp>
      <p:sp>
        <p:nvSpPr>
          <p:cNvPr id="18" name="PlaceHolder 6"/>
          <p:cNvSpPr>
            <a:spLocks noGrp="1"/>
          </p:cNvSpPr>
          <p:nvPr>
            <p:ph type="sldNum" idx="1"/>
          </p:nvPr>
        </p:nvSpPr>
        <p:spPr>
          <a:xfrm>
            <a:off x="8626320" y="6673680"/>
            <a:ext cx="355320" cy="160920"/>
          </a:xfrm>
          <a:prstGeom prst="rect">
            <a:avLst/>
          </a:prstGeom>
          <a:noFill/>
          <a:ln w="0">
            <a:noFill/>
          </a:ln>
        </p:spPr>
        <p:txBody>
          <a:bodyPr lIns="90000" rIns="90000" tIns="45000" bIns="45000" anchor="b">
            <a:noAutofit/>
          </a:bodyPr>
          <a:lstStyle>
            <a:lvl1pPr indent="0" algn="ctr" defTabSz="914400">
              <a:lnSpc>
                <a:spcPct val="100000"/>
              </a:lnSpc>
              <a:buNone/>
              <a:defRPr b="0" lang="en-US" sz="2800" spc="-1" strike="noStrike">
                <a:solidFill>
                  <a:schemeClr val="lt1"/>
                </a:solidFill>
                <a:latin typeface="Century Gothic"/>
              </a:defRPr>
            </a:lvl1pPr>
          </a:lstStyle>
          <a:p>
            <a:pPr indent="0" algn="ctr" defTabSz="914400">
              <a:lnSpc>
                <a:spcPct val="100000"/>
              </a:lnSpc>
              <a:buNone/>
            </a:pPr>
            <a:fld id="{72B9D5C0-B22B-408C-978F-FD38A596E6DE}" type="slidenum">
              <a:rPr b="0" lang="en-US" sz="2800" spc="-1" strike="noStrike">
                <a:solidFill>
                  <a:schemeClr val="lt1"/>
                </a:solidFill>
                <a:latin typeface="Century Gothic"/>
              </a:rPr>
              <a:t>&lt;number&gt;</a:t>
            </a:fld>
            <a:endParaRPr b="0" lang="en-US" sz="2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5" name="Group 5"/>
          <p:cNvGrpSpPr/>
          <p:nvPr/>
        </p:nvGrpSpPr>
        <p:grpSpPr>
          <a:xfrm>
            <a:off x="-1440" y="0"/>
            <a:ext cx="9145080" cy="6860520"/>
            <a:chOff x="-1440" y="0"/>
            <a:chExt cx="9145080" cy="6860520"/>
          </a:xfrm>
        </p:grpSpPr>
        <p:sp>
          <p:nvSpPr>
            <p:cNvPr id="56" name="Rectangle 13"/>
            <p:cNvSpPr/>
            <p:nvPr/>
          </p:nvSpPr>
          <p:spPr>
            <a:xfrm>
              <a:off x="0" y="0"/>
              <a:ext cx="9118440" cy="6857640"/>
            </a:xfrm>
            <a:prstGeom prst="rect">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7" name="Oval 20"/>
            <p:cNvSpPr/>
            <p:nvPr/>
          </p:nvSpPr>
          <p:spPr>
            <a:xfrm>
              <a:off x="0" y="2895480"/>
              <a:ext cx="2361960" cy="2361960"/>
            </a:xfrm>
            <a:prstGeom prst="ellipse">
              <a:avLst/>
            </a:prstGeom>
            <a:gradFill rotWithShape="0">
              <a:gsLst>
                <a:gs pos="0">
                  <a:srgbClr val="9b6bf2">
                    <a:alpha val="8000"/>
                  </a:srgbClr>
                </a:gs>
                <a:gs pos="36000">
                  <a:srgbClr val="9b6bf2">
                    <a:alpha val="8000"/>
                  </a:srgbClr>
                </a:gs>
                <a:gs pos="72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8" name="Oval 21"/>
            <p:cNvSpPr/>
            <p:nvPr/>
          </p:nvSpPr>
          <p:spPr>
            <a:xfrm>
              <a:off x="6299280" y="1676520"/>
              <a:ext cx="2819160" cy="2819160"/>
            </a:xfrm>
            <a:prstGeom prst="ellipse">
              <a:avLst/>
            </a:prstGeom>
            <a:gradFill rotWithShape="0">
              <a:gsLst>
                <a:gs pos="0">
                  <a:srgbClr val="9b6bf2">
                    <a:alpha val="7000"/>
                  </a:srgbClr>
                </a:gs>
                <a:gs pos="36000">
                  <a:srgbClr val="9b6bf2">
                    <a:alpha val="6000"/>
                  </a:srgbClr>
                </a:gs>
                <a:gs pos="69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59" name="Oval 22"/>
            <p:cNvSpPr/>
            <p:nvPr/>
          </p:nvSpPr>
          <p:spPr>
            <a:xfrm>
              <a:off x="5689800" y="0"/>
              <a:ext cx="1599840" cy="1599840"/>
            </a:xfrm>
            <a:prstGeom prst="ellipse">
              <a:avLst/>
            </a:prstGeom>
            <a:gradFill rotWithShape="0">
              <a:gsLst>
                <a:gs pos="0">
                  <a:srgbClr val="9b6bf2">
                    <a:alpha val="14000"/>
                  </a:srgbClr>
                </a:gs>
                <a:gs pos="36000">
                  <a:srgbClr val="9b6bf2">
                    <a:alpha val="7000"/>
                  </a:srgbClr>
                </a:gs>
                <a:gs pos="73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0" name="Oval 23"/>
            <p:cNvSpPr/>
            <p:nvPr/>
          </p:nvSpPr>
          <p:spPr>
            <a:xfrm>
              <a:off x="6299280" y="5870160"/>
              <a:ext cx="990360" cy="990360"/>
            </a:xfrm>
            <a:prstGeom prst="ellipse">
              <a:avLst/>
            </a:prstGeom>
            <a:gradFill rotWithShape="0">
              <a:gsLst>
                <a:gs pos="0">
                  <a:srgbClr val="9b6bf2">
                    <a:alpha val="14000"/>
                  </a:srgbClr>
                </a:gs>
                <a:gs pos="36000">
                  <a:srgbClr val="9b6bf2">
                    <a:alpha val="7000"/>
                  </a:srgbClr>
                </a:gs>
                <a:gs pos="66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1" name="Oval 19"/>
            <p:cNvSpPr/>
            <p:nvPr/>
          </p:nvSpPr>
          <p:spPr>
            <a:xfrm>
              <a:off x="-1440" y="2666880"/>
              <a:ext cx="4190760" cy="4190760"/>
            </a:xfrm>
            <a:prstGeom prst="ellipse">
              <a:avLst/>
            </a:prstGeom>
            <a:gradFill rotWithShape="0">
              <a:gsLst>
                <a:gs pos="0">
                  <a:srgbClr val="9b6bf2">
                    <a:alpha val="11000"/>
                  </a:srgbClr>
                </a:gs>
                <a:gs pos="36000">
                  <a:srgbClr val="9b6bf2">
                    <a:alpha val="10000"/>
                  </a:srgbClr>
                </a:gs>
                <a:gs pos="75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2" name="Freeform 5"/>
            <p:cNvSpPr/>
            <p:nvPr/>
          </p:nvSpPr>
          <p:spPr>
            <a:xfrm rot="21010200">
              <a:off x="6359760" y="1789920"/>
              <a:ext cx="2377440" cy="317520"/>
            </a:xfrm>
            <a:custGeom>
              <a:avLst/>
              <a:gdLst>
                <a:gd name="textAreaLeft" fmla="*/ 0 w 2377440"/>
                <a:gd name="textAreaRight" fmla="*/ 2377800 w 2377440"/>
                <a:gd name="textAreaTop" fmla="*/ 0 h 317520"/>
                <a:gd name="textAreaBottom" fmla="*/ 317880 h 317520"/>
              </a:gdLst>
              <a:ah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3" name="Freeform 24"/>
            <p:cNvSpPr/>
            <p:nvPr/>
          </p:nvSpPr>
          <p:spPr>
            <a:xfrm>
              <a:off x="484920" y="1856520"/>
              <a:ext cx="8173440" cy="4534920"/>
            </a:xfrm>
            <a:custGeom>
              <a:avLst/>
              <a:gdLst>
                <a:gd name="textAreaLeft" fmla="*/ 0 w 8173440"/>
                <a:gd name="textAreaRight" fmla="*/ 8173800 w 8173440"/>
                <a:gd name="textAreaTop" fmla="*/ 0 h 4534920"/>
                <a:gd name="textAreaBottom" fmla="*/ 4535280 h 4534920"/>
              </a:gdLst>
              <a:ahLst/>
              <a:rect l="textAreaLeft" t="textAreaTop" r="textAreaRight" b="textAreaBottom"/>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64" name="Freeform 5"/>
            <p:cNvSpPr/>
            <p:nvPr/>
          </p:nvSpPr>
          <p:spPr>
            <a:xfrm>
              <a:off x="0" y="0"/>
              <a:ext cx="9143640" cy="6857640"/>
            </a:xfrm>
            <a:custGeom>
              <a:avLst/>
              <a:gdLst>
                <a:gd name="textAreaLeft" fmla="*/ 0 w 9143640"/>
                <a:gd name="textAreaRight" fmla="*/ 9144000 w 9143640"/>
                <a:gd name="textAreaTop" fmla="*/ 0 h 6857640"/>
                <a:gd name="textAreaBottom" fmla="*/ 6858000 h 6857640"/>
              </a:gdLst>
              <a:ahLst/>
              <a:rect l="textAreaLeft" t="textAreaTop" r="textAreaRight" b="textAreaBottom"/>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grpSp>
      <p:sp>
        <p:nvSpPr>
          <p:cNvPr id="65" name="Rectangle 25"/>
          <p:cNvSpPr/>
          <p:nvPr/>
        </p:nvSpPr>
        <p:spPr>
          <a:xfrm>
            <a:off x="7745760" y="0"/>
            <a:ext cx="685440" cy="10990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66"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Century Gothic"/>
            </a:endParaRPr>
          </a:p>
        </p:txBody>
      </p:sp>
      <p:sp>
        <p:nvSpPr>
          <p:cNvPr id="67"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Century Gothic"/>
              </a:rPr>
              <a:t>© McGraw Hill</a:t>
            </a:r>
            <a:endParaRPr b="0" lang="en-US" sz="800" spc="-1" strike="noStrike">
              <a:solidFill>
                <a:srgbClr val="000000"/>
              </a:solidFill>
              <a:latin typeface="Arial"/>
            </a:endParaRPr>
          </a:p>
        </p:txBody>
      </p:sp>
      <p:sp>
        <p:nvSpPr>
          <p:cNvPr id="68"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defTabSz="457200">
              <a:lnSpc>
                <a:spcPct val="100000"/>
              </a:lnSpc>
              <a:buNone/>
            </a:pPr>
            <a:r>
              <a:rPr b="0" lang="en-US" sz="4000" spc="-1" strike="noStrike">
                <a:solidFill>
                  <a:schemeClr val="lt1"/>
                </a:solidFill>
                <a:latin typeface="Century Gothic"/>
              </a:rPr>
              <a:t>Slide Title</a:t>
            </a:r>
            <a:endParaRPr b="0" lang="en-US" sz="4000" spc="-1" strike="noStrike">
              <a:solidFill>
                <a:schemeClr val="dk1"/>
              </a:solidFill>
              <a:latin typeface="Century Gothic"/>
            </a:endParaRPr>
          </a:p>
        </p:txBody>
      </p:sp>
      <p:sp>
        <p:nvSpPr>
          <p:cNvPr id="69" name="PlaceHolder 2"/>
          <p:cNvSpPr>
            <a:spLocks noGrp="1"/>
          </p:cNvSpPr>
          <p:nvPr>
            <p:ph type="body"/>
          </p:nvPr>
        </p:nvSpPr>
        <p:spPr>
          <a:xfrm>
            <a:off x="343080" y="1276560"/>
            <a:ext cx="8457840" cy="28378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2400" spc="-1" strike="noStrike">
                <a:solidFill>
                  <a:schemeClr val="dk1">
                    <a:lumMod val="75000"/>
                    <a:lumOff val="25000"/>
                  </a:schemeClr>
                </a:solidFill>
                <a:latin typeface="Century Gothic"/>
              </a:rPr>
              <a:t>Slide Content</a:t>
            </a:r>
            <a:endParaRPr b="0" lang="en-US" sz="24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
        <p:nvSpPr>
          <p:cNvPr id="70" name="PlaceHolder 3"/>
          <p:cNvSpPr>
            <a:spLocks noGrp="1"/>
          </p:cNvSpPr>
          <p:nvPr>
            <p:ph type="body"/>
          </p:nvPr>
        </p:nvSpPr>
        <p:spPr>
          <a:xfrm>
            <a:off x="343080" y="4343400"/>
            <a:ext cx="8457840" cy="190476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2400" spc="-1" strike="noStrike">
                <a:solidFill>
                  <a:schemeClr val="dk1">
                    <a:lumMod val="75000"/>
                    <a:lumOff val="25000"/>
                  </a:schemeClr>
                </a:solidFill>
                <a:latin typeface="Century Gothic"/>
              </a:rPr>
              <a:t>Slide Content 2</a:t>
            </a:r>
            <a:endParaRPr b="0" lang="en-US" sz="24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
        <p:nvSpPr>
          <p:cNvPr id="71" name="PlaceHolder 4"/>
          <p:cNvSpPr>
            <a:spLocks noGrp="1"/>
          </p:cNvSpPr>
          <p:nvPr>
            <p:ph type="body"/>
          </p:nvPr>
        </p:nvSpPr>
        <p:spPr>
          <a:xfrm>
            <a:off x="3369600" y="6324480"/>
            <a:ext cx="240444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900" spc="-1" strike="noStrike">
                <a:solidFill>
                  <a:schemeClr val="dk1">
                    <a:lumMod val="75000"/>
                    <a:lumOff val="25000"/>
                  </a:schemeClr>
                </a:solidFill>
                <a:latin typeface="Century Gothic"/>
              </a:rPr>
              <a:t>Add text alternative link, if needed.</a:t>
            </a:r>
            <a:endParaRPr b="0" lang="en-US" sz="900" spc="-1" strike="noStrike">
              <a:solidFill>
                <a:schemeClr val="dk1">
                  <a:lumMod val="75000"/>
                  <a:lumOff val="25000"/>
                </a:schemeClr>
              </a:solidFill>
              <a:latin typeface="Century Gothic"/>
            </a:endParaRPr>
          </a:p>
        </p:txBody>
      </p:sp>
      <p:sp>
        <p:nvSpPr>
          <p:cNvPr id="72" name="PlaceHolder 5"/>
          <p:cNvSpPr>
            <a:spLocks noGrp="1"/>
          </p:cNvSpPr>
          <p:nvPr>
            <p:ph type="body"/>
          </p:nvPr>
        </p:nvSpPr>
        <p:spPr>
          <a:xfrm>
            <a:off x="1562040" y="6684840"/>
            <a:ext cx="6972120" cy="172800"/>
          </a:xfrm>
          <a:prstGeom prst="rect">
            <a:avLst/>
          </a:prstGeom>
          <a:noFill/>
          <a:ln w="0">
            <a:noFill/>
          </a:ln>
        </p:spPr>
        <p:txBody>
          <a:bodyPr anchor="ctr">
            <a:noAutofit/>
          </a:bodyPr>
          <a:p>
            <a:pPr marL="343080" indent="-343080" algn="r" defTabSz="457200">
              <a:lnSpc>
                <a:spcPct val="100000"/>
              </a:lnSpc>
              <a:spcBef>
                <a:spcPts val="1001"/>
              </a:spcBef>
              <a:buClr>
                <a:srgbClr val="b31166"/>
              </a:buClr>
              <a:buSzPct val="80000"/>
              <a:buFont typeface="Wingdings 3" charset="2"/>
              <a:buChar char=""/>
            </a:pPr>
            <a:r>
              <a:rPr b="0" lang="en-US" sz="800" spc="-1" strike="noStrike">
                <a:solidFill>
                  <a:schemeClr val="dk1">
                    <a:lumMod val="65000"/>
                    <a:lumOff val="35000"/>
                  </a:schemeClr>
                </a:solidFill>
                <a:latin typeface="Century Gothic"/>
              </a:rPr>
              <a:t>Insert Image Credit Here</a:t>
            </a:r>
            <a:endParaRPr b="0" lang="en-US" sz="800" spc="-1" strike="noStrike">
              <a:solidFill>
                <a:schemeClr val="dk1">
                  <a:lumMod val="75000"/>
                  <a:lumOff val="25000"/>
                </a:schemeClr>
              </a:solidFill>
              <a:latin typeface="Century Gothic"/>
            </a:endParaRPr>
          </a:p>
        </p:txBody>
      </p:sp>
      <p:sp>
        <p:nvSpPr>
          <p:cNvPr id="73" name="PlaceHolder 6"/>
          <p:cNvSpPr>
            <a:spLocks noGrp="1"/>
          </p:cNvSpPr>
          <p:nvPr>
            <p:ph type="sldNum" idx="2"/>
          </p:nvPr>
        </p:nvSpPr>
        <p:spPr>
          <a:xfrm>
            <a:off x="8626320" y="6673680"/>
            <a:ext cx="355320" cy="160920"/>
          </a:xfrm>
          <a:prstGeom prst="rect">
            <a:avLst/>
          </a:prstGeom>
          <a:noFill/>
          <a:ln w="0">
            <a:noFill/>
          </a:ln>
        </p:spPr>
        <p:txBody>
          <a:bodyPr lIns="90000" rIns="90000" tIns="45000" bIns="45000" anchor="b">
            <a:noAutofit/>
          </a:bodyPr>
          <a:lstStyle>
            <a:lvl1pPr indent="0" algn="ctr" defTabSz="914400">
              <a:lnSpc>
                <a:spcPct val="100000"/>
              </a:lnSpc>
              <a:buNone/>
              <a:defRPr b="0" lang="en-US" sz="2800" spc="-1" strike="noStrike">
                <a:solidFill>
                  <a:schemeClr val="lt1"/>
                </a:solidFill>
                <a:latin typeface="Century Gothic"/>
              </a:defRPr>
            </a:lvl1pPr>
          </a:lstStyle>
          <a:p>
            <a:pPr indent="0" algn="ctr" defTabSz="914400">
              <a:lnSpc>
                <a:spcPct val="100000"/>
              </a:lnSpc>
              <a:buNone/>
            </a:pPr>
            <a:fld id="{B18DABD2-78B4-479D-9E57-60542CDF15A6}" type="slidenum">
              <a:rPr b="0" lang="en-US" sz="2800" spc="-1" strike="noStrike">
                <a:solidFill>
                  <a:schemeClr val="lt1"/>
                </a:solidFill>
                <a:latin typeface="Century Gothic"/>
              </a:rPr>
              <a:t>&lt;number&gt;</a:t>
            </a:fld>
            <a:endParaRPr b="0" lang="en-US" sz="2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10" name="Group 5"/>
          <p:cNvGrpSpPr/>
          <p:nvPr/>
        </p:nvGrpSpPr>
        <p:grpSpPr>
          <a:xfrm>
            <a:off x="-1440" y="0"/>
            <a:ext cx="9145080" cy="6860520"/>
            <a:chOff x="-1440" y="0"/>
            <a:chExt cx="9145080" cy="6860520"/>
          </a:xfrm>
        </p:grpSpPr>
        <p:sp>
          <p:nvSpPr>
            <p:cNvPr id="111" name="Rectangle 13"/>
            <p:cNvSpPr/>
            <p:nvPr/>
          </p:nvSpPr>
          <p:spPr>
            <a:xfrm>
              <a:off x="0" y="0"/>
              <a:ext cx="9118440" cy="6857640"/>
            </a:xfrm>
            <a:prstGeom prst="rect">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2" name="Oval 20"/>
            <p:cNvSpPr/>
            <p:nvPr/>
          </p:nvSpPr>
          <p:spPr>
            <a:xfrm>
              <a:off x="0" y="2895480"/>
              <a:ext cx="2361960" cy="2361960"/>
            </a:xfrm>
            <a:prstGeom prst="ellipse">
              <a:avLst/>
            </a:prstGeom>
            <a:gradFill rotWithShape="0">
              <a:gsLst>
                <a:gs pos="0">
                  <a:srgbClr val="9b6bf2">
                    <a:alpha val="8000"/>
                  </a:srgbClr>
                </a:gs>
                <a:gs pos="36000">
                  <a:srgbClr val="9b6bf2">
                    <a:alpha val="8000"/>
                  </a:srgbClr>
                </a:gs>
                <a:gs pos="72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3" name="Oval 21"/>
            <p:cNvSpPr/>
            <p:nvPr/>
          </p:nvSpPr>
          <p:spPr>
            <a:xfrm>
              <a:off x="6299280" y="1676520"/>
              <a:ext cx="2819160" cy="2819160"/>
            </a:xfrm>
            <a:prstGeom prst="ellipse">
              <a:avLst/>
            </a:prstGeom>
            <a:gradFill rotWithShape="0">
              <a:gsLst>
                <a:gs pos="0">
                  <a:srgbClr val="9b6bf2">
                    <a:alpha val="7000"/>
                  </a:srgbClr>
                </a:gs>
                <a:gs pos="36000">
                  <a:srgbClr val="9b6bf2">
                    <a:alpha val="6000"/>
                  </a:srgbClr>
                </a:gs>
                <a:gs pos="69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4" name="Oval 22"/>
            <p:cNvSpPr/>
            <p:nvPr/>
          </p:nvSpPr>
          <p:spPr>
            <a:xfrm>
              <a:off x="5689800" y="0"/>
              <a:ext cx="1599840" cy="1599840"/>
            </a:xfrm>
            <a:prstGeom prst="ellipse">
              <a:avLst/>
            </a:prstGeom>
            <a:gradFill rotWithShape="0">
              <a:gsLst>
                <a:gs pos="0">
                  <a:srgbClr val="9b6bf2">
                    <a:alpha val="14000"/>
                  </a:srgbClr>
                </a:gs>
                <a:gs pos="36000">
                  <a:srgbClr val="9b6bf2">
                    <a:alpha val="7000"/>
                  </a:srgbClr>
                </a:gs>
                <a:gs pos="73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5" name="Oval 23"/>
            <p:cNvSpPr/>
            <p:nvPr/>
          </p:nvSpPr>
          <p:spPr>
            <a:xfrm>
              <a:off x="6299280" y="5870160"/>
              <a:ext cx="990360" cy="990360"/>
            </a:xfrm>
            <a:prstGeom prst="ellipse">
              <a:avLst/>
            </a:prstGeom>
            <a:gradFill rotWithShape="0">
              <a:gsLst>
                <a:gs pos="0">
                  <a:srgbClr val="9b6bf2">
                    <a:alpha val="14000"/>
                  </a:srgbClr>
                </a:gs>
                <a:gs pos="36000">
                  <a:srgbClr val="9b6bf2">
                    <a:alpha val="7000"/>
                  </a:srgbClr>
                </a:gs>
                <a:gs pos="66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6" name="Oval 19"/>
            <p:cNvSpPr/>
            <p:nvPr/>
          </p:nvSpPr>
          <p:spPr>
            <a:xfrm>
              <a:off x="-1440" y="2666880"/>
              <a:ext cx="4190760" cy="4190760"/>
            </a:xfrm>
            <a:prstGeom prst="ellipse">
              <a:avLst/>
            </a:prstGeom>
            <a:gradFill rotWithShape="0">
              <a:gsLst>
                <a:gs pos="0">
                  <a:srgbClr val="9b6bf2">
                    <a:alpha val="11000"/>
                  </a:srgbClr>
                </a:gs>
                <a:gs pos="36000">
                  <a:srgbClr val="9b6bf2">
                    <a:alpha val="10000"/>
                  </a:srgbClr>
                </a:gs>
                <a:gs pos="75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17" name="Freeform 5"/>
            <p:cNvSpPr/>
            <p:nvPr/>
          </p:nvSpPr>
          <p:spPr>
            <a:xfrm rot="21010200">
              <a:off x="6359760" y="1789920"/>
              <a:ext cx="2377440" cy="317520"/>
            </a:xfrm>
            <a:custGeom>
              <a:avLst/>
              <a:gdLst>
                <a:gd name="textAreaLeft" fmla="*/ 0 w 2377440"/>
                <a:gd name="textAreaRight" fmla="*/ 2377800 w 2377440"/>
                <a:gd name="textAreaTop" fmla="*/ 0 h 317520"/>
                <a:gd name="textAreaBottom" fmla="*/ 317880 h 317520"/>
              </a:gdLst>
              <a:ah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18" name="Freeform 24"/>
            <p:cNvSpPr/>
            <p:nvPr/>
          </p:nvSpPr>
          <p:spPr>
            <a:xfrm>
              <a:off x="484920" y="1856520"/>
              <a:ext cx="8173440" cy="4534920"/>
            </a:xfrm>
            <a:custGeom>
              <a:avLst/>
              <a:gdLst>
                <a:gd name="textAreaLeft" fmla="*/ 0 w 8173440"/>
                <a:gd name="textAreaRight" fmla="*/ 8173800 w 8173440"/>
                <a:gd name="textAreaTop" fmla="*/ 0 h 4534920"/>
                <a:gd name="textAreaBottom" fmla="*/ 4535280 h 4534920"/>
              </a:gdLst>
              <a:ahLst/>
              <a:rect l="textAreaLeft" t="textAreaTop" r="textAreaRight" b="textAreaBottom"/>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19" name="Freeform 5"/>
            <p:cNvSpPr/>
            <p:nvPr/>
          </p:nvSpPr>
          <p:spPr>
            <a:xfrm>
              <a:off x="0" y="0"/>
              <a:ext cx="9143640" cy="6857640"/>
            </a:xfrm>
            <a:custGeom>
              <a:avLst/>
              <a:gdLst>
                <a:gd name="textAreaLeft" fmla="*/ 0 w 9143640"/>
                <a:gd name="textAreaRight" fmla="*/ 9144000 w 9143640"/>
                <a:gd name="textAreaTop" fmla="*/ 0 h 6857640"/>
                <a:gd name="textAreaBottom" fmla="*/ 6858000 h 6857640"/>
              </a:gdLst>
              <a:ahLst/>
              <a:rect l="textAreaLeft" t="textAreaTop" r="textAreaRight" b="textAreaBottom"/>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grpSp>
      <p:sp>
        <p:nvSpPr>
          <p:cNvPr id="120" name="Rectangle 25"/>
          <p:cNvSpPr/>
          <p:nvPr/>
        </p:nvSpPr>
        <p:spPr>
          <a:xfrm>
            <a:off x="7745760" y="0"/>
            <a:ext cx="685440" cy="10990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21"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Century Gothic"/>
            </a:endParaRPr>
          </a:p>
        </p:txBody>
      </p:sp>
      <p:sp>
        <p:nvSpPr>
          <p:cNvPr id="122"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Century Gothic"/>
              </a:rPr>
              <a:t>© McGraw Hill</a:t>
            </a:r>
            <a:endParaRPr b="0" lang="en-US" sz="800" spc="-1" strike="noStrike">
              <a:solidFill>
                <a:srgbClr val="000000"/>
              </a:solidFill>
              <a:latin typeface="Arial"/>
            </a:endParaRPr>
          </a:p>
        </p:txBody>
      </p:sp>
      <p:sp>
        <p:nvSpPr>
          <p:cNvPr id="123"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defTabSz="457200">
              <a:lnSpc>
                <a:spcPct val="100000"/>
              </a:lnSpc>
              <a:buNone/>
            </a:pPr>
            <a:r>
              <a:rPr b="0" lang="en-US" sz="4000" spc="-1" strike="noStrike">
                <a:solidFill>
                  <a:schemeClr val="lt1"/>
                </a:solidFill>
                <a:latin typeface="Century Gothic"/>
              </a:rPr>
              <a:t>Slide Title</a:t>
            </a:r>
            <a:endParaRPr b="0" lang="en-US" sz="4000" spc="-1" strike="noStrike">
              <a:solidFill>
                <a:schemeClr val="dk1"/>
              </a:solidFill>
              <a:latin typeface="Century Gothic"/>
            </a:endParaRPr>
          </a:p>
        </p:txBody>
      </p:sp>
      <p:sp>
        <p:nvSpPr>
          <p:cNvPr id="124" name="PlaceHolder 2"/>
          <p:cNvSpPr>
            <a:spLocks noGrp="1"/>
          </p:cNvSpPr>
          <p:nvPr>
            <p:ph type="body"/>
          </p:nvPr>
        </p:nvSpPr>
        <p:spPr>
          <a:xfrm>
            <a:off x="343080" y="1276560"/>
            <a:ext cx="8457840" cy="15768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chemeClr val="dk1">
                    <a:lumMod val="75000"/>
                    <a:lumOff val="25000"/>
                  </a:schemeClr>
                </a:solidFill>
                <a:latin typeface="Century Gothic"/>
              </a:rPr>
              <a:t>Slide Content</a:t>
            </a:r>
            <a:endParaRPr b="0" lang="en-US" sz="18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
        <p:nvSpPr>
          <p:cNvPr id="125" name="PlaceHolder 3"/>
          <p:cNvSpPr>
            <a:spLocks noGrp="1"/>
          </p:cNvSpPr>
          <p:nvPr>
            <p:ph type="body"/>
          </p:nvPr>
        </p:nvSpPr>
        <p:spPr>
          <a:xfrm>
            <a:off x="343080" y="2916360"/>
            <a:ext cx="8457840" cy="15768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chemeClr val="dk1">
                    <a:lumMod val="75000"/>
                    <a:lumOff val="25000"/>
                  </a:schemeClr>
                </a:solidFill>
                <a:latin typeface="Century Gothic"/>
              </a:rPr>
              <a:t>Slide Content 2</a:t>
            </a:r>
            <a:endParaRPr b="0" lang="en-US" sz="18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
        <p:nvSpPr>
          <p:cNvPr id="126" name="PlaceHolder 4"/>
          <p:cNvSpPr>
            <a:spLocks noGrp="1"/>
          </p:cNvSpPr>
          <p:nvPr>
            <p:ph type="body"/>
          </p:nvPr>
        </p:nvSpPr>
        <p:spPr>
          <a:xfrm>
            <a:off x="3369600" y="6324480"/>
            <a:ext cx="240444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900" spc="-1" strike="noStrike">
                <a:solidFill>
                  <a:schemeClr val="dk1">
                    <a:lumMod val="75000"/>
                    <a:lumOff val="25000"/>
                  </a:schemeClr>
                </a:solidFill>
                <a:latin typeface="Century Gothic"/>
              </a:rPr>
              <a:t>Add text alternative link, if needed.</a:t>
            </a:r>
            <a:endParaRPr b="0" lang="en-US" sz="900" spc="-1" strike="noStrike">
              <a:solidFill>
                <a:schemeClr val="dk1">
                  <a:lumMod val="75000"/>
                  <a:lumOff val="25000"/>
                </a:schemeClr>
              </a:solidFill>
              <a:latin typeface="Century Gothic"/>
            </a:endParaRPr>
          </a:p>
        </p:txBody>
      </p:sp>
      <p:sp>
        <p:nvSpPr>
          <p:cNvPr id="127" name="PlaceHolder 5"/>
          <p:cNvSpPr>
            <a:spLocks noGrp="1"/>
          </p:cNvSpPr>
          <p:nvPr>
            <p:ph type="body"/>
          </p:nvPr>
        </p:nvSpPr>
        <p:spPr>
          <a:xfrm>
            <a:off x="1562040" y="6684840"/>
            <a:ext cx="6972120" cy="172800"/>
          </a:xfrm>
          <a:prstGeom prst="rect">
            <a:avLst/>
          </a:prstGeom>
          <a:noFill/>
          <a:ln w="0">
            <a:noFill/>
          </a:ln>
        </p:spPr>
        <p:txBody>
          <a:bodyPr anchor="ctr">
            <a:noAutofit/>
          </a:bodyPr>
          <a:p>
            <a:pPr marL="343080" indent="-343080" algn="r" defTabSz="457200">
              <a:lnSpc>
                <a:spcPct val="100000"/>
              </a:lnSpc>
              <a:spcBef>
                <a:spcPts val="1001"/>
              </a:spcBef>
              <a:buClr>
                <a:srgbClr val="b31166"/>
              </a:buClr>
              <a:buSzPct val="80000"/>
              <a:buFont typeface="Wingdings 3" charset="2"/>
              <a:buChar char=""/>
            </a:pPr>
            <a:r>
              <a:rPr b="0" lang="en-US" sz="800" spc="-1" strike="noStrike">
                <a:solidFill>
                  <a:schemeClr val="dk1">
                    <a:lumMod val="65000"/>
                    <a:lumOff val="35000"/>
                  </a:schemeClr>
                </a:solidFill>
                <a:latin typeface="Century Gothic"/>
              </a:rPr>
              <a:t>Insert Image Credit Here</a:t>
            </a:r>
            <a:endParaRPr b="0" lang="en-US" sz="800" spc="-1" strike="noStrike">
              <a:solidFill>
                <a:schemeClr val="dk1">
                  <a:lumMod val="75000"/>
                  <a:lumOff val="25000"/>
                </a:schemeClr>
              </a:solidFill>
              <a:latin typeface="Century Gothic"/>
            </a:endParaRPr>
          </a:p>
        </p:txBody>
      </p:sp>
      <p:sp>
        <p:nvSpPr>
          <p:cNvPr id="128" name="PlaceHolder 6"/>
          <p:cNvSpPr>
            <a:spLocks noGrp="1"/>
          </p:cNvSpPr>
          <p:nvPr>
            <p:ph type="sldNum" idx="3"/>
          </p:nvPr>
        </p:nvSpPr>
        <p:spPr>
          <a:xfrm>
            <a:off x="8626320" y="6673680"/>
            <a:ext cx="355320" cy="160920"/>
          </a:xfrm>
          <a:prstGeom prst="rect">
            <a:avLst/>
          </a:prstGeom>
          <a:noFill/>
          <a:ln w="0">
            <a:noFill/>
          </a:ln>
        </p:spPr>
        <p:txBody>
          <a:bodyPr lIns="90000" rIns="90000" tIns="45000" bIns="45000" anchor="b">
            <a:noAutofit/>
          </a:bodyPr>
          <a:lstStyle>
            <a:lvl1pPr indent="0" algn="ctr" defTabSz="914400">
              <a:lnSpc>
                <a:spcPct val="100000"/>
              </a:lnSpc>
              <a:buNone/>
              <a:defRPr b="0" lang="en-US" sz="2800" spc="-1" strike="noStrike">
                <a:solidFill>
                  <a:schemeClr val="lt1"/>
                </a:solidFill>
                <a:latin typeface="Century Gothic"/>
              </a:defRPr>
            </a:lvl1pPr>
          </a:lstStyle>
          <a:p>
            <a:pPr indent="0" algn="ctr" defTabSz="914400">
              <a:lnSpc>
                <a:spcPct val="100000"/>
              </a:lnSpc>
              <a:buNone/>
            </a:pPr>
            <a:fld id="{D7442801-114D-4483-83A5-D1374246BF1C}" type="slidenum">
              <a:rPr b="0" lang="en-US" sz="2800" spc="-1" strike="noStrike">
                <a:solidFill>
                  <a:schemeClr val="lt1"/>
                </a:solidFill>
                <a:latin typeface="Century Gothic"/>
              </a:rPr>
              <a:t>&lt;number&gt;</a:t>
            </a:fld>
            <a:endParaRPr b="0" lang="en-US" sz="2800" spc="-1" strike="noStrike">
              <a:solidFill>
                <a:srgbClr val="000000"/>
              </a:solidFill>
              <a:latin typeface="Times New Roman"/>
            </a:endParaRPr>
          </a:p>
        </p:txBody>
      </p:sp>
      <p:sp>
        <p:nvSpPr>
          <p:cNvPr id="129" name="PlaceHolder 7"/>
          <p:cNvSpPr>
            <a:spLocks noGrp="1"/>
          </p:cNvSpPr>
          <p:nvPr>
            <p:ph type="body"/>
          </p:nvPr>
        </p:nvSpPr>
        <p:spPr>
          <a:xfrm>
            <a:off x="356760" y="4648320"/>
            <a:ext cx="8457840" cy="15768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chemeClr val="dk1">
                    <a:lumMod val="75000"/>
                    <a:lumOff val="25000"/>
                  </a:schemeClr>
                </a:solidFill>
                <a:latin typeface="Century Gothic"/>
              </a:rPr>
              <a:t>Slide Content 2</a:t>
            </a:r>
            <a:endParaRPr b="0" lang="en-US" sz="18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66" name="Group 5"/>
          <p:cNvGrpSpPr/>
          <p:nvPr/>
        </p:nvGrpSpPr>
        <p:grpSpPr>
          <a:xfrm>
            <a:off x="-1440" y="0"/>
            <a:ext cx="9145080" cy="6860520"/>
            <a:chOff x="-1440" y="0"/>
            <a:chExt cx="9145080" cy="6860520"/>
          </a:xfrm>
        </p:grpSpPr>
        <p:sp>
          <p:nvSpPr>
            <p:cNvPr id="167" name="Rectangle 13"/>
            <p:cNvSpPr/>
            <p:nvPr/>
          </p:nvSpPr>
          <p:spPr>
            <a:xfrm>
              <a:off x="0" y="0"/>
              <a:ext cx="9118440" cy="6857640"/>
            </a:xfrm>
            <a:prstGeom prst="rect">
              <a:avLst/>
            </a:prstGeom>
            <a:blipFill rotWithShape="0">
              <a:blip r:embed="rId2"/>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68" name="Oval 20"/>
            <p:cNvSpPr/>
            <p:nvPr/>
          </p:nvSpPr>
          <p:spPr>
            <a:xfrm>
              <a:off x="0" y="2895480"/>
              <a:ext cx="2361960" cy="2361960"/>
            </a:xfrm>
            <a:prstGeom prst="ellipse">
              <a:avLst/>
            </a:prstGeom>
            <a:gradFill rotWithShape="0">
              <a:gsLst>
                <a:gs pos="0">
                  <a:srgbClr val="9b6bf2">
                    <a:alpha val="8000"/>
                  </a:srgbClr>
                </a:gs>
                <a:gs pos="36000">
                  <a:srgbClr val="9b6bf2">
                    <a:alpha val="8000"/>
                  </a:srgbClr>
                </a:gs>
                <a:gs pos="72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69" name="Oval 21"/>
            <p:cNvSpPr/>
            <p:nvPr/>
          </p:nvSpPr>
          <p:spPr>
            <a:xfrm>
              <a:off x="6299280" y="1676520"/>
              <a:ext cx="2819160" cy="2819160"/>
            </a:xfrm>
            <a:prstGeom prst="ellipse">
              <a:avLst/>
            </a:prstGeom>
            <a:gradFill rotWithShape="0">
              <a:gsLst>
                <a:gs pos="0">
                  <a:srgbClr val="9b6bf2">
                    <a:alpha val="7000"/>
                  </a:srgbClr>
                </a:gs>
                <a:gs pos="36000">
                  <a:srgbClr val="9b6bf2">
                    <a:alpha val="6000"/>
                  </a:srgbClr>
                </a:gs>
                <a:gs pos="69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70" name="Oval 22"/>
            <p:cNvSpPr/>
            <p:nvPr/>
          </p:nvSpPr>
          <p:spPr>
            <a:xfrm>
              <a:off x="5689800" y="0"/>
              <a:ext cx="1599840" cy="1599840"/>
            </a:xfrm>
            <a:prstGeom prst="ellipse">
              <a:avLst/>
            </a:prstGeom>
            <a:gradFill rotWithShape="0">
              <a:gsLst>
                <a:gs pos="0">
                  <a:srgbClr val="9b6bf2">
                    <a:alpha val="14000"/>
                  </a:srgbClr>
                </a:gs>
                <a:gs pos="36000">
                  <a:srgbClr val="9b6bf2">
                    <a:alpha val="7000"/>
                  </a:srgbClr>
                </a:gs>
                <a:gs pos="73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71" name="Oval 23"/>
            <p:cNvSpPr/>
            <p:nvPr/>
          </p:nvSpPr>
          <p:spPr>
            <a:xfrm>
              <a:off x="6299280" y="5870160"/>
              <a:ext cx="990360" cy="990360"/>
            </a:xfrm>
            <a:prstGeom prst="ellipse">
              <a:avLst/>
            </a:prstGeom>
            <a:gradFill rotWithShape="0">
              <a:gsLst>
                <a:gs pos="0">
                  <a:srgbClr val="9b6bf2">
                    <a:alpha val="14000"/>
                  </a:srgbClr>
                </a:gs>
                <a:gs pos="36000">
                  <a:srgbClr val="9b6bf2">
                    <a:alpha val="7000"/>
                  </a:srgbClr>
                </a:gs>
                <a:gs pos="66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72" name="Oval 19"/>
            <p:cNvSpPr/>
            <p:nvPr/>
          </p:nvSpPr>
          <p:spPr>
            <a:xfrm>
              <a:off x="-1440" y="2666880"/>
              <a:ext cx="4190760" cy="4190760"/>
            </a:xfrm>
            <a:prstGeom prst="ellipse">
              <a:avLst/>
            </a:prstGeom>
            <a:gradFill rotWithShape="0">
              <a:gsLst>
                <a:gs pos="0">
                  <a:srgbClr val="9b6bf2">
                    <a:alpha val="11000"/>
                  </a:srgbClr>
                </a:gs>
                <a:gs pos="36000">
                  <a:srgbClr val="9b6bf2">
                    <a:alpha val="10000"/>
                  </a:srgbClr>
                </a:gs>
                <a:gs pos="75000">
                  <a:srgbClr val="9b6bf2">
                    <a:alpha val="0"/>
                  </a:srgbClr>
                </a:gs>
              </a:gsLst>
              <a:path path="circle">
                <a:fillToRect l="50000" t="50000" r="50000" b="50000"/>
              </a:path>
            </a:gra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73" name="Freeform 5"/>
            <p:cNvSpPr/>
            <p:nvPr/>
          </p:nvSpPr>
          <p:spPr>
            <a:xfrm rot="21010200">
              <a:off x="6359760" y="1789920"/>
              <a:ext cx="2377440" cy="317520"/>
            </a:xfrm>
            <a:custGeom>
              <a:avLst/>
              <a:gdLst>
                <a:gd name="textAreaLeft" fmla="*/ 0 w 2377440"/>
                <a:gd name="textAreaRight" fmla="*/ 2377800 w 2377440"/>
                <a:gd name="textAreaTop" fmla="*/ 0 h 317520"/>
                <a:gd name="textAreaBottom" fmla="*/ 317880 h 317520"/>
              </a:gdLst>
              <a:ahLst/>
              <a:rect l="textAreaLeft" t="textAreaTop" r="textAreaRight" b="textAreaBottom"/>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74" name="Freeform 24"/>
            <p:cNvSpPr/>
            <p:nvPr/>
          </p:nvSpPr>
          <p:spPr>
            <a:xfrm>
              <a:off x="484920" y="1856520"/>
              <a:ext cx="8173440" cy="4534920"/>
            </a:xfrm>
            <a:custGeom>
              <a:avLst/>
              <a:gdLst>
                <a:gd name="textAreaLeft" fmla="*/ 0 w 8173440"/>
                <a:gd name="textAreaRight" fmla="*/ 8173800 w 8173440"/>
                <a:gd name="textAreaTop" fmla="*/ 0 h 4534920"/>
                <a:gd name="textAreaBottom" fmla="*/ 4535280 h 4534920"/>
              </a:gdLst>
              <a:ahLst/>
              <a:rect l="textAreaLeft" t="textAreaTop" r="textAreaRight" b="textAreaBottom"/>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
          <p:nvSpPr>
            <p:cNvPr id="175" name="Freeform 5"/>
            <p:cNvSpPr/>
            <p:nvPr/>
          </p:nvSpPr>
          <p:spPr>
            <a:xfrm>
              <a:off x="0" y="0"/>
              <a:ext cx="9143640" cy="6857640"/>
            </a:xfrm>
            <a:custGeom>
              <a:avLst/>
              <a:gdLst>
                <a:gd name="textAreaLeft" fmla="*/ 0 w 9143640"/>
                <a:gd name="textAreaRight" fmla="*/ 9144000 w 9143640"/>
                <a:gd name="textAreaTop" fmla="*/ 0 h 6857640"/>
                <a:gd name="textAreaBottom" fmla="*/ 6858000 h 6857640"/>
              </a:gdLst>
              <a:ahLst/>
              <a:rect l="textAreaLeft" t="textAreaTop" r="textAreaRight" b="textAreaBottom"/>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grpSp>
      <p:sp>
        <p:nvSpPr>
          <p:cNvPr id="176" name="Rectangle 25"/>
          <p:cNvSpPr/>
          <p:nvPr/>
        </p:nvSpPr>
        <p:spPr>
          <a:xfrm>
            <a:off x="7745760" y="0"/>
            <a:ext cx="685440" cy="109908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177" name="MGH Yellow Line">
            <a:extLst>
              <a:ext uri="{C183D7F6-B498-43B3-948B-1728B52AA6E4}">
                <adec:decorative xmlns:adec="http://schemas.microsoft.com/office/drawing/2017/decorative" val="1"/>
              </a:ext>
            </a:extLst>
          </p:cNvPr>
          <p:cNvSpPr/>
          <p:nvPr/>
        </p:nvSpPr>
        <p:spPr>
          <a:xfrm>
            <a:off x="0" y="6622200"/>
            <a:ext cx="9143640" cy="54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90000" rIns="90000" tIns="9720" bIns="9720" anchor="ctr">
            <a:noAutofit/>
          </a:bodyPr>
          <a:p>
            <a:pPr algn="ctr" defTabSz="914400">
              <a:lnSpc>
                <a:spcPct val="100000"/>
              </a:lnSpc>
            </a:pPr>
            <a:endParaRPr b="0" lang="en-US" sz="1800" spc="-1" strike="noStrike">
              <a:solidFill>
                <a:schemeClr val="lt1"/>
              </a:solidFill>
              <a:latin typeface="Century Gothic"/>
            </a:endParaRPr>
          </a:p>
        </p:txBody>
      </p:sp>
      <p:sp>
        <p:nvSpPr>
          <p:cNvPr id="178" name="Short Copyright"/>
          <p:cNvSpPr/>
          <p:nvPr/>
        </p:nvSpPr>
        <p:spPr>
          <a:xfrm>
            <a:off x="215640" y="6666120"/>
            <a:ext cx="1233360" cy="210960"/>
          </a:xfrm>
          <a:prstGeom prst="rect">
            <a:avLst/>
          </a:prstGeom>
          <a:noFill/>
          <a:ln w="0">
            <a:noFill/>
          </a:ln>
        </p:spPr>
        <p:style>
          <a:lnRef idx="0"/>
          <a:fillRef idx="0"/>
          <a:effectRef idx="0"/>
          <a:fontRef idx="minor"/>
        </p:style>
        <p:txBody>
          <a:bodyPr lIns="45720" rIns="45720" tIns="45000" bIns="45000" anchor="ctr">
            <a:spAutoFit/>
          </a:bodyPr>
          <a:p>
            <a:pPr defTabSz="914400">
              <a:lnSpc>
                <a:spcPct val="100000"/>
              </a:lnSpc>
            </a:pPr>
            <a:r>
              <a:rPr b="0" lang="en-US" sz="800" spc="-1" strike="noStrike">
                <a:solidFill>
                  <a:schemeClr val="dk1">
                    <a:lumMod val="65000"/>
                    <a:lumOff val="35000"/>
                  </a:schemeClr>
                </a:solidFill>
                <a:latin typeface="Century Gothic"/>
              </a:rPr>
              <a:t>© McGraw Hill</a:t>
            </a:r>
            <a:endParaRPr b="0" lang="en-US" sz="800" spc="-1" strike="noStrike">
              <a:solidFill>
                <a:srgbClr val="000000"/>
              </a:solidFill>
              <a:latin typeface="Arial"/>
            </a:endParaRPr>
          </a:p>
        </p:txBody>
      </p:sp>
      <p:sp>
        <p:nvSpPr>
          <p:cNvPr id="179" name="PlaceHolder 1"/>
          <p:cNvSpPr>
            <a:spLocks noGrp="1"/>
          </p:cNvSpPr>
          <p:nvPr>
            <p:ph type="title"/>
          </p:nvPr>
        </p:nvSpPr>
        <p:spPr>
          <a:xfrm>
            <a:off x="343080" y="192600"/>
            <a:ext cx="8457840" cy="902880"/>
          </a:xfrm>
          <a:prstGeom prst="rect">
            <a:avLst/>
          </a:prstGeom>
          <a:noFill/>
          <a:ln w="0">
            <a:noFill/>
          </a:ln>
        </p:spPr>
        <p:txBody>
          <a:bodyPr anchor="ctr">
            <a:normAutofit/>
          </a:bodyPr>
          <a:p>
            <a:pPr indent="0" defTabSz="457200">
              <a:lnSpc>
                <a:spcPct val="100000"/>
              </a:lnSpc>
              <a:buNone/>
            </a:pPr>
            <a:r>
              <a:rPr b="0" lang="en-US" sz="3600" spc="-1" strike="noStrike">
                <a:solidFill>
                  <a:schemeClr val="lt1"/>
                </a:solidFill>
                <a:latin typeface="Century Gothic"/>
              </a:rPr>
              <a:t>Slide Title</a:t>
            </a:r>
            <a:endParaRPr b="0" lang="en-US" sz="3600" spc="-1" strike="noStrike">
              <a:solidFill>
                <a:schemeClr val="dk1"/>
              </a:solidFill>
              <a:latin typeface="Century Gothic"/>
            </a:endParaRPr>
          </a:p>
        </p:txBody>
      </p:sp>
      <p:sp>
        <p:nvSpPr>
          <p:cNvPr id="180" name="PlaceHolder 2"/>
          <p:cNvSpPr>
            <a:spLocks noGrp="1"/>
          </p:cNvSpPr>
          <p:nvPr>
            <p:ph type="body"/>
          </p:nvPr>
        </p:nvSpPr>
        <p:spPr>
          <a:xfrm>
            <a:off x="343080" y="1276560"/>
            <a:ext cx="8457840" cy="497124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chemeClr val="dk1">
                    <a:lumMod val="75000"/>
                    <a:lumOff val="25000"/>
                  </a:schemeClr>
                </a:solidFill>
                <a:latin typeface="Century Gothic"/>
              </a:rPr>
              <a:t>Slide Content</a:t>
            </a:r>
            <a:endParaRPr b="0" lang="en-US" sz="1800" spc="-1" strike="noStrike">
              <a:solidFill>
                <a:schemeClr val="dk1">
                  <a:lumMod val="75000"/>
                  <a:lumOff val="25000"/>
                </a:schemeClr>
              </a:solidFill>
              <a:latin typeface="Century Gothic"/>
            </a:endParaRPr>
          </a:p>
          <a:p>
            <a:pPr lvl="1" marL="292680" indent="-292680" defTabSz="457200">
              <a:lnSpc>
                <a:spcPct val="100000"/>
              </a:lnSpc>
              <a:spcBef>
                <a:spcPts val="1001"/>
              </a:spcBef>
              <a:buClr>
                <a:srgbClr val="b31166"/>
              </a:buClr>
              <a:buSzPct val="80000"/>
              <a:buFont typeface="Wingdings 3" charset="2"/>
              <a:buChar char=""/>
            </a:pPr>
            <a:r>
              <a:rPr b="0" lang="en-US" sz="1600" spc="-1" strike="noStrike">
                <a:solidFill>
                  <a:schemeClr val="dk1">
                    <a:lumMod val="75000"/>
                    <a:lumOff val="25000"/>
                  </a:schemeClr>
                </a:solidFill>
                <a:latin typeface="Century Gothic"/>
              </a:rPr>
              <a:t>Second level</a:t>
            </a:r>
            <a:endParaRPr b="0" lang="en-US" sz="1600" spc="-1" strike="noStrike">
              <a:solidFill>
                <a:schemeClr val="dk1">
                  <a:lumMod val="75000"/>
                  <a:lumOff val="25000"/>
                </a:schemeClr>
              </a:solidFill>
              <a:latin typeface="Century Gothic"/>
            </a:endParaRPr>
          </a:p>
          <a:p>
            <a:pPr lvl="2" marL="960120" indent="-228600" defTabSz="457200">
              <a:lnSpc>
                <a:spcPct val="100000"/>
              </a:lnSpc>
              <a:spcBef>
                <a:spcPts val="1001"/>
              </a:spcBef>
              <a:buClr>
                <a:srgbClr val="b31166"/>
              </a:buClr>
              <a:buSzPct val="80000"/>
              <a:buFont typeface="Wingdings 3" charset="2"/>
              <a:buChar char=""/>
            </a:pPr>
            <a:r>
              <a:rPr b="0" lang="en-US" sz="1400" spc="-1" strike="noStrike">
                <a:solidFill>
                  <a:schemeClr val="dk1">
                    <a:lumMod val="75000"/>
                    <a:lumOff val="25000"/>
                  </a:schemeClr>
                </a:solidFill>
                <a:latin typeface="Century Gothic"/>
              </a:rPr>
              <a:t>Third level</a:t>
            </a:r>
            <a:endParaRPr b="0" lang="en-US" sz="1400" spc="-1" strike="noStrike">
              <a:solidFill>
                <a:schemeClr val="dk1">
                  <a:lumMod val="75000"/>
                  <a:lumOff val="25000"/>
                </a:schemeClr>
              </a:solidFill>
              <a:latin typeface="Century Gothic"/>
            </a:endParaRPr>
          </a:p>
        </p:txBody>
      </p:sp>
      <p:sp>
        <p:nvSpPr>
          <p:cNvPr id="181" name="PlaceHolder 3"/>
          <p:cNvSpPr>
            <a:spLocks noGrp="1"/>
          </p:cNvSpPr>
          <p:nvPr>
            <p:ph type="body"/>
          </p:nvPr>
        </p:nvSpPr>
        <p:spPr>
          <a:xfrm>
            <a:off x="3369240" y="6324480"/>
            <a:ext cx="240480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900" spc="-1" strike="noStrike">
                <a:solidFill>
                  <a:schemeClr val="dk1">
                    <a:lumMod val="75000"/>
                    <a:lumOff val="25000"/>
                  </a:schemeClr>
                </a:solidFill>
                <a:latin typeface="Century Gothic"/>
              </a:rPr>
              <a:t>Add text alternative link, if needed.</a:t>
            </a:r>
            <a:endParaRPr b="0" lang="en-US" sz="900" spc="-1" strike="noStrike">
              <a:solidFill>
                <a:schemeClr val="dk1">
                  <a:lumMod val="75000"/>
                  <a:lumOff val="25000"/>
                </a:schemeClr>
              </a:solidFill>
              <a:latin typeface="Century Gothic"/>
            </a:endParaRPr>
          </a:p>
        </p:txBody>
      </p:sp>
      <p:sp>
        <p:nvSpPr>
          <p:cNvPr id="182" name="PlaceHolder 4"/>
          <p:cNvSpPr>
            <a:spLocks noGrp="1"/>
          </p:cNvSpPr>
          <p:nvPr>
            <p:ph type="body"/>
          </p:nvPr>
        </p:nvSpPr>
        <p:spPr>
          <a:xfrm>
            <a:off x="1562040" y="6684840"/>
            <a:ext cx="6972120" cy="172800"/>
          </a:xfrm>
          <a:prstGeom prst="rect">
            <a:avLst/>
          </a:prstGeom>
          <a:noFill/>
          <a:ln w="0">
            <a:noFill/>
          </a:ln>
        </p:spPr>
        <p:txBody>
          <a:bodyPr anchor="ctr">
            <a:noAutofit/>
          </a:bodyPr>
          <a:p>
            <a:pPr marL="343080" indent="-343080" algn="r" defTabSz="457200">
              <a:lnSpc>
                <a:spcPct val="100000"/>
              </a:lnSpc>
              <a:spcBef>
                <a:spcPts val="1001"/>
              </a:spcBef>
              <a:buClr>
                <a:srgbClr val="b31166"/>
              </a:buClr>
              <a:buSzPct val="80000"/>
              <a:buFont typeface="Wingdings 3" charset="2"/>
              <a:buChar char=""/>
            </a:pPr>
            <a:r>
              <a:rPr b="0" lang="en-US" sz="800" spc="-1" strike="noStrike">
                <a:solidFill>
                  <a:schemeClr val="dk1">
                    <a:lumMod val="65000"/>
                    <a:lumOff val="35000"/>
                  </a:schemeClr>
                </a:solidFill>
                <a:latin typeface="Century Gothic"/>
              </a:rPr>
              <a:t>Insert Image Credit Here</a:t>
            </a:r>
            <a:endParaRPr b="0" lang="en-US" sz="800" spc="-1" strike="noStrike">
              <a:solidFill>
                <a:schemeClr val="dk1">
                  <a:lumMod val="75000"/>
                  <a:lumOff val="25000"/>
                </a:schemeClr>
              </a:solidFill>
              <a:latin typeface="Century Gothic"/>
            </a:endParaRPr>
          </a:p>
        </p:txBody>
      </p:sp>
      <p:sp>
        <p:nvSpPr>
          <p:cNvPr id="183" name="PlaceHolder 5"/>
          <p:cNvSpPr>
            <a:spLocks noGrp="1"/>
          </p:cNvSpPr>
          <p:nvPr>
            <p:ph type="sldNum" idx="4"/>
          </p:nvPr>
        </p:nvSpPr>
        <p:spPr>
          <a:xfrm>
            <a:off x="8626320" y="6673680"/>
            <a:ext cx="355320" cy="160920"/>
          </a:xfrm>
          <a:prstGeom prst="rect">
            <a:avLst/>
          </a:prstGeom>
          <a:noFill/>
          <a:ln w="0">
            <a:noFill/>
          </a:ln>
        </p:spPr>
        <p:txBody>
          <a:bodyPr lIns="90000" rIns="90000" tIns="45000" bIns="45000" anchor="b">
            <a:noAutofit/>
          </a:bodyPr>
          <a:lstStyle>
            <a:lvl1pPr indent="0" algn="ctr" defTabSz="914400">
              <a:lnSpc>
                <a:spcPct val="100000"/>
              </a:lnSpc>
              <a:buNone/>
              <a:defRPr b="0" lang="en-US" sz="800" spc="-1" strike="noStrike">
                <a:solidFill>
                  <a:schemeClr val="lt1"/>
                </a:solidFill>
                <a:latin typeface="Century Gothic"/>
              </a:defRPr>
            </a:lvl1pPr>
          </a:lstStyle>
          <a:p>
            <a:pPr indent="0" algn="ctr" defTabSz="914400">
              <a:lnSpc>
                <a:spcPct val="100000"/>
              </a:lnSpc>
              <a:buNone/>
            </a:pPr>
            <a:fld id="{DD988ADB-7D3F-4475-90F8-0D08854A3CFF}" type="slidenum">
              <a:rPr b="0" lang="en-US" sz="800" spc="-1" strike="noStrike">
                <a:solidFill>
                  <a:schemeClr val="lt1"/>
                </a:solidFill>
                <a:latin typeface="Century Gothic"/>
              </a:rPr>
              <a:t>&lt;number&gt;</a:t>
            </a:fld>
            <a:endParaRPr b="0" lang="en-US" sz="8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13.xml"/><Relationship Id="rId7"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7.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7.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37.xml"/><Relationship Id="rId4"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896400" y="755280"/>
            <a:ext cx="6768000" cy="902880"/>
          </a:xfrm>
          <a:prstGeom prst="rect">
            <a:avLst/>
          </a:prstGeom>
          <a:noFill/>
          <a:ln w="0">
            <a:noFill/>
          </a:ln>
        </p:spPr>
        <p:txBody>
          <a:bodyPr anchor="ctr">
            <a:noAutofit/>
          </a:bodyPr>
          <a:p>
            <a:pPr indent="0" algn="ctr" defTabSz="457200">
              <a:lnSpc>
                <a:spcPct val="100000"/>
              </a:lnSpc>
              <a:buNone/>
            </a:pPr>
            <a:r>
              <a:rPr b="1" lang="en-US" sz="4000" spc="-1" strike="noStrike">
                <a:solidFill>
                  <a:schemeClr val="lt1"/>
                </a:solidFill>
                <a:latin typeface="Century Gothic"/>
              </a:rPr>
              <a:t>CHAPTER 14</a:t>
            </a:r>
            <a:endParaRPr b="0" lang="en-US" sz="4000" spc="-1" strike="noStrike">
              <a:solidFill>
                <a:schemeClr val="dk1"/>
              </a:solidFill>
              <a:latin typeface="Century Gothic"/>
            </a:endParaRPr>
          </a:p>
        </p:txBody>
      </p:sp>
      <p:sp>
        <p:nvSpPr>
          <p:cNvPr id="227" name="PlaceHolder 2"/>
          <p:cNvSpPr>
            <a:spLocks noGrp="1"/>
          </p:cNvSpPr>
          <p:nvPr>
            <p:ph/>
          </p:nvPr>
        </p:nvSpPr>
        <p:spPr>
          <a:xfrm>
            <a:off x="343080" y="2008080"/>
            <a:ext cx="4076280" cy="4240080"/>
          </a:xfrm>
          <a:prstGeom prst="rect">
            <a:avLst/>
          </a:prstGeom>
          <a:noFill/>
          <a:ln w="0">
            <a:noFill/>
          </a:ln>
        </p:spPr>
        <p:txBody>
          <a:bodyPr anchor="t">
            <a:noAutofit/>
          </a:bodyPr>
          <a:p>
            <a:pPr indent="0" algn="ctr" defTabSz="457200">
              <a:lnSpc>
                <a:spcPct val="100000"/>
              </a:lnSpc>
              <a:spcBef>
                <a:spcPts val="1001"/>
              </a:spcBef>
              <a:buNone/>
            </a:pPr>
            <a:endParaRPr b="0" lang="en-US" sz="1800" spc="-1" strike="noStrike">
              <a:solidFill>
                <a:schemeClr val="dk1">
                  <a:lumMod val="75000"/>
                  <a:lumOff val="25000"/>
                </a:schemeClr>
              </a:solidFill>
              <a:latin typeface="Century Gothic"/>
            </a:endParaRPr>
          </a:p>
          <a:p>
            <a:pPr indent="0" algn="ctr" defTabSz="457200">
              <a:lnSpc>
                <a:spcPct val="100000"/>
              </a:lnSpc>
              <a:spcBef>
                <a:spcPts val="1001"/>
              </a:spcBef>
              <a:buNone/>
              <a:tabLst>
                <a:tab algn="l" pos="0"/>
              </a:tabLst>
            </a:pPr>
            <a:r>
              <a:rPr b="1" lang="en-IN" sz="2800" spc="-1" strike="noStrike">
                <a:solidFill>
                  <a:schemeClr val="dk1">
                    <a:lumMod val="75000"/>
                    <a:lumOff val="25000"/>
                  </a:schemeClr>
                </a:solidFill>
                <a:latin typeface="Century Gothic"/>
              </a:rPr>
              <a:t>CLINCAL PRESENTATION </a:t>
            </a:r>
            <a:endParaRPr b="0" lang="en-US" sz="2800" spc="-1" strike="noStrike">
              <a:solidFill>
                <a:schemeClr val="dk1">
                  <a:lumMod val="75000"/>
                  <a:lumOff val="25000"/>
                </a:schemeClr>
              </a:solidFill>
              <a:latin typeface="Century Gothic"/>
            </a:endParaRPr>
          </a:p>
          <a:p>
            <a:pPr indent="0" algn="ctr" defTabSz="457200">
              <a:lnSpc>
                <a:spcPct val="100000"/>
              </a:lnSpc>
              <a:spcBef>
                <a:spcPts val="1001"/>
              </a:spcBef>
              <a:buNone/>
              <a:tabLst>
                <a:tab algn="l" pos="0"/>
              </a:tabLst>
            </a:pPr>
            <a:r>
              <a:rPr b="1" lang="en-IN" sz="2800" spc="-1" strike="noStrike">
                <a:solidFill>
                  <a:schemeClr val="dk1">
                    <a:lumMod val="75000"/>
                    <a:lumOff val="25000"/>
                  </a:schemeClr>
                </a:solidFill>
                <a:latin typeface="Century Gothic"/>
              </a:rPr>
              <a:t>AND </a:t>
            </a:r>
            <a:endParaRPr b="0" lang="en-US" sz="2800" spc="-1" strike="noStrike">
              <a:solidFill>
                <a:schemeClr val="dk1">
                  <a:lumMod val="75000"/>
                  <a:lumOff val="25000"/>
                </a:schemeClr>
              </a:solidFill>
              <a:latin typeface="Century Gothic"/>
            </a:endParaRPr>
          </a:p>
          <a:p>
            <a:pPr indent="0" algn="ctr" defTabSz="457200">
              <a:lnSpc>
                <a:spcPct val="100000"/>
              </a:lnSpc>
              <a:spcBef>
                <a:spcPts val="1001"/>
              </a:spcBef>
              <a:buNone/>
              <a:tabLst>
                <a:tab algn="l" pos="0"/>
              </a:tabLst>
            </a:pPr>
            <a:r>
              <a:rPr b="1" lang="en-IN" sz="2800" spc="-1" strike="noStrike">
                <a:solidFill>
                  <a:schemeClr val="dk1">
                    <a:lumMod val="75000"/>
                    <a:lumOff val="25000"/>
                  </a:schemeClr>
                </a:solidFill>
                <a:latin typeface="Century Gothic"/>
              </a:rPr>
              <a:t>MANAGEMENT </a:t>
            </a:r>
            <a:endParaRPr b="0" lang="en-US" sz="2800" spc="-1" strike="noStrike">
              <a:solidFill>
                <a:schemeClr val="dk1">
                  <a:lumMod val="75000"/>
                  <a:lumOff val="25000"/>
                </a:schemeClr>
              </a:solidFill>
              <a:latin typeface="Century Gothic"/>
            </a:endParaRPr>
          </a:p>
          <a:p>
            <a:pPr indent="0" algn="ctr" defTabSz="457200">
              <a:lnSpc>
                <a:spcPct val="100000"/>
              </a:lnSpc>
              <a:spcBef>
                <a:spcPts val="1001"/>
              </a:spcBef>
              <a:buNone/>
              <a:tabLst>
                <a:tab algn="l" pos="0"/>
              </a:tabLst>
            </a:pPr>
            <a:r>
              <a:rPr b="1" lang="en-IN" sz="2800" spc="-1" strike="noStrike">
                <a:solidFill>
                  <a:schemeClr val="dk1">
                    <a:lumMod val="75000"/>
                    <a:lumOff val="25000"/>
                  </a:schemeClr>
                </a:solidFill>
                <a:latin typeface="Century Gothic"/>
              </a:rPr>
              <a:t>OF THE </a:t>
            </a:r>
            <a:endParaRPr b="0" lang="en-US" sz="2800" spc="-1" strike="noStrike">
              <a:solidFill>
                <a:schemeClr val="dk1">
                  <a:lumMod val="75000"/>
                  <a:lumOff val="25000"/>
                </a:schemeClr>
              </a:solidFill>
              <a:latin typeface="Century Gothic"/>
            </a:endParaRPr>
          </a:p>
          <a:p>
            <a:pPr indent="0" algn="ctr" defTabSz="457200">
              <a:lnSpc>
                <a:spcPct val="100000"/>
              </a:lnSpc>
              <a:spcBef>
                <a:spcPts val="1001"/>
              </a:spcBef>
              <a:buNone/>
              <a:tabLst>
                <a:tab algn="l" pos="0"/>
              </a:tabLst>
            </a:pPr>
            <a:r>
              <a:rPr b="1" lang="en-IN" sz="2800" spc="-1" strike="noStrike">
                <a:solidFill>
                  <a:schemeClr val="dk1">
                    <a:lumMod val="75000"/>
                    <a:lumOff val="25000"/>
                  </a:schemeClr>
                </a:solidFill>
                <a:latin typeface="Century Gothic"/>
              </a:rPr>
              <a:t>CARDIAC PATIENT</a:t>
            </a:r>
            <a:endParaRPr b="0" lang="en-US" sz="2800" spc="-1" strike="noStrike">
              <a:solidFill>
                <a:schemeClr val="dk1">
                  <a:lumMod val="75000"/>
                  <a:lumOff val="25000"/>
                </a:schemeClr>
              </a:solidFill>
              <a:latin typeface="Century Gothic"/>
            </a:endParaRPr>
          </a:p>
          <a:p>
            <a:pPr indent="0" defTabSz="457200">
              <a:lnSpc>
                <a:spcPct val="100000"/>
              </a:lnSpc>
              <a:spcBef>
                <a:spcPts val="1001"/>
              </a:spcBef>
              <a:buNone/>
              <a:tabLst>
                <a:tab algn="l" pos="0"/>
              </a:tabLst>
            </a:pPr>
            <a:endParaRPr b="0" lang="en-US" sz="1800" spc="-1" strike="noStrike">
              <a:solidFill>
                <a:schemeClr val="dk1">
                  <a:lumMod val="75000"/>
                  <a:lumOff val="25000"/>
                </a:schemeClr>
              </a:solidFill>
              <a:latin typeface="Century Gothic"/>
            </a:endParaRPr>
          </a:p>
        </p:txBody>
      </p:sp>
      <p:sp>
        <p:nvSpPr>
          <p:cNvPr id="228" name="PlaceHolder 3"/>
          <p:cNvSpPr>
            <a:spLocks noGrp="1"/>
          </p:cNvSpPr>
          <p:nvPr>
            <p:ph/>
          </p:nvPr>
        </p:nvSpPr>
        <p:spPr>
          <a:xfrm>
            <a:off x="3369600" y="6324480"/>
            <a:ext cx="2404440" cy="190080"/>
          </a:xfrm>
          <a:prstGeom prst="rect">
            <a:avLst/>
          </a:prstGeom>
          <a:noFill/>
          <a:ln w="0">
            <a:noFill/>
          </a:ln>
        </p:spPr>
        <p:txBody>
          <a:bodyPr anchor="b">
            <a:noAutofit/>
          </a:bodyPr>
          <a:p>
            <a:pPr indent="0">
              <a:spcBef>
                <a:spcPts val="1417"/>
              </a:spcBef>
              <a:buNone/>
            </a:pPr>
            <a:endParaRPr b="0" lang="en-US" sz="900" spc="-1" strike="noStrike">
              <a:solidFill>
                <a:schemeClr val="dk1">
                  <a:lumMod val="75000"/>
                  <a:lumOff val="25000"/>
                </a:schemeClr>
              </a:solidFill>
              <a:latin typeface="Century Gothic"/>
            </a:endParaRPr>
          </a:p>
        </p:txBody>
      </p:sp>
      <p:sp>
        <p:nvSpPr>
          <p:cNvPr id="229" name="PlaceHolder 4"/>
          <p:cNvSpPr>
            <a:spLocks noGrp="1"/>
          </p:cNvSpPr>
          <p:nvPr>
            <p:ph/>
          </p:nvPr>
        </p:nvSpPr>
        <p:spPr>
          <a:xfrm>
            <a:off x="1562040" y="6684840"/>
            <a:ext cx="6972120" cy="172800"/>
          </a:xfrm>
          <a:prstGeom prst="rect">
            <a:avLst/>
          </a:prstGeom>
          <a:noFill/>
          <a:ln w="0">
            <a:noFill/>
          </a:ln>
        </p:spPr>
        <p:txBody>
          <a:bodyPr anchor="ctr">
            <a:noAutofit/>
          </a:bodyPr>
          <a:p>
            <a:pPr indent="0">
              <a:spcBef>
                <a:spcPts val="1417"/>
              </a:spcBef>
              <a:buNone/>
            </a:pPr>
            <a:endParaRPr b="0" lang="en-US" sz="800" spc="-1" strike="noStrike">
              <a:solidFill>
                <a:schemeClr val="dk1">
                  <a:lumMod val="65000"/>
                  <a:lumOff val="35000"/>
                </a:schemeClr>
              </a:solidFill>
              <a:latin typeface="Century Gothic"/>
            </a:endParaRPr>
          </a:p>
        </p:txBody>
      </p:sp>
      <p:pic>
        <p:nvPicPr>
          <p:cNvPr id="230" name="Content Placeholder 7" descr="Four lines of electrocardiograph show S T segment elevation M I."/>
          <p:cNvPicPr/>
          <p:nvPr/>
        </p:nvPicPr>
        <p:blipFill>
          <a:blip r:embed="rId1"/>
          <a:stretch/>
        </p:blipFill>
        <p:spPr>
          <a:xfrm>
            <a:off x="4204440" y="2545920"/>
            <a:ext cx="4596120" cy="3352320"/>
          </a:xfrm>
          <a:prstGeom prst="rect">
            <a:avLst/>
          </a:prstGeom>
          <a:ln w="0">
            <a:noFill/>
          </a:ln>
        </p:spPr>
      </p:pic>
      <p:sp>
        <p:nvSpPr>
          <p:cNvPr id="6" name="PlaceHolder 5"/>
          <p:cNvSpPr>
            <a:spLocks noGrp="1"/>
          </p:cNvSpPr>
          <p:nvPr>
            <p:ph type="sldNum" idx="1"/>
          </p:nvPr>
        </p:nvSpPr>
        <p:spPr/>
        <p:txBody>
          <a:bodyPr/>
          <a:p>
            <a:fld id="{9144A240-706C-4337-ADD0-813EE154C8DD}"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914400" y="737640"/>
            <a:ext cx="744048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Unstable Angina</a:t>
            </a:r>
            <a:endParaRPr b="0" lang="en-US" sz="3600" spc="-1" strike="noStrike">
              <a:solidFill>
                <a:schemeClr val="dk1"/>
              </a:solidFill>
              <a:latin typeface="Century Gothic"/>
            </a:endParaRPr>
          </a:p>
        </p:txBody>
      </p:sp>
      <p:sp>
        <p:nvSpPr>
          <p:cNvPr id="260" name="PlaceHolder 2"/>
          <p:cNvSpPr>
            <a:spLocks noGrp="1"/>
          </p:cNvSpPr>
          <p:nvPr>
            <p:ph/>
          </p:nvPr>
        </p:nvSpPr>
        <p:spPr>
          <a:xfrm>
            <a:off x="343080" y="2222640"/>
            <a:ext cx="8457840" cy="306252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Warning sign that condition has worsened.</a:t>
            </a:r>
            <a:endParaRPr b="0" lang="en-US" sz="24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Pain.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More frequent or severe.</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Increases to 3 or more times a day.</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Occurs with less exertion.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Occurs at rest or awakens patient from sleep.</a:t>
            </a:r>
            <a:endParaRPr b="0" lang="en-US" sz="2400" spc="-1" strike="noStrike">
              <a:solidFill>
                <a:schemeClr val="dk1">
                  <a:lumMod val="75000"/>
                  <a:lumOff val="25000"/>
                </a:schemeClr>
              </a:solidFill>
              <a:latin typeface="Century Gothic"/>
            </a:endParaRPr>
          </a:p>
        </p:txBody>
      </p:sp>
      <p:sp>
        <p:nvSpPr>
          <p:cNvPr id="261" name="PlaceHolder 3"/>
          <p:cNvSpPr>
            <a:spLocks noGrp="1"/>
          </p:cNvSpPr>
          <p:nvPr>
            <p:ph/>
          </p:nvPr>
        </p:nvSpPr>
        <p:spPr>
          <a:xfrm>
            <a:off x="343080" y="5415840"/>
            <a:ext cx="8457840" cy="99684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Symptoms last longer (20 minutes or more).</a:t>
            </a:r>
            <a:endParaRPr b="0" lang="en-US" sz="24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Less responsive to treatment.</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7D04ED1C-E7E0-4920-BB2F-F39AD065CB19}"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title"/>
          </p:nvPr>
        </p:nvSpPr>
        <p:spPr>
          <a:xfrm>
            <a:off x="627480" y="721440"/>
            <a:ext cx="7727040" cy="902880"/>
          </a:xfrm>
          <a:prstGeom prst="rect">
            <a:avLst/>
          </a:prstGeom>
          <a:noFill/>
          <a:ln w="0">
            <a:noFill/>
          </a:ln>
        </p:spPr>
        <p:txBody>
          <a:bodyPr anchor="ctr">
            <a:noAutofit/>
          </a:bodyPr>
          <a:p>
            <a:pPr indent="0" algn="ctr" defTabSz="457200">
              <a:lnSpc>
                <a:spcPct val="100000"/>
              </a:lnSpc>
              <a:buNone/>
            </a:pPr>
            <a:r>
              <a:rPr b="1" lang="en-IN" sz="3200" spc="-1" strike="noStrike">
                <a:solidFill>
                  <a:schemeClr val="lt1"/>
                </a:solidFill>
                <a:latin typeface="Century Gothic"/>
              </a:rPr>
              <a:t>Learning Outcome 14.2</a:t>
            </a:r>
            <a:br>
              <a:rPr sz="3200"/>
            </a:br>
            <a:r>
              <a:rPr b="1" lang="en-IN" sz="3200" spc="-1" strike="noStrike">
                <a:solidFill>
                  <a:schemeClr val="lt1"/>
                </a:solidFill>
                <a:latin typeface="Century Gothic"/>
              </a:rPr>
              <a:t>Apply Your Knowledge </a:t>
            </a:r>
            <a:r>
              <a:rPr b="1" lang="en-IN" sz="1000" spc="-1" strike="noStrike">
                <a:solidFill>
                  <a:schemeClr val="lt1"/>
                </a:solidFill>
                <a:latin typeface="Century Gothic"/>
              </a:rPr>
              <a:t>1</a:t>
            </a:r>
            <a:endParaRPr b="0" lang="en-US" sz="1000" spc="-1" strike="noStrike">
              <a:solidFill>
                <a:schemeClr val="dk1"/>
              </a:solidFill>
              <a:latin typeface="Century Gothic"/>
            </a:endParaRPr>
          </a:p>
        </p:txBody>
      </p:sp>
      <p:sp>
        <p:nvSpPr>
          <p:cNvPr id="263" name="PlaceHolder 2"/>
          <p:cNvSpPr>
            <a:spLocks noGrp="1"/>
          </p:cNvSpPr>
          <p:nvPr>
            <p:ph/>
          </p:nvPr>
        </p:nvSpPr>
        <p:spPr>
          <a:xfrm>
            <a:off x="343080" y="3227400"/>
            <a:ext cx="8457840" cy="318852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Why should all chest pain initially be treated as cardiac in origin?</a:t>
            </a:r>
            <a:endParaRPr b="0" lang="en-US" sz="2400" spc="-1" strike="noStrike">
              <a:solidFill>
                <a:schemeClr val="dk1">
                  <a:lumMod val="75000"/>
                  <a:lumOff val="25000"/>
                </a:schemeClr>
              </a:solidFill>
              <a:latin typeface="Century Gothic"/>
            </a:endParaRPr>
          </a:p>
        </p:txBody>
      </p:sp>
      <p:sp>
        <p:nvSpPr>
          <p:cNvPr id="4" name="PlaceHolder 3"/>
          <p:cNvSpPr>
            <a:spLocks noGrp="1"/>
          </p:cNvSpPr>
          <p:nvPr>
            <p:ph type="sldNum" idx="2"/>
          </p:nvPr>
        </p:nvSpPr>
        <p:spPr/>
        <p:txBody>
          <a:bodyPr/>
          <a:p>
            <a:fld id="{7B6CDE60-F165-45D4-9BC9-D65151B162D0}"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343080" y="873720"/>
            <a:ext cx="8457840" cy="902880"/>
          </a:xfrm>
          <a:prstGeom prst="rect">
            <a:avLst/>
          </a:prstGeom>
          <a:noFill/>
          <a:ln w="0">
            <a:noFill/>
          </a:ln>
        </p:spPr>
        <p:txBody>
          <a:bodyPr anchor="ctr">
            <a:normAutofit fontScale="74755"/>
          </a:bodyPr>
          <a:p>
            <a:pPr indent="0" algn="ctr" defTabSz="457200">
              <a:lnSpc>
                <a:spcPct val="100000"/>
              </a:lnSpc>
              <a:buNone/>
            </a:pPr>
            <a:r>
              <a:rPr b="1" lang="en-IN" sz="3600" spc="-1" strike="noStrike">
                <a:solidFill>
                  <a:schemeClr val="lt1"/>
                </a:solidFill>
                <a:latin typeface="Century Gothic"/>
              </a:rPr>
              <a:t>Learning Outcome 14.2</a:t>
            </a:r>
            <a:br>
              <a:rPr sz="3600"/>
            </a:br>
            <a:r>
              <a:rPr b="1" lang="en-IN" sz="3600" spc="-1" strike="noStrike">
                <a:solidFill>
                  <a:schemeClr val="lt1"/>
                </a:solidFill>
                <a:latin typeface="Century Gothic"/>
              </a:rPr>
              <a:t>Apply Your Knowledge </a:t>
            </a:r>
            <a:r>
              <a:rPr b="1" lang="en-IN" sz="1100" spc="-1" strike="noStrike">
                <a:solidFill>
                  <a:schemeClr val="lt1"/>
                </a:solidFill>
                <a:latin typeface="Century Gothic"/>
              </a:rPr>
              <a:t>2</a:t>
            </a:r>
            <a:endParaRPr b="0" lang="en-US" sz="1100" spc="-1" strike="noStrike">
              <a:solidFill>
                <a:schemeClr val="dk1"/>
              </a:solidFill>
              <a:latin typeface="Century Gothic"/>
            </a:endParaRPr>
          </a:p>
        </p:txBody>
      </p:sp>
      <p:sp>
        <p:nvSpPr>
          <p:cNvPr id="265" name="PlaceHolder 2"/>
          <p:cNvSpPr>
            <a:spLocks noGrp="1"/>
          </p:cNvSpPr>
          <p:nvPr>
            <p:ph/>
          </p:nvPr>
        </p:nvSpPr>
        <p:spPr>
          <a:xfrm>
            <a:off x="343080" y="2179800"/>
            <a:ext cx="8457840" cy="10270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Why should all chest pain initially be treated as cardiac in origin?</a:t>
            </a:r>
            <a:endParaRPr b="0" lang="en-US" sz="1800" spc="-1" strike="noStrike">
              <a:solidFill>
                <a:schemeClr val="dk1">
                  <a:lumMod val="75000"/>
                  <a:lumOff val="25000"/>
                </a:schemeClr>
              </a:solidFill>
              <a:latin typeface="Century Gothic"/>
            </a:endParaRPr>
          </a:p>
        </p:txBody>
      </p:sp>
      <p:sp>
        <p:nvSpPr>
          <p:cNvPr id="266" name="PlaceHolder 3"/>
          <p:cNvSpPr>
            <a:spLocks noGrp="1"/>
          </p:cNvSpPr>
          <p:nvPr>
            <p:ph/>
          </p:nvPr>
        </p:nvSpPr>
        <p:spPr>
          <a:xfrm>
            <a:off x="343080" y="4126680"/>
            <a:ext cx="8457840" cy="1576800"/>
          </a:xfrm>
          <a:prstGeom prst="rect">
            <a:avLst/>
          </a:prstGeom>
          <a:noFill/>
          <a:ln w="0">
            <a:noFill/>
          </a:ln>
        </p:spPr>
        <p:txBody>
          <a:bodyPr anchor="t">
            <a:noAutofit/>
          </a:bodyPr>
          <a:p>
            <a:pPr marL="292680" indent="-292680" defTabSz="457200">
              <a:lnSpc>
                <a:spcPct val="100000"/>
              </a:lnSpc>
              <a:spcBef>
                <a:spcPts val="1001"/>
              </a:spcBef>
              <a:buClr>
                <a:srgbClr val="b31166"/>
              </a:buClr>
              <a:buSzPct val="80000"/>
              <a:buFont typeface="Arial"/>
              <a:buChar char="•"/>
            </a:pPr>
            <a:r>
              <a:rPr b="0" lang="en-IN" sz="1800" spc="-1" strike="noStrike">
                <a:solidFill>
                  <a:srgbClr val="002060"/>
                </a:solidFill>
                <a:latin typeface="Century Gothic"/>
              </a:rPr>
              <a:t>To protect the patient from an untreated myocardial infarction or other serious cardiac condition.</a:t>
            </a:r>
            <a:endParaRPr b="0" lang="en-US" sz="1800" spc="-1" strike="noStrike">
              <a:solidFill>
                <a:schemeClr val="dk1">
                  <a:lumMod val="75000"/>
                  <a:lumOff val="25000"/>
                </a:schemeClr>
              </a:solidFill>
              <a:latin typeface="Century Gothic"/>
            </a:endParaRPr>
          </a:p>
        </p:txBody>
      </p:sp>
      <p:sp>
        <p:nvSpPr>
          <p:cNvPr id="267" name="PlaceHolder 4"/>
          <p:cNvSpPr>
            <a:spLocks noGrp="1"/>
          </p:cNvSpPr>
          <p:nvPr>
            <p:ph/>
          </p:nvPr>
        </p:nvSpPr>
        <p:spPr>
          <a:xfrm>
            <a:off x="343080" y="3273840"/>
            <a:ext cx="8457840" cy="54972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rgbClr val="002060"/>
                </a:solidFill>
                <a:latin typeface="Century Gothic"/>
              </a:rPr>
              <a:t>Answer:</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EBDB0889-7DD1-47F8-B154-95BF9CE76E69}"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343080" y="84708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Women</a:t>
            </a:r>
            <a:endParaRPr b="0" lang="en-US" sz="3600" spc="-1" strike="noStrike">
              <a:solidFill>
                <a:schemeClr val="dk1"/>
              </a:solidFill>
              <a:latin typeface="Century Gothic"/>
            </a:endParaRPr>
          </a:p>
        </p:txBody>
      </p:sp>
      <p:sp>
        <p:nvSpPr>
          <p:cNvPr id="269" name="PlaceHolder 2"/>
          <p:cNvSpPr>
            <a:spLocks noGrp="1"/>
          </p:cNvSpPr>
          <p:nvPr>
            <p:ph/>
          </p:nvPr>
        </p:nvSpPr>
        <p:spPr>
          <a:xfrm>
            <a:off x="343080" y="2420640"/>
            <a:ext cx="8457840" cy="411948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1 in every 5 female deaths in 2020 was due to heart disease</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Common cardiac symptoms in women: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Neck, jaw, shoulder, upper back, or upper belly discomfort.</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Shortness of breath.</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Pain in one or both arms.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Nausea , vomiting.</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Sweating.</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Light-headedness or dizziness.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Unusual fatigue.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Indigestion.</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F3B3F675-0993-412B-B749-635474DF0175}"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343080" y="92772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Diabetics </a:t>
            </a:r>
            <a:r>
              <a:rPr b="1" lang="en-US" sz="1000" spc="-1" strike="noStrike">
                <a:solidFill>
                  <a:schemeClr val="lt1"/>
                </a:solidFill>
                <a:latin typeface="Century Gothic"/>
              </a:rPr>
              <a:t>1</a:t>
            </a:r>
            <a:endParaRPr b="0" lang="en-US" sz="1000" spc="-1" strike="noStrike">
              <a:solidFill>
                <a:schemeClr val="dk1"/>
              </a:solidFill>
              <a:latin typeface="Century Gothic"/>
            </a:endParaRPr>
          </a:p>
        </p:txBody>
      </p:sp>
      <p:sp>
        <p:nvSpPr>
          <p:cNvPr id="271" name="PlaceHolder 2"/>
          <p:cNvSpPr>
            <a:spLocks noGrp="1"/>
          </p:cNvSpPr>
          <p:nvPr>
            <p:ph/>
          </p:nvPr>
        </p:nvSpPr>
        <p:spPr>
          <a:xfrm>
            <a:off x="343080" y="2868840"/>
            <a:ext cx="8457840" cy="367128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Twice as likely to have a heart attack or stroke.</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High blood glucose level.</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Damages blood vessels.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Leads to atherosclerotic plaque accumulation.</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AFC01C2E-4D79-470F-A04D-9B0987E4BBCC}"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343080" y="81504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Diabetics </a:t>
            </a:r>
            <a:r>
              <a:rPr b="1" lang="en-US" sz="1000" spc="-1" strike="noStrike">
                <a:solidFill>
                  <a:schemeClr val="lt1"/>
                </a:solidFill>
                <a:latin typeface="Century Gothic"/>
              </a:rPr>
              <a:t>2</a:t>
            </a:r>
            <a:endParaRPr b="0" lang="en-US" sz="1000" spc="-1" strike="noStrike">
              <a:solidFill>
                <a:schemeClr val="dk1"/>
              </a:solidFill>
              <a:latin typeface="Century Gothic"/>
            </a:endParaRPr>
          </a:p>
        </p:txBody>
      </p:sp>
      <p:sp>
        <p:nvSpPr>
          <p:cNvPr id="273" name="PlaceHolder 2"/>
          <p:cNvSpPr>
            <a:spLocks noGrp="1"/>
          </p:cNvSpPr>
          <p:nvPr>
            <p:ph/>
          </p:nvPr>
        </p:nvSpPr>
        <p:spPr>
          <a:xfrm>
            <a:off x="343080" y="2271960"/>
            <a:ext cx="8457840" cy="2985120"/>
          </a:xfrm>
          <a:prstGeom prst="rect">
            <a:avLst/>
          </a:prstGeom>
          <a:noFill/>
          <a:ln w="0">
            <a:noFill/>
          </a:ln>
        </p:spPr>
        <p:txBody>
          <a:bodyPr anchor="t">
            <a:norm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Cardiac symptoms in diabetic patients: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Chest pain or discomfort.</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Pain or discomfort in arms, back, jaw, neck, or stomach.</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Shortness of breath.</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Sweating, nausea.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Light-headedness.</a:t>
            </a:r>
            <a:endParaRPr b="0" lang="en-US" sz="2400" spc="-1" strike="noStrike">
              <a:solidFill>
                <a:schemeClr val="dk1">
                  <a:lumMod val="75000"/>
                  <a:lumOff val="25000"/>
                </a:schemeClr>
              </a:solidFill>
              <a:latin typeface="Century Gothic"/>
            </a:endParaRPr>
          </a:p>
        </p:txBody>
      </p:sp>
      <p:sp>
        <p:nvSpPr>
          <p:cNvPr id="274" name="PlaceHolder 3"/>
          <p:cNvSpPr>
            <a:spLocks noGrp="1"/>
          </p:cNvSpPr>
          <p:nvPr>
            <p:ph/>
          </p:nvPr>
        </p:nvSpPr>
        <p:spPr>
          <a:xfrm>
            <a:off x="343080" y="5581440"/>
            <a:ext cx="8457840" cy="8884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Symptoms may be mild or absent due to neuropathy caused by diabetes creating a “silent M</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I.”</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C3B7F1CC-D02B-4BB5-9542-CAF53F438F7E}"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343080" y="81108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Elderly Patients</a:t>
            </a:r>
            <a:endParaRPr b="0" lang="en-US" sz="3600" spc="-1" strike="noStrike">
              <a:solidFill>
                <a:schemeClr val="dk1"/>
              </a:solidFill>
              <a:latin typeface="Century Gothic"/>
            </a:endParaRPr>
          </a:p>
        </p:txBody>
      </p:sp>
      <p:sp>
        <p:nvSpPr>
          <p:cNvPr id="276" name="PlaceHolder 2"/>
          <p:cNvSpPr>
            <a:spLocks noGrp="1"/>
          </p:cNvSpPr>
          <p:nvPr>
            <p:ph/>
          </p:nvPr>
        </p:nvSpPr>
        <p:spPr>
          <a:xfrm>
            <a:off x="343080" y="2159280"/>
            <a:ext cx="8457840" cy="406980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50% may have atypical cardiac symptoms.</a:t>
            </a:r>
            <a:endParaRPr b="0" lang="en-US" sz="24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Cardiac symptoms in the elderly.</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Shortness of breath.</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Nausea.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Profuse sweating.</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Pain in the arms.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Syncope.</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Weakness or fatigue.</a:t>
            </a:r>
            <a:endParaRPr b="0" lang="en-US" sz="2400" spc="-1" strike="noStrike">
              <a:solidFill>
                <a:schemeClr val="dk1">
                  <a:lumMod val="75000"/>
                  <a:lumOff val="25000"/>
                </a:schemeClr>
              </a:solidFill>
              <a:latin typeface="Century Gothic"/>
            </a:endParaRPr>
          </a:p>
        </p:txBody>
      </p:sp>
      <p:sp>
        <p:nvSpPr>
          <p:cNvPr id="277" name="PlaceHolder 3"/>
          <p:cNvSpPr>
            <a:spLocks noGrp="1"/>
          </p:cNvSpPr>
          <p:nvPr>
            <p:ph/>
          </p:nvPr>
        </p:nvSpPr>
        <p:spPr>
          <a:xfrm>
            <a:off x="343080" y="5963400"/>
            <a:ext cx="8457840" cy="55152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More likely to delay medical treatment.</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114AD9C1-A295-4266-93CD-B519C7F9869D}"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title"/>
          </p:nvPr>
        </p:nvSpPr>
        <p:spPr>
          <a:xfrm>
            <a:off x="343080" y="788760"/>
            <a:ext cx="8457840" cy="1012680"/>
          </a:xfrm>
          <a:prstGeom prst="rect">
            <a:avLst/>
          </a:prstGeom>
          <a:noFill/>
          <a:ln w="0">
            <a:noFill/>
          </a:ln>
        </p:spPr>
        <p:txBody>
          <a:bodyPr anchor="ctr">
            <a:normAutofit fontScale="84166"/>
          </a:bodyPr>
          <a:p>
            <a:pPr indent="0" algn="ctr" defTabSz="457200">
              <a:lnSpc>
                <a:spcPct val="100000"/>
              </a:lnSpc>
              <a:buNone/>
            </a:pPr>
            <a:r>
              <a:rPr b="1" lang="en-US" sz="3600" spc="-1" strike="noStrike">
                <a:solidFill>
                  <a:schemeClr val="lt1"/>
                </a:solidFill>
                <a:latin typeface="Century Gothic"/>
              </a:rPr>
              <a:t>Learning Outcome 14.3</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1</a:t>
            </a:r>
            <a:endParaRPr b="0" lang="en-US" sz="1100" spc="-1" strike="noStrike">
              <a:solidFill>
                <a:schemeClr val="dk1"/>
              </a:solidFill>
              <a:latin typeface="Century Gothic"/>
            </a:endParaRPr>
          </a:p>
        </p:txBody>
      </p:sp>
      <p:sp>
        <p:nvSpPr>
          <p:cNvPr id="279" name="PlaceHolder 2"/>
          <p:cNvSpPr>
            <a:spLocks noGrp="1"/>
          </p:cNvSpPr>
          <p:nvPr>
            <p:ph/>
          </p:nvPr>
        </p:nvSpPr>
        <p:spPr>
          <a:xfrm>
            <a:off x="343080" y="2877840"/>
            <a:ext cx="8457840" cy="337032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What three groups of patients often present with atypical cardiac symptoms?</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DD165594-3DFD-45B5-9AE6-75491E6949A9}"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343080" y="736920"/>
            <a:ext cx="8457840" cy="902880"/>
          </a:xfrm>
          <a:prstGeom prst="rect">
            <a:avLst/>
          </a:prstGeom>
          <a:noFill/>
          <a:ln w="0">
            <a:noFill/>
          </a:ln>
        </p:spPr>
        <p:txBody>
          <a:bodyPr anchor="ctr">
            <a:normAutofit fontScale="74755"/>
          </a:bodyPr>
          <a:p>
            <a:pPr indent="0" algn="ctr" defTabSz="457200">
              <a:lnSpc>
                <a:spcPct val="100000"/>
              </a:lnSpc>
              <a:buNone/>
            </a:pPr>
            <a:r>
              <a:rPr b="1" lang="en-US" sz="3600" spc="-1" strike="noStrike">
                <a:solidFill>
                  <a:schemeClr val="lt1"/>
                </a:solidFill>
                <a:latin typeface="Century Gothic"/>
              </a:rPr>
              <a:t>Learning Outcome 14.3</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2</a:t>
            </a:r>
            <a:endParaRPr b="0" lang="en-US" sz="1100" spc="-1" strike="noStrike">
              <a:solidFill>
                <a:schemeClr val="dk1"/>
              </a:solidFill>
              <a:latin typeface="Century Gothic"/>
            </a:endParaRPr>
          </a:p>
        </p:txBody>
      </p:sp>
      <p:sp>
        <p:nvSpPr>
          <p:cNvPr id="281" name="PlaceHolder 2"/>
          <p:cNvSpPr>
            <a:spLocks noGrp="1"/>
          </p:cNvSpPr>
          <p:nvPr>
            <p:ph/>
          </p:nvPr>
        </p:nvSpPr>
        <p:spPr>
          <a:xfrm>
            <a:off x="343080" y="2404440"/>
            <a:ext cx="8457840" cy="10242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What three groups of patients often present with atypical cardiac symptoms?</a:t>
            </a:r>
            <a:endParaRPr b="0" lang="en-US" sz="1800" spc="-1" strike="noStrike">
              <a:solidFill>
                <a:schemeClr val="dk1">
                  <a:lumMod val="75000"/>
                  <a:lumOff val="25000"/>
                </a:schemeClr>
              </a:solidFill>
              <a:latin typeface="Century Gothic"/>
            </a:endParaRPr>
          </a:p>
        </p:txBody>
      </p:sp>
      <p:sp>
        <p:nvSpPr>
          <p:cNvPr id="282" name="PlaceHolder 3"/>
          <p:cNvSpPr>
            <a:spLocks noGrp="1"/>
          </p:cNvSpPr>
          <p:nvPr>
            <p:ph/>
          </p:nvPr>
        </p:nvSpPr>
        <p:spPr>
          <a:xfrm>
            <a:off x="343080" y="4089960"/>
            <a:ext cx="8457840" cy="1576800"/>
          </a:xfrm>
          <a:prstGeom prst="rect">
            <a:avLst/>
          </a:prstGeom>
          <a:noFill/>
          <a:ln w="0">
            <a:noFill/>
          </a:ln>
        </p:spPr>
        <p:txBody>
          <a:bodyPr anchor="t">
            <a:noAutofit/>
          </a:bodyPr>
          <a:p>
            <a:pPr marL="292680" indent="-292680" defTabSz="457200">
              <a:lnSpc>
                <a:spcPct val="100000"/>
              </a:lnSpc>
              <a:spcBef>
                <a:spcPts val="1001"/>
              </a:spcBef>
              <a:buClr>
                <a:srgbClr val="b31166"/>
              </a:buClr>
              <a:buSzPct val="80000"/>
              <a:buFont typeface="Arial"/>
              <a:buChar char="•"/>
            </a:pPr>
            <a:r>
              <a:rPr b="0" lang="en-IN" sz="1800" spc="-1" strike="noStrike">
                <a:solidFill>
                  <a:srgbClr val="002060"/>
                </a:solidFill>
                <a:latin typeface="Century Gothic"/>
              </a:rPr>
              <a:t>Women, diabetics, and elderly patients.</a:t>
            </a:r>
            <a:endParaRPr b="0" lang="en-US" sz="1800" spc="-1" strike="noStrike">
              <a:solidFill>
                <a:schemeClr val="dk1">
                  <a:lumMod val="75000"/>
                  <a:lumOff val="25000"/>
                </a:schemeClr>
              </a:solidFill>
              <a:latin typeface="Century Gothic"/>
            </a:endParaRPr>
          </a:p>
        </p:txBody>
      </p:sp>
      <p:sp>
        <p:nvSpPr>
          <p:cNvPr id="283" name="PlaceHolder 4"/>
          <p:cNvSpPr>
            <a:spLocks noGrp="1"/>
          </p:cNvSpPr>
          <p:nvPr>
            <p:ph/>
          </p:nvPr>
        </p:nvSpPr>
        <p:spPr>
          <a:xfrm>
            <a:off x="343080" y="3429000"/>
            <a:ext cx="8457840" cy="56952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rgbClr val="002060"/>
                </a:solidFill>
                <a:latin typeface="Century Gothic"/>
              </a:rPr>
              <a:t>Answer</a:t>
            </a:r>
            <a:r>
              <a:rPr b="0" lang="en-US" sz="1800" spc="-1" strike="noStrike">
                <a:solidFill>
                  <a:srgbClr val="002060"/>
                </a:solidFill>
                <a:latin typeface="Century Gothic"/>
              </a:rPr>
              <a:t>:</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8BC802A9-A898-4B6B-B9B4-ADCF13AD035F}"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title"/>
          </p:nvPr>
        </p:nvSpPr>
        <p:spPr>
          <a:xfrm>
            <a:off x="343080" y="901800"/>
            <a:ext cx="8457840" cy="9946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S</a:t>
            </a:r>
            <a:r>
              <a:rPr b="1" lang="en-US" sz="100" spc="-1" strike="noStrike">
                <a:solidFill>
                  <a:schemeClr val="lt1"/>
                </a:solidFill>
                <a:latin typeface="Century Gothic"/>
              </a:rPr>
              <a:t> </a:t>
            </a:r>
            <a:r>
              <a:rPr b="1" lang="en-US" sz="3600" spc="-1" strike="noStrike">
                <a:solidFill>
                  <a:schemeClr val="lt1"/>
                </a:solidFill>
                <a:latin typeface="Century Gothic"/>
              </a:rPr>
              <a:t>T Segment Elevation M</a:t>
            </a:r>
            <a:r>
              <a:rPr b="1" lang="en-US" sz="100" spc="-1" strike="noStrike">
                <a:solidFill>
                  <a:schemeClr val="lt1"/>
                </a:solidFill>
                <a:latin typeface="Century Gothic"/>
              </a:rPr>
              <a:t> </a:t>
            </a:r>
            <a:r>
              <a:rPr b="1" lang="en-US" sz="3600" spc="-1" strike="noStrike">
                <a:solidFill>
                  <a:schemeClr val="lt1"/>
                </a:solidFill>
                <a:latin typeface="Century Gothic"/>
              </a:rPr>
              <a:t>I (S</a:t>
            </a:r>
            <a:r>
              <a:rPr b="1" lang="en-US" sz="100" spc="-1" strike="noStrike">
                <a:solidFill>
                  <a:schemeClr val="lt1"/>
                </a:solidFill>
                <a:latin typeface="Century Gothic"/>
              </a:rPr>
              <a:t> </a:t>
            </a:r>
            <a:r>
              <a:rPr b="1" lang="en-US" sz="3600" spc="-1" strike="noStrike">
                <a:solidFill>
                  <a:schemeClr val="lt1"/>
                </a:solidFill>
                <a:latin typeface="Century Gothic"/>
              </a:rPr>
              <a:t>T</a:t>
            </a:r>
            <a:r>
              <a:rPr b="1" lang="en-US" sz="100" spc="-1" strike="noStrike">
                <a:solidFill>
                  <a:schemeClr val="lt1"/>
                </a:solidFill>
                <a:latin typeface="Century Gothic"/>
              </a:rPr>
              <a:t> </a:t>
            </a:r>
            <a:r>
              <a:rPr b="1" lang="en-US" sz="3600" spc="-1" strike="noStrike">
                <a:solidFill>
                  <a:schemeClr val="lt1"/>
                </a:solidFill>
                <a:latin typeface="Century Gothic"/>
              </a:rPr>
              <a:t>E</a:t>
            </a:r>
            <a:r>
              <a:rPr b="1" lang="en-US" sz="100" spc="-1" strike="noStrike">
                <a:solidFill>
                  <a:schemeClr val="lt1"/>
                </a:solidFill>
                <a:latin typeface="Century Gothic"/>
              </a:rPr>
              <a:t> </a:t>
            </a:r>
            <a:r>
              <a:rPr b="1" lang="en-US" sz="3600" spc="-1" strike="noStrike">
                <a:solidFill>
                  <a:schemeClr val="lt1"/>
                </a:solidFill>
                <a:latin typeface="Century Gothic"/>
              </a:rPr>
              <a:t>M</a:t>
            </a:r>
            <a:r>
              <a:rPr b="1" lang="en-US" sz="100" spc="-1" strike="noStrike">
                <a:solidFill>
                  <a:schemeClr val="lt1"/>
                </a:solidFill>
                <a:latin typeface="Century Gothic"/>
              </a:rPr>
              <a:t> </a:t>
            </a:r>
            <a:r>
              <a:rPr b="1" lang="en-US" sz="3600" spc="-1" strike="noStrike">
                <a:solidFill>
                  <a:schemeClr val="lt1"/>
                </a:solidFill>
                <a:latin typeface="Century Gothic"/>
              </a:rPr>
              <a:t>I) </a:t>
            </a:r>
            <a:r>
              <a:rPr b="1" lang="en-US" sz="1000" spc="-1" strike="noStrike">
                <a:solidFill>
                  <a:schemeClr val="lt1"/>
                </a:solidFill>
                <a:latin typeface="Century Gothic"/>
              </a:rPr>
              <a:t>1</a:t>
            </a:r>
            <a:endParaRPr b="0" lang="en-US" sz="1000" spc="-1" strike="noStrike">
              <a:solidFill>
                <a:schemeClr val="dk1"/>
              </a:solidFill>
              <a:latin typeface="Century Gothic"/>
            </a:endParaRPr>
          </a:p>
        </p:txBody>
      </p:sp>
      <p:sp>
        <p:nvSpPr>
          <p:cNvPr id="285" name="PlaceHolder 2"/>
          <p:cNvSpPr>
            <a:spLocks noGrp="1"/>
          </p:cNvSpPr>
          <p:nvPr>
            <p:ph/>
          </p:nvPr>
        </p:nvSpPr>
        <p:spPr>
          <a:xfrm>
            <a:off x="343080" y="2322000"/>
            <a:ext cx="8457840" cy="392616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75% to 80% of patients present with S</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Complete coronary artery occlusion</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Ischemia delays repolarization</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C</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G changes: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 segment depression or elevation.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T wave inversion.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Pathologic Q wave.</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4F30C937-7123-4444-9BA0-E2D05B2484C7}"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title"/>
          </p:nvPr>
        </p:nvSpPr>
        <p:spPr>
          <a:xfrm>
            <a:off x="749520" y="743040"/>
            <a:ext cx="76442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Coronary Arteries</a:t>
            </a:r>
            <a:endParaRPr b="0" lang="en-US" sz="3600" spc="-1" strike="noStrike">
              <a:solidFill>
                <a:schemeClr val="dk1"/>
              </a:solidFill>
              <a:latin typeface="Century Gothic"/>
            </a:endParaRPr>
          </a:p>
        </p:txBody>
      </p:sp>
      <p:graphicFrame>
        <p:nvGraphicFramePr>
          <p:cNvPr id="1" name="Diagram1"/>
          <p:cNvGraphicFramePr/>
          <p:nvPr>
            <p:extLst>
              <p:ext uri="{D42A27DB-BD31-4B8C-83A1-F6EECF244321}">
                <p14:modId xmlns:p14="http://schemas.microsoft.com/office/powerpoint/2010/main" val="1083590126"/>
              </p:ext>
            </p:extLst>
          </p:nvPr>
        </p:nvGraphicFramePr>
        <p:xfrm>
          <a:off x="343080" y="2217960"/>
          <a:ext cx="8457840" cy="1574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2" name="PlaceHolder 2"/>
          <p:cNvSpPr>
            <a:spLocks noGrp="1"/>
          </p:cNvSpPr>
          <p:nvPr>
            <p:ph/>
          </p:nvPr>
        </p:nvSpPr>
        <p:spPr>
          <a:xfrm>
            <a:off x="343080" y="4006440"/>
            <a:ext cx="8457840" cy="20952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Left coronary artery branches: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Circumflex artery.</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Left anterior descending artery.</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Diagonal artery.</a:t>
            </a:r>
            <a:endParaRPr b="0" lang="en-US" sz="2400" spc="-1" strike="noStrike">
              <a:solidFill>
                <a:schemeClr val="dk1">
                  <a:lumMod val="75000"/>
                  <a:lumOff val="25000"/>
                </a:schemeClr>
              </a:solidFill>
              <a:latin typeface="Century Gothic"/>
            </a:endParaRPr>
          </a:p>
        </p:txBody>
      </p:sp>
      <p:sp>
        <p:nvSpPr>
          <p:cNvPr id="4" name="PlaceHolder 3"/>
          <p:cNvSpPr>
            <a:spLocks noGrp="1"/>
          </p:cNvSpPr>
          <p:nvPr>
            <p:ph type="sldNum" idx="2"/>
          </p:nvPr>
        </p:nvSpPr>
        <p:spPr/>
        <p:txBody>
          <a:bodyPr/>
          <a:p>
            <a:fld id="{9E5F482A-F3A7-4F01-8EBF-717610984563}"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524160" y="927720"/>
            <a:ext cx="783072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S</a:t>
            </a:r>
            <a:r>
              <a:rPr b="1" lang="en-US" sz="100" spc="-1" strike="noStrike">
                <a:solidFill>
                  <a:schemeClr val="lt1"/>
                </a:solidFill>
                <a:latin typeface="Century Gothic"/>
              </a:rPr>
              <a:t> </a:t>
            </a:r>
            <a:r>
              <a:rPr b="1" lang="en-US" sz="3600" spc="-1" strike="noStrike">
                <a:solidFill>
                  <a:schemeClr val="lt1"/>
                </a:solidFill>
                <a:latin typeface="Century Gothic"/>
              </a:rPr>
              <a:t>T Segment Elevation M</a:t>
            </a:r>
            <a:r>
              <a:rPr b="1" lang="en-US" sz="100" spc="-1" strike="noStrike">
                <a:solidFill>
                  <a:schemeClr val="lt1"/>
                </a:solidFill>
                <a:latin typeface="Century Gothic"/>
              </a:rPr>
              <a:t> </a:t>
            </a:r>
            <a:r>
              <a:rPr b="1" lang="en-US" sz="3600" spc="-1" strike="noStrike">
                <a:solidFill>
                  <a:schemeClr val="lt1"/>
                </a:solidFill>
                <a:latin typeface="Century Gothic"/>
              </a:rPr>
              <a:t>I (S</a:t>
            </a:r>
            <a:r>
              <a:rPr b="1" lang="en-US" sz="100" spc="-1" strike="noStrike">
                <a:solidFill>
                  <a:schemeClr val="lt1"/>
                </a:solidFill>
                <a:latin typeface="Century Gothic"/>
              </a:rPr>
              <a:t> </a:t>
            </a:r>
            <a:r>
              <a:rPr b="1" lang="en-US" sz="3600" spc="-1" strike="noStrike">
                <a:solidFill>
                  <a:schemeClr val="lt1"/>
                </a:solidFill>
                <a:latin typeface="Century Gothic"/>
              </a:rPr>
              <a:t>T</a:t>
            </a:r>
            <a:r>
              <a:rPr b="1" lang="en-US" sz="100" spc="-1" strike="noStrike">
                <a:solidFill>
                  <a:schemeClr val="lt1"/>
                </a:solidFill>
                <a:latin typeface="Century Gothic"/>
              </a:rPr>
              <a:t> </a:t>
            </a:r>
            <a:r>
              <a:rPr b="1" lang="en-US" sz="3600" spc="-1" strike="noStrike">
                <a:solidFill>
                  <a:schemeClr val="lt1"/>
                </a:solidFill>
                <a:latin typeface="Century Gothic"/>
              </a:rPr>
              <a:t>E</a:t>
            </a:r>
            <a:r>
              <a:rPr b="1" lang="en-US" sz="100" spc="-1" strike="noStrike">
                <a:solidFill>
                  <a:schemeClr val="lt1"/>
                </a:solidFill>
                <a:latin typeface="Century Gothic"/>
              </a:rPr>
              <a:t> </a:t>
            </a:r>
            <a:r>
              <a:rPr b="1" lang="en-US" sz="3600" spc="-1" strike="noStrike">
                <a:solidFill>
                  <a:schemeClr val="lt1"/>
                </a:solidFill>
                <a:latin typeface="Century Gothic"/>
              </a:rPr>
              <a:t>M</a:t>
            </a:r>
            <a:r>
              <a:rPr b="1" lang="en-US" sz="100" spc="-1" strike="noStrike">
                <a:solidFill>
                  <a:schemeClr val="lt1"/>
                </a:solidFill>
                <a:latin typeface="Century Gothic"/>
              </a:rPr>
              <a:t> </a:t>
            </a:r>
            <a:r>
              <a:rPr b="1" lang="en-US" sz="3600" spc="-1" strike="noStrike">
                <a:solidFill>
                  <a:schemeClr val="lt1"/>
                </a:solidFill>
                <a:latin typeface="Century Gothic"/>
              </a:rPr>
              <a:t>I) </a:t>
            </a:r>
            <a:r>
              <a:rPr b="1" lang="en-US" sz="1000" spc="-1" strike="noStrike">
                <a:solidFill>
                  <a:schemeClr val="lt1"/>
                </a:solidFill>
                <a:latin typeface="Century Gothic"/>
              </a:rPr>
              <a:t>2</a:t>
            </a:r>
            <a:endParaRPr b="0" lang="en-US" sz="1000" spc="-1" strike="noStrike">
              <a:solidFill>
                <a:schemeClr val="dk1"/>
              </a:solidFill>
              <a:latin typeface="Century Gothic"/>
            </a:endParaRPr>
          </a:p>
        </p:txBody>
      </p:sp>
      <p:sp>
        <p:nvSpPr>
          <p:cNvPr id="287" name="PlaceHolder 2"/>
          <p:cNvSpPr>
            <a:spLocks noGrp="1"/>
          </p:cNvSpPr>
          <p:nvPr>
            <p:ph/>
          </p:nvPr>
        </p:nvSpPr>
        <p:spPr>
          <a:xfrm>
            <a:off x="2811240" y="6324480"/>
            <a:ext cx="352116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1200" spc="-1" strike="noStrike">
                <a:solidFill>
                  <a:schemeClr val="dk1">
                    <a:lumMod val="75000"/>
                    <a:lumOff val="25000"/>
                  </a:schemeClr>
                </a:solidFill>
                <a:latin typeface="Century Gothic"/>
              </a:rPr>
              <a:t>Access the text alternative for slide images.</a:t>
            </a:r>
            <a:endParaRPr b="0" lang="en-US" sz="1200" spc="-1" strike="noStrike">
              <a:solidFill>
                <a:schemeClr val="dk1">
                  <a:lumMod val="75000"/>
                  <a:lumOff val="25000"/>
                </a:schemeClr>
              </a:solidFill>
              <a:latin typeface="Century Gothic"/>
            </a:endParaRPr>
          </a:p>
        </p:txBody>
      </p:sp>
      <p:pic>
        <p:nvPicPr>
          <p:cNvPr id="288" name="Picture 10" descr="Four lines of electrocardiograph show S T segment elevation M I."/>
          <p:cNvPicPr/>
          <p:nvPr/>
        </p:nvPicPr>
        <p:blipFill>
          <a:blip r:embed="rId1"/>
          <a:stretch/>
        </p:blipFill>
        <p:spPr>
          <a:xfrm>
            <a:off x="1057680" y="2183040"/>
            <a:ext cx="7229880" cy="4141440"/>
          </a:xfrm>
          <a:prstGeom prst="rect">
            <a:avLst/>
          </a:prstGeom>
          <a:ln w="0">
            <a:noFill/>
          </a:ln>
        </p:spPr>
      </p:pic>
      <p:sp>
        <p:nvSpPr>
          <p:cNvPr id="4" name="PlaceHolder 3"/>
          <p:cNvSpPr>
            <a:spLocks noGrp="1"/>
          </p:cNvSpPr>
          <p:nvPr>
            <p:ph type="sldNum" idx="4"/>
          </p:nvPr>
        </p:nvSpPr>
        <p:spPr/>
        <p:txBody>
          <a:bodyPr/>
          <a:p>
            <a:fld id="{9BA5B857-731D-40CC-B1FC-7054B853D8C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343080" y="945360"/>
            <a:ext cx="8457840" cy="902880"/>
          </a:xfrm>
          <a:prstGeom prst="rect">
            <a:avLst/>
          </a:prstGeom>
          <a:noFill/>
          <a:ln w="0">
            <a:noFill/>
          </a:ln>
        </p:spPr>
        <p:txBody>
          <a:bodyPr anchor="ctr">
            <a:normAutofit fontScale="93611"/>
          </a:bodyPr>
          <a:p>
            <a:pPr indent="0" algn="ctr" defTabSz="457200">
              <a:lnSpc>
                <a:spcPct val="100000"/>
              </a:lnSpc>
              <a:buNone/>
            </a:pPr>
            <a:r>
              <a:rPr b="1" lang="en-US" sz="3600" spc="-1" strike="noStrike">
                <a:solidFill>
                  <a:schemeClr val="lt1"/>
                </a:solidFill>
                <a:latin typeface="Century Gothic"/>
              </a:rPr>
              <a:t>Non-S</a:t>
            </a:r>
            <a:r>
              <a:rPr b="1" lang="en-US" sz="100" spc="-1" strike="noStrike">
                <a:solidFill>
                  <a:schemeClr val="lt1"/>
                </a:solidFill>
                <a:latin typeface="Century Gothic"/>
              </a:rPr>
              <a:t> </a:t>
            </a:r>
            <a:r>
              <a:rPr b="1" lang="en-US" sz="3600" spc="-1" strike="noStrike">
                <a:solidFill>
                  <a:schemeClr val="lt1"/>
                </a:solidFill>
                <a:latin typeface="Century Gothic"/>
              </a:rPr>
              <a:t>T Segment Elevation M</a:t>
            </a:r>
            <a:r>
              <a:rPr b="1" lang="en-US" sz="100" spc="-1" strike="noStrike">
                <a:solidFill>
                  <a:schemeClr val="lt1"/>
                </a:solidFill>
                <a:latin typeface="Century Gothic"/>
              </a:rPr>
              <a:t> </a:t>
            </a:r>
            <a:r>
              <a:rPr b="1" lang="en-US" sz="3600" spc="-1" strike="noStrike">
                <a:solidFill>
                  <a:schemeClr val="lt1"/>
                </a:solidFill>
                <a:latin typeface="Century Gothic"/>
              </a:rPr>
              <a:t>I (N</a:t>
            </a:r>
            <a:r>
              <a:rPr b="1" lang="en-US" sz="100" spc="-1" strike="noStrike">
                <a:solidFill>
                  <a:schemeClr val="lt1"/>
                </a:solidFill>
                <a:latin typeface="Century Gothic"/>
              </a:rPr>
              <a:t> </a:t>
            </a:r>
            <a:r>
              <a:rPr b="1" lang="en-US" sz="3600" spc="-1" strike="noStrike">
                <a:solidFill>
                  <a:schemeClr val="lt1"/>
                </a:solidFill>
                <a:latin typeface="Century Gothic"/>
              </a:rPr>
              <a:t>S</a:t>
            </a:r>
            <a:r>
              <a:rPr b="1" lang="en-US" sz="100" spc="-1" strike="noStrike">
                <a:solidFill>
                  <a:schemeClr val="lt1"/>
                </a:solidFill>
                <a:latin typeface="Century Gothic"/>
              </a:rPr>
              <a:t> </a:t>
            </a:r>
            <a:r>
              <a:rPr b="1" lang="en-US" sz="3600" spc="-1" strike="noStrike">
                <a:solidFill>
                  <a:schemeClr val="lt1"/>
                </a:solidFill>
                <a:latin typeface="Century Gothic"/>
              </a:rPr>
              <a:t>T</a:t>
            </a:r>
            <a:r>
              <a:rPr b="1" lang="en-US" sz="100" spc="-1" strike="noStrike">
                <a:solidFill>
                  <a:schemeClr val="lt1"/>
                </a:solidFill>
                <a:latin typeface="Century Gothic"/>
              </a:rPr>
              <a:t> </a:t>
            </a:r>
            <a:r>
              <a:rPr b="1" lang="en-US" sz="3600" spc="-1" strike="noStrike">
                <a:solidFill>
                  <a:schemeClr val="lt1"/>
                </a:solidFill>
                <a:latin typeface="Century Gothic"/>
              </a:rPr>
              <a:t>E</a:t>
            </a:r>
            <a:r>
              <a:rPr b="1" lang="en-US" sz="100" spc="-1" strike="noStrike">
                <a:solidFill>
                  <a:schemeClr val="lt1"/>
                </a:solidFill>
                <a:latin typeface="Century Gothic"/>
              </a:rPr>
              <a:t> </a:t>
            </a:r>
            <a:r>
              <a:rPr b="1" lang="en-US" sz="3600" spc="-1" strike="noStrike">
                <a:solidFill>
                  <a:schemeClr val="lt1"/>
                </a:solidFill>
                <a:latin typeface="Century Gothic"/>
              </a:rPr>
              <a:t>M</a:t>
            </a:r>
            <a:r>
              <a:rPr b="1" lang="en-US" sz="100" spc="-1" strike="noStrike">
                <a:solidFill>
                  <a:schemeClr val="lt1"/>
                </a:solidFill>
                <a:latin typeface="Century Gothic"/>
              </a:rPr>
              <a:t> </a:t>
            </a:r>
            <a:r>
              <a:rPr b="1" lang="en-US" sz="3600" spc="-1" strike="noStrike">
                <a:solidFill>
                  <a:schemeClr val="lt1"/>
                </a:solidFill>
                <a:latin typeface="Century Gothic"/>
              </a:rPr>
              <a:t>I)</a:t>
            </a:r>
            <a:endParaRPr b="0" lang="en-US" sz="3600" spc="-1" strike="noStrike">
              <a:solidFill>
                <a:schemeClr val="dk1"/>
              </a:solidFill>
              <a:latin typeface="Century Gothic"/>
            </a:endParaRPr>
          </a:p>
        </p:txBody>
      </p:sp>
      <p:sp>
        <p:nvSpPr>
          <p:cNvPr id="290" name="PlaceHolder 2"/>
          <p:cNvSpPr>
            <a:spLocks noGrp="1"/>
          </p:cNvSpPr>
          <p:nvPr>
            <p:ph/>
          </p:nvPr>
        </p:nvSpPr>
        <p:spPr>
          <a:xfrm>
            <a:off x="343080" y="2357640"/>
            <a:ext cx="8457840" cy="3890160"/>
          </a:xfrm>
          <a:prstGeom prst="rect">
            <a:avLst/>
          </a:prstGeom>
          <a:noFill/>
          <a:ln w="0">
            <a:noFill/>
          </a:ln>
        </p:spPr>
        <p:txBody>
          <a:bodyPr anchor="t">
            <a:noAutofit/>
          </a:bodyPr>
          <a:p>
            <a:pPr marL="27432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20% to 25% of patients present with N</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S</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a:t>
            </a:r>
            <a:endParaRPr b="0" lang="en-US" sz="1800" spc="-1" strike="noStrike">
              <a:solidFill>
                <a:schemeClr val="dk1">
                  <a:lumMod val="75000"/>
                  <a:lumOff val="25000"/>
                </a:schemeClr>
              </a:solidFill>
              <a:latin typeface="Century Gothic"/>
            </a:endParaRPr>
          </a:p>
          <a:p>
            <a:pPr marL="27432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Classic signs and symptoms are not present.</a:t>
            </a:r>
            <a:endParaRPr b="0" lang="en-US" sz="1800" spc="-1" strike="noStrike">
              <a:solidFill>
                <a:schemeClr val="dk1">
                  <a:lumMod val="75000"/>
                  <a:lumOff val="25000"/>
                </a:schemeClr>
              </a:solidFill>
              <a:latin typeface="Century Gothic"/>
            </a:endParaRPr>
          </a:p>
          <a:p>
            <a:pPr marL="27432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Occurs due to incomplete coronary artery occlusion.</a:t>
            </a:r>
            <a:endParaRPr b="0" lang="en-US" sz="1800" spc="-1" strike="noStrike">
              <a:solidFill>
                <a:schemeClr val="dk1">
                  <a:lumMod val="75000"/>
                  <a:lumOff val="25000"/>
                </a:schemeClr>
              </a:solidFill>
              <a:latin typeface="Century Gothic"/>
            </a:endParaRPr>
          </a:p>
          <a:p>
            <a:pPr marL="27432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Lab tests are needed to look for cardiac enzymes.</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48895097-A9DC-4094-B959-62B8F763A6C5}"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343080" y="95436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Sudden Cardiac Arrest</a:t>
            </a:r>
            <a:endParaRPr b="0" lang="en-US" sz="3600" spc="-1" strike="noStrike">
              <a:solidFill>
                <a:schemeClr val="dk1"/>
              </a:solidFill>
              <a:latin typeface="Century Gothic"/>
            </a:endParaRPr>
          </a:p>
        </p:txBody>
      </p:sp>
      <p:sp>
        <p:nvSpPr>
          <p:cNvPr id="292" name="PlaceHolder 2"/>
          <p:cNvSpPr>
            <a:spLocks noGrp="1"/>
          </p:cNvSpPr>
          <p:nvPr>
            <p:ph/>
          </p:nvPr>
        </p:nvSpPr>
        <p:spPr>
          <a:xfrm>
            <a:off x="343080" y="2357640"/>
            <a:ext cx="8457840" cy="3890160"/>
          </a:xfrm>
          <a:prstGeom prst="rect">
            <a:avLst/>
          </a:prstGeom>
          <a:noFill/>
          <a:ln w="0">
            <a:noFill/>
          </a:ln>
        </p:spPr>
        <p:txBody>
          <a:bodyPr anchor="t">
            <a:noAutofit/>
          </a:bodyPr>
          <a:p>
            <a:pPr marL="27432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Not the same thing as 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a:t>
            </a:r>
            <a:endParaRPr b="0" lang="en-US" sz="1800" spc="-1" strike="noStrike">
              <a:solidFill>
                <a:schemeClr val="dk1">
                  <a:lumMod val="75000"/>
                  <a:lumOff val="25000"/>
                </a:schemeClr>
              </a:solidFill>
              <a:latin typeface="Century Gothic"/>
            </a:endParaRPr>
          </a:p>
          <a:p>
            <a:pPr marL="27432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Heart stops beating due to failure of electrical system.</a:t>
            </a:r>
            <a:endParaRPr b="0" lang="en-US" sz="1800" spc="-1" strike="noStrike">
              <a:solidFill>
                <a:schemeClr val="dk1">
                  <a:lumMod val="75000"/>
                  <a:lumOff val="25000"/>
                </a:schemeClr>
              </a:solidFill>
              <a:latin typeface="Century Gothic"/>
            </a:endParaRPr>
          </a:p>
          <a:p>
            <a:pPr marL="27432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Both S</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 and N</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S</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 patients are at risk.</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02E86042-6D3D-4561-82B9-D7DA081B67D1}"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title"/>
          </p:nvPr>
        </p:nvSpPr>
        <p:spPr>
          <a:xfrm>
            <a:off x="524160" y="1008360"/>
            <a:ext cx="8457840" cy="902880"/>
          </a:xfrm>
          <a:prstGeom prst="rect">
            <a:avLst/>
          </a:prstGeom>
          <a:noFill/>
          <a:ln w="0">
            <a:noFill/>
          </a:ln>
        </p:spPr>
        <p:txBody>
          <a:bodyPr anchor="ctr">
            <a:normAutofit fontScale="75000"/>
          </a:bodyPr>
          <a:p>
            <a:pPr indent="0" algn="ctr" defTabSz="457200">
              <a:lnSpc>
                <a:spcPct val="100000"/>
              </a:lnSpc>
              <a:buNone/>
            </a:pPr>
            <a:r>
              <a:rPr b="1" lang="en-US" sz="3600" spc="-1" strike="noStrike">
                <a:solidFill>
                  <a:schemeClr val="lt1"/>
                </a:solidFill>
                <a:latin typeface="Century Gothic"/>
              </a:rPr>
              <a:t>Learning Outcome 14.4</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1</a:t>
            </a:r>
            <a:endParaRPr b="0" lang="en-US" sz="1100" spc="-1" strike="noStrike">
              <a:solidFill>
                <a:schemeClr val="dk1"/>
              </a:solidFill>
              <a:latin typeface="Century Gothic"/>
            </a:endParaRPr>
          </a:p>
        </p:txBody>
      </p:sp>
      <p:sp>
        <p:nvSpPr>
          <p:cNvPr id="294" name="PlaceHolder 2"/>
          <p:cNvSpPr>
            <a:spLocks noGrp="1"/>
          </p:cNvSpPr>
          <p:nvPr>
            <p:ph/>
          </p:nvPr>
        </p:nvSpPr>
        <p:spPr>
          <a:xfrm>
            <a:off x="343080" y="2707200"/>
            <a:ext cx="8457840" cy="3540600"/>
          </a:xfrm>
          <a:prstGeom prst="rect">
            <a:avLst/>
          </a:prstGeom>
          <a:noFill/>
          <a:ln w="0">
            <a:noFill/>
          </a:ln>
        </p:spPr>
        <p:txBody>
          <a:bodyPr anchor="t">
            <a:noAutofit/>
          </a:bodyPr>
          <a:p>
            <a:pPr marL="343080" indent="-343080" defTabSz="457200">
              <a:lnSpc>
                <a:spcPct val="100000"/>
              </a:lnSpc>
              <a:buClr>
                <a:srgbClr val="000000"/>
              </a:buClr>
              <a:buFont typeface="Wingdings 3" charset="2"/>
              <a:buChar char=""/>
            </a:pPr>
            <a:r>
              <a:rPr b="0" lang="en-IN" sz="1800" spc="-1" strike="noStrike">
                <a:solidFill>
                  <a:schemeClr val="dk1">
                    <a:lumMod val="75000"/>
                    <a:lumOff val="25000"/>
                  </a:schemeClr>
                </a:solidFill>
                <a:latin typeface="Century Gothic"/>
              </a:rPr>
              <a:t>Which type of myocardial infarction is often referred to as the “silent” 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DD7D9064-2AF2-4BBC-9F53-982CA725A5B5}"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title"/>
          </p:nvPr>
        </p:nvSpPr>
        <p:spPr>
          <a:xfrm>
            <a:off x="446400" y="847080"/>
            <a:ext cx="8457840" cy="902880"/>
          </a:xfrm>
          <a:prstGeom prst="rect">
            <a:avLst/>
          </a:prstGeom>
          <a:noFill/>
          <a:ln w="0">
            <a:noFill/>
          </a:ln>
        </p:spPr>
        <p:txBody>
          <a:bodyPr anchor="ctr">
            <a:normAutofit fontScale="74755"/>
          </a:bodyPr>
          <a:p>
            <a:pPr indent="0" algn="ctr" defTabSz="457200">
              <a:lnSpc>
                <a:spcPct val="100000"/>
              </a:lnSpc>
              <a:buNone/>
            </a:pPr>
            <a:r>
              <a:rPr b="1" lang="en-US" sz="3600" spc="-1" strike="noStrike">
                <a:solidFill>
                  <a:schemeClr val="lt1"/>
                </a:solidFill>
                <a:latin typeface="Century Gothic"/>
              </a:rPr>
              <a:t>Learning Outcome 14.4</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2</a:t>
            </a:r>
            <a:endParaRPr b="0" lang="en-US" sz="1100" spc="-1" strike="noStrike">
              <a:solidFill>
                <a:schemeClr val="dk1"/>
              </a:solidFill>
              <a:latin typeface="Century Gothic"/>
            </a:endParaRPr>
          </a:p>
        </p:txBody>
      </p:sp>
      <p:sp>
        <p:nvSpPr>
          <p:cNvPr id="296" name="PlaceHolder 2"/>
          <p:cNvSpPr>
            <a:spLocks noGrp="1"/>
          </p:cNvSpPr>
          <p:nvPr>
            <p:ph/>
          </p:nvPr>
        </p:nvSpPr>
        <p:spPr>
          <a:xfrm>
            <a:off x="446400" y="3477960"/>
            <a:ext cx="8457840" cy="8028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Which type of myocardial infarction is often referred to as the “silent” 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a:t>
            </a:r>
            <a:endParaRPr b="0" lang="en-US" sz="1800" spc="-1" strike="noStrike">
              <a:solidFill>
                <a:schemeClr val="dk1">
                  <a:lumMod val="75000"/>
                  <a:lumOff val="25000"/>
                </a:schemeClr>
              </a:solidFill>
              <a:latin typeface="Century Gothic"/>
            </a:endParaRPr>
          </a:p>
        </p:txBody>
      </p:sp>
      <p:sp>
        <p:nvSpPr>
          <p:cNvPr id="297" name="PlaceHolder 3"/>
          <p:cNvSpPr>
            <a:spLocks noGrp="1"/>
          </p:cNvSpPr>
          <p:nvPr>
            <p:ph/>
          </p:nvPr>
        </p:nvSpPr>
        <p:spPr>
          <a:xfrm>
            <a:off x="446400" y="5148360"/>
            <a:ext cx="8457840" cy="512280"/>
          </a:xfrm>
          <a:prstGeom prst="rect">
            <a:avLst/>
          </a:prstGeom>
          <a:noFill/>
          <a:ln w="0">
            <a:noFill/>
          </a:ln>
        </p:spPr>
        <p:txBody>
          <a:bodyPr anchor="t">
            <a:noAutofit/>
          </a:bodyPr>
          <a:p>
            <a:pPr marL="292680" indent="-292680" defTabSz="457200">
              <a:lnSpc>
                <a:spcPct val="100000"/>
              </a:lnSpc>
              <a:spcBef>
                <a:spcPts val="1001"/>
              </a:spcBef>
              <a:buClr>
                <a:srgbClr val="b31166"/>
              </a:buClr>
              <a:buSzPct val="80000"/>
              <a:buFont typeface="Arial"/>
              <a:buChar char="•"/>
            </a:pPr>
            <a:r>
              <a:rPr b="0" lang="en-US" sz="1800" spc="-1" strike="noStrike">
                <a:solidFill>
                  <a:srgbClr val="002060"/>
                </a:solidFill>
                <a:latin typeface="Century Gothic"/>
              </a:rPr>
              <a:t>N</a:t>
            </a:r>
            <a:r>
              <a:rPr b="0" lang="en-US" sz="100" spc="-1" strike="noStrike">
                <a:solidFill>
                  <a:srgbClr val="002060"/>
                </a:solidFill>
                <a:latin typeface="Century Gothic"/>
              </a:rPr>
              <a:t> </a:t>
            </a:r>
            <a:r>
              <a:rPr b="0" lang="en-US" sz="1800" spc="-1" strike="noStrike">
                <a:solidFill>
                  <a:srgbClr val="002060"/>
                </a:solidFill>
                <a:latin typeface="Century Gothic"/>
              </a:rPr>
              <a:t>S</a:t>
            </a:r>
            <a:r>
              <a:rPr b="0" lang="en-US" sz="100" spc="-1" strike="noStrike">
                <a:solidFill>
                  <a:srgbClr val="002060"/>
                </a:solidFill>
                <a:latin typeface="Century Gothic"/>
              </a:rPr>
              <a:t> </a:t>
            </a:r>
            <a:r>
              <a:rPr b="0" lang="en-US" sz="1800" spc="-1" strike="noStrike">
                <a:solidFill>
                  <a:srgbClr val="002060"/>
                </a:solidFill>
                <a:latin typeface="Century Gothic"/>
              </a:rPr>
              <a:t>T</a:t>
            </a:r>
            <a:r>
              <a:rPr b="0" lang="en-US" sz="100" spc="-1" strike="noStrike">
                <a:solidFill>
                  <a:srgbClr val="002060"/>
                </a:solidFill>
                <a:latin typeface="Century Gothic"/>
              </a:rPr>
              <a:t> </a:t>
            </a:r>
            <a:r>
              <a:rPr b="0" lang="en-US" sz="1800" spc="-1" strike="noStrike">
                <a:solidFill>
                  <a:srgbClr val="002060"/>
                </a:solidFill>
                <a:latin typeface="Century Gothic"/>
              </a:rPr>
              <a:t>E</a:t>
            </a:r>
            <a:r>
              <a:rPr b="0" lang="en-US" sz="100" spc="-1" strike="noStrike">
                <a:solidFill>
                  <a:srgbClr val="002060"/>
                </a:solidFill>
                <a:latin typeface="Century Gothic"/>
              </a:rPr>
              <a:t> </a:t>
            </a:r>
            <a:r>
              <a:rPr b="0" lang="en-US" sz="1800" spc="-1" strike="noStrike">
                <a:solidFill>
                  <a:srgbClr val="002060"/>
                </a:solidFill>
                <a:latin typeface="Century Gothic"/>
              </a:rPr>
              <a:t>M</a:t>
            </a:r>
            <a:r>
              <a:rPr b="0" lang="en-US" sz="100" spc="-1" strike="noStrike">
                <a:solidFill>
                  <a:srgbClr val="002060"/>
                </a:solidFill>
                <a:latin typeface="Century Gothic"/>
              </a:rPr>
              <a:t> </a:t>
            </a:r>
            <a:r>
              <a:rPr b="0" lang="en-US" sz="1800" spc="-1" strike="noStrike">
                <a:solidFill>
                  <a:srgbClr val="002060"/>
                </a:solidFill>
                <a:latin typeface="Century Gothic"/>
              </a:rPr>
              <a:t>I</a:t>
            </a:r>
            <a:endParaRPr b="0" lang="en-US" sz="1800" spc="-1" strike="noStrike">
              <a:solidFill>
                <a:schemeClr val="dk1">
                  <a:lumMod val="75000"/>
                  <a:lumOff val="25000"/>
                </a:schemeClr>
              </a:solidFill>
              <a:latin typeface="Century Gothic"/>
            </a:endParaRPr>
          </a:p>
        </p:txBody>
      </p:sp>
      <p:sp>
        <p:nvSpPr>
          <p:cNvPr id="298" name="PlaceHolder 4"/>
          <p:cNvSpPr>
            <a:spLocks noGrp="1"/>
          </p:cNvSpPr>
          <p:nvPr>
            <p:ph/>
          </p:nvPr>
        </p:nvSpPr>
        <p:spPr>
          <a:xfrm>
            <a:off x="446400" y="4385880"/>
            <a:ext cx="8457840" cy="5122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rgbClr val="002060"/>
                </a:solidFill>
                <a:latin typeface="Century Gothic"/>
              </a:rPr>
              <a:t>Answer:</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AFD20DBB-E867-46DA-A285-39ACC553A871}"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title"/>
          </p:nvPr>
        </p:nvSpPr>
        <p:spPr>
          <a:xfrm>
            <a:off x="343080" y="99036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Heart Failure</a:t>
            </a:r>
            <a:endParaRPr b="0" lang="en-US" sz="3600" spc="-1" strike="noStrike">
              <a:solidFill>
                <a:schemeClr val="dk1"/>
              </a:solidFill>
              <a:latin typeface="Century Gothic"/>
            </a:endParaRPr>
          </a:p>
        </p:txBody>
      </p:sp>
      <p:sp>
        <p:nvSpPr>
          <p:cNvPr id="300" name="PlaceHolder 2"/>
          <p:cNvSpPr>
            <a:spLocks noGrp="1"/>
          </p:cNvSpPr>
          <p:nvPr>
            <p:ph/>
          </p:nvPr>
        </p:nvSpPr>
        <p:spPr>
          <a:xfrm>
            <a:off x="343080" y="2420640"/>
            <a:ext cx="8457840" cy="382752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Heart muscle is unable to pump.</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Can affect the right or left side of the heart.</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Most common cause is myocardial infarction.</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Body tissues do not receive enough oxygen.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Cardiogenic shock.</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Affects kidneys and liver.</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1765A0A2-ABA4-402B-9621-A7A54F8E7684}"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title"/>
          </p:nvPr>
        </p:nvSpPr>
        <p:spPr>
          <a:xfrm>
            <a:off x="343080" y="90072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Left Ventricular Failure </a:t>
            </a:r>
            <a:r>
              <a:rPr b="1" lang="en-US" sz="1000" spc="-1" strike="noStrike">
                <a:solidFill>
                  <a:schemeClr val="lt1"/>
                </a:solidFill>
                <a:latin typeface="Century Gothic"/>
              </a:rPr>
              <a:t>1</a:t>
            </a:r>
            <a:endParaRPr b="0" lang="en-US" sz="1000" spc="-1" strike="noStrike">
              <a:solidFill>
                <a:schemeClr val="dk1"/>
              </a:solidFill>
              <a:latin typeface="Century Gothic"/>
            </a:endParaRPr>
          </a:p>
        </p:txBody>
      </p:sp>
      <p:sp>
        <p:nvSpPr>
          <p:cNvPr id="302" name="PlaceHolder 2"/>
          <p:cNvSpPr>
            <a:spLocks noGrp="1"/>
          </p:cNvSpPr>
          <p:nvPr>
            <p:ph/>
          </p:nvPr>
        </p:nvSpPr>
        <p:spPr>
          <a:xfrm>
            <a:off x="343080" y="2078640"/>
            <a:ext cx="8457840" cy="355824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Symptoms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Shortness of breath or trouble breathing.</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Fatigue, confusion.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Tachycardia.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Anorexia.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Decreased or absent urine production.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Pallor.</a:t>
            </a:r>
            <a:endParaRPr b="0" lang="en-US" sz="2400" spc="-1" strike="noStrike">
              <a:solidFill>
                <a:schemeClr val="dk1">
                  <a:lumMod val="75000"/>
                  <a:lumOff val="25000"/>
                </a:schemeClr>
              </a:solidFill>
              <a:latin typeface="Century Gothic"/>
            </a:endParaRPr>
          </a:p>
        </p:txBody>
      </p:sp>
      <p:sp>
        <p:nvSpPr>
          <p:cNvPr id="303" name="PlaceHolder 3"/>
          <p:cNvSpPr>
            <a:spLocks noGrp="1"/>
          </p:cNvSpPr>
          <p:nvPr>
            <p:ph/>
          </p:nvPr>
        </p:nvSpPr>
        <p:spPr>
          <a:xfrm>
            <a:off x="343080" y="5581440"/>
            <a:ext cx="8457840" cy="97704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Often causes pulmonary edema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Rales.</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BAE32887-8576-424B-B5E2-AC5FA8D2A298}"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343080" y="86472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Left Ventricular Failure </a:t>
            </a:r>
            <a:r>
              <a:rPr b="1" lang="en-US" sz="1000" spc="-1" strike="noStrike">
                <a:solidFill>
                  <a:schemeClr val="lt1"/>
                </a:solidFill>
                <a:latin typeface="Century Gothic"/>
              </a:rPr>
              <a:t>2</a:t>
            </a:r>
            <a:endParaRPr b="0" lang="en-US" sz="1000" spc="-1" strike="noStrike">
              <a:solidFill>
                <a:schemeClr val="dk1"/>
              </a:solidFill>
              <a:latin typeface="Century Gothic"/>
            </a:endParaRPr>
          </a:p>
        </p:txBody>
      </p:sp>
      <p:sp>
        <p:nvSpPr>
          <p:cNvPr id="305" name="PlaceHolder 2"/>
          <p:cNvSpPr>
            <a:spLocks noGrp="1"/>
          </p:cNvSpPr>
          <p:nvPr>
            <p:ph/>
          </p:nvPr>
        </p:nvSpPr>
        <p:spPr>
          <a:xfrm>
            <a:off x="343080" y="3290040"/>
            <a:ext cx="8457840" cy="210168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Common causes of left heart failure:</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T</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M</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I.</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Hypertension.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Cardiac dysrhythmias: Atrial fibrillation.</a:t>
            </a:r>
            <a:endParaRPr b="0" lang="en-US" sz="2400" spc="-1" strike="noStrike">
              <a:solidFill>
                <a:schemeClr val="dk1">
                  <a:lumMod val="75000"/>
                  <a:lumOff val="25000"/>
                </a:schemeClr>
              </a:solidFill>
              <a:latin typeface="Century Gothic"/>
            </a:endParaRPr>
          </a:p>
        </p:txBody>
      </p:sp>
      <p:sp>
        <p:nvSpPr>
          <p:cNvPr id="306" name="PlaceHolder 3"/>
          <p:cNvSpPr>
            <a:spLocks noGrp="1"/>
          </p:cNvSpPr>
          <p:nvPr>
            <p:ph/>
          </p:nvPr>
        </p:nvSpPr>
        <p:spPr>
          <a:xfrm>
            <a:off x="343080" y="5804640"/>
            <a:ext cx="8457840" cy="455760"/>
          </a:xfrm>
          <a:prstGeom prst="rect">
            <a:avLst/>
          </a:prstGeom>
          <a:noFill/>
          <a:ln w="0">
            <a:noFill/>
          </a:ln>
        </p:spPr>
        <p:txBody>
          <a:bodyPr anchor="t">
            <a:norm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Left heart failure always leads to right heart failure.</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3A1BBF49-1CC7-4487-A6AB-7D0298FBCF94}"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343080" y="90072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Right Ventricular Failure </a:t>
            </a:r>
            <a:r>
              <a:rPr b="1" lang="en-US" sz="1000" spc="-1" strike="noStrike">
                <a:solidFill>
                  <a:schemeClr val="lt1"/>
                </a:solidFill>
                <a:latin typeface="Century Gothic"/>
              </a:rPr>
              <a:t>1</a:t>
            </a:r>
            <a:endParaRPr b="0" lang="en-US" sz="1000" spc="-1" strike="noStrike">
              <a:solidFill>
                <a:schemeClr val="dk1"/>
              </a:solidFill>
              <a:latin typeface="Century Gothic"/>
            </a:endParaRPr>
          </a:p>
        </p:txBody>
      </p:sp>
      <p:sp>
        <p:nvSpPr>
          <p:cNvPr id="308" name="PlaceHolder 2"/>
          <p:cNvSpPr>
            <a:spLocks noGrp="1"/>
          </p:cNvSpPr>
          <p:nvPr>
            <p:ph/>
          </p:nvPr>
        </p:nvSpPr>
        <p:spPr>
          <a:xfrm>
            <a:off x="343080" y="2729160"/>
            <a:ext cx="8457840" cy="332604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Symptoms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Hypotension.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Jugular vein distention.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Clear lung sounds.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Swelling, pitting edema.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Ascites (fluid collecting in abdominal cavity).</a:t>
            </a:r>
            <a:endParaRPr b="0" lang="en-US" sz="2400" spc="-1" strike="noStrike">
              <a:solidFill>
                <a:schemeClr val="dk1">
                  <a:lumMod val="75000"/>
                  <a:lumOff val="25000"/>
                </a:schemeClr>
              </a:solidFill>
              <a:latin typeface="Century Gothic"/>
            </a:endParaRPr>
          </a:p>
        </p:txBody>
      </p:sp>
      <p:sp>
        <p:nvSpPr>
          <p:cNvPr id="4" name="PlaceHolder 3"/>
          <p:cNvSpPr>
            <a:spLocks noGrp="1"/>
          </p:cNvSpPr>
          <p:nvPr>
            <p:ph type="sldNum" idx="2"/>
          </p:nvPr>
        </p:nvSpPr>
        <p:spPr/>
        <p:txBody>
          <a:bodyPr/>
          <a:p>
            <a:fld id="{7655B25A-1BCF-4033-A337-4C338E0E6BE6}"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343080" y="99936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Right Ventricular Failure </a:t>
            </a:r>
            <a:r>
              <a:rPr b="1" lang="en-US" sz="1000" spc="-1" strike="noStrike">
                <a:solidFill>
                  <a:schemeClr val="lt1"/>
                </a:solidFill>
                <a:latin typeface="Century Gothic"/>
              </a:rPr>
              <a:t>2</a:t>
            </a:r>
            <a:endParaRPr b="0" lang="en-US" sz="1000" spc="-1" strike="noStrike">
              <a:solidFill>
                <a:schemeClr val="dk1"/>
              </a:solidFill>
              <a:latin typeface="Century Gothic"/>
            </a:endParaRPr>
          </a:p>
        </p:txBody>
      </p:sp>
      <p:sp>
        <p:nvSpPr>
          <p:cNvPr id="310" name="PlaceHolder 2"/>
          <p:cNvSpPr>
            <a:spLocks noGrp="1"/>
          </p:cNvSpPr>
          <p:nvPr>
            <p:ph/>
          </p:nvPr>
        </p:nvSpPr>
        <p:spPr>
          <a:xfrm>
            <a:off x="343080" y="2989080"/>
            <a:ext cx="8457840" cy="332604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Common causes.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Left-sided heart failure.</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Coronary artery disease.</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Chronic lung disease.</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Extensive right ventricular infarction.</a:t>
            </a:r>
            <a:endParaRPr b="0" lang="en-US" sz="2400" spc="-1" strike="noStrike">
              <a:solidFill>
                <a:schemeClr val="dk1">
                  <a:lumMod val="75000"/>
                  <a:lumOff val="25000"/>
                </a:schemeClr>
              </a:solidFill>
              <a:latin typeface="Century Gothic"/>
            </a:endParaRPr>
          </a:p>
        </p:txBody>
      </p:sp>
      <p:sp>
        <p:nvSpPr>
          <p:cNvPr id="4" name="PlaceHolder 3"/>
          <p:cNvSpPr>
            <a:spLocks noGrp="1"/>
          </p:cNvSpPr>
          <p:nvPr>
            <p:ph type="sldNum" idx="2"/>
          </p:nvPr>
        </p:nvSpPr>
        <p:spPr/>
        <p:txBody>
          <a:bodyPr/>
          <a:p>
            <a:fld id="{62298653-3339-47C2-B59E-168996CD16CE}"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329040" y="800640"/>
            <a:ext cx="785952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Arterial Layers</a:t>
            </a:r>
            <a:endParaRPr b="0" lang="en-US" sz="3600" spc="-1" strike="noStrike">
              <a:solidFill>
                <a:schemeClr val="dk1"/>
              </a:solidFill>
              <a:latin typeface="Century Gothic"/>
            </a:endParaRPr>
          </a:p>
        </p:txBody>
      </p:sp>
      <p:sp>
        <p:nvSpPr>
          <p:cNvPr id="234" name="PlaceHolder 2"/>
          <p:cNvSpPr>
            <a:spLocks noGrp="1"/>
          </p:cNvSpPr>
          <p:nvPr>
            <p:ph/>
          </p:nvPr>
        </p:nvSpPr>
        <p:spPr>
          <a:xfrm>
            <a:off x="329040" y="2083320"/>
            <a:ext cx="8457840" cy="15768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Tunica adventitia (externa):</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Tough, fibrous connective tissue.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Keeps vessel open.</a:t>
            </a:r>
            <a:endParaRPr b="0" lang="en-US" sz="1800" spc="-1" strike="noStrike">
              <a:solidFill>
                <a:schemeClr val="dk1">
                  <a:lumMod val="75000"/>
                  <a:lumOff val="25000"/>
                </a:schemeClr>
              </a:solidFill>
              <a:latin typeface="Century Gothic"/>
            </a:endParaRPr>
          </a:p>
        </p:txBody>
      </p:sp>
      <p:sp>
        <p:nvSpPr>
          <p:cNvPr id="235" name="PlaceHolder 3"/>
          <p:cNvSpPr>
            <a:spLocks noGrp="1"/>
          </p:cNvSpPr>
          <p:nvPr>
            <p:ph/>
          </p:nvPr>
        </p:nvSpPr>
        <p:spPr>
          <a:xfrm>
            <a:off x="343080" y="3660840"/>
            <a:ext cx="8457840" cy="15768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Tunica media:</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Smooth muscle tissue.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Dilates and constricts to maintain blood pressure.</a:t>
            </a:r>
            <a:endParaRPr b="0" lang="en-US" sz="1800" spc="-1" strike="noStrike">
              <a:solidFill>
                <a:schemeClr val="dk1">
                  <a:lumMod val="75000"/>
                  <a:lumOff val="25000"/>
                </a:schemeClr>
              </a:solidFill>
              <a:latin typeface="Century Gothic"/>
            </a:endParaRPr>
          </a:p>
        </p:txBody>
      </p:sp>
      <p:sp>
        <p:nvSpPr>
          <p:cNvPr id="236" name="PlaceHolder 4"/>
          <p:cNvSpPr>
            <a:spLocks noGrp="1"/>
          </p:cNvSpPr>
          <p:nvPr>
            <p:ph/>
          </p:nvPr>
        </p:nvSpPr>
        <p:spPr>
          <a:xfrm>
            <a:off x="329040" y="5348520"/>
            <a:ext cx="8457840" cy="93276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Tunica intima (interna):</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Single-cell layer of endothelial cells.</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8C2F0DE4-7478-4CC0-B536-A31A5CD6BE45}"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title"/>
          </p:nvPr>
        </p:nvSpPr>
        <p:spPr>
          <a:xfrm>
            <a:off x="343080" y="353880"/>
            <a:ext cx="8457840" cy="129240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Clinical Triad of Right Ventricular Failure</a:t>
            </a:r>
            <a:endParaRPr b="0" lang="en-US" sz="3600" spc="-1" strike="noStrike">
              <a:solidFill>
                <a:schemeClr val="dk1"/>
              </a:solidFill>
              <a:latin typeface="Century Gothic"/>
            </a:endParaRPr>
          </a:p>
        </p:txBody>
      </p:sp>
      <p:pic>
        <p:nvPicPr>
          <p:cNvPr id="312" name="Picture 2" descr="Clinical cycle of right ventricular failure refers to three arrows pointing toward jugular vein distention, hypotension, and normal breath sounds."/>
          <p:cNvPicPr/>
          <p:nvPr/>
        </p:nvPicPr>
        <p:blipFill>
          <a:blip r:embed="rId1"/>
          <a:stretch/>
        </p:blipFill>
        <p:spPr>
          <a:xfrm>
            <a:off x="2224080" y="1485360"/>
            <a:ext cx="4695480" cy="4599720"/>
          </a:xfrm>
          <a:prstGeom prst="rect">
            <a:avLst/>
          </a:prstGeom>
          <a:ln w="0">
            <a:noFill/>
          </a:ln>
        </p:spPr>
      </p:pic>
      <p:sp>
        <p:nvSpPr>
          <p:cNvPr id="3" name="PlaceHolder 2"/>
          <p:cNvSpPr>
            <a:spLocks noGrp="1"/>
          </p:cNvSpPr>
          <p:nvPr>
            <p:ph type="sldNum" idx="4"/>
          </p:nvPr>
        </p:nvSpPr>
        <p:spPr/>
        <p:txBody>
          <a:bodyPr/>
          <a:p>
            <a:fld id="{776DBCE9-C2A4-4461-BC6B-0E6ABA2C6603}"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title"/>
          </p:nvPr>
        </p:nvSpPr>
        <p:spPr>
          <a:xfrm>
            <a:off x="459360" y="784080"/>
            <a:ext cx="8457840" cy="902880"/>
          </a:xfrm>
          <a:prstGeom prst="rect">
            <a:avLst/>
          </a:prstGeom>
          <a:noFill/>
          <a:ln w="0">
            <a:noFill/>
          </a:ln>
        </p:spPr>
        <p:txBody>
          <a:bodyPr anchor="ctr">
            <a:normAutofit fontScale="75000"/>
          </a:bodyPr>
          <a:p>
            <a:pPr indent="0" algn="ctr" defTabSz="457200">
              <a:lnSpc>
                <a:spcPct val="100000"/>
              </a:lnSpc>
              <a:buNone/>
            </a:pPr>
            <a:r>
              <a:rPr b="1" lang="en-IN" sz="3600" spc="-1" strike="noStrike">
                <a:solidFill>
                  <a:schemeClr val="lt1"/>
                </a:solidFill>
                <a:latin typeface="Century Gothic"/>
              </a:rPr>
              <a:t>Learning Outcome 14.5</a:t>
            </a:r>
            <a:br>
              <a:rPr sz="3600"/>
            </a:br>
            <a:r>
              <a:rPr b="1" lang="en-IN" sz="3600" spc="-1" strike="noStrike">
                <a:solidFill>
                  <a:schemeClr val="lt1"/>
                </a:solidFill>
                <a:latin typeface="Century Gothic"/>
              </a:rPr>
              <a:t>Apply Your Knowledge</a:t>
            </a:r>
            <a:r>
              <a:rPr b="1" lang="en-US" sz="3600" spc="-1" strike="noStrike">
                <a:solidFill>
                  <a:schemeClr val="lt1"/>
                </a:solidFill>
                <a:latin typeface="Century Gothic"/>
              </a:rPr>
              <a:t> </a:t>
            </a:r>
            <a:r>
              <a:rPr b="1" lang="en-US" sz="1100" spc="-1" strike="noStrike">
                <a:solidFill>
                  <a:schemeClr val="lt1"/>
                </a:solidFill>
                <a:latin typeface="Century Gothic"/>
              </a:rPr>
              <a:t>1</a:t>
            </a:r>
            <a:endParaRPr b="0" lang="en-US" sz="1100" spc="-1" strike="noStrike">
              <a:solidFill>
                <a:schemeClr val="dk1"/>
              </a:solidFill>
              <a:latin typeface="Century Gothic"/>
            </a:endParaRPr>
          </a:p>
        </p:txBody>
      </p:sp>
      <p:sp>
        <p:nvSpPr>
          <p:cNvPr id="314" name="PlaceHolder 2"/>
          <p:cNvSpPr>
            <a:spLocks noGrp="1"/>
          </p:cNvSpPr>
          <p:nvPr>
            <p:ph/>
          </p:nvPr>
        </p:nvSpPr>
        <p:spPr>
          <a:xfrm>
            <a:off x="343080" y="2635560"/>
            <a:ext cx="8457840" cy="3612240"/>
          </a:xfrm>
          <a:prstGeom prst="rect">
            <a:avLst/>
          </a:prstGeom>
          <a:noFill/>
          <a:ln w="0">
            <a:noFill/>
          </a:ln>
        </p:spPr>
        <p:txBody>
          <a:bodyPr anchor="t">
            <a:noAutofit/>
          </a:bodyPr>
          <a:p>
            <a:pPr marL="343080" indent="-343080" defTabSz="457200">
              <a:lnSpc>
                <a:spcPct val="100000"/>
              </a:lnSpc>
              <a:buClr>
                <a:srgbClr val="000000"/>
              </a:buClr>
              <a:buFont typeface="Wingdings 3" charset="2"/>
              <a:buChar char=""/>
            </a:pPr>
            <a:r>
              <a:rPr b="0" lang="en-IN" sz="1800" spc="-1" strike="noStrike">
                <a:solidFill>
                  <a:schemeClr val="dk1">
                    <a:lumMod val="75000"/>
                    <a:lumOff val="25000"/>
                  </a:schemeClr>
                </a:solidFill>
                <a:latin typeface="Century Gothic"/>
              </a:rPr>
              <a:t>Which type of heart failure often results in pulmonary edema?</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9F6F7771-7D43-45E6-B3AB-42C96698BC89}"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PlaceHolder 1"/>
          <p:cNvSpPr>
            <a:spLocks noGrp="1"/>
          </p:cNvSpPr>
          <p:nvPr>
            <p:ph type="title"/>
          </p:nvPr>
        </p:nvSpPr>
        <p:spPr>
          <a:xfrm>
            <a:off x="343080" y="706680"/>
            <a:ext cx="8457840" cy="902880"/>
          </a:xfrm>
          <a:prstGeom prst="rect">
            <a:avLst/>
          </a:prstGeom>
          <a:noFill/>
          <a:ln w="0">
            <a:noFill/>
          </a:ln>
        </p:spPr>
        <p:txBody>
          <a:bodyPr anchor="ctr">
            <a:normAutofit fontScale="74755"/>
          </a:bodyPr>
          <a:p>
            <a:pPr indent="0" algn="ctr" defTabSz="457200">
              <a:lnSpc>
                <a:spcPct val="100000"/>
              </a:lnSpc>
              <a:buNone/>
            </a:pPr>
            <a:r>
              <a:rPr b="1" lang="en-IN" sz="3600" spc="-1" strike="noStrike">
                <a:solidFill>
                  <a:schemeClr val="lt1"/>
                </a:solidFill>
                <a:latin typeface="Century Gothic"/>
              </a:rPr>
              <a:t>Learning Outcome 14.5</a:t>
            </a:r>
            <a:br>
              <a:rPr sz="3600"/>
            </a:br>
            <a:r>
              <a:rPr b="1" lang="en-IN" sz="3600" spc="-1" strike="noStrike">
                <a:solidFill>
                  <a:schemeClr val="lt1"/>
                </a:solidFill>
                <a:latin typeface="Century Gothic"/>
              </a:rPr>
              <a:t>Apply Your Knowledge</a:t>
            </a:r>
            <a:r>
              <a:rPr b="1" lang="en-US" sz="3600" spc="-1" strike="noStrike">
                <a:solidFill>
                  <a:schemeClr val="lt1"/>
                </a:solidFill>
                <a:latin typeface="Century Gothic"/>
              </a:rPr>
              <a:t> </a:t>
            </a:r>
            <a:r>
              <a:rPr b="1" lang="en-US" sz="1100" spc="-1" strike="noStrike">
                <a:solidFill>
                  <a:schemeClr val="lt1"/>
                </a:solidFill>
                <a:latin typeface="Century Gothic"/>
              </a:rPr>
              <a:t>2</a:t>
            </a:r>
            <a:endParaRPr b="0" lang="en-US" sz="1100" spc="-1" strike="noStrike">
              <a:solidFill>
                <a:schemeClr val="dk1"/>
              </a:solidFill>
              <a:latin typeface="Century Gothic"/>
            </a:endParaRPr>
          </a:p>
        </p:txBody>
      </p:sp>
      <p:sp>
        <p:nvSpPr>
          <p:cNvPr id="316" name="PlaceHolder 2"/>
          <p:cNvSpPr>
            <a:spLocks noGrp="1"/>
          </p:cNvSpPr>
          <p:nvPr>
            <p:ph/>
          </p:nvPr>
        </p:nvSpPr>
        <p:spPr>
          <a:xfrm>
            <a:off x="457200" y="2625840"/>
            <a:ext cx="8343720" cy="9028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Which type of heart failure often results in pulmonary edema?</a:t>
            </a:r>
            <a:endParaRPr b="0" lang="en-US" sz="1800" spc="-1" strike="noStrike">
              <a:solidFill>
                <a:schemeClr val="dk1">
                  <a:lumMod val="75000"/>
                  <a:lumOff val="25000"/>
                </a:schemeClr>
              </a:solidFill>
              <a:latin typeface="Century Gothic"/>
            </a:endParaRPr>
          </a:p>
        </p:txBody>
      </p:sp>
      <p:sp>
        <p:nvSpPr>
          <p:cNvPr id="317" name="PlaceHolder 3"/>
          <p:cNvSpPr>
            <a:spLocks noGrp="1"/>
          </p:cNvSpPr>
          <p:nvPr>
            <p:ph/>
          </p:nvPr>
        </p:nvSpPr>
        <p:spPr>
          <a:xfrm>
            <a:off x="457200" y="4573800"/>
            <a:ext cx="8343720" cy="1576800"/>
          </a:xfrm>
          <a:prstGeom prst="rect">
            <a:avLst/>
          </a:prstGeom>
          <a:noFill/>
          <a:ln w="0">
            <a:noFill/>
          </a:ln>
        </p:spPr>
        <p:txBody>
          <a:bodyPr anchor="t">
            <a:noAutofit/>
          </a:bodyPr>
          <a:p>
            <a:pPr marL="292680" indent="-292680" defTabSz="457200">
              <a:lnSpc>
                <a:spcPct val="100000"/>
              </a:lnSpc>
              <a:spcBef>
                <a:spcPts val="1001"/>
              </a:spcBef>
              <a:buClr>
                <a:srgbClr val="b31166"/>
              </a:buClr>
              <a:buSzPct val="80000"/>
              <a:buFont typeface="Arial"/>
              <a:buChar char="•"/>
            </a:pPr>
            <a:r>
              <a:rPr b="0" lang="en-US" sz="1800" spc="-1" strike="noStrike">
                <a:solidFill>
                  <a:srgbClr val="002060"/>
                </a:solidFill>
                <a:latin typeface="Century Gothic"/>
              </a:rPr>
              <a:t>Left ventricular heart failure.</a:t>
            </a:r>
            <a:endParaRPr b="0" lang="en-US" sz="1800" spc="-1" strike="noStrike">
              <a:solidFill>
                <a:schemeClr val="dk1">
                  <a:lumMod val="75000"/>
                  <a:lumOff val="25000"/>
                </a:schemeClr>
              </a:solidFill>
              <a:latin typeface="Century Gothic"/>
            </a:endParaRPr>
          </a:p>
        </p:txBody>
      </p:sp>
      <p:sp>
        <p:nvSpPr>
          <p:cNvPr id="318" name="PlaceHolder 4"/>
          <p:cNvSpPr>
            <a:spLocks noGrp="1"/>
          </p:cNvSpPr>
          <p:nvPr>
            <p:ph/>
          </p:nvPr>
        </p:nvSpPr>
        <p:spPr>
          <a:xfrm>
            <a:off x="457200" y="3600000"/>
            <a:ext cx="8343720" cy="54972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rgbClr val="002060"/>
                </a:solidFill>
                <a:latin typeface="Century Gothic"/>
              </a:rPr>
              <a:t>Answer:</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700AFE6F-5C6C-4A21-8819-EFFA79B6DAC6}"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title"/>
          </p:nvPr>
        </p:nvSpPr>
        <p:spPr>
          <a:xfrm>
            <a:off x="345960" y="57780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O-P-Q-R-S-T </a:t>
            </a:r>
            <a:r>
              <a:rPr b="1" lang="en-US" sz="1000" spc="-1" strike="noStrike">
                <a:solidFill>
                  <a:schemeClr val="lt1"/>
                </a:solidFill>
                <a:latin typeface="Century Gothic"/>
              </a:rPr>
              <a:t>1</a:t>
            </a:r>
            <a:endParaRPr b="0" lang="en-US" sz="1000" spc="-1" strike="noStrike">
              <a:solidFill>
                <a:schemeClr val="dk1"/>
              </a:solidFill>
              <a:latin typeface="Century Gothic"/>
            </a:endParaRPr>
          </a:p>
        </p:txBody>
      </p:sp>
      <p:sp>
        <p:nvSpPr>
          <p:cNvPr id="320" name="PlaceHolder 2"/>
          <p:cNvSpPr>
            <a:spLocks noGrp="1"/>
          </p:cNvSpPr>
          <p:nvPr>
            <p:ph/>
          </p:nvPr>
        </p:nvSpPr>
        <p:spPr>
          <a:xfrm>
            <a:off x="345960" y="2496960"/>
            <a:ext cx="3298680" cy="37828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Used to evaluate pain.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O—Onset.</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P—Provoke.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Q—Quality.</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R—Radiation.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S—Severity.</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1800" spc="-1" strike="noStrike">
                <a:solidFill>
                  <a:schemeClr val="dk1">
                    <a:lumMod val="75000"/>
                    <a:lumOff val="25000"/>
                  </a:schemeClr>
                </a:solidFill>
                <a:latin typeface="Century Gothic"/>
              </a:rPr>
              <a:t>T—Time.</a:t>
            </a:r>
            <a:endParaRPr b="0" lang="en-US" sz="1800" spc="-1" strike="noStrike">
              <a:solidFill>
                <a:schemeClr val="dk1">
                  <a:lumMod val="75000"/>
                  <a:lumOff val="25000"/>
                </a:schemeClr>
              </a:solidFill>
              <a:latin typeface="Century Gothic"/>
            </a:endParaRPr>
          </a:p>
        </p:txBody>
      </p:sp>
      <p:sp>
        <p:nvSpPr>
          <p:cNvPr id="321" name="PlaceHolder 3"/>
          <p:cNvSpPr>
            <a:spLocks noGrp="1"/>
          </p:cNvSpPr>
          <p:nvPr>
            <p:ph/>
          </p:nvPr>
        </p:nvSpPr>
        <p:spPr>
          <a:xfrm>
            <a:off x="2971440" y="6324480"/>
            <a:ext cx="320112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1200" spc="-1" strike="noStrike">
                <a:solidFill>
                  <a:schemeClr val="dk1">
                    <a:lumMod val="75000"/>
                    <a:lumOff val="25000"/>
                  </a:schemeClr>
                </a:solidFill>
                <a:latin typeface="Century Gothic"/>
              </a:rPr>
              <a:t>Access the text alternative for slide images.</a:t>
            </a:r>
            <a:endParaRPr b="0" lang="en-US" sz="1200" spc="-1" strike="noStrike">
              <a:solidFill>
                <a:schemeClr val="dk1">
                  <a:lumMod val="75000"/>
                  <a:lumOff val="25000"/>
                </a:schemeClr>
              </a:solidFill>
              <a:latin typeface="Century Gothic"/>
            </a:endParaRPr>
          </a:p>
        </p:txBody>
      </p:sp>
      <p:pic>
        <p:nvPicPr>
          <p:cNvPr id="322" name="Picture 6" descr="An illustration shows O, P, Q, R, S, and T waves."/>
          <p:cNvPicPr/>
          <p:nvPr/>
        </p:nvPicPr>
        <p:blipFill>
          <a:blip r:embed="rId1"/>
          <a:stretch/>
        </p:blipFill>
        <p:spPr>
          <a:xfrm>
            <a:off x="4318560" y="2383920"/>
            <a:ext cx="4307400" cy="3224160"/>
          </a:xfrm>
          <a:prstGeom prst="rect">
            <a:avLst/>
          </a:prstGeom>
          <a:ln w="0">
            <a:noFill/>
          </a:ln>
        </p:spPr>
      </p:pic>
      <p:sp>
        <p:nvSpPr>
          <p:cNvPr id="5" name="PlaceHolder 4"/>
          <p:cNvSpPr>
            <a:spLocks noGrp="1"/>
          </p:cNvSpPr>
          <p:nvPr>
            <p:ph type="sldNum" idx="4"/>
          </p:nvPr>
        </p:nvSpPr>
        <p:spPr/>
        <p:txBody>
          <a:bodyPr/>
          <a:p>
            <a:fld id="{1C3F198E-D58A-4F2D-9D4D-23CEEFBAFB3C}"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title"/>
          </p:nvPr>
        </p:nvSpPr>
        <p:spPr>
          <a:xfrm>
            <a:off x="342720" y="76356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Visual Pain Scale</a:t>
            </a:r>
            <a:endParaRPr b="0" lang="en-US" sz="3600" spc="-1" strike="noStrike">
              <a:solidFill>
                <a:schemeClr val="dk1"/>
              </a:solidFill>
              <a:latin typeface="Century Gothic"/>
            </a:endParaRPr>
          </a:p>
        </p:txBody>
      </p:sp>
      <p:sp>
        <p:nvSpPr>
          <p:cNvPr id="324" name="PlaceHolder 2"/>
          <p:cNvSpPr>
            <a:spLocks noGrp="1"/>
          </p:cNvSpPr>
          <p:nvPr>
            <p:ph/>
          </p:nvPr>
        </p:nvSpPr>
        <p:spPr>
          <a:xfrm>
            <a:off x="343080" y="2244960"/>
            <a:ext cx="8457840" cy="908280"/>
          </a:xfrm>
          <a:prstGeom prst="rect">
            <a:avLst/>
          </a:prstGeom>
          <a:noFill/>
          <a:ln w="0">
            <a:noFill/>
          </a:ln>
        </p:spPr>
        <p:txBody>
          <a:bodyPr anchor="t">
            <a:noAutofit/>
          </a:bodyPr>
          <a:p>
            <a:pPr marL="343080" indent="-343080" defTabSz="457200">
              <a:lnSpc>
                <a:spcPct val="100000"/>
              </a:lnSpc>
              <a:buClr>
                <a:srgbClr val="000000"/>
              </a:buClr>
              <a:buFont typeface="Wingdings 3" charset="2"/>
              <a:buChar char=""/>
            </a:pPr>
            <a:r>
              <a:rPr b="0" lang="en-IN" sz="1800" spc="-1" strike="noStrike">
                <a:solidFill>
                  <a:schemeClr val="dk1">
                    <a:lumMod val="75000"/>
                    <a:lumOff val="25000"/>
                  </a:schemeClr>
                </a:solidFill>
                <a:latin typeface="Century Gothic"/>
              </a:rPr>
              <a:t>Used for people with language, educational, or other understanding barriers:</a:t>
            </a:r>
            <a:endParaRPr b="0" lang="en-US" sz="1800" spc="-1" strike="noStrike">
              <a:solidFill>
                <a:schemeClr val="dk1">
                  <a:lumMod val="75000"/>
                  <a:lumOff val="25000"/>
                </a:schemeClr>
              </a:solidFill>
              <a:latin typeface="Century Gothic"/>
            </a:endParaRPr>
          </a:p>
        </p:txBody>
      </p:sp>
      <p:sp>
        <p:nvSpPr>
          <p:cNvPr id="325" name="PlaceHolder 3"/>
          <p:cNvSpPr>
            <a:spLocks noGrp="1"/>
          </p:cNvSpPr>
          <p:nvPr>
            <p:ph/>
          </p:nvPr>
        </p:nvSpPr>
        <p:spPr>
          <a:xfrm>
            <a:off x="2971440" y="6324480"/>
            <a:ext cx="320112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1200" spc="-1" strike="noStrike">
                <a:solidFill>
                  <a:schemeClr val="dk1">
                    <a:lumMod val="75000"/>
                    <a:lumOff val="25000"/>
                  </a:schemeClr>
                </a:solidFill>
                <a:latin typeface="Century Gothic"/>
              </a:rPr>
              <a:t>Access the text alternative for slide images.</a:t>
            </a:r>
            <a:endParaRPr b="0" lang="en-US" sz="1200" spc="-1" strike="noStrike">
              <a:solidFill>
                <a:schemeClr val="dk1">
                  <a:lumMod val="75000"/>
                  <a:lumOff val="25000"/>
                </a:schemeClr>
              </a:solidFill>
              <a:latin typeface="Century Gothic"/>
            </a:endParaRPr>
          </a:p>
        </p:txBody>
      </p:sp>
      <p:pic>
        <p:nvPicPr>
          <p:cNvPr id="326" name="Picture 4" descr="An illustration shows visual pain scale of T C P Health Center."/>
          <p:cNvPicPr/>
          <p:nvPr/>
        </p:nvPicPr>
        <p:blipFill>
          <a:blip r:embed="rId1"/>
          <a:stretch/>
        </p:blipFill>
        <p:spPr>
          <a:xfrm>
            <a:off x="830880" y="2975400"/>
            <a:ext cx="7481880" cy="2998080"/>
          </a:xfrm>
          <a:prstGeom prst="rect">
            <a:avLst/>
          </a:prstGeom>
          <a:ln w="0">
            <a:noFill/>
          </a:ln>
        </p:spPr>
      </p:pic>
      <p:sp>
        <p:nvSpPr>
          <p:cNvPr id="5" name="PlaceHolder 4"/>
          <p:cNvSpPr>
            <a:spLocks noGrp="1"/>
          </p:cNvSpPr>
          <p:nvPr>
            <p:ph type="sldNum" idx="4"/>
          </p:nvPr>
        </p:nvSpPr>
        <p:spPr/>
        <p:txBody>
          <a:bodyPr/>
          <a:p>
            <a:fld id="{E1284AD6-7C70-4F53-A0CB-65A1A86C919F}"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PlaceHolder 1"/>
          <p:cNvSpPr>
            <a:spLocks noGrp="1"/>
          </p:cNvSpPr>
          <p:nvPr>
            <p:ph type="title"/>
          </p:nvPr>
        </p:nvSpPr>
        <p:spPr>
          <a:xfrm>
            <a:off x="343080" y="703440"/>
            <a:ext cx="8457840" cy="902880"/>
          </a:xfrm>
          <a:prstGeom prst="rect">
            <a:avLst/>
          </a:prstGeom>
          <a:noFill/>
          <a:ln w="0">
            <a:noFill/>
          </a:ln>
        </p:spPr>
        <p:txBody>
          <a:bodyPr anchor="ctr">
            <a:normAutofit/>
          </a:bodyPr>
          <a:p>
            <a:pPr indent="0" algn="ctr" defTabSz="457200">
              <a:lnSpc>
                <a:spcPct val="100000"/>
              </a:lnSpc>
              <a:buNone/>
            </a:pPr>
            <a:r>
              <a:rPr b="1" lang="en-IN" sz="3600" spc="-1" strike="noStrike">
                <a:solidFill>
                  <a:schemeClr val="lt1"/>
                </a:solidFill>
                <a:latin typeface="Century Gothic"/>
              </a:rPr>
              <a:t>S-A-M-P-L-E</a:t>
            </a:r>
            <a:endParaRPr b="0" lang="en-US" sz="3600" spc="-1" strike="noStrike">
              <a:solidFill>
                <a:schemeClr val="dk1"/>
              </a:solidFill>
              <a:latin typeface="Century Gothic"/>
            </a:endParaRPr>
          </a:p>
        </p:txBody>
      </p:sp>
      <p:sp>
        <p:nvSpPr>
          <p:cNvPr id="328" name="PlaceHolder 2"/>
          <p:cNvSpPr>
            <a:spLocks noGrp="1"/>
          </p:cNvSpPr>
          <p:nvPr>
            <p:ph/>
          </p:nvPr>
        </p:nvSpPr>
        <p:spPr>
          <a:xfrm>
            <a:off x="343080" y="2322000"/>
            <a:ext cx="8457840" cy="392616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General information-gathering mnemonic</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1" lang="en-IN" sz="1800" spc="-1" strike="noStrike">
                <a:solidFill>
                  <a:schemeClr val="dk1">
                    <a:lumMod val="75000"/>
                    <a:lumOff val="25000"/>
                  </a:schemeClr>
                </a:solidFill>
                <a:latin typeface="Century Gothic"/>
              </a:rPr>
              <a:t>S</a:t>
            </a:r>
            <a:r>
              <a:rPr b="0" lang="en-IN" sz="1800" spc="-1" strike="noStrike">
                <a:solidFill>
                  <a:schemeClr val="dk1">
                    <a:lumMod val="75000"/>
                    <a:lumOff val="25000"/>
                  </a:schemeClr>
                </a:solidFill>
                <a:latin typeface="Century Gothic"/>
              </a:rPr>
              <a:t>—Signs and symptoms</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1" lang="en-IN" sz="1800" spc="-1" strike="noStrike">
                <a:solidFill>
                  <a:schemeClr val="dk1">
                    <a:lumMod val="75000"/>
                    <a:lumOff val="25000"/>
                  </a:schemeClr>
                </a:solidFill>
                <a:latin typeface="Century Gothic"/>
              </a:rPr>
              <a:t>A</a:t>
            </a:r>
            <a:r>
              <a:rPr b="0" lang="en-IN" sz="1800" spc="-1" strike="noStrike">
                <a:solidFill>
                  <a:schemeClr val="dk1">
                    <a:lumMod val="75000"/>
                    <a:lumOff val="25000"/>
                  </a:schemeClr>
                </a:solidFill>
                <a:latin typeface="Century Gothic"/>
              </a:rPr>
              <a:t>—Allergies</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1" lang="en-IN" sz="1800" spc="-1" strike="noStrike">
                <a:solidFill>
                  <a:schemeClr val="dk1">
                    <a:lumMod val="75000"/>
                    <a:lumOff val="25000"/>
                  </a:schemeClr>
                </a:solidFill>
                <a:latin typeface="Century Gothic"/>
              </a:rPr>
              <a:t>M</a:t>
            </a:r>
            <a:r>
              <a:rPr b="0" lang="en-IN" sz="1800" spc="-1" strike="noStrike">
                <a:solidFill>
                  <a:schemeClr val="dk1">
                    <a:lumMod val="75000"/>
                    <a:lumOff val="25000"/>
                  </a:schemeClr>
                </a:solidFill>
                <a:latin typeface="Century Gothic"/>
              </a:rPr>
              <a:t>—Medications</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1" lang="en-IN" sz="1800" spc="-1" strike="noStrike">
                <a:solidFill>
                  <a:schemeClr val="dk1">
                    <a:lumMod val="75000"/>
                    <a:lumOff val="25000"/>
                  </a:schemeClr>
                </a:solidFill>
                <a:latin typeface="Century Gothic"/>
              </a:rPr>
              <a:t>P</a:t>
            </a:r>
            <a:r>
              <a:rPr b="0" lang="en-IN" sz="1800" spc="-1" strike="noStrike">
                <a:solidFill>
                  <a:schemeClr val="dk1">
                    <a:lumMod val="75000"/>
                    <a:lumOff val="25000"/>
                  </a:schemeClr>
                </a:solidFill>
                <a:latin typeface="Century Gothic"/>
              </a:rPr>
              <a:t>—Previous history</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1" lang="en-IN" sz="1800" spc="-1" strike="noStrike">
                <a:solidFill>
                  <a:schemeClr val="dk1">
                    <a:lumMod val="75000"/>
                    <a:lumOff val="25000"/>
                  </a:schemeClr>
                </a:solidFill>
                <a:latin typeface="Century Gothic"/>
              </a:rPr>
              <a:t>L</a:t>
            </a:r>
            <a:r>
              <a:rPr b="0" lang="en-IN" sz="1800" spc="-1" strike="noStrike">
                <a:solidFill>
                  <a:schemeClr val="dk1">
                    <a:lumMod val="75000"/>
                    <a:lumOff val="25000"/>
                  </a:schemeClr>
                </a:solidFill>
                <a:latin typeface="Century Gothic"/>
              </a:rPr>
              <a:t>—Last intake</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1" lang="en-IN" sz="1800" spc="-1" strike="noStrike">
                <a:solidFill>
                  <a:schemeClr val="dk1">
                    <a:lumMod val="75000"/>
                    <a:lumOff val="25000"/>
                  </a:schemeClr>
                </a:solidFill>
                <a:latin typeface="Century Gothic"/>
              </a:rPr>
              <a:t>E</a:t>
            </a:r>
            <a:r>
              <a:rPr b="0" lang="en-IN" sz="1800" spc="-1" strike="noStrike">
                <a:solidFill>
                  <a:schemeClr val="dk1">
                    <a:lumMod val="75000"/>
                    <a:lumOff val="25000"/>
                  </a:schemeClr>
                </a:solidFill>
                <a:latin typeface="Century Gothic"/>
              </a:rPr>
              <a:t>—Events</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34274B28-6187-41D0-946B-3FB9786077AA}"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title"/>
          </p:nvPr>
        </p:nvSpPr>
        <p:spPr>
          <a:xfrm>
            <a:off x="343080" y="900720"/>
            <a:ext cx="8457840" cy="902880"/>
          </a:xfrm>
          <a:prstGeom prst="rect">
            <a:avLst/>
          </a:prstGeom>
          <a:noFill/>
          <a:ln w="0">
            <a:noFill/>
          </a:ln>
        </p:spPr>
        <p:txBody>
          <a:bodyPr anchor="ctr">
            <a:normAutofit/>
          </a:bodyPr>
          <a:p>
            <a:pPr indent="0" algn="ctr" defTabSz="457200">
              <a:lnSpc>
                <a:spcPct val="100000"/>
              </a:lnSpc>
              <a:buNone/>
            </a:pPr>
            <a:r>
              <a:rPr b="1" lang="en-IN" sz="3600" spc="-1" strike="noStrike">
                <a:solidFill>
                  <a:schemeClr val="lt1"/>
                </a:solidFill>
                <a:latin typeface="Century Gothic"/>
              </a:rPr>
              <a:t>Immediate Care</a:t>
            </a:r>
            <a:endParaRPr b="0" lang="en-US" sz="3600" spc="-1" strike="noStrike">
              <a:solidFill>
                <a:schemeClr val="dk1"/>
              </a:solidFill>
              <a:latin typeface="Century Gothic"/>
            </a:endParaRPr>
          </a:p>
        </p:txBody>
      </p:sp>
      <p:sp>
        <p:nvSpPr>
          <p:cNvPr id="330" name="PlaceHolder 2"/>
          <p:cNvSpPr>
            <a:spLocks noGrp="1"/>
          </p:cNvSpPr>
          <p:nvPr>
            <p:ph/>
          </p:nvPr>
        </p:nvSpPr>
        <p:spPr>
          <a:xfrm>
            <a:off x="343080" y="2366640"/>
            <a:ext cx="8457840" cy="388152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1" lang="en-IN" sz="1800" spc="-1" strike="noStrike">
                <a:solidFill>
                  <a:schemeClr val="dk1">
                    <a:lumMod val="75000"/>
                    <a:lumOff val="25000"/>
                  </a:schemeClr>
                </a:solidFill>
                <a:latin typeface="Century Gothic"/>
              </a:rPr>
              <a:t>Tasks to be performed within 10 minutes of arrival.</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Assess pain level: quality, duration, location, radiation.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Check vital signs, including pulse oximetry.</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Start oxygen per local protocol.</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Notify physician of patient with chest pain.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Obtain 12-lead 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C</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G immediately and with each set of vitals.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Notify physician or treating practitioner of patient with chest pain.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Physician or treating practitioner interprets 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C</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G.</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895F51FA-3E84-42D6-B776-69452A32BDBB}"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PlaceHolder 1"/>
          <p:cNvSpPr>
            <a:spLocks noGrp="1"/>
          </p:cNvSpPr>
          <p:nvPr>
            <p:ph type="title"/>
          </p:nvPr>
        </p:nvSpPr>
        <p:spPr>
          <a:xfrm>
            <a:off x="343080" y="757440"/>
            <a:ext cx="8457840" cy="902880"/>
          </a:xfrm>
          <a:prstGeom prst="rect">
            <a:avLst/>
          </a:prstGeom>
          <a:noFill/>
          <a:ln w="0">
            <a:noFill/>
          </a:ln>
        </p:spPr>
        <p:txBody>
          <a:bodyPr anchor="ctr">
            <a:normAutofit/>
          </a:bodyPr>
          <a:p>
            <a:pPr indent="0" algn="ctr" defTabSz="457200">
              <a:lnSpc>
                <a:spcPct val="100000"/>
              </a:lnSpc>
              <a:buNone/>
            </a:pPr>
            <a:r>
              <a:rPr b="1" lang="en-IN" sz="3600" spc="-1" strike="noStrike">
                <a:solidFill>
                  <a:schemeClr val="lt1"/>
                </a:solidFill>
                <a:latin typeface="Century Gothic"/>
              </a:rPr>
              <a:t>Law &amp; Ethics</a:t>
            </a:r>
            <a:endParaRPr b="0" lang="en-US" sz="3600" spc="-1" strike="noStrike">
              <a:solidFill>
                <a:schemeClr val="dk1"/>
              </a:solidFill>
              <a:latin typeface="Century Gothic"/>
            </a:endParaRPr>
          </a:p>
        </p:txBody>
      </p:sp>
      <p:sp>
        <p:nvSpPr>
          <p:cNvPr id="332" name="PlaceHolder 2"/>
          <p:cNvSpPr>
            <a:spLocks noGrp="1"/>
          </p:cNvSpPr>
          <p:nvPr>
            <p:ph/>
          </p:nvPr>
        </p:nvSpPr>
        <p:spPr>
          <a:xfrm>
            <a:off x="343080" y="2689560"/>
            <a:ext cx="8457840" cy="3558600"/>
          </a:xfrm>
          <a:prstGeom prst="rect">
            <a:avLst/>
          </a:prstGeom>
          <a:noFill/>
          <a:ln w="0">
            <a:noFill/>
          </a:ln>
        </p:spPr>
        <p:txBody>
          <a:bodyPr anchor="t">
            <a:noAutofit/>
          </a:bodyPr>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If the patient will be undergoing an invasive procedure, an informed consent form must be signed before any narcotic medication is administered.</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Informed consent is violated if the patient is chemically impaired by a narcotic when signing the document.</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355567BE-BD7D-49E0-8A5A-0AEA03DE6999}"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343080" y="76608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Additional Cardiac Tests</a:t>
            </a:r>
            <a:endParaRPr b="0" lang="en-US" sz="3600" spc="-1" strike="noStrike">
              <a:solidFill>
                <a:schemeClr val="dk1"/>
              </a:solidFill>
              <a:latin typeface="Century Gothic"/>
            </a:endParaRPr>
          </a:p>
        </p:txBody>
      </p:sp>
      <p:sp>
        <p:nvSpPr>
          <p:cNvPr id="334" name="PlaceHolder 2"/>
          <p:cNvSpPr>
            <a:spLocks noGrp="1"/>
          </p:cNvSpPr>
          <p:nvPr>
            <p:ph/>
          </p:nvPr>
        </p:nvSpPr>
        <p:spPr>
          <a:xfrm>
            <a:off x="343080" y="2126880"/>
            <a:ext cx="8457840" cy="1807200"/>
          </a:xfrm>
          <a:prstGeom prst="rect">
            <a:avLst/>
          </a:prstGeom>
          <a:noFill/>
          <a:ln w="0">
            <a:noFill/>
          </a:ln>
        </p:spPr>
        <p:txBody>
          <a:bodyPr anchor="t">
            <a:norm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Coronary angiography</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Done in cath lab.</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Radiopaque dye is injected to visualize the heart structures and coronary arteries.</a:t>
            </a:r>
            <a:endParaRPr b="0" lang="en-US" sz="2400" spc="-1" strike="noStrike">
              <a:solidFill>
                <a:schemeClr val="dk1">
                  <a:lumMod val="75000"/>
                  <a:lumOff val="25000"/>
                </a:schemeClr>
              </a:solidFill>
              <a:latin typeface="Century Gothic"/>
            </a:endParaRPr>
          </a:p>
        </p:txBody>
      </p:sp>
      <p:sp>
        <p:nvSpPr>
          <p:cNvPr id="335" name="PlaceHolder 3"/>
          <p:cNvSpPr>
            <a:spLocks noGrp="1"/>
          </p:cNvSpPr>
          <p:nvPr>
            <p:ph/>
          </p:nvPr>
        </p:nvSpPr>
        <p:spPr>
          <a:xfrm>
            <a:off x="343080" y="4078800"/>
            <a:ext cx="8457840" cy="230472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Electrocardiogram (E</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C</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G)</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Serial E</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C</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G</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s are performed at regular intervals to observe subtle changes in cardiac complexes.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Font typeface="Wingdings 3" charset="2"/>
              <a:buChar char=""/>
            </a:pPr>
            <a:r>
              <a:rPr b="0" lang="en-IN" sz="2400" spc="-1" strike="noStrike">
                <a:solidFill>
                  <a:schemeClr val="dk1">
                    <a:lumMod val="75000"/>
                    <a:lumOff val="25000"/>
                  </a:schemeClr>
                </a:solidFill>
                <a:latin typeface="Century Gothic"/>
              </a:rPr>
              <a:t>It is important to place the electrodes in the same location each time the E</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C</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G is performed.</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8EE3EE28-9326-4BDE-9A30-DE4CF74892A1}"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PlaceHolder 1"/>
          <p:cNvSpPr>
            <a:spLocks noGrp="1"/>
          </p:cNvSpPr>
          <p:nvPr>
            <p:ph type="title"/>
          </p:nvPr>
        </p:nvSpPr>
        <p:spPr>
          <a:xfrm>
            <a:off x="441360" y="719640"/>
            <a:ext cx="8457840" cy="902880"/>
          </a:xfrm>
          <a:prstGeom prst="rect">
            <a:avLst/>
          </a:prstGeom>
          <a:noFill/>
          <a:ln w="0">
            <a:noFill/>
          </a:ln>
        </p:spPr>
        <p:txBody>
          <a:bodyPr anchor="ctr">
            <a:normAutofit fontScale="74755"/>
          </a:bodyPr>
          <a:p>
            <a:pPr indent="0" algn="ctr" defTabSz="457200">
              <a:lnSpc>
                <a:spcPct val="100000"/>
              </a:lnSpc>
              <a:buNone/>
            </a:pPr>
            <a:r>
              <a:rPr b="1" lang="en-US" sz="3600" spc="-1" strike="noStrike">
                <a:solidFill>
                  <a:schemeClr val="lt1"/>
                </a:solidFill>
                <a:latin typeface="Century Gothic"/>
              </a:rPr>
              <a:t>Learning Outcome 14.6</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1</a:t>
            </a:r>
            <a:endParaRPr b="0" lang="en-US" sz="1100" spc="-1" strike="noStrike">
              <a:solidFill>
                <a:schemeClr val="dk1"/>
              </a:solidFill>
              <a:latin typeface="Century Gothic"/>
            </a:endParaRPr>
          </a:p>
        </p:txBody>
      </p:sp>
      <p:sp>
        <p:nvSpPr>
          <p:cNvPr id="337" name="PlaceHolder 2"/>
          <p:cNvSpPr>
            <a:spLocks noGrp="1"/>
          </p:cNvSpPr>
          <p:nvPr>
            <p:ph/>
          </p:nvPr>
        </p:nvSpPr>
        <p:spPr>
          <a:xfrm>
            <a:off x="343080" y="4109400"/>
            <a:ext cx="8457840" cy="1125000"/>
          </a:xfrm>
          <a:prstGeom prst="rect">
            <a:avLst/>
          </a:prstGeom>
          <a:noFill/>
          <a:ln w="0">
            <a:noFill/>
          </a:ln>
        </p:spPr>
        <p:txBody>
          <a:bodyPr anchor="t">
            <a:noAutofit/>
          </a:bodyPr>
          <a:p>
            <a:pPr marL="343080" indent="-343080" defTabSz="457200">
              <a:lnSpc>
                <a:spcPct val="100000"/>
              </a:lnSpc>
              <a:buClr>
                <a:srgbClr val="000000"/>
              </a:buClr>
              <a:buFont typeface="Wingdings 3" charset="2"/>
              <a:buChar char=""/>
            </a:pPr>
            <a:r>
              <a:rPr b="0" lang="en-IN" sz="2400" spc="-1" strike="noStrike">
                <a:solidFill>
                  <a:schemeClr val="dk1">
                    <a:lumMod val="75000"/>
                    <a:lumOff val="25000"/>
                  </a:schemeClr>
                </a:solidFill>
                <a:latin typeface="Century Gothic"/>
              </a:rPr>
              <a:t>What are the two common memory devices used in assessment of the cardiac patient?</a:t>
            </a:r>
            <a:endParaRPr b="0" lang="en-US" sz="2400" spc="-1" strike="noStrike">
              <a:solidFill>
                <a:schemeClr val="dk1">
                  <a:lumMod val="75000"/>
                  <a:lumOff val="25000"/>
                </a:schemeClr>
              </a:solidFill>
              <a:latin typeface="Century Gothic"/>
            </a:endParaRPr>
          </a:p>
        </p:txBody>
      </p:sp>
      <p:sp>
        <p:nvSpPr>
          <p:cNvPr id="4" name="PlaceHolder 3"/>
          <p:cNvSpPr>
            <a:spLocks noGrp="1"/>
          </p:cNvSpPr>
          <p:nvPr>
            <p:ph type="sldNum" idx="2"/>
          </p:nvPr>
        </p:nvSpPr>
        <p:spPr/>
        <p:txBody>
          <a:bodyPr/>
          <a:p>
            <a:fld id="{A23569A1-2E78-47DA-8AA4-107BD03E1D38}"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grpSp>
        <p:nvGrpSpPr>
          <p:cNvPr id="237" name="Group 12">
            <a:extLst>
              <a:ext uri="{C183D7F6-B498-43B3-948B-1728B52AA6E4}">
                <adec:decorative xmlns:adec="http://schemas.microsoft.com/office/drawing/2017/decorative" val="1"/>
              </a:ext>
            </a:extLst>
          </p:cNvPr>
          <p:cNvGrpSpPr/>
          <p:nvPr/>
        </p:nvGrpSpPr>
        <p:grpSpPr>
          <a:xfrm>
            <a:off x="0" y="0"/>
            <a:ext cx="9143640" cy="6857640"/>
            <a:chOff x="0" y="0"/>
            <a:chExt cx="9143640" cy="6857640"/>
          </a:xfrm>
        </p:grpSpPr>
        <p:sp>
          <p:nvSpPr>
            <p:cNvPr id="238" name="Rectangle 13">
              <a:extLst>
                <a:ext uri="{C183D7F6-B498-43B3-948B-1728B52AA6E4}">
                  <adec:decorative xmlns:adec="http://schemas.microsoft.com/office/drawing/2017/decorative" val="1"/>
                </a:ext>
              </a:extLst>
            </p:cNvPr>
            <p:cNvSpPr/>
            <p:nvPr/>
          </p:nvSpPr>
          <p:spPr>
            <a:xfrm>
              <a:off x="0" y="0"/>
              <a:ext cx="9143640" cy="6857640"/>
            </a:xfrm>
            <a:prstGeom prst="rect">
              <a:avLst/>
            </a:prstGeom>
            <a:blipFill rotWithShape="0">
              <a:blip r:embed="rId1"/>
              <a:srcRect/>
              <a:stretch/>
            </a:blip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39" name="Freeform 5">
              <a:extLst>
                <a:ext uri="{C183D7F6-B498-43B3-948B-1728B52AA6E4}">
                  <adec:decorative xmlns:adec="http://schemas.microsoft.com/office/drawing/2017/decorative" val="1"/>
                </a:ext>
              </a:extLst>
            </p:cNvPr>
            <p:cNvSpPr/>
            <p:nvPr/>
          </p:nvSpPr>
          <p:spPr>
            <a:xfrm>
              <a:off x="0" y="1440"/>
              <a:ext cx="9143640" cy="6856200"/>
            </a:xfrm>
            <a:custGeom>
              <a:avLst/>
              <a:gdLst>
                <a:gd name="textAreaLeft" fmla="*/ 0 w 9143640"/>
                <a:gd name="textAreaRight" fmla="*/ 9144000 w 9143640"/>
                <a:gd name="textAreaTop" fmla="*/ 0 h 6856200"/>
                <a:gd name="textAreaBottom" fmla="*/ 6856560 h 6856200"/>
              </a:gdLst>
              <a:ahLst/>
              <a:rect l="textAreaLeft" t="textAreaTop" r="textAreaRight" b="textAreaBottom"/>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w="0">
              <a:noFill/>
            </a:ln>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grpSp>
      <p:sp>
        <p:nvSpPr>
          <p:cNvPr id="240" name="Rectangle 16">
            <a:extLst>
              <a:ext uri="{C183D7F6-B498-43B3-948B-1728B52AA6E4}">
                <adec:decorative xmlns:adec="http://schemas.microsoft.com/office/drawing/2017/decorative" val="1"/>
              </a:ext>
            </a:extLst>
          </p:cNvPr>
          <p:cNvSpPr/>
          <p:nvPr/>
        </p:nvSpPr>
        <p:spPr>
          <a:xfrm>
            <a:off x="7828200" y="0"/>
            <a:ext cx="514080" cy="1142640"/>
          </a:xfrm>
          <a:prstGeom prst="rect">
            <a:avLst/>
          </a:prstGeom>
          <a:solidFill>
            <a:schemeClr val="accent1"/>
          </a:solidFill>
          <a:ln>
            <a:noFill/>
          </a:ln>
          <a:effectLst>
            <a:outerShdw blurRad="38160" dir="5400000" dist="25560" rotWithShape="0">
              <a:srgbClr val="000000">
                <a:alpha val="4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ndParaRPr>
          </a:p>
        </p:txBody>
      </p:sp>
      <p:sp>
        <p:nvSpPr>
          <p:cNvPr id="241" name="PlaceHolder 1"/>
          <p:cNvSpPr>
            <a:spLocks noGrp="1"/>
          </p:cNvSpPr>
          <p:nvPr>
            <p:ph type="title"/>
          </p:nvPr>
        </p:nvSpPr>
        <p:spPr>
          <a:xfrm>
            <a:off x="866160" y="4834440"/>
            <a:ext cx="6618960" cy="586080"/>
          </a:xfrm>
          <a:prstGeom prst="rect">
            <a:avLst/>
          </a:prstGeom>
          <a:noFill/>
          <a:ln w="0">
            <a:noFill/>
          </a:ln>
        </p:spPr>
        <p:txBody>
          <a:bodyPr anchor="b">
            <a:normAutofit/>
          </a:bodyPr>
          <a:p>
            <a:pPr indent="0" defTabSz="457200">
              <a:lnSpc>
                <a:spcPct val="100000"/>
              </a:lnSpc>
              <a:buNone/>
            </a:pPr>
            <a:r>
              <a:rPr b="0" lang="en-US" sz="3100" spc="-1" strike="noStrike">
                <a:solidFill>
                  <a:schemeClr val="lt2"/>
                </a:solidFill>
                <a:latin typeface="Century Gothic"/>
              </a:rPr>
              <a:t>Blood Vessel Layers</a:t>
            </a:r>
            <a:endParaRPr b="0" lang="en-US" sz="3100" spc="-1" strike="noStrike">
              <a:solidFill>
                <a:schemeClr val="dk1"/>
              </a:solidFill>
              <a:latin typeface="Century Gothic"/>
            </a:endParaRPr>
          </a:p>
        </p:txBody>
      </p:sp>
      <p:sp>
        <p:nvSpPr>
          <p:cNvPr id="242" name="PlaceHolder 2"/>
          <p:cNvSpPr>
            <a:spLocks noGrp="1"/>
          </p:cNvSpPr>
          <p:nvPr>
            <p:ph/>
          </p:nvPr>
        </p:nvSpPr>
        <p:spPr>
          <a:xfrm>
            <a:off x="866160" y="5420880"/>
            <a:ext cx="6618960" cy="581760"/>
          </a:xfrm>
          <a:prstGeom prst="rect">
            <a:avLst/>
          </a:prstGeom>
          <a:noFill/>
          <a:ln w="0">
            <a:noFill/>
          </a:ln>
        </p:spPr>
        <p:txBody>
          <a:bodyPr anchor="t">
            <a:normAutofit/>
          </a:bodyPr>
          <a:p>
            <a:pPr indent="0" defTabSz="457200">
              <a:lnSpc>
                <a:spcPct val="100000"/>
              </a:lnSpc>
              <a:spcBef>
                <a:spcPts val="1001"/>
              </a:spcBef>
              <a:buNone/>
              <a:tabLst>
                <a:tab algn="l" pos="0"/>
              </a:tabLst>
            </a:pPr>
            <a:r>
              <a:rPr b="0" lang="en-US" sz="1400" spc="-1" strike="noStrike" cap="all">
                <a:solidFill>
                  <a:schemeClr val="accent1">
                    <a:lumMod val="60000"/>
                    <a:lumOff val="40000"/>
                  </a:schemeClr>
                </a:solidFill>
                <a:latin typeface="Century Gothic"/>
              </a:rPr>
              <a:t>Access the text alternative for slide images.</a:t>
            </a:r>
            <a:endParaRPr b="0" lang="en-US" sz="1400" spc="-1" strike="noStrike">
              <a:solidFill>
                <a:schemeClr val="dk1">
                  <a:lumMod val="75000"/>
                  <a:lumOff val="25000"/>
                </a:schemeClr>
              </a:solidFill>
              <a:latin typeface="Century Gothic"/>
            </a:endParaRPr>
          </a:p>
        </p:txBody>
      </p:sp>
      <p:sp>
        <p:nvSpPr>
          <p:cNvPr id="243" name="PlaceHolder 3"/>
          <p:cNvSpPr>
            <a:spLocks noGrp="1"/>
          </p:cNvSpPr>
          <p:nvPr>
            <p:ph type="sldNum" idx="8"/>
          </p:nvPr>
        </p:nvSpPr>
        <p:spPr>
          <a:xfrm>
            <a:off x="7764480" y="295560"/>
            <a:ext cx="628200" cy="767160"/>
          </a:xfrm>
          <a:prstGeom prst="rect">
            <a:avLst/>
          </a:prstGeom>
          <a:noFill/>
          <a:ln w="0">
            <a:noFill/>
          </a:ln>
        </p:spPr>
        <p:txBody>
          <a:bodyPr anchor="b">
            <a:normAutofit/>
          </a:bodyPr>
          <a:lstStyle>
            <a:lvl1pPr indent="0" algn="ctr" defTabSz="914400">
              <a:lnSpc>
                <a:spcPct val="100000"/>
              </a:lnSpc>
              <a:spcAft>
                <a:spcPts val="601"/>
              </a:spcAft>
              <a:buNone/>
              <a:defRPr b="0" lang="en-US" sz="2800" spc="-1" strike="noStrike">
                <a:solidFill>
                  <a:schemeClr val="lt1"/>
                </a:solidFill>
                <a:latin typeface="Century Gothic"/>
              </a:defRPr>
            </a:lvl1pPr>
          </a:lstStyle>
          <a:p>
            <a:pPr indent="0" algn="ctr" defTabSz="914400">
              <a:lnSpc>
                <a:spcPct val="100000"/>
              </a:lnSpc>
              <a:spcAft>
                <a:spcPts val="601"/>
              </a:spcAft>
              <a:buNone/>
            </a:pPr>
            <a:fld id="{D6894B00-D7B8-4237-94B2-B425523EEE5A}" type="slidenum">
              <a:rPr b="0" lang="en-US" sz="2800" spc="-1" strike="noStrike">
                <a:solidFill>
                  <a:schemeClr val="lt1"/>
                </a:solidFill>
                <a:latin typeface="Century Gothic"/>
              </a:rPr>
              <a:t>4</a:t>
            </a:fld>
            <a:endParaRPr b="0" lang="en-US" sz="2800" spc="-1" strike="noStrike">
              <a:solidFill>
                <a:srgbClr val="000000"/>
              </a:solidFill>
              <a:latin typeface="Times New Roman"/>
            </a:endParaRPr>
          </a:p>
        </p:txBody>
      </p:sp>
      <p:sp>
        <p:nvSpPr>
          <p:cNvPr id="244" name="Picture 7"/>
          <p:cNvSpPr/>
          <p:nvPr/>
        </p:nvSpPr>
        <p:spPr>
          <a:xfrm>
            <a:off x="866160" y="1143000"/>
            <a:ext cx="6618960" cy="3428640"/>
          </a:xfrm>
          <a:prstGeom prst="roundRect">
            <a:avLst>
              <a:gd name="adj" fmla="val 1858"/>
            </a:avLst>
          </a:prstGeom>
          <a:blipFill rotWithShape="0">
            <a:blip r:embed="rId2"/>
            <a:srcRect/>
            <a:stretch/>
          </a:blipFill>
          <a:ln w="0">
            <a:noFill/>
          </a:ln>
          <a:effectLst>
            <a:outerShdw algn="tl" blurRad="50760" dir="5400000" dist="50760" rotWithShape="0">
              <a:srgbClr val="000000">
                <a:alpha val="43000"/>
              </a:srgbClr>
            </a:outerShdw>
          </a:effectLst>
        </p:spPr>
        <p:style>
          <a:lnRef idx="0"/>
          <a:fillRef idx="0"/>
          <a:effectRef idx="0"/>
          <a:fontRef idx="minor"/>
        </p:style>
        <p:txBody>
          <a:bodyPr lIns="90000" rIns="90000" tIns="45000" bIns="45000" anchor="t">
            <a:noAutofit/>
          </a:bodyPr>
          <a:p>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343080" y="782640"/>
            <a:ext cx="8457840" cy="902880"/>
          </a:xfrm>
          <a:prstGeom prst="rect">
            <a:avLst/>
          </a:prstGeom>
          <a:noFill/>
          <a:ln w="0">
            <a:noFill/>
          </a:ln>
        </p:spPr>
        <p:txBody>
          <a:bodyPr anchor="ctr">
            <a:normAutofit fontScale="74755"/>
          </a:bodyPr>
          <a:p>
            <a:pPr indent="0" algn="ctr" defTabSz="457200">
              <a:lnSpc>
                <a:spcPct val="100000"/>
              </a:lnSpc>
              <a:buNone/>
            </a:pPr>
            <a:r>
              <a:rPr b="1" lang="en-US" sz="3600" spc="-1" strike="noStrike">
                <a:solidFill>
                  <a:schemeClr val="lt1"/>
                </a:solidFill>
                <a:latin typeface="Century Gothic"/>
              </a:rPr>
              <a:t>Learning Outcome 14.6</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2</a:t>
            </a:r>
            <a:endParaRPr b="0" lang="en-US" sz="1100" spc="-1" strike="noStrike">
              <a:solidFill>
                <a:schemeClr val="dk1"/>
              </a:solidFill>
              <a:latin typeface="Century Gothic"/>
            </a:endParaRPr>
          </a:p>
        </p:txBody>
      </p:sp>
      <p:sp>
        <p:nvSpPr>
          <p:cNvPr id="339" name="PlaceHolder 2"/>
          <p:cNvSpPr>
            <a:spLocks noGrp="1"/>
          </p:cNvSpPr>
          <p:nvPr>
            <p:ph/>
          </p:nvPr>
        </p:nvSpPr>
        <p:spPr>
          <a:xfrm>
            <a:off x="343080" y="2364480"/>
            <a:ext cx="8457840" cy="94068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What are the two common memory devices used in assessment of the cardiac patient?</a:t>
            </a:r>
            <a:endParaRPr b="0" lang="en-US" sz="1800" spc="-1" strike="noStrike">
              <a:solidFill>
                <a:schemeClr val="dk1">
                  <a:lumMod val="75000"/>
                  <a:lumOff val="25000"/>
                </a:schemeClr>
              </a:solidFill>
              <a:latin typeface="Century Gothic"/>
            </a:endParaRPr>
          </a:p>
        </p:txBody>
      </p:sp>
      <p:sp>
        <p:nvSpPr>
          <p:cNvPr id="340" name="PlaceHolder 3"/>
          <p:cNvSpPr>
            <a:spLocks noGrp="1"/>
          </p:cNvSpPr>
          <p:nvPr>
            <p:ph/>
          </p:nvPr>
        </p:nvSpPr>
        <p:spPr>
          <a:xfrm>
            <a:off x="276120" y="4280760"/>
            <a:ext cx="8457840" cy="1576800"/>
          </a:xfrm>
          <a:prstGeom prst="rect">
            <a:avLst/>
          </a:prstGeom>
          <a:noFill/>
          <a:ln w="0">
            <a:noFill/>
          </a:ln>
        </p:spPr>
        <p:txBody>
          <a:bodyPr anchor="t">
            <a:noAutofit/>
          </a:bodyPr>
          <a:p>
            <a:pPr marL="292680" indent="-292680" defTabSz="457200">
              <a:lnSpc>
                <a:spcPct val="100000"/>
              </a:lnSpc>
              <a:spcBef>
                <a:spcPts val="1001"/>
              </a:spcBef>
              <a:buClr>
                <a:srgbClr val="b31166"/>
              </a:buClr>
              <a:buSzPct val="80000"/>
              <a:buFont typeface="Arial"/>
              <a:buChar char="•"/>
            </a:pPr>
            <a:r>
              <a:rPr b="0" lang="en-US" sz="1800" spc="-1" strike="noStrike">
                <a:solidFill>
                  <a:srgbClr val="002060"/>
                </a:solidFill>
                <a:latin typeface="Century Gothic"/>
                <a:ea typeface="Arial"/>
              </a:rPr>
              <a:t>O-P-Q-R-S-T (evaluates pain) and </a:t>
            </a:r>
            <a:br>
              <a:rPr sz="1800"/>
            </a:br>
            <a:r>
              <a:rPr b="0" lang="en-US" sz="1800" spc="-1" strike="noStrike">
                <a:solidFill>
                  <a:srgbClr val="002060"/>
                </a:solidFill>
                <a:latin typeface="Century Gothic"/>
                <a:ea typeface="Arial"/>
              </a:rPr>
              <a:t>S-A-M-P-L-E (gathers more information)</a:t>
            </a:r>
            <a:endParaRPr b="0" lang="en-US" sz="1800" spc="-1" strike="noStrike">
              <a:solidFill>
                <a:schemeClr val="dk1">
                  <a:lumMod val="75000"/>
                  <a:lumOff val="25000"/>
                </a:schemeClr>
              </a:solidFill>
              <a:latin typeface="Century Gothic"/>
            </a:endParaRPr>
          </a:p>
        </p:txBody>
      </p:sp>
      <p:sp>
        <p:nvSpPr>
          <p:cNvPr id="341" name="PlaceHolder 4"/>
          <p:cNvSpPr>
            <a:spLocks noGrp="1"/>
          </p:cNvSpPr>
          <p:nvPr>
            <p:ph/>
          </p:nvPr>
        </p:nvSpPr>
        <p:spPr>
          <a:xfrm>
            <a:off x="356760" y="3306600"/>
            <a:ext cx="8457840" cy="51984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rgbClr val="002060"/>
                </a:solidFill>
                <a:latin typeface="Century Gothic"/>
              </a:rPr>
              <a:t>Answer:</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11F06B62-6C64-404E-9288-A148C274CD84}"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title"/>
          </p:nvPr>
        </p:nvSpPr>
        <p:spPr>
          <a:xfrm>
            <a:off x="343080" y="609480"/>
            <a:ext cx="8457840" cy="13672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Thrombolytic and </a:t>
            </a:r>
            <a:br>
              <a:rPr sz="3600"/>
            </a:br>
            <a:r>
              <a:rPr b="1" lang="en-US" sz="3600" spc="-1" strike="noStrike">
                <a:solidFill>
                  <a:schemeClr val="lt1"/>
                </a:solidFill>
                <a:latin typeface="Century Gothic"/>
              </a:rPr>
              <a:t>Fibrinolytic Agents</a:t>
            </a:r>
            <a:endParaRPr b="0" lang="en-US" sz="3600" spc="-1" strike="noStrike">
              <a:solidFill>
                <a:schemeClr val="dk1"/>
              </a:solidFill>
              <a:latin typeface="Century Gothic"/>
            </a:endParaRPr>
          </a:p>
        </p:txBody>
      </p:sp>
      <p:sp>
        <p:nvSpPr>
          <p:cNvPr id="343" name="PlaceHolder 2"/>
          <p:cNvSpPr>
            <a:spLocks noGrp="1"/>
          </p:cNvSpPr>
          <p:nvPr>
            <p:ph/>
          </p:nvPr>
        </p:nvSpPr>
        <p:spPr>
          <a:xfrm>
            <a:off x="343080" y="2402640"/>
            <a:ext cx="8457840" cy="384552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Both work by breaking down fibrin in blood clots.</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Prevent or break down clots blocking coronary vessels.</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Beneficial when lab or cardiovascular operating room is not immediately available.</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Can be given in prehospital setting to expedite intervention: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Goal: door-to-drug or door-to-needle time of less than 30 minutes.</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1C273063-CC77-47B1-B26A-90BFAD1D668E}"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555840" y="528840"/>
            <a:ext cx="7924320" cy="1496880"/>
          </a:xfrm>
          <a:prstGeom prst="rect">
            <a:avLst/>
          </a:prstGeom>
          <a:noFill/>
          <a:ln w="0">
            <a:noFill/>
          </a:ln>
        </p:spPr>
        <p:txBody>
          <a:bodyPr anchor="ctr">
            <a:normAutofit fontScale="93611" lnSpcReduction="10000"/>
          </a:bodyPr>
          <a:p>
            <a:pPr indent="0" defTabSz="457200">
              <a:lnSpc>
                <a:spcPct val="100000"/>
              </a:lnSpc>
              <a:buNone/>
            </a:pPr>
            <a:r>
              <a:rPr b="1" lang="en-IN" sz="3600" spc="-1" strike="noStrike">
                <a:solidFill>
                  <a:schemeClr val="lt1"/>
                </a:solidFill>
                <a:latin typeface="Century Gothic"/>
              </a:rPr>
              <a:t>Conditions for Which Thrombolytic and Fibrinolytic Agents Should Not Be Used</a:t>
            </a:r>
            <a:endParaRPr b="0" lang="en-US" sz="3600" spc="-1" strike="noStrike">
              <a:solidFill>
                <a:schemeClr val="dk1"/>
              </a:solidFill>
              <a:latin typeface="Century Gothic"/>
            </a:endParaRPr>
          </a:p>
        </p:txBody>
      </p:sp>
      <p:sp>
        <p:nvSpPr>
          <p:cNvPr id="345" name="PlaceHolder 2"/>
          <p:cNvSpPr>
            <a:spLocks noGrp="1"/>
          </p:cNvSpPr>
          <p:nvPr>
            <p:ph/>
          </p:nvPr>
        </p:nvSpPr>
        <p:spPr>
          <a:xfrm>
            <a:off x="343080" y="2366640"/>
            <a:ext cx="8457840" cy="3881520"/>
          </a:xfrm>
          <a:prstGeom prst="rect">
            <a:avLst/>
          </a:prstGeom>
          <a:noFill/>
          <a:ln w="0">
            <a:noFill/>
          </a:ln>
        </p:spPr>
        <p:txBody>
          <a:bodyPr anchor="t">
            <a:noAutofit/>
          </a:bodyPr>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Brain bleeding.</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Stroke within last 3 months.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Head trauma within last 3 months.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Bleeding disorders.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Bleeding ulcers.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Pregnancy.</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Uncontrolled hypertension.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1800" spc="-1" strike="noStrike">
                <a:solidFill>
                  <a:schemeClr val="dk1">
                    <a:lumMod val="75000"/>
                    <a:lumOff val="25000"/>
                  </a:schemeClr>
                </a:solidFill>
                <a:latin typeface="Century Gothic"/>
              </a:rPr>
              <a:t>Recent trauma or surgery.</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EC5EB744-8608-49C2-81D4-62C97FE08327}"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title"/>
          </p:nvPr>
        </p:nvSpPr>
        <p:spPr>
          <a:xfrm>
            <a:off x="343080" y="92088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Angioplasty</a:t>
            </a:r>
            <a:endParaRPr b="0" lang="en-US" sz="3600" spc="-1" strike="noStrike">
              <a:solidFill>
                <a:schemeClr val="dk1"/>
              </a:solidFill>
              <a:latin typeface="Century Gothic"/>
            </a:endParaRPr>
          </a:p>
        </p:txBody>
      </p:sp>
      <p:sp>
        <p:nvSpPr>
          <p:cNvPr id="347" name="PlaceHolder 2"/>
          <p:cNvSpPr>
            <a:spLocks noGrp="1"/>
          </p:cNvSpPr>
          <p:nvPr>
            <p:ph/>
          </p:nvPr>
        </p:nvSpPr>
        <p:spPr>
          <a:xfrm>
            <a:off x="343080" y="2464560"/>
            <a:ext cx="8457840" cy="2023920"/>
          </a:xfrm>
          <a:prstGeom prst="rect">
            <a:avLst/>
          </a:prstGeom>
          <a:noFill/>
          <a:ln w="0">
            <a:noFill/>
          </a:ln>
        </p:spPr>
        <p:txBody>
          <a:bodyPr anchor="t">
            <a:normAutofit/>
          </a:bodyPr>
          <a:p>
            <a:pPr marL="343080" indent="-343080" defTabSz="457200">
              <a:lnSpc>
                <a:spcPct val="100000"/>
              </a:lnSpc>
              <a:spcBef>
                <a:spcPts val="1001"/>
              </a:spcBef>
              <a:buClr>
                <a:srgbClr val="000000"/>
              </a:buClr>
              <a:buFont typeface="Wingdings 3" charset="2"/>
              <a:buChar char=""/>
            </a:pPr>
            <a:r>
              <a:rPr b="0" lang="en-US" sz="2400" spc="-1" strike="noStrike">
                <a:solidFill>
                  <a:schemeClr val="dk1">
                    <a:lumMod val="75000"/>
                    <a:lumOff val="25000"/>
                  </a:schemeClr>
                </a:solidFill>
                <a:latin typeface="Century Gothic"/>
              </a:rPr>
              <a:t>Minimally invasive</a:t>
            </a:r>
            <a:endParaRPr b="0" lang="en-US" sz="24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US" sz="2400" spc="-1" strike="noStrike">
                <a:solidFill>
                  <a:schemeClr val="dk1">
                    <a:lumMod val="75000"/>
                    <a:lumOff val="25000"/>
                  </a:schemeClr>
                </a:solidFill>
                <a:latin typeface="Century Gothic"/>
              </a:rPr>
              <a:t>Other names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2400" spc="-1" strike="noStrike">
                <a:solidFill>
                  <a:schemeClr val="dk1">
                    <a:lumMod val="75000"/>
                    <a:lumOff val="25000"/>
                  </a:schemeClr>
                </a:solidFill>
                <a:latin typeface="Century Gothic"/>
              </a:rPr>
              <a:t>Percutaneous coronary intervention (P</a:t>
            </a:r>
            <a:r>
              <a:rPr b="0" lang="en-US" sz="100" spc="-1" strike="noStrike">
                <a:solidFill>
                  <a:schemeClr val="dk1">
                    <a:lumMod val="75000"/>
                    <a:lumOff val="25000"/>
                  </a:schemeClr>
                </a:solidFill>
                <a:latin typeface="Century Gothic"/>
              </a:rPr>
              <a:t> </a:t>
            </a:r>
            <a:r>
              <a:rPr b="0" lang="en-US" sz="2400" spc="-1" strike="noStrike">
                <a:solidFill>
                  <a:schemeClr val="dk1">
                    <a:lumMod val="75000"/>
                    <a:lumOff val="25000"/>
                  </a:schemeClr>
                </a:solidFill>
                <a:latin typeface="Century Gothic"/>
              </a:rPr>
              <a:t>C</a:t>
            </a:r>
            <a:r>
              <a:rPr b="0" lang="en-US" sz="100" spc="-1" strike="noStrike">
                <a:solidFill>
                  <a:schemeClr val="dk1">
                    <a:lumMod val="75000"/>
                    <a:lumOff val="25000"/>
                  </a:schemeClr>
                </a:solidFill>
                <a:latin typeface="Century Gothic"/>
              </a:rPr>
              <a:t> </a:t>
            </a:r>
            <a:r>
              <a:rPr b="0" lang="en-US" sz="2400" spc="-1" strike="noStrike">
                <a:solidFill>
                  <a:schemeClr val="dk1">
                    <a:lumMod val="75000"/>
                    <a:lumOff val="25000"/>
                  </a:schemeClr>
                </a:solidFill>
                <a:latin typeface="Century Gothic"/>
              </a:rPr>
              <a:t>I).</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US" sz="2400" spc="-1" strike="noStrike">
                <a:solidFill>
                  <a:schemeClr val="dk1">
                    <a:lumMod val="75000"/>
                    <a:lumOff val="25000"/>
                  </a:schemeClr>
                </a:solidFill>
                <a:latin typeface="Century Gothic"/>
              </a:rPr>
              <a:t>Percutaneous transluminal coronary angioplasty (P</a:t>
            </a:r>
            <a:r>
              <a:rPr b="0" lang="en-US" sz="100" spc="-1" strike="noStrike">
                <a:solidFill>
                  <a:schemeClr val="dk1">
                    <a:lumMod val="75000"/>
                    <a:lumOff val="25000"/>
                  </a:schemeClr>
                </a:solidFill>
                <a:latin typeface="Century Gothic"/>
              </a:rPr>
              <a:t> </a:t>
            </a:r>
            <a:r>
              <a:rPr b="0" lang="en-US" sz="2400" spc="-1" strike="noStrike">
                <a:solidFill>
                  <a:schemeClr val="dk1">
                    <a:lumMod val="75000"/>
                    <a:lumOff val="25000"/>
                  </a:schemeClr>
                </a:solidFill>
                <a:latin typeface="Century Gothic"/>
              </a:rPr>
              <a:t>T</a:t>
            </a:r>
            <a:r>
              <a:rPr b="0" lang="en-US" sz="100" spc="-1" strike="noStrike">
                <a:solidFill>
                  <a:schemeClr val="dk1">
                    <a:lumMod val="75000"/>
                    <a:lumOff val="25000"/>
                  </a:schemeClr>
                </a:solidFill>
                <a:latin typeface="Century Gothic"/>
              </a:rPr>
              <a:t> </a:t>
            </a:r>
            <a:r>
              <a:rPr b="0" lang="en-US" sz="2400" spc="-1" strike="noStrike">
                <a:solidFill>
                  <a:schemeClr val="dk1">
                    <a:lumMod val="75000"/>
                    <a:lumOff val="25000"/>
                  </a:schemeClr>
                </a:solidFill>
                <a:latin typeface="Century Gothic"/>
              </a:rPr>
              <a:t>C</a:t>
            </a:r>
            <a:r>
              <a:rPr b="0" lang="en-US" sz="100" spc="-1" strike="noStrike">
                <a:solidFill>
                  <a:schemeClr val="dk1">
                    <a:lumMod val="75000"/>
                    <a:lumOff val="25000"/>
                  </a:schemeClr>
                </a:solidFill>
                <a:latin typeface="Century Gothic"/>
              </a:rPr>
              <a:t> </a:t>
            </a:r>
            <a:r>
              <a:rPr b="0" lang="en-US" sz="2400" spc="-1" strike="noStrike">
                <a:solidFill>
                  <a:schemeClr val="dk1">
                    <a:lumMod val="75000"/>
                    <a:lumOff val="25000"/>
                  </a:schemeClr>
                </a:solidFill>
                <a:latin typeface="Century Gothic"/>
              </a:rPr>
              <a:t>A).</a:t>
            </a:r>
            <a:endParaRPr b="0" lang="en-US" sz="2400" spc="-1" strike="noStrike">
              <a:solidFill>
                <a:schemeClr val="dk1">
                  <a:lumMod val="75000"/>
                  <a:lumOff val="25000"/>
                </a:schemeClr>
              </a:solidFill>
              <a:latin typeface="Century Gothic"/>
            </a:endParaRPr>
          </a:p>
        </p:txBody>
      </p:sp>
      <p:sp>
        <p:nvSpPr>
          <p:cNvPr id="348" name="PlaceHolder 3"/>
          <p:cNvSpPr>
            <a:spLocks noGrp="1"/>
          </p:cNvSpPr>
          <p:nvPr>
            <p:ph/>
          </p:nvPr>
        </p:nvSpPr>
        <p:spPr>
          <a:xfrm>
            <a:off x="343080" y="4794120"/>
            <a:ext cx="8457840" cy="157392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Should be performed quickly.</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Within 90 minutes of patient arrival.</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No more than 12 hours after M</a:t>
            </a:r>
            <a:r>
              <a:rPr b="0" lang="en-IN" sz="100" spc="-1" strike="noStrike">
                <a:solidFill>
                  <a:schemeClr val="dk1">
                    <a:lumMod val="75000"/>
                    <a:lumOff val="25000"/>
                  </a:schemeClr>
                </a:solidFill>
                <a:latin typeface="Century Gothic"/>
              </a:rPr>
              <a:t> </a:t>
            </a:r>
            <a:r>
              <a:rPr b="0" lang="en-IN" sz="2400" spc="-1" strike="noStrike">
                <a:solidFill>
                  <a:schemeClr val="dk1">
                    <a:lumMod val="75000"/>
                    <a:lumOff val="25000"/>
                  </a:schemeClr>
                </a:solidFill>
                <a:latin typeface="Century Gothic"/>
              </a:rPr>
              <a:t>I.</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642CACBA-F4B4-4292-B575-0B7C0AF57923}"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PlaceHolder 1"/>
          <p:cNvSpPr>
            <a:spLocks noGrp="1"/>
          </p:cNvSpPr>
          <p:nvPr>
            <p:ph type="title"/>
          </p:nvPr>
        </p:nvSpPr>
        <p:spPr>
          <a:xfrm>
            <a:off x="451440" y="847080"/>
            <a:ext cx="462312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Stent</a:t>
            </a:r>
            <a:endParaRPr b="0" lang="en-US" sz="3600" spc="-1" strike="noStrike">
              <a:solidFill>
                <a:schemeClr val="dk1"/>
              </a:solidFill>
              <a:latin typeface="Century Gothic"/>
            </a:endParaRPr>
          </a:p>
        </p:txBody>
      </p:sp>
      <p:sp>
        <p:nvSpPr>
          <p:cNvPr id="350" name="PlaceHolder 2"/>
          <p:cNvSpPr>
            <a:spLocks noGrp="1"/>
          </p:cNvSpPr>
          <p:nvPr>
            <p:ph/>
          </p:nvPr>
        </p:nvSpPr>
        <p:spPr>
          <a:xfrm>
            <a:off x="343080" y="2908440"/>
            <a:ext cx="4228920" cy="303156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Tube of metal matrix</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Helps prevent restenosis.</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Some have medication that also help prevent stenosis.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Long-term dual antiplatelet therapy (D</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A</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P</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a:t>
            </a:r>
            <a:endParaRPr b="0" lang="en-US" sz="1800" spc="-1" strike="noStrike">
              <a:solidFill>
                <a:schemeClr val="dk1">
                  <a:lumMod val="75000"/>
                  <a:lumOff val="25000"/>
                </a:schemeClr>
              </a:solidFill>
              <a:latin typeface="Century Gothic"/>
            </a:endParaRPr>
          </a:p>
        </p:txBody>
      </p:sp>
      <p:sp>
        <p:nvSpPr>
          <p:cNvPr id="351" name="PlaceHolder 3"/>
          <p:cNvSpPr>
            <a:spLocks noGrp="1"/>
          </p:cNvSpPr>
          <p:nvPr>
            <p:ph/>
          </p:nvPr>
        </p:nvSpPr>
        <p:spPr>
          <a:xfrm>
            <a:off x="2971440" y="6324480"/>
            <a:ext cx="3201120" cy="190080"/>
          </a:xfrm>
          <a:prstGeom prst="rect">
            <a:avLst/>
          </a:prstGeom>
          <a:noFill/>
          <a:ln w="0">
            <a:noFill/>
          </a:ln>
        </p:spPr>
        <p:txBody>
          <a:bodyPr anchor="b">
            <a:noAutofit/>
          </a:bodyPr>
          <a:p>
            <a:pPr marL="343080" indent="-343080" algn="ctr" defTabSz="457200">
              <a:lnSpc>
                <a:spcPct val="100000"/>
              </a:lnSpc>
              <a:spcBef>
                <a:spcPts val="1001"/>
              </a:spcBef>
              <a:buClr>
                <a:srgbClr val="b31166"/>
              </a:buClr>
              <a:buSzPct val="80000"/>
              <a:buFont typeface="Wingdings 3" charset="2"/>
              <a:buChar char=""/>
            </a:pPr>
            <a:r>
              <a:rPr b="0" lang="en-US" sz="1200" spc="-1" strike="noStrike">
                <a:solidFill>
                  <a:schemeClr val="dk1">
                    <a:lumMod val="75000"/>
                    <a:lumOff val="25000"/>
                  </a:schemeClr>
                </a:solidFill>
                <a:latin typeface="Century Gothic"/>
              </a:rPr>
              <a:t>Access the text alternative for slide images.</a:t>
            </a:r>
            <a:endParaRPr b="0" lang="en-US" sz="1200" spc="-1" strike="noStrike">
              <a:solidFill>
                <a:schemeClr val="dk1">
                  <a:lumMod val="75000"/>
                  <a:lumOff val="25000"/>
                </a:schemeClr>
              </a:solidFill>
              <a:latin typeface="Century Gothic"/>
            </a:endParaRPr>
          </a:p>
        </p:txBody>
      </p:sp>
      <p:pic>
        <p:nvPicPr>
          <p:cNvPr id="352" name="Picture 8" descr="An illustration shows the placement of stent."/>
          <p:cNvPicPr/>
          <p:nvPr/>
        </p:nvPicPr>
        <p:blipFill>
          <a:blip r:embed="rId1"/>
          <a:stretch/>
        </p:blipFill>
        <p:spPr>
          <a:xfrm>
            <a:off x="5578200" y="1467360"/>
            <a:ext cx="2078640" cy="4254840"/>
          </a:xfrm>
          <a:prstGeom prst="rect">
            <a:avLst/>
          </a:prstGeom>
          <a:ln w="0">
            <a:noFill/>
          </a:ln>
        </p:spPr>
      </p:pic>
      <p:sp>
        <p:nvSpPr>
          <p:cNvPr id="5" name="PlaceHolder 4"/>
          <p:cNvSpPr>
            <a:spLocks noGrp="1"/>
          </p:cNvSpPr>
          <p:nvPr>
            <p:ph type="sldNum" idx="4"/>
          </p:nvPr>
        </p:nvSpPr>
        <p:spPr/>
        <p:txBody>
          <a:bodyPr/>
          <a:p>
            <a:fld id="{FCC28C06-E1DF-4423-82F0-A41ADCEB54EC}" type="slidenum">
              <a:t>44</a:t>
            </a:fld>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573840" y="192600"/>
            <a:ext cx="7144560" cy="181512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Coronary Artery Bypass Graft (C</a:t>
            </a:r>
            <a:r>
              <a:rPr b="1" lang="en-US" sz="100" spc="-1" strike="noStrike">
                <a:solidFill>
                  <a:schemeClr val="lt1"/>
                </a:solidFill>
                <a:latin typeface="Century Gothic"/>
              </a:rPr>
              <a:t> </a:t>
            </a:r>
            <a:r>
              <a:rPr b="1" lang="en-US" sz="3600" spc="-1" strike="noStrike">
                <a:solidFill>
                  <a:schemeClr val="lt1"/>
                </a:solidFill>
                <a:latin typeface="Century Gothic"/>
              </a:rPr>
              <a:t>A</a:t>
            </a:r>
            <a:r>
              <a:rPr b="1" lang="en-US" sz="100" spc="-1" strike="noStrike">
                <a:solidFill>
                  <a:schemeClr val="lt1"/>
                </a:solidFill>
                <a:latin typeface="Century Gothic"/>
              </a:rPr>
              <a:t> </a:t>
            </a:r>
            <a:r>
              <a:rPr b="1" lang="en-US" sz="3600" spc="-1" strike="noStrike">
                <a:solidFill>
                  <a:schemeClr val="lt1"/>
                </a:solidFill>
                <a:latin typeface="Century Gothic"/>
              </a:rPr>
              <a:t>B</a:t>
            </a:r>
            <a:r>
              <a:rPr b="1" lang="en-US" sz="100" spc="-1" strike="noStrike">
                <a:solidFill>
                  <a:schemeClr val="lt1"/>
                </a:solidFill>
                <a:latin typeface="Century Gothic"/>
              </a:rPr>
              <a:t> </a:t>
            </a:r>
            <a:r>
              <a:rPr b="1" lang="en-US" sz="3600" spc="-1" strike="noStrike">
                <a:solidFill>
                  <a:schemeClr val="lt1"/>
                </a:solidFill>
                <a:latin typeface="Century Gothic"/>
              </a:rPr>
              <a:t>G) Surgery</a:t>
            </a:r>
            <a:endParaRPr b="0" lang="en-US" sz="3600" spc="-1" strike="noStrike">
              <a:solidFill>
                <a:schemeClr val="dk1"/>
              </a:solidFill>
              <a:latin typeface="Century Gothic"/>
            </a:endParaRPr>
          </a:p>
        </p:txBody>
      </p:sp>
      <p:sp>
        <p:nvSpPr>
          <p:cNvPr id="354" name="PlaceHolder 2"/>
          <p:cNvSpPr>
            <a:spLocks noGrp="1"/>
          </p:cNvSpPr>
          <p:nvPr>
            <p:ph/>
          </p:nvPr>
        </p:nvSpPr>
        <p:spPr>
          <a:xfrm>
            <a:off x="343080" y="2635560"/>
            <a:ext cx="8457840" cy="361224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Performed under anesthesia.</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Patient placed on heart-lung machine.</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Graft performed to reestablish blood flow.</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Internal mammary artery.</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Greater saphenous vein.</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CE1AF2BA-CF16-4E9C-8A5F-83DA892F7F00}" type="slidenum">
              <a:t>45</a:t>
            </a:fld>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PlaceHolder 1"/>
          <p:cNvSpPr>
            <a:spLocks noGrp="1"/>
          </p:cNvSpPr>
          <p:nvPr>
            <p:ph type="title"/>
          </p:nvPr>
        </p:nvSpPr>
        <p:spPr>
          <a:xfrm>
            <a:off x="235440" y="76608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Left Ventricular Assist Device</a:t>
            </a:r>
            <a:endParaRPr b="0" lang="en-US" sz="3600" spc="-1" strike="noStrike">
              <a:solidFill>
                <a:schemeClr val="dk1"/>
              </a:solidFill>
              <a:latin typeface="Century Gothic"/>
            </a:endParaRPr>
          </a:p>
        </p:txBody>
      </p:sp>
      <p:sp>
        <p:nvSpPr>
          <p:cNvPr id="356" name="PlaceHolder 2"/>
          <p:cNvSpPr>
            <a:spLocks noGrp="1"/>
          </p:cNvSpPr>
          <p:nvPr>
            <p:ph/>
          </p:nvPr>
        </p:nvSpPr>
        <p:spPr>
          <a:xfrm>
            <a:off x="343080" y="2492280"/>
            <a:ext cx="8457840" cy="375588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Mechanical, battery-powered device.</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Surgically implanted in the chest.</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Helps pump blood throughout the body.</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Uses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Severe (end-stage) heart failure.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People awaiting heart transplants.</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467DFD84-5CDD-44D5-9E21-AFBEBEC8959B}" type="slidenum">
              <a:t>46</a:t>
            </a:fld>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title"/>
          </p:nvPr>
        </p:nvSpPr>
        <p:spPr>
          <a:xfrm>
            <a:off x="343080" y="855720"/>
            <a:ext cx="8457840" cy="90288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Anticoagulants</a:t>
            </a:r>
            <a:endParaRPr b="0" lang="en-US" sz="3600" spc="-1" strike="noStrike">
              <a:solidFill>
                <a:schemeClr val="dk1"/>
              </a:solidFill>
              <a:latin typeface="Century Gothic"/>
            </a:endParaRPr>
          </a:p>
        </p:txBody>
      </p:sp>
      <p:sp>
        <p:nvSpPr>
          <p:cNvPr id="358" name="PlaceHolder 2"/>
          <p:cNvSpPr>
            <a:spLocks noGrp="1"/>
          </p:cNvSpPr>
          <p:nvPr>
            <p:ph/>
          </p:nvPr>
        </p:nvSpPr>
        <p:spPr>
          <a:xfrm>
            <a:off x="343080" y="2065680"/>
            <a:ext cx="8457840" cy="326376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Used to treat dysrhythmia or hypercoagulopathy.</a:t>
            </a:r>
            <a:endParaRPr b="0" lang="en-US" sz="24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Patients on anticoagulants are at high risk for bleeding and will bruise easily.</a:t>
            </a:r>
            <a:endParaRPr b="0" lang="en-US" sz="24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Coumadin (warfarin).</a:t>
            </a:r>
            <a:endParaRPr b="0" lang="en-US" sz="24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Decreases vitamin K activity.</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Patients must take Coumadin at same time each day and have bleeding times checked on a regular basis.</a:t>
            </a:r>
            <a:endParaRPr b="0" lang="en-US" sz="2400" spc="-1" strike="noStrike">
              <a:solidFill>
                <a:schemeClr val="dk1">
                  <a:lumMod val="75000"/>
                  <a:lumOff val="25000"/>
                </a:schemeClr>
              </a:solidFill>
              <a:latin typeface="Century Gothic"/>
            </a:endParaRPr>
          </a:p>
        </p:txBody>
      </p:sp>
      <p:sp>
        <p:nvSpPr>
          <p:cNvPr id="359" name="PlaceHolder 3"/>
          <p:cNvSpPr>
            <a:spLocks noGrp="1"/>
          </p:cNvSpPr>
          <p:nvPr>
            <p:ph/>
          </p:nvPr>
        </p:nvSpPr>
        <p:spPr>
          <a:xfrm>
            <a:off x="343080" y="5224320"/>
            <a:ext cx="8457840" cy="1074960"/>
          </a:xfrm>
          <a:prstGeom prst="rect">
            <a:avLst/>
          </a:prstGeom>
          <a:noFill/>
          <a:ln w="0">
            <a:noFill/>
          </a:ln>
        </p:spPr>
        <p:txBody>
          <a:bodyPr anchor="t">
            <a:noAutofit/>
          </a:bodyPr>
          <a:p>
            <a:pPr marL="343080" indent="-343080" defTabSz="457200">
              <a:lnSpc>
                <a:spcPct val="100000"/>
              </a:lnSpc>
              <a:spcBef>
                <a:spcPts val="1281"/>
              </a:spcBef>
              <a:buClr>
                <a:srgbClr val="000000"/>
              </a:buClr>
              <a:buFont typeface="Wingdings 3" charset="2"/>
              <a:buChar char=""/>
            </a:pPr>
            <a:r>
              <a:rPr b="0" lang="en-US" sz="2400" spc="-1" strike="noStrike">
                <a:solidFill>
                  <a:schemeClr val="dk1">
                    <a:lumMod val="75000"/>
                    <a:lumOff val="25000"/>
                  </a:schemeClr>
                </a:solidFill>
                <a:latin typeface="Century Gothic"/>
              </a:rPr>
              <a:t>Oral anticoagulants.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US" sz="2400" spc="-1" strike="noStrike">
                <a:solidFill>
                  <a:schemeClr val="dk1">
                    <a:lumMod val="75000"/>
                    <a:lumOff val="25000"/>
                  </a:schemeClr>
                </a:solidFill>
                <a:latin typeface="Century Gothic"/>
              </a:rPr>
              <a:t>Patient must not have heart valve abnormalities.</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F1EBB6AD-2EC3-4AC1-8FF1-8783C411D0F3}" type="slidenum">
              <a:t>47</a:t>
            </a:fld>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PlaceHolder 1"/>
          <p:cNvSpPr>
            <a:spLocks noGrp="1"/>
          </p:cNvSpPr>
          <p:nvPr>
            <p:ph type="title"/>
          </p:nvPr>
        </p:nvSpPr>
        <p:spPr>
          <a:xfrm>
            <a:off x="343080" y="726120"/>
            <a:ext cx="8457840" cy="129960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Enhanced External Counter Pulsation</a:t>
            </a:r>
            <a:br>
              <a:rPr sz="3600"/>
            </a:br>
            <a:r>
              <a:rPr b="1" lang="en-US" sz="3600" spc="-1" strike="noStrike">
                <a:solidFill>
                  <a:schemeClr val="lt1"/>
                </a:solidFill>
                <a:latin typeface="Century Gothic"/>
              </a:rPr>
              <a:t> (E</a:t>
            </a:r>
            <a:r>
              <a:rPr b="1" lang="en-US" sz="100" spc="-1" strike="noStrike">
                <a:solidFill>
                  <a:schemeClr val="lt1"/>
                </a:solidFill>
                <a:latin typeface="Century Gothic"/>
              </a:rPr>
              <a:t> </a:t>
            </a:r>
            <a:r>
              <a:rPr b="1" lang="en-US" sz="3600" spc="-1" strike="noStrike">
                <a:solidFill>
                  <a:schemeClr val="lt1"/>
                </a:solidFill>
                <a:latin typeface="Century Gothic"/>
              </a:rPr>
              <a:t>E</a:t>
            </a:r>
            <a:r>
              <a:rPr b="1" lang="en-US" sz="100" spc="-1" strike="noStrike">
                <a:solidFill>
                  <a:schemeClr val="lt1"/>
                </a:solidFill>
                <a:latin typeface="Century Gothic"/>
              </a:rPr>
              <a:t> </a:t>
            </a:r>
            <a:r>
              <a:rPr b="1" lang="en-US" sz="3600" spc="-1" strike="noStrike">
                <a:solidFill>
                  <a:schemeClr val="lt1"/>
                </a:solidFill>
                <a:latin typeface="Century Gothic"/>
              </a:rPr>
              <a:t>C</a:t>
            </a:r>
            <a:r>
              <a:rPr b="1" lang="en-US" sz="100" spc="-1" strike="noStrike">
                <a:solidFill>
                  <a:schemeClr val="lt1"/>
                </a:solidFill>
                <a:latin typeface="Century Gothic"/>
              </a:rPr>
              <a:t> </a:t>
            </a:r>
            <a:r>
              <a:rPr b="1" lang="en-US" sz="3600" spc="-1" strike="noStrike">
                <a:solidFill>
                  <a:schemeClr val="lt1"/>
                </a:solidFill>
                <a:latin typeface="Century Gothic"/>
              </a:rPr>
              <a:t>P) Therapy</a:t>
            </a:r>
            <a:endParaRPr b="0" lang="en-US" sz="3600" spc="-1" strike="noStrike">
              <a:solidFill>
                <a:schemeClr val="dk1"/>
              </a:solidFill>
              <a:latin typeface="Century Gothic"/>
            </a:endParaRPr>
          </a:p>
        </p:txBody>
      </p:sp>
      <p:sp>
        <p:nvSpPr>
          <p:cNvPr id="361" name="PlaceHolder 2"/>
          <p:cNvSpPr>
            <a:spLocks noGrp="1"/>
          </p:cNvSpPr>
          <p:nvPr>
            <p:ph/>
          </p:nvPr>
        </p:nvSpPr>
        <p:spPr>
          <a:xfrm>
            <a:off x="343080" y="2536920"/>
            <a:ext cx="8457840" cy="371088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Performed on patients with recurrent angina or patients unable to withstand major surgery.</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Safe, non-invasive, well-tolerated procedure.</a:t>
            </a:r>
            <a:endParaRPr b="0" lang="en-US" sz="1800" spc="-1" strike="noStrike">
              <a:solidFill>
                <a:schemeClr val="dk1">
                  <a:lumMod val="75000"/>
                  <a:lumOff val="25000"/>
                </a:schemeClr>
              </a:solidFill>
              <a:latin typeface="Century Gothic"/>
            </a:endParaRPr>
          </a:p>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Inflatable pants are wrapped around the patient’s calves and upper and lower thighs.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Pants systematically inflate and deflate in coordination with the contraction and relaxation phases of the heart.</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CF1E54FA-C68F-42D9-8D2D-ABF875C2531E}" type="slidenum">
              <a:t>48</a:t>
            </a:fld>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343080" y="475200"/>
            <a:ext cx="8457840" cy="129960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Learning Outcome 14.7</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1</a:t>
            </a:r>
            <a:endParaRPr b="0" lang="en-US" sz="1100" spc="-1" strike="noStrike">
              <a:solidFill>
                <a:schemeClr val="dk1"/>
              </a:solidFill>
              <a:latin typeface="Century Gothic"/>
            </a:endParaRPr>
          </a:p>
        </p:txBody>
      </p:sp>
      <p:sp>
        <p:nvSpPr>
          <p:cNvPr id="363" name="PlaceHolder 2"/>
          <p:cNvSpPr>
            <a:spLocks noGrp="1"/>
          </p:cNvSpPr>
          <p:nvPr>
            <p:ph/>
          </p:nvPr>
        </p:nvSpPr>
        <p:spPr>
          <a:xfrm>
            <a:off x="343080" y="2770200"/>
            <a:ext cx="8457840" cy="3477960"/>
          </a:xfrm>
          <a:prstGeom prst="rect">
            <a:avLst/>
          </a:prstGeom>
          <a:noFill/>
          <a:ln w="0">
            <a:noFill/>
          </a:ln>
        </p:spPr>
        <p:txBody>
          <a:bodyPr anchor="t">
            <a:noAutofit/>
          </a:bodyPr>
          <a:p>
            <a:pPr marL="343080" indent="-343080" defTabSz="457200">
              <a:lnSpc>
                <a:spcPct val="100000"/>
              </a:lnSpc>
              <a:buClr>
                <a:srgbClr val="000000"/>
              </a:buClr>
              <a:buFont typeface="Wingdings 3" charset="2"/>
              <a:buChar char=""/>
            </a:pPr>
            <a:r>
              <a:rPr b="0" lang="en-IN" sz="1800" spc="-1" strike="noStrike">
                <a:solidFill>
                  <a:schemeClr val="dk1">
                    <a:lumMod val="75000"/>
                    <a:lumOff val="25000"/>
                  </a:schemeClr>
                </a:solidFill>
                <a:latin typeface="Century Gothic"/>
              </a:rPr>
              <a:t>What item is used to help prevent restenosis after angioplasty has been used to open a coronary blood vessel?</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F2629C45-BBE1-413C-A387-86A8E1CD8F9E}" type="slidenum">
              <a:t>49</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524160" y="775080"/>
            <a:ext cx="8457840" cy="902880"/>
          </a:xfrm>
          <a:prstGeom prst="rect">
            <a:avLst/>
          </a:prstGeom>
          <a:noFill/>
          <a:ln w="0">
            <a:noFill/>
          </a:ln>
        </p:spPr>
        <p:txBody>
          <a:bodyPr anchor="ctr">
            <a:normAutofit fontScale="75000"/>
          </a:bodyPr>
          <a:p>
            <a:pPr indent="0" algn="ctr" defTabSz="457200">
              <a:lnSpc>
                <a:spcPct val="100000"/>
              </a:lnSpc>
              <a:buNone/>
            </a:pPr>
            <a:r>
              <a:rPr b="1" lang="en-US" sz="3600" spc="-1" strike="noStrike">
                <a:solidFill>
                  <a:schemeClr val="lt1"/>
                </a:solidFill>
                <a:latin typeface="Century Gothic"/>
              </a:rPr>
              <a:t>Learning Outcome 14.1</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1</a:t>
            </a:r>
            <a:endParaRPr b="0" lang="en-US" sz="1100" spc="-1" strike="noStrike">
              <a:solidFill>
                <a:schemeClr val="dk1"/>
              </a:solidFill>
              <a:latin typeface="Century Gothic"/>
            </a:endParaRPr>
          </a:p>
        </p:txBody>
      </p:sp>
      <p:sp>
        <p:nvSpPr>
          <p:cNvPr id="246" name="PlaceHolder 2"/>
          <p:cNvSpPr>
            <a:spLocks noGrp="1"/>
          </p:cNvSpPr>
          <p:nvPr>
            <p:ph/>
          </p:nvPr>
        </p:nvSpPr>
        <p:spPr>
          <a:xfrm>
            <a:off x="914400" y="3317040"/>
            <a:ext cx="7886520" cy="2931120"/>
          </a:xfrm>
          <a:prstGeom prst="rect">
            <a:avLst/>
          </a:prstGeom>
          <a:noFill/>
          <a:ln w="0">
            <a:noFill/>
          </a:ln>
        </p:spPr>
        <p:txBody>
          <a:bodyPr anchor="t">
            <a:noAutofit/>
          </a:bodyPr>
          <a:p>
            <a:pPr marL="343080" indent="-343080" defTabSz="457200">
              <a:lnSpc>
                <a:spcPct val="100000"/>
              </a:lnSpc>
              <a:buClr>
                <a:srgbClr val="000000"/>
              </a:buClr>
              <a:buFont typeface="Wingdings 3" charset="2"/>
              <a:buChar char=""/>
            </a:pPr>
            <a:r>
              <a:rPr b="0" lang="en-IN" sz="1800" spc="-1" strike="noStrike">
                <a:solidFill>
                  <a:schemeClr val="dk1">
                    <a:lumMod val="75000"/>
                    <a:lumOff val="25000"/>
                  </a:schemeClr>
                </a:solidFill>
                <a:latin typeface="Century Gothic"/>
              </a:rPr>
              <a:t>Name the three layers of an artery.</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760376CE-FAAB-480A-851E-5D15283BFD2C}" type="slidenum">
              <a:t>5</a:t>
            </a:fld>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title"/>
          </p:nvPr>
        </p:nvSpPr>
        <p:spPr>
          <a:xfrm>
            <a:off x="343080" y="719640"/>
            <a:ext cx="8457840" cy="902880"/>
          </a:xfrm>
          <a:prstGeom prst="rect">
            <a:avLst/>
          </a:prstGeom>
          <a:noFill/>
          <a:ln w="0">
            <a:noFill/>
          </a:ln>
        </p:spPr>
        <p:txBody>
          <a:bodyPr anchor="ctr">
            <a:normAutofit fontScale="74755"/>
          </a:bodyPr>
          <a:p>
            <a:pPr indent="0" algn="ctr" defTabSz="457200">
              <a:lnSpc>
                <a:spcPct val="100000"/>
              </a:lnSpc>
              <a:buNone/>
            </a:pPr>
            <a:r>
              <a:rPr b="1" lang="en-US" sz="3600" spc="-1" strike="noStrike">
                <a:solidFill>
                  <a:schemeClr val="lt1"/>
                </a:solidFill>
                <a:latin typeface="Century Gothic"/>
              </a:rPr>
              <a:t>Learning Outcome 14.7</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2</a:t>
            </a:r>
            <a:endParaRPr b="0" lang="en-US" sz="1100" spc="-1" strike="noStrike">
              <a:solidFill>
                <a:schemeClr val="dk1"/>
              </a:solidFill>
              <a:latin typeface="Century Gothic"/>
            </a:endParaRPr>
          </a:p>
        </p:txBody>
      </p:sp>
      <p:sp>
        <p:nvSpPr>
          <p:cNvPr id="365" name="PlaceHolder 2"/>
          <p:cNvSpPr>
            <a:spLocks noGrp="1"/>
          </p:cNvSpPr>
          <p:nvPr>
            <p:ph/>
          </p:nvPr>
        </p:nvSpPr>
        <p:spPr>
          <a:xfrm>
            <a:off x="343080" y="2738160"/>
            <a:ext cx="8457840" cy="873360"/>
          </a:xfrm>
          <a:prstGeom prst="rect">
            <a:avLst/>
          </a:prstGeom>
          <a:noFill/>
          <a:ln w="0">
            <a:noFill/>
          </a:ln>
        </p:spPr>
        <p:txBody>
          <a:bodyPr anchor="t">
            <a:normAutofit/>
          </a:bodyPr>
          <a:p>
            <a:pPr marL="343080" indent="-3430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What item is used to help prevent restenosis after angioplasty has been used to open a coronary blood vessel?</a:t>
            </a:r>
            <a:endParaRPr b="0" lang="en-US" sz="1800" spc="-1" strike="noStrike">
              <a:solidFill>
                <a:schemeClr val="dk1">
                  <a:lumMod val="75000"/>
                  <a:lumOff val="25000"/>
                </a:schemeClr>
              </a:solidFill>
              <a:latin typeface="Century Gothic"/>
            </a:endParaRPr>
          </a:p>
        </p:txBody>
      </p:sp>
      <p:sp>
        <p:nvSpPr>
          <p:cNvPr id="366" name="PlaceHolder 3"/>
          <p:cNvSpPr>
            <a:spLocks noGrp="1"/>
          </p:cNvSpPr>
          <p:nvPr>
            <p:ph/>
          </p:nvPr>
        </p:nvSpPr>
        <p:spPr>
          <a:xfrm>
            <a:off x="343080" y="4653720"/>
            <a:ext cx="8457840" cy="1576800"/>
          </a:xfrm>
          <a:prstGeom prst="rect">
            <a:avLst/>
          </a:prstGeom>
          <a:noFill/>
          <a:ln w="0">
            <a:noFill/>
          </a:ln>
        </p:spPr>
        <p:txBody>
          <a:bodyPr anchor="t">
            <a:noAutofit/>
          </a:bodyPr>
          <a:p>
            <a:pPr marL="292680" indent="-292680" defTabSz="457200">
              <a:lnSpc>
                <a:spcPct val="100000"/>
              </a:lnSpc>
              <a:spcBef>
                <a:spcPts val="1001"/>
              </a:spcBef>
              <a:buClr>
                <a:srgbClr val="b31166"/>
              </a:buClr>
              <a:buSzPct val="80000"/>
              <a:buFont typeface="Arial"/>
              <a:buChar char="•"/>
            </a:pPr>
            <a:r>
              <a:rPr b="0" lang="en-IN" sz="1800" spc="-1" strike="noStrike">
                <a:solidFill>
                  <a:srgbClr val="002060"/>
                </a:solidFill>
                <a:latin typeface="Century Gothic"/>
              </a:rPr>
              <a:t>A stent, with or without a medication that also helps prevent restenosis.</a:t>
            </a:r>
            <a:endParaRPr b="0" lang="en-US" sz="1800" spc="-1" strike="noStrike">
              <a:solidFill>
                <a:schemeClr val="dk1">
                  <a:lumMod val="75000"/>
                  <a:lumOff val="25000"/>
                </a:schemeClr>
              </a:solidFill>
              <a:latin typeface="Century Gothic"/>
            </a:endParaRPr>
          </a:p>
        </p:txBody>
      </p:sp>
      <p:sp>
        <p:nvSpPr>
          <p:cNvPr id="367" name="PlaceHolder 4"/>
          <p:cNvSpPr>
            <a:spLocks noGrp="1"/>
          </p:cNvSpPr>
          <p:nvPr>
            <p:ph/>
          </p:nvPr>
        </p:nvSpPr>
        <p:spPr>
          <a:xfrm>
            <a:off x="343080" y="3822840"/>
            <a:ext cx="8457840" cy="61920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rgbClr val="002060"/>
                </a:solidFill>
                <a:latin typeface="Century Gothic"/>
              </a:rPr>
              <a:t>Answer:</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AAB43501-CBFD-457F-9A98-EEBD733F1B0B}" type="slidenum">
              <a:t>50</a:t>
            </a:fld>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title"/>
          </p:nvPr>
        </p:nvSpPr>
        <p:spPr>
          <a:xfrm>
            <a:off x="343080" y="75744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Chapter Summary </a:t>
            </a:r>
            <a:r>
              <a:rPr b="1" lang="en-US" sz="1000" spc="-1" strike="noStrike">
                <a:solidFill>
                  <a:schemeClr val="lt1"/>
                </a:solidFill>
                <a:latin typeface="Century Gothic"/>
              </a:rPr>
              <a:t>1</a:t>
            </a:r>
            <a:endParaRPr b="0" lang="en-US" sz="1000" spc="-1" strike="noStrike">
              <a:solidFill>
                <a:schemeClr val="dk1"/>
              </a:solidFill>
              <a:latin typeface="Century Gothic"/>
            </a:endParaRPr>
          </a:p>
        </p:txBody>
      </p:sp>
      <p:sp>
        <p:nvSpPr>
          <p:cNvPr id="369" name="PlaceHolder 2"/>
          <p:cNvSpPr>
            <a:spLocks noGrp="1"/>
          </p:cNvSpPr>
          <p:nvPr>
            <p:ph/>
          </p:nvPr>
        </p:nvSpPr>
        <p:spPr>
          <a:xfrm>
            <a:off x="343080" y="2483280"/>
            <a:ext cx="8457840" cy="3764880"/>
          </a:xfrm>
          <a:prstGeom prst="rect">
            <a:avLst/>
          </a:prstGeom>
          <a:noFill/>
          <a:ln w="0">
            <a:noFill/>
          </a:ln>
        </p:spPr>
        <p:txBody>
          <a:bodyPr anchor="t">
            <a:noAutofit/>
          </a:bodyPr>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The coronary arteries are responsible for supplying oxygen and nutrients to the heart muscle.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Coronary arteries have three layers: tunica adventitia, tunica media, and tunica intima.</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All chest pain is considered cardiac until proven otherwise.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Anginal symptoms indicate the heart is not receiving enough oxygen.</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Unstable angina indicates that angina has gotten worse.</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45AC9EF2-7C46-49B8-BDE5-091BE73D5750}" type="slidenum">
              <a:t>51</a:t>
            </a:fld>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title"/>
          </p:nvPr>
        </p:nvSpPr>
        <p:spPr>
          <a:xfrm>
            <a:off x="343080" y="73944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Chapter Summary </a:t>
            </a:r>
            <a:r>
              <a:rPr b="1" lang="en-US" sz="1000" spc="-1" strike="noStrike">
                <a:solidFill>
                  <a:schemeClr val="lt1"/>
                </a:solidFill>
                <a:latin typeface="Century Gothic"/>
              </a:rPr>
              <a:t>2</a:t>
            </a:r>
            <a:endParaRPr b="0" lang="en-US" sz="1000" spc="-1" strike="noStrike">
              <a:solidFill>
                <a:schemeClr val="dk1"/>
              </a:solidFill>
              <a:latin typeface="Century Gothic"/>
            </a:endParaRPr>
          </a:p>
        </p:txBody>
      </p:sp>
      <p:sp>
        <p:nvSpPr>
          <p:cNvPr id="371" name="PlaceHolder 2"/>
          <p:cNvSpPr>
            <a:spLocks noGrp="1"/>
          </p:cNvSpPr>
          <p:nvPr>
            <p:ph/>
          </p:nvPr>
        </p:nvSpPr>
        <p:spPr>
          <a:xfrm>
            <a:off x="343080" y="2384640"/>
            <a:ext cx="8457840" cy="3863520"/>
          </a:xfrm>
          <a:prstGeom prst="rect">
            <a:avLst/>
          </a:prstGeom>
          <a:noFill/>
          <a:ln w="0">
            <a:noFill/>
          </a:ln>
        </p:spPr>
        <p:txBody>
          <a:bodyPr anchor="t">
            <a:noAutofit/>
          </a:bodyPr>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Women, diabetics, and elderly patients may have atypical symptoms of acute coronary syndrome.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S</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 is the classic 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 and occurs 75% to 80% of the time.</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N</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S</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T</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M</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I patients may be asymptomatic.</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Heart failure occurs when the heart muscle is injured and is unable to pump effectively.</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Left and right heart failure have different effects on the body.</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2EE9C8DF-D936-4369-BBB4-3EF0ACA3FE56}" type="slidenum">
              <a:t>52</a:t>
            </a:fld>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title"/>
          </p:nvPr>
        </p:nvSpPr>
        <p:spPr>
          <a:xfrm>
            <a:off x="343080" y="793080"/>
            <a:ext cx="8457840" cy="90288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Chapter Summary </a:t>
            </a:r>
            <a:r>
              <a:rPr b="0" lang="en-US" sz="1000" spc="-1" strike="noStrike">
                <a:solidFill>
                  <a:schemeClr val="lt1"/>
                </a:solidFill>
                <a:latin typeface="Century Gothic"/>
              </a:rPr>
              <a:t>3</a:t>
            </a:r>
            <a:endParaRPr b="0" lang="en-US" sz="1000" spc="-1" strike="noStrike">
              <a:solidFill>
                <a:schemeClr val="dk1"/>
              </a:solidFill>
              <a:latin typeface="Century Gothic"/>
            </a:endParaRPr>
          </a:p>
        </p:txBody>
      </p:sp>
      <p:sp>
        <p:nvSpPr>
          <p:cNvPr id="373" name="PlaceHolder 2"/>
          <p:cNvSpPr>
            <a:spLocks noGrp="1"/>
          </p:cNvSpPr>
          <p:nvPr>
            <p:ph/>
          </p:nvPr>
        </p:nvSpPr>
        <p:spPr>
          <a:xfrm>
            <a:off x="343080" y="2572920"/>
            <a:ext cx="8457840" cy="3675240"/>
          </a:xfrm>
          <a:prstGeom prst="rect">
            <a:avLst/>
          </a:prstGeom>
          <a:noFill/>
          <a:ln w="0">
            <a:noFill/>
          </a:ln>
        </p:spPr>
        <p:txBody>
          <a:bodyPr anchor="t">
            <a:noAutofit/>
          </a:bodyPr>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O-P-Q-R-S-T and S-A-M-P-L-E are common memory tools used to gather information from cardiac patients so medical care can be delivered immediately.</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Interventional procedures such as angioplasty, stenting, and C</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A</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B</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G may be required in certain circumstances.</a:t>
            </a:r>
            <a:endParaRPr b="0" lang="en-US" sz="18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1800" spc="-1" strike="noStrike">
                <a:solidFill>
                  <a:schemeClr val="dk1">
                    <a:lumMod val="75000"/>
                    <a:lumOff val="25000"/>
                  </a:schemeClr>
                </a:solidFill>
                <a:latin typeface="Century Gothic"/>
              </a:rPr>
              <a:t>Other treatments include fibrinolytic therapy, anticoagulant therapy, or 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E</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C</a:t>
            </a:r>
            <a:r>
              <a:rPr b="0" lang="en-IN" sz="100" spc="-1" strike="noStrike">
                <a:solidFill>
                  <a:schemeClr val="dk1">
                    <a:lumMod val="75000"/>
                    <a:lumOff val="25000"/>
                  </a:schemeClr>
                </a:solidFill>
                <a:latin typeface="Century Gothic"/>
              </a:rPr>
              <a:t> </a:t>
            </a:r>
            <a:r>
              <a:rPr b="0" lang="en-IN" sz="1800" spc="-1" strike="noStrike">
                <a:solidFill>
                  <a:schemeClr val="dk1">
                    <a:lumMod val="75000"/>
                    <a:lumOff val="25000"/>
                  </a:schemeClr>
                </a:solidFill>
                <a:latin typeface="Century Gothic"/>
              </a:rPr>
              <a:t>P, depending on the patient’s diagnosis and state of health.</a:t>
            </a:r>
            <a:endParaRPr b="0" lang="en-US" sz="1800" spc="-1" strike="noStrike">
              <a:solidFill>
                <a:schemeClr val="dk1">
                  <a:lumMod val="75000"/>
                  <a:lumOff val="25000"/>
                </a:schemeClr>
              </a:solidFill>
              <a:latin typeface="Century Gothic"/>
            </a:endParaRPr>
          </a:p>
        </p:txBody>
      </p:sp>
      <p:sp>
        <p:nvSpPr>
          <p:cNvPr id="4" name="PlaceHolder 3"/>
          <p:cNvSpPr>
            <a:spLocks noGrp="1"/>
          </p:cNvSpPr>
          <p:nvPr>
            <p:ph type="sldNum" idx="4"/>
          </p:nvPr>
        </p:nvSpPr>
        <p:spPr/>
        <p:txBody>
          <a:bodyPr/>
          <a:p>
            <a:fld id="{0E17E478-8334-4ACE-B8E4-2F7A16647154}" type="slidenum">
              <a:t>53</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685800" y="700920"/>
            <a:ext cx="7606080" cy="902880"/>
          </a:xfrm>
          <a:prstGeom prst="rect">
            <a:avLst/>
          </a:prstGeom>
          <a:noFill/>
          <a:ln w="0">
            <a:noFill/>
          </a:ln>
        </p:spPr>
        <p:txBody>
          <a:bodyPr anchor="ctr">
            <a:normAutofit fontScale="74755"/>
          </a:bodyPr>
          <a:p>
            <a:pPr indent="0" algn="ctr" defTabSz="457200">
              <a:lnSpc>
                <a:spcPct val="100000"/>
              </a:lnSpc>
              <a:buNone/>
            </a:pPr>
            <a:r>
              <a:rPr b="1" lang="en-US" sz="3600" spc="-1" strike="noStrike">
                <a:solidFill>
                  <a:schemeClr val="lt1"/>
                </a:solidFill>
                <a:latin typeface="Century Gothic"/>
              </a:rPr>
              <a:t>Learning Outcome 14.1</a:t>
            </a:r>
            <a:br>
              <a:rPr sz="3600"/>
            </a:br>
            <a:r>
              <a:rPr b="1" lang="en-US" sz="3600" spc="-1" strike="noStrike">
                <a:solidFill>
                  <a:schemeClr val="lt1"/>
                </a:solidFill>
                <a:latin typeface="Century Gothic"/>
              </a:rPr>
              <a:t>Apply Your Knowledge </a:t>
            </a:r>
            <a:r>
              <a:rPr b="1" lang="en-US" sz="1100" spc="-1" strike="noStrike">
                <a:solidFill>
                  <a:schemeClr val="lt1"/>
                </a:solidFill>
                <a:latin typeface="Century Gothic"/>
              </a:rPr>
              <a:t>2</a:t>
            </a:r>
            <a:endParaRPr b="0" lang="en-US" sz="1100" spc="-1" strike="noStrike">
              <a:solidFill>
                <a:schemeClr val="dk1"/>
              </a:solidFill>
              <a:latin typeface="Century Gothic"/>
            </a:endParaRPr>
          </a:p>
        </p:txBody>
      </p:sp>
      <p:sp>
        <p:nvSpPr>
          <p:cNvPr id="248" name="PlaceHolder 2"/>
          <p:cNvSpPr>
            <a:spLocks noGrp="1"/>
          </p:cNvSpPr>
          <p:nvPr>
            <p:ph/>
          </p:nvPr>
        </p:nvSpPr>
        <p:spPr>
          <a:xfrm>
            <a:off x="343080" y="3023640"/>
            <a:ext cx="8457840" cy="81036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1800" spc="-1" strike="noStrike">
                <a:solidFill>
                  <a:schemeClr val="dk1">
                    <a:lumMod val="75000"/>
                    <a:lumOff val="25000"/>
                  </a:schemeClr>
                </a:solidFill>
                <a:latin typeface="Century Gothic"/>
              </a:rPr>
              <a:t>Name the three layers of an artery going from the outermost layer to the innermost layer.</a:t>
            </a:r>
            <a:endParaRPr b="0" lang="en-US" sz="1800" spc="-1" strike="noStrike">
              <a:solidFill>
                <a:schemeClr val="dk1">
                  <a:lumMod val="75000"/>
                  <a:lumOff val="25000"/>
                </a:schemeClr>
              </a:solidFill>
              <a:latin typeface="Century Gothic"/>
            </a:endParaRPr>
          </a:p>
        </p:txBody>
      </p:sp>
      <p:sp>
        <p:nvSpPr>
          <p:cNvPr id="249" name="PlaceHolder 3"/>
          <p:cNvSpPr>
            <a:spLocks noGrp="1"/>
          </p:cNvSpPr>
          <p:nvPr>
            <p:ph/>
          </p:nvPr>
        </p:nvSpPr>
        <p:spPr>
          <a:xfrm>
            <a:off x="343080" y="5107680"/>
            <a:ext cx="8457840" cy="810360"/>
          </a:xfrm>
          <a:prstGeom prst="rect">
            <a:avLst/>
          </a:prstGeom>
          <a:noFill/>
          <a:ln w="0">
            <a:noFill/>
          </a:ln>
        </p:spPr>
        <p:txBody>
          <a:bodyPr anchor="t">
            <a:noAutofit/>
          </a:bodyPr>
          <a:p>
            <a:pPr marL="292680" indent="-292680" defTabSz="457200">
              <a:lnSpc>
                <a:spcPct val="100000"/>
              </a:lnSpc>
              <a:spcBef>
                <a:spcPts val="1001"/>
              </a:spcBef>
              <a:buClr>
                <a:srgbClr val="b31166"/>
              </a:buClr>
              <a:buSzPct val="80000"/>
              <a:buFont typeface="Arial"/>
              <a:buChar char="•"/>
            </a:pPr>
            <a:r>
              <a:rPr b="0" lang="it-IT" sz="1800" spc="-1" strike="noStrike">
                <a:solidFill>
                  <a:srgbClr val="002060"/>
                </a:solidFill>
                <a:latin typeface="Century Gothic"/>
                <a:ea typeface="Arial"/>
              </a:rPr>
              <a:t>Tunica adventitia, tunica media, tunica intima.</a:t>
            </a:r>
            <a:endParaRPr b="0" lang="en-US" sz="1800" spc="-1" strike="noStrike">
              <a:solidFill>
                <a:schemeClr val="dk1">
                  <a:lumMod val="75000"/>
                  <a:lumOff val="25000"/>
                </a:schemeClr>
              </a:solidFill>
              <a:latin typeface="Century Gothic"/>
            </a:endParaRPr>
          </a:p>
        </p:txBody>
      </p:sp>
      <p:sp>
        <p:nvSpPr>
          <p:cNvPr id="250" name="PlaceHolder 4"/>
          <p:cNvSpPr>
            <a:spLocks noGrp="1"/>
          </p:cNvSpPr>
          <p:nvPr>
            <p:ph/>
          </p:nvPr>
        </p:nvSpPr>
        <p:spPr>
          <a:xfrm>
            <a:off x="343080" y="4270320"/>
            <a:ext cx="8457840" cy="45936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US" sz="1800" spc="-1" strike="noStrike">
                <a:solidFill>
                  <a:srgbClr val="002060"/>
                </a:solidFill>
                <a:latin typeface="Century Gothic"/>
              </a:rPr>
              <a:t>Answer:</a:t>
            </a:r>
            <a:endParaRPr b="0" lang="en-US" sz="1800" spc="-1" strike="noStrike">
              <a:solidFill>
                <a:schemeClr val="dk1">
                  <a:lumMod val="75000"/>
                  <a:lumOff val="25000"/>
                </a:schemeClr>
              </a:solidFill>
              <a:latin typeface="Century Gothic"/>
            </a:endParaRPr>
          </a:p>
        </p:txBody>
      </p:sp>
      <p:sp>
        <p:nvSpPr>
          <p:cNvPr id="6" name="PlaceHolder 5"/>
          <p:cNvSpPr>
            <a:spLocks noGrp="1"/>
          </p:cNvSpPr>
          <p:nvPr>
            <p:ph type="sldNum" idx="3"/>
          </p:nvPr>
        </p:nvSpPr>
        <p:spPr/>
        <p:txBody>
          <a:bodyPr/>
          <a:p>
            <a:fld id="{C5181BCC-5E68-4F41-BB75-9E026C7C149E}"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524160" y="537840"/>
            <a:ext cx="7965000" cy="1508760"/>
          </a:xfrm>
          <a:prstGeom prst="rect">
            <a:avLst/>
          </a:prstGeom>
          <a:noFill/>
          <a:ln w="0">
            <a:noFill/>
          </a:ln>
        </p:spPr>
        <p:txBody>
          <a:bodyPr anchor="ctr">
            <a:normAutofit/>
          </a:bodyPr>
          <a:p>
            <a:pPr indent="0" algn="ctr" defTabSz="457200">
              <a:lnSpc>
                <a:spcPct val="100000"/>
              </a:lnSpc>
              <a:buNone/>
            </a:pPr>
            <a:r>
              <a:rPr b="1" lang="en-US" sz="3600" spc="-1" strike="noStrike">
                <a:solidFill>
                  <a:schemeClr val="lt1"/>
                </a:solidFill>
                <a:latin typeface="Century Gothic"/>
              </a:rPr>
              <a:t>Non-Cardiac Causes </a:t>
            </a:r>
            <a:br>
              <a:rPr sz="3600"/>
            </a:br>
            <a:r>
              <a:rPr b="1" lang="en-US" sz="3600" spc="-1" strike="noStrike">
                <a:solidFill>
                  <a:schemeClr val="lt1"/>
                </a:solidFill>
                <a:latin typeface="Century Gothic"/>
              </a:rPr>
              <a:t>of Chest Pain</a:t>
            </a:r>
            <a:endParaRPr b="0" lang="en-US" sz="3600" spc="-1" strike="noStrike">
              <a:solidFill>
                <a:schemeClr val="dk1"/>
              </a:solidFill>
              <a:latin typeface="Century Gothic"/>
            </a:endParaRPr>
          </a:p>
        </p:txBody>
      </p:sp>
      <p:sp>
        <p:nvSpPr>
          <p:cNvPr id="252" name="PlaceHolder 2"/>
          <p:cNvSpPr>
            <a:spLocks noGrp="1"/>
          </p:cNvSpPr>
          <p:nvPr>
            <p:ph/>
          </p:nvPr>
        </p:nvSpPr>
        <p:spPr>
          <a:xfrm>
            <a:off x="343080" y="2675160"/>
            <a:ext cx="8457840" cy="1959480"/>
          </a:xfrm>
          <a:prstGeom prst="rect">
            <a:avLst/>
          </a:prstGeom>
          <a:noFill/>
          <a:ln w="0">
            <a:noFill/>
          </a:ln>
        </p:spPr>
        <p:txBody>
          <a:bodyPr anchor="t">
            <a:normAutofit/>
          </a:bodyPr>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Inflammation of the costal cartilage or lungs.</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Gastric or esophageal irritation.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Gallbladder pain.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Dental pain.</a:t>
            </a:r>
            <a:endParaRPr b="0" lang="en-US" sz="2400" spc="-1" strike="noStrike">
              <a:solidFill>
                <a:schemeClr val="dk1">
                  <a:lumMod val="75000"/>
                  <a:lumOff val="25000"/>
                </a:schemeClr>
              </a:solidFill>
              <a:latin typeface="Century Gothic"/>
            </a:endParaRPr>
          </a:p>
        </p:txBody>
      </p:sp>
      <p:sp>
        <p:nvSpPr>
          <p:cNvPr id="253" name="PlaceHolder 3"/>
          <p:cNvSpPr>
            <a:spLocks noGrp="1"/>
          </p:cNvSpPr>
          <p:nvPr>
            <p:ph/>
          </p:nvPr>
        </p:nvSpPr>
        <p:spPr>
          <a:xfrm>
            <a:off x="343080" y="5117040"/>
            <a:ext cx="8457840" cy="927720"/>
          </a:xfrm>
          <a:prstGeom prst="rect">
            <a:avLst/>
          </a:prstGeom>
          <a:noFill/>
          <a:ln w="0">
            <a:noFill/>
          </a:ln>
        </p:spPr>
        <p:txBody>
          <a:bodyPr anchor="t">
            <a:noAutofit/>
          </a:bodyPr>
          <a:p>
            <a:pPr marL="343080" indent="-343080" algn="ctr" defTabSz="457200">
              <a:lnSpc>
                <a:spcPct val="100000"/>
              </a:lnSpc>
              <a:buClr>
                <a:srgbClr val="c00000"/>
              </a:buClr>
              <a:buFont typeface="Wingdings 3" charset="2"/>
              <a:buChar char=""/>
            </a:pPr>
            <a:r>
              <a:rPr b="1" i="1" lang="en-IN" sz="2400" spc="-1" strike="noStrike">
                <a:solidFill>
                  <a:srgbClr val="002060"/>
                </a:solidFill>
                <a:latin typeface="Century Gothic"/>
                <a:ea typeface="Calibri"/>
              </a:rPr>
              <a:t>Consider all chest discomfort or pain as being cardiac in origin until proven otherwise.</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63E6350D-0251-4823-AEA4-7BAF7C3A83C3}"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880920" y="829080"/>
            <a:ext cx="6720840" cy="902880"/>
          </a:xfrm>
          <a:prstGeom prst="rect">
            <a:avLst/>
          </a:prstGeom>
          <a:noFill/>
          <a:ln w="0">
            <a:noFill/>
          </a:ln>
        </p:spPr>
        <p:txBody>
          <a:bodyPr anchor="ctr">
            <a:noAutofit/>
          </a:bodyPr>
          <a:p>
            <a:pPr indent="0" algn="ctr" defTabSz="457200">
              <a:lnSpc>
                <a:spcPct val="100000"/>
              </a:lnSpc>
              <a:buNone/>
            </a:pPr>
            <a:r>
              <a:rPr b="1" lang="en-IN" sz="3600" spc="-1" strike="noStrike">
                <a:solidFill>
                  <a:schemeClr val="lt1"/>
                </a:solidFill>
                <a:latin typeface="Century Gothic"/>
              </a:rPr>
              <a:t>Cardiac Symptoms</a:t>
            </a:r>
            <a:endParaRPr b="0" lang="en-US" sz="3600" spc="-1" strike="noStrike">
              <a:solidFill>
                <a:schemeClr val="dk1"/>
              </a:solidFill>
              <a:latin typeface="Century Gothic"/>
            </a:endParaRPr>
          </a:p>
        </p:txBody>
      </p:sp>
      <p:sp>
        <p:nvSpPr>
          <p:cNvPr id="255" name="PlaceHolder 2"/>
          <p:cNvSpPr>
            <a:spLocks noGrp="1"/>
          </p:cNvSpPr>
          <p:nvPr>
            <p:ph/>
          </p:nvPr>
        </p:nvSpPr>
        <p:spPr>
          <a:xfrm>
            <a:off x="343080" y="2907000"/>
            <a:ext cx="8457840" cy="1559160"/>
          </a:xfrm>
          <a:prstGeom prst="rect">
            <a:avLst/>
          </a:prstGeom>
          <a:noFill/>
          <a:ln w="0">
            <a:noFill/>
          </a:ln>
        </p:spPr>
        <p:txBody>
          <a:bodyPr anchor="t">
            <a:noAutofit/>
          </a:bodyPr>
          <a:p>
            <a:pPr marL="343080" indent="-3430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Angina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Heart muscle not receiving enough oxygen.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May radiate to other locations (referred pain).</a:t>
            </a:r>
            <a:endParaRPr b="0" lang="en-US" sz="2400" spc="-1" strike="noStrike">
              <a:solidFill>
                <a:schemeClr val="dk1">
                  <a:lumMod val="75000"/>
                  <a:lumOff val="25000"/>
                </a:schemeClr>
              </a:solidFill>
              <a:latin typeface="Century Gothic"/>
            </a:endParaRPr>
          </a:p>
        </p:txBody>
      </p:sp>
      <p:sp>
        <p:nvSpPr>
          <p:cNvPr id="256" name="PlaceHolder 3"/>
          <p:cNvSpPr>
            <a:spLocks noGrp="1"/>
          </p:cNvSpPr>
          <p:nvPr>
            <p:ph/>
          </p:nvPr>
        </p:nvSpPr>
        <p:spPr>
          <a:xfrm>
            <a:off x="343080" y="4692600"/>
            <a:ext cx="8457840" cy="1527840"/>
          </a:xfrm>
          <a:prstGeom prst="rect">
            <a:avLst/>
          </a:prstGeom>
          <a:noFill/>
          <a:ln w="0">
            <a:noFill/>
          </a:ln>
        </p:spPr>
        <p:txBody>
          <a:bodyPr anchor="t">
            <a:noAutofit/>
          </a:bodyPr>
          <a:p>
            <a:pPr marL="343080" indent="-343080" defTabSz="457200">
              <a:lnSpc>
                <a:spcPct val="100000"/>
              </a:lnSpc>
              <a:spcBef>
                <a:spcPts val="1001"/>
              </a:spcBef>
              <a:buClr>
                <a:srgbClr val="b31166"/>
              </a:buClr>
              <a:buSzPct val="80000"/>
              <a:buFont typeface="Wingdings 3" charset="2"/>
              <a:buChar char=""/>
            </a:pPr>
            <a:r>
              <a:rPr b="0" lang="en-IN" sz="2400" spc="-1" strike="noStrike">
                <a:solidFill>
                  <a:schemeClr val="dk1">
                    <a:lumMod val="75000"/>
                    <a:lumOff val="25000"/>
                  </a:schemeClr>
                </a:solidFill>
                <a:latin typeface="Century Gothic"/>
              </a:rPr>
              <a:t>Ischemia</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Lack of blood supply to an area of the heart.</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b31166"/>
              </a:buClr>
              <a:buSzPct val="80000"/>
              <a:buFont typeface="Arial"/>
              <a:buChar char="•"/>
            </a:pPr>
            <a:r>
              <a:rPr b="0" lang="en-IN" sz="2400" spc="-1" strike="noStrike">
                <a:solidFill>
                  <a:schemeClr val="dk1">
                    <a:lumMod val="75000"/>
                    <a:lumOff val="25000"/>
                  </a:schemeClr>
                </a:solidFill>
                <a:latin typeface="Century Gothic"/>
              </a:rPr>
              <a:t>Due to blockage of circulation to that area.</a:t>
            </a:r>
            <a:endParaRPr b="0" lang="en-US" sz="2400" spc="-1" strike="noStrike">
              <a:solidFill>
                <a:schemeClr val="dk1">
                  <a:lumMod val="75000"/>
                  <a:lumOff val="25000"/>
                </a:schemeClr>
              </a:solidFill>
              <a:latin typeface="Century Gothic"/>
            </a:endParaRPr>
          </a:p>
        </p:txBody>
      </p:sp>
      <p:sp>
        <p:nvSpPr>
          <p:cNvPr id="5" name="PlaceHolder 4"/>
          <p:cNvSpPr>
            <a:spLocks noGrp="1"/>
          </p:cNvSpPr>
          <p:nvPr>
            <p:ph type="sldNum" idx="2"/>
          </p:nvPr>
        </p:nvSpPr>
        <p:spPr/>
        <p:txBody>
          <a:bodyPr/>
          <a:p>
            <a:fld id="{630F7983-9A43-464A-A4BC-93833DC10DD0}"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343080" y="376560"/>
            <a:ext cx="8457840" cy="1659600"/>
          </a:xfrm>
          <a:prstGeom prst="rect">
            <a:avLst/>
          </a:prstGeom>
          <a:noFill/>
          <a:ln w="0">
            <a:noFill/>
          </a:ln>
        </p:spPr>
        <p:txBody>
          <a:bodyPr anchor="ctr">
            <a:noAutofit/>
          </a:bodyPr>
          <a:p>
            <a:pPr indent="0" algn="ctr" defTabSz="457200">
              <a:lnSpc>
                <a:spcPct val="100000"/>
              </a:lnSpc>
              <a:buNone/>
            </a:pPr>
            <a:r>
              <a:rPr b="1" lang="en-US" sz="3600" spc="-1" strike="noStrike">
                <a:solidFill>
                  <a:schemeClr val="lt1"/>
                </a:solidFill>
                <a:latin typeface="Century Gothic"/>
              </a:rPr>
              <a:t>Other Symptoms of </a:t>
            </a:r>
            <a:br>
              <a:rPr sz="3600"/>
            </a:br>
            <a:r>
              <a:rPr b="1" lang="en-US" sz="3600" spc="-1" strike="noStrike">
                <a:solidFill>
                  <a:schemeClr val="lt1"/>
                </a:solidFill>
                <a:latin typeface="Century Gothic"/>
              </a:rPr>
              <a:t>Blocked Arteries</a:t>
            </a:r>
            <a:endParaRPr b="0" lang="en-US" sz="3600" spc="-1" strike="noStrike">
              <a:solidFill>
                <a:schemeClr val="dk1"/>
              </a:solidFill>
              <a:latin typeface="Century Gothic"/>
            </a:endParaRPr>
          </a:p>
        </p:txBody>
      </p:sp>
      <p:sp>
        <p:nvSpPr>
          <p:cNvPr id="258" name="PlaceHolder 2"/>
          <p:cNvSpPr>
            <a:spLocks noGrp="1"/>
          </p:cNvSpPr>
          <p:nvPr>
            <p:ph/>
          </p:nvPr>
        </p:nvSpPr>
        <p:spPr>
          <a:xfrm>
            <a:off x="343080" y="2157120"/>
            <a:ext cx="8457840" cy="4596840"/>
          </a:xfrm>
          <a:prstGeom prst="rect">
            <a:avLst/>
          </a:prstGeom>
          <a:noFill/>
          <a:ln w="0">
            <a:noFill/>
          </a:ln>
        </p:spPr>
        <p:txBody>
          <a:bodyPr numCol="2" spcCol="0" anchor="t">
            <a:noAutofit/>
          </a:bodyPr>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Shortness of breath.</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Sweating.</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Chest pain.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Epigastric discomfort.</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Neck pain.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Cough.</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Back pain.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Squeezing sensation.</a:t>
            </a:r>
            <a:endParaRPr b="0" lang="en-US" sz="2400" spc="-1" strike="noStrike">
              <a:solidFill>
                <a:schemeClr val="dk1">
                  <a:lumMod val="75000"/>
                  <a:lumOff val="25000"/>
                </a:schemeClr>
              </a:solidFill>
              <a:latin typeface="Century Gothic"/>
            </a:endParaRPr>
          </a:p>
          <a:p>
            <a:pPr marL="292680" indent="-292680" defTabSz="457200">
              <a:lnSpc>
                <a:spcPct val="100000"/>
              </a:lnSpc>
              <a:spcBef>
                <a:spcPts val="1001"/>
              </a:spcBef>
              <a:buClr>
                <a:srgbClr val="000000"/>
              </a:buClr>
              <a:buFont typeface="Wingdings 3" charset="2"/>
              <a:buChar char=""/>
            </a:pPr>
            <a:r>
              <a:rPr b="0" lang="en-IN" sz="2400" spc="-1" strike="noStrike">
                <a:solidFill>
                  <a:schemeClr val="dk1">
                    <a:lumMod val="75000"/>
                    <a:lumOff val="25000"/>
                  </a:schemeClr>
                </a:solidFill>
                <a:latin typeface="Century Gothic"/>
              </a:rPr>
              <a:t>Dizziness.</a:t>
            </a:r>
            <a:endParaRPr b="0" lang="en-US" sz="2400" spc="-1" strike="noStrike">
              <a:solidFill>
                <a:schemeClr val="dk1">
                  <a:lumMod val="75000"/>
                  <a:lumOff val="25000"/>
                </a:schemeClr>
              </a:solidFill>
              <a:latin typeface="Century Gothic"/>
            </a:endParaRPr>
          </a:p>
        </p:txBody>
      </p:sp>
      <p:sp>
        <p:nvSpPr>
          <p:cNvPr id="4" name="PlaceHolder 3"/>
          <p:cNvSpPr>
            <a:spLocks noGrp="1"/>
          </p:cNvSpPr>
          <p:nvPr>
            <p:ph type="sldNum" idx="2"/>
          </p:nvPr>
        </p:nvSpPr>
        <p:spPr/>
        <p:txBody>
          <a:bodyPr/>
          <a:p>
            <a:fld id="{D787A5F2-3C39-4B9E-AD94-AC2234AC2BC6}" type="slidenum">
              <a:t>9</a:t>
            </a:fld>
          </a:p>
        </p:txBody>
      </p:sp>
    </p:spTree>
  </p:cSld>
  <mc:AlternateContent>
    <mc:Choice Requires="p14">
      <p:transition spd="slow" p14:dur="2000"/>
    </mc:Choice>
    <mc:Fallback>
      <p:transition spd="slow"/>
    </mc:Fallback>
  </mc:AlternateContent>
</p:sld>
</file>

<file path=ppt/theme/_rels/theme1.xml.rels><?xml version="1.0" encoding="UTF-8"?>
<Relationships xmlns="http://schemas.openxmlformats.org/package/2006/relationships"><Relationship Id="rId1" Type="http://schemas.openxmlformats.org/officeDocument/2006/relationships/image" Target="../media/image1.jpeg"/>
</Relationships>
</file>

<file path=ppt/theme/_rels/theme2.xml.rels><?xml version="1.0" encoding="UTF-8"?>
<Relationships xmlns="http://schemas.openxmlformats.org/package/2006/relationships"><Relationship Id="rId1" Type="http://schemas.openxmlformats.org/officeDocument/2006/relationships/image" Target="../media/image1.jpeg"/>
</Relationships>
</file>

<file path=ppt/theme/_rels/theme3.xml.rels><?xml version="1.0" encoding="UTF-8"?>
<Relationships xmlns="http://schemas.openxmlformats.org/package/2006/relationships"><Relationship Id="rId1" Type="http://schemas.openxmlformats.org/officeDocument/2006/relationships/image" Target="../media/image1.jpeg"/>
</Relationships>
</file>

<file path=ppt/theme/_rels/theme4.xml.rels><?xml version="1.0" encoding="UTF-8"?>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gradFill>
          <a:gsLst>
            <a:gs pos="0">
              <a:schemeClr val="phClr">
                <a:tint val="64000"/>
                <a:lumMod val="118000"/>
              </a:schemeClr>
            </a:gs>
            <a:gs pos="100000">
              <a:schemeClr val="phClr">
                <a:tint val="92000"/>
                <a:lumMod val="110000"/>
              </a:schemeClr>
            </a:gs>
          </a:gsLst>
          <a:lin ang="5400000" scaled="0"/>
          <a:tileRect l="0" t="0" r="0" b="0"/>
        </a:gradFill>
        <a:gradFill>
          <a:gsLst>
            <a:gs pos="0">
              <a:schemeClr val="phClr">
                <a:tint val="98000"/>
                <a:lumMod val="114000"/>
              </a:schemeClr>
            </a:gs>
            <a:gs pos="100000">
              <a:schemeClr val="phClr">
                <a:shade val="90000"/>
                <a:lumMod val="84000"/>
              </a:schemeClr>
            </a:gs>
          </a:gsLst>
          <a:lin ang="5400000" scaled="0"/>
          <a:tileRect l="0" t="0" r="0" b="0"/>
        </a:gradFill>
      </a:fillStyleLst>
      <a:lnStyleLst>
        <a:ln w="9525" cap="rnd" cmpd="sng" algn="ctr">
          <a:prstDash val="solid"/>
        </a:ln>
        <a:ln w="19050"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lumMod val="124000"/>
              </a:schemeClr>
            </a:gs>
            <a:gs pos="100000">
              <a:schemeClr val="phClr">
                <a:shade val="76000"/>
                <a:lumMod val="56000"/>
              </a:schemeClr>
            </a:gs>
          </a:gsLst>
          <a:path path="circle">
            <a:fillToRect l="45000" t="65000" r="125000" b="100000"/>
          </a:path>
          <a:tileRect l="0" t="0" r="0" b="0"/>
        </a:gradFill>
        <a:blipFill rotWithShape="1">
          <a:blip r:embed="rId1"/>
          <a:srcRect l="0" t="0" r="0" b="0"/>
          <a:stretch>
            <a:fillRect l="0" t="0" r="0" b="0"/>
          </a:stretch>
        </a:blip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gradFill>
          <a:gsLst>
            <a:gs pos="0">
              <a:schemeClr val="phClr">
                <a:tint val="64000"/>
                <a:lumMod val="118000"/>
              </a:schemeClr>
            </a:gs>
            <a:gs pos="100000">
              <a:schemeClr val="phClr">
                <a:tint val="92000"/>
                <a:lumMod val="110000"/>
              </a:schemeClr>
            </a:gs>
          </a:gsLst>
          <a:lin ang="5400000" scaled="0"/>
          <a:tileRect l="0" t="0" r="0" b="0"/>
        </a:gradFill>
        <a:gradFill>
          <a:gsLst>
            <a:gs pos="0">
              <a:schemeClr val="phClr">
                <a:tint val="98000"/>
                <a:lumMod val="114000"/>
              </a:schemeClr>
            </a:gs>
            <a:gs pos="100000">
              <a:schemeClr val="phClr">
                <a:shade val="90000"/>
                <a:lumMod val="84000"/>
              </a:schemeClr>
            </a:gs>
          </a:gsLst>
          <a:lin ang="5400000" scaled="0"/>
          <a:tileRect l="0" t="0" r="0" b="0"/>
        </a:gradFill>
      </a:fillStyleLst>
      <a:lnStyleLst>
        <a:ln w="9525" cap="rnd" cmpd="sng" algn="ctr">
          <a:prstDash val="solid"/>
        </a:ln>
        <a:ln w="19050"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lumMod val="124000"/>
              </a:schemeClr>
            </a:gs>
            <a:gs pos="100000">
              <a:schemeClr val="phClr">
                <a:shade val="76000"/>
                <a:lumMod val="56000"/>
              </a:schemeClr>
            </a:gs>
          </a:gsLst>
          <a:path path="circle">
            <a:fillToRect l="45000" t="65000" r="125000" b="100000"/>
          </a:path>
          <a:tileRect l="0" t="0" r="0" b="0"/>
        </a:gradFill>
        <a:blipFill rotWithShape="1">
          <a:blip r:embed="rId1"/>
          <a:srcRect l="0" t="0" r="0" b="0"/>
          <a:stretch>
            <a:fillRect l="0" t="0" r="0" b="0"/>
          </a:stretch>
        </a:blipFill>
      </a:bgFillStyleLst>
    </a:fmtScheme>
  </a:themeElements>
</a:theme>
</file>

<file path=ppt/theme/theme3.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gradFill>
          <a:gsLst>
            <a:gs pos="0">
              <a:schemeClr val="phClr">
                <a:tint val="64000"/>
                <a:lumMod val="118000"/>
              </a:schemeClr>
            </a:gs>
            <a:gs pos="100000">
              <a:schemeClr val="phClr">
                <a:tint val="92000"/>
                <a:lumMod val="110000"/>
              </a:schemeClr>
            </a:gs>
          </a:gsLst>
          <a:lin ang="5400000" scaled="0"/>
          <a:tileRect l="0" t="0" r="0" b="0"/>
        </a:gradFill>
        <a:gradFill>
          <a:gsLst>
            <a:gs pos="0">
              <a:schemeClr val="phClr">
                <a:tint val="98000"/>
                <a:lumMod val="114000"/>
              </a:schemeClr>
            </a:gs>
            <a:gs pos="100000">
              <a:schemeClr val="phClr">
                <a:shade val="90000"/>
                <a:lumMod val="84000"/>
              </a:schemeClr>
            </a:gs>
          </a:gsLst>
          <a:lin ang="5400000" scaled="0"/>
          <a:tileRect l="0" t="0" r="0" b="0"/>
        </a:gradFill>
      </a:fillStyleLst>
      <a:lnStyleLst>
        <a:ln w="9525" cap="rnd" cmpd="sng" algn="ctr">
          <a:prstDash val="solid"/>
        </a:ln>
        <a:ln w="19050"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lumMod val="124000"/>
              </a:schemeClr>
            </a:gs>
            <a:gs pos="100000">
              <a:schemeClr val="phClr">
                <a:shade val="76000"/>
                <a:lumMod val="56000"/>
              </a:schemeClr>
            </a:gs>
          </a:gsLst>
          <a:path path="circle">
            <a:fillToRect l="45000" t="65000" r="125000" b="100000"/>
          </a:path>
          <a:tileRect l="0" t="0" r="0" b="0"/>
        </a:gradFill>
        <a:blipFill rotWithShape="1">
          <a:blip r:embed="rId1"/>
          <a:srcRect l="0" t="0" r="0" b="0"/>
          <a:stretch>
            <a:fillRect l="0" t="0" r="0" b="0"/>
          </a:stretch>
        </a:blipFill>
      </a:bgFillStyleLst>
    </a:fmtScheme>
  </a:themeElements>
</a:theme>
</file>

<file path=ppt/theme/theme4.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pitchFamily="0" charset="1"/>
        <a:ea typeface=""/>
        <a:cs typeface=""/>
      </a:majorFont>
      <a:minorFont>
        <a:latin typeface="Century Gothic" panose="020B0502020202020204" pitchFamily="0" charset="1"/>
        <a:ea typeface=""/>
        <a:cs typeface=""/>
      </a:minorFont>
    </a:fontScheme>
    <a:fmtScheme>
      <a:fillStyleLst>
        <a:solidFill>
          <a:schemeClr val="phClr"/>
        </a:solidFill>
        <a:gradFill>
          <a:gsLst>
            <a:gs pos="0">
              <a:schemeClr val="phClr">
                <a:tint val="64000"/>
                <a:lumMod val="118000"/>
              </a:schemeClr>
            </a:gs>
            <a:gs pos="100000">
              <a:schemeClr val="phClr">
                <a:tint val="92000"/>
                <a:lumMod val="110000"/>
              </a:schemeClr>
            </a:gs>
          </a:gsLst>
          <a:lin ang="5400000" scaled="0"/>
          <a:tileRect l="0" t="0" r="0" b="0"/>
        </a:gradFill>
        <a:gradFill>
          <a:gsLst>
            <a:gs pos="0">
              <a:schemeClr val="phClr">
                <a:tint val="98000"/>
                <a:lumMod val="114000"/>
              </a:schemeClr>
            </a:gs>
            <a:gs pos="100000">
              <a:schemeClr val="phClr">
                <a:shade val="90000"/>
                <a:lumMod val="84000"/>
              </a:schemeClr>
            </a:gs>
          </a:gsLst>
          <a:lin ang="5400000" scaled="0"/>
          <a:tileRect l="0" t="0" r="0" b="0"/>
        </a:gradFill>
      </a:fillStyleLst>
      <a:lnStyleLst>
        <a:ln w="9525" cap="rnd" cmpd="sng" algn="ctr">
          <a:prstDash val="solid"/>
        </a:ln>
        <a:ln w="19050" cap="rnd" cmpd="sng" algn="ctr">
          <a:prstDash val="solid"/>
        </a:ln>
        <a:ln w="28575" cap="rnd"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98000"/>
                <a:lumMod val="124000"/>
              </a:schemeClr>
            </a:gs>
            <a:gs pos="100000">
              <a:schemeClr val="phClr">
                <a:shade val="76000"/>
                <a:lumMod val="56000"/>
              </a:schemeClr>
            </a:gs>
          </a:gsLst>
          <a:path path="circle">
            <a:fillToRect l="45000" t="65000" r="125000" b="100000"/>
          </a:path>
          <a:tileRect l="0" t="0" r="0" b="0"/>
        </a:gradFill>
        <a:blipFill rotWithShape="1">
          <a:blip r:embed="rId1"/>
          <a:srcRect l="0" t="0" r="0" b="0"/>
          <a:stretch>
            <a:fillRect l="0" t="0" r="0" b="0"/>
          </a:stretch>
        </a:blip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949</TotalTime>
  <Application>LibreOffice/7.6.0.3$Windows_X86_64 LibreOffice_project/69edd8b8ebc41d00b4de3915dc82f8f0fc3b6265</Application>
  <AppVersion>15.0000</AppVersion>
  <Words>4247</Words>
  <Paragraphs>636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2024-10-21T21:29:11Z</dcterms:created>
  <dc:creator>Emma Flores</dc:creator>
  <dc:description/>
  <dc:language>en-US</dc:language>
  <cp:lastModifiedBy/>
  <dcterms:modified xsi:type="dcterms:W3CDTF">2024-10-24T14:30:32Z</dcterms:modified>
  <cp:revision>4</cp:revision>
  <dc:subject/>
  <dc:title>CHAPTER 14</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52</vt:i4>
  </property>
  <property fmtid="{D5CDD505-2E9C-101B-9397-08002B2CF9AE}" pid="3" name="PresentationFormat">
    <vt:lpwstr>On-screen Show (4:3)</vt:lpwstr>
  </property>
  <property fmtid="{D5CDD505-2E9C-101B-9397-08002B2CF9AE}" pid="4" name="Slides">
    <vt:i4>53</vt:i4>
  </property>
</Properties>
</file>