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7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1" r:id="rId12"/>
    <p:sldId id="270" r:id="rId13"/>
    <p:sldId id="272" r:id="rId14"/>
    <p:sldId id="281" r:id="rId15"/>
    <p:sldId id="283" r:id="rId16"/>
    <p:sldId id="284" r:id="rId17"/>
    <p:sldId id="273" r:id="rId18"/>
    <p:sldId id="274" r:id="rId19"/>
    <p:sldId id="275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313" r:id="rId28"/>
    <p:sldId id="314" r:id="rId29"/>
    <p:sldId id="315" r:id="rId30"/>
    <p:sldId id="292" r:id="rId31"/>
    <p:sldId id="293" r:id="rId32"/>
    <p:sldId id="276" r:id="rId33"/>
    <p:sldId id="277" r:id="rId34"/>
    <p:sldId id="278" r:id="rId35"/>
    <p:sldId id="279" r:id="rId36"/>
    <p:sldId id="280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73765" autoAdjust="0"/>
  </p:normalViewPr>
  <p:slideViewPr>
    <p:cSldViewPr snapToGrid="0">
      <p:cViewPr>
        <p:scale>
          <a:sx n="72" d="100"/>
          <a:sy n="72" d="100"/>
        </p:scale>
        <p:origin x="-84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t>12/5/2017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is disaster planning important for the medical office?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(Planning can minimize damage and help restore services more efficiently.)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417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practiced response procedures help to reduce the effects of anxiety?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(Learned procedures help individuals decide what to do without having to think through all the possibilities, and people feel more confident when they have a plan to respond to a threat.)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the symptoms of a full-blown anxiety attack?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(Hyperventilation, rapid heart rate, unresponsiveness, loss of control of emotions.)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824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interventions can help alleviate moderate anxiety, severe anxiety, and panic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(Maintaining a calm manner, encouraging slow, deep breaths, providing a quiet area for the patient.)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</a:t>
            </a:r>
            <a:r>
              <a:rPr lang="en-US" sz="120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Figure 36-6 to see the levels of anxiety.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697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Emergency preparedness is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process of making plans to prevent, respond, and recover from an emergency situation.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federal agency requires most businesses to have a formal emergency action plan?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(The Occupational Safety and Health Administration [OSHA].)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5535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do you think having a formal emergency action plan is important?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(Planning can minimize damage, facilitate the efficient restoration of services; having a plan helps people to decide what to do without having to think through all the possibilities; individuals feel more confident when they have a plan to respond to a threat.)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3606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Would</a:t>
            </a:r>
            <a:r>
              <a:rPr lang="en-US" baseline="0" dirty="0" smtClean="0"/>
              <a:t> every emergency require 911? Why or why not?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5505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would an</a:t>
            </a:r>
            <a:r>
              <a:rPr lang="en-US" baseline="0" dirty="0" smtClean="0"/>
              <a:t> exit route be marked on map?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1105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Does your current room or building have an evacuation plan posted? What does it look like?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See Figure 36-7 to see an example of an evacuation floor plan.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4940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7865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</a:t>
            </a:r>
            <a:r>
              <a:rPr lang="en-US" baseline="0" dirty="0" smtClean="0"/>
              <a:t> would you determine which employees remain behind? What critical operations need to be considered?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How might you account for employees after an evacuation?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14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073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hazards broadly categorized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(Natural or man-made.)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7588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6025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types of equipment should be inspected and maintained to reduce the risk of fire in the medical office?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(Heating equipment, washers and dryers, electrical cords.)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9683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might</a:t>
            </a:r>
            <a:r>
              <a:rPr lang="en-US" baseline="0" dirty="0" smtClean="0"/>
              <a:t> you maintain the cords and wires in the medical office?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608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might</a:t>
            </a:r>
            <a:r>
              <a:rPr lang="en-US" baseline="0" dirty="0" smtClean="0"/>
              <a:t> you deal with each potential fuel source to prevent a fire emergency?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3477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 smtClean="0"/>
              <a:t>Also discuss oxygen</a:t>
            </a:r>
            <a:r>
              <a:rPr lang="en-US" baseline="0" dirty="0" smtClean="0"/>
              <a:t> with students – the air around us has about a 21% oxygen content, and most fires only require an atmosphere of 16% to burn.</a:t>
            </a:r>
          </a:p>
          <a:p>
            <a:pPr marL="628650" lvl="1" indent="-171450">
              <a:buFont typeface="Arial" charset="0"/>
              <a:buChar char="•"/>
            </a:pPr>
            <a:r>
              <a:rPr lang="en-US" baseline="0" dirty="0" smtClean="0"/>
              <a:t>Many medical offices store oxygen in their facilities to administer to patients as necessary.</a:t>
            </a:r>
          </a:p>
          <a:p>
            <a:pPr marL="171450" lvl="0" indent="-171450">
              <a:buFont typeface="Arial" charset="0"/>
              <a:buChar char="•"/>
            </a:pPr>
            <a:r>
              <a:rPr lang="en-US" dirty="0" smtClean="0"/>
              <a:t>If something catches</a:t>
            </a:r>
            <a:r>
              <a:rPr lang="en-US" baseline="0" dirty="0" smtClean="0"/>
              <a:t> fire, oxygen will make the flame hotter and cause it to burn faster and more vigorously.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6896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 smtClean="0"/>
              <a:t>A fire</a:t>
            </a:r>
            <a:r>
              <a:rPr lang="en-US" baseline="0" dirty="0" smtClean="0"/>
              <a:t> prevention plan is a written document that identifies flammable and combustible materials stored in the workplace and ways to control workplace fire hazards.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8291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 smtClean="0"/>
              <a:t>Methods of fire prevention for the medical office are presented in Box 36-1.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076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can lighted exit signs be tested?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(Turning off the lights.)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496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function of a fire door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(Fire doors contain the fire on one side of the door, preventing its spread to other areas of the building.)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96570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preferred method to backup computer files?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(On a network, Internet system, or at another location.)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159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entity responds to industrial hazards, chemical contamination, and threats of radioactivity?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(The National Response Center of the Environmental Protection Agency.)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6457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can you tell if batteries should be changed on battery-operated smoke detectors?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(Press the test button on the device; batteries should be changed every 6 months, and the date should be noted on the detector.)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736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8299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are fire extinguishers placed near the exit of each room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(So that the fire does not get between the person and the extinguisher, and so the person can clear a path out of an area that is on fire.)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Within what distance should extinguishers be located from flammable liquids stored in containers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(Within a 50-foot travel distance.)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36-1 lists and describes</a:t>
            </a:r>
            <a:r>
              <a:rPr lang="en-US" sz="120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five fire classifications along with the type of extinguisher (by label) that can be used to extinguish each class of fire.</a:t>
            </a:r>
            <a:endParaRPr lang="en-US" i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2951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 smtClean="0"/>
              <a:t>See Procedure 36-1: Demonstrating Proper Use of a Fire Extinguisher.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361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does the acronym PASS stand for?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(Pull, Aim, Squeeze, Sweep.)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0920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first priority when responding to a fire?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(Patient safety is always a first priority.)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</a:t>
            </a:r>
            <a:r>
              <a:rPr lang="en-US" sz="120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Procedure 36-2: Participating in a Mock Exposure Event.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367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signs indicate that you should not open a door in a fire emergency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(Feel the door for heat. Do not open a door if it is warm or if you see smoke around the door frame.)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13299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are employees trained in emergency procedures?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(During orientation to the facility, and usually annually.)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45036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the reasons for involving multiple organizations and agencies in disaster drills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(This involvement allows communities to evaluate their disaster response systems and identify potential weaknesses.)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17904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can medical assistants help in the event of a real disaster?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(Provide emergency first aid, help to calm victims, document services, perform other procedures.)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347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examples of individuals reacting positively to emergency situations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(Authorities and volunteers mobilizing to fill sandbags in response to a flood.)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343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 smtClean="0"/>
              <a:t>What does HAZMAT mean? </a:t>
            </a:r>
            <a:r>
              <a:rPr lang="en-US" i="1" dirty="0" smtClean="0"/>
              <a:t>(It’s an acronym constructed</a:t>
            </a:r>
            <a:r>
              <a:rPr lang="en-US" i="1" baseline="0" dirty="0" smtClean="0"/>
              <a:t> from “hazardous materials.”)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358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 some characteristics of disasters more likely to cause serious psychological effects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(Disasters that occur without warning, threats to personal safety or unknown health effects, hazards of unknown duration, disasters caused by malice or human error, disasters with a symbolic significance.)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714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another name for general adaptation syndrome (GAS)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(The "fight or flight" response.)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the four stages of GAS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(The alarm reaction, the stage of resistance, the recovery phase, and the stage of exhaustion.)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228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the body's response to threat in the alarm reaction stage (stage 1)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(Increased production of adrenal hormones.)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98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body's response to threat in the resistance stage (stage 2)?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(The body adapts and adrenal hormone levels return to normal or slightly above normal.)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711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name of the stage in which stress remains and the body can no longer cope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(Stage 3, Exhaustion.)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the body's physical reactions to persistent stress?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(Fatigue, hunger, headaches.)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159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7754690-3B3E-4BC1-8819-D6A422E0621C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A346-B675-40F2-A743-3E0CE7435074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E3F-C39A-4229-874C-150E184F2154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A9AE-CBDC-47DC-9308-AC070C7A13F7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8FF8-344E-41A8-AAA9-E8784730B8F2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8864-81BB-4558-AFA3-BC900095039C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ED937-88DA-4EC4-86DC-0538D2E49AA6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E866-011A-4C60-9FB2-198D5725F27D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18DE-D218-4AC0-BF22-2D7CE57FED56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A85FC-E433-4561-8B9B-729BA5D909A8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587A-8060-4E55-ADAD-33079882DB60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A370EF6-F4F8-4385-B8B8-30E4437332CF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Copyright 2016 by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Chapter 36</a:t>
            </a:r>
            <a:endParaRPr lang="en-US" sz="60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Emergency Preparedness and Protective Practices</a:t>
            </a:r>
            <a:endParaRPr lang="en-US" sz="32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2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Psychological Effects of Emergencies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Positive reaction to an emergency</a:t>
            </a:r>
            <a:endParaRPr lang="en-US" dirty="0"/>
          </a:p>
          <a:p>
            <a:pPr lvl="1"/>
            <a:r>
              <a:rPr lang="en-GB" dirty="0"/>
              <a:t>Triggering of resources to meet the challenges</a:t>
            </a:r>
            <a:endParaRPr lang="en-US" dirty="0"/>
          </a:p>
          <a:p>
            <a:pPr lvl="0"/>
            <a:r>
              <a:rPr lang="en-GB" dirty="0"/>
              <a:t>Negative reaction to an emergency</a:t>
            </a:r>
            <a:endParaRPr lang="en-US" dirty="0"/>
          </a:p>
          <a:p>
            <a:pPr lvl="1"/>
            <a:r>
              <a:rPr lang="en-GB" dirty="0"/>
              <a:t>Often occurs when physical and emotional resources are depleted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45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Psychological Effects of </a:t>
            </a:r>
            <a:r>
              <a:rPr lang="en-US" dirty="0" smtClean="0"/>
              <a:t>Emergencies </a:t>
            </a:r>
            <a:r>
              <a:rPr lang="en-US" dirty="0"/>
              <a:t>(Cont.)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Disasters that cause the most serious psychological effects are those that:</a:t>
            </a:r>
            <a:endParaRPr lang="en-US" dirty="0"/>
          </a:p>
          <a:p>
            <a:pPr lvl="1"/>
            <a:r>
              <a:rPr lang="en-GB" dirty="0"/>
              <a:t>Occur without warning </a:t>
            </a:r>
            <a:endParaRPr lang="en-US" dirty="0"/>
          </a:p>
          <a:p>
            <a:pPr lvl="1"/>
            <a:r>
              <a:rPr lang="en-GB" dirty="0"/>
              <a:t>Pose a serious threat to personal safety or have unknown health effects </a:t>
            </a:r>
            <a:endParaRPr lang="en-US" dirty="0"/>
          </a:p>
          <a:p>
            <a:pPr lvl="1"/>
            <a:r>
              <a:rPr lang="en-GB" dirty="0"/>
              <a:t>Have an uncertain duration </a:t>
            </a:r>
            <a:endParaRPr lang="en-US" dirty="0"/>
          </a:p>
          <a:p>
            <a:pPr lvl="1"/>
            <a:r>
              <a:rPr lang="en-GB" dirty="0"/>
              <a:t>Result from malicious intent or human error </a:t>
            </a:r>
            <a:endParaRPr lang="en-US" dirty="0"/>
          </a:p>
          <a:p>
            <a:pPr lvl="1"/>
            <a:r>
              <a:rPr lang="en-GB" dirty="0"/>
              <a:t>Involve a symbol (such as the 9/11 attacks</a:t>
            </a:r>
            <a:r>
              <a:rPr lang="en-GB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57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450" y="391559"/>
            <a:ext cx="9366325" cy="1143000"/>
          </a:xfrm>
        </p:spPr>
        <p:txBody>
          <a:bodyPr/>
          <a:lstStyle/>
          <a:p>
            <a:r>
              <a:rPr lang="en-US" dirty="0"/>
              <a:t>The Stress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462" y="1594782"/>
            <a:ext cx="9036423" cy="3508977"/>
          </a:xfrm>
        </p:spPr>
        <p:txBody>
          <a:bodyPr/>
          <a:lstStyle/>
          <a:p>
            <a:pPr lvl="0"/>
            <a:r>
              <a:rPr lang="en-US" b="1" dirty="0"/>
              <a:t>Stress: </a:t>
            </a:r>
            <a:r>
              <a:rPr lang="en-US" dirty="0"/>
              <a:t>The body's response to threat or change</a:t>
            </a:r>
          </a:p>
          <a:p>
            <a:pPr lvl="0"/>
            <a:r>
              <a:rPr lang="en-US" dirty="0"/>
              <a:t>Body’s response to stress: general adaptation syndrome (GAS)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391" y="2787412"/>
            <a:ext cx="2180397" cy="3621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350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702" y="351803"/>
            <a:ext cx="9366325" cy="1143000"/>
          </a:xfrm>
        </p:spPr>
        <p:txBody>
          <a:bodyPr/>
          <a:lstStyle/>
          <a:p>
            <a:r>
              <a:rPr lang="en-US" dirty="0"/>
              <a:t>The Stress </a:t>
            </a:r>
            <a:r>
              <a:rPr lang="en-US" dirty="0" smtClean="0"/>
              <a:t>Response (</a:t>
            </a:r>
            <a:r>
              <a:rPr lang="en-US" dirty="0"/>
              <a:t>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463" y="1581530"/>
            <a:ext cx="9036423" cy="350897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/>
              <a:t>Alarm phase</a:t>
            </a:r>
            <a:endParaRPr lang="en-US" dirty="0"/>
          </a:p>
          <a:p>
            <a:pPr lvl="1"/>
            <a:r>
              <a:rPr lang="en-US" dirty="0"/>
              <a:t>Body senses a stress and begins to react</a:t>
            </a:r>
          </a:p>
          <a:p>
            <a:pPr lvl="1"/>
            <a:r>
              <a:rPr lang="en-US" dirty="0"/>
              <a:t>Epinephrine is released, which stimulates the sympathetic nervous system</a:t>
            </a:r>
          </a:p>
          <a:p>
            <a:pPr lvl="2"/>
            <a:r>
              <a:rPr lang="en-US" dirty="0"/>
              <a:t>Pupils dilate</a:t>
            </a:r>
          </a:p>
          <a:p>
            <a:pPr lvl="2"/>
            <a:r>
              <a:rPr lang="en-US" dirty="0"/>
              <a:t>Heart beats faster</a:t>
            </a:r>
          </a:p>
          <a:p>
            <a:pPr lvl="2"/>
            <a:r>
              <a:rPr lang="en-US" dirty="0"/>
              <a:t>Respirations become faster and deeper</a:t>
            </a:r>
          </a:p>
          <a:p>
            <a:pPr lvl="2"/>
            <a:r>
              <a:rPr lang="en-US" dirty="0"/>
              <a:t>Blood pressure rises</a:t>
            </a:r>
          </a:p>
          <a:p>
            <a:pPr lvl="1"/>
            <a:r>
              <a:rPr lang="en-US" dirty="0"/>
              <a:t>Body prepares to fight or run away</a:t>
            </a:r>
          </a:p>
          <a:p>
            <a:pPr lvl="1"/>
            <a:r>
              <a:rPr lang="en-US" dirty="0"/>
              <a:t>Individual’s attention becomes narrowly focused on the perceived threat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403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946" y="312047"/>
            <a:ext cx="9366325" cy="1143000"/>
          </a:xfrm>
        </p:spPr>
        <p:txBody>
          <a:bodyPr/>
          <a:lstStyle/>
          <a:p>
            <a:r>
              <a:rPr lang="en-US" dirty="0"/>
              <a:t>The Stress </a:t>
            </a:r>
            <a:r>
              <a:rPr lang="en-US" dirty="0" smtClean="0"/>
              <a:t>Response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193" y="1435756"/>
            <a:ext cx="9036423" cy="3508977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/>
              <a:t>Resistance phase</a:t>
            </a:r>
            <a:endParaRPr lang="en-US" dirty="0"/>
          </a:p>
          <a:p>
            <a:pPr lvl="1"/>
            <a:r>
              <a:rPr lang="en-US" dirty="0"/>
              <a:t>Stress remains, but the body adapts</a:t>
            </a:r>
          </a:p>
          <a:p>
            <a:pPr lvl="1"/>
            <a:r>
              <a:rPr lang="en-US" dirty="0"/>
              <a:t>May occur within hours or days</a:t>
            </a:r>
          </a:p>
          <a:p>
            <a:pPr lvl="1"/>
            <a:r>
              <a:rPr lang="en-US" dirty="0"/>
              <a:t>Levels of adrenal hormones may </a:t>
            </a:r>
          </a:p>
          <a:p>
            <a:pPr lvl="2"/>
            <a:r>
              <a:rPr lang="en-US" dirty="0"/>
              <a:t>Remain slightly high </a:t>
            </a:r>
          </a:p>
          <a:p>
            <a:pPr lvl="2"/>
            <a:r>
              <a:rPr lang="en-US" dirty="0"/>
              <a:t>Drop back to </a:t>
            </a:r>
            <a:r>
              <a:rPr lang="en-US" dirty="0" smtClean="0"/>
              <a:t>normal</a:t>
            </a:r>
          </a:p>
          <a:p>
            <a:pPr lvl="0"/>
            <a:r>
              <a:rPr lang="en-US" b="1" dirty="0"/>
              <a:t>Recovery or Exhaustion phase</a:t>
            </a:r>
            <a:endParaRPr lang="en-US" dirty="0"/>
          </a:p>
          <a:p>
            <a:pPr lvl="1"/>
            <a:r>
              <a:rPr lang="en-US" dirty="0"/>
              <a:t>Parasympathetic system begins to regain control</a:t>
            </a:r>
          </a:p>
          <a:p>
            <a:pPr lvl="1"/>
            <a:r>
              <a:rPr lang="en-US" dirty="0"/>
              <a:t>Body returns to normal level of function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988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720" y="444568"/>
            <a:ext cx="9366325" cy="1143000"/>
          </a:xfrm>
        </p:spPr>
        <p:txBody>
          <a:bodyPr/>
          <a:lstStyle/>
          <a:p>
            <a:r>
              <a:rPr lang="en-US" dirty="0"/>
              <a:t>The Stress </a:t>
            </a:r>
            <a:r>
              <a:rPr lang="en-US" dirty="0" smtClean="0"/>
              <a:t>Response (</a:t>
            </a:r>
            <a:r>
              <a:rPr lang="en-US" dirty="0"/>
              <a:t>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741" y="1740556"/>
            <a:ext cx="9036423" cy="3508977"/>
          </a:xfrm>
        </p:spPr>
        <p:txBody>
          <a:bodyPr/>
          <a:lstStyle/>
          <a:p>
            <a:pPr lvl="0"/>
            <a:r>
              <a:rPr lang="en-US" dirty="0"/>
              <a:t>If stress persists causes:</a:t>
            </a:r>
          </a:p>
          <a:p>
            <a:pPr lvl="1"/>
            <a:r>
              <a:rPr lang="en-US" dirty="0"/>
              <a:t>Increase in blood pressure</a:t>
            </a:r>
          </a:p>
          <a:p>
            <a:pPr lvl="1"/>
            <a:r>
              <a:rPr lang="en-US" dirty="0"/>
              <a:t>Elevated glucose level</a:t>
            </a:r>
          </a:p>
          <a:p>
            <a:pPr lvl="1"/>
            <a:r>
              <a:rPr lang="en-US" dirty="0"/>
              <a:t>Increased metabolism</a:t>
            </a:r>
          </a:p>
          <a:p>
            <a:pPr lvl="1"/>
            <a:r>
              <a:rPr lang="en-US" dirty="0"/>
              <a:t>Increased pressure within the eye</a:t>
            </a:r>
          </a:p>
          <a:p>
            <a:pPr lvl="2"/>
            <a:r>
              <a:rPr lang="en-US" dirty="0"/>
              <a:t>Leads to fatigue, hunger, and headaches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988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Stress </a:t>
            </a:r>
            <a:r>
              <a:rPr lang="en-US" dirty="0" smtClean="0"/>
              <a:t>Response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Chronic stress</a:t>
            </a:r>
          </a:p>
          <a:p>
            <a:pPr lvl="1"/>
            <a:r>
              <a:rPr lang="en-US" dirty="0"/>
              <a:t>Body is unable to maintain the response</a:t>
            </a:r>
          </a:p>
          <a:p>
            <a:pPr lvl="1"/>
            <a:r>
              <a:rPr lang="en-US" dirty="0"/>
              <a:t>Immune system is compromised</a:t>
            </a:r>
          </a:p>
          <a:p>
            <a:pPr lvl="1"/>
            <a:r>
              <a:rPr lang="en-US" dirty="0"/>
              <a:t>Individual is more prone to a variety of illnesses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264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Anxiety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Anxiety: normal part of the "fight or flight response" </a:t>
            </a:r>
          </a:p>
          <a:p>
            <a:pPr lvl="1"/>
            <a:r>
              <a:rPr lang="en-US" b="1" dirty="0"/>
              <a:t>Anxiety: </a:t>
            </a:r>
            <a:r>
              <a:rPr lang="en-US" dirty="0"/>
              <a:t>A feeling of worry or uneasiness, often triggered by an event with an uncertain outcome</a:t>
            </a:r>
          </a:p>
          <a:p>
            <a:pPr lvl="0"/>
            <a:r>
              <a:rPr lang="en-US" dirty="0"/>
              <a:t>Individual who is moderately to severely anxious</a:t>
            </a:r>
          </a:p>
          <a:p>
            <a:pPr lvl="1"/>
            <a:r>
              <a:rPr lang="en-US" dirty="0"/>
              <a:t>Not able to notice details</a:t>
            </a:r>
          </a:p>
          <a:p>
            <a:pPr lvl="1"/>
            <a:r>
              <a:rPr lang="en-US" dirty="0"/>
              <a:t>Not able to think as clearly </a:t>
            </a:r>
          </a:p>
          <a:p>
            <a:pPr lvl="0"/>
            <a:r>
              <a:rPr lang="en-US" dirty="0"/>
              <a:t>Emergency procedures that have been learned and practiced</a:t>
            </a:r>
          </a:p>
          <a:p>
            <a:pPr lvl="1"/>
            <a:r>
              <a:rPr lang="en-US" dirty="0"/>
              <a:t>Keep anxiety level from rising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965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Anxiety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Severe anxiety in an emergency situation</a:t>
            </a:r>
          </a:p>
          <a:p>
            <a:pPr lvl="1"/>
            <a:r>
              <a:rPr lang="en-US" dirty="0"/>
              <a:t>Tends to immobilize an individual </a:t>
            </a:r>
          </a:p>
          <a:p>
            <a:pPr lvl="1"/>
            <a:r>
              <a:rPr lang="en-US" dirty="0"/>
              <a:t>Stimulates anxiety in others</a:t>
            </a:r>
          </a:p>
          <a:p>
            <a:pPr lvl="1"/>
            <a:r>
              <a:rPr lang="en-US" dirty="0"/>
              <a:t>Symptoms of an anxiety attack:</a:t>
            </a:r>
          </a:p>
          <a:p>
            <a:pPr lvl="2"/>
            <a:r>
              <a:rPr lang="en-US" dirty="0"/>
              <a:t>Hyperventilation</a:t>
            </a:r>
          </a:p>
          <a:p>
            <a:pPr lvl="2"/>
            <a:r>
              <a:rPr lang="en-US" dirty="0"/>
              <a:t>Rapid heart rate</a:t>
            </a:r>
          </a:p>
          <a:p>
            <a:pPr lvl="2"/>
            <a:r>
              <a:rPr lang="en-US" dirty="0"/>
              <a:t>Unresponsive</a:t>
            </a:r>
          </a:p>
          <a:p>
            <a:pPr lvl="1"/>
            <a:r>
              <a:rPr lang="en-US" dirty="0"/>
              <a:t>Assist highly anxious person</a:t>
            </a:r>
          </a:p>
          <a:p>
            <a:pPr lvl="2"/>
            <a:r>
              <a:rPr lang="en-US" dirty="0"/>
              <a:t>Give the anxious person directions in short sentences</a:t>
            </a:r>
          </a:p>
          <a:p>
            <a:pPr lvl="2"/>
            <a:r>
              <a:rPr lang="en-US" dirty="0"/>
              <a:t>Help person to breathe deeply</a:t>
            </a:r>
          </a:p>
          <a:p>
            <a:pPr lvl="2"/>
            <a:r>
              <a:rPr lang="en-US" dirty="0"/>
              <a:t>Direct the person where to go if: a dangerous area must be evacuated; the person should take cover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65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Action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Required by OSHA for almost all businesses</a:t>
            </a:r>
            <a:endParaRPr lang="en-US" dirty="0"/>
          </a:p>
          <a:p>
            <a:pPr lvl="0"/>
            <a:r>
              <a:rPr lang="en-GB" dirty="0"/>
              <a:t>Must include:</a:t>
            </a:r>
            <a:endParaRPr lang="en-US" dirty="0"/>
          </a:p>
          <a:p>
            <a:pPr lvl="1"/>
            <a:r>
              <a:rPr lang="en-GB" dirty="0"/>
              <a:t>Means of reporting fires and other emergencies</a:t>
            </a:r>
            <a:endParaRPr lang="en-US" dirty="0"/>
          </a:p>
          <a:p>
            <a:pPr lvl="1"/>
            <a:r>
              <a:rPr lang="en-GB" dirty="0"/>
              <a:t>Evacuation procedures and emergency escape routes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35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 </a:t>
            </a:r>
            <a:r>
              <a:rPr lang="en-US" dirty="0"/>
              <a:t>to Disaster and Emergency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Possibility of a disaster or serious emergency at health care facility</a:t>
            </a:r>
            <a:endParaRPr lang="en-US" dirty="0"/>
          </a:p>
          <a:p>
            <a:pPr lvl="1"/>
            <a:r>
              <a:rPr lang="en-GB" dirty="0"/>
              <a:t>May cause damage and/or threaten employees, patients, buildings</a:t>
            </a:r>
            <a:endParaRPr lang="en-US" dirty="0"/>
          </a:p>
          <a:p>
            <a:pPr lvl="1"/>
            <a:r>
              <a:rPr lang="en-GB" dirty="0"/>
              <a:t>May cause harm or inability provide usual services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1650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Action </a:t>
            </a:r>
            <a:r>
              <a:rPr lang="en-US" dirty="0" smtClean="0"/>
              <a:t>Plan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Must include:</a:t>
            </a:r>
            <a:endParaRPr lang="en-US" dirty="0"/>
          </a:p>
          <a:p>
            <a:pPr lvl="1"/>
            <a:r>
              <a:rPr lang="en-GB" dirty="0"/>
              <a:t>Procedures for employees who remain </a:t>
            </a:r>
            <a:endParaRPr lang="en-US" dirty="0"/>
          </a:p>
          <a:p>
            <a:pPr lvl="2"/>
            <a:r>
              <a:rPr lang="en-GB" dirty="0"/>
              <a:t>For critical operations that need to be completed</a:t>
            </a:r>
            <a:endParaRPr lang="en-US" dirty="0"/>
          </a:p>
          <a:p>
            <a:pPr lvl="1"/>
            <a:r>
              <a:rPr lang="en-GB" dirty="0"/>
              <a:t>A way to account for all employees after evacuation</a:t>
            </a:r>
            <a:endParaRPr lang="en-US" dirty="0"/>
          </a:p>
          <a:p>
            <a:pPr lvl="1"/>
            <a:r>
              <a:rPr lang="en-GB" dirty="0"/>
              <a:t>Designation of rescue and medical duties</a:t>
            </a:r>
            <a:endParaRPr lang="en-US" dirty="0"/>
          </a:p>
          <a:p>
            <a:pPr lvl="1"/>
            <a:r>
              <a:rPr lang="en-GB" dirty="0"/>
              <a:t>Who to contact for additional information or clarification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8063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Action </a:t>
            </a:r>
            <a:r>
              <a:rPr lang="en-US" dirty="0" smtClean="0"/>
              <a:t>Plan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Components of an emergency action plan</a:t>
            </a:r>
          </a:p>
          <a:p>
            <a:pPr lvl="1"/>
            <a:r>
              <a:rPr lang="en-US" dirty="0"/>
              <a:t>Preferred mean of reporting fires and other emergencies</a:t>
            </a:r>
          </a:p>
          <a:p>
            <a:pPr lvl="2"/>
            <a:r>
              <a:rPr lang="en-US" dirty="0"/>
              <a:t>Dialing 911</a:t>
            </a:r>
          </a:p>
          <a:p>
            <a:pPr lvl="2"/>
            <a:r>
              <a:rPr lang="en-US" dirty="0"/>
              <a:t>Dialing internal emergency phone numbers</a:t>
            </a:r>
          </a:p>
          <a:p>
            <a:pPr lvl="2"/>
            <a:r>
              <a:rPr lang="en-US" dirty="0"/>
              <a:t>Activation of manual alarm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39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Action </a:t>
            </a:r>
            <a:r>
              <a:rPr lang="en-US" dirty="0" smtClean="0"/>
              <a:t>Plan (</a:t>
            </a:r>
            <a:r>
              <a:rPr lang="en-US" dirty="0"/>
              <a:t>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Components of an emergency action plan</a:t>
            </a:r>
          </a:p>
          <a:p>
            <a:pPr lvl="1"/>
            <a:r>
              <a:rPr lang="en-US" dirty="0"/>
              <a:t>Emergency evacuation plan</a:t>
            </a:r>
            <a:endParaRPr lang="en-US" b="1" dirty="0"/>
          </a:p>
          <a:p>
            <a:pPr lvl="2"/>
            <a:r>
              <a:rPr lang="en-US" dirty="0"/>
              <a:t>Emergency evacuation procedures</a:t>
            </a:r>
          </a:p>
          <a:p>
            <a:pPr lvl="2"/>
            <a:r>
              <a:rPr lang="en-US" dirty="0"/>
              <a:t>Type of evacuation</a:t>
            </a:r>
          </a:p>
          <a:p>
            <a:pPr lvl="2"/>
            <a:r>
              <a:rPr lang="en-US" dirty="0"/>
              <a:t>Exit routes – an evacuation floor plan is necessary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669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Action </a:t>
            </a:r>
            <a:r>
              <a:rPr lang="en-US" dirty="0" smtClean="0"/>
              <a:t>Plan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Evacuation </a:t>
            </a:r>
            <a:r>
              <a:rPr lang="en-US" dirty="0"/>
              <a:t>floor plan should include the following:</a:t>
            </a:r>
          </a:p>
          <a:p>
            <a:pPr lvl="1"/>
            <a:r>
              <a:rPr lang="en-US" dirty="0"/>
              <a:t>Employee’s current location</a:t>
            </a:r>
          </a:p>
          <a:p>
            <a:pPr lvl="1"/>
            <a:r>
              <a:rPr lang="en-US" dirty="0"/>
              <a:t>Primary and secondary exit routes</a:t>
            </a:r>
          </a:p>
          <a:p>
            <a:pPr lvl="1"/>
            <a:r>
              <a:rPr lang="en-US" dirty="0"/>
              <a:t>Manual fire alarm boxes</a:t>
            </a:r>
          </a:p>
          <a:p>
            <a:pPr lvl="1"/>
            <a:r>
              <a:rPr lang="en-US" dirty="0"/>
              <a:t>Portable fire extinguishes</a:t>
            </a:r>
          </a:p>
          <a:p>
            <a:pPr lvl="1"/>
            <a:r>
              <a:rPr lang="en-US" dirty="0"/>
              <a:t>Emergency exit doors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115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Action </a:t>
            </a:r>
            <a:r>
              <a:rPr lang="en-US" dirty="0" smtClean="0"/>
              <a:t>Plan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Evacuation </a:t>
            </a:r>
            <a:r>
              <a:rPr lang="en-US" dirty="0"/>
              <a:t>floor plan should include the following:</a:t>
            </a:r>
          </a:p>
          <a:p>
            <a:pPr lvl="1"/>
            <a:r>
              <a:rPr lang="en-US" dirty="0"/>
              <a:t>Wheelchair accessible exits</a:t>
            </a:r>
          </a:p>
          <a:p>
            <a:pPr lvl="1"/>
            <a:r>
              <a:rPr lang="en-US" dirty="0"/>
              <a:t>Shelter-in-place areas</a:t>
            </a:r>
          </a:p>
          <a:p>
            <a:pPr lvl="1"/>
            <a:r>
              <a:rPr lang="en-US" dirty="0"/>
              <a:t>Assembly areas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9079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Action </a:t>
            </a:r>
            <a:r>
              <a:rPr lang="en-US" dirty="0" smtClean="0"/>
              <a:t>Plan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Components of an emergency action plan</a:t>
            </a:r>
          </a:p>
          <a:p>
            <a:pPr lvl="1"/>
            <a:r>
              <a:rPr lang="en-US" dirty="0"/>
              <a:t>Procedures for employees who remain behind to perform critical operations before evacuation</a:t>
            </a:r>
          </a:p>
          <a:p>
            <a:pPr lvl="1"/>
            <a:r>
              <a:rPr lang="en-US" dirty="0"/>
              <a:t>Procedures to account for all employees after an evacuation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618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Action </a:t>
            </a:r>
            <a:r>
              <a:rPr lang="en-US" dirty="0" smtClean="0"/>
              <a:t>Plan (Cont</a:t>
            </a:r>
            <a:r>
              <a:rPr lang="en-US" dirty="0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Components of an emergency action plan</a:t>
            </a:r>
          </a:p>
          <a:p>
            <a:pPr lvl="1"/>
            <a:r>
              <a:rPr lang="en-US" dirty="0"/>
              <a:t>Procedures for employees performing rescue or medical duties</a:t>
            </a:r>
          </a:p>
          <a:p>
            <a:pPr lvl="2"/>
            <a:r>
              <a:rPr lang="en-US" dirty="0"/>
              <a:t>Known as evacuation wardens</a:t>
            </a:r>
          </a:p>
          <a:p>
            <a:r>
              <a:rPr lang="en-US" dirty="0"/>
              <a:t>Individuals who can be contacted for further information under the plan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2087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36.2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 startAt="11"/>
            </a:pPr>
            <a:r>
              <a:rPr lang="en-US" dirty="0" smtClean="0"/>
              <a:t> List </a:t>
            </a:r>
            <a:r>
              <a:rPr lang="en-US" dirty="0"/>
              <a:t>and describe the elements of a fire.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 smtClean="0"/>
              <a:t> State </a:t>
            </a:r>
            <a:r>
              <a:rPr lang="en-US" dirty="0"/>
              <a:t>the five elements that must be included in a fire prevention plan.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 smtClean="0"/>
              <a:t> Identify </a:t>
            </a:r>
            <a:r>
              <a:rPr lang="en-US" dirty="0"/>
              <a:t>methods of fire prevention for the medical office.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en-US" dirty="0" smtClean="0"/>
              <a:t> List </a:t>
            </a:r>
            <a:r>
              <a:rPr lang="en-US" dirty="0"/>
              <a:t>and describe safety measures used for fire protection in the medical office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2330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</a:t>
            </a:r>
            <a:r>
              <a:rPr lang="en-US" dirty="0" smtClean="0"/>
              <a:t>36.2 Objectives </a:t>
            </a:r>
            <a:r>
              <a:rPr lang="en-US" dirty="0"/>
              <a:t>(Cont.)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15"/>
            </a:pPr>
            <a:r>
              <a:rPr lang="en-US" dirty="0" smtClean="0"/>
              <a:t> List </a:t>
            </a:r>
            <a:r>
              <a:rPr lang="en-US" dirty="0"/>
              <a:t>and describe the five classes of fire.</a:t>
            </a:r>
          </a:p>
          <a:p>
            <a:pPr marL="514350" lvl="0" indent="-514350">
              <a:buFont typeface="+mj-lt"/>
              <a:buAutoNum type="arabicPeriod" startAt="15"/>
            </a:pPr>
            <a:r>
              <a:rPr lang="en-US" dirty="0" smtClean="0"/>
              <a:t> Identify </a:t>
            </a:r>
            <a:r>
              <a:rPr lang="en-US" dirty="0"/>
              <a:t>the steps included in the RACE response.</a:t>
            </a:r>
          </a:p>
          <a:p>
            <a:pPr marL="514350" lvl="0" indent="-514350">
              <a:buFont typeface="+mj-lt"/>
              <a:buAutoNum type="arabicPeriod" startAt="15"/>
            </a:pPr>
            <a:r>
              <a:rPr lang="en-US" dirty="0" smtClean="0"/>
              <a:t> Identify </a:t>
            </a:r>
            <a:r>
              <a:rPr lang="en-US" dirty="0"/>
              <a:t>the education and training that must be provided to medical assistants related to medical office emergency situations.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19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</a:t>
            </a:r>
            <a:r>
              <a:rPr lang="en-US" dirty="0" smtClean="0"/>
              <a:t>36.2 Objectives </a:t>
            </a:r>
            <a:r>
              <a:rPr lang="en-US" dirty="0"/>
              <a:t>(Cont.)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 startAt="18"/>
            </a:pPr>
            <a:r>
              <a:rPr lang="en-US" dirty="0" smtClean="0"/>
              <a:t> State </a:t>
            </a:r>
            <a:r>
              <a:rPr lang="en-US" dirty="0"/>
              <a:t>the purpose of emergency practice drills.</a:t>
            </a:r>
          </a:p>
          <a:p>
            <a:pPr marL="514350" lvl="0" indent="-514350">
              <a:buFont typeface="+mj-lt"/>
              <a:buAutoNum type="arabicPeriod" startAt="18"/>
            </a:pPr>
            <a:r>
              <a:rPr lang="en-US" dirty="0" smtClean="0"/>
              <a:t> Describe </a:t>
            </a:r>
            <a:r>
              <a:rPr lang="en-US" dirty="0"/>
              <a:t>the role of the medical assistant in disasters and serious emergencies.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67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 to Disaster and Emergency </a:t>
            </a:r>
            <a:r>
              <a:rPr lang="en-US" dirty="0" smtClean="0"/>
              <a:t>Planning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Organizations must plan ahead to:</a:t>
            </a:r>
            <a:endParaRPr lang="en-US" dirty="0"/>
          </a:p>
          <a:p>
            <a:pPr lvl="1"/>
            <a:r>
              <a:rPr lang="en-GB" dirty="0"/>
              <a:t>Minimize damage</a:t>
            </a:r>
            <a:endParaRPr lang="en-US" dirty="0"/>
          </a:p>
          <a:p>
            <a:pPr lvl="1"/>
            <a:r>
              <a:rPr lang="en-GB" dirty="0"/>
              <a:t>Facilitate recovery </a:t>
            </a:r>
            <a:endParaRPr lang="en-US" dirty="0"/>
          </a:p>
          <a:p>
            <a:pPr lvl="2"/>
            <a:r>
              <a:rPr lang="en-GB" dirty="0"/>
              <a:t>So that services can be restored as efficiently as possible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231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Safety in the Medical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Common fire hazards in the medical office</a:t>
            </a:r>
            <a:endParaRPr lang="en-US" dirty="0"/>
          </a:p>
          <a:p>
            <a:pPr lvl="1"/>
            <a:r>
              <a:rPr lang="en-GB" dirty="0"/>
              <a:t>Heating equipment that is:</a:t>
            </a:r>
            <a:endParaRPr lang="en-US" dirty="0"/>
          </a:p>
          <a:p>
            <a:pPr lvl="2"/>
            <a:r>
              <a:rPr lang="en-GB" dirty="0"/>
              <a:t>Poorly maintained</a:t>
            </a:r>
            <a:endParaRPr lang="en-US" dirty="0"/>
          </a:p>
          <a:p>
            <a:pPr lvl="2"/>
            <a:r>
              <a:rPr lang="en-GB" dirty="0"/>
              <a:t>Too close to flammable materials</a:t>
            </a:r>
            <a:endParaRPr lang="en-US" dirty="0"/>
          </a:p>
          <a:p>
            <a:pPr lvl="1"/>
            <a:r>
              <a:rPr lang="en-GB" dirty="0"/>
              <a:t>Overloaded electrical circuits</a:t>
            </a:r>
            <a:endParaRPr lang="en-US" dirty="0"/>
          </a:p>
          <a:p>
            <a:pPr lvl="1"/>
            <a:r>
              <a:rPr lang="en-GB" dirty="0"/>
              <a:t>Improper use of stoves or microwave ovens</a:t>
            </a:r>
            <a:endParaRPr lang="en-US" dirty="0"/>
          </a:p>
          <a:p>
            <a:pPr lvl="1"/>
            <a:r>
              <a:rPr lang="en-GB" dirty="0"/>
              <a:t>Improper storage of oxygen</a:t>
            </a:r>
            <a:endParaRPr lang="en-US" dirty="0"/>
          </a:p>
          <a:p>
            <a:pPr lvl="1"/>
            <a:r>
              <a:rPr lang="en-GB" dirty="0"/>
              <a:t>Cleaning supplies and other combustible materials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44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Safety in the Medical Office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Shipping boxes and other trash should be removed as soon as possible</a:t>
            </a:r>
            <a:endParaRPr lang="en-US" dirty="0"/>
          </a:p>
          <a:p>
            <a:pPr lvl="1"/>
            <a:r>
              <a:rPr lang="en-GB" dirty="0"/>
              <a:t>To prevent build-up of flammable material</a:t>
            </a:r>
            <a:endParaRPr lang="en-US" dirty="0"/>
          </a:p>
          <a:p>
            <a:pPr lvl="0"/>
            <a:r>
              <a:rPr lang="en-GB" dirty="0"/>
              <a:t>Important to avoid:</a:t>
            </a:r>
            <a:endParaRPr lang="en-US" dirty="0"/>
          </a:p>
          <a:p>
            <a:pPr lvl="1"/>
            <a:r>
              <a:rPr lang="en-GB" dirty="0"/>
              <a:t>Using damaged electrical cords</a:t>
            </a:r>
            <a:endParaRPr lang="en-US" dirty="0"/>
          </a:p>
          <a:p>
            <a:pPr lvl="1"/>
            <a:r>
              <a:rPr lang="en-GB" dirty="0"/>
              <a:t>Using extension cords</a:t>
            </a:r>
            <a:endParaRPr lang="en-US" dirty="0"/>
          </a:p>
          <a:p>
            <a:pPr lvl="1"/>
            <a:r>
              <a:rPr lang="en-GB" dirty="0"/>
              <a:t>Overloaded plug strips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0819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Fire Safety in the Medical </a:t>
            </a:r>
            <a:r>
              <a:rPr lang="en-US" dirty="0" smtClean="0"/>
              <a:t>Office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Inspect cords and plugs for fraying or cracking </a:t>
            </a:r>
            <a:endParaRPr lang="en-US" dirty="0"/>
          </a:p>
          <a:p>
            <a:pPr lvl="1"/>
            <a:r>
              <a:rPr lang="en-GB" dirty="0"/>
              <a:t>Replace if damaged</a:t>
            </a:r>
            <a:endParaRPr lang="en-US" dirty="0"/>
          </a:p>
          <a:p>
            <a:pPr lvl="0"/>
            <a:r>
              <a:rPr lang="en-GB" dirty="0"/>
              <a:t>Cords should not obstruct walkways</a:t>
            </a:r>
            <a:endParaRPr lang="en-US" dirty="0"/>
          </a:p>
          <a:p>
            <a:r>
              <a:rPr lang="en-GB" dirty="0"/>
              <a:t>Pose a tripping hazard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9169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199" y="378307"/>
            <a:ext cx="9366325" cy="1143000"/>
          </a:xfrm>
        </p:spPr>
        <p:txBody>
          <a:bodyPr/>
          <a:lstStyle/>
          <a:p>
            <a:r>
              <a:rPr lang="en-US" dirty="0"/>
              <a:t>Fuel Source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958" y="1740556"/>
            <a:ext cx="9036423" cy="3508977"/>
          </a:xfrm>
        </p:spPr>
        <p:txBody>
          <a:bodyPr/>
          <a:lstStyle/>
          <a:p>
            <a:pPr lvl="0"/>
            <a:r>
              <a:rPr lang="en-US" dirty="0" smtClean="0"/>
              <a:t>Fuel </a:t>
            </a:r>
            <a:r>
              <a:rPr lang="en-US" dirty="0"/>
              <a:t>sources found in the medical office</a:t>
            </a:r>
          </a:p>
          <a:p>
            <a:pPr lvl="1"/>
            <a:r>
              <a:rPr lang="en-US" dirty="0"/>
              <a:t>Patient charts</a:t>
            </a:r>
          </a:p>
          <a:p>
            <a:pPr lvl="1"/>
            <a:r>
              <a:rPr lang="en-US" dirty="0"/>
              <a:t>Furniture</a:t>
            </a:r>
          </a:p>
          <a:p>
            <a:pPr lvl="1"/>
            <a:r>
              <a:rPr lang="en-US" dirty="0"/>
              <a:t>Drapes and rugs</a:t>
            </a:r>
          </a:p>
          <a:p>
            <a:pPr lvl="1"/>
            <a:r>
              <a:rPr lang="en-US" dirty="0"/>
              <a:t>Office equipment</a:t>
            </a:r>
          </a:p>
          <a:p>
            <a:pPr lvl="1"/>
            <a:r>
              <a:rPr lang="en-US" dirty="0"/>
              <a:t>Chemicals used for sterilization and disinfection</a:t>
            </a:r>
          </a:p>
          <a:p>
            <a:pPr lvl="1"/>
            <a:r>
              <a:rPr lang="en-US" dirty="0"/>
              <a:t>Laboratory testing chemicals</a:t>
            </a:r>
          </a:p>
          <a:p>
            <a:pPr lvl="1"/>
            <a:r>
              <a:rPr lang="en-US" dirty="0"/>
              <a:t>Trash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4092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946" y="272291"/>
            <a:ext cx="9366325" cy="1143000"/>
          </a:xfrm>
        </p:spPr>
        <p:txBody>
          <a:bodyPr/>
          <a:lstStyle/>
          <a:p>
            <a:r>
              <a:rPr lang="en-US" dirty="0" smtClean="0"/>
              <a:t>Ignition </a:t>
            </a:r>
            <a:r>
              <a:rPr lang="en-US" dirty="0"/>
              <a:t>Source (Heat)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967" y="1541774"/>
            <a:ext cx="9036423" cy="3508977"/>
          </a:xfrm>
        </p:spPr>
        <p:txBody>
          <a:bodyPr/>
          <a:lstStyle/>
          <a:p>
            <a:pPr lvl="0"/>
            <a:r>
              <a:rPr lang="en-US" dirty="0"/>
              <a:t>Common ignition sources in the medical office</a:t>
            </a:r>
          </a:p>
          <a:p>
            <a:pPr lvl="1"/>
            <a:r>
              <a:rPr lang="en-US" dirty="0"/>
              <a:t>Open flames</a:t>
            </a:r>
          </a:p>
          <a:p>
            <a:pPr lvl="1"/>
            <a:r>
              <a:rPr lang="en-US" dirty="0"/>
              <a:t>Faulty electrical equipment</a:t>
            </a:r>
          </a:p>
          <a:p>
            <a:pPr lvl="1"/>
            <a:r>
              <a:rPr lang="en-US" dirty="0"/>
              <a:t>Hot surface</a:t>
            </a:r>
          </a:p>
          <a:p>
            <a:pPr lvl="1"/>
            <a:r>
              <a:rPr lang="en-US" dirty="0"/>
              <a:t>Sparks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5824" y="360868"/>
            <a:ext cx="3392557" cy="29951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08" y="3660771"/>
            <a:ext cx="4192307" cy="27897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409" y="3584427"/>
            <a:ext cx="4322694" cy="28661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454003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Components of a Fire Prevention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Five elements (required by OSHA)</a:t>
            </a:r>
          </a:p>
          <a:p>
            <a:pPr lvl="1"/>
            <a:r>
              <a:rPr lang="en-US" dirty="0"/>
              <a:t>A list of all major fire hazards including:</a:t>
            </a:r>
          </a:p>
          <a:p>
            <a:pPr lvl="2"/>
            <a:r>
              <a:rPr lang="en-US" dirty="0"/>
              <a:t>Proper handling and storage of fire hazards</a:t>
            </a:r>
          </a:p>
          <a:p>
            <a:pPr lvl="2"/>
            <a:r>
              <a:rPr lang="en-US" dirty="0"/>
              <a:t>Potential ignition sources and controls</a:t>
            </a:r>
          </a:p>
          <a:p>
            <a:pPr lvl="2"/>
            <a:r>
              <a:rPr lang="en-US" dirty="0"/>
              <a:t>Types of fire protection equipment necessary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740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Components of a Fire Prevention </a:t>
            </a:r>
            <a:r>
              <a:rPr lang="en-US" dirty="0" smtClean="0"/>
              <a:t>Plan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Five elements (required by OSHA)</a:t>
            </a:r>
          </a:p>
          <a:p>
            <a:pPr lvl="1"/>
            <a:r>
              <a:rPr lang="en-US" dirty="0" smtClean="0"/>
              <a:t>Procedures to control </a:t>
            </a:r>
            <a:r>
              <a:rPr lang="en-US" dirty="0"/>
              <a:t>accumulation of flammable and </a:t>
            </a:r>
            <a:r>
              <a:rPr lang="en-US" dirty="0" smtClean="0"/>
              <a:t>combustible </a:t>
            </a:r>
            <a:r>
              <a:rPr lang="en-US" dirty="0"/>
              <a:t>waste materials</a:t>
            </a:r>
          </a:p>
          <a:p>
            <a:pPr lvl="1"/>
            <a:r>
              <a:rPr lang="en-US" dirty="0" smtClean="0"/>
              <a:t>Procedures for regular </a:t>
            </a:r>
            <a:r>
              <a:rPr lang="en-US" dirty="0"/>
              <a:t>maintenance of safeguards </a:t>
            </a:r>
            <a:r>
              <a:rPr lang="en-US" dirty="0" smtClean="0"/>
              <a:t>installed on </a:t>
            </a:r>
            <a:r>
              <a:rPr lang="en-US" dirty="0"/>
              <a:t>heat-producing equipment</a:t>
            </a:r>
          </a:p>
          <a:p>
            <a:pPr lvl="1"/>
            <a:r>
              <a:rPr lang="en-US" dirty="0" smtClean="0"/>
              <a:t>Name/job title of employees </a:t>
            </a:r>
            <a:r>
              <a:rPr lang="en-US" dirty="0"/>
              <a:t>responsible for maintaining equipment</a:t>
            </a:r>
          </a:p>
          <a:p>
            <a:pPr lvl="1"/>
            <a:r>
              <a:rPr lang="en-US" dirty="0" smtClean="0"/>
              <a:t>Name/job title of employees </a:t>
            </a:r>
            <a:r>
              <a:rPr lang="en-US" dirty="0"/>
              <a:t>responsible for control of fuel source hazards.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931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Protection in the Medical Office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Fire </a:t>
            </a:r>
            <a:r>
              <a:rPr lang="en-GB" dirty="0"/>
              <a:t>protection for an office building is the responsibility of:</a:t>
            </a:r>
            <a:endParaRPr lang="en-US" dirty="0"/>
          </a:p>
          <a:p>
            <a:pPr lvl="1"/>
            <a:r>
              <a:rPr lang="en-GB" dirty="0"/>
              <a:t>Landlord </a:t>
            </a:r>
            <a:endParaRPr lang="en-US" dirty="0"/>
          </a:p>
          <a:p>
            <a:pPr lvl="1"/>
            <a:r>
              <a:rPr lang="en-GB" dirty="0"/>
              <a:t>Office condominium association (if the units are condominiums)</a:t>
            </a:r>
            <a:endParaRPr lang="en-US" dirty="0"/>
          </a:p>
          <a:p>
            <a:pPr lvl="0"/>
            <a:r>
              <a:rPr lang="en-GB" dirty="0"/>
              <a:t>Fire protection for the contents of the office</a:t>
            </a:r>
            <a:endParaRPr lang="en-US" dirty="0"/>
          </a:p>
          <a:p>
            <a:r>
              <a:rPr lang="en-GB" dirty="0"/>
              <a:t>Responsibility of office staff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3314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Fire Protection in the Medical </a:t>
            </a:r>
            <a:r>
              <a:rPr lang="en-US" dirty="0" smtClean="0"/>
              <a:t>Office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/>
              <a:t>Many states require sprinklers in commercial and office buildings</a:t>
            </a:r>
            <a:endParaRPr lang="en-US" dirty="0"/>
          </a:p>
          <a:p>
            <a:pPr lvl="0"/>
            <a:r>
              <a:rPr lang="en-GB" dirty="0"/>
              <a:t>No smoking signs should be clearly posted in the waiting area</a:t>
            </a:r>
            <a:endParaRPr lang="en-US" dirty="0"/>
          </a:p>
          <a:p>
            <a:pPr lvl="0"/>
            <a:r>
              <a:rPr lang="en-GB" dirty="0"/>
              <a:t>Exits should be clearly marked</a:t>
            </a:r>
            <a:endParaRPr lang="en-US" dirty="0"/>
          </a:p>
          <a:p>
            <a:pPr lvl="0"/>
            <a:r>
              <a:rPr lang="en-GB" dirty="0"/>
              <a:t>Post an emergency evacuation map near the door to the waiting room</a:t>
            </a:r>
            <a:endParaRPr lang="en-US" dirty="0"/>
          </a:p>
          <a:p>
            <a:pPr lvl="0"/>
            <a:r>
              <a:rPr lang="en-GB" dirty="0"/>
              <a:t>Lighted exit signs should be tested by</a:t>
            </a:r>
            <a:endParaRPr lang="en-US" dirty="0"/>
          </a:p>
          <a:p>
            <a:pPr lvl="1"/>
            <a:r>
              <a:rPr lang="en-GB" dirty="0"/>
              <a:t>Shutting off lights in the room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2335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90" y="497577"/>
            <a:ext cx="936632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Fire Protection in the Medical </a:t>
            </a:r>
            <a:r>
              <a:rPr lang="en-US" dirty="0" smtClean="0"/>
              <a:t>Office (Cont</a:t>
            </a:r>
            <a:r>
              <a:rPr lang="en-US" dirty="0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697" y="1899583"/>
            <a:ext cx="9036423" cy="3508977"/>
          </a:xfrm>
        </p:spPr>
        <p:txBody>
          <a:bodyPr/>
          <a:lstStyle/>
          <a:p>
            <a:pPr lvl="0"/>
            <a:r>
              <a:rPr lang="en-GB" dirty="0"/>
              <a:t>Large office or free-standing clinics</a:t>
            </a:r>
            <a:endParaRPr lang="en-US" dirty="0"/>
          </a:p>
          <a:p>
            <a:pPr lvl="1"/>
            <a:r>
              <a:rPr lang="en-GB" dirty="0"/>
              <a:t>May have fire doors </a:t>
            </a:r>
            <a:endParaRPr lang="en-US" dirty="0"/>
          </a:p>
          <a:p>
            <a:pPr lvl="2"/>
            <a:r>
              <a:rPr lang="en-GB" dirty="0"/>
              <a:t>Designed to contain fire on one side of the door from going into another area of the building</a:t>
            </a:r>
            <a:endParaRPr lang="en-US" dirty="0"/>
          </a:p>
          <a:p>
            <a:pPr lvl="2"/>
            <a:r>
              <a:rPr lang="en-GB" dirty="0"/>
              <a:t>Never prop open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39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757" y="3578087"/>
            <a:ext cx="4411365" cy="29355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3459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of Disasters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Hazards are categorized as natural or man-made</a:t>
            </a:r>
            <a:endParaRPr lang="en-US" dirty="0"/>
          </a:p>
          <a:p>
            <a:pPr lvl="0"/>
            <a:r>
              <a:rPr lang="en-GB" b="1" dirty="0"/>
              <a:t>Natural disaster:</a:t>
            </a:r>
            <a:endParaRPr lang="en-US" dirty="0"/>
          </a:p>
          <a:p>
            <a:pPr lvl="1"/>
            <a:r>
              <a:rPr lang="en-GB" dirty="0"/>
              <a:t>Results from a natural hazard </a:t>
            </a:r>
            <a:endParaRPr lang="en-US" dirty="0"/>
          </a:p>
          <a:p>
            <a:pPr lvl="1"/>
            <a:r>
              <a:rPr lang="en-GB" dirty="0"/>
              <a:t>Examples: volcanoes, tornados, earthquakes, hurricanes</a:t>
            </a:r>
            <a:endParaRPr lang="en-US" dirty="0"/>
          </a:p>
          <a:p>
            <a:pPr lvl="1"/>
            <a:r>
              <a:rPr lang="en-GB" dirty="0"/>
              <a:t>Causes significant damage to the environment</a:t>
            </a:r>
            <a:endParaRPr lang="en-US" dirty="0"/>
          </a:p>
          <a:p>
            <a:pPr lvl="1"/>
            <a:r>
              <a:rPr lang="en-GB" dirty="0"/>
              <a:t>Leads to environmental, financial, and human losses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9469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Fire Protection in the Medical </a:t>
            </a:r>
            <a:r>
              <a:rPr lang="en-US" dirty="0" smtClean="0"/>
              <a:t>Office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Whenever possible: records should be stored in fire-resistant file cabinets</a:t>
            </a:r>
            <a:endParaRPr lang="en-US" dirty="0"/>
          </a:p>
          <a:p>
            <a:pPr lvl="0"/>
            <a:r>
              <a:rPr lang="en-GB" dirty="0"/>
              <a:t>Smoke detector laws vary by state, in terms of:</a:t>
            </a:r>
            <a:endParaRPr lang="en-US" dirty="0"/>
          </a:p>
          <a:p>
            <a:pPr lvl="1"/>
            <a:r>
              <a:rPr lang="en-GB" dirty="0"/>
              <a:t>How many must be in an office</a:t>
            </a:r>
            <a:endParaRPr lang="en-US" dirty="0"/>
          </a:p>
          <a:p>
            <a:pPr lvl="1"/>
            <a:r>
              <a:rPr lang="en-GB" dirty="0"/>
              <a:t>Where they must be placed</a:t>
            </a:r>
            <a:endParaRPr lang="en-US" dirty="0"/>
          </a:p>
          <a:p>
            <a:pPr lvl="0"/>
            <a:r>
              <a:rPr lang="en-GB" dirty="0"/>
              <a:t>Smoke detectors may be wired into the:</a:t>
            </a:r>
            <a:endParaRPr lang="en-US" dirty="0"/>
          </a:p>
          <a:p>
            <a:pPr lvl="1"/>
            <a:r>
              <a:rPr lang="en-GB" dirty="0"/>
              <a:t>Security and safety alarm system</a:t>
            </a:r>
            <a:endParaRPr lang="en-US" dirty="0"/>
          </a:p>
          <a:p>
            <a:pPr lvl="1"/>
            <a:r>
              <a:rPr lang="en-GB" dirty="0"/>
              <a:t>Sprinkler system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2333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Fire Protection in the Medical </a:t>
            </a:r>
            <a:r>
              <a:rPr lang="en-US" dirty="0" smtClean="0"/>
              <a:t>Office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Fire alarm pull stations</a:t>
            </a:r>
            <a:endParaRPr lang="en-US" dirty="0"/>
          </a:p>
          <a:p>
            <a:pPr lvl="1"/>
            <a:r>
              <a:rPr lang="en-GB" dirty="0"/>
              <a:t>Frequently located in building corridors</a:t>
            </a:r>
            <a:endParaRPr lang="en-US" dirty="0"/>
          </a:p>
          <a:p>
            <a:pPr lvl="1"/>
            <a:r>
              <a:rPr lang="en-GB" dirty="0"/>
              <a:t>Alert entire building and notify fire department directly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41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645" y="3428999"/>
            <a:ext cx="177165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6571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Fire Protection in the Medical </a:t>
            </a:r>
            <a:r>
              <a:rPr lang="en-US" dirty="0" smtClean="0"/>
              <a:t>Office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If the office has battery-operated smoke detectors:</a:t>
            </a:r>
            <a:endParaRPr lang="en-US" dirty="0"/>
          </a:p>
          <a:p>
            <a:pPr lvl="1"/>
            <a:r>
              <a:rPr lang="en-GB" dirty="0"/>
              <a:t>Test monthly </a:t>
            </a:r>
            <a:endParaRPr lang="en-US" dirty="0"/>
          </a:p>
          <a:p>
            <a:pPr lvl="1"/>
            <a:r>
              <a:rPr lang="en-GB" dirty="0"/>
              <a:t>Change batteries every 6 months</a:t>
            </a:r>
            <a:endParaRPr lang="en-US" dirty="0"/>
          </a:p>
          <a:p>
            <a:pPr lvl="0"/>
            <a:r>
              <a:rPr lang="en-GB" dirty="0"/>
              <a:t>Medical office should:</a:t>
            </a:r>
            <a:endParaRPr lang="en-US" dirty="0"/>
          </a:p>
          <a:p>
            <a:pPr lvl="1"/>
            <a:r>
              <a:rPr lang="en-GB" dirty="0"/>
              <a:t>Have a fire safety plan</a:t>
            </a:r>
            <a:endParaRPr lang="en-US" dirty="0"/>
          </a:p>
          <a:p>
            <a:pPr lvl="1"/>
            <a:r>
              <a:rPr lang="en-GB" dirty="0"/>
              <a:t>Provide training to all employees</a:t>
            </a:r>
            <a:endParaRPr lang="en-US" dirty="0"/>
          </a:p>
          <a:p>
            <a:pPr lvl="1"/>
            <a:r>
              <a:rPr lang="en-GB" dirty="0"/>
              <a:t>Perform regular fire drills</a:t>
            </a:r>
            <a:endParaRPr lang="en-US" dirty="0"/>
          </a:p>
          <a:p>
            <a:pPr lvl="2"/>
            <a:r>
              <a:rPr lang="en-GB" dirty="0"/>
              <a:t>According to local and/or state building codes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49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450" y="616846"/>
            <a:ext cx="936632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Fire Protection in the Medical </a:t>
            </a:r>
            <a:r>
              <a:rPr lang="en-US" dirty="0" smtClean="0"/>
              <a:t>Office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5" y="1687547"/>
            <a:ext cx="9036423" cy="3508977"/>
          </a:xfrm>
        </p:spPr>
        <p:txBody>
          <a:bodyPr/>
          <a:lstStyle/>
          <a:p>
            <a:pPr lvl="0"/>
            <a:r>
              <a:rPr lang="en-US" dirty="0"/>
              <a:t>Classes of fire</a:t>
            </a:r>
          </a:p>
          <a:p>
            <a:pPr lvl="1"/>
            <a:r>
              <a:rPr lang="en-US" dirty="0"/>
              <a:t>Class A: ordinary combustibles</a:t>
            </a:r>
          </a:p>
          <a:p>
            <a:pPr lvl="1"/>
            <a:r>
              <a:rPr lang="en-US" dirty="0"/>
              <a:t>Class B: flammable liquids</a:t>
            </a:r>
          </a:p>
          <a:p>
            <a:pPr lvl="1"/>
            <a:r>
              <a:rPr lang="en-US" dirty="0"/>
              <a:t>Class C: electrical equipment</a:t>
            </a:r>
          </a:p>
          <a:p>
            <a:pPr lvl="1"/>
            <a:r>
              <a:rPr lang="en-US" dirty="0"/>
              <a:t>Class D: </a:t>
            </a:r>
            <a:r>
              <a:rPr lang="en-US" dirty="0" smtClean="0"/>
              <a:t>combustible </a:t>
            </a:r>
            <a:r>
              <a:rPr lang="en-US" dirty="0"/>
              <a:t>metals</a:t>
            </a:r>
          </a:p>
          <a:p>
            <a:pPr lvl="1"/>
            <a:r>
              <a:rPr lang="en-US" dirty="0"/>
              <a:t>Class K: </a:t>
            </a:r>
            <a:r>
              <a:rPr lang="en-US" dirty="0" smtClean="0"/>
              <a:t>cooking </a:t>
            </a:r>
            <a:r>
              <a:rPr lang="en-US" dirty="0"/>
              <a:t>media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43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364" y="1259784"/>
            <a:ext cx="6436499" cy="543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69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Fire Protection in the Medical </a:t>
            </a:r>
            <a:r>
              <a:rPr lang="en-US" dirty="0" smtClean="0"/>
              <a:t>Office (</a:t>
            </a:r>
            <a:r>
              <a:rPr lang="en-US" dirty="0"/>
              <a:t>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b="1" dirty="0"/>
              <a:t>Fire extinguisher: </a:t>
            </a:r>
            <a:r>
              <a:rPr lang="en-GB" dirty="0"/>
              <a:t>A portable device that discharges foam or another material to extinguish a fire</a:t>
            </a:r>
            <a:endParaRPr lang="en-US" dirty="0"/>
          </a:p>
          <a:p>
            <a:pPr lvl="1"/>
            <a:r>
              <a:rPr lang="en-GB" dirty="0"/>
              <a:t>Position in each room near the exit</a:t>
            </a:r>
            <a:endParaRPr lang="en-US" dirty="0"/>
          </a:p>
          <a:p>
            <a:pPr lvl="1"/>
            <a:r>
              <a:rPr lang="en-GB" dirty="0"/>
              <a:t>May also be located in the corridors of a large building</a:t>
            </a:r>
            <a:endParaRPr lang="en-US" dirty="0"/>
          </a:p>
          <a:p>
            <a:pPr lvl="1"/>
            <a:r>
              <a:rPr lang="en-GB" dirty="0"/>
              <a:t>Important for:</a:t>
            </a:r>
            <a:endParaRPr lang="en-US" dirty="0"/>
          </a:p>
          <a:p>
            <a:pPr lvl="2"/>
            <a:r>
              <a:rPr lang="en-GB" dirty="0"/>
              <a:t>Putting out small fires</a:t>
            </a:r>
            <a:endParaRPr lang="en-US" dirty="0"/>
          </a:p>
          <a:p>
            <a:pPr lvl="2"/>
            <a:r>
              <a:rPr lang="en-GB" dirty="0"/>
              <a:t>Clearing an exit path from a room that is on fire</a:t>
            </a:r>
            <a:endParaRPr lang="en-US" dirty="0"/>
          </a:p>
          <a:p>
            <a:pPr lvl="1"/>
            <a:r>
              <a:rPr lang="en-GB" dirty="0"/>
              <a:t>Extinguishers should be placed near the door</a:t>
            </a:r>
            <a:endParaRPr lang="en-US" dirty="0"/>
          </a:p>
          <a:p>
            <a:pPr lvl="2"/>
            <a:r>
              <a:rPr lang="en-GB" dirty="0"/>
              <a:t>To prevent fire from getting between the person and the exit</a:t>
            </a:r>
            <a:endParaRPr lang="en-US" dirty="0"/>
          </a:p>
          <a:p>
            <a:pPr lvl="1"/>
            <a:r>
              <a:rPr lang="en-GB" dirty="0"/>
              <a:t>Staff should be trained to use the fire extinguishers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8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Fire Protection in the Medical </a:t>
            </a:r>
            <a:r>
              <a:rPr lang="en-US" dirty="0" smtClean="0"/>
              <a:t>Office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Activating a fire extinguisher:</a:t>
            </a:r>
            <a:endParaRPr lang="en-US" dirty="0"/>
          </a:p>
          <a:p>
            <a:pPr lvl="1"/>
            <a:r>
              <a:rPr lang="en-GB" dirty="0"/>
              <a:t>Pull out the pin </a:t>
            </a:r>
            <a:endParaRPr lang="en-US" dirty="0"/>
          </a:p>
          <a:p>
            <a:pPr lvl="1"/>
            <a:r>
              <a:rPr lang="en-GB" dirty="0"/>
              <a:t>Aim the nozzle at base of fire </a:t>
            </a:r>
            <a:endParaRPr lang="en-US" dirty="0"/>
          </a:p>
          <a:p>
            <a:pPr lvl="2"/>
            <a:r>
              <a:rPr lang="en-GB" dirty="0"/>
              <a:t>To prevent fire from getting fuel</a:t>
            </a:r>
            <a:endParaRPr lang="en-US" dirty="0"/>
          </a:p>
          <a:p>
            <a:pPr lvl="1"/>
            <a:r>
              <a:rPr lang="en-GB" dirty="0"/>
              <a:t>Squeeze handle slowly </a:t>
            </a:r>
            <a:endParaRPr lang="en-US" dirty="0"/>
          </a:p>
          <a:p>
            <a:pPr lvl="2"/>
            <a:r>
              <a:rPr lang="en-GB" dirty="0"/>
              <a:t>Until the foam or other material is released</a:t>
            </a:r>
            <a:endParaRPr lang="en-US" dirty="0"/>
          </a:p>
          <a:p>
            <a:pPr lvl="1"/>
            <a:r>
              <a:rPr lang="en-GB" dirty="0"/>
              <a:t>Sweep nozzle from side to side</a:t>
            </a:r>
            <a:endParaRPr lang="en-US" dirty="0"/>
          </a:p>
          <a:p>
            <a:pPr lvl="2"/>
            <a:r>
              <a:rPr lang="en-GB" dirty="0" smtClean="0"/>
              <a:t>To </a:t>
            </a:r>
            <a:r>
              <a:rPr lang="en-GB" dirty="0"/>
              <a:t>cover all parts of the fire until the fire is out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7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Fire Protection in the Medical </a:t>
            </a:r>
            <a:r>
              <a:rPr lang="en-US" dirty="0" smtClean="0"/>
              <a:t>Office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Activating a fire extinguisher:</a:t>
            </a:r>
            <a:endParaRPr lang="en-US" dirty="0"/>
          </a:p>
          <a:p>
            <a:pPr lvl="1"/>
            <a:r>
              <a:rPr lang="en-GB" dirty="0"/>
              <a:t>The person can move toward the fire as it gets smaller</a:t>
            </a:r>
            <a:endParaRPr lang="en-US" dirty="0"/>
          </a:p>
          <a:p>
            <a:pPr lvl="1"/>
            <a:r>
              <a:rPr lang="en-GB" dirty="0"/>
              <a:t>Acronym to remember these steps: </a:t>
            </a:r>
            <a:endParaRPr lang="en-US" dirty="0"/>
          </a:p>
          <a:p>
            <a:pPr lvl="2"/>
            <a:r>
              <a:rPr lang="en-GB" dirty="0"/>
              <a:t>PASS: Pull, Aim, Squeeze, Sweep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84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946" y="404812"/>
            <a:ext cx="9366325" cy="1143000"/>
          </a:xfrm>
        </p:spPr>
        <p:txBody>
          <a:bodyPr/>
          <a:lstStyle/>
          <a:p>
            <a:r>
              <a:rPr lang="en-US" dirty="0"/>
              <a:t>Emergency Response to a Fire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123" y="1656522"/>
            <a:ext cx="9685624" cy="4176107"/>
          </a:xfrm>
        </p:spPr>
        <p:txBody>
          <a:bodyPr/>
          <a:lstStyle/>
          <a:p>
            <a:pPr lvl="0"/>
            <a:r>
              <a:rPr lang="en-GB" dirty="0"/>
              <a:t>RACE: used to identify the steps in responding to a fire </a:t>
            </a:r>
            <a:endParaRPr lang="en-US" dirty="0"/>
          </a:p>
          <a:p>
            <a:pPr lvl="1"/>
            <a:r>
              <a:rPr lang="en-GB" dirty="0"/>
              <a:t>Step 1: </a:t>
            </a:r>
            <a:r>
              <a:rPr lang="en-GB" b="1" dirty="0"/>
              <a:t>Rescue</a:t>
            </a:r>
            <a:r>
              <a:rPr lang="en-GB" dirty="0"/>
              <a:t> any person who is directly threatened by fire</a:t>
            </a:r>
            <a:endParaRPr lang="en-US" dirty="0"/>
          </a:p>
          <a:p>
            <a:pPr lvl="2"/>
            <a:r>
              <a:rPr lang="en-GB" dirty="0"/>
              <a:t>Patient safety is always a first priority</a:t>
            </a:r>
            <a:endParaRPr lang="en-US" dirty="0"/>
          </a:p>
          <a:p>
            <a:pPr lvl="1"/>
            <a:r>
              <a:rPr lang="en-GB" dirty="0"/>
              <a:t>Step 2: </a:t>
            </a:r>
            <a:r>
              <a:rPr lang="en-GB" b="1" dirty="0"/>
              <a:t>Activate</a:t>
            </a:r>
            <a:r>
              <a:rPr lang="en-GB" dirty="0"/>
              <a:t> the emergency response system </a:t>
            </a:r>
            <a:endParaRPr lang="en-US" dirty="0"/>
          </a:p>
          <a:p>
            <a:pPr lvl="2"/>
            <a:r>
              <a:rPr lang="en-GB" dirty="0"/>
              <a:t>Using a fire pull alarm </a:t>
            </a:r>
            <a:endParaRPr lang="en-US" dirty="0"/>
          </a:p>
          <a:p>
            <a:pPr lvl="2"/>
            <a:r>
              <a:rPr lang="en-GB" dirty="0"/>
              <a:t>Using the telephone to call 911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2772" y="3034748"/>
            <a:ext cx="3237399" cy="2870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4715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90" y="351803"/>
            <a:ext cx="9366325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Emergency Response to a Fire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609" y="1484244"/>
            <a:ext cx="9765137" cy="4348386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Step 3: </a:t>
            </a:r>
            <a:r>
              <a:rPr lang="en-GB" b="1" dirty="0"/>
              <a:t>Confine</a:t>
            </a:r>
            <a:r>
              <a:rPr lang="en-GB" dirty="0"/>
              <a:t> the fire by closing doors</a:t>
            </a:r>
            <a:endParaRPr lang="en-US" dirty="0"/>
          </a:p>
          <a:p>
            <a:pPr lvl="1"/>
            <a:r>
              <a:rPr lang="en-GB" dirty="0"/>
              <a:t>Feel doors for heat</a:t>
            </a:r>
            <a:endParaRPr lang="en-US" dirty="0"/>
          </a:p>
          <a:p>
            <a:pPr lvl="1"/>
            <a:r>
              <a:rPr lang="en-GB" dirty="0"/>
              <a:t>Do not open any door if:</a:t>
            </a:r>
            <a:endParaRPr lang="en-US" dirty="0"/>
          </a:p>
          <a:p>
            <a:pPr lvl="2"/>
            <a:r>
              <a:rPr lang="en-GB" dirty="0"/>
              <a:t>It is warm </a:t>
            </a:r>
            <a:endParaRPr lang="en-US" dirty="0"/>
          </a:p>
          <a:p>
            <a:pPr lvl="2"/>
            <a:r>
              <a:rPr lang="en-GB" dirty="0"/>
              <a:t>If you see smoke leaking out around the door frame</a:t>
            </a:r>
            <a:endParaRPr lang="en-US" dirty="0"/>
          </a:p>
          <a:p>
            <a:pPr lvl="1"/>
            <a:r>
              <a:rPr lang="en-GB" dirty="0"/>
              <a:t>Turn off fans and air conditioners</a:t>
            </a:r>
            <a:endParaRPr lang="en-US" dirty="0"/>
          </a:p>
          <a:p>
            <a:pPr lvl="0"/>
            <a:r>
              <a:rPr lang="en-GB" dirty="0"/>
              <a:t>Step 4: </a:t>
            </a:r>
            <a:r>
              <a:rPr lang="en-GB" b="1" dirty="0"/>
              <a:t>Extinguish</a:t>
            </a:r>
            <a:r>
              <a:rPr lang="en-GB" dirty="0"/>
              <a:t> the fire or </a:t>
            </a:r>
            <a:r>
              <a:rPr lang="en-GB" b="1" dirty="0"/>
              <a:t>Evacuate</a:t>
            </a:r>
            <a:r>
              <a:rPr lang="en-GB" dirty="0"/>
              <a:t> the area</a:t>
            </a:r>
            <a:endParaRPr lang="en-US" dirty="0"/>
          </a:p>
          <a:p>
            <a:pPr lvl="1"/>
            <a:r>
              <a:rPr lang="en-GB" dirty="0"/>
              <a:t>If the fire is small: use a fire extinguisher </a:t>
            </a:r>
            <a:endParaRPr lang="en-US" dirty="0"/>
          </a:p>
          <a:p>
            <a:pPr lvl="1"/>
            <a:r>
              <a:rPr lang="en-GB" dirty="0"/>
              <a:t>If the fire cannot be extinguished</a:t>
            </a:r>
            <a:endParaRPr lang="en-US" dirty="0"/>
          </a:p>
          <a:p>
            <a:pPr lvl="2"/>
            <a:r>
              <a:rPr lang="en-GB" dirty="0"/>
              <a:t>Evacuate the area following the fire safety plan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184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 Education and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Employees must be oriented to the Emergency Action Plan </a:t>
            </a:r>
            <a:endParaRPr lang="en-US" dirty="0"/>
          </a:p>
          <a:p>
            <a:pPr lvl="0"/>
            <a:r>
              <a:rPr lang="en-GB" dirty="0"/>
              <a:t>Training should be reviewed annually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68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of </a:t>
            </a:r>
            <a:r>
              <a:rPr lang="en-US" dirty="0" smtClean="0"/>
              <a:t>Disasters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 dirty="0"/>
              <a:t>Man-made disaster</a:t>
            </a:r>
            <a:endParaRPr lang="en-US" dirty="0"/>
          </a:p>
          <a:p>
            <a:pPr lvl="1"/>
            <a:r>
              <a:rPr lang="en-GB" dirty="0"/>
              <a:t>Refers to serious damage either directly or indirectly caused by:</a:t>
            </a:r>
            <a:endParaRPr lang="en-US" dirty="0"/>
          </a:p>
          <a:p>
            <a:pPr lvl="2"/>
            <a:r>
              <a:rPr lang="en-GB" dirty="0"/>
              <a:t>Intentional or negligent human actions</a:t>
            </a:r>
            <a:endParaRPr lang="en-US" dirty="0"/>
          </a:p>
          <a:p>
            <a:pPr lvl="2"/>
            <a:r>
              <a:rPr lang="en-GB" dirty="0"/>
              <a:t>Failure of a man-made system </a:t>
            </a:r>
            <a:endParaRPr lang="en-US" dirty="0"/>
          </a:p>
          <a:p>
            <a:pPr lvl="2"/>
            <a:r>
              <a:rPr lang="en-GB" dirty="0"/>
              <a:t>Examples: fire, structural collapse, terrorism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34314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946" y="325298"/>
            <a:ext cx="936632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Employee Education and Training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984" y="1515270"/>
            <a:ext cx="9036423" cy="3508977"/>
          </a:xfrm>
        </p:spPr>
        <p:txBody>
          <a:bodyPr/>
          <a:lstStyle/>
          <a:p>
            <a:pPr lvl="0"/>
            <a:r>
              <a:rPr lang="en-GB" dirty="0"/>
              <a:t>Training must include:</a:t>
            </a:r>
            <a:endParaRPr lang="en-US" dirty="0"/>
          </a:p>
          <a:p>
            <a:pPr lvl="1"/>
            <a:r>
              <a:rPr lang="en-GB" dirty="0"/>
              <a:t>Fire hazards of materials and processes used in the office </a:t>
            </a:r>
            <a:endParaRPr lang="en-US" dirty="0"/>
          </a:p>
          <a:p>
            <a:pPr lvl="2"/>
            <a:r>
              <a:rPr lang="en-GB" dirty="0"/>
              <a:t>Example: use of oxygen</a:t>
            </a:r>
            <a:endParaRPr lang="en-US" dirty="0"/>
          </a:p>
          <a:p>
            <a:pPr lvl="1"/>
            <a:r>
              <a:rPr lang="en-GB" dirty="0"/>
              <a:t>Evacuation plan</a:t>
            </a:r>
            <a:endParaRPr lang="en-US" dirty="0"/>
          </a:p>
          <a:p>
            <a:pPr lvl="1"/>
            <a:r>
              <a:rPr lang="en-GB" dirty="0"/>
              <a:t>Alarm systems</a:t>
            </a:r>
            <a:endParaRPr lang="en-US" dirty="0"/>
          </a:p>
          <a:p>
            <a:pPr lvl="1"/>
            <a:r>
              <a:rPr lang="en-GB" dirty="0"/>
              <a:t>Reporting procedures</a:t>
            </a:r>
            <a:endParaRPr lang="en-US" dirty="0"/>
          </a:p>
          <a:p>
            <a:pPr lvl="1"/>
            <a:r>
              <a:rPr lang="en-GB" dirty="0"/>
              <a:t>Types of potential emergencies</a:t>
            </a:r>
            <a:endParaRPr lang="en-US" dirty="0"/>
          </a:p>
          <a:p>
            <a:pPr lvl="1"/>
            <a:r>
              <a:rPr lang="en-GB" dirty="0"/>
              <a:t>Use of fire extinguishers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50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635" y="2758741"/>
            <a:ext cx="4013959" cy="354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4586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947" y="338551"/>
            <a:ext cx="9366325" cy="1143000"/>
          </a:xfrm>
        </p:spPr>
        <p:txBody>
          <a:bodyPr/>
          <a:lstStyle/>
          <a:p>
            <a:r>
              <a:rPr lang="en-US" dirty="0"/>
              <a:t>Emergency Practice Drills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714" y="1475513"/>
            <a:ext cx="9036423" cy="3508977"/>
          </a:xfrm>
        </p:spPr>
        <p:txBody>
          <a:bodyPr/>
          <a:lstStyle/>
          <a:p>
            <a:pPr lvl="0"/>
            <a:r>
              <a:rPr lang="en-GB" dirty="0"/>
              <a:t>May be required at specific intervals </a:t>
            </a:r>
            <a:endParaRPr lang="en-US" dirty="0"/>
          </a:p>
          <a:p>
            <a:pPr lvl="1"/>
            <a:r>
              <a:rPr lang="en-GB" dirty="0"/>
              <a:t>Depends on:</a:t>
            </a:r>
            <a:endParaRPr lang="en-US" dirty="0"/>
          </a:p>
          <a:p>
            <a:pPr lvl="2"/>
            <a:r>
              <a:rPr lang="en-GB" dirty="0"/>
              <a:t>Municipal or state laws for the type of building </a:t>
            </a:r>
            <a:endParaRPr lang="en-US" dirty="0"/>
          </a:p>
          <a:p>
            <a:pPr lvl="2"/>
            <a:r>
              <a:rPr lang="en-GB" dirty="0"/>
              <a:t>Insurance requirements</a:t>
            </a:r>
            <a:endParaRPr lang="en-US" dirty="0"/>
          </a:p>
          <a:p>
            <a:pPr lvl="0"/>
            <a:r>
              <a:rPr lang="en-GB" dirty="0"/>
              <a:t>Fire drills may be announced or unannounced</a:t>
            </a:r>
            <a:endParaRPr lang="en-US" dirty="0"/>
          </a:p>
          <a:p>
            <a:pPr lvl="1"/>
            <a:r>
              <a:rPr lang="en-GB" dirty="0"/>
              <a:t>Reminds employees to review:</a:t>
            </a:r>
            <a:endParaRPr lang="en-US" dirty="0"/>
          </a:p>
          <a:p>
            <a:pPr lvl="2"/>
            <a:r>
              <a:rPr lang="en-GB" dirty="0"/>
              <a:t>Emergency escape routes </a:t>
            </a:r>
            <a:endParaRPr lang="en-US" dirty="0"/>
          </a:p>
          <a:p>
            <a:pPr lvl="2"/>
            <a:r>
              <a:rPr lang="en-GB" dirty="0"/>
              <a:t>Procedures to respond to a fire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870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190" y="444568"/>
            <a:ext cx="9366325" cy="1143000"/>
          </a:xfrm>
        </p:spPr>
        <p:txBody>
          <a:bodyPr/>
          <a:lstStyle/>
          <a:p>
            <a:r>
              <a:rPr lang="en-US" dirty="0"/>
              <a:t>Emergency Practice Drills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471" y="1558530"/>
            <a:ext cx="9036423" cy="3508977"/>
          </a:xfrm>
        </p:spPr>
        <p:txBody>
          <a:bodyPr/>
          <a:lstStyle/>
          <a:p>
            <a:pPr lvl="0"/>
            <a:r>
              <a:rPr lang="en-GB" dirty="0"/>
              <a:t>Simulated disaster drills </a:t>
            </a:r>
            <a:endParaRPr lang="en-US" dirty="0"/>
          </a:p>
          <a:p>
            <a:pPr lvl="1"/>
            <a:r>
              <a:rPr lang="en-GB" dirty="0"/>
              <a:t>Often involve several community agencies</a:t>
            </a:r>
            <a:endParaRPr lang="en-US" dirty="0"/>
          </a:p>
          <a:p>
            <a:pPr lvl="1"/>
            <a:r>
              <a:rPr lang="en-GB" dirty="0"/>
              <a:t>Allow participants to practice skills needed in a disaster</a:t>
            </a:r>
            <a:endParaRPr lang="en-US" dirty="0"/>
          </a:p>
          <a:p>
            <a:pPr lvl="1"/>
            <a:r>
              <a:rPr lang="en-GB" dirty="0"/>
              <a:t>Allow organizations and communities to:</a:t>
            </a:r>
            <a:endParaRPr lang="en-US" dirty="0"/>
          </a:p>
          <a:p>
            <a:pPr lvl="2"/>
            <a:r>
              <a:rPr lang="en-GB" dirty="0"/>
              <a:t>Evaluate the effectiveness of their systems</a:t>
            </a:r>
            <a:endParaRPr lang="en-US" dirty="0"/>
          </a:p>
          <a:p>
            <a:pPr lvl="2"/>
            <a:r>
              <a:rPr lang="en-GB" dirty="0"/>
              <a:t>Identify potential weaknesses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52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05" y="2923169"/>
            <a:ext cx="3724068" cy="3514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9575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702" y="457821"/>
            <a:ext cx="9366325" cy="1143000"/>
          </a:xfrm>
        </p:spPr>
        <p:txBody>
          <a:bodyPr/>
          <a:lstStyle/>
          <a:p>
            <a:r>
              <a:rPr lang="en-US" dirty="0"/>
              <a:t>Medical Assistant’s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4975" y="1727304"/>
            <a:ext cx="9036423" cy="3508977"/>
          </a:xfrm>
        </p:spPr>
        <p:txBody>
          <a:bodyPr>
            <a:normAutofit fontScale="92500"/>
          </a:bodyPr>
          <a:lstStyle/>
          <a:p>
            <a:pPr lvl="0"/>
            <a:r>
              <a:rPr lang="en-GB" dirty="0"/>
              <a:t>The medical assistant is an important team member in:</a:t>
            </a:r>
            <a:endParaRPr lang="en-US" dirty="0"/>
          </a:p>
          <a:p>
            <a:pPr lvl="1"/>
            <a:r>
              <a:rPr lang="en-GB" dirty="0"/>
              <a:t>Developing and implementing the emergency action plan </a:t>
            </a:r>
            <a:endParaRPr lang="en-US" dirty="0"/>
          </a:p>
          <a:p>
            <a:pPr lvl="1"/>
            <a:r>
              <a:rPr lang="en-GB" dirty="0"/>
              <a:t>Contributing to emergency preparedness in the community</a:t>
            </a:r>
            <a:endParaRPr lang="en-US" dirty="0"/>
          </a:p>
          <a:p>
            <a:pPr lvl="1"/>
            <a:r>
              <a:rPr lang="en-GB" dirty="0"/>
              <a:t>Making recommendations to supplement emergency equipment </a:t>
            </a:r>
            <a:endParaRPr lang="en-US" dirty="0"/>
          </a:p>
          <a:p>
            <a:pPr lvl="1"/>
            <a:r>
              <a:rPr lang="en-GB" dirty="0"/>
              <a:t>Serving on a committee to review or revise the emergency plan</a:t>
            </a:r>
            <a:endParaRPr lang="en-US" dirty="0"/>
          </a:p>
          <a:p>
            <a:pPr lvl="1"/>
            <a:r>
              <a:rPr lang="en-GB" dirty="0"/>
              <a:t>Participating in all fire drills and disaster drills</a:t>
            </a:r>
            <a:endParaRPr lang="en-US" dirty="0"/>
          </a:p>
          <a:p>
            <a:pPr lvl="1"/>
            <a:r>
              <a:rPr lang="en-GB" dirty="0"/>
              <a:t>Participating in the review of the effectiveness of the drill</a:t>
            </a:r>
            <a:endParaRPr lang="en-US" dirty="0"/>
          </a:p>
          <a:p>
            <a:pPr lvl="1"/>
            <a:r>
              <a:rPr lang="en-GB" dirty="0"/>
              <a:t>Providing emergency first aid or CPR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53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7226" y="3723861"/>
            <a:ext cx="2592249" cy="2592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8900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Assistant’s Role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In an actual disaster, the MA may be responsible for:</a:t>
            </a:r>
            <a:endParaRPr lang="en-US" dirty="0"/>
          </a:p>
          <a:p>
            <a:pPr lvl="1"/>
            <a:r>
              <a:rPr lang="en-GB" dirty="0"/>
              <a:t>Providing emergency first aid</a:t>
            </a:r>
            <a:endParaRPr lang="en-US" dirty="0"/>
          </a:p>
          <a:p>
            <a:pPr lvl="1"/>
            <a:r>
              <a:rPr lang="en-GB" dirty="0"/>
              <a:t>Conducting patient interviews</a:t>
            </a:r>
            <a:endParaRPr lang="en-US" dirty="0"/>
          </a:p>
          <a:p>
            <a:pPr lvl="1"/>
            <a:r>
              <a:rPr lang="en-GB" dirty="0"/>
              <a:t>Helping to calm victims</a:t>
            </a:r>
            <a:endParaRPr lang="en-US" dirty="0"/>
          </a:p>
          <a:p>
            <a:pPr lvl="1"/>
            <a:r>
              <a:rPr lang="en-GB" dirty="0"/>
              <a:t>Documenting services provided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54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011" y="2928731"/>
            <a:ext cx="4252050" cy="282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6648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Assistant’s Role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Should have contact information for the following:</a:t>
            </a:r>
          </a:p>
          <a:p>
            <a:pPr lvl="1"/>
            <a:r>
              <a:rPr lang="en-US" dirty="0"/>
              <a:t>Emergency medical services (911)</a:t>
            </a:r>
          </a:p>
          <a:p>
            <a:pPr lvl="1"/>
            <a:r>
              <a:rPr lang="en-US" dirty="0"/>
              <a:t>Poison Control Center</a:t>
            </a:r>
          </a:p>
          <a:p>
            <a:pPr lvl="1"/>
            <a:r>
              <a:rPr lang="en-US" dirty="0"/>
              <a:t>Local hospitals</a:t>
            </a:r>
          </a:p>
          <a:p>
            <a:pPr lvl="1"/>
            <a:r>
              <a:rPr lang="en-US" dirty="0"/>
              <a:t>Local and state health departments</a:t>
            </a:r>
          </a:p>
          <a:p>
            <a:pPr lvl="1"/>
            <a:r>
              <a:rPr lang="en-US" dirty="0"/>
              <a:t>State HAZMAT response team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55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574" y="2885661"/>
            <a:ext cx="2847353" cy="2847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592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955" y="351803"/>
            <a:ext cx="9366325" cy="1143000"/>
          </a:xfrm>
        </p:spPr>
        <p:txBody>
          <a:bodyPr/>
          <a:lstStyle/>
          <a:p>
            <a:r>
              <a:rPr lang="en-US" dirty="0"/>
              <a:t>Natural Disasters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705" y="1435756"/>
            <a:ext cx="9036423" cy="3508977"/>
          </a:xfrm>
        </p:spPr>
        <p:txBody>
          <a:bodyPr/>
          <a:lstStyle/>
          <a:p>
            <a:pPr lvl="0"/>
            <a:r>
              <a:rPr lang="en-GB" dirty="0"/>
              <a:t>May occur with or without warning</a:t>
            </a:r>
            <a:endParaRPr lang="en-US" dirty="0"/>
          </a:p>
          <a:p>
            <a:pPr lvl="1"/>
            <a:r>
              <a:rPr lang="en-GB" dirty="0"/>
              <a:t>Earthquakes: usually occur without warning</a:t>
            </a:r>
            <a:endParaRPr lang="en-US" dirty="0"/>
          </a:p>
          <a:p>
            <a:pPr lvl="1"/>
            <a:r>
              <a:rPr lang="en-GB" dirty="0"/>
              <a:t>Hurricanes: develop over a period of days</a:t>
            </a:r>
            <a:endParaRPr lang="en-US" dirty="0"/>
          </a:p>
          <a:p>
            <a:pPr lvl="2"/>
            <a:r>
              <a:rPr lang="en-GB" dirty="0"/>
              <a:t>Allows for some preparation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17" y="2839664"/>
            <a:ext cx="5063365" cy="379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209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693" y="325298"/>
            <a:ext cx="9366325" cy="1143000"/>
          </a:xfrm>
        </p:spPr>
        <p:txBody>
          <a:bodyPr/>
          <a:lstStyle/>
          <a:p>
            <a:r>
              <a:rPr lang="en-US" dirty="0"/>
              <a:t>Natural </a:t>
            </a:r>
            <a:r>
              <a:rPr lang="en-US" dirty="0" smtClean="0"/>
              <a:t>Disasters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462" y="1608034"/>
            <a:ext cx="9036423" cy="3508977"/>
          </a:xfrm>
        </p:spPr>
        <p:txBody>
          <a:bodyPr/>
          <a:lstStyle/>
          <a:p>
            <a:pPr lvl="0"/>
            <a:r>
              <a:rPr lang="en-GB" dirty="0"/>
              <a:t>Must prepare when a hurricane or tornado is in the area </a:t>
            </a:r>
            <a:endParaRPr lang="en-US" dirty="0"/>
          </a:p>
          <a:p>
            <a:pPr lvl="1"/>
            <a:r>
              <a:rPr lang="en-GB" dirty="0"/>
              <a:t>Exact track of the storm is difficult to predict</a:t>
            </a:r>
            <a:endParaRPr lang="en-US" dirty="0"/>
          </a:p>
          <a:p>
            <a:pPr lvl="0"/>
            <a:r>
              <a:rPr lang="en-GB" dirty="0"/>
              <a:t>Medical office employees must be educated</a:t>
            </a:r>
            <a:endParaRPr lang="en-US" dirty="0"/>
          </a:p>
          <a:p>
            <a:pPr lvl="1"/>
            <a:r>
              <a:rPr lang="en-GB" dirty="0"/>
              <a:t>About the response to take to the types of natural disasters </a:t>
            </a:r>
            <a:endParaRPr lang="en-US" dirty="0"/>
          </a:p>
          <a:p>
            <a:pPr lvl="2"/>
            <a:r>
              <a:rPr lang="en-GB" dirty="0"/>
              <a:t>That tend to occur in their geographic area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29" y="3644348"/>
            <a:ext cx="4992735" cy="3036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909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Man-made Disasters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Amount of threat or damage from man-made hazards </a:t>
            </a:r>
            <a:endParaRPr lang="en-US" dirty="0"/>
          </a:p>
          <a:p>
            <a:pPr lvl="1"/>
            <a:r>
              <a:rPr lang="en-GB" dirty="0"/>
              <a:t>Can vary considerably – examples</a:t>
            </a:r>
            <a:r>
              <a:rPr lang="en-GB" sz="4000" dirty="0"/>
              <a:t> </a:t>
            </a:r>
            <a:endParaRPr lang="en-US" dirty="0"/>
          </a:p>
          <a:p>
            <a:pPr lvl="2"/>
            <a:r>
              <a:rPr lang="en-GB" dirty="0"/>
              <a:t>Fire in a wastebasket </a:t>
            </a:r>
            <a:endParaRPr lang="en-US" dirty="0"/>
          </a:p>
          <a:p>
            <a:pPr lvl="2"/>
            <a:r>
              <a:rPr lang="en-GB" dirty="0"/>
              <a:t>Gunman </a:t>
            </a:r>
            <a:endParaRPr lang="en-US" dirty="0"/>
          </a:p>
          <a:p>
            <a:pPr lvl="2"/>
            <a:r>
              <a:rPr lang="en-GB" dirty="0"/>
              <a:t>Bomb threat</a:t>
            </a:r>
            <a:endParaRPr lang="en-US" dirty="0"/>
          </a:p>
          <a:p>
            <a:pPr lvl="2"/>
            <a:r>
              <a:rPr lang="en-GB" dirty="0"/>
              <a:t>Radiation incident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122" y="3450463"/>
            <a:ext cx="4799772" cy="31824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41724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702" y="431316"/>
            <a:ext cx="9366325" cy="1143000"/>
          </a:xfrm>
        </p:spPr>
        <p:txBody>
          <a:bodyPr/>
          <a:lstStyle/>
          <a:p>
            <a:r>
              <a:rPr lang="en-US" dirty="0"/>
              <a:t>Man-made </a:t>
            </a:r>
            <a:r>
              <a:rPr lang="en-US" dirty="0" smtClean="0"/>
              <a:t>Disasters (</a:t>
            </a:r>
            <a:r>
              <a:rPr lang="en-US" dirty="0"/>
              <a:t>Cont.)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210" y="1594782"/>
            <a:ext cx="9036423" cy="3508977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Types of </a:t>
            </a:r>
            <a:r>
              <a:rPr lang="en-GB" dirty="0" smtClean="0"/>
              <a:t>man-made </a:t>
            </a:r>
            <a:r>
              <a:rPr lang="en-GB" dirty="0"/>
              <a:t>hazards:</a:t>
            </a:r>
            <a:endParaRPr lang="en-US" dirty="0"/>
          </a:p>
          <a:p>
            <a:pPr lvl="1"/>
            <a:r>
              <a:rPr lang="en-GB" dirty="0"/>
              <a:t>Crime</a:t>
            </a:r>
            <a:endParaRPr lang="en-US" dirty="0"/>
          </a:p>
          <a:p>
            <a:pPr lvl="1"/>
            <a:r>
              <a:rPr lang="en-GB" dirty="0"/>
              <a:t>Fire</a:t>
            </a:r>
            <a:endParaRPr lang="en-US" dirty="0"/>
          </a:p>
          <a:p>
            <a:pPr lvl="1"/>
            <a:r>
              <a:rPr lang="en-GB" dirty="0"/>
              <a:t>Terrorism</a:t>
            </a:r>
            <a:endParaRPr lang="en-US" dirty="0"/>
          </a:p>
          <a:p>
            <a:pPr lvl="1"/>
            <a:r>
              <a:rPr lang="en-GB" dirty="0"/>
              <a:t>Industrial hazards</a:t>
            </a:r>
            <a:endParaRPr lang="en-US" dirty="0"/>
          </a:p>
          <a:p>
            <a:pPr lvl="1"/>
            <a:r>
              <a:rPr lang="en-GB" dirty="0"/>
              <a:t>Structural collapse</a:t>
            </a:r>
            <a:endParaRPr lang="en-US" dirty="0"/>
          </a:p>
          <a:p>
            <a:pPr lvl="1"/>
            <a:r>
              <a:rPr lang="en-GB" dirty="0"/>
              <a:t>Power outage</a:t>
            </a:r>
            <a:endParaRPr lang="en-US" dirty="0"/>
          </a:p>
          <a:p>
            <a:pPr lvl="1"/>
            <a:r>
              <a:rPr lang="en-GB" dirty="0"/>
              <a:t>Radiation hazards</a:t>
            </a:r>
            <a:endParaRPr lang="en-US" dirty="0"/>
          </a:p>
          <a:p>
            <a:pPr lvl="1"/>
            <a:r>
              <a:rPr lang="en-GB" dirty="0"/>
              <a:t>Chemical contamination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2016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9406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1051</TotalTime>
  <Words>4007</Words>
  <Application>Microsoft Office PowerPoint</Application>
  <PresentationFormat>Custom</PresentationFormat>
  <Paragraphs>560</Paragraphs>
  <Slides>55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Austin</vt:lpstr>
      <vt:lpstr>Chapter 36</vt:lpstr>
      <vt:lpstr>Introduction to Disaster and Emergency Planning</vt:lpstr>
      <vt:lpstr>Introduction to Disaster and Emergency Planning (Cont.)</vt:lpstr>
      <vt:lpstr>Categories of Disasters</vt:lpstr>
      <vt:lpstr>Categories of Disasters (Cont.)</vt:lpstr>
      <vt:lpstr>Natural Disasters</vt:lpstr>
      <vt:lpstr>Natural Disasters (Cont.)</vt:lpstr>
      <vt:lpstr>Man-made Disasters</vt:lpstr>
      <vt:lpstr>Man-made Disasters (Cont.) </vt:lpstr>
      <vt:lpstr>Psychological Effects of Emergencies</vt:lpstr>
      <vt:lpstr>Psychological Effects of Emergencies (Cont.) </vt:lpstr>
      <vt:lpstr>The Stress Response</vt:lpstr>
      <vt:lpstr>The Stress Response (Cont.)</vt:lpstr>
      <vt:lpstr>The Stress Response (Cont.)</vt:lpstr>
      <vt:lpstr>The Stress Response (Cont.)</vt:lpstr>
      <vt:lpstr>The Stress Response (Cont.)</vt:lpstr>
      <vt:lpstr>Managing Anxiety</vt:lpstr>
      <vt:lpstr>Managing Anxiety</vt:lpstr>
      <vt:lpstr>Emergency Action Plan</vt:lpstr>
      <vt:lpstr>Emergency Action Plan (Cont.)</vt:lpstr>
      <vt:lpstr>Emergency Action Plan (Cont.)</vt:lpstr>
      <vt:lpstr>Emergency Action Plan (Cont.)</vt:lpstr>
      <vt:lpstr>Emergency Action Plan (Cont.)</vt:lpstr>
      <vt:lpstr>Emergency Action Plan (Cont.)</vt:lpstr>
      <vt:lpstr>Emergency Action Plan (Cont.)</vt:lpstr>
      <vt:lpstr>Emergency Action Plan (Cont.)</vt:lpstr>
      <vt:lpstr>Lesson 36.2 Objectives </vt:lpstr>
      <vt:lpstr>Lesson 36.2 Objectives (Cont.) </vt:lpstr>
      <vt:lpstr>Lesson 36.2 Objectives (Cont.) </vt:lpstr>
      <vt:lpstr>Fire Safety in the Medical Office</vt:lpstr>
      <vt:lpstr>Fire Safety in the Medical Office</vt:lpstr>
      <vt:lpstr>Fire Safety in the Medical Office (Cont.)</vt:lpstr>
      <vt:lpstr>Fuel Source</vt:lpstr>
      <vt:lpstr>Ignition Source (Heat)</vt:lpstr>
      <vt:lpstr>Components of a Fire Prevention Plan</vt:lpstr>
      <vt:lpstr>Components of a Fire Prevention Plan (Cont.)</vt:lpstr>
      <vt:lpstr>Fire Protection in the Medical Office</vt:lpstr>
      <vt:lpstr>Fire Protection in the Medical Office (Cont.)</vt:lpstr>
      <vt:lpstr>Fire Protection in the Medical Office (Cont.)</vt:lpstr>
      <vt:lpstr>Fire Protection in the Medical Office (Cont.)</vt:lpstr>
      <vt:lpstr>Fire Protection in the Medical Office (Cont.)</vt:lpstr>
      <vt:lpstr>Fire Protection in the Medical Office (Cont.)</vt:lpstr>
      <vt:lpstr>Fire Protection in the Medical Office (Cont.)</vt:lpstr>
      <vt:lpstr>Fire Protection in the Medical Office (Cont.)</vt:lpstr>
      <vt:lpstr>Fire Protection in the Medical Office (Cont.)</vt:lpstr>
      <vt:lpstr>Fire Protection in the Medical Office (Cont.)</vt:lpstr>
      <vt:lpstr>Emergency Response to a Fire</vt:lpstr>
      <vt:lpstr>Emergency Response to a Fire (Cont.) </vt:lpstr>
      <vt:lpstr>Employee Education and Training</vt:lpstr>
      <vt:lpstr>Employee Education and Training (Cont.)</vt:lpstr>
      <vt:lpstr>Emergency Practice Drills </vt:lpstr>
      <vt:lpstr>Emergency Practice Drills (Cont.) </vt:lpstr>
      <vt:lpstr>Medical Assistant’s Role</vt:lpstr>
      <vt:lpstr>Medical Assistant’s Role (Cont.)</vt:lpstr>
      <vt:lpstr>Medical Assistant’s Role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Olma Weaver</cp:lastModifiedBy>
  <cp:revision>74</cp:revision>
  <dcterms:created xsi:type="dcterms:W3CDTF">2015-09-03T13:34:00Z</dcterms:created>
  <dcterms:modified xsi:type="dcterms:W3CDTF">2017-12-05T15:53:45Z</dcterms:modified>
</cp:coreProperties>
</file>