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23" r:id="rId6"/>
  </p:sldMasterIdLst>
  <p:notesMasterIdLst>
    <p:notesMasterId r:id="rId45"/>
  </p:notesMasterIdLst>
  <p:sldIdLst>
    <p:sldId id="1395" r:id="rId7"/>
    <p:sldId id="1355" r:id="rId8"/>
    <p:sldId id="1392" r:id="rId9"/>
    <p:sldId id="1353" r:id="rId10"/>
    <p:sldId id="1358" r:id="rId11"/>
    <p:sldId id="1357" r:id="rId12"/>
    <p:sldId id="1359" r:id="rId13"/>
    <p:sldId id="1361" r:id="rId14"/>
    <p:sldId id="1362" r:id="rId15"/>
    <p:sldId id="1363" r:id="rId16"/>
    <p:sldId id="1393" r:id="rId17"/>
    <p:sldId id="1365" r:id="rId18"/>
    <p:sldId id="1360" r:id="rId19"/>
    <p:sldId id="1367" r:id="rId20"/>
    <p:sldId id="1368" r:id="rId21"/>
    <p:sldId id="1369" r:id="rId22"/>
    <p:sldId id="1370" r:id="rId23"/>
    <p:sldId id="1366" r:id="rId24"/>
    <p:sldId id="1372" r:id="rId25"/>
    <p:sldId id="1373" r:id="rId26"/>
    <p:sldId id="1374" r:id="rId27"/>
    <p:sldId id="1371" r:id="rId28"/>
    <p:sldId id="1376" r:id="rId29"/>
    <p:sldId id="1377" r:id="rId30"/>
    <p:sldId id="1375" r:id="rId31"/>
    <p:sldId id="1379" r:id="rId32"/>
    <p:sldId id="1380" r:id="rId33"/>
    <p:sldId id="1394" r:id="rId34"/>
    <p:sldId id="1378" r:id="rId35"/>
    <p:sldId id="1382" r:id="rId36"/>
    <p:sldId id="1385" r:id="rId37"/>
    <p:sldId id="1384" r:id="rId38"/>
    <p:sldId id="1386" r:id="rId39"/>
    <p:sldId id="1387" r:id="rId40"/>
    <p:sldId id="1388" r:id="rId41"/>
    <p:sldId id="1389" r:id="rId42"/>
    <p:sldId id="1383" r:id="rId43"/>
    <p:sldId id="1391"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5973D931-3BAC-4F30-9C16-B7461F574E40}">
          <p14:sldIdLst>
            <p14:sldId id="1395"/>
            <p14:sldId id="1355"/>
            <p14:sldId id="1392"/>
            <p14:sldId id="1353"/>
            <p14:sldId id="1358"/>
            <p14:sldId id="1357"/>
            <p14:sldId id="1359"/>
            <p14:sldId id="1361"/>
            <p14:sldId id="1362"/>
            <p14:sldId id="1363"/>
            <p14:sldId id="1393"/>
            <p14:sldId id="1365"/>
            <p14:sldId id="1360"/>
            <p14:sldId id="1367"/>
            <p14:sldId id="1368"/>
            <p14:sldId id="1369"/>
            <p14:sldId id="1370"/>
            <p14:sldId id="1366"/>
            <p14:sldId id="1372"/>
            <p14:sldId id="1373"/>
            <p14:sldId id="1374"/>
            <p14:sldId id="1371"/>
            <p14:sldId id="1376"/>
            <p14:sldId id="1377"/>
            <p14:sldId id="1375"/>
            <p14:sldId id="1379"/>
            <p14:sldId id="1380"/>
            <p14:sldId id="1394"/>
            <p14:sldId id="1378"/>
            <p14:sldId id="1382"/>
            <p14:sldId id="1385"/>
            <p14:sldId id="1384"/>
            <p14:sldId id="1386"/>
            <p14:sldId id="1387"/>
            <p14:sldId id="1388"/>
            <p14:sldId id="1389"/>
            <p14:sldId id="1383"/>
            <p14:sldId id="1391"/>
          </p14:sldIdLst>
        </p14:section>
        <p14:section name="Appendix: Image Descriptions for Unsighted Students" id="{9E859B0B-078E-463E-89A6-21C20DD280C4}">
          <p14:sldIdLst/>
        </p14:section>
      </p14:sectionLst>
    </p:ext>
    <p:ext uri="{EFAFB233-063F-42B5-8137-9DF3F51BA10A}">
      <p15:sldGuideLst xmlns:p15="http://schemas.microsoft.com/office/powerpoint/2012/main">
        <p15:guide id="2" pos="2880" userDrawn="1">
          <p15:clr>
            <a:srgbClr val="A4A3A4"/>
          </p15:clr>
        </p15:guide>
        <p15:guide id="3" orient="horz" pos="2208" userDrawn="1">
          <p15:clr>
            <a:srgbClr val="A4A3A4"/>
          </p15:clr>
        </p15:guide>
        <p15:guide id="4" pos="5664" userDrawn="1">
          <p15:clr>
            <a:srgbClr val="A4A3A4"/>
          </p15:clr>
        </p15:guide>
        <p15:guide id="5" pos="456" userDrawn="1">
          <p15:clr>
            <a:srgbClr val="A4A3A4"/>
          </p15:clr>
        </p15:guide>
        <p15:guide id="6" orient="horz" pos="79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 id="3" name="1769" initials="1" lastIdx="2" clrIdx="2">
    <p:extLst>
      <p:ext uri="{19B8F6BF-5375-455C-9EA6-DF929625EA0E}">
        <p15:presenceInfo xmlns:p15="http://schemas.microsoft.com/office/powerpoint/2012/main" userId="176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8000"/>
    <a:srgbClr val="A9131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41" autoAdjust="0"/>
    <p:restoredTop sz="94374" autoAdjust="0"/>
  </p:normalViewPr>
  <p:slideViewPr>
    <p:cSldViewPr snapToGrid="0" showGuides="1">
      <p:cViewPr varScale="1">
        <p:scale>
          <a:sx n="107" d="100"/>
          <a:sy n="107" d="100"/>
        </p:scale>
        <p:origin x="1974" y="114"/>
      </p:cViewPr>
      <p:guideLst>
        <p:guide pos="2880"/>
        <p:guide orient="horz" pos="2208"/>
        <p:guide pos="5664"/>
        <p:guide pos="456"/>
        <p:guide orient="horz" pos="794"/>
      </p:guideLst>
    </p:cSldViewPr>
  </p:slideViewPr>
  <p:outlineViewPr>
    <p:cViewPr>
      <p:scale>
        <a:sx n="33" d="100"/>
        <a:sy n="33" d="100"/>
      </p:scale>
      <p:origin x="0" y="-38148"/>
    </p:cViewPr>
  </p:outlineViewPr>
  <p:notesTextViewPr>
    <p:cViewPr>
      <p:scale>
        <a:sx n="100" d="100"/>
        <a:sy n="100" d="100"/>
      </p:scale>
      <p:origin x="0" y="0"/>
    </p:cViewPr>
  </p:notesTextViewPr>
  <p:sorterViewPr>
    <p:cViewPr>
      <p:scale>
        <a:sx n="100" d="100"/>
        <a:sy n="100" d="100"/>
      </p:scale>
      <p:origin x="0" y="-166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C1A02-B94D-44D6-8AA3-0DD14C84C13F}" type="datetimeFigureOut">
              <a:rPr lang="en-US" smtClean="0"/>
              <a:t>8/20/2024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E8D09-9492-4554-9C8F-456CB81F32A8}" type="slidenum">
              <a:rPr lang="en-US" smtClean="0"/>
              <a:t>‹#›</a:t>
            </a:fld>
            <a:endParaRPr lang="en-US"/>
          </a:p>
        </p:txBody>
      </p:sp>
    </p:spTree>
    <p:extLst>
      <p:ext uri="{BB962C8B-B14F-4D97-AF65-F5344CB8AC3E}">
        <p14:creationId xmlns:p14="http://schemas.microsoft.com/office/powerpoint/2010/main" val="302017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11.1 Explain</a:t>
            </a:r>
            <a:r>
              <a:rPr lang="en-US" baseline="0" dirty="0"/>
              <a:t> methods for transporting and processing blood specimens for routine and special testing and reference laboratories.</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r>
              <a:rPr lang="en-US" altLang="en-US" dirty="0"/>
              <a:t>The simplest way to transport specimens within a facility is to walk to the laboratory. However, many facilities have other devices that simplify or speed up the process of transporting specimens. </a:t>
            </a:r>
          </a:p>
          <a:p>
            <a:endParaRPr lang="en-US" altLang="en-US" dirty="0"/>
          </a:p>
          <a:p>
            <a:r>
              <a:rPr lang="en-US" altLang="en-US" b="1" dirty="0"/>
              <a:t>Pneumatic tube systems </a:t>
            </a:r>
            <a:r>
              <a:rPr lang="en-US" altLang="en-US" dirty="0"/>
              <a:t>have vacuum tubes like those used at bank drive-through windows. The specimen is properly labeled and enclosed in a biohazard bag for transport and is then put into a capsule. The capsule is loaded into the pneumatic tube and sent to the laboratory.</a:t>
            </a:r>
          </a:p>
          <a:p>
            <a:endParaRPr lang="en-US" altLang="en-US" dirty="0"/>
          </a:p>
          <a:p>
            <a:r>
              <a:rPr lang="en-US" altLang="en-US" dirty="0"/>
              <a:t>Use of a pneumatic tube system for specimen transport must be validated to establish a policy that allows for alternate delivery methods for specimens that would be hemolyzed or suffer</a:t>
            </a:r>
            <a:r>
              <a:rPr lang="en-US" altLang="en-US" baseline="0" dirty="0"/>
              <a:t> </a:t>
            </a:r>
            <a:r>
              <a:rPr lang="en-US" altLang="en-US" dirty="0"/>
              <a:t>other harmful effects if delivered using the pneumatic tubes.</a:t>
            </a:r>
          </a:p>
          <a:p>
            <a:endParaRPr lang="en-US" altLang="en-US" dirty="0"/>
          </a:p>
          <a:p>
            <a:r>
              <a:rPr lang="en-US" altLang="en-US" dirty="0"/>
              <a:t>Dumbwaiters are small elevators dedicated to transporting specimens to the laboratory.</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4</a:t>
            </a:fld>
            <a:endParaRPr lang="en-US"/>
          </a:p>
        </p:txBody>
      </p:sp>
    </p:spTree>
    <p:extLst>
      <p:ext uri="{BB962C8B-B14F-4D97-AF65-F5344CB8AC3E}">
        <p14:creationId xmlns:p14="http://schemas.microsoft.com/office/powerpoint/2010/main" val="352005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r>
              <a:rPr lang="en-US" altLang="en-US" dirty="0"/>
              <a:t>Substances such as bilirubin and beta-carotene are </a:t>
            </a:r>
            <a:r>
              <a:rPr lang="en-US" altLang="en-US" b="1" dirty="0"/>
              <a:t>light-sensitive</a:t>
            </a:r>
            <a:r>
              <a:rPr lang="en-US" altLang="en-US" dirty="0"/>
              <a:t>: they break down when exposed to light. Therefore, if the specimen will be tested for these substances, it must be protected from light immediately upon collection.</a:t>
            </a:r>
          </a:p>
          <a:p>
            <a:endParaRPr lang="en-US" altLang="en-US" dirty="0"/>
          </a:p>
          <a:p>
            <a:r>
              <a:rPr lang="en-US" altLang="en-US" dirty="0"/>
              <a:t>Bilirubin levels are commonly performed on newborn infants.</a:t>
            </a:r>
            <a:r>
              <a:rPr lang="en-US" altLang="en-US" baseline="0" dirty="0"/>
              <a:t> An infant who is known to have excess bilirubin is commonly placed under an ultraviolet light to help break down the bilirubin. </a:t>
            </a:r>
            <a:r>
              <a:rPr lang="en-US" altLang="en-US" dirty="0"/>
              <a:t>If the patient is under an ultraviolet light, it is very important to turn off the light before collecting the blood because the UV light will destroy some of the bilirubin in</a:t>
            </a:r>
            <a:r>
              <a:rPr lang="en-US" altLang="en-US" baseline="0" dirty="0"/>
              <a:t> the specimen as you collect it, yielding false results.</a:t>
            </a:r>
          </a:p>
          <a:p>
            <a:endParaRPr lang="en-US" altLang="en-US" baseline="0" dirty="0"/>
          </a:p>
          <a:p>
            <a:r>
              <a:rPr lang="en-US" altLang="en-US" baseline="0" dirty="0"/>
              <a:t>If you turn off a UV light to collect a specimen, be sure to turn it back on before you leave.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14</a:t>
            </a:fld>
            <a:endParaRPr lang="en-US"/>
          </a:p>
        </p:txBody>
      </p:sp>
    </p:spTree>
    <p:extLst>
      <p:ext uri="{BB962C8B-B14F-4D97-AF65-F5344CB8AC3E}">
        <p14:creationId xmlns:p14="http://schemas.microsoft.com/office/powerpoint/2010/main" val="1256206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buFont typeface="Arial" pitchFamily="34" charset="0"/>
              <a:buNone/>
              <a:defRPr/>
            </a:pPr>
            <a:r>
              <a:rPr lang="en-US" dirty="0"/>
              <a:t>Specimens pertaining to any legal matter must be handled very carefully. These specimens include:</a:t>
            </a:r>
          </a:p>
          <a:p>
            <a:pPr marL="171450" indent="-171450">
              <a:buFont typeface="Arial" pitchFamily="34" charset="0"/>
              <a:buChar char="•"/>
              <a:defRPr/>
            </a:pPr>
            <a:r>
              <a:rPr lang="en-US" dirty="0"/>
              <a:t>Blood alcohol</a:t>
            </a:r>
          </a:p>
          <a:p>
            <a:pPr marL="171450" indent="-171450">
              <a:buFont typeface="Arial" pitchFamily="34" charset="0"/>
              <a:buChar char="•"/>
              <a:defRPr/>
            </a:pPr>
            <a:r>
              <a:rPr lang="en-US" dirty="0"/>
              <a:t>Forensic testing</a:t>
            </a:r>
          </a:p>
          <a:p>
            <a:pPr marL="171450" indent="-171450">
              <a:buFont typeface="Arial" pitchFamily="34" charset="0"/>
              <a:buChar char="•"/>
              <a:defRPr/>
            </a:pPr>
            <a:r>
              <a:rPr lang="en-US" dirty="0"/>
              <a:t>Toxicology specimens</a:t>
            </a:r>
          </a:p>
          <a:p>
            <a:pPr marL="171450" indent="-171450">
              <a:buFont typeface="Arial" pitchFamily="34" charset="0"/>
              <a:buChar char="•"/>
              <a:defRPr/>
            </a:pPr>
            <a:endParaRPr lang="en-US" dirty="0"/>
          </a:p>
          <a:p>
            <a:pPr>
              <a:buFont typeface="Arial" pitchFamily="34" charset="0"/>
              <a:buNone/>
              <a:defRPr/>
            </a:pPr>
            <a:r>
              <a:rPr lang="en-US" dirty="0"/>
              <a:t>Chain</a:t>
            </a:r>
            <a:r>
              <a:rPr lang="en-US" baseline="0" dirty="0"/>
              <a:t> </a:t>
            </a:r>
            <a:r>
              <a:rPr lang="en-US" dirty="0"/>
              <a:t>of</a:t>
            </a:r>
            <a:r>
              <a:rPr lang="en-US" baseline="0" dirty="0"/>
              <a:t> c</a:t>
            </a:r>
            <a:r>
              <a:rPr lang="en-US" dirty="0"/>
              <a:t>ustody accounts for the specimen from the time of collection to the final disposition of the specimen. </a:t>
            </a:r>
          </a:p>
          <a:p>
            <a:pPr>
              <a:buFont typeface="Arial" pitchFamily="34" charset="0"/>
              <a:buNone/>
              <a:defRPr/>
            </a:pPr>
            <a:endParaRPr lang="en-US" dirty="0"/>
          </a:p>
          <a:p>
            <a:pPr>
              <a:buFont typeface="Arial" pitchFamily="34" charset="0"/>
              <a:buNone/>
              <a:defRPr/>
            </a:pPr>
            <a:r>
              <a:rPr lang="en-US" dirty="0"/>
              <a:t>To ensure that there are no breaks in the </a:t>
            </a:r>
            <a:r>
              <a:rPr lang="en-US" b="1" dirty="0"/>
              <a:t>chain of custody</a:t>
            </a:r>
            <a:r>
              <a:rPr lang="en-US" dirty="0"/>
              <a:t>:</a:t>
            </a:r>
          </a:p>
          <a:p>
            <a:pPr marL="171450" indent="-171450">
              <a:buFont typeface="Arial" pitchFamily="34" charset="0"/>
              <a:buChar char="•"/>
              <a:defRPr/>
            </a:pPr>
            <a:r>
              <a:rPr lang="en-US" dirty="0"/>
              <a:t>Each person who handles the specimen must sign and date the chain-of-custody form.</a:t>
            </a:r>
          </a:p>
          <a:p>
            <a:pPr marL="171450" indent="-171450">
              <a:buFont typeface="Arial" pitchFamily="34" charset="0"/>
              <a:buChar char="•"/>
              <a:defRPr/>
            </a:pPr>
            <a:r>
              <a:rPr lang="en-US" dirty="0"/>
              <a:t>The specimen is kept in a locked container or the tube must be sealed with a tamper-proof label or wax at all times.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15</a:t>
            </a:fld>
            <a:endParaRPr lang="en-US"/>
          </a:p>
        </p:txBody>
      </p:sp>
    </p:spTree>
    <p:extLst>
      <p:ext uri="{BB962C8B-B14F-4D97-AF65-F5344CB8AC3E}">
        <p14:creationId xmlns:p14="http://schemas.microsoft.com/office/powerpoint/2010/main" val="1506097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dirty="0"/>
          </a:p>
          <a:p>
            <a:r>
              <a:rPr lang="en-US" altLang="en-US" dirty="0"/>
              <a:t>It is important not to use an alcohol prep pad to cleanse the puncture site when you are collecting blood for a blood alcohol test. The alcohol from the prep pad will affect the test result. Iodine swabs also contain alcohol. Use a disinfectant such as green surgical soap or hydrogen peroxide instead.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16</a:t>
            </a:fld>
            <a:endParaRPr lang="en-US"/>
          </a:p>
        </p:txBody>
      </p:sp>
    </p:spTree>
    <p:extLst>
      <p:ext uri="{BB962C8B-B14F-4D97-AF65-F5344CB8AC3E}">
        <p14:creationId xmlns:p14="http://schemas.microsoft.com/office/powerpoint/2010/main" val="391970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buFont typeface="Arial" pitchFamily="34" charset="0"/>
              <a:buNone/>
              <a:defRPr/>
            </a:pPr>
            <a:r>
              <a:rPr lang="en-US" dirty="0"/>
              <a:t>General guidelines for collecting forensic specimens:</a:t>
            </a:r>
          </a:p>
          <a:p>
            <a:pPr marL="171450" indent="-171450">
              <a:buFont typeface="Arial" pitchFamily="34" charset="0"/>
              <a:buChar char="•"/>
              <a:defRPr/>
            </a:pPr>
            <a:r>
              <a:rPr lang="en-US" dirty="0"/>
              <a:t>Wear gloves at all times.</a:t>
            </a:r>
          </a:p>
          <a:p>
            <a:pPr marL="171450" indent="-171450">
              <a:buFont typeface="Arial" pitchFamily="34" charset="0"/>
              <a:buChar char="•"/>
              <a:defRPr/>
            </a:pPr>
            <a:r>
              <a:rPr lang="en-US" dirty="0"/>
              <a:t>Collect the specimen as soon as possible.</a:t>
            </a:r>
          </a:p>
          <a:p>
            <a:pPr marL="171450" indent="-171450">
              <a:buFont typeface="Arial" pitchFamily="34" charset="0"/>
              <a:buChar char="•"/>
              <a:defRPr/>
            </a:pPr>
            <a:r>
              <a:rPr lang="en-US" dirty="0"/>
              <a:t>Ensure that the specimen is packed, stored, and transported correctly.</a:t>
            </a:r>
          </a:p>
          <a:p>
            <a:pPr marL="171450" indent="-171450">
              <a:buFont typeface="Arial" pitchFamily="34" charset="0"/>
              <a:buChar char="•"/>
              <a:defRPr/>
            </a:pPr>
            <a:r>
              <a:rPr lang="en-US" dirty="0"/>
              <a:t>Label each specimen with the patient’s name and date of birth, the name of the person collecting the specimen, the type of specimen, and the</a:t>
            </a:r>
            <a:r>
              <a:rPr lang="en-US" baseline="0" dirty="0"/>
              <a:t> </a:t>
            </a:r>
            <a:r>
              <a:rPr lang="en-US" dirty="0"/>
              <a:t>date and time of the collection.</a:t>
            </a:r>
          </a:p>
          <a:p>
            <a:pPr marL="171450" indent="-171450">
              <a:buFont typeface="Arial" pitchFamily="34" charset="0"/>
              <a:buChar char="•"/>
              <a:defRPr/>
            </a:pPr>
            <a:r>
              <a:rPr lang="en-US" dirty="0"/>
              <a:t>Pack the specimen securely in tamper-proof packaging.</a:t>
            </a:r>
          </a:p>
          <a:p>
            <a:pPr marL="171450" indent="-171450">
              <a:buFont typeface="Arial" pitchFamily="34" charset="0"/>
              <a:buChar char="•"/>
              <a:defRPr/>
            </a:pPr>
            <a:r>
              <a:rPr lang="en-US" dirty="0"/>
              <a:t>Record all handling of the specimen, usually on a chain-of-custody form.</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17</a:t>
            </a:fld>
            <a:endParaRPr lang="en-US"/>
          </a:p>
        </p:txBody>
      </p:sp>
    </p:spTree>
    <p:extLst>
      <p:ext uri="{BB962C8B-B14F-4D97-AF65-F5344CB8AC3E}">
        <p14:creationId xmlns:p14="http://schemas.microsoft.com/office/powerpoint/2010/main" val="3780981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b="1" baseline="0" dirty="0"/>
          </a:p>
          <a:p>
            <a:r>
              <a:rPr lang="en-US" altLang="en-US" dirty="0"/>
              <a:t>Perform forensic testing specimen collection only if you have had the proper training.</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18</a:t>
            </a:fld>
            <a:endParaRPr lang="en-US"/>
          </a:p>
        </p:txBody>
      </p:sp>
    </p:spTree>
    <p:extLst>
      <p:ext uri="{BB962C8B-B14F-4D97-AF65-F5344CB8AC3E}">
        <p14:creationId xmlns:p14="http://schemas.microsoft.com/office/powerpoint/2010/main" val="2162295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b="1" baseline="0" dirty="0"/>
          </a:p>
          <a:p>
            <a:r>
              <a:rPr lang="en-US" altLang="en-US" dirty="0"/>
              <a:t>Perform forensic testing specimen collection only if you have had the proper training.</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19</a:t>
            </a:fld>
            <a:endParaRPr lang="en-US"/>
          </a:p>
        </p:txBody>
      </p:sp>
    </p:spTree>
    <p:extLst>
      <p:ext uri="{BB962C8B-B14F-4D97-AF65-F5344CB8AC3E}">
        <p14:creationId xmlns:p14="http://schemas.microsoft.com/office/powerpoint/2010/main" val="1373986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buFont typeface="Arial" pitchFamily="34" charset="0"/>
              <a:buNone/>
              <a:defRPr/>
            </a:pPr>
            <a:endParaRPr lang="en-US" dirty="0"/>
          </a:p>
          <a:p>
            <a:pPr>
              <a:buFont typeface="Arial" pitchFamily="34" charset="0"/>
              <a:buNone/>
              <a:defRPr/>
            </a:pPr>
            <a:r>
              <a:rPr lang="en-US" dirty="0"/>
              <a:t>Following the laboratory facility’s policy for toxicology specimens is critical because many things can contaminate or react with some of the analytes, including:</a:t>
            </a:r>
          </a:p>
          <a:p>
            <a:pPr marL="171450" indent="-171450">
              <a:buFont typeface="Arial" pitchFamily="34" charset="0"/>
              <a:buChar char="•"/>
              <a:defRPr/>
            </a:pPr>
            <a:r>
              <a:rPr lang="en-US" dirty="0"/>
              <a:t>Oil or bacteria from hands</a:t>
            </a:r>
          </a:p>
          <a:p>
            <a:pPr marL="171450" indent="-171450">
              <a:buFont typeface="Arial" pitchFamily="34" charset="0"/>
              <a:buChar char="•"/>
              <a:defRPr/>
            </a:pPr>
            <a:r>
              <a:rPr lang="en-US" dirty="0"/>
              <a:t>Glass</a:t>
            </a:r>
          </a:p>
          <a:p>
            <a:pPr marL="171450" indent="-171450">
              <a:buFont typeface="Arial" pitchFamily="34" charset="0"/>
              <a:buChar char="•"/>
              <a:defRPr/>
            </a:pPr>
            <a:r>
              <a:rPr lang="en-US" dirty="0"/>
              <a:t>Plastic materials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20</a:t>
            </a:fld>
            <a:endParaRPr lang="en-US"/>
          </a:p>
        </p:txBody>
      </p:sp>
    </p:spTree>
    <p:extLst>
      <p:ext uri="{BB962C8B-B14F-4D97-AF65-F5344CB8AC3E}">
        <p14:creationId xmlns:p14="http://schemas.microsoft.com/office/powerpoint/2010/main" val="3153888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21</a:t>
            </a:fld>
            <a:endParaRPr lang="en-US"/>
          </a:p>
        </p:txBody>
      </p:sp>
    </p:spTree>
    <p:extLst>
      <p:ext uri="{BB962C8B-B14F-4D97-AF65-F5344CB8AC3E}">
        <p14:creationId xmlns:p14="http://schemas.microsoft.com/office/powerpoint/2010/main" val="1127987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buFont typeface="Arial" pitchFamily="34" charset="0"/>
              <a:buNone/>
              <a:defRPr/>
            </a:pPr>
            <a:endParaRPr lang="en-US" dirty="0"/>
          </a:p>
          <a:p>
            <a:pPr>
              <a:buFont typeface="Arial" pitchFamily="34" charset="0"/>
              <a:buNone/>
              <a:defRPr/>
            </a:pPr>
            <a:r>
              <a:rPr lang="en-US" dirty="0"/>
              <a:t>Lactic acid forms during carbohydrate metabolism in the muscles. Its blood level can be affected by:</a:t>
            </a:r>
          </a:p>
          <a:p>
            <a:pPr marL="171450" indent="-171450">
              <a:buFont typeface="Arial" pitchFamily="34" charset="0"/>
              <a:buChar char="•"/>
              <a:defRPr/>
            </a:pPr>
            <a:r>
              <a:rPr lang="en-US" dirty="0"/>
              <a:t>Exercise</a:t>
            </a:r>
          </a:p>
          <a:p>
            <a:pPr marL="171450" indent="-171450">
              <a:buFont typeface="Arial" pitchFamily="34" charset="0"/>
              <a:buChar char="•"/>
              <a:defRPr/>
            </a:pPr>
            <a:r>
              <a:rPr lang="en-US" dirty="0"/>
              <a:t>Vigorous hand pumping prior to blood collection</a:t>
            </a:r>
          </a:p>
          <a:p>
            <a:pPr marL="171450" indent="-171450">
              <a:buFont typeface="Arial" pitchFamily="34" charset="0"/>
              <a:buChar char="•"/>
              <a:defRPr/>
            </a:pPr>
            <a:r>
              <a:rPr lang="en-US" dirty="0"/>
              <a:t>Application of a tourniquet during blood collection</a:t>
            </a:r>
          </a:p>
          <a:p>
            <a:pPr marL="171450" indent="-171450">
              <a:buFont typeface="Arial" pitchFamily="34" charset="0"/>
              <a:buChar char="•"/>
              <a:defRPr/>
            </a:pPr>
            <a:endParaRPr lang="en-US" dirty="0"/>
          </a:p>
          <a:p>
            <a:pPr>
              <a:buFont typeface="Arial" pitchFamily="34" charset="0"/>
              <a:buNone/>
              <a:defRPr/>
            </a:pPr>
            <a:r>
              <a:rPr lang="en-US" dirty="0"/>
              <a:t>Procedure for collecting a specimen for a lactic acid test:</a:t>
            </a:r>
          </a:p>
          <a:p>
            <a:pPr marL="171450" indent="-171450">
              <a:buFont typeface="Arial" pitchFamily="34" charset="0"/>
              <a:buChar char="•"/>
              <a:defRPr/>
            </a:pPr>
            <a:r>
              <a:rPr lang="en-US" dirty="0"/>
              <a:t>Apply tourniquet for less than</a:t>
            </a:r>
            <a:r>
              <a:rPr lang="en-US" baseline="0" dirty="0"/>
              <a:t> one</a:t>
            </a:r>
            <a:r>
              <a:rPr lang="en-US" dirty="0"/>
              <a:t> minute if necessary to locate the vein.</a:t>
            </a:r>
          </a:p>
          <a:p>
            <a:pPr marL="171450" indent="-171450">
              <a:buFont typeface="Arial" pitchFamily="34" charset="0"/>
              <a:buChar char="•"/>
              <a:defRPr/>
            </a:pPr>
            <a:r>
              <a:rPr lang="en-US" dirty="0"/>
              <a:t>Allow the arm to rest for at least two minutes.</a:t>
            </a:r>
          </a:p>
          <a:p>
            <a:pPr marL="171450" indent="-171450">
              <a:buFont typeface="Arial" pitchFamily="34" charset="0"/>
              <a:buChar char="•"/>
              <a:defRPr/>
            </a:pPr>
            <a:r>
              <a:rPr lang="en-US" dirty="0"/>
              <a:t>Use a gray-topped (sodium fluoride) tube to collect the blood</a:t>
            </a:r>
            <a:r>
              <a:rPr lang="en-US" baseline="0" dirty="0"/>
              <a:t> to minimize the effects of </a:t>
            </a:r>
            <a:r>
              <a:rPr lang="en-US" b="1" baseline="0" dirty="0"/>
              <a:t>glycolysis</a:t>
            </a:r>
            <a:r>
              <a:rPr lang="en-US" baseline="0" dirty="0"/>
              <a:t> (a process that changes glucose into lactic acid).</a:t>
            </a:r>
            <a:endParaRPr lang="en-US" dirty="0"/>
          </a:p>
          <a:p>
            <a:pPr marL="171450" indent="-171450">
              <a:buFont typeface="Arial" pitchFamily="34" charset="0"/>
              <a:buChar char="•"/>
              <a:defRPr/>
            </a:pPr>
            <a:r>
              <a:rPr lang="en-US" dirty="0"/>
              <a:t>Place the specimen on ice for transport.</a:t>
            </a:r>
          </a:p>
          <a:p>
            <a:pPr marL="171450" indent="-171450">
              <a:buFont typeface="Arial" pitchFamily="34" charset="0"/>
              <a:buChar char="•"/>
              <a:defRPr/>
            </a:pPr>
            <a:r>
              <a:rPr lang="en-US" dirty="0"/>
              <a:t>Deliver the specimen to the laboratory STAT.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22</a:t>
            </a:fld>
            <a:endParaRPr lang="en-US"/>
          </a:p>
        </p:txBody>
      </p:sp>
    </p:spTree>
    <p:extLst>
      <p:ext uri="{BB962C8B-B14F-4D97-AF65-F5344CB8AC3E}">
        <p14:creationId xmlns:p14="http://schemas.microsoft.com/office/powerpoint/2010/main" val="143556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buFont typeface="Arial" pitchFamily="34" charset="0"/>
              <a:buNone/>
              <a:defRPr/>
            </a:pPr>
            <a:endParaRPr lang="en-US" dirty="0"/>
          </a:p>
          <a:p>
            <a:pPr>
              <a:buFont typeface="Arial" pitchFamily="34" charset="0"/>
              <a:buNone/>
              <a:defRPr/>
            </a:pPr>
            <a:r>
              <a:rPr lang="en-US" dirty="0"/>
              <a:t>The trauma of venipuncture activates the clotting system at the site of puncture. A large-bore needle (21-gauge or larger) must be used.</a:t>
            </a:r>
          </a:p>
          <a:p>
            <a:pPr>
              <a:buFont typeface="Arial" pitchFamily="34" charset="0"/>
              <a:buNone/>
              <a:defRPr/>
            </a:pPr>
            <a:endParaRPr lang="en-US" dirty="0"/>
          </a:p>
          <a:p>
            <a:pPr>
              <a:buFont typeface="Arial" pitchFamily="34" charset="0"/>
              <a:buNone/>
              <a:defRPr/>
            </a:pPr>
            <a:r>
              <a:rPr lang="en-US" dirty="0"/>
              <a:t>If you are obtaining specimens for multiple tests, always draw the coagulation studies (light blue-topped tube) first. If you are using a butterfly needle assembly, use a discard tube first before drawing the specimen for the coagulation studies.</a:t>
            </a:r>
          </a:p>
          <a:p>
            <a:pPr>
              <a:buFont typeface="Arial" pitchFamily="34" charset="0"/>
              <a:buNone/>
              <a:defRPr/>
            </a:pPr>
            <a:endParaRPr lang="en-US" dirty="0"/>
          </a:p>
          <a:p>
            <a:pPr>
              <a:buFont typeface="Arial" pitchFamily="34" charset="0"/>
              <a:buNone/>
              <a:defRPr/>
            </a:pPr>
            <a:r>
              <a:rPr lang="en-US" dirty="0"/>
              <a:t>Perform the procedure quickly to minimize the amount of time that the tourniquet is applied.</a:t>
            </a:r>
          </a:p>
          <a:p>
            <a:pPr>
              <a:buFont typeface="Arial" pitchFamily="34" charset="0"/>
              <a:buNone/>
              <a:defRPr/>
            </a:pPr>
            <a:endParaRPr lang="en-US" dirty="0"/>
          </a:p>
          <a:p>
            <a:pPr>
              <a:buFont typeface="Arial" pitchFamily="34" charset="0"/>
              <a:buNone/>
              <a:defRPr/>
            </a:pPr>
            <a:r>
              <a:rPr lang="en-US" dirty="0"/>
              <a:t>Invert each tube the specified number of times while the next tube is filling.</a:t>
            </a:r>
          </a:p>
          <a:p>
            <a:pPr>
              <a:buFont typeface="Arial" pitchFamily="34" charset="0"/>
              <a:buNone/>
              <a:defRPr/>
            </a:pPr>
            <a:endParaRPr lang="en-US" dirty="0"/>
          </a:p>
          <a:p>
            <a:pPr>
              <a:buFont typeface="Arial" pitchFamily="34" charset="0"/>
              <a:buNone/>
              <a:defRPr/>
            </a:pPr>
            <a:r>
              <a:rPr lang="en-US" dirty="0"/>
              <a:t>If you are collecting blood through a venous access device:</a:t>
            </a:r>
          </a:p>
          <a:p>
            <a:pPr marL="171450" indent="-171450">
              <a:buFont typeface="Arial" pitchFamily="34" charset="0"/>
              <a:buChar char="•"/>
              <a:defRPr/>
            </a:pPr>
            <a:r>
              <a:rPr lang="en-US" dirty="0"/>
              <a:t>Flush the line with saline.</a:t>
            </a:r>
          </a:p>
          <a:p>
            <a:pPr marL="171450" indent="-171450">
              <a:buFont typeface="Arial" pitchFamily="34" charset="0"/>
              <a:buChar char="•"/>
              <a:defRPr/>
            </a:pPr>
            <a:r>
              <a:rPr lang="en-US" dirty="0"/>
              <a:t>Draw at least 10–20 mL of fluid and blood by syringe and discard.</a:t>
            </a:r>
          </a:p>
          <a:p>
            <a:pPr marL="171450" indent="-171450">
              <a:buFont typeface="Arial" pitchFamily="34" charset="0"/>
              <a:buChar char="•"/>
              <a:defRPr/>
            </a:pPr>
            <a:r>
              <a:rPr lang="en-US" dirty="0"/>
              <a:t>Use a new syringe to collect the required amount of blood for the coagulation studies.</a:t>
            </a:r>
          </a:p>
          <a:p>
            <a:pPr marL="171450" indent="-171450">
              <a:buFont typeface="Arial" pitchFamily="34" charset="0"/>
              <a:buChar char="•"/>
              <a:defRPr/>
            </a:pPr>
            <a:r>
              <a:rPr lang="en-US" dirty="0"/>
              <a:t>Transfer immediately to light-blue-topped evacuation tubes.</a:t>
            </a:r>
          </a:p>
          <a:p>
            <a:pPr marL="171450" indent="-171450">
              <a:buFont typeface="Arial" pitchFamily="34" charset="0"/>
              <a:buChar char="•"/>
              <a:defRPr/>
            </a:pPr>
            <a:r>
              <a:rPr lang="en-US" dirty="0"/>
              <a:t>Invert the tubes the required number of times.</a:t>
            </a:r>
          </a:p>
          <a:p>
            <a:pPr>
              <a:buFont typeface="Arial" pitchFamily="34" charset="0"/>
              <a:buNone/>
              <a:defRPr/>
            </a:pPr>
            <a:endParaRPr lang="en-US" dirty="0"/>
          </a:p>
          <a:p>
            <a:pPr>
              <a:buFont typeface="Arial" pitchFamily="34" charset="0"/>
              <a:buNone/>
              <a:defRPr/>
            </a:pPr>
            <a:r>
              <a:rPr lang="en-US" dirty="0"/>
              <a:t>Deliver all specimens to the laboratory immediately.</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23</a:t>
            </a:fld>
            <a:endParaRPr lang="en-US"/>
          </a:p>
        </p:txBody>
      </p:sp>
    </p:spTree>
    <p:extLst>
      <p:ext uri="{BB962C8B-B14F-4D97-AF65-F5344CB8AC3E}">
        <p14:creationId xmlns:p14="http://schemas.microsoft.com/office/powerpoint/2010/main" val="102269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11.1 Explain</a:t>
            </a:r>
            <a:r>
              <a:rPr lang="en-US" baseline="0" dirty="0"/>
              <a:t> methods for transporting and processing blood specimens for routine and special testing and reference laboratories.</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b="1" dirty="0"/>
          </a:p>
          <a:p>
            <a:r>
              <a:rPr lang="en-US" altLang="en-US" b="1" dirty="0"/>
              <a:t>STAT</a:t>
            </a:r>
            <a:r>
              <a:rPr lang="en-US" altLang="en-US" baseline="0" dirty="0"/>
              <a:t> tests are tests that are to be collected and processed immediately.</a:t>
            </a:r>
            <a:endParaRPr lang="en-US" altLang="en-US" dirty="0"/>
          </a:p>
          <a:p>
            <a:endParaRPr lang="en-US" altLang="en-US" dirty="0"/>
          </a:p>
          <a:p>
            <a:pPr>
              <a:defRPr/>
            </a:pPr>
            <a:r>
              <a:rPr lang="en-US" dirty="0"/>
              <a:t>Specimens must be transported to the laboratory in a timely manner, especially if the phlebotomy area is in a different part of the building than the laboratory.</a:t>
            </a:r>
          </a:p>
          <a:p>
            <a:pPr marL="171450" indent="-171450">
              <a:buFont typeface="Arial" pitchFamily="34" charset="0"/>
              <a:buChar char="•"/>
              <a:defRPr/>
            </a:pPr>
            <a:r>
              <a:rPr lang="en-US" dirty="0"/>
              <a:t>Tests on STAT specimens must be performed within one hour of collection.</a:t>
            </a:r>
          </a:p>
          <a:p>
            <a:pPr marL="171450" indent="-171450">
              <a:buFont typeface="Arial" pitchFamily="34" charset="0"/>
              <a:buChar char="•"/>
              <a:defRPr/>
            </a:pPr>
            <a:r>
              <a:rPr lang="en-US" dirty="0"/>
              <a:t>Specimens that require centrifugation should be taken to the lab within 45 minutes and centrifuged within one hour.</a:t>
            </a:r>
          </a:p>
          <a:p>
            <a:pPr marL="171450" indent="-171450">
              <a:buFont typeface="Arial" pitchFamily="34" charset="0"/>
              <a:buChar char="•"/>
              <a:defRPr/>
            </a:pPr>
            <a:r>
              <a:rPr lang="en-US" dirty="0"/>
              <a:t>Standards recommend a limit of two hours between collection and serum or plasma separation by centrifuge.</a:t>
            </a:r>
          </a:p>
          <a:p>
            <a:endParaRPr lang="en-US" altLang="en-US" dirty="0"/>
          </a:p>
          <a:p>
            <a:r>
              <a:rPr lang="en-US" altLang="en-US" dirty="0"/>
              <a:t>If you are unsure of specimen requirements, look them up in the procedure manual. Test results will</a:t>
            </a:r>
            <a:r>
              <a:rPr lang="en-US" altLang="en-US" baseline="0" dirty="0"/>
              <a:t> be inaccurate if the specimen handling and processing guidelines are not met.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5</a:t>
            </a:fld>
            <a:endParaRPr lang="en-US"/>
          </a:p>
        </p:txBody>
      </p:sp>
    </p:spTree>
    <p:extLst>
      <p:ext uri="{BB962C8B-B14F-4D97-AF65-F5344CB8AC3E}">
        <p14:creationId xmlns:p14="http://schemas.microsoft.com/office/powerpoint/2010/main" val="2994872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buFont typeface="Arial" pitchFamily="34" charset="0"/>
              <a:buNone/>
              <a:defRPr/>
            </a:pPr>
            <a:r>
              <a:rPr lang="en-US" dirty="0"/>
              <a:t>Some facilities expect phlebotomists to process samples by:</a:t>
            </a:r>
          </a:p>
          <a:p>
            <a:pPr marL="171450" indent="-171450">
              <a:buFont typeface="Arial" pitchFamily="34" charset="0"/>
              <a:buChar char="•"/>
              <a:defRPr/>
            </a:pPr>
            <a:r>
              <a:rPr lang="en-US" b="1" dirty="0"/>
              <a:t>Centrifuging:</a:t>
            </a:r>
            <a:r>
              <a:rPr lang="en-US" dirty="0"/>
              <a:t> spinning to separate the cells from the liquid portion of the blood</a:t>
            </a:r>
          </a:p>
          <a:p>
            <a:pPr marL="171450" indent="-171450">
              <a:buFont typeface="Arial" pitchFamily="34" charset="0"/>
              <a:buChar char="•"/>
              <a:defRPr/>
            </a:pPr>
            <a:r>
              <a:rPr lang="en-US" b="1" dirty="0"/>
              <a:t>Aliquoting: </a:t>
            </a:r>
            <a:r>
              <a:rPr lang="en-US" dirty="0"/>
              <a:t>Dividing or separating specimens into separate containers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24</a:t>
            </a:fld>
            <a:endParaRPr lang="en-US"/>
          </a:p>
        </p:txBody>
      </p:sp>
    </p:spTree>
    <p:extLst>
      <p:ext uri="{BB962C8B-B14F-4D97-AF65-F5344CB8AC3E}">
        <p14:creationId xmlns:p14="http://schemas.microsoft.com/office/powerpoint/2010/main" val="1700768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dirty="0"/>
          </a:p>
          <a:p>
            <a:r>
              <a:rPr lang="en-US" altLang="en-US" dirty="0"/>
              <a:t>The spinning action of a centrifuge forces the relatively heavy red blood cells to the bottom of the tube. The lighter liquids remain on top. If the tube contains a gel separator, it migrates to the middle to separate the blood cells from the fluid.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25</a:t>
            </a:fld>
            <a:endParaRPr lang="en-US"/>
          </a:p>
        </p:txBody>
      </p:sp>
    </p:spTree>
    <p:extLst>
      <p:ext uri="{BB962C8B-B14F-4D97-AF65-F5344CB8AC3E}">
        <p14:creationId xmlns:p14="http://schemas.microsoft.com/office/powerpoint/2010/main" val="2486995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dirty="0"/>
          </a:p>
          <a:p>
            <a:r>
              <a:rPr lang="en-US" altLang="en-US" dirty="0"/>
              <a:t>Centrifuges come in many different styles: refrigerated, floor models, and tabletop models. They</a:t>
            </a:r>
            <a:r>
              <a:rPr lang="en-US" altLang="en-US" baseline="0" dirty="0"/>
              <a:t> are designed to spin blood specimens, separating the cells from the liquid portion. The cells are pushed to the bottom while the liquids remain on top. If a gel separator is used, the gel migrates to the middle and forms a barrier between the cell and liquid layers.</a:t>
            </a:r>
          </a:p>
          <a:p>
            <a:endParaRPr lang="en-US" altLang="en-US" baseline="0" dirty="0"/>
          </a:p>
          <a:p>
            <a:r>
              <a:rPr lang="en-US" altLang="en-US" baseline="0" dirty="0"/>
              <a:t>Non-additive tubes and serum separator tubes (SSTs) must be completely clotted prior to centrifugation.</a:t>
            </a:r>
          </a:p>
          <a:p>
            <a:endParaRPr lang="en-US" altLang="en-US" baseline="0" dirty="0"/>
          </a:p>
          <a:p>
            <a:r>
              <a:rPr lang="en-US" altLang="en-US" dirty="0"/>
              <a:t>Always be sure to balance the centrifuge by placing tubes of the same size and volume opposite each other. If you do not have an even number of tubes, you can fill a tube with water to balance the centrifuge. This is critical, because an unbalanced centrifuge can break the tubes and ruin laboratory specimens. It can also be dangerous for the user.</a:t>
            </a:r>
          </a:p>
          <a:p>
            <a:endParaRPr lang="en-US" altLang="en-US" dirty="0"/>
          </a:p>
          <a:p>
            <a:r>
              <a:rPr lang="en-US" altLang="en-US" dirty="0"/>
              <a:t>If a tube is broken in a centrifuge, the cup containing the tube must be completely emptied into a sharps container and disinfected.</a:t>
            </a:r>
          </a:p>
          <a:p>
            <a:endParaRPr lang="en-US" altLang="en-US" dirty="0"/>
          </a:p>
          <a:p>
            <a:r>
              <a:rPr lang="en-US" altLang="en-US" dirty="0"/>
              <a:t>Wait until the centrifuge comes to a complete stop before opening the lid. Wear a face shield to protect yourself from potentially harmful blood </a:t>
            </a:r>
            <a:r>
              <a:rPr lang="en-US" altLang="en-US" b="1" dirty="0"/>
              <a:t>aerosols</a:t>
            </a:r>
            <a:r>
              <a:rPr lang="en-US" altLang="en-US" dirty="0"/>
              <a:t> (mists that travel in the air).</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26</a:t>
            </a:fld>
            <a:endParaRPr lang="en-US"/>
          </a:p>
        </p:txBody>
      </p:sp>
    </p:spTree>
    <p:extLst>
      <p:ext uri="{BB962C8B-B14F-4D97-AF65-F5344CB8AC3E}">
        <p14:creationId xmlns:p14="http://schemas.microsoft.com/office/powerpoint/2010/main" val="436539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dirty="0"/>
          </a:p>
          <a:p>
            <a:r>
              <a:rPr lang="en-US" altLang="en-US" dirty="0"/>
              <a:t>A pipet is a graduated tube with a suction bulb. It is used to draw some of the fluid from the specimen tube and place it into one or more transfer tubes. Never pour specimens</a:t>
            </a:r>
            <a:r>
              <a:rPr lang="en-US" altLang="en-US" baseline="0" dirty="0"/>
              <a:t> from one tube to another.</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27</a:t>
            </a:fld>
            <a:endParaRPr lang="en-US"/>
          </a:p>
        </p:txBody>
      </p:sp>
    </p:spTree>
    <p:extLst>
      <p:ext uri="{BB962C8B-B14F-4D97-AF65-F5344CB8AC3E}">
        <p14:creationId xmlns:p14="http://schemas.microsoft.com/office/powerpoint/2010/main" val="701023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11.3 List the circumstances that would lead to re-collection or rejection of a patient sample.</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r>
              <a:rPr lang="en-US" altLang="en-US" dirty="0"/>
              <a:t>A </a:t>
            </a:r>
            <a:r>
              <a:rPr lang="en-US" altLang="en-US" b="1" dirty="0"/>
              <a:t>pre-examination error </a:t>
            </a:r>
            <a:r>
              <a:rPr lang="en-US" altLang="en-US" dirty="0"/>
              <a:t>is any error that occurs before the actual specimen analysis. This includes errors that occur before, during, or after blood collection.</a:t>
            </a:r>
          </a:p>
          <a:p>
            <a:endParaRPr lang="en-US" altLang="en-US" dirty="0"/>
          </a:p>
          <a:p>
            <a:r>
              <a:rPr lang="en-US" altLang="en-US" dirty="0"/>
              <a:t>Every step in the collection and transport of specimens is critical to providing an acceptable specimen to the laboratory and getting accurate results.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29</a:t>
            </a:fld>
            <a:endParaRPr lang="en-US"/>
          </a:p>
        </p:txBody>
      </p:sp>
    </p:spTree>
    <p:extLst>
      <p:ext uri="{BB962C8B-B14F-4D97-AF65-F5344CB8AC3E}">
        <p14:creationId xmlns:p14="http://schemas.microsoft.com/office/powerpoint/2010/main" val="1584812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11.3 List the circumstances that would lead to re-collection or rejection of a patient sample.</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r>
              <a:rPr lang="en-US" altLang="en-US" dirty="0"/>
              <a:t>Lab personnel will see obvious characteristics of a poor specimen, such as hemolysis, clots, or underfilled tubes, and will request re-collection. However, less obvious characteristics may go unnoticed. Because these abnormalities may affect test results, it is important to follow all guidelines for correct collection and transportation of specimens.</a:t>
            </a:r>
          </a:p>
          <a:p>
            <a:endParaRPr lang="en-US" altLang="en-US" dirty="0"/>
          </a:p>
          <a:p>
            <a:r>
              <a:rPr lang="en-US" altLang="en-US" dirty="0"/>
              <a:t>There</a:t>
            </a:r>
            <a:r>
              <a:rPr lang="en-US" altLang="en-US" baseline="0" dirty="0"/>
              <a:t> is nothing medical laboratory technicians and scientists can do to a specimen to obtain quality results from an inappropriately collected or handled specimen.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30</a:t>
            </a:fld>
            <a:endParaRPr lang="en-US"/>
          </a:p>
        </p:txBody>
      </p:sp>
    </p:spTree>
    <p:extLst>
      <p:ext uri="{BB962C8B-B14F-4D97-AF65-F5344CB8AC3E}">
        <p14:creationId xmlns:p14="http://schemas.microsoft.com/office/powerpoint/2010/main" val="1296848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11.3 List the circumstances that would lead to re-collection or rejection of a patient sample.</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defRPr/>
            </a:pPr>
            <a:r>
              <a:rPr lang="en-US" dirty="0"/>
              <a:t>Common causes of hemolysis:</a:t>
            </a:r>
          </a:p>
          <a:p>
            <a:pPr marL="171450" indent="-171450">
              <a:buFont typeface="Arial" pitchFamily="34" charset="0"/>
              <a:buChar char="•"/>
              <a:defRPr/>
            </a:pPr>
            <a:r>
              <a:rPr lang="en-US" dirty="0"/>
              <a:t>Not allowing the alcohol to dry prior to puncture</a:t>
            </a:r>
          </a:p>
          <a:p>
            <a:pPr marL="171450" indent="-171450">
              <a:buFont typeface="Arial" pitchFamily="34" charset="0"/>
              <a:buChar char="•"/>
              <a:defRPr/>
            </a:pPr>
            <a:r>
              <a:rPr lang="en-US" dirty="0"/>
              <a:t>Continuing to draw blood during hematoma formation</a:t>
            </a:r>
          </a:p>
          <a:p>
            <a:pPr marL="171450" indent="-171450">
              <a:buFont typeface="Arial" pitchFamily="34" charset="0"/>
              <a:buChar char="•"/>
              <a:defRPr/>
            </a:pPr>
            <a:r>
              <a:rPr lang="en-US" dirty="0"/>
              <a:t>Forcefully squeezing during dermal puncture</a:t>
            </a:r>
          </a:p>
          <a:p>
            <a:pPr marL="171450" indent="-171450">
              <a:buFont typeface="Arial" pitchFamily="34" charset="0"/>
              <a:buChar char="•"/>
              <a:defRPr/>
            </a:pPr>
            <a:r>
              <a:rPr lang="en-US" dirty="0"/>
              <a:t>Vigorously mixing the collection tube</a:t>
            </a:r>
          </a:p>
          <a:p>
            <a:pPr marL="171450" indent="-171450">
              <a:buFont typeface="Arial" pitchFamily="34" charset="0"/>
              <a:buChar char="•"/>
              <a:defRPr/>
            </a:pPr>
            <a:r>
              <a:rPr lang="en-US" dirty="0"/>
              <a:t>Forcing blood when using a syringe transfer procedure by pushing on the plunger</a:t>
            </a:r>
          </a:p>
          <a:p>
            <a:pPr marL="171450" indent="-171450">
              <a:buFont typeface="Arial" pitchFamily="34" charset="0"/>
              <a:buChar char="•"/>
              <a:defRPr/>
            </a:pPr>
            <a:r>
              <a:rPr lang="en-US" dirty="0"/>
              <a:t>Handling the specimen roughly during transport</a:t>
            </a:r>
          </a:p>
          <a:p>
            <a:pPr marL="171450" indent="-171450">
              <a:buFont typeface="Arial" pitchFamily="34" charset="0"/>
              <a:buChar char="•"/>
              <a:defRPr/>
            </a:pPr>
            <a:r>
              <a:rPr lang="en-US" dirty="0"/>
              <a:t>Freezing and thawing specimens in transit (uncontrolled environmental temperatures)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31</a:t>
            </a:fld>
            <a:endParaRPr lang="en-US"/>
          </a:p>
        </p:txBody>
      </p:sp>
    </p:spTree>
    <p:extLst>
      <p:ext uri="{BB962C8B-B14F-4D97-AF65-F5344CB8AC3E}">
        <p14:creationId xmlns:p14="http://schemas.microsoft.com/office/powerpoint/2010/main" val="3397519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11.3 List the circumstances that would lead to re-collection or rejection of a patient sample.</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dirty="0"/>
          </a:p>
          <a:p>
            <a:pPr>
              <a:defRPr/>
            </a:pPr>
            <a:r>
              <a:rPr lang="en-US" dirty="0"/>
              <a:t>Common causes of specimen clotting in anticoagulant tubes:</a:t>
            </a:r>
          </a:p>
          <a:p>
            <a:pPr marL="171450" indent="-171450">
              <a:buFont typeface="Arial" pitchFamily="34" charset="0"/>
              <a:buChar char="•"/>
              <a:defRPr/>
            </a:pPr>
            <a:r>
              <a:rPr lang="en-US" dirty="0"/>
              <a:t>Incorrect order of draw</a:t>
            </a:r>
          </a:p>
          <a:p>
            <a:pPr marL="171450" indent="-171450">
              <a:buFont typeface="Arial" pitchFamily="34" charset="0"/>
              <a:buChar char="•"/>
              <a:defRPr/>
            </a:pPr>
            <a:r>
              <a:rPr lang="en-US" dirty="0"/>
              <a:t>Failure to mix each tube as it is removed from the evacuated tube holder or to tap a </a:t>
            </a:r>
            <a:r>
              <a:rPr lang="en-US" dirty="0" err="1"/>
              <a:t>microcollection</a:t>
            </a:r>
            <a:r>
              <a:rPr lang="en-US" dirty="0"/>
              <a:t> container between each drop</a:t>
            </a:r>
          </a:p>
          <a:p>
            <a:pPr marL="171450" indent="-171450">
              <a:buFont typeface="Arial" pitchFamily="34" charset="0"/>
              <a:buChar char="•"/>
              <a:defRPr/>
            </a:pPr>
            <a:r>
              <a:rPr lang="en-US" dirty="0"/>
              <a:t>Delay in transferring specimens from a syringe to an evacuated tube</a:t>
            </a:r>
          </a:p>
          <a:p>
            <a:pPr marL="171450" indent="-171450">
              <a:buFont typeface="Arial" pitchFamily="34" charset="0"/>
              <a:buChar char="•"/>
              <a:defRPr/>
            </a:pPr>
            <a:r>
              <a:rPr lang="en-US" dirty="0"/>
              <a:t>Difficult blood draws in which the blood flows very slowly into the tube</a:t>
            </a:r>
          </a:p>
          <a:p>
            <a:pPr marL="171450" indent="-171450">
              <a:buFont typeface="Arial" pitchFamily="34" charset="0"/>
              <a:buChar char="•"/>
              <a:defRPr/>
            </a:pPr>
            <a:r>
              <a:rPr lang="en-US" dirty="0"/>
              <a:t>Use of an expired tube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32</a:t>
            </a:fld>
            <a:endParaRPr lang="en-US"/>
          </a:p>
        </p:txBody>
      </p:sp>
    </p:spTree>
    <p:extLst>
      <p:ext uri="{BB962C8B-B14F-4D97-AF65-F5344CB8AC3E}">
        <p14:creationId xmlns:p14="http://schemas.microsoft.com/office/powerpoint/2010/main" val="4098677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11.3 List the circumstances that would lead to re-collection or rejection of a patient sample.</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b="1" dirty="0"/>
          </a:p>
          <a:p>
            <a:pPr>
              <a:defRPr/>
            </a:pPr>
            <a:r>
              <a:rPr lang="en-US" b="1" dirty="0"/>
              <a:t>Additive-to-blood ratio: </a:t>
            </a:r>
            <a:r>
              <a:rPr lang="en-US" b="0" dirty="0"/>
              <a:t>T</a:t>
            </a:r>
            <a:r>
              <a:rPr lang="en-US" dirty="0"/>
              <a:t>he balance between the amount of additive or anticoagulant and the amount of blood</a:t>
            </a:r>
          </a:p>
          <a:p>
            <a:pPr>
              <a:defRPr/>
            </a:pPr>
            <a:endParaRPr lang="en-US" dirty="0"/>
          </a:p>
          <a:p>
            <a:pPr>
              <a:defRPr/>
            </a:pPr>
            <a:r>
              <a:rPr lang="en-US" dirty="0"/>
              <a:t>Common causes of incomplete collection:</a:t>
            </a:r>
          </a:p>
          <a:p>
            <a:pPr marL="171450" indent="-171450">
              <a:buFont typeface="Arial" pitchFamily="34" charset="0"/>
              <a:buChar char="•"/>
              <a:defRPr/>
            </a:pPr>
            <a:r>
              <a:rPr lang="en-US" dirty="0"/>
              <a:t>Loss of vacuum during venipuncture</a:t>
            </a:r>
          </a:p>
          <a:p>
            <a:pPr marL="171450" indent="-171450">
              <a:buFont typeface="Arial" pitchFamily="34" charset="0"/>
              <a:buChar char="•"/>
              <a:defRPr/>
            </a:pPr>
            <a:r>
              <a:rPr lang="en-US" dirty="0"/>
              <a:t>Loss of vacuum during shipping</a:t>
            </a:r>
          </a:p>
          <a:p>
            <a:pPr marL="171450" indent="-171450">
              <a:buFont typeface="Arial" pitchFamily="34" charset="0"/>
              <a:buChar char="•"/>
              <a:defRPr/>
            </a:pPr>
            <a:r>
              <a:rPr lang="en-US" dirty="0"/>
              <a:t>Failure to purge air from butterfly needle tubing using a discard tube</a:t>
            </a:r>
          </a:p>
          <a:p>
            <a:pPr marL="171450" indent="-171450">
              <a:buFont typeface="Arial" pitchFamily="34" charset="0"/>
              <a:buChar char="•"/>
              <a:defRPr/>
            </a:pPr>
            <a:r>
              <a:rPr lang="en-US" dirty="0"/>
              <a:t>Use of expired tubes</a:t>
            </a:r>
          </a:p>
          <a:p>
            <a:pPr marL="171450" indent="-171450">
              <a:buFont typeface="Arial" pitchFamily="34" charset="0"/>
              <a:buChar char="•"/>
              <a:defRPr/>
            </a:pPr>
            <a:r>
              <a:rPr lang="en-US" dirty="0"/>
              <a:t>Removal of the tube before its fill level is reached</a:t>
            </a:r>
          </a:p>
          <a:p>
            <a:pPr marL="171450" indent="-171450">
              <a:buFont typeface="Arial" pitchFamily="34" charset="0"/>
              <a:buChar char="•"/>
              <a:defRPr/>
            </a:pPr>
            <a:r>
              <a:rPr lang="en-US" dirty="0"/>
              <a:t>Veins collapsing during venipuncture</a:t>
            </a:r>
          </a:p>
          <a:p>
            <a:pPr marL="171450" indent="-171450">
              <a:buFont typeface="Arial" pitchFamily="34" charset="0"/>
              <a:buChar char="•"/>
              <a:defRPr/>
            </a:pPr>
            <a:r>
              <a:rPr lang="en-US" dirty="0"/>
              <a:t>Dermal puncture site clotting before enough specimen is obtained</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33</a:t>
            </a:fld>
            <a:endParaRPr lang="en-US"/>
          </a:p>
        </p:txBody>
      </p:sp>
    </p:spTree>
    <p:extLst>
      <p:ext uri="{BB962C8B-B14F-4D97-AF65-F5344CB8AC3E}">
        <p14:creationId xmlns:p14="http://schemas.microsoft.com/office/powerpoint/2010/main" val="3761889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11.3 List the circumstances that would lead to re-collection or rejection of a patient sample.</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b="1" dirty="0"/>
          </a:p>
          <a:p>
            <a:pPr>
              <a:defRPr/>
            </a:pPr>
            <a:r>
              <a:rPr lang="en-US" b="1" dirty="0"/>
              <a:t>Causes of incorrect tube collection:</a:t>
            </a:r>
          </a:p>
          <a:p>
            <a:pPr marL="171450" indent="-171450">
              <a:buFont typeface="Arial" pitchFamily="34" charset="0"/>
              <a:buChar char="•"/>
              <a:defRPr/>
            </a:pPr>
            <a:r>
              <a:rPr lang="en-US" dirty="0"/>
              <a:t>Procedure manual not consulted or information was misinterpreted</a:t>
            </a:r>
          </a:p>
          <a:p>
            <a:pPr marL="171450" indent="-171450">
              <a:buFont typeface="Arial" pitchFamily="34" charset="0"/>
              <a:buChar char="•"/>
              <a:defRPr/>
            </a:pPr>
            <a:r>
              <a:rPr lang="en-US" dirty="0"/>
              <a:t>Tube delivered to the wrong laboratory section (switch occurred)</a:t>
            </a:r>
          </a:p>
          <a:p>
            <a:pPr marL="171450" indent="-171450">
              <a:buFont typeface="Arial" pitchFamily="34" charset="0"/>
              <a:buChar char="•"/>
              <a:defRPr/>
            </a:pPr>
            <a:r>
              <a:rPr lang="en-US" dirty="0"/>
              <a:t>Wrong tube collected by mistake</a:t>
            </a:r>
          </a:p>
          <a:p>
            <a:pPr marL="171450" indent="-171450">
              <a:buFont typeface="Arial" pitchFamily="34" charset="0"/>
              <a:buChar char="•"/>
              <a:defRPr/>
            </a:pPr>
            <a:r>
              <a:rPr lang="en-US" dirty="0"/>
              <a:t>Misinterpretation</a:t>
            </a:r>
            <a:r>
              <a:rPr lang="en-US" baseline="0" dirty="0"/>
              <a:t> of r</a:t>
            </a:r>
            <a:r>
              <a:rPr lang="en-US" dirty="0"/>
              <a:t>equisition</a:t>
            </a:r>
          </a:p>
          <a:p>
            <a:pPr>
              <a:defRPr/>
            </a:pPr>
            <a:endParaRPr lang="en-US" dirty="0"/>
          </a:p>
          <a:p>
            <a:pPr>
              <a:buFont typeface="Arial" pitchFamily="34" charset="0"/>
              <a:buNone/>
              <a:defRPr/>
            </a:pPr>
            <a:r>
              <a:rPr lang="en-US" b="1" dirty="0"/>
              <a:t>Causes of incorrect draw order:</a:t>
            </a:r>
          </a:p>
          <a:p>
            <a:pPr marL="171450" indent="-171450">
              <a:buFont typeface="Arial" pitchFamily="34" charset="0"/>
              <a:buChar char="•"/>
              <a:defRPr/>
            </a:pPr>
            <a:r>
              <a:rPr lang="en-US" dirty="0"/>
              <a:t>Procedure manual not consulted or information was misinterpreted</a:t>
            </a:r>
          </a:p>
          <a:p>
            <a:pPr marL="171450" indent="-171450">
              <a:buFont typeface="Arial" pitchFamily="34" charset="0"/>
              <a:buChar char="•"/>
              <a:defRPr/>
            </a:pPr>
            <a:r>
              <a:rPr lang="en-US" dirty="0"/>
              <a:t>Tubes collected in the wrong order by mistake</a:t>
            </a:r>
          </a:p>
          <a:p>
            <a:pPr>
              <a:buFont typeface="Arial" pitchFamily="34" charset="0"/>
              <a:buNone/>
              <a:defRPr/>
            </a:pPr>
            <a:endParaRPr lang="en-US" dirty="0"/>
          </a:p>
          <a:p>
            <a:pPr>
              <a:buFont typeface="Arial" pitchFamily="34" charset="0"/>
              <a:buNone/>
              <a:defRPr/>
            </a:pPr>
            <a:r>
              <a:rPr lang="en-US" b="1" dirty="0"/>
              <a:t>Hemoconcentration</a:t>
            </a:r>
            <a:r>
              <a:rPr lang="en-US" dirty="0"/>
              <a:t> results from prolonged tourniquet application. Since the only effect is a greater concentration of cells, which can also be due to disease processes, this error is difficult to detect. Laboratory personnel may question the results if the results do not make sense or do not pass delta check.</a:t>
            </a:r>
          </a:p>
          <a:p>
            <a:pPr>
              <a:buFont typeface="Arial" pitchFamily="34" charset="0"/>
              <a:buNone/>
              <a:defRPr/>
            </a:pPr>
            <a:endParaRPr lang="en-US" dirty="0"/>
          </a:p>
          <a:p>
            <a:pPr>
              <a:buFont typeface="Arial" pitchFamily="34" charset="0"/>
              <a:buNone/>
              <a:defRPr/>
            </a:pPr>
            <a:r>
              <a:rPr lang="en-US" b="1" dirty="0"/>
              <a:t>Delta check: </a:t>
            </a:r>
            <a:r>
              <a:rPr lang="en-US" dirty="0"/>
              <a:t>A comparison of the results with previous results on the same patient</a:t>
            </a:r>
          </a:p>
          <a:p>
            <a:pPr>
              <a:buFont typeface="Arial" pitchFamily="34" charset="0"/>
              <a:buNone/>
              <a:defRPr/>
            </a:pPr>
            <a:endParaRPr lang="en-US" dirty="0"/>
          </a:p>
          <a:p>
            <a:pPr>
              <a:buFont typeface="Arial" pitchFamily="34" charset="0"/>
              <a:buNone/>
              <a:defRPr/>
            </a:pPr>
            <a:r>
              <a:rPr lang="en-US" b="1" dirty="0"/>
              <a:t>Icterus: </a:t>
            </a:r>
            <a:r>
              <a:rPr lang="en-US" dirty="0"/>
              <a:t>The abnormal color of </a:t>
            </a:r>
            <a:r>
              <a:rPr lang="en-US" b="1" dirty="0"/>
              <a:t>icteric</a:t>
            </a:r>
            <a:r>
              <a:rPr lang="en-US" dirty="0"/>
              <a:t> plasma interferes with some chemistry tests, such as creatinine.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34</a:t>
            </a:fld>
            <a:endParaRPr lang="en-US"/>
          </a:p>
        </p:txBody>
      </p:sp>
    </p:spTree>
    <p:extLst>
      <p:ext uri="{BB962C8B-B14F-4D97-AF65-F5344CB8AC3E}">
        <p14:creationId xmlns:p14="http://schemas.microsoft.com/office/powerpoint/2010/main" val="230107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11.1 Explain</a:t>
            </a:r>
            <a:r>
              <a:rPr lang="en-US" baseline="0" dirty="0"/>
              <a:t> methods for transporting and processing blood specimens for routine and special testing and reference laboratories.</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dirty="0"/>
          </a:p>
          <a:p>
            <a:pPr>
              <a:buFont typeface="Arial" pitchFamily="34" charset="0"/>
              <a:buNone/>
              <a:defRPr/>
            </a:pPr>
            <a:r>
              <a:rPr lang="en-US" dirty="0"/>
              <a:t>Outpatient facilities often need to send specimens to a reference laboratory for processing.</a:t>
            </a:r>
          </a:p>
          <a:p>
            <a:pPr marL="171450" indent="-171450">
              <a:buFont typeface="Arial" pitchFamily="34" charset="0"/>
              <a:buChar char="•"/>
              <a:defRPr/>
            </a:pPr>
            <a:r>
              <a:rPr lang="en-US" dirty="0"/>
              <a:t>Medical courier services are usually employed to transport specimens.</a:t>
            </a:r>
          </a:p>
          <a:p>
            <a:pPr marL="171450" indent="-171450">
              <a:buFont typeface="Arial" pitchFamily="34" charset="0"/>
              <a:buChar char="•"/>
              <a:defRPr/>
            </a:pPr>
            <a:r>
              <a:rPr lang="en-US" dirty="0"/>
              <a:t>Some specimens require special handling procedures, such as keeping the specimens warm or cold.</a:t>
            </a:r>
          </a:p>
          <a:p>
            <a:endParaRPr lang="en-US" altLang="en-US" dirty="0"/>
          </a:p>
          <a:p>
            <a:r>
              <a:rPr lang="en-US" altLang="en-US" dirty="0"/>
              <a:t>Laboratories may provide clients such as doctors’ offices with a laboratory courier service for ease of delivering</a:t>
            </a:r>
            <a:r>
              <a:rPr lang="en-US" altLang="en-US" baseline="0" dirty="0"/>
              <a:t> specimens collected in the office.</a:t>
            </a:r>
          </a:p>
          <a:p>
            <a:endParaRPr lang="en-US" altLang="en-US" dirty="0"/>
          </a:p>
          <a:p>
            <a:r>
              <a:rPr lang="en-US" altLang="en-US" dirty="0"/>
              <a:t>Specimens are placed in a courier pickup lock box. Laboratory policy dictates how long the specimens can stay in the box and how specimens are protected from extreme temperatures. Couriers follow a predetermined pickup schedule and help ensure specimen integrity by maintaining specific specimen requirements, such as using proper insulated transport containers.</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6</a:t>
            </a:fld>
            <a:endParaRPr lang="en-US"/>
          </a:p>
        </p:txBody>
      </p:sp>
    </p:spTree>
    <p:extLst>
      <p:ext uri="{BB962C8B-B14F-4D97-AF65-F5344CB8AC3E}">
        <p14:creationId xmlns:p14="http://schemas.microsoft.com/office/powerpoint/2010/main" val="2641499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11.3 List the circumstances that would lead to re-collection or rejection of a patient sample.</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a:defRPr/>
            </a:pPr>
            <a:endParaRPr lang="en-US" b="1" dirty="0"/>
          </a:p>
          <a:p>
            <a:pPr>
              <a:defRPr/>
            </a:pPr>
            <a:r>
              <a:rPr lang="en-US" b="1" dirty="0"/>
              <a:t>Causes of incorrect tube collection:</a:t>
            </a:r>
          </a:p>
          <a:p>
            <a:pPr marL="171450" indent="-171450">
              <a:buFont typeface="Arial" pitchFamily="34" charset="0"/>
              <a:buChar char="•"/>
              <a:defRPr/>
            </a:pPr>
            <a:r>
              <a:rPr lang="en-US" dirty="0"/>
              <a:t>Procedure manual not consulted or information was misinterpreted</a:t>
            </a:r>
          </a:p>
          <a:p>
            <a:pPr marL="171450" indent="-171450">
              <a:buFont typeface="Arial" pitchFamily="34" charset="0"/>
              <a:buChar char="•"/>
              <a:defRPr/>
            </a:pPr>
            <a:r>
              <a:rPr lang="en-US" dirty="0"/>
              <a:t>Tube delivered to the wrong laboratory section (switch occurred)</a:t>
            </a:r>
          </a:p>
          <a:p>
            <a:pPr marL="171450" indent="-171450">
              <a:buFont typeface="Arial" pitchFamily="34" charset="0"/>
              <a:buChar char="•"/>
              <a:defRPr/>
            </a:pPr>
            <a:r>
              <a:rPr lang="en-US" dirty="0"/>
              <a:t>Wrong tube collected by mistake</a:t>
            </a:r>
          </a:p>
          <a:p>
            <a:pPr marL="171450" indent="-171450">
              <a:buFont typeface="Arial" pitchFamily="34" charset="0"/>
              <a:buChar char="•"/>
              <a:defRPr/>
            </a:pPr>
            <a:r>
              <a:rPr lang="en-US" dirty="0"/>
              <a:t>Misinterpretation</a:t>
            </a:r>
            <a:r>
              <a:rPr lang="en-US" baseline="0" dirty="0"/>
              <a:t> of r</a:t>
            </a:r>
            <a:r>
              <a:rPr lang="en-US" dirty="0"/>
              <a:t>equisition</a:t>
            </a:r>
          </a:p>
          <a:p>
            <a:pPr>
              <a:defRPr/>
            </a:pPr>
            <a:endParaRPr lang="en-US" dirty="0"/>
          </a:p>
          <a:p>
            <a:pPr>
              <a:buFont typeface="Arial" pitchFamily="34" charset="0"/>
              <a:buNone/>
              <a:defRPr/>
            </a:pPr>
            <a:r>
              <a:rPr lang="en-US" b="1" dirty="0"/>
              <a:t>Causes of incorrect draw order:</a:t>
            </a:r>
          </a:p>
          <a:p>
            <a:pPr marL="171450" indent="-171450">
              <a:buFont typeface="Arial" pitchFamily="34" charset="0"/>
              <a:buChar char="•"/>
              <a:defRPr/>
            </a:pPr>
            <a:r>
              <a:rPr lang="en-US" dirty="0"/>
              <a:t>Procedure manual not consulted or information was misinterpreted</a:t>
            </a:r>
          </a:p>
          <a:p>
            <a:pPr marL="171450" indent="-171450">
              <a:buFont typeface="Arial" pitchFamily="34" charset="0"/>
              <a:buChar char="•"/>
              <a:defRPr/>
            </a:pPr>
            <a:r>
              <a:rPr lang="en-US" dirty="0"/>
              <a:t>Tubes collected in the wrong order by mistake</a:t>
            </a:r>
          </a:p>
          <a:p>
            <a:pPr>
              <a:buFont typeface="Arial" pitchFamily="34" charset="0"/>
              <a:buNone/>
              <a:defRPr/>
            </a:pPr>
            <a:endParaRPr lang="en-US" dirty="0"/>
          </a:p>
          <a:p>
            <a:pPr>
              <a:buFont typeface="Arial" pitchFamily="34" charset="0"/>
              <a:buNone/>
              <a:defRPr/>
            </a:pPr>
            <a:r>
              <a:rPr lang="en-US" b="1" dirty="0"/>
              <a:t>Hemoconcentration</a:t>
            </a:r>
            <a:r>
              <a:rPr lang="en-US" dirty="0"/>
              <a:t> results from prolonged tourniquet application. Since the only effect is a greater concentration of cells, which can also be due to disease processes, this error is difficult to detect. Laboratory personnel may question the results if the results do not make sense or do not pass delta check.</a:t>
            </a:r>
          </a:p>
          <a:p>
            <a:pPr>
              <a:buFont typeface="Arial" pitchFamily="34" charset="0"/>
              <a:buNone/>
              <a:defRPr/>
            </a:pPr>
            <a:endParaRPr lang="en-US" dirty="0"/>
          </a:p>
          <a:p>
            <a:pPr>
              <a:buFont typeface="Arial" pitchFamily="34" charset="0"/>
              <a:buNone/>
              <a:defRPr/>
            </a:pPr>
            <a:r>
              <a:rPr lang="en-US" b="1" dirty="0"/>
              <a:t>Delta check: </a:t>
            </a:r>
            <a:r>
              <a:rPr lang="en-US" dirty="0"/>
              <a:t>A comparison of the results with previous results on the same patient</a:t>
            </a:r>
          </a:p>
          <a:p>
            <a:pPr>
              <a:buFont typeface="Arial" pitchFamily="34" charset="0"/>
              <a:buNone/>
              <a:defRPr/>
            </a:pPr>
            <a:endParaRPr lang="en-US" dirty="0"/>
          </a:p>
          <a:p>
            <a:pPr>
              <a:buFont typeface="Arial" pitchFamily="34" charset="0"/>
              <a:buNone/>
              <a:defRPr/>
            </a:pPr>
            <a:r>
              <a:rPr lang="en-US" b="1" dirty="0"/>
              <a:t>Icterus: </a:t>
            </a:r>
            <a:r>
              <a:rPr lang="en-US" dirty="0"/>
              <a:t>The abnormal color of </a:t>
            </a:r>
            <a:r>
              <a:rPr lang="en-US" b="1" dirty="0"/>
              <a:t>icteric</a:t>
            </a:r>
            <a:r>
              <a:rPr lang="en-US" dirty="0"/>
              <a:t> plasma interferes with some chemistry tests, such as creatinine.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35</a:t>
            </a:fld>
            <a:endParaRPr lang="en-US"/>
          </a:p>
        </p:txBody>
      </p:sp>
    </p:spTree>
    <p:extLst>
      <p:ext uri="{BB962C8B-B14F-4D97-AF65-F5344CB8AC3E}">
        <p14:creationId xmlns:p14="http://schemas.microsoft.com/office/powerpoint/2010/main" val="2920009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lbertus Medium" pitchFamily="34" charset="0"/>
              </a:rPr>
              <a:t>11.1</a:t>
            </a:r>
            <a:r>
              <a:rPr lang="en-US" b="0" baseline="0" dirty="0">
                <a:latin typeface="Albertus Medium" pitchFamily="34" charset="0"/>
              </a:rPr>
              <a:t> </a:t>
            </a:r>
            <a:r>
              <a:rPr lang="en-US" altLang="en-US" b="0" dirty="0">
                <a:latin typeface="Albertus Medium" pitchFamily="34" charset="0"/>
              </a:rPr>
              <a:t>Explain methods for transporting and processing blood specimens for routine and special testing and reference laboratories.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latin typeface="Albertus Medium" pitchFamily="34" charset="0"/>
              </a:rPr>
              <a:t>11.2</a:t>
            </a:r>
            <a:r>
              <a:rPr lang="en-US" altLang="en-US" b="0" baseline="0" dirty="0">
                <a:latin typeface="Albertus Medium" pitchFamily="34" charset="0"/>
              </a:rPr>
              <a:t> </a:t>
            </a:r>
            <a:r>
              <a:rPr lang="en-US" altLang="en-US" b="0" dirty="0">
                <a:latin typeface="Albertus Medium" pitchFamily="34" charset="0"/>
              </a:rPr>
              <a:t>Recognize criteria for special specimen handling.</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36</a:t>
            </a:fld>
            <a:endParaRPr lang="en-US"/>
          </a:p>
        </p:txBody>
      </p:sp>
    </p:spTree>
    <p:extLst>
      <p:ext uri="{BB962C8B-B14F-4D97-AF65-F5344CB8AC3E}">
        <p14:creationId xmlns:p14="http://schemas.microsoft.com/office/powerpoint/2010/main" val="946511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latin typeface="Albertus Medium" pitchFamily="34" charset="0"/>
              </a:rPr>
              <a:t>11.2</a:t>
            </a:r>
            <a:r>
              <a:rPr lang="en-US" altLang="en-US" b="0" baseline="0" dirty="0">
                <a:latin typeface="Albertus Medium" pitchFamily="34" charset="0"/>
              </a:rPr>
              <a:t> </a:t>
            </a:r>
            <a:r>
              <a:rPr lang="en-US" altLang="en-US" b="0" dirty="0">
                <a:latin typeface="Albertus Medium" pitchFamily="34" charset="0"/>
              </a:rPr>
              <a:t>Recognize criteria for special specimen handling.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latin typeface="Albertus Medium" pitchFamily="34" charset="0"/>
              </a:rPr>
              <a:t>11.3</a:t>
            </a:r>
            <a:r>
              <a:rPr lang="en-US" altLang="en-US" b="0" baseline="0" dirty="0">
                <a:latin typeface="Albertus Medium" pitchFamily="34" charset="0"/>
              </a:rPr>
              <a:t> </a:t>
            </a:r>
            <a:r>
              <a:rPr lang="en-US" altLang="en-US" b="0" dirty="0">
                <a:latin typeface="Albertus Medium" pitchFamily="34" charset="0"/>
              </a:rPr>
              <a:t>List the circumstances that would lead to re-collection or rejection of a patient sample.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37</a:t>
            </a:fld>
            <a:endParaRPr lang="en-US"/>
          </a:p>
        </p:txBody>
      </p:sp>
    </p:spTree>
    <p:extLst>
      <p:ext uri="{BB962C8B-B14F-4D97-AF65-F5344CB8AC3E}">
        <p14:creationId xmlns:p14="http://schemas.microsoft.com/office/powerpoint/2010/main" val="403892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latin typeface="Albertus Medium" pitchFamily="34" charset="0"/>
              </a:rPr>
              <a:t>11.3</a:t>
            </a:r>
            <a:r>
              <a:rPr lang="en-US" altLang="en-US" b="0" baseline="0" dirty="0">
                <a:latin typeface="Albertus Medium" pitchFamily="34" charset="0"/>
              </a:rPr>
              <a:t> </a:t>
            </a:r>
            <a:r>
              <a:rPr lang="en-US" altLang="en-US" b="0" dirty="0">
                <a:latin typeface="Albertus Medium" pitchFamily="34" charset="0"/>
              </a:rPr>
              <a:t>List the circumstances that would lead to re-collection or rejection of a patient sample.</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38</a:t>
            </a:fld>
            <a:endParaRPr lang="en-US"/>
          </a:p>
        </p:txBody>
      </p:sp>
    </p:spTree>
    <p:extLst>
      <p:ext uri="{BB962C8B-B14F-4D97-AF65-F5344CB8AC3E}">
        <p14:creationId xmlns:p14="http://schemas.microsoft.com/office/powerpoint/2010/main" val="1776300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11.1 Explain</a:t>
            </a:r>
            <a:r>
              <a:rPr lang="en-US" baseline="0" dirty="0"/>
              <a:t> methods for transporting and processing blood specimens for routine and special testing and reference laboratories.</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dirty="0"/>
          </a:p>
          <a:p>
            <a:r>
              <a:rPr lang="en-US" altLang="en-US" dirty="0"/>
              <a:t>Even hospitals sometimes need to send specimens to a </a:t>
            </a:r>
            <a:r>
              <a:rPr lang="en-US" altLang="en-US" b="1" dirty="0"/>
              <a:t>reference laboratory</a:t>
            </a:r>
            <a:r>
              <a:rPr lang="en-US" altLang="en-US" dirty="0"/>
              <a:t>. Reference laboratories offer a larger variety of tests than most community hospital laboratories.</a:t>
            </a:r>
          </a:p>
          <a:p>
            <a:endParaRPr lang="en-US" altLang="en-US" dirty="0"/>
          </a:p>
          <a:p>
            <a:r>
              <a:rPr lang="en-US" altLang="en-US" dirty="0"/>
              <a:t>Some reference labs provide their own courier service. However, specimens being sent to reference laboratories often have to travel longer distances, so extra attention must be paid to specimen preparation.</a:t>
            </a:r>
          </a:p>
          <a:p>
            <a:endParaRPr lang="en-US" altLang="en-US" dirty="0"/>
          </a:p>
          <a:p>
            <a:r>
              <a:rPr lang="en-US" altLang="en-US" dirty="0"/>
              <a:t>Specimens sent through the mail or by an express delivery service (such as FedEx) must comply with local, state, and federal laws governing packaging and biohazard identification.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7</a:t>
            </a:fld>
            <a:endParaRPr lang="en-US"/>
          </a:p>
        </p:txBody>
      </p:sp>
    </p:spTree>
    <p:extLst>
      <p:ext uri="{BB962C8B-B14F-4D97-AF65-F5344CB8AC3E}">
        <p14:creationId xmlns:p14="http://schemas.microsoft.com/office/powerpoint/2010/main" val="389061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11.1 Explain</a:t>
            </a:r>
            <a:r>
              <a:rPr lang="en-US" baseline="0" dirty="0"/>
              <a:t> methods for transporting and processing blood specimens for routine and special testing and reference laboratories.</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dirty="0"/>
          </a:p>
          <a:p>
            <a:r>
              <a:rPr lang="en-US" altLang="en-US" dirty="0"/>
              <a:t>Even hospitals sometimes need to send specimens to a </a:t>
            </a:r>
            <a:r>
              <a:rPr lang="en-US" altLang="en-US" b="1" dirty="0"/>
              <a:t>reference laboratory</a:t>
            </a:r>
            <a:r>
              <a:rPr lang="en-US" altLang="en-US" dirty="0"/>
              <a:t>. Reference laboratories offer a larger variety of tests than most community hospital laboratories.</a:t>
            </a:r>
          </a:p>
          <a:p>
            <a:endParaRPr lang="en-US" altLang="en-US" dirty="0"/>
          </a:p>
          <a:p>
            <a:r>
              <a:rPr lang="en-US" altLang="en-US" dirty="0"/>
              <a:t>Some reference labs provide their own courier service. However, specimens being sent to reference laboratories often have to travel longer distances, so extra attention must be paid to specimen preparation.</a:t>
            </a:r>
          </a:p>
          <a:p>
            <a:endParaRPr lang="en-US" altLang="en-US" dirty="0"/>
          </a:p>
          <a:p>
            <a:r>
              <a:rPr lang="en-US" altLang="en-US" dirty="0"/>
              <a:t>Specimens sent through the mail or by an express delivery service (such as FedEx) must comply with local, state, and federal laws governing packaging and biohazard identification.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8</a:t>
            </a:fld>
            <a:endParaRPr lang="en-US"/>
          </a:p>
        </p:txBody>
      </p:sp>
    </p:spTree>
    <p:extLst>
      <p:ext uri="{BB962C8B-B14F-4D97-AF65-F5344CB8AC3E}">
        <p14:creationId xmlns:p14="http://schemas.microsoft.com/office/powerpoint/2010/main" val="1542883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11.1 Explain</a:t>
            </a:r>
            <a:r>
              <a:rPr lang="en-US" baseline="0" dirty="0"/>
              <a:t> methods for transporting and processing blood specimens for routine and special testing and reference laboratories.</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endParaRPr lang="en-US" altLang="en-US" dirty="0"/>
          </a:p>
          <a:p>
            <a:r>
              <a:rPr lang="en-US" altLang="en-US" dirty="0"/>
              <a:t>Appropriate PPE for opening a pneumatic tube that contains laboratory specimens</a:t>
            </a:r>
            <a:r>
              <a:rPr lang="en-US" altLang="en-US" baseline="0" dirty="0"/>
              <a:t> includes gloves, a lab coat, and face protection.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9</a:t>
            </a:fld>
            <a:endParaRPr lang="en-US"/>
          </a:p>
        </p:txBody>
      </p:sp>
    </p:spTree>
    <p:extLst>
      <p:ext uri="{BB962C8B-B14F-4D97-AF65-F5344CB8AC3E}">
        <p14:creationId xmlns:p14="http://schemas.microsoft.com/office/powerpoint/2010/main" val="2547730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11.1 Explain</a:t>
            </a:r>
            <a:r>
              <a:rPr lang="en-US" baseline="0" dirty="0"/>
              <a:t> methods for transporting and processing blood specimens for routine and special testing and reference laboratories.</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defRPr/>
            </a:pPr>
            <a:r>
              <a:rPr lang="en-US" dirty="0"/>
              <a:t>Documentation of specimen collection and transit are essential.</a:t>
            </a:r>
          </a:p>
          <a:p>
            <a:pPr marL="171450" indent="-171450">
              <a:buFont typeface="Arial" pitchFamily="34" charset="0"/>
              <a:buChar char="•"/>
              <a:defRPr/>
            </a:pPr>
            <a:r>
              <a:rPr lang="en-US" dirty="0"/>
              <a:t>Enables proper recordkeeping</a:t>
            </a:r>
          </a:p>
          <a:p>
            <a:pPr marL="171450" indent="-171450">
              <a:buFont typeface="Arial" pitchFamily="34" charset="0"/>
              <a:buChar char="•"/>
              <a:defRPr/>
            </a:pPr>
            <a:r>
              <a:rPr lang="en-US" dirty="0"/>
              <a:t>Allows follow-up on problem specimens</a:t>
            </a:r>
          </a:p>
          <a:p>
            <a:pPr marL="171450" indent="-171450">
              <a:buFont typeface="Arial" pitchFamily="34" charset="0"/>
              <a:buChar char="•"/>
              <a:defRPr/>
            </a:pPr>
            <a:endParaRPr lang="en-US" dirty="0"/>
          </a:p>
          <a:p>
            <a:pPr>
              <a:buFont typeface="Arial" pitchFamily="34" charset="0"/>
              <a:buNone/>
              <a:defRPr/>
            </a:pPr>
            <a:r>
              <a:rPr lang="en-US" dirty="0"/>
              <a:t>The phlebotomist enters the following data into the laboratory information system (LIS):</a:t>
            </a:r>
          </a:p>
          <a:p>
            <a:pPr marL="171450" indent="-171450">
              <a:buFont typeface="Arial" pitchFamily="34" charset="0"/>
              <a:buChar char="•"/>
              <a:defRPr/>
            </a:pPr>
            <a:r>
              <a:rPr lang="en-US" dirty="0"/>
              <a:t>All collection information, including date and time of collection</a:t>
            </a:r>
          </a:p>
          <a:p>
            <a:pPr marL="171450" indent="-171450">
              <a:buFont typeface="Arial" pitchFamily="34" charset="0"/>
              <a:buChar char="•"/>
              <a:defRPr/>
            </a:pPr>
            <a:r>
              <a:rPr lang="en-US" dirty="0"/>
              <a:t>Phlebotomist identification code</a:t>
            </a:r>
          </a:p>
          <a:p>
            <a:pPr marL="171450" indent="-171450">
              <a:buFont typeface="Arial" pitchFamily="34" charset="0"/>
              <a:buChar char="•"/>
              <a:defRPr/>
            </a:pPr>
            <a:r>
              <a:rPr lang="en-US" dirty="0"/>
              <a:t>Any comments pertaining to the specimen or collection</a:t>
            </a:r>
          </a:p>
          <a:p>
            <a:pPr marL="171450" indent="-171450">
              <a:buFont typeface="Arial" pitchFamily="34" charset="0"/>
              <a:buChar char="•"/>
              <a:defRPr/>
            </a:pPr>
            <a:endParaRPr lang="en-US" dirty="0"/>
          </a:p>
          <a:p>
            <a:pPr>
              <a:buFont typeface="Arial" pitchFamily="34" charset="0"/>
              <a:buNone/>
              <a:defRPr/>
            </a:pPr>
            <a:r>
              <a:rPr lang="en-US" dirty="0"/>
              <a:t>The courier enters pickup and drop-off information for the specimens. Some facilities use bar code scanners to provide </a:t>
            </a:r>
            <a:r>
              <a:rPr lang="en-US" b="1" dirty="0"/>
              <a:t>real-time tracking</a:t>
            </a:r>
            <a:r>
              <a:rPr lang="en-US" dirty="0"/>
              <a:t> so that a glance at the records in the LIS shows the latest information about the specimen and its location.</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10</a:t>
            </a:fld>
            <a:endParaRPr lang="en-US"/>
          </a:p>
        </p:txBody>
      </p:sp>
    </p:spTree>
    <p:extLst>
      <p:ext uri="{BB962C8B-B14F-4D97-AF65-F5344CB8AC3E}">
        <p14:creationId xmlns:p14="http://schemas.microsoft.com/office/powerpoint/2010/main" val="128616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a:defRPr/>
            </a:pPr>
            <a:r>
              <a:rPr lang="en-US" b="1" dirty="0"/>
              <a:t>Cold agglutinins </a:t>
            </a:r>
            <a:r>
              <a:rPr lang="en-US" dirty="0"/>
              <a:t>are antibodies</a:t>
            </a:r>
            <a:r>
              <a:rPr lang="en-US" baseline="0" dirty="0"/>
              <a:t> that react at cooler temperatures. They are tested when a patient is suspected of having atypical pneumonia, which can cause the person to produce </a:t>
            </a:r>
            <a:r>
              <a:rPr lang="en-US" b="1" baseline="0" dirty="0"/>
              <a:t>autoantibodies</a:t>
            </a:r>
            <a:r>
              <a:rPr lang="en-US" baseline="0" dirty="0"/>
              <a:t> (antibodies against oneself).</a:t>
            </a:r>
          </a:p>
          <a:p>
            <a:pPr>
              <a:defRPr/>
            </a:pPr>
            <a:endParaRPr lang="en-US" dirty="0"/>
          </a:p>
          <a:p>
            <a:pPr>
              <a:defRPr/>
            </a:pPr>
            <a:r>
              <a:rPr lang="en-US" dirty="0"/>
              <a:t>Requirements for specimens that require warmth during transit:</a:t>
            </a:r>
          </a:p>
          <a:p>
            <a:pPr marL="171450" indent="-171450">
              <a:buFont typeface="Arial" pitchFamily="34" charset="0"/>
              <a:buChar char="•"/>
              <a:defRPr/>
            </a:pPr>
            <a:r>
              <a:rPr lang="en-US" dirty="0"/>
              <a:t>Tubes must be pre-warmed to 37° C and kept warm throughout the collection process.</a:t>
            </a:r>
          </a:p>
          <a:p>
            <a:pPr marL="171450" indent="-171450">
              <a:buFont typeface="Arial" pitchFamily="34" charset="0"/>
              <a:buChar char="•"/>
              <a:defRPr/>
            </a:pPr>
            <a:r>
              <a:rPr lang="en-US" dirty="0"/>
              <a:t>Tubes must be delivered directly to the laboratory section responsible for performing the test and placed in an incubator or water bath in the laboratory, set at 37°C.</a:t>
            </a:r>
          </a:p>
          <a:p>
            <a:pPr marL="171450" indent="-171450">
              <a:buFont typeface="Arial" pitchFamily="34" charset="0"/>
              <a:buChar char="•"/>
              <a:defRPr/>
            </a:pPr>
            <a:r>
              <a:rPr lang="en-US" dirty="0"/>
              <a:t>Specimen must be kept at body temperature until the serum or plasma has been separated from the cells.</a:t>
            </a:r>
          </a:p>
          <a:p>
            <a:pPr marL="171450" indent="-171450">
              <a:buFont typeface="Arial" pitchFamily="34" charset="0"/>
              <a:buChar char="•"/>
              <a:defRPr/>
            </a:pPr>
            <a:r>
              <a:rPr lang="en-US" dirty="0"/>
              <a:t>Separation of serum or plasma must be done within one</a:t>
            </a:r>
            <a:r>
              <a:rPr lang="en-US" baseline="0" dirty="0"/>
              <a:t> </a:t>
            </a:r>
            <a:r>
              <a:rPr lang="en-US" dirty="0"/>
              <a:t>hour.</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12</a:t>
            </a:fld>
            <a:endParaRPr lang="en-US"/>
          </a:p>
        </p:txBody>
      </p:sp>
    </p:spTree>
    <p:extLst>
      <p:ext uri="{BB962C8B-B14F-4D97-AF65-F5344CB8AC3E}">
        <p14:creationId xmlns:p14="http://schemas.microsoft.com/office/powerpoint/2010/main" val="698974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LO 11.2 Recognize criteria for special specimen handling.</a:t>
            </a:r>
            <a:endParaRPr lang="en-US" altLang="en-US" dirty="0">
              <a:latin typeface="Albertus Medium" pitchFamily="34" charset="0"/>
            </a:endParaRP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When placing specimens in an ice bath, be sure to protect the specimen label from moisture. Place the specimen in a plastic bag or in a double-compartment specimen transport bag with ice or a cold pack in a separate compartment.</a:t>
            </a:r>
            <a:endParaRPr lang="en-IN" dirty="0"/>
          </a:p>
        </p:txBody>
      </p:sp>
      <p:sp>
        <p:nvSpPr>
          <p:cNvPr id="4" name="Slide Number Placeholder 3"/>
          <p:cNvSpPr>
            <a:spLocks noGrp="1"/>
          </p:cNvSpPr>
          <p:nvPr>
            <p:ph type="sldNum" sz="quarter" idx="5"/>
          </p:nvPr>
        </p:nvSpPr>
        <p:spPr/>
        <p:txBody>
          <a:bodyPr/>
          <a:lstStyle/>
          <a:p>
            <a:fld id="{969E8D09-9492-4554-9C8F-456CB81F32A8}" type="slidenum">
              <a:rPr lang="en-US" smtClean="0"/>
              <a:t>13</a:t>
            </a:fld>
            <a:endParaRPr lang="en-US"/>
          </a:p>
        </p:txBody>
      </p:sp>
    </p:spTree>
    <p:extLst>
      <p:ext uri="{BB962C8B-B14F-4D97-AF65-F5344CB8AC3E}">
        <p14:creationId xmlns:p14="http://schemas.microsoft.com/office/powerpoint/2010/main" val="3371936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id="{8AC4EEC4-5547-4185-92E7-A6CAF888043F}"/>
              </a:ext>
            </a:extLst>
          </p:cNvPr>
          <p:cNvSpPr>
            <a:spLocks noGrp="1"/>
          </p:cNvSpPr>
          <p:nvPr>
            <p:ph type="ftr" sz="quarter" idx="12"/>
          </p:nvPr>
        </p:nvSpPr>
        <p:spPr>
          <a:xfrm>
            <a:off x="0" y="6478438"/>
            <a:ext cx="9144000" cy="374266"/>
          </a:xfrm>
        </p:spPr>
        <p:txBody>
          <a:bodyPr/>
          <a:lstStyle>
            <a:lvl1pPr algn="ctr">
              <a:defRPr>
                <a:solidFill>
                  <a:schemeClr val="tx1">
                    <a:lumMod val="50000"/>
                    <a:lumOff val="50000"/>
                  </a:schemeClr>
                </a:solidFill>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Adapting to Change logo.">
            <a:extLst>
              <a:ext uri="{FF2B5EF4-FFF2-40B4-BE49-F238E27FC236}">
                <a16:creationId xmlns:a16="http://schemas.microsoft.com/office/drawing/2014/main"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62479310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8621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8" name="Content Placeholder 1">
            <a:extLst>
              <a:ext uri="{FF2B5EF4-FFF2-40B4-BE49-F238E27FC236}">
                <a16:creationId xmlns:a16="http://schemas.microsoft.com/office/drawing/2014/main" id="{DFC2A6F8-97FC-43BF-92B6-FFCCF20D98D7}"/>
              </a:ext>
            </a:extLst>
          </p:cNvPr>
          <p:cNvSpPr>
            <a:spLocks noGrp="1"/>
          </p:cNvSpPr>
          <p:nvPr>
            <p:ph sz="quarter" idx="14" hasCustomPrompt="1"/>
          </p:nvPr>
        </p:nvSpPr>
        <p:spPr>
          <a:xfrm>
            <a:off x="342900" y="4275652"/>
            <a:ext cx="8458200" cy="1971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Adapting to Change logo.">
            <a:extLst>
              <a:ext uri="{FF2B5EF4-FFF2-40B4-BE49-F238E27FC236}">
                <a16:creationId xmlns:a16="http://schemas.microsoft.com/office/drawing/2014/main"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76522295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2" name="Picture 11" descr="Reaching beyond our borders icon.">
            <a:extLst>
              <a:ext uri="{FF2B5EF4-FFF2-40B4-BE49-F238E27FC236}">
                <a16:creationId xmlns:a16="http://schemas.microsoft.com/office/drawing/2014/main" id="{6B5ACA4D-D63F-4493-A4F0-FFA2A5827540}"/>
              </a:ext>
            </a:extLst>
          </p:cNvPr>
          <p:cNvPicPr>
            <a:picLocks noChangeAspect="1"/>
          </p:cNvPicPr>
          <p:nvPr userDrawn="1"/>
        </p:nvPicPr>
        <p:blipFill>
          <a:blip r:embed="rId2"/>
          <a:stretch>
            <a:fillRect/>
          </a:stretch>
        </p:blipFill>
        <p:spPr>
          <a:xfrm>
            <a:off x="28124" y="217261"/>
            <a:ext cx="2514600" cy="803946"/>
          </a:xfrm>
          <a:prstGeom prst="rect">
            <a:avLst/>
          </a:prstGeom>
        </p:spPr>
      </p:pic>
    </p:spTree>
    <p:extLst>
      <p:ext uri="{BB962C8B-B14F-4D97-AF65-F5344CB8AC3E}">
        <p14:creationId xmlns:p14="http://schemas.microsoft.com/office/powerpoint/2010/main" val="236733342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4229330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5915890" y="1276709"/>
            <a:ext cx="2885209" cy="4971691"/>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
        <p:nvSpPr>
          <p:cNvPr id="8" name="Content Placeholder 1">
            <a:extLst>
              <a:ext uri="{FF2B5EF4-FFF2-40B4-BE49-F238E27FC236}">
                <a16:creationId xmlns:a16="http://schemas.microsoft.com/office/drawing/2014/main" id="{AFC6CBC7-BAAC-424A-9874-C0A2733A2711}"/>
              </a:ext>
            </a:extLst>
          </p:cNvPr>
          <p:cNvSpPr>
            <a:spLocks noGrp="1"/>
          </p:cNvSpPr>
          <p:nvPr>
            <p:ph sz="quarter" idx="15" hasCustomPrompt="1"/>
          </p:nvPr>
        </p:nvSpPr>
        <p:spPr>
          <a:xfrm>
            <a:off x="2961419" y="129055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Tree>
    <p:extLst>
      <p:ext uri="{BB962C8B-B14F-4D97-AF65-F5344CB8AC3E}">
        <p14:creationId xmlns:p14="http://schemas.microsoft.com/office/powerpoint/2010/main" val="37412154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
        <p:nvSpPr>
          <p:cNvPr id="8" name="Content Placeholder 2">
            <a:extLst>
              <a:ext uri="{FF2B5EF4-FFF2-40B4-BE49-F238E27FC236}">
                <a16:creationId xmlns:a16="http://schemas.microsoft.com/office/drawing/2014/main"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262017699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4788157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022764" y="192490"/>
            <a:ext cx="6778335"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4" name="Picture 3">
            <a:extLst>
              <a:ext uri="{FF2B5EF4-FFF2-40B4-BE49-F238E27FC236}">
                <a16:creationId xmlns:a16="http://schemas.microsoft.com/office/drawing/2014/main" id="{15A7E40D-2A6B-4B43-8474-A1C9EAF1D337}"/>
              </a:ext>
            </a:extLst>
          </p:cNvPr>
          <p:cNvPicPr>
            <a:picLocks noChangeAspect="1"/>
          </p:cNvPicPr>
          <p:nvPr userDrawn="1"/>
        </p:nvPicPr>
        <p:blipFill>
          <a:blip r:embed="rId2"/>
          <a:stretch>
            <a:fillRect/>
          </a:stretch>
        </p:blipFill>
        <p:spPr>
          <a:xfrm>
            <a:off x="342900" y="399540"/>
            <a:ext cx="1531522" cy="420120"/>
          </a:xfrm>
          <a:prstGeom prst="rect">
            <a:avLst/>
          </a:prstGeom>
        </p:spPr>
      </p:pic>
    </p:spTree>
    <p:extLst>
      <p:ext uri="{BB962C8B-B14F-4D97-AF65-F5344CB8AC3E}">
        <p14:creationId xmlns:p14="http://schemas.microsoft.com/office/powerpoint/2010/main" val="48298191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6418052" y="1257300"/>
            <a:ext cx="2383047"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44696270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1" y="4343400"/>
            <a:ext cx="57912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22432755-BCF5-451F-968D-CFFD10D87BE2}"/>
              </a:ext>
            </a:extLst>
          </p:cNvPr>
          <p:cNvSpPr>
            <a:spLocks noGrp="1"/>
          </p:cNvSpPr>
          <p:nvPr>
            <p:ph sz="quarter" idx="15" hasCustomPrompt="1"/>
          </p:nvPr>
        </p:nvSpPr>
        <p:spPr>
          <a:xfrm>
            <a:off x="6400800" y="4343400"/>
            <a:ext cx="24003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410000558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id="{F4607C07-D864-4A1A-8061-D12997CC50CE}"/>
              </a:ext>
            </a:extLst>
          </p:cNvPr>
          <p:cNvSpPr>
            <a:spLocks noGrp="1"/>
          </p:cNvSpPr>
          <p:nvPr>
            <p:ph type="ftr" sz="quarter" idx="12"/>
          </p:nvPr>
        </p:nvSpPr>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0706143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3915201"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3915201"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3915201"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3915201"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3915201"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3915201" cy="733425"/>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2" name="Content Placeholder 6">
            <a:extLst>
              <a:ext uri="{FF2B5EF4-FFF2-40B4-BE49-F238E27FC236}">
                <a16:creationId xmlns:a16="http://schemas.microsoft.com/office/drawing/2014/main" id="{DB5446E9-DDFC-4F9F-AEF5-5E6061E5BD1A}"/>
              </a:ext>
            </a:extLst>
          </p:cNvPr>
          <p:cNvSpPr>
            <a:spLocks noGrp="1"/>
          </p:cNvSpPr>
          <p:nvPr>
            <p:ph sz="quarter" idx="19" hasCustomPrompt="1"/>
          </p:nvPr>
        </p:nvSpPr>
        <p:spPr>
          <a:xfrm>
            <a:off x="4619199" y="125549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4" name="Content Placeholder 6">
            <a:extLst>
              <a:ext uri="{FF2B5EF4-FFF2-40B4-BE49-F238E27FC236}">
                <a16:creationId xmlns:a16="http://schemas.microsoft.com/office/drawing/2014/main" id="{9BC59DB4-A285-4104-8DAD-21B49267AAD3}"/>
              </a:ext>
            </a:extLst>
          </p:cNvPr>
          <p:cNvSpPr>
            <a:spLocks noGrp="1"/>
          </p:cNvSpPr>
          <p:nvPr>
            <p:ph sz="quarter" idx="20" hasCustomPrompt="1"/>
          </p:nvPr>
        </p:nvSpPr>
        <p:spPr>
          <a:xfrm>
            <a:off x="4619199" y="1998291"/>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6" name="Content Placeholder 6">
            <a:extLst>
              <a:ext uri="{FF2B5EF4-FFF2-40B4-BE49-F238E27FC236}">
                <a16:creationId xmlns:a16="http://schemas.microsoft.com/office/drawing/2014/main" id="{FF319E46-D027-404B-8292-60A07B8E3C98}"/>
              </a:ext>
            </a:extLst>
          </p:cNvPr>
          <p:cNvSpPr>
            <a:spLocks noGrp="1"/>
          </p:cNvSpPr>
          <p:nvPr>
            <p:ph sz="quarter" idx="21" hasCustomPrompt="1"/>
          </p:nvPr>
        </p:nvSpPr>
        <p:spPr>
          <a:xfrm>
            <a:off x="4619198" y="272353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7" name="Content Placeholder 6">
            <a:extLst>
              <a:ext uri="{FF2B5EF4-FFF2-40B4-BE49-F238E27FC236}">
                <a16:creationId xmlns:a16="http://schemas.microsoft.com/office/drawing/2014/main" id="{E1FA65FE-4DFA-484E-A01C-9BF08B32C20A}"/>
              </a:ext>
            </a:extLst>
          </p:cNvPr>
          <p:cNvSpPr>
            <a:spLocks noGrp="1"/>
          </p:cNvSpPr>
          <p:nvPr>
            <p:ph sz="quarter" idx="22" hasCustomPrompt="1"/>
          </p:nvPr>
        </p:nvSpPr>
        <p:spPr>
          <a:xfrm>
            <a:off x="4619197" y="3528194"/>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8" name="Content Placeholder 6">
            <a:extLst>
              <a:ext uri="{FF2B5EF4-FFF2-40B4-BE49-F238E27FC236}">
                <a16:creationId xmlns:a16="http://schemas.microsoft.com/office/drawing/2014/main" id="{6FE7E90B-1DE9-4A55-9F1D-9EF5F50C09A3}"/>
              </a:ext>
            </a:extLst>
          </p:cNvPr>
          <p:cNvSpPr>
            <a:spLocks noGrp="1"/>
          </p:cNvSpPr>
          <p:nvPr>
            <p:ph sz="quarter" idx="23" hasCustomPrompt="1"/>
          </p:nvPr>
        </p:nvSpPr>
        <p:spPr>
          <a:xfrm>
            <a:off x="4619199" y="4351336"/>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9" name="Content Placeholder 6">
            <a:extLst>
              <a:ext uri="{FF2B5EF4-FFF2-40B4-BE49-F238E27FC236}">
                <a16:creationId xmlns:a16="http://schemas.microsoft.com/office/drawing/2014/main" id="{78067368-CA9E-4B15-AE6A-F50A1D1FEE7F}"/>
              </a:ext>
            </a:extLst>
          </p:cNvPr>
          <p:cNvSpPr>
            <a:spLocks noGrp="1"/>
          </p:cNvSpPr>
          <p:nvPr>
            <p:ph sz="quarter" idx="24" hasCustomPrompt="1"/>
          </p:nvPr>
        </p:nvSpPr>
        <p:spPr>
          <a:xfrm>
            <a:off x="4619199" y="5142672"/>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90875865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74436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0B6E1DCB-9B8A-423D-B48B-2CCDE624B45C}"/>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FA117DCA-6A6D-48B9-9002-DA1E4814BF99}"/>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544467532"/>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a16="http://schemas.microsoft.com/office/drawing/2014/main"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a16="http://schemas.microsoft.com/office/drawing/2014/main"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048576460"/>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69963681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id="{54514DA3-A928-4CD1-BFAE-B5DF399C4B36}"/>
              </a:ext>
            </a:extLst>
          </p:cNvPr>
          <p:cNvSpPr>
            <a:spLocks noGrp="1"/>
          </p:cNvSpPr>
          <p:nvPr>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861054957"/>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415109610"/>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745328628"/>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355385231"/>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491546108"/>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8/20/2024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118490681"/>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534361636"/>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891993951"/>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32691262"/>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46746532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id="{54514DA3-A928-4CD1-BFAE-B5DF399C4B36}"/>
              </a:ext>
            </a:extLst>
          </p:cNvPr>
          <p:cNvSpPr>
            <a:spLocks noGrp="1"/>
          </p:cNvSpPr>
          <p:nvPr userDrawn="1">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90051865"/>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856834809"/>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434741594"/>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961045586"/>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50410940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70351429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562824684"/>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
        <p:nvSpPr>
          <p:cNvPr id="8" name="Content Placeholder 2">
            <a:extLst>
              <a:ext uri="{FF2B5EF4-FFF2-40B4-BE49-F238E27FC236}">
                <a16:creationId xmlns:a16="http://schemas.microsoft.com/office/drawing/2014/main"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1309905874"/>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74508582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ne Main Placeholder">
    <p:spTree>
      <p:nvGrpSpPr>
        <p:cNvPr id="1" name=""/>
        <p:cNvGrpSpPr/>
        <p:nvPr/>
      </p:nvGrpSpPr>
      <p:grpSpPr>
        <a:xfrm>
          <a:off x="0" y="0"/>
          <a:ext cx="0" cy="0"/>
          <a:chOff x="0" y="0"/>
          <a:chExt cx="0" cy="0"/>
        </a:xfrm>
      </p:grpSpPr>
      <p:sp>
        <p:nvSpPr>
          <p:cNvPr id="2" name="Slide Title 1">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4229100" cy="903231"/>
          </a:xfrm>
          <a:prstGeom prst="rect">
            <a:avLst/>
          </a:prstGeom>
        </p:spPr>
        <p:txBody>
          <a:bodyPr anchor="ctr">
            <a:normAutofit/>
          </a:bodyPr>
          <a:lstStyle>
            <a:lvl1pPr>
              <a:defRPr sz="4000"/>
            </a:lvl1pPr>
          </a:lstStyle>
          <a:p>
            <a:r>
              <a:rPr lang="en-US" dirty="0"/>
              <a:t>Slide Title</a:t>
            </a:r>
          </a:p>
        </p:txBody>
      </p:sp>
      <p:sp>
        <p:nvSpPr>
          <p:cNvPr id="15" name="Slide Title 2">
            <a:extLst>
              <a:ext uri="{FF2B5EF4-FFF2-40B4-BE49-F238E27FC236}">
                <a16:creationId xmlns:a16="http://schemas.microsoft.com/office/drawing/2014/main" id="{B5BB26E5-AE57-4ED5-B8A8-BEE1BD13AD34}"/>
              </a:ext>
            </a:extLst>
          </p:cNvPr>
          <p:cNvSpPr>
            <a:spLocks noGrp="1"/>
          </p:cNvSpPr>
          <p:nvPr>
            <p:ph type="body" sz="quarter" idx="14" hasCustomPrompt="1"/>
          </p:nvPr>
        </p:nvSpPr>
        <p:spPr>
          <a:xfrm>
            <a:off x="4749800" y="192088"/>
            <a:ext cx="4051300" cy="903287"/>
          </a:xfrm>
        </p:spPr>
        <p:txBody>
          <a:bodyPr vert="horz" lIns="91440" tIns="45720" rIns="91440" bIns="45720" rtlCol="0" anchor="ctr">
            <a:normAutofit/>
          </a:bodyPr>
          <a:lstStyle>
            <a:lvl1pPr>
              <a:defRPr lang="en-IN" sz="4000" b="1" dirty="0">
                <a:latin typeface="+mj-lt"/>
                <a:ea typeface="+mj-ea"/>
                <a:cs typeface="+mj-cs"/>
              </a:defRPr>
            </a:lvl1pPr>
          </a:lstStyle>
          <a:p>
            <a:pPr lvl="0">
              <a:lnSpc>
                <a:spcPct val="90000"/>
              </a:lnSpc>
              <a:spcBef>
                <a:spcPct val="0"/>
              </a:spcBef>
            </a:pPr>
            <a:r>
              <a:rPr kumimoji="0" lang="en-US" sz="4000" b="1" i="0" u="none" strike="noStrike" kern="1200" cap="none" spc="0" normalizeH="0" baseline="0" noProof="0" dirty="0">
                <a:ln>
                  <a:noFill/>
                </a:ln>
                <a:solidFill>
                  <a:srgbClr val="000000"/>
                </a:solidFill>
                <a:effectLst/>
                <a:uLnTx/>
                <a:uFillTx/>
                <a:latin typeface="+mn-lt"/>
                <a:ea typeface="+mj-ea"/>
                <a:cs typeface="+mj-cs"/>
              </a:rPr>
              <a:t>Slide Title</a:t>
            </a:r>
            <a:endParaRPr lang="en-IN"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spTree>
    <p:extLst>
      <p:ext uri="{BB962C8B-B14F-4D97-AF65-F5344CB8AC3E}">
        <p14:creationId xmlns:p14="http://schemas.microsoft.com/office/powerpoint/2010/main" val="1296839023"/>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8" name="Picture 7" descr="Connecting through social media icon.">
            <a:extLst>
              <a:ext uri="{FF2B5EF4-FFF2-40B4-BE49-F238E27FC236}">
                <a16:creationId xmlns:a16="http://schemas.microsoft.com/office/drawing/2014/main" id="{48BB348F-12C6-489F-958D-1FDE88A9246E}"/>
              </a:ext>
            </a:extLst>
          </p:cNvPr>
          <p:cNvPicPr>
            <a:picLocks noChangeAspect="1"/>
          </p:cNvPicPr>
          <p:nvPr userDrawn="1"/>
        </p:nvPicPr>
        <p:blipFill>
          <a:blip r:embed="rId2"/>
          <a:stretch>
            <a:fillRect/>
          </a:stretch>
        </p:blipFill>
        <p:spPr>
          <a:xfrm>
            <a:off x="124695" y="298541"/>
            <a:ext cx="2438400" cy="669365"/>
          </a:xfrm>
          <a:prstGeom prst="rect">
            <a:avLst/>
          </a:prstGeom>
        </p:spPr>
      </p:pic>
    </p:spTree>
    <p:extLst>
      <p:ext uri="{BB962C8B-B14F-4D97-AF65-F5344CB8AC3E}">
        <p14:creationId xmlns:p14="http://schemas.microsoft.com/office/powerpoint/2010/main" val="1816512595"/>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descr="Making Ethical Decisions icon.">
            <a:extLst>
              <a:ext uri="{FF2B5EF4-FFF2-40B4-BE49-F238E27FC236}">
                <a16:creationId xmlns:a16="http://schemas.microsoft.com/office/drawing/2014/main" id="{35AB3571-1B64-4E5D-ADAB-A22232BBBD05}"/>
              </a:ext>
            </a:extLst>
          </p:cNvPr>
          <p:cNvPicPr>
            <a:picLocks noChangeAspect="1"/>
          </p:cNvPicPr>
          <p:nvPr userDrawn="1"/>
        </p:nvPicPr>
        <p:blipFill>
          <a:blip r:embed="rId2"/>
          <a:stretch>
            <a:fillRect/>
          </a:stretch>
        </p:blipFill>
        <p:spPr>
          <a:xfrm>
            <a:off x="0" y="312475"/>
            <a:ext cx="2498501" cy="663262"/>
          </a:xfrm>
          <a:prstGeom prst="rect">
            <a:avLst/>
          </a:prstGeom>
        </p:spPr>
      </p:pic>
    </p:spTree>
    <p:extLst>
      <p:ext uri="{BB962C8B-B14F-4D97-AF65-F5344CB8AC3E}">
        <p14:creationId xmlns:p14="http://schemas.microsoft.com/office/powerpoint/2010/main" val="241432333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1" y="304800"/>
            <a:ext cx="2344882"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a:p>
        </p:txBody>
      </p:sp>
      <p:pic>
        <p:nvPicPr>
          <p:cNvPr id="10" name="Picture 9">
            <a:extLst>
              <a:ext uri="{FF2B5EF4-FFF2-40B4-BE49-F238E27FC236}">
                <a16:creationId xmlns:a16="http://schemas.microsoft.com/office/drawing/2014/main" id="{23A00108-6ED3-416D-B7AC-3A9D6F2EF0AF}"/>
              </a:ext>
            </a:extLst>
          </p:cNvPr>
          <p:cNvPicPr>
            <a:picLocks noChangeAspect="1"/>
          </p:cNvPicPr>
          <p:nvPr userDrawn="1"/>
        </p:nvPicPr>
        <p:blipFill>
          <a:blip r:embed="rId2"/>
          <a:stretch>
            <a:fillRect/>
          </a:stretch>
        </p:blipFill>
        <p:spPr>
          <a:xfrm>
            <a:off x="4448193" y="489743"/>
            <a:ext cx="4352906" cy="239714"/>
          </a:xfrm>
          <a:prstGeom prst="rect">
            <a:avLst/>
          </a:prstGeom>
        </p:spPr>
      </p:pic>
    </p:spTree>
    <p:extLst>
      <p:ext uri="{BB962C8B-B14F-4D97-AF65-F5344CB8AC3E}">
        <p14:creationId xmlns:p14="http://schemas.microsoft.com/office/powerpoint/2010/main" val="43045211"/>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theme" Target="../theme/theme6.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 LLC</a:t>
            </a:r>
          </a:p>
        </p:txBody>
      </p:sp>
      <p:sp>
        <p:nvSpPr>
          <p:cNvPr id="10" name="Slide Number Placeholder">
            <a:extLst>
              <a:ext uri="{FF2B5EF4-FFF2-40B4-BE49-F238E27FC236}">
                <a16:creationId xmlns:a16="http://schemas.microsoft.com/office/drawing/2014/main" id="{A9994BA6-A29E-44A0-A7B3-164E7D8FE393}"/>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706" r:id="rId3"/>
    <p:sldLayoutId id="2147483709" r:id="rId4"/>
    <p:sldLayoutId id="2147483707" r:id="rId5"/>
    <p:sldLayoutId id="2147483708" r:id="rId6"/>
    <p:sldLayoutId id="2147483711" r:id="rId7"/>
    <p:sldLayoutId id="2147483716" r:id="rId8"/>
    <p:sldLayoutId id="2147483693" r:id="rId9"/>
    <p:sldLayoutId id="2147483719" r:id="rId10"/>
    <p:sldLayoutId id="2147483718" r:id="rId11"/>
    <p:sldLayoutId id="2147483699" r:id="rId12"/>
    <p:sldLayoutId id="2147483720" r:id="rId13"/>
    <p:sldLayoutId id="2147483695" r:id="rId14"/>
    <p:sldLayoutId id="2147483696" r:id="rId15"/>
    <p:sldLayoutId id="2147483697" r:id="rId16"/>
    <p:sldLayoutId id="2147483721" r:id="rId17"/>
  </p:sldLayoutIdLst>
  <p:hf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kern="1200">
          <a:solidFill>
            <a:schemeClr val="tx2"/>
          </a:solidFill>
          <a:latin typeface="+mn-lt"/>
          <a:ea typeface="+mn-ea"/>
          <a:cs typeface="+mn-cs"/>
        </a:defRPr>
      </a:lvl1pPr>
      <a:lvl2pPr marL="292608" indent="-292608" algn="l" defTabSz="914400" rtl="0" eaLnBrk="1" latinLnBrk="0" hangingPunct="1">
        <a:lnSpc>
          <a:spcPct val="100000"/>
        </a:lnSpc>
        <a:spcBef>
          <a:spcPts val="1000"/>
        </a:spcBef>
        <a:spcAft>
          <a:spcPts val="0"/>
        </a:spcAft>
        <a:buClrTx/>
        <a:buFont typeface="Arial" panose="020B0604020202020204" pitchFamily="34" charset="0"/>
        <a:buChar char="•"/>
        <a:defRPr sz="2400" kern="1200">
          <a:solidFill>
            <a:schemeClr val="tx2"/>
          </a:solidFill>
          <a:latin typeface="+mn-lt"/>
          <a:ea typeface="+mn-ea"/>
          <a:cs typeface="+mn-cs"/>
        </a:defRPr>
      </a:lvl2pPr>
      <a:lvl3pPr marL="622800" indent="-292608" algn="l" defTabSz="914400" rtl="0" eaLnBrk="1" latinLnBrk="0" hangingPunct="1">
        <a:lnSpc>
          <a:spcPct val="100000"/>
        </a:lnSpc>
        <a:spcBef>
          <a:spcPts val="1000"/>
        </a:spcBef>
        <a:spcAft>
          <a:spcPts val="0"/>
        </a:spcAft>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24279" y="6660234"/>
            <a:ext cx="1285344"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 LLC</a:t>
            </a:r>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2"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 LLC</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8/20/2024</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spcBef>
                <a:spcPct val="20000"/>
              </a:spcBef>
              <a:defRPr/>
            </a:pPr>
            <a:r>
              <a:rPr lang="en-US"/>
              <a:t>Add long copyright</a:t>
            </a:r>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8" name="MGH Yellow Line">
            <a:extLst>
              <a:ext uri="{FF2B5EF4-FFF2-40B4-BE49-F238E27FC236}">
                <a16:creationId xmlns:a16="http://schemas.microsoft.com/office/drawing/2014/main" id="{A0368E0A-F23B-439B-A997-7B69B19898F8}"/>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hort Copyright">
            <a:extLst>
              <a:ext uri="{FF2B5EF4-FFF2-40B4-BE49-F238E27FC236}">
                <a16:creationId xmlns:a16="http://schemas.microsoft.com/office/drawing/2014/main" id="{9E806553-B68F-429F-AD90-3B0955882AF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 LLC</a:t>
            </a:r>
          </a:p>
        </p:txBody>
      </p:sp>
    </p:spTree>
    <p:extLst>
      <p:ext uri="{BB962C8B-B14F-4D97-AF65-F5344CB8AC3E}">
        <p14:creationId xmlns:p14="http://schemas.microsoft.com/office/powerpoint/2010/main" val="238001152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24" userDrawn="1">
          <p15:clr>
            <a:srgbClr val="F26B43"/>
          </p15:clr>
        </p15:guide>
        <p15:guide id="2" orient="horz" pos="864" userDrawn="1">
          <p15:clr>
            <a:srgbClr val="F26B43"/>
          </p15:clr>
        </p15:guide>
        <p15:guide id="3" orient="horz" pos="360" userDrawn="1">
          <p15:clr>
            <a:srgbClr val="F26B43"/>
          </p15:clr>
        </p15:guide>
        <p15:guide id="4" orient="horz" pos="3936" userDrawn="1">
          <p15:clr>
            <a:srgbClr val="F26B43"/>
          </p15:clr>
        </p15:guide>
        <p15:guide id="5" pos="984" userDrawn="1">
          <p15:clr>
            <a:srgbClr val="F26B43"/>
          </p15:clr>
        </p15:guide>
        <p15:guide id="6" pos="5376" userDrawn="1">
          <p15:clr>
            <a:srgbClr val="F26B43"/>
          </p15:clr>
        </p15:guide>
        <p15:guide id="7" pos="2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7.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885C0-A3BD-4543-9B5B-1F4C1521C62B}"/>
              </a:ext>
            </a:extLst>
          </p:cNvPr>
          <p:cNvSpPr>
            <a:spLocks noGrp="1"/>
          </p:cNvSpPr>
          <p:nvPr>
            <p:ph type="title"/>
          </p:nvPr>
        </p:nvSpPr>
        <p:spPr>
          <a:xfrm>
            <a:off x="342900" y="1283873"/>
            <a:ext cx="8458200" cy="903231"/>
          </a:xfrm>
        </p:spPr>
        <p:txBody>
          <a:bodyPr>
            <a:normAutofit/>
          </a:bodyPr>
          <a:lstStyle/>
          <a:p>
            <a:r>
              <a:rPr lang="en-US" sz="4800" dirty="0"/>
              <a:t>CHAPTER 11</a:t>
            </a:r>
          </a:p>
        </p:txBody>
      </p:sp>
      <p:sp>
        <p:nvSpPr>
          <p:cNvPr id="3" name="Content Placeholder 2">
            <a:extLst>
              <a:ext uri="{FF2B5EF4-FFF2-40B4-BE49-F238E27FC236}">
                <a16:creationId xmlns:a16="http://schemas.microsoft.com/office/drawing/2014/main" id="{26456505-6139-4CF8-95FD-36B18C190C19}"/>
              </a:ext>
            </a:extLst>
          </p:cNvPr>
          <p:cNvSpPr>
            <a:spLocks noGrp="1"/>
          </p:cNvSpPr>
          <p:nvPr>
            <p:ph sz="quarter" idx="11"/>
          </p:nvPr>
        </p:nvSpPr>
        <p:spPr>
          <a:xfrm>
            <a:off x="342900" y="3064214"/>
            <a:ext cx="8458200" cy="2383276"/>
          </a:xfrm>
        </p:spPr>
        <p:txBody>
          <a:bodyPr/>
          <a:lstStyle/>
          <a:p>
            <a:r>
              <a:rPr lang="en-US" sz="3600" dirty="0"/>
              <a:t>BLOOD SPECIMEN HANDLING</a:t>
            </a:r>
          </a:p>
        </p:txBody>
      </p:sp>
      <p:sp>
        <p:nvSpPr>
          <p:cNvPr id="4" name="Text Placeholder 3">
            <a:extLst>
              <a:ext uri="{FF2B5EF4-FFF2-40B4-BE49-F238E27FC236}">
                <a16:creationId xmlns:a16="http://schemas.microsoft.com/office/drawing/2014/main" id="{5F60E592-7BD5-4D65-8F8E-B3C0B6E28B99}"/>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F790362F-B30A-4939-9F93-42567B46F20A}"/>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EEF04BCC-4BA7-401D-8B97-FEBB8274C6E0}"/>
              </a:ext>
            </a:extLst>
          </p:cNvPr>
          <p:cNvSpPr>
            <a:spLocks noGrp="1"/>
          </p:cNvSpPr>
          <p:nvPr>
            <p:ph type="sldNum" sz="quarter" idx="4"/>
          </p:nvPr>
        </p:nvSpPr>
        <p:spPr/>
        <p:txBody>
          <a:bodyPr/>
          <a:lstStyle/>
          <a:p>
            <a:fld id="{68151E55-6873-49E2-B8D5-2F265E6F1973}" type="slidenum">
              <a:rPr lang="en-US" smtClean="0"/>
              <a:pPr/>
              <a:t>1</a:t>
            </a:fld>
            <a:endParaRPr lang="en-US" dirty="0"/>
          </a:p>
        </p:txBody>
      </p:sp>
    </p:spTree>
    <p:extLst>
      <p:ext uri="{BB962C8B-B14F-4D97-AF65-F5344CB8AC3E}">
        <p14:creationId xmlns:p14="http://schemas.microsoft.com/office/powerpoint/2010/main" val="2650921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Specimen Transit</a:t>
            </a:r>
          </a:p>
        </p:txBody>
      </p:sp>
      <p:sp>
        <p:nvSpPr>
          <p:cNvPr id="3" name="Content Placeholder 2"/>
          <p:cNvSpPr>
            <a:spLocks noGrp="1"/>
          </p:cNvSpPr>
          <p:nvPr>
            <p:ph sz="quarter" idx="11"/>
          </p:nvPr>
        </p:nvSpPr>
        <p:spPr>
          <a:xfrm>
            <a:off x="342901" y="1276709"/>
            <a:ext cx="6909545" cy="1818916"/>
          </a:xfrm>
        </p:spPr>
        <p:txBody>
          <a:bodyPr/>
          <a:lstStyle/>
          <a:p>
            <a:r>
              <a:rPr lang="en-US" dirty="0"/>
              <a:t>Documentation of specimen collection and transport for proper record keeping</a:t>
            </a:r>
          </a:p>
          <a:p>
            <a:r>
              <a:rPr lang="en-US" dirty="0"/>
              <a:t>Enter transit information into L</a:t>
            </a:r>
            <a:r>
              <a:rPr lang="en-US" sz="100" dirty="0"/>
              <a:t> </a:t>
            </a:r>
            <a:r>
              <a:rPr lang="en-US" dirty="0"/>
              <a:t>I</a:t>
            </a:r>
            <a:r>
              <a:rPr lang="en-US" sz="100" dirty="0"/>
              <a:t> </a:t>
            </a:r>
            <a:r>
              <a:rPr lang="en-US" dirty="0"/>
              <a:t>S.</a:t>
            </a:r>
          </a:p>
          <a:p>
            <a:pPr marL="292608" indent="-292608">
              <a:buFont typeface="Arial" panose="020B0604020202020204" pitchFamily="34" charset="0"/>
              <a:buChar char="•"/>
            </a:pPr>
            <a:r>
              <a:rPr lang="en-US" dirty="0"/>
              <a:t>Manual entry.</a:t>
            </a:r>
          </a:p>
          <a:p>
            <a:pPr marL="292608" indent="-292608">
              <a:buFont typeface="Arial" panose="020B0604020202020204" pitchFamily="34" charset="0"/>
              <a:buChar char="•"/>
            </a:pPr>
            <a:r>
              <a:rPr lang="en-US" dirty="0"/>
              <a:t>Bar code reader.</a:t>
            </a:r>
          </a:p>
        </p:txBody>
      </p:sp>
      <p:sp>
        <p:nvSpPr>
          <p:cNvPr id="5" name="Text Placeholder 4"/>
          <p:cNvSpPr>
            <a:spLocks noGrp="1"/>
          </p:cNvSpPr>
          <p:nvPr>
            <p:ph type="body" sz="quarter" idx="12"/>
          </p:nvPr>
        </p:nvSpPr>
        <p:spPr/>
        <p:txBody>
          <a:bodyPr/>
          <a:lstStyle/>
          <a:p>
            <a:r>
              <a:rPr lang="en-US" dirty="0">
                <a:solidFill>
                  <a:schemeClr val="tx1">
                    <a:lumMod val="95000"/>
                    <a:lumOff val="5000"/>
                  </a:schemeClr>
                </a:solidFill>
              </a:rPr>
              <a:t>©McGraw-Hill Education/Sandra Mesrine, photographer</a:t>
            </a:r>
          </a:p>
        </p:txBody>
      </p:sp>
      <p:sp>
        <p:nvSpPr>
          <p:cNvPr id="6" name="Slide Number Placeholder 5"/>
          <p:cNvSpPr>
            <a:spLocks noGrp="1"/>
          </p:cNvSpPr>
          <p:nvPr>
            <p:ph type="sldNum" sz="quarter" idx="4"/>
          </p:nvPr>
        </p:nvSpPr>
        <p:spPr/>
        <p:txBody>
          <a:bodyPr/>
          <a:lstStyle/>
          <a:p>
            <a:fld id="{68151E55-6873-49E2-B8D5-2F265E6F1973}" type="slidenum">
              <a:rPr lang="en-US" smtClean="0"/>
              <a:pPr/>
              <a:t>10</a:t>
            </a:fld>
            <a:endParaRPr lang="en-US" dirty="0"/>
          </a:p>
        </p:txBody>
      </p:sp>
      <p:pic>
        <p:nvPicPr>
          <p:cNvPr id="7" name="Picture 6" descr="A bar code reader being used to read transit information on a packet containing specimen sample.">
            <a:extLst>
              <a:ext uri="{FF2B5EF4-FFF2-40B4-BE49-F238E27FC236}">
                <a16:creationId xmlns:a16="http://schemas.microsoft.com/office/drawing/2014/main" id="{45585C85-9771-E5DB-8050-90367737FE7D}"/>
              </a:ext>
            </a:extLst>
          </p:cNvPr>
          <p:cNvPicPr>
            <a:picLocks noChangeAspect="1"/>
          </p:cNvPicPr>
          <p:nvPr/>
        </p:nvPicPr>
        <p:blipFill>
          <a:blip r:embed="rId3"/>
          <a:stretch>
            <a:fillRect/>
          </a:stretch>
        </p:blipFill>
        <p:spPr>
          <a:xfrm>
            <a:off x="2508510" y="3060363"/>
            <a:ext cx="4618172" cy="3069250"/>
          </a:xfrm>
          <a:prstGeom prst="rect">
            <a:avLst/>
          </a:prstGeom>
        </p:spPr>
      </p:pic>
    </p:spTree>
    <p:extLst>
      <p:ext uri="{BB962C8B-B14F-4D97-AF65-F5344CB8AC3E}">
        <p14:creationId xmlns:p14="http://schemas.microsoft.com/office/powerpoint/2010/main" val="1754218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11.2</a:t>
            </a:r>
          </a:p>
        </p:txBody>
      </p:sp>
      <p:sp>
        <p:nvSpPr>
          <p:cNvPr id="3" name="Content Placeholder 2"/>
          <p:cNvSpPr>
            <a:spLocks noGrp="1"/>
          </p:cNvSpPr>
          <p:nvPr>
            <p:ph sz="quarter" idx="11"/>
          </p:nvPr>
        </p:nvSpPr>
        <p:spPr/>
        <p:txBody>
          <a:bodyPr/>
          <a:lstStyle/>
          <a:p>
            <a:r>
              <a:rPr lang="en-US" sz="3600" dirty="0"/>
              <a:t>Special Specimen Handling</a:t>
            </a:r>
          </a:p>
        </p:txBody>
      </p:sp>
      <p:sp>
        <p:nvSpPr>
          <p:cNvPr id="6" name="Slide Number Placeholder 5"/>
          <p:cNvSpPr>
            <a:spLocks noGrp="1"/>
          </p:cNvSpPr>
          <p:nvPr>
            <p:ph type="sldNum" sz="quarter" idx="4"/>
          </p:nvPr>
        </p:nvSpPr>
        <p:spPr/>
        <p:txBody>
          <a:bodyPr/>
          <a:lstStyle/>
          <a:p>
            <a:fld id="{68151E55-6873-49E2-B8D5-2F265E6F1973}" type="slidenum">
              <a:rPr lang="en-US" smtClean="0"/>
              <a:pPr/>
              <a:t>11</a:t>
            </a:fld>
            <a:endParaRPr lang="en-US" dirty="0"/>
          </a:p>
        </p:txBody>
      </p:sp>
    </p:spTree>
    <p:extLst>
      <p:ext uri="{BB962C8B-B14F-4D97-AF65-F5344CB8AC3E}">
        <p14:creationId xmlns:p14="http://schemas.microsoft.com/office/powerpoint/2010/main" val="3296821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D7402-4849-04EE-9758-F9EF081A4D91}"/>
              </a:ext>
            </a:extLst>
          </p:cNvPr>
          <p:cNvSpPr>
            <a:spLocks noGrp="1"/>
          </p:cNvSpPr>
          <p:nvPr>
            <p:ph type="title"/>
          </p:nvPr>
        </p:nvSpPr>
        <p:spPr/>
        <p:txBody>
          <a:bodyPr>
            <a:normAutofit/>
          </a:bodyPr>
          <a:lstStyle/>
          <a:p>
            <a:r>
              <a:rPr lang="en-IN" sz="3600" dirty="0"/>
              <a:t>Specimens Requiring Warmth</a:t>
            </a:r>
          </a:p>
        </p:txBody>
      </p:sp>
      <p:sp>
        <p:nvSpPr>
          <p:cNvPr id="3" name="Content Placeholder 2">
            <a:extLst>
              <a:ext uri="{FF2B5EF4-FFF2-40B4-BE49-F238E27FC236}">
                <a16:creationId xmlns:a16="http://schemas.microsoft.com/office/drawing/2014/main" id="{4AEC8741-7B02-78E4-C62C-757F3AE51122}"/>
              </a:ext>
            </a:extLst>
          </p:cNvPr>
          <p:cNvSpPr>
            <a:spLocks noGrp="1"/>
          </p:cNvSpPr>
          <p:nvPr>
            <p:ph sz="quarter" idx="11"/>
          </p:nvPr>
        </p:nvSpPr>
        <p:spPr>
          <a:xfrm>
            <a:off x="342900" y="1276709"/>
            <a:ext cx="6775076" cy="1485541"/>
          </a:xfrm>
        </p:spPr>
        <p:txBody>
          <a:bodyPr>
            <a:normAutofit fontScale="92500" lnSpcReduction="20000"/>
          </a:bodyPr>
          <a:lstStyle/>
          <a:p>
            <a:r>
              <a:rPr lang="en-IN" dirty="0"/>
              <a:t>Tests</a:t>
            </a:r>
          </a:p>
          <a:p>
            <a:pPr marL="292608" indent="-292608">
              <a:buFont typeface="Arial" panose="020B0604020202020204" pitchFamily="34" charset="0"/>
              <a:buChar char="•"/>
            </a:pPr>
            <a:r>
              <a:rPr lang="en-IN" dirty="0"/>
              <a:t>Cold agglutinins: antibodies that react at cooler temperatures</a:t>
            </a:r>
          </a:p>
          <a:p>
            <a:pPr marL="292608" indent="-292608">
              <a:buFont typeface="Arial" panose="020B0604020202020204" pitchFamily="34" charset="0"/>
              <a:buChar char="•"/>
            </a:pPr>
            <a:r>
              <a:rPr lang="en-IN" dirty="0"/>
              <a:t>Clot retraction.</a:t>
            </a:r>
          </a:p>
        </p:txBody>
      </p:sp>
      <p:sp>
        <p:nvSpPr>
          <p:cNvPr id="4" name="Content Placeholder 3">
            <a:extLst>
              <a:ext uri="{FF2B5EF4-FFF2-40B4-BE49-F238E27FC236}">
                <a16:creationId xmlns:a16="http://schemas.microsoft.com/office/drawing/2014/main" id="{8DDB2C60-6ED0-2117-76A9-0EFF3719ADA3}"/>
              </a:ext>
            </a:extLst>
          </p:cNvPr>
          <p:cNvSpPr>
            <a:spLocks noGrp="1"/>
          </p:cNvSpPr>
          <p:nvPr>
            <p:ph sz="quarter" idx="14"/>
          </p:nvPr>
        </p:nvSpPr>
        <p:spPr>
          <a:xfrm>
            <a:off x="342900" y="2901328"/>
            <a:ext cx="3994338" cy="1625847"/>
          </a:xfrm>
        </p:spPr>
        <p:txBody>
          <a:bodyPr>
            <a:normAutofit/>
          </a:bodyPr>
          <a:lstStyle/>
          <a:p>
            <a:r>
              <a:rPr lang="en-US" dirty="0"/>
              <a:t>Must be kept at 37° C</a:t>
            </a:r>
          </a:p>
          <a:p>
            <a:r>
              <a:rPr lang="en-US" dirty="0"/>
              <a:t>Must be delivered to lab </a:t>
            </a:r>
            <a:r>
              <a:rPr lang="en-US" dirty="0" err="1"/>
              <a:t>imediately</a:t>
            </a:r>
            <a:endParaRPr lang="en-IN" dirty="0"/>
          </a:p>
        </p:txBody>
      </p:sp>
      <p:sp>
        <p:nvSpPr>
          <p:cNvPr id="6" name="Text Placeholder 5">
            <a:extLst>
              <a:ext uri="{FF2B5EF4-FFF2-40B4-BE49-F238E27FC236}">
                <a16:creationId xmlns:a16="http://schemas.microsoft.com/office/drawing/2014/main" id="{45D20EFD-1608-90C1-047C-FE09C25835AC}"/>
              </a:ext>
            </a:extLst>
          </p:cNvPr>
          <p:cNvSpPr>
            <a:spLocks noGrp="1"/>
          </p:cNvSpPr>
          <p:nvPr>
            <p:ph type="body" sz="quarter" idx="12"/>
          </p:nvPr>
        </p:nvSpPr>
        <p:spPr/>
        <p:txBody>
          <a:bodyPr/>
          <a:lstStyle/>
          <a:p>
            <a:pPr algn="r"/>
            <a:r>
              <a:rPr lang="en-US" dirty="0">
                <a:solidFill>
                  <a:schemeClr val="tx1">
                    <a:lumMod val="95000"/>
                    <a:lumOff val="5000"/>
                  </a:schemeClr>
                </a:solidFill>
              </a:rPr>
              <a:t>©McGraw-Hill Education/Sandra Mesrine, photographer</a:t>
            </a:r>
            <a:endParaRPr lang="en-IN" dirty="0">
              <a:solidFill>
                <a:schemeClr val="tx1">
                  <a:lumMod val="95000"/>
                  <a:lumOff val="5000"/>
                </a:schemeClr>
              </a:solidFill>
            </a:endParaRPr>
          </a:p>
        </p:txBody>
      </p:sp>
      <p:sp>
        <p:nvSpPr>
          <p:cNvPr id="7" name="Slide Number Placeholder 6">
            <a:extLst>
              <a:ext uri="{FF2B5EF4-FFF2-40B4-BE49-F238E27FC236}">
                <a16:creationId xmlns:a16="http://schemas.microsoft.com/office/drawing/2014/main" id="{ED9D0868-35BF-7C79-7DEB-678055A7DEAE}"/>
              </a:ext>
            </a:extLst>
          </p:cNvPr>
          <p:cNvSpPr>
            <a:spLocks noGrp="1"/>
          </p:cNvSpPr>
          <p:nvPr>
            <p:ph type="sldNum" sz="quarter" idx="10"/>
          </p:nvPr>
        </p:nvSpPr>
        <p:spPr/>
        <p:txBody>
          <a:bodyPr/>
          <a:lstStyle/>
          <a:p>
            <a:fld id="{68151E55-6873-49E2-B8D5-2F265E6F1973}" type="slidenum">
              <a:rPr lang="en-US" smtClean="0"/>
              <a:t>12</a:t>
            </a:fld>
            <a:endParaRPr lang="en-US"/>
          </a:p>
        </p:txBody>
      </p:sp>
      <p:pic>
        <p:nvPicPr>
          <p:cNvPr id="8" name="Picture 7" descr="Some specimen samples being placed on a machine that keeps the samples warm.">
            <a:extLst>
              <a:ext uri="{FF2B5EF4-FFF2-40B4-BE49-F238E27FC236}">
                <a16:creationId xmlns:a16="http://schemas.microsoft.com/office/drawing/2014/main" id="{2FCCB2F0-8CDD-AFB2-0E6D-C430FA2F3E70}"/>
              </a:ext>
            </a:extLst>
          </p:cNvPr>
          <p:cNvPicPr>
            <a:picLocks noChangeAspect="1"/>
          </p:cNvPicPr>
          <p:nvPr/>
        </p:nvPicPr>
        <p:blipFill>
          <a:blip r:embed="rId3"/>
          <a:stretch>
            <a:fillRect/>
          </a:stretch>
        </p:blipFill>
        <p:spPr>
          <a:xfrm>
            <a:off x="4265520" y="2399992"/>
            <a:ext cx="3816723" cy="3250534"/>
          </a:xfrm>
          <a:prstGeom prst="rect">
            <a:avLst/>
          </a:prstGeom>
        </p:spPr>
      </p:pic>
    </p:spTree>
    <p:extLst>
      <p:ext uri="{BB962C8B-B14F-4D97-AF65-F5344CB8AC3E}">
        <p14:creationId xmlns:p14="http://schemas.microsoft.com/office/powerpoint/2010/main" val="234783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Specimens Requiring Cooling</a:t>
            </a:r>
          </a:p>
        </p:txBody>
      </p:sp>
      <p:sp>
        <p:nvSpPr>
          <p:cNvPr id="3" name="Content Placeholder 2"/>
          <p:cNvSpPr>
            <a:spLocks noGrp="1"/>
          </p:cNvSpPr>
          <p:nvPr>
            <p:ph sz="quarter" idx="11"/>
          </p:nvPr>
        </p:nvSpPr>
        <p:spPr>
          <a:xfrm>
            <a:off x="342901" y="1276709"/>
            <a:ext cx="4000500" cy="4819291"/>
          </a:xfrm>
        </p:spPr>
        <p:txBody>
          <a:bodyPr/>
          <a:lstStyle/>
          <a:p>
            <a:pPr marL="292608" indent="-292608">
              <a:buFont typeface="Arial" panose="020B0604020202020204" pitchFamily="34" charset="0"/>
              <a:buChar char="•"/>
            </a:pPr>
            <a:r>
              <a:rPr lang="en-US" dirty="0"/>
              <a:t>Slows metabolic process.</a:t>
            </a:r>
          </a:p>
          <a:p>
            <a:pPr marL="292608" indent="-292608">
              <a:buFont typeface="Arial" panose="020B0604020202020204" pitchFamily="34" charset="0"/>
              <a:buChar char="•"/>
            </a:pPr>
            <a:r>
              <a:rPr lang="en-US" dirty="0"/>
              <a:t>Placed in a slurry of crushed ice and water.</a:t>
            </a:r>
          </a:p>
          <a:p>
            <a:pPr marL="292608" indent="-292608">
              <a:buFont typeface="Arial" panose="020B0604020202020204" pitchFamily="34" charset="0"/>
              <a:buChar char="•"/>
            </a:pPr>
            <a:r>
              <a:rPr lang="en-US" dirty="0"/>
              <a:t>Placed in a bag with cool pack.</a:t>
            </a:r>
          </a:p>
          <a:p>
            <a:pPr marL="292608" indent="-292608">
              <a:buFont typeface="Arial" panose="020B0604020202020204" pitchFamily="34" charset="0"/>
              <a:buChar char="•"/>
            </a:pPr>
            <a:r>
              <a:rPr lang="en-US" dirty="0"/>
              <a:t>Must NOT be allowed to freeze.</a:t>
            </a:r>
          </a:p>
        </p:txBody>
      </p:sp>
      <p:sp>
        <p:nvSpPr>
          <p:cNvPr id="5" name="Text Placeholder 4"/>
          <p:cNvSpPr>
            <a:spLocks noGrp="1"/>
          </p:cNvSpPr>
          <p:nvPr>
            <p:ph type="body" sz="quarter" idx="12"/>
          </p:nvPr>
        </p:nvSpPr>
        <p:spPr/>
        <p:txBody>
          <a:bodyPr/>
          <a:lstStyle/>
          <a:p>
            <a:r>
              <a:rPr lang="en-US" dirty="0">
                <a:solidFill>
                  <a:schemeClr val="tx1">
                    <a:lumMod val="95000"/>
                    <a:lumOff val="5000"/>
                  </a:schemeClr>
                </a:solidFill>
              </a:rPr>
              <a:t>©Lillian Mundt</a:t>
            </a:r>
          </a:p>
        </p:txBody>
      </p:sp>
      <p:sp>
        <p:nvSpPr>
          <p:cNvPr id="6" name="Slide Number Placeholder 5"/>
          <p:cNvSpPr>
            <a:spLocks noGrp="1"/>
          </p:cNvSpPr>
          <p:nvPr>
            <p:ph type="sldNum" sz="quarter" idx="4"/>
          </p:nvPr>
        </p:nvSpPr>
        <p:spPr/>
        <p:txBody>
          <a:bodyPr/>
          <a:lstStyle/>
          <a:p>
            <a:fld id="{68151E55-6873-49E2-B8D5-2F265E6F1973}" type="slidenum">
              <a:rPr lang="en-US" smtClean="0"/>
              <a:pPr/>
              <a:t>13</a:t>
            </a:fld>
            <a:endParaRPr lang="en-US" dirty="0"/>
          </a:p>
        </p:txBody>
      </p:sp>
      <p:pic>
        <p:nvPicPr>
          <p:cNvPr id="4" name="Picture 3" descr="A specimen that needs cooling being placed in a container that has a slurry of crushed ice and water.">
            <a:extLst>
              <a:ext uri="{FF2B5EF4-FFF2-40B4-BE49-F238E27FC236}">
                <a16:creationId xmlns:a16="http://schemas.microsoft.com/office/drawing/2014/main" id="{ACE46EC6-799C-BA07-17B2-F55CF5E71F44}"/>
              </a:ext>
            </a:extLst>
          </p:cNvPr>
          <p:cNvPicPr>
            <a:picLocks noChangeAspect="1"/>
          </p:cNvPicPr>
          <p:nvPr/>
        </p:nvPicPr>
        <p:blipFill>
          <a:blip r:embed="rId3"/>
          <a:stretch>
            <a:fillRect/>
          </a:stretch>
        </p:blipFill>
        <p:spPr>
          <a:xfrm>
            <a:off x="5068946" y="1095721"/>
            <a:ext cx="1734739" cy="2294512"/>
          </a:xfrm>
          <a:prstGeom prst="rect">
            <a:avLst/>
          </a:prstGeom>
        </p:spPr>
      </p:pic>
      <p:pic>
        <p:nvPicPr>
          <p:cNvPr id="7" name="Picture 6" descr="Specimens that need cooling inside a bag with cool pack.">
            <a:extLst>
              <a:ext uri="{FF2B5EF4-FFF2-40B4-BE49-F238E27FC236}">
                <a16:creationId xmlns:a16="http://schemas.microsoft.com/office/drawing/2014/main" id="{EC888A72-7283-E695-F470-2926DB3036E9}"/>
              </a:ext>
            </a:extLst>
          </p:cNvPr>
          <p:cNvPicPr>
            <a:picLocks noChangeAspect="1"/>
          </p:cNvPicPr>
          <p:nvPr/>
        </p:nvPicPr>
        <p:blipFill>
          <a:blip r:embed="rId4"/>
          <a:stretch>
            <a:fillRect/>
          </a:stretch>
        </p:blipFill>
        <p:spPr>
          <a:xfrm>
            <a:off x="4343401" y="3618833"/>
            <a:ext cx="3785390" cy="2649219"/>
          </a:xfrm>
          <a:prstGeom prst="rect">
            <a:avLst/>
          </a:prstGeom>
        </p:spPr>
      </p:pic>
    </p:spTree>
    <p:extLst>
      <p:ext uri="{BB962C8B-B14F-4D97-AF65-F5344CB8AC3E}">
        <p14:creationId xmlns:p14="http://schemas.microsoft.com/office/powerpoint/2010/main" val="3977884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AFF02-934B-3C9B-F814-FAAEDDF03B9D}"/>
              </a:ext>
            </a:extLst>
          </p:cNvPr>
          <p:cNvSpPr>
            <a:spLocks noGrp="1"/>
          </p:cNvSpPr>
          <p:nvPr>
            <p:ph type="title"/>
          </p:nvPr>
        </p:nvSpPr>
        <p:spPr/>
        <p:txBody>
          <a:bodyPr>
            <a:normAutofit/>
          </a:bodyPr>
          <a:lstStyle/>
          <a:p>
            <a:r>
              <a:rPr lang="en-IN" sz="3600" dirty="0"/>
              <a:t>Light-Sensitive Specimens</a:t>
            </a:r>
          </a:p>
        </p:txBody>
      </p:sp>
      <p:sp>
        <p:nvSpPr>
          <p:cNvPr id="3" name="Content Placeholder 2">
            <a:extLst>
              <a:ext uri="{FF2B5EF4-FFF2-40B4-BE49-F238E27FC236}">
                <a16:creationId xmlns:a16="http://schemas.microsoft.com/office/drawing/2014/main" id="{380B3226-FCD5-FD83-A399-909FCDBFC9B7}"/>
              </a:ext>
            </a:extLst>
          </p:cNvPr>
          <p:cNvSpPr>
            <a:spLocks noGrp="1"/>
          </p:cNvSpPr>
          <p:nvPr>
            <p:ph sz="quarter" idx="11"/>
          </p:nvPr>
        </p:nvSpPr>
        <p:spPr>
          <a:xfrm>
            <a:off x="342900" y="1276709"/>
            <a:ext cx="2743438" cy="1637955"/>
          </a:xfrm>
        </p:spPr>
        <p:txBody>
          <a:bodyPr>
            <a:normAutofit/>
          </a:bodyPr>
          <a:lstStyle/>
          <a:p>
            <a:r>
              <a:rPr lang="en-IN" sz="2400" dirty="0"/>
              <a:t>Tests</a:t>
            </a:r>
          </a:p>
          <a:p>
            <a:pPr marL="292608" indent="-292608">
              <a:buFont typeface="Arial" panose="020B0604020202020204" pitchFamily="34" charset="0"/>
              <a:buChar char="•"/>
            </a:pPr>
            <a:r>
              <a:rPr lang="en-IN" sz="2400" dirty="0"/>
              <a:t>Bilirubin.</a:t>
            </a:r>
          </a:p>
          <a:p>
            <a:pPr marL="292608" indent="-292608">
              <a:buFont typeface="Arial" panose="020B0604020202020204" pitchFamily="34" charset="0"/>
              <a:buChar char="•"/>
            </a:pPr>
            <a:r>
              <a:rPr lang="en-IN" sz="2400" dirty="0"/>
              <a:t>Beta-carotene.</a:t>
            </a:r>
          </a:p>
        </p:txBody>
      </p:sp>
      <p:sp>
        <p:nvSpPr>
          <p:cNvPr id="4" name="Content Placeholder 3">
            <a:extLst>
              <a:ext uri="{FF2B5EF4-FFF2-40B4-BE49-F238E27FC236}">
                <a16:creationId xmlns:a16="http://schemas.microsoft.com/office/drawing/2014/main" id="{CA2CA62E-18B4-C730-2B8A-D8B9347CB42B}"/>
              </a:ext>
            </a:extLst>
          </p:cNvPr>
          <p:cNvSpPr>
            <a:spLocks noGrp="1"/>
          </p:cNvSpPr>
          <p:nvPr>
            <p:ph sz="quarter" idx="14"/>
          </p:nvPr>
        </p:nvSpPr>
        <p:spPr>
          <a:xfrm>
            <a:off x="342899" y="2914665"/>
            <a:ext cx="2615453" cy="636456"/>
          </a:xfrm>
        </p:spPr>
        <p:txBody>
          <a:bodyPr>
            <a:normAutofit fontScale="92500"/>
          </a:bodyPr>
          <a:lstStyle/>
          <a:p>
            <a:r>
              <a:rPr lang="en-IN" sz="2400" dirty="0"/>
              <a:t>Use amber tube</a:t>
            </a:r>
          </a:p>
        </p:txBody>
      </p:sp>
      <p:sp>
        <p:nvSpPr>
          <p:cNvPr id="6" name="Text Placeholder 5">
            <a:extLst>
              <a:ext uri="{FF2B5EF4-FFF2-40B4-BE49-F238E27FC236}">
                <a16:creationId xmlns:a16="http://schemas.microsoft.com/office/drawing/2014/main" id="{B7DAF7E8-8AC0-15AC-BCF3-2E519B29DF72}"/>
              </a:ext>
            </a:extLst>
          </p:cNvPr>
          <p:cNvSpPr>
            <a:spLocks noGrp="1"/>
          </p:cNvSpPr>
          <p:nvPr>
            <p:ph type="body" sz="quarter" idx="12"/>
          </p:nvPr>
        </p:nvSpPr>
        <p:spPr/>
        <p:txBody>
          <a:bodyPr/>
          <a:lstStyle/>
          <a:p>
            <a:pPr algn="r"/>
            <a:r>
              <a:rPr lang="en-US" dirty="0">
                <a:solidFill>
                  <a:schemeClr val="tx1">
                    <a:lumMod val="95000"/>
                    <a:lumOff val="5000"/>
                  </a:schemeClr>
                </a:solidFill>
              </a:rPr>
              <a:t>Top: ©Lillian Mundt; bottom: ©Total Care Programming, Inc.</a:t>
            </a:r>
            <a:endParaRPr lang="en-IN" dirty="0">
              <a:solidFill>
                <a:schemeClr val="tx1">
                  <a:lumMod val="95000"/>
                  <a:lumOff val="5000"/>
                </a:schemeClr>
              </a:solidFill>
            </a:endParaRPr>
          </a:p>
        </p:txBody>
      </p:sp>
      <p:sp>
        <p:nvSpPr>
          <p:cNvPr id="7" name="Slide Number Placeholder 6">
            <a:extLst>
              <a:ext uri="{FF2B5EF4-FFF2-40B4-BE49-F238E27FC236}">
                <a16:creationId xmlns:a16="http://schemas.microsoft.com/office/drawing/2014/main" id="{45193443-5B35-DFD0-3D04-05A355EA2669}"/>
              </a:ext>
            </a:extLst>
          </p:cNvPr>
          <p:cNvSpPr>
            <a:spLocks noGrp="1"/>
          </p:cNvSpPr>
          <p:nvPr>
            <p:ph type="sldNum" sz="quarter" idx="10"/>
          </p:nvPr>
        </p:nvSpPr>
        <p:spPr/>
        <p:txBody>
          <a:bodyPr/>
          <a:lstStyle/>
          <a:p>
            <a:fld id="{68151E55-6873-49E2-B8D5-2F265E6F1973}" type="slidenum">
              <a:rPr lang="en-US" smtClean="0"/>
              <a:t>14</a:t>
            </a:fld>
            <a:endParaRPr lang="en-US"/>
          </a:p>
        </p:txBody>
      </p:sp>
      <p:sp>
        <p:nvSpPr>
          <p:cNvPr id="8" name="Content Placeholder 7">
            <a:extLst>
              <a:ext uri="{FF2B5EF4-FFF2-40B4-BE49-F238E27FC236}">
                <a16:creationId xmlns:a16="http://schemas.microsoft.com/office/drawing/2014/main" id="{91CB6489-D21E-1823-3F4C-138FD9A24E0A}"/>
              </a:ext>
            </a:extLst>
          </p:cNvPr>
          <p:cNvSpPr>
            <a:spLocks noGrp="1"/>
          </p:cNvSpPr>
          <p:nvPr>
            <p:ph sz="quarter" idx="15"/>
          </p:nvPr>
        </p:nvSpPr>
        <p:spPr>
          <a:xfrm>
            <a:off x="342899" y="3551121"/>
            <a:ext cx="2534771" cy="636456"/>
          </a:xfrm>
        </p:spPr>
        <p:txBody>
          <a:bodyPr>
            <a:normAutofit/>
          </a:bodyPr>
          <a:lstStyle/>
          <a:p>
            <a:r>
              <a:rPr lang="en-IN" sz="2400" dirty="0"/>
              <a:t>Wrap in foil</a:t>
            </a:r>
          </a:p>
        </p:txBody>
      </p:sp>
      <p:pic>
        <p:nvPicPr>
          <p:cNvPr id="9" name="Picture 8" descr="Amber tubes with a yellow and green cap that are used for light-sensitive specimens.">
            <a:extLst>
              <a:ext uri="{FF2B5EF4-FFF2-40B4-BE49-F238E27FC236}">
                <a16:creationId xmlns:a16="http://schemas.microsoft.com/office/drawing/2014/main" id="{A1529D15-18ED-2735-2B14-22935952439C}"/>
              </a:ext>
            </a:extLst>
          </p:cNvPr>
          <p:cNvPicPr>
            <a:picLocks noChangeAspect="1"/>
          </p:cNvPicPr>
          <p:nvPr/>
        </p:nvPicPr>
        <p:blipFill>
          <a:blip r:embed="rId3"/>
          <a:stretch>
            <a:fillRect/>
          </a:stretch>
        </p:blipFill>
        <p:spPr>
          <a:xfrm>
            <a:off x="3110132" y="1192398"/>
            <a:ext cx="2743438" cy="2420322"/>
          </a:xfrm>
          <a:prstGeom prst="rect">
            <a:avLst/>
          </a:prstGeom>
        </p:spPr>
      </p:pic>
      <p:pic>
        <p:nvPicPr>
          <p:cNvPr id="10" name="Picture 9" descr="A light-sensitive specimen in a tube that is wrapped in foil.">
            <a:extLst>
              <a:ext uri="{FF2B5EF4-FFF2-40B4-BE49-F238E27FC236}">
                <a16:creationId xmlns:a16="http://schemas.microsoft.com/office/drawing/2014/main" id="{F80BEE62-9DB5-D69A-6162-211B3193B809}"/>
              </a:ext>
            </a:extLst>
          </p:cNvPr>
          <p:cNvPicPr>
            <a:picLocks noChangeAspect="1"/>
          </p:cNvPicPr>
          <p:nvPr/>
        </p:nvPicPr>
        <p:blipFill>
          <a:blip r:embed="rId4"/>
          <a:stretch>
            <a:fillRect/>
          </a:stretch>
        </p:blipFill>
        <p:spPr>
          <a:xfrm>
            <a:off x="3110132" y="3989274"/>
            <a:ext cx="2897031" cy="2298998"/>
          </a:xfrm>
          <a:prstGeom prst="rect">
            <a:avLst/>
          </a:prstGeom>
        </p:spPr>
      </p:pic>
    </p:spTree>
    <p:extLst>
      <p:ext uri="{BB962C8B-B14F-4D97-AF65-F5344CB8AC3E}">
        <p14:creationId xmlns:p14="http://schemas.microsoft.com/office/powerpoint/2010/main" val="401884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9D43-868A-5ACA-D877-C4848BFC1B60}"/>
              </a:ext>
            </a:extLst>
          </p:cNvPr>
          <p:cNvSpPr>
            <a:spLocks noGrp="1"/>
          </p:cNvSpPr>
          <p:nvPr>
            <p:ph type="title"/>
          </p:nvPr>
        </p:nvSpPr>
        <p:spPr/>
        <p:txBody>
          <a:bodyPr>
            <a:normAutofit/>
          </a:bodyPr>
          <a:lstStyle/>
          <a:p>
            <a:r>
              <a:rPr lang="en-IN" sz="3600" dirty="0"/>
              <a:t>Specimens for Legal Matters</a:t>
            </a:r>
          </a:p>
        </p:txBody>
      </p:sp>
      <p:sp>
        <p:nvSpPr>
          <p:cNvPr id="3" name="Content Placeholder 2">
            <a:extLst>
              <a:ext uri="{FF2B5EF4-FFF2-40B4-BE49-F238E27FC236}">
                <a16:creationId xmlns:a16="http://schemas.microsoft.com/office/drawing/2014/main" id="{18326109-C9EF-F713-B09B-08A59C23FE8D}"/>
              </a:ext>
            </a:extLst>
          </p:cNvPr>
          <p:cNvSpPr>
            <a:spLocks noGrp="1"/>
          </p:cNvSpPr>
          <p:nvPr>
            <p:ph sz="quarter" idx="11"/>
          </p:nvPr>
        </p:nvSpPr>
        <p:spPr>
          <a:xfrm>
            <a:off x="342900" y="1276710"/>
            <a:ext cx="8458200" cy="1952266"/>
          </a:xfrm>
        </p:spPr>
        <p:txBody>
          <a:bodyPr/>
          <a:lstStyle/>
          <a:p>
            <a:r>
              <a:rPr lang="en-US" dirty="0"/>
              <a:t>Results may be used in court of law.</a:t>
            </a:r>
          </a:p>
          <a:p>
            <a:pPr marL="292608" indent="-292608">
              <a:buFont typeface="Arial" panose="020B0604020202020204" pitchFamily="34" charset="0"/>
              <a:buChar char="•"/>
            </a:pPr>
            <a:r>
              <a:rPr lang="en-US" dirty="0"/>
              <a:t>Blood alcohol levels.</a:t>
            </a:r>
          </a:p>
          <a:p>
            <a:pPr marL="292608" indent="-292608">
              <a:buFont typeface="Arial" panose="020B0604020202020204" pitchFamily="34" charset="0"/>
              <a:buChar char="•"/>
            </a:pPr>
            <a:r>
              <a:rPr lang="en-US" dirty="0"/>
              <a:t>Forensic specimens.</a:t>
            </a:r>
          </a:p>
          <a:p>
            <a:pPr marL="292608" indent="-292608">
              <a:buFont typeface="Arial" panose="020B0604020202020204" pitchFamily="34" charset="0"/>
              <a:buChar char="•"/>
            </a:pPr>
            <a:r>
              <a:rPr lang="en-US" dirty="0"/>
              <a:t>Toxicology specimens.</a:t>
            </a:r>
            <a:endParaRPr lang="en-IN" dirty="0"/>
          </a:p>
        </p:txBody>
      </p:sp>
      <p:sp>
        <p:nvSpPr>
          <p:cNvPr id="4" name="Content Placeholder 3">
            <a:extLst>
              <a:ext uri="{FF2B5EF4-FFF2-40B4-BE49-F238E27FC236}">
                <a16:creationId xmlns:a16="http://schemas.microsoft.com/office/drawing/2014/main" id="{53A4A9B7-83A1-0DAD-FCB2-11F568AB7D92}"/>
              </a:ext>
            </a:extLst>
          </p:cNvPr>
          <p:cNvSpPr>
            <a:spLocks noGrp="1"/>
          </p:cNvSpPr>
          <p:nvPr>
            <p:ph sz="quarter" idx="14"/>
          </p:nvPr>
        </p:nvSpPr>
        <p:spPr>
          <a:xfrm>
            <a:off x="342900" y="3514724"/>
            <a:ext cx="8458200" cy="1971675"/>
          </a:xfrm>
        </p:spPr>
        <p:txBody>
          <a:bodyPr/>
          <a:lstStyle/>
          <a:p>
            <a:r>
              <a:rPr lang="en-US" dirty="0"/>
              <a:t>Chain of custody.</a:t>
            </a:r>
          </a:p>
          <a:p>
            <a:pPr marL="292608" indent="-292608">
              <a:buFont typeface="Arial" panose="020B0604020202020204" pitchFamily="34" charset="0"/>
              <a:buChar char="•"/>
            </a:pPr>
            <a:r>
              <a:rPr lang="en-US" dirty="0"/>
              <a:t>Uninterrupted control of authorized personnel.</a:t>
            </a:r>
          </a:p>
          <a:p>
            <a:pPr marL="292608" indent="-292608">
              <a:buFont typeface="Arial" panose="020B0604020202020204" pitchFamily="34" charset="0"/>
              <a:buChar char="•"/>
            </a:pPr>
            <a:r>
              <a:rPr lang="en-US" dirty="0"/>
              <a:t>If broken, specimen and tests are invalid.</a:t>
            </a:r>
          </a:p>
          <a:p>
            <a:pPr marL="292608" indent="-292608">
              <a:buFont typeface="Arial" panose="020B0604020202020204" pitchFamily="34" charset="0"/>
              <a:buChar char="•"/>
            </a:pPr>
            <a:r>
              <a:rPr lang="en-US" dirty="0"/>
              <a:t>Chain of custody form must be completed.</a:t>
            </a:r>
            <a:endParaRPr lang="en-IN" dirty="0"/>
          </a:p>
        </p:txBody>
      </p:sp>
      <p:sp>
        <p:nvSpPr>
          <p:cNvPr id="7" name="Slide Number Placeholder 6">
            <a:extLst>
              <a:ext uri="{FF2B5EF4-FFF2-40B4-BE49-F238E27FC236}">
                <a16:creationId xmlns:a16="http://schemas.microsoft.com/office/drawing/2014/main" id="{503B34B9-44E0-7838-137B-49A5D39EC635}"/>
              </a:ext>
            </a:extLst>
          </p:cNvPr>
          <p:cNvSpPr>
            <a:spLocks noGrp="1"/>
          </p:cNvSpPr>
          <p:nvPr>
            <p:ph type="sldNum" sz="quarter" idx="10"/>
          </p:nvPr>
        </p:nvSpPr>
        <p:spPr/>
        <p:txBody>
          <a:bodyPr/>
          <a:lstStyle/>
          <a:p>
            <a:fld id="{68151E55-6873-49E2-B8D5-2F265E6F1973}" type="slidenum">
              <a:rPr lang="en-US" smtClean="0"/>
              <a:t>15</a:t>
            </a:fld>
            <a:endParaRPr lang="en-US"/>
          </a:p>
        </p:txBody>
      </p:sp>
    </p:spTree>
    <p:extLst>
      <p:ext uri="{BB962C8B-B14F-4D97-AF65-F5344CB8AC3E}">
        <p14:creationId xmlns:p14="http://schemas.microsoft.com/office/powerpoint/2010/main" val="3979249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7BAC-4827-26C1-E60C-BD7171CF0C7F}"/>
              </a:ext>
            </a:extLst>
          </p:cNvPr>
          <p:cNvSpPr>
            <a:spLocks noGrp="1"/>
          </p:cNvSpPr>
          <p:nvPr>
            <p:ph type="title"/>
          </p:nvPr>
        </p:nvSpPr>
        <p:spPr/>
        <p:txBody>
          <a:bodyPr>
            <a:normAutofit/>
          </a:bodyPr>
          <a:lstStyle/>
          <a:p>
            <a:r>
              <a:rPr lang="en-IN" sz="3600" dirty="0"/>
              <a:t>Blood Alcohol Testing</a:t>
            </a:r>
          </a:p>
        </p:txBody>
      </p:sp>
      <p:sp>
        <p:nvSpPr>
          <p:cNvPr id="3" name="Content Placeholder 2">
            <a:extLst>
              <a:ext uri="{FF2B5EF4-FFF2-40B4-BE49-F238E27FC236}">
                <a16:creationId xmlns:a16="http://schemas.microsoft.com/office/drawing/2014/main" id="{9F9AF8F3-B98F-0148-EFB1-192966631BAE}"/>
              </a:ext>
            </a:extLst>
          </p:cNvPr>
          <p:cNvSpPr>
            <a:spLocks noGrp="1"/>
          </p:cNvSpPr>
          <p:nvPr>
            <p:ph sz="quarter" idx="11"/>
          </p:nvPr>
        </p:nvSpPr>
        <p:spPr>
          <a:xfrm>
            <a:off x="342900" y="1276710"/>
            <a:ext cx="8458200" cy="1295040"/>
          </a:xfrm>
        </p:spPr>
        <p:txBody>
          <a:bodyPr>
            <a:normAutofit/>
          </a:bodyPr>
          <a:lstStyle/>
          <a:p>
            <a:r>
              <a:rPr lang="en-US" sz="2000" dirty="0"/>
              <a:t>Proceeding without patient consent or court order is considered assault and battery.</a:t>
            </a:r>
          </a:p>
          <a:p>
            <a:r>
              <a:rPr lang="en-US" sz="2000" dirty="0"/>
              <a:t>Requires chain of custody.</a:t>
            </a:r>
            <a:endParaRPr lang="en-IN" sz="2000" dirty="0"/>
          </a:p>
        </p:txBody>
      </p:sp>
      <p:sp>
        <p:nvSpPr>
          <p:cNvPr id="4" name="Content Placeholder 3">
            <a:extLst>
              <a:ext uri="{FF2B5EF4-FFF2-40B4-BE49-F238E27FC236}">
                <a16:creationId xmlns:a16="http://schemas.microsoft.com/office/drawing/2014/main" id="{6116D4CD-BF29-917A-2426-FDA3144B3BA9}"/>
              </a:ext>
            </a:extLst>
          </p:cNvPr>
          <p:cNvSpPr>
            <a:spLocks noGrp="1"/>
          </p:cNvSpPr>
          <p:nvPr>
            <p:ph sz="quarter" idx="14"/>
          </p:nvPr>
        </p:nvSpPr>
        <p:spPr>
          <a:xfrm>
            <a:off x="342900" y="2735409"/>
            <a:ext cx="8458200" cy="1436542"/>
          </a:xfrm>
        </p:spPr>
        <p:txBody>
          <a:bodyPr>
            <a:normAutofit/>
          </a:bodyPr>
          <a:lstStyle/>
          <a:p>
            <a:r>
              <a:rPr lang="en-US" sz="2000" dirty="0"/>
              <a:t>Do not use alcohol to cleanse site.</a:t>
            </a:r>
          </a:p>
          <a:p>
            <a:pPr marL="292608" indent="-292608">
              <a:buFont typeface="Arial" panose="020B0604020202020204" pitchFamily="34" charset="0"/>
              <a:buChar char="•"/>
            </a:pPr>
            <a:r>
              <a:rPr lang="en-US" sz="2000" dirty="0"/>
              <a:t>No alcohol prep pads.</a:t>
            </a:r>
          </a:p>
          <a:p>
            <a:pPr marL="292608" indent="-292608">
              <a:buFont typeface="Arial" panose="020B0604020202020204" pitchFamily="34" charset="0"/>
              <a:buChar char="•"/>
            </a:pPr>
            <a:r>
              <a:rPr lang="en-US" sz="2000" dirty="0"/>
              <a:t>No iodine swabs.</a:t>
            </a:r>
            <a:endParaRPr lang="en-IN" sz="2000" dirty="0"/>
          </a:p>
        </p:txBody>
      </p:sp>
      <p:sp>
        <p:nvSpPr>
          <p:cNvPr id="7" name="Slide Number Placeholder 6">
            <a:extLst>
              <a:ext uri="{FF2B5EF4-FFF2-40B4-BE49-F238E27FC236}">
                <a16:creationId xmlns:a16="http://schemas.microsoft.com/office/drawing/2014/main" id="{24E900FB-F936-0D54-4483-C4B25E08DC3E}"/>
              </a:ext>
            </a:extLst>
          </p:cNvPr>
          <p:cNvSpPr>
            <a:spLocks noGrp="1"/>
          </p:cNvSpPr>
          <p:nvPr>
            <p:ph type="sldNum" sz="quarter" idx="10"/>
          </p:nvPr>
        </p:nvSpPr>
        <p:spPr/>
        <p:txBody>
          <a:bodyPr/>
          <a:lstStyle/>
          <a:p>
            <a:fld id="{68151E55-6873-49E2-B8D5-2F265E6F1973}" type="slidenum">
              <a:rPr lang="en-US" smtClean="0"/>
              <a:t>16</a:t>
            </a:fld>
            <a:endParaRPr lang="en-US"/>
          </a:p>
        </p:txBody>
      </p:sp>
      <p:sp>
        <p:nvSpPr>
          <p:cNvPr id="8" name="Content Placeholder 7">
            <a:extLst>
              <a:ext uri="{FF2B5EF4-FFF2-40B4-BE49-F238E27FC236}">
                <a16:creationId xmlns:a16="http://schemas.microsoft.com/office/drawing/2014/main" id="{824F0FE1-00A5-3801-1E5D-A702A992A18E}"/>
              </a:ext>
            </a:extLst>
          </p:cNvPr>
          <p:cNvSpPr>
            <a:spLocks noGrp="1"/>
          </p:cNvSpPr>
          <p:nvPr>
            <p:ph sz="quarter" idx="15"/>
          </p:nvPr>
        </p:nvSpPr>
        <p:spPr>
          <a:xfrm>
            <a:off x="356750" y="4371972"/>
            <a:ext cx="8458200" cy="1466853"/>
          </a:xfrm>
        </p:spPr>
        <p:txBody>
          <a:bodyPr>
            <a:normAutofit/>
          </a:bodyPr>
          <a:lstStyle/>
          <a:p>
            <a:r>
              <a:rPr lang="en-US" sz="2000" dirty="0"/>
              <a:t>Use disinfectant to cleanse site.</a:t>
            </a:r>
          </a:p>
          <a:p>
            <a:pPr marL="292608" indent="-292608">
              <a:buFont typeface="Arial" panose="020B0604020202020204" pitchFamily="34" charset="0"/>
              <a:buChar char="•"/>
            </a:pPr>
            <a:r>
              <a:rPr lang="en-US" sz="2000" dirty="0"/>
              <a:t>Green surgical soap.</a:t>
            </a:r>
          </a:p>
          <a:p>
            <a:pPr marL="292608" indent="-292608">
              <a:buFont typeface="Arial" panose="020B0604020202020204" pitchFamily="34" charset="0"/>
              <a:buChar char="•"/>
            </a:pPr>
            <a:r>
              <a:rPr lang="en-US" sz="2000" dirty="0"/>
              <a:t>Hydrogen peroxide.</a:t>
            </a:r>
            <a:endParaRPr lang="en-IN" sz="2000" dirty="0"/>
          </a:p>
        </p:txBody>
      </p:sp>
    </p:spTree>
    <p:extLst>
      <p:ext uri="{BB962C8B-B14F-4D97-AF65-F5344CB8AC3E}">
        <p14:creationId xmlns:p14="http://schemas.microsoft.com/office/powerpoint/2010/main" val="2421512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7BAC-4827-26C1-E60C-BD7171CF0C7F}"/>
              </a:ext>
            </a:extLst>
          </p:cNvPr>
          <p:cNvSpPr>
            <a:spLocks noGrp="1"/>
          </p:cNvSpPr>
          <p:nvPr>
            <p:ph type="title"/>
          </p:nvPr>
        </p:nvSpPr>
        <p:spPr/>
        <p:txBody>
          <a:bodyPr>
            <a:normAutofit/>
          </a:bodyPr>
          <a:lstStyle/>
          <a:p>
            <a:r>
              <a:rPr lang="en-IN" sz="3600" dirty="0"/>
              <a:t>Forensic Testing</a:t>
            </a:r>
          </a:p>
        </p:txBody>
      </p:sp>
      <p:sp>
        <p:nvSpPr>
          <p:cNvPr id="3" name="Content Placeholder 2">
            <a:extLst>
              <a:ext uri="{FF2B5EF4-FFF2-40B4-BE49-F238E27FC236}">
                <a16:creationId xmlns:a16="http://schemas.microsoft.com/office/drawing/2014/main" id="{9F9AF8F3-B98F-0148-EFB1-192966631BAE}"/>
              </a:ext>
            </a:extLst>
          </p:cNvPr>
          <p:cNvSpPr>
            <a:spLocks noGrp="1"/>
          </p:cNvSpPr>
          <p:nvPr>
            <p:ph sz="quarter" idx="11"/>
          </p:nvPr>
        </p:nvSpPr>
        <p:spPr>
          <a:xfrm>
            <a:off x="342900" y="1276710"/>
            <a:ext cx="8458200" cy="485415"/>
          </a:xfrm>
        </p:spPr>
        <p:txBody>
          <a:bodyPr>
            <a:normAutofit/>
          </a:bodyPr>
          <a:lstStyle/>
          <a:p>
            <a:r>
              <a:rPr lang="en-US" sz="2000" dirty="0"/>
              <a:t>Usually for legal cases.</a:t>
            </a:r>
          </a:p>
        </p:txBody>
      </p:sp>
      <p:sp>
        <p:nvSpPr>
          <p:cNvPr id="4" name="Content Placeholder 3">
            <a:extLst>
              <a:ext uri="{FF2B5EF4-FFF2-40B4-BE49-F238E27FC236}">
                <a16:creationId xmlns:a16="http://schemas.microsoft.com/office/drawing/2014/main" id="{6116D4CD-BF29-917A-2426-FDA3144B3BA9}"/>
              </a:ext>
            </a:extLst>
          </p:cNvPr>
          <p:cNvSpPr>
            <a:spLocks noGrp="1"/>
          </p:cNvSpPr>
          <p:nvPr>
            <p:ph sz="quarter" idx="14"/>
          </p:nvPr>
        </p:nvSpPr>
        <p:spPr>
          <a:xfrm>
            <a:off x="342900" y="1935309"/>
            <a:ext cx="8458200" cy="512616"/>
          </a:xfrm>
        </p:spPr>
        <p:txBody>
          <a:bodyPr>
            <a:normAutofit/>
          </a:bodyPr>
          <a:lstStyle/>
          <a:p>
            <a:r>
              <a:rPr lang="en-US" sz="2000" dirty="0"/>
              <a:t>Requires chain of custody.</a:t>
            </a:r>
          </a:p>
        </p:txBody>
      </p:sp>
      <p:sp>
        <p:nvSpPr>
          <p:cNvPr id="7" name="Slide Number Placeholder 6">
            <a:extLst>
              <a:ext uri="{FF2B5EF4-FFF2-40B4-BE49-F238E27FC236}">
                <a16:creationId xmlns:a16="http://schemas.microsoft.com/office/drawing/2014/main" id="{24E900FB-F936-0D54-4483-C4B25E08DC3E}"/>
              </a:ext>
            </a:extLst>
          </p:cNvPr>
          <p:cNvSpPr>
            <a:spLocks noGrp="1"/>
          </p:cNvSpPr>
          <p:nvPr>
            <p:ph type="sldNum" sz="quarter" idx="10"/>
          </p:nvPr>
        </p:nvSpPr>
        <p:spPr/>
        <p:txBody>
          <a:bodyPr/>
          <a:lstStyle/>
          <a:p>
            <a:fld id="{68151E55-6873-49E2-B8D5-2F265E6F1973}" type="slidenum">
              <a:rPr lang="en-US" smtClean="0"/>
              <a:t>17</a:t>
            </a:fld>
            <a:endParaRPr lang="en-US"/>
          </a:p>
        </p:txBody>
      </p:sp>
      <p:sp>
        <p:nvSpPr>
          <p:cNvPr id="8" name="Content Placeholder 7">
            <a:extLst>
              <a:ext uri="{FF2B5EF4-FFF2-40B4-BE49-F238E27FC236}">
                <a16:creationId xmlns:a16="http://schemas.microsoft.com/office/drawing/2014/main" id="{824F0FE1-00A5-3801-1E5D-A702A992A18E}"/>
              </a:ext>
            </a:extLst>
          </p:cNvPr>
          <p:cNvSpPr>
            <a:spLocks noGrp="1"/>
          </p:cNvSpPr>
          <p:nvPr>
            <p:ph sz="quarter" idx="15"/>
          </p:nvPr>
        </p:nvSpPr>
        <p:spPr>
          <a:xfrm>
            <a:off x="356750" y="2638422"/>
            <a:ext cx="8458200" cy="1466853"/>
          </a:xfrm>
        </p:spPr>
        <p:txBody>
          <a:bodyPr>
            <a:normAutofit/>
          </a:bodyPr>
          <a:lstStyle/>
          <a:p>
            <a:r>
              <a:rPr lang="en-US" sz="2000" dirty="0"/>
              <a:t>Check specific guidelines at your facility.</a:t>
            </a:r>
          </a:p>
          <a:p>
            <a:pPr marL="292608" indent="-292608">
              <a:buFont typeface="Arial" panose="020B0604020202020204" pitchFamily="34" charset="0"/>
              <a:buChar char="•"/>
            </a:pPr>
            <a:r>
              <a:rPr lang="en-US" sz="2000" dirty="0"/>
              <a:t>Special evidence kits.</a:t>
            </a:r>
          </a:p>
          <a:p>
            <a:pPr marL="292608" indent="-292608">
              <a:buFont typeface="Arial" panose="020B0604020202020204" pitchFamily="34" charset="0"/>
              <a:buChar char="•"/>
            </a:pPr>
            <a:r>
              <a:rPr lang="en-US" sz="2000" dirty="0"/>
              <a:t>Proper training.</a:t>
            </a:r>
          </a:p>
        </p:txBody>
      </p:sp>
    </p:spTree>
    <p:extLst>
      <p:ext uri="{BB962C8B-B14F-4D97-AF65-F5344CB8AC3E}">
        <p14:creationId xmlns:p14="http://schemas.microsoft.com/office/powerpoint/2010/main" val="2979881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 How 11-1: Forensic </a:t>
            </a:r>
            <a:br>
              <a:rPr lang="en-US" dirty="0"/>
            </a:br>
            <a:r>
              <a:rPr lang="en-US" dirty="0"/>
              <a:t>Testing Guidelines </a:t>
            </a:r>
            <a:r>
              <a:rPr lang="en-US" sz="1100" b="0" dirty="0"/>
              <a:t>1</a:t>
            </a:r>
          </a:p>
        </p:txBody>
      </p:sp>
      <p:sp>
        <p:nvSpPr>
          <p:cNvPr id="3" name="Content Placeholder 2"/>
          <p:cNvSpPr>
            <a:spLocks noGrp="1"/>
          </p:cNvSpPr>
          <p:nvPr>
            <p:ph sz="quarter" idx="11"/>
          </p:nvPr>
        </p:nvSpPr>
        <p:spPr/>
        <p:txBody>
          <a:bodyPr/>
          <a:lstStyle/>
          <a:p>
            <a:pPr marL="402336" indent="-402336">
              <a:buFont typeface="+mj-lt"/>
              <a:buAutoNum type="arabicPeriod"/>
            </a:pPr>
            <a:r>
              <a:rPr lang="en-US" sz="2000" dirty="0"/>
              <a:t>Avoid contamination by wearing gloves at all times.</a:t>
            </a:r>
          </a:p>
          <a:p>
            <a:pPr marL="402336" indent="-402336">
              <a:buFont typeface="+mj-lt"/>
              <a:buAutoNum type="arabicPeriod"/>
            </a:pPr>
            <a:r>
              <a:rPr lang="en-US" sz="2000" dirty="0"/>
              <a:t>Collect the specimen as soon as possible.</a:t>
            </a:r>
          </a:p>
          <a:p>
            <a:pPr marL="402336" indent="-402336">
              <a:buFont typeface="+mj-lt"/>
              <a:buAutoNum type="arabicPeriod"/>
            </a:pPr>
            <a:r>
              <a:rPr lang="en-US" sz="2000" dirty="0"/>
              <a:t>Ensure that the specimen is packed, stored, and transported correctly. In general, fluids are refrigerated and other specimens are kept dry and at room temperature.</a:t>
            </a:r>
          </a:p>
          <a:p>
            <a:pPr marL="402336" indent="-402336">
              <a:buFont typeface="+mj-lt"/>
              <a:buAutoNum type="arabicPeriod"/>
            </a:pPr>
            <a:r>
              <a:rPr lang="en-US" sz="2000" dirty="0"/>
              <a:t>Label each specimen with the patient’s name and date of birth, the name of the person collecting the specimen, the type of specimen, and the date and time of the collection.</a:t>
            </a:r>
          </a:p>
        </p:txBody>
      </p:sp>
      <p:sp>
        <p:nvSpPr>
          <p:cNvPr id="6" name="Slide Number Placeholder 5"/>
          <p:cNvSpPr>
            <a:spLocks noGrp="1"/>
          </p:cNvSpPr>
          <p:nvPr>
            <p:ph type="sldNum" sz="quarter" idx="4"/>
          </p:nvPr>
        </p:nvSpPr>
        <p:spPr/>
        <p:txBody>
          <a:bodyPr/>
          <a:lstStyle/>
          <a:p>
            <a:fld id="{68151E55-6873-49E2-B8D5-2F265E6F1973}" type="slidenum">
              <a:rPr lang="en-US" smtClean="0"/>
              <a:pPr/>
              <a:t>18</a:t>
            </a:fld>
            <a:endParaRPr lang="en-US" dirty="0"/>
          </a:p>
        </p:txBody>
      </p:sp>
    </p:spTree>
    <p:extLst>
      <p:ext uri="{BB962C8B-B14F-4D97-AF65-F5344CB8AC3E}">
        <p14:creationId xmlns:p14="http://schemas.microsoft.com/office/powerpoint/2010/main" val="3880912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 How 11-1: Forensic </a:t>
            </a:r>
            <a:br>
              <a:rPr lang="en-US" dirty="0"/>
            </a:br>
            <a:r>
              <a:rPr lang="en-US" dirty="0"/>
              <a:t>Testing Guidelines </a:t>
            </a:r>
            <a:r>
              <a:rPr lang="en-US" sz="1100" b="0" dirty="0"/>
              <a:t>2</a:t>
            </a:r>
          </a:p>
        </p:txBody>
      </p:sp>
      <p:sp>
        <p:nvSpPr>
          <p:cNvPr id="3" name="Content Placeholder 2"/>
          <p:cNvSpPr>
            <a:spLocks noGrp="1"/>
          </p:cNvSpPr>
          <p:nvPr>
            <p:ph sz="quarter" idx="11"/>
          </p:nvPr>
        </p:nvSpPr>
        <p:spPr/>
        <p:txBody>
          <a:bodyPr/>
          <a:lstStyle/>
          <a:p>
            <a:pPr marL="402336" indent="-402336">
              <a:buFont typeface="+mj-lt"/>
              <a:buAutoNum type="arabicPeriod" startAt="5"/>
            </a:pPr>
            <a:r>
              <a:rPr lang="en-US" sz="2000" dirty="0"/>
              <a:t>Make sure the specimen is packed securely and is tamper-proof. Only authorized people should touch the specimen.</a:t>
            </a:r>
          </a:p>
          <a:p>
            <a:pPr marL="402336" indent="-402336">
              <a:buFont typeface="+mj-lt"/>
              <a:buAutoNum type="arabicPeriod" startAt="5"/>
            </a:pPr>
            <a:r>
              <a:rPr lang="en-US" sz="2000" dirty="0"/>
              <a:t>Record all handling of the specimen, most commonly on a chain-of-custody form.</a:t>
            </a:r>
          </a:p>
        </p:txBody>
      </p:sp>
      <p:sp>
        <p:nvSpPr>
          <p:cNvPr id="6" name="Slide Number Placeholder 5"/>
          <p:cNvSpPr>
            <a:spLocks noGrp="1"/>
          </p:cNvSpPr>
          <p:nvPr>
            <p:ph type="sldNum" sz="quarter" idx="4"/>
          </p:nvPr>
        </p:nvSpPr>
        <p:spPr/>
        <p:txBody>
          <a:bodyPr/>
          <a:lstStyle/>
          <a:p>
            <a:fld id="{68151E55-6873-49E2-B8D5-2F265E6F1973}" type="slidenum">
              <a:rPr lang="en-US" smtClean="0"/>
              <a:pPr/>
              <a:t>19</a:t>
            </a:fld>
            <a:endParaRPr lang="en-US" dirty="0"/>
          </a:p>
        </p:txBody>
      </p:sp>
    </p:spTree>
    <p:extLst>
      <p:ext uri="{BB962C8B-B14F-4D97-AF65-F5344CB8AC3E}">
        <p14:creationId xmlns:p14="http://schemas.microsoft.com/office/powerpoint/2010/main" val="480335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2A32-EF7E-23C4-2096-A4605A6BA8D2}"/>
              </a:ext>
            </a:extLst>
          </p:cNvPr>
          <p:cNvSpPr>
            <a:spLocks noGrp="1"/>
          </p:cNvSpPr>
          <p:nvPr>
            <p:ph type="title"/>
          </p:nvPr>
        </p:nvSpPr>
        <p:spPr/>
        <p:txBody>
          <a:bodyPr>
            <a:normAutofit/>
          </a:bodyPr>
          <a:lstStyle/>
          <a:p>
            <a:r>
              <a:rPr lang="en-IN" sz="3600" dirty="0"/>
              <a:t>Key Terms</a:t>
            </a:r>
          </a:p>
        </p:txBody>
      </p:sp>
      <p:sp>
        <p:nvSpPr>
          <p:cNvPr id="3" name="Content Placeholder 2">
            <a:extLst>
              <a:ext uri="{FF2B5EF4-FFF2-40B4-BE49-F238E27FC236}">
                <a16:creationId xmlns:a16="http://schemas.microsoft.com/office/drawing/2014/main" id="{CAD81222-8FD3-7BDC-BB54-71352CDDFB0D}"/>
              </a:ext>
            </a:extLst>
          </p:cNvPr>
          <p:cNvSpPr>
            <a:spLocks noGrp="1"/>
          </p:cNvSpPr>
          <p:nvPr>
            <p:ph sz="quarter" idx="11"/>
          </p:nvPr>
        </p:nvSpPr>
        <p:spPr/>
        <p:txBody>
          <a:bodyPr/>
          <a:lstStyle/>
          <a:p>
            <a:pPr marL="342900" indent="-342900">
              <a:buFont typeface="Arial" panose="020B0604020202020204" pitchFamily="34" charset="0"/>
              <a:buChar char="•"/>
            </a:pPr>
            <a:r>
              <a:rPr lang="en-IN" dirty="0"/>
              <a:t>Additive-to-blood ratio.</a:t>
            </a:r>
          </a:p>
          <a:p>
            <a:pPr marL="342900" indent="-342900">
              <a:buFont typeface="Arial" panose="020B0604020202020204" pitchFamily="34" charset="0"/>
              <a:buChar char="•"/>
            </a:pPr>
            <a:r>
              <a:rPr lang="en-IN" dirty="0"/>
              <a:t>Aerosol.</a:t>
            </a:r>
          </a:p>
          <a:p>
            <a:pPr marL="342900" indent="-342900">
              <a:buFont typeface="Arial" panose="020B0604020202020204" pitchFamily="34" charset="0"/>
              <a:buChar char="•"/>
            </a:pPr>
            <a:r>
              <a:rPr lang="en-IN" dirty="0"/>
              <a:t>Aliquoting.</a:t>
            </a:r>
          </a:p>
          <a:p>
            <a:pPr marL="342900" indent="-342900">
              <a:buFont typeface="Arial" panose="020B0604020202020204" pitchFamily="34" charset="0"/>
              <a:buChar char="•"/>
            </a:pPr>
            <a:r>
              <a:rPr lang="en-IN" dirty="0"/>
              <a:t>Autoantibodies.</a:t>
            </a:r>
          </a:p>
          <a:p>
            <a:pPr marL="342900" indent="-342900">
              <a:buFont typeface="Arial" panose="020B0604020202020204" pitchFamily="34" charset="0"/>
              <a:buChar char="•"/>
            </a:pPr>
            <a:r>
              <a:rPr lang="en-IN" dirty="0"/>
              <a:t>Centrifuging.</a:t>
            </a:r>
          </a:p>
          <a:p>
            <a:pPr marL="342900" indent="-342900">
              <a:buFont typeface="Arial" panose="020B0604020202020204" pitchFamily="34" charset="0"/>
              <a:buChar char="•"/>
            </a:pPr>
            <a:r>
              <a:rPr lang="en-IN" dirty="0"/>
              <a:t>Chain of custody.</a:t>
            </a:r>
          </a:p>
          <a:p>
            <a:pPr marL="342900" indent="-342900">
              <a:buFont typeface="Arial" panose="020B0604020202020204" pitchFamily="34" charset="0"/>
              <a:buChar char="•"/>
            </a:pPr>
            <a:r>
              <a:rPr lang="en-IN" dirty="0"/>
              <a:t>Cold agglutinins.</a:t>
            </a:r>
          </a:p>
          <a:p>
            <a:pPr marL="342900" indent="-342900">
              <a:buFont typeface="Arial" panose="020B0604020202020204" pitchFamily="34" charset="0"/>
              <a:buChar char="•"/>
            </a:pPr>
            <a:r>
              <a:rPr lang="en-IN" dirty="0"/>
              <a:t>Delta check.</a:t>
            </a:r>
          </a:p>
          <a:p>
            <a:pPr marL="342900" indent="-342900">
              <a:buFont typeface="Arial" panose="020B0604020202020204" pitchFamily="34" charset="0"/>
              <a:buChar char="•"/>
            </a:pPr>
            <a:r>
              <a:rPr lang="en-IN" dirty="0"/>
              <a:t>Glycolysis.</a:t>
            </a:r>
          </a:p>
        </p:txBody>
      </p:sp>
      <p:sp>
        <p:nvSpPr>
          <p:cNvPr id="4" name="Content Placeholder 3">
            <a:extLst>
              <a:ext uri="{FF2B5EF4-FFF2-40B4-BE49-F238E27FC236}">
                <a16:creationId xmlns:a16="http://schemas.microsoft.com/office/drawing/2014/main" id="{5907C6DB-F563-F291-2162-118E75A6C326}"/>
              </a:ext>
            </a:extLst>
          </p:cNvPr>
          <p:cNvSpPr>
            <a:spLocks noGrp="1"/>
          </p:cNvSpPr>
          <p:nvPr>
            <p:ph sz="quarter" idx="14"/>
          </p:nvPr>
        </p:nvSpPr>
        <p:spPr/>
        <p:txBody>
          <a:bodyPr/>
          <a:lstStyle/>
          <a:p>
            <a:pPr marL="342900" indent="-342900">
              <a:buFont typeface="Arial" panose="020B0604020202020204" pitchFamily="34" charset="0"/>
              <a:buChar char="•"/>
            </a:pPr>
            <a:r>
              <a:rPr lang="en-US" dirty="0"/>
              <a:t>Icteric.</a:t>
            </a:r>
          </a:p>
          <a:p>
            <a:pPr marL="342900" indent="-342900">
              <a:buFont typeface="Arial" panose="020B0604020202020204" pitchFamily="34" charset="0"/>
              <a:buChar char="•"/>
            </a:pPr>
            <a:r>
              <a:rPr lang="en-US" dirty="0"/>
              <a:t>Light-sensitive.</a:t>
            </a:r>
          </a:p>
          <a:p>
            <a:pPr marL="342900" indent="-342900">
              <a:buFont typeface="Arial" panose="020B0604020202020204" pitchFamily="34" charset="0"/>
              <a:buChar char="•"/>
            </a:pPr>
            <a:r>
              <a:rPr lang="en-US" dirty="0"/>
              <a:t>Lipemia.</a:t>
            </a:r>
          </a:p>
          <a:p>
            <a:pPr marL="342900" indent="-342900">
              <a:buFont typeface="Arial" panose="020B0604020202020204" pitchFamily="34" charset="0"/>
              <a:buChar char="•"/>
            </a:pPr>
            <a:r>
              <a:rPr lang="en-US" dirty="0"/>
              <a:t>Pneumatic tube system.</a:t>
            </a:r>
          </a:p>
          <a:p>
            <a:pPr marL="342900" indent="-342900">
              <a:buFont typeface="Arial" panose="020B0604020202020204" pitchFamily="34" charset="0"/>
              <a:buChar char="•"/>
            </a:pPr>
            <a:r>
              <a:rPr lang="en-US" dirty="0"/>
              <a:t>Pre-examination error.</a:t>
            </a:r>
          </a:p>
          <a:p>
            <a:pPr marL="342900" indent="-342900">
              <a:buFont typeface="Arial" panose="020B0604020202020204" pitchFamily="34" charset="0"/>
              <a:buChar char="•"/>
            </a:pPr>
            <a:r>
              <a:rPr lang="en-US" dirty="0"/>
              <a:t>Real-time tracking.</a:t>
            </a:r>
          </a:p>
          <a:p>
            <a:pPr marL="342900" indent="-342900">
              <a:buFont typeface="Arial" panose="020B0604020202020204" pitchFamily="34" charset="0"/>
              <a:buChar char="•"/>
            </a:pPr>
            <a:r>
              <a:rPr lang="en-US" dirty="0"/>
              <a:t>Reference laboratory.</a:t>
            </a:r>
          </a:p>
          <a:p>
            <a:pPr marL="342900" indent="-342900">
              <a:buFont typeface="Arial" panose="020B0604020202020204" pitchFamily="34" charset="0"/>
              <a:buChar char="•"/>
            </a:pPr>
            <a:r>
              <a:rPr lang="en-US" dirty="0"/>
              <a:t>STAT (S</a:t>
            </a:r>
            <a:r>
              <a:rPr lang="en-US" sz="100" dirty="0"/>
              <a:t> </a:t>
            </a:r>
            <a:r>
              <a:rPr lang="en-US" dirty="0"/>
              <a:t>T).</a:t>
            </a:r>
            <a:endParaRPr lang="en-IN" dirty="0"/>
          </a:p>
        </p:txBody>
      </p:sp>
      <p:sp>
        <p:nvSpPr>
          <p:cNvPr id="7" name="Slide Number Placeholder 6">
            <a:extLst>
              <a:ext uri="{FF2B5EF4-FFF2-40B4-BE49-F238E27FC236}">
                <a16:creationId xmlns:a16="http://schemas.microsoft.com/office/drawing/2014/main" id="{9F4A5D6C-AB50-0ABB-6A24-48E12885D7B6}"/>
              </a:ext>
            </a:extLst>
          </p:cNvPr>
          <p:cNvSpPr>
            <a:spLocks noGrp="1"/>
          </p:cNvSpPr>
          <p:nvPr>
            <p:ph type="sldNum" sz="quarter" idx="10"/>
          </p:nvPr>
        </p:nvSpPr>
        <p:spPr/>
        <p:txBody>
          <a:bodyPr/>
          <a:lstStyle/>
          <a:p>
            <a:fld id="{68151E55-6873-49E2-B8D5-2F265E6F1973}" type="slidenum">
              <a:rPr lang="en-US" smtClean="0"/>
              <a:t>2</a:t>
            </a:fld>
            <a:endParaRPr lang="en-US"/>
          </a:p>
        </p:txBody>
      </p:sp>
    </p:spTree>
    <p:extLst>
      <p:ext uri="{BB962C8B-B14F-4D97-AF65-F5344CB8AC3E}">
        <p14:creationId xmlns:p14="http://schemas.microsoft.com/office/powerpoint/2010/main" val="2108183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D16E9-E662-F6FC-1434-05999EB9D13A}"/>
              </a:ext>
            </a:extLst>
          </p:cNvPr>
          <p:cNvSpPr>
            <a:spLocks noGrp="1"/>
          </p:cNvSpPr>
          <p:nvPr>
            <p:ph type="title"/>
          </p:nvPr>
        </p:nvSpPr>
        <p:spPr/>
        <p:txBody>
          <a:bodyPr>
            <a:normAutofit/>
          </a:bodyPr>
          <a:lstStyle/>
          <a:p>
            <a:r>
              <a:rPr lang="en-IN" sz="3600" dirty="0"/>
              <a:t>Toxicology Specimens</a:t>
            </a:r>
          </a:p>
        </p:txBody>
      </p:sp>
      <p:sp>
        <p:nvSpPr>
          <p:cNvPr id="3" name="Content Placeholder 2">
            <a:extLst>
              <a:ext uri="{FF2B5EF4-FFF2-40B4-BE49-F238E27FC236}">
                <a16:creationId xmlns:a16="http://schemas.microsoft.com/office/drawing/2014/main" id="{EC1FAAFC-86C7-A2C7-2E62-A26D62764426}"/>
              </a:ext>
            </a:extLst>
          </p:cNvPr>
          <p:cNvSpPr>
            <a:spLocks noGrp="1"/>
          </p:cNvSpPr>
          <p:nvPr>
            <p:ph sz="quarter" idx="11"/>
          </p:nvPr>
        </p:nvSpPr>
        <p:spPr>
          <a:xfrm>
            <a:off x="342900" y="1276710"/>
            <a:ext cx="8458200" cy="1476016"/>
          </a:xfrm>
        </p:spPr>
        <p:txBody>
          <a:bodyPr/>
          <a:lstStyle/>
          <a:p>
            <a:r>
              <a:rPr lang="en-US" dirty="0"/>
              <a:t>Reasons for toxicology specimens.</a:t>
            </a:r>
          </a:p>
          <a:p>
            <a:pPr marL="292608" indent="-292608">
              <a:buFont typeface="Arial" panose="020B0604020202020204" pitchFamily="34" charset="0"/>
              <a:buChar char="•"/>
            </a:pPr>
            <a:r>
              <a:rPr lang="en-US" dirty="0"/>
              <a:t>Detect poisons or medications.</a:t>
            </a:r>
          </a:p>
          <a:p>
            <a:pPr marL="292608" indent="-292608">
              <a:buFont typeface="Arial" panose="020B0604020202020204" pitchFamily="34" charset="0"/>
              <a:buChar char="•"/>
            </a:pPr>
            <a:r>
              <a:rPr lang="en-US" dirty="0"/>
              <a:t>Detect trace elements.</a:t>
            </a:r>
            <a:endParaRPr lang="en-IN" dirty="0"/>
          </a:p>
        </p:txBody>
      </p:sp>
      <p:sp>
        <p:nvSpPr>
          <p:cNvPr id="4" name="Content Placeholder 3">
            <a:extLst>
              <a:ext uri="{FF2B5EF4-FFF2-40B4-BE49-F238E27FC236}">
                <a16:creationId xmlns:a16="http://schemas.microsoft.com/office/drawing/2014/main" id="{A6C9E3DE-581E-CCF9-1E31-CBB327A16B02}"/>
              </a:ext>
            </a:extLst>
          </p:cNvPr>
          <p:cNvSpPr>
            <a:spLocks noGrp="1"/>
          </p:cNvSpPr>
          <p:nvPr>
            <p:ph sz="quarter" idx="14"/>
          </p:nvPr>
        </p:nvSpPr>
        <p:spPr>
          <a:xfrm>
            <a:off x="342900" y="3005137"/>
            <a:ext cx="8458200" cy="847725"/>
          </a:xfrm>
        </p:spPr>
        <p:txBody>
          <a:bodyPr/>
          <a:lstStyle/>
          <a:p>
            <a:r>
              <a:rPr lang="en-US" dirty="0"/>
              <a:t>Follow facility protocol for collection, type of specimen, and equipment usage.</a:t>
            </a:r>
            <a:endParaRPr lang="en-IN" dirty="0"/>
          </a:p>
        </p:txBody>
      </p:sp>
      <p:sp>
        <p:nvSpPr>
          <p:cNvPr id="7" name="Slide Number Placeholder 6">
            <a:extLst>
              <a:ext uri="{FF2B5EF4-FFF2-40B4-BE49-F238E27FC236}">
                <a16:creationId xmlns:a16="http://schemas.microsoft.com/office/drawing/2014/main" id="{40C5ABB5-2544-45CF-122C-C7014EEB0584}"/>
              </a:ext>
            </a:extLst>
          </p:cNvPr>
          <p:cNvSpPr>
            <a:spLocks noGrp="1"/>
          </p:cNvSpPr>
          <p:nvPr>
            <p:ph type="sldNum" sz="quarter" idx="10"/>
          </p:nvPr>
        </p:nvSpPr>
        <p:spPr/>
        <p:txBody>
          <a:bodyPr/>
          <a:lstStyle/>
          <a:p>
            <a:fld id="{68151E55-6873-49E2-B8D5-2F265E6F1973}" type="slidenum">
              <a:rPr lang="en-US" smtClean="0"/>
              <a:t>20</a:t>
            </a:fld>
            <a:endParaRPr lang="en-US"/>
          </a:p>
        </p:txBody>
      </p:sp>
    </p:spTree>
    <p:extLst>
      <p:ext uri="{BB962C8B-B14F-4D97-AF65-F5344CB8AC3E}">
        <p14:creationId xmlns:p14="http://schemas.microsoft.com/office/powerpoint/2010/main" val="2489836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C832B-1673-1D9F-C7AF-AC0AE5C2F0E0}"/>
              </a:ext>
            </a:extLst>
          </p:cNvPr>
          <p:cNvSpPr>
            <a:spLocks noGrp="1"/>
          </p:cNvSpPr>
          <p:nvPr>
            <p:ph type="title"/>
          </p:nvPr>
        </p:nvSpPr>
        <p:spPr/>
        <p:txBody>
          <a:bodyPr>
            <a:noAutofit/>
          </a:bodyPr>
          <a:lstStyle/>
          <a:p>
            <a:r>
              <a:rPr lang="en-US" sz="3200" dirty="0"/>
              <a:t>Samples Collected for Forensic Purposes</a:t>
            </a:r>
            <a:endParaRPr lang="en-IN" sz="3200" dirty="0"/>
          </a:p>
        </p:txBody>
      </p:sp>
      <p:sp>
        <p:nvSpPr>
          <p:cNvPr id="3" name="Content Placeholder 2">
            <a:extLst>
              <a:ext uri="{FF2B5EF4-FFF2-40B4-BE49-F238E27FC236}">
                <a16:creationId xmlns:a16="http://schemas.microsoft.com/office/drawing/2014/main" id="{1B5B026F-FB61-3A33-09A3-2CBF540F9D5B}"/>
              </a:ext>
            </a:extLst>
          </p:cNvPr>
          <p:cNvSpPr>
            <a:spLocks noGrp="1"/>
          </p:cNvSpPr>
          <p:nvPr>
            <p:ph sz="quarter" idx="11"/>
          </p:nvPr>
        </p:nvSpPr>
        <p:spPr/>
        <p:txBody>
          <a:bodyPr/>
          <a:lstStyle/>
          <a:p>
            <a:pPr marL="292608" indent="-292608">
              <a:buFont typeface="Arial" panose="020B0604020202020204" pitchFamily="34" charset="0"/>
              <a:buChar char="•"/>
            </a:pPr>
            <a:r>
              <a:rPr lang="en-IN" sz="2000" dirty="0"/>
              <a:t>Blood.</a:t>
            </a:r>
          </a:p>
          <a:p>
            <a:pPr marL="292608" indent="-292608">
              <a:buFont typeface="Arial" panose="020B0604020202020204" pitchFamily="34" charset="0"/>
              <a:buChar char="•"/>
            </a:pPr>
            <a:r>
              <a:rPr lang="en-IN" sz="2000" dirty="0"/>
              <a:t>Bones.</a:t>
            </a:r>
          </a:p>
          <a:p>
            <a:pPr marL="292608" indent="-292608">
              <a:buFont typeface="Arial" panose="020B0604020202020204" pitchFamily="34" charset="0"/>
              <a:buChar char="•"/>
            </a:pPr>
            <a:r>
              <a:rPr lang="en-IN" sz="2000" dirty="0"/>
              <a:t>Hair.</a:t>
            </a:r>
          </a:p>
          <a:p>
            <a:pPr marL="292608" indent="-292608">
              <a:buFont typeface="Arial" panose="020B0604020202020204" pitchFamily="34" charset="0"/>
              <a:buChar char="•"/>
            </a:pPr>
            <a:r>
              <a:rPr lang="en-IN" sz="2000" dirty="0"/>
              <a:t>Nails.</a:t>
            </a:r>
          </a:p>
          <a:p>
            <a:pPr marL="292608" indent="-292608">
              <a:buFont typeface="Arial" panose="020B0604020202020204" pitchFamily="34" charset="0"/>
              <a:buChar char="•"/>
            </a:pPr>
            <a:r>
              <a:rPr lang="en-IN" sz="2000" dirty="0"/>
              <a:t>Saliva.</a:t>
            </a:r>
          </a:p>
          <a:p>
            <a:pPr marL="292608" indent="-292608">
              <a:buFont typeface="Arial" panose="020B0604020202020204" pitchFamily="34" charset="0"/>
              <a:buChar char="•"/>
            </a:pPr>
            <a:r>
              <a:rPr lang="en-IN" sz="2000" dirty="0"/>
              <a:t>Skin.</a:t>
            </a:r>
            <a:endParaRPr lang="en-IN" dirty="0"/>
          </a:p>
        </p:txBody>
      </p:sp>
      <p:sp>
        <p:nvSpPr>
          <p:cNvPr id="4" name="Content Placeholder 3">
            <a:extLst>
              <a:ext uri="{FF2B5EF4-FFF2-40B4-BE49-F238E27FC236}">
                <a16:creationId xmlns:a16="http://schemas.microsoft.com/office/drawing/2014/main" id="{6ED5BC89-9CF0-ACA1-E418-51AC0CD32AC4}"/>
              </a:ext>
            </a:extLst>
          </p:cNvPr>
          <p:cNvSpPr>
            <a:spLocks noGrp="1"/>
          </p:cNvSpPr>
          <p:nvPr>
            <p:ph sz="quarter" idx="14"/>
          </p:nvPr>
        </p:nvSpPr>
        <p:spPr/>
        <p:txBody>
          <a:bodyPr/>
          <a:lstStyle/>
          <a:p>
            <a:pPr marL="292608" indent="-292608">
              <a:buFont typeface="Arial" panose="020B0604020202020204" pitchFamily="34" charset="0"/>
              <a:buChar char="•"/>
            </a:pPr>
            <a:r>
              <a:rPr lang="en-US" sz="2000" dirty="0"/>
              <a:t>Sperm.</a:t>
            </a:r>
          </a:p>
          <a:p>
            <a:pPr marL="292608" indent="-292608">
              <a:buFont typeface="Arial" panose="020B0604020202020204" pitchFamily="34" charset="0"/>
              <a:buChar char="•"/>
            </a:pPr>
            <a:r>
              <a:rPr lang="en-US" sz="2000" dirty="0"/>
              <a:t>Sweat.</a:t>
            </a:r>
          </a:p>
          <a:p>
            <a:pPr marL="292608" indent="-292608">
              <a:buFont typeface="Arial" panose="020B0604020202020204" pitchFamily="34" charset="0"/>
              <a:buChar char="•"/>
            </a:pPr>
            <a:r>
              <a:rPr lang="en-US" sz="2000" dirty="0"/>
              <a:t>Teeth.</a:t>
            </a:r>
          </a:p>
          <a:p>
            <a:pPr marL="292608" indent="-292608">
              <a:buFont typeface="Arial" panose="020B0604020202020204" pitchFamily="34" charset="0"/>
              <a:buChar char="•"/>
            </a:pPr>
            <a:r>
              <a:rPr lang="en-US" sz="2000" dirty="0"/>
              <a:t>Vaginal.</a:t>
            </a:r>
          </a:p>
          <a:p>
            <a:pPr marL="292608" indent="-292608">
              <a:buFont typeface="Arial" panose="020B0604020202020204" pitchFamily="34" charset="0"/>
              <a:buChar char="•"/>
            </a:pPr>
            <a:r>
              <a:rPr lang="en-US" sz="2000" dirty="0"/>
              <a:t>Mud.</a:t>
            </a:r>
          </a:p>
          <a:p>
            <a:pPr marL="292608" indent="-292608">
              <a:buFont typeface="Arial" panose="020B0604020202020204" pitchFamily="34" charset="0"/>
              <a:buChar char="•"/>
            </a:pPr>
            <a:r>
              <a:rPr lang="en-US" sz="2000" dirty="0"/>
              <a:t>Vegetation.</a:t>
            </a:r>
            <a:endParaRPr lang="en-IN" dirty="0"/>
          </a:p>
        </p:txBody>
      </p:sp>
      <p:sp>
        <p:nvSpPr>
          <p:cNvPr id="7" name="Slide Number Placeholder 6">
            <a:extLst>
              <a:ext uri="{FF2B5EF4-FFF2-40B4-BE49-F238E27FC236}">
                <a16:creationId xmlns:a16="http://schemas.microsoft.com/office/drawing/2014/main" id="{075A5E37-95BD-8088-86C9-CE5E7E7FF73D}"/>
              </a:ext>
            </a:extLst>
          </p:cNvPr>
          <p:cNvSpPr>
            <a:spLocks noGrp="1"/>
          </p:cNvSpPr>
          <p:nvPr>
            <p:ph type="sldNum" sz="quarter" idx="10"/>
          </p:nvPr>
        </p:nvSpPr>
        <p:spPr/>
        <p:txBody>
          <a:bodyPr/>
          <a:lstStyle/>
          <a:p>
            <a:fld id="{68151E55-6873-49E2-B8D5-2F265E6F1973}" type="slidenum">
              <a:rPr lang="en-US" smtClean="0"/>
              <a:t>21</a:t>
            </a:fld>
            <a:endParaRPr lang="en-US"/>
          </a:p>
        </p:txBody>
      </p:sp>
    </p:spTree>
    <p:extLst>
      <p:ext uri="{BB962C8B-B14F-4D97-AF65-F5344CB8AC3E}">
        <p14:creationId xmlns:p14="http://schemas.microsoft.com/office/powerpoint/2010/main" val="2850389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Lactic Acid Blood Collection</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sz="2400" dirty="0"/>
              <a:t>Tourniquet may be applied briefly to locate vein.</a:t>
            </a:r>
          </a:p>
          <a:p>
            <a:pPr marL="292608" indent="-292608">
              <a:buFont typeface="Arial" panose="020B0604020202020204" pitchFamily="34" charset="0"/>
              <a:buChar char="•"/>
            </a:pPr>
            <a:r>
              <a:rPr lang="en-US" sz="2400" dirty="0"/>
              <a:t>Remove tourniquet before collection.</a:t>
            </a:r>
          </a:p>
          <a:p>
            <a:pPr marL="292608" indent="-292608">
              <a:buFont typeface="Arial" panose="020B0604020202020204" pitchFamily="34" charset="0"/>
              <a:buChar char="•"/>
            </a:pPr>
            <a:r>
              <a:rPr lang="en-US" sz="2400" dirty="0"/>
              <a:t>Arm must be at rest for 2 minutes before collection.</a:t>
            </a:r>
          </a:p>
          <a:p>
            <a:pPr marL="292608" indent="-292608">
              <a:buFont typeface="Arial" panose="020B0604020202020204" pitchFamily="34" charset="0"/>
              <a:buChar char="•"/>
            </a:pPr>
            <a:r>
              <a:rPr lang="en-US" sz="2400" dirty="0"/>
              <a:t>Place specimen on ice.</a:t>
            </a:r>
          </a:p>
          <a:p>
            <a:pPr marL="292608" indent="-292608">
              <a:buFont typeface="Arial" panose="020B0604020202020204" pitchFamily="34" charset="0"/>
              <a:buChar char="•"/>
            </a:pPr>
            <a:r>
              <a:rPr lang="en-US" sz="2400" dirty="0"/>
              <a:t>Deliver to laboratory S</a:t>
            </a:r>
            <a:r>
              <a:rPr lang="en-US" sz="300" dirty="0"/>
              <a:t> </a:t>
            </a:r>
            <a:r>
              <a:rPr lang="en-US" sz="2400" dirty="0"/>
              <a:t>T</a:t>
            </a:r>
            <a:r>
              <a:rPr lang="en-US" sz="300" dirty="0"/>
              <a:t> </a:t>
            </a:r>
            <a:r>
              <a:rPr lang="en-US" sz="2400" dirty="0"/>
              <a:t>A</a:t>
            </a:r>
            <a:r>
              <a:rPr lang="en-US" sz="300" dirty="0"/>
              <a:t> </a:t>
            </a:r>
            <a:r>
              <a:rPr lang="en-US" sz="2400" dirty="0"/>
              <a:t>T.</a:t>
            </a:r>
          </a:p>
        </p:txBody>
      </p:sp>
      <p:sp>
        <p:nvSpPr>
          <p:cNvPr id="5" name="Text Placeholder 4"/>
          <p:cNvSpPr>
            <a:spLocks noGrp="1"/>
          </p:cNvSpPr>
          <p:nvPr>
            <p:ph type="body" sz="quarter" idx="12"/>
          </p:nvPr>
        </p:nvSpPr>
        <p:spPr/>
        <p:txBody>
          <a:bodyPr/>
          <a:lstStyle/>
          <a:p>
            <a:endParaRPr lang="en-US"/>
          </a:p>
        </p:txBody>
      </p:sp>
      <p:sp>
        <p:nvSpPr>
          <p:cNvPr id="6" name="Slide Number Placeholder 5"/>
          <p:cNvSpPr>
            <a:spLocks noGrp="1"/>
          </p:cNvSpPr>
          <p:nvPr>
            <p:ph type="sldNum" sz="quarter" idx="4"/>
          </p:nvPr>
        </p:nvSpPr>
        <p:spPr/>
        <p:txBody>
          <a:bodyPr/>
          <a:lstStyle/>
          <a:p>
            <a:fld id="{68151E55-6873-49E2-B8D5-2F265E6F1973}" type="slidenum">
              <a:rPr lang="en-US" smtClean="0"/>
              <a:pPr/>
              <a:t>22</a:t>
            </a:fld>
            <a:endParaRPr lang="en-US" dirty="0"/>
          </a:p>
        </p:txBody>
      </p:sp>
    </p:spTree>
    <p:extLst>
      <p:ext uri="{BB962C8B-B14F-4D97-AF65-F5344CB8AC3E}">
        <p14:creationId xmlns:p14="http://schemas.microsoft.com/office/powerpoint/2010/main" val="4085352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44205-061C-3C38-3B62-E6AF131C1791}"/>
              </a:ext>
            </a:extLst>
          </p:cNvPr>
          <p:cNvSpPr>
            <a:spLocks noGrp="1"/>
          </p:cNvSpPr>
          <p:nvPr>
            <p:ph type="title"/>
          </p:nvPr>
        </p:nvSpPr>
        <p:spPr/>
        <p:txBody>
          <a:bodyPr>
            <a:normAutofit/>
          </a:bodyPr>
          <a:lstStyle/>
          <a:p>
            <a:r>
              <a:rPr lang="en-IN" sz="3600" dirty="0"/>
              <a:t>Special Coagulation Studies</a:t>
            </a:r>
          </a:p>
        </p:txBody>
      </p:sp>
      <p:sp>
        <p:nvSpPr>
          <p:cNvPr id="3" name="Content Placeholder 2">
            <a:extLst>
              <a:ext uri="{FF2B5EF4-FFF2-40B4-BE49-F238E27FC236}">
                <a16:creationId xmlns:a16="http://schemas.microsoft.com/office/drawing/2014/main" id="{586734D7-1A8C-446D-7200-972A159F20D5}"/>
              </a:ext>
            </a:extLst>
          </p:cNvPr>
          <p:cNvSpPr>
            <a:spLocks noGrp="1"/>
          </p:cNvSpPr>
          <p:nvPr>
            <p:ph sz="quarter" idx="11"/>
          </p:nvPr>
        </p:nvSpPr>
        <p:spPr>
          <a:xfrm>
            <a:off x="342900" y="1276710"/>
            <a:ext cx="8458200" cy="1933216"/>
          </a:xfrm>
        </p:spPr>
        <p:txBody>
          <a:bodyPr>
            <a:normAutofit lnSpcReduction="10000"/>
          </a:bodyPr>
          <a:lstStyle/>
          <a:p>
            <a:r>
              <a:rPr lang="en-US" dirty="0"/>
              <a:t>Types of studies.</a:t>
            </a:r>
          </a:p>
          <a:p>
            <a:pPr marL="292608" indent="-292608">
              <a:buFont typeface="Arial" panose="020B0604020202020204" pitchFamily="34" charset="0"/>
              <a:buChar char="•"/>
            </a:pPr>
            <a:r>
              <a:rPr lang="en-US" dirty="0"/>
              <a:t>Factor assay.</a:t>
            </a:r>
          </a:p>
          <a:p>
            <a:pPr marL="292608" indent="-292608">
              <a:buFont typeface="Arial" panose="020B0604020202020204" pitchFamily="34" charset="0"/>
              <a:buChar char="•"/>
            </a:pPr>
            <a:r>
              <a:rPr lang="en-US" dirty="0"/>
              <a:t>Platelet function studies.</a:t>
            </a:r>
          </a:p>
          <a:p>
            <a:pPr marL="292608" indent="-292608">
              <a:buFont typeface="Arial" panose="020B0604020202020204" pitchFamily="34" charset="0"/>
              <a:buChar char="•"/>
            </a:pPr>
            <a:r>
              <a:rPr lang="en-US" dirty="0"/>
              <a:t>Coagulation inhibitor assays.</a:t>
            </a:r>
            <a:endParaRPr lang="en-IN" dirty="0"/>
          </a:p>
        </p:txBody>
      </p:sp>
      <p:sp>
        <p:nvSpPr>
          <p:cNvPr id="4" name="Content Placeholder 3">
            <a:extLst>
              <a:ext uri="{FF2B5EF4-FFF2-40B4-BE49-F238E27FC236}">
                <a16:creationId xmlns:a16="http://schemas.microsoft.com/office/drawing/2014/main" id="{831D6CB7-1DEF-DAB4-473C-1C0DAA4B8AED}"/>
              </a:ext>
            </a:extLst>
          </p:cNvPr>
          <p:cNvSpPr>
            <a:spLocks noGrp="1"/>
          </p:cNvSpPr>
          <p:nvPr>
            <p:ph sz="quarter" idx="14"/>
          </p:nvPr>
        </p:nvSpPr>
        <p:spPr>
          <a:xfrm>
            <a:off x="342900" y="3400425"/>
            <a:ext cx="8458200" cy="1943100"/>
          </a:xfrm>
        </p:spPr>
        <p:txBody>
          <a:bodyPr/>
          <a:lstStyle/>
          <a:p>
            <a:r>
              <a:rPr lang="en-US" dirty="0"/>
              <a:t>Follow strict order of draw with large-bore needle.</a:t>
            </a:r>
          </a:p>
          <a:p>
            <a:r>
              <a:rPr lang="en-US" dirty="0"/>
              <a:t>Perform procedure quickly.</a:t>
            </a:r>
          </a:p>
          <a:p>
            <a:r>
              <a:rPr lang="en-US" dirty="0"/>
              <a:t>Invert tubes gently to mix.</a:t>
            </a:r>
          </a:p>
          <a:p>
            <a:r>
              <a:rPr lang="en-US" dirty="0"/>
              <a:t>Deliver to laboratory immediately.</a:t>
            </a:r>
            <a:endParaRPr lang="en-IN" dirty="0"/>
          </a:p>
        </p:txBody>
      </p:sp>
      <p:sp>
        <p:nvSpPr>
          <p:cNvPr id="7" name="Slide Number Placeholder 6">
            <a:extLst>
              <a:ext uri="{FF2B5EF4-FFF2-40B4-BE49-F238E27FC236}">
                <a16:creationId xmlns:a16="http://schemas.microsoft.com/office/drawing/2014/main" id="{4E300974-9F21-BF6A-E6DF-2F1819D64DF1}"/>
              </a:ext>
            </a:extLst>
          </p:cNvPr>
          <p:cNvSpPr>
            <a:spLocks noGrp="1"/>
          </p:cNvSpPr>
          <p:nvPr>
            <p:ph type="sldNum" sz="quarter" idx="10"/>
          </p:nvPr>
        </p:nvSpPr>
        <p:spPr/>
        <p:txBody>
          <a:bodyPr/>
          <a:lstStyle/>
          <a:p>
            <a:fld id="{68151E55-6873-49E2-B8D5-2F265E6F1973}" type="slidenum">
              <a:rPr lang="en-US" smtClean="0"/>
              <a:t>23</a:t>
            </a:fld>
            <a:endParaRPr lang="en-US"/>
          </a:p>
        </p:txBody>
      </p:sp>
    </p:spTree>
    <p:extLst>
      <p:ext uri="{BB962C8B-B14F-4D97-AF65-F5344CB8AC3E}">
        <p14:creationId xmlns:p14="http://schemas.microsoft.com/office/powerpoint/2010/main" val="4075702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EF7-E3D6-0E16-A555-FBDD165E9BC1}"/>
              </a:ext>
            </a:extLst>
          </p:cNvPr>
          <p:cNvSpPr>
            <a:spLocks noGrp="1"/>
          </p:cNvSpPr>
          <p:nvPr>
            <p:ph type="title"/>
          </p:nvPr>
        </p:nvSpPr>
        <p:spPr/>
        <p:txBody>
          <a:bodyPr>
            <a:normAutofit/>
          </a:bodyPr>
          <a:lstStyle/>
          <a:p>
            <a:r>
              <a:rPr lang="en-IN" sz="3600" dirty="0"/>
              <a:t>Separated Specimens</a:t>
            </a:r>
          </a:p>
        </p:txBody>
      </p:sp>
      <p:sp>
        <p:nvSpPr>
          <p:cNvPr id="3" name="Content Placeholder 2">
            <a:extLst>
              <a:ext uri="{FF2B5EF4-FFF2-40B4-BE49-F238E27FC236}">
                <a16:creationId xmlns:a16="http://schemas.microsoft.com/office/drawing/2014/main" id="{2C1182AE-8B26-5E56-93AF-729EE76D6E9D}"/>
              </a:ext>
            </a:extLst>
          </p:cNvPr>
          <p:cNvSpPr>
            <a:spLocks noGrp="1"/>
          </p:cNvSpPr>
          <p:nvPr>
            <p:ph sz="quarter" idx="11"/>
          </p:nvPr>
        </p:nvSpPr>
        <p:spPr>
          <a:xfrm>
            <a:off x="342900" y="1276709"/>
            <a:ext cx="8458200" cy="1485541"/>
          </a:xfrm>
        </p:spPr>
        <p:txBody>
          <a:bodyPr/>
          <a:lstStyle/>
          <a:p>
            <a:r>
              <a:rPr lang="en-IN" dirty="0"/>
              <a:t>Separation procedures.</a:t>
            </a:r>
          </a:p>
          <a:p>
            <a:pPr marL="292608" indent="-292608">
              <a:buFont typeface="Arial" panose="020B0604020202020204" pitchFamily="34" charset="0"/>
              <a:buChar char="•"/>
            </a:pPr>
            <a:r>
              <a:rPr lang="en-IN" dirty="0"/>
              <a:t>Centrifuging.</a:t>
            </a:r>
          </a:p>
          <a:p>
            <a:pPr marL="292608" indent="-292608">
              <a:buFont typeface="Arial" panose="020B0604020202020204" pitchFamily="34" charset="0"/>
              <a:buChar char="•"/>
            </a:pPr>
            <a:r>
              <a:rPr lang="en-IN" dirty="0"/>
              <a:t>Aliquoting.</a:t>
            </a:r>
          </a:p>
        </p:txBody>
      </p:sp>
      <p:sp>
        <p:nvSpPr>
          <p:cNvPr id="4" name="Content Placeholder 3">
            <a:extLst>
              <a:ext uri="{FF2B5EF4-FFF2-40B4-BE49-F238E27FC236}">
                <a16:creationId xmlns:a16="http://schemas.microsoft.com/office/drawing/2014/main" id="{58ADACC5-35D3-F5A6-AFD3-80AF371A0A2F}"/>
              </a:ext>
            </a:extLst>
          </p:cNvPr>
          <p:cNvSpPr>
            <a:spLocks noGrp="1"/>
          </p:cNvSpPr>
          <p:nvPr>
            <p:ph sz="quarter" idx="14"/>
          </p:nvPr>
        </p:nvSpPr>
        <p:spPr>
          <a:xfrm>
            <a:off x="342900" y="2943238"/>
            <a:ext cx="8458200" cy="857250"/>
          </a:xfrm>
        </p:spPr>
        <p:txBody>
          <a:bodyPr/>
          <a:lstStyle/>
          <a:p>
            <a:r>
              <a:rPr lang="en-US" dirty="0"/>
              <a:t>For most tests, separation should be completed within 2 hours of collection.</a:t>
            </a:r>
            <a:endParaRPr lang="en-IN" dirty="0"/>
          </a:p>
        </p:txBody>
      </p:sp>
      <p:sp>
        <p:nvSpPr>
          <p:cNvPr id="7" name="Slide Number Placeholder 6">
            <a:extLst>
              <a:ext uri="{FF2B5EF4-FFF2-40B4-BE49-F238E27FC236}">
                <a16:creationId xmlns:a16="http://schemas.microsoft.com/office/drawing/2014/main" id="{F2F4BCB7-4EE6-50C5-CBB0-996049343F8D}"/>
              </a:ext>
            </a:extLst>
          </p:cNvPr>
          <p:cNvSpPr>
            <a:spLocks noGrp="1"/>
          </p:cNvSpPr>
          <p:nvPr>
            <p:ph type="sldNum" sz="quarter" idx="10"/>
          </p:nvPr>
        </p:nvSpPr>
        <p:spPr/>
        <p:txBody>
          <a:bodyPr/>
          <a:lstStyle/>
          <a:p>
            <a:fld id="{68151E55-6873-49E2-B8D5-2F265E6F1973}" type="slidenum">
              <a:rPr lang="en-US" smtClean="0"/>
              <a:t>24</a:t>
            </a:fld>
            <a:endParaRPr lang="en-US"/>
          </a:p>
        </p:txBody>
      </p:sp>
    </p:spTree>
    <p:extLst>
      <p:ext uri="{BB962C8B-B14F-4D97-AF65-F5344CB8AC3E}">
        <p14:creationId xmlns:p14="http://schemas.microsoft.com/office/powerpoint/2010/main" val="2949427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Centrifuging Specimens</a:t>
            </a:r>
          </a:p>
        </p:txBody>
      </p:sp>
      <p:sp>
        <p:nvSpPr>
          <p:cNvPr id="3" name="Content Placeholder 2"/>
          <p:cNvSpPr>
            <a:spLocks noGrp="1"/>
          </p:cNvSpPr>
          <p:nvPr>
            <p:ph sz="quarter" idx="11"/>
          </p:nvPr>
        </p:nvSpPr>
        <p:spPr>
          <a:xfrm>
            <a:off x="342900" y="1276709"/>
            <a:ext cx="4210050" cy="4971691"/>
          </a:xfrm>
        </p:spPr>
        <p:txBody>
          <a:bodyPr/>
          <a:lstStyle/>
          <a:p>
            <a:pPr marL="292608" indent="-292608">
              <a:buFont typeface="Arial" panose="020B0604020202020204" pitchFamily="34" charset="0"/>
              <a:buChar char="•"/>
            </a:pPr>
            <a:r>
              <a:rPr lang="en-US" dirty="0"/>
              <a:t>Separates blood cells from liquid components.</a:t>
            </a:r>
          </a:p>
          <a:p>
            <a:pPr marL="292608" indent="-292608">
              <a:buFont typeface="Arial" panose="020B0604020202020204" pitchFamily="34" charset="0"/>
              <a:buChar char="•"/>
            </a:pPr>
            <a:r>
              <a:rPr lang="en-US" dirty="0"/>
              <a:t>Speed and time depend on specimen.</a:t>
            </a:r>
          </a:p>
          <a:p>
            <a:pPr marL="292608" indent="-292608">
              <a:buFont typeface="Arial" panose="020B0604020202020204" pitchFamily="34" charset="0"/>
              <a:buChar char="•"/>
            </a:pPr>
            <a:r>
              <a:rPr lang="en-US" dirty="0"/>
              <a:t>Typical speed: 1,000 to 3,000 rpm.</a:t>
            </a:r>
          </a:p>
          <a:p>
            <a:pPr marL="292608" indent="-292608">
              <a:buFont typeface="Arial" panose="020B0604020202020204" pitchFamily="34" charset="0"/>
              <a:buChar char="•"/>
            </a:pPr>
            <a:r>
              <a:rPr lang="en-US" dirty="0"/>
              <a:t>Typical time: 15 minutes.</a:t>
            </a:r>
          </a:p>
        </p:txBody>
      </p:sp>
      <p:sp>
        <p:nvSpPr>
          <p:cNvPr id="5" name="Text Placeholder 4"/>
          <p:cNvSpPr>
            <a:spLocks noGrp="1"/>
          </p:cNvSpPr>
          <p:nvPr>
            <p:ph type="body" sz="quarter" idx="12"/>
          </p:nvPr>
        </p:nvSpPr>
        <p:spPr/>
        <p:txBody>
          <a:bodyPr/>
          <a:lstStyle/>
          <a:p>
            <a:r>
              <a:rPr lang="en-US" dirty="0">
                <a:solidFill>
                  <a:schemeClr val="tx1">
                    <a:lumMod val="95000"/>
                    <a:lumOff val="5000"/>
                  </a:schemeClr>
                </a:solidFill>
              </a:rPr>
              <a:t>©Lillian Mundt</a:t>
            </a:r>
          </a:p>
        </p:txBody>
      </p:sp>
      <p:sp>
        <p:nvSpPr>
          <p:cNvPr id="6" name="Slide Number Placeholder 5"/>
          <p:cNvSpPr>
            <a:spLocks noGrp="1"/>
          </p:cNvSpPr>
          <p:nvPr>
            <p:ph type="sldNum" sz="quarter" idx="4"/>
          </p:nvPr>
        </p:nvSpPr>
        <p:spPr/>
        <p:txBody>
          <a:bodyPr/>
          <a:lstStyle/>
          <a:p>
            <a:fld id="{68151E55-6873-49E2-B8D5-2F265E6F1973}" type="slidenum">
              <a:rPr lang="en-US" smtClean="0"/>
              <a:pPr/>
              <a:t>25</a:t>
            </a:fld>
            <a:endParaRPr lang="en-US" dirty="0"/>
          </a:p>
        </p:txBody>
      </p:sp>
      <p:pic>
        <p:nvPicPr>
          <p:cNvPr id="4" name="Picture 3" descr="Container tubes with orange caps that contain specimens that need to be centrifuged. In one of the tubes, the liquid and blood cells are separated.">
            <a:extLst>
              <a:ext uri="{FF2B5EF4-FFF2-40B4-BE49-F238E27FC236}">
                <a16:creationId xmlns:a16="http://schemas.microsoft.com/office/drawing/2014/main" id="{7B510D70-D6DD-67E8-DE18-B100996047A5}"/>
              </a:ext>
            </a:extLst>
          </p:cNvPr>
          <p:cNvPicPr>
            <a:picLocks noChangeAspect="1"/>
          </p:cNvPicPr>
          <p:nvPr/>
        </p:nvPicPr>
        <p:blipFill>
          <a:blip r:embed="rId3"/>
          <a:stretch>
            <a:fillRect/>
          </a:stretch>
        </p:blipFill>
        <p:spPr>
          <a:xfrm>
            <a:off x="5722550" y="1251846"/>
            <a:ext cx="1985150" cy="4640415"/>
          </a:xfrm>
          <a:prstGeom prst="rect">
            <a:avLst/>
          </a:prstGeom>
        </p:spPr>
      </p:pic>
    </p:spTree>
    <p:extLst>
      <p:ext uri="{BB962C8B-B14F-4D97-AF65-F5344CB8AC3E}">
        <p14:creationId xmlns:p14="http://schemas.microsoft.com/office/powerpoint/2010/main" val="1865972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 Centrifuge</a:t>
            </a:r>
          </a:p>
        </p:txBody>
      </p:sp>
      <p:sp>
        <p:nvSpPr>
          <p:cNvPr id="3" name="Content Placeholder 2"/>
          <p:cNvSpPr>
            <a:spLocks noGrp="1"/>
          </p:cNvSpPr>
          <p:nvPr>
            <p:ph sz="quarter" idx="11"/>
          </p:nvPr>
        </p:nvSpPr>
        <p:spPr>
          <a:xfrm>
            <a:off x="342900" y="1276709"/>
            <a:ext cx="4210050" cy="4971691"/>
          </a:xfrm>
        </p:spPr>
        <p:txBody>
          <a:bodyPr/>
          <a:lstStyle/>
          <a:p>
            <a:pPr marL="292608" indent="-292608">
              <a:buFont typeface="Arial" panose="020B0604020202020204" pitchFamily="34" charset="0"/>
              <a:buChar char="•"/>
            </a:pPr>
            <a:r>
              <a:rPr lang="en-US" dirty="0"/>
              <a:t>Balance the centrifuge.</a:t>
            </a:r>
          </a:p>
          <a:p>
            <a:pPr marL="292608" indent="-292608">
              <a:buFont typeface="Arial" panose="020B0604020202020204" pitchFamily="34" charset="0"/>
              <a:buChar char="•"/>
            </a:pPr>
            <a:r>
              <a:rPr lang="en-US" dirty="0"/>
              <a:t>Set for correct speed.</a:t>
            </a:r>
          </a:p>
          <a:p>
            <a:pPr marL="292608" indent="-292608">
              <a:buFont typeface="Arial" panose="020B0604020202020204" pitchFamily="34" charset="0"/>
              <a:buChar char="•"/>
            </a:pPr>
            <a:r>
              <a:rPr lang="en-US" dirty="0"/>
              <a:t>Close lid securely.</a:t>
            </a:r>
          </a:p>
          <a:p>
            <a:pPr marL="292608" indent="-292608">
              <a:buFont typeface="Arial" panose="020B0604020202020204" pitchFamily="34" charset="0"/>
              <a:buChar char="•"/>
            </a:pPr>
            <a:r>
              <a:rPr lang="en-US" dirty="0"/>
              <a:t>Set timer for correct time.</a:t>
            </a:r>
          </a:p>
          <a:p>
            <a:pPr marL="292608" indent="-292608">
              <a:buFont typeface="Arial" panose="020B0604020202020204" pitchFamily="34" charset="0"/>
              <a:buChar char="•"/>
            </a:pPr>
            <a:r>
              <a:rPr lang="en-US" dirty="0"/>
              <a:t>Wear face shield when removing tubes.</a:t>
            </a:r>
          </a:p>
          <a:p>
            <a:pPr marL="292608" indent="-292608">
              <a:buFont typeface="Arial" panose="020B0604020202020204" pitchFamily="34" charset="0"/>
              <a:buChar char="•"/>
            </a:pPr>
            <a:r>
              <a:rPr lang="en-US" dirty="0"/>
              <a:t>Open lid slowly after centrifuge stops completely.</a:t>
            </a:r>
          </a:p>
        </p:txBody>
      </p:sp>
      <p:sp>
        <p:nvSpPr>
          <p:cNvPr id="5" name="Text Placeholder 4"/>
          <p:cNvSpPr>
            <a:spLocks noGrp="1"/>
          </p:cNvSpPr>
          <p:nvPr>
            <p:ph type="body" sz="quarter" idx="12"/>
          </p:nvPr>
        </p:nvSpPr>
        <p:spPr/>
        <p:txBody>
          <a:bodyPr/>
          <a:lstStyle/>
          <a:p>
            <a:r>
              <a:rPr lang="en-US" dirty="0">
                <a:solidFill>
                  <a:schemeClr val="tx1">
                    <a:lumMod val="95000"/>
                    <a:lumOff val="5000"/>
                  </a:schemeClr>
                </a:solidFill>
              </a:rPr>
              <a:t>©Lillian Mundt</a:t>
            </a:r>
          </a:p>
        </p:txBody>
      </p:sp>
      <p:sp>
        <p:nvSpPr>
          <p:cNvPr id="6" name="Slide Number Placeholder 5"/>
          <p:cNvSpPr>
            <a:spLocks noGrp="1"/>
          </p:cNvSpPr>
          <p:nvPr>
            <p:ph type="sldNum" sz="quarter" idx="4"/>
          </p:nvPr>
        </p:nvSpPr>
        <p:spPr/>
        <p:txBody>
          <a:bodyPr/>
          <a:lstStyle/>
          <a:p>
            <a:fld id="{68151E55-6873-49E2-B8D5-2F265E6F1973}" type="slidenum">
              <a:rPr lang="en-US" smtClean="0"/>
              <a:pPr/>
              <a:t>26</a:t>
            </a:fld>
            <a:endParaRPr lang="en-US" dirty="0"/>
          </a:p>
        </p:txBody>
      </p:sp>
      <p:pic>
        <p:nvPicPr>
          <p:cNvPr id="8" name="Picture 7" descr="The top view of a centrifuge that is balanced.">
            <a:extLst>
              <a:ext uri="{FF2B5EF4-FFF2-40B4-BE49-F238E27FC236}">
                <a16:creationId xmlns:a16="http://schemas.microsoft.com/office/drawing/2014/main" id="{90672F20-F99A-B0AF-73F6-33722F94D4D4}"/>
              </a:ext>
            </a:extLst>
          </p:cNvPr>
          <p:cNvPicPr>
            <a:picLocks noChangeAspect="1"/>
          </p:cNvPicPr>
          <p:nvPr/>
        </p:nvPicPr>
        <p:blipFill>
          <a:blip r:embed="rId3"/>
          <a:stretch>
            <a:fillRect/>
          </a:stretch>
        </p:blipFill>
        <p:spPr>
          <a:xfrm>
            <a:off x="4694442" y="1372808"/>
            <a:ext cx="3946116" cy="4112385"/>
          </a:xfrm>
          <a:prstGeom prst="rect">
            <a:avLst/>
          </a:prstGeom>
        </p:spPr>
      </p:pic>
    </p:spTree>
    <p:extLst>
      <p:ext uri="{BB962C8B-B14F-4D97-AF65-F5344CB8AC3E}">
        <p14:creationId xmlns:p14="http://schemas.microsoft.com/office/powerpoint/2010/main" val="560544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C261-2169-68FE-5E97-FC4A6FCB0B13}"/>
              </a:ext>
            </a:extLst>
          </p:cNvPr>
          <p:cNvSpPr>
            <a:spLocks noGrp="1"/>
          </p:cNvSpPr>
          <p:nvPr>
            <p:ph type="title"/>
          </p:nvPr>
        </p:nvSpPr>
        <p:spPr/>
        <p:txBody>
          <a:bodyPr>
            <a:normAutofit/>
          </a:bodyPr>
          <a:lstStyle/>
          <a:p>
            <a:r>
              <a:rPr lang="en-IN" sz="3600" dirty="0"/>
              <a:t>Aliquoting Specimens</a:t>
            </a:r>
          </a:p>
        </p:txBody>
      </p:sp>
      <p:sp>
        <p:nvSpPr>
          <p:cNvPr id="3" name="Content Placeholder 2">
            <a:extLst>
              <a:ext uri="{FF2B5EF4-FFF2-40B4-BE49-F238E27FC236}">
                <a16:creationId xmlns:a16="http://schemas.microsoft.com/office/drawing/2014/main" id="{1F630C0A-7EFB-0559-ACC0-1926C6CE8F6D}"/>
              </a:ext>
            </a:extLst>
          </p:cNvPr>
          <p:cNvSpPr>
            <a:spLocks noGrp="1"/>
          </p:cNvSpPr>
          <p:nvPr>
            <p:ph sz="quarter" idx="11"/>
          </p:nvPr>
        </p:nvSpPr>
        <p:spPr>
          <a:xfrm>
            <a:off x="342900" y="1276710"/>
            <a:ext cx="8458200" cy="1437916"/>
          </a:xfrm>
        </p:spPr>
        <p:txBody>
          <a:bodyPr/>
          <a:lstStyle/>
          <a:p>
            <a:r>
              <a:rPr lang="en-US" dirty="0"/>
              <a:t>Take great care not to mix up specimens.</a:t>
            </a:r>
          </a:p>
          <a:p>
            <a:pPr marL="292608" indent="-292608">
              <a:buFont typeface="Arial" panose="020B0604020202020204" pitchFamily="34" charset="0"/>
              <a:buChar char="•"/>
            </a:pPr>
            <a:r>
              <a:rPr lang="en-US" dirty="0"/>
              <a:t>Label transfer tube.</a:t>
            </a:r>
          </a:p>
          <a:p>
            <a:pPr marL="292608" indent="-292608">
              <a:buFont typeface="Arial" panose="020B0604020202020204" pitchFamily="34" charset="0"/>
              <a:buChar char="•"/>
            </a:pPr>
            <a:r>
              <a:rPr lang="en-US" dirty="0"/>
              <a:t>Compare to specimen tube label.</a:t>
            </a:r>
            <a:endParaRPr lang="en-IN" dirty="0"/>
          </a:p>
        </p:txBody>
      </p:sp>
      <p:sp>
        <p:nvSpPr>
          <p:cNvPr id="4" name="Content Placeholder 3">
            <a:extLst>
              <a:ext uri="{FF2B5EF4-FFF2-40B4-BE49-F238E27FC236}">
                <a16:creationId xmlns:a16="http://schemas.microsoft.com/office/drawing/2014/main" id="{1C17DD01-E6AA-AB9A-1DC1-023E1F37C84E}"/>
              </a:ext>
            </a:extLst>
          </p:cNvPr>
          <p:cNvSpPr>
            <a:spLocks noGrp="1"/>
          </p:cNvSpPr>
          <p:nvPr>
            <p:ph sz="quarter" idx="14"/>
          </p:nvPr>
        </p:nvSpPr>
        <p:spPr>
          <a:xfrm>
            <a:off x="342900" y="2916383"/>
            <a:ext cx="8458200" cy="969817"/>
          </a:xfrm>
        </p:spPr>
        <p:txBody>
          <a:bodyPr/>
          <a:lstStyle/>
          <a:p>
            <a:r>
              <a:rPr lang="en-US" dirty="0"/>
              <a:t>Use pipet to transfer serum or plasma.</a:t>
            </a:r>
          </a:p>
          <a:p>
            <a:r>
              <a:rPr lang="en-US" dirty="0"/>
              <a:t>Store properly for delivery to lab.</a:t>
            </a:r>
            <a:endParaRPr lang="en-IN" dirty="0"/>
          </a:p>
        </p:txBody>
      </p:sp>
      <p:sp>
        <p:nvSpPr>
          <p:cNvPr id="7" name="Slide Number Placeholder 6">
            <a:extLst>
              <a:ext uri="{FF2B5EF4-FFF2-40B4-BE49-F238E27FC236}">
                <a16:creationId xmlns:a16="http://schemas.microsoft.com/office/drawing/2014/main" id="{44AAAB9B-C05E-88D4-32EC-21499A54C979}"/>
              </a:ext>
            </a:extLst>
          </p:cNvPr>
          <p:cNvSpPr>
            <a:spLocks noGrp="1"/>
          </p:cNvSpPr>
          <p:nvPr>
            <p:ph type="sldNum" sz="quarter" idx="10"/>
          </p:nvPr>
        </p:nvSpPr>
        <p:spPr/>
        <p:txBody>
          <a:bodyPr/>
          <a:lstStyle/>
          <a:p>
            <a:fld id="{68151E55-6873-49E2-B8D5-2F265E6F1973}" type="slidenum">
              <a:rPr lang="en-US" smtClean="0"/>
              <a:t>27</a:t>
            </a:fld>
            <a:endParaRPr lang="en-US"/>
          </a:p>
        </p:txBody>
      </p:sp>
      <p:sp>
        <p:nvSpPr>
          <p:cNvPr id="8" name="Content Placeholder 7">
            <a:extLst>
              <a:ext uri="{FF2B5EF4-FFF2-40B4-BE49-F238E27FC236}">
                <a16:creationId xmlns:a16="http://schemas.microsoft.com/office/drawing/2014/main" id="{85698A4F-68C8-1C7F-F054-284B190A5F77}"/>
              </a:ext>
            </a:extLst>
          </p:cNvPr>
          <p:cNvSpPr>
            <a:spLocks noGrp="1"/>
          </p:cNvSpPr>
          <p:nvPr>
            <p:ph sz="quarter" idx="15"/>
          </p:nvPr>
        </p:nvSpPr>
        <p:spPr>
          <a:xfrm>
            <a:off x="356750" y="4029072"/>
            <a:ext cx="8458200" cy="1257303"/>
          </a:xfrm>
        </p:spPr>
        <p:txBody>
          <a:bodyPr/>
          <a:lstStyle/>
          <a:p>
            <a:r>
              <a:rPr lang="en-US" dirty="0"/>
              <a:t>Mixing up patient specimens is one of the greatest concerns of all laboratory workers. Mistakes can have grave consequences.</a:t>
            </a:r>
            <a:endParaRPr lang="en-IN" dirty="0"/>
          </a:p>
        </p:txBody>
      </p:sp>
    </p:spTree>
    <p:extLst>
      <p:ext uri="{BB962C8B-B14F-4D97-AF65-F5344CB8AC3E}">
        <p14:creationId xmlns:p14="http://schemas.microsoft.com/office/powerpoint/2010/main" val="2458118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Outcome 11.3</a:t>
            </a:r>
          </a:p>
        </p:txBody>
      </p:sp>
      <p:sp>
        <p:nvSpPr>
          <p:cNvPr id="3" name="Content Placeholder 2"/>
          <p:cNvSpPr>
            <a:spLocks noGrp="1"/>
          </p:cNvSpPr>
          <p:nvPr>
            <p:ph sz="quarter" idx="11"/>
          </p:nvPr>
        </p:nvSpPr>
        <p:spPr/>
        <p:txBody>
          <a:bodyPr/>
          <a:lstStyle/>
          <a:p>
            <a:r>
              <a:rPr lang="en-US" sz="2800" dirty="0"/>
              <a:t>Specimen Rejection</a:t>
            </a:r>
          </a:p>
        </p:txBody>
      </p:sp>
      <p:sp>
        <p:nvSpPr>
          <p:cNvPr id="6" name="Slide Number Placeholder 5"/>
          <p:cNvSpPr>
            <a:spLocks noGrp="1"/>
          </p:cNvSpPr>
          <p:nvPr>
            <p:ph type="sldNum" sz="quarter" idx="4"/>
          </p:nvPr>
        </p:nvSpPr>
        <p:spPr/>
        <p:txBody>
          <a:bodyPr/>
          <a:lstStyle/>
          <a:p>
            <a:fld id="{68151E55-6873-49E2-B8D5-2F265E6F1973}" type="slidenum">
              <a:rPr lang="en-US" smtClean="0"/>
              <a:pPr/>
              <a:t>28</a:t>
            </a:fld>
            <a:endParaRPr lang="en-US" dirty="0"/>
          </a:p>
        </p:txBody>
      </p:sp>
    </p:spTree>
    <p:extLst>
      <p:ext uri="{BB962C8B-B14F-4D97-AF65-F5344CB8AC3E}">
        <p14:creationId xmlns:p14="http://schemas.microsoft.com/office/powerpoint/2010/main" val="2415356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Pre-Examination Errors</a:t>
            </a:r>
          </a:p>
        </p:txBody>
      </p:sp>
      <p:sp>
        <p:nvSpPr>
          <p:cNvPr id="3" name="Content Placeholder 2"/>
          <p:cNvSpPr>
            <a:spLocks noGrp="1"/>
          </p:cNvSpPr>
          <p:nvPr>
            <p:ph sz="quarter" idx="11"/>
          </p:nvPr>
        </p:nvSpPr>
        <p:spPr/>
        <p:txBody>
          <a:bodyPr/>
          <a:lstStyle/>
          <a:p>
            <a:r>
              <a:rPr lang="en-US" sz="2400" dirty="0"/>
              <a:t>Errors that occur before, during, or after blood collection.</a:t>
            </a:r>
          </a:p>
          <a:p>
            <a:pPr marL="292608" indent="-292608">
              <a:buFont typeface="Arial" panose="020B0604020202020204" pitchFamily="34" charset="0"/>
              <a:buChar char="•"/>
            </a:pPr>
            <a:r>
              <a:rPr lang="en-US" sz="2400" dirty="0"/>
              <a:t>Patient identification errors.</a:t>
            </a:r>
          </a:p>
          <a:p>
            <a:pPr marL="292608" indent="-292608">
              <a:buFont typeface="Arial" panose="020B0604020202020204" pitchFamily="34" charset="0"/>
              <a:buChar char="•"/>
            </a:pPr>
            <a:r>
              <a:rPr lang="en-US" sz="2400" dirty="0"/>
              <a:t>Specimen collection errors.</a:t>
            </a:r>
          </a:p>
          <a:p>
            <a:pPr marL="292608" indent="-292608">
              <a:buFont typeface="Arial" panose="020B0604020202020204" pitchFamily="34" charset="0"/>
              <a:buChar char="•"/>
            </a:pPr>
            <a:r>
              <a:rPr lang="en-US" sz="2400" dirty="0"/>
              <a:t>Specimen handling errors.</a:t>
            </a:r>
          </a:p>
        </p:txBody>
      </p:sp>
      <p:sp>
        <p:nvSpPr>
          <p:cNvPr id="5" name="Text Placeholder 4"/>
          <p:cNvSpPr>
            <a:spLocks noGrp="1"/>
          </p:cNvSpPr>
          <p:nvPr>
            <p:ph type="body" sz="quarter" idx="12"/>
          </p:nvPr>
        </p:nvSpPr>
        <p:spPr/>
        <p:txBody>
          <a:bodyPr/>
          <a:lstStyle/>
          <a:p>
            <a:endParaRPr lang="en-US"/>
          </a:p>
        </p:txBody>
      </p:sp>
      <p:sp>
        <p:nvSpPr>
          <p:cNvPr id="6" name="Slide Number Placeholder 5"/>
          <p:cNvSpPr>
            <a:spLocks noGrp="1"/>
          </p:cNvSpPr>
          <p:nvPr>
            <p:ph type="sldNum" sz="quarter" idx="4"/>
          </p:nvPr>
        </p:nvSpPr>
        <p:spPr/>
        <p:txBody>
          <a:bodyPr/>
          <a:lstStyle/>
          <a:p>
            <a:fld id="{68151E55-6873-49E2-B8D5-2F265E6F1973}" type="slidenum">
              <a:rPr lang="en-US" smtClean="0"/>
              <a:pPr/>
              <a:t>29</a:t>
            </a:fld>
            <a:endParaRPr lang="en-US" dirty="0"/>
          </a:p>
        </p:txBody>
      </p:sp>
    </p:spTree>
    <p:extLst>
      <p:ext uri="{BB962C8B-B14F-4D97-AF65-F5344CB8AC3E}">
        <p14:creationId xmlns:p14="http://schemas.microsoft.com/office/powerpoint/2010/main" val="2432284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57638"/>
            <a:ext cx="8458200" cy="903231"/>
          </a:xfrm>
        </p:spPr>
        <p:txBody>
          <a:bodyPr/>
          <a:lstStyle/>
          <a:p>
            <a:r>
              <a:rPr lang="en-US" dirty="0"/>
              <a:t>Learning Outcome 11.1</a:t>
            </a:r>
          </a:p>
        </p:txBody>
      </p:sp>
      <p:sp>
        <p:nvSpPr>
          <p:cNvPr id="3" name="Content Placeholder 2"/>
          <p:cNvSpPr>
            <a:spLocks noGrp="1"/>
          </p:cNvSpPr>
          <p:nvPr>
            <p:ph sz="quarter" idx="11"/>
          </p:nvPr>
        </p:nvSpPr>
        <p:spPr>
          <a:xfrm>
            <a:off x="342900" y="2286000"/>
            <a:ext cx="8458200" cy="3962400"/>
          </a:xfrm>
        </p:spPr>
        <p:txBody>
          <a:bodyPr/>
          <a:lstStyle/>
          <a:p>
            <a:r>
              <a:rPr lang="en-US" sz="3600" dirty="0"/>
              <a:t>Specimen Transport</a:t>
            </a:r>
          </a:p>
        </p:txBody>
      </p:sp>
      <p:sp>
        <p:nvSpPr>
          <p:cNvPr id="6" name="Slide Number Placeholder 5"/>
          <p:cNvSpPr>
            <a:spLocks noGrp="1"/>
          </p:cNvSpPr>
          <p:nvPr>
            <p:ph type="sldNum" sz="quarter" idx="4"/>
          </p:nvPr>
        </p:nvSpPr>
        <p:spPr/>
        <p:txBody>
          <a:bodyPr/>
          <a:lstStyle/>
          <a:p>
            <a:fld id="{68151E55-6873-49E2-B8D5-2F265E6F1973}" type="slidenum">
              <a:rPr lang="en-US" smtClean="0"/>
              <a:pPr/>
              <a:t>3</a:t>
            </a:fld>
            <a:endParaRPr lang="en-US" dirty="0"/>
          </a:p>
        </p:txBody>
      </p:sp>
    </p:spTree>
    <p:extLst>
      <p:ext uri="{BB962C8B-B14F-4D97-AF65-F5344CB8AC3E}">
        <p14:creationId xmlns:p14="http://schemas.microsoft.com/office/powerpoint/2010/main" val="1699854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Specimen Recollection</a:t>
            </a:r>
          </a:p>
        </p:txBody>
      </p:sp>
      <p:sp>
        <p:nvSpPr>
          <p:cNvPr id="3" name="Content Placeholder 2"/>
          <p:cNvSpPr>
            <a:spLocks noGrp="1"/>
          </p:cNvSpPr>
          <p:nvPr>
            <p:ph sz="quarter" idx="11"/>
          </p:nvPr>
        </p:nvSpPr>
        <p:spPr/>
        <p:txBody>
          <a:bodyPr/>
          <a:lstStyle/>
          <a:p>
            <a:r>
              <a:rPr lang="en-US" sz="2400" dirty="0"/>
              <a:t>Re-collection may be required if abnormalities </a:t>
            </a:r>
          </a:p>
          <a:p>
            <a:pPr marL="0" indent="0">
              <a:buNone/>
            </a:pPr>
            <a:r>
              <a:rPr lang="en-US" sz="2400" dirty="0"/>
              <a:t>are detected.</a:t>
            </a:r>
          </a:p>
          <a:p>
            <a:r>
              <a:rPr lang="en-US" sz="2400" dirty="0"/>
              <a:t>Accurate test results depend on specimen quality.</a:t>
            </a:r>
          </a:p>
          <a:p>
            <a:pPr marL="292608" indent="-292608">
              <a:buFont typeface="Arial" panose="020B0604020202020204" pitchFamily="34" charset="0"/>
              <a:buChar char="•"/>
            </a:pPr>
            <a:r>
              <a:rPr lang="en-US" sz="2400" dirty="0"/>
              <a:t>Errors may go unnoticed.</a:t>
            </a:r>
          </a:p>
          <a:p>
            <a:pPr marL="292608" indent="-292608">
              <a:buFont typeface="Arial" panose="020B0604020202020204" pitchFamily="34" charset="0"/>
              <a:buChar char="•"/>
            </a:pPr>
            <a:r>
              <a:rPr lang="en-US" sz="2400" dirty="0"/>
              <a:t>Questionable results obtained.</a:t>
            </a:r>
          </a:p>
        </p:txBody>
      </p:sp>
      <p:sp>
        <p:nvSpPr>
          <p:cNvPr id="5" name="Text Placeholder 4"/>
          <p:cNvSpPr>
            <a:spLocks noGrp="1"/>
          </p:cNvSpPr>
          <p:nvPr>
            <p:ph type="body" sz="quarter" idx="12"/>
          </p:nvPr>
        </p:nvSpPr>
        <p:spPr/>
        <p:txBody>
          <a:bodyPr/>
          <a:lstStyle/>
          <a:p>
            <a:endParaRPr lang="en-US"/>
          </a:p>
        </p:txBody>
      </p:sp>
      <p:sp>
        <p:nvSpPr>
          <p:cNvPr id="6" name="Slide Number Placeholder 5"/>
          <p:cNvSpPr>
            <a:spLocks noGrp="1"/>
          </p:cNvSpPr>
          <p:nvPr>
            <p:ph type="sldNum" sz="quarter" idx="4"/>
          </p:nvPr>
        </p:nvSpPr>
        <p:spPr/>
        <p:txBody>
          <a:bodyPr/>
          <a:lstStyle/>
          <a:p>
            <a:fld id="{68151E55-6873-49E2-B8D5-2F265E6F1973}" type="slidenum">
              <a:rPr lang="en-US" smtClean="0"/>
              <a:pPr/>
              <a:t>30</a:t>
            </a:fld>
            <a:endParaRPr lang="en-US" dirty="0"/>
          </a:p>
        </p:txBody>
      </p:sp>
    </p:spTree>
    <p:extLst>
      <p:ext uri="{BB962C8B-B14F-4D97-AF65-F5344CB8AC3E}">
        <p14:creationId xmlns:p14="http://schemas.microsoft.com/office/powerpoint/2010/main" val="4220532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175FD-9C81-8758-E3A4-E80BF3611664}"/>
              </a:ext>
            </a:extLst>
          </p:cNvPr>
          <p:cNvSpPr>
            <a:spLocks noGrp="1"/>
          </p:cNvSpPr>
          <p:nvPr>
            <p:ph type="title"/>
          </p:nvPr>
        </p:nvSpPr>
        <p:spPr/>
        <p:txBody>
          <a:bodyPr>
            <a:normAutofit/>
          </a:bodyPr>
          <a:lstStyle/>
          <a:p>
            <a:r>
              <a:rPr lang="en-IN" sz="3600" dirty="0" err="1"/>
              <a:t>Hemolysis</a:t>
            </a:r>
            <a:endParaRPr lang="en-IN" sz="3600" dirty="0"/>
          </a:p>
        </p:txBody>
      </p:sp>
      <p:sp>
        <p:nvSpPr>
          <p:cNvPr id="3" name="Content Placeholder 2">
            <a:extLst>
              <a:ext uri="{FF2B5EF4-FFF2-40B4-BE49-F238E27FC236}">
                <a16:creationId xmlns:a16="http://schemas.microsoft.com/office/drawing/2014/main" id="{8C60B0F3-16CB-EB4A-653C-54B3F24DBC7E}"/>
              </a:ext>
            </a:extLst>
          </p:cNvPr>
          <p:cNvSpPr>
            <a:spLocks noGrp="1"/>
          </p:cNvSpPr>
          <p:nvPr>
            <p:ph sz="quarter" idx="11"/>
          </p:nvPr>
        </p:nvSpPr>
        <p:spPr>
          <a:xfrm>
            <a:off x="342900" y="1276709"/>
            <a:ext cx="3886200" cy="1723666"/>
          </a:xfrm>
        </p:spPr>
        <p:txBody>
          <a:bodyPr/>
          <a:lstStyle/>
          <a:p>
            <a:pPr marL="292608" indent="-292608">
              <a:buFont typeface="Arial" panose="020B0604020202020204" pitchFamily="34" charset="0"/>
              <a:buChar char="•"/>
            </a:pPr>
            <a:r>
              <a:rPr lang="en-US" dirty="0"/>
              <a:t>Destruction of red blood cells.</a:t>
            </a:r>
          </a:p>
          <a:p>
            <a:pPr marL="292608" indent="-292608">
              <a:buFont typeface="Arial" panose="020B0604020202020204" pitchFamily="34" charset="0"/>
              <a:buChar char="•"/>
            </a:pPr>
            <a:r>
              <a:rPr lang="en-US" dirty="0"/>
              <a:t>Can result from improper collection or handling.</a:t>
            </a:r>
            <a:endParaRPr lang="en-IN" dirty="0"/>
          </a:p>
        </p:txBody>
      </p:sp>
      <p:sp>
        <p:nvSpPr>
          <p:cNvPr id="4" name="Content Placeholder 3">
            <a:extLst>
              <a:ext uri="{FF2B5EF4-FFF2-40B4-BE49-F238E27FC236}">
                <a16:creationId xmlns:a16="http://schemas.microsoft.com/office/drawing/2014/main" id="{FC9EBAFD-4666-965A-B907-0BC14A1127C5}"/>
              </a:ext>
            </a:extLst>
          </p:cNvPr>
          <p:cNvSpPr>
            <a:spLocks noGrp="1"/>
          </p:cNvSpPr>
          <p:nvPr>
            <p:ph sz="quarter" idx="14"/>
          </p:nvPr>
        </p:nvSpPr>
        <p:spPr>
          <a:xfrm>
            <a:off x="2153108" y="3833327"/>
            <a:ext cx="1619250" cy="819581"/>
          </a:xfrm>
        </p:spPr>
        <p:txBody>
          <a:bodyPr/>
          <a:lstStyle/>
          <a:p>
            <a:r>
              <a:rPr lang="en-IN" dirty="0"/>
              <a:t>Normal Specimen</a:t>
            </a:r>
          </a:p>
        </p:txBody>
      </p:sp>
      <p:sp>
        <p:nvSpPr>
          <p:cNvPr id="6" name="Text Placeholder 5">
            <a:extLst>
              <a:ext uri="{FF2B5EF4-FFF2-40B4-BE49-F238E27FC236}">
                <a16:creationId xmlns:a16="http://schemas.microsoft.com/office/drawing/2014/main" id="{76AFC6F0-A1E5-8D68-6C8C-A0678B333B76}"/>
              </a:ext>
            </a:extLst>
          </p:cNvPr>
          <p:cNvSpPr>
            <a:spLocks noGrp="1"/>
          </p:cNvSpPr>
          <p:nvPr>
            <p:ph type="body" sz="quarter" idx="12"/>
          </p:nvPr>
        </p:nvSpPr>
        <p:spPr/>
        <p:txBody>
          <a:bodyPr/>
          <a:lstStyle/>
          <a:p>
            <a:pPr algn="r"/>
            <a:r>
              <a:rPr lang="en-IN" dirty="0">
                <a:solidFill>
                  <a:schemeClr val="tx1">
                    <a:lumMod val="95000"/>
                    <a:lumOff val="5000"/>
                  </a:schemeClr>
                </a:solidFill>
              </a:rPr>
              <a:t>©Lillian Mundt</a:t>
            </a:r>
          </a:p>
        </p:txBody>
      </p:sp>
      <p:sp>
        <p:nvSpPr>
          <p:cNvPr id="7" name="Slide Number Placeholder 6">
            <a:extLst>
              <a:ext uri="{FF2B5EF4-FFF2-40B4-BE49-F238E27FC236}">
                <a16:creationId xmlns:a16="http://schemas.microsoft.com/office/drawing/2014/main" id="{1A990CA5-4621-E43D-80A1-D0DEB06FC1B4}"/>
              </a:ext>
            </a:extLst>
          </p:cNvPr>
          <p:cNvSpPr>
            <a:spLocks noGrp="1"/>
          </p:cNvSpPr>
          <p:nvPr>
            <p:ph type="sldNum" sz="quarter" idx="10"/>
          </p:nvPr>
        </p:nvSpPr>
        <p:spPr/>
        <p:txBody>
          <a:bodyPr/>
          <a:lstStyle/>
          <a:p>
            <a:fld id="{68151E55-6873-49E2-B8D5-2F265E6F1973}" type="slidenum">
              <a:rPr lang="en-US" smtClean="0"/>
              <a:t>31</a:t>
            </a:fld>
            <a:endParaRPr lang="en-US"/>
          </a:p>
        </p:txBody>
      </p:sp>
      <p:sp>
        <p:nvSpPr>
          <p:cNvPr id="8" name="Content Placeholder 7">
            <a:extLst>
              <a:ext uri="{FF2B5EF4-FFF2-40B4-BE49-F238E27FC236}">
                <a16:creationId xmlns:a16="http://schemas.microsoft.com/office/drawing/2014/main" id="{771DB680-F92B-0745-24F6-3BD9048927CA}"/>
              </a:ext>
            </a:extLst>
          </p:cNvPr>
          <p:cNvSpPr>
            <a:spLocks noGrp="1"/>
          </p:cNvSpPr>
          <p:nvPr>
            <p:ph sz="quarter" idx="15"/>
          </p:nvPr>
        </p:nvSpPr>
        <p:spPr>
          <a:xfrm>
            <a:off x="6177135" y="3833327"/>
            <a:ext cx="1753676" cy="813112"/>
          </a:xfrm>
        </p:spPr>
        <p:txBody>
          <a:bodyPr/>
          <a:lstStyle/>
          <a:p>
            <a:r>
              <a:rPr lang="en-IN" dirty="0" err="1"/>
              <a:t>Hemolyzed</a:t>
            </a:r>
            <a:r>
              <a:rPr lang="en-IN" dirty="0"/>
              <a:t> Specimen</a:t>
            </a:r>
          </a:p>
        </p:txBody>
      </p:sp>
      <p:pic>
        <p:nvPicPr>
          <p:cNvPr id="9" name="Picture 8" descr="A normal specimen in sample tube with orange cap.">
            <a:extLst>
              <a:ext uri="{FF2B5EF4-FFF2-40B4-BE49-F238E27FC236}">
                <a16:creationId xmlns:a16="http://schemas.microsoft.com/office/drawing/2014/main" id="{4F7B8A15-46A8-D827-D772-324004D3800C}"/>
              </a:ext>
            </a:extLst>
          </p:cNvPr>
          <p:cNvPicPr>
            <a:picLocks noChangeAspect="1"/>
          </p:cNvPicPr>
          <p:nvPr/>
        </p:nvPicPr>
        <p:blipFill>
          <a:blip r:embed="rId3"/>
          <a:stretch>
            <a:fillRect/>
          </a:stretch>
        </p:blipFill>
        <p:spPr>
          <a:xfrm>
            <a:off x="4059193" y="1259898"/>
            <a:ext cx="831345" cy="4810715"/>
          </a:xfrm>
          <a:prstGeom prst="rect">
            <a:avLst/>
          </a:prstGeom>
        </p:spPr>
      </p:pic>
      <p:pic>
        <p:nvPicPr>
          <p:cNvPr id="10" name="Picture 9" descr="A hemolyzed specimen in sample tube with orange cap.">
            <a:extLst>
              <a:ext uri="{FF2B5EF4-FFF2-40B4-BE49-F238E27FC236}">
                <a16:creationId xmlns:a16="http://schemas.microsoft.com/office/drawing/2014/main" id="{019962CE-4F45-A169-64B0-C0C6046983BA}"/>
              </a:ext>
            </a:extLst>
          </p:cNvPr>
          <p:cNvPicPr>
            <a:picLocks noChangeAspect="1"/>
          </p:cNvPicPr>
          <p:nvPr/>
        </p:nvPicPr>
        <p:blipFill>
          <a:blip r:embed="rId4"/>
          <a:stretch>
            <a:fillRect/>
          </a:stretch>
        </p:blipFill>
        <p:spPr>
          <a:xfrm>
            <a:off x="5221258" y="1262668"/>
            <a:ext cx="831345" cy="4805173"/>
          </a:xfrm>
          <a:prstGeom prst="rect">
            <a:avLst/>
          </a:prstGeom>
        </p:spPr>
      </p:pic>
    </p:spTree>
    <p:extLst>
      <p:ext uri="{BB962C8B-B14F-4D97-AF65-F5344CB8AC3E}">
        <p14:creationId xmlns:p14="http://schemas.microsoft.com/office/powerpoint/2010/main" val="2800008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Clotted Anticoagulated Specimens</a:t>
            </a:r>
          </a:p>
        </p:txBody>
      </p:sp>
      <p:sp>
        <p:nvSpPr>
          <p:cNvPr id="3" name="Content Placeholder 2"/>
          <p:cNvSpPr>
            <a:spLocks noGrp="1"/>
          </p:cNvSpPr>
          <p:nvPr>
            <p:ph sz="quarter" idx="11"/>
          </p:nvPr>
        </p:nvSpPr>
        <p:spPr>
          <a:xfrm>
            <a:off x="342900" y="1276709"/>
            <a:ext cx="3781425" cy="4647841"/>
          </a:xfrm>
        </p:spPr>
        <p:txBody>
          <a:bodyPr/>
          <a:lstStyle/>
          <a:p>
            <a:pPr marL="292608" indent="-292608">
              <a:buFont typeface="Arial" panose="020B0604020202020204" pitchFamily="34" charset="0"/>
              <a:buChar char="•"/>
            </a:pPr>
            <a:r>
              <a:rPr lang="en-US" dirty="0"/>
              <a:t>Some tests require unclotted specimens.</a:t>
            </a:r>
          </a:p>
          <a:p>
            <a:pPr marL="292608" indent="-292608">
              <a:buFont typeface="Arial" panose="020B0604020202020204" pitchFamily="34" charset="0"/>
              <a:buChar char="•"/>
            </a:pPr>
            <a:r>
              <a:rPr lang="en-US" dirty="0"/>
              <a:t>Blood may clot even in tubes that contain anticoagulant.</a:t>
            </a:r>
          </a:p>
          <a:p>
            <a:pPr marL="292608" indent="-292608">
              <a:buFont typeface="Arial" panose="020B0604020202020204" pitchFamily="34" charset="0"/>
              <a:buChar char="•"/>
            </a:pPr>
            <a:r>
              <a:rPr lang="en-US" dirty="0"/>
              <a:t>Often due to collection issues.</a:t>
            </a:r>
          </a:p>
        </p:txBody>
      </p:sp>
      <p:sp>
        <p:nvSpPr>
          <p:cNvPr id="5" name="Text Placeholder 4"/>
          <p:cNvSpPr>
            <a:spLocks noGrp="1"/>
          </p:cNvSpPr>
          <p:nvPr>
            <p:ph type="body" sz="quarter" idx="12"/>
          </p:nvPr>
        </p:nvSpPr>
        <p:spPr/>
        <p:txBody>
          <a:bodyPr/>
          <a:lstStyle/>
          <a:p>
            <a:r>
              <a:rPr lang="en-US" dirty="0">
                <a:solidFill>
                  <a:schemeClr val="tx1">
                    <a:lumMod val="95000"/>
                    <a:lumOff val="5000"/>
                  </a:schemeClr>
                </a:solidFill>
              </a:rPr>
              <a:t>©McGraw-Hill Education/Sandra Mesrine, photographer</a:t>
            </a:r>
          </a:p>
        </p:txBody>
      </p:sp>
      <p:sp>
        <p:nvSpPr>
          <p:cNvPr id="6" name="Slide Number Placeholder 5"/>
          <p:cNvSpPr>
            <a:spLocks noGrp="1"/>
          </p:cNvSpPr>
          <p:nvPr>
            <p:ph type="sldNum" sz="quarter" idx="4"/>
          </p:nvPr>
        </p:nvSpPr>
        <p:spPr/>
        <p:txBody>
          <a:bodyPr/>
          <a:lstStyle/>
          <a:p>
            <a:fld id="{68151E55-6873-49E2-B8D5-2F265E6F1973}" type="slidenum">
              <a:rPr lang="en-US" smtClean="0"/>
              <a:pPr/>
              <a:t>32</a:t>
            </a:fld>
            <a:endParaRPr lang="en-US" dirty="0"/>
          </a:p>
        </p:txBody>
      </p:sp>
      <p:pic>
        <p:nvPicPr>
          <p:cNvPr id="4" name="Picture 3" descr="A tube that contains a clotted anticoagulated specimen. ">
            <a:extLst>
              <a:ext uri="{FF2B5EF4-FFF2-40B4-BE49-F238E27FC236}">
                <a16:creationId xmlns:a16="http://schemas.microsoft.com/office/drawing/2014/main" id="{DE392F37-2915-F919-CF74-1C0C2456E724}"/>
              </a:ext>
            </a:extLst>
          </p:cNvPr>
          <p:cNvPicPr>
            <a:picLocks noChangeAspect="1"/>
          </p:cNvPicPr>
          <p:nvPr/>
        </p:nvPicPr>
        <p:blipFill>
          <a:blip r:embed="rId3"/>
          <a:stretch>
            <a:fillRect/>
          </a:stretch>
        </p:blipFill>
        <p:spPr>
          <a:xfrm>
            <a:off x="3946041" y="1276709"/>
            <a:ext cx="3088572" cy="4640415"/>
          </a:xfrm>
          <a:prstGeom prst="rect">
            <a:avLst/>
          </a:prstGeom>
        </p:spPr>
      </p:pic>
    </p:spTree>
    <p:extLst>
      <p:ext uri="{BB962C8B-B14F-4D97-AF65-F5344CB8AC3E}">
        <p14:creationId xmlns:p14="http://schemas.microsoft.com/office/powerpoint/2010/main" val="3149512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Incomplete Collection</a:t>
            </a:r>
          </a:p>
        </p:txBody>
      </p:sp>
      <p:sp>
        <p:nvSpPr>
          <p:cNvPr id="3" name="Content Placeholder 2"/>
          <p:cNvSpPr>
            <a:spLocks noGrp="1"/>
          </p:cNvSpPr>
          <p:nvPr>
            <p:ph sz="quarter" idx="11"/>
          </p:nvPr>
        </p:nvSpPr>
        <p:spPr>
          <a:xfrm>
            <a:off x="342900" y="1276710"/>
            <a:ext cx="3781425" cy="4447816"/>
          </a:xfrm>
        </p:spPr>
        <p:txBody>
          <a:bodyPr/>
          <a:lstStyle/>
          <a:p>
            <a:pPr marL="292608" indent="-292608">
              <a:buFont typeface="Arial" panose="020B0604020202020204" pitchFamily="34" charset="0"/>
              <a:buChar char="•"/>
            </a:pPr>
            <a:r>
              <a:rPr lang="en-US" dirty="0"/>
              <a:t>May be rejected as “quantity not sufficient” (Q</a:t>
            </a:r>
            <a:r>
              <a:rPr lang="en-US" sz="100" dirty="0"/>
              <a:t> </a:t>
            </a:r>
            <a:r>
              <a:rPr lang="en-US" dirty="0"/>
              <a:t>N</a:t>
            </a:r>
            <a:r>
              <a:rPr lang="en-US" sz="100" dirty="0"/>
              <a:t> </a:t>
            </a:r>
            <a:r>
              <a:rPr lang="en-US" dirty="0"/>
              <a:t>S).</a:t>
            </a:r>
          </a:p>
          <a:p>
            <a:pPr marL="292608" indent="-292608">
              <a:buFont typeface="Arial" panose="020B0604020202020204" pitchFamily="34" charset="0"/>
              <a:buChar char="•"/>
            </a:pPr>
            <a:r>
              <a:rPr lang="en-US" dirty="0"/>
              <a:t>Causes improper additive-to-blood ratio.</a:t>
            </a:r>
          </a:p>
        </p:txBody>
      </p:sp>
      <p:sp>
        <p:nvSpPr>
          <p:cNvPr id="5" name="Text Placeholder 4"/>
          <p:cNvSpPr>
            <a:spLocks noGrp="1"/>
          </p:cNvSpPr>
          <p:nvPr>
            <p:ph type="body" sz="quarter" idx="12"/>
          </p:nvPr>
        </p:nvSpPr>
        <p:spPr/>
        <p:txBody>
          <a:bodyPr/>
          <a:lstStyle/>
          <a:p>
            <a:r>
              <a:rPr lang="en-US" dirty="0">
                <a:solidFill>
                  <a:schemeClr val="tx1">
                    <a:lumMod val="95000"/>
                    <a:lumOff val="5000"/>
                  </a:schemeClr>
                </a:solidFill>
              </a:rPr>
              <a:t>©McGraw-Hill Education/Sandra Mesrine, photographer</a:t>
            </a:r>
          </a:p>
        </p:txBody>
      </p:sp>
      <p:sp>
        <p:nvSpPr>
          <p:cNvPr id="6" name="Slide Number Placeholder 5"/>
          <p:cNvSpPr>
            <a:spLocks noGrp="1"/>
          </p:cNvSpPr>
          <p:nvPr>
            <p:ph type="sldNum" sz="quarter" idx="4"/>
          </p:nvPr>
        </p:nvSpPr>
        <p:spPr/>
        <p:txBody>
          <a:bodyPr/>
          <a:lstStyle/>
          <a:p>
            <a:fld id="{68151E55-6873-49E2-B8D5-2F265E6F1973}" type="slidenum">
              <a:rPr lang="en-US" smtClean="0"/>
              <a:pPr/>
              <a:t>33</a:t>
            </a:fld>
            <a:endParaRPr lang="en-US" dirty="0"/>
          </a:p>
        </p:txBody>
      </p:sp>
      <p:pic>
        <p:nvPicPr>
          <p:cNvPr id="8" name="Picture 7" descr="A specimen tube that has been rejected because the quantity is not sufficient.">
            <a:extLst>
              <a:ext uri="{FF2B5EF4-FFF2-40B4-BE49-F238E27FC236}">
                <a16:creationId xmlns:a16="http://schemas.microsoft.com/office/drawing/2014/main" id="{39BD8BC4-7CBD-CEB8-1A4B-91BF2B54DF03}"/>
              </a:ext>
            </a:extLst>
          </p:cNvPr>
          <p:cNvPicPr>
            <a:picLocks noChangeAspect="1"/>
          </p:cNvPicPr>
          <p:nvPr/>
        </p:nvPicPr>
        <p:blipFill>
          <a:blip r:embed="rId3"/>
          <a:stretch>
            <a:fillRect/>
          </a:stretch>
        </p:blipFill>
        <p:spPr>
          <a:xfrm>
            <a:off x="3984519" y="1289371"/>
            <a:ext cx="3335456" cy="4438877"/>
          </a:xfrm>
          <a:prstGeom prst="rect">
            <a:avLst/>
          </a:prstGeom>
        </p:spPr>
      </p:pic>
    </p:spTree>
    <p:extLst>
      <p:ext uri="{BB962C8B-B14F-4D97-AF65-F5344CB8AC3E}">
        <p14:creationId xmlns:p14="http://schemas.microsoft.com/office/powerpoint/2010/main" val="2309036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D42A-69DE-4EA1-772D-29D7D20AF44F}"/>
              </a:ext>
            </a:extLst>
          </p:cNvPr>
          <p:cNvSpPr>
            <a:spLocks noGrp="1"/>
          </p:cNvSpPr>
          <p:nvPr>
            <p:ph type="title"/>
          </p:nvPr>
        </p:nvSpPr>
        <p:spPr/>
        <p:txBody>
          <a:bodyPr/>
          <a:lstStyle/>
          <a:p>
            <a:r>
              <a:rPr lang="en-US" sz="3600" dirty="0"/>
              <a:t>Other Causes for Rejection </a:t>
            </a:r>
            <a:r>
              <a:rPr lang="en-US" sz="1000" b="0" dirty="0"/>
              <a:t>1</a:t>
            </a:r>
            <a:endParaRPr lang="en-IN" sz="1000" b="0" dirty="0"/>
          </a:p>
        </p:txBody>
      </p:sp>
      <p:sp>
        <p:nvSpPr>
          <p:cNvPr id="3" name="Content Placeholder 2">
            <a:extLst>
              <a:ext uri="{FF2B5EF4-FFF2-40B4-BE49-F238E27FC236}">
                <a16:creationId xmlns:a16="http://schemas.microsoft.com/office/drawing/2014/main" id="{A3C0B1A5-340E-5036-2EFE-840C9F2A9CD6}"/>
              </a:ext>
            </a:extLst>
          </p:cNvPr>
          <p:cNvSpPr>
            <a:spLocks noGrp="1"/>
          </p:cNvSpPr>
          <p:nvPr>
            <p:ph sz="quarter" idx="11"/>
          </p:nvPr>
        </p:nvSpPr>
        <p:spPr>
          <a:xfrm>
            <a:off x="342900" y="1276708"/>
            <a:ext cx="6438900" cy="2790467"/>
          </a:xfrm>
        </p:spPr>
        <p:txBody>
          <a:bodyPr/>
          <a:lstStyle/>
          <a:p>
            <a:r>
              <a:rPr lang="en-US" dirty="0"/>
              <a:t>Incorrect tube collected.</a:t>
            </a:r>
          </a:p>
          <a:p>
            <a:r>
              <a:rPr lang="en-US" dirty="0"/>
              <a:t>Incorrect draw order.</a:t>
            </a:r>
          </a:p>
          <a:p>
            <a:r>
              <a:rPr lang="en-US" dirty="0"/>
              <a:t>Hemoconcentration.</a:t>
            </a:r>
          </a:p>
          <a:p>
            <a:pPr marL="292608" indent="-292608">
              <a:buFont typeface="Arial" panose="020B0604020202020204" pitchFamily="34" charset="0"/>
              <a:buChar char="•"/>
            </a:pPr>
            <a:r>
              <a:rPr lang="en-US" dirty="0"/>
              <a:t>Not easily detected.</a:t>
            </a:r>
          </a:p>
          <a:p>
            <a:pPr marL="292608" indent="-292608">
              <a:buFont typeface="Arial" panose="020B0604020202020204" pitchFamily="34" charset="0"/>
              <a:buChar char="•"/>
            </a:pPr>
            <a:r>
              <a:rPr lang="en-US" dirty="0"/>
              <a:t>Results may be questioned if delta check fails.</a:t>
            </a:r>
            <a:endParaRPr lang="en-IN" dirty="0"/>
          </a:p>
        </p:txBody>
      </p:sp>
      <p:sp>
        <p:nvSpPr>
          <p:cNvPr id="4" name="Content Placeholder 3">
            <a:extLst>
              <a:ext uri="{FF2B5EF4-FFF2-40B4-BE49-F238E27FC236}">
                <a16:creationId xmlns:a16="http://schemas.microsoft.com/office/drawing/2014/main" id="{83E0E09C-F29A-D068-4675-F01A045F6A2B}"/>
              </a:ext>
            </a:extLst>
          </p:cNvPr>
          <p:cNvSpPr>
            <a:spLocks noGrp="1"/>
          </p:cNvSpPr>
          <p:nvPr>
            <p:ph sz="quarter" idx="14"/>
          </p:nvPr>
        </p:nvSpPr>
        <p:spPr>
          <a:xfrm>
            <a:off x="342900" y="4123061"/>
            <a:ext cx="5238750" cy="1785290"/>
          </a:xfrm>
        </p:spPr>
        <p:txBody>
          <a:bodyPr/>
          <a:lstStyle/>
          <a:p>
            <a:r>
              <a:rPr lang="en-US" dirty="0"/>
              <a:t>Icterus.</a:t>
            </a:r>
          </a:p>
          <a:p>
            <a:pPr marL="292608" indent="-292608">
              <a:buFont typeface="Arial" panose="020B0604020202020204" pitchFamily="34" charset="0"/>
              <a:buChar char="•"/>
            </a:pPr>
            <a:r>
              <a:rPr lang="en-US" dirty="0"/>
              <a:t>Dark-yellow to greenish-yellow color.</a:t>
            </a:r>
          </a:p>
          <a:p>
            <a:pPr marL="292608" indent="-292608">
              <a:buFont typeface="Arial" panose="020B0604020202020204" pitchFamily="34" charset="0"/>
              <a:buChar char="•"/>
            </a:pPr>
            <a:r>
              <a:rPr lang="en-US" dirty="0"/>
              <a:t>Caused by bilirubin.</a:t>
            </a:r>
            <a:endParaRPr lang="en-IN" dirty="0"/>
          </a:p>
        </p:txBody>
      </p:sp>
      <p:sp>
        <p:nvSpPr>
          <p:cNvPr id="6" name="Text Placeholder 5">
            <a:extLst>
              <a:ext uri="{FF2B5EF4-FFF2-40B4-BE49-F238E27FC236}">
                <a16:creationId xmlns:a16="http://schemas.microsoft.com/office/drawing/2014/main" id="{2A97A492-82FA-8E2C-FAE2-2C2E4ADA6163}"/>
              </a:ext>
            </a:extLst>
          </p:cNvPr>
          <p:cNvSpPr>
            <a:spLocks noGrp="1"/>
          </p:cNvSpPr>
          <p:nvPr>
            <p:ph type="body" sz="quarter" idx="12"/>
          </p:nvPr>
        </p:nvSpPr>
        <p:spPr/>
        <p:txBody>
          <a:bodyPr/>
          <a:lstStyle/>
          <a:p>
            <a:pPr algn="r"/>
            <a:r>
              <a:rPr lang="en-IN" dirty="0">
                <a:solidFill>
                  <a:schemeClr val="tx1">
                    <a:lumMod val="95000"/>
                    <a:lumOff val="5000"/>
                  </a:schemeClr>
                </a:solidFill>
              </a:rPr>
              <a:t>©Lillian Mundt</a:t>
            </a:r>
          </a:p>
        </p:txBody>
      </p:sp>
      <p:sp>
        <p:nvSpPr>
          <p:cNvPr id="7" name="Slide Number Placeholder 6">
            <a:extLst>
              <a:ext uri="{FF2B5EF4-FFF2-40B4-BE49-F238E27FC236}">
                <a16:creationId xmlns:a16="http://schemas.microsoft.com/office/drawing/2014/main" id="{7F7FC988-52E0-E7CD-3FB0-0FA9956DFBAA}"/>
              </a:ext>
            </a:extLst>
          </p:cNvPr>
          <p:cNvSpPr>
            <a:spLocks noGrp="1"/>
          </p:cNvSpPr>
          <p:nvPr>
            <p:ph type="sldNum" sz="quarter" idx="10"/>
          </p:nvPr>
        </p:nvSpPr>
        <p:spPr/>
        <p:txBody>
          <a:bodyPr/>
          <a:lstStyle/>
          <a:p>
            <a:fld id="{68151E55-6873-49E2-B8D5-2F265E6F1973}" type="slidenum">
              <a:rPr lang="en-US" smtClean="0"/>
              <a:t>34</a:t>
            </a:fld>
            <a:endParaRPr lang="en-US"/>
          </a:p>
        </p:txBody>
      </p:sp>
      <p:sp>
        <p:nvSpPr>
          <p:cNvPr id="8" name="Content Placeholder 7">
            <a:extLst>
              <a:ext uri="{FF2B5EF4-FFF2-40B4-BE49-F238E27FC236}">
                <a16:creationId xmlns:a16="http://schemas.microsoft.com/office/drawing/2014/main" id="{572CB667-C065-EBCC-DA42-42BBA8FE499D}"/>
              </a:ext>
            </a:extLst>
          </p:cNvPr>
          <p:cNvSpPr>
            <a:spLocks noGrp="1"/>
          </p:cNvSpPr>
          <p:nvPr>
            <p:ph sz="quarter" idx="15"/>
          </p:nvPr>
        </p:nvSpPr>
        <p:spPr>
          <a:xfrm>
            <a:off x="5296862" y="5707060"/>
            <a:ext cx="2491225" cy="514353"/>
          </a:xfrm>
        </p:spPr>
        <p:txBody>
          <a:bodyPr/>
          <a:lstStyle/>
          <a:p>
            <a:r>
              <a:rPr lang="en-IN" dirty="0"/>
              <a:t>Icteric Specimen</a:t>
            </a:r>
          </a:p>
        </p:txBody>
      </p:sp>
      <p:pic>
        <p:nvPicPr>
          <p:cNvPr id="9" name="Picture 8" descr="A specimen tube that has been rejected because it contains an icteric specimen.">
            <a:extLst>
              <a:ext uri="{FF2B5EF4-FFF2-40B4-BE49-F238E27FC236}">
                <a16:creationId xmlns:a16="http://schemas.microsoft.com/office/drawing/2014/main" id="{BA768B05-DBD6-392A-B149-2C04CAED3BF3}"/>
              </a:ext>
            </a:extLst>
          </p:cNvPr>
          <p:cNvPicPr>
            <a:picLocks noChangeAspect="1"/>
          </p:cNvPicPr>
          <p:nvPr/>
        </p:nvPicPr>
        <p:blipFill>
          <a:blip r:embed="rId3"/>
          <a:stretch>
            <a:fillRect/>
          </a:stretch>
        </p:blipFill>
        <p:spPr>
          <a:xfrm>
            <a:off x="6101611" y="1207915"/>
            <a:ext cx="881729" cy="4373377"/>
          </a:xfrm>
          <a:prstGeom prst="rect">
            <a:avLst/>
          </a:prstGeom>
        </p:spPr>
      </p:pic>
    </p:spTree>
    <p:extLst>
      <p:ext uri="{BB962C8B-B14F-4D97-AF65-F5344CB8AC3E}">
        <p14:creationId xmlns:p14="http://schemas.microsoft.com/office/powerpoint/2010/main" val="1498934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D42A-69DE-4EA1-772D-29D7D20AF44F}"/>
              </a:ext>
            </a:extLst>
          </p:cNvPr>
          <p:cNvSpPr>
            <a:spLocks noGrp="1"/>
          </p:cNvSpPr>
          <p:nvPr>
            <p:ph type="title"/>
          </p:nvPr>
        </p:nvSpPr>
        <p:spPr/>
        <p:txBody>
          <a:bodyPr/>
          <a:lstStyle/>
          <a:p>
            <a:r>
              <a:rPr lang="en-US" sz="3600" dirty="0"/>
              <a:t>Other Causes for Rejection </a:t>
            </a:r>
            <a:r>
              <a:rPr lang="en-US" sz="1000" b="0" dirty="0"/>
              <a:t>2</a:t>
            </a:r>
            <a:endParaRPr lang="en-IN" sz="1000" b="0" dirty="0"/>
          </a:p>
        </p:txBody>
      </p:sp>
      <p:sp>
        <p:nvSpPr>
          <p:cNvPr id="3" name="Content Placeholder 2">
            <a:extLst>
              <a:ext uri="{FF2B5EF4-FFF2-40B4-BE49-F238E27FC236}">
                <a16:creationId xmlns:a16="http://schemas.microsoft.com/office/drawing/2014/main" id="{A3C0B1A5-340E-5036-2EFE-840C9F2A9CD6}"/>
              </a:ext>
            </a:extLst>
          </p:cNvPr>
          <p:cNvSpPr>
            <a:spLocks noGrp="1"/>
          </p:cNvSpPr>
          <p:nvPr>
            <p:ph sz="quarter" idx="11"/>
          </p:nvPr>
        </p:nvSpPr>
        <p:spPr>
          <a:xfrm>
            <a:off x="342900" y="1276708"/>
            <a:ext cx="6438900" cy="1456967"/>
          </a:xfrm>
        </p:spPr>
        <p:txBody>
          <a:bodyPr/>
          <a:lstStyle/>
          <a:p>
            <a:r>
              <a:rPr lang="en-US" dirty="0"/>
              <a:t>Lipemia.</a:t>
            </a:r>
          </a:p>
          <a:p>
            <a:pPr marL="292608" indent="-292608">
              <a:buFont typeface="Arial" panose="020B0604020202020204" pitchFamily="34" charset="0"/>
              <a:buChar char="•"/>
            </a:pPr>
            <a:r>
              <a:rPr lang="en-US" dirty="0"/>
              <a:t>Cloudy plasma.</a:t>
            </a:r>
          </a:p>
          <a:p>
            <a:pPr marL="292608" indent="-292608">
              <a:buFont typeface="Arial" panose="020B0604020202020204" pitchFamily="34" charset="0"/>
              <a:buChar char="•"/>
            </a:pPr>
            <a:r>
              <a:rPr lang="en-US" dirty="0"/>
              <a:t>Caused by abnormal amount of fats.</a:t>
            </a:r>
            <a:endParaRPr lang="en-IN" dirty="0"/>
          </a:p>
        </p:txBody>
      </p:sp>
      <p:sp>
        <p:nvSpPr>
          <p:cNvPr id="4" name="Content Placeholder 3">
            <a:extLst>
              <a:ext uri="{FF2B5EF4-FFF2-40B4-BE49-F238E27FC236}">
                <a16:creationId xmlns:a16="http://schemas.microsoft.com/office/drawing/2014/main" id="{83E0E09C-F29A-D068-4675-F01A045F6A2B}"/>
              </a:ext>
            </a:extLst>
          </p:cNvPr>
          <p:cNvSpPr>
            <a:spLocks noGrp="1"/>
          </p:cNvSpPr>
          <p:nvPr>
            <p:ph sz="quarter" idx="14"/>
          </p:nvPr>
        </p:nvSpPr>
        <p:spPr>
          <a:xfrm>
            <a:off x="342900" y="3161036"/>
            <a:ext cx="5238750" cy="1353814"/>
          </a:xfrm>
        </p:spPr>
        <p:txBody>
          <a:bodyPr/>
          <a:lstStyle/>
          <a:p>
            <a:r>
              <a:rPr lang="en-US" dirty="0"/>
              <a:t>Special requirements not followed.</a:t>
            </a:r>
          </a:p>
          <a:p>
            <a:r>
              <a:rPr lang="en-US" dirty="0"/>
              <a:t>Missing or inadequate documentation.</a:t>
            </a:r>
          </a:p>
        </p:txBody>
      </p:sp>
      <p:sp>
        <p:nvSpPr>
          <p:cNvPr id="6" name="Text Placeholder 5">
            <a:extLst>
              <a:ext uri="{FF2B5EF4-FFF2-40B4-BE49-F238E27FC236}">
                <a16:creationId xmlns:a16="http://schemas.microsoft.com/office/drawing/2014/main" id="{2A97A492-82FA-8E2C-FAE2-2C2E4ADA6163}"/>
              </a:ext>
            </a:extLst>
          </p:cNvPr>
          <p:cNvSpPr>
            <a:spLocks noGrp="1"/>
          </p:cNvSpPr>
          <p:nvPr>
            <p:ph type="body" sz="quarter" idx="12"/>
          </p:nvPr>
        </p:nvSpPr>
        <p:spPr/>
        <p:txBody>
          <a:bodyPr/>
          <a:lstStyle/>
          <a:p>
            <a:pPr algn="r"/>
            <a:r>
              <a:rPr lang="en-IN" dirty="0">
                <a:solidFill>
                  <a:schemeClr val="tx1">
                    <a:lumMod val="95000"/>
                    <a:lumOff val="5000"/>
                  </a:schemeClr>
                </a:solidFill>
              </a:rPr>
              <a:t>©Lillian Mundt</a:t>
            </a:r>
          </a:p>
        </p:txBody>
      </p:sp>
      <p:sp>
        <p:nvSpPr>
          <p:cNvPr id="7" name="Slide Number Placeholder 6">
            <a:extLst>
              <a:ext uri="{FF2B5EF4-FFF2-40B4-BE49-F238E27FC236}">
                <a16:creationId xmlns:a16="http://schemas.microsoft.com/office/drawing/2014/main" id="{7F7FC988-52E0-E7CD-3FB0-0FA9956DFBAA}"/>
              </a:ext>
            </a:extLst>
          </p:cNvPr>
          <p:cNvSpPr>
            <a:spLocks noGrp="1"/>
          </p:cNvSpPr>
          <p:nvPr>
            <p:ph type="sldNum" sz="quarter" idx="10"/>
          </p:nvPr>
        </p:nvSpPr>
        <p:spPr/>
        <p:txBody>
          <a:bodyPr/>
          <a:lstStyle/>
          <a:p>
            <a:fld id="{68151E55-6873-49E2-B8D5-2F265E6F1973}" type="slidenum">
              <a:rPr lang="en-US" smtClean="0"/>
              <a:t>35</a:t>
            </a:fld>
            <a:endParaRPr lang="en-US"/>
          </a:p>
        </p:txBody>
      </p:sp>
      <p:sp>
        <p:nvSpPr>
          <p:cNvPr id="8" name="Content Placeholder 7">
            <a:extLst>
              <a:ext uri="{FF2B5EF4-FFF2-40B4-BE49-F238E27FC236}">
                <a16:creationId xmlns:a16="http://schemas.microsoft.com/office/drawing/2014/main" id="{572CB667-C065-EBCC-DA42-42BBA8FE499D}"/>
              </a:ext>
            </a:extLst>
          </p:cNvPr>
          <p:cNvSpPr>
            <a:spLocks noGrp="1"/>
          </p:cNvSpPr>
          <p:nvPr>
            <p:ph sz="quarter" idx="15"/>
          </p:nvPr>
        </p:nvSpPr>
        <p:spPr>
          <a:xfrm>
            <a:off x="4518621" y="5693486"/>
            <a:ext cx="2700776" cy="451560"/>
          </a:xfrm>
        </p:spPr>
        <p:txBody>
          <a:bodyPr/>
          <a:lstStyle/>
          <a:p>
            <a:r>
              <a:rPr lang="en-IN" dirty="0"/>
              <a:t>Lipemic Specimen</a:t>
            </a:r>
          </a:p>
        </p:txBody>
      </p:sp>
      <p:pic>
        <p:nvPicPr>
          <p:cNvPr id="5" name="Picture 4" descr="A specimen tube that has been rejected because it contains a lipemic specimen.">
            <a:extLst>
              <a:ext uri="{FF2B5EF4-FFF2-40B4-BE49-F238E27FC236}">
                <a16:creationId xmlns:a16="http://schemas.microsoft.com/office/drawing/2014/main" id="{47817BCD-FEA3-EF12-0B56-9270910B1AC5}"/>
              </a:ext>
            </a:extLst>
          </p:cNvPr>
          <p:cNvPicPr>
            <a:picLocks noChangeAspect="1"/>
          </p:cNvPicPr>
          <p:nvPr/>
        </p:nvPicPr>
        <p:blipFill>
          <a:blip r:embed="rId3"/>
          <a:stretch>
            <a:fillRect/>
          </a:stretch>
        </p:blipFill>
        <p:spPr>
          <a:xfrm>
            <a:off x="5428145" y="1207915"/>
            <a:ext cx="881729" cy="4373377"/>
          </a:xfrm>
          <a:prstGeom prst="rect">
            <a:avLst/>
          </a:prstGeom>
        </p:spPr>
      </p:pic>
    </p:spTree>
    <p:extLst>
      <p:ext uri="{BB962C8B-B14F-4D97-AF65-F5344CB8AC3E}">
        <p14:creationId xmlns:p14="http://schemas.microsoft.com/office/powerpoint/2010/main" val="368461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Summary </a:t>
            </a:r>
            <a:r>
              <a:rPr lang="en-US" sz="1000" b="0" dirty="0"/>
              <a:t>1</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sz="2200" dirty="0"/>
              <a:t>Specimens must be transported to the laboratory in a timely manner.</a:t>
            </a:r>
          </a:p>
          <a:p>
            <a:pPr marL="292608" indent="-292608">
              <a:buFont typeface="Arial" panose="020B0604020202020204" pitchFamily="34" charset="0"/>
              <a:buChar char="•"/>
            </a:pPr>
            <a:r>
              <a:rPr lang="en-US" sz="2200" dirty="0"/>
              <a:t>Transport systems include hand delivery, pneumatic tube system, or automated or robotic transport systems.</a:t>
            </a:r>
          </a:p>
          <a:p>
            <a:pPr marL="292608" indent="-292608">
              <a:buFont typeface="Arial" panose="020B0604020202020204" pitchFamily="34" charset="0"/>
              <a:buChar char="•"/>
            </a:pPr>
            <a:r>
              <a:rPr lang="en-US" sz="2200" dirty="0"/>
              <a:t>Specimen packaging for transport by mail or express service must meet local, state, and federal safety standards.</a:t>
            </a:r>
          </a:p>
          <a:p>
            <a:pPr marL="292608" indent="-292608">
              <a:buFont typeface="Arial" panose="020B0604020202020204" pitchFamily="34" charset="0"/>
              <a:buChar char="•"/>
            </a:pPr>
            <a:r>
              <a:rPr lang="en-US" sz="2200" dirty="0"/>
              <a:t>Proper documentation of specimen collection and transport allows the specimen to be tracked.</a:t>
            </a:r>
          </a:p>
          <a:p>
            <a:pPr marL="292608" indent="-292608">
              <a:buFont typeface="Arial" panose="020B0604020202020204" pitchFamily="34" charset="0"/>
              <a:buChar char="•"/>
            </a:pPr>
            <a:r>
              <a:rPr lang="en-US" sz="2200" dirty="0"/>
              <a:t>Specimen handling for legal specimens must include chain-of-custody procedures.</a:t>
            </a:r>
          </a:p>
          <a:p>
            <a:pPr marL="292608" indent="-292608">
              <a:buFont typeface="Arial" panose="020B0604020202020204" pitchFamily="34" charset="0"/>
              <a:buChar char="•"/>
            </a:pPr>
            <a:r>
              <a:rPr lang="en-US" sz="2200" dirty="0"/>
              <a:t>For blood alcohol testing, written patient consent or a court order is required.</a:t>
            </a:r>
          </a:p>
        </p:txBody>
      </p:sp>
      <p:sp>
        <p:nvSpPr>
          <p:cNvPr id="5" name="Text Placeholder 4"/>
          <p:cNvSpPr>
            <a:spLocks noGrp="1"/>
          </p:cNvSpPr>
          <p:nvPr>
            <p:ph type="body" sz="quarter" idx="12"/>
          </p:nvPr>
        </p:nvSpPr>
        <p:spPr/>
        <p:txBody>
          <a:bodyPr/>
          <a:lstStyle/>
          <a:p>
            <a:endParaRPr lang="en-US"/>
          </a:p>
        </p:txBody>
      </p:sp>
      <p:sp>
        <p:nvSpPr>
          <p:cNvPr id="6" name="Slide Number Placeholder 5"/>
          <p:cNvSpPr>
            <a:spLocks noGrp="1"/>
          </p:cNvSpPr>
          <p:nvPr>
            <p:ph type="sldNum" sz="quarter" idx="4"/>
          </p:nvPr>
        </p:nvSpPr>
        <p:spPr/>
        <p:txBody>
          <a:bodyPr/>
          <a:lstStyle/>
          <a:p>
            <a:fld id="{68151E55-6873-49E2-B8D5-2F265E6F1973}" type="slidenum">
              <a:rPr lang="en-US" smtClean="0"/>
              <a:pPr/>
              <a:t>36</a:t>
            </a:fld>
            <a:endParaRPr lang="en-US" dirty="0"/>
          </a:p>
        </p:txBody>
      </p:sp>
    </p:spTree>
    <p:extLst>
      <p:ext uri="{BB962C8B-B14F-4D97-AF65-F5344CB8AC3E}">
        <p14:creationId xmlns:p14="http://schemas.microsoft.com/office/powerpoint/2010/main" val="721505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Summary </a:t>
            </a:r>
            <a:r>
              <a:rPr lang="en-US" sz="1000" b="0" dirty="0"/>
              <a:t>2</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dirty="0"/>
              <a:t>Forensic specimens are collected as evidence to help prove or disprove a link between an individual and objects, places, or other individuals.</a:t>
            </a:r>
          </a:p>
          <a:p>
            <a:pPr marL="292608" indent="-292608">
              <a:buFont typeface="Arial" panose="020B0604020202020204" pitchFamily="34" charset="0"/>
              <a:buChar char="•"/>
            </a:pPr>
            <a:r>
              <a:rPr lang="en-US" dirty="0"/>
              <a:t>Toxicology specimens are collected to detect poisons, drugs, and medications.</a:t>
            </a:r>
          </a:p>
          <a:p>
            <a:pPr marL="292608" indent="-292608">
              <a:buFont typeface="Arial" panose="020B0604020202020204" pitchFamily="34" charset="0"/>
              <a:buChar char="•"/>
            </a:pPr>
            <a:r>
              <a:rPr lang="en-US" dirty="0"/>
              <a:t>The phlebotomist may be required to process specimens, including centrifugation and aliquoting.</a:t>
            </a:r>
          </a:p>
          <a:p>
            <a:pPr marL="292608" indent="-292608">
              <a:buFont typeface="Arial" panose="020B0604020202020204" pitchFamily="34" charset="0"/>
              <a:buChar char="•"/>
            </a:pPr>
            <a:r>
              <a:rPr lang="en-US" dirty="0"/>
              <a:t>Pre-examination variables that affect laboratory results include temperature control, exposure to light, and special draw techniques.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37</a:t>
            </a:fld>
            <a:endParaRPr lang="en-US" dirty="0"/>
          </a:p>
        </p:txBody>
      </p:sp>
    </p:spTree>
    <p:extLst>
      <p:ext uri="{BB962C8B-B14F-4D97-AF65-F5344CB8AC3E}">
        <p14:creationId xmlns:p14="http://schemas.microsoft.com/office/powerpoint/2010/main" val="1707058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Summary </a:t>
            </a:r>
            <a:r>
              <a:rPr lang="en-US" sz="1000" b="0" dirty="0"/>
              <a:t>3</a:t>
            </a:r>
          </a:p>
        </p:txBody>
      </p:sp>
      <p:sp>
        <p:nvSpPr>
          <p:cNvPr id="3" name="Content Placeholder 2"/>
          <p:cNvSpPr>
            <a:spLocks noGrp="1"/>
          </p:cNvSpPr>
          <p:nvPr>
            <p:ph sz="quarter" idx="11"/>
          </p:nvPr>
        </p:nvSpPr>
        <p:spPr/>
        <p:txBody>
          <a:bodyPr/>
          <a:lstStyle/>
          <a:p>
            <a:pPr marL="292608" indent="-292608">
              <a:buFont typeface="Arial" panose="020B0604020202020204" pitchFamily="34" charset="0"/>
              <a:buChar char="•"/>
            </a:pPr>
            <a:r>
              <a:rPr lang="en-US" dirty="0"/>
              <a:t>Specimens may be rejected due to improper collection techniques or handling or processing errors.</a:t>
            </a:r>
          </a:p>
          <a:p>
            <a:pPr marL="292608" indent="-292608">
              <a:buFont typeface="Arial" panose="020B0604020202020204" pitchFamily="34" charset="0"/>
              <a:buChar char="•"/>
            </a:pPr>
            <a:r>
              <a:rPr lang="en-US" dirty="0"/>
              <a:t>Reasons for specimen rejection include hemolysis, clots, hemoconcentration, icterus, lipemia, contamination, incomplete collection, incorrect tube or draw order, inadequate documentation, or failure to follow special requirements.</a:t>
            </a:r>
          </a:p>
        </p:txBody>
      </p:sp>
      <p:sp>
        <p:nvSpPr>
          <p:cNvPr id="6" name="Slide Number Placeholder 5"/>
          <p:cNvSpPr>
            <a:spLocks noGrp="1"/>
          </p:cNvSpPr>
          <p:nvPr>
            <p:ph type="sldNum" sz="quarter" idx="4"/>
          </p:nvPr>
        </p:nvSpPr>
        <p:spPr/>
        <p:txBody>
          <a:bodyPr/>
          <a:lstStyle/>
          <a:p>
            <a:fld id="{68151E55-6873-49E2-B8D5-2F265E6F1973}" type="slidenum">
              <a:rPr lang="en-US" smtClean="0"/>
              <a:pPr/>
              <a:t>38</a:t>
            </a:fld>
            <a:endParaRPr lang="en-US" dirty="0"/>
          </a:p>
        </p:txBody>
      </p:sp>
    </p:spTree>
    <p:extLst>
      <p:ext uri="{BB962C8B-B14F-4D97-AF65-F5344CB8AC3E}">
        <p14:creationId xmlns:p14="http://schemas.microsoft.com/office/powerpoint/2010/main" val="2164454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Specimen Transport within the </a:t>
            </a:r>
            <a:br>
              <a:rPr lang="en-US" dirty="0"/>
            </a:br>
            <a:r>
              <a:rPr lang="en-US" dirty="0"/>
              <a:t>Facility</a:t>
            </a:r>
          </a:p>
        </p:txBody>
      </p:sp>
      <p:sp>
        <p:nvSpPr>
          <p:cNvPr id="3" name="Content Placeholder 2"/>
          <p:cNvSpPr>
            <a:spLocks noGrp="1"/>
          </p:cNvSpPr>
          <p:nvPr>
            <p:ph sz="quarter" idx="11"/>
          </p:nvPr>
        </p:nvSpPr>
        <p:spPr>
          <a:xfrm>
            <a:off x="342900" y="1276710"/>
            <a:ext cx="3733800" cy="4514490"/>
          </a:xfrm>
        </p:spPr>
        <p:txBody>
          <a:bodyPr/>
          <a:lstStyle/>
          <a:p>
            <a:pPr marL="292608" indent="-292608">
              <a:buFont typeface="Arial" panose="020B0604020202020204" pitchFamily="34" charset="0"/>
              <a:buChar char="•"/>
            </a:pPr>
            <a:r>
              <a:rPr lang="en-US" sz="2000" dirty="0"/>
              <a:t>Pneumatic tube system.</a:t>
            </a:r>
          </a:p>
          <a:p>
            <a:pPr marL="1092708" lvl="2">
              <a:buFont typeface="Arial" panose="020B0604020202020204" pitchFamily="34" charset="0"/>
              <a:buChar char="•"/>
            </a:pPr>
            <a:r>
              <a:rPr lang="en-US" sz="1600" dirty="0"/>
              <a:t>Moves tubes using a vacuum</a:t>
            </a:r>
          </a:p>
          <a:p>
            <a:pPr marL="292608" indent="-292608">
              <a:buFont typeface="Arial" panose="020B0604020202020204" pitchFamily="34" charset="0"/>
              <a:buChar char="•"/>
            </a:pPr>
            <a:r>
              <a:rPr lang="en-US" sz="2000" dirty="0"/>
              <a:t>Dumbwaiter.</a:t>
            </a:r>
          </a:p>
          <a:p>
            <a:pPr marL="1092708" lvl="2">
              <a:buFont typeface="Arial" panose="020B0604020202020204" pitchFamily="34" charset="0"/>
              <a:buChar char="•"/>
            </a:pPr>
            <a:r>
              <a:rPr lang="en-US" sz="1600" dirty="0"/>
              <a:t>Small elevator</a:t>
            </a:r>
          </a:p>
          <a:p>
            <a:pPr marL="292608" indent="-292608">
              <a:buFont typeface="Arial" panose="020B0604020202020204" pitchFamily="34" charset="0"/>
              <a:buChar char="•"/>
            </a:pPr>
            <a:r>
              <a:rPr lang="en-US" sz="2000" dirty="0"/>
              <a:t>Automated tracks.</a:t>
            </a:r>
            <a:endParaRPr lang="en-US" sz="1600" dirty="0"/>
          </a:p>
          <a:p>
            <a:pPr marL="292608" indent="-292608">
              <a:buFont typeface="Arial" panose="020B0604020202020204" pitchFamily="34" charset="0"/>
              <a:buChar char="•"/>
            </a:pPr>
            <a:r>
              <a:rPr lang="en-US" sz="2000" dirty="0"/>
              <a:t>Robotics.</a:t>
            </a:r>
          </a:p>
          <a:p>
            <a:pPr marL="292608" indent="-292608">
              <a:buFont typeface="Arial" panose="020B0604020202020204" pitchFamily="34" charset="0"/>
              <a:buChar char="•"/>
            </a:pPr>
            <a:r>
              <a:rPr lang="en-US" sz="2000" dirty="0"/>
              <a:t>Conveyor belts.</a:t>
            </a:r>
          </a:p>
        </p:txBody>
      </p:sp>
      <p:sp>
        <p:nvSpPr>
          <p:cNvPr id="5" name="Text Placeholder 4"/>
          <p:cNvSpPr>
            <a:spLocks noGrp="1"/>
          </p:cNvSpPr>
          <p:nvPr>
            <p:ph type="body" sz="quarter" idx="12"/>
          </p:nvPr>
        </p:nvSpPr>
        <p:spPr/>
        <p:txBody>
          <a:bodyPr/>
          <a:lstStyle/>
          <a:p>
            <a:r>
              <a:rPr lang="en-US" dirty="0">
                <a:solidFill>
                  <a:schemeClr val="tx1"/>
                </a:solidFill>
              </a:rPr>
              <a:t>©McGraw-Hill Education/Sandra Mesrine, photographer</a:t>
            </a:r>
          </a:p>
        </p:txBody>
      </p:sp>
      <p:sp>
        <p:nvSpPr>
          <p:cNvPr id="6" name="Slide Number Placeholder 5"/>
          <p:cNvSpPr>
            <a:spLocks noGrp="1"/>
          </p:cNvSpPr>
          <p:nvPr>
            <p:ph type="sldNum" sz="quarter" idx="4"/>
          </p:nvPr>
        </p:nvSpPr>
        <p:spPr/>
        <p:txBody>
          <a:bodyPr/>
          <a:lstStyle/>
          <a:p>
            <a:fld id="{68151E55-6873-49E2-B8D5-2F265E6F1973}" type="slidenum">
              <a:rPr lang="en-US" smtClean="0"/>
              <a:pPr/>
              <a:t>4</a:t>
            </a:fld>
            <a:endParaRPr lang="en-US" dirty="0"/>
          </a:p>
        </p:txBody>
      </p:sp>
      <p:pic>
        <p:nvPicPr>
          <p:cNvPr id="4" name="Picture 3" descr="Photograph of a case with specimen samples inside it which is used as a transport system within a facility.">
            <a:extLst>
              <a:ext uri="{FF2B5EF4-FFF2-40B4-BE49-F238E27FC236}">
                <a16:creationId xmlns:a16="http://schemas.microsoft.com/office/drawing/2014/main" id="{9410FC31-E272-18BB-E5C5-47A4293F2E35}"/>
              </a:ext>
            </a:extLst>
          </p:cNvPr>
          <p:cNvPicPr>
            <a:picLocks noChangeAspect="1"/>
          </p:cNvPicPr>
          <p:nvPr/>
        </p:nvPicPr>
        <p:blipFill>
          <a:blip r:embed="rId3"/>
          <a:stretch>
            <a:fillRect/>
          </a:stretch>
        </p:blipFill>
        <p:spPr>
          <a:xfrm>
            <a:off x="3818962" y="1276710"/>
            <a:ext cx="3335456" cy="4519493"/>
          </a:xfrm>
          <a:prstGeom prst="rect">
            <a:avLst/>
          </a:prstGeom>
        </p:spPr>
      </p:pic>
    </p:spTree>
    <p:extLst>
      <p:ext uri="{BB962C8B-B14F-4D97-AF65-F5344CB8AC3E}">
        <p14:creationId xmlns:p14="http://schemas.microsoft.com/office/powerpoint/2010/main" val="762756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048B6-98E5-8470-34D0-FCA23A77027F}"/>
              </a:ext>
            </a:extLst>
          </p:cNvPr>
          <p:cNvSpPr>
            <a:spLocks noGrp="1"/>
          </p:cNvSpPr>
          <p:nvPr>
            <p:ph type="title"/>
          </p:nvPr>
        </p:nvSpPr>
        <p:spPr/>
        <p:txBody>
          <a:bodyPr>
            <a:normAutofit/>
          </a:bodyPr>
          <a:lstStyle/>
          <a:p>
            <a:r>
              <a:rPr lang="en-IN" dirty="0"/>
              <a:t>Specimens for S</a:t>
            </a:r>
            <a:r>
              <a:rPr lang="en-IN" sz="200" dirty="0"/>
              <a:t> </a:t>
            </a:r>
            <a:r>
              <a:rPr lang="en-IN" dirty="0"/>
              <a:t>T</a:t>
            </a:r>
            <a:r>
              <a:rPr lang="en-IN" sz="200" dirty="0"/>
              <a:t> </a:t>
            </a:r>
            <a:r>
              <a:rPr lang="en-IN" dirty="0"/>
              <a:t>A</a:t>
            </a:r>
            <a:r>
              <a:rPr lang="en-IN" sz="200" dirty="0"/>
              <a:t> </a:t>
            </a:r>
            <a:r>
              <a:rPr lang="en-IN" dirty="0"/>
              <a:t>T Tests</a:t>
            </a:r>
          </a:p>
        </p:txBody>
      </p:sp>
      <p:sp>
        <p:nvSpPr>
          <p:cNvPr id="3" name="Content Placeholder 2">
            <a:extLst>
              <a:ext uri="{FF2B5EF4-FFF2-40B4-BE49-F238E27FC236}">
                <a16:creationId xmlns:a16="http://schemas.microsoft.com/office/drawing/2014/main" id="{C6EBDFCC-CE10-22C2-FE03-CA0F3ACD4975}"/>
              </a:ext>
            </a:extLst>
          </p:cNvPr>
          <p:cNvSpPr>
            <a:spLocks noGrp="1"/>
          </p:cNvSpPr>
          <p:nvPr>
            <p:ph sz="quarter" idx="11"/>
          </p:nvPr>
        </p:nvSpPr>
        <p:spPr>
          <a:xfrm>
            <a:off x="342900" y="1276710"/>
            <a:ext cx="8458200" cy="961666"/>
          </a:xfrm>
        </p:spPr>
        <p:txBody>
          <a:bodyPr/>
          <a:lstStyle/>
          <a:p>
            <a:r>
              <a:rPr lang="en-US" dirty="0"/>
              <a:t>Must be collected and processed immediately.</a:t>
            </a:r>
          </a:p>
          <a:p>
            <a:pPr marL="292608" indent="-292608">
              <a:buFont typeface="Arial" panose="020B0604020202020204" pitchFamily="34" charset="0"/>
              <a:buChar char="•"/>
            </a:pPr>
            <a:r>
              <a:rPr lang="en-US" dirty="0"/>
              <a:t>Results are expected within 1 hour of order.</a:t>
            </a:r>
            <a:endParaRPr lang="en-IN" dirty="0"/>
          </a:p>
        </p:txBody>
      </p:sp>
      <p:sp>
        <p:nvSpPr>
          <p:cNvPr id="4" name="Content Placeholder 3">
            <a:extLst>
              <a:ext uri="{FF2B5EF4-FFF2-40B4-BE49-F238E27FC236}">
                <a16:creationId xmlns:a16="http://schemas.microsoft.com/office/drawing/2014/main" id="{08B33EC3-CD1A-4F53-DEFD-F32DD934D420}"/>
              </a:ext>
            </a:extLst>
          </p:cNvPr>
          <p:cNvSpPr>
            <a:spLocks noGrp="1"/>
          </p:cNvSpPr>
          <p:nvPr>
            <p:ph sz="quarter" idx="14"/>
          </p:nvPr>
        </p:nvSpPr>
        <p:spPr>
          <a:xfrm>
            <a:off x="342900" y="2733674"/>
            <a:ext cx="7241241" cy="3138207"/>
          </a:xfrm>
        </p:spPr>
        <p:txBody>
          <a:bodyPr>
            <a:normAutofit/>
          </a:bodyPr>
          <a:lstStyle/>
          <a:p>
            <a:r>
              <a:rPr lang="en-US" dirty="0"/>
              <a:t>Some tests require centrifugation within specified time.</a:t>
            </a:r>
          </a:p>
          <a:p>
            <a:pPr marL="292608" indent="-292608">
              <a:buFont typeface="Arial" panose="020B0604020202020204" pitchFamily="34" charset="0"/>
              <a:buChar char="•"/>
            </a:pPr>
            <a:r>
              <a:rPr lang="en-US" dirty="0"/>
              <a:t>Take to lab within 45 minutes.</a:t>
            </a:r>
          </a:p>
          <a:p>
            <a:pPr marL="292608" indent="-292608">
              <a:buFont typeface="Arial" panose="020B0604020202020204" pitchFamily="34" charset="0"/>
              <a:buChar char="•"/>
            </a:pPr>
            <a:r>
              <a:rPr lang="en-US" dirty="0"/>
              <a:t>Centrifuge within 1 hour.</a:t>
            </a:r>
          </a:p>
          <a:p>
            <a:pPr marL="292608" indent="-292608">
              <a:buFont typeface="Arial" panose="020B0604020202020204" pitchFamily="34" charset="0"/>
              <a:buChar char="•"/>
            </a:pPr>
            <a:r>
              <a:rPr lang="en-US" dirty="0"/>
              <a:t>C</a:t>
            </a:r>
            <a:r>
              <a:rPr lang="en-US" sz="100" dirty="0"/>
              <a:t> </a:t>
            </a:r>
            <a:r>
              <a:rPr lang="en-US" dirty="0"/>
              <a:t>L</a:t>
            </a:r>
            <a:r>
              <a:rPr lang="en-US" sz="100" dirty="0"/>
              <a:t> </a:t>
            </a:r>
            <a:r>
              <a:rPr lang="en-US" dirty="0"/>
              <a:t>S</a:t>
            </a:r>
            <a:r>
              <a:rPr lang="en-US" sz="100" dirty="0"/>
              <a:t> </a:t>
            </a:r>
            <a:r>
              <a:rPr lang="en-US" dirty="0"/>
              <a:t>I standard: 2 hours between collection and centrifugation.</a:t>
            </a:r>
            <a:endParaRPr lang="en-IN" dirty="0"/>
          </a:p>
        </p:txBody>
      </p:sp>
      <p:sp>
        <p:nvSpPr>
          <p:cNvPr id="7" name="Slide Number Placeholder 6">
            <a:extLst>
              <a:ext uri="{FF2B5EF4-FFF2-40B4-BE49-F238E27FC236}">
                <a16:creationId xmlns:a16="http://schemas.microsoft.com/office/drawing/2014/main" id="{7070CD9A-94DD-D2E8-1430-EF1BBE31EEA2}"/>
              </a:ext>
            </a:extLst>
          </p:cNvPr>
          <p:cNvSpPr>
            <a:spLocks noGrp="1"/>
          </p:cNvSpPr>
          <p:nvPr>
            <p:ph type="sldNum" sz="quarter" idx="10"/>
          </p:nvPr>
        </p:nvSpPr>
        <p:spPr/>
        <p:txBody>
          <a:bodyPr/>
          <a:lstStyle/>
          <a:p>
            <a:fld id="{68151E55-6873-49E2-B8D5-2F265E6F1973}" type="slidenum">
              <a:rPr lang="en-US" smtClean="0"/>
              <a:t>5</a:t>
            </a:fld>
            <a:endParaRPr lang="en-US"/>
          </a:p>
        </p:txBody>
      </p:sp>
    </p:spTree>
    <p:extLst>
      <p:ext uri="{BB962C8B-B14F-4D97-AF65-F5344CB8AC3E}">
        <p14:creationId xmlns:p14="http://schemas.microsoft.com/office/powerpoint/2010/main" val="4139045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Courier Service</a:t>
            </a:r>
          </a:p>
        </p:txBody>
      </p:sp>
      <p:sp>
        <p:nvSpPr>
          <p:cNvPr id="3" name="Content Placeholder 2"/>
          <p:cNvSpPr>
            <a:spLocks noGrp="1"/>
          </p:cNvSpPr>
          <p:nvPr>
            <p:ph sz="quarter" idx="11"/>
          </p:nvPr>
        </p:nvSpPr>
        <p:spPr>
          <a:xfrm>
            <a:off x="342901" y="1276709"/>
            <a:ext cx="4286250" cy="4971691"/>
          </a:xfrm>
        </p:spPr>
        <p:txBody>
          <a:bodyPr/>
          <a:lstStyle/>
          <a:p>
            <a:r>
              <a:rPr lang="en-US" dirty="0"/>
              <a:t>Transport specimens outside the facility.</a:t>
            </a:r>
          </a:p>
          <a:p>
            <a:pPr marL="292608" indent="-292608">
              <a:buFont typeface="Arial" panose="020B0604020202020204" pitchFamily="34" charset="0"/>
              <a:buChar char="•"/>
            </a:pPr>
            <a:r>
              <a:rPr lang="en-US" dirty="0"/>
              <a:t>Specimens placed in locked box.</a:t>
            </a:r>
          </a:p>
          <a:p>
            <a:pPr marL="292608" indent="-292608">
              <a:buFont typeface="Arial" panose="020B0604020202020204" pitchFamily="34" charset="0"/>
              <a:buChar char="•"/>
            </a:pPr>
            <a:r>
              <a:rPr lang="en-US" dirty="0"/>
              <a:t>May need to be processed before transport.</a:t>
            </a:r>
          </a:p>
          <a:p>
            <a:pPr marL="292608" indent="-292608">
              <a:buFont typeface="Arial" panose="020B0604020202020204" pitchFamily="34" charset="0"/>
              <a:buChar char="•"/>
            </a:pPr>
            <a:r>
              <a:rPr lang="en-US" dirty="0"/>
              <a:t>Policy needed for time and temperature.</a:t>
            </a:r>
          </a:p>
        </p:txBody>
      </p:sp>
      <p:sp>
        <p:nvSpPr>
          <p:cNvPr id="5" name="Text Placeholder 4"/>
          <p:cNvSpPr>
            <a:spLocks noGrp="1"/>
          </p:cNvSpPr>
          <p:nvPr>
            <p:ph type="body" sz="quarter" idx="12"/>
          </p:nvPr>
        </p:nvSpPr>
        <p:spPr/>
        <p:txBody>
          <a:bodyPr/>
          <a:lstStyle/>
          <a:p>
            <a:r>
              <a:rPr lang="en-US" dirty="0">
                <a:solidFill>
                  <a:schemeClr val="tx1">
                    <a:lumMod val="95000"/>
                    <a:lumOff val="5000"/>
                  </a:schemeClr>
                </a:solidFill>
              </a:rPr>
              <a:t>©McGraw-Hill Education/Sandra Mesrine, photographer</a:t>
            </a:r>
          </a:p>
        </p:txBody>
      </p:sp>
      <p:sp>
        <p:nvSpPr>
          <p:cNvPr id="6" name="Slide Number Placeholder 5"/>
          <p:cNvSpPr>
            <a:spLocks noGrp="1"/>
          </p:cNvSpPr>
          <p:nvPr>
            <p:ph type="sldNum" sz="quarter" idx="4"/>
          </p:nvPr>
        </p:nvSpPr>
        <p:spPr/>
        <p:txBody>
          <a:bodyPr/>
          <a:lstStyle/>
          <a:p>
            <a:fld id="{68151E55-6873-49E2-B8D5-2F265E6F1973}" type="slidenum">
              <a:rPr lang="en-US" smtClean="0"/>
              <a:pPr/>
              <a:t>6</a:t>
            </a:fld>
            <a:endParaRPr lang="en-US" dirty="0"/>
          </a:p>
        </p:txBody>
      </p:sp>
      <p:pic>
        <p:nvPicPr>
          <p:cNvPr id="4" name="Picture 3" descr="Specimens inside a locked box which is used to transport specimens outside the facility.">
            <a:extLst>
              <a:ext uri="{FF2B5EF4-FFF2-40B4-BE49-F238E27FC236}">
                <a16:creationId xmlns:a16="http://schemas.microsoft.com/office/drawing/2014/main" id="{67F6A5D1-43C8-C7C5-DC5E-93B986AD5F8F}"/>
              </a:ext>
            </a:extLst>
          </p:cNvPr>
          <p:cNvPicPr>
            <a:picLocks noChangeAspect="1"/>
          </p:cNvPicPr>
          <p:nvPr/>
        </p:nvPicPr>
        <p:blipFill>
          <a:blip r:embed="rId3"/>
          <a:stretch>
            <a:fillRect/>
          </a:stretch>
        </p:blipFill>
        <p:spPr>
          <a:xfrm>
            <a:off x="5521875" y="1283004"/>
            <a:ext cx="2443650" cy="2146381"/>
          </a:xfrm>
          <a:prstGeom prst="rect">
            <a:avLst/>
          </a:prstGeom>
        </p:spPr>
      </p:pic>
      <p:pic>
        <p:nvPicPr>
          <p:cNvPr id="7" name="Picture 6" descr="Specimens inside a zipper bag which is used to transport specimens outside the facility.">
            <a:extLst>
              <a:ext uri="{FF2B5EF4-FFF2-40B4-BE49-F238E27FC236}">
                <a16:creationId xmlns:a16="http://schemas.microsoft.com/office/drawing/2014/main" id="{B3F5AD7C-5BC3-594B-51FE-95449A5FE0C6}"/>
              </a:ext>
            </a:extLst>
          </p:cNvPr>
          <p:cNvPicPr>
            <a:picLocks noChangeAspect="1"/>
          </p:cNvPicPr>
          <p:nvPr/>
        </p:nvPicPr>
        <p:blipFill>
          <a:blip r:embed="rId4"/>
          <a:stretch>
            <a:fillRect/>
          </a:stretch>
        </p:blipFill>
        <p:spPr>
          <a:xfrm>
            <a:off x="4739148" y="3647148"/>
            <a:ext cx="3868525" cy="2577169"/>
          </a:xfrm>
          <a:prstGeom prst="rect">
            <a:avLst/>
          </a:prstGeom>
        </p:spPr>
      </p:pic>
    </p:spTree>
    <p:extLst>
      <p:ext uri="{BB962C8B-B14F-4D97-AF65-F5344CB8AC3E}">
        <p14:creationId xmlns:p14="http://schemas.microsoft.com/office/powerpoint/2010/main" val="232534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Reference Labs</a:t>
            </a:r>
          </a:p>
        </p:txBody>
      </p:sp>
      <p:sp>
        <p:nvSpPr>
          <p:cNvPr id="3" name="Content Placeholder 2"/>
          <p:cNvSpPr>
            <a:spLocks noGrp="1"/>
          </p:cNvSpPr>
          <p:nvPr>
            <p:ph sz="quarter" idx="11"/>
          </p:nvPr>
        </p:nvSpPr>
        <p:spPr>
          <a:xfrm>
            <a:off x="342899" y="1276709"/>
            <a:ext cx="6801971" cy="3985574"/>
          </a:xfrm>
        </p:spPr>
        <p:txBody>
          <a:bodyPr/>
          <a:lstStyle/>
          <a:p>
            <a:pPr marL="292608" indent="-292608">
              <a:buFont typeface="Arial" panose="020B0604020202020204" pitchFamily="34" charset="0"/>
              <a:buChar char="•"/>
            </a:pPr>
            <a:r>
              <a:rPr lang="en-US" dirty="0"/>
              <a:t>Usually offer a larger variety of laboratory tests than local Hospital labs.</a:t>
            </a:r>
          </a:p>
          <a:p>
            <a:pPr marL="292608" indent="-292608">
              <a:buFont typeface="Arial" panose="020B0604020202020204" pitchFamily="34" charset="0"/>
              <a:buChar char="•"/>
            </a:pPr>
            <a:r>
              <a:rPr lang="en-US" dirty="0"/>
              <a:t>May provide its own courier service.</a:t>
            </a:r>
          </a:p>
          <a:p>
            <a:pPr marL="292608" indent="-292608">
              <a:buFont typeface="Arial" panose="020B0604020202020204" pitchFamily="34" charset="0"/>
              <a:buChar char="•"/>
            </a:pPr>
            <a:r>
              <a:rPr lang="en-US" dirty="0"/>
              <a:t>Or may have to be shipped.</a:t>
            </a:r>
          </a:p>
        </p:txBody>
      </p:sp>
      <p:sp>
        <p:nvSpPr>
          <p:cNvPr id="5" name="Text Placeholder 4"/>
          <p:cNvSpPr>
            <a:spLocks noGrp="1"/>
          </p:cNvSpPr>
          <p:nvPr>
            <p:ph type="body" sz="quarter" idx="12"/>
          </p:nvPr>
        </p:nvSpPr>
        <p:spPr/>
        <p:txBody>
          <a:bodyPr/>
          <a:lstStyle/>
          <a:p>
            <a:r>
              <a:rPr lang="en-US" dirty="0">
                <a:solidFill>
                  <a:schemeClr val="tx1">
                    <a:lumMod val="95000"/>
                    <a:lumOff val="5000"/>
                  </a:schemeClr>
                </a:solidFill>
              </a:rPr>
              <a:t>©McGraw-Hill Education/Sandra Mesrine, photographer</a:t>
            </a:r>
          </a:p>
        </p:txBody>
      </p:sp>
      <p:sp>
        <p:nvSpPr>
          <p:cNvPr id="6" name="Slide Number Placeholder 5"/>
          <p:cNvSpPr>
            <a:spLocks noGrp="1"/>
          </p:cNvSpPr>
          <p:nvPr>
            <p:ph type="sldNum" sz="quarter" idx="4"/>
          </p:nvPr>
        </p:nvSpPr>
        <p:spPr/>
        <p:txBody>
          <a:bodyPr/>
          <a:lstStyle/>
          <a:p>
            <a:fld id="{68151E55-6873-49E2-B8D5-2F265E6F1973}" type="slidenum">
              <a:rPr lang="en-US" smtClean="0"/>
              <a:pPr/>
              <a:t>7</a:t>
            </a:fld>
            <a:endParaRPr lang="en-US" dirty="0"/>
          </a:p>
        </p:txBody>
      </p:sp>
      <p:pic>
        <p:nvPicPr>
          <p:cNvPr id="4" name="Picture 3" descr="Specimen samples that have arrived through a courier service.">
            <a:extLst>
              <a:ext uri="{FF2B5EF4-FFF2-40B4-BE49-F238E27FC236}">
                <a16:creationId xmlns:a16="http://schemas.microsoft.com/office/drawing/2014/main" id="{6BC52C5E-DFC2-9FCD-633B-AF8BF4B9F4D9}"/>
              </a:ext>
            </a:extLst>
          </p:cNvPr>
          <p:cNvPicPr>
            <a:picLocks noChangeAspect="1"/>
          </p:cNvPicPr>
          <p:nvPr/>
        </p:nvPicPr>
        <p:blipFill>
          <a:blip r:embed="rId3"/>
          <a:stretch>
            <a:fillRect/>
          </a:stretch>
        </p:blipFill>
        <p:spPr>
          <a:xfrm>
            <a:off x="4094629" y="2725270"/>
            <a:ext cx="4616729" cy="3350063"/>
          </a:xfrm>
          <a:prstGeom prst="rect">
            <a:avLst/>
          </a:prstGeom>
        </p:spPr>
      </p:pic>
    </p:spTree>
    <p:extLst>
      <p:ext uri="{BB962C8B-B14F-4D97-AF65-F5344CB8AC3E}">
        <p14:creationId xmlns:p14="http://schemas.microsoft.com/office/powerpoint/2010/main" val="3434226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Packaging Requirements for Shipping Specimens</a:t>
            </a:r>
          </a:p>
        </p:txBody>
      </p:sp>
      <p:sp>
        <p:nvSpPr>
          <p:cNvPr id="4" name="Text Placeholder 3">
            <a:extLst>
              <a:ext uri="{FF2B5EF4-FFF2-40B4-BE49-F238E27FC236}">
                <a16:creationId xmlns:a16="http://schemas.microsoft.com/office/drawing/2014/main" id="{C893F8D4-282F-AAB8-2532-0F9C54541CDC}"/>
              </a:ext>
            </a:extLst>
          </p:cNvPr>
          <p:cNvSpPr>
            <a:spLocks noGrp="1"/>
          </p:cNvSpPr>
          <p:nvPr>
            <p:ph type="body" sz="quarter" idx="12"/>
          </p:nvPr>
        </p:nvSpPr>
        <p:spPr>
          <a:xfrm>
            <a:off x="2418735" y="6312652"/>
            <a:ext cx="4306530" cy="196933"/>
          </a:xfrm>
        </p:spPr>
        <p:txBody>
          <a:bodyPr/>
          <a:lstStyle/>
          <a:p>
            <a:r>
              <a:rPr lang="en-US" sz="1200" dirty="0">
                <a:hlinkClick r:id="" action="ppaction://noaction"/>
              </a:rPr>
              <a:t>Access the text alternative for slide images.</a:t>
            </a:r>
            <a:endParaRPr lang="en-IN" sz="1200" dirty="0"/>
          </a:p>
        </p:txBody>
      </p:sp>
      <p:sp>
        <p:nvSpPr>
          <p:cNvPr id="5" name="Text Placeholder 4"/>
          <p:cNvSpPr>
            <a:spLocks noGrp="1"/>
          </p:cNvSpPr>
          <p:nvPr>
            <p:ph type="body" sz="quarter" idx="13"/>
          </p:nvPr>
        </p:nvSpPr>
        <p:spPr/>
        <p:txBody>
          <a:bodyPr/>
          <a:lstStyle/>
          <a:p>
            <a:r>
              <a:rPr lang="en-US" dirty="0">
                <a:solidFill>
                  <a:schemeClr val="tx1">
                    <a:lumMod val="95000"/>
                    <a:lumOff val="5000"/>
                  </a:schemeClr>
                </a:solidFill>
              </a:rPr>
              <a:t>©Lillian Mundt</a:t>
            </a:r>
          </a:p>
        </p:txBody>
      </p:sp>
      <p:sp>
        <p:nvSpPr>
          <p:cNvPr id="6" name="Slide Number Placeholder 5"/>
          <p:cNvSpPr>
            <a:spLocks noGrp="1"/>
          </p:cNvSpPr>
          <p:nvPr>
            <p:ph type="sldNum" sz="quarter" idx="4"/>
          </p:nvPr>
        </p:nvSpPr>
        <p:spPr/>
        <p:txBody>
          <a:bodyPr/>
          <a:lstStyle/>
          <a:p>
            <a:fld id="{68151E55-6873-49E2-B8D5-2F265E6F1973}" type="slidenum">
              <a:rPr lang="en-US" smtClean="0"/>
              <a:pPr/>
              <a:t>8</a:t>
            </a:fld>
            <a:endParaRPr lang="en-US" dirty="0"/>
          </a:p>
        </p:txBody>
      </p:sp>
      <p:pic>
        <p:nvPicPr>
          <p:cNvPr id="10" name="Picture 9" descr="Section view of a shipping box showing the order of contents">
            <a:extLst>
              <a:ext uri="{FF2B5EF4-FFF2-40B4-BE49-F238E27FC236}">
                <a16:creationId xmlns:a16="http://schemas.microsoft.com/office/drawing/2014/main" id="{FCA48385-9891-ECFD-A00C-A27BB9BB2906}"/>
              </a:ext>
            </a:extLst>
          </p:cNvPr>
          <p:cNvPicPr>
            <a:picLocks noChangeAspect="1"/>
          </p:cNvPicPr>
          <p:nvPr/>
        </p:nvPicPr>
        <p:blipFill>
          <a:blip r:embed="rId3"/>
          <a:stretch>
            <a:fillRect/>
          </a:stretch>
        </p:blipFill>
        <p:spPr>
          <a:xfrm>
            <a:off x="415637" y="1892704"/>
            <a:ext cx="8312727" cy="3053542"/>
          </a:xfrm>
          <a:prstGeom prst="rect">
            <a:avLst/>
          </a:prstGeom>
        </p:spPr>
      </p:pic>
    </p:spTree>
    <p:extLst>
      <p:ext uri="{BB962C8B-B14F-4D97-AF65-F5344CB8AC3E}">
        <p14:creationId xmlns:p14="http://schemas.microsoft.com/office/powerpoint/2010/main" val="166852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7F6F9-FEBB-242B-5CAB-19AFA5BDAC1D}"/>
              </a:ext>
            </a:extLst>
          </p:cNvPr>
          <p:cNvSpPr>
            <a:spLocks noGrp="1"/>
          </p:cNvSpPr>
          <p:nvPr>
            <p:ph type="title"/>
          </p:nvPr>
        </p:nvSpPr>
        <p:spPr/>
        <p:txBody>
          <a:bodyPr>
            <a:normAutofit/>
          </a:bodyPr>
          <a:lstStyle/>
          <a:p>
            <a:r>
              <a:rPr lang="en-IN" sz="3600" dirty="0"/>
              <a:t>Protecting Personnel</a:t>
            </a:r>
          </a:p>
        </p:txBody>
      </p:sp>
      <p:sp>
        <p:nvSpPr>
          <p:cNvPr id="3" name="Content Placeholder 2">
            <a:extLst>
              <a:ext uri="{FF2B5EF4-FFF2-40B4-BE49-F238E27FC236}">
                <a16:creationId xmlns:a16="http://schemas.microsoft.com/office/drawing/2014/main" id="{050CE225-4870-0AFE-0285-ADDBF067E1D0}"/>
              </a:ext>
            </a:extLst>
          </p:cNvPr>
          <p:cNvSpPr>
            <a:spLocks noGrp="1"/>
          </p:cNvSpPr>
          <p:nvPr>
            <p:ph sz="quarter" idx="11"/>
          </p:nvPr>
        </p:nvSpPr>
        <p:spPr>
          <a:xfrm>
            <a:off x="342900" y="1276710"/>
            <a:ext cx="8458200" cy="1456965"/>
          </a:xfrm>
        </p:spPr>
        <p:txBody>
          <a:bodyPr/>
          <a:lstStyle/>
          <a:p>
            <a:r>
              <a:rPr lang="en-US" dirty="0"/>
              <a:t>Place specimen tubes in biohazard bags.</a:t>
            </a:r>
          </a:p>
          <a:p>
            <a:pPr marL="292608" indent="-292608">
              <a:buFont typeface="Arial" panose="020B0604020202020204" pitchFamily="34" charset="0"/>
              <a:buChar char="•"/>
            </a:pPr>
            <a:r>
              <a:rPr lang="en-US" dirty="0"/>
              <a:t>For shipping.</a:t>
            </a:r>
          </a:p>
          <a:p>
            <a:pPr marL="292608" indent="-292608">
              <a:buFont typeface="Arial" panose="020B0604020202020204" pitchFamily="34" charset="0"/>
              <a:buChar char="•"/>
            </a:pPr>
            <a:r>
              <a:rPr lang="en-US" dirty="0"/>
              <a:t>When transporting by pneumatic tube.</a:t>
            </a:r>
            <a:endParaRPr lang="en-IN" dirty="0"/>
          </a:p>
        </p:txBody>
      </p:sp>
      <p:sp>
        <p:nvSpPr>
          <p:cNvPr id="4" name="Content Placeholder 3">
            <a:extLst>
              <a:ext uri="{FF2B5EF4-FFF2-40B4-BE49-F238E27FC236}">
                <a16:creationId xmlns:a16="http://schemas.microsoft.com/office/drawing/2014/main" id="{217A8F96-D87B-DBEF-E43F-D39A44C8ACD8}"/>
              </a:ext>
            </a:extLst>
          </p:cNvPr>
          <p:cNvSpPr>
            <a:spLocks noGrp="1"/>
          </p:cNvSpPr>
          <p:nvPr>
            <p:ph sz="quarter" idx="14"/>
          </p:nvPr>
        </p:nvSpPr>
        <p:spPr>
          <a:xfrm>
            <a:off x="342900" y="3028949"/>
            <a:ext cx="8458200" cy="1809751"/>
          </a:xfrm>
        </p:spPr>
        <p:txBody>
          <a:bodyPr/>
          <a:lstStyle/>
          <a:p>
            <a:r>
              <a:rPr lang="en-US" dirty="0"/>
              <a:t>To open packaging or pneumatic tube:</a:t>
            </a:r>
          </a:p>
          <a:p>
            <a:pPr marL="292608" indent="-292608">
              <a:buFont typeface="Arial" panose="020B0604020202020204" pitchFamily="34" charset="0"/>
              <a:buChar char="•"/>
            </a:pPr>
            <a:r>
              <a:rPr lang="en-US" dirty="0"/>
              <a:t>Wear appropriate P</a:t>
            </a:r>
            <a:r>
              <a:rPr lang="en-US" sz="100" dirty="0"/>
              <a:t> </a:t>
            </a:r>
            <a:r>
              <a:rPr lang="en-US" dirty="0" err="1"/>
              <a:t>P</a:t>
            </a:r>
            <a:r>
              <a:rPr lang="en-US" sz="100" dirty="0"/>
              <a:t> </a:t>
            </a:r>
            <a:r>
              <a:rPr lang="en-US" dirty="0"/>
              <a:t>E.</a:t>
            </a:r>
          </a:p>
          <a:p>
            <a:pPr marL="292608" indent="-292608">
              <a:buFont typeface="Arial" panose="020B0604020202020204" pitchFamily="34" charset="0"/>
              <a:buChar char="•"/>
            </a:pPr>
            <a:r>
              <a:rPr lang="en-US" dirty="0"/>
              <a:t>If specimen has spilled in a pneumatic tube, follow facility policy to decontaminate the tube.</a:t>
            </a:r>
            <a:endParaRPr lang="en-IN" dirty="0"/>
          </a:p>
        </p:txBody>
      </p:sp>
      <p:sp>
        <p:nvSpPr>
          <p:cNvPr id="7" name="Slide Number Placeholder 6">
            <a:extLst>
              <a:ext uri="{FF2B5EF4-FFF2-40B4-BE49-F238E27FC236}">
                <a16:creationId xmlns:a16="http://schemas.microsoft.com/office/drawing/2014/main" id="{4D3A1146-FF23-132B-9925-BE4C577301DC}"/>
              </a:ext>
            </a:extLst>
          </p:cNvPr>
          <p:cNvSpPr>
            <a:spLocks noGrp="1"/>
          </p:cNvSpPr>
          <p:nvPr>
            <p:ph type="sldNum" sz="quarter" idx="10"/>
          </p:nvPr>
        </p:nvSpPr>
        <p:spPr/>
        <p:txBody>
          <a:bodyPr/>
          <a:lstStyle/>
          <a:p>
            <a:fld id="{68151E55-6873-49E2-B8D5-2F265E6F1973}" type="slidenum">
              <a:rPr lang="en-US" smtClean="0"/>
              <a:t>9</a:t>
            </a:fld>
            <a:endParaRPr lang="en-US"/>
          </a:p>
        </p:txBody>
      </p:sp>
    </p:spTree>
    <p:extLst>
      <p:ext uri="{BB962C8B-B14F-4D97-AF65-F5344CB8AC3E}">
        <p14:creationId xmlns:p14="http://schemas.microsoft.com/office/powerpoint/2010/main" val="678298439"/>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164">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163">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Nickels_UB13e_PPT_Instructor_Ch03</Template>
  <TotalTime>5560</TotalTime>
  <Words>4540</Words>
  <Application>Microsoft Office PowerPoint</Application>
  <PresentationFormat>On-screen Show (4:3)</PresentationFormat>
  <Paragraphs>614</Paragraphs>
  <Slides>38</Slides>
  <Notes>33</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38</vt:i4>
      </vt:variant>
    </vt:vector>
  </HeadingPairs>
  <TitlesOfParts>
    <vt:vector size="49" baseType="lpstr">
      <vt:lpstr>Albertus Medium</vt:lpstr>
      <vt:lpstr>Arial</vt:lpstr>
      <vt:lpstr>Calibri</vt:lpstr>
      <vt:lpstr>Trebuchet MS</vt:lpstr>
      <vt:lpstr>Wingdings 3</vt:lpstr>
      <vt:lpstr>Title Slides Master</vt:lpstr>
      <vt:lpstr>MainContentSlideMaster</vt:lpstr>
      <vt:lpstr>ClosingMaster</vt:lpstr>
      <vt:lpstr>DividerSlideMaster</vt:lpstr>
      <vt:lpstr>ImageDescriptionAppendixSlideMaster</vt:lpstr>
      <vt:lpstr>Facet</vt:lpstr>
      <vt:lpstr>CHAPTER 11</vt:lpstr>
      <vt:lpstr>Key Terms</vt:lpstr>
      <vt:lpstr>Learning Outcome 11.1</vt:lpstr>
      <vt:lpstr>Specimen Transport within the  Facility</vt:lpstr>
      <vt:lpstr>Specimens for S T A T Tests</vt:lpstr>
      <vt:lpstr>Courier Service</vt:lpstr>
      <vt:lpstr>Reference Labs</vt:lpstr>
      <vt:lpstr>Packaging Requirements for Shipping Specimens</vt:lpstr>
      <vt:lpstr>Protecting Personnel</vt:lpstr>
      <vt:lpstr>Tracking Specimen Transit</vt:lpstr>
      <vt:lpstr>Learning Outcome 11.2</vt:lpstr>
      <vt:lpstr>Specimens Requiring Warmth</vt:lpstr>
      <vt:lpstr>Specimens Requiring Cooling</vt:lpstr>
      <vt:lpstr>Light-Sensitive Specimens</vt:lpstr>
      <vt:lpstr>Specimens for Legal Matters</vt:lpstr>
      <vt:lpstr>Blood Alcohol Testing</vt:lpstr>
      <vt:lpstr>Forensic Testing</vt:lpstr>
      <vt:lpstr>Learn How 11-1: Forensic  Testing Guidelines 1</vt:lpstr>
      <vt:lpstr>Learn How 11-1: Forensic  Testing Guidelines 2</vt:lpstr>
      <vt:lpstr>Toxicology Specimens</vt:lpstr>
      <vt:lpstr>Samples Collected for Forensic Purposes</vt:lpstr>
      <vt:lpstr>Lactic Acid Blood Collection</vt:lpstr>
      <vt:lpstr>Special Coagulation Studies</vt:lpstr>
      <vt:lpstr>Separated Specimens</vt:lpstr>
      <vt:lpstr>Centrifuging Specimens</vt:lpstr>
      <vt:lpstr>Using a Centrifuge</vt:lpstr>
      <vt:lpstr>Aliquoting Specimens</vt:lpstr>
      <vt:lpstr>Learning Outcome 11.3</vt:lpstr>
      <vt:lpstr>Pre-Examination Errors</vt:lpstr>
      <vt:lpstr>Specimen Recollection</vt:lpstr>
      <vt:lpstr>Hemolysis</vt:lpstr>
      <vt:lpstr>Clotted Anticoagulated Specimens</vt:lpstr>
      <vt:lpstr>Incomplete Collection</vt:lpstr>
      <vt:lpstr>Other Causes for Rejection 1</vt:lpstr>
      <vt:lpstr>Other Causes for Rejection 2</vt:lpstr>
      <vt:lpstr>Chapter Summary 1</vt:lpstr>
      <vt:lpstr>Chapter Summary 2</vt:lpstr>
      <vt:lpstr>Chapter Summary 3</vt:lpstr>
    </vt:vector>
  </TitlesOfParts>
  <Company>McGraw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11</dc:title>
  <dc:creator>Emma Flores</dc:creator>
  <cp:keywords/>
  <cp:lastModifiedBy>Emma Flores</cp:lastModifiedBy>
  <cp:revision>2088</cp:revision>
  <dcterms:created xsi:type="dcterms:W3CDTF">2020-12-08T04:00:13Z</dcterms:created>
  <dcterms:modified xsi:type="dcterms:W3CDTF">2024-08-20T20:41:49Z</dcterms:modified>
</cp:coreProperties>
</file>