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50" r:id="rId6"/>
  </p:sldMasterIdLst>
  <p:notesMasterIdLst>
    <p:notesMasterId r:id="rId70"/>
  </p:notesMasterIdLst>
  <p:sldIdLst>
    <p:sldId id="1433" r:id="rId7"/>
    <p:sldId id="1352" r:id="rId8"/>
    <p:sldId id="971" r:id="rId9"/>
    <p:sldId id="1354" r:id="rId10"/>
    <p:sldId id="1355" r:id="rId11"/>
    <p:sldId id="1356" r:id="rId12"/>
    <p:sldId id="1350" r:id="rId13"/>
    <p:sldId id="1357" r:id="rId14"/>
    <p:sldId id="1358" r:id="rId15"/>
    <p:sldId id="1359" r:id="rId16"/>
    <p:sldId id="1360" r:id="rId17"/>
    <p:sldId id="1361" r:id="rId18"/>
    <p:sldId id="1362" r:id="rId19"/>
    <p:sldId id="1363" r:id="rId20"/>
    <p:sldId id="1418" r:id="rId21"/>
    <p:sldId id="1364" r:id="rId22"/>
    <p:sldId id="1365" r:id="rId23"/>
    <p:sldId id="1366" r:id="rId24"/>
    <p:sldId id="1367" r:id="rId25"/>
    <p:sldId id="1368" r:id="rId26"/>
    <p:sldId id="1369" r:id="rId27"/>
    <p:sldId id="1419" r:id="rId28"/>
    <p:sldId id="1371" r:id="rId29"/>
    <p:sldId id="1372" r:id="rId30"/>
    <p:sldId id="1373" r:id="rId31"/>
    <p:sldId id="1407" r:id="rId32"/>
    <p:sldId id="1435" r:id="rId33"/>
    <p:sldId id="1434" r:id="rId34"/>
    <p:sldId id="1420" r:id="rId35"/>
    <p:sldId id="1375" r:id="rId36"/>
    <p:sldId id="1376" r:id="rId37"/>
    <p:sldId id="1377" r:id="rId38"/>
    <p:sldId id="1378" r:id="rId39"/>
    <p:sldId id="1379" r:id="rId40"/>
    <p:sldId id="1380" r:id="rId41"/>
    <p:sldId id="1381" r:id="rId42"/>
    <p:sldId id="1382" r:id="rId43"/>
    <p:sldId id="1383" r:id="rId44"/>
    <p:sldId id="1384" r:id="rId45"/>
    <p:sldId id="1386" r:id="rId46"/>
    <p:sldId id="1385" r:id="rId47"/>
    <p:sldId id="1387" r:id="rId48"/>
    <p:sldId id="1388" r:id="rId49"/>
    <p:sldId id="1389" r:id="rId50"/>
    <p:sldId id="1390" r:id="rId51"/>
    <p:sldId id="1391" r:id="rId52"/>
    <p:sldId id="1421" r:id="rId53"/>
    <p:sldId id="1393" r:id="rId54"/>
    <p:sldId id="1394" r:id="rId55"/>
    <p:sldId id="1395" r:id="rId56"/>
    <p:sldId id="1396" r:id="rId57"/>
    <p:sldId id="1397" r:id="rId58"/>
    <p:sldId id="1398" r:id="rId59"/>
    <p:sldId id="1399" r:id="rId60"/>
    <p:sldId id="1400" r:id="rId61"/>
    <p:sldId id="1422" r:id="rId62"/>
    <p:sldId id="1402" r:id="rId63"/>
    <p:sldId id="1403" r:id="rId64"/>
    <p:sldId id="1404" r:id="rId65"/>
    <p:sldId id="1405" r:id="rId66"/>
    <p:sldId id="1406" r:id="rId67"/>
    <p:sldId id="1408" r:id="rId68"/>
    <p:sldId id="1409"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Main Content" id="{5973D931-3BAC-4F30-9C16-B7461F574E40}">
          <p14:sldIdLst>
            <p14:sldId id="1300"/>
            <p14:sldId id="1352"/>
            <p14:sldId id="1353"/>
            <p14:sldId id="971"/>
            <p14:sldId id="1354"/>
            <p14:sldId id="1355"/>
            <p14:sldId id="1356"/>
            <p14:sldId id="1350"/>
            <p14:sldId id="1357"/>
            <p14:sldId id="1358"/>
            <p14:sldId id="1359"/>
            <p14:sldId id="1360"/>
            <p14:sldId id="1361"/>
            <p14:sldId id="1362"/>
            <p14:sldId id="1363"/>
            <p14:sldId id="1418"/>
            <p14:sldId id="1364"/>
            <p14:sldId id="1365"/>
            <p14:sldId id="1366"/>
            <p14:sldId id="1367"/>
            <p14:sldId id="1368"/>
            <p14:sldId id="1369"/>
            <p14:sldId id="1419"/>
            <p14:sldId id="1371"/>
            <p14:sldId id="1372"/>
            <p14:sldId id="1373"/>
            <p14:sldId id="1420"/>
            <p14:sldId id="1375"/>
            <p14:sldId id="1376"/>
            <p14:sldId id="1377"/>
            <p14:sldId id="1378"/>
            <p14:sldId id="1379"/>
            <p14:sldId id="1380"/>
            <p14:sldId id="1381"/>
            <p14:sldId id="1382"/>
            <p14:sldId id="1383"/>
            <p14:sldId id="1384"/>
            <p14:sldId id="1386"/>
            <p14:sldId id="1385"/>
            <p14:sldId id="1387"/>
            <p14:sldId id="1388"/>
            <p14:sldId id="1389"/>
            <p14:sldId id="1390"/>
            <p14:sldId id="1391"/>
            <p14:sldId id="1421"/>
            <p14:sldId id="1393"/>
            <p14:sldId id="1394"/>
            <p14:sldId id="1395"/>
            <p14:sldId id="1396"/>
            <p14:sldId id="1397"/>
            <p14:sldId id="1398"/>
            <p14:sldId id="1399"/>
            <p14:sldId id="1400"/>
            <p14:sldId id="1422"/>
            <p14:sldId id="1402"/>
            <p14:sldId id="1403"/>
            <p14:sldId id="1404"/>
            <p14:sldId id="1405"/>
            <p14:sldId id="1406"/>
            <p14:sldId id="1407"/>
            <p14:sldId id="1408"/>
            <p14:sldId id="1409"/>
            <p14:sldId id="442"/>
          </p14:sldIdLst>
        </p14:section>
        <p14:section name="Appendix: Image Descriptions for Unsighted Students" id="{9E859B0B-078E-463E-89A6-21C20DD280C4}">
          <p14:sldIdLst>
            <p14:sldId id="258"/>
            <p14:sldId id="1426"/>
            <p14:sldId id="1299"/>
            <p14:sldId id="1410"/>
            <p14:sldId id="1411"/>
            <p14:sldId id="1412"/>
            <p14:sldId id="1427"/>
            <p14:sldId id="1413"/>
            <p14:sldId id="1414"/>
            <p14:sldId id="1428"/>
            <p14:sldId id="1429"/>
            <p14:sldId id="1430"/>
            <p14:sldId id="1431"/>
            <p14:sldId id="1423"/>
            <p14:sldId id="1424"/>
            <p14:sldId id="1416"/>
            <p14:sldId id="1425"/>
            <p14:sldId id="1432"/>
          </p14:sldIdLst>
        </p14:section>
      </p14:sectionLst>
    </p:ext>
    <p:ext uri="{EFAFB233-063F-42B5-8137-9DF3F51BA10A}">
      <p15:sldGuideLst xmlns:p15="http://schemas.microsoft.com/office/powerpoint/2012/main" xmlns="">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xmlns="" userId="S-1-5-21-1645522239-1123561945-839522115-1006658" providerId="AD"/>
      </p:ext>
    </p:extLst>
  </p:cmAuthor>
  <p:cmAuthor id="2" name="Ciporen, Laura" initials="CL [2]" lastIdx="2" clrIdx="1">
    <p:extLst>
      <p:ext uri="{19B8F6BF-5375-455C-9EA6-DF929625EA0E}">
        <p15:presenceInfo xmlns:p15="http://schemas.microsoft.com/office/powerpoint/2012/main" xmlns="" userId="S::laura.ciporen@mheducation.com::567f631f-0624-4179-9d16-569ddce48823" providerId="AD"/>
      </p:ext>
    </p:extLst>
  </p:cmAuthor>
  <p:cmAuthor id="3" name="1769" initials="1" lastIdx="2" clrIdx="2">
    <p:extLst>
      <p:ext uri="{19B8F6BF-5375-455C-9EA6-DF929625EA0E}">
        <p15:presenceInfo xmlns:p15="http://schemas.microsoft.com/office/powerpoint/2012/main" xmlns=""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2060"/>
    <a:srgbClr val="008000"/>
    <a:srgbClr val="A9131A"/>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471" autoAdjust="0"/>
    <p:restoredTop sz="90976" autoAdjust="0"/>
  </p:normalViewPr>
  <p:slideViewPr>
    <p:cSldViewPr snapToGrid="0" showGuides="1">
      <p:cViewPr varScale="1">
        <p:scale>
          <a:sx n="105" d="100"/>
          <a:sy n="105" d="100"/>
        </p:scale>
        <p:origin x="-2004" y="-96"/>
      </p:cViewPr>
      <p:guideLst>
        <p:guide orient="horz" pos="2208"/>
        <p:guide orient="horz" pos="794"/>
        <p:guide pos="2880"/>
        <p:guide pos="5664"/>
        <p:guide pos="456"/>
      </p:guideLst>
    </p:cSldViewPr>
  </p:slideViewPr>
  <p:outlineViewPr>
    <p:cViewPr>
      <p:scale>
        <a:sx n="33" d="100"/>
        <a:sy n="33" d="100"/>
      </p:scale>
      <p:origin x="0" y="-50016"/>
    </p:cViewPr>
  </p:outlineViewPr>
  <p:notesTextViewPr>
    <p:cViewPr>
      <p:scale>
        <a:sx n="100" d="100"/>
        <a:sy n="100" d="100"/>
      </p:scale>
      <p:origin x="0" y="0"/>
    </p:cViewPr>
  </p:notesTextViewPr>
  <p:sorterViewPr>
    <p:cViewPr>
      <p:scale>
        <a:sx n="100" d="100"/>
        <a:sy n="100" d="100"/>
      </p:scale>
      <p:origin x="0" y="-16680"/>
    </p:cViewPr>
  </p:sorterViewPr>
  <p:notesViewPr>
    <p:cSldViewPr snapToGrid="0">
      <p:cViewPr varScale="1">
        <p:scale>
          <a:sx n="53" d="100"/>
          <a:sy n="53" d="100"/>
        </p:scale>
        <p:origin x="2844" y="66"/>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pPr/>
              <a:t>7/29/2024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pPr/>
              <a:t>‹#›</a:t>
            </a:fld>
            <a:endParaRPr lang="en-US"/>
          </a:p>
        </p:txBody>
      </p:sp>
    </p:spTree>
    <p:extLst>
      <p:ext uri="{BB962C8B-B14F-4D97-AF65-F5344CB8AC3E}">
        <p14:creationId xmlns:p14="http://schemas.microsoft.com/office/powerpoint/2010/main" xmlns=""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b="1" dirty="0"/>
          </a:p>
          <a:p>
            <a:r>
              <a:rPr lang="en-US" dirty="0"/>
              <a:t>Knowing the location of blood vessels, especially the</a:t>
            </a:r>
            <a:r>
              <a:rPr lang="en-US" baseline="0" dirty="0"/>
              <a:t> most commonly used veins, and the composition of blood is essential to performing venipuncture. This chapter takes a deeper look into the cardiovascular system and its components and functions, as well as its impact on blood tests specifically done for the cardiovascular system.</a:t>
            </a:r>
          </a:p>
          <a:p>
            <a:endParaRPr lang="en-US" baseline="0" dirty="0"/>
          </a:p>
          <a:p>
            <a:r>
              <a:rPr lang="en-US" baseline="0" dirty="0"/>
              <a:t>The cardiovascular system comprises the heart, blood vessels, and blood. It is responsible for circulation.</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a:t>
            </a:fld>
            <a:endParaRPr lang="en-US"/>
          </a:p>
        </p:txBody>
      </p:sp>
    </p:spTree>
    <p:extLst>
      <p:ext uri="{BB962C8B-B14F-4D97-AF65-F5344CB8AC3E}">
        <p14:creationId xmlns:p14="http://schemas.microsoft.com/office/powerpoint/2010/main" xmlns="" val="2180893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1" baseline="0" dirty="0"/>
          </a:p>
          <a:p>
            <a:r>
              <a:rPr lang="en-US" altLang="en-US" dirty="0"/>
              <a:t>Arterial blood is bright red because it contains oxyhemoglobin and is rich in oxygen.</a:t>
            </a:r>
          </a:p>
          <a:p>
            <a:endParaRPr lang="en-US" altLang="en-US" dirty="0"/>
          </a:p>
          <a:p>
            <a:r>
              <a:rPr lang="en-US" altLang="en-US" dirty="0"/>
              <a:t>Venous blood is dark red because it contains deoxyhemoglobin and is oxygen-poor. It contains a higher concentration of carbon dioxide than oxygen.</a:t>
            </a:r>
          </a:p>
          <a:p>
            <a:endParaRPr lang="en-US" altLang="en-US" dirty="0"/>
          </a:p>
          <a:p>
            <a:r>
              <a:rPr lang="en-US" altLang="en-US" b="1" dirty="0"/>
              <a:t>Oxygenated: </a:t>
            </a:r>
            <a:r>
              <a:rPr lang="en-US" altLang="en-US" dirty="0"/>
              <a:t>Carrying a high</a:t>
            </a:r>
            <a:r>
              <a:rPr lang="en-US" altLang="en-US" baseline="0" dirty="0"/>
              <a:t> concentration of oxygen</a:t>
            </a:r>
          </a:p>
          <a:p>
            <a:r>
              <a:rPr lang="en-US" altLang="en-US" b="1" baseline="0" dirty="0"/>
              <a:t>Deoxygenated: </a:t>
            </a:r>
            <a:r>
              <a:rPr lang="en-US" altLang="en-US" baseline="0" dirty="0"/>
              <a:t>Carrying a low concentration of oxygen</a:t>
            </a:r>
            <a:endParaRPr lang="en-US" alt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14</a:t>
            </a:fld>
            <a:endParaRPr lang="en-US"/>
          </a:p>
        </p:txBody>
      </p:sp>
    </p:spTree>
    <p:extLst>
      <p:ext uri="{BB962C8B-B14F-4D97-AF65-F5344CB8AC3E}">
        <p14:creationId xmlns:p14="http://schemas.microsoft.com/office/powerpoint/2010/main" xmlns="" val="1689676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6.4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r>
              <a:rPr lang="en-US" altLang="en-US" dirty="0"/>
              <a:t>Arterial (oxygenated) blood is transported from the heart through the body’s largest artery, the </a:t>
            </a:r>
            <a:r>
              <a:rPr lang="en-US" altLang="en-US" b="1" dirty="0"/>
              <a:t>aorta</a:t>
            </a:r>
            <a:r>
              <a:rPr lang="en-US" altLang="en-US" dirty="0"/>
              <a:t>. The aorta branches repeatedly to form other, smaller arteries, then </a:t>
            </a:r>
            <a:r>
              <a:rPr lang="en-US" altLang="en-US" b="1" dirty="0"/>
              <a:t>arterioles</a:t>
            </a:r>
            <a:r>
              <a:rPr lang="en-US" altLang="en-US" dirty="0"/>
              <a:t>, and finally tiny </a:t>
            </a:r>
            <a:r>
              <a:rPr lang="en-US" altLang="en-US" b="1" dirty="0"/>
              <a:t>capillaries</a:t>
            </a:r>
            <a:r>
              <a:rPr lang="en-US" altLang="en-US" dirty="0"/>
              <a:t>.</a:t>
            </a:r>
          </a:p>
          <a:p>
            <a:endParaRPr lang="en-US" altLang="en-US" dirty="0"/>
          </a:p>
          <a:p>
            <a:r>
              <a:rPr lang="en-US" altLang="en-US" dirty="0"/>
              <a:t>Gas exchange occurs at the capillary level. Blood delivers oxygen and nutrients to the body cells</a:t>
            </a:r>
            <a:r>
              <a:rPr lang="en-US" altLang="en-US" baseline="0" dirty="0"/>
              <a:t> a</a:t>
            </a:r>
            <a:r>
              <a:rPr lang="en-US" altLang="en-US" dirty="0"/>
              <a:t>t the same and picks up carbon dioxide for removal through the lungs.</a:t>
            </a:r>
          </a:p>
          <a:p>
            <a:endParaRPr lang="en-US" altLang="en-US" dirty="0"/>
          </a:p>
          <a:p>
            <a:r>
              <a:rPr lang="en-US" altLang="en-US" dirty="0"/>
              <a:t>The capillaries connect to </a:t>
            </a:r>
            <a:r>
              <a:rPr lang="en-US" altLang="en-US" b="1" dirty="0"/>
              <a:t>venules</a:t>
            </a:r>
            <a:r>
              <a:rPr lang="en-US" altLang="en-US" dirty="0"/>
              <a:t>, which combine to form larger </a:t>
            </a:r>
            <a:r>
              <a:rPr lang="en-US" altLang="en-US" b="1" dirty="0"/>
              <a:t>veins</a:t>
            </a:r>
            <a:r>
              <a:rPr lang="en-US" altLang="en-US" dirty="0"/>
              <a:t>, eventually carrying deoxygenated blood to the </a:t>
            </a:r>
            <a:r>
              <a:rPr lang="en-US" altLang="en-US" b="1" dirty="0"/>
              <a:t>superior and inferior vena </a:t>
            </a:r>
            <a:r>
              <a:rPr lang="en-US" altLang="en-US" b="1" dirty="0" err="1"/>
              <a:t>cavae</a:t>
            </a:r>
            <a:r>
              <a:rPr lang="en-US" altLang="en-US" dirty="0"/>
              <a:t>, which return the blood to the heart. From the heart, it is pumped to the lungs for gas exchange and reoxygenation, and the cycle repeats.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16</a:t>
            </a:fld>
            <a:endParaRPr lang="en-US"/>
          </a:p>
        </p:txBody>
      </p:sp>
    </p:spTree>
    <p:extLst>
      <p:ext uri="{BB962C8B-B14F-4D97-AF65-F5344CB8AC3E}">
        <p14:creationId xmlns:p14="http://schemas.microsoft.com/office/powerpoint/2010/main" xmlns="" val="271460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6.2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pPr>
              <a:defRPr/>
            </a:pPr>
            <a:r>
              <a:rPr lang="en-US" dirty="0"/>
              <a:t>Both arteries and veins have three layers:</a:t>
            </a:r>
            <a:endParaRPr lang="en-US" b="1" dirty="0"/>
          </a:p>
          <a:p>
            <a:pPr lvl="1">
              <a:defRPr/>
            </a:pPr>
            <a:r>
              <a:rPr lang="en-US" b="1" dirty="0"/>
              <a:t>Tunica intima</a:t>
            </a:r>
          </a:p>
          <a:p>
            <a:pPr marL="628650" lvl="1" indent="-171450">
              <a:buFont typeface="Arial" pitchFamily="34" charset="0"/>
              <a:buChar char="•"/>
              <a:defRPr/>
            </a:pPr>
            <a:r>
              <a:rPr lang="en-US" dirty="0"/>
              <a:t>Innermost, smooth layer</a:t>
            </a:r>
          </a:p>
          <a:p>
            <a:pPr marL="628650" lvl="1" indent="-171450">
              <a:buFont typeface="Arial" pitchFamily="34" charset="0"/>
              <a:buChar char="•"/>
              <a:defRPr/>
            </a:pPr>
            <a:r>
              <a:rPr lang="en-US" dirty="0"/>
              <a:t>Direct contact with blood</a:t>
            </a:r>
          </a:p>
          <a:p>
            <a:pPr lvl="1">
              <a:defRPr/>
            </a:pPr>
            <a:r>
              <a:rPr lang="en-US" b="1" dirty="0"/>
              <a:t>Tunica media</a:t>
            </a:r>
          </a:p>
          <a:p>
            <a:pPr marL="628650" lvl="1" indent="-171450">
              <a:buFont typeface="Arial" pitchFamily="34" charset="0"/>
              <a:buChar char="•"/>
              <a:defRPr/>
            </a:pPr>
            <a:r>
              <a:rPr lang="en-US" dirty="0"/>
              <a:t>Middle layer</a:t>
            </a:r>
          </a:p>
          <a:p>
            <a:pPr marL="628650" lvl="1" indent="-171450">
              <a:buFont typeface="Arial" pitchFamily="34" charset="0"/>
              <a:buChar char="•"/>
              <a:defRPr/>
            </a:pPr>
            <a:r>
              <a:rPr lang="en-US" dirty="0"/>
              <a:t>Thickest of the three layers</a:t>
            </a:r>
          </a:p>
          <a:p>
            <a:pPr marL="628650" lvl="1" indent="-171450">
              <a:buFont typeface="Arial" pitchFamily="34" charset="0"/>
              <a:buChar char="•"/>
              <a:defRPr/>
            </a:pPr>
            <a:r>
              <a:rPr lang="en-US" dirty="0"/>
              <a:t>Contracts and relaxes</a:t>
            </a:r>
          </a:p>
          <a:p>
            <a:pPr lvl="1">
              <a:defRPr/>
            </a:pPr>
            <a:r>
              <a:rPr lang="en-US" b="1" dirty="0"/>
              <a:t>Tunica adventitia</a:t>
            </a:r>
          </a:p>
          <a:p>
            <a:pPr marL="628650" lvl="1" indent="-171450">
              <a:buFont typeface="Arial" pitchFamily="34" charset="0"/>
              <a:buChar char="•"/>
              <a:defRPr/>
            </a:pPr>
            <a:r>
              <a:rPr lang="en-US" dirty="0"/>
              <a:t>Outer covering</a:t>
            </a:r>
          </a:p>
          <a:p>
            <a:pPr marL="628650" lvl="1" indent="-171450">
              <a:buFont typeface="Arial" pitchFamily="34" charset="0"/>
              <a:buChar char="•"/>
              <a:defRPr/>
            </a:pPr>
            <a:r>
              <a:rPr lang="en-US" dirty="0"/>
              <a:t>Protects and supports the vessel</a:t>
            </a:r>
          </a:p>
          <a:p>
            <a:pPr marL="171450" indent="-171450">
              <a:buFont typeface="Arial" pitchFamily="34" charset="0"/>
              <a:buChar char="•"/>
              <a:defRPr/>
            </a:pPr>
            <a:endParaRPr lang="en-US" dirty="0"/>
          </a:p>
          <a:p>
            <a:pPr>
              <a:buFont typeface="Arial" pitchFamily="34" charset="0"/>
              <a:buNone/>
              <a:defRPr/>
            </a:pPr>
            <a:r>
              <a:rPr lang="en-US" dirty="0"/>
              <a:t>In addition, veins have valves at intervals to prevent the backflow of blood.</a:t>
            </a:r>
          </a:p>
        </p:txBody>
      </p:sp>
      <p:sp>
        <p:nvSpPr>
          <p:cNvPr id="4" name="Slide Number Placeholder 3"/>
          <p:cNvSpPr>
            <a:spLocks noGrp="1"/>
          </p:cNvSpPr>
          <p:nvPr>
            <p:ph type="sldNum" sz="quarter" idx="5"/>
          </p:nvPr>
        </p:nvSpPr>
        <p:spPr/>
        <p:txBody>
          <a:bodyPr/>
          <a:lstStyle/>
          <a:p>
            <a:fld id="{969E8D09-9492-4554-9C8F-456CB81F32A8}" type="slidenum">
              <a:rPr lang="en-US" smtClean="0"/>
              <a:pPr/>
              <a:t>17</a:t>
            </a:fld>
            <a:endParaRPr lang="en-US"/>
          </a:p>
        </p:txBody>
      </p:sp>
    </p:spTree>
    <p:extLst>
      <p:ext uri="{BB962C8B-B14F-4D97-AF65-F5344CB8AC3E}">
        <p14:creationId xmlns:p14="http://schemas.microsoft.com/office/powerpoint/2010/main" xmlns="" val="2279814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6.2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pPr>
              <a:defRPr/>
            </a:pPr>
            <a:r>
              <a:rPr lang="en-US" b="1" dirty="0"/>
              <a:t>Arteries:</a:t>
            </a:r>
          </a:p>
          <a:p>
            <a:pPr marL="171450" indent="-171450">
              <a:buFont typeface="Arial" pitchFamily="34" charset="0"/>
              <a:buChar char="•"/>
              <a:defRPr/>
            </a:pPr>
            <a:r>
              <a:rPr lang="en-US" dirty="0"/>
              <a:t>Known as efferent vessels because they carry blood away from the heart</a:t>
            </a:r>
          </a:p>
          <a:p>
            <a:pPr marL="171450" indent="-171450">
              <a:buFont typeface="Arial" pitchFamily="34" charset="0"/>
              <a:buChar char="•"/>
              <a:defRPr/>
            </a:pPr>
            <a:r>
              <a:rPr lang="en-US" dirty="0"/>
              <a:t>All arteries except the pulmonary arteries carry oxygenated blood;</a:t>
            </a:r>
            <a:r>
              <a:rPr lang="en-US" baseline="0" dirty="0"/>
              <a:t> th</a:t>
            </a:r>
            <a:r>
              <a:rPr lang="en-US" dirty="0"/>
              <a:t>e pulmonary arteries carry deoxygenated blood from the heart to the lungs</a:t>
            </a:r>
          </a:p>
          <a:p>
            <a:pPr marL="171450" indent="-171450">
              <a:buFont typeface="Arial" pitchFamily="34" charset="0"/>
              <a:buChar char="•"/>
              <a:defRPr/>
            </a:pPr>
            <a:r>
              <a:rPr lang="en-US" dirty="0"/>
              <a:t>Arterial walls are thicker than walls in veins because the arteries transport blood under high pressure</a:t>
            </a:r>
          </a:p>
          <a:p>
            <a:pPr marL="171450" indent="-171450">
              <a:buFont typeface="Arial" pitchFamily="34" charset="0"/>
              <a:buChar char="•"/>
              <a:defRPr/>
            </a:pPr>
            <a:r>
              <a:rPr lang="en-US" dirty="0"/>
              <a:t>The</a:t>
            </a:r>
            <a:r>
              <a:rPr lang="en-US" baseline="0" dirty="0"/>
              <a:t> aorta branches into smaller arteries, which divide further into smaller </a:t>
            </a:r>
            <a:r>
              <a:rPr lang="en-US" b="1" baseline="0" dirty="0"/>
              <a:t>arterioles</a:t>
            </a:r>
            <a:r>
              <a:rPr lang="en-US" baseline="0" dirty="0"/>
              <a:t>, until they reach the capillaries</a:t>
            </a:r>
          </a:p>
          <a:p>
            <a:pPr marL="171450" indent="-171450">
              <a:buFont typeface="Arial" pitchFamily="34" charset="0"/>
              <a:buChar char="•"/>
              <a:defRPr/>
            </a:pPr>
            <a:endParaRPr lang="en-US" baseline="0" dirty="0"/>
          </a:p>
          <a:p>
            <a:pPr marL="0" indent="0">
              <a:buFont typeface="Arial" pitchFamily="34" charset="0"/>
              <a:buNone/>
              <a:defRPr/>
            </a:pPr>
            <a:r>
              <a:rPr lang="en-US" baseline="0" dirty="0"/>
              <a:t>Refer to Figure 6-7 in the textbook for an illustration of the major arteries in the human body.</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18</a:t>
            </a:fld>
            <a:endParaRPr lang="en-US"/>
          </a:p>
        </p:txBody>
      </p:sp>
    </p:spTree>
    <p:extLst>
      <p:ext uri="{BB962C8B-B14F-4D97-AF65-F5344CB8AC3E}">
        <p14:creationId xmlns:p14="http://schemas.microsoft.com/office/powerpoint/2010/main" xmlns="" val="428257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6.2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pPr>
              <a:buFont typeface="Arial" pitchFamily="34" charset="0"/>
              <a:buNone/>
              <a:defRPr/>
            </a:pPr>
            <a:r>
              <a:rPr lang="en-US" b="1" dirty="0"/>
              <a:t>Capillaries:</a:t>
            </a:r>
          </a:p>
          <a:p>
            <a:pPr marL="171450" indent="-171450">
              <a:buFont typeface="Arial" pitchFamily="34" charset="0"/>
              <a:buChar char="•"/>
              <a:defRPr/>
            </a:pPr>
            <a:r>
              <a:rPr lang="en-US" dirty="0"/>
              <a:t>Carry out exchange of gases: bring oxygen to the body</a:t>
            </a:r>
            <a:r>
              <a:rPr lang="en-US" baseline="0" dirty="0"/>
              <a:t> cells and remove carbon dioxide and nitrogenous waste</a:t>
            </a:r>
            <a:endParaRPr lang="en-US" dirty="0"/>
          </a:p>
          <a:p>
            <a:pPr marL="171450" indent="-171450">
              <a:buFont typeface="Arial" pitchFamily="34" charset="0"/>
              <a:buChar char="•"/>
              <a:defRPr/>
            </a:pPr>
            <a:r>
              <a:rPr lang="en-US" dirty="0"/>
              <a:t>Deliver nutrients and molecules to cells</a:t>
            </a:r>
          </a:p>
          <a:p>
            <a:pPr marL="171450" indent="-171450">
              <a:buFont typeface="Arial" pitchFamily="34" charset="0"/>
              <a:buChar char="•"/>
              <a:defRPr/>
            </a:pPr>
            <a:r>
              <a:rPr lang="en-US" dirty="0"/>
              <a:t>Remove waste products from cells</a:t>
            </a:r>
          </a:p>
        </p:txBody>
      </p:sp>
      <p:sp>
        <p:nvSpPr>
          <p:cNvPr id="4" name="Slide Number Placeholder 3"/>
          <p:cNvSpPr>
            <a:spLocks noGrp="1"/>
          </p:cNvSpPr>
          <p:nvPr>
            <p:ph type="sldNum" sz="quarter" idx="5"/>
          </p:nvPr>
        </p:nvSpPr>
        <p:spPr/>
        <p:txBody>
          <a:bodyPr/>
          <a:lstStyle/>
          <a:p>
            <a:fld id="{969E8D09-9492-4554-9C8F-456CB81F32A8}" type="slidenum">
              <a:rPr lang="en-US" smtClean="0"/>
              <a:pPr/>
              <a:t>19</a:t>
            </a:fld>
            <a:endParaRPr lang="en-US"/>
          </a:p>
        </p:txBody>
      </p:sp>
    </p:spTree>
    <p:extLst>
      <p:ext uri="{BB962C8B-B14F-4D97-AF65-F5344CB8AC3E}">
        <p14:creationId xmlns:p14="http://schemas.microsoft.com/office/powerpoint/2010/main" xmlns="" val="3003713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6.2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pPr>
              <a:buFont typeface="Arial" pitchFamily="34" charset="0"/>
              <a:buNone/>
              <a:defRPr/>
            </a:pPr>
            <a:r>
              <a:rPr lang="en-US" b="1" dirty="0"/>
              <a:t>Veins:</a:t>
            </a:r>
          </a:p>
          <a:p>
            <a:pPr marL="171450" indent="-171450">
              <a:buFont typeface="Arial" pitchFamily="34" charset="0"/>
              <a:buChar char="•"/>
              <a:defRPr/>
            </a:pPr>
            <a:r>
              <a:rPr lang="en-US" dirty="0"/>
              <a:t>Known as afferent vessels because they carry blood toward the heart</a:t>
            </a:r>
          </a:p>
          <a:p>
            <a:pPr marL="171450" indent="-171450">
              <a:buFont typeface="Arial" pitchFamily="34" charset="0"/>
              <a:buChar char="•"/>
              <a:defRPr/>
            </a:pPr>
            <a:r>
              <a:rPr lang="en-US" dirty="0"/>
              <a:t>All veins except the pulmonary veins carry deoxygenated blood;</a:t>
            </a:r>
            <a:r>
              <a:rPr lang="en-US" baseline="0" dirty="0"/>
              <a:t> t</a:t>
            </a:r>
            <a:r>
              <a:rPr lang="en-US" dirty="0"/>
              <a:t>he pulmonary veins carry oxygenated blood from the lungs to the heart</a:t>
            </a:r>
          </a:p>
          <a:p>
            <a:pPr marL="171450" indent="-171450">
              <a:buFont typeface="Arial" pitchFamily="34" charset="0"/>
              <a:buChar char="•"/>
              <a:defRPr/>
            </a:pPr>
            <a:r>
              <a:rPr lang="en-US" dirty="0"/>
              <a:t>One-way valves keep blood moving in the right direction</a:t>
            </a:r>
          </a:p>
          <a:p>
            <a:pPr marL="0" indent="0">
              <a:buFont typeface="Arial" pitchFamily="34" charset="0"/>
              <a:buNone/>
              <a:defRPr/>
            </a:pPr>
            <a:endParaRPr lang="en-US" dirty="0"/>
          </a:p>
          <a:p>
            <a:pPr marL="0" indent="0">
              <a:buFont typeface="Arial" pitchFamily="34" charset="0"/>
              <a:buNone/>
              <a:defRPr/>
            </a:pPr>
            <a:r>
              <a:rPr lang="en-US" dirty="0"/>
              <a:t>Refer to Figure 6-8 in the textbook for an illustration of the major veins in the body. Notice</a:t>
            </a:r>
            <a:r>
              <a:rPr lang="en-US" baseline="0" dirty="0"/>
              <a:t> that the names of the veins are similar to those of nearby arteries.</a:t>
            </a:r>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20</a:t>
            </a:fld>
            <a:endParaRPr lang="en-US"/>
          </a:p>
        </p:txBody>
      </p:sp>
    </p:spTree>
    <p:extLst>
      <p:ext uri="{BB962C8B-B14F-4D97-AF65-F5344CB8AC3E}">
        <p14:creationId xmlns:p14="http://schemas.microsoft.com/office/powerpoint/2010/main" xmlns="" val="94334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6.2 </a:t>
            </a:r>
            <a:r>
              <a:rPr lang="en-US" altLang="en-US" dirty="0">
                <a:latin typeface="Albertus Medium" pitchFamily="34" charset="0"/>
              </a:rPr>
              <a:t>Identify and describe the structures and functions of the different types of blood vessels.</a:t>
            </a:r>
          </a:p>
          <a:p>
            <a:endParaRPr lang="en-US" baseline="0" dirty="0"/>
          </a:p>
          <a:p>
            <a:r>
              <a:rPr lang="en-US" b="1" baseline="0" dirty="0"/>
              <a:t>Notes:</a:t>
            </a:r>
          </a:p>
          <a:p>
            <a:pPr>
              <a:defRPr/>
            </a:pPr>
            <a:endParaRPr lang="en-US" dirty="0"/>
          </a:p>
          <a:p>
            <a:pPr>
              <a:buFont typeface="Arial" pitchFamily="34" charset="0"/>
              <a:buNone/>
              <a:defRPr/>
            </a:pPr>
            <a:r>
              <a:rPr lang="en-US" b="0" dirty="0"/>
              <a:t>Because arteries are under higher pressure than</a:t>
            </a:r>
            <a:r>
              <a:rPr lang="en-US" b="0" baseline="0" dirty="0"/>
              <a:t> veins, firm pressure must be held for a longer time to ensure that the bleeding has stopped.</a:t>
            </a:r>
          </a:p>
          <a:p>
            <a:pPr>
              <a:buFont typeface="Arial" pitchFamily="34" charset="0"/>
              <a:buNone/>
              <a:defRPr/>
            </a:pPr>
            <a:endParaRPr lang="en-US" b="0" baseline="0" dirty="0"/>
          </a:p>
          <a:p>
            <a:pPr>
              <a:buFont typeface="Arial" pitchFamily="34" charset="0"/>
              <a:buNone/>
              <a:defRPr/>
            </a:pPr>
            <a:r>
              <a:rPr lang="en-US" b="1" baseline="0" dirty="0"/>
              <a:t>Hematoma: </a:t>
            </a:r>
            <a:r>
              <a:rPr lang="en-US" b="0" baseline="0" dirty="0"/>
              <a:t>Collection of blood under the skin due to leakage of blood from a punctured vein or artery</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21</a:t>
            </a:fld>
            <a:endParaRPr lang="en-US"/>
          </a:p>
        </p:txBody>
      </p:sp>
    </p:spTree>
    <p:extLst>
      <p:ext uri="{BB962C8B-B14F-4D97-AF65-F5344CB8AC3E}">
        <p14:creationId xmlns:p14="http://schemas.microsoft.com/office/powerpoint/2010/main" xmlns="" val="265411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6.3 </a:t>
            </a:r>
            <a:r>
              <a:rPr lang="en-US" altLang="en-US" dirty="0">
                <a:latin typeface="Albertus Medium" pitchFamily="34" charset="0"/>
              </a:rPr>
              <a:t>Locate and name the veins most commonly used for phlebotomy procedures.</a:t>
            </a:r>
            <a:endParaRPr lang="en-US" baseline="0" dirty="0"/>
          </a:p>
          <a:p>
            <a:endParaRPr lang="en-US" baseline="0" dirty="0"/>
          </a:p>
          <a:p>
            <a:r>
              <a:rPr lang="en-US" b="1" baseline="0" dirty="0"/>
              <a:t>Notes:</a:t>
            </a:r>
          </a:p>
          <a:p>
            <a:endParaRPr lang="en-US" b="1" baseline="0" dirty="0"/>
          </a:p>
          <a:p>
            <a:pPr>
              <a:defRPr/>
            </a:pPr>
            <a:r>
              <a:rPr lang="en-US" b="1" dirty="0"/>
              <a:t>Antecubital fossa:</a:t>
            </a:r>
          </a:p>
          <a:p>
            <a:pPr marL="171450" indent="-171450">
              <a:buFont typeface="Arial" pitchFamily="34" charset="0"/>
              <a:buChar char="•"/>
              <a:defRPr/>
            </a:pPr>
            <a:r>
              <a:rPr lang="en-US" dirty="0"/>
              <a:t>Inside of the elbow</a:t>
            </a:r>
          </a:p>
          <a:p>
            <a:pPr marL="171450" indent="-171450">
              <a:buFont typeface="Arial" pitchFamily="34" charset="0"/>
              <a:buChar char="•"/>
              <a:defRPr/>
            </a:pPr>
            <a:r>
              <a:rPr lang="en-US" dirty="0"/>
              <a:t>Most common site for phlebotomy</a:t>
            </a:r>
          </a:p>
          <a:p>
            <a:pPr marL="171450" indent="-171450">
              <a:buFont typeface="Arial" pitchFamily="34" charset="0"/>
              <a:buChar char="•"/>
              <a:defRPr/>
            </a:pPr>
            <a:r>
              <a:rPr lang="en-US" b="1" dirty="0"/>
              <a:t>Median cubital vein: </a:t>
            </a:r>
            <a:r>
              <a:rPr lang="en-US" dirty="0"/>
              <a:t>best site</a:t>
            </a:r>
            <a:r>
              <a:rPr lang="en-US" baseline="0" dirty="0"/>
              <a:t> (l</a:t>
            </a:r>
            <a:r>
              <a:rPr lang="en-US" dirty="0"/>
              <a:t>argest and best-anchored)</a:t>
            </a:r>
          </a:p>
          <a:p>
            <a:pPr marL="171450" indent="-171450">
              <a:buFont typeface="Arial" pitchFamily="34" charset="0"/>
              <a:buChar char="•"/>
              <a:defRPr/>
            </a:pPr>
            <a:r>
              <a:rPr lang="en-US" b="1" dirty="0"/>
              <a:t>Cephalic vein: </a:t>
            </a:r>
            <a:r>
              <a:rPr lang="en-US" dirty="0"/>
              <a:t>also well-anchored but harder to palpate</a:t>
            </a:r>
          </a:p>
          <a:p>
            <a:pPr marL="171450" indent="-171450">
              <a:buFont typeface="Arial" pitchFamily="34" charset="0"/>
              <a:buChar char="•"/>
              <a:defRPr/>
            </a:pPr>
            <a:r>
              <a:rPr lang="en-US" b="1" dirty="0"/>
              <a:t>Basilic vein: </a:t>
            </a:r>
            <a:r>
              <a:rPr lang="en-US" dirty="0"/>
              <a:t>easy to palpate but tends to roll; also lies closer to the median nerve and brachial artery</a:t>
            </a:r>
          </a:p>
          <a:p>
            <a:pPr marL="171450" indent="-171450">
              <a:buFont typeface="Arial" pitchFamily="34" charset="0"/>
              <a:buChar char="•"/>
              <a:defRPr/>
            </a:pPr>
            <a:endParaRPr lang="en-US" dirty="0"/>
          </a:p>
          <a:p>
            <a:pPr marL="0" indent="0">
              <a:buFont typeface="Arial" pitchFamily="34" charset="0"/>
              <a:buNone/>
              <a:defRPr/>
            </a:pPr>
            <a:r>
              <a:rPr lang="en-US" dirty="0"/>
              <a:t>The two most common vein</a:t>
            </a:r>
            <a:r>
              <a:rPr lang="en-US" baseline="0" dirty="0"/>
              <a:t> patterns are the H pattern and the M pattern.</a:t>
            </a:r>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23</a:t>
            </a:fld>
            <a:endParaRPr lang="en-US"/>
          </a:p>
        </p:txBody>
      </p:sp>
    </p:spTree>
    <p:extLst>
      <p:ext uri="{BB962C8B-B14F-4D97-AF65-F5344CB8AC3E}">
        <p14:creationId xmlns:p14="http://schemas.microsoft.com/office/powerpoint/2010/main" xmlns="" val="19756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6.3 </a:t>
            </a:r>
            <a:r>
              <a:rPr lang="en-US" altLang="en-US" dirty="0">
                <a:latin typeface="Albertus Medium" pitchFamily="34" charset="0"/>
              </a:rPr>
              <a:t>Locate and name the veins most commonly used for phlebotomy procedures.</a:t>
            </a:r>
            <a:endParaRPr lang="en-US" baseline="0" dirty="0"/>
          </a:p>
          <a:p>
            <a:endParaRPr lang="en-US" baseline="0" dirty="0"/>
          </a:p>
          <a:p>
            <a:r>
              <a:rPr lang="en-US" b="1" baseline="0" dirty="0"/>
              <a:t>Notes:</a:t>
            </a:r>
          </a:p>
          <a:p>
            <a:endParaRPr lang="en-US" b="1" baseline="0" dirty="0"/>
          </a:p>
          <a:p>
            <a:pPr>
              <a:buFont typeface="Arial" pitchFamily="34" charset="0"/>
              <a:buNone/>
              <a:defRPr/>
            </a:pPr>
            <a:r>
              <a:rPr lang="en-US" dirty="0"/>
              <a:t>The</a:t>
            </a:r>
            <a:r>
              <a:rPr lang="en-US" baseline="0" dirty="0"/>
              <a:t> phlebotomist m</a:t>
            </a:r>
            <a:r>
              <a:rPr lang="en-US" dirty="0"/>
              <a:t>ay also use veins in the back of the hand (dorsal arch) if the antecubital veins are not</a:t>
            </a:r>
            <a:r>
              <a:rPr lang="en-US" baseline="0" dirty="0"/>
              <a:t> accessible</a:t>
            </a:r>
            <a:r>
              <a:rPr lang="en-US" dirty="0"/>
              <a:t>.</a:t>
            </a:r>
          </a:p>
          <a:p>
            <a:pPr marL="171450" indent="-171450">
              <a:buFont typeface="Arial" pitchFamily="34" charset="0"/>
              <a:buChar char="•"/>
              <a:defRPr/>
            </a:pPr>
            <a:r>
              <a:rPr lang="en-US" dirty="0"/>
              <a:t>Smaller and more difficult to use</a:t>
            </a:r>
          </a:p>
          <a:p>
            <a:pPr marL="171450" indent="-171450">
              <a:buFont typeface="Arial" pitchFamily="34" charset="0"/>
              <a:buChar char="•"/>
              <a:defRPr/>
            </a:pPr>
            <a:r>
              <a:rPr lang="en-US" dirty="0"/>
              <a:t>Butterfly needle is usually required</a:t>
            </a:r>
          </a:p>
          <a:p>
            <a:pPr>
              <a:buFont typeface="Arial" pitchFamily="34" charset="0"/>
              <a:buNone/>
              <a:defRPr/>
            </a:pPr>
            <a:endParaRPr lang="en-US" dirty="0"/>
          </a:p>
          <a:p>
            <a:pPr>
              <a:buFont typeface="Arial" pitchFamily="34" charset="0"/>
              <a:buNone/>
              <a:defRPr/>
            </a:pPr>
            <a:r>
              <a:rPr lang="en-US" dirty="0"/>
              <a:t>Phlebotomists should not use veins in the head, legs, or feet.</a:t>
            </a:r>
          </a:p>
        </p:txBody>
      </p:sp>
      <p:sp>
        <p:nvSpPr>
          <p:cNvPr id="4" name="Slide Number Placeholder 3"/>
          <p:cNvSpPr>
            <a:spLocks noGrp="1"/>
          </p:cNvSpPr>
          <p:nvPr>
            <p:ph type="sldNum" sz="quarter" idx="5"/>
          </p:nvPr>
        </p:nvSpPr>
        <p:spPr/>
        <p:txBody>
          <a:bodyPr/>
          <a:lstStyle/>
          <a:p>
            <a:fld id="{969E8D09-9492-4554-9C8F-456CB81F32A8}" type="slidenum">
              <a:rPr lang="en-US" smtClean="0"/>
              <a:pPr/>
              <a:t>24</a:t>
            </a:fld>
            <a:endParaRPr lang="en-US"/>
          </a:p>
        </p:txBody>
      </p:sp>
    </p:spTree>
    <p:extLst>
      <p:ext uri="{BB962C8B-B14F-4D97-AF65-F5344CB8AC3E}">
        <p14:creationId xmlns:p14="http://schemas.microsoft.com/office/powerpoint/2010/main" xmlns="" val="134829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6.3 </a:t>
            </a:r>
            <a:r>
              <a:rPr lang="en-US" altLang="en-US" dirty="0">
                <a:latin typeface="Albertus Medium" pitchFamily="34" charset="0"/>
              </a:rPr>
              <a:t>Locate and name the veins most commonly used for phlebotomy procedures.</a:t>
            </a:r>
            <a:endParaRPr lang="en-US" baseline="0" dirty="0"/>
          </a:p>
          <a:p>
            <a:endParaRPr lang="en-US" baseline="0" dirty="0"/>
          </a:p>
          <a:p>
            <a:r>
              <a:rPr lang="en-US" b="1" baseline="0" dirty="0"/>
              <a:t>Notes:</a:t>
            </a:r>
          </a:p>
          <a:p>
            <a:endParaRPr lang="en-US" b="1" baseline="0" dirty="0"/>
          </a:p>
          <a:p>
            <a:r>
              <a:rPr lang="en-US" b="0" baseline="0" dirty="0"/>
              <a:t>Patients have been awarded millions of dollars in compensation for loss of function. Always follow proper techniques and never probe for the vein at the selected site.</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25</a:t>
            </a:fld>
            <a:endParaRPr lang="en-US"/>
          </a:p>
        </p:txBody>
      </p:sp>
    </p:spTree>
    <p:extLst>
      <p:ext uri="{BB962C8B-B14F-4D97-AF65-F5344CB8AC3E}">
        <p14:creationId xmlns:p14="http://schemas.microsoft.com/office/powerpoint/2010/main" xmlns="" val="100451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1" baseline="0" dirty="0"/>
          </a:p>
          <a:p>
            <a:r>
              <a:rPr lang="en-US" altLang="en-US" dirty="0"/>
              <a:t>The cardiovascular system comprises the heart, blood vessels, and blood. This system transports nutrients, gases, and hormones throughout the body and transports wastes to the appropriate systems for excretion.</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a:t>
            </a:fld>
            <a:endParaRPr lang="en-US"/>
          </a:p>
        </p:txBody>
      </p:sp>
    </p:spTree>
    <p:extLst>
      <p:ext uri="{BB962C8B-B14F-4D97-AF65-F5344CB8AC3E}">
        <p14:creationId xmlns:p14="http://schemas.microsoft.com/office/powerpoint/2010/main" xmlns="" val="3755826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b="0" dirty="0">
                <a:latin typeface="Albertus Medium" pitchFamily="34" charset="0"/>
              </a:rPr>
              <a:t>6.1</a:t>
            </a:r>
            <a:r>
              <a:rPr lang="en-US" altLang="en-US" dirty="0">
                <a:latin typeface="Albertus Medium" pitchFamily="34" charset="0"/>
              </a:rPr>
              <a:t>	Describe circulation and the purpose of the vascular system.</a:t>
            </a:r>
          </a:p>
          <a:p>
            <a:pPr marL="404813" indent="-404813">
              <a:spcBef>
                <a:spcPts val="2400"/>
              </a:spcBef>
            </a:pPr>
            <a:r>
              <a:rPr lang="en-US" altLang="en-US" dirty="0">
                <a:latin typeface="Albertus Medium" pitchFamily="34" charset="0"/>
              </a:rPr>
              <a:t>6.2	Identify</a:t>
            </a:r>
            <a:r>
              <a:rPr lang="en-US" altLang="en-US" baseline="0" dirty="0">
                <a:latin typeface="Albertus Medium" pitchFamily="34" charset="0"/>
              </a:rPr>
              <a:t> and describe the structures and functions of the different types of blood vessels.</a:t>
            </a:r>
            <a:endParaRPr lang="en-US" altLang="en-US" dirty="0">
              <a:latin typeface="Albertus Medium"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26</a:t>
            </a:fld>
            <a:endParaRPr lang="en-US"/>
          </a:p>
        </p:txBody>
      </p:sp>
    </p:spTree>
    <p:extLst>
      <p:ext uri="{BB962C8B-B14F-4D97-AF65-F5344CB8AC3E}">
        <p14:creationId xmlns:p14="http://schemas.microsoft.com/office/powerpoint/2010/main" xmlns="" val="702039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0" baseline="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30</a:t>
            </a:fld>
            <a:endParaRPr lang="en-US"/>
          </a:p>
        </p:txBody>
      </p:sp>
    </p:spTree>
    <p:extLst>
      <p:ext uri="{BB962C8B-B14F-4D97-AF65-F5344CB8AC3E}">
        <p14:creationId xmlns:p14="http://schemas.microsoft.com/office/powerpoint/2010/main" xmlns="" val="357534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aseline="0" dirty="0"/>
          </a:p>
          <a:p>
            <a:pPr>
              <a:defRPr/>
            </a:pPr>
            <a:r>
              <a:rPr lang="en-US" dirty="0"/>
              <a:t>When blood is allowed to settle, it separates into cellular (formed elements) and liquid components.</a:t>
            </a:r>
          </a:p>
          <a:p>
            <a:pPr>
              <a:defRPr/>
            </a:pPr>
            <a:endParaRPr lang="en-US" dirty="0"/>
          </a:p>
          <a:p>
            <a:pPr>
              <a:defRPr/>
            </a:pPr>
            <a:r>
              <a:rPr lang="en-US" b="1" dirty="0"/>
              <a:t>Formed elements:</a:t>
            </a:r>
          </a:p>
          <a:p>
            <a:pPr marL="171450" indent="-171450">
              <a:buFont typeface="Arial" pitchFamily="34" charset="0"/>
              <a:buChar char="•"/>
              <a:defRPr/>
            </a:pPr>
            <a:r>
              <a:rPr lang="en-US" dirty="0"/>
              <a:t>Make</a:t>
            </a:r>
            <a:r>
              <a:rPr lang="en-US" baseline="0" dirty="0"/>
              <a:t> </a:t>
            </a:r>
            <a:r>
              <a:rPr lang="en-US" dirty="0"/>
              <a:t>up about 45% of the total blood volume</a:t>
            </a:r>
          </a:p>
          <a:p>
            <a:pPr marL="171450" indent="-171450">
              <a:buFont typeface="Arial" pitchFamily="34" charset="0"/>
              <a:buChar char="•"/>
              <a:defRPr/>
            </a:pPr>
            <a:r>
              <a:rPr lang="en-US" dirty="0"/>
              <a:t>Almost 99% of cells are RBCs</a:t>
            </a:r>
          </a:p>
          <a:p>
            <a:pPr marL="171450" indent="-171450">
              <a:buFont typeface="Arial" panose="020B0604020202020204" pitchFamily="34" charset="0"/>
              <a:buChar char="•"/>
            </a:pPr>
            <a:r>
              <a:rPr lang="en-US" b="1" baseline="0" dirty="0"/>
              <a:t>Erythrocytes: </a:t>
            </a:r>
            <a:r>
              <a:rPr lang="en-US" baseline="0" dirty="0"/>
              <a:t>red blood cells</a:t>
            </a:r>
          </a:p>
          <a:p>
            <a:pPr marL="171450" indent="-171450">
              <a:buFont typeface="Arial" panose="020B0604020202020204" pitchFamily="34" charset="0"/>
              <a:buChar char="•"/>
            </a:pPr>
            <a:r>
              <a:rPr lang="en-US" b="1" baseline="0" dirty="0"/>
              <a:t>Leukocytes: </a:t>
            </a:r>
            <a:r>
              <a:rPr lang="en-US" baseline="0" dirty="0"/>
              <a:t>white blood cells</a:t>
            </a:r>
          </a:p>
          <a:p>
            <a:pPr marL="171450" indent="-171450">
              <a:buFont typeface="Arial" panose="020B0604020202020204" pitchFamily="34" charset="0"/>
              <a:buChar char="•"/>
            </a:pPr>
            <a:r>
              <a:rPr lang="en-US" b="1" baseline="0" dirty="0"/>
              <a:t>Platelets: thrombocytes</a:t>
            </a:r>
            <a:endParaRPr lang="en-US" dirty="0"/>
          </a:p>
          <a:p>
            <a:pPr marL="171450" indent="-171450">
              <a:buFont typeface="Arial" pitchFamily="34" charset="0"/>
              <a:buChar char="•"/>
              <a:defRPr/>
            </a:pPr>
            <a:endParaRPr lang="en-US" dirty="0"/>
          </a:p>
          <a:p>
            <a:pPr>
              <a:buFont typeface="Arial" pitchFamily="34" charset="0"/>
              <a:buNone/>
              <a:defRPr/>
            </a:pPr>
            <a:r>
              <a:rPr lang="en-US" b="1" dirty="0"/>
              <a:t>Plasma:</a:t>
            </a:r>
          </a:p>
          <a:p>
            <a:pPr marL="171450" indent="-171450">
              <a:buFont typeface="Arial" pitchFamily="34" charset="0"/>
              <a:buChar char="•"/>
              <a:defRPr/>
            </a:pPr>
            <a:r>
              <a:rPr lang="en-US" dirty="0"/>
              <a:t>Water makes up 90% to 92% of plasma</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Solutes </a:t>
            </a:r>
            <a:r>
              <a:rPr lang="en-US" b="0" baseline="0" dirty="0"/>
              <a:t>are </a:t>
            </a:r>
            <a:r>
              <a:rPr lang="en-US" baseline="0" dirty="0"/>
              <a:t>dissolved chemicals, including</a:t>
            </a:r>
            <a:r>
              <a:rPr lang="en-US" dirty="0"/>
              <a:t>:</a:t>
            </a:r>
          </a:p>
          <a:p>
            <a:pPr lvl="1">
              <a:defRPr/>
            </a:pPr>
            <a:r>
              <a:rPr lang="en-US" dirty="0"/>
              <a:t>Electrolytes</a:t>
            </a:r>
          </a:p>
          <a:p>
            <a:pPr lvl="1">
              <a:defRPr/>
            </a:pPr>
            <a:r>
              <a:rPr lang="en-US" dirty="0"/>
              <a:t>Enzymes</a:t>
            </a:r>
          </a:p>
          <a:p>
            <a:pPr lvl="1">
              <a:defRPr/>
            </a:pPr>
            <a:r>
              <a:rPr lang="en-US" dirty="0"/>
              <a:t>Glucose</a:t>
            </a:r>
          </a:p>
          <a:p>
            <a:pPr lvl="1">
              <a:defRPr/>
            </a:pPr>
            <a:r>
              <a:rPr lang="en-US" dirty="0"/>
              <a:t>Hormones</a:t>
            </a:r>
          </a:p>
          <a:p>
            <a:pPr lvl="1">
              <a:defRPr/>
            </a:pPr>
            <a:r>
              <a:rPr lang="en-US" dirty="0"/>
              <a:t>Lipids</a:t>
            </a:r>
          </a:p>
          <a:p>
            <a:pPr lvl="1">
              <a:defRPr/>
            </a:pPr>
            <a:r>
              <a:rPr lang="en-US" dirty="0"/>
              <a:t>Proteins</a:t>
            </a:r>
          </a:p>
          <a:p>
            <a:pPr lvl="1">
              <a:defRPr/>
            </a:pPr>
            <a:r>
              <a:rPr lang="en-US" dirty="0"/>
              <a:t>Metabolic substances</a:t>
            </a:r>
          </a:p>
        </p:txBody>
      </p:sp>
      <p:sp>
        <p:nvSpPr>
          <p:cNvPr id="4" name="Slide Number Placeholder 3"/>
          <p:cNvSpPr>
            <a:spLocks noGrp="1"/>
          </p:cNvSpPr>
          <p:nvPr>
            <p:ph type="sldNum" sz="quarter" idx="5"/>
          </p:nvPr>
        </p:nvSpPr>
        <p:spPr/>
        <p:txBody>
          <a:bodyPr/>
          <a:lstStyle/>
          <a:p>
            <a:fld id="{969E8D09-9492-4554-9C8F-456CB81F32A8}" type="slidenum">
              <a:rPr lang="en-US" smtClean="0"/>
              <a:pPr/>
              <a:t>31</a:t>
            </a:fld>
            <a:endParaRPr lang="en-US"/>
          </a:p>
        </p:txBody>
      </p:sp>
    </p:spTree>
    <p:extLst>
      <p:ext uri="{BB962C8B-B14F-4D97-AF65-F5344CB8AC3E}">
        <p14:creationId xmlns:p14="http://schemas.microsoft.com/office/powerpoint/2010/main" xmlns="" val="409564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r>
              <a:rPr lang="en-US" b="0" baseline="0" dirty="0"/>
              <a:t>The formed elements of blood originate from stem cells (the cells from which specific body cells are formed). </a:t>
            </a:r>
          </a:p>
          <a:p>
            <a:endParaRPr lang="en-US" b="0" baseline="0" dirty="0"/>
          </a:p>
          <a:p>
            <a:r>
              <a:rPr lang="en-US" b="1" baseline="0" dirty="0"/>
              <a:t>Hematopoietic</a:t>
            </a:r>
            <a:r>
              <a:rPr lang="en-US" b="0" baseline="0" dirty="0"/>
              <a:t> (blood-forming) compartments:</a:t>
            </a:r>
          </a:p>
          <a:p>
            <a:pPr marL="171450" indent="-171450">
              <a:buFont typeface="Arial" panose="020B0604020202020204" pitchFamily="34" charset="0"/>
              <a:buChar char="•"/>
            </a:pPr>
            <a:r>
              <a:rPr lang="en-US" b="0" baseline="0" dirty="0"/>
              <a:t>Myeloid: developed from bone marrow</a:t>
            </a:r>
          </a:p>
          <a:p>
            <a:pPr marL="171450" indent="-171450">
              <a:buFont typeface="Arial" panose="020B0604020202020204" pitchFamily="34" charset="0"/>
              <a:buChar char="•"/>
            </a:pPr>
            <a:r>
              <a:rPr lang="en-US" b="0" baseline="0" dirty="0"/>
              <a:t>Lymphoid: developed from the lymphatic system</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Granulocyte: </a:t>
            </a:r>
            <a:r>
              <a:rPr lang="en-US" b="0" baseline="0" dirty="0"/>
              <a:t>White blood cell containing granules of various colors and chemical makeup; basophils, eosinophils, and neutrophils</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For a diagram of how blood cells originate from stem cells, see Figure 6-13 in the textbook.</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32</a:t>
            </a:fld>
            <a:endParaRPr lang="en-US"/>
          </a:p>
        </p:txBody>
      </p:sp>
    </p:spTree>
    <p:extLst>
      <p:ext uri="{BB962C8B-B14F-4D97-AF65-F5344CB8AC3E}">
        <p14:creationId xmlns:p14="http://schemas.microsoft.com/office/powerpoint/2010/main" xmlns="" val="381401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1" baseline="0" dirty="0"/>
          </a:p>
          <a:p>
            <a:r>
              <a:rPr lang="en-US" altLang="en-US" dirty="0"/>
              <a:t>Red blood cells are </a:t>
            </a:r>
            <a:r>
              <a:rPr lang="en-US" altLang="en-US" b="1" dirty="0"/>
              <a:t>biconcave</a:t>
            </a:r>
            <a:r>
              <a:rPr lang="en-US" altLang="en-US" dirty="0"/>
              <a:t>—they resemble donuts with a depression in the center instead of a hole. They contain </a:t>
            </a:r>
            <a:r>
              <a:rPr lang="en-US" altLang="en-US" b="1" dirty="0"/>
              <a:t>hemoglobin</a:t>
            </a:r>
            <a:r>
              <a:rPr lang="en-US" altLang="en-US" dirty="0"/>
              <a:t>, which allows them to carry oxygen to all body cells and remove carbon dioxide from the cells.</a:t>
            </a:r>
          </a:p>
          <a:p>
            <a:endParaRPr lang="en-US" altLang="en-US" dirty="0"/>
          </a:p>
          <a:p>
            <a:r>
              <a:rPr lang="en-US" altLang="en-US" b="1" dirty="0"/>
              <a:t>Normal values—adult males:</a:t>
            </a:r>
          </a:p>
          <a:p>
            <a:r>
              <a:rPr lang="en-US" altLang="en-US" dirty="0"/>
              <a:t>	RBCs:	4.7–6.1 million/</a:t>
            </a:r>
            <a:r>
              <a:rPr lang="el-GR" altLang="en-US" dirty="0"/>
              <a:t>μ</a:t>
            </a:r>
            <a:r>
              <a:rPr lang="en-US" altLang="en-US" dirty="0"/>
              <a:t>L of blood</a:t>
            </a:r>
          </a:p>
          <a:p>
            <a:r>
              <a:rPr lang="en-US" altLang="en-US" dirty="0"/>
              <a:t>	Hgb:	14–18 g/dL of blood</a:t>
            </a:r>
          </a:p>
          <a:p>
            <a:endParaRPr lang="en-US" altLang="en-US" dirty="0"/>
          </a:p>
          <a:p>
            <a:r>
              <a:rPr lang="en-US" altLang="en-US" b="1" dirty="0"/>
              <a:t>Normal values—females and children:</a:t>
            </a:r>
          </a:p>
          <a:p>
            <a:r>
              <a:rPr lang="en-US" altLang="en-US" dirty="0"/>
              <a:t>	RBCs:	4.2–6.4 million/</a:t>
            </a:r>
            <a:r>
              <a:rPr lang="el-GR" altLang="en-US" dirty="0"/>
              <a:t>μ</a:t>
            </a:r>
            <a:r>
              <a:rPr lang="en-US" altLang="en-US" dirty="0"/>
              <a:t>L of blood</a:t>
            </a:r>
          </a:p>
          <a:p>
            <a:r>
              <a:rPr lang="en-US" altLang="en-US" dirty="0"/>
              <a:t>	Hgb:	12–16 g/dL of blood</a:t>
            </a:r>
          </a:p>
          <a:p>
            <a:endParaRPr lang="en-US" altLang="en-US" dirty="0"/>
          </a:p>
          <a:p>
            <a:r>
              <a:rPr lang="en-US" altLang="en-US" dirty="0"/>
              <a:t>The</a:t>
            </a:r>
            <a:r>
              <a:rPr lang="en-US" altLang="en-US" baseline="0" dirty="0"/>
              <a:t> normal values for red blood cells and hemoglobin are higher in infants for the first several weeks after birth.</a:t>
            </a:r>
            <a:endParaRPr lang="en-US" altLang="en-US" dirty="0"/>
          </a:p>
          <a:p>
            <a:endParaRPr lang="en-US" altLang="en-US" dirty="0"/>
          </a:p>
          <a:p>
            <a:r>
              <a:rPr lang="en-US" altLang="en-US" dirty="0"/>
              <a:t>An abnormally</a:t>
            </a:r>
            <a:r>
              <a:rPr lang="en-US" altLang="en-US" baseline="0" dirty="0"/>
              <a:t> low hemoglobin level and/or decrease in the number of red blood cells is called </a:t>
            </a:r>
            <a:r>
              <a:rPr lang="en-US" altLang="en-US" b="1" i="0" baseline="0" dirty="0"/>
              <a:t>anemia.</a:t>
            </a:r>
            <a:endParaRPr lang="en-US" altLang="en-US" b="1" i="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33</a:t>
            </a:fld>
            <a:endParaRPr lang="en-US"/>
          </a:p>
        </p:txBody>
      </p:sp>
    </p:spTree>
    <p:extLst>
      <p:ext uri="{BB962C8B-B14F-4D97-AF65-F5344CB8AC3E}">
        <p14:creationId xmlns:p14="http://schemas.microsoft.com/office/powerpoint/2010/main" xmlns="" val="269813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r>
              <a:rPr lang="en-US" altLang="en-US" dirty="0"/>
              <a:t>Conditions that may cause a decrease in hemoglobin or in RBC numbers include:</a:t>
            </a:r>
          </a:p>
          <a:p>
            <a:pPr marL="171450" indent="-171450">
              <a:buFont typeface="Arial" panose="020B0604020202020204" pitchFamily="34" charset="0"/>
              <a:buChar char="•"/>
            </a:pPr>
            <a:r>
              <a:rPr lang="en-US" b="0" baseline="0" dirty="0"/>
              <a:t>Sickle cell anemia</a:t>
            </a:r>
          </a:p>
          <a:p>
            <a:pPr marL="171450" indent="-171450">
              <a:buFont typeface="Arial" panose="020B0604020202020204" pitchFamily="34" charset="0"/>
              <a:buChar char="•"/>
            </a:pPr>
            <a:r>
              <a:rPr lang="en-US" b="0" baseline="0" dirty="0"/>
              <a:t>Hemophilia</a:t>
            </a:r>
          </a:p>
          <a:p>
            <a:pPr marL="171450" indent="-171450">
              <a:buFont typeface="Arial" panose="020B0604020202020204" pitchFamily="34" charset="0"/>
              <a:buChar char="•"/>
            </a:pPr>
            <a:r>
              <a:rPr lang="en-US" b="0" baseline="0" dirty="0"/>
              <a:t>Some forms of cancer</a:t>
            </a:r>
          </a:p>
          <a:p>
            <a:pPr marL="171450" indent="-171450">
              <a:buFont typeface="Arial" panose="020B0604020202020204" pitchFamily="34" charset="0"/>
              <a:buChar char="•"/>
            </a:pPr>
            <a:r>
              <a:rPr lang="en-US" b="0" baseline="0" dirty="0"/>
              <a:t>Dietary deficiency of iron, folate, and/or vitamin B</a:t>
            </a:r>
            <a:r>
              <a:rPr lang="en-US" b="0" baseline="-25000" dirty="0"/>
              <a:t>12</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34</a:t>
            </a:fld>
            <a:endParaRPr lang="en-US"/>
          </a:p>
        </p:txBody>
      </p:sp>
    </p:spTree>
    <p:extLst>
      <p:ext uri="{BB962C8B-B14F-4D97-AF65-F5344CB8AC3E}">
        <p14:creationId xmlns:p14="http://schemas.microsoft.com/office/powerpoint/2010/main" xmlns="" val="1049418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1" baseline="0" dirty="0"/>
          </a:p>
          <a:p>
            <a:r>
              <a:rPr lang="en-US" altLang="en-US" b="1" dirty="0"/>
              <a:t>Jaundice</a:t>
            </a:r>
            <a:r>
              <a:rPr lang="en-US" altLang="en-US" b="1" baseline="0" dirty="0"/>
              <a:t>: </a:t>
            </a:r>
            <a:r>
              <a:rPr lang="en-US" altLang="en-US" b="0" baseline="0" dirty="0"/>
              <a:t>Y</a:t>
            </a:r>
            <a:r>
              <a:rPr lang="en-US" altLang="en-US" baseline="0" dirty="0"/>
              <a:t>ellow coloration of the skin and eyes</a:t>
            </a:r>
          </a:p>
          <a:p>
            <a:r>
              <a:rPr lang="en-US" b="1" baseline="0" dirty="0"/>
              <a:t>Hemolysis: </a:t>
            </a:r>
            <a:r>
              <a:rPr lang="en-US" b="0" baseline="0" dirty="0"/>
              <a:t>Destruction of red blood cells</a:t>
            </a:r>
          </a:p>
          <a:p>
            <a:endParaRPr lang="en-US" b="0" baseline="0" dirty="0"/>
          </a:p>
          <a:p>
            <a:r>
              <a:rPr lang="en-US" b="0" baseline="0" dirty="0"/>
              <a:t>In newborns, who normally have a higher level of red blood cells and hemoglobin, the liver may not be able to keep up with the bilirubin produced by hemolysis. Because excessive bilirubin may damage the internal organs, infants who have an excess of bilirubin are often placed under ultraviolet lamps. Bilirubin is light-sensitive, so light can break it down.</a:t>
            </a:r>
            <a:endParaRPr lang="en-US" b="0" baseline="-2500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35</a:t>
            </a:fld>
            <a:endParaRPr lang="en-US"/>
          </a:p>
        </p:txBody>
      </p:sp>
    </p:spTree>
    <p:extLst>
      <p:ext uri="{BB962C8B-B14F-4D97-AF65-F5344CB8AC3E}">
        <p14:creationId xmlns:p14="http://schemas.microsoft.com/office/powerpoint/2010/main" xmlns="" val="411959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r>
              <a:rPr lang="en-US" altLang="en-US" b="1" dirty="0"/>
              <a:t>Diapedesis: </a:t>
            </a:r>
            <a:r>
              <a:rPr lang="en-US" altLang="en-US" dirty="0"/>
              <a:t>The process of passing through capillary walls to enter tissues</a:t>
            </a:r>
          </a:p>
          <a:p>
            <a:r>
              <a:rPr lang="en-US" altLang="en-US" b="1" dirty="0"/>
              <a:t>Phagocytosis: </a:t>
            </a:r>
            <a:r>
              <a:rPr lang="en-US" altLang="en-US" dirty="0"/>
              <a:t>The process of surrounding and destroying foreign substances, including pathogens</a:t>
            </a:r>
          </a:p>
          <a:p>
            <a:endParaRPr lang="en-US" altLang="en-US" dirty="0"/>
          </a:p>
          <a:p>
            <a:r>
              <a:rPr lang="en-US" altLang="en-US" b="1" dirty="0"/>
              <a:t>Leukocyte values: </a:t>
            </a:r>
          </a:p>
          <a:p>
            <a:pPr>
              <a:buFont typeface="Arial" pitchFamily="34" charset="0"/>
              <a:buChar char="•"/>
            </a:pPr>
            <a:r>
              <a:rPr lang="en-US" altLang="en-US" dirty="0"/>
              <a:t> Normally 5,000 to 10,000 WBCs/mm</a:t>
            </a:r>
            <a:r>
              <a:rPr lang="en-US" altLang="en-US" baseline="30000" dirty="0"/>
              <a:t>3</a:t>
            </a:r>
          </a:p>
          <a:p>
            <a:pPr>
              <a:buFont typeface="Arial" pitchFamily="34" charset="0"/>
              <a:buChar char="•"/>
            </a:pPr>
            <a:r>
              <a:rPr lang="en-US" altLang="en-US" dirty="0"/>
              <a:t> Bacterial infections cause increase</a:t>
            </a:r>
          </a:p>
          <a:p>
            <a:pPr>
              <a:buFont typeface="Arial" pitchFamily="34" charset="0"/>
              <a:buChar char="•"/>
            </a:pPr>
            <a:r>
              <a:rPr lang="en-US" altLang="en-US" dirty="0"/>
              <a:t> Leukemia and other disorders cause decrease</a:t>
            </a:r>
          </a:p>
          <a:p>
            <a:endParaRPr lang="en-US" altLang="en-US" dirty="0"/>
          </a:p>
          <a:p>
            <a:r>
              <a:rPr lang="en-US" altLang="en-US" dirty="0"/>
              <a:t>There</a:t>
            </a:r>
            <a:r>
              <a:rPr lang="en-US" altLang="en-US" baseline="0" dirty="0"/>
              <a:t> are t</a:t>
            </a:r>
            <a:r>
              <a:rPr lang="en-US" altLang="en-US" dirty="0"/>
              <a:t>wo main categories of leukocytes: polymorphonuclear (granulocytes; those with multiple-lobed nuclei) and mononuclear (those with single-lobed nuclei).</a:t>
            </a:r>
          </a:p>
          <a:p>
            <a:pPr>
              <a:buFont typeface="Arial" pitchFamily="34" charset="0"/>
              <a:buChar char="•"/>
            </a:pPr>
            <a:r>
              <a:rPr lang="en-US" altLang="en-US" b="1" dirty="0"/>
              <a:t> Polymorphonuclear leukocytes: </a:t>
            </a:r>
            <a:r>
              <a:rPr lang="en-US" altLang="en-US" b="0" dirty="0"/>
              <a:t>n</a:t>
            </a:r>
            <a:r>
              <a:rPr lang="en-US" altLang="en-US" dirty="0"/>
              <a:t>eutrophils, eosinophils, basophils</a:t>
            </a:r>
          </a:p>
          <a:p>
            <a:pPr>
              <a:buFont typeface="Arial" pitchFamily="34" charset="0"/>
              <a:buChar char="•"/>
            </a:pPr>
            <a:r>
              <a:rPr lang="en-US" altLang="en-US" b="1" dirty="0"/>
              <a:t> Mononuclear leukocytes: </a:t>
            </a:r>
            <a:r>
              <a:rPr lang="en-US" altLang="en-US" b="0" dirty="0"/>
              <a:t>m</a:t>
            </a:r>
            <a:r>
              <a:rPr lang="en-US" altLang="en-US" dirty="0"/>
              <a:t>onocytes, lymphocytes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36</a:t>
            </a:fld>
            <a:endParaRPr lang="en-US"/>
          </a:p>
        </p:txBody>
      </p:sp>
    </p:spTree>
    <p:extLst>
      <p:ext uri="{BB962C8B-B14F-4D97-AF65-F5344CB8AC3E}">
        <p14:creationId xmlns:p14="http://schemas.microsoft.com/office/powerpoint/2010/main" xmlns="" val="355600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1" baseline="0" dirty="0"/>
          </a:p>
          <a:p>
            <a:r>
              <a:rPr lang="en-US" altLang="en-US" b="1" dirty="0"/>
              <a:t>Polymorphonuclear</a:t>
            </a:r>
            <a:r>
              <a:rPr lang="en-US" altLang="en-US" b="1" baseline="0" dirty="0"/>
              <a:t> </a:t>
            </a:r>
            <a:r>
              <a:rPr lang="en-US" altLang="en-US" b="0" baseline="0" dirty="0"/>
              <a:t>WBCs have a nucleus that is segmented into two or more lobes.</a:t>
            </a:r>
          </a:p>
          <a:p>
            <a:r>
              <a:rPr lang="en-US" altLang="en-US" b="1" baseline="0" dirty="0"/>
              <a:t>Mononuclear </a:t>
            </a:r>
            <a:r>
              <a:rPr lang="en-US" altLang="en-US" b="0" baseline="0" dirty="0"/>
              <a:t>WBCs have a single-lobed nucleus.</a:t>
            </a:r>
          </a:p>
          <a:p>
            <a:endParaRPr lang="en-US" altLang="en-US" b="0" baseline="0" dirty="0"/>
          </a:p>
          <a:p>
            <a:r>
              <a:rPr lang="en-US" altLang="en-US" b="0" baseline="0" dirty="0"/>
              <a:t>Another system divides WBCs into myeloid cells and lymphoid cells.</a:t>
            </a:r>
          </a:p>
          <a:p>
            <a:pPr lvl="1"/>
            <a:r>
              <a:rPr lang="en-US" altLang="en-US" b="1" baseline="0" dirty="0"/>
              <a:t>Myeloid</a:t>
            </a:r>
          </a:p>
          <a:p>
            <a:pPr marL="628650" lvl="1" indent="-171450">
              <a:buFont typeface="Arial" panose="020B0604020202020204" pitchFamily="34" charset="0"/>
              <a:buChar char="•"/>
            </a:pPr>
            <a:r>
              <a:rPr lang="en-US" altLang="en-US" b="0" baseline="0" dirty="0"/>
              <a:t>Granulocytes</a:t>
            </a:r>
          </a:p>
          <a:p>
            <a:pPr marL="628650" lvl="1" indent="-171450">
              <a:buFont typeface="Arial" panose="020B0604020202020204" pitchFamily="34" charset="0"/>
              <a:buChar char="•"/>
            </a:pPr>
            <a:r>
              <a:rPr lang="en-US" altLang="en-US" b="0" baseline="0" dirty="0"/>
              <a:t>Monocytes</a:t>
            </a:r>
            <a:endParaRPr lang="en-US" altLang="en-US" b="1" baseline="0" dirty="0"/>
          </a:p>
          <a:p>
            <a:pPr marL="457200" lvl="1" indent="0">
              <a:buFont typeface="Arial" panose="020B0604020202020204" pitchFamily="34" charset="0"/>
              <a:buNone/>
            </a:pPr>
            <a:r>
              <a:rPr lang="en-US" altLang="en-US" b="1" baseline="0" dirty="0"/>
              <a:t>Lymphoid</a:t>
            </a:r>
          </a:p>
          <a:p>
            <a:pPr marL="628650" lvl="1" indent="-171450">
              <a:buFont typeface="Arial" panose="020B0604020202020204" pitchFamily="34" charset="0"/>
              <a:buChar char="•"/>
            </a:pPr>
            <a:r>
              <a:rPr lang="en-US" altLang="en-US" b="0" baseline="0" dirty="0"/>
              <a:t>T-cell lymphocyte: Type of lymphocyte that originates from the lymphoid tissue and assists the immune system through interactions with other leukocytes</a:t>
            </a:r>
          </a:p>
          <a:p>
            <a:pPr marL="628650" lvl="1" indent="-171450">
              <a:buFont typeface="Arial" panose="020B0604020202020204" pitchFamily="34" charset="0"/>
              <a:buChar char="•"/>
            </a:pPr>
            <a:r>
              <a:rPr lang="en-US" altLang="en-US" b="0" baseline="0" dirty="0"/>
              <a:t>B-cell lymphocyte: Type of lymphocyte that produces antibodies upon stimulation</a:t>
            </a:r>
          </a:p>
          <a:p>
            <a:pPr marL="628650" lvl="1" indent="-171450">
              <a:buFont typeface="Arial" panose="020B0604020202020204" pitchFamily="34" charset="0"/>
              <a:buChar char="•"/>
            </a:pPr>
            <a:r>
              <a:rPr lang="en-US" altLang="en-US" b="1" baseline="0" dirty="0"/>
              <a:t>Natural killer (NK) cells: </a:t>
            </a:r>
            <a:r>
              <a:rPr lang="en-US" altLang="en-US" b="0" baseline="0" dirty="0"/>
              <a:t>Type of lymphocytes that can attack and destroy tumor cells or cells that have been infected by viruses</a:t>
            </a:r>
            <a:endParaRPr lang="en-US" altLang="en-US" b="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37</a:t>
            </a:fld>
            <a:endParaRPr lang="en-US"/>
          </a:p>
        </p:txBody>
      </p:sp>
    </p:spTree>
    <p:extLst>
      <p:ext uri="{BB962C8B-B14F-4D97-AF65-F5344CB8AC3E}">
        <p14:creationId xmlns:p14="http://schemas.microsoft.com/office/powerpoint/2010/main" xmlns="" val="2487536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pPr>
              <a:defRPr/>
            </a:pPr>
            <a:r>
              <a:rPr lang="en-US" b="1" dirty="0"/>
              <a:t>Neutrophils</a:t>
            </a:r>
            <a:r>
              <a:rPr lang="en-US" dirty="0"/>
              <a:t> show neutral staining in tan, lavender, or pink with tan-colored granules.</a:t>
            </a:r>
          </a:p>
          <a:p>
            <a:pPr marL="171450" indent="-171450">
              <a:buFont typeface="Arial" pitchFamily="34" charset="0"/>
              <a:buChar char="•"/>
              <a:defRPr/>
            </a:pPr>
            <a:r>
              <a:rPr lang="en-US" dirty="0"/>
              <a:t>60% to 70% of total WBC count (up</a:t>
            </a:r>
            <a:r>
              <a:rPr lang="en-US" baseline="0" dirty="0"/>
              <a:t> to 80% in newborns and 20% to 30% in young children)</a:t>
            </a:r>
            <a:endParaRPr lang="en-US" dirty="0"/>
          </a:p>
          <a:p>
            <a:pPr marL="171450" indent="-171450">
              <a:buFont typeface="Arial" pitchFamily="34" charset="0"/>
              <a:buChar char="•"/>
              <a:defRPr/>
            </a:pPr>
            <a:r>
              <a:rPr lang="en-US" dirty="0"/>
              <a:t>Aid in immune defense</a:t>
            </a:r>
          </a:p>
          <a:p>
            <a:pPr marL="171450" indent="-171450">
              <a:buFont typeface="Arial" pitchFamily="34" charset="0"/>
              <a:buChar char="•"/>
              <a:defRPr/>
            </a:pPr>
            <a:r>
              <a:rPr lang="en-US" dirty="0"/>
              <a:t>Perform phagocytosis</a:t>
            </a:r>
          </a:p>
          <a:p>
            <a:pPr marL="171450" indent="-171450">
              <a:buFont typeface="Arial" pitchFamily="34" charset="0"/>
              <a:buChar char="•"/>
              <a:defRPr/>
            </a:pPr>
            <a:r>
              <a:rPr lang="en-US" dirty="0"/>
              <a:t>Release pyrogens and use lysosomal enzymes to destroy bacteria</a:t>
            </a:r>
          </a:p>
          <a:p>
            <a:pPr marL="171450" indent="-171450">
              <a:buFont typeface="Arial" pitchFamily="34" charset="0"/>
              <a:buChar char="•"/>
              <a:defRPr/>
            </a:pPr>
            <a:endParaRPr lang="en-US" dirty="0"/>
          </a:p>
          <a:p>
            <a:pPr marL="0" indent="0">
              <a:buFont typeface="Arial" pitchFamily="34" charset="0"/>
              <a:buNone/>
              <a:defRPr/>
            </a:pPr>
            <a:r>
              <a:rPr lang="en-US" b="1" dirty="0"/>
              <a:t>Pus: </a:t>
            </a:r>
            <a:r>
              <a:rPr lang="en-US" dirty="0"/>
              <a:t>Substance</a:t>
            </a:r>
            <a:r>
              <a:rPr lang="en-US" baseline="0" dirty="0"/>
              <a:t> containing old leukocytes, pathogens, and other debris; created at the site of infection once the white blood cells undergo phagocytosis</a:t>
            </a:r>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38</a:t>
            </a:fld>
            <a:endParaRPr lang="en-US"/>
          </a:p>
        </p:txBody>
      </p:sp>
    </p:spTree>
    <p:extLst>
      <p:ext uri="{BB962C8B-B14F-4D97-AF65-F5344CB8AC3E}">
        <p14:creationId xmlns:p14="http://schemas.microsoft.com/office/powerpoint/2010/main" xmlns="" val="183739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1" baseline="0" dirty="0"/>
          </a:p>
          <a:p>
            <a:r>
              <a:rPr lang="en-US" altLang="en-US" dirty="0"/>
              <a:t>The heart has four chambers, divided into left and right halves by a </a:t>
            </a:r>
            <a:r>
              <a:rPr lang="en-US" altLang="en-US" b="1" dirty="0"/>
              <a:t>septum</a:t>
            </a:r>
            <a:r>
              <a:rPr lang="en-US" altLang="en-US" dirty="0"/>
              <a:t>. The upper chambers, or atria, receive blood from other parts of the body and pass it through </a:t>
            </a:r>
            <a:r>
              <a:rPr lang="en-US" altLang="en-US" b="1" dirty="0"/>
              <a:t>valves</a:t>
            </a:r>
            <a:r>
              <a:rPr lang="en-US" altLang="en-US" dirty="0"/>
              <a:t> to the lower chambers, or ventricles, to be pumped out. The valves</a:t>
            </a:r>
            <a:r>
              <a:rPr lang="en-US" altLang="en-US" baseline="0" dirty="0"/>
              <a:t> open in one direction only, keeping the blood flowing in only one direction inside the heart. Valves also separate the heart from the </a:t>
            </a:r>
            <a:r>
              <a:rPr lang="en-US" altLang="en-US" b="1" baseline="0" dirty="0"/>
              <a:t>aorta</a:t>
            </a:r>
            <a:r>
              <a:rPr lang="en-US" altLang="en-US" baseline="0" dirty="0"/>
              <a:t> (aortic semilunar valve) and </a:t>
            </a:r>
            <a:r>
              <a:rPr lang="en-US" altLang="en-US" b="1" baseline="0" dirty="0"/>
              <a:t>pulmonary arteries</a:t>
            </a:r>
            <a:r>
              <a:rPr lang="en-US" altLang="en-US" baseline="0" dirty="0"/>
              <a:t> (pulmonary semilunar valve) to prevent blood from flowing back into the heart once it has been pumped out.</a:t>
            </a:r>
            <a:endParaRPr lang="en-US" altLang="en-US" dirty="0"/>
          </a:p>
          <a:p>
            <a:endParaRPr lang="en-US" altLang="en-US" dirty="0"/>
          </a:p>
          <a:p>
            <a:r>
              <a:rPr lang="en-US" altLang="en-US" b="1" dirty="0"/>
              <a:t>Right atrium: </a:t>
            </a:r>
            <a:r>
              <a:rPr lang="en-US" altLang="en-US" b="0" dirty="0"/>
              <a:t>R</a:t>
            </a:r>
            <a:r>
              <a:rPr lang="en-US" altLang="en-US" dirty="0"/>
              <a:t>eceives deoxygenated blood from the body</a:t>
            </a:r>
          </a:p>
          <a:p>
            <a:r>
              <a:rPr lang="en-US" altLang="en-US" b="1" dirty="0"/>
              <a:t>Right ventricle: </a:t>
            </a:r>
            <a:r>
              <a:rPr lang="en-US" altLang="en-US" b="0" dirty="0"/>
              <a:t>S</a:t>
            </a:r>
            <a:r>
              <a:rPr lang="en-US" altLang="en-US" dirty="0"/>
              <a:t>ends deoxygenated blood to the lungs for oxygenation and removal of carbon dioxide</a:t>
            </a:r>
          </a:p>
          <a:p>
            <a:r>
              <a:rPr lang="en-US" altLang="en-US" b="1" dirty="0"/>
              <a:t>Left atrium: </a:t>
            </a:r>
            <a:r>
              <a:rPr lang="en-US" altLang="en-US" b="0" dirty="0"/>
              <a:t>R</a:t>
            </a:r>
            <a:r>
              <a:rPr lang="en-US" altLang="en-US" dirty="0"/>
              <a:t>eceives oxygenated blood from the lungs</a:t>
            </a:r>
          </a:p>
          <a:p>
            <a:r>
              <a:rPr lang="en-US" altLang="en-US" b="1" dirty="0"/>
              <a:t>Left ventricle: </a:t>
            </a:r>
            <a:r>
              <a:rPr lang="en-US" altLang="en-US" b="0" dirty="0"/>
              <a:t>S</a:t>
            </a:r>
            <a:r>
              <a:rPr lang="en-US" altLang="en-US" dirty="0"/>
              <a:t>ends oxygenated blood throughout the body</a:t>
            </a:r>
          </a:p>
          <a:p>
            <a:r>
              <a:rPr lang="en-US" altLang="en-US" b="1" dirty="0"/>
              <a:t>Aorta: </a:t>
            </a:r>
            <a:r>
              <a:rPr lang="en-US" altLang="en-US" dirty="0"/>
              <a:t>Largest artery in the body</a:t>
            </a:r>
          </a:p>
          <a:p>
            <a:r>
              <a:rPr lang="en-US" altLang="en-US" b="1" dirty="0"/>
              <a:t>Pulmonary arteries:</a:t>
            </a:r>
            <a:r>
              <a:rPr lang="en-US" altLang="en-US" b="1" baseline="0" dirty="0"/>
              <a:t> </a:t>
            </a:r>
            <a:r>
              <a:rPr lang="en-US" altLang="en-US" baseline="0" dirty="0"/>
              <a:t>Arteries that transport deoxygenated blood to the lungs</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7</a:t>
            </a:fld>
            <a:endParaRPr lang="en-US"/>
          </a:p>
        </p:txBody>
      </p:sp>
    </p:spTree>
    <p:extLst>
      <p:ext uri="{BB962C8B-B14F-4D97-AF65-F5344CB8AC3E}">
        <p14:creationId xmlns:p14="http://schemas.microsoft.com/office/powerpoint/2010/main" xmlns="" val="2626316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1" baseline="0" dirty="0"/>
          </a:p>
          <a:p>
            <a:pPr>
              <a:defRPr/>
            </a:pPr>
            <a:r>
              <a:rPr lang="en-US" b="1" dirty="0"/>
              <a:t>Eosinophils</a:t>
            </a:r>
            <a:r>
              <a:rPr lang="en-US" dirty="0"/>
              <a:t> have a bilobed nucleus; granules stain orange-red.</a:t>
            </a:r>
          </a:p>
          <a:p>
            <a:pPr marL="171450" indent="-171450">
              <a:buFont typeface="Arial" pitchFamily="34" charset="0"/>
              <a:buChar char="•"/>
              <a:defRPr/>
            </a:pPr>
            <a:r>
              <a:rPr lang="en-US" dirty="0"/>
              <a:t>1% to 4% of total WBC count</a:t>
            </a:r>
          </a:p>
          <a:p>
            <a:pPr marL="171450" indent="-171450">
              <a:buFont typeface="Arial" pitchFamily="34" charset="0"/>
              <a:buChar char="•"/>
              <a:defRPr/>
            </a:pPr>
            <a:r>
              <a:rPr lang="en-US" dirty="0"/>
              <a:t>Assist with inflammatory response</a:t>
            </a:r>
          </a:p>
          <a:p>
            <a:pPr marL="171450" indent="-171450">
              <a:buFont typeface="Arial" pitchFamily="34" charset="0"/>
              <a:buChar char="•"/>
              <a:defRPr/>
            </a:pPr>
            <a:r>
              <a:rPr lang="en-US" dirty="0"/>
              <a:t>Perform phagocytosis</a:t>
            </a:r>
          </a:p>
          <a:p>
            <a:pPr marL="171450" indent="-171450">
              <a:buFont typeface="Arial" pitchFamily="34" charset="0"/>
              <a:buChar char="•"/>
              <a:defRPr/>
            </a:pPr>
            <a:r>
              <a:rPr lang="en-US" dirty="0"/>
              <a:t>Secrete chemicals that destroy certain parasites</a:t>
            </a:r>
          </a:p>
          <a:p>
            <a:pPr marL="0" indent="0">
              <a:buFont typeface="Arial" pitchFamily="34" charset="0"/>
              <a:buNone/>
              <a:defRPr/>
            </a:pPr>
            <a:endParaRPr lang="en-US" dirty="0"/>
          </a:p>
          <a:p>
            <a:pPr marL="0" indent="0">
              <a:buFont typeface="Arial" pitchFamily="34" charset="0"/>
              <a:buNone/>
              <a:defRPr/>
            </a:pPr>
            <a:r>
              <a:rPr lang="en-US" b="1" dirty="0"/>
              <a:t>Cytoplasm: </a:t>
            </a:r>
            <a:r>
              <a:rPr lang="en-US" dirty="0"/>
              <a:t>Area of the cell outside the nucleus</a:t>
            </a:r>
          </a:p>
        </p:txBody>
      </p:sp>
      <p:sp>
        <p:nvSpPr>
          <p:cNvPr id="4" name="Slide Number Placeholder 3"/>
          <p:cNvSpPr>
            <a:spLocks noGrp="1"/>
          </p:cNvSpPr>
          <p:nvPr>
            <p:ph type="sldNum" sz="quarter" idx="5"/>
          </p:nvPr>
        </p:nvSpPr>
        <p:spPr/>
        <p:txBody>
          <a:bodyPr/>
          <a:lstStyle/>
          <a:p>
            <a:fld id="{969E8D09-9492-4554-9C8F-456CB81F32A8}" type="slidenum">
              <a:rPr lang="en-US" smtClean="0"/>
              <a:pPr/>
              <a:t>39</a:t>
            </a:fld>
            <a:endParaRPr lang="en-US"/>
          </a:p>
        </p:txBody>
      </p:sp>
    </p:spTree>
    <p:extLst>
      <p:ext uri="{BB962C8B-B14F-4D97-AF65-F5344CB8AC3E}">
        <p14:creationId xmlns:p14="http://schemas.microsoft.com/office/powerpoint/2010/main" xmlns="" val="327330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pPr>
              <a:defRPr/>
            </a:pPr>
            <a:r>
              <a:rPr lang="en-US" b="1" dirty="0"/>
              <a:t>Basophils</a:t>
            </a:r>
            <a:r>
              <a:rPr lang="en-US" dirty="0"/>
              <a:t> are usually bilobed but may have three</a:t>
            </a:r>
            <a:r>
              <a:rPr lang="en-US" baseline="0" dirty="0"/>
              <a:t> </a:t>
            </a:r>
            <a:r>
              <a:rPr lang="en-US" dirty="0"/>
              <a:t>lobes; granules stain deep blue.</a:t>
            </a:r>
          </a:p>
          <a:p>
            <a:pPr marL="171450" indent="-171450">
              <a:buFont typeface="Arial" pitchFamily="34" charset="0"/>
              <a:buChar char="•"/>
              <a:defRPr/>
            </a:pPr>
            <a:r>
              <a:rPr lang="en-US" dirty="0"/>
              <a:t>0% to 1% of total WBC count—least common of all WBC types</a:t>
            </a:r>
          </a:p>
          <a:p>
            <a:pPr marL="171450" indent="-171450">
              <a:buFont typeface="Arial" pitchFamily="34" charset="0"/>
              <a:buChar char="•"/>
              <a:defRPr/>
            </a:pPr>
            <a:r>
              <a:rPr lang="en-US" dirty="0"/>
              <a:t>Assist with inflammatory response by releasing histamine</a:t>
            </a:r>
          </a:p>
          <a:p>
            <a:pPr marL="171450" indent="-171450">
              <a:buFont typeface="Arial" pitchFamily="34" charset="0"/>
              <a:buChar char="•"/>
              <a:defRPr/>
            </a:pPr>
            <a:r>
              <a:rPr lang="en-US" dirty="0"/>
              <a:t>Release heparin for anticoagulation</a:t>
            </a:r>
          </a:p>
        </p:txBody>
      </p:sp>
      <p:sp>
        <p:nvSpPr>
          <p:cNvPr id="4" name="Slide Number Placeholder 3"/>
          <p:cNvSpPr>
            <a:spLocks noGrp="1"/>
          </p:cNvSpPr>
          <p:nvPr>
            <p:ph type="sldNum" sz="quarter" idx="5"/>
          </p:nvPr>
        </p:nvSpPr>
        <p:spPr/>
        <p:txBody>
          <a:bodyPr/>
          <a:lstStyle/>
          <a:p>
            <a:fld id="{969E8D09-9492-4554-9C8F-456CB81F32A8}" type="slidenum">
              <a:rPr lang="en-US" smtClean="0"/>
              <a:pPr/>
              <a:t>40</a:t>
            </a:fld>
            <a:endParaRPr lang="en-US"/>
          </a:p>
        </p:txBody>
      </p:sp>
    </p:spTree>
    <p:extLst>
      <p:ext uri="{BB962C8B-B14F-4D97-AF65-F5344CB8AC3E}">
        <p14:creationId xmlns:p14="http://schemas.microsoft.com/office/powerpoint/2010/main" xmlns="" val="3041342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pPr>
              <a:defRPr/>
            </a:pPr>
            <a:r>
              <a:rPr lang="en-US" b="1" dirty="0"/>
              <a:t>Monocytes</a:t>
            </a:r>
            <a:r>
              <a:rPr lang="en-US" dirty="0"/>
              <a:t> have a single, kidney-shaped nucleus, and fine granules may be seen in the cytoplasm.</a:t>
            </a:r>
          </a:p>
          <a:p>
            <a:pPr marL="171450" indent="-171450">
              <a:buFont typeface="Arial" pitchFamily="34" charset="0"/>
              <a:buChar char="•"/>
              <a:defRPr/>
            </a:pPr>
            <a:r>
              <a:rPr lang="en-US" dirty="0"/>
              <a:t>2% to 6% of total WBC count</a:t>
            </a:r>
          </a:p>
          <a:p>
            <a:pPr marL="171450" indent="-171450">
              <a:buFont typeface="Arial" pitchFamily="34" charset="0"/>
              <a:buChar char="•"/>
              <a:defRPr/>
            </a:pPr>
            <a:r>
              <a:rPr lang="en-US" dirty="0"/>
              <a:t>Become </a:t>
            </a:r>
            <a:r>
              <a:rPr lang="en-US" b="1" dirty="0"/>
              <a:t>macrophages</a:t>
            </a:r>
            <a:r>
              <a:rPr lang="en-US" dirty="0"/>
              <a:t> to phagocytize dying cells, microorganisms, and foreign substances</a:t>
            </a:r>
          </a:p>
          <a:p>
            <a:pPr marL="171450" indent="-171450">
              <a:buFont typeface="Arial" pitchFamily="34" charset="0"/>
              <a:buChar char="•"/>
              <a:defRPr/>
            </a:pPr>
            <a:r>
              <a:rPr lang="en-US" dirty="0"/>
              <a:t>Chronic infections such as tuberculosis increase cell count</a:t>
            </a:r>
          </a:p>
        </p:txBody>
      </p:sp>
      <p:sp>
        <p:nvSpPr>
          <p:cNvPr id="4" name="Slide Number Placeholder 3"/>
          <p:cNvSpPr>
            <a:spLocks noGrp="1"/>
          </p:cNvSpPr>
          <p:nvPr>
            <p:ph type="sldNum" sz="quarter" idx="5"/>
          </p:nvPr>
        </p:nvSpPr>
        <p:spPr/>
        <p:txBody>
          <a:bodyPr/>
          <a:lstStyle/>
          <a:p>
            <a:fld id="{969E8D09-9492-4554-9C8F-456CB81F32A8}" type="slidenum">
              <a:rPr lang="en-US" smtClean="0"/>
              <a:pPr/>
              <a:t>41</a:t>
            </a:fld>
            <a:endParaRPr lang="en-US"/>
          </a:p>
        </p:txBody>
      </p:sp>
    </p:spTree>
    <p:extLst>
      <p:ext uri="{BB962C8B-B14F-4D97-AF65-F5344CB8AC3E}">
        <p14:creationId xmlns:p14="http://schemas.microsoft.com/office/powerpoint/2010/main" xmlns="" val="3380010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pPr>
              <a:defRPr/>
            </a:pPr>
            <a:r>
              <a:rPr lang="en-US" b="1" dirty="0"/>
              <a:t>Lymphocytes</a:t>
            </a:r>
            <a:r>
              <a:rPr lang="en-US" dirty="0"/>
              <a:t> have a single, round nucleus and very little cytoplasm. They are very active in the immune defense.</a:t>
            </a:r>
          </a:p>
          <a:p>
            <a:pPr marL="171450" indent="-171450">
              <a:buFont typeface="Arial" pitchFamily="34" charset="0"/>
              <a:buChar char="•"/>
              <a:defRPr/>
            </a:pPr>
            <a:r>
              <a:rPr lang="en-US" dirty="0"/>
              <a:t>20% to 30% of total WBC count (40%</a:t>
            </a:r>
            <a:r>
              <a:rPr lang="en-US" baseline="0" dirty="0"/>
              <a:t> to 60% </a:t>
            </a:r>
            <a:r>
              <a:rPr lang="en-US" dirty="0"/>
              <a:t>in young children)</a:t>
            </a:r>
          </a:p>
          <a:p>
            <a:pPr marL="171450" indent="-171450">
              <a:buFont typeface="Arial" pitchFamily="34" charset="0"/>
              <a:buChar char="•"/>
              <a:defRPr/>
            </a:pPr>
            <a:r>
              <a:rPr lang="en-US" dirty="0"/>
              <a:t>B-cell lymphocytes produce antibodies to fight specific foreign antigens</a:t>
            </a:r>
          </a:p>
          <a:p>
            <a:pPr marL="171450" indent="-171450">
              <a:buFont typeface="Arial" pitchFamily="34" charset="0"/>
              <a:buChar char="•"/>
              <a:defRPr/>
            </a:pPr>
            <a:r>
              <a:rPr lang="en-US" dirty="0"/>
              <a:t>T-cell lymphocytes interact with other cells to produce an immune response</a:t>
            </a:r>
          </a:p>
        </p:txBody>
      </p:sp>
      <p:sp>
        <p:nvSpPr>
          <p:cNvPr id="4" name="Slide Number Placeholder 3"/>
          <p:cNvSpPr>
            <a:spLocks noGrp="1"/>
          </p:cNvSpPr>
          <p:nvPr>
            <p:ph type="sldNum" sz="quarter" idx="5"/>
          </p:nvPr>
        </p:nvSpPr>
        <p:spPr/>
        <p:txBody>
          <a:bodyPr/>
          <a:lstStyle/>
          <a:p>
            <a:fld id="{969E8D09-9492-4554-9C8F-456CB81F32A8}" type="slidenum">
              <a:rPr lang="en-US" smtClean="0"/>
              <a:pPr/>
              <a:t>42</a:t>
            </a:fld>
            <a:endParaRPr lang="en-US"/>
          </a:p>
        </p:txBody>
      </p:sp>
    </p:spTree>
    <p:extLst>
      <p:ext uri="{BB962C8B-B14F-4D97-AF65-F5344CB8AC3E}">
        <p14:creationId xmlns:p14="http://schemas.microsoft.com/office/powerpoint/2010/main" xmlns="" val="493640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r>
              <a:rPr lang="en-US" b="1" baseline="0" dirty="0"/>
              <a:t>Notes:</a:t>
            </a:r>
          </a:p>
          <a:p>
            <a:endParaRPr lang="en-US" b="0" baseline="0" dirty="0"/>
          </a:p>
          <a:p>
            <a:pPr>
              <a:defRPr/>
            </a:pPr>
            <a:r>
              <a:rPr lang="en-US" dirty="0"/>
              <a:t>Megakaryocytes are the largest cells in the bone marrow. Platelets are fragments of these large cells.</a:t>
            </a:r>
          </a:p>
          <a:p>
            <a:pPr>
              <a:defRPr/>
            </a:pPr>
            <a:endParaRPr lang="en-US" dirty="0"/>
          </a:p>
          <a:p>
            <a:pPr>
              <a:defRPr/>
            </a:pPr>
            <a:r>
              <a:rPr lang="en-US" dirty="0"/>
              <a:t>Platelets are the first cells to arrive at the site of an injury.</a:t>
            </a:r>
          </a:p>
          <a:p>
            <a:pPr marL="171450" indent="-171450">
              <a:buFont typeface="Arial" pitchFamily="34" charset="0"/>
              <a:buChar char="•"/>
              <a:defRPr/>
            </a:pPr>
            <a:r>
              <a:rPr lang="en-US" dirty="0"/>
              <a:t>Stick to injury site</a:t>
            </a:r>
          </a:p>
          <a:p>
            <a:pPr marL="171450" indent="-171450">
              <a:buFont typeface="Arial" pitchFamily="34" charset="0"/>
              <a:buChar char="•"/>
              <a:defRPr/>
            </a:pPr>
            <a:r>
              <a:rPr lang="en-US" dirty="0"/>
              <a:t>Form platelet plug to slow or stop bleeding</a:t>
            </a:r>
          </a:p>
          <a:p>
            <a:pPr marL="171450" indent="-171450">
              <a:buFont typeface="Arial" pitchFamily="34" charset="0"/>
              <a:buChar char="•"/>
              <a:defRPr/>
            </a:pPr>
            <a:r>
              <a:rPr lang="en-US" dirty="0"/>
              <a:t>Secrete serotonin to constrict blood vessels, decreasing blood loss</a:t>
            </a:r>
          </a:p>
        </p:txBody>
      </p:sp>
      <p:sp>
        <p:nvSpPr>
          <p:cNvPr id="4" name="Slide Number Placeholder 3"/>
          <p:cNvSpPr>
            <a:spLocks noGrp="1"/>
          </p:cNvSpPr>
          <p:nvPr>
            <p:ph type="sldNum" sz="quarter" idx="5"/>
          </p:nvPr>
        </p:nvSpPr>
        <p:spPr/>
        <p:txBody>
          <a:bodyPr/>
          <a:lstStyle/>
          <a:p>
            <a:fld id="{969E8D09-9492-4554-9C8F-456CB81F32A8}" type="slidenum">
              <a:rPr lang="en-US" smtClean="0"/>
              <a:pPr/>
              <a:t>43</a:t>
            </a:fld>
            <a:endParaRPr lang="en-US"/>
          </a:p>
        </p:txBody>
      </p:sp>
    </p:spTree>
    <p:extLst>
      <p:ext uri="{BB962C8B-B14F-4D97-AF65-F5344CB8AC3E}">
        <p14:creationId xmlns:p14="http://schemas.microsoft.com/office/powerpoint/2010/main" xmlns="" val="3459722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1658"/>
          </a:xfrm>
        </p:spPr>
        <p:txBody>
          <a:bodyPr/>
          <a:lstStyle/>
          <a:p>
            <a:pPr marL="404813" indent="-404813">
              <a:spcBef>
                <a:spcPts val="2400"/>
              </a:spcBef>
            </a:pPr>
            <a:r>
              <a:rPr lang="en-US" sz="1000" dirty="0">
                <a:latin typeface="Arial" panose="020B0604020202020204" pitchFamily="34" charset="0"/>
                <a:cs typeface="Arial" panose="020B0604020202020204" pitchFamily="34" charset="0"/>
              </a:rPr>
              <a:t>LO 6.4 </a:t>
            </a:r>
            <a:r>
              <a:rPr lang="en-US" altLang="en-US" sz="1000" dirty="0">
                <a:latin typeface="Arial" panose="020B0604020202020204" pitchFamily="34" charset="0"/>
                <a:cs typeface="Arial" panose="020B0604020202020204" pitchFamily="34" charset="0"/>
              </a:rPr>
              <a:t>Identify the major components of blood and describe the major functions of each.</a:t>
            </a:r>
          </a:p>
          <a:p>
            <a:endParaRPr lang="en-US" sz="1000" baseline="0" dirty="0">
              <a:latin typeface="Arial" panose="020B0604020202020204" pitchFamily="34" charset="0"/>
              <a:cs typeface="Arial" panose="020B0604020202020204" pitchFamily="34" charset="0"/>
            </a:endParaRPr>
          </a:p>
          <a:p>
            <a:r>
              <a:rPr lang="en-US" sz="1000" b="1" baseline="0" dirty="0">
                <a:latin typeface="Arial" panose="020B0604020202020204" pitchFamily="34" charset="0"/>
                <a:cs typeface="Arial" panose="020B0604020202020204" pitchFamily="34" charset="0"/>
              </a:rPr>
              <a:t>Notes:</a:t>
            </a:r>
          </a:p>
          <a:p>
            <a:endParaRPr lang="en-US" sz="1000" b="0" baseline="0"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Serum: </a:t>
            </a:r>
            <a:r>
              <a:rPr lang="en-US" sz="1000" b="0" dirty="0">
                <a:latin typeface="Arial" panose="020B0604020202020204" pitchFamily="34" charset="0"/>
                <a:cs typeface="Arial" panose="020B0604020202020204" pitchFamily="34" charset="0"/>
              </a:rPr>
              <a:t>L</a:t>
            </a:r>
            <a:r>
              <a:rPr lang="en-US" sz="1000" dirty="0">
                <a:latin typeface="Arial" panose="020B0604020202020204" pitchFamily="34" charset="0"/>
                <a:cs typeface="Arial" panose="020B0604020202020204" pitchFamily="34" charset="0"/>
              </a:rPr>
              <a:t>iquid portion of clotted (coagulated) blood</a:t>
            </a:r>
          </a:p>
          <a:p>
            <a:pPr>
              <a:defRPr/>
            </a:pPr>
            <a:r>
              <a:rPr lang="en-US" sz="1000" b="1" dirty="0">
                <a:latin typeface="Arial" panose="020B0604020202020204" pitchFamily="34" charset="0"/>
                <a:cs typeface="Arial" panose="020B0604020202020204" pitchFamily="34" charset="0"/>
              </a:rPr>
              <a:t>Plasma: </a:t>
            </a:r>
            <a:r>
              <a:rPr lang="en-US" sz="1000" b="0" dirty="0">
                <a:latin typeface="Arial" panose="020B0604020202020204" pitchFamily="34" charset="0"/>
                <a:cs typeface="Arial" panose="020B0604020202020204" pitchFamily="34" charset="0"/>
              </a:rPr>
              <a:t>L</a:t>
            </a:r>
            <a:r>
              <a:rPr lang="en-US" sz="1000" dirty="0">
                <a:latin typeface="Arial" panose="020B0604020202020204" pitchFamily="34" charset="0"/>
                <a:cs typeface="Arial" panose="020B0604020202020204" pitchFamily="34" charset="0"/>
              </a:rPr>
              <a:t>iquid portion of </a:t>
            </a:r>
            <a:r>
              <a:rPr lang="en-US" sz="1000" dirty="0" err="1">
                <a:latin typeface="Arial" panose="020B0604020202020204" pitchFamily="34" charset="0"/>
                <a:cs typeface="Arial" panose="020B0604020202020204" pitchFamily="34" charset="0"/>
              </a:rPr>
              <a:t>unclotted</a:t>
            </a:r>
            <a:r>
              <a:rPr lang="en-US" sz="1000" dirty="0">
                <a:latin typeface="Arial" panose="020B0604020202020204" pitchFamily="34" charset="0"/>
                <a:cs typeface="Arial" panose="020B0604020202020204" pitchFamily="34" charset="0"/>
              </a:rPr>
              <a:t> (uncoagulated) blood</a:t>
            </a:r>
          </a:p>
          <a:p>
            <a:pPr>
              <a:defRPr/>
            </a:pPr>
            <a:endParaRPr lang="en-US" sz="1000"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Blood that is collected in a tube containing an anticoagulant and is then centrifuged separates into three distinct layers: plasma, buffy coat (WBCs and platelets), and red blood cells.</a:t>
            </a:r>
          </a:p>
          <a:p>
            <a:pPr>
              <a:defRPr/>
            </a:pPr>
            <a:endParaRPr lang="en-US" sz="1000"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Anticoagulant:</a:t>
            </a:r>
            <a:r>
              <a:rPr lang="en-US" sz="1000" b="1" baseline="0" dirty="0">
                <a:latin typeface="Arial" panose="020B0604020202020204" pitchFamily="34" charset="0"/>
                <a:cs typeface="Arial" panose="020B0604020202020204" pitchFamily="34" charset="0"/>
              </a:rPr>
              <a:t> </a:t>
            </a:r>
            <a:r>
              <a:rPr lang="en-US" sz="1000" baseline="0" dirty="0">
                <a:latin typeface="Arial" panose="020B0604020202020204" pitchFamily="34" charset="0"/>
                <a:cs typeface="Arial" panose="020B0604020202020204" pitchFamily="34" charset="0"/>
              </a:rPr>
              <a:t>Agent that prevents blood from clotting</a:t>
            </a:r>
          </a:p>
          <a:p>
            <a:pPr>
              <a:defRPr/>
            </a:pPr>
            <a:r>
              <a:rPr lang="en-US" sz="1000" b="1" baseline="0" dirty="0">
                <a:latin typeface="Arial" panose="020B0604020202020204" pitchFamily="34" charset="0"/>
                <a:cs typeface="Arial" panose="020B0604020202020204" pitchFamily="34" charset="0"/>
              </a:rPr>
              <a:t>Centrifugation: </a:t>
            </a:r>
            <a:r>
              <a:rPr lang="en-US" sz="1000" baseline="0" dirty="0">
                <a:latin typeface="Arial" panose="020B0604020202020204" pitchFamily="34" charset="0"/>
                <a:cs typeface="Arial" panose="020B0604020202020204" pitchFamily="34" charset="0"/>
              </a:rPr>
              <a:t>The spinning of test tubes at a high speed around a central axis to separate the components of the test tube contents</a:t>
            </a:r>
            <a:endParaRPr lang="en-US" sz="1000" dirty="0">
              <a:latin typeface="Arial" panose="020B0604020202020204" pitchFamily="34" charset="0"/>
              <a:cs typeface="Arial" panose="020B0604020202020204" pitchFamily="34" charset="0"/>
            </a:endParaRPr>
          </a:p>
          <a:p>
            <a:pPr>
              <a:defRPr/>
            </a:pPr>
            <a:endParaRPr lang="en-US" sz="1000" b="0"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Plasma composition:</a:t>
            </a:r>
          </a:p>
          <a:p>
            <a:pPr>
              <a:buFont typeface="Arial" pitchFamily="34" charset="0"/>
              <a:buChar char="•"/>
              <a:defRPr/>
            </a:pPr>
            <a:r>
              <a:rPr lang="en-US" sz="1000" b="0" dirty="0">
                <a:latin typeface="Arial" panose="020B0604020202020204" pitchFamily="34" charset="0"/>
                <a:cs typeface="Arial" panose="020B0604020202020204" pitchFamily="34" charset="0"/>
              </a:rPr>
              <a:t> 90</a:t>
            </a:r>
            <a:r>
              <a:rPr lang="en-US" sz="1000" b="0" baseline="0" dirty="0">
                <a:latin typeface="Arial" panose="020B0604020202020204" pitchFamily="34" charset="0"/>
                <a:cs typeface="Arial" panose="020B0604020202020204" pitchFamily="34" charset="0"/>
              </a:rPr>
              <a:t>% to 92% water </a:t>
            </a:r>
          </a:p>
          <a:p>
            <a:pPr>
              <a:buFont typeface="Arial" pitchFamily="34" charset="0"/>
              <a:buChar char="•"/>
              <a:defRPr/>
            </a:pPr>
            <a:r>
              <a:rPr lang="en-US" sz="1000" dirty="0">
                <a:latin typeface="Arial" panose="020B0604020202020204" pitchFamily="34" charset="0"/>
                <a:cs typeface="Arial" panose="020B0604020202020204" pitchFamily="34" charset="0"/>
              </a:rPr>
              <a:t> Nutrients: cholesterols, fatty acids, amino acids, glucose</a:t>
            </a:r>
          </a:p>
          <a:p>
            <a:pPr>
              <a:buFont typeface="Arial" pitchFamily="34" charset="0"/>
              <a:buChar char="•"/>
              <a:defRPr/>
            </a:pPr>
            <a:r>
              <a:rPr lang="en-US" sz="1000" dirty="0">
                <a:latin typeface="Arial" panose="020B0604020202020204" pitchFamily="34" charset="0"/>
                <a:cs typeface="Arial" panose="020B0604020202020204" pitchFamily="34" charset="0"/>
              </a:rPr>
              <a:t> Hormones: thymosin, insulin</a:t>
            </a:r>
          </a:p>
          <a:p>
            <a:pPr>
              <a:buFont typeface="Arial" pitchFamily="34" charset="0"/>
              <a:buChar char="•"/>
              <a:defRPr/>
            </a:pPr>
            <a:r>
              <a:rPr lang="en-US" sz="1000" dirty="0">
                <a:latin typeface="Arial" panose="020B0604020202020204" pitchFamily="34" charset="0"/>
                <a:cs typeface="Arial" panose="020B0604020202020204" pitchFamily="34" charset="0"/>
              </a:rPr>
              <a:t> Electrolytes: sodium potassium, calcium, magnesium, chloride</a:t>
            </a:r>
          </a:p>
          <a:p>
            <a:pPr>
              <a:buFont typeface="Arial" pitchFamily="34" charset="0"/>
              <a:buChar char="•"/>
              <a:defRPr/>
            </a:pPr>
            <a:r>
              <a:rPr lang="en-US" sz="1000" dirty="0">
                <a:latin typeface="Arial" panose="020B0604020202020204" pitchFamily="34" charset="0"/>
                <a:cs typeface="Arial" panose="020B0604020202020204" pitchFamily="34" charset="0"/>
              </a:rPr>
              <a:t> Proteins:</a:t>
            </a:r>
            <a:r>
              <a:rPr lang="en-US" sz="1000" baseline="0" dirty="0">
                <a:latin typeface="Arial" panose="020B0604020202020204" pitchFamily="34" charset="0"/>
                <a:cs typeface="Arial" panose="020B0604020202020204" pitchFamily="34" charset="0"/>
              </a:rPr>
              <a:t> fibrinogen, globulins, albumin</a:t>
            </a:r>
          </a:p>
          <a:p>
            <a:pPr>
              <a:buFont typeface="Arial" pitchFamily="34" charset="0"/>
              <a:buChar char="•"/>
              <a:defRPr/>
            </a:pPr>
            <a:r>
              <a:rPr lang="en-US" sz="1000" baseline="0" dirty="0">
                <a:latin typeface="Arial" panose="020B0604020202020204" pitchFamily="34" charset="0"/>
                <a:cs typeface="Arial" panose="020B0604020202020204" pitchFamily="34" charset="0"/>
              </a:rPr>
              <a:t> Waste: urea, uric acid, creatinine, xanthine</a:t>
            </a:r>
          </a:p>
          <a:p>
            <a:pPr>
              <a:buFont typeface="Arial" pitchFamily="34" charset="0"/>
              <a:buChar char="•"/>
              <a:defRPr/>
            </a:pPr>
            <a:r>
              <a:rPr lang="en-US" sz="1000" baseline="0" dirty="0">
                <a:latin typeface="Arial" panose="020B0604020202020204" pitchFamily="34" charset="0"/>
                <a:cs typeface="Arial" panose="020B0604020202020204" pitchFamily="34" charset="0"/>
              </a:rPr>
              <a:t> Protective substances: antitoxins, </a:t>
            </a:r>
            <a:r>
              <a:rPr lang="en-US" sz="1000" baseline="0" dirty="0" err="1">
                <a:latin typeface="Arial" panose="020B0604020202020204" pitchFamily="34" charset="0"/>
                <a:cs typeface="Arial" panose="020B0604020202020204" pitchFamily="34" charset="0"/>
              </a:rPr>
              <a:t>opsonins</a:t>
            </a:r>
            <a:r>
              <a:rPr lang="en-US" sz="1000" baseline="0" dirty="0">
                <a:latin typeface="Arial" panose="020B0604020202020204" pitchFamily="34" charset="0"/>
                <a:cs typeface="Arial" panose="020B0604020202020204" pitchFamily="34" charset="0"/>
              </a:rPr>
              <a:t>, agglutinin, </a:t>
            </a:r>
            <a:r>
              <a:rPr lang="en-US" sz="1000" baseline="0" dirty="0" err="1">
                <a:latin typeface="Arial" panose="020B0604020202020204" pitchFamily="34" charset="0"/>
                <a:cs typeface="Arial" panose="020B0604020202020204" pitchFamily="34" charset="0"/>
              </a:rPr>
              <a:t>bacteriolysins</a:t>
            </a:r>
            <a:endParaRPr lang="en-US" sz="1000" baseline="0" dirty="0">
              <a:latin typeface="Arial" panose="020B0604020202020204" pitchFamily="34" charset="0"/>
              <a:cs typeface="Arial" panose="020B0604020202020204" pitchFamily="34" charset="0"/>
            </a:endParaRPr>
          </a:p>
          <a:p>
            <a:pPr>
              <a:defRPr/>
            </a:pPr>
            <a:endParaRPr lang="en-US" sz="1000" baseline="0"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Fibrinogen:</a:t>
            </a:r>
            <a:r>
              <a:rPr lang="en-US" sz="1000" dirty="0">
                <a:latin typeface="Arial" panose="020B0604020202020204" pitchFamily="34" charset="0"/>
                <a:cs typeface="Arial" panose="020B0604020202020204" pitchFamily="34" charset="0"/>
              </a:rPr>
              <a:t> Protein that aids in clotting</a:t>
            </a:r>
          </a:p>
          <a:p>
            <a:pPr>
              <a:defRPr/>
            </a:pPr>
            <a:r>
              <a:rPr lang="en-US" sz="1000" b="1" dirty="0">
                <a:latin typeface="Arial" panose="020B0604020202020204" pitchFamily="34" charset="0"/>
                <a:cs typeface="Arial" panose="020B0604020202020204" pitchFamily="34" charset="0"/>
              </a:rPr>
              <a:t>Globulins:</a:t>
            </a:r>
            <a:r>
              <a:rPr lang="en-US" sz="1000" dirty="0">
                <a:latin typeface="Arial" panose="020B0604020202020204" pitchFamily="34" charset="0"/>
                <a:cs typeface="Arial" panose="020B0604020202020204" pitchFamily="34" charset="0"/>
              </a:rPr>
              <a:t> Proteins that serve as antibodies</a:t>
            </a:r>
          </a:p>
          <a:p>
            <a:pPr>
              <a:defRPr/>
            </a:pPr>
            <a:r>
              <a:rPr lang="en-US" sz="1000" b="1" dirty="0">
                <a:latin typeface="Arial" panose="020B0604020202020204" pitchFamily="34" charset="0"/>
                <a:cs typeface="Arial" panose="020B0604020202020204" pitchFamily="34" charset="0"/>
              </a:rPr>
              <a:t>Albumin: </a:t>
            </a:r>
            <a:r>
              <a:rPr lang="en-US" sz="1000" b="0" dirty="0">
                <a:latin typeface="Arial" panose="020B0604020202020204" pitchFamily="34" charset="0"/>
                <a:cs typeface="Arial" panose="020B0604020202020204" pitchFamily="34" charset="0"/>
              </a:rPr>
              <a:t>P</a:t>
            </a:r>
            <a:r>
              <a:rPr lang="en-US" sz="1000" dirty="0">
                <a:latin typeface="Arial" panose="020B0604020202020204" pitchFamily="34" charset="0"/>
                <a:cs typeface="Arial" panose="020B0604020202020204" pitchFamily="34" charset="0"/>
              </a:rPr>
              <a:t>rotein that assists in regulating blood pressure</a:t>
            </a:r>
          </a:p>
        </p:txBody>
      </p:sp>
      <p:sp>
        <p:nvSpPr>
          <p:cNvPr id="4" name="Slide Number Placeholder 3"/>
          <p:cNvSpPr>
            <a:spLocks noGrp="1"/>
          </p:cNvSpPr>
          <p:nvPr>
            <p:ph type="sldNum" sz="quarter" idx="5"/>
          </p:nvPr>
        </p:nvSpPr>
        <p:spPr/>
        <p:txBody>
          <a:bodyPr/>
          <a:lstStyle/>
          <a:p>
            <a:fld id="{969E8D09-9492-4554-9C8F-456CB81F32A8}" type="slidenum">
              <a:rPr lang="en-US" smtClean="0"/>
              <a:pPr/>
              <a:t>44</a:t>
            </a:fld>
            <a:endParaRPr lang="en-US"/>
          </a:p>
        </p:txBody>
      </p:sp>
    </p:spTree>
    <p:extLst>
      <p:ext uri="{BB962C8B-B14F-4D97-AF65-F5344CB8AC3E}">
        <p14:creationId xmlns:p14="http://schemas.microsoft.com/office/powerpoint/2010/main" xmlns="" val="1154892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6.4 </a:t>
            </a:r>
            <a:r>
              <a:rPr lang="en-US" altLang="en-US" dirty="0">
                <a:latin typeface="Albertus Medium" pitchFamily="34" charset="0"/>
              </a:rPr>
              <a:t>Identify the major components of blood and describe the major functions of each.</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45</a:t>
            </a:fld>
            <a:endParaRPr lang="en-US"/>
          </a:p>
        </p:txBody>
      </p:sp>
    </p:spTree>
    <p:extLst>
      <p:ext uri="{BB962C8B-B14F-4D97-AF65-F5344CB8AC3E}">
        <p14:creationId xmlns:p14="http://schemas.microsoft.com/office/powerpoint/2010/main" xmlns="" val="893691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6.4 </a:t>
            </a:r>
            <a:r>
              <a:rPr lang="en-US" altLang="en-US" dirty="0">
                <a:latin typeface="Albertus Medium" pitchFamily="34" charset="0"/>
              </a:rPr>
              <a:t>Identify the major components of blood and describe the major functions of each.</a:t>
            </a:r>
          </a:p>
          <a:p>
            <a:endParaRPr lang="en-US" baseline="0" dirty="0"/>
          </a:p>
          <a:p>
            <a:endParaRPr lang="en-US" b="0"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46</a:t>
            </a:fld>
            <a:endParaRPr lang="en-US"/>
          </a:p>
        </p:txBody>
      </p:sp>
    </p:spTree>
    <p:extLst>
      <p:ext uri="{BB962C8B-B14F-4D97-AF65-F5344CB8AC3E}">
        <p14:creationId xmlns:p14="http://schemas.microsoft.com/office/powerpoint/2010/main" xmlns="" val="3342343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48</a:t>
            </a:fld>
            <a:endParaRPr lang="en-US"/>
          </a:p>
        </p:txBody>
      </p:sp>
    </p:spTree>
    <p:extLst>
      <p:ext uri="{BB962C8B-B14F-4D97-AF65-F5344CB8AC3E}">
        <p14:creationId xmlns:p14="http://schemas.microsoft.com/office/powerpoint/2010/main" xmlns="" val="2950415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first step in hemostasis is blood vessel spasm, or vasoconstriction. The decrease in diameter of the blood vessel decreases the amount of blood flowing through the vessel. If the blood vessel is small and the injury is limited, this alone may stop the bleeding.</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49</a:t>
            </a:fld>
            <a:endParaRPr lang="en-US"/>
          </a:p>
        </p:txBody>
      </p:sp>
    </p:spTree>
    <p:extLst>
      <p:ext uri="{BB962C8B-B14F-4D97-AF65-F5344CB8AC3E}">
        <p14:creationId xmlns:p14="http://schemas.microsoft.com/office/powerpoint/2010/main" xmlns="" val="385426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1" baseline="0" dirty="0"/>
          </a:p>
          <a:p>
            <a:r>
              <a:rPr lang="en-US" altLang="en-US" dirty="0"/>
              <a:t>The epicardium of the heart consists of two membranes. The inner visceral membrane is a serous membrane that is attached to the heart. The outer parietal membrane is fibrous. The space between the visceral and parietal membranes is filled with pericardial fluid that reduces friction around the heart. The two membranes and the enclosed fluid is known as the </a:t>
            </a:r>
            <a:r>
              <a:rPr lang="en-US" altLang="en-US" b="1" i="0" dirty="0"/>
              <a:t>pericardial sac</a:t>
            </a:r>
            <a:r>
              <a:rPr lang="en-US" altLang="en-US" i="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8</a:t>
            </a:fld>
            <a:endParaRPr lang="en-US"/>
          </a:p>
        </p:txBody>
      </p:sp>
    </p:spTree>
    <p:extLst>
      <p:ext uri="{BB962C8B-B14F-4D97-AF65-F5344CB8AC3E}">
        <p14:creationId xmlns:p14="http://schemas.microsoft.com/office/powerpoint/2010/main" xmlns="" val="1378171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If vasoconstriction is not enough to stop the bleeding, the blood vessel releases chemical signals to call platelets to the injured site. Platelets begin to cluster at the site of injury and clump together to form a platelet plug. This process is known as primary hemostasis.</a:t>
            </a:r>
          </a:p>
        </p:txBody>
      </p:sp>
      <p:sp>
        <p:nvSpPr>
          <p:cNvPr id="4" name="Slide Number Placeholder 3"/>
          <p:cNvSpPr>
            <a:spLocks noGrp="1"/>
          </p:cNvSpPr>
          <p:nvPr>
            <p:ph type="sldNum" sz="quarter" idx="5"/>
          </p:nvPr>
        </p:nvSpPr>
        <p:spPr/>
        <p:txBody>
          <a:bodyPr/>
          <a:lstStyle/>
          <a:p>
            <a:fld id="{969E8D09-9492-4554-9C8F-456CB81F32A8}" type="slidenum">
              <a:rPr lang="en-US" smtClean="0"/>
              <a:pPr/>
              <a:t>50</a:t>
            </a:fld>
            <a:endParaRPr lang="en-US"/>
          </a:p>
        </p:txBody>
      </p:sp>
    </p:spTree>
    <p:extLst>
      <p:ext uri="{BB962C8B-B14F-4D97-AF65-F5344CB8AC3E}">
        <p14:creationId xmlns:p14="http://schemas.microsoft.com/office/powerpoint/2010/main" xmlns="" val="1148331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6794"/>
          </a:xfrm>
        </p:spPr>
        <p:txBody>
          <a:bodyPr/>
          <a:lstStyle/>
          <a:p>
            <a:pPr marL="404813" indent="-404813">
              <a:spcBef>
                <a:spcPts val="2400"/>
              </a:spcBef>
            </a:pPr>
            <a:r>
              <a:rPr lang="en-US" sz="1000" dirty="0"/>
              <a:t>LO 6.5 </a:t>
            </a:r>
            <a:r>
              <a:rPr lang="en-US" altLang="en-US" sz="1000" dirty="0"/>
              <a:t>Define hemostasis</a:t>
            </a:r>
            <a:r>
              <a:rPr lang="en-US" altLang="en-US" sz="1000" baseline="0" dirty="0"/>
              <a:t> and describe the basic coagulation process.</a:t>
            </a:r>
          </a:p>
          <a:p>
            <a:endParaRPr lang="en-US" sz="1000" baseline="0" dirty="0"/>
          </a:p>
          <a:p>
            <a:r>
              <a:rPr lang="en-US" sz="1000"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000" dirty="0"/>
          </a:p>
          <a:p>
            <a:r>
              <a:rPr lang="en-US" altLang="en-US" sz="1000" b="1" dirty="0"/>
              <a:t>Coagulation</a:t>
            </a:r>
            <a:r>
              <a:rPr lang="en-US" altLang="en-US" sz="1000" dirty="0"/>
              <a:t>, or blood clotting, is the third step in hemostasis. It requires the presence of specific clotting factors to form a clot. The clotting factors come together and form </a:t>
            </a:r>
            <a:r>
              <a:rPr lang="en-US" altLang="en-US" sz="1000" b="1" dirty="0"/>
              <a:t>thrombin</a:t>
            </a:r>
            <a:r>
              <a:rPr lang="en-US" altLang="en-US" sz="1000" dirty="0"/>
              <a:t>, an enzyme that converts fibrinogen into </a:t>
            </a:r>
            <a:r>
              <a:rPr lang="en-US" altLang="en-US" sz="1000" b="1" dirty="0"/>
              <a:t>fibrin</a:t>
            </a:r>
            <a:r>
              <a:rPr lang="en-US" altLang="en-US" sz="1000" dirty="0"/>
              <a:t>. The fibrin adheres to the injury site, trapping blood cells and other particles to form a clot. This process is known as secondary hemostasis.</a:t>
            </a:r>
          </a:p>
          <a:p>
            <a:endParaRPr lang="en-US" altLang="en-US" sz="1000" dirty="0"/>
          </a:p>
          <a:p>
            <a:r>
              <a:rPr lang="en-US" altLang="en-US" sz="1000" b="1" dirty="0"/>
              <a:t>Fibrin: </a:t>
            </a:r>
            <a:r>
              <a:rPr lang="en-US" altLang="en-US" sz="1000" dirty="0"/>
              <a:t>Filamentous protein formed by the action of thrombin on fibrinogen</a:t>
            </a:r>
          </a:p>
          <a:p>
            <a:endParaRPr lang="en-US" altLang="en-US" sz="1000" dirty="0"/>
          </a:p>
          <a:p>
            <a:pPr marL="404813" indent="-404813">
              <a:spcBef>
                <a:spcPts val="2400"/>
              </a:spcBef>
            </a:pPr>
            <a:r>
              <a:rPr lang="en-US" altLang="en-US" sz="1000" dirty="0"/>
              <a:t>The following slide describes coagulation in more detail.</a:t>
            </a:r>
            <a:r>
              <a:rPr lang="en-US" sz="1000" dirty="0"/>
              <a:t> LO 6.5 </a:t>
            </a:r>
            <a:r>
              <a:rPr lang="en-US" altLang="en-US" sz="1000" dirty="0"/>
              <a:t>Define hemostasis</a:t>
            </a:r>
            <a:r>
              <a:rPr lang="en-US" altLang="en-US" sz="1000" baseline="0" dirty="0"/>
              <a:t> and describe the basic coagulation process.</a:t>
            </a:r>
          </a:p>
          <a:p>
            <a:endParaRPr lang="en-US" sz="1000" baseline="0" dirty="0"/>
          </a:p>
          <a:p>
            <a:r>
              <a:rPr lang="en-US" sz="1000"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000" dirty="0"/>
          </a:p>
          <a:p>
            <a:r>
              <a:rPr lang="en-US" altLang="en-US" sz="1000" b="1" dirty="0"/>
              <a:t>Coagulation</a:t>
            </a:r>
            <a:r>
              <a:rPr lang="en-US" altLang="en-US" sz="1000" dirty="0"/>
              <a:t>, or blood clotting, is the third step in hemostasis. It requires the presence of specific clotting factors to form a clot. The clotting factors come together and form </a:t>
            </a:r>
            <a:r>
              <a:rPr lang="en-US" altLang="en-US" sz="1000" b="1" dirty="0"/>
              <a:t>thrombin</a:t>
            </a:r>
            <a:r>
              <a:rPr lang="en-US" altLang="en-US" sz="1000" dirty="0"/>
              <a:t>, an enzyme that converts fibrinogen into </a:t>
            </a:r>
            <a:r>
              <a:rPr lang="en-US" altLang="en-US" sz="1000" b="1" dirty="0"/>
              <a:t>fibrin</a:t>
            </a:r>
            <a:r>
              <a:rPr lang="en-US" altLang="en-US" sz="1000" dirty="0"/>
              <a:t>. The fibrin adheres to the injury site, trapping blood cells and other particles to form a clot. This process is known as secondary hemostasis.</a:t>
            </a:r>
          </a:p>
          <a:p>
            <a:endParaRPr lang="en-US" altLang="en-US" sz="1000" dirty="0"/>
          </a:p>
          <a:p>
            <a:r>
              <a:rPr lang="en-US" altLang="en-US" sz="1000" b="1" dirty="0"/>
              <a:t>Fibrin: </a:t>
            </a:r>
            <a:r>
              <a:rPr lang="en-US" altLang="en-US" sz="1000" dirty="0"/>
              <a:t>Filamentous protein formed by the action of thrombin on fibrinogen</a:t>
            </a:r>
          </a:p>
          <a:p>
            <a:endParaRPr lang="en-US" altLang="en-US" sz="1000" dirty="0"/>
          </a:p>
          <a:p>
            <a:r>
              <a:rPr lang="en-US" altLang="en-US" sz="1000" dirty="0"/>
              <a:t>The following slide describes coagulation in more detail.</a:t>
            </a:r>
          </a:p>
        </p:txBody>
      </p:sp>
      <p:sp>
        <p:nvSpPr>
          <p:cNvPr id="4" name="Slide Number Placeholder 3"/>
          <p:cNvSpPr>
            <a:spLocks noGrp="1"/>
          </p:cNvSpPr>
          <p:nvPr>
            <p:ph type="sldNum" sz="quarter" idx="5"/>
          </p:nvPr>
        </p:nvSpPr>
        <p:spPr/>
        <p:txBody>
          <a:bodyPr/>
          <a:lstStyle/>
          <a:p>
            <a:fld id="{969E8D09-9492-4554-9C8F-456CB81F32A8}" type="slidenum">
              <a:rPr lang="en-US" smtClean="0"/>
              <a:pPr/>
              <a:t>51</a:t>
            </a:fld>
            <a:endParaRPr lang="en-US"/>
          </a:p>
        </p:txBody>
      </p:sp>
    </p:spTree>
    <p:extLst>
      <p:ext uri="{BB962C8B-B14F-4D97-AF65-F5344CB8AC3E}">
        <p14:creationId xmlns:p14="http://schemas.microsoft.com/office/powerpoint/2010/main" xmlns="" val="3735006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Clot formation stimulates the growth of fibroblasts and smooth muscle cells to repair the vessel wall. As the wall becomes more stable, the fibrin begins to break down in the process of fibrinolysis. This results in the dissolution of the clot, which returns the vessel to its normal state.</a:t>
            </a:r>
          </a:p>
          <a:p>
            <a:endParaRPr lang="en-US" altLang="en-US" dirty="0"/>
          </a:p>
          <a:p>
            <a:r>
              <a:rPr lang="en-US" altLang="en-US" dirty="0"/>
              <a:t>The following slide describes the process of fibrinolysis in more detail.</a:t>
            </a:r>
          </a:p>
          <a:p>
            <a:endParaRPr lang="en-US" alt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52</a:t>
            </a:fld>
            <a:endParaRPr lang="en-US"/>
          </a:p>
        </p:txBody>
      </p:sp>
    </p:spTree>
    <p:extLst>
      <p:ext uri="{BB962C8B-B14F-4D97-AF65-F5344CB8AC3E}">
        <p14:creationId xmlns:p14="http://schemas.microsoft.com/office/powerpoint/2010/main" xmlns="" val="3939235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11931"/>
          </a:xfrm>
        </p:spPr>
        <p:txBody>
          <a:bodyPr/>
          <a:lstStyle/>
          <a:p>
            <a:pPr marL="404813" indent="-404813">
              <a:spcBef>
                <a:spcPts val="2400"/>
              </a:spcBef>
            </a:pPr>
            <a:r>
              <a:rPr lang="en-US" sz="900" dirty="0"/>
              <a:t>LO 6.5 </a:t>
            </a:r>
            <a:r>
              <a:rPr lang="en-US" altLang="en-US" sz="900" dirty="0"/>
              <a:t>Define hemostasis</a:t>
            </a:r>
            <a:r>
              <a:rPr lang="en-US" altLang="en-US" sz="900" baseline="0" dirty="0"/>
              <a:t> and describe the basic coagulation process.</a:t>
            </a:r>
          </a:p>
          <a:p>
            <a:endParaRPr lang="en-US" sz="900" baseline="0" dirty="0"/>
          </a:p>
          <a:p>
            <a:r>
              <a:rPr lang="en-US" sz="900"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dirty="0"/>
          </a:p>
          <a:p>
            <a:pPr>
              <a:defRPr/>
            </a:pPr>
            <a:r>
              <a:rPr lang="en-US" sz="900" dirty="0"/>
              <a:t>The “waterfall cascade” model of coagulation consists of three pathways: intrinsic, extrinsic, and common.</a:t>
            </a:r>
          </a:p>
          <a:p>
            <a:pPr>
              <a:defRPr/>
            </a:pPr>
            <a:r>
              <a:rPr lang="en-US" sz="900" dirty="0"/>
              <a:t>(Note: In this diagram, the red factors with “a” represent activated factors.)</a:t>
            </a:r>
          </a:p>
          <a:p>
            <a:pPr>
              <a:defRPr/>
            </a:pPr>
            <a:endParaRPr lang="en-US" sz="900" dirty="0"/>
          </a:p>
          <a:p>
            <a:pPr>
              <a:defRPr/>
            </a:pPr>
            <a:r>
              <a:rPr lang="en-US" sz="900" b="1" dirty="0"/>
              <a:t>Intrinsic pathway:</a:t>
            </a:r>
          </a:p>
          <a:p>
            <a:pPr>
              <a:defRPr/>
            </a:pPr>
            <a:r>
              <a:rPr lang="en-US" sz="900" dirty="0"/>
              <a:t>The intrinsic pathway of coagulation becomes activated when Factor XII comes in contact with collagen or immune system pathways that produce bradykinins. Fletcher factor (</a:t>
            </a:r>
            <a:r>
              <a:rPr lang="en-US" sz="900" dirty="0" err="1"/>
              <a:t>prekallikrein</a:t>
            </a:r>
            <a:r>
              <a:rPr lang="en-US" sz="900" dirty="0"/>
              <a:t>, a protease that activates kinins) and Fitzgerald factor (high-molecular-weight kininogen) can also activate Factor XII.</a:t>
            </a:r>
          </a:p>
          <a:p>
            <a:pPr marL="171450" indent="-171450">
              <a:buFont typeface="Arial" pitchFamily="34" charset="0"/>
              <a:buChar char="•"/>
              <a:defRPr/>
            </a:pPr>
            <a:r>
              <a:rPr lang="en-US" sz="900" dirty="0"/>
              <a:t>Activated Factor XII activates Factor XI, which in turn activates Factor IX.</a:t>
            </a:r>
          </a:p>
          <a:p>
            <a:pPr marL="171450" indent="-171450">
              <a:buFont typeface="Arial" pitchFamily="34" charset="0"/>
              <a:buChar char="•"/>
              <a:defRPr/>
            </a:pPr>
            <a:r>
              <a:rPr lang="en-US" sz="900" dirty="0"/>
              <a:t>Factor IX forms a complex with its co-factor, Factor VIII, calcium, and platelet phospholipid PF3.</a:t>
            </a:r>
          </a:p>
          <a:p>
            <a:pPr marL="171450" indent="-171450">
              <a:buFont typeface="Arial" pitchFamily="34" charset="0"/>
              <a:buChar char="•"/>
              <a:defRPr/>
            </a:pPr>
            <a:r>
              <a:rPr lang="en-US" sz="900" dirty="0"/>
              <a:t>This complex activates the first enzyme in the common pathway, Factor X.</a:t>
            </a:r>
          </a:p>
          <a:p>
            <a:pPr>
              <a:buFont typeface="Arial" pitchFamily="34" charset="0"/>
              <a:buNone/>
              <a:defRPr/>
            </a:pPr>
            <a:endParaRPr lang="en-US" sz="900" b="1" dirty="0"/>
          </a:p>
          <a:p>
            <a:pPr>
              <a:buFont typeface="Arial" pitchFamily="34" charset="0"/>
              <a:buNone/>
              <a:defRPr/>
            </a:pPr>
            <a:r>
              <a:rPr lang="en-US" sz="900" b="1" dirty="0"/>
              <a:t>Extrinsic pathway:</a:t>
            </a:r>
          </a:p>
          <a:p>
            <a:pPr>
              <a:defRPr/>
            </a:pPr>
            <a:r>
              <a:rPr lang="en-US" sz="900" dirty="0"/>
              <a:t>The extrinsic pathway of coagulation begins with the introduction of tissue substances into the bloodstream. This occurs when skin is cut or other tissue damage occurs.</a:t>
            </a:r>
          </a:p>
          <a:p>
            <a:pPr marL="171450" indent="-171450">
              <a:buFont typeface="Arial" pitchFamily="34" charset="0"/>
              <a:buChar char="•"/>
              <a:defRPr/>
            </a:pPr>
            <a:r>
              <a:rPr lang="en-US" sz="900" dirty="0"/>
              <a:t>Tissue thromboplastin (Factor III) activates Factor VII.</a:t>
            </a:r>
          </a:p>
          <a:p>
            <a:pPr marL="171450" indent="-171450">
              <a:buFont typeface="Arial" pitchFamily="34" charset="0"/>
              <a:buChar char="•"/>
              <a:defRPr/>
            </a:pPr>
            <a:r>
              <a:rPr lang="en-US" sz="900" dirty="0"/>
              <a:t>Factor VII activates the first enzyme in the common pathway, Factor X.</a:t>
            </a:r>
          </a:p>
          <a:p>
            <a:pPr>
              <a:buFont typeface="Arial" pitchFamily="34" charset="0"/>
              <a:buNone/>
              <a:defRPr/>
            </a:pPr>
            <a:endParaRPr lang="en-US" sz="900" b="1" dirty="0"/>
          </a:p>
          <a:p>
            <a:pPr>
              <a:buFont typeface="Arial" pitchFamily="34" charset="0"/>
              <a:buNone/>
              <a:defRPr/>
            </a:pPr>
            <a:r>
              <a:rPr lang="en-US" sz="900" b="1" dirty="0"/>
              <a:t>Common pathway:</a:t>
            </a:r>
          </a:p>
          <a:p>
            <a:pPr>
              <a:defRPr/>
            </a:pPr>
            <a:r>
              <a:rPr lang="en-US" sz="900" dirty="0"/>
              <a:t>The common pathway clotting cascade begins with the activation of Factor X by the intrinsic pathway, extrinsic pathway, or both.</a:t>
            </a:r>
          </a:p>
          <a:p>
            <a:pPr marL="171450" indent="-171450">
              <a:buFont typeface="Arial" pitchFamily="34" charset="0"/>
              <a:buChar char="•"/>
              <a:defRPr/>
            </a:pPr>
            <a:r>
              <a:rPr lang="en-US" sz="900" dirty="0"/>
              <a:t>Activated Factor X forms a complex with its co-factor, Factor V, calcium, and platelet phospholipid PF3.</a:t>
            </a:r>
          </a:p>
          <a:p>
            <a:pPr marL="171450" indent="-171450">
              <a:buFont typeface="Arial" pitchFamily="34" charset="0"/>
              <a:buChar char="•"/>
              <a:defRPr/>
            </a:pPr>
            <a:r>
              <a:rPr lang="en-US" sz="900" dirty="0"/>
              <a:t>This complex activates prothrombin (Factor II) to become thrombin.</a:t>
            </a:r>
          </a:p>
          <a:p>
            <a:pPr marL="171450" indent="-171450">
              <a:buFont typeface="Arial" pitchFamily="34" charset="0"/>
              <a:buChar char="•"/>
              <a:defRPr/>
            </a:pPr>
            <a:r>
              <a:rPr lang="en-US" sz="900" dirty="0"/>
              <a:t>Thrombin converts fibrinogen (Factor I) to fibrin monomers, which can polymerize to form a weak gel.</a:t>
            </a:r>
          </a:p>
          <a:p>
            <a:pPr marL="171450" indent="-171450">
              <a:buFont typeface="Arial" pitchFamily="34" charset="0"/>
              <a:buChar char="•"/>
              <a:defRPr/>
            </a:pPr>
            <a:r>
              <a:rPr lang="en-US" sz="900" dirty="0"/>
              <a:t>Thrombin simultaneously activates Factor XIII, which crosslinks fibrin polymers to form a stabilized clot.</a:t>
            </a:r>
          </a:p>
        </p:txBody>
      </p:sp>
      <p:sp>
        <p:nvSpPr>
          <p:cNvPr id="4" name="Slide Number Placeholder 3"/>
          <p:cNvSpPr>
            <a:spLocks noGrp="1"/>
          </p:cNvSpPr>
          <p:nvPr>
            <p:ph type="sldNum" sz="quarter" idx="5"/>
          </p:nvPr>
        </p:nvSpPr>
        <p:spPr/>
        <p:txBody>
          <a:bodyPr/>
          <a:lstStyle/>
          <a:p>
            <a:fld id="{969E8D09-9492-4554-9C8F-456CB81F32A8}" type="slidenum">
              <a:rPr lang="en-US" smtClean="0"/>
              <a:pPr/>
              <a:t>53</a:t>
            </a:fld>
            <a:endParaRPr lang="en-US"/>
          </a:p>
        </p:txBody>
      </p:sp>
    </p:spTree>
    <p:extLst>
      <p:ext uri="{BB962C8B-B14F-4D97-AF65-F5344CB8AC3E}">
        <p14:creationId xmlns:p14="http://schemas.microsoft.com/office/powerpoint/2010/main" xmlns="" val="1715446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Fibrinolysis is initiated by the action of activated Factor XII on Tissue Plasminogen Activator (TPA).</a:t>
            </a:r>
            <a:r>
              <a:rPr lang="en-US" altLang="en-US" baseline="0" dirty="0"/>
              <a:t> </a:t>
            </a:r>
            <a:r>
              <a:rPr lang="en-US" altLang="en-US" dirty="0"/>
              <a:t>TPA converts plasminogen to plasmin, which lyses or degrades clots into FDPs (fibrin degradation products), the most prevalent being D-dimers.</a:t>
            </a:r>
          </a:p>
        </p:txBody>
      </p:sp>
      <p:sp>
        <p:nvSpPr>
          <p:cNvPr id="4" name="Slide Number Placeholder 3"/>
          <p:cNvSpPr>
            <a:spLocks noGrp="1"/>
          </p:cNvSpPr>
          <p:nvPr>
            <p:ph type="sldNum" sz="quarter" idx="5"/>
          </p:nvPr>
        </p:nvSpPr>
        <p:spPr/>
        <p:txBody>
          <a:bodyPr/>
          <a:lstStyle/>
          <a:p>
            <a:fld id="{969E8D09-9492-4554-9C8F-456CB81F32A8}" type="slidenum">
              <a:rPr lang="en-US" smtClean="0"/>
              <a:pPr/>
              <a:t>54</a:t>
            </a:fld>
            <a:endParaRPr lang="en-US"/>
          </a:p>
        </p:txBody>
      </p:sp>
    </p:spTree>
    <p:extLst>
      <p:ext uri="{BB962C8B-B14F-4D97-AF65-F5344CB8AC3E}">
        <p14:creationId xmlns:p14="http://schemas.microsoft.com/office/powerpoint/2010/main" xmlns="" val="3010945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6.5 </a:t>
            </a:r>
            <a:r>
              <a:rPr lang="en-US" altLang="en-US" dirty="0">
                <a:latin typeface="Albertus Medium" pitchFamily="34" charset="0"/>
              </a:rPr>
              <a:t>Define hemostasis</a:t>
            </a:r>
            <a:r>
              <a:rPr lang="en-US" altLang="en-US" baseline="0" dirty="0">
                <a:latin typeface="Albertus Medium" pitchFamily="34" charset="0"/>
              </a:rPr>
              <a:t> and describe the basic coagulation process.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55</a:t>
            </a:fld>
            <a:endParaRPr lang="en-US"/>
          </a:p>
        </p:txBody>
      </p:sp>
    </p:spTree>
    <p:extLst>
      <p:ext uri="{BB962C8B-B14F-4D97-AF65-F5344CB8AC3E}">
        <p14:creationId xmlns:p14="http://schemas.microsoft.com/office/powerpoint/2010/main" xmlns="" val="4082337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6.6 </a:t>
            </a:r>
            <a:r>
              <a:rPr lang="en-US" altLang="en-US" dirty="0">
                <a:latin typeface="Albertus Medium" pitchFamily="34" charset="0"/>
              </a:rPr>
              <a:t>Describe how ABO and Rh blood types are determined.</a:t>
            </a:r>
          </a:p>
          <a:p>
            <a:pPr>
              <a:defRPr/>
            </a:pPr>
            <a:endParaRPr lang="en-US" dirty="0"/>
          </a:p>
          <a:p>
            <a:pPr>
              <a:defRPr/>
            </a:pPr>
            <a:r>
              <a:rPr lang="en-US" b="1" dirty="0"/>
              <a:t>Notes:</a:t>
            </a:r>
            <a:r>
              <a:rPr lang="en-US" b="1" baseline="0" dirty="0"/>
              <a:t> </a:t>
            </a:r>
          </a:p>
          <a:p>
            <a:pPr>
              <a:defRPr/>
            </a:pPr>
            <a:endParaRPr lang="en-US" b="1" dirty="0"/>
          </a:p>
          <a:p>
            <a:pPr>
              <a:defRPr/>
            </a:pPr>
            <a:r>
              <a:rPr lang="en-US" b="1" dirty="0"/>
              <a:t>Blood types </a:t>
            </a:r>
            <a:r>
              <a:rPr lang="en-US" dirty="0"/>
              <a:t>are classified according to the presence of:</a:t>
            </a:r>
          </a:p>
          <a:p>
            <a:pPr marL="171450" indent="-171450">
              <a:buFont typeface="Arial" pitchFamily="34" charset="0"/>
              <a:buChar char="•"/>
              <a:defRPr/>
            </a:pPr>
            <a:r>
              <a:rPr lang="en-US" dirty="0"/>
              <a:t>Antigens on the surface of red blood cells</a:t>
            </a:r>
          </a:p>
          <a:p>
            <a:pPr marL="171450" indent="-171450">
              <a:buFont typeface="Arial" pitchFamily="34" charset="0"/>
              <a:buChar char="•"/>
              <a:defRPr/>
            </a:pPr>
            <a:r>
              <a:rPr lang="en-US" dirty="0"/>
              <a:t>Antigens in plasma</a:t>
            </a:r>
          </a:p>
          <a:p>
            <a:pPr>
              <a:buFont typeface="Arial" pitchFamily="34" charset="0"/>
              <a:buNone/>
              <a:defRPr/>
            </a:pPr>
            <a:endParaRPr lang="en-US" dirty="0"/>
          </a:p>
          <a:p>
            <a:pPr>
              <a:buFont typeface="Arial" pitchFamily="34" charset="0"/>
              <a:buNone/>
              <a:defRPr/>
            </a:pPr>
            <a:r>
              <a:rPr lang="en-US" b="1" dirty="0"/>
              <a:t>Antigen: </a:t>
            </a:r>
            <a:r>
              <a:rPr lang="en-US" dirty="0"/>
              <a:t>Substance that causes the</a:t>
            </a:r>
            <a:r>
              <a:rPr lang="en-US" baseline="0" dirty="0"/>
              <a:t> formation of an antibody when introduced into blood or tissue</a:t>
            </a:r>
          </a:p>
          <a:p>
            <a:pPr>
              <a:buFont typeface="Arial" pitchFamily="34" charset="0"/>
              <a:buNone/>
              <a:defRPr/>
            </a:pPr>
            <a:r>
              <a:rPr lang="en-US" b="1" baseline="0" dirty="0"/>
              <a:t>Antibody: </a:t>
            </a:r>
            <a:r>
              <a:rPr lang="en-US" baseline="0" dirty="0"/>
              <a:t>Complex protein substance produced in the presence of foreign substances, such as bacteria, viruses, lipids, or carbohydrates, in order to protect the body</a:t>
            </a:r>
            <a:endParaRPr lang="en-US" dirty="0"/>
          </a:p>
          <a:p>
            <a:pPr>
              <a:buFont typeface="Arial" pitchFamily="34" charset="0"/>
              <a:buNone/>
              <a:defRPr/>
            </a:pPr>
            <a:endParaRPr lang="en-US" dirty="0"/>
          </a:p>
          <a:p>
            <a:pPr>
              <a:buFont typeface="Arial" pitchFamily="34" charset="0"/>
              <a:buNone/>
              <a:defRPr/>
            </a:pPr>
            <a:r>
              <a:rPr lang="en-US" dirty="0"/>
              <a:t>If antigens on the red blood cells bind to antibodies in the plasma, </a:t>
            </a:r>
            <a:r>
              <a:rPr lang="en-US" b="1" dirty="0"/>
              <a:t>agglutination</a:t>
            </a:r>
            <a:r>
              <a:rPr lang="en-US" dirty="0"/>
              <a:t>, or clumping, occurs.</a:t>
            </a:r>
          </a:p>
          <a:p>
            <a:endParaRPr lang="en-US" altLang="en-US" b="1" dirty="0"/>
          </a:p>
          <a:p>
            <a:r>
              <a:rPr lang="en-US" altLang="en-US" b="1" dirty="0"/>
              <a:t>Type A: </a:t>
            </a:r>
            <a:r>
              <a:rPr lang="en-US" altLang="en-US" dirty="0"/>
              <a:t>Antigen A on red blood cells, antibody B in plasma</a:t>
            </a:r>
          </a:p>
          <a:p>
            <a:r>
              <a:rPr lang="en-US" altLang="en-US" b="1" dirty="0"/>
              <a:t>Type B: </a:t>
            </a:r>
            <a:r>
              <a:rPr lang="en-US" altLang="en-US" dirty="0"/>
              <a:t>Antigen B on red blood cells, antibody A in plasma</a:t>
            </a:r>
          </a:p>
          <a:p>
            <a:r>
              <a:rPr lang="en-US" altLang="en-US" b="1" dirty="0"/>
              <a:t>Type AB: </a:t>
            </a:r>
            <a:r>
              <a:rPr lang="en-US" altLang="en-US" dirty="0"/>
              <a:t>Antigens A and B on red blood cells, no antibodies in plasma</a:t>
            </a:r>
          </a:p>
          <a:p>
            <a:r>
              <a:rPr lang="en-US" altLang="en-US" b="1" dirty="0"/>
              <a:t>Type O: </a:t>
            </a:r>
            <a:r>
              <a:rPr lang="en-US" altLang="en-US" dirty="0"/>
              <a:t>No antigens on red blood cells, antibody A and antibody B in plasma</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57</a:t>
            </a:fld>
            <a:endParaRPr lang="en-US"/>
          </a:p>
        </p:txBody>
      </p:sp>
    </p:spTree>
    <p:extLst>
      <p:ext uri="{BB962C8B-B14F-4D97-AF65-F5344CB8AC3E}">
        <p14:creationId xmlns:p14="http://schemas.microsoft.com/office/powerpoint/2010/main" xmlns="" val="1789592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6.6 </a:t>
            </a:r>
            <a:r>
              <a:rPr lang="en-US" altLang="en-US" dirty="0">
                <a:latin typeface="Albertus Medium" pitchFamily="34" charset="0"/>
              </a:rPr>
              <a:t>Describe how ABO and Rh blood types are determined.</a:t>
            </a:r>
          </a:p>
          <a:p>
            <a:pPr>
              <a:defRPr/>
            </a:pPr>
            <a:endParaRPr lang="en-US" dirty="0"/>
          </a:p>
          <a:p>
            <a:pPr>
              <a:defRPr/>
            </a:pPr>
            <a:r>
              <a:rPr lang="en-US" b="1" dirty="0"/>
              <a:t>Notes:</a:t>
            </a:r>
            <a:r>
              <a:rPr lang="en-US" b="1" baseline="0" dirty="0"/>
              <a:t> </a:t>
            </a:r>
          </a:p>
          <a:p>
            <a:pPr>
              <a:defRPr/>
            </a:pPr>
            <a:endParaRPr lang="en-US" b="1" dirty="0"/>
          </a:p>
          <a:p>
            <a:pPr>
              <a:defRPr/>
            </a:pPr>
            <a:r>
              <a:rPr lang="en-US" dirty="0"/>
              <a:t>Antiserum containing antibodies to A or B is used to determine ABO blood type.</a:t>
            </a:r>
          </a:p>
          <a:p>
            <a:pPr>
              <a:defRPr/>
            </a:pPr>
            <a:endParaRPr lang="en-US" dirty="0"/>
          </a:p>
          <a:p>
            <a:pPr>
              <a:defRPr/>
            </a:pPr>
            <a:r>
              <a:rPr lang="en-US" dirty="0"/>
              <a:t>In this illustration, the A and B on the slides refers to the type of antiserum (anti-A or anti-B) applied to the blood sample.</a:t>
            </a:r>
          </a:p>
          <a:p>
            <a:pPr marL="171450" indent="-171450">
              <a:buFont typeface="Arial" pitchFamily="34" charset="0"/>
              <a:buChar char="•"/>
              <a:defRPr/>
            </a:pPr>
            <a:r>
              <a:rPr lang="en-US" dirty="0"/>
              <a:t>Type A blood clumps with anti-A antibodies</a:t>
            </a:r>
            <a:r>
              <a:rPr lang="en-US" baseline="0" dirty="0"/>
              <a:t> </a:t>
            </a:r>
            <a:r>
              <a:rPr lang="en-US" dirty="0"/>
              <a:t>but not with anti-B antibodies.</a:t>
            </a:r>
          </a:p>
          <a:p>
            <a:pPr marL="171450" indent="-171450">
              <a:buFont typeface="Arial" pitchFamily="34" charset="0"/>
              <a:buChar char="•"/>
              <a:defRPr/>
            </a:pPr>
            <a:r>
              <a:rPr lang="en-US" dirty="0"/>
              <a:t>Type B blood clumps with anti-B antibodies but not with anti-A antibodies.</a:t>
            </a:r>
          </a:p>
          <a:p>
            <a:pPr marL="171450" indent="-171450">
              <a:buFont typeface="Arial" pitchFamily="34" charset="0"/>
              <a:buChar char="•"/>
              <a:defRPr/>
            </a:pPr>
            <a:r>
              <a:rPr lang="en-US" dirty="0"/>
              <a:t>Type AB blood clumps with both anti-A and anti-B antibodies.</a:t>
            </a:r>
          </a:p>
          <a:p>
            <a:pPr marL="171450" indent="-171450">
              <a:buFont typeface="Arial" pitchFamily="34" charset="0"/>
              <a:buChar char="•"/>
              <a:defRPr/>
            </a:pPr>
            <a:r>
              <a:rPr lang="en-US" dirty="0"/>
              <a:t>Type O blood does not clump with anti-A or anti-B antibodies.</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58</a:t>
            </a:fld>
            <a:endParaRPr lang="en-US"/>
          </a:p>
        </p:txBody>
      </p:sp>
    </p:spTree>
    <p:extLst>
      <p:ext uri="{BB962C8B-B14F-4D97-AF65-F5344CB8AC3E}">
        <p14:creationId xmlns:p14="http://schemas.microsoft.com/office/powerpoint/2010/main" xmlns="" val="1319673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6.6 </a:t>
            </a:r>
            <a:r>
              <a:rPr lang="en-US" altLang="en-US" dirty="0">
                <a:latin typeface="Albertus Medium" pitchFamily="34" charset="0"/>
              </a:rPr>
              <a:t>Describe how ABO and Rh blood types are determined.</a:t>
            </a:r>
          </a:p>
        </p:txBody>
      </p:sp>
      <p:sp>
        <p:nvSpPr>
          <p:cNvPr id="4" name="Slide Number Placeholder 3"/>
          <p:cNvSpPr>
            <a:spLocks noGrp="1"/>
          </p:cNvSpPr>
          <p:nvPr>
            <p:ph type="sldNum" sz="quarter" idx="5"/>
          </p:nvPr>
        </p:nvSpPr>
        <p:spPr/>
        <p:txBody>
          <a:bodyPr/>
          <a:lstStyle/>
          <a:p>
            <a:fld id="{969E8D09-9492-4554-9C8F-456CB81F32A8}" type="slidenum">
              <a:rPr lang="en-US" smtClean="0"/>
              <a:pPr/>
              <a:t>59</a:t>
            </a:fld>
            <a:endParaRPr lang="en-US"/>
          </a:p>
        </p:txBody>
      </p:sp>
    </p:spTree>
    <p:extLst>
      <p:ext uri="{BB962C8B-B14F-4D97-AF65-F5344CB8AC3E}">
        <p14:creationId xmlns:p14="http://schemas.microsoft.com/office/powerpoint/2010/main" xmlns="" val="1546798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6.6 </a:t>
            </a:r>
            <a:r>
              <a:rPr lang="en-US" altLang="en-US" dirty="0">
                <a:latin typeface="Albertus Medium" pitchFamily="34" charset="0"/>
              </a:rPr>
              <a:t>Describe how ABO and Rh blood types are determined.</a:t>
            </a:r>
          </a:p>
          <a:p>
            <a:pPr>
              <a:defRPr/>
            </a:pPr>
            <a:endParaRPr lang="en-US" dirty="0"/>
          </a:p>
          <a:p>
            <a:pPr>
              <a:defRPr/>
            </a:pPr>
            <a:r>
              <a:rPr lang="en-US" b="1" dirty="0"/>
              <a:t>Notes:</a:t>
            </a:r>
            <a:r>
              <a:rPr lang="en-US" b="1" baseline="0" dirty="0"/>
              <a:t> </a:t>
            </a:r>
          </a:p>
          <a:p>
            <a:pPr>
              <a:defRPr/>
            </a:pPr>
            <a:endParaRPr lang="en-US" b="1" dirty="0"/>
          </a:p>
          <a:p>
            <a:pPr>
              <a:defRPr/>
            </a:pPr>
            <a:r>
              <a:rPr lang="en-US" dirty="0"/>
              <a:t>In this illustration, the Rh on the slides refers to the type of antiserum (anti-D) applied to the blood sample.</a:t>
            </a:r>
          </a:p>
          <a:p>
            <a:pPr>
              <a:defRPr/>
            </a:pPr>
            <a:endParaRPr lang="en-US" dirty="0"/>
          </a:p>
          <a:p>
            <a:pPr>
              <a:defRPr/>
            </a:pPr>
            <a:r>
              <a:rPr lang="en-US" b="1" dirty="0"/>
              <a:t>Rh antigen:</a:t>
            </a:r>
            <a:r>
              <a:rPr lang="en-US" b="1" baseline="0" dirty="0"/>
              <a:t> </a:t>
            </a:r>
            <a:r>
              <a:rPr lang="en-US" baseline="0" dirty="0"/>
              <a:t>Protein originally found on the red blood cells of Rhesus monkeys</a:t>
            </a:r>
          </a:p>
          <a:p>
            <a:pPr>
              <a:defRPr/>
            </a:pPr>
            <a:endParaRPr lang="en-US" dirty="0"/>
          </a:p>
          <a:p>
            <a:pPr>
              <a:defRPr/>
            </a:pPr>
            <a:r>
              <a:rPr lang="en-US" dirty="0"/>
              <a:t>People who are Rh-positive have an additional antigen—antigen D—on their RBCs. Antiserum containing antibody D is used to determine the Rh factor.</a:t>
            </a:r>
          </a:p>
          <a:p>
            <a:pPr marL="171450" indent="-171450">
              <a:buFont typeface="Arial" pitchFamily="34" charset="0"/>
              <a:buChar char="•"/>
              <a:defRPr/>
            </a:pPr>
            <a:r>
              <a:rPr lang="en-US" dirty="0"/>
              <a:t>Rh-positive blood clumps in the presence of anti-D antibodies.</a:t>
            </a:r>
          </a:p>
          <a:p>
            <a:pPr marL="171450" indent="-171450">
              <a:buFont typeface="Arial" pitchFamily="34" charset="0"/>
              <a:buChar char="•"/>
              <a:defRPr/>
            </a:pPr>
            <a:r>
              <a:rPr lang="en-US" dirty="0"/>
              <a:t>Rh-negative blood does not clump in the presence of anti-D antibodies.</a:t>
            </a:r>
          </a:p>
          <a:p>
            <a:pPr>
              <a:buFont typeface="Arial" pitchFamily="34" charset="0"/>
              <a:buNone/>
              <a:defRPr/>
            </a:pPr>
            <a:endParaRPr lang="en-US" dirty="0"/>
          </a:p>
          <a:p>
            <a:pPr>
              <a:buFont typeface="Arial" pitchFamily="34" charset="0"/>
              <a:buNone/>
              <a:defRPr/>
            </a:pPr>
            <a:r>
              <a:rPr lang="en-US" dirty="0"/>
              <a:t>Clinically, it is very important for a female to know her Rh type if she becomes pregnant.</a:t>
            </a:r>
          </a:p>
          <a:p>
            <a:pPr>
              <a:buFont typeface="Arial" pitchFamily="34" charset="0"/>
              <a:buNone/>
              <a:defRPr/>
            </a:pPr>
            <a:endParaRPr lang="en-US" dirty="0"/>
          </a:p>
          <a:p>
            <a:pPr>
              <a:buFont typeface="Arial" pitchFamily="34" charset="0"/>
              <a:buNone/>
              <a:defRPr/>
            </a:pPr>
            <a:r>
              <a:rPr lang="en-US" dirty="0"/>
              <a:t>O negative blood is truly the universal donor because it has no A, B, or D antigens that can cause the recipient to form antibodies.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60</a:t>
            </a:fld>
            <a:endParaRPr lang="en-US"/>
          </a:p>
        </p:txBody>
      </p:sp>
    </p:spTree>
    <p:extLst>
      <p:ext uri="{BB962C8B-B14F-4D97-AF65-F5344CB8AC3E}">
        <p14:creationId xmlns:p14="http://schemas.microsoft.com/office/powerpoint/2010/main" xmlns="" val="345915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6.1 </a:t>
            </a:r>
            <a:r>
              <a:rPr lang="en-US" altLang="en-US" dirty="0">
                <a:latin typeface="Albertus Medium" pitchFamily="34" charset="0"/>
              </a:rPr>
              <a:t>Describe circulation and the purpose of the vascular system.</a:t>
            </a:r>
            <a:endParaRPr lang="en-US" baseline="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9</a:t>
            </a:fld>
            <a:endParaRPr lang="en-US"/>
          </a:p>
        </p:txBody>
      </p:sp>
    </p:spTree>
    <p:extLst>
      <p:ext uri="{BB962C8B-B14F-4D97-AF65-F5344CB8AC3E}">
        <p14:creationId xmlns:p14="http://schemas.microsoft.com/office/powerpoint/2010/main" xmlns="" val="1256128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dirty="0"/>
              <a:t>LO 6.6 </a:t>
            </a:r>
            <a:r>
              <a:rPr lang="en-US" altLang="en-US" dirty="0">
                <a:latin typeface="Albertus Medium" pitchFamily="34" charset="0"/>
              </a:rPr>
              <a:t>Describe how ABO and Rh blood types are determined.</a:t>
            </a:r>
          </a:p>
          <a:p>
            <a:pPr>
              <a:defRPr/>
            </a:pPr>
            <a:endParaRPr lang="en-US" dirty="0"/>
          </a:p>
          <a:p>
            <a:pPr>
              <a:defRPr/>
            </a:pPr>
            <a:r>
              <a:rPr lang="en-US" b="1" dirty="0"/>
              <a:t>Notes:</a:t>
            </a:r>
            <a:r>
              <a:rPr lang="en-US" b="1" baseline="0" dirty="0"/>
              <a:t> </a:t>
            </a:r>
          </a:p>
          <a:p>
            <a:pPr>
              <a:defRPr/>
            </a:pPr>
            <a:endParaRPr lang="en-US" b="1" dirty="0"/>
          </a:p>
          <a:p>
            <a:r>
              <a:rPr lang="en-US" altLang="en-US" dirty="0"/>
              <a:t>If a patient is transfused with blood that contains antigens to which he/she has an antibody, agglutination occurs in the patient’s blood. If not reversed, agglutination is followed by hemolysis—the destruction of red blood cells.</a:t>
            </a:r>
          </a:p>
          <a:p>
            <a:endParaRPr lang="en-US" altLang="en-US" dirty="0"/>
          </a:p>
          <a:p>
            <a:r>
              <a:rPr lang="en-US" altLang="en-US" dirty="0"/>
              <a:t>Even in emergencies, patient blood is typed and cross-matched to avoid a transfusion reaction.</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61</a:t>
            </a:fld>
            <a:endParaRPr lang="en-US"/>
          </a:p>
        </p:txBody>
      </p:sp>
    </p:spTree>
    <p:extLst>
      <p:ext uri="{BB962C8B-B14F-4D97-AF65-F5344CB8AC3E}">
        <p14:creationId xmlns:p14="http://schemas.microsoft.com/office/powerpoint/2010/main" xmlns="" val="648317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b="0" dirty="0">
                <a:latin typeface="Albertus Medium" pitchFamily="34" charset="0"/>
              </a:rPr>
              <a:t>6.3</a:t>
            </a:r>
            <a:r>
              <a:rPr lang="en-US" altLang="en-US" dirty="0">
                <a:latin typeface="Albertus Medium" pitchFamily="34" charset="0"/>
              </a:rPr>
              <a:t>	Locate and name the veins most commonly used for phlebotomy</a:t>
            </a:r>
            <a:r>
              <a:rPr lang="en-US" altLang="en-US" baseline="0" dirty="0">
                <a:latin typeface="Albertus Medium" pitchFamily="34" charset="0"/>
              </a:rPr>
              <a:t> procedures.</a:t>
            </a:r>
          </a:p>
          <a:p>
            <a:pPr marL="404813" indent="-404813">
              <a:spcBef>
                <a:spcPts val="2400"/>
              </a:spcBef>
            </a:pPr>
            <a:r>
              <a:rPr lang="en-US" b="0" baseline="0" dirty="0">
                <a:latin typeface="Albertus Medium" pitchFamily="34" charset="0"/>
              </a:rPr>
              <a:t>6.4	Identify and describe the major components of blood and describe the major functions of each.</a:t>
            </a:r>
          </a:p>
          <a:p>
            <a:pPr marL="404813" indent="-404813">
              <a:spcBef>
                <a:spcPts val="2400"/>
              </a:spcBef>
            </a:pPr>
            <a:endParaRPr lang="en-US" b="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62</a:t>
            </a:fld>
            <a:endParaRPr lang="en-US"/>
          </a:p>
        </p:txBody>
      </p:sp>
    </p:spTree>
    <p:extLst>
      <p:ext uri="{BB962C8B-B14F-4D97-AF65-F5344CB8AC3E}">
        <p14:creationId xmlns:p14="http://schemas.microsoft.com/office/powerpoint/2010/main" xmlns="" val="3170710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b="0" baseline="0" dirty="0">
                <a:latin typeface="Albertus Medium" pitchFamily="34" charset="0"/>
              </a:rPr>
              <a:t>6.4	Identify and describe the major components of blood and describe the major functions of each.</a:t>
            </a:r>
          </a:p>
          <a:p>
            <a:pPr marL="404813" indent="-404813">
              <a:spcBef>
                <a:spcPts val="2400"/>
              </a:spcBef>
            </a:pPr>
            <a:r>
              <a:rPr lang="en-US" b="0" dirty="0">
                <a:latin typeface="Albertus Medium" pitchFamily="34" charset="0"/>
              </a:rPr>
              <a:t>6.5	Define hemostasis and describe the basic coagulation process.</a:t>
            </a:r>
          </a:p>
          <a:p>
            <a:pPr marL="404813" indent="-404813">
              <a:spcBef>
                <a:spcPts val="2400"/>
              </a:spcBef>
            </a:pPr>
            <a:r>
              <a:rPr lang="en-US" b="0" dirty="0">
                <a:latin typeface="Albertus Medium" pitchFamily="34" charset="0"/>
              </a:rPr>
              <a:t>6.6	Describe</a:t>
            </a:r>
            <a:r>
              <a:rPr lang="en-US" b="0" baseline="0" dirty="0">
                <a:latin typeface="Albertus Medium" pitchFamily="34" charset="0"/>
              </a:rPr>
              <a:t> how ABO and Rh blood types are determined.</a:t>
            </a:r>
          </a:p>
          <a:p>
            <a:pPr marL="404813" indent="-404813">
              <a:spcBef>
                <a:spcPts val="2400"/>
              </a:spcBef>
            </a:pPr>
            <a:endParaRPr lang="en-US" b="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63</a:t>
            </a:fld>
            <a:endParaRPr lang="en-US"/>
          </a:p>
        </p:txBody>
      </p:sp>
    </p:spTree>
    <p:extLst>
      <p:ext uri="{BB962C8B-B14F-4D97-AF65-F5344CB8AC3E}">
        <p14:creationId xmlns:p14="http://schemas.microsoft.com/office/powerpoint/2010/main" xmlns="" val="236956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1" baseline="0" dirty="0"/>
          </a:p>
          <a:p>
            <a:r>
              <a:rPr lang="en-US" altLang="en-US" b="1" dirty="0"/>
              <a:t>Coronary circulation: </a:t>
            </a:r>
            <a:r>
              <a:rPr lang="en-US" altLang="en-US" dirty="0"/>
              <a:t>Oxygenated blood flows from the left ventricle, through the aorta, and directly into the coronary arteries to supply oxygenated blood to the heart muscle. Deoxygenated blood flows through the coronary veins to the coronary sinus</a:t>
            </a:r>
            <a:r>
              <a:rPr lang="en-US" altLang="en-US" baseline="0" dirty="0"/>
              <a:t> </a:t>
            </a:r>
            <a:r>
              <a:rPr lang="en-US" altLang="en-US" dirty="0"/>
              <a:t>and from there directly into the right atrium.</a:t>
            </a:r>
          </a:p>
          <a:p>
            <a:endParaRPr lang="en-US" altLang="en-US" b="1" dirty="0"/>
          </a:p>
          <a:p>
            <a:r>
              <a:rPr lang="en-US" altLang="en-US" b="1" dirty="0"/>
              <a:t>Pulmonary circulation: Deoxygenated</a:t>
            </a:r>
            <a:r>
              <a:rPr lang="en-US" altLang="en-US" dirty="0"/>
              <a:t> blood (blood with a low concentration of oxygen and a high concentration of carbon dioxide) flows from the right ventricle to the lungs for removal of carbon dioxide and for reoxygenation (respiration). The oxygenated blood then continues through the pulmonary veins to the left atrium.</a:t>
            </a:r>
          </a:p>
          <a:p>
            <a:endParaRPr lang="en-US" altLang="en-US" dirty="0"/>
          </a:p>
          <a:p>
            <a:r>
              <a:rPr lang="en-US" altLang="en-US" b="1" dirty="0"/>
              <a:t>Systemic circulation: Oxygenated</a:t>
            </a:r>
            <a:r>
              <a:rPr lang="en-US" altLang="en-US" dirty="0"/>
              <a:t> blood (blood with a high concentration of oxygen and a low concentration of carbon dioxide) flows from the left ventricle through the arteries to all parts of the body, delivering oxygen to the body cells. The blood also picks up nutrients, hormones, and wastes and delivers them to the proper systems for processing. Deoxygenated blood returns through the veins to the vena cava and from there to the right atrium of the heart, ready for pulmonary circulation.</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10</a:t>
            </a:fld>
            <a:endParaRPr lang="en-US"/>
          </a:p>
        </p:txBody>
      </p:sp>
    </p:spTree>
    <p:extLst>
      <p:ext uri="{BB962C8B-B14F-4D97-AF65-F5344CB8AC3E}">
        <p14:creationId xmlns:p14="http://schemas.microsoft.com/office/powerpoint/2010/main" xmlns="" val="147303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11</a:t>
            </a:fld>
            <a:endParaRPr lang="en-US"/>
          </a:p>
        </p:txBody>
      </p:sp>
    </p:spTree>
    <p:extLst>
      <p:ext uri="{BB962C8B-B14F-4D97-AF65-F5344CB8AC3E}">
        <p14:creationId xmlns:p14="http://schemas.microsoft.com/office/powerpoint/2010/main" xmlns="" val="355365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12</a:t>
            </a:fld>
            <a:endParaRPr lang="en-US"/>
          </a:p>
        </p:txBody>
      </p:sp>
    </p:spTree>
    <p:extLst>
      <p:ext uri="{BB962C8B-B14F-4D97-AF65-F5344CB8AC3E}">
        <p14:creationId xmlns:p14="http://schemas.microsoft.com/office/powerpoint/2010/main" xmlns="" val="378756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6.1 </a:t>
            </a:r>
            <a:r>
              <a:rPr lang="en-US" altLang="en-US" dirty="0">
                <a:latin typeface="Albertus Medium" pitchFamily="34" charset="0"/>
              </a:rPr>
              <a:t>Describe circulation and the purpose of the vascular system.</a:t>
            </a:r>
            <a:endParaRPr lang="en-US" baseline="0" dirty="0"/>
          </a:p>
          <a:p>
            <a:endParaRPr lang="en-US" baseline="0" dirty="0"/>
          </a:p>
          <a:p>
            <a:r>
              <a:rPr lang="en-US" b="1" baseline="0" dirty="0"/>
              <a:t>Notes:</a:t>
            </a:r>
          </a:p>
          <a:p>
            <a:endParaRPr lang="en-US" baseline="0" dirty="0"/>
          </a:p>
          <a:p>
            <a:r>
              <a:rPr lang="en-US" baseline="0" dirty="0"/>
              <a:t>Pulmonary circulation occurs when deoxygenated blood is transported to the lungs for gas exchange.</a:t>
            </a:r>
          </a:p>
          <a:p>
            <a:endParaRPr lang="en-US" baseline="0" dirty="0"/>
          </a:p>
          <a:p>
            <a:r>
              <a:rPr lang="en-US" baseline="0" dirty="0"/>
              <a:t>Systemic blood vessels carrying oxygenated blood pick up essential nutrients from the digestive tract and deliver them, along with oxygen, to all other cells of the body. Systemic circulation also removes waste products from the body cells and delivers them to the kidneys and lungs for processing and expulsion from the body.</a:t>
            </a:r>
          </a:p>
        </p:txBody>
      </p:sp>
      <p:sp>
        <p:nvSpPr>
          <p:cNvPr id="4" name="Slide Number Placeholder 3"/>
          <p:cNvSpPr>
            <a:spLocks noGrp="1"/>
          </p:cNvSpPr>
          <p:nvPr>
            <p:ph type="sldNum" sz="quarter" idx="5"/>
          </p:nvPr>
        </p:nvSpPr>
        <p:spPr/>
        <p:txBody>
          <a:bodyPr/>
          <a:lstStyle/>
          <a:p>
            <a:fld id="{969E8D09-9492-4554-9C8F-456CB81F32A8}" type="slidenum">
              <a:rPr lang="en-US" smtClean="0"/>
              <a:pPr/>
              <a:t>13</a:t>
            </a:fld>
            <a:endParaRPr lang="en-US"/>
          </a:p>
        </p:txBody>
      </p:sp>
    </p:spTree>
    <p:extLst>
      <p:ext uri="{BB962C8B-B14F-4D97-AF65-F5344CB8AC3E}">
        <p14:creationId xmlns:p14="http://schemas.microsoft.com/office/powerpoint/2010/main" xmlns="" val="275066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 xmlns:a16="http://schemas.microsoft.com/office/drawing/2014/main" id="{EC86C884-D766-9149-B40E-B86A943DE6D1}"/>
              </a:ext>
              <a:ext uri="{C183D7F6-B498-43B3-948B-1728B52AA6E4}">
                <adec:decorative xmlns=""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xmlns="" val="1001655917"/>
      </p:ext>
    </p:extLst>
  </p:cSld>
  <p:clrMapOvr>
    <a:masterClrMapping/>
  </p:clrMapOvr>
  <p:extLst>
    <p:ext uri="{DCECCB84-F9BA-43D5-87BE-67443E8EF086}">
      <p15:sldGuideLst xmlns:p15="http://schemas.microsoft.com/office/powerpoint/2012/main" xmlns="">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xmlns="" val="624793107"/>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xmlns="" val="765222957"/>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2" name="Picture 11" descr="Reaching beyond our borders icon.">
            <a:extLst>
              <a:ext uri="{FF2B5EF4-FFF2-40B4-BE49-F238E27FC236}">
                <a16:creationId xmlns=""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xmlns="" val="2367333426"/>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3422933013"/>
      </p:ext>
    </p:extLst>
  </p:cSld>
  <p:clrMapOvr>
    <a:masterClrMapping/>
  </p:clrMapOvr>
  <p:extLst>
    <p:ext uri="{DCECCB84-F9BA-43D5-87BE-67443E8EF086}">
      <p15:sldGuideLst xmlns:p15="http://schemas.microsoft.com/office/powerpoint/2012/main" xmlns="">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xmlns="" val="374121542"/>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xmlns="" val="2620176990"/>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478815702"/>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4" name="Picture 3">
            <a:extLst>
              <a:ext uri="{FF2B5EF4-FFF2-40B4-BE49-F238E27FC236}">
                <a16:creationId xmlns=""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xmlns="" val="482981918"/>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1446962700"/>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4100005588"/>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 xmlns:a16="http://schemas.microsoft.com/office/drawing/2014/main" id="{E2D8ACCF-E5FC-4FE9-9E84-B2A0A6B1EEBA}"/>
              </a:ext>
              <a:ext uri="{C183D7F6-B498-43B3-948B-1728B52AA6E4}">
                <adec:decorative xmlns=""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 xmlns:a16="http://schemas.microsoft.com/office/drawing/2014/main" id="{EC86C884-D766-9149-B40E-B86A943DE6D1}"/>
              </a:ext>
              <a:ext uri="{C183D7F6-B498-43B3-948B-1728B52AA6E4}">
                <adec:decorative xmlns=""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xmlns="" val="2489068921"/>
      </p:ext>
    </p:extLst>
  </p:cSld>
  <p:clrMapOvr>
    <a:masterClrMapping/>
  </p:clrMapOvr>
  <p:extLst>
    <p:ext uri="{DCECCB84-F9BA-43D5-87BE-67443E8EF086}">
      <p15:sldGuideLst xmlns:p15="http://schemas.microsoft.com/office/powerpoint/2012/main" xmlns="">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xmlns="" val="407061431"/>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3908758658"/>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xmlns=""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 xmlns:a16="http://schemas.microsoft.com/office/drawing/2014/main"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xmlns="" val="44541601"/>
      </p:ext>
    </p:extLst>
  </p:cSld>
  <p:clrMapOvr>
    <a:masterClrMapping/>
  </p:clrMapOvr>
  <p:extLst>
    <p:ext uri="{DCECCB84-F9BA-43D5-87BE-67443E8EF086}">
      <p15:sldGuideLst xmlns:p15="http://schemas.microsoft.com/office/powerpoint/2012/main" xmlns=""/>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xmlns="" val="544467532"/>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842702864"/>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371601"/>
            <a:ext cx="4229100" cy="47064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7" name="Content Placeholder 6"/>
          <p:cNvSpPr>
            <a:spLocks noGrp="1"/>
          </p:cNvSpPr>
          <p:nvPr>
            <p:ph sz="quarter" idx="16"/>
          </p:nvPr>
        </p:nvSpPr>
        <p:spPr>
          <a:xfrm>
            <a:off x="342900" y="2003425"/>
            <a:ext cx="4229100" cy="48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342900" y="2676525"/>
            <a:ext cx="4229100" cy="496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8"/>
          </p:nvPr>
        </p:nvSpPr>
        <p:spPr>
          <a:xfrm>
            <a:off x="342900" y="3429000"/>
            <a:ext cx="4229100" cy="550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9"/>
          </p:nvPr>
        </p:nvSpPr>
        <p:spPr>
          <a:xfrm>
            <a:off x="342900" y="4208463"/>
            <a:ext cx="4229100" cy="471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20"/>
          </p:nvPr>
        </p:nvSpPr>
        <p:spPr>
          <a:xfrm>
            <a:off x="342900" y="4867275"/>
            <a:ext cx="4229100" cy="48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21"/>
          </p:nvPr>
        </p:nvSpPr>
        <p:spPr>
          <a:xfrm>
            <a:off x="342900" y="5594350"/>
            <a:ext cx="42291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22"/>
          </p:nvPr>
        </p:nvSpPr>
        <p:spPr>
          <a:xfrm>
            <a:off x="4719638" y="1371600"/>
            <a:ext cx="4081462" cy="469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23"/>
          </p:nvPr>
        </p:nvSpPr>
        <p:spPr>
          <a:xfrm>
            <a:off x="4706938" y="2003425"/>
            <a:ext cx="4094162" cy="48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p:cNvSpPr>
            <a:spLocks noGrp="1"/>
          </p:cNvSpPr>
          <p:nvPr>
            <p:ph sz="quarter" idx="24"/>
          </p:nvPr>
        </p:nvSpPr>
        <p:spPr>
          <a:xfrm>
            <a:off x="4719638" y="2676525"/>
            <a:ext cx="4081462" cy="376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25"/>
          </p:nvPr>
        </p:nvSpPr>
        <p:spPr>
          <a:xfrm>
            <a:off x="4719638" y="3173413"/>
            <a:ext cx="4081462" cy="3762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26"/>
          </p:nvPr>
        </p:nvSpPr>
        <p:spPr>
          <a:xfrm>
            <a:off x="4706938" y="3724275"/>
            <a:ext cx="4094162" cy="48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p:cNvSpPr>
            <a:spLocks noGrp="1"/>
          </p:cNvSpPr>
          <p:nvPr>
            <p:ph sz="quarter" idx="27"/>
          </p:nvPr>
        </p:nvSpPr>
        <p:spPr>
          <a:xfrm>
            <a:off x="4706938" y="4370388"/>
            <a:ext cx="4094162" cy="496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p:cNvSpPr>
            <a:spLocks noGrp="1"/>
          </p:cNvSpPr>
          <p:nvPr>
            <p:ph sz="quarter" idx="28"/>
          </p:nvPr>
        </p:nvSpPr>
        <p:spPr>
          <a:xfrm>
            <a:off x="4719638" y="5056188"/>
            <a:ext cx="4081462" cy="538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29"/>
          </p:nvPr>
        </p:nvSpPr>
        <p:spPr>
          <a:xfrm>
            <a:off x="4706938" y="5822950"/>
            <a:ext cx="4094162" cy="425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012369380"/>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2505933215"/>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 xmlns:a16="http://schemas.microsoft.com/office/drawing/2014/main" id="{EC86C884-D766-9149-B40E-B86A943DE6D1}"/>
              </a:ext>
              <a:ext uri="{C183D7F6-B498-43B3-948B-1728B52AA6E4}">
                <adec:decorative xmlns=""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xmlns="" val="380643474"/>
      </p:ext>
    </p:extLst>
  </p:cSld>
  <p:clrMapOvr>
    <a:masterClrMapping/>
  </p:clrMapOvr>
  <p:extLst>
    <p:ext uri="{DCECCB84-F9BA-43D5-87BE-67443E8EF086}">
      <p15:sldGuideLst xmlns:p15="http://schemas.microsoft.com/office/powerpoint/2012/main" xmlns="">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C3F416CD-67A3-4CF0-A210-F6AF31AC147F}" type="datetimeFigureOut">
              <a:rPr lang="en-US" smtClean="0"/>
              <a:pPr/>
              <a:t>7/29/2024</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defTabSz="457200">
              <a:spcBef>
                <a:spcPct val="20000"/>
              </a:spcBef>
              <a:defRPr/>
            </a:pPr>
            <a:r>
              <a:rPr lang="en-US" smtClean="0"/>
              <a:t>Add long copyright</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7/29/2024</a:t>
            </a:fld>
            <a:endParaRPr lang="en-US"/>
          </a:p>
        </p:txBody>
      </p:sp>
      <p:sp>
        <p:nvSpPr>
          <p:cNvPr id="5" name="Footer Placeholder 4"/>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7/29/2024</a:t>
            </a:fld>
            <a:endParaRPr lang="en-US"/>
          </a:p>
        </p:txBody>
      </p:sp>
      <p:sp>
        <p:nvSpPr>
          <p:cNvPr id="5" name="Footer Placeholder 4"/>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3F416CD-67A3-4CF0-A210-F6AF31AC147F}" type="datetimeFigureOut">
              <a:rPr lang="en-US" smtClean="0"/>
              <a:pPr/>
              <a:t>7/29/2024</a:t>
            </a:fld>
            <a:endParaRPr lang="en-US"/>
          </a:p>
        </p:txBody>
      </p:sp>
      <p:sp>
        <p:nvSpPr>
          <p:cNvPr id="6" name="Footer Placeholder 5"/>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lgn="l" eaLnBrk="1" latinLnBrk="0" hangingPunct="1"/>
            <a:fld id="{C3F416CD-67A3-4CF0-A210-F6AF31AC147F}" type="datetimeFigureOut">
              <a:rPr lang="en-US" smtClean="0"/>
              <a:pPr algn="l" eaLnBrk="1" latinLnBrk="0" hangingPunct="1"/>
              <a:t>7/29/2024</a:t>
            </a:fld>
            <a:endParaRPr lang="en-US"/>
          </a:p>
        </p:txBody>
      </p:sp>
      <p:sp>
        <p:nvSpPr>
          <p:cNvPr id="27" name="Slide Number Placeholder 26"/>
          <p:cNvSpPr>
            <a:spLocks noGrp="1"/>
          </p:cNvSpPr>
          <p:nvPr>
            <p:ph type="sldNum" sz="quarter" idx="11"/>
          </p:nvPr>
        </p:nvSpPr>
        <p:spPr/>
        <p:txBody>
          <a:bodyPr rtlCol="0"/>
          <a:lstStyle/>
          <a:p>
            <a:pPr algn="r" eaLnBrk="1" latinLnBrk="0" hangingPunct="1"/>
            <a:fld id="{96652B35-718D-4E28-AFEB-B694A3B357E8}" type="slidenum">
              <a:rPr kumimoji="0" lang="en-US" smtClean="0"/>
              <a:pPr algn="r" eaLnBrk="1" latinLnBrk="0" hangingPunct="1"/>
              <a:t>‹#›</a:t>
            </a:fld>
            <a:endParaRPr kumimoji="0" lang="en-US"/>
          </a:p>
        </p:txBody>
      </p:sp>
      <p:sp>
        <p:nvSpPr>
          <p:cNvPr id="28" name="Footer Placeholder 27"/>
          <p:cNvSpPr>
            <a:spLocks noGrp="1"/>
          </p:cNvSpPr>
          <p:nvPr>
            <p:ph type="ftr" sz="quarter" idx="12"/>
          </p:nvPr>
        </p:nvSpPr>
        <p:spPr/>
        <p:txBody>
          <a:bodyPr rtlCol="0"/>
          <a:lstStyle/>
          <a:p>
            <a:pPr defTabSz="457200">
              <a:spcBef>
                <a:spcPct val="20000"/>
              </a:spcBef>
              <a:defRPr/>
            </a:pPr>
            <a:r>
              <a:rPr lang="en-US" smtClean="0"/>
              <a:t>Add long copyright</a:t>
            </a:r>
            <a:endParaRPr 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C3F416CD-67A3-4CF0-A210-F6AF31AC147F}" type="datetimeFigureOut">
              <a:rPr lang="en-US" smtClean="0"/>
              <a:pPr/>
              <a:t>7/29/2024</a:t>
            </a:fld>
            <a:endParaRPr lang="en-US"/>
          </a:p>
        </p:txBody>
      </p:sp>
      <p:sp>
        <p:nvSpPr>
          <p:cNvPr id="4" name="Footer Placeholder 3"/>
          <p:cNvSpPr>
            <a:spLocks noGrp="1"/>
          </p:cNvSpPr>
          <p:nvPr>
            <p:ph type="ftr" sz="quarter" idx="11"/>
          </p:nvPr>
        </p:nvSpPr>
        <p:spPr>
          <a:xfrm>
            <a:off x="5257800" y="612648"/>
            <a:ext cx="1325880" cy="457200"/>
          </a:xfrm>
        </p:spPr>
        <p:txBody>
          <a:bodyPr/>
          <a:lstStyle/>
          <a:p>
            <a:pPr defTabSz="457200">
              <a:spcBef>
                <a:spcPct val="20000"/>
              </a:spcBef>
              <a:defRPr/>
            </a:pPr>
            <a:r>
              <a:rPr lang="en-US" smtClean="0"/>
              <a:t>Add long copyright</a:t>
            </a:r>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96652B35-718D-4E28-AFEB-B694A3B357E8}" type="slidenum">
              <a:rPr kumimoji="0" lang="en-US" smtClean="0"/>
              <a:pPr/>
              <a:t>‹#›</a:t>
            </a:fld>
            <a:endParaRPr kumimoji="0" lang="en-US" dirty="0"/>
          </a:p>
        </p:txBody>
      </p:sp>
    </p:spTree>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416CD-67A3-4CF0-A210-F6AF31AC147F}" type="datetimeFigureOut">
              <a:rPr lang="en-US" smtClean="0"/>
              <a:pPr/>
              <a:t>7/29/2024</a:t>
            </a:fld>
            <a:endParaRPr lang="en-US"/>
          </a:p>
        </p:txBody>
      </p:sp>
      <p:sp>
        <p:nvSpPr>
          <p:cNvPr id="3" name="Footer Placeholder 2"/>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4" name="Slide Number Placeholder 3"/>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3F416CD-67A3-4CF0-A210-F6AF31AC147F}" type="datetimeFigureOut">
              <a:rPr lang="en-US" smtClean="0"/>
              <a:pPr/>
              <a:t>7/29/2024</a:t>
            </a:fld>
            <a:endParaRPr lang="en-US"/>
          </a:p>
        </p:txBody>
      </p:sp>
      <p:sp>
        <p:nvSpPr>
          <p:cNvPr id="6" name="Footer Placeholder 5"/>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7/29/2024</a:t>
            </a:fld>
            <a:endParaRPr lang="en-US"/>
          </a:p>
        </p:txBody>
      </p:sp>
      <p:sp>
        <p:nvSpPr>
          <p:cNvPr id="6" name="Footer Placeholder 5"/>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7/29/2024</a:t>
            </a:fld>
            <a:endParaRPr lang="en-US"/>
          </a:p>
        </p:txBody>
      </p:sp>
      <p:sp>
        <p:nvSpPr>
          <p:cNvPr id="5" name="Footer Placeholder 4"/>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 xmlns:a16="http://schemas.microsoft.com/office/drawing/2014/main" id="{7A14A7A9-A9D7-4A08-A24F-4D1C1F4C29CE}"/>
              </a:ext>
              <a:ext uri="{C183D7F6-B498-43B3-948B-1728B52AA6E4}">
                <adec:decorative xmlns=""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 xmlns:a16="http://schemas.microsoft.com/office/drawing/2014/main" id="{EC86C884-D766-9149-B40E-B86A943DE6D1}"/>
              </a:ext>
              <a:ext uri="{C183D7F6-B498-43B3-948B-1728B52AA6E4}">
                <adec:decorative xmlns=""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 xmlns:a16="http://schemas.microsoft.com/office/drawing/2014/main"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xmlns="" val="1233895555"/>
      </p:ext>
    </p:extLst>
  </p:cSld>
  <p:clrMapOvr>
    <a:masterClrMapping/>
  </p:clrMapOvr>
  <p:extLst>
    <p:ext uri="{DCECCB84-F9BA-43D5-87BE-67443E8EF086}">
      <p15:sldGuideLst xmlns:p15="http://schemas.microsoft.com/office/powerpoint/2012/main" xmlns="">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7/29/2024</a:t>
            </a:fld>
            <a:endParaRPr lang="en-US"/>
          </a:p>
        </p:txBody>
      </p:sp>
      <p:sp>
        <p:nvSpPr>
          <p:cNvPr id="5" name="Footer Placeholder 4"/>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xmlns="" val="745085821"/>
      </p:ext>
    </p:extLst>
  </p:cSld>
  <p:clrMapOvr>
    <a:masterClrMapping/>
  </p:clrMapOvr>
  <p:extLst>
    <p:ext uri="{DCECCB84-F9BA-43D5-87BE-67443E8EF086}">
      <p15:sldGuideLst xmlns:p15="http://schemas.microsoft.com/office/powerpoint/2012/main" xmlns="">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478815702"/>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3422933013"/>
      </p:ext>
    </p:extLst>
  </p:cSld>
  <p:clrMapOvr>
    <a:masterClrMapping/>
  </p:clrMapOvr>
  <p:extLst>
    <p:ext uri="{DCECCB84-F9BA-43D5-87BE-67443E8EF086}">
      <p15:sldGuideLst xmlns:p15="http://schemas.microsoft.com/office/powerpoint/2012/main" xmlns="">
        <p15:guide id="1" orient="horz" pos="2592" userDrawn="1">
          <p15:clr>
            <a:srgbClr val="FBAE40"/>
          </p15:clr>
        </p15:guide>
        <p15:guide id="2" orient="horz" pos="273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xmlns="" val="2620176990"/>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xmlns="" val="407061431"/>
      </p:ext>
    </p:extLst>
  </p:cSld>
  <p:clrMapOvr>
    <a:masterClrMapping/>
  </p:clrMapOvr>
  <p:extLst>
    <p:ext uri="{DCECCB84-F9BA-43D5-87BE-67443E8EF086}">
      <p15:sldGuideLst xmlns:p15="http://schemas.microsoft.com/office/powerpoint/2012/main" xmlns="">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xmlns="" val="745085821"/>
      </p:ext>
    </p:extLst>
  </p:cSld>
  <p:clrMapOvr>
    <a:masterClrMapping/>
  </p:clrMapOvr>
  <p:extLst>
    <p:ext uri="{DCECCB84-F9BA-43D5-87BE-67443E8EF086}">
      <p15:sldGuideLst xmlns:p15="http://schemas.microsoft.com/office/powerpoint/2012/main" xmlns="">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xmlns="" val="1296839023"/>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8" name="Picture 7" descr="Connecting through social media icon.">
            <a:extLst>
              <a:ext uri="{FF2B5EF4-FFF2-40B4-BE49-F238E27FC236}">
                <a16:creationId xmlns=""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xmlns="" val="1816512595"/>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Making Ethical Decisions icon.">
            <a:extLst>
              <a:ext uri="{FF2B5EF4-FFF2-40B4-BE49-F238E27FC236}">
                <a16:creationId xmlns=""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xmlns="" val="2414323337"/>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a:extLst>
              <a:ext uri="{FF2B5EF4-FFF2-40B4-BE49-F238E27FC236}">
                <a16:creationId xmlns=""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xmlns="" val="43045211"/>
      </p:ext>
    </p:extLst>
  </p:cSld>
  <p:clrMapOvr>
    <a:masterClrMapping/>
  </p:clrMapOvr>
  <p:extLst>
    <p:ext uri="{DCECCB84-F9BA-43D5-87BE-67443E8EF086}">
      <p15:sldGuideLst xmlns:p15="http://schemas.microsoft.com/office/powerpoint/2012/main" xmlns="">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94106" y="283845"/>
            <a:ext cx="999514" cy="999514"/>
          </a:xfrm>
          <a:prstGeom prst="rect">
            <a:avLst/>
          </a:prstGeom>
        </p:spPr>
      </p:pic>
      <p:sp>
        <p:nvSpPr>
          <p:cNvPr id="3" name="MGH Tagline">
            <a:extLst>
              <a:ext uri="{FF2B5EF4-FFF2-40B4-BE49-F238E27FC236}">
                <a16:creationId xmlns=""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 xmlns:a16="http://schemas.microsoft.com/office/drawing/2014/main" id="{86E6E250-D1F9-6444-A77C-4DC8C64A97D7}"/>
              </a:ext>
              <a:ext uri="{C183D7F6-B498-43B3-948B-1728B52AA6E4}">
                <adec:decorative xmlns=""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 xmlns:a16="http://schemas.microsoft.com/office/drawing/2014/main" id="{86E6E250-D1F9-6444-A77C-4DC8C64A97D7}"/>
              </a:ext>
              <a:ext uri="{C183D7F6-B498-43B3-948B-1728B52AA6E4}">
                <adec:decorative xmlns=""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a:t>
            </a:r>
            <a:r>
              <a:rPr lang="en-US" sz="800" b="0" dirty="0" smtClean="0">
                <a:solidFill>
                  <a:schemeClr val="tx1">
                    <a:lumMod val="65000"/>
                    <a:lumOff val="35000"/>
                  </a:schemeClr>
                </a:solidFill>
              </a:rPr>
              <a:t>Hill LLC</a:t>
            </a:r>
            <a:endParaRPr lang="en-US" sz="800" b="0" dirty="0">
              <a:solidFill>
                <a:schemeClr val="tx1">
                  <a:lumMod val="65000"/>
                  <a:lumOff val="35000"/>
                </a:schemeClr>
              </a:solidFill>
            </a:endParaRPr>
          </a:p>
        </p:txBody>
      </p:sp>
      <p:sp>
        <p:nvSpPr>
          <p:cNvPr id="10" name="Slide Number Placeholder">
            <a:extLst>
              <a:ext uri="{FF2B5EF4-FFF2-40B4-BE49-F238E27FC236}">
                <a16:creationId xmlns=""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xmlns=""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 xmlns:a16="http://schemas.microsoft.com/office/drawing/2014/main" id="{F20163A4-4644-4B17-9C8A-EF42A992331B}"/>
              </a:ext>
              <a:ext uri="{C183D7F6-B498-43B3-948B-1728B52AA6E4}">
                <adec:decorative xmlns=""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 xmlns:a16="http://schemas.microsoft.com/office/drawing/2014/main" id="{86E6E250-D1F9-6444-A77C-4DC8C64A97D7}"/>
              </a:ext>
              <a:ext uri="{C183D7F6-B498-43B3-948B-1728B52AA6E4}">
                <adec:decorative xmlns=""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grpSp>
        <p:nvGrpSpPr>
          <p:cNvPr id="6" name="MGH Shape">
            <a:extLst>
              <a:ext uri="{FF2B5EF4-FFF2-40B4-BE49-F238E27FC236}">
                <a16:creationId xmlns="" xmlns:a16="http://schemas.microsoft.com/office/drawing/2014/main" id="{B719ECBD-8119-4217-9D58-2638FA4365C1}"/>
              </a:ext>
              <a:ext uri="{C183D7F6-B498-43B3-948B-1728B52AA6E4}">
                <adec:decorative xmlns=""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xmlns=""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 xmlns:a16="http://schemas.microsoft.com/office/drawing/2014/main" id="{86E6E250-D1F9-6444-A77C-4DC8C64A97D7}"/>
              </a:ext>
              <a:ext uri="{C183D7F6-B498-43B3-948B-1728B52AA6E4}">
                <adec:decorative xmlns=""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Tree>
    <p:extLst>
      <p:ext uri="{BB962C8B-B14F-4D97-AF65-F5344CB8AC3E}">
        <p14:creationId xmlns:p14="http://schemas.microsoft.com/office/powerpoint/2010/main" xmlns="" val="2924093042"/>
      </p:ext>
    </p:extLst>
  </p:cSld>
  <p:clrMap bg1="lt1" tx1="dk1" bg2="lt2" tx2="dk2" accent1="accent1" accent2="accent2" accent3="accent3" accent4="accent4" accent5="accent5" accent6="accent6" hlink="hlink" folHlink="folHlink"/>
  <p:sldLayoutIdLst>
    <p:sldLayoutId id="2147483702" r:id="rId1"/>
    <p:sldLayoutId id="2147483723" r:id="rId2"/>
    <p:sldLayoutId id="2147483703"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7/29/2024</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defTabSz="457200">
              <a:spcBef>
                <a:spcPct val="20000"/>
              </a:spcBef>
              <a:defRPr/>
            </a:pPr>
            <a:r>
              <a:rPr lang="en-US" smtClean="0"/>
              <a:t>Add long copyright</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3" r:id="rId12"/>
    <p:sldLayoutId id="2147483764" r:id="rId13"/>
    <p:sldLayoutId id="2147483765" r:id="rId14"/>
    <p:sldLayoutId id="2147483766" r:id="rId15"/>
    <p:sldLayoutId id="2147483767" r:id="rId16"/>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Cardiovascular System</a:t>
            </a:r>
            <a:br>
              <a:rPr lang="en-US" dirty="0" smtClean="0"/>
            </a:br>
            <a:endParaRPr lang="en-US" dirty="0"/>
          </a:p>
        </p:txBody>
      </p:sp>
      <p:sp>
        <p:nvSpPr>
          <p:cNvPr id="3" name="Subtitle 2"/>
          <p:cNvSpPr>
            <a:spLocks noGrp="1"/>
          </p:cNvSpPr>
          <p:nvPr>
            <p:ph type="subTitle" idx="1"/>
          </p:nvPr>
        </p:nvSpPr>
        <p:spPr/>
        <p:txBody>
          <a:bodyPr/>
          <a:lstStyle/>
          <a:p>
            <a:r>
              <a:rPr lang="en-US" dirty="0" smtClean="0"/>
              <a:t>Chapter 6</a:t>
            </a:r>
            <a:endParaRPr lang="en-US" dirty="0"/>
          </a:p>
        </p:txBody>
      </p:sp>
      <p:sp>
        <p:nvSpPr>
          <p:cNvPr id="4" name="Footer Placeholder 3"/>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5" name="Slide Number Placeholder 4"/>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1</a:t>
            </a:fld>
            <a:endParaRPr kumimoji="0" lang="en-US" sz="1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1553C-072A-443A-8FB4-76E40E63FA49}"/>
              </a:ext>
            </a:extLst>
          </p:cNvPr>
          <p:cNvSpPr>
            <a:spLocks noGrp="1"/>
          </p:cNvSpPr>
          <p:nvPr>
            <p:ph type="title"/>
          </p:nvPr>
        </p:nvSpPr>
        <p:spPr/>
        <p:txBody>
          <a:bodyPr>
            <a:normAutofit/>
          </a:bodyPr>
          <a:lstStyle/>
          <a:p>
            <a:r>
              <a:rPr lang="en-US" sz="3600" dirty="0"/>
              <a:t>Types of Circulation</a:t>
            </a:r>
          </a:p>
        </p:txBody>
      </p:sp>
      <p:sp>
        <p:nvSpPr>
          <p:cNvPr id="3" name="Content Placeholder 2">
            <a:extLst>
              <a:ext uri="{FF2B5EF4-FFF2-40B4-BE49-F238E27FC236}">
                <a16:creationId xmlns="" xmlns:a16="http://schemas.microsoft.com/office/drawing/2014/main" id="{CFE9EEB5-4DD5-470F-AF09-7556675247DD}"/>
              </a:ext>
            </a:extLst>
          </p:cNvPr>
          <p:cNvSpPr>
            <a:spLocks noGrp="1"/>
          </p:cNvSpPr>
          <p:nvPr>
            <p:ph sz="quarter" idx="11"/>
          </p:nvPr>
        </p:nvSpPr>
        <p:spPr>
          <a:xfrm>
            <a:off x="342900" y="1276709"/>
            <a:ext cx="8458200" cy="1009291"/>
          </a:xfrm>
        </p:spPr>
        <p:txBody>
          <a:bodyPr/>
          <a:lstStyle/>
          <a:p>
            <a:r>
              <a:rPr lang="en-US" dirty="0"/>
              <a:t>Coronary.</a:t>
            </a:r>
          </a:p>
          <a:p>
            <a:pPr marL="292608" indent="-292608">
              <a:buFont typeface="Arial" panose="020B0604020202020204" pitchFamily="34" charset="0"/>
              <a:buChar char="•"/>
            </a:pPr>
            <a:r>
              <a:rPr lang="en-US" dirty="0"/>
              <a:t>Provides blood supply to the heart muscle.</a:t>
            </a:r>
          </a:p>
        </p:txBody>
      </p:sp>
      <p:sp>
        <p:nvSpPr>
          <p:cNvPr id="4" name="Content Placeholder 3">
            <a:extLst>
              <a:ext uri="{FF2B5EF4-FFF2-40B4-BE49-F238E27FC236}">
                <a16:creationId xmlns="" xmlns:a16="http://schemas.microsoft.com/office/drawing/2014/main" id="{E255FD95-8189-4DB6-B78E-DEBD946A3E64}"/>
              </a:ext>
            </a:extLst>
          </p:cNvPr>
          <p:cNvSpPr>
            <a:spLocks noGrp="1"/>
          </p:cNvSpPr>
          <p:nvPr>
            <p:ph sz="quarter" idx="14"/>
          </p:nvPr>
        </p:nvSpPr>
        <p:spPr>
          <a:xfrm>
            <a:off x="342900" y="2416189"/>
            <a:ext cx="8458200" cy="1464931"/>
          </a:xfrm>
        </p:spPr>
        <p:txBody>
          <a:bodyPr>
            <a:normAutofit fontScale="92500"/>
          </a:bodyPr>
          <a:lstStyle/>
          <a:p>
            <a:r>
              <a:rPr lang="en-US" dirty="0"/>
              <a:t>Pulmonary.</a:t>
            </a:r>
          </a:p>
          <a:p>
            <a:pPr marL="292608" indent="-292608">
              <a:buFont typeface="Arial" panose="020B0604020202020204" pitchFamily="34" charset="0"/>
              <a:buChar char="•"/>
            </a:pPr>
            <a:r>
              <a:rPr lang="en-US" dirty="0"/>
              <a:t>Sends deoxygenated blood to lungs for oxygenation.</a:t>
            </a:r>
          </a:p>
          <a:p>
            <a:pPr marL="292608" indent="-292608">
              <a:buFont typeface="Arial" panose="020B0604020202020204" pitchFamily="34" charset="0"/>
              <a:buChar char="•"/>
            </a:pPr>
            <a:r>
              <a:rPr lang="en-US" dirty="0"/>
              <a:t>Sends oxygenated blood back to heart.</a:t>
            </a:r>
          </a:p>
        </p:txBody>
      </p:sp>
      <p:sp>
        <p:nvSpPr>
          <p:cNvPr id="7" name="Slide Number Placeholder 6">
            <a:extLst>
              <a:ext uri="{FF2B5EF4-FFF2-40B4-BE49-F238E27FC236}">
                <a16:creationId xmlns="" xmlns:a16="http://schemas.microsoft.com/office/drawing/2014/main" id="{CC1651F6-F8BE-43D6-B54A-09330962557F}"/>
              </a:ext>
            </a:extLst>
          </p:cNvPr>
          <p:cNvSpPr>
            <a:spLocks noGrp="1"/>
          </p:cNvSpPr>
          <p:nvPr>
            <p:ph type="sldNum" sz="quarter" idx="10"/>
          </p:nvPr>
        </p:nvSpPr>
        <p:spPr/>
        <p:txBody>
          <a:bodyPr/>
          <a:lstStyle/>
          <a:p>
            <a:fld id="{68151E55-6873-49E2-B8D5-2F265E6F1973}" type="slidenum">
              <a:rPr lang="en-US" smtClean="0"/>
              <a:pPr/>
              <a:t>10</a:t>
            </a:fld>
            <a:endParaRPr lang="en-US"/>
          </a:p>
        </p:txBody>
      </p:sp>
      <p:sp>
        <p:nvSpPr>
          <p:cNvPr id="8" name="Content Placeholder 7">
            <a:extLst>
              <a:ext uri="{FF2B5EF4-FFF2-40B4-BE49-F238E27FC236}">
                <a16:creationId xmlns="" xmlns:a16="http://schemas.microsoft.com/office/drawing/2014/main" id="{69323257-76D4-434D-B3D1-D00043118737}"/>
              </a:ext>
            </a:extLst>
          </p:cNvPr>
          <p:cNvSpPr>
            <a:spLocks noGrp="1"/>
          </p:cNvSpPr>
          <p:nvPr>
            <p:ph sz="quarter" idx="15"/>
          </p:nvPr>
        </p:nvSpPr>
        <p:spPr>
          <a:xfrm>
            <a:off x="356750" y="4011309"/>
            <a:ext cx="8458200" cy="2214215"/>
          </a:xfrm>
        </p:spPr>
        <p:txBody>
          <a:bodyPr/>
          <a:lstStyle/>
          <a:p>
            <a:r>
              <a:rPr lang="en-US" dirty="0"/>
              <a:t>Systemic.</a:t>
            </a:r>
          </a:p>
          <a:p>
            <a:pPr marL="292608" indent="-292608">
              <a:buFont typeface="Arial" panose="020B0604020202020204" pitchFamily="34" charset="0"/>
              <a:buChar char="•"/>
            </a:pPr>
            <a:r>
              <a:rPr lang="en-US" dirty="0"/>
              <a:t>Sends oxygenated blood throughout the body.</a:t>
            </a:r>
          </a:p>
          <a:p>
            <a:pPr marL="292608" indent="-292608">
              <a:buFont typeface="Arial" panose="020B0604020202020204" pitchFamily="34" charset="0"/>
              <a:buChar char="•"/>
            </a:pPr>
            <a:r>
              <a:rPr lang="en-US" dirty="0"/>
              <a:t>Picks up nutrients, hormones, and waste.</a:t>
            </a:r>
          </a:p>
        </p:txBody>
      </p:sp>
    </p:spTree>
    <p:extLst>
      <p:ext uri="{BB962C8B-B14F-4D97-AF65-F5344CB8AC3E}">
        <p14:creationId xmlns:p14="http://schemas.microsoft.com/office/powerpoint/2010/main" xmlns="" val="308982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Coronary Circulation: Coronary Arteries</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11</a:t>
            </a:fld>
            <a:endParaRPr lang="en-US" dirty="0"/>
          </a:p>
        </p:txBody>
      </p:sp>
      <p:pic>
        <p:nvPicPr>
          <p:cNvPr id="3" name="Picture 2" descr="A picture of the heart with details of the coronary arteries that are used in coronary circulation.">
            <a:extLst>
              <a:ext uri="{FF2B5EF4-FFF2-40B4-BE49-F238E27FC236}">
                <a16:creationId xmlns="" xmlns:a16="http://schemas.microsoft.com/office/drawing/2014/main" id="{0E21F9B7-2335-43C2-B18C-F8FAEA0465EB}"/>
              </a:ext>
            </a:extLst>
          </p:cNvPr>
          <p:cNvPicPr>
            <a:picLocks noChangeAspect="1"/>
          </p:cNvPicPr>
          <p:nvPr/>
        </p:nvPicPr>
        <p:blipFill>
          <a:blip r:embed="rId3"/>
          <a:stretch>
            <a:fillRect/>
          </a:stretch>
        </p:blipFill>
        <p:spPr>
          <a:xfrm>
            <a:off x="1720235" y="1355180"/>
            <a:ext cx="5703529" cy="4655531"/>
          </a:xfrm>
          <a:prstGeom prst="rect">
            <a:avLst/>
          </a:prstGeom>
        </p:spPr>
      </p:pic>
    </p:spTree>
    <p:extLst>
      <p:ext uri="{BB962C8B-B14F-4D97-AF65-F5344CB8AC3E}">
        <p14:creationId xmlns:p14="http://schemas.microsoft.com/office/powerpoint/2010/main" xmlns="" val="388067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86" y="590843"/>
            <a:ext cx="8458200" cy="903231"/>
          </a:xfrm>
        </p:spPr>
        <p:txBody>
          <a:bodyPr>
            <a:normAutofit/>
          </a:bodyPr>
          <a:lstStyle/>
          <a:p>
            <a:r>
              <a:rPr lang="en-US" dirty="0"/>
              <a:t>Coronary Circulation: Coronary Veins</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12</a:t>
            </a:fld>
            <a:endParaRPr lang="en-US" dirty="0"/>
          </a:p>
        </p:txBody>
      </p:sp>
      <p:pic>
        <p:nvPicPr>
          <p:cNvPr id="4" name="Picture 3" descr="A picture of the heart with details of the coronary veins that are used in coronary circulation.">
            <a:extLst>
              <a:ext uri="{FF2B5EF4-FFF2-40B4-BE49-F238E27FC236}">
                <a16:creationId xmlns="" xmlns:a16="http://schemas.microsoft.com/office/drawing/2014/main" id="{FA118455-1373-4559-AD15-897435A405A3}"/>
              </a:ext>
            </a:extLst>
          </p:cNvPr>
          <p:cNvPicPr>
            <a:picLocks noChangeAspect="1"/>
          </p:cNvPicPr>
          <p:nvPr/>
        </p:nvPicPr>
        <p:blipFill>
          <a:blip r:embed="rId3"/>
          <a:stretch>
            <a:fillRect/>
          </a:stretch>
        </p:blipFill>
        <p:spPr>
          <a:xfrm>
            <a:off x="1861312" y="1430757"/>
            <a:ext cx="5421376" cy="4504377"/>
          </a:xfrm>
          <a:prstGeom prst="rect">
            <a:avLst/>
          </a:prstGeom>
        </p:spPr>
      </p:pic>
    </p:spTree>
    <p:extLst>
      <p:ext uri="{BB962C8B-B14F-4D97-AF65-F5344CB8AC3E}">
        <p14:creationId xmlns:p14="http://schemas.microsoft.com/office/powerpoint/2010/main" xmlns="" val="217184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Pulmonary and Systemic Circulation</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pic>
        <p:nvPicPr>
          <p:cNvPr id="3" name="Picture 2" descr="Stylized view of the heart, lungs, and body tissues showing the flow of oxygenated and deoxygenated blood in pulmonary and systemic circulation.">
            <a:extLst>
              <a:ext uri="{FF2B5EF4-FFF2-40B4-BE49-F238E27FC236}">
                <a16:creationId xmlns="" xmlns:a16="http://schemas.microsoft.com/office/drawing/2014/main" id="{08FFFD83-E750-4D00-9763-7DC547B01635}"/>
              </a:ext>
            </a:extLst>
          </p:cNvPr>
          <p:cNvPicPr>
            <a:picLocks noChangeAspect="1"/>
          </p:cNvPicPr>
          <p:nvPr/>
        </p:nvPicPr>
        <p:blipFill>
          <a:blip r:embed="rId3"/>
          <a:stretch>
            <a:fillRect/>
          </a:stretch>
        </p:blipFill>
        <p:spPr>
          <a:xfrm>
            <a:off x="1871389" y="1322430"/>
            <a:ext cx="5401222" cy="4721031"/>
          </a:xfrm>
          <a:prstGeom prst="rect">
            <a:avLst/>
          </a:prstGeom>
        </p:spPr>
      </p:pic>
    </p:spTree>
    <p:extLst>
      <p:ext uri="{BB962C8B-B14F-4D97-AF65-F5344CB8AC3E}">
        <p14:creationId xmlns:p14="http://schemas.microsoft.com/office/powerpoint/2010/main" xmlns="" val="148400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B7500-77CE-4065-A51E-AE93D5FF8A59}"/>
              </a:ext>
            </a:extLst>
          </p:cNvPr>
          <p:cNvSpPr>
            <a:spLocks noGrp="1"/>
          </p:cNvSpPr>
          <p:nvPr>
            <p:ph type="title"/>
          </p:nvPr>
        </p:nvSpPr>
        <p:spPr/>
        <p:txBody>
          <a:bodyPr>
            <a:normAutofit/>
          </a:bodyPr>
          <a:lstStyle/>
          <a:p>
            <a:r>
              <a:rPr lang="en-US" sz="3600" dirty="0"/>
              <a:t>Arterial v</a:t>
            </a:r>
            <a:r>
              <a:rPr lang="en-US" sz="100" dirty="0"/>
              <a:t>ersu</a:t>
            </a:r>
            <a:r>
              <a:rPr lang="en-US" sz="3600" dirty="0"/>
              <a:t>s. Venous Blood</a:t>
            </a:r>
          </a:p>
        </p:txBody>
      </p:sp>
      <p:sp>
        <p:nvSpPr>
          <p:cNvPr id="3" name="Content Placeholder 2">
            <a:extLst>
              <a:ext uri="{FF2B5EF4-FFF2-40B4-BE49-F238E27FC236}">
                <a16:creationId xmlns="" xmlns:a16="http://schemas.microsoft.com/office/drawing/2014/main" id="{59BAE2D0-3E55-46BA-8611-0FBA3ECD4568}"/>
              </a:ext>
            </a:extLst>
          </p:cNvPr>
          <p:cNvSpPr>
            <a:spLocks noGrp="1"/>
          </p:cNvSpPr>
          <p:nvPr>
            <p:ph sz="quarter" idx="11"/>
          </p:nvPr>
        </p:nvSpPr>
        <p:spPr>
          <a:xfrm>
            <a:off x="342900" y="1276710"/>
            <a:ext cx="4229100" cy="460650"/>
          </a:xfrm>
        </p:spPr>
        <p:txBody>
          <a:bodyPr>
            <a:normAutofit fontScale="92500" lnSpcReduction="10000"/>
          </a:bodyPr>
          <a:lstStyle/>
          <a:p>
            <a:pPr algn="ctr"/>
            <a:r>
              <a:rPr lang="en-US" b="1" dirty="0"/>
              <a:t>Arterial Blood</a:t>
            </a:r>
          </a:p>
        </p:txBody>
      </p:sp>
      <p:sp>
        <p:nvSpPr>
          <p:cNvPr id="4" name="Content Placeholder 3">
            <a:extLst>
              <a:ext uri="{FF2B5EF4-FFF2-40B4-BE49-F238E27FC236}">
                <a16:creationId xmlns="" xmlns:a16="http://schemas.microsoft.com/office/drawing/2014/main" id="{3E573A44-B260-4B48-8F7F-8A307EAC4B82}"/>
              </a:ext>
            </a:extLst>
          </p:cNvPr>
          <p:cNvSpPr>
            <a:spLocks noGrp="1"/>
          </p:cNvSpPr>
          <p:nvPr>
            <p:ph sz="quarter" idx="14"/>
          </p:nvPr>
        </p:nvSpPr>
        <p:spPr>
          <a:xfrm>
            <a:off x="342900" y="1918349"/>
            <a:ext cx="4229100" cy="2734931"/>
          </a:xfrm>
        </p:spPr>
        <p:txBody>
          <a:bodyPr/>
          <a:lstStyle/>
          <a:p>
            <a:pPr marL="292608" indent="-292608">
              <a:buFont typeface="Arial" panose="020B0604020202020204" pitchFamily="34" charset="0"/>
              <a:buChar char="•"/>
            </a:pPr>
            <a:r>
              <a:rPr lang="en-US" dirty="0"/>
              <a:t>Oxygenated.</a:t>
            </a:r>
          </a:p>
          <a:p>
            <a:pPr marL="292608" indent="-292608">
              <a:buFont typeface="Arial" panose="020B0604020202020204" pitchFamily="34" charset="0"/>
              <a:buChar char="•"/>
            </a:pPr>
            <a:r>
              <a:rPr lang="en-US" dirty="0"/>
              <a:t>Pumped by the heart to the body cells.</a:t>
            </a:r>
          </a:p>
        </p:txBody>
      </p:sp>
      <p:sp>
        <p:nvSpPr>
          <p:cNvPr id="5" name="Content Placeholder 4">
            <a:extLst>
              <a:ext uri="{FF2B5EF4-FFF2-40B4-BE49-F238E27FC236}">
                <a16:creationId xmlns="" xmlns:a16="http://schemas.microsoft.com/office/drawing/2014/main" id="{BD954456-C866-4B8B-BCA9-2BD301EB31A6}"/>
              </a:ext>
            </a:extLst>
          </p:cNvPr>
          <p:cNvSpPr>
            <a:spLocks noGrp="1"/>
          </p:cNvSpPr>
          <p:nvPr>
            <p:ph sz="quarter" idx="15"/>
          </p:nvPr>
        </p:nvSpPr>
        <p:spPr>
          <a:xfrm>
            <a:off x="4765040" y="1276710"/>
            <a:ext cx="4036060" cy="460650"/>
          </a:xfrm>
        </p:spPr>
        <p:txBody>
          <a:bodyPr>
            <a:normAutofit fontScale="92500" lnSpcReduction="10000"/>
          </a:bodyPr>
          <a:lstStyle/>
          <a:p>
            <a:pPr algn="ctr"/>
            <a:r>
              <a:rPr lang="en-US" b="1" dirty="0"/>
              <a:t>Venous Blood</a:t>
            </a:r>
          </a:p>
        </p:txBody>
      </p:sp>
      <p:sp>
        <p:nvSpPr>
          <p:cNvPr id="6" name="Content Placeholder 5">
            <a:extLst>
              <a:ext uri="{FF2B5EF4-FFF2-40B4-BE49-F238E27FC236}">
                <a16:creationId xmlns="" xmlns:a16="http://schemas.microsoft.com/office/drawing/2014/main" id="{B13FCE24-94E0-4131-A279-6F8A39B91005}"/>
              </a:ext>
            </a:extLst>
          </p:cNvPr>
          <p:cNvSpPr>
            <a:spLocks noGrp="1"/>
          </p:cNvSpPr>
          <p:nvPr>
            <p:ph sz="quarter" idx="16"/>
          </p:nvPr>
        </p:nvSpPr>
        <p:spPr>
          <a:xfrm>
            <a:off x="4765040" y="1918349"/>
            <a:ext cx="4036060" cy="2734931"/>
          </a:xfrm>
        </p:spPr>
        <p:txBody>
          <a:bodyPr/>
          <a:lstStyle/>
          <a:p>
            <a:pPr marL="292608" indent="-292608">
              <a:buFont typeface="Arial" panose="020B0604020202020204" pitchFamily="34" charset="0"/>
              <a:buChar char="•"/>
            </a:pPr>
            <a:r>
              <a:rPr lang="en-US" dirty="0"/>
              <a:t>Deoxygenated.</a:t>
            </a:r>
          </a:p>
          <a:p>
            <a:pPr marL="292608" indent="-292608">
              <a:buFont typeface="Arial" panose="020B0604020202020204" pitchFamily="34" charset="0"/>
              <a:buChar char="•"/>
            </a:pPr>
            <a:r>
              <a:rPr lang="en-US" dirty="0"/>
              <a:t>Larger concentration of carbon dioxide.</a:t>
            </a:r>
          </a:p>
          <a:p>
            <a:pPr marL="292608" indent="-292608">
              <a:buFont typeface="Arial" panose="020B0604020202020204" pitchFamily="34" charset="0"/>
              <a:buChar char="•"/>
            </a:pPr>
            <a:r>
              <a:rPr lang="en-US" dirty="0"/>
              <a:t>Pumped by the heart to the lungs.</a:t>
            </a:r>
          </a:p>
        </p:txBody>
      </p:sp>
      <p:sp>
        <p:nvSpPr>
          <p:cNvPr id="11" name="Slide Number Placeholder 10">
            <a:extLst>
              <a:ext uri="{FF2B5EF4-FFF2-40B4-BE49-F238E27FC236}">
                <a16:creationId xmlns="" xmlns:a16="http://schemas.microsoft.com/office/drawing/2014/main" id="{82468D10-09F4-424B-A65A-662F36516AAE}"/>
              </a:ext>
            </a:extLst>
          </p:cNvPr>
          <p:cNvSpPr>
            <a:spLocks noGrp="1"/>
          </p:cNvSpPr>
          <p:nvPr>
            <p:ph type="sldNum" sz="quarter" idx="10"/>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xmlns="" val="3443876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47" y="1278906"/>
            <a:ext cx="8458200" cy="903231"/>
          </a:xfrm>
        </p:spPr>
        <p:txBody>
          <a:bodyPr/>
          <a:lstStyle/>
          <a:p>
            <a:r>
              <a:rPr lang="en-US" dirty="0"/>
              <a:t>Learning Outcome 6.2</a:t>
            </a:r>
          </a:p>
        </p:txBody>
      </p:sp>
      <p:sp>
        <p:nvSpPr>
          <p:cNvPr id="3" name="Content Placeholder 2"/>
          <p:cNvSpPr>
            <a:spLocks noGrp="1"/>
          </p:cNvSpPr>
          <p:nvPr>
            <p:ph sz="quarter" idx="11"/>
          </p:nvPr>
        </p:nvSpPr>
        <p:spPr>
          <a:xfrm>
            <a:off x="342900" y="2317687"/>
            <a:ext cx="8458200" cy="3930713"/>
          </a:xfrm>
        </p:spPr>
        <p:txBody>
          <a:bodyPr/>
          <a:lstStyle/>
          <a:p>
            <a:r>
              <a:rPr lang="en-US" dirty="0"/>
              <a:t>Blood Vessels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15</a:t>
            </a:fld>
            <a:endParaRPr lang="en-US" dirty="0"/>
          </a:p>
        </p:txBody>
      </p:sp>
    </p:spTree>
    <p:extLst>
      <p:ext uri="{BB962C8B-B14F-4D97-AF65-F5344CB8AC3E}">
        <p14:creationId xmlns:p14="http://schemas.microsoft.com/office/powerpoint/2010/main" xmlns="" val="233114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Gas Exchange</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16</a:t>
            </a:fld>
            <a:endParaRPr lang="en-US" dirty="0"/>
          </a:p>
        </p:txBody>
      </p:sp>
      <p:pic>
        <p:nvPicPr>
          <p:cNvPr id="4" name="Picture 3" descr="Artery and vein and the arterioles, venules, and capillaries that connect them. Blood becomes deoxygenated along its route from artery to vein.">
            <a:extLst>
              <a:ext uri="{FF2B5EF4-FFF2-40B4-BE49-F238E27FC236}">
                <a16:creationId xmlns="" xmlns:a16="http://schemas.microsoft.com/office/drawing/2014/main" id="{E97D745F-BCA0-4480-A675-0A0F2F9E6A70}"/>
              </a:ext>
            </a:extLst>
          </p:cNvPr>
          <p:cNvPicPr>
            <a:picLocks noChangeAspect="1"/>
          </p:cNvPicPr>
          <p:nvPr/>
        </p:nvPicPr>
        <p:blipFill>
          <a:blip r:embed="rId3"/>
          <a:stretch>
            <a:fillRect/>
          </a:stretch>
        </p:blipFill>
        <p:spPr>
          <a:xfrm>
            <a:off x="1234938" y="1398007"/>
            <a:ext cx="6897642" cy="4569877"/>
          </a:xfrm>
          <a:prstGeom prst="rect">
            <a:avLst/>
          </a:prstGeom>
        </p:spPr>
      </p:pic>
    </p:spTree>
    <p:extLst>
      <p:ext uri="{BB962C8B-B14F-4D97-AF65-F5344CB8AC3E}">
        <p14:creationId xmlns:p14="http://schemas.microsoft.com/office/powerpoint/2010/main" xmlns="" val="89512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Structure of Blood Vessels</a:t>
            </a:r>
            <a:endParaRPr lang="en-US" sz="1000" b="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17</a:t>
            </a:fld>
            <a:endParaRPr lang="en-US" dirty="0"/>
          </a:p>
        </p:txBody>
      </p:sp>
      <p:pic>
        <p:nvPicPr>
          <p:cNvPr id="3" name="Picture 2" descr="Cutaway views of an artery and a vein showing differences in the wall structures. Labels: Valve, Tunica intima, Tunica media, and Tunica adventitia.">
            <a:extLst>
              <a:ext uri="{FF2B5EF4-FFF2-40B4-BE49-F238E27FC236}">
                <a16:creationId xmlns="" xmlns:a16="http://schemas.microsoft.com/office/drawing/2014/main" id="{9DDEB122-BB97-4D6C-AB32-8A65B71F5B4D}"/>
              </a:ext>
            </a:extLst>
          </p:cNvPr>
          <p:cNvPicPr>
            <a:picLocks noChangeAspect="1"/>
          </p:cNvPicPr>
          <p:nvPr/>
        </p:nvPicPr>
        <p:blipFill>
          <a:blip r:embed="rId3"/>
          <a:stretch>
            <a:fillRect/>
          </a:stretch>
        </p:blipFill>
        <p:spPr>
          <a:xfrm>
            <a:off x="1433043" y="1322430"/>
            <a:ext cx="6277913" cy="4721031"/>
          </a:xfrm>
          <a:prstGeom prst="rect">
            <a:avLst/>
          </a:prstGeom>
        </p:spPr>
      </p:pic>
    </p:spTree>
    <p:extLst>
      <p:ext uri="{BB962C8B-B14F-4D97-AF65-F5344CB8AC3E}">
        <p14:creationId xmlns:p14="http://schemas.microsoft.com/office/powerpoint/2010/main" xmlns="" val="222716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lstStyle/>
          <a:p>
            <a:r>
              <a:rPr lang="en-US" dirty="0"/>
              <a:t>Arteries</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Efferent vessels – transport blood away from the heart.</a:t>
            </a:r>
          </a:p>
          <a:p>
            <a:pPr marL="292608" indent="-292608">
              <a:buFont typeface="Arial" panose="020B0604020202020204" pitchFamily="34" charset="0"/>
              <a:buChar char="•"/>
            </a:pPr>
            <a:r>
              <a:rPr lang="en-US" dirty="0"/>
              <a:t>Carry blood under high pressure.</a:t>
            </a:r>
          </a:p>
          <a:p>
            <a:pPr marL="292608" indent="-292608">
              <a:buFont typeface="Arial" panose="020B0604020202020204" pitchFamily="34" charset="0"/>
              <a:buChar char="•"/>
            </a:pPr>
            <a:r>
              <a:rPr lang="en-US" dirty="0"/>
              <a:t>Are elastic, muscular, and thick–walled.</a:t>
            </a:r>
          </a:p>
          <a:p>
            <a:pPr marL="292608" indent="-292608">
              <a:buFont typeface="Arial" panose="020B0604020202020204" pitchFamily="34" charset="0"/>
              <a:buChar char="•"/>
            </a:pPr>
            <a:r>
              <a:rPr lang="en-US" dirty="0"/>
              <a:t>Most carry oxygenated blood, which is bright red.</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xmlns="" val="189325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lstStyle/>
          <a:p>
            <a:r>
              <a:rPr lang="en-US" dirty="0"/>
              <a:t>Capillaries</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Smallest blood vessels.</a:t>
            </a:r>
          </a:p>
          <a:p>
            <a:pPr marL="292608" indent="-292608">
              <a:buFont typeface="Arial" panose="020B0604020202020204" pitchFamily="34" charset="0"/>
              <a:buChar char="•"/>
            </a:pPr>
            <a:r>
              <a:rPr lang="en-US" dirty="0"/>
              <a:t>Link arterioles to venules.</a:t>
            </a:r>
          </a:p>
          <a:p>
            <a:pPr marL="292608" indent="-292608">
              <a:buFont typeface="Arial" panose="020B0604020202020204" pitchFamily="34" charset="0"/>
              <a:buChar char="•"/>
            </a:pPr>
            <a:r>
              <a:rPr lang="en-US" dirty="0"/>
              <a:t>Site of all gas exchange.</a:t>
            </a:r>
          </a:p>
          <a:p>
            <a:pPr marL="292608" indent="-292608">
              <a:buFont typeface="Arial" panose="020B0604020202020204" pitchFamily="34" charset="0"/>
              <a:buChar char="•"/>
            </a:pPr>
            <a:r>
              <a:rPr lang="en-US" dirty="0"/>
              <a:t>Thin walls are one cell thick to allow for gas and nutrient exchange.</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xmlns="" val="423050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4B202D-4582-4447-B3A2-060DAF6B3296}"/>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 xmlns:a16="http://schemas.microsoft.com/office/drawing/2014/main" id="{95525AF8-F96F-4C5C-812C-1121E49CD47F}"/>
              </a:ext>
            </a:extLst>
          </p:cNvPr>
          <p:cNvSpPr>
            <a:spLocks noGrp="1"/>
          </p:cNvSpPr>
          <p:nvPr>
            <p:ph sz="quarter" idx="11"/>
          </p:nvPr>
        </p:nvSpPr>
        <p:spPr>
          <a:xfrm>
            <a:off x="342900" y="860079"/>
            <a:ext cx="8458200" cy="5388321"/>
          </a:xfrm>
        </p:spPr>
        <p:txBody>
          <a:bodyPr/>
          <a:lstStyle/>
          <a:p>
            <a:pPr marL="517525" indent="-517525"/>
            <a:r>
              <a:rPr lang="en-US" dirty="0"/>
              <a:t>6.1 Describe circulation and the purpose of the vascular system.</a:t>
            </a:r>
          </a:p>
          <a:p>
            <a:pPr marL="517525" indent="-517525"/>
            <a:r>
              <a:rPr lang="en-US" dirty="0"/>
              <a:t>6.2 Identify and describe the structures and functions of the different types of blood vessels.</a:t>
            </a:r>
          </a:p>
          <a:p>
            <a:pPr marL="517525" indent="-517525"/>
            <a:r>
              <a:rPr lang="en-US" dirty="0"/>
              <a:t>6.3 Locate and name the veins most commonly used for phlebotomy procedures.</a:t>
            </a:r>
          </a:p>
          <a:p>
            <a:pPr marL="517525" indent="-517525"/>
            <a:r>
              <a:rPr lang="en-US" dirty="0"/>
              <a:t>6.4 Identify the major components of blood and describe the major functions of each.</a:t>
            </a:r>
          </a:p>
          <a:p>
            <a:pPr marL="517525" indent="-517525"/>
            <a:r>
              <a:rPr lang="en-US" dirty="0"/>
              <a:t>6.5 Define hemostasis and describe the basic coagulation process.</a:t>
            </a:r>
          </a:p>
          <a:p>
            <a:r>
              <a:rPr lang="en-US" dirty="0"/>
              <a:t>6.6 Describe how A</a:t>
            </a:r>
            <a:r>
              <a:rPr lang="en-US" sz="100" dirty="0"/>
              <a:t> </a:t>
            </a:r>
            <a:r>
              <a:rPr lang="en-US" dirty="0"/>
              <a:t>B</a:t>
            </a:r>
            <a:r>
              <a:rPr lang="en-US" sz="100" dirty="0"/>
              <a:t> </a:t>
            </a:r>
            <a:r>
              <a:rPr lang="en-US" dirty="0"/>
              <a:t>O and Rh blood types are determined.</a:t>
            </a:r>
          </a:p>
        </p:txBody>
      </p:sp>
      <p:sp>
        <p:nvSpPr>
          <p:cNvPr id="6" name="Slide Number Placeholder 5">
            <a:extLst>
              <a:ext uri="{FF2B5EF4-FFF2-40B4-BE49-F238E27FC236}">
                <a16:creationId xmlns="" xmlns:a16="http://schemas.microsoft.com/office/drawing/2014/main" id="{C95D993C-0825-4FDA-A7A9-E83531AD38C6}"/>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xmlns="" val="137195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Veins</a:t>
            </a:r>
          </a:p>
        </p:txBody>
      </p:sp>
      <p:sp>
        <p:nvSpPr>
          <p:cNvPr id="3" name="Content Placeholder 2"/>
          <p:cNvSpPr>
            <a:spLocks noGrp="1"/>
          </p:cNvSpPr>
          <p:nvPr>
            <p:ph sz="quarter" idx="11"/>
          </p:nvPr>
        </p:nvSpPr>
        <p:spPr>
          <a:xfrm>
            <a:off x="342900" y="1276709"/>
            <a:ext cx="4229100" cy="4473851"/>
          </a:xfrm>
        </p:spPr>
        <p:txBody>
          <a:bodyPr/>
          <a:lstStyle/>
          <a:p>
            <a:pPr marL="292608" indent="-292608">
              <a:buFont typeface="Arial" panose="020B0604020202020204" pitchFamily="34" charset="0"/>
              <a:buChar char="•"/>
            </a:pPr>
            <a:r>
              <a:rPr lang="en-US" sz="2200" dirty="0"/>
              <a:t>Afferent vessels – transport deoxygenated blood toward the heart.</a:t>
            </a:r>
          </a:p>
          <a:p>
            <a:pPr marL="292608" indent="-292608">
              <a:buFont typeface="Arial" panose="020B0604020202020204" pitchFamily="34" charset="0"/>
              <a:buChar char="•"/>
            </a:pPr>
            <a:r>
              <a:rPr lang="en-US" sz="2200" dirty="0"/>
              <a:t>Thinner walls and lower pressure than arteries.</a:t>
            </a:r>
          </a:p>
          <a:p>
            <a:pPr marL="292608" indent="-292608">
              <a:buFont typeface="Arial" panose="020B0604020202020204" pitchFamily="34" charset="0"/>
              <a:buChar char="•"/>
            </a:pPr>
            <a:r>
              <a:rPr lang="en-US" sz="2200" dirty="0"/>
              <a:t>Contain one–way valves.</a:t>
            </a:r>
          </a:p>
          <a:p>
            <a:pPr marL="292608" indent="-292608">
              <a:buFont typeface="Arial" panose="020B0604020202020204" pitchFamily="34" charset="0"/>
              <a:buChar char="•"/>
            </a:pPr>
            <a:r>
              <a:rPr lang="en-US" sz="2200" dirty="0"/>
              <a:t>Store about 65% to 70% of the body’s total blood volume.</a:t>
            </a:r>
          </a:p>
          <a:p>
            <a:pPr marL="292608" indent="-292608">
              <a:buFont typeface="Arial" panose="020B0604020202020204" pitchFamily="34" charset="0"/>
              <a:buChar char="•"/>
            </a:pPr>
            <a:r>
              <a:rPr lang="en-US" sz="2200" dirty="0"/>
              <a:t>Blood is a darker red because it contains less oxygen than the blood in arteries.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20</a:t>
            </a:fld>
            <a:endParaRPr lang="en-US" dirty="0"/>
          </a:p>
        </p:txBody>
      </p:sp>
      <p:pic>
        <p:nvPicPr>
          <p:cNvPr id="5" name="Picture 4" descr="Cutaway view of veins showing valves open and closed">
            <a:extLst>
              <a:ext uri="{FF2B5EF4-FFF2-40B4-BE49-F238E27FC236}">
                <a16:creationId xmlns="" xmlns:a16="http://schemas.microsoft.com/office/drawing/2014/main" id="{576EDD6B-EC1D-4D67-8290-D25D90DB5F5F}"/>
              </a:ext>
            </a:extLst>
          </p:cNvPr>
          <p:cNvPicPr>
            <a:picLocks noChangeAspect="1"/>
          </p:cNvPicPr>
          <p:nvPr/>
        </p:nvPicPr>
        <p:blipFill>
          <a:blip r:embed="rId3"/>
          <a:stretch>
            <a:fillRect/>
          </a:stretch>
        </p:blipFill>
        <p:spPr>
          <a:xfrm>
            <a:off x="4877047" y="1776841"/>
            <a:ext cx="3749365" cy="3304318"/>
          </a:xfrm>
          <a:prstGeom prst="rect">
            <a:avLst/>
          </a:prstGeom>
        </p:spPr>
      </p:pic>
    </p:spTree>
    <p:extLst>
      <p:ext uri="{BB962C8B-B14F-4D97-AF65-F5344CB8AC3E}">
        <p14:creationId xmlns:p14="http://schemas.microsoft.com/office/powerpoint/2010/main" xmlns="" val="64331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C89D35-243C-4A58-9C1B-AF40D1C1525C}"/>
              </a:ext>
            </a:extLst>
          </p:cNvPr>
          <p:cNvSpPr>
            <a:spLocks noGrp="1"/>
          </p:cNvSpPr>
          <p:nvPr>
            <p:ph type="title"/>
          </p:nvPr>
        </p:nvSpPr>
        <p:spPr/>
        <p:txBody>
          <a:bodyPr>
            <a:normAutofit/>
          </a:bodyPr>
          <a:lstStyle/>
          <a:p>
            <a:r>
              <a:rPr lang="en-US" sz="3600" dirty="0"/>
              <a:t>Artery or Vein?</a:t>
            </a:r>
          </a:p>
        </p:txBody>
      </p:sp>
      <p:sp>
        <p:nvSpPr>
          <p:cNvPr id="3" name="Content Placeholder 2">
            <a:extLst>
              <a:ext uri="{FF2B5EF4-FFF2-40B4-BE49-F238E27FC236}">
                <a16:creationId xmlns="" xmlns:a16="http://schemas.microsoft.com/office/drawing/2014/main" id="{AF2541AF-58CD-413F-83FA-36B724E3C22D}"/>
              </a:ext>
            </a:extLst>
          </p:cNvPr>
          <p:cNvSpPr>
            <a:spLocks noGrp="1"/>
          </p:cNvSpPr>
          <p:nvPr>
            <p:ph sz="quarter" idx="11"/>
          </p:nvPr>
        </p:nvSpPr>
        <p:spPr>
          <a:xfrm>
            <a:off x="342900" y="1276709"/>
            <a:ext cx="8458200" cy="856891"/>
          </a:xfrm>
        </p:spPr>
        <p:txBody>
          <a:bodyPr/>
          <a:lstStyle/>
          <a:p>
            <a:r>
              <a:rPr lang="en-US" dirty="0"/>
              <a:t>At a venipuncture site, a vein will feel bouncy and resilient whereas an artery will feel firm and will pulsate.</a:t>
            </a:r>
          </a:p>
        </p:txBody>
      </p:sp>
      <p:sp>
        <p:nvSpPr>
          <p:cNvPr id="4" name="Content Placeholder 3">
            <a:extLst>
              <a:ext uri="{FF2B5EF4-FFF2-40B4-BE49-F238E27FC236}">
                <a16:creationId xmlns="" xmlns:a16="http://schemas.microsoft.com/office/drawing/2014/main" id="{6574053B-4F1F-4679-98D1-B85EF8A757DC}"/>
              </a:ext>
            </a:extLst>
          </p:cNvPr>
          <p:cNvSpPr>
            <a:spLocks noGrp="1"/>
          </p:cNvSpPr>
          <p:nvPr>
            <p:ph sz="quarter" idx="14"/>
          </p:nvPr>
        </p:nvSpPr>
        <p:spPr>
          <a:xfrm>
            <a:off x="342900" y="2303463"/>
            <a:ext cx="8458200" cy="3944937"/>
          </a:xfrm>
        </p:spPr>
        <p:txBody>
          <a:bodyPr/>
          <a:lstStyle/>
          <a:p>
            <a:r>
              <a:rPr lang="en-US" dirty="0"/>
              <a:t>In case of accidental arterial puncture:</a:t>
            </a:r>
          </a:p>
          <a:p>
            <a:pPr marL="292608" indent="-292608">
              <a:buFont typeface="Arial" panose="020B0604020202020204" pitchFamily="34" charset="0"/>
              <a:buChar char="•"/>
            </a:pPr>
            <a:r>
              <a:rPr lang="en-US" dirty="0"/>
              <a:t>Withdraw the needle.</a:t>
            </a:r>
          </a:p>
          <a:p>
            <a:pPr marL="292608" indent="-292608">
              <a:buFont typeface="Arial" panose="020B0604020202020204" pitchFamily="34" charset="0"/>
              <a:buChar char="•"/>
            </a:pPr>
            <a:r>
              <a:rPr lang="en-US" dirty="0"/>
              <a:t>Apply firm pressure for at least 5 minutes.</a:t>
            </a:r>
          </a:p>
          <a:p>
            <a:pPr marL="292608" indent="-292608">
              <a:buFont typeface="Arial" panose="020B0604020202020204" pitchFamily="34" charset="0"/>
              <a:buChar char="•"/>
            </a:pPr>
            <a:r>
              <a:rPr lang="en-US" dirty="0"/>
              <a:t>Instruct patient to remain still.</a:t>
            </a:r>
          </a:p>
          <a:p>
            <a:pPr marL="292608" indent="-292608">
              <a:buFont typeface="Arial" panose="020B0604020202020204" pitchFamily="34" charset="0"/>
              <a:buChar char="•"/>
            </a:pPr>
            <a:r>
              <a:rPr lang="en-US" dirty="0"/>
              <a:t>Notify a nurse to assist in hematoma prevention.</a:t>
            </a:r>
          </a:p>
        </p:txBody>
      </p:sp>
      <p:sp>
        <p:nvSpPr>
          <p:cNvPr id="7" name="Slide Number Placeholder 6">
            <a:extLst>
              <a:ext uri="{FF2B5EF4-FFF2-40B4-BE49-F238E27FC236}">
                <a16:creationId xmlns="" xmlns:a16="http://schemas.microsoft.com/office/drawing/2014/main" id="{090CC068-85EF-422D-965A-46422CD7845F}"/>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xmlns="" val="255440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87" y="1496189"/>
            <a:ext cx="8458200" cy="903231"/>
          </a:xfrm>
        </p:spPr>
        <p:txBody>
          <a:bodyPr/>
          <a:lstStyle/>
          <a:p>
            <a:r>
              <a:rPr lang="en-US" dirty="0"/>
              <a:t>Learning Outcome 6.3</a:t>
            </a:r>
          </a:p>
        </p:txBody>
      </p:sp>
      <p:sp>
        <p:nvSpPr>
          <p:cNvPr id="3" name="Content Placeholder 2"/>
          <p:cNvSpPr>
            <a:spLocks noGrp="1"/>
          </p:cNvSpPr>
          <p:nvPr>
            <p:ph sz="quarter" idx="11"/>
          </p:nvPr>
        </p:nvSpPr>
        <p:spPr>
          <a:xfrm>
            <a:off x="342900" y="2716040"/>
            <a:ext cx="8458200" cy="3532360"/>
          </a:xfrm>
        </p:spPr>
        <p:txBody>
          <a:bodyPr/>
          <a:lstStyle/>
          <a:p>
            <a:r>
              <a:rPr lang="en-US" dirty="0"/>
              <a:t>Veins for Phlebotomy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xmlns="" val="2796012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Veins in the Antecubital Fossa</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23</a:t>
            </a:fld>
            <a:endParaRPr lang="en-US" dirty="0"/>
          </a:p>
        </p:txBody>
      </p:sp>
      <p:pic>
        <p:nvPicPr>
          <p:cNvPr id="4" name="Picture 3" descr="Right arm showing the position of veins used in phlebotomy, including the H and M configurations">
            <a:extLst>
              <a:ext uri="{FF2B5EF4-FFF2-40B4-BE49-F238E27FC236}">
                <a16:creationId xmlns="" xmlns:a16="http://schemas.microsoft.com/office/drawing/2014/main" id="{6C8B0196-617E-4301-901F-C827D5D19018}"/>
              </a:ext>
            </a:extLst>
          </p:cNvPr>
          <p:cNvPicPr>
            <a:picLocks noChangeAspect="1"/>
          </p:cNvPicPr>
          <p:nvPr/>
        </p:nvPicPr>
        <p:blipFill>
          <a:blip r:embed="rId3"/>
          <a:stretch>
            <a:fillRect/>
          </a:stretch>
        </p:blipFill>
        <p:spPr>
          <a:xfrm>
            <a:off x="1029967" y="1410603"/>
            <a:ext cx="7084065" cy="4544685"/>
          </a:xfrm>
          <a:prstGeom prst="rect">
            <a:avLst/>
          </a:prstGeom>
        </p:spPr>
      </p:pic>
    </p:spTree>
    <p:extLst>
      <p:ext uri="{BB962C8B-B14F-4D97-AF65-F5344CB8AC3E}">
        <p14:creationId xmlns:p14="http://schemas.microsoft.com/office/powerpoint/2010/main" xmlns="" val="89693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Veins in the Back of the Hand</a:t>
            </a:r>
            <a:endParaRPr lang="en-US" sz="1000" b="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24</a:t>
            </a:fld>
            <a:endParaRPr lang="en-US" dirty="0"/>
          </a:p>
        </p:txBody>
      </p:sp>
      <p:pic>
        <p:nvPicPr>
          <p:cNvPr id="3" name="Picture 2" descr="Hand showing the veins used in phlebotomy, including the dorsal venous arch and the metacarpal plexus">
            <a:extLst>
              <a:ext uri="{FF2B5EF4-FFF2-40B4-BE49-F238E27FC236}">
                <a16:creationId xmlns="" xmlns:a16="http://schemas.microsoft.com/office/drawing/2014/main" id="{BF93F13D-3809-414B-84EC-F8C763445AF2}"/>
              </a:ext>
            </a:extLst>
          </p:cNvPr>
          <p:cNvPicPr>
            <a:picLocks noChangeAspect="1"/>
          </p:cNvPicPr>
          <p:nvPr/>
        </p:nvPicPr>
        <p:blipFill>
          <a:blip r:embed="rId3"/>
          <a:stretch>
            <a:fillRect/>
          </a:stretch>
        </p:blipFill>
        <p:spPr>
          <a:xfrm>
            <a:off x="456843" y="1536967"/>
            <a:ext cx="8230313" cy="4291956"/>
          </a:xfrm>
          <a:prstGeom prst="rect">
            <a:avLst/>
          </a:prstGeom>
        </p:spPr>
      </p:pic>
    </p:spTree>
    <p:extLst>
      <p:ext uri="{BB962C8B-B14F-4D97-AF65-F5344CB8AC3E}">
        <p14:creationId xmlns:p14="http://schemas.microsoft.com/office/powerpoint/2010/main" xmlns="" val="1576465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Selecting a Vein</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1496971"/>
          </a:xfrm>
        </p:spPr>
        <p:txBody>
          <a:bodyPr/>
          <a:lstStyle/>
          <a:p>
            <a:r>
              <a:rPr lang="en-US" dirty="0"/>
              <a:t>After properly selecting a vein:</a:t>
            </a:r>
          </a:p>
          <a:p>
            <a:pPr marL="292608" indent="-292608">
              <a:buFont typeface="Arial" panose="020B0604020202020204" pitchFamily="34" charset="0"/>
              <a:buChar char="•"/>
            </a:pPr>
            <a:r>
              <a:rPr lang="en-US" dirty="0"/>
              <a:t>Use proper phlebotomy techniques.</a:t>
            </a:r>
          </a:p>
          <a:p>
            <a:pPr marL="292608" indent="-292608">
              <a:buFont typeface="Arial" panose="020B0604020202020204" pitchFamily="34" charset="0"/>
              <a:buChar char="•"/>
            </a:pPr>
            <a:r>
              <a:rPr lang="en-US" dirty="0"/>
              <a:t>Avoid probing at the site.</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2954668"/>
            <a:ext cx="8458200" cy="3293732"/>
          </a:xfrm>
        </p:spPr>
        <p:txBody>
          <a:bodyPr/>
          <a:lstStyle/>
          <a:p>
            <a:r>
              <a:rPr lang="en-US" dirty="0"/>
              <a:t>Accidental nerve puncture.</a:t>
            </a:r>
          </a:p>
          <a:p>
            <a:pPr marL="292608" indent="-292608">
              <a:buFont typeface="Arial" panose="020B0604020202020204" pitchFamily="34" charset="0"/>
              <a:buChar char="•"/>
            </a:pPr>
            <a:r>
              <a:rPr lang="en-US" dirty="0"/>
              <a:t>May cause temporary or permanent loss of function.</a:t>
            </a:r>
          </a:p>
          <a:p>
            <a:pPr marL="292608" indent="-292608">
              <a:buFont typeface="Arial" panose="020B0604020202020204" pitchFamily="34" charset="0"/>
              <a:buChar char="•"/>
            </a:pPr>
            <a:r>
              <a:rPr lang="en-US" dirty="0"/>
              <a:t>Constitutes an act of negligence.</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xmlns="" val="2414574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Autofit/>
          </a:bodyPr>
          <a:lstStyle/>
          <a:p>
            <a:r>
              <a:rPr lang="en-US" dirty="0"/>
              <a:t>Chapter Summary </a:t>
            </a:r>
            <a:r>
              <a:rPr lang="en-US" sz="1000" b="0" dirty="0"/>
              <a:t>1</a:t>
            </a:r>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The vascular system consists of a network of vessels that, along with the heart, provides for circulation of the blood.</a:t>
            </a:r>
          </a:p>
          <a:p>
            <a:pPr marL="292608" indent="-292608">
              <a:buFont typeface="Arial" panose="020B0604020202020204" pitchFamily="34" charset="0"/>
              <a:buChar char="•"/>
            </a:pPr>
            <a:r>
              <a:rPr lang="en-US" dirty="0"/>
              <a:t>The three types of circulation are coronary, pulmonary, and systemic.</a:t>
            </a:r>
          </a:p>
          <a:p>
            <a:pPr marL="292608" indent="-292608">
              <a:buFont typeface="Arial" panose="020B0604020202020204" pitchFamily="34" charset="0"/>
              <a:buChar char="•"/>
            </a:pPr>
            <a:r>
              <a:rPr lang="en-US" dirty="0"/>
              <a:t>Blood vessels have three layers: tunica intima, tunica media, and tunica adventitia</a:t>
            </a:r>
            <a:r>
              <a:rPr lang="en-US" dirty="0" smtClean="0"/>
              <a:t>.</a:t>
            </a:r>
            <a:endParaRPr lang="en-US" dirty="0"/>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26</a:t>
            </a:fld>
            <a:endParaRPr lang="en-US" dirty="0"/>
          </a:p>
        </p:txBody>
      </p:sp>
    </p:spTree>
    <p:extLst>
      <p:ext uri="{BB962C8B-B14F-4D97-AF65-F5344CB8AC3E}">
        <p14:creationId xmlns:p14="http://schemas.microsoft.com/office/powerpoint/2010/main" xmlns="" val="1890308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Summary </a:t>
            </a:r>
            <a:r>
              <a:rPr lang="en-US" sz="1000" dirty="0" smtClean="0"/>
              <a:t>2</a:t>
            </a:r>
            <a:endParaRPr lang="en-US" dirty="0"/>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smtClean="0"/>
              <a:t>All arteries except the pulmonary artery carry oxygenated blood to the body cells.</a:t>
            </a:r>
          </a:p>
          <a:p>
            <a:pPr marL="292608" indent="-292608">
              <a:buFont typeface="Arial" panose="020B0604020202020204" pitchFamily="34" charset="0"/>
              <a:buChar char="•"/>
            </a:pPr>
            <a:r>
              <a:rPr lang="en-US" dirty="0" smtClean="0"/>
              <a:t>All veins except the pulmonary veins carry deoxygenated blood to the heart.</a:t>
            </a:r>
          </a:p>
          <a:p>
            <a:r>
              <a:rPr lang="en-US" dirty="0" smtClean="0"/>
              <a:t>The </a:t>
            </a:r>
            <a:r>
              <a:rPr lang="en-US" dirty="0" smtClean="0"/>
              <a:t>veins most commonly used for phlebotomy are the median </a:t>
            </a:r>
            <a:r>
              <a:rPr lang="en-US" dirty="0" err="1" smtClean="0"/>
              <a:t>cubital</a:t>
            </a:r>
            <a:r>
              <a:rPr lang="en-US" dirty="0" smtClean="0"/>
              <a:t>, cephalic, and </a:t>
            </a:r>
            <a:r>
              <a:rPr lang="en-US" dirty="0" err="1" smtClean="0"/>
              <a:t>basilic</a:t>
            </a:r>
            <a:r>
              <a:rPr lang="en-US" dirty="0" smtClean="0"/>
              <a:t> veins in the </a:t>
            </a:r>
            <a:r>
              <a:rPr lang="en-US" dirty="0" err="1" smtClean="0"/>
              <a:t>antecubital</a:t>
            </a:r>
            <a:r>
              <a:rPr lang="en-US" dirty="0" smtClean="0"/>
              <a:t> </a:t>
            </a:r>
            <a:r>
              <a:rPr lang="en-US" dirty="0" err="1" smtClean="0"/>
              <a:t>fossa</a:t>
            </a:r>
            <a:r>
              <a:rPr lang="en-US" dirty="0" smtClean="0"/>
              <a:t>.</a:t>
            </a:r>
          </a:p>
          <a:p>
            <a:endParaRPr lang="en-US" dirty="0"/>
          </a:p>
        </p:txBody>
      </p:sp>
      <p:sp>
        <p:nvSpPr>
          <p:cNvPr id="4" name="Text Placeholder 3"/>
          <p:cNvSpPr>
            <a:spLocks noGrp="1"/>
          </p:cNvSpPr>
          <p:nvPr>
            <p:ph type="body" sz="quarter" idx="12"/>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6" name="Slide Number Placeholder 5"/>
          <p:cNvSpPr>
            <a:spLocks noGrp="1"/>
          </p:cNvSpPr>
          <p:nvPr>
            <p:ph type="sldNum" sz="quarter" idx="4"/>
          </p:nvPr>
        </p:nvSpPr>
        <p:spPr/>
        <p:txBody>
          <a:bodyPr/>
          <a:lstStyle/>
          <a:p>
            <a:fld id="{68151E55-6873-49E2-B8D5-2F265E6F1973}"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STOP HERE</a:t>
            </a:r>
            <a:endParaRPr lang="en-US" dirty="0"/>
          </a:p>
        </p:txBody>
      </p:sp>
      <p:sp>
        <p:nvSpPr>
          <p:cNvPr id="3" name="Subtitle 2"/>
          <p:cNvSpPr>
            <a:spLocks noGrp="1"/>
          </p:cNvSpPr>
          <p:nvPr>
            <p:ph type="subTitle" idx="1"/>
          </p:nvPr>
        </p:nvSpPr>
        <p:spPr/>
        <p:txBody>
          <a:bodyPr/>
          <a:lstStyle/>
          <a:p>
            <a:r>
              <a:rPr lang="en-US" dirty="0" smtClean="0"/>
              <a:t>CH 6.4-6.6</a:t>
            </a:r>
            <a:endParaRPr lang="en-US" dirty="0"/>
          </a:p>
        </p:txBody>
      </p:sp>
      <p:sp>
        <p:nvSpPr>
          <p:cNvPr id="4" name="Footer Placeholder 3"/>
          <p:cNvSpPr>
            <a:spLocks noGrp="1"/>
          </p:cNvSpPr>
          <p:nvPr>
            <p:ph type="ftr" sz="quarter" idx="11"/>
          </p:nvPr>
        </p:nvSpPr>
        <p:spPr/>
        <p:txBody>
          <a:bodyPr/>
          <a:lstStyle/>
          <a:p>
            <a:pPr defTabSz="457200">
              <a:spcBef>
                <a:spcPct val="20000"/>
              </a:spcBef>
              <a:defRPr/>
            </a:pPr>
            <a:r>
              <a:rPr lang="en-US" smtClean="0"/>
              <a:t>Add long copyright</a:t>
            </a:r>
            <a:endParaRPr lang="en-US" dirty="0"/>
          </a:p>
        </p:txBody>
      </p:sp>
      <p:sp>
        <p:nvSpPr>
          <p:cNvPr id="5" name="Slide Number Placeholder 4"/>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28</a:t>
            </a:fld>
            <a:endParaRPr kumimoji="0" lang="en-US" sz="18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6.4</a:t>
            </a:r>
          </a:p>
        </p:txBody>
      </p:sp>
      <p:sp>
        <p:nvSpPr>
          <p:cNvPr id="3" name="Content Placeholder 2"/>
          <p:cNvSpPr>
            <a:spLocks noGrp="1"/>
          </p:cNvSpPr>
          <p:nvPr>
            <p:ph sz="quarter" idx="11"/>
          </p:nvPr>
        </p:nvSpPr>
        <p:spPr/>
        <p:txBody>
          <a:bodyPr/>
          <a:lstStyle/>
          <a:p>
            <a:r>
              <a:rPr lang="en-US" dirty="0"/>
              <a:t>Composition of Blood</a:t>
            </a:r>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xmlns="" val="68431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AAB13F-79AD-4048-9490-B08D1302E284}"/>
              </a:ext>
            </a:extLst>
          </p:cNvPr>
          <p:cNvSpPr>
            <a:spLocks noGrp="1"/>
          </p:cNvSpPr>
          <p:nvPr>
            <p:ph type="title"/>
          </p:nvPr>
        </p:nvSpPr>
        <p:spPr/>
        <p:txBody>
          <a:bodyPr>
            <a:normAutofit/>
          </a:bodyPr>
          <a:lstStyle/>
          <a:p>
            <a:r>
              <a:rPr lang="en-US" sz="3600" dirty="0"/>
              <a:t>Key Terms </a:t>
            </a:r>
            <a:r>
              <a:rPr lang="en-US" sz="1000" b="0" dirty="0"/>
              <a:t>1</a:t>
            </a:r>
          </a:p>
        </p:txBody>
      </p:sp>
      <p:sp>
        <p:nvSpPr>
          <p:cNvPr id="3" name="Content Placeholder 2">
            <a:extLst>
              <a:ext uri="{FF2B5EF4-FFF2-40B4-BE49-F238E27FC236}">
                <a16:creationId xmlns="" xmlns:a16="http://schemas.microsoft.com/office/drawing/2014/main" id="{1E038F4C-3C5C-41D2-A036-352925B5B10E}"/>
              </a:ext>
            </a:extLst>
          </p:cNvPr>
          <p:cNvSpPr>
            <a:spLocks noGrp="1"/>
          </p:cNvSpPr>
          <p:nvPr>
            <p:ph sz="quarter" idx="11"/>
          </p:nvPr>
        </p:nvSpPr>
        <p:spPr>
          <a:xfrm>
            <a:off x="342900" y="1276709"/>
            <a:ext cx="4076700" cy="5222062"/>
          </a:xfrm>
        </p:spPr>
        <p:txBody>
          <a:bodyPr>
            <a:noAutofit/>
          </a:bodyPr>
          <a:lstStyle/>
          <a:p>
            <a:pPr marL="342900" indent="-342900">
              <a:buFont typeface="Arial" panose="020B0604020202020204" pitchFamily="34" charset="0"/>
              <a:buChar char="•"/>
            </a:pPr>
            <a:r>
              <a:rPr lang="en-US" dirty="0"/>
              <a:t>Agglutination.</a:t>
            </a:r>
          </a:p>
          <a:p>
            <a:pPr marL="342900" indent="-342900">
              <a:buFont typeface="Arial" panose="020B0604020202020204" pitchFamily="34" charset="0"/>
              <a:buChar char="•"/>
            </a:pPr>
            <a:r>
              <a:rPr lang="en-US" dirty="0"/>
              <a:t>Antecubital fossa.</a:t>
            </a:r>
          </a:p>
          <a:p>
            <a:pPr marL="342900" indent="-342900">
              <a:buFont typeface="Arial" panose="020B0604020202020204" pitchFamily="34" charset="0"/>
              <a:buChar char="•"/>
            </a:pPr>
            <a:r>
              <a:rPr lang="en-US" dirty="0"/>
              <a:t>Antibody.</a:t>
            </a:r>
          </a:p>
          <a:p>
            <a:pPr marL="342900" indent="-342900">
              <a:buFont typeface="Arial" panose="020B0604020202020204" pitchFamily="34" charset="0"/>
              <a:buChar char="•"/>
            </a:pPr>
            <a:r>
              <a:rPr lang="en-US" dirty="0"/>
              <a:t>Anticoagulant.</a:t>
            </a:r>
          </a:p>
          <a:p>
            <a:pPr marL="342900" indent="-342900">
              <a:buFont typeface="Arial" panose="020B0604020202020204" pitchFamily="34" charset="0"/>
              <a:buChar char="•"/>
            </a:pPr>
            <a:r>
              <a:rPr lang="en-US" dirty="0"/>
              <a:t>Antigen.</a:t>
            </a:r>
          </a:p>
          <a:p>
            <a:pPr marL="342900" indent="-342900">
              <a:buFont typeface="Arial" panose="020B0604020202020204" pitchFamily="34" charset="0"/>
              <a:buChar char="•"/>
            </a:pPr>
            <a:r>
              <a:rPr lang="en-US" dirty="0"/>
              <a:t>Aorta.</a:t>
            </a:r>
          </a:p>
          <a:p>
            <a:pPr marL="342900" indent="-342900">
              <a:buFont typeface="Arial" panose="020B0604020202020204" pitchFamily="34" charset="0"/>
              <a:buChar char="•"/>
            </a:pPr>
            <a:r>
              <a:rPr lang="en-US" dirty="0"/>
              <a:t>Arteriole.</a:t>
            </a:r>
          </a:p>
          <a:p>
            <a:pPr marL="342900" indent="-342900">
              <a:buFont typeface="Arial" panose="020B0604020202020204" pitchFamily="34" charset="0"/>
              <a:buChar char="•"/>
            </a:pPr>
            <a:r>
              <a:rPr lang="en-US" dirty="0"/>
              <a:t>Artery.</a:t>
            </a:r>
          </a:p>
          <a:p>
            <a:pPr marL="342900" indent="-342900">
              <a:buFont typeface="Arial" panose="020B0604020202020204" pitchFamily="34" charset="0"/>
              <a:buChar char="•"/>
            </a:pPr>
            <a:r>
              <a:rPr lang="en-US" dirty="0"/>
              <a:t>Atrium (atria).</a:t>
            </a:r>
          </a:p>
        </p:txBody>
      </p:sp>
      <p:sp>
        <p:nvSpPr>
          <p:cNvPr id="4" name="Content Placeholder 3">
            <a:extLst>
              <a:ext uri="{FF2B5EF4-FFF2-40B4-BE49-F238E27FC236}">
                <a16:creationId xmlns="" xmlns:a16="http://schemas.microsoft.com/office/drawing/2014/main" id="{EEFDA2F6-E53D-4DBA-ACFB-84BC06EAC413}"/>
              </a:ext>
            </a:extLst>
          </p:cNvPr>
          <p:cNvSpPr>
            <a:spLocks noGrp="1"/>
          </p:cNvSpPr>
          <p:nvPr>
            <p:ph sz="quarter" idx="14"/>
          </p:nvPr>
        </p:nvSpPr>
        <p:spPr>
          <a:xfrm>
            <a:off x="4724400" y="1257300"/>
            <a:ext cx="4076700" cy="5257800"/>
          </a:xfrm>
        </p:spPr>
        <p:txBody>
          <a:bodyPr>
            <a:noAutofit/>
          </a:bodyPr>
          <a:lstStyle/>
          <a:p>
            <a:pPr marL="342900" indent="-342900">
              <a:buFont typeface="Arial" panose="020B0604020202020204" pitchFamily="34" charset="0"/>
              <a:buChar char="•"/>
            </a:pPr>
            <a:r>
              <a:rPr lang="en-US"/>
              <a:t>Cytoplasm.</a:t>
            </a:r>
            <a:endParaRPr lang="en-US" dirty="0"/>
          </a:p>
          <a:p>
            <a:pPr marL="342900" indent="-342900">
              <a:buFont typeface="Arial" panose="020B0604020202020204" pitchFamily="34" charset="0"/>
              <a:buChar char="•"/>
            </a:pPr>
            <a:r>
              <a:rPr lang="en-US" dirty="0"/>
              <a:t>Deoxygenated.</a:t>
            </a:r>
          </a:p>
          <a:p>
            <a:pPr marL="342900" indent="-342900">
              <a:buFont typeface="Arial" panose="020B0604020202020204" pitchFamily="34" charset="0"/>
              <a:buChar char="•"/>
            </a:pPr>
            <a:r>
              <a:rPr lang="en-US" dirty="0"/>
              <a:t>Diapedesis.</a:t>
            </a:r>
          </a:p>
          <a:p>
            <a:pPr marL="342900" indent="-342900">
              <a:buFont typeface="Arial" panose="020B0604020202020204" pitchFamily="34" charset="0"/>
              <a:buChar char="•"/>
            </a:pPr>
            <a:r>
              <a:rPr lang="en-US" dirty="0"/>
              <a:t>Eosinophil.</a:t>
            </a:r>
          </a:p>
          <a:p>
            <a:pPr marL="342900" indent="-342900">
              <a:buFont typeface="Arial" panose="020B0604020202020204" pitchFamily="34" charset="0"/>
              <a:buChar char="•"/>
            </a:pPr>
            <a:r>
              <a:rPr lang="en-US" dirty="0"/>
              <a:t>Erythrocyte.</a:t>
            </a:r>
          </a:p>
          <a:p>
            <a:pPr marL="342900" indent="-342900">
              <a:buFont typeface="Arial" panose="020B0604020202020204" pitchFamily="34" charset="0"/>
              <a:buChar char="•"/>
            </a:pPr>
            <a:r>
              <a:rPr lang="en-US" dirty="0"/>
              <a:t>Fibrin.</a:t>
            </a:r>
          </a:p>
          <a:p>
            <a:pPr marL="342900" indent="-342900">
              <a:buFont typeface="Arial" panose="020B0604020202020204" pitchFamily="34" charset="0"/>
              <a:buChar char="•"/>
            </a:pPr>
            <a:r>
              <a:rPr lang="en-US" dirty="0"/>
              <a:t>Fibrinogen.</a:t>
            </a:r>
          </a:p>
          <a:p>
            <a:pPr marL="342900" indent="-342900">
              <a:buFont typeface="Arial" panose="020B0604020202020204" pitchFamily="34" charset="0"/>
              <a:buChar char="•"/>
            </a:pPr>
            <a:r>
              <a:rPr lang="en-US" dirty="0"/>
              <a:t>Granulocyte.</a:t>
            </a:r>
          </a:p>
          <a:p>
            <a:pPr marL="342900" indent="-342900">
              <a:buFont typeface="Arial" panose="020B0604020202020204" pitchFamily="34" charset="0"/>
              <a:buChar char="•"/>
            </a:pPr>
            <a:r>
              <a:rPr lang="en-US" dirty="0"/>
              <a:t>Hematoma.</a:t>
            </a:r>
          </a:p>
        </p:txBody>
      </p:sp>
      <p:sp>
        <p:nvSpPr>
          <p:cNvPr id="7" name="Slide Number Placeholder 5">
            <a:extLst>
              <a:ext uri="{FF2B5EF4-FFF2-40B4-BE49-F238E27FC236}">
                <a16:creationId xmlns="" xmlns:a16="http://schemas.microsoft.com/office/drawing/2014/main" id="{F0222892-8370-4D58-ACE6-2BB262657784}"/>
              </a:ext>
            </a:extLst>
          </p:cNvPr>
          <p:cNvSpPr txBox="1">
            <a:spLocks/>
          </p:cNvSpPr>
          <p:nvPr/>
        </p:nvSpPr>
        <p:spPr>
          <a:xfrm>
            <a:off x="8626412" y="6673531"/>
            <a:ext cx="355840" cy="1613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8151E55-6873-49E2-B8D5-2F265E6F1973}" type="slidenum">
              <a:rPr lang="en-US" sz="800" smtClean="0"/>
              <a:pPr algn="r"/>
              <a:t>3</a:t>
            </a:fld>
            <a:endParaRPr lang="en-US" sz="800" dirty="0"/>
          </a:p>
        </p:txBody>
      </p:sp>
    </p:spTree>
    <p:extLst>
      <p:ext uri="{BB962C8B-B14F-4D97-AF65-F5344CB8AC3E}">
        <p14:creationId xmlns:p14="http://schemas.microsoft.com/office/powerpoint/2010/main" xmlns="" val="1453228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lstStyle/>
          <a:p>
            <a:r>
              <a:rPr lang="en-US" dirty="0"/>
              <a:t>Functions of Blood</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Transports oxygen and nutrients to body cells and tissues.</a:t>
            </a:r>
          </a:p>
          <a:p>
            <a:pPr marL="292608" indent="-292608">
              <a:buFont typeface="Arial" panose="020B0604020202020204" pitchFamily="34" charset="0"/>
              <a:buChar char="•"/>
            </a:pPr>
            <a:r>
              <a:rPr lang="en-US" dirty="0"/>
              <a:t>Transports hormones to target areas.</a:t>
            </a:r>
          </a:p>
          <a:p>
            <a:pPr marL="292608" indent="-292608">
              <a:buFont typeface="Arial" panose="020B0604020202020204" pitchFamily="34" charset="0"/>
              <a:buChar char="•"/>
            </a:pPr>
            <a:r>
              <a:rPr lang="en-US" dirty="0"/>
              <a:t>Eliminates waste materials from body cells.</a:t>
            </a:r>
          </a:p>
          <a:p>
            <a:pPr marL="292608" indent="-292608">
              <a:buFont typeface="Arial" panose="020B0604020202020204" pitchFamily="34" charset="0"/>
              <a:buChar char="•"/>
            </a:pPr>
            <a:r>
              <a:rPr lang="en-US" dirty="0"/>
              <a:t>Maintains water balance for body cells and tissues.</a:t>
            </a:r>
          </a:p>
          <a:p>
            <a:pPr marL="292608" indent="-292608">
              <a:buFont typeface="Arial" panose="020B0604020202020204" pitchFamily="34" charset="0"/>
              <a:buChar char="•"/>
            </a:pPr>
            <a:r>
              <a:rPr lang="en-US" dirty="0"/>
              <a:t>Transports antibodies and protective substances throughout the body to attack pathogens.</a:t>
            </a:r>
          </a:p>
          <a:p>
            <a:pPr marL="292608" indent="-292608">
              <a:buFont typeface="Arial" panose="020B0604020202020204" pitchFamily="34" charset="0"/>
              <a:buChar char="•"/>
            </a:pPr>
            <a:r>
              <a:rPr lang="en-US" dirty="0"/>
              <a:t>Helps regulate body temperature.</a:t>
            </a:r>
          </a:p>
          <a:p>
            <a:pPr marL="292608" indent="-292608">
              <a:buFont typeface="Arial" panose="020B0604020202020204" pitchFamily="34" charset="0"/>
              <a:buChar char="•"/>
            </a:pPr>
            <a:r>
              <a:rPr lang="en-US" dirty="0"/>
              <a:t>Helps maintain acid–base balance.</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xmlns="" val="3825001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B7500-77CE-4065-A51E-AE93D5FF8A59}"/>
              </a:ext>
            </a:extLst>
          </p:cNvPr>
          <p:cNvSpPr>
            <a:spLocks noGrp="1"/>
          </p:cNvSpPr>
          <p:nvPr>
            <p:ph type="title"/>
          </p:nvPr>
        </p:nvSpPr>
        <p:spPr/>
        <p:txBody>
          <a:bodyPr>
            <a:normAutofit/>
          </a:bodyPr>
          <a:lstStyle/>
          <a:p>
            <a:r>
              <a:rPr lang="en-US" sz="3600" dirty="0"/>
              <a:t>Blood Components</a:t>
            </a:r>
          </a:p>
        </p:txBody>
      </p:sp>
      <p:sp>
        <p:nvSpPr>
          <p:cNvPr id="3" name="Content Placeholder 2">
            <a:extLst>
              <a:ext uri="{FF2B5EF4-FFF2-40B4-BE49-F238E27FC236}">
                <a16:creationId xmlns="" xmlns:a16="http://schemas.microsoft.com/office/drawing/2014/main" id="{59BAE2D0-3E55-46BA-8611-0FBA3ECD4568}"/>
              </a:ext>
            </a:extLst>
          </p:cNvPr>
          <p:cNvSpPr>
            <a:spLocks noGrp="1"/>
          </p:cNvSpPr>
          <p:nvPr>
            <p:ph sz="quarter" idx="11"/>
          </p:nvPr>
        </p:nvSpPr>
        <p:spPr>
          <a:xfrm>
            <a:off x="342900" y="1276710"/>
            <a:ext cx="4229100" cy="460650"/>
          </a:xfrm>
        </p:spPr>
        <p:txBody>
          <a:bodyPr>
            <a:normAutofit fontScale="92500" lnSpcReduction="10000"/>
          </a:bodyPr>
          <a:lstStyle/>
          <a:p>
            <a:pPr algn="ctr"/>
            <a:r>
              <a:rPr lang="en-US" b="1" dirty="0"/>
              <a:t>Cellular Components</a:t>
            </a:r>
          </a:p>
        </p:txBody>
      </p:sp>
      <p:sp>
        <p:nvSpPr>
          <p:cNvPr id="4" name="Content Placeholder 3">
            <a:extLst>
              <a:ext uri="{FF2B5EF4-FFF2-40B4-BE49-F238E27FC236}">
                <a16:creationId xmlns="" xmlns:a16="http://schemas.microsoft.com/office/drawing/2014/main" id="{3E573A44-B260-4B48-8F7F-8A307EAC4B82}"/>
              </a:ext>
            </a:extLst>
          </p:cNvPr>
          <p:cNvSpPr>
            <a:spLocks noGrp="1"/>
          </p:cNvSpPr>
          <p:nvPr>
            <p:ph sz="quarter" idx="14"/>
          </p:nvPr>
        </p:nvSpPr>
        <p:spPr>
          <a:xfrm>
            <a:off x="342900" y="1918349"/>
            <a:ext cx="4229100" cy="2734931"/>
          </a:xfrm>
        </p:spPr>
        <p:txBody>
          <a:bodyPr/>
          <a:lstStyle/>
          <a:p>
            <a:pPr marL="292608" indent="-292608">
              <a:buFont typeface="Arial" panose="020B0604020202020204" pitchFamily="34" charset="0"/>
              <a:buChar char="•"/>
            </a:pPr>
            <a:r>
              <a:rPr lang="en-US" dirty="0"/>
              <a:t>Erythrocytes.</a:t>
            </a:r>
          </a:p>
          <a:p>
            <a:pPr marL="292608" indent="-292608">
              <a:buFont typeface="Arial" panose="020B0604020202020204" pitchFamily="34" charset="0"/>
              <a:buChar char="•"/>
            </a:pPr>
            <a:r>
              <a:rPr lang="en-US" dirty="0"/>
              <a:t>Leukocytes.</a:t>
            </a:r>
          </a:p>
          <a:p>
            <a:pPr marL="292608" indent="-292608">
              <a:buFont typeface="Arial" panose="020B0604020202020204" pitchFamily="34" charset="0"/>
              <a:buChar char="•"/>
            </a:pPr>
            <a:r>
              <a:rPr lang="en-US" dirty="0"/>
              <a:t>Platelets.</a:t>
            </a:r>
          </a:p>
        </p:txBody>
      </p:sp>
      <p:sp>
        <p:nvSpPr>
          <p:cNvPr id="5" name="Content Placeholder 4">
            <a:extLst>
              <a:ext uri="{FF2B5EF4-FFF2-40B4-BE49-F238E27FC236}">
                <a16:creationId xmlns="" xmlns:a16="http://schemas.microsoft.com/office/drawing/2014/main" id="{BD954456-C866-4B8B-BCA9-2BD301EB31A6}"/>
              </a:ext>
            </a:extLst>
          </p:cNvPr>
          <p:cNvSpPr>
            <a:spLocks noGrp="1"/>
          </p:cNvSpPr>
          <p:nvPr>
            <p:ph sz="quarter" idx="15"/>
          </p:nvPr>
        </p:nvSpPr>
        <p:spPr>
          <a:xfrm>
            <a:off x="4765040" y="1276710"/>
            <a:ext cx="4036060" cy="460650"/>
          </a:xfrm>
        </p:spPr>
        <p:txBody>
          <a:bodyPr>
            <a:normAutofit fontScale="92500" lnSpcReduction="10000"/>
          </a:bodyPr>
          <a:lstStyle/>
          <a:p>
            <a:pPr algn="ctr"/>
            <a:r>
              <a:rPr lang="en-US" b="1" dirty="0"/>
              <a:t>Liquid Component</a:t>
            </a:r>
          </a:p>
        </p:txBody>
      </p:sp>
      <p:sp>
        <p:nvSpPr>
          <p:cNvPr id="6" name="Content Placeholder 5">
            <a:extLst>
              <a:ext uri="{FF2B5EF4-FFF2-40B4-BE49-F238E27FC236}">
                <a16:creationId xmlns="" xmlns:a16="http://schemas.microsoft.com/office/drawing/2014/main" id="{B13FCE24-94E0-4131-A279-6F8A39B91005}"/>
              </a:ext>
            </a:extLst>
          </p:cNvPr>
          <p:cNvSpPr>
            <a:spLocks noGrp="1"/>
          </p:cNvSpPr>
          <p:nvPr>
            <p:ph sz="quarter" idx="16"/>
          </p:nvPr>
        </p:nvSpPr>
        <p:spPr>
          <a:xfrm>
            <a:off x="4765040" y="1918349"/>
            <a:ext cx="4036060" cy="2734931"/>
          </a:xfrm>
        </p:spPr>
        <p:txBody>
          <a:bodyPr/>
          <a:lstStyle/>
          <a:p>
            <a:pPr marL="292608" indent="-292608">
              <a:buFont typeface="Arial" panose="020B0604020202020204" pitchFamily="34" charset="0"/>
              <a:buChar char="•"/>
            </a:pPr>
            <a:r>
              <a:rPr lang="en-US" dirty="0"/>
              <a:t>Plasma.</a:t>
            </a:r>
          </a:p>
          <a:p>
            <a:pPr marL="292608" indent="-292608">
              <a:buFont typeface="Arial" panose="020B0604020202020204" pitchFamily="34" charset="0"/>
              <a:buChar char="•"/>
            </a:pPr>
            <a:r>
              <a:rPr lang="en-US" dirty="0"/>
              <a:t>Water.</a:t>
            </a:r>
          </a:p>
          <a:p>
            <a:pPr marL="292608" indent="-292608">
              <a:buFont typeface="Arial" panose="020B0604020202020204" pitchFamily="34" charset="0"/>
              <a:buChar char="•"/>
            </a:pPr>
            <a:r>
              <a:rPr lang="en-US" dirty="0"/>
              <a:t>Solutes.</a:t>
            </a:r>
          </a:p>
        </p:txBody>
      </p:sp>
      <p:sp>
        <p:nvSpPr>
          <p:cNvPr id="11" name="Slide Number Placeholder 10">
            <a:extLst>
              <a:ext uri="{FF2B5EF4-FFF2-40B4-BE49-F238E27FC236}">
                <a16:creationId xmlns="" xmlns:a16="http://schemas.microsoft.com/office/drawing/2014/main" id="{82468D10-09F4-424B-A65A-662F36516AAE}"/>
              </a:ext>
            </a:extLst>
          </p:cNvPr>
          <p:cNvSpPr>
            <a:spLocks noGrp="1"/>
          </p:cNvSpPr>
          <p:nvPr>
            <p:ph type="sldNum" sz="quarter" idx="10"/>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xmlns="" val="2497729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B7500-77CE-4065-A51E-AE93D5FF8A59}"/>
              </a:ext>
            </a:extLst>
          </p:cNvPr>
          <p:cNvSpPr>
            <a:spLocks noGrp="1"/>
          </p:cNvSpPr>
          <p:nvPr>
            <p:ph type="title"/>
          </p:nvPr>
        </p:nvSpPr>
        <p:spPr/>
        <p:txBody>
          <a:bodyPr>
            <a:normAutofit/>
          </a:bodyPr>
          <a:lstStyle/>
          <a:p>
            <a:r>
              <a:rPr lang="en-US" sz="3600" dirty="0"/>
              <a:t>Formation of Blood Cells</a:t>
            </a:r>
          </a:p>
        </p:txBody>
      </p:sp>
      <p:sp>
        <p:nvSpPr>
          <p:cNvPr id="3" name="Content Placeholder 2">
            <a:extLst>
              <a:ext uri="{FF2B5EF4-FFF2-40B4-BE49-F238E27FC236}">
                <a16:creationId xmlns="" xmlns:a16="http://schemas.microsoft.com/office/drawing/2014/main" id="{59BAE2D0-3E55-46BA-8611-0FBA3ECD4568}"/>
              </a:ext>
            </a:extLst>
          </p:cNvPr>
          <p:cNvSpPr>
            <a:spLocks noGrp="1"/>
          </p:cNvSpPr>
          <p:nvPr>
            <p:ph sz="quarter" idx="11"/>
          </p:nvPr>
        </p:nvSpPr>
        <p:spPr>
          <a:xfrm>
            <a:off x="342900" y="1276710"/>
            <a:ext cx="4229100" cy="460650"/>
          </a:xfrm>
        </p:spPr>
        <p:txBody>
          <a:bodyPr>
            <a:normAutofit fontScale="92500" lnSpcReduction="10000"/>
          </a:bodyPr>
          <a:lstStyle/>
          <a:p>
            <a:r>
              <a:rPr lang="en-US" b="1" dirty="0"/>
              <a:t>Myeloid Stem Cells</a:t>
            </a:r>
          </a:p>
        </p:txBody>
      </p:sp>
      <p:sp>
        <p:nvSpPr>
          <p:cNvPr id="4" name="Content Placeholder 3">
            <a:extLst>
              <a:ext uri="{FF2B5EF4-FFF2-40B4-BE49-F238E27FC236}">
                <a16:creationId xmlns="" xmlns:a16="http://schemas.microsoft.com/office/drawing/2014/main" id="{3E573A44-B260-4B48-8F7F-8A307EAC4B82}"/>
              </a:ext>
            </a:extLst>
          </p:cNvPr>
          <p:cNvSpPr>
            <a:spLocks noGrp="1"/>
          </p:cNvSpPr>
          <p:nvPr>
            <p:ph sz="quarter" idx="14"/>
          </p:nvPr>
        </p:nvSpPr>
        <p:spPr>
          <a:xfrm>
            <a:off x="342900" y="1918349"/>
            <a:ext cx="4229100" cy="2734931"/>
          </a:xfrm>
        </p:spPr>
        <p:txBody>
          <a:bodyPr/>
          <a:lstStyle/>
          <a:p>
            <a:pPr marL="292608" indent="-292608">
              <a:buFont typeface="Arial" panose="020B0604020202020204" pitchFamily="34" charset="0"/>
              <a:buChar char="•"/>
            </a:pPr>
            <a:r>
              <a:rPr lang="en-US" dirty="0"/>
              <a:t>Red blood cells.</a:t>
            </a:r>
          </a:p>
          <a:p>
            <a:pPr marL="292608" indent="-292608">
              <a:buFont typeface="Arial" panose="020B0604020202020204" pitchFamily="34" charset="0"/>
              <a:buChar char="•"/>
            </a:pPr>
            <a:r>
              <a:rPr lang="en-US" dirty="0"/>
              <a:t>Platelets.</a:t>
            </a:r>
          </a:p>
          <a:p>
            <a:pPr marL="292608" indent="-292608">
              <a:buFont typeface="Arial" panose="020B0604020202020204" pitchFamily="34" charset="0"/>
              <a:buChar char="•"/>
            </a:pPr>
            <a:r>
              <a:rPr lang="en-US" dirty="0"/>
              <a:t>Granulocytes.</a:t>
            </a:r>
          </a:p>
          <a:p>
            <a:pPr marL="292608" indent="-292608">
              <a:buFont typeface="Arial" panose="020B0604020202020204" pitchFamily="34" charset="0"/>
              <a:buChar char="•"/>
            </a:pPr>
            <a:r>
              <a:rPr lang="en-US" dirty="0"/>
              <a:t>Monocytes.</a:t>
            </a:r>
          </a:p>
        </p:txBody>
      </p:sp>
      <p:sp>
        <p:nvSpPr>
          <p:cNvPr id="5" name="Content Placeholder 4">
            <a:extLst>
              <a:ext uri="{FF2B5EF4-FFF2-40B4-BE49-F238E27FC236}">
                <a16:creationId xmlns="" xmlns:a16="http://schemas.microsoft.com/office/drawing/2014/main" id="{BD954456-C866-4B8B-BCA9-2BD301EB31A6}"/>
              </a:ext>
            </a:extLst>
          </p:cNvPr>
          <p:cNvSpPr>
            <a:spLocks noGrp="1"/>
          </p:cNvSpPr>
          <p:nvPr>
            <p:ph sz="quarter" idx="15"/>
          </p:nvPr>
        </p:nvSpPr>
        <p:spPr>
          <a:xfrm>
            <a:off x="4765040" y="1276710"/>
            <a:ext cx="4036060" cy="460650"/>
          </a:xfrm>
        </p:spPr>
        <p:txBody>
          <a:bodyPr>
            <a:normAutofit fontScale="85000" lnSpcReduction="10000"/>
          </a:bodyPr>
          <a:lstStyle/>
          <a:p>
            <a:r>
              <a:rPr lang="en-US" b="1" dirty="0"/>
              <a:t>Lymphoid Stem Cells</a:t>
            </a:r>
          </a:p>
        </p:txBody>
      </p:sp>
      <p:sp>
        <p:nvSpPr>
          <p:cNvPr id="6" name="Content Placeholder 5">
            <a:extLst>
              <a:ext uri="{FF2B5EF4-FFF2-40B4-BE49-F238E27FC236}">
                <a16:creationId xmlns="" xmlns:a16="http://schemas.microsoft.com/office/drawing/2014/main" id="{B13FCE24-94E0-4131-A279-6F8A39B91005}"/>
              </a:ext>
            </a:extLst>
          </p:cNvPr>
          <p:cNvSpPr>
            <a:spLocks noGrp="1"/>
          </p:cNvSpPr>
          <p:nvPr>
            <p:ph sz="quarter" idx="16"/>
          </p:nvPr>
        </p:nvSpPr>
        <p:spPr>
          <a:xfrm>
            <a:off x="4765040" y="1918349"/>
            <a:ext cx="4036060" cy="2734931"/>
          </a:xfrm>
        </p:spPr>
        <p:txBody>
          <a:bodyPr/>
          <a:lstStyle/>
          <a:p>
            <a:pPr marL="292608" indent="-292608">
              <a:buFont typeface="Arial" panose="020B0604020202020204" pitchFamily="34" charset="0"/>
              <a:buChar char="•"/>
            </a:pPr>
            <a:r>
              <a:rPr lang="fr-FR" dirty="0"/>
              <a:t>Lymphocytes.</a:t>
            </a:r>
          </a:p>
          <a:p>
            <a:pPr marL="292608" indent="-292608">
              <a:buFont typeface="Arial" panose="020B0604020202020204" pitchFamily="34" charset="0"/>
              <a:buChar char="•"/>
            </a:pPr>
            <a:r>
              <a:rPr lang="fr-FR" dirty="0"/>
              <a:t>B </a:t>
            </a:r>
            <a:r>
              <a:rPr lang="fr-FR" dirty="0" err="1"/>
              <a:t>cells</a:t>
            </a:r>
            <a:r>
              <a:rPr lang="fr-FR" dirty="0"/>
              <a:t>.</a:t>
            </a:r>
          </a:p>
          <a:p>
            <a:pPr marL="292608" indent="-292608">
              <a:buFont typeface="Arial" panose="020B0604020202020204" pitchFamily="34" charset="0"/>
              <a:buChar char="•"/>
            </a:pPr>
            <a:r>
              <a:rPr lang="fr-FR" dirty="0"/>
              <a:t>T </a:t>
            </a:r>
            <a:r>
              <a:rPr lang="fr-FR" dirty="0" err="1"/>
              <a:t>cells</a:t>
            </a:r>
            <a:r>
              <a:rPr lang="fr-FR" dirty="0"/>
              <a:t>.</a:t>
            </a:r>
          </a:p>
        </p:txBody>
      </p:sp>
      <p:sp>
        <p:nvSpPr>
          <p:cNvPr id="11" name="Slide Number Placeholder 10">
            <a:extLst>
              <a:ext uri="{FF2B5EF4-FFF2-40B4-BE49-F238E27FC236}">
                <a16:creationId xmlns="" xmlns:a16="http://schemas.microsoft.com/office/drawing/2014/main" id="{82468D10-09F4-424B-A65A-662F36516AAE}"/>
              </a:ext>
            </a:extLst>
          </p:cNvPr>
          <p:cNvSpPr>
            <a:spLocks noGrp="1"/>
          </p:cNvSpPr>
          <p:nvPr>
            <p:ph type="sldNum" sz="quarter" idx="10"/>
          </p:nvPr>
        </p:nvSpPr>
        <p:spPr/>
        <p:txBody>
          <a:bodyPr/>
          <a:lstStyle/>
          <a:p>
            <a:fld id="{68151E55-6873-49E2-B8D5-2F265E6F1973}" type="slidenum">
              <a:rPr lang="en-US" smtClean="0"/>
              <a:pPr/>
              <a:t>32</a:t>
            </a:fld>
            <a:endParaRPr lang="en-US" dirty="0"/>
          </a:p>
        </p:txBody>
      </p:sp>
    </p:spTree>
    <p:extLst>
      <p:ext uri="{BB962C8B-B14F-4D97-AF65-F5344CB8AC3E}">
        <p14:creationId xmlns:p14="http://schemas.microsoft.com/office/powerpoint/2010/main" xmlns="" val="1702719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Erythrocytes (R</a:t>
            </a:r>
            <a:r>
              <a:rPr lang="en-US" sz="100" dirty="0"/>
              <a:t> </a:t>
            </a:r>
            <a:r>
              <a:rPr lang="en-US" dirty="0"/>
              <a:t>B</a:t>
            </a:r>
            <a:r>
              <a:rPr lang="en-US" sz="100" dirty="0"/>
              <a:t> </a:t>
            </a:r>
            <a:r>
              <a:rPr lang="en-US" dirty="0"/>
              <a:t>Cs)</a:t>
            </a:r>
          </a:p>
        </p:txBody>
      </p:sp>
      <p:sp>
        <p:nvSpPr>
          <p:cNvPr id="3" name="Content Placeholder 2"/>
          <p:cNvSpPr>
            <a:spLocks noGrp="1"/>
          </p:cNvSpPr>
          <p:nvPr>
            <p:ph sz="quarter" idx="11"/>
          </p:nvPr>
        </p:nvSpPr>
        <p:spPr>
          <a:xfrm>
            <a:off x="342900" y="1276709"/>
            <a:ext cx="4229100" cy="4473851"/>
          </a:xfrm>
        </p:spPr>
        <p:txBody>
          <a:bodyPr/>
          <a:lstStyle/>
          <a:p>
            <a:pPr marL="292608" indent="-292608">
              <a:buFont typeface="Arial" panose="020B0604020202020204" pitchFamily="34" charset="0"/>
              <a:buChar char="•"/>
            </a:pPr>
            <a:r>
              <a:rPr lang="en-US" sz="2200" dirty="0"/>
              <a:t>Originate in bone marrow.</a:t>
            </a:r>
          </a:p>
          <a:p>
            <a:pPr marL="292608" indent="-292608">
              <a:buFont typeface="Arial" panose="020B0604020202020204" pitchFamily="34" charset="0"/>
              <a:buChar char="•"/>
            </a:pPr>
            <a:r>
              <a:rPr lang="en-US" sz="2200" dirty="0"/>
              <a:t>Biconcave.</a:t>
            </a:r>
          </a:p>
          <a:p>
            <a:pPr marL="292608" indent="-292608">
              <a:buFont typeface="Arial" panose="020B0604020202020204" pitchFamily="34" charset="0"/>
              <a:buChar char="•"/>
            </a:pPr>
            <a:r>
              <a:rPr lang="en-US" sz="2200" dirty="0"/>
              <a:t>Lifespan of 120 days.</a:t>
            </a:r>
          </a:p>
          <a:p>
            <a:pPr marL="292608" indent="-292608">
              <a:buFont typeface="Arial" panose="020B0604020202020204" pitchFamily="34" charset="0"/>
              <a:buChar char="•"/>
            </a:pPr>
            <a:r>
              <a:rPr lang="en-US" sz="2200" dirty="0"/>
              <a:t>Contain hemoglobin.</a:t>
            </a:r>
          </a:p>
          <a:p>
            <a:pPr marL="292608" indent="-292608">
              <a:buFont typeface="Arial" panose="020B0604020202020204" pitchFamily="34" charset="0"/>
              <a:buChar char="•"/>
            </a:pPr>
            <a:r>
              <a:rPr lang="en-US" sz="2200" dirty="0"/>
              <a:t>Deliver oxygen to cells.</a:t>
            </a:r>
          </a:p>
          <a:p>
            <a:pPr marL="292608" indent="-292608">
              <a:buFont typeface="Arial" panose="020B0604020202020204" pitchFamily="34" charset="0"/>
              <a:buChar char="•"/>
            </a:pPr>
            <a:r>
              <a:rPr lang="en-US" sz="2200" dirty="0"/>
              <a:t>Remove carbon dioxide from cells.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33</a:t>
            </a:fld>
            <a:endParaRPr lang="en-US" dirty="0"/>
          </a:p>
        </p:txBody>
      </p:sp>
      <p:pic>
        <p:nvPicPr>
          <p:cNvPr id="4" name="Picture 3" descr="Top view and section view of a red blood cell with dimensions. Diameter 7.5 micrometers; width 2.0 micrometers">
            <a:extLst>
              <a:ext uri="{FF2B5EF4-FFF2-40B4-BE49-F238E27FC236}">
                <a16:creationId xmlns="" xmlns:a16="http://schemas.microsoft.com/office/drawing/2014/main" id="{0ADE97C6-5072-45D9-827E-3657033E65DD}"/>
              </a:ext>
            </a:extLst>
          </p:cNvPr>
          <p:cNvPicPr>
            <a:picLocks noChangeAspect="1"/>
          </p:cNvPicPr>
          <p:nvPr/>
        </p:nvPicPr>
        <p:blipFill>
          <a:blip r:embed="rId3"/>
          <a:stretch>
            <a:fillRect/>
          </a:stretch>
        </p:blipFill>
        <p:spPr>
          <a:xfrm>
            <a:off x="4719091" y="1360377"/>
            <a:ext cx="3907321" cy="4649988"/>
          </a:xfrm>
          <a:prstGeom prst="rect">
            <a:avLst/>
          </a:prstGeom>
        </p:spPr>
      </p:pic>
    </p:spTree>
    <p:extLst>
      <p:ext uri="{BB962C8B-B14F-4D97-AF65-F5344CB8AC3E}">
        <p14:creationId xmlns:p14="http://schemas.microsoft.com/office/powerpoint/2010/main" xmlns="" val="142441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C89D35-243C-4A58-9C1B-AF40D1C1525C}"/>
              </a:ext>
            </a:extLst>
          </p:cNvPr>
          <p:cNvSpPr>
            <a:spLocks noGrp="1"/>
          </p:cNvSpPr>
          <p:nvPr>
            <p:ph type="title"/>
          </p:nvPr>
        </p:nvSpPr>
        <p:spPr/>
        <p:txBody>
          <a:bodyPr>
            <a:normAutofit/>
          </a:bodyPr>
          <a:lstStyle/>
          <a:p>
            <a:r>
              <a:rPr lang="en-US" sz="3600" dirty="0"/>
              <a:t>Anemia</a:t>
            </a:r>
          </a:p>
        </p:txBody>
      </p:sp>
      <p:sp>
        <p:nvSpPr>
          <p:cNvPr id="3" name="Content Placeholder 2">
            <a:extLst>
              <a:ext uri="{FF2B5EF4-FFF2-40B4-BE49-F238E27FC236}">
                <a16:creationId xmlns="" xmlns:a16="http://schemas.microsoft.com/office/drawing/2014/main" id="{AF2541AF-58CD-413F-83FA-36B724E3C22D}"/>
              </a:ext>
            </a:extLst>
          </p:cNvPr>
          <p:cNvSpPr>
            <a:spLocks noGrp="1"/>
          </p:cNvSpPr>
          <p:nvPr>
            <p:ph sz="quarter" idx="11"/>
          </p:nvPr>
        </p:nvSpPr>
        <p:spPr>
          <a:xfrm>
            <a:off x="342900" y="1276709"/>
            <a:ext cx="8458200" cy="856891"/>
          </a:xfrm>
        </p:spPr>
        <p:txBody>
          <a:bodyPr/>
          <a:lstStyle/>
          <a:p>
            <a:r>
              <a:rPr lang="en-US" dirty="0"/>
              <a:t>Abnormally low hemoglobin level and/or decrease in red blood cells.</a:t>
            </a:r>
          </a:p>
        </p:txBody>
      </p:sp>
      <p:sp>
        <p:nvSpPr>
          <p:cNvPr id="4" name="Content Placeholder 3">
            <a:extLst>
              <a:ext uri="{FF2B5EF4-FFF2-40B4-BE49-F238E27FC236}">
                <a16:creationId xmlns="" xmlns:a16="http://schemas.microsoft.com/office/drawing/2014/main" id="{6574053B-4F1F-4679-98D1-B85EF8A757DC}"/>
              </a:ext>
            </a:extLst>
          </p:cNvPr>
          <p:cNvSpPr>
            <a:spLocks noGrp="1"/>
          </p:cNvSpPr>
          <p:nvPr>
            <p:ph sz="quarter" idx="14"/>
          </p:nvPr>
        </p:nvSpPr>
        <p:spPr>
          <a:xfrm>
            <a:off x="342900" y="2303463"/>
            <a:ext cx="8458200" cy="3944937"/>
          </a:xfrm>
        </p:spPr>
        <p:txBody>
          <a:bodyPr/>
          <a:lstStyle/>
          <a:p>
            <a:r>
              <a:rPr lang="en-US" dirty="0"/>
              <a:t>Symptoms.</a:t>
            </a:r>
          </a:p>
          <a:p>
            <a:pPr marL="292608" indent="-292608">
              <a:buFont typeface="Arial" panose="020B0604020202020204" pitchFamily="34" charset="0"/>
              <a:buChar char="•"/>
            </a:pPr>
            <a:r>
              <a:rPr lang="en-US" dirty="0"/>
              <a:t>Weakness.</a:t>
            </a:r>
          </a:p>
          <a:p>
            <a:pPr marL="292608" indent="-292608">
              <a:buFont typeface="Arial" panose="020B0604020202020204" pitchFamily="34" charset="0"/>
              <a:buChar char="•"/>
            </a:pPr>
            <a:r>
              <a:rPr lang="en-US" dirty="0"/>
              <a:t>Headache.</a:t>
            </a:r>
          </a:p>
          <a:p>
            <a:pPr marL="292608" indent="-292608">
              <a:buFont typeface="Arial" panose="020B0604020202020204" pitchFamily="34" charset="0"/>
              <a:buChar char="•"/>
            </a:pPr>
            <a:r>
              <a:rPr lang="en-US" dirty="0"/>
              <a:t>Pale skin color.</a:t>
            </a:r>
          </a:p>
          <a:p>
            <a:pPr marL="292608" indent="-292608">
              <a:buFont typeface="Arial" panose="020B0604020202020204" pitchFamily="34" charset="0"/>
              <a:buChar char="•"/>
            </a:pPr>
            <a:r>
              <a:rPr lang="en-US" dirty="0"/>
              <a:t>Difficulty breathing.</a:t>
            </a:r>
          </a:p>
        </p:txBody>
      </p:sp>
      <p:sp>
        <p:nvSpPr>
          <p:cNvPr id="7" name="Slide Number Placeholder 6">
            <a:extLst>
              <a:ext uri="{FF2B5EF4-FFF2-40B4-BE49-F238E27FC236}">
                <a16:creationId xmlns="" xmlns:a16="http://schemas.microsoft.com/office/drawing/2014/main" id="{090CC068-85EF-422D-965A-46422CD7845F}"/>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xmlns="" val="47722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1553C-072A-443A-8FB4-76E40E63FA49}"/>
              </a:ext>
            </a:extLst>
          </p:cNvPr>
          <p:cNvSpPr>
            <a:spLocks noGrp="1"/>
          </p:cNvSpPr>
          <p:nvPr>
            <p:ph type="title"/>
          </p:nvPr>
        </p:nvSpPr>
        <p:spPr/>
        <p:txBody>
          <a:bodyPr>
            <a:normAutofit/>
          </a:bodyPr>
          <a:lstStyle/>
          <a:p>
            <a:r>
              <a:rPr lang="en-US" sz="3600" dirty="0"/>
              <a:t>Jaundice</a:t>
            </a:r>
          </a:p>
        </p:txBody>
      </p:sp>
      <p:sp>
        <p:nvSpPr>
          <p:cNvPr id="3" name="Content Placeholder 2">
            <a:extLst>
              <a:ext uri="{FF2B5EF4-FFF2-40B4-BE49-F238E27FC236}">
                <a16:creationId xmlns="" xmlns:a16="http://schemas.microsoft.com/office/drawing/2014/main" id="{CFE9EEB5-4DD5-470F-AF09-7556675247DD}"/>
              </a:ext>
            </a:extLst>
          </p:cNvPr>
          <p:cNvSpPr>
            <a:spLocks noGrp="1"/>
          </p:cNvSpPr>
          <p:nvPr>
            <p:ph sz="quarter" idx="11"/>
          </p:nvPr>
        </p:nvSpPr>
        <p:spPr>
          <a:xfrm>
            <a:off x="342900" y="1276709"/>
            <a:ext cx="8458200" cy="480971"/>
          </a:xfrm>
        </p:spPr>
        <p:txBody>
          <a:bodyPr>
            <a:normAutofit lnSpcReduction="10000"/>
          </a:bodyPr>
          <a:lstStyle/>
          <a:p>
            <a:r>
              <a:rPr lang="en-US" dirty="0"/>
              <a:t>Caused by elevated levels of bilirubin.</a:t>
            </a:r>
          </a:p>
        </p:txBody>
      </p:sp>
      <p:sp>
        <p:nvSpPr>
          <p:cNvPr id="4" name="Content Placeholder 3">
            <a:extLst>
              <a:ext uri="{FF2B5EF4-FFF2-40B4-BE49-F238E27FC236}">
                <a16:creationId xmlns="" xmlns:a16="http://schemas.microsoft.com/office/drawing/2014/main" id="{E255FD95-8189-4DB6-B78E-DEBD946A3E64}"/>
              </a:ext>
            </a:extLst>
          </p:cNvPr>
          <p:cNvSpPr>
            <a:spLocks noGrp="1"/>
          </p:cNvSpPr>
          <p:nvPr>
            <p:ph sz="quarter" idx="14"/>
          </p:nvPr>
        </p:nvSpPr>
        <p:spPr>
          <a:xfrm>
            <a:off x="342900" y="1849121"/>
            <a:ext cx="8458200" cy="1493520"/>
          </a:xfrm>
        </p:spPr>
        <p:txBody>
          <a:bodyPr/>
          <a:lstStyle/>
          <a:p>
            <a:r>
              <a:rPr lang="en-US" dirty="0"/>
              <a:t>Bilirubin is produced during breakdown of R</a:t>
            </a:r>
            <a:r>
              <a:rPr lang="en-US" sz="100" dirty="0"/>
              <a:t> </a:t>
            </a:r>
            <a:r>
              <a:rPr lang="en-US" dirty="0"/>
              <a:t>B</a:t>
            </a:r>
            <a:r>
              <a:rPr lang="en-US" sz="100" dirty="0"/>
              <a:t> </a:t>
            </a:r>
            <a:r>
              <a:rPr lang="en-US" dirty="0"/>
              <a:t>Cs.</a:t>
            </a:r>
          </a:p>
          <a:p>
            <a:pPr marL="292608" indent="-292608">
              <a:buFont typeface="Arial" panose="020B0604020202020204" pitchFamily="34" charset="0"/>
              <a:buChar char="•"/>
            </a:pPr>
            <a:r>
              <a:rPr lang="en-US" dirty="0"/>
              <a:t>Processed in liver.</a:t>
            </a:r>
          </a:p>
          <a:p>
            <a:pPr marL="292608" indent="-292608">
              <a:buFont typeface="Arial" panose="020B0604020202020204" pitchFamily="34" charset="0"/>
              <a:buChar char="•"/>
            </a:pPr>
            <a:r>
              <a:rPr lang="en-US" dirty="0"/>
              <a:t>Deposited in intestines for elimination.</a:t>
            </a:r>
          </a:p>
        </p:txBody>
      </p:sp>
      <p:sp>
        <p:nvSpPr>
          <p:cNvPr id="7" name="Slide Number Placeholder 6">
            <a:extLst>
              <a:ext uri="{FF2B5EF4-FFF2-40B4-BE49-F238E27FC236}">
                <a16:creationId xmlns="" xmlns:a16="http://schemas.microsoft.com/office/drawing/2014/main" id="{CC1651F6-F8BE-43D6-B54A-09330962557F}"/>
              </a:ext>
            </a:extLst>
          </p:cNvPr>
          <p:cNvSpPr>
            <a:spLocks noGrp="1"/>
          </p:cNvSpPr>
          <p:nvPr>
            <p:ph type="sldNum" sz="quarter" idx="10"/>
          </p:nvPr>
        </p:nvSpPr>
        <p:spPr/>
        <p:txBody>
          <a:bodyPr/>
          <a:lstStyle/>
          <a:p>
            <a:fld id="{68151E55-6873-49E2-B8D5-2F265E6F1973}" type="slidenum">
              <a:rPr lang="en-US" smtClean="0"/>
              <a:pPr/>
              <a:t>35</a:t>
            </a:fld>
            <a:endParaRPr lang="en-US"/>
          </a:p>
        </p:txBody>
      </p:sp>
      <p:sp>
        <p:nvSpPr>
          <p:cNvPr id="8" name="Content Placeholder 7">
            <a:extLst>
              <a:ext uri="{FF2B5EF4-FFF2-40B4-BE49-F238E27FC236}">
                <a16:creationId xmlns="" xmlns:a16="http://schemas.microsoft.com/office/drawing/2014/main" id="{69323257-76D4-434D-B3D1-D00043118737}"/>
              </a:ext>
            </a:extLst>
          </p:cNvPr>
          <p:cNvSpPr>
            <a:spLocks noGrp="1"/>
          </p:cNvSpPr>
          <p:nvPr>
            <p:ph sz="quarter" idx="15"/>
          </p:nvPr>
        </p:nvSpPr>
        <p:spPr>
          <a:xfrm>
            <a:off x="356750" y="3429001"/>
            <a:ext cx="8458200" cy="1671320"/>
          </a:xfrm>
        </p:spPr>
        <p:txBody>
          <a:bodyPr/>
          <a:lstStyle/>
          <a:p>
            <a:r>
              <a:rPr lang="en-US" dirty="0"/>
              <a:t>Due to some types of anemia that cause R</a:t>
            </a:r>
            <a:r>
              <a:rPr lang="en-US" sz="100" dirty="0"/>
              <a:t> </a:t>
            </a:r>
            <a:r>
              <a:rPr lang="en-US" dirty="0"/>
              <a:t>B</a:t>
            </a:r>
            <a:r>
              <a:rPr lang="en-US" sz="100" dirty="0"/>
              <a:t> </a:t>
            </a:r>
            <a:r>
              <a:rPr lang="en-US" dirty="0"/>
              <a:t>Cs to be destroyed prematurely.</a:t>
            </a:r>
          </a:p>
          <a:p>
            <a:pPr marL="292608" indent="-292608">
              <a:buFont typeface="Arial" panose="020B0604020202020204" pitchFamily="34" charset="0"/>
              <a:buChar char="•"/>
            </a:pPr>
            <a:r>
              <a:rPr lang="en-US" dirty="0"/>
              <a:t>Hemolysis.</a:t>
            </a:r>
          </a:p>
        </p:txBody>
      </p:sp>
    </p:spTree>
    <p:extLst>
      <p:ext uri="{BB962C8B-B14F-4D97-AF65-F5344CB8AC3E}">
        <p14:creationId xmlns:p14="http://schemas.microsoft.com/office/powerpoint/2010/main" xmlns="" val="196849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Leukocytes (W</a:t>
            </a:r>
            <a:r>
              <a:rPr lang="en-US" sz="100" dirty="0"/>
              <a:t> </a:t>
            </a:r>
            <a:r>
              <a:rPr lang="en-US" sz="3600" dirty="0"/>
              <a:t>B</a:t>
            </a:r>
            <a:r>
              <a:rPr lang="en-US" sz="100" dirty="0"/>
              <a:t> </a:t>
            </a:r>
            <a:r>
              <a:rPr lang="en-US" sz="3600" dirty="0"/>
              <a:t>Cs)</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1019451"/>
          </a:xfrm>
        </p:spPr>
        <p:txBody>
          <a:bodyPr/>
          <a:lstStyle/>
          <a:p>
            <a:r>
              <a:rPr lang="en-US" dirty="0"/>
              <a:t>Not confined to vascular spaces.</a:t>
            </a:r>
          </a:p>
          <a:p>
            <a:pPr marL="292608" indent="-292608">
              <a:buFont typeface="Arial" panose="020B0604020202020204" pitchFamily="34" charset="0"/>
              <a:buChar char="•"/>
            </a:pPr>
            <a:r>
              <a:rPr lang="en-US" dirty="0"/>
              <a:t>Diapedesis.</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2387600"/>
            <a:ext cx="8458200" cy="1188720"/>
          </a:xfrm>
        </p:spPr>
        <p:txBody>
          <a:bodyPr/>
          <a:lstStyle/>
          <a:p>
            <a:r>
              <a:rPr lang="en-US" dirty="0"/>
              <a:t>Responsible for phagocytosis.</a:t>
            </a:r>
          </a:p>
          <a:p>
            <a:r>
              <a:rPr lang="en-US" dirty="0"/>
              <a:t>Round and clear (when not stained).</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xmlns="" val="2896381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B7500-77CE-4065-A51E-AE93D5FF8A59}"/>
              </a:ext>
            </a:extLst>
          </p:cNvPr>
          <p:cNvSpPr>
            <a:spLocks noGrp="1"/>
          </p:cNvSpPr>
          <p:nvPr>
            <p:ph type="title"/>
          </p:nvPr>
        </p:nvSpPr>
        <p:spPr/>
        <p:txBody>
          <a:bodyPr>
            <a:normAutofit/>
          </a:bodyPr>
          <a:lstStyle/>
          <a:p>
            <a:r>
              <a:rPr lang="en-US" sz="3600" dirty="0"/>
              <a:t>Categories of Leukocytes</a:t>
            </a:r>
          </a:p>
        </p:txBody>
      </p:sp>
      <p:sp>
        <p:nvSpPr>
          <p:cNvPr id="3" name="Content Placeholder 2">
            <a:extLst>
              <a:ext uri="{FF2B5EF4-FFF2-40B4-BE49-F238E27FC236}">
                <a16:creationId xmlns="" xmlns:a16="http://schemas.microsoft.com/office/drawing/2014/main" id="{59BAE2D0-3E55-46BA-8611-0FBA3ECD4568}"/>
              </a:ext>
            </a:extLst>
          </p:cNvPr>
          <p:cNvSpPr>
            <a:spLocks noGrp="1"/>
          </p:cNvSpPr>
          <p:nvPr>
            <p:ph sz="quarter" idx="11"/>
          </p:nvPr>
        </p:nvSpPr>
        <p:spPr>
          <a:xfrm>
            <a:off x="342900" y="1276710"/>
            <a:ext cx="4229100" cy="836570"/>
          </a:xfrm>
        </p:spPr>
        <p:txBody>
          <a:bodyPr>
            <a:normAutofit fontScale="92500" lnSpcReduction="10000"/>
          </a:bodyPr>
          <a:lstStyle/>
          <a:p>
            <a:pPr algn="ctr"/>
            <a:r>
              <a:rPr lang="en-US" b="1" dirty="0"/>
              <a:t>Polymorphonuclear/ Granulocytes</a:t>
            </a:r>
          </a:p>
        </p:txBody>
      </p:sp>
      <p:sp>
        <p:nvSpPr>
          <p:cNvPr id="4" name="Content Placeholder 3">
            <a:extLst>
              <a:ext uri="{FF2B5EF4-FFF2-40B4-BE49-F238E27FC236}">
                <a16:creationId xmlns="" xmlns:a16="http://schemas.microsoft.com/office/drawing/2014/main" id="{3E573A44-B260-4B48-8F7F-8A307EAC4B82}"/>
              </a:ext>
            </a:extLst>
          </p:cNvPr>
          <p:cNvSpPr>
            <a:spLocks noGrp="1"/>
          </p:cNvSpPr>
          <p:nvPr>
            <p:ph sz="quarter" idx="14"/>
          </p:nvPr>
        </p:nvSpPr>
        <p:spPr>
          <a:xfrm>
            <a:off x="342900" y="2225040"/>
            <a:ext cx="4229100" cy="2428240"/>
          </a:xfrm>
        </p:spPr>
        <p:txBody>
          <a:bodyPr/>
          <a:lstStyle/>
          <a:p>
            <a:pPr marL="292608" indent="-292608">
              <a:buFont typeface="Arial" panose="020B0604020202020204" pitchFamily="34" charset="0"/>
              <a:buChar char="•"/>
            </a:pPr>
            <a:r>
              <a:rPr lang="en-US" dirty="0"/>
              <a:t>Neutrophils.</a:t>
            </a:r>
          </a:p>
          <a:p>
            <a:pPr marL="292608" indent="-292608">
              <a:buFont typeface="Arial" panose="020B0604020202020204" pitchFamily="34" charset="0"/>
              <a:buChar char="•"/>
            </a:pPr>
            <a:r>
              <a:rPr lang="en-US" dirty="0"/>
              <a:t>Eosinophils.</a:t>
            </a:r>
          </a:p>
          <a:p>
            <a:pPr marL="292608" indent="-292608">
              <a:buFont typeface="Arial" panose="020B0604020202020204" pitchFamily="34" charset="0"/>
              <a:buChar char="•"/>
            </a:pPr>
            <a:r>
              <a:rPr lang="en-US" dirty="0"/>
              <a:t>Basophils.</a:t>
            </a:r>
          </a:p>
        </p:txBody>
      </p:sp>
      <p:sp>
        <p:nvSpPr>
          <p:cNvPr id="5" name="Content Placeholder 4">
            <a:extLst>
              <a:ext uri="{FF2B5EF4-FFF2-40B4-BE49-F238E27FC236}">
                <a16:creationId xmlns="" xmlns:a16="http://schemas.microsoft.com/office/drawing/2014/main" id="{BD954456-C866-4B8B-BCA9-2BD301EB31A6}"/>
              </a:ext>
            </a:extLst>
          </p:cNvPr>
          <p:cNvSpPr>
            <a:spLocks noGrp="1"/>
          </p:cNvSpPr>
          <p:nvPr>
            <p:ph sz="quarter" idx="15"/>
          </p:nvPr>
        </p:nvSpPr>
        <p:spPr>
          <a:xfrm>
            <a:off x="4765040" y="1276710"/>
            <a:ext cx="4036060" cy="836570"/>
          </a:xfrm>
        </p:spPr>
        <p:txBody>
          <a:bodyPr anchor="ctr"/>
          <a:lstStyle/>
          <a:p>
            <a:pPr algn="ctr"/>
            <a:r>
              <a:rPr lang="en-US" b="1" dirty="0"/>
              <a:t>Mononuclear</a:t>
            </a:r>
          </a:p>
        </p:txBody>
      </p:sp>
      <p:sp>
        <p:nvSpPr>
          <p:cNvPr id="6" name="Content Placeholder 5">
            <a:extLst>
              <a:ext uri="{FF2B5EF4-FFF2-40B4-BE49-F238E27FC236}">
                <a16:creationId xmlns="" xmlns:a16="http://schemas.microsoft.com/office/drawing/2014/main" id="{B13FCE24-94E0-4131-A279-6F8A39B91005}"/>
              </a:ext>
            </a:extLst>
          </p:cNvPr>
          <p:cNvSpPr>
            <a:spLocks noGrp="1"/>
          </p:cNvSpPr>
          <p:nvPr>
            <p:ph sz="quarter" idx="16"/>
          </p:nvPr>
        </p:nvSpPr>
        <p:spPr>
          <a:xfrm>
            <a:off x="4765040" y="2225040"/>
            <a:ext cx="4036060" cy="2428240"/>
          </a:xfrm>
        </p:spPr>
        <p:txBody>
          <a:bodyPr/>
          <a:lstStyle/>
          <a:p>
            <a:pPr marL="292608" indent="-292608">
              <a:buFont typeface="Arial" panose="020B0604020202020204" pitchFamily="34" charset="0"/>
              <a:buChar char="•"/>
            </a:pPr>
            <a:r>
              <a:rPr lang="en-US" dirty="0"/>
              <a:t>Monocytes.</a:t>
            </a:r>
          </a:p>
          <a:p>
            <a:pPr marL="292608" indent="-292608">
              <a:buFont typeface="Arial" panose="020B0604020202020204" pitchFamily="34" charset="0"/>
              <a:buChar char="•"/>
            </a:pPr>
            <a:r>
              <a:rPr lang="en-US" dirty="0"/>
              <a:t>Lymphocytes.</a:t>
            </a:r>
          </a:p>
        </p:txBody>
      </p:sp>
      <p:sp>
        <p:nvSpPr>
          <p:cNvPr id="11" name="Slide Number Placeholder 10">
            <a:extLst>
              <a:ext uri="{FF2B5EF4-FFF2-40B4-BE49-F238E27FC236}">
                <a16:creationId xmlns="" xmlns:a16="http://schemas.microsoft.com/office/drawing/2014/main" id="{82468D10-09F4-424B-A65A-662F36516AAE}"/>
              </a:ext>
            </a:extLst>
          </p:cNvPr>
          <p:cNvSpPr>
            <a:spLocks noGrp="1"/>
          </p:cNvSpPr>
          <p:nvPr>
            <p:ph type="sldNum" sz="quarter" idx="10"/>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xmlns="" val="2524438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rmAutofit/>
          </a:bodyPr>
          <a:lstStyle/>
          <a:p>
            <a:r>
              <a:rPr lang="en-US" dirty="0"/>
              <a:t>Polymorphonuclear W</a:t>
            </a:r>
            <a:r>
              <a:rPr lang="en-US" sz="100" dirty="0"/>
              <a:t> </a:t>
            </a:r>
            <a:r>
              <a:rPr lang="en-US" dirty="0"/>
              <a:t>B</a:t>
            </a:r>
            <a:r>
              <a:rPr lang="en-US" sz="100" dirty="0"/>
              <a:t> </a:t>
            </a:r>
            <a:r>
              <a:rPr lang="en-US" dirty="0"/>
              <a:t>Cs: Neutrophils</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Most numerous white blood cells.</a:t>
            </a:r>
          </a:p>
          <a:p>
            <a:pPr marL="292608" indent="-292608">
              <a:buFont typeface="Arial" panose="020B0604020202020204" pitchFamily="34" charset="0"/>
              <a:buChar char="•"/>
            </a:pPr>
            <a:r>
              <a:rPr lang="en-US" dirty="0"/>
              <a:t>Nucleus has 3 or 4 lobes.</a:t>
            </a:r>
          </a:p>
          <a:p>
            <a:pPr marL="292608" indent="-292608">
              <a:buFont typeface="Arial" panose="020B0604020202020204" pitchFamily="34" charset="0"/>
              <a:buChar char="•"/>
            </a:pPr>
            <a:r>
              <a:rPr lang="en-US" dirty="0"/>
              <a:t>Perform phagocytosis.</a:t>
            </a:r>
          </a:p>
          <a:p>
            <a:pPr marL="292608" indent="-292608">
              <a:buFont typeface="Arial" panose="020B0604020202020204" pitchFamily="34" charset="0"/>
              <a:buChar char="•"/>
            </a:pPr>
            <a:r>
              <a:rPr lang="en-US" dirty="0"/>
              <a:t>Count increases during bacterial infection or inflammation.</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38</a:t>
            </a:fld>
            <a:endParaRPr lang="en-US" dirty="0"/>
          </a:p>
        </p:txBody>
      </p:sp>
    </p:spTree>
    <p:extLst>
      <p:ext uri="{BB962C8B-B14F-4D97-AF65-F5344CB8AC3E}">
        <p14:creationId xmlns:p14="http://schemas.microsoft.com/office/powerpoint/2010/main" xmlns="" val="4007097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rmAutofit/>
          </a:bodyPr>
          <a:lstStyle/>
          <a:p>
            <a:r>
              <a:rPr lang="en-US" dirty="0"/>
              <a:t>Polymorphonuclear W</a:t>
            </a:r>
            <a:r>
              <a:rPr lang="en-US" sz="100" dirty="0"/>
              <a:t> </a:t>
            </a:r>
            <a:r>
              <a:rPr lang="en-US" dirty="0"/>
              <a:t>B</a:t>
            </a:r>
            <a:r>
              <a:rPr lang="en-US" sz="100" dirty="0"/>
              <a:t> </a:t>
            </a:r>
            <a:r>
              <a:rPr lang="en-US" dirty="0"/>
              <a:t>Cs: Eosinophils</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Bilobed nucleus.</a:t>
            </a:r>
          </a:p>
          <a:p>
            <a:pPr marL="292608" indent="-292608">
              <a:buFont typeface="Arial" panose="020B0604020202020204" pitchFamily="34" charset="0"/>
              <a:buChar char="•"/>
            </a:pPr>
            <a:r>
              <a:rPr lang="en-US" dirty="0"/>
              <a:t>Cytoplasmic granules.</a:t>
            </a:r>
          </a:p>
          <a:p>
            <a:pPr marL="292608" indent="-292608">
              <a:buFont typeface="Arial" panose="020B0604020202020204" pitchFamily="34" charset="0"/>
              <a:buChar char="•"/>
            </a:pPr>
            <a:r>
              <a:rPr lang="en-US" dirty="0"/>
              <a:t>Perform phagocytosis.</a:t>
            </a:r>
          </a:p>
          <a:p>
            <a:pPr marL="292608" indent="-292608">
              <a:buFont typeface="Arial" panose="020B0604020202020204" pitchFamily="34" charset="0"/>
              <a:buChar char="•"/>
            </a:pPr>
            <a:r>
              <a:rPr lang="en-US" dirty="0"/>
              <a:t>Destroy parasites.</a:t>
            </a:r>
          </a:p>
          <a:p>
            <a:pPr marL="292608" indent="-292608">
              <a:buFont typeface="Arial" panose="020B0604020202020204" pitchFamily="34" charset="0"/>
              <a:buChar char="•"/>
            </a:pPr>
            <a:r>
              <a:rPr lang="en-US" dirty="0"/>
              <a:t>Count increases during allergic reactions and parasitic infections.</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xmlns="" val="137180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AAB13F-79AD-4048-9490-B08D1302E284}"/>
              </a:ext>
            </a:extLst>
          </p:cNvPr>
          <p:cNvSpPr>
            <a:spLocks noGrp="1"/>
          </p:cNvSpPr>
          <p:nvPr>
            <p:ph type="title"/>
          </p:nvPr>
        </p:nvSpPr>
        <p:spPr/>
        <p:txBody>
          <a:bodyPr>
            <a:normAutofit/>
          </a:bodyPr>
          <a:lstStyle/>
          <a:p>
            <a:r>
              <a:rPr lang="en-US" sz="3600" dirty="0"/>
              <a:t>Key Terms </a:t>
            </a:r>
            <a:r>
              <a:rPr lang="en-US" sz="1000" b="0" dirty="0"/>
              <a:t>2</a:t>
            </a:r>
          </a:p>
        </p:txBody>
      </p:sp>
      <p:sp>
        <p:nvSpPr>
          <p:cNvPr id="3" name="Content Placeholder 2">
            <a:extLst>
              <a:ext uri="{FF2B5EF4-FFF2-40B4-BE49-F238E27FC236}">
                <a16:creationId xmlns="" xmlns:a16="http://schemas.microsoft.com/office/drawing/2014/main" id="{1E038F4C-3C5C-41D2-A036-352925B5B10E}"/>
              </a:ext>
            </a:extLst>
          </p:cNvPr>
          <p:cNvSpPr>
            <a:spLocks noGrp="1"/>
          </p:cNvSpPr>
          <p:nvPr>
            <p:ph sz="quarter" idx="11"/>
          </p:nvPr>
        </p:nvSpPr>
        <p:spPr>
          <a:xfrm>
            <a:off x="342900" y="1276709"/>
            <a:ext cx="4076700" cy="5222062"/>
          </a:xfrm>
        </p:spPr>
        <p:txBody>
          <a:bodyPr>
            <a:noAutofit/>
          </a:bodyPr>
          <a:lstStyle/>
          <a:p>
            <a:pPr marL="342900" indent="-342900">
              <a:buFont typeface="Arial" panose="020B0604020202020204" pitchFamily="34" charset="0"/>
              <a:buChar char="•"/>
            </a:pPr>
            <a:r>
              <a:rPr lang="en-US" dirty="0"/>
              <a:t>Monocyte.</a:t>
            </a:r>
          </a:p>
          <a:p>
            <a:pPr marL="342900" indent="-342900">
              <a:buFont typeface="Arial" panose="020B0604020202020204" pitchFamily="34" charset="0"/>
              <a:buChar char="•"/>
            </a:pPr>
            <a:r>
              <a:rPr lang="en-US" dirty="0"/>
              <a:t>Mononuclear.</a:t>
            </a:r>
          </a:p>
          <a:p>
            <a:pPr marL="342900" indent="-342900">
              <a:buFont typeface="Arial" panose="020B0604020202020204" pitchFamily="34" charset="0"/>
              <a:buChar char="•"/>
            </a:pPr>
            <a:r>
              <a:rPr lang="en-US" dirty="0"/>
              <a:t>Myeloid.</a:t>
            </a:r>
          </a:p>
          <a:p>
            <a:pPr marL="342900" indent="-342900">
              <a:buFont typeface="Arial" panose="020B0604020202020204" pitchFamily="34" charset="0"/>
              <a:buChar char="•"/>
            </a:pPr>
            <a:r>
              <a:rPr lang="en-US" dirty="0"/>
              <a:t>Natural killer (N</a:t>
            </a:r>
            <a:r>
              <a:rPr lang="en-US" sz="100" dirty="0"/>
              <a:t> </a:t>
            </a:r>
            <a:r>
              <a:rPr lang="en-US" dirty="0"/>
              <a:t>K) cell.</a:t>
            </a:r>
          </a:p>
          <a:p>
            <a:pPr marL="342900" indent="-342900">
              <a:buFont typeface="Arial" panose="020B0604020202020204" pitchFamily="34" charset="0"/>
              <a:buChar char="•"/>
            </a:pPr>
            <a:r>
              <a:rPr lang="en-US" dirty="0"/>
              <a:t>Neutrophil.</a:t>
            </a:r>
          </a:p>
          <a:p>
            <a:pPr marL="342900" indent="-342900">
              <a:buFont typeface="Arial" panose="020B0604020202020204" pitchFamily="34" charset="0"/>
              <a:buChar char="•"/>
            </a:pPr>
            <a:r>
              <a:rPr lang="en-US" dirty="0"/>
              <a:t>Oxygenated.</a:t>
            </a:r>
          </a:p>
          <a:p>
            <a:pPr marL="342900" indent="-342900">
              <a:buFont typeface="Arial" panose="020B0604020202020204" pitchFamily="34" charset="0"/>
              <a:buChar char="•"/>
            </a:pPr>
            <a:r>
              <a:rPr lang="en-US" dirty="0"/>
              <a:t>Phagocytosis.</a:t>
            </a:r>
          </a:p>
        </p:txBody>
      </p:sp>
      <p:sp>
        <p:nvSpPr>
          <p:cNvPr id="4" name="Content Placeholder 3">
            <a:extLst>
              <a:ext uri="{FF2B5EF4-FFF2-40B4-BE49-F238E27FC236}">
                <a16:creationId xmlns="" xmlns:a16="http://schemas.microsoft.com/office/drawing/2014/main" id="{EEFDA2F6-E53D-4DBA-ACFB-84BC06EAC413}"/>
              </a:ext>
            </a:extLst>
          </p:cNvPr>
          <p:cNvSpPr>
            <a:spLocks noGrp="1"/>
          </p:cNvSpPr>
          <p:nvPr>
            <p:ph sz="quarter" idx="14"/>
          </p:nvPr>
        </p:nvSpPr>
        <p:spPr>
          <a:xfrm>
            <a:off x="4724400" y="1257300"/>
            <a:ext cx="4076700" cy="5257800"/>
          </a:xfrm>
        </p:spPr>
        <p:txBody>
          <a:bodyPr>
            <a:noAutofit/>
          </a:bodyPr>
          <a:lstStyle/>
          <a:p>
            <a:pPr marL="342900" indent="-342900">
              <a:buFont typeface="Arial" panose="020B0604020202020204" pitchFamily="34" charset="0"/>
              <a:buChar char="•"/>
            </a:pPr>
            <a:r>
              <a:rPr lang="en-US" dirty="0"/>
              <a:t>Plasma.</a:t>
            </a:r>
          </a:p>
          <a:p>
            <a:pPr marL="342900" indent="-342900">
              <a:buFont typeface="Arial" panose="020B0604020202020204" pitchFamily="34" charset="0"/>
              <a:buChar char="•"/>
            </a:pPr>
            <a:r>
              <a:rPr lang="en-US" dirty="0"/>
              <a:t>Polymorphonuclear.</a:t>
            </a:r>
          </a:p>
          <a:p>
            <a:pPr marL="342900" indent="-342900">
              <a:buFont typeface="Arial" panose="020B0604020202020204" pitchFamily="34" charset="0"/>
              <a:buChar char="•"/>
            </a:pPr>
            <a:r>
              <a:rPr lang="en-US" dirty="0"/>
              <a:t>Pulmonary artery.</a:t>
            </a:r>
          </a:p>
          <a:p>
            <a:pPr marL="342900" indent="-342900">
              <a:buFont typeface="Arial" panose="020B0604020202020204" pitchFamily="34" charset="0"/>
              <a:buChar char="•"/>
            </a:pPr>
            <a:r>
              <a:rPr lang="en-US" dirty="0"/>
              <a:t>Tunica media.</a:t>
            </a:r>
          </a:p>
          <a:p>
            <a:pPr marL="342900" indent="-342900">
              <a:buFont typeface="Arial" panose="020B0604020202020204" pitchFamily="34" charset="0"/>
              <a:buChar char="•"/>
            </a:pPr>
            <a:r>
              <a:rPr lang="en-US" dirty="0"/>
              <a:t>Valves.</a:t>
            </a:r>
          </a:p>
          <a:p>
            <a:pPr marL="342900" indent="-342900">
              <a:buFont typeface="Arial" panose="020B0604020202020204" pitchFamily="34" charset="0"/>
              <a:buChar char="•"/>
            </a:pPr>
            <a:r>
              <a:rPr lang="en-US" dirty="0"/>
              <a:t>Vein.</a:t>
            </a:r>
          </a:p>
        </p:txBody>
      </p:sp>
      <p:sp>
        <p:nvSpPr>
          <p:cNvPr id="7" name="Slide Number Placeholder 5">
            <a:extLst>
              <a:ext uri="{FF2B5EF4-FFF2-40B4-BE49-F238E27FC236}">
                <a16:creationId xmlns="" xmlns:a16="http://schemas.microsoft.com/office/drawing/2014/main" id="{F0222892-8370-4D58-ACE6-2BB262657784}"/>
              </a:ext>
            </a:extLst>
          </p:cNvPr>
          <p:cNvSpPr txBox="1">
            <a:spLocks/>
          </p:cNvSpPr>
          <p:nvPr/>
        </p:nvSpPr>
        <p:spPr>
          <a:xfrm>
            <a:off x="8626412" y="6673531"/>
            <a:ext cx="355840" cy="1613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8151E55-6873-49E2-B8D5-2F265E6F1973}" type="slidenum">
              <a:rPr lang="en-US" sz="800" smtClean="0"/>
              <a:pPr algn="r"/>
              <a:t>4</a:t>
            </a:fld>
            <a:endParaRPr lang="en-US" sz="800" dirty="0"/>
          </a:p>
        </p:txBody>
      </p:sp>
    </p:spTree>
    <p:extLst>
      <p:ext uri="{BB962C8B-B14F-4D97-AF65-F5344CB8AC3E}">
        <p14:creationId xmlns:p14="http://schemas.microsoft.com/office/powerpoint/2010/main" xmlns="" val="758120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rmAutofit/>
          </a:bodyPr>
          <a:lstStyle/>
          <a:p>
            <a:r>
              <a:rPr lang="en-US" dirty="0"/>
              <a:t>Polymorphonuclear W</a:t>
            </a:r>
            <a:r>
              <a:rPr lang="en-US" sz="100" dirty="0"/>
              <a:t> </a:t>
            </a:r>
            <a:r>
              <a:rPr lang="en-US" dirty="0"/>
              <a:t>B</a:t>
            </a:r>
            <a:r>
              <a:rPr lang="en-US" sz="100" dirty="0"/>
              <a:t> </a:t>
            </a:r>
            <a:r>
              <a:rPr lang="en-US" dirty="0"/>
              <a:t>Cs: Basophils</a:t>
            </a:r>
            <a:endParaRPr lang="en-US" sz="10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Nucleus usually bilobed.</a:t>
            </a:r>
          </a:p>
          <a:p>
            <a:pPr marL="292608" indent="-292608">
              <a:buFont typeface="Arial" panose="020B0604020202020204" pitchFamily="34" charset="0"/>
              <a:buChar char="•"/>
            </a:pPr>
            <a:r>
              <a:rPr lang="en-US" dirty="0"/>
              <a:t>Cytoplasmic granules.</a:t>
            </a:r>
          </a:p>
          <a:p>
            <a:pPr marL="292608" indent="-292608">
              <a:buFont typeface="Arial" panose="020B0604020202020204" pitchFamily="34" charset="0"/>
              <a:buChar char="•"/>
            </a:pPr>
            <a:r>
              <a:rPr lang="en-US" dirty="0"/>
              <a:t>Release histamine.</a:t>
            </a:r>
          </a:p>
          <a:p>
            <a:pPr marL="292608" indent="-292608">
              <a:buFont typeface="Arial" panose="020B0604020202020204" pitchFamily="34" charset="0"/>
              <a:buChar char="•"/>
            </a:pPr>
            <a:r>
              <a:rPr lang="en-US" dirty="0"/>
              <a:t>Release heparin.</a:t>
            </a:r>
          </a:p>
          <a:p>
            <a:pPr marL="292608" indent="-292608">
              <a:buFont typeface="Arial" panose="020B0604020202020204" pitchFamily="34" charset="0"/>
              <a:buChar char="•"/>
            </a:pPr>
            <a:r>
              <a:rPr lang="en-US" dirty="0"/>
              <a:t>Count increases with chronic inflammation and during healing from infection.</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40</a:t>
            </a:fld>
            <a:endParaRPr lang="en-US" dirty="0"/>
          </a:p>
        </p:txBody>
      </p:sp>
    </p:spTree>
    <p:extLst>
      <p:ext uri="{BB962C8B-B14F-4D97-AF65-F5344CB8AC3E}">
        <p14:creationId xmlns:p14="http://schemas.microsoft.com/office/powerpoint/2010/main" xmlns="" val="3615905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Autofit/>
          </a:bodyPr>
          <a:lstStyle/>
          <a:p>
            <a:r>
              <a:rPr lang="en-US" sz="3200" dirty="0"/>
              <a:t>Polymorphonuclear W</a:t>
            </a:r>
            <a:r>
              <a:rPr lang="en-US" sz="100" dirty="0"/>
              <a:t> </a:t>
            </a:r>
            <a:r>
              <a:rPr lang="en-US" sz="3200" dirty="0"/>
              <a:t>B</a:t>
            </a:r>
            <a:r>
              <a:rPr lang="en-US" sz="100" dirty="0"/>
              <a:t> </a:t>
            </a:r>
            <a:r>
              <a:rPr lang="en-US" sz="3200" dirty="0"/>
              <a:t>Cs: Monocytes</a:t>
            </a:r>
            <a:endParaRPr lang="en-US" sz="3200" b="0" dirty="0"/>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pPr marL="292608" indent="-292608">
              <a:buFont typeface="Arial" panose="020B0604020202020204" pitchFamily="34" charset="0"/>
              <a:buChar char="•"/>
            </a:pPr>
            <a:r>
              <a:rPr lang="en-US" dirty="0"/>
              <a:t>Largest type of W</a:t>
            </a:r>
            <a:r>
              <a:rPr lang="en-US" sz="100" dirty="0"/>
              <a:t> </a:t>
            </a:r>
            <a:r>
              <a:rPr lang="en-US" dirty="0"/>
              <a:t>B</a:t>
            </a:r>
            <a:r>
              <a:rPr lang="en-US" sz="100" dirty="0"/>
              <a:t> </a:t>
            </a:r>
            <a:r>
              <a:rPr lang="en-US" dirty="0"/>
              <a:t>C.</a:t>
            </a:r>
          </a:p>
          <a:p>
            <a:pPr marL="292608" indent="-292608">
              <a:buFont typeface="Arial" panose="020B0604020202020204" pitchFamily="34" charset="0"/>
              <a:buChar char="•"/>
            </a:pPr>
            <a:r>
              <a:rPr lang="en-US" dirty="0"/>
              <a:t>Fine cytoplasmic granules.</a:t>
            </a:r>
          </a:p>
          <a:p>
            <a:pPr marL="292608" indent="-292608">
              <a:buFont typeface="Arial" panose="020B0604020202020204" pitchFamily="34" charset="0"/>
              <a:buChar char="•"/>
            </a:pPr>
            <a:r>
              <a:rPr lang="en-US" dirty="0"/>
              <a:t>Single, kidney–shaped nucleus.</a:t>
            </a:r>
          </a:p>
          <a:p>
            <a:pPr marL="292608" indent="-292608">
              <a:buFont typeface="Arial" panose="020B0604020202020204" pitchFamily="34" charset="0"/>
              <a:buChar char="•"/>
            </a:pPr>
            <a:r>
              <a:rPr lang="en-US" dirty="0"/>
              <a:t>Perform phagocytosis.</a:t>
            </a:r>
          </a:p>
          <a:p>
            <a:pPr marL="292608" indent="-292608">
              <a:buFont typeface="Arial" panose="020B0604020202020204" pitchFamily="34" charset="0"/>
              <a:buChar char="•"/>
            </a:pPr>
            <a:r>
              <a:rPr lang="en-US" dirty="0"/>
              <a:t>Count increases with chronic infections.</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xmlns="" val="2318852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Polymorphonuclear W</a:t>
            </a:r>
            <a:r>
              <a:rPr lang="en-US" sz="100" dirty="0"/>
              <a:t> </a:t>
            </a:r>
            <a:r>
              <a:rPr lang="en-US" sz="3600" dirty="0"/>
              <a:t>B</a:t>
            </a:r>
            <a:r>
              <a:rPr lang="en-US" sz="100" dirty="0"/>
              <a:t> </a:t>
            </a:r>
            <a:r>
              <a:rPr lang="en-US" sz="3600" dirty="0"/>
              <a:t>Cs: Lymphocytes</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1954171"/>
          </a:xfrm>
        </p:spPr>
        <p:txBody>
          <a:bodyPr/>
          <a:lstStyle/>
          <a:p>
            <a:r>
              <a:rPr lang="en-US" dirty="0"/>
              <a:t>Single, round nucleus.</a:t>
            </a:r>
          </a:p>
          <a:p>
            <a:r>
              <a:rPr lang="en-US" dirty="0"/>
              <a:t>Two types.</a:t>
            </a:r>
          </a:p>
          <a:p>
            <a:pPr marL="292608" indent="-292608">
              <a:buFont typeface="Arial" panose="020B0604020202020204" pitchFamily="34" charset="0"/>
              <a:buChar char="•"/>
            </a:pPr>
            <a:r>
              <a:rPr lang="en-US" dirty="0"/>
              <a:t>B–cell lymphocytes.</a:t>
            </a:r>
          </a:p>
          <a:p>
            <a:pPr marL="292608" indent="-292608">
              <a:buFont typeface="Arial" panose="020B0604020202020204" pitchFamily="34" charset="0"/>
              <a:buChar char="•"/>
            </a:pPr>
            <a:r>
              <a:rPr lang="en-US" dirty="0"/>
              <a:t>T–cell lymphocytes.</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3373120"/>
            <a:ext cx="8458200" cy="508000"/>
          </a:xfrm>
        </p:spPr>
        <p:txBody>
          <a:bodyPr/>
          <a:lstStyle/>
          <a:p>
            <a:r>
              <a:rPr lang="en-US" dirty="0"/>
              <a:t>Count increases during viral infections.</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xmlns="" val="2923396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Platelets (Thrombocytes)</a:t>
            </a:r>
          </a:p>
        </p:txBody>
      </p:sp>
      <p:sp>
        <p:nvSpPr>
          <p:cNvPr id="3" name="Content Placeholder 2"/>
          <p:cNvSpPr>
            <a:spLocks noGrp="1"/>
          </p:cNvSpPr>
          <p:nvPr>
            <p:ph sz="quarter" idx="11"/>
          </p:nvPr>
        </p:nvSpPr>
        <p:spPr>
          <a:xfrm>
            <a:off x="342900" y="1276709"/>
            <a:ext cx="4229100" cy="4473851"/>
          </a:xfrm>
        </p:spPr>
        <p:txBody>
          <a:bodyPr/>
          <a:lstStyle/>
          <a:p>
            <a:pPr marL="292608" indent="-292608">
              <a:buFont typeface="Arial" panose="020B0604020202020204" pitchFamily="34" charset="0"/>
              <a:buChar char="•"/>
            </a:pPr>
            <a:r>
              <a:rPr lang="en-US" sz="2200" dirty="0"/>
              <a:t>Smallest formed element.</a:t>
            </a:r>
          </a:p>
          <a:p>
            <a:pPr marL="292608" indent="-292608">
              <a:buFont typeface="Arial" panose="020B0604020202020204" pitchFamily="34" charset="0"/>
              <a:buChar char="•"/>
            </a:pPr>
            <a:r>
              <a:rPr lang="en-US" sz="2200" dirty="0"/>
              <a:t>Fragments of megakaryocytes.</a:t>
            </a:r>
          </a:p>
          <a:p>
            <a:pPr marL="292608" indent="-292608">
              <a:buFont typeface="Arial" panose="020B0604020202020204" pitchFamily="34" charset="0"/>
              <a:buChar char="•"/>
            </a:pPr>
            <a:r>
              <a:rPr lang="en-US" sz="2200" dirty="0"/>
              <a:t>Life span of 9 to 12 days.</a:t>
            </a:r>
          </a:p>
          <a:p>
            <a:pPr marL="292608" indent="-292608">
              <a:buFont typeface="Arial" panose="020B0604020202020204" pitchFamily="34" charset="0"/>
              <a:buChar char="•"/>
            </a:pPr>
            <a:r>
              <a:rPr lang="en-US" sz="2200" dirty="0"/>
              <a:t>Help prevent blood loss.</a:t>
            </a:r>
          </a:p>
        </p:txBody>
      </p:sp>
      <p:sp>
        <p:nvSpPr>
          <p:cNvPr id="6" name="Slide Number Placeholder 5"/>
          <p:cNvSpPr>
            <a:spLocks noGrp="1"/>
          </p:cNvSpPr>
          <p:nvPr>
            <p:ph type="sldNum" sz="quarter" idx="4"/>
          </p:nvPr>
        </p:nvSpPr>
        <p:spPr/>
        <p:txBody>
          <a:bodyPr/>
          <a:lstStyle/>
          <a:p>
            <a:fld id="{68151E55-6873-49E2-B8D5-2F265E6F1973}" type="slidenum">
              <a:rPr lang="en-US" smtClean="0"/>
              <a:pPr/>
              <a:t>43</a:t>
            </a:fld>
            <a:endParaRPr lang="en-US" dirty="0"/>
          </a:p>
        </p:txBody>
      </p:sp>
      <p:pic>
        <p:nvPicPr>
          <p:cNvPr id="5" name="Picture 4" descr="Platelets or thrombocytes.">
            <a:extLst>
              <a:ext uri="{FF2B5EF4-FFF2-40B4-BE49-F238E27FC236}">
                <a16:creationId xmlns="" xmlns:a16="http://schemas.microsoft.com/office/drawing/2014/main" id="{1094E611-C303-4FC6-B452-478B217A9D9B}"/>
              </a:ext>
            </a:extLst>
          </p:cNvPr>
          <p:cNvPicPr>
            <a:picLocks noChangeAspect="1"/>
          </p:cNvPicPr>
          <p:nvPr/>
        </p:nvPicPr>
        <p:blipFill>
          <a:blip r:embed="rId3"/>
          <a:stretch>
            <a:fillRect/>
          </a:stretch>
        </p:blipFill>
        <p:spPr>
          <a:xfrm>
            <a:off x="4967095" y="1856124"/>
            <a:ext cx="2969009" cy="2475191"/>
          </a:xfrm>
          <a:prstGeom prst="rect">
            <a:avLst/>
          </a:prstGeom>
        </p:spPr>
      </p:pic>
    </p:spTree>
    <p:extLst>
      <p:ext uri="{BB962C8B-B14F-4D97-AF65-F5344CB8AC3E}">
        <p14:creationId xmlns:p14="http://schemas.microsoft.com/office/powerpoint/2010/main" xmlns="" val="2983343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Plasma and Serum</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474829"/>
            <a:ext cx="4229100" cy="2965091"/>
          </a:xfrm>
        </p:spPr>
        <p:txBody>
          <a:bodyPr/>
          <a:lstStyle/>
          <a:p>
            <a:r>
              <a:rPr lang="en-US" sz="2200" dirty="0"/>
              <a:t>Plasma.</a:t>
            </a:r>
          </a:p>
          <a:p>
            <a:pPr marL="292608" indent="-292608">
              <a:buFont typeface="Arial" panose="020B0604020202020204" pitchFamily="34" charset="0"/>
              <a:buChar char="•"/>
            </a:pPr>
            <a:r>
              <a:rPr lang="en-US" sz="2200" dirty="0"/>
              <a:t>Liquid portion of </a:t>
            </a:r>
            <a:r>
              <a:rPr lang="en-US" sz="2200" dirty="0" err="1"/>
              <a:t>unclotted</a:t>
            </a:r>
            <a:r>
              <a:rPr lang="en-US" sz="2200" dirty="0"/>
              <a:t> blood.</a:t>
            </a:r>
          </a:p>
          <a:p>
            <a:pPr marL="292608" indent="-292608">
              <a:buFont typeface="Arial" panose="020B0604020202020204" pitchFamily="34" charset="0"/>
              <a:buChar char="•"/>
            </a:pPr>
            <a:r>
              <a:rPr lang="en-US" sz="2200" dirty="0"/>
              <a:t>Pale yellow liquid.</a:t>
            </a:r>
          </a:p>
          <a:p>
            <a:pPr marL="292608" indent="-292608">
              <a:buFont typeface="Arial" panose="020B0604020202020204" pitchFamily="34" charset="0"/>
              <a:buChar char="•"/>
            </a:pPr>
            <a:r>
              <a:rPr lang="en-US" sz="2200" dirty="0"/>
              <a:t>Mostly water.</a:t>
            </a:r>
          </a:p>
          <a:p>
            <a:pPr marL="292608" indent="-292608">
              <a:buFont typeface="Arial" panose="020B0604020202020204" pitchFamily="34" charset="0"/>
              <a:buChar char="•"/>
            </a:pPr>
            <a:r>
              <a:rPr lang="en-US" sz="2200" dirty="0"/>
              <a:t>Contains several important solutes.</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4541520"/>
            <a:ext cx="4229100" cy="1412240"/>
          </a:xfrm>
        </p:spPr>
        <p:txBody>
          <a:bodyPr>
            <a:normAutofit lnSpcReduction="10000"/>
          </a:bodyPr>
          <a:lstStyle/>
          <a:p>
            <a:r>
              <a:rPr lang="en-US" sz="2200" dirty="0"/>
              <a:t>Serum.</a:t>
            </a:r>
          </a:p>
          <a:p>
            <a:pPr marL="292608" indent="-292608">
              <a:buFont typeface="Arial" panose="020B0604020202020204" pitchFamily="34" charset="0"/>
              <a:buChar char="•"/>
            </a:pPr>
            <a:r>
              <a:rPr lang="en-US" sz="2200" dirty="0"/>
              <a:t>Liquid portion of clotted blood.</a:t>
            </a:r>
          </a:p>
          <a:p>
            <a:pPr marL="292608" indent="-292608">
              <a:buFont typeface="Arial" panose="020B0604020202020204" pitchFamily="34" charset="0"/>
              <a:buChar char="•"/>
            </a:pPr>
            <a:r>
              <a:rPr lang="en-US" sz="2200" dirty="0"/>
              <a:t>Clotting factors depleted.</a:t>
            </a:r>
          </a:p>
        </p:txBody>
      </p:sp>
      <p:sp>
        <p:nvSpPr>
          <p:cNvPr id="8" name="Text Placeholder 8">
            <a:extLst>
              <a:ext uri="{FF2B5EF4-FFF2-40B4-BE49-F238E27FC236}">
                <a16:creationId xmlns="" xmlns:a16="http://schemas.microsoft.com/office/drawing/2014/main" id="{38C123ED-FDDB-4B62-9768-AB5CCFF0D473}"/>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44</a:t>
            </a:fld>
            <a:endParaRPr lang="en-US"/>
          </a:p>
        </p:txBody>
      </p:sp>
      <p:pic>
        <p:nvPicPr>
          <p:cNvPr id="5" name="Picture 4" descr="Centrifuged blood samples comparing plasma with serum">
            <a:extLst>
              <a:ext uri="{FF2B5EF4-FFF2-40B4-BE49-F238E27FC236}">
                <a16:creationId xmlns="" xmlns:a16="http://schemas.microsoft.com/office/drawing/2014/main" id="{C443E79E-95B9-4C10-9F52-9AF67B914E95}"/>
              </a:ext>
            </a:extLst>
          </p:cNvPr>
          <p:cNvPicPr>
            <a:picLocks noChangeAspect="1"/>
          </p:cNvPicPr>
          <p:nvPr/>
        </p:nvPicPr>
        <p:blipFill>
          <a:blip r:embed="rId3"/>
          <a:stretch>
            <a:fillRect/>
          </a:stretch>
        </p:blipFill>
        <p:spPr>
          <a:xfrm>
            <a:off x="4802226" y="1786023"/>
            <a:ext cx="3824186" cy="3793955"/>
          </a:xfrm>
          <a:prstGeom prst="rect">
            <a:avLst/>
          </a:prstGeom>
        </p:spPr>
      </p:pic>
    </p:spTree>
    <p:extLst>
      <p:ext uri="{BB962C8B-B14F-4D97-AF65-F5344CB8AC3E}">
        <p14:creationId xmlns:p14="http://schemas.microsoft.com/office/powerpoint/2010/main" xmlns="" val="173750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1A7924-6CB5-41AA-9C6F-929E501374A8}"/>
              </a:ext>
            </a:extLst>
          </p:cNvPr>
          <p:cNvSpPr>
            <a:spLocks noGrp="1"/>
          </p:cNvSpPr>
          <p:nvPr>
            <p:ph type="title"/>
          </p:nvPr>
        </p:nvSpPr>
        <p:spPr/>
        <p:txBody>
          <a:bodyPr/>
          <a:lstStyle/>
          <a:p>
            <a:r>
              <a:rPr lang="en-US" dirty="0"/>
              <a:t>Plasma v</a:t>
            </a:r>
            <a:r>
              <a:rPr lang="en-US" sz="100" dirty="0"/>
              <a:t>ersu</a:t>
            </a:r>
            <a:r>
              <a:rPr lang="en-US" dirty="0"/>
              <a:t>s. Serum</a:t>
            </a:r>
          </a:p>
        </p:txBody>
      </p:sp>
      <p:sp>
        <p:nvSpPr>
          <p:cNvPr id="6" name="Slide Number Placeholder 5">
            <a:extLst>
              <a:ext uri="{FF2B5EF4-FFF2-40B4-BE49-F238E27FC236}">
                <a16:creationId xmlns="" xmlns:a16="http://schemas.microsoft.com/office/drawing/2014/main" id="{4D2F1663-38CD-44C3-A3D6-765225A63867}"/>
              </a:ext>
            </a:extLst>
          </p:cNvPr>
          <p:cNvSpPr>
            <a:spLocks noGrp="1"/>
          </p:cNvSpPr>
          <p:nvPr>
            <p:ph type="sldNum" sz="quarter" idx="4"/>
          </p:nvPr>
        </p:nvSpPr>
        <p:spPr/>
        <p:txBody>
          <a:bodyPr/>
          <a:lstStyle/>
          <a:p>
            <a:fld id="{68151E55-6873-49E2-B8D5-2F265E6F1973}" type="slidenum">
              <a:rPr lang="en-US" smtClean="0"/>
              <a:pPr/>
              <a:t>45</a:t>
            </a:fld>
            <a:endParaRPr lang="en-US" dirty="0"/>
          </a:p>
        </p:txBody>
      </p:sp>
      <p:graphicFrame>
        <p:nvGraphicFramePr>
          <p:cNvPr id="7" name="Table 6">
            <a:extLst>
              <a:ext uri="{FF2B5EF4-FFF2-40B4-BE49-F238E27FC236}">
                <a16:creationId xmlns="" xmlns:a16="http://schemas.microsoft.com/office/drawing/2014/main" id="{0980B886-95A0-4275-8687-66665DDDECC1}"/>
              </a:ext>
            </a:extLst>
          </p:cNvPr>
          <p:cNvGraphicFramePr>
            <a:graphicFrameLocks noGrp="1"/>
          </p:cNvGraphicFramePr>
          <p:nvPr>
            <p:extLst>
              <p:ext uri="{D42A27DB-BD31-4B8C-83A1-F6EECF244321}">
                <p14:modId xmlns:p14="http://schemas.microsoft.com/office/powerpoint/2010/main" xmlns="" val="1204632332"/>
              </p:ext>
            </p:extLst>
          </p:nvPr>
        </p:nvGraphicFramePr>
        <p:xfrm>
          <a:off x="568960" y="1397000"/>
          <a:ext cx="7843520" cy="3850640"/>
        </p:xfrm>
        <a:graphic>
          <a:graphicData uri="http://schemas.openxmlformats.org/drawingml/2006/table">
            <a:tbl>
              <a:tblPr firstRow="1" bandRow="1">
                <a:tableStyleId>{5C22544A-7EE6-4342-B048-85BDC9FD1C3A}</a:tableStyleId>
              </a:tblPr>
              <a:tblGrid>
                <a:gridCol w="3921760">
                  <a:extLst>
                    <a:ext uri="{9D8B030D-6E8A-4147-A177-3AD203B41FA5}">
                      <a16:colId xmlns="" xmlns:a16="http://schemas.microsoft.com/office/drawing/2014/main" val="4044809508"/>
                    </a:ext>
                  </a:extLst>
                </a:gridCol>
                <a:gridCol w="3921760">
                  <a:extLst>
                    <a:ext uri="{9D8B030D-6E8A-4147-A177-3AD203B41FA5}">
                      <a16:colId xmlns="" xmlns:a16="http://schemas.microsoft.com/office/drawing/2014/main" val="846603863"/>
                    </a:ext>
                  </a:extLst>
                </a:gridCol>
              </a:tblGrid>
              <a:tr h="370840">
                <a:tc>
                  <a:txBody>
                    <a:bodyPr/>
                    <a:lstStyle/>
                    <a:p>
                      <a:r>
                        <a:rPr lang="en-US" b="1" dirty="0">
                          <a:solidFill>
                            <a:schemeClr val="bg1"/>
                          </a:solidFill>
                        </a:rPr>
                        <a:t>Plasma</a:t>
                      </a:r>
                    </a:p>
                  </a:txBody>
                  <a:tcPr/>
                </a:tc>
                <a:tc>
                  <a:txBody>
                    <a:bodyPr/>
                    <a:lstStyle/>
                    <a:p>
                      <a:r>
                        <a:rPr lang="en-US" b="1" dirty="0">
                          <a:solidFill>
                            <a:schemeClr val="bg1"/>
                          </a:solidFill>
                        </a:rPr>
                        <a:t>Serum</a:t>
                      </a:r>
                    </a:p>
                  </a:txBody>
                  <a:tcPr/>
                </a:tc>
                <a:extLst>
                  <a:ext uri="{0D108BD9-81ED-4DB2-BD59-A6C34878D82A}">
                    <a16:rowId xmlns="" xmlns:a16="http://schemas.microsoft.com/office/drawing/2014/main" val="1906267284"/>
                  </a:ext>
                </a:extLst>
              </a:tr>
              <a:tr h="370840">
                <a:tc>
                  <a:txBody>
                    <a:bodyPr/>
                    <a:lstStyle/>
                    <a:p>
                      <a:r>
                        <a:rPr lang="en-US" dirty="0"/>
                        <a:t>Fluid obtained when anticoagulated blood has been centrifuged</a:t>
                      </a:r>
                    </a:p>
                  </a:txBody>
                  <a:tcPr/>
                </a:tc>
                <a:tc>
                  <a:txBody>
                    <a:bodyPr/>
                    <a:lstStyle/>
                    <a:p>
                      <a:r>
                        <a:rPr lang="en-US" dirty="0"/>
                        <a:t>Fluid obtained when coagulated blood has been centrifuged</a:t>
                      </a:r>
                    </a:p>
                  </a:txBody>
                  <a:tcPr/>
                </a:tc>
                <a:extLst>
                  <a:ext uri="{0D108BD9-81ED-4DB2-BD59-A6C34878D82A}">
                    <a16:rowId xmlns="" xmlns:a16="http://schemas.microsoft.com/office/drawing/2014/main" val="2220695126"/>
                  </a:ext>
                </a:extLst>
              </a:tr>
              <a:tr h="370840">
                <a:tc>
                  <a:txBody>
                    <a:bodyPr/>
                    <a:lstStyle/>
                    <a:p>
                      <a:r>
                        <a:rPr lang="en-US" dirty="0"/>
                        <a:t>Collected in a tube with an anticoagulant (purple or lavender top)</a:t>
                      </a:r>
                    </a:p>
                  </a:txBody>
                  <a:tcPr/>
                </a:tc>
                <a:tc>
                  <a:txBody>
                    <a:bodyPr/>
                    <a:lstStyle/>
                    <a:p>
                      <a:r>
                        <a:rPr lang="en-US" dirty="0"/>
                        <a:t>Collected in a tube without an anticoagulant; will clot within 10 to 30 minutes</a:t>
                      </a:r>
                    </a:p>
                  </a:txBody>
                  <a:tcPr/>
                </a:tc>
                <a:extLst>
                  <a:ext uri="{0D108BD9-81ED-4DB2-BD59-A6C34878D82A}">
                    <a16:rowId xmlns="" xmlns:a16="http://schemas.microsoft.com/office/drawing/2014/main" val="2431919277"/>
                  </a:ext>
                </a:extLst>
              </a:tr>
              <a:tr h="370840">
                <a:tc>
                  <a:txBody>
                    <a:bodyPr/>
                    <a:lstStyle/>
                    <a:p>
                      <a:r>
                        <a:rPr lang="en-US" dirty="0"/>
                        <a:t>Fibrinogen is present</a:t>
                      </a:r>
                    </a:p>
                  </a:txBody>
                  <a:tcPr/>
                </a:tc>
                <a:tc>
                  <a:txBody>
                    <a:bodyPr/>
                    <a:lstStyle/>
                    <a:p>
                      <a:r>
                        <a:rPr lang="en-US" dirty="0"/>
                        <a:t>Fibrinogen is absent</a:t>
                      </a:r>
                    </a:p>
                  </a:txBody>
                  <a:tcPr/>
                </a:tc>
                <a:extLst>
                  <a:ext uri="{0D108BD9-81ED-4DB2-BD59-A6C34878D82A}">
                    <a16:rowId xmlns="" xmlns:a16="http://schemas.microsoft.com/office/drawing/2014/main" val="1016189528"/>
                  </a:ext>
                </a:extLst>
              </a:tr>
              <a:tr h="370840">
                <a:tc>
                  <a:txBody>
                    <a:bodyPr/>
                    <a:lstStyle/>
                    <a:p>
                      <a:r>
                        <a:rPr lang="en-US"/>
                        <a:t>Can be processed and tested immediately</a:t>
                      </a:r>
                    </a:p>
                  </a:txBody>
                  <a:tcPr/>
                </a:tc>
                <a:tc>
                  <a:txBody>
                    <a:bodyPr/>
                    <a:lstStyle/>
                    <a:p>
                      <a:r>
                        <a:rPr lang="en-US" dirty="0"/>
                        <a:t>Must be kept in an upright (standing) position to coagulate before testing</a:t>
                      </a:r>
                    </a:p>
                  </a:txBody>
                  <a:tcPr/>
                </a:tc>
                <a:extLst>
                  <a:ext uri="{0D108BD9-81ED-4DB2-BD59-A6C34878D82A}">
                    <a16:rowId xmlns="" xmlns:a16="http://schemas.microsoft.com/office/drawing/2014/main" val="1795669434"/>
                  </a:ext>
                </a:extLst>
              </a:tr>
              <a:tr h="370840">
                <a:tc>
                  <a:txBody>
                    <a:bodyPr/>
                    <a:lstStyle/>
                    <a:p>
                      <a:r>
                        <a:rPr lang="en-US"/>
                        <a:t>Given to patients who lack blood cells</a:t>
                      </a:r>
                    </a:p>
                  </a:txBody>
                  <a:tcPr/>
                </a:tc>
                <a:tc>
                  <a:txBody>
                    <a:bodyPr/>
                    <a:lstStyle/>
                    <a:p>
                      <a:r>
                        <a:rPr lang="en-US" dirty="0"/>
                        <a:t>Preferred fluid for testing blood groups and diagnosis of disease</a:t>
                      </a:r>
                    </a:p>
                  </a:txBody>
                  <a:tcPr/>
                </a:tc>
                <a:extLst>
                  <a:ext uri="{0D108BD9-81ED-4DB2-BD59-A6C34878D82A}">
                    <a16:rowId xmlns="" xmlns:a16="http://schemas.microsoft.com/office/drawing/2014/main" val="3176171569"/>
                  </a:ext>
                </a:extLst>
              </a:tr>
            </a:tbl>
          </a:graphicData>
        </a:graphic>
      </p:graphicFrame>
    </p:spTree>
    <p:extLst>
      <p:ext uri="{BB962C8B-B14F-4D97-AF65-F5344CB8AC3E}">
        <p14:creationId xmlns:p14="http://schemas.microsoft.com/office/powerpoint/2010/main" xmlns="" val="698270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Safety of Immunocompromised Patients</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988971"/>
          </a:xfrm>
        </p:spPr>
        <p:txBody>
          <a:bodyPr/>
          <a:lstStyle/>
          <a:p>
            <a:r>
              <a:rPr lang="en-US" dirty="0"/>
              <a:t>Have decreased capacity to fight infection.</a:t>
            </a:r>
          </a:p>
          <a:p>
            <a:pPr marL="292608" indent="-292608">
              <a:buFont typeface="Arial" panose="020B0604020202020204" pitchFamily="34" charset="0"/>
              <a:buChar char="•"/>
            </a:pPr>
            <a:r>
              <a:rPr lang="en-US" dirty="0"/>
              <a:t>W</a:t>
            </a:r>
            <a:r>
              <a:rPr lang="en-US" sz="100" dirty="0"/>
              <a:t> </a:t>
            </a:r>
            <a:r>
              <a:rPr lang="en-US" dirty="0"/>
              <a:t>B</a:t>
            </a:r>
            <a:r>
              <a:rPr lang="en-US" sz="100" dirty="0"/>
              <a:t> </a:t>
            </a:r>
            <a:r>
              <a:rPr lang="en-US" dirty="0"/>
              <a:t>C count is low.</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2357120"/>
            <a:ext cx="8458200" cy="3891280"/>
          </a:xfrm>
        </p:spPr>
        <p:txBody>
          <a:bodyPr/>
          <a:lstStyle/>
          <a:p>
            <a:r>
              <a:rPr lang="en-US" dirty="0"/>
              <a:t>Require extra measures to prevent infection.</a:t>
            </a:r>
          </a:p>
          <a:p>
            <a:pPr marL="292608" indent="-292608">
              <a:buFont typeface="Arial" panose="020B0604020202020204" pitchFamily="34" charset="0"/>
              <a:buChar char="•"/>
            </a:pPr>
            <a:r>
              <a:rPr lang="en-US" dirty="0"/>
              <a:t>Standard precautions, hand hygiene, and P</a:t>
            </a:r>
            <a:r>
              <a:rPr lang="en-US" sz="100" dirty="0"/>
              <a:t> </a:t>
            </a:r>
            <a:r>
              <a:rPr lang="en-US" dirty="0" err="1"/>
              <a:t>P</a:t>
            </a:r>
            <a:r>
              <a:rPr lang="en-US" sz="100" dirty="0"/>
              <a:t> </a:t>
            </a:r>
            <a:r>
              <a:rPr lang="en-US" dirty="0"/>
              <a:t>E must be used.</a:t>
            </a:r>
          </a:p>
          <a:p>
            <a:pPr marL="292608" indent="-292608">
              <a:buFont typeface="Arial" panose="020B0604020202020204" pitchFamily="34" charset="0"/>
              <a:buChar char="•"/>
            </a:pPr>
            <a:r>
              <a:rPr lang="en-US" dirty="0"/>
              <a:t>Patients may be in protective isolation rooms.</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xmlns="" val="677952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6.5</a:t>
            </a:r>
          </a:p>
        </p:txBody>
      </p:sp>
      <p:sp>
        <p:nvSpPr>
          <p:cNvPr id="3" name="Content Placeholder 2"/>
          <p:cNvSpPr>
            <a:spLocks noGrp="1"/>
          </p:cNvSpPr>
          <p:nvPr>
            <p:ph sz="quarter" idx="11"/>
          </p:nvPr>
        </p:nvSpPr>
        <p:spPr/>
        <p:txBody>
          <a:bodyPr/>
          <a:lstStyle/>
          <a:p>
            <a:r>
              <a:rPr lang="en-US" dirty="0"/>
              <a:t>Hemostasis and Blood Coagulation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47</a:t>
            </a:fld>
            <a:endParaRPr lang="en-US" dirty="0"/>
          </a:p>
        </p:txBody>
      </p:sp>
    </p:spTree>
    <p:extLst>
      <p:ext uri="{BB962C8B-B14F-4D97-AF65-F5344CB8AC3E}">
        <p14:creationId xmlns:p14="http://schemas.microsoft.com/office/powerpoint/2010/main" xmlns="" val="1235234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C89D35-243C-4A58-9C1B-AF40D1C1525C}"/>
              </a:ext>
            </a:extLst>
          </p:cNvPr>
          <p:cNvSpPr>
            <a:spLocks noGrp="1"/>
          </p:cNvSpPr>
          <p:nvPr>
            <p:ph type="title"/>
          </p:nvPr>
        </p:nvSpPr>
        <p:spPr/>
        <p:txBody>
          <a:bodyPr>
            <a:normAutofit/>
          </a:bodyPr>
          <a:lstStyle/>
          <a:p>
            <a:r>
              <a:rPr lang="en-US" sz="3600" dirty="0"/>
              <a:t>Hemostasis</a:t>
            </a:r>
          </a:p>
        </p:txBody>
      </p:sp>
      <p:sp>
        <p:nvSpPr>
          <p:cNvPr id="3" name="Content Placeholder 2">
            <a:extLst>
              <a:ext uri="{FF2B5EF4-FFF2-40B4-BE49-F238E27FC236}">
                <a16:creationId xmlns="" xmlns:a16="http://schemas.microsoft.com/office/drawing/2014/main" id="{AF2541AF-58CD-413F-83FA-36B724E3C22D}"/>
              </a:ext>
            </a:extLst>
          </p:cNvPr>
          <p:cNvSpPr>
            <a:spLocks noGrp="1"/>
          </p:cNvSpPr>
          <p:nvPr>
            <p:ph sz="quarter" idx="11"/>
          </p:nvPr>
        </p:nvSpPr>
        <p:spPr>
          <a:xfrm>
            <a:off x="342900" y="1276709"/>
            <a:ext cx="8458200" cy="511451"/>
          </a:xfrm>
        </p:spPr>
        <p:txBody>
          <a:bodyPr/>
          <a:lstStyle/>
          <a:p>
            <a:r>
              <a:rPr lang="en-US" dirty="0"/>
              <a:t>Stops flow of blood from injury.</a:t>
            </a:r>
          </a:p>
        </p:txBody>
      </p:sp>
      <p:sp>
        <p:nvSpPr>
          <p:cNvPr id="4" name="Content Placeholder 3">
            <a:extLst>
              <a:ext uri="{FF2B5EF4-FFF2-40B4-BE49-F238E27FC236}">
                <a16:creationId xmlns="" xmlns:a16="http://schemas.microsoft.com/office/drawing/2014/main" id="{6574053B-4F1F-4679-98D1-B85EF8A757DC}"/>
              </a:ext>
            </a:extLst>
          </p:cNvPr>
          <p:cNvSpPr>
            <a:spLocks noGrp="1"/>
          </p:cNvSpPr>
          <p:nvPr>
            <p:ph sz="quarter" idx="14"/>
          </p:nvPr>
        </p:nvSpPr>
        <p:spPr>
          <a:xfrm>
            <a:off x="342900" y="1886903"/>
            <a:ext cx="8458200" cy="3944937"/>
          </a:xfrm>
        </p:spPr>
        <p:txBody>
          <a:bodyPr/>
          <a:lstStyle/>
          <a:p>
            <a:r>
              <a:rPr lang="en-US" dirty="0"/>
              <a:t>Involves four major events:</a:t>
            </a:r>
          </a:p>
          <a:p>
            <a:pPr marL="292608" indent="-292608">
              <a:buFont typeface="Arial" panose="020B0604020202020204" pitchFamily="34" charset="0"/>
              <a:buChar char="•"/>
            </a:pPr>
            <a:r>
              <a:rPr lang="en-US" dirty="0"/>
              <a:t>Blood vessel spasm (vasoconstriction).</a:t>
            </a:r>
          </a:p>
          <a:p>
            <a:pPr marL="292608" indent="-292608">
              <a:buFont typeface="Arial" panose="020B0604020202020204" pitchFamily="34" charset="0"/>
              <a:buChar char="•"/>
            </a:pPr>
            <a:r>
              <a:rPr lang="en-US" dirty="0"/>
              <a:t>Platelet plug formation.</a:t>
            </a:r>
          </a:p>
          <a:p>
            <a:pPr marL="292608" indent="-292608">
              <a:buFont typeface="Arial" panose="020B0604020202020204" pitchFamily="34" charset="0"/>
              <a:buChar char="•"/>
            </a:pPr>
            <a:r>
              <a:rPr lang="en-US" dirty="0"/>
              <a:t>Coagulation.</a:t>
            </a:r>
          </a:p>
          <a:p>
            <a:pPr marL="292608" indent="-292608">
              <a:buFont typeface="Arial" panose="020B0604020202020204" pitchFamily="34" charset="0"/>
              <a:buChar char="•"/>
            </a:pPr>
            <a:r>
              <a:rPr lang="en-US" dirty="0"/>
              <a:t>Fibrinolysis.</a:t>
            </a:r>
          </a:p>
        </p:txBody>
      </p:sp>
      <p:sp>
        <p:nvSpPr>
          <p:cNvPr id="7" name="Slide Number Placeholder 6">
            <a:extLst>
              <a:ext uri="{FF2B5EF4-FFF2-40B4-BE49-F238E27FC236}">
                <a16:creationId xmlns="" xmlns:a16="http://schemas.microsoft.com/office/drawing/2014/main" id="{090CC068-85EF-422D-965A-46422CD7845F}"/>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xmlns="" val="635580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1: Blood Vessel Spasm</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49</a:t>
            </a:fld>
            <a:endParaRPr lang="en-US" dirty="0"/>
          </a:p>
        </p:txBody>
      </p:sp>
      <p:pic>
        <p:nvPicPr>
          <p:cNvPr id="4" name="Picture 3" descr="First step in hemostasis in which vasoconstriction occurs.">
            <a:extLst>
              <a:ext uri="{FF2B5EF4-FFF2-40B4-BE49-F238E27FC236}">
                <a16:creationId xmlns="" xmlns:a16="http://schemas.microsoft.com/office/drawing/2014/main" id="{017D318E-DEF0-4133-8D84-F34535F440B5}"/>
              </a:ext>
            </a:extLst>
          </p:cNvPr>
          <p:cNvPicPr>
            <a:picLocks noChangeAspect="1"/>
          </p:cNvPicPr>
          <p:nvPr/>
        </p:nvPicPr>
        <p:blipFill>
          <a:blip r:embed="rId3"/>
          <a:stretch>
            <a:fillRect/>
          </a:stretch>
        </p:blipFill>
        <p:spPr>
          <a:xfrm>
            <a:off x="2022542" y="1357018"/>
            <a:ext cx="5098915" cy="4855054"/>
          </a:xfrm>
          <a:prstGeom prst="rect">
            <a:avLst/>
          </a:prstGeom>
        </p:spPr>
      </p:pic>
    </p:spTree>
    <p:extLst>
      <p:ext uri="{BB962C8B-B14F-4D97-AF65-F5344CB8AC3E}">
        <p14:creationId xmlns:p14="http://schemas.microsoft.com/office/powerpoint/2010/main" xmlns="" val="313462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3C6AA0-369C-46A2-B457-763F28259C5C}"/>
              </a:ext>
            </a:extLst>
          </p:cNvPr>
          <p:cNvSpPr>
            <a:spLocks noGrp="1"/>
          </p:cNvSpPr>
          <p:nvPr>
            <p:ph type="title"/>
          </p:nvPr>
        </p:nvSpPr>
        <p:spPr>
          <a:xfrm>
            <a:off x="270473" y="1351333"/>
            <a:ext cx="8458200" cy="903231"/>
          </a:xfrm>
        </p:spPr>
        <p:txBody>
          <a:bodyPr/>
          <a:lstStyle/>
          <a:p>
            <a:r>
              <a:rPr lang="en-US" dirty="0"/>
              <a:t>Learning Outcome 6.1</a:t>
            </a:r>
          </a:p>
        </p:txBody>
      </p:sp>
      <p:sp>
        <p:nvSpPr>
          <p:cNvPr id="3" name="Content Placeholder 2">
            <a:extLst>
              <a:ext uri="{FF2B5EF4-FFF2-40B4-BE49-F238E27FC236}">
                <a16:creationId xmlns="" xmlns:a16="http://schemas.microsoft.com/office/drawing/2014/main" id="{D03B9744-2885-4225-A3CC-7B064F01B2F9}"/>
              </a:ext>
            </a:extLst>
          </p:cNvPr>
          <p:cNvSpPr>
            <a:spLocks noGrp="1"/>
          </p:cNvSpPr>
          <p:nvPr>
            <p:ph sz="quarter" idx="11"/>
          </p:nvPr>
        </p:nvSpPr>
        <p:spPr>
          <a:xfrm>
            <a:off x="342900" y="2706986"/>
            <a:ext cx="8458200" cy="3541414"/>
          </a:xfrm>
        </p:spPr>
        <p:txBody>
          <a:bodyPr/>
          <a:lstStyle/>
          <a:p>
            <a:r>
              <a:rPr lang="en-US" dirty="0"/>
              <a:t>The Heart and Circulation</a:t>
            </a:r>
          </a:p>
        </p:txBody>
      </p:sp>
      <p:sp>
        <p:nvSpPr>
          <p:cNvPr id="6" name="Slide Number Placeholder 5">
            <a:extLst>
              <a:ext uri="{FF2B5EF4-FFF2-40B4-BE49-F238E27FC236}">
                <a16:creationId xmlns="" xmlns:a16="http://schemas.microsoft.com/office/drawing/2014/main" id="{5DDCA8E1-F9D6-40DA-A30F-064C56849E88}"/>
              </a:ext>
            </a:extLst>
          </p:cNvPr>
          <p:cNvSpPr>
            <a:spLocks noGrp="1"/>
          </p:cNvSpPr>
          <p:nvPr>
            <p:ph type="sldNum" sz="quarter" idx="4"/>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xmlns="" val="2192998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2: Platelet Plug Formation</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50</a:t>
            </a:fld>
            <a:endParaRPr lang="en-US" dirty="0"/>
          </a:p>
        </p:txBody>
      </p:sp>
      <p:pic>
        <p:nvPicPr>
          <p:cNvPr id="3" name="Picture 2" descr="Second step in hemostasis in which platelet plug formation occurs.">
            <a:extLst>
              <a:ext uri="{FF2B5EF4-FFF2-40B4-BE49-F238E27FC236}">
                <a16:creationId xmlns="" xmlns:a16="http://schemas.microsoft.com/office/drawing/2014/main" id="{8151BFF5-69DE-491C-A58E-99186A384FD9}"/>
              </a:ext>
            </a:extLst>
          </p:cNvPr>
          <p:cNvPicPr>
            <a:picLocks noChangeAspect="1"/>
          </p:cNvPicPr>
          <p:nvPr/>
        </p:nvPicPr>
        <p:blipFill>
          <a:blip r:embed="rId3"/>
          <a:stretch>
            <a:fillRect/>
          </a:stretch>
        </p:blipFill>
        <p:spPr>
          <a:xfrm>
            <a:off x="2169488" y="1425718"/>
            <a:ext cx="5008223" cy="4514454"/>
          </a:xfrm>
          <a:prstGeom prst="rect">
            <a:avLst/>
          </a:prstGeom>
        </p:spPr>
      </p:pic>
    </p:spTree>
    <p:extLst>
      <p:ext uri="{BB962C8B-B14F-4D97-AF65-F5344CB8AC3E}">
        <p14:creationId xmlns:p14="http://schemas.microsoft.com/office/powerpoint/2010/main" xmlns="" val="1032689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3: Blood Clotting</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51</a:t>
            </a:fld>
            <a:endParaRPr lang="en-US" dirty="0"/>
          </a:p>
        </p:txBody>
      </p:sp>
      <p:pic>
        <p:nvPicPr>
          <p:cNvPr id="4" name="Picture 3" descr="Third step in hemostasis in which coagulation occurs.">
            <a:extLst>
              <a:ext uri="{FF2B5EF4-FFF2-40B4-BE49-F238E27FC236}">
                <a16:creationId xmlns="" xmlns:a16="http://schemas.microsoft.com/office/drawing/2014/main" id="{2A5BC90B-613B-4A8D-9FD0-D0003E65F1A9}"/>
              </a:ext>
            </a:extLst>
          </p:cNvPr>
          <p:cNvPicPr>
            <a:picLocks noChangeAspect="1"/>
          </p:cNvPicPr>
          <p:nvPr/>
        </p:nvPicPr>
        <p:blipFill>
          <a:blip r:embed="rId3"/>
          <a:stretch>
            <a:fillRect/>
          </a:stretch>
        </p:blipFill>
        <p:spPr>
          <a:xfrm>
            <a:off x="2254311" y="1563504"/>
            <a:ext cx="4635377" cy="4418723"/>
          </a:xfrm>
          <a:prstGeom prst="rect">
            <a:avLst/>
          </a:prstGeom>
        </p:spPr>
      </p:pic>
    </p:spTree>
    <p:extLst>
      <p:ext uri="{BB962C8B-B14F-4D97-AF65-F5344CB8AC3E}">
        <p14:creationId xmlns:p14="http://schemas.microsoft.com/office/powerpoint/2010/main" xmlns="" val="579755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4: Fibrinolysis</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52</a:t>
            </a:fld>
            <a:endParaRPr lang="en-US" dirty="0"/>
          </a:p>
        </p:txBody>
      </p:sp>
      <p:pic>
        <p:nvPicPr>
          <p:cNvPr id="3" name="Picture 2" descr="Fourth step in hemostasis in which fibrinolysis occurs.">
            <a:extLst>
              <a:ext uri="{FF2B5EF4-FFF2-40B4-BE49-F238E27FC236}">
                <a16:creationId xmlns="" xmlns:a16="http://schemas.microsoft.com/office/drawing/2014/main" id="{A18179B8-5768-4D11-A7C8-469414718FB9}"/>
              </a:ext>
            </a:extLst>
          </p:cNvPr>
          <p:cNvPicPr>
            <a:picLocks noChangeAspect="1"/>
          </p:cNvPicPr>
          <p:nvPr/>
        </p:nvPicPr>
        <p:blipFill>
          <a:blip r:embed="rId3"/>
          <a:stretch>
            <a:fillRect/>
          </a:stretch>
        </p:blipFill>
        <p:spPr>
          <a:xfrm>
            <a:off x="2154124" y="1645033"/>
            <a:ext cx="4977992" cy="4479185"/>
          </a:xfrm>
          <a:prstGeom prst="rect">
            <a:avLst/>
          </a:prstGeom>
        </p:spPr>
      </p:pic>
    </p:spTree>
    <p:extLst>
      <p:ext uri="{BB962C8B-B14F-4D97-AF65-F5344CB8AC3E}">
        <p14:creationId xmlns:p14="http://schemas.microsoft.com/office/powerpoint/2010/main" xmlns="" val="2222574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3 Detail: Clotting Cascade</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53</a:t>
            </a:fld>
            <a:endParaRPr lang="en-US" dirty="0"/>
          </a:p>
        </p:txBody>
      </p:sp>
      <p:pic>
        <p:nvPicPr>
          <p:cNvPr id="4" name="Picture 3" descr="The intrinsic and extrinsic pathways for clotting factor cascade">
            <a:extLst>
              <a:ext uri="{FF2B5EF4-FFF2-40B4-BE49-F238E27FC236}">
                <a16:creationId xmlns="" xmlns:a16="http://schemas.microsoft.com/office/drawing/2014/main" id="{0A835889-8C00-420F-9723-A9118AA944DF}"/>
              </a:ext>
            </a:extLst>
          </p:cNvPr>
          <p:cNvPicPr>
            <a:picLocks noChangeAspect="1"/>
          </p:cNvPicPr>
          <p:nvPr/>
        </p:nvPicPr>
        <p:blipFill>
          <a:blip r:embed="rId3"/>
          <a:stretch>
            <a:fillRect/>
          </a:stretch>
        </p:blipFill>
        <p:spPr>
          <a:xfrm>
            <a:off x="950107" y="1285901"/>
            <a:ext cx="7243785" cy="4794088"/>
          </a:xfrm>
          <a:prstGeom prst="rect">
            <a:avLst/>
          </a:prstGeom>
        </p:spPr>
      </p:pic>
    </p:spTree>
    <p:extLst>
      <p:ext uri="{BB962C8B-B14F-4D97-AF65-F5344CB8AC3E}">
        <p14:creationId xmlns:p14="http://schemas.microsoft.com/office/powerpoint/2010/main" xmlns="" val="894098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4 Detail: Fibrinolysis Cascade</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54</a:t>
            </a:fld>
            <a:endParaRPr lang="en-US" dirty="0"/>
          </a:p>
        </p:txBody>
      </p:sp>
      <p:pic>
        <p:nvPicPr>
          <p:cNvPr id="3" name="Picture 2" descr="The chemical cascade for fibrinolysis">
            <a:extLst>
              <a:ext uri="{FF2B5EF4-FFF2-40B4-BE49-F238E27FC236}">
                <a16:creationId xmlns="" xmlns:a16="http://schemas.microsoft.com/office/drawing/2014/main" id="{14EF32F1-6671-4D5B-8667-ED0384ED2013}"/>
              </a:ext>
            </a:extLst>
          </p:cNvPr>
          <p:cNvPicPr>
            <a:picLocks noChangeAspect="1"/>
          </p:cNvPicPr>
          <p:nvPr/>
        </p:nvPicPr>
        <p:blipFill>
          <a:blip r:embed="rId3"/>
          <a:stretch>
            <a:fillRect/>
          </a:stretch>
        </p:blipFill>
        <p:spPr>
          <a:xfrm>
            <a:off x="566581" y="1808328"/>
            <a:ext cx="8010838" cy="3505504"/>
          </a:xfrm>
          <a:prstGeom prst="rect">
            <a:avLst/>
          </a:prstGeom>
        </p:spPr>
      </p:pic>
    </p:spTree>
    <p:extLst>
      <p:ext uri="{BB962C8B-B14F-4D97-AF65-F5344CB8AC3E}">
        <p14:creationId xmlns:p14="http://schemas.microsoft.com/office/powerpoint/2010/main" xmlns="" val="354977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p:txBody>
          <a:bodyPr>
            <a:normAutofit/>
          </a:bodyPr>
          <a:lstStyle/>
          <a:p>
            <a:r>
              <a:rPr lang="en-US" sz="3600" dirty="0"/>
              <a:t>Lack of Clotting Factors</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1832251"/>
          </a:xfrm>
        </p:spPr>
        <p:txBody>
          <a:bodyPr/>
          <a:lstStyle/>
          <a:p>
            <a:r>
              <a:rPr lang="en-US" dirty="0"/>
              <a:t>Some patients must be monitored closely following venipuncture.</a:t>
            </a:r>
          </a:p>
          <a:p>
            <a:pPr marL="292608" indent="-292608">
              <a:buFont typeface="Arial" panose="020B0604020202020204" pitchFamily="34" charset="0"/>
              <a:buChar char="•"/>
            </a:pPr>
            <a:r>
              <a:rPr lang="en-US" dirty="0"/>
              <a:t>Patients on anticoagulants.</a:t>
            </a:r>
          </a:p>
          <a:p>
            <a:pPr marL="292608" indent="-292608">
              <a:buFont typeface="Arial" panose="020B0604020202020204" pitchFamily="34" charset="0"/>
              <a:buChar char="•"/>
            </a:pPr>
            <a:r>
              <a:rPr lang="en-US" dirty="0"/>
              <a:t>Patients lacking natural clotting ability.</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3289948"/>
            <a:ext cx="8458200" cy="1370344"/>
          </a:xfrm>
        </p:spPr>
        <p:txBody>
          <a:bodyPr/>
          <a:lstStyle/>
          <a:p>
            <a:r>
              <a:rPr lang="en-US" dirty="0"/>
              <a:t>Apply manual pressure for minimum of 3 to 5 minutes.</a:t>
            </a:r>
          </a:p>
          <a:p>
            <a:r>
              <a:rPr lang="en-US" dirty="0"/>
              <a:t>Ensure that bleeding has stopped.</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xmlns="" val="1885163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6.6</a:t>
            </a:r>
          </a:p>
        </p:txBody>
      </p:sp>
      <p:sp>
        <p:nvSpPr>
          <p:cNvPr id="3" name="Content Placeholder 2"/>
          <p:cNvSpPr>
            <a:spLocks noGrp="1"/>
          </p:cNvSpPr>
          <p:nvPr>
            <p:ph sz="quarter" idx="11"/>
          </p:nvPr>
        </p:nvSpPr>
        <p:spPr/>
        <p:txBody>
          <a:bodyPr/>
          <a:lstStyle/>
          <a:p>
            <a:r>
              <a:rPr lang="en-US" dirty="0"/>
              <a:t>A</a:t>
            </a:r>
            <a:r>
              <a:rPr lang="en-US" sz="100" dirty="0"/>
              <a:t> </a:t>
            </a:r>
            <a:r>
              <a:rPr lang="en-US" dirty="0"/>
              <a:t>B</a:t>
            </a:r>
            <a:r>
              <a:rPr lang="en-US" sz="100" dirty="0"/>
              <a:t> </a:t>
            </a:r>
            <a:r>
              <a:rPr lang="en-US" dirty="0"/>
              <a:t>O and Rh Blood Types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56</a:t>
            </a:fld>
            <a:endParaRPr lang="en-US" dirty="0"/>
          </a:p>
        </p:txBody>
      </p:sp>
    </p:spTree>
    <p:extLst>
      <p:ext uri="{BB962C8B-B14F-4D97-AF65-F5344CB8AC3E}">
        <p14:creationId xmlns:p14="http://schemas.microsoft.com/office/powerpoint/2010/main" xmlns="" val="35866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a:t>
            </a:r>
            <a:r>
              <a:rPr lang="en-US" sz="100" dirty="0"/>
              <a:t> </a:t>
            </a:r>
            <a:r>
              <a:rPr lang="en-US" dirty="0"/>
              <a:t>B</a:t>
            </a:r>
            <a:r>
              <a:rPr lang="en-US" sz="100" dirty="0"/>
              <a:t> </a:t>
            </a:r>
            <a:r>
              <a:rPr lang="en-US" dirty="0"/>
              <a:t>O Blood Types</a:t>
            </a:r>
            <a:endParaRPr lang="en-US" sz="1000" b="0" dirty="0"/>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57</a:t>
            </a:fld>
            <a:endParaRPr lang="en-US" dirty="0"/>
          </a:p>
        </p:txBody>
      </p:sp>
      <p:pic>
        <p:nvPicPr>
          <p:cNvPr id="4" name="Picture 3" descr="Stylized view of antigens and antibodies on the four ABO blood types: A, B, AB, and O.">
            <a:extLst>
              <a:ext uri="{FF2B5EF4-FFF2-40B4-BE49-F238E27FC236}">
                <a16:creationId xmlns="" xmlns:a16="http://schemas.microsoft.com/office/drawing/2014/main" id="{CB60A61D-5844-468D-A1AA-6BED845DBACA}"/>
              </a:ext>
            </a:extLst>
          </p:cNvPr>
          <p:cNvPicPr>
            <a:picLocks noChangeAspect="1"/>
          </p:cNvPicPr>
          <p:nvPr/>
        </p:nvPicPr>
        <p:blipFill>
          <a:blip r:embed="rId3"/>
          <a:stretch>
            <a:fillRect/>
          </a:stretch>
        </p:blipFill>
        <p:spPr>
          <a:xfrm>
            <a:off x="992179" y="1493738"/>
            <a:ext cx="7159642" cy="4378415"/>
          </a:xfrm>
          <a:prstGeom prst="rect">
            <a:avLst/>
          </a:prstGeom>
        </p:spPr>
      </p:pic>
    </p:spTree>
    <p:extLst>
      <p:ext uri="{BB962C8B-B14F-4D97-AF65-F5344CB8AC3E}">
        <p14:creationId xmlns:p14="http://schemas.microsoft.com/office/powerpoint/2010/main" xmlns="" val="470108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0278B-C712-49AF-AE04-CE6FBBC84B56}"/>
              </a:ext>
            </a:extLst>
          </p:cNvPr>
          <p:cNvSpPr>
            <a:spLocks noGrp="1"/>
          </p:cNvSpPr>
          <p:nvPr>
            <p:ph type="title"/>
          </p:nvPr>
        </p:nvSpPr>
        <p:spPr/>
        <p:txBody>
          <a:bodyPr>
            <a:normAutofit/>
          </a:bodyPr>
          <a:lstStyle/>
          <a:p>
            <a:r>
              <a:rPr lang="en-US" sz="3600" dirty="0"/>
              <a:t>Agglutination of A</a:t>
            </a:r>
            <a:r>
              <a:rPr lang="en-US" sz="100" dirty="0"/>
              <a:t> </a:t>
            </a:r>
            <a:r>
              <a:rPr lang="en-US" sz="3600" dirty="0"/>
              <a:t>B</a:t>
            </a:r>
            <a:r>
              <a:rPr lang="en-US" sz="100" dirty="0"/>
              <a:t> </a:t>
            </a:r>
            <a:r>
              <a:rPr lang="en-US" sz="3600" dirty="0"/>
              <a:t>O Blood Types</a:t>
            </a:r>
          </a:p>
        </p:txBody>
      </p:sp>
      <p:sp>
        <p:nvSpPr>
          <p:cNvPr id="3" name="Content Placeholder 2">
            <a:extLst>
              <a:ext uri="{FF2B5EF4-FFF2-40B4-BE49-F238E27FC236}">
                <a16:creationId xmlns="" xmlns:a16="http://schemas.microsoft.com/office/drawing/2014/main" id="{69E8EE53-68E6-44D0-9F80-D4024D2E69FB}"/>
              </a:ext>
            </a:extLst>
          </p:cNvPr>
          <p:cNvSpPr>
            <a:spLocks noGrp="1"/>
          </p:cNvSpPr>
          <p:nvPr>
            <p:ph sz="quarter" idx="11"/>
          </p:nvPr>
        </p:nvSpPr>
        <p:spPr>
          <a:xfrm>
            <a:off x="342900" y="1408790"/>
            <a:ext cx="1963420" cy="470810"/>
          </a:xfrm>
        </p:spPr>
        <p:txBody>
          <a:bodyPr>
            <a:normAutofit fontScale="62500" lnSpcReduction="20000"/>
          </a:bodyPr>
          <a:lstStyle/>
          <a:p>
            <a:r>
              <a:rPr lang="en-US" dirty="0"/>
              <a:t>Blood type A</a:t>
            </a:r>
          </a:p>
        </p:txBody>
      </p:sp>
      <p:sp>
        <p:nvSpPr>
          <p:cNvPr id="4" name="Content Placeholder 3">
            <a:extLst>
              <a:ext uri="{FF2B5EF4-FFF2-40B4-BE49-F238E27FC236}">
                <a16:creationId xmlns="" xmlns:a16="http://schemas.microsoft.com/office/drawing/2014/main" id="{8467FFBA-1E26-4A1A-9AB1-4AFAC2C316D6}"/>
              </a:ext>
            </a:extLst>
          </p:cNvPr>
          <p:cNvSpPr>
            <a:spLocks noGrp="1"/>
          </p:cNvSpPr>
          <p:nvPr>
            <p:ph sz="quarter" idx="14"/>
          </p:nvPr>
        </p:nvSpPr>
        <p:spPr>
          <a:xfrm>
            <a:off x="342900" y="2468880"/>
            <a:ext cx="1963420" cy="453954"/>
          </a:xfrm>
        </p:spPr>
        <p:txBody>
          <a:bodyPr>
            <a:normAutofit fontScale="62500" lnSpcReduction="20000"/>
          </a:bodyPr>
          <a:lstStyle/>
          <a:p>
            <a:r>
              <a:rPr lang="en-US" dirty="0"/>
              <a:t>Blood type B</a:t>
            </a:r>
          </a:p>
        </p:txBody>
      </p:sp>
      <p:sp>
        <p:nvSpPr>
          <p:cNvPr id="5" name="Content Placeholder 4">
            <a:extLst>
              <a:ext uri="{FF2B5EF4-FFF2-40B4-BE49-F238E27FC236}">
                <a16:creationId xmlns="" xmlns:a16="http://schemas.microsoft.com/office/drawing/2014/main" id="{B40C1E12-D469-4D52-AEFC-9EB03B5B7DDF}"/>
              </a:ext>
            </a:extLst>
          </p:cNvPr>
          <p:cNvSpPr>
            <a:spLocks noGrp="1"/>
          </p:cNvSpPr>
          <p:nvPr>
            <p:ph sz="quarter" idx="15"/>
          </p:nvPr>
        </p:nvSpPr>
        <p:spPr>
          <a:xfrm>
            <a:off x="342900" y="3713590"/>
            <a:ext cx="2136140" cy="470811"/>
          </a:xfrm>
        </p:spPr>
        <p:txBody>
          <a:bodyPr>
            <a:normAutofit fontScale="62500" lnSpcReduction="20000"/>
          </a:bodyPr>
          <a:lstStyle/>
          <a:p>
            <a:r>
              <a:rPr lang="en-US" dirty="0"/>
              <a:t>Blood type A</a:t>
            </a:r>
            <a:r>
              <a:rPr lang="en-US" sz="100" dirty="0"/>
              <a:t> </a:t>
            </a:r>
            <a:r>
              <a:rPr lang="en-US" dirty="0"/>
              <a:t>B</a:t>
            </a:r>
          </a:p>
        </p:txBody>
      </p:sp>
      <p:sp>
        <p:nvSpPr>
          <p:cNvPr id="6" name="Content Placeholder 5">
            <a:extLst>
              <a:ext uri="{FF2B5EF4-FFF2-40B4-BE49-F238E27FC236}">
                <a16:creationId xmlns="" xmlns:a16="http://schemas.microsoft.com/office/drawing/2014/main" id="{0BA62FAD-D51A-4023-AD7D-B4E973C46E72}"/>
              </a:ext>
            </a:extLst>
          </p:cNvPr>
          <p:cNvSpPr>
            <a:spLocks noGrp="1"/>
          </p:cNvSpPr>
          <p:nvPr>
            <p:ph sz="quarter" idx="16"/>
          </p:nvPr>
        </p:nvSpPr>
        <p:spPr>
          <a:xfrm>
            <a:off x="342900" y="4975157"/>
            <a:ext cx="2136140" cy="480764"/>
          </a:xfrm>
        </p:spPr>
        <p:txBody>
          <a:bodyPr>
            <a:normAutofit fontScale="70000" lnSpcReduction="20000"/>
          </a:bodyPr>
          <a:lstStyle/>
          <a:p>
            <a:r>
              <a:rPr lang="en-US" dirty="0"/>
              <a:t>Blood type O</a:t>
            </a:r>
          </a:p>
        </p:txBody>
      </p:sp>
      <p:sp>
        <p:nvSpPr>
          <p:cNvPr id="16" name="Text Placeholder 8">
            <a:extLst>
              <a:ext uri="{FF2B5EF4-FFF2-40B4-BE49-F238E27FC236}">
                <a16:creationId xmlns="" xmlns:a16="http://schemas.microsoft.com/office/drawing/2014/main" id="{FADD6515-FA7B-440E-9DF0-8977A464911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11" name="Slide Number Placeholder 10">
            <a:extLst>
              <a:ext uri="{FF2B5EF4-FFF2-40B4-BE49-F238E27FC236}">
                <a16:creationId xmlns="" xmlns:a16="http://schemas.microsoft.com/office/drawing/2014/main" id="{423EC8AB-BBCD-4E87-8A08-F9073BB72CB3}"/>
              </a:ext>
            </a:extLst>
          </p:cNvPr>
          <p:cNvSpPr>
            <a:spLocks noGrp="1"/>
          </p:cNvSpPr>
          <p:nvPr>
            <p:ph type="sldNum" sz="quarter" idx="10"/>
          </p:nvPr>
        </p:nvSpPr>
        <p:spPr/>
        <p:txBody>
          <a:bodyPr/>
          <a:lstStyle/>
          <a:p>
            <a:fld id="{68151E55-6873-49E2-B8D5-2F265E6F1973}" type="slidenum">
              <a:rPr lang="en-US" smtClean="0"/>
              <a:pPr/>
              <a:t>58</a:t>
            </a:fld>
            <a:endParaRPr lang="en-US" dirty="0"/>
          </a:p>
        </p:txBody>
      </p:sp>
      <p:pic>
        <p:nvPicPr>
          <p:cNvPr id="12" name="Picture 11" descr="The figure showing agglutination of A B O blood types, specifically blood type A.">
            <a:extLst>
              <a:ext uri="{FF2B5EF4-FFF2-40B4-BE49-F238E27FC236}">
                <a16:creationId xmlns="" xmlns:a16="http://schemas.microsoft.com/office/drawing/2014/main" id="{A756E820-C6A4-482F-86A2-05AB93F59C64}"/>
              </a:ext>
            </a:extLst>
          </p:cNvPr>
          <p:cNvPicPr>
            <a:picLocks noChangeAspect="1"/>
          </p:cNvPicPr>
          <p:nvPr/>
        </p:nvPicPr>
        <p:blipFill>
          <a:blip r:embed="rId3"/>
          <a:stretch>
            <a:fillRect/>
          </a:stretch>
        </p:blipFill>
        <p:spPr>
          <a:xfrm>
            <a:off x="2828393" y="1276710"/>
            <a:ext cx="3487214" cy="859611"/>
          </a:xfrm>
          <a:prstGeom prst="rect">
            <a:avLst/>
          </a:prstGeom>
        </p:spPr>
      </p:pic>
      <p:pic>
        <p:nvPicPr>
          <p:cNvPr id="13" name="Picture 12" descr="The figure showing agglutination of A B O blood types, specifically blood type B.">
            <a:extLst>
              <a:ext uri="{FF2B5EF4-FFF2-40B4-BE49-F238E27FC236}">
                <a16:creationId xmlns="" xmlns:a16="http://schemas.microsoft.com/office/drawing/2014/main" id="{D2610FD1-66BB-4D5A-85EA-EA9C5D6E2E57}"/>
              </a:ext>
            </a:extLst>
          </p:cNvPr>
          <p:cNvPicPr>
            <a:picLocks noChangeAspect="1"/>
          </p:cNvPicPr>
          <p:nvPr/>
        </p:nvPicPr>
        <p:blipFill>
          <a:blip r:embed="rId4"/>
          <a:stretch>
            <a:fillRect/>
          </a:stretch>
        </p:blipFill>
        <p:spPr>
          <a:xfrm>
            <a:off x="2828393" y="2317310"/>
            <a:ext cx="3487214" cy="877900"/>
          </a:xfrm>
          <a:prstGeom prst="rect">
            <a:avLst/>
          </a:prstGeom>
        </p:spPr>
      </p:pic>
      <p:pic>
        <p:nvPicPr>
          <p:cNvPr id="14" name="Picture 13" descr="The figure showing agglutination of A B O blood types, specifically blood type A B.">
            <a:extLst>
              <a:ext uri="{FF2B5EF4-FFF2-40B4-BE49-F238E27FC236}">
                <a16:creationId xmlns="" xmlns:a16="http://schemas.microsoft.com/office/drawing/2014/main" id="{038E2C6C-CE4A-46A1-BF60-CBCD37AB8DCF}"/>
              </a:ext>
            </a:extLst>
          </p:cNvPr>
          <p:cNvPicPr>
            <a:picLocks noChangeAspect="1"/>
          </p:cNvPicPr>
          <p:nvPr/>
        </p:nvPicPr>
        <p:blipFill>
          <a:blip r:embed="rId5"/>
          <a:stretch>
            <a:fillRect/>
          </a:stretch>
        </p:blipFill>
        <p:spPr>
          <a:xfrm>
            <a:off x="2828393" y="3531575"/>
            <a:ext cx="3853006" cy="932769"/>
          </a:xfrm>
          <a:prstGeom prst="rect">
            <a:avLst/>
          </a:prstGeom>
        </p:spPr>
      </p:pic>
      <p:pic>
        <p:nvPicPr>
          <p:cNvPr id="15" name="Picture 14" descr="The figure showing agglutination of A B O blood types, specifically blood type O.">
            <a:extLst>
              <a:ext uri="{FF2B5EF4-FFF2-40B4-BE49-F238E27FC236}">
                <a16:creationId xmlns="" xmlns:a16="http://schemas.microsoft.com/office/drawing/2014/main" id="{D33F9171-A072-4486-A387-9962FF5B7946}"/>
              </a:ext>
            </a:extLst>
          </p:cNvPr>
          <p:cNvPicPr>
            <a:picLocks noChangeAspect="1"/>
          </p:cNvPicPr>
          <p:nvPr/>
        </p:nvPicPr>
        <p:blipFill>
          <a:blip r:embed="rId6"/>
          <a:stretch>
            <a:fillRect/>
          </a:stretch>
        </p:blipFill>
        <p:spPr>
          <a:xfrm>
            <a:off x="2825345" y="4800709"/>
            <a:ext cx="3859102" cy="975445"/>
          </a:xfrm>
          <a:prstGeom prst="rect">
            <a:avLst/>
          </a:prstGeom>
        </p:spPr>
      </p:pic>
    </p:spTree>
    <p:extLst>
      <p:ext uri="{BB962C8B-B14F-4D97-AF65-F5344CB8AC3E}">
        <p14:creationId xmlns:p14="http://schemas.microsoft.com/office/powerpoint/2010/main" xmlns="" val="1026337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1A7924-6CB5-41AA-9C6F-929E501374A8}"/>
              </a:ext>
            </a:extLst>
          </p:cNvPr>
          <p:cNvSpPr>
            <a:spLocks noGrp="1"/>
          </p:cNvSpPr>
          <p:nvPr>
            <p:ph type="title"/>
          </p:nvPr>
        </p:nvSpPr>
        <p:spPr/>
        <p:txBody>
          <a:bodyPr/>
          <a:lstStyle/>
          <a:p>
            <a:r>
              <a:rPr lang="en-US" dirty="0"/>
              <a:t>A</a:t>
            </a:r>
            <a:r>
              <a:rPr lang="en-US" sz="100" dirty="0"/>
              <a:t> </a:t>
            </a:r>
            <a:r>
              <a:rPr lang="en-US" dirty="0"/>
              <a:t>B</a:t>
            </a:r>
            <a:r>
              <a:rPr lang="en-US" sz="100" dirty="0"/>
              <a:t> </a:t>
            </a:r>
            <a:r>
              <a:rPr lang="en-US" dirty="0"/>
              <a:t>O Compatibility</a:t>
            </a:r>
          </a:p>
        </p:txBody>
      </p:sp>
      <p:sp>
        <p:nvSpPr>
          <p:cNvPr id="6" name="Slide Number Placeholder 5">
            <a:extLst>
              <a:ext uri="{FF2B5EF4-FFF2-40B4-BE49-F238E27FC236}">
                <a16:creationId xmlns="" xmlns:a16="http://schemas.microsoft.com/office/drawing/2014/main" id="{4D2F1663-38CD-44C3-A3D6-765225A63867}"/>
              </a:ext>
            </a:extLst>
          </p:cNvPr>
          <p:cNvSpPr>
            <a:spLocks noGrp="1"/>
          </p:cNvSpPr>
          <p:nvPr>
            <p:ph type="sldNum" sz="quarter" idx="4"/>
          </p:nvPr>
        </p:nvSpPr>
        <p:spPr/>
        <p:txBody>
          <a:bodyPr/>
          <a:lstStyle/>
          <a:p>
            <a:fld id="{68151E55-6873-49E2-B8D5-2F265E6F1973}" type="slidenum">
              <a:rPr lang="en-US" smtClean="0"/>
              <a:pPr/>
              <a:t>59</a:t>
            </a:fld>
            <a:endParaRPr lang="en-US" dirty="0"/>
          </a:p>
        </p:txBody>
      </p:sp>
      <p:graphicFrame>
        <p:nvGraphicFramePr>
          <p:cNvPr id="7" name="Table 6">
            <a:extLst>
              <a:ext uri="{FF2B5EF4-FFF2-40B4-BE49-F238E27FC236}">
                <a16:creationId xmlns="" xmlns:a16="http://schemas.microsoft.com/office/drawing/2014/main" id="{0980B886-95A0-4275-8687-66665DDDECC1}"/>
              </a:ext>
            </a:extLst>
          </p:cNvPr>
          <p:cNvGraphicFramePr>
            <a:graphicFrameLocks noGrp="1"/>
          </p:cNvGraphicFramePr>
          <p:nvPr>
            <p:extLst>
              <p:ext uri="{D42A27DB-BD31-4B8C-83A1-F6EECF244321}">
                <p14:modId xmlns:p14="http://schemas.microsoft.com/office/powerpoint/2010/main" xmlns="" val="2546200708"/>
              </p:ext>
            </p:extLst>
          </p:nvPr>
        </p:nvGraphicFramePr>
        <p:xfrm>
          <a:off x="568960" y="1397000"/>
          <a:ext cx="7843521" cy="1854200"/>
        </p:xfrm>
        <a:graphic>
          <a:graphicData uri="http://schemas.openxmlformats.org/drawingml/2006/table">
            <a:tbl>
              <a:tblPr firstRow="1" bandRow="1">
                <a:tableStyleId>{5C22544A-7EE6-4342-B048-85BDC9FD1C3A}</a:tableStyleId>
              </a:tblPr>
              <a:tblGrid>
                <a:gridCol w="2225040">
                  <a:extLst>
                    <a:ext uri="{9D8B030D-6E8A-4147-A177-3AD203B41FA5}">
                      <a16:colId xmlns="" xmlns:a16="http://schemas.microsoft.com/office/drawing/2014/main" val="4044809508"/>
                    </a:ext>
                  </a:extLst>
                </a:gridCol>
                <a:gridCol w="2844800">
                  <a:extLst>
                    <a:ext uri="{9D8B030D-6E8A-4147-A177-3AD203B41FA5}">
                      <a16:colId xmlns="" xmlns:a16="http://schemas.microsoft.com/office/drawing/2014/main" val="846603863"/>
                    </a:ext>
                  </a:extLst>
                </a:gridCol>
                <a:gridCol w="2773681">
                  <a:extLst>
                    <a:ext uri="{9D8B030D-6E8A-4147-A177-3AD203B41FA5}">
                      <a16:colId xmlns="" xmlns:a16="http://schemas.microsoft.com/office/drawing/2014/main" val="3071511955"/>
                    </a:ext>
                  </a:extLst>
                </a:gridCol>
              </a:tblGrid>
              <a:tr h="370840">
                <a:tc>
                  <a:txBody>
                    <a:bodyPr/>
                    <a:lstStyle/>
                    <a:p>
                      <a:r>
                        <a:rPr lang="en-US" sz="1800" b="1" dirty="0">
                          <a:solidFill>
                            <a:schemeClr val="bg1"/>
                          </a:solidFill>
                        </a:rPr>
                        <a:t>Blood Type</a:t>
                      </a:r>
                    </a:p>
                  </a:txBody>
                  <a:tcPr/>
                </a:tc>
                <a:tc>
                  <a:txBody>
                    <a:bodyPr/>
                    <a:lstStyle/>
                    <a:p>
                      <a:r>
                        <a:rPr lang="en-US" sz="1800" b="1" dirty="0">
                          <a:solidFill>
                            <a:schemeClr val="bg1"/>
                          </a:solidFill>
                        </a:rPr>
                        <a:t>Can</a:t>
                      </a:r>
                      <a:r>
                        <a:rPr lang="en-US" sz="1800" b="1" baseline="0" dirty="0">
                          <a:solidFill>
                            <a:schemeClr val="bg1"/>
                          </a:solidFill>
                        </a:rPr>
                        <a:t> Accept Cells From</a:t>
                      </a:r>
                      <a:endParaRPr lang="en-US" sz="1800" b="1" dirty="0">
                        <a:solidFill>
                          <a:schemeClr val="bg1"/>
                        </a:solidFill>
                      </a:endParaRPr>
                    </a:p>
                  </a:txBody>
                  <a:tcPr/>
                </a:tc>
                <a:tc>
                  <a:txBody>
                    <a:bodyPr/>
                    <a:lstStyle/>
                    <a:p>
                      <a:r>
                        <a:rPr lang="en-US" sz="1800" b="1" dirty="0">
                          <a:solidFill>
                            <a:schemeClr val="bg1"/>
                          </a:solidFill>
                        </a:rPr>
                        <a:t>Can Donate Cells To</a:t>
                      </a:r>
                    </a:p>
                  </a:txBody>
                  <a:tcPr/>
                </a:tc>
                <a:extLst>
                  <a:ext uri="{0D108BD9-81ED-4DB2-BD59-A6C34878D82A}">
                    <a16:rowId xmlns="" xmlns:a16="http://schemas.microsoft.com/office/drawing/2014/main" val="1906267284"/>
                  </a:ext>
                </a:extLst>
              </a:tr>
              <a:tr h="370840">
                <a:tc>
                  <a:txBody>
                    <a:bodyPr/>
                    <a:lstStyle/>
                    <a:p>
                      <a:pPr algn="ctr"/>
                      <a:r>
                        <a:rPr lang="en-US" sz="1800" dirty="0"/>
                        <a:t>A</a:t>
                      </a:r>
                    </a:p>
                  </a:txBody>
                  <a:tcPr/>
                </a:tc>
                <a:tc>
                  <a:txBody>
                    <a:bodyPr/>
                    <a:lstStyle/>
                    <a:p>
                      <a:pPr algn="ctr"/>
                      <a:r>
                        <a:rPr lang="en-US" sz="1800" dirty="0"/>
                        <a:t>A, O</a:t>
                      </a:r>
                    </a:p>
                  </a:txBody>
                  <a:tcPr/>
                </a:tc>
                <a:tc>
                  <a:txBody>
                    <a:bodyPr/>
                    <a:lstStyle/>
                    <a:p>
                      <a:pPr algn="ctr"/>
                      <a:r>
                        <a:rPr lang="en-US" sz="1800" dirty="0"/>
                        <a:t>A, A</a:t>
                      </a:r>
                      <a:r>
                        <a:rPr lang="en-US" sz="100" dirty="0"/>
                        <a:t> </a:t>
                      </a:r>
                      <a:r>
                        <a:rPr lang="en-US" sz="1800" dirty="0"/>
                        <a:t>B</a:t>
                      </a:r>
                    </a:p>
                  </a:txBody>
                  <a:tcPr/>
                </a:tc>
                <a:extLst>
                  <a:ext uri="{0D108BD9-81ED-4DB2-BD59-A6C34878D82A}">
                    <a16:rowId xmlns="" xmlns:a16="http://schemas.microsoft.com/office/drawing/2014/main" val="2220695126"/>
                  </a:ext>
                </a:extLst>
              </a:tr>
              <a:tr h="370840">
                <a:tc>
                  <a:txBody>
                    <a:bodyPr/>
                    <a:lstStyle/>
                    <a:p>
                      <a:pPr algn="ctr"/>
                      <a:r>
                        <a:rPr lang="en-US" sz="1800" dirty="0"/>
                        <a:t>B</a:t>
                      </a:r>
                    </a:p>
                  </a:txBody>
                  <a:tcPr/>
                </a:tc>
                <a:tc>
                  <a:txBody>
                    <a:bodyPr/>
                    <a:lstStyle/>
                    <a:p>
                      <a:pPr algn="ctr"/>
                      <a:r>
                        <a:rPr lang="en-US" sz="1800" dirty="0"/>
                        <a:t>B, O</a:t>
                      </a:r>
                    </a:p>
                  </a:txBody>
                  <a:tcPr/>
                </a:tc>
                <a:tc>
                  <a:txBody>
                    <a:bodyPr/>
                    <a:lstStyle/>
                    <a:p>
                      <a:pPr algn="ctr"/>
                      <a:r>
                        <a:rPr lang="en-US" sz="1800" dirty="0"/>
                        <a:t>B, A</a:t>
                      </a:r>
                      <a:r>
                        <a:rPr lang="en-US" sz="100" dirty="0"/>
                        <a:t> </a:t>
                      </a:r>
                      <a:r>
                        <a:rPr lang="en-US" sz="1800" dirty="0"/>
                        <a:t>B</a:t>
                      </a:r>
                    </a:p>
                  </a:txBody>
                  <a:tcPr/>
                </a:tc>
                <a:extLst>
                  <a:ext uri="{0D108BD9-81ED-4DB2-BD59-A6C34878D82A}">
                    <a16:rowId xmlns="" xmlns:a16="http://schemas.microsoft.com/office/drawing/2014/main" val="2431919277"/>
                  </a:ext>
                </a:extLst>
              </a:tr>
              <a:tr h="370840">
                <a:tc>
                  <a:txBody>
                    <a:bodyPr/>
                    <a:lstStyle/>
                    <a:p>
                      <a:pPr algn="ctr"/>
                      <a:r>
                        <a:rPr lang="en-US" sz="1800" dirty="0"/>
                        <a:t>A</a:t>
                      </a:r>
                      <a:r>
                        <a:rPr lang="en-US" sz="100" dirty="0"/>
                        <a:t> </a:t>
                      </a:r>
                      <a:r>
                        <a:rPr lang="en-US" sz="1800" dirty="0"/>
                        <a:t>B</a:t>
                      </a:r>
                    </a:p>
                  </a:txBody>
                  <a:tcPr/>
                </a:tc>
                <a:tc>
                  <a:txBody>
                    <a:bodyPr/>
                    <a:lstStyle/>
                    <a:p>
                      <a:pPr algn="ctr"/>
                      <a:r>
                        <a:rPr lang="en-US" sz="1800" dirty="0"/>
                        <a:t>A, B, A</a:t>
                      </a:r>
                      <a:r>
                        <a:rPr lang="en-US" sz="100" dirty="0"/>
                        <a:t> </a:t>
                      </a:r>
                      <a:r>
                        <a:rPr lang="en-US" sz="1800" dirty="0"/>
                        <a:t>B, O</a:t>
                      </a:r>
                    </a:p>
                  </a:txBody>
                  <a:tcPr/>
                </a:tc>
                <a:tc>
                  <a:txBody>
                    <a:bodyPr/>
                    <a:lstStyle/>
                    <a:p>
                      <a:pPr algn="ctr"/>
                      <a:r>
                        <a:rPr lang="en-US" sz="1800" dirty="0"/>
                        <a:t>A</a:t>
                      </a:r>
                      <a:r>
                        <a:rPr lang="en-US" sz="100" dirty="0"/>
                        <a:t> </a:t>
                      </a:r>
                      <a:r>
                        <a:rPr lang="en-US" sz="1800" dirty="0"/>
                        <a:t>B</a:t>
                      </a:r>
                    </a:p>
                  </a:txBody>
                  <a:tcPr/>
                </a:tc>
                <a:extLst>
                  <a:ext uri="{0D108BD9-81ED-4DB2-BD59-A6C34878D82A}">
                    <a16:rowId xmlns="" xmlns:a16="http://schemas.microsoft.com/office/drawing/2014/main" val="1016189528"/>
                  </a:ext>
                </a:extLst>
              </a:tr>
              <a:tr h="370840">
                <a:tc>
                  <a:txBody>
                    <a:bodyPr/>
                    <a:lstStyle/>
                    <a:p>
                      <a:pPr algn="ctr"/>
                      <a:r>
                        <a:rPr lang="en-US" sz="1800" dirty="0"/>
                        <a:t>O</a:t>
                      </a:r>
                    </a:p>
                  </a:txBody>
                  <a:tcPr/>
                </a:tc>
                <a:tc>
                  <a:txBody>
                    <a:bodyPr/>
                    <a:lstStyle/>
                    <a:p>
                      <a:pPr algn="ctr"/>
                      <a:r>
                        <a:rPr lang="en-US" sz="1800" dirty="0"/>
                        <a:t>O</a:t>
                      </a:r>
                    </a:p>
                  </a:txBody>
                  <a:tcPr/>
                </a:tc>
                <a:tc>
                  <a:txBody>
                    <a:bodyPr/>
                    <a:lstStyle/>
                    <a:p>
                      <a:pPr algn="ctr"/>
                      <a:r>
                        <a:rPr lang="en-US" sz="1800" dirty="0"/>
                        <a:t>O, A, B, A</a:t>
                      </a:r>
                      <a:r>
                        <a:rPr lang="en-US" sz="100" dirty="0"/>
                        <a:t> </a:t>
                      </a:r>
                      <a:r>
                        <a:rPr lang="en-US" sz="1800" dirty="0"/>
                        <a:t>B</a:t>
                      </a:r>
                    </a:p>
                  </a:txBody>
                  <a:tcPr/>
                </a:tc>
                <a:extLst>
                  <a:ext uri="{0D108BD9-81ED-4DB2-BD59-A6C34878D82A}">
                    <a16:rowId xmlns="" xmlns:a16="http://schemas.microsoft.com/office/drawing/2014/main" val="1795669434"/>
                  </a:ext>
                </a:extLst>
              </a:tr>
            </a:tbl>
          </a:graphicData>
        </a:graphic>
      </p:graphicFrame>
    </p:spTree>
    <p:extLst>
      <p:ext uri="{BB962C8B-B14F-4D97-AF65-F5344CB8AC3E}">
        <p14:creationId xmlns:p14="http://schemas.microsoft.com/office/powerpoint/2010/main" xmlns="" val="36592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AC5780-610C-4F4A-9B66-073B57F9D3F5}"/>
              </a:ext>
            </a:extLst>
          </p:cNvPr>
          <p:cNvSpPr>
            <a:spLocks noGrp="1"/>
          </p:cNvSpPr>
          <p:nvPr>
            <p:ph type="title"/>
          </p:nvPr>
        </p:nvSpPr>
        <p:spPr>
          <a:xfrm>
            <a:off x="342900" y="373559"/>
            <a:ext cx="8458200" cy="903231"/>
          </a:xfrm>
        </p:spPr>
        <p:txBody>
          <a:bodyPr>
            <a:normAutofit/>
          </a:bodyPr>
          <a:lstStyle/>
          <a:p>
            <a:r>
              <a:rPr lang="en-US" sz="3200" dirty="0"/>
              <a:t>Introduction to the Heart and Circulation</a:t>
            </a:r>
          </a:p>
        </p:txBody>
      </p:sp>
      <p:sp>
        <p:nvSpPr>
          <p:cNvPr id="3" name="Content Placeholder 2">
            <a:extLst>
              <a:ext uri="{FF2B5EF4-FFF2-40B4-BE49-F238E27FC236}">
                <a16:creationId xmlns="" xmlns:a16="http://schemas.microsoft.com/office/drawing/2014/main" id="{A99E9B2E-BCDE-40DD-9BC2-BF3CCB2DE035}"/>
              </a:ext>
            </a:extLst>
          </p:cNvPr>
          <p:cNvSpPr>
            <a:spLocks noGrp="1"/>
          </p:cNvSpPr>
          <p:nvPr>
            <p:ph sz="quarter" idx="11"/>
          </p:nvPr>
        </p:nvSpPr>
        <p:spPr>
          <a:xfrm>
            <a:off x="342900" y="1276709"/>
            <a:ext cx="8458200" cy="1496971"/>
          </a:xfrm>
        </p:spPr>
        <p:txBody>
          <a:bodyPr/>
          <a:lstStyle/>
          <a:p>
            <a:r>
              <a:rPr lang="en-US" dirty="0"/>
              <a:t>Average adult.</a:t>
            </a:r>
          </a:p>
          <a:p>
            <a:pPr marL="292608" indent="-292608">
              <a:buFont typeface="Arial" panose="020B0604020202020204" pitchFamily="34" charset="0"/>
              <a:buChar char="•"/>
            </a:pPr>
            <a:r>
              <a:rPr lang="en-US" dirty="0"/>
              <a:t>8 to 12 pints of blood.</a:t>
            </a:r>
          </a:p>
          <a:p>
            <a:pPr marL="292608" indent="-292608">
              <a:buFont typeface="Arial" panose="020B0604020202020204" pitchFamily="34" charset="0"/>
              <a:buChar char="•"/>
            </a:pPr>
            <a:r>
              <a:rPr lang="en-US" dirty="0"/>
              <a:t>70,000 miles of blood vessels (vascular system).</a:t>
            </a:r>
          </a:p>
        </p:txBody>
      </p:sp>
      <p:sp>
        <p:nvSpPr>
          <p:cNvPr id="4" name="Content Placeholder 3">
            <a:extLst>
              <a:ext uri="{FF2B5EF4-FFF2-40B4-BE49-F238E27FC236}">
                <a16:creationId xmlns="" xmlns:a16="http://schemas.microsoft.com/office/drawing/2014/main" id="{64E9730C-24F3-4BBC-BF4D-749BA8FA5F55}"/>
              </a:ext>
            </a:extLst>
          </p:cNvPr>
          <p:cNvSpPr>
            <a:spLocks noGrp="1"/>
          </p:cNvSpPr>
          <p:nvPr>
            <p:ph sz="quarter" idx="14"/>
          </p:nvPr>
        </p:nvSpPr>
        <p:spPr>
          <a:xfrm>
            <a:off x="342900" y="2954668"/>
            <a:ext cx="8458200" cy="3293732"/>
          </a:xfrm>
        </p:spPr>
        <p:txBody>
          <a:bodyPr/>
          <a:lstStyle/>
          <a:p>
            <a:r>
              <a:rPr lang="en-US" dirty="0"/>
              <a:t>Phlebotomist must understand:</a:t>
            </a:r>
          </a:p>
          <a:p>
            <a:pPr marL="292608" indent="-292608">
              <a:buFont typeface="Arial" panose="020B0604020202020204" pitchFamily="34" charset="0"/>
              <a:buChar char="•"/>
            </a:pPr>
            <a:r>
              <a:rPr lang="en-US" dirty="0"/>
              <a:t>Blood composition.</a:t>
            </a:r>
          </a:p>
          <a:p>
            <a:pPr marL="292608" indent="-292608">
              <a:buFont typeface="Arial" panose="020B0604020202020204" pitchFamily="34" charset="0"/>
              <a:buChar char="•"/>
            </a:pPr>
            <a:r>
              <a:rPr lang="en-US" dirty="0"/>
              <a:t>Blood circulation.</a:t>
            </a:r>
          </a:p>
          <a:p>
            <a:pPr marL="292608" indent="-292608">
              <a:buFont typeface="Arial" panose="020B0604020202020204" pitchFamily="34" charset="0"/>
              <a:buChar char="•"/>
            </a:pPr>
            <a:r>
              <a:rPr lang="en-US" dirty="0"/>
              <a:t>Blood function.</a:t>
            </a:r>
          </a:p>
          <a:p>
            <a:pPr marL="292608" indent="-292608">
              <a:buFont typeface="Arial" panose="020B0604020202020204" pitchFamily="34" charset="0"/>
              <a:buChar char="•"/>
            </a:pPr>
            <a:r>
              <a:rPr lang="en-US" dirty="0"/>
              <a:t>Locations of blood vessels.</a:t>
            </a:r>
          </a:p>
        </p:txBody>
      </p:sp>
      <p:sp>
        <p:nvSpPr>
          <p:cNvPr id="7" name="Slide Number Placeholder 6">
            <a:extLst>
              <a:ext uri="{FF2B5EF4-FFF2-40B4-BE49-F238E27FC236}">
                <a16:creationId xmlns="" xmlns:a16="http://schemas.microsoft.com/office/drawing/2014/main" id="{8F3C9573-6B11-4397-9F32-66849A444F03}"/>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xmlns="" val="4061889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0278B-C712-49AF-AE04-CE6FBBC84B56}"/>
              </a:ext>
            </a:extLst>
          </p:cNvPr>
          <p:cNvSpPr>
            <a:spLocks noGrp="1"/>
          </p:cNvSpPr>
          <p:nvPr>
            <p:ph type="title"/>
          </p:nvPr>
        </p:nvSpPr>
        <p:spPr/>
        <p:txBody>
          <a:bodyPr>
            <a:normAutofit/>
          </a:bodyPr>
          <a:lstStyle/>
          <a:p>
            <a:r>
              <a:rPr lang="en-US" sz="3600" dirty="0"/>
              <a:t>Rh Factor</a:t>
            </a:r>
          </a:p>
        </p:txBody>
      </p:sp>
      <p:sp>
        <p:nvSpPr>
          <p:cNvPr id="3" name="Content Placeholder 2">
            <a:extLst>
              <a:ext uri="{FF2B5EF4-FFF2-40B4-BE49-F238E27FC236}">
                <a16:creationId xmlns="" xmlns:a16="http://schemas.microsoft.com/office/drawing/2014/main" id="{69E8EE53-68E6-44D0-9F80-D4024D2E69FB}"/>
              </a:ext>
            </a:extLst>
          </p:cNvPr>
          <p:cNvSpPr>
            <a:spLocks noGrp="1"/>
          </p:cNvSpPr>
          <p:nvPr>
            <p:ph sz="quarter" idx="11"/>
          </p:nvPr>
        </p:nvSpPr>
        <p:spPr>
          <a:xfrm>
            <a:off x="342900" y="1408790"/>
            <a:ext cx="1963420" cy="470810"/>
          </a:xfrm>
        </p:spPr>
        <p:txBody>
          <a:bodyPr>
            <a:normAutofit fontScale="70000" lnSpcReduction="20000"/>
          </a:bodyPr>
          <a:lstStyle/>
          <a:p>
            <a:r>
              <a:rPr lang="en-US" dirty="0"/>
              <a:t>Rh–positive</a:t>
            </a:r>
          </a:p>
        </p:txBody>
      </p:sp>
      <p:sp>
        <p:nvSpPr>
          <p:cNvPr id="4" name="Content Placeholder 3">
            <a:extLst>
              <a:ext uri="{FF2B5EF4-FFF2-40B4-BE49-F238E27FC236}">
                <a16:creationId xmlns="" xmlns:a16="http://schemas.microsoft.com/office/drawing/2014/main" id="{8467FFBA-1E26-4A1A-9AB1-4AFAC2C316D6}"/>
              </a:ext>
            </a:extLst>
          </p:cNvPr>
          <p:cNvSpPr>
            <a:spLocks noGrp="1"/>
          </p:cNvSpPr>
          <p:nvPr>
            <p:ph sz="quarter" idx="14"/>
          </p:nvPr>
        </p:nvSpPr>
        <p:spPr>
          <a:xfrm>
            <a:off x="342900" y="2468880"/>
            <a:ext cx="1963420" cy="453954"/>
          </a:xfrm>
        </p:spPr>
        <p:txBody>
          <a:bodyPr>
            <a:normAutofit fontScale="62500" lnSpcReduction="20000"/>
          </a:bodyPr>
          <a:lstStyle/>
          <a:p>
            <a:r>
              <a:rPr lang="en-US" dirty="0"/>
              <a:t>Rh–negative</a:t>
            </a:r>
          </a:p>
        </p:txBody>
      </p:sp>
      <p:sp>
        <p:nvSpPr>
          <p:cNvPr id="16" name="Text Placeholder 8">
            <a:extLst>
              <a:ext uri="{FF2B5EF4-FFF2-40B4-BE49-F238E27FC236}">
                <a16:creationId xmlns="" xmlns:a16="http://schemas.microsoft.com/office/drawing/2014/main" id="{FADD6515-FA7B-440E-9DF0-8977A464911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11" name="Slide Number Placeholder 10">
            <a:extLst>
              <a:ext uri="{FF2B5EF4-FFF2-40B4-BE49-F238E27FC236}">
                <a16:creationId xmlns="" xmlns:a16="http://schemas.microsoft.com/office/drawing/2014/main" id="{423EC8AB-BBCD-4E87-8A08-F9073BB72CB3}"/>
              </a:ext>
            </a:extLst>
          </p:cNvPr>
          <p:cNvSpPr>
            <a:spLocks noGrp="1"/>
          </p:cNvSpPr>
          <p:nvPr>
            <p:ph type="sldNum" sz="quarter" idx="10"/>
          </p:nvPr>
        </p:nvSpPr>
        <p:spPr/>
        <p:txBody>
          <a:bodyPr/>
          <a:lstStyle/>
          <a:p>
            <a:fld id="{68151E55-6873-49E2-B8D5-2F265E6F1973}" type="slidenum">
              <a:rPr lang="en-US" smtClean="0"/>
              <a:pPr/>
              <a:t>60</a:t>
            </a:fld>
            <a:endParaRPr lang="en-US" dirty="0"/>
          </a:p>
        </p:txBody>
      </p:sp>
      <p:pic>
        <p:nvPicPr>
          <p:cNvPr id="17" name="Picture 16" descr="R h factor test showing Rh-positive blood sample.">
            <a:extLst>
              <a:ext uri="{FF2B5EF4-FFF2-40B4-BE49-F238E27FC236}">
                <a16:creationId xmlns="" xmlns:a16="http://schemas.microsoft.com/office/drawing/2014/main" id="{C2567C6C-113D-4CE9-BF42-6D0A80079801}"/>
              </a:ext>
            </a:extLst>
          </p:cNvPr>
          <p:cNvPicPr>
            <a:picLocks noChangeAspect="1"/>
          </p:cNvPicPr>
          <p:nvPr/>
        </p:nvPicPr>
        <p:blipFill>
          <a:blip r:embed="rId3"/>
          <a:stretch>
            <a:fillRect/>
          </a:stretch>
        </p:blipFill>
        <p:spPr>
          <a:xfrm>
            <a:off x="2774568" y="1260113"/>
            <a:ext cx="2944623" cy="768163"/>
          </a:xfrm>
          <a:prstGeom prst="rect">
            <a:avLst/>
          </a:prstGeom>
        </p:spPr>
      </p:pic>
      <p:pic>
        <p:nvPicPr>
          <p:cNvPr id="18" name="Picture 17" descr="R h factor test showing Rh-negative blood sample.">
            <a:extLst>
              <a:ext uri="{FF2B5EF4-FFF2-40B4-BE49-F238E27FC236}">
                <a16:creationId xmlns="" xmlns:a16="http://schemas.microsoft.com/office/drawing/2014/main" id="{4C2FFDAA-7FB4-40CB-8E62-CBCFD31EE34F}"/>
              </a:ext>
            </a:extLst>
          </p:cNvPr>
          <p:cNvPicPr>
            <a:picLocks noChangeAspect="1"/>
          </p:cNvPicPr>
          <p:nvPr/>
        </p:nvPicPr>
        <p:blipFill>
          <a:blip r:embed="rId4"/>
          <a:stretch>
            <a:fillRect/>
          </a:stretch>
        </p:blipFill>
        <p:spPr>
          <a:xfrm>
            <a:off x="2774568" y="2468880"/>
            <a:ext cx="3072650" cy="670618"/>
          </a:xfrm>
          <a:prstGeom prst="rect">
            <a:avLst/>
          </a:prstGeom>
        </p:spPr>
      </p:pic>
    </p:spTree>
    <p:extLst>
      <p:ext uri="{BB962C8B-B14F-4D97-AF65-F5344CB8AC3E}">
        <p14:creationId xmlns:p14="http://schemas.microsoft.com/office/powerpoint/2010/main" xmlns="" val="3539947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0557A5-E75A-4E2D-A6F7-55E54B4BF8B4}"/>
              </a:ext>
            </a:extLst>
          </p:cNvPr>
          <p:cNvSpPr>
            <a:spLocks noGrp="1"/>
          </p:cNvSpPr>
          <p:nvPr>
            <p:ph type="title"/>
          </p:nvPr>
        </p:nvSpPr>
        <p:spPr/>
        <p:txBody>
          <a:bodyPr>
            <a:normAutofit/>
          </a:bodyPr>
          <a:lstStyle/>
          <a:p>
            <a:r>
              <a:rPr lang="en-US" sz="3600" dirty="0"/>
              <a:t>Complications Due to Rh Factor</a:t>
            </a:r>
          </a:p>
        </p:txBody>
      </p:sp>
      <p:sp>
        <p:nvSpPr>
          <p:cNvPr id="3" name="Content Placeholder 2">
            <a:extLst>
              <a:ext uri="{FF2B5EF4-FFF2-40B4-BE49-F238E27FC236}">
                <a16:creationId xmlns="" xmlns:a16="http://schemas.microsoft.com/office/drawing/2014/main" id="{B5326DAF-7FD4-40A8-B2F9-0A392E53E661}"/>
              </a:ext>
            </a:extLst>
          </p:cNvPr>
          <p:cNvSpPr>
            <a:spLocks noGrp="1"/>
          </p:cNvSpPr>
          <p:nvPr>
            <p:ph sz="quarter" idx="11"/>
          </p:nvPr>
        </p:nvSpPr>
        <p:spPr>
          <a:xfrm>
            <a:off x="342900" y="1276709"/>
            <a:ext cx="8458200" cy="1750971"/>
          </a:xfrm>
        </p:spPr>
        <p:txBody>
          <a:bodyPr/>
          <a:lstStyle/>
          <a:p>
            <a:pPr marL="292608" indent="-292608">
              <a:buFont typeface="Arial" panose="020B0604020202020204" pitchFamily="34" charset="0"/>
              <a:buChar char="•"/>
            </a:pPr>
            <a:r>
              <a:rPr lang="en-US" dirty="0"/>
              <a:t>Rh–negative patients make antibodies to antigen D if given Rh positive blood.</a:t>
            </a:r>
          </a:p>
          <a:p>
            <a:pPr marL="292608" indent="-292608">
              <a:buFont typeface="Arial" panose="020B0604020202020204" pitchFamily="34" charset="0"/>
              <a:buChar char="•"/>
            </a:pPr>
            <a:r>
              <a:rPr lang="en-US" dirty="0"/>
              <a:t>An Rh negative woman can form antibodies to antigen D if her baby is Rh positive.</a:t>
            </a:r>
          </a:p>
        </p:txBody>
      </p:sp>
      <p:sp>
        <p:nvSpPr>
          <p:cNvPr id="4" name="Content Placeholder 3">
            <a:extLst>
              <a:ext uri="{FF2B5EF4-FFF2-40B4-BE49-F238E27FC236}">
                <a16:creationId xmlns="" xmlns:a16="http://schemas.microsoft.com/office/drawing/2014/main" id="{8476265A-0984-4D81-A27C-B3A22737C2DC}"/>
              </a:ext>
            </a:extLst>
          </p:cNvPr>
          <p:cNvSpPr>
            <a:spLocks noGrp="1"/>
          </p:cNvSpPr>
          <p:nvPr>
            <p:ph sz="quarter" idx="14"/>
          </p:nvPr>
        </p:nvSpPr>
        <p:spPr>
          <a:xfrm>
            <a:off x="1818640" y="3208668"/>
            <a:ext cx="5222240" cy="1200772"/>
          </a:xfrm>
        </p:spPr>
        <p:txBody>
          <a:bodyPr/>
          <a:lstStyle/>
          <a:p>
            <a:r>
              <a:rPr lang="en-US" b="1" dirty="0">
                <a:solidFill>
                  <a:srgbClr val="002060"/>
                </a:solidFill>
              </a:rPr>
              <a:t>Clinically, it is very important for a female to know her Rh type if she becomes pregnant.</a:t>
            </a:r>
          </a:p>
        </p:txBody>
      </p:sp>
      <p:sp>
        <p:nvSpPr>
          <p:cNvPr id="7" name="Slide Number Placeholder 6">
            <a:extLst>
              <a:ext uri="{FF2B5EF4-FFF2-40B4-BE49-F238E27FC236}">
                <a16:creationId xmlns="" xmlns:a16="http://schemas.microsoft.com/office/drawing/2014/main" id="{0F13CDEF-A959-4037-ACEE-55E27F7DF197}"/>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xmlns="" val="1884698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Autofit/>
          </a:bodyPr>
          <a:lstStyle/>
          <a:p>
            <a:r>
              <a:rPr lang="en-US" dirty="0"/>
              <a:t>Chapter Summary </a:t>
            </a:r>
            <a:r>
              <a:rPr lang="en-US" sz="1000" b="0" dirty="0"/>
              <a:t>2</a:t>
            </a:r>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a:xfrm>
            <a:off x="306686" y="968891"/>
            <a:ext cx="8458200" cy="5134251"/>
          </a:xfrm>
        </p:spPr>
        <p:txBody>
          <a:bodyPr/>
          <a:lstStyle/>
          <a:p>
            <a:pPr marL="292608" indent="-292608">
              <a:buFont typeface="Arial" panose="020B0604020202020204" pitchFamily="34" charset="0"/>
              <a:buChar char="•"/>
            </a:pPr>
            <a:r>
              <a:rPr lang="en-US" dirty="0" smtClean="0"/>
              <a:t>Blood </a:t>
            </a:r>
            <a:r>
              <a:rPr lang="en-US" dirty="0"/>
              <a:t>transports oxygen, nutrients, antibodies, and hormones to cells; removes wastes from cells; and maintains water balance.</a:t>
            </a:r>
          </a:p>
          <a:p>
            <a:pPr marL="292608" indent="-292608">
              <a:buFont typeface="Arial" panose="020B0604020202020204" pitchFamily="34" charset="0"/>
              <a:buChar char="•"/>
            </a:pPr>
            <a:r>
              <a:rPr lang="en-US" dirty="0"/>
              <a:t>The major components of blood are the cellular components (erythrocytes, leukocytes, and platelets) and plasma.</a:t>
            </a:r>
          </a:p>
          <a:p>
            <a:pPr marL="292608" indent="-292608">
              <a:buFont typeface="Arial" panose="020B0604020202020204" pitchFamily="34" charset="0"/>
              <a:buChar char="•"/>
            </a:pPr>
            <a:r>
              <a:rPr lang="en-US" dirty="0"/>
              <a:t>White blood cells include neutrophils, eosinophils, basophils, monocytes, and lymphocytes.</a:t>
            </a:r>
          </a:p>
          <a:p>
            <a:pPr marL="292608" indent="-292608">
              <a:buFont typeface="Arial" panose="020B0604020202020204" pitchFamily="34" charset="0"/>
              <a:buChar char="•"/>
            </a:pPr>
            <a:r>
              <a:rPr lang="en-US" dirty="0"/>
              <a:t>Platelets are essential for clotting.</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62</a:t>
            </a:fld>
            <a:endParaRPr lang="en-US" dirty="0"/>
          </a:p>
        </p:txBody>
      </p:sp>
    </p:spTree>
    <p:extLst>
      <p:ext uri="{BB962C8B-B14F-4D97-AF65-F5344CB8AC3E}">
        <p14:creationId xmlns:p14="http://schemas.microsoft.com/office/powerpoint/2010/main" xmlns="" val="2307122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noAutofit/>
          </a:bodyPr>
          <a:lstStyle/>
          <a:p>
            <a:r>
              <a:rPr lang="en-US" dirty="0"/>
              <a:t>Chapter Summary </a:t>
            </a:r>
            <a:r>
              <a:rPr lang="en-US" sz="1000" b="0" dirty="0"/>
              <a:t>3</a:t>
            </a:r>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a:xfrm>
            <a:off x="342900" y="1276709"/>
            <a:ext cx="8458200" cy="5134251"/>
          </a:xfrm>
        </p:spPr>
        <p:txBody>
          <a:bodyPr/>
          <a:lstStyle/>
          <a:p>
            <a:pPr marL="292608" indent="-292608">
              <a:buFont typeface="Arial" panose="020B0604020202020204" pitchFamily="34" charset="0"/>
              <a:buChar char="•"/>
            </a:pPr>
            <a:r>
              <a:rPr lang="en-US" dirty="0"/>
              <a:t>Plasma is the liquid portion of uncoagulated blood.</a:t>
            </a:r>
          </a:p>
          <a:p>
            <a:pPr marL="292608" indent="-292608">
              <a:buFont typeface="Arial" panose="020B0604020202020204" pitchFamily="34" charset="0"/>
              <a:buChar char="•"/>
            </a:pPr>
            <a:r>
              <a:rPr lang="en-US" dirty="0"/>
              <a:t>Serum is the liquid portion of clotted blood.</a:t>
            </a:r>
          </a:p>
          <a:p>
            <a:pPr marL="292608" indent="-292608">
              <a:buFont typeface="Arial" panose="020B0604020202020204" pitchFamily="34" charset="0"/>
              <a:buChar char="•"/>
            </a:pPr>
            <a:r>
              <a:rPr lang="en-US" dirty="0"/>
              <a:t>Hemostasis includes blood vessel spasm (vasoconstriction), platelet plug formation, coagulation, and fibrinolysis.</a:t>
            </a:r>
          </a:p>
          <a:p>
            <a:pPr marL="292608" indent="-292608">
              <a:buFont typeface="Arial" panose="020B0604020202020204" pitchFamily="34" charset="0"/>
              <a:buChar char="•"/>
            </a:pPr>
            <a:r>
              <a:rPr lang="en-US" dirty="0"/>
              <a:t>A</a:t>
            </a:r>
            <a:r>
              <a:rPr lang="en-US" sz="100" dirty="0"/>
              <a:t> </a:t>
            </a:r>
            <a:r>
              <a:rPr lang="en-US" dirty="0"/>
              <a:t>B</a:t>
            </a:r>
            <a:r>
              <a:rPr lang="en-US" sz="100" dirty="0"/>
              <a:t> </a:t>
            </a:r>
            <a:r>
              <a:rPr lang="en-US" dirty="0"/>
              <a:t>O and Rh blood types are determined by the type of antigen found on the red blood cells.</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63</a:t>
            </a:fld>
            <a:endParaRPr lang="en-US" dirty="0"/>
          </a:p>
        </p:txBody>
      </p:sp>
    </p:spTree>
    <p:extLst>
      <p:ext uri="{BB962C8B-B14F-4D97-AF65-F5344CB8AC3E}">
        <p14:creationId xmlns:p14="http://schemas.microsoft.com/office/powerpoint/2010/main" xmlns="" val="120075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Chambers of the Heart</a:t>
            </a:r>
          </a:p>
        </p:txBody>
      </p:sp>
      <p:sp>
        <p:nvSpPr>
          <p:cNvPr id="3" name="Content Placeholder 2"/>
          <p:cNvSpPr>
            <a:spLocks noGrp="1"/>
          </p:cNvSpPr>
          <p:nvPr>
            <p:ph sz="quarter" idx="11"/>
          </p:nvPr>
        </p:nvSpPr>
        <p:spPr>
          <a:xfrm>
            <a:off x="342900" y="1276709"/>
            <a:ext cx="2633980" cy="2238651"/>
          </a:xfrm>
        </p:spPr>
        <p:txBody>
          <a:bodyPr/>
          <a:lstStyle/>
          <a:p>
            <a:pPr marL="292608" indent="-292608">
              <a:buFont typeface="Arial" panose="020B0604020202020204" pitchFamily="34" charset="0"/>
              <a:buChar char="•"/>
            </a:pPr>
            <a:r>
              <a:rPr lang="en-US" dirty="0"/>
              <a:t>Right atrium.</a:t>
            </a:r>
          </a:p>
          <a:p>
            <a:pPr marL="292608" indent="-292608">
              <a:buFont typeface="Arial" panose="020B0604020202020204" pitchFamily="34" charset="0"/>
              <a:buChar char="•"/>
            </a:pPr>
            <a:r>
              <a:rPr lang="en-US" dirty="0"/>
              <a:t>Right ventricle.</a:t>
            </a:r>
          </a:p>
          <a:p>
            <a:pPr marL="292608" indent="-292608">
              <a:buFont typeface="Arial" panose="020B0604020202020204" pitchFamily="34" charset="0"/>
              <a:buChar char="•"/>
            </a:pPr>
            <a:r>
              <a:rPr lang="en-US" dirty="0"/>
              <a:t>Left atrium.</a:t>
            </a:r>
          </a:p>
          <a:p>
            <a:pPr marL="292608" indent="-292608">
              <a:buFont typeface="Arial" panose="020B0604020202020204" pitchFamily="34" charset="0"/>
              <a:buChar char="•"/>
            </a:pPr>
            <a:r>
              <a:rPr lang="en-US" dirty="0"/>
              <a:t>Left ventricle.</a:t>
            </a:r>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pic>
        <p:nvPicPr>
          <p:cNvPr id="4" name="Picture 3" descr="Section of the heart showing the location of the four chambers: right and left atria above the right and left ventricles">
            <a:extLst>
              <a:ext uri="{FF2B5EF4-FFF2-40B4-BE49-F238E27FC236}">
                <a16:creationId xmlns="" xmlns:a16="http://schemas.microsoft.com/office/drawing/2014/main" id="{D877C051-86E8-496D-8239-2880A885EAD3}"/>
              </a:ext>
            </a:extLst>
          </p:cNvPr>
          <p:cNvPicPr>
            <a:picLocks noChangeAspect="1"/>
          </p:cNvPicPr>
          <p:nvPr/>
        </p:nvPicPr>
        <p:blipFill>
          <a:blip r:embed="rId3"/>
          <a:stretch>
            <a:fillRect/>
          </a:stretch>
        </p:blipFill>
        <p:spPr>
          <a:xfrm>
            <a:off x="3120244" y="1276709"/>
            <a:ext cx="5680856" cy="4777461"/>
          </a:xfrm>
          <a:prstGeom prst="rect">
            <a:avLst/>
          </a:prstGeom>
        </p:spPr>
      </p:pic>
    </p:spTree>
    <p:extLst>
      <p:ext uri="{BB962C8B-B14F-4D97-AF65-F5344CB8AC3E}">
        <p14:creationId xmlns:p14="http://schemas.microsoft.com/office/powerpoint/2010/main" xmlns="" val="302113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EEDF3-830D-43AF-AA55-7C2966DAFCA2}"/>
              </a:ext>
            </a:extLst>
          </p:cNvPr>
          <p:cNvSpPr>
            <a:spLocks noGrp="1"/>
          </p:cNvSpPr>
          <p:nvPr>
            <p:ph type="title"/>
          </p:nvPr>
        </p:nvSpPr>
        <p:spPr/>
        <p:txBody>
          <a:bodyPr/>
          <a:lstStyle/>
          <a:p>
            <a:r>
              <a:rPr lang="en-US" dirty="0"/>
              <a:t>Layers of the Heart </a:t>
            </a:r>
            <a:r>
              <a:rPr lang="en-US" sz="1000" b="0" dirty="0"/>
              <a:t>1</a:t>
            </a:r>
          </a:p>
        </p:txBody>
      </p:sp>
      <p:sp>
        <p:nvSpPr>
          <p:cNvPr id="3" name="Content Placeholder 2">
            <a:extLst>
              <a:ext uri="{FF2B5EF4-FFF2-40B4-BE49-F238E27FC236}">
                <a16:creationId xmlns="" xmlns:a16="http://schemas.microsoft.com/office/drawing/2014/main" id="{9815B4A3-40A6-4A2F-9955-F0A0AC938020}"/>
              </a:ext>
            </a:extLst>
          </p:cNvPr>
          <p:cNvSpPr>
            <a:spLocks noGrp="1"/>
          </p:cNvSpPr>
          <p:nvPr>
            <p:ph sz="quarter" idx="11"/>
          </p:nvPr>
        </p:nvSpPr>
        <p:spPr/>
        <p:txBody>
          <a:bodyPr/>
          <a:lstStyle/>
          <a:p>
            <a:r>
              <a:rPr lang="pt-BR" dirty="0"/>
              <a:t>Endocardium.</a:t>
            </a:r>
          </a:p>
          <a:p>
            <a:r>
              <a:rPr lang="pt-BR" dirty="0"/>
              <a:t>Myocardium.</a:t>
            </a:r>
          </a:p>
          <a:p>
            <a:r>
              <a:rPr lang="pt-BR" dirty="0"/>
              <a:t>Epicardium.</a:t>
            </a:r>
          </a:p>
          <a:p>
            <a:pPr marL="292608" indent="-292608">
              <a:buFont typeface="Arial" panose="020B0604020202020204" pitchFamily="34" charset="0"/>
              <a:buChar char="•"/>
            </a:pPr>
            <a:r>
              <a:rPr lang="pt-BR" dirty="0"/>
              <a:t>Visceral.</a:t>
            </a:r>
          </a:p>
          <a:p>
            <a:pPr marL="292608" indent="-292608">
              <a:buFont typeface="Arial" panose="020B0604020202020204" pitchFamily="34" charset="0"/>
              <a:buChar char="•"/>
            </a:pPr>
            <a:r>
              <a:rPr lang="pt-BR" dirty="0"/>
              <a:t>Parietal.</a:t>
            </a:r>
          </a:p>
          <a:p>
            <a:pPr marL="292608" indent="-292608">
              <a:buFont typeface="Arial" panose="020B0604020202020204" pitchFamily="34" charset="0"/>
              <a:buChar char="•"/>
            </a:pPr>
            <a:r>
              <a:rPr lang="pt-BR" dirty="0"/>
              <a:t>Pericardial fluid.</a:t>
            </a:r>
          </a:p>
        </p:txBody>
      </p:sp>
      <p:sp>
        <p:nvSpPr>
          <p:cNvPr id="6" name="Slide Number Placeholder 5">
            <a:extLst>
              <a:ext uri="{FF2B5EF4-FFF2-40B4-BE49-F238E27FC236}">
                <a16:creationId xmlns="" xmlns:a16="http://schemas.microsoft.com/office/drawing/2014/main" id="{411DE293-BDC4-47E2-B24B-DBE850ACE410}"/>
              </a:ext>
            </a:extLst>
          </p:cNvPr>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xmlns="" val="316630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 of the Heart </a:t>
            </a:r>
            <a:r>
              <a:rPr lang="en-US" sz="1000" b="0" dirty="0"/>
              <a:t>2</a:t>
            </a:r>
          </a:p>
        </p:txBody>
      </p:sp>
      <p:sp>
        <p:nvSpPr>
          <p:cNvPr id="7" name="Text Placeholder 8">
            <a:extLst>
              <a:ext uri="{FF2B5EF4-FFF2-40B4-BE49-F238E27FC236}">
                <a16:creationId xmlns="" xmlns:a16="http://schemas.microsoft.com/office/drawing/2014/main" id="{D60A2D13-0E2E-4BDD-AC8D-8DB857432E4F}"/>
              </a:ext>
            </a:extLst>
          </p:cNvPr>
          <p:cNvSpPr>
            <a:spLocks noGrp="1"/>
          </p:cNvSpPr>
          <p:nvPr>
            <p:ph type="body" sz="quarter" idx="12"/>
          </p:nvPr>
        </p:nvSpPr>
        <p:spPr>
          <a:xfrm>
            <a:off x="3004459" y="6270170"/>
            <a:ext cx="3145536" cy="24492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9</a:t>
            </a:fld>
            <a:endParaRPr lang="en-US" dirty="0"/>
          </a:p>
        </p:txBody>
      </p:sp>
      <p:pic>
        <p:nvPicPr>
          <p:cNvPr id="11" name="Picture 10" descr="The heart, with an inset showing a close-up of the various layers">
            <a:extLst>
              <a:ext uri="{FF2B5EF4-FFF2-40B4-BE49-F238E27FC236}">
                <a16:creationId xmlns="" xmlns:a16="http://schemas.microsoft.com/office/drawing/2014/main" id="{8D2E754D-8DE9-454F-B0D8-B99B90531165}"/>
              </a:ext>
            </a:extLst>
          </p:cNvPr>
          <p:cNvPicPr>
            <a:picLocks noChangeAspect="1"/>
          </p:cNvPicPr>
          <p:nvPr/>
        </p:nvPicPr>
        <p:blipFill>
          <a:blip r:embed="rId3"/>
          <a:stretch>
            <a:fillRect/>
          </a:stretch>
        </p:blipFill>
        <p:spPr>
          <a:xfrm>
            <a:off x="1770869" y="1450879"/>
            <a:ext cx="5663222" cy="4705915"/>
          </a:xfrm>
          <a:prstGeom prst="rect">
            <a:avLst/>
          </a:prstGeom>
        </p:spPr>
      </p:pic>
    </p:spTree>
    <p:extLst>
      <p:ext uri="{BB962C8B-B14F-4D97-AF65-F5344CB8AC3E}">
        <p14:creationId xmlns:p14="http://schemas.microsoft.com/office/powerpoint/2010/main" xmlns="" val="326112793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HHE_Generic Accessible PPT Template_Editorial_v9_2019.potx" id="{41975DA0-F041-4DB0-8948-AC3BFD0C25BA}" vid="{22313DF8-AA3F-4A8D-9652-6DDC53D759ED}"/>
    </a:ext>
  </a:extLst>
</a:theme>
</file>

<file path=ppt/theme/theme6.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5360</TotalTime>
  <Words>6020</Words>
  <Application>Microsoft Office PowerPoint</Application>
  <PresentationFormat>On-screen Show (4:3)</PresentationFormat>
  <Paragraphs>907</Paragraphs>
  <Slides>63</Slides>
  <Notes>52</Notes>
  <HiddenSlides>0</HiddenSlides>
  <MMClips>0</MMClips>
  <ScaleCrop>false</ScaleCrop>
  <HeadingPairs>
    <vt:vector size="4" baseType="variant">
      <vt:variant>
        <vt:lpstr>Theme</vt:lpstr>
      </vt:variant>
      <vt:variant>
        <vt:i4>6</vt:i4>
      </vt:variant>
      <vt:variant>
        <vt:lpstr>Slide Titles</vt:lpstr>
      </vt:variant>
      <vt:variant>
        <vt:i4>63</vt:i4>
      </vt:variant>
    </vt:vector>
  </HeadingPairs>
  <TitlesOfParts>
    <vt:vector size="69" baseType="lpstr">
      <vt:lpstr>Title Slides Master</vt:lpstr>
      <vt:lpstr>MainContentSlideMaster</vt:lpstr>
      <vt:lpstr>ClosingMaster</vt:lpstr>
      <vt:lpstr>DividerSlideMaster</vt:lpstr>
      <vt:lpstr>ImageDescriptionAppendixSlideMaster</vt:lpstr>
      <vt:lpstr>Urban</vt:lpstr>
      <vt:lpstr>The Cardiovascular System </vt:lpstr>
      <vt:lpstr>Learning Outcomes</vt:lpstr>
      <vt:lpstr>Key Terms 1</vt:lpstr>
      <vt:lpstr>Key Terms 2</vt:lpstr>
      <vt:lpstr>Learning Outcome 6.1</vt:lpstr>
      <vt:lpstr>Introduction to the Heart and Circulation</vt:lpstr>
      <vt:lpstr>Chambers of the Heart</vt:lpstr>
      <vt:lpstr>Layers of the Heart 1</vt:lpstr>
      <vt:lpstr>Layers of the Heart 2</vt:lpstr>
      <vt:lpstr>Types of Circulation</vt:lpstr>
      <vt:lpstr>Coronary Circulation: Coronary Arteries</vt:lpstr>
      <vt:lpstr>Coronary Circulation: Coronary Veins</vt:lpstr>
      <vt:lpstr>Pulmonary and Systemic Circulation</vt:lpstr>
      <vt:lpstr>Arterial versus. Venous Blood</vt:lpstr>
      <vt:lpstr>Learning Outcome 6.2</vt:lpstr>
      <vt:lpstr>Gas Exchange</vt:lpstr>
      <vt:lpstr>Structure of Blood Vessels</vt:lpstr>
      <vt:lpstr>Arteries</vt:lpstr>
      <vt:lpstr>Capillaries</vt:lpstr>
      <vt:lpstr>Veins</vt:lpstr>
      <vt:lpstr>Artery or Vein?</vt:lpstr>
      <vt:lpstr>Learning Outcome 6.3</vt:lpstr>
      <vt:lpstr>Veins in the Antecubital Fossa</vt:lpstr>
      <vt:lpstr>Veins in the Back of the Hand</vt:lpstr>
      <vt:lpstr>Selecting a Vein</vt:lpstr>
      <vt:lpstr>Chapter Summary 1</vt:lpstr>
      <vt:lpstr>Chapter Summary 2</vt:lpstr>
      <vt:lpstr>STOP HERE</vt:lpstr>
      <vt:lpstr>Learning Outcome 6.4</vt:lpstr>
      <vt:lpstr>Functions of Blood</vt:lpstr>
      <vt:lpstr>Blood Components</vt:lpstr>
      <vt:lpstr>Formation of Blood Cells</vt:lpstr>
      <vt:lpstr>Erythrocytes (R B Cs)</vt:lpstr>
      <vt:lpstr>Anemia</vt:lpstr>
      <vt:lpstr>Jaundice</vt:lpstr>
      <vt:lpstr>Leukocytes (W B Cs)</vt:lpstr>
      <vt:lpstr>Categories of Leukocytes</vt:lpstr>
      <vt:lpstr>Polymorphonuclear W B Cs: Neutrophils</vt:lpstr>
      <vt:lpstr>Polymorphonuclear W B Cs: Eosinophils</vt:lpstr>
      <vt:lpstr>Polymorphonuclear W B Cs: Basophils</vt:lpstr>
      <vt:lpstr>Polymorphonuclear W B Cs: Monocytes</vt:lpstr>
      <vt:lpstr>Polymorphonuclear W B Cs: Lymphocytes</vt:lpstr>
      <vt:lpstr>Platelets (Thrombocytes)</vt:lpstr>
      <vt:lpstr>Plasma and Serum</vt:lpstr>
      <vt:lpstr>Plasma versus. Serum</vt:lpstr>
      <vt:lpstr>Safety of Immunocompromised Patients</vt:lpstr>
      <vt:lpstr>Learning Outcome 6.5</vt:lpstr>
      <vt:lpstr>Hemostasis</vt:lpstr>
      <vt:lpstr>Step 1: Blood Vessel Spasm</vt:lpstr>
      <vt:lpstr>Step 2: Platelet Plug Formation</vt:lpstr>
      <vt:lpstr>Step 3: Blood Clotting</vt:lpstr>
      <vt:lpstr>Step 4: Fibrinolysis</vt:lpstr>
      <vt:lpstr>Step 3 Detail: Clotting Cascade</vt:lpstr>
      <vt:lpstr>Step 4 Detail: Fibrinolysis Cascade</vt:lpstr>
      <vt:lpstr>Lack of Clotting Factors</vt:lpstr>
      <vt:lpstr>Learning Outcome 6.6</vt:lpstr>
      <vt:lpstr>A B O Blood Types</vt:lpstr>
      <vt:lpstr>Agglutination of A B O Blood Types</vt:lpstr>
      <vt:lpstr>A B O Compatibility</vt:lpstr>
      <vt:lpstr>Rh Factor</vt:lpstr>
      <vt:lpstr>Complications Due to Rh Factor</vt:lpstr>
      <vt:lpstr>Chapter Summary 2</vt:lpstr>
      <vt:lpstr>Chapter Summary 3</vt:lpstr>
    </vt:vector>
  </TitlesOfParts>
  <Company>McGraw Hill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dc:title>
  <dc:creator>Emma Flores</dc:creator>
  <cp:lastModifiedBy>emma.flores</cp:lastModifiedBy>
  <cp:revision>2167</cp:revision>
  <dcterms:created xsi:type="dcterms:W3CDTF">2020-12-08T04:00:13Z</dcterms:created>
  <dcterms:modified xsi:type="dcterms:W3CDTF">2024-07-29T16:44:54Z</dcterms:modified>
</cp:coreProperties>
</file>