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88" r:id="rId3"/>
    <p:sldId id="259" r:id="rId4"/>
    <p:sldId id="258" r:id="rId5"/>
    <p:sldId id="260" r:id="rId6"/>
    <p:sldId id="261" r:id="rId7"/>
    <p:sldId id="262" r:id="rId8"/>
    <p:sldId id="263" r:id="rId9"/>
    <p:sldId id="264" r:id="rId10"/>
    <p:sldId id="266" r:id="rId11"/>
    <p:sldId id="292" r:id="rId12"/>
    <p:sldId id="267" r:id="rId13"/>
    <p:sldId id="277" r:id="rId14"/>
    <p:sldId id="278" r:id="rId15"/>
    <p:sldId id="279" r:id="rId16"/>
    <p:sldId id="280" r:id="rId17"/>
    <p:sldId id="281" r:id="rId18"/>
    <p:sldId id="282" r:id="rId19"/>
    <p:sldId id="283" r:id="rId20"/>
    <p:sldId id="284" r:id="rId21"/>
    <p:sldId id="286" r:id="rId22"/>
    <p:sldId id="285" r:id="rId23"/>
    <p:sldId id="289" r:id="rId24"/>
    <p:sldId id="287"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70" autoAdjust="0"/>
  </p:normalViewPr>
  <p:slideViewPr>
    <p:cSldViewPr>
      <p:cViewPr>
        <p:scale>
          <a:sx n="77" d="100"/>
          <a:sy n="77" d="100"/>
        </p:scale>
        <p:origin x="-1170"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png"/></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07950"/>
            <a:ext cx="9101138" cy="6750050"/>
            <a:chOff x="0" y="68"/>
            <a:chExt cx="5733" cy="4252"/>
          </a:xfrm>
        </p:grpSpPr>
        <p:grpSp>
          <p:nvGrpSpPr>
            <p:cNvPr id="5" name="Group 3"/>
            <p:cNvGrpSpPr>
              <a:grpSpLocks/>
            </p:cNvGrpSpPr>
            <p:nvPr/>
          </p:nvGrpSpPr>
          <p:grpSpPr bwMode="auto">
            <a:xfrm>
              <a:off x="0" y="68"/>
              <a:ext cx="5733" cy="4088"/>
              <a:chOff x="0" y="68"/>
              <a:chExt cx="5733" cy="4088"/>
            </a:xfrm>
          </p:grpSpPr>
          <p:grpSp>
            <p:nvGrpSpPr>
              <p:cNvPr id="37" name="Group 4"/>
              <p:cNvGrpSpPr>
                <a:grpSpLocks/>
              </p:cNvGrpSpPr>
              <p:nvPr userDrawn="1"/>
            </p:nvGrpSpPr>
            <p:grpSpPr bwMode="auto">
              <a:xfrm>
                <a:off x="0" y="144"/>
                <a:ext cx="5730" cy="4012"/>
                <a:chOff x="0" y="144"/>
                <a:chExt cx="5730" cy="4012"/>
              </a:xfrm>
            </p:grpSpPr>
            <p:sp>
              <p:nvSpPr>
                <p:cNvPr id="50" name="Line 5"/>
                <p:cNvSpPr>
                  <a:spLocks noChangeShapeType="1"/>
                </p:cNvSpPr>
                <p:nvPr/>
              </p:nvSpPr>
              <p:spPr bwMode="hidden">
                <a:xfrm rot="-5400000">
                  <a:off x="195"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Line 6"/>
                <p:cNvSpPr>
                  <a:spLocks noChangeShapeType="1"/>
                </p:cNvSpPr>
                <p:nvPr/>
              </p:nvSpPr>
              <p:spPr bwMode="hidden">
                <a:xfrm rot="-5400000">
                  <a:off x="195"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Line 7"/>
                <p:cNvSpPr>
                  <a:spLocks noChangeShapeType="1"/>
                </p:cNvSpPr>
                <p:nvPr/>
              </p:nvSpPr>
              <p:spPr bwMode="hidden">
                <a:xfrm rot="-5400000">
                  <a:off x="195" y="141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Line 8"/>
                <p:cNvSpPr>
                  <a:spLocks noChangeShapeType="1"/>
                </p:cNvSpPr>
                <p:nvPr/>
              </p:nvSpPr>
              <p:spPr bwMode="hidden">
                <a:xfrm rot="-5400000">
                  <a:off x="195" y="1918"/>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Line 9"/>
                <p:cNvSpPr>
                  <a:spLocks noChangeShapeType="1"/>
                </p:cNvSpPr>
                <p:nvPr/>
              </p:nvSpPr>
              <p:spPr bwMode="hidden">
                <a:xfrm rot="-5400000">
                  <a:off x="195" y="2438"/>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Line 10"/>
                <p:cNvSpPr>
                  <a:spLocks noChangeShapeType="1"/>
                </p:cNvSpPr>
                <p:nvPr/>
              </p:nvSpPr>
              <p:spPr bwMode="hidden">
                <a:xfrm rot="-5400000">
                  <a:off x="195" y="2939"/>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Line 11"/>
                <p:cNvSpPr>
                  <a:spLocks noChangeShapeType="1"/>
                </p:cNvSpPr>
                <p:nvPr/>
              </p:nvSpPr>
              <p:spPr bwMode="hidden">
                <a:xfrm rot="-5400000">
                  <a:off x="195" y="3460"/>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Line 12"/>
                <p:cNvSpPr>
                  <a:spLocks noChangeShapeType="1"/>
                </p:cNvSpPr>
                <p:nvPr/>
              </p:nvSpPr>
              <p:spPr bwMode="hidden">
                <a:xfrm rot="-5400000">
                  <a:off x="195" y="3961"/>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8" name="Group 13"/>
                <p:cNvGrpSpPr>
                  <a:grpSpLocks/>
                </p:cNvGrpSpPr>
                <p:nvPr userDrawn="1"/>
              </p:nvGrpSpPr>
              <p:grpSpPr bwMode="auto">
                <a:xfrm>
                  <a:off x="483" y="144"/>
                  <a:ext cx="975" cy="4012"/>
                  <a:chOff x="483" y="144"/>
                  <a:chExt cx="975" cy="4012"/>
                </a:xfrm>
              </p:grpSpPr>
              <p:grpSp>
                <p:nvGrpSpPr>
                  <p:cNvPr id="207" name="Group 14"/>
                  <p:cNvGrpSpPr>
                    <a:grpSpLocks/>
                  </p:cNvGrpSpPr>
                  <p:nvPr userDrawn="1"/>
                </p:nvGrpSpPr>
                <p:grpSpPr bwMode="auto">
                  <a:xfrm>
                    <a:off x="483" y="144"/>
                    <a:ext cx="975" cy="947"/>
                    <a:chOff x="483" y="144"/>
                    <a:chExt cx="975" cy="947"/>
                  </a:xfrm>
                </p:grpSpPr>
                <p:sp>
                  <p:nvSpPr>
                    <p:cNvPr id="235" name="Line 15"/>
                    <p:cNvSpPr>
                      <a:spLocks noChangeShapeType="1"/>
                    </p:cNvSpPr>
                    <p:nvPr/>
                  </p:nvSpPr>
                  <p:spPr bwMode="hidden">
                    <a:xfrm>
                      <a:off x="483"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 name="Line 16"/>
                    <p:cNvSpPr>
                      <a:spLocks noChangeShapeType="1"/>
                    </p:cNvSpPr>
                    <p:nvPr/>
                  </p:nvSpPr>
                  <p:spPr bwMode="hidden">
                    <a:xfrm>
                      <a:off x="984"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 name="Line 17"/>
                    <p:cNvSpPr>
                      <a:spLocks noChangeShapeType="1"/>
                    </p:cNvSpPr>
                    <p:nvPr/>
                  </p:nvSpPr>
                  <p:spPr bwMode="hidden">
                    <a:xfrm>
                      <a:off x="984"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 name="Line 18"/>
                    <p:cNvSpPr>
                      <a:spLocks noChangeShapeType="1"/>
                    </p:cNvSpPr>
                    <p:nvPr/>
                  </p:nvSpPr>
                  <p:spPr bwMode="hidden">
                    <a:xfrm>
                      <a:off x="483"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 name="Line 19"/>
                    <p:cNvSpPr>
                      <a:spLocks noChangeShapeType="1"/>
                    </p:cNvSpPr>
                    <p:nvPr/>
                  </p:nvSpPr>
                  <p:spPr bwMode="hidden">
                    <a:xfrm rot="-5400000">
                      <a:off x="734"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 name="Line 20"/>
                    <p:cNvSpPr>
                      <a:spLocks noChangeShapeType="1"/>
                    </p:cNvSpPr>
                    <p:nvPr/>
                  </p:nvSpPr>
                  <p:spPr bwMode="hidden">
                    <a:xfrm rot="-5400000">
                      <a:off x="1263"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 name="Line 21"/>
                    <p:cNvSpPr>
                      <a:spLocks noChangeShapeType="1"/>
                    </p:cNvSpPr>
                    <p:nvPr/>
                  </p:nvSpPr>
                  <p:spPr bwMode="hidden">
                    <a:xfrm rot="-5400000">
                      <a:off x="1263"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 name="Line 22"/>
                    <p:cNvSpPr>
                      <a:spLocks noChangeShapeType="1"/>
                    </p:cNvSpPr>
                    <p:nvPr/>
                  </p:nvSpPr>
                  <p:spPr bwMode="hidden">
                    <a:xfrm rot="-5400000">
                      <a:off x="734"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08" name="Group 23"/>
                  <p:cNvGrpSpPr>
                    <a:grpSpLocks/>
                  </p:cNvGrpSpPr>
                  <p:nvPr/>
                </p:nvGrpSpPr>
                <p:grpSpPr bwMode="auto">
                  <a:xfrm>
                    <a:off x="483" y="1166"/>
                    <a:ext cx="975" cy="947"/>
                    <a:chOff x="288" y="528"/>
                    <a:chExt cx="1680" cy="1632"/>
                  </a:xfrm>
                </p:grpSpPr>
                <p:sp>
                  <p:nvSpPr>
                    <p:cNvPr id="227" name="Line 24"/>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8" name="Line 25"/>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9" name="Line 26"/>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0" name="Line 27"/>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 name="Line 28"/>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2" name="Line 29"/>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3" name="Line 30"/>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4" name="Line 31"/>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09" name="Group 32"/>
                  <p:cNvGrpSpPr>
                    <a:grpSpLocks/>
                  </p:cNvGrpSpPr>
                  <p:nvPr/>
                </p:nvGrpSpPr>
                <p:grpSpPr bwMode="auto">
                  <a:xfrm>
                    <a:off x="483" y="2187"/>
                    <a:ext cx="975" cy="947"/>
                    <a:chOff x="288" y="528"/>
                    <a:chExt cx="1680" cy="1632"/>
                  </a:xfrm>
                </p:grpSpPr>
                <p:sp>
                  <p:nvSpPr>
                    <p:cNvPr id="219" name="Line 33"/>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0" name="Line 34"/>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1" name="Line 35"/>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2" name="Line 36"/>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3" name="Line 37"/>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 name="Line 38"/>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 name="Line 39"/>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 name="Line 40"/>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10" name="Group 41"/>
                  <p:cNvGrpSpPr>
                    <a:grpSpLocks/>
                  </p:cNvGrpSpPr>
                  <p:nvPr/>
                </p:nvGrpSpPr>
                <p:grpSpPr bwMode="auto">
                  <a:xfrm>
                    <a:off x="483" y="3209"/>
                    <a:ext cx="975" cy="947"/>
                    <a:chOff x="288" y="528"/>
                    <a:chExt cx="1680" cy="1632"/>
                  </a:xfrm>
                </p:grpSpPr>
                <p:sp>
                  <p:nvSpPr>
                    <p:cNvPr id="211" name="Line 42"/>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Line 43"/>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3" name="Line 44"/>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 name="Line 45"/>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 name="Line 46"/>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 name="Line 47"/>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7" name="Line 48"/>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8" name="Line 49"/>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59" name="Group 50"/>
                <p:cNvGrpSpPr>
                  <a:grpSpLocks/>
                </p:cNvGrpSpPr>
                <p:nvPr userDrawn="1"/>
              </p:nvGrpSpPr>
              <p:grpSpPr bwMode="auto">
                <a:xfrm>
                  <a:off x="1551" y="144"/>
                  <a:ext cx="975" cy="4012"/>
                  <a:chOff x="1551" y="144"/>
                  <a:chExt cx="975" cy="4012"/>
                </a:xfrm>
              </p:grpSpPr>
              <p:grpSp>
                <p:nvGrpSpPr>
                  <p:cNvPr id="171" name="Group 51"/>
                  <p:cNvGrpSpPr>
                    <a:grpSpLocks/>
                  </p:cNvGrpSpPr>
                  <p:nvPr userDrawn="1"/>
                </p:nvGrpSpPr>
                <p:grpSpPr bwMode="auto">
                  <a:xfrm>
                    <a:off x="1551" y="144"/>
                    <a:ext cx="975" cy="947"/>
                    <a:chOff x="1551" y="144"/>
                    <a:chExt cx="975" cy="947"/>
                  </a:xfrm>
                </p:grpSpPr>
                <p:sp>
                  <p:nvSpPr>
                    <p:cNvPr id="199" name="Line 52"/>
                    <p:cNvSpPr>
                      <a:spLocks noChangeShapeType="1"/>
                    </p:cNvSpPr>
                    <p:nvPr/>
                  </p:nvSpPr>
                  <p:spPr bwMode="hidden">
                    <a:xfrm>
                      <a:off x="1551"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0" name="Line 53"/>
                    <p:cNvSpPr>
                      <a:spLocks noChangeShapeType="1"/>
                    </p:cNvSpPr>
                    <p:nvPr/>
                  </p:nvSpPr>
                  <p:spPr bwMode="hidden">
                    <a:xfrm>
                      <a:off x="2052"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 name="Line 54"/>
                    <p:cNvSpPr>
                      <a:spLocks noChangeShapeType="1"/>
                    </p:cNvSpPr>
                    <p:nvPr/>
                  </p:nvSpPr>
                  <p:spPr bwMode="hidden">
                    <a:xfrm>
                      <a:off x="2052"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2" name="Line 55"/>
                    <p:cNvSpPr>
                      <a:spLocks noChangeShapeType="1"/>
                    </p:cNvSpPr>
                    <p:nvPr/>
                  </p:nvSpPr>
                  <p:spPr bwMode="hidden">
                    <a:xfrm>
                      <a:off x="1551"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3" name="Line 56"/>
                    <p:cNvSpPr>
                      <a:spLocks noChangeShapeType="1"/>
                    </p:cNvSpPr>
                    <p:nvPr/>
                  </p:nvSpPr>
                  <p:spPr bwMode="hidden">
                    <a:xfrm rot="-5400000">
                      <a:off x="1802"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 name="Line 57"/>
                    <p:cNvSpPr>
                      <a:spLocks noChangeShapeType="1"/>
                    </p:cNvSpPr>
                    <p:nvPr/>
                  </p:nvSpPr>
                  <p:spPr bwMode="hidden">
                    <a:xfrm rot="-5400000">
                      <a:off x="2331"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 name="Line 58"/>
                    <p:cNvSpPr>
                      <a:spLocks noChangeShapeType="1"/>
                    </p:cNvSpPr>
                    <p:nvPr/>
                  </p:nvSpPr>
                  <p:spPr bwMode="hidden">
                    <a:xfrm rot="-5400000">
                      <a:off x="2331"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 name="Line 59"/>
                    <p:cNvSpPr>
                      <a:spLocks noChangeShapeType="1"/>
                    </p:cNvSpPr>
                    <p:nvPr/>
                  </p:nvSpPr>
                  <p:spPr bwMode="hidden">
                    <a:xfrm rot="-5400000">
                      <a:off x="1802"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2" name="Group 60"/>
                  <p:cNvGrpSpPr>
                    <a:grpSpLocks/>
                  </p:cNvGrpSpPr>
                  <p:nvPr/>
                </p:nvGrpSpPr>
                <p:grpSpPr bwMode="auto">
                  <a:xfrm>
                    <a:off x="1551" y="1166"/>
                    <a:ext cx="975" cy="947"/>
                    <a:chOff x="288" y="528"/>
                    <a:chExt cx="1680" cy="1632"/>
                  </a:xfrm>
                </p:grpSpPr>
                <p:sp>
                  <p:nvSpPr>
                    <p:cNvPr id="191" name="Line 61"/>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 name="Line 62"/>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3" name="Line 63"/>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 name="Line 64"/>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 name="Line 65"/>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6" name="Line 66"/>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7" name="Line 67"/>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8" name="Line 68"/>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3" name="Group 69"/>
                  <p:cNvGrpSpPr>
                    <a:grpSpLocks/>
                  </p:cNvGrpSpPr>
                  <p:nvPr/>
                </p:nvGrpSpPr>
                <p:grpSpPr bwMode="auto">
                  <a:xfrm>
                    <a:off x="1551" y="2187"/>
                    <a:ext cx="975" cy="947"/>
                    <a:chOff x="288" y="528"/>
                    <a:chExt cx="1680" cy="1632"/>
                  </a:xfrm>
                </p:grpSpPr>
                <p:sp>
                  <p:nvSpPr>
                    <p:cNvPr id="183" name="Line 70"/>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 name="Line 71"/>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5" name="Line 72"/>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6" name="Line 73"/>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 name="Line 74"/>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 name="Line 75"/>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9" name="Line 76"/>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 name="Line 77"/>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4" name="Group 78"/>
                  <p:cNvGrpSpPr>
                    <a:grpSpLocks/>
                  </p:cNvGrpSpPr>
                  <p:nvPr/>
                </p:nvGrpSpPr>
                <p:grpSpPr bwMode="auto">
                  <a:xfrm>
                    <a:off x="1551" y="3209"/>
                    <a:ext cx="975" cy="947"/>
                    <a:chOff x="288" y="528"/>
                    <a:chExt cx="1680" cy="1632"/>
                  </a:xfrm>
                </p:grpSpPr>
                <p:sp>
                  <p:nvSpPr>
                    <p:cNvPr id="175" name="Line 79"/>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6" name="Line 80"/>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7" name="Line 81"/>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 name="Line 82"/>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9" name="Line 83"/>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0" name="Line 84"/>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1" name="Line 85"/>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2" name="Line 86"/>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60" name="Group 87"/>
                <p:cNvGrpSpPr>
                  <a:grpSpLocks/>
                </p:cNvGrpSpPr>
                <p:nvPr userDrawn="1"/>
              </p:nvGrpSpPr>
              <p:grpSpPr bwMode="auto">
                <a:xfrm>
                  <a:off x="2619" y="144"/>
                  <a:ext cx="975" cy="4012"/>
                  <a:chOff x="2619" y="144"/>
                  <a:chExt cx="975" cy="4012"/>
                </a:xfrm>
              </p:grpSpPr>
              <p:grpSp>
                <p:nvGrpSpPr>
                  <p:cNvPr id="135" name="Group 88"/>
                  <p:cNvGrpSpPr>
                    <a:grpSpLocks/>
                  </p:cNvGrpSpPr>
                  <p:nvPr userDrawn="1"/>
                </p:nvGrpSpPr>
                <p:grpSpPr bwMode="auto">
                  <a:xfrm>
                    <a:off x="2619" y="144"/>
                    <a:ext cx="975" cy="947"/>
                    <a:chOff x="2619" y="144"/>
                    <a:chExt cx="975" cy="947"/>
                  </a:xfrm>
                </p:grpSpPr>
                <p:sp>
                  <p:nvSpPr>
                    <p:cNvPr id="163" name="Line 89"/>
                    <p:cNvSpPr>
                      <a:spLocks noChangeShapeType="1"/>
                    </p:cNvSpPr>
                    <p:nvPr/>
                  </p:nvSpPr>
                  <p:spPr bwMode="hidden">
                    <a:xfrm>
                      <a:off x="2619"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 name="Line 90"/>
                    <p:cNvSpPr>
                      <a:spLocks noChangeShapeType="1"/>
                    </p:cNvSpPr>
                    <p:nvPr/>
                  </p:nvSpPr>
                  <p:spPr bwMode="hidden">
                    <a:xfrm>
                      <a:off x="3120"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5" name="Line 91"/>
                    <p:cNvSpPr>
                      <a:spLocks noChangeShapeType="1"/>
                    </p:cNvSpPr>
                    <p:nvPr/>
                  </p:nvSpPr>
                  <p:spPr bwMode="hidden">
                    <a:xfrm>
                      <a:off x="3120"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6" name="Line 92"/>
                    <p:cNvSpPr>
                      <a:spLocks noChangeShapeType="1"/>
                    </p:cNvSpPr>
                    <p:nvPr/>
                  </p:nvSpPr>
                  <p:spPr bwMode="hidden">
                    <a:xfrm>
                      <a:off x="2619"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7" name="Line 93"/>
                    <p:cNvSpPr>
                      <a:spLocks noChangeShapeType="1"/>
                    </p:cNvSpPr>
                    <p:nvPr/>
                  </p:nvSpPr>
                  <p:spPr bwMode="hidden">
                    <a:xfrm rot="-5400000">
                      <a:off x="2870"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8" name="Line 94"/>
                    <p:cNvSpPr>
                      <a:spLocks noChangeShapeType="1"/>
                    </p:cNvSpPr>
                    <p:nvPr/>
                  </p:nvSpPr>
                  <p:spPr bwMode="hidden">
                    <a:xfrm rot="-5400000">
                      <a:off x="3399"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9" name="Line 95"/>
                    <p:cNvSpPr>
                      <a:spLocks noChangeShapeType="1"/>
                    </p:cNvSpPr>
                    <p:nvPr/>
                  </p:nvSpPr>
                  <p:spPr bwMode="hidden">
                    <a:xfrm rot="-5400000">
                      <a:off x="3399"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0" name="Line 96"/>
                    <p:cNvSpPr>
                      <a:spLocks noChangeShapeType="1"/>
                    </p:cNvSpPr>
                    <p:nvPr/>
                  </p:nvSpPr>
                  <p:spPr bwMode="hidden">
                    <a:xfrm rot="-5400000">
                      <a:off x="2870"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6" name="Group 97"/>
                  <p:cNvGrpSpPr>
                    <a:grpSpLocks/>
                  </p:cNvGrpSpPr>
                  <p:nvPr/>
                </p:nvGrpSpPr>
                <p:grpSpPr bwMode="auto">
                  <a:xfrm>
                    <a:off x="2619" y="1166"/>
                    <a:ext cx="975" cy="947"/>
                    <a:chOff x="288" y="528"/>
                    <a:chExt cx="1680" cy="1632"/>
                  </a:xfrm>
                </p:grpSpPr>
                <p:sp>
                  <p:nvSpPr>
                    <p:cNvPr id="155" name="Line 98"/>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6" name="Line 99"/>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7" name="Line 100"/>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8" name="Line 101"/>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9" name="Line 102"/>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0" name="Line 103"/>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1" name="Line 104"/>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2" name="Line 105"/>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7" name="Group 106"/>
                  <p:cNvGrpSpPr>
                    <a:grpSpLocks/>
                  </p:cNvGrpSpPr>
                  <p:nvPr/>
                </p:nvGrpSpPr>
                <p:grpSpPr bwMode="auto">
                  <a:xfrm>
                    <a:off x="2619" y="2187"/>
                    <a:ext cx="975" cy="947"/>
                    <a:chOff x="288" y="528"/>
                    <a:chExt cx="1680" cy="1632"/>
                  </a:xfrm>
                </p:grpSpPr>
                <p:sp>
                  <p:nvSpPr>
                    <p:cNvPr id="147" name="Line 107"/>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8" name="Line 108"/>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9" name="Line 109"/>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0" name="Line 110"/>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1" name="Line 111"/>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 name="Line 112"/>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 name="Line 113"/>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 name="Line 114"/>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8" name="Group 115"/>
                  <p:cNvGrpSpPr>
                    <a:grpSpLocks/>
                  </p:cNvGrpSpPr>
                  <p:nvPr/>
                </p:nvGrpSpPr>
                <p:grpSpPr bwMode="auto">
                  <a:xfrm>
                    <a:off x="2619" y="3209"/>
                    <a:ext cx="975" cy="947"/>
                    <a:chOff x="288" y="528"/>
                    <a:chExt cx="1680" cy="1632"/>
                  </a:xfrm>
                </p:grpSpPr>
                <p:sp>
                  <p:nvSpPr>
                    <p:cNvPr id="139" name="Line 116"/>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 name="Line 117"/>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1" name="Line 118"/>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 name="Line 119"/>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 name="Line 120"/>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 name="Line 121"/>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 name="Line 122"/>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6" name="Line 123"/>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61" name="Group 124"/>
                <p:cNvGrpSpPr>
                  <a:grpSpLocks/>
                </p:cNvGrpSpPr>
                <p:nvPr userDrawn="1"/>
              </p:nvGrpSpPr>
              <p:grpSpPr bwMode="auto">
                <a:xfrm>
                  <a:off x="3687" y="144"/>
                  <a:ext cx="975" cy="4012"/>
                  <a:chOff x="3687" y="144"/>
                  <a:chExt cx="975" cy="4012"/>
                </a:xfrm>
              </p:grpSpPr>
              <p:grpSp>
                <p:nvGrpSpPr>
                  <p:cNvPr id="99" name="Group 125"/>
                  <p:cNvGrpSpPr>
                    <a:grpSpLocks/>
                  </p:cNvGrpSpPr>
                  <p:nvPr userDrawn="1"/>
                </p:nvGrpSpPr>
                <p:grpSpPr bwMode="auto">
                  <a:xfrm>
                    <a:off x="3687" y="144"/>
                    <a:ext cx="975" cy="947"/>
                    <a:chOff x="3687" y="144"/>
                    <a:chExt cx="975" cy="947"/>
                  </a:xfrm>
                </p:grpSpPr>
                <p:sp>
                  <p:nvSpPr>
                    <p:cNvPr id="127" name="Line 126"/>
                    <p:cNvSpPr>
                      <a:spLocks noChangeShapeType="1"/>
                    </p:cNvSpPr>
                    <p:nvPr/>
                  </p:nvSpPr>
                  <p:spPr bwMode="hidden">
                    <a:xfrm>
                      <a:off x="3687"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 name="Line 127"/>
                    <p:cNvSpPr>
                      <a:spLocks noChangeShapeType="1"/>
                    </p:cNvSpPr>
                    <p:nvPr/>
                  </p:nvSpPr>
                  <p:spPr bwMode="hidden">
                    <a:xfrm>
                      <a:off x="4188"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9" name="Line 128"/>
                    <p:cNvSpPr>
                      <a:spLocks noChangeShapeType="1"/>
                    </p:cNvSpPr>
                    <p:nvPr/>
                  </p:nvSpPr>
                  <p:spPr bwMode="hidden">
                    <a:xfrm>
                      <a:off x="4188"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0" name="Line 129"/>
                    <p:cNvSpPr>
                      <a:spLocks noChangeShapeType="1"/>
                    </p:cNvSpPr>
                    <p:nvPr/>
                  </p:nvSpPr>
                  <p:spPr bwMode="hidden">
                    <a:xfrm>
                      <a:off x="3687"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1" name="Line 130"/>
                    <p:cNvSpPr>
                      <a:spLocks noChangeShapeType="1"/>
                    </p:cNvSpPr>
                    <p:nvPr/>
                  </p:nvSpPr>
                  <p:spPr bwMode="hidden">
                    <a:xfrm rot="-5400000">
                      <a:off x="3938"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2" name="Line 131"/>
                    <p:cNvSpPr>
                      <a:spLocks noChangeShapeType="1"/>
                    </p:cNvSpPr>
                    <p:nvPr/>
                  </p:nvSpPr>
                  <p:spPr bwMode="hidden">
                    <a:xfrm rot="-5400000">
                      <a:off x="4467"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 name="Line 132"/>
                    <p:cNvSpPr>
                      <a:spLocks noChangeShapeType="1"/>
                    </p:cNvSpPr>
                    <p:nvPr/>
                  </p:nvSpPr>
                  <p:spPr bwMode="hidden">
                    <a:xfrm rot="-5400000">
                      <a:off x="4467"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4" name="Line 133"/>
                    <p:cNvSpPr>
                      <a:spLocks noChangeShapeType="1"/>
                    </p:cNvSpPr>
                    <p:nvPr/>
                  </p:nvSpPr>
                  <p:spPr bwMode="hidden">
                    <a:xfrm rot="-5400000">
                      <a:off x="3938"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0" name="Group 134"/>
                  <p:cNvGrpSpPr>
                    <a:grpSpLocks/>
                  </p:cNvGrpSpPr>
                  <p:nvPr/>
                </p:nvGrpSpPr>
                <p:grpSpPr bwMode="auto">
                  <a:xfrm>
                    <a:off x="3687" y="1166"/>
                    <a:ext cx="975" cy="947"/>
                    <a:chOff x="288" y="528"/>
                    <a:chExt cx="1680" cy="1632"/>
                  </a:xfrm>
                </p:grpSpPr>
                <p:sp>
                  <p:nvSpPr>
                    <p:cNvPr id="119" name="Line 135"/>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 name="Line 136"/>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1" name="Line 137"/>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 name="Line 138"/>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 name="Line 139"/>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 name="Line 140"/>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 name="Line 141"/>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6" name="Line 142"/>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1" name="Group 143"/>
                  <p:cNvGrpSpPr>
                    <a:grpSpLocks/>
                  </p:cNvGrpSpPr>
                  <p:nvPr/>
                </p:nvGrpSpPr>
                <p:grpSpPr bwMode="auto">
                  <a:xfrm>
                    <a:off x="3687" y="2187"/>
                    <a:ext cx="975" cy="947"/>
                    <a:chOff x="288" y="528"/>
                    <a:chExt cx="1680" cy="1632"/>
                  </a:xfrm>
                </p:grpSpPr>
                <p:sp>
                  <p:nvSpPr>
                    <p:cNvPr id="111" name="Line 144"/>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 name="Line 145"/>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 name="Line 146"/>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 name="Line 147"/>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 name="Line 148"/>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 name="Line 149"/>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 name="Line 150"/>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 name="Line 151"/>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2" name="Group 152"/>
                  <p:cNvGrpSpPr>
                    <a:grpSpLocks/>
                  </p:cNvGrpSpPr>
                  <p:nvPr/>
                </p:nvGrpSpPr>
                <p:grpSpPr bwMode="auto">
                  <a:xfrm>
                    <a:off x="3687" y="3209"/>
                    <a:ext cx="975" cy="947"/>
                    <a:chOff x="288" y="528"/>
                    <a:chExt cx="1680" cy="1632"/>
                  </a:xfrm>
                </p:grpSpPr>
                <p:sp>
                  <p:nvSpPr>
                    <p:cNvPr id="103" name="Line 153"/>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Line 154"/>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 name="Line 155"/>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 name="Line 156"/>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 name="Line 157"/>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 name="Line 158"/>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 name="Line 159"/>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 name="Line 160"/>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62" name="Group 161"/>
                <p:cNvGrpSpPr>
                  <a:grpSpLocks/>
                </p:cNvGrpSpPr>
                <p:nvPr userDrawn="1"/>
              </p:nvGrpSpPr>
              <p:grpSpPr bwMode="auto">
                <a:xfrm>
                  <a:off x="4755" y="144"/>
                  <a:ext cx="975" cy="4012"/>
                  <a:chOff x="4755" y="144"/>
                  <a:chExt cx="975" cy="4012"/>
                </a:xfrm>
              </p:grpSpPr>
              <p:grpSp>
                <p:nvGrpSpPr>
                  <p:cNvPr id="63" name="Group 162"/>
                  <p:cNvGrpSpPr>
                    <a:grpSpLocks/>
                  </p:cNvGrpSpPr>
                  <p:nvPr userDrawn="1"/>
                </p:nvGrpSpPr>
                <p:grpSpPr bwMode="auto">
                  <a:xfrm>
                    <a:off x="4755" y="144"/>
                    <a:ext cx="975" cy="947"/>
                    <a:chOff x="4755" y="144"/>
                    <a:chExt cx="975" cy="947"/>
                  </a:xfrm>
                </p:grpSpPr>
                <p:sp>
                  <p:nvSpPr>
                    <p:cNvPr id="91" name="Line 163"/>
                    <p:cNvSpPr>
                      <a:spLocks noChangeShapeType="1"/>
                    </p:cNvSpPr>
                    <p:nvPr/>
                  </p:nvSpPr>
                  <p:spPr bwMode="hidden">
                    <a:xfrm>
                      <a:off x="4755"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 name="Line 164"/>
                    <p:cNvSpPr>
                      <a:spLocks noChangeShapeType="1"/>
                    </p:cNvSpPr>
                    <p:nvPr/>
                  </p:nvSpPr>
                  <p:spPr bwMode="hidden">
                    <a:xfrm>
                      <a:off x="5256" y="144"/>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 name="Line 165"/>
                    <p:cNvSpPr>
                      <a:spLocks noChangeShapeType="1"/>
                    </p:cNvSpPr>
                    <p:nvPr/>
                  </p:nvSpPr>
                  <p:spPr bwMode="hidden">
                    <a:xfrm>
                      <a:off x="5256"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 name="Line 166"/>
                    <p:cNvSpPr>
                      <a:spLocks noChangeShapeType="1"/>
                    </p:cNvSpPr>
                    <p:nvPr/>
                  </p:nvSpPr>
                  <p:spPr bwMode="hidden">
                    <a:xfrm>
                      <a:off x="4755" y="64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 name="Line 167"/>
                    <p:cNvSpPr>
                      <a:spLocks noChangeShapeType="1"/>
                    </p:cNvSpPr>
                    <p:nvPr/>
                  </p:nvSpPr>
                  <p:spPr bwMode="hidden">
                    <a:xfrm rot="-5400000">
                      <a:off x="5006"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 name="Line 168"/>
                    <p:cNvSpPr>
                      <a:spLocks noChangeShapeType="1"/>
                    </p:cNvSpPr>
                    <p:nvPr/>
                  </p:nvSpPr>
                  <p:spPr bwMode="hidden">
                    <a:xfrm rot="-5400000">
                      <a:off x="5535" y="395"/>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 name="Line 169"/>
                    <p:cNvSpPr>
                      <a:spLocks noChangeShapeType="1"/>
                    </p:cNvSpPr>
                    <p:nvPr/>
                  </p:nvSpPr>
                  <p:spPr bwMode="hidden">
                    <a:xfrm rot="-5400000">
                      <a:off x="5535"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 name="Line 170"/>
                    <p:cNvSpPr>
                      <a:spLocks noChangeShapeType="1"/>
                    </p:cNvSpPr>
                    <p:nvPr/>
                  </p:nvSpPr>
                  <p:spPr bwMode="hidden">
                    <a:xfrm rot="-5400000">
                      <a:off x="5006" y="896"/>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 name="Group 171"/>
                  <p:cNvGrpSpPr>
                    <a:grpSpLocks/>
                  </p:cNvGrpSpPr>
                  <p:nvPr/>
                </p:nvGrpSpPr>
                <p:grpSpPr bwMode="auto">
                  <a:xfrm>
                    <a:off x="4755" y="1166"/>
                    <a:ext cx="975" cy="947"/>
                    <a:chOff x="288" y="528"/>
                    <a:chExt cx="1680" cy="1632"/>
                  </a:xfrm>
                </p:grpSpPr>
                <p:sp>
                  <p:nvSpPr>
                    <p:cNvPr id="83" name="Line 172"/>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Line 173"/>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Line 174"/>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 name="Line 175"/>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 name="Line 176"/>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 name="Line 177"/>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 name="Line 178"/>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 name="Line 179"/>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5" name="Group 180"/>
                  <p:cNvGrpSpPr>
                    <a:grpSpLocks/>
                  </p:cNvGrpSpPr>
                  <p:nvPr/>
                </p:nvGrpSpPr>
                <p:grpSpPr bwMode="auto">
                  <a:xfrm>
                    <a:off x="4755" y="2187"/>
                    <a:ext cx="975" cy="947"/>
                    <a:chOff x="288" y="528"/>
                    <a:chExt cx="1680" cy="1632"/>
                  </a:xfrm>
                </p:grpSpPr>
                <p:sp>
                  <p:nvSpPr>
                    <p:cNvPr id="75" name="Line 181"/>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Line 182"/>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Line 183"/>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Line 184"/>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Line 185"/>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Line 186"/>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Line 187"/>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 name="Line 188"/>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6" name="Group 189"/>
                  <p:cNvGrpSpPr>
                    <a:grpSpLocks/>
                  </p:cNvGrpSpPr>
                  <p:nvPr/>
                </p:nvGrpSpPr>
                <p:grpSpPr bwMode="auto">
                  <a:xfrm>
                    <a:off x="4755" y="3209"/>
                    <a:ext cx="975" cy="947"/>
                    <a:chOff x="288" y="528"/>
                    <a:chExt cx="1680" cy="1632"/>
                  </a:xfrm>
                </p:grpSpPr>
                <p:sp>
                  <p:nvSpPr>
                    <p:cNvPr id="67" name="Line 190"/>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 name="Line 191"/>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Line 192"/>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 name="Line 193"/>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 name="Line 194"/>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Line 195"/>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Line 196"/>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Line 197"/>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grpSp>
            <p:nvGrpSpPr>
              <p:cNvPr id="38" name="Group 198"/>
              <p:cNvGrpSpPr>
                <a:grpSpLocks/>
              </p:cNvGrpSpPr>
              <p:nvPr userDrawn="1"/>
            </p:nvGrpSpPr>
            <p:grpSpPr bwMode="auto">
              <a:xfrm>
                <a:off x="3" y="68"/>
                <a:ext cx="5730" cy="0"/>
                <a:chOff x="3" y="68"/>
                <a:chExt cx="5730" cy="0"/>
              </a:xfrm>
            </p:grpSpPr>
            <p:sp>
              <p:nvSpPr>
                <p:cNvPr id="39" name="Line 199"/>
                <p:cNvSpPr>
                  <a:spLocks noChangeShapeType="1"/>
                </p:cNvSpPr>
                <p:nvPr userDrawn="1"/>
              </p:nvSpPr>
              <p:spPr bwMode="hidden">
                <a:xfrm rot="-5400000">
                  <a:off x="198"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Line 200"/>
                <p:cNvSpPr>
                  <a:spLocks noChangeShapeType="1"/>
                </p:cNvSpPr>
                <p:nvPr userDrawn="1"/>
              </p:nvSpPr>
              <p:spPr bwMode="hidden">
                <a:xfrm rot="-5400000">
                  <a:off x="737"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Line 201"/>
                <p:cNvSpPr>
                  <a:spLocks noChangeShapeType="1"/>
                </p:cNvSpPr>
                <p:nvPr userDrawn="1"/>
              </p:nvSpPr>
              <p:spPr bwMode="hidden">
                <a:xfrm rot="-5400000">
                  <a:off x="1266"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Line 202"/>
                <p:cNvSpPr>
                  <a:spLocks noChangeShapeType="1"/>
                </p:cNvSpPr>
                <p:nvPr userDrawn="1"/>
              </p:nvSpPr>
              <p:spPr bwMode="hidden">
                <a:xfrm rot="-5400000">
                  <a:off x="1805"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Line 203"/>
                <p:cNvSpPr>
                  <a:spLocks noChangeShapeType="1"/>
                </p:cNvSpPr>
                <p:nvPr userDrawn="1"/>
              </p:nvSpPr>
              <p:spPr bwMode="hidden">
                <a:xfrm rot="-5400000">
                  <a:off x="2334"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Line 204"/>
                <p:cNvSpPr>
                  <a:spLocks noChangeShapeType="1"/>
                </p:cNvSpPr>
                <p:nvPr userDrawn="1"/>
              </p:nvSpPr>
              <p:spPr bwMode="hidden">
                <a:xfrm rot="-5400000">
                  <a:off x="2873"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Line 205"/>
                <p:cNvSpPr>
                  <a:spLocks noChangeShapeType="1"/>
                </p:cNvSpPr>
                <p:nvPr userDrawn="1"/>
              </p:nvSpPr>
              <p:spPr bwMode="hidden">
                <a:xfrm rot="-5400000">
                  <a:off x="3402"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Line 206"/>
                <p:cNvSpPr>
                  <a:spLocks noChangeShapeType="1"/>
                </p:cNvSpPr>
                <p:nvPr userDrawn="1"/>
              </p:nvSpPr>
              <p:spPr bwMode="hidden">
                <a:xfrm rot="-5400000">
                  <a:off x="3941"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Line 207"/>
                <p:cNvSpPr>
                  <a:spLocks noChangeShapeType="1"/>
                </p:cNvSpPr>
                <p:nvPr userDrawn="1"/>
              </p:nvSpPr>
              <p:spPr bwMode="hidden">
                <a:xfrm rot="-5400000">
                  <a:off x="4470"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Line 208"/>
                <p:cNvSpPr>
                  <a:spLocks noChangeShapeType="1"/>
                </p:cNvSpPr>
                <p:nvPr userDrawn="1"/>
              </p:nvSpPr>
              <p:spPr bwMode="hidden">
                <a:xfrm rot="-5400000">
                  <a:off x="5009"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Line 209"/>
                <p:cNvSpPr>
                  <a:spLocks noChangeShapeType="1"/>
                </p:cNvSpPr>
                <p:nvPr userDrawn="1"/>
              </p:nvSpPr>
              <p:spPr bwMode="hidden">
                <a:xfrm rot="-5400000">
                  <a:off x="5538" y="-127"/>
                  <a:ext cx="0" cy="390"/>
                </a:xfrm>
                <a:prstGeom prst="line">
                  <a:avLst/>
                </a:prstGeom>
                <a:noFill/>
                <a:ln w="28575">
                  <a:pattFill prst="pct25">
                    <a:fgClr>
                      <a:schemeClr val="bg2"/>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6" name="Group 210"/>
            <p:cNvGrpSpPr>
              <a:grpSpLocks/>
            </p:cNvGrpSpPr>
            <p:nvPr/>
          </p:nvGrpSpPr>
          <p:grpSpPr bwMode="auto">
            <a:xfrm>
              <a:off x="336" y="1200"/>
              <a:ext cx="5088" cy="1056"/>
              <a:chOff x="336" y="1200"/>
              <a:chExt cx="5088" cy="1056"/>
            </a:xfrm>
          </p:grpSpPr>
          <p:sp>
            <p:nvSpPr>
              <p:cNvPr id="32" name="Rectangle 211"/>
              <p:cNvSpPr>
                <a:spLocks noChangeArrowheads="1"/>
              </p:cNvSpPr>
              <p:nvPr userDrawn="1"/>
            </p:nvSpPr>
            <p:spPr bwMode="auto">
              <a:xfrm>
                <a:off x="2880" y="1200"/>
                <a:ext cx="2544" cy="52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Rectangle 212"/>
              <p:cNvSpPr>
                <a:spLocks noChangeArrowheads="1"/>
              </p:cNvSpPr>
              <p:nvPr userDrawn="1"/>
            </p:nvSpPr>
            <p:spPr bwMode="auto">
              <a:xfrm>
                <a:off x="2880" y="1728"/>
                <a:ext cx="2544" cy="52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Rectangle 213"/>
              <p:cNvSpPr>
                <a:spLocks noChangeArrowheads="1"/>
              </p:cNvSpPr>
              <p:nvPr userDrawn="1"/>
            </p:nvSpPr>
            <p:spPr bwMode="auto">
              <a:xfrm>
                <a:off x="336" y="1728"/>
                <a:ext cx="2544" cy="528"/>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Rectangle 214"/>
              <p:cNvSpPr>
                <a:spLocks noChangeArrowheads="1"/>
              </p:cNvSpPr>
              <p:nvPr userDrawn="1"/>
            </p:nvSpPr>
            <p:spPr bwMode="auto">
              <a:xfrm>
                <a:off x="336" y="1200"/>
                <a:ext cx="2544" cy="52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Rectangle 215"/>
              <p:cNvSpPr>
                <a:spLocks noChangeArrowheads="1"/>
              </p:cNvSpPr>
              <p:nvPr userDrawn="1"/>
            </p:nvSpPr>
            <p:spPr bwMode="white">
              <a:xfrm>
                <a:off x="432" y="1296"/>
                <a:ext cx="4896" cy="8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 name="Group 216"/>
            <p:cNvGrpSpPr>
              <a:grpSpLocks/>
            </p:cNvGrpSpPr>
            <p:nvPr/>
          </p:nvGrpSpPr>
          <p:grpSpPr bwMode="auto">
            <a:xfrm>
              <a:off x="192" y="4273"/>
              <a:ext cx="5328" cy="47"/>
              <a:chOff x="192" y="3840"/>
              <a:chExt cx="5328" cy="47"/>
            </a:xfrm>
          </p:grpSpPr>
          <p:grpSp>
            <p:nvGrpSpPr>
              <p:cNvPr id="8" name="Group 217"/>
              <p:cNvGrpSpPr>
                <a:grpSpLocks/>
              </p:cNvGrpSpPr>
              <p:nvPr userDrawn="1"/>
            </p:nvGrpSpPr>
            <p:grpSpPr bwMode="auto">
              <a:xfrm>
                <a:off x="192" y="3840"/>
                <a:ext cx="624" cy="47"/>
                <a:chOff x="624" y="3706"/>
                <a:chExt cx="1056" cy="106"/>
              </a:xfrm>
            </p:grpSpPr>
            <p:sp>
              <p:nvSpPr>
                <p:cNvPr id="30" name="Rectangle 218"/>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Rectangle 219"/>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 name="Group 220"/>
              <p:cNvGrpSpPr>
                <a:grpSpLocks/>
              </p:cNvGrpSpPr>
              <p:nvPr userDrawn="1"/>
            </p:nvGrpSpPr>
            <p:grpSpPr bwMode="auto">
              <a:xfrm>
                <a:off x="864" y="3840"/>
                <a:ext cx="624" cy="47"/>
                <a:chOff x="624" y="3600"/>
                <a:chExt cx="1056" cy="106"/>
              </a:xfrm>
            </p:grpSpPr>
            <p:sp>
              <p:nvSpPr>
                <p:cNvPr id="28" name="Rectangle 221"/>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Rectangle 222"/>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 name="Group 223"/>
              <p:cNvGrpSpPr>
                <a:grpSpLocks/>
              </p:cNvGrpSpPr>
              <p:nvPr userDrawn="1"/>
            </p:nvGrpSpPr>
            <p:grpSpPr bwMode="auto">
              <a:xfrm>
                <a:off x="1536" y="3840"/>
                <a:ext cx="624" cy="47"/>
                <a:chOff x="624" y="3706"/>
                <a:chExt cx="1056" cy="106"/>
              </a:xfrm>
            </p:grpSpPr>
            <p:sp>
              <p:nvSpPr>
                <p:cNvPr id="26" name="Rectangle 224"/>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Rectangle 225"/>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 name="Group 226"/>
              <p:cNvGrpSpPr>
                <a:grpSpLocks/>
              </p:cNvGrpSpPr>
              <p:nvPr userDrawn="1"/>
            </p:nvGrpSpPr>
            <p:grpSpPr bwMode="auto">
              <a:xfrm>
                <a:off x="2208" y="3840"/>
                <a:ext cx="624" cy="47"/>
                <a:chOff x="624" y="3600"/>
                <a:chExt cx="1056" cy="106"/>
              </a:xfrm>
            </p:grpSpPr>
            <p:sp>
              <p:nvSpPr>
                <p:cNvPr id="24" name="Rectangle 227"/>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228"/>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 name="Group 229"/>
              <p:cNvGrpSpPr>
                <a:grpSpLocks/>
              </p:cNvGrpSpPr>
              <p:nvPr userDrawn="1"/>
            </p:nvGrpSpPr>
            <p:grpSpPr bwMode="auto">
              <a:xfrm>
                <a:off x="2880" y="3840"/>
                <a:ext cx="624" cy="47"/>
                <a:chOff x="624" y="3706"/>
                <a:chExt cx="1056" cy="106"/>
              </a:xfrm>
            </p:grpSpPr>
            <p:sp>
              <p:nvSpPr>
                <p:cNvPr id="22" name="Rectangle 230"/>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Rectangle 231"/>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 name="Group 232"/>
              <p:cNvGrpSpPr>
                <a:grpSpLocks/>
              </p:cNvGrpSpPr>
              <p:nvPr userDrawn="1"/>
            </p:nvGrpSpPr>
            <p:grpSpPr bwMode="auto">
              <a:xfrm>
                <a:off x="3552" y="3840"/>
                <a:ext cx="624" cy="47"/>
                <a:chOff x="624" y="3600"/>
                <a:chExt cx="1056" cy="106"/>
              </a:xfrm>
            </p:grpSpPr>
            <p:sp>
              <p:nvSpPr>
                <p:cNvPr id="20" name="Rectangle 233"/>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234"/>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 name="Group 235"/>
              <p:cNvGrpSpPr>
                <a:grpSpLocks/>
              </p:cNvGrpSpPr>
              <p:nvPr userDrawn="1"/>
            </p:nvGrpSpPr>
            <p:grpSpPr bwMode="auto">
              <a:xfrm>
                <a:off x="4224" y="3840"/>
                <a:ext cx="624" cy="47"/>
                <a:chOff x="624" y="3706"/>
                <a:chExt cx="1056" cy="106"/>
              </a:xfrm>
            </p:grpSpPr>
            <p:sp>
              <p:nvSpPr>
                <p:cNvPr id="18" name="Rectangle 236"/>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Rectangle 237"/>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5" name="Group 238"/>
              <p:cNvGrpSpPr>
                <a:grpSpLocks/>
              </p:cNvGrpSpPr>
              <p:nvPr userDrawn="1"/>
            </p:nvGrpSpPr>
            <p:grpSpPr bwMode="auto">
              <a:xfrm>
                <a:off x="4896" y="3840"/>
                <a:ext cx="624" cy="47"/>
                <a:chOff x="624" y="3600"/>
                <a:chExt cx="1056" cy="106"/>
              </a:xfrm>
            </p:grpSpPr>
            <p:sp>
              <p:nvSpPr>
                <p:cNvPr id="16" name="Rectangle 239"/>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Rectangle 240"/>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pic>
        <p:nvPicPr>
          <p:cNvPr id="243" name="Picture 246" descr="posbul1a"/>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456113" y="3403600"/>
            <a:ext cx="2460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37" name="Rectangle 241"/>
          <p:cNvSpPr>
            <a:spLocks noGrp="1" noChangeArrowheads="1"/>
          </p:cNvSpPr>
          <p:nvPr>
            <p:ph type="ctrTitle"/>
          </p:nvPr>
        </p:nvSpPr>
        <p:spPr>
          <a:xfrm>
            <a:off x="685800" y="2133600"/>
            <a:ext cx="7772400" cy="1143000"/>
          </a:xfrm>
        </p:spPr>
        <p:txBody>
          <a:bodyPr/>
          <a:lstStyle>
            <a:lvl1pPr>
              <a:defRPr/>
            </a:lvl1pPr>
          </a:lstStyle>
          <a:p>
            <a:pPr lvl="0"/>
            <a:r>
              <a:rPr lang="en-US" noProof="0" smtClean="0"/>
              <a:t>Click to edit Master title style</a:t>
            </a:r>
          </a:p>
        </p:txBody>
      </p:sp>
      <p:sp>
        <p:nvSpPr>
          <p:cNvPr id="4338" name="Rectangle 242"/>
          <p:cNvSpPr>
            <a:spLocks noGrp="1" noChangeArrowheads="1"/>
          </p:cNvSpPr>
          <p:nvPr>
            <p:ph type="subTitle" idx="1"/>
          </p:nvPr>
        </p:nvSpPr>
        <p:spPr>
          <a:xfrm>
            <a:off x="1371600" y="3886200"/>
            <a:ext cx="6400800" cy="1752600"/>
          </a:xfrm>
        </p:spPr>
        <p:txBody>
          <a:bodyPr anchor="ctr"/>
          <a:lstStyle>
            <a:lvl1pPr marL="0" indent="0" algn="ctr">
              <a:buFontTx/>
              <a:buNone/>
              <a:defRPr/>
            </a:lvl1pPr>
          </a:lstStyle>
          <a:p>
            <a:pPr lvl="0"/>
            <a:r>
              <a:rPr lang="en-US" noProof="0" smtClean="0"/>
              <a:t>Click to edit Master subtitle style</a:t>
            </a:r>
          </a:p>
        </p:txBody>
      </p:sp>
      <p:sp>
        <p:nvSpPr>
          <p:cNvPr id="244" name="Rectangle 24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245" name="Rectangle 24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246" name="Rectangle 245"/>
          <p:cNvSpPr>
            <a:spLocks noGrp="1" noChangeArrowheads="1"/>
          </p:cNvSpPr>
          <p:nvPr>
            <p:ph type="sldNum" sz="quarter" idx="12"/>
          </p:nvPr>
        </p:nvSpPr>
        <p:spPr>
          <a:xfrm>
            <a:off x="6553200" y="6248400"/>
            <a:ext cx="1905000" cy="457200"/>
          </a:xfrm>
        </p:spPr>
        <p:txBody>
          <a:bodyPr/>
          <a:lstStyle>
            <a:lvl1pPr>
              <a:defRPr smtClean="0"/>
            </a:lvl1pPr>
          </a:lstStyle>
          <a:p>
            <a:pPr>
              <a:defRPr/>
            </a:pPr>
            <a:fld id="{815FF43D-E96E-4A66-84F4-17B01FD2CA7D}" type="slidenum">
              <a:rPr lang="en-US"/>
              <a:pPr>
                <a:defRPr/>
              </a:pPr>
              <a:t>‹#›</a:t>
            </a:fld>
            <a:endParaRPr lang="en-US"/>
          </a:p>
        </p:txBody>
      </p:sp>
    </p:spTree>
    <p:extLst>
      <p:ext uri="{BB962C8B-B14F-4D97-AF65-F5344CB8AC3E}">
        <p14:creationId xmlns:p14="http://schemas.microsoft.com/office/powerpoint/2010/main" val="34960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1"/>
          <p:cNvSpPr>
            <a:spLocks noGrp="1" noChangeArrowheads="1"/>
          </p:cNvSpPr>
          <p:nvPr>
            <p:ph type="dt" sz="half" idx="10"/>
          </p:nvPr>
        </p:nvSpPr>
        <p:spPr>
          <a:ln/>
        </p:spPr>
        <p:txBody>
          <a:bodyPr/>
          <a:lstStyle>
            <a:lvl1pPr>
              <a:defRPr/>
            </a:lvl1pPr>
          </a:lstStyle>
          <a:p>
            <a:pPr>
              <a:defRPr/>
            </a:pPr>
            <a:endParaRPr lang="en-US"/>
          </a:p>
        </p:txBody>
      </p:sp>
      <p:sp>
        <p:nvSpPr>
          <p:cNvPr id="5" name="Rectangle 62"/>
          <p:cNvSpPr>
            <a:spLocks noGrp="1" noChangeArrowheads="1"/>
          </p:cNvSpPr>
          <p:nvPr>
            <p:ph type="ftr" sz="quarter" idx="11"/>
          </p:nvPr>
        </p:nvSpPr>
        <p:spPr>
          <a:ln/>
        </p:spPr>
        <p:txBody>
          <a:bodyPr/>
          <a:lstStyle>
            <a:lvl1pPr>
              <a:defRPr/>
            </a:lvl1pPr>
          </a:lstStyle>
          <a:p>
            <a:pPr>
              <a:defRPr/>
            </a:pPr>
            <a:endParaRPr lang="en-US"/>
          </a:p>
        </p:txBody>
      </p:sp>
      <p:sp>
        <p:nvSpPr>
          <p:cNvPr id="6" name="Rectangle 63"/>
          <p:cNvSpPr>
            <a:spLocks noGrp="1" noChangeArrowheads="1"/>
          </p:cNvSpPr>
          <p:nvPr>
            <p:ph type="sldNum" sz="quarter" idx="12"/>
          </p:nvPr>
        </p:nvSpPr>
        <p:spPr>
          <a:ln/>
        </p:spPr>
        <p:txBody>
          <a:bodyPr/>
          <a:lstStyle>
            <a:lvl1pPr>
              <a:defRPr/>
            </a:lvl1pPr>
          </a:lstStyle>
          <a:p>
            <a:pPr>
              <a:defRPr/>
            </a:pPr>
            <a:fld id="{91399E0A-B995-4C28-8431-2BB297D3E28E}" type="slidenum">
              <a:rPr lang="en-US"/>
              <a:pPr>
                <a:defRPr/>
              </a:pPr>
              <a:t>‹#›</a:t>
            </a:fld>
            <a:endParaRPr lang="en-US"/>
          </a:p>
        </p:txBody>
      </p:sp>
    </p:spTree>
    <p:extLst>
      <p:ext uri="{BB962C8B-B14F-4D97-AF65-F5344CB8AC3E}">
        <p14:creationId xmlns:p14="http://schemas.microsoft.com/office/powerpoint/2010/main" val="522382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1"/>
          <p:cNvSpPr>
            <a:spLocks noGrp="1" noChangeArrowheads="1"/>
          </p:cNvSpPr>
          <p:nvPr>
            <p:ph type="dt" sz="half" idx="10"/>
          </p:nvPr>
        </p:nvSpPr>
        <p:spPr>
          <a:ln/>
        </p:spPr>
        <p:txBody>
          <a:bodyPr/>
          <a:lstStyle>
            <a:lvl1pPr>
              <a:defRPr/>
            </a:lvl1pPr>
          </a:lstStyle>
          <a:p>
            <a:pPr>
              <a:defRPr/>
            </a:pPr>
            <a:endParaRPr lang="en-US"/>
          </a:p>
        </p:txBody>
      </p:sp>
      <p:sp>
        <p:nvSpPr>
          <p:cNvPr id="5" name="Rectangle 62"/>
          <p:cNvSpPr>
            <a:spLocks noGrp="1" noChangeArrowheads="1"/>
          </p:cNvSpPr>
          <p:nvPr>
            <p:ph type="ftr" sz="quarter" idx="11"/>
          </p:nvPr>
        </p:nvSpPr>
        <p:spPr>
          <a:ln/>
        </p:spPr>
        <p:txBody>
          <a:bodyPr/>
          <a:lstStyle>
            <a:lvl1pPr>
              <a:defRPr/>
            </a:lvl1pPr>
          </a:lstStyle>
          <a:p>
            <a:pPr>
              <a:defRPr/>
            </a:pPr>
            <a:endParaRPr lang="en-US"/>
          </a:p>
        </p:txBody>
      </p:sp>
      <p:sp>
        <p:nvSpPr>
          <p:cNvPr id="6" name="Rectangle 63"/>
          <p:cNvSpPr>
            <a:spLocks noGrp="1" noChangeArrowheads="1"/>
          </p:cNvSpPr>
          <p:nvPr>
            <p:ph type="sldNum" sz="quarter" idx="12"/>
          </p:nvPr>
        </p:nvSpPr>
        <p:spPr>
          <a:ln/>
        </p:spPr>
        <p:txBody>
          <a:bodyPr/>
          <a:lstStyle>
            <a:lvl1pPr>
              <a:defRPr/>
            </a:lvl1pPr>
          </a:lstStyle>
          <a:p>
            <a:pPr>
              <a:defRPr/>
            </a:pPr>
            <a:fld id="{E922D00C-5513-404A-A8D2-904577C4273B}" type="slidenum">
              <a:rPr lang="en-US"/>
              <a:pPr>
                <a:defRPr/>
              </a:pPr>
              <a:t>‹#›</a:t>
            </a:fld>
            <a:endParaRPr lang="en-US"/>
          </a:p>
        </p:txBody>
      </p:sp>
    </p:spTree>
    <p:extLst>
      <p:ext uri="{BB962C8B-B14F-4D97-AF65-F5344CB8AC3E}">
        <p14:creationId xmlns:p14="http://schemas.microsoft.com/office/powerpoint/2010/main" val="345317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1"/>
          <p:cNvSpPr>
            <a:spLocks noGrp="1" noChangeArrowheads="1"/>
          </p:cNvSpPr>
          <p:nvPr>
            <p:ph type="dt" sz="half" idx="10"/>
          </p:nvPr>
        </p:nvSpPr>
        <p:spPr>
          <a:ln/>
        </p:spPr>
        <p:txBody>
          <a:bodyPr/>
          <a:lstStyle>
            <a:lvl1pPr>
              <a:defRPr/>
            </a:lvl1pPr>
          </a:lstStyle>
          <a:p>
            <a:pPr>
              <a:defRPr/>
            </a:pPr>
            <a:endParaRPr lang="en-US"/>
          </a:p>
        </p:txBody>
      </p:sp>
      <p:sp>
        <p:nvSpPr>
          <p:cNvPr id="5" name="Rectangle 62"/>
          <p:cNvSpPr>
            <a:spLocks noGrp="1" noChangeArrowheads="1"/>
          </p:cNvSpPr>
          <p:nvPr>
            <p:ph type="ftr" sz="quarter" idx="11"/>
          </p:nvPr>
        </p:nvSpPr>
        <p:spPr>
          <a:ln/>
        </p:spPr>
        <p:txBody>
          <a:bodyPr/>
          <a:lstStyle>
            <a:lvl1pPr>
              <a:defRPr/>
            </a:lvl1pPr>
          </a:lstStyle>
          <a:p>
            <a:pPr>
              <a:defRPr/>
            </a:pPr>
            <a:endParaRPr lang="en-US"/>
          </a:p>
        </p:txBody>
      </p:sp>
      <p:sp>
        <p:nvSpPr>
          <p:cNvPr id="6" name="Rectangle 63"/>
          <p:cNvSpPr>
            <a:spLocks noGrp="1" noChangeArrowheads="1"/>
          </p:cNvSpPr>
          <p:nvPr>
            <p:ph type="sldNum" sz="quarter" idx="12"/>
          </p:nvPr>
        </p:nvSpPr>
        <p:spPr>
          <a:ln/>
        </p:spPr>
        <p:txBody>
          <a:bodyPr/>
          <a:lstStyle>
            <a:lvl1pPr>
              <a:defRPr/>
            </a:lvl1pPr>
          </a:lstStyle>
          <a:p>
            <a:pPr>
              <a:defRPr/>
            </a:pPr>
            <a:fld id="{45F94FE0-A17C-4886-8E7A-94CEE5CF2403}" type="slidenum">
              <a:rPr lang="en-US"/>
              <a:pPr>
                <a:defRPr/>
              </a:pPr>
              <a:t>‹#›</a:t>
            </a:fld>
            <a:endParaRPr lang="en-US"/>
          </a:p>
        </p:txBody>
      </p:sp>
    </p:spTree>
    <p:extLst>
      <p:ext uri="{BB962C8B-B14F-4D97-AF65-F5344CB8AC3E}">
        <p14:creationId xmlns:p14="http://schemas.microsoft.com/office/powerpoint/2010/main" val="2624033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1"/>
          <p:cNvSpPr>
            <a:spLocks noGrp="1" noChangeArrowheads="1"/>
          </p:cNvSpPr>
          <p:nvPr>
            <p:ph type="dt" sz="half" idx="10"/>
          </p:nvPr>
        </p:nvSpPr>
        <p:spPr>
          <a:ln/>
        </p:spPr>
        <p:txBody>
          <a:bodyPr/>
          <a:lstStyle>
            <a:lvl1pPr>
              <a:defRPr/>
            </a:lvl1pPr>
          </a:lstStyle>
          <a:p>
            <a:pPr>
              <a:defRPr/>
            </a:pPr>
            <a:endParaRPr lang="en-US"/>
          </a:p>
        </p:txBody>
      </p:sp>
      <p:sp>
        <p:nvSpPr>
          <p:cNvPr id="5" name="Rectangle 62"/>
          <p:cNvSpPr>
            <a:spLocks noGrp="1" noChangeArrowheads="1"/>
          </p:cNvSpPr>
          <p:nvPr>
            <p:ph type="ftr" sz="quarter" idx="11"/>
          </p:nvPr>
        </p:nvSpPr>
        <p:spPr>
          <a:ln/>
        </p:spPr>
        <p:txBody>
          <a:bodyPr/>
          <a:lstStyle>
            <a:lvl1pPr>
              <a:defRPr/>
            </a:lvl1pPr>
          </a:lstStyle>
          <a:p>
            <a:pPr>
              <a:defRPr/>
            </a:pPr>
            <a:endParaRPr lang="en-US"/>
          </a:p>
        </p:txBody>
      </p:sp>
      <p:sp>
        <p:nvSpPr>
          <p:cNvPr id="6" name="Rectangle 63"/>
          <p:cNvSpPr>
            <a:spLocks noGrp="1" noChangeArrowheads="1"/>
          </p:cNvSpPr>
          <p:nvPr>
            <p:ph type="sldNum" sz="quarter" idx="12"/>
          </p:nvPr>
        </p:nvSpPr>
        <p:spPr>
          <a:ln/>
        </p:spPr>
        <p:txBody>
          <a:bodyPr/>
          <a:lstStyle>
            <a:lvl1pPr>
              <a:defRPr/>
            </a:lvl1pPr>
          </a:lstStyle>
          <a:p>
            <a:pPr>
              <a:defRPr/>
            </a:pPr>
            <a:fld id="{D43D2C4D-E910-4FD5-B129-655571593B79}" type="slidenum">
              <a:rPr lang="en-US"/>
              <a:pPr>
                <a:defRPr/>
              </a:pPr>
              <a:t>‹#›</a:t>
            </a:fld>
            <a:endParaRPr lang="en-US"/>
          </a:p>
        </p:txBody>
      </p:sp>
    </p:spTree>
    <p:extLst>
      <p:ext uri="{BB962C8B-B14F-4D97-AF65-F5344CB8AC3E}">
        <p14:creationId xmlns:p14="http://schemas.microsoft.com/office/powerpoint/2010/main" val="64396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1"/>
          <p:cNvSpPr>
            <a:spLocks noGrp="1" noChangeArrowheads="1"/>
          </p:cNvSpPr>
          <p:nvPr>
            <p:ph type="dt" sz="half" idx="10"/>
          </p:nvPr>
        </p:nvSpPr>
        <p:spPr>
          <a:ln/>
        </p:spPr>
        <p:txBody>
          <a:bodyPr/>
          <a:lstStyle>
            <a:lvl1pPr>
              <a:defRPr/>
            </a:lvl1pPr>
          </a:lstStyle>
          <a:p>
            <a:pPr>
              <a:defRPr/>
            </a:pPr>
            <a:endParaRPr lang="en-US"/>
          </a:p>
        </p:txBody>
      </p:sp>
      <p:sp>
        <p:nvSpPr>
          <p:cNvPr id="6" name="Rectangle 62"/>
          <p:cNvSpPr>
            <a:spLocks noGrp="1" noChangeArrowheads="1"/>
          </p:cNvSpPr>
          <p:nvPr>
            <p:ph type="ftr" sz="quarter" idx="11"/>
          </p:nvPr>
        </p:nvSpPr>
        <p:spPr>
          <a:ln/>
        </p:spPr>
        <p:txBody>
          <a:bodyPr/>
          <a:lstStyle>
            <a:lvl1pPr>
              <a:defRPr/>
            </a:lvl1pPr>
          </a:lstStyle>
          <a:p>
            <a:pPr>
              <a:defRPr/>
            </a:pPr>
            <a:endParaRPr lang="en-US"/>
          </a:p>
        </p:txBody>
      </p:sp>
      <p:sp>
        <p:nvSpPr>
          <p:cNvPr id="7" name="Rectangle 63"/>
          <p:cNvSpPr>
            <a:spLocks noGrp="1" noChangeArrowheads="1"/>
          </p:cNvSpPr>
          <p:nvPr>
            <p:ph type="sldNum" sz="quarter" idx="12"/>
          </p:nvPr>
        </p:nvSpPr>
        <p:spPr>
          <a:ln/>
        </p:spPr>
        <p:txBody>
          <a:bodyPr/>
          <a:lstStyle>
            <a:lvl1pPr>
              <a:defRPr/>
            </a:lvl1pPr>
          </a:lstStyle>
          <a:p>
            <a:pPr>
              <a:defRPr/>
            </a:pPr>
            <a:fld id="{666DE02A-5528-480F-9AD7-C8CABFF7814D}" type="slidenum">
              <a:rPr lang="en-US"/>
              <a:pPr>
                <a:defRPr/>
              </a:pPr>
              <a:t>‹#›</a:t>
            </a:fld>
            <a:endParaRPr lang="en-US"/>
          </a:p>
        </p:txBody>
      </p:sp>
    </p:spTree>
    <p:extLst>
      <p:ext uri="{BB962C8B-B14F-4D97-AF65-F5344CB8AC3E}">
        <p14:creationId xmlns:p14="http://schemas.microsoft.com/office/powerpoint/2010/main" val="406673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1"/>
          <p:cNvSpPr>
            <a:spLocks noGrp="1" noChangeArrowheads="1"/>
          </p:cNvSpPr>
          <p:nvPr>
            <p:ph type="dt" sz="half" idx="10"/>
          </p:nvPr>
        </p:nvSpPr>
        <p:spPr>
          <a:ln/>
        </p:spPr>
        <p:txBody>
          <a:bodyPr/>
          <a:lstStyle>
            <a:lvl1pPr>
              <a:defRPr/>
            </a:lvl1pPr>
          </a:lstStyle>
          <a:p>
            <a:pPr>
              <a:defRPr/>
            </a:pPr>
            <a:endParaRPr lang="en-US"/>
          </a:p>
        </p:txBody>
      </p:sp>
      <p:sp>
        <p:nvSpPr>
          <p:cNvPr id="8" name="Rectangle 62"/>
          <p:cNvSpPr>
            <a:spLocks noGrp="1" noChangeArrowheads="1"/>
          </p:cNvSpPr>
          <p:nvPr>
            <p:ph type="ftr" sz="quarter" idx="11"/>
          </p:nvPr>
        </p:nvSpPr>
        <p:spPr>
          <a:ln/>
        </p:spPr>
        <p:txBody>
          <a:bodyPr/>
          <a:lstStyle>
            <a:lvl1pPr>
              <a:defRPr/>
            </a:lvl1pPr>
          </a:lstStyle>
          <a:p>
            <a:pPr>
              <a:defRPr/>
            </a:pPr>
            <a:endParaRPr lang="en-US"/>
          </a:p>
        </p:txBody>
      </p:sp>
      <p:sp>
        <p:nvSpPr>
          <p:cNvPr id="9" name="Rectangle 63"/>
          <p:cNvSpPr>
            <a:spLocks noGrp="1" noChangeArrowheads="1"/>
          </p:cNvSpPr>
          <p:nvPr>
            <p:ph type="sldNum" sz="quarter" idx="12"/>
          </p:nvPr>
        </p:nvSpPr>
        <p:spPr>
          <a:ln/>
        </p:spPr>
        <p:txBody>
          <a:bodyPr/>
          <a:lstStyle>
            <a:lvl1pPr>
              <a:defRPr/>
            </a:lvl1pPr>
          </a:lstStyle>
          <a:p>
            <a:pPr>
              <a:defRPr/>
            </a:pPr>
            <a:fld id="{F630D127-1170-425F-A04F-1A2C9480EA94}" type="slidenum">
              <a:rPr lang="en-US"/>
              <a:pPr>
                <a:defRPr/>
              </a:pPr>
              <a:t>‹#›</a:t>
            </a:fld>
            <a:endParaRPr lang="en-US"/>
          </a:p>
        </p:txBody>
      </p:sp>
    </p:spTree>
    <p:extLst>
      <p:ext uri="{BB962C8B-B14F-4D97-AF65-F5344CB8AC3E}">
        <p14:creationId xmlns:p14="http://schemas.microsoft.com/office/powerpoint/2010/main" val="114290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1"/>
          <p:cNvSpPr>
            <a:spLocks noGrp="1" noChangeArrowheads="1"/>
          </p:cNvSpPr>
          <p:nvPr>
            <p:ph type="dt" sz="half" idx="10"/>
          </p:nvPr>
        </p:nvSpPr>
        <p:spPr>
          <a:ln/>
        </p:spPr>
        <p:txBody>
          <a:bodyPr/>
          <a:lstStyle>
            <a:lvl1pPr>
              <a:defRPr/>
            </a:lvl1pPr>
          </a:lstStyle>
          <a:p>
            <a:pPr>
              <a:defRPr/>
            </a:pPr>
            <a:endParaRPr lang="en-US"/>
          </a:p>
        </p:txBody>
      </p:sp>
      <p:sp>
        <p:nvSpPr>
          <p:cNvPr id="4" name="Rectangle 62"/>
          <p:cNvSpPr>
            <a:spLocks noGrp="1" noChangeArrowheads="1"/>
          </p:cNvSpPr>
          <p:nvPr>
            <p:ph type="ftr" sz="quarter" idx="11"/>
          </p:nvPr>
        </p:nvSpPr>
        <p:spPr>
          <a:ln/>
        </p:spPr>
        <p:txBody>
          <a:bodyPr/>
          <a:lstStyle>
            <a:lvl1pPr>
              <a:defRPr/>
            </a:lvl1pPr>
          </a:lstStyle>
          <a:p>
            <a:pPr>
              <a:defRPr/>
            </a:pPr>
            <a:endParaRPr lang="en-US"/>
          </a:p>
        </p:txBody>
      </p:sp>
      <p:sp>
        <p:nvSpPr>
          <p:cNvPr id="5" name="Rectangle 63"/>
          <p:cNvSpPr>
            <a:spLocks noGrp="1" noChangeArrowheads="1"/>
          </p:cNvSpPr>
          <p:nvPr>
            <p:ph type="sldNum" sz="quarter" idx="12"/>
          </p:nvPr>
        </p:nvSpPr>
        <p:spPr>
          <a:ln/>
        </p:spPr>
        <p:txBody>
          <a:bodyPr/>
          <a:lstStyle>
            <a:lvl1pPr>
              <a:defRPr/>
            </a:lvl1pPr>
          </a:lstStyle>
          <a:p>
            <a:pPr>
              <a:defRPr/>
            </a:pPr>
            <a:fld id="{0AF1A5C8-B3F5-43A5-BA76-1FCBB9D435BE}" type="slidenum">
              <a:rPr lang="en-US"/>
              <a:pPr>
                <a:defRPr/>
              </a:pPr>
              <a:t>‹#›</a:t>
            </a:fld>
            <a:endParaRPr lang="en-US"/>
          </a:p>
        </p:txBody>
      </p:sp>
    </p:spTree>
    <p:extLst>
      <p:ext uri="{BB962C8B-B14F-4D97-AF65-F5344CB8AC3E}">
        <p14:creationId xmlns:p14="http://schemas.microsoft.com/office/powerpoint/2010/main" val="95753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1"/>
          <p:cNvSpPr>
            <a:spLocks noGrp="1" noChangeArrowheads="1"/>
          </p:cNvSpPr>
          <p:nvPr>
            <p:ph type="dt" sz="half" idx="10"/>
          </p:nvPr>
        </p:nvSpPr>
        <p:spPr>
          <a:ln/>
        </p:spPr>
        <p:txBody>
          <a:bodyPr/>
          <a:lstStyle>
            <a:lvl1pPr>
              <a:defRPr/>
            </a:lvl1pPr>
          </a:lstStyle>
          <a:p>
            <a:pPr>
              <a:defRPr/>
            </a:pPr>
            <a:endParaRPr lang="en-US"/>
          </a:p>
        </p:txBody>
      </p:sp>
      <p:sp>
        <p:nvSpPr>
          <p:cNvPr id="3" name="Rectangle 62"/>
          <p:cNvSpPr>
            <a:spLocks noGrp="1" noChangeArrowheads="1"/>
          </p:cNvSpPr>
          <p:nvPr>
            <p:ph type="ftr" sz="quarter" idx="11"/>
          </p:nvPr>
        </p:nvSpPr>
        <p:spPr>
          <a:ln/>
        </p:spPr>
        <p:txBody>
          <a:bodyPr/>
          <a:lstStyle>
            <a:lvl1pPr>
              <a:defRPr/>
            </a:lvl1pPr>
          </a:lstStyle>
          <a:p>
            <a:pPr>
              <a:defRPr/>
            </a:pPr>
            <a:endParaRPr lang="en-US"/>
          </a:p>
        </p:txBody>
      </p:sp>
      <p:sp>
        <p:nvSpPr>
          <p:cNvPr id="4" name="Rectangle 63"/>
          <p:cNvSpPr>
            <a:spLocks noGrp="1" noChangeArrowheads="1"/>
          </p:cNvSpPr>
          <p:nvPr>
            <p:ph type="sldNum" sz="quarter" idx="12"/>
          </p:nvPr>
        </p:nvSpPr>
        <p:spPr>
          <a:ln/>
        </p:spPr>
        <p:txBody>
          <a:bodyPr/>
          <a:lstStyle>
            <a:lvl1pPr>
              <a:defRPr/>
            </a:lvl1pPr>
          </a:lstStyle>
          <a:p>
            <a:pPr>
              <a:defRPr/>
            </a:pPr>
            <a:fld id="{91D3AF07-3B0B-47BE-BD76-633A578C5CFE}" type="slidenum">
              <a:rPr lang="en-US"/>
              <a:pPr>
                <a:defRPr/>
              </a:pPr>
              <a:t>‹#›</a:t>
            </a:fld>
            <a:endParaRPr lang="en-US"/>
          </a:p>
        </p:txBody>
      </p:sp>
    </p:spTree>
    <p:extLst>
      <p:ext uri="{BB962C8B-B14F-4D97-AF65-F5344CB8AC3E}">
        <p14:creationId xmlns:p14="http://schemas.microsoft.com/office/powerpoint/2010/main" val="334468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1"/>
          <p:cNvSpPr>
            <a:spLocks noGrp="1" noChangeArrowheads="1"/>
          </p:cNvSpPr>
          <p:nvPr>
            <p:ph type="dt" sz="half" idx="10"/>
          </p:nvPr>
        </p:nvSpPr>
        <p:spPr>
          <a:ln/>
        </p:spPr>
        <p:txBody>
          <a:bodyPr/>
          <a:lstStyle>
            <a:lvl1pPr>
              <a:defRPr/>
            </a:lvl1pPr>
          </a:lstStyle>
          <a:p>
            <a:pPr>
              <a:defRPr/>
            </a:pPr>
            <a:endParaRPr lang="en-US"/>
          </a:p>
        </p:txBody>
      </p:sp>
      <p:sp>
        <p:nvSpPr>
          <p:cNvPr id="6" name="Rectangle 62"/>
          <p:cNvSpPr>
            <a:spLocks noGrp="1" noChangeArrowheads="1"/>
          </p:cNvSpPr>
          <p:nvPr>
            <p:ph type="ftr" sz="quarter" idx="11"/>
          </p:nvPr>
        </p:nvSpPr>
        <p:spPr>
          <a:ln/>
        </p:spPr>
        <p:txBody>
          <a:bodyPr/>
          <a:lstStyle>
            <a:lvl1pPr>
              <a:defRPr/>
            </a:lvl1pPr>
          </a:lstStyle>
          <a:p>
            <a:pPr>
              <a:defRPr/>
            </a:pPr>
            <a:endParaRPr lang="en-US"/>
          </a:p>
        </p:txBody>
      </p:sp>
      <p:sp>
        <p:nvSpPr>
          <p:cNvPr id="7" name="Rectangle 63"/>
          <p:cNvSpPr>
            <a:spLocks noGrp="1" noChangeArrowheads="1"/>
          </p:cNvSpPr>
          <p:nvPr>
            <p:ph type="sldNum" sz="quarter" idx="12"/>
          </p:nvPr>
        </p:nvSpPr>
        <p:spPr>
          <a:ln/>
        </p:spPr>
        <p:txBody>
          <a:bodyPr/>
          <a:lstStyle>
            <a:lvl1pPr>
              <a:defRPr/>
            </a:lvl1pPr>
          </a:lstStyle>
          <a:p>
            <a:pPr>
              <a:defRPr/>
            </a:pPr>
            <a:fld id="{CDA851F5-DB93-496E-A198-026DBD765D10}" type="slidenum">
              <a:rPr lang="en-US"/>
              <a:pPr>
                <a:defRPr/>
              </a:pPr>
              <a:t>‹#›</a:t>
            </a:fld>
            <a:endParaRPr lang="en-US"/>
          </a:p>
        </p:txBody>
      </p:sp>
    </p:spTree>
    <p:extLst>
      <p:ext uri="{BB962C8B-B14F-4D97-AF65-F5344CB8AC3E}">
        <p14:creationId xmlns:p14="http://schemas.microsoft.com/office/powerpoint/2010/main" val="67682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1"/>
          <p:cNvSpPr>
            <a:spLocks noGrp="1" noChangeArrowheads="1"/>
          </p:cNvSpPr>
          <p:nvPr>
            <p:ph type="dt" sz="half" idx="10"/>
          </p:nvPr>
        </p:nvSpPr>
        <p:spPr>
          <a:ln/>
        </p:spPr>
        <p:txBody>
          <a:bodyPr/>
          <a:lstStyle>
            <a:lvl1pPr>
              <a:defRPr/>
            </a:lvl1pPr>
          </a:lstStyle>
          <a:p>
            <a:pPr>
              <a:defRPr/>
            </a:pPr>
            <a:endParaRPr lang="en-US"/>
          </a:p>
        </p:txBody>
      </p:sp>
      <p:sp>
        <p:nvSpPr>
          <p:cNvPr id="6" name="Rectangle 62"/>
          <p:cNvSpPr>
            <a:spLocks noGrp="1" noChangeArrowheads="1"/>
          </p:cNvSpPr>
          <p:nvPr>
            <p:ph type="ftr" sz="quarter" idx="11"/>
          </p:nvPr>
        </p:nvSpPr>
        <p:spPr>
          <a:ln/>
        </p:spPr>
        <p:txBody>
          <a:bodyPr/>
          <a:lstStyle>
            <a:lvl1pPr>
              <a:defRPr/>
            </a:lvl1pPr>
          </a:lstStyle>
          <a:p>
            <a:pPr>
              <a:defRPr/>
            </a:pPr>
            <a:endParaRPr lang="en-US"/>
          </a:p>
        </p:txBody>
      </p:sp>
      <p:sp>
        <p:nvSpPr>
          <p:cNvPr id="7" name="Rectangle 63"/>
          <p:cNvSpPr>
            <a:spLocks noGrp="1" noChangeArrowheads="1"/>
          </p:cNvSpPr>
          <p:nvPr>
            <p:ph type="sldNum" sz="quarter" idx="12"/>
          </p:nvPr>
        </p:nvSpPr>
        <p:spPr>
          <a:ln/>
        </p:spPr>
        <p:txBody>
          <a:bodyPr/>
          <a:lstStyle>
            <a:lvl1pPr>
              <a:defRPr/>
            </a:lvl1pPr>
          </a:lstStyle>
          <a:p>
            <a:pPr>
              <a:defRPr/>
            </a:pPr>
            <a:fld id="{60901525-E22D-4BB9-85D2-71C46FEAB124}" type="slidenum">
              <a:rPr lang="en-US"/>
              <a:pPr>
                <a:defRPr/>
              </a:pPr>
              <a:t>‹#›</a:t>
            </a:fld>
            <a:endParaRPr lang="en-US"/>
          </a:p>
        </p:txBody>
      </p:sp>
    </p:spTree>
    <p:extLst>
      <p:ext uri="{BB962C8B-B14F-4D97-AF65-F5344CB8AC3E}">
        <p14:creationId xmlns:p14="http://schemas.microsoft.com/office/powerpoint/2010/main" val="3268434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215900" y="76200"/>
            <a:ext cx="8686800" cy="6781800"/>
            <a:chOff x="136" y="48"/>
            <a:chExt cx="5472" cy="4272"/>
          </a:xfrm>
        </p:grpSpPr>
        <p:grpSp>
          <p:nvGrpSpPr>
            <p:cNvPr id="1032" name="Group 3"/>
            <p:cNvGrpSpPr>
              <a:grpSpLocks/>
            </p:cNvGrpSpPr>
            <p:nvPr userDrawn="1"/>
          </p:nvGrpSpPr>
          <p:grpSpPr bwMode="auto">
            <a:xfrm>
              <a:off x="136" y="48"/>
              <a:ext cx="5472" cy="212"/>
              <a:chOff x="136" y="48"/>
              <a:chExt cx="5472" cy="212"/>
            </a:xfrm>
          </p:grpSpPr>
          <p:grpSp>
            <p:nvGrpSpPr>
              <p:cNvPr id="1058" name="Group 4"/>
              <p:cNvGrpSpPr>
                <a:grpSpLocks/>
              </p:cNvGrpSpPr>
              <p:nvPr/>
            </p:nvGrpSpPr>
            <p:grpSpPr bwMode="auto">
              <a:xfrm>
                <a:off x="136" y="48"/>
                <a:ext cx="1056" cy="212"/>
                <a:chOff x="2544" y="2160"/>
                <a:chExt cx="1920" cy="384"/>
              </a:xfrm>
            </p:grpSpPr>
            <p:sp>
              <p:nvSpPr>
                <p:cNvPr id="1083" name="Rectangle 5"/>
                <p:cNvSpPr>
                  <a:spLocks noChangeArrowheads="1"/>
                </p:cNvSpPr>
                <p:nvPr/>
              </p:nvSpPr>
              <p:spPr bwMode="auto">
                <a:xfrm>
                  <a:off x="3504" y="2160"/>
                  <a:ext cx="960" cy="19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Rectangle 6"/>
                <p:cNvSpPr>
                  <a:spLocks noChangeArrowheads="1"/>
                </p:cNvSpPr>
                <p:nvPr/>
              </p:nvSpPr>
              <p:spPr bwMode="auto">
                <a:xfrm>
                  <a:off x="3504" y="2352"/>
                  <a:ext cx="960" cy="19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Rectangle 7"/>
                <p:cNvSpPr>
                  <a:spLocks noChangeArrowheads="1"/>
                </p:cNvSpPr>
                <p:nvPr/>
              </p:nvSpPr>
              <p:spPr bwMode="auto">
                <a:xfrm>
                  <a:off x="2544" y="2352"/>
                  <a:ext cx="960"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Rectangle 8"/>
                <p:cNvSpPr>
                  <a:spLocks noChangeArrowheads="1"/>
                </p:cNvSpPr>
                <p:nvPr/>
              </p:nvSpPr>
              <p:spPr bwMode="auto">
                <a:xfrm>
                  <a:off x="2544" y="2160"/>
                  <a:ext cx="960" cy="19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Rectangle 9"/>
                <p:cNvSpPr>
                  <a:spLocks noChangeArrowheads="1"/>
                </p:cNvSpPr>
                <p:nvPr/>
              </p:nvSpPr>
              <p:spPr bwMode="auto">
                <a:xfrm>
                  <a:off x="2640" y="2256"/>
                  <a:ext cx="1728" cy="192"/>
                </a:xfrm>
                <a:prstGeom prst="rect">
                  <a:avLst/>
                </a:prstGeom>
                <a:solidFill>
                  <a:schemeClr val="bg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59" name="Group 10"/>
              <p:cNvGrpSpPr>
                <a:grpSpLocks/>
              </p:cNvGrpSpPr>
              <p:nvPr/>
            </p:nvGrpSpPr>
            <p:grpSpPr bwMode="auto">
              <a:xfrm>
                <a:off x="1240" y="48"/>
                <a:ext cx="1056" cy="212"/>
                <a:chOff x="2544" y="2160"/>
                <a:chExt cx="1920" cy="384"/>
              </a:xfrm>
            </p:grpSpPr>
            <p:sp>
              <p:nvSpPr>
                <p:cNvPr id="1078" name="Rectangle 11"/>
                <p:cNvSpPr>
                  <a:spLocks noChangeArrowheads="1"/>
                </p:cNvSpPr>
                <p:nvPr/>
              </p:nvSpPr>
              <p:spPr bwMode="auto">
                <a:xfrm>
                  <a:off x="3504" y="2160"/>
                  <a:ext cx="960" cy="19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12"/>
                <p:cNvSpPr>
                  <a:spLocks noChangeArrowheads="1"/>
                </p:cNvSpPr>
                <p:nvPr/>
              </p:nvSpPr>
              <p:spPr bwMode="auto">
                <a:xfrm>
                  <a:off x="3504" y="2352"/>
                  <a:ext cx="960" cy="19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13"/>
                <p:cNvSpPr>
                  <a:spLocks noChangeArrowheads="1"/>
                </p:cNvSpPr>
                <p:nvPr/>
              </p:nvSpPr>
              <p:spPr bwMode="auto">
                <a:xfrm>
                  <a:off x="2544" y="2352"/>
                  <a:ext cx="960"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14"/>
                <p:cNvSpPr>
                  <a:spLocks noChangeArrowheads="1"/>
                </p:cNvSpPr>
                <p:nvPr/>
              </p:nvSpPr>
              <p:spPr bwMode="auto">
                <a:xfrm>
                  <a:off x="2544" y="2160"/>
                  <a:ext cx="960" cy="19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15"/>
                <p:cNvSpPr>
                  <a:spLocks noChangeArrowheads="1"/>
                </p:cNvSpPr>
                <p:nvPr/>
              </p:nvSpPr>
              <p:spPr bwMode="auto">
                <a:xfrm>
                  <a:off x="2640" y="2256"/>
                  <a:ext cx="1728" cy="192"/>
                </a:xfrm>
                <a:prstGeom prst="rect">
                  <a:avLst/>
                </a:prstGeom>
                <a:solidFill>
                  <a:schemeClr val="bg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60" name="Group 16"/>
              <p:cNvGrpSpPr>
                <a:grpSpLocks/>
              </p:cNvGrpSpPr>
              <p:nvPr/>
            </p:nvGrpSpPr>
            <p:grpSpPr bwMode="auto">
              <a:xfrm>
                <a:off x="2344" y="48"/>
                <a:ext cx="1056" cy="212"/>
                <a:chOff x="2544" y="2160"/>
                <a:chExt cx="1920" cy="384"/>
              </a:xfrm>
            </p:grpSpPr>
            <p:sp>
              <p:nvSpPr>
                <p:cNvPr id="1073" name="Rectangle 17"/>
                <p:cNvSpPr>
                  <a:spLocks noChangeArrowheads="1"/>
                </p:cNvSpPr>
                <p:nvPr/>
              </p:nvSpPr>
              <p:spPr bwMode="auto">
                <a:xfrm>
                  <a:off x="3504" y="2160"/>
                  <a:ext cx="960" cy="19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4" name="Rectangle 18"/>
                <p:cNvSpPr>
                  <a:spLocks noChangeArrowheads="1"/>
                </p:cNvSpPr>
                <p:nvPr/>
              </p:nvSpPr>
              <p:spPr bwMode="auto">
                <a:xfrm>
                  <a:off x="3504" y="2352"/>
                  <a:ext cx="960" cy="19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 name="Rectangle 19"/>
                <p:cNvSpPr>
                  <a:spLocks noChangeArrowheads="1"/>
                </p:cNvSpPr>
                <p:nvPr/>
              </p:nvSpPr>
              <p:spPr bwMode="auto">
                <a:xfrm>
                  <a:off x="2544" y="2352"/>
                  <a:ext cx="960"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6" name="Rectangle 20"/>
                <p:cNvSpPr>
                  <a:spLocks noChangeArrowheads="1"/>
                </p:cNvSpPr>
                <p:nvPr/>
              </p:nvSpPr>
              <p:spPr bwMode="auto">
                <a:xfrm>
                  <a:off x="2544" y="2160"/>
                  <a:ext cx="960" cy="19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21"/>
                <p:cNvSpPr>
                  <a:spLocks noChangeArrowheads="1"/>
                </p:cNvSpPr>
                <p:nvPr/>
              </p:nvSpPr>
              <p:spPr bwMode="auto">
                <a:xfrm>
                  <a:off x="2640" y="2256"/>
                  <a:ext cx="1728" cy="192"/>
                </a:xfrm>
                <a:prstGeom prst="rect">
                  <a:avLst/>
                </a:prstGeom>
                <a:solidFill>
                  <a:schemeClr val="bg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61" name="Group 22"/>
              <p:cNvGrpSpPr>
                <a:grpSpLocks/>
              </p:cNvGrpSpPr>
              <p:nvPr/>
            </p:nvGrpSpPr>
            <p:grpSpPr bwMode="auto">
              <a:xfrm>
                <a:off x="3448" y="48"/>
                <a:ext cx="1056" cy="212"/>
                <a:chOff x="2544" y="2160"/>
                <a:chExt cx="1920" cy="384"/>
              </a:xfrm>
            </p:grpSpPr>
            <p:sp>
              <p:nvSpPr>
                <p:cNvPr id="1068" name="Rectangle 23"/>
                <p:cNvSpPr>
                  <a:spLocks noChangeArrowheads="1"/>
                </p:cNvSpPr>
                <p:nvPr/>
              </p:nvSpPr>
              <p:spPr bwMode="auto">
                <a:xfrm>
                  <a:off x="3504" y="2160"/>
                  <a:ext cx="960" cy="19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9" name="Rectangle 24"/>
                <p:cNvSpPr>
                  <a:spLocks noChangeArrowheads="1"/>
                </p:cNvSpPr>
                <p:nvPr/>
              </p:nvSpPr>
              <p:spPr bwMode="auto">
                <a:xfrm>
                  <a:off x="3504" y="2352"/>
                  <a:ext cx="960" cy="19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0" name="Rectangle 25"/>
                <p:cNvSpPr>
                  <a:spLocks noChangeArrowheads="1"/>
                </p:cNvSpPr>
                <p:nvPr/>
              </p:nvSpPr>
              <p:spPr bwMode="auto">
                <a:xfrm>
                  <a:off x="2544" y="2352"/>
                  <a:ext cx="960"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1" name="Rectangle 26"/>
                <p:cNvSpPr>
                  <a:spLocks noChangeArrowheads="1"/>
                </p:cNvSpPr>
                <p:nvPr/>
              </p:nvSpPr>
              <p:spPr bwMode="auto">
                <a:xfrm>
                  <a:off x="2544" y="2160"/>
                  <a:ext cx="960" cy="19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2" name="Rectangle 27"/>
                <p:cNvSpPr>
                  <a:spLocks noChangeArrowheads="1"/>
                </p:cNvSpPr>
                <p:nvPr/>
              </p:nvSpPr>
              <p:spPr bwMode="auto">
                <a:xfrm>
                  <a:off x="2640" y="2256"/>
                  <a:ext cx="1728" cy="192"/>
                </a:xfrm>
                <a:prstGeom prst="rect">
                  <a:avLst/>
                </a:prstGeom>
                <a:solidFill>
                  <a:schemeClr val="bg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62" name="Group 28"/>
              <p:cNvGrpSpPr>
                <a:grpSpLocks/>
              </p:cNvGrpSpPr>
              <p:nvPr/>
            </p:nvGrpSpPr>
            <p:grpSpPr bwMode="auto">
              <a:xfrm>
                <a:off x="4552" y="48"/>
                <a:ext cx="1056" cy="212"/>
                <a:chOff x="2544" y="2160"/>
                <a:chExt cx="1920" cy="384"/>
              </a:xfrm>
            </p:grpSpPr>
            <p:sp>
              <p:nvSpPr>
                <p:cNvPr id="1063" name="Rectangle 29"/>
                <p:cNvSpPr>
                  <a:spLocks noChangeArrowheads="1"/>
                </p:cNvSpPr>
                <p:nvPr/>
              </p:nvSpPr>
              <p:spPr bwMode="auto">
                <a:xfrm>
                  <a:off x="3504" y="2160"/>
                  <a:ext cx="960" cy="19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4" name="Rectangle 30"/>
                <p:cNvSpPr>
                  <a:spLocks noChangeArrowheads="1"/>
                </p:cNvSpPr>
                <p:nvPr/>
              </p:nvSpPr>
              <p:spPr bwMode="auto">
                <a:xfrm>
                  <a:off x="3504" y="2352"/>
                  <a:ext cx="960" cy="19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 name="Rectangle 31"/>
                <p:cNvSpPr>
                  <a:spLocks noChangeArrowheads="1"/>
                </p:cNvSpPr>
                <p:nvPr/>
              </p:nvSpPr>
              <p:spPr bwMode="auto">
                <a:xfrm>
                  <a:off x="2544" y="2352"/>
                  <a:ext cx="960"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6" name="Rectangle 32"/>
                <p:cNvSpPr>
                  <a:spLocks noChangeArrowheads="1"/>
                </p:cNvSpPr>
                <p:nvPr/>
              </p:nvSpPr>
              <p:spPr bwMode="auto">
                <a:xfrm>
                  <a:off x="2544" y="2160"/>
                  <a:ext cx="960" cy="19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7" name="Rectangle 33"/>
                <p:cNvSpPr>
                  <a:spLocks noChangeArrowheads="1"/>
                </p:cNvSpPr>
                <p:nvPr/>
              </p:nvSpPr>
              <p:spPr bwMode="auto">
                <a:xfrm>
                  <a:off x="2640" y="2256"/>
                  <a:ext cx="1728" cy="192"/>
                </a:xfrm>
                <a:prstGeom prst="rect">
                  <a:avLst/>
                </a:prstGeom>
                <a:solidFill>
                  <a:schemeClr val="bg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33" name="Group 34"/>
            <p:cNvGrpSpPr>
              <a:grpSpLocks/>
            </p:cNvGrpSpPr>
            <p:nvPr userDrawn="1"/>
          </p:nvGrpSpPr>
          <p:grpSpPr bwMode="auto">
            <a:xfrm>
              <a:off x="192" y="4273"/>
              <a:ext cx="5328" cy="47"/>
              <a:chOff x="192" y="3840"/>
              <a:chExt cx="5328" cy="47"/>
            </a:xfrm>
          </p:grpSpPr>
          <p:grpSp>
            <p:nvGrpSpPr>
              <p:cNvPr id="1034" name="Group 35"/>
              <p:cNvGrpSpPr>
                <a:grpSpLocks/>
              </p:cNvGrpSpPr>
              <p:nvPr userDrawn="1"/>
            </p:nvGrpSpPr>
            <p:grpSpPr bwMode="auto">
              <a:xfrm>
                <a:off x="192" y="3840"/>
                <a:ext cx="624" cy="47"/>
                <a:chOff x="624" y="3706"/>
                <a:chExt cx="1056" cy="106"/>
              </a:xfrm>
            </p:grpSpPr>
            <p:sp>
              <p:nvSpPr>
                <p:cNvPr id="1056" name="Rectangle 36"/>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7" name="Rectangle 37"/>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5" name="Group 38"/>
              <p:cNvGrpSpPr>
                <a:grpSpLocks/>
              </p:cNvGrpSpPr>
              <p:nvPr userDrawn="1"/>
            </p:nvGrpSpPr>
            <p:grpSpPr bwMode="auto">
              <a:xfrm>
                <a:off x="864" y="3840"/>
                <a:ext cx="624" cy="47"/>
                <a:chOff x="624" y="3600"/>
                <a:chExt cx="1056" cy="106"/>
              </a:xfrm>
            </p:grpSpPr>
            <p:sp>
              <p:nvSpPr>
                <p:cNvPr id="1054" name="Rectangle 39"/>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Rectangle 40"/>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6" name="Group 41"/>
              <p:cNvGrpSpPr>
                <a:grpSpLocks/>
              </p:cNvGrpSpPr>
              <p:nvPr userDrawn="1"/>
            </p:nvGrpSpPr>
            <p:grpSpPr bwMode="auto">
              <a:xfrm>
                <a:off x="1536" y="3840"/>
                <a:ext cx="624" cy="47"/>
                <a:chOff x="624" y="3706"/>
                <a:chExt cx="1056" cy="106"/>
              </a:xfrm>
            </p:grpSpPr>
            <p:sp>
              <p:nvSpPr>
                <p:cNvPr id="1052" name="Rectangle 42"/>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3" name="Rectangle 43"/>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7" name="Group 44"/>
              <p:cNvGrpSpPr>
                <a:grpSpLocks/>
              </p:cNvGrpSpPr>
              <p:nvPr userDrawn="1"/>
            </p:nvGrpSpPr>
            <p:grpSpPr bwMode="auto">
              <a:xfrm>
                <a:off x="2208" y="3840"/>
                <a:ext cx="624" cy="47"/>
                <a:chOff x="624" y="3600"/>
                <a:chExt cx="1056" cy="106"/>
              </a:xfrm>
            </p:grpSpPr>
            <p:sp>
              <p:nvSpPr>
                <p:cNvPr id="1050" name="Rectangle 45"/>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Rectangle 46"/>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8" name="Group 47"/>
              <p:cNvGrpSpPr>
                <a:grpSpLocks/>
              </p:cNvGrpSpPr>
              <p:nvPr userDrawn="1"/>
            </p:nvGrpSpPr>
            <p:grpSpPr bwMode="auto">
              <a:xfrm>
                <a:off x="2880" y="3840"/>
                <a:ext cx="624" cy="47"/>
                <a:chOff x="624" y="3706"/>
                <a:chExt cx="1056" cy="106"/>
              </a:xfrm>
            </p:grpSpPr>
            <p:sp>
              <p:nvSpPr>
                <p:cNvPr id="1048" name="Rectangle 48"/>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Rectangle 49"/>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9" name="Group 50"/>
              <p:cNvGrpSpPr>
                <a:grpSpLocks/>
              </p:cNvGrpSpPr>
              <p:nvPr userDrawn="1"/>
            </p:nvGrpSpPr>
            <p:grpSpPr bwMode="auto">
              <a:xfrm>
                <a:off x="3552" y="3840"/>
                <a:ext cx="624" cy="47"/>
                <a:chOff x="624" y="3600"/>
                <a:chExt cx="1056" cy="106"/>
              </a:xfrm>
            </p:grpSpPr>
            <p:sp>
              <p:nvSpPr>
                <p:cNvPr id="1046" name="Rectangle 51"/>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52"/>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0" name="Group 53"/>
              <p:cNvGrpSpPr>
                <a:grpSpLocks/>
              </p:cNvGrpSpPr>
              <p:nvPr userDrawn="1"/>
            </p:nvGrpSpPr>
            <p:grpSpPr bwMode="auto">
              <a:xfrm>
                <a:off x="4224" y="3840"/>
                <a:ext cx="624" cy="47"/>
                <a:chOff x="624" y="3706"/>
                <a:chExt cx="1056" cy="106"/>
              </a:xfrm>
            </p:grpSpPr>
            <p:sp>
              <p:nvSpPr>
                <p:cNvPr id="1044" name="Rectangle 54"/>
                <p:cNvSpPr>
                  <a:spLocks noChangeArrowheads="1"/>
                </p:cNvSpPr>
                <p:nvPr userDrawn="1"/>
              </p:nvSpPr>
              <p:spPr bwMode="ltGray">
                <a:xfrm>
                  <a:off x="1152" y="3706"/>
                  <a:ext cx="528" cy="10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Rectangle 55"/>
                <p:cNvSpPr>
                  <a:spLocks noChangeArrowheads="1"/>
                </p:cNvSpPr>
                <p:nvPr userDrawn="1"/>
              </p:nvSpPr>
              <p:spPr bwMode="ltGray">
                <a:xfrm>
                  <a:off x="624" y="3706"/>
                  <a:ext cx="528" cy="10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1" name="Group 56"/>
              <p:cNvGrpSpPr>
                <a:grpSpLocks/>
              </p:cNvGrpSpPr>
              <p:nvPr userDrawn="1"/>
            </p:nvGrpSpPr>
            <p:grpSpPr bwMode="auto">
              <a:xfrm>
                <a:off x="4896" y="3840"/>
                <a:ext cx="624" cy="47"/>
                <a:chOff x="624" y="3600"/>
                <a:chExt cx="1056" cy="106"/>
              </a:xfrm>
            </p:grpSpPr>
            <p:sp>
              <p:nvSpPr>
                <p:cNvPr id="1042" name="Rectangle 57"/>
                <p:cNvSpPr>
                  <a:spLocks noChangeArrowheads="1"/>
                </p:cNvSpPr>
                <p:nvPr userDrawn="1"/>
              </p:nvSpPr>
              <p:spPr bwMode="ltGray">
                <a:xfrm>
                  <a:off x="1152" y="3600"/>
                  <a:ext cx="528" cy="10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Rectangle 58"/>
                <p:cNvSpPr>
                  <a:spLocks noChangeArrowheads="1"/>
                </p:cNvSpPr>
                <p:nvPr userDrawn="1"/>
              </p:nvSpPr>
              <p:spPr bwMode="ltGray">
                <a:xfrm>
                  <a:off x="624" y="3600"/>
                  <a:ext cx="528" cy="10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sp>
        <p:nvSpPr>
          <p:cNvPr id="1027" name="Rectangle 59"/>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60"/>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33" name="Rectangle 61"/>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solidFill>
                  <a:schemeClr val="tx2"/>
                </a:solidFill>
                <a:latin typeface="Arial Narrow" pitchFamily="34" charset="0"/>
              </a:defRPr>
            </a:lvl1pPr>
          </a:lstStyle>
          <a:p>
            <a:pPr>
              <a:defRPr/>
            </a:pPr>
            <a:endParaRPr lang="en-US"/>
          </a:p>
        </p:txBody>
      </p:sp>
      <p:sp>
        <p:nvSpPr>
          <p:cNvPr id="3134" name="Rectangle 62"/>
          <p:cNvSpPr>
            <a:spLocks noGrp="1" noChangeArrowheads="1"/>
          </p:cNvSpPr>
          <p:nvPr>
            <p:ph type="ftr" sz="quarter" idx="3"/>
          </p:nvPr>
        </p:nvSpPr>
        <p:spPr bwMode="auto">
          <a:xfrm>
            <a:off x="3124200" y="6172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solidFill>
                  <a:schemeClr val="tx2"/>
                </a:solidFill>
                <a:latin typeface="Arial Narrow" pitchFamily="34" charset="0"/>
              </a:defRPr>
            </a:lvl1pPr>
          </a:lstStyle>
          <a:p>
            <a:pPr>
              <a:defRPr/>
            </a:pPr>
            <a:endParaRPr lang="en-US"/>
          </a:p>
        </p:txBody>
      </p:sp>
      <p:sp>
        <p:nvSpPr>
          <p:cNvPr id="3135" name="Rectangle 63"/>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solidFill>
                  <a:schemeClr val="tx2"/>
                </a:solidFill>
                <a:latin typeface="Arial Narrow" pitchFamily="34" charset="0"/>
              </a:defRPr>
            </a:lvl1pPr>
          </a:lstStyle>
          <a:p>
            <a:pPr>
              <a:defRPr/>
            </a:pPr>
            <a:fld id="{59A686F4-88E3-4F37-92AE-AC033D4D78C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SzPct val="80000"/>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images.com/" TargetMode="External"/><Relationship Id="rId2" Type="http://schemas.openxmlformats.org/officeDocument/2006/relationships/hyperlink" Target="http://www.cardiacarrhythmias.com/" TargetMode="External"/><Relationship Id="rId1" Type="http://schemas.openxmlformats.org/officeDocument/2006/relationships/slideLayout" Target="../slideLayouts/slideLayout2.xml"/><Relationship Id="rId4" Type="http://schemas.openxmlformats.org/officeDocument/2006/relationships/hyperlink" Target="http://www.rnceus.com/" TargetMode="Externa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609600"/>
            <a:ext cx="7772400" cy="914400"/>
          </a:xfrm>
        </p:spPr>
        <p:txBody>
          <a:bodyPr/>
          <a:lstStyle/>
          <a:p>
            <a:pPr eaLnBrk="1" hangingPunct="1"/>
            <a:r>
              <a:rPr lang="en-US" sz="2400" b="1" i="1" smtClean="0"/>
              <a:t/>
            </a:r>
            <a:br>
              <a:rPr lang="en-US" sz="2400" b="1" i="1" smtClean="0"/>
            </a:br>
            <a:r>
              <a:rPr lang="en-US" sz="2400" b="1" i="1" smtClean="0"/>
              <a:t>Heart Rhythms, Let’s Keep It Simple!</a:t>
            </a:r>
            <a:br>
              <a:rPr lang="en-US" sz="2400" b="1" i="1" smtClean="0"/>
            </a:br>
            <a:r>
              <a:rPr lang="en-US" sz="1400" b="1" i="1" smtClean="0"/>
              <a:t>Kathryn McBroom, RN/NMO 71/73</a:t>
            </a:r>
            <a:br>
              <a:rPr lang="en-US" sz="1400" b="1" i="1" smtClean="0"/>
            </a:br>
            <a:r>
              <a:rPr lang="en-US" sz="2000" b="1" i="1" smtClean="0"/>
              <a:t/>
            </a:r>
            <a:br>
              <a:rPr lang="en-US" sz="2000" b="1" i="1" smtClean="0"/>
            </a:br>
            <a:endParaRPr lang="en-US" sz="2000" b="1" i="1" smtClean="0"/>
          </a:p>
        </p:txBody>
      </p:sp>
      <p:sp>
        <p:nvSpPr>
          <p:cNvPr id="3075" name="Rectangle 3"/>
          <p:cNvSpPr>
            <a:spLocks noGrp="1" noChangeArrowheads="1"/>
          </p:cNvSpPr>
          <p:nvPr>
            <p:ph type="body" idx="1"/>
          </p:nvPr>
        </p:nvSpPr>
        <p:spPr>
          <a:xfrm>
            <a:off x="609600" y="1981200"/>
            <a:ext cx="7772400" cy="4114800"/>
          </a:xfrm>
        </p:spPr>
        <p:txBody>
          <a:bodyPr/>
          <a:lstStyle/>
          <a:p>
            <a:pPr eaLnBrk="1" hangingPunct="1">
              <a:lnSpc>
                <a:spcPct val="90000"/>
              </a:lnSpc>
              <a:buFontTx/>
              <a:buNone/>
            </a:pPr>
            <a:r>
              <a:rPr lang="en-US" sz="2400" b="1" smtClean="0"/>
              <a:t>Steps to Rhythm Interpretation:</a:t>
            </a:r>
          </a:p>
          <a:p>
            <a:pPr eaLnBrk="1" hangingPunct="1">
              <a:lnSpc>
                <a:spcPct val="90000"/>
              </a:lnSpc>
            </a:pPr>
            <a:r>
              <a:rPr lang="en-US" sz="2400" smtClean="0"/>
              <a:t>Is it regular or irregular?</a:t>
            </a:r>
          </a:p>
          <a:p>
            <a:pPr eaLnBrk="1" hangingPunct="1">
              <a:lnSpc>
                <a:spcPct val="90000"/>
              </a:lnSpc>
            </a:pPr>
            <a:r>
              <a:rPr lang="en-US" sz="2400" smtClean="0"/>
              <a:t>What is the rate </a:t>
            </a:r>
          </a:p>
          <a:p>
            <a:pPr lvl="1" eaLnBrk="1" hangingPunct="1">
              <a:lnSpc>
                <a:spcPct val="90000"/>
              </a:lnSpc>
            </a:pPr>
            <a:r>
              <a:rPr lang="en-US" sz="2000" smtClean="0"/>
              <a:t>(too slow or too fast)?</a:t>
            </a:r>
          </a:p>
          <a:p>
            <a:pPr eaLnBrk="1" hangingPunct="1">
              <a:lnSpc>
                <a:spcPct val="90000"/>
              </a:lnSpc>
            </a:pPr>
            <a:r>
              <a:rPr lang="en-US" sz="2400" smtClean="0"/>
              <a:t>Is there a P for every QRS?</a:t>
            </a:r>
          </a:p>
          <a:p>
            <a:pPr eaLnBrk="1" hangingPunct="1">
              <a:lnSpc>
                <a:spcPct val="90000"/>
              </a:lnSpc>
            </a:pPr>
            <a:r>
              <a:rPr lang="en-US" sz="2400" smtClean="0"/>
              <a:t>Is there a QRS for every P?</a:t>
            </a:r>
            <a:endParaRPr lang="en-US" sz="2400" smtClean="0">
              <a:cs typeface="Times New Roman" pitchFamily="18" charset="0"/>
            </a:endParaRPr>
          </a:p>
          <a:p>
            <a:pPr eaLnBrk="1" hangingPunct="1">
              <a:lnSpc>
                <a:spcPct val="90000"/>
              </a:lnSpc>
            </a:pPr>
            <a:r>
              <a:rPr lang="en-US" sz="2400" smtClean="0"/>
              <a:t>What is the P-R interval?</a:t>
            </a:r>
          </a:p>
          <a:p>
            <a:pPr eaLnBrk="1" hangingPunct="1">
              <a:lnSpc>
                <a:spcPct val="90000"/>
              </a:lnSpc>
            </a:pPr>
            <a:r>
              <a:rPr lang="en-US" sz="2400" smtClean="0"/>
              <a:t>Is the R to R interval regular?</a:t>
            </a:r>
          </a:p>
          <a:p>
            <a:pPr eaLnBrk="1" hangingPunct="1">
              <a:lnSpc>
                <a:spcPct val="90000"/>
              </a:lnSpc>
            </a:pPr>
            <a:r>
              <a:rPr lang="en-US" sz="2400" smtClean="0"/>
              <a:t>What is the QRS duration </a:t>
            </a:r>
          </a:p>
          <a:p>
            <a:pPr lvl="1" eaLnBrk="1" hangingPunct="1">
              <a:lnSpc>
                <a:spcPct val="90000"/>
              </a:lnSpc>
            </a:pPr>
            <a:r>
              <a:rPr lang="en-US" sz="2000" smtClean="0"/>
              <a:t>(QRS wide or narrow)?</a:t>
            </a:r>
          </a:p>
        </p:txBody>
      </p:sp>
      <p:graphicFrame>
        <p:nvGraphicFramePr>
          <p:cNvPr id="3076" name="Object 4"/>
          <p:cNvGraphicFramePr>
            <a:graphicFrameLocks noChangeAspect="1"/>
          </p:cNvGraphicFramePr>
          <p:nvPr/>
        </p:nvGraphicFramePr>
        <p:xfrm>
          <a:off x="5791200" y="2590800"/>
          <a:ext cx="2209800" cy="2409825"/>
        </p:xfrm>
        <a:graphic>
          <a:graphicData uri="http://schemas.openxmlformats.org/presentationml/2006/ole">
            <mc:AlternateContent xmlns:mc="http://schemas.openxmlformats.org/markup-compatibility/2006">
              <mc:Choice xmlns:v="urn:schemas-microsoft-com:vml" Requires="v">
                <p:oleObj spid="_x0000_s3077" name="Photo Editor Photo" r:id="rId3" imgW="2409524" imgH="2409524" progId="MSPhotoEd.3">
                  <p:embed/>
                </p:oleObj>
              </mc:Choice>
              <mc:Fallback>
                <p:oleObj name="Photo Editor Photo" r:id="rId3" imgW="2409524" imgH="2409524"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2590800"/>
                        <a:ext cx="2209800"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381000"/>
            <a:ext cx="7772400" cy="1143000"/>
          </a:xfrm>
        </p:spPr>
        <p:txBody>
          <a:bodyPr/>
          <a:lstStyle/>
          <a:p>
            <a:pPr eaLnBrk="1" hangingPunct="1"/>
            <a:r>
              <a:rPr lang="en-US" sz="3200" smtClean="0"/>
              <a:t>Junctional Rhythm</a:t>
            </a:r>
          </a:p>
        </p:txBody>
      </p:sp>
      <p:sp>
        <p:nvSpPr>
          <p:cNvPr id="12291" name="Rectangle 3"/>
          <p:cNvSpPr>
            <a:spLocks noGrp="1" noChangeArrowheads="1"/>
          </p:cNvSpPr>
          <p:nvPr>
            <p:ph type="body" idx="1"/>
          </p:nvPr>
        </p:nvSpPr>
        <p:spPr>
          <a:xfrm>
            <a:off x="685800" y="1143000"/>
            <a:ext cx="7772400" cy="4114800"/>
          </a:xfrm>
        </p:spPr>
        <p:txBody>
          <a:bodyPr/>
          <a:lstStyle/>
          <a:p>
            <a:pPr eaLnBrk="1" hangingPunct="1">
              <a:lnSpc>
                <a:spcPct val="80000"/>
              </a:lnSpc>
            </a:pPr>
            <a:r>
              <a:rPr lang="en-US" sz="2400" smtClean="0"/>
              <a:t>An escape rhythm serves as a protective mechanism when higher centers in the conduction system fail to fire.</a:t>
            </a:r>
          </a:p>
          <a:p>
            <a:pPr eaLnBrk="1" hangingPunct="1">
              <a:lnSpc>
                <a:spcPct val="80000"/>
              </a:lnSpc>
            </a:pPr>
            <a:r>
              <a:rPr lang="en-US" sz="2400" smtClean="0"/>
              <a:t>Occurs with increased vagal tone to the sinoatrial node, hypoxemia, and digitalis toxicity</a:t>
            </a:r>
          </a:p>
          <a:p>
            <a:pPr eaLnBrk="1" hangingPunct="1">
              <a:lnSpc>
                <a:spcPct val="80000"/>
              </a:lnSpc>
            </a:pPr>
            <a:r>
              <a:rPr lang="en-US" sz="2400" smtClean="0"/>
              <a:t>Rhythm:  Regular   </a:t>
            </a:r>
          </a:p>
          <a:p>
            <a:pPr eaLnBrk="1" hangingPunct="1">
              <a:lnSpc>
                <a:spcPct val="80000"/>
              </a:lnSpc>
            </a:pPr>
            <a:r>
              <a:rPr lang="en-US" sz="2400" smtClean="0"/>
              <a:t>Rate:  40 – 60 bpm</a:t>
            </a:r>
          </a:p>
          <a:p>
            <a:pPr eaLnBrk="1" hangingPunct="1">
              <a:lnSpc>
                <a:spcPct val="80000"/>
              </a:lnSpc>
            </a:pPr>
            <a:r>
              <a:rPr lang="en-US" sz="2400" smtClean="0"/>
              <a:t>P wave:</a:t>
            </a:r>
          </a:p>
          <a:p>
            <a:pPr lvl="1" eaLnBrk="1" hangingPunct="1">
              <a:lnSpc>
                <a:spcPct val="80000"/>
              </a:lnSpc>
            </a:pPr>
            <a:r>
              <a:rPr lang="en-US" sz="2400" smtClean="0"/>
              <a:t>Before QRS, inverted and P-R interval is &lt; .12</a:t>
            </a:r>
          </a:p>
          <a:p>
            <a:pPr lvl="1" eaLnBrk="1" hangingPunct="1">
              <a:lnSpc>
                <a:spcPct val="80000"/>
              </a:lnSpc>
            </a:pPr>
            <a:r>
              <a:rPr lang="en-US" sz="2400" smtClean="0"/>
              <a:t>After QRS and usually inverted</a:t>
            </a:r>
          </a:p>
          <a:p>
            <a:pPr lvl="1" eaLnBrk="1" hangingPunct="1">
              <a:lnSpc>
                <a:spcPct val="80000"/>
              </a:lnSpc>
            </a:pPr>
            <a:r>
              <a:rPr lang="en-US" sz="2400" smtClean="0"/>
              <a:t>Absent</a:t>
            </a:r>
          </a:p>
          <a:p>
            <a:pPr eaLnBrk="1" hangingPunct="1">
              <a:lnSpc>
                <a:spcPct val="80000"/>
              </a:lnSpc>
            </a:pPr>
            <a:r>
              <a:rPr lang="en-US" sz="2400" smtClean="0"/>
              <a:t>QRS:  &lt; .12 seconds, unless prolonged by aberrant conduction</a:t>
            </a:r>
          </a:p>
        </p:txBody>
      </p:sp>
      <p:graphicFrame>
        <p:nvGraphicFramePr>
          <p:cNvPr id="12292" name="Object 8"/>
          <p:cNvGraphicFramePr>
            <a:graphicFrameLocks noChangeAspect="1"/>
          </p:cNvGraphicFramePr>
          <p:nvPr/>
        </p:nvGraphicFramePr>
        <p:xfrm>
          <a:off x="1143000" y="5638800"/>
          <a:ext cx="7010400" cy="1001713"/>
        </p:xfrm>
        <a:graphic>
          <a:graphicData uri="http://schemas.openxmlformats.org/presentationml/2006/ole">
            <mc:AlternateContent xmlns:mc="http://schemas.openxmlformats.org/markup-compatibility/2006">
              <mc:Choice xmlns:v="urn:schemas-microsoft-com:vml" Requires="v">
                <p:oleObj spid="_x0000_s12293" name="Photo Editor Photo" r:id="rId3" imgW="4200000" imgH="1542857" progId="MSPhotoEd.3">
                  <p:embed/>
                </p:oleObj>
              </mc:Choice>
              <mc:Fallback>
                <p:oleObj name="Photo Editor Photo" r:id="rId3" imgW="4200000" imgH="1542857" progId="MSPhotoEd.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5638800"/>
                        <a:ext cx="7010400" cy="100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228600"/>
            <a:ext cx="7772400" cy="1143000"/>
          </a:xfrm>
        </p:spPr>
        <p:txBody>
          <a:bodyPr/>
          <a:lstStyle/>
          <a:p>
            <a:pPr eaLnBrk="1" hangingPunct="1"/>
            <a:r>
              <a:rPr lang="en-US" sz="3200" smtClean="0"/>
              <a:t>Premature Junctional complex (PJC)</a:t>
            </a:r>
          </a:p>
        </p:txBody>
      </p:sp>
      <p:sp>
        <p:nvSpPr>
          <p:cNvPr id="13315" name="Rectangle 3"/>
          <p:cNvSpPr>
            <a:spLocks noGrp="1" noChangeArrowheads="1"/>
          </p:cNvSpPr>
          <p:nvPr>
            <p:ph type="body" idx="1"/>
          </p:nvPr>
        </p:nvSpPr>
        <p:spPr>
          <a:xfrm>
            <a:off x="685800" y="1066800"/>
            <a:ext cx="7772400" cy="4114800"/>
          </a:xfrm>
        </p:spPr>
        <p:txBody>
          <a:bodyPr/>
          <a:lstStyle/>
          <a:p>
            <a:pPr eaLnBrk="1" hangingPunct="1"/>
            <a:r>
              <a:rPr lang="en-US" sz="2000" smtClean="0"/>
              <a:t>Originates in the atrioventricular junction.</a:t>
            </a:r>
          </a:p>
          <a:p>
            <a:pPr eaLnBrk="1" hangingPunct="1"/>
            <a:r>
              <a:rPr lang="en-US" sz="2000" smtClean="0"/>
              <a:t>Depending on when the impulse occurs, the P wave may fall before, during or after the QRS complex.</a:t>
            </a:r>
          </a:p>
          <a:p>
            <a:pPr eaLnBrk="1" hangingPunct="1"/>
            <a:r>
              <a:rPr lang="en-US" sz="2000" smtClean="0"/>
              <a:t>May occur with  ischemia, hypoxemia, valvular disease, digitalis.</a:t>
            </a:r>
          </a:p>
          <a:p>
            <a:pPr eaLnBrk="1" hangingPunct="1"/>
            <a:r>
              <a:rPr lang="en-US" sz="2000" smtClean="0"/>
              <a:t>Rhythm:  Irregular with PJC’s</a:t>
            </a:r>
          </a:p>
          <a:p>
            <a:pPr eaLnBrk="1" hangingPunct="1"/>
            <a:r>
              <a:rPr lang="en-US" sz="2000" smtClean="0"/>
              <a:t>Rate:  dependent on rhythm                  </a:t>
            </a:r>
          </a:p>
          <a:p>
            <a:pPr eaLnBrk="1" hangingPunct="1"/>
            <a:r>
              <a:rPr lang="en-US" sz="2000" smtClean="0"/>
              <a:t>P wave:</a:t>
            </a:r>
          </a:p>
          <a:p>
            <a:pPr lvl="1" eaLnBrk="1" hangingPunct="1"/>
            <a:r>
              <a:rPr lang="en-US" sz="2000" smtClean="0"/>
              <a:t>Before QRS, inverted and P-R interval is &lt; .12</a:t>
            </a:r>
          </a:p>
          <a:p>
            <a:pPr lvl="1" eaLnBrk="1" hangingPunct="1"/>
            <a:r>
              <a:rPr lang="en-US" sz="2000" smtClean="0"/>
              <a:t>After QRS and usually inverted</a:t>
            </a:r>
          </a:p>
          <a:p>
            <a:pPr lvl="1" eaLnBrk="1" hangingPunct="1"/>
            <a:r>
              <a:rPr lang="en-US" sz="2000" smtClean="0"/>
              <a:t>Absent</a:t>
            </a:r>
          </a:p>
          <a:p>
            <a:pPr eaLnBrk="1" hangingPunct="1"/>
            <a:r>
              <a:rPr lang="en-US" sz="2000" smtClean="0"/>
              <a:t>PRI:  .12 seconds or less</a:t>
            </a:r>
          </a:p>
          <a:p>
            <a:pPr eaLnBrk="1" hangingPunct="1"/>
            <a:r>
              <a:rPr lang="en-US" sz="2000" smtClean="0"/>
              <a:t>QRS:  &lt; .12 seconds</a:t>
            </a:r>
          </a:p>
        </p:txBody>
      </p:sp>
      <p:pic>
        <p:nvPicPr>
          <p:cNvPr id="13316" name="Picture 4" descr="figure 25"/>
          <p:cNvPicPr>
            <a:picLocks noChangeAspect="1" noChangeArrowheads="1"/>
          </p:cNvPicPr>
          <p:nvPr/>
        </p:nvPicPr>
        <p:blipFill>
          <a:blip r:embed="rId2">
            <a:extLst>
              <a:ext uri="{28A0092B-C50C-407E-A947-70E740481C1C}">
                <a14:useLocalDpi xmlns:a14="http://schemas.microsoft.com/office/drawing/2010/main" val="0"/>
              </a:ext>
            </a:extLst>
          </a:blip>
          <a:srcRect t="28082"/>
          <a:stretch>
            <a:fillRect/>
          </a:stretch>
        </p:blipFill>
        <p:spPr bwMode="auto">
          <a:xfrm>
            <a:off x="1600200" y="5562600"/>
            <a:ext cx="5867400"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457200"/>
            <a:ext cx="7772400" cy="1143000"/>
          </a:xfrm>
        </p:spPr>
        <p:txBody>
          <a:bodyPr/>
          <a:lstStyle/>
          <a:p>
            <a:pPr eaLnBrk="1" hangingPunct="1"/>
            <a:r>
              <a:rPr lang="en-US" sz="3200" smtClean="0"/>
              <a:t>First Degree AV Block</a:t>
            </a:r>
          </a:p>
        </p:txBody>
      </p:sp>
      <p:sp>
        <p:nvSpPr>
          <p:cNvPr id="14339" name="Rectangle 3"/>
          <p:cNvSpPr>
            <a:spLocks noGrp="1" noChangeArrowheads="1"/>
          </p:cNvSpPr>
          <p:nvPr>
            <p:ph type="body" idx="1"/>
          </p:nvPr>
        </p:nvSpPr>
        <p:spPr>
          <a:xfrm>
            <a:off x="685800" y="1219200"/>
            <a:ext cx="7772400" cy="4114800"/>
          </a:xfrm>
        </p:spPr>
        <p:txBody>
          <a:bodyPr/>
          <a:lstStyle/>
          <a:p>
            <a:pPr eaLnBrk="1" hangingPunct="1">
              <a:lnSpc>
                <a:spcPct val="80000"/>
              </a:lnSpc>
            </a:pPr>
            <a:r>
              <a:rPr lang="en-US" sz="2200" smtClean="0"/>
              <a:t>Occurs when impulses from the atria are consistently delayed during conduction through the AV node.</a:t>
            </a:r>
          </a:p>
          <a:p>
            <a:pPr eaLnBrk="1" hangingPunct="1">
              <a:lnSpc>
                <a:spcPct val="80000"/>
              </a:lnSpc>
            </a:pPr>
            <a:r>
              <a:rPr lang="en-US" sz="2200" smtClean="0"/>
              <a:t>First degree AV block is a constant and prolonged PR interval.</a:t>
            </a:r>
          </a:p>
          <a:p>
            <a:pPr eaLnBrk="1" hangingPunct="1">
              <a:lnSpc>
                <a:spcPct val="80000"/>
              </a:lnSpc>
            </a:pPr>
            <a:r>
              <a:rPr lang="en-US" sz="2200" smtClean="0"/>
              <a:t>May result from insult to the AV node, hypoxemia, MI, ischemia,  increased vagal tone, aging, beta blockers, calcium channel blockers, digitalis toxicity but is also seen in normal conduction.</a:t>
            </a:r>
          </a:p>
          <a:p>
            <a:pPr eaLnBrk="1" hangingPunct="1">
              <a:lnSpc>
                <a:spcPct val="80000"/>
              </a:lnSpc>
            </a:pPr>
            <a:r>
              <a:rPr lang="en-US" sz="2200" smtClean="0"/>
              <a:t>Rhythm:  Regular </a:t>
            </a:r>
          </a:p>
          <a:p>
            <a:pPr eaLnBrk="1" hangingPunct="1">
              <a:lnSpc>
                <a:spcPct val="80000"/>
              </a:lnSpc>
            </a:pPr>
            <a:r>
              <a:rPr lang="en-US" sz="2400" smtClean="0"/>
              <a:t>Every P has a QRS and every QRS has a P</a:t>
            </a:r>
            <a:r>
              <a:rPr lang="en-US" sz="2200" smtClean="0"/>
              <a:t>                </a:t>
            </a:r>
          </a:p>
          <a:p>
            <a:pPr eaLnBrk="1" hangingPunct="1">
              <a:lnSpc>
                <a:spcPct val="80000"/>
              </a:lnSpc>
            </a:pPr>
            <a:r>
              <a:rPr lang="en-US" sz="2200" smtClean="0"/>
              <a:t>PRI:  &gt; .20 seconds</a:t>
            </a:r>
          </a:p>
          <a:p>
            <a:pPr eaLnBrk="1" hangingPunct="1">
              <a:lnSpc>
                <a:spcPct val="80000"/>
              </a:lnSpc>
            </a:pPr>
            <a:r>
              <a:rPr lang="en-US" sz="2200" smtClean="0"/>
              <a:t>QRS &lt; .12</a:t>
            </a:r>
          </a:p>
        </p:txBody>
      </p:sp>
      <p:pic>
        <p:nvPicPr>
          <p:cNvPr id="14340" name="Picture 5" descr="1st Degree Block"/>
          <p:cNvPicPr>
            <a:picLocks noChangeAspect="1" noChangeArrowheads="1"/>
          </p:cNvPicPr>
          <p:nvPr/>
        </p:nvPicPr>
        <p:blipFill>
          <a:blip r:embed="rId2">
            <a:extLst>
              <a:ext uri="{28A0092B-C50C-407E-A947-70E740481C1C}">
                <a14:useLocalDpi xmlns:a14="http://schemas.microsoft.com/office/drawing/2010/main" val="0"/>
              </a:ext>
            </a:extLst>
          </a:blip>
          <a:srcRect t="21477"/>
          <a:stretch>
            <a:fillRect/>
          </a:stretch>
        </p:blipFill>
        <p:spPr bwMode="auto">
          <a:xfrm>
            <a:off x="1524000" y="5486400"/>
            <a:ext cx="59436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smtClean="0"/>
              <a:t>Second Degree AV Block</a:t>
            </a:r>
            <a:br>
              <a:rPr lang="en-US" sz="3200" smtClean="0"/>
            </a:br>
            <a:r>
              <a:rPr lang="en-US" sz="3200" smtClean="0"/>
              <a:t>Mobitz I (Wenkebach)</a:t>
            </a:r>
          </a:p>
        </p:txBody>
      </p:sp>
      <p:sp>
        <p:nvSpPr>
          <p:cNvPr id="15363" name="Rectangle 3"/>
          <p:cNvSpPr>
            <a:spLocks noGrp="1" noChangeArrowheads="1"/>
          </p:cNvSpPr>
          <p:nvPr>
            <p:ph type="body" idx="1"/>
          </p:nvPr>
        </p:nvSpPr>
        <p:spPr>
          <a:xfrm>
            <a:off x="685800" y="1676400"/>
            <a:ext cx="7772400" cy="4114800"/>
          </a:xfrm>
        </p:spPr>
        <p:txBody>
          <a:bodyPr/>
          <a:lstStyle/>
          <a:p>
            <a:pPr eaLnBrk="1" hangingPunct="1">
              <a:lnSpc>
                <a:spcPct val="80000"/>
              </a:lnSpc>
              <a:spcBef>
                <a:spcPct val="0"/>
              </a:spcBef>
              <a:buSzTx/>
              <a:buFontTx/>
              <a:buBlip>
                <a:blip r:embed="rId2"/>
              </a:buBlip>
            </a:pPr>
            <a:r>
              <a:rPr lang="en-US" sz="2000" smtClean="0">
                <a:latin typeface="Times New Roman" pitchFamily="18" charset="0"/>
              </a:rPr>
              <a:t>Wenckebach is characterized by progressive delay at the AV node until the impulse is completely blocked.  Possible causes are insult to the AV node, hypoxemia, MI, digitalis toxicity, ischemia, and increased vagal tone.  This conduction usually does not progress to higher degree heart blocks.</a:t>
            </a:r>
          </a:p>
          <a:p>
            <a:pPr eaLnBrk="1" hangingPunct="1">
              <a:lnSpc>
                <a:spcPct val="80000"/>
              </a:lnSpc>
              <a:spcBef>
                <a:spcPct val="0"/>
              </a:spcBef>
              <a:buSzTx/>
              <a:buFontTx/>
              <a:buNone/>
            </a:pPr>
            <a:endParaRPr lang="en-US" sz="800" smtClean="0">
              <a:latin typeface="Times New Roman" pitchFamily="18" charset="0"/>
            </a:endParaRPr>
          </a:p>
          <a:p>
            <a:pPr eaLnBrk="1" hangingPunct="1">
              <a:lnSpc>
                <a:spcPct val="80000"/>
              </a:lnSpc>
              <a:spcBef>
                <a:spcPct val="0"/>
              </a:spcBef>
              <a:buSzTx/>
              <a:buFontTx/>
              <a:buBlip>
                <a:blip r:embed="rId2"/>
              </a:buBlip>
            </a:pPr>
            <a:r>
              <a:rPr lang="en-US" sz="2000" smtClean="0">
                <a:latin typeface="Times New Roman" pitchFamily="18" charset="0"/>
              </a:rPr>
              <a:t>No treatment needed if patient is asymptomatic</a:t>
            </a:r>
          </a:p>
          <a:p>
            <a:pPr eaLnBrk="1" hangingPunct="1">
              <a:lnSpc>
                <a:spcPct val="80000"/>
              </a:lnSpc>
              <a:spcBef>
                <a:spcPct val="0"/>
              </a:spcBef>
              <a:buSzTx/>
              <a:buFontTx/>
              <a:buNone/>
            </a:pPr>
            <a:endParaRPr lang="en-US" sz="800" smtClean="0">
              <a:latin typeface="Times New Roman" pitchFamily="18" charset="0"/>
            </a:endParaRPr>
          </a:p>
          <a:p>
            <a:pPr eaLnBrk="1" hangingPunct="1">
              <a:lnSpc>
                <a:spcPct val="80000"/>
              </a:lnSpc>
              <a:spcBef>
                <a:spcPct val="0"/>
              </a:spcBef>
              <a:buSzTx/>
              <a:buFontTx/>
              <a:buBlip>
                <a:blip r:embed="rId2"/>
              </a:buBlip>
            </a:pPr>
            <a:r>
              <a:rPr lang="en-US" sz="2000" smtClean="0">
                <a:latin typeface="Times New Roman" pitchFamily="18" charset="0"/>
              </a:rPr>
              <a:t>Rhythm:  Irregular</a:t>
            </a:r>
          </a:p>
          <a:p>
            <a:pPr eaLnBrk="1" hangingPunct="1">
              <a:lnSpc>
                <a:spcPct val="80000"/>
              </a:lnSpc>
              <a:spcBef>
                <a:spcPct val="0"/>
              </a:spcBef>
              <a:buSzTx/>
              <a:buFontTx/>
              <a:buNone/>
            </a:pPr>
            <a:endParaRPr lang="en-US" sz="800" smtClean="0">
              <a:latin typeface="Times New Roman" pitchFamily="18" charset="0"/>
            </a:endParaRPr>
          </a:p>
          <a:p>
            <a:pPr eaLnBrk="1" hangingPunct="1">
              <a:lnSpc>
                <a:spcPct val="80000"/>
              </a:lnSpc>
              <a:spcBef>
                <a:spcPct val="0"/>
              </a:spcBef>
              <a:buSzTx/>
              <a:buFontTx/>
              <a:buBlip>
                <a:blip r:embed="rId2"/>
              </a:buBlip>
            </a:pPr>
            <a:r>
              <a:rPr lang="en-US" sz="2000" smtClean="0">
                <a:latin typeface="Times New Roman" pitchFamily="18" charset="0"/>
              </a:rPr>
              <a:t>PRI:  progressive lengthening of PRI until dropped beat.  </a:t>
            </a:r>
          </a:p>
          <a:p>
            <a:pPr eaLnBrk="1" hangingPunct="1">
              <a:lnSpc>
                <a:spcPct val="80000"/>
              </a:lnSpc>
              <a:spcBef>
                <a:spcPct val="0"/>
              </a:spcBef>
              <a:buSzTx/>
              <a:buFontTx/>
              <a:buNone/>
            </a:pPr>
            <a:r>
              <a:rPr lang="en-US" sz="2000" smtClean="0">
                <a:latin typeface="Times New Roman" pitchFamily="18" charset="0"/>
              </a:rPr>
              <a:t>	(long, longer, drop)</a:t>
            </a:r>
          </a:p>
          <a:p>
            <a:pPr eaLnBrk="1" hangingPunct="1">
              <a:lnSpc>
                <a:spcPct val="80000"/>
              </a:lnSpc>
              <a:spcBef>
                <a:spcPct val="0"/>
              </a:spcBef>
              <a:buSzTx/>
              <a:buFontTx/>
              <a:buNone/>
            </a:pPr>
            <a:endParaRPr lang="en-US" sz="800" smtClean="0">
              <a:latin typeface="Times New Roman" pitchFamily="18" charset="0"/>
            </a:endParaRPr>
          </a:p>
          <a:p>
            <a:pPr eaLnBrk="1" hangingPunct="1">
              <a:lnSpc>
                <a:spcPct val="80000"/>
              </a:lnSpc>
              <a:spcBef>
                <a:spcPct val="0"/>
              </a:spcBef>
              <a:buSzTx/>
              <a:buFontTx/>
              <a:buBlip>
                <a:blip r:embed="rId2"/>
              </a:buBlip>
            </a:pPr>
            <a:r>
              <a:rPr lang="en-US" sz="2000" smtClean="0">
                <a:latin typeface="Times New Roman" pitchFamily="18" charset="0"/>
              </a:rPr>
              <a:t>QRS is usually &lt; .12</a:t>
            </a:r>
          </a:p>
          <a:p>
            <a:pPr eaLnBrk="1" hangingPunct="1">
              <a:lnSpc>
                <a:spcPct val="80000"/>
              </a:lnSpc>
              <a:spcBef>
                <a:spcPct val="0"/>
              </a:spcBef>
              <a:buSzTx/>
              <a:buFontTx/>
              <a:buBlip>
                <a:blip r:embed="rId2"/>
              </a:buBlip>
            </a:pPr>
            <a:endParaRPr lang="en-US" sz="2000" smtClean="0">
              <a:latin typeface="Times New Roman" pitchFamily="18" charset="0"/>
            </a:endParaRPr>
          </a:p>
          <a:p>
            <a:pPr eaLnBrk="1" hangingPunct="1">
              <a:lnSpc>
                <a:spcPct val="80000"/>
              </a:lnSpc>
              <a:spcBef>
                <a:spcPct val="0"/>
              </a:spcBef>
              <a:buSzTx/>
              <a:buFontTx/>
              <a:buNone/>
            </a:pPr>
            <a:endParaRPr lang="en-US" sz="2000" smtClean="0">
              <a:latin typeface="Times New Roman" pitchFamily="18" charset="0"/>
            </a:endParaRPr>
          </a:p>
          <a:p>
            <a:pPr eaLnBrk="1" hangingPunct="1">
              <a:lnSpc>
                <a:spcPct val="80000"/>
              </a:lnSpc>
              <a:spcBef>
                <a:spcPct val="0"/>
              </a:spcBef>
              <a:buSzTx/>
              <a:buFontTx/>
              <a:buBlip>
                <a:blip r:embed="rId2"/>
              </a:buBlip>
            </a:pPr>
            <a:endParaRPr lang="en-US" sz="2000" smtClean="0">
              <a:latin typeface="Times New Roman" pitchFamily="18" charset="0"/>
            </a:endParaRPr>
          </a:p>
          <a:p>
            <a:pPr eaLnBrk="1" hangingPunct="1">
              <a:lnSpc>
                <a:spcPct val="80000"/>
              </a:lnSpc>
              <a:spcBef>
                <a:spcPct val="0"/>
              </a:spcBef>
              <a:buSzTx/>
              <a:buFontTx/>
              <a:buNone/>
            </a:pPr>
            <a:r>
              <a:rPr lang="en-US" sz="2000" smtClean="0">
                <a:latin typeface="Times New Roman" pitchFamily="18" charset="0"/>
              </a:rPr>
              <a:t>	</a:t>
            </a:r>
          </a:p>
        </p:txBody>
      </p:sp>
      <p:pic>
        <p:nvPicPr>
          <p:cNvPr id="15364" name="Picture 5" descr="2nd degree Block Typ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4876800"/>
            <a:ext cx="5943600"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200" smtClean="0"/>
              <a:t>Second Degree AV Block, Mobitz II</a:t>
            </a:r>
          </a:p>
        </p:txBody>
      </p:sp>
      <p:sp>
        <p:nvSpPr>
          <p:cNvPr id="16387" name="Rectangle 3"/>
          <p:cNvSpPr>
            <a:spLocks noGrp="1" noChangeArrowheads="1"/>
          </p:cNvSpPr>
          <p:nvPr>
            <p:ph type="body" idx="1"/>
          </p:nvPr>
        </p:nvSpPr>
        <p:spPr>
          <a:xfrm>
            <a:off x="685800" y="1524000"/>
            <a:ext cx="7772400" cy="4114800"/>
          </a:xfrm>
        </p:spPr>
        <p:txBody>
          <a:bodyPr/>
          <a:lstStyle/>
          <a:p>
            <a:pPr eaLnBrk="1" hangingPunct="1"/>
            <a:r>
              <a:rPr lang="en-US" sz="1600" smtClean="0"/>
              <a:t>Because the ventricle rate is slow, cardiac output may be decreased</a:t>
            </a:r>
          </a:p>
          <a:p>
            <a:pPr eaLnBrk="1" hangingPunct="1"/>
            <a:r>
              <a:rPr lang="en-US" sz="1600" smtClean="0"/>
              <a:t>May progress to third degree heart block.</a:t>
            </a:r>
          </a:p>
          <a:p>
            <a:pPr eaLnBrk="1" hangingPunct="1"/>
            <a:r>
              <a:rPr lang="en-US" sz="1600" smtClean="0"/>
              <a:t>Occurs when some impulses from SA node fail to reach the ventricles </a:t>
            </a:r>
          </a:p>
          <a:p>
            <a:pPr eaLnBrk="1" hangingPunct="1"/>
            <a:r>
              <a:rPr lang="en-US" sz="1600" smtClean="0"/>
              <a:t>Usually occurs with AMI, degenerative changes in conduction, progressive CAD</a:t>
            </a:r>
          </a:p>
          <a:p>
            <a:pPr eaLnBrk="1" hangingPunct="1"/>
            <a:r>
              <a:rPr lang="en-US" sz="1600" smtClean="0"/>
              <a:t>Problem usually occurs at the Bundle of HIS or it’s branches</a:t>
            </a:r>
          </a:p>
          <a:p>
            <a:pPr eaLnBrk="1" hangingPunct="1"/>
            <a:r>
              <a:rPr lang="en-US" sz="1600" smtClean="0"/>
              <a:t>Rhythm is irregular (because of dropped beats)</a:t>
            </a:r>
          </a:p>
          <a:p>
            <a:pPr eaLnBrk="1" hangingPunct="1"/>
            <a:r>
              <a:rPr lang="en-US" sz="1600" smtClean="0"/>
              <a:t>PRI: remains constant until a block of the AV conduction, resulting is a P wave not being followed by a QRS</a:t>
            </a:r>
          </a:p>
          <a:p>
            <a:pPr eaLnBrk="1" hangingPunct="1"/>
            <a:r>
              <a:rPr lang="en-US" sz="1600" smtClean="0"/>
              <a:t>Is there a P for every QRS (YES);  is there a QRS for every P </a:t>
            </a:r>
            <a:r>
              <a:rPr lang="en-US" sz="1600" b="1" smtClean="0"/>
              <a:t>(NO)</a:t>
            </a:r>
            <a:r>
              <a:rPr lang="en-US" sz="1600" smtClean="0"/>
              <a:t>?</a:t>
            </a:r>
          </a:p>
          <a:p>
            <a:pPr eaLnBrk="1" hangingPunct="1"/>
            <a:r>
              <a:rPr lang="en-US" sz="1600" smtClean="0"/>
              <a:t>Treatment:  the aim is to improve cardiac output.  Consider temporary pacing or permanent pacemaker.  Close monitoring and BP support.</a:t>
            </a:r>
          </a:p>
          <a:p>
            <a:pPr eaLnBrk="1" hangingPunct="1">
              <a:buFontTx/>
              <a:buNone/>
            </a:pPr>
            <a:endParaRPr lang="en-US" sz="1600" smtClean="0"/>
          </a:p>
        </p:txBody>
      </p:sp>
      <p:graphicFrame>
        <p:nvGraphicFramePr>
          <p:cNvPr id="16388" name="Object 4"/>
          <p:cNvGraphicFramePr>
            <a:graphicFrameLocks noChangeAspect="1"/>
          </p:cNvGraphicFramePr>
          <p:nvPr/>
        </p:nvGraphicFramePr>
        <p:xfrm>
          <a:off x="152400" y="4953000"/>
          <a:ext cx="8839200" cy="1268413"/>
        </p:xfrm>
        <a:graphic>
          <a:graphicData uri="http://schemas.openxmlformats.org/presentationml/2006/ole">
            <mc:AlternateContent xmlns:mc="http://schemas.openxmlformats.org/markup-compatibility/2006">
              <mc:Choice xmlns:v="urn:schemas-microsoft-com:vml" Requires="v">
                <p:oleObj spid="_x0000_s16389" name="Photo Editor Photo" r:id="rId3" imgW="5001323" imgH="1343212" progId="MSPhotoEd.3">
                  <p:embed/>
                </p:oleObj>
              </mc:Choice>
              <mc:Fallback>
                <p:oleObj name="Photo Editor Photo" r:id="rId3" imgW="5001323" imgH="1343212"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4953000"/>
                        <a:ext cx="8839200"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152400"/>
            <a:ext cx="7772400" cy="1143000"/>
          </a:xfrm>
        </p:spPr>
        <p:txBody>
          <a:bodyPr/>
          <a:lstStyle/>
          <a:p>
            <a:pPr eaLnBrk="1" hangingPunct="1"/>
            <a:r>
              <a:rPr lang="en-US" sz="3200" smtClean="0"/>
              <a:t>Third Degree Heart Block</a:t>
            </a:r>
          </a:p>
        </p:txBody>
      </p:sp>
      <p:sp>
        <p:nvSpPr>
          <p:cNvPr id="17411" name="Rectangle 3"/>
          <p:cNvSpPr>
            <a:spLocks noGrp="1" noChangeArrowheads="1"/>
          </p:cNvSpPr>
          <p:nvPr>
            <p:ph type="body" idx="1"/>
          </p:nvPr>
        </p:nvSpPr>
        <p:spPr>
          <a:xfrm>
            <a:off x="685800" y="1066800"/>
            <a:ext cx="7772400" cy="4114800"/>
          </a:xfrm>
        </p:spPr>
        <p:txBody>
          <a:bodyPr/>
          <a:lstStyle/>
          <a:p>
            <a:pPr eaLnBrk="1" hangingPunct="1">
              <a:lnSpc>
                <a:spcPct val="80000"/>
              </a:lnSpc>
            </a:pPr>
            <a:r>
              <a:rPr lang="en-US" sz="2000" smtClean="0"/>
              <a:t>No conduction through the AV node  (“divorced heart”).</a:t>
            </a:r>
          </a:p>
          <a:p>
            <a:pPr eaLnBrk="1" hangingPunct="1">
              <a:lnSpc>
                <a:spcPct val="80000"/>
              </a:lnSpc>
            </a:pPr>
            <a:r>
              <a:rPr lang="en-US" sz="2000" smtClean="0"/>
              <a:t>Atrial and Ventricular rate and rhythm are independent of one another</a:t>
            </a:r>
          </a:p>
          <a:p>
            <a:pPr eaLnBrk="1" hangingPunct="1">
              <a:lnSpc>
                <a:spcPct val="80000"/>
              </a:lnSpc>
            </a:pPr>
            <a:r>
              <a:rPr lang="en-US" sz="2000" smtClean="0"/>
              <a:t>Treatment:   temp. or permanent pacing </a:t>
            </a:r>
          </a:p>
          <a:p>
            <a:pPr eaLnBrk="1" hangingPunct="1">
              <a:lnSpc>
                <a:spcPct val="80000"/>
              </a:lnSpc>
            </a:pPr>
            <a:r>
              <a:rPr lang="en-US" sz="2000" smtClean="0"/>
              <a:t>Rhythm is regular (ventricular and atrial, but at diff. rates)</a:t>
            </a:r>
          </a:p>
          <a:p>
            <a:pPr eaLnBrk="1" hangingPunct="1">
              <a:lnSpc>
                <a:spcPct val="80000"/>
              </a:lnSpc>
            </a:pPr>
            <a:r>
              <a:rPr lang="en-US" sz="2000" smtClean="0"/>
              <a:t>Rate:  </a:t>
            </a:r>
          </a:p>
          <a:p>
            <a:pPr lvl="1" eaLnBrk="1" hangingPunct="1">
              <a:lnSpc>
                <a:spcPct val="80000"/>
              </a:lnSpc>
            </a:pPr>
            <a:r>
              <a:rPr lang="en-US" sz="2000" smtClean="0"/>
              <a:t>Atrial:  60 to 100</a:t>
            </a:r>
          </a:p>
          <a:p>
            <a:pPr lvl="1" eaLnBrk="1" hangingPunct="1">
              <a:lnSpc>
                <a:spcPct val="80000"/>
              </a:lnSpc>
            </a:pPr>
            <a:r>
              <a:rPr lang="en-US" sz="2000" smtClean="0"/>
              <a:t>Ventricular 40 to 60</a:t>
            </a:r>
          </a:p>
          <a:p>
            <a:pPr eaLnBrk="1" hangingPunct="1">
              <a:lnSpc>
                <a:spcPct val="80000"/>
              </a:lnSpc>
            </a:pPr>
            <a:r>
              <a:rPr lang="en-US" sz="2000" smtClean="0"/>
              <a:t>PRI: will vary with no pattern or regularity</a:t>
            </a:r>
          </a:p>
          <a:p>
            <a:pPr eaLnBrk="1" hangingPunct="1">
              <a:lnSpc>
                <a:spcPct val="80000"/>
              </a:lnSpc>
            </a:pPr>
            <a:r>
              <a:rPr lang="en-US" sz="2000" smtClean="0"/>
              <a:t>QRS: origin of impulse determines QRS width.</a:t>
            </a:r>
          </a:p>
          <a:p>
            <a:pPr lvl="1" eaLnBrk="1" hangingPunct="1">
              <a:lnSpc>
                <a:spcPct val="80000"/>
              </a:lnSpc>
            </a:pPr>
            <a:r>
              <a:rPr lang="en-US" sz="2000" smtClean="0"/>
              <a:t>From AV node: QRS will be normal</a:t>
            </a:r>
          </a:p>
          <a:p>
            <a:pPr lvl="1" eaLnBrk="1" hangingPunct="1">
              <a:lnSpc>
                <a:spcPct val="80000"/>
              </a:lnSpc>
            </a:pPr>
            <a:r>
              <a:rPr lang="en-US" sz="2000" smtClean="0"/>
              <a:t>From Purkinje system: QRS will be wide, rate &lt; 40</a:t>
            </a:r>
          </a:p>
          <a:p>
            <a:pPr eaLnBrk="1" hangingPunct="1">
              <a:lnSpc>
                <a:spcPct val="80000"/>
              </a:lnSpc>
              <a:buFontTx/>
              <a:buNone/>
            </a:pPr>
            <a:endParaRPr lang="en-US" sz="2000" smtClean="0"/>
          </a:p>
          <a:p>
            <a:pPr algn="ctr" eaLnBrk="1" hangingPunct="1">
              <a:lnSpc>
                <a:spcPct val="80000"/>
              </a:lnSpc>
              <a:buFontTx/>
              <a:buNone/>
            </a:pPr>
            <a:endParaRPr lang="en-US" sz="2000" smtClean="0"/>
          </a:p>
          <a:p>
            <a:pPr eaLnBrk="1" hangingPunct="1">
              <a:lnSpc>
                <a:spcPct val="80000"/>
              </a:lnSpc>
              <a:buFontTx/>
              <a:buNone/>
            </a:pPr>
            <a:r>
              <a:rPr lang="en-US" sz="700" smtClean="0"/>
              <a:t> </a:t>
            </a:r>
          </a:p>
        </p:txBody>
      </p:sp>
      <p:pic>
        <p:nvPicPr>
          <p:cNvPr id="17412" name="Picture 8" descr="3rddeg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5181600"/>
            <a:ext cx="655320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200" smtClean="0"/>
              <a:t>Premature Ventricular Contraction</a:t>
            </a:r>
          </a:p>
        </p:txBody>
      </p:sp>
      <p:sp>
        <p:nvSpPr>
          <p:cNvPr id="18435" name="Rectangle 3"/>
          <p:cNvSpPr>
            <a:spLocks noGrp="1" noChangeArrowheads="1"/>
          </p:cNvSpPr>
          <p:nvPr>
            <p:ph type="body" idx="1"/>
          </p:nvPr>
        </p:nvSpPr>
        <p:spPr>
          <a:xfrm>
            <a:off x="685800" y="1524000"/>
            <a:ext cx="7772400" cy="4114800"/>
          </a:xfrm>
        </p:spPr>
        <p:txBody>
          <a:bodyPr/>
          <a:lstStyle/>
          <a:p>
            <a:pPr eaLnBrk="1" hangingPunct="1"/>
            <a:r>
              <a:rPr lang="en-US" sz="2000" smtClean="0"/>
              <a:t>PVC complex may be isolated or occur in pairs or clusters</a:t>
            </a:r>
          </a:p>
          <a:p>
            <a:pPr eaLnBrk="1" hangingPunct="1"/>
            <a:r>
              <a:rPr lang="en-US" sz="2000" smtClean="0"/>
              <a:t>Primary cause: electrical irritability</a:t>
            </a:r>
          </a:p>
          <a:p>
            <a:pPr eaLnBrk="1" hangingPunct="1"/>
            <a:r>
              <a:rPr lang="en-US" sz="2000" smtClean="0"/>
              <a:t>Potential for developing dysrhthmias increases in patients with ischemia or progressive heart disease</a:t>
            </a:r>
          </a:p>
          <a:p>
            <a:pPr eaLnBrk="1" hangingPunct="1"/>
            <a:r>
              <a:rPr lang="en-US" sz="2000" smtClean="0"/>
              <a:t>Treatment:  none unless symptomatic</a:t>
            </a:r>
          </a:p>
          <a:p>
            <a:pPr eaLnBrk="1" hangingPunct="1"/>
            <a:r>
              <a:rPr lang="en-US" sz="2000" smtClean="0"/>
              <a:t>Rhythm:  irregular</a:t>
            </a:r>
          </a:p>
          <a:p>
            <a:pPr eaLnBrk="1" hangingPunct="1"/>
            <a:r>
              <a:rPr lang="en-US" sz="2000" smtClean="0"/>
              <a:t>P wave: usually absent </a:t>
            </a:r>
          </a:p>
          <a:p>
            <a:pPr eaLnBrk="1" hangingPunct="1"/>
            <a:r>
              <a:rPr lang="en-US" sz="2000" smtClean="0"/>
              <a:t>QRS: greater than .12 seconds and “wide and bizarre”</a:t>
            </a:r>
          </a:p>
          <a:p>
            <a:pPr eaLnBrk="1" hangingPunct="1">
              <a:buFontTx/>
              <a:buNone/>
            </a:pPr>
            <a:endParaRPr lang="en-US" sz="2000" smtClean="0"/>
          </a:p>
          <a:p>
            <a:pPr algn="ctr" eaLnBrk="1" hangingPunct="1">
              <a:buFontTx/>
              <a:buNone/>
            </a:pPr>
            <a:endParaRPr lang="en-US" sz="2400" smtClean="0"/>
          </a:p>
        </p:txBody>
      </p:sp>
      <p:pic>
        <p:nvPicPr>
          <p:cNvPr id="18436" name="Picture 2" descr="figure 27"/>
          <p:cNvPicPr>
            <a:picLocks noChangeAspect="1" noChangeArrowheads="1"/>
          </p:cNvPicPr>
          <p:nvPr/>
        </p:nvPicPr>
        <p:blipFill>
          <a:blip r:embed="rId2">
            <a:extLst>
              <a:ext uri="{28A0092B-C50C-407E-A947-70E740481C1C}">
                <a14:useLocalDpi xmlns:a14="http://schemas.microsoft.com/office/drawing/2010/main" val="0"/>
              </a:ext>
            </a:extLst>
          </a:blip>
          <a:srcRect t="20833"/>
          <a:stretch>
            <a:fillRect/>
          </a:stretch>
        </p:blipFill>
        <p:spPr bwMode="auto">
          <a:xfrm>
            <a:off x="1600200" y="4953000"/>
            <a:ext cx="5943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200" smtClean="0"/>
              <a:t>PVC’s in Couplets</a:t>
            </a:r>
          </a:p>
        </p:txBody>
      </p:sp>
      <p:sp>
        <p:nvSpPr>
          <p:cNvPr id="19459" name="Rectangle 3"/>
          <p:cNvSpPr>
            <a:spLocks noGrp="1" noChangeArrowheads="1"/>
          </p:cNvSpPr>
          <p:nvPr>
            <p:ph type="body" idx="1"/>
          </p:nvPr>
        </p:nvSpPr>
        <p:spPr>
          <a:xfrm>
            <a:off x="685800" y="1676400"/>
            <a:ext cx="7772400" cy="4114800"/>
          </a:xfrm>
        </p:spPr>
        <p:txBody>
          <a:bodyPr/>
          <a:lstStyle/>
          <a:p>
            <a:pPr eaLnBrk="1" hangingPunct="1"/>
            <a:r>
              <a:rPr lang="en-US" sz="2400" smtClean="0"/>
              <a:t>A pattern of two PVC’s following a normal complex.  Remember:  Three or more PVC’s in a row is VT</a:t>
            </a:r>
          </a:p>
          <a:p>
            <a:pPr eaLnBrk="1" hangingPunct="1"/>
            <a:r>
              <a:rPr lang="en-US" sz="2400" smtClean="0"/>
              <a:t>A result of ventricular irritability</a:t>
            </a:r>
          </a:p>
          <a:p>
            <a:pPr eaLnBrk="1" hangingPunct="1"/>
            <a:r>
              <a:rPr lang="en-US" sz="2400" smtClean="0"/>
              <a:t>QRS: &gt; .12 and wide and bizarre</a:t>
            </a:r>
          </a:p>
          <a:p>
            <a:pPr eaLnBrk="1" hangingPunct="1"/>
            <a:r>
              <a:rPr lang="en-US" sz="2400" smtClean="0"/>
              <a:t>Treatment:  close monitoring to assess possibility of ventricular tachycardia, monitor labs (potassium and magnesium)</a:t>
            </a:r>
          </a:p>
        </p:txBody>
      </p:sp>
      <p:graphicFrame>
        <p:nvGraphicFramePr>
          <p:cNvPr id="19460" name="Object 4"/>
          <p:cNvGraphicFramePr>
            <a:graphicFrameLocks noChangeAspect="1"/>
          </p:cNvGraphicFramePr>
          <p:nvPr/>
        </p:nvGraphicFramePr>
        <p:xfrm>
          <a:off x="685800" y="4800600"/>
          <a:ext cx="7772400" cy="1371600"/>
        </p:xfrm>
        <a:graphic>
          <a:graphicData uri="http://schemas.openxmlformats.org/presentationml/2006/ole">
            <mc:AlternateContent xmlns:mc="http://schemas.openxmlformats.org/markup-compatibility/2006">
              <mc:Choice xmlns:v="urn:schemas-microsoft-com:vml" Requires="v">
                <p:oleObj spid="_x0000_s19461" name="Photo Editor Photo" r:id="rId3" imgW="3552381" imgH="685714" progId="MSPhotoEd.3">
                  <p:embed/>
                </p:oleObj>
              </mc:Choice>
              <mc:Fallback>
                <p:oleObj name="Photo Editor Photo" r:id="rId3" imgW="3552381" imgH="685714"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4800600"/>
                        <a:ext cx="7772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200" smtClean="0"/>
              <a:t>Ventricular Tachycardia</a:t>
            </a:r>
          </a:p>
        </p:txBody>
      </p:sp>
      <p:sp>
        <p:nvSpPr>
          <p:cNvPr id="20483" name="Rectangle 3"/>
          <p:cNvSpPr>
            <a:spLocks noGrp="1" noChangeArrowheads="1"/>
          </p:cNvSpPr>
          <p:nvPr>
            <p:ph type="body" idx="1"/>
          </p:nvPr>
        </p:nvSpPr>
        <p:spPr/>
        <p:txBody>
          <a:bodyPr/>
          <a:lstStyle/>
          <a:p>
            <a:pPr eaLnBrk="1" hangingPunct="1"/>
            <a:r>
              <a:rPr lang="en-US" sz="2000" smtClean="0"/>
              <a:t>Three or more beats originating in the ventricle</a:t>
            </a:r>
          </a:p>
          <a:p>
            <a:pPr eaLnBrk="1" hangingPunct="1"/>
            <a:r>
              <a:rPr lang="en-US" sz="2000" smtClean="0"/>
              <a:t>VT without pulse is treated like ventricular fibrillation   (see ACLS algorithm)</a:t>
            </a:r>
          </a:p>
          <a:p>
            <a:pPr eaLnBrk="1" hangingPunct="1"/>
            <a:r>
              <a:rPr lang="en-US" sz="2000" smtClean="0"/>
              <a:t>Rate usually regular, 100 - 250 bpm</a:t>
            </a:r>
          </a:p>
          <a:p>
            <a:pPr eaLnBrk="1" hangingPunct="1"/>
            <a:r>
              <a:rPr lang="en-US" sz="2000" smtClean="0"/>
              <a:t>P wave: may be absent, inverted or retrograde </a:t>
            </a:r>
          </a:p>
          <a:p>
            <a:pPr eaLnBrk="1" hangingPunct="1"/>
            <a:r>
              <a:rPr lang="en-US" sz="2000" smtClean="0"/>
              <a:t>QRS:  complexes bizarre, &gt; .12</a:t>
            </a:r>
          </a:p>
          <a:p>
            <a:pPr eaLnBrk="1" hangingPunct="1"/>
            <a:r>
              <a:rPr lang="en-US" sz="2000" smtClean="0"/>
              <a:t>Rhythm:  may be irregular but usually regular</a:t>
            </a:r>
          </a:p>
        </p:txBody>
      </p:sp>
      <p:graphicFrame>
        <p:nvGraphicFramePr>
          <p:cNvPr id="20484" name="Object 4"/>
          <p:cNvGraphicFramePr>
            <a:graphicFrameLocks noChangeAspect="1"/>
          </p:cNvGraphicFramePr>
          <p:nvPr/>
        </p:nvGraphicFramePr>
        <p:xfrm>
          <a:off x="990600" y="4953000"/>
          <a:ext cx="7162800" cy="1295400"/>
        </p:xfrm>
        <a:graphic>
          <a:graphicData uri="http://schemas.openxmlformats.org/presentationml/2006/ole">
            <mc:AlternateContent xmlns:mc="http://schemas.openxmlformats.org/markup-compatibility/2006">
              <mc:Choice xmlns:v="urn:schemas-microsoft-com:vml" Requires="v">
                <p:oleObj spid="_x0000_s20485" name="Photo Editor Photo" r:id="rId3" imgW="4990476" imgH="1247619" progId="MSPhotoEd.3">
                  <p:embed/>
                </p:oleObj>
              </mc:Choice>
              <mc:Fallback>
                <p:oleObj name="Photo Editor Photo" r:id="rId3" imgW="4990476" imgH="1247619"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953000"/>
                        <a:ext cx="7162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200" smtClean="0"/>
              <a:t>Idioventricular Rhythm</a:t>
            </a:r>
          </a:p>
        </p:txBody>
      </p:sp>
      <p:sp>
        <p:nvSpPr>
          <p:cNvPr id="21507" name="Rectangle 3"/>
          <p:cNvSpPr>
            <a:spLocks noGrp="1" noChangeArrowheads="1"/>
          </p:cNvSpPr>
          <p:nvPr>
            <p:ph type="body" idx="1"/>
          </p:nvPr>
        </p:nvSpPr>
        <p:spPr/>
        <p:txBody>
          <a:bodyPr/>
          <a:lstStyle/>
          <a:p>
            <a:pPr eaLnBrk="1" hangingPunct="1"/>
            <a:r>
              <a:rPr lang="en-US" sz="2000" smtClean="0"/>
              <a:t>Escape rhythm (safety mechanism) to prevent ventricular standstill</a:t>
            </a:r>
          </a:p>
          <a:p>
            <a:pPr eaLnBrk="1" hangingPunct="1"/>
            <a:r>
              <a:rPr lang="en-US" sz="2000" smtClean="0"/>
              <a:t>HIS/purkinje system takes over as the heart’s pacemaker</a:t>
            </a:r>
          </a:p>
          <a:p>
            <a:pPr eaLnBrk="1" hangingPunct="1"/>
            <a:r>
              <a:rPr lang="en-US" sz="2000" smtClean="0"/>
              <a:t>Treatment: pacing</a:t>
            </a:r>
          </a:p>
          <a:p>
            <a:pPr eaLnBrk="1" hangingPunct="1"/>
            <a:r>
              <a:rPr lang="en-US" sz="2000" smtClean="0"/>
              <a:t>Rhythm: regular</a:t>
            </a:r>
          </a:p>
          <a:p>
            <a:pPr eaLnBrk="1" hangingPunct="1"/>
            <a:r>
              <a:rPr lang="en-US" sz="2000" smtClean="0"/>
              <a:t>Rate: 20-40 bpm</a:t>
            </a:r>
          </a:p>
          <a:p>
            <a:pPr eaLnBrk="1" hangingPunct="1"/>
            <a:r>
              <a:rPr lang="en-US" sz="2000" smtClean="0"/>
              <a:t>P wave: absent</a:t>
            </a:r>
          </a:p>
          <a:p>
            <a:pPr eaLnBrk="1" hangingPunct="1"/>
            <a:r>
              <a:rPr lang="en-US" sz="2000" smtClean="0"/>
              <a:t>QRS: &gt; .12 seconds (wide and bizarre) </a:t>
            </a:r>
          </a:p>
          <a:p>
            <a:pPr eaLnBrk="1" hangingPunct="1"/>
            <a:endParaRPr lang="en-US" sz="2000" smtClean="0"/>
          </a:p>
          <a:p>
            <a:pPr algn="ctr" eaLnBrk="1" hangingPunct="1">
              <a:buFontTx/>
              <a:buNone/>
            </a:pPr>
            <a:endParaRPr lang="en-US" sz="2000" smtClean="0"/>
          </a:p>
        </p:txBody>
      </p:sp>
      <p:pic>
        <p:nvPicPr>
          <p:cNvPr id="21508" name="Picture 5" descr="ekg12"/>
          <p:cNvPicPr>
            <a:picLocks noChangeAspect="1" noChangeArrowheads="1"/>
          </p:cNvPicPr>
          <p:nvPr/>
        </p:nvPicPr>
        <p:blipFill>
          <a:blip r:embed="rId2">
            <a:extLst>
              <a:ext uri="{28A0092B-C50C-407E-A947-70E740481C1C}">
                <a14:useLocalDpi xmlns:a14="http://schemas.microsoft.com/office/drawing/2010/main" val="0"/>
              </a:ext>
            </a:extLst>
          </a:blip>
          <a:srcRect l="7143"/>
          <a:stretch>
            <a:fillRect/>
          </a:stretch>
        </p:blipFill>
        <p:spPr bwMode="auto">
          <a:xfrm>
            <a:off x="1295400" y="5029200"/>
            <a:ext cx="69342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609600"/>
            <a:ext cx="8382000" cy="1143000"/>
          </a:xfrm>
        </p:spPr>
        <p:txBody>
          <a:bodyPr/>
          <a:lstStyle/>
          <a:p>
            <a:pPr eaLnBrk="1" hangingPunct="1"/>
            <a:r>
              <a:rPr lang="en-US" sz="2800" smtClean="0"/>
              <a:t>OK, you have analyzed your strip.</a:t>
            </a:r>
            <a:br>
              <a:rPr lang="en-US" sz="2800" smtClean="0"/>
            </a:br>
            <a:r>
              <a:rPr lang="en-US" sz="2800" smtClean="0"/>
              <a:t>When assessing your patient, what do you look for?</a:t>
            </a:r>
          </a:p>
        </p:txBody>
      </p:sp>
      <p:sp>
        <p:nvSpPr>
          <p:cNvPr id="4099" name="Rectangle 3"/>
          <p:cNvSpPr>
            <a:spLocks noGrp="1" noChangeArrowheads="1"/>
          </p:cNvSpPr>
          <p:nvPr>
            <p:ph type="body" idx="1"/>
          </p:nvPr>
        </p:nvSpPr>
        <p:spPr/>
        <p:txBody>
          <a:bodyPr/>
          <a:lstStyle/>
          <a:p>
            <a:pPr eaLnBrk="1" hangingPunct="1">
              <a:lnSpc>
                <a:spcPct val="90000"/>
              </a:lnSpc>
            </a:pPr>
            <a:endParaRPr lang="en-US" sz="2000" smtClean="0"/>
          </a:p>
          <a:p>
            <a:pPr eaLnBrk="1" hangingPunct="1">
              <a:lnSpc>
                <a:spcPct val="90000"/>
              </a:lnSpc>
            </a:pPr>
            <a:r>
              <a:rPr lang="en-US" sz="2000" smtClean="0"/>
              <a:t>Is your patient:                                          </a:t>
            </a:r>
          </a:p>
          <a:p>
            <a:pPr lvl="1" eaLnBrk="1" hangingPunct="1">
              <a:lnSpc>
                <a:spcPct val="90000"/>
              </a:lnSpc>
            </a:pPr>
            <a:r>
              <a:rPr lang="en-US" sz="1800" smtClean="0"/>
              <a:t>	Alert and oriented</a:t>
            </a:r>
          </a:p>
          <a:p>
            <a:pPr lvl="1" eaLnBrk="1" hangingPunct="1">
              <a:lnSpc>
                <a:spcPct val="90000"/>
              </a:lnSpc>
            </a:pPr>
            <a:r>
              <a:rPr lang="en-US" sz="1800" smtClean="0"/>
              <a:t>	Skin warm and dry</a:t>
            </a:r>
          </a:p>
          <a:p>
            <a:pPr lvl="1" eaLnBrk="1" hangingPunct="1">
              <a:lnSpc>
                <a:spcPct val="90000"/>
              </a:lnSpc>
            </a:pPr>
            <a:r>
              <a:rPr lang="en-US" sz="1800" smtClean="0"/>
              <a:t>	Short of breath </a:t>
            </a:r>
            <a:r>
              <a:rPr lang="en-US" sz="1400" smtClean="0"/>
              <a:t>(</a:t>
            </a:r>
            <a:r>
              <a:rPr lang="en-US" sz="1600" smtClean="0"/>
              <a:t>at rest or post activity, remember to ask</a:t>
            </a:r>
            <a:r>
              <a:rPr lang="en-US" sz="1400" smtClean="0"/>
              <a:t>)                      </a:t>
            </a:r>
          </a:p>
          <a:p>
            <a:pPr lvl="1" eaLnBrk="1" hangingPunct="1">
              <a:lnSpc>
                <a:spcPct val="90000"/>
              </a:lnSpc>
            </a:pPr>
            <a:r>
              <a:rPr lang="en-US" sz="1800" smtClean="0"/>
              <a:t>	Experiencing palpitations (is the pulse slow/fast,                    </a:t>
            </a:r>
          </a:p>
          <a:p>
            <a:pPr lvl="1" eaLnBrk="1" hangingPunct="1">
              <a:lnSpc>
                <a:spcPct val="90000"/>
              </a:lnSpc>
              <a:buFont typeface="Wingdings" pitchFamily="2" charset="2"/>
              <a:buNone/>
            </a:pPr>
            <a:r>
              <a:rPr lang="en-US" sz="1800" smtClean="0"/>
              <a:t>       regular/irregular). </a:t>
            </a:r>
          </a:p>
          <a:p>
            <a:pPr lvl="1" eaLnBrk="1" hangingPunct="1">
              <a:lnSpc>
                <a:spcPct val="90000"/>
              </a:lnSpc>
            </a:pPr>
            <a:r>
              <a:rPr lang="en-US" sz="1800" smtClean="0"/>
              <a:t>	Complaining of lightheadedness or dizziness</a:t>
            </a:r>
          </a:p>
          <a:p>
            <a:pPr lvl="1" eaLnBrk="1" hangingPunct="1">
              <a:lnSpc>
                <a:spcPct val="90000"/>
              </a:lnSpc>
            </a:pPr>
            <a:endParaRPr lang="en-US" sz="1800" smtClean="0"/>
          </a:p>
          <a:p>
            <a:pPr algn="ctr" eaLnBrk="1" hangingPunct="1">
              <a:lnSpc>
                <a:spcPct val="90000"/>
              </a:lnSpc>
              <a:buFontTx/>
              <a:buNone/>
            </a:pPr>
            <a:r>
              <a:rPr lang="en-US" sz="2000" b="1" i="1" smtClean="0">
                <a:solidFill>
                  <a:schemeClr val="tx2"/>
                </a:solidFill>
              </a:rPr>
              <a:t>Be sure to obtain a set of vital signs</a:t>
            </a:r>
          </a:p>
          <a:p>
            <a:pPr algn="ctr" eaLnBrk="1" hangingPunct="1">
              <a:lnSpc>
                <a:spcPct val="90000"/>
              </a:lnSpc>
              <a:buFontTx/>
              <a:buNone/>
            </a:pPr>
            <a:endParaRPr lang="en-US" sz="2000" b="1" i="1" smtClean="0">
              <a:solidFill>
                <a:schemeClr val="tx2"/>
              </a:solidFill>
            </a:endParaRPr>
          </a:p>
          <a:p>
            <a:pPr eaLnBrk="1" hangingPunct="1">
              <a:lnSpc>
                <a:spcPct val="90000"/>
              </a:lnSpc>
              <a:buFontTx/>
              <a:buNone/>
            </a:pPr>
            <a:r>
              <a:rPr lang="en-US" sz="2000" smtClean="0"/>
              <a:t>           </a:t>
            </a:r>
          </a:p>
        </p:txBody>
      </p:sp>
      <p:pic>
        <p:nvPicPr>
          <p:cNvPr id="4100" name="Picture 5" descr="PE0271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1905000"/>
            <a:ext cx="113506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200" smtClean="0"/>
              <a:t>Ventricular Fibrillation</a:t>
            </a:r>
          </a:p>
        </p:txBody>
      </p:sp>
      <p:sp>
        <p:nvSpPr>
          <p:cNvPr id="22531" name="Rectangle 3"/>
          <p:cNvSpPr>
            <a:spLocks noGrp="1" noChangeArrowheads="1"/>
          </p:cNvSpPr>
          <p:nvPr>
            <p:ph type="body" idx="1"/>
          </p:nvPr>
        </p:nvSpPr>
        <p:spPr/>
        <p:txBody>
          <a:bodyPr/>
          <a:lstStyle/>
          <a:p>
            <a:pPr eaLnBrk="1" hangingPunct="1"/>
            <a:r>
              <a:rPr lang="en-US" sz="1800" smtClean="0"/>
              <a:t>Pt is pulseless  i.e. dead</a:t>
            </a:r>
          </a:p>
          <a:p>
            <a:pPr eaLnBrk="1" hangingPunct="1"/>
            <a:r>
              <a:rPr lang="en-US" sz="1800" smtClean="0"/>
              <a:t>No organized electrical activity</a:t>
            </a:r>
          </a:p>
          <a:p>
            <a:pPr eaLnBrk="1" hangingPunct="1"/>
            <a:r>
              <a:rPr lang="en-US" sz="1800" smtClean="0"/>
              <a:t>No cardiac output</a:t>
            </a:r>
          </a:p>
          <a:p>
            <a:pPr eaLnBrk="1" hangingPunct="1"/>
            <a:r>
              <a:rPr lang="en-US" sz="1800" smtClean="0"/>
              <a:t>Causes:  MI, ischemia, untreated VT, underlying CAD, acid base imbalance, electrolyte imbalance, hypothermia, </a:t>
            </a:r>
          </a:p>
          <a:p>
            <a:pPr eaLnBrk="1" hangingPunct="1"/>
            <a:r>
              <a:rPr lang="en-US" sz="1800" smtClean="0"/>
              <a:t>Treatment:  ALWAYS immediate unsynchronized defibrillation  (see ACLS algorithm).</a:t>
            </a:r>
          </a:p>
          <a:p>
            <a:pPr eaLnBrk="1" hangingPunct="1"/>
            <a:r>
              <a:rPr lang="en-US" sz="1800" smtClean="0"/>
              <a:t>Rhythm:  irregular-coarse or fine,  wave form varies in size and shape</a:t>
            </a:r>
          </a:p>
          <a:p>
            <a:pPr eaLnBrk="1" hangingPunct="1"/>
            <a:r>
              <a:rPr lang="en-US" sz="1800" smtClean="0"/>
              <a:t>No discernible complexes </a:t>
            </a:r>
          </a:p>
          <a:p>
            <a:pPr eaLnBrk="1" hangingPunct="1"/>
            <a:endParaRPr lang="en-US" sz="1800" smtClean="0"/>
          </a:p>
          <a:p>
            <a:pPr algn="ctr" eaLnBrk="1" hangingPunct="1">
              <a:buFontTx/>
              <a:buNone/>
            </a:pPr>
            <a:endParaRPr lang="en-US" sz="1800" smtClean="0"/>
          </a:p>
          <a:p>
            <a:pPr eaLnBrk="1" hangingPunct="1">
              <a:buFontTx/>
              <a:buNone/>
            </a:pPr>
            <a:endParaRPr lang="en-US" sz="1800" smtClean="0"/>
          </a:p>
        </p:txBody>
      </p:sp>
      <p:pic>
        <p:nvPicPr>
          <p:cNvPr id="22532" name="Picture 5" descr="figure 41"/>
          <p:cNvPicPr>
            <a:picLocks noChangeAspect="1" noChangeArrowheads="1"/>
          </p:cNvPicPr>
          <p:nvPr/>
        </p:nvPicPr>
        <p:blipFill>
          <a:blip r:embed="rId2">
            <a:extLst>
              <a:ext uri="{28A0092B-C50C-407E-A947-70E740481C1C}">
                <a14:useLocalDpi xmlns:a14="http://schemas.microsoft.com/office/drawing/2010/main" val="0"/>
              </a:ext>
            </a:extLst>
          </a:blip>
          <a:srcRect t="14117"/>
          <a:stretch>
            <a:fillRect/>
          </a:stretch>
        </p:blipFill>
        <p:spPr bwMode="auto">
          <a:xfrm>
            <a:off x="1371600" y="5029200"/>
            <a:ext cx="59436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200" smtClean="0"/>
              <a:t>Pulseless Electrical Activity (PEA)</a:t>
            </a:r>
          </a:p>
        </p:txBody>
      </p:sp>
      <p:sp>
        <p:nvSpPr>
          <p:cNvPr id="23555" name="Rectangle 3"/>
          <p:cNvSpPr>
            <a:spLocks noGrp="1" noChangeArrowheads="1"/>
          </p:cNvSpPr>
          <p:nvPr>
            <p:ph type="body" idx="1"/>
          </p:nvPr>
        </p:nvSpPr>
        <p:spPr/>
        <p:txBody>
          <a:bodyPr/>
          <a:lstStyle/>
          <a:p>
            <a:pPr eaLnBrk="1" hangingPunct="1"/>
            <a:r>
              <a:rPr lang="en-US" sz="1600" smtClean="0"/>
              <a:t>Electrical activity without pulse (no muscle contraction)</a:t>
            </a:r>
          </a:p>
          <a:p>
            <a:pPr lvl="1" eaLnBrk="1" hangingPunct="1"/>
            <a:r>
              <a:rPr lang="en-US" sz="1400" smtClean="0"/>
              <a:t>Any rhythm can be seen on monitor, but pt. is pulseless</a:t>
            </a:r>
          </a:p>
          <a:p>
            <a:pPr eaLnBrk="1" hangingPunct="1"/>
            <a:r>
              <a:rPr lang="en-US" sz="1600" smtClean="0"/>
              <a:t>Causes:  MI, hypovolemia, hypoxia, hypothermia, hypo/hyperkalemia, tension pneumothorax, cardiac tamponade, massive pulmonary embolism, acidosis, and drug overdose</a:t>
            </a:r>
          </a:p>
          <a:p>
            <a:pPr eaLnBrk="1" hangingPunct="1"/>
            <a:r>
              <a:rPr lang="en-US" sz="1600" smtClean="0"/>
              <a:t>Treatment: Identify and correct underlying cause (see ACLS algorithm)</a:t>
            </a:r>
          </a:p>
          <a:p>
            <a:pPr eaLnBrk="1" hangingPunct="1"/>
            <a:r>
              <a:rPr lang="en-US" sz="1600" smtClean="0"/>
              <a:t>Requires rapid identification and treatment</a:t>
            </a:r>
          </a:p>
          <a:p>
            <a:pPr eaLnBrk="1" hangingPunct="1"/>
            <a:r>
              <a:rPr lang="en-US" sz="1600" smtClean="0"/>
              <a:t>Rhythm:  </a:t>
            </a:r>
            <a:r>
              <a:rPr lang="en-US" sz="1600" u="sng" smtClean="0"/>
              <a:t>evidence of organized electrical activity but without pulse</a:t>
            </a:r>
          </a:p>
          <a:p>
            <a:pPr eaLnBrk="1" hangingPunct="1"/>
            <a:r>
              <a:rPr lang="en-US" sz="1600" smtClean="0"/>
              <a:t>PRI:  may appear normal</a:t>
            </a:r>
          </a:p>
          <a:p>
            <a:pPr eaLnBrk="1" hangingPunct="1"/>
            <a:r>
              <a:rPr lang="en-US" sz="1600" smtClean="0"/>
              <a:t>QRS: may appear normal</a:t>
            </a:r>
          </a:p>
          <a:p>
            <a:pPr algn="ctr" eaLnBrk="1" hangingPunct="1">
              <a:buFontTx/>
              <a:buNone/>
            </a:pPr>
            <a:r>
              <a:rPr lang="en-US" sz="2000" smtClean="0"/>
              <a:t>   </a:t>
            </a:r>
            <a:r>
              <a:rPr lang="en-GB" sz="2000" b="1" smtClean="0"/>
              <a:t/>
            </a:r>
            <a:br>
              <a:rPr lang="en-GB" sz="2000" b="1" smtClean="0"/>
            </a:br>
            <a:r>
              <a:rPr lang="en-GB" sz="2000" b="1" smtClean="0"/>
              <a:t>  </a:t>
            </a:r>
            <a:endParaRPr lang="en-US" sz="2000" b="1" smtClean="0"/>
          </a:p>
          <a:p>
            <a:pPr algn="ctr" eaLnBrk="1" hangingPunct="1">
              <a:buFontTx/>
              <a:buNone/>
            </a:pPr>
            <a:endParaRPr lang="en-US" sz="2000" smtClean="0"/>
          </a:p>
        </p:txBody>
      </p:sp>
      <p:sp>
        <p:nvSpPr>
          <p:cNvPr id="23556" name="Text Box 7"/>
          <p:cNvSpPr txBox="1">
            <a:spLocks noChangeArrowheads="1"/>
          </p:cNvSpPr>
          <p:nvPr/>
        </p:nvSpPr>
        <p:spPr bwMode="auto">
          <a:xfrm>
            <a:off x="1736725" y="5222875"/>
            <a:ext cx="5273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p>
        </p:txBody>
      </p:sp>
      <p:sp>
        <p:nvSpPr>
          <p:cNvPr id="23557" name="Text Box 8"/>
          <p:cNvSpPr txBox="1">
            <a:spLocks noChangeArrowheads="1"/>
          </p:cNvSpPr>
          <p:nvPr/>
        </p:nvSpPr>
        <p:spPr bwMode="auto">
          <a:xfrm>
            <a:off x="1524000" y="5181600"/>
            <a:ext cx="5867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t>                “Insert any rhythm here”</a:t>
            </a:r>
          </a:p>
          <a:p>
            <a:pPr eaLnBrk="1" hangingPunct="1">
              <a:spcBef>
                <a:spcPct val="50000"/>
              </a:spcBef>
            </a:pPr>
            <a:r>
              <a:rPr lang="en-US"/>
              <a:t>Any rhythm can be seen on the monitor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2400" smtClean="0"/>
              <a:t>Asystole</a:t>
            </a:r>
          </a:p>
        </p:txBody>
      </p:sp>
      <p:sp>
        <p:nvSpPr>
          <p:cNvPr id="24579" name="Rectangle 3"/>
          <p:cNvSpPr>
            <a:spLocks noGrp="1" noChangeArrowheads="1"/>
          </p:cNvSpPr>
          <p:nvPr>
            <p:ph type="body" idx="1"/>
          </p:nvPr>
        </p:nvSpPr>
        <p:spPr/>
        <p:txBody>
          <a:bodyPr/>
          <a:lstStyle/>
          <a:p>
            <a:pPr eaLnBrk="1" hangingPunct="1">
              <a:lnSpc>
                <a:spcPct val="90000"/>
              </a:lnSpc>
            </a:pPr>
            <a:r>
              <a:rPr lang="en-US" sz="1800" smtClean="0"/>
              <a:t>Ventricular standstill, no electrical activity, no cardiac output</a:t>
            </a:r>
          </a:p>
          <a:p>
            <a:pPr eaLnBrk="1" hangingPunct="1">
              <a:lnSpc>
                <a:spcPct val="90000"/>
              </a:lnSpc>
            </a:pPr>
            <a:r>
              <a:rPr lang="en-US" sz="1800" smtClean="0"/>
              <a:t>Occurs in cardiac arrest, may follow VF or PEA</a:t>
            </a:r>
          </a:p>
          <a:p>
            <a:pPr eaLnBrk="1" hangingPunct="1">
              <a:lnSpc>
                <a:spcPct val="90000"/>
              </a:lnSpc>
            </a:pPr>
            <a:r>
              <a:rPr lang="en-US" sz="1800" smtClean="0"/>
              <a:t>Remember!  No defibrillation with Asystole</a:t>
            </a:r>
          </a:p>
          <a:p>
            <a:pPr eaLnBrk="1" hangingPunct="1">
              <a:lnSpc>
                <a:spcPct val="90000"/>
              </a:lnSpc>
            </a:pPr>
            <a:r>
              <a:rPr lang="en-US" sz="1800" smtClean="0"/>
              <a:t>Treatment:  Epinephrine and Atropine, consider causes (pulmonary embolism, acidosis, tension pneumothorax, hypo/hyperkalemia, hypoxia, cardiac tamponade, hypothermia, drug overdose, MI)</a:t>
            </a:r>
          </a:p>
          <a:p>
            <a:pPr eaLnBrk="1" hangingPunct="1">
              <a:lnSpc>
                <a:spcPct val="90000"/>
              </a:lnSpc>
            </a:pPr>
            <a:r>
              <a:rPr lang="en-US" sz="1800" smtClean="0"/>
              <a:t>Rate:  absent due to absence of ventricular activity.  Occassional P wave may be identified.  Patient will not have a pulse.</a:t>
            </a:r>
          </a:p>
          <a:p>
            <a:pPr eaLnBrk="1" hangingPunct="1">
              <a:lnSpc>
                <a:spcPct val="90000"/>
              </a:lnSpc>
            </a:pPr>
            <a:endParaRPr lang="en-US" sz="1800" smtClean="0"/>
          </a:p>
          <a:p>
            <a:pPr algn="ctr" eaLnBrk="1" hangingPunct="1">
              <a:lnSpc>
                <a:spcPct val="90000"/>
              </a:lnSpc>
              <a:buFontTx/>
              <a:buNone/>
            </a:pPr>
            <a:endParaRPr lang="en-US" sz="1800" smtClean="0"/>
          </a:p>
          <a:p>
            <a:pPr eaLnBrk="1" hangingPunct="1">
              <a:lnSpc>
                <a:spcPct val="90000"/>
              </a:lnSpc>
              <a:buFontTx/>
              <a:buNone/>
            </a:pPr>
            <a:r>
              <a:rPr lang="en-US" sz="1800" smtClean="0"/>
              <a:t>      </a:t>
            </a:r>
          </a:p>
          <a:p>
            <a:pPr eaLnBrk="1" hangingPunct="1">
              <a:lnSpc>
                <a:spcPct val="90000"/>
              </a:lnSpc>
              <a:buFontTx/>
              <a:buNone/>
            </a:pPr>
            <a:r>
              <a:rPr lang="en-US" sz="2000" smtClean="0"/>
              <a:t> </a:t>
            </a:r>
          </a:p>
          <a:p>
            <a:pPr eaLnBrk="1" hangingPunct="1">
              <a:lnSpc>
                <a:spcPct val="90000"/>
              </a:lnSpc>
              <a:buFontTx/>
              <a:buNone/>
            </a:pPr>
            <a:endParaRPr lang="en-US" sz="2000" smtClean="0"/>
          </a:p>
          <a:p>
            <a:pPr eaLnBrk="1" hangingPunct="1">
              <a:lnSpc>
                <a:spcPct val="90000"/>
              </a:lnSpc>
              <a:buFontTx/>
              <a:buNone/>
            </a:pPr>
            <a:endParaRPr lang="en-US" sz="2000" smtClean="0"/>
          </a:p>
        </p:txBody>
      </p:sp>
      <p:graphicFrame>
        <p:nvGraphicFramePr>
          <p:cNvPr id="24580" name="Object 4"/>
          <p:cNvGraphicFramePr>
            <a:graphicFrameLocks noChangeAspect="1"/>
          </p:cNvGraphicFramePr>
          <p:nvPr/>
        </p:nvGraphicFramePr>
        <p:xfrm>
          <a:off x="685800" y="5029200"/>
          <a:ext cx="7772400" cy="1143000"/>
        </p:xfrm>
        <a:graphic>
          <a:graphicData uri="http://schemas.openxmlformats.org/presentationml/2006/ole">
            <mc:AlternateContent xmlns:mc="http://schemas.openxmlformats.org/markup-compatibility/2006">
              <mc:Choice xmlns:v="urn:schemas-microsoft-com:vml" Requires="v">
                <p:oleObj spid="_x0000_s24581" name="Photo Editor Photo" r:id="rId3" imgW="3200000" imgH="685714" progId="MSPhotoEd.3">
                  <p:embed/>
                </p:oleObj>
              </mc:Choice>
              <mc:Fallback>
                <p:oleObj name="Photo Editor Photo" r:id="rId3" imgW="3200000" imgH="685714"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5029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76200"/>
            <a:ext cx="7772400" cy="1143000"/>
          </a:xfrm>
        </p:spPr>
        <p:txBody>
          <a:bodyPr/>
          <a:lstStyle/>
          <a:p>
            <a:pPr eaLnBrk="1" hangingPunct="1"/>
            <a:r>
              <a:rPr lang="en-US" sz="2400" smtClean="0"/>
              <a:t>Heart Rhythm Quiz</a:t>
            </a:r>
          </a:p>
        </p:txBody>
      </p:sp>
      <p:sp>
        <p:nvSpPr>
          <p:cNvPr id="25603" name="Rectangle 3"/>
          <p:cNvSpPr>
            <a:spLocks noGrp="1" noChangeArrowheads="1"/>
          </p:cNvSpPr>
          <p:nvPr>
            <p:ph type="body" idx="1"/>
          </p:nvPr>
        </p:nvSpPr>
        <p:spPr>
          <a:xfrm>
            <a:off x="685800" y="914400"/>
            <a:ext cx="7772400" cy="5562600"/>
          </a:xfrm>
        </p:spPr>
        <p:txBody>
          <a:bodyPr/>
          <a:lstStyle/>
          <a:p>
            <a:pPr eaLnBrk="1" hangingPunct="1">
              <a:lnSpc>
                <a:spcPct val="80000"/>
              </a:lnSpc>
            </a:pPr>
            <a:r>
              <a:rPr lang="en-US" sz="1200" b="1" smtClean="0"/>
              <a:t>1.  In Second Degree Type I AV block, the PR interval:</a:t>
            </a:r>
          </a:p>
          <a:p>
            <a:pPr eaLnBrk="1" hangingPunct="1">
              <a:lnSpc>
                <a:spcPct val="80000"/>
              </a:lnSpc>
              <a:buFontTx/>
              <a:buNone/>
            </a:pPr>
            <a:r>
              <a:rPr lang="en-US" sz="1200" b="1" smtClean="0"/>
              <a:t>		a.  Varies according to the ventricular response rate</a:t>
            </a:r>
          </a:p>
          <a:p>
            <a:pPr eaLnBrk="1" hangingPunct="1">
              <a:lnSpc>
                <a:spcPct val="80000"/>
              </a:lnSpc>
              <a:buFontTx/>
              <a:buNone/>
            </a:pPr>
            <a:r>
              <a:rPr lang="en-US" sz="1200" b="1" smtClean="0"/>
              <a:t>  		b.  Progressively lengthens until a QRS complex is dropped.</a:t>
            </a:r>
          </a:p>
          <a:p>
            <a:pPr eaLnBrk="1" hangingPunct="1">
              <a:lnSpc>
                <a:spcPct val="80000"/>
              </a:lnSpc>
              <a:buFontTx/>
              <a:buNone/>
            </a:pPr>
            <a:r>
              <a:rPr lang="en-US" sz="1200" b="1" smtClean="0"/>
              <a:t>		c.  Remains constant despite an irregular ventricular rhythm.</a:t>
            </a:r>
          </a:p>
          <a:p>
            <a:pPr eaLnBrk="1" hangingPunct="1">
              <a:lnSpc>
                <a:spcPct val="80000"/>
              </a:lnSpc>
              <a:buFontTx/>
              <a:buNone/>
            </a:pPr>
            <a:r>
              <a:rPr lang="en-US" sz="1200" b="1" smtClean="0"/>
              <a:t>		d.  Is un-measurable</a:t>
            </a:r>
          </a:p>
          <a:p>
            <a:pPr eaLnBrk="1" hangingPunct="1">
              <a:lnSpc>
                <a:spcPct val="80000"/>
              </a:lnSpc>
              <a:buFontTx/>
              <a:buNone/>
            </a:pPr>
            <a:endParaRPr lang="en-US" sz="1200" b="1" smtClean="0"/>
          </a:p>
          <a:p>
            <a:pPr eaLnBrk="1" hangingPunct="1">
              <a:lnSpc>
                <a:spcPct val="80000"/>
              </a:lnSpc>
            </a:pPr>
            <a:r>
              <a:rPr lang="en-US" sz="1200" b="1" smtClean="0"/>
              <a:t>2.  You see a rhythm with a narrow complex on the monitor that has a P for QRS and a rate of 165.       </a:t>
            </a:r>
          </a:p>
          <a:p>
            <a:pPr eaLnBrk="1" hangingPunct="1">
              <a:lnSpc>
                <a:spcPct val="80000"/>
              </a:lnSpc>
              <a:buFontTx/>
              <a:buNone/>
            </a:pPr>
            <a:r>
              <a:rPr lang="en-US" sz="1200" b="1" smtClean="0"/>
              <a:t>             It is:</a:t>
            </a:r>
          </a:p>
          <a:p>
            <a:pPr lvl="2" eaLnBrk="1" hangingPunct="1">
              <a:lnSpc>
                <a:spcPct val="80000"/>
              </a:lnSpc>
              <a:buSzTx/>
              <a:buFont typeface="Wingdings" pitchFamily="2" charset="2"/>
              <a:buAutoNum type="alphaLcPeriod"/>
            </a:pPr>
            <a:r>
              <a:rPr lang="en-US" sz="1200" b="1" smtClean="0"/>
              <a:t>Sinus tachycardia</a:t>
            </a:r>
          </a:p>
          <a:p>
            <a:pPr lvl="2" eaLnBrk="1" hangingPunct="1">
              <a:lnSpc>
                <a:spcPct val="80000"/>
              </a:lnSpc>
              <a:buSzTx/>
              <a:buFont typeface="Wingdings" pitchFamily="2" charset="2"/>
              <a:buAutoNum type="alphaLcPeriod"/>
            </a:pPr>
            <a:r>
              <a:rPr lang="en-US" sz="1200" b="1" smtClean="0"/>
              <a:t>Atrial tachycardia</a:t>
            </a:r>
          </a:p>
          <a:p>
            <a:pPr lvl="2" eaLnBrk="1" hangingPunct="1">
              <a:lnSpc>
                <a:spcPct val="80000"/>
              </a:lnSpc>
              <a:buSzTx/>
              <a:buFont typeface="Wingdings" pitchFamily="2" charset="2"/>
              <a:buAutoNum type="alphaLcPeriod"/>
            </a:pPr>
            <a:r>
              <a:rPr lang="en-US" sz="1200" b="1" smtClean="0"/>
              <a:t>Atrial fibrillation</a:t>
            </a:r>
          </a:p>
          <a:p>
            <a:pPr lvl="2" eaLnBrk="1" hangingPunct="1">
              <a:lnSpc>
                <a:spcPct val="80000"/>
              </a:lnSpc>
              <a:buSzTx/>
              <a:buFont typeface="Wingdings" pitchFamily="2" charset="2"/>
              <a:buAutoNum type="alphaLcPeriod"/>
            </a:pPr>
            <a:r>
              <a:rPr lang="en-US" sz="1200" b="1" smtClean="0"/>
              <a:t>Junctional tachycardia </a:t>
            </a:r>
          </a:p>
          <a:p>
            <a:pPr lvl="2" eaLnBrk="1" hangingPunct="1">
              <a:lnSpc>
                <a:spcPct val="80000"/>
              </a:lnSpc>
              <a:buSzTx/>
              <a:buFont typeface="Wingdings" pitchFamily="2" charset="2"/>
              <a:buAutoNum type="alphaLcPeriod"/>
            </a:pPr>
            <a:endParaRPr lang="en-US" sz="1200" b="1" smtClean="0"/>
          </a:p>
          <a:p>
            <a:pPr eaLnBrk="1" hangingPunct="1">
              <a:lnSpc>
                <a:spcPct val="80000"/>
              </a:lnSpc>
            </a:pPr>
            <a:r>
              <a:rPr lang="en-US" sz="1200" b="1" smtClean="0"/>
              <a:t>3.  In third degree heart block (CHB) the ventricular response (QRS) is:</a:t>
            </a:r>
          </a:p>
          <a:p>
            <a:pPr lvl="2" eaLnBrk="1" hangingPunct="1">
              <a:lnSpc>
                <a:spcPct val="80000"/>
              </a:lnSpc>
              <a:buSzTx/>
              <a:buFont typeface="Wingdings" pitchFamily="2" charset="2"/>
              <a:buAutoNum type="alphaLcPeriod"/>
            </a:pPr>
            <a:r>
              <a:rPr lang="en-US" sz="1200" b="1" smtClean="0"/>
              <a:t>Narrow or wide and regular</a:t>
            </a:r>
          </a:p>
          <a:p>
            <a:pPr lvl="2" eaLnBrk="1" hangingPunct="1">
              <a:lnSpc>
                <a:spcPct val="80000"/>
              </a:lnSpc>
              <a:buSzTx/>
              <a:buFont typeface="Wingdings" pitchFamily="2" charset="2"/>
              <a:buAutoNum type="alphaLcPeriod"/>
            </a:pPr>
            <a:r>
              <a:rPr lang="en-US" sz="1200" b="1" smtClean="0"/>
              <a:t>Wide and irregular</a:t>
            </a:r>
          </a:p>
          <a:p>
            <a:pPr lvl="2" eaLnBrk="1" hangingPunct="1">
              <a:lnSpc>
                <a:spcPct val="80000"/>
              </a:lnSpc>
              <a:buSzTx/>
              <a:buFont typeface="Wingdings" pitchFamily="2" charset="2"/>
              <a:buAutoNum type="alphaLcPeriod"/>
            </a:pPr>
            <a:r>
              <a:rPr lang="en-US" sz="1200" b="1" smtClean="0"/>
              <a:t>Narrow and irregular</a:t>
            </a:r>
          </a:p>
          <a:p>
            <a:pPr lvl="2" eaLnBrk="1" hangingPunct="1">
              <a:lnSpc>
                <a:spcPct val="80000"/>
              </a:lnSpc>
              <a:buSzTx/>
              <a:buFont typeface="Wingdings" pitchFamily="2" charset="2"/>
              <a:buAutoNum type="alphaLcPeriod"/>
            </a:pPr>
            <a:r>
              <a:rPr lang="en-US" sz="1200" b="1" smtClean="0"/>
              <a:t>Regular except when a beat is dropped</a:t>
            </a:r>
          </a:p>
          <a:p>
            <a:pPr lvl="2" eaLnBrk="1" hangingPunct="1">
              <a:lnSpc>
                <a:spcPct val="80000"/>
              </a:lnSpc>
              <a:buFont typeface="Wingdings" pitchFamily="2" charset="2"/>
              <a:buNone/>
            </a:pPr>
            <a:endParaRPr lang="en-US" sz="1200" b="1" smtClean="0"/>
          </a:p>
          <a:p>
            <a:pPr eaLnBrk="1" hangingPunct="1">
              <a:lnSpc>
                <a:spcPct val="80000"/>
              </a:lnSpc>
            </a:pPr>
            <a:r>
              <a:rPr lang="en-US" sz="1200" b="1" smtClean="0"/>
              <a:t>4.   When 2 or more PVC’s are seen on a strip, it is important to use the following descriptors if    </a:t>
            </a:r>
          </a:p>
          <a:p>
            <a:pPr eaLnBrk="1" hangingPunct="1">
              <a:lnSpc>
                <a:spcPct val="80000"/>
              </a:lnSpc>
              <a:buFontTx/>
              <a:buNone/>
            </a:pPr>
            <a:r>
              <a:rPr lang="en-US" sz="1200" b="1" smtClean="0"/>
              <a:t>              applicable:</a:t>
            </a:r>
          </a:p>
          <a:p>
            <a:pPr lvl="2" eaLnBrk="1" hangingPunct="1">
              <a:lnSpc>
                <a:spcPct val="80000"/>
              </a:lnSpc>
              <a:buSzTx/>
              <a:buFont typeface="Wingdings" pitchFamily="2" charset="2"/>
              <a:buAutoNum type="alphaLcPeriod"/>
            </a:pPr>
            <a:r>
              <a:rPr lang="en-US" sz="1200" b="1" smtClean="0"/>
              <a:t>Couplet/triplet </a:t>
            </a:r>
          </a:p>
          <a:p>
            <a:pPr lvl="2" eaLnBrk="1" hangingPunct="1">
              <a:lnSpc>
                <a:spcPct val="80000"/>
              </a:lnSpc>
              <a:buSzTx/>
              <a:buFont typeface="Wingdings" pitchFamily="2" charset="2"/>
              <a:buAutoNum type="alphaLcPeriod"/>
            </a:pPr>
            <a:r>
              <a:rPr lang="en-US" sz="1200" b="1" smtClean="0"/>
              <a:t>Multifocal/ Unifocal</a:t>
            </a:r>
          </a:p>
          <a:p>
            <a:pPr lvl="2" eaLnBrk="1" hangingPunct="1">
              <a:lnSpc>
                <a:spcPct val="80000"/>
              </a:lnSpc>
              <a:buSzTx/>
              <a:buFont typeface="Wingdings" pitchFamily="2" charset="2"/>
              <a:buAutoNum type="alphaLcPeriod"/>
            </a:pPr>
            <a:r>
              <a:rPr lang="en-US" sz="1200" b="1" smtClean="0"/>
              <a:t>Groupings (bigeminy, trigeminy etc.)</a:t>
            </a:r>
          </a:p>
          <a:p>
            <a:pPr lvl="2" eaLnBrk="1" hangingPunct="1">
              <a:lnSpc>
                <a:spcPct val="80000"/>
              </a:lnSpc>
              <a:buSzTx/>
              <a:buFont typeface="Wingdings" pitchFamily="2" charset="2"/>
              <a:buAutoNum type="alphaLcPeriod"/>
            </a:pPr>
            <a:r>
              <a:rPr lang="en-US" sz="1200" b="1" smtClean="0"/>
              <a:t>All of the above</a:t>
            </a:r>
          </a:p>
          <a:p>
            <a:pPr lvl="2" eaLnBrk="1" hangingPunct="1">
              <a:lnSpc>
                <a:spcPct val="80000"/>
              </a:lnSpc>
              <a:buSzTx/>
              <a:buFont typeface="Wingdings" pitchFamily="2" charset="2"/>
              <a:buNone/>
            </a:pPr>
            <a:endParaRPr lang="en-US" sz="1200" b="1" smtClean="0"/>
          </a:p>
          <a:p>
            <a:pPr eaLnBrk="1" hangingPunct="1">
              <a:lnSpc>
                <a:spcPct val="80000"/>
              </a:lnSpc>
            </a:pPr>
            <a:r>
              <a:rPr lang="en-US" sz="1200" b="1" smtClean="0"/>
              <a:t>5.  Characteristics of Normal sinus rhythm are:</a:t>
            </a:r>
          </a:p>
          <a:p>
            <a:pPr eaLnBrk="1" hangingPunct="1">
              <a:lnSpc>
                <a:spcPct val="80000"/>
              </a:lnSpc>
              <a:buFontTx/>
              <a:buNone/>
            </a:pPr>
            <a:r>
              <a:rPr lang="en-US" sz="1200" b="1" smtClean="0"/>
              <a:t>		a.  Regular, normal rate with Normal PR and QT intervals</a:t>
            </a:r>
          </a:p>
          <a:p>
            <a:pPr eaLnBrk="1" hangingPunct="1">
              <a:lnSpc>
                <a:spcPct val="80000"/>
              </a:lnSpc>
              <a:buFontTx/>
              <a:buNone/>
            </a:pPr>
            <a:r>
              <a:rPr lang="en-US" sz="1200" b="1" smtClean="0"/>
              <a:t>		b.  A P wave for every QRS complex, all P waves are similar in size and shape</a:t>
            </a:r>
          </a:p>
          <a:p>
            <a:pPr eaLnBrk="1" hangingPunct="1">
              <a:lnSpc>
                <a:spcPct val="80000"/>
              </a:lnSpc>
              <a:buFontTx/>
              <a:buNone/>
            </a:pPr>
            <a:r>
              <a:rPr lang="en-US" sz="1200" b="1" smtClean="0"/>
              <a:t>		c.  All QRS complexes are similar in size and shape</a:t>
            </a:r>
          </a:p>
          <a:p>
            <a:pPr eaLnBrk="1" hangingPunct="1">
              <a:lnSpc>
                <a:spcPct val="80000"/>
              </a:lnSpc>
              <a:buFontTx/>
              <a:buNone/>
            </a:pPr>
            <a:r>
              <a:rPr lang="en-US" sz="1200" b="1" smtClean="0"/>
              <a:t>		d.  All of the above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2800" smtClean="0"/>
              <a:t>References</a:t>
            </a:r>
          </a:p>
        </p:txBody>
      </p:sp>
      <p:sp>
        <p:nvSpPr>
          <p:cNvPr id="26627" name="Rectangle 3"/>
          <p:cNvSpPr>
            <a:spLocks noGrp="1" noChangeArrowheads="1"/>
          </p:cNvSpPr>
          <p:nvPr>
            <p:ph type="body" idx="1"/>
          </p:nvPr>
        </p:nvSpPr>
        <p:spPr/>
        <p:txBody>
          <a:bodyPr/>
          <a:lstStyle/>
          <a:p>
            <a:pPr eaLnBrk="1" hangingPunct="1"/>
            <a:r>
              <a:rPr lang="en-US" sz="2000" smtClean="0"/>
              <a:t>Lippincott Manual of Nursing Practice, eighth edition, pp. 420-429</a:t>
            </a:r>
          </a:p>
          <a:p>
            <a:pPr eaLnBrk="1" hangingPunct="1"/>
            <a:r>
              <a:rPr lang="en-US" sz="2000" smtClean="0"/>
              <a:t>Lippincott, Williams and Wilkins, ECG Interpretation, 3</a:t>
            </a:r>
            <a:r>
              <a:rPr lang="en-US" sz="2000" baseline="30000" smtClean="0"/>
              <a:t>rd</a:t>
            </a:r>
            <a:r>
              <a:rPr lang="en-US" sz="2000" smtClean="0"/>
              <a:t> edition, pp. 65-159</a:t>
            </a:r>
          </a:p>
          <a:p>
            <a:pPr eaLnBrk="1" hangingPunct="1"/>
            <a:r>
              <a:rPr lang="en-US" sz="2000" smtClean="0"/>
              <a:t>American Heart Association, ACLS for Healthcare Providers - Algorithm Review.</a:t>
            </a:r>
          </a:p>
          <a:p>
            <a:pPr eaLnBrk="1" hangingPunct="1"/>
            <a:r>
              <a:rPr lang="en-US" sz="2000" smtClean="0"/>
              <a:t>www.americanheartassociation.com</a:t>
            </a:r>
          </a:p>
          <a:p>
            <a:pPr eaLnBrk="1" hangingPunct="1"/>
            <a:r>
              <a:rPr lang="en-US" sz="2000" smtClean="0">
                <a:hlinkClick r:id="rId2"/>
              </a:rPr>
              <a:t>www.cardiacarrhythmias.com</a:t>
            </a:r>
            <a:endParaRPr lang="en-US" sz="2000" smtClean="0"/>
          </a:p>
          <a:p>
            <a:pPr eaLnBrk="1" hangingPunct="1"/>
            <a:r>
              <a:rPr lang="en-US" sz="2000" smtClean="0">
                <a:hlinkClick r:id="rId3"/>
              </a:rPr>
              <a:t>www.googleimages.com</a:t>
            </a:r>
            <a:endParaRPr lang="en-US" sz="2000" smtClean="0"/>
          </a:p>
          <a:p>
            <a:pPr eaLnBrk="1" hangingPunct="1"/>
            <a:r>
              <a:rPr lang="en-US" sz="2000" smtClean="0">
                <a:hlinkClick r:id="rId4"/>
              </a:rPr>
              <a:t>www.rnceus.com</a:t>
            </a:r>
            <a:endParaRPr lang="en-US" sz="2000" smtClean="0"/>
          </a:p>
          <a:p>
            <a:pPr eaLnBrk="1" hangingPunct="1"/>
            <a:r>
              <a:rPr lang="en-US" sz="2000" smtClean="0"/>
              <a:t>www.PERD.LLC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smtClean="0"/>
              <a:t>Normal Sinus Rhythm</a:t>
            </a:r>
          </a:p>
        </p:txBody>
      </p:sp>
      <p:sp>
        <p:nvSpPr>
          <p:cNvPr id="5123" name="Rectangle 3"/>
          <p:cNvSpPr>
            <a:spLocks noGrp="1" noChangeArrowheads="1"/>
          </p:cNvSpPr>
          <p:nvPr>
            <p:ph type="body" idx="1"/>
          </p:nvPr>
        </p:nvSpPr>
        <p:spPr/>
        <p:txBody>
          <a:bodyPr/>
          <a:lstStyle/>
          <a:p>
            <a:pPr eaLnBrk="1" hangingPunct="1"/>
            <a:r>
              <a:rPr lang="en-US" sz="2400" smtClean="0"/>
              <a:t>Originates in the SA node, follows appropriate conduction pathways.</a:t>
            </a:r>
          </a:p>
          <a:p>
            <a:pPr eaLnBrk="1" hangingPunct="1"/>
            <a:r>
              <a:rPr lang="en-US" sz="2400" smtClean="0"/>
              <a:t>Rhythm:  Regular</a:t>
            </a:r>
          </a:p>
          <a:p>
            <a:pPr eaLnBrk="1" hangingPunct="1"/>
            <a:r>
              <a:rPr lang="en-US" sz="2400" smtClean="0"/>
              <a:t>Rate:   60-100 bpm</a:t>
            </a:r>
          </a:p>
          <a:p>
            <a:pPr eaLnBrk="1" hangingPunct="1"/>
            <a:r>
              <a:rPr lang="en-US" sz="2400" smtClean="0"/>
              <a:t>Every P has a QRS and every QRS has a P</a:t>
            </a:r>
          </a:p>
          <a:p>
            <a:pPr eaLnBrk="1" hangingPunct="1"/>
            <a:r>
              <a:rPr lang="en-US" sz="2400" smtClean="0"/>
              <a:t>PRI:  .12-.20 seconds</a:t>
            </a:r>
          </a:p>
          <a:p>
            <a:pPr eaLnBrk="1" hangingPunct="1"/>
            <a:r>
              <a:rPr lang="en-US" sz="2400" smtClean="0"/>
              <a:t>QRS:  .8 -.12 seconds, narrow</a:t>
            </a:r>
          </a:p>
          <a:p>
            <a:pPr eaLnBrk="1" hangingPunct="1"/>
            <a:endParaRPr lang="en-US" sz="2400" smtClean="0"/>
          </a:p>
        </p:txBody>
      </p:sp>
      <p:graphicFrame>
        <p:nvGraphicFramePr>
          <p:cNvPr id="5124" name="Object 6"/>
          <p:cNvGraphicFramePr>
            <a:graphicFrameLocks noChangeAspect="1"/>
          </p:cNvGraphicFramePr>
          <p:nvPr/>
        </p:nvGraphicFramePr>
        <p:xfrm>
          <a:off x="2590800" y="5486400"/>
          <a:ext cx="4343400" cy="1066800"/>
        </p:xfrm>
        <a:graphic>
          <a:graphicData uri="http://schemas.openxmlformats.org/presentationml/2006/ole">
            <mc:AlternateContent xmlns:mc="http://schemas.openxmlformats.org/markup-compatibility/2006">
              <mc:Choice xmlns:v="urn:schemas-microsoft-com:vml" Requires="v">
                <p:oleObj spid="_x0000_s5125" name="Photo Editor Photo" r:id="rId3" imgW="3095238" imgH="819048" progId="MSPhotoEd.3">
                  <p:embed/>
                </p:oleObj>
              </mc:Choice>
              <mc:Fallback>
                <p:oleObj name="Photo Editor Photo" r:id="rId3" imgW="3095238" imgH="81904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5486400"/>
                        <a:ext cx="4343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2800" smtClean="0"/>
              <a:t>Sinus Bradycardia</a:t>
            </a:r>
          </a:p>
        </p:txBody>
      </p:sp>
      <p:sp>
        <p:nvSpPr>
          <p:cNvPr id="6147" name="Rectangle 3"/>
          <p:cNvSpPr>
            <a:spLocks noGrp="1" noChangeArrowheads="1"/>
          </p:cNvSpPr>
          <p:nvPr>
            <p:ph type="body" idx="1"/>
          </p:nvPr>
        </p:nvSpPr>
        <p:spPr>
          <a:xfrm>
            <a:off x="685800" y="1524000"/>
            <a:ext cx="7772400" cy="4114800"/>
          </a:xfrm>
        </p:spPr>
        <p:txBody>
          <a:bodyPr/>
          <a:lstStyle/>
          <a:p>
            <a:pPr eaLnBrk="1" hangingPunct="1"/>
            <a:r>
              <a:rPr lang="en-US" sz="2000" smtClean="0"/>
              <a:t>Originates in the SA note.  Rate is slower because of sympathetic input or excessive vagal tone.  </a:t>
            </a:r>
          </a:p>
          <a:p>
            <a:pPr eaLnBrk="1" hangingPunct="1"/>
            <a:r>
              <a:rPr lang="en-US" sz="2000" smtClean="0"/>
              <a:t>Seen most often with inferior MI, hypoxia, hypothermia, or drug reactions.</a:t>
            </a:r>
          </a:p>
          <a:p>
            <a:pPr eaLnBrk="1" hangingPunct="1"/>
            <a:r>
              <a:rPr lang="en-US" sz="2000" smtClean="0"/>
              <a:t>Patient may be asymptomatic.</a:t>
            </a:r>
          </a:p>
          <a:p>
            <a:pPr eaLnBrk="1" hangingPunct="1"/>
            <a:endParaRPr lang="en-US" sz="2000" smtClean="0"/>
          </a:p>
          <a:p>
            <a:pPr eaLnBrk="1" hangingPunct="1"/>
            <a:r>
              <a:rPr lang="en-US" sz="2000" smtClean="0"/>
              <a:t>Rate:  &lt; 60 bpm                                                                         </a:t>
            </a:r>
          </a:p>
          <a:p>
            <a:pPr eaLnBrk="1" hangingPunct="1"/>
            <a:r>
              <a:rPr lang="en-US" sz="2000" smtClean="0"/>
              <a:t>Every P has a QRS and every QRS has a P</a:t>
            </a:r>
          </a:p>
          <a:p>
            <a:pPr eaLnBrk="1" hangingPunct="1"/>
            <a:r>
              <a:rPr lang="en-US" sz="2000" smtClean="0"/>
              <a:t>PRI:  .12 - .20 seconds</a:t>
            </a:r>
          </a:p>
          <a:p>
            <a:pPr eaLnBrk="1" hangingPunct="1"/>
            <a:r>
              <a:rPr lang="en-US" sz="2000" smtClean="0"/>
              <a:t>QRS:  .8 - .12 seconds, narrow</a:t>
            </a:r>
          </a:p>
        </p:txBody>
      </p:sp>
      <p:pic>
        <p:nvPicPr>
          <p:cNvPr id="6148" name="Picture 9" descr="sinubrd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513" y="5257800"/>
            <a:ext cx="7292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200" smtClean="0"/>
              <a:t>Sinus Tachycardia</a:t>
            </a:r>
          </a:p>
        </p:txBody>
      </p:sp>
      <p:sp>
        <p:nvSpPr>
          <p:cNvPr id="7171" name="Rectangle 3"/>
          <p:cNvSpPr>
            <a:spLocks noGrp="1" noChangeArrowheads="1"/>
          </p:cNvSpPr>
          <p:nvPr>
            <p:ph type="body" idx="1"/>
          </p:nvPr>
        </p:nvSpPr>
        <p:spPr/>
        <p:txBody>
          <a:bodyPr/>
          <a:lstStyle/>
          <a:p>
            <a:pPr eaLnBrk="1" hangingPunct="1"/>
            <a:r>
              <a:rPr lang="en-US" sz="2000" smtClean="0"/>
              <a:t>Originates in the SA node.   Rapid rhythm which occurs with increased oxygen demand ( exercise, infection, hypovolemia, hypoxia, MI, and to stimulant drugs).</a:t>
            </a:r>
          </a:p>
          <a:p>
            <a:pPr eaLnBrk="1" hangingPunct="1"/>
            <a:r>
              <a:rPr lang="en-US" sz="2000" smtClean="0"/>
              <a:t>Rhythm:  regular/fast</a:t>
            </a:r>
          </a:p>
          <a:p>
            <a:pPr eaLnBrk="1" hangingPunct="1"/>
            <a:r>
              <a:rPr lang="en-US" sz="2000" smtClean="0"/>
              <a:t>Rate:  &gt; 100 bpm</a:t>
            </a:r>
          </a:p>
          <a:p>
            <a:pPr eaLnBrk="1" hangingPunct="1"/>
            <a:r>
              <a:rPr lang="en-US" sz="2000" smtClean="0"/>
              <a:t>Every P has a QRS and every QRS has a P </a:t>
            </a:r>
          </a:p>
          <a:p>
            <a:pPr eaLnBrk="1" hangingPunct="1"/>
            <a:r>
              <a:rPr lang="en-US" sz="2000" smtClean="0"/>
              <a:t>PRI:  .12 - .20 seconds         </a:t>
            </a:r>
          </a:p>
          <a:p>
            <a:pPr eaLnBrk="1" hangingPunct="1"/>
            <a:r>
              <a:rPr lang="en-US" sz="2000" smtClean="0"/>
              <a:t>QRS:  normal</a:t>
            </a:r>
          </a:p>
        </p:txBody>
      </p:sp>
      <p:graphicFrame>
        <p:nvGraphicFramePr>
          <p:cNvPr id="7172" name="Object 4"/>
          <p:cNvGraphicFramePr>
            <a:graphicFrameLocks noChangeAspect="1"/>
          </p:cNvGraphicFramePr>
          <p:nvPr/>
        </p:nvGraphicFramePr>
        <p:xfrm>
          <a:off x="1752600" y="5181600"/>
          <a:ext cx="5486400" cy="990600"/>
        </p:xfrm>
        <a:graphic>
          <a:graphicData uri="http://schemas.openxmlformats.org/presentationml/2006/ole">
            <mc:AlternateContent xmlns:mc="http://schemas.openxmlformats.org/markup-compatibility/2006">
              <mc:Choice xmlns:v="urn:schemas-microsoft-com:vml" Requires="v">
                <p:oleObj spid="_x0000_s7173" name="Photo Editor Photo" r:id="rId3" imgW="3200000" imgH="685714" progId="MSPhotoEd.3">
                  <p:embed/>
                </p:oleObj>
              </mc:Choice>
              <mc:Fallback>
                <p:oleObj name="Photo Editor Photo" r:id="rId3" imgW="3200000" imgH="685714" progId="MSPhotoEd.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181600"/>
                        <a:ext cx="5486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381000"/>
            <a:ext cx="7772400" cy="1143000"/>
          </a:xfrm>
        </p:spPr>
        <p:txBody>
          <a:bodyPr/>
          <a:lstStyle/>
          <a:p>
            <a:pPr eaLnBrk="1" hangingPunct="1"/>
            <a:r>
              <a:rPr lang="en-US" sz="3200" smtClean="0"/>
              <a:t>Premature Atrial complex (PAC)</a:t>
            </a:r>
          </a:p>
        </p:txBody>
      </p:sp>
      <p:sp>
        <p:nvSpPr>
          <p:cNvPr id="8195" name="Rectangle 3"/>
          <p:cNvSpPr>
            <a:spLocks noGrp="1" noChangeArrowheads="1"/>
          </p:cNvSpPr>
          <p:nvPr>
            <p:ph type="body" idx="1"/>
          </p:nvPr>
        </p:nvSpPr>
        <p:spPr>
          <a:xfrm>
            <a:off x="533400" y="1295400"/>
            <a:ext cx="7772400" cy="4114800"/>
          </a:xfrm>
        </p:spPr>
        <p:txBody>
          <a:bodyPr/>
          <a:lstStyle/>
          <a:p>
            <a:pPr eaLnBrk="1" hangingPunct="1">
              <a:lnSpc>
                <a:spcPct val="90000"/>
              </a:lnSpc>
            </a:pPr>
            <a:r>
              <a:rPr lang="en-US" sz="2000" smtClean="0"/>
              <a:t>Originates in the atria.  Occurs before the normal beat is expected.  May occur in the healthy heart.</a:t>
            </a:r>
          </a:p>
          <a:p>
            <a:pPr eaLnBrk="1" hangingPunct="1">
              <a:lnSpc>
                <a:spcPct val="90000"/>
              </a:lnSpc>
            </a:pPr>
            <a:r>
              <a:rPr lang="en-US" sz="2000" smtClean="0"/>
              <a:t>Can be triggered by  anxiety, fever, increased sympathetic input, caffeine and other stimulants, drug interactions, AMI, cardiac ischemia, valvular heart disease, and fever                                                                </a:t>
            </a:r>
          </a:p>
          <a:p>
            <a:pPr eaLnBrk="1" hangingPunct="1">
              <a:lnSpc>
                <a:spcPct val="90000"/>
              </a:lnSpc>
            </a:pPr>
            <a:endParaRPr lang="en-US" sz="2000" smtClean="0"/>
          </a:p>
          <a:p>
            <a:pPr eaLnBrk="1" hangingPunct="1">
              <a:lnSpc>
                <a:spcPct val="90000"/>
              </a:lnSpc>
            </a:pPr>
            <a:r>
              <a:rPr lang="en-US" sz="2000" smtClean="0"/>
              <a:t>Rhythm:  Irregular with PAC’s</a:t>
            </a:r>
          </a:p>
          <a:p>
            <a:pPr eaLnBrk="1" hangingPunct="1">
              <a:lnSpc>
                <a:spcPct val="90000"/>
              </a:lnSpc>
            </a:pPr>
            <a:r>
              <a:rPr lang="en-US" sz="2000" smtClean="0"/>
              <a:t>Rate:  dependent on rhythm</a:t>
            </a:r>
          </a:p>
          <a:p>
            <a:pPr eaLnBrk="1" hangingPunct="1">
              <a:lnSpc>
                <a:spcPct val="90000"/>
              </a:lnSpc>
            </a:pPr>
            <a:r>
              <a:rPr lang="en-US" sz="2000" smtClean="0"/>
              <a:t>Every P has a QRS and every QRS has a P</a:t>
            </a:r>
          </a:p>
          <a:p>
            <a:pPr eaLnBrk="1" hangingPunct="1">
              <a:lnSpc>
                <a:spcPct val="90000"/>
              </a:lnSpc>
            </a:pPr>
            <a:r>
              <a:rPr lang="en-US" sz="2000" smtClean="0"/>
              <a:t>PRI:  .12 - .20, may differ from underlying rhythm</a:t>
            </a:r>
          </a:p>
          <a:p>
            <a:pPr eaLnBrk="1" hangingPunct="1">
              <a:lnSpc>
                <a:spcPct val="90000"/>
              </a:lnSpc>
            </a:pPr>
            <a:r>
              <a:rPr lang="en-US" sz="2000" smtClean="0"/>
              <a:t>QRS:  dependent on rhythm</a:t>
            </a:r>
          </a:p>
          <a:p>
            <a:pPr eaLnBrk="1" hangingPunct="1">
              <a:lnSpc>
                <a:spcPct val="90000"/>
              </a:lnSpc>
            </a:pPr>
            <a:endParaRPr lang="en-US" sz="2000" smtClean="0"/>
          </a:p>
          <a:p>
            <a:pPr eaLnBrk="1" hangingPunct="1">
              <a:lnSpc>
                <a:spcPct val="90000"/>
              </a:lnSpc>
            </a:pPr>
            <a:endParaRPr lang="en-US" sz="2000" smtClean="0"/>
          </a:p>
          <a:p>
            <a:pPr eaLnBrk="1" hangingPunct="1">
              <a:lnSpc>
                <a:spcPct val="90000"/>
              </a:lnSpc>
              <a:buFontTx/>
              <a:buNone/>
            </a:pPr>
            <a:endParaRPr lang="en-US" sz="2000" smtClean="0"/>
          </a:p>
        </p:txBody>
      </p:sp>
      <p:pic>
        <p:nvPicPr>
          <p:cNvPr id="8196" name="Picture 8" descr="prematureatrialcontrac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4876800"/>
            <a:ext cx="63627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smtClean="0"/>
              <a:t>Atrial Fibrillation</a:t>
            </a:r>
          </a:p>
        </p:txBody>
      </p:sp>
      <p:sp>
        <p:nvSpPr>
          <p:cNvPr id="9219" name="Rectangle 3"/>
          <p:cNvSpPr>
            <a:spLocks noGrp="1" noChangeArrowheads="1"/>
          </p:cNvSpPr>
          <p:nvPr>
            <p:ph type="body" idx="1"/>
          </p:nvPr>
        </p:nvSpPr>
        <p:spPr>
          <a:xfrm>
            <a:off x="685800" y="1600200"/>
            <a:ext cx="7772400" cy="4114800"/>
          </a:xfrm>
        </p:spPr>
        <p:txBody>
          <a:bodyPr/>
          <a:lstStyle/>
          <a:p>
            <a:pPr eaLnBrk="1" hangingPunct="1">
              <a:lnSpc>
                <a:spcPct val="80000"/>
              </a:lnSpc>
            </a:pPr>
            <a:r>
              <a:rPr lang="en-US" sz="2000" smtClean="0"/>
              <a:t>Most common cardiac arrhythmia.</a:t>
            </a:r>
          </a:p>
          <a:p>
            <a:pPr eaLnBrk="1" hangingPunct="1">
              <a:lnSpc>
                <a:spcPct val="80000"/>
              </a:lnSpc>
            </a:pPr>
            <a:r>
              <a:rPr lang="en-US" sz="2000" smtClean="0"/>
              <a:t>May occur with hypertension, ischemia, mitral valve and pericardial disease, MI, aging.</a:t>
            </a:r>
          </a:p>
          <a:p>
            <a:pPr eaLnBrk="1" hangingPunct="1">
              <a:lnSpc>
                <a:spcPct val="80000"/>
              </a:lnSpc>
            </a:pPr>
            <a:r>
              <a:rPr lang="en-US" sz="2000" smtClean="0"/>
              <a:t>Increased risk for developing atrial thrombus and systemic embolism.  Treatment includes anticoagulation, drugs to slow ventricular conduction (rate control) and/or chemical or d/c cardioversion.</a:t>
            </a:r>
          </a:p>
          <a:p>
            <a:pPr eaLnBrk="1" hangingPunct="1">
              <a:lnSpc>
                <a:spcPct val="80000"/>
              </a:lnSpc>
            </a:pPr>
            <a:r>
              <a:rPr lang="en-US" sz="2000" smtClean="0"/>
              <a:t>Rhythm:  irregularly irregular</a:t>
            </a:r>
          </a:p>
          <a:p>
            <a:pPr eaLnBrk="1" hangingPunct="1">
              <a:lnSpc>
                <a:spcPct val="80000"/>
              </a:lnSpc>
            </a:pPr>
            <a:r>
              <a:rPr lang="en-US" sz="2000" smtClean="0"/>
              <a:t>Rate: slow or fast</a:t>
            </a:r>
          </a:p>
          <a:p>
            <a:pPr eaLnBrk="1" hangingPunct="1">
              <a:lnSpc>
                <a:spcPct val="80000"/>
              </a:lnSpc>
            </a:pPr>
            <a:r>
              <a:rPr lang="en-US" sz="2000" smtClean="0"/>
              <a:t>No identifiable P’s</a:t>
            </a:r>
          </a:p>
          <a:p>
            <a:pPr eaLnBrk="1" hangingPunct="1">
              <a:lnSpc>
                <a:spcPct val="80000"/>
              </a:lnSpc>
            </a:pPr>
            <a:r>
              <a:rPr lang="en-US" sz="2000" smtClean="0"/>
              <a:t>QRS usually narrow but may be wide with conduction defect</a:t>
            </a:r>
          </a:p>
          <a:p>
            <a:pPr eaLnBrk="1" hangingPunct="1">
              <a:lnSpc>
                <a:spcPct val="80000"/>
              </a:lnSpc>
              <a:buFontTx/>
              <a:buNone/>
            </a:pPr>
            <a:r>
              <a:rPr lang="en-US" sz="2000" smtClean="0"/>
              <a:t>    </a:t>
            </a:r>
          </a:p>
          <a:p>
            <a:pPr eaLnBrk="1" hangingPunct="1">
              <a:lnSpc>
                <a:spcPct val="80000"/>
              </a:lnSpc>
            </a:pPr>
            <a:endParaRPr lang="en-US" sz="2000" smtClean="0"/>
          </a:p>
          <a:p>
            <a:pPr algn="ctr" eaLnBrk="1" hangingPunct="1">
              <a:lnSpc>
                <a:spcPct val="80000"/>
              </a:lnSpc>
              <a:buFontTx/>
              <a:buNone/>
            </a:pPr>
            <a:r>
              <a:rPr lang="en-US" sz="2000" smtClean="0"/>
              <a:t>    </a:t>
            </a:r>
          </a:p>
        </p:txBody>
      </p:sp>
      <p:pic>
        <p:nvPicPr>
          <p:cNvPr id="9220" name="Picture 5" descr="afibek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5105400"/>
            <a:ext cx="4343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200" smtClean="0"/>
              <a:t>Atrial Flutter</a:t>
            </a:r>
          </a:p>
        </p:txBody>
      </p:sp>
      <p:sp>
        <p:nvSpPr>
          <p:cNvPr id="10243" name="Rectangle 3"/>
          <p:cNvSpPr>
            <a:spLocks noGrp="1" noChangeArrowheads="1"/>
          </p:cNvSpPr>
          <p:nvPr>
            <p:ph type="body" idx="1"/>
          </p:nvPr>
        </p:nvSpPr>
        <p:spPr>
          <a:xfrm>
            <a:off x="685800" y="1600200"/>
            <a:ext cx="7772400" cy="4114800"/>
          </a:xfrm>
        </p:spPr>
        <p:txBody>
          <a:bodyPr/>
          <a:lstStyle/>
          <a:p>
            <a:pPr eaLnBrk="1" hangingPunct="1"/>
            <a:r>
              <a:rPr lang="en-US" sz="2000" smtClean="0"/>
              <a:t>Characterized by “saw tooth” atrial activity</a:t>
            </a:r>
          </a:p>
          <a:p>
            <a:pPr eaLnBrk="1" hangingPunct="1"/>
            <a:r>
              <a:rPr lang="en-US" sz="2000" smtClean="0"/>
              <a:t>Conduction ratio to the ventricles 2:1 – 8:1. ( usually 2:1-4:1)</a:t>
            </a:r>
          </a:p>
          <a:p>
            <a:pPr eaLnBrk="1" hangingPunct="1"/>
            <a:r>
              <a:rPr lang="en-US" sz="2000" smtClean="0"/>
              <a:t>Caused by a reentrant circuit located in the right atrium.</a:t>
            </a:r>
          </a:p>
          <a:p>
            <a:pPr eaLnBrk="1" hangingPunct="1"/>
            <a:r>
              <a:rPr lang="en-US" sz="2000" smtClean="0"/>
              <a:t>May occur in COPD, hypoxia, intrinsic cardiac disease, valve disease, pericarditis or post operatively.</a:t>
            </a:r>
          </a:p>
          <a:p>
            <a:pPr eaLnBrk="1" hangingPunct="1"/>
            <a:r>
              <a:rPr lang="en-US" sz="2000" smtClean="0"/>
              <a:t>If &gt;150 bpm, may seriously compromise cardiac output.</a:t>
            </a:r>
          </a:p>
          <a:p>
            <a:pPr eaLnBrk="1" hangingPunct="1"/>
            <a:r>
              <a:rPr lang="en-US" sz="2000" smtClean="0"/>
              <a:t>Treatment is rate control, cardioversion, surgical or catheter ablation. </a:t>
            </a:r>
          </a:p>
          <a:p>
            <a:pPr eaLnBrk="1" hangingPunct="1"/>
            <a:r>
              <a:rPr lang="en-US" sz="2000" smtClean="0"/>
              <a:t>Rate: atrial rate 250-400 (generally 300bpm)    </a:t>
            </a:r>
          </a:p>
          <a:p>
            <a:pPr eaLnBrk="1" hangingPunct="1"/>
            <a:endParaRPr lang="en-US" sz="2000" smtClean="0"/>
          </a:p>
          <a:p>
            <a:pPr eaLnBrk="1" hangingPunct="1">
              <a:buFontTx/>
              <a:buNone/>
            </a:pPr>
            <a:r>
              <a:rPr lang="en-US" sz="2000" smtClean="0"/>
              <a:t>  </a:t>
            </a:r>
          </a:p>
        </p:txBody>
      </p:sp>
      <p:pic>
        <p:nvPicPr>
          <p:cNvPr id="10244" name="Picture 5" descr="Figure 36"/>
          <p:cNvPicPr>
            <a:picLocks noChangeAspect="1" noChangeArrowheads="1"/>
          </p:cNvPicPr>
          <p:nvPr/>
        </p:nvPicPr>
        <p:blipFill>
          <a:blip r:embed="rId2">
            <a:extLst>
              <a:ext uri="{28A0092B-C50C-407E-A947-70E740481C1C}">
                <a14:useLocalDpi xmlns:a14="http://schemas.microsoft.com/office/drawing/2010/main" val="0"/>
              </a:ext>
            </a:extLst>
          </a:blip>
          <a:srcRect t="14285"/>
          <a:stretch>
            <a:fillRect/>
          </a:stretch>
        </p:blipFill>
        <p:spPr bwMode="auto">
          <a:xfrm>
            <a:off x="1371600" y="4876800"/>
            <a:ext cx="5943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2800" smtClean="0"/>
              <a:t>Supraventricular Tachycardia/Atrial Tachycardia</a:t>
            </a:r>
          </a:p>
        </p:txBody>
      </p:sp>
      <p:sp>
        <p:nvSpPr>
          <p:cNvPr id="11267" name="Rectangle 3"/>
          <p:cNvSpPr>
            <a:spLocks noGrp="1" noChangeArrowheads="1"/>
          </p:cNvSpPr>
          <p:nvPr>
            <p:ph type="body" idx="1"/>
          </p:nvPr>
        </p:nvSpPr>
        <p:spPr/>
        <p:txBody>
          <a:bodyPr/>
          <a:lstStyle/>
          <a:p>
            <a:pPr eaLnBrk="1" hangingPunct="1"/>
            <a:r>
              <a:rPr lang="en-US" sz="1600" smtClean="0"/>
              <a:t>There are several different types of SVT/AT, depending on the site of reentry (originates above ventricle)</a:t>
            </a:r>
          </a:p>
          <a:p>
            <a:pPr eaLnBrk="1" hangingPunct="1">
              <a:buFontTx/>
              <a:buNone/>
            </a:pPr>
            <a:r>
              <a:rPr lang="en-US" sz="1600" smtClean="0"/>
              <a:t> 		</a:t>
            </a:r>
            <a:r>
              <a:rPr lang="en-US" sz="1600" u="sng" smtClean="0"/>
              <a:t>accessory pathway, atrioventricular node, atrium</a:t>
            </a:r>
          </a:p>
          <a:p>
            <a:pPr eaLnBrk="1" hangingPunct="1"/>
            <a:r>
              <a:rPr lang="en-US" sz="1600" smtClean="0"/>
              <a:t>If this rhythm starts and stops suddenly it is called paroxysmal SVT.</a:t>
            </a:r>
          </a:p>
          <a:p>
            <a:pPr eaLnBrk="1" hangingPunct="1"/>
            <a:r>
              <a:rPr lang="en-US" sz="1600" smtClean="0"/>
              <a:t>MD may consider vagal maneuvers, antiarrhythmia medications, RFA or surgical modification at site of entry</a:t>
            </a:r>
          </a:p>
          <a:p>
            <a:pPr eaLnBrk="1" hangingPunct="1"/>
            <a:r>
              <a:rPr lang="en-US" sz="1600" smtClean="0"/>
              <a:t>Rhythm:  Regular</a:t>
            </a:r>
          </a:p>
          <a:p>
            <a:pPr eaLnBrk="1" hangingPunct="1"/>
            <a:r>
              <a:rPr lang="en-US" sz="1600" smtClean="0"/>
              <a:t>Rate:  150-250 bpm    </a:t>
            </a:r>
          </a:p>
          <a:p>
            <a:pPr eaLnBrk="1" hangingPunct="1"/>
            <a:r>
              <a:rPr lang="en-US" sz="1600" smtClean="0"/>
              <a:t>PRI:  Dependent on location of “circuit”</a:t>
            </a:r>
          </a:p>
          <a:p>
            <a:pPr eaLnBrk="1" hangingPunct="1"/>
            <a:r>
              <a:rPr lang="en-US" sz="1600" smtClean="0"/>
              <a:t>QRS:  Normal, if accessory pathway used – prolonged (&gt;.12)</a:t>
            </a:r>
            <a:r>
              <a:rPr lang="en-US" sz="2000" smtClean="0"/>
              <a:t> </a:t>
            </a:r>
            <a:r>
              <a:rPr lang="en-US" sz="1600" smtClean="0"/>
              <a:t>with delta wave (WPW)</a:t>
            </a:r>
          </a:p>
        </p:txBody>
      </p:sp>
      <p:pic>
        <p:nvPicPr>
          <p:cNvPr id="11268" name="Picture 7" descr="SV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5105400"/>
            <a:ext cx="5410200"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Post Modern">
  <a:themeElements>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fontScheme name="Post Moder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2">
        <a:dk1>
          <a:srgbClr val="8383AD"/>
        </a:dk1>
        <a:lt1>
          <a:srgbClr val="FFFFFF"/>
        </a:lt1>
        <a:dk2>
          <a:srgbClr val="404176"/>
        </a:dk2>
        <a:lt2>
          <a:srgbClr val="969696"/>
        </a:lt2>
        <a:accent1>
          <a:srgbClr val="BABE90"/>
        </a:accent1>
        <a:accent2>
          <a:srgbClr val="666699"/>
        </a:accent2>
        <a:accent3>
          <a:srgbClr val="FFFFFF"/>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3">
        <a:dk1>
          <a:srgbClr val="4D4D4D"/>
        </a:dk1>
        <a:lt1>
          <a:srgbClr val="FFFFFF"/>
        </a:lt1>
        <a:dk2>
          <a:srgbClr val="000000"/>
        </a:dk2>
        <a:lt2>
          <a:srgbClr val="969696"/>
        </a:lt2>
        <a:accent1>
          <a:srgbClr val="DDDDDD"/>
        </a:accent1>
        <a:accent2>
          <a:srgbClr val="5F5F5F"/>
        </a:accent2>
        <a:accent3>
          <a:srgbClr val="FFFFFF"/>
        </a:accent3>
        <a:accent4>
          <a:srgbClr val="404040"/>
        </a:accent4>
        <a:accent5>
          <a:srgbClr val="EBEBEB"/>
        </a:accent5>
        <a:accent6>
          <a:srgbClr val="555555"/>
        </a:accent6>
        <a:hlink>
          <a:srgbClr val="C0C0C0"/>
        </a:hlink>
        <a:folHlink>
          <a:srgbClr val="808080"/>
        </a:folHlink>
      </a:clrScheme>
      <a:clrMap bg1="lt1" tx1="dk1" bg2="lt2" tx2="dk2" accent1="accent1" accent2="accent2" accent3="accent3" accent4="accent4" accent5="accent5" accent6="accent6" hlink="hlink" folHlink="folHlink"/>
    </a:extraClrScheme>
    <a:extraClrScheme>
      <a:clrScheme name="Post Modern 4">
        <a:dk1>
          <a:srgbClr val="424262"/>
        </a:dk1>
        <a:lt1>
          <a:srgbClr val="FFFFFF"/>
        </a:lt1>
        <a:dk2>
          <a:srgbClr val="22659C"/>
        </a:dk2>
        <a:lt2>
          <a:srgbClr val="A4AEC2"/>
        </a:lt2>
        <a:accent1>
          <a:srgbClr val="B1C7E7"/>
        </a:accent1>
        <a:accent2>
          <a:srgbClr val="494983"/>
        </a:accent2>
        <a:accent3>
          <a:srgbClr val="FFFFFF"/>
        </a:accent3>
        <a:accent4>
          <a:srgbClr val="373753"/>
        </a:accent4>
        <a:accent5>
          <a:srgbClr val="D5E0F1"/>
        </a:accent5>
        <a:accent6>
          <a:srgbClr val="414176"/>
        </a:accent6>
        <a:hlink>
          <a:srgbClr val="6EADC4"/>
        </a:hlink>
        <a:folHlink>
          <a:srgbClr val="3E688E"/>
        </a:folHlink>
      </a:clrScheme>
      <a:clrMap bg1="lt1" tx1="dk1" bg2="lt2" tx2="dk2" accent1="accent1" accent2="accent2" accent3="accent3" accent4="accent4" accent5="accent5" accent6="accent6" hlink="hlink" folHlink="folHlink"/>
    </a:extraClrScheme>
    <a:extraClrScheme>
      <a:clrScheme name="Post Modern 5">
        <a:dk1>
          <a:srgbClr val="000000"/>
        </a:dk1>
        <a:lt1>
          <a:srgbClr val="FFFFFF"/>
        </a:lt1>
        <a:dk2>
          <a:srgbClr val="404176"/>
        </a:dk2>
        <a:lt2>
          <a:srgbClr val="969696"/>
        </a:lt2>
        <a:accent1>
          <a:srgbClr val="B4CD81"/>
        </a:accent1>
        <a:accent2>
          <a:srgbClr val="717EB5"/>
        </a:accent2>
        <a:accent3>
          <a:srgbClr val="FFFFFF"/>
        </a:accent3>
        <a:accent4>
          <a:srgbClr val="000000"/>
        </a:accent4>
        <a:accent5>
          <a:srgbClr val="D6E3C1"/>
        </a:accent5>
        <a:accent6>
          <a:srgbClr val="6672A4"/>
        </a:accent6>
        <a:hlink>
          <a:srgbClr val="D793C2"/>
        </a:hlink>
        <a:folHlink>
          <a:srgbClr val="826799"/>
        </a:folHlink>
      </a:clrScheme>
      <a:clrMap bg1="lt1" tx1="dk1" bg2="lt2" tx2="dk2" accent1="accent1" accent2="accent2" accent3="accent3" accent4="accent4" accent5="accent5" accent6="accent6" hlink="hlink" folHlink="folHlink"/>
    </a:extraClrScheme>
    <a:extraClrScheme>
      <a:clrScheme name="Post Modern 6">
        <a:dk1>
          <a:srgbClr val="000000"/>
        </a:dk1>
        <a:lt1>
          <a:srgbClr val="FFFFFF"/>
        </a:lt1>
        <a:dk2>
          <a:srgbClr val="000000"/>
        </a:dk2>
        <a:lt2>
          <a:srgbClr val="969696"/>
        </a:lt2>
        <a:accent1>
          <a:srgbClr val="B4CD81"/>
        </a:accent1>
        <a:accent2>
          <a:srgbClr val="DEA45E"/>
        </a:accent2>
        <a:accent3>
          <a:srgbClr val="FFFFFF"/>
        </a:accent3>
        <a:accent4>
          <a:srgbClr val="000000"/>
        </a:accent4>
        <a:accent5>
          <a:srgbClr val="D6E3C1"/>
        </a:accent5>
        <a:accent6>
          <a:srgbClr val="C99454"/>
        </a:accent6>
        <a:hlink>
          <a:srgbClr val="D793C2"/>
        </a:hlink>
        <a:folHlink>
          <a:srgbClr val="A08BB1"/>
        </a:folHlink>
      </a:clrScheme>
      <a:clrMap bg1="lt1" tx1="dk1" bg2="lt2" tx2="dk2" accent1="accent1" accent2="accent2" accent3="accent3" accent4="accent4" accent5="accent5" accent6="accent6" hlink="hlink" folHlink="folHlink"/>
    </a:extraClrScheme>
    <a:extraClrScheme>
      <a:clrScheme name="Post Modern 7">
        <a:dk1>
          <a:srgbClr val="111111"/>
        </a:dk1>
        <a:lt1>
          <a:srgbClr val="FAF5D2"/>
        </a:lt1>
        <a:dk2>
          <a:srgbClr val="4D4D4D"/>
        </a:dk2>
        <a:lt2>
          <a:srgbClr val="D0C59E"/>
        </a:lt2>
        <a:accent1>
          <a:srgbClr val="BABE90"/>
        </a:accent1>
        <a:accent2>
          <a:srgbClr val="666699"/>
        </a:accent2>
        <a:accent3>
          <a:srgbClr val="B2B2B2"/>
        </a:accent3>
        <a:accent4>
          <a:srgbClr val="D6D1B3"/>
        </a:accent4>
        <a:accent5>
          <a:srgbClr val="D9DBC6"/>
        </a:accent5>
        <a:accent6>
          <a:srgbClr val="5C5C8A"/>
        </a:accent6>
        <a:hlink>
          <a:srgbClr val="C09E4A"/>
        </a:hlink>
        <a:folHlink>
          <a:srgbClr val="006666"/>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Designs\Post Modern.pot</Template>
  <TotalTime>691</TotalTime>
  <Words>1642</Words>
  <Application>Microsoft Office PowerPoint</Application>
  <PresentationFormat>On-screen Show (4:3)</PresentationFormat>
  <Paragraphs>257</Paragraphs>
  <Slides>24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Times New Roman</vt:lpstr>
      <vt:lpstr>Arial</vt:lpstr>
      <vt:lpstr>Wingdings</vt:lpstr>
      <vt:lpstr>Calibri</vt:lpstr>
      <vt:lpstr>Arial Narrow</vt:lpstr>
      <vt:lpstr>Post Modern</vt:lpstr>
      <vt:lpstr>Microsoft Photo Editor 3.0 Photo</vt:lpstr>
      <vt:lpstr> Heart Rhythms, Let’s Keep It Simple! Kathryn McBroom, RN/NMO 71/73  </vt:lpstr>
      <vt:lpstr>OK, you have analyzed your strip. When assessing your patient, what do you look for?</vt:lpstr>
      <vt:lpstr>Normal Sinus Rhythm</vt:lpstr>
      <vt:lpstr>Sinus Bradycardia</vt:lpstr>
      <vt:lpstr>Sinus Tachycardia</vt:lpstr>
      <vt:lpstr>Premature Atrial complex (PAC)</vt:lpstr>
      <vt:lpstr>Atrial Fibrillation</vt:lpstr>
      <vt:lpstr>Atrial Flutter</vt:lpstr>
      <vt:lpstr>Supraventricular Tachycardia/Atrial Tachycardia</vt:lpstr>
      <vt:lpstr>Junctional Rhythm</vt:lpstr>
      <vt:lpstr>Premature Junctional complex (PJC)</vt:lpstr>
      <vt:lpstr>First Degree AV Block</vt:lpstr>
      <vt:lpstr>Second Degree AV Block Mobitz I (Wenkebach)</vt:lpstr>
      <vt:lpstr>Second Degree AV Block, Mobitz II</vt:lpstr>
      <vt:lpstr>Third Degree Heart Block</vt:lpstr>
      <vt:lpstr>Premature Ventricular Contraction</vt:lpstr>
      <vt:lpstr>PVC’s in Couplets</vt:lpstr>
      <vt:lpstr>Ventricular Tachycardia</vt:lpstr>
      <vt:lpstr>Idioventricular Rhythm</vt:lpstr>
      <vt:lpstr>Ventricular Fibrillation</vt:lpstr>
      <vt:lpstr>Pulseless Electrical Activity (PEA)</vt:lpstr>
      <vt:lpstr>Asystole</vt:lpstr>
      <vt:lpstr>Heart Rhythm Quiz</vt:lpstr>
      <vt:lpstr>References</vt:lpstr>
    </vt:vector>
  </TitlesOfParts>
  <Company>DUHS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Heart Rhythms, Let’s Keep It Simple! Linda Latour, RN/CN III 7100 Kathryn McBroom, RN/NMO 7100/7300</dc:title>
  <dc:creator>mcbro004</dc:creator>
  <cp:lastModifiedBy>Patricia Amador</cp:lastModifiedBy>
  <cp:revision>125</cp:revision>
  <dcterms:created xsi:type="dcterms:W3CDTF">2006-04-13T19:57:54Z</dcterms:created>
  <dcterms:modified xsi:type="dcterms:W3CDTF">2015-03-11T14:33:23Z</dcterms:modified>
</cp:coreProperties>
</file>