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23"/>
  </p:notesMasterIdLst>
  <p:sldIdLst>
    <p:sldId id="256" r:id="rId5"/>
    <p:sldId id="303" r:id="rId6"/>
    <p:sldId id="281" r:id="rId7"/>
    <p:sldId id="313" r:id="rId8"/>
    <p:sldId id="314" r:id="rId9"/>
    <p:sldId id="1055" r:id="rId10"/>
    <p:sldId id="360" r:id="rId11"/>
    <p:sldId id="941" r:id="rId12"/>
    <p:sldId id="1056" r:id="rId13"/>
    <p:sldId id="950" r:id="rId14"/>
    <p:sldId id="951" r:id="rId15"/>
    <p:sldId id="1004" r:id="rId16"/>
    <p:sldId id="1014" r:id="rId17"/>
    <p:sldId id="1006" r:id="rId18"/>
    <p:sldId id="1009" r:id="rId19"/>
    <p:sldId id="1017" r:id="rId20"/>
    <p:sldId id="1041" r:id="rId21"/>
    <p:sldId id="105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Gann" initials="JG" lastIdx="7" clrIdx="0"/>
  <p:cmAuthor id="1" name="Dan" initials="DjT" lastIdx="6" clrIdx="1">
    <p:extLst>
      <p:ext uri="{19B8F6BF-5375-455C-9EA6-DF929625EA0E}">
        <p15:presenceInfo xmlns:p15="http://schemas.microsoft.com/office/powerpoint/2012/main" userId="Dan" providerId="None"/>
      </p:ext>
    </p:extLst>
  </p:cmAuthor>
  <p:cmAuthor id="2" name="John Tomedi" initials="JT" lastIdx="2" clrIdx="2">
    <p:extLst>
      <p:ext uri="{19B8F6BF-5375-455C-9EA6-DF929625EA0E}">
        <p15:presenceInfo xmlns:p15="http://schemas.microsoft.com/office/powerpoint/2012/main" userId="21e15957af6caa38" providerId="Windows Live"/>
      </p:ext>
    </p:extLst>
  </p:cmAuthor>
  <p:cmAuthor id="3" name="Dan T" initials="DT" lastIdx="5" clrIdx="3">
    <p:extLst>
      <p:ext uri="{19B8F6BF-5375-455C-9EA6-DF929625EA0E}">
        <p15:presenceInfo xmlns:p15="http://schemas.microsoft.com/office/powerpoint/2012/main" userId="3ba8690b713efd6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C04A5F-630D-4A11-9DB6-05B57691FB98}" v="1" dt="2021-11-11T13:52:05.2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72262" autoAdjust="0"/>
  </p:normalViewPr>
  <p:slideViewPr>
    <p:cSldViewPr snapToGrid="0" snapToObjects="1">
      <p:cViewPr varScale="1">
        <p:scale>
          <a:sx n="59" d="100"/>
          <a:sy n="59" d="100"/>
        </p:scale>
        <p:origin x="1992"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2" d="100"/>
        <a:sy n="62" d="100"/>
      </p:scale>
      <p:origin x="0" y="0"/>
    </p:cViewPr>
  </p:sorterViewPr>
  <p:notesViewPr>
    <p:cSldViewPr snapToGrid="0" snapToObjects="1">
      <p:cViewPr varScale="1">
        <p:scale>
          <a:sx n="84" d="100"/>
          <a:sy n="84" d="100"/>
        </p:scale>
        <p:origin x="382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7D3E44-2D83-43A4-B336-641FDEFEE165}" type="datetimeFigureOut">
              <a:rPr lang="en-US" smtClean="0"/>
              <a:t>2/7/2022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486738-2023-42EA-8DA0-4BDB42F1E313}" type="slidenum">
              <a:rPr lang="en-US" smtClean="0"/>
              <a:t>‹#›</a:t>
            </a:fld>
            <a:endParaRPr lang="en-US" dirty="0"/>
          </a:p>
        </p:txBody>
      </p:sp>
    </p:spTree>
    <p:extLst>
      <p:ext uri="{BB962C8B-B14F-4D97-AF65-F5344CB8AC3E}">
        <p14:creationId xmlns:p14="http://schemas.microsoft.com/office/powerpoint/2010/main" val="759629103"/>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kern="1200">
        <a:solidFill>
          <a:schemeClr val="tx1"/>
        </a:solidFill>
        <a:latin typeface="Arial" panose="020B0604020202020204" pitchFamily="34" charset="0"/>
        <a:ea typeface="+mn-ea"/>
        <a:cs typeface="Arial" panose="020B0604020202020204" pitchFamily="34" charset="0"/>
      </a:defRPr>
    </a:lvl1pPr>
    <a:lvl2pPr marL="628650" indent="-171450" algn="l" defTabSz="914400" rtl="0" eaLnBrk="1" latinLnBrk="0" hangingPunct="1">
      <a:buFont typeface="Arial"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1085850" indent="-171450" algn="l" defTabSz="914400" rtl="0" eaLnBrk="1" latinLnBrk="0" hangingPunct="1">
      <a:buFont typeface="Arial"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1543050" indent="-171450" algn="l" defTabSz="914400" rtl="0" eaLnBrk="1" latinLnBrk="0" hangingPunct="1">
      <a:buFont typeface="Arial"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2000250" indent="-171450" algn="l" defTabSz="914400" rtl="0" eaLnBrk="1" latinLnBrk="0" hangingPunct="1">
      <a:buFont typeface="Arial"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r>
              <a:rPr lang="en-US" sz="1200" dirty="0"/>
              <a:t>Screen reader users: boldface indicates a key term. Please have your screen reader read formatting out loud</a:t>
            </a: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7063918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To track the payment history of insurance companies, use software or a manual system. Include the information listed in this slide.</a:t>
            </a:r>
          </a:p>
          <a:p>
            <a:pPr marL="171450" indent="-171450"/>
            <a:r>
              <a:rPr lang="en-US" sz="1200" kern="1200" dirty="0">
                <a:solidFill>
                  <a:schemeClr val="tx1"/>
                </a:solidFill>
                <a:latin typeface="Arial" charset="0"/>
                <a:ea typeface="ＭＳ Ｐゴシック" charset="0"/>
                <a:cs typeface="ＭＳ Ｐゴシック" charset="0"/>
              </a:rPr>
              <a:t>Be sure to keep names of patients and their policy and group numbers current.</a:t>
            </a:r>
          </a:p>
          <a:p>
            <a:pPr marL="171450" indent="-171450"/>
            <a:r>
              <a:rPr lang="en-US" sz="1200" kern="1200" dirty="0">
                <a:solidFill>
                  <a:schemeClr val="tx1"/>
                </a:solidFill>
                <a:latin typeface="Arial" charset="0"/>
                <a:ea typeface="ＭＳ Ｐゴシック" charset="0"/>
                <a:cs typeface="ＭＳ Ｐゴシック" charset="0"/>
              </a:rPr>
              <a:t>Discuss the value of an insurance company payment history. </a:t>
            </a:r>
            <a:r>
              <a:rPr lang="en-US" sz="1200" i="1" kern="1200" dirty="0">
                <a:solidFill>
                  <a:schemeClr val="tx1"/>
                </a:solidFill>
                <a:latin typeface="Arial" charset="0"/>
                <a:ea typeface="ＭＳ Ｐゴシック" charset="0"/>
                <a:cs typeface="ＭＳ Ｐゴシック" charset="0"/>
              </a:rPr>
              <a:t>(It is easy to see which companies pay slowly or pay less for certain services, and it provides reports for tax purposes or to determine financial trends.)</a:t>
            </a:r>
          </a:p>
          <a:p>
            <a:pPr marL="171450" indent="-171450"/>
            <a:r>
              <a:rPr lang="en-US" sz="1200" kern="1200" dirty="0">
                <a:solidFill>
                  <a:schemeClr val="tx1"/>
                </a:solidFill>
                <a:latin typeface="Arial" charset="0"/>
                <a:ea typeface="ＭＳ Ｐゴシック" charset="0"/>
                <a:cs typeface="ＭＳ Ｐゴシック" charset="0"/>
              </a:rPr>
              <a:t>Explain when the payment history will come in handy and save the administrator time in claims follow-up. </a:t>
            </a:r>
            <a:r>
              <a:rPr lang="en-US" sz="1200" i="1" kern="1200" dirty="0">
                <a:solidFill>
                  <a:schemeClr val="tx1"/>
                </a:solidFill>
                <a:latin typeface="Arial" charset="0"/>
                <a:ea typeface="ＭＳ Ｐゴシック" charset="0"/>
                <a:cs typeface="ＭＳ Ｐゴシック" charset="0"/>
              </a:rPr>
              <a:t>(All the information is in one report, which makes follow-up easier and more efficient.)</a:t>
            </a:r>
            <a:endParaRPr lang="en-US" i="1"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11</a:t>
            </a:fld>
            <a:endParaRPr lang="en-US" dirty="0">
              <a:latin typeface="Arial" charset="0"/>
              <a:ea typeface="ＭＳ Ｐゴシック" charset="-128"/>
            </a:endParaRPr>
          </a:p>
        </p:txBody>
      </p:sp>
    </p:spTree>
    <p:extLst>
      <p:ext uri="{BB962C8B-B14F-4D97-AF65-F5344CB8AC3E}">
        <p14:creationId xmlns:p14="http://schemas.microsoft.com/office/powerpoint/2010/main" val="3608893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What are some reasons the insurance billing specialist should make a claim inquiry?</a:t>
            </a:r>
          </a:p>
          <a:p>
            <a:pPr lvl="1"/>
            <a:r>
              <a:rPr lang="en-US" sz="1200" i="1" dirty="0"/>
              <a:t>No response for 30 to 45 days</a:t>
            </a:r>
          </a:p>
          <a:p>
            <a:pPr lvl="1"/>
            <a:r>
              <a:rPr lang="en-US" sz="1200" i="1" dirty="0"/>
              <a:t>Payment was not received within contractual time limit</a:t>
            </a:r>
          </a:p>
          <a:p>
            <a:pPr lvl="1"/>
            <a:r>
              <a:rPr lang="en-US" sz="1200" i="1" dirty="0"/>
              <a:t>Incorrect payment was received</a:t>
            </a:r>
          </a:p>
          <a:p>
            <a:pPr lvl="1"/>
            <a:r>
              <a:rPr lang="en-US" sz="1200" i="1" dirty="0"/>
              <a:t>Amount allowed/patient’s responsibility are not defined</a:t>
            </a:r>
          </a:p>
          <a:p>
            <a:pPr lvl="1"/>
            <a:r>
              <a:rPr lang="en-US" sz="1200" i="1" dirty="0"/>
              <a:t>Payment received for incorrect patient</a:t>
            </a:r>
          </a:p>
          <a:p>
            <a:pPr lvl="1"/>
            <a:r>
              <a:rPr lang="en-US" sz="1200" i="1" dirty="0"/>
              <a:t>EOB shows changed code</a:t>
            </a:r>
          </a:p>
          <a:p>
            <a:pPr lvl="1"/>
            <a:r>
              <a:rPr lang="en-US" sz="1200" i="1" dirty="0"/>
              <a:t>EOB shows a disallowed service that was a benefit</a:t>
            </a:r>
          </a:p>
          <a:p>
            <a:pPr lvl="1"/>
            <a:r>
              <a:rPr lang="en-US" sz="1200" i="1" dirty="0"/>
              <a:t>Claim needs revision and resubmission</a:t>
            </a:r>
          </a:p>
          <a:p>
            <a:pPr lvl="1"/>
            <a:r>
              <a:rPr lang="en-US" sz="1200" i="1" dirty="0"/>
              <a:t>EOB has an error</a:t>
            </a:r>
          </a:p>
          <a:p>
            <a:pPr lvl="1"/>
            <a:r>
              <a:rPr lang="en-US" sz="1200" i="1" dirty="0"/>
              <a:t>Payment was made out to the wrong physician</a:t>
            </a:r>
          </a:p>
          <a:p>
            <a:pPr marL="171450" indent="-171450"/>
            <a:r>
              <a:rPr lang="en-US" sz="1200" kern="1200" dirty="0">
                <a:solidFill>
                  <a:schemeClr val="tx1"/>
                </a:solidFill>
                <a:latin typeface="Arial" charset="0"/>
                <a:ea typeface="ＭＳ Ｐゴシック" charset="0"/>
                <a:cs typeface="ＭＳ Ｐゴシック" charset="0"/>
              </a:rPr>
              <a:t>When calling to inquire about a claim, document the date, time of call, and the name of the person spoken to, along with an outline of the conversation.</a:t>
            </a:r>
            <a:endParaRPr lang="en-US"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12</a:t>
            </a:fld>
            <a:endParaRPr lang="en-US" dirty="0">
              <a:latin typeface="Arial" charset="0"/>
              <a:ea typeface="ＭＳ Ｐゴシック" charset="-128"/>
            </a:endParaRPr>
          </a:p>
        </p:txBody>
      </p:sp>
    </p:spTree>
    <p:extLst>
      <p:ext uri="{BB962C8B-B14F-4D97-AF65-F5344CB8AC3E}">
        <p14:creationId xmlns:p14="http://schemas.microsoft.com/office/powerpoint/2010/main" val="3044496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If a claim is denied, you’ll want to know the reason. Was the diagnosis not covered? Was prior approval for the treatment required? If a claim is denied, inform the patient and work with the physician to address the problem. </a:t>
            </a:r>
          </a:p>
          <a:p>
            <a:pPr marL="171450" indent="-171450"/>
            <a:r>
              <a:rPr lang="en-US" sz="1200" kern="1200" dirty="0">
                <a:solidFill>
                  <a:schemeClr val="tx1"/>
                </a:solidFill>
                <a:latin typeface="Arial" charset="0"/>
                <a:ea typeface="ＭＳ Ｐゴシック" charset="0"/>
                <a:cs typeface="ＭＳ Ｐゴシック" charset="0"/>
              </a:rPr>
              <a:t>Explain some reasons why an insurance claim may be denied. </a:t>
            </a:r>
            <a:r>
              <a:rPr lang="en-US" sz="1200" i="1" kern="1200" dirty="0">
                <a:solidFill>
                  <a:schemeClr val="tx1"/>
                </a:solidFill>
                <a:latin typeface="Arial" charset="0"/>
                <a:ea typeface="ＭＳ Ｐゴシック" charset="0"/>
                <a:cs typeface="ＭＳ Ｐゴシック" charset="0"/>
              </a:rPr>
              <a:t>(Answers will vary.)</a:t>
            </a:r>
          </a:p>
          <a:p>
            <a:pPr marL="171450" indent="-171450"/>
            <a:r>
              <a:rPr lang="en-US" sz="1200" i="0" kern="1200" dirty="0">
                <a:solidFill>
                  <a:schemeClr val="tx1"/>
                </a:solidFill>
                <a:latin typeface="Arial" charset="0"/>
                <a:ea typeface="ＭＳ Ｐゴシック" charset="0"/>
                <a:cs typeface="+mn-cs"/>
              </a:rPr>
              <a:t>When should a claim be rebilled? </a:t>
            </a:r>
            <a:r>
              <a:rPr lang="en-US" sz="1200" i="1" kern="1200" dirty="0">
                <a:solidFill>
                  <a:schemeClr val="tx1"/>
                </a:solidFill>
                <a:latin typeface="Arial" charset="0"/>
                <a:ea typeface="ＭＳ Ｐゴシック" charset="0"/>
                <a:cs typeface="+mn-cs"/>
              </a:rPr>
              <a:t>(Rejected claims that had errors or missing information. Late claims or those denied for other reasons should be investigated and appealed rather than rebilled so as not to create a duplicate claim.)</a:t>
            </a:r>
            <a:endParaRPr lang="en-US" i="1"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13</a:t>
            </a:fld>
            <a:endParaRPr lang="en-US" dirty="0">
              <a:latin typeface="Arial" charset="0"/>
              <a:ea typeface="ＭＳ Ｐゴシック" charset="-128"/>
            </a:endParaRPr>
          </a:p>
        </p:txBody>
      </p:sp>
    </p:spTree>
    <p:extLst>
      <p:ext uri="{BB962C8B-B14F-4D97-AF65-F5344CB8AC3E}">
        <p14:creationId xmlns:p14="http://schemas.microsoft.com/office/powerpoint/2010/main" val="397508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Explain how appeals differ from standard administrative efforts to solve claims problems. </a:t>
            </a:r>
            <a:r>
              <a:rPr lang="en-US" sz="1200" i="1" kern="1200" dirty="0">
                <a:solidFill>
                  <a:schemeClr val="tx1"/>
                </a:solidFill>
                <a:latin typeface="Arial" charset="0"/>
                <a:ea typeface="ＭＳ Ｐゴシック" charset="0"/>
                <a:cs typeface="ＭＳ Ｐゴシック" charset="0"/>
              </a:rPr>
              <a:t>(Appeals are not just to fix minor errors. They are meant to challenge the outcome of the claims process, due to a discrepancy.)</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a:solidFill>
                  <a:schemeClr val="tx1"/>
                </a:solidFill>
                <a:latin typeface="Arial" charset="0"/>
                <a:ea typeface="ＭＳ Ｐゴシック" charset="0"/>
                <a:cs typeface="ＭＳ Ｐゴシック" charset="0"/>
              </a:rPr>
              <a:t>What is a </a:t>
            </a:r>
            <a:r>
              <a:rPr lang="en-US" sz="1200" i="1" kern="1200" dirty="0">
                <a:solidFill>
                  <a:schemeClr val="tx1"/>
                </a:solidFill>
                <a:latin typeface="Arial" charset="0"/>
                <a:ea typeface="ＭＳ Ｐゴシック" charset="0"/>
                <a:cs typeface="ＭＳ Ｐゴシック" charset="0"/>
              </a:rPr>
              <a:t>peer review</a:t>
            </a:r>
            <a:r>
              <a:rPr lang="en-US" sz="1200" kern="1200" dirty="0">
                <a:solidFill>
                  <a:schemeClr val="tx1"/>
                </a:solidFill>
                <a:latin typeface="Arial" charset="0"/>
                <a:ea typeface="ＭＳ Ｐゴシック" charset="0"/>
                <a:cs typeface="ＭＳ Ｐゴシック" charset="0"/>
              </a:rPr>
              <a:t>? </a:t>
            </a:r>
            <a:r>
              <a:rPr lang="en-US" sz="1200" i="1" kern="1200" dirty="0">
                <a:solidFill>
                  <a:schemeClr val="tx1"/>
                </a:solidFill>
                <a:latin typeface="Arial" charset="0"/>
                <a:ea typeface="ＭＳ Ｐゴシック" charset="0"/>
                <a:cs typeface="ＭＳ Ｐゴシック" charset="0"/>
              </a:rPr>
              <a:t>(An evaluation done by a group of unbiased practicing physicians to judge the effectiveness and efficiency of professional care rendered. This can determine the medical necessity and subsequent payment for the case in question.) </a:t>
            </a:r>
            <a:endParaRPr lang="en-US" i="1" dirty="0">
              <a:cs typeface="+mn-cs"/>
            </a:endParaRPr>
          </a:p>
          <a:p>
            <a:pPr marL="171450" indent="-171450"/>
            <a:endParaRPr lang="en-US" i="1"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14</a:t>
            </a:fld>
            <a:endParaRPr lang="en-US" dirty="0">
              <a:latin typeface="Arial" charset="0"/>
              <a:ea typeface="ＭＳ Ｐゴシック" charset="-128"/>
            </a:endParaRPr>
          </a:p>
        </p:txBody>
      </p:sp>
    </p:spTree>
    <p:extLst>
      <p:ext uri="{BB962C8B-B14F-4D97-AF65-F5344CB8AC3E}">
        <p14:creationId xmlns:p14="http://schemas.microsoft.com/office/powerpoint/2010/main" val="15682250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Each insurer may have its own appeals process. Because Medicare covers so many patients, become familiar with its appeals process.</a:t>
            </a:r>
          </a:p>
          <a:p>
            <a:pPr marL="171450" indent="-171450"/>
            <a:r>
              <a:rPr lang="en-US" sz="1200" kern="1200" dirty="0">
                <a:solidFill>
                  <a:schemeClr val="tx1"/>
                </a:solidFill>
                <a:latin typeface="Arial" charset="0"/>
                <a:ea typeface="ＭＳ Ｐゴシック" charset="0"/>
                <a:cs typeface="ＭＳ Ｐゴシック" charset="0"/>
              </a:rPr>
              <a:t>The first level of appeal is a simple inquiry. In these cases, you might be able to solve the problem by submitting a corrected claim.</a:t>
            </a:r>
          </a:p>
          <a:p>
            <a:pPr marL="171450" indent="-171450"/>
            <a:r>
              <a:rPr lang="en-US" sz="1200" kern="1200" dirty="0">
                <a:solidFill>
                  <a:schemeClr val="tx1"/>
                </a:solidFill>
                <a:latin typeface="Arial" charset="0"/>
                <a:ea typeface="ＭＳ Ｐゴシック" charset="0"/>
                <a:cs typeface="ＭＳ Ｐゴシック" charset="0"/>
              </a:rPr>
              <a:t>Moving up to a higher level of appeal, a physician may ask for a review of a denial of Medicare Part B claims. This can be done with a letter and government form.</a:t>
            </a:r>
          </a:p>
          <a:p>
            <a:pPr marL="171450" indent="-171450"/>
            <a:r>
              <a:rPr lang="en-US" sz="1200" kern="1200" dirty="0">
                <a:solidFill>
                  <a:schemeClr val="tx1"/>
                </a:solidFill>
                <a:latin typeface="Arial" charset="0"/>
                <a:ea typeface="ＭＳ Ｐゴシック" charset="0"/>
                <a:cs typeface="ＭＳ Ｐゴシック" charset="0"/>
              </a:rPr>
              <a:t>To progress to the next level of appeal, the physician may feel that the review is unfair and request a hearing on the matter. </a:t>
            </a:r>
            <a:endParaRPr lang="en-US"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15</a:t>
            </a:fld>
            <a:endParaRPr lang="en-US" dirty="0">
              <a:latin typeface="Arial" charset="0"/>
              <a:ea typeface="ＭＳ Ｐゴシック" charset="-128"/>
            </a:endParaRPr>
          </a:p>
        </p:txBody>
      </p:sp>
    </p:spTree>
    <p:extLst>
      <p:ext uri="{BB962C8B-B14F-4D97-AF65-F5344CB8AC3E}">
        <p14:creationId xmlns:p14="http://schemas.microsoft.com/office/powerpoint/2010/main" val="3925211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There</a:t>
            </a:r>
            <a:r>
              <a:rPr lang="en-US" sz="1200" kern="1200" baseline="0" dirty="0">
                <a:solidFill>
                  <a:schemeClr val="tx1"/>
                </a:solidFill>
                <a:latin typeface="Arial" charset="0"/>
                <a:ea typeface="ＭＳ Ｐゴシック" charset="0"/>
                <a:cs typeface="ＭＳ Ｐゴシック" charset="0"/>
              </a:rPr>
              <a:t> are two types of TRICARE appeal: expedited and nonexpedited. Expedited appeals must be filed within 3 days of the receipt of the initial denial. Nonexpedited appeals must be filed no more than 90 days after the receipt of the initial denial.</a:t>
            </a:r>
            <a:endParaRPr lang="en-US" dirty="0"/>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16</a:t>
            </a:fld>
            <a:endParaRPr lang="en-US" dirty="0">
              <a:latin typeface="Arial" charset="0"/>
              <a:ea typeface="ＭＳ Ｐゴシック" charset="-128"/>
            </a:endParaRPr>
          </a:p>
        </p:txBody>
      </p:sp>
    </p:spTree>
    <p:extLst>
      <p:ext uri="{BB962C8B-B14F-4D97-AF65-F5344CB8AC3E}">
        <p14:creationId xmlns:p14="http://schemas.microsoft.com/office/powerpoint/2010/main" val="789352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lgn="l"/>
            <a:r>
              <a:rPr lang="en-US" sz="1200" kern="1200" dirty="0">
                <a:solidFill>
                  <a:schemeClr val="tx1"/>
                </a:solidFill>
                <a:latin typeface="Arial" charset="0"/>
                <a:ea typeface="ＭＳ Ｐゴシック" charset="0"/>
                <a:cs typeface="ＭＳ Ｐゴシック" charset="0"/>
              </a:rPr>
              <a:t>Regulations vary widely from state to state. </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a:solidFill>
                  <a:schemeClr val="tx1"/>
                </a:solidFill>
                <a:latin typeface="Arial" charset="0"/>
                <a:ea typeface="ＭＳ Ｐゴシック" charset="0"/>
                <a:cs typeface="ＭＳ Ｐゴシック" charset="0"/>
              </a:rPr>
              <a:t>Insurance commissioner will review policies to determine whether the denial of a claim was legal or not.</a:t>
            </a:r>
            <a:r>
              <a:rPr kumimoji="0" lang="en-US" sz="1200" b="0" i="0" u="none" strike="noStrike" kern="1200" cap="none" spc="0" normalizeH="0" baseline="0" noProof="0" dirty="0">
                <a:ln>
                  <a:noFill/>
                </a:ln>
                <a:solidFill>
                  <a:prstClr val="black"/>
                </a:solidFill>
                <a:effectLst/>
                <a:uLnTx/>
                <a:uFillTx/>
                <a:latin typeface="Arial" charset="0"/>
                <a:ea typeface="ＭＳ Ｐゴシック" charset="0"/>
                <a:cs typeface="ＭＳ Ｐゴシック" charset="0"/>
              </a:rPr>
              <a:t> Insurance commissioners do not have the legal authority to order an insurance carrier to make a payment.</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71450" indent="-171450" algn="l"/>
            <a:endParaRPr lang="en-US" dirty="0"/>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17</a:t>
            </a:fld>
            <a:endParaRPr lang="en-US" dirty="0">
              <a:latin typeface="Arial" charset="0"/>
              <a:ea typeface="ＭＳ Ｐゴシック" charset="-128"/>
            </a:endParaRPr>
          </a:p>
        </p:txBody>
      </p:sp>
    </p:spTree>
    <p:extLst>
      <p:ext uri="{BB962C8B-B14F-4D97-AF65-F5344CB8AC3E}">
        <p14:creationId xmlns:p14="http://schemas.microsoft.com/office/powerpoint/2010/main" val="42259930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lgn="l"/>
            <a:endParaRPr lang="en-US" dirty="0"/>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18</a:t>
            </a:fld>
            <a:endParaRPr lang="en-US" dirty="0">
              <a:latin typeface="Arial" charset="0"/>
              <a:ea typeface="ＭＳ Ｐゴシック" charset="-128"/>
            </a:endParaRPr>
          </a:p>
        </p:txBody>
      </p:sp>
    </p:spTree>
    <p:extLst>
      <p:ext uri="{BB962C8B-B14F-4D97-AF65-F5344CB8AC3E}">
        <p14:creationId xmlns:p14="http://schemas.microsoft.com/office/powerpoint/2010/main" val="282168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sz="2400">
                <a:solidFill>
                  <a:schemeClr val="tx1"/>
                </a:solidFill>
                <a:latin typeface="Arial" pitchFamily="34" charset="0"/>
                <a:ea typeface="ＭＳ Ｐゴシック" pitchFamily="34" charset="-128"/>
              </a:defRPr>
            </a:lvl1pPr>
            <a:lvl2pPr marL="742950" indent="-285750" defTabSz="912813" eaLnBrk="0" hangingPunct="0">
              <a:defRPr sz="2400">
                <a:solidFill>
                  <a:schemeClr val="tx1"/>
                </a:solidFill>
                <a:latin typeface="Arial" pitchFamily="34" charset="0"/>
                <a:ea typeface="ＭＳ Ｐゴシック" pitchFamily="34" charset="-128"/>
              </a:defRPr>
            </a:lvl2pPr>
            <a:lvl3pPr marL="1143000" indent="-228600" defTabSz="912813" eaLnBrk="0" hangingPunct="0">
              <a:defRPr sz="2400">
                <a:solidFill>
                  <a:schemeClr val="tx1"/>
                </a:solidFill>
                <a:latin typeface="Arial" pitchFamily="34" charset="0"/>
                <a:ea typeface="ＭＳ Ｐゴシック" pitchFamily="34" charset="-128"/>
              </a:defRPr>
            </a:lvl3pPr>
            <a:lvl4pPr marL="1600200" indent="-228600" defTabSz="912813" eaLnBrk="0" hangingPunct="0">
              <a:defRPr sz="2400">
                <a:solidFill>
                  <a:schemeClr val="tx1"/>
                </a:solidFill>
                <a:latin typeface="Arial" pitchFamily="34" charset="0"/>
                <a:ea typeface="ＭＳ Ｐゴシック" pitchFamily="34" charset="-128"/>
              </a:defRPr>
            </a:lvl4pPr>
            <a:lvl5pPr marL="2057400" indent="-228600" defTabSz="912813" eaLnBrk="0" hangingPunct="0">
              <a:defRPr sz="2400">
                <a:solidFill>
                  <a:schemeClr val="tx1"/>
                </a:solidFill>
                <a:latin typeface="Arial" pitchFamily="34"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E53C05E6-05D2-4320-A1F6-1E012945C1CC}" type="slidenum">
              <a:rPr lang="en-US" altLang="en-US" sz="1200" smtClean="0"/>
              <a:pPr eaLnBrk="1" hangingPunct="1">
                <a:defRPr/>
              </a:pPr>
              <a:t>2</a:t>
            </a:fld>
            <a:endParaRPr lang="en-US" altLang="en-US" sz="1200" dirty="0"/>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marL="227013" indent="-228600">
              <a:buFont typeface="+mj-lt"/>
              <a:buNone/>
            </a:pPr>
            <a:endParaRPr lang="en-US"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2862129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sz="2400">
                <a:solidFill>
                  <a:schemeClr val="tx1"/>
                </a:solidFill>
                <a:latin typeface="Arial" pitchFamily="34" charset="0"/>
                <a:ea typeface="ＭＳ Ｐゴシック" pitchFamily="34" charset="-128"/>
              </a:defRPr>
            </a:lvl1pPr>
            <a:lvl2pPr marL="742950" indent="-285750" defTabSz="912813" eaLnBrk="0" hangingPunct="0">
              <a:defRPr sz="2400">
                <a:solidFill>
                  <a:schemeClr val="tx1"/>
                </a:solidFill>
                <a:latin typeface="Arial" pitchFamily="34" charset="0"/>
                <a:ea typeface="ＭＳ Ｐゴシック" pitchFamily="34" charset="-128"/>
              </a:defRPr>
            </a:lvl2pPr>
            <a:lvl3pPr marL="1143000" indent="-228600" defTabSz="912813" eaLnBrk="0" hangingPunct="0">
              <a:defRPr sz="2400">
                <a:solidFill>
                  <a:schemeClr val="tx1"/>
                </a:solidFill>
                <a:latin typeface="Arial" pitchFamily="34" charset="0"/>
                <a:ea typeface="ＭＳ Ｐゴシック" pitchFamily="34" charset="-128"/>
              </a:defRPr>
            </a:lvl3pPr>
            <a:lvl4pPr marL="1600200" indent="-228600" defTabSz="912813" eaLnBrk="0" hangingPunct="0">
              <a:defRPr sz="2400">
                <a:solidFill>
                  <a:schemeClr val="tx1"/>
                </a:solidFill>
                <a:latin typeface="Arial" pitchFamily="34" charset="0"/>
                <a:ea typeface="ＭＳ Ｐゴシック" pitchFamily="34" charset="-128"/>
              </a:defRPr>
            </a:lvl4pPr>
            <a:lvl5pPr marL="2057400" indent="-228600" defTabSz="912813" eaLnBrk="0" hangingPunct="0">
              <a:defRPr sz="2400">
                <a:solidFill>
                  <a:schemeClr val="tx1"/>
                </a:solidFill>
                <a:latin typeface="Arial" pitchFamily="34"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E53C05E6-05D2-4320-A1F6-1E012945C1CC}" type="slidenum">
              <a:rPr lang="en-US" altLang="en-US" sz="1200" smtClean="0"/>
              <a:pPr eaLnBrk="1" hangingPunct="1">
                <a:defRPr/>
              </a:pPr>
              <a:t>3</a:t>
            </a:fld>
            <a:endParaRPr lang="en-US" altLang="en-US" sz="1200" dirty="0"/>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marL="227013" indent="-228600">
              <a:buFont typeface="+mj-lt"/>
              <a:buNone/>
            </a:pPr>
            <a:endParaRPr lang="en-US"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1726371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sz="2400">
                <a:solidFill>
                  <a:schemeClr val="tx1"/>
                </a:solidFill>
                <a:latin typeface="Arial" pitchFamily="34" charset="0"/>
                <a:ea typeface="ＭＳ Ｐゴシック" pitchFamily="34" charset="-128"/>
              </a:defRPr>
            </a:lvl1pPr>
            <a:lvl2pPr marL="742950" indent="-285750" defTabSz="912813" eaLnBrk="0" hangingPunct="0">
              <a:defRPr sz="2400">
                <a:solidFill>
                  <a:schemeClr val="tx1"/>
                </a:solidFill>
                <a:latin typeface="Arial" pitchFamily="34" charset="0"/>
                <a:ea typeface="ＭＳ Ｐゴシック" pitchFamily="34" charset="-128"/>
              </a:defRPr>
            </a:lvl2pPr>
            <a:lvl3pPr marL="1143000" indent="-228600" defTabSz="912813" eaLnBrk="0" hangingPunct="0">
              <a:defRPr sz="2400">
                <a:solidFill>
                  <a:schemeClr val="tx1"/>
                </a:solidFill>
                <a:latin typeface="Arial" pitchFamily="34" charset="0"/>
                <a:ea typeface="ＭＳ Ｐゴシック" pitchFamily="34" charset="-128"/>
              </a:defRPr>
            </a:lvl3pPr>
            <a:lvl4pPr marL="1600200" indent="-228600" defTabSz="912813" eaLnBrk="0" hangingPunct="0">
              <a:defRPr sz="2400">
                <a:solidFill>
                  <a:schemeClr val="tx1"/>
                </a:solidFill>
                <a:latin typeface="Arial" pitchFamily="34" charset="0"/>
                <a:ea typeface="ＭＳ Ｐゴシック" pitchFamily="34" charset="-128"/>
              </a:defRPr>
            </a:lvl4pPr>
            <a:lvl5pPr marL="2057400" indent="-228600" defTabSz="912813" eaLnBrk="0" hangingPunct="0">
              <a:defRPr sz="2400">
                <a:solidFill>
                  <a:schemeClr val="tx1"/>
                </a:solidFill>
                <a:latin typeface="Arial" pitchFamily="34"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E53C05E6-05D2-4320-A1F6-1E012945C1CC}" type="slidenum">
              <a:rPr lang="en-US" altLang="en-US" sz="1200" smtClean="0"/>
              <a:pPr eaLnBrk="1" hangingPunct="1">
                <a:defRPr/>
              </a:pPr>
              <a:t>4</a:t>
            </a:fld>
            <a:endParaRPr lang="en-US" altLang="en-US" sz="1200" dirty="0"/>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marL="227013" indent="-228600">
              <a:buFont typeface="+mj-lt"/>
              <a:buNone/>
            </a:pPr>
            <a:endParaRPr lang="en-US"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1736017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sz="2400">
                <a:solidFill>
                  <a:schemeClr val="tx1"/>
                </a:solidFill>
                <a:latin typeface="Arial" pitchFamily="34" charset="0"/>
                <a:ea typeface="ＭＳ Ｐゴシック" pitchFamily="34" charset="-128"/>
              </a:defRPr>
            </a:lvl1pPr>
            <a:lvl2pPr marL="742950" indent="-285750" defTabSz="912813" eaLnBrk="0" hangingPunct="0">
              <a:defRPr sz="2400">
                <a:solidFill>
                  <a:schemeClr val="tx1"/>
                </a:solidFill>
                <a:latin typeface="Arial" pitchFamily="34" charset="0"/>
                <a:ea typeface="ＭＳ Ｐゴシック" pitchFamily="34" charset="-128"/>
              </a:defRPr>
            </a:lvl2pPr>
            <a:lvl3pPr marL="1143000" indent="-228600" defTabSz="912813" eaLnBrk="0" hangingPunct="0">
              <a:defRPr sz="2400">
                <a:solidFill>
                  <a:schemeClr val="tx1"/>
                </a:solidFill>
                <a:latin typeface="Arial" pitchFamily="34" charset="0"/>
                <a:ea typeface="ＭＳ Ｐゴシック" pitchFamily="34" charset="-128"/>
              </a:defRPr>
            </a:lvl3pPr>
            <a:lvl4pPr marL="1600200" indent="-228600" defTabSz="912813" eaLnBrk="0" hangingPunct="0">
              <a:defRPr sz="2400">
                <a:solidFill>
                  <a:schemeClr val="tx1"/>
                </a:solidFill>
                <a:latin typeface="Arial" pitchFamily="34" charset="0"/>
                <a:ea typeface="ＭＳ Ｐゴシック" pitchFamily="34" charset="-128"/>
              </a:defRPr>
            </a:lvl4pPr>
            <a:lvl5pPr marL="2057400" indent="-228600" defTabSz="912813" eaLnBrk="0" hangingPunct="0">
              <a:defRPr sz="2400">
                <a:solidFill>
                  <a:schemeClr val="tx1"/>
                </a:solidFill>
                <a:latin typeface="Arial" pitchFamily="34"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E53C05E6-05D2-4320-A1F6-1E012945C1CC}" type="slidenum">
              <a:rPr lang="en-US" altLang="en-US" sz="1200" smtClean="0"/>
              <a:pPr eaLnBrk="1" hangingPunct="1">
                <a:defRPr/>
              </a:pPr>
              <a:t>5</a:t>
            </a:fld>
            <a:endParaRPr lang="en-US" altLang="en-US" sz="1200" dirty="0"/>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marL="227013" indent="-228600">
              <a:buFont typeface="+mj-lt"/>
              <a:buNone/>
            </a:pPr>
            <a:endParaRPr lang="en-US"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3279448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ln>
            <a:miter lim="800000"/>
            <a:headEnd/>
            <a:tailEnd/>
          </a:ln>
        </p:spPr>
        <p:txBody>
          <a:bodyPr/>
          <a:lstStyle/>
          <a:p>
            <a:pPr>
              <a:defRPr/>
            </a:pPr>
            <a:fld id="{1EC53791-3B67-456B-BE62-314E38E80534}" type="slidenum">
              <a:rPr lang="en-US" smtClean="0">
                <a:latin typeface="Arial" charset="0"/>
                <a:ea typeface="ＭＳ Ｐゴシック" charset="-128"/>
              </a:rPr>
              <a:pPr>
                <a:defRPr/>
              </a:pPr>
              <a:t>7</a:t>
            </a:fld>
            <a:endParaRPr lang="en-US" dirty="0">
              <a:latin typeface="Arial" charset="0"/>
              <a:ea typeface="ＭＳ Ｐゴシック" charset="-128"/>
            </a:endParaRPr>
          </a:p>
        </p:txBody>
      </p:sp>
      <p:sp>
        <p:nvSpPr>
          <p:cNvPr id="63491" name="Rectangle 2"/>
          <p:cNvSpPr>
            <a:spLocks noGrp="1" noRot="1" noChangeAspect="1" noChangeArrowheads="1" noTextEdit="1"/>
          </p:cNvSpPr>
          <p:nvPr>
            <p:ph type="sldImg"/>
          </p:nvPr>
        </p:nvSpPr>
        <p:spPr>
          <a:solidFill>
            <a:srgbClr val="FFFFFF"/>
          </a:solidFill>
          <a:ln/>
        </p:spPr>
      </p:sp>
      <p:sp>
        <p:nvSpPr>
          <p:cNvPr id="6349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marL="171450" indent="-171450"/>
            <a:r>
              <a:rPr lang="en-US" sz="1200" kern="1200" dirty="0">
                <a:solidFill>
                  <a:schemeClr val="tx1"/>
                </a:solidFill>
                <a:latin typeface="Arial" charset="0"/>
                <a:ea typeface="ＭＳ Ｐゴシック" charset="0"/>
                <a:cs typeface="ＭＳ Ｐゴシック" charset="0"/>
              </a:rPr>
              <a:t>Who sets the fee schedule? </a:t>
            </a:r>
            <a:r>
              <a:rPr lang="en-US" sz="1200" i="1" kern="1200" dirty="0">
                <a:solidFill>
                  <a:schemeClr val="tx1"/>
                </a:solidFill>
                <a:latin typeface="Arial" charset="0"/>
                <a:ea typeface="ＭＳ Ｐゴシック" charset="0"/>
                <a:cs typeface="ＭＳ Ｐゴシック" charset="0"/>
              </a:rPr>
              <a:t>(The fee schedule is agreed upon in the contract between the provider and the carrier. The participating healthcare provider agrees to the fee schedule, which is typically less than the provider's standard fee for service, and agrees not to charge the patient for the difference. )</a:t>
            </a:r>
            <a:endParaRPr lang="en-US" sz="1200" kern="1200" dirty="0">
              <a:solidFill>
                <a:schemeClr val="tx1"/>
              </a:solidFill>
              <a:latin typeface="Arial" charset="0"/>
              <a:ea typeface="ＭＳ Ｐゴシック" charset="0"/>
              <a:cs typeface="ＭＳ Ｐゴシック" charset="0"/>
            </a:endParaRPr>
          </a:p>
        </p:txBody>
      </p:sp>
    </p:spTree>
    <p:extLst>
      <p:ext uri="{BB962C8B-B14F-4D97-AF65-F5344CB8AC3E}">
        <p14:creationId xmlns:p14="http://schemas.microsoft.com/office/powerpoint/2010/main" val="1375724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Also referred to as a </a:t>
            </a:r>
            <a:r>
              <a:rPr lang="en-US" sz="1200" i="1" kern="1200" dirty="0">
                <a:solidFill>
                  <a:schemeClr val="tx1"/>
                </a:solidFill>
                <a:latin typeface="Arial" charset="0"/>
                <a:ea typeface="ＭＳ Ｐゴシック" charset="0"/>
                <a:cs typeface="ＭＳ Ｐゴシック" charset="0"/>
              </a:rPr>
              <a:t>remittance advice, check voucher, </a:t>
            </a:r>
            <a:r>
              <a:rPr lang="en-US" sz="1200" kern="1200" dirty="0">
                <a:solidFill>
                  <a:schemeClr val="tx1"/>
                </a:solidFill>
                <a:latin typeface="Arial" charset="0"/>
                <a:ea typeface="ＭＳ Ｐゴシック" charset="0"/>
                <a:cs typeface="ＭＳ Ｐゴシック" charset="0"/>
              </a:rPr>
              <a:t>or </a:t>
            </a:r>
            <a:r>
              <a:rPr lang="en-US" sz="1200" i="1" kern="1200" dirty="0">
                <a:solidFill>
                  <a:schemeClr val="tx1"/>
                </a:solidFill>
                <a:latin typeface="Arial" charset="0"/>
                <a:ea typeface="ＭＳ Ｐゴシック" charset="0"/>
                <a:cs typeface="ＭＳ Ｐゴシック" charset="0"/>
              </a:rPr>
              <a:t>payment voucher</a:t>
            </a:r>
            <a:r>
              <a:rPr lang="en-US" sz="1200" kern="1200" dirty="0">
                <a:solidFill>
                  <a:schemeClr val="tx1"/>
                </a:solidFill>
                <a:latin typeface="Arial" charset="0"/>
                <a:ea typeface="ＭＳ Ｐゴシック" charset="0"/>
                <a:cs typeface="ＭＳ Ｐゴシック" charset="0"/>
              </a:rPr>
              <a:t>. </a:t>
            </a:r>
          </a:p>
          <a:p>
            <a:pPr marL="171450" indent="-171450"/>
            <a:r>
              <a:rPr lang="en-US" sz="1200" kern="1200" dirty="0">
                <a:solidFill>
                  <a:schemeClr val="tx1"/>
                </a:solidFill>
                <a:latin typeface="Arial" charset="0"/>
                <a:ea typeface="ＭＳ Ｐゴシック" charset="0"/>
                <a:cs typeface="ＭＳ Ｐゴシック" charset="0"/>
              </a:rPr>
              <a:t>What is a </a:t>
            </a:r>
            <a:r>
              <a:rPr lang="en-US" sz="1200" i="1" kern="1200" dirty="0">
                <a:solidFill>
                  <a:schemeClr val="tx1"/>
                </a:solidFill>
                <a:latin typeface="Arial" charset="0"/>
                <a:ea typeface="ＭＳ Ｐゴシック" charset="0"/>
                <a:cs typeface="ＭＳ Ｐゴシック" charset="0"/>
              </a:rPr>
              <a:t>suspended claim</a:t>
            </a:r>
            <a:r>
              <a:rPr lang="en-US" sz="1200" kern="1200" dirty="0">
                <a:solidFill>
                  <a:schemeClr val="tx1"/>
                </a:solidFill>
                <a:latin typeface="Arial" charset="0"/>
                <a:ea typeface="ＭＳ Ｐゴシック" charset="0"/>
                <a:cs typeface="ＭＳ Ｐゴシック" charset="0"/>
              </a:rPr>
              <a:t>? </a:t>
            </a:r>
            <a:r>
              <a:rPr lang="en-US" sz="1200" i="1" kern="1200" dirty="0">
                <a:solidFill>
                  <a:schemeClr val="tx1"/>
                </a:solidFill>
                <a:latin typeface="Arial" charset="0"/>
                <a:ea typeface="ＭＳ Ｐゴシック" charset="0"/>
                <a:cs typeface="ＭＳ Ｐゴシック" charset="0"/>
              </a:rPr>
              <a:t>(A claim that is processed by a third-party payer but is held in an indeterminate/pending state about payment either because of an error or their need for additional information from the provider of service or the patient.)</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a:solidFill>
                  <a:schemeClr val="tx1"/>
                </a:solidFill>
                <a:latin typeface="Arial" charset="0"/>
                <a:ea typeface="ＭＳ Ｐゴシック" charset="0"/>
                <a:cs typeface="ＭＳ Ｐゴシック" charset="0"/>
              </a:rPr>
              <a:t>Explain the purpose of reduction or denial codes. </a:t>
            </a:r>
            <a:r>
              <a:rPr lang="en-US" sz="1200" i="1" kern="1200" dirty="0">
                <a:solidFill>
                  <a:schemeClr val="tx1"/>
                </a:solidFill>
                <a:latin typeface="Arial" charset="0"/>
                <a:ea typeface="ＭＳ Ｐゴシック" charset="0"/>
                <a:cs typeface="ＭＳ Ｐゴシック" charset="0"/>
              </a:rPr>
              <a:t>(Ask for more information to determine coverage and benefits, or state amounts of adjustment because of payments by other insurers.) </a:t>
            </a:r>
            <a:endParaRPr lang="en-US" i="1" dirty="0">
              <a:cs typeface="+mn-cs"/>
            </a:endParaRPr>
          </a:p>
          <a:p>
            <a:pPr marL="171450" indent="-171450"/>
            <a:endParaRPr lang="en-US" i="1"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8</a:t>
            </a:fld>
            <a:endParaRPr lang="en-US" dirty="0">
              <a:latin typeface="Arial" charset="0"/>
              <a:ea typeface="ＭＳ Ｐゴシック" charset="-128"/>
            </a:endParaRPr>
          </a:p>
        </p:txBody>
      </p:sp>
    </p:spTree>
    <p:extLst>
      <p:ext uri="{BB962C8B-B14F-4D97-AF65-F5344CB8AC3E}">
        <p14:creationId xmlns:p14="http://schemas.microsoft.com/office/powerpoint/2010/main" val="658048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endParaRPr lang="en-US" i="1"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9</a:t>
            </a:fld>
            <a:endParaRPr lang="en-US" dirty="0">
              <a:latin typeface="Arial" charset="0"/>
              <a:ea typeface="ＭＳ Ｐゴシック" charset="-128"/>
            </a:endParaRPr>
          </a:p>
        </p:txBody>
      </p:sp>
    </p:spTree>
    <p:extLst>
      <p:ext uri="{BB962C8B-B14F-4D97-AF65-F5344CB8AC3E}">
        <p14:creationId xmlns:p14="http://schemas.microsoft.com/office/powerpoint/2010/main" val="1179714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71450" indent="-171450"/>
            <a:r>
              <a:rPr lang="en-US" sz="1200" kern="1200" dirty="0">
                <a:solidFill>
                  <a:schemeClr val="tx1"/>
                </a:solidFill>
                <a:latin typeface="Arial" charset="0"/>
                <a:ea typeface="ＭＳ Ｐゴシック" charset="0"/>
                <a:cs typeface="ＭＳ Ｐゴシック" charset="0"/>
              </a:rPr>
              <a:t>What does it mean when a claim is delinquent? </a:t>
            </a:r>
            <a:r>
              <a:rPr lang="en-US" sz="1200" i="1" kern="1200" dirty="0">
                <a:solidFill>
                  <a:schemeClr val="tx1"/>
                </a:solidFill>
                <a:latin typeface="Arial" charset="0"/>
                <a:ea typeface="ＭＳ Ｐゴシック" charset="0"/>
                <a:cs typeface="ＭＳ Ｐゴシック" charset="0"/>
              </a:rPr>
              <a:t>(Claims that the carrier should have paid by now, late payments)</a:t>
            </a:r>
          </a:p>
          <a:p>
            <a:pPr marL="171450" indent="-171450"/>
            <a:r>
              <a:rPr lang="en-US" sz="1200" kern="1200" dirty="0">
                <a:solidFill>
                  <a:schemeClr val="tx1"/>
                </a:solidFill>
                <a:latin typeface="Arial" charset="0"/>
                <a:ea typeface="ＭＳ Ｐゴシック" charset="0"/>
                <a:cs typeface="ＭＳ Ｐゴシック" charset="0"/>
              </a:rPr>
              <a:t>Most efficient way to purge</a:t>
            </a:r>
            <a:r>
              <a:rPr lang="en-US" sz="1200" kern="1200" baseline="0" dirty="0">
                <a:solidFill>
                  <a:schemeClr val="tx1"/>
                </a:solidFill>
                <a:latin typeface="Arial" charset="0"/>
                <a:ea typeface="ＭＳ Ｐゴシック" charset="0"/>
                <a:cs typeface="ＭＳ Ｐゴシック" charset="0"/>
              </a:rPr>
              <a:t> patient accounts is to run an aging report and remove all accounts that have a zero balance.</a:t>
            </a:r>
            <a:endParaRPr lang="en-US" sz="1200" kern="1200" dirty="0">
              <a:solidFill>
                <a:schemeClr val="tx1"/>
              </a:solidFill>
              <a:latin typeface="Arial" charset="0"/>
              <a:ea typeface="ＭＳ Ｐゴシック" charset="0"/>
              <a:cs typeface="ＭＳ Ｐゴシック" charset="0"/>
            </a:endParaRPr>
          </a:p>
          <a:p>
            <a:pPr marL="171450" indent="-171450"/>
            <a:r>
              <a:rPr lang="en-US" sz="1200" kern="1200" dirty="0">
                <a:solidFill>
                  <a:schemeClr val="tx1"/>
                </a:solidFill>
                <a:latin typeface="Arial" charset="0"/>
                <a:ea typeface="ＭＳ Ｐゴシック" charset="0"/>
                <a:cs typeface="ＭＳ Ｐゴシック" charset="0"/>
              </a:rPr>
              <a:t>Electronic practice management system can run a monthly “aging report” to identify which claims are still outstanding.</a:t>
            </a:r>
          </a:p>
          <a:p>
            <a:pPr marL="171450" indent="-171450"/>
            <a:r>
              <a:rPr lang="en-US" sz="1200" kern="1200" dirty="0">
                <a:solidFill>
                  <a:schemeClr val="tx1"/>
                </a:solidFill>
                <a:latin typeface="Arial" charset="0"/>
                <a:ea typeface="ＭＳ Ｐゴシック" charset="0"/>
                <a:cs typeface="ＭＳ Ｐゴシック" charset="0"/>
              </a:rPr>
              <a:t>See Figure</a:t>
            </a:r>
            <a:r>
              <a:rPr lang="en-US" sz="1200" kern="1200" baseline="0" dirty="0">
                <a:solidFill>
                  <a:schemeClr val="tx1"/>
                </a:solidFill>
                <a:latin typeface="Arial" charset="0"/>
                <a:ea typeface="ＭＳ Ｐゴシック" charset="0"/>
                <a:cs typeface="ＭＳ Ｐゴシック" charset="0"/>
              </a:rPr>
              <a:t> 16.2 for a sample aging report.</a:t>
            </a:r>
            <a:endParaRPr lang="en-US" dirty="0">
              <a:cs typeface="+mn-cs"/>
            </a:endParaRPr>
          </a:p>
        </p:txBody>
      </p:sp>
      <p:sp>
        <p:nvSpPr>
          <p:cNvPr id="56324" name="Slide Number Placeholder 3"/>
          <p:cNvSpPr>
            <a:spLocks noGrp="1"/>
          </p:cNvSpPr>
          <p:nvPr>
            <p:ph type="sldNum" sz="quarter" idx="5"/>
          </p:nvPr>
        </p:nvSpPr>
        <p:spPr>
          <a:ln>
            <a:miter lim="800000"/>
            <a:headEnd/>
            <a:tailEnd/>
          </a:ln>
        </p:spPr>
        <p:txBody>
          <a:bodyPr/>
          <a:lstStyle/>
          <a:p>
            <a:pPr>
              <a:defRPr/>
            </a:pPr>
            <a:fld id="{5257611C-D1AD-4DB2-8B86-9169071F5C25}" type="slidenum">
              <a:rPr lang="en-US" smtClean="0">
                <a:latin typeface="Arial" charset="0"/>
                <a:ea typeface="ＭＳ Ｐゴシック" charset="-128"/>
              </a:rPr>
              <a:pPr>
                <a:defRPr/>
              </a:pPr>
              <a:t>10</a:t>
            </a:fld>
            <a:endParaRPr lang="en-US" dirty="0">
              <a:latin typeface="Arial" charset="0"/>
              <a:ea typeface="ＭＳ Ｐゴシック" charset="-128"/>
            </a:endParaRPr>
          </a:p>
        </p:txBody>
      </p:sp>
    </p:spTree>
    <p:extLst>
      <p:ext uri="{BB962C8B-B14F-4D97-AF65-F5344CB8AC3E}">
        <p14:creationId xmlns:p14="http://schemas.microsoft.com/office/powerpoint/2010/main" val="2200352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bg1"/>
              </a:buClr>
              <a:buSzPct val="60000"/>
              <a:buFont typeface="Wingdings 2" panose="05020102010507070707" pitchFamily="18" charset="2"/>
              <a:buChar char=""/>
              <a:defRPr sz="2800">
                <a:latin typeface="Arial" panose="020B0604020202020204" pitchFamily="34" charset="0"/>
                <a:cs typeface="Arial" panose="020B0604020202020204" pitchFamily="34" charset="0"/>
              </a:defRPr>
            </a:lvl1pPr>
            <a:lvl2pPr marL="742950" indent="-285750">
              <a:buClr>
                <a:schemeClr val="bg1"/>
              </a:buClr>
              <a:buSzPct val="80000"/>
              <a:buFont typeface="Wingdings" panose="05000000000000000000" pitchFamily="2" charset="2"/>
              <a:buChar char="Ø"/>
              <a:defRPr sz="2400">
                <a:latin typeface="Arial" panose="020B0604020202020204" pitchFamily="34" charset="0"/>
                <a:cs typeface="Arial" panose="020B0604020202020204" pitchFamily="34" charset="0"/>
              </a:defRPr>
            </a:lvl2pPr>
            <a:lvl3pPr>
              <a:buClr>
                <a:schemeClr val="bg1"/>
              </a:buClr>
              <a:buSzPct val="115000"/>
              <a:defRPr sz="2000">
                <a:latin typeface="Arial" panose="020B0604020202020204" pitchFamily="34" charset="0"/>
                <a:cs typeface="Arial" panose="020B060402020202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5" name="Rectangle 13"/>
          <p:cNvSpPr>
            <a:spLocks noGrp="1" noChangeArrowheads="1"/>
          </p:cNvSpPr>
          <p:nvPr>
            <p:ph type="sldNum" sz="quarter" idx="4"/>
          </p:nvPr>
        </p:nvSpPr>
        <p:spPr bwMode="auto">
          <a:xfrm>
            <a:off x="7715250" y="6558543"/>
            <a:ext cx="1327150" cy="277232"/>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pPr>
              <a:defRPr/>
            </a:pPr>
            <a:r>
              <a:rPr lang="en-GB" dirty="0"/>
              <a:t> </a:t>
            </a:r>
            <a:fld id="{E234264E-8860-42A2-83C5-41782AA54ED9}"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13"/>
          <p:cNvSpPr>
            <a:spLocks noGrp="1" noChangeArrowheads="1"/>
          </p:cNvSpPr>
          <p:nvPr>
            <p:ph type="sldNum" sz="quarter" idx="4"/>
          </p:nvPr>
        </p:nvSpPr>
        <p:spPr bwMode="auto">
          <a:xfrm>
            <a:off x="7715250" y="6558543"/>
            <a:ext cx="1327150" cy="277232"/>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pPr>
              <a:defRPr/>
            </a:pPr>
            <a:fld id="{71EFB42C-6A15-4A9A-871B-37380EDB6A26}" type="slidenum">
              <a:rPr lang="en-GB" smtClean="0"/>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3"/>
          <p:cNvSpPr>
            <a:spLocks noGrp="1" noChangeArrowheads="1"/>
          </p:cNvSpPr>
          <p:nvPr>
            <p:ph type="sldNum" sz="quarter" idx="10"/>
          </p:nvPr>
        </p:nvSpPr>
        <p:spPr>
          <a:ln/>
        </p:spPr>
        <p:txBody>
          <a:bodyPr/>
          <a:lstStyle>
            <a:lvl1pPr>
              <a:defRPr/>
            </a:lvl1pPr>
          </a:lstStyle>
          <a:p>
            <a:pPr>
              <a:defRPr/>
            </a:pPr>
            <a:r>
              <a:rPr lang="en-GB" dirty="0"/>
              <a:t> </a:t>
            </a:r>
            <a:fld id="{7BC70723-5CE8-499C-9971-E4BA18B80ED9}" type="slidenum">
              <a:rPr lang="en-GB" smtClean="0"/>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p:cNvSpPr>
            <a:spLocks noGrp="1" noChangeArrowheads="1"/>
          </p:cNvSpPr>
          <p:nvPr>
            <p:ph type="sldNum" sz="quarter" idx="10"/>
          </p:nvPr>
        </p:nvSpPr>
        <p:spPr>
          <a:ln/>
        </p:spPr>
        <p:txBody>
          <a:bodyPr/>
          <a:lstStyle>
            <a:lvl1pPr>
              <a:defRPr/>
            </a:lvl1pPr>
          </a:lstStyle>
          <a:p>
            <a:pPr>
              <a:defRPr/>
            </a:pPr>
            <a:r>
              <a:rPr lang="en-GB" dirty="0"/>
              <a:t> </a:t>
            </a:r>
            <a:fld id="{71EFB42C-6A15-4A9A-871B-37380EDB6A26}" type="slidenum">
              <a:rPr lang="en-GB" smtClean="0"/>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Rectangle 13"/>
          <p:cNvSpPr>
            <a:spLocks noGrp="1" noChangeArrowheads="1"/>
          </p:cNvSpPr>
          <p:nvPr>
            <p:ph type="sldNum" sz="quarter" idx="4"/>
          </p:nvPr>
        </p:nvSpPr>
        <p:spPr bwMode="auto">
          <a:xfrm>
            <a:off x="7715250" y="6558543"/>
            <a:ext cx="1327150" cy="277232"/>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pPr>
              <a:defRPr/>
            </a:pPr>
            <a:r>
              <a:rPr lang="en-GB" dirty="0"/>
              <a:t> </a:t>
            </a:r>
            <a:fld id="{71EFB42C-6A15-4A9A-871B-37380EDB6A26}" type="slidenum">
              <a:rPr lang="en-GB" smtClean="0"/>
              <a:pPr>
                <a:defRPr/>
              </a:pPr>
              <a:t>‹#›</a:t>
            </a:fld>
            <a:endParaRPr lang="en-GB" dirty="0"/>
          </a:p>
          <a:p>
            <a:pPr>
              <a:defRPr/>
            </a:pPr>
            <a:endParaRPr lang="en-GB" dirty="0"/>
          </a:p>
        </p:txBody>
      </p:sp>
      <p:pic>
        <p:nvPicPr>
          <p:cNvPr id="7" name="Picture 6">
            <a:extLst>
              <a:ext uri="{FF2B5EF4-FFF2-40B4-BE49-F238E27FC236}">
                <a16:creationId xmlns:a16="http://schemas.microsoft.com/office/drawing/2014/main" id="{9C5A50E7-A78E-4328-8FA9-DA9FE3AB12F7}"/>
              </a:ext>
              <a:ext uri="{C183D7F6-B498-43B3-948B-1728B52AA6E4}">
                <adec:decorative xmlns:adec="http://schemas.microsoft.com/office/drawing/2017/decorative" val="1"/>
              </a:ext>
            </a:extLst>
          </p:cNvPr>
          <p:cNvPicPr>
            <a:picLocks noChangeAspect="1"/>
          </p:cNvPicPr>
          <p:nvPr userDrawn="1"/>
        </p:nvPicPr>
        <p:blipFill>
          <a:blip r:embed="rId6"/>
          <a:stretch>
            <a:fillRect/>
          </a:stretch>
        </p:blipFill>
        <p:spPr>
          <a:xfrm>
            <a:off x="3028950" y="6481536"/>
            <a:ext cx="3048000" cy="209550"/>
          </a:xfrm>
          <a:prstGeom prst="rect">
            <a:avLst/>
          </a:prstGeom>
        </p:spPr>
      </p:pic>
    </p:spTree>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Lst>
  <p:hf hdr="0" ftr="0" dt="0"/>
  <p:txStyles>
    <p:titleStyle>
      <a:lvl1pPr algn="ctr" rtl="0" eaLnBrk="1" fontAlgn="base" hangingPunct="1">
        <a:spcBef>
          <a:spcPct val="0"/>
        </a:spcBef>
        <a:spcAft>
          <a:spcPct val="0"/>
        </a:spcAft>
        <a:defRPr sz="4000">
          <a:solidFill>
            <a:schemeClr val="bg2"/>
          </a:solidFill>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Tx/>
        <a:buSzPct val="90000"/>
        <a:buFont typeface="Arial" panose="020B0604020202020204" pitchFamily="34" charset="0"/>
        <a:buChar char="•"/>
        <a:defRPr sz="2400">
          <a:solidFill>
            <a:schemeClr val="bg2"/>
          </a:solidFill>
          <a:latin typeface="Arial" panose="020B0604020202020204" pitchFamily="34" charset="0"/>
          <a:ea typeface="+mn-ea"/>
          <a:cs typeface="Arial" panose="020B0604020202020204" pitchFamily="34" charset="0"/>
        </a:defRPr>
      </a:lvl1pPr>
      <a:lvl2pPr marL="742950" indent="-285750" algn="l" rtl="0" eaLnBrk="1" fontAlgn="base" hangingPunct="1">
        <a:spcBef>
          <a:spcPts val="0"/>
        </a:spcBef>
        <a:spcAft>
          <a:spcPct val="0"/>
        </a:spcAft>
        <a:buClrTx/>
        <a:buSzPct val="90000"/>
        <a:buFont typeface="Arial" panose="020B0604020202020204" pitchFamily="34" charset="0"/>
        <a:buChar char="•"/>
        <a:defRPr sz="2400">
          <a:solidFill>
            <a:schemeClr val="bg2"/>
          </a:solidFill>
          <a:latin typeface="Arial" panose="020B0604020202020204" pitchFamily="34" charset="0"/>
          <a:ea typeface="+mn-ea"/>
          <a:cs typeface="Arial" panose="020B0604020202020204" pitchFamily="34" charset="0"/>
        </a:defRPr>
      </a:lvl2pPr>
      <a:lvl3pPr marL="1143000" indent="-228600" algn="l" rtl="0" eaLnBrk="1" fontAlgn="base" hangingPunct="1">
        <a:spcBef>
          <a:spcPts val="0"/>
        </a:spcBef>
        <a:spcAft>
          <a:spcPct val="0"/>
        </a:spcAft>
        <a:buClrTx/>
        <a:buSzPct val="90000"/>
        <a:buChar char="•"/>
        <a:defRPr sz="2400">
          <a:solidFill>
            <a:schemeClr val="bg2"/>
          </a:solidFill>
          <a:latin typeface="Arial" panose="020B0604020202020204" pitchFamily="34" charset="0"/>
          <a:ea typeface="+mn-ea"/>
          <a:cs typeface="Arial" panose="020B0604020202020204" pitchFamily="34" charset="0"/>
        </a:defRPr>
      </a:lvl3pPr>
      <a:lvl4pPr marL="1600200" indent="-228600" algn="l" rtl="0" eaLnBrk="1" fontAlgn="base" hangingPunct="1">
        <a:spcBef>
          <a:spcPts val="0"/>
        </a:spcBef>
        <a:spcAft>
          <a:spcPct val="0"/>
        </a:spcAft>
        <a:buClrTx/>
        <a:buSzPct val="90000"/>
        <a:buFont typeface="Arial" panose="020B0604020202020204" pitchFamily="34" charset="0"/>
        <a:buChar char="•"/>
        <a:defRPr sz="2400">
          <a:solidFill>
            <a:schemeClr val="bg2"/>
          </a:solidFill>
          <a:latin typeface="Arial" panose="020B0604020202020204" pitchFamily="34" charset="0"/>
          <a:ea typeface="+mn-ea"/>
          <a:cs typeface="Arial" panose="020B0604020202020204" pitchFamily="34" charset="0"/>
        </a:defRPr>
      </a:lvl4pPr>
      <a:lvl5pPr marL="2057400" indent="-228600" algn="l" rtl="0" eaLnBrk="1" fontAlgn="base" hangingPunct="1">
        <a:spcBef>
          <a:spcPts val="0"/>
        </a:spcBef>
        <a:spcAft>
          <a:spcPct val="0"/>
        </a:spcAft>
        <a:buClrTx/>
        <a:buSzPct val="90000"/>
        <a:buFont typeface="Arial" panose="020B0604020202020204" pitchFamily="34" charset="0"/>
        <a:buChar char="•"/>
        <a:defRPr sz="2400">
          <a:solidFill>
            <a:schemeClr val="bg2"/>
          </a:solidFill>
          <a:latin typeface="Arial" panose="020B0604020202020204" pitchFamily="34" charset="0"/>
          <a:ea typeface="+mn-ea"/>
          <a:cs typeface="Arial" panose="020B0604020202020204" pitchFamily="34" charset="0"/>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930" y="977463"/>
            <a:ext cx="7875270" cy="5032812"/>
          </a:xfrm>
        </p:spPr>
        <p:txBody>
          <a:bodyPr/>
          <a:lstStyle/>
          <a:p>
            <a:br>
              <a:rPr lang="en-US" sz="4000" dirty="0"/>
            </a:br>
            <a:br>
              <a:rPr lang="en-US" sz="4000" dirty="0"/>
            </a:br>
            <a:br>
              <a:rPr lang="en-US" sz="4000" dirty="0"/>
            </a:br>
            <a:br>
              <a:rPr lang="en-US" sz="4000" dirty="0"/>
            </a:br>
            <a:r>
              <a:rPr lang="en-US" sz="4000" dirty="0">
                <a:solidFill>
                  <a:schemeClr val="bg2"/>
                </a:solidFill>
              </a:rPr>
              <a:t>Chapter 16: </a:t>
            </a:r>
            <a:r>
              <a:rPr lang="en-US" sz="4000" noProof="1">
                <a:solidFill>
                  <a:schemeClr val="bg2"/>
                </a:solidFill>
              </a:rPr>
              <a:t>Receiving Payments and Insurance Problem Solving</a:t>
            </a:r>
            <a:br>
              <a:rPr lang="en-US" sz="4000" noProof="1">
                <a:solidFill>
                  <a:schemeClr val="bg2"/>
                </a:solidFill>
              </a:rPr>
            </a:br>
            <a:br>
              <a:rPr lang="en-US" sz="4000" noProof="1">
                <a:solidFill>
                  <a:schemeClr val="bg2"/>
                </a:solidFill>
              </a:rPr>
            </a:br>
            <a:br>
              <a:rPr lang="en-US" dirty="0"/>
            </a:br>
            <a:br>
              <a:rPr lang="en-US" dirty="0"/>
            </a:br>
            <a:r>
              <a:rPr lang="en-US" sz="2800" dirty="0"/>
              <a:t>Smith: </a:t>
            </a:r>
            <a:r>
              <a:rPr lang="en-US" sz="2800" i="1" dirty="0"/>
              <a:t>Fordney’s Medical Insurance and Billing,</a:t>
            </a:r>
            <a:br>
              <a:rPr lang="en-US" sz="2800" dirty="0"/>
            </a:br>
            <a:r>
              <a:rPr lang="en-US" sz="2800" dirty="0"/>
              <a:t>16th Edition</a:t>
            </a:r>
            <a:br>
              <a:rPr lang="en-US" sz="4000" dirty="0"/>
            </a:br>
            <a:br>
              <a:rPr lang="en-US" sz="4000" dirty="0"/>
            </a:br>
            <a:br>
              <a:rPr lang="en-US" sz="4000" dirty="0"/>
            </a:br>
            <a:br>
              <a:rPr lang="en-US" sz="4000" dirty="0"/>
            </a:br>
            <a:br>
              <a:rPr lang="en-US" sz="4000" dirty="0"/>
            </a:br>
            <a:endParaRPr lang="en-US" sz="4000" dirty="0"/>
          </a:p>
        </p:txBody>
      </p:sp>
      <p:sp>
        <p:nvSpPr>
          <p:cNvPr id="8" name="Slide Number Placeholder 7"/>
          <p:cNvSpPr>
            <a:spLocks noGrp="1"/>
          </p:cNvSpPr>
          <p:nvPr>
            <p:ph type="sldNum" sz="quarter" idx="4"/>
          </p:nvPr>
        </p:nvSpPr>
        <p:spPr/>
        <p:txBody>
          <a:bodyPr/>
          <a:lstStyle/>
          <a:p>
            <a:pPr>
              <a:defRPr/>
            </a:pPr>
            <a:r>
              <a:rPr lang="en-GB" dirty="0"/>
              <a:t> </a:t>
            </a:r>
            <a:fld id="{E234264E-8860-42A2-83C5-41782AA54ED9}" type="slidenum">
              <a:rPr lang="en-GB" smtClean="0"/>
              <a:pPr>
                <a:defRPr/>
              </a:pPr>
              <a:t>1</a:t>
            </a:fld>
            <a:endParaRPr lang="en-GB"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Claim Management Techniques</a:t>
            </a:r>
            <a:br>
              <a:rPr lang="en-US" sz="4000" dirty="0"/>
            </a:br>
            <a:r>
              <a:rPr lang="en-US" sz="4000" dirty="0"/>
              <a:t>(1 of 2) </a:t>
            </a:r>
          </a:p>
        </p:txBody>
      </p:sp>
      <p:sp>
        <p:nvSpPr>
          <p:cNvPr id="3" name="Content Placeholder 2"/>
          <p:cNvSpPr>
            <a:spLocks noGrp="1"/>
          </p:cNvSpPr>
          <p:nvPr>
            <p:ph idx="1"/>
          </p:nvPr>
        </p:nvSpPr>
        <p:spPr>
          <a:xfrm>
            <a:off x="685800" y="1901825"/>
            <a:ext cx="7772400" cy="4454525"/>
          </a:xfrm>
        </p:spPr>
        <p:txBody>
          <a:bodyPr/>
          <a:lstStyle/>
          <a:p>
            <a:r>
              <a:rPr lang="en-US" dirty="0"/>
              <a:t>Insurance claims register</a:t>
            </a:r>
          </a:p>
          <a:p>
            <a:pPr lvl="1"/>
            <a:r>
              <a:rPr lang="en-US" dirty="0"/>
              <a:t>Batch claim reports</a:t>
            </a:r>
          </a:p>
          <a:p>
            <a:pPr lvl="1"/>
            <a:r>
              <a:rPr lang="en-US" dirty="0"/>
              <a:t>Scrubber reports</a:t>
            </a:r>
          </a:p>
          <a:p>
            <a:r>
              <a:rPr lang="en-US" dirty="0"/>
              <a:t>Purging paid files</a:t>
            </a:r>
          </a:p>
          <a:p>
            <a:r>
              <a:rPr lang="en-US" dirty="0"/>
              <a:t>Aging report</a:t>
            </a:r>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10</a:t>
            </a:fld>
            <a:endParaRPr lang="en-GB" dirty="0"/>
          </a:p>
        </p:txBody>
      </p:sp>
    </p:spTree>
    <p:extLst>
      <p:ext uri="{BB962C8B-B14F-4D97-AF65-F5344CB8AC3E}">
        <p14:creationId xmlns:p14="http://schemas.microsoft.com/office/powerpoint/2010/main" val="724043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54000"/>
            <a:ext cx="8178800" cy="1219200"/>
          </a:xfrm>
        </p:spPr>
        <p:txBody>
          <a:bodyPr/>
          <a:lstStyle/>
          <a:p>
            <a:r>
              <a:rPr lang="en-US" sz="4000" dirty="0"/>
              <a:t>Claim Management Techniques</a:t>
            </a:r>
            <a:br>
              <a:rPr lang="en-US" sz="4000" dirty="0"/>
            </a:br>
            <a:r>
              <a:rPr lang="en-US" sz="4000" dirty="0"/>
              <a:t>(2 of 2)</a:t>
            </a:r>
          </a:p>
        </p:txBody>
      </p:sp>
      <p:sp>
        <p:nvSpPr>
          <p:cNvPr id="3" name="Content Placeholder 2"/>
          <p:cNvSpPr>
            <a:spLocks noGrp="1"/>
          </p:cNvSpPr>
          <p:nvPr>
            <p:ph idx="1"/>
          </p:nvPr>
        </p:nvSpPr>
        <p:spPr>
          <a:xfrm>
            <a:off x="685800" y="1901825"/>
            <a:ext cx="7772400" cy="4454525"/>
          </a:xfrm>
        </p:spPr>
        <p:txBody>
          <a:bodyPr/>
          <a:lstStyle/>
          <a:p>
            <a:r>
              <a:rPr lang="en-US" dirty="0"/>
              <a:t>Insurance company payment history system can help avoid potential problems</a:t>
            </a:r>
          </a:p>
          <a:p>
            <a:pPr lvl="1"/>
            <a:r>
              <a:rPr lang="en-US" dirty="0"/>
              <a:t>Insurance company name and regional office addresses</a:t>
            </a:r>
          </a:p>
          <a:p>
            <a:pPr lvl="1"/>
            <a:r>
              <a:rPr lang="en-US" dirty="0"/>
              <a:t>Claims filing procedures</a:t>
            </a:r>
          </a:p>
          <a:p>
            <a:pPr lvl="1"/>
            <a:r>
              <a:rPr lang="en-US" dirty="0"/>
              <a:t>Payment policies</a:t>
            </a:r>
          </a:p>
          <a:p>
            <a:pPr lvl="1"/>
            <a:r>
              <a:rPr lang="en-US" dirty="0"/>
              <a:t>Time limits for claims and payments</a:t>
            </a:r>
          </a:p>
          <a:p>
            <a:pPr lvl="1"/>
            <a:r>
              <a:rPr lang="en-US" dirty="0"/>
              <a:t>Dollar amount for procedural codes</a:t>
            </a:r>
          </a:p>
          <a:p>
            <a:pPr lvl="1"/>
            <a:r>
              <a:rPr lang="en-US" dirty="0"/>
              <a:t>Patient names and policy and group numbers</a:t>
            </a:r>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11</a:t>
            </a:fld>
            <a:endParaRPr lang="en-GB" dirty="0"/>
          </a:p>
        </p:txBody>
      </p:sp>
    </p:spTree>
    <p:extLst>
      <p:ext uri="{BB962C8B-B14F-4D97-AF65-F5344CB8AC3E}">
        <p14:creationId xmlns:p14="http://schemas.microsoft.com/office/powerpoint/2010/main" val="3209050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Claim Inquiries </a:t>
            </a:r>
          </a:p>
        </p:txBody>
      </p:sp>
      <p:sp>
        <p:nvSpPr>
          <p:cNvPr id="3" name="Content Placeholder 2"/>
          <p:cNvSpPr>
            <a:spLocks noGrp="1"/>
          </p:cNvSpPr>
          <p:nvPr>
            <p:ph idx="1"/>
          </p:nvPr>
        </p:nvSpPr>
        <p:spPr>
          <a:xfrm>
            <a:off x="685800" y="1591994"/>
            <a:ext cx="8115300" cy="4454525"/>
          </a:xfrm>
        </p:spPr>
        <p:txBody>
          <a:bodyPr/>
          <a:lstStyle/>
          <a:p>
            <a:r>
              <a:rPr lang="en-US" sz="2600" dirty="0"/>
              <a:t>Inquiry</a:t>
            </a:r>
          </a:p>
          <a:p>
            <a:r>
              <a:rPr lang="en-US" sz="2600" dirty="0"/>
              <a:t>Reasons</a:t>
            </a:r>
          </a:p>
          <a:p>
            <a:r>
              <a:rPr lang="en-US" sz="2600" dirty="0"/>
              <a:t>Web portal</a:t>
            </a:r>
          </a:p>
          <a:p>
            <a:r>
              <a:rPr lang="en-US" sz="2600" dirty="0"/>
              <a:t>Tracer</a:t>
            </a:r>
          </a:p>
          <a:p>
            <a:pPr lvl="1"/>
            <a:endParaRPr lang="en-US" sz="2200" dirty="0"/>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12</a:t>
            </a:fld>
            <a:endParaRPr lang="en-GB" dirty="0"/>
          </a:p>
        </p:txBody>
      </p:sp>
    </p:spTree>
    <p:extLst>
      <p:ext uri="{BB962C8B-B14F-4D97-AF65-F5344CB8AC3E}">
        <p14:creationId xmlns:p14="http://schemas.microsoft.com/office/powerpoint/2010/main" val="917577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Problem Claims</a:t>
            </a:r>
            <a:br>
              <a:rPr lang="en-US" sz="4000" dirty="0"/>
            </a:br>
            <a:endParaRPr lang="en-US" sz="4000" dirty="0"/>
          </a:p>
        </p:txBody>
      </p:sp>
      <p:sp>
        <p:nvSpPr>
          <p:cNvPr id="3" name="Content Placeholder 2"/>
          <p:cNvSpPr>
            <a:spLocks noGrp="1"/>
          </p:cNvSpPr>
          <p:nvPr>
            <p:ph idx="1"/>
          </p:nvPr>
        </p:nvSpPr>
        <p:spPr/>
        <p:txBody>
          <a:bodyPr/>
          <a:lstStyle/>
          <a:p>
            <a:pPr marL="400050">
              <a:buClr>
                <a:srgbClr val="0066FF"/>
              </a:buClr>
              <a:defRPr/>
            </a:pPr>
            <a:r>
              <a:rPr lang="en-US" dirty="0">
                <a:solidFill>
                  <a:srgbClr val="000000"/>
                </a:solidFill>
                <a:ea typeface="ＭＳ Ｐゴシック"/>
              </a:rPr>
              <a:t>Delinquent, pending, or suspense</a:t>
            </a:r>
          </a:p>
          <a:p>
            <a:pPr marL="400050">
              <a:buClr>
                <a:srgbClr val="0066FF"/>
              </a:buClr>
              <a:defRPr/>
            </a:pPr>
            <a:r>
              <a:rPr lang="en-US" dirty="0">
                <a:solidFill>
                  <a:srgbClr val="000000"/>
                </a:solidFill>
                <a:ea typeface="ＭＳ Ｐゴシック"/>
              </a:rPr>
              <a:t>Lost claim</a:t>
            </a:r>
          </a:p>
          <a:p>
            <a:pPr marL="400050">
              <a:buClr>
                <a:srgbClr val="0066FF"/>
              </a:buClr>
              <a:defRPr/>
            </a:pPr>
            <a:r>
              <a:rPr lang="en-US" dirty="0">
                <a:solidFill>
                  <a:srgbClr val="000000"/>
                </a:solidFill>
                <a:ea typeface="ＭＳ Ｐゴシック"/>
              </a:rPr>
              <a:t>Rejected claim</a:t>
            </a:r>
          </a:p>
          <a:p>
            <a:pPr marL="400050">
              <a:buClr>
                <a:srgbClr val="0066FF"/>
              </a:buClr>
              <a:defRPr/>
            </a:pPr>
            <a:r>
              <a:rPr lang="en-US" dirty="0">
                <a:solidFill>
                  <a:srgbClr val="000000"/>
                </a:solidFill>
                <a:ea typeface="ＭＳ Ｐゴシック"/>
              </a:rPr>
              <a:t>Denial</a:t>
            </a:r>
          </a:p>
          <a:p>
            <a:pPr marL="800100" lvl="1">
              <a:buClr>
                <a:srgbClr val="0066FF"/>
              </a:buClr>
              <a:defRPr/>
            </a:pPr>
            <a:r>
              <a:rPr kumimoji="0" lang="en-US"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Medical necessity</a:t>
            </a:r>
          </a:p>
          <a:p>
            <a:pPr marL="400050">
              <a:buClr>
                <a:srgbClr val="0066FF"/>
              </a:buClr>
              <a:buSzPct val="58000"/>
              <a:defRPr/>
            </a:pPr>
            <a:r>
              <a:rPr kumimoji="0" lang="en-US"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Downcoding</a:t>
            </a:r>
            <a:endParaRPr lang="en-US" dirty="0">
              <a:solidFill>
                <a:srgbClr val="000000"/>
              </a:solidFill>
              <a:ea typeface="ＭＳ Ｐゴシック"/>
            </a:endParaRPr>
          </a:p>
          <a:p>
            <a:pPr marL="400050">
              <a:buClr>
                <a:srgbClr val="0066FF"/>
              </a:buClr>
              <a:defRPr/>
            </a:pPr>
            <a:r>
              <a:rPr kumimoji="0" lang="en-US"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Payment paid to patient</a:t>
            </a:r>
          </a:p>
          <a:p>
            <a:pPr marL="400050">
              <a:buClr>
                <a:srgbClr val="0066FF"/>
              </a:buClr>
              <a:defRPr/>
            </a:pPr>
            <a:r>
              <a:rPr kumimoji="0" lang="en-US"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Two-party check</a:t>
            </a:r>
          </a:p>
          <a:p>
            <a:pPr marL="400050">
              <a:buClr>
                <a:srgbClr val="0066FF"/>
              </a:buClr>
              <a:defRPr/>
            </a:pPr>
            <a:r>
              <a:rPr kumimoji="0" lang="en-US"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Underpayment</a:t>
            </a:r>
            <a:endParaRPr lang="en-US" dirty="0">
              <a:solidFill>
                <a:srgbClr val="000000"/>
              </a:solidFill>
              <a:ea typeface="ＭＳ Ｐゴシック"/>
            </a:endParaRPr>
          </a:p>
          <a:p>
            <a:pPr marL="400050">
              <a:buClr>
                <a:srgbClr val="0066FF"/>
              </a:buClr>
              <a:defRPr/>
            </a:pPr>
            <a:r>
              <a:rPr kumimoji="0" lang="en-US"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Overpayment</a:t>
            </a:r>
          </a:p>
          <a:p>
            <a:endParaRPr lang="en-US" dirty="0"/>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13</a:t>
            </a:fld>
            <a:endParaRPr lang="en-GB" dirty="0"/>
          </a:p>
        </p:txBody>
      </p:sp>
    </p:spTree>
    <p:extLst>
      <p:ext uri="{BB962C8B-B14F-4D97-AF65-F5344CB8AC3E}">
        <p14:creationId xmlns:p14="http://schemas.microsoft.com/office/powerpoint/2010/main" val="126189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Appeal Process</a:t>
            </a:r>
          </a:p>
        </p:txBody>
      </p:sp>
      <p:sp>
        <p:nvSpPr>
          <p:cNvPr id="3" name="Content Placeholder 2"/>
          <p:cNvSpPr>
            <a:spLocks noGrp="1"/>
          </p:cNvSpPr>
          <p:nvPr>
            <p:ph idx="1"/>
          </p:nvPr>
        </p:nvSpPr>
        <p:spPr/>
        <p:txBody>
          <a:bodyPr/>
          <a:lstStyle/>
          <a:p>
            <a:r>
              <a:rPr lang="en-US" dirty="0"/>
              <a:t>Appeal situations</a:t>
            </a:r>
          </a:p>
          <a:p>
            <a:pPr lvl="1"/>
            <a:r>
              <a:rPr lang="en-US" dirty="0"/>
              <a:t>Payment is denied</a:t>
            </a:r>
          </a:p>
          <a:p>
            <a:pPr lvl="1"/>
            <a:r>
              <a:rPr lang="en-US" dirty="0"/>
              <a:t>Payment is incorrect</a:t>
            </a:r>
          </a:p>
          <a:p>
            <a:pPr lvl="1"/>
            <a:r>
              <a:rPr lang="en-US" dirty="0"/>
              <a:t>Physician disagrees with insurer</a:t>
            </a:r>
          </a:p>
          <a:p>
            <a:pPr lvl="1"/>
            <a:r>
              <a:rPr lang="en-US" dirty="0"/>
              <a:t>Unusual medical circumstances</a:t>
            </a:r>
          </a:p>
          <a:p>
            <a:pPr lvl="1"/>
            <a:r>
              <a:rPr lang="en-US" dirty="0"/>
              <a:t>Precertification not provided</a:t>
            </a:r>
          </a:p>
          <a:p>
            <a:pPr lvl="1"/>
            <a:r>
              <a:rPr lang="en-US" dirty="0"/>
              <a:t>Inadequate payment/complicated procedure</a:t>
            </a:r>
          </a:p>
          <a:p>
            <a:pPr lvl="1"/>
            <a:r>
              <a:rPr lang="en-US" dirty="0"/>
              <a:t>Deemed “not medically necessary”</a:t>
            </a:r>
          </a:p>
          <a:p>
            <a:r>
              <a:rPr lang="en-US" dirty="0"/>
              <a:t>Filing</a:t>
            </a:r>
          </a:p>
          <a:p>
            <a:r>
              <a:rPr lang="en-US" dirty="0"/>
              <a:t>Peer review</a:t>
            </a:r>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14</a:t>
            </a:fld>
            <a:endParaRPr lang="en-GB" dirty="0"/>
          </a:p>
        </p:txBody>
      </p:sp>
    </p:spTree>
    <p:extLst>
      <p:ext uri="{BB962C8B-B14F-4D97-AF65-F5344CB8AC3E}">
        <p14:creationId xmlns:p14="http://schemas.microsoft.com/office/powerpoint/2010/main" val="3113951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456" y="537519"/>
            <a:ext cx="7772400" cy="1219200"/>
          </a:xfrm>
        </p:spPr>
        <p:txBody>
          <a:bodyPr/>
          <a:lstStyle/>
          <a:p>
            <a:r>
              <a:rPr lang="en-US" sz="4000" dirty="0"/>
              <a:t>Medicare Review </a:t>
            </a:r>
            <a:br>
              <a:rPr lang="en-US" sz="4000" dirty="0"/>
            </a:br>
            <a:r>
              <a:rPr lang="en-US" sz="4000" dirty="0"/>
              <a:t>and Redetermination Process</a:t>
            </a:r>
          </a:p>
        </p:txBody>
      </p:sp>
      <p:sp>
        <p:nvSpPr>
          <p:cNvPr id="3" name="Content Placeholder 2"/>
          <p:cNvSpPr>
            <a:spLocks noGrp="1"/>
          </p:cNvSpPr>
          <p:nvPr>
            <p:ph idx="1"/>
          </p:nvPr>
        </p:nvSpPr>
        <p:spPr>
          <a:xfrm>
            <a:off x="685800" y="2301875"/>
            <a:ext cx="7772400" cy="4454525"/>
          </a:xfrm>
        </p:spPr>
        <p:txBody>
          <a:bodyPr/>
          <a:lstStyle/>
          <a:p>
            <a:r>
              <a:rPr lang="en-US" dirty="0"/>
              <a:t>Redetermination (Level 1) </a:t>
            </a:r>
          </a:p>
          <a:p>
            <a:r>
              <a:rPr lang="en-US" dirty="0"/>
              <a:t>Reconsideration (Level 2)</a:t>
            </a:r>
          </a:p>
          <a:p>
            <a:pPr lvl="1"/>
            <a:r>
              <a:rPr lang="en-US" dirty="0"/>
              <a:t>Qualified independent contractor (QIC)</a:t>
            </a:r>
          </a:p>
          <a:p>
            <a:r>
              <a:rPr lang="en-US" dirty="0"/>
              <a:t>Administrative Law Judge Hearing (Level 3)</a:t>
            </a:r>
          </a:p>
          <a:p>
            <a:r>
              <a:rPr lang="en-US" dirty="0"/>
              <a:t>Medicare Appeals Council (Level 4)</a:t>
            </a:r>
          </a:p>
          <a:p>
            <a:r>
              <a:rPr lang="en-US" dirty="0"/>
              <a:t>Federal District Court (Level 5)</a:t>
            </a:r>
          </a:p>
          <a:p>
            <a:r>
              <a:rPr lang="en-US" dirty="0"/>
              <a:t>Centers for Medicare and Medicaid Services Regional Offices</a:t>
            </a:r>
          </a:p>
          <a:p>
            <a:endParaRPr lang="en-US" dirty="0"/>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15</a:t>
            </a:fld>
            <a:endParaRPr lang="en-GB" dirty="0"/>
          </a:p>
        </p:txBody>
      </p:sp>
    </p:spTree>
    <p:extLst>
      <p:ext uri="{BB962C8B-B14F-4D97-AF65-F5344CB8AC3E}">
        <p14:creationId xmlns:p14="http://schemas.microsoft.com/office/powerpoint/2010/main" val="1491052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TRICARE Review </a:t>
            </a:r>
            <a:br>
              <a:rPr lang="en-US" dirty="0"/>
            </a:br>
            <a:r>
              <a:rPr lang="en-US" dirty="0"/>
              <a:t>and Appeal Process </a:t>
            </a:r>
          </a:p>
        </p:txBody>
      </p:sp>
      <p:sp>
        <p:nvSpPr>
          <p:cNvPr id="3" name="Content Placeholder 2"/>
          <p:cNvSpPr>
            <a:spLocks noGrp="1"/>
          </p:cNvSpPr>
          <p:nvPr>
            <p:ph idx="1"/>
          </p:nvPr>
        </p:nvSpPr>
        <p:spPr/>
        <p:txBody>
          <a:bodyPr/>
          <a:lstStyle/>
          <a:p>
            <a:r>
              <a:rPr lang="en-US" dirty="0"/>
              <a:t>Online portal</a:t>
            </a:r>
          </a:p>
          <a:p>
            <a:r>
              <a:rPr lang="en-US" dirty="0"/>
              <a:t>Expedited</a:t>
            </a:r>
          </a:p>
          <a:p>
            <a:r>
              <a:rPr lang="en-US" dirty="0"/>
              <a:t>Non-expedited</a:t>
            </a:r>
          </a:p>
          <a:p>
            <a:r>
              <a:rPr lang="en-US" dirty="0"/>
              <a:t>Reconsideration</a:t>
            </a:r>
          </a:p>
          <a:p>
            <a:r>
              <a:rPr lang="en-US" dirty="0"/>
              <a:t>Formal review</a:t>
            </a:r>
          </a:p>
          <a:p>
            <a:r>
              <a:rPr lang="en-US" dirty="0"/>
              <a:t>Hearing</a:t>
            </a:r>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16</a:t>
            </a:fld>
            <a:endParaRPr lang="en-GB" dirty="0"/>
          </a:p>
        </p:txBody>
      </p:sp>
    </p:spTree>
    <p:extLst>
      <p:ext uri="{BB962C8B-B14F-4D97-AF65-F5344CB8AC3E}">
        <p14:creationId xmlns:p14="http://schemas.microsoft.com/office/powerpoint/2010/main" val="2725450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State Insurance Commissioner</a:t>
            </a:r>
          </a:p>
        </p:txBody>
      </p:sp>
      <p:sp>
        <p:nvSpPr>
          <p:cNvPr id="3" name="Content Placeholder 2"/>
          <p:cNvSpPr>
            <a:spLocks noGrp="1"/>
          </p:cNvSpPr>
          <p:nvPr>
            <p:ph idx="1"/>
          </p:nvPr>
        </p:nvSpPr>
        <p:spPr>
          <a:xfrm>
            <a:off x="685800" y="1676400"/>
            <a:ext cx="8242300" cy="4454525"/>
          </a:xfrm>
        </p:spPr>
        <p:txBody>
          <a:bodyPr/>
          <a:lstStyle/>
          <a:p>
            <a:r>
              <a:rPr lang="en-US" sz="2400" dirty="0"/>
              <a:t>Role/objectives</a:t>
            </a:r>
          </a:p>
          <a:p>
            <a:r>
              <a:rPr lang="en-US" sz="2400" dirty="0"/>
              <a:t>Types of problems</a:t>
            </a:r>
          </a:p>
          <a:p>
            <a:r>
              <a:rPr lang="en-US" sz="2400" dirty="0"/>
              <a:t>State insurance department inquiries</a:t>
            </a:r>
          </a:p>
          <a:p>
            <a:endParaRPr lang="en-US" sz="2400" dirty="0"/>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17</a:t>
            </a:fld>
            <a:endParaRPr lang="en-GB" dirty="0"/>
          </a:p>
        </p:txBody>
      </p:sp>
    </p:spTree>
    <p:extLst>
      <p:ext uri="{BB962C8B-B14F-4D97-AF65-F5344CB8AC3E}">
        <p14:creationId xmlns:p14="http://schemas.microsoft.com/office/powerpoint/2010/main" val="1056671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Claim Denial Management</a:t>
            </a:r>
          </a:p>
        </p:txBody>
      </p:sp>
      <p:sp>
        <p:nvSpPr>
          <p:cNvPr id="3" name="Content Placeholder 2"/>
          <p:cNvSpPr>
            <a:spLocks noGrp="1"/>
          </p:cNvSpPr>
          <p:nvPr>
            <p:ph idx="1"/>
          </p:nvPr>
        </p:nvSpPr>
        <p:spPr>
          <a:xfrm>
            <a:off x="685800" y="1676400"/>
            <a:ext cx="8242300" cy="4454525"/>
          </a:xfrm>
        </p:spPr>
        <p:txBody>
          <a:bodyPr/>
          <a:lstStyle/>
          <a:p>
            <a:r>
              <a:rPr lang="en-US" sz="2400" dirty="0"/>
              <a:t>Identification</a:t>
            </a:r>
          </a:p>
          <a:p>
            <a:r>
              <a:rPr lang="en-US" sz="2400" dirty="0"/>
              <a:t>Review and appeal</a:t>
            </a:r>
          </a:p>
          <a:p>
            <a:r>
              <a:rPr lang="en-US" sz="2400" dirty="0"/>
              <a:t>Categorizing by reason</a:t>
            </a:r>
          </a:p>
          <a:p>
            <a:r>
              <a:rPr lang="en-US" sz="2400" dirty="0"/>
              <a:t>Tracking, reporting, measuring</a:t>
            </a:r>
          </a:p>
          <a:p>
            <a:r>
              <a:rPr lang="en-US" sz="2400" dirty="0"/>
              <a:t>Strategizing the prevention of future denials</a:t>
            </a:r>
          </a:p>
          <a:p>
            <a:endParaRPr lang="en-US" sz="2400" dirty="0"/>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18</a:t>
            </a:fld>
            <a:endParaRPr lang="en-GB" dirty="0"/>
          </a:p>
        </p:txBody>
      </p:sp>
    </p:spTree>
    <p:extLst>
      <p:ext uri="{BB962C8B-B14F-4D97-AF65-F5344CB8AC3E}">
        <p14:creationId xmlns:p14="http://schemas.microsoft.com/office/powerpoint/2010/main" val="906423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title"/>
          </p:nvPr>
        </p:nvSpPr>
        <p:spPr>
          <a:xfrm>
            <a:off x="419100" y="646043"/>
            <a:ext cx="8305800" cy="954157"/>
          </a:xfrm>
        </p:spPr>
        <p:txBody>
          <a:bodyPr/>
          <a:lstStyle/>
          <a:p>
            <a:pPr defTabSz="912813"/>
            <a:r>
              <a:rPr lang="en-US" altLang="en-US" dirty="0"/>
              <a:t>Lesson 16.1: </a:t>
            </a:r>
            <a:r>
              <a:rPr lang="en-US" sz="4000" noProof="1">
                <a:solidFill>
                  <a:schemeClr val="bg2"/>
                </a:solidFill>
              </a:rPr>
              <a:t>Receiving Payments and Insurance Problem Solving</a:t>
            </a:r>
            <a:br>
              <a:rPr lang="en-US" sz="4000" noProof="1">
                <a:solidFill>
                  <a:schemeClr val="bg2"/>
                </a:solidFill>
              </a:rPr>
            </a:br>
            <a:r>
              <a:rPr lang="en-US" altLang="en-US" dirty="0"/>
              <a:t>(1 of 4)</a:t>
            </a:r>
          </a:p>
        </p:txBody>
      </p:sp>
      <p:sp>
        <p:nvSpPr>
          <p:cNvPr id="14339" name="Rectangle 7"/>
          <p:cNvSpPr>
            <a:spLocks noGrp="1" noChangeArrowheads="1"/>
          </p:cNvSpPr>
          <p:nvPr>
            <p:ph idx="1"/>
          </p:nvPr>
        </p:nvSpPr>
        <p:spPr>
          <a:xfrm>
            <a:off x="333375" y="2272504"/>
            <a:ext cx="8512451" cy="3613734"/>
          </a:xfrm>
        </p:spPr>
        <p:txBody>
          <a:bodyPr>
            <a:noAutofit/>
          </a:bodyPr>
          <a:lstStyle/>
          <a:p>
            <a:pPr marL="457200" marR="0" lvl="0" indent="-457200">
              <a:lnSpc>
                <a:spcPts val="3200"/>
              </a:lnSpc>
              <a:spcAft>
                <a:spcPts val="0"/>
              </a:spcAft>
              <a:buSzPct val="90000"/>
              <a:buFont typeface="+mj-lt"/>
              <a:buAutoNum type="arabicPeriod"/>
              <a:tabLst>
                <a:tab pos="457200" algn="l"/>
              </a:tabLst>
            </a:pPr>
            <a:r>
              <a:rPr lang="en-US" sz="2400" dirty="0"/>
              <a:t>Identify and discuss three health insurance payment policy guidelines.</a:t>
            </a:r>
          </a:p>
          <a:p>
            <a:pPr marL="457200" marR="0" lvl="0" indent="-457200">
              <a:lnSpc>
                <a:spcPts val="3200"/>
              </a:lnSpc>
              <a:spcAft>
                <a:spcPts val="0"/>
              </a:spcAft>
              <a:buSzPct val="90000"/>
              <a:buFont typeface="+mj-lt"/>
              <a:buAutoNum type="arabicPeriod"/>
              <a:tabLst>
                <a:tab pos="457200" algn="l"/>
              </a:tabLst>
            </a:pPr>
            <a:r>
              <a:rPr lang="en-US" sz="2400" dirty="0"/>
              <a:t>Assess reimbursement payment time frames for all submitted claims.</a:t>
            </a:r>
          </a:p>
          <a:p>
            <a:pPr marL="457200" marR="0" lvl="0" indent="-457200">
              <a:lnSpc>
                <a:spcPts val="3200"/>
              </a:lnSpc>
              <a:spcAft>
                <a:spcPts val="0"/>
              </a:spcAft>
              <a:buSzPct val="90000"/>
              <a:buFont typeface="+mj-lt"/>
              <a:buAutoNum type="arabicPeriod"/>
              <a:tabLst>
                <a:tab pos="457200" algn="l"/>
              </a:tabLst>
            </a:pPr>
            <a:r>
              <a:rPr lang="en-US" sz="2400" dirty="0"/>
              <a:t>Identify the components of an explanation of benefits document and interpret and post an explanation of benefits document to a patient’s account.</a:t>
            </a:r>
          </a:p>
          <a:p>
            <a:pPr marL="457200" marR="0" lvl="0" indent="-457200">
              <a:lnSpc>
                <a:spcPts val="3200"/>
              </a:lnSpc>
              <a:spcAft>
                <a:spcPts val="0"/>
              </a:spcAft>
              <a:buSzPct val="90000"/>
              <a:buFont typeface="+mj-lt"/>
              <a:buAutoNum type="arabicPeriod"/>
              <a:tabLst>
                <a:tab pos="457200" algn="l"/>
              </a:tabLst>
            </a:pPr>
            <a:r>
              <a:rPr lang="en-US" sz="2400" dirty="0"/>
              <a:t>Discuss secondary insurance and guidelines to billing secondary insurance.</a:t>
            </a:r>
          </a:p>
        </p:txBody>
      </p:sp>
      <p:sp>
        <p:nvSpPr>
          <p:cNvPr id="3" name="Slide Number Placeholder 2"/>
          <p:cNvSpPr>
            <a:spLocks noGrp="1"/>
          </p:cNvSpPr>
          <p:nvPr>
            <p:ph type="sldNum" sz="quarter" idx="4"/>
          </p:nvPr>
        </p:nvSpPr>
        <p:spPr/>
        <p:txBody>
          <a:bodyPr/>
          <a:lstStyle/>
          <a:p>
            <a:pPr>
              <a:defRPr/>
            </a:pPr>
            <a:r>
              <a:rPr lang="en-GB" dirty="0"/>
              <a:t> </a:t>
            </a:r>
            <a:fld id="{E234264E-8860-42A2-83C5-41782AA54ED9}" type="slidenum">
              <a:rPr lang="en-GB" smtClean="0"/>
              <a:pPr>
                <a:defRPr/>
              </a:pPr>
              <a:t>2</a:t>
            </a:fld>
            <a:endParaRPr lang="en-GB" dirty="0"/>
          </a:p>
        </p:txBody>
      </p:sp>
    </p:spTree>
    <p:extLst>
      <p:ext uri="{BB962C8B-B14F-4D97-AF65-F5344CB8AC3E}">
        <p14:creationId xmlns:p14="http://schemas.microsoft.com/office/powerpoint/2010/main" val="1954891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title"/>
          </p:nvPr>
        </p:nvSpPr>
        <p:spPr>
          <a:xfrm>
            <a:off x="419100" y="575676"/>
            <a:ext cx="8305800" cy="954157"/>
          </a:xfrm>
        </p:spPr>
        <p:txBody>
          <a:bodyPr/>
          <a:lstStyle/>
          <a:p>
            <a:pPr defTabSz="912813"/>
            <a:r>
              <a:rPr lang="en-US" altLang="en-US" dirty="0"/>
              <a:t>Lesson 16.1: </a:t>
            </a:r>
            <a:r>
              <a:rPr lang="en-US" sz="4000" noProof="1">
                <a:solidFill>
                  <a:schemeClr val="bg2"/>
                </a:solidFill>
              </a:rPr>
              <a:t>Receiving Payments and Insurance Problem Solving</a:t>
            </a:r>
            <a:br>
              <a:rPr lang="en-US" sz="4000" noProof="1">
                <a:solidFill>
                  <a:schemeClr val="bg2"/>
                </a:solidFill>
              </a:rPr>
            </a:br>
            <a:r>
              <a:rPr lang="en-US" altLang="en-US" dirty="0"/>
              <a:t>(2 of 4)</a:t>
            </a:r>
          </a:p>
        </p:txBody>
      </p:sp>
      <p:sp>
        <p:nvSpPr>
          <p:cNvPr id="14339" name="Rectangle 7"/>
          <p:cNvSpPr>
            <a:spLocks noGrp="1" noChangeArrowheads="1"/>
          </p:cNvSpPr>
          <p:nvPr>
            <p:ph idx="1"/>
          </p:nvPr>
        </p:nvSpPr>
        <p:spPr>
          <a:xfrm>
            <a:off x="333375" y="2023872"/>
            <a:ext cx="8512451" cy="4247718"/>
          </a:xfrm>
        </p:spPr>
        <p:txBody>
          <a:bodyPr>
            <a:noAutofit/>
          </a:bodyPr>
          <a:lstStyle/>
          <a:p>
            <a:pPr marL="514350" marR="0" lvl="0" indent="-514350">
              <a:lnSpc>
                <a:spcPts val="3200"/>
              </a:lnSpc>
              <a:spcAft>
                <a:spcPts val="0"/>
              </a:spcAft>
              <a:buSzPct val="90000"/>
              <a:buFont typeface="+mj-lt"/>
              <a:buAutoNum type="arabicPeriod" startAt="5"/>
              <a:tabLst>
                <a:tab pos="457200" algn="l"/>
              </a:tabLst>
            </a:pPr>
            <a:r>
              <a:rPr lang="en-US" sz="2400" dirty="0"/>
              <a:t>List and describe three health insurance claim management techniques.</a:t>
            </a:r>
          </a:p>
          <a:p>
            <a:pPr marL="514350" marR="0" lvl="0" indent="-514350">
              <a:lnSpc>
                <a:spcPts val="3200"/>
              </a:lnSpc>
              <a:spcAft>
                <a:spcPts val="0"/>
              </a:spcAft>
              <a:buSzPct val="90000"/>
              <a:buFont typeface="+mj-lt"/>
              <a:buAutoNum type="arabicPeriod" startAt="5"/>
              <a:tabLst>
                <a:tab pos="457200" algn="l"/>
              </a:tabLst>
            </a:pPr>
            <a:r>
              <a:rPr lang="en-US" sz="2400" dirty="0"/>
              <a:t>Explain reasons for claim inquiries and identify strategies to discover why payments are delayed.</a:t>
            </a:r>
          </a:p>
          <a:p>
            <a:pPr marL="514350" marR="0" lvl="0" indent="-514350">
              <a:lnSpc>
                <a:spcPts val="3200"/>
              </a:lnSpc>
              <a:spcAft>
                <a:spcPts val="0"/>
              </a:spcAft>
              <a:buSzPct val="90000"/>
              <a:buFont typeface="+mj-lt"/>
              <a:buAutoNum type="arabicPeriod" startAt="5"/>
              <a:tabLst>
                <a:tab pos="457200" algn="l"/>
              </a:tabLst>
            </a:pPr>
            <a:r>
              <a:rPr lang="en-US" sz="2400" dirty="0"/>
              <a:t>Define terminology pertinent to problem claims filing and discuss types of problems as well as find solutions.</a:t>
            </a:r>
          </a:p>
          <a:p>
            <a:pPr marL="514350" marR="0" lvl="0" indent="-514350">
              <a:lnSpc>
                <a:spcPts val="3200"/>
              </a:lnSpc>
              <a:spcAft>
                <a:spcPts val="0"/>
              </a:spcAft>
              <a:buSzPct val="90000"/>
              <a:buFont typeface="+mj-lt"/>
              <a:buAutoNum type="arabicPeriod" startAt="5"/>
              <a:tabLst>
                <a:tab pos="457200" algn="l"/>
              </a:tabLst>
            </a:pPr>
            <a:r>
              <a:rPr lang="en-US" sz="2400" dirty="0"/>
              <a:t>Identify specific reasons for rebilling a claim.</a:t>
            </a:r>
          </a:p>
          <a:p>
            <a:pPr marL="514350" marR="0" lvl="0" indent="-514350">
              <a:lnSpc>
                <a:spcPts val="3200"/>
              </a:lnSpc>
              <a:spcAft>
                <a:spcPts val="0"/>
              </a:spcAft>
              <a:buSzPct val="90000"/>
              <a:buFont typeface="+mj-lt"/>
              <a:buAutoNum type="arabicPeriod" startAt="5"/>
              <a:tabLst>
                <a:tab pos="457200" algn="l"/>
              </a:tabLst>
            </a:pPr>
            <a:r>
              <a:rPr lang="en-US" sz="2400" dirty="0"/>
              <a:t>Describe situations for filing appeals and discuss the review and appeals process.</a:t>
            </a:r>
          </a:p>
        </p:txBody>
      </p:sp>
      <p:sp>
        <p:nvSpPr>
          <p:cNvPr id="3" name="Slide Number Placeholder 2"/>
          <p:cNvSpPr>
            <a:spLocks noGrp="1"/>
          </p:cNvSpPr>
          <p:nvPr>
            <p:ph type="sldNum" sz="quarter" idx="4"/>
          </p:nvPr>
        </p:nvSpPr>
        <p:spPr/>
        <p:txBody>
          <a:bodyPr/>
          <a:lstStyle/>
          <a:p>
            <a:pPr>
              <a:defRPr/>
            </a:pPr>
            <a:r>
              <a:rPr lang="en-GB" dirty="0"/>
              <a:t> </a:t>
            </a:r>
            <a:fld id="{E234264E-8860-42A2-83C5-41782AA54ED9}" type="slidenum">
              <a:rPr lang="en-GB" smtClean="0"/>
              <a:pPr>
                <a:defRPr/>
              </a:pPr>
              <a:t>3</a:t>
            </a:fld>
            <a:endParaRPr lang="en-GB" dirty="0"/>
          </a:p>
        </p:txBody>
      </p:sp>
    </p:spTree>
    <p:extLst>
      <p:ext uri="{BB962C8B-B14F-4D97-AF65-F5344CB8AC3E}">
        <p14:creationId xmlns:p14="http://schemas.microsoft.com/office/powerpoint/2010/main" val="897873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title"/>
          </p:nvPr>
        </p:nvSpPr>
        <p:spPr>
          <a:xfrm>
            <a:off x="419100" y="575676"/>
            <a:ext cx="8305800" cy="954157"/>
          </a:xfrm>
        </p:spPr>
        <p:txBody>
          <a:bodyPr/>
          <a:lstStyle/>
          <a:p>
            <a:pPr defTabSz="912813"/>
            <a:r>
              <a:rPr lang="en-US" altLang="en-US" dirty="0"/>
              <a:t>Lesson 16.1: </a:t>
            </a:r>
            <a:r>
              <a:rPr lang="en-US" sz="4000" noProof="1">
                <a:solidFill>
                  <a:schemeClr val="bg2"/>
                </a:solidFill>
              </a:rPr>
              <a:t>Receiving Payments and Insurance Problem Solving</a:t>
            </a:r>
            <a:br>
              <a:rPr lang="en-US" sz="4000" noProof="1">
                <a:solidFill>
                  <a:schemeClr val="bg2"/>
                </a:solidFill>
              </a:rPr>
            </a:br>
            <a:r>
              <a:rPr lang="en-US" altLang="en-US" dirty="0"/>
              <a:t>(3 of 4)</a:t>
            </a:r>
          </a:p>
        </p:txBody>
      </p:sp>
      <p:sp>
        <p:nvSpPr>
          <p:cNvPr id="14339" name="Rectangle 7"/>
          <p:cNvSpPr>
            <a:spLocks noGrp="1" noChangeArrowheads="1"/>
          </p:cNvSpPr>
          <p:nvPr>
            <p:ph idx="1"/>
          </p:nvPr>
        </p:nvSpPr>
        <p:spPr>
          <a:xfrm>
            <a:off x="333375" y="2023872"/>
            <a:ext cx="8512451" cy="4247718"/>
          </a:xfrm>
        </p:spPr>
        <p:txBody>
          <a:bodyPr>
            <a:noAutofit/>
          </a:bodyPr>
          <a:lstStyle/>
          <a:p>
            <a:pPr marL="514350" marR="0" lvl="0" indent="-514350">
              <a:lnSpc>
                <a:spcPts val="3200"/>
              </a:lnSpc>
              <a:spcAft>
                <a:spcPts val="0"/>
              </a:spcAft>
              <a:buSzPct val="90000"/>
              <a:buFont typeface="+mj-lt"/>
              <a:buAutoNum type="arabicPeriod" startAt="10"/>
              <a:tabLst>
                <a:tab pos="457200" algn="l"/>
              </a:tabLst>
            </a:pPr>
            <a:r>
              <a:rPr lang="en-US" sz="2400" dirty="0"/>
              <a:t>Review Medicare’s five levels in the redetermination (appeal) process and determine which forms to use for each level.</a:t>
            </a:r>
          </a:p>
          <a:p>
            <a:pPr marL="514350" marR="0" lvl="0" indent="-514350">
              <a:lnSpc>
                <a:spcPts val="3200"/>
              </a:lnSpc>
              <a:spcAft>
                <a:spcPts val="0"/>
              </a:spcAft>
              <a:buSzPct val="90000"/>
              <a:buFont typeface="+mj-lt"/>
              <a:buAutoNum type="arabicPeriod" startAt="10"/>
              <a:tabLst>
                <a:tab pos="457200" algn="l"/>
              </a:tabLst>
            </a:pPr>
            <a:r>
              <a:rPr lang="en-US" sz="2400" dirty="0"/>
              <a:t>Review and discuss the TRICARE review and appeal process, including expedited and </a:t>
            </a:r>
            <a:r>
              <a:rPr lang="en-US" sz="2400" dirty="0" err="1"/>
              <a:t>nonexpedited</a:t>
            </a:r>
            <a:r>
              <a:rPr lang="en-US" sz="2400" dirty="0"/>
              <a:t> appeals, as well as reconsideration.</a:t>
            </a:r>
          </a:p>
          <a:p>
            <a:pPr marL="514350" marR="0" lvl="0" indent="-514350">
              <a:lnSpc>
                <a:spcPts val="3200"/>
              </a:lnSpc>
              <a:spcAft>
                <a:spcPts val="0"/>
              </a:spcAft>
              <a:buSzPct val="90000"/>
              <a:buFont typeface="+mj-lt"/>
              <a:buAutoNum type="arabicPeriod" startAt="10"/>
              <a:tabLst>
                <a:tab pos="457200" algn="l"/>
              </a:tabLst>
            </a:pPr>
            <a:r>
              <a:rPr lang="en-US" sz="2400" dirty="0"/>
              <a:t>List four objectives of state insurance commissioners.</a:t>
            </a:r>
          </a:p>
        </p:txBody>
      </p:sp>
      <p:sp>
        <p:nvSpPr>
          <p:cNvPr id="3" name="Slide Number Placeholder 2"/>
          <p:cNvSpPr>
            <a:spLocks noGrp="1"/>
          </p:cNvSpPr>
          <p:nvPr>
            <p:ph type="sldNum" sz="quarter" idx="4"/>
          </p:nvPr>
        </p:nvSpPr>
        <p:spPr/>
        <p:txBody>
          <a:bodyPr/>
          <a:lstStyle/>
          <a:p>
            <a:pPr>
              <a:defRPr/>
            </a:pPr>
            <a:r>
              <a:rPr lang="en-GB" dirty="0"/>
              <a:t> </a:t>
            </a:r>
            <a:fld id="{E234264E-8860-42A2-83C5-41782AA54ED9}" type="slidenum">
              <a:rPr lang="en-GB" smtClean="0"/>
              <a:pPr>
                <a:defRPr/>
              </a:pPr>
              <a:t>4</a:t>
            </a:fld>
            <a:endParaRPr lang="en-GB" dirty="0"/>
          </a:p>
        </p:txBody>
      </p:sp>
    </p:spTree>
    <p:extLst>
      <p:ext uri="{BB962C8B-B14F-4D97-AF65-F5344CB8AC3E}">
        <p14:creationId xmlns:p14="http://schemas.microsoft.com/office/powerpoint/2010/main" val="802776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title"/>
          </p:nvPr>
        </p:nvSpPr>
        <p:spPr>
          <a:xfrm>
            <a:off x="419100" y="575676"/>
            <a:ext cx="8305800" cy="954157"/>
          </a:xfrm>
        </p:spPr>
        <p:txBody>
          <a:bodyPr/>
          <a:lstStyle/>
          <a:p>
            <a:pPr defTabSz="912813"/>
            <a:r>
              <a:rPr lang="en-US" altLang="en-US" dirty="0"/>
              <a:t>Lesson 16.1: </a:t>
            </a:r>
            <a:r>
              <a:rPr lang="en-US" sz="4000" noProof="1">
                <a:solidFill>
                  <a:schemeClr val="bg2"/>
                </a:solidFill>
              </a:rPr>
              <a:t>Receiving Payments and Insurance Problem Solving</a:t>
            </a:r>
            <a:br>
              <a:rPr lang="en-US" sz="4000" noProof="1">
                <a:solidFill>
                  <a:schemeClr val="bg2"/>
                </a:solidFill>
              </a:rPr>
            </a:br>
            <a:r>
              <a:rPr lang="en-US" altLang="en-US" dirty="0"/>
              <a:t>(4 of 4)</a:t>
            </a:r>
          </a:p>
        </p:txBody>
      </p:sp>
      <p:sp>
        <p:nvSpPr>
          <p:cNvPr id="14339" name="Rectangle 7"/>
          <p:cNvSpPr>
            <a:spLocks noGrp="1" noChangeArrowheads="1"/>
          </p:cNvSpPr>
          <p:nvPr>
            <p:ph idx="1"/>
          </p:nvPr>
        </p:nvSpPr>
        <p:spPr>
          <a:xfrm>
            <a:off x="333375" y="2169646"/>
            <a:ext cx="8512451" cy="4247718"/>
          </a:xfrm>
        </p:spPr>
        <p:txBody>
          <a:bodyPr>
            <a:noAutofit/>
          </a:bodyPr>
          <a:lstStyle/>
          <a:p>
            <a:pPr marL="514350" marR="0" lvl="0" indent="-514350">
              <a:lnSpc>
                <a:spcPts val="3200"/>
              </a:lnSpc>
              <a:spcAft>
                <a:spcPts val="0"/>
              </a:spcAft>
              <a:buSzPct val="90000"/>
              <a:buFont typeface="+mj-lt"/>
              <a:buAutoNum type="arabicPeriod" startAt="13"/>
              <a:tabLst>
                <a:tab pos="457200" algn="l"/>
              </a:tabLst>
            </a:pPr>
            <a:r>
              <a:rPr lang="en-US" sz="2400" dirty="0"/>
              <a:t>Mention seven problems to submit to insurance commissioners.</a:t>
            </a:r>
          </a:p>
          <a:p>
            <a:pPr marL="514350" marR="0" lvl="0" indent="-514350">
              <a:lnSpc>
                <a:spcPts val="3200"/>
              </a:lnSpc>
              <a:spcAft>
                <a:spcPts val="0"/>
              </a:spcAft>
              <a:buSzPct val="90000"/>
              <a:buFont typeface="+mj-lt"/>
              <a:buAutoNum type="arabicPeriod" startAt="13"/>
              <a:tabLst>
                <a:tab pos="457200" algn="l"/>
              </a:tabLst>
            </a:pPr>
            <a:r>
              <a:rPr lang="en-US" sz="2400" dirty="0"/>
              <a:t>Discuss the type of information necessary to include in an insurance commission request.</a:t>
            </a:r>
          </a:p>
          <a:p>
            <a:pPr marL="514350" marR="0" lvl="0" indent="-514350">
              <a:lnSpc>
                <a:spcPts val="3200"/>
              </a:lnSpc>
              <a:spcAft>
                <a:spcPts val="0"/>
              </a:spcAft>
              <a:buSzPct val="90000"/>
              <a:buFont typeface="+mj-lt"/>
              <a:buAutoNum type="arabicPeriod" startAt="13"/>
              <a:tabLst>
                <a:tab pos="457200" algn="l"/>
              </a:tabLst>
            </a:pPr>
            <a:r>
              <a:rPr lang="en-US" sz="2400" dirty="0"/>
              <a:t>Explain the importance of claim denial management.</a:t>
            </a:r>
          </a:p>
        </p:txBody>
      </p:sp>
      <p:sp>
        <p:nvSpPr>
          <p:cNvPr id="3" name="Slide Number Placeholder 2"/>
          <p:cNvSpPr>
            <a:spLocks noGrp="1"/>
          </p:cNvSpPr>
          <p:nvPr>
            <p:ph type="sldNum" sz="quarter" idx="4"/>
          </p:nvPr>
        </p:nvSpPr>
        <p:spPr/>
        <p:txBody>
          <a:bodyPr/>
          <a:lstStyle/>
          <a:p>
            <a:pPr>
              <a:defRPr/>
            </a:pPr>
            <a:r>
              <a:rPr lang="en-GB" dirty="0"/>
              <a:t> </a:t>
            </a:r>
            <a:fld id="{E234264E-8860-42A2-83C5-41782AA54ED9}" type="slidenum">
              <a:rPr lang="en-GB" smtClean="0"/>
              <a:pPr>
                <a:defRPr/>
              </a:pPr>
              <a:t>5</a:t>
            </a:fld>
            <a:endParaRPr lang="en-GB" dirty="0"/>
          </a:p>
        </p:txBody>
      </p:sp>
    </p:spTree>
    <p:extLst>
      <p:ext uri="{BB962C8B-B14F-4D97-AF65-F5344CB8AC3E}">
        <p14:creationId xmlns:p14="http://schemas.microsoft.com/office/powerpoint/2010/main" val="173473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A1D0F-E3D5-45DD-966D-C1C2981615A9}"/>
              </a:ext>
            </a:extLst>
          </p:cNvPr>
          <p:cNvSpPr>
            <a:spLocks noGrp="1"/>
          </p:cNvSpPr>
          <p:nvPr>
            <p:ph type="title"/>
          </p:nvPr>
        </p:nvSpPr>
        <p:spPr/>
        <p:txBody>
          <a:bodyPr/>
          <a:lstStyle/>
          <a:p>
            <a:r>
              <a:rPr lang="en-US" dirty="0"/>
              <a:t>Revenue Cycle Management</a:t>
            </a:r>
          </a:p>
        </p:txBody>
      </p:sp>
      <p:sp>
        <p:nvSpPr>
          <p:cNvPr id="3" name="Content Placeholder 2">
            <a:extLst>
              <a:ext uri="{FF2B5EF4-FFF2-40B4-BE49-F238E27FC236}">
                <a16:creationId xmlns:a16="http://schemas.microsoft.com/office/drawing/2014/main" id="{F3DD43AD-89BC-4E15-B05F-1884F3269FCD}"/>
              </a:ext>
            </a:extLst>
          </p:cNvPr>
          <p:cNvSpPr>
            <a:spLocks noGrp="1"/>
          </p:cNvSpPr>
          <p:nvPr>
            <p:ph idx="1"/>
          </p:nvPr>
        </p:nvSpPr>
        <p:spPr/>
        <p:txBody>
          <a:bodyPr/>
          <a:lstStyle/>
          <a:p>
            <a:r>
              <a:rPr lang="en-US" dirty="0"/>
              <a:t>Patient scheduling/registration</a:t>
            </a:r>
          </a:p>
          <a:p>
            <a:r>
              <a:rPr lang="en-US" dirty="0"/>
              <a:t>Visit</a:t>
            </a:r>
          </a:p>
          <a:p>
            <a:r>
              <a:rPr lang="en-US" dirty="0"/>
              <a:t>Claims submission</a:t>
            </a:r>
          </a:p>
          <a:p>
            <a:r>
              <a:rPr lang="en-US" dirty="0"/>
              <a:t>Adjudication</a:t>
            </a:r>
          </a:p>
          <a:p>
            <a:r>
              <a:rPr lang="en-US" dirty="0"/>
              <a:t>Determination</a:t>
            </a:r>
          </a:p>
          <a:p>
            <a:r>
              <a:rPr lang="en-US" dirty="0"/>
              <a:t>Reimbursement</a:t>
            </a:r>
          </a:p>
          <a:p>
            <a:r>
              <a:rPr lang="en-US" dirty="0"/>
              <a:t>Appeal</a:t>
            </a:r>
          </a:p>
        </p:txBody>
      </p:sp>
      <p:sp>
        <p:nvSpPr>
          <p:cNvPr id="4" name="Slide Number Placeholder 3">
            <a:extLst>
              <a:ext uri="{FF2B5EF4-FFF2-40B4-BE49-F238E27FC236}">
                <a16:creationId xmlns:a16="http://schemas.microsoft.com/office/drawing/2014/main" id="{F59AB4D8-C1EC-4A65-9BB9-95B5549431BF}"/>
              </a:ext>
            </a:extLst>
          </p:cNvPr>
          <p:cNvSpPr>
            <a:spLocks noGrp="1"/>
          </p:cNvSpPr>
          <p:nvPr>
            <p:ph type="sldNum" sz="quarter" idx="4"/>
          </p:nvPr>
        </p:nvSpPr>
        <p:spPr/>
        <p:txBody>
          <a:bodyPr/>
          <a:lstStyle/>
          <a:p>
            <a:pPr>
              <a:defRPr/>
            </a:pPr>
            <a:r>
              <a:rPr lang="en-GB"/>
              <a:t> </a:t>
            </a:r>
            <a:fld id="{E234264E-8860-42A2-83C5-41782AA54ED9}" type="slidenum">
              <a:rPr lang="en-GB" smtClean="0"/>
              <a:pPr>
                <a:defRPr/>
              </a:pPr>
              <a:t>6</a:t>
            </a:fld>
            <a:endParaRPr lang="en-GB" dirty="0"/>
          </a:p>
        </p:txBody>
      </p:sp>
    </p:spTree>
    <p:extLst>
      <p:ext uri="{BB962C8B-B14F-4D97-AF65-F5344CB8AC3E}">
        <p14:creationId xmlns:p14="http://schemas.microsoft.com/office/powerpoint/2010/main" val="506760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3014" name="Rectangle 6"/>
          <p:cNvSpPr>
            <a:spLocks noGrp="1" noChangeArrowheads="1"/>
          </p:cNvSpPr>
          <p:nvPr>
            <p:ph type="title"/>
          </p:nvPr>
        </p:nvSpPr>
        <p:spPr/>
        <p:txBody>
          <a:bodyPr/>
          <a:lstStyle/>
          <a:p>
            <a:r>
              <a:rPr lang="en-US" sz="4000" dirty="0"/>
              <a:t>Claim Policy Guidelines</a:t>
            </a:r>
            <a:endParaRPr lang="en-GB" sz="4000" dirty="0"/>
          </a:p>
        </p:txBody>
      </p:sp>
      <p:sp>
        <p:nvSpPr>
          <p:cNvPr id="1963015" name="Rectangle 7"/>
          <p:cNvSpPr>
            <a:spLocks noGrp="1" noChangeArrowheads="1"/>
          </p:cNvSpPr>
          <p:nvPr>
            <p:ph idx="1"/>
          </p:nvPr>
        </p:nvSpPr>
        <p:spPr/>
        <p:txBody>
          <a:bodyPr/>
          <a:lstStyle/>
          <a:p>
            <a:r>
              <a:rPr lang="en-US" dirty="0"/>
              <a:t>Insurance card</a:t>
            </a:r>
          </a:p>
          <a:p>
            <a:r>
              <a:rPr lang="en-US" dirty="0"/>
              <a:t>Insured</a:t>
            </a:r>
          </a:p>
          <a:p>
            <a:pPr lvl="1"/>
            <a:r>
              <a:rPr lang="en-US" dirty="0"/>
              <a:t>Coverage</a:t>
            </a:r>
          </a:p>
          <a:p>
            <a:r>
              <a:rPr lang="en-US" dirty="0"/>
              <a:t>Fee schedule</a:t>
            </a:r>
          </a:p>
          <a:p>
            <a:r>
              <a:rPr lang="en-US" dirty="0"/>
              <a:t>Reimbursement time frames</a:t>
            </a:r>
          </a:p>
          <a:p>
            <a:pPr lvl="1"/>
            <a:r>
              <a:rPr lang="en-US" dirty="0"/>
              <a:t>Prompt payment laws</a:t>
            </a:r>
          </a:p>
          <a:p>
            <a:pPr lvl="1"/>
            <a:endParaRPr lang="en-US" dirty="0"/>
          </a:p>
          <a:p>
            <a:endParaRPr lang="en-US" dirty="0"/>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7</a:t>
            </a:fld>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Explanation of Benefits (EOB)</a:t>
            </a:r>
            <a:br>
              <a:rPr lang="en-US" sz="4000" dirty="0"/>
            </a:br>
            <a:r>
              <a:rPr lang="en-US" sz="4000" dirty="0"/>
              <a:t>(1 of 2) </a:t>
            </a:r>
          </a:p>
        </p:txBody>
      </p:sp>
      <p:sp>
        <p:nvSpPr>
          <p:cNvPr id="3" name="Content Placeholder 2"/>
          <p:cNvSpPr>
            <a:spLocks noGrp="1"/>
          </p:cNvSpPr>
          <p:nvPr>
            <p:ph idx="1"/>
          </p:nvPr>
        </p:nvSpPr>
        <p:spPr/>
        <p:txBody>
          <a:bodyPr/>
          <a:lstStyle/>
          <a:p>
            <a:r>
              <a:rPr lang="en-US" dirty="0"/>
              <a:t>AKA remittance advice</a:t>
            </a:r>
          </a:p>
          <a:p>
            <a:r>
              <a:rPr lang="en-US" dirty="0"/>
              <a:t>Claim outcome</a:t>
            </a:r>
          </a:p>
          <a:p>
            <a:pPr lvl="1"/>
            <a:r>
              <a:rPr lang="en-US" dirty="0"/>
              <a:t>Paid</a:t>
            </a:r>
          </a:p>
          <a:p>
            <a:pPr lvl="1"/>
            <a:r>
              <a:rPr lang="en-US" dirty="0"/>
              <a:t>Adjusted</a:t>
            </a:r>
          </a:p>
          <a:p>
            <a:pPr lvl="1"/>
            <a:r>
              <a:rPr lang="en-US" dirty="0"/>
              <a:t>Suspended/pending</a:t>
            </a:r>
          </a:p>
          <a:p>
            <a:pPr lvl="1"/>
            <a:r>
              <a:rPr lang="en-US" dirty="0"/>
              <a:t>Rejected</a:t>
            </a:r>
          </a:p>
          <a:p>
            <a:pPr lvl="1"/>
            <a:r>
              <a:rPr lang="en-US" dirty="0"/>
              <a:t>Denied</a:t>
            </a:r>
          </a:p>
          <a:p>
            <a:r>
              <a:rPr lang="en-US" dirty="0"/>
              <a:t>Accompanies payment</a:t>
            </a:r>
          </a:p>
          <a:p>
            <a:r>
              <a:rPr lang="en-US" dirty="0"/>
              <a:t>Components</a:t>
            </a:r>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8</a:t>
            </a:fld>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Explanation of Benefits (EOB)</a:t>
            </a:r>
            <a:br>
              <a:rPr lang="en-US" sz="4000" dirty="0"/>
            </a:br>
            <a:r>
              <a:rPr lang="en-US" sz="4000" dirty="0"/>
              <a:t>(2 of 2) </a:t>
            </a:r>
          </a:p>
        </p:txBody>
      </p:sp>
      <p:sp>
        <p:nvSpPr>
          <p:cNvPr id="3" name="Content Placeholder 2"/>
          <p:cNvSpPr>
            <a:spLocks noGrp="1"/>
          </p:cNvSpPr>
          <p:nvPr>
            <p:ph idx="1"/>
          </p:nvPr>
        </p:nvSpPr>
        <p:spPr/>
        <p:txBody>
          <a:bodyPr/>
          <a:lstStyle/>
          <a:p>
            <a:r>
              <a:rPr lang="en-US" dirty="0"/>
              <a:t>Payment posting</a:t>
            </a:r>
          </a:p>
          <a:p>
            <a:r>
              <a:rPr lang="en-US" dirty="0"/>
              <a:t>Secondary insurance</a:t>
            </a:r>
          </a:p>
          <a:p>
            <a:r>
              <a:rPr lang="en-US" dirty="0"/>
              <a:t>Balance billing</a:t>
            </a:r>
          </a:p>
          <a:p>
            <a:r>
              <a:rPr lang="en-US" dirty="0"/>
              <a:t>EOB management</a:t>
            </a:r>
          </a:p>
        </p:txBody>
      </p:sp>
      <p:sp>
        <p:nvSpPr>
          <p:cNvPr id="5" name="Slide Number Placeholder 3"/>
          <p:cNvSpPr>
            <a:spLocks noGrp="1"/>
          </p:cNvSpPr>
          <p:nvPr>
            <p:ph type="sldNum" sz="quarter" idx="11"/>
          </p:nvPr>
        </p:nvSpPr>
        <p:spPr>
          <a:xfrm>
            <a:off x="6915150" y="6356350"/>
            <a:ext cx="20574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000" kern="1200">
                <a:solidFill>
                  <a:schemeClr val="bg2"/>
                </a:solidFill>
                <a:latin typeface="Arial"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fld id="{5CE4239C-C0A3-4449-95D2-5899E73E17B8}" type="slidenum">
              <a:rPr lang="en-US" smtClean="0"/>
              <a:pPr/>
              <a:t>9</a:t>
            </a:fld>
            <a:endParaRPr lang="en-GB" dirty="0"/>
          </a:p>
        </p:txBody>
      </p:sp>
    </p:spTree>
    <p:extLst>
      <p:ext uri="{BB962C8B-B14F-4D97-AF65-F5344CB8AC3E}">
        <p14:creationId xmlns:p14="http://schemas.microsoft.com/office/powerpoint/2010/main" val="3952426214"/>
      </p:ext>
    </p:extLst>
  </p:cSld>
  <p:clrMapOvr>
    <a:masterClrMapping/>
  </p:clrMapOvr>
</p:sld>
</file>

<file path=ppt/theme/theme1.xml><?xml version="1.0" encoding="utf-8"?>
<a:theme xmlns:a="http://schemas.openxmlformats.org/drawingml/2006/main" name="Beik">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96A852A23FCDE4B879264F43EBB2479" ma:contentTypeVersion="10" ma:contentTypeDescription="Create a new document." ma:contentTypeScope="" ma:versionID="e755f658049d389fa2e889be9ca41060">
  <xsd:schema xmlns:xsd="http://www.w3.org/2001/XMLSchema" xmlns:xs="http://www.w3.org/2001/XMLSchema" xmlns:p="http://schemas.microsoft.com/office/2006/metadata/properties" xmlns:ns2="7a523557-1534-47a0-aa04-5f6a26a2c841" targetNamespace="http://schemas.microsoft.com/office/2006/metadata/properties" ma:root="true" ma:fieldsID="19906c69760c98629aaf1bd4c2c4ae47" ns2:_="">
    <xsd:import namespace="7a523557-1534-47a0-aa04-5f6a26a2c8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523557-1534-47a0-aa04-5f6a26a2c8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ABF435-7120-4492-91B1-DD8EFE0FD5A7}">
  <ds:schemaRefs>
    <ds:schemaRef ds:uri="http://schemas.microsoft.com/sharepoint/v3/contenttype/forms"/>
  </ds:schemaRefs>
</ds:datastoreItem>
</file>

<file path=customXml/itemProps2.xml><?xml version="1.0" encoding="utf-8"?>
<ds:datastoreItem xmlns:ds="http://schemas.openxmlformats.org/officeDocument/2006/customXml" ds:itemID="{325F7711-A37B-4B33-BEBA-D2DEF4BD502F}">
  <ds:schemaRefs>
    <ds:schemaRef ds:uri="http://purl.org/dc/terms/"/>
    <ds:schemaRef ds:uri="a3f45320-6538-4004-98f1-9dd3394cf36a"/>
    <ds:schemaRef ds:uri="http://schemas.microsoft.com/office/infopath/2007/PartnerControls"/>
    <ds:schemaRef ds:uri="http://schemas.microsoft.com/office/2006/metadata/properties"/>
    <ds:schemaRef ds:uri="http://www.w3.org/XML/1998/namespace"/>
    <ds:schemaRef ds:uri="http://purl.org/dc/elements/1.1/"/>
    <ds:schemaRef ds:uri="http://schemas.microsoft.com/office/2006/documentManagement/types"/>
    <ds:schemaRef ds:uri="http://purl.org/dc/dcmitype/"/>
    <ds:schemaRef ds:uri="http://schemas.openxmlformats.org/package/2006/metadata/core-properties"/>
  </ds:schemaRefs>
</ds:datastoreItem>
</file>

<file path=customXml/itemProps3.xml><?xml version="1.0" encoding="utf-8"?>
<ds:datastoreItem xmlns:ds="http://schemas.openxmlformats.org/officeDocument/2006/customXml" ds:itemID="{8759EEDC-F62F-4833-9C18-F1422DF355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523557-1534-47a0-aa04-5f6a26a2c8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68377</TotalTime>
  <Words>1506</Words>
  <Application>Microsoft Office PowerPoint</Application>
  <PresentationFormat>On-screen Show (4:3)</PresentationFormat>
  <Paragraphs>188</Paragraphs>
  <Slides>18</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ArialMT</vt:lpstr>
      <vt:lpstr>Calibri</vt:lpstr>
      <vt:lpstr>Times New Roman</vt:lpstr>
      <vt:lpstr>Wingdings</vt:lpstr>
      <vt:lpstr>Wingdings 2</vt:lpstr>
      <vt:lpstr>Beik</vt:lpstr>
      <vt:lpstr>    Chapter 16: Receiving Payments and Insurance Problem Solving    Smith: Fordney’s Medical Insurance and Billing, 16th Edition     </vt:lpstr>
      <vt:lpstr>Lesson 16.1: Receiving Payments and Insurance Problem Solving (1 of 4)</vt:lpstr>
      <vt:lpstr>Lesson 16.1: Receiving Payments and Insurance Problem Solving (2 of 4)</vt:lpstr>
      <vt:lpstr>Lesson 16.1: Receiving Payments and Insurance Problem Solving (3 of 4)</vt:lpstr>
      <vt:lpstr>Lesson 16.1: Receiving Payments and Insurance Problem Solving (4 of 4)</vt:lpstr>
      <vt:lpstr>Revenue Cycle Management</vt:lpstr>
      <vt:lpstr>Claim Policy Guidelines</vt:lpstr>
      <vt:lpstr>Explanation of Benefits (EOB) (1 of 2) </vt:lpstr>
      <vt:lpstr>Explanation of Benefits (EOB) (2 of 2) </vt:lpstr>
      <vt:lpstr>Claim Management Techniques (1 of 2) </vt:lpstr>
      <vt:lpstr>Claim Management Techniques (2 of 2)</vt:lpstr>
      <vt:lpstr>Claim Inquiries </vt:lpstr>
      <vt:lpstr>Problem Claims </vt:lpstr>
      <vt:lpstr>Review and Appeal Process</vt:lpstr>
      <vt:lpstr>Medicare Review  and Redetermination Process</vt:lpstr>
      <vt:lpstr>TRICARE Review  and Appeal Process </vt:lpstr>
      <vt:lpstr>State Insurance Commissioner</vt:lpstr>
      <vt:lpstr>Claim Denial Management</vt:lpstr>
    </vt:vector>
  </TitlesOfParts>
  <Company>University of Texas Medical Branch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Fordney's Medical Insurance and Billing</dc:title>
  <dc:creator>John Tomedi</dc:creator>
  <cp:lastModifiedBy>Jessica Perez</cp:lastModifiedBy>
  <cp:revision>868</cp:revision>
  <cp:lastPrinted>2017-04-29T22:41:43Z</cp:lastPrinted>
  <dcterms:created xsi:type="dcterms:W3CDTF">2014-03-19T19:58:31Z</dcterms:created>
  <dcterms:modified xsi:type="dcterms:W3CDTF">2022-02-07T20:18:10Z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0x010100D96A852A23FCDE4B879264F43EBB2479</vt:lpwstr>
  </property>
</Properties>
</file>