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 id="273" r:id="rId19"/>
    <p:sldId id="275" r:id="rId20"/>
    <p:sldId id="276" r:id="rId21"/>
    <p:sldId id="277" r:id="rId22"/>
    <p:sldId id="278" r:id="rId23"/>
    <p:sldId id="279" r:id="rId24"/>
    <p:sldId id="280" r:id="rId25"/>
    <p:sldId id="281" r:id="rId26"/>
    <p:sldId id="282" r:id="rId27"/>
    <p:sldId id="283" r:id="rId28"/>
    <p:sldId id="337" r:id="rId29"/>
    <p:sldId id="338" r:id="rId30"/>
    <p:sldId id="339" r:id="rId31"/>
    <p:sldId id="349" r:id="rId32"/>
    <p:sldId id="284" r:id="rId33"/>
    <p:sldId id="341" r:id="rId34"/>
    <p:sldId id="342" r:id="rId35"/>
    <p:sldId id="343" r:id="rId36"/>
    <p:sldId id="344" r:id="rId37"/>
    <p:sldId id="345" r:id="rId38"/>
    <p:sldId id="346" r:id="rId39"/>
    <p:sldId id="285" r:id="rId40"/>
    <p:sldId id="350" r:id="rId41"/>
    <p:sldId id="351" r:id="rId42"/>
    <p:sldId id="286" r:id="rId43"/>
    <p:sldId id="287" r:id="rId44"/>
    <p:sldId id="289" r:id="rId45"/>
    <p:sldId id="291" r:id="rId46"/>
    <p:sldId id="292" r:id="rId47"/>
    <p:sldId id="293" r:id="rId48"/>
    <p:sldId id="294" r:id="rId49"/>
    <p:sldId id="295" r:id="rId50"/>
    <p:sldId id="296" r:id="rId51"/>
    <p:sldId id="297" r:id="rId52"/>
    <p:sldId id="298" r:id="rId53"/>
    <p:sldId id="300" r:id="rId54"/>
    <p:sldId id="301" r:id="rId55"/>
    <p:sldId id="302" r:id="rId56"/>
    <p:sldId id="304" r:id="rId57"/>
    <p:sldId id="305" r:id="rId58"/>
    <p:sldId id="306" r:id="rId59"/>
    <p:sldId id="355" r:id="rId60"/>
    <p:sldId id="307" r:id="rId61"/>
    <p:sldId id="308" r:id="rId62"/>
    <p:sldId id="309" r:id="rId63"/>
    <p:sldId id="314" r:id="rId64"/>
    <p:sldId id="311" r:id="rId65"/>
    <p:sldId id="312" r:id="rId66"/>
    <p:sldId id="313" r:id="rId67"/>
    <p:sldId id="315" r:id="rId68"/>
    <p:sldId id="316" r:id="rId69"/>
    <p:sldId id="317" r:id="rId70"/>
    <p:sldId id="318" r:id="rId71"/>
    <p:sldId id="354" r:id="rId7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882" autoAdjust="0"/>
    <p:restoredTop sz="89970" autoAdjust="0"/>
  </p:normalViewPr>
  <p:slideViewPr>
    <p:cSldViewPr snapToGrid="0">
      <p:cViewPr varScale="1">
        <p:scale>
          <a:sx n="75" d="100"/>
          <a:sy n="75" d="100"/>
        </p:scale>
        <p:origin x="-1620" y="-96"/>
      </p:cViewPr>
      <p:guideLst>
        <p:guide orient="horz" pos="2160"/>
        <p:guide pos="2880"/>
      </p:guideLst>
    </p:cSldViewPr>
  </p:slideViewPr>
  <p:outlineViewPr>
    <p:cViewPr>
      <p:scale>
        <a:sx n="33" d="100"/>
        <a:sy n="33" d="100"/>
      </p:scale>
      <p:origin x="0" y="-540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FEA426-18BB-46BD-BED2-52D2179C9AE5}" type="datetimeFigureOut">
              <a:rPr lang="en-US" smtClean="0"/>
              <a:t>11/10/2019</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A6131-177F-4143-B16B-48BFEAFD80AE}" type="slidenum">
              <a:rPr lang="en-US" smtClean="0"/>
              <a:t>‹#›</a:t>
            </a:fld>
            <a:endParaRPr lang="en-US" dirty="0"/>
          </a:p>
        </p:txBody>
      </p:sp>
    </p:spTree>
    <p:extLst>
      <p:ext uri="{BB962C8B-B14F-4D97-AF65-F5344CB8AC3E}">
        <p14:creationId xmlns:p14="http://schemas.microsoft.com/office/powerpoint/2010/main" val="1989146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a:t>
            </a:fld>
            <a:endParaRPr lang="en-US" dirty="0"/>
          </a:p>
        </p:txBody>
      </p:sp>
    </p:spTree>
    <p:extLst>
      <p:ext uri="{BB962C8B-B14F-4D97-AF65-F5344CB8AC3E}">
        <p14:creationId xmlns:p14="http://schemas.microsoft.com/office/powerpoint/2010/main" val="16967508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10</a:t>
            </a:fld>
            <a:endParaRPr lang="en-US" dirty="0"/>
          </a:p>
        </p:txBody>
      </p:sp>
    </p:spTree>
    <p:extLst>
      <p:ext uri="{BB962C8B-B14F-4D97-AF65-F5344CB8AC3E}">
        <p14:creationId xmlns:p14="http://schemas.microsoft.com/office/powerpoint/2010/main" val="9740944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11</a:t>
            </a:fld>
            <a:endParaRPr lang="en-US" dirty="0"/>
          </a:p>
        </p:txBody>
      </p:sp>
    </p:spTree>
    <p:extLst>
      <p:ext uri="{BB962C8B-B14F-4D97-AF65-F5344CB8AC3E}">
        <p14:creationId xmlns:p14="http://schemas.microsoft.com/office/powerpoint/2010/main" val="28061079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Temperature receptors help the human being avoid damage to the skin from excessive heat or cold.</a:t>
            </a:r>
          </a:p>
        </p:txBody>
      </p:sp>
      <p:sp>
        <p:nvSpPr>
          <p:cNvPr id="4" name="Slide Number Placeholder 3"/>
          <p:cNvSpPr>
            <a:spLocks noGrp="1"/>
          </p:cNvSpPr>
          <p:nvPr>
            <p:ph type="sldNum" sz="quarter" idx="10"/>
          </p:nvPr>
        </p:nvSpPr>
        <p:spPr/>
        <p:txBody>
          <a:bodyPr/>
          <a:lstStyle/>
          <a:p>
            <a:fld id="{605A6131-177F-4143-B16B-48BFEAFD80AE}" type="slidenum">
              <a:rPr lang="en-US" smtClean="0"/>
              <a:t>12</a:t>
            </a:fld>
            <a:endParaRPr lang="en-US" dirty="0"/>
          </a:p>
        </p:txBody>
      </p:sp>
    </p:spTree>
    <p:extLst>
      <p:ext uri="{BB962C8B-B14F-4D97-AF65-F5344CB8AC3E}">
        <p14:creationId xmlns:p14="http://schemas.microsoft.com/office/powerpoint/2010/main" val="19917360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13</a:t>
            </a:fld>
            <a:endParaRPr lang="en-US" dirty="0"/>
          </a:p>
        </p:txBody>
      </p:sp>
    </p:spTree>
    <p:extLst>
      <p:ext uri="{BB962C8B-B14F-4D97-AF65-F5344CB8AC3E}">
        <p14:creationId xmlns:p14="http://schemas.microsoft.com/office/powerpoint/2010/main" val="34122547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14</a:t>
            </a:fld>
            <a:endParaRPr lang="en-US" dirty="0"/>
          </a:p>
        </p:txBody>
      </p:sp>
    </p:spTree>
    <p:extLst>
      <p:ext uri="{BB962C8B-B14F-4D97-AF65-F5344CB8AC3E}">
        <p14:creationId xmlns:p14="http://schemas.microsoft.com/office/powerpoint/2010/main" val="10358046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15</a:t>
            </a:fld>
            <a:endParaRPr lang="en-US" dirty="0"/>
          </a:p>
        </p:txBody>
      </p:sp>
    </p:spTree>
    <p:extLst>
      <p:ext uri="{BB962C8B-B14F-4D97-AF65-F5344CB8AC3E}">
        <p14:creationId xmlns:p14="http://schemas.microsoft.com/office/powerpoint/2010/main" val="10163067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16</a:t>
            </a:fld>
            <a:endParaRPr lang="en-US" dirty="0"/>
          </a:p>
        </p:txBody>
      </p:sp>
    </p:spTree>
    <p:extLst>
      <p:ext uri="{BB962C8B-B14F-4D97-AF65-F5344CB8AC3E}">
        <p14:creationId xmlns:p14="http://schemas.microsoft.com/office/powerpoint/2010/main" val="34073789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Gustatory</a:t>
            </a:r>
            <a:r>
              <a:rPr lang="en-US" sz="1200" kern="1200" dirty="0">
                <a:solidFill>
                  <a:schemeClr val="tx1"/>
                </a:solidFill>
                <a:effectLst/>
                <a:latin typeface="+mn-lt"/>
                <a:ea typeface="+mn-ea"/>
                <a:cs typeface="+mn-cs"/>
              </a:rPr>
              <a:t> is derived from the Latin verb </a:t>
            </a:r>
            <a:r>
              <a:rPr lang="en-US" sz="1200" i="1" kern="1200" dirty="0">
                <a:solidFill>
                  <a:schemeClr val="tx1"/>
                </a:solidFill>
                <a:effectLst/>
                <a:latin typeface="+mn-lt"/>
                <a:ea typeface="+mn-ea"/>
                <a:cs typeface="+mn-cs"/>
              </a:rPr>
              <a:t>gustare</a:t>
            </a:r>
            <a:r>
              <a:rPr lang="en-US" sz="1200" kern="1200" dirty="0">
                <a:solidFill>
                  <a:schemeClr val="tx1"/>
                </a:solidFill>
                <a:effectLst/>
                <a:latin typeface="+mn-lt"/>
                <a:ea typeface="+mn-ea"/>
                <a:cs typeface="+mn-cs"/>
              </a:rPr>
              <a:t> meaning </a:t>
            </a:r>
            <a:r>
              <a:rPr lang="en-US" sz="1200" i="1" kern="1200" dirty="0">
                <a:solidFill>
                  <a:schemeClr val="tx1"/>
                </a:solidFill>
                <a:effectLst/>
                <a:latin typeface="+mn-lt"/>
                <a:ea typeface="+mn-ea"/>
                <a:cs typeface="+mn-cs"/>
              </a:rPr>
              <a:t>to taste</a:t>
            </a:r>
            <a:r>
              <a:rPr lang="en-US" sz="1200" kern="1200" dirty="0">
                <a:solidFill>
                  <a:schemeClr val="tx1"/>
                </a:solidFill>
                <a:effectLst/>
                <a:latin typeface="+mn-lt"/>
                <a:ea typeface="+mn-ea"/>
                <a:cs typeface="+mn-cs"/>
              </a:rPr>
              <a: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10.1.</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17</a:t>
            </a:fld>
            <a:endParaRPr lang="en-US" dirty="0"/>
          </a:p>
        </p:txBody>
      </p:sp>
    </p:spTree>
    <p:extLst>
      <p:ext uri="{BB962C8B-B14F-4D97-AF65-F5344CB8AC3E}">
        <p14:creationId xmlns:p14="http://schemas.microsoft.com/office/powerpoint/2010/main" val="3921264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18</a:t>
            </a:fld>
            <a:endParaRPr lang="en-US" dirty="0"/>
          </a:p>
        </p:txBody>
      </p:sp>
    </p:spTree>
    <p:extLst>
      <p:ext uri="{BB962C8B-B14F-4D97-AF65-F5344CB8AC3E}">
        <p14:creationId xmlns:p14="http://schemas.microsoft.com/office/powerpoint/2010/main" val="13673527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19</a:t>
            </a:fld>
            <a:endParaRPr lang="en-US" dirty="0"/>
          </a:p>
        </p:txBody>
      </p:sp>
    </p:spTree>
    <p:extLst>
      <p:ext uri="{BB962C8B-B14F-4D97-AF65-F5344CB8AC3E}">
        <p14:creationId xmlns:p14="http://schemas.microsoft.com/office/powerpoint/2010/main" val="824964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a:t>
            </a:fld>
            <a:endParaRPr lang="en-US" dirty="0"/>
          </a:p>
        </p:txBody>
      </p:sp>
    </p:spTree>
    <p:extLst>
      <p:ext uri="{BB962C8B-B14F-4D97-AF65-F5344CB8AC3E}">
        <p14:creationId xmlns:p14="http://schemas.microsoft.com/office/powerpoint/2010/main" val="27953600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type of nerves carry taste impulses? </a:t>
            </a:r>
            <a:r>
              <a:rPr lang="en-US" sz="1200" i="1" kern="1200" dirty="0">
                <a:solidFill>
                  <a:schemeClr val="tx1"/>
                </a:solidFill>
                <a:effectLst/>
                <a:latin typeface="+mn-lt"/>
                <a:ea typeface="+mn-ea"/>
                <a:cs typeface="+mn-cs"/>
              </a:rPr>
              <a:t>(Cranial nerves, a type of peripheral nerves)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20</a:t>
            </a:fld>
            <a:endParaRPr lang="en-US" dirty="0"/>
          </a:p>
        </p:txBody>
      </p:sp>
    </p:spTree>
    <p:extLst>
      <p:ext uri="{BB962C8B-B14F-4D97-AF65-F5344CB8AC3E}">
        <p14:creationId xmlns:p14="http://schemas.microsoft.com/office/powerpoint/2010/main" val="28913238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Olfactory neurons are found along the superior region of the nasal cavity.</a:t>
            </a:r>
          </a:p>
        </p:txBody>
      </p:sp>
      <p:sp>
        <p:nvSpPr>
          <p:cNvPr id="4" name="Slide Number Placeholder 3"/>
          <p:cNvSpPr>
            <a:spLocks noGrp="1"/>
          </p:cNvSpPr>
          <p:nvPr>
            <p:ph type="sldNum" sz="quarter" idx="10"/>
          </p:nvPr>
        </p:nvSpPr>
        <p:spPr/>
        <p:txBody>
          <a:bodyPr/>
          <a:lstStyle/>
          <a:p>
            <a:fld id="{605A6131-177F-4143-B16B-48BFEAFD80AE}" type="slidenum">
              <a:rPr lang="en-US" smtClean="0"/>
              <a:t>21</a:t>
            </a:fld>
            <a:endParaRPr lang="en-US" dirty="0"/>
          </a:p>
        </p:txBody>
      </p:sp>
    </p:spTree>
    <p:extLst>
      <p:ext uri="{BB962C8B-B14F-4D97-AF65-F5344CB8AC3E}">
        <p14:creationId xmlns:p14="http://schemas.microsoft.com/office/powerpoint/2010/main" val="7448536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Where in the brain do the impulses first arrive? </a:t>
            </a:r>
            <a:r>
              <a:rPr lang="en-US" sz="1200" i="1" kern="1200" dirty="0">
                <a:solidFill>
                  <a:schemeClr val="tx1"/>
                </a:solidFill>
                <a:effectLst/>
                <a:latin typeface="+mn-lt"/>
                <a:ea typeface="+mn-ea"/>
                <a:cs typeface="+mn-cs"/>
              </a:rPr>
              <a:t>(Olfactory bulb)</a:t>
            </a:r>
          </a:p>
        </p:txBody>
      </p:sp>
      <p:sp>
        <p:nvSpPr>
          <p:cNvPr id="4" name="Slide Number Placeholder 3"/>
          <p:cNvSpPr>
            <a:spLocks noGrp="1"/>
          </p:cNvSpPr>
          <p:nvPr>
            <p:ph type="sldNum" sz="quarter" idx="10"/>
          </p:nvPr>
        </p:nvSpPr>
        <p:spPr/>
        <p:txBody>
          <a:bodyPr/>
          <a:lstStyle/>
          <a:p>
            <a:fld id="{605A6131-177F-4143-B16B-48BFEAFD80AE}" type="slidenum">
              <a:rPr lang="en-US" smtClean="0"/>
              <a:t>22</a:t>
            </a:fld>
            <a:endParaRPr lang="en-US" dirty="0"/>
          </a:p>
        </p:txBody>
      </p:sp>
    </p:spTree>
    <p:extLst>
      <p:ext uri="{BB962C8B-B14F-4D97-AF65-F5344CB8AC3E}">
        <p14:creationId xmlns:p14="http://schemas.microsoft.com/office/powerpoint/2010/main" val="40728842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605A6131-177F-4143-B16B-48BFEAFD80AE}" type="slidenum">
              <a:rPr lang="en-US" smtClean="0"/>
              <a:t>23</a:t>
            </a:fld>
            <a:endParaRPr lang="en-US" dirty="0"/>
          </a:p>
        </p:txBody>
      </p:sp>
    </p:spTree>
    <p:extLst>
      <p:ext uri="{BB962C8B-B14F-4D97-AF65-F5344CB8AC3E}">
        <p14:creationId xmlns:p14="http://schemas.microsoft.com/office/powerpoint/2010/main" val="3726884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24</a:t>
            </a:fld>
            <a:endParaRPr lang="en-US" dirty="0"/>
          </a:p>
        </p:txBody>
      </p:sp>
    </p:spTree>
    <p:extLst>
      <p:ext uri="{BB962C8B-B14F-4D97-AF65-F5344CB8AC3E}">
        <p14:creationId xmlns:p14="http://schemas.microsoft.com/office/powerpoint/2010/main" val="6014846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25</a:t>
            </a:fld>
            <a:endParaRPr lang="en-US" dirty="0"/>
          </a:p>
        </p:txBody>
      </p:sp>
    </p:spTree>
    <p:extLst>
      <p:ext uri="{BB962C8B-B14F-4D97-AF65-F5344CB8AC3E}">
        <p14:creationId xmlns:p14="http://schemas.microsoft.com/office/powerpoint/2010/main" val="16021599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portions of the eyes are visible? </a:t>
            </a:r>
            <a:r>
              <a:rPr lang="en-US" sz="1200" i="1" kern="1200" dirty="0">
                <a:solidFill>
                  <a:schemeClr val="tx1"/>
                </a:solidFill>
                <a:effectLst/>
                <a:latin typeface="+mn-lt"/>
                <a:ea typeface="+mn-ea"/>
                <a:cs typeface="+mn-cs"/>
              </a:rPr>
              <a:t>(Only a small portion)</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Where is the part of the eye that cannot be seen externally? </a:t>
            </a:r>
            <a:r>
              <a:rPr lang="en-US" sz="1200" i="1" kern="1200" dirty="0">
                <a:solidFill>
                  <a:schemeClr val="tx1"/>
                </a:solidFill>
                <a:effectLst/>
                <a:latin typeface="+mn-lt"/>
                <a:ea typeface="+mn-ea"/>
                <a:cs typeface="+mn-cs"/>
              </a:rPr>
              <a:t>(In the eye socket or orbit)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26</a:t>
            </a:fld>
            <a:endParaRPr lang="en-US" dirty="0"/>
          </a:p>
        </p:txBody>
      </p:sp>
    </p:spTree>
    <p:extLst>
      <p:ext uri="{BB962C8B-B14F-4D97-AF65-F5344CB8AC3E}">
        <p14:creationId xmlns:p14="http://schemas.microsoft.com/office/powerpoint/2010/main" val="2395863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eye socket is formed by portions of the frontal, lacrimal, ethmoid, maxilla, zygomatic, sphenoid, and palatine bones.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27</a:t>
            </a:fld>
            <a:endParaRPr lang="en-US" dirty="0"/>
          </a:p>
        </p:txBody>
      </p:sp>
    </p:spTree>
    <p:extLst>
      <p:ext uri="{BB962C8B-B14F-4D97-AF65-F5344CB8AC3E}">
        <p14:creationId xmlns:p14="http://schemas.microsoft.com/office/powerpoint/2010/main" val="13801458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eyelids are composed of skin, connective tissue, muscle, and conjunctiva, a thin, clear, moist membrane that coats the inner eyelid and the outer surface of the eye.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28</a:t>
            </a:fld>
            <a:endParaRPr lang="en-US" dirty="0"/>
          </a:p>
        </p:txBody>
      </p:sp>
    </p:spTree>
    <p:extLst>
      <p:ext uri="{BB962C8B-B14F-4D97-AF65-F5344CB8AC3E}">
        <p14:creationId xmlns:p14="http://schemas.microsoft.com/office/powerpoint/2010/main" val="245662949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Where is the root of an eyelash? </a:t>
            </a:r>
            <a:r>
              <a:rPr lang="en-US" sz="1200" i="1" kern="1200" dirty="0">
                <a:solidFill>
                  <a:schemeClr val="tx1"/>
                </a:solidFill>
                <a:effectLst/>
                <a:latin typeface="+mn-lt"/>
                <a:ea typeface="+mn-ea"/>
                <a:cs typeface="+mn-cs"/>
              </a:rPr>
              <a:t>(In a hair follicle in the skin of the eyelid)</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29</a:t>
            </a:fld>
            <a:endParaRPr lang="en-US" dirty="0"/>
          </a:p>
        </p:txBody>
      </p:sp>
    </p:spTree>
    <p:extLst>
      <p:ext uri="{BB962C8B-B14F-4D97-AF65-F5344CB8AC3E}">
        <p14:creationId xmlns:p14="http://schemas.microsoft.com/office/powerpoint/2010/main" val="27533434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a:t>
            </a:fld>
            <a:endParaRPr lang="en-US" dirty="0"/>
          </a:p>
        </p:txBody>
      </p:sp>
    </p:spTree>
    <p:extLst>
      <p:ext uri="{BB962C8B-B14F-4D97-AF65-F5344CB8AC3E}">
        <p14:creationId xmlns:p14="http://schemas.microsoft.com/office/powerpoint/2010/main" val="54637164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the function of tears? </a:t>
            </a:r>
            <a:r>
              <a:rPr lang="en-US" sz="1200" i="1" kern="1200" dirty="0">
                <a:solidFill>
                  <a:schemeClr val="tx1"/>
                </a:solidFill>
                <a:effectLst/>
                <a:latin typeface="+mn-lt"/>
                <a:ea typeface="+mn-ea"/>
                <a:cs typeface="+mn-cs"/>
              </a:rPr>
              <a:t>(Moisten, lubricate, and cleanse anterior surface of the eye; contain lysozyme [enzyme] that destroys bacteria and prevents infection)</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10.2.</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30</a:t>
            </a:fld>
            <a:endParaRPr lang="en-US" dirty="0"/>
          </a:p>
        </p:txBody>
      </p:sp>
    </p:spTree>
    <p:extLst>
      <p:ext uri="{BB962C8B-B14F-4D97-AF65-F5344CB8AC3E}">
        <p14:creationId xmlns:p14="http://schemas.microsoft.com/office/powerpoint/2010/main" val="406430985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Refer to Figure 10.3.</a:t>
            </a:r>
          </a:p>
        </p:txBody>
      </p:sp>
      <p:sp>
        <p:nvSpPr>
          <p:cNvPr id="4" name="Slide Number Placeholder 3"/>
          <p:cNvSpPr>
            <a:spLocks noGrp="1"/>
          </p:cNvSpPr>
          <p:nvPr>
            <p:ph type="sldNum" sz="quarter" idx="10"/>
          </p:nvPr>
        </p:nvSpPr>
        <p:spPr/>
        <p:txBody>
          <a:bodyPr/>
          <a:lstStyle/>
          <a:p>
            <a:fld id="{605A6131-177F-4143-B16B-48BFEAFD80AE}" type="slidenum">
              <a:rPr lang="en-US" smtClean="0"/>
              <a:t>31</a:t>
            </a:fld>
            <a:endParaRPr lang="en-US" dirty="0"/>
          </a:p>
        </p:txBody>
      </p:sp>
    </p:spTree>
    <p:extLst>
      <p:ext uri="{BB962C8B-B14F-4D97-AF65-F5344CB8AC3E}">
        <p14:creationId xmlns:p14="http://schemas.microsoft.com/office/powerpoint/2010/main" val="178932562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Scler-</a:t>
            </a:r>
            <a:r>
              <a:rPr lang="en-US" sz="1200" kern="1200" dirty="0">
                <a:solidFill>
                  <a:schemeClr val="tx1"/>
                </a:solidFill>
                <a:effectLst/>
                <a:latin typeface="+mn-lt"/>
                <a:ea typeface="+mn-ea"/>
                <a:cs typeface="+mn-cs"/>
              </a:rPr>
              <a:t> means</a:t>
            </a:r>
            <a:r>
              <a:rPr lang="en-US" sz="1200" i="1" kern="1200" dirty="0">
                <a:solidFill>
                  <a:schemeClr val="tx1"/>
                </a:solidFill>
                <a:effectLst/>
                <a:latin typeface="+mn-lt"/>
                <a:ea typeface="+mn-ea"/>
                <a:cs typeface="+mn-cs"/>
              </a:rPr>
              <a:t> hard</a:t>
            </a:r>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Corn-</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hornlike</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605A6131-177F-4143-B16B-48BFEAFD80AE}" type="slidenum">
              <a:rPr lang="en-US" smtClean="0"/>
              <a:t>32</a:t>
            </a:fld>
            <a:endParaRPr lang="en-US" dirty="0"/>
          </a:p>
        </p:txBody>
      </p:sp>
    </p:spTree>
    <p:extLst>
      <p:ext uri="{BB962C8B-B14F-4D97-AF65-F5344CB8AC3E}">
        <p14:creationId xmlns:p14="http://schemas.microsoft.com/office/powerpoint/2010/main" val="39739880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Where is the middle layer of the eyeball? </a:t>
            </a:r>
            <a:r>
              <a:rPr lang="en-US" sz="1200" i="1" kern="1200" dirty="0">
                <a:solidFill>
                  <a:schemeClr val="tx1"/>
                </a:solidFill>
                <a:effectLst/>
                <a:latin typeface="+mn-lt"/>
                <a:ea typeface="+mn-ea"/>
                <a:cs typeface="+mn-cs"/>
              </a:rPr>
              <a:t>(Vascular tunic)</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choroid is loosely attached to the retina. It also loosely lines the sclera.  </a:t>
            </a:r>
          </a:p>
        </p:txBody>
      </p:sp>
      <p:sp>
        <p:nvSpPr>
          <p:cNvPr id="4" name="Slide Number Placeholder 3"/>
          <p:cNvSpPr>
            <a:spLocks noGrp="1"/>
          </p:cNvSpPr>
          <p:nvPr>
            <p:ph type="sldNum" sz="quarter" idx="10"/>
          </p:nvPr>
        </p:nvSpPr>
        <p:spPr/>
        <p:txBody>
          <a:bodyPr/>
          <a:lstStyle/>
          <a:p>
            <a:fld id="{605A6131-177F-4143-B16B-48BFEAFD80AE}" type="slidenum">
              <a:rPr lang="en-US" smtClean="0"/>
              <a:t>33</a:t>
            </a:fld>
            <a:endParaRPr lang="en-US" dirty="0"/>
          </a:p>
        </p:txBody>
      </p:sp>
    </p:spTree>
    <p:extLst>
      <p:ext uri="{BB962C8B-B14F-4D97-AF65-F5344CB8AC3E}">
        <p14:creationId xmlns:p14="http://schemas.microsoft.com/office/powerpoint/2010/main" val="29081078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other parts of the vascular tunic are the ciliary body and the iris.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does the ciliary body secrete</a:t>
            </a:r>
            <a:r>
              <a:rPr lang="en-US" sz="1200" i="1" kern="1200" dirty="0">
                <a:solidFill>
                  <a:schemeClr val="tx1"/>
                </a:solidFill>
                <a:effectLst/>
                <a:latin typeface="+mn-lt"/>
                <a:ea typeface="+mn-ea"/>
                <a:cs typeface="+mn-cs"/>
              </a:rPr>
              <a:t>? (Aqueous humor,</a:t>
            </a:r>
            <a:r>
              <a:rPr lang="en-US" sz="1200" i="1" kern="1200" baseline="0" dirty="0">
                <a:solidFill>
                  <a:schemeClr val="tx1"/>
                </a:solidFill>
                <a:effectLst/>
                <a:latin typeface="+mn-lt"/>
                <a:ea typeface="+mn-ea"/>
                <a:cs typeface="+mn-cs"/>
              </a:rPr>
              <a:t> a f</a:t>
            </a:r>
            <a:r>
              <a:rPr lang="en-US" sz="1200" i="1" kern="1200" dirty="0">
                <a:solidFill>
                  <a:schemeClr val="tx1"/>
                </a:solidFill>
                <a:effectLst/>
                <a:latin typeface="+mn-lt"/>
                <a:ea typeface="+mn-ea"/>
                <a:cs typeface="+mn-cs"/>
              </a:rPr>
              <a:t>luid located in the anterior portion of the eye)</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How does the lens alter shape? </a:t>
            </a:r>
            <a:r>
              <a:rPr lang="en-US" sz="1200" i="1" kern="1200" dirty="0">
                <a:solidFill>
                  <a:schemeClr val="tx1"/>
                </a:solidFill>
                <a:effectLst/>
                <a:latin typeface="+mn-lt"/>
                <a:ea typeface="+mn-ea"/>
                <a:cs typeface="+mn-cs"/>
              </a:rPr>
              <a:t>(When the ciliary muscle contracts, the suspensory ligaments relax and this makes the lens bulge to allow focusing for close vision.)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34</a:t>
            </a:fld>
            <a:endParaRPr lang="en-US" dirty="0"/>
          </a:p>
        </p:txBody>
      </p:sp>
    </p:spTree>
    <p:extLst>
      <p:ext uri="{BB962C8B-B14F-4D97-AF65-F5344CB8AC3E}">
        <p14:creationId xmlns:p14="http://schemas.microsoft.com/office/powerpoint/2010/main" val="8450765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iris is composed of two groups of smooth muscles. When the radial muscles contract, the pupil dilates. When the circular muscles contract, the pupil constricts.</a:t>
            </a:r>
          </a:p>
        </p:txBody>
      </p:sp>
      <p:sp>
        <p:nvSpPr>
          <p:cNvPr id="4" name="Slide Number Placeholder 3"/>
          <p:cNvSpPr>
            <a:spLocks noGrp="1"/>
          </p:cNvSpPr>
          <p:nvPr>
            <p:ph type="sldNum" sz="quarter" idx="10"/>
          </p:nvPr>
        </p:nvSpPr>
        <p:spPr/>
        <p:txBody>
          <a:bodyPr/>
          <a:lstStyle/>
          <a:p>
            <a:fld id="{605A6131-177F-4143-B16B-48BFEAFD80AE}" type="slidenum">
              <a:rPr lang="en-US" smtClean="0"/>
              <a:t>35</a:t>
            </a:fld>
            <a:endParaRPr lang="en-US" dirty="0"/>
          </a:p>
        </p:txBody>
      </p:sp>
    </p:spTree>
    <p:extLst>
      <p:ext uri="{BB962C8B-B14F-4D97-AF65-F5344CB8AC3E}">
        <p14:creationId xmlns:p14="http://schemas.microsoft.com/office/powerpoint/2010/main" val="304279205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36</a:t>
            </a:fld>
            <a:endParaRPr lang="en-US" dirty="0"/>
          </a:p>
        </p:txBody>
      </p:sp>
    </p:spTree>
    <p:extLst>
      <p:ext uri="{BB962C8B-B14F-4D97-AF65-F5344CB8AC3E}">
        <p14:creationId xmlns:p14="http://schemas.microsoft.com/office/powerpoint/2010/main" val="113905409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optic disk can be seen as a white spot when the physician looks into the eye with an ophthalmoscope. Blood vessels can also be seen.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fovea centralis is the region of the retina that produces the sharpest image.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37</a:t>
            </a:fld>
            <a:endParaRPr lang="en-US" dirty="0"/>
          </a:p>
        </p:txBody>
      </p:sp>
    </p:spTree>
    <p:extLst>
      <p:ext uri="{BB962C8B-B14F-4D97-AF65-F5344CB8AC3E}">
        <p14:creationId xmlns:p14="http://schemas.microsoft.com/office/powerpoint/2010/main" val="101863440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eye is divided into two cavities by the lens, suspensory ligaments, and ciliary body.</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the function of the aqueous humor? </a:t>
            </a:r>
            <a:r>
              <a:rPr lang="en-US" sz="1200" i="1" kern="1200" dirty="0">
                <a:solidFill>
                  <a:schemeClr val="tx1"/>
                </a:solidFill>
                <a:effectLst/>
                <a:latin typeface="+mn-lt"/>
                <a:ea typeface="+mn-ea"/>
                <a:cs typeface="+mn-cs"/>
              </a:rPr>
              <a:t>(Maintains the shape of anterior part of eye; nourishes the structures in that region; maintains internal pressure of eye)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What are the functions of the vitreous humor? </a:t>
            </a:r>
            <a:r>
              <a:rPr lang="en-US" sz="1200" i="1" kern="1200" dirty="0">
                <a:solidFill>
                  <a:schemeClr val="tx1"/>
                </a:solidFill>
                <a:effectLst/>
                <a:latin typeface="+mn-lt"/>
                <a:ea typeface="+mn-ea"/>
                <a:cs typeface="+mn-cs"/>
              </a:rPr>
              <a:t>(Presses the retina firmly against wall of eye; supports internal parts of eye; maintains shape of eye)</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Latin word </a:t>
            </a:r>
            <a:r>
              <a:rPr lang="en-US" sz="1200" i="1" kern="1200" dirty="0">
                <a:solidFill>
                  <a:schemeClr val="tx1"/>
                </a:solidFill>
                <a:effectLst/>
                <a:latin typeface="+mn-lt"/>
                <a:ea typeface="+mn-ea"/>
                <a:cs typeface="+mn-cs"/>
              </a:rPr>
              <a:t>umor</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body fluid</a:t>
            </a:r>
            <a:r>
              <a:rPr lang="en-US" sz="1200" kern="1200" dirty="0">
                <a:solidFill>
                  <a:schemeClr val="tx1"/>
                </a:solidFill>
                <a:effectLst/>
                <a:latin typeface="+mn-lt"/>
                <a:ea typeface="+mn-ea"/>
                <a:cs typeface="+mn-cs"/>
              </a:rPr>
              <a:t>. In medieval physiology, there were thought to be four body humors (blood, phlegm, choler, and black bile). The use of the word “humor,” meaning fluid, is now restricted to the eye.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38</a:t>
            </a:fld>
            <a:endParaRPr lang="en-US" dirty="0"/>
          </a:p>
        </p:txBody>
      </p:sp>
    </p:spTree>
    <p:extLst>
      <p:ext uri="{BB962C8B-B14F-4D97-AF65-F5344CB8AC3E}">
        <p14:creationId xmlns:p14="http://schemas.microsoft.com/office/powerpoint/2010/main" val="424566800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bending of light rays can be demonstrated by viewing a pencil or pen in a glass of water. At the water’s surface, the shape of the pen or pencil will change, because of different path of light rays through air and water.</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How are light rays bent within the eye? </a:t>
            </a:r>
            <a:r>
              <a:rPr lang="en-US" sz="1200" i="1" kern="1200" dirty="0">
                <a:solidFill>
                  <a:schemeClr val="tx1"/>
                </a:solidFill>
                <a:effectLst/>
                <a:latin typeface="+mn-lt"/>
                <a:ea typeface="+mn-ea"/>
                <a:cs typeface="+mn-cs"/>
              </a:rPr>
              <a:t>(Image is upside down and backward, the brain interprets the image in the correct position.)</a:t>
            </a:r>
          </a:p>
          <a:p>
            <a:pPr marL="171450" indent="-171450">
              <a:buFont typeface="Arial" panose="020B0604020202020204" pitchFamily="34" charset="0"/>
              <a:buChar char="•"/>
            </a:pPr>
            <a:r>
              <a:rPr lang="en-US" sz="1200" i="0" kern="1200" dirty="0">
                <a:solidFill>
                  <a:schemeClr val="tx1"/>
                </a:solidFill>
                <a:effectLst/>
                <a:latin typeface="+mn-lt"/>
                <a:ea typeface="+mn-ea"/>
                <a:cs typeface="+mn-cs"/>
              </a:rPr>
              <a:t>Refer to Figures 10.4 and 10.5.</a:t>
            </a:r>
            <a:endParaRPr lang="en-US" i="0" dirty="0"/>
          </a:p>
        </p:txBody>
      </p:sp>
      <p:sp>
        <p:nvSpPr>
          <p:cNvPr id="4" name="Slide Number Placeholder 3"/>
          <p:cNvSpPr>
            <a:spLocks noGrp="1"/>
          </p:cNvSpPr>
          <p:nvPr>
            <p:ph type="sldNum" sz="quarter" idx="10"/>
          </p:nvPr>
        </p:nvSpPr>
        <p:spPr/>
        <p:txBody>
          <a:bodyPr/>
          <a:lstStyle/>
          <a:p>
            <a:fld id="{605A6131-177F-4143-B16B-48BFEAFD80AE}" type="slidenum">
              <a:rPr lang="en-US" smtClean="0"/>
              <a:t>39</a:t>
            </a:fld>
            <a:endParaRPr lang="en-US" dirty="0"/>
          </a:p>
        </p:txBody>
      </p:sp>
    </p:spTree>
    <p:extLst>
      <p:ext uri="{BB962C8B-B14F-4D97-AF65-F5344CB8AC3E}">
        <p14:creationId xmlns:p14="http://schemas.microsoft.com/office/powerpoint/2010/main" val="2888629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a:t>
            </a:fld>
            <a:endParaRPr lang="en-US" dirty="0"/>
          </a:p>
        </p:txBody>
      </p:sp>
    </p:spTree>
    <p:extLst>
      <p:ext uri="{BB962C8B-B14F-4D97-AF65-F5344CB8AC3E}">
        <p14:creationId xmlns:p14="http://schemas.microsoft.com/office/powerpoint/2010/main" val="40267533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If a person is nearsighted, what happens to the normal focal distance? </a:t>
            </a:r>
            <a:r>
              <a:rPr lang="en-US" sz="1200" i="1" kern="1200" dirty="0">
                <a:solidFill>
                  <a:schemeClr val="tx1"/>
                </a:solidFill>
                <a:effectLst/>
                <a:latin typeface="+mn-lt"/>
                <a:ea typeface="+mn-ea"/>
                <a:cs typeface="+mn-cs"/>
              </a:rPr>
              <a:t>(Shorter)</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If a person is farsighted, what happens to the normal focal distance? </a:t>
            </a:r>
            <a:r>
              <a:rPr lang="en-US" sz="1200" i="1" kern="1200" dirty="0">
                <a:solidFill>
                  <a:schemeClr val="tx1"/>
                </a:solidFill>
                <a:effectLst/>
                <a:latin typeface="+mn-lt"/>
                <a:ea typeface="+mn-ea"/>
                <a:cs typeface="+mn-cs"/>
              </a:rPr>
              <a:t>(Longer)</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40</a:t>
            </a:fld>
            <a:endParaRPr lang="en-US" dirty="0"/>
          </a:p>
        </p:txBody>
      </p:sp>
    </p:spTree>
    <p:extLst>
      <p:ext uri="{BB962C8B-B14F-4D97-AF65-F5344CB8AC3E}">
        <p14:creationId xmlns:p14="http://schemas.microsoft.com/office/powerpoint/2010/main" val="84535507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happens to accommodation in the aging eye? </a:t>
            </a:r>
            <a:r>
              <a:rPr lang="en-US" sz="1200" i="1" kern="1200" dirty="0">
                <a:solidFill>
                  <a:schemeClr val="tx1"/>
                </a:solidFill>
                <a:effectLst/>
                <a:latin typeface="+mn-lt"/>
                <a:ea typeface="+mn-ea"/>
                <a:cs typeface="+mn-cs"/>
              </a:rPr>
              <a:t>(Becomes less effective)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41</a:t>
            </a:fld>
            <a:endParaRPr lang="en-US" dirty="0"/>
          </a:p>
        </p:txBody>
      </p:sp>
    </p:spTree>
    <p:extLst>
      <p:ext uri="{BB962C8B-B14F-4D97-AF65-F5344CB8AC3E}">
        <p14:creationId xmlns:p14="http://schemas.microsoft.com/office/powerpoint/2010/main" val="393872800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two types of photoreceptors are rods and cones.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Rhodopsin is very light sensitive and allows the eye to adapt to dim light.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Table 10.2.</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42</a:t>
            </a:fld>
            <a:endParaRPr lang="en-US" dirty="0"/>
          </a:p>
        </p:txBody>
      </p:sp>
    </p:spTree>
    <p:extLst>
      <p:ext uri="{BB962C8B-B14F-4D97-AF65-F5344CB8AC3E}">
        <p14:creationId xmlns:p14="http://schemas.microsoft.com/office/powerpoint/2010/main" val="257526612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three different types of cones, each with a different type of pigment. One type responds best to green light, one to blue light, and a third to red light.</a:t>
            </a:r>
          </a:p>
        </p:txBody>
      </p:sp>
      <p:sp>
        <p:nvSpPr>
          <p:cNvPr id="4" name="Slide Number Placeholder 3"/>
          <p:cNvSpPr>
            <a:spLocks noGrp="1"/>
          </p:cNvSpPr>
          <p:nvPr>
            <p:ph type="sldNum" sz="quarter" idx="10"/>
          </p:nvPr>
        </p:nvSpPr>
        <p:spPr/>
        <p:txBody>
          <a:bodyPr/>
          <a:lstStyle/>
          <a:p>
            <a:fld id="{605A6131-177F-4143-B16B-48BFEAFD80AE}" type="slidenum">
              <a:rPr lang="en-US" smtClean="0"/>
              <a:t>43</a:t>
            </a:fld>
            <a:endParaRPr lang="en-US" dirty="0"/>
          </a:p>
        </p:txBody>
      </p:sp>
    </p:spTree>
    <p:extLst>
      <p:ext uri="{BB962C8B-B14F-4D97-AF65-F5344CB8AC3E}">
        <p14:creationId xmlns:p14="http://schemas.microsoft.com/office/powerpoint/2010/main" val="411394547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visual impulses leave the retina in axons of the optic nerves.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Light that strikes the medial portion of the retina of the left eye enters the eye from the area in front and to the left of the body.</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Light that strikes the lateral portion of the retina of the left eye enters the eye from the area in front and to the right of the body.</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opposite occurs for the right eye.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Axons from the medial portion of the right retina cross at the optic chiasm to travel to the left hemisphere of the brain. Axons from the lateral portion of the right retina travel to the right hemisphere.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same occurs with the other eye.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As a result, the left side of the brain interprets visual information from the front and right area of vision, and the right side of the brain interprets visual information from the front and left area of vision.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44</a:t>
            </a:fld>
            <a:endParaRPr lang="en-US" dirty="0"/>
          </a:p>
        </p:txBody>
      </p:sp>
    </p:spTree>
    <p:extLst>
      <p:ext uri="{BB962C8B-B14F-4D97-AF65-F5344CB8AC3E}">
        <p14:creationId xmlns:p14="http://schemas.microsoft.com/office/powerpoint/2010/main" val="221197331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45</a:t>
            </a:fld>
            <a:endParaRPr lang="en-US" dirty="0"/>
          </a:p>
        </p:txBody>
      </p:sp>
    </p:spTree>
    <p:extLst>
      <p:ext uri="{BB962C8B-B14F-4D97-AF65-F5344CB8AC3E}">
        <p14:creationId xmlns:p14="http://schemas.microsoft.com/office/powerpoint/2010/main" val="239127705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Sound vibrations are responsible for initiating impulses that are interpreted as sound.</a:t>
            </a:r>
          </a:p>
        </p:txBody>
      </p:sp>
      <p:sp>
        <p:nvSpPr>
          <p:cNvPr id="4" name="Slide Number Placeholder 3"/>
          <p:cNvSpPr>
            <a:spLocks noGrp="1"/>
          </p:cNvSpPr>
          <p:nvPr>
            <p:ph type="sldNum" sz="quarter" idx="10"/>
          </p:nvPr>
        </p:nvSpPr>
        <p:spPr/>
        <p:txBody>
          <a:bodyPr/>
          <a:lstStyle/>
          <a:p>
            <a:fld id="{605A6131-177F-4143-B16B-48BFEAFD80AE}" type="slidenum">
              <a:rPr lang="en-US" smtClean="0"/>
              <a:t>46</a:t>
            </a:fld>
            <a:endParaRPr lang="en-US" dirty="0"/>
          </a:p>
        </p:txBody>
      </p:sp>
    </p:spTree>
    <p:extLst>
      <p:ext uri="{BB962C8B-B14F-4D97-AF65-F5344CB8AC3E}">
        <p14:creationId xmlns:p14="http://schemas.microsoft.com/office/powerpoint/2010/main" val="94474353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Refer to Figure 10.7.</a:t>
            </a:r>
          </a:p>
        </p:txBody>
      </p:sp>
      <p:sp>
        <p:nvSpPr>
          <p:cNvPr id="4" name="Slide Number Placeholder 3"/>
          <p:cNvSpPr>
            <a:spLocks noGrp="1"/>
          </p:cNvSpPr>
          <p:nvPr>
            <p:ph type="sldNum" sz="quarter" idx="5"/>
          </p:nvPr>
        </p:nvSpPr>
        <p:spPr/>
        <p:txBody>
          <a:bodyPr/>
          <a:lstStyle/>
          <a:p>
            <a:fld id="{605A6131-177F-4143-B16B-48BFEAFD80AE}" type="slidenum">
              <a:rPr lang="en-US" smtClean="0"/>
              <a:t>47</a:t>
            </a:fld>
            <a:endParaRPr lang="en-US" dirty="0"/>
          </a:p>
        </p:txBody>
      </p:sp>
    </p:spTree>
    <p:extLst>
      <p:ext uri="{BB962C8B-B14F-4D97-AF65-F5344CB8AC3E}">
        <p14:creationId xmlns:p14="http://schemas.microsoft.com/office/powerpoint/2010/main" val="231548727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48</a:t>
            </a:fld>
            <a:endParaRPr lang="en-US" dirty="0"/>
          </a:p>
        </p:txBody>
      </p:sp>
    </p:spTree>
    <p:extLst>
      <p:ext uri="{BB962C8B-B14F-4D97-AF65-F5344CB8AC3E}">
        <p14:creationId xmlns:p14="http://schemas.microsoft.com/office/powerpoint/2010/main" val="60610191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 adults the opening of the external auditory canal is superior to the tympanic membrane.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 infants, because of the position of the ears, the opening of the external auditory canal is actually inferior to the tympanic membrane.</a:t>
            </a:r>
          </a:p>
        </p:txBody>
      </p:sp>
      <p:sp>
        <p:nvSpPr>
          <p:cNvPr id="4" name="Slide Number Placeholder 3"/>
          <p:cNvSpPr>
            <a:spLocks noGrp="1"/>
          </p:cNvSpPr>
          <p:nvPr>
            <p:ph type="sldNum" sz="quarter" idx="10"/>
          </p:nvPr>
        </p:nvSpPr>
        <p:spPr/>
        <p:txBody>
          <a:bodyPr/>
          <a:lstStyle/>
          <a:p>
            <a:fld id="{605A6131-177F-4143-B16B-48BFEAFD80AE}" type="slidenum">
              <a:rPr lang="en-US" smtClean="0"/>
              <a:t>49</a:t>
            </a:fld>
            <a:endParaRPr lang="en-US" dirty="0"/>
          </a:p>
        </p:txBody>
      </p:sp>
    </p:spTree>
    <p:extLst>
      <p:ext uri="{BB962C8B-B14F-4D97-AF65-F5344CB8AC3E}">
        <p14:creationId xmlns:p14="http://schemas.microsoft.com/office/powerpoint/2010/main" val="34111024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t>Refer to Table 10.1.</a:t>
            </a:r>
          </a:p>
        </p:txBody>
      </p:sp>
      <p:sp>
        <p:nvSpPr>
          <p:cNvPr id="4" name="Slide Number Placeholder 3"/>
          <p:cNvSpPr>
            <a:spLocks noGrp="1"/>
          </p:cNvSpPr>
          <p:nvPr>
            <p:ph type="sldNum" sz="quarter" idx="10"/>
          </p:nvPr>
        </p:nvSpPr>
        <p:spPr/>
        <p:txBody>
          <a:bodyPr/>
          <a:lstStyle/>
          <a:p>
            <a:fld id="{605A6131-177F-4143-B16B-48BFEAFD80AE}" type="slidenum">
              <a:rPr lang="en-US" smtClean="0"/>
              <a:t>5</a:t>
            </a:fld>
            <a:endParaRPr lang="en-US" dirty="0"/>
          </a:p>
        </p:txBody>
      </p:sp>
    </p:spTree>
    <p:extLst>
      <p:ext uri="{BB962C8B-B14F-4D97-AF65-F5344CB8AC3E}">
        <p14:creationId xmlns:p14="http://schemas.microsoft.com/office/powerpoint/2010/main" val="13886769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tympanic membrane (eardrum) separates the external ear from the middle ear. It can be seen clearly through an otoscope.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middle ear and inner ear cannot be viewed directly.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50</a:t>
            </a:fld>
            <a:endParaRPr lang="en-US" dirty="0"/>
          </a:p>
        </p:txBody>
      </p:sp>
    </p:spTree>
    <p:extLst>
      <p:ext uri="{BB962C8B-B14F-4D97-AF65-F5344CB8AC3E}">
        <p14:creationId xmlns:p14="http://schemas.microsoft.com/office/powerpoint/2010/main" val="154714415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eustachian tube or </a:t>
            </a:r>
            <a:r>
              <a:rPr lang="en-US" sz="1200" i="1" kern="1200" dirty="0">
                <a:solidFill>
                  <a:schemeClr val="tx1"/>
                </a:solidFill>
                <a:effectLst/>
                <a:latin typeface="+mn-lt"/>
                <a:ea typeface="+mn-ea"/>
                <a:cs typeface="+mn-cs"/>
              </a:rPr>
              <a:t>auditory tube </a:t>
            </a:r>
            <a:r>
              <a:rPr lang="en-US" sz="1200" kern="1200" dirty="0">
                <a:solidFill>
                  <a:schemeClr val="tx1"/>
                </a:solidFill>
                <a:effectLst/>
                <a:latin typeface="+mn-lt"/>
                <a:ea typeface="+mn-ea"/>
                <a:cs typeface="+mn-cs"/>
              </a:rPr>
              <a:t>connects the middle ear to the throat.</a:t>
            </a:r>
          </a:p>
        </p:txBody>
      </p:sp>
      <p:sp>
        <p:nvSpPr>
          <p:cNvPr id="4" name="Slide Number Placeholder 3"/>
          <p:cNvSpPr>
            <a:spLocks noGrp="1"/>
          </p:cNvSpPr>
          <p:nvPr>
            <p:ph type="sldNum" sz="quarter" idx="10"/>
          </p:nvPr>
        </p:nvSpPr>
        <p:spPr/>
        <p:txBody>
          <a:bodyPr/>
          <a:lstStyle/>
          <a:p>
            <a:fld id="{605A6131-177F-4143-B16B-48BFEAFD80AE}" type="slidenum">
              <a:rPr lang="en-US" smtClean="0"/>
              <a:t>51</a:t>
            </a:fld>
            <a:endParaRPr lang="en-US" dirty="0"/>
          </a:p>
        </p:txBody>
      </p:sp>
    </p:spTree>
    <p:extLst>
      <p:ext uri="{BB962C8B-B14F-4D97-AF65-F5344CB8AC3E}">
        <p14:creationId xmlns:p14="http://schemas.microsoft.com/office/powerpoint/2010/main" val="146379476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When the bones of the ear do not move freely (otosclerosis), it interferes with sound transmission.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52</a:t>
            </a:fld>
            <a:endParaRPr lang="en-US" dirty="0"/>
          </a:p>
        </p:txBody>
      </p:sp>
    </p:spTree>
    <p:extLst>
      <p:ext uri="{BB962C8B-B14F-4D97-AF65-F5344CB8AC3E}">
        <p14:creationId xmlns:p14="http://schemas.microsoft.com/office/powerpoint/2010/main" val="419166052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53</a:t>
            </a:fld>
            <a:endParaRPr lang="en-US" dirty="0"/>
          </a:p>
        </p:txBody>
      </p:sp>
    </p:spTree>
    <p:extLst>
      <p:ext uri="{BB962C8B-B14F-4D97-AF65-F5344CB8AC3E}">
        <p14:creationId xmlns:p14="http://schemas.microsoft.com/office/powerpoint/2010/main" val="293532772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54</a:t>
            </a:fld>
            <a:endParaRPr lang="en-US" dirty="0"/>
          </a:p>
        </p:txBody>
      </p:sp>
    </p:spTree>
    <p:extLst>
      <p:ext uri="{BB962C8B-B14F-4D97-AF65-F5344CB8AC3E}">
        <p14:creationId xmlns:p14="http://schemas.microsoft.com/office/powerpoint/2010/main" val="69107943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receptors on the Organ of Corti are hair cells with hair-like projections.</a:t>
            </a:r>
          </a:p>
          <a:p>
            <a:pPr marL="171450" indent="-171450">
              <a:buFont typeface="Arial" panose="020B0604020202020204" pitchFamily="34" charset="0"/>
              <a:buChar char="•"/>
            </a:pPr>
            <a:r>
              <a:rPr lang="en-US" dirty="0"/>
              <a:t>Refer to Figure 10.8.</a:t>
            </a:r>
          </a:p>
        </p:txBody>
      </p:sp>
      <p:sp>
        <p:nvSpPr>
          <p:cNvPr id="4" name="Slide Number Placeholder 3"/>
          <p:cNvSpPr>
            <a:spLocks noGrp="1"/>
          </p:cNvSpPr>
          <p:nvPr>
            <p:ph type="sldNum" sz="quarter" idx="10"/>
          </p:nvPr>
        </p:nvSpPr>
        <p:spPr/>
        <p:txBody>
          <a:bodyPr/>
          <a:lstStyle/>
          <a:p>
            <a:fld id="{605A6131-177F-4143-B16B-48BFEAFD80AE}" type="slidenum">
              <a:rPr lang="en-US" smtClean="0"/>
              <a:t>55</a:t>
            </a:fld>
            <a:endParaRPr lang="en-US" dirty="0"/>
          </a:p>
        </p:txBody>
      </p:sp>
    </p:spTree>
    <p:extLst>
      <p:ext uri="{BB962C8B-B14F-4D97-AF65-F5344CB8AC3E}">
        <p14:creationId xmlns:p14="http://schemas.microsoft.com/office/powerpoint/2010/main" val="143846901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Frequency is described as wave length.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High frequency sounds have shorter wave lengths than low frequency sounds.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Decibels are units of loudness.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ability to hear is a function of frequency and loudness of sound.</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56</a:t>
            </a:fld>
            <a:endParaRPr lang="en-US" dirty="0"/>
          </a:p>
        </p:txBody>
      </p:sp>
    </p:spTree>
    <p:extLst>
      <p:ext uri="{BB962C8B-B14F-4D97-AF65-F5344CB8AC3E}">
        <p14:creationId xmlns:p14="http://schemas.microsoft.com/office/powerpoint/2010/main" val="323253425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vibrations of sound are transferred through the ear to the mechanoreceptors in the inner ear.</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Interference with hearing may occur when there is excessive fluid in the middle ear or when the auditory ossicles do not move properly.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57</a:t>
            </a:fld>
            <a:endParaRPr lang="en-US" dirty="0"/>
          </a:p>
        </p:txBody>
      </p:sp>
    </p:spTree>
    <p:extLst>
      <p:ext uri="{BB962C8B-B14F-4D97-AF65-F5344CB8AC3E}">
        <p14:creationId xmlns:p14="http://schemas.microsoft.com/office/powerpoint/2010/main" val="287115696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Interference with hearing may occur if the hearing receptors do not work properly or if nerve transmission does not occur normally.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58</a:t>
            </a:fld>
            <a:endParaRPr lang="en-US" dirty="0"/>
          </a:p>
        </p:txBody>
      </p:sp>
    </p:spTree>
    <p:extLst>
      <p:ext uri="{BB962C8B-B14F-4D97-AF65-F5344CB8AC3E}">
        <p14:creationId xmlns:p14="http://schemas.microsoft.com/office/powerpoint/2010/main" val="232651562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59</a:t>
            </a:fld>
            <a:endParaRPr lang="en-US" dirty="0"/>
          </a:p>
        </p:txBody>
      </p:sp>
    </p:spTree>
    <p:extLst>
      <p:ext uri="{BB962C8B-B14F-4D97-AF65-F5344CB8AC3E}">
        <p14:creationId xmlns:p14="http://schemas.microsoft.com/office/powerpoint/2010/main" val="27877209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an action potential? </a:t>
            </a:r>
            <a:r>
              <a:rPr lang="en-US" sz="1200" i="1" kern="1200" dirty="0">
                <a:solidFill>
                  <a:schemeClr val="tx1"/>
                </a:solidFill>
                <a:effectLst/>
                <a:latin typeface="+mn-lt"/>
                <a:ea typeface="+mn-ea"/>
                <a:cs typeface="+mn-cs"/>
              </a:rPr>
              <a:t>(An impulse)</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type of nerves conduct information from the sensory receptors to the brain? </a:t>
            </a:r>
            <a:r>
              <a:rPr lang="en-US" sz="1200" i="1" kern="1200" dirty="0">
                <a:solidFill>
                  <a:schemeClr val="tx1"/>
                </a:solidFill>
                <a:effectLst/>
                <a:latin typeface="+mn-lt"/>
                <a:ea typeface="+mn-ea"/>
                <a:cs typeface="+mn-cs"/>
              </a:rPr>
              <a:t>(Afferent)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a:t>
            </a:fld>
            <a:endParaRPr lang="en-US" dirty="0"/>
          </a:p>
        </p:txBody>
      </p:sp>
    </p:spTree>
    <p:extLst>
      <p:ext uri="{BB962C8B-B14F-4D97-AF65-F5344CB8AC3E}">
        <p14:creationId xmlns:p14="http://schemas.microsoft.com/office/powerpoint/2010/main" val="246090104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body is able to determine the position of the head relative to gravity at rest (static equilibrium) and when it is moving (dynamic equilibrium.)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60</a:t>
            </a:fld>
            <a:endParaRPr lang="en-US" dirty="0"/>
          </a:p>
        </p:txBody>
      </p:sp>
    </p:spTree>
    <p:extLst>
      <p:ext uri="{BB962C8B-B14F-4D97-AF65-F5344CB8AC3E}">
        <p14:creationId xmlns:p14="http://schemas.microsoft.com/office/powerpoint/2010/main" val="95198055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vestibule portion of the bony labyrinth of the middle ear contains the organs of static equilibrium.</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utricle and the saccule each contain a small structure called a macula.</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61</a:t>
            </a:fld>
            <a:endParaRPr lang="en-US" dirty="0"/>
          </a:p>
        </p:txBody>
      </p:sp>
    </p:spTree>
    <p:extLst>
      <p:ext uri="{BB962C8B-B14F-4D97-AF65-F5344CB8AC3E}">
        <p14:creationId xmlns:p14="http://schemas.microsoft.com/office/powerpoint/2010/main" val="385991340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hairs in the macula are similar to those in the organ of Corti.</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i="1" kern="1200" dirty="0">
                <a:solidFill>
                  <a:schemeClr val="tx1"/>
                </a:solidFill>
                <a:effectLst/>
                <a:latin typeface="+mn-lt"/>
                <a:ea typeface="+mn-ea"/>
                <a:cs typeface="+mn-cs"/>
              </a:rPr>
              <a:t>Otolith</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ear stone</a:t>
            </a:r>
            <a:r>
              <a:rPr lang="en-US" sz="1200" kern="1200" dirty="0">
                <a:solidFill>
                  <a:schemeClr val="tx1"/>
                </a:solidFill>
                <a:effectLst/>
                <a:latin typeface="+mn-lt"/>
                <a:ea typeface="+mn-ea"/>
                <a:cs typeface="+mn-cs"/>
              </a:rPr>
              <a:t>. Otoliths are small solid grains of calcium carbonate.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How do the movements of the hairs on the receptor sites of the macula help maintain balance? </a:t>
            </a:r>
            <a:r>
              <a:rPr lang="en-US" sz="1200" i="1" kern="1200" dirty="0">
                <a:solidFill>
                  <a:schemeClr val="tx1"/>
                </a:solidFill>
                <a:effectLst/>
                <a:latin typeface="+mn-lt"/>
                <a:ea typeface="+mn-ea"/>
                <a:cs typeface="+mn-cs"/>
              </a:rPr>
              <a:t>(As the gelatinous mass moves, it bends hair on receptor cells; initiates an impulse; travels to the CNS by way of vestibular branch of vestibulocochlear nerve; CNS interprets information; sends motor impulses to appropriate muscles to maintain balance.)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62</a:t>
            </a:fld>
            <a:endParaRPr lang="en-US" dirty="0"/>
          </a:p>
        </p:txBody>
      </p:sp>
    </p:spTree>
    <p:extLst>
      <p:ext uri="{BB962C8B-B14F-4D97-AF65-F5344CB8AC3E}">
        <p14:creationId xmlns:p14="http://schemas.microsoft.com/office/powerpoint/2010/main" val="176938923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63</a:t>
            </a:fld>
            <a:endParaRPr lang="en-US" dirty="0"/>
          </a:p>
        </p:txBody>
      </p:sp>
    </p:spTree>
    <p:extLst>
      <p:ext uri="{BB962C8B-B14F-4D97-AF65-F5344CB8AC3E}">
        <p14:creationId xmlns:p14="http://schemas.microsoft.com/office/powerpoint/2010/main" val="342604652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a:t>
            </a:r>
            <a:r>
              <a:rPr lang="en-US" sz="1200" i="1" kern="1200" dirty="0">
                <a:solidFill>
                  <a:schemeClr val="tx1"/>
                </a:solidFill>
                <a:effectLst/>
                <a:latin typeface="+mn-lt"/>
                <a:ea typeface="+mn-ea"/>
                <a:cs typeface="+mn-cs"/>
              </a:rPr>
              <a:t>crista ampullaris</a:t>
            </a:r>
            <a:r>
              <a:rPr lang="en-US" sz="1200" kern="1200" dirty="0">
                <a:solidFill>
                  <a:schemeClr val="tx1"/>
                </a:solidFill>
                <a:effectLst/>
                <a:latin typeface="+mn-lt"/>
                <a:ea typeface="+mn-ea"/>
                <a:cs typeface="+mn-cs"/>
              </a:rPr>
              <a:t> consists of hair cells and supporting cells. It is covered by a dome-shaped mass called a </a:t>
            </a:r>
            <a:r>
              <a:rPr lang="en-US" sz="1200" i="1" kern="1200" dirty="0">
                <a:solidFill>
                  <a:schemeClr val="tx1"/>
                </a:solidFill>
                <a:effectLst/>
                <a:latin typeface="+mn-lt"/>
                <a:ea typeface="+mn-ea"/>
                <a:cs typeface="+mn-cs"/>
              </a:rPr>
              <a:t>cupula</a:t>
            </a:r>
            <a:r>
              <a:rPr lang="en-US" sz="1200" kern="1200" dirty="0">
                <a:solidFill>
                  <a:schemeClr val="tx1"/>
                </a:solidFill>
                <a:effectLst/>
                <a:latin typeface="+mn-lt"/>
                <a:ea typeface="+mn-ea"/>
                <a:cs typeface="+mn-cs"/>
              </a:rPr>
              <a:t>. One is located in each ampule.</a:t>
            </a:r>
          </a:p>
        </p:txBody>
      </p:sp>
      <p:sp>
        <p:nvSpPr>
          <p:cNvPr id="4" name="Slide Number Placeholder 3"/>
          <p:cNvSpPr>
            <a:spLocks noGrp="1"/>
          </p:cNvSpPr>
          <p:nvPr>
            <p:ph type="sldNum" sz="quarter" idx="10"/>
          </p:nvPr>
        </p:nvSpPr>
        <p:spPr/>
        <p:txBody>
          <a:bodyPr/>
          <a:lstStyle/>
          <a:p>
            <a:fld id="{605A6131-177F-4143-B16B-48BFEAFD80AE}" type="slidenum">
              <a:rPr lang="en-US" smtClean="0"/>
              <a:t>64</a:t>
            </a:fld>
            <a:endParaRPr lang="en-US" dirty="0"/>
          </a:p>
        </p:txBody>
      </p:sp>
    </p:spTree>
    <p:extLst>
      <p:ext uri="{BB962C8B-B14F-4D97-AF65-F5344CB8AC3E}">
        <p14:creationId xmlns:p14="http://schemas.microsoft.com/office/powerpoint/2010/main" val="1857584532"/>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65</a:t>
            </a:fld>
            <a:endParaRPr lang="en-US" dirty="0"/>
          </a:p>
        </p:txBody>
      </p:sp>
    </p:spTree>
    <p:extLst>
      <p:ext uri="{BB962C8B-B14F-4D97-AF65-F5344CB8AC3E}">
        <p14:creationId xmlns:p14="http://schemas.microsoft.com/office/powerpoint/2010/main" val="112263159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66</a:t>
            </a:fld>
            <a:endParaRPr lang="en-US" dirty="0"/>
          </a:p>
        </p:txBody>
      </p:sp>
    </p:spTree>
    <p:extLst>
      <p:ext uri="{BB962C8B-B14F-4D97-AF65-F5344CB8AC3E}">
        <p14:creationId xmlns:p14="http://schemas.microsoft.com/office/powerpoint/2010/main" val="3981742242"/>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 the eye, the lens tends to become thicker and less elastic, which makes it less able to change shape to accommodate for near vision.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About 90% of people over 70 have some degree of cataract formation.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Since rhodopsin is slower in older people, dark adaptation takes longer and is not as complete.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Age-related changes to the eye make it more difficult for older people to read and fill out forms correctly, especially if the forms are printed in small type and they are reading in dim light.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67</a:t>
            </a:fld>
            <a:endParaRPr lang="en-US" dirty="0"/>
          </a:p>
        </p:txBody>
      </p:sp>
    </p:spTree>
    <p:extLst>
      <p:ext uri="{BB962C8B-B14F-4D97-AF65-F5344CB8AC3E}">
        <p14:creationId xmlns:p14="http://schemas.microsoft.com/office/powerpoint/2010/main" val="319156645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If the joints between the auditory ossicles become less movable, this could interfere with the transmission of sound waves to the inner ear.</a:t>
            </a:r>
          </a:p>
        </p:txBody>
      </p:sp>
      <p:sp>
        <p:nvSpPr>
          <p:cNvPr id="4" name="Slide Number Placeholder 3"/>
          <p:cNvSpPr>
            <a:spLocks noGrp="1"/>
          </p:cNvSpPr>
          <p:nvPr>
            <p:ph type="sldNum" sz="quarter" idx="10"/>
          </p:nvPr>
        </p:nvSpPr>
        <p:spPr/>
        <p:txBody>
          <a:bodyPr/>
          <a:lstStyle/>
          <a:p>
            <a:fld id="{605A6131-177F-4143-B16B-48BFEAFD80AE}" type="slidenum">
              <a:rPr lang="en-US" smtClean="0"/>
              <a:t>68</a:t>
            </a:fld>
            <a:endParaRPr lang="en-US" dirty="0"/>
          </a:p>
        </p:txBody>
      </p:sp>
    </p:spTree>
    <p:extLst>
      <p:ext uri="{BB962C8B-B14F-4D97-AF65-F5344CB8AC3E}">
        <p14:creationId xmlns:p14="http://schemas.microsoft.com/office/powerpoint/2010/main" val="907213664"/>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69</a:t>
            </a:fld>
            <a:endParaRPr lang="en-US" dirty="0"/>
          </a:p>
        </p:txBody>
      </p:sp>
    </p:spTree>
    <p:extLst>
      <p:ext uri="{BB962C8B-B14F-4D97-AF65-F5344CB8AC3E}">
        <p14:creationId xmlns:p14="http://schemas.microsoft.com/office/powerpoint/2010/main" val="6842156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Some sense receptors are most sensitive to changes in stimuli. They become tolerant to continuous stimuli of the same strength.</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Give examples of sensory stimuli that result in sensory adaptation. </a:t>
            </a:r>
            <a:r>
              <a:rPr lang="en-US" sz="1200" i="1" kern="1200" dirty="0">
                <a:solidFill>
                  <a:schemeClr val="tx1"/>
                </a:solidFill>
                <a:effectLst/>
                <a:latin typeface="+mn-lt"/>
                <a:ea typeface="+mn-ea"/>
                <a:cs typeface="+mn-cs"/>
              </a:rPr>
              <a:t>(Clothing touching the body at rest)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a:t>
            </a:fld>
            <a:endParaRPr lang="en-US" dirty="0"/>
          </a:p>
        </p:txBody>
      </p:sp>
    </p:spTree>
    <p:extLst>
      <p:ext uri="{BB962C8B-B14F-4D97-AF65-F5344CB8AC3E}">
        <p14:creationId xmlns:p14="http://schemas.microsoft.com/office/powerpoint/2010/main" val="3587775172"/>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70</a:t>
            </a:fld>
            <a:endParaRPr lang="en-US" dirty="0"/>
          </a:p>
        </p:txBody>
      </p:sp>
    </p:spTree>
    <p:extLst>
      <p:ext uri="{BB962C8B-B14F-4D97-AF65-F5344CB8AC3E}">
        <p14:creationId xmlns:p14="http://schemas.microsoft.com/office/powerpoint/2010/main" val="751666272"/>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71</a:t>
            </a:fld>
            <a:endParaRPr lang="en-US" dirty="0"/>
          </a:p>
        </p:txBody>
      </p:sp>
    </p:spTree>
    <p:extLst>
      <p:ext uri="{BB962C8B-B14F-4D97-AF65-F5344CB8AC3E}">
        <p14:creationId xmlns:p14="http://schemas.microsoft.com/office/powerpoint/2010/main" val="17343285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a:t>
            </a:fld>
            <a:endParaRPr lang="en-US" dirty="0"/>
          </a:p>
        </p:txBody>
      </p:sp>
    </p:spTree>
    <p:extLst>
      <p:ext uri="{BB962C8B-B14F-4D97-AF65-F5344CB8AC3E}">
        <p14:creationId xmlns:p14="http://schemas.microsoft.com/office/powerpoint/2010/main" val="31173609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a:t>
            </a:fld>
            <a:endParaRPr lang="en-US" dirty="0"/>
          </a:p>
        </p:txBody>
      </p:sp>
    </p:spTree>
    <p:extLst>
      <p:ext uri="{BB962C8B-B14F-4D97-AF65-F5344CB8AC3E}">
        <p14:creationId xmlns:p14="http://schemas.microsoft.com/office/powerpoint/2010/main" val="1685191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b="1"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96914182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231798214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endParaRPr lang="en-US" dirty="0"/>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r>
              <a:rPr lang="en-US" dirty="0"/>
              <a:t>Copyright 2016 by Elsevier Inc. All rights reserved.</a:t>
            </a:r>
          </a:p>
        </p:txBody>
      </p:sp>
      <p:sp>
        <p:nvSpPr>
          <p:cNvPr id="7" name="Slide Number Placeholder 6"/>
          <p:cNvSpPr>
            <a:spLocks noGrp="1"/>
          </p:cNvSpPr>
          <p:nvPr>
            <p:ph type="sldNum" sz="quarter" idx="12"/>
          </p:nvPr>
        </p:nvSpPr>
        <p:spPr/>
        <p:txBody>
          <a:bodyPr/>
          <a:lstStyle/>
          <a:p>
            <a:fld id="{04E34968-DBBB-4A86-ABF3-CD5474A4D247}" type="slidenum">
              <a:rPr lang="en-US" smtClean="0"/>
              <a:t>‹#›</a:t>
            </a:fld>
            <a:endParaRPr lang="en-US" dirty="0"/>
          </a:p>
        </p:txBody>
      </p:sp>
    </p:spTree>
    <p:extLst>
      <p:ext uri="{BB962C8B-B14F-4D97-AF65-F5344CB8AC3E}">
        <p14:creationId xmlns:p14="http://schemas.microsoft.com/office/powerpoint/2010/main" val="304029821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GB" dirty="0"/>
          </a:p>
        </p:txBody>
      </p:sp>
      <p:sp>
        <p:nvSpPr>
          <p:cNvPr id="1027" name="Rectangle 3"/>
          <p:cNvSpPr>
            <a:spLocks noGrp="1" noChangeArrowheads="1"/>
          </p:cNvSpPr>
          <p:nvPr>
            <p:ph type="body" idx="1"/>
          </p:nvPr>
        </p:nvSpPr>
        <p:spPr bwMode="auto">
          <a:xfrm>
            <a:off x="685800" y="1641475"/>
            <a:ext cx="7772400" cy="445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109"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
        <p:nvSpPr>
          <p:cNvPr id="6" name="Rectangle 13">
            <a:extLst>
              <a:ext uri="{FF2B5EF4-FFF2-40B4-BE49-F238E27FC236}"/>
            </a:extLst>
          </p:cNvPr>
          <p:cNvSpPr txBox="1">
            <a:spLocks noChangeArrowheads="1"/>
          </p:cNvSpPr>
          <p:nvPr/>
        </p:nvSpPr>
        <p:spPr bwMode="auto">
          <a:xfrm>
            <a:off x="1905000" y="6543675"/>
            <a:ext cx="5562600" cy="238125"/>
          </a:xfrm>
          <a:prstGeom prst="rect">
            <a:avLst/>
          </a:prstGeom>
          <a:noFill/>
          <a:ln>
            <a:noFill/>
          </a:ln>
          <a:effectLst/>
          <a:extLst/>
        </p:spPr>
        <p:txBody>
          <a:bodyPr/>
          <a:lstStyle>
            <a:lvl1pPr algn="r">
              <a:defRPr sz="800" smtClean="0">
                <a:solidFill>
                  <a:schemeClr val="bg2"/>
                </a:solidFill>
                <a:ea typeface="ＭＳ Ｐゴシック" charset="-128"/>
                <a:cs typeface="Arial" charset="0"/>
              </a:defRPr>
            </a:lvl1pPr>
          </a:lstStyle>
          <a:p>
            <a:pPr algn="ctr">
              <a:lnSpc>
                <a:spcPct val="90000"/>
              </a:lnSpc>
              <a:spcBef>
                <a:spcPct val="50000"/>
              </a:spcBef>
              <a:buClr>
                <a:srgbClr val="FFCC00"/>
              </a:buClr>
              <a:defRPr/>
            </a:pPr>
            <a:r>
              <a:rPr lang="en-US" dirty="0">
                <a:latin typeface="Arial"/>
                <a:ea typeface="Times New Roman"/>
              </a:rPr>
              <a:t>Copyright © </a:t>
            </a:r>
            <a:r>
              <a:rPr lang="en-US" dirty="0" smtClean="0">
                <a:latin typeface="Arial"/>
                <a:ea typeface="Times New Roman"/>
              </a:rPr>
              <a:t>2021 </a:t>
            </a:r>
            <a:r>
              <a:rPr lang="en-US" dirty="0">
                <a:latin typeface="Arial"/>
                <a:ea typeface="Times New Roman"/>
              </a:rPr>
              <a:t>by Elsevier Inc. All Rights Reserved.</a:t>
            </a:r>
            <a:endParaRPr lang="en-US" dirty="0">
              <a:latin typeface="Arial" charset="0"/>
            </a:endParaRPr>
          </a:p>
        </p:txBody>
      </p:sp>
    </p:spTree>
    <p:extLst>
      <p:ext uri="{BB962C8B-B14F-4D97-AF65-F5344CB8AC3E}">
        <p14:creationId xmlns:p14="http://schemas.microsoft.com/office/powerpoint/2010/main" val="2183669527"/>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Lst>
  <p:timing>
    <p:tnLst>
      <p:par>
        <p:cTn id="1" dur="indefinite" restart="never" nodeType="tmRoot"/>
      </p:par>
    </p:tnLst>
  </p:timing>
  <p:hf hdr="0" ftr="0" dt="0"/>
  <p:txStyles>
    <p:titleStyle>
      <a:lvl1pPr algn="ctr" rtl="0" eaLnBrk="1" fontAlgn="base" hangingPunct="1">
        <a:spcBef>
          <a:spcPct val="0"/>
        </a:spcBef>
        <a:spcAft>
          <a:spcPct val="0"/>
        </a:spcAft>
        <a:defRPr sz="3600">
          <a:solidFill>
            <a:schemeClr val="bg2"/>
          </a:solidFill>
          <a:latin typeface="+mj-lt"/>
          <a:ea typeface="+mj-ea"/>
          <a:cs typeface="+mj-cs"/>
        </a:defRPr>
      </a:lvl1pPr>
      <a:lvl2pPr algn="ctr" rtl="0" eaLnBrk="1" fontAlgn="base" hangingPunct="1">
        <a:spcBef>
          <a:spcPct val="0"/>
        </a:spcBef>
        <a:spcAft>
          <a:spcPct val="0"/>
        </a:spcAft>
        <a:defRPr sz="3400">
          <a:solidFill>
            <a:schemeClr val="bg2"/>
          </a:solidFill>
          <a:latin typeface="ArialMT" pitchFamily="34" charset="0"/>
          <a:ea typeface="ＭＳ Ｐゴシック" charset="-128"/>
        </a:defRPr>
      </a:lvl2pPr>
      <a:lvl3pPr algn="ctr" rtl="0" eaLnBrk="1" fontAlgn="base" hangingPunct="1">
        <a:spcBef>
          <a:spcPct val="0"/>
        </a:spcBef>
        <a:spcAft>
          <a:spcPct val="0"/>
        </a:spcAft>
        <a:defRPr sz="3400">
          <a:solidFill>
            <a:schemeClr val="bg2"/>
          </a:solidFill>
          <a:latin typeface="ArialMT" pitchFamily="34" charset="0"/>
          <a:ea typeface="ＭＳ Ｐゴシック" charset="-128"/>
        </a:defRPr>
      </a:lvl3pPr>
      <a:lvl4pPr algn="ctr" rtl="0" eaLnBrk="1" fontAlgn="base" hangingPunct="1">
        <a:spcBef>
          <a:spcPct val="0"/>
        </a:spcBef>
        <a:spcAft>
          <a:spcPct val="0"/>
        </a:spcAft>
        <a:defRPr sz="3400">
          <a:solidFill>
            <a:schemeClr val="bg2"/>
          </a:solidFill>
          <a:latin typeface="ArialMT" pitchFamily="34" charset="0"/>
          <a:ea typeface="ＭＳ Ｐゴシック" charset="-128"/>
        </a:defRPr>
      </a:lvl4pPr>
      <a:lvl5pPr algn="ctr" rtl="0" eaLnBrk="1" fontAlgn="base" hangingPunct="1">
        <a:spcBef>
          <a:spcPct val="0"/>
        </a:spcBef>
        <a:spcAft>
          <a:spcPct val="0"/>
        </a:spcAft>
        <a:defRPr sz="3400">
          <a:solidFill>
            <a:schemeClr val="bg2"/>
          </a:solidFill>
          <a:latin typeface="ArialMT" pitchFamily="34" charset="0"/>
          <a:ea typeface="ＭＳ Ｐゴシック" charset="-128"/>
        </a:defRPr>
      </a:lvl5pPr>
      <a:lvl6pPr marL="457200" algn="ctr" rtl="0" eaLnBrk="1" fontAlgn="base" hangingPunct="1">
        <a:spcBef>
          <a:spcPct val="0"/>
        </a:spcBef>
        <a:spcAft>
          <a:spcPct val="0"/>
        </a:spcAft>
        <a:defRPr sz="4000">
          <a:solidFill>
            <a:schemeClr val="bg2"/>
          </a:solidFill>
          <a:latin typeface="ArialMT" pitchFamily="34" charset="0"/>
          <a:ea typeface="ＭＳ Ｐゴシック" charset="-128"/>
        </a:defRPr>
      </a:lvl6pPr>
      <a:lvl7pPr marL="914400" algn="ctr" rtl="0" eaLnBrk="1" fontAlgn="base" hangingPunct="1">
        <a:spcBef>
          <a:spcPct val="0"/>
        </a:spcBef>
        <a:spcAft>
          <a:spcPct val="0"/>
        </a:spcAft>
        <a:defRPr sz="4000">
          <a:solidFill>
            <a:schemeClr val="bg2"/>
          </a:solidFill>
          <a:latin typeface="ArialMT" pitchFamily="34" charset="0"/>
          <a:ea typeface="ＭＳ Ｐゴシック" charset="-128"/>
        </a:defRPr>
      </a:lvl7pPr>
      <a:lvl8pPr marL="1371600" algn="ctr" rtl="0" eaLnBrk="1" fontAlgn="base" hangingPunct="1">
        <a:spcBef>
          <a:spcPct val="0"/>
        </a:spcBef>
        <a:spcAft>
          <a:spcPct val="0"/>
        </a:spcAft>
        <a:defRPr sz="4000">
          <a:solidFill>
            <a:schemeClr val="bg2"/>
          </a:solidFill>
          <a:latin typeface="ArialMT" pitchFamily="34" charset="0"/>
          <a:ea typeface="ＭＳ Ｐゴシック" charset="-128"/>
        </a:defRPr>
      </a:lvl8pPr>
      <a:lvl9pPr marL="1828800" algn="ctr" rtl="0" eaLnBrk="1" fontAlgn="base" hangingPunct="1">
        <a:spcBef>
          <a:spcPct val="0"/>
        </a:spcBef>
        <a:spcAft>
          <a:spcPct val="0"/>
        </a:spcAft>
        <a:defRPr sz="4000">
          <a:solidFill>
            <a:schemeClr val="bg2"/>
          </a:solidFill>
          <a:latin typeface="ArialMT" pitchFamily="34" charset="0"/>
          <a:ea typeface="ＭＳ Ｐゴシック" charset="-128"/>
        </a:defRPr>
      </a:lvl9pPr>
    </p:titleStyle>
    <p:bodyStyle>
      <a:lvl1pPr marL="342900" indent="-342900" algn="l" rtl="0" eaLnBrk="1" fontAlgn="base" hangingPunct="1">
        <a:spcBef>
          <a:spcPts val="0"/>
        </a:spcBef>
        <a:spcAft>
          <a:spcPct val="0"/>
        </a:spcAft>
        <a:buClr>
          <a:schemeClr val="bg1"/>
        </a:buClr>
        <a:buSzPct val="70000"/>
        <a:buFont typeface="Wingdings 2" pitchFamily="18" charset="2"/>
        <a:buChar char=""/>
        <a:defRPr sz="2800">
          <a:solidFill>
            <a:schemeClr val="bg2"/>
          </a:solidFill>
          <a:latin typeface="+mn-lt"/>
          <a:ea typeface="+mn-ea"/>
          <a:cs typeface="+mn-cs"/>
        </a:defRPr>
      </a:lvl1pPr>
      <a:lvl2pPr marL="742950" indent="-285750" algn="l" rtl="0" eaLnBrk="1" fontAlgn="base" hangingPunct="1">
        <a:spcBef>
          <a:spcPts val="0"/>
        </a:spcBef>
        <a:spcAft>
          <a:spcPct val="0"/>
        </a:spcAft>
        <a:buClr>
          <a:schemeClr val="bg1"/>
        </a:buClr>
        <a:buSzPct val="70000"/>
        <a:buFont typeface="Wingdings" pitchFamily="2" charset="2"/>
        <a:buChar char="Ø"/>
        <a:defRPr sz="2400">
          <a:solidFill>
            <a:schemeClr val="bg2"/>
          </a:solidFill>
          <a:latin typeface="+mn-lt"/>
          <a:ea typeface="+mn-ea"/>
        </a:defRPr>
      </a:lvl2pPr>
      <a:lvl3pPr marL="1143000" indent="-228600" algn="l" rtl="0" eaLnBrk="1" fontAlgn="base" hangingPunct="1">
        <a:spcBef>
          <a:spcPts val="0"/>
        </a:spcBef>
        <a:spcAft>
          <a:spcPct val="0"/>
        </a:spcAft>
        <a:buClr>
          <a:schemeClr val="bg1"/>
        </a:buClr>
        <a:buSzPct val="70000"/>
        <a:buChar char="•"/>
        <a:defRPr sz="2000">
          <a:solidFill>
            <a:schemeClr val="bg2"/>
          </a:solidFill>
          <a:latin typeface="+mn-lt"/>
          <a:ea typeface="+mn-ea"/>
        </a:defRPr>
      </a:lvl3pPr>
      <a:lvl4pPr marL="1600200" indent="-228600" algn="l" rtl="0" eaLnBrk="1" fontAlgn="base" hangingPunct="1">
        <a:spcBef>
          <a:spcPts val="0"/>
        </a:spcBef>
        <a:spcAft>
          <a:spcPct val="0"/>
        </a:spcAft>
        <a:buClr>
          <a:schemeClr val="bg1"/>
        </a:buClr>
        <a:buSzPct val="70000"/>
        <a:buFont typeface="Wingdings 3" pitchFamily="18" charset="2"/>
        <a:buChar char=""/>
        <a:defRPr>
          <a:solidFill>
            <a:schemeClr val="bg2"/>
          </a:solidFill>
          <a:latin typeface="+mn-lt"/>
          <a:ea typeface="+mn-ea"/>
        </a:defRPr>
      </a:lvl4pPr>
      <a:lvl5pPr marL="2057400" indent="-228600" algn="l" rtl="0" eaLnBrk="1" fontAlgn="base" hangingPunct="1">
        <a:spcBef>
          <a:spcPts val="0"/>
        </a:spcBef>
        <a:spcAft>
          <a:spcPct val="0"/>
        </a:spcAft>
        <a:buClr>
          <a:schemeClr val="bg1"/>
        </a:buClr>
        <a:buSzPct val="70000"/>
        <a:buFont typeface="Times New Roman" pitchFamily="18" charset="0"/>
        <a:buChar char="–"/>
        <a:defRPr sz="1600">
          <a:solidFill>
            <a:schemeClr val="bg2"/>
          </a:solidFill>
          <a:latin typeface="+mn-lt"/>
          <a:ea typeface="+mn-ea"/>
        </a:defRPr>
      </a:lvl5pPr>
      <a:lvl6pPr marL="25146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6pPr>
      <a:lvl7pPr marL="29718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7pPr>
      <a:lvl8pPr marL="34290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8pPr>
      <a:lvl9pPr marL="38862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371600" y="2667000"/>
            <a:ext cx="6400800" cy="1752600"/>
          </a:xfrm>
        </p:spPr>
        <p:txBody>
          <a:bodyPr/>
          <a:lstStyle/>
          <a:p>
            <a:r>
              <a:rPr lang="en-US" sz="4000" dirty="0" smtClean="0"/>
              <a:t>The Senses</a:t>
            </a:r>
          </a:p>
          <a:p>
            <a:endParaRPr lang="en-US" sz="4000" dirty="0"/>
          </a:p>
          <a:p>
            <a:r>
              <a:rPr lang="en-US" dirty="0" smtClean="0"/>
              <a:t>Chapter 10</a:t>
            </a:r>
            <a:endParaRPr lang="en-US" dirty="0"/>
          </a:p>
        </p:txBody>
      </p:sp>
      <p:sp>
        <p:nvSpPr>
          <p:cNvPr id="3" name="Slide Number Placeholder 2"/>
          <p:cNvSpPr>
            <a:spLocks noGrp="1"/>
          </p:cNvSpPr>
          <p:nvPr>
            <p:ph type="sldNum" sz="quarter" idx="4"/>
          </p:nvPr>
        </p:nvSpPr>
        <p:spPr/>
        <p:txBody>
          <a:bodyPr/>
          <a:lstStyle/>
          <a:p>
            <a:fld id="{04E34968-DBBB-4A86-ABF3-CD5474A4D247}" type="slidenum">
              <a:rPr lang="en-US" smtClean="0"/>
              <a:pPr/>
              <a:t>1</a:t>
            </a:fld>
            <a:endParaRPr lang="en-US" dirty="0"/>
          </a:p>
        </p:txBody>
      </p:sp>
    </p:spTree>
    <p:extLst>
      <p:ext uri="{BB962C8B-B14F-4D97-AF65-F5344CB8AC3E}">
        <p14:creationId xmlns:p14="http://schemas.microsoft.com/office/powerpoint/2010/main" val="21698255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Touch and Pressure</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Mechanoreceptors involved in touch and pressure:</a:t>
            </a:r>
          </a:p>
          <a:p>
            <a:pPr lvl="1"/>
            <a:r>
              <a:rPr lang="en-US" dirty="0" smtClean="0"/>
              <a:t>Meissner’s corpuscles</a:t>
            </a:r>
          </a:p>
          <a:p>
            <a:pPr lvl="2"/>
            <a:r>
              <a:rPr lang="en-US" dirty="0" smtClean="0"/>
              <a:t>Located in dermal papillae (just beneath epidermis) </a:t>
            </a:r>
          </a:p>
          <a:p>
            <a:pPr lvl="2"/>
            <a:r>
              <a:rPr lang="en-US" dirty="0" smtClean="0"/>
              <a:t>Sense light discriminative touch stimuli</a:t>
            </a:r>
          </a:p>
          <a:p>
            <a:pPr lvl="1"/>
            <a:r>
              <a:rPr lang="en-US" dirty="0" smtClean="0"/>
              <a:t>Pacinian corpuscles </a:t>
            </a:r>
          </a:p>
          <a:p>
            <a:pPr lvl="2"/>
            <a:r>
              <a:rPr lang="en-US" dirty="0" smtClean="0"/>
              <a:t>Located in deeper dermis and subcutaneous tissues, tendons, ligaments</a:t>
            </a:r>
          </a:p>
          <a:p>
            <a:pPr lvl="2"/>
            <a:r>
              <a:rPr lang="en-US" dirty="0" smtClean="0"/>
              <a:t>Stimulated by heavy pressure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10</a:t>
            </a:fld>
            <a:endParaRPr lang="en-US" dirty="0"/>
          </a:p>
        </p:txBody>
      </p:sp>
    </p:spTree>
    <p:extLst>
      <p:ext uri="{BB962C8B-B14F-4D97-AF65-F5344CB8AC3E}">
        <p14:creationId xmlns:p14="http://schemas.microsoft.com/office/powerpoint/2010/main" val="13125764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Proprioception </a:t>
            </a:r>
            <a:endParaRPr lang="en-US" dirty="0"/>
          </a:p>
        </p:txBody>
      </p:sp>
      <p:sp>
        <p:nvSpPr>
          <p:cNvPr id="3" name="Content Placeholder 2"/>
          <p:cNvSpPr>
            <a:spLocks noGrp="1"/>
          </p:cNvSpPr>
          <p:nvPr>
            <p:ph idx="1"/>
          </p:nvPr>
        </p:nvSpPr>
        <p:spPr/>
        <p:txBody>
          <a:bodyPr/>
          <a:lstStyle/>
          <a:p>
            <a:pPr lvl="0"/>
            <a:r>
              <a:rPr lang="en-US" dirty="0" smtClean="0"/>
              <a:t>Proprioception: Sense of position or orientation</a:t>
            </a:r>
          </a:p>
          <a:p>
            <a:pPr lvl="1"/>
            <a:r>
              <a:rPr lang="en-US" dirty="0" smtClean="0"/>
              <a:t>Allows an individual to sense the location and rate of movement of one body part relative to another</a:t>
            </a:r>
          </a:p>
          <a:p>
            <a:pPr lvl="0"/>
            <a:r>
              <a:rPr lang="en-US" dirty="0" smtClean="0"/>
              <a:t>Golgi tendon organs</a:t>
            </a:r>
          </a:p>
          <a:p>
            <a:pPr lvl="1"/>
            <a:r>
              <a:rPr lang="en-US" dirty="0" smtClean="0"/>
              <a:t>Mechanoreceptors for proprioception</a:t>
            </a:r>
          </a:p>
          <a:p>
            <a:pPr lvl="1"/>
            <a:r>
              <a:rPr lang="en-US" dirty="0" smtClean="0"/>
              <a:t>Location</a:t>
            </a:r>
          </a:p>
          <a:p>
            <a:pPr lvl="2"/>
            <a:r>
              <a:rPr lang="en-US" dirty="0" smtClean="0"/>
              <a:t>Junction of a tendon with a muscle</a:t>
            </a:r>
          </a:p>
          <a:p>
            <a:pPr lvl="2"/>
            <a:r>
              <a:rPr lang="en-US" dirty="0" smtClean="0"/>
              <a:t>Muscle spindles (located in skeletal muscles)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11</a:t>
            </a:fld>
            <a:endParaRPr lang="en-US" dirty="0"/>
          </a:p>
        </p:txBody>
      </p:sp>
    </p:spTree>
    <p:extLst>
      <p:ext uri="{BB962C8B-B14F-4D97-AF65-F5344CB8AC3E}">
        <p14:creationId xmlns:p14="http://schemas.microsoft.com/office/powerpoint/2010/main" val="21252105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Temperature </a:t>
            </a:r>
            <a:br>
              <a:rPr lang="en-US" dirty="0" smtClean="0"/>
            </a:br>
            <a:r>
              <a:rPr lang="en-US" sz="1600" dirty="0" smtClean="0"/>
              <a:t>(Slide 1 of 3)</a:t>
            </a:r>
            <a:endParaRPr lang="en-US" sz="1600" dirty="0"/>
          </a:p>
        </p:txBody>
      </p:sp>
      <p:sp>
        <p:nvSpPr>
          <p:cNvPr id="3" name="Content Placeholder 2"/>
          <p:cNvSpPr>
            <a:spLocks noGrp="1"/>
          </p:cNvSpPr>
          <p:nvPr>
            <p:ph idx="1"/>
          </p:nvPr>
        </p:nvSpPr>
        <p:spPr/>
        <p:txBody>
          <a:bodyPr/>
          <a:lstStyle/>
          <a:p>
            <a:pPr lvl="0"/>
            <a:r>
              <a:rPr lang="en-US" dirty="0" smtClean="0"/>
              <a:t>Thermoreceptors </a:t>
            </a:r>
          </a:p>
          <a:p>
            <a:pPr lvl="1"/>
            <a:r>
              <a:rPr lang="en-US" dirty="0" smtClean="0"/>
              <a:t>Located immediately under skin </a:t>
            </a:r>
          </a:p>
          <a:p>
            <a:pPr lvl="1"/>
            <a:r>
              <a:rPr lang="en-US" dirty="0" smtClean="0"/>
              <a:t>Widely distributed throughout body</a:t>
            </a:r>
          </a:p>
          <a:p>
            <a:pPr lvl="2"/>
            <a:r>
              <a:rPr lang="en-US" dirty="0" smtClean="0"/>
              <a:t>Most numerous: Lips</a:t>
            </a:r>
          </a:p>
          <a:p>
            <a:pPr lvl="2"/>
            <a:r>
              <a:rPr lang="en-US" dirty="0" smtClean="0"/>
              <a:t>Least numerous: Broad surfaces of trunk</a:t>
            </a:r>
          </a:p>
          <a:p>
            <a:pPr lvl="1"/>
            <a:r>
              <a:rPr lang="en-US" dirty="0" smtClean="0"/>
              <a:t>Up to 10 times more cold receptors in a given area than heat receptors</a:t>
            </a:r>
          </a:p>
          <a:p>
            <a:pPr lvl="1"/>
            <a:r>
              <a:rPr lang="en-US" dirty="0" smtClean="0"/>
              <a:t>Extremes in temperature stimulate pain receptors</a:t>
            </a:r>
          </a:p>
          <a:p>
            <a:pPr lvl="2"/>
            <a:r>
              <a:rPr lang="en-US" dirty="0" smtClean="0"/>
              <a:t>Below 10</a:t>
            </a:r>
            <a:r>
              <a:rPr lang="en-US" dirty="0" smtClean="0">
                <a:sym typeface="Symbol" panose="05050102010706020507" pitchFamily="18" charset="2"/>
              </a:rPr>
              <a:t> </a:t>
            </a:r>
            <a:r>
              <a:rPr lang="en-US" dirty="0" smtClean="0"/>
              <a:t>C: Pain receptors produce a freezing sensation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12</a:t>
            </a:fld>
            <a:endParaRPr lang="en-US" dirty="0"/>
          </a:p>
        </p:txBody>
      </p:sp>
    </p:spTree>
    <p:extLst>
      <p:ext uri="{BB962C8B-B14F-4D97-AF65-F5344CB8AC3E}">
        <p14:creationId xmlns:p14="http://schemas.microsoft.com/office/powerpoint/2010/main" val="381935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Temperature </a:t>
            </a:r>
            <a:br>
              <a:rPr lang="en-US" dirty="0" smtClean="0"/>
            </a:br>
            <a:r>
              <a:rPr lang="en-US" sz="1600" dirty="0" smtClean="0"/>
              <a:t>(Slide 2 of 3)</a:t>
            </a:r>
            <a:endParaRPr lang="en-US" sz="1600" dirty="0"/>
          </a:p>
        </p:txBody>
      </p:sp>
      <p:sp>
        <p:nvSpPr>
          <p:cNvPr id="3" name="Content Placeholder 2"/>
          <p:cNvSpPr>
            <a:spLocks noGrp="1"/>
          </p:cNvSpPr>
          <p:nvPr>
            <p:ph idx="1"/>
          </p:nvPr>
        </p:nvSpPr>
        <p:spPr/>
        <p:txBody>
          <a:bodyPr/>
          <a:lstStyle/>
          <a:p>
            <a:pPr lvl="0"/>
            <a:r>
              <a:rPr lang="en-US" dirty="0" smtClean="0"/>
              <a:t>Thermoreceptors</a:t>
            </a:r>
          </a:p>
          <a:p>
            <a:pPr lvl="1"/>
            <a:r>
              <a:rPr lang="en-US" dirty="0" smtClean="0"/>
              <a:t>As temperature increases above 10</a:t>
            </a:r>
            <a:r>
              <a:rPr lang="en-US" dirty="0" smtClean="0">
                <a:sym typeface="Symbol" panose="05050102010706020507" pitchFamily="18" charset="2"/>
              </a:rPr>
              <a:t> </a:t>
            </a:r>
            <a:r>
              <a:rPr lang="en-US" dirty="0" smtClean="0"/>
              <a:t>C:</a:t>
            </a:r>
          </a:p>
          <a:p>
            <a:pPr lvl="2"/>
            <a:r>
              <a:rPr lang="en-US" dirty="0" smtClean="0"/>
              <a:t>Pain impulses cease </a:t>
            </a:r>
          </a:p>
          <a:p>
            <a:pPr lvl="2"/>
            <a:r>
              <a:rPr lang="en-US" dirty="0" smtClean="0"/>
              <a:t>Cold receptors begin to be stimulated</a:t>
            </a:r>
          </a:p>
          <a:p>
            <a:pPr lvl="1"/>
            <a:r>
              <a:rPr lang="en-US" dirty="0" smtClean="0"/>
              <a:t>At temperatures about 25</a:t>
            </a:r>
            <a:r>
              <a:rPr lang="en-US" dirty="0" smtClean="0">
                <a:sym typeface="Symbol" panose="05050102010706020507" pitchFamily="18" charset="2"/>
              </a:rPr>
              <a:t> </a:t>
            </a:r>
            <a:r>
              <a:rPr lang="en-US" dirty="0" smtClean="0"/>
              <a:t>C: </a:t>
            </a:r>
          </a:p>
          <a:p>
            <a:pPr lvl="2"/>
            <a:r>
              <a:rPr lang="en-US" dirty="0" smtClean="0"/>
              <a:t>Heat receptors begin to be stimulated </a:t>
            </a:r>
          </a:p>
          <a:p>
            <a:pPr lvl="2"/>
            <a:r>
              <a:rPr lang="en-US" dirty="0" smtClean="0"/>
              <a:t>Cold receptors fade out</a:t>
            </a:r>
          </a:p>
          <a:p>
            <a:pPr lvl="1"/>
            <a:r>
              <a:rPr lang="en-US" dirty="0" smtClean="0"/>
              <a:t>As temperatures approach 45</a:t>
            </a:r>
            <a:r>
              <a:rPr lang="en-US" dirty="0" smtClean="0">
                <a:sym typeface="Symbol" panose="05050102010706020507" pitchFamily="18" charset="2"/>
              </a:rPr>
              <a:t> </a:t>
            </a:r>
            <a:r>
              <a:rPr lang="en-US" dirty="0" smtClean="0"/>
              <a:t>C:</a:t>
            </a:r>
          </a:p>
          <a:p>
            <a:pPr lvl="2"/>
            <a:r>
              <a:rPr lang="en-US" dirty="0" smtClean="0"/>
              <a:t>Heat receptors fade out</a:t>
            </a:r>
          </a:p>
          <a:p>
            <a:pPr lvl="2"/>
            <a:r>
              <a:rPr lang="en-US" dirty="0" smtClean="0"/>
              <a:t>Pain receptors are stimulated; produces a burning sensation </a:t>
            </a:r>
          </a:p>
          <a:p>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13</a:t>
            </a:fld>
            <a:endParaRPr lang="en-US" dirty="0"/>
          </a:p>
        </p:txBody>
      </p:sp>
    </p:spTree>
    <p:extLst>
      <p:ext uri="{BB962C8B-B14F-4D97-AF65-F5344CB8AC3E}">
        <p14:creationId xmlns:p14="http://schemas.microsoft.com/office/powerpoint/2010/main" val="4512963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Temperature </a:t>
            </a:r>
            <a:br>
              <a:rPr lang="en-US" dirty="0" smtClean="0"/>
            </a:br>
            <a:r>
              <a:rPr lang="en-US" sz="1600" dirty="0" smtClean="0"/>
              <a:t>(Slide 3 of 3)</a:t>
            </a:r>
            <a:endParaRPr lang="en-US" sz="1600" dirty="0"/>
          </a:p>
        </p:txBody>
      </p:sp>
      <p:sp>
        <p:nvSpPr>
          <p:cNvPr id="3" name="Content Placeholder 2"/>
          <p:cNvSpPr>
            <a:spLocks noGrp="1"/>
          </p:cNvSpPr>
          <p:nvPr>
            <p:ph idx="1"/>
          </p:nvPr>
        </p:nvSpPr>
        <p:spPr/>
        <p:txBody>
          <a:bodyPr/>
          <a:lstStyle/>
          <a:p>
            <a:pPr lvl="0"/>
            <a:r>
              <a:rPr lang="en-US" dirty="0" smtClean="0"/>
              <a:t>Extreme cold and extreme heat feel almost the same</a:t>
            </a:r>
          </a:p>
          <a:p>
            <a:pPr lvl="1"/>
            <a:r>
              <a:rPr lang="en-US" dirty="0" smtClean="0"/>
              <a:t>Both are painful</a:t>
            </a:r>
          </a:p>
          <a:p>
            <a:pPr lvl="1"/>
            <a:r>
              <a:rPr lang="en-US" dirty="0" smtClean="0"/>
              <a:t>Pain receptors are being stimulated</a:t>
            </a:r>
          </a:p>
          <a:p>
            <a:pPr lvl="0"/>
            <a:r>
              <a:rPr lang="en-US" dirty="0" smtClean="0"/>
              <a:t>Sensory adaptation is exhibited by thermoreceptors</a:t>
            </a:r>
          </a:p>
          <a:p>
            <a:pPr lvl="1"/>
            <a:r>
              <a:rPr lang="en-US" dirty="0" smtClean="0"/>
              <a:t>Thermoreceptors are strongly stimulated by abrupt changes in temperature</a:t>
            </a:r>
          </a:p>
          <a:p>
            <a:pPr lvl="2"/>
            <a:r>
              <a:rPr lang="en-US" dirty="0" smtClean="0"/>
              <a:t>Then fade after a few seconds or minutes; for example, a heating pad no longer feels warm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14</a:t>
            </a:fld>
            <a:endParaRPr lang="en-US" dirty="0"/>
          </a:p>
        </p:txBody>
      </p:sp>
    </p:spTree>
    <p:extLst>
      <p:ext uri="{BB962C8B-B14F-4D97-AF65-F5344CB8AC3E}">
        <p14:creationId xmlns:p14="http://schemas.microsoft.com/office/powerpoint/2010/main" val="30947122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Pain</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Nociceptors</a:t>
            </a:r>
          </a:p>
          <a:p>
            <a:pPr lvl="1"/>
            <a:r>
              <a:rPr lang="en-US" dirty="0" smtClean="0"/>
              <a:t>Initiate the sense of pain </a:t>
            </a:r>
          </a:p>
          <a:p>
            <a:pPr lvl="1"/>
            <a:r>
              <a:rPr lang="en-US" dirty="0" smtClean="0"/>
              <a:t>Consist of free nerve endings</a:t>
            </a:r>
          </a:p>
          <a:p>
            <a:pPr lvl="2"/>
            <a:r>
              <a:rPr lang="en-US" dirty="0" smtClean="0"/>
              <a:t>Stimulated by tissue damage</a:t>
            </a:r>
          </a:p>
          <a:p>
            <a:pPr lvl="1"/>
            <a:r>
              <a:rPr lang="en-US" dirty="0" smtClean="0"/>
              <a:t>Widely distributed </a:t>
            </a:r>
          </a:p>
          <a:p>
            <a:pPr lvl="2"/>
            <a:r>
              <a:rPr lang="en-US" dirty="0" smtClean="0"/>
              <a:t>Throughout the skin </a:t>
            </a:r>
          </a:p>
          <a:p>
            <a:pPr lvl="2"/>
            <a:r>
              <a:rPr lang="en-US" dirty="0" smtClean="0"/>
              <a:t>In the tissues of internal organs</a:t>
            </a:r>
          </a:p>
          <a:p>
            <a:pPr lvl="1"/>
            <a:r>
              <a:rPr lang="en-US" dirty="0" smtClean="0"/>
              <a:t>Usually do not adapt </a:t>
            </a:r>
          </a:p>
          <a:p>
            <a:pPr lvl="2"/>
            <a:r>
              <a:rPr lang="en-US" dirty="0" smtClean="0"/>
              <a:t>May continue to send signals after the stimulus is removed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15</a:t>
            </a:fld>
            <a:endParaRPr lang="en-US" dirty="0"/>
          </a:p>
        </p:txBody>
      </p:sp>
    </p:spTree>
    <p:extLst>
      <p:ext uri="{BB962C8B-B14F-4D97-AF65-F5344CB8AC3E}">
        <p14:creationId xmlns:p14="http://schemas.microsoft.com/office/powerpoint/2010/main" val="13079163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Pain</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No pain receptors in the nervous tissue of the brain</a:t>
            </a:r>
          </a:p>
          <a:p>
            <a:pPr lvl="1"/>
            <a:r>
              <a:rPr lang="en-US" dirty="0" smtClean="0"/>
              <a:t>Other tissues in the head have an abundant supply</a:t>
            </a:r>
          </a:p>
          <a:p>
            <a:pPr lvl="1"/>
            <a:r>
              <a:rPr lang="en-US" dirty="0" smtClean="0"/>
              <a:t>Examples: Meninges and blood vessels</a:t>
            </a:r>
          </a:p>
          <a:p>
            <a:pPr lvl="0"/>
            <a:r>
              <a:rPr lang="en-US" dirty="0" smtClean="0"/>
              <a:t>Function of pain receptors: Protection</a:t>
            </a:r>
          </a:p>
          <a:p>
            <a:pPr lvl="1"/>
            <a:r>
              <a:rPr lang="en-US" dirty="0" smtClean="0"/>
              <a:t>Signal to locate and remove source of tissue damage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16</a:t>
            </a:fld>
            <a:endParaRPr lang="en-US" dirty="0"/>
          </a:p>
        </p:txBody>
      </p:sp>
    </p:spTree>
    <p:extLst>
      <p:ext uri="{BB962C8B-B14F-4D97-AF65-F5344CB8AC3E}">
        <p14:creationId xmlns:p14="http://schemas.microsoft.com/office/powerpoint/2010/main" val="38281047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Gustatory Sense</a:t>
            </a:r>
            <a:br>
              <a:rPr lang="en-US" dirty="0" smtClean="0"/>
            </a:br>
            <a:r>
              <a:rPr lang="en-US" sz="1600" dirty="0" smtClean="0"/>
              <a:t>(Slide 1 of 4) </a:t>
            </a:r>
            <a:endParaRPr lang="en-US" sz="1600" dirty="0"/>
          </a:p>
        </p:txBody>
      </p:sp>
      <p:sp>
        <p:nvSpPr>
          <p:cNvPr id="3" name="Content Placeholder 2"/>
          <p:cNvSpPr>
            <a:spLocks noGrp="1"/>
          </p:cNvSpPr>
          <p:nvPr>
            <p:ph idx="1"/>
          </p:nvPr>
        </p:nvSpPr>
        <p:spPr/>
        <p:txBody>
          <a:bodyPr/>
          <a:lstStyle/>
          <a:p>
            <a:pPr lvl="0"/>
            <a:r>
              <a:rPr lang="en-US" dirty="0" smtClean="0"/>
              <a:t>Also known as taste</a:t>
            </a:r>
          </a:p>
          <a:p>
            <a:pPr lvl="0"/>
            <a:r>
              <a:rPr lang="en-US" dirty="0" smtClean="0"/>
              <a:t>Gustatory receptors are chemoreceptors</a:t>
            </a:r>
          </a:p>
          <a:p>
            <a:pPr lvl="1"/>
            <a:r>
              <a:rPr lang="en-US" dirty="0" smtClean="0"/>
              <a:t>Sensitive to chemicals in food </a:t>
            </a:r>
          </a:p>
          <a:p>
            <a:pPr lvl="0"/>
            <a:r>
              <a:rPr lang="en-US" dirty="0" smtClean="0"/>
              <a:t>Taste buds are the organs of taste</a:t>
            </a:r>
          </a:p>
          <a:p>
            <a:pPr lvl="1"/>
            <a:r>
              <a:rPr lang="en-US" dirty="0" smtClean="0"/>
              <a:t>Located on the surface of the tongue</a:t>
            </a:r>
          </a:p>
          <a:p>
            <a:pPr lvl="1"/>
            <a:r>
              <a:rPr lang="en-US" dirty="0" smtClean="0"/>
              <a:t>Lie along the walls of projections: Papillae </a:t>
            </a:r>
          </a:p>
          <a:p>
            <a:pPr lvl="0"/>
            <a:r>
              <a:rPr lang="en-US" dirty="0" smtClean="0"/>
              <a:t>Taste cells (gustatory cells) are specialized epithelial cells</a:t>
            </a:r>
          </a:p>
          <a:p>
            <a:pPr lvl="1"/>
            <a:r>
              <a:rPr lang="en-US" dirty="0" smtClean="0"/>
              <a:t>Lie within the taste bud</a:t>
            </a:r>
          </a:p>
          <a:p>
            <a:pPr lvl="1"/>
            <a:r>
              <a:rPr lang="en-US" dirty="0" smtClean="0"/>
              <a:t>Interspersed with supporting cells and nerve fibers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17</a:t>
            </a:fld>
            <a:endParaRPr lang="en-US" dirty="0"/>
          </a:p>
        </p:txBody>
      </p:sp>
    </p:spTree>
    <p:extLst>
      <p:ext uri="{BB962C8B-B14F-4D97-AF65-F5344CB8AC3E}">
        <p14:creationId xmlns:p14="http://schemas.microsoft.com/office/powerpoint/2010/main" val="1683210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Gustatory Sense</a:t>
            </a:r>
            <a:br>
              <a:rPr lang="en-US" dirty="0" smtClean="0"/>
            </a:br>
            <a:r>
              <a:rPr lang="en-US" sz="1600" dirty="0" smtClean="0"/>
              <a:t>(Slide 2 of 4)</a:t>
            </a:r>
            <a:endParaRPr lang="en-US" sz="1600" dirty="0"/>
          </a:p>
        </p:txBody>
      </p:sp>
      <p:sp>
        <p:nvSpPr>
          <p:cNvPr id="3" name="Content Placeholder 2"/>
          <p:cNvSpPr>
            <a:spLocks noGrp="1"/>
          </p:cNvSpPr>
          <p:nvPr>
            <p:ph idx="1"/>
          </p:nvPr>
        </p:nvSpPr>
        <p:spPr/>
        <p:txBody>
          <a:bodyPr/>
          <a:lstStyle/>
          <a:p>
            <a:pPr lvl="0"/>
            <a:r>
              <a:rPr lang="en-US" dirty="0" smtClean="0"/>
              <a:t>Taste pore: Opening of the taste bud opens to the surface </a:t>
            </a:r>
          </a:p>
          <a:p>
            <a:pPr lvl="0"/>
            <a:r>
              <a:rPr lang="en-US" dirty="0" smtClean="0"/>
              <a:t>Taste hairs: Project from taste cells through the taste pore</a:t>
            </a:r>
          </a:p>
          <a:p>
            <a:pPr lvl="1"/>
            <a:r>
              <a:rPr lang="en-US" dirty="0" smtClean="0"/>
              <a:t>Function as the chemoreceptors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18</a:t>
            </a:fld>
            <a:endParaRPr lang="en-US" dirty="0"/>
          </a:p>
        </p:txBody>
      </p:sp>
    </p:spTree>
    <p:extLst>
      <p:ext uri="{BB962C8B-B14F-4D97-AF65-F5344CB8AC3E}">
        <p14:creationId xmlns:p14="http://schemas.microsoft.com/office/powerpoint/2010/main" val="13812220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Gustatory Sense</a:t>
            </a:r>
            <a:br>
              <a:rPr lang="en-US" dirty="0" smtClean="0"/>
            </a:br>
            <a:r>
              <a:rPr lang="en-US" sz="1600" dirty="0" smtClean="0"/>
              <a:t>(Slide 3 of 4)</a:t>
            </a:r>
            <a:endParaRPr lang="en-US" sz="1600" dirty="0"/>
          </a:p>
        </p:txBody>
      </p:sp>
      <p:sp>
        <p:nvSpPr>
          <p:cNvPr id="3" name="Content Placeholder 2"/>
          <p:cNvSpPr>
            <a:spLocks noGrp="1"/>
          </p:cNvSpPr>
          <p:nvPr>
            <p:ph idx="1"/>
          </p:nvPr>
        </p:nvSpPr>
        <p:spPr/>
        <p:txBody>
          <a:bodyPr/>
          <a:lstStyle/>
          <a:p>
            <a:pPr lvl="0"/>
            <a:r>
              <a:rPr lang="en-US" dirty="0" smtClean="0"/>
              <a:t>Four types of taste receptors that control taste sensations</a:t>
            </a:r>
          </a:p>
          <a:p>
            <a:pPr lvl="1"/>
            <a:r>
              <a:rPr lang="en-US" dirty="0" smtClean="0"/>
              <a:t>Salty	</a:t>
            </a:r>
          </a:p>
          <a:p>
            <a:pPr lvl="1"/>
            <a:r>
              <a:rPr lang="en-US" dirty="0" smtClean="0"/>
              <a:t>Sour</a:t>
            </a:r>
          </a:p>
          <a:p>
            <a:pPr lvl="1"/>
            <a:r>
              <a:rPr lang="en-US" dirty="0" smtClean="0"/>
              <a:t>Sweet	</a:t>
            </a:r>
          </a:p>
          <a:p>
            <a:pPr lvl="1"/>
            <a:r>
              <a:rPr lang="en-US" dirty="0" smtClean="0"/>
              <a:t>Bitter</a:t>
            </a:r>
          </a:p>
          <a:p>
            <a:pPr lvl="0"/>
            <a:r>
              <a:rPr lang="en-US" dirty="0" smtClean="0"/>
              <a:t>Each one is concentrated in a specific region on the tongue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19</a:t>
            </a:fld>
            <a:endParaRPr lang="en-US" dirty="0"/>
          </a:p>
        </p:txBody>
      </p:sp>
    </p:spTree>
    <p:extLst>
      <p:ext uri="{BB962C8B-B14F-4D97-AF65-F5344CB8AC3E}">
        <p14:creationId xmlns:p14="http://schemas.microsoft.com/office/powerpoint/2010/main" val="25320778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smtClean="0"/>
              <a:t>Learning Objectives</a:t>
            </a:r>
            <a:br>
              <a:rPr lang="en-US" dirty="0" smtClean="0"/>
            </a:br>
            <a:r>
              <a:rPr lang="en-US" dirty="0" smtClean="0"/>
              <a:t>Lesson 10.1: Receptors and Sensations</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marL="457200">
              <a:buFont typeface="+mj-lt"/>
              <a:buAutoNum type="arabicPeriod"/>
            </a:pPr>
            <a:r>
              <a:rPr lang="en-US" dirty="0" smtClean="0"/>
              <a:t>Explain the difference between general senses and special senses, and give examples of each.</a:t>
            </a:r>
          </a:p>
          <a:p>
            <a:pPr marL="457200">
              <a:buFont typeface="+mj-lt"/>
              <a:buAutoNum type="arabicPeriod"/>
            </a:pPr>
            <a:r>
              <a:rPr lang="en-US" dirty="0" smtClean="0"/>
              <a:t>List and describe the five groups of sense receptors.</a:t>
            </a:r>
          </a:p>
          <a:p>
            <a:pPr marL="457200">
              <a:buFont typeface="+mj-lt"/>
              <a:buAutoNum type="arabicPeriod"/>
            </a:pPr>
            <a:r>
              <a:rPr lang="en-US" dirty="0" smtClean="0"/>
              <a:t>Identify the sense receptors for touch, pressure, proprioception, temperature, and pain.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a:t>
            </a:fld>
            <a:endParaRPr lang="en-US" dirty="0"/>
          </a:p>
        </p:txBody>
      </p:sp>
    </p:spTree>
    <p:extLst>
      <p:ext uri="{BB962C8B-B14F-4D97-AF65-F5344CB8AC3E}">
        <p14:creationId xmlns:p14="http://schemas.microsoft.com/office/powerpoint/2010/main" val="30086278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Gustatory Sense</a:t>
            </a:r>
            <a:br>
              <a:rPr lang="en-US" dirty="0" smtClean="0"/>
            </a:br>
            <a:r>
              <a:rPr lang="en-US" sz="1600" dirty="0" smtClean="0"/>
              <a:t>(Slide 4 of 4)</a:t>
            </a:r>
            <a:endParaRPr lang="en-US" sz="1600" dirty="0"/>
          </a:p>
        </p:txBody>
      </p:sp>
      <p:sp>
        <p:nvSpPr>
          <p:cNvPr id="3" name="Content Placeholder 2"/>
          <p:cNvSpPr>
            <a:spLocks noGrp="1"/>
          </p:cNvSpPr>
          <p:nvPr>
            <p:ph idx="1"/>
          </p:nvPr>
        </p:nvSpPr>
        <p:spPr>
          <a:xfrm>
            <a:off x="685800" y="1641475"/>
            <a:ext cx="8191500" cy="4454525"/>
          </a:xfrm>
        </p:spPr>
        <p:txBody>
          <a:bodyPr/>
          <a:lstStyle/>
          <a:p>
            <a:pPr lvl="0"/>
            <a:r>
              <a:rPr lang="en-US" dirty="0" smtClean="0"/>
              <a:t>Interpretation of taste sensations</a:t>
            </a:r>
          </a:p>
          <a:p>
            <a:pPr lvl="1"/>
            <a:r>
              <a:rPr lang="en-US" dirty="0" smtClean="0"/>
              <a:t>Taste hair chemoreceptors are stimulated by chemicals in food</a:t>
            </a:r>
          </a:p>
          <a:p>
            <a:pPr lvl="1"/>
            <a:r>
              <a:rPr lang="en-US" dirty="0" smtClean="0"/>
              <a:t>Causes an impulse to be triggered on a nerve fiber</a:t>
            </a:r>
          </a:p>
          <a:p>
            <a:pPr lvl="2"/>
            <a:r>
              <a:rPr lang="en-US" dirty="0" smtClean="0"/>
              <a:t>Facial nerve: Impulses from the anterior two thirds of tongue</a:t>
            </a:r>
          </a:p>
          <a:p>
            <a:pPr lvl="2"/>
            <a:r>
              <a:rPr lang="en-US" dirty="0" smtClean="0"/>
              <a:t>Glossopharyngeal nerve: Impulses from posterior one third of tongue </a:t>
            </a:r>
          </a:p>
          <a:p>
            <a:pPr lvl="1"/>
            <a:r>
              <a:rPr lang="en-US" dirty="0" smtClean="0"/>
              <a:t>Impulses travel to the medulla oblongata </a:t>
            </a:r>
          </a:p>
          <a:p>
            <a:pPr lvl="1"/>
            <a:r>
              <a:rPr lang="en-US" dirty="0" smtClean="0"/>
              <a:t>Impulses travel to thalamus</a:t>
            </a:r>
          </a:p>
          <a:p>
            <a:pPr lvl="1"/>
            <a:r>
              <a:rPr lang="en-US" dirty="0" smtClean="0"/>
              <a:t>Impulses travel to the parietal lobe for interpretation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20</a:t>
            </a:fld>
            <a:endParaRPr lang="en-US" dirty="0"/>
          </a:p>
        </p:txBody>
      </p:sp>
    </p:spTree>
    <p:extLst>
      <p:ext uri="{BB962C8B-B14F-4D97-AF65-F5344CB8AC3E}">
        <p14:creationId xmlns:p14="http://schemas.microsoft.com/office/powerpoint/2010/main" val="20394913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Olfactory Sense</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Olfaction: Sense of smell</a:t>
            </a:r>
          </a:p>
          <a:p>
            <a:pPr lvl="0"/>
            <a:r>
              <a:rPr lang="en-US" dirty="0" smtClean="0"/>
              <a:t>Olfactory receptors are chemoreceptors</a:t>
            </a:r>
          </a:p>
          <a:p>
            <a:pPr lvl="1"/>
            <a:r>
              <a:rPr lang="en-US" dirty="0" smtClean="0"/>
              <a:t>Stimulated by chemicals dissolved in liquids</a:t>
            </a:r>
          </a:p>
          <a:p>
            <a:pPr lvl="0"/>
            <a:r>
              <a:rPr lang="en-US" dirty="0" smtClean="0"/>
              <a:t>Consists of olfactory neurons in the nasal cavity</a:t>
            </a:r>
          </a:p>
          <a:p>
            <a:pPr lvl="1"/>
            <a:r>
              <a:rPr lang="en-US" dirty="0" smtClean="0"/>
              <a:t>Long cilia extend to the surface</a:t>
            </a:r>
          </a:p>
          <a:p>
            <a:pPr lvl="2"/>
            <a:r>
              <a:rPr lang="en-US" dirty="0" smtClean="0"/>
              <a:t>Project into nasal cavity</a:t>
            </a:r>
          </a:p>
          <a:p>
            <a:pPr lvl="2"/>
            <a:r>
              <a:rPr lang="en-US" dirty="0" smtClean="0"/>
              <a:t>Function as the chemoreceptors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21</a:t>
            </a:fld>
            <a:endParaRPr lang="en-US" dirty="0"/>
          </a:p>
        </p:txBody>
      </p:sp>
    </p:spTree>
    <p:extLst>
      <p:ext uri="{BB962C8B-B14F-4D97-AF65-F5344CB8AC3E}">
        <p14:creationId xmlns:p14="http://schemas.microsoft.com/office/powerpoint/2010/main" val="16119714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Olfactory Sense</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Interpretation of smell sensations</a:t>
            </a:r>
          </a:p>
          <a:p>
            <a:pPr lvl="1"/>
            <a:r>
              <a:rPr lang="en-US" dirty="0" smtClean="0"/>
              <a:t>Airborne molecules responsible for odors </a:t>
            </a:r>
          </a:p>
          <a:p>
            <a:pPr lvl="2"/>
            <a:r>
              <a:rPr lang="en-US" dirty="0" smtClean="0"/>
              <a:t>Dissolve in fluid on the surface of the olfactory epithelium </a:t>
            </a:r>
          </a:p>
          <a:p>
            <a:pPr lvl="2"/>
            <a:r>
              <a:rPr lang="en-US" dirty="0" smtClean="0"/>
              <a:t>Then bind to cilia chemoreceptors and trigger impulses</a:t>
            </a:r>
          </a:p>
          <a:p>
            <a:pPr lvl="1"/>
            <a:r>
              <a:rPr lang="en-US" dirty="0" smtClean="0"/>
              <a:t>Impulses travel along olfactory neurons to the olfactory bulb</a:t>
            </a:r>
          </a:p>
          <a:p>
            <a:pPr lvl="1"/>
            <a:r>
              <a:rPr lang="en-US" dirty="0" smtClean="0"/>
              <a:t>Synapse with association neurons </a:t>
            </a:r>
          </a:p>
          <a:p>
            <a:pPr lvl="1"/>
            <a:r>
              <a:rPr lang="en-US" dirty="0" smtClean="0"/>
              <a:t>Impulse is conducted through the olfactory tract to the brain</a:t>
            </a:r>
          </a:p>
          <a:p>
            <a:pPr lvl="1"/>
            <a:r>
              <a:rPr lang="en-US" dirty="0" smtClean="0"/>
              <a:t>Impulse travels to olfactory cortex in the temporal lobe for interpretation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22</a:t>
            </a:fld>
            <a:endParaRPr lang="en-US" dirty="0"/>
          </a:p>
        </p:txBody>
      </p:sp>
    </p:spTree>
    <p:extLst>
      <p:ext uri="{BB962C8B-B14F-4D97-AF65-F5344CB8AC3E}">
        <p14:creationId xmlns:p14="http://schemas.microsoft.com/office/powerpoint/2010/main" val="18948983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42900"/>
            <a:ext cx="9144000" cy="1219200"/>
          </a:xfrm>
        </p:spPr>
        <p:txBody>
          <a:bodyPr/>
          <a:lstStyle/>
          <a:p>
            <a:r>
              <a:rPr lang="en-US" dirty="0" smtClean="0"/>
              <a:t>Learning Objectives</a:t>
            </a:r>
            <a:br>
              <a:rPr lang="en-US" dirty="0" smtClean="0"/>
            </a:br>
            <a:r>
              <a:rPr lang="en-US" dirty="0" smtClean="0"/>
              <a:t>Lesson 10.2: Visual and Auditory Senses </a:t>
            </a:r>
            <a:br>
              <a:rPr lang="en-US" dirty="0" smtClean="0"/>
            </a:br>
            <a:r>
              <a:rPr lang="en-US" sz="1600" dirty="0" smtClean="0"/>
              <a:t>(Slide 1 of 3)</a:t>
            </a:r>
            <a:endParaRPr lang="en-US" sz="1600" dirty="0"/>
          </a:p>
        </p:txBody>
      </p:sp>
      <p:sp>
        <p:nvSpPr>
          <p:cNvPr id="3" name="Content Placeholder 2"/>
          <p:cNvSpPr>
            <a:spLocks noGrp="1"/>
          </p:cNvSpPr>
          <p:nvPr>
            <p:ph idx="1"/>
          </p:nvPr>
        </p:nvSpPr>
        <p:spPr>
          <a:xfrm>
            <a:off x="685800" y="1920875"/>
            <a:ext cx="7772400" cy="4454525"/>
          </a:xfrm>
        </p:spPr>
        <p:txBody>
          <a:bodyPr/>
          <a:lstStyle/>
          <a:p>
            <a:pPr marL="457200">
              <a:buFont typeface="+mj-lt"/>
              <a:buAutoNum type="arabicPeriod" startAt="6"/>
            </a:pPr>
            <a:r>
              <a:rPr lang="en-US" dirty="0" smtClean="0"/>
              <a:t>Describe the structure of the eye and explain the function of each structure.</a:t>
            </a:r>
          </a:p>
          <a:p>
            <a:pPr marL="457200">
              <a:buFont typeface="+mj-lt"/>
              <a:buAutoNum type="arabicPeriod" startAt="6"/>
            </a:pPr>
            <a:r>
              <a:rPr lang="en-US" dirty="0" smtClean="0"/>
              <a:t>Explain how light is focused on the retina.</a:t>
            </a:r>
          </a:p>
          <a:p>
            <a:pPr marL="457200">
              <a:buFont typeface="+mj-lt"/>
              <a:buAutoNum type="arabicPeriod" startAt="6"/>
            </a:pPr>
            <a:r>
              <a:rPr lang="en-US" dirty="0" smtClean="0"/>
              <a:t>Explain the function of the rods and cones, photoreceptor cells in the retina.</a:t>
            </a:r>
          </a:p>
          <a:p>
            <a:pPr marL="457200">
              <a:buFont typeface="+mj-lt"/>
              <a:buAutoNum type="arabicPeriod" startAt="6"/>
            </a:pPr>
            <a:r>
              <a:rPr lang="en-US" dirty="0" smtClean="0"/>
              <a:t>Explain how nerve impulses for sight are initiated in response to light.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23</a:t>
            </a:fld>
            <a:endParaRPr lang="en-US" dirty="0"/>
          </a:p>
        </p:txBody>
      </p:sp>
    </p:spTree>
    <p:extLst>
      <p:ext uri="{BB962C8B-B14F-4D97-AF65-F5344CB8AC3E}">
        <p14:creationId xmlns:p14="http://schemas.microsoft.com/office/powerpoint/2010/main" val="12349040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920875"/>
            <a:ext cx="7772400" cy="4454525"/>
          </a:xfrm>
        </p:spPr>
        <p:txBody>
          <a:bodyPr/>
          <a:lstStyle/>
          <a:p>
            <a:pPr marL="457200" indent="-457200">
              <a:buFont typeface="+mj-lt"/>
              <a:buAutoNum type="arabicPeriod" startAt="10"/>
            </a:pPr>
            <a:r>
              <a:rPr lang="en-US" dirty="0" smtClean="0"/>
              <a:t>Describe the structure of the ear and explain the function of each structure.</a:t>
            </a:r>
          </a:p>
          <a:p>
            <a:pPr marL="457200" indent="-457200">
              <a:buFont typeface="+mj-lt"/>
              <a:buAutoNum type="arabicPeriod" startAt="10"/>
            </a:pPr>
            <a:r>
              <a:rPr lang="en-US" dirty="0" smtClean="0"/>
              <a:t>Explain how nerve impulses for hearing are initiated in response to sound waves.</a:t>
            </a:r>
          </a:p>
          <a:p>
            <a:pPr marL="457200" indent="-457200">
              <a:buFont typeface="+mj-lt"/>
              <a:buAutoNum type="arabicPeriod" startAt="10"/>
            </a:pPr>
            <a:r>
              <a:rPr lang="en-US" dirty="0" smtClean="0"/>
              <a:t>Explain the difference between static and dynamic equilibrium.</a:t>
            </a:r>
          </a:p>
          <a:p>
            <a:pPr marL="457200" indent="-457200">
              <a:buFont typeface="+mj-lt"/>
              <a:buAutoNum type="arabicPeriod" startAt="10"/>
            </a:pPr>
            <a:r>
              <a:rPr lang="en-US" dirty="0" smtClean="0"/>
              <a:t>Explain how impulses for static and dynamic equilibrium are initiated.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24</a:t>
            </a:fld>
            <a:endParaRPr lang="en-US" dirty="0"/>
          </a:p>
        </p:txBody>
      </p:sp>
      <p:sp>
        <p:nvSpPr>
          <p:cNvPr id="10" name="Title 1"/>
          <p:cNvSpPr>
            <a:spLocks noGrp="1"/>
          </p:cNvSpPr>
          <p:nvPr>
            <p:ph type="title"/>
          </p:nvPr>
        </p:nvSpPr>
        <p:spPr>
          <a:xfrm>
            <a:off x="0" y="342900"/>
            <a:ext cx="9144000" cy="1219200"/>
          </a:xfrm>
        </p:spPr>
        <p:txBody>
          <a:bodyPr/>
          <a:lstStyle/>
          <a:p>
            <a:r>
              <a:rPr lang="en-US" dirty="0" smtClean="0"/>
              <a:t>Learning Objectives</a:t>
            </a:r>
            <a:br>
              <a:rPr lang="en-US" dirty="0" smtClean="0"/>
            </a:br>
            <a:r>
              <a:rPr lang="en-US" dirty="0" smtClean="0"/>
              <a:t>Lesson 10.2: Visual and Auditory Senses </a:t>
            </a:r>
            <a:br>
              <a:rPr lang="en-US" dirty="0" smtClean="0"/>
            </a:br>
            <a:r>
              <a:rPr lang="en-US" sz="1600" dirty="0" smtClean="0"/>
              <a:t>(Slide 2 of 3)</a:t>
            </a:r>
            <a:endParaRPr lang="en-US" sz="1600" dirty="0"/>
          </a:p>
        </p:txBody>
      </p:sp>
    </p:spTree>
    <p:extLst>
      <p:ext uri="{BB962C8B-B14F-4D97-AF65-F5344CB8AC3E}">
        <p14:creationId xmlns:p14="http://schemas.microsoft.com/office/powerpoint/2010/main" val="26929441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920875"/>
            <a:ext cx="7772400" cy="4454525"/>
          </a:xfrm>
        </p:spPr>
        <p:txBody>
          <a:bodyPr/>
          <a:lstStyle/>
          <a:p>
            <a:pPr marL="457200" indent="-457200">
              <a:buFont typeface="+mj-lt"/>
              <a:buAutoNum type="arabicPeriod" startAt="14"/>
            </a:pPr>
            <a:r>
              <a:rPr lang="en-US" dirty="0" smtClean="0"/>
              <a:t>Describe ways in which the aging affects the senses.</a:t>
            </a:r>
          </a:p>
          <a:p>
            <a:pPr marL="457200" indent="-457200">
              <a:buFont typeface="+mj-lt"/>
              <a:buAutoNum type="arabicPeriod" startAt="14"/>
            </a:pPr>
            <a:r>
              <a:rPr lang="en-US" dirty="0" smtClean="0"/>
              <a:t>Identify pathology related to the senses.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25</a:t>
            </a:fld>
            <a:endParaRPr lang="en-US" dirty="0"/>
          </a:p>
        </p:txBody>
      </p:sp>
      <p:sp>
        <p:nvSpPr>
          <p:cNvPr id="10" name="Title 1"/>
          <p:cNvSpPr>
            <a:spLocks noGrp="1"/>
          </p:cNvSpPr>
          <p:nvPr>
            <p:ph type="title"/>
          </p:nvPr>
        </p:nvSpPr>
        <p:spPr>
          <a:xfrm>
            <a:off x="0" y="342900"/>
            <a:ext cx="9144000" cy="1219200"/>
          </a:xfrm>
        </p:spPr>
        <p:txBody>
          <a:bodyPr/>
          <a:lstStyle/>
          <a:p>
            <a:r>
              <a:rPr lang="en-US" dirty="0" smtClean="0"/>
              <a:t>Learning Objectives</a:t>
            </a:r>
            <a:br>
              <a:rPr lang="en-US" dirty="0" smtClean="0"/>
            </a:br>
            <a:r>
              <a:rPr lang="en-US" dirty="0" smtClean="0"/>
              <a:t>Lesson 10.2: Visual and Auditory Senses </a:t>
            </a:r>
            <a:br>
              <a:rPr lang="en-US" dirty="0" smtClean="0"/>
            </a:br>
            <a:r>
              <a:rPr lang="en-US" sz="1600" dirty="0" smtClean="0"/>
              <a:t>(Slide 3 of 3)</a:t>
            </a:r>
            <a:endParaRPr lang="en-US" sz="1600" dirty="0"/>
          </a:p>
        </p:txBody>
      </p:sp>
    </p:spTree>
    <p:extLst>
      <p:ext uri="{BB962C8B-B14F-4D97-AF65-F5344CB8AC3E}">
        <p14:creationId xmlns:p14="http://schemas.microsoft.com/office/powerpoint/2010/main" val="21435805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 Sense </a:t>
            </a:r>
            <a:endParaRPr lang="en-US" dirty="0"/>
          </a:p>
        </p:txBody>
      </p:sp>
      <p:sp>
        <p:nvSpPr>
          <p:cNvPr id="3" name="Content Placeholder 2"/>
          <p:cNvSpPr>
            <a:spLocks noGrp="1"/>
          </p:cNvSpPr>
          <p:nvPr>
            <p:ph idx="1"/>
          </p:nvPr>
        </p:nvSpPr>
        <p:spPr/>
        <p:txBody>
          <a:bodyPr/>
          <a:lstStyle/>
          <a:p>
            <a:pPr lvl="0"/>
            <a:r>
              <a:rPr lang="en-US" dirty="0" smtClean="0"/>
              <a:t>Eyes: Organs of vision</a:t>
            </a:r>
          </a:p>
          <a:p>
            <a:pPr lvl="1"/>
            <a:r>
              <a:rPr lang="en-US" dirty="0" smtClean="0"/>
              <a:t>Protected by a bony socket</a:t>
            </a:r>
          </a:p>
          <a:p>
            <a:pPr lvl="1"/>
            <a:r>
              <a:rPr lang="en-US" dirty="0" smtClean="0"/>
              <a:t>Assisted by accessory structures that protect and move them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26</a:t>
            </a:fld>
            <a:endParaRPr lang="en-US" dirty="0"/>
          </a:p>
        </p:txBody>
      </p:sp>
    </p:spTree>
    <p:extLst>
      <p:ext uri="{BB962C8B-B14F-4D97-AF65-F5344CB8AC3E}">
        <p14:creationId xmlns:p14="http://schemas.microsoft.com/office/powerpoint/2010/main" val="4045016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Protective Features and </a:t>
            </a:r>
            <a:br>
              <a:rPr lang="en-US" dirty="0" smtClean="0"/>
            </a:br>
            <a:r>
              <a:rPr lang="en-US" dirty="0" smtClean="0"/>
              <a:t>Accessory Structures of the Eye</a:t>
            </a:r>
            <a:br>
              <a:rPr lang="en-US" dirty="0" smtClean="0"/>
            </a:br>
            <a:r>
              <a:rPr lang="en-US" sz="1600" dirty="0" smtClean="0"/>
              <a:t>(Slide 1 of 4) </a:t>
            </a:r>
            <a:endParaRPr lang="en-US" sz="1600" dirty="0"/>
          </a:p>
        </p:txBody>
      </p:sp>
      <p:sp>
        <p:nvSpPr>
          <p:cNvPr id="3" name="Content Placeholder 2"/>
          <p:cNvSpPr>
            <a:spLocks noGrp="1"/>
          </p:cNvSpPr>
          <p:nvPr>
            <p:ph idx="1"/>
          </p:nvPr>
        </p:nvSpPr>
        <p:spPr/>
        <p:txBody>
          <a:bodyPr/>
          <a:lstStyle/>
          <a:p>
            <a:pPr lvl="0"/>
            <a:r>
              <a:rPr lang="en-US" dirty="0" smtClean="0"/>
              <a:t>Bony orbit (socket)</a:t>
            </a:r>
          </a:p>
          <a:p>
            <a:pPr lvl="1"/>
            <a:r>
              <a:rPr lang="en-US" dirty="0" smtClean="0"/>
              <a:t>Surrounds most of eye</a:t>
            </a:r>
          </a:p>
          <a:p>
            <a:pPr lvl="1"/>
            <a:r>
              <a:rPr lang="en-US" dirty="0" smtClean="0"/>
              <a:t>Made up of seven cranial bones</a:t>
            </a:r>
          </a:p>
          <a:p>
            <a:pPr lvl="0"/>
            <a:r>
              <a:rPr lang="en-US" dirty="0" smtClean="0"/>
              <a:t>Eyebrows keep perspiration out of eye</a:t>
            </a:r>
          </a:p>
          <a:p>
            <a:pPr lvl="1"/>
            <a:r>
              <a:rPr lang="en-US" dirty="0" smtClean="0"/>
              <a:t>Perspiration can irritate eye</a:t>
            </a:r>
          </a:p>
          <a:p>
            <a:pPr lvl="0"/>
            <a:r>
              <a:rPr lang="en-US" dirty="0" smtClean="0"/>
              <a:t>Eyelids open and close eye</a:t>
            </a:r>
          </a:p>
          <a:p>
            <a:pPr lvl="1"/>
            <a:r>
              <a:rPr lang="en-US" dirty="0" smtClean="0"/>
              <a:t>Keep foreign objects from entering eye</a:t>
            </a:r>
          </a:p>
          <a:p>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27</a:t>
            </a:fld>
            <a:endParaRPr lang="en-US" dirty="0"/>
          </a:p>
        </p:txBody>
      </p:sp>
    </p:spTree>
    <p:extLst>
      <p:ext uri="{BB962C8B-B14F-4D97-AF65-F5344CB8AC3E}">
        <p14:creationId xmlns:p14="http://schemas.microsoft.com/office/powerpoint/2010/main" val="41691886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Protective Features and</a:t>
            </a:r>
            <a:br>
              <a:rPr lang="en-US" dirty="0" smtClean="0"/>
            </a:br>
            <a:r>
              <a:rPr lang="en-US" dirty="0" smtClean="0"/>
              <a:t>Accessory Structures of the Eye</a:t>
            </a:r>
            <a:br>
              <a:rPr lang="en-US" dirty="0" smtClean="0"/>
            </a:br>
            <a:r>
              <a:rPr lang="en-US" sz="1600" dirty="0" smtClean="0"/>
              <a:t>(Slide 2 of 4) </a:t>
            </a:r>
            <a:endParaRPr lang="en-US" sz="1600" dirty="0"/>
          </a:p>
        </p:txBody>
      </p:sp>
      <p:sp>
        <p:nvSpPr>
          <p:cNvPr id="3" name="Content Placeholder 2"/>
          <p:cNvSpPr>
            <a:spLocks noGrp="1"/>
          </p:cNvSpPr>
          <p:nvPr>
            <p:ph idx="1"/>
          </p:nvPr>
        </p:nvSpPr>
        <p:spPr/>
        <p:txBody>
          <a:bodyPr/>
          <a:lstStyle/>
          <a:p>
            <a:pPr lvl="0"/>
            <a:r>
              <a:rPr lang="en-US" dirty="0" smtClean="0"/>
              <a:t>Eyelid muscles</a:t>
            </a:r>
          </a:p>
          <a:p>
            <a:pPr lvl="1"/>
            <a:r>
              <a:rPr lang="en-US" dirty="0" smtClean="0"/>
              <a:t>Orbicularis oculi closes the eye</a:t>
            </a:r>
          </a:p>
          <a:p>
            <a:pPr lvl="1"/>
            <a:r>
              <a:rPr lang="en-US" dirty="0" smtClean="0"/>
              <a:t>Levator palpebrae superioris opens the eye</a:t>
            </a:r>
          </a:p>
          <a:p>
            <a:pPr lvl="0"/>
            <a:r>
              <a:rPr lang="en-US" dirty="0" smtClean="0"/>
              <a:t>Conjunctiva: Mucous membrane</a:t>
            </a:r>
          </a:p>
          <a:p>
            <a:pPr lvl="1"/>
            <a:r>
              <a:rPr lang="en-US" dirty="0" smtClean="0"/>
              <a:t>Lines the eyelid and covers the anterior portion of eyeball, except for cornea </a:t>
            </a:r>
          </a:p>
          <a:p>
            <a:pPr lvl="1"/>
            <a:r>
              <a:rPr lang="en-US" dirty="0" smtClean="0"/>
              <a:t>Mucus from the conjunctiva helps keep eye from drying out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28</a:t>
            </a:fld>
            <a:endParaRPr lang="en-US" dirty="0"/>
          </a:p>
        </p:txBody>
      </p:sp>
    </p:spTree>
    <p:extLst>
      <p:ext uri="{BB962C8B-B14F-4D97-AF65-F5344CB8AC3E}">
        <p14:creationId xmlns:p14="http://schemas.microsoft.com/office/powerpoint/2010/main" val="12142669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Protective Features and </a:t>
            </a:r>
            <a:br>
              <a:rPr lang="en-US" dirty="0" smtClean="0"/>
            </a:br>
            <a:r>
              <a:rPr lang="en-US" dirty="0" smtClean="0"/>
              <a:t>Accessory Structures of the Eye</a:t>
            </a:r>
            <a:br>
              <a:rPr lang="en-US" dirty="0" smtClean="0"/>
            </a:br>
            <a:r>
              <a:rPr lang="en-US" sz="1600" dirty="0" smtClean="0"/>
              <a:t>(Slide 3 of 4) </a:t>
            </a:r>
            <a:endParaRPr lang="en-US" sz="1600" dirty="0"/>
          </a:p>
        </p:txBody>
      </p:sp>
      <p:sp>
        <p:nvSpPr>
          <p:cNvPr id="3" name="Content Placeholder 2"/>
          <p:cNvSpPr>
            <a:spLocks noGrp="1"/>
          </p:cNvSpPr>
          <p:nvPr>
            <p:ph idx="1"/>
          </p:nvPr>
        </p:nvSpPr>
        <p:spPr/>
        <p:txBody>
          <a:bodyPr/>
          <a:lstStyle/>
          <a:p>
            <a:pPr lvl="0"/>
            <a:r>
              <a:rPr lang="en-US" dirty="0" smtClean="0"/>
              <a:t>Eyelashes trap foreign particles</a:t>
            </a:r>
          </a:p>
          <a:p>
            <a:pPr lvl="0"/>
            <a:r>
              <a:rPr lang="en-US" dirty="0" smtClean="0"/>
              <a:t>Sebaceous glands associated with eyelashes</a:t>
            </a:r>
          </a:p>
          <a:p>
            <a:pPr lvl="1"/>
            <a:r>
              <a:rPr lang="en-US" dirty="0" smtClean="0"/>
              <a:t>Secrete an oily fluid</a:t>
            </a:r>
          </a:p>
          <a:p>
            <a:pPr lvl="1"/>
            <a:r>
              <a:rPr lang="en-US" dirty="0" smtClean="0"/>
              <a:t>Lubricate the region</a:t>
            </a:r>
          </a:p>
          <a:p>
            <a:pPr lvl="1"/>
            <a:r>
              <a:rPr lang="en-US" dirty="0" smtClean="0"/>
              <a:t>Stye: Inflammation of a sebaceous gland of the eye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29</a:t>
            </a:fld>
            <a:endParaRPr lang="en-US" dirty="0"/>
          </a:p>
        </p:txBody>
      </p:sp>
    </p:spTree>
    <p:extLst>
      <p:ext uri="{BB962C8B-B14F-4D97-AF65-F5344CB8AC3E}">
        <p14:creationId xmlns:p14="http://schemas.microsoft.com/office/powerpoint/2010/main" val="18670135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a:buFont typeface="+mj-lt"/>
              <a:buAutoNum type="arabicPeriod" startAt="4"/>
            </a:pPr>
            <a:r>
              <a:rPr lang="en-US" dirty="0" smtClean="0"/>
              <a:t>List and identify the location of the four different taste sensations.</a:t>
            </a:r>
          </a:p>
          <a:p>
            <a:pPr marL="457200">
              <a:buFont typeface="+mj-lt"/>
              <a:buAutoNum type="arabicPeriod" startAt="4"/>
            </a:pPr>
            <a:r>
              <a:rPr lang="en-US" dirty="0" smtClean="0"/>
              <a:t>Locate the sense receptors for smell and trace the impulse pathway to the cerebral cortex.</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a:t>
            </a:fld>
            <a:endParaRPr lang="en-US" dirty="0"/>
          </a:p>
        </p:txBody>
      </p:sp>
      <p:sp>
        <p:nvSpPr>
          <p:cNvPr id="10" name="Title 1"/>
          <p:cNvSpPr>
            <a:spLocks noGrp="1"/>
          </p:cNvSpPr>
          <p:nvPr>
            <p:ph type="title"/>
          </p:nvPr>
        </p:nvSpPr>
        <p:spPr>
          <a:xfrm>
            <a:off x="0" y="228600"/>
            <a:ext cx="9144000" cy="1219200"/>
          </a:xfrm>
        </p:spPr>
        <p:txBody>
          <a:bodyPr/>
          <a:lstStyle/>
          <a:p>
            <a:r>
              <a:rPr lang="en-US" dirty="0" smtClean="0"/>
              <a:t>Learning Objectives</a:t>
            </a:r>
            <a:br>
              <a:rPr lang="en-US" dirty="0" smtClean="0"/>
            </a:br>
            <a:r>
              <a:rPr lang="en-US" dirty="0" smtClean="0"/>
              <a:t>Lesson 10.1: Receptors and Sensations</a:t>
            </a:r>
            <a:br>
              <a:rPr lang="en-US" dirty="0" smtClean="0"/>
            </a:br>
            <a:r>
              <a:rPr lang="en-US" sz="1600" dirty="0" smtClean="0"/>
              <a:t>(Slide 2 of 2)</a:t>
            </a:r>
            <a:endParaRPr lang="en-US" sz="1600" dirty="0"/>
          </a:p>
        </p:txBody>
      </p:sp>
    </p:spTree>
    <p:extLst>
      <p:ext uri="{BB962C8B-B14F-4D97-AF65-F5344CB8AC3E}">
        <p14:creationId xmlns:p14="http://schemas.microsoft.com/office/powerpoint/2010/main" val="26218672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Protective Features and </a:t>
            </a:r>
            <a:br>
              <a:rPr lang="en-US" dirty="0" smtClean="0"/>
            </a:br>
            <a:r>
              <a:rPr lang="en-US" dirty="0" smtClean="0"/>
              <a:t>Accessory Structures of the Eye</a:t>
            </a:r>
            <a:br>
              <a:rPr lang="en-US" dirty="0" smtClean="0"/>
            </a:br>
            <a:r>
              <a:rPr lang="en-US" sz="1600" dirty="0" smtClean="0"/>
              <a:t>(Slide 4 of 4) </a:t>
            </a:r>
            <a:endParaRPr lang="en-US" sz="1600" dirty="0"/>
          </a:p>
        </p:txBody>
      </p:sp>
      <p:sp>
        <p:nvSpPr>
          <p:cNvPr id="3" name="Content Placeholder 2"/>
          <p:cNvSpPr>
            <a:spLocks noGrp="1"/>
          </p:cNvSpPr>
          <p:nvPr>
            <p:ph idx="1"/>
          </p:nvPr>
        </p:nvSpPr>
        <p:spPr/>
        <p:txBody>
          <a:bodyPr/>
          <a:lstStyle/>
          <a:p>
            <a:pPr lvl="0"/>
            <a:r>
              <a:rPr lang="en-US" dirty="0" smtClean="0"/>
              <a:t>Lacrimal apparatus produces and transports tears</a:t>
            </a:r>
          </a:p>
          <a:p>
            <a:pPr lvl="1"/>
            <a:r>
              <a:rPr lang="en-US" dirty="0" smtClean="0"/>
              <a:t>Lacrimal gland produces tears</a:t>
            </a:r>
          </a:p>
          <a:p>
            <a:pPr lvl="2"/>
            <a:r>
              <a:rPr lang="en-US" dirty="0" smtClean="0"/>
              <a:t>Location: Superior and latter region of orbit</a:t>
            </a:r>
          </a:p>
          <a:p>
            <a:pPr lvl="1"/>
            <a:r>
              <a:rPr lang="en-US" dirty="0" smtClean="0"/>
              <a:t>Lacrimal ducts transport tears from lacrimal gland to surface of eye</a:t>
            </a:r>
          </a:p>
          <a:p>
            <a:pPr lvl="1"/>
            <a:r>
              <a:rPr lang="en-US" dirty="0" smtClean="0"/>
              <a:t>Lacrimal canals carry tears from surface of eye toward nasal cavity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30</a:t>
            </a:fld>
            <a:endParaRPr lang="en-US" dirty="0"/>
          </a:p>
        </p:txBody>
      </p:sp>
    </p:spTree>
    <p:extLst>
      <p:ext uri="{BB962C8B-B14F-4D97-AF65-F5344CB8AC3E}">
        <p14:creationId xmlns:p14="http://schemas.microsoft.com/office/powerpoint/2010/main" val="182763199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the Eyeball</a:t>
            </a:r>
            <a:br>
              <a:rPr lang="en-US" dirty="0" smtClean="0"/>
            </a:br>
            <a:r>
              <a:rPr lang="en-US" sz="1600" dirty="0" smtClean="0"/>
              <a:t>(Slide 1 of 8) </a:t>
            </a:r>
            <a:endParaRPr lang="en-US" sz="1600" dirty="0"/>
          </a:p>
        </p:txBody>
      </p:sp>
      <p:sp>
        <p:nvSpPr>
          <p:cNvPr id="3" name="Content Placeholder 2"/>
          <p:cNvSpPr>
            <a:spLocks noGrp="1"/>
          </p:cNvSpPr>
          <p:nvPr>
            <p:ph idx="1"/>
          </p:nvPr>
        </p:nvSpPr>
        <p:spPr/>
        <p:txBody>
          <a:bodyPr/>
          <a:lstStyle/>
          <a:p>
            <a:pPr lvl="0"/>
            <a:r>
              <a:rPr lang="en-US" dirty="0" smtClean="0"/>
              <a:t>Eyeball (bulbus oculi): 2-3 cm in diameter</a:t>
            </a:r>
          </a:p>
          <a:p>
            <a:pPr lvl="0"/>
            <a:r>
              <a:rPr lang="en-US" dirty="0" smtClean="0"/>
              <a:t>Layers of the eye</a:t>
            </a:r>
          </a:p>
          <a:p>
            <a:pPr lvl="1"/>
            <a:r>
              <a:rPr lang="en-US" dirty="0" smtClean="0"/>
              <a:t>Fibrous tunic</a:t>
            </a:r>
          </a:p>
          <a:p>
            <a:pPr lvl="1"/>
            <a:r>
              <a:rPr lang="en-US" dirty="0" smtClean="0"/>
              <a:t>Vascular tunic</a:t>
            </a:r>
          </a:p>
          <a:p>
            <a:pPr lvl="1"/>
            <a:r>
              <a:rPr lang="en-US" dirty="0" smtClean="0"/>
              <a:t>Nervous tunic (retina)</a:t>
            </a:r>
          </a:p>
          <a:p>
            <a:pPr lvl="2"/>
            <a:r>
              <a:rPr lang="en-US" dirty="0" smtClean="0"/>
              <a:t>Innermost tunic found only in the posterior of eye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31</a:t>
            </a:fld>
            <a:endParaRPr lang="en-US" dirty="0"/>
          </a:p>
        </p:txBody>
      </p:sp>
    </p:spTree>
    <p:extLst>
      <p:ext uri="{BB962C8B-B14F-4D97-AF65-F5344CB8AC3E}">
        <p14:creationId xmlns:p14="http://schemas.microsoft.com/office/powerpoint/2010/main" val="395535086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the Eyeball</a:t>
            </a:r>
            <a:br>
              <a:rPr lang="en-US" dirty="0" smtClean="0"/>
            </a:br>
            <a:r>
              <a:rPr lang="en-US" sz="1600" dirty="0" smtClean="0"/>
              <a:t>(Slide 2 of 8) </a:t>
            </a:r>
            <a:endParaRPr lang="en-US" sz="1600" dirty="0"/>
          </a:p>
        </p:txBody>
      </p:sp>
      <p:sp>
        <p:nvSpPr>
          <p:cNvPr id="3" name="Content Placeholder 2"/>
          <p:cNvSpPr>
            <a:spLocks noGrp="1"/>
          </p:cNvSpPr>
          <p:nvPr>
            <p:ph idx="1"/>
          </p:nvPr>
        </p:nvSpPr>
        <p:spPr/>
        <p:txBody>
          <a:bodyPr/>
          <a:lstStyle/>
          <a:p>
            <a:pPr lvl="0"/>
            <a:r>
              <a:rPr lang="en-US" dirty="0" smtClean="0"/>
              <a:t>Fibrous tunic</a:t>
            </a:r>
          </a:p>
          <a:p>
            <a:pPr lvl="1"/>
            <a:r>
              <a:rPr lang="en-US" dirty="0" smtClean="0"/>
              <a:t>Sclera: White part of the eye</a:t>
            </a:r>
          </a:p>
          <a:p>
            <a:pPr lvl="2"/>
            <a:r>
              <a:rPr lang="en-US" dirty="0" smtClean="0"/>
              <a:t>Covers 5/6 of eye</a:t>
            </a:r>
          </a:p>
          <a:p>
            <a:pPr lvl="2"/>
            <a:r>
              <a:rPr lang="en-US" dirty="0" smtClean="0"/>
              <a:t>Consists of white tough connective tissue </a:t>
            </a:r>
          </a:p>
          <a:p>
            <a:pPr lvl="1"/>
            <a:r>
              <a:rPr lang="en-US" dirty="0" smtClean="0"/>
              <a:t>Cornea: Transparent anterior “window” of eye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32</a:t>
            </a:fld>
            <a:endParaRPr lang="en-US" dirty="0"/>
          </a:p>
        </p:txBody>
      </p:sp>
    </p:spTree>
    <p:extLst>
      <p:ext uri="{BB962C8B-B14F-4D97-AF65-F5344CB8AC3E}">
        <p14:creationId xmlns:p14="http://schemas.microsoft.com/office/powerpoint/2010/main" val="330873714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the Eyeball</a:t>
            </a:r>
            <a:br>
              <a:rPr lang="en-US" dirty="0" smtClean="0"/>
            </a:br>
            <a:r>
              <a:rPr lang="en-US" sz="1600" dirty="0" smtClean="0"/>
              <a:t>(Slide 3 of 8) </a:t>
            </a:r>
            <a:endParaRPr lang="en-US" sz="1600" dirty="0"/>
          </a:p>
        </p:txBody>
      </p:sp>
      <p:sp>
        <p:nvSpPr>
          <p:cNvPr id="3" name="Content Placeholder 2"/>
          <p:cNvSpPr>
            <a:spLocks noGrp="1"/>
          </p:cNvSpPr>
          <p:nvPr>
            <p:ph idx="1"/>
          </p:nvPr>
        </p:nvSpPr>
        <p:spPr/>
        <p:txBody>
          <a:bodyPr/>
          <a:lstStyle/>
          <a:p>
            <a:pPr lvl="0"/>
            <a:r>
              <a:rPr lang="en-US" dirty="0" smtClean="0"/>
              <a:t>Vascular tunic</a:t>
            </a:r>
          </a:p>
          <a:p>
            <a:pPr lvl="1"/>
            <a:r>
              <a:rPr lang="en-US" dirty="0" smtClean="0"/>
              <a:t>Choroid: Highly vascular, brown pigmented middle layer</a:t>
            </a:r>
          </a:p>
          <a:p>
            <a:pPr lvl="2"/>
            <a:r>
              <a:rPr lang="en-US" dirty="0" smtClean="0"/>
              <a:t>Pigment absorbs excess light rays that might interfere with vision</a:t>
            </a:r>
          </a:p>
          <a:p>
            <a:pPr lvl="2"/>
            <a:r>
              <a:rPr lang="en-US" dirty="0" smtClean="0"/>
              <a:t>Blood vessels nourish interior of eye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33</a:t>
            </a:fld>
            <a:endParaRPr lang="en-US" dirty="0"/>
          </a:p>
        </p:txBody>
      </p:sp>
    </p:spTree>
    <p:extLst>
      <p:ext uri="{BB962C8B-B14F-4D97-AF65-F5344CB8AC3E}">
        <p14:creationId xmlns:p14="http://schemas.microsoft.com/office/powerpoint/2010/main" val="177954870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the Eyeball</a:t>
            </a:r>
            <a:br>
              <a:rPr lang="en-US" dirty="0" smtClean="0"/>
            </a:br>
            <a:r>
              <a:rPr lang="en-US" sz="1600" dirty="0" smtClean="0"/>
              <a:t>(Slide 4 of 8) </a:t>
            </a:r>
            <a:endParaRPr lang="en-US" sz="1600" dirty="0"/>
          </a:p>
        </p:txBody>
      </p:sp>
      <p:sp>
        <p:nvSpPr>
          <p:cNvPr id="3" name="Content Placeholder 2"/>
          <p:cNvSpPr>
            <a:spLocks noGrp="1"/>
          </p:cNvSpPr>
          <p:nvPr>
            <p:ph idx="1"/>
          </p:nvPr>
        </p:nvSpPr>
        <p:spPr/>
        <p:txBody>
          <a:bodyPr/>
          <a:lstStyle/>
          <a:p>
            <a:pPr lvl="0"/>
            <a:r>
              <a:rPr lang="en-US" dirty="0" smtClean="0"/>
              <a:t>Vascular tunic</a:t>
            </a:r>
          </a:p>
          <a:p>
            <a:pPr lvl="1"/>
            <a:r>
              <a:rPr lang="en-US" dirty="0" smtClean="0"/>
              <a:t>Ciliary body</a:t>
            </a:r>
          </a:p>
          <a:p>
            <a:pPr lvl="2"/>
            <a:r>
              <a:rPr lang="en-US" dirty="0" smtClean="0"/>
              <a:t>Contains fingerlike ciliary processes that secrete aqueous humor (a fluid located in the anterior portion of the eye)</a:t>
            </a:r>
          </a:p>
          <a:p>
            <a:pPr lvl="2"/>
            <a:r>
              <a:rPr lang="en-US" dirty="0" smtClean="0"/>
              <a:t>Also contains the ciliary muscle</a:t>
            </a:r>
          </a:p>
          <a:p>
            <a:pPr lvl="2"/>
            <a:r>
              <a:rPr lang="en-US" dirty="0" smtClean="0"/>
              <a:t>Suspensory ligaments connect ciliary body to lens of eye</a:t>
            </a:r>
          </a:p>
          <a:p>
            <a:pPr lvl="2"/>
            <a:r>
              <a:rPr lang="en-US" dirty="0" smtClean="0"/>
              <a:t>When the ciliary muscle contracts it causes suspensory ligaments to relax</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34</a:t>
            </a:fld>
            <a:endParaRPr lang="en-US" dirty="0"/>
          </a:p>
        </p:txBody>
      </p:sp>
    </p:spTree>
    <p:extLst>
      <p:ext uri="{BB962C8B-B14F-4D97-AF65-F5344CB8AC3E}">
        <p14:creationId xmlns:p14="http://schemas.microsoft.com/office/powerpoint/2010/main" val="78294829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the Eyeball</a:t>
            </a:r>
            <a:br>
              <a:rPr lang="en-US" dirty="0" smtClean="0"/>
            </a:br>
            <a:r>
              <a:rPr lang="en-US" sz="1600" dirty="0" smtClean="0"/>
              <a:t>(Slide 5 of 8) </a:t>
            </a:r>
            <a:endParaRPr lang="en-US" sz="1600" dirty="0"/>
          </a:p>
        </p:txBody>
      </p:sp>
      <p:sp>
        <p:nvSpPr>
          <p:cNvPr id="3" name="Content Placeholder 2"/>
          <p:cNvSpPr>
            <a:spLocks noGrp="1"/>
          </p:cNvSpPr>
          <p:nvPr>
            <p:ph idx="1"/>
          </p:nvPr>
        </p:nvSpPr>
        <p:spPr/>
        <p:txBody>
          <a:bodyPr/>
          <a:lstStyle/>
          <a:p>
            <a:pPr lvl="0"/>
            <a:r>
              <a:rPr lang="en-US" dirty="0" smtClean="0"/>
              <a:t>Vascular tunic</a:t>
            </a:r>
          </a:p>
          <a:p>
            <a:pPr lvl="1"/>
            <a:r>
              <a:rPr lang="en-US" dirty="0" smtClean="0"/>
              <a:t>Iris</a:t>
            </a:r>
          </a:p>
          <a:p>
            <a:pPr lvl="2"/>
            <a:r>
              <a:rPr lang="en-US" dirty="0" smtClean="0"/>
              <a:t>Colored portion of eye</a:t>
            </a:r>
          </a:p>
          <a:p>
            <a:pPr lvl="2"/>
            <a:r>
              <a:rPr lang="en-US" dirty="0" smtClean="0"/>
              <a:t>Doughnut-shaped diaphragm with a central aperture: Pupil</a:t>
            </a:r>
          </a:p>
          <a:p>
            <a:pPr lvl="2"/>
            <a:r>
              <a:rPr lang="en-US" dirty="0" smtClean="0"/>
              <a:t>Contains two groups of smooth muscles to regulate the amount of light entering the eye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35</a:t>
            </a:fld>
            <a:endParaRPr lang="en-US" dirty="0"/>
          </a:p>
        </p:txBody>
      </p:sp>
    </p:spTree>
    <p:extLst>
      <p:ext uri="{BB962C8B-B14F-4D97-AF65-F5344CB8AC3E}">
        <p14:creationId xmlns:p14="http://schemas.microsoft.com/office/powerpoint/2010/main" val="321172877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the Eyeball</a:t>
            </a:r>
            <a:br>
              <a:rPr lang="en-US" dirty="0" smtClean="0"/>
            </a:br>
            <a:r>
              <a:rPr lang="en-US" sz="1600" dirty="0" smtClean="0"/>
              <a:t>(Slide 6 of 8) </a:t>
            </a:r>
            <a:endParaRPr lang="en-US" sz="1600" dirty="0"/>
          </a:p>
        </p:txBody>
      </p:sp>
      <p:sp>
        <p:nvSpPr>
          <p:cNvPr id="3" name="Content Placeholder 2"/>
          <p:cNvSpPr>
            <a:spLocks noGrp="1"/>
          </p:cNvSpPr>
          <p:nvPr>
            <p:ph idx="1"/>
          </p:nvPr>
        </p:nvSpPr>
        <p:spPr/>
        <p:txBody>
          <a:bodyPr/>
          <a:lstStyle/>
          <a:p>
            <a:pPr lvl="0"/>
            <a:r>
              <a:rPr lang="en-US" dirty="0" smtClean="0"/>
              <a:t>Nervous tunic (retina)</a:t>
            </a:r>
          </a:p>
          <a:p>
            <a:pPr lvl="1"/>
            <a:r>
              <a:rPr lang="en-US" dirty="0" smtClean="0"/>
              <a:t>Outer layer of retina: Deeply pigmented and firmly attached to choroid</a:t>
            </a:r>
          </a:p>
          <a:p>
            <a:pPr lvl="1"/>
            <a:r>
              <a:rPr lang="en-US" dirty="0" smtClean="0"/>
              <a:t>Layer containing rods and cones, the photoreceptor cells </a:t>
            </a:r>
          </a:p>
          <a:p>
            <a:pPr lvl="1"/>
            <a:r>
              <a:rPr lang="en-US" dirty="0" smtClean="0"/>
              <a:t>Layer of neurons and ganglion cells</a:t>
            </a:r>
          </a:p>
          <a:p>
            <a:pPr lvl="2"/>
            <a:r>
              <a:rPr lang="en-US" dirty="0" smtClean="0"/>
              <a:t>Axons of ganglion cells form the optic nerve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36</a:t>
            </a:fld>
            <a:endParaRPr lang="en-US" dirty="0"/>
          </a:p>
        </p:txBody>
      </p:sp>
    </p:spTree>
    <p:extLst>
      <p:ext uri="{BB962C8B-B14F-4D97-AF65-F5344CB8AC3E}">
        <p14:creationId xmlns:p14="http://schemas.microsoft.com/office/powerpoint/2010/main" val="140621149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the Eyeball</a:t>
            </a:r>
            <a:br>
              <a:rPr lang="en-US" dirty="0" smtClean="0"/>
            </a:br>
            <a:r>
              <a:rPr lang="en-US" sz="1600" dirty="0" smtClean="0"/>
              <a:t>(Slide 7 of 8) </a:t>
            </a:r>
            <a:endParaRPr lang="en-US" sz="1600" dirty="0"/>
          </a:p>
        </p:txBody>
      </p:sp>
      <p:sp>
        <p:nvSpPr>
          <p:cNvPr id="3" name="Content Placeholder 2"/>
          <p:cNvSpPr>
            <a:spLocks noGrp="1"/>
          </p:cNvSpPr>
          <p:nvPr>
            <p:ph idx="1"/>
          </p:nvPr>
        </p:nvSpPr>
        <p:spPr/>
        <p:txBody>
          <a:bodyPr/>
          <a:lstStyle/>
          <a:p>
            <a:pPr lvl="0"/>
            <a:r>
              <a:rPr lang="en-US" dirty="0" smtClean="0"/>
              <a:t>Nervous tunic (retina)</a:t>
            </a:r>
          </a:p>
          <a:p>
            <a:pPr lvl="1"/>
            <a:r>
              <a:rPr lang="en-US" dirty="0" smtClean="0"/>
              <a:t>Optic disk: White spot where the optic nerve leaves the eye</a:t>
            </a:r>
          </a:p>
          <a:p>
            <a:pPr lvl="2"/>
            <a:r>
              <a:rPr lang="en-US" dirty="0" smtClean="0"/>
              <a:t>Does not have photoreceptor cells </a:t>
            </a:r>
          </a:p>
          <a:p>
            <a:pPr lvl="2"/>
            <a:r>
              <a:rPr lang="en-US" dirty="0" smtClean="0"/>
              <a:t>Known as the “blind spot”</a:t>
            </a:r>
          </a:p>
          <a:p>
            <a:pPr lvl="1"/>
            <a:r>
              <a:rPr lang="en-US" dirty="0" smtClean="0"/>
              <a:t>Macula lutea: Yellow spot located near center of retina</a:t>
            </a:r>
          </a:p>
          <a:p>
            <a:pPr lvl="2"/>
            <a:r>
              <a:rPr lang="en-US" dirty="0" smtClean="0"/>
              <a:t>Fovea centralis: Depression located in the center of the macula</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37</a:t>
            </a:fld>
            <a:endParaRPr lang="en-US" dirty="0"/>
          </a:p>
        </p:txBody>
      </p:sp>
    </p:spTree>
    <p:extLst>
      <p:ext uri="{BB962C8B-B14F-4D97-AF65-F5344CB8AC3E}">
        <p14:creationId xmlns:p14="http://schemas.microsoft.com/office/powerpoint/2010/main" val="263337301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the Eyeball</a:t>
            </a:r>
            <a:br>
              <a:rPr lang="en-US" dirty="0" smtClean="0"/>
            </a:br>
            <a:r>
              <a:rPr lang="en-US" sz="1600" dirty="0" smtClean="0"/>
              <a:t>(Slide 8 of 8) </a:t>
            </a:r>
            <a:endParaRPr lang="en-US" sz="1600" dirty="0"/>
          </a:p>
        </p:txBody>
      </p:sp>
      <p:sp>
        <p:nvSpPr>
          <p:cNvPr id="3" name="Content Placeholder 2"/>
          <p:cNvSpPr>
            <a:spLocks noGrp="1"/>
          </p:cNvSpPr>
          <p:nvPr>
            <p:ph idx="1"/>
          </p:nvPr>
        </p:nvSpPr>
        <p:spPr/>
        <p:txBody>
          <a:bodyPr/>
          <a:lstStyle/>
          <a:p>
            <a:pPr lvl="0"/>
            <a:r>
              <a:rPr lang="en-US" dirty="0" smtClean="0"/>
              <a:t>Cavities of the eye</a:t>
            </a:r>
          </a:p>
          <a:p>
            <a:pPr lvl="1"/>
            <a:r>
              <a:rPr lang="en-US" dirty="0" smtClean="0"/>
              <a:t>Anterior cavity</a:t>
            </a:r>
          </a:p>
          <a:p>
            <a:pPr lvl="2"/>
            <a:r>
              <a:rPr lang="en-US" dirty="0" smtClean="0"/>
              <a:t>Space between the cornea and lens</a:t>
            </a:r>
          </a:p>
          <a:p>
            <a:pPr lvl="2"/>
            <a:r>
              <a:rPr lang="en-US" dirty="0" smtClean="0"/>
              <a:t>Filled with aqueous humor</a:t>
            </a:r>
          </a:p>
          <a:p>
            <a:pPr lvl="1"/>
            <a:r>
              <a:rPr lang="en-US" dirty="0" smtClean="0"/>
              <a:t>Posterior cavity</a:t>
            </a:r>
          </a:p>
          <a:p>
            <a:pPr lvl="2"/>
            <a:r>
              <a:rPr lang="en-US" dirty="0" smtClean="0"/>
              <a:t>Space between lens and retina</a:t>
            </a:r>
          </a:p>
          <a:p>
            <a:pPr lvl="2"/>
            <a:r>
              <a:rPr lang="en-US" dirty="0" smtClean="0"/>
              <a:t>Filled with a colorless, transparent, gel-like vitreous humor</a:t>
            </a:r>
          </a:p>
          <a:p>
            <a:pPr lvl="2"/>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38</a:t>
            </a:fld>
            <a:endParaRPr lang="en-US" dirty="0"/>
          </a:p>
        </p:txBody>
      </p:sp>
    </p:spTree>
    <p:extLst>
      <p:ext uri="{BB962C8B-B14F-4D97-AF65-F5344CB8AC3E}">
        <p14:creationId xmlns:p14="http://schemas.microsoft.com/office/powerpoint/2010/main" val="353326520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Pathway of Light and Refraction</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Refraction: The bending of light rays  </a:t>
            </a:r>
          </a:p>
          <a:p>
            <a:pPr lvl="1"/>
            <a:r>
              <a:rPr lang="en-US" dirty="0" smtClean="0"/>
              <a:t>Refractive surfaces in the eye bend the light rays so that they focus on the retina</a:t>
            </a:r>
          </a:p>
          <a:p>
            <a:pPr lvl="2"/>
            <a:r>
              <a:rPr lang="en-US" dirty="0" smtClean="0"/>
              <a:t>Cornea</a:t>
            </a:r>
          </a:p>
          <a:p>
            <a:pPr lvl="2"/>
            <a:r>
              <a:rPr lang="en-US" dirty="0" smtClean="0"/>
              <a:t>Aqueous humor</a:t>
            </a:r>
          </a:p>
          <a:p>
            <a:pPr lvl="2"/>
            <a:r>
              <a:rPr lang="en-US" dirty="0" smtClean="0"/>
              <a:t>Lens</a:t>
            </a:r>
          </a:p>
          <a:p>
            <a:pPr lvl="2"/>
            <a:r>
              <a:rPr lang="en-US" dirty="0" smtClean="0"/>
              <a:t>Vitreous humor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39</a:t>
            </a:fld>
            <a:endParaRPr lang="en-US" dirty="0"/>
          </a:p>
        </p:txBody>
      </p:sp>
    </p:spTree>
    <p:extLst>
      <p:ext uri="{BB962C8B-B14F-4D97-AF65-F5344CB8AC3E}">
        <p14:creationId xmlns:p14="http://schemas.microsoft.com/office/powerpoint/2010/main" val="28397176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the Senses </a:t>
            </a:r>
            <a:endParaRPr lang="en-US" dirty="0"/>
          </a:p>
        </p:txBody>
      </p:sp>
      <p:sp>
        <p:nvSpPr>
          <p:cNvPr id="3" name="Content Placeholder 2"/>
          <p:cNvSpPr>
            <a:spLocks noGrp="1"/>
          </p:cNvSpPr>
          <p:nvPr>
            <p:ph idx="1"/>
          </p:nvPr>
        </p:nvSpPr>
        <p:spPr/>
        <p:txBody>
          <a:bodyPr/>
          <a:lstStyle/>
          <a:p>
            <a:pPr lvl="0"/>
            <a:r>
              <a:rPr lang="en-US" dirty="0" smtClean="0"/>
              <a:t>Sense perception depends on sensory receptors</a:t>
            </a:r>
          </a:p>
          <a:p>
            <a:pPr lvl="0"/>
            <a:r>
              <a:rPr lang="en-US" dirty="0" smtClean="0"/>
              <a:t>Sense receptors respond to various stimuli</a:t>
            </a:r>
          </a:p>
          <a:p>
            <a:pPr lvl="1"/>
            <a:r>
              <a:rPr lang="en-US" dirty="0" smtClean="0"/>
              <a:t>Stimulus triggers an impulse in a receptor</a:t>
            </a:r>
          </a:p>
          <a:p>
            <a:pPr lvl="1"/>
            <a:r>
              <a:rPr lang="en-US" dirty="0" smtClean="0"/>
              <a:t>Action potentials travel to cerebral cortex are processed and interpreted</a:t>
            </a:r>
          </a:p>
          <a:p>
            <a:pPr lvl="0"/>
            <a:r>
              <a:rPr lang="en-US" dirty="0" smtClean="0"/>
              <a:t>General senses: Receptors are widely distributed in the body</a:t>
            </a:r>
          </a:p>
          <a:p>
            <a:pPr lvl="0"/>
            <a:r>
              <a:rPr lang="en-US" dirty="0" smtClean="0"/>
              <a:t>Special senses: Receptors are localized in a particular area</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a:t>
            </a:fld>
            <a:endParaRPr lang="en-US" dirty="0"/>
          </a:p>
        </p:txBody>
      </p:sp>
    </p:spTree>
    <p:extLst>
      <p:ext uri="{BB962C8B-B14F-4D97-AF65-F5344CB8AC3E}">
        <p14:creationId xmlns:p14="http://schemas.microsoft.com/office/powerpoint/2010/main" val="313931734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Pathway of Light and Refraction</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Object that is at least 20 feet away: Normal relaxed eye is able to focus the image on the retina</a:t>
            </a:r>
          </a:p>
          <a:p>
            <a:pPr lvl="1"/>
            <a:r>
              <a:rPr lang="en-US" dirty="0" smtClean="0"/>
              <a:t>Ciliary muscle is relaxed</a:t>
            </a:r>
          </a:p>
          <a:p>
            <a:pPr lvl="1"/>
            <a:r>
              <a:rPr lang="en-US" dirty="0" smtClean="0"/>
              <a:t>Suspensory ligaments are taut</a:t>
            </a:r>
          </a:p>
          <a:p>
            <a:pPr lvl="1"/>
            <a:r>
              <a:rPr lang="en-US" dirty="0" smtClean="0"/>
              <a:t>Lens is flat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40</a:t>
            </a:fld>
            <a:endParaRPr lang="en-US" dirty="0"/>
          </a:p>
        </p:txBody>
      </p:sp>
    </p:spTree>
    <p:extLst>
      <p:ext uri="{BB962C8B-B14F-4D97-AF65-F5344CB8AC3E}">
        <p14:creationId xmlns:p14="http://schemas.microsoft.com/office/powerpoint/2010/main" val="11167206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Pathway of Light and Refraction</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Object is closer than 20 feet: Eye must make adjustments to focus the image</a:t>
            </a:r>
          </a:p>
          <a:p>
            <a:pPr lvl="1"/>
            <a:r>
              <a:rPr lang="en-US" dirty="0" smtClean="0"/>
              <a:t>Accommodation: Changing shape of lens </a:t>
            </a:r>
          </a:p>
          <a:p>
            <a:pPr lvl="2"/>
            <a:r>
              <a:rPr lang="en-US" dirty="0" smtClean="0"/>
              <a:t>Ciliary muscle contracts</a:t>
            </a:r>
          </a:p>
          <a:p>
            <a:pPr lvl="2"/>
            <a:r>
              <a:rPr lang="en-US" dirty="0" smtClean="0"/>
              <a:t>Suspensory ligaments become loose or relaxed</a:t>
            </a:r>
          </a:p>
          <a:p>
            <a:pPr lvl="2"/>
            <a:r>
              <a:rPr lang="en-US" dirty="0" smtClean="0"/>
              <a:t>Lens bulges or becomes more convex</a:t>
            </a:r>
          </a:p>
          <a:p>
            <a:pPr lvl="1"/>
            <a:r>
              <a:rPr lang="en-US" dirty="0" smtClean="0"/>
              <a:t>The closer the object, the more the light rays have to bend to focus</a:t>
            </a:r>
          </a:p>
          <a:p>
            <a:pPr lvl="2"/>
            <a:r>
              <a:rPr lang="en-US" dirty="0" smtClean="0"/>
              <a:t>The greater the curvature of the lens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41</a:t>
            </a:fld>
            <a:endParaRPr lang="en-US" dirty="0"/>
          </a:p>
        </p:txBody>
      </p:sp>
    </p:spTree>
    <p:extLst>
      <p:ext uri="{BB962C8B-B14F-4D97-AF65-F5344CB8AC3E}">
        <p14:creationId xmlns:p14="http://schemas.microsoft.com/office/powerpoint/2010/main" val="8952211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Photoreceptors</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Rods</a:t>
            </a:r>
          </a:p>
          <a:p>
            <a:pPr lvl="1"/>
            <a:r>
              <a:rPr lang="en-US" dirty="0" smtClean="0"/>
              <a:t>Thin cells with slender, rodlike projections</a:t>
            </a:r>
          </a:p>
          <a:p>
            <a:pPr lvl="1"/>
            <a:r>
              <a:rPr lang="en-US" dirty="0" smtClean="0"/>
              <a:t>Much more numerous than cones</a:t>
            </a:r>
          </a:p>
          <a:p>
            <a:pPr lvl="1"/>
            <a:r>
              <a:rPr lang="en-US" dirty="0" smtClean="0"/>
              <a:t>Sensitive to dim light</a:t>
            </a:r>
          </a:p>
          <a:p>
            <a:pPr lvl="2"/>
            <a:r>
              <a:rPr lang="en-US" dirty="0" smtClean="0"/>
              <a:t>Rhodopsin (visual purple): contained in rods</a:t>
            </a:r>
          </a:p>
          <a:p>
            <a:pPr lvl="1"/>
            <a:r>
              <a:rPr lang="en-US" dirty="0" smtClean="0"/>
              <a:t>Absent in the fovea centralis </a:t>
            </a:r>
          </a:p>
          <a:p>
            <a:pPr lvl="2"/>
            <a:r>
              <a:rPr lang="en-US" dirty="0" smtClean="0"/>
              <a:t>Increase as distance from fovea centralis is increased</a:t>
            </a:r>
          </a:p>
          <a:p>
            <a:pPr lvl="1"/>
            <a:r>
              <a:rPr lang="en-US" dirty="0" smtClean="0"/>
              <a:t>Vision with rods: Lacks fine detail</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42</a:t>
            </a:fld>
            <a:endParaRPr lang="en-US" dirty="0"/>
          </a:p>
        </p:txBody>
      </p:sp>
    </p:spTree>
    <p:extLst>
      <p:ext uri="{BB962C8B-B14F-4D97-AF65-F5344CB8AC3E}">
        <p14:creationId xmlns:p14="http://schemas.microsoft.com/office/powerpoint/2010/main" val="125330270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Photoreceptors</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Cones</a:t>
            </a:r>
          </a:p>
          <a:p>
            <a:pPr lvl="1"/>
            <a:r>
              <a:rPr lang="en-US" dirty="0" smtClean="0"/>
              <a:t>Receptors for color vision and visual acuity</a:t>
            </a:r>
          </a:p>
          <a:p>
            <a:pPr lvl="1"/>
            <a:r>
              <a:rPr lang="en-US" dirty="0" smtClean="0"/>
              <a:t>Located primarily in fovea centralis</a:t>
            </a:r>
          </a:p>
          <a:p>
            <a:pPr lvl="1"/>
            <a:r>
              <a:rPr lang="en-US" dirty="0" smtClean="0"/>
              <a:t>Thicker cells with short, blunt projections</a:t>
            </a:r>
          </a:p>
          <a:p>
            <a:pPr lvl="1"/>
            <a:r>
              <a:rPr lang="en-US" dirty="0" smtClean="0"/>
              <a:t>Vision with cones provide sharp images and fine detail</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43</a:t>
            </a:fld>
            <a:endParaRPr lang="en-US" dirty="0"/>
          </a:p>
        </p:txBody>
      </p:sp>
    </p:spTree>
    <p:extLst>
      <p:ext uri="{BB962C8B-B14F-4D97-AF65-F5344CB8AC3E}">
        <p14:creationId xmlns:p14="http://schemas.microsoft.com/office/powerpoint/2010/main" val="67798948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 Pathway</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r>
              <a:rPr lang="en-US" dirty="0" smtClean="0"/>
              <a:t>Visual impulses generated in the rods and cones leave the eyes in the axons that form the optic nerves</a:t>
            </a:r>
          </a:p>
          <a:p>
            <a:pPr lvl="0"/>
            <a:r>
              <a:rPr lang="en-US" dirty="0" smtClean="0"/>
              <a:t>Optic chiasma: Axons from the medial portion of each retina cross over </a:t>
            </a:r>
          </a:p>
          <a:p>
            <a:pPr lvl="1"/>
            <a:r>
              <a:rPr lang="en-US" dirty="0" smtClean="0"/>
              <a:t>Enter the optic tract on the opposite side </a:t>
            </a:r>
          </a:p>
          <a:p>
            <a:pPr lvl="2"/>
            <a:r>
              <a:rPr lang="en-US" dirty="0" smtClean="0"/>
              <a:t>Right optic tract contains fibers from the lateral portion of the right eye and the medial portion of the left eye</a:t>
            </a:r>
          </a:p>
          <a:p>
            <a:pPr lvl="2"/>
            <a:r>
              <a:rPr lang="en-US" dirty="0" smtClean="0"/>
              <a:t>Left optic tract contains the fibers from the lateral portion of the left eye and the medial portion of the right eye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44</a:t>
            </a:fld>
            <a:endParaRPr lang="en-US" dirty="0"/>
          </a:p>
        </p:txBody>
      </p:sp>
    </p:spTree>
    <p:extLst>
      <p:ext uri="{BB962C8B-B14F-4D97-AF65-F5344CB8AC3E}">
        <p14:creationId xmlns:p14="http://schemas.microsoft.com/office/powerpoint/2010/main" val="236268943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 Pathway</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Optic tracts lead to the thalamus</a:t>
            </a:r>
          </a:p>
          <a:p>
            <a:pPr lvl="0"/>
            <a:r>
              <a:rPr lang="en-US" dirty="0" smtClean="0"/>
              <a:t>Synapse with neurons</a:t>
            </a:r>
          </a:p>
          <a:p>
            <a:pPr lvl="0"/>
            <a:r>
              <a:rPr lang="en-US" dirty="0" smtClean="0"/>
              <a:t>Impulse travels to visual cortex of occipital lobes for interpretation</a:t>
            </a:r>
          </a:p>
          <a:p>
            <a:pPr lvl="1"/>
            <a:r>
              <a:rPr lang="en-US" dirty="0" smtClean="0"/>
              <a:t>Because some fibers cross over in optic chiasma, allows for three-dimensional vision</a:t>
            </a:r>
          </a:p>
          <a:p>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45</a:t>
            </a:fld>
            <a:endParaRPr lang="en-US" dirty="0"/>
          </a:p>
        </p:txBody>
      </p:sp>
    </p:spTree>
    <p:extLst>
      <p:ext uri="{BB962C8B-B14F-4D97-AF65-F5344CB8AC3E}">
        <p14:creationId xmlns:p14="http://schemas.microsoft.com/office/powerpoint/2010/main" val="419653477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Auditory Sense </a:t>
            </a:r>
            <a:endParaRPr lang="en-US" dirty="0"/>
          </a:p>
        </p:txBody>
      </p:sp>
      <p:sp>
        <p:nvSpPr>
          <p:cNvPr id="3" name="Content Placeholder 2"/>
          <p:cNvSpPr>
            <a:spLocks noGrp="1"/>
          </p:cNvSpPr>
          <p:nvPr>
            <p:ph idx="1"/>
          </p:nvPr>
        </p:nvSpPr>
        <p:spPr/>
        <p:txBody>
          <a:bodyPr/>
          <a:lstStyle/>
          <a:p>
            <a:pPr lvl="0"/>
            <a:r>
              <a:rPr lang="en-US" dirty="0" smtClean="0"/>
              <a:t>Ear</a:t>
            </a:r>
          </a:p>
          <a:p>
            <a:pPr lvl="1"/>
            <a:r>
              <a:rPr lang="en-US" dirty="0" smtClean="0"/>
              <a:t>Organ of hearing (auditory or acoustic organ)</a:t>
            </a:r>
          </a:p>
          <a:p>
            <a:pPr lvl="2"/>
            <a:r>
              <a:rPr lang="en-US" dirty="0" smtClean="0"/>
              <a:t>Receptors for hearing: Mechanoreceptors</a:t>
            </a:r>
          </a:p>
          <a:p>
            <a:pPr lvl="1"/>
            <a:r>
              <a:rPr lang="en-US" dirty="0" smtClean="0"/>
              <a:t>Organ for equilibrium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46</a:t>
            </a:fld>
            <a:endParaRPr lang="en-US" dirty="0"/>
          </a:p>
        </p:txBody>
      </p:sp>
    </p:spTree>
    <p:extLst>
      <p:ext uri="{BB962C8B-B14F-4D97-AF65-F5344CB8AC3E}">
        <p14:creationId xmlns:p14="http://schemas.microsoft.com/office/powerpoint/2010/main" val="345767169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the Ear </a:t>
            </a:r>
            <a:endParaRPr lang="en-US" dirty="0"/>
          </a:p>
        </p:txBody>
      </p:sp>
      <p:sp>
        <p:nvSpPr>
          <p:cNvPr id="3" name="Content Placeholder 2"/>
          <p:cNvSpPr>
            <a:spLocks noGrp="1"/>
          </p:cNvSpPr>
          <p:nvPr>
            <p:ph idx="1"/>
          </p:nvPr>
        </p:nvSpPr>
        <p:spPr/>
        <p:txBody>
          <a:bodyPr/>
          <a:lstStyle/>
          <a:p>
            <a:pPr lvl="0"/>
            <a:r>
              <a:rPr lang="en-US" dirty="0" smtClean="0"/>
              <a:t>External ear</a:t>
            </a:r>
          </a:p>
          <a:p>
            <a:pPr lvl="1"/>
            <a:r>
              <a:rPr lang="en-US" dirty="0" smtClean="0"/>
              <a:t>Between auricle and tympanic membrane</a:t>
            </a:r>
          </a:p>
          <a:p>
            <a:pPr lvl="0"/>
            <a:r>
              <a:rPr lang="en-US" dirty="0" smtClean="0"/>
              <a:t>Middle ear</a:t>
            </a:r>
          </a:p>
          <a:p>
            <a:pPr lvl="1"/>
            <a:r>
              <a:rPr lang="en-US" dirty="0" smtClean="0"/>
              <a:t>Begins at tympanic membrane and ends at oval and round windows</a:t>
            </a:r>
          </a:p>
          <a:p>
            <a:pPr lvl="0"/>
            <a:r>
              <a:rPr lang="en-US" dirty="0" smtClean="0"/>
              <a:t>Inner ear</a:t>
            </a:r>
          </a:p>
          <a:p>
            <a:pPr lvl="1"/>
            <a:r>
              <a:rPr lang="en-US" dirty="0" smtClean="0"/>
              <a:t>Interconnecting chambers in the temporal bone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47</a:t>
            </a:fld>
            <a:endParaRPr lang="en-US" dirty="0"/>
          </a:p>
        </p:txBody>
      </p:sp>
    </p:spTree>
    <p:extLst>
      <p:ext uri="{BB962C8B-B14F-4D97-AF65-F5344CB8AC3E}">
        <p14:creationId xmlns:p14="http://schemas.microsoft.com/office/powerpoint/2010/main" val="55039346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Ear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Auricle (pinna): Fleshy part of external ear </a:t>
            </a:r>
          </a:p>
          <a:p>
            <a:pPr lvl="1"/>
            <a:r>
              <a:rPr lang="en-US" dirty="0" smtClean="0"/>
              <a:t>Visible on side of head </a:t>
            </a:r>
          </a:p>
          <a:p>
            <a:pPr lvl="1"/>
            <a:r>
              <a:rPr lang="en-US" dirty="0" smtClean="0"/>
              <a:t>Surrounds opening into external auditory canal</a:t>
            </a:r>
          </a:p>
          <a:p>
            <a:pPr lvl="1"/>
            <a:r>
              <a:rPr lang="en-US" dirty="0" smtClean="0"/>
              <a:t>Collects sound waves and directs them toward auditory canal</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48</a:t>
            </a:fld>
            <a:endParaRPr lang="en-US" dirty="0"/>
          </a:p>
        </p:txBody>
      </p:sp>
    </p:spTree>
    <p:extLst>
      <p:ext uri="{BB962C8B-B14F-4D97-AF65-F5344CB8AC3E}">
        <p14:creationId xmlns:p14="http://schemas.microsoft.com/office/powerpoint/2010/main" val="137837402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Ear </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External auditory canal: S-shaped tube</a:t>
            </a:r>
            <a:br>
              <a:rPr lang="en-US" dirty="0" smtClean="0"/>
            </a:br>
            <a:r>
              <a:rPr lang="en-US" dirty="0" smtClean="0"/>
              <a:t>(2.5 cm long) </a:t>
            </a:r>
          </a:p>
          <a:p>
            <a:pPr lvl="1"/>
            <a:r>
              <a:rPr lang="en-US" dirty="0" smtClean="0"/>
              <a:t>Extends from auricle to tympanic membrane</a:t>
            </a:r>
          </a:p>
          <a:p>
            <a:pPr lvl="1"/>
            <a:r>
              <a:rPr lang="en-US" dirty="0" smtClean="0"/>
              <a:t>Contains:</a:t>
            </a:r>
          </a:p>
          <a:p>
            <a:pPr lvl="2"/>
            <a:r>
              <a:rPr lang="en-US" dirty="0" smtClean="0"/>
              <a:t>Numerous hairs</a:t>
            </a:r>
          </a:p>
          <a:p>
            <a:pPr lvl="2"/>
            <a:r>
              <a:rPr lang="en-US" dirty="0" smtClean="0"/>
              <a:t>Ceruminous glands that secrete a waxy substance called cerumen</a:t>
            </a:r>
          </a:p>
          <a:p>
            <a:pPr lvl="1"/>
            <a:r>
              <a:rPr lang="en-US" dirty="0" smtClean="0"/>
              <a:t>Hairs and cerumen help prevent foreign substances from reaching eardrum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49</a:t>
            </a:fld>
            <a:endParaRPr lang="en-US" dirty="0"/>
          </a:p>
        </p:txBody>
      </p:sp>
    </p:spTree>
    <p:extLst>
      <p:ext uri="{BB962C8B-B14F-4D97-AF65-F5344CB8AC3E}">
        <p14:creationId xmlns:p14="http://schemas.microsoft.com/office/powerpoint/2010/main" val="10381715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Receptors and Sensations</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Types of sense receptors</a:t>
            </a:r>
          </a:p>
          <a:p>
            <a:pPr lvl="1"/>
            <a:r>
              <a:rPr lang="en-US" dirty="0" smtClean="0"/>
              <a:t>Chemoreceptors </a:t>
            </a:r>
          </a:p>
          <a:p>
            <a:pPr lvl="1"/>
            <a:r>
              <a:rPr lang="en-US" dirty="0" smtClean="0"/>
              <a:t>Mechanoreceptors </a:t>
            </a:r>
          </a:p>
          <a:p>
            <a:pPr lvl="1"/>
            <a:r>
              <a:rPr lang="en-US" dirty="0" smtClean="0"/>
              <a:t>Nociceptors</a:t>
            </a:r>
          </a:p>
          <a:p>
            <a:pPr lvl="1"/>
            <a:r>
              <a:rPr lang="en-US" dirty="0" smtClean="0"/>
              <a:t>Thermoreceptors</a:t>
            </a:r>
          </a:p>
          <a:p>
            <a:pPr lvl="1"/>
            <a:r>
              <a:rPr lang="en-US" dirty="0" smtClean="0"/>
              <a:t>Photoreceptors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a:t>
            </a:fld>
            <a:endParaRPr lang="en-US" dirty="0"/>
          </a:p>
        </p:txBody>
      </p:sp>
    </p:spTree>
    <p:extLst>
      <p:ext uri="{BB962C8B-B14F-4D97-AF65-F5344CB8AC3E}">
        <p14:creationId xmlns:p14="http://schemas.microsoft.com/office/powerpoint/2010/main" val="154495789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Middle Ear </a:t>
            </a:r>
            <a:br>
              <a:rPr lang="en-US" dirty="0" smtClean="0"/>
            </a:br>
            <a:r>
              <a:rPr lang="en-US" sz="1600" dirty="0" smtClean="0"/>
              <a:t>(Slide 1 of 3)</a:t>
            </a:r>
            <a:endParaRPr lang="en-US" sz="1600" dirty="0"/>
          </a:p>
        </p:txBody>
      </p:sp>
      <p:sp>
        <p:nvSpPr>
          <p:cNvPr id="3" name="Content Placeholder 2"/>
          <p:cNvSpPr>
            <a:spLocks noGrp="1"/>
          </p:cNvSpPr>
          <p:nvPr>
            <p:ph idx="1"/>
          </p:nvPr>
        </p:nvSpPr>
        <p:spPr/>
        <p:txBody>
          <a:bodyPr/>
          <a:lstStyle/>
          <a:p>
            <a:pPr lvl="0"/>
            <a:r>
              <a:rPr lang="en-US" dirty="0" smtClean="0"/>
              <a:t>Consists of an air-filled cavity: Tympanic cavity</a:t>
            </a:r>
          </a:p>
          <a:p>
            <a:pPr lvl="1"/>
            <a:r>
              <a:rPr lang="en-US" dirty="0" smtClean="0"/>
              <a:t>Contains the auditory ossicles</a:t>
            </a:r>
          </a:p>
          <a:p>
            <a:pPr lvl="1"/>
            <a:r>
              <a:rPr lang="en-US" dirty="0" smtClean="0"/>
              <a:t>Has an opening into the eustachian tube</a:t>
            </a:r>
          </a:p>
          <a:p>
            <a:pPr lvl="0"/>
            <a:r>
              <a:rPr lang="en-US" dirty="0" smtClean="0"/>
              <a:t>Oval window and round window </a:t>
            </a:r>
          </a:p>
          <a:p>
            <a:pPr lvl="1"/>
            <a:r>
              <a:rPr lang="en-US" dirty="0" smtClean="0"/>
              <a:t>Located in medial wall of middle ear </a:t>
            </a:r>
          </a:p>
          <a:p>
            <a:pPr lvl="1"/>
            <a:r>
              <a:rPr lang="en-US" dirty="0" smtClean="0"/>
              <a:t>Connect middle ear with inner ear</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50</a:t>
            </a:fld>
            <a:endParaRPr lang="en-US" dirty="0"/>
          </a:p>
        </p:txBody>
      </p:sp>
    </p:spTree>
    <p:extLst>
      <p:ext uri="{BB962C8B-B14F-4D97-AF65-F5344CB8AC3E}">
        <p14:creationId xmlns:p14="http://schemas.microsoft.com/office/powerpoint/2010/main" val="95149425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Middle Ear </a:t>
            </a:r>
            <a:br>
              <a:rPr lang="en-US" dirty="0" smtClean="0"/>
            </a:br>
            <a:r>
              <a:rPr lang="en-US" sz="1600" dirty="0" smtClean="0"/>
              <a:t>(Slide 2 of 3)</a:t>
            </a:r>
            <a:endParaRPr lang="en-US" sz="1600" dirty="0"/>
          </a:p>
        </p:txBody>
      </p:sp>
      <p:sp>
        <p:nvSpPr>
          <p:cNvPr id="3" name="Content Placeholder 2"/>
          <p:cNvSpPr>
            <a:spLocks noGrp="1"/>
          </p:cNvSpPr>
          <p:nvPr>
            <p:ph idx="1"/>
          </p:nvPr>
        </p:nvSpPr>
        <p:spPr/>
        <p:txBody>
          <a:bodyPr/>
          <a:lstStyle/>
          <a:p>
            <a:pPr lvl="0"/>
            <a:r>
              <a:rPr lang="en-US" dirty="0" smtClean="0"/>
              <a:t>Tympanic membrane (eardrum)</a:t>
            </a:r>
          </a:p>
          <a:p>
            <a:pPr lvl="1"/>
            <a:r>
              <a:rPr lang="en-US" dirty="0" smtClean="0"/>
              <a:t>Thin membrane that separates external ear from middle ear</a:t>
            </a:r>
          </a:p>
          <a:p>
            <a:pPr lvl="1"/>
            <a:r>
              <a:rPr lang="en-US" dirty="0" smtClean="0"/>
              <a:t>Sound waves cause tympanic membrane to vibrate</a:t>
            </a:r>
          </a:p>
          <a:p>
            <a:pPr lvl="0"/>
            <a:r>
              <a:rPr lang="en-US" dirty="0" smtClean="0"/>
              <a:t>Auditory tube (eustachian tube)</a:t>
            </a:r>
          </a:p>
          <a:p>
            <a:pPr lvl="1"/>
            <a:r>
              <a:rPr lang="en-US" dirty="0" smtClean="0"/>
              <a:t>Connects middle ear with throat</a:t>
            </a:r>
          </a:p>
          <a:p>
            <a:pPr lvl="1"/>
            <a:r>
              <a:rPr lang="en-US" dirty="0" smtClean="0"/>
              <a:t>Equalizes pressure between outside air and middle ear</a:t>
            </a:r>
          </a:p>
          <a:p>
            <a:pPr lvl="2"/>
            <a:r>
              <a:rPr lang="en-US" dirty="0" smtClean="0"/>
              <a:t>Necessary for normal hearing</a:t>
            </a:r>
          </a:p>
          <a:p>
            <a:pPr lvl="1"/>
            <a:r>
              <a:rPr lang="en-US" dirty="0" smtClean="0"/>
              <a:t>Throat infections may spread to middle ear through auditory tube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51</a:t>
            </a:fld>
            <a:endParaRPr lang="en-US" dirty="0"/>
          </a:p>
        </p:txBody>
      </p:sp>
    </p:spTree>
    <p:extLst>
      <p:ext uri="{BB962C8B-B14F-4D97-AF65-F5344CB8AC3E}">
        <p14:creationId xmlns:p14="http://schemas.microsoft.com/office/powerpoint/2010/main" val="221753398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Middle Ear </a:t>
            </a:r>
            <a:br>
              <a:rPr lang="en-US" dirty="0" smtClean="0"/>
            </a:br>
            <a:r>
              <a:rPr lang="en-US" sz="1600" dirty="0" smtClean="0"/>
              <a:t>(Slide 3 of 3)</a:t>
            </a:r>
            <a:endParaRPr lang="en-US" sz="1600" dirty="0"/>
          </a:p>
        </p:txBody>
      </p:sp>
      <p:sp>
        <p:nvSpPr>
          <p:cNvPr id="3" name="Content Placeholder 2"/>
          <p:cNvSpPr>
            <a:spLocks noGrp="1"/>
          </p:cNvSpPr>
          <p:nvPr>
            <p:ph idx="1"/>
          </p:nvPr>
        </p:nvSpPr>
        <p:spPr/>
        <p:txBody>
          <a:bodyPr/>
          <a:lstStyle/>
          <a:p>
            <a:pPr lvl="0"/>
            <a:r>
              <a:rPr lang="en-US" dirty="0" smtClean="0"/>
              <a:t>Auditory ossicles</a:t>
            </a:r>
          </a:p>
          <a:p>
            <a:pPr lvl="1"/>
            <a:r>
              <a:rPr lang="en-US" dirty="0" smtClean="0"/>
              <a:t>When tympanic membrane vibrates, ossicles transmit vibrations </a:t>
            </a:r>
          </a:p>
          <a:p>
            <a:pPr lvl="1"/>
            <a:r>
              <a:rPr lang="en-US" dirty="0" smtClean="0"/>
              <a:t>Three tiny bones</a:t>
            </a:r>
          </a:p>
          <a:p>
            <a:pPr lvl="2"/>
            <a:r>
              <a:rPr lang="en-US" dirty="0" smtClean="0"/>
              <a:t>Malleus (hammer)</a:t>
            </a:r>
          </a:p>
          <a:p>
            <a:pPr lvl="2"/>
            <a:r>
              <a:rPr lang="en-US" dirty="0" smtClean="0"/>
              <a:t>Incus (anvil)</a:t>
            </a:r>
          </a:p>
          <a:p>
            <a:pPr lvl="2"/>
            <a:r>
              <a:rPr lang="en-US" dirty="0" smtClean="0"/>
              <a:t>Stapes (stirrup)</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52</a:t>
            </a:fld>
            <a:endParaRPr lang="en-US" dirty="0"/>
          </a:p>
        </p:txBody>
      </p:sp>
    </p:spTree>
    <p:extLst>
      <p:ext uri="{BB962C8B-B14F-4D97-AF65-F5344CB8AC3E}">
        <p14:creationId xmlns:p14="http://schemas.microsoft.com/office/powerpoint/2010/main" val="218542732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Inner Ear</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Bony labyrinth: Series of interconnecting chambers in temporal bone</a:t>
            </a:r>
          </a:p>
          <a:p>
            <a:pPr lvl="0"/>
            <a:r>
              <a:rPr lang="en-US" dirty="0" smtClean="0"/>
              <a:t>Membranous labyrinth: Membranous tubes located inside bony labyrinth</a:t>
            </a:r>
          </a:p>
          <a:p>
            <a:pPr lvl="1"/>
            <a:r>
              <a:rPr lang="en-US" dirty="0" smtClean="0"/>
              <a:t>Endolymph: Clear fluid that fills membranous labyrinth</a:t>
            </a:r>
          </a:p>
          <a:p>
            <a:pPr lvl="1"/>
            <a:r>
              <a:rPr lang="en-US" dirty="0" smtClean="0"/>
              <a:t>Perilymph: Fluid that fills space between bony and membranous labyrinths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53</a:t>
            </a:fld>
            <a:endParaRPr lang="en-US" dirty="0"/>
          </a:p>
        </p:txBody>
      </p:sp>
    </p:spTree>
    <p:extLst>
      <p:ext uri="{BB962C8B-B14F-4D97-AF65-F5344CB8AC3E}">
        <p14:creationId xmlns:p14="http://schemas.microsoft.com/office/powerpoint/2010/main" val="385777673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Inner Ear</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Divisions of the inner ear  </a:t>
            </a:r>
          </a:p>
          <a:p>
            <a:pPr lvl="1"/>
            <a:r>
              <a:rPr lang="en-US" dirty="0" smtClean="0"/>
              <a:t>Vestibule</a:t>
            </a:r>
          </a:p>
          <a:p>
            <a:pPr lvl="2"/>
            <a:r>
              <a:rPr lang="en-US" dirty="0" smtClean="0"/>
              <a:t>Functions in equilibrium</a:t>
            </a:r>
          </a:p>
          <a:p>
            <a:pPr lvl="1"/>
            <a:r>
              <a:rPr lang="en-US" dirty="0" smtClean="0"/>
              <a:t>Semicircular canals</a:t>
            </a:r>
          </a:p>
          <a:p>
            <a:pPr lvl="2"/>
            <a:r>
              <a:rPr lang="en-US" dirty="0" smtClean="0"/>
              <a:t>Functions in equilibrium</a:t>
            </a:r>
          </a:p>
          <a:p>
            <a:pPr lvl="1"/>
            <a:r>
              <a:rPr lang="en-US" dirty="0" smtClean="0"/>
              <a:t>Cochlea</a:t>
            </a:r>
          </a:p>
          <a:p>
            <a:pPr lvl="2"/>
            <a:r>
              <a:rPr lang="en-US" dirty="0" smtClean="0"/>
              <a:t>Coiled portion of bony labyrinth</a:t>
            </a:r>
          </a:p>
          <a:p>
            <a:pPr lvl="2"/>
            <a:r>
              <a:rPr lang="en-US" dirty="0" smtClean="0"/>
              <a:t>Functions in hearing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54</a:t>
            </a:fld>
            <a:endParaRPr lang="en-US" dirty="0"/>
          </a:p>
        </p:txBody>
      </p:sp>
    </p:spTree>
    <p:extLst>
      <p:ext uri="{BB962C8B-B14F-4D97-AF65-F5344CB8AC3E}">
        <p14:creationId xmlns:p14="http://schemas.microsoft.com/office/powerpoint/2010/main" val="364903777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Inner Ear</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Division of the inner ear</a:t>
            </a:r>
          </a:p>
          <a:p>
            <a:pPr lvl="1"/>
            <a:r>
              <a:rPr lang="en-US" dirty="0" smtClean="0"/>
              <a:t>Cochlear duct</a:t>
            </a:r>
          </a:p>
          <a:p>
            <a:pPr lvl="2"/>
            <a:r>
              <a:rPr lang="en-US" dirty="0" smtClean="0"/>
              <a:t>Membranous labyrinth inside bony labyrinth</a:t>
            </a:r>
          </a:p>
          <a:p>
            <a:pPr lvl="2"/>
            <a:r>
              <a:rPr lang="en-US" dirty="0" smtClean="0"/>
              <a:t>Contains endolymph</a:t>
            </a:r>
          </a:p>
          <a:p>
            <a:pPr lvl="1"/>
            <a:r>
              <a:rPr lang="en-US" dirty="0" smtClean="0"/>
              <a:t>Organ of Corti</a:t>
            </a:r>
          </a:p>
          <a:p>
            <a:pPr lvl="2"/>
            <a:r>
              <a:rPr lang="en-US" dirty="0" smtClean="0"/>
              <a:t>Located within cochlear duct</a:t>
            </a:r>
          </a:p>
          <a:p>
            <a:pPr lvl="2"/>
            <a:r>
              <a:rPr lang="en-US" dirty="0" smtClean="0"/>
              <a:t>Contains receptors for sound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55</a:t>
            </a:fld>
            <a:endParaRPr lang="en-US" dirty="0"/>
          </a:p>
        </p:txBody>
      </p:sp>
    </p:spTree>
    <p:extLst>
      <p:ext uri="{BB962C8B-B14F-4D97-AF65-F5344CB8AC3E}">
        <p14:creationId xmlns:p14="http://schemas.microsoft.com/office/powerpoint/2010/main" val="135062072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Physiology of Hearing </a:t>
            </a:r>
            <a:endParaRPr lang="en-US" dirty="0"/>
          </a:p>
        </p:txBody>
      </p:sp>
      <p:sp>
        <p:nvSpPr>
          <p:cNvPr id="3" name="Content Placeholder 2"/>
          <p:cNvSpPr>
            <a:spLocks noGrp="1"/>
          </p:cNvSpPr>
          <p:nvPr>
            <p:ph idx="1"/>
          </p:nvPr>
        </p:nvSpPr>
        <p:spPr/>
        <p:txBody>
          <a:bodyPr/>
          <a:lstStyle/>
          <a:p>
            <a:pPr lvl="0"/>
            <a:r>
              <a:rPr lang="en-US" dirty="0" smtClean="0"/>
              <a:t>Sound travels through atmosphere in waves </a:t>
            </a:r>
          </a:p>
          <a:p>
            <a:pPr lvl="1"/>
            <a:r>
              <a:rPr lang="en-US" dirty="0" smtClean="0"/>
              <a:t>Low-pitched tones create low-frequency sound waves</a:t>
            </a:r>
          </a:p>
          <a:p>
            <a:pPr lvl="1"/>
            <a:r>
              <a:rPr lang="en-US" dirty="0" smtClean="0"/>
              <a:t>High-pitched tones create high-frequency sound waves</a:t>
            </a:r>
          </a:p>
          <a:p>
            <a:pPr lvl="0"/>
            <a:r>
              <a:rPr lang="en-US" dirty="0" smtClean="0"/>
              <a:t>Individual with normal hearing should be able to hear frequencies of normal speech</a:t>
            </a:r>
          </a:p>
          <a:p>
            <a:pPr lvl="2"/>
            <a:r>
              <a:rPr lang="en-US" dirty="0" smtClean="0"/>
              <a:t>Range: 300-4000 vibrations per second</a:t>
            </a:r>
          </a:p>
          <a:p>
            <a:pPr lvl="2"/>
            <a:r>
              <a:rPr lang="en-US" dirty="0" smtClean="0"/>
              <a:t>Hearing is most acute between 2000 and 3000 vibrations per second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56</a:t>
            </a:fld>
            <a:endParaRPr lang="en-US" dirty="0"/>
          </a:p>
        </p:txBody>
      </p:sp>
    </p:spTree>
    <p:extLst>
      <p:ext uri="{BB962C8B-B14F-4D97-AF65-F5344CB8AC3E}">
        <p14:creationId xmlns:p14="http://schemas.microsoft.com/office/powerpoint/2010/main" val="292796417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Initiation of Impulses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Sound waves enter external auditory canal</a:t>
            </a:r>
          </a:p>
          <a:p>
            <a:pPr lvl="0"/>
            <a:r>
              <a:rPr lang="en-US" dirty="0" smtClean="0"/>
              <a:t>Travel through external ear</a:t>
            </a:r>
          </a:p>
          <a:p>
            <a:pPr lvl="0"/>
            <a:r>
              <a:rPr lang="en-US" dirty="0" smtClean="0"/>
              <a:t>Vibrations reach tympanic membrane and cause it to vibrate</a:t>
            </a:r>
          </a:p>
          <a:p>
            <a:pPr lvl="0"/>
            <a:r>
              <a:rPr lang="en-US" dirty="0" smtClean="0"/>
              <a:t>Vibrations transferred to malleus, incus, and stapes</a:t>
            </a:r>
          </a:p>
          <a:p>
            <a:pPr lvl="0"/>
            <a:r>
              <a:rPr lang="en-US" dirty="0" smtClean="0"/>
              <a:t>Vibrations transferred to oval window membrane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57</a:t>
            </a:fld>
            <a:endParaRPr lang="en-US" dirty="0"/>
          </a:p>
        </p:txBody>
      </p:sp>
    </p:spTree>
    <p:extLst>
      <p:ext uri="{BB962C8B-B14F-4D97-AF65-F5344CB8AC3E}">
        <p14:creationId xmlns:p14="http://schemas.microsoft.com/office/powerpoint/2010/main" val="76088337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Initiation of Impulses </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Movement of the oval window membrane transfers the motion to the fluids in the inner ear</a:t>
            </a:r>
          </a:p>
          <a:p>
            <a:pPr lvl="0"/>
            <a:r>
              <a:rPr lang="en-US" dirty="0" smtClean="0"/>
              <a:t>Causes bending of the hairs on the hair cells in the organ of Corti </a:t>
            </a:r>
          </a:p>
          <a:p>
            <a:pPr lvl="0"/>
            <a:r>
              <a:rPr lang="en-US" dirty="0" smtClean="0"/>
              <a:t>Bending of the hairs stimulates formation of impulses</a:t>
            </a:r>
          </a:p>
          <a:p>
            <a:pPr lvl="0"/>
            <a:r>
              <a:rPr lang="en-US" dirty="0" smtClean="0"/>
              <a:t>Impulses transmitted to the auditory cortex of the temporal lobe for interpretation</a:t>
            </a:r>
          </a:p>
          <a:p>
            <a:pPr lvl="1"/>
            <a:r>
              <a:rPr lang="en-US" dirty="0" smtClean="0"/>
              <a:t>By the cochlear branch of cranial nerve VIII (vestibulocochlear nerve)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58</a:t>
            </a:fld>
            <a:endParaRPr lang="en-US" dirty="0"/>
          </a:p>
        </p:txBody>
      </p:sp>
    </p:spTree>
    <p:extLst>
      <p:ext uri="{BB962C8B-B14F-4D97-AF65-F5344CB8AC3E}">
        <p14:creationId xmlns:p14="http://schemas.microsoft.com/office/powerpoint/2010/main" val="112782319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Pitch and Loudness</a:t>
            </a:r>
            <a:endParaRPr lang="en-US" dirty="0"/>
          </a:p>
        </p:txBody>
      </p:sp>
      <p:sp>
        <p:nvSpPr>
          <p:cNvPr id="3" name="Content Placeholder 2"/>
          <p:cNvSpPr>
            <a:spLocks noGrp="1"/>
          </p:cNvSpPr>
          <p:nvPr>
            <p:ph idx="1"/>
          </p:nvPr>
        </p:nvSpPr>
        <p:spPr/>
        <p:txBody>
          <a:bodyPr/>
          <a:lstStyle/>
          <a:p>
            <a:pPr lvl="0"/>
            <a:r>
              <a:rPr lang="en-US" dirty="0" smtClean="0"/>
              <a:t>Pitch: Detected by portion of the organ of Corti that vibrates in response to the sound and sensitivity of hair cells</a:t>
            </a:r>
          </a:p>
          <a:p>
            <a:pPr lvl="0"/>
            <a:r>
              <a:rPr lang="en-US" dirty="0" smtClean="0"/>
              <a:t>Loudness: Determined by intensity of sound waves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59</a:t>
            </a:fld>
            <a:endParaRPr lang="en-US" dirty="0"/>
          </a:p>
        </p:txBody>
      </p:sp>
    </p:spTree>
    <p:extLst>
      <p:ext uri="{BB962C8B-B14F-4D97-AF65-F5344CB8AC3E}">
        <p14:creationId xmlns:p14="http://schemas.microsoft.com/office/powerpoint/2010/main" val="16654292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Receptors and Sensations</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Steps involved in sensory perception</a:t>
            </a:r>
          </a:p>
          <a:p>
            <a:pPr lvl="1"/>
            <a:r>
              <a:rPr lang="en-US" dirty="0" smtClean="0"/>
              <a:t>Stimulus</a:t>
            </a:r>
          </a:p>
          <a:p>
            <a:pPr lvl="1"/>
            <a:r>
              <a:rPr lang="en-US" dirty="0" smtClean="0"/>
              <a:t>Receptor detects the stimulus and creates an action potential</a:t>
            </a:r>
          </a:p>
          <a:p>
            <a:pPr lvl="1"/>
            <a:r>
              <a:rPr lang="en-US" dirty="0" smtClean="0"/>
              <a:t>Action potential (impulse) is conducted to the central nervous system (CNS)</a:t>
            </a:r>
          </a:p>
          <a:p>
            <a:pPr lvl="1"/>
            <a:r>
              <a:rPr lang="en-US" dirty="0" smtClean="0"/>
              <a:t>Within the CNS, the impulse is translated into information</a:t>
            </a:r>
          </a:p>
          <a:p>
            <a:pPr lvl="1"/>
            <a:r>
              <a:rPr lang="en-US" dirty="0" smtClean="0"/>
              <a:t>Information is interpreted in the CNS into an awareness or perception of the stimulus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a:t>
            </a:fld>
            <a:endParaRPr lang="en-US" dirty="0"/>
          </a:p>
        </p:txBody>
      </p:sp>
    </p:spTree>
    <p:extLst>
      <p:ext uri="{BB962C8B-B14F-4D97-AF65-F5344CB8AC3E}">
        <p14:creationId xmlns:p14="http://schemas.microsoft.com/office/powerpoint/2010/main" val="293997955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Sense of Equilibrium </a:t>
            </a:r>
            <a:endParaRPr lang="en-US" dirty="0"/>
          </a:p>
        </p:txBody>
      </p:sp>
      <p:sp>
        <p:nvSpPr>
          <p:cNvPr id="3" name="Content Placeholder 2"/>
          <p:cNvSpPr>
            <a:spLocks noGrp="1"/>
          </p:cNvSpPr>
          <p:nvPr>
            <p:ph idx="1"/>
          </p:nvPr>
        </p:nvSpPr>
        <p:spPr/>
        <p:txBody>
          <a:bodyPr/>
          <a:lstStyle/>
          <a:p>
            <a:pPr lvl="0"/>
            <a:r>
              <a:rPr lang="en-US" dirty="0" smtClean="0"/>
              <a:t>Combination of two different senses</a:t>
            </a:r>
          </a:p>
          <a:p>
            <a:pPr lvl="1"/>
            <a:r>
              <a:rPr lang="en-US" dirty="0" smtClean="0"/>
              <a:t>Static equilibrium</a:t>
            </a:r>
          </a:p>
          <a:p>
            <a:pPr lvl="2"/>
            <a:r>
              <a:rPr lang="en-US" dirty="0" smtClean="0"/>
              <a:t>Evaluating position of head relative to gravity </a:t>
            </a:r>
          </a:p>
          <a:p>
            <a:pPr lvl="2"/>
            <a:r>
              <a:rPr lang="en-US" dirty="0" smtClean="0"/>
              <a:t>Occurs when head is motionless or moving in a straight line</a:t>
            </a:r>
          </a:p>
          <a:p>
            <a:pPr lvl="1"/>
            <a:r>
              <a:rPr lang="en-US" dirty="0" smtClean="0"/>
              <a:t>Dynamic equilibrium</a:t>
            </a:r>
          </a:p>
          <a:p>
            <a:pPr lvl="2"/>
            <a:r>
              <a:rPr lang="en-US" dirty="0" smtClean="0"/>
              <a:t>Occurs when head is moving in a rotational or angular direction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60</a:t>
            </a:fld>
            <a:endParaRPr lang="en-US" dirty="0"/>
          </a:p>
        </p:txBody>
      </p:sp>
    </p:spTree>
    <p:extLst>
      <p:ext uri="{BB962C8B-B14F-4D97-AF65-F5344CB8AC3E}">
        <p14:creationId xmlns:p14="http://schemas.microsoft.com/office/powerpoint/2010/main" val="215500048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Static Equilibrium</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Vestibule </a:t>
            </a:r>
          </a:p>
          <a:p>
            <a:pPr lvl="1"/>
            <a:r>
              <a:rPr lang="en-US" dirty="0" smtClean="0"/>
              <a:t>Contains organs of static equilibrium</a:t>
            </a:r>
          </a:p>
          <a:p>
            <a:pPr lvl="1"/>
            <a:r>
              <a:rPr lang="en-US" dirty="0" smtClean="0"/>
              <a:t>Divided into two saclike structures</a:t>
            </a:r>
          </a:p>
          <a:p>
            <a:pPr lvl="2"/>
            <a:r>
              <a:rPr lang="en-US" dirty="0" smtClean="0"/>
              <a:t>Utricle</a:t>
            </a:r>
          </a:p>
          <a:p>
            <a:pPr lvl="2"/>
            <a:r>
              <a:rPr lang="en-US" dirty="0" smtClean="0"/>
              <a:t>Saccule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61</a:t>
            </a:fld>
            <a:endParaRPr lang="en-US" dirty="0"/>
          </a:p>
        </p:txBody>
      </p:sp>
    </p:spTree>
    <p:extLst>
      <p:ext uri="{BB962C8B-B14F-4D97-AF65-F5344CB8AC3E}">
        <p14:creationId xmlns:p14="http://schemas.microsoft.com/office/powerpoint/2010/main" val="32705304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Static Equilibrium</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Macula</a:t>
            </a:r>
          </a:p>
          <a:p>
            <a:pPr lvl="1"/>
            <a:r>
              <a:rPr lang="en-US" dirty="0" smtClean="0"/>
              <a:t>Consists of sensory hair cells and supporting cells </a:t>
            </a:r>
          </a:p>
          <a:p>
            <a:pPr lvl="2"/>
            <a:r>
              <a:rPr lang="en-US" dirty="0" smtClean="0"/>
              <a:t>Projections (hairs) of hair cells</a:t>
            </a:r>
          </a:p>
          <a:p>
            <a:pPr lvl="3"/>
            <a:r>
              <a:rPr lang="en-US" dirty="0" smtClean="0"/>
              <a:t>Embedded in a gelatinous mass that covers macula</a:t>
            </a:r>
          </a:p>
          <a:p>
            <a:pPr lvl="2"/>
            <a:r>
              <a:rPr lang="en-US" dirty="0" smtClean="0"/>
              <a:t>Otoliths </a:t>
            </a:r>
          </a:p>
          <a:p>
            <a:pPr lvl="3"/>
            <a:r>
              <a:rPr lang="en-US" dirty="0" smtClean="0"/>
              <a:t>Embedded on surface of gelatinous mass</a:t>
            </a:r>
          </a:p>
          <a:p>
            <a:pPr lvl="3"/>
            <a:r>
              <a:rPr lang="en-US" dirty="0" smtClean="0"/>
              <a:t>Consist of grains of calcium carbonate</a:t>
            </a:r>
          </a:p>
          <a:p>
            <a:pPr lvl="1"/>
            <a:r>
              <a:rPr lang="en-US" dirty="0" smtClean="0"/>
              <a:t>When the head is in upright position, hairs are straight</a:t>
            </a:r>
          </a:p>
          <a:p>
            <a:pPr lvl="1"/>
            <a:r>
              <a:rPr lang="en-US" dirty="0" smtClean="0"/>
              <a:t>When the head tilts or bends forward, otoliths and gelatinous mass move in response to gravity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62</a:t>
            </a:fld>
            <a:endParaRPr lang="en-US" dirty="0"/>
          </a:p>
        </p:txBody>
      </p:sp>
    </p:spTree>
    <p:extLst>
      <p:ext uri="{BB962C8B-B14F-4D97-AF65-F5344CB8AC3E}">
        <p14:creationId xmlns:p14="http://schemas.microsoft.com/office/powerpoint/2010/main" val="69309038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Equilibrium</a:t>
            </a:r>
            <a:br>
              <a:rPr lang="en-US" dirty="0" smtClean="0"/>
            </a:br>
            <a:r>
              <a:rPr lang="en-US" sz="1600" dirty="0" smtClean="0"/>
              <a:t>(Slide 1 of 4) </a:t>
            </a:r>
            <a:endParaRPr lang="en-US" sz="1600" dirty="0"/>
          </a:p>
        </p:txBody>
      </p:sp>
      <p:sp>
        <p:nvSpPr>
          <p:cNvPr id="3" name="Content Placeholder 2"/>
          <p:cNvSpPr>
            <a:spLocks noGrp="1"/>
          </p:cNvSpPr>
          <p:nvPr>
            <p:ph idx="1"/>
          </p:nvPr>
        </p:nvSpPr>
        <p:spPr/>
        <p:txBody>
          <a:bodyPr/>
          <a:lstStyle/>
          <a:p>
            <a:pPr lvl="0"/>
            <a:r>
              <a:rPr lang="en-US" dirty="0" smtClean="0"/>
              <a:t>Semicircular canals contains sense organs for dynamic equilibrium</a:t>
            </a:r>
          </a:p>
          <a:p>
            <a:pPr lvl="0"/>
            <a:r>
              <a:rPr lang="en-US" dirty="0" smtClean="0"/>
              <a:t>Three semicircular canals are positioned at right angles to each other in different planes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63</a:t>
            </a:fld>
            <a:endParaRPr lang="en-US" dirty="0"/>
          </a:p>
        </p:txBody>
      </p:sp>
    </p:spTree>
    <p:extLst>
      <p:ext uri="{BB962C8B-B14F-4D97-AF65-F5344CB8AC3E}">
        <p14:creationId xmlns:p14="http://schemas.microsoft.com/office/powerpoint/2010/main" val="183747195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Equilibrium</a:t>
            </a:r>
            <a:br>
              <a:rPr lang="en-US" dirty="0" smtClean="0"/>
            </a:br>
            <a:r>
              <a:rPr lang="en-US" sz="1600" dirty="0" smtClean="0"/>
              <a:t>(Slide 2 of 4) </a:t>
            </a:r>
            <a:endParaRPr lang="en-US" sz="1600" dirty="0"/>
          </a:p>
        </p:txBody>
      </p:sp>
      <p:sp>
        <p:nvSpPr>
          <p:cNvPr id="3" name="Content Placeholder 2"/>
          <p:cNvSpPr>
            <a:spLocks noGrp="1"/>
          </p:cNvSpPr>
          <p:nvPr>
            <p:ph idx="1"/>
          </p:nvPr>
        </p:nvSpPr>
        <p:spPr/>
        <p:txBody>
          <a:bodyPr/>
          <a:lstStyle/>
          <a:p>
            <a:pPr lvl="0"/>
            <a:r>
              <a:rPr lang="en-US" dirty="0" smtClean="0"/>
              <a:t>Each membranous canal</a:t>
            </a:r>
          </a:p>
          <a:p>
            <a:pPr lvl="1"/>
            <a:r>
              <a:rPr lang="en-US" dirty="0" smtClean="0"/>
              <a:t>Surrounded by perilymph </a:t>
            </a:r>
          </a:p>
          <a:p>
            <a:pPr lvl="1"/>
            <a:r>
              <a:rPr lang="en-US" dirty="0" smtClean="0"/>
              <a:t>Contains endolymph </a:t>
            </a:r>
          </a:p>
          <a:p>
            <a:pPr lvl="1"/>
            <a:r>
              <a:rPr lang="en-US" dirty="0" smtClean="0"/>
              <a:t>Ampulla: Located at the base of each canal</a:t>
            </a:r>
          </a:p>
          <a:p>
            <a:pPr lvl="2"/>
            <a:r>
              <a:rPr lang="en-US" dirty="0" smtClean="0"/>
              <a:t>Contains sensory organs: Crista ampullaris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64</a:t>
            </a:fld>
            <a:endParaRPr lang="en-US" dirty="0"/>
          </a:p>
        </p:txBody>
      </p:sp>
    </p:spTree>
    <p:extLst>
      <p:ext uri="{BB962C8B-B14F-4D97-AF65-F5344CB8AC3E}">
        <p14:creationId xmlns:p14="http://schemas.microsoft.com/office/powerpoint/2010/main" val="424717085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Equilibrium</a:t>
            </a:r>
            <a:br>
              <a:rPr lang="en-US" dirty="0" smtClean="0"/>
            </a:br>
            <a:r>
              <a:rPr lang="en-US" sz="1600" dirty="0" smtClean="0"/>
              <a:t>(Slide 3 of 4) </a:t>
            </a:r>
            <a:endParaRPr lang="en-US" sz="1600" dirty="0"/>
          </a:p>
        </p:txBody>
      </p:sp>
      <p:sp>
        <p:nvSpPr>
          <p:cNvPr id="3" name="Content Placeholder 2"/>
          <p:cNvSpPr>
            <a:spLocks noGrp="1"/>
          </p:cNvSpPr>
          <p:nvPr>
            <p:ph idx="1"/>
          </p:nvPr>
        </p:nvSpPr>
        <p:spPr/>
        <p:txBody>
          <a:bodyPr/>
          <a:lstStyle/>
          <a:p>
            <a:pPr lvl="0"/>
            <a:r>
              <a:rPr lang="en-US" dirty="0" smtClean="0"/>
              <a:t>When head turns rapidly</a:t>
            </a:r>
          </a:p>
          <a:p>
            <a:pPr lvl="1"/>
            <a:r>
              <a:rPr lang="en-US" dirty="0" smtClean="0"/>
              <a:t>Semicircular canals move with head </a:t>
            </a:r>
          </a:p>
          <a:p>
            <a:pPr lvl="1"/>
            <a:r>
              <a:rPr lang="en-US" dirty="0" smtClean="0"/>
              <a:t>Endolymph remains stationary</a:t>
            </a:r>
          </a:p>
          <a:p>
            <a:pPr lvl="1"/>
            <a:r>
              <a:rPr lang="en-US" dirty="0" smtClean="0"/>
              <a:t>Fluid pushes against the cupula: Tilts to one side</a:t>
            </a:r>
          </a:p>
          <a:p>
            <a:pPr lvl="1"/>
            <a:r>
              <a:rPr lang="en-US" dirty="0" smtClean="0"/>
              <a:t>As cupula tilts, it bends some hairs on hair cells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65</a:t>
            </a:fld>
            <a:endParaRPr lang="en-US" dirty="0"/>
          </a:p>
        </p:txBody>
      </p:sp>
    </p:spTree>
    <p:extLst>
      <p:ext uri="{BB962C8B-B14F-4D97-AF65-F5344CB8AC3E}">
        <p14:creationId xmlns:p14="http://schemas.microsoft.com/office/powerpoint/2010/main" val="233594125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Equilibrium</a:t>
            </a:r>
            <a:br>
              <a:rPr lang="en-US" dirty="0" smtClean="0"/>
            </a:br>
            <a:r>
              <a:rPr lang="en-US" sz="1600" dirty="0" smtClean="0"/>
              <a:t>(Slide 4 of 4) </a:t>
            </a:r>
            <a:endParaRPr lang="en-US" sz="1600" dirty="0"/>
          </a:p>
        </p:txBody>
      </p:sp>
      <p:sp>
        <p:nvSpPr>
          <p:cNvPr id="3" name="Content Placeholder 2"/>
          <p:cNvSpPr>
            <a:spLocks noGrp="1"/>
          </p:cNvSpPr>
          <p:nvPr>
            <p:ph idx="1"/>
          </p:nvPr>
        </p:nvSpPr>
        <p:spPr/>
        <p:txBody>
          <a:bodyPr/>
          <a:lstStyle/>
          <a:p>
            <a:pPr lvl="0"/>
            <a:r>
              <a:rPr lang="en-US" dirty="0" smtClean="0"/>
              <a:t>When head turns rapidly</a:t>
            </a:r>
          </a:p>
          <a:p>
            <a:pPr lvl="1"/>
            <a:r>
              <a:rPr lang="en-US" dirty="0" smtClean="0"/>
              <a:t>Triggers a sensory impulse</a:t>
            </a:r>
          </a:p>
          <a:p>
            <a:pPr lvl="2"/>
            <a:r>
              <a:rPr lang="en-US" dirty="0" smtClean="0"/>
              <a:t>Three canals are in different planes, so cristae are stimulated differently by same motion</a:t>
            </a:r>
          </a:p>
          <a:p>
            <a:pPr lvl="2"/>
            <a:r>
              <a:rPr lang="en-US" dirty="0" smtClean="0"/>
              <a:t>Creates a mosaic of impulses </a:t>
            </a:r>
          </a:p>
          <a:p>
            <a:pPr lvl="1"/>
            <a:r>
              <a:rPr lang="en-US" dirty="0" smtClean="0"/>
              <a:t>Impulses are transmitted to the CNS on vestibular branch of vestibulocochlear nerve</a:t>
            </a:r>
          </a:p>
          <a:p>
            <a:pPr lvl="1"/>
            <a:r>
              <a:rPr lang="en-US" dirty="0" smtClean="0"/>
              <a:t>CNS interprets the information</a:t>
            </a:r>
          </a:p>
          <a:p>
            <a:pPr lvl="1"/>
            <a:r>
              <a:rPr lang="en-US" dirty="0" smtClean="0"/>
              <a:t>Initiates appropriate responses to maintain balance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66</a:t>
            </a:fld>
            <a:endParaRPr lang="en-US" dirty="0"/>
          </a:p>
        </p:txBody>
      </p:sp>
    </p:spTree>
    <p:extLst>
      <p:ext uri="{BB962C8B-B14F-4D97-AF65-F5344CB8AC3E}">
        <p14:creationId xmlns:p14="http://schemas.microsoft.com/office/powerpoint/2010/main" val="308508310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Aging of the Senses</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General decline in all special senses</a:t>
            </a:r>
          </a:p>
          <a:p>
            <a:pPr lvl="0"/>
            <a:r>
              <a:rPr lang="en-US" dirty="0" smtClean="0"/>
              <a:t>Eye</a:t>
            </a:r>
          </a:p>
          <a:p>
            <a:pPr lvl="1"/>
            <a:r>
              <a:rPr lang="en-US" dirty="0" smtClean="0"/>
              <a:t>Presbyopia</a:t>
            </a:r>
          </a:p>
          <a:p>
            <a:pPr lvl="2"/>
            <a:r>
              <a:rPr lang="en-US" dirty="0" smtClean="0"/>
              <a:t>Farsightedness</a:t>
            </a:r>
          </a:p>
          <a:p>
            <a:pPr lvl="2"/>
            <a:r>
              <a:rPr lang="en-US" dirty="0" smtClean="0"/>
              <a:t>Most common age-related dysfunction of the eye</a:t>
            </a:r>
          </a:p>
          <a:p>
            <a:pPr lvl="1"/>
            <a:r>
              <a:rPr lang="en-US" dirty="0" smtClean="0"/>
              <a:t>Cataracts can form</a:t>
            </a:r>
          </a:p>
          <a:p>
            <a:pPr lvl="1"/>
            <a:r>
              <a:rPr lang="en-US" dirty="0" smtClean="0"/>
              <a:t>Increase in astigmatism</a:t>
            </a:r>
          </a:p>
          <a:p>
            <a:pPr lvl="2"/>
            <a:r>
              <a:rPr lang="en-US" dirty="0" smtClean="0"/>
              <a:t>Cornea become more translucent and less spherical</a:t>
            </a:r>
          </a:p>
          <a:p>
            <a:pPr lvl="1"/>
            <a:r>
              <a:rPr lang="en-US" dirty="0" smtClean="0"/>
              <a:t>Require more light to see</a:t>
            </a:r>
          </a:p>
          <a:p>
            <a:pPr lvl="2"/>
            <a:r>
              <a:rPr lang="en-US" dirty="0" smtClean="0"/>
              <a:t>Muscle atrophy in the iris reduces pupil’s ability to dilate</a:t>
            </a:r>
          </a:p>
          <a:p>
            <a:pPr lvl="2"/>
            <a:r>
              <a:rPr lang="en-US" dirty="0" smtClean="0"/>
              <a:t>Rhodopsin is slower in older people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67</a:t>
            </a:fld>
            <a:endParaRPr lang="en-US" dirty="0"/>
          </a:p>
        </p:txBody>
      </p:sp>
    </p:spTree>
    <p:extLst>
      <p:ext uri="{BB962C8B-B14F-4D97-AF65-F5344CB8AC3E}">
        <p14:creationId xmlns:p14="http://schemas.microsoft.com/office/powerpoint/2010/main" val="2508405894"/>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Aging of the Senses</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Ear</a:t>
            </a:r>
          </a:p>
          <a:p>
            <a:pPr lvl="1"/>
            <a:r>
              <a:rPr lang="en-US" dirty="0" smtClean="0"/>
              <a:t>External and middle ear changes have little effect on hearing</a:t>
            </a:r>
          </a:p>
          <a:p>
            <a:pPr lvl="2"/>
            <a:r>
              <a:rPr lang="en-US" dirty="0" smtClean="0"/>
              <a:t>Buildup of cerumen may cause hearing loss in low-frequency range</a:t>
            </a:r>
          </a:p>
          <a:p>
            <a:pPr lvl="2"/>
            <a:r>
              <a:rPr lang="en-US" dirty="0" smtClean="0"/>
              <a:t>Joints between auditory ossicles become less movable</a:t>
            </a:r>
          </a:p>
          <a:p>
            <a:pPr lvl="1"/>
            <a:r>
              <a:rPr lang="en-US" dirty="0" smtClean="0"/>
              <a:t>Most hearing loss due to degeneration of receptor cells in the </a:t>
            </a:r>
            <a:r>
              <a:rPr lang="en-US" dirty="0"/>
              <a:t>o</a:t>
            </a:r>
            <a:r>
              <a:rPr lang="en-US" dirty="0" smtClean="0"/>
              <a:t>rgan of Corti</a:t>
            </a:r>
          </a:p>
          <a:p>
            <a:pPr lvl="1"/>
            <a:r>
              <a:rPr lang="en-US" dirty="0" smtClean="0"/>
              <a:t>Decrease in nerve fibers in the vestibulocochlear nerve</a:t>
            </a:r>
          </a:p>
          <a:p>
            <a:pPr lvl="1"/>
            <a:r>
              <a:rPr lang="en-US" dirty="0" smtClean="0"/>
              <a:t>Decrease in vestibular fibers affects balance and equilibrium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68</a:t>
            </a:fld>
            <a:endParaRPr lang="en-US" dirty="0"/>
          </a:p>
        </p:txBody>
      </p:sp>
    </p:spTree>
    <p:extLst>
      <p:ext uri="{BB962C8B-B14F-4D97-AF65-F5344CB8AC3E}">
        <p14:creationId xmlns:p14="http://schemas.microsoft.com/office/powerpoint/2010/main" val="217294711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Aging of the Senses</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Taste and smell</a:t>
            </a:r>
          </a:p>
          <a:p>
            <a:pPr lvl="1"/>
            <a:r>
              <a:rPr lang="en-US" dirty="0" smtClean="0"/>
              <a:t>Show a decline with age</a:t>
            </a:r>
            <a:r>
              <a:rPr lang="en-US" dirty="0" smtClean="0">
                <a:latin typeface="Arial"/>
                <a:cs typeface="Arial"/>
              </a:rPr>
              <a:t>—</a:t>
            </a:r>
            <a:r>
              <a:rPr lang="en-US" dirty="0" smtClean="0"/>
              <a:t>unclear why</a:t>
            </a:r>
          </a:p>
          <a:p>
            <a:pPr lvl="2"/>
            <a:r>
              <a:rPr lang="en-US" dirty="0" smtClean="0"/>
              <a:t>May be due to degeneration of the receptor cells</a:t>
            </a:r>
          </a:p>
          <a:p>
            <a:pPr lvl="2"/>
            <a:r>
              <a:rPr lang="en-US" dirty="0" smtClean="0"/>
              <a:t>May be changes in the way the impulses are processed in the brain</a:t>
            </a:r>
          </a:p>
          <a:p>
            <a:pPr lvl="2"/>
            <a:r>
              <a:rPr lang="en-US" dirty="0" smtClean="0"/>
              <a:t>Likely due to a combination of several factors</a:t>
            </a:r>
          </a:p>
          <a:p>
            <a:pPr lvl="1"/>
            <a:r>
              <a:rPr lang="en-US" dirty="0" smtClean="0"/>
              <a:t>Find food unappetizing</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69</a:t>
            </a:fld>
            <a:endParaRPr lang="en-US" dirty="0"/>
          </a:p>
        </p:txBody>
      </p:sp>
    </p:spTree>
    <p:extLst>
      <p:ext uri="{BB962C8B-B14F-4D97-AF65-F5344CB8AC3E}">
        <p14:creationId xmlns:p14="http://schemas.microsoft.com/office/powerpoint/2010/main" val="14132174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Receptors and Sensations</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Sensory adaptation occurs with some sense receptors</a:t>
            </a:r>
          </a:p>
          <a:p>
            <a:pPr lvl="1"/>
            <a:r>
              <a:rPr lang="en-US" dirty="0" smtClean="0"/>
              <a:t>A decreased sensitivity to a continued stimulus</a:t>
            </a:r>
          </a:p>
          <a:p>
            <a:pPr lvl="1"/>
            <a:r>
              <a:rPr lang="en-US" dirty="0" smtClean="0"/>
              <a:t>Triggers impulses only if strength of stimulus is increased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a:t>
            </a:fld>
            <a:endParaRPr lang="en-US" dirty="0"/>
          </a:p>
        </p:txBody>
      </p:sp>
    </p:spTree>
    <p:extLst>
      <p:ext uri="{BB962C8B-B14F-4D97-AF65-F5344CB8AC3E}">
        <p14:creationId xmlns:p14="http://schemas.microsoft.com/office/powerpoint/2010/main" val="4132291858"/>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Pathology of the Senses </a:t>
            </a:r>
            <a:endParaRPr lang="en-US" dirty="0"/>
          </a:p>
        </p:txBody>
      </p:sp>
      <p:sp>
        <p:nvSpPr>
          <p:cNvPr id="6" name="Content Placeholder 5"/>
          <p:cNvSpPr>
            <a:spLocks noGrp="1"/>
          </p:cNvSpPr>
          <p:nvPr>
            <p:ph idx="1"/>
          </p:nvPr>
        </p:nvSpPr>
        <p:spPr>
          <a:xfrm>
            <a:off x="685800" y="1641475"/>
            <a:ext cx="4572000" cy="4454525"/>
          </a:xfrm>
        </p:spPr>
        <p:txBody>
          <a:bodyPr/>
          <a:lstStyle/>
          <a:p>
            <a:r>
              <a:rPr lang="en-US" dirty="0" smtClean="0"/>
              <a:t>Nyctalopia</a:t>
            </a:r>
          </a:p>
          <a:p>
            <a:r>
              <a:rPr lang="en-US" dirty="0" smtClean="0"/>
              <a:t>Presbycusis</a:t>
            </a:r>
          </a:p>
          <a:p>
            <a:r>
              <a:rPr lang="en-US" dirty="0" smtClean="0"/>
              <a:t>Presbyopia</a:t>
            </a:r>
          </a:p>
          <a:p>
            <a:r>
              <a:rPr lang="en-US" dirty="0" smtClean="0"/>
              <a:t>Myopia</a:t>
            </a:r>
          </a:p>
          <a:p>
            <a:r>
              <a:rPr lang="en-US" dirty="0" smtClean="0"/>
              <a:t>Hyperopia</a:t>
            </a:r>
          </a:p>
          <a:p>
            <a:r>
              <a:rPr lang="en-US" dirty="0" smtClean="0"/>
              <a:t>Conjunctivitis</a:t>
            </a:r>
          </a:p>
          <a:p>
            <a:r>
              <a:rPr lang="en-US" dirty="0" smtClean="0"/>
              <a:t>Strabismus</a:t>
            </a:r>
          </a:p>
          <a:p>
            <a:r>
              <a:rPr lang="en-US" dirty="0" smtClean="0"/>
              <a:t>Sensorineural deafness</a:t>
            </a:r>
            <a:endParaRPr lang="en-US" dirty="0" smtClean="0"/>
          </a:p>
        </p:txBody>
      </p:sp>
      <p:sp>
        <p:nvSpPr>
          <p:cNvPr id="5" name="Slide Number Placeholder 4"/>
          <p:cNvSpPr>
            <a:spLocks noGrp="1"/>
          </p:cNvSpPr>
          <p:nvPr>
            <p:ph type="sldNum" sz="quarter" idx="4"/>
          </p:nvPr>
        </p:nvSpPr>
        <p:spPr/>
        <p:txBody>
          <a:bodyPr/>
          <a:lstStyle/>
          <a:p>
            <a:fld id="{04E34968-DBBB-4A86-ABF3-CD5474A4D247}" type="slidenum">
              <a:rPr lang="en-US" smtClean="0"/>
              <a:pPr/>
              <a:t>70</a:t>
            </a:fld>
            <a:endParaRPr lang="en-US" dirty="0"/>
          </a:p>
        </p:txBody>
      </p:sp>
      <p:sp>
        <p:nvSpPr>
          <p:cNvPr id="9" name="Content Placeholder 5"/>
          <p:cNvSpPr txBox="1">
            <a:spLocks/>
          </p:cNvSpPr>
          <p:nvPr/>
        </p:nvSpPr>
        <p:spPr bwMode="auto">
          <a:xfrm>
            <a:off x="4889500" y="1641475"/>
            <a:ext cx="3987800" cy="445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0"/>
              </a:spcBef>
              <a:spcAft>
                <a:spcPct val="0"/>
              </a:spcAft>
              <a:buClr>
                <a:schemeClr val="bg1"/>
              </a:buClr>
              <a:buSzPct val="70000"/>
              <a:buFont typeface="Wingdings 2" pitchFamily="18" charset="2"/>
              <a:buChar char=""/>
              <a:defRPr sz="2800">
                <a:solidFill>
                  <a:schemeClr val="bg2"/>
                </a:solidFill>
                <a:latin typeface="+mn-lt"/>
                <a:ea typeface="+mn-ea"/>
                <a:cs typeface="+mn-cs"/>
              </a:defRPr>
            </a:lvl1pPr>
            <a:lvl2pPr marL="742950" indent="-285750" algn="l" rtl="0" eaLnBrk="1" fontAlgn="base" hangingPunct="1">
              <a:spcBef>
                <a:spcPts val="0"/>
              </a:spcBef>
              <a:spcAft>
                <a:spcPct val="0"/>
              </a:spcAft>
              <a:buClr>
                <a:schemeClr val="bg1"/>
              </a:buClr>
              <a:buSzPct val="70000"/>
              <a:buFont typeface="Wingdings" pitchFamily="2" charset="2"/>
              <a:buChar char="Ø"/>
              <a:defRPr sz="2400">
                <a:solidFill>
                  <a:schemeClr val="bg2"/>
                </a:solidFill>
                <a:latin typeface="+mn-lt"/>
                <a:ea typeface="+mn-ea"/>
              </a:defRPr>
            </a:lvl2pPr>
            <a:lvl3pPr marL="1143000" indent="-228600" algn="l" rtl="0" eaLnBrk="1" fontAlgn="base" hangingPunct="1">
              <a:spcBef>
                <a:spcPts val="0"/>
              </a:spcBef>
              <a:spcAft>
                <a:spcPct val="0"/>
              </a:spcAft>
              <a:buClr>
                <a:schemeClr val="bg1"/>
              </a:buClr>
              <a:buSzPct val="70000"/>
              <a:buChar char="•"/>
              <a:defRPr sz="2000">
                <a:solidFill>
                  <a:schemeClr val="bg2"/>
                </a:solidFill>
                <a:latin typeface="+mn-lt"/>
                <a:ea typeface="+mn-ea"/>
              </a:defRPr>
            </a:lvl3pPr>
            <a:lvl4pPr marL="1600200" indent="-228600" algn="l" rtl="0" eaLnBrk="1" fontAlgn="base" hangingPunct="1">
              <a:spcBef>
                <a:spcPts val="0"/>
              </a:spcBef>
              <a:spcAft>
                <a:spcPct val="0"/>
              </a:spcAft>
              <a:buClr>
                <a:schemeClr val="bg1"/>
              </a:buClr>
              <a:buSzPct val="70000"/>
              <a:buFont typeface="Wingdings 3" pitchFamily="18" charset="2"/>
              <a:buChar char=""/>
              <a:defRPr>
                <a:solidFill>
                  <a:schemeClr val="bg2"/>
                </a:solidFill>
                <a:latin typeface="+mn-lt"/>
                <a:ea typeface="+mn-ea"/>
              </a:defRPr>
            </a:lvl4pPr>
            <a:lvl5pPr marL="2057400" indent="-228600" algn="l" rtl="0" eaLnBrk="1" fontAlgn="base" hangingPunct="1">
              <a:spcBef>
                <a:spcPts val="0"/>
              </a:spcBef>
              <a:spcAft>
                <a:spcPct val="0"/>
              </a:spcAft>
              <a:buClr>
                <a:schemeClr val="bg1"/>
              </a:buClr>
              <a:buSzPct val="70000"/>
              <a:buFont typeface="Times New Roman" pitchFamily="18" charset="0"/>
              <a:buChar char="–"/>
              <a:defRPr sz="1600">
                <a:solidFill>
                  <a:schemeClr val="bg2"/>
                </a:solidFill>
                <a:latin typeface="+mn-lt"/>
                <a:ea typeface="+mn-ea"/>
              </a:defRPr>
            </a:lvl5pPr>
            <a:lvl6pPr marL="25146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6pPr>
            <a:lvl7pPr marL="29718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7pPr>
            <a:lvl8pPr marL="34290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8pPr>
            <a:lvl9pPr marL="38862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9pPr>
          </a:lstStyle>
          <a:p>
            <a:pPr defTabSz="914400"/>
            <a:r>
              <a:rPr lang="en-US" kern="0" dirty="0" smtClean="0"/>
              <a:t>Tinnitus</a:t>
            </a:r>
          </a:p>
          <a:p>
            <a:pPr defTabSz="914400"/>
            <a:r>
              <a:rPr lang="en-US" kern="0" dirty="0" smtClean="0"/>
              <a:t>Vertigo</a:t>
            </a:r>
          </a:p>
          <a:p>
            <a:pPr defTabSz="914400"/>
            <a:r>
              <a:rPr lang="en-US" kern="0" dirty="0" smtClean="0"/>
              <a:t>Macular degeneration</a:t>
            </a:r>
          </a:p>
          <a:p>
            <a:pPr defTabSz="914400"/>
            <a:r>
              <a:rPr lang="en-US" kern="0" dirty="0" smtClean="0"/>
              <a:t>Glaucoma</a:t>
            </a:r>
          </a:p>
          <a:p>
            <a:pPr defTabSz="914400"/>
            <a:r>
              <a:rPr lang="en-US" kern="0" dirty="0" smtClean="0"/>
              <a:t>Detached retina</a:t>
            </a:r>
          </a:p>
          <a:p>
            <a:pPr defTabSz="914400"/>
            <a:r>
              <a:rPr lang="en-US" kern="0" dirty="0" smtClean="0"/>
              <a:t>Meniere disease</a:t>
            </a:r>
          </a:p>
          <a:p>
            <a:pPr defTabSz="914400"/>
            <a:r>
              <a:rPr lang="en-US" kern="0" dirty="0" smtClean="0"/>
              <a:t>Otitis media</a:t>
            </a:r>
          </a:p>
          <a:p>
            <a:pPr defTabSz="914400"/>
            <a:endParaRPr lang="en-US" kern="0" dirty="0"/>
          </a:p>
        </p:txBody>
      </p:sp>
    </p:spTree>
    <p:extLst>
      <p:ext uri="{BB962C8B-B14F-4D97-AF65-F5344CB8AC3E}">
        <p14:creationId xmlns:p14="http://schemas.microsoft.com/office/powerpoint/2010/main" val="541022117"/>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685800" y="2933700"/>
            <a:ext cx="7772400" cy="3276600"/>
          </a:xfrm>
        </p:spPr>
        <p:txBody>
          <a:bodyPr/>
          <a:lstStyle/>
          <a:p>
            <a:pPr marL="0" indent="0" algn="ctr">
              <a:buNone/>
            </a:pPr>
            <a:r>
              <a:rPr lang="en-US" sz="3600" dirty="0" smtClean="0"/>
              <a:t>Questions?</a:t>
            </a:r>
            <a:endParaRPr lang="en-US" sz="3600"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71</a:t>
            </a:fld>
            <a:endParaRPr lang="en-US" dirty="0"/>
          </a:p>
        </p:txBody>
      </p:sp>
    </p:spTree>
    <p:extLst>
      <p:ext uri="{BB962C8B-B14F-4D97-AF65-F5344CB8AC3E}">
        <p14:creationId xmlns:p14="http://schemas.microsoft.com/office/powerpoint/2010/main" val="670541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Senses </a:t>
            </a:r>
            <a:endParaRPr lang="en-US" dirty="0"/>
          </a:p>
        </p:txBody>
      </p:sp>
      <p:sp>
        <p:nvSpPr>
          <p:cNvPr id="8" name="Content Placeholder 7"/>
          <p:cNvSpPr>
            <a:spLocks noGrp="1"/>
          </p:cNvSpPr>
          <p:nvPr>
            <p:ph sz="half" idx="1"/>
          </p:nvPr>
        </p:nvSpPr>
        <p:spPr>
          <a:xfrm>
            <a:off x="628650" y="1825625"/>
            <a:ext cx="7677150" cy="4351338"/>
          </a:xfrm>
        </p:spPr>
        <p:txBody>
          <a:bodyPr/>
          <a:lstStyle/>
          <a:p>
            <a:r>
              <a:rPr lang="en-US" dirty="0" smtClean="0"/>
              <a:t>Found throughout the body</a:t>
            </a:r>
          </a:p>
          <a:p>
            <a:pPr lvl="0"/>
            <a:r>
              <a:rPr lang="en-US" dirty="0" smtClean="0"/>
              <a:t>Associated with:</a:t>
            </a:r>
          </a:p>
          <a:p>
            <a:pPr lvl="1"/>
            <a:r>
              <a:rPr lang="en-US" dirty="0" smtClean="0"/>
              <a:t>Visceral organs </a:t>
            </a:r>
          </a:p>
          <a:p>
            <a:pPr lvl="1"/>
            <a:r>
              <a:rPr lang="en-US" dirty="0" smtClean="0"/>
              <a:t>Skin</a:t>
            </a:r>
          </a:p>
          <a:p>
            <a:pPr lvl="1"/>
            <a:r>
              <a:rPr lang="en-US" dirty="0" smtClean="0"/>
              <a:t>Muscles</a:t>
            </a:r>
          </a:p>
          <a:p>
            <a:pPr lvl="1"/>
            <a:r>
              <a:rPr lang="en-US" dirty="0" smtClean="0"/>
              <a:t>Joints </a:t>
            </a:r>
          </a:p>
          <a:p>
            <a:pPr lvl="0"/>
            <a:r>
              <a:rPr lang="en-US" dirty="0" smtClean="0"/>
              <a:t>Include the following:</a:t>
            </a:r>
          </a:p>
          <a:p>
            <a:pPr lvl="1"/>
            <a:r>
              <a:rPr lang="en-US" dirty="0" smtClean="0"/>
              <a:t>Touch</a:t>
            </a:r>
          </a:p>
          <a:p>
            <a:pPr lvl="1"/>
            <a:r>
              <a:rPr lang="en-US" dirty="0" smtClean="0"/>
              <a:t>Pressure</a:t>
            </a:r>
          </a:p>
          <a:p>
            <a:pPr lvl="1"/>
            <a:r>
              <a:rPr lang="en-US" dirty="0" smtClean="0"/>
              <a:t>Proprioception</a:t>
            </a:r>
          </a:p>
          <a:p>
            <a:pPr lvl="1"/>
            <a:r>
              <a:rPr lang="en-US" dirty="0" smtClean="0"/>
              <a:t>Temperature</a:t>
            </a:r>
          </a:p>
          <a:p>
            <a:pPr lvl="1"/>
            <a:r>
              <a:rPr lang="en-US" dirty="0" smtClean="0"/>
              <a:t>Pain</a:t>
            </a:r>
          </a:p>
          <a:p>
            <a:endParaRPr lang="en-US" dirty="0"/>
          </a:p>
        </p:txBody>
      </p:sp>
      <p:sp>
        <p:nvSpPr>
          <p:cNvPr id="4" name="Slide Number Placeholder 3"/>
          <p:cNvSpPr>
            <a:spLocks noGrp="1"/>
          </p:cNvSpPr>
          <p:nvPr>
            <p:ph type="sldNum" sz="quarter" idx="12"/>
          </p:nvPr>
        </p:nvSpPr>
        <p:spPr/>
        <p:txBody>
          <a:bodyPr/>
          <a:lstStyle/>
          <a:p>
            <a:fld id="{04E34968-DBBB-4A86-ABF3-CD5474A4D247}" type="slidenum">
              <a:rPr lang="en-US" smtClean="0"/>
              <a:pPr/>
              <a:t>8</a:t>
            </a:fld>
            <a:endParaRPr lang="en-US" dirty="0"/>
          </a:p>
        </p:txBody>
      </p:sp>
    </p:spTree>
    <p:extLst>
      <p:ext uri="{BB962C8B-B14F-4D97-AF65-F5344CB8AC3E}">
        <p14:creationId xmlns:p14="http://schemas.microsoft.com/office/powerpoint/2010/main" val="7690571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Touch and Pressure</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Mechanoreceptors: Receptors for touch and pressure</a:t>
            </a:r>
          </a:p>
          <a:p>
            <a:pPr lvl="0"/>
            <a:r>
              <a:rPr lang="en-US" dirty="0" smtClean="0"/>
              <a:t>Sensitive to forces that deform or displace tissues</a:t>
            </a:r>
          </a:p>
          <a:p>
            <a:pPr lvl="0"/>
            <a:r>
              <a:rPr lang="en-US" dirty="0" smtClean="0"/>
              <a:t>Widely distributed in the skin</a:t>
            </a:r>
          </a:p>
          <a:p>
            <a:pPr lvl="0"/>
            <a:r>
              <a:rPr lang="en-US" dirty="0" smtClean="0"/>
              <a:t>Mechanoreceptors involved in touch and pressure:</a:t>
            </a:r>
          </a:p>
          <a:p>
            <a:pPr lvl="1"/>
            <a:r>
              <a:rPr lang="en-US" dirty="0" smtClean="0"/>
              <a:t>Free nerve endings: Have no connective tissue covering</a:t>
            </a:r>
          </a:p>
          <a:p>
            <a:pPr lvl="2"/>
            <a:r>
              <a:rPr lang="en-US" dirty="0" smtClean="0"/>
              <a:t>Interspersed in epithelial tissue</a:t>
            </a:r>
          </a:p>
          <a:p>
            <a:pPr lvl="2"/>
            <a:r>
              <a:rPr lang="en-US" dirty="0" smtClean="0"/>
              <a:t>Sense objects that are in continuous contact with the skin (e.g., clothing)</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a:t>
            </a:fld>
            <a:endParaRPr lang="en-US" dirty="0"/>
          </a:p>
        </p:txBody>
      </p:sp>
    </p:spTree>
    <p:extLst>
      <p:ext uri="{BB962C8B-B14F-4D97-AF65-F5344CB8AC3E}">
        <p14:creationId xmlns:p14="http://schemas.microsoft.com/office/powerpoint/2010/main" val="3076351113"/>
      </p:ext>
    </p:extLst>
  </p:cSld>
  <p:clrMapOvr>
    <a:masterClrMapping/>
  </p:clrMapOvr>
  <p:timing>
    <p:tnLst>
      <p:par>
        <p:cTn id="1" dur="indefinite" restart="never" nodeType="tmRoot"/>
      </p:par>
    </p:tnLst>
  </p:timing>
</p:sld>
</file>

<file path=ppt/theme/theme1.xml><?xml version="1.0" encoding="utf-8"?>
<a:theme xmlns:a="http://schemas.openxmlformats.org/drawingml/2006/main" name="Bonewit">
  <a:themeElements>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2_Blue Diagonal">
      <a:majorFont>
        <a:latin typeface="ArialMT"/>
        <a:ea typeface="ＭＳ Ｐゴシック"/>
        <a:cs typeface=""/>
      </a:majorFont>
      <a:minorFont>
        <a:latin typeface="ArialMT"/>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2_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2_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2_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Bonewit</Template>
  <TotalTime>2067</TotalTime>
  <Words>4466</Words>
  <Application>Microsoft Office PowerPoint</Application>
  <PresentationFormat>On-screen Show (4:3)</PresentationFormat>
  <Paragraphs>706</Paragraphs>
  <Slides>71</Slides>
  <Notes>71</Notes>
  <HiddenSlides>0</HiddenSlides>
  <MMClips>0</MMClips>
  <ScaleCrop>false</ScaleCrop>
  <HeadingPairs>
    <vt:vector size="4" baseType="variant">
      <vt:variant>
        <vt:lpstr>Theme</vt:lpstr>
      </vt:variant>
      <vt:variant>
        <vt:i4>1</vt:i4>
      </vt:variant>
      <vt:variant>
        <vt:lpstr>Slide Titles</vt:lpstr>
      </vt:variant>
      <vt:variant>
        <vt:i4>71</vt:i4>
      </vt:variant>
    </vt:vector>
  </HeadingPairs>
  <TitlesOfParts>
    <vt:vector size="72" baseType="lpstr">
      <vt:lpstr>Bonewit</vt:lpstr>
      <vt:lpstr>PowerPoint Presentation</vt:lpstr>
      <vt:lpstr>Learning Objectives Lesson 10.1: Receptors and Sensations (Slide 1 of 2)</vt:lpstr>
      <vt:lpstr>Learning Objectives Lesson 10.1: Receptors and Sensations (Slide 2 of 2)</vt:lpstr>
      <vt:lpstr>Introduction to the Senses </vt:lpstr>
      <vt:lpstr>Receptors and Sensations (Slide 1 of 3) </vt:lpstr>
      <vt:lpstr>Receptors and Sensations (Slide 2 of 3) </vt:lpstr>
      <vt:lpstr>Receptors and Sensations (Slide 3 of 3) </vt:lpstr>
      <vt:lpstr>General Senses </vt:lpstr>
      <vt:lpstr>Touch and Pressure (Slide 1 of 2) </vt:lpstr>
      <vt:lpstr>Touch and Pressure (Slide 2 of 2) </vt:lpstr>
      <vt:lpstr>Proprioception </vt:lpstr>
      <vt:lpstr>Temperature  (Slide 1 of 3)</vt:lpstr>
      <vt:lpstr>Temperature  (Slide 2 of 3)</vt:lpstr>
      <vt:lpstr>Temperature  (Slide 3 of 3)</vt:lpstr>
      <vt:lpstr>Pain (Slide 1 of 2) </vt:lpstr>
      <vt:lpstr>Pain (Slide 2 of 2) </vt:lpstr>
      <vt:lpstr>Gustatory Sense (Slide 1 of 4) </vt:lpstr>
      <vt:lpstr>Gustatory Sense (Slide 2 of 4)</vt:lpstr>
      <vt:lpstr>Gustatory Sense (Slide 3 of 4)</vt:lpstr>
      <vt:lpstr>Gustatory Sense (Slide 4 of 4)</vt:lpstr>
      <vt:lpstr>Olfactory Sense (Slide 1 of 2) </vt:lpstr>
      <vt:lpstr>Olfactory Sense (Slide 2 of 2) </vt:lpstr>
      <vt:lpstr>Learning Objectives Lesson 10.2: Visual and Auditory Senses  (Slide 1 of 3)</vt:lpstr>
      <vt:lpstr>Learning Objectives Lesson 10.2: Visual and Auditory Senses  (Slide 2 of 3)</vt:lpstr>
      <vt:lpstr>Learning Objectives Lesson 10.2: Visual and Auditory Senses  (Slide 3 of 3)</vt:lpstr>
      <vt:lpstr>Visual Sense </vt:lpstr>
      <vt:lpstr>Protective Features and  Accessory Structures of the Eye (Slide 1 of 4) </vt:lpstr>
      <vt:lpstr>Protective Features and Accessory Structures of the Eye (Slide 2 of 4) </vt:lpstr>
      <vt:lpstr>Protective Features and  Accessory Structures of the Eye (Slide 3 of 4) </vt:lpstr>
      <vt:lpstr>Protective Features and  Accessory Structures of the Eye (Slide 4 of 4) </vt:lpstr>
      <vt:lpstr>Structure of the Eyeball (Slide 1 of 8) </vt:lpstr>
      <vt:lpstr>Structure of the Eyeball (Slide 2 of 8) </vt:lpstr>
      <vt:lpstr>Structure of the Eyeball (Slide 3 of 8) </vt:lpstr>
      <vt:lpstr>Structure of the Eyeball (Slide 4 of 8) </vt:lpstr>
      <vt:lpstr>Structure of the Eyeball (Slide 5 of 8) </vt:lpstr>
      <vt:lpstr>Structure of the Eyeball (Slide 6 of 8) </vt:lpstr>
      <vt:lpstr>Structure of the Eyeball (Slide 7 of 8) </vt:lpstr>
      <vt:lpstr>Structure of the Eyeball (Slide 8 of 8) </vt:lpstr>
      <vt:lpstr>Pathway of Light and Refraction (Slide 1 of 3) </vt:lpstr>
      <vt:lpstr>Pathway of Light and Refraction (Slide 2 of 3) </vt:lpstr>
      <vt:lpstr>Pathway of Light and Refraction (Slide 3 of 3) </vt:lpstr>
      <vt:lpstr>Photoreceptors (Slide 1 of 2) </vt:lpstr>
      <vt:lpstr>Photoreceptors (Slide 2 of 2) </vt:lpstr>
      <vt:lpstr>Visual Pathway (Slide 1 of 2)</vt:lpstr>
      <vt:lpstr>Visual Pathway (Slide 2 of 2)</vt:lpstr>
      <vt:lpstr>Auditory Sense </vt:lpstr>
      <vt:lpstr>Structure of the Ear </vt:lpstr>
      <vt:lpstr>External Ear  (Slide 1 of 2)</vt:lpstr>
      <vt:lpstr>External Ear  (Slide 2 of 2)</vt:lpstr>
      <vt:lpstr>Middle Ear  (Slide 1 of 3)</vt:lpstr>
      <vt:lpstr>Middle Ear  (Slide 2 of 3)</vt:lpstr>
      <vt:lpstr>Middle Ear  (Slide 3 of 3)</vt:lpstr>
      <vt:lpstr>Inner Ear (Slide 1 of 3) </vt:lpstr>
      <vt:lpstr>Inner Ear (Slide 2 of 3) </vt:lpstr>
      <vt:lpstr>Inner Ear (Slide 3 of 3) </vt:lpstr>
      <vt:lpstr>Physiology of Hearing </vt:lpstr>
      <vt:lpstr>Initiation of Impulses  (Slide 1 of 2)</vt:lpstr>
      <vt:lpstr>Initiation of Impulses  (Slide 2 of 2)</vt:lpstr>
      <vt:lpstr>Pitch and Loudness</vt:lpstr>
      <vt:lpstr>Sense of Equilibrium </vt:lpstr>
      <vt:lpstr>Static Equilibrium (Slide 1 of 2) </vt:lpstr>
      <vt:lpstr>Static Equilibrium (Slide 2 of 2) </vt:lpstr>
      <vt:lpstr>Dynamic Equilibrium (Slide 1 of 4) </vt:lpstr>
      <vt:lpstr>Dynamic Equilibrium (Slide 2 of 4) </vt:lpstr>
      <vt:lpstr>Dynamic Equilibrium (Slide 3 of 4) </vt:lpstr>
      <vt:lpstr>Dynamic Equilibrium (Slide 4 of 4) </vt:lpstr>
      <vt:lpstr>Aging of the Senses (Slide 1 of 3) </vt:lpstr>
      <vt:lpstr>Aging of the Senses (Slide 2 of 3) </vt:lpstr>
      <vt:lpstr>Aging of the Senses (Slide 3 of 3) </vt:lpstr>
      <vt:lpstr>Common Pathology of the Senses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LoGiudice</dc:creator>
  <cp:lastModifiedBy>Jori</cp:lastModifiedBy>
  <cp:revision>109</cp:revision>
  <dcterms:created xsi:type="dcterms:W3CDTF">2015-09-03T13:34:00Z</dcterms:created>
  <dcterms:modified xsi:type="dcterms:W3CDTF">2019-11-11T03:16:15Z</dcterms:modified>
</cp:coreProperties>
</file>