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9"/>
  </p:notesMasterIdLst>
  <p:sldIdLst>
    <p:sldId id="256" r:id="rId2"/>
    <p:sldId id="257" r:id="rId3"/>
    <p:sldId id="258" r:id="rId4"/>
    <p:sldId id="259" r:id="rId5"/>
    <p:sldId id="260" r:id="rId6"/>
    <p:sldId id="262" r:id="rId7"/>
    <p:sldId id="263" r:id="rId8"/>
    <p:sldId id="264" r:id="rId9"/>
    <p:sldId id="265" r:id="rId10"/>
    <p:sldId id="266" r:id="rId11"/>
    <p:sldId id="31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4" r:id="rId27"/>
    <p:sldId id="285" r:id="rId28"/>
    <p:sldId id="286" r:id="rId29"/>
    <p:sldId id="287" r:id="rId30"/>
    <p:sldId id="288" r:id="rId31"/>
    <p:sldId id="289" r:id="rId32"/>
    <p:sldId id="290" r:id="rId33"/>
    <p:sldId id="291" r:id="rId34"/>
    <p:sldId id="292" r:id="rId35"/>
    <p:sldId id="293" r:id="rId36"/>
    <p:sldId id="294" r:id="rId37"/>
    <p:sldId id="296" r:id="rId38"/>
    <p:sldId id="297" r:id="rId39"/>
    <p:sldId id="298" r:id="rId40"/>
    <p:sldId id="299" r:id="rId41"/>
    <p:sldId id="301" r:id="rId42"/>
    <p:sldId id="303" r:id="rId43"/>
    <p:sldId id="304" r:id="rId44"/>
    <p:sldId id="305" r:id="rId45"/>
    <p:sldId id="306" r:id="rId46"/>
    <p:sldId id="307" r:id="rId47"/>
    <p:sldId id="308" r:id="rId48"/>
    <p:sldId id="309" r:id="rId49"/>
    <p:sldId id="310" r:id="rId50"/>
    <p:sldId id="311" r:id="rId51"/>
    <p:sldId id="312" r:id="rId52"/>
    <p:sldId id="313" r:id="rId53"/>
    <p:sldId id="320" r:id="rId54"/>
    <p:sldId id="314" r:id="rId55"/>
    <p:sldId id="316" r:id="rId56"/>
    <p:sldId id="318" r:id="rId57"/>
    <p:sldId id="319"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89222" autoAdjust="0"/>
  </p:normalViewPr>
  <p:slideViewPr>
    <p:cSldViewPr snapToGrid="0">
      <p:cViewPr varScale="1">
        <p:scale>
          <a:sx n="61" d="100"/>
          <a:sy n="61" d="100"/>
        </p:scale>
        <p:origin x="1422" y="42"/>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5/11/2021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74969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 hormones only affect one gland or organ, others have many target tissues.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11.1.</a:t>
            </a:r>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2970928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11.2.</a:t>
            </a:r>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542435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Hypo-</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below</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-physis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growth</a:t>
            </a:r>
            <a:r>
              <a:rPr lang="en-US" sz="1200" kern="1200" dirty="0">
                <a:solidFill>
                  <a:schemeClr val="tx1"/>
                </a:solidFill>
                <a:effectLst/>
                <a:latin typeface="+mn-lt"/>
                <a:ea typeface="+mn-ea"/>
                <a:cs typeface="+mn-cs"/>
              </a:rPr>
              <a:t> (Greek). The gland grows under the rest of the brain.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Pituitary comes from a Latin word for mucus. When the gland was named it was believed to bring mucus to the nose.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anterior pituitary or adenohypophysis is regulated by hormones from the hypothalamus called releasing factors. It is made up of glandular tissue.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posterior pituitary or neurohypophysis is regulated by nerve fibers from the hypothalamus.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a:t>
            </a:r>
            <a:r>
              <a:rPr lang="en-US" sz="1200" kern="1200" baseline="0" dirty="0">
                <a:solidFill>
                  <a:schemeClr val="tx1"/>
                </a:solidFill>
                <a:effectLst/>
                <a:latin typeface="+mn-lt"/>
                <a:ea typeface="+mn-ea"/>
                <a:cs typeface="+mn-cs"/>
              </a:rPr>
              <a:t> Table 11.1: Principal Endocrine Glands and their Hormones.</a:t>
            </a:r>
          </a:p>
          <a:p>
            <a:pPr marL="171450" indent="-171450">
              <a:buFont typeface="Arial" panose="020B0604020202020204" pitchFamily="34" charset="0"/>
              <a:buChar char="•"/>
            </a:pPr>
            <a:r>
              <a:rPr lang="en-US" sz="1200" kern="1200" baseline="0" dirty="0">
                <a:solidFill>
                  <a:schemeClr val="tx1"/>
                </a:solidFill>
                <a:effectLst/>
                <a:latin typeface="+mn-lt"/>
                <a:ea typeface="+mn-ea"/>
                <a:cs typeface="+mn-cs"/>
              </a:rPr>
              <a:t>Refer to Figure 11.3.</a:t>
            </a:r>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2512764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425126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Growth hormone stimulates target cells in various tissues.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Growth of bones occurs when cartilage cells proliferate.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Growth of muscle occurs when myoblasts proliferate and protein synthesis is increased.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Growth hormone also stimulates triglyceride breakdown in fat, which produces energy.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3234841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Although bone growth is determined by heredity, too much or too little GH can cause changes outside the range of normal.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Acromegaly includes growth of the hands, feet, and jaw. It is usually caused by a pituitary tumor that secretes growth hormone. It causes the bones of the hands, feet, and face to become abnormally large.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2711334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Overproduction or underproduction of thyroid hormones can either be caused the pituitary gland or problems directly with the thyroid gland.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the case of abnormal function of the glands that are controlled by the pituitary (thyroid, adrenal cortex, and gonads), both possibilities must be considered during diagnostic testing.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Enlargement of a gland is called </a:t>
            </a:r>
            <a:r>
              <a:rPr lang="en-US" sz="1200" i="1" kern="1200" dirty="0">
                <a:solidFill>
                  <a:schemeClr val="tx1"/>
                </a:solidFill>
                <a:effectLst/>
                <a:latin typeface="+mn-lt"/>
                <a:ea typeface="+mn-ea"/>
                <a:cs typeface="+mn-cs"/>
              </a:rPr>
              <a:t>hypertrophy</a:t>
            </a:r>
            <a:r>
              <a:rPr lang="en-US" sz="1200" kern="1200" dirty="0">
                <a:solidFill>
                  <a:schemeClr val="tx1"/>
                </a:solidFill>
                <a:effectLst/>
                <a:latin typeface="+mn-lt"/>
                <a:ea typeface="+mn-ea"/>
                <a:cs typeface="+mn-cs"/>
              </a:rPr>
              <a:t>. Shrinking of a gland or tissue is called </a:t>
            </a:r>
            <a:r>
              <a:rPr lang="en-US" sz="1200" i="1" kern="1200" dirty="0">
                <a:solidFill>
                  <a:schemeClr val="tx1"/>
                </a:solidFill>
                <a:effectLst/>
                <a:latin typeface="+mn-lt"/>
                <a:ea typeface="+mn-ea"/>
                <a:cs typeface="+mn-cs"/>
              </a:rPr>
              <a:t>atrophy</a:t>
            </a: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the pituitary gland enlarges, it may press on the optic chiasm and cause visual changes that eventually result in blindness.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2361985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adjectival form of adrenal cortex is adrenocortical.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Which part of the gland is the adrenal cortex? </a:t>
            </a:r>
            <a:r>
              <a:rPr lang="en-US" sz="1200" i="1" kern="1200" dirty="0">
                <a:solidFill>
                  <a:schemeClr val="tx1"/>
                </a:solidFill>
                <a:effectLst/>
                <a:latin typeface="+mn-lt"/>
                <a:ea typeface="+mn-ea"/>
                <a:cs typeface="+mn-cs"/>
              </a:rPr>
              <a:t>(Inner part)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8810610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gonadotropic hormones produce different effects in males and females.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FSH works together with LH in both males and females.</a:t>
            </a:r>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27522058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LH is also called interstitial cell-stimulating hormone (ICSH) in males.</a:t>
            </a:r>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212048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893428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1599281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Small amounts of prolactin are normally found in the blood of both males and females, although levels are higher in females. During pregnancy, levels rise under the influence of high levels of estrogen.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milk can be ejected from the breasts when progesterone levels fall after delivery.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8901315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7238258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posterior lobe of the pituitary gland is stimulated by nerve impulses from the hypothalamus.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ADH plays an important role in water conservation.</a:t>
            </a:r>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3861264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Although urinary output in diabetes insipidus can be very large, as long as an individual has access to adequate fluid he or she may remain healthy.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action of ADH on blood vessels is not very significant in normal regulation of blood pressure, but it does play a role in hemorrhage or other fluid loss.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opposite of diabetes insipidus can also occur. It is called the syndrome of inappropriate ADH (SAIDH) and is usually found in conjunction with a central nervous system injury. It can cause hyponatremia (low serum sodium) and fluid overload.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10427095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Pitocin is often given intravenously during labor to increase the strength of contractions. It is given immediately after birth to cause contraction of the uterus and to prevent uterine hemorrhage.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25835414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thyroid gland is shaped like a butterfly.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247655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Most of the active thyroid hormone is thyroxine.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Iodine, which is necessary to synthesize thyroid hormone, is found in sea water and in the soil of areas formerly covered by ocean. Because large inland areas do not have iodine in the soil, it is added to salt as a nutrient.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Thyroid hormones can be measured by a blood test.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2539969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thyroid gland increases in size to produce more thyroid hormone, but it cannot produce anymore; it does not have iodine.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iodine is insufficient in the diet, the thyroid gland hypertrophies.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condition was much more common before iodized salt.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4078713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Thyroid hormone speeds up metabolism.</a:t>
            </a:r>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2510854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2718319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Even in children with severe hypothyroidism, aggressive treatment reverses some of the symptoms.</a:t>
            </a:r>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11778088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Hyperthyroidism is fairly common. The most common type is Grave’s disease, which is an autoimmune disease. The characteristic exophthalmos (bulging eyes) do not go back to their former size after treatment.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Other causes of hyperthyroidism include tumors and inflammatory processes.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After successful treatment for hyperthyroidism, most individuals do not make enough thyroid hormone and must take supplements for life.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39383036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14831448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Serum calcium levels are maintained in the blood within very narrow limits. Calcium is necessary for the transmission of nerve impulses and proper muscle contraction.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40763243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9203403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Low levels of serum calcium cause increased nerve excitability leading to muscle spasm (tetany).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levels of serum calcium may result in calcifications and/or kidney stones.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Problems with secretion of parathyroid hormone are not common. Sometimes they occur after surgery on the thyroid gland.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1741688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11.4.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42845434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cells of the adrenal cortex secrete steroid hormones.</a:t>
            </a:r>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7930295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Aldosterone is important in maintaining blood pressure, nerve impulse conduction, and muscle contraction.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Aldosterone primarily conserves sodium ions and water while eliminating potassium ions, whereas ADH promotes reabsorption of water.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1631348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cells of the adrenal cortex also secrete glucocorticoid hormones.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Cortisol maintains blood glucose between meals and during times of prolonged stress.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It also counteracts the inflammatory response. This action is the reason for its use in many disease conditions.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2943733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gland is an organ that makes and secretes substances used by the body.</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Since endocrine glands secrete hormones directly into the bloodstream, they do not have to be located near the organs or tissues that the hormones affect.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name of a physician that specialized in the study of the endocrine glands? </a:t>
            </a:r>
            <a:r>
              <a:rPr lang="en-US" sz="1200" i="1" kern="1200" dirty="0">
                <a:solidFill>
                  <a:schemeClr val="tx1"/>
                </a:solidFill>
                <a:effectLst/>
                <a:latin typeface="+mn-lt"/>
                <a:ea typeface="+mn-ea"/>
                <a:cs typeface="+mn-cs"/>
              </a:rPr>
              <a:t>(Endocrinologist)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19676532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Both sexes secrete small amounts of gonadocorticoids including both estrogen and testosterone.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After menopause, women may grow facial hair and have thinning hair on their heads because of the action of testosterone.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Addison’s disease results in a decrease in all corticoid hormones. Because of the decreased ability to respond to stress, untreated Addison’s disease may cause life-threatening illness.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Cushing’s disease may be caused by oversecretion of the adrenal cortex or by oversecretion of ACTH by the pituitary gland.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30138778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hormones of the adrenal medulla (epinephrine and norepinephrine) are proteins that are secreted in response to stimulation by the sympathetic nervous system.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Epinephrine stimulates cardiac muscle, and norepinephrine causes vasoconstriction and increases blood pressure.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effect lasts longer than activation of the sympathetic nervous system alone.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tumor of the adrenal medulla that secretes these hormones can cause malignant hypertension (pheochromocytoma).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11.5.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15543812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23844471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Glucose is usually maintained within certain levels in the bloodstream.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Normally glucose stays in the bloodstream, but if the blood glucose becomes too high, some glucose will spill into the urine. Because of osmotic pressure, it pulls water into the urine causing polyuria and possibly dehydration.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39255590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3033108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Insulin helps move glucose from the bloodstream into the cells. The muscles can obtain glucose from the blood without insulin, but other cells need insulin.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Normally the body secretes insulin in response to a high blood glucose level.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6852740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type I diabetes mellitus (insulin dependent), the beta cells of the pancreas do not secrete enough insulin.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type II diabetes mellitus (non-insulin dependent), there is a diminished response to insulin.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14729130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pituitary hormones control the reproductive organs? </a:t>
            </a:r>
            <a:r>
              <a:rPr lang="en-US" sz="1200" i="1" kern="1200" dirty="0">
                <a:solidFill>
                  <a:schemeClr val="tx1"/>
                </a:solidFill>
                <a:effectLst/>
                <a:latin typeface="+mn-lt"/>
                <a:ea typeface="+mn-ea"/>
                <a:cs typeface="+mn-cs"/>
              </a:rPr>
              <a:t>(Follicle stimulating hormone and luteinizing hormone)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68406724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Testosterone production is active during fetal development and resumes at puberty.</a:t>
            </a:r>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42595606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3403118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213354867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185509889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pineal gland secretes melatonin.</a:t>
            </a:r>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18114842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360726040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7982114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239227677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Click to</a:t>
            </a:r>
            <a:r>
              <a:rPr lang="en-US" baseline="0" dirty="0"/>
              <a:t> add notes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20750190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baseline="0" dirty="0">
                <a:solidFill>
                  <a:schemeClr val="tx1"/>
                </a:solidFill>
                <a:effectLst/>
                <a:latin typeface="+mn-lt"/>
                <a:ea typeface="+mn-ea"/>
                <a:cs typeface="+mn-cs"/>
              </a:rPr>
              <a:t>Refer to the table titled “Common Pathology of the Endocrine System”.</a:t>
            </a:r>
            <a:endParaRPr lang="en-US" dirty="0"/>
          </a:p>
          <a:p>
            <a:pPr marL="17145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273884302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Click to add notes</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1685055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Ex-</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outside of</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end-</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within</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inside of. </a:t>
            </a:r>
            <a:r>
              <a:rPr lang="en-US" sz="1200" kern="1200" dirty="0">
                <a:solidFill>
                  <a:schemeClr val="tx1"/>
                </a:solidFill>
                <a:effectLst/>
                <a:latin typeface="+mn-lt"/>
                <a:ea typeface="+mn-ea"/>
                <a:cs typeface="+mn-cs"/>
              </a:rPr>
              <a:t>The suffix </a:t>
            </a:r>
            <a:r>
              <a:rPr lang="en-US" sz="1200" i="1" kern="1200" dirty="0">
                <a:solidFill>
                  <a:schemeClr val="tx1"/>
                </a:solidFill>
                <a:effectLst/>
                <a:latin typeface="+mn-lt"/>
                <a:ea typeface="+mn-ea"/>
                <a:cs typeface="+mn-cs"/>
              </a:rPr>
              <a:t>-crine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secrete</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 the exocrine glands of the intestine produce? </a:t>
            </a:r>
            <a:r>
              <a:rPr lang="en-US" sz="1200" i="1" kern="1200" dirty="0">
                <a:solidFill>
                  <a:schemeClr val="tx1"/>
                </a:solidFill>
                <a:effectLst/>
                <a:latin typeface="+mn-lt"/>
                <a:ea typeface="+mn-ea"/>
                <a:cs typeface="+mn-cs"/>
              </a:rPr>
              <a:t>(Enzymes)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 endocrine glands produce? </a:t>
            </a:r>
            <a:r>
              <a:rPr lang="en-US" sz="1200" i="1" kern="1200" dirty="0">
                <a:solidFill>
                  <a:schemeClr val="tx1"/>
                </a:solidFill>
                <a:effectLst/>
                <a:latin typeface="+mn-lt"/>
                <a:ea typeface="+mn-ea"/>
                <a:cs typeface="+mn-cs"/>
              </a:rPr>
              <a:t>(Hormones)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one gland is both endocrine and exocrine? </a:t>
            </a:r>
            <a:r>
              <a:rPr lang="en-US" sz="1200" i="1" kern="1200" dirty="0">
                <a:solidFill>
                  <a:schemeClr val="tx1"/>
                </a:solidFill>
                <a:effectLst/>
                <a:latin typeface="+mn-lt"/>
                <a:ea typeface="+mn-ea"/>
                <a:cs typeface="+mn-cs"/>
              </a:rPr>
              <a:t>(Pancreas)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Some cells in the pancreas produce pancreatic enzymes that are collected in the pancreatic ducts. Other cells (islets of Langerhans) produce insulin and glucagon directly into the bloodstream.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3242188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Proteins are composed of amino acids. An amino acid consists of an amino group, a carboxyl group, and a variable group (R group) bound to the same carbon atom.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Hormones that are proteins must be administered by injection. Why? </a:t>
            </a:r>
            <a:r>
              <a:rPr lang="en-US" sz="1200" i="1" kern="1200" dirty="0">
                <a:solidFill>
                  <a:schemeClr val="tx1"/>
                </a:solidFill>
                <a:effectLst/>
                <a:latin typeface="+mn-lt"/>
                <a:ea typeface="+mn-ea"/>
                <a:cs typeface="+mn-cs"/>
              </a:rPr>
              <a:t>(They are inactivated by acid and pepsin in the stomach.)</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steroid is a lipid composed of four carbon rings attached to various functional groups. Steroids in humans include cholesterol and various hormones (sex steroids, corticosteroids, and anabolic steroids).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1558674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Although hormones cause powerful actions, they only affect specific organs or tissues.</a:t>
            </a:r>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638383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Receptor sites are molecules on the cell membrane or interior of a cell that will only accept molecules with a certain shape.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other receptor sites have we discussed? </a:t>
            </a:r>
            <a:r>
              <a:rPr lang="en-US" sz="1200" i="1" kern="1200" dirty="0">
                <a:solidFill>
                  <a:schemeClr val="tx1"/>
                </a:solidFill>
                <a:effectLst/>
                <a:latin typeface="+mn-lt"/>
                <a:ea typeface="+mn-ea"/>
                <a:cs typeface="+mn-cs"/>
              </a:rPr>
              <a:t>(Receptor sites for acetylcholine on the sarcolemma of muscle)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2558441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p:cNvSpPr txBox="1">
            <a:spLocks noChangeArrowheads="1"/>
          </p:cNvSpPr>
          <p:nvPr/>
        </p:nvSpPr>
        <p:spPr bwMode="auto">
          <a:xfrm>
            <a:off x="1905000" y="6543675"/>
            <a:ext cx="5562600" cy="238125"/>
          </a:xfrm>
          <a:prstGeom prst="rect">
            <a:avLst/>
          </a:prstGeom>
          <a:noFill/>
          <a:ln>
            <a:noFill/>
          </a:ln>
          <a:effec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2021 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654300"/>
            <a:ext cx="6400800" cy="1752600"/>
          </a:xfrm>
        </p:spPr>
        <p:txBody>
          <a:bodyPr/>
          <a:lstStyle/>
          <a:p>
            <a:r>
              <a:rPr lang="en-US" sz="4000" dirty="0"/>
              <a:t>Endocrine System</a:t>
            </a:r>
          </a:p>
          <a:p>
            <a:endParaRPr lang="en-US" sz="4000" dirty="0"/>
          </a:p>
          <a:p>
            <a:r>
              <a:rPr lang="en-US" dirty="0"/>
              <a:t>Chapter 11</a:t>
            </a:r>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Mechanism of Hormone Action</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Target tissue: A tissue (cells) that responds to a particular hormone because it has receptor sites for that hormone </a:t>
            </a:r>
          </a:p>
          <a:p>
            <a:pPr lvl="1"/>
            <a:r>
              <a:rPr lang="en-US" dirty="0"/>
              <a:t>May be localized in a single gland or organ</a:t>
            </a:r>
          </a:p>
          <a:p>
            <a:pPr lvl="1"/>
            <a:r>
              <a:rPr lang="en-US" dirty="0"/>
              <a:t>May be diffused and scattered throughout body</a:t>
            </a:r>
          </a:p>
          <a:p>
            <a:pPr lvl="2"/>
            <a:r>
              <a:rPr lang="en-US" dirty="0"/>
              <a:t>Many areas are affected</a:t>
            </a:r>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1659026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Endocrine Glands </a:t>
            </a:r>
            <a:br>
              <a:rPr lang="en-US" dirty="0"/>
            </a:br>
            <a:r>
              <a:rPr lang="en-US" dirty="0"/>
              <a:t>and Their Hormones</a:t>
            </a:r>
          </a:p>
        </p:txBody>
      </p:sp>
      <p:sp>
        <p:nvSpPr>
          <p:cNvPr id="3" name="Content Placeholder 2"/>
          <p:cNvSpPr>
            <a:spLocks noGrp="1"/>
          </p:cNvSpPr>
          <p:nvPr>
            <p:ph idx="1"/>
          </p:nvPr>
        </p:nvSpPr>
        <p:spPr/>
        <p:txBody>
          <a:bodyPr/>
          <a:lstStyle/>
          <a:p>
            <a:pPr lvl="0"/>
            <a:r>
              <a:rPr lang="en-US" dirty="0"/>
              <a:t>Eight major endocrine glands</a:t>
            </a:r>
          </a:p>
          <a:p>
            <a:pPr lvl="1"/>
            <a:r>
              <a:rPr lang="en-US" dirty="0"/>
              <a:t>Pituitary gland</a:t>
            </a:r>
          </a:p>
          <a:p>
            <a:pPr lvl="1"/>
            <a:r>
              <a:rPr lang="en-US" dirty="0"/>
              <a:t>Thyroid gland</a:t>
            </a:r>
          </a:p>
          <a:p>
            <a:pPr lvl="1"/>
            <a:r>
              <a:rPr lang="en-US" dirty="0"/>
              <a:t>Parathyroid glands</a:t>
            </a:r>
          </a:p>
          <a:p>
            <a:pPr lvl="1"/>
            <a:r>
              <a:rPr lang="en-US" dirty="0"/>
              <a:t>Adrenal glands</a:t>
            </a:r>
          </a:p>
          <a:p>
            <a:pPr lvl="1"/>
            <a:r>
              <a:rPr lang="en-US" dirty="0"/>
              <a:t>Pancreas</a:t>
            </a:r>
          </a:p>
          <a:p>
            <a:pPr lvl="1"/>
            <a:r>
              <a:rPr lang="en-US" dirty="0"/>
              <a:t>Gonads</a:t>
            </a:r>
          </a:p>
          <a:p>
            <a:pPr lvl="1"/>
            <a:r>
              <a:rPr lang="en-US" dirty="0"/>
              <a:t>Pineal gland</a:t>
            </a:r>
          </a:p>
          <a:p>
            <a:pPr lvl="1"/>
            <a:r>
              <a:rPr lang="en-US" dirty="0"/>
              <a:t>Thymus</a:t>
            </a:r>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183861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Pituitary Gland </a:t>
            </a:r>
          </a:p>
        </p:txBody>
      </p:sp>
      <p:sp>
        <p:nvSpPr>
          <p:cNvPr id="3" name="Content Placeholder 2"/>
          <p:cNvSpPr>
            <a:spLocks noGrp="1"/>
          </p:cNvSpPr>
          <p:nvPr>
            <p:ph idx="1"/>
          </p:nvPr>
        </p:nvSpPr>
        <p:spPr/>
        <p:txBody>
          <a:bodyPr/>
          <a:lstStyle/>
          <a:p>
            <a:pPr lvl="0"/>
            <a:r>
              <a:rPr lang="en-US" dirty="0"/>
              <a:t>Small gland, size of a pea</a:t>
            </a:r>
          </a:p>
          <a:p>
            <a:pPr lvl="0"/>
            <a:r>
              <a:rPr lang="en-US" dirty="0"/>
              <a:t>Connected to hypothalamus by a slender stalk called the infundibulum</a:t>
            </a:r>
          </a:p>
          <a:p>
            <a:pPr lvl="0"/>
            <a:r>
              <a:rPr lang="en-US" dirty="0"/>
              <a:t>Two distinct regions</a:t>
            </a:r>
          </a:p>
          <a:p>
            <a:pPr lvl="1"/>
            <a:r>
              <a:rPr lang="en-US" dirty="0"/>
              <a:t>Adenohypophysis: Anterior portion </a:t>
            </a:r>
          </a:p>
          <a:p>
            <a:pPr lvl="1"/>
            <a:r>
              <a:rPr lang="en-US" dirty="0"/>
              <a:t>Neurohypophysis: Posterior portion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3007316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Anterior </a:t>
            </a:r>
            <a:br>
              <a:rPr lang="en-US" dirty="0"/>
            </a:br>
            <a:r>
              <a:rPr lang="en-US" dirty="0"/>
              <a:t>Lobe (Adenohypophysis) </a:t>
            </a:r>
          </a:p>
        </p:txBody>
      </p:sp>
      <p:sp>
        <p:nvSpPr>
          <p:cNvPr id="3" name="Content Placeholder 2"/>
          <p:cNvSpPr>
            <a:spLocks noGrp="1"/>
          </p:cNvSpPr>
          <p:nvPr>
            <p:ph idx="1"/>
          </p:nvPr>
        </p:nvSpPr>
        <p:spPr/>
        <p:txBody>
          <a:bodyPr/>
          <a:lstStyle/>
          <a:p>
            <a:pPr lvl="0"/>
            <a:r>
              <a:rPr lang="en-US" dirty="0"/>
              <a:t>Growth hormone (GH)</a:t>
            </a:r>
          </a:p>
          <a:p>
            <a:pPr lvl="0"/>
            <a:r>
              <a:rPr lang="en-US" dirty="0"/>
              <a:t>Thyroid-stimulated hormone (TSH)</a:t>
            </a:r>
          </a:p>
          <a:p>
            <a:pPr lvl="0"/>
            <a:r>
              <a:rPr lang="en-US" dirty="0"/>
              <a:t>Adrenocorticotropic hormone (ACTH)</a:t>
            </a:r>
          </a:p>
          <a:p>
            <a:pPr lvl="0"/>
            <a:r>
              <a:rPr lang="en-US" dirty="0"/>
              <a:t>Gonadotropic hormone (FSH and LH)</a:t>
            </a:r>
          </a:p>
          <a:p>
            <a:r>
              <a:rPr lang="en-US" dirty="0"/>
              <a:t>Prolactin (PRL)</a:t>
            </a:r>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1344330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Hormone (GH)</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Stimulates growth of bones, muscles, and other organs </a:t>
            </a:r>
          </a:p>
          <a:p>
            <a:pPr lvl="1"/>
            <a:r>
              <a:rPr lang="en-US" dirty="0"/>
              <a:t>By promoting protein synthesis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533537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Hormone (GH)</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Influences height</a:t>
            </a:r>
          </a:p>
          <a:p>
            <a:pPr lvl="1"/>
            <a:r>
              <a:rPr lang="en-US" dirty="0"/>
              <a:t>Too little GH in a child: Individual becomes a pituitary dwarf of normal proportions but small stature</a:t>
            </a:r>
          </a:p>
          <a:p>
            <a:pPr lvl="1"/>
            <a:r>
              <a:rPr lang="en-US" dirty="0"/>
              <a:t>Excess of GH in a child: Individual becomes exceptionally tall </a:t>
            </a:r>
          </a:p>
          <a:p>
            <a:pPr lvl="1"/>
            <a:r>
              <a:rPr lang="en-US" dirty="0"/>
              <a:t>After ossification is complete (bone length no longer possible)</a:t>
            </a:r>
          </a:p>
          <a:p>
            <a:pPr lvl="2"/>
            <a:r>
              <a:rPr lang="en-US" dirty="0"/>
              <a:t>Excess GH in adult causes enlargement in the diameter of the bones called acromegaly </a:t>
            </a:r>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3455087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Thyroid-Stimulating Hormone (TSH) </a:t>
            </a:r>
          </a:p>
        </p:txBody>
      </p:sp>
      <p:sp>
        <p:nvSpPr>
          <p:cNvPr id="3" name="Content Placeholder 2"/>
          <p:cNvSpPr>
            <a:spLocks noGrp="1"/>
          </p:cNvSpPr>
          <p:nvPr>
            <p:ph idx="1"/>
          </p:nvPr>
        </p:nvSpPr>
        <p:spPr/>
        <p:txBody>
          <a:bodyPr/>
          <a:lstStyle/>
          <a:p>
            <a:pPr lvl="0"/>
            <a:r>
              <a:rPr lang="en-US" dirty="0"/>
              <a:t>Causes glandular cells of thyroid to secrete thyroid hormone</a:t>
            </a:r>
          </a:p>
          <a:p>
            <a:pPr lvl="0"/>
            <a:r>
              <a:rPr lang="en-US" dirty="0"/>
              <a:t>Hypersecretion of TSH: Thyroid gland enlarges and secretes too much thyroid hormone</a:t>
            </a:r>
          </a:p>
          <a:p>
            <a:pPr lvl="0"/>
            <a:r>
              <a:rPr lang="en-US" dirty="0"/>
              <a:t>Hyposecretion of TSH: Results in atrophy of thyroid gland and too little thyroid hormone</a:t>
            </a:r>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4259677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a:t>Adrenocorticotropic Hormone (ACTH) </a:t>
            </a:r>
          </a:p>
        </p:txBody>
      </p:sp>
      <p:sp>
        <p:nvSpPr>
          <p:cNvPr id="3" name="Content Placeholder 2"/>
          <p:cNvSpPr>
            <a:spLocks noGrp="1"/>
          </p:cNvSpPr>
          <p:nvPr>
            <p:ph idx="1"/>
          </p:nvPr>
        </p:nvSpPr>
        <p:spPr/>
        <p:txBody>
          <a:bodyPr/>
          <a:lstStyle/>
          <a:p>
            <a:pPr lvl="0"/>
            <a:r>
              <a:rPr lang="en-US" dirty="0"/>
              <a:t>Reacts with receptor sites in the cortex of adrenal gland</a:t>
            </a:r>
          </a:p>
          <a:p>
            <a:pPr lvl="1"/>
            <a:r>
              <a:rPr lang="en-US" dirty="0"/>
              <a:t>To stimulate secretion of cortical hormones (cortisol)</a:t>
            </a:r>
          </a:p>
          <a:p>
            <a:pPr lvl="0"/>
            <a:r>
              <a:rPr lang="en-US" dirty="0"/>
              <a:t>Affects melanocytes in the skin: Increases pigmentation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600589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Gonadotropic Hormones</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React with receptor sites in the gonads (ovaries and testes)</a:t>
            </a:r>
          </a:p>
          <a:p>
            <a:pPr lvl="1"/>
            <a:r>
              <a:rPr lang="en-US" dirty="0"/>
              <a:t>To regulate development, growth, and function of these organs</a:t>
            </a:r>
          </a:p>
          <a:p>
            <a:pPr lvl="0"/>
            <a:r>
              <a:rPr lang="en-US" dirty="0"/>
              <a:t>Follicle-stimulating hormone (FSH) </a:t>
            </a:r>
          </a:p>
          <a:p>
            <a:pPr lvl="1"/>
            <a:r>
              <a:rPr lang="en-US" dirty="0"/>
              <a:t>Stimulates development of eggs in the ovaries and sperm in testes </a:t>
            </a:r>
          </a:p>
          <a:p>
            <a:pPr lvl="1"/>
            <a:r>
              <a:rPr lang="en-US" dirty="0"/>
              <a:t>Stimulates estrogen production in female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78117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Gonadotropic Hormones</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Luteinizing hormone (LH)</a:t>
            </a:r>
          </a:p>
          <a:p>
            <a:pPr lvl="1"/>
            <a:r>
              <a:rPr lang="en-US" dirty="0"/>
              <a:t>Causes ovulation </a:t>
            </a:r>
          </a:p>
          <a:p>
            <a:pPr lvl="1"/>
            <a:r>
              <a:rPr lang="en-US" dirty="0"/>
              <a:t>Causes production and secretion of female sex hormones</a:t>
            </a:r>
          </a:p>
          <a:p>
            <a:pPr lvl="2"/>
            <a:r>
              <a:rPr lang="en-US" dirty="0"/>
              <a:t>Progesterone</a:t>
            </a:r>
          </a:p>
          <a:p>
            <a:pPr lvl="2"/>
            <a:r>
              <a:rPr lang="en-US" dirty="0"/>
              <a:t>Estrogen</a:t>
            </a:r>
          </a:p>
          <a:p>
            <a:pPr lvl="1"/>
            <a:r>
              <a:rPr lang="en-US" dirty="0"/>
              <a:t>In the male: Sometimes called interstitial cell-stimulating hormone (ICSH)</a:t>
            </a:r>
          </a:p>
          <a:p>
            <a:pPr lvl="2"/>
            <a:r>
              <a:rPr lang="en-US" dirty="0"/>
              <a:t>Stimulates interstitial cells of testes to produce and secrete testosterone (male sex hormone)</a:t>
            </a:r>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2273931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br>
              <a:rPr lang="en-US" dirty="0"/>
            </a:br>
            <a:r>
              <a:rPr lang="en-US" dirty="0"/>
              <a:t>Lesson 11.1: Endocrine System</a:t>
            </a:r>
            <a:br>
              <a:rPr lang="en-US" dirty="0"/>
            </a:br>
            <a:r>
              <a:rPr lang="en-US" sz="1600" dirty="0"/>
              <a:t>(Slide 1 of 2)</a:t>
            </a:r>
          </a:p>
        </p:txBody>
      </p:sp>
      <p:sp>
        <p:nvSpPr>
          <p:cNvPr id="3" name="Content Placeholder 2"/>
          <p:cNvSpPr>
            <a:spLocks noGrp="1"/>
          </p:cNvSpPr>
          <p:nvPr>
            <p:ph idx="1"/>
          </p:nvPr>
        </p:nvSpPr>
        <p:spPr>
          <a:xfrm>
            <a:off x="685800" y="1641475"/>
            <a:ext cx="7988300" cy="4454525"/>
          </a:xfrm>
        </p:spPr>
        <p:txBody>
          <a:bodyPr/>
          <a:lstStyle/>
          <a:p>
            <a:pPr marL="457200">
              <a:buFont typeface="+mj-lt"/>
              <a:buAutoNum type="arabicPeriod"/>
            </a:pPr>
            <a:r>
              <a:rPr lang="en-US" dirty="0"/>
              <a:t>Compare the actions of the nervous system and the endocrine system.</a:t>
            </a:r>
          </a:p>
          <a:p>
            <a:pPr marL="457200">
              <a:buFont typeface="+mj-lt"/>
              <a:buAutoNum type="arabicPeriod"/>
            </a:pPr>
            <a:r>
              <a:rPr lang="en-US" dirty="0"/>
              <a:t>Compare the major chemical classes of hormones.</a:t>
            </a:r>
          </a:p>
          <a:p>
            <a:pPr marL="457200">
              <a:buFont typeface="+mj-lt"/>
              <a:buAutoNum type="arabicPeriod"/>
            </a:pPr>
            <a:r>
              <a:rPr lang="en-US" dirty="0"/>
              <a:t>Discuss the general mechanisms of hormone action.</a:t>
            </a:r>
          </a:p>
          <a:p>
            <a:pPr marL="457200">
              <a:buFont typeface="+mj-lt"/>
              <a:buAutoNum type="arabicPeriod"/>
            </a:pPr>
            <a:r>
              <a:rPr lang="en-US" dirty="0"/>
              <a:t>Identify the major endocrine glands</a:t>
            </a:r>
            <a:r>
              <a:rPr lang="en-US" dirty="0">
                <a:latin typeface="Arial"/>
                <a:cs typeface="Arial"/>
              </a:rPr>
              <a:t>—</a:t>
            </a:r>
            <a:r>
              <a:rPr lang="en-US" dirty="0"/>
              <a:t>pituitary gland, thyroid gland, parathyroid glands, adrenal glands, pancreas, gonads, pineal gland, thymus</a:t>
            </a:r>
            <a:r>
              <a:rPr lang="en-US" dirty="0">
                <a:latin typeface="Arial"/>
                <a:cs typeface="Arial"/>
              </a:rPr>
              <a:t>—</a:t>
            </a:r>
            <a:r>
              <a:rPr lang="en-US" dirty="0"/>
              <a:t>and discuss their hormones and function.</a:t>
            </a:r>
          </a:p>
          <a:p>
            <a:pPr lvl="0"/>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Gonadotropic Hormones</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Luteinizing hormone (LH)</a:t>
            </a:r>
          </a:p>
          <a:p>
            <a:pPr lvl="1"/>
            <a:r>
              <a:rPr lang="en-US" dirty="0"/>
              <a:t>Without gonadotropins:</a:t>
            </a:r>
          </a:p>
          <a:p>
            <a:pPr lvl="2"/>
            <a:r>
              <a:rPr lang="en-US" dirty="0"/>
              <a:t>Ovaries and testes decrease in size</a:t>
            </a:r>
          </a:p>
          <a:p>
            <a:pPr lvl="2"/>
            <a:r>
              <a:rPr lang="en-US" dirty="0"/>
              <a:t>Ova and sperm are not produced</a:t>
            </a:r>
          </a:p>
          <a:p>
            <a:pPr lvl="2"/>
            <a:r>
              <a:rPr lang="en-US" dirty="0"/>
              <a:t>Sex hormones are not secreted</a:t>
            </a:r>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3775525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Prolactin (PRL) </a:t>
            </a:r>
          </a:p>
        </p:txBody>
      </p:sp>
      <p:sp>
        <p:nvSpPr>
          <p:cNvPr id="3" name="Content Placeholder 2"/>
          <p:cNvSpPr>
            <a:spLocks noGrp="1"/>
          </p:cNvSpPr>
          <p:nvPr>
            <p:ph idx="1"/>
          </p:nvPr>
        </p:nvSpPr>
        <p:spPr/>
        <p:txBody>
          <a:bodyPr/>
          <a:lstStyle/>
          <a:p>
            <a:pPr lvl="0"/>
            <a:r>
              <a:rPr lang="en-US" dirty="0"/>
              <a:t>Promotes development of glandular tissue in female breast during pregnancy </a:t>
            </a:r>
          </a:p>
          <a:p>
            <a:pPr lvl="0"/>
            <a:r>
              <a:rPr lang="en-US" dirty="0"/>
              <a:t>Stimulates milk production after birth of infant </a:t>
            </a:r>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550630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Posterior</a:t>
            </a:r>
            <a:br>
              <a:rPr lang="en-US" dirty="0"/>
            </a:br>
            <a:r>
              <a:rPr lang="en-US" dirty="0"/>
              <a:t>Lobe (Neurohypophysis) </a:t>
            </a:r>
          </a:p>
        </p:txBody>
      </p:sp>
      <p:sp>
        <p:nvSpPr>
          <p:cNvPr id="3" name="Content Placeholder 2"/>
          <p:cNvSpPr>
            <a:spLocks noGrp="1"/>
          </p:cNvSpPr>
          <p:nvPr>
            <p:ph idx="1"/>
          </p:nvPr>
        </p:nvSpPr>
        <p:spPr/>
        <p:txBody>
          <a:bodyPr/>
          <a:lstStyle/>
          <a:p>
            <a:pPr lvl="0"/>
            <a:r>
              <a:rPr lang="en-US" dirty="0"/>
              <a:t>Antidiuretic hormone (ADH)</a:t>
            </a:r>
          </a:p>
          <a:p>
            <a:r>
              <a:rPr lang="en-US" dirty="0"/>
              <a:t>Oxytocin (OXY)</a:t>
            </a:r>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3650160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Antidiuretic Hormone (ADH)</a:t>
            </a:r>
            <a:br>
              <a:rPr lang="en-US" dirty="0"/>
            </a:br>
            <a:r>
              <a:rPr lang="en-US" sz="1600" dirty="0"/>
              <a:t>(Slide 1 of 2)</a:t>
            </a:r>
          </a:p>
        </p:txBody>
      </p:sp>
      <p:sp>
        <p:nvSpPr>
          <p:cNvPr id="3" name="Content Placeholder 2"/>
          <p:cNvSpPr>
            <a:spLocks noGrp="1"/>
          </p:cNvSpPr>
          <p:nvPr>
            <p:ph idx="1"/>
          </p:nvPr>
        </p:nvSpPr>
        <p:spPr/>
        <p:txBody>
          <a:bodyPr/>
          <a:lstStyle/>
          <a:p>
            <a:pPr lvl="0"/>
            <a:r>
              <a:rPr lang="en-US" dirty="0"/>
              <a:t>Promotes reabsorption of water by the kidney tubules</a:t>
            </a:r>
          </a:p>
          <a:p>
            <a:pPr lvl="1"/>
            <a:r>
              <a:rPr lang="en-US" dirty="0"/>
              <a:t>Less water is lost as urine </a:t>
            </a:r>
          </a:p>
          <a:p>
            <a:pPr lvl="1"/>
            <a:r>
              <a:rPr lang="en-US" dirty="0"/>
              <a:t>Conserves water for the body</a:t>
            </a:r>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1769963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Antidiuretic Hormone (ADH)</a:t>
            </a:r>
            <a:br>
              <a:rPr lang="en-US" dirty="0"/>
            </a:br>
            <a:r>
              <a:rPr lang="en-US" sz="1600" dirty="0"/>
              <a:t>(Slide 2 of 2)</a:t>
            </a:r>
          </a:p>
        </p:txBody>
      </p:sp>
      <p:sp>
        <p:nvSpPr>
          <p:cNvPr id="3" name="Content Placeholder 2"/>
          <p:cNvSpPr>
            <a:spLocks noGrp="1"/>
          </p:cNvSpPr>
          <p:nvPr>
            <p:ph idx="1"/>
          </p:nvPr>
        </p:nvSpPr>
        <p:spPr/>
        <p:txBody>
          <a:bodyPr/>
          <a:lstStyle/>
          <a:p>
            <a:pPr lvl="0"/>
            <a:r>
              <a:rPr lang="en-US" dirty="0"/>
              <a:t>Insufficient amounts of ADH result in excessive water loss in urine</a:t>
            </a:r>
          </a:p>
          <a:p>
            <a:pPr lvl="1"/>
            <a:r>
              <a:rPr lang="en-US" dirty="0"/>
              <a:t>Large amounts of dilute urine is known as diabetes insipidus</a:t>
            </a:r>
          </a:p>
          <a:p>
            <a:pPr lvl="0"/>
            <a:r>
              <a:rPr lang="en-US" dirty="0"/>
              <a:t>Large amounts of ADH cause blood vessels to constrict</a:t>
            </a:r>
          </a:p>
          <a:p>
            <a:pPr lvl="1"/>
            <a:r>
              <a:rPr lang="en-US" dirty="0"/>
              <a:t>Increases blood pressure</a:t>
            </a:r>
          </a:p>
          <a:p>
            <a:pPr lvl="1"/>
            <a:r>
              <a:rPr lang="en-US" dirty="0"/>
              <a:t>ADH sometimes called vasopressin</a:t>
            </a:r>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10582594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Oxytocin (OXY) </a:t>
            </a:r>
          </a:p>
        </p:txBody>
      </p:sp>
      <p:sp>
        <p:nvSpPr>
          <p:cNvPr id="3" name="Content Placeholder 2"/>
          <p:cNvSpPr>
            <a:spLocks noGrp="1"/>
          </p:cNvSpPr>
          <p:nvPr>
            <p:ph idx="1"/>
          </p:nvPr>
        </p:nvSpPr>
        <p:spPr/>
        <p:txBody>
          <a:bodyPr/>
          <a:lstStyle/>
          <a:p>
            <a:pPr lvl="0"/>
            <a:r>
              <a:rPr lang="en-US" dirty="0"/>
              <a:t>Causes contraction of smooth muscle in wall of uterus</a:t>
            </a:r>
          </a:p>
          <a:p>
            <a:pPr lvl="0"/>
            <a:r>
              <a:rPr lang="en-US" dirty="0"/>
              <a:t>Stimulates ejection of milk from lactating breast </a:t>
            </a:r>
          </a:p>
          <a:p>
            <a:pPr lvl="0"/>
            <a:r>
              <a:rPr lang="en-US" dirty="0"/>
              <a:t>Pitocin: Commercial preparation of this hormone</a:t>
            </a:r>
          </a:p>
          <a:p>
            <a:pPr lvl="1"/>
            <a:r>
              <a:rPr lang="en-US" dirty="0"/>
              <a:t>Used to induce labor</a:t>
            </a:r>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756756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Thyroid Gland </a:t>
            </a:r>
          </a:p>
        </p:txBody>
      </p:sp>
      <p:sp>
        <p:nvSpPr>
          <p:cNvPr id="3" name="Content Placeholder 2"/>
          <p:cNvSpPr>
            <a:spLocks noGrp="1"/>
          </p:cNvSpPr>
          <p:nvPr>
            <p:ph idx="1"/>
          </p:nvPr>
        </p:nvSpPr>
        <p:spPr/>
        <p:txBody>
          <a:bodyPr/>
          <a:lstStyle/>
          <a:p>
            <a:pPr lvl="0"/>
            <a:r>
              <a:rPr lang="en-US" dirty="0"/>
              <a:t>Vascular organ located in neck</a:t>
            </a:r>
          </a:p>
          <a:p>
            <a:pPr lvl="0"/>
            <a:r>
              <a:rPr lang="en-US" dirty="0"/>
              <a:t>Consists of two lobes, one on each side of trachea</a:t>
            </a:r>
          </a:p>
          <a:p>
            <a:pPr lvl="1"/>
            <a:r>
              <a:rPr lang="en-US" dirty="0"/>
              <a:t>Connected by narrow band of tissue: Isthmus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4065069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Thyroxine and Triiodothyronine</a:t>
            </a:r>
            <a:br>
              <a:rPr lang="en-US" dirty="0"/>
            </a:br>
            <a:r>
              <a:rPr lang="en-US" sz="1600" dirty="0"/>
              <a:t>(Slide 1 of 5) </a:t>
            </a:r>
          </a:p>
        </p:txBody>
      </p:sp>
      <p:sp>
        <p:nvSpPr>
          <p:cNvPr id="3" name="Content Placeholder 2"/>
          <p:cNvSpPr>
            <a:spLocks noGrp="1"/>
          </p:cNvSpPr>
          <p:nvPr>
            <p:ph idx="1"/>
          </p:nvPr>
        </p:nvSpPr>
        <p:spPr/>
        <p:txBody>
          <a:bodyPr/>
          <a:lstStyle/>
          <a:p>
            <a:pPr lvl="0"/>
            <a:r>
              <a:rPr lang="en-US" dirty="0"/>
              <a:t>Thyroid hormone consists of:</a:t>
            </a:r>
          </a:p>
          <a:p>
            <a:pPr lvl="1"/>
            <a:r>
              <a:rPr lang="en-US" dirty="0"/>
              <a:t>Thyroxine: 95% </a:t>
            </a:r>
          </a:p>
          <a:p>
            <a:pPr lvl="1"/>
            <a:r>
              <a:rPr lang="en-US" dirty="0"/>
              <a:t>Triiodothyronine: 5%</a:t>
            </a:r>
          </a:p>
          <a:p>
            <a:pPr lvl="0"/>
            <a:r>
              <a:rPr lang="en-US" dirty="0"/>
              <a:t>Requires iodine for synthesis</a:t>
            </a:r>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4264835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Thyroxine and Triiodothyronine</a:t>
            </a:r>
            <a:br>
              <a:rPr lang="en-US" dirty="0"/>
            </a:br>
            <a:r>
              <a:rPr lang="en-US" sz="1600" dirty="0"/>
              <a:t>(Slide 2 of 5) </a:t>
            </a:r>
          </a:p>
        </p:txBody>
      </p:sp>
      <p:sp>
        <p:nvSpPr>
          <p:cNvPr id="3" name="Content Placeholder 2"/>
          <p:cNvSpPr>
            <a:spLocks noGrp="1"/>
          </p:cNvSpPr>
          <p:nvPr>
            <p:ph idx="1"/>
          </p:nvPr>
        </p:nvSpPr>
        <p:spPr/>
        <p:txBody>
          <a:bodyPr/>
          <a:lstStyle/>
          <a:p>
            <a:pPr lvl="0"/>
            <a:r>
              <a:rPr lang="en-US" dirty="0"/>
              <a:t>Iodine deficiency: Thyroid cannot make sufficient hormone</a:t>
            </a:r>
          </a:p>
          <a:p>
            <a:pPr lvl="1"/>
            <a:r>
              <a:rPr lang="en-US" dirty="0"/>
              <a:t>Stimulates thyroid gland to increase in size</a:t>
            </a:r>
          </a:p>
          <a:p>
            <a:pPr lvl="2"/>
            <a:r>
              <a:rPr lang="en-US" dirty="0"/>
              <a:t>In an attempt to produce more thyroid hormone</a:t>
            </a:r>
          </a:p>
          <a:p>
            <a:pPr lvl="2"/>
            <a:r>
              <a:rPr lang="en-US" dirty="0"/>
              <a:t>Known as simple goiter or iodine deficiency goiter</a:t>
            </a:r>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25755246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Thyroxine and Triiodothyronine</a:t>
            </a:r>
            <a:br>
              <a:rPr lang="en-US" dirty="0"/>
            </a:br>
            <a:r>
              <a:rPr lang="en-US" sz="1600" dirty="0"/>
              <a:t>(Slide 3 of 5) </a:t>
            </a:r>
          </a:p>
        </p:txBody>
      </p:sp>
      <p:sp>
        <p:nvSpPr>
          <p:cNvPr id="3" name="Content Placeholder 2"/>
          <p:cNvSpPr>
            <a:spLocks noGrp="1"/>
          </p:cNvSpPr>
          <p:nvPr>
            <p:ph idx="1"/>
          </p:nvPr>
        </p:nvSpPr>
        <p:spPr/>
        <p:txBody>
          <a:bodyPr/>
          <a:lstStyle/>
          <a:p>
            <a:pPr lvl="0"/>
            <a:r>
              <a:rPr lang="en-US" dirty="0"/>
              <a:t>Help to regulate the metabolism of carbohydrates, proteins, and lipids </a:t>
            </a:r>
          </a:p>
          <a:p>
            <a:pPr lvl="1"/>
            <a:r>
              <a:rPr lang="en-US" dirty="0"/>
              <a:t>Increases rate at which cells release energy from carbohydrates</a:t>
            </a:r>
          </a:p>
          <a:p>
            <a:pPr lvl="1"/>
            <a:r>
              <a:rPr lang="en-US" dirty="0"/>
              <a:t>Enhances protein synthesis</a:t>
            </a:r>
          </a:p>
          <a:p>
            <a:pPr lvl="1"/>
            <a:r>
              <a:rPr lang="en-US" dirty="0"/>
              <a:t>Necessary for normal growth and development</a:t>
            </a:r>
          </a:p>
          <a:p>
            <a:pPr lvl="1"/>
            <a:r>
              <a:rPr lang="en-US" dirty="0"/>
              <a:t>Stimulates nervous system</a:t>
            </a:r>
          </a:p>
          <a:p>
            <a:pPr lvl="0"/>
            <a:r>
              <a:rPr lang="en-US" dirty="0"/>
              <a:t>Do not have a single target organ</a:t>
            </a:r>
          </a:p>
          <a:p>
            <a:pPr lvl="1"/>
            <a:r>
              <a:rPr lang="en-US" dirty="0"/>
              <a:t>Affect most of the cells in the body</a:t>
            </a:r>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2469373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5"/>
            </a:pPr>
            <a:r>
              <a:rPr lang="en-US" dirty="0"/>
              <a:t>Describe ways in which the aging of an individual affects the endocrine system.</a:t>
            </a:r>
          </a:p>
          <a:p>
            <a:pPr marL="457200">
              <a:buFont typeface="+mj-lt"/>
              <a:buAutoNum type="arabicPeriod" startAt="5"/>
            </a:pPr>
            <a:r>
              <a:rPr lang="en-US" dirty="0"/>
              <a:t>Identify pathology related to the endocrine system.</a:t>
            </a:r>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Learning Objectives</a:t>
            </a:r>
            <a:br>
              <a:rPr lang="en-US" dirty="0"/>
            </a:br>
            <a:r>
              <a:rPr lang="en-US" dirty="0"/>
              <a:t>Lesson 11.1: Endocrine System</a:t>
            </a:r>
            <a:br>
              <a:rPr lang="en-US" dirty="0"/>
            </a:br>
            <a:r>
              <a:rPr lang="en-US" sz="1600" dirty="0"/>
              <a:t>(Slide 2 of 2)</a:t>
            </a:r>
          </a:p>
        </p:txBody>
      </p:sp>
    </p:spTree>
    <p:extLst>
      <p:ext uri="{BB962C8B-B14F-4D97-AF65-F5344CB8AC3E}">
        <p14:creationId xmlns:p14="http://schemas.microsoft.com/office/powerpoint/2010/main" val="25122887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Thyroxine and Triiodothyronine</a:t>
            </a:r>
            <a:br>
              <a:rPr lang="en-US" dirty="0"/>
            </a:br>
            <a:r>
              <a:rPr lang="en-US" sz="1600" dirty="0"/>
              <a:t>(Slide 4 of 5) </a:t>
            </a:r>
          </a:p>
        </p:txBody>
      </p:sp>
      <p:sp>
        <p:nvSpPr>
          <p:cNvPr id="3" name="Content Placeholder 2"/>
          <p:cNvSpPr>
            <a:spLocks noGrp="1"/>
          </p:cNvSpPr>
          <p:nvPr>
            <p:ph idx="1"/>
          </p:nvPr>
        </p:nvSpPr>
        <p:spPr/>
        <p:txBody>
          <a:bodyPr/>
          <a:lstStyle/>
          <a:p>
            <a:pPr lvl="0"/>
            <a:r>
              <a:rPr lang="en-US" dirty="0"/>
              <a:t>Hypothyroidism: Deficiency of thyroid hormone</a:t>
            </a:r>
          </a:p>
          <a:p>
            <a:pPr lvl="1"/>
            <a:r>
              <a:rPr lang="en-US" dirty="0"/>
              <a:t>Cretinism (child)</a:t>
            </a:r>
          </a:p>
          <a:p>
            <a:pPr lvl="2"/>
            <a:r>
              <a:rPr lang="en-US" dirty="0"/>
              <a:t>Intellectual developmental disorder</a:t>
            </a:r>
            <a:r>
              <a:rPr lang="en-US"/>
              <a:t>, stunted growth, </a:t>
            </a:r>
            <a:r>
              <a:rPr lang="en-US" dirty="0"/>
              <a:t>abnormal skeletal features</a:t>
            </a:r>
          </a:p>
          <a:p>
            <a:pPr lvl="2"/>
            <a:r>
              <a:rPr lang="en-US" dirty="0"/>
              <a:t>Tx: Thyroid hormone therapy</a:t>
            </a:r>
          </a:p>
          <a:p>
            <a:pPr lvl="1"/>
            <a:r>
              <a:rPr lang="en-US" dirty="0"/>
              <a:t>Myxedema (adult)</a:t>
            </a:r>
          </a:p>
          <a:p>
            <a:pPr lvl="2"/>
            <a:r>
              <a:rPr lang="en-US" dirty="0"/>
              <a:t>Lethargy, weight gain, loss of hair, low metabolic rate</a:t>
            </a:r>
          </a:p>
          <a:p>
            <a:pPr lvl="2"/>
            <a:r>
              <a:rPr lang="en-US" dirty="0"/>
              <a:t>Thyroid hormone therapy usually alleviates symptoms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1441694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Thyroxine and Triiodothyronine</a:t>
            </a:r>
            <a:br>
              <a:rPr lang="en-US" dirty="0"/>
            </a:br>
            <a:r>
              <a:rPr lang="en-US" sz="1600" dirty="0"/>
              <a:t>(Slide 5 of 5) </a:t>
            </a:r>
          </a:p>
        </p:txBody>
      </p:sp>
      <p:sp>
        <p:nvSpPr>
          <p:cNvPr id="3" name="Content Placeholder 2"/>
          <p:cNvSpPr>
            <a:spLocks noGrp="1"/>
          </p:cNvSpPr>
          <p:nvPr>
            <p:ph idx="1"/>
          </p:nvPr>
        </p:nvSpPr>
        <p:spPr/>
        <p:txBody>
          <a:bodyPr/>
          <a:lstStyle/>
          <a:p>
            <a:pPr lvl="0"/>
            <a:r>
              <a:rPr lang="en-US" dirty="0"/>
              <a:t>Hyperthyroidism: Enlarged thyroid gland that produces too much hormone</a:t>
            </a:r>
          </a:p>
          <a:p>
            <a:pPr lvl="1"/>
            <a:r>
              <a:rPr lang="en-US" dirty="0"/>
              <a:t>Symptoms: </a:t>
            </a:r>
          </a:p>
          <a:p>
            <a:pPr lvl="2"/>
            <a:r>
              <a:rPr lang="en-US" dirty="0"/>
              <a:t>High metabolic rate, hyperactivity, insomnia, nervousness, irritability, chronic fatigue </a:t>
            </a:r>
          </a:p>
          <a:p>
            <a:pPr lvl="2"/>
            <a:r>
              <a:rPr lang="en-US" dirty="0"/>
              <a:t>Exophthalmos: Protruding eyes due to swelling in tissues behind the eyes</a:t>
            </a:r>
          </a:p>
          <a:p>
            <a:pPr lvl="1"/>
            <a:r>
              <a:rPr lang="en-US" dirty="0"/>
              <a:t>Treatment: Removal or destruction of a portion of the thyroid gland</a:t>
            </a:r>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23723274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Calcitonin </a:t>
            </a:r>
          </a:p>
        </p:txBody>
      </p:sp>
      <p:sp>
        <p:nvSpPr>
          <p:cNvPr id="3" name="Content Placeholder 2"/>
          <p:cNvSpPr>
            <a:spLocks noGrp="1"/>
          </p:cNvSpPr>
          <p:nvPr>
            <p:ph idx="1"/>
          </p:nvPr>
        </p:nvSpPr>
        <p:spPr/>
        <p:txBody>
          <a:bodyPr/>
          <a:lstStyle/>
          <a:p>
            <a:pPr lvl="0"/>
            <a:r>
              <a:rPr lang="en-US" dirty="0"/>
              <a:t>Secreted by thyroid gland</a:t>
            </a:r>
          </a:p>
          <a:p>
            <a:pPr lvl="0"/>
            <a:r>
              <a:rPr lang="en-US" dirty="0"/>
              <a:t>Reduces the calcium level in the blood</a:t>
            </a:r>
          </a:p>
          <a:p>
            <a:pPr lvl="1"/>
            <a:r>
              <a:rPr lang="en-US" dirty="0"/>
              <a:t>Opposes the action of parathyroid glands    </a:t>
            </a:r>
          </a:p>
          <a:p>
            <a:pPr lvl="0"/>
            <a:r>
              <a:rPr lang="en-US" dirty="0"/>
              <a:t>Works by: </a:t>
            </a:r>
          </a:p>
          <a:p>
            <a:pPr lvl="1"/>
            <a:r>
              <a:rPr lang="en-US" dirty="0"/>
              <a:t>Reducing rate at which calcium is released from bone</a:t>
            </a:r>
          </a:p>
          <a:p>
            <a:pPr lvl="1"/>
            <a:r>
              <a:rPr lang="en-US" dirty="0"/>
              <a:t>Increasing rate of calcium excretion by kidneys</a:t>
            </a:r>
          </a:p>
          <a:p>
            <a:pPr lvl="1"/>
            <a:r>
              <a:rPr lang="en-US" dirty="0"/>
              <a:t>Reducing calcium absorption in intestines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113821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Parathyroid Glands</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Four small masses of epithelial tissue </a:t>
            </a:r>
          </a:p>
          <a:p>
            <a:pPr lvl="1"/>
            <a:r>
              <a:rPr lang="en-US" dirty="0"/>
              <a:t>Embedded in a connective tissue capsule</a:t>
            </a:r>
          </a:p>
          <a:p>
            <a:pPr lvl="1"/>
            <a:r>
              <a:rPr lang="en-US" dirty="0"/>
              <a:t>Located on the posterior surface of the thyroid glands</a:t>
            </a:r>
          </a:p>
          <a:p>
            <a:pPr lvl="0"/>
            <a:r>
              <a:rPr lang="en-US" dirty="0"/>
              <a:t>Secrete parathyroid hormone (PTH)</a:t>
            </a:r>
          </a:p>
          <a:p>
            <a:pPr lvl="0"/>
            <a:r>
              <a:rPr lang="en-US" dirty="0"/>
              <a:t>Secreted in response to low blood calcium levels</a:t>
            </a:r>
          </a:p>
          <a:p>
            <a:pPr lvl="1"/>
            <a:r>
              <a:rPr lang="en-US" dirty="0"/>
              <a:t>Increases blood calcium levels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25398139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Parathyroid Glands</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Works by:</a:t>
            </a:r>
          </a:p>
          <a:p>
            <a:pPr lvl="1"/>
            <a:r>
              <a:rPr lang="en-US" dirty="0"/>
              <a:t>Increasing osteoclast activity in bones: Calcium is released from bones into blood</a:t>
            </a:r>
          </a:p>
          <a:p>
            <a:pPr lvl="1"/>
            <a:r>
              <a:rPr lang="en-US" dirty="0"/>
              <a:t>Increasing calcium reabsorption from kidney tubules into blood: Decreases amount lost in urine</a:t>
            </a:r>
          </a:p>
          <a:p>
            <a:pPr lvl="1"/>
            <a:r>
              <a:rPr lang="en-US" dirty="0"/>
              <a:t>Increasing absorption of dietary calcium in intestines</a:t>
            </a:r>
          </a:p>
          <a:p>
            <a:pPr lvl="0"/>
            <a:r>
              <a:rPr lang="en-US" dirty="0"/>
              <a:t>Vitamin D is necessary for dietary calcium to be absorbed in intestines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109476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Parathyroid Glands</a:t>
            </a:r>
            <a:br>
              <a:rPr lang="en-US" dirty="0"/>
            </a:br>
            <a:r>
              <a:rPr lang="en-US" sz="1600" dirty="0"/>
              <a:t>(Slide 3 of 3) </a:t>
            </a:r>
          </a:p>
        </p:txBody>
      </p:sp>
      <p:sp>
        <p:nvSpPr>
          <p:cNvPr id="3" name="Content Placeholder 2"/>
          <p:cNvSpPr>
            <a:spLocks noGrp="1"/>
          </p:cNvSpPr>
          <p:nvPr>
            <p:ph idx="1"/>
          </p:nvPr>
        </p:nvSpPr>
        <p:spPr/>
        <p:txBody>
          <a:bodyPr/>
          <a:lstStyle/>
          <a:p>
            <a:pPr lvl="0"/>
            <a:r>
              <a:rPr lang="en-US" dirty="0"/>
              <a:t>PTH has opposite effect of calcitonin from the thyroid gland </a:t>
            </a:r>
          </a:p>
          <a:p>
            <a:pPr lvl="0"/>
            <a:r>
              <a:rPr lang="en-US" dirty="0"/>
              <a:t>Hypoparathyroidism: Insufficient secretion of PTH</a:t>
            </a:r>
          </a:p>
          <a:p>
            <a:pPr lvl="1"/>
            <a:r>
              <a:rPr lang="en-US" dirty="0"/>
              <a:t>Increased nerve excitability due to low blood calcium levels</a:t>
            </a:r>
          </a:p>
          <a:p>
            <a:pPr lvl="0"/>
            <a:r>
              <a:rPr lang="en-US" dirty="0"/>
              <a:t>Hyperparathyroidism: Excessive secretion of PTH</a:t>
            </a:r>
          </a:p>
          <a:p>
            <a:pPr lvl="1"/>
            <a:r>
              <a:rPr lang="en-US" dirty="0"/>
              <a:t>Excess calcium in the blood: </a:t>
            </a:r>
          </a:p>
          <a:p>
            <a:pPr lvl="2"/>
            <a:r>
              <a:rPr lang="en-US" dirty="0"/>
              <a:t>May precipitate in abnormal locations </a:t>
            </a:r>
          </a:p>
          <a:p>
            <a:pPr lvl="2"/>
            <a:r>
              <a:rPr lang="en-US" dirty="0"/>
              <a:t>Causes kidney stones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21522451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Adrenal (Suprarenal) Glands </a:t>
            </a:r>
          </a:p>
        </p:txBody>
      </p:sp>
      <p:sp>
        <p:nvSpPr>
          <p:cNvPr id="3" name="Content Placeholder 2"/>
          <p:cNvSpPr>
            <a:spLocks noGrp="1"/>
          </p:cNvSpPr>
          <p:nvPr>
            <p:ph idx="1"/>
          </p:nvPr>
        </p:nvSpPr>
        <p:spPr/>
        <p:txBody>
          <a:bodyPr/>
          <a:lstStyle/>
          <a:p>
            <a:pPr lvl="0"/>
            <a:r>
              <a:rPr lang="en-US" dirty="0"/>
              <a:t>Paired glands, one located near upper portion of each kidney</a:t>
            </a:r>
          </a:p>
          <a:p>
            <a:pPr lvl="0"/>
            <a:r>
              <a:rPr lang="en-US" dirty="0"/>
              <a:t>Divided into regions</a:t>
            </a:r>
          </a:p>
          <a:p>
            <a:pPr lvl="1"/>
            <a:r>
              <a:rPr lang="en-US" dirty="0"/>
              <a:t>Adrenal cortex: Outer region</a:t>
            </a:r>
          </a:p>
          <a:p>
            <a:pPr lvl="1"/>
            <a:r>
              <a:rPr lang="en-US" dirty="0"/>
              <a:t>Adrenal medulla: Inner region </a:t>
            </a:r>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37249336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Adrenal Cortex</a:t>
            </a:r>
            <a:br>
              <a:rPr lang="en-US" dirty="0"/>
            </a:br>
            <a:r>
              <a:rPr lang="en-US" sz="1600" dirty="0"/>
              <a:t>(Slide 1 of 4) </a:t>
            </a:r>
          </a:p>
        </p:txBody>
      </p:sp>
      <p:sp>
        <p:nvSpPr>
          <p:cNvPr id="3" name="Content Placeholder 2"/>
          <p:cNvSpPr>
            <a:spLocks noGrp="1"/>
          </p:cNvSpPr>
          <p:nvPr>
            <p:ph idx="1"/>
          </p:nvPr>
        </p:nvSpPr>
        <p:spPr/>
        <p:txBody>
          <a:bodyPr/>
          <a:lstStyle/>
          <a:p>
            <a:pPr lvl="0"/>
            <a:r>
              <a:rPr lang="en-US" dirty="0"/>
              <a:t>Mineralocorticoids </a:t>
            </a:r>
          </a:p>
          <a:p>
            <a:pPr lvl="1"/>
            <a:r>
              <a:rPr lang="en-US" dirty="0"/>
              <a:t>Function</a:t>
            </a:r>
          </a:p>
          <a:p>
            <a:pPr lvl="2"/>
            <a:r>
              <a:rPr lang="en-US" dirty="0"/>
              <a:t>Regulate blood volume </a:t>
            </a:r>
          </a:p>
          <a:p>
            <a:pPr lvl="2"/>
            <a:r>
              <a:rPr lang="en-US" dirty="0"/>
              <a:t>Regulate the concentration of mineral electrolytes in the blood</a:t>
            </a:r>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8824134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Adrenal Cortex</a:t>
            </a:r>
            <a:br>
              <a:rPr lang="en-US" dirty="0"/>
            </a:br>
            <a:r>
              <a:rPr lang="en-US" sz="1600" dirty="0"/>
              <a:t>(Slide 2 of 4) </a:t>
            </a:r>
          </a:p>
        </p:txBody>
      </p:sp>
      <p:sp>
        <p:nvSpPr>
          <p:cNvPr id="3" name="Content Placeholder 2"/>
          <p:cNvSpPr>
            <a:spLocks noGrp="1"/>
          </p:cNvSpPr>
          <p:nvPr>
            <p:ph idx="1"/>
          </p:nvPr>
        </p:nvSpPr>
        <p:spPr/>
        <p:txBody>
          <a:bodyPr/>
          <a:lstStyle/>
          <a:p>
            <a:pPr lvl="0"/>
            <a:r>
              <a:rPr lang="en-US" dirty="0"/>
              <a:t>Mineralocorticoids</a:t>
            </a:r>
          </a:p>
          <a:p>
            <a:pPr lvl="1"/>
            <a:r>
              <a:rPr lang="en-US" dirty="0"/>
              <a:t>Aldosterone</a:t>
            </a:r>
          </a:p>
          <a:p>
            <a:pPr lvl="2"/>
            <a:r>
              <a:rPr lang="en-US" dirty="0"/>
              <a:t>Primarily affects the kidneys</a:t>
            </a:r>
          </a:p>
          <a:p>
            <a:pPr lvl="2"/>
            <a:r>
              <a:rPr lang="en-US" dirty="0"/>
              <a:t>Conserves sodium ions and water in the body and eliminates potassium ions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3571634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Adrenal Cortex</a:t>
            </a:r>
            <a:br>
              <a:rPr lang="en-US" dirty="0"/>
            </a:br>
            <a:r>
              <a:rPr lang="en-US" sz="1600" dirty="0"/>
              <a:t>(Slide 3 of 4) </a:t>
            </a:r>
          </a:p>
        </p:txBody>
      </p:sp>
      <p:sp>
        <p:nvSpPr>
          <p:cNvPr id="3" name="Content Placeholder 2"/>
          <p:cNvSpPr>
            <a:spLocks noGrp="1"/>
          </p:cNvSpPr>
          <p:nvPr>
            <p:ph idx="1"/>
          </p:nvPr>
        </p:nvSpPr>
        <p:spPr/>
        <p:txBody>
          <a:bodyPr/>
          <a:lstStyle/>
          <a:p>
            <a:pPr lvl="0"/>
            <a:r>
              <a:rPr lang="en-US" dirty="0"/>
              <a:t>Glucocorticoids </a:t>
            </a:r>
          </a:p>
          <a:p>
            <a:pPr lvl="1"/>
            <a:r>
              <a:rPr lang="en-US" dirty="0"/>
              <a:t>Cortisol: Principal glucocorticoid</a:t>
            </a:r>
          </a:p>
          <a:p>
            <a:pPr lvl="1"/>
            <a:r>
              <a:rPr lang="en-US" dirty="0"/>
              <a:t>Function </a:t>
            </a:r>
          </a:p>
          <a:p>
            <a:pPr lvl="2"/>
            <a:r>
              <a:rPr lang="en-US" dirty="0"/>
              <a:t>Increases blood glucose levels: Helps to maintain blood glucose levels between meals</a:t>
            </a:r>
          </a:p>
          <a:p>
            <a:pPr lvl="2"/>
            <a:r>
              <a:rPr lang="en-US" dirty="0"/>
              <a:t>Counteracts inflammatory response: Used clinically to reduce inflammation (allergic reactions, bursitis, arthritis, infections)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1781450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the </a:t>
            </a:r>
            <a:br>
              <a:rPr lang="en-US" dirty="0"/>
            </a:br>
            <a:r>
              <a:rPr lang="en-US" dirty="0"/>
              <a:t>Endocrine System </a:t>
            </a:r>
          </a:p>
        </p:txBody>
      </p:sp>
      <p:sp>
        <p:nvSpPr>
          <p:cNvPr id="3" name="Content Placeholder 2"/>
          <p:cNvSpPr>
            <a:spLocks noGrp="1"/>
          </p:cNvSpPr>
          <p:nvPr>
            <p:ph idx="1"/>
          </p:nvPr>
        </p:nvSpPr>
        <p:spPr/>
        <p:txBody>
          <a:bodyPr/>
          <a:lstStyle/>
          <a:p>
            <a:pPr lvl="0"/>
            <a:r>
              <a:rPr lang="en-US" dirty="0"/>
              <a:t>Endocrine glands: Organs that make up the endocrine system</a:t>
            </a:r>
          </a:p>
          <a:p>
            <a:pPr lvl="1"/>
            <a:r>
              <a:rPr lang="en-US" dirty="0"/>
              <a:t>Secrete hormones into blood</a:t>
            </a:r>
          </a:p>
          <a:p>
            <a:pPr lvl="1"/>
            <a:r>
              <a:rPr lang="en-US" dirty="0"/>
              <a:t>Scattered throughout body</a:t>
            </a:r>
          </a:p>
          <a:p>
            <a:pPr lvl="0"/>
            <a:r>
              <a:rPr lang="en-US" dirty="0"/>
              <a:t>Endocrinology: Study of endocrine glands and hormones </a:t>
            </a:r>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3607171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Adrenal Cortex</a:t>
            </a:r>
            <a:br>
              <a:rPr lang="en-US" dirty="0"/>
            </a:br>
            <a:r>
              <a:rPr lang="en-US" sz="1600" dirty="0"/>
              <a:t>(Slide 4 of 4) </a:t>
            </a:r>
          </a:p>
        </p:txBody>
      </p:sp>
      <p:sp>
        <p:nvSpPr>
          <p:cNvPr id="3" name="Content Placeholder 2"/>
          <p:cNvSpPr>
            <a:spLocks noGrp="1"/>
          </p:cNvSpPr>
          <p:nvPr>
            <p:ph idx="1"/>
          </p:nvPr>
        </p:nvSpPr>
        <p:spPr>
          <a:xfrm>
            <a:off x="685800" y="1641475"/>
            <a:ext cx="7988300" cy="4454525"/>
          </a:xfrm>
        </p:spPr>
        <p:txBody>
          <a:bodyPr/>
          <a:lstStyle/>
          <a:p>
            <a:pPr lvl="0"/>
            <a:r>
              <a:rPr lang="en-US" dirty="0"/>
              <a:t>Gonadocorticoids </a:t>
            </a:r>
          </a:p>
          <a:p>
            <a:pPr lvl="1"/>
            <a:r>
              <a:rPr lang="en-US" dirty="0"/>
              <a:t>Sex hormones</a:t>
            </a:r>
          </a:p>
          <a:p>
            <a:pPr lvl="2"/>
            <a:r>
              <a:rPr lang="en-US" dirty="0"/>
              <a:t>Androgens: Male hormones</a:t>
            </a:r>
          </a:p>
          <a:p>
            <a:pPr lvl="2"/>
            <a:r>
              <a:rPr lang="en-US" dirty="0"/>
              <a:t>Estrogens: Female hormones</a:t>
            </a:r>
          </a:p>
          <a:p>
            <a:pPr lvl="1"/>
            <a:r>
              <a:rPr lang="en-US" dirty="0"/>
              <a:t>Secreted in minimal amounts by both sexes </a:t>
            </a:r>
          </a:p>
          <a:p>
            <a:pPr lvl="2"/>
            <a:r>
              <a:rPr lang="en-US" dirty="0"/>
              <a:t>Effect is masked by hormones from the testes and ovaries</a:t>
            </a:r>
          </a:p>
          <a:p>
            <a:pPr lvl="0"/>
            <a:r>
              <a:rPr lang="en-US" dirty="0"/>
              <a:t>Addison’s disease: Hyposecretion of hormones from adrenal cortex </a:t>
            </a:r>
          </a:p>
          <a:p>
            <a:pPr lvl="0"/>
            <a:r>
              <a:rPr lang="en-US" dirty="0"/>
              <a:t>Cushing’s syndrome: Hypersecretion of hormones from adrenal cortex </a:t>
            </a:r>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18399867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Hormones of the Adrenal Medulla </a:t>
            </a:r>
          </a:p>
        </p:txBody>
      </p:sp>
      <p:sp>
        <p:nvSpPr>
          <p:cNvPr id="3" name="Content Placeholder 2"/>
          <p:cNvSpPr>
            <a:spLocks noGrp="1"/>
          </p:cNvSpPr>
          <p:nvPr>
            <p:ph idx="1"/>
          </p:nvPr>
        </p:nvSpPr>
        <p:spPr/>
        <p:txBody>
          <a:bodyPr/>
          <a:lstStyle/>
          <a:p>
            <a:pPr lvl="0"/>
            <a:r>
              <a:rPr lang="en-US" dirty="0"/>
              <a:t>Epinephrine and norepinephrine </a:t>
            </a:r>
          </a:p>
          <a:p>
            <a:pPr lvl="0"/>
            <a:r>
              <a:rPr lang="en-US" dirty="0"/>
              <a:t>Prepares body for strenuous activity </a:t>
            </a:r>
          </a:p>
          <a:p>
            <a:pPr lvl="1"/>
            <a:r>
              <a:rPr lang="en-US" dirty="0"/>
              <a:t>Sometimes called fight-or-flight hormones</a:t>
            </a:r>
          </a:p>
          <a:p>
            <a:pPr lvl="0"/>
            <a:r>
              <a:rPr lang="en-US" dirty="0"/>
              <a:t>Effects on body </a:t>
            </a:r>
          </a:p>
          <a:p>
            <a:pPr lvl="1"/>
            <a:r>
              <a:rPr lang="en-US" dirty="0"/>
              <a:t>Increased heart rate</a:t>
            </a:r>
          </a:p>
          <a:p>
            <a:pPr lvl="1"/>
            <a:r>
              <a:rPr lang="en-US" dirty="0"/>
              <a:t>Increased respiratory rate</a:t>
            </a:r>
          </a:p>
          <a:p>
            <a:pPr lvl="1"/>
            <a:r>
              <a:rPr lang="en-US" dirty="0"/>
              <a:t>Increased blood supply to skeletal muscles</a:t>
            </a:r>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9069118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Pancreas</a:t>
            </a:r>
            <a:r>
              <a:rPr lang="en-US" dirty="0">
                <a:latin typeface="Arial"/>
                <a:cs typeface="Arial"/>
              </a:rPr>
              <a:t>—</a:t>
            </a:r>
            <a:r>
              <a:rPr lang="en-US" dirty="0"/>
              <a:t>Islets of Langerhans</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Long, soft organ </a:t>
            </a:r>
          </a:p>
          <a:p>
            <a:pPr lvl="0"/>
            <a:r>
              <a:rPr lang="en-US" dirty="0"/>
              <a:t>Located posterior to stomach</a:t>
            </a:r>
          </a:p>
          <a:p>
            <a:pPr lvl="0"/>
            <a:r>
              <a:rPr lang="en-US" dirty="0"/>
              <a:t>Exocrine portion secretes digestive enzymes </a:t>
            </a:r>
          </a:p>
          <a:p>
            <a:pPr lvl="1"/>
            <a:r>
              <a:rPr lang="en-US" dirty="0"/>
              <a:t>Carried through a duct to duodenum </a:t>
            </a:r>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2111403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Endocrine portion secretes hormones into blood</a:t>
            </a:r>
          </a:p>
          <a:p>
            <a:pPr lvl="1"/>
            <a:r>
              <a:rPr lang="en-US" dirty="0"/>
              <a:t>Consists of pancreatic islets (islets of Langerhans)  </a:t>
            </a:r>
          </a:p>
          <a:p>
            <a:pPr lvl="2"/>
            <a:r>
              <a:rPr lang="en-US" dirty="0"/>
              <a:t>Alpha cells secrete glucagon </a:t>
            </a:r>
          </a:p>
          <a:p>
            <a:pPr lvl="2"/>
            <a:r>
              <a:rPr lang="en-US" dirty="0"/>
              <a:t>Beta cells secrete insulin</a:t>
            </a:r>
          </a:p>
          <a:p>
            <a:pPr lvl="1"/>
            <a:r>
              <a:rPr lang="en-US" dirty="0"/>
              <a:t>Glucagon and insulin are hormones that regulate blood glucose levels</a:t>
            </a:r>
          </a:p>
          <a:p>
            <a:pPr lvl="1"/>
            <a:r>
              <a:rPr lang="en-US" dirty="0"/>
              <a:t>Glucose is the primary source of energy for nervous system</a:t>
            </a:r>
          </a:p>
          <a:p>
            <a:pPr lvl="2"/>
            <a:r>
              <a:rPr lang="en-US" dirty="0"/>
              <a:t>Blood glucose levels too low: Nervous system does not function properly</a:t>
            </a:r>
          </a:p>
          <a:p>
            <a:pPr lvl="2"/>
            <a:r>
              <a:rPr lang="en-US" dirty="0"/>
              <a:t>Blood glucose levels too high: Kidneys produce large quantities of urine, may lead to dehydration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Pancreas</a:t>
            </a:r>
            <a:r>
              <a:rPr lang="en-US" dirty="0">
                <a:latin typeface="Arial"/>
                <a:cs typeface="Arial"/>
              </a:rPr>
              <a:t>—</a:t>
            </a:r>
            <a:r>
              <a:rPr lang="en-US" dirty="0"/>
              <a:t>Islets of Langerhans</a:t>
            </a:r>
            <a:br>
              <a:rPr lang="en-US" dirty="0"/>
            </a:br>
            <a:r>
              <a:rPr lang="en-US" sz="1600" dirty="0"/>
              <a:t>(Slide 2 of 2) </a:t>
            </a:r>
          </a:p>
        </p:txBody>
      </p:sp>
    </p:spTree>
    <p:extLst>
      <p:ext uri="{BB962C8B-B14F-4D97-AF65-F5344CB8AC3E}">
        <p14:creationId xmlns:p14="http://schemas.microsoft.com/office/powerpoint/2010/main" val="40832889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Glucagon </a:t>
            </a:r>
          </a:p>
        </p:txBody>
      </p:sp>
      <p:sp>
        <p:nvSpPr>
          <p:cNvPr id="3" name="Content Placeholder 2"/>
          <p:cNvSpPr>
            <a:spLocks noGrp="1"/>
          </p:cNvSpPr>
          <p:nvPr>
            <p:ph idx="1"/>
          </p:nvPr>
        </p:nvSpPr>
        <p:spPr/>
        <p:txBody>
          <a:bodyPr/>
          <a:lstStyle/>
          <a:p>
            <a:pPr lvl="0"/>
            <a:r>
              <a:rPr lang="en-US" dirty="0"/>
              <a:t>Secreted by alpha cells in pancreatic islets</a:t>
            </a:r>
          </a:p>
          <a:p>
            <a:pPr lvl="1"/>
            <a:r>
              <a:rPr lang="en-US" dirty="0"/>
              <a:t>In response to low concentration of glucose in blood</a:t>
            </a:r>
          </a:p>
          <a:p>
            <a:pPr lvl="0"/>
            <a:r>
              <a:rPr lang="en-US" dirty="0"/>
              <a:t>Action: Raises blood glucose levels</a:t>
            </a:r>
          </a:p>
          <a:p>
            <a:pPr lvl="1"/>
            <a:r>
              <a:rPr lang="en-US" dirty="0"/>
              <a:t>Mobilizes glucose and fatty acids from storage forms</a:t>
            </a:r>
          </a:p>
          <a:p>
            <a:pPr lvl="1"/>
            <a:r>
              <a:rPr lang="en-US" dirty="0"/>
              <a:t>Stimulates liver to break down glycogen into glucose</a:t>
            </a:r>
          </a:p>
          <a:p>
            <a:pPr lvl="0"/>
            <a:r>
              <a:rPr lang="en-US" dirty="0"/>
              <a:t>Prevents hypoglycemia from occurring</a:t>
            </a:r>
          </a:p>
          <a:p>
            <a:pPr lvl="1"/>
            <a:r>
              <a:rPr lang="en-US" dirty="0"/>
              <a:t>Between meals </a:t>
            </a:r>
          </a:p>
          <a:p>
            <a:pPr lvl="1"/>
            <a:r>
              <a:rPr lang="en-US" dirty="0"/>
              <a:t>When glucose is being used rapidly</a:t>
            </a:r>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12436294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Insulin</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Secreted by beta cells in pancreatic islets</a:t>
            </a:r>
          </a:p>
          <a:p>
            <a:pPr lvl="1"/>
            <a:r>
              <a:rPr lang="en-US" dirty="0"/>
              <a:t>In response to a high concentration of glucose in blood</a:t>
            </a:r>
          </a:p>
          <a:p>
            <a:pPr lvl="0"/>
            <a:r>
              <a:rPr lang="en-US" dirty="0"/>
              <a:t>Action of insulin: Decreases blood glucose level (opposite or antagonistic to glucagon)</a:t>
            </a:r>
          </a:p>
          <a:p>
            <a:pPr lvl="1"/>
            <a:r>
              <a:rPr lang="en-US" dirty="0"/>
              <a:t>Promotes cellular uptake and use of glucose for energy</a:t>
            </a:r>
          </a:p>
          <a:p>
            <a:pPr lvl="1"/>
            <a:r>
              <a:rPr lang="en-US" dirty="0"/>
              <a:t>Stimulates liver and muscle to remove glucose from blood </a:t>
            </a:r>
          </a:p>
          <a:p>
            <a:pPr lvl="2"/>
            <a:r>
              <a:rPr lang="en-US" dirty="0"/>
              <a:t>Stores it as glycogen</a:t>
            </a:r>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648231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Insulin</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When the liver has stored all the glycogen possible, glucose is converted to fat </a:t>
            </a:r>
          </a:p>
          <a:p>
            <a:pPr lvl="0"/>
            <a:r>
              <a:rPr lang="en-US" dirty="0"/>
              <a:t>Hypoactivity of insulin </a:t>
            </a:r>
          </a:p>
          <a:p>
            <a:pPr lvl="1"/>
            <a:r>
              <a:rPr lang="en-US" dirty="0"/>
              <a:t>Insufficient insulin secretion</a:t>
            </a:r>
          </a:p>
          <a:p>
            <a:pPr lvl="1"/>
            <a:r>
              <a:rPr lang="en-US" dirty="0"/>
              <a:t>Insufficient receptor sites on target cell membranes</a:t>
            </a:r>
          </a:p>
          <a:p>
            <a:pPr lvl="1"/>
            <a:r>
              <a:rPr lang="en-US" dirty="0"/>
              <a:t>Defective receptor sites that do not recognize insulin</a:t>
            </a:r>
          </a:p>
          <a:p>
            <a:pPr lvl="2"/>
            <a:r>
              <a:rPr lang="en-US" dirty="0"/>
              <a:t>Leads to diabetes mellitus (abnormally high blood glucose)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32583440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Gonads (Testes and Ovaries) </a:t>
            </a:r>
          </a:p>
        </p:txBody>
      </p:sp>
      <p:sp>
        <p:nvSpPr>
          <p:cNvPr id="3" name="Content Placeholder 2"/>
          <p:cNvSpPr>
            <a:spLocks noGrp="1"/>
          </p:cNvSpPr>
          <p:nvPr>
            <p:ph idx="1"/>
          </p:nvPr>
        </p:nvSpPr>
        <p:spPr/>
        <p:txBody>
          <a:bodyPr/>
          <a:lstStyle/>
          <a:p>
            <a:pPr lvl="0"/>
            <a:r>
              <a:rPr lang="en-US" dirty="0"/>
              <a:t>Primary reproductive organs</a:t>
            </a:r>
          </a:p>
          <a:p>
            <a:pPr lvl="1"/>
            <a:r>
              <a:rPr lang="en-US" dirty="0"/>
              <a:t>Testes: Male </a:t>
            </a:r>
          </a:p>
          <a:p>
            <a:pPr lvl="1"/>
            <a:r>
              <a:rPr lang="en-US" dirty="0"/>
              <a:t>Ovaries: Female</a:t>
            </a:r>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39452088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Testes</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Androgens: Male sex hormones</a:t>
            </a:r>
          </a:p>
          <a:p>
            <a:pPr lvl="0"/>
            <a:r>
              <a:rPr lang="en-US" dirty="0"/>
              <a:t>Testosterone: Secreted by testes</a:t>
            </a:r>
          </a:p>
          <a:p>
            <a:pPr lvl="1"/>
            <a:r>
              <a:rPr lang="en-US" dirty="0"/>
              <a:t>Small amount also produced by adrenal cortex</a:t>
            </a:r>
          </a:p>
          <a:p>
            <a:pPr lvl="1"/>
            <a:r>
              <a:rPr lang="en-US" dirty="0"/>
              <a:t>Production of testosterone</a:t>
            </a:r>
          </a:p>
          <a:p>
            <a:pPr lvl="2"/>
            <a:r>
              <a:rPr lang="en-US" dirty="0"/>
              <a:t>Begins during fetal development</a:t>
            </a:r>
          </a:p>
          <a:p>
            <a:pPr lvl="2"/>
            <a:r>
              <a:rPr lang="en-US" dirty="0"/>
              <a:t>Continues for a short time after birth</a:t>
            </a:r>
          </a:p>
          <a:p>
            <a:pPr lvl="2"/>
            <a:r>
              <a:rPr lang="en-US" dirty="0"/>
              <a:t>Ceases during childhood</a:t>
            </a:r>
          </a:p>
          <a:p>
            <a:pPr lvl="2"/>
            <a:r>
              <a:rPr lang="en-US" dirty="0"/>
              <a:t>Resumes at puberty</a:t>
            </a:r>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25508559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Testes</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Testosterone: Secreted by testes</a:t>
            </a:r>
          </a:p>
          <a:p>
            <a:pPr lvl="1"/>
            <a:r>
              <a:rPr lang="en-US" dirty="0"/>
              <a:t>Function (at onset of puberty)</a:t>
            </a:r>
          </a:p>
          <a:p>
            <a:pPr lvl="2"/>
            <a:r>
              <a:rPr lang="en-US" dirty="0"/>
              <a:t>Growth and development of the male reproductive structures</a:t>
            </a:r>
          </a:p>
          <a:p>
            <a:pPr lvl="2"/>
            <a:r>
              <a:rPr lang="en-US" dirty="0"/>
              <a:t>Increased skeletal and muscular growth</a:t>
            </a:r>
          </a:p>
          <a:p>
            <a:pPr lvl="2"/>
            <a:r>
              <a:rPr lang="en-US" dirty="0"/>
              <a:t>Enlargement of the larynx accompanied by voice changes</a:t>
            </a:r>
          </a:p>
          <a:p>
            <a:pPr lvl="2"/>
            <a:r>
              <a:rPr lang="en-US" dirty="0"/>
              <a:t>Growth and distribution of body hair</a:t>
            </a:r>
          </a:p>
          <a:p>
            <a:pPr lvl="2"/>
            <a:r>
              <a:rPr lang="en-US" dirty="0"/>
              <a:t>Increased male sexual drive</a:t>
            </a:r>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922473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of the Endocrine</a:t>
            </a:r>
            <a:br>
              <a:rPr lang="en-US" dirty="0"/>
            </a:br>
            <a:r>
              <a:rPr lang="en-US" dirty="0"/>
              <a:t>and Nervous Systems</a:t>
            </a:r>
          </a:p>
        </p:txBody>
      </p:sp>
      <p:sp>
        <p:nvSpPr>
          <p:cNvPr id="3" name="Content Placeholder 2"/>
          <p:cNvSpPr>
            <a:spLocks noGrp="1"/>
          </p:cNvSpPr>
          <p:nvPr>
            <p:ph idx="1"/>
          </p:nvPr>
        </p:nvSpPr>
        <p:spPr/>
        <p:txBody>
          <a:bodyPr/>
          <a:lstStyle/>
          <a:p>
            <a:pPr lvl="0"/>
            <a:r>
              <a:rPr lang="en-US" dirty="0"/>
              <a:t>Endocrine system and nervous system function in regulation of body activities</a:t>
            </a:r>
          </a:p>
          <a:p>
            <a:pPr lvl="1"/>
            <a:r>
              <a:rPr lang="en-US" dirty="0"/>
              <a:t>Nervous system acts through electrical impulses and neurotransmitters</a:t>
            </a:r>
          </a:p>
          <a:p>
            <a:pPr lvl="2"/>
            <a:r>
              <a:rPr lang="en-US" dirty="0"/>
              <a:t>Causes muscle contraction and glandular secretion</a:t>
            </a:r>
          </a:p>
          <a:p>
            <a:pPr lvl="2"/>
            <a:r>
              <a:rPr lang="en-US" dirty="0"/>
              <a:t>Effect: Short duration, measured in seconds, localized</a:t>
            </a:r>
          </a:p>
          <a:p>
            <a:pPr lvl="1"/>
            <a:r>
              <a:rPr lang="en-US" dirty="0"/>
              <a:t>Endocrine system acts through chemical messengers (hormones) </a:t>
            </a:r>
          </a:p>
          <a:p>
            <a:pPr lvl="2"/>
            <a:r>
              <a:rPr lang="en-US" dirty="0"/>
              <a:t>Hormones influence growth, development, and metabolic activities</a:t>
            </a:r>
          </a:p>
          <a:p>
            <a:pPr lvl="2"/>
            <a:r>
              <a:rPr lang="en-US" dirty="0"/>
              <a:t>Action is measured in minutes, hours, or weeks and is more generalized</a:t>
            </a:r>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6236381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Ovaries </a:t>
            </a:r>
          </a:p>
        </p:txBody>
      </p:sp>
      <p:sp>
        <p:nvSpPr>
          <p:cNvPr id="3" name="Content Placeholder 2"/>
          <p:cNvSpPr>
            <a:spLocks noGrp="1"/>
          </p:cNvSpPr>
          <p:nvPr>
            <p:ph idx="1"/>
          </p:nvPr>
        </p:nvSpPr>
        <p:spPr/>
        <p:txBody>
          <a:bodyPr/>
          <a:lstStyle/>
          <a:p>
            <a:pPr lvl="0"/>
            <a:r>
              <a:rPr lang="en-US" dirty="0"/>
              <a:t>Produce female sex hormones</a:t>
            </a:r>
          </a:p>
          <a:p>
            <a:pPr lvl="0"/>
            <a:r>
              <a:rPr lang="en-US" dirty="0"/>
              <a:t>Estrogen</a:t>
            </a:r>
          </a:p>
          <a:p>
            <a:pPr lvl="1"/>
            <a:r>
              <a:rPr lang="en-US" dirty="0"/>
              <a:t>Function (at onset of puberty)</a:t>
            </a:r>
          </a:p>
          <a:p>
            <a:pPr lvl="2"/>
            <a:r>
              <a:rPr lang="en-US" dirty="0"/>
              <a:t>Development of breasts</a:t>
            </a:r>
          </a:p>
          <a:p>
            <a:pPr lvl="2"/>
            <a:r>
              <a:rPr lang="en-US" dirty="0"/>
              <a:t>Distribution of fat evidenced in the hips, legs, and breasts</a:t>
            </a:r>
          </a:p>
          <a:p>
            <a:pPr lvl="2"/>
            <a:r>
              <a:rPr lang="en-US" dirty="0"/>
              <a:t>Maturation of reproductive organs (uterus and vagina)</a:t>
            </a:r>
          </a:p>
          <a:p>
            <a:pPr lvl="0"/>
            <a:r>
              <a:rPr lang="en-US" dirty="0"/>
              <a:t>Progesterone</a:t>
            </a:r>
          </a:p>
          <a:p>
            <a:pPr lvl="1"/>
            <a:r>
              <a:rPr lang="en-US" dirty="0"/>
              <a:t>Causes uterine lining to thicken in preparation for pregnancy</a:t>
            </a:r>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32022885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Pineal Gland</a:t>
            </a:r>
            <a:br>
              <a:rPr lang="en-US" dirty="0"/>
            </a:br>
            <a:r>
              <a:rPr lang="en-US" sz="1600" dirty="0"/>
              <a:t>(Slide 1 of 2) </a:t>
            </a:r>
          </a:p>
        </p:txBody>
      </p:sp>
      <p:sp>
        <p:nvSpPr>
          <p:cNvPr id="3" name="Content Placeholder 2"/>
          <p:cNvSpPr>
            <a:spLocks noGrp="1"/>
          </p:cNvSpPr>
          <p:nvPr>
            <p:ph idx="1"/>
          </p:nvPr>
        </p:nvSpPr>
        <p:spPr/>
        <p:txBody>
          <a:bodyPr/>
          <a:lstStyle/>
          <a:p>
            <a:pPr lvl="0"/>
            <a:r>
              <a:rPr lang="en-US" dirty="0"/>
              <a:t>Small cone-shaped structure </a:t>
            </a:r>
          </a:p>
          <a:p>
            <a:pPr lvl="0"/>
            <a:r>
              <a:rPr lang="en-US" dirty="0"/>
              <a:t>Extends from third ventricle of brain</a:t>
            </a:r>
          </a:p>
          <a:p>
            <a:pPr lvl="0"/>
            <a:r>
              <a:rPr lang="en-US" dirty="0"/>
              <a:t>Contains specialized secretory cells called pinealocytes </a:t>
            </a:r>
          </a:p>
          <a:p>
            <a:pPr lvl="1"/>
            <a:r>
              <a:rPr lang="en-US" dirty="0"/>
              <a:t>Synthesize melatonin </a:t>
            </a:r>
          </a:p>
          <a:p>
            <a:pPr lvl="2"/>
            <a:r>
              <a:rPr lang="en-US" dirty="0"/>
              <a:t>Secrete it directly into cerebrospinal fluid: Takes it into blood</a:t>
            </a:r>
          </a:p>
          <a:p>
            <a:pPr lvl="2"/>
            <a:r>
              <a:rPr lang="en-US" dirty="0"/>
              <a:t>High levels: Secreted at night</a:t>
            </a:r>
          </a:p>
          <a:p>
            <a:pPr lvl="2"/>
            <a:r>
              <a:rPr lang="en-US" dirty="0"/>
              <a:t>Low levels: Secreted during day</a:t>
            </a:r>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4539555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Pineal Gland</a:t>
            </a:r>
            <a:br>
              <a:rPr lang="en-US" dirty="0"/>
            </a:br>
            <a:r>
              <a:rPr lang="en-US" sz="1600" dirty="0"/>
              <a:t>(Slide 2 of 2) </a:t>
            </a:r>
          </a:p>
        </p:txBody>
      </p:sp>
      <p:sp>
        <p:nvSpPr>
          <p:cNvPr id="3" name="Content Placeholder 2"/>
          <p:cNvSpPr>
            <a:spLocks noGrp="1"/>
          </p:cNvSpPr>
          <p:nvPr>
            <p:ph idx="1"/>
          </p:nvPr>
        </p:nvSpPr>
        <p:spPr/>
        <p:txBody>
          <a:bodyPr/>
          <a:lstStyle/>
          <a:p>
            <a:pPr lvl="0"/>
            <a:r>
              <a:rPr lang="en-US" dirty="0"/>
              <a:t>Functions of melatonin</a:t>
            </a:r>
          </a:p>
          <a:p>
            <a:pPr lvl="1"/>
            <a:r>
              <a:rPr lang="en-US" dirty="0"/>
              <a:t>Acts on hypothalamus: Inhibits gonadotropin-releasing hormone (GnRH)</a:t>
            </a:r>
          </a:p>
          <a:p>
            <a:pPr lvl="2"/>
            <a:r>
              <a:rPr lang="en-US" dirty="0"/>
              <a:t>GnRH inhibits gonad development</a:t>
            </a:r>
          </a:p>
          <a:p>
            <a:pPr lvl="1"/>
            <a:r>
              <a:rPr lang="en-US" dirty="0"/>
              <a:t>Regulation of circadian rhythms</a:t>
            </a:r>
          </a:p>
          <a:p>
            <a:pPr lvl="2"/>
            <a:r>
              <a:rPr lang="en-US" dirty="0"/>
              <a:t>Example: Sleepiness/wakefulness cycle</a:t>
            </a:r>
          </a:p>
          <a:p>
            <a:pPr lvl="2"/>
            <a:r>
              <a:rPr lang="en-US" dirty="0"/>
              <a:t>Increased plasma melatonin levels (night) are associated with sleepiness</a:t>
            </a:r>
          </a:p>
          <a:p>
            <a:pPr lvl="1"/>
            <a:r>
              <a:rPr lang="en-US" dirty="0"/>
              <a:t>Plays a role in hunger/satiety cycles, mood changes, and jet lag</a:t>
            </a:r>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28179615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Thymus Gland</a:t>
            </a:r>
          </a:p>
        </p:txBody>
      </p:sp>
      <p:sp>
        <p:nvSpPr>
          <p:cNvPr id="3" name="Content Placeholder 2"/>
          <p:cNvSpPr>
            <a:spLocks noGrp="1"/>
          </p:cNvSpPr>
          <p:nvPr>
            <p:ph idx="1"/>
          </p:nvPr>
        </p:nvSpPr>
        <p:spPr/>
        <p:txBody>
          <a:bodyPr/>
          <a:lstStyle/>
          <a:p>
            <a:pPr lvl="0"/>
            <a:r>
              <a:rPr lang="en-US" dirty="0"/>
              <a:t>Located near the midline</a:t>
            </a:r>
          </a:p>
          <a:p>
            <a:pPr lvl="0"/>
            <a:r>
              <a:rPr lang="en-US" dirty="0"/>
              <a:t>Produces the hormone thymosin</a:t>
            </a:r>
          </a:p>
          <a:p>
            <a:pPr lvl="1"/>
            <a:r>
              <a:rPr lang="en-US" dirty="0"/>
              <a:t>Assists in development of certain blood cells that help to protect body against foreign organisms</a:t>
            </a:r>
          </a:p>
          <a:p>
            <a:r>
              <a:rPr lang="en-US" dirty="0"/>
              <a:t>Play an important role in the body’s immune mechanism</a:t>
            </a:r>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11013095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Aging of the Endocrine System </a:t>
            </a:r>
            <a:br>
              <a:rPr lang="en-US" dirty="0"/>
            </a:br>
            <a:r>
              <a:rPr lang="en-US" sz="1600" dirty="0"/>
              <a:t>(Slide 1 of 2)</a:t>
            </a:r>
          </a:p>
        </p:txBody>
      </p:sp>
      <p:sp>
        <p:nvSpPr>
          <p:cNvPr id="3" name="Content Placeholder 2"/>
          <p:cNvSpPr>
            <a:spLocks noGrp="1"/>
          </p:cNvSpPr>
          <p:nvPr>
            <p:ph idx="1"/>
          </p:nvPr>
        </p:nvSpPr>
        <p:spPr/>
        <p:txBody>
          <a:bodyPr/>
          <a:lstStyle/>
          <a:p>
            <a:pPr lvl="0"/>
            <a:r>
              <a:rPr lang="en-US" dirty="0"/>
              <a:t>Glands show some degree of glandular atrophy</a:t>
            </a:r>
          </a:p>
          <a:p>
            <a:pPr lvl="1"/>
            <a:r>
              <a:rPr lang="en-US" dirty="0"/>
              <a:t>Increased amount of fibrous tissue and fat deposits</a:t>
            </a:r>
          </a:p>
          <a:p>
            <a:pPr lvl="1"/>
            <a:r>
              <a:rPr lang="en-US" dirty="0"/>
              <a:t>Decline in the rate of hormone secretion</a:t>
            </a:r>
          </a:p>
          <a:p>
            <a:pPr lvl="2"/>
            <a:r>
              <a:rPr lang="en-US" dirty="0"/>
              <a:t>Accompanied by decreased rate of metabolic destruction</a:t>
            </a:r>
          </a:p>
          <a:p>
            <a:pPr lvl="0"/>
            <a:r>
              <a:rPr lang="en-US" dirty="0"/>
              <a:t>No evidence that structural changes have functional significance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31285443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Aging of the Endocrine System </a:t>
            </a:r>
            <a:br>
              <a:rPr lang="en-US" dirty="0"/>
            </a:br>
            <a:r>
              <a:rPr lang="en-US" sz="1600" dirty="0"/>
              <a:t>(Slide 2 of 2)</a:t>
            </a:r>
          </a:p>
        </p:txBody>
      </p:sp>
      <p:sp>
        <p:nvSpPr>
          <p:cNvPr id="3" name="Content Placeholder 2"/>
          <p:cNvSpPr>
            <a:spLocks noGrp="1"/>
          </p:cNvSpPr>
          <p:nvPr>
            <p:ph idx="1"/>
          </p:nvPr>
        </p:nvSpPr>
        <p:spPr/>
        <p:txBody>
          <a:bodyPr/>
          <a:lstStyle/>
          <a:p>
            <a:r>
              <a:rPr lang="en-US" dirty="0"/>
              <a:t>The decline in the rate of hormone secretion may be a result of changes in the target tissues that decrease the cellular need for the hormone</a:t>
            </a:r>
          </a:p>
          <a:p>
            <a:r>
              <a:rPr lang="en-US" dirty="0"/>
              <a:t>Because the decline in hormone secretion is combined with a decreased rate of metabolic destruction, the blood levels of circulating hormones remain relatively constant throughout aging</a:t>
            </a:r>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15148743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Pathology </a:t>
            </a:r>
            <a:br>
              <a:rPr lang="en-US" dirty="0"/>
            </a:br>
            <a:r>
              <a:rPr lang="en-US" dirty="0"/>
              <a:t>of the Endocrine System </a:t>
            </a:r>
          </a:p>
        </p:txBody>
      </p:sp>
      <p:sp>
        <p:nvSpPr>
          <p:cNvPr id="3" name="Content Placeholder 2"/>
          <p:cNvSpPr>
            <a:spLocks noGrp="1"/>
          </p:cNvSpPr>
          <p:nvPr>
            <p:ph idx="1"/>
          </p:nvPr>
        </p:nvSpPr>
        <p:spPr/>
        <p:txBody>
          <a:bodyPr/>
          <a:lstStyle/>
          <a:p>
            <a:r>
              <a:rPr lang="en-US" dirty="0"/>
              <a:t> Myxedema</a:t>
            </a:r>
          </a:p>
          <a:p>
            <a:r>
              <a:rPr lang="en-US" dirty="0"/>
              <a:t> Progeria</a:t>
            </a:r>
          </a:p>
          <a:p>
            <a:r>
              <a:rPr lang="en-US" dirty="0"/>
              <a:t> Cushing syndrome</a:t>
            </a:r>
          </a:p>
          <a:p>
            <a:r>
              <a:rPr lang="en-US" dirty="0"/>
              <a:t> Type 1 diabetes mellitus</a:t>
            </a:r>
          </a:p>
          <a:p>
            <a:r>
              <a:rPr lang="en-US" dirty="0"/>
              <a:t> Type 2 diabetes mellitus</a:t>
            </a:r>
          </a:p>
          <a:p>
            <a:r>
              <a:rPr lang="en-US" dirty="0"/>
              <a:t> Diabetes insipidus</a:t>
            </a:r>
          </a:p>
          <a:p>
            <a:r>
              <a:rPr lang="en-US" dirty="0"/>
              <a:t> Hyperthyroidism</a:t>
            </a:r>
          </a:p>
          <a:p>
            <a:r>
              <a:rPr lang="en-US" dirty="0"/>
              <a:t> Graves disease</a:t>
            </a:r>
          </a:p>
          <a:p>
            <a:r>
              <a:rPr lang="en-US" dirty="0"/>
              <a:t> Addison disease</a:t>
            </a:r>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31281467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898775"/>
            <a:ext cx="7772400" cy="2613025"/>
          </a:xfrm>
        </p:spPr>
        <p:txBody>
          <a:bodyPr/>
          <a:lstStyle/>
          <a:p>
            <a:pPr marL="0" indent="0" algn="ctr">
              <a:buNone/>
            </a:pPr>
            <a:r>
              <a:rPr lang="en-US" sz="3600" dirty="0"/>
              <a:t>Questions?</a:t>
            </a:r>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97939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of Exocrine</a:t>
            </a:r>
            <a:br>
              <a:rPr lang="en-US" dirty="0"/>
            </a:br>
            <a:r>
              <a:rPr lang="en-US" dirty="0"/>
              <a:t>and Endocrine Glands </a:t>
            </a:r>
          </a:p>
        </p:txBody>
      </p:sp>
      <p:sp>
        <p:nvSpPr>
          <p:cNvPr id="3" name="Content Placeholder 2"/>
          <p:cNvSpPr>
            <a:spLocks noGrp="1"/>
          </p:cNvSpPr>
          <p:nvPr>
            <p:ph idx="1"/>
          </p:nvPr>
        </p:nvSpPr>
        <p:spPr/>
        <p:txBody>
          <a:bodyPr/>
          <a:lstStyle/>
          <a:p>
            <a:pPr lvl="0"/>
            <a:r>
              <a:rPr lang="en-US" dirty="0"/>
              <a:t>Exocrine glands have ducts that carry their secretory product to a surface</a:t>
            </a:r>
          </a:p>
          <a:p>
            <a:pPr lvl="1"/>
            <a:r>
              <a:rPr lang="en-US" dirty="0"/>
              <a:t>Examples: Sweat, sebaceous, and mammary glands and glands that secrete digestive enzymes</a:t>
            </a:r>
          </a:p>
          <a:p>
            <a:pPr lvl="0"/>
            <a:r>
              <a:rPr lang="en-US" dirty="0"/>
              <a:t>Endocrine glands do not have ducts to carry their product to a surface (ductless glands) </a:t>
            </a:r>
          </a:p>
          <a:p>
            <a:pPr lvl="1"/>
            <a:r>
              <a:rPr lang="en-US" dirty="0"/>
              <a:t>Secretory products: Hormones </a:t>
            </a:r>
          </a:p>
          <a:p>
            <a:pPr lvl="2"/>
            <a:r>
              <a:rPr lang="en-US" dirty="0"/>
              <a:t>Secreted directly into blood, carried throughout body</a:t>
            </a:r>
          </a:p>
          <a:p>
            <a:pPr lvl="2"/>
            <a:r>
              <a:rPr lang="en-US" dirty="0"/>
              <a:t>Influence only those cells that have receptor sites for that hormone</a:t>
            </a:r>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499903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Nature of Hormones </a:t>
            </a:r>
          </a:p>
        </p:txBody>
      </p:sp>
      <p:sp>
        <p:nvSpPr>
          <p:cNvPr id="3" name="Content Placeholder 2"/>
          <p:cNvSpPr>
            <a:spLocks noGrp="1"/>
          </p:cNvSpPr>
          <p:nvPr>
            <p:ph idx="1"/>
          </p:nvPr>
        </p:nvSpPr>
        <p:spPr/>
        <p:txBody>
          <a:bodyPr/>
          <a:lstStyle/>
          <a:p>
            <a:pPr lvl="0"/>
            <a:r>
              <a:rPr lang="en-US" dirty="0"/>
              <a:t>Chemical classification</a:t>
            </a:r>
          </a:p>
          <a:p>
            <a:pPr lvl="1"/>
            <a:r>
              <a:rPr lang="en-US" dirty="0"/>
              <a:t>Proteins: Most of the hormones in the body</a:t>
            </a:r>
          </a:p>
          <a:p>
            <a:pPr lvl="2"/>
            <a:r>
              <a:rPr lang="en-US" dirty="0"/>
              <a:t>Difficult to administer orally</a:t>
            </a:r>
          </a:p>
          <a:p>
            <a:pPr lvl="1"/>
            <a:r>
              <a:rPr lang="en-US" dirty="0"/>
              <a:t>Steroids: Sex hormones and hormones secreted by the adrenal cortex </a:t>
            </a:r>
          </a:p>
          <a:p>
            <a:pPr lvl="2"/>
            <a:r>
              <a:rPr lang="en-US" dirty="0"/>
              <a:t>May be given orally</a:t>
            </a:r>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3810636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Mechanism of Hormone Action</a:t>
            </a:r>
            <a:br>
              <a:rPr lang="en-US" dirty="0"/>
            </a:br>
            <a:r>
              <a:rPr lang="en-US" sz="1600" dirty="0"/>
              <a:t>(Slide 1 of 3) </a:t>
            </a:r>
          </a:p>
        </p:txBody>
      </p:sp>
      <p:sp>
        <p:nvSpPr>
          <p:cNvPr id="3" name="Content Placeholder 2"/>
          <p:cNvSpPr>
            <a:spLocks noGrp="1"/>
          </p:cNvSpPr>
          <p:nvPr>
            <p:ph idx="1"/>
          </p:nvPr>
        </p:nvSpPr>
        <p:spPr/>
        <p:txBody>
          <a:bodyPr/>
          <a:lstStyle/>
          <a:p>
            <a:pPr lvl="0"/>
            <a:r>
              <a:rPr lang="en-US" dirty="0"/>
              <a:t>Hormones are potent substances</a:t>
            </a:r>
          </a:p>
          <a:p>
            <a:pPr lvl="1"/>
            <a:r>
              <a:rPr lang="en-US" dirty="0"/>
              <a:t>Small amounts have profound effects on metabolic processes  </a:t>
            </a:r>
          </a:p>
          <a:p>
            <a:pPr lvl="0"/>
            <a:r>
              <a:rPr lang="en-US" dirty="0"/>
              <a:t>Hormones are carried by the blood throughout the body</a:t>
            </a:r>
          </a:p>
          <a:p>
            <a:pPr lvl="1"/>
            <a:r>
              <a:rPr lang="en-US" dirty="0"/>
              <a:t>Affect only certain cells</a:t>
            </a:r>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1030282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Mechanism of Hormone Action</a:t>
            </a:r>
            <a:br>
              <a:rPr lang="en-US" dirty="0"/>
            </a:br>
            <a:r>
              <a:rPr lang="en-US" sz="1600" dirty="0"/>
              <a:t>(Slide 2 of 3) </a:t>
            </a:r>
          </a:p>
        </p:txBody>
      </p:sp>
      <p:sp>
        <p:nvSpPr>
          <p:cNvPr id="3" name="Content Placeholder 2"/>
          <p:cNvSpPr>
            <a:spLocks noGrp="1"/>
          </p:cNvSpPr>
          <p:nvPr>
            <p:ph idx="1"/>
          </p:nvPr>
        </p:nvSpPr>
        <p:spPr/>
        <p:txBody>
          <a:bodyPr/>
          <a:lstStyle/>
          <a:p>
            <a:pPr lvl="0"/>
            <a:r>
              <a:rPr lang="en-US" dirty="0"/>
              <a:t>The specific cells that respond to a given hormone have receptor sites for that hormone</a:t>
            </a:r>
          </a:p>
          <a:p>
            <a:pPr lvl="1"/>
            <a:r>
              <a:rPr lang="en-US" dirty="0"/>
              <a:t>“Lock and key” mechanism</a:t>
            </a:r>
          </a:p>
          <a:p>
            <a:pPr lvl="1"/>
            <a:r>
              <a:rPr lang="en-US" dirty="0"/>
              <a:t>If a hormone fits the receptor site, there will be an effect </a:t>
            </a:r>
          </a:p>
          <a:p>
            <a:pPr lvl="1"/>
            <a:r>
              <a:rPr lang="en-US" dirty="0"/>
              <a:t>If a hormone and a receptor site do not match, there is no reaction</a:t>
            </a:r>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908875044"/>
      </p:ext>
    </p:extLst>
  </p:cSld>
  <p:clrMapOvr>
    <a:masterClrMapping/>
  </p:clrMapOvr>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2852</TotalTime>
  <Words>4199</Words>
  <Application>Microsoft Office PowerPoint</Application>
  <PresentationFormat>On-screen Show (4:3)</PresentationFormat>
  <Paragraphs>547</Paragraphs>
  <Slides>57</Slides>
  <Notes>57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Arial</vt:lpstr>
      <vt:lpstr>ArialMT</vt:lpstr>
      <vt:lpstr>Calibri</vt:lpstr>
      <vt:lpstr>Times New Roman</vt:lpstr>
      <vt:lpstr>Wingdings</vt:lpstr>
      <vt:lpstr>Wingdings 2</vt:lpstr>
      <vt:lpstr>Wingdings 3</vt:lpstr>
      <vt:lpstr>Bonewit</vt:lpstr>
      <vt:lpstr>PowerPoint Presentation</vt:lpstr>
      <vt:lpstr>Learning Objectives Lesson 11.1: Endocrine System (Slide 1 of 2)</vt:lpstr>
      <vt:lpstr>Learning Objectives Lesson 11.1: Endocrine System (Slide 2 of 2)</vt:lpstr>
      <vt:lpstr>Introduction to the  Endocrine System </vt:lpstr>
      <vt:lpstr>Comparison of the Endocrine and Nervous Systems</vt:lpstr>
      <vt:lpstr>Comparison of Exocrine and Endocrine Glands </vt:lpstr>
      <vt:lpstr>Chemical Nature of Hormones </vt:lpstr>
      <vt:lpstr>Mechanism of Hormone Action (Slide 1 of 3) </vt:lpstr>
      <vt:lpstr>Mechanism of Hormone Action (Slide 2 of 3) </vt:lpstr>
      <vt:lpstr>Mechanism of Hormone Action (Slide 3 of 3) </vt:lpstr>
      <vt:lpstr>Endocrine Glands  and Their Hormones</vt:lpstr>
      <vt:lpstr>Pituitary Gland </vt:lpstr>
      <vt:lpstr>Hormones of the Anterior  Lobe (Adenohypophysis) </vt:lpstr>
      <vt:lpstr>Growth Hormone (GH) (Slide 1 of 2) </vt:lpstr>
      <vt:lpstr>Growth Hormone (GH) (Slide 2 of 2) </vt:lpstr>
      <vt:lpstr>Thyroid-Stimulating Hormone (TSH) </vt:lpstr>
      <vt:lpstr>Adrenocorticotropic Hormone (ACTH) </vt:lpstr>
      <vt:lpstr>Gonadotropic Hormones (Slide 1 of 3) </vt:lpstr>
      <vt:lpstr>Gonadotropic Hormones (Slide 2 of 3) </vt:lpstr>
      <vt:lpstr>Gonadotropic Hormones (Slide 3 of 3) </vt:lpstr>
      <vt:lpstr>Prolactin (PRL) </vt:lpstr>
      <vt:lpstr>Hormones of the Posterior Lobe (Neurohypophysis) </vt:lpstr>
      <vt:lpstr>Antidiuretic Hormone (ADH) (Slide 1 of 2)</vt:lpstr>
      <vt:lpstr>Antidiuretic Hormone (ADH) (Slide 2 of 2)</vt:lpstr>
      <vt:lpstr>Oxytocin (OXY) </vt:lpstr>
      <vt:lpstr>Thyroid Gland </vt:lpstr>
      <vt:lpstr>Thyroxine and Triiodothyronine (Slide 1 of 5) </vt:lpstr>
      <vt:lpstr>Thyroxine and Triiodothyronine (Slide 2 of 5) </vt:lpstr>
      <vt:lpstr>Thyroxine and Triiodothyronine (Slide 3 of 5) </vt:lpstr>
      <vt:lpstr>Thyroxine and Triiodothyronine (Slide 4 of 5) </vt:lpstr>
      <vt:lpstr>Thyroxine and Triiodothyronine (Slide 5 of 5) </vt:lpstr>
      <vt:lpstr>Calcitonin </vt:lpstr>
      <vt:lpstr>Parathyroid Glands (Slide 1 of 3) </vt:lpstr>
      <vt:lpstr>Parathyroid Glands (Slide 2 of 3) </vt:lpstr>
      <vt:lpstr>Parathyroid Glands (Slide 3 of 3) </vt:lpstr>
      <vt:lpstr>Adrenal (Suprarenal) Glands </vt:lpstr>
      <vt:lpstr>Hormones of the Adrenal Cortex (Slide 1 of 4) </vt:lpstr>
      <vt:lpstr>Hormones of the Adrenal Cortex (Slide 2 of 4) </vt:lpstr>
      <vt:lpstr>Hormones of the Adrenal Cortex (Slide 3 of 4) </vt:lpstr>
      <vt:lpstr>Hormones of the Adrenal Cortex (Slide 4 of 4) </vt:lpstr>
      <vt:lpstr>Hormones of the Adrenal Medulla </vt:lpstr>
      <vt:lpstr>Pancreas—Islets of Langerhans (Slide 1 of 2) </vt:lpstr>
      <vt:lpstr>Pancreas—Islets of Langerhans (Slide 2 of 2) </vt:lpstr>
      <vt:lpstr>Glucagon </vt:lpstr>
      <vt:lpstr>Insulin (Slide 1 of 2) </vt:lpstr>
      <vt:lpstr>Insulin (Slide 2 of 2) </vt:lpstr>
      <vt:lpstr>Gonads (Testes and Ovaries) </vt:lpstr>
      <vt:lpstr>Testes (Slide 1 of 2) </vt:lpstr>
      <vt:lpstr>Testes (Slide 2 of 2) </vt:lpstr>
      <vt:lpstr>Ovaries </vt:lpstr>
      <vt:lpstr>Pineal Gland (Slide 1 of 2) </vt:lpstr>
      <vt:lpstr>Pineal Gland (Slide 2 of 2) </vt:lpstr>
      <vt:lpstr>Thymus Gland</vt:lpstr>
      <vt:lpstr>Aging of the Endocrine System  (Slide 1 of 2)</vt:lpstr>
      <vt:lpstr>Aging of the Endocrine System  (Slide 2 of 2)</vt:lpstr>
      <vt:lpstr>Common Pathology  of the Endocrine System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Wilhelm, Kristin R. (ELS-STL)</cp:lastModifiedBy>
  <cp:revision>108</cp:revision>
  <dcterms:created xsi:type="dcterms:W3CDTF">2015-09-03T13:34:00Z</dcterms:created>
  <dcterms:modified xsi:type="dcterms:W3CDTF">2021-05-12T12:52:27Z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49ac42a-3eb4-4074-b885-aea26bd6241e_Enabled">
    <vt:lpwstr>true</vt:lpwstr>
  </property>
  <property fmtid="{D5CDD505-2E9C-101B-9397-08002B2CF9AE}" pid="3" name="MSIP_Label_549ac42a-3eb4-4074-b885-aea26bd6241e_SetDate">
    <vt:lpwstr>2021-05-11T13:54:30Z</vt:lpwstr>
  </property>
  <property fmtid="{D5CDD505-2E9C-101B-9397-08002B2CF9AE}" pid="4" name="MSIP_Label_549ac42a-3eb4-4074-b885-aea26bd6241e_Method">
    <vt:lpwstr>Standard</vt:lpwstr>
  </property>
  <property fmtid="{D5CDD505-2E9C-101B-9397-08002B2CF9AE}" pid="5" name="MSIP_Label_549ac42a-3eb4-4074-b885-aea26bd6241e_Name">
    <vt:lpwstr>General Business</vt:lpwstr>
  </property>
  <property fmtid="{D5CDD505-2E9C-101B-9397-08002B2CF9AE}" pid="6" name="MSIP_Label_549ac42a-3eb4-4074-b885-aea26bd6241e_SiteId">
    <vt:lpwstr>9274ee3f-9425-4109-a27f-9fb15c10675d</vt:lpwstr>
  </property>
  <property fmtid="{D5CDD505-2E9C-101B-9397-08002B2CF9AE}" pid="7" name="MSIP_Label_549ac42a-3eb4-4074-b885-aea26bd6241e_ActionId">
    <vt:lpwstr>26a66f23-1150-48c2-9418-a6b51b8bbec9</vt:lpwstr>
  </property>
  <property fmtid="{D5CDD505-2E9C-101B-9397-08002B2CF9AE}" pid="8" name="MSIP_Label_549ac42a-3eb4-4074-b885-aea26bd6241e_ContentBits">
    <vt:lpwstr>0</vt:lpwstr>
  </property>
</Properties>
</file>