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8"/>
  </p:notesMasterIdLst>
  <p:sldIdLst>
    <p:sldId id="256" r:id="rId2"/>
    <p:sldId id="257" r:id="rId3"/>
    <p:sldId id="258" r:id="rId4"/>
    <p:sldId id="259" r:id="rId5"/>
    <p:sldId id="260" r:id="rId6"/>
    <p:sldId id="261" r:id="rId7"/>
    <p:sldId id="262" r:id="rId8"/>
    <p:sldId id="264" r:id="rId9"/>
    <p:sldId id="265" r:id="rId10"/>
    <p:sldId id="267" r:id="rId11"/>
    <p:sldId id="268" r:id="rId12"/>
    <p:sldId id="269" r:id="rId13"/>
    <p:sldId id="270" r:id="rId14"/>
    <p:sldId id="271" r:id="rId15"/>
    <p:sldId id="272" r:id="rId16"/>
    <p:sldId id="273" r:id="rId17"/>
    <p:sldId id="275" r:id="rId18"/>
    <p:sldId id="276" r:id="rId19"/>
    <p:sldId id="277" r:id="rId20"/>
    <p:sldId id="278" r:id="rId21"/>
    <p:sldId id="279" r:id="rId22"/>
    <p:sldId id="280" r:id="rId23"/>
    <p:sldId id="281" r:id="rId24"/>
    <p:sldId id="282" r:id="rId25"/>
    <p:sldId id="283" r:id="rId26"/>
    <p:sldId id="284" r:id="rId27"/>
    <p:sldId id="285" r:id="rId28"/>
    <p:sldId id="287" r:id="rId29"/>
    <p:sldId id="288" r:id="rId30"/>
    <p:sldId id="289" r:id="rId31"/>
    <p:sldId id="383" r:id="rId32"/>
    <p:sldId id="290" r:id="rId33"/>
    <p:sldId id="292" r:id="rId34"/>
    <p:sldId id="294" r:id="rId35"/>
    <p:sldId id="295" r:id="rId36"/>
    <p:sldId id="296" r:id="rId37"/>
    <p:sldId id="297" r:id="rId38"/>
    <p:sldId id="298" r:id="rId39"/>
    <p:sldId id="299" r:id="rId40"/>
    <p:sldId id="300" r:id="rId41"/>
    <p:sldId id="302" r:id="rId42"/>
    <p:sldId id="303" r:id="rId43"/>
    <p:sldId id="304" r:id="rId44"/>
    <p:sldId id="305" r:id="rId45"/>
    <p:sldId id="306" r:id="rId46"/>
    <p:sldId id="307" r:id="rId47"/>
    <p:sldId id="308" r:id="rId48"/>
    <p:sldId id="309" r:id="rId49"/>
    <p:sldId id="310" r:id="rId50"/>
    <p:sldId id="312" r:id="rId51"/>
    <p:sldId id="313" r:id="rId52"/>
    <p:sldId id="314" r:id="rId53"/>
    <p:sldId id="315" r:id="rId54"/>
    <p:sldId id="316" r:id="rId55"/>
    <p:sldId id="317" r:id="rId56"/>
    <p:sldId id="318" r:id="rId57"/>
    <p:sldId id="319" r:id="rId58"/>
    <p:sldId id="320" r:id="rId59"/>
    <p:sldId id="321" r:id="rId60"/>
    <p:sldId id="323" r:id="rId61"/>
    <p:sldId id="324" r:id="rId62"/>
    <p:sldId id="325" r:id="rId63"/>
    <p:sldId id="326" r:id="rId64"/>
    <p:sldId id="327" r:id="rId65"/>
    <p:sldId id="328" r:id="rId66"/>
    <p:sldId id="329" r:id="rId67"/>
    <p:sldId id="330" r:id="rId68"/>
    <p:sldId id="331" r:id="rId69"/>
    <p:sldId id="332" r:id="rId70"/>
    <p:sldId id="333" r:id="rId71"/>
    <p:sldId id="334" r:id="rId72"/>
    <p:sldId id="335" r:id="rId73"/>
    <p:sldId id="336" r:id="rId74"/>
    <p:sldId id="337" r:id="rId75"/>
    <p:sldId id="338" r:id="rId76"/>
    <p:sldId id="339" r:id="rId77"/>
    <p:sldId id="340" r:id="rId78"/>
    <p:sldId id="341" r:id="rId79"/>
    <p:sldId id="342" r:id="rId80"/>
    <p:sldId id="343" r:id="rId81"/>
    <p:sldId id="345" r:id="rId82"/>
    <p:sldId id="346" r:id="rId83"/>
    <p:sldId id="347" r:id="rId84"/>
    <p:sldId id="348" r:id="rId85"/>
    <p:sldId id="349" r:id="rId86"/>
    <p:sldId id="350" r:id="rId87"/>
    <p:sldId id="351" r:id="rId88"/>
    <p:sldId id="352" r:id="rId89"/>
    <p:sldId id="353" r:id="rId90"/>
    <p:sldId id="354" r:id="rId91"/>
    <p:sldId id="355" r:id="rId92"/>
    <p:sldId id="357" r:id="rId93"/>
    <p:sldId id="358" r:id="rId94"/>
    <p:sldId id="359" r:id="rId95"/>
    <p:sldId id="360" r:id="rId96"/>
    <p:sldId id="361" r:id="rId97"/>
    <p:sldId id="362" r:id="rId98"/>
    <p:sldId id="363" r:id="rId99"/>
    <p:sldId id="364" r:id="rId100"/>
    <p:sldId id="365" r:id="rId101"/>
    <p:sldId id="366" r:id="rId102"/>
    <p:sldId id="367" r:id="rId103"/>
    <p:sldId id="368" r:id="rId104"/>
    <p:sldId id="369" r:id="rId105"/>
    <p:sldId id="370" r:id="rId106"/>
    <p:sldId id="371" r:id="rId107"/>
    <p:sldId id="372" r:id="rId108"/>
    <p:sldId id="373" r:id="rId109"/>
    <p:sldId id="374" r:id="rId110"/>
    <p:sldId id="384" r:id="rId111"/>
    <p:sldId id="385" r:id="rId112"/>
    <p:sldId id="375" r:id="rId113"/>
    <p:sldId id="376" r:id="rId114"/>
    <p:sldId id="377" r:id="rId115"/>
    <p:sldId id="386" r:id="rId116"/>
    <p:sldId id="387" r:id="rId1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00" autoAdjust="0"/>
    <p:restoredTop sz="89970" autoAdjust="0"/>
  </p:normalViewPr>
  <p:slideViewPr>
    <p:cSldViewPr snapToGrid="0">
      <p:cViewPr varScale="1">
        <p:scale>
          <a:sx n="75" d="100"/>
          <a:sy n="75" d="100"/>
        </p:scale>
        <p:origin x="-1596" y="-96"/>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presProps" Target="presProp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11/11/2019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8315978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talking about the heart instead of the pericardium, the visceral pericardium is called the </a:t>
            </a:r>
            <a:r>
              <a:rPr lang="en-US" sz="1200" i="1" kern="1200" dirty="0">
                <a:solidFill>
                  <a:schemeClr val="tx1"/>
                </a:solidFill>
                <a:effectLst/>
                <a:latin typeface="+mn-lt"/>
                <a:ea typeface="+mn-ea"/>
                <a:cs typeface="+mn-cs"/>
              </a:rPr>
              <a:t>epicardium</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i="1" kern="1200" dirty="0">
                <a:solidFill>
                  <a:schemeClr val="tx1"/>
                </a:solidFill>
                <a:effectLst/>
                <a:latin typeface="+mn-lt"/>
                <a:ea typeface="+mn-ea"/>
                <a:cs typeface="+mn-cs"/>
              </a:rPr>
              <a:t>My-</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muscle</a:t>
            </a:r>
            <a:r>
              <a:rPr lang="en-US" sz="1200" kern="1200" dirty="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i="1" kern="1200" dirty="0" smtClean="0">
                <a:solidFill>
                  <a:schemeClr val="tx1"/>
                </a:solidFill>
                <a:effectLst/>
                <a:latin typeface="+mn-lt"/>
                <a:ea typeface="+mn-ea"/>
                <a:cs typeface="+mn-cs"/>
              </a:rPr>
              <a:t>-</a:t>
            </a:r>
            <a:r>
              <a:rPr lang="en-US" sz="1200" i="1" kern="1200" dirty="0">
                <a:solidFill>
                  <a:schemeClr val="tx1"/>
                </a:solidFill>
                <a:effectLst/>
                <a:latin typeface="+mn-lt"/>
                <a:ea typeface="+mn-ea"/>
                <a:cs typeface="+mn-cs"/>
              </a:rPr>
              <a:t>Cardium</a:t>
            </a:r>
            <a:r>
              <a:rPr lang="en-US" sz="1200" kern="1200" dirty="0">
                <a:solidFill>
                  <a:schemeClr val="tx1"/>
                </a:solidFill>
                <a:effectLst/>
                <a:latin typeface="+mn-lt"/>
                <a:ea typeface="+mn-ea"/>
                <a:cs typeface="+mn-cs"/>
              </a:rPr>
              <a:t> is a noun form of </a:t>
            </a:r>
            <a:r>
              <a:rPr lang="en-US" sz="1200" i="1" kern="1200" dirty="0">
                <a:solidFill>
                  <a:schemeClr val="tx1"/>
                </a:solidFill>
                <a:effectLst/>
                <a:latin typeface="+mn-lt"/>
                <a:ea typeface="+mn-ea"/>
                <a:cs typeface="+mn-cs"/>
              </a:rPr>
              <a:t>cardi-</a:t>
            </a:r>
            <a:r>
              <a:rPr lang="en-US" sz="1200" kern="1200" dirty="0">
                <a:solidFill>
                  <a:schemeClr val="tx1"/>
                </a:solidFill>
                <a:effectLst/>
                <a:latin typeface="+mn-lt"/>
                <a:ea typeface="+mn-ea"/>
                <a:cs typeface="+mn-cs"/>
              </a:rPr>
              <a:t> meaning </a:t>
            </a:r>
            <a:r>
              <a:rPr lang="en-US" sz="1200" i="1" kern="1200" dirty="0">
                <a:solidFill>
                  <a:schemeClr val="tx1"/>
                </a:solidFill>
                <a:effectLst/>
                <a:latin typeface="+mn-lt"/>
                <a:ea typeface="+mn-ea"/>
                <a:cs typeface="+mn-cs"/>
              </a:rPr>
              <a:t>heart</a:t>
            </a:r>
            <a:r>
              <a:rPr lang="en-US" sz="1200" kern="1200" dirty="0">
                <a:solidFill>
                  <a:schemeClr val="tx1"/>
                </a:solidFill>
                <a:effectLst/>
                <a:latin typeface="+mn-lt"/>
                <a:ea typeface="+mn-ea"/>
                <a:cs typeface="+mn-cs"/>
              </a:rPr>
              <a:t>. What is the adjective form?  </a:t>
            </a:r>
            <a:r>
              <a:rPr lang="en-US" sz="1200" i="1" kern="1200" dirty="0">
                <a:solidFill>
                  <a:schemeClr val="tx1"/>
                </a:solidFill>
                <a:effectLst/>
                <a:latin typeface="+mn-lt"/>
                <a:ea typeface="+mn-ea"/>
                <a:cs typeface="+mn-cs"/>
              </a:rPr>
              <a:t>(Cardiac and </a:t>
            </a:r>
            <a:r>
              <a:rPr lang="en-US" sz="1200" i="1" kern="1200" dirty="0" smtClean="0">
                <a:solidFill>
                  <a:schemeClr val="tx1"/>
                </a:solidFill>
                <a:effectLst/>
                <a:latin typeface="+mn-lt"/>
                <a:ea typeface="+mn-ea"/>
                <a:cs typeface="+mn-cs"/>
              </a:rPr>
              <a:t>-cardial</a:t>
            </a:r>
            <a:r>
              <a:rPr lang="en-US" sz="1200" i="1"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303881128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100</a:t>
            </a:fld>
            <a:endParaRPr lang="en-US" dirty="0"/>
          </a:p>
        </p:txBody>
      </p:sp>
    </p:spTree>
    <p:extLst>
      <p:ext uri="{BB962C8B-B14F-4D97-AF65-F5344CB8AC3E}">
        <p14:creationId xmlns:p14="http://schemas.microsoft.com/office/powerpoint/2010/main" val="1767773906"/>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What specific cells</a:t>
            </a:r>
            <a:r>
              <a:rPr lang="en-US" baseline="0" dirty="0"/>
              <a:t> help protect against pathogens? </a:t>
            </a:r>
            <a:r>
              <a:rPr lang="en-US" i="1" baseline="0" dirty="0"/>
              <a:t>(Lymphocytes and </a:t>
            </a:r>
            <a:r>
              <a:rPr lang="en-US" i="1" baseline="0" dirty="0" smtClean="0"/>
              <a:t>macrophages)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101</a:t>
            </a:fld>
            <a:endParaRPr lang="en-US" dirty="0"/>
          </a:p>
        </p:txBody>
      </p:sp>
    </p:spTree>
    <p:extLst>
      <p:ext uri="{BB962C8B-B14F-4D97-AF65-F5344CB8AC3E}">
        <p14:creationId xmlns:p14="http://schemas.microsoft.com/office/powerpoint/2010/main" val="3270075362"/>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102</a:t>
            </a:fld>
            <a:endParaRPr lang="en-US" dirty="0"/>
          </a:p>
        </p:txBody>
      </p:sp>
    </p:spTree>
    <p:extLst>
      <p:ext uri="{BB962C8B-B14F-4D97-AF65-F5344CB8AC3E}">
        <p14:creationId xmlns:p14="http://schemas.microsoft.com/office/powerpoint/2010/main" val="68523238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103</a:t>
            </a:fld>
            <a:endParaRPr lang="en-US" dirty="0"/>
          </a:p>
        </p:txBody>
      </p:sp>
    </p:spTree>
    <p:extLst>
      <p:ext uri="{BB962C8B-B14F-4D97-AF65-F5344CB8AC3E}">
        <p14:creationId xmlns:p14="http://schemas.microsoft.com/office/powerpoint/2010/main" val="324848641"/>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12.17.</a:t>
            </a:r>
          </a:p>
        </p:txBody>
      </p:sp>
      <p:sp>
        <p:nvSpPr>
          <p:cNvPr id="4" name="Slide Number Placeholder 3"/>
          <p:cNvSpPr>
            <a:spLocks noGrp="1"/>
          </p:cNvSpPr>
          <p:nvPr>
            <p:ph type="sldNum" sz="quarter" idx="10"/>
          </p:nvPr>
        </p:nvSpPr>
        <p:spPr/>
        <p:txBody>
          <a:bodyPr/>
          <a:lstStyle/>
          <a:p>
            <a:fld id="{605A6131-177F-4143-B16B-48BFEAFD80AE}" type="slidenum">
              <a:rPr lang="en-US" smtClean="0"/>
              <a:t>104</a:t>
            </a:fld>
            <a:endParaRPr lang="en-US" dirty="0"/>
          </a:p>
        </p:txBody>
      </p:sp>
    </p:spTree>
    <p:extLst>
      <p:ext uri="{BB962C8B-B14F-4D97-AF65-F5344CB8AC3E}">
        <p14:creationId xmlns:p14="http://schemas.microsoft.com/office/powerpoint/2010/main" val="786303392"/>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Problem</a:t>
            </a:r>
            <a:r>
              <a:rPr lang="en-US" baseline="0" dirty="0"/>
              <a:t> antigens </a:t>
            </a:r>
            <a:r>
              <a:rPr lang="en-US" dirty="0"/>
              <a:t>are usually foreign;</a:t>
            </a:r>
            <a:r>
              <a:rPr lang="en-US" baseline="0" dirty="0"/>
              <a:t> however, autoimmune disorders occur when the body attacks its own cells.</a:t>
            </a:r>
          </a:p>
          <a:p>
            <a:pPr marL="171450" indent="-171450">
              <a:buFont typeface="Arial" panose="020B0604020202020204" pitchFamily="34" charset="0"/>
              <a:buChar char="•"/>
            </a:pPr>
            <a:r>
              <a:rPr lang="en-US" dirty="0"/>
              <a:t>Where to lymphocytes originate? </a:t>
            </a:r>
            <a:r>
              <a:rPr lang="en-US" i="1" dirty="0"/>
              <a:t>(Lymphocytes</a:t>
            </a:r>
            <a:r>
              <a:rPr lang="en-US" i="1" baseline="0" dirty="0"/>
              <a:t> develop from hemocytoblasts in the bone marrow.)</a:t>
            </a:r>
          </a:p>
          <a:p>
            <a:pPr marL="171450" indent="-171450">
              <a:buFont typeface="Arial" panose="020B0604020202020204" pitchFamily="34" charset="0"/>
              <a:buChar char="•"/>
            </a:pPr>
            <a:r>
              <a:rPr lang="en-US" i="0" baseline="0" dirty="0"/>
              <a:t>What is the origin of T lymphocytes? </a:t>
            </a:r>
            <a:r>
              <a:rPr lang="en-US" i="1" baseline="0" dirty="0"/>
              <a:t>(Immature cells released into the blood stream that end up on the thymus and differentiate themselves </a:t>
            </a:r>
            <a:r>
              <a:rPr lang="en-US" i="1" baseline="0" dirty="0" smtClean="0"/>
              <a:t>there)</a:t>
            </a:r>
            <a:endParaRPr lang="en-US" i="1" baseline="0" dirty="0"/>
          </a:p>
          <a:p>
            <a:pPr marL="171450" indent="-171450">
              <a:buFont typeface="Arial" panose="020B0604020202020204" pitchFamily="34" charset="0"/>
              <a:buChar char="•"/>
            </a:pPr>
            <a:r>
              <a:rPr lang="en-US" i="0" baseline="0" dirty="0"/>
              <a:t>What is the </a:t>
            </a:r>
            <a:r>
              <a:rPr lang="en-US" i="0" baseline="0" dirty="0" smtClean="0"/>
              <a:t>origin </a:t>
            </a:r>
            <a:r>
              <a:rPr lang="en-US" i="0" baseline="0" dirty="0"/>
              <a:t>of B lymphocytes? </a:t>
            </a:r>
            <a:r>
              <a:rPr lang="en-US" i="1" baseline="0" dirty="0"/>
              <a:t>(Lymphocytes that differentiate themselves somewhere other than the </a:t>
            </a:r>
            <a:r>
              <a:rPr lang="en-US" i="1" baseline="0" dirty="0" smtClean="0"/>
              <a:t>thymus)</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105</a:t>
            </a:fld>
            <a:endParaRPr lang="en-US" dirty="0"/>
          </a:p>
        </p:txBody>
      </p:sp>
    </p:spTree>
    <p:extLst>
      <p:ext uri="{BB962C8B-B14F-4D97-AF65-F5344CB8AC3E}">
        <p14:creationId xmlns:p14="http://schemas.microsoft.com/office/powerpoint/2010/main" val="3272519425"/>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12.18.</a:t>
            </a:r>
          </a:p>
        </p:txBody>
      </p:sp>
      <p:sp>
        <p:nvSpPr>
          <p:cNvPr id="4" name="Slide Number Placeholder 3"/>
          <p:cNvSpPr>
            <a:spLocks noGrp="1"/>
          </p:cNvSpPr>
          <p:nvPr>
            <p:ph type="sldNum" sz="quarter" idx="10"/>
          </p:nvPr>
        </p:nvSpPr>
        <p:spPr/>
        <p:txBody>
          <a:bodyPr/>
          <a:lstStyle/>
          <a:p>
            <a:fld id="{605A6131-177F-4143-B16B-48BFEAFD80AE}" type="slidenum">
              <a:rPr lang="en-US" smtClean="0"/>
              <a:t>106</a:t>
            </a:fld>
            <a:endParaRPr lang="en-US" dirty="0"/>
          </a:p>
        </p:txBody>
      </p:sp>
    </p:spTree>
    <p:extLst>
      <p:ext uri="{BB962C8B-B14F-4D97-AF65-F5344CB8AC3E}">
        <p14:creationId xmlns:p14="http://schemas.microsoft.com/office/powerpoint/2010/main" val="332979490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12.19.</a:t>
            </a:r>
          </a:p>
        </p:txBody>
      </p:sp>
      <p:sp>
        <p:nvSpPr>
          <p:cNvPr id="4" name="Slide Number Placeholder 3"/>
          <p:cNvSpPr>
            <a:spLocks noGrp="1"/>
          </p:cNvSpPr>
          <p:nvPr>
            <p:ph type="sldNum" sz="quarter" idx="10"/>
          </p:nvPr>
        </p:nvSpPr>
        <p:spPr/>
        <p:txBody>
          <a:bodyPr/>
          <a:lstStyle/>
          <a:p>
            <a:fld id="{605A6131-177F-4143-B16B-48BFEAFD80AE}" type="slidenum">
              <a:rPr lang="en-US" smtClean="0"/>
              <a:t>107</a:t>
            </a:fld>
            <a:endParaRPr lang="en-US" dirty="0"/>
          </a:p>
        </p:txBody>
      </p:sp>
    </p:spTree>
    <p:extLst>
      <p:ext uri="{BB962C8B-B14F-4D97-AF65-F5344CB8AC3E}">
        <p14:creationId xmlns:p14="http://schemas.microsoft.com/office/powerpoint/2010/main" val="3293332170"/>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See Table 12.1: Classes of</a:t>
            </a:r>
            <a:r>
              <a:rPr lang="en-US" baseline="0" dirty="0"/>
              <a:t> Antibodies.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108</a:t>
            </a:fld>
            <a:endParaRPr lang="en-US" dirty="0"/>
          </a:p>
        </p:txBody>
      </p:sp>
    </p:spTree>
    <p:extLst>
      <p:ext uri="{BB962C8B-B14F-4D97-AF65-F5344CB8AC3E}">
        <p14:creationId xmlns:p14="http://schemas.microsoft.com/office/powerpoint/2010/main" val="3030327211"/>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12.20.</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109</a:t>
            </a:fld>
            <a:endParaRPr lang="en-US" dirty="0"/>
          </a:p>
        </p:txBody>
      </p:sp>
    </p:spTree>
    <p:extLst>
      <p:ext uri="{BB962C8B-B14F-4D97-AF65-F5344CB8AC3E}">
        <p14:creationId xmlns:p14="http://schemas.microsoft.com/office/powerpoint/2010/main" val="28762799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i="1" kern="1200" dirty="0">
                <a:solidFill>
                  <a:schemeClr val="tx1"/>
                </a:solidFill>
                <a:effectLst/>
                <a:latin typeface="+mn-lt"/>
                <a:ea typeface="+mn-ea"/>
                <a:cs typeface="+mn-cs"/>
              </a:rPr>
              <a:t>Endo-</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inside</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within</a:t>
            </a:r>
            <a:r>
              <a:rPr lang="en-US" sz="1200" kern="1200" dirty="0">
                <a:solidFill>
                  <a:schemeClr val="tx1"/>
                </a:solidFill>
                <a:effectLst/>
                <a:latin typeface="+mn-lt"/>
                <a:ea typeface="+mn-ea"/>
                <a:cs typeface="+mn-cs"/>
              </a:rPr>
              <a:t>. It is often combined with a word root to designate the innermost layer of tissue. (Examples: endoplasmic reticulum, endothelial, endometrium)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12.2.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101103853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Lifestyle probably has more effect on the cardiovascular system than aging.</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110</a:t>
            </a:fld>
            <a:endParaRPr lang="en-US" dirty="0"/>
          </a:p>
        </p:txBody>
      </p:sp>
    </p:spTree>
    <p:extLst>
      <p:ext uri="{BB962C8B-B14F-4D97-AF65-F5344CB8AC3E}">
        <p14:creationId xmlns:p14="http://schemas.microsoft.com/office/powerpoint/2010/main" val="1339124462"/>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111</a:t>
            </a:fld>
            <a:endParaRPr lang="en-US" dirty="0"/>
          </a:p>
        </p:txBody>
      </p:sp>
    </p:spTree>
    <p:extLst>
      <p:ext uri="{BB962C8B-B14F-4D97-AF65-F5344CB8AC3E}">
        <p14:creationId xmlns:p14="http://schemas.microsoft.com/office/powerpoint/2010/main" val="122140393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Conversely, with cardiovascular disease, the heart is often enlarged.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112</a:t>
            </a:fld>
            <a:endParaRPr lang="en-US" dirty="0"/>
          </a:p>
        </p:txBody>
      </p:sp>
    </p:spTree>
    <p:extLst>
      <p:ext uri="{BB962C8B-B14F-4D97-AF65-F5344CB8AC3E}">
        <p14:creationId xmlns:p14="http://schemas.microsoft.com/office/powerpoint/2010/main" val="2049581316"/>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113</a:t>
            </a:fld>
            <a:endParaRPr lang="en-US" dirty="0"/>
          </a:p>
        </p:txBody>
      </p:sp>
    </p:spTree>
    <p:extLst>
      <p:ext uri="{BB962C8B-B14F-4D97-AF65-F5344CB8AC3E}">
        <p14:creationId xmlns:p14="http://schemas.microsoft.com/office/powerpoint/2010/main" val="2710568130"/>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Diagnosis</a:t>
            </a:r>
            <a:r>
              <a:rPr lang="en-US" sz="1200" kern="1200" baseline="0" dirty="0">
                <a:solidFill>
                  <a:schemeClr val="tx1"/>
                </a:solidFill>
                <a:effectLst/>
                <a:latin typeface="+mn-lt"/>
                <a:ea typeface="+mn-ea"/>
                <a:cs typeface="+mn-cs"/>
              </a:rPr>
              <a:t> is based on physical examination, medical history, blood tests, Doppler ultrasound, ECG, stress test, angiogram, CT, and/or MRI.</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114</a:t>
            </a:fld>
            <a:endParaRPr lang="en-US" dirty="0"/>
          </a:p>
        </p:txBody>
      </p:sp>
    </p:spTree>
    <p:extLst>
      <p:ext uri="{BB962C8B-B14F-4D97-AF65-F5344CB8AC3E}">
        <p14:creationId xmlns:p14="http://schemas.microsoft.com/office/powerpoint/2010/main" val="2865774469"/>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Refer to the </a:t>
            </a:r>
            <a:r>
              <a:rPr lang="en-US" sz="1200" kern="1200" baseline="0" dirty="0">
                <a:solidFill>
                  <a:schemeClr val="tx1"/>
                </a:solidFill>
                <a:effectLst/>
                <a:latin typeface="+mn-lt"/>
                <a:ea typeface="+mn-ea"/>
                <a:cs typeface="+mn-cs"/>
              </a:rPr>
              <a:t>table titled “Common Pathology of the Circulatory System”.</a:t>
            </a: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115</a:t>
            </a:fld>
            <a:endParaRPr lang="en-US" dirty="0"/>
          </a:p>
        </p:txBody>
      </p:sp>
    </p:spTree>
    <p:extLst>
      <p:ext uri="{BB962C8B-B14F-4D97-AF65-F5344CB8AC3E}">
        <p14:creationId xmlns:p14="http://schemas.microsoft.com/office/powerpoint/2010/main" val="1010321905"/>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116</a:t>
            </a:fld>
            <a:endParaRPr lang="en-US" dirty="0"/>
          </a:p>
        </p:txBody>
      </p:sp>
    </p:spTree>
    <p:extLst>
      <p:ext uri="{BB962C8B-B14F-4D97-AF65-F5344CB8AC3E}">
        <p14:creationId xmlns:p14="http://schemas.microsoft.com/office/powerpoint/2010/main" val="32744404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atrium was the central court of an ancient </a:t>
            </a:r>
            <a:r>
              <a:rPr lang="en-US" sz="1200" kern="1200" dirty="0" smtClean="0">
                <a:solidFill>
                  <a:schemeClr val="tx1"/>
                </a:solidFill>
                <a:effectLst/>
                <a:latin typeface="+mn-lt"/>
                <a:ea typeface="+mn-ea"/>
                <a:cs typeface="+mn-cs"/>
              </a:rPr>
              <a:t>Roman </a:t>
            </a:r>
            <a:r>
              <a:rPr lang="en-US" sz="1200" kern="1200" dirty="0">
                <a:solidFill>
                  <a:schemeClr val="tx1"/>
                </a:solidFill>
                <a:effectLst/>
                <a:latin typeface="+mn-lt"/>
                <a:ea typeface="+mn-ea"/>
                <a:cs typeface="+mn-cs"/>
              </a:rPr>
              <a:t>house.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Ventricle means </a:t>
            </a:r>
            <a:r>
              <a:rPr lang="en-US" sz="1200" i="1" kern="1200" dirty="0">
                <a:solidFill>
                  <a:schemeClr val="tx1"/>
                </a:solidFill>
                <a:effectLst/>
                <a:latin typeface="+mn-lt"/>
                <a:ea typeface="+mn-ea"/>
                <a:cs typeface="+mn-cs"/>
              </a:rPr>
              <a:t>little belly</a:t>
            </a:r>
            <a:r>
              <a:rPr lang="en-US" sz="1200" kern="1200" dirty="0">
                <a:solidFill>
                  <a:schemeClr val="tx1"/>
                </a:solidFill>
                <a:effectLst/>
                <a:latin typeface="+mn-lt"/>
                <a:ea typeface="+mn-ea"/>
                <a:cs typeface="+mn-cs"/>
              </a:rPr>
              <a:t>. The term is used for belly-shaped hollow spaces formed by one or more organs.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There is normally no direct condition between the chambers of the right heart and the left heart.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12.3.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1139280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32725900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From where does the superior vena cava return blood? </a:t>
            </a:r>
            <a:r>
              <a:rPr lang="en-US" sz="1200" i="1" kern="1200" dirty="0">
                <a:solidFill>
                  <a:schemeClr val="tx1"/>
                </a:solidFill>
                <a:effectLst/>
                <a:latin typeface="+mn-lt"/>
                <a:ea typeface="+mn-ea"/>
                <a:cs typeface="+mn-cs"/>
              </a:rPr>
              <a:t>(Head, neck, and upper </a:t>
            </a:r>
            <a:r>
              <a:rPr lang="en-US" sz="1200" i="1" kern="1200" dirty="0" smtClean="0">
                <a:solidFill>
                  <a:schemeClr val="tx1"/>
                </a:solidFill>
                <a:effectLst/>
                <a:latin typeface="+mn-lt"/>
                <a:ea typeface="+mn-ea"/>
                <a:cs typeface="+mn-cs"/>
              </a:rPr>
              <a:t>extremities)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From where does the inferior vena cava return blood? </a:t>
            </a:r>
            <a:r>
              <a:rPr lang="en-US" sz="1200" i="1" kern="1200" dirty="0">
                <a:solidFill>
                  <a:schemeClr val="tx1"/>
                </a:solidFill>
                <a:effectLst/>
                <a:latin typeface="+mn-lt"/>
                <a:ea typeface="+mn-ea"/>
                <a:cs typeface="+mn-cs"/>
              </a:rPr>
              <a:t>(Thorax, abdomen, pelvis, lower </a:t>
            </a:r>
            <a:r>
              <a:rPr lang="en-US" sz="1200" i="1" kern="1200" dirty="0" smtClean="0">
                <a:solidFill>
                  <a:schemeClr val="tx1"/>
                </a:solidFill>
                <a:effectLst/>
                <a:latin typeface="+mn-lt"/>
                <a:ea typeface="+mn-ea"/>
                <a:cs typeface="+mn-cs"/>
              </a:rPr>
              <a:t>extremities)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11011244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During fetal development, there is normally an opening between the right and left atrium (foramen ovalis). This improves fetal circulation, because the fetus receives oxygenated blood through the umbilical cord, not from the lungs.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This </a:t>
            </a:r>
            <a:r>
              <a:rPr lang="en-US" sz="1200" kern="1200" dirty="0">
                <a:solidFill>
                  <a:schemeClr val="tx1"/>
                </a:solidFill>
                <a:effectLst/>
                <a:latin typeface="+mn-lt"/>
                <a:ea typeface="+mn-ea"/>
                <a:cs typeface="+mn-cs"/>
              </a:rPr>
              <a:t>opening usually closes right after birth and forms the fossa ovalis.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41846813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21879769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valve controls the flow of liquids or gases.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Preventing backflow of blood increases the efficiency of the heart’s pumping action.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the atria contract, the pressure forces the atrioventricular valves to open downward into the ventricles. When the atria relax, the valves move back to the closed position.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again to Figure 12.3.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29067255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cusp is a point formed by intersecting arcs. The term is also used for teeth (bicuspid and tricuspid).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another name for the bicuspid valve?</a:t>
            </a:r>
            <a:r>
              <a:rPr lang="en-US" sz="1200" i="1" kern="1200" dirty="0">
                <a:solidFill>
                  <a:schemeClr val="tx1"/>
                </a:solidFill>
                <a:effectLst/>
                <a:latin typeface="+mn-lt"/>
                <a:ea typeface="+mn-ea"/>
                <a:cs typeface="+mn-cs"/>
              </a:rPr>
              <a:t> (Mitral </a:t>
            </a:r>
            <a:r>
              <a:rPr lang="en-US" sz="1200" i="1" kern="1200" dirty="0" smtClean="0">
                <a:solidFill>
                  <a:schemeClr val="tx1"/>
                </a:solidFill>
                <a:effectLst/>
                <a:latin typeface="+mn-lt"/>
                <a:ea typeface="+mn-ea"/>
                <a:cs typeface="+mn-cs"/>
              </a:rPr>
              <a:t>valve)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996132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Semilunar means </a:t>
            </a:r>
            <a:r>
              <a:rPr lang="en-US" sz="1200" i="1" kern="1200" dirty="0">
                <a:solidFill>
                  <a:schemeClr val="tx1"/>
                </a:solidFill>
                <a:effectLst/>
                <a:latin typeface="+mn-lt"/>
                <a:ea typeface="+mn-ea"/>
                <a:cs typeface="+mn-cs"/>
              </a:rPr>
              <a:t>half moon</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1213512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9594218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27202294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path of blood from the right atrium to the lungs? </a:t>
            </a:r>
            <a:r>
              <a:rPr lang="en-US" sz="1200" i="1" kern="1200" dirty="0">
                <a:solidFill>
                  <a:schemeClr val="tx1"/>
                </a:solidFill>
                <a:effectLst/>
                <a:latin typeface="+mn-lt"/>
                <a:ea typeface="+mn-ea"/>
                <a:cs typeface="+mn-cs"/>
              </a:rPr>
              <a:t>(Right atrium, tricuspid valve, right ventricle, pulmonary semilunar valve, pulmonary arteries [right and left], </a:t>
            </a:r>
            <a:r>
              <a:rPr lang="en-US" sz="1200" i="1" kern="1200" dirty="0" smtClean="0">
                <a:solidFill>
                  <a:schemeClr val="tx1"/>
                </a:solidFill>
                <a:effectLst/>
                <a:latin typeface="+mn-lt"/>
                <a:ea typeface="+mn-ea"/>
                <a:cs typeface="+mn-cs"/>
              </a:rPr>
              <a:t>lungs)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25321270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path of blood from the left atrium to the abdomen? </a:t>
            </a:r>
            <a:r>
              <a:rPr lang="en-US" sz="1200" i="1" kern="1200" dirty="0">
                <a:solidFill>
                  <a:schemeClr val="tx1"/>
                </a:solidFill>
                <a:effectLst/>
                <a:latin typeface="+mn-lt"/>
                <a:ea typeface="+mn-ea"/>
                <a:cs typeface="+mn-cs"/>
              </a:rPr>
              <a:t>(Left atrium, bicuspid valve, left ventricle, aortic semilunar valve, aorta, descending aorta, arteries in the </a:t>
            </a:r>
            <a:r>
              <a:rPr lang="en-US" sz="1200" i="1" kern="1200" dirty="0" smtClean="0">
                <a:solidFill>
                  <a:schemeClr val="tx1"/>
                </a:solidFill>
                <a:effectLst/>
                <a:latin typeface="+mn-lt"/>
                <a:ea typeface="+mn-ea"/>
                <a:cs typeface="+mn-cs"/>
              </a:rPr>
              <a:t>abdomen)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33087016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coronary arteries branch from the aorta almost immediately above the aortic valve.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Blood flow through the coronary arteries is greatest during diastole. During systole, the contraction of the heart reduces flow through the coronary arteries.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32691470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28610259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12.5.</a:t>
            </a:r>
          </a:p>
        </p:txBody>
      </p:sp>
      <p:sp>
        <p:nvSpPr>
          <p:cNvPr id="4" name="Slide Number Placeholder 3"/>
          <p:cNvSpPr>
            <a:spLocks noGrp="1"/>
          </p:cNvSpPr>
          <p:nvPr>
            <p:ph type="sldNum" sz="quarter" idx="5"/>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8308326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is a brief delay in the spread of the impulse at the AV node.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Why is the delay at the AV node helpful in terms of cardiac efficiency? </a:t>
            </a:r>
            <a:r>
              <a:rPr lang="en-US" sz="1200" i="1" kern="1200" dirty="0">
                <a:solidFill>
                  <a:schemeClr val="tx1"/>
                </a:solidFill>
                <a:effectLst/>
                <a:latin typeface="+mn-lt"/>
                <a:ea typeface="+mn-ea"/>
                <a:cs typeface="+mn-cs"/>
              </a:rPr>
              <a:t>(Allows the atria to finish contracting before the impulse spreads to the </a:t>
            </a:r>
            <a:r>
              <a:rPr lang="en-US" sz="1200" i="1" kern="1200" dirty="0" smtClean="0">
                <a:solidFill>
                  <a:schemeClr val="tx1"/>
                </a:solidFill>
                <a:effectLst/>
                <a:latin typeface="+mn-lt"/>
                <a:ea typeface="+mn-ea"/>
                <a:cs typeface="+mn-cs"/>
              </a:rPr>
              <a:t>ventricles)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218393802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right and left bundle branches carry nerve impulses along the intraventricular septum.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Because the impulses are carried rapidly to conduction fibers that penetrate all parts of the myocardium of the ventricles, the myocardial cells of the ventricles contract together.</a:t>
            </a:r>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18733396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12.6.</a:t>
            </a:r>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59466635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3070229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40735661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During ventricular systole, what is the position of the AV valves?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Closed)</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During ventricular systole, what is the position of the semilunar valves?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Open)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29933320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abnormal swishing or hissing sounds are heard between the normal heart sounds, it is called a </a:t>
            </a:r>
            <a:r>
              <a:rPr lang="en-US" sz="1200" i="1" kern="1200" dirty="0">
                <a:solidFill>
                  <a:schemeClr val="tx1"/>
                </a:solidFill>
                <a:effectLst/>
                <a:latin typeface="+mn-lt"/>
                <a:ea typeface="+mn-ea"/>
                <a:cs typeface="+mn-cs"/>
              </a:rPr>
              <a:t>murmur</a:t>
            </a:r>
            <a:r>
              <a:rPr lang="en-US" sz="1200" kern="1200" dirty="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Some </a:t>
            </a:r>
            <a:r>
              <a:rPr lang="en-US" sz="1200" kern="1200" dirty="0">
                <a:solidFill>
                  <a:schemeClr val="tx1"/>
                </a:solidFill>
                <a:effectLst/>
                <a:latin typeface="+mn-lt"/>
                <a:ea typeface="+mn-ea"/>
                <a:cs typeface="+mn-cs"/>
              </a:rPr>
              <a:t>heart murmurs are benign. These are more common in children and often disappear as the child grows.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308735726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345412541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27296235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Blood cells are formed in the red bone marrow.</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is the red bone marrow in adults? </a:t>
            </a:r>
            <a:r>
              <a:rPr lang="en-US" sz="1200" i="1" kern="1200" dirty="0">
                <a:solidFill>
                  <a:schemeClr val="tx1"/>
                </a:solidFill>
                <a:effectLst/>
                <a:latin typeface="+mn-lt"/>
                <a:ea typeface="+mn-ea"/>
                <a:cs typeface="+mn-cs"/>
              </a:rPr>
              <a:t>(Sternum, ribs, skull, clavicle, vertebrae, and </a:t>
            </a:r>
            <a:r>
              <a:rPr lang="en-US" sz="1200" i="1" kern="1200" dirty="0" smtClean="0">
                <a:solidFill>
                  <a:schemeClr val="tx1"/>
                </a:solidFill>
                <a:effectLst/>
                <a:latin typeface="+mn-lt"/>
                <a:ea typeface="+mn-ea"/>
                <a:cs typeface="+mn-cs"/>
              </a:rPr>
              <a:t>pelvis)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cells are suspended in liquid that is pumped by the heart throughout the circulatory system.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9442508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366417743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10127828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326872434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blood removes heat from skeletal muscles, it transports the heat to other regions (e.g., transports to skin, where it can be dissipated).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electrolyte is a substance containing ions with an electrical charge. Substances such as sodium chloride separate when dissolved into sodium and chloride. Because they no longer share an electron, they become positively (Na</a:t>
            </a:r>
            <a:r>
              <a:rPr lang="en-US" sz="1200" kern="1200" baseline="300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or negatively (Cl</a:t>
            </a:r>
            <a:r>
              <a:rPr lang="en-US" sz="1200" kern="1200" baseline="300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charged.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most abundant plasma protein, albumin, is produced in the liver.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Acidity or alkalinity are measured by the pH scale, which is an inverse measure of the hydrogen ion concentration. Body processes require a relatively constant pH. A substance that neutralizes acids or bases is called a </a:t>
            </a:r>
            <a:r>
              <a:rPr lang="en-US" sz="1200" i="1" kern="1200" dirty="0">
                <a:solidFill>
                  <a:schemeClr val="tx1"/>
                </a:solidFill>
                <a:effectLst/>
                <a:latin typeface="+mn-lt"/>
                <a:ea typeface="+mn-ea"/>
                <a:cs typeface="+mn-cs"/>
              </a:rPr>
              <a:t>buffer</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5142242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Antibodies neutralize foreign antigens. (Remember: “Your body produces antibody.”)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14136602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William Harvey (1578-1657) was the first Western physician to describe the fact that blood is pumped through a closed system by the heart.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87286454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liquid part of blood is called </a:t>
            </a:r>
            <a:r>
              <a:rPr lang="en-US" sz="1200" i="1" kern="1200" dirty="0">
                <a:solidFill>
                  <a:schemeClr val="tx1"/>
                </a:solidFill>
                <a:effectLst/>
                <a:latin typeface="+mn-lt"/>
                <a:ea typeface="+mn-ea"/>
                <a:cs typeface="+mn-cs"/>
              </a:rPr>
              <a:t>plasma</a:t>
            </a:r>
            <a:r>
              <a:rPr lang="en-US" sz="1200" kern="1200" dirty="0">
                <a:solidFill>
                  <a:schemeClr val="tx1"/>
                </a:solidFill>
                <a:effectLst/>
                <a:latin typeface="+mn-lt"/>
                <a:ea typeface="+mn-ea"/>
                <a:cs typeface="+mn-cs"/>
              </a:rPr>
              <a:t>. After blood clots, the liquid part is called </a:t>
            </a:r>
            <a:r>
              <a:rPr lang="en-US" sz="1200" i="1" kern="1200" dirty="0">
                <a:solidFill>
                  <a:schemeClr val="tx1"/>
                </a:solidFill>
                <a:effectLst/>
                <a:latin typeface="+mn-lt"/>
                <a:ea typeface="+mn-ea"/>
                <a:cs typeface="+mn-cs"/>
              </a:rPr>
              <a:t>serum</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blood is centrifuged, the heaviest elements go to the outside, which is the bottom of the tube containing the blood. Between the plasma and the red blood cells is a whitish layer called the buffy coat.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12.7.</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314710564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Various chemicals are dissolved in blood plasma. A </a:t>
            </a:r>
            <a:r>
              <a:rPr lang="en-US" sz="1200" i="0" kern="1200" dirty="0">
                <a:solidFill>
                  <a:schemeClr val="tx1"/>
                </a:solidFill>
                <a:effectLst/>
                <a:latin typeface="+mn-lt"/>
                <a:ea typeface="+mn-ea"/>
                <a:cs typeface="+mn-cs"/>
              </a:rPr>
              <a:t>solute</a:t>
            </a:r>
            <a:r>
              <a:rPr lang="en-US" sz="1200" kern="1200" dirty="0">
                <a:solidFill>
                  <a:schemeClr val="tx1"/>
                </a:solidFill>
                <a:effectLst/>
                <a:latin typeface="+mn-lt"/>
                <a:ea typeface="+mn-ea"/>
                <a:cs typeface="+mn-cs"/>
              </a:rPr>
              <a:t> is a name for something that is dissolved in another substance.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Plasma proteins remain in the blood and interstitial fluid. Help keep fluid in the blood (osmosis).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5640972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76993207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Albumins are the smallest plasma proteins.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204250681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happens if the osmotic pressure of blood decreases and fluid moves from blood into interstitial spaces? </a:t>
            </a:r>
            <a:r>
              <a:rPr lang="en-US" sz="1200" i="1" kern="1200" dirty="0">
                <a:solidFill>
                  <a:schemeClr val="tx1"/>
                </a:solidFill>
                <a:effectLst/>
                <a:latin typeface="+mn-lt"/>
                <a:ea typeface="+mn-ea"/>
                <a:cs typeface="+mn-cs"/>
              </a:rPr>
              <a:t>(Results in edema; decreases blood volume; in severe cases, may reduce blood </a:t>
            </a:r>
            <a:r>
              <a:rPr lang="en-US" sz="1200" i="1" kern="1200" dirty="0" smtClean="0">
                <a:solidFill>
                  <a:schemeClr val="tx1"/>
                </a:solidFill>
                <a:effectLst/>
                <a:latin typeface="+mn-lt"/>
                <a:ea typeface="+mn-ea"/>
                <a:cs typeface="+mn-cs"/>
              </a:rPr>
              <a:t>pressure)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happens if the osmotic pressure of blood increases and fluid moves from interstitial spaces into blood? </a:t>
            </a:r>
            <a:r>
              <a:rPr lang="en-US" sz="1200" i="1" kern="1200" dirty="0">
                <a:solidFill>
                  <a:schemeClr val="tx1"/>
                </a:solidFill>
                <a:effectLst/>
                <a:latin typeface="+mn-lt"/>
                <a:ea typeface="+mn-ea"/>
                <a:cs typeface="+mn-cs"/>
              </a:rPr>
              <a:t>(Increases blood volume; increases blood pressure; decreases amount of water available to </a:t>
            </a:r>
            <a:r>
              <a:rPr lang="en-US" sz="1200" i="1" kern="1200" dirty="0" smtClean="0">
                <a:solidFill>
                  <a:schemeClr val="tx1"/>
                </a:solidFill>
                <a:effectLst/>
                <a:latin typeface="+mn-lt"/>
                <a:ea typeface="+mn-ea"/>
                <a:cs typeface="+mn-cs"/>
              </a:rPr>
              <a:t>cells)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377531344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function of alpha and beta globulins? </a:t>
            </a:r>
            <a:r>
              <a:rPr lang="en-US" sz="1200" i="1" kern="1200" dirty="0">
                <a:solidFill>
                  <a:schemeClr val="tx1"/>
                </a:solidFill>
                <a:effectLst/>
                <a:latin typeface="+mn-lt"/>
                <a:ea typeface="+mn-ea"/>
                <a:cs typeface="+mn-cs"/>
              </a:rPr>
              <a:t>(Transport lipids and fat-soluble vitamins in </a:t>
            </a:r>
            <a:r>
              <a:rPr lang="en-US" sz="1200" i="1" kern="1200" dirty="0" smtClean="0">
                <a:solidFill>
                  <a:schemeClr val="tx1"/>
                </a:solidFill>
                <a:effectLst/>
                <a:latin typeface="+mn-lt"/>
                <a:ea typeface="+mn-ea"/>
                <a:cs typeface="+mn-cs"/>
              </a:rPr>
              <a:t>blood)</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are gamma globulins produced? </a:t>
            </a:r>
            <a:r>
              <a:rPr lang="en-US" sz="1200" i="1" kern="1200" dirty="0">
                <a:solidFill>
                  <a:schemeClr val="tx1"/>
                </a:solidFill>
                <a:effectLst/>
                <a:latin typeface="+mn-lt"/>
                <a:ea typeface="+mn-ea"/>
                <a:cs typeface="+mn-cs"/>
              </a:rPr>
              <a:t>(In lymphoid </a:t>
            </a:r>
            <a:r>
              <a:rPr lang="en-US" sz="1200" i="1" kern="1200" dirty="0" smtClean="0">
                <a:solidFill>
                  <a:schemeClr val="tx1"/>
                </a:solidFill>
                <a:effectLst/>
                <a:latin typeface="+mn-lt"/>
                <a:ea typeface="+mn-ea"/>
                <a:cs typeface="+mn-cs"/>
              </a:rPr>
              <a:t>tissue)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function of gamma globulins? </a:t>
            </a:r>
            <a:r>
              <a:rPr lang="en-US" sz="1200" i="1" kern="1200" dirty="0">
                <a:solidFill>
                  <a:schemeClr val="tx1"/>
                </a:solidFill>
                <a:effectLst/>
                <a:latin typeface="+mn-lt"/>
                <a:ea typeface="+mn-ea"/>
                <a:cs typeface="+mn-cs"/>
              </a:rPr>
              <a:t>(Are antibodies that function in </a:t>
            </a:r>
            <a:r>
              <a:rPr lang="en-US" sz="1200" i="1" kern="1200" dirty="0" smtClean="0">
                <a:solidFill>
                  <a:schemeClr val="tx1"/>
                </a:solidFill>
                <a:effectLst/>
                <a:latin typeface="+mn-lt"/>
                <a:ea typeface="+mn-ea"/>
                <a:cs typeface="+mn-cs"/>
              </a:rPr>
              <a:t>immunity)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87490027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Fibrinogen is the largest of the plasma proteins.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soluble fibrinogen is converted into insoluble fibrin, it forms the foundation of a blood clot.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Serum is similar to plasma but it has no fibrinogen (fibrinogen is converted to fibrin).</a:t>
            </a:r>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231925804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161260869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12.8.</a:t>
            </a:r>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60749601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Hem-</a:t>
            </a:r>
            <a:r>
              <a:rPr lang="en-US" sz="1200" kern="1200" dirty="0">
                <a:solidFill>
                  <a:schemeClr val="tx1"/>
                </a:solidFill>
                <a:effectLst/>
                <a:latin typeface="+mn-lt"/>
                <a:ea typeface="+mn-ea"/>
                <a:cs typeface="+mn-cs"/>
              </a:rPr>
              <a:t> or </a:t>
            </a:r>
            <a:r>
              <a:rPr lang="en-US" sz="1200" i="1" kern="1200" dirty="0">
                <a:solidFill>
                  <a:schemeClr val="tx1"/>
                </a:solidFill>
                <a:effectLst/>
                <a:latin typeface="+mn-lt"/>
                <a:ea typeface="+mn-ea"/>
                <a:cs typeface="+mn-cs"/>
              </a:rPr>
              <a:t>hemat-</a:t>
            </a:r>
            <a:r>
              <a:rPr lang="en-US" sz="1200" kern="1200" dirty="0">
                <a:solidFill>
                  <a:schemeClr val="tx1"/>
                </a:solidFill>
                <a:effectLst/>
                <a:latin typeface="+mn-lt"/>
                <a:ea typeface="+mn-ea"/>
                <a:cs typeface="+mn-cs"/>
              </a:rPr>
              <a:t> are the word roots meaning</a:t>
            </a:r>
            <a:r>
              <a:rPr lang="en-US" sz="1200" i="1" kern="1200" dirty="0">
                <a:solidFill>
                  <a:schemeClr val="tx1"/>
                </a:solidFill>
                <a:effectLst/>
                <a:latin typeface="+mn-lt"/>
                <a:ea typeface="+mn-ea"/>
                <a:cs typeface="+mn-cs"/>
              </a:rPr>
              <a:t> blood</a:t>
            </a:r>
            <a:r>
              <a:rPr lang="en-US" sz="1200" kern="1200" dirty="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suffix </a:t>
            </a:r>
            <a:r>
              <a:rPr lang="en-US" sz="1200" i="1" kern="1200" dirty="0">
                <a:solidFill>
                  <a:schemeClr val="tx1"/>
                </a:solidFill>
                <a:effectLst/>
                <a:latin typeface="+mn-lt"/>
                <a:ea typeface="+mn-ea"/>
                <a:cs typeface="+mn-cs"/>
              </a:rPr>
              <a:t>-poiesis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formation or production</a:t>
            </a:r>
            <a:r>
              <a:rPr lang="en-US" sz="1200" kern="1200" dirty="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word root </a:t>
            </a:r>
            <a:r>
              <a:rPr lang="en-US" sz="1200" i="1" kern="1200" dirty="0">
                <a:solidFill>
                  <a:schemeClr val="tx1"/>
                </a:solidFill>
                <a:effectLst/>
                <a:latin typeface="+mn-lt"/>
                <a:ea typeface="+mn-ea"/>
                <a:cs typeface="+mn-cs"/>
              </a:rPr>
              <a:t>cyt-</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cell</a:t>
            </a:r>
            <a:r>
              <a:rPr lang="en-US" sz="1200" kern="1200" dirty="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suffix </a:t>
            </a:r>
            <a:r>
              <a:rPr lang="en-US" sz="1200" i="1" kern="1200" dirty="0">
                <a:solidFill>
                  <a:schemeClr val="tx1"/>
                </a:solidFill>
                <a:effectLst/>
                <a:latin typeface="+mn-lt"/>
                <a:ea typeface="+mn-ea"/>
                <a:cs typeface="+mn-cs"/>
              </a:rPr>
              <a:t>-blast</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immature cell</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8582386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heart is composed of muscle tissue that is designed to contract regularly.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contractions of the heart squeeze the blood out, and the force of continuous contractions keeps the blood flowing in one direction.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3330444410"/>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Erythro-</a:t>
            </a:r>
            <a:r>
              <a:rPr lang="en-US" sz="1200" kern="1200" dirty="0">
                <a:solidFill>
                  <a:schemeClr val="tx1"/>
                </a:solidFill>
                <a:effectLst/>
                <a:latin typeface="+mn-lt"/>
                <a:ea typeface="+mn-ea"/>
                <a:cs typeface="+mn-cs"/>
              </a:rPr>
              <a:t> means</a:t>
            </a:r>
            <a:r>
              <a:rPr lang="en-US" sz="1200" i="1" kern="1200" dirty="0">
                <a:solidFill>
                  <a:schemeClr val="tx1"/>
                </a:solidFill>
                <a:effectLst/>
                <a:latin typeface="+mn-lt"/>
                <a:ea typeface="+mn-ea"/>
                <a:cs typeface="+mn-cs"/>
              </a:rPr>
              <a:t> red</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380781547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nucleus is lost from RBCs during development.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RBCs do not divide, they just carry oxygen.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169837058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name for immature erythrocytes that may be found in circulating blood?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Reticulocytes)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3330540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Hemoglobin is a protein with a heme molecule that contains iron. Iron causes the blood to be red.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Some invertebrates have other minerals in their blood. The blood of the horseshoe crab and other crustaceans contains hemocyanin, which has copper as the metallic element.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When combined with oxygen, blood is bright red.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After oxygen has been released, the color of the blood is darker red.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337506515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Erythropoietin is a hormone produced by the liver in an inactive form.</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12.9.</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135911902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74115763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Where are these nutrients obtained? </a:t>
            </a:r>
            <a:r>
              <a:rPr lang="en-US" sz="1200" i="1" kern="1200" dirty="0">
                <a:solidFill>
                  <a:schemeClr val="tx1"/>
                </a:solidFill>
                <a:effectLst/>
                <a:latin typeface="+mn-lt"/>
                <a:ea typeface="+mn-ea"/>
                <a:cs typeface="+mn-cs"/>
              </a:rPr>
              <a:t>(From </a:t>
            </a:r>
            <a:r>
              <a:rPr lang="en-US" sz="1200" i="1" kern="1200" dirty="0" smtClean="0">
                <a:solidFill>
                  <a:schemeClr val="tx1"/>
                </a:solidFill>
                <a:effectLst/>
                <a:latin typeface="+mn-lt"/>
                <a:ea typeface="+mn-ea"/>
                <a:cs typeface="+mn-cs"/>
              </a:rPr>
              <a:t>food)</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187486485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Sometimes vitamin B</a:t>
            </a:r>
            <a:r>
              <a:rPr lang="en-US" sz="1200" kern="1200" baseline="-25000" dirty="0">
                <a:solidFill>
                  <a:schemeClr val="tx1"/>
                </a:solidFill>
                <a:effectLst/>
                <a:latin typeface="+mn-lt"/>
                <a:ea typeface="+mn-ea"/>
                <a:cs typeface="+mn-cs"/>
              </a:rPr>
              <a:t>12</a:t>
            </a:r>
            <a:r>
              <a:rPr lang="en-US" sz="1200" kern="1200" dirty="0">
                <a:solidFill>
                  <a:schemeClr val="tx1"/>
                </a:solidFill>
                <a:effectLst/>
                <a:latin typeface="+mn-lt"/>
                <a:ea typeface="+mn-ea"/>
                <a:cs typeface="+mn-cs"/>
              </a:rPr>
              <a:t> is called the “extrinsic factor,” because it must be obtained outside the body.</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Pernicious anemia must be treated with injections of vitamin B</a:t>
            </a:r>
            <a:r>
              <a:rPr lang="en-US" sz="1200" kern="1200" baseline="-25000" dirty="0">
                <a:solidFill>
                  <a:schemeClr val="tx1"/>
                </a:solidFill>
                <a:effectLst/>
                <a:latin typeface="+mn-lt"/>
                <a:ea typeface="+mn-ea"/>
                <a:cs typeface="+mn-cs"/>
              </a:rPr>
              <a:t>12</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311524102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58</a:t>
            </a:fld>
            <a:endParaRPr lang="en-US" dirty="0"/>
          </a:p>
        </p:txBody>
      </p:sp>
    </p:spTree>
    <p:extLst>
      <p:ext uri="{BB962C8B-B14F-4D97-AF65-F5344CB8AC3E}">
        <p14:creationId xmlns:p14="http://schemas.microsoft.com/office/powerpoint/2010/main" val="408559920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bilirubin? </a:t>
            </a:r>
            <a:r>
              <a:rPr lang="en-US" sz="1200" i="1" kern="1200" dirty="0">
                <a:solidFill>
                  <a:schemeClr val="tx1"/>
                </a:solidFill>
                <a:effectLst/>
                <a:latin typeface="+mn-lt"/>
                <a:ea typeface="+mn-ea"/>
                <a:cs typeface="+mn-cs"/>
              </a:rPr>
              <a:t>(Yellow bile pigment, becomes part of </a:t>
            </a:r>
            <a:r>
              <a:rPr lang="en-US" sz="1200" i="1" kern="1200" dirty="0" smtClean="0">
                <a:solidFill>
                  <a:schemeClr val="tx1"/>
                </a:solidFill>
                <a:effectLst/>
                <a:latin typeface="+mn-lt"/>
                <a:ea typeface="+mn-ea"/>
                <a:cs typeface="+mn-cs"/>
              </a:rPr>
              <a:t>bile)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59</a:t>
            </a:fld>
            <a:endParaRPr lang="en-US" dirty="0"/>
          </a:p>
        </p:txBody>
      </p:sp>
    </p:spTree>
    <p:extLst>
      <p:ext uri="{BB962C8B-B14F-4D97-AF65-F5344CB8AC3E}">
        <p14:creationId xmlns:p14="http://schemas.microsoft.com/office/powerpoint/2010/main" val="1967720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heart is about the size of a closed fist.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space between the lungs where the heart is located is called the mediastinum.</a:t>
            </a:r>
          </a:p>
          <a:p>
            <a:pPr marL="171450" indent="-171450">
              <a:buFont typeface="Arial" panose="020B0604020202020204" pitchFamily="34" charset="0"/>
              <a:buChar char="•"/>
            </a:pPr>
            <a:r>
              <a:rPr lang="en-US" sz="1200" i="1" kern="1200" dirty="0">
                <a:solidFill>
                  <a:schemeClr val="tx1"/>
                </a:solidFill>
                <a:effectLst/>
                <a:latin typeface="+mn-lt"/>
                <a:ea typeface="+mn-ea"/>
                <a:cs typeface="+mn-cs"/>
              </a:rPr>
              <a:t>Apical</a:t>
            </a:r>
            <a:r>
              <a:rPr lang="en-US" sz="1200" kern="1200" dirty="0">
                <a:solidFill>
                  <a:schemeClr val="tx1"/>
                </a:solidFill>
                <a:effectLst/>
                <a:latin typeface="+mn-lt"/>
                <a:ea typeface="+mn-ea"/>
                <a:cs typeface="+mn-cs"/>
              </a:rPr>
              <a:t> is the adjectival form of </a:t>
            </a:r>
            <a:r>
              <a:rPr lang="en-US" sz="1200" i="1" kern="1200" dirty="0">
                <a:solidFill>
                  <a:schemeClr val="tx1"/>
                </a:solidFill>
                <a:effectLst/>
                <a:latin typeface="+mn-lt"/>
                <a:ea typeface="+mn-ea"/>
                <a:cs typeface="+mn-cs"/>
              </a:rPr>
              <a:t>apex</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12.1.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272208887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60</a:t>
            </a:fld>
            <a:endParaRPr lang="en-US" dirty="0"/>
          </a:p>
        </p:txBody>
      </p:sp>
    </p:spTree>
    <p:extLst>
      <p:ext uri="{BB962C8B-B14F-4D97-AF65-F5344CB8AC3E}">
        <p14:creationId xmlns:p14="http://schemas.microsoft.com/office/powerpoint/2010/main" val="7427770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61</a:t>
            </a:fld>
            <a:endParaRPr lang="en-US" dirty="0"/>
          </a:p>
        </p:txBody>
      </p:sp>
    </p:spTree>
    <p:extLst>
      <p:ext uri="{BB962C8B-B14F-4D97-AF65-F5344CB8AC3E}">
        <p14:creationId xmlns:p14="http://schemas.microsoft.com/office/powerpoint/2010/main" val="324784874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62</a:t>
            </a:fld>
            <a:endParaRPr lang="en-US" dirty="0"/>
          </a:p>
        </p:txBody>
      </p:sp>
    </p:spTree>
    <p:extLst>
      <p:ext uri="{BB962C8B-B14F-4D97-AF65-F5344CB8AC3E}">
        <p14:creationId xmlns:p14="http://schemas.microsoft.com/office/powerpoint/2010/main" val="308353856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Neutrophils have many names. In addition to neutrophils, they may be called </a:t>
            </a:r>
            <a:r>
              <a:rPr lang="en-US" sz="1200" i="1" kern="1200" dirty="0">
                <a:solidFill>
                  <a:schemeClr val="tx1"/>
                </a:solidFill>
                <a:effectLst/>
                <a:latin typeface="+mn-lt"/>
                <a:ea typeface="+mn-ea"/>
                <a:cs typeface="+mn-cs"/>
              </a:rPr>
              <a:t>polymorphonuclear leukocytes (polys), </a:t>
            </a:r>
            <a:r>
              <a:rPr lang="en-US" sz="1200" kern="1200" dirty="0">
                <a:solidFill>
                  <a:schemeClr val="tx1"/>
                </a:solidFill>
                <a:effectLst/>
                <a:latin typeface="+mn-lt"/>
                <a:ea typeface="+mn-ea"/>
                <a:cs typeface="+mn-cs"/>
              </a:rPr>
              <a:t>or </a:t>
            </a:r>
            <a:r>
              <a:rPr lang="en-US" sz="1200" i="1" kern="1200" dirty="0">
                <a:solidFill>
                  <a:schemeClr val="tx1"/>
                </a:solidFill>
                <a:effectLst/>
                <a:latin typeface="+mn-lt"/>
                <a:ea typeface="+mn-ea"/>
                <a:cs typeface="+mn-cs"/>
              </a:rPr>
              <a:t>segmented leukocytes (segs).</a:t>
            </a:r>
          </a:p>
          <a:p>
            <a:pPr marL="171450" indent="-171450">
              <a:buFont typeface="Arial" panose="020B0604020202020204" pitchFamily="34" charset="0"/>
              <a:buChar char="•"/>
            </a:pPr>
            <a:r>
              <a:rPr lang="en-US" sz="1200" i="1" kern="1200" dirty="0">
                <a:solidFill>
                  <a:schemeClr val="tx1"/>
                </a:solidFill>
                <a:effectLst/>
                <a:latin typeface="+mn-lt"/>
                <a:ea typeface="+mn-ea"/>
                <a:cs typeface="+mn-cs"/>
              </a:rPr>
              <a:t>Neutr-</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neutral</a:t>
            </a:r>
            <a:r>
              <a:rPr lang="en-US" sz="1200" kern="1200" dirty="0">
                <a:solidFill>
                  <a:schemeClr val="tx1"/>
                </a:solidFill>
                <a:effectLst/>
                <a:latin typeface="+mn-lt"/>
                <a:ea typeface="+mn-ea"/>
                <a:cs typeface="+mn-cs"/>
              </a:rPr>
              <a:t>, and, in contrast to the two other kinds of granulocytes, they take up only a small amount of Wright’s stain.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suffix </a:t>
            </a:r>
            <a:r>
              <a:rPr lang="en-US" sz="1200" i="1" kern="1200" dirty="0">
                <a:solidFill>
                  <a:schemeClr val="tx1"/>
                </a:solidFill>
                <a:effectLst/>
                <a:latin typeface="+mn-lt"/>
                <a:ea typeface="+mn-ea"/>
                <a:cs typeface="+mn-cs"/>
              </a:rPr>
              <a:t>-phil</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attraction to</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63</a:t>
            </a:fld>
            <a:endParaRPr lang="en-US" dirty="0"/>
          </a:p>
        </p:txBody>
      </p:sp>
    </p:spTree>
    <p:extLst>
      <p:ext uri="{BB962C8B-B14F-4D97-AF65-F5344CB8AC3E}">
        <p14:creationId xmlns:p14="http://schemas.microsoft.com/office/powerpoint/2010/main" val="384941636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Immature neutrophils are called </a:t>
            </a:r>
            <a:r>
              <a:rPr lang="en-US" sz="1200" i="1" kern="1200" dirty="0">
                <a:solidFill>
                  <a:schemeClr val="tx1"/>
                </a:solidFill>
                <a:effectLst/>
                <a:latin typeface="+mn-lt"/>
                <a:ea typeface="+mn-ea"/>
                <a:cs typeface="+mn-cs"/>
              </a:rPr>
              <a:t>bands</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05A6131-177F-4143-B16B-48BFEAFD80AE}" type="slidenum">
              <a:rPr lang="en-US" smtClean="0"/>
              <a:t>64</a:t>
            </a:fld>
            <a:endParaRPr lang="en-US" dirty="0"/>
          </a:p>
        </p:txBody>
      </p:sp>
    </p:spTree>
    <p:extLst>
      <p:ext uri="{BB962C8B-B14F-4D97-AF65-F5344CB8AC3E}">
        <p14:creationId xmlns:p14="http://schemas.microsoft.com/office/powerpoint/2010/main" val="263109606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Eosin-</a:t>
            </a:r>
            <a:r>
              <a:rPr lang="en-US" sz="1200" kern="1200" dirty="0">
                <a:solidFill>
                  <a:schemeClr val="tx1"/>
                </a:solidFill>
                <a:effectLst/>
                <a:latin typeface="+mn-lt"/>
                <a:ea typeface="+mn-ea"/>
                <a:cs typeface="+mn-cs"/>
              </a:rPr>
              <a:t> comes from the Greek word for </a:t>
            </a:r>
            <a:r>
              <a:rPr lang="en-US" sz="1200" i="1" kern="1200" dirty="0">
                <a:solidFill>
                  <a:schemeClr val="tx1"/>
                </a:solidFill>
                <a:effectLst/>
                <a:latin typeface="+mn-lt"/>
                <a:ea typeface="+mn-ea"/>
                <a:cs typeface="+mn-cs"/>
              </a:rPr>
              <a:t>dawn</a:t>
            </a:r>
            <a:r>
              <a:rPr lang="en-US" sz="1200" kern="1200" dirty="0">
                <a:solidFill>
                  <a:schemeClr val="tx1"/>
                </a:solidFill>
                <a:effectLst/>
                <a:latin typeface="+mn-lt"/>
                <a:ea typeface="+mn-ea"/>
                <a:cs typeface="+mn-cs"/>
              </a:rPr>
              <a:t>, characterized by a rosy glow on the horizon.</a:t>
            </a:r>
          </a:p>
        </p:txBody>
      </p:sp>
      <p:sp>
        <p:nvSpPr>
          <p:cNvPr id="4" name="Slide Number Placeholder 3"/>
          <p:cNvSpPr>
            <a:spLocks noGrp="1"/>
          </p:cNvSpPr>
          <p:nvPr>
            <p:ph type="sldNum" sz="quarter" idx="10"/>
          </p:nvPr>
        </p:nvSpPr>
        <p:spPr/>
        <p:txBody>
          <a:bodyPr/>
          <a:lstStyle/>
          <a:p>
            <a:fld id="{605A6131-177F-4143-B16B-48BFEAFD80AE}" type="slidenum">
              <a:rPr lang="en-US" smtClean="0"/>
              <a:t>65</a:t>
            </a:fld>
            <a:endParaRPr lang="en-US" dirty="0"/>
          </a:p>
        </p:txBody>
      </p:sp>
    </p:spTree>
    <p:extLst>
      <p:ext uri="{BB962C8B-B14F-4D97-AF65-F5344CB8AC3E}">
        <p14:creationId xmlns:p14="http://schemas.microsoft.com/office/powerpoint/2010/main" val="46568848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Histamine dilates blood vessels in allergic reactions, which increases blood flow to damaged tissues.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66</a:t>
            </a:fld>
            <a:endParaRPr lang="en-US" dirty="0"/>
          </a:p>
        </p:txBody>
      </p:sp>
    </p:spTree>
    <p:extLst>
      <p:ext uri="{BB962C8B-B14F-4D97-AF65-F5344CB8AC3E}">
        <p14:creationId xmlns:p14="http://schemas.microsoft.com/office/powerpoint/2010/main" val="354957820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Lymphocytes are the second most numerous WBCs.</a:t>
            </a:r>
          </a:p>
        </p:txBody>
      </p:sp>
      <p:sp>
        <p:nvSpPr>
          <p:cNvPr id="4" name="Slide Number Placeholder 3"/>
          <p:cNvSpPr>
            <a:spLocks noGrp="1"/>
          </p:cNvSpPr>
          <p:nvPr>
            <p:ph type="sldNum" sz="quarter" idx="10"/>
          </p:nvPr>
        </p:nvSpPr>
        <p:spPr/>
        <p:txBody>
          <a:bodyPr/>
          <a:lstStyle/>
          <a:p>
            <a:fld id="{605A6131-177F-4143-B16B-48BFEAFD80AE}" type="slidenum">
              <a:rPr lang="en-US" smtClean="0"/>
              <a:t>67</a:t>
            </a:fld>
            <a:endParaRPr lang="en-US" dirty="0"/>
          </a:p>
        </p:txBody>
      </p:sp>
    </p:spTree>
    <p:extLst>
      <p:ext uri="{BB962C8B-B14F-4D97-AF65-F5344CB8AC3E}">
        <p14:creationId xmlns:p14="http://schemas.microsoft.com/office/powerpoint/2010/main" val="256664524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68</a:t>
            </a:fld>
            <a:endParaRPr lang="en-US" dirty="0"/>
          </a:p>
        </p:txBody>
      </p:sp>
    </p:spTree>
    <p:extLst>
      <p:ext uri="{BB962C8B-B14F-4D97-AF65-F5344CB8AC3E}">
        <p14:creationId xmlns:p14="http://schemas.microsoft.com/office/powerpoint/2010/main" val="365454973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Thromb-</a:t>
            </a:r>
            <a:r>
              <a:rPr lang="en-US" sz="1200" kern="1200" dirty="0">
                <a:solidFill>
                  <a:schemeClr val="tx1"/>
                </a:solidFill>
                <a:effectLst/>
                <a:latin typeface="+mn-lt"/>
                <a:ea typeface="+mn-ea"/>
                <a:cs typeface="+mn-cs"/>
              </a:rPr>
              <a:t> means</a:t>
            </a:r>
            <a:r>
              <a:rPr lang="en-US" sz="1200" i="1" kern="1200" dirty="0">
                <a:solidFill>
                  <a:schemeClr val="tx1"/>
                </a:solidFill>
                <a:effectLst/>
                <a:latin typeface="+mn-lt"/>
                <a:ea typeface="+mn-ea"/>
                <a:cs typeface="+mn-cs"/>
              </a:rPr>
              <a:t> blood clot</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Thrombocytes are called </a:t>
            </a:r>
            <a:r>
              <a:rPr lang="en-US" sz="1200" i="1" kern="1200" dirty="0">
                <a:solidFill>
                  <a:schemeClr val="tx1"/>
                </a:solidFill>
                <a:effectLst/>
                <a:latin typeface="+mn-lt"/>
                <a:ea typeface="+mn-ea"/>
                <a:cs typeface="+mn-cs"/>
              </a:rPr>
              <a:t>cell fragments </a:t>
            </a:r>
            <a:r>
              <a:rPr lang="en-US" sz="1200" kern="1200" dirty="0">
                <a:solidFill>
                  <a:schemeClr val="tx1"/>
                </a:solidFill>
                <a:effectLst/>
                <a:latin typeface="+mn-lt"/>
                <a:ea typeface="+mn-ea"/>
                <a:cs typeface="+mn-cs"/>
              </a:rPr>
              <a:t>because they form from the breakdown of megakaryocytes. They are much smaller than other blood cells.</a:t>
            </a:r>
          </a:p>
        </p:txBody>
      </p:sp>
      <p:sp>
        <p:nvSpPr>
          <p:cNvPr id="4" name="Slide Number Placeholder 3"/>
          <p:cNvSpPr>
            <a:spLocks noGrp="1"/>
          </p:cNvSpPr>
          <p:nvPr>
            <p:ph type="sldNum" sz="quarter" idx="10"/>
          </p:nvPr>
        </p:nvSpPr>
        <p:spPr/>
        <p:txBody>
          <a:bodyPr/>
          <a:lstStyle/>
          <a:p>
            <a:fld id="{605A6131-177F-4143-B16B-48BFEAFD80AE}" type="slidenum">
              <a:rPr lang="en-US" smtClean="0"/>
              <a:t>69</a:t>
            </a:fld>
            <a:endParaRPr lang="en-US" dirty="0"/>
          </a:p>
        </p:txBody>
      </p:sp>
    </p:spTree>
    <p:extLst>
      <p:ext uri="{BB962C8B-B14F-4D97-AF65-F5344CB8AC3E}">
        <p14:creationId xmlns:p14="http://schemas.microsoft.com/office/powerpoint/2010/main" val="1856503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Organs are named by shape, not position, so the base of the heart is superior to the apex.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vessels that extend from base of the heart are sometimes called the </a:t>
            </a:r>
            <a:r>
              <a:rPr lang="en-US" sz="1200" i="1" kern="1200" dirty="0">
                <a:solidFill>
                  <a:schemeClr val="tx1"/>
                </a:solidFill>
                <a:effectLst/>
                <a:latin typeface="+mn-lt"/>
                <a:ea typeface="+mn-ea"/>
                <a:cs typeface="+mn-cs"/>
              </a:rPr>
              <a:t>great vessels</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1885319258"/>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70</a:t>
            </a:fld>
            <a:endParaRPr lang="en-US" dirty="0"/>
          </a:p>
        </p:txBody>
      </p:sp>
    </p:spTree>
    <p:extLst>
      <p:ext uri="{BB962C8B-B14F-4D97-AF65-F5344CB8AC3E}">
        <p14:creationId xmlns:p14="http://schemas.microsoft.com/office/powerpoint/2010/main" val="276886132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71</a:t>
            </a:fld>
            <a:endParaRPr lang="en-US" dirty="0"/>
          </a:p>
        </p:txBody>
      </p:sp>
    </p:spTree>
    <p:extLst>
      <p:ext uri="{BB962C8B-B14F-4D97-AF65-F5344CB8AC3E}">
        <p14:creationId xmlns:p14="http://schemas.microsoft.com/office/powerpoint/2010/main" val="372241373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72</a:t>
            </a:fld>
            <a:endParaRPr lang="en-US" dirty="0"/>
          </a:p>
        </p:txBody>
      </p:sp>
    </p:spTree>
    <p:extLst>
      <p:ext uri="{BB962C8B-B14F-4D97-AF65-F5344CB8AC3E}">
        <p14:creationId xmlns:p14="http://schemas.microsoft.com/office/powerpoint/2010/main" val="169505317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Patients often refer to anticoagulants as </a:t>
            </a:r>
            <a:r>
              <a:rPr lang="en-US" sz="1200" i="1" kern="1200" dirty="0">
                <a:solidFill>
                  <a:schemeClr val="tx1"/>
                </a:solidFill>
                <a:effectLst/>
                <a:latin typeface="+mn-lt"/>
                <a:ea typeface="+mn-ea"/>
                <a:cs typeface="+mn-cs"/>
              </a:rPr>
              <a:t>blood thinners</a:t>
            </a:r>
            <a:r>
              <a:rPr lang="en-US" sz="1200" kern="1200" dirty="0">
                <a:solidFill>
                  <a:schemeClr val="tx1"/>
                </a:solidFill>
                <a:effectLst/>
                <a:latin typeface="+mn-lt"/>
                <a:ea typeface="+mn-ea"/>
                <a:cs typeface="+mn-cs"/>
              </a:rPr>
              <a:t>. It is important to note that anticoagulants inhibit blood clotting, but they do not dilute the blood.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73</a:t>
            </a:fld>
            <a:endParaRPr lang="en-US" dirty="0"/>
          </a:p>
        </p:txBody>
      </p:sp>
    </p:spTree>
    <p:extLst>
      <p:ext uri="{BB962C8B-B14F-4D97-AF65-F5344CB8AC3E}">
        <p14:creationId xmlns:p14="http://schemas.microsoft.com/office/powerpoint/2010/main" val="273759138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chemicals in the blood are involved in blood clotting? </a:t>
            </a:r>
            <a:r>
              <a:rPr lang="en-US" sz="1200" i="1" kern="1200" dirty="0">
                <a:solidFill>
                  <a:schemeClr val="tx1"/>
                </a:solidFill>
                <a:effectLst/>
                <a:latin typeface="+mn-lt"/>
                <a:ea typeface="+mn-ea"/>
                <a:cs typeface="+mn-cs"/>
              </a:rPr>
              <a:t>(Prothrombin, fibrinogen, and calcium </a:t>
            </a:r>
            <a:r>
              <a:rPr lang="en-US" sz="1200" i="1" kern="1200" dirty="0" smtClean="0">
                <a:solidFill>
                  <a:schemeClr val="tx1"/>
                </a:solidFill>
                <a:effectLst/>
                <a:latin typeface="+mn-lt"/>
                <a:ea typeface="+mn-ea"/>
                <a:cs typeface="+mn-cs"/>
              </a:rPr>
              <a:t>ions)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Fibrin adheres to damaged tissue, traps blood cells and platelets to form the clot.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12.10.</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74</a:t>
            </a:fld>
            <a:endParaRPr lang="en-US" dirty="0"/>
          </a:p>
        </p:txBody>
      </p:sp>
    </p:spTree>
    <p:extLst>
      <p:ext uri="{BB962C8B-B14F-4D97-AF65-F5344CB8AC3E}">
        <p14:creationId xmlns:p14="http://schemas.microsoft.com/office/powerpoint/2010/main" val="4256158998"/>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How does a clot shrink? </a:t>
            </a:r>
            <a:r>
              <a:rPr lang="en-US" sz="1200" i="1" kern="1200" dirty="0">
                <a:solidFill>
                  <a:schemeClr val="tx1"/>
                </a:solidFill>
                <a:effectLst/>
                <a:latin typeface="+mn-lt"/>
                <a:ea typeface="+mn-ea"/>
                <a:cs typeface="+mn-cs"/>
              </a:rPr>
              <a:t>(Pulls edge</a:t>
            </a:r>
            <a:r>
              <a:rPr lang="en-US" sz="1200" kern="1200" dirty="0">
                <a:solidFill>
                  <a:schemeClr val="tx1"/>
                </a:solidFill>
                <a:effectLst/>
                <a:latin typeface="+mn-lt"/>
                <a:ea typeface="+mn-ea"/>
                <a:cs typeface="+mn-cs"/>
              </a:rPr>
              <a:t>s</a:t>
            </a:r>
            <a:r>
              <a:rPr lang="en-US" sz="1200" i="1" kern="1200" dirty="0">
                <a:solidFill>
                  <a:schemeClr val="tx1"/>
                </a:solidFill>
                <a:effectLst/>
                <a:latin typeface="+mn-lt"/>
                <a:ea typeface="+mn-ea"/>
                <a:cs typeface="+mn-cs"/>
              </a:rPr>
              <a:t> of damaged tissue closer together; reduced blood flow to area; reduced probability of infection; enhanced </a:t>
            </a:r>
            <a:r>
              <a:rPr lang="en-US" sz="1200" i="1" kern="1200" dirty="0" smtClean="0">
                <a:solidFill>
                  <a:schemeClr val="tx1"/>
                </a:solidFill>
                <a:effectLst/>
                <a:latin typeface="+mn-lt"/>
                <a:ea typeface="+mn-ea"/>
                <a:cs typeface="+mn-cs"/>
              </a:rPr>
              <a:t>healing)</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75</a:t>
            </a:fld>
            <a:endParaRPr lang="en-US" dirty="0"/>
          </a:p>
        </p:txBody>
      </p:sp>
    </p:spTree>
    <p:extLst>
      <p:ext uri="{BB962C8B-B14F-4D97-AF65-F5344CB8AC3E}">
        <p14:creationId xmlns:p14="http://schemas.microsoft.com/office/powerpoint/2010/main" val="1518490231"/>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antigens of the blood type are present on the red blood cells at birth.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12.11.</a:t>
            </a:r>
          </a:p>
        </p:txBody>
      </p:sp>
      <p:sp>
        <p:nvSpPr>
          <p:cNvPr id="4" name="Slide Number Placeholder 3"/>
          <p:cNvSpPr>
            <a:spLocks noGrp="1"/>
          </p:cNvSpPr>
          <p:nvPr>
            <p:ph type="sldNum" sz="quarter" idx="10"/>
          </p:nvPr>
        </p:nvSpPr>
        <p:spPr/>
        <p:txBody>
          <a:bodyPr/>
          <a:lstStyle/>
          <a:p>
            <a:fld id="{605A6131-177F-4143-B16B-48BFEAFD80AE}" type="slidenum">
              <a:rPr lang="en-US" smtClean="0"/>
              <a:t>76</a:t>
            </a:fld>
            <a:endParaRPr lang="en-US" dirty="0"/>
          </a:p>
        </p:txBody>
      </p:sp>
    </p:spTree>
    <p:extLst>
      <p:ext uri="{BB962C8B-B14F-4D97-AF65-F5344CB8AC3E}">
        <p14:creationId xmlns:p14="http://schemas.microsoft.com/office/powerpoint/2010/main" val="1254118746"/>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An individual has antibodies to all antigens that are NOT found on his or her blood cells.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the ABO blood groups, the antibodies develop shortly after birth.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12.12.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77</a:t>
            </a:fld>
            <a:endParaRPr lang="en-US" dirty="0"/>
          </a:p>
        </p:txBody>
      </p:sp>
    </p:spTree>
    <p:extLst>
      <p:ext uri="{BB962C8B-B14F-4D97-AF65-F5344CB8AC3E}">
        <p14:creationId xmlns:p14="http://schemas.microsoft.com/office/powerpoint/2010/main" val="238461035"/>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Rh antigen is another antigen on the red blood cells.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Most individuals (85%) have the Rh antigen.</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78</a:t>
            </a:fld>
            <a:endParaRPr lang="en-US" dirty="0"/>
          </a:p>
        </p:txBody>
      </p:sp>
    </p:spTree>
    <p:extLst>
      <p:ext uri="{BB962C8B-B14F-4D97-AF65-F5344CB8AC3E}">
        <p14:creationId xmlns:p14="http://schemas.microsoft.com/office/powerpoint/2010/main" val="71966613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Normally individuals do not have Rh antibodies.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person who is Rh+ will not develop Rh antibodies, but a person who is </a:t>
            </a:r>
            <a:r>
              <a:rPr lang="en-US" sz="1200" kern="1200" dirty="0" smtClean="0">
                <a:solidFill>
                  <a:schemeClr val="tx1"/>
                </a:solidFill>
                <a:effectLst/>
                <a:latin typeface="+mn-lt"/>
                <a:ea typeface="+mn-ea"/>
                <a:cs typeface="+mn-cs"/>
              </a:rPr>
              <a:t>Rh</a:t>
            </a:r>
            <a:r>
              <a:rPr lang="en-US" dirty="0" smtClean="0">
                <a:latin typeface="Arial"/>
                <a:cs typeface="Arial"/>
              </a:rPr>
              <a:t>–</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can develop antibodies if exposed to blood with the Rh antigen.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For transfusions, both the ABO and Rh blood groups must be matched. If a transfusion reaction occurs, blood cells are destroyed by the AB and Rh antibodies. This causes clumping of the blood proteins and results in kidney damage due to the large amount of destroyed blood cells.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Rhogam is given during pregnancy and right after birth to mothers who are Rh negative if the fetus is Rh positive. It consists of Rh antibodies which neutralize any Rh positive blood that might enter the mother’s circulation. This is done so that the mother will not be stimulated to produce antibodies herself. Before Rhogam, the first child was usually normal, but subsequent children were often at risk if the mother had produced antibodies during a previous pregnancy.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79</a:t>
            </a:fld>
            <a:endParaRPr lang="en-US" dirty="0"/>
          </a:p>
        </p:txBody>
      </p:sp>
    </p:spTree>
    <p:extLst>
      <p:ext uri="{BB962C8B-B14F-4D97-AF65-F5344CB8AC3E}">
        <p14:creationId xmlns:p14="http://schemas.microsoft.com/office/powerpoint/2010/main" val="1797274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a:t>
            </a:r>
            <a:r>
              <a:rPr lang="en-US" sz="1200" kern="1200" dirty="0">
                <a:solidFill>
                  <a:schemeClr val="tx1"/>
                </a:solidFill>
                <a:effectLst/>
                <a:latin typeface="+mn-lt"/>
                <a:ea typeface="+mn-ea"/>
                <a:cs typeface="+mn-cs"/>
              </a:rPr>
              <a:t>general, what does </a:t>
            </a:r>
            <a:r>
              <a:rPr lang="en-US" sz="1200" i="1" kern="1200" dirty="0">
                <a:solidFill>
                  <a:schemeClr val="tx1"/>
                </a:solidFill>
                <a:effectLst/>
                <a:latin typeface="+mn-lt"/>
                <a:ea typeface="+mn-ea"/>
                <a:cs typeface="+mn-cs"/>
              </a:rPr>
              <a:t>parietal</a:t>
            </a:r>
            <a:r>
              <a:rPr lang="en-US" sz="1200" kern="1200" dirty="0">
                <a:solidFill>
                  <a:schemeClr val="tx1"/>
                </a:solidFill>
                <a:effectLst/>
                <a:latin typeface="+mn-lt"/>
                <a:ea typeface="+mn-ea"/>
                <a:cs typeface="+mn-cs"/>
              </a:rPr>
              <a:t> mean when describing one of several layers of tissue? </a:t>
            </a:r>
            <a:r>
              <a:rPr lang="en-US" sz="1200" i="1" kern="1200" dirty="0">
                <a:solidFill>
                  <a:schemeClr val="tx1"/>
                </a:solidFill>
                <a:effectLst/>
                <a:latin typeface="+mn-lt"/>
                <a:ea typeface="+mn-ea"/>
                <a:cs typeface="+mn-cs"/>
              </a:rPr>
              <a:t>(The layer that lines a cavity </a:t>
            </a:r>
            <a:r>
              <a:rPr lang="en-US" sz="1200" i="1" kern="1200" dirty="0" smtClean="0">
                <a:solidFill>
                  <a:schemeClr val="tx1"/>
                </a:solidFill>
                <a:effectLst/>
                <a:latin typeface="+mn-lt"/>
                <a:ea typeface="+mn-ea"/>
                <a:cs typeface="+mn-cs"/>
              </a:rPr>
              <a:t>wall)</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general, what does </a:t>
            </a:r>
            <a:r>
              <a:rPr lang="en-US" sz="1200" i="1" kern="1200" dirty="0">
                <a:solidFill>
                  <a:schemeClr val="tx1"/>
                </a:solidFill>
                <a:effectLst/>
                <a:latin typeface="+mn-lt"/>
                <a:ea typeface="+mn-ea"/>
                <a:cs typeface="+mn-cs"/>
              </a:rPr>
              <a:t>visceral</a:t>
            </a:r>
            <a:r>
              <a:rPr lang="en-US" sz="1200" kern="1200" dirty="0">
                <a:solidFill>
                  <a:schemeClr val="tx1"/>
                </a:solidFill>
                <a:effectLst/>
                <a:latin typeface="+mn-lt"/>
                <a:ea typeface="+mn-ea"/>
                <a:cs typeface="+mn-cs"/>
              </a:rPr>
              <a:t> mean when describing one of several layers of tissue? </a:t>
            </a:r>
            <a:r>
              <a:rPr lang="en-US" sz="1200" i="1" kern="1200" dirty="0">
                <a:solidFill>
                  <a:schemeClr val="tx1"/>
                </a:solidFill>
                <a:effectLst/>
                <a:latin typeface="+mn-lt"/>
                <a:ea typeface="+mn-ea"/>
                <a:cs typeface="+mn-cs"/>
              </a:rPr>
              <a:t>(The layer that adheres to an </a:t>
            </a:r>
            <a:r>
              <a:rPr lang="en-US" sz="1200" i="1" kern="1200" dirty="0" smtClean="0">
                <a:solidFill>
                  <a:schemeClr val="tx1"/>
                </a:solidFill>
                <a:effectLst/>
                <a:latin typeface="+mn-lt"/>
                <a:ea typeface="+mn-ea"/>
                <a:cs typeface="+mn-cs"/>
              </a:rPr>
              <a:t>organ)</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In the heart, the parietal layer adheres to the fibrous pericardium, which is not exactly a cavity wall, but which is superficial to the visceral pericardium and forms an outer covering to the heart.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30901684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Figure 12.13.</a:t>
            </a:r>
          </a:p>
        </p:txBody>
      </p:sp>
      <p:sp>
        <p:nvSpPr>
          <p:cNvPr id="4" name="Slide Number Placeholder 3"/>
          <p:cNvSpPr>
            <a:spLocks noGrp="1"/>
          </p:cNvSpPr>
          <p:nvPr>
            <p:ph type="sldNum" sz="quarter" idx="10"/>
          </p:nvPr>
        </p:nvSpPr>
        <p:spPr/>
        <p:txBody>
          <a:bodyPr/>
          <a:lstStyle/>
          <a:p>
            <a:fld id="{605A6131-177F-4143-B16B-48BFEAFD80AE}" type="slidenum">
              <a:rPr lang="en-US" smtClean="0"/>
              <a:t>80</a:t>
            </a:fld>
            <a:endParaRPr lang="en-US" dirty="0"/>
          </a:p>
        </p:txBody>
      </p:sp>
    </p:spTree>
    <p:extLst>
      <p:ext uri="{BB962C8B-B14F-4D97-AF65-F5344CB8AC3E}">
        <p14:creationId xmlns:p14="http://schemas.microsoft.com/office/powerpoint/2010/main" val="3877301953"/>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structure of arteries is different from veins.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Arteries branch into smaller and smaller arteries.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81</a:t>
            </a:fld>
            <a:endParaRPr lang="en-US" dirty="0"/>
          </a:p>
        </p:txBody>
      </p:sp>
    </p:spTree>
    <p:extLst>
      <p:ext uri="{BB962C8B-B14F-4D97-AF65-F5344CB8AC3E}">
        <p14:creationId xmlns:p14="http://schemas.microsoft.com/office/powerpoint/2010/main" val="580303435"/>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muscle wall of the tunica media allows arteries and arterioles to dilate and constrict. This helps control blood pressure and blood supply to certain organs.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82</a:t>
            </a:fld>
            <a:endParaRPr lang="en-US" dirty="0"/>
          </a:p>
        </p:txBody>
      </p:sp>
    </p:spTree>
    <p:extLst>
      <p:ext uri="{BB962C8B-B14F-4D97-AF65-F5344CB8AC3E}">
        <p14:creationId xmlns:p14="http://schemas.microsoft.com/office/powerpoint/2010/main" val="3966939744"/>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83</a:t>
            </a:fld>
            <a:endParaRPr lang="en-US" dirty="0"/>
          </a:p>
        </p:txBody>
      </p:sp>
    </p:spTree>
    <p:extLst>
      <p:ext uri="{BB962C8B-B14F-4D97-AF65-F5344CB8AC3E}">
        <p14:creationId xmlns:p14="http://schemas.microsoft.com/office/powerpoint/2010/main" val="3446139278"/>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substances pass across the capillary endothelium? </a:t>
            </a:r>
            <a:r>
              <a:rPr lang="en-US" sz="1200" i="1" kern="1200" dirty="0">
                <a:solidFill>
                  <a:schemeClr val="tx1"/>
                </a:solidFill>
                <a:effectLst/>
                <a:latin typeface="+mn-lt"/>
                <a:ea typeface="+mn-ea"/>
                <a:cs typeface="+mn-cs"/>
              </a:rPr>
              <a:t>(Oxygen, carbon dioxide, proteins, glucose, hormones, other chemical </a:t>
            </a:r>
            <a:r>
              <a:rPr lang="en-US" sz="1200" i="1" kern="1200" dirty="0" smtClean="0">
                <a:solidFill>
                  <a:schemeClr val="tx1"/>
                </a:solidFill>
                <a:effectLst/>
                <a:latin typeface="+mn-lt"/>
                <a:ea typeface="+mn-ea"/>
                <a:cs typeface="+mn-cs"/>
              </a:rPr>
              <a:t>substances)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84</a:t>
            </a:fld>
            <a:endParaRPr lang="en-US" dirty="0"/>
          </a:p>
        </p:txBody>
      </p:sp>
    </p:spTree>
    <p:extLst>
      <p:ext uri="{BB962C8B-B14F-4D97-AF65-F5344CB8AC3E}">
        <p14:creationId xmlns:p14="http://schemas.microsoft.com/office/powerpoint/2010/main" val="2802391022"/>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Blood passes from the capillaries through venules to veins of increasing size.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85</a:t>
            </a:fld>
            <a:endParaRPr lang="en-US" dirty="0"/>
          </a:p>
        </p:txBody>
      </p:sp>
    </p:spTree>
    <p:extLst>
      <p:ext uri="{BB962C8B-B14F-4D97-AF65-F5344CB8AC3E}">
        <p14:creationId xmlns:p14="http://schemas.microsoft.com/office/powerpoint/2010/main" val="186238964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86</a:t>
            </a:fld>
            <a:endParaRPr lang="en-US" dirty="0"/>
          </a:p>
        </p:txBody>
      </p:sp>
    </p:spTree>
    <p:extLst>
      <p:ext uri="{BB962C8B-B14F-4D97-AF65-F5344CB8AC3E}">
        <p14:creationId xmlns:p14="http://schemas.microsoft.com/office/powerpoint/2010/main" val="3117804921"/>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87</a:t>
            </a:fld>
            <a:endParaRPr lang="en-US" dirty="0"/>
          </a:p>
        </p:txBody>
      </p:sp>
    </p:spTree>
    <p:extLst>
      <p:ext uri="{BB962C8B-B14F-4D97-AF65-F5344CB8AC3E}">
        <p14:creationId xmlns:p14="http://schemas.microsoft.com/office/powerpoint/2010/main" val="146730256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88</a:t>
            </a:fld>
            <a:endParaRPr lang="en-US" dirty="0"/>
          </a:p>
        </p:txBody>
      </p:sp>
    </p:spTree>
    <p:extLst>
      <p:ext uri="{BB962C8B-B14F-4D97-AF65-F5344CB8AC3E}">
        <p14:creationId xmlns:p14="http://schemas.microsoft.com/office/powerpoint/2010/main" val="3912130228"/>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89</a:t>
            </a:fld>
            <a:endParaRPr lang="en-US" dirty="0"/>
          </a:p>
        </p:txBody>
      </p:sp>
    </p:spTree>
    <p:extLst>
      <p:ext uri="{BB962C8B-B14F-4D97-AF65-F5344CB8AC3E}">
        <p14:creationId xmlns:p14="http://schemas.microsoft.com/office/powerpoint/2010/main" val="2566006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small amount of fluid between two membranes reduces friction.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pericarditis? </a:t>
            </a:r>
            <a:r>
              <a:rPr lang="en-US" sz="1200" i="1" kern="1200" dirty="0">
                <a:solidFill>
                  <a:schemeClr val="tx1"/>
                </a:solidFill>
                <a:effectLst/>
                <a:latin typeface="+mn-lt"/>
                <a:ea typeface="+mn-ea"/>
                <a:cs typeface="+mn-cs"/>
              </a:rPr>
              <a:t>(Inflammation of the </a:t>
            </a:r>
            <a:r>
              <a:rPr lang="en-US" sz="1200" i="1" kern="1200" dirty="0" smtClean="0">
                <a:solidFill>
                  <a:schemeClr val="tx1"/>
                </a:solidFill>
                <a:effectLst/>
                <a:latin typeface="+mn-lt"/>
                <a:ea typeface="+mn-ea"/>
                <a:cs typeface="+mn-cs"/>
              </a:rPr>
              <a:t>pericardium)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527957011"/>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90</a:t>
            </a:fld>
            <a:endParaRPr lang="en-US" dirty="0"/>
          </a:p>
        </p:txBody>
      </p:sp>
    </p:spTree>
    <p:extLst>
      <p:ext uri="{BB962C8B-B14F-4D97-AF65-F5344CB8AC3E}">
        <p14:creationId xmlns:p14="http://schemas.microsoft.com/office/powerpoint/2010/main" val="1671204810"/>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Figures 12.14 and 12.15.</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91</a:t>
            </a:fld>
            <a:endParaRPr lang="en-US" dirty="0"/>
          </a:p>
        </p:txBody>
      </p:sp>
    </p:spTree>
    <p:extLst>
      <p:ext uri="{BB962C8B-B14F-4D97-AF65-F5344CB8AC3E}">
        <p14:creationId xmlns:p14="http://schemas.microsoft.com/office/powerpoint/2010/main" val="102571466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92</a:t>
            </a:fld>
            <a:endParaRPr lang="en-US" dirty="0"/>
          </a:p>
        </p:txBody>
      </p:sp>
    </p:spTree>
    <p:extLst>
      <p:ext uri="{BB962C8B-B14F-4D97-AF65-F5344CB8AC3E}">
        <p14:creationId xmlns:p14="http://schemas.microsoft.com/office/powerpoint/2010/main" val="407715094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93</a:t>
            </a:fld>
            <a:endParaRPr lang="en-US" dirty="0"/>
          </a:p>
        </p:txBody>
      </p:sp>
    </p:spTree>
    <p:extLst>
      <p:ext uri="{BB962C8B-B14F-4D97-AF65-F5344CB8AC3E}">
        <p14:creationId xmlns:p14="http://schemas.microsoft.com/office/powerpoint/2010/main" val="2129221428"/>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94</a:t>
            </a:fld>
            <a:endParaRPr lang="en-US" dirty="0"/>
          </a:p>
        </p:txBody>
      </p:sp>
    </p:spTree>
    <p:extLst>
      <p:ext uri="{BB962C8B-B14F-4D97-AF65-F5344CB8AC3E}">
        <p14:creationId xmlns:p14="http://schemas.microsoft.com/office/powerpoint/2010/main" val="4187968853"/>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95</a:t>
            </a:fld>
            <a:endParaRPr lang="en-US" dirty="0"/>
          </a:p>
        </p:txBody>
      </p:sp>
    </p:spTree>
    <p:extLst>
      <p:ext uri="{BB962C8B-B14F-4D97-AF65-F5344CB8AC3E}">
        <p14:creationId xmlns:p14="http://schemas.microsoft.com/office/powerpoint/2010/main" val="3875638483"/>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This transition of fluid from blood plasma to interstitial fluid to lymph and eventually back to the blood prevents edema and helps maintain blood volume, plasma protein concentration and blood pressure.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96</a:t>
            </a:fld>
            <a:endParaRPr lang="en-US" dirty="0"/>
          </a:p>
        </p:txBody>
      </p:sp>
    </p:spTree>
    <p:extLst>
      <p:ext uri="{BB962C8B-B14F-4D97-AF65-F5344CB8AC3E}">
        <p14:creationId xmlns:p14="http://schemas.microsoft.com/office/powerpoint/2010/main" val="1236005645"/>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97</a:t>
            </a:fld>
            <a:endParaRPr lang="en-US" dirty="0"/>
          </a:p>
        </p:txBody>
      </p:sp>
    </p:spTree>
    <p:extLst>
      <p:ext uri="{BB962C8B-B14F-4D97-AF65-F5344CB8AC3E}">
        <p14:creationId xmlns:p14="http://schemas.microsoft.com/office/powerpoint/2010/main" val="3256180900"/>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 12.16.</a:t>
            </a:r>
          </a:p>
        </p:txBody>
      </p:sp>
      <p:sp>
        <p:nvSpPr>
          <p:cNvPr id="4" name="Slide Number Placeholder 3"/>
          <p:cNvSpPr>
            <a:spLocks noGrp="1"/>
          </p:cNvSpPr>
          <p:nvPr>
            <p:ph type="sldNum" sz="quarter" idx="10"/>
          </p:nvPr>
        </p:nvSpPr>
        <p:spPr/>
        <p:txBody>
          <a:bodyPr/>
          <a:lstStyle/>
          <a:p>
            <a:fld id="{605A6131-177F-4143-B16B-48BFEAFD80AE}" type="slidenum">
              <a:rPr lang="en-US" smtClean="0"/>
              <a:t>98</a:t>
            </a:fld>
            <a:endParaRPr lang="en-US" dirty="0"/>
          </a:p>
        </p:txBody>
      </p:sp>
    </p:spTree>
    <p:extLst>
      <p:ext uri="{BB962C8B-B14F-4D97-AF65-F5344CB8AC3E}">
        <p14:creationId xmlns:p14="http://schemas.microsoft.com/office/powerpoint/2010/main" val="1369990093"/>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What</a:t>
            </a:r>
            <a:r>
              <a:rPr lang="en-US" baseline="0" dirty="0"/>
              <a:t> is the goal of the body’s immune response? </a:t>
            </a:r>
            <a:r>
              <a:rPr lang="en-US" i="1" baseline="0" dirty="0"/>
              <a:t>(To destroy the invading </a:t>
            </a:r>
            <a:r>
              <a:rPr lang="en-US" i="1" baseline="0" dirty="0" smtClean="0"/>
              <a:t>agent)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99</a:t>
            </a:fld>
            <a:endParaRPr lang="en-US" dirty="0"/>
          </a:p>
        </p:txBody>
      </p:sp>
    </p:spTree>
    <p:extLst>
      <p:ext uri="{BB962C8B-B14F-4D97-AF65-F5344CB8AC3E}">
        <p14:creationId xmlns:p14="http://schemas.microsoft.com/office/powerpoint/2010/main" val="16083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ft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527300"/>
            <a:ext cx="6400800" cy="1752600"/>
          </a:xfrm>
        </p:spPr>
        <p:txBody>
          <a:bodyPr/>
          <a:lstStyle/>
          <a:p>
            <a:r>
              <a:rPr lang="en-US" sz="4000" dirty="0" smtClean="0"/>
              <a:t>Circulatory System</a:t>
            </a:r>
          </a:p>
          <a:p>
            <a:endParaRPr lang="en-US" sz="4000" dirty="0"/>
          </a:p>
          <a:p>
            <a:r>
              <a:rPr lang="en-US" dirty="0" smtClean="0"/>
              <a:t>Chapter 12</a:t>
            </a:r>
            <a:endParaRPr lang="en-US" dirty="0"/>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of the Heart Wall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Epicardium (same as the visceral pericardium) consists of a serous membrane</a:t>
            </a:r>
          </a:p>
          <a:p>
            <a:pPr lvl="1"/>
            <a:r>
              <a:rPr lang="en-US" dirty="0" smtClean="0"/>
              <a:t>Thin protective layer, firmly anchored to underlying muscle</a:t>
            </a:r>
          </a:p>
          <a:p>
            <a:pPr lvl="1"/>
            <a:r>
              <a:rPr lang="en-US" dirty="0" smtClean="0"/>
              <a:t>Contains blood vessels that nourish heart wall </a:t>
            </a:r>
          </a:p>
          <a:p>
            <a:pPr lvl="0"/>
            <a:r>
              <a:rPr lang="en-US" dirty="0" smtClean="0"/>
              <a:t>Myocardium forms bulk of heart wall</a:t>
            </a:r>
          </a:p>
          <a:p>
            <a:pPr lvl="1"/>
            <a:r>
              <a:rPr lang="en-US" dirty="0" smtClean="0"/>
              <a:t>Composed of cardiac muscle tissue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263429543"/>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Organs</a:t>
            </a:r>
            <a:br>
              <a:rPr lang="en-US" dirty="0" smtClean="0"/>
            </a:br>
            <a:r>
              <a:rPr lang="en-US" sz="1600" dirty="0" smtClean="0"/>
              <a:t>(Slide 2 of 5)</a:t>
            </a:r>
            <a:endParaRPr lang="en-US" sz="1600" dirty="0"/>
          </a:p>
        </p:txBody>
      </p:sp>
      <p:sp>
        <p:nvSpPr>
          <p:cNvPr id="3" name="Content Placeholder 2"/>
          <p:cNvSpPr>
            <a:spLocks noGrp="1"/>
          </p:cNvSpPr>
          <p:nvPr>
            <p:ph idx="1"/>
          </p:nvPr>
        </p:nvSpPr>
        <p:spPr/>
        <p:txBody>
          <a:bodyPr/>
          <a:lstStyle/>
          <a:p>
            <a:pPr lvl="0"/>
            <a:r>
              <a:rPr lang="en-US" dirty="0" smtClean="0"/>
              <a:t>Lymph nodes</a:t>
            </a:r>
          </a:p>
          <a:p>
            <a:pPr lvl="1"/>
            <a:r>
              <a:rPr lang="en-US" dirty="0" smtClean="0"/>
              <a:t>Small bean-shaped structures located along lymphatic vessels</a:t>
            </a:r>
          </a:p>
          <a:p>
            <a:pPr lvl="1"/>
            <a:r>
              <a:rPr lang="en-US" dirty="0" smtClean="0"/>
              <a:t>Filter lymph as it flows through the vessels so it is cleansed by lymphocytes and macrophages</a:t>
            </a:r>
          </a:p>
          <a:p>
            <a:pPr lvl="1"/>
            <a:r>
              <a:rPr lang="en-US" dirty="0" smtClean="0"/>
              <a:t>Three superficial regions of clusters</a:t>
            </a:r>
          </a:p>
          <a:p>
            <a:pPr lvl="2"/>
            <a:r>
              <a:rPr lang="en-US" dirty="0" smtClean="0"/>
              <a:t>Inguinal nodes: Groin region</a:t>
            </a:r>
          </a:p>
          <a:p>
            <a:pPr lvl="2"/>
            <a:r>
              <a:rPr lang="en-US" dirty="0" smtClean="0"/>
              <a:t>Axillary nodes: Armpit</a:t>
            </a:r>
          </a:p>
          <a:p>
            <a:pPr lvl="2"/>
            <a:r>
              <a:rPr lang="en-US" dirty="0" smtClean="0"/>
              <a:t>Cervical node: Neck</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100</a:t>
            </a:fld>
            <a:endParaRPr lang="en-US" dirty="0"/>
          </a:p>
        </p:txBody>
      </p:sp>
    </p:spTree>
    <p:extLst>
      <p:ext uri="{BB962C8B-B14F-4D97-AF65-F5344CB8AC3E}">
        <p14:creationId xmlns:p14="http://schemas.microsoft.com/office/powerpoint/2010/main" val="3317190406"/>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Organs</a:t>
            </a:r>
            <a:br>
              <a:rPr lang="en-US" dirty="0" smtClean="0"/>
            </a:br>
            <a:r>
              <a:rPr lang="en-US" sz="1600" dirty="0" smtClean="0"/>
              <a:t>(Slide 3 of 5)</a:t>
            </a:r>
            <a:endParaRPr lang="en-US" sz="1600" dirty="0"/>
          </a:p>
        </p:txBody>
      </p:sp>
      <p:sp>
        <p:nvSpPr>
          <p:cNvPr id="3" name="Content Placeholder 2"/>
          <p:cNvSpPr>
            <a:spLocks noGrp="1"/>
          </p:cNvSpPr>
          <p:nvPr>
            <p:ph idx="1"/>
          </p:nvPr>
        </p:nvSpPr>
        <p:spPr/>
        <p:txBody>
          <a:bodyPr/>
          <a:lstStyle/>
          <a:p>
            <a:pPr lvl="0"/>
            <a:r>
              <a:rPr lang="en-US" dirty="0" smtClean="0"/>
              <a:t>Tonsils</a:t>
            </a:r>
          </a:p>
          <a:p>
            <a:pPr lvl="1"/>
            <a:r>
              <a:rPr lang="en-US" dirty="0" smtClean="0"/>
              <a:t>Cluster of lymphatic tissue under mucous membrane of the nose, mouth, and throat</a:t>
            </a:r>
          </a:p>
          <a:p>
            <a:pPr lvl="1"/>
            <a:r>
              <a:rPr lang="en-US" dirty="0" smtClean="0"/>
              <a:t>Pharyngeal tonsils: Near opening of nasal cavity in the pharynx, adenoids</a:t>
            </a:r>
          </a:p>
          <a:p>
            <a:pPr lvl="1"/>
            <a:r>
              <a:rPr lang="en-US" dirty="0" smtClean="0"/>
              <a:t>Palatine tonsils: Near opening of oral cavity into the pharynx</a:t>
            </a:r>
          </a:p>
          <a:p>
            <a:pPr lvl="1"/>
            <a:r>
              <a:rPr lang="en-US" dirty="0" smtClean="0"/>
              <a:t>Lingual tonsils: Near the base of the tongue</a:t>
            </a:r>
          </a:p>
          <a:p>
            <a:pPr lvl="1"/>
            <a:r>
              <a:rPr lang="en-US" dirty="0" smtClean="0"/>
              <a:t>Protect against pathogens that may enter the body through the nose and mouth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101</a:t>
            </a:fld>
            <a:endParaRPr lang="en-US" dirty="0"/>
          </a:p>
        </p:txBody>
      </p:sp>
    </p:spTree>
    <p:extLst>
      <p:ext uri="{BB962C8B-B14F-4D97-AF65-F5344CB8AC3E}">
        <p14:creationId xmlns:p14="http://schemas.microsoft.com/office/powerpoint/2010/main" val="1770864284"/>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Organs</a:t>
            </a:r>
            <a:br>
              <a:rPr lang="en-US" dirty="0" smtClean="0"/>
            </a:br>
            <a:r>
              <a:rPr lang="en-US" sz="1600" dirty="0" smtClean="0"/>
              <a:t>(Slide 4 of 5)</a:t>
            </a:r>
            <a:endParaRPr lang="en-US" sz="1600" dirty="0"/>
          </a:p>
        </p:txBody>
      </p:sp>
      <p:sp>
        <p:nvSpPr>
          <p:cNvPr id="3" name="Content Placeholder 2"/>
          <p:cNvSpPr>
            <a:spLocks noGrp="1"/>
          </p:cNvSpPr>
          <p:nvPr>
            <p:ph idx="1"/>
          </p:nvPr>
        </p:nvSpPr>
        <p:spPr/>
        <p:txBody>
          <a:bodyPr/>
          <a:lstStyle/>
          <a:p>
            <a:pPr lvl="0"/>
            <a:r>
              <a:rPr lang="en-US" dirty="0" smtClean="0"/>
              <a:t>Spleen</a:t>
            </a:r>
          </a:p>
          <a:p>
            <a:pPr lvl="1"/>
            <a:r>
              <a:rPr lang="en-US" dirty="0" smtClean="0"/>
              <a:t>Located in the upper left quadrant of abdominal cavity, under diaphragm and behind stomach</a:t>
            </a:r>
          </a:p>
          <a:p>
            <a:pPr lvl="1"/>
            <a:r>
              <a:rPr lang="en-US" dirty="0" smtClean="0"/>
              <a:t>Largest lymphatic organ</a:t>
            </a:r>
          </a:p>
          <a:p>
            <a:pPr lvl="1"/>
            <a:r>
              <a:rPr lang="en-US" dirty="0" smtClean="0"/>
              <a:t>Filters blood like lymph node filters lymph</a:t>
            </a:r>
          </a:p>
          <a:p>
            <a:pPr lvl="1"/>
            <a:r>
              <a:rPr lang="en-US" dirty="0" smtClean="0"/>
              <a:t>Acts as a reservoir for blood and destroys old erythrocytes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102</a:t>
            </a:fld>
            <a:endParaRPr lang="en-US" dirty="0"/>
          </a:p>
        </p:txBody>
      </p:sp>
    </p:spTree>
    <p:extLst>
      <p:ext uri="{BB962C8B-B14F-4D97-AF65-F5344CB8AC3E}">
        <p14:creationId xmlns:p14="http://schemas.microsoft.com/office/powerpoint/2010/main" val="3725531037"/>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Organs</a:t>
            </a:r>
            <a:br>
              <a:rPr lang="en-US" dirty="0" smtClean="0"/>
            </a:br>
            <a:r>
              <a:rPr lang="en-US" sz="1600" dirty="0" smtClean="0"/>
              <a:t>(Slide 5 of 5)</a:t>
            </a:r>
            <a:endParaRPr lang="en-US" sz="1600" dirty="0"/>
          </a:p>
        </p:txBody>
      </p:sp>
      <p:sp>
        <p:nvSpPr>
          <p:cNvPr id="3" name="Content Placeholder 2"/>
          <p:cNvSpPr>
            <a:spLocks noGrp="1"/>
          </p:cNvSpPr>
          <p:nvPr>
            <p:ph idx="1"/>
          </p:nvPr>
        </p:nvSpPr>
        <p:spPr/>
        <p:txBody>
          <a:bodyPr/>
          <a:lstStyle/>
          <a:p>
            <a:pPr lvl="0"/>
            <a:r>
              <a:rPr lang="en-US" dirty="0" smtClean="0"/>
              <a:t>Thymus</a:t>
            </a:r>
          </a:p>
          <a:p>
            <a:pPr lvl="1"/>
            <a:r>
              <a:rPr lang="en-US" dirty="0" smtClean="0"/>
              <a:t>Soft, two-lobed organ located anterior to ascending aorta, posterior to the sternum</a:t>
            </a:r>
          </a:p>
          <a:p>
            <a:pPr lvl="1"/>
            <a:r>
              <a:rPr lang="en-US" dirty="0" smtClean="0"/>
              <a:t>Large in infants and children, decreases in size after puberty</a:t>
            </a:r>
          </a:p>
          <a:p>
            <a:pPr lvl="1"/>
            <a:r>
              <a:rPr lang="en-US" dirty="0" smtClean="0"/>
              <a:t>Primary function is the maturation of special lymphocytes called T lymphocytes</a:t>
            </a:r>
          </a:p>
          <a:p>
            <a:pPr lvl="1"/>
            <a:r>
              <a:rPr lang="en-US" dirty="0" smtClean="0"/>
              <a:t>Produces hormone thymosin, stimulates maturation of lymphocytes in other organs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103</a:t>
            </a:fld>
            <a:endParaRPr lang="en-US" dirty="0"/>
          </a:p>
        </p:txBody>
      </p:sp>
    </p:spTree>
    <p:extLst>
      <p:ext uri="{BB962C8B-B14F-4D97-AF65-F5344CB8AC3E}">
        <p14:creationId xmlns:p14="http://schemas.microsoft.com/office/powerpoint/2010/main" val="3024333171"/>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Nonspecific Defense Mechanisms</a:t>
            </a:r>
            <a:endParaRPr lang="en-US" dirty="0"/>
          </a:p>
        </p:txBody>
      </p:sp>
      <p:sp>
        <p:nvSpPr>
          <p:cNvPr id="3" name="Content Placeholder 2"/>
          <p:cNvSpPr>
            <a:spLocks noGrp="1"/>
          </p:cNvSpPr>
          <p:nvPr>
            <p:ph idx="1"/>
          </p:nvPr>
        </p:nvSpPr>
        <p:spPr/>
        <p:txBody>
          <a:bodyPr/>
          <a:lstStyle/>
          <a:p>
            <a:pPr lvl="0"/>
            <a:r>
              <a:rPr lang="en-US" dirty="0" smtClean="0"/>
              <a:t>Provide initial defense against invading agents</a:t>
            </a:r>
          </a:p>
          <a:p>
            <a:pPr lvl="0"/>
            <a:r>
              <a:rPr lang="en-US" dirty="0" smtClean="0"/>
              <a:t>First line of nonspecific defense</a:t>
            </a:r>
          </a:p>
          <a:p>
            <a:pPr lvl="1"/>
            <a:r>
              <a:rPr lang="en-US" dirty="0" smtClean="0"/>
              <a:t>Intact of unbroken skin or mucous membranes</a:t>
            </a:r>
          </a:p>
          <a:p>
            <a:pPr lvl="1"/>
            <a:r>
              <a:rPr lang="en-US" dirty="0" smtClean="0"/>
              <a:t>Motion of fluids, such as tear, saliva, and urine</a:t>
            </a:r>
          </a:p>
          <a:p>
            <a:pPr lvl="1"/>
            <a:r>
              <a:rPr lang="en-US" dirty="0" smtClean="0"/>
              <a:t>Chemical protection against invaders</a:t>
            </a:r>
          </a:p>
          <a:p>
            <a:pPr lvl="0"/>
            <a:r>
              <a:rPr lang="en-US" dirty="0" smtClean="0"/>
              <a:t>Second line of nonspecific defense</a:t>
            </a:r>
          </a:p>
          <a:p>
            <a:pPr lvl="1"/>
            <a:r>
              <a:rPr lang="en-US" dirty="0" smtClean="0"/>
              <a:t>Chemicals such as interferon and complement, phagocytosis, and inflammation</a:t>
            </a:r>
          </a:p>
          <a:p>
            <a:r>
              <a:rPr lang="en-US" dirty="0" smtClean="0"/>
              <a:t>Primary cells involved in immunity are lymphocytes and macrophages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104</a:t>
            </a:fld>
            <a:endParaRPr lang="en-US" dirty="0"/>
          </a:p>
        </p:txBody>
      </p:sp>
    </p:spTree>
    <p:extLst>
      <p:ext uri="{BB962C8B-B14F-4D97-AF65-F5344CB8AC3E}">
        <p14:creationId xmlns:p14="http://schemas.microsoft.com/office/powerpoint/2010/main" val="2990478189"/>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 Defense Mechanisms</a:t>
            </a:r>
            <a:endParaRPr lang="en-US" dirty="0"/>
          </a:p>
        </p:txBody>
      </p:sp>
      <p:sp>
        <p:nvSpPr>
          <p:cNvPr id="3" name="Content Placeholder 2"/>
          <p:cNvSpPr>
            <a:spLocks noGrp="1"/>
          </p:cNvSpPr>
          <p:nvPr>
            <p:ph idx="1"/>
          </p:nvPr>
        </p:nvSpPr>
        <p:spPr>
          <a:xfrm>
            <a:off x="685800" y="1641475"/>
            <a:ext cx="8089900" cy="4454525"/>
          </a:xfrm>
        </p:spPr>
        <p:txBody>
          <a:bodyPr/>
          <a:lstStyle/>
          <a:p>
            <a:pPr lvl="0"/>
            <a:r>
              <a:rPr lang="en-US" dirty="0" smtClean="0"/>
              <a:t>Programmed to be selective and act against specific pathogens</a:t>
            </a:r>
            <a:r>
              <a:rPr lang="en-US" dirty="0" smtClean="0">
                <a:latin typeface="Arial"/>
                <a:cs typeface="Arial"/>
              </a:rPr>
              <a:t>—</a:t>
            </a:r>
            <a:r>
              <a:rPr lang="en-US" dirty="0" smtClean="0"/>
              <a:t>“specificity”</a:t>
            </a:r>
          </a:p>
          <a:p>
            <a:pPr lvl="0"/>
            <a:r>
              <a:rPr lang="en-US" dirty="0" smtClean="0"/>
              <a:t>System remembers invading agents to launch quicker attack</a:t>
            </a:r>
            <a:r>
              <a:rPr lang="en-US" dirty="0">
                <a:latin typeface="Arial"/>
                <a:cs typeface="Arial"/>
              </a:rPr>
              <a:t>—</a:t>
            </a:r>
            <a:r>
              <a:rPr lang="en-US" dirty="0" smtClean="0"/>
              <a:t>“memory”</a:t>
            </a:r>
          </a:p>
          <a:p>
            <a:pPr lvl="0"/>
            <a:r>
              <a:rPr lang="en-US" dirty="0" smtClean="0"/>
              <a:t>Lymphocytes must recognize the difference between “self” and “non-self”</a:t>
            </a:r>
          </a:p>
          <a:p>
            <a:pPr lvl="1"/>
            <a:r>
              <a:rPr lang="en-US" sz="2300" dirty="0" smtClean="0"/>
              <a:t>“Non-self” molecules are called antigens</a:t>
            </a:r>
          </a:p>
          <a:p>
            <a:pPr lvl="1"/>
            <a:r>
              <a:rPr lang="en-US" sz="2300" dirty="0" smtClean="0"/>
              <a:t>An immune response triggered against “self”</a:t>
            </a:r>
            <a:r>
              <a:rPr lang="en-US" sz="2300" dirty="0" smtClean="0">
                <a:latin typeface="Arial"/>
                <a:cs typeface="Arial"/>
              </a:rPr>
              <a:t>—</a:t>
            </a:r>
            <a:r>
              <a:rPr lang="en-US" sz="2300" dirty="0" smtClean="0"/>
              <a:t>autoimmune diseases</a:t>
            </a:r>
          </a:p>
          <a:p>
            <a:pPr lvl="1"/>
            <a:r>
              <a:rPr lang="en-US" sz="2300" dirty="0" smtClean="0"/>
              <a:t>T lymphocytes</a:t>
            </a:r>
            <a:r>
              <a:rPr lang="en-US" sz="2300" dirty="0" smtClean="0">
                <a:latin typeface="Arial"/>
                <a:cs typeface="Arial"/>
              </a:rPr>
              <a:t>—</a:t>
            </a:r>
            <a:r>
              <a:rPr lang="en-US" sz="2300" dirty="0" smtClean="0"/>
              <a:t>responsible for cell-mediated immunity</a:t>
            </a:r>
          </a:p>
          <a:p>
            <a:pPr lvl="1"/>
            <a:r>
              <a:rPr lang="en-US" sz="2300" dirty="0" smtClean="0"/>
              <a:t>B lymphocytes</a:t>
            </a:r>
            <a:r>
              <a:rPr lang="en-US" sz="2300" dirty="0">
                <a:latin typeface="Arial"/>
                <a:cs typeface="Arial"/>
              </a:rPr>
              <a:t>—</a:t>
            </a:r>
            <a:r>
              <a:rPr lang="en-US" sz="2300" dirty="0" smtClean="0"/>
              <a:t>responsible for antibody-mediated immunity</a:t>
            </a:r>
            <a:endParaRPr lang="en-US" sz="23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105</a:t>
            </a:fld>
            <a:endParaRPr lang="en-US" dirty="0"/>
          </a:p>
        </p:txBody>
      </p:sp>
    </p:spTree>
    <p:extLst>
      <p:ext uri="{BB962C8B-B14F-4D97-AF65-F5344CB8AC3E}">
        <p14:creationId xmlns:p14="http://schemas.microsoft.com/office/powerpoint/2010/main" val="3053547971"/>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Cell-Mediated Immunity</a:t>
            </a:r>
            <a:endParaRPr lang="en-US" dirty="0"/>
          </a:p>
        </p:txBody>
      </p:sp>
      <p:sp>
        <p:nvSpPr>
          <p:cNvPr id="3" name="Content Placeholder 2"/>
          <p:cNvSpPr>
            <a:spLocks noGrp="1"/>
          </p:cNvSpPr>
          <p:nvPr>
            <p:ph idx="1"/>
          </p:nvPr>
        </p:nvSpPr>
        <p:spPr>
          <a:xfrm>
            <a:off x="685800" y="1641475"/>
            <a:ext cx="8191500" cy="4454525"/>
          </a:xfrm>
        </p:spPr>
        <p:txBody>
          <a:bodyPr/>
          <a:lstStyle/>
          <a:p>
            <a:pPr lvl="0"/>
            <a:r>
              <a:rPr lang="en-US" sz="2600" dirty="0" smtClean="0"/>
              <a:t>T cells directly attack invading antigens</a:t>
            </a:r>
          </a:p>
          <a:p>
            <a:pPr lvl="0"/>
            <a:r>
              <a:rPr lang="en-US" sz="2600" dirty="0" smtClean="0"/>
              <a:t>Most effective against virus-infected cells, cancer cells, foreign tissue cells, fungi, and protozoan parasites</a:t>
            </a:r>
          </a:p>
          <a:p>
            <a:pPr lvl="0"/>
            <a:r>
              <a:rPr lang="en-US" sz="2600" dirty="0" smtClean="0"/>
              <a:t>Foreign antigens are present to T cells with receptors for that antigen</a:t>
            </a:r>
            <a:r>
              <a:rPr lang="en-US" sz="2600" dirty="0">
                <a:latin typeface="Arial"/>
                <a:cs typeface="Arial"/>
              </a:rPr>
              <a:t>—</a:t>
            </a:r>
            <a:r>
              <a:rPr lang="en-US" sz="2600" dirty="0" smtClean="0"/>
              <a:t>T cell divided into 4 clones</a:t>
            </a:r>
          </a:p>
          <a:p>
            <a:pPr lvl="1"/>
            <a:r>
              <a:rPr lang="en-US" sz="2100" dirty="0" smtClean="0"/>
              <a:t>Killer T cells</a:t>
            </a:r>
            <a:r>
              <a:rPr lang="en-US" sz="2100" dirty="0">
                <a:latin typeface="Arial"/>
                <a:cs typeface="Arial"/>
              </a:rPr>
              <a:t>—</a:t>
            </a:r>
            <a:r>
              <a:rPr lang="en-US" sz="2100" dirty="0" smtClean="0"/>
              <a:t>directly destroy the cells with offending antigen</a:t>
            </a:r>
          </a:p>
          <a:p>
            <a:pPr lvl="1"/>
            <a:r>
              <a:rPr lang="en-US" sz="2100" dirty="0" smtClean="0"/>
              <a:t>Helper T cells</a:t>
            </a:r>
            <a:r>
              <a:rPr lang="en-US" sz="2100" dirty="0">
                <a:latin typeface="Arial"/>
                <a:cs typeface="Arial"/>
              </a:rPr>
              <a:t>—</a:t>
            </a:r>
            <a:r>
              <a:rPr lang="en-US" sz="2100" dirty="0" smtClean="0"/>
              <a:t>stimulate B cells and promote immune response</a:t>
            </a:r>
          </a:p>
          <a:p>
            <a:pPr lvl="1"/>
            <a:r>
              <a:rPr lang="en-US" sz="2100" dirty="0" smtClean="0"/>
              <a:t>Suppressor T cells</a:t>
            </a:r>
            <a:r>
              <a:rPr lang="en-US" sz="2100" dirty="0">
                <a:latin typeface="Arial"/>
                <a:cs typeface="Arial"/>
              </a:rPr>
              <a:t>—</a:t>
            </a:r>
            <a:r>
              <a:rPr lang="en-US" sz="2100" dirty="0" smtClean="0"/>
              <a:t>inhibit B cells and immune response</a:t>
            </a:r>
          </a:p>
          <a:p>
            <a:pPr lvl="1"/>
            <a:r>
              <a:rPr lang="en-US" sz="2100" dirty="0" smtClean="0"/>
              <a:t>Memory T cells</a:t>
            </a:r>
            <a:r>
              <a:rPr lang="en-US" sz="2100" dirty="0">
                <a:latin typeface="Arial"/>
                <a:cs typeface="Arial"/>
              </a:rPr>
              <a:t>—</a:t>
            </a:r>
            <a:r>
              <a:rPr lang="en-US" sz="2100" dirty="0" smtClean="0"/>
              <a:t>promote a fast and more intense response upon reexposure</a:t>
            </a:r>
            <a:endParaRPr lang="en-US" sz="21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106</a:t>
            </a:fld>
            <a:endParaRPr lang="en-US" dirty="0"/>
          </a:p>
        </p:txBody>
      </p:sp>
    </p:spTree>
    <p:extLst>
      <p:ext uri="{BB962C8B-B14F-4D97-AF65-F5344CB8AC3E}">
        <p14:creationId xmlns:p14="http://schemas.microsoft.com/office/powerpoint/2010/main" val="1601940967"/>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Antibody-Mediated Immunity</a:t>
            </a:r>
            <a:br>
              <a:rPr lang="en-US" dirty="0" smtClean="0"/>
            </a:br>
            <a:r>
              <a:rPr lang="en-US" sz="1600" dirty="0" smtClean="0"/>
              <a:t>(Slide 1 of 2)</a:t>
            </a:r>
            <a:endParaRPr lang="en-US" sz="1600" dirty="0"/>
          </a:p>
        </p:txBody>
      </p:sp>
      <p:sp>
        <p:nvSpPr>
          <p:cNvPr id="3" name="Content Placeholder 2"/>
          <p:cNvSpPr>
            <a:spLocks noGrp="1"/>
          </p:cNvSpPr>
          <p:nvPr>
            <p:ph idx="1"/>
          </p:nvPr>
        </p:nvSpPr>
        <p:spPr>
          <a:xfrm>
            <a:off x="685800" y="1641475"/>
            <a:ext cx="7975600" cy="4454525"/>
          </a:xfrm>
        </p:spPr>
        <p:txBody>
          <a:bodyPr/>
          <a:lstStyle/>
          <a:p>
            <a:pPr lvl="0"/>
            <a:r>
              <a:rPr lang="en-US" sz="2600" dirty="0" smtClean="0"/>
              <a:t>B cells are responsible for production of antibodies to inactivate invading antigens</a:t>
            </a:r>
          </a:p>
          <a:p>
            <a:pPr lvl="0"/>
            <a:r>
              <a:rPr lang="en-US" sz="2600" dirty="0" smtClean="0"/>
              <a:t>Can be called humoral immunity</a:t>
            </a:r>
          </a:p>
          <a:p>
            <a:pPr lvl="0"/>
            <a:r>
              <a:rPr lang="en-US" sz="2600" dirty="0" smtClean="0"/>
              <a:t>Most effective against bacteria, viruses outside body cells, and toxins</a:t>
            </a:r>
            <a:r>
              <a:rPr lang="en-US" sz="2600" dirty="0">
                <a:latin typeface="Arial"/>
                <a:cs typeface="Arial"/>
              </a:rPr>
              <a:t>—</a:t>
            </a:r>
            <a:r>
              <a:rPr lang="en-US" sz="2600" dirty="0" smtClean="0"/>
              <a:t>involved in allergic reactions</a:t>
            </a:r>
          </a:p>
          <a:p>
            <a:pPr lvl="0"/>
            <a:r>
              <a:rPr lang="en-US" sz="2600" dirty="0" smtClean="0"/>
              <a:t>Foreign antigens presented to specific B cells and helper T cells with correct receptors</a:t>
            </a:r>
          </a:p>
          <a:p>
            <a:pPr lvl="0"/>
            <a:r>
              <a:rPr lang="en-US" sz="2600" dirty="0" smtClean="0"/>
              <a:t>Helper T cells stimulate B cells to form two clones</a:t>
            </a:r>
          </a:p>
          <a:p>
            <a:pPr lvl="1"/>
            <a:r>
              <a:rPr lang="en-US" sz="2300" dirty="0" smtClean="0"/>
              <a:t>Plasma cells</a:t>
            </a:r>
            <a:r>
              <a:rPr lang="en-US" sz="2300" dirty="0">
                <a:latin typeface="Arial"/>
                <a:cs typeface="Arial"/>
              </a:rPr>
              <a:t>—</a:t>
            </a:r>
            <a:r>
              <a:rPr lang="en-US" sz="2300" dirty="0" smtClean="0"/>
              <a:t>produce antibodies	</a:t>
            </a:r>
          </a:p>
          <a:p>
            <a:pPr lvl="1"/>
            <a:r>
              <a:rPr lang="en-US" sz="2300" dirty="0" smtClean="0"/>
              <a:t>Memory B cells</a:t>
            </a:r>
            <a:r>
              <a:rPr lang="en-US" sz="2300" dirty="0">
                <a:latin typeface="Arial"/>
                <a:cs typeface="Arial"/>
              </a:rPr>
              <a:t>—</a:t>
            </a:r>
            <a:r>
              <a:rPr lang="en-US" sz="2300" dirty="0" smtClean="0"/>
              <a:t>promote a fast and more intense response upon reexposure</a:t>
            </a:r>
            <a:endParaRPr lang="en-US" sz="23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107</a:t>
            </a:fld>
            <a:endParaRPr lang="en-US" dirty="0"/>
          </a:p>
        </p:txBody>
      </p:sp>
    </p:spTree>
    <p:extLst>
      <p:ext uri="{BB962C8B-B14F-4D97-AF65-F5344CB8AC3E}">
        <p14:creationId xmlns:p14="http://schemas.microsoft.com/office/powerpoint/2010/main" val="714438514"/>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Antibody-Mediated Immunity</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Antibodies are called immunoglobulins </a:t>
            </a:r>
          </a:p>
          <a:p>
            <a:pPr lvl="0"/>
            <a:r>
              <a:rPr lang="en-US" dirty="0" smtClean="0"/>
              <a:t>Each antibody is only capable of reacting with a specific antigen.</a:t>
            </a:r>
          </a:p>
          <a:p>
            <a:r>
              <a:rPr lang="en-US" dirty="0" smtClean="0"/>
              <a:t>Five types of immunoglobulins</a:t>
            </a:r>
          </a:p>
          <a:p>
            <a:pPr lvl="1"/>
            <a:r>
              <a:rPr lang="en-US" dirty="0" smtClean="0"/>
              <a:t>IgA</a:t>
            </a:r>
          </a:p>
          <a:p>
            <a:pPr lvl="1"/>
            <a:r>
              <a:rPr lang="en-US" dirty="0" smtClean="0"/>
              <a:t>IgG</a:t>
            </a:r>
          </a:p>
          <a:p>
            <a:pPr lvl="1"/>
            <a:r>
              <a:rPr lang="en-US" dirty="0" smtClean="0"/>
              <a:t>IgM</a:t>
            </a:r>
          </a:p>
          <a:p>
            <a:pPr lvl="1"/>
            <a:r>
              <a:rPr lang="en-US" dirty="0" smtClean="0"/>
              <a:t>IgE</a:t>
            </a:r>
          </a:p>
          <a:p>
            <a:pPr lvl="1"/>
            <a:r>
              <a:rPr lang="en-US" dirty="0" smtClean="0"/>
              <a:t>IgD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108</a:t>
            </a:fld>
            <a:endParaRPr lang="en-US" dirty="0"/>
          </a:p>
        </p:txBody>
      </p:sp>
    </p:spTree>
    <p:extLst>
      <p:ext uri="{BB962C8B-B14F-4D97-AF65-F5344CB8AC3E}">
        <p14:creationId xmlns:p14="http://schemas.microsoft.com/office/powerpoint/2010/main" val="862413773"/>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Acquired Immunity</a:t>
            </a:r>
            <a:endParaRPr lang="en-US" dirty="0"/>
          </a:p>
        </p:txBody>
      </p:sp>
      <p:sp>
        <p:nvSpPr>
          <p:cNvPr id="3" name="Content Placeholder 2"/>
          <p:cNvSpPr>
            <a:spLocks noGrp="1"/>
          </p:cNvSpPr>
          <p:nvPr>
            <p:ph idx="1"/>
          </p:nvPr>
        </p:nvSpPr>
        <p:spPr/>
        <p:txBody>
          <a:bodyPr/>
          <a:lstStyle/>
          <a:p>
            <a:pPr lvl="0"/>
            <a:r>
              <a:rPr lang="en-US" dirty="0" smtClean="0"/>
              <a:t>Four ways to acquire immunity</a:t>
            </a:r>
          </a:p>
          <a:p>
            <a:pPr lvl="0"/>
            <a:r>
              <a:rPr lang="en-US" dirty="0" smtClean="0"/>
              <a:t>Active immunity: Individual’s own body responds and produces memory cells</a:t>
            </a:r>
          </a:p>
          <a:p>
            <a:pPr lvl="0"/>
            <a:r>
              <a:rPr lang="en-US" dirty="0" smtClean="0"/>
              <a:t>Passive immunity: Immune agents are transferred to an individual</a:t>
            </a:r>
          </a:p>
          <a:p>
            <a:pPr lvl="0"/>
            <a:r>
              <a:rPr lang="en-US" dirty="0" smtClean="0"/>
              <a:t>Natural immunity: Immunity is acquired through normal everyday living</a:t>
            </a:r>
          </a:p>
          <a:p>
            <a:r>
              <a:rPr lang="en-US" dirty="0" smtClean="0"/>
              <a:t>Artificial immunity: Deliberate action is taken to acquire immunity (vaccination)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109</a:t>
            </a:fld>
            <a:endParaRPr lang="en-US" dirty="0"/>
          </a:p>
        </p:txBody>
      </p:sp>
    </p:spTree>
    <p:extLst>
      <p:ext uri="{BB962C8B-B14F-4D97-AF65-F5344CB8AC3E}">
        <p14:creationId xmlns:p14="http://schemas.microsoft.com/office/powerpoint/2010/main" val="389147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Layers of the Heart Wall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Myocardium forms bulk of heart wall</a:t>
            </a:r>
          </a:p>
          <a:p>
            <a:pPr lvl="1"/>
            <a:r>
              <a:rPr lang="en-US" dirty="0" smtClean="0"/>
              <a:t>Contraction of myocardium provides force that ejects blood from heart and moves it through vessels</a:t>
            </a:r>
          </a:p>
          <a:p>
            <a:pPr lvl="1"/>
            <a:r>
              <a:rPr lang="en-US" dirty="0" smtClean="0"/>
              <a:t>Endocardium: Smooth inner lining of heart wall </a:t>
            </a:r>
          </a:p>
          <a:p>
            <a:pPr lvl="2"/>
            <a:r>
              <a:rPr lang="en-US" dirty="0" smtClean="0"/>
              <a:t>Permits blood to move easily through heart</a:t>
            </a:r>
          </a:p>
          <a:p>
            <a:pPr lvl="2"/>
            <a:r>
              <a:rPr lang="en-US" dirty="0" smtClean="0"/>
              <a:t>Forms the valves of the heart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1826052529"/>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Circulatory System</a:t>
            </a:r>
            <a:br>
              <a:rPr lang="en-US" dirty="0" smtClean="0"/>
            </a:br>
            <a:r>
              <a:rPr lang="en-US" sz="1600" dirty="0" smtClean="0"/>
              <a:t>(Slide 1 of 5)</a:t>
            </a:r>
            <a:endParaRPr lang="en-US" sz="1600" dirty="0"/>
          </a:p>
        </p:txBody>
      </p:sp>
      <p:sp>
        <p:nvSpPr>
          <p:cNvPr id="3" name="Content Placeholder 2"/>
          <p:cNvSpPr>
            <a:spLocks noGrp="1"/>
          </p:cNvSpPr>
          <p:nvPr>
            <p:ph idx="1"/>
          </p:nvPr>
        </p:nvSpPr>
        <p:spPr/>
        <p:txBody>
          <a:bodyPr/>
          <a:lstStyle/>
          <a:p>
            <a:pPr lvl="0"/>
            <a:r>
              <a:rPr lang="en-US" dirty="0" smtClean="0"/>
              <a:t>Numerous “age-related” changes occur in the heart</a:t>
            </a:r>
          </a:p>
          <a:p>
            <a:pPr lvl="0"/>
            <a:r>
              <a:rPr lang="en-US" dirty="0" smtClean="0"/>
              <a:t>Cardiac changes that were once thought to be result of aging are now believed to be the consequence of being sedentary</a:t>
            </a:r>
          </a:p>
          <a:p>
            <a:pPr lvl="0"/>
            <a:r>
              <a:rPr lang="en-US" dirty="0" smtClean="0"/>
              <a:t>Difficult to isolate aging process of the heart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110</a:t>
            </a:fld>
            <a:endParaRPr lang="en-US" dirty="0"/>
          </a:p>
        </p:txBody>
      </p:sp>
    </p:spTree>
    <p:extLst>
      <p:ext uri="{BB962C8B-B14F-4D97-AF65-F5344CB8AC3E}">
        <p14:creationId xmlns:p14="http://schemas.microsoft.com/office/powerpoint/2010/main" val="261631353"/>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Some cardiac changes are caused by a lifetime of habits</a:t>
            </a:r>
          </a:p>
          <a:p>
            <a:r>
              <a:rPr lang="en-US" dirty="0" smtClean="0"/>
              <a:t>Aging process of heart is closely related to diet, exercise, and disease practices</a:t>
            </a:r>
          </a:p>
          <a:p>
            <a:pPr lvl="0"/>
            <a:r>
              <a:rPr lang="en-US" dirty="0" smtClean="0"/>
              <a:t>Clinical pattern of cardiac aging emerges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111</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Aging of the Circulatory System</a:t>
            </a:r>
            <a:br>
              <a:rPr lang="en-US" dirty="0" smtClean="0"/>
            </a:br>
            <a:r>
              <a:rPr lang="en-US" sz="1600" dirty="0" smtClean="0"/>
              <a:t>(Slide 2 of 5)</a:t>
            </a:r>
            <a:endParaRPr lang="en-US" sz="1600" dirty="0"/>
          </a:p>
        </p:txBody>
      </p:sp>
    </p:spTree>
    <p:extLst>
      <p:ext uri="{BB962C8B-B14F-4D97-AF65-F5344CB8AC3E}">
        <p14:creationId xmlns:p14="http://schemas.microsoft.com/office/powerpoint/2010/main" val="1674795595"/>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Some cardiac changes can be prevented</a:t>
            </a:r>
          </a:p>
          <a:p>
            <a:pPr lvl="1"/>
            <a:r>
              <a:rPr lang="en-US" dirty="0" smtClean="0"/>
              <a:t>Closely related to:</a:t>
            </a:r>
          </a:p>
          <a:p>
            <a:pPr lvl="2"/>
            <a:r>
              <a:rPr lang="en-US" dirty="0" smtClean="0"/>
              <a:t>Diet</a:t>
            </a:r>
          </a:p>
          <a:p>
            <a:pPr lvl="2"/>
            <a:r>
              <a:rPr lang="en-US" dirty="0" smtClean="0"/>
              <a:t>Exercise</a:t>
            </a:r>
          </a:p>
          <a:p>
            <a:pPr lvl="2"/>
            <a:r>
              <a:rPr lang="en-US" dirty="0" smtClean="0"/>
              <a:t>Disease process</a:t>
            </a:r>
          </a:p>
          <a:p>
            <a:pPr lvl="0"/>
            <a:r>
              <a:rPr lang="en-US" dirty="0" smtClean="0"/>
              <a:t>In absence of disease, heart tends to become smaller</a:t>
            </a:r>
          </a:p>
          <a:p>
            <a:pPr lvl="1"/>
            <a:r>
              <a:rPr lang="en-US" dirty="0" smtClean="0"/>
              <a:t>Left ventricle especially</a:t>
            </a:r>
          </a:p>
          <a:p>
            <a:pPr lvl="1"/>
            <a:r>
              <a:rPr lang="en-US" dirty="0" smtClean="0"/>
              <a:t>Decrease in number and size of cardiac muscle cells</a:t>
            </a:r>
          </a:p>
          <a:p>
            <a:pPr lvl="1"/>
            <a:r>
              <a:rPr lang="en-US" dirty="0" smtClean="0"/>
              <a:t>Reduced demand due to decreased physical activity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112</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Aging of the Circulatory System</a:t>
            </a:r>
            <a:br>
              <a:rPr lang="en-US" dirty="0" smtClean="0"/>
            </a:br>
            <a:r>
              <a:rPr lang="en-US" sz="1600" dirty="0" smtClean="0"/>
              <a:t>(Slide 3 of 5)</a:t>
            </a:r>
            <a:endParaRPr lang="en-US" sz="1600" dirty="0"/>
          </a:p>
        </p:txBody>
      </p:sp>
    </p:spTree>
    <p:extLst>
      <p:ext uri="{BB962C8B-B14F-4D97-AF65-F5344CB8AC3E}">
        <p14:creationId xmlns:p14="http://schemas.microsoft.com/office/powerpoint/2010/main" val="2738975095"/>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Thickening of endocardium and valves</a:t>
            </a:r>
          </a:p>
          <a:p>
            <a:pPr lvl="1"/>
            <a:r>
              <a:rPr lang="en-US" dirty="0" smtClean="0"/>
              <a:t>Valves become more rigid and incompetent</a:t>
            </a:r>
          </a:p>
          <a:p>
            <a:pPr lvl="2"/>
            <a:r>
              <a:rPr lang="en-US" dirty="0" smtClean="0"/>
              <a:t>Heart murmurs detected</a:t>
            </a:r>
          </a:p>
          <a:p>
            <a:pPr lvl="0"/>
            <a:r>
              <a:rPr lang="en-US" dirty="0" smtClean="0"/>
              <a:t>Myofibers replaced with fibrous tissue</a:t>
            </a:r>
          </a:p>
          <a:p>
            <a:pPr lvl="1"/>
            <a:r>
              <a:rPr lang="en-US" dirty="0" smtClean="0"/>
              <a:t>Greater heart rate in response to activity</a:t>
            </a:r>
          </a:p>
          <a:p>
            <a:pPr lvl="1"/>
            <a:r>
              <a:rPr lang="en-US" dirty="0" smtClean="0"/>
              <a:t>Dysrhythmias are more frequent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113</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Aging of the Circulatory System</a:t>
            </a:r>
            <a:br>
              <a:rPr lang="en-US" dirty="0" smtClean="0"/>
            </a:br>
            <a:r>
              <a:rPr lang="en-US" sz="1600" dirty="0" smtClean="0"/>
              <a:t>(Slide 4 of 5)</a:t>
            </a:r>
            <a:endParaRPr lang="en-US" sz="1600" dirty="0"/>
          </a:p>
        </p:txBody>
      </p:sp>
    </p:spTree>
    <p:extLst>
      <p:ext uri="{BB962C8B-B14F-4D97-AF65-F5344CB8AC3E}">
        <p14:creationId xmlns:p14="http://schemas.microsoft.com/office/powerpoint/2010/main" val="2727428721"/>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Disease processes</a:t>
            </a:r>
          </a:p>
          <a:p>
            <a:pPr lvl="1"/>
            <a:r>
              <a:rPr lang="en-US" dirty="0" smtClean="0"/>
              <a:t>Arteriosclerosis</a:t>
            </a:r>
          </a:p>
          <a:p>
            <a:pPr lvl="2"/>
            <a:r>
              <a:rPr lang="en-US" dirty="0" smtClean="0"/>
              <a:t>Hardening of arteries</a:t>
            </a:r>
          </a:p>
          <a:p>
            <a:pPr lvl="2"/>
            <a:r>
              <a:rPr lang="en-US" dirty="0" smtClean="0"/>
              <a:t>Additional stress </a:t>
            </a:r>
          </a:p>
          <a:p>
            <a:pPr lvl="2"/>
            <a:r>
              <a:rPr lang="en-US" dirty="0" smtClean="0"/>
              <a:t>Aggravate normal age-related changes</a:t>
            </a:r>
          </a:p>
          <a:p>
            <a:pPr lvl="2"/>
            <a:r>
              <a:rPr lang="en-US" dirty="0" smtClean="0"/>
              <a:t>Can be prevented with proper diet, regular exercise, and not smoking</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114</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Aging of the Circulatory System</a:t>
            </a:r>
            <a:br>
              <a:rPr lang="en-US" dirty="0" smtClean="0"/>
            </a:br>
            <a:r>
              <a:rPr lang="en-US" sz="1600" dirty="0" smtClean="0"/>
              <a:t>(Slide 5 of 5)</a:t>
            </a:r>
            <a:endParaRPr lang="en-US" sz="1600" dirty="0"/>
          </a:p>
        </p:txBody>
      </p:sp>
    </p:spTree>
    <p:extLst>
      <p:ext uri="{BB962C8B-B14F-4D97-AF65-F5344CB8AC3E}">
        <p14:creationId xmlns:p14="http://schemas.microsoft.com/office/powerpoint/2010/main" val="3679613451"/>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Pathology of the Circulatory System</a:t>
            </a:r>
            <a:endParaRPr lang="en-US" dirty="0"/>
          </a:p>
        </p:txBody>
      </p:sp>
      <p:sp>
        <p:nvSpPr>
          <p:cNvPr id="3" name="Content Placeholder 2"/>
          <p:cNvSpPr>
            <a:spLocks noGrp="1"/>
          </p:cNvSpPr>
          <p:nvPr>
            <p:ph idx="1"/>
          </p:nvPr>
        </p:nvSpPr>
        <p:spPr>
          <a:xfrm>
            <a:off x="685798" y="1641475"/>
            <a:ext cx="4521202" cy="4454525"/>
          </a:xfrm>
        </p:spPr>
        <p:txBody>
          <a:bodyPr/>
          <a:lstStyle/>
          <a:p>
            <a:pPr lvl="0"/>
            <a:r>
              <a:rPr lang="en-US" dirty="0" smtClean="0"/>
              <a:t>Hodgkin lymphoma</a:t>
            </a:r>
          </a:p>
          <a:p>
            <a:pPr lvl="0"/>
            <a:r>
              <a:rPr lang="en-US" dirty="0" smtClean="0"/>
              <a:t>Hypertension</a:t>
            </a:r>
          </a:p>
          <a:p>
            <a:pPr lvl="0"/>
            <a:r>
              <a:rPr lang="en-US" dirty="0" smtClean="0"/>
              <a:t>Infectious mononucleosis</a:t>
            </a:r>
          </a:p>
          <a:p>
            <a:pPr lvl="0"/>
            <a:r>
              <a:rPr lang="en-US" dirty="0" smtClean="0"/>
              <a:t>Leukemia</a:t>
            </a:r>
          </a:p>
          <a:p>
            <a:pPr lvl="0"/>
            <a:r>
              <a:rPr lang="en-US" dirty="0" smtClean="0"/>
              <a:t>Mitral valve prolapse</a:t>
            </a:r>
          </a:p>
          <a:p>
            <a:pPr lvl="0"/>
            <a:r>
              <a:rPr lang="en-US" dirty="0" smtClean="0"/>
              <a:t>Multiple myeloma</a:t>
            </a:r>
          </a:p>
          <a:p>
            <a:pPr lvl="0"/>
            <a:r>
              <a:rPr lang="en-US" dirty="0" smtClean="0"/>
              <a:t>Myocardial infarction (MI)</a:t>
            </a:r>
          </a:p>
          <a:p>
            <a:pPr lvl="0"/>
            <a:r>
              <a:rPr lang="en-US" dirty="0" smtClean="0"/>
              <a:t>Non-Hodgkin lymphoma</a:t>
            </a:r>
          </a:p>
        </p:txBody>
      </p:sp>
      <p:sp>
        <p:nvSpPr>
          <p:cNvPr id="5" name="Slide Number Placeholder 4"/>
          <p:cNvSpPr>
            <a:spLocks noGrp="1"/>
          </p:cNvSpPr>
          <p:nvPr>
            <p:ph type="sldNum" sz="quarter" idx="4"/>
          </p:nvPr>
        </p:nvSpPr>
        <p:spPr/>
        <p:txBody>
          <a:bodyPr/>
          <a:lstStyle/>
          <a:p>
            <a:fld id="{04E34968-DBBB-4A86-ABF3-CD5474A4D247}" type="slidenum">
              <a:rPr lang="en-US" smtClean="0"/>
              <a:pPr/>
              <a:t>115</a:t>
            </a:fld>
            <a:endParaRPr lang="en-US" dirty="0"/>
          </a:p>
        </p:txBody>
      </p:sp>
      <p:sp>
        <p:nvSpPr>
          <p:cNvPr id="9" name="Content Placeholder 2"/>
          <p:cNvSpPr txBox="1">
            <a:spLocks/>
          </p:cNvSpPr>
          <p:nvPr/>
        </p:nvSpPr>
        <p:spPr bwMode="auto">
          <a:xfrm>
            <a:off x="5062876" y="1641475"/>
            <a:ext cx="4240143"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a:lstStyle>
          <a:p>
            <a:pPr defTabSz="914400"/>
            <a:r>
              <a:rPr lang="en-US" kern="0" dirty="0" smtClean="0"/>
              <a:t>Peripheral arterial disease (PAD)</a:t>
            </a:r>
          </a:p>
          <a:p>
            <a:pPr defTabSz="914400"/>
            <a:r>
              <a:rPr lang="en-US" kern="0" dirty="0" smtClean="0"/>
              <a:t>Polycythemia</a:t>
            </a:r>
          </a:p>
          <a:p>
            <a:pPr defTabSz="914400"/>
            <a:r>
              <a:rPr lang="en-US" kern="0" dirty="0" smtClean="0"/>
              <a:t>Rheumatic heart disease (RHD)</a:t>
            </a:r>
          </a:p>
          <a:p>
            <a:pPr defTabSz="914400"/>
            <a:r>
              <a:rPr lang="en-US" kern="0" dirty="0" smtClean="0"/>
              <a:t>Shock</a:t>
            </a:r>
          </a:p>
          <a:p>
            <a:pPr defTabSz="914400"/>
            <a:r>
              <a:rPr lang="en-US" kern="0" dirty="0" smtClean="0"/>
              <a:t>Systemic lupus erythematosus (SLE)</a:t>
            </a:r>
          </a:p>
          <a:p>
            <a:pPr defTabSz="914400"/>
            <a:r>
              <a:rPr lang="en-US" kern="0" dirty="0" smtClean="0"/>
              <a:t>Thrombophlebitis</a:t>
            </a:r>
            <a:endParaRPr lang="en-US" kern="0" dirty="0"/>
          </a:p>
        </p:txBody>
      </p:sp>
    </p:spTree>
    <p:extLst>
      <p:ext uri="{BB962C8B-B14F-4D97-AF65-F5344CB8AC3E}">
        <p14:creationId xmlns:p14="http://schemas.microsoft.com/office/powerpoint/2010/main" val="842143385"/>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882900"/>
            <a:ext cx="7772400" cy="3225800"/>
          </a:xfrm>
        </p:spPr>
        <p:txBody>
          <a:bodyPr/>
          <a:lstStyle/>
          <a:p>
            <a:pPr marL="0" lvl="0" indent="0" algn="ctr">
              <a:buNone/>
            </a:pPr>
            <a:r>
              <a:rPr lang="en-US" sz="3600" dirty="0" smtClean="0"/>
              <a:t>Questions?</a:t>
            </a:r>
            <a:endParaRPr lang="en-US" sz="3600"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116</a:t>
            </a:fld>
            <a:endParaRPr lang="en-US" dirty="0"/>
          </a:p>
        </p:txBody>
      </p:sp>
    </p:spTree>
    <p:extLst>
      <p:ext uri="{BB962C8B-B14F-4D97-AF65-F5344CB8AC3E}">
        <p14:creationId xmlns:p14="http://schemas.microsoft.com/office/powerpoint/2010/main" val="10044723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Chambers of the Heart </a:t>
            </a:r>
            <a:br>
              <a:rPr lang="en-US" dirty="0" smtClean="0"/>
            </a:br>
            <a:r>
              <a:rPr lang="en-US" sz="1600" dirty="0" smtClean="0"/>
              <a:t>(Slide 1 of 5)</a:t>
            </a:r>
            <a:endParaRPr lang="en-US" sz="1600" dirty="0"/>
          </a:p>
        </p:txBody>
      </p:sp>
      <p:sp>
        <p:nvSpPr>
          <p:cNvPr id="3" name="Content Placeholder 2"/>
          <p:cNvSpPr>
            <a:spLocks noGrp="1"/>
          </p:cNvSpPr>
          <p:nvPr>
            <p:ph idx="1"/>
          </p:nvPr>
        </p:nvSpPr>
        <p:spPr/>
        <p:txBody>
          <a:bodyPr/>
          <a:lstStyle/>
          <a:p>
            <a:pPr lvl="0"/>
            <a:r>
              <a:rPr lang="en-US" dirty="0" smtClean="0"/>
              <a:t>Four chambers</a:t>
            </a:r>
          </a:p>
          <a:p>
            <a:pPr lvl="1"/>
            <a:r>
              <a:rPr lang="en-US" dirty="0" smtClean="0"/>
              <a:t>Right atrium</a:t>
            </a:r>
          </a:p>
          <a:p>
            <a:pPr lvl="1"/>
            <a:r>
              <a:rPr lang="en-US" dirty="0" smtClean="0"/>
              <a:t>Right ventricle</a:t>
            </a:r>
          </a:p>
          <a:p>
            <a:pPr lvl="1"/>
            <a:r>
              <a:rPr lang="en-US" dirty="0" smtClean="0"/>
              <a:t>Left atrium</a:t>
            </a:r>
          </a:p>
          <a:p>
            <a:pPr lvl="1"/>
            <a:r>
              <a:rPr lang="en-US" dirty="0" smtClean="0"/>
              <a:t>Left ventricle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15463927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Chambers of the Heart </a:t>
            </a:r>
            <a:br>
              <a:rPr lang="en-US" dirty="0" smtClean="0"/>
            </a:br>
            <a:r>
              <a:rPr lang="en-US" sz="1600" dirty="0" smtClean="0"/>
              <a:t>(Slide 2 of 5)</a:t>
            </a:r>
            <a:endParaRPr lang="en-US" sz="1600" dirty="0"/>
          </a:p>
        </p:txBody>
      </p:sp>
      <p:sp>
        <p:nvSpPr>
          <p:cNvPr id="3" name="Content Placeholder 2"/>
          <p:cNvSpPr>
            <a:spLocks noGrp="1"/>
          </p:cNvSpPr>
          <p:nvPr>
            <p:ph idx="1"/>
          </p:nvPr>
        </p:nvSpPr>
        <p:spPr/>
        <p:txBody>
          <a:bodyPr/>
          <a:lstStyle/>
          <a:p>
            <a:pPr lvl="0"/>
            <a:r>
              <a:rPr lang="en-US" dirty="0" smtClean="0"/>
              <a:t>Atria: Thin-walled chambers </a:t>
            </a:r>
          </a:p>
          <a:p>
            <a:pPr lvl="1"/>
            <a:r>
              <a:rPr lang="en-US" dirty="0" smtClean="0"/>
              <a:t>Receive blood from the veins</a:t>
            </a:r>
          </a:p>
          <a:p>
            <a:pPr lvl="0"/>
            <a:r>
              <a:rPr lang="en-US" dirty="0" smtClean="0"/>
              <a:t>Ventricles: Thick-walled chambers </a:t>
            </a:r>
          </a:p>
          <a:p>
            <a:pPr lvl="1"/>
            <a:r>
              <a:rPr lang="en-US" dirty="0" smtClean="0"/>
              <a:t>Forcefully pump blood out of the heart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41705551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Chambers of the Heart </a:t>
            </a:r>
            <a:br>
              <a:rPr lang="en-US" dirty="0" smtClean="0"/>
            </a:br>
            <a:r>
              <a:rPr lang="en-US" sz="1600" dirty="0" smtClean="0"/>
              <a:t>(Slide 3 of 5)</a:t>
            </a:r>
            <a:endParaRPr lang="en-US" sz="1600" dirty="0"/>
          </a:p>
        </p:txBody>
      </p:sp>
      <p:sp>
        <p:nvSpPr>
          <p:cNvPr id="3" name="Content Placeholder 2"/>
          <p:cNvSpPr>
            <a:spLocks noGrp="1"/>
          </p:cNvSpPr>
          <p:nvPr>
            <p:ph idx="1"/>
          </p:nvPr>
        </p:nvSpPr>
        <p:spPr/>
        <p:txBody>
          <a:bodyPr/>
          <a:lstStyle/>
          <a:p>
            <a:pPr lvl="0"/>
            <a:r>
              <a:rPr lang="en-US" dirty="0" smtClean="0"/>
              <a:t>Right atrium: Receives deoxygenated blood from superior vena cava and inferior vena cava</a:t>
            </a:r>
          </a:p>
          <a:p>
            <a:pPr lvl="1"/>
            <a:r>
              <a:rPr lang="en-US" dirty="0" smtClean="0"/>
              <a:t>Superior vena cava: Returns blood to heart</a:t>
            </a:r>
          </a:p>
          <a:p>
            <a:pPr lvl="1"/>
            <a:r>
              <a:rPr lang="en-US" dirty="0" smtClean="0"/>
              <a:t>Inferior vena cava: Returns blood to heart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19870083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Chambers of the Heart </a:t>
            </a:r>
            <a:br>
              <a:rPr lang="en-US" dirty="0" smtClean="0"/>
            </a:br>
            <a:r>
              <a:rPr lang="en-US" sz="1600" dirty="0" smtClean="0"/>
              <a:t>(Slide 4 of 5)</a:t>
            </a:r>
            <a:endParaRPr lang="en-US" sz="1600" dirty="0"/>
          </a:p>
        </p:txBody>
      </p:sp>
      <p:sp>
        <p:nvSpPr>
          <p:cNvPr id="3" name="Content Placeholder 2"/>
          <p:cNvSpPr>
            <a:spLocks noGrp="1"/>
          </p:cNvSpPr>
          <p:nvPr>
            <p:ph idx="1"/>
          </p:nvPr>
        </p:nvSpPr>
        <p:spPr/>
        <p:txBody>
          <a:bodyPr/>
          <a:lstStyle/>
          <a:p>
            <a:pPr lvl="0"/>
            <a:r>
              <a:rPr lang="en-US" dirty="0" smtClean="0"/>
              <a:t>Left atrium: Receives oxygenated blood from lungs through four pulmonary veins</a:t>
            </a:r>
          </a:p>
          <a:p>
            <a:pPr lvl="0"/>
            <a:r>
              <a:rPr lang="en-US" dirty="0" smtClean="0"/>
              <a:t>Interatrial septum: Partition that separates right and left atria </a:t>
            </a:r>
          </a:p>
          <a:p>
            <a:pPr lvl="1"/>
            <a:r>
              <a:rPr lang="en-US" dirty="0" smtClean="0"/>
              <a:t>Fossa ovalis: Thin region in the septum, represents an opening (foramen ovale) that is present between the atria in the fetal heart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6668022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Chambers of the Heart </a:t>
            </a:r>
            <a:br>
              <a:rPr lang="en-US" dirty="0" smtClean="0"/>
            </a:br>
            <a:r>
              <a:rPr lang="en-US" sz="1600" dirty="0" smtClean="0"/>
              <a:t>(Slide 5 of 5)</a:t>
            </a:r>
            <a:endParaRPr lang="en-US" sz="1600" dirty="0"/>
          </a:p>
        </p:txBody>
      </p:sp>
      <p:sp>
        <p:nvSpPr>
          <p:cNvPr id="3" name="Content Placeholder 2"/>
          <p:cNvSpPr>
            <a:spLocks noGrp="1"/>
          </p:cNvSpPr>
          <p:nvPr>
            <p:ph idx="1"/>
          </p:nvPr>
        </p:nvSpPr>
        <p:spPr/>
        <p:txBody>
          <a:bodyPr/>
          <a:lstStyle/>
          <a:p>
            <a:pPr lvl="0"/>
            <a:r>
              <a:rPr lang="en-US" dirty="0" smtClean="0"/>
              <a:t>Right ventricle: Receives blood from the right atrium </a:t>
            </a:r>
          </a:p>
          <a:p>
            <a:pPr lvl="1"/>
            <a:r>
              <a:rPr lang="en-US" dirty="0" smtClean="0"/>
              <a:t>Pumps it to lungs, where it picks up oxygen</a:t>
            </a:r>
          </a:p>
          <a:p>
            <a:pPr lvl="0"/>
            <a:r>
              <a:rPr lang="en-US" dirty="0" smtClean="0"/>
              <a:t>Left ventricle: Receives blood from left atrium</a:t>
            </a:r>
          </a:p>
          <a:p>
            <a:pPr lvl="1"/>
            <a:r>
              <a:rPr lang="en-US" dirty="0" smtClean="0"/>
              <a:t>Pumps it to tissues of body</a:t>
            </a:r>
          </a:p>
          <a:p>
            <a:pPr lvl="0"/>
            <a:r>
              <a:rPr lang="en-US" dirty="0" smtClean="0"/>
              <a:t>Interventricular septum: Thick, muscular partition between the right and left ventricles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28487893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Valves of the Heart</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Atrioventricular (AV) valves</a:t>
            </a:r>
          </a:p>
          <a:p>
            <a:pPr lvl="1"/>
            <a:r>
              <a:rPr lang="en-US" dirty="0" smtClean="0"/>
              <a:t>Permit the flow of blood from atria into corresponding ventricle</a:t>
            </a:r>
          </a:p>
          <a:p>
            <a:pPr lvl="1"/>
            <a:r>
              <a:rPr lang="en-US" dirty="0" smtClean="0"/>
              <a:t>Prevent backflow of blood from ventricles into atria</a:t>
            </a:r>
          </a:p>
          <a:p>
            <a:pPr lvl="1"/>
            <a:r>
              <a:rPr lang="en-US" dirty="0" smtClean="0"/>
              <a:t>Consist of a fibrous connective tissue ring and double folds of endocardium</a:t>
            </a:r>
          </a:p>
          <a:p>
            <a:pPr lvl="2"/>
            <a:r>
              <a:rPr lang="en-US" dirty="0" smtClean="0"/>
              <a:t>Form the cusps of the valve – attached to papillary muscles in the ventricles by chordae tendineae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35622775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Valves of the Heart</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Atrioventricular (AV) valves</a:t>
            </a:r>
          </a:p>
          <a:p>
            <a:pPr lvl="1"/>
            <a:r>
              <a:rPr lang="en-US" dirty="0" smtClean="0"/>
              <a:t>Tricuspid valve: Between right atrium and right ventricle</a:t>
            </a:r>
          </a:p>
          <a:p>
            <a:pPr lvl="2"/>
            <a:r>
              <a:rPr lang="en-US" dirty="0" smtClean="0"/>
              <a:t>Has three cusps </a:t>
            </a:r>
          </a:p>
          <a:p>
            <a:pPr lvl="1"/>
            <a:r>
              <a:rPr lang="en-US" dirty="0" smtClean="0"/>
              <a:t>Bicuspid (mitral) valve: Between left atrium and left ventricle </a:t>
            </a:r>
          </a:p>
          <a:p>
            <a:pPr lvl="2"/>
            <a:r>
              <a:rPr lang="en-US" dirty="0" smtClean="0"/>
              <a:t>Has two cusps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27168023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Valves of the Heart</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Semilunar (SL) valves</a:t>
            </a:r>
          </a:p>
          <a:p>
            <a:pPr lvl="1"/>
            <a:r>
              <a:rPr lang="en-US" dirty="0" smtClean="0"/>
              <a:t>Located at the bases of the large vessels that carry blood from the ventricles </a:t>
            </a:r>
          </a:p>
          <a:p>
            <a:pPr lvl="1"/>
            <a:r>
              <a:rPr lang="en-US" dirty="0" smtClean="0"/>
              <a:t>Each valve consists of three cuplike cusps</a:t>
            </a:r>
          </a:p>
          <a:p>
            <a:pPr lvl="1"/>
            <a:r>
              <a:rPr lang="en-US" dirty="0" smtClean="0"/>
              <a:t>Prevent the flow of blood back into the ventricles </a:t>
            </a:r>
          </a:p>
          <a:p>
            <a:pPr lvl="1"/>
            <a:r>
              <a:rPr lang="en-US" dirty="0" smtClean="0"/>
              <a:t>Pulmonary SL valve: Located at the exit of the right ventricle in the base of the pulmonary trunk</a:t>
            </a:r>
          </a:p>
          <a:p>
            <a:pPr lvl="1"/>
            <a:r>
              <a:rPr lang="en-US" dirty="0" smtClean="0"/>
              <a:t>Aortic SL valve: Located at the exit of the left ventricle in the base of the aorta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1962336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Lesson 12.1: The Heart</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marL="457200">
              <a:buFont typeface="+mj-lt"/>
              <a:buAutoNum type="arabicPeriod"/>
            </a:pPr>
            <a:r>
              <a:rPr lang="en-US" dirty="0" smtClean="0"/>
              <a:t>Describe the size and location of the heart.</a:t>
            </a:r>
          </a:p>
          <a:p>
            <a:pPr marL="457200">
              <a:buFont typeface="+mj-lt"/>
              <a:buAutoNum type="arabicPeriod"/>
            </a:pPr>
            <a:r>
              <a:rPr lang="en-US" dirty="0" smtClean="0"/>
              <a:t>Identify the layers of the heart wall, and state the type of tissue in each layer.</a:t>
            </a:r>
          </a:p>
          <a:p>
            <a:pPr marL="457200">
              <a:buFont typeface="+mj-lt"/>
              <a:buAutoNum type="arabicPeriod"/>
            </a:pPr>
            <a:r>
              <a:rPr lang="en-US" dirty="0" smtClean="0"/>
              <a:t>Label a diagram of the heart, including the chambers, valves, and associated vessels.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30931513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Pathway of Blood Through the Heart </a:t>
            </a: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Both atria contract at the same time </a:t>
            </a:r>
          </a:p>
          <a:p>
            <a:pPr lvl="0"/>
            <a:r>
              <a:rPr lang="en-US" dirty="0" smtClean="0"/>
              <a:t>Both ventricles contract at the same time</a:t>
            </a:r>
          </a:p>
          <a:p>
            <a:pPr lvl="0"/>
            <a:r>
              <a:rPr lang="en-US" dirty="0" smtClean="0"/>
              <a:t>Heart functions as two pumps </a:t>
            </a:r>
          </a:p>
          <a:p>
            <a:pPr lvl="1"/>
            <a:r>
              <a:rPr lang="en-US" dirty="0" smtClean="0"/>
              <a:t>Pulmonary circulation: Pump on the right side</a:t>
            </a:r>
          </a:p>
          <a:p>
            <a:pPr lvl="2"/>
            <a:r>
              <a:rPr lang="en-US" dirty="0" smtClean="0"/>
              <a:t>Pumps blood to lungs</a:t>
            </a:r>
          </a:p>
          <a:p>
            <a:pPr lvl="1"/>
            <a:r>
              <a:rPr lang="en-US" dirty="0" smtClean="0"/>
              <a:t>Systemic circulation: Pump on the left side</a:t>
            </a:r>
          </a:p>
          <a:p>
            <a:pPr lvl="2"/>
            <a:r>
              <a:rPr lang="en-US" dirty="0" smtClean="0"/>
              <a:t>Pumps blood to rest of body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32223449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Pathway of Blood Through the Heart </a:t>
            </a: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Blood flow through the heart</a:t>
            </a:r>
          </a:p>
          <a:p>
            <a:pPr lvl="1"/>
            <a:r>
              <a:rPr lang="en-US" dirty="0" smtClean="0"/>
              <a:t>Blood enters right atrium through superior vena cava and inferior vena cava</a:t>
            </a:r>
          </a:p>
          <a:p>
            <a:pPr lvl="2"/>
            <a:r>
              <a:rPr lang="en-US" dirty="0" smtClean="0"/>
              <a:t>Low in oxygen and high in carbon dioxide</a:t>
            </a:r>
          </a:p>
          <a:p>
            <a:pPr lvl="1"/>
            <a:r>
              <a:rPr lang="en-US" dirty="0" smtClean="0"/>
              <a:t>Flows through tricuspid valve into right ventricle</a:t>
            </a:r>
          </a:p>
          <a:p>
            <a:pPr lvl="1"/>
            <a:r>
              <a:rPr lang="en-US" dirty="0" smtClean="0"/>
              <a:t>Passes through pulmonary SL valve </a:t>
            </a:r>
          </a:p>
          <a:p>
            <a:pPr lvl="1"/>
            <a:r>
              <a:rPr lang="en-US" dirty="0" smtClean="0"/>
              <a:t>Flows into pulmonary trunk and into pulmonary arteries</a:t>
            </a:r>
          </a:p>
          <a:p>
            <a:pPr lvl="1"/>
            <a:r>
              <a:rPr lang="en-US" dirty="0" smtClean="0"/>
              <a:t>Blood carried to lungs</a:t>
            </a:r>
          </a:p>
          <a:p>
            <a:pPr lvl="1"/>
            <a:r>
              <a:rPr lang="en-US" dirty="0" smtClean="0"/>
              <a:t>Carbon dioxide is released and oxygen is picked up</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6662660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Pathway of Blood Through the Heart </a:t>
            </a: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Blood flow through the heart</a:t>
            </a:r>
          </a:p>
          <a:p>
            <a:pPr lvl="1"/>
            <a:r>
              <a:rPr lang="en-US" dirty="0" smtClean="0"/>
              <a:t>Pulmonary veins carry blood to left atrium</a:t>
            </a:r>
          </a:p>
          <a:p>
            <a:pPr lvl="1"/>
            <a:r>
              <a:rPr lang="en-US" dirty="0" smtClean="0"/>
              <a:t>Blood flows through bicuspid valve into left ventricle</a:t>
            </a:r>
          </a:p>
          <a:p>
            <a:pPr lvl="1"/>
            <a:r>
              <a:rPr lang="en-US" dirty="0" smtClean="0"/>
              <a:t>Flows through aortic SL valve into aorta</a:t>
            </a:r>
          </a:p>
          <a:p>
            <a:pPr lvl="1"/>
            <a:r>
              <a:rPr lang="en-US" dirty="0" smtClean="0"/>
              <a:t>Distributed to all parts of the body through the systemic circulation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Tree>
    <p:extLst>
      <p:ext uri="{BB962C8B-B14F-4D97-AF65-F5344CB8AC3E}">
        <p14:creationId xmlns:p14="http://schemas.microsoft.com/office/powerpoint/2010/main" val="29013020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Supply to the Myocardium</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Myocardium </a:t>
            </a:r>
          </a:p>
          <a:p>
            <a:pPr lvl="1"/>
            <a:r>
              <a:rPr lang="en-US" dirty="0" smtClean="0"/>
              <a:t>Needs a continuous supply of oxygen and nutrients </a:t>
            </a:r>
          </a:p>
          <a:p>
            <a:pPr lvl="1"/>
            <a:r>
              <a:rPr lang="en-US" dirty="0" smtClean="0"/>
              <a:t>Has an extensive network of blood vessels</a:t>
            </a:r>
          </a:p>
          <a:p>
            <a:pPr lvl="0"/>
            <a:r>
              <a:rPr lang="en-US" dirty="0" smtClean="0"/>
              <a:t>Two coronary arteries branch from aorta </a:t>
            </a:r>
          </a:p>
          <a:p>
            <a:pPr lvl="1"/>
            <a:r>
              <a:rPr lang="en-US" dirty="0" smtClean="0"/>
              <a:t>Right and left coronary arteries have numerous branches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Tree>
    <p:extLst>
      <p:ext uri="{BB962C8B-B14F-4D97-AF65-F5344CB8AC3E}">
        <p14:creationId xmlns:p14="http://schemas.microsoft.com/office/powerpoint/2010/main" val="41869108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Supply to the Myocardium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Functions </a:t>
            </a:r>
          </a:p>
          <a:p>
            <a:pPr lvl="1"/>
            <a:r>
              <a:rPr lang="en-US" dirty="0" smtClean="0"/>
              <a:t>Pump blood to the lungs through the pulmonary circulation </a:t>
            </a:r>
          </a:p>
          <a:p>
            <a:pPr lvl="1"/>
            <a:r>
              <a:rPr lang="en-US" dirty="0" smtClean="0"/>
              <a:t>Pump blood to the rest of the body through the systemic circulation</a:t>
            </a:r>
          </a:p>
          <a:p>
            <a:pPr lvl="0"/>
            <a:r>
              <a:rPr lang="en-US" dirty="0" smtClean="0"/>
              <a:t>Accomplished by contraction and relaxation of the cardiac muscle in the myocardium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Tree>
    <p:extLst>
      <p:ext uri="{BB962C8B-B14F-4D97-AF65-F5344CB8AC3E}">
        <p14:creationId xmlns:p14="http://schemas.microsoft.com/office/powerpoint/2010/main" val="15798360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Components of the Conduction System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Sinoatrial node (SA node)</a:t>
            </a:r>
          </a:p>
          <a:p>
            <a:pPr lvl="1"/>
            <a:r>
              <a:rPr lang="en-US" dirty="0" smtClean="0"/>
              <a:t>Located in the right atrium, near entrance of superior vena cava</a:t>
            </a:r>
          </a:p>
          <a:p>
            <a:pPr lvl="1"/>
            <a:r>
              <a:rPr lang="en-US" dirty="0" smtClean="0"/>
              <a:t>Initiates impulses without neural stimulation</a:t>
            </a:r>
          </a:p>
          <a:p>
            <a:pPr lvl="2"/>
            <a:r>
              <a:rPr lang="en-US" dirty="0" smtClean="0"/>
              <a:t>70-80 times per minute</a:t>
            </a:r>
          </a:p>
          <a:p>
            <a:pPr lvl="1"/>
            <a:r>
              <a:rPr lang="en-US" dirty="0" smtClean="0"/>
              <a:t>Establishes basic rhythm of the heartbeat</a:t>
            </a:r>
          </a:p>
          <a:p>
            <a:pPr lvl="2"/>
            <a:r>
              <a:rPr lang="en-US" dirty="0" smtClean="0"/>
              <a:t>Called the pacemaker of the heart</a:t>
            </a:r>
          </a:p>
          <a:p>
            <a:pPr lvl="1"/>
            <a:r>
              <a:rPr lang="en-US" dirty="0" smtClean="0"/>
              <a:t>Impulses travel throughout atrial myocardium</a:t>
            </a:r>
          </a:p>
          <a:p>
            <a:pPr lvl="2"/>
            <a:r>
              <a:rPr lang="en-US" dirty="0" smtClean="0"/>
              <a:t>Cause atria to contract simultaneously</a:t>
            </a:r>
          </a:p>
          <a:p>
            <a:pPr lvl="2"/>
            <a:r>
              <a:rPr lang="en-US" dirty="0" smtClean="0"/>
              <a:t>Impulses reach AV node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Tree>
    <p:extLst>
      <p:ext uri="{BB962C8B-B14F-4D97-AF65-F5344CB8AC3E}">
        <p14:creationId xmlns:p14="http://schemas.microsoft.com/office/powerpoint/2010/main" val="1037895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Atrioventricular node (AV node)</a:t>
            </a:r>
          </a:p>
          <a:p>
            <a:pPr lvl="1"/>
            <a:r>
              <a:rPr lang="en-US" dirty="0" smtClean="0"/>
              <a:t>Located in floor of right atrium, near interatrial septum</a:t>
            </a:r>
          </a:p>
          <a:p>
            <a:pPr lvl="1"/>
            <a:r>
              <a:rPr lang="en-US" dirty="0" smtClean="0"/>
              <a:t>Cells in the AV node conduct impulses more slowly </a:t>
            </a:r>
          </a:p>
          <a:p>
            <a:pPr lvl="2"/>
            <a:r>
              <a:rPr lang="en-US" dirty="0" smtClean="0"/>
              <a:t>Causes brief delay as impulses travel through the node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Components of the Conduction System </a:t>
            </a:r>
            <a:br>
              <a:rPr lang="en-US" dirty="0" smtClean="0"/>
            </a:br>
            <a:r>
              <a:rPr lang="en-US" sz="1600" dirty="0" smtClean="0"/>
              <a:t>(Slide 2 of 3)</a:t>
            </a:r>
            <a:endParaRPr lang="en-US" sz="1600" dirty="0"/>
          </a:p>
        </p:txBody>
      </p:sp>
    </p:spTree>
    <p:extLst>
      <p:ext uri="{BB962C8B-B14F-4D97-AF65-F5344CB8AC3E}">
        <p14:creationId xmlns:p14="http://schemas.microsoft.com/office/powerpoint/2010/main" val="47716423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Atrioventricular bundle, bundle branches, and conduction myofibers</a:t>
            </a:r>
          </a:p>
          <a:p>
            <a:pPr lvl="1"/>
            <a:r>
              <a:rPr lang="en-US" dirty="0" smtClean="0"/>
              <a:t>From AV node, impulses travel through AV bundle (bundle of His) to right and left bundle branches</a:t>
            </a:r>
          </a:p>
          <a:p>
            <a:pPr lvl="1"/>
            <a:r>
              <a:rPr lang="en-US" dirty="0" smtClean="0"/>
              <a:t>Bundle branches</a:t>
            </a:r>
          </a:p>
          <a:p>
            <a:pPr lvl="2"/>
            <a:r>
              <a:rPr lang="en-US" dirty="0" smtClean="0"/>
              <a:t>Extend along the right and left sides of the interventricular septum </a:t>
            </a:r>
          </a:p>
          <a:p>
            <a:pPr lvl="2"/>
            <a:r>
              <a:rPr lang="en-US" dirty="0" smtClean="0"/>
              <a:t>Branch profusely to form conduction myofibers (Purkinje fibers) </a:t>
            </a:r>
          </a:p>
          <a:p>
            <a:pPr lvl="1"/>
            <a:r>
              <a:rPr lang="en-US" dirty="0" smtClean="0"/>
              <a:t>Conduction myofibers transmit impulses to myocardium</a:t>
            </a:r>
          </a:p>
          <a:p>
            <a:pPr lvl="2"/>
            <a:r>
              <a:rPr lang="en-US" dirty="0" smtClean="0"/>
              <a:t>Cause ventricles to contract simultaneously</a:t>
            </a:r>
            <a:r>
              <a:rPr lang="en-US" dirty="0" smtClean="0">
                <a:latin typeface="Arial"/>
                <a:cs typeface="Arial"/>
              </a:rPr>
              <a:t>—</a:t>
            </a:r>
            <a:r>
              <a:rPr lang="en-US" dirty="0" smtClean="0"/>
              <a:t>blood is forced out through SL valves into aorta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Components of the Conduction System </a:t>
            </a:r>
            <a:br>
              <a:rPr lang="en-US" dirty="0" smtClean="0"/>
            </a:br>
            <a:r>
              <a:rPr lang="en-US" sz="1600" dirty="0" smtClean="0"/>
              <a:t>(Slide 3 of 3)</a:t>
            </a:r>
            <a:endParaRPr lang="en-US" sz="1600" dirty="0"/>
          </a:p>
        </p:txBody>
      </p:sp>
    </p:spTree>
    <p:extLst>
      <p:ext uri="{BB962C8B-B14F-4D97-AF65-F5344CB8AC3E}">
        <p14:creationId xmlns:p14="http://schemas.microsoft.com/office/powerpoint/2010/main" val="1382704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Cardiac Cycle </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Consists of one heartbeat </a:t>
            </a:r>
          </a:p>
          <a:p>
            <a:pPr lvl="1"/>
            <a:r>
              <a:rPr lang="en-US" dirty="0" smtClean="0"/>
              <a:t>Two atria contract at same time</a:t>
            </a:r>
          </a:p>
          <a:p>
            <a:pPr lvl="1"/>
            <a:r>
              <a:rPr lang="en-US" dirty="0" smtClean="0"/>
              <a:t>Then relax while two ventricles contract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1492039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Cardiac Cycle </a:t>
            </a:r>
            <a:br>
              <a:rPr lang="en-US" dirty="0" smtClean="0"/>
            </a:br>
            <a:r>
              <a:rPr lang="en-US" sz="1600" dirty="0" smtClean="0"/>
              <a:t>(Slide 2 of 3)</a:t>
            </a:r>
            <a:endParaRPr lang="en-US" sz="1600" dirty="0"/>
          </a:p>
        </p:txBody>
      </p:sp>
      <p:sp>
        <p:nvSpPr>
          <p:cNvPr id="3" name="Content Placeholder 2"/>
          <p:cNvSpPr>
            <a:spLocks noGrp="1"/>
          </p:cNvSpPr>
          <p:nvPr>
            <p:ph idx="1"/>
          </p:nvPr>
        </p:nvSpPr>
        <p:spPr>
          <a:xfrm>
            <a:off x="685800" y="1641475"/>
            <a:ext cx="8128000" cy="4454525"/>
          </a:xfrm>
        </p:spPr>
        <p:txBody>
          <a:bodyPr/>
          <a:lstStyle/>
          <a:p>
            <a:pPr lvl="0"/>
            <a:r>
              <a:rPr lang="en-US" dirty="0" smtClean="0"/>
              <a:t>With a heart rate of 75 beats per minute, one cardiac cycle lasts 0.8 second</a:t>
            </a:r>
          </a:p>
          <a:p>
            <a:pPr lvl="1"/>
            <a:r>
              <a:rPr lang="en-US" dirty="0" smtClean="0"/>
              <a:t>Atrial systole: Contraction of the atria (0.1 second)</a:t>
            </a:r>
          </a:p>
          <a:p>
            <a:pPr lvl="2"/>
            <a:r>
              <a:rPr lang="en-US" dirty="0" smtClean="0"/>
              <a:t>AV valves are open</a:t>
            </a:r>
          </a:p>
          <a:p>
            <a:pPr lvl="2"/>
            <a:r>
              <a:rPr lang="en-US" dirty="0" smtClean="0"/>
              <a:t>Ventricles are in diastole (relaxed)</a:t>
            </a:r>
          </a:p>
          <a:p>
            <a:pPr lvl="2"/>
            <a:r>
              <a:rPr lang="en-US" dirty="0" smtClean="0"/>
              <a:t>Blood is forced into ventricles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40587114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a:buFont typeface="+mj-lt"/>
              <a:buAutoNum type="arabicPeriod" startAt="4"/>
            </a:pPr>
            <a:r>
              <a:rPr lang="en-US" dirty="0" smtClean="0"/>
              <a:t>Trace the pathway of blood flow through the heart.</a:t>
            </a:r>
          </a:p>
          <a:p>
            <a:pPr marL="457200">
              <a:buFont typeface="+mj-lt"/>
              <a:buAutoNum type="arabicPeriod" startAt="4"/>
            </a:pPr>
            <a:r>
              <a:rPr lang="en-US" dirty="0" smtClean="0"/>
              <a:t>Describe the components and function of the conduction system of the heart.</a:t>
            </a:r>
          </a:p>
          <a:p>
            <a:pPr marL="457200">
              <a:buFont typeface="+mj-lt"/>
              <a:buAutoNum type="arabicPeriod" startAt="4"/>
            </a:pPr>
            <a:r>
              <a:rPr lang="en-US" dirty="0" smtClean="0"/>
              <a:t>Summarize the events of a cardiac cycle, and correlate the heart sounds heard with these events.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Learning Objectives</a:t>
            </a:r>
            <a:br>
              <a:rPr lang="en-US" dirty="0" smtClean="0"/>
            </a:br>
            <a:r>
              <a:rPr lang="en-US" dirty="0" smtClean="0"/>
              <a:t>Lesson 12.1: The Heart</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40963495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Cardiac Cycle </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With a heart rate of 75 beats per minute, one cardiac cycle lasts 0.8 second</a:t>
            </a:r>
          </a:p>
          <a:p>
            <a:pPr lvl="1"/>
            <a:r>
              <a:rPr lang="en-US" dirty="0" smtClean="0"/>
              <a:t>Ventricular systole: Contraction of ventricles (0.3 second)</a:t>
            </a:r>
          </a:p>
          <a:p>
            <a:pPr lvl="2"/>
            <a:r>
              <a:rPr lang="en-US" dirty="0" smtClean="0"/>
              <a:t>Atria are in diastole (relaxed)</a:t>
            </a:r>
            <a:r>
              <a:rPr lang="en-US" dirty="0" smtClean="0">
                <a:latin typeface="Arial"/>
                <a:cs typeface="Arial"/>
              </a:rPr>
              <a:t>—</a:t>
            </a:r>
            <a:r>
              <a:rPr lang="en-US" dirty="0" smtClean="0"/>
              <a:t>filling with blood returned through venae cavae</a:t>
            </a:r>
          </a:p>
          <a:p>
            <a:pPr lvl="1"/>
            <a:r>
              <a:rPr lang="en-US" dirty="0" smtClean="0"/>
              <a:t>All chambers are in simultaneous diastole (0.4 second)</a:t>
            </a:r>
          </a:p>
          <a:p>
            <a:pPr lvl="2"/>
            <a:r>
              <a:rPr lang="en-US" dirty="0" smtClean="0"/>
              <a:t>70% of ventricular filling occurs during this period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31940537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Heart Sounds</a:t>
            </a:r>
            <a:endParaRPr lang="en-US" dirty="0"/>
          </a:p>
        </p:txBody>
      </p:sp>
      <p:sp>
        <p:nvSpPr>
          <p:cNvPr id="3" name="Content Placeholder 2"/>
          <p:cNvSpPr>
            <a:spLocks noGrp="1"/>
          </p:cNvSpPr>
          <p:nvPr>
            <p:ph idx="1"/>
          </p:nvPr>
        </p:nvSpPr>
        <p:spPr/>
        <p:txBody>
          <a:bodyPr/>
          <a:lstStyle/>
          <a:p>
            <a:pPr lvl="0"/>
            <a:r>
              <a:rPr lang="en-US" dirty="0" smtClean="0"/>
              <a:t>First heart sound: Lubb</a:t>
            </a:r>
          </a:p>
          <a:p>
            <a:pPr lvl="1"/>
            <a:r>
              <a:rPr lang="en-US" dirty="0" smtClean="0"/>
              <a:t>Caused by closure of AV valves</a:t>
            </a:r>
          </a:p>
          <a:p>
            <a:pPr lvl="0"/>
            <a:r>
              <a:rPr lang="en-US" dirty="0" smtClean="0"/>
              <a:t>Second heart sound: Dupp</a:t>
            </a:r>
          </a:p>
          <a:p>
            <a:pPr lvl="1"/>
            <a:r>
              <a:rPr lang="en-US" dirty="0" smtClean="0"/>
              <a:t>Caused by closure of SL valves</a:t>
            </a:r>
          </a:p>
          <a:p>
            <a:pPr lvl="0"/>
            <a:r>
              <a:rPr lang="en-US" dirty="0" smtClean="0"/>
              <a:t>Pause between dupp of the first beat and lubb of second beat</a:t>
            </a:r>
          </a:p>
          <a:p>
            <a:pPr lvl="1"/>
            <a:r>
              <a:rPr lang="en-US" dirty="0" smtClean="0"/>
              <a:t>Entire heart is resting</a:t>
            </a:r>
          </a:p>
          <a:p>
            <a:pPr lvl="0"/>
            <a:r>
              <a:rPr lang="en-US" dirty="0" smtClean="0"/>
              <a:t>Abnormal heart sounds: Murmurs</a:t>
            </a:r>
          </a:p>
          <a:p>
            <a:pPr lvl="1"/>
            <a:r>
              <a:rPr lang="en-US" dirty="0" smtClean="0"/>
              <a:t>Caused by faulty valves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372375238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12.2: Blood and Blood Vessels</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marL="457200">
              <a:buFont typeface="+mj-lt"/>
              <a:buAutoNum type="arabicPeriod" startAt="7"/>
            </a:pPr>
            <a:r>
              <a:rPr lang="en-US" dirty="0" smtClean="0"/>
              <a:t>Describe the physical characteristics and functions of blood.</a:t>
            </a:r>
          </a:p>
          <a:p>
            <a:pPr marL="457200">
              <a:buFont typeface="+mj-lt"/>
              <a:buAutoNum type="arabicPeriod" startAt="7"/>
            </a:pPr>
            <a:r>
              <a:rPr lang="en-US" dirty="0" smtClean="0"/>
              <a:t>Identify the composition of blood plasma.</a:t>
            </a:r>
          </a:p>
          <a:p>
            <a:pPr marL="457200">
              <a:buFont typeface="+mj-lt"/>
              <a:buAutoNum type="arabicPeriod" startAt="7"/>
            </a:pPr>
            <a:r>
              <a:rPr lang="en-US" dirty="0" smtClean="0"/>
              <a:t>Identify the formed elements of the blood.</a:t>
            </a:r>
          </a:p>
          <a:p>
            <a:pPr marL="457200" indent="-457200">
              <a:buFont typeface="+mj-lt"/>
              <a:buAutoNum type="arabicPeriod" startAt="7"/>
            </a:pPr>
            <a:r>
              <a:rPr lang="en-US" dirty="0" smtClean="0"/>
              <a:t>State the function of each formed element in blood.</a:t>
            </a:r>
          </a:p>
          <a:p>
            <a:pPr marL="457200" indent="-457200">
              <a:buFont typeface="+mj-lt"/>
              <a:buAutoNum type="arabicPeriod" startAt="7"/>
            </a:pPr>
            <a:r>
              <a:rPr lang="en-US" dirty="0" smtClean="0"/>
              <a:t>Describe the life cycle of an erythrocyte.</a:t>
            </a:r>
          </a:p>
          <a:p>
            <a:pPr marL="457200" indent="-457200">
              <a:buFont typeface="+mj-lt"/>
              <a:buAutoNum type="arabicPeriod" startAt="7"/>
            </a:pPr>
            <a:r>
              <a:rPr lang="en-US" dirty="0" smtClean="0"/>
              <a:t>List and describe the five types of leukocytes.</a:t>
            </a:r>
          </a:p>
          <a:p>
            <a:pPr marL="457200" indent="-457200">
              <a:buFont typeface="+mj-lt"/>
              <a:buAutoNum type="arabicPeriod" startAt="7"/>
            </a:pP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404843029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13"/>
            </a:pPr>
            <a:r>
              <a:rPr lang="en-US" dirty="0" smtClean="0"/>
              <a:t>Explain the blood clotting mechanism of the body.</a:t>
            </a:r>
          </a:p>
          <a:p>
            <a:pPr marL="457200" indent="-457200">
              <a:buFont typeface="+mj-lt"/>
              <a:buAutoNum type="arabicPeriod" startAt="13"/>
            </a:pPr>
            <a:r>
              <a:rPr lang="en-US" dirty="0" smtClean="0"/>
              <a:t>Explain the basis of blood types.</a:t>
            </a:r>
          </a:p>
          <a:p>
            <a:pPr marL="457200" indent="-457200">
              <a:buFont typeface="+mj-lt"/>
              <a:buAutoNum type="arabicPeriod" startAt="13"/>
            </a:pPr>
            <a:r>
              <a:rPr lang="en-US" dirty="0" smtClean="0"/>
              <a:t>Describe the structure and function of arteries.</a:t>
            </a:r>
          </a:p>
          <a:p>
            <a:pPr marL="457200" indent="-457200">
              <a:buFont typeface="+mj-lt"/>
              <a:buAutoNum type="arabicPeriod" startAt="13"/>
            </a:pPr>
            <a:r>
              <a:rPr lang="en-US" dirty="0" smtClean="0"/>
              <a:t>Describe the structure and function of capillaries.</a:t>
            </a:r>
          </a:p>
          <a:p>
            <a:pPr marL="457200" indent="-457200">
              <a:buFont typeface="+mj-lt"/>
              <a:buAutoNum type="arabicPeriod" startAt="13"/>
            </a:pPr>
            <a:r>
              <a:rPr lang="en-US" dirty="0" smtClean="0"/>
              <a:t>Describe the structure and function of veins.</a:t>
            </a:r>
          </a:p>
          <a:p>
            <a:pPr marL="457200" indent="-457200">
              <a:buFont typeface="+mj-lt"/>
              <a:buAutoNum type="arabicPeriod" startAt="13"/>
            </a:pP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Learning Objectives</a:t>
            </a:r>
            <a:br>
              <a:rPr lang="en-US" dirty="0" smtClean="0"/>
            </a:br>
            <a:r>
              <a:rPr lang="en-US" dirty="0" smtClean="0"/>
              <a:t>Lesson 12.2: Blood and Blood Vessels</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754043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a:t>
            </a:r>
            <a:endParaRPr lang="en-US" dirty="0"/>
          </a:p>
        </p:txBody>
      </p:sp>
      <p:sp>
        <p:nvSpPr>
          <p:cNvPr id="3" name="Content Placeholder 2"/>
          <p:cNvSpPr>
            <a:spLocks noGrp="1"/>
          </p:cNvSpPr>
          <p:nvPr>
            <p:ph idx="1"/>
          </p:nvPr>
        </p:nvSpPr>
        <p:spPr/>
        <p:txBody>
          <a:bodyPr/>
          <a:lstStyle/>
          <a:p>
            <a:pPr lvl="0"/>
            <a:r>
              <a:rPr lang="en-US" dirty="0" smtClean="0"/>
              <a:t>Primary transport medium</a:t>
            </a:r>
          </a:p>
          <a:p>
            <a:pPr lvl="1"/>
            <a:r>
              <a:rPr lang="en-US" dirty="0" smtClean="0"/>
              <a:t>Provides cells with nutrients and oxygen</a:t>
            </a:r>
          </a:p>
          <a:p>
            <a:pPr lvl="1"/>
            <a:r>
              <a:rPr lang="en-US" dirty="0" smtClean="0"/>
              <a:t>Removes metabolic wastes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9812464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Functions and Characteristics of Blood </a:t>
            </a:r>
            <a:br>
              <a:rPr lang="en-US" dirty="0" smtClean="0"/>
            </a:br>
            <a:r>
              <a:rPr lang="en-US" sz="1600" dirty="0" smtClean="0"/>
              <a:t>(Slide 1 of 5) </a:t>
            </a:r>
            <a:endParaRPr lang="en-US" sz="1600" dirty="0"/>
          </a:p>
        </p:txBody>
      </p:sp>
      <p:sp>
        <p:nvSpPr>
          <p:cNvPr id="3" name="Content Placeholder 2"/>
          <p:cNvSpPr>
            <a:spLocks noGrp="1"/>
          </p:cNvSpPr>
          <p:nvPr>
            <p:ph idx="1"/>
          </p:nvPr>
        </p:nvSpPr>
        <p:spPr/>
        <p:txBody>
          <a:bodyPr/>
          <a:lstStyle/>
          <a:p>
            <a:pPr lvl="0"/>
            <a:r>
              <a:rPr lang="en-US" dirty="0" smtClean="0"/>
              <a:t>Connective tissue</a:t>
            </a:r>
          </a:p>
          <a:p>
            <a:pPr lvl="0"/>
            <a:r>
              <a:rPr lang="en-US" dirty="0" smtClean="0"/>
              <a:t>Consists of cells and cell fragments (formed elements) suspended in an intercellular matrix (plasma)</a:t>
            </a:r>
          </a:p>
          <a:p>
            <a:pPr lvl="0"/>
            <a:r>
              <a:rPr lang="en-US" dirty="0" smtClean="0"/>
              <a:t>Blood is the only liquid tissue in the body</a:t>
            </a:r>
          </a:p>
          <a:p>
            <a:pPr lvl="0"/>
            <a:r>
              <a:rPr lang="en-US" dirty="0" smtClean="0"/>
              <a:t>Blood volume in an average adult</a:t>
            </a:r>
          </a:p>
          <a:p>
            <a:pPr lvl="1"/>
            <a:r>
              <a:rPr lang="en-US" dirty="0" smtClean="0"/>
              <a:t>Female: 4-5 liters</a:t>
            </a:r>
          </a:p>
          <a:p>
            <a:pPr lvl="1"/>
            <a:r>
              <a:rPr lang="en-US" dirty="0" smtClean="0"/>
              <a:t>Male: 5-6 liters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404037671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Functions </a:t>
            </a:r>
          </a:p>
          <a:p>
            <a:pPr lvl="1"/>
            <a:r>
              <a:rPr lang="en-US" dirty="0" smtClean="0"/>
              <a:t>Transportation </a:t>
            </a:r>
          </a:p>
          <a:p>
            <a:pPr lvl="1"/>
            <a:r>
              <a:rPr lang="en-US" dirty="0" smtClean="0"/>
              <a:t>Regulation</a:t>
            </a:r>
          </a:p>
          <a:p>
            <a:pPr lvl="1"/>
            <a:r>
              <a:rPr lang="en-US" dirty="0" smtClean="0"/>
              <a:t>Protection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Functions and Characteristics of Blood </a:t>
            </a:r>
            <a:br>
              <a:rPr lang="en-US" dirty="0" smtClean="0"/>
            </a:br>
            <a:r>
              <a:rPr lang="en-US" sz="1600" dirty="0" smtClean="0"/>
              <a:t>(Slide 2 of 5) </a:t>
            </a:r>
            <a:endParaRPr lang="en-US" sz="1600" dirty="0"/>
          </a:p>
        </p:txBody>
      </p:sp>
    </p:spTree>
    <p:extLst>
      <p:ext uri="{BB962C8B-B14F-4D97-AF65-F5344CB8AC3E}">
        <p14:creationId xmlns:p14="http://schemas.microsoft.com/office/powerpoint/2010/main" val="264308989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Transportation </a:t>
            </a:r>
          </a:p>
          <a:p>
            <a:pPr lvl="1"/>
            <a:r>
              <a:rPr lang="en-US" dirty="0" smtClean="0"/>
              <a:t>Carries oxygen and nutrients to cells</a:t>
            </a:r>
          </a:p>
          <a:p>
            <a:pPr lvl="1"/>
            <a:r>
              <a:rPr lang="en-US" dirty="0" smtClean="0"/>
              <a:t>Transports carbon dioxide and nitrogenous wastes from the tissues to the lungs and kidneys</a:t>
            </a:r>
          </a:p>
          <a:p>
            <a:pPr lvl="1"/>
            <a:r>
              <a:rPr lang="en-US" dirty="0" smtClean="0"/>
              <a:t>Carries hormones from endocrine glands to target tissues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Functions and Characteristics of Blood </a:t>
            </a:r>
            <a:br>
              <a:rPr lang="en-US" dirty="0" smtClean="0"/>
            </a:br>
            <a:r>
              <a:rPr lang="en-US" sz="1600" dirty="0" smtClean="0"/>
              <a:t>(Slide 3 of 5) </a:t>
            </a:r>
            <a:endParaRPr lang="en-US" sz="1600" dirty="0"/>
          </a:p>
        </p:txBody>
      </p:sp>
    </p:spTree>
    <p:extLst>
      <p:ext uri="{BB962C8B-B14F-4D97-AF65-F5344CB8AC3E}">
        <p14:creationId xmlns:p14="http://schemas.microsoft.com/office/powerpoint/2010/main" val="38587855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Regulation </a:t>
            </a:r>
          </a:p>
          <a:p>
            <a:pPr lvl="1"/>
            <a:r>
              <a:rPr lang="en-US" dirty="0" smtClean="0"/>
              <a:t>Regulates body temperature</a:t>
            </a:r>
          </a:p>
          <a:p>
            <a:pPr lvl="2"/>
            <a:r>
              <a:rPr lang="en-US" dirty="0" smtClean="0"/>
              <a:t>Removes heat from skeletal muscles: </a:t>
            </a:r>
          </a:p>
          <a:p>
            <a:pPr lvl="1"/>
            <a:r>
              <a:rPr lang="en-US" dirty="0" smtClean="0"/>
              <a:t>Fluid and electrolyte balance</a:t>
            </a:r>
          </a:p>
          <a:p>
            <a:pPr lvl="2"/>
            <a:r>
              <a:rPr lang="en-US" dirty="0" smtClean="0"/>
              <a:t>Salts and plasma proteins contribute to the osmotic pressure</a:t>
            </a:r>
          </a:p>
          <a:p>
            <a:pPr lvl="1"/>
            <a:r>
              <a:rPr lang="en-US" dirty="0" smtClean="0"/>
              <a:t>pH regulation through the action of buffers in the blood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Functions and Characteristics of Blood </a:t>
            </a:r>
            <a:br>
              <a:rPr lang="en-US" dirty="0" smtClean="0"/>
            </a:br>
            <a:r>
              <a:rPr lang="en-US" sz="1600" dirty="0" smtClean="0"/>
              <a:t>(Slide 4 of 5) </a:t>
            </a:r>
            <a:endParaRPr lang="en-US" sz="1600" dirty="0"/>
          </a:p>
        </p:txBody>
      </p:sp>
    </p:spTree>
    <p:extLst>
      <p:ext uri="{BB962C8B-B14F-4D97-AF65-F5344CB8AC3E}">
        <p14:creationId xmlns:p14="http://schemas.microsoft.com/office/powerpoint/2010/main" val="378178676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Protection </a:t>
            </a:r>
          </a:p>
          <a:p>
            <a:pPr lvl="1"/>
            <a:r>
              <a:rPr lang="en-US" dirty="0" smtClean="0"/>
              <a:t>Clotting mechanisms prevent fluid loss through hemorrhage when blood vessels are damaged</a:t>
            </a:r>
          </a:p>
          <a:p>
            <a:pPr lvl="1"/>
            <a:r>
              <a:rPr lang="en-US" dirty="0" smtClean="0"/>
              <a:t>Phagocytic white blood cells help protect against microorganisms </a:t>
            </a:r>
          </a:p>
          <a:p>
            <a:pPr lvl="1"/>
            <a:r>
              <a:rPr lang="en-US" dirty="0" smtClean="0"/>
              <a:t>Antibodies in the plasma help protect against disease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Functions and Characteristics of Blood </a:t>
            </a:r>
            <a:br>
              <a:rPr lang="en-US" dirty="0" smtClean="0"/>
            </a:br>
            <a:r>
              <a:rPr lang="en-US" sz="1600" dirty="0" smtClean="0"/>
              <a:t>(Slide 5 of 5) </a:t>
            </a:r>
            <a:endParaRPr lang="en-US" sz="1600" dirty="0"/>
          </a:p>
        </p:txBody>
      </p:sp>
    </p:spTree>
    <p:extLst>
      <p:ext uri="{BB962C8B-B14F-4D97-AF65-F5344CB8AC3E}">
        <p14:creationId xmlns:p14="http://schemas.microsoft.com/office/powerpoint/2010/main" val="14446319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Introduction to the Circulatory System </a:t>
            </a:r>
            <a:endParaRPr lang="en-US" dirty="0"/>
          </a:p>
        </p:txBody>
      </p:sp>
      <p:sp>
        <p:nvSpPr>
          <p:cNvPr id="3" name="Content Placeholder 2"/>
          <p:cNvSpPr>
            <a:spLocks noGrp="1"/>
          </p:cNvSpPr>
          <p:nvPr>
            <p:ph idx="1"/>
          </p:nvPr>
        </p:nvSpPr>
        <p:spPr/>
        <p:txBody>
          <a:bodyPr/>
          <a:lstStyle/>
          <a:p>
            <a:pPr lvl="0"/>
            <a:r>
              <a:rPr lang="en-US" dirty="0" smtClean="0"/>
              <a:t>Made up of:</a:t>
            </a:r>
          </a:p>
          <a:p>
            <a:pPr lvl="1"/>
            <a:r>
              <a:rPr lang="en-US" dirty="0" smtClean="0"/>
              <a:t>Heart: Central pump</a:t>
            </a:r>
          </a:p>
          <a:p>
            <a:pPr lvl="1"/>
            <a:r>
              <a:rPr lang="en-US" dirty="0" smtClean="0"/>
              <a:t>Blood vessels: Move blood through body</a:t>
            </a:r>
          </a:p>
          <a:p>
            <a:pPr lvl="1"/>
            <a:r>
              <a:rPr lang="en-US" dirty="0" smtClean="0"/>
              <a:t>Blood: Transport medium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151305494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 of the Blood</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Plasma: 55% of blood volume </a:t>
            </a:r>
          </a:p>
          <a:p>
            <a:pPr lvl="0"/>
            <a:r>
              <a:rPr lang="en-US" dirty="0" smtClean="0"/>
              <a:t>Red blood cells: 45% of blood volume</a:t>
            </a:r>
          </a:p>
          <a:p>
            <a:pPr lvl="0"/>
            <a:r>
              <a:rPr lang="en-US" dirty="0" smtClean="0"/>
              <a:t>Buffy coat </a:t>
            </a:r>
          </a:p>
          <a:p>
            <a:pPr lvl="1"/>
            <a:r>
              <a:rPr lang="en-US" dirty="0" smtClean="0"/>
              <a:t>Consists of WBCs and platelets</a:t>
            </a:r>
          </a:p>
          <a:p>
            <a:pPr lvl="1"/>
            <a:r>
              <a:rPr lang="en-US" dirty="0" smtClean="0"/>
              <a:t>Forms a thin white layer between the plasma and RBCs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Tree>
    <p:extLst>
      <p:ext uri="{BB962C8B-B14F-4D97-AF65-F5344CB8AC3E}">
        <p14:creationId xmlns:p14="http://schemas.microsoft.com/office/powerpoint/2010/main" val="32041094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 of the Blood</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Plasma: Liquid portion of the blood</a:t>
            </a:r>
          </a:p>
          <a:p>
            <a:pPr lvl="1"/>
            <a:r>
              <a:rPr lang="en-US" dirty="0" smtClean="0"/>
              <a:t>90% water</a:t>
            </a:r>
          </a:p>
          <a:p>
            <a:pPr lvl="1"/>
            <a:r>
              <a:rPr lang="en-US" dirty="0" smtClean="0"/>
              <a:t>Remaining portion is approximately 100 different organic and inorganic solutes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Tree>
    <p:extLst>
      <p:ext uri="{BB962C8B-B14F-4D97-AF65-F5344CB8AC3E}">
        <p14:creationId xmlns:p14="http://schemas.microsoft.com/office/powerpoint/2010/main" val="362430975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Plasma Proteins</a:t>
            </a:r>
            <a:br>
              <a:rPr lang="en-US" dirty="0" smtClean="0"/>
            </a:br>
            <a:r>
              <a:rPr lang="en-US" sz="1600" dirty="0" smtClean="0"/>
              <a:t>(Slide 1 of 5) </a:t>
            </a:r>
            <a:endParaRPr lang="en-US" sz="1600" dirty="0"/>
          </a:p>
        </p:txBody>
      </p:sp>
      <p:sp>
        <p:nvSpPr>
          <p:cNvPr id="3" name="Content Placeholder 2"/>
          <p:cNvSpPr>
            <a:spLocks noGrp="1"/>
          </p:cNvSpPr>
          <p:nvPr>
            <p:ph idx="1"/>
          </p:nvPr>
        </p:nvSpPr>
        <p:spPr/>
        <p:txBody>
          <a:bodyPr/>
          <a:lstStyle/>
          <a:p>
            <a:pPr lvl="0"/>
            <a:r>
              <a:rPr lang="en-US" dirty="0" smtClean="0"/>
              <a:t>Most abundant solute</a:t>
            </a:r>
          </a:p>
          <a:p>
            <a:pPr lvl="0"/>
            <a:r>
              <a:rPr lang="en-US" dirty="0" smtClean="0"/>
              <a:t>Remain in blood and interstitial fluid</a:t>
            </a:r>
          </a:p>
          <a:p>
            <a:pPr lvl="1"/>
            <a:r>
              <a:rPr lang="en-US" dirty="0" smtClean="0"/>
              <a:t>Are not used for energy</a:t>
            </a:r>
          </a:p>
          <a:p>
            <a:pPr lvl="0"/>
            <a:r>
              <a:rPr lang="en-US" dirty="0" smtClean="0"/>
              <a:t>Many are synthesized in liver</a:t>
            </a:r>
          </a:p>
          <a:p>
            <a:pPr lvl="0"/>
            <a:r>
              <a:rPr lang="en-US" dirty="0" smtClean="0"/>
              <a:t>Types</a:t>
            </a:r>
          </a:p>
          <a:p>
            <a:pPr lvl="1"/>
            <a:r>
              <a:rPr lang="en-US" dirty="0" smtClean="0"/>
              <a:t>Albumins</a:t>
            </a:r>
          </a:p>
          <a:p>
            <a:pPr lvl="1"/>
            <a:r>
              <a:rPr lang="en-US" dirty="0" smtClean="0"/>
              <a:t>Globulins</a:t>
            </a:r>
          </a:p>
          <a:p>
            <a:r>
              <a:rPr lang="en-US" dirty="0" smtClean="0"/>
              <a:t>Fibrinogen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Tree>
    <p:extLst>
      <p:ext uri="{BB962C8B-B14F-4D97-AF65-F5344CB8AC3E}">
        <p14:creationId xmlns:p14="http://schemas.microsoft.com/office/powerpoint/2010/main" val="31498875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Plasma Proteins</a:t>
            </a:r>
            <a:br>
              <a:rPr lang="en-US" dirty="0" smtClean="0"/>
            </a:br>
            <a:r>
              <a:rPr lang="en-US" sz="1600" dirty="0" smtClean="0"/>
              <a:t>(Slide 2 of 5) </a:t>
            </a:r>
            <a:endParaRPr lang="en-US" sz="1600" dirty="0"/>
          </a:p>
        </p:txBody>
      </p:sp>
      <p:sp>
        <p:nvSpPr>
          <p:cNvPr id="3" name="Content Placeholder 2"/>
          <p:cNvSpPr>
            <a:spLocks noGrp="1"/>
          </p:cNvSpPr>
          <p:nvPr>
            <p:ph idx="1"/>
          </p:nvPr>
        </p:nvSpPr>
        <p:spPr/>
        <p:txBody>
          <a:bodyPr/>
          <a:lstStyle/>
          <a:p>
            <a:pPr lvl="0"/>
            <a:r>
              <a:rPr lang="en-US" dirty="0" smtClean="0"/>
              <a:t>Albumins</a:t>
            </a:r>
          </a:p>
          <a:p>
            <a:pPr lvl="1"/>
            <a:r>
              <a:rPr lang="en-US" dirty="0" smtClean="0"/>
              <a:t>60% of plasma proteins</a:t>
            </a:r>
          </a:p>
          <a:p>
            <a:pPr lvl="1"/>
            <a:r>
              <a:rPr lang="en-US" dirty="0" smtClean="0"/>
              <a:t>Produced in liver </a:t>
            </a:r>
          </a:p>
          <a:p>
            <a:pPr lvl="1"/>
            <a:r>
              <a:rPr lang="en-US" dirty="0" smtClean="0"/>
              <a:t>Contribute to osmotic pressure of blood </a:t>
            </a:r>
          </a:p>
          <a:p>
            <a:pPr lvl="1"/>
            <a:r>
              <a:rPr lang="en-US" dirty="0" smtClean="0"/>
              <a:t>Play role in maintaining fluid balance between blood and interstitial fluid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Tree>
    <p:extLst>
      <p:ext uri="{BB962C8B-B14F-4D97-AF65-F5344CB8AC3E}">
        <p14:creationId xmlns:p14="http://schemas.microsoft.com/office/powerpoint/2010/main" val="337406670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Plasma Proteins</a:t>
            </a:r>
            <a:br>
              <a:rPr lang="en-US" dirty="0" smtClean="0"/>
            </a:br>
            <a:r>
              <a:rPr lang="en-US" sz="1600" dirty="0" smtClean="0"/>
              <a:t>(Slide 3 of 5) </a:t>
            </a:r>
            <a:endParaRPr lang="en-US" sz="1600" dirty="0"/>
          </a:p>
        </p:txBody>
      </p:sp>
      <p:sp>
        <p:nvSpPr>
          <p:cNvPr id="3" name="Content Placeholder 2"/>
          <p:cNvSpPr>
            <a:spLocks noGrp="1"/>
          </p:cNvSpPr>
          <p:nvPr>
            <p:ph idx="1"/>
          </p:nvPr>
        </p:nvSpPr>
        <p:spPr/>
        <p:txBody>
          <a:bodyPr/>
          <a:lstStyle/>
          <a:p>
            <a:pPr lvl="0"/>
            <a:r>
              <a:rPr lang="en-US" dirty="0" smtClean="0"/>
              <a:t>Albumins</a:t>
            </a:r>
          </a:p>
          <a:p>
            <a:pPr lvl="1"/>
            <a:r>
              <a:rPr lang="en-US" dirty="0" smtClean="0"/>
              <a:t>Play role in maintaining fluid balance between blood and interstitial fluid</a:t>
            </a:r>
          </a:p>
          <a:p>
            <a:pPr lvl="2"/>
            <a:r>
              <a:rPr lang="en-US" dirty="0" smtClean="0"/>
              <a:t>If the osmotic pressure of blood decreases, fluid moves from blood into interstitial spaces</a:t>
            </a:r>
          </a:p>
          <a:p>
            <a:pPr lvl="2"/>
            <a:r>
              <a:rPr lang="en-US" dirty="0" smtClean="0"/>
              <a:t>If blood osmotic pressure increases, fluid moves from interstitial spaces into blood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Tree>
    <p:extLst>
      <p:ext uri="{BB962C8B-B14F-4D97-AF65-F5344CB8AC3E}">
        <p14:creationId xmlns:p14="http://schemas.microsoft.com/office/powerpoint/2010/main" val="72825229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Plasma Proteins</a:t>
            </a:r>
            <a:br>
              <a:rPr lang="en-US" dirty="0" smtClean="0"/>
            </a:br>
            <a:r>
              <a:rPr lang="en-US" sz="1600" dirty="0" smtClean="0"/>
              <a:t>(Slide 4 of 5) </a:t>
            </a:r>
            <a:endParaRPr lang="en-US" sz="1600" dirty="0"/>
          </a:p>
        </p:txBody>
      </p:sp>
      <p:sp>
        <p:nvSpPr>
          <p:cNvPr id="3" name="Content Placeholder 2"/>
          <p:cNvSpPr>
            <a:spLocks noGrp="1"/>
          </p:cNvSpPr>
          <p:nvPr>
            <p:ph idx="1"/>
          </p:nvPr>
        </p:nvSpPr>
        <p:spPr/>
        <p:txBody>
          <a:bodyPr/>
          <a:lstStyle/>
          <a:p>
            <a:pPr lvl="0"/>
            <a:r>
              <a:rPr lang="en-US" dirty="0" smtClean="0"/>
              <a:t>Globulins </a:t>
            </a:r>
          </a:p>
          <a:p>
            <a:pPr lvl="1"/>
            <a:r>
              <a:rPr lang="en-US" dirty="0" smtClean="0"/>
              <a:t>36% of the plasma proteins</a:t>
            </a:r>
          </a:p>
          <a:p>
            <a:pPr lvl="1"/>
            <a:r>
              <a:rPr lang="en-US" dirty="0" smtClean="0"/>
              <a:t>Three types</a:t>
            </a:r>
          </a:p>
          <a:p>
            <a:pPr lvl="2"/>
            <a:r>
              <a:rPr lang="en-US" dirty="0" smtClean="0"/>
              <a:t>Alpha and beta globulins: Produced in the liver </a:t>
            </a:r>
          </a:p>
          <a:p>
            <a:pPr lvl="2"/>
            <a:r>
              <a:rPr lang="en-US" dirty="0" smtClean="0"/>
              <a:t>Gamma globulins: Produced in lymphoid tissue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Tree>
    <p:extLst>
      <p:ext uri="{BB962C8B-B14F-4D97-AF65-F5344CB8AC3E}">
        <p14:creationId xmlns:p14="http://schemas.microsoft.com/office/powerpoint/2010/main" val="391516120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Plasma Proteins</a:t>
            </a:r>
            <a:br>
              <a:rPr lang="en-US" dirty="0" smtClean="0"/>
            </a:br>
            <a:r>
              <a:rPr lang="en-US" sz="1600" dirty="0" smtClean="0"/>
              <a:t>(Slide 5 of 5) </a:t>
            </a:r>
            <a:endParaRPr lang="en-US" sz="1600" dirty="0"/>
          </a:p>
        </p:txBody>
      </p:sp>
      <p:sp>
        <p:nvSpPr>
          <p:cNvPr id="3" name="Content Placeholder 2"/>
          <p:cNvSpPr>
            <a:spLocks noGrp="1"/>
          </p:cNvSpPr>
          <p:nvPr>
            <p:ph idx="1"/>
          </p:nvPr>
        </p:nvSpPr>
        <p:spPr/>
        <p:txBody>
          <a:bodyPr/>
          <a:lstStyle/>
          <a:p>
            <a:pPr lvl="0"/>
            <a:r>
              <a:rPr lang="en-US" dirty="0" smtClean="0"/>
              <a:t>Fibrinogen</a:t>
            </a:r>
          </a:p>
          <a:p>
            <a:pPr lvl="1"/>
            <a:r>
              <a:rPr lang="en-US" dirty="0" smtClean="0"/>
              <a:t>4% of plasma proteins </a:t>
            </a:r>
          </a:p>
          <a:p>
            <a:pPr lvl="1"/>
            <a:r>
              <a:rPr lang="en-US" dirty="0" smtClean="0"/>
              <a:t>Produced in liver</a:t>
            </a:r>
          </a:p>
          <a:p>
            <a:pPr lvl="1"/>
            <a:r>
              <a:rPr lang="en-US" dirty="0" smtClean="0"/>
              <a:t>Functions in blood clotting</a:t>
            </a:r>
          </a:p>
          <a:p>
            <a:pPr lvl="2"/>
            <a:r>
              <a:rPr lang="en-US" dirty="0" smtClean="0"/>
              <a:t>During clotting process, soluble fibrinogen is converted into insoluble fibrin</a:t>
            </a:r>
          </a:p>
          <a:p>
            <a:pPr lvl="2"/>
            <a:r>
              <a:rPr lang="en-US" dirty="0" smtClean="0"/>
              <a:t>When blood clots in a test tube, liquid that remains is called serum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46</a:t>
            </a:fld>
            <a:endParaRPr lang="en-US" dirty="0"/>
          </a:p>
        </p:txBody>
      </p:sp>
    </p:spTree>
    <p:extLst>
      <p:ext uri="{BB962C8B-B14F-4D97-AF65-F5344CB8AC3E}">
        <p14:creationId xmlns:p14="http://schemas.microsoft.com/office/powerpoint/2010/main" val="13519573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Solutes </a:t>
            </a:r>
            <a:endParaRPr lang="en-US" dirty="0"/>
          </a:p>
        </p:txBody>
      </p:sp>
      <p:sp>
        <p:nvSpPr>
          <p:cNvPr id="3" name="Content Placeholder 2"/>
          <p:cNvSpPr>
            <a:spLocks noGrp="1"/>
          </p:cNvSpPr>
          <p:nvPr>
            <p:ph idx="1"/>
          </p:nvPr>
        </p:nvSpPr>
        <p:spPr/>
        <p:txBody>
          <a:bodyPr/>
          <a:lstStyle/>
          <a:p>
            <a:pPr lvl="0"/>
            <a:r>
              <a:rPr lang="en-US" dirty="0" smtClean="0"/>
              <a:t>Urea and uric acid: Waste products of protein and nucleic acid catabolism</a:t>
            </a:r>
          </a:p>
          <a:p>
            <a:pPr lvl="1"/>
            <a:r>
              <a:rPr lang="en-US" dirty="0" smtClean="0"/>
              <a:t>Transported to the kidneys for excretion</a:t>
            </a:r>
          </a:p>
          <a:p>
            <a:pPr lvl="0"/>
            <a:r>
              <a:rPr lang="en-US" dirty="0" smtClean="0"/>
              <a:t>Respiratory gases</a:t>
            </a:r>
          </a:p>
          <a:p>
            <a:pPr lvl="1"/>
            <a:r>
              <a:rPr lang="en-US" dirty="0" smtClean="0"/>
              <a:t>Oxygen and carbon dioxide </a:t>
            </a:r>
          </a:p>
          <a:p>
            <a:pPr lvl="0"/>
            <a:r>
              <a:rPr lang="en-US" dirty="0" smtClean="0"/>
              <a:t>Electrolytes</a:t>
            </a:r>
          </a:p>
          <a:p>
            <a:pPr lvl="1"/>
            <a:r>
              <a:rPr lang="en-US" dirty="0" smtClean="0"/>
              <a:t>Important in:</a:t>
            </a:r>
          </a:p>
          <a:p>
            <a:pPr lvl="2"/>
            <a:r>
              <a:rPr lang="en-US" dirty="0" smtClean="0"/>
              <a:t>Muscle contraction</a:t>
            </a:r>
          </a:p>
          <a:p>
            <a:pPr lvl="2"/>
            <a:r>
              <a:rPr lang="en-US" dirty="0" smtClean="0"/>
              <a:t>Nerve impulse conduction</a:t>
            </a:r>
          </a:p>
          <a:p>
            <a:pPr lvl="2"/>
            <a:r>
              <a:rPr lang="en-US" dirty="0" smtClean="0"/>
              <a:t>pH of body fluids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260569857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Formed Elements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Erythrocytes: Red blood cells (RBCs)</a:t>
            </a:r>
          </a:p>
          <a:p>
            <a:pPr lvl="0"/>
            <a:r>
              <a:rPr lang="en-US" dirty="0" smtClean="0"/>
              <a:t>Leukocytes: White blood cells (WBCs)</a:t>
            </a:r>
          </a:p>
          <a:p>
            <a:pPr lvl="0"/>
            <a:r>
              <a:rPr lang="en-US" dirty="0" smtClean="0"/>
              <a:t>Thrombocytes: Platelets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48</a:t>
            </a:fld>
            <a:endParaRPr lang="en-US" dirty="0"/>
          </a:p>
        </p:txBody>
      </p:sp>
    </p:spTree>
    <p:extLst>
      <p:ext uri="{BB962C8B-B14F-4D97-AF65-F5344CB8AC3E}">
        <p14:creationId xmlns:p14="http://schemas.microsoft.com/office/powerpoint/2010/main" val="25680964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Formed Elements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Hematopoiesis: Production of blood cells</a:t>
            </a:r>
          </a:p>
          <a:p>
            <a:pPr lvl="1"/>
            <a:r>
              <a:rPr lang="en-US" dirty="0" smtClean="0"/>
              <a:t>Before birth </a:t>
            </a:r>
          </a:p>
          <a:p>
            <a:pPr lvl="2"/>
            <a:r>
              <a:rPr lang="en-US" dirty="0" smtClean="0"/>
              <a:t>Occurs primarily in liver and spleen</a:t>
            </a:r>
          </a:p>
          <a:p>
            <a:pPr lvl="1"/>
            <a:r>
              <a:rPr lang="en-US" dirty="0" smtClean="0"/>
              <a:t>After birth</a:t>
            </a:r>
          </a:p>
          <a:p>
            <a:pPr lvl="2"/>
            <a:r>
              <a:rPr lang="en-US" dirty="0" smtClean="0"/>
              <a:t>Red bone marrow in specific regions of body</a:t>
            </a:r>
          </a:p>
          <a:p>
            <a:pPr lvl="2"/>
            <a:r>
              <a:rPr lang="en-US" dirty="0" smtClean="0"/>
              <a:t>Some WBCs are produced in lymphoid tissue</a:t>
            </a:r>
          </a:p>
          <a:p>
            <a:pPr lvl="1"/>
            <a:r>
              <a:rPr lang="en-US" dirty="0" smtClean="0"/>
              <a:t>Hemocytoblast: a stem cell in the bone marrow from which blood cells develop</a:t>
            </a:r>
          </a:p>
          <a:p>
            <a:pPr lvl="2"/>
            <a:r>
              <a:rPr lang="en-US" dirty="0" smtClean="0"/>
              <a:t>Seven different cell lines develop from the hemocytoblast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49</a:t>
            </a:fld>
            <a:endParaRPr lang="en-US" dirty="0"/>
          </a:p>
        </p:txBody>
      </p:sp>
    </p:spTree>
    <p:extLst>
      <p:ext uri="{BB962C8B-B14F-4D97-AF65-F5344CB8AC3E}">
        <p14:creationId xmlns:p14="http://schemas.microsoft.com/office/powerpoint/2010/main" val="39247261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Heart </a:t>
            </a:r>
            <a:endParaRPr lang="en-US" dirty="0"/>
          </a:p>
        </p:txBody>
      </p:sp>
      <p:sp>
        <p:nvSpPr>
          <p:cNvPr id="3" name="Content Placeholder 2"/>
          <p:cNvSpPr>
            <a:spLocks noGrp="1"/>
          </p:cNvSpPr>
          <p:nvPr>
            <p:ph idx="1"/>
          </p:nvPr>
        </p:nvSpPr>
        <p:spPr/>
        <p:txBody>
          <a:bodyPr/>
          <a:lstStyle/>
          <a:p>
            <a:pPr lvl="0"/>
            <a:r>
              <a:rPr lang="en-US" dirty="0" smtClean="0"/>
              <a:t>Muscular pump</a:t>
            </a:r>
          </a:p>
          <a:p>
            <a:pPr lvl="0"/>
            <a:r>
              <a:rPr lang="en-US" dirty="0" smtClean="0"/>
              <a:t>Provides the force necessary to circulate blood to all tissues in body</a:t>
            </a:r>
          </a:p>
          <a:p>
            <a:pPr lvl="1"/>
            <a:r>
              <a:rPr lang="en-US" dirty="0" smtClean="0"/>
              <a:t>Tissues need a continuous supply of oxygen and nutrients</a:t>
            </a:r>
          </a:p>
          <a:p>
            <a:pPr lvl="1"/>
            <a:r>
              <a:rPr lang="en-US" dirty="0" smtClean="0"/>
              <a:t>Metabolic waste products must be removed </a:t>
            </a:r>
          </a:p>
          <a:p>
            <a:pPr lvl="0"/>
            <a:r>
              <a:rPr lang="en-US" dirty="0" smtClean="0"/>
              <a:t>Pumps five liters of blood every minute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26348712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1 of 10) </a:t>
            </a:r>
            <a:endParaRPr lang="en-US" sz="1600" dirty="0"/>
          </a:p>
        </p:txBody>
      </p:sp>
      <p:sp>
        <p:nvSpPr>
          <p:cNvPr id="3" name="Content Placeholder 2"/>
          <p:cNvSpPr>
            <a:spLocks noGrp="1"/>
          </p:cNvSpPr>
          <p:nvPr>
            <p:ph idx="1"/>
          </p:nvPr>
        </p:nvSpPr>
        <p:spPr/>
        <p:txBody>
          <a:bodyPr/>
          <a:lstStyle/>
          <a:p>
            <a:pPr lvl="0"/>
            <a:r>
              <a:rPr lang="en-US" dirty="0" smtClean="0"/>
              <a:t>Characteristics and functions of RBCs</a:t>
            </a:r>
          </a:p>
          <a:p>
            <a:pPr lvl="1"/>
            <a:r>
              <a:rPr lang="en-US" dirty="0" smtClean="0"/>
              <a:t>Most numerous of formed elements</a:t>
            </a:r>
          </a:p>
          <a:p>
            <a:pPr lvl="1"/>
            <a:r>
              <a:rPr lang="en-US" dirty="0" smtClean="0"/>
              <a:t>RBC range for adult</a:t>
            </a:r>
          </a:p>
          <a:p>
            <a:pPr lvl="2"/>
            <a:r>
              <a:rPr lang="en-US" dirty="0" smtClean="0"/>
              <a:t>Female: 4-5.5 million RBCs/cubic millimeter (mm3) of blood</a:t>
            </a:r>
          </a:p>
          <a:p>
            <a:pPr lvl="2"/>
            <a:r>
              <a:rPr lang="en-US" dirty="0" smtClean="0"/>
              <a:t>Male: 4.5-6.2 million RBCs/cubic millimeter (mm3) of blood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50</a:t>
            </a:fld>
            <a:endParaRPr lang="en-US" dirty="0"/>
          </a:p>
        </p:txBody>
      </p:sp>
    </p:spTree>
    <p:extLst>
      <p:ext uri="{BB962C8B-B14F-4D97-AF65-F5344CB8AC3E}">
        <p14:creationId xmlns:p14="http://schemas.microsoft.com/office/powerpoint/2010/main" val="201687627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2 of 10) </a:t>
            </a:r>
            <a:endParaRPr lang="en-US" sz="1600" dirty="0"/>
          </a:p>
        </p:txBody>
      </p:sp>
      <p:sp>
        <p:nvSpPr>
          <p:cNvPr id="3" name="Content Placeholder 2"/>
          <p:cNvSpPr>
            <a:spLocks noGrp="1"/>
          </p:cNvSpPr>
          <p:nvPr>
            <p:ph idx="1"/>
          </p:nvPr>
        </p:nvSpPr>
        <p:spPr/>
        <p:txBody>
          <a:bodyPr/>
          <a:lstStyle/>
          <a:p>
            <a:pPr lvl="0"/>
            <a:r>
              <a:rPr lang="en-US" dirty="0" smtClean="0"/>
              <a:t>Characteristics and functions of RBCs</a:t>
            </a:r>
          </a:p>
          <a:p>
            <a:pPr lvl="1"/>
            <a:r>
              <a:rPr lang="en-US" dirty="0" smtClean="0"/>
              <a:t>Biconcave disks: Thin in middle and thicker around periphery</a:t>
            </a:r>
          </a:p>
          <a:p>
            <a:pPr lvl="2"/>
            <a:r>
              <a:rPr lang="en-US" dirty="0" smtClean="0"/>
              <a:t>Provide flexibility for moving through capillaries </a:t>
            </a:r>
          </a:p>
          <a:p>
            <a:pPr lvl="2"/>
            <a:r>
              <a:rPr lang="en-US" dirty="0" smtClean="0"/>
              <a:t>Provide maximum surface area for diffusion of gases</a:t>
            </a:r>
          </a:p>
          <a:p>
            <a:pPr lvl="1"/>
            <a:r>
              <a:rPr lang="en-US" dirty="0" smtClean="0"/>
              <a:t>Mature RBCs do not have a nucleus (anucleate)</a:t>
            </a:r>
          </a:p>
          <a:p>
            <a:pPr lvl="2"/>
            <a:r>
              <a:rPr lang="en-US" dirty="0" smtClean="0"/>
              <a:t>During development, the nucleus is lost from the cell</a:t>
            </a:r>
          </a:p>
          <a:p>
            <a:pPr lvl="2"/>
            <a:r>
              <a:rPr lang="en-US" dirty="0" smtClean="0"/>
              <a:t>Gives cell more room for hemoglobin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51</a:t>
            </a:fld>
            <a:endParaRPr lang="en-US" dirty="0"/>
          </a:p>
        </p:txBody>
      </p:sp>
    </p:spTree>
    <p:extLst>
      <p:ext uri="{BB962C8B-B14F-4D97-AF65-F5344CB8AC3E}">
        <p14:creationId xmlns:p14="http://schemas.microsoft.com/office/powerpoint/2010/main" val="24605689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3 of 10) </a:t>
            </a:r>
            <a:endParaRPr lang="en-US" sz="1600" dirty="0"/>
          </a:p>
        </p:txBody>
      </p:sp>
      <p:sp>
        <p:nvSpPr>
          <p:cNvPr id="3" name="Content Placeholder 2"/>
          <p:cNvSpPr>
            <a:spLocks noGrp="1"/>
          </p:cNvSpPr>
          <p:nvPr>
            <p:ph idx="1"/>
          </p:nvPr>
        </p:nvSpPr>
        <p:spPr/>
        <p:txBody>
          <a:bodyPr/>
          <a:lstStyle/>
          <a:p>
            <a:pPr lvl="0"/>
            <a:r>
              <a:rPr lang="en-US" dirty="0" smtClean="0"/>
              <a:t>Characteristics and functions of RBCs</a:t>
            </a:r>
          </a:p>
          <a:p>
            <a:pPr lvl="1"/>
            <a:r>
              <a:rPr lang="en-US" dirty="0" smtClean="0"/>
              <a:t>Develop from stem cells in red bone marrow</a:t>
            </a:r>
          </a:p>
          <a:p>
            <a:pPr lvl="2"/>
            <a:r>
              <a:rPr lang="en-US" dirty="0" smtClean="0"/>
              <a:t>Move from bone marrow into blood while still immature</a:t>
            </a:r>
          </a:p>
          <a:p>
            <a:pPr lvl="1"/>
            <a:r>
              <a:rPr lang="en-US" dirty="0" smtClean="0"/>
              <a:t>Function of erythrocytes:</a:t>
            </a:r>
          </a:p>
          <a:p>
            <a:pPr lvl="2"/>
            <a:r>
              <a:rPr lang="en-US" dirty="0" smtClean="0"/>
              <a:t>Transport oxygen and, to a lesser extent, carbon dioxide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52</a:t>
            </a:fld>
            <a:endParaRPr lang="en-US" dirty="0"/>
          </a:p>
        </p:txBody>
      </p:sp>
    </p:spTree>
    <p:extLst>
      <p:ext uri="{BB962C8B-B14F-4D97-AF65-F5344CB8AC3E}">
        <p14:creationId xmlns:p14="http://schemas.microsoft.com/office/powerpoint/2010/main" val="209418831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4 of 10) </a:t>
            </a:r>
            <a:endParaRPr lang="en-US" sz="1600" dirty="0"/>
          </a:p>
        </p:txBody>
      </p:sp>
      <p:sp>
        <p:nvSpPr>
          <p:cNvPr id="3" name="Content Placeholder 2"/>
          <p:cNvSpPr>
            <a:spLocks noGrp="1"/>
          </p:cNvSpPr>
          <p:nvPr>
            <p:ph idx="1"/>
          </p:nvPr>
        </p:nvSpPr>
        <p:spPr/>
        <p:txBody>
          <a:bodyPr/>
          <a:lstStyle/>
          <a:p>
            <a:pPr lvl="0"/>
            <a:r>
              <a:rPr lang="en-US" dirty="0" smtClean="0"/>
              <a:t>Characteristics and functions of RBCs</a:t>
            </a:r>
          </a:p>
          <a:p>
            <a:pPr lvl="1"/>
            <a:r>
              <a:rPr lang="en-US" dirty="0" smtClean="0"/>
              <a:t>Hemoglobin </a:t>
            </a:r>
          </a:p>
          <a:p>
            <a:pPr lvl="2"/>
            <a:r>
              <a:rPr lang="en-US" dirty="0" smtClean="0"/>
              <a:t>Makes up one third of each erythrocyte </a:t>
            </a:r>
          </a:p>
          <a:p>
            <a:pPr lvl="2"/>
            <a:r>
              <a:rPr lang="en-US" dirty="0" smtClean="0"/>
              <a:t>Heme: Formed from a pigment that contains iron</a:t>
            </a:r>
          </a:p>
          <a:p>
            <a:pPr lvl="2"/>
            <a:r>
              <a:rPr lang="en-US" dirty="0" smtClean="0"/>
              <a:t>Globin: Protein</a:t>
            </a:r>
          </a:p>
          <a:p>
            <a:pPr lvl="2"/>
            <a:r>
              <a:rPr lang="en-US" dirty="0" smtClean="0"/>
              <a:t>Heme combines with oxygen in the lungs: oxyhemoglobin (bright red)</a:t>
            </a:r>
          </a:p>
          <a:p>
            <a:pPr lvl="2"/>
            <a:r>
              <a:rPr lang="en-US" dirty="0" smtClean="0"/>
              <a:t>Oxygen is released to diffuse into tissue cells: Deoxyhemoglobin (darker red in color)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53</a:t>
            </a:fld>
            <a:endParaRPr lang="en-US" dirty="0"/>
          </a:p>
        </p:txBody>
      </p:sp>
    </p:spTree>
    <p:extLst>
      <p:ext uri="{BB962C8B-B14F-4D97-AF65-F5344CB8AC3E}">
        <p14:creationId xmlns:p14="http://schemas.microsoft.com/office/powerpoint/2010/main" val="37108362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5 of 10) </a:t>
            </a:r>
            <a:endParaRPr lang="en-US" sz="1600" dirty="0"/>
          </a:p>
        </p:txBody>
      </p:sp>
      <p:sp>
        <p:nvSpPr>
          <p:cNvPr id="3" name="Content Placeholder 2"/>
          <p:cNvSpPr>
            <a:spLocks noGrp="1"/>
          </p:cNvSpPr>
          <p:nvPr>
            <p:ph idx="1"/>
          </p:nvPr>
        </p:nvSpPr>
        <p:spPr/>
        <p:txBody>
          <a:bodyPr/>
          <a:lstStyle/>
          <a:p>
            <a:pPr lvl="0"/>
            <a:r>
              <a:rPr lang="en-US" dirty="0" smtClean="0"/>
              <a:t>Production of erythrocytes</a:t>
            </a:r>
          </a:p>
          <a:p>
            <a:pPr lvl="1"/>
            <a:r>
              <a:rPr lang="en-US" dirty="0" smtClean="0"/>
              <a:t>Negative feedback mechanism </a:t>
            </a:r>
          </a:p>
          <a:p>
            <a:pPr lvl="1"/>
            <a:r>
              <a:rPr lang="en-US" dirty="0" smtClean="0"/>
              <a:t>Erythropoietin: Stimulates erythrocyte production </a:t>
            </a:r>
          </a:p>
          <a:p>
            <a:pPr lvl="1"/>
            <a:r>
              <a:rPr lang="en-US" dirty="0" smtClean="0"/>
              <a:t>Liver produces erythropoietin in inactive form</a:t>
            </a:r>
          </a:p>
          <a:p>
            <a:pPr lvl="2"/>
            <a:r>
              <a:rPr lang="en-US" dirty="0" smtClean="0"/>
              <a:t>Secretes it into blood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54</a:t>
            </a:fld>
            <a:endParaRPr lang="en-US" dirty="0"/>
          </a:p>
        </p:txBody>
      </p:sp>
    </p:spTree>
    <p:extLst>
      <p:ext uri="{BB962C8B-B14F-4D97-AF65-F5344CB8AC3E}">
        <p14:creationId xmlns:p14="http://schemas.microsoft.com/office/powerpoint/2010/main" val="82573133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6 of 10) </a:t>
            </a:r>
            <a:endParaRPr lang="en-US" sz="1600" dirty="0"/>
          </a:p>
        </p:txBody>
      </p:sp>
      <p:sp>
        <p:nvSpPr>
          <p:cNvPr id="3" name="Content Placeholder 2"/>
          <p:cNvSpPr>
            <a:spLocks noGrp="1"/>
          </p:cNvSpPr>
          <p:nvPr>
            <p:ph idx="1"/>
          </p:nvPr>
        </p:nvSpPr>
        <p:spPr/>
        <p:txBody>
          <a:bodyPr/>
          <a:lstStyle/>
          <a:p>
            <a:pPr lvl="0"/>
            <a:r>
              <a:rPr lang="en-US" dirty="0" smtClean="0"/>
              <a:t>Production of erythrocytes</a:t>
            </a:r>
          </a:p>
          <a:p>
            <a:pPr lvl="1"/>
            <a:r>
              <a:rPr lang="en-US" dirty="0" smtClean="0"/>
              <a:t>Renal erythropoietic factor (REF): Activates erythropoietin</a:t>
            </a:r>
          </a:p>
          <a:p>
            <a:pPr lvl="1"/>
            <a:r>
              <a:rPr lang="en-US" dirty="0" smtClean="0"/>
              <a:t>When blood oxygen concentration is low, kidneys release REF into blood</a:t>
            </a:r>
            <a:r>
              <a:rPr lang="en-US" dirty="0" smtClean="0">
                <a:latin typeface="Arial"/>
                <a:cs typeface="Arial"/>
              </a:rPr>
              <a:t>—</a:t>
            </a:r>
            <a:r>
              <a:rPr lang="en-US" dirty="0" smtClean="0"/>
              <a:t>activates erythropoietin</a:t>
            </a:r>
          </a:p>
          <a:p>
            <a:pPr lvl="1"/>
            <a:r>
              <a:rPr lang="en-US" dirty="0" smtClean="0"/>
              <a:t>Stimulates red bone marrow to produce RBCs</a:t>
            </a:r>
          </a:p>
          <a:p>
            <a:pPr lvl="1"/>
            <a:r>
              <a:rPr lang="en-US" dirty="0" smtClean="0"/>
              <a:t>Additional RBCs combine with oxygen </a:t>
            </a:r>
          </a:p>
          <a:p>
            <a:pPr lvl="2"/>
            <a:r>
              <a:rPr lang="en-US" dirty="0" smtClean="0"/>
              <a:t>Increases blood oxygen concentration</a:t>
            </a:r>
          </a:p>
          <a:p>
            <a:pPr lvl="1"/>
            <a:r>
              <a:rPr lang="en-US" dirty="0" smtClean="0"/>
              <a:t>As blood oxygen concentration increases, levels of REF and active erythropoietin decrease</a:t>
            </a:r>
            <a:r>
              <a:rPr lang="en-US" dirty="0">
                <a:latin typeface="Arial"/>
                <a:cs typeface="Arial"/>
              </a:rPr>
              <a:t>—</a:t>
            </a:r>
            <a:r>
              <a:rPr lang="en-US" dirty="0" smtClean="0"/>
              <a:t>RBC production decreases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55</a:t>
            </a:fld>
            <a:endParaRPr lang="en-US" dirty="0"/>
          </a:p>
        </p:txBody>
      </p:sp>
    </p:spTree>
    <p:extLst>
      <p:ext uri="{BB962C8B-B14F-4D97-AF65-F5344CB8AC3E}">
        <p14:creationId xmlns:p14="http://schemas.microsoft.com/office/powerpoint/2010/main" val="28279037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7 of 10) </a:t>
            </a:r>
            <a:endParaRPr lang="en-US" sz="1600" dirty="0"/>
          </a:p>
        </p:txBody>
      </p:sp>
      <p:sp>
        <p:nvSpPr>
          <p:cNvPr id="3" name="Content Placeholder 2"/>
          <p:cNvSpPr>
            <a:spLocks noGrp="1"/>
          </p:cNvSpPr>
          <p:nvPr>
            <p:ph idx="1"/>
          </p:nvPr>
        </p:nvSpPr>
        <p:spPr/>
        <p:txBody>
          <a:bodyPr/>
          <a:lstStyle/>
          <a:p>
            <a:pPr lvl="0"/>
            <a:r>
              <a:rPr lang="en-US" dirty="0" smtClean="0"/>
              <a:t>Production of erythrocytes</a:t>
            </a:r>
          </a:p>
          <a:p>
            <a:pPr lvl="1"/>
            <a:r>
              <a:rPr lang="en-US" dirty="0" smtClean="0"/>
              <a:t>Needed for RBC production</a:t>
            </a:r>
          </a:p>
          <a:p>
            <a:pPr lvl="2"/>
            <a:r>
              <a:rPr lang="en-US" dirty="0" smtClean="0"/>
              <a:t>Iron</a:t>
            </a:r>
          </a:p>
          <a:p>
            <a:pPr lvl="2"/>
            <a:r>
              <a:rPr lang="en-US" dirty="0" smtClean="0"/>
              <a:t>Vitamin B</a:t>
            </a:r>
            <a:r>
              <a:rPr lang="en-US" baseline="-25000" dirty="0" smtClean="0"/>
              <a:t>12</a:t>
            </a:r>
          </a:p>
          <a:p>
            <a:pPr lvl="2"/>
            <a:r>
              <a:rPr lang="en-US" dirty="0" smtClean="0"/>
              <a:t>Folic acid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56</a:t>
            </a:fld>
            <a:endParaRPr lang="en-US" dirty="0"/>
          </a:p>
        </p:txBody>
      </p:sp>
    </p:spTree>
    <p:extLst>
      <p:ext uri="{BB962C8B-B14F-4D97-AF65-F5344CB8AC3E}">
        <p14:creationId xmlns:p14="http://schemas.microsoft.com/office/powerpoint/2010/main" val="220264549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8 of 10) </a:t>
            </a:r>
            <a:endParaRPr lang="en-US" sz="1600" dirty="0"/>
          </a:p>
        </p:txBody>
      </p:sp>
      <p:sp>
        <p:nvSpPr>
          <p:cNvPr id="3" name="Content Placeholder 2"/>
          <p:cNvSpPr>
            <a:spLocks noGrp="1"/>
          </p:cNvSpPr>
          <p:nvPr>
            <p:ph idx="1"/>
          </p:nvPr>
        </p:nvSpPr>
        <p:spPr/>
        <p:txBody>
          <a:bodyPr/>
          <a:lstStyle/>
          <a:p>
            <a:pPr lvl="0"/>
            <a:r>
              <a:rPr lang="en-US" dirty="0" smtClean="0"/>
              <a:t>Production of erythrocytes</a:t>
            </a:r>
          </a:p>
          <a:p>
            <a:pPr lvl="1"/>
            <a:r>
              <a:rPr lang="en-US" dirty="0" smtClean="0"/>
              <a:t>Intrinsic factor</a:t>
            </a:r>
          </a:p>
          <a:p>
            <a:pPr lvl="1"/>
            <a:r>
              <a:rPr lang="en-US" dirty="0" smtClean="0"/>
              <a:t>Produced by stomach</a:t>
            </a:r>
          </a:p>
          <a:p>
            <a:pPr lvl="1"/>
            <a:r>
              <a:rPr lang="en-US" dirty="0" smtClean="0"/>
              <a:t>Needed for absorption of vitamin B</a:t>
            </a:r>
            <a:r>
              <a:rPr lang="en-US" baseline="-25000" dirty="0" smtClean="0"/>
              <a:t>12</a:t>
            </a:r>
            <a:r>
              <a:rPr lang="en-US" dirty="0" smtClean="0"/>
              <a:t> in the intestines</a:t>
            </a:r>
          </a:p>
          <a:p>
            <a:pPr lvl="1"/>
            <a:r>
              <a:rPr lang="en-US" dirty="0" smtClean="0"/>
              <a:t>Without intrinsic factor, vitamin B</a:t>
            </a:r>
            <a:r>
              <a:rPr lang="en-US" baseline="-25000" dirty="0" smtClean="0"/>
              <a:t>12</a:t>
            </a:r>
            <a:r>
              <a:rPr lang="en-US" dirty="0" smtClean="0"/>
              <a:t> </a:t>
            </a:r>
            <a:r>
              <a:rPr lang="en-US" dirty="0" smtClean="0"/>
              <a:t>cannot be absorbed</a:t>
            </a:r>
          </a:p>
          <a:p>
            <a:pPr lvl="2"/>
            <a:r>
              <a:rPr lang="en-US" dirty="0" smtClean="0"/>
              <a:t>Results in pernicious anemia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57</a:t>
            </a:fld>
            <a:endParaRPr lang="en-US" dirty="0"/>
          </a:p>
        </p:txBody>
      </p:sp>
    </p:spTree>
    <p:extLst>
      <p:ext uri="{BB962C8B-B14F-4D97-AF65-F5344CB8AC3E}">
        <p14:creationId xmlns:p14="http://schemas.microsoft.com/office/powerpoint/2010/main" val="370215674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9 of 10) </a:t>
            </a:r>
            <a:endParaRPr lang="en-US" sz="1600" dirty="0"/>
          </a:p>
        </p:txBody>
      </p:sp>
      <p:sp>
        <p:nvSpPr>
          <p:cNvPr id="3" name="Content Placeholder 2"/>
          <p:cNvSpPr>
            <a:spLocks noGrp="1"/>
          </p:cNvSpPr>
          <p:nvPr>
            <p:ph idx="1"/>
          </p:nvPr>
        </p:nvSpPr>
        <p:spPr/>
        <p:txBody>
          <a:bodyPr/>
          <a:lstStyle/>
          <a:p>
            <a:pPr lvl="0"/>
            <a:r>
              <a:rPr lang="en-US" dirty="0" smtClean="0"/>
              <a:t>Destruction of erythrocytes</a:t>
            </a:r>
          </a:p>
          <a:p>
            <a:pPr lvl="1"/>
            <a:r>
              <a:rPr lang="en-US" dirty="0" smtClean="0"/>
              <a:t>Lifespan of an erythrocyte: 120 days</a:t>
            </a:r>
          </a:p>
          <a:p>
            <a:pPr lvl="1"/>
            <a:r>
              <a:rPr lang="en-US" dirty="0" smtClean="0"/>
              <a:t>As erythrocyte ages, cell membrane becomes fragile</a:t>
            </a:r>
          </a:p>
          <a:p>
            <a:pPr lvl="1"/>
            <a:r>
              <a:rPr lang="en-US" dirty="0" smtClean="0"/>
              <a:t>Macrophages (phagocytic cells in spleen and liver) remove them from circulation</a:t>
            </a:r>
          </a:p>
          <a:p>
            <a:pPr lvl="1"/>
            <a:r>
              <a:rPr lang="en-US" dirty="0" smtClean="0"/>
              <a:t>Replaced by an equal number of new cells</a:t>
            </a:r>
          </a:p>
          <a:p>
            <a:pPr lvl="2"/>
            <a:r>
              <a:rPr lang="en-US" dirty="0" smtClean="0"/>
              <a:t>2 million erythrocytes are destroyed and replaced every second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58</a:t>
            </a:fld>
            <a:endParaRPr lang="en-US" dirty="0"/>
          </a:p>
        </p:txBody>
      </p:sp>
    </p:spTree>
    <p:extLst>
      <p:ext uri="{BB962C8B-B14F-4D97-AF65-F5344CB8AC3E}">
        <p14:creationId xmlns:p14="http://schemas.microsoft.com/office/powerpoint/2010/main" val="417561704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Erythrocytes</a:t>
            </a:r>
            <a:br>
              <a:rPr lang="en-US" dirty="0" smtClean="0"/>
            </a:br>
            <a:r>
              <a:rPr lang="en-US" sz="1600" dirty="0" smtClean="0"/>
              <a:t>(Slide 10 of 10) </a:t>
            </a:r>
            <a:endParaRPr lang="en-US" sz="1600" dirty="0"/>
          </a:p>
        </p:txBody>
      </p:sp>
      <p:sp>
        <p:nvSpPr>
          <p:cNvPr id="3" name="Content Placeholder 2"/>
          <p:cNvSpPr>
            <a:spLocks noGrp="1"/>
          </p:cNvSpPr>
          <p:nvPr>
            <p:ph idx="1"/>
          </p:nvPr>
        </p:nvSpPr>
        <p:spPr/>
        <p:txBody>
          <a:bodyPr/>
          <a:lstStyle/>
          <a:p>
            <a:pPr lvl="0"/>
            <a:r>
              <a:rPr lang="en-US" dirty="0" smtClean="0"/>
              <a:t>Destruction of erythrocytes</a:t>
            </a:r>
          </a:p>
          <a:p>
            <a:pPr lvl="1"/>
            <a:r>
              <a:rPr lang="en-US" dirty="0" smtClean="0"/>
              <a:t>Hemoglobin separates into heme and globulin</a:t>
            </a:r>
          </a:p>
          <a:p>
            <a:pPr lvl="2"/>
            <a:r>
              <a:rPr lang="en-US" dirty="0" smtClean="0"/>
              <a:t>Heme broken down into iron compound used to make new hemoglobin, bilirubin (yellow bile pigment)</a:t>
            </a:r>
          </a:p>
          <a:p>
            <a:pPr lvl="2"/>
            <a:r>
              <a:rPr lang="en-US" dirty="0" smtClean="0"/>
              <a:t>Globin (protein) broken down into amino acids and added to supply of amino acids available in body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59</a:t>
            </a:fld>
            <a:endParaRPr lang="en-US" dirty="0"/>
          </a:p>
        </p:txBody>
      </p:sp>
    </p:spTree>
    <p:extLst>
      <p:ext uri="{BB962C8B-B14F-4D97-AF65-F5344CB8AC3E}">
        <p14:creationId xmlns:p14="http://schemas.microsoft.com/office/powerpoint/2010/main" val="37373402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219200"/>
          </a:xfrm>
        </p:spPr>
        <p:txBody>
          <a:bodyPr/>
          <a:lstStyle/>
          <a:p>
            <a:r>
              <a:rPr lang="en-US" dirty="0" smtClean="0"/>
              <a:t>Form, Size, and Location of the Heart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Located in thoracic cavity between the lungs</a:t>
            </a:r>
          </a:p>
          <a:p>
            <a:pPr lvl="1"/>
            <a:r>
              <a:rPr lang="en-US" dirty="0" smtClean="0"/>
              <a:t>Posterior to sternum </a:t>
            </a:r>
          </a:p>
          <a:p>
            <a:pPr lvl="1"/>
            <a:r>
              <a:rPr lang="en-US" dirty="0" smtClean="0"/>
              <a:t>Anterior to vertebral column</a:t>
            </a:r>
          </a:p>
          <a:p>
            <a:pPr lvl="0"/>
            <a:r>
              <a:rPr lang="en-US" dirty="0" smtClean="0"/>
              <a:t>Two thirds of heart mass is to the left of body’s midline (one third is to the right)</a:t>
            </a:r>
          </a:p>
          <a:p>
            <a:pPr lvl="0"/>
            <a:r>
              <a:rPr lang="en-US" dirty="0" smtClean="0"/>
              <a:t>Apex: Pointed end of heart</a:t>
            </a:r>
          </a:p>
          <a:p>
            <a:pPr lvl="1"/>
            <a:r>
              <a:rPr lang="en-US" dirty="0" smtClean="0"/>
              <a:t>Extends downward to level of fifth intercostal space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51092170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Leukocytes</a:t>
            </a:r>
            <a:br>
              <a:rPr lang="en-US" dirty="0" smtClean="0"/>
            </a:br>
            <a:r>
              <a:rPr lang="en-US" sz="1600" dirty="0" smtClean="0"/>
              <a:t>(Slide 1 of 9)</a:t>
            </a:r>
            <a:endParaRPr lang="en-US" sz="1600" dirty="0"/>
          </a:p>
        </p:txBody>
      </p:sp>
      <p:sp>
        <p:nvSpPr>
          <p:cNvPr id="3" name="Content Placeholder 2"/>
          <p:cNvSpPr>
            <a:spLocks noGrp="1"/>
          </p:cNvSpPr>
          <p:nvPr>
            <p:ph idx="1"/>
          </p:nvPr>
        </p:nvSpPr>
        <p:spPr/>
        <p:txBody>
          <a:bodyPr/>
          <a:lstStyle/>
          <a:p>
            <a:pPr lvl="0"/>
            <a:r>
              <a:rPr lang="en-US" dirty="0" smtClean="0"/>
              <a:t>Characteristics and functions of WBCs</a:t>
            </a:r>
          </a:p>
          <a:p>
            <a:pPr lvl="1"/>
            <a:r>
              <a:rPr lang="en-US" dirty="0" smtClean="0"/>
              <a:t>Larger than erythrocytes</a:t>
            </a:r>
          </a:p>
          <a:p>
            <a:pPr lvl="1"/>
            <a:r>
              <a:rPr lang="en-US" dirty="0" smtClean="0"/>
              <a:t>Fewer in number</a:t>
            </a:r>
          </a:p>
          <a:p>
            <a:pPr lvl="1"/>
            <a:r>
              <a:rPr lang="en-US" dirty="0" smtClean="0"/>
              <a:t>Normal WBC count: 4,500-11,000 cells/mm</a:t>
            </a:r>
            <a:r>
              <a:rPr lang="en-US" baseline="30000" dirty="0" smtClean="0"/>
              <a:t>3</a:t>
            </a:r>
          </a:p>
          <a:p>
            <a:pPr lvl="1"/>
            <a:r>
              <a:rPr lang="en-US" dirty="0" smtClean="0"/>
              <a:t>Derived from hemocytoblast stem cells </a:t>
            </a:r>
          </a:p>
          <a:p>
            <a:pPr lvl="2"/>
            <a:r>
              <a:rPr lang="en-US" dirty="0" smtClean="0"/>
              <a:t>Do not lose their nuclei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60</a:t>
            </a:fld>
            <a:endParaRPr lang="en-US" dirty="0"/>
          </a:p>
        </p:txBody>
      </p:sp>
    </p:spTree>
    <p:extLst>
      <p:ext uri="{BB962C8B-B14F-4D97-AF65-F5344CB8AC3E}">
        <p14:creationId xmlns:p14="http://schemas.microsoft.com/office/powerpoint/2010/main" val="57385650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Leukocytes</a:t>
            </a:r>
            <a:br>
              <a:rPr lang="en-US" dirty="0" smtClean="0"/>
            </a:br>
            <a:r>
              <a:rPr lang="en-US" sz="1600" dirty="0" smtClean="0"/>
              <a:t>(Slide 2 of 9)</a:t>
            </a:r>
            <a:endParaRPr lang="en-US" sz="1600" dirty="0"/>
          </a:p>
        </p:txBody>
      </p:sp>
      <p:sp>
        <p:nvSpPr>
          <p:cNvPr id="3" name="Content Placeholder 2"/>
          <p:cNvSpPr>
            <a:spLocks noGrp="1"/>
          </p:cNvSpPr>
          <p:nvPr>
            <p:ph idx="1"/>
          </p:nvPr>
        </p:nvSpPr>
        <p:spPr/>
        <p:txBody>
          <a:bodyPr/>
          <a:lstStyle/>
          <a:p>
            <a:pPr lvl="0"/>
            <a:r>
              <a:rPr lang="en-US" dirty="0" smtClean="0"/>
              <a:t>Characteristics and functions of WBCs</a:t>
            </a:r>
          </a:p>
          <a:p>
            <a:pPr lvl="1"/>
            <a:r>
              <a:rPr lang="en-US" dirty="0" smtClean="0"/>
              <a:t>Leukocytes do most of their work in the tissues</a:t>
            </a:r>
          </a:p>
          <a:p>
            <a:pPr lvl="2"/>
            <a:r>
              <a:rPr lang="en-US" dirty="0" smtClean="0"/>
              <a:t>Use blood as transport medium</a:t>
            </a:r>
          </a:p>
          <a:p>
            <a:pPr lvl="2"/>
            <a:r>
              <a:rPr lang="en-US" dirty="0" smtClean="0"/>
              <a:t>Move through capillary walls into tissue spaces: Diapedesis </a:t>
            </a:r>
          </a:p>
          <a:p>
            <a:pPr lvl="1"/>
            <a:r>
              <a:rPr lang="en-US" dirty="0" smtClean="0"/>
              <a:t>Provide a defense against organisms that cause disease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61</a:t>
            </a:fld>
            <a:endParaRPr lang="en-US" dirty="0"/>
          </a:p>
        </p:txBody>
      </p:sp>
    </p:spTree>
    <p:extLst>
      <p:ext uri="{BB962C8B-B14F-4D97-AF65-F5344CB8AC3E}">
        <p14:creationId xmlns:p14="http://schemas.microsoft.com/office/powerpoint/2010/main" val="118484281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Leukocytes</a:t>
            </a:r>
            <a:br>
              <a:rPr lang="en-US" dirty="0" smtClean="0"/>
            </a:br>
            <a:r>
              <a:rPr lang="en-US" sz="1600" dirty="0" smtClean="0"/>
              <a:t>(Slide 3 of 9)</a:t>
            </a:r>
            <a:endParaRPr lang="en-US" sz="1600" dirty="0"/>
          </a:p>
        </p:txBody>
      </p:sp>
      <p:sp>
        <p:nvSpPr>
          <p:cNvPr id="3" name="Content Placeholder 2"/>
          <p:cNvSpPr>
            <a:spLocks noGrp="1"/>
          </p:cNvSpPr>
          <p:nvPr>
            <p:ph idx="1"/>
          </p:nvPr>
        </p:nvSpPr>
        <p:spPr/>
        <p:txBody>
          <a:bodyPr/>
          <a:lstStyle/>
          <a:p>
            <a:pPr lvl="0"/>
            <a:r>
              <a:rPr lang="en-US" dirty="0" smtClean="0"/>
              <a:t>Granular leukocytes (granulocytes): Granules in the cytoplasm</a:t>
            </a:r>
          </a:p>
          <a:p>
            <a:pPr lvl="1"/>
            <a:r>
              <a:rPr lang="en-US" dirty="0" smtClean="0"/>
              <a:t>Neutrophils</a:t>
            </a:r>
          </a:p>
          <a:p>
            <a:pPr lvl="1"/>
            <a:r>
              <a:rPr lang="en-US" dirty="0" smtClean="0"/>
              <a:t>Eosinophils</a:t>
            </a:r>
          </a:p>
          <a:p>
            <a:pPr lvl="1"/>
            <a:r>
              <a:rPr lang="en-US" dirty="0" smtClean="0"/>
              <a:t>Basophils</a:t>
            </a:r>
          </a:p>
          <a:p>
            <a:pPr lvl="0"/>
            <a:r>
              <a:rPr lang="en-US" dirty="0" smtClean="0"/>
              <a:t>Nongranular leukocytes (agranulocytes): No granules in the cytoplasm</a:t>
            </a:r>
          </a:p>
          <a:p>
            <a:pPr lvl="1"/>
            <a:r>
              <a:rPr lang="en-US" dirty="0" smtClean="0"/>
              <a:t>Lymphocytes</a:t>
            </a:r>
          </a:p>
          <a:p>
            <a:pPr lvl="1"/>
            <a:r>
              <a:rPr lang="en-US" dirty="0" smtClean="0"/>
              <a:t>Monocytes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62</a:t>
            </a:fld>
            <a:endParaRPr lang="en-US" dirty="0"/>
          </a:p>
        </p:txBody>
      </p:sp>
    </p:spTree>
    <p:extLst>
      <p:ext uri="{BB962C8B-B14F-4D97-AF65-F5344CB8AC3E}">
        <p14:creationId xmlns:p14="http://schemas.microsoft.com/office/powerpoint/2010/main" val="161819668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Leukocytes</a:t>
            </a:r>
            <a:br>
              <a:rPr lang="en-US" dirty="0" smtClean="0"/>
            </a:br>
            <a:r>
              <a:rPr lang="en-US" sz="1600" dirty="0" smtClean="0"/>
              <a:t>(Slide 4 of 9)</a:t>
            </a:r>
            <a:endParaRPr lang="en-US" sz="1600" dirty="0"/>
          </a:p>
        </p:txBody>
      </p:sp>
      <p:sp>
        <p:nvSpPr>
          <p:cNvPr id="3" name="Content Placeholder 2"/>
          <p:cNvSpPr>
            <a:spLocks noGrp="1"/>
          </p:cNvSpPr>
          <p:nvPr>
            <p:ph idx="1"/>
          </p:nvPr>
        </p:nvSpPr>
        <p:spPr/>
        <p:txBody>
          <a:bodyPr/>
          <a:lstStyle/>
          <a:p>
            <a:pPr lvl="0"/>
            <a:r>
              <a:rPr lang="en-US" dirty="0" smtClean="0"/>
              <a:t>Neutrophils</a:t>
            </a:r>
          </a:p>
          <a:p>
            <a:pPr lvl="1"/>
            <a:r>
              <a:rPr lang="en-US" dirty="0" smtClean="0"/>
              <a:t>Normal range: 50%-70% of WBCs</a:t>
            </a:r>
          </a:p>
          <a:p>
            <a:pPr lvl="1"/>
            <a:r>
              <a:rPr lang="en-US" dirty="0" smtClean="0"/>
              <a:t>Purple, multilobed nucleus (3-5 lobes) </a:t>
            </a:r>
          </a:p>
          <a:p>
            <a:pPr lvl="1"/>
            <a:r>
              <a:rPr lang="en-US" dirty="0" smtClean="0"/>
              <a:t>Many fine granules in cytoplasm</a:t>
            </a:r>
          </a:p>
          <a:p>
            <a:pPr lvl="2"/>
            <a:r>
              <a:rPr lang="en-US" dirty="0" smtClean="0"/>
              <a:t>Stain violet-pink</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63</a:t>
            </a:fld>
            <a:endParaRPr lang="en-US" dirty="0"/>
          </a:p>
        </p:txBody>
      </p:sp>
    </p:spTree>
    <p:extLst>
      <p:ext uri="{BB962C8B-B14F-4D97-AF65-F5344CB8AC3E}">
        <p14:creationId xmlns:p14="http://schemas.microsoft.com/office/powerpoint/2010/main" val="57007562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Leukocytes</a:t>
            </a:r>
            <a:br>
              <a:rPr lang="en-US" dirty="0" smtClean="0"/>
            </a:br>
            <a:r>
              <a:rPr lang="en-US" sz="1600" dirty="0" smtClean="0"/>
              <a:t>(Slide 5 of 9)</a:t>
            </a:r>
            <a:endParaRPr lang="en-US" sz="1600" dirty="0"/>
          </a:p>
        </p:txBody>
      </p:sp>
      <p:sp>
        <p:nvSpPr>
          <p:cNvPr id="3" name="Content Placeholder 2"/>
          <p:cNvSpPr>
            <a:spLocks noGrp="1"/>
          </p:cNvSpPr>
          <p:nvPr>
            <p:ph idx="1"/>
          </p:nvPr>
        </p:nvSpPr>
        <p:spPr/>
        <p:txBody>
          <a:bodyPr/>
          <a:lstStyle/>
          <a:p>
            <a:pPr lvl="0"/>
            <a:r>
              <a:rPr lang="en-US" dirty="0" smtClean="0"/>
              <a:t>Neutrophils</a:t>
            </a:r>
          </a:p>
          <a:p>
            <a:pPr lvl="1"/>
            <a:r>
              <a:rPr lang="en-US" dirty="0" smtClean="0"/>
              <a:t>Band: Immature neutrophil</a:t>
            </a:r>
          </a:p>
          <a:p>
            <a:pPr lvl="2"/>
            <a:r>
              <a:rPr lang="en-US" dirty="0" smtClean="0"/>
              <a:t>Curved, nonsegmented nuclei</a:t>
            </a:r>
          </a:p>
          <a:p>
            <a:pPr lvl="2"/>
            <a:r>
              <a:rPr lang="en-US" dirty="0" smtClean="0"/>
              <a:t>0%-5% of neutrophils normally present in band form </a:t>
            </a:r>
          </a:p>
          <a:p>
            <a:pPr lvl="1"/>
            <a:r>
              <a:rPr lang="en-US" dirty="0" smtClean="0"/>
              <a:t>First leukocytes to respond to tissue damage</a:t>
            </a:r>
          </a:p>
          <a:p>
            <a:pPr lvl="1"/>
            <a:r>
              <a:rPr lang="en-US" dirty="0" smtClean="0"/>
              <a:t>Engulf bacteria by phagocytosis</a:t>
            </a:r>
          </a:p>
          <a:p>
            <a:pPr lvl="1"/>
            <a:r>
              <a:rPr lang="en-US" dirty="0" smtClean="0"/>
              <a:t>Neutrophils and bands increase during acute infections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64</a:t>
            </a:fld>
            <a:endParaRPr lang="en-US" dirty="0"/>
          </a:p>
        </p:txBody>
      </p:sp>
    </p:spTree>
    <p:extLst>
      <p:ext uri="{BB962C8B-B14F-4D97-AF65-F5344CB8AC3E}">
        <p14:creationId xmlns:p14="http://schemas.microsoft.com/office/powerpoint/2010/main" val="301658824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Leukocytes</a:t>
            </a:r>
            <a:br>
              <a:rPr lang="en-US" dirty="0" smtClean="0"/>
            </a:br>
            <a:r>
              <a:rPr lang="en-US" sz="1600" dirty="0" smtClean="0"/>
              <a:t>(Slide 6 of 9)</a:t>
            </a:r>
            <a:endParaRPr lang="en-US" sz="1600" dirty="0"/>
          </a:p>
        </p:txBody>
      </p:sp>
      <p:sp>
        <p:nvSpPr>
          <p:cNvPr id="3" name="Content Placeholder 2"/>
          <p:cNvSpPr>
            <a:spLocks noGrp="1"/>
          </p:cNvSpPr>
          <p:nvPr>
            <p:ph idx="1"/>
          </p:nvPr>
        </p:nvSpPr>
        <p:spPr/>
        <p:txBody>
          <a:bodyPr/>
          <a:lstStyle/>
          <a:p>
            <a:pPr lvl="0"/>
            <a:r>
              <a:rPr lang="en-US" dirty="0" smtClean="0"/>
              <a:t>Eosinophils</a:t>
            </a:r>
          </a:p>
          <a:p>
            <a:pPr lvl="1"/>
            <a:r>
              <a:rPr lang="en-US" dirty="0" smtClean="0"/>
              <a:t>Normal range: 1%-4% of WBCs</a:t>
            </a:r>
          </a:p>
          <a:p>
            <a:pPr lvl="1"/>
            <a:r>
              <a:rPr lang="en-US" dirty="0" smtClean="0"/>
              <a:t>Segmented nucleus (no more than two lobes)</a:t>
            </a:r>
          </a:p>
          <a:p>
            <a:pPr lvl="1"/>
            <a:r>
              <a:rPr lang="en-US" dirty="0" smtClean="0"/>
              <a:t>Large granules in the cytoplasm: stain bright reddish orange </a:t>
            </a:r>
          </a:p>
          <a:p>
            <a:pPr lvl="1"/>
            <a:r>
              <a:rPr lang="en-US" dirty="0" smtClean="0"/>
              <a:t>Function:</a:t>
            </a:r>
          </a:p>
          <a:p>
            <a:pPr lvl="2"/>
            <a:r>
              <a:rPr lang="en-US" dirty="0" smtClean="0"/>
              <a:t>Neutralize histamine</a:t>
            </a:r>
            <a:r>
              <a:rPr lang="en-US" dirty="0" smtClean="0">
                <a:latin typeface="Arial"/>
                <a:cs typeface="Arial"/>
              </a:rPr>
              <a:t>—</a:t>
            </a:r>
            <a:r>
              <a:rPr lang="en-US" dirty="0" smtClean="0"/>
              <a:t>number increases during allergic reactions</a:t>
            </a:r>
          </a:p>
          <a:p>
            <a:pPr lvl="2"/>
            <a:r>
              <a:rPr lang="en-US" dirty="0" smtClean="0"/>
              <a:t>Destroy parasitic worms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65</a:t>
            </a:fld>
            <a:endParaRPr lang="en-US" dirty="0"/>
          </a:p>
        </p:txBody>
      </p:sp>
    </p:spTree>
    <p:extLst>
      <p:ext uri="{BB962C8B-B14F-4D97-AF65-F5344CB8AC3E}">
        <p14:creationId xmlns:p14="http://schemas.microsoft.com/office/powerpoint/2010/main" val="69918863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Leukocytes</a:t>
            </a:r>
            <a:br>
              <a:rPr lang="en-US" dirty="0" smtClean="0"/>
            </a:br>
            <a:r>
              <a:rPr lang="en-US" sz="1600" dirty="0" smtClean="0"/>
              <a:t>(Slide 7 of 9)</a:t>
            </a:r>
            <a:endParaRPr lang="en-US" sz="1600" dirty="0"/>
          </a:p>
        </p:txBody>
      </p:sp>
      <p:sp>
        <p:nvSpPr>
          <p:cNvPr id="3" name="Content Placeholder 2"/>
          <p:cNvSpPr>
            <a:spLocks noGrp="1"/>
          </p:cNvSpPr>
          <p:nvPr>
            <p:ph idx="1"/>
          </p:nvPr>
        </p:nvSpPr>
        <p:spPr/>
        <p:txBody>
          <a:bodyPr/>
          <a:lstStyle/>
          <a:p>
            <a:pPr lvl="0"/>
            <a:r>
              <a:rPr lang="en-US" dirty="0" smtClean="0"/>
              <a:t>Basophils</a:t>
            </a:r>
          </a:p>
          <a:p>
            <a:pPr lvl="1"/>
            <a:r>
              <a:rPr lang="en-US" dirty="0" smtClean="0"/>
              <a:t>Normal range: 0%-1% of WBCs</a:t>
            </a:r>
          </a:p>
          <a:p>
            <a:pPr lvl="1"/>
            <a:r>
              <a:rPr lang="en-US" dirty="0" smtClean="0"/>
              <a:t>S-shaped nucleus</a:t>
            </a:r>
          </a:p>
          <a:p>
            <a:pPr lvl="1"/>
            <a:r>
              <a:rPr lang="en-US" dirty="0" smtClean="0"/>
              <a:t>Large, coarse granules in cytoplasms</a:t>
            </a:r>
          </a:p>
          <a:p>
            <a:pPr lvl="2"/>
            <a:r>
              <a:rPr lang="en-US" dirty="0" smtClean="0"/>
              <a:t>Stain dark bluish-black</a:t>
            </a:r>
          </a:p>
          <a:p>
            <a:pPr lvl="2"/>
            <a:r>
              <a:rPr lang="en-US" dirty="0" smtClean="0"/>
              <a:t>Almost completely obscure details of nucleus</a:t>
            </a:r>
          </a:p>
          <a:p>
            <a:pPr lvl="1"/>
            <a:r>
              <a:rPr lang="en-US" dirty="0" smtClean="0"/>
              <a:t>Secrete histamine and heparin</a:t>
            </a:r>
          </a:p>
          <a:p>
            <a:pPr lvl="2"/>
            <a:r>
              <a:rPr lang="en-US" dirty="0" smtClean="0"/>
              <a:t>Histamine: Dilates blood vessels </a:t>
            </a:r>
          </a:p>
          <a:p>
            <a:pPr lvl="2"/>
            <a:r>
              <a:rPr lang="en-US" dirty="0" smtClean="0"/>
              <a:t>Heparin: Inhibits blood clot formation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66</a:t>
            </a:fld>
            <a:endParaRPr lang="en-US" dirty="0"/>
          </a:p>
        </p:txBody>
      </p:sp>
    </p:spTree>
    <p:extLst>
      <p:ext uri="{BB962C8B-B14F-4D97-AF65-F5344CB8AC3E}">
        <p14:creationId xmlns:p14="http://schemas.microsoft.com/office/powerpoint/2010/main" val="129014244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Leukocytes</a:t>
            </a:r>
            <a:br>
              <a:rPr lang="en-US" dirty="0" smtClean="0"/>
            </a:br>
            <a:r>
              <a:rPr lang="en-US" sz="1600" dirty="0" smtClean="0"/>
              <a:t>(Slide 8 of 9)</a:t>
            </a:r>
            <a:endParaRPr lang="en-US" sz="1600" dirty="0"/>
          </a:p>
        </p:txBody>
      </p:sp>
      <p:sp>
        <p:nvSpPr>
          <p:cNvPr id="3" name="Content Placeholder 2"/>
          <p:cNvSpPr>
            <a:spLocks noGrp="1"/>
          </p:cNvSpPr>
          <p:nvPr>
            <p:ph idx="1"/>
          </p:nvPr>
        </p:nvSpPr>
        <p:spPr/>
        <p:txBody>
          <a:bodyPr/>
          <a:lstStyle/>
          <a:p>
            <a:pPr lvl="0"/>
            <a:r>
              <a:rPr lang="en-US" dirty="0" smtClean="0"/>
              <a:t>Lymphocytes</a:t>
            </a:r>
          </a:p>
          <a:p>
            <a:pPr lvl="1"/>
            <a:r>
              <a:rPr lang="en-US" dirty="0" smtClean="0"/>
              <a:t>Normal range: 20%-35% of WBCs </a:t>
            </a:r>
          </a:p>
          <a:p>
            <a:pPr lvl="1"/>
            <a:r>
              <a:rPr lang="en-US" dirty="0" smtClean="0"/>
              <a:t>Large round or slightly indented nucleus</a:t>
            </a:r>
          </a:p>
          <a:p>
            <a:pPr lvl="2"/>
            <a:r>
              <a:rPr lang="en-US" dirty="0" smtClean="0"/>
              <a:t>Stains a deep purplish blue</a:t>
            </a:r>
          </a:p>
          <a:p>
            <a:pPr lvl="1"/>
            <a:r>
              <a:rPr lang="en-US" dirty="0" smtClean="0"/>
              <a:t>Small rim of sky-blue cytoplasm around nucleus </a:t>
            </a:r>
          </a:p>
          <a:p>
            <a:pPr lvl="1"/>
            <a:r>
              <a:rPr lang="en-US" dirty="0" smtClean="0"/>
              <a:t>Produces antibodies</a:t>
            </a:r>
          </a:p>
          <a:p>
            <a:pPr lvl="1"/>
            <a:r>
              <a:rPr lang="en-US" dirty="0" smtClean="0"/>
              <a:t>Increase in lymphocytes occurs with certain viral diseases</a:t>
            </a:r>
          </a:p>
          <a:p>
            <a:pPr lvl="2"/>
            <a:r>
              <a:rPr lang="en-US" dirty="0" smtClean="0"/>
              <a:t>Infectious mononucleosis, mumps, chicken pox, rubella, viral hepatitis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67</a:t>
            </a:fld>
            <a:endParaRPr lang="en-US" dirty="0"/>
          </a:p>
        </p:txBody>
      </p:sp>
    </p:spTree>
    <p:extLst>
      <p:ext uri="{BB962C8B-B14F-4D97-AF65-F5344CB8AC3E}">
        <p14:creationId xmlns:p14="http://schemas.microsoft.com/office/powerpoint/2010/main" val="223461169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Leukocytes</a:t>
            </a:r>
            <a:br>
              <a:rPr lang="en-US" dirty="0" smtClean="0"/>
            </a:br>
            <a:r>
              <a:rPr lang="en-US" sz="1600" dirty="0" smtClean="0"/>
              <a:t>(Slide 9 of 9)</a:t>
            </a:r>
            <a:endParaRPr lang="en-US" sz="1600" dirty="0"/>
          </a:p>
        </p:txBody>
      </p:sp>
      <p:sp>
        <p:nvSpPr>
          <p:cNvPr id="3" name="Content Placeholder 2"/>
          <p:cNvSpPr>
            <a:spLocks noGrp="1"/>
          </p:cNvSpPr>
          <p:nvPr>
            <p:ph idx="1"/>
          </p:nvPr>
        </p:nvSpPr>
        <p:spPr/>
        <p:txBody>
          <a:bodyPr/>
          <a:lstStyle/>
          <a:p>
            <a:pPr lvl="0"/>
            <a:r>
              <a:rPr lang="en-US" dirty="0" smtClean="0"/>
              <a:t>Monocytes</a:t>
            </a:r>
          </a:p>
          <a:p>
            <a:pPr lvl="1"/>
            <a:r>
              <a:rPr lang="en-US" dirty="0" smtClean="0"/>
              <a:t>Largest WBC</a:t>
            </a:r>
          </a:p>
          <a:p>
            <a:pPr lvl="1"/>
            <a:r>
              <a:rPr lang="en-US" dirty="0" smtClean="0"/>
              <a:t>Normal range: 3%-8% of WBCs </a:t>
            </a:r>
          </a:p>
          <a:p>
            <a:pPr lvl="1"/>
            <a:r>
              <a:rPr lang="en-US" dirty="0" smtClean="0"/>
              <a:t>U-shaped or kidney-shaped nucleus</a:t>
            </a:r>
          </a:p>
          <a:p>
            <a:pPr lvl="2"/>
            <a:r>
              <a:rPr lang="en-US" dirty="0" smtClean="0"/>
              <a:t>Surrounded by abundant cytoplasm</a:t>
            </a:r>
          </a:p>
          <a:p>
            <a:pPr lvl="2"/>
            <a:r>
              <a:rPr lang="en-US" dirty="0" smtClean="0"/>
              <a:t>Stains grayish-blue</a:t>
            </a:r>
          </a:p>
          <a:p>
            <a:pPr lvl="1"/>
            <a:r>
              <a:rPr lang="en-US" dirty="0" smtClean="0"/>
              <a:t>Macrophages: Monocytes that leave the blood and enter the tissues</a:t>
            </a:r>
          </a:p>
          <a:p>
            <a:pPr lvl="2"/>
            <a:r>
              <a:rPr lang="en-US" dirty="0" smtClean="0"/>
              <a:t>Engulf bacteria and cellular debris</a:t>
            </a:r>
          </a:p>
          <a:p>
            <a:pPr lvl="2"/>
            <a:r>
              <a:rPr lang="en-US" dirty="0" smtClean="0"/>
              <a:t>Finishes the cleanup process started by neutrophils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68</a:t>
            </a:fld>
            <a:endParaRPr lang="en-US" dirty="0"/>
          </a:p>
        </p:txBody>
      </p:sp>
    </p:spTree>
    <p:extLst>
      <p:ext uri="{BB962C8B-B14F-4D97-AF65-F5344CB8AC3E}">
        <p14:creationId xmlns:p14="http://schemas.microsoft.com/office/powerpoint/2010/main" val="186352232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Thrombocytes </a:t>
            </a:r>
            <a:endParaRPr lang="en-US" dirty="0"/>
          </a:p>
        </p:txBody>
      </p:sp>
      <p:sp>
        <p:nvSpPr>
          <p:cNvPr id="3" name="Content Placeholder 2"/>
          <p:cNvSpPr>
            <a:spLocks noGrp="1"/>
          </p:cNvSpPr>
          <p:nvPr>
            <p:ph idx="1"/>
          </p:nvPr>
        </p:nvSpPr>
        <p:spPr>
          <a:xfrm>
            <a:off x="685800" y="1641475"/>
            <a:ext cx="8128000" cy="4454525"/>
          </a:xfrm>
        </p:spPr>
        <p:txBody>
          <a:bodyPr/>
          <a:lstStyle/>
          <a:p>
            <a:pPr lvl="0"/>
            <a:r>
              <a:rPr lang="en-US" dirty="0" smtClean="0"/>
              <a:t>Also known as platelets</a:t>
            </a:r>
          </a:p>
          <a:p>
            <a:pPr lvl="0"/>
            <a:r>
              <a:rPr lang="en-US" dirty="0" smtClean="0"/>
              <a:t>Consist of small fragments of large cells: Megakaryocytes</a:t>
            </a:r>
          </a:p>
          <a:p>
            <a:pPr lvl="0"/>
            <a:r>
              <a:rPr lang="en-US" dirty="0" smtClean="0"/>
              <a:t>Develop from hemocytoblasts in red bone marrow</a:t>
            </a:r>
          </a:p>
          <a:p>
            <a:pPr lvl="0"/>
            <a:r>
              <a:rPr lang="en-US" dirty="0" smtClean="0"/>
              <a:t>Normal range: 150,000 to 500,000 platelets/mm</a:t>
            </a:r>
            <a:r>
              <a:rPr lang="en-US" baseline="30000" dirty="0" smtClean="0"/>
              <a:t>3</a:t>
            </a:r>
            <a:r>
              <a:rPr lang="en-US" dirty="0" smtClean="0"/>
              <a:t> of blood</a:t>
            </a:r>
          </a:p>
          <a:p>
            <a:pPr lvl="0"/>
            <a:r>
              <a:rPr lang="en-US" dirty="0" smtClean="0"/>
              <a:t>Function:</a:t>
            </a:r>
          </a:p>
          <a:p>
            <a:pPr lvl="1"/>
            <a:r>
              <a:rPr lang="en-US" dirty="0" smtClean="0"/>
              <a:t>Close breaks in blood vessels</a:t>
            </a:r>
          </a:p>
          <a:p>
            <a:pPr lvl="2"/>
            <a:r>
              <a:rPr lang="en-US" dirty="0" smtClean="0"/>
              <a:t>Become sticky and clump together to form platelet plugs </a:t>
            </a:r>
          </a:p>
          <a:p>
            <a:r>
              <a:rPr lang="en-US" dirty="0" smtClean="0"/>
              <a:t>Initiate the formation of blood clots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69</a:t>
            </a:fld>
            <a:endParaRPr lang="en-US" dirty="0"/>
          </a:p>
        </p:txBody>
      </p:sp>
    </p:spTree>
    <p:extLst>
      <p:ext uri="{BB962C8B-B14F-4D97-AF65-F5344CB8AC3E}">
        <p14:creationId xmlns:p14="http://schemas.microsoft.com/office/powerpoint/2010/main" val="9171271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Base: Opposite end</a:t>
            </a:r>
          </a:p>
          <a:p>
            <a:pPr lvl="1"/>
            <a:r>
              <a:rPr lang="en-US" dirty="0" smtClean="0"/>
              <a:t>Larger and less pointed than apex </a:t>
            </a:r>
          </a:p>
          <a:p>
            <a:pPr lvl="1"/>
            <a:r>
              <a:rPr lang="en-US" dirty="0" smtClean="0"/>
              <a:t>Has several large vessels attached to it</a:t>
            </a:r>
          </a:p>
          <a:p>
            <a:pPr lvl="0"/>
            <a:r>
              <a:rPr lang="en-US" dirty="0" smtClean="0"/>
              <a:t>Size of heart varies with size of individual</a:t>
            </a:r>
          </a:p>
          <a:p>
            <a:pPr lvl="1"/>
            <a:r>
              <a:rPr lang="en-US" dirty="0" smtClean="0"/>
              <a:t>Average is 9 cm wide and 12 cm long (size of a closed fist)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
        <p:nvSpPr>
          <p:cNvPr id="10" name="Title 1"/>
          <p:cNvSpPr>
            <a:spLocks noGrp="1"/>
          </p:cNvSpPr>
          <p:nvPr>
            <p:ph type="title"/>
          </p:nvPr>
        </p:nvSpPr>
        <p:spPr>
          <a:xfrm>
            <a:off x="0" y="228600"/>
            <a:ext cx="9144000" cy="1219200"/>
          </a:xfrm>
        </p:spPr>
        <p:txBody>
          <a:bodyPr/>
          <a:lstStyle/>
          <a:p>
            <a:r>
              <a:rPr lang="en-US" dirty="0" smtClean="0"/>
              <a:t>Form, Size, and Location of the Heart </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304424968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Hemostasis </a:t>
            </a:r>
            <a:endParaRPr lang="en-US" dirty="0"/>
          </a:p>
        </p:txBody>
      </p:sp>
      <p:sp>
        <p:nvSpPr>
          <p:cNvPr id="3" name="Content Placeholder 2"/>
          <p:cNvSpPr>
            <a:spLocks noGrp="1"/>
          </p:cNvSpPr>
          <p:nvPr>
            <p:ph idx="1"/>
          </p:nvPr>
        </p:nvSpPr>
        <p:spPr/>
        <p:txBody>
          <a:bodyPr/>
          <a:lstStyle/>
          <a:p>
            <a:pPr lvl="0"/>
            <a:r>
              <a:rPr lang="en-US" dirty="0" smtClean="0"/>
              <a:t>Blood vessels that are torn or cut permit blood to escape into surrounding tissues or to outside of the body</a:t>
            </a:r>
          </a:p>
          <a:p>
            <a:pPr lvl="1"/>
            <a:r>
              <a:rPr lang="en-US" dirty="0" smtClean="0"/>
              <a:t>Excessive blood loss may result in death</a:t>
            </a:r>
          </a:p>
          <a:p>
            <a:pPr lvl="0"/>
            <a:r>
              <a:rPr lang="en-US" dirty="0" smtClean="0"/>
              <a:t>Injured blood vessels trigger reactions to minimize blood loss and tissue damage</a:t>
            </a:r>
          </a:p>
          <a:p>
            <a:pPr lvl="0"/>
            <a:r>
              <a:rPr lang="en-US" dirty="0" smtClean="0"/>
              <a:t>Hemostasis: The stoppage of bleeding </a:t>
            </a:r>
          </a:p>
          <a:p>
            <a:pPr lvl="1"/>
            <a:r>
              <a:rPr lang="en-US" dirty="0" smtClean="0"/>
              <a:t>Consists of three processes</a:t>
            </a:r>
          </a:p>
          <a:p>
            <a:pPr lvl="2"/>
            <a:r>
              <a:rPr lang="en-US" dirty="0" smtClean="0"/>
              <a:t>Vascular constriction</a:t>
            </a:r>
          </a:p>
          <a:p>
            <a:pPr lvl="2"/>
            <a:r>
              <a:rPr lang="en-US" dirty="0" smtClean="0"/>
              <a:t>Platelet plug formation</a:t>
            </a:r>
          </a:p>
          <a:p>
            <a:pPr lvl="2"/>
            <a:r>
              <a:rPr lang="en-US" dirty="0" smtClean="0"/>
              <a:t>Coagulation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70</a:t>
            </a:fld>
            <a:endParaRPr lang="en-US" dirty="0"/>
          </a:p>
        </p:txBody>
      </p:sp>
    </p:spTree>
    <p:extLst>
      <p:ext uri="{BB962C8B-B14F-4D97-AF65-F5344CB8AC3E}">
        <p14:creationId xmlns:p14="http://schemas.microsoft.com/office/powerpoint/2010/main" val="186658906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Vascular Constriction </a:t>
            </a:r>
            <a:endParaRPr lang="en-US" dirty="0"/>
          </a:p>
        </p:txBody>
      </p:sp>
      <p:sp>
        <p:nvSpPr>
          <p:cNvPr id="3" name="Content Placeholder 2"/>
          <p:cNvSpPr>
            <a:spLocks noGrp="1"/>
          </p:cNvSpPr>
          <p:nvPr>
            <p:ph idx="1"/>
          </p:nvPr>
        </p:nvSpPr>
        <p:spPr>
          <a:xfrm>
            <a:off x="685800" y="1641475"/>
            <a:ext cx="8153400" cy="4454525"/>
          </a:xfrm>
        </p:spPr>
        <p:txBody>
          <a:bodyPr/>
          <a:lstStyle/>
          <a:p>
            <a:pPr lvl="0"/>
            <a:r>
              <a:rPr lang="en-US" dirty="0" smtClean="0"/>
              <a:t>First response to blood vessel injury</a:t>
            </a:r>
          </a:p>
          <a:p>
            <a:pPr lvl="0"/>
            <a:r>
              <a:rPr lang="en-US" dirty="0" smtClean="0"/>
              <a:t>Contraction of smooth muscle in vessel walls (constriction)</a:t>
            </a:r>
          </a:p>
          <a:p>
            <a:pPr lvl="1"/>
            <a:r>
              <a:rPr lang="en-US" dirty="0" smtClean="0"/>
              <a:t>Restricts flow of blood through opening in the vessel</a:t>
            </a:r>
          </a:p>
          <a:p>
            <a:pPr lvl="1"/>
            <a:r>
              <a:rPr lang="en-US" dirty="0" smtClean="0"/>
              <a:t>Lasts only a few minutes </a:t>
            </a:r>
          </a:p>
          <a:p>
            <a:pPr lvl="1"/>
            <a:r>
              <a:rPr lang="en-US" dirty="0" smtClean="0"/>
              <a:t>Allows enough time for other aspects of hemostasis to begin</a:t>
            </a:r>
          </a:p>
          <a:p>
            <a:pPr lvl="0"/>
            <a:r>
              <a:rPr lang="en-US" dirty="0" smtClean="0"/>
              <a:t>Platelets secrete a chemical: Serotonin</a:t>
            </a:r>
          </a:p>
          <a:p>
            <a:pPr lvl="1"/>
            <a:r>
              <a:rPr lang="en-US" dirty="0" smtClean="0"/>
              <a:t>Stimulates smooth muscle contraction in vessel wall</a:t>
            </a:r>
          </a:p>
          <a:p>
            <a:pPr lvl="2"/>
            <a:r>
              <a:rPr lang="en-US" dirty="0" smtClean="0"/>
              <a:t>Prolongs the vascular constriction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71</a:t>
            </a:fld>
            <a:endParaRPr lang="en-US" dirty="0"/>
          </a:p>
        </p:txBody>
      </p:sp>
    </p:spTree>
    <p:extLst>
      <p:ext uri="{BB962C8B-B14F-4D97-AF65-F5344CB8AC3E}">
        <p14:creationId xmlns:p14="http://schemas.microsoft.com/office/powerpoint/2010/main" val="294254097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Platelet Plug Formation </a:t>
            </a:r>
            <a:endParaRPr lang="en-US" dirty="0"/>
          </a:p>
        </p:txBody>
      </p:sp>
      <p:sp>
        <p:nvSpPr>
          <p:cNvPr id="3" name="Content Placeholder 2"/>
          <p:cNvSpPr>
            <a:spLocks noGrp="1"/>
          </p:cNvSpPr>
          <p:nvPr>
            <p:ph idx="1"/>
          </p:nvPr>
        </p:nvSpPr>
        <p:spPr/>
        <p:txBody>
          <a:bodyPr/>
          <a:lstStyle/>
          <a:p>
            <a:pPr lvl="0"/>
            <a:r>
              <a:rPr lang="en-US" dirty="0" smtClean="0"/>
              <a:t>Normally platelets do not:</a:t>
            </a:r>
          </a:p>
          <a:p>
            <a:pPr lvl="1"/>
            <a:r>
              <a:rPr lang="en-US" dirty="0" smtClean="0"/>
              <a:t>Stick to each other</a:t>
            </a:r>
          </a:p>
          <a:p>
            <a:pPr lvl="1"/>
            <a:r>
              <a:rPr lang="en-US" dirty="0" smtClean="0"/>
              <a:t>Stick to blood vessel walls</a:t>
            </a:r>
          </a:p>
          <a:p>
            <a:pPr lvl="0"/>
            <a:r>
              <a:rPr lang="en-US" dirty="0" smtClean="0"/>
              <a:t>When blood vessel breaks:</a:t>
            </a:r>
          </a:p>
          <a:p>
            <a:pPr lvl="1"/>
            <a:r>
              <a:rPr lang="en-US" dirty="0" smtClean="0"/>
              <a:t>Underlying connective tissue is exposed</a:t>
            </a:r>
          </a:p>
          <a:p>
            <a:pPr lvl="1"/>
            <a:r>
              <a:rPr lang="en-US" dirty="0" smtClean="0"/>
              <a:t>Attracts platelets</a:t>
            </a:r>
          </a:p>
          <a:p>
            <a:pPr lvl="2"/>
            <a:r>
              <a:rPr lang="en-US" dirty="0" smtClean="0"/>
              <a:t>Accumulate in damaged region</a:t>
            </a:r>
          </a:p>
          <a:p>
            <a:pPr lvl="2"/>
            <a:r>
              <a:rPr lang="en-US" dirty="0" smtClean="0"/>
              <a:t>Adhere to connective tissue and each other</a:t>
            </a:r>
          </a:p>
          <a:p>
            <a:pPr lvl="1"/>
            <a:r>
              <a:rPr lang="en-US" dirty="0" smtClean="0"/>
              <a:t>Creates a platelet plug</a:t>
            </a:r>
          </a:p>
          <a:p>
            <a:pPr lvl="2"/>
            <a:r>
              <a:rPr lang="en-US" dirty="0" smtClean="0"/>
              <a:t>Obstructs tear in the vessel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72</a:t>
            </a:fld>
            <a:endParaRPr lang="en-US" dirty="0"/>
          </a:p>
        </p:txBody>
      </p:sp>
    </p:spTree>
    <p:extLst>
      <p:ext uri="{BB962C8B-B14F-4D97-AF65-F5344CB8AC3E}">
        <p14:creationId xmlns:p14="http://schemas.microsoft.com/office/powerpoint/2010/main" val="14289512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Coagulation</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Formation of a blood clot</a:t>
            </a:r>
          </a:p>
          <a:p>
            <a:pPr lvl="0"/>
            <a:r>
              <a:rPr lang="en-US" dirty="0" smtClean="0"/>
              <a:t>Procoagulants: Factors in the blood that promote clotting</a:t>
            </a:r>
          </a:p>
          <a:p>
            <a:pPr lvl="0"/>
            <a:r>
              <a:rPr lang="en-US" dirty="0" smtClean="0"/>
              <a:t>Anticoagulants: Factors in the blood that inhibit clotting</a:t>
            </a:r>
          </a:p>
          <a:p>
            <a:pPr lvl="0"/>
            <a:r>
              <a:rPr lang="en-US" dirty="0" smtClean="0"/>
              <a:t>Normally anticoagulants override procoagulants</a:t>
            </a:r>
          </a:p>
          <a:p>
            <a:pPr lvl="2"/>
            <a:r>
              <a:rPr lang="en-US" dirty="0" smtClean="0"/>
              <a:t>Blood remains fluid and does not clot</a:t>
            </a:r>
          </a:p>
          <a:p>
            <a:pPr lvl="0"/>
            <a:r>
              <a:rPr lang="en-US" dirty="0" smtClean="0"/>
              <a:t>When vessels damaged, procoagulants increase activity</a:t>
            </a:r>
          </a:p>
          <a:p>
            <a:pPr lvl="1"/>
            <a:r>
              <a:rPr lang="en-US" dirty="0" smtClean="0"/>
              <a:t>Results in the formation of a clot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73</a:t>
            </a:fld>
            <a:endParaRPr lang="en-US" dirty="0"/>
          </a:p>
        </p:txBody>
      </p:sp>
    </p:spTree>
    <p:extLst>
      <p:ext uri="{BB962C8B-B14F-4D97-AF65-F5344CB8AC3E}">
        <p14:creationId xmlns:p14="http://schemas.microsoft.com/office/powerpoint/2010/main" val="412415374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Coagulation</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Involves a series of chemical reactions </a:t>
            </a:r>
          </a:p>
          <a:p>
            <a:pPr lvl="1"/>
            <a:r>
              <a:rPr lang="en-US" dirty="0" smtClean="0"/>
              <a:t>Platelets and damaged tissues release chemicals</a:t>
            </a:r>
          </a:p>
          <a:p>
            <a:pPr lvl="2"/>
            <a:r>
              <a:rPr lang="en-US" dirty="0" smtClean="0"/>
              <a:t>Initiate a series of reactions</a:t>
            </a:r>
          </a:p>
          <a:p>
            <a:pPr lvl="2"/>
            <a:r>
              <a:rPr lang="en-US" dirty="0" smtClean="0"/>
              <a:t>Result in formation of prothrombin activator</a:t>
            </a:r>
          </a:p>
          <a:p>
            <a:pPr lvl="1"/>
            <a:r>
              <a:rPr lang="en-US" dirty="0" smtClean="0"/>
              <a:t>In the presence of calcium ions and prothrombin activator, prothrombin (inactive) is converted thrombin (active)</a:t>
            </a:r>
          </a:p>
          <a:p>
            <a:pPr lvl="1"/>
            <a:r>
              <a:rPr lang="en-US" dirty="0" smtClean="0"/>
              <a:t>Thrombin converts fibrinogen (inactive) fibrin (active) </a:t>
            </a:r>
          </a:p>
          <a:p>
            <a:pPr lvl="2"/>
            <a:r>
              <a:rPr lang="en-US" dirty="0" smtClean="0"/>
              <a:t>Fibrin threads form a mesh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74</a:t>
            </a:fld>
            <a:endParaRPr lang="en-US" dirty="0"/>
          </a:p>
        </p:txBody>
      </p:sp>
    </p:spTree>
    <p:extLst>
      <p:ext uri="{BB962C8B-B14F-4D97-AF65-F5344CB8AC3E}">
        <p14:creationId xmlns:p14="http://schemas.microsoft.com/office/powerpoint/2010/main" val="219245501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Coagulation</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After a clot has formed:</a:t>
            </a:r>
          </a:p>
          <a:p>
            <a:pPr lvl="1"/>
            <a:r>
              <a:rPr lang="en-US" dirty="0" smtClean="0"/>
              <a:t>Fibrin strands contract: Clot retraction</a:t>
            </a:r>
          </a:p>
          <a:p>
            <a:pPr lvl="2"/>
            <a:r>
              <a:rPr lang="en-US" dirty="0" smtClean="0"/>
              <a:t>Causes clot to shrink</a:t>
            </a:r>
          </a:p>
          <a:p>
            <a:pPr lvl="1"/>
            <a:r>
              <a:rPr lang="en-US" dirty="0" smtClean="0"/>
              <a:t>Fibroblasts migrate into clot </a:t>
            </a:r>
          </a:p>
          <a:p>
            <a:pPr lvl="2"/>
            <a:r>
              <a:rPr lang="en-US" dirty="0" smtClean="0"/>
              <a:t>Form fibrous connective tissue</a:t>
            </a:r>
            <a:r>
              <a:rPr lang="en-US" dirty="0" smtClean="0">
                <a:latin typeface="Arial"/>
                <a:cs typeface="Arial"/>
              </a:rPr>
              <a:t>—</a:t>
            </a:r>
            <a:r>
              <a:rPr lang="en-US" dirty="0" smtClean="0"/>
              <a:t>repairs damaged area</a:t>
            </a:r>
          </a:p>
          <a:p>
            <a:pPr lvl="0"/>
            <a:r>
              <a:rPr lang="en-US" dirty="0" smtClean="0"/>
              <a:t>Clot is eventually dissolved: Fibrinolysis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75</a:t>
            </a:fld>
            <a:endParaRPr lang="en-US" dirty="0"/>
          </a:p>
        </p:txBody>
      </p:sp>
    </p:spTree>
    <p:extLst>
      <p:ext uri="{BB962C8B-B14F-4D97-AF65-F5344CB8AC3E}">
        <p14:creationId xmlns:p14="http://schemas.microsoft.com/office/powerpoint/2010/main" val="300105141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 Blood Groups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Based on the presence or absence of certain antigens on the surface of RBC membrane</a:t>
            </a:r>
          </a:p>
          <a:p>
            <a:pPr lvl="0"/>
            <a:r>
              <a:rPr lang="en-US" dirty="0" smtClean="0"/>
              <a:t>Blood types are inherited</a:t>
            </a:r>
          </a:p>
          <a:p>
            <a:pPr lvl="0"/>
            <a:r>
              <a:rPr lang="en-US" dirty="0" smtClean="0"/>
              <a:t>Blood types</a:t>
            </a:r>
          </a:p>
          <a:p>
            <a:pPr lvl="1"/>
            <a:r>
              <a:rPr lang="en-US" dirty="0" smtClean="0"/>
              <a:t>Type A: A antigen</a:t>
            </a:r>
          </a:p>
          <a:p>
            <a:pPr lvl="1"/>
            <a:r>
              <a:rPr lang="en-US" dirty="0" smtClean="0"/>
              <a:t>Type B: B antigen</a:t>
            </a:r>
          </a:p>
          <a:p>
            <a:pPr lvl="1"/>
            <a:r>
              <a:rPr lang="en-US" dirty="0" smtClean="0"/>
              <a:t>Type AB: A and B antigens</a:t>
            </a:r>
          </a:p>
          <a:p>
            <a:pPr lvl="1"/>
            <a:r>
              <a:rPr lang="en-US" dirty="0" smtClean="0"/>
              <a:t>Type O: Neither A nor B antigens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76</a:t>
            </a:fld>
            <a:endParaRPr lang="en-US" dirty="0"/>
          </a:p>
        </p:txBody>
      </p:sp>
    </p:spTree>
    <p:extLst>
      <p:ext uri="{BB962C8B-B14F-4D97-AF65-F5344CB8AC3E}">
        <p14:creationId xmlns:p14="http://schemas.microsoft.com/office/powerpoint/2010/main" val="66098240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 Blood Groups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Certain blood antibodies develop in plasma shortly after birth</a:t>
            </a:r>
          </a:p>
          <a:p>
            <a:pPr lvl="1"/>
            <a:r>
              <a:rPr lang="en-US" dirty="0" smtClean="0"/>
              <a:t>Type A blood</a:t>
            </a:r>
          </a:p>
          <a:p>
            <a:pPr lvl="2"/>
            <a:r>
              <a:rPr lang="en-US" dirty="0" smtClean="0"/>
              <a:t>B antibodies</a:t>
            </a:r>
          </a:p>
          <a:p>
            <a:pPr lvl="1"/>
            <a:r>
              <a:rPr lang="en-US" dirty="0" smtClean="0"/>
              <a:t>Type B blood</a:t>
            </a:r>
          </a:p>
          <a:p>
            <a:pPr lvl="2"/>
            <a:r>
              <a:rPr lang="en-US" dirty="0" smtClean="0"/>
              <a:t>A antibodies</a:t>
            </a:r>
          </a:p>
          <a:p>
            <a:pPr lvl="1"/>
            <a:r>
              <a:rPr lang="en-US" dirty="0" smtClean="0"/>
              <a:t>Type AB blood</a:t>
            </a:r>
          </a:p>
          <a:p>
            <a:pPr lvl="2"/>
            <a:r>
              <a:rPr lang="en-US" dirty="0" smtClean="0"/>
              <a:t>Neither A nor B antibodies</a:t>
            </a:r>
          </a:p>
          <a:p>
            <a:pPr lvl="1"/>
            <a:r>
              <a:rPr lang="en-US" dirty="0" smtClean="0"/>
              <a:t>Type O blood</a:t>
            </a:r>
          </a:p>
          <a:p>
            <a:pPr lvl="2"/>
            <a:r>
              <a:rPr lang="en-US" dirty="0" smtClean="0"/>
              <a:t>A and B antibodies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77</a:t>
            </a:fld>
            <a:endParaRPr lang="en-US" dirty="0"/>
          </a:p>
        </p:txBody>
      </p:sp>
    </p:spTree>
    <p:extLst>
      <p:ext uri="{BB962C8B-B14F-4D97-AF65-F5344CB8AC3E}">
        <p14:creationId xmlns:p14="http://schemas.microsoft.com/office/powerpoint/2010/main" val="325854103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Rh Blood Groups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First studied in rhesus monkey</a:t>
            </a:r>
          </a:p>
          <a:p>
            <a:pPr lvl="0"/>
            <a:r>
              <a:rPr lang="en-US" dirty="0" smtClean="0"/>
              <a:t>Rh positive (Rh+): Rh antigen</a:t>
            </a:r>
          </a:p>
          <a:p>
            <a:pPr lvl="1"/>
            <a:r>
              <a:rPr lang="en-US" dirty="0" smtClean="0"/>
              <a:t>85% of population </a:t>
            </a:r>
          </a:p>
          <a:p>
            <a:pPr lvl="0"/>
            <a:r>
              <a:rPr lang="en-US" dirty="0" smtClean="0"/>
              <a:t>Rh negative (Rh</a:t>
            </a:r>
            <a:r>
              <a:rPr lang="en-US" dirty="0" smtClean="0">
                <a:latin typeface="Arial"/>
                <a:cs typeface="Arial"/>
              </a:rPr>
              <a:t>–</a:t>
            </a:r>
            <a:r>
              <a:rPr lang="en-US" dirty="0" smtClean="0"/>
              <a:t>): Do not have Rh antigen </a:t>
            </a:r>
          </a:p>
          <a:p>
            <a:pPr lvl="1"/>
            <a:r>
              <a:rPr lang="en-US" dirty="0" smtClean="0"/>
              <a:t>15% of population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78</a:t>
            </a:fld>
            <a:endParaRPr lang="en-US" dirty="0"/>
          </a:p>
        </p:txBody>
      </p:sp>
    </p:spTree>
    <p:extLst>
      <p:ext uri="{BB962C8B-B14F-4D97-AF65-F5344CB8AC3E}">
        <p14:creationId xmlns:p14="http://schemas.microsoft.com/office/powerpoint/2010/main" val="3778902425"/>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Rh Blood Groups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Inherited trait</a:t>
            </a:r>
          </a:p>
          <a:p>
            <a:pPr lvl="0"/>
            <a:r>
              <a:rPr lang="en-US" dirty="0" smtClean="0"/>
              <a:t>Normally, neither Rh+ nor Rh individuals have Rh antibodies</a:t>
            </a:r>
          </a:p>
          <a:p>
            <a:pPr lvl="1"/>
            <a:r>
              <a:rPr lang="en-US" dirty="0" smtClean="0"/>
              <a:t>If Rh</a:t>
            </a:r>
            <a:r>
              <a:rPr lang="en-US" dirty="0">
                <a:latin typeface="Arial"/>
                <a:cs typeface="Arial"/>
              </a:rPr>
              <a:t>–</a:t>
            </a:r>
            <a:r>
              <a:rPr lang="en-US" dirty="0" smtClean="0"/>
              <a:t> person is exposed to Rh+ blood (through blood transfusion or transfer of blood between a mother and fetus)</a:t>
            </a:r>
          </a:p>
          <a:p>
            <a:pPr lvl="2"/>
            <a:r>
              <a:rPr lang="en-US" dirty="0" smtClean="0"/>
              <a:t>Individual develops Rh antibodies</a:t>
            </a:r>
          </a:p>
          <a:p>
            <a:pPr lvl="1"/>
            <a:r>
              <a:rPr lang="en-US" dirty="0" smtClean="0"/>
              <a:t>If exposed to Rh+ blood a second time</a:t>
            </a:r>
          </a:p>
          <a:p>
            <a:pPr lvl="2"/>
            <a:r>
              <a:rPr lang="en-US" dirty="0" smtClean="0"/>
              <a:t>Transfusion reaction results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79</a:t>
            </a:fld>
            <a:endParaRPr lang="en-US" dirty="0"/>
          </a:p>
        </p:txBody>
      </p:sp>
    </p:spTree>
    <p:extLst>
      <p:ext uri="{BB962C8B-B14F-4D97-AF65-F5344CB8AC3E}">
        <p14:creationId xmlns:p14="http://schemas.microsoft.com/office/powerpoint/2010/main" val="4229549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Coverings of the Heart</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Pericardium: Loose-fitting, double-layered sac that encloses the heart consisting of:</a:t>
            </a:r>
          </a:p>
          <a:p>
            <a:pPr lvl="1"/>
            <a:r>
              <a:rPr lang="en-US" dirty="0" smtClean="0"/>
              <a:t>Fibrous pericardium: Outer layer of pericardium </a:t>
            </a:r>
          </a:p>
          <a:p>
            <a:pPr lvl="2"/>
            <a:r>
              <a:rPr lang="en-US" dirty="0" smtClean="0"/>
              <a:t>Consists of tough, white fibrous connective tissue </a:t>
            </a:r>
          </a:p>
          <a:p>
            <a:pPr lvl="1"/>
            <a:r>
              <a:rPr lang="en-US" dirty="0" smtClean="0"/>
              <a:t>Parietal pericardium: Serous membrane that lines the fibrous pericardium</a:t>
            </a:r>
          </a:p>
          <a:p>
            <a:pPr lvl="1"/>
            <a:r>
              <a:rPr lang="en-US" dirty="0" smtClean="0"/>
              <a:t>Visceral pericardium: Parietal pericardium reflects back onto the surface of the heart to form the visceral pericardium</a:t>
            </a:r>
          </a:p>
          <a:p>
            <a:pPr lvl="2"/>
            <a:r>
              <a:rPr lang="en-US" dirty="0" smtClean="0"/>
              <a:t>Also called epicardium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45178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Blood Vessels </a:t>
            </a:r>
            <a:endParaRPr lang="en-US" dirty="0"/>
          </a:p>
        </p:txBody>
      </p:sp>
      <p:sp>
        <p:nvSpPr>
          <p:cNvPr id="3" name="Content Placeholder 2"/>
          <p:cNvSpPr>
            <a:spLocks noGrp="1"/>
          </p:cNvSpPr>
          <p:nvPr>
            <p:ph idx="1"/>
          </p:nvPr>
        </p:nvSpPr>
        <p:spPr/>
        <p:txBody>
          <a:bodyPr/>
          <a:lstStyle/>
          <a:p>
            <a:pPr lvl="0"/>
            <a:r>
              <a:rPr lang="en-US" dirty="0" smtClean="0"/>
              <a:t>Channels through which blood is distributed to body tissues</a:t>
            </a:r>
          </a:p>
          <a:p>
            <a:pPr lvl="0"/>
            <a:r>
              <a:rPr lang="en-US" dirty="0" smtClean="0"/>
              <a:t>Pulmonary vessels transport blood from right ventricle to lungs and back to left atrium</a:t>
            </a:r>
          </a:p>
          <a:p>
            <a:pPr lvl="0"/>
            <a:r>
              <a:rPr lang="en-US" dirty="0" smtClean="0"/>
              <a:t>Systemic vessels carry blood from left ventricle to all parts of the body and then return it to right atrium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80</a:t>
            </a:fld>
            <a:endParaRPr lang="en-US" dirty="0"/>
          </a:p>
        </p:txBody>
      </p:sp>
    </p:spTree>
    <p:extLst>
      <p:ext uri="{BB962C8B-B14F-4D97-AF65-F5344CB8AC3E}">
        <p14:creationId xmlns:p14="http://schemas.microsoft.com/office/powerpoint/2010/main" val="1597620115"/>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Arteries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Carry blood away from heart</a:t>
            </a:r>
          </a:p>
          <a:p>
            <a:pPr lvl="0"/>
            <a:r>
              <a:rPr lang="en-US" dirty="0" smtClean="0"/>
              <a:t>Pulmonary arteries transport blood that has a low oxygen content </a:t>
            </a:r>
          </a:p>
          <a:p>
            <a:pPr lvl="1"/>
            <a:r>
              <a:rPr lang="en-US" dirty="0" smtClean="0"/>
              <a:t>From right ventricle to lungs</a:t>
            </a:r>
          </a:p>
          <a:p>
            <a:pPr lvl="0"/>
            <a:r>
              <a:rPr lang="en-US" dirty="0" smtClean="0"/>
              <a:t>Systemic arteries transport oxygenated blood from left ventricle to body tissues</a:t>
            </a:r>
          </a:p>
          <a:p>
            <a:pPr lvl="0"/>
            <a:r>
              <a:rPr lang="en-US" dirty="0" smtClean="0"/>
              <a:t>Blood is pumped from ventricles into large elastic arteries</a:t>
            </a:r>
          </a:p>
          <a:p>
            <a:pPr lvl="1"/>
            <a:r>
              <a:rPr lang="en-US" dirty="0" smtClean="0"/>
              <a:t>Branch repeatedly into smaller arteries </a:t>
            </a:r>
          </a:p>
          <a:p>
            <a:pPr lvl="2"/>
            <a:r>
              <a:rPr lang="en-US" dirty="0" smtClean="0"/>
              <a:t>Branching results in microscopic arteries: Arterioles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81</a:t>
            </a:fld>
            <a:endParaRPr lang="en-US" dirty="0"/>
          </a:p>
        </p:txBody>
      </p:sp>
    </p:spTree>
    <p:extLst>
      <p:ext uri="{BB962C8B-B14F-4D97-AF65-F5344CB8AC3E}">
        <p14:creationId xmlns:p14="http://schemas.microsoft.com/office/powerpoint/2010/main" val="384980581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Arteries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Artery wall</a:t>
            </a:r>
          </a:p>
          <a:p>
            <a:pPr lvl="1"/>
            <a:r>
              <a:rPr lang="en-US" dirty="0" smtClean="0"/>
              <a:t>Tunica intima: Innermost layer</a:t>
            </a:r>
          </a:p>
          <a:p>
            <a:pPr lvl="1"/>
            <a:r>
              <a:rPr lang="en-US" dirty="0" smtClean="0"/>
              <a:t>Tunica media: Middle layer </a:t>
            </a:r>
          </a:p>
          <a:p>
            <a:pPr lvl="2"/>
            <a:r>
              <a:rPr lang="en-US" dirty="0" smtClean="0"/>
              <a:t>Consists of smooth muscle</a:t>
            </a:r>
          </a:p>
          <a:p>
            <a:pPr lvl="2"/>
            <a:r>
              <a:rPr lang="en-US" dirty="0" smtClean="0"/>
              <a:t>Usually the thickest layer</a:t>
            </a:r>
          </a:p>
          <a:p>
            <a:pPr lvl="2"/>
            <a:r>
              <a:rPr lang="en-US" dirty="0" smtClean="0"/>
              <a:t>Provides support for the vessel</a:t>
            </a:r>
          </a:p>
          <a:p>
            <a:pPr lvl="2"/>
            <a:r>
              <a:rPr lang="en-US" dirty="0" smtClean="0"/>
              <a:t>Changes vessel diameter</a:t>
            </a:r>
            <a:r>
              <a:rPr lang="en-US" dirty="0" smtClean="0">
                <a:latin typeface="Arial"/>
                <a:cs typeface="Arial"/>
              </a:rPr>
              <a:t>—</a:t>
            </a:r>
            <a:r>
              <a:rPr lang="en-US" dirty="0" smtClean="0"/>
              <a:t>to regulate blood flow and blood pressure</a:t>
            </a:r>
          </a:p>
          <a:p>
            <a:pPr lvl="1"/>
            <a:r>
              <a:rPr lang="en-US" dirty="0" smtClean="0"/>
              <a:t>Tunica externa: Outermost layer</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82</a:t>
            </a:fld>
            <a:endParaRPr lang="en-US" dirty="0"/>
          </a:p>
        </p:txBody>
      </p:sp>
    </p:spTree>
    <p:extLst>
      <p:ext uri="{BB962C8B-B14F-4D97-AF65-F5344CB8AC3E}">
        <p14:creationId xmlns:p14="http://schemas.microsoft.com/office/powerpoint/2010/main" val="168123259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Capillaries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Smallest and most numerous of the blood vessels</a:t>
            </a:r>
          </a:p>
          <a:p>
            <a:pPr lvl="0"/>
            <a:r>
              <a:rPr lang="en-US" dirty="0" smtClean="0"/>
              <a:t>Form connection between</a:t>
            </a:r>
          </a:p>
          <a:p>
            <a:pPr lvl="1"/>
            <a:r>
              <a:rPr lang="en-US" dirty="0" smtClean="0"/>
              <a:t>Vessels that carry blood away from the heart (arteries) </a:t>
            </a:r>
          </a:p>
          <a:p>
            <a:pPr lvl="1"/>
            <a:r>
              <a:rPr lang="en-US" dirty="0" smtClean="0"/>
              <a:t>Vessels that return blood to heart (veins)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83</a:t>
            </a:fld>
            <a:endParaRPr lang="en-US" dirty="0"/>
          </a:p>
        </p:txBody>
      </p:sp>
    </p:spTree>
    <p:extLst>
      <p:ext uri="{BB962C8B-B14F-4D97-AF65-F5344CB8AC3E}">
        <p14:creationId xmlns:p14="http://schemas.microsoft.com/office/powerpoint/2010/main" val="171318922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Capillaries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Capillary wall consists of a thin endothelium (one cell layer)</a:t>
            </a:r>
          </a:p>
          <a:p>
            <a:pPr lvl="1"/>
            <a:r>
              <a:rPr lang="en-US" dirty="0" smtClean="0"/>
              <a:t>Permits exchange of materials between</a:t>
            </a:r>
          </a:p>
          <a:p>
            <a:pPr lvl="2"/>
            <a:r>
              <a:rPr lang="en-US" dirty="0" smtClean="0"/>
              <a:t>Blood in the capillary</a:t>
            </a:r>
          </a:p>
          <a:p>
            <a:pPr lvl="2"/>
            <a:r>
              <a:rPr lang="en-US" dirty="0" smtClean="0"/>
              <a:t>Adjacent tissue cells</a:t>
            </a:r>
          </a:p>
          <a:p>
            <a:pPr lvl="0"/>
            <a:r>
              <a:rPr lang="en-US" dirty="0" smtClean="0"/>
              <a:t>Capillary is so small, erythrocytes must pass through them in single file</a:t>
            </a:r>
          </a:p>
          <a:p>
            <a:pPr lvl="1"/>
            <a:r>
              <a:rPr lang="en-US" dirty="0" smtClean="0"/>
              <a:t>Slows blood flow</a:t>
            </a:r>
          </a:p>
          <a:p>
            <a:pPr lvl="2"/>
            <a:r>
              <a:rPr lang="en-US" dirty="0" smtClean="0"/>
              <a:t>Allows time for transport of substances across capillary endothelium</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84</a:t>
            </a:fld>
            <a:endParaRPr lang="en-US" dirty="0"/>
          </a:p>
        </p:txBody>
      </p:sp>
    </p:spTree>
    <p:extLst>
      <p:ext uri="{BB962C8B-B14F-4D97-AF65-F5344CB8AC3E}">
        <p14:creationId xmlns:p14="http://schemas.microsoft.com/office/powerpoint/2010/main" val="327834836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Veins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Carry blood toward heart</a:t>
            </a:r>
          </a:p>
          <a:p>
            <a:pPr lvl="0"/>
            <a:r>
              <a:rPr lang="en-US" dirty="0" smtClean="0"/>
              <a:t>After blood passes through capillaries:</a:t>
            </a:r>
          </a:p>
          <a:p>
            <a:pPr lvl="1"/>
            <a:r>
              <a:rPr lang="en-US" dirty="0" smtClean="0"/>
              <a:t>Enters the smallest veins: venules</a:t>
            </a:r>
          </a:p>
          <a:p>
            <a:pPr lvl="1"/>
            <a:r>
              <a:rPr lang="en-US" dirty="0" smtClean="0"/>
              <a:t>Flows into progressively larger veins until reaches the heart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85</a:t>
            </a:fld>
            <a:endParaRPr lang="en-US" dirty="0"/>
          </a:p>
        </p:txBody>
      </p:sp>
    </p:spTree>
    <p:extLst>
      <p:ext uri="{BB962C8B-B14F-4D97-AF65-F5344CB8AC3E}">
        <p14:creationId xmlns:p14="http://schemas.microsoft.com/office/powerpoint/2010/main" val="106853229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Veins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Vein walls</a:t>
            </a:r>
          </a:p>
          <a:p>
            <a:pPr lvl="1"/>
            <a:r>
              <a:rPr lang="en-US" dirty="0" smtClean="0"/>
              <a:t>Same three layers as the arteries </a:t>
            </a:r>
          </a:p>
          <a:p>
            <a:pPr lvl="1"/>
            <a:r>
              <a:rPr lang="en-US" dirty="0" smtClean="0"/>
              <a:t>Less smooth muscle and connective tissue</a:t>
            </a:r>
          </a:p>
          <a:p>
            <a:pPr lvl="2"/>
            <a:r>
              <a:rPr lang="en-US" dirty="0" smtClean="0"/>
              <a:t>Makes walls of veins thinner and less rigid than those of arteries</a:t>
            </a:r>
          </a:p>
          <a:p>
            <a:pPr lvl="2"/>
            <a:r>
              <a:rPr lang="en-US" dirty="0" smtClean="0"/>
              <a:t>Blood in the veins has less pressure than blood in the arteries</a:t>
            </a:r>
          </a:p>
          <a:p>
            <a:pPr lvl="2"/>
            <a:r>
              <a:rPr lang="en-US" dirty="0" smtClean="0"/>
              <a:t>Veins can hold more blood: holds 70% of the total blood volume </a:t>
            </a:r>
          </a:p>
          <a:p>
            <a:pPr lvl="0"/>
            <a:r>
              <a:rPr lang="en-US" dirty="0" smtClean="0"/>
              <a:t>Venous valves </a:t>
            </a:r>
          </a:p>
          <a:p>
            <a:pPr lvl="1"/>
            <a:r>
              <a:rPr lang="en-US" dirty="0" smtClean="0"/>
              <a:t>Located in medium and large veins </a:t>
            </a:r>
          </a:p>
          <a:p>
            <a:pPr lvl="1"/>
            <a:r>
              <a:rPr lang="en-US" dirty="0" smtClean="0"/>
              <a:t>Keep blood flowing toward heart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86</a:t>
            </a:fld>
            <a:endParaRPr lang="en-US" dirty="0"/>
          </a:p>
        </p:txBody>
      </p:sp>
    </p:spTree>
    <p:extLst>
      <p:ext uri="{BB962C8B-B14F-4D97-AF65-F5344CB8AC3E}">
        <p14:creationId xmlns:p14="http://schemas.microsoft.com/office/powerpoint/2010/main" val="416298145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Circulatory Pathways </a:t>
            </a:r>
            <a:endParaRPr lang="en-US" dirty="0"/>
          </a:p>
        </p:txBody>
      </p:sp>
      <p:sp>
        <p:nvSpPr>
          <p:cNvPr id="3" name="Content Placeholder 2"/>
          <p:cNvSpPr>
            <a:spLocks noGrp="1"/>
          </p:cNvSpPr>
          <p:nvPr>
            <p:ph idx="1"/>
          </p:nvPr>
        </p:nvSpPr>
        <p:spPr/>
        <p:txBody>
          <a:bodyPr/>
          <a:lstStyle/>
          <a:p>
            <a:pPr lvl="0"/>
            <a:r>
              <a:rPr lang="en-US" dirty="0" smtClean="0"/>
              <a:t>The blood vessels of the body are functionally divided into two distinct circuits</a:t>
            </a:r>
          </a:p>
          <a:p>
            <a:pPr lvl="1"/>
            <a:r>
              <a:rPr lang="en-US" dirty="0" smtClean="0"/>
              <a:t>Pulmonary circuit</a:t>
            </a:r>
          </a:p>
          <a:p>
            <a:pPr lvl="1"/>
            <a:r>
              <a:rPr lang="en-US" dirty="0" smtClean="0"/>
              <a:t>Systemic circuit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87</a:t>
            </a:fld>
            <a:endParaRPr lang="en-US" dirty="0"/>
          </a:p>
        </p:txBody>
      </p:sp>
    </p:spTree>
    <p:extLst>
      <p:ext uri="{BB962C8B-B14F-4D97-AF65-F5344CB8AC3E}">
        <p14:creationId xmlns:p14="http://schemas.microsoft.com/office/powerpoint/2010/main" val="660797767"/>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Pulmonary Circuit</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Transports blood from right side of the heart to lungs</a:t>
            </a:r>
          </a:p>
          <a:p>
            <a:pPr lvl="1"/>
            <a:r>
              <a:rPr lang="en-US" dirty="0" smtClean="0"/>
              <a:t>Then returns it to left side of heart </a:t>
            </a:r>
          </a:p>
          <a:p>
            <a:pPr lvl="0"/>
            <a:r>
              <a:rPr lang="en-US" dirty="0" smtClean="0"/>
              <a:t>Contains oxygen-poor blood (increased levels of carbon dioxide)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88</a:t>
            </a:fld>
            <a:endParaRPr lang="en-US" dirty="0"/>
          </a:p>
        </p:txBody>
      </p:sp>
    </p:spTree>
    <p:extLst>
      <p:ext uri="{BB962C8B-B14F-4D97-AF65-F5344CB8AC3E}">
        <p14:creationId xmlns:p14="http://schemas.microsoft.com/office/powerpoint/2010/main" val="364470725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Pulmonary Circuit</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Pathway for pulmonary circuit</a:t>
            </a:r>
          </a:p>
          <a:p>
            <a:pPr lvl="1"/>
            <a:r>
              <a:rPr lang="en-US" dirty="0" smtClean="0"/>
              <a:t>Blood is returned to right atrium from the tissue cells of the body </a:t>
            </a:r>
          </a:p>
          <a:p>
            <a:pPr lvl="1"/>
            <a:r>
              <a:rPr lang="en-US" dirty="0" smtClean="0"/>
              <a:t>Blood passes through tricuspid valve into right ventricle</a:t>
            </a:r>
          </a:p>
          <a:p>
            <a:pPr lvl="1"/>
            <a:r>
              <a:rPr lang="en-US" dirty="0" smtClean="0"/>
              <a:t>During ventricular systole </a:t>
            </a:r>
          </a:p>
          <a:p>
            <a:pPr lvl="2"/>
            <a:r>
              <a:rPr lang="en-US" dirty="0" smtClean="0"/>
              <a:t>Blood is ejected through pulmonary SL valve into pulmonary trunk</a:t>
            </a:r>
          </a:p>
          <a:p>
            <a:pPr lvl="2"/>
            <a:r>
              <a:rPr lang="en-US" dirty="0" smtClean="0"/>
              <a:t>Divides into right and left pulmonary arteries</a:t>
            </a:r>
          </a:p>
          <a:p>
            <a:pPr lvl="1"/>
            <a:r>
              <a:rPr lang="en-US" dirty="0" smtClean="0"/>
              <a:t>Each pulmonary artery enters a lung </a:t>
            </a:r>
          </a:p>
          <a:p>
            <a:pPr lvl="2"/>
            <a:r>
              <a:rPr lang="en-US" dirty="0" smtClean="0"/>
              <a:t>Divides into smaller vessels until they become capillaries</a:t>
            </a:r>
          </a:p>
          <a:p>
            <a:pPr lvl="1"/>
            <a:r>
              <a:rPr lang="en-US" dirty="0" smtClean="0"/>
              <a:t>Capillaries of the lungs form networks </a:t>
            </a:r>
          </a:p>
          <a:p>
            <a:pPr lvl="2"/>
            <a:r>
              <a:rPr lang="en-US" dirty="0" smtClean="0"/>
              <a:t>Surround the air sacs: Alveoli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89</a:t>
            </a:fld>
            <a:endParaRPr lang="en-US" dirty="0"/>
          </a:p>
        </p:txBody>
      </p:sp>
    </p:spTree>
    <p:extLst>
      <p:ext uri="{BB962C8B-B14F-4D97-AF65-F5344CB8AC3E}">
        <p14:creationId xmlns:p14="http://schemas.microsoft.com/office/powerpoint/2010/main" val="589260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Coverings of the Heart</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Pericardial cavity: Small space between parietal and visceral layers of pericardium </a:t>
            </a:r>
          </a:p>
          <a:p>
            <a:pPr lvl="1"/>
            <a:r>
              <a:rPr lang="en-US" dirty="0" smtClean="0"/>
              <a:t>Contains a thin layer of serous fluid</a:t>
            </a:r>
          </a:p>
          <a:p>
            <a:pPr lvl="2"/>
            <a:r>
              <a:rPr lang="en-US" dirty="0" smtClean="0"/>
              <a:t>Reduces friction between the membranes as they rub against each other during heart contractions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46102603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Pulmonary Circuit</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Pathway for pulmonary circuit</a:t>
            </a:r>
          </a:p>
          <a:p>
            <a:pPr lvl="1"/>
            <a:r>
              <a:rPr lang="en-US" dirty="0" smtClean="0"/>
              <a:t>CO</a:t>
            </a:r>
            <a:r>
              <a:rPr lang="en-US" baseline="-25000" dirty="0" smtClean="0"/>
              <a:t>2</a:t>
            </a:r>
            <a:r>
              <a:rPr lang="en-US" dirty="0" smtClean="0"/>
              <a:t> diffuses from capillary blood into alveoli </a:t>
            </a:r>
          </a:p>
          <a:p>
            <a:pPr lvl="1"/>
            <a:r>
              <a:rPr lang="en-US" dirty="0" smtClean="0"/>
              <a:t>O</a:t>
            </a:r>
            <a:r>
              <a:rPr lang="en-US" baseline="-25000" dirty="0" smtClean="0"/>
              <a:t>2</a:t>
            </a:r>
            <a:r>
              <a:rPr lang="en-US" dirty="0" smtClean="0"/>
              <a:t> diffuses from alveoli into blood</a:t>
            </a:r>
          </a:p>
          <a:p>
            <a:pPr lvl="1"/>
            <a:r>
              <a:rPr lang="en-US" dirty="0" smtClean="0"/>
              <a:t>Oxygenated blood enters pulmonary venules</a:t>
            </a:r>
          </a:p>
          <a:p>
            <a:pPr lvl="2"/>
            <a:r>
              <a:rPr lang="en-US" dirty="0" smtClean="0"/>
              <a:t>Form progressively larger veins until two pulmonary veins emerge from each lung</a:t>
            </a:r>
          </a:p>
          <a:p>
            <a:pPr lvl="1"/>
            <a:r>
              <a:rPr lang="en-US" dirty="0" smtClean="0"/>
              <a:t>Blood is carried to left atrium</a:t>
            </a:r>
          </a:p>
          <a:p>
            <a:pPr lvl="0"/>
            <a:r>
              <a:rPr lang="en-US" dirty="0" smtClean="0"/>
              <a:t>In pulmonary circuit:</a:t>
            </a:r>
          </a:p>
          <a:p>
            <a:pPr lvl="1"/>
            <a:r>
              <a:rPr lang="en-US" dirty="0" smtClean="0"/>
              <a:t>Arteries carry deoxygenated blood away from heart</a:t>
            </a:r>
          </a:p>
          <a:p>
            <a:pPr lvl="1"/>
            <a:r>
              <a:rPr lang="en-US" dirty="0" smtClean="0"/>
              <a:t>Veins carry oxygenated blood to heart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90</a:t>
            </a:fld>
            <a:endParaRPr lang="en-US" dirty="0"/>
          </a:p>
        </p:txBody>
      </p:sp>
    </p:spTree>
    <p:extLst>
      <p:ext uri="{BB962C8B-B14F-4D97-AF65-F5344CB8AC3E}">
        <p14:creationId xmlns:p14="http://schemas.microsoft.com/office/powerpoint/2010/main" val="1552199201"/>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Systemic Circuit </a:t>
            </a:r>
            <a:endParaRPr lang="en-US" dirty="0"/>
          </a:p>
        </p:txBody>
      </p:sp>
      <p:sp>
        <p:nvSpPr>
          <p:cNvPr id="3" name="Content Placeholder 2"/>
          <p:cNvSpPr>
            <a:spLocks noGrp="1"/>
          </p:cNvSpPr>
          <p:nvPr>
            <p:ph idx="1"/>
          </p:nvPr>
        </p:nvSpPr>
        <p:spPr/>
        <p:txBody>
          <a:bodyPr/>
          <a:lstStyle/>
          <a:p>
            <a:pPr lvl="0"/>
            <a:r>
              <a:rPr lang="en-US" dirty="0" smtClean="0"/>
              <a:t>Provides blood supply to all body tissues</a:t>
            </a:r>
          </a:p>
          <a:p>
            <a:pPr lvl="0"/>
            <a:r>
              <a:rPr lang="en-US" dirty="0" smtClean="0"/>
              <a:t>Carries oxygen and nutrients to cells</a:t>
            </a:r>
          </a:p>
          <a:p>
            <a:pPr lvl="0"/>
            <a:r>
              <a:rPr lang="en-US" dirty="0" smtClean="0"/>
              <a:t>Picks up carbon dioxide and waste products</a:t>
            </a:r>
          </a:p>
          <a:p>
            <a:pPr lvl="0"/>
            <a:r>
              <a:rPr lang="en-US" dirty="0" smtClean="0"/>
              <a:t>Carries oxygenated blood from left ventricle through the arteries to the capillaries in the tissues </a:t>
            </a:r>
          </a:p>
          <a:p>
            <a:pPr lvl="0"/>
            <a:r>
              <a:rPr lang="en-US" dirty="0" smtClean="0"/>
              <a:t>From tissue capillaries, deoxygenated blood returns through a system of veins to right atrium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91</a:t>
            </a:fld>
            <a:endParaRPr lang="en-US" dirty="0"/>
          </a:p>
        </p:txBody>
      </p:sp>
    </p:spTree>
    <p:extLst>
      <p:ext uri="{BB962C8B-B14F-4D97-AF65-F5344CB8AC3E}">
        <p14:creationId xmlns:p14="http://schemas.microsoft.com/office/powerpoint/2010/main" val="3959917236"/>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Lesson 12.3: The Lymphatic System</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marL="457200" indent="-457200">
              <a:buFont typeface="+mj-lt"/>
              <a:buAutoNum type="arabicPeriod" startAt="18"/>
            </a:pPr>
            <a:r>
              <a:rPr lang="en-US" dirty="0" smtClean="0"/>
              <a:t>State three functions of the lymphatic system.</a:t>
            </a:r>
          </a:p>
          <a:p>
            <a:pPr marL="457200" indent="-457200">
              <a:buFont typeface="+mj-lt"/>
              <a:buAutoNum type="arabicPeriod" startAt="18"/>
            </a:pPr>
            <a:r>
              <a:rPr lang="en-US" dirty="0" smtClean="0"/>
              <a:t>Describe the origin and circulation of lymph.</a:t>
            </a:r>
          </a:p>
          <a:p>
            <a:pPr marL="457200" indent="-457200">
              <a:buFont typeface="+mj-lt"/>
              <a:buAutoNum type="arabicPeriod" startAt="18"/>
            </a:pPr>
            <a:r>
              <a:rPr lang="en-US" dirty="0" smtClean="0"/>
              <a:t>Name four groups of lymphatic organs.</a:t>
            </a:r>
          </a:p>
          <a:p>
            <a:pPr marL="457200" indent="-457200">
              <a:buFont typeface="+mj-lt"/>
              <a:buAutoNum type="arabicPeriod" startAt="18"/>
            </a:pPr>
            <a:r>
              <a:rPr lang="en-US" dirty="0" smtClean="0"/>
              <a:t>Distinguish between first-line and second-line barriers in nonspecific resistance.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92</a:t>
            </a:fld>
            <a:endParaRPr lang="en-US" dirty="0"/>
          </a:p>
        </p:txBody>
      </p:sp>
    </p:spTree>
    <p:extLst>
      <p:ext uri="{BB962C8B-B14F-4D97-AF65-F5344CB8AC3E}">
        <p14:creationId xmlns:p14="http://schemas.microsoft.com/office/powerpoint/2010/main" val="2467890168"/>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22"/>
            </a:pPr>
            <a:r>
              <a:rPr lang="en-US" dirty="0" smtClean="0"/>
              <a:t>State the two characteristics of specific defense mechanisms, and identify the two principal cells involved in specific resistance.</a:t>
            </a:r>
          </a:p>
          <a:p>
            <a:pPr marL="457200" indent="-457200">
              <a:buFont typeface="+mj-lt"/>
              <a:buAutoNum type="arabicPeriod" startAt="22"/>
            </a:pPr>
            <a:r>
              <a:rPr lang="en-US" dirty="0" smtClean="0"/>
              <a:t>Briefly describe the mechanism of cell-mediated immunity, and list four subgroups of T cells.</a:t>
            </a:r>
          </a:p>
          <a:p>
            <a:pPr marL="457200" indent="-457200">
              <a:buFont typeface="+mj-lt"/>
              <a:buAutoNum type="arabicPeriod" startAt="22"/>
            </a:pPr>
            <a:r>
              <a:rPr lang="en-US" dirty="0" smtClean="0"/>
              <a:t>Briefly describe the mechanism of antibody-mediated immunity, and list two groups of B cells.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93</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Learning Objectives</a:t>
            </a:r>
            <a:br>
              <a:rPr lang="en-US" dirty="0" smtClean="0"/>
            </a:br>
            <a:r>
              <a:rPr lang="en-US" dirty="0" smtClean="0"/>
              <a:t>Lesson 12.3: The Lymphatic System</a:t>
            </a:r>
            <a:br>
              <a:rPr lang="en-US" dirty="0" smtClean="0"/>
            </a:br>
            <a:r>
              <a:rPr lang="en-US" sz="1600" dirty="0" smtClean="0"/>
              <a:t>(Slide 2 of 3)</a:t>
            </a:r>
            <a:endParaRPr lang="en-US" sz="1600" dirty="0"/>
          </a:p>
        </p:txBody>
      </p:sp>
    </p:spTree>
    <p:extLst>
      <p:ext uri="{BB962C8B-B14F-4D97-AF65-F5344CB8AC3E}">
        <p14:creationId xmlns:p14="http://schemas.microsoft.com/office/powerpoint/2010/main" val="3971091781"/>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25"/>
            </a:pPr>
            <a:r>
              <a:rPr lang="en-US" dirty="0" smtClean="0"/>
              <a:t>Give examples of active natural immunity, active artificial immunity, passive natural immunity, and passive artificial immunity.</a:t>
            </a:r>
          </a:p>
          <a:p>
            <a:pPr marL="457200" indent="-457200">
              <a:buFont typeface="+mj-lt"/>
              <a:buAutoNum type="arabicPeriod" startAt="25"/>
            </a:pPr>
            <a:r>
              <a:rPr lang="en-US" dirty="0" smtClean="0"/>
              <a:t>Describe ways in which the aging of an individual affects the circulatory system.</a:t>
            </a:r>
          </a:p>
          <a:p>
            <a:pPr marL="457200" indent="-457200">
              <a:buFont typeface="+mj-lt"/>
              <a:buAutoNum type="arabicPeriod" startAt="25"/>
            </a:pPr>
            <a:r>
              <a:rPr lang="en-US" dirty="0" smtClean="0"/>
              <a:t>Identify pathology related to the circulatory system.</a:t>
            </a:r>
          </a:p>
          <a:p>
            <a:pPr marL="457200" indent="-457200">
              <a:buFont typeface="+mj-lt"/>
              <a:buAutoNum type="arabicPeriod" startAt="25"/>
            </a:pP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94</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Learning Objectives</a:t>
            </a:r>
            <a:br>
              <a:rPr lang="en-US" dirty="0" smtClean="0"/>
            </a:br>
            <a:r>
              <a:rPr lang="en-US" dirty="0" smtClean="0"/>
              <a:t>Lesson 12.3: The Lymphatic System</a:t>
            </a:r>
            <a:br>
              <a:rPr lang="en-US" dirty="0" smtClean="0"/>
            </a:br>
            <a:r>
              <a:rPr lang="en-US" sz="1600" dirty="0" smtClean="0"/>
              <a:t>(Slide 3 of 3)</a:t>
            </a:r>
            <a:endParaRPr lang="en-US" sz="1600" dirty="0"/>
          </a:p>
        </p:txBody>
      </p:sp>
    </p:spTree>
    <p:extLst>
      <p:ext uri="{BB962C8B-B14F-4D97-AF65-F5344CB8AC3E}">
        <p14:creationId xmlns:p14="http://schemas.microsoft.com/office/powerpoint/2010/main" val="4159065876"/>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System</a:t>
            </a:r>
            <a:endParaRPr lang="en-US" dirty="0"/>
          </a:p>
        </p:txBody>
      </p:sp>
      <p:sp>
        <p:nvSpPr>
          <p:cNvPr id="3" name="Content Placeholder 2"/>
          <p:cNvSpPr>
            <a:spLocks noGrp="1"/>
          </p:cNvSpPr>
          <p:nvPr>
            <p:ph idx="1"/>
          </p:nvPr>
        </p:nvSpPr>
        <p:spPr/>
        <p:txBody>
          <a:bodyPr/>
          <a:lstStyle/>
          <a:p>
            <a:pPr lvl="0"/>
            <a:r>
              <a:rPr lang="en-US" dirty="0" smtClean="0"/>
              <a:t>Three primary functions</a:t>
            </a:r>
          </a:p>
          <a:p>
            <a:pPr lvl="1"/>
            <a:r>
              <a:rPr lang="en-US" dirty="0" smtClean="0"/>
              <a:t>Returns excess interstitial fluid to the blood to maintain homeostasis</a:t>
            </a:r>
          </a:p>
          <a:p>
            <a:pPr lvl="1"/>
            <a:r>
              <a:rPr lang="en-US" dirty="0" smtClean="0"/>
              <a:t>Fats and fat-soluble vitamins are absorbed from the intestinal tract into specialized lymph capillaries</a:t>
            </a:r>
          </a:p>
          <a:p>
            <a:pPr lvl="1"/>
            <a:r>
              <a:rPr lang="en-US" dirty="0" smtClean="0"/>
              <a:t>Defense against invading microorganisms and disease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95</a:t>
            </a:fld>
            <a:endParaRPr lang="en-US" dirty="0"/>
          </a:p>
        </p:txBody>
      </p:sp>
    </p:spTree>
    <p:extLst>
      <p:ext uri="{BB962C8B-B14F-4D97-AF65-F5344CB8AC3E}">
        <p14:creationId xmlns:p14="http://schemas.microsoft.com/office/powerpoint/2010/main" val="1885001814"/>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
            </a:r>
            <a:endParaRPr lang="en-US" dirty="0"/>
          </a:p>
        </p:txBody>
      </p:sp>
      <p:sp>
        <p:nvSpPr>
          <p:cNvPr id="3" name="Content Placeholder 2"/>
          <p:cNvSpPr>
            <a:spLocks noGrp="1"/>
          </p:cNvSpPr>
          <p:nvPr>
            <p:ph idx="1"/>
          </p:nvPr>
        </p:nvSpPr>
        <p:spPr/>
        <p:txBody>
          <a:bodyPr/>
          <a:lstStyle/>
          <a:p>
            <a:pPr lvl="0"/>
            <a:r>
              <a:rPr lang="en-US" dirty="0" smtClean="0"/>
              <a:t>Fluid in the lymphatic vessels</a:t>
            </a:r>
          </a:p>
          <a:p>
            <a:pPr lvl="0"/>
            <a:r>
              <a:rPr lang="en-US" dirty="0" smtClean="0"/>
              <a:t>Derived from blood plasma</a:t>
            </a:r>
          </a:p>
          <a:p>
            <a:pPr lvl="1"/>
            <a:r>
              <a:rPr lang="en-US" dirty="0" smtClean="0"/>
              <a:t>Some plasma escapes at the arteriole end of a capillary</a:t>
            </a:r>
          </a:p>
          <a:p>
            <a:pPr lvl="1"/>
            <a:r>
              <a:rPr lang="en-US" dirty="0" smtClean="0"/>
              <a:t>Most reenters the venule end of the capillary, but 10% remains in the tissue space as interstitial fluid</a:t>
            </a:r>
          </a:p>
          <a:p>
            <a:pPr lvl="1"/>
            <a:r>
              <a:rPr lang="en-US" dirty="0" smtClean="0"/>
              <a:t>As fluid accumulates, tiny lymph vessels pick it up and it becomes lymph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96</a:t>
            </a:fld>
            <a:endParaRPr lang="en-US" dirty="0"/>
          </a:p>
        </p:txBody>
      </p:sp>
    </p:spTree>
    <p:extLst>
      <p:ext uri="{BB962C8B-B14F-4D97-AF65-F5344CB8AC3E}">
        <p14:creationId xmlns:p14="http://schemas.microsoft.com/office/powerpoint/2010/main" val="2113606697"/>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Vessels</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Carry fluid away from the tissues and return it to the venous system</a:t>
            </a:r>
          </a:p>
          <a:p>
            <a:pPr lvl="0"/>
            <a:r>
              <a:rPr lang="en-US" dirty="0" smtClean="0"/>
              <a:t>Lymph capillaries merge to form larger and larger vessels until it reaches two lymphatic ducts</a:t>
            </a:r>
          </a:p>
          <a:p>
            <a:pPr lvl="1"/>
            <a:r>
              <a:rPr lang="en-US" dirty="0" smtClean="0"/>
              <a:t>Right lymphatic duct</a:t>
            </a:r>
          </a:p>
          <a:p>
            <a:pPr lvl="2"/>
            <a:r>
              <a:rPr lang="en-US" dirty="0" smtClean="0"/>
              <a:t>Receives lymph from the upper right quadrant of the body and empties into the left subclavian vein</a:t>
            </a:r>
          </a:p>
          <a:p>
            <a:pPr lvl="1"/>
            <a:r>
              <a:rPr lang="en-US" dirty="0" smtClean="0"/>
              <a:t>Thoracic duct</a:t>
            </a:r>
          </a:p>
          <a:p>
            <a:pPr lvl="2"/>
            <a:r>
              <a:rPr lang="en-US" dirty="0" smtClean="0"/>
              <a:t>Drains lymph from the remaining three quadrants of the body and empties into the left subclavian vein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97</a:t>
            </a:fld>
            <a:endParaRPr lang="en-US" dirty="0"/>
          </a:p>
        </p:txBody>
      </p:sp>
    </p:spTree>
    <p:extLst>
      <p:ext uri="{BB962C8B-B14F-4D97-AF65-F5344CB8AC3E}">
        <p14:creationId xmlns:p14="http://schemas.microsoft.com/office/powerpoint/2010/main" val="292781093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Vessels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Lymph nodes are located along the various vessels of the lymphatic system</a:t>
            </a:r>
          </a:p>
          <a:p>
            <a:pPr lvl="1"/>
            <a:r>
              <a:rPr lang="en-US" dirty="0" smtClean="0"/>
              <a:t>Filter lymph</a:t>
            </a:r>
          </a:p>
          <a:p>
            <a:pPr lvl="0"/>
            <a:r>
              <a:rPr lang="en-US" dirty="0" smtClean="0"/>
              <a:t>Walls are thin and have valves</a:t>
            </a:r>
          </a:p>
          <a:p>
            <a:pPr lvl="0"/>
            <a:r>
              <a:rPr lang="en-US" dirty="0" smtClean="0"/>
              <a:t>No pressure, so flow is sporadic and sluggish</a:t>
            </a:r>
          </a:p>
          <a:p>
            <a:r>
              <a:rPr lang="en-US" dirty="0" smtClean="0"/>
              <a:t>Obstructions may cause tissue fluid to accumulate, resulting in edema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98</a:t>
            </a:fld>
            <a:endParaRPr lang="en-US" dirty="0"/>
          </a:p>
        </p:txBody>
      </p:sp>
    </p:spTree>
    <p:extLst>
      <p:ext uri="{BB962C8B-B14F-4D97-AF65-F5344CB8AC3E}">
        <p14:creationId xmlns:p14="http://schemas.microsoft.com/office/powerpoint/2010/main" val="1982982773"/>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Lymphatic Organs</a:t>
            </a:r>
            <a:br>
              <a:rPr lang="en-US" dirty="0" smtClean="0"/>
            </a:br>
            <a:r>
              <a:rPr lang="en-US" sz="1600" dirty="0" smtClean="0"/>
              <a:t>(Slide 1 of 5)</a:t>
            </a:r>
            <a:endParaRPr lang="en-US" sz="1600" dirty="0"/>
          </a:p>
        </p:txBody>
      </p:sp>
      <p:sp>
        <p:nvSpPr>
          <p:cNvPr id="3" name="Content Placeholder 2"/>
          <p:cNvSpPr>
            <a:spLocks noGrp="1"/>
          </p:cNvSpPr>
          <p:nvPr>
            <p:ph idx="1"/>
          </p:nvPr>
        </p:nvSpPr>
        <p:spPr/>
        <p:txBody>
          <a:bodyPr/>
          <a:lstStyle/>
          <a:p>
            <a:pPr lvl="0"/>
            <a:r>
              <a:rPr lang="en-US" dirty="0" smtClean="0"/>
              <a:t>Characterized by clusters of lymphocytes and other cells with a meshlike framework of connective tissue fibers</a:t>
            </a:r>
          </a:p>
          <a:p>
            <a:pPr lvl="0"/>
            <a:r>
              <a:rPr lang="en-US" dirty="0" smtClean="0"/>
              <a:t>When the body is exposed to foreign substances</a:t>
            </a:r>
          </a:p>
          <a:p>
            <a:pPr lvl="1"/>
            <a:r>
              <a:rPr lang="en-US" dirty="0" smtClean="0"/>
              <a:t>Lymphocytes proliferate then enter blood and travel to the site of the foreign substance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99</a:t>
            </a:fld>
            <a:endParaRPr lang="en-US" dirty="0"/>
          </a:p>
        </p:txBody>
      </p:sp>
    </p:spTree>
    <p:extLst>
      <p:ext uri="{BB962C8B-B14F-4D97-AF65-F5344CB8AC3E}">
        <p14:creationId xmlns:p14="http://schemas.microsoft.com/office/powerpoint/2010/main" val="2524370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2549</TotalTime>
  <Words>7590</Words>
  <Application>Microsoft Office PowerPoint</Application>
  <PresentationFormat>On-screen Show (4:3)</PresentationFormat>
  <Paragraphs>1145</Paragraphs>
  <Slides>116</Slides>
  <Notes>116</Notes>
  <HiddenSlides>0</HiddenSlides>
  <MMClips>0</MMClips>
  <ScaleCrop>false</ScaleCrop>
  <HeadingPairs>
    <vt:vector size="4" baseType="variant">
      <vt:variant>
        <vt:lpstr>Theme</vt:lpstr>
      </vt:variant>
      <vt:variant>
        <vt:i4>1</vt:i4>
      </vt:variant>
      <vt:variant>
        <vt:lpstr>Slide Titles</vt:lpstr>
      </vt:variant>
      <vt:variant>
        <vt:i4>116</vt:i4>
      </vt:variant>
    </vt:vector>
  </HeadingPairs>
  <TitlesOfParts>
    <vt:vector size="117" baseType="lpstr">
      <vt:lpstr>Bonewit</vt:lpstr>
      <vt:lpstr>PowerPoint Presentation</vt:lpstr>
      <vt:lpstr>Learning Objectives Lesson 12.1: The Heart (Slide 1 of 2)</vt:lpstr>
      <vt:lpstr>Learning Objectives Lesson 12.1: The Heart (Slide 2 of 2)</vt:lpstr>
      <vt:lpstr>Introduction to the Circulatory System </vt:lpstr>
      <vt:lpstr>Heart </vt:lpstr>
      <vt:lpstr>Form, Size, and Location of the Heart  (Slide 1 of 2)</vt:lpstr>
      <vt:lpstr>Form, Size, and Location of the Heart  (Slide 2 of 2)</vt:lpstr>
      <vt:lpstr>Coverings of the Heart (Slide 1 of 2) </vt:lpstr>
      <vt:lpstr>Coverings of the Heart (Slide 2 of 2) </vt:lpstr>
      <vt:lpstr>Layers of the Heart Wall  (Slide 1 of 2)</vt:lpstr>
      <vt:lpstr>Layers of the Heart Wall  (Slide 2 of 2)</vt:lpstr>
      <vt:lpstr>Chambers of the Heart  (Slide 1 of 5)</vt:lpstr>
      <vt:lpstr>Chambers of the Heart  (Slide 2 of 5)</vt:lpstr>
      <vt:lpstr>Chambers of the Heart  (Slide 3 of 5)</vt:lpstr>
      <vt:lpstr>Chambers of the Heart  (Slide 4 of 5)</vt:lpstr>
      <vt:lpstr>Chambers of the Heart  (Slide 5 of 5)</vt:lpstr>
      <vt:lpstr>Valves of the Heart (Slide 1 of 3) </vt:lpstr>
      <vt:lpstr>Valves of the Heart (Slide 2 of 3) </vt:lpstr>
      <vt:lpstr>Valves of the Heart (Slide 3 of 3) </vt:lpstr>
      <vt:lpstr>Pathway of Blood Through the Heart (Slide 1 of 3)</vt:lpstr>
      <vt:lpstr>Pathway of Blood Through the Heart (Slide 2 of 3)</vt:lpstr>
      <vt:lpstr>Pathway of Blood Through the Heart (Slide 3 of 3)</vt:lpstr>
      <vt:lpstr>Blood Supply to the Myocardium (Slide 1 of 2)</vt:lpstr>
      <vt:lpstr>Blood Supply to the Myocardium  (Slide 2 of 2)</vt:lpstr>
      <vt:lpstr>Components of the Conduction System  (Slide 1 of 3)</vt:lpstr>
      <vt:lpstr>Components of the Conduction System  (Slide 2 of 3)</vt:lpstr>
      <vt:lpstr>Components of the Conduction System  (Slide 3 of 3)</vt:lpstr>
      <vt:lpstr>Cardiac Cycle  (Slide 1 of 3)</vt:lpstr>
      <vt:lpstr>Cardiac Cycle  (Slide 2 of 3)</vt:lpstr>
      <vt:lpstr>Cardiac Cycle  (Slide 3 of 3)</vt:lpstr>
      <vt:lpstr>Heart Sounds</vt:lpstr>
      <vt:lpstr>Learning Objectives Lesson 12.2: Blood and Blood Vessels (Slide 1 of 2)</vt:lpstr>
      <vt:lpstr>Learning Objectives Lesson 12.2: Blood and Blood Vessels (Slide 2 of 2)</vt:lpstr>
      <vt:lpstr>Blood </vt:lpstr>
      <vt:lpstr>Functions and Characteristics of Blood  (Slide 1 of 5) </vt:lpstr>
      <vt:lpstr>Functions and Characteristics of Blood  (Slide 2 of 5) </vt:lpstr>
      <vt:lpstr>Functions and Characteristics of Blood  (Slide 3 of 5) </vt:lpstr>
      <vt:lpstr>Functions and Characteristics of Blood  (Slide 4 of 5) </vt:lpstr>
      <vt:lpstr>Functions and Characteristics of Blood  (Slide 5 of 5) </vt:lpstr>
      <vt:lpstr>Composition of the Blood (Slide 1 of 2) </vt:lpstr>
      <vt:lpstr>Composition of the Blood (Slide 2 of 2) </vt:lpstr>
      <vt:lpstr>Plasma Proteins (Slide 1 of 5) </vt:lpstr>
      <vt:lpstr>Plasma Proteins (Slide 2 of 5) </vt:lpstr>
      <vt:lpstr>Plasma Proteins (Slide 3 of 5) </vt:lpstr>
      <vt:lpstr>Plasma Proteins (Slide 4 of 5) </vt:lpstr>
      <vt:lpstr>Plasma Proteins (Slide 5 of 5) </vt:lpstr>
      <vt:lpstr>Other Solutes </vt:lpstr>
      <vt:lpstr>Formed Elements (Slide 1 of 2) </vt:lpstr>
      <vt:lpstr>Formed Elements (Slide 2 of 2) </vt:lpstr>
      <vt:lpstr>Erythrocytes (Slide 1 of 10) </vt:lpstr>
      <vt:lpstr>Erythrocytes (Slide 2 of 10) </vt:lpstr>
      <vt:lpstr>Erythrocytes (Slide 3 of 10) </vt:lpstr>
      <vt:lpstr>Erythrocytes (Slide 4 of 10) </vt:lpstr>
      <vt:lpstr>Erythrocytes (Slide 5 of 10) </vt:lpstr>
      <vt:lpstr>Erythrocytes (Slide 6 of 10) </vt:lpstr>
      <vt:lpstr>Erythrocytes (Slide 7 of 10) </vt:lpstr>
      <vt:lpstr>Erythrocytes (Slide 8 of 10) </vt:lpstr>
      <vt:lpstr>Erythrocytes (Slide 9 of 10) </vt:lpstr>
      <vt:lpstr>Erythrocytes (Slide 10 of 10) </vt:lpstr>
      <vt:lpstr>Leukocytes (Slide 1 of 9)</vt:lpstr>
      <vt:lpstr>Leukocytes (Slide 2 of 9)</vt:lpstr>
      <vt:lpstr>Leukocytes (Slide 3 of 9)</vt:lpstr>
      <vt:lpstr>Leukocytes (Slide 4 of 9)</vt:lpstr>
      <vt:lpstr>Leukocytes (Slide 5 of 9)</vt:lpstr>
      <vt:lpstr>Leukocytes (Slide 6 of 9)</vt:lpstr>
      <vt:lpstr>Leukocytes (Slide 7 of 9)</vt:lpstr>
      <vt:lpstr>Leukocytes (Slide 8 of 9)</vt:lpstr>
      <vt:lpstr>Leukocytes (Slide 9 of 9)</vt:lpstr>
      <vt:lpstr>Thrombocytes </vt:lpstr>
      <vt:lpstr>Hemostasis </vt:lpstr>
      <vt:lpstr>Vascular Constriction </vt:lpstr>
      <vt:lpstr>Platelet Plug Formation </vt:lpstr>
      <vt:lpstr>Coagulation (Slide 1 of 3) </vt:lpstr>
      <vt:lpstr>Coagulation (Slide 2 of 3) </vt:lpstr>
      <vt:lpstr>Coagulation (Slide 3 of 3) </vt:lpstr>
      <vt:lpstr>ABO Blood Groups (Slide 1 of 2) </vt:lpstr>
      <vt:lpstr>ABO Blood Groups (Slide 2 of 2) </vt:lpstr>
      <vt:lpstr>Rh Blood Groups  (Slide 1 of 2)</vt:lpstr>
      <vt:lpstr>Rh Blood Groups  (Slide 2 of 2)</vt:lpstr>
      <vt:lpstr>Blood Vessels </vt:lpstr>
      <vt:lpstr>Arteries (Slide 1 of 2) </vt:lpstr>
      <vt:lpstr>Arteries (Slide 2 of 2) </vt:lpstr>
      <vt:lpstr>Capillaries (Slide 1 of 2) </vt:lpstr>
      <vt:lpstr>Capillaries (Slide 2 of 2) </vt:lpstr>
      <vt:lpstr>Veins  (Slide 1 of 2)</vt:lpstr>
      <vt:lpstr>Veins  (Slide 2 of 2)</vt:lpstr>
      <vt:lpstr>Circulatory Pathways </vt:lpstr>
      <vt:lpstr>Pulmonary Circuit (Slide 1 of 3) </vt:lpstr>
      <vt:lpstr>Pulmonary Circuit (Slide 2 of 3) </vt:lpstr>
      <vt:lpstr>Pulmonary Circuit (Slide 3 of 3) </vt:lpstr>
      <vt:lpstr>Systemic Circuit </vt:lpstr>
      <vt:lpstr>Learning Objectives Lesson 12.3: The Lymphatic System (Slide 1 of 3)</vt:lpstr>
      <vt:lpstr>Learning Objectives Lesson 12.3: The Lymphatic System (Slide 2 of 3)</vt:lpstr>
      <vt:lpstr>Learning Objectives Lesson 12.3: The Lymphatic System (Slide 3 of 3)</vt:lpstr>
      <vt:lpstr>Lymphatic System</vt:lpstr>
      <vt:lpstr>Lymph</vt:lpstr>
      <vt:lpstr>Lymphatic Vessels (Slide 1 of 2)</vt:lpstr>
      <vt:lpstr>Lymphatic Vessels (Slide 2 of 2)</vt:lpstr>
      <vt:lpstr>Lymphatic Organs (Slide 1 of 5)</vt:lpstr>
      <vt:lpstr>Lymphatic Organs (Slide 2 of 5)</vt:lpstr>
      <vt:lpstr>Lymphatic Organs (Slide 3 of 5)</vt:lpstr>
      <vt:lpstr>Lymphatic Organs (Slide 4 of 5)</vt:lpstr>
      <vt:lpstr>Lymphatic Organs (Slide 5 of 5)</vt:lpstr>
      <vt:lpstr>Nonspecific Defense Mechanisms</vt:lpstr>
      <vt:lpstr>Specific Defense Mechanisms</vt:lpstr>
      <vt:lpstr>Cell-Mediated Immunity</vt:lpstr>
      <vt:lpstr>Antibody-Mediated Immunity (Slide 1 of 2)</vt:lpstr>
      <vt:lpstr>Antibody-Mediated Immunity (Slide 2 of 2)</vt:lpstr>
      <vt:lpstr>Acquired Immunity</vt:lpstr>
      <vt:lpstr>Aging of the Circulatory System (Slide 1 of 5)</vt:lpstr>
      <vt:lpstr>Aging of the Circulatory System (Slide 2 of 5)</vt:lpstr>
      <vt:lpstr>Aging of the Circulatory System (Slide 3 of 5)</vt:lpstr>
      <vt:lpstr>Aging of the Circulatory System (Slide 4 of 5)</vt:lpstr>
      <vt:lpstr>Aging of the Circulatory System (Slide 5 of 5)</vt:lpstr>
      <vt:lpstr>Common Pathology of the Circulatory System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111</cp:revision>
  <dcterms:created xsi:type="dcterms:W3CDTF">2015-09-03T13:34:00Z</dcterms:created>
  <dcterms:modified xsi:type="dcterms:W3CDTF">2019-11-11T15:49:49Z</dcterms:modified>
</cp:coreProperties>
</file>