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9" r:id="rId19"/>
    <p:sldId id="275" r:id="rId20"/>
    <p:sldId id="276" r:id="rId21"/>
    <p:sldId id="277" r:id="rId22"/>
    <p:sldId id="280" r:id="rId23"/>
    <p:sldId id="281" r:id="rId24"/>
    <p:sldId id="282" r:id="rId25"/>
    <p:sldId id="283" r:id="rId26"/>
    <p:sldId id="286" r:id="rId27"/>
    <p:sldId id="284" r:id="rId28"/>
    <p:sldId id="287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7" r:id="rId45"/>
    <p:sldId id="304" r:id="rId46"/>
    <p:sldId id="308" r:id="rId47"/>
    <p:sldId id="310" r:id="rId48"/>
    <p:sldId id="309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89820" autoAdjust="0"/>
  </p:normalViewPr>
  <p:slideViewPr>
    <p:cSldViewPr snapToGrid="0">
      <p:cViewPr varScale="1">
        <p:scale>
          <a:sx n="75" d="100"/>
          <a:sy n="75" d="100"/>
        </p:scale>
        <p:origin x="-16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11/11/2019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22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Concha means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197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 sinus comes from a Latin word meaning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word is used for various hollow structures with curved surfaces in the body.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several air-filled cavities in the bones of the skull that are called sinuses. In the circulatory system, a sinus is a channel permitting the passage of blood or lymph fluid.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399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Inflamed membranes may block passages and cause mucus to accumulate in sinuses. This increases the pressure within the sinuses and may result in a sinus headache.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Mucus is a thick, slippery fluid produced by the membranes of the lining of the mouth, nose, and other body openings.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noun form is “mucus,” and the adjective form is “mucous.”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595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acid in gastric juice destroys most of the microorganisms when mucus is swallowed.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52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medical term for sore throat?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(Pharyngitis)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69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39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does air go after passing through the nasopharynx?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(Larynx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collections of lymphoid tissue called tonsils in both the nasopharynx and the oropharynx.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772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the oropharynx connect to?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(Esophagus)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97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Whereas the oropharynx is not considered a sterile body cavity, any instrument passed into or through the larynx must be sterile.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14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6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0681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causes the vocal cords to produce sound?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(When the vocal cords are under tension, exhaled air moves by them, causing them to vibrate and produce sound.)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68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2950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trachea connects the larynx to the two main bronchi.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mediastinum is the medial partition of the thoracic cavity between the lungs.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13.3.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591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cilia?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(Hairlike projections from the cell membrane)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Smoking tends to paralyze the cilia in addition to increasing mucus production. How does this happen?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(Mucus with trapped particles is not removed. Microorganisms thrive and accumulate in mucus, which results in respiratory infections.)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03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five lobes of the lungs, so the right and left primary bronchi divide into secondary bronchi at each lobe.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name of the smallest tubes in the lungs?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(Bronchioles)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again to Figure 13.3.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26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lungs terminate in grapelike clusters of air sacs called alveoli.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836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lungs consist of air spaces.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muscle lies directly below the lungs?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(Diaphragm)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13.4.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1191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right lung has three lobes, but the left lung has only two lobes.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2532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left lung is narrower than the right lung to make space for the apex of the heart.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942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membrane that covers the lung?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(Visceral pleura)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membrane that lines the wall of the thorax?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(Parietal pleura)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Normally there is only a small space between the visceral pleura and the parietal pleura.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pleura become inflamed, the condition is called pleurisy. It is characterized by a stabbing pain at the lower part of the chest that is aggravated by movement or when taking a deep breath or coughing.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682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8607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Pulmonary ventilation is a term used to describe the process of breathing.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48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Contraction of the diaphragm increases the size of the thoracic cavity. This decreases the pressure in the lungs.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 inhalation, air flows into the lungs, because the pressure is lower inside than outside.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218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diaphragm relaxes, the size of the thoracic cavity decreases, and the pressure is higher than the pressure outside the lungs.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air remains in the lungs to keep the alveoli from collapsing. The lungs also make a substance called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surfactant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prevents the surfaces of the alveoli from adhering together.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of the reasons that premature infants may have respiratory difficulty is because their lungs do not yet produce enough surfactant.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1391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lungs, oxygen and carbon dioxide diffuse across the alveoli and capillary membranes.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more oxygen in the air of the alveoli, so it moves into the capillary blood.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more carbon dioxide in the capillaries, so it moves into the alveoli.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5965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Oxygen and carbon dioxide must travel across several thin layers of tissue.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7772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5566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8431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12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460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Normally the body responds first to elevated carbon dioxide levels in the blood. A new respiration is triggered before oxygen levels fall significantly.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Normally if carbon dioxide levels fall in the blood, breathing stops until they have risen again.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oxygen chemoreceptors, but they are not involved in the regulation of respiration unless the amount of oxygen in the blood falls very 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950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Respiration is more than breathing. It includes the activities that bring oxygen to the cells.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respiratory system is primarily involved in moving gases in and out of the lungs.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3539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individual can voluntarily hold the breath, which overrides the respiratory centers.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 impulses, anxiety, and excitement can stimulate rapid breathing.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1702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 in internal temperature increases oxygen need and generates more carbon dioxide.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0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Hiccupping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spasmodic contraction of the diaphragm followed by sudden closure of the glottis.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Table 13.1.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4746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Harmful substances include cigarette smoke, air pollution, and pathogens.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of these can be decreased (cigarette smoke), others are unavoidable.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Deterioration of cilia hinders their cleansing action and movement of mucus.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1378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271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type of change is a loss of elasticity in the tissues of the respiratory system.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cartilage in the walls of the trachea and bronchi undergoes a progressive calcification.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Smooth muscle fibers in the bronchioles are replaced by fibrous tissue, so they are less able to stretch and contract.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Alveoli also lose some of their elastic recoil and the walls deteriorate between adjacent alveoli. What does this lead to?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(This increases the size of the each alveolus, while reducing the total surface area of the respiratory membrane for diffusion of gases.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percentage of the oxygen in alveolar air is able to diffuse into the lung capillaries.)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5571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the table titled “Common Pathology of the Respiratory System”.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632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the table titled “Common Pathology of the Respiratory System”.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567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100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 respiration involves the exchange of oxygen and carbon dioxide between the lungs and blood.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Ventilation is the breathing process. It is a necessary part of external respiration.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Breathing is stimulated by nerve impulses.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212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Internal respiration is the name for the exchange of gasses at the cellular level.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Internal respiration requires adequate function of both the respiratory system and the circulatory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35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Adequate ventilation requires air to move through the upper and lower respiratory tracts.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final “x” in the words pharynx and larynx changes to a “g” before any suffix beginning with a vowel. (Examples: laryngitis, pharyngeal).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13.1.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24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13.2.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31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below the palate?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(Mouth or oral cavity)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two sides of the palate fail to join together during fetal development, the infant is born with an opening from the mouth to the nasal cavity called a cleft palate. A cleft palate is often accompanied by a defect of the lip called a hare lip (because of the resemblance to a rabbit). These defects can be corrected surgically to prevent feeding problems, problems with speech, psychological problems, and the potential for infection.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80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527300"/>
            <a:ext cx="6400800" cy="1752600"/>
          </a:xfrm>
        </p:spPr>
        <p:txBody>
          <a:bodyPr/>
          <a:lstStyle/>
          <a:p>
            <a:r>
              <a:rPr lang="en-US" sz="4000" dirty="0" smtClean="0"/>
              <a:t>Respiratory System</a:t>
            </a:r>
          </a:p>
          <a:p>
            <a:endParaRPr lang="en-US" sz="4000" dirty="0"/>
          </a:p>
          <a:p>
            <a:r>
              <a:rPr lang="en-US" dirty="0" smtClean="0"/>
              <a:t>Chapter 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Nasal conchae: Three bony ridges that project into nasal cavity </a:t>
            </a:r>
          </a:p>
          <a:p>
            <a:pPr lvl="1"/>
            <a:r>
              <a:rPr lang="en-US" dirty="0" smtClean="0"/>
              <a:t>Increase surface area of nasal cavity </a:t>
            </a:r>
          </a:p>
          <a:p>
            <a:pPr lvl="1"/>
            <a:r>
              <a:rPr lang="en-US" dirty="0" smtClean="0"/>
              <a:t>Warm and moistens the air</a:t>
            </a:r>
          </a:p>
          <a:p>
            <a:pPr lvl="1"/>
            <a:r>
              <a:rPr lang="en-US" dirty="0" smtClean="0"/>
              <a:t>Help direct air flow through nasal cavity</a:t>
            </a:r>
          </a:p>
          <a:p>
            <a:pPr lvl="1"/>
            <a:r>
              <a:rPr lang="en-US" dirty="0" smtClean="0"/>
              <a:t>Trap dust and other particles in the air</a:t>
            </a:r>
          </a:p>
          <a:p>
            <a:pPr lvl="2"/>
            <a:r>
              <a:rPr lang="en-US" dirty="0" smtClean="0"/>
              <a:t>Become trapped in mucous membrane around nasal conchae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5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Paranasal sinuses: Air-filled cavities in frontal, maxillae, ethmoid, and sphenoid bones</a:t>
            </a:r>
          </a:p>
          <a:p>
            <a:pPr lvl="1"/>
            <a:r>
              <a:rPr lang="en-US" dirty="0" smtClean="0"/>
              <a:t>Surround nasal cavity and open into it</a:t>
            </a:r>
          </a:p>
          <a:p>
            <a:pPr lvl="1"/>
            <a:r>
              <a:rPr lang="en-US" dirty="0" smtClean="0"/>
              <a:t>Functions</a:t>
            </a:r>
          </a:p>
          <a:p>
            <a:pPr lvl="2"/>
            <a:r>
              <a:rPr lang="en-US" dirty="0" smtClean="0"/>
              <a:t>Reduce weight of skull</a:t>
            </a:r>
          </a:p>
          <a:p>
            <a:pPr lvl="2"/>
            <a:r>
              <a:rPr lang="en-US" dirty="0" smtClean="0"/>
              <a:t>Produce mucus</a:t>
            </a:r>
          </a:p>
          <a:p>
            <a:pPr lvl="2"/>
            <a:r>
              <a:rPr lang="en-US" dirty="0" smtClean="0"/>
              <a:t>Influence voice quality, act as resonating chambers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2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Paranasal sinuses: Air-filled cavities in frontal, maxillae, ethmoid, and sphenoid bones</a:t>
            </a:r>
          </a:p>
          <a:p>
            <a:pPr lvl="1"/>
            <a:r>
              <a:rPr lang="en-US" dirty="0" smtClean="0"/>
              <a:t>Lined with mucous membrane</a:t>
            </a:r>
          </a:p>
          <a:p>
            <a:pPr lvl="2"/>
            <a:r>
              <a:rPr lang="en-US" dirty="0" smtClean="0"/>
              <a:t>Produces mucus, drains into nasal cavity</a:t>
            </a:r>
          </a:p>
          <a:p>
            <a:pPr lvl="2"/>
            <a:r>
              <a:rPr lang="en-US" dirty="0" smtClean="0"/>
              <a:t>During infections and allergies, membranes become inflamed and swollen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3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As air passes through nasal cavity, it is filtered, warmed, and moistened</a:t>
            </a:r>
          </a:p>
          <a:p>
            <a:pPr lvl="1"/>
            <a:r>
              <a:rPr lang="en-US" dirty="0" smtClean="0"/>
              <a:t> Ciliated pseudostratified columnar epithelium: Mucous membrane of nasal cavity</a:t>
            </a:r>
          </a:p>
          <a:p>
            <a:pPr lvl="2"/>
            <a:r>
              <a:rPr lang="en-US" dirty="0" smtClean="0"/>
              <a:t>Produces mucus that traps microorganisms, dust, and other foreign particles</a:t>
            </a:r>
          </a:p>
          <a:p>
            <a:pPr lvl="2"/>
            <a:r>
              <a:rPr lang="en-US" dirty="0" smtClean="0"/>
              <a:t>Contains cilia that propels mucus toward the pharynx, where it is swallowed</a:t>
            </a:r>
          </a:p>
          <a:p>
            <a:pPr lvl="1"/>
            <a:r>
              <a:rPr lang="en-US" dirty="0" smtClean="0"/>
              <a:t>Extensive capillary networks under mucous membrane</a:t>
            </a:r>
          </a:p>
          <a:p>
            <a:pPr lvl="2"/>
            <a:r>
              <a:rPr lang="en-US" dirty="0" smtClean="0"/>
              <a:t>Warm and moisten the air before it reaches respiratory tract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7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Pharynx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950200" cy="4454525"/>
          </a:xfrm>
        </p:spPr>
        <p:txBody>
          <a:bodyPr/>
          <a:lstStyle/>
          <a:p>
            <a:pPr lvl="0"/>
            <a:r>
              <a:rPr lang="en-US" dirty="0" smtClean="0"/>
              <a:t>Commonly called the throat</a:t>
            </a:r>
          </a:p>
          <a:p>
            <a:pPr lvl="0"/>
            <a:r>
              <a:rPr lang="en-US" dirty="0" smtClean="0"/>
              <a:t>Serves both respiratory and digestive systems </a:t>
            </a:r>
          </a:p>
          <a:p>
            <a:pPr lvl="1"/>
            <a:r>
              <a:rPr lang="en-US" dirty="0" smtClean="0"/>
              <a:t>Receives air from the nasal cavity</a:t>
            </a:r>
          </a:p>
          <a:p>
            <a:pPr lvl="1"/>
            <a:r>
              <a:rPr lang="en-US" dirty="0" smtClean="0"/>
              <a:t>Receives air, food, and water from oral cavity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4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Pharynx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Opens into larynx and esophagus</a:t>
            </a:r>
          </a:p>
          <a:p>
            <a:pPr lvl="0"/>
            <a:r>
              <a:rPr lang="en-US" dirty="0" smtClean="0"/>
              <a:t>Divided into three regions</a:t>
            </a:r>
          </a:p>
          <a:p>
            <a:pPr lvl="1"/>
            <a:r>
              <a:rPr lang="en-US" dirty="0" smtClean="0"/>
              <a:t>Nasopharynx: Posterior to nasal cavity and extends to uvula</a:t>
            </a:r>
          </a:p>
          <a:p>
            <a:pPr lvl="1"/>
            <a:r>
              <a:rPr lang="en-US" dirty="0" smtClean="0"/>
              <a:t>Oropharynx: Posterior to oral cavity</a:t>
            </a:r>
          </a:p>
          <a:p>
            <a:pPr lvl="1"/>
            <a:r>
              <a:rPr lang="en-US" dirty="0" smtClean="0"/>
              <a:t>Laryngopharynx: Most inferior portion of pharynx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8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Pharynx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Nasopharynx</a:t>
            </a:r>
          </a:p>
          <a:p>
            <a:pPr lvl="1"/>
            <a:r>
              <a:rPr lang="en-US" dirty="0" smtClean="0"/>
              <a:t>Air enters from nasal cavity through internal nares</a:t>
            </a:r>
          </a:p>
          <a:p>
            <a:pPr lvl="1"/>
            <a:r>
              <a:rPr lang="en-US" dirty="0" smtClean="0"/>
              <a:t>Auditory tubes (eustachian tubes): Open into nasopharynx</a:t>
            </a:r>
          </a:p>
          <a:p>
            <a:pPr lvl="2"/>
            <a:r>
              <a:rPr lang="en-US" dirty="0" smtClean="0"/>
              <a:t>Help to equalize the air pressure on both sides of tympanic membrane</a:t>
            </a:r>
          </a:p>
          <a:p>
            <a:pPr lvl="1"/>
            <a:r>
              <a:rPr lang="en-US" dirty="0" smtClean="0"/>
              <a:t>Pharyngeal tonsils (adenoids): Collections of lymphoid tissue located in the posterior wall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72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Pharynx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Oropharynx</a:t>
            </a:r>
          </a:p>
          <a:p>
            <a:pPr lvl="1"/>
            <a:r>
              <a:rPr lang="en-US" dirty="0" smtClean="0"/>
              <a:t>Receives air, food, and water from oral cavity</a:t>
            </a:r>
          </a:p>
          <a:p>
            <a:pPr lvl="1"/>
            <a:r>
              <a:rPr lang="en-US" dirty="0" smtClean="0"/>
              <a:t>During swallowing: Soft palate and uvula move upward</a:t>
            </a:r>
          </a:p>
          <a:p>
            <a:pPr lvl="2"/>
            <a:r>
              <a:rPr lang="en-US" dirty="0" smtClean="0"/>
              <a:t>Prevents material from going into nasopharynx</a:t>
            </a:r>
          </a:p>
          <a:p>
            <a:pPr lvl="1"/>
            <a:r>
              <a:rPr lang="en-US" dirty="0" smtClean="0"/>
              <a:t>Fauces: Opening between oral cavity oropharynx</a:t>
            </a:r>
          </a:p>
          <a:p>
            <a:pPr lvl="2"/>
            <a:r>
              <a:rPr lang="en-US" dirty="0" smtClean="0"/>
              <a:t>Bordered by masses of lymphoid tissue (tonsils)</a:t>
            </a:r>
          </a:p>
          <a:p>
            <a:pPr lvl="2"/>
            <a:r>
              <a:rPr lang="en-US" dirty="0" smtClean="0"/>
              <a:t>Palatine tonsils: Located in lateral walls of oropharynx</a:t>
            </a:r>
          </a:p>
          <a:p>
            <a:pPr lvl="2"/>
            <a:r>
              <a:rPr lang="en-US" dirty="0" smtClean="0"/>
              <a:t>Lingual tonsils: Located on surface of posterior portion of tongue</a:t>
            </a:r>
          </a:p>
          <a:p>
            <a:pPr lvl="2"/>
            <a:r>
              <a:rPr lang="en-US" dirty="0" smtClean="0"/>
              <a:t>Tonsils in the pharynx function in immune responses and help prevent infections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Larynx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Commonly called the voice box</a:t>
            </a:r>
          </a:p>
          <a:p>
            <a:pPr lvl="0"/>
            <a:r>
              <a:rPr lang="en-US" dirty="0" smtClean="0"/>
              <a:t>Passageway for air between pharynx and trachea</a:t>
            </a:r>
          </a:p>
          <a:p>
            <a:pPr lvl="0"/>
            <a:r>
              <a:rPr lang="en-US" dirty="0" smtClean="0"/>
              <a:t>Formed by nine pieces of cartilage</a:t>
            </a:r>
          </a:p>
          <a:p>
            <a:pPr lvl="1"/>
            <a:r>
              <a:rPr lang="en-US" dirty="0" smtClean="0"/>
              <a:t>Connected to each other by muscles and ligaments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Larynx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Largest cartilaginous portions </a:t>
            </a:r>
          </a:p>
          <a:p>
            <a:pPr lvl="1"/>
            <a:r>
              <a:rPr lang="en-US" dirty="0" smtClean="0"/>
              <a:t>Thyroid cartilage</a:t>
            </a:r>
          </a:p>
          <a:p>
            <a:pPr lvl="2"/>
            <a:r>
              <a:rPr lang="en-US" dirty="0" smtClean="0"/>
              <a:t>Forms a projection in the neck: Adam’s apple</a:t>
            </a:r>
          </a:p>
          <a:p>
            <a:pPr lvl="1"/>
            <a:r>
              <a:rPr lang="en-US" dirty="0" smtClean="0"/>
              <a:t>Cricoid cartilage  </a:t>
            </a:r>
          </a:p>
          <a:p>
            <a:pPr lvl="2"/>
            <a:r>
              <a:rPr lang="en-US" dirty="0" smtClean="0"/>
              <a:t>Forms the base of the larynx </a:t>
            </a:r>
          </a:p>
          <a:p>
            <a:pPr lvl="2"/>
            <a:r>
              <a:rPr lang="en-US" dirty="0" smtClean="0"/>
              <a:t>Attached to the trachea</a:t>
            </a:r>
          </a:p>
          <a:p>
            <a:pPr lvl="1"/>
            <a:r>
              <a:rPr lang="en-US" dirty="0" smtClean="0"/>
              <a:t>Epiglottis </a:t>
            </a:r>
          </a:p>
          <a:p>
            <a:pPr lvl="2"/>
            <a:r>
              <a:rPr lang="en-US" dirty="0" smtClean="0"/>
              <a:t>Long, leaf-shaped structure</a:t>
            </a:r>
          </a:p>
          <a:p>
            <a:pPr lvl="2"/>
            <a:r>
              <a:rPr lang="en-US" dirty="0" smtClean="0"/>
              <a:t>Covers opening into larynx during swallowing</a:t>
            </a:r>
          </a:p>
          <a:p>
            <a:pPr lvl="2"/>
            <a:r>
              <a:rPr lang="en-US" dirty="0" smtClean="0"/>
              <a:t>Prevents food and water from entering trachea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85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</a:t>
            </a:r>
            <a:r>
              <a:rPr lang="en-US" dirty="0" smtClean="0"/>
              <a:t>Objectives</a:t>
            </a:r>
            <a:br>
              <a:rPr lang="en-US" dirty="0" smtClean="0"/>
            </a:br>
            <a:r>
              <a:rPr lang="en-US" dirty="0" smtClean="0"/>
              <a:t>Lesson </a:t>
            </a:r>
            <a:r>
              <a:rPr lang="en-US" dirty="0" smtClean="0"/>
              <a:t>13.1: Respiratory System 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List and describe the structures of the upper respiratory tract.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List and describe the structures of the lower respiratory tract.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Explain what occurs during inhalation and exhalation.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Explain the difference between external respiration and internal respiration.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71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Larynx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Contains two pairs of ligaments</a:t>
            </a:r>
          </a:p>
          <a:p>
            <a:pPr lvl="1"/>
            <a:r>
              <a:rPr lang="en-US" dirty="0" smtClean="0"/>
              <a:t>Vestibular folds (false vocal cords): Upper pair of ligaments</a:t>
            </a:r>
          </a:p>
          <a:p>
            <a:pPr lvl="2"/>
            <a:r>
              <a:rPr lang="en-US" dirty="0" smtClean="0"/>
              <a:t>Work with the epiglottis to prevent particles from entering lower respiratory tract</a:t>
            </a:r>
          </a:p>
          <a:p>
            <a:pPr lvl="1"/>
            <a:r>
              <a:rPr lang="en-US" dirty="0" smtClean="0"/>
              <a:t>True vocal cords: Lower pair of ligaments</a:t>
            </a:r>
          </a:p>
          <a:p>
            <a:pPr lvl="2"/>
            <a:r>
              <a:rPr lang="en-US" dirty="0" smtClean="0"/>
              <a:t>Function in sound production</a:t>
            </a:r>
          </a:p>
          <a:p>
            <a:pPr lvl="2"/>
            <a:r>
              <a:rPr lang="en-US" dirty="0" smtClean="0"/>
              <a:t>Muscles control length and tension of true vocal cords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relaxed during normal breathing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8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Larynx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Contains two pairs of ligaments</a:t>
            </a:r>
          </a:p>
          <a:p>
            <a:pPr lvl="1"/>
            <a:r>
              <a:rPr lang="en-US" dirty="0" smtClean="0"/>
              <a:t>True vocal cords: Lower pair of ligaments</a:t>
            </a:r>
          </a:p>
          <a:p>
            <a:pPr lvl="2"/>
            <a:r>
              <a:rPr lang="en-US" dirty="0" smtClean="0"/>
              <a:t>Length of vocal cords determines pitch of sound</a:t>
            </a:r>
          </a:p>
          <a:p>
            <a:pPr lvl="2"/>
            <a:r>
              <a:rPr lang="en-US" dirty="0" smtClean="0"/>
              <a:t>Force of moving air regulates loudness</a:t>
            </a:r>
          </a:p>
          <a:p>
            <a:pPr lvl="2"/>
            <a:r>
              <a:rPr lang="en-US" dirty="0" smtClean="0"/>
              <a:t>Glottis: Opening between the true vocal cords, leads to trachea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68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Trachea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Commonly called the windpipe</a:t>
            </a:r>
          </a:p>
          <a:p>
            <a:pPr lvl="0"/>
            <a:r>
              <a:rPr lang="en-US" dirty="0" smtClean="0"/>
              <a:t>Consists of a tube that extends from larynx into mediastinum</a:t>
            </a:r>
          </a:p>
          <a:p>
            <a:pPr lvl="1"/>
            <a:r>
              <a:rPr lang="en-US" dirty="0" smtClean="0"/>
              <a:t>Divides into right and left bronchi </a:t>
            </a:r>
          </a:p>
          <a:p>
            <a:pPr lvl="0"/>
            <a:r>
              <a:rPr lang="en-US" dirty="0" smtClean="0"/>
              <a:t>Supported by 15-20 C-shaped pieces of hyaline cartilage</a:t>
            </a:r>
          </a:p>
          <a:p>
            <a:pPr lvl="1"/>
            <a:r>
              <a:rPr lang="en-US" dirty="0" smtClean="0"/>
              <a:t>Hold the trachea open </a:t>
            </a:r>
          </a:p>
          <a:p>
            <a:pPr lvl="1"/>
            <a:r>
              <a:rPr lang="en-US" dirty="0" smtClean="0"/>
              <a:t>Posterior open part of the C-shaped cartilage</a:t>
            </a:r>
          </a:p>
          <a:p>
            <a:pPr lvl="2"/>
            <a:r>
              <a:rPr lang="en-US" dirty="0" smtClean="0"/>
              <a:t>Closed by smooth muscle and connective tissue </a:t>
            </a:r>
          </a:p>
          <a:p>
            <a:r>
              <a:rPr lang="en-US" dirty="0" smtClean="0"/>
              <a:t>During swallowing, esophagus bulges into soft part of trachea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9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Trachea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Mucous membrane: lines trachea </a:t>
            </a:r>
          </a:p>
          <a:p>
            <a:pPr lvl="1"/>
            <a:r>
              <a:rPr lang="en-US" dirty="0" smtClean="0"/>
              <a:t>Produces mucus which traps airborne particles and microorganisms</a:t>
            </a:r>
          </a:p>
          <a:p>
            <a:pPr lvl="1"/>
            <a:r>
              <a:rPr lang="en-US" dirty="0" smtClean="0"/>
              <a:t>Contains cilia that propel mucus upward</a:t>
            </a:r>
          </a:p>
          <a:p>
            <a:pPr lvl="2"/>
            <a:r>
              <a:rPr lang="en-US" dirty="0" smtClean="0"/>
              <a:t>Either swallowed or expelled</a:t>
            </a:r>
          </a:p>
          <a:p>
            <a:pPr lvl="2"/>
            <a:r>
              <a:rPr lang="en-US" dirty="0" smtClean="0"/>
              <a:t>Irritation from cigarette smoke and other air pollutants: damages the cilia</a:t>
            </a:r>
          </a:p>
          <a:p>
            <a:pPr lvl="1"/>
            <a:r>
              <a:rPr lang="en-US" dirty="0" smtClean="0"/>
              <a:t>Irritation and inflammation of mucous membrane stimulates cough reflex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Bronchi and Bronchial Tree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Trachea divides into right and left primary bronchi</a:t>
            </a:r>
          </a:p>
          <a:p>
            <a:pPr lvl="0"/>
            <a:r>
              <a:rPr lang="en-US" dirty="0" smtClean="0"/>
              <a:t>After bronchi enter the lungs, branch several times</a:t>
            </a:r>
          </a:p>
          <a:p>
            <a:pPr lvl="1"/>
            <a:r>
              <a:rPr lang="en-US" dirty="0" smtClean="0"/>
              <a:t>Form the bronchial tree </a:t>
            </a:r>
          </a:p>
          <a:p>
            <a:pPr lvl="0"/>
            <a:r>
              <a:rPr lang="en-US" dirty="0" smtClean="0"/>
              <a:t>Primary bronchi: Divide to form secondary (lobar) bronchi</a:t>
            </a:r>
          </a:p>
          <a:p>
            <a:pPr lvl="1"/>
            <a:r>
              <a:rPr lang="en-US" dirty="0" smtClean="0"/>
              <a:t>Branch into tertiary (segmental) bronchi </a:t>
            </a:r>
          </a:p>
          <a:p>
            <a:pPr lvl="0"/>
            <a:r>
              <a:rPr lang="en-US" dirty="0" smtClean="0"/>
              <a:t>Branching continues, finally giving rise to bronchioles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1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Bronchi and Bronchial Tree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Terminal bronchioles: Branch into smaller respiratory bronchioles</a:t>
            </a:r>
          </a:p>
          <a:p>
            <a:pPr lvl="1"/>
            <a:r>
              <a:rPr lang="en-US" dirty="0" smtClean="0"/>
              <a:t>Lead into microscopic alveolar ducts</a:t>
            </a:r>
          </a:p>
          <a:p>
            <a:pPr lvl="2"/>
            <a:r>
              <a:rPr lang="en-US" dirty="0" smtClean="0"/>
              <a:t>Terminate in clusters of tiny air sacs called alveoli</a:t>
            </a:r>
          </a:p>
          <a:p>
            <a:pPr lvl="0"/>
            <a:r>
              <a:rPr lang="en-US" dirty="0" smtClean="0"/>
              <a:t>Alveolar ducts and alveoli: Consist of simple squamous epithelium</a:t>
            </a:r>
          </a:p>
          <a:p>
            <a:pPr lvl="1"/>
            <a:r>
              <a:rPr lang="en-US" dirty="0" smtClean="0"/>
              <a:t>Permits rapid diffusion of oxygen and carbon dioxide</a:t>
            </a:r>
          </a:p>
          <a:p>
            <a:pPr lvl="1"/>
            <a:r>
              <a:rPr lang="en-US" dirty="0" smtClean="0"/>
              <a:t>Exchange of gases between the air in the lungs and blood in capillaries </a:t>
            </a:r>
          </a:p>
          <a:p>
            <a:pPr lvl="2"/>
            <a:r>
              <a:rPr lang="en-US" dirty="0" smtClean="0"/>
              <a:t>Occurs across walls of alveolar ducts and alveoli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Lungs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Occupy most of space in thoracic cavity </a:t>
            </a:r>
          </a:p>
          <a:p>
            <a:pPr lvl="0"/>
            <a:r>
              <a:rPr lang="en-US" dirty="0" smtClean="0"/>
              <a:t>Soft and spongy</a:t>
            </a:r>
          </a:p>
          <a:p>
            <a:pPr lvl="1"/>
            <a:r>
              <a:rPr lang="en-US" dirty="0" smtClean="0"/>
              <a:t>Mostly air spaces surrounded by alveolar cells and elastic connective tissue</a:t>
            </a:r>
          </a:p>
          <a:p>
            <a:pPr lvl="0"/>
            <a:r>
              <a:rPr lang="en-US" dirty="0" smtClean="0"/>
              <a:t>Separated by mediastinum, which contains the heart</a:t>
            </a:r>
          </a:p>
          <a:p>
            <a:pPr lvl="0"/>
            <a:r>
              <a:rPr lang="en-US" dirty="0" smtClean="0"/>
              <a:t>Rests on the diaphragm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18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Lungs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Extends upward just above midpoint of clavicle</a:t>
            </a:r>
          </a:p>
          <a:p>
            <a:pPr lvl="0"/>
            <a:r>
              <a:rPr lang="en-US" dirty="0" smtClean="0"/>
              <a:t>Right lung: Shorter, broader, greater volume than left lung</a:t>
            </a:r>
          </a:p>
          <a:p>
            <a:pPr lvl="1"/>
            <a:r>
              <a:rPr lang="en-US" dirty="0" smtClean="0"/>
              <a:t>Divided into three lobes (superior, middle, and inferior) by two fissures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Lungs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Left lung: Longer and narrower than right lung</a:t>
            </a:r>
          </a:p>
          <a:p>
            <a:pPr lvl="1"/>
            <a:r>
              <a:rPr lang="en-US" dirty="0" smtClean="0"/>
              <a:t>Cardiac notch: Indentation on medial surface for apex of heart</a:t>
            </a:r>
          </a:p>
          <a:p>
            <a:pPr lvl="1"/>
            <a:r>
              <a:rPr lang="en-US" dirty="0" smtClean="0"/>
              <a:t>Divided into two lobes by a single fissure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Lungs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Pleura: Double-layered serous membrane that encloses the lungs</a:t>
            </a:r>
          </a:p>
          <a:p>
            <a:pPr lvl="1"/>
            <a:r>
              <a:rPr lang="en-US" dirty="0" smtClean="0"/>
              <a:t>Visceral pleura: Firmly attached to surface of lung</a:t>
            </a:r>
          </a:p>
          <a:p>
            <a:pPr lvl="1"/>
            <a:r>
              <a:rPr lang="en-US" dirty="0" smtClean="0"/>
              <a:t>Parietal pleura: Lines the wall of the thorax</a:t>
            </a:r>
          </a:p>
          <a:p>
            <a:pPr lvl="0"/>
            <a:r>
              <a:rPr lang="en-US" dirty="0" smtClean="0"/>
              <a:t>Pleural cavity: Small space between the visceral and parietal pleura</a:t>
            </a:r>
          </a:p>
          <a:p>
            <a:pPr lvl="1"/>
            <a:r>
              <a:rPr lang="en-US" dirty="0" smtClean="0"/>
              <a:t>Contains a thin film of serous fluid </a:t>
            </a:r>
          </a:p>
          <a:p>
            <a:pPr lvl="2"/>
            <a:r>
              <a:rPr lang="en-US" dirty="0" smtClean="0"/>
              <a:t>Acts as a lubricant, reduces friction as the two layers slide against each other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39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5"/>
            </a:pPr>
            <a:r>
              <a:rPr lang="en-US" dirty="0" smtClean="0"/>
              <a:t>Explain how respiration is regulated by the brain.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Identify factors that influence breathing.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Describe ways in which the aging of an individual affects the respiratory system.</a:t>
            </a:r>
          </a:p>
          <a:p>
            <a:pPr marL="457200">
              <a:buFont typeface="+mj-lt"/>
              <a:buAutoNum type="arabicPeriod" startAt="5"/>
            </a:pPr>
            <a:r>
              <a:rPr lang="en-US" dirty="0" smtClean="0"/>
              <a:t>Identify pathology related to the respiratory system.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/>
              <a:t>Learning </a:t>
            </a:r>
            <a:r>
              <a:rPr lang="en-US" dirty="0" smtClean="0"/>
              <a:t>Objectives</a:t>
            </a:r>
            <a:br>
              <a:rPr lang="en-US" dirty="0" smtClean="0"/>
            </a:br>
            <a:r>
              <a:rPr lang="en-US" dirty="0" smtClean="0"/>
              <a:t>Lesson </a:t>
            </a:r>
            <a:r>
              <a:rPr lang="en-US" dirty="0" smtClean="0"/>
              <a:t>13.1: Respiratory System 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80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Ventilation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Pulmonary ventilation: Breathing</a:t>
            </a:r>
          </a:p>
          <a:p>
            <a:pPr lvl="0"/>
            <a:r>
              <a:rPr lang="en-US" dirty="0" smtClean="0"/>
              <a:t>Air flows because of pressure differences between atmosphere and gases inside the lungs</a:t>
            </a:r>
          </a:p>
          <a:p>
            <a:pPr lvl="0"/>
            <a:r>
              <a:rPr lang="en-US" dirty="0" smtClean="0"/>
              <a:t>Normal respiratory rate: 12-20 breaths per minute</a:t>
            </a:r>
          </a:p>
          <a:p>
            <a:pPr lvl="0"/>
            <a:r>
              <a:rPr lang="en-US" dirty="0" smtClean="0"/>
              <a:t>Consists of one inhalation and one exhalation</a:t>
            </a:r>
          </a:p>
          <a:p>
            <a:pPr lvl="0"/>
            <a:r>
              <a:rPr lang="en-US" dirty="0" smtClean="0"/>
              <a:t>Amount of air that exchanged during one cycle</a:t>
            </a:r>
          </a:p>
          <a:p>
            <a:pPr lvl="1"/>
            <a:r>
              <a:rPr lang="en-US" dirty="0" smtClean="0"/>
              <a:t>Varies with age, sex, size, physical condition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85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Inhalation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Process of taking air into the lungs</a:t>
            </a:r>
          </a:p>
          <a:p>
            <a:pPr lvl="0"/>
            <a:r>
              <a:rPr lang="en-US" dirty="0" smtClean="0"/>
              <a:t>Diaphragm: Dome-shaped muscle</a:t>
            </a:r>
          </a:p>
          <a:p>
            <a:pPr lvl="1"/>
            <a:r>
              <a:rPr lang="en-US" dirty="0" smtClean="0"/>
              <a:t>Separates thoracic cavity from abdominal cavity</a:t>
            </a:r>
          </a:p>
          <a:p>
            <a:pPr lvl="1"/>
            <a:r>
              <a:rPr lang="en-US" dirty="0" smtClean="0"/>
              <a:t>Contraction causes diaphragm to drop</a:t>
            </a:r>
          </a:p>
          <a:p>
            <a:pPr lvl="2"/>
            <a:r>
              <a:rPr lang="en-US" dirty="0" smtClean="0"/>
              <a:t>Increases the size of the thoracic cavity as air flows from outside the body into the lungs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Exhalation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Process of letting air out of the lungs </a:t>
            </a:r>
          </a:p>
          <a:p>
            <a:pPr lvl="0"/>
            <a:r>
              <a:rPr lang="en-US" dirty="0" smtClean="0"/>
              <a:t>Diaphragm relaxes, thoracic cavity decreases to its normal size</a:t>
            </a:r>
          </a:p>
          <a:p>
            <a:pPr lvl="0"/>
            <a:r>
              <a:rPr lang="en-US" dirty="0" smtClean="0"/>
              <a:t>Air now flows from within the lungs to the outside of the body until the two pressures are equal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2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Respiration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Exchange of oxygen and carbon dioxide between the lungs and blood </a:t>
            </a:r>
          </a:p>
          <a:p>
            <a:pPr lvl="0"/>
            <a:r>
              <a:rPr lang="en-US" dirty="0" smtClean="0"/>
              <a:t>Oxygen diffuses from alveoli of the lungs into the blood (capillaries)</a:t>
            </a:r>
          </a:p>
          <a:p>
            <a:pPr lvl="0"/>
            <a:r>
              <a:rPr lang="en-US" dirty="0" smtClean="0"/>
              <a:t>Carbon dioxide diffuses from the blood into the alveoli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Respiration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Respiratory membrane: Surfaces in the lungs where diffusion occurs </a:t>
            </a:r>
          </a:p>
          <a:p>
            <a:pPr lvl="1"/>
            <a:r>
              <a:rPr lang="en-US" dirty="0" smtClean="0"/>
              <a:t>Consists of the following layers</a:t>
            </a:r>
          </a:p>
          <a:p>
            <a:pPr lvl="2"/>
            <a:r>
              <a:rPr lang="en-US" dirty="0" smtClean="0"/>
              <a:t>Thin layer of fluid that lines the alveolus</a:t>
            </a:r>
          </a:p>
          <a:p>
            <a:pPr lvl="2"/>
            <a:r>
              <a:rPr lang="en-US" dirty="0" smtClean="0"/>
              <a:t>Simple squamous epithelium in the alveolar wall</a:t>
            </a:r>
          </a:p>
          <a:p>
            <a:pPr lvl="2"/>
            <a:r>
              <a:rPr lang="en-US" dirty="0" smtClean="0"/>
              <a:t>Basement membrane of the epithelium</a:t>
            </a:r>
          </a:p>
          <a:p>
            <a:pPr lvl="2"/>
            <a:r>
              <a:rPr lang="en-US" dirty="0" smtClean="0"/>
              <a:t>Small interstitial space</a:t>
            </a:r>
          </a:p>
          <a:p>
            <a:pPr lvl="2"/>
            <a:r>
              <a:rPr lang="en-US" dirty="0" smtClean="0"/>
              <a:t>Basement membrane of capillary epithelium</a:t>
            </a:r>
          </a:p>
          <a:p>
            <a:pPr lvl="2"/>
            <a:r>
              <a:rPr lang="en-US" dirty="0" smtClean="0"/>
              <a:t>Simple squamous epithelium (endothelium) of the capillary wall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7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Respiration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Exchange of gases between the tissue cells and the blood </a:t>
            </a:r>
          </a:p>
          <a:p>
            <a:pPr lvl="0"/>
            <a:r>
              <a:rPr lang="en-US" dirty="0" smtClean="0"/>
              <a:t>Oxygen is given off to the cells </a:t>
            </a:r>
          </a:p>
          <a:p>
            <a:pPr lvl="0"/>
            <a:r>
              <a:rPr lang="en-US" dirty="0" smtClean="0"/>
              <a:t>Carbon dioxide is picked up by the blood</a:t>
            </a:r>
          </a:p>
          <a:p>
            <a:pPr lvl="1"/>
            <a:r>
              <a:rPr lang="en-US" dirty="0" smtClean="0"/>
              <a:t>Transported as a waste product to the lungs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5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Respiratory Center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Consists of groups of neurons located in following regions of brain stem</a:t>
            </a:r>
          </a:p>
          <a:p>
            <a:pPr lvl="1"/>
            <a:r>
              <a:rPr lang="en-US" dirty="0" smtClean="0"/>
              <a:t>Pons </a:t>
            </a:r>
          </a:p>
          <a:p>
            <a:pPr lvl="1"/>
            <a:r>
              <a:rPr lang="en-US" dirty="0" smtClean="0"/>
              <a:t>Medulla oblongata </a:t>
            </a:r>
          </a:p>
          <a:p>
            <a:pPr lvl="0"/>
            <a:r>
              <a:rPr lang="en-US" dirty="0" smtClean="0"/>
              <a:t>Controls rate and depth of breathing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04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Respiratory Center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Impulses sent along phrenic nerve to diaphragm</a:t>
            </a:r>
          </a:p>
          <a:p>
            <a:pPr lvl="1"/>
            <a:r>
              <a:rPr lang="en-US" dirty="0" smtClean="0"/>
              <a:t>Cause diaphragm to contract: Inhalation results</a:t>
            </a:r>
          </a:p>
          <a:p>
            <a:pPr lvl="1"/>
            <a:r>
              <a:rPr lang="en-US" dirty="0" smtClean="0"/>
              <a:t>Inhalation neurons fatigue quickly</a:t>
            </a:r>
          </a:p>
          <a:p>
            <a:pPr lvl="2"/>
            <a:r>
              <a:rPr lang="en-US" dirty="0" smtClean="0"/>
              <a:t>Quit sending impulses to diaphragm</a:t>
            </a:r>
          </a:p>
          <a:p>
            <a:pPr lvl="1"/>
            <a:r>
              <a:rPr lang="en-US" dirty="0" smtClean="0"/>
              <a:t>Muscles of diaphragm relax: Exhalation occurs</a:t>
            </a:r>
          </a:p>
          <a:p>
            <a:pPr lvl="0"/>
            <a:r>
              <a:rPr lang="en-US" dirty="0" smtClean="0"/>
              <a:t>Damage to respiratory center  </a:t>
            </a:r>
          </a:p>
          <a:p>
            <a:pPr lvl="1"/>
            <a:r>
              <a:rPr lang="en-US" dirty="0" smtClean="0"/>
              <a:t>Impulses cease </a:t>
            </a:r>
          </a:p>
          <a:p>
            <a:pPr lvl="1"/>
            <a:r>
              <a:rPr lang="en-US" dirty="0" smtClean="0"/>
              <a:t>Breathing stops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3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that Influence Breathing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Respiratory center establishes basic rhythm of breathing</a:t>
            </a:r>
          </a:p>
          <a:p>
            <a:pPr lvl="1"/>
            <a:r>
              <a:rPr lang="en-US" dirty="0" smtClean="0"/>
              <a:t>Influenced by certain factors which cause variations in rate and depth of breathing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88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Chemoreceptors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Chemoreceptors in the medulla</a:t>
            </a:r>
          </a:p>
          <a:p>
            <a:pPr lvl="1"/>
            <a:r>
              <a:rPr lang="en-US" dirty="0" smtClean="0"/>
              <a:t>Sensitive to changes in carbon dioxide concentrations</a:t>
            </a:r>
          </a:p>
          <a:p>
            <a:pPr lvl="2"/>
            <a:r>
              <a:rPr lang="en-US" dirty="0" smtClean="0"/>
              <a:t>In the blood and cerebrospinal fluid</a:t>
            </a:r>
          </a:p>
          <a:p>
            <a:pPr lvl="1"/>
            <a:r>
              <a:rPr lang="en-US" dirty="0" smtClean="0"/>
              <a:t>Not sensitive to changes in oxygen levels</a:t>
            </a:r>
          </a:p>
          <a:p>
            <a:pPr lvl="1"/>
            <a:r>
              <a:rPr lang="en-US" dirty="0" smtClean="0"/>
              <a:t>If carbon dioxide increases, it stimulates respiratory center to increase rate and depth of breathing </a:t>
            </a:r>
          </a:p>
          <a:p>
            <a:pPr lvl="2"/>
            <a:r>
              <a:rPr lang="en-US" dirty="0" smtClean="0"/>
              <a:t>Decrease concentrations back to normal levels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28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Functions and Overview of Respiration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Respiratory system works with the circulatory system</a:t>
            </a:r>
          </a:p>
          <a:p>
            <a:pPr lvl="1"/>
            <a:r>
              <a:rPr lang="en-US" dirty="0" smtClean="0"/>
              <a:t>Provides oxygen to the body</a:t>
            </a:r>
          </a:p>
          <a:p>
            <a:pPr lvl="1"/>
            <a:r>
              <a:rPr lang="en-US" dirty="0" smtClean="0"/>
              <a:t>Removes waste products of metabolism</a:t>
            </a:r>
          </a:p>
          <a:p>
            <a:pPr lvl="1"/>
            <a:r>
              <a:rPr lang="en-US" dirty="0" smtClean="0"/>
              <a:t>Helps to regulate pH of the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Stimulus from Higher Brain Centers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Impulses from higher brain centers</a:t>
            </a:r>
          </a:p>
          <a:p>
            <a:pPr lvl="1"/>
            <a:r>
              <a:rPr lang="en-US" dirty="0" smtClean="0"/>
              <a:t>May override respiratory center temporarily</a:t>
            </a:r>
          </a:p>
          <a:p>
            <a:pPr lvl="1"/>
            <a:r>
              <a:rPr lang="en-US" dirty="0" smtClean="0"/>
              <a:t>Example: Voluntarily holding your breath</a:t>
            </a:r>
          </a:p>
          <a:p>
            <a:pPr lvl="2"/>
            <a:r>
              <a:rPr lang="en-US" dirty="0" smtClean="0"/>
              <a:t>Can do so for only a limited time</a:t>
            </a:r>
          </a:p>
          <a:p>
            <a:pPr lvl="2"/>
            <a:r>
              <a:rPr lang="en-US" dirty="0" smtClean="0"/>
              <a:t>When carbon dioxide levels reach a critical point, impulses from higher brain centers are ignored and respiratory center resumes regular breathing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Increase in body temperature (e.g., fever, strenuous physical exercise) </a:t>
            </a:r>
          </a:p>
          <a:p>
            <a:pPr lvl="1"/>
            <a:r>
              <a:rPr lang="en-US" dirty="0" smtClean="0"/>
              <a:t>Increases breathing rate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2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Nonrespiratory Air Movements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Reflexes that clear air passages</a:t>
            </a:r>
          </a:p>
          <a:p>
            <a:pPr lvl="1"/>
            <a:r>
              <a:rPr lang="en-US" dirty="0" smtClean="0"/>
              <a:t>Sneezing and coughing</a:t>
            </a:r>
          </a:p>
          <a:p>
            <a:pPr lvl="1"/>
            <a:r>
              <a:rPr lang="en-US" dirty="0" smtClean="0"/>
              <a:t>Sighing</a:t>
            </a:r>
          </a:p>
          <a:p>
            <a:pPr lvl="1"/>
            <a:r>
              <a:rPr lang="en-US" dirty="0" smtClean="0"/>
              <a:t>Hiccupping</a:t>
            </a:r>
          </a:p>
          <a:p>
            <a:pPr lvl="1"/>
            <a:r>
              <a:rPr lang="en-US" dirty="0" smtClean="0"/>
              <a:t>Crying </a:t>
            </a:r>
          </a:p>
          <a:p>
            <a:pPr lvl="1"/>
            <a:r>
              <a:rPr lang="en-US" dirty="0" smtClean="0"/>
              <a:t>Laughing</a:t>
            </a:r>
          </a:p>
          <a:p>
            <a:pPr lvl="1"/>
            <a:r>
              <a:rPr lang="en-US" dirty="0" smtClean="0"/>
              <a:t>Yawning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93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Aging of the Respiratory System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Harmful substances inhaled throughout life</a:t>
            </a:r>
          </a:p>
          <a:p>
            <a:pPr lvl="1"/>
            <a:r>
              <a:rPr lang="en-US" dirty="0" smtClean="0"/>
              <a:t>Difficult to tell which changes are from disease or outside factors</a:t>
            </a:r>
          </a:p>
          <a:p>
            <a:pPr lvl="1"/>
            <a:r>
              <a:rPr lang="en-US" dirty="0" smtClean="0"/>
              <a:t>Outside factors possibly cause deterioration of cilia, leading to emphysema and chronic bronchitis</a:t>
            </a:r>
          </a:p>
          <a:p>
            <a:pPr lvl="1"/>
            <a:r>
              <a:rPr lang="en-US" dirty="0" smtClean="0"/>
              <a:t>Diminishing immune system: Susceptible to pneumonia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9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Aging of the Respiratory System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There is no way to avoid all irritants except to stop breathing</a:t>
            </a:r>
          </a:p>
          <a:p>
            <a:pPr lvl="0"/>
            <a:r>
              <a:rPr lang="en-US" dirty="0" smtClean="0"/>
              <a:t>Modifications in the lining of the respiratory tract probably are caused by environmental rather than solely aging-related factors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Aging of the Respiratory System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Person is unable to maintain the same physical activity</a:t>
            </a:r>
          </a:p>
          <a:p>
            <a:pPr lvl="1"/>
            <a:r>
              <a:rPr lang="en-US" dirty="0" smtClean="0"/>
              <a:t>Deterioration of the cardiovascular, muscular, and skeletal system also contribute to this</a:t>
            </a:r>
          </a:p>
          <a:p>
            <a:pPr lvl="1"/>
            <a:r>
              <a:rPr lang="en-US" dirty="0" smtClean="0"/>
              <a:t>Decreased ability to acquire and delivery oxygen to the blood</a:t>
            </a:r>
          </a:p>
          <a:p>
            <a:pPr lvl="2"/>
            <a:r>
              <a:rPr lang="en-US" dirty="0" smtClean="0"/>
              <a:t>Structural changes in the respiratory tissues</a:t>
            </a:r>
          </a:p>
          <a:p>
            <a:pPr lvl="2"/>
            <a:r>
              <a:rPr lang="en-US" dirty="0" smtClean="0"/>
              <a:t>Gradual decrease in respiratory volume and capacity</a:t>
            </a:r>
          </a:p>
          <a:p>
            <a:pPr lvl="2"/>
            <a:r>
              <a:rPr lang="en-US" dirty="0" smtClean="0"/>
              <a:t>Increase in volume of residual air in lungs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Pathology of</a:t>
            </a:r>
            <a:br>
              <a:rPr lang="en-US" dirty="0" smtClean="0"/>
            </a:br>
            <a:r>
              <a:rPr lang="en-US" dirty="0" smtClean="0"/>
              <a:t>the Respiratory System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39100" cy="4454525"/>
          </a:xfrm>
        </p:spPr>
        <p:txBody>
          <a:bodyPr/>
          <a:lstStyle/>
          <a:p>
            <a:pPr lvl="0"/>
            <a:r>
              <a:rPr lang="en-US" dirty="0" smtClean="0"/>
              <a:t>Acute respiratory distress syndrome (ARDS)</a:t>
            </a:r>
          </a:p>
          <a:p>
            <a:pPr lvl="0"/>
            <a:r>
              <a:rPr lang="en-US" dirty="0" smtClean="0"/>
              <a:t>Asthma</a:t>
            </a:r>
          </a:p>
          <a:p>
            <a:pPr lvl="0"/>
            <a:r>
              <a:rPr lang="en-US" dirty="0" smtClean="0"/>
              <a:t>Bronchitis</a:t>
            </a:r>
          </a:p>
          <a:p>
            <a:pPr lvl="0"/>
            <a:r>
              <a:rPr lang="en-US" dirty="0" smtClean="0"/>
              <a:t>Chronic obstructive pulmonary disease (COPD)</a:t>
            </a:r>
          </a:p>
          <a:p>
            <a:pPr lvl="0"/>
            <a:r>
              <a:rPr lang="en-US" dirty="0" smtClean="0"/>
              <a:t>Croup</a:t>
            </a:r>
          </a:p>
          <a:p>
            <a:pPr lvl="0"/>
            <a:r>
              <a:rPr lang="en-US" dirty="0" smtClean="0"/>
              <a:t>Emphysema</a:t>
            </a:r>
          </a:p>
          <a:p>
            <a:pPr lvl="0"/>
            <a:r>
              <a:rPr lang="en-US" dirty="0" smtClean="0"/>
              <a:t>Laryngitis</a:t>
            </a:r>
          </a:p>
          <a:p>
            <a:pPr lvl="0"/>
            <a:r>
              <a:rPr lang="en-US" dirty="0" smtClean="0"/>
              <a:t>Lung cancer</a:t>
            </a:r>
          </a:p>
          <a:p>
            <a:pPr lvl="0"/>
            <a:r>
              <a:rPr lang="en-US" dirty="0" smtClean="0"/>
              <a:t>Pharyngitis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Pathology of</a:t>
            </a:r>
            <a:br>
              <a:rPr lang="en-US" dirty="0" smtClean="0"/>
            </a:br>
            <a:r>
              <a:rPr lang="en-US" dirty="0" smtClean="0"/>
              <a:t>the Respiratory System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Pleurisy</a:t>
            </a:r>
          </a:p>
          <a:p>
            <a:pPr lvl="0"/>
            <a:r>
              <a:rPr lang="en-US" dirty="0" smtClean="0"/>
              <a:t>Pneumoconiosis</a:t>
            </a:r>
          </a:p>
          <a:p>
            <a:pPr lvl="0"/>
            <a:r>
              <a:rPr lang="en-US" dirty="0" smtClean="0"/>
              <a:t>Pneumonia</a:t>
            </a:r>
          </a:p>
          <a:p>
            <a:pPr lvl="0"/>
            <a:r>
              <a:rPr lang="en-US" dirty="0" smtClean="0"/>
              <a:t>Pneumothorax</a:t>
            </a:r>
          </a:p>
          <a:p>
            <a:pPr lvl="0"/>
            <a:r>
              <a:rPr lang="en-US" dirty="0" smtClean="0"/>
              <a:t>Pulmonary edema</a:t>
            </a:r>
          </a:p>
          <a:p>
            <a:pPr lvl="0"/>
            <a:r>
              <a:rPr lang="en-US" dirty="0" smtClean="0"/>
              <a:t>Rhinitis</a:t>
            </a:r>
          </a:p>
          <a:p>
            <a:pPr lvl="0"/>
            <a:r>
              <a:rPr lang="en-US" dirty="0" smtClean="0"/>
              <a:t>Tuberculosis (TB)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2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06700"/>
            <a:ext cx="7772400" cy="32766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3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Sequence of events results in exchange of oxygen and carbon dioxide </a:t>
            </a:r>
          </a:p>
          <a:p>
            <a:pPr lvl="1"/>
            <a:r>
              <a:rPr lang="en-US" dirty="0" smtClean="0"/>
              <a:t>Between the atmosphere and body cells</a:t>
            </a:r>
          </a:p>
          <a:p>
            <a:pPr lvl="0"/>
            <a:r>
              <a:rPr lang="en-US" dirty="0" smtClean="0"/>
              <a:t>Every 3-5 seconds:</a:t>
            </a:r>
          </a:p>
          <a:p>
            <a:pPr lvl="1"/>
            <a:r>
              <a:rPr lang="en-US" dirty="0" smtClean="0"/>
              <a:t>Nerve impulses stimulate breathing process: ventilation</a:t>
            </a:r>
          </a:p>
          <a:p>
            <a:pPr lvl="2"/>
            <a:r>
              <a:rPr lang="en-US" dirty="0" smtClean="0"/>
              <a:t>Moves air through a series of passages into and out of lungs</a:t>
            </a:r>
          </a:p>
          <a:p>
            <a:pPr lvl="2"/>
            <a:r>
              <a:rPr lang="en-US" dirty="0" smtClean="0"/>
              <a:t>External respiration: Exchange of gases between lungs and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Functions and Overview of Respiration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751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transports the gases to and from the tissue cells</a:t>
            </a:r>
          </a:p>
          <a:p>
            <a:pPr lvl="1"/>
            <a:r>
              <a:rPr lang="en-US" dirty="0" smtClean="0"/>
              <a:t>Internal respiration: Exchange of gases between blood and tissue cells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Functions and Overview of Respiration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0058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Passages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Upper respiratory tract: Nose, pharynx, larynx</a:t>
            </a:r>
          </a:p>
          <a:p>
            <a:r>
              <a:rPr lang="en-US" dirty="0" smtClean="0"/>
              <a:t>Lower respiratory tract: Trachea, bronchial tree, lungs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77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Nose</a:t>
            </a:r>
          </a:p>
          <a:p>
            <a:pPr lvl="1"/>
            <a:r>
              <a:rPr lang="en-US" dirty="0" smtClean="0"/>
              <a:t>Consists of bone and cartilage</a:t>
            </a:r>
          </a:p>
          <a:p>
            <a:pPr lvl="0"/>
            <a:r>
              <a:rPr lang="en-US" dirty="0" smtClean="0"/>
              <a:t>Nasal cavity</a:t>
            </a:r>
          </a:p>
          <a:p>
            <a:pPr lvl="1"/>
            <a:r>
              <a:rPr lang="en-US" dirty="0" smtClean="0"/>
              <a:t>Interior chamber of the nose</a:t>
            </a:r>
          </a:p>
          <a:p>
            <a:pPr lvl="1"/>
            <a:r>
              <a:rPr lang="en-US" dirty="0" smtClean="0"/>
              <a:t>Nasal septum: Divides nose into two parts </a:t>
            </a:r>
          </a:p>
          <a:p>
            <a:pPr lvl="1"/>
            <a:r>
              <a:rPr lang="en-US" dirty="0" smtClean="0"/>
              <a:t>Nostrils (external nares): Openings through which air enters the nasal cavity</a:t>
            </a:r>
          </a:p>
          <a:p>
            <a:pPr lvl="1"/>
            <a:r>
              <a:rPr lang="en-US" dirty="0" smtClean="0"/>
              <a:t>Internal nares: Openings from the nasal cavity into the pharynx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and Nasal Cavities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Palate: Separates nasal cavity from oral cavity </a:t>
            </a:r>
          </a:p>
          <a:p>
            <a:pPr lvl="1"/>
            <a:r>
              <a:rPr lang="en-US" dirty="0" smtClean="0"/>
              <a:t>Hard palate: Anterior portion </a:t>
            </a:r>
          </a:p>
          <a:p>
            <a:pPr lvl="2"/>
            <a:r>
              <a:rPr lang="en-US" dirty="0" smtClean="0"/>
              <a:t>Supported by bone</a:t>
            </a:r>
          </a:p>
          <a:p>
            <a:pPr lvl="1"/>
            <a:r>
              <a:rPr lang="en-US" dirty="0" smtClean="0"/>
              <a:t>Soft palate: Posterior portion </a:t>
            </a:r>
          </a:p>
          <a:p>
            <a:pPr lvl="2"/>
            <a:r>
              <a:rPr lang="en-US" dirty="0" smtClean="0"/>
              <a:t>No bony support</a:t>
            </a:r>
          </a:p>
          <a:p>
            <a:pPr lvl="1"/>
            <a:r>
              <a:rPr lang="en-US" dirty="0" smtClean="0"/>
              <a:t>Uvula: Posterior projection of the soft palate </a:t>
            </a:r>
          </a:p>
          <a:p>
            <a:pPr lvl="2"/>
            <a:r>
              <a:rPr lang="en-US" dirty="0" smtClean="0"/>
              <a:t>Helps direct food into oropharynx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38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2035</TotalTime>
  <Words>3276</Words>
  <Application>Microsoft Office PowerPoint</Application>
  <PresentationFormat>On-screen Show (4:3)</PresentationFormat>
  <Paragraphs>458</Paragraphs>
  <Slides>48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Bonewit</vt:lpstr>
      <vt:lpstr>PowerPoint Presentation</vt:lpstr>
      <vt:lpstr>Learning Objectives Lesson 13.1: Respiratory System   (Slide 1 of 2)</vt:lpstr>
      <vt:lpstr>Learning Objectives Lesson 13.1: Respiratory System   (Slide 2 of 2)</vt:lpstr>
      <vt:lpstr>Functions and Overview of Respiration (Slide 1 of 3)</vt:lpstr>
      <vt:lpstr>Functions and Overview of Respiration (Slide 2 of 3)</vt:lpstr>
      <vt:lpstr>Functions and Overview of Respiration (Slide 3 of 3)</vt:lpstr>
      <vt:lpstr>Conducting Passages </vt:lpstr>
      <vt:lpstr>Nose and Nasal Cavities (Slide 1 of 6) </vt:lpstr>
      <vt:lpstr>Nose and Nasal Cavities (Slide 2 of 6) </vt:lpstr>
      <vt:lpstr>Nose and Nasal Cavities (Slide 3 of 6) </vt:lpstr>
      <vt:lpstr>Nose and Nasal Cavities (Slide 4 of 6) </vt:lpstr>
      <vt:lpstr>Nose and Nasal Cavities (Slide 5 of 6) </vt:lpstr>
      <vt:lpstr>Nose and Nasal Cavities (Slide 6 of 6) </vt:lpstr>
      <vt:lpstr>Pharynx (Slide 1 of 4) </vt:lpstr>
      <vt:lpstr>Pharynx (Slide 2 of 4) </vt:lpstr>
      <vt:lpstr>Pharynx (Slide 3 of 4) </vt:lpstr>
      <vt:lpstr>Pharynx (Slide 4 of 4) </vt:lpstr>
      <vt:lpstr>Larynx (Slide 1 of 4) </vt:lpstr>
      <vt:lpstr>Larynx (Slide 2 of 4) </vt:lpstr>
      <vt:lpstr>Larynx (Slide 3 of 4) </vt:lpstr>
      <vt:lpstr>Larynx (Slide 4 of 4) </vt:lpstr>
      <vt:lpstr>Trachea (Slide 1 of 2) </vt:lpstr>
      <vt:lpstr>Trachea (Slide 2 of 2)</vt:lpstr>
      <vt:lpstr>Bronchi and Bronchial Tree (Slide 1 of 2) </vt:lpstr>
      <vt:lpstr>Bronchi and Bronchial Tree (Slide 2 of 2) </vt:lpstr>
      <vt:lpstr>Lungs (Slide 1 of 4) </vt:lpstr>
      <vt:lpstr>Lungs (Slide 2 of 4) </vt:lpstr>
      <vt:lpstr>Lungs (Slide 3 of 4) </vt:lpstr>
      <vt:lpstr>Lungs (Slide 4 of 4) </vt:lpstr>
      <vt:lpstr>Mechanics of Ventilation </vt:lpstr>
      <vt:lpstr>Inhalation </vt:lpstr>
      <vt:lpstr>Exhalation </vt:lpstr>
      <vt:lpstr>External Respiration (Slide 1 of 2) </vt:lpstr>
      <vt:lpstr>External Respiration (Slide 2 of 2) </vt:lpstr>
      <vt:lpstr>Internal Respiration </vt:lpstr>
      <vt:lpstr>Respiratory Center (Slide 1 of 2) </vt:lpstr>
      <vt:lpstr>Respiratory Center (Slide 2 of 2) </vt:lpstr>
      <vt:lpstr>Factors that Influence Breathing </vt:lpstr>
      <vt:lpstr>Chemoreceptors </vt:lpstr>
      <vt:lpstr>Stimulus from Higher Brain Centers </vt:lpstr>
      <vt:lpstr>Temperature </vt:lpstr>
      <vt:lpstr>Nonrespiratory Air Movements </vt:lpstr>
      <vt:lpstr>Aging of the Respiratory System (Slide 1 of 3)</vt:lpstr>
      <vt:lpstr>Aging of the Respiratory System  (Slide 2 of 3)</vt:lpstr>
      <vt:lpstr>Aging of the Respiratory System  (Slide 3 of 3)</vt:lpstr>
      <vt:lpstr>Common Pathology of the Respiratory System (Slide 1 of 2)</vt:lpstr>
      <vt:lpstr>Common Pathology of the Respiratory System  (Slide 2 of 2)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</cp:lastModifiedBy>
  <cp:revision>80</cp:revision>
  <dcterms:created xsi:type="dcterms:W3CDTF">2015-09-03T13:34:00Z</dcterms:created>
  <dcterms:modified xsi:type="dcterms:W3CDTF">2019-11-12T02:43:40Z</dcterms:modified>
</cp:coreProperties>
</file>