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6"/>
  </p:notesMasterIdLst>
  <p:sldIdLst>
    <p:sldId id="256" r:id="rId2"/>
    <p:sldId id="257" r:id="rId3"/>
    <p:sldId id="259" r:id="rId4"/>
    <p:sldId id="260" r:id="rId5"/>
    <p:sldId id="262" r:id="rId6"/>
    <p:sldId id="263" r:id="rId7"/>
    <p:sldId id="264" r:id="rId8"/>
    <p:sldId id="265" r:id="rId9"/>
    <p:sldId id="266" r:id="rId10"/>
    <p:sldId id="267" r:id="rId11"/>
    <p:sldId id="268" r:id="rId12"/>
    <p:sldId id="269" r:id="rId13"/>
    <p:sldId id="270" r:id="rId14"/>
    <p:sldId id="272" r:id="rId15"/>
    <p:sldId id="273" r:id="rId16"/>
    <p:sldId id="274" r:id="rId17"/>
    <p:sldId id="275" r:id="rId18"/>
    <p:sldId id="276" r:id="rId19"/>
    <p:sldId id="277" r:id="rId20"/>
    <p:sldId id="278" r:id="rId21"/>
    <p:sldId id="279" r:id="rId22"/>
    <p:sldId id="280" r:id="rId23"/>
    <p:sldId id="281" r:id="rId24"/>
    <p:sldId id="283" r:id="rId25"/>
    <p:sldId id="284" r:id="rId26"/>
    <p:sldId id="286" r:id="rId27"/>
    <p:sldId id="288" r:id="rId28"/>
    <p:sldId id="289" r:id="rId29"/>
    <p:sldId id="290" r:id="rId30"/>
    <p:sldId id="291" r:id="rId31"/>
    <p:sldId id="292" r:id="rId32"/>
    <p:sldId id="293" r:id="rId33"/>
    <p:sldId id="294" r:id="rId34"/>
    <p:sldId id="295" r:id="rId35"/>
    <p:sldId id="296" r:id="rId36"/>
    <p:sldId id="297" r:id="rId37"/>
    <p:sldId id="298" r:id="rId38"/>
    <p:sldId id="300" r:id="rId39"/>
    <p:sldId id="301" r:id="rId40"/>
    <p:sldId id="302" r:id="rId41"/>
    <p:sldId id="303" r:id="rId42"/>
    <p:sldId id="304" r:id="rId43"/>
    <p:sldId id="305" r:id="rId44"/>
    <p:sldId id="306" r:id="rId45"/>
    <p:sldId id="307" r:id="rId46"/>
    <p:sldId id="308" r:id="rId47"/>
    <p:sldId id="309" r:id="rId48"/>
    <p:sldId id="310" r:id="rId49"/>
    <p:sldId id="311" r:id="rId50"/>
    <p:sldId id="312" r:id="rId51"/>
    <p:sldId id="313" r:id="rId52"/>
    <p:sldId id="314" r:id="rId53"/>
    <p:sldId id="315" r:id="rId54"/>
    <p:sldId id="316" r:id="rId55"/>
    <p:sldId id="317" r:id="rId56"/>
    <p:sldId id="318" r:id="rId57"/>
    <p:sldId id="319" r:id="rId58"/>
    <p:sldId id="320" r:id="rId59"/>
    <p:sldId id="322" r:id="rId60"/>
    <p:sldId id="323" r:id="rId61"/>
    <p:sldId id="324" r:id="rId62"/>
    <p:sldId id="325" r:id="rId63"/>
    <p:sldId id="327" r:id="rId64"/>
    <p:sldId id="329" r:id="rId65"/>
    <p:sldId id="364" r:id="rId66"/>
    <p:sldId id="330" r:id="rId67"/>
    <p:sldId id="331" r:id="rId68"/>
    <p:sldId id="332" r:id="rId69"/>
    <p:sldId id="333" r:id="rId70"/>
    <p:sldId id="335" r:id="rId71"/>
    <p:sldId id="334" r:id="rId72"/>
    <p:sldId id="336" r:id="rId73"/>
    <p:sldId id="337" r:id="rId74"/>
    <p:sldId id="338" r:id="rId75"/>
    <p:sldId id="339" r:id="rId76"/>
    <p:sldId id="340" r:id="rId77"/>
    <p:sldId id="341" r:id="rId78"/>
    <p:sldId id="342" r:id="rId79"/>
    <p:sldId id="343" r:id="rId80"/>
    <p:sldId id="344" r:id="rId81"/>
    <p:sldId id="345" r:id="rId82"/>
    <p:sldId id="346" r:id="rId83"/>
    <p:sldId id="347" r:id="rId84"/>
    <p:sldId id="348" r:id="rId85"/>
    <p:sldId id="349" r:id="rId86"/>
    <p:sldId id="350" r:id="rId87"/>
    <p:sldId id="359" r:id="rId88"/>
    <p:sldId id="351" r:id="rId89"/>
    <p:sldId id="352" r:id="rId90"/>
    <p:sldId id="353" r:id="rId91"/>
    <p:sldId id="360" r:id="rId92"/>
    <p:sldId id="362" r:id="rId93"/>
    <p:sldId id="363" r:id="rId94"/>
    <p:sldId id="361" r:id="rId9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33" autoAdjust="0"/>
    <p:restoredTop sz="89222" autoAdjust="0"/>
  </p:normalViewPr>
  <p:slideViewPr>
    <p:cSldViewPr snapToGrid="0">
      <p:cViewPr varScale="1">
        <p:scale>
          <a:sx n="75" d="100"/>
          <a:sy n="75" d="100"/>
        </p:scale>
        <p:origin x="-1620" y="-84"/>
      </p:cViewPr>
      <p:guideLst>
        <p:guide orient="horz" pos="2160"/>
        <p:guide pos="2880"/>
      </p:guideLst>
    </p:cSldViewPr>
  </p:slideViewPr>
  <p:outlineViewPr>
    <p:cViewPr>
      <p:scale>
        <a:sx n="33" d="100"/>
        <a:sy n="33" d="100"/>
      </p:scale>
      <p:origin x="0" y="-540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FEA426-18BB-46BD-BED2-52D2179C9AE5}" type="datetimeFigureOut">
              <a:rPr lang="en-US" smtClean="0"/>
              <a:t>11/11/2019</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5A6131-177F-4143-B16B-48BFEAFD80AE}" type="slidenum">
              <a:rPr lang="en-US" smtClean="0"/>
              <a:t>‹#›</a:t>
            </a:fld>
            <a:endParaRPr lang="en-US" dirty="0"/>
          </a:p>
        </p:txBody>
      </p:sp>
    </p:spTree>
    <p:extLst>
      <p:ext uri="{BB962C8B-B14F-4D97-AF65-F5344CB8AC3E}">
        <p14:creationId xmlns:p14="http://schemas.microsoft.com/office/powerpoint/2010/main" val="1989146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a:t>
            </a:fld>
            <a:endParaRPr lang="en-US" dirty="0"/>
          </a:p>
        </p:txBody>
      </p:sp>
    </p:spTree>
    <p:extLst>
      <p:ext uri="{BB962C8B-B14F-4D97-AF65-F5344CB8AC3E}">
        <p14:creationId xmlns:p14="http://schemas.microsoft.com/office/powerpoint/2010/main" val="5400063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types of tissue make up the mucosa beginning with the inner lining? </a:t>
            </a:r>
            <a:r>
              <a:rPr lang="en-US" sz="1200" i="1" kern="1200" dirty="0">
                <a:solidFill>
                  <a:schemeClr val="tx1"/>
                </a:solidFill>
                <a:effectLst/>
                <a:latin typeface="+mn-lt"/>
                <a:ea typeface="+mn-ea"/>
                <a:cs typeface="+mn-cs"/>
              </a:rPr>
              <a:t>(Epithelium, loose connective tissue, smooth </a:t>
            </a:r>
            <a:r>
              <a:rPr lang="en-US" sz="1200" i="1" kern="1200" dirty="0" smtClean="0">
                <a:solidFill>
                  <a:schemeClr val="tx1"/>
                </a:solidFill>
                <a:effectLst/>
                <a:latin typeface="+mn-lt"/>
                <a:ea typeface="+mn-ea"/>
                <a:cs typeface="+mn-cs"/>
              </a:rPr>
              <a:t>muscle)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10</a:t>
            </a:fld>
            <a:endParaRPr lang="en-US" dirty="0"/>
          </a:p>
        </p:txBody>
      </p:sp>
    </p:spTree>
    <p:extLst>
      <p:ext uri="{BB962C8B-B14F-4D97-AF65-F5344CB8AC3E}">
        <p14:creationId xmlns:p14="http://schemas.microsoft.com/office/powerpoint/2010/main" val="9976925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is the function of the submucosa? </a:t>
            </a:r>
            <a:r>
              <a:rPr lang="en-US" sz="1200" i="1" kern="1200" dirty="0">
                <a:solidFill>
                  <a:schemeClr val="tx1"/>
                </a:solidFill>
                <a:effectLst/>
                <a:latin typeface="+mn-lt"/>
                <a:ea typeface="+mn-ea"/>
                <a:cs typeface="+mn-cs"/>
              </a:rPr>
              <a:t>(Absorption, provides nerve </a:t>
            </a:r>
            <a:r>
              <a:rPr lang="en-US" sz="1200" i="1" kern="1200" dirty="0" smtClean="0">
                <a:solidFill>
                  <a:schemeClr val="tx1"/>
                </a:solidFill>
                <a:effectLst/>
                <a:latin typeface="+mn-lt"/>
                <a:ea typeface="+mn-ea"/>
                <a:cs typeface="+mn-cs"/>
              </a:rPr>
              <a:t>impulses)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11</a:t>
            </a:fld>
            <a:endParaRPr lang="en-US" dirty="0"/>
          </a:p>
        </p:txBody>
      </p:sp>
    </p:spTree>
    <p:extLst>
      <p:ext uri="{BB962C8B-B14F-4D97-AF65-F5344CB8AC3E}">
        <p14:creationId xmlns:p14="http://schemas.microsoft.com/office/powerpoint/2010/main" val="27480453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12</a:t>
            </a:fld>
            <a:endParaRPr lang="en-US" dirty="0"/>
          </a:p>
        </p:txBody>
      </p:sp>
    </p:spTree>
    <p:extLst>
      <p:ext uri="{BB962C8B-B14F-4D97-AF65-F5344CB8AC3E}">
        <p14:creationId xmlns:p14="http://schemas.microsoft.com/office/powerpoint/2010/main" val="7645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outermost layer of the digestive tract is called the </a:t>
            </a:r>
            <a:r>
              <a:rPr lang="en-US" sz="1200" i="1" kern="1200" dirty="0">
                <a:solidFill>
                  <a:schemeClr val="tx1"/>
                </a:solidFill>
                <a:effectLst/>
                <a:latin typeface="+mn-lt"/>
                <a:ea typeface="+mn-ea"/>
                <a:cs typeface="+mn-cs"/>
              </a:rPr>
              <a:t>adventitia</a:t>
            </a:r>
            <a:r>
              <a:rPr lang="en-US" sz="1200" kern="1200" dirty="0">
                <a:solidFill>
                  <a:schemeClr val="tx1"/>
                </a:solidFill>
                <a:effectLst/>
                <a:latin typeface="+mn-lt"/>
                <a:ea typeface="+mn-ea"/>
                <a:cs typeface="+mn-cs"/>
              </a:rPr>
              <a:t> if it is above the diaphragm and the </a:t>
            </a:r>
            <a:r>
              <a:rPr lang="en-US" sz="1200" i="1" kern="1200" dirty="0">
                <a:solidFill>
                  <a:schemeClr val="tx1"/>
                </a:solidFill>
                <a:effectLst/>
                <a:latin typeface="+mn-lt"/>
                <a:ea typeface="+mn-ea"/>
                <a:cs typeface="+mn-cs"/>
              </a:rPr>
              <a:t>serosa</a:t>
            </a:r>
            <a:r>
              <a:rPr lang="en-US" sz="1200" kern="1200" dirty="0">
                <a:solidFill>
                  <a:schemeClr val="tx1"/>
                </a:solidFill>
                <a:effectLst/>
                <a:latin typeface="+mn-lt"/>
                <a:ea typeface="+mn-ea"/>
                <a:cs typeface="+mn-cs"/>
              </a:rPr>
              <a:t> if it is below the diaphragm.</a:t>
            </a:r>
          </a:p>
        </p:txBody>
      </p:sp>
      <p:sp>
        <p:nvSpPr>
          <p:cNvPr id="4" name="Slide Number Placeholder 3"/>
          <p:cNvSpPr>
            <a:spLocks noGrp="1"/>
          </p:cNvSpPr>
          <p:nvPr>
            <p:ph type="sldNum" sz="quarter" idx="10"/>
          </p:nvPr>
        </p:nvSpPr>
        <p:spPr/>
        <p:txBody>
          <a:bodyPr/>
          <a:lstStyle/>
          <a:p>
            <a:fld id="{605A6131-177F-4143-B16B-48BFEAFD80AE}" type="slidenum">
              <a:rPr lang="en-US" smtClean="0"/>
              <a:t>13</a:t>
            </a:fld>
            <a:endParaRPr lang="en-US" dirty="0"/>
          </a:p>
        </p:txBody>
      </p:sp>
    </p:spTree>
    <p:extLst>
      <p:ext uri="{BB962C8B-B14F-4D97-AF65-F5344CB8AC3E}">
        <p14:creationId xmlns:p14="http://schemas.microsoft.com/office/powerpoint/2010/main" val="18108639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Food enters the digestive system through the mouth.</a:t>
            </a:r>
          </a:p>
        </p:txBody>
      </p:sp>
      <p:sp>
        <p:nvSpPr>
          <p:cNvPr id="4" name="Slide Number Placeholder 3"/>
          <p:cNvSpPr>
            <a:spLocks noGrp="1"/>
          </p:cNvSpPr>
          <p:nvPr>
            <p:ph type="sldNum" sz="quarter" idx="10"/>
          </p:nvPr>
        </p:nvSpPr>
        <p:spPr/>
        <p:txBody>
          <a:bodyPr/>
          <a:lstStyle/>
          <a:p>
            <a:fld id="{605A6131-177F-4143-B16B-48BFEAFD80AE}" type="slidenum">
              <a:rPr lang="en-US" smtClean="0"/>
              <a:t>14</a:t>
            </a:fld>
            <a:endParaRPr lang="en-US" dirty="0"/>
          </a:p>
        </p:txBody>
      </p:sp>
    </p:spTree>
    <p:extLst>
      <p:ext uri="{BB962C8B-B14F-4D97-AF65-F5344CB8AC3E}">
        <p14:creationId xmlns:p14="http://schemas.microsoft.com/office/powerpoint/2010/main" val="8588833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15</a:t>
            </a:fld>
            <a:endParaRPr lang="en-US" dirty="0"/>
          </a:p>
        </p:txBody>
      </p:sp>
    </p:spTree>
    <p:extLst>
      <p:ext uri="{BB962C8B-B14F-4D97-AF65-F5344CB8AC3E}">
        <p14:creationId xmlns:p14="http://schemas.microsoft.com/office/powerpoint/2010/main" val="36828648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16</a:t>
            </a:fld>
            <a:endParaRPr lang="en-US" dirty="0"/>
          </a:p>
        </p:txBody>
      </p:sp>
    </p:spTree>
    <p:extLst>
      <p:ext uri="{BB962C8B-B14F-4D97-AF65-F5344CB8AC3E}">
        <p14:creationId xmlns:p14="http://schemas.microsoft.com/office/powerpoint/2010/main" val="23801296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word root </a:t>
            </a:r>
            <a:r>
              <a:rPr lang="en-US" sz="1200" i="1" kern="1200" dirty="0">
                <a:solidFill>
                  <a:schemeClr val="tx1"/>
                </a:solidFill>
                <a:effectLst/>
                <a:latin typeface="+mn-lt"/>
                <a:ea typeface="+mn-ea"/>
                <a:cs typeface="+mn-cs"/>
              </a:rPr>
              <a:t>bucc-</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cheek.</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17</a:t>
            </a:fld>
            <a:endParaRPr lang="en-US" dirty="0"/>
          </a:p>
        </p:txBody>
      </p:sp>
    </p:spTree>
    <p:extLst>
      <p:ext uri="{BB962C8B-B14F-4D97-AF65-F5344CB8AC3E}">
        <p14:creationId xmlns:p14="http://schemas.microsoft.com/office/powerpoint/2010/main" val="10514041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found above the hard palate? </a:t>
            </a:r>
            <a:r>
              <a:rPr lang="en-US" sz="1200" i="1" kern="1200" dirty="0">
                <a:solidFill>
                  <a:schemeClr val="tx1"/>
                </a:solidFill>
                <a:effectLst/>
                <a:latin typeface="+mn-lt"/>
                <a:ea typeface="+mn-ea"/>
                <a:cs typeface="+mn-cs"/>
              </a:rPr>
              <a:t>(Nasal </a:t>
            </a:r>
            <a:r>
              <a:rPr lang="en-US" sz="1200" i="1" kern="1200" dirty="0" smtClean="0">
                <a:solidFill>
                  <a:schemeClr val="tx1"/>
                </a:solidFill>
                <a:effectLst/>
                <a:latin typeface="+mn-lt"/>
                <a:ea typeface="+mn-ea"/>
                <a:cs typeface="+mn-cs"/>
              </a:rPr>
              <a:t>cavity)</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hard palate prevents food from entering the nasal cavity.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18</a:t>
            </a:fld>
            <a:endParaRPr lang="en-US" dirty="0"/>
          </a:p>
        </p:txBody>
      </p:sp>
    </p:spTree>
    <p:extLst>
      <p:ext uri="{BB962C8B-B14F-4D97-AF65-F5344CB8AC3E}">
        <p14:creationId xmlns:p14="http://schemas.microsoft.com/office/powerpoint/2010/main" val="36829514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19</a:t>
            </a:fld>
            <a:endParaRPr lang="en-US" dirty="0"/>
          </a:p>
        </p:txBody>
      </p:sp>
    </p:spTree>
    <p:extLst>
      <p:ext uri="{BB962C8B-B14F-4D97-AF65-F5344CB8AC3E}">
        <p14:creationId xmlns:p14="http://schemas.microsoft.com/office/powerpoint/2010/main" val="31175426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a:t>
            </a:fld>
            <a:endParaRPr lang="en-US" dirty="0"/>
          </a:p>
        </p:txBody>
      </p:sp>
    </p:spTree>
    <p:extLst>
      <p:ext uri="{BB962C8B-B14F-4D97-AF65-F5344CB8AC3E}">
        <p14:creationId xmlns:p14="http://schemas.microsoft.com/office/powerpoint/2010/main" val="9365715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20</a:t>
            </a:fld>
            <a:endParaRPr lang="en-US" dirty="0"/>
          </a:p>
        </p:txBody>
      </p:sp>
    </p:spTree>
    <p:extLst>
      <p:ext uri="{BB962C8B-B14F-4D97-AF65-F5344CB8AC3E}">
        <p14:creationId xmlns:p14="http://schemas.microsoft.com/office/powerpoint/2010/main" val="32857354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Tonsils in various parts of the oral cavity are composed of lymphoid tissue. They trap bacteria to prevent them from entering the body.</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the function of the tongue muscles? </a:t>
            </a:r>
            <a:r>
              <a:rPr lang="en-US" sz="1200" i="1" kern="1200" dirty="0">
                <a:solidFill>
                  <a:schemeClr val="tx1"/>
                </a:solidFill>
                <a:effectLst/>
                <a:latin typeface="+mn-lt"/>
                <a:ea typeface="+mn-ea"/>
                <a:cs typeface="+mn-cs"/>
              </a:rPr>
              <a:t>(Move food around, direct it to the pharynx for swallowing, also important for </a:t>
            </a:r>
            <a:r>
              <a:rPr lang="en-US" sz="1200" i="1" kern="1200" dirty="0" smtClean="0">
                <a:solidFill>
                  <a:schemeClr val="tx1"/>
                </a:solidFill>
                <a:effectLst/>
                <a:latin typeface="+mn-lt"/>
                <a:ea typeface="+mn-ea"/>
                <a:cs typeface="+mn-cs"/>
              </a:rPr>
              <a:t>speech)</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21</a:t>
            </a:fld>
            <a:endParaRPr lang="en-US" dirty="0"/>
          </a:p>
        </p:txBody>
      </p:sp>
    </p:spTree>
    <p:extLst>
      <p:ext uri="{BB962C8B-B14F-4D97-AF65-F5344CB8AC3E}">
        <p14:creationId xmlns:p14="http://schemas.microsoft.com/office/powerpoint/2010/main" val="4311900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word </a:t>
            </a:r>
            <a:r>
              <a:rPr lang="en-US" sz="1200" i="1" kern="1200" dirty="0">
                <a:solidFill>
                  <a:schemeClr val="tx1"/>
                </a:solidFill>
                <a:effectLst/>
                <a:latin typeface="+mn-lt"/>
                <a:ea typeface="+mn-ea"/>
                <a:cs typeface="+mn-cs"/>
              </a:rPr>
              <a:t>deciduous</a:t>
            </a:r>
            <a:r>
              <a:rPr lang="en-US" sz="1200" kern="1200" dirty="0">
                <a:solidFill>
                  <a:schemeClr val="tx1"/>
                </a:solidFill>
                <a:effectLst/>
                <a:latin typeface="+mn-lt"/>
                <a:ea typeface="+mn-ea"/>
                <a:cs typeface="+mn-cs"/>
              </a:rPr>
              <a:t> comes from a Latin word meaning </a:t>
            </a:r>
            <a:r>
              <a:rPr lang="en-US" sz="1200" i="1" kern="1200" dirty="0">
                <a:solidFill>
                  <a:schemeClr val="tx1"/>
                </a:solidFill>
                <a:effectLst/>
                <a:latin typeface="+mn-lt"/>
                <a:ea typeface="+mn-ea"/>
                <a:cs typeface="+mn-cs"/>
              </a:rPr>
              <a:t>to fall off</a:t>
            </a:r>
            <a:r>
              <a:rPr lang="en-US" sz="1200" kern="1200" dirty="0">
                <a:solidFill>
                  <a:schemeClr val="tx1"/>
                </a:solidFill>
                <a:effectLst/>
                <a:latin typeface="+mn-lt"/>
                <a:ea typeface="+mn-ea"/>
                <a:cs typeface="+mn-cs"/>
              </a:rPr>
              <a: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Teeth develop in the jaw and grow through the gums. </a:t>
            </a:r>
            <a:endParaRPr lang="en-US" sz="120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The </a:t>
            </a:r>
            <a:r>
              <a:rPr lang="en-US" sz="1200" kern="1200" dirty="0">
                <a:solidFill>
                  <a:schemeClr val="tx1"/>
                </a:solidFill>
                <a:effectLst/>
                <a:latin typeface="+mn-lt"/>
                <a:ea typeface="+mn-ea"/>
                <a:cs typeface="+mn-cs"/>
              </a:rPr>
              <a:t>primary teeth are less well formed and are smaller than the secondary teeth.</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14.3.</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22</a:t>
            </a:fld>
            <a:endParaRPr lang="en-US" dirty="0"/>
          </a:p>
        </p:txBody>
      </p:sp>
    </p:spTree>
    <p:extLst>
      <p:ext uri="{BB962C8B-B14F-4D97-AF65-F5344CB8AC3E}">
        <p14:creationId xmlns:p14="http://schemas.microsoft.com/office/powerpoint/2010/main" val="17536867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Incise</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cut</a:t>
            </a:r>
            <a:r>
              <a:rPr lang="en-US" sz="1200" kern="1200" dirty="0">
                <a:solidFill>
                  <a:schemeClr val="tx1"/>
                </a:solidFill>
                <a:effectLst/>
                <a:latin typeface="+mn-lt"/>
                <a:ea typeface="+mn-ea"/>
                <a:cs typeface="+mn-cs"/>
              </a:rPr>
              <a: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Cuspids have one curved surface or cusp. </a:t>
            </a:r>
            <a:r>
              <a:rPr lang="en-US" sz="1200" i="1" kern="1200" dirty="0">
                <a:solidFill>
                  <a:schemeClr val="tx1"/>
                </a:solidFill>
                <a:effectLst/>
                <a:latin typeface="+mn-lt"/>
                <a:ea typeface="+mn-ea"/>
                <a:cs typeface="+mn-cs"/>
              </a:rPr>
              <a:t>Canine</a:t>
            </a:r>
            <a:r>
              <a:rPr lang="en-US" sz="1200" kern="1200" dirty="0">
                <a:solidFill>
                  <a:schemeClr val="tx1"/>
                </a:solidFill>
                <a:effectLst/>
                <a:latin typeface="+mn-lt"/>
                <a:ea typeface="+mn-ea"/>
                <a:cs typeface="+mn-cs"/>
              </a:rPr>
              <a:t> refers to the “wolf-like” appearance of the cuspid teeth.</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There are four incisors across the front of the mouth in both the bottom and top jaw.</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23</a:t>
            </a:fld>
            <a:endParaRPr lang="en-US" dirty="0"/>
          </a:p>
        </p:txBody>
      </p:sp>
    </p:spTree>
    <p:extLst>
      <p:ext uri="{BB962C8B-B14F-4D97-AF65-F5344CB8AC3E}">
        <p14:creationId xmlns:p14="http://schemas.microsoft.com/office/powerpoint/2010/main" val="27039412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the hard white substance that covers the teeth? </a:t>
            </a:r>
            <a:r>
              <a:rPr lang="en-US" sz="1200" i="1" kern="1200" dirty="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Enamel)</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the visible portion of the tooth? </a:t>
            </a:r>
            <a:r>
              <a:rPr lang="en-US" sz="1200" i="1" kern="1200" dirty="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Crown)</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part of the tooth is embedded in the sockets of the mandible and maxilla? </a:t>
            </a:r>
            <a:r>
              <a:rPr lang="en-US" sz="1200" i="1" kern="1200" dirty="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Root)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24</a:t>
            </a:fld>
            <a:endParaRPr lang="en-US" dirty="0"/>
          </a:p>
        </p:txBody>
      </p:sp>
    </p:spTree>
    <p:extLst>
      <p:ext uri="{BB962C8B-B14F-4D97-AF65-F5344CB8AC3E}">
        <p14:creationId xmlns:p14="http://schemas.microsoft.com/office/powerpoint/2010/main" val="42189424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the pulp cavity located in the root of the tooth? </a:t>
            </a:r>
            <a:r>
              <a:rPr lang="en-US" sz="1200" i="1" kern="1200" dirty="0">
                <a:solidFill>
                  <a:schemeClr val="tx1"/>
                </a:solidFill>
                <a:effectLst/>
                <a:latin typeface="+mn-lt"/>
                <a:ea typeface="+mn-ea"/>
                <a:cs typeface="+mn-cs"/>
              </a:rPr>
              <a:t>(Root </a:t>
            </a:r>
            <a:r>
              <a:rPr lang="en-US" sz="1200" i="1" kern="1200" dirty="0" smtClean="0">
                <a:solidFill>
                  <a:schemeClr val="tx1"/>
                </a:solidFill>
                <a:effectLst/>
                <a:latin typeface="+mn-lt"/>
                <a:ea typeface="+mn-ea"/>
                <a:cs typeface="+mn-cs"/>
              </a:rPr>
              <a:t>canal)</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Where is the dentin located? </a:t>
            </a:r>
            <a:r>
              <a:rPr lang="en-US" sz="1200" i="1" kern="1200" dirty="0">
                <a:solidFill>
                  <a:schemeClr val="tx1"/>
                </a:solidFill>
                <a:effectLst/>
                <a:latin typeface="+mn-lt"/>
                <a:ea typeface="+mn-ea"/>
                <a:cs typeface="+mn-cs"/>
              </a:rPr>
              <a:t>(It surrounds the pulp cavity.)</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Where do nerves and blood vessels enter the tooth? </a:t>
            </a:r>
            <a:r>
              <a:rPr lang="en-US" sz="1200" i="1" kern="1200" dirty="0">
                <a:solidFill>
                  <a:schemeClr val="tx1"/>
                </a:solidFill>
                <a:effectLst/>
                <a:latin typeface="+mn-lt"/>
                <a:ea typeface="+mn-ea"/>
                <a:cs typeface="+mn-cs"/>
              </a:rPr>
              <a:t>(Apical </a:t>
            </a:r>
            <a:r>
              <a:rPr lang="en-US" sz="1200" i="1" kern="1200" dirty="0" smtClean="0">
                <a:solidFill>
                  <a:schemeClr val="tx1"/>
                </a:solidFill>
                <a:effectLst/>
                <a:latin typeface="+mn-lt"/>
                <a:ea typeface="+mn-ea"/>
                <a:cs typeface="+mn-cs"/>
              </a:rPr>
              <a:t>foramen)</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Which layer is thicker, the enamel or the dentin? </a:t>
            </a:r>
            <a:r>
              <a:rPr lang="en-US" sz="1200" i="1" kern="1200" dirty="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Dentin)</a:t>
            </a:r>
            <a:endParaRPr lang="en-US" sz="1200" i="1"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i="0" kern="1200" dirty="0">
                <a:solidFill>
                  <a:schemeClr val="tx1"/>
                </a:solidFill>
                <a:effectLst/>
                <a:latin typeface="+mn-lt"/>
                <a:ea typeface="+mn-ea"/>
                <a:cs typeface="+mn-cs"/>
              </a:rPr>
              <a:t>Refer to Figure 14.4.</a:t>
            </a:r>
            <a:endParaRPr lang="en-US" i="0" dirty="0"/>
          </a:p>
        </p:txBody>
      </p:sp>
      <p:sp>
        <p:nvSpPr>
          <p:cNvPr id="4" name="Slide Number Placeholder 3"/>
          <p:cNvSpPr>
            <a:spLocks noGrp="1"/>
          </p:cNvSpPr>
          <p:nvPr>
            <p:ph type="sldNum" sz="quarter" idx="10"/>
          </p:nvPr>
        </p:nvSpPr>
        <p:spPr/>
        <p:txBody>
          <a:bodyPr/>
          <a:lstStyle/>
          <a:p>
            <a:fld id="{605A6131-177F-4143-B16B-48BFEAFD80AE}" type="slidenum">
              <a:rPr lang="en-US" smtClean="0"/>
              <a:t>25</a:t>
            </a:fld>
            <a:endParaRPr lang="en-US" dirty="0"/>
          </a:p>
        </p:txBody>
      </p:sp>
    </p:spTree>
    <p:extLst>
      <p:ext uri="{BB962C8B-B14F-4D97-AF65-F5344CB8AC3E}">
        <p14:creationId xmlns:p14="http://schemas.microsoft.com/office/powerpoint/2010/main" val="27160362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There are three pairs of salivary glands.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parotid glands are the glands that are affected by the childhood disease called mumps.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14.5.</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26</a:t>
            </a:fld>
            <a:endParaRPr lang="en-US" dirty="0"/>
          </a:p>
        </p:txBody>
      </p:sp>
    </p:spTree>
    <p:extLst>
      <p:ext uri="{BB962C8B-B14F-4D97-AF65-F5344CB8AC3E}">
        <p14:creationId xmlns:p14="http://schemas.microsoft.com/office/powerpoint/2010/main" val="49817919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Enzymes end in the suffix </a:t>
            </a:r>
            <a:r>
              <a:rPr lang="en-US" sz="1200" i="1" kern="1200" dirty="0">
                <a:solidFill>
                  <a:schemeClr val="tx1"/>
                </a:solidFill>
                <a:effectLst/>
                <a:latin typeface="+mn-lt"/>
                <a:ea typeface="+mn-ea"/>
                <a:cs typeface="+mn-cs"/>
              </a:rPr>
              <a:t>-ase</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605A6131-177F-4143-B16B-48BFEAFD80AE}" type="slidenum">
              <a:rPr lang="en-US" smtClean="0"/>
              <a:t>27</a:t>
            </a:fld>
            <a:endParaRPr lang="en-US" dirty="0"/>
          </a:p>
        </p:txBody>
      </p:sp>
    </p:spTree>
    <p:extLst>
      <p:ext uri="{BB962C8B-B14F-4D97-AF65-F5344CB8AC3E}">
        <p14:creationId xmlns:p14="http://schemas.microsoft.com/office/powerpoint/2010/main" val="330960934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pharynx is part of the respiratory system as well as part of the digestive system.</a:t>
            </a:r>
          </a:p>
        </p:txBody>
      </p:sp>
      <p:sp>
        <p:nvSpPr>
          <p:cNvPr id="4" name="Slide Number Placeholder 3"/>
          <p:cNvSpPr>
            <a:spLocks noGrp="1"/>
          </p:cNvSpPr>
          <p:nvPr>
            <p:ph type="sldNum" sz="quarter" idx="10"/>
          </p:nvPr>
        </p:nvSpPr>
        <p:spPr/>
        <p:txBody>
          <a:bodyPr/>
          <a:lstStyle/>
          <a:p>
            <a:fld id="{605A6131-177F-4143-B16B-48BFEAFD80AE}" type="slidenum">
              <a:rPr lang="en-US" smtClean="0"/>
              <a:t>28</a:t>
            </a:fld>
            <a:endParaRPr lang="en-US" dirty="0"/>
          </a:p>
        </p:txBody>
      </p:sp>
    </p:spTree>
    <p:extLst>
      <p:ext uri="{BB962C8B-B14F-4D97-AF65-F5344CB8AC3E}">
        <p14:creationId xmlns:p14="http://schemas.microsoft.com/office/powerpoint/2010/main" val="96469592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29</a:t>
            </a:fld>
            <a:endParaRPr lang="en-US" dirty="0"/>
          </a:p>
        </p:txBody>
      </p:sp>
    </p:spTree>
    <p:extLst>
      <p:ext uri="{BB962C8B-B14F-4D97-AF65-F5344CB8AC3E}">
        <p14:creationId xmlns:p14="http://schemas.microsoft.com/office/powerpoint/2010/main" val="11781463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digestive system consists of the digestive tract and several accessory organs.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Accessory means something additional that makes a contribution.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14.1.</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a:t>
            </a:fld>
            <a:endParaRPr lang="en-US" dirty="0"/>
          </a:p>
        </p:txBody>
      </p:sp>
    </p:spTree>
    <p:extLst>
      <p:ext uri="{BB962C8B-B14F-4D97-AF65-F5344CB8AC3E}">
        <p14:creationId xmlns:p14="http://schemas.microsoft.com/office/powerpoint/2010/main" val="353453031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30</a:t>
            </a:fld>
            <a:endParaRPr lang="en-US" dirty="0"/>
          </a:p>
        </p:txBody>
      </p:sp>
    </p:spTree>
    <p:extLst>
      <p:ext uri="{BB962C8B-B14F-4D97-AF65-F5344CB8AC3E}">
        <p14:creationId xmlns:p14="http://schemas.microsoft.com/office/powerpoint/2010/main" val="154582095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esophagus passes through an opening in the diaphragm as it passes from the pharynx to the stomach.</a:t>
            </a:r>
          </a:p>
        </p:txBody>
      </p:sp>
      <p:sp>
        <p:nvSpPr>
          <p:cNvPr id="4" name="Slide Number Placeholder 3"/>
          <p:cNvSpPr>
            <a:spLocks noGrp="1"/>
          </p:cNvSpPr>
          <p:nvPr>
            <p:ph type="sldNum" sz="quarter" idx="10"/>
          </p:nvPr>
        </p:nvSpPr>
        <p:spPr/>
        <p:txBody>
          <a:bodyPr/>
          <a:lstStyle/>
          <a:p>
            <a:fld id="{605A6131-177F-4143-B16B-48BFEAFD80AE}" type="slidenum">
              <a:rPr lang="en-US" smtClean="0"/>
              <a:t>31</a:t>
            </a:fld>
            <a:endParaRPr lang="en-US" dirty="0"/>
          </a:p>
        </p:txBody>
      </p:sp>
    </p:spTree>
    <p:extLst>
      <p:ext uri="{BB962C8B-B14F-4D97-AF65-F5344CB8AC3E}">
        <p14:creationId xmlns:p14="http://schemas.microsoft.com/office/powerpoint/2010/main" val="356333782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32</a:t>
            </a:fld>
            <a:endParaRPr lang="en-US" dirty="0"/>
          </a:p>
        </p:txBody>
      </p:sp>
    </p:spTree>
    <p:extLst>
      <p:ext uri="{BB962C8B-B14F-4D97-AF65-F5344CB8AC3E}">
        <p14:creationId xmlns:p14="http://schemas.microsoft.com/office/powerpoint/2010/main" val="345942490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33</a:t>
            </a:fld>
            <a:endParaRPr lang="en-US" dirty="0"/>
          </a:p>
        </p:txBody>
      </p:sp>
    </p:spTree>
    <p:extLst>
      <p:ext uri="{BB962C8B-B14F-4D97-AF65-F5344CB8AC3E}">
        <p14:creationId xmlns:p14="http://schemas.microsoft.com/office/powerpoint/2010/main" val="259154981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34</a:t>
            </a:fld>
            <a:endParaRPr lang="en-US" dirty="0"/>
          </a:p>
        </p:txBody>
      </p:sp>
    </p:spTree>
    <p:extLst>
      <p:ext uri="{BB962C8B-B14F-4D97-AF65-F5344CB8AC3E}">
        <p14:creationId xmlns:p14="http://schemas.microsoft.com/office/powerpoint/2010/main" val="52704838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35</a:t>
            </a:fld>
            <a:endParaRPr lang="en-US" dirty="0"/>
          </a:p>
        </p:txBody>
      </p:sp>
    </p:spTree>
    <p:extLst>
      <p:ext uri="{BB962C8B-B14F-4D97-AF65-F5344CB8AC3E}">
        <p14:creationId xmlns:p14="http://schemas.microsoft.com/office/powerpoint/2010/main" val="242363088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part of the stomach nearest the heart is the cardiac region. What is the name of the sphincter between the esophagus and stomach? </a:t>
            </a:r>
            <a:r>
              <a:rPr lang="en-US" sz="1200" i="1" kern="1200" dirty="0">
                <a:solidFill>
                  <a:schemeClr val="tx1"/>
                </a:solidFill>
                <a:effectLst/>
                <a:latin typeface="+mn-lt"/>
                <a:ea typeface="+mn-ea"/>
                <a:cs typeface="+mn-cs"/>
              </a:rPr>
              <a:t>(Esophageal or </a:t>
            </a:r>
            <a:r>
              <a:rPr lang="en-US" sz="1200" i="1" kern="1200" dirty="0" smtClean="0">
                <a:solidFill>
                  <a:schemeClr val="tx1"/>
                </a:solidFill>
                <a:effectLst/>
                <a:latin typeface="+mn-lt"/>
                <a:ea typeface="+mn-ea"/>
                <a:cs typeface="+mn-cs"/>
              </a:rPr>
              <a:t>cardiac)</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Fundus means base. In the case of the stomach, it is at the “bottom” of the widest part (body).</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Concave means curved like the inner surface of a sphere.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Convex means curved like the outer surface of a sphere.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14.6.</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36</a:t>
            </a:fld>
            <a:endParaRPr lang="en-US" dirty="0"/>
          </a:p>
        </p:txBody>
      </p:sp>
    </p:spTree>
    <p:extLst>
      <p:ext uri="{BB962C8B-B14F-4D97-AF65-F5344CB8AC3E}">
        <p14:creationId xmlns:p14="http://schemas.microsoft.com/office/powerpoint/2010/main" val="257575401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pyloric sphincter controls the movement of food from the stomach to the small intestine.</a:t>
            </a:r>
          </a:p>
        </p:txBody>
      </p:sp>
      <p:sp>
        <p:nvSpPr>
          <p:cNvPr id="4" name="Slide Number Placeholder 3"/>
          <p:cNvSpPr>
            <a:spLocks noGrp="1"/>
          </p:cNvSpPr>
          <p:nvPr>
            <p:ph type="sldNum" sz="quarter" idx="10"/>
          </p:nvPr>
        </p:nvSpPr>
        <p:spPr/>
        <p:txBody>
          <a:bodyPr/>
          <a:lstStyle/>
          <a:p>
            <a:fld id="{605A6131-177F-4143-B16B-48BFEAFD80AE}" type="slidenum">
              <a:rPr lang="en-US" smtClean="0"/>
              <a:t>37</a:t>
            </a:fld>
            <a:endParaRPr lang="en-US" dirty="0"/>
          </a:p>
        </p:txBody>
      </p:sp>
    </p:spTree>
    <p:extLst>
      <p:ext uri="{BB962C8B-B14F-4D97-AF65-F5344CB8AC3E}">
        <p14:creationId xmlns:p14="http://schemas.microsoft.com/office/powerpoint/2010/main" val="337616545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Where do the exocrine gastric glands secretions go? </a:t>
            </a:r>
            <a:r>
              <a:rPr lang="en-US" sz="1200" i="1" kern="1200" dirty="0">
                <a:solidFill>
                  <a:schemeClr val="tx1"/>
                </a:solidFill>
                <a:effectLst/>
                <a:latin typeface="+mn-lt"/>
                <a:ea typeface="+mn-ea"/>
                <a:cs typeface="+mn-cs"/>
              </a:rPr>
              <a:t>(Into the stomach </a:t>
            </a:r>
            <a:r>
              <a:rPr lang="en-US" sz="1200" i="1" kern="1200" dirty="0" smtClean="0">
                <a:solidFill>
                  <a:schemeClr val="tx1"/>
                </a:solidFill>
                <a:effectLst/>
                <a:latin typeface="+mn-lt"/>
                <a:ea typeface="+mn-ea"/>
                <a:cs typeface="+mn-cs"/>
              </a:rPr>
              <a:t>itself)</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two types of mucus are produced by the mucous cells? </a:t>
            </a:r>
            <a:r>
              <a:rPr lang="en-US" sz="1200" i="1" kern="1200" dirty="0">
                <a:solidFill>
                  <a:schemeClr val="tx1"/>
                </a:solidFill>
                <a:effectLst/>
                <a:latin typeface="+mn-lt"/>
                <a:ea typeface="+mn-ea"/>
                <a:cs typeface="+mn-cs"/>
              </a:rPr>
              <a:t>(Thick and alkaline mucus and thin and watery </a:t>
            </a:r>
            <a:r>
              <a:rPr lang="en-US" sz="1200" i="1" kern="1200" dirty="0" smtClean="0">
                <a:solidFill>
                  <a:schemeClr val="tx1"/>
                </a:solidFill>
                <a:effectLst/>
                <a:latin typeface="+mn-lt"/>
                <a:ea typeface="+mn-ea"/>
                <a:cs typeface="+mn-cs"/>
              </a:rPr>
              <a:t>mucus)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38</a:t>
            </a:fld>
            <a:endParaRPr lang="en-US" dirty="0"/>
          </a:p>
        </p:txBody>
      </p:sp>
    </p:spTree>
    <p:extLst>
      <p:ext uri="{BB962C8B-B14F-4D97-AF65-F5344CB8AC3E}">
        <p14:creationId xmlns:p14="http://schemas.microsoft.com/office/powerpoint/2010/main" val="211581530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Hydrochloric acid kills bacteria and provides an acidic environment for the action of enzymes in the stomach. </a:t>
            </a:r>
            <a:r>
              <a:rPr lang="en-US" sz="1200" kern="1200" dirty="0" smtClean="0">
                <a:solidFill>
                  <a:schemeClr val="tx1"/>
                </a:solidFill>
                <a:effectLst/>
                <a:latin typeface="+mn-lt"/>
                <a:ea typeface="+mn-ea"/>
                <a:cs typeface="+mn-cs"/>
              </a:rPr>
              <a:t>It </a:t>
            </a:r>
            <a:r>
              <a:rPr lang="en-US" sz="1200" kern="1200" dirty="0">
                <a:solidFill>
                  <a:schemeClr val="tx1"/>
                </a:solidFill>
                <a:effectLst/>
                <a:latin typeface="+mn-lt"/>
                <a:ea typeface="+mn-ea"/>
                <a:cs typeface="+mn-cs"/>
              </a:rPr>
              <a:t>converts inactive pepsinogen into the active enzyme pepsin. </a:t>
            </a:r>
            <a:r>
              <a:rPr lang="en-US" sz="1200" kern="1200" dirty="0" smtClean="0">
                <a:solidFill>
                  <a:schemeClr val="tx1"/>
                </a:solidFill>
                <a:effectLst/>
                <a:latin typeface="+mn-lt"/>
                <a:ea typeface="+mn-ea"/>
                <a:cs typeface="+mn-cs"/>
              </a:rPr>
              <a:t>This </a:t>
            </a:r>
            <a:r>
              <a:rPr lang="en-US" sz="1200" kern="1200" dirty="0">
                <a:solidFill>
                  <a:schemeClr val="tx1"/>
                </a:solidFill>
                <a:effectLst/>
                <a:latin typeface="+mn-lt"/>
                <a:ea typeface="+mn-ea"/>
                <a:cs typeface="+mn-cs"/>
              </a:rPr>
              <a:t>begins chemical digestion of proteins.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39</a:t>
            </a:fld>
            <a:endParaRPr lang="en-US" dirty="0"/>
          </a:p>
        </p:txBody>
      </p:sp>
    </p:spTree>
    <p:extLst>
      <p:ext uri="{BB962C8B-B14F-4D97-AF65-F5344CB8AC3E}">
        <p14:creationId xmlns:p14="http://schemas.microsoft.com/office/powerpoint/2010/main" val="10384512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a:t>
            </a:fld>
            <a:endParaRPr lang="en-US" dirty="0"/>
          </a:p>
        </p:txBody>
      </p:sp>
    </p:spTree>
    <p:extLst>
      <p:ext uri="{BB962C8B-B14F-4D97-AF65-F5344CB8AC3E}">
        <p14:creationId xmlns:p14="http://schemas.microsoft.com/office/powerpoint/2010/main" val="128161001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Where do the secretions from the endocrine glands go? </a:t>
            </a:r>
            <a:r>
              <a:rPr lang="en-US" sz="1200" i="1" kern="1200" dirty="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Blood)</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Gastrin stimulates the secretion of gastric acid and also promotes the growth of the gastric mucosa.</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Food that has been swallowed is called a </a:t>
            </a:r>
            <a:r>
              <a:rPr lang="en-US" sz="1200" i="1" kern="1200" dirty="0">
                <a:solidFill>
                  <a:schemeClr val="tx1"/>
                </a:solidFill>
                <a:effectLst/>
                <a:latin typeface="+mn-lt"/>
                <a:ea typeface="+mn-ea"/>
                <a:cs typeface="+mn-cs"/>
              </a:rPr>
              <a:t>bolus</a:t>
            </a:r>
            <a:r>
              <a:rPr lang="en-US" sz="1200" kern="1200" dirty="0">
                <a:solidFill>
                  <a:schemeClr val="tx1"/>
                </a:solidFill>
                <a:effectLst/>
                <a:latin typeface="+mn-lt"/>
                <a:ea typeface="+mn-ea"/>
                <a:cs typeface="+mn-cs"/>
              </a:rPr>
              <a:t> (round mass). After mixing with gastric </a:t>
            </a:r>
            <a:r>
              <a:rPr lang="en-US" sz="1200" kern="1200" dirty="0" smtClean="0">
                <a:solidFill>
                  <a:schemeClr val="tx1"/>
                </a:solidFill>
                <a:effectLst/>
                <a:latin typeface="+mn-lt"/>
                <a:ea typeface="+mn-ea"/>
                <a:cs typeface="+mn-cs"/>
              </a:rPr>
              <a:t>juice, </a:t>
            </a:r>
            <a:r>
              <a:rPr lang="en-US" sz="1200" kern="1200" dirty="0">
                <a:solidFill>
                  <a:schemeClr val="tx1"/>
                </a:solidFill>
                <a:effectLst/>
                <a:latin typeface="+mn-lt"/>
                <a:ea typeface="+mn-ea"/>
                <a:cs typeface="+mn-cs"/>
              </a:rPr>
              <a:t>it is called </a:t>
            </a:r>
            <a:r>
              <a:rPr lang="en-US" sz="1200" i="1" kern="1200" dirty="0">
                <a:solidFill>
                  <a:schemeClr val="tx1"/>
                </a:solidFill>
                <a:effectLst/>
                <a:latin typeface="+mn-lt"/>
                <a:ea typeface="+mn-ea"/>
                <a:cs typeface="+mn-cs"/>
              </a:rPr>
              <a:t>chyme</a:t>
            </a:r>
            <a:r>
              <a:rPr lang="en-US" sz="1200" kern="1200" dirty="0">
                <a:solidFill>
                  <a:schemeClr val="tx1"/>
                </a:solidFill>
                <a:effectLst/>
                <a:latin typeface="+mn-lt"/>
                <a:ea typeface="+mn-ea"/>
                <a:cs typeface="+mn-cs"/>
              </a:rPr>
              <a: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average time that food remains in the stomach is 4-5 hours.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Table 14.1.</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40</a:t>
            </a:fld>
            <a:endParaRPr lang="en-US" dirty="0"/>
          </a:p>
        </p:txBody>
      </p:sp>
    </p:spTree>
    <p:extLst>
      <p:ext uri="{BB962C8B-B14F-4D97-AF65-F5344CB8AC3E}">
        <p14:creationId xmlns:p14="http://schemas.microsoft.com/office/powerpoint/2010/main" val="52254675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41</a:t>
            </a:fld>
            <a:endParaRPr lang="en-US" dirty="0"/>
          </a:p>
        </p:txBody>
      </p:sp>
    </p:spTree>
    <p:extLst>
      <p:ext uri="{BB962C8B-B14F-4D97-AF65-F5344CB8AC3E}">
        <p14:creationId xmlns:p14="http://schemas.microsoft.com/office/powerpoint/2010/main" val="146497448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does cephalic mean? </a:t>
            </a:r>
            <a:r>
              <a:rPr lang="en-US" sz="1200" i="1" kern="1200" dirty="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Head)</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How does this correlate to the cephalic phase of gastric secretion? </a:t>
            </a:r>
            <a:r>
              <a:rPr lang="en-US" sz="1200" i="1" kern="1200" dirty="0">
                <a:solidFill>
                  <a:schemeClr val="tx1"/>
                </a:solidFill>
                <a:effectLst/>
                <a:latin typeface="+mn-lt"/>
                <a:ea typeface="+mn-ea"/>
                <a:cs typeface="+mn-cs"/>
              </a:rPr>
              <a:t>(Thinking about food stimulates </a:t>
            </a:r>
            <a:r>
              <a:rPr lang="en-US" sz="1200" i="1" kern="1200" dirty="0" smtClean="0">
                <a:solidFill>
                  <a:schemeClr val="tx1"/>
                </a:solidFill>
                <a:effectLst/>
                <a:latin typeface="+mn-lt"/>
                <a:ea typeface="+mn-ea"/>
                <a:cs typeface="+mn-cs"/>
              </a:rPr>
              <a:t>secretion)</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42</a:t>
            </a:fld>
            <a:endParaRPr lang="en-US" dirty="0"/>
          </a:p>
        </p:txBody>
      </p:sp>
    </p:spTree>
    <p:extLst>
      <p:ext uri="{BB962C8B-B14F-4D97-AF65-F5344CB8AC3E}">
        <p14:creationId xmlns:p14="http://schemas.microsoft.com/office/powerpoint/2010/main" val="46586076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On what cranial nerve do the impulses from the brain travel to stimulate gastric secretion? </a:t>
            </a:r>
            <a:r>
              <a:rPr lang="en-US" sz="1200" i="1" kern="1200" dirty="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Vagus)</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Are the impulses sympathetic or parasympathetic? </a:t>
            </a:r>
            <a:r>
              <a:rPr lang="en-US" sz="1200" i="1" kern="1200" dirty="0">
                <a:solidFill>
                  <a:schemeClr val="tx1"/>
                </a:solidFill>
                <a:effectLst/>
                <a:latin typeface="+mn-lt"/>
                <a:ea typeface="+mn-ea"/>
                <a:cs typeface="+mn-cs"/>
              </a:rPr>
              <a:t>(Parasympathetic because normal function, not “fight or </a:t>
            </a:r>
            <a:r>
              <a:rPr lang="en-US" sz="1200" i="1" kern="1200" dirty="0" smtClean="0">
                <a:solidFill>
                  <a:schemeClr val="tx1"/>
                </a:solidFill>
                <a:effectLst/>
                <a:latin typeface="+mn-lt"/>
                <a:ea typeface="+mn-ea"/>
                <a:cs typeface="+mn-cs"/>
              </a:rPr>
              <a:t>flight”)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43</a:t>
            </a:fld>
            <a:endParaRPr lang="en-US" dirty="0"/>
          </a:p>
        </p:txBody>
      </p:sp>
    </p:spTree>
    <p:extLst>
      <p:ext uri="{BB962C8B-B14F-4D97-AF65-F5344CB8AC3E}">
        <p14:creationId xmlns:p14="http://schemas.microsoft.com/office/powerpoint/2010/main" val="64815974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Food itself stimulates gastric secretions by directly stimulating the stomach and by stimulating the brain because the stomach is distended.</a:t>
            </a:r>
          </a:p>
        </p:txBody>
      </p:sp>
      <p:sp>
        <p:nvSpPr>
          <p:cNvPr id="4" name="Slide Number Placeholder 3"/>
          <p:cNvSpPr>
            <a:spLocks noGrp="1"/>
          </p:cNvSpPr>
          <p:nvPr>
            <p:ph type="sldNum" sz="quarter" idx="10"/>
          </p:nvPr>
        </p:nvSpPr>
        <p:spPr/>
        <p:txBody>
          <a:bodyPr/>
          <a:lstStyle/>
          <a:p>
            <a:fld id="{605A6131-177F-4143-B16B-48BFEAFD80AE}" type="slidenum">
              <a:rPr lang="en-US" smtClean="0"/>
              <a:t>44</a:t>
            </a:fld>
            <a:endParaRPr lang="en-US" dirty="0"/>
          </a:p>
        </p:txBody>
      </p:sp>
    </p:spTree>
    <p:extLst>
      <p:ext uri="{BB962C8B-B14F-4D97-AF65-F5344CB8AC3E}">
        <p14:creationId xmlns:p14="http://schemas.microsoft.com/office/powerpoint/2010/main" val="241680815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During the intestinal phase, gastric secretion is inhibited</a:t>
            </a:r>
            <a:r>
              <a:rPr lang="en-US" sz="1200" kern="1200" dirty="0" smtClean="0">
                <a:solidFill>
                  <a:schemeClr val="tx1"/>
                </a:solidFill>
                <a:effectLst/>
                <a:latin typeface="+mn-lt"/>
                <a:ea typeface="+mn-ea"/>
                <a:cs typeface="+mn-cs"/>
              </a:rPr>
              <a:t>. </a:t>
            </a:r>
            <a:r>
              <a:rPr lang="en-US" sz="1200" kern="1200" dirty="0">
                <a:solidFill>
                  <a:schemeClr val="tx1"/>
                </a:solidFill>
                <a:effectLst/>
                <a:latin typeface="+mn-lt"/>
                <a:ea typeface="+mn-ea"/>
                <a:cs typeface="+mn-cs"/>
              </a:rPr>
              <a:t>This helps prevent excess acid chyme from entering small intestine.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the pH of the chyme as it enters the small intestine? </a:t>
            </a:r>
            <a:r>
              <a:rPr lang="en-US" sz="1200" i="1" kern="1200" dirty="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Acid)</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is the first part of the small intestine? </a:t>
            </a:r>
            <a:r>
              <a:rPr lang="en-US" sz="1200" i="1" kern="1200" dirty="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Duodenum)</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45</a:t>
            </a:fld>
            <a:endParaRPr lang="en-US" dirty="0"/>
          </a:p>
        </p:txBody>
      </p:sp>
    </p:spTree>
    <p:extLst>
      <p:ext uri="{BB962C8B-B14F-4D97-AF65-F5344CB8AC3E}">
        <p14:creationId xmlns:p14="http://schemas.microsoft.com/office/powerpoint/2010/main" val="224289184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Pancreatic enzymes bring the pH of the chyme from acid to neutral.</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More chyme is allowed into the small intestine.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46</a:t>
            </a:fld>
            <a:endParaRPr lang="en-US" dirty="0"/>
          </a:p>
        </p:txBody>
      </p:sp>
    </p:spTree>
    <p:extLst>
      <p:ext uri="{BB962C8B-B14F-4D97-AF65-F5344CB8AC3E}">
        <p14:creationId xmlns:p14="http://schemas.microsoft.com/office/powerpoint/2010/main" val="387729131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By controlling the amount of chyme entering the small intestine, the duodenal enzymes can work more effectively.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47</a:t>
            </a:fld>
            <a:endParaRPr lang="en-US" dirty="0"/>
          </a:p>
        </p:txBody>
      </p:sp>
    </p:spTree>
    <p:extLst>
      <p:ext uri="{BB962C8B-B14F-4D97-AF65-F5344CB8AC3E}">
        <p14:creationId xmlns:p14="http://schemas.microsoft.com/office/powerpoint/2010/main" val="219214450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48</a:t>
            </a:fld>
            <a:endParaRPr lang="en-US" dirty="0"/>
          </a:p>
        </p:txBody>
      </p:sp>
    </p:spTree>
    <p:extLst>
      <p:ext uri="{BB962C8B-B14F-4D97-AF65-F5344CB8AC3E}">
        <p14:creationId xmlns:p14="http://schemas.microsoft.com/office/powerpoint/2010/main" val="164833637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When extended, the small intestine is about 6 meters (more than 3 yards) long.</a:t>
            </a:r>
          </a:p>
        </p:txBody>
      </p:sp>
      <p:sp>
        <p:nvSpPr>
          <p:cNvPr id="4" name="Slide Number Placeholder 3"/>
          <p:cNvSpPr>
            <a:spLocks noGrp="1"/>
          </p:cNvSpPr>
          <p:nvPr>
            <p:ph type="sldNum" sz="quarter" idx="10"/>
          </p:nvPr>
        </p:nvSpPr>
        <p:spPr/>
        <p:txBody>
          <a:bodyPr/>
          <a:lstStyle/>
          <a:p>
            <a:fld id="{605A6131-177F-4143-B16B-48BFEAFD80AE}" type="slidenum">
              <a:rPr lang="en-US" smtClean="0"/>
              <a:t>49</a:t>
            </a:fld>
            <a:endParaRPr lang="en-US" dirty="0"/>
          </a:p>
        </p:txBody>
      </p:sp>
    </p:spTree>
    <p:extLst>
      <p:ext uri="{BB962C8B-B14F-4D97-AF65-F5344CB8AC3E}">
        <p14:creationId xmlns:p14="http://schemas.microsoft.com/office/powerpoint/2010/main" val="37189519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two primary functions of the digestive system are digestion and absorption to provide nutrients for all body cells.</a:t>
            </a:r>
          </a:p>
        </p:txBody>
      </p:sp>
      <p:sp>
        <p:nvSpPr>
          <p:cNvPr id="4" name="Slide Number Placeholder 3"/>
          <p:cNvSpPr>
            <a:spLocks noGrp="1"/>
          </p:cNvSpPr>
          <p:nvPr>
            <p:ph type="sldNum" sz="quarter" idx="10"/>
          </p:nvPr>
        </p:nvSpPr>
        <p:spPr/>
        <p:txBody>
          <a:bodyPr/>
          <a:lstStyle/>
          <a:p>
            <a:fld id="{605A6131-177F-4143-B16B-48BFEAFD80AE}" type="slidenum">
              <a:rPr lang="en-US" smtClean="0"/>
              <a:t>5</a:t>
            </a:fld>
            <a:endParaRPr lang="en-US" dirty="0"/>
          </a:p>
        </p:txBody>
      </p:sp>
    </p:spTree>
    <p:extLst>
      <p:ext uri="{BB962C8B-B14F-4D97-AF65-F5344CB8AC3E}">
        <p14:creationId xmlns:p14="http://schemas.microsoft.com/office/powerpoint/2010/main" val="394288112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are the four layers of the wall of the small intestine? </a:t>
            </a:r>
            <a:r>
              <a:rPr lang="en-US" sz="1200" i="1" kern="1200" dirty="0">
                <a:solidFill>
                  <a:schemeClr val="tx1"/>
                </a:solidFill>
                <a:effectLst/>
                <a:latin typeface="+mn-lt"/>
                <a:ea typeface="+mn-ea"/>
                <a:cs typeface="+mn-cs"/>
              </a:rPr>
              <a:t>(Mucosa, submucosa, smooth muscle, and </a:t>
            </a:r>
            <a:r>
              <a:rPr lang="en-US" sz="1200" i="1" kern="1200" dirty="0" smtClean="0">
                <a:solidFill>
                  <a:schemeClr val="tx1"/>
                </a:solidFill>
                <a:effectLst/>
                <a:latin typeface="+mn-lt"/>
                <a:ea typeface="+mn-ea"/>
                <a:cs typeface="+mn-cs"/>
              </a:rPr>
              <a:t>serosa</a:t>
            </a:r>
            <a:r>
              <a:rPr lang="en-US" sz="1200" kern="1200" dirty="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Lymph is a clear fluid that circulates throughout the lymphatic system. Lymph vessels in the small intestine are called lacteals.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14.7.</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50</a:t>
            </a:fld>
            <a:endParaRPr lang="en-US" dirty="0"/>
          </a:p>
        </p:txBody>
      </p:sp>
    </p:spTree>
    <p:extLst>
      <p:ext uri="{BB962C8B-B14F-4D97-AF65-F5344CB8AC3E}">
        <p14:creationId xmlns:p14="http://schemas.microsoft.com/office/powerpoint/2010/main" val="184548214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Goblet cells between the villi secrete mucus.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51</a:t>
            </a:fld>
            <a:endParaRPr lang="en-US" dirty="0"/>
          </a:p>
        </p:txBody>
      </p:sp>
    </p:spTree>
    <p:extLst>
      <p:ext uri="{BB962C8B-B14F-4D97-AF65-F5344CB8AC3E}">
        <p14:creationId xmlns:p14="http://schemas.microsoft.com/office/powerpoint/2010/main" val="212987338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peritoneum is the lining of the abdominal cavity. The prefix </a:t>
            </a:r>
            <a:r>
              <a:rPr lang="en-US" sz="1200" i="1" kern="1200" dirty="0">
                <a:solidFill>
                  <a:schemeClr val="tx1"/>
                </a:solidFill>
                <a:effectLst/>
                <a:latin typeface="+mn-lt"/>
                <a:ea typeface="+mn-ea"/>
                <a:cs typeface="+mn-cs"/>
              </a:rPr>
              <a:t>mes-</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middle</a:t>
            </a:r>
            <a:r>
              <a:rPr lang="en-US" sz="1200" kern="1200" dirty="0">
                <a:solidFill>
                  <a:schemeClr val="tx1"/>
                </a:solidFill>
                <a:effectLst/>
                <a:latin typeface="+mn-lt"/>
                <a:ea typeface="+mn-ea"/>
                <a:cs typeface="+mn-cs"/>
              </a:rPr>
              <a:t>. The word root </a:t>
            </a:r>
            <a:r>
              <a:rPr lang="en-US" sz="1200" i="1" kern="1200" dirty="0">
                <a:solidFill>
                  <a:schemeClr val="tx1"/>
                </a:solidFill>
                <a:effectLst/>
                <a:latin typeface="+mn-lt"/>
                <a:ea typeface="+mn-ea"/>
                <a:cs typeface="+mn-cs"/>
              </a:rPr>
              <a:t>enter-</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intestine</a:t>
            </a:r>
            <a:r>
              <a:rPr lang="en-US" sz="1200" kern="1200" dirty="0">
                <a:solidFill>
                  <a:schemeClr val="tx1"/>
                </a:solidFill>
                <a:effectLst/>
                <a:latin typeface="+mn-lt"/>
                <a:ea typeface="+mn-ea"/>
                <a:cs typeface="+mn-cs"/>
              </a:rPr>
              <a:t> (usually small intestine).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folds of the small intestine are held in place by the mesentery.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52</a:t>
            </a:fld>
            <a:endParaRPr lang="en-US" dirty="0"/>
          </a:p>
        </p:txBody>
      </p:sp>
    </p:spTree>
    <p:extLst>
      <p:ext uri="{BB962C8B-B14F-4D97-AF65-F5344CB8AC3E}">
        <p14:creationId xmlns:p14="http://schemas.microsoft.com/office/powerpoint/2010/main" val="118546824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secretions of intestinal glands neutralize the acid chyme.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is the action of acid on cells that do not have a protective mechanism? </a:t>
            </a:r>
            <a:r>
              <a:rPr lang="en-US" sz="1200" i="1" kern="1200" dirty="0">
                <a:solidFill>
                  <a:schemeClr val="tx1"/>
                </a:solidFill>
                <a:effectLst/>
                <a:latin typeface="+mn-lt"/>
                <a:ea typeface="+mn-ea"/>
                <a:cs typeface="+mn-cs"/>
              </a:rPr>
              <a:t>(Can destroy the cell </a:t>
            </a:r>
            <a:r>
              <a:rPr lang="en-US" sz="1200" i="1" kern="1200" dirty="0" smtClean="0">
                <a:solidFill>
                  <a:schemeClr val="tx1"/>
                </a:solidFill>
                <a:effectLst/>
                <a:latin typeface="+mn-lt"/>
                <a:ea typeface="+mn-ea"/>
                <a:cs typeface="+mn-cs"/>
              </a:rPr>
              <a:t>membrane)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53</a:t>
            </a:fld>
            <a:endParaRPr lang="en-US" dirty="0"/>
          </a:p>
        </p:txBody>
      </p:sp>
    </p:spTree>
    <p:extLst>
      <p:ext uri="{BB962C8B-B14F-4D97-AF65-F5344CB8AC3E}">
        <p14:creationId xmlns:p14="http://schemas.microsoft.com/office/powerpoint/2010/main" val="112672779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Some digestive enzymes are located in the cell membrane of the microvilli.</a:t>
            </a:r>
          </a:p>
        </p:txBody>
      </p:sp>
      <p:sp>
        <p:nvSpPr>
          <p:cNvPr id="4" name="Slide Number Placeholder 3"/>
          <p:cNvSpPr>
            <a:spLocks noGrp="1"/>
          </p:cNvSpPr>
          <p:nvPr>
            <p:ph type="sldNum" sz="quarter" idx="10"/>
          </p:nvPr>
        </p:nvSpPr>
        <p:spPr/>
        <p:txBody>
          <a:bodyPr/>
          <a:lstStyle/>
          <a:p>
            <a:fld id="{605A6131-177F-4143-B16B-48BFEAFD80AE}" type="slidenum">
              <a:rPr lang="en-US" smtClean="0"/>
              <a:t>54</a:t>
            </a:fld>
            <a:endParaRPr lang="en-US" dirty="0"/>
          </a:p>
        </p:txBody>
      </p:sp>
    </p:spTree>
    <p:extLst>
      <p:ext uri="{BB962C8B-B14F-4D97-AF65-F5344CB8AC3E}">
        <p14:creationId xmlns:p14="http://schemas.microsoft.com/office/powerpoint/2010/main" val="117237174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ileocecal junction is named for the ileum (last part of the small intestine) and the cecum (first part of the large </a:t>
            </a:r>
            <a:r>
              <a:rPr lang="en-US" sz="1200" kern="1200" dirty="0" smtClean="0">
                <a:solidFill>
                  <a:schemeClr val="tx1"/>
                </a:solidFill>
                <a:effectLst/>
                <a:latin typeface="+mn-lt"/>
                <a:ea typeface="+mn-ea"/>
                <a:cs typeface="+mn-cs"/>
              </a:rPr>
              <a:t>intestine).</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circular band of muscle at the ileocecal junction controls the entry of food residue into the large intestine.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14.8.</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55</a:t>
            </a:fld>
            <a:endParaRPr lang="en-US" dirty="0"/>
          </a:p>
        </p:txBody>
      </p:sp>
    </p:spTree>
    <p:extLst>
      <p:ext uri="{BB962C8B-B14F-4D97-AF65-F5344CB8AC3E}">
        <p14:creationId xmlns:p14="http://schemas.microsoft.com/office/powerpoint/2010/main" val="115825598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There are no villi in the large intestine. Goblet cells secrete mucus.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Longitudinal muscles run the length of the colon (teniae coli).</a:t>
            </a:r>
          </a:p>
        </p:txBody>
      </p:sp>
      <p:sp>
        <p:nvSpPr>
          <p:cNvPr id="4" name="Slide Number Placeholder 3"/>
          <p:cNvSpPr>
            <a:spLocks noGrp="1"/>
          </p:cNvSpPr>
          <p:nvPr>
            <p:ph type="sldNum" sz="quarter" idx="10"/>
          </p:nvPr>
        </p:nvSpPr>
        <p:spPr/>
        <p:txBody>
          <a:bodyPr/>
          <a:lstStyle/>
          <a:p>
            <a:fld id="{605A6131-177F-4143-B16B-48BFEAFD80AE}" type="slidenum">
              <a:rPr lang="en-US" smtClean="0"/>
              <a:t>56</a:t>
            </a:fld>
            <a:endParaRPr lang="en-US" dirty="0"/>
          </a:p>
        </p:txBody>
      </p:sp>
    </p:spTree>
    <p:extLst>
      <p:ext uri="{BB962C8B-B14F-4D97-AF65-F5344CB8AC3E}">
        <p14:creationId xmlns:p14="http://schemas.microsoft.com/office/powerpoint/2010/main" val="64119983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cecum is called a blind pouch because it lies below the ileocecal valve but has no outlet.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vermiform appendix may be removed if it becomes inflamed (appendicitis). </a:t>
            </a:r>
          </a:p>
        </p:txBody>
      </p:sp>
      <p:sp>
        <p:nvSpPr>
          <p:cNvPr id="4" name="Slide Number Placeholder 3"/>
          <p:cNvSpPr>
            <a:spLocks noGrp="1"/>
          </p:cNvSpPr>
          <p:nvPr>
            <p:ph type="sldNum" sz="quarter" idx="10"/>
          </p:nvPr>
        </p:nvSpPr>
        <p:spPr/>
        <p:txBody>
          <a:bodyPr/>
          <a:lstStyle/>
          <a:p>
            <a:fld id="{605A6131-177F-4143-B16B-48BFEAFD80AE}" type="slidenum">
              <a:rPr lang="en-US" smtClean="0"/>
              <a:t>57</a:t>
            </a:fld>
            <a:endParaRPr lang="en-US" dirty="0"/>
          </a:p>
        </p:txBody>
      </p:sp>
    </p:spTree>
    <p:extLst>
      <p:ext uri="{BB962C8B-B14F-4D97-AF65-F5344CB8AC3E}">
        <p14:creationId xmlns:p14="http://schemas.microsoft.com/office/powerpoint/2010/main" val="92955639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Folds in the rectum allow it to expand when dilated with stool.</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Like the urethra, the anus has two sphincters, the outer sphincter under voluntary control and the inner sphincter under involuntary control.</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58</a:t>
            </a:fld>
            <a:endParaRPr lang="en-US" dirty="0"/>
          </a:p>
        </p:txBody>
      </p:sp>
    </p:spTree>
    <p:extLst>
      <p:ext uri="{BB962C8B-B14F-4D97-AF65-F5344CB8AC3E}">
        <p14:creationId xmlns:p14="http://schemas.microsoft.com/office/powerpoint/2010/main" val="98466836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59</a:t>
            </a:fld>
            <a:endParaRPr lang="en-US" dirty="0"/>
          </a:p>
        </p:txBody>
      </p:sp>
    </p:spTree>
    <p:extLst>
      <p:ext uri="{BB962C8B-B14F-4D97-AF65-F5344CB8AC3E}">
        <p14:creationId xmlns:p14="http://schemas.microsoft.com/office/powerpoint/2010/main" val="27286330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There are six activities or processes involved in digestion and absorption.</a:t>
            </a:r>
          </a:p>
        </p:txBody>
      </p:sp>
      <p:sp>
        <p:nvSpPr>
          <p:cNvPr id="4" name="Slide Number Placeholder 3"/>
          <p:cNvSpPr>
            <a:spLocks noGrp="1"/>
          </p:cNvSpPr>
          <p:nvPr>
            <p:ph type="sldNum" sz="quarter" idx="10"/>
          </p:nvPr>
        </p:nvSpPr>
        <p:spPr/>
        <p:txBody>
          <a:bodyPr/>
          <a:lstStyle/>
          <a:p>
            <a:fld id="{605A6131-177F-4143-B16B-48BFEAFD80AE}" type="slidenum">
              <a:rPr lang="en-US" smtClean="0"/>
              <a:t>6</a:t>
            </a:fld>
            <a:endParaRPr lang="en-US" dirty="0"/>
          </a:p>
        </p:txBody>
      </p:sp>
    </p:spTree>
    <p:extLst>
      <p:ext uri="{BB962C8B-B14F-4D97-AF65-F5344CB8AC3E}">
        <p14:creationId xmlns:p14="http://schemas.microsoft.com/office/powerpoint/2010/main" val="210254807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Peristalsis in the large intestine is less vigorous than in the small intestine.</a:t>
            </a:r>
          </a:p>
        </p:txBody>
      </p:sp>
      <p:sp>
        <p:nvSpPr>
          <p:cNvPr id="4" name="Slide Number Placeholder 3"/>
          <p:cNvSpPr>
            <a:spLocks noGrp="1"/>
          </p:cNvSpPr>
          <p:nvPr>
            <p:ph type="sldNum" sz="quarter" idx="10"/>
          </p:nvPr>
        </p:nvSpPr>
        <p:spPr/>
        <p:txBody>
          <a:bodyPr/>
          <a:lstStyle/>
          <a:p>
            <a:fld id="{605A6131-177F-4143-B16B-48BFEAFD80AE}" type="slidenum">
              <a:rPr lang="en-US" smtClean="0"/>
              <a:t>60</a:t>
            </a:fld>
            <a:endParaRPr lang="en-US" dirty="0"/>
          </a:p>
        </p:txBody>
      </p:sp>
    </p:spTree>
    <p:extLst>
      <p:ext uri="{BB962C8B-B14F-4D97-AF65-F5344CB8AC3E}">
        <p14:creationId xmlns:p14="http://schemas.microsoft.com/office/powerpoint/2010/main" val="176296915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Accessory organs of digestion have a role in digestion, but they are not part of the digestive tract.</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The </a:t>
            </a:r>
            <a:r>
              <a:rPr lang="en-US" sz="1200" kern="1200" dirty="0">
                <a:solidFill>
                  <a:schemeClr val="tx1"/>
                </a:solidFill>
                <a:effectLst/>
                <a:latin typeface="+mn-lt"/>
                <a:ea typeface="+mn-ea"/>
                <a:cs typeface="+mn-cs"/>
              </a:rPr>
              <a:t>liver has many functions in addition to its role in digestion.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liver can be palpated below the rib cage on the right side of the body.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61</a:t>
            </a:fld>
            <a:endParaRPr lang="en-US" dirty="0"/>
          </a:p>
        </p:txBody>
      </p:sp>
    </p:spTree>
    <p:extLst>
      <p:ext uri="{BB962C8B-B14F-4D97-AF65-F5344CB8AC3E}">
        <p14:creationId xmlns:p14="http://schemas.microsoft.com/office/powerpoint/2010/main" val="196743891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are the major lobes of the liver? </a:t>
            </a:r>
            <a:r>
              <a:rPr lang="en-US" sz="1200" i="1" kern="1200" dirty="0">
                <a:solidFill>
                  <a:schemeClr val="tx1"/>
                </a:solidFill>
                <a:effectLst/>
                <a:latin typeface="+mn-lt"/>
                <a:ea typeface="+mn-ea"/>
                <a:cs typeface="+mn-cs"/>
              </a:rPr>
              <a:t>(Right and left </a:t>
            </a:r>
            <a:r>
              <a:rPr lang="en-US" sz="1200" i="1" kern="1200" dirty="0" smtClean="0">
                <a:solidFill>
                  <a:schemeClr val="tx1"/>
                </a:solidFill>
                <a:effectLst/>
                <a:latin typeface="+mn-lt"/>
                <a:ea typeface="+mn-ea"/>
                <a:cs typeface="+mn-cs"/>
              </a:rPr>
              <a:t>lobes)</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are the minor lobes of the liver? </a:t>
            </a:r>
            <a:r>
              <a:rPr lang="en-US" sz="1200" i="1" kern="1200" dirty="0">
                <a:solidFill>
                  <a:schemeClr val="tx1"/>
                </a:solidFill>
                <a:effectLst/>
                <a:latin typeface="+mn-lt"/>
                <a:ea typeface="+mn-ea"/>
                <a:cs typeface="+mn-cs"/>
              </a:rPr>
              <a:t>(Caudate and quadrate </a:t>
            </a:r>
            <a:r>
              <a:rPr lang="en-US" sz="1200" i="1" kern="1200" dirty="0" smtClean="0">
                <a:solidFill>
                  <a:schemeClr val="tx1"/>
                </a:solidFill>
                <a:effectLst/>
                <a:latin typeface="+mn-lt"/>
                <a:ea typeface="+mn-ea"/>
                <a:cs typeface="+mn-cs"/>
              </a:rPr>
              <a:t>lobes)</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Porta</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gate</a:t>
            </a:r>
            <a:r>
              <a:rPr lang="en-US" sz="1200" kern="1200" dirty="0">
                <a:solidFill>
                  <a:schemeClr val="tx1"/>
                </a:solidFill>
                <a:effectLst/>
                <a:latin typeface="+mn-lt"/>
                <a:ea typeface="+mn-ea"/>
                <a:cs typeface="+mn-cs"/>
              </a:rPr>
              <a:t>. The major blood vessels of the liver enter and leave in the same place.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Figure 14.9.</a:t>
            </a:r>
          </a:p>
        </p:txBody>
      </p:sp>
      <p:sp>
        <p:nvSpPr>
          <p:cNvPr id="4" name="Slide Number Placeholder 3"/>
          <p:cNvSpPr>
            <a:spLocks noGrp="1"/>
          </p:cNvSpPr>
          <p:nvPr>
            <p:ph type="sldNum" sz="quarter" idx="10"/>
          </p:nvPr>
        </p:nvSpPr>
        <p:spPr/>
        <p:txBody>
          <a:bodyPr/>
          <a:lstStyle/>
          <a:p>
            <a:fld id="{605A6131-177F-4143-B16B-48BFEAFD80AE}" type="slidenum">
              <a:rPr lang="en-US" smtClean="0"/>
              <a:t>62</a:t>
            </a:fld>
            <a:endParaRPr lang="en-US" dirty="0"/>
          </a:p>
        </p:txBody>
      </p:sp>
    </p:spTree>
    <p:extLst>
      <p:ext uri="{BB962C8B-B14F-4D97-AF65-F5344CB8AC3E}">
        <p14:creationId xmlns:p14="http://schemas.microsoft.com/office/powerpoint/2010/main" val="4205886130"/>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Hepatocytes produce bile, which travels by hepatic ducts.</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The right and left hepatic ducts combine to form the common hepatic duct. This transports bile out of the liver to the gallbladder.</a:t>
            </a:r>
            <a:endParaRPr lang="en-US" dirty="0" smtClean="0"/>
          </a:p>
        </p:txBody>
      </p:sp>
      <p:sp>
        <p:nvSpPr>
          <p:cNvPr id="4" name="Slide Number Placeholder 3"/>
          <p:cNvSpPr>
            <a:spLocks noGrp="1"/>
          </p:cNvSpPr>
          <p:nvPr>
            <p:ph type="sldNum" sz="quarter" idx="10"/>
          </p:nvPr>
        </p:nvSpPr>
        <p:spPr/>
        <p:txBody>
          <a:bodyPr/>
          <a:lstStyle/>
          <a:p>
            <a:fld id="{605A6131-177F-4143-B16B-48BFEAFD80AE}" type="slidenum">
              <a:rPr lang="en-US" smtClean="0"/>
              <a:t>63</a:t>
            </a:fld>
            <a:endParaRPr lang="en-US" dirty="0"/>
          </a:p>
        </p:txBody>
      </p:sp>
    </p:spTree>
    <p:extLst>
      <p:ext uri="{BB962C8B-B14F-4D97-AF65-F5344CB8AC3E}">
        <p14:creationId xmlns:p14="http://schemas.microsoft.com/office/powerpoint/2010/main" val="35740418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venous channels of the liver are large enough to be called sinusoids (resembling sinuses). </a:t>
            </a:r>
          </a:p>
        </p:txBody>
      </p:sp>
      <p:sp>
        <p:nvSpPr>
          <p:cNvPr id="4" name="Slide Number Placeholder 3"/>
          <p:cNvSpPr>
            <a:spLocks noGrp="1"/>
          </p:cNvSpPr>
          <p:nvPr>
            <p:ph type="sldNum" sz="quarter" idx="10"/>
          </p:nvPr>
        </p:nvSpPr>
        <p:spPr/>
        <p:txBody>
          <a:bodyPr/>
          <a:lstStyle/>
          <a:p>
            <a:fld id="{605A6131-177F-4143-B16B-48BFEAFD80AE}" type="slidenum">
              <a:rPr lang="en-US" smtClean="0"/>
              <a:t>64</a:t>
            </a:fld>
            <a:endParaRPr lang="en-US" dirty="0"/>
          </a:p>
        </p:txBody>
      </p:sp>
    </p:spTree>
    <p:extLst>
      <p:ext uri="{BB962C8B-B14F-4D97-AF65-F5344CB8AC3E}">
        <p14:creationId xmlns:p14="http://schemas.microsoft.com/office/powerpoint/2010/main" val="296849167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65</a:t>
            </a:fld>
            <a:endParaRPr lang="en-US" dirty="0"/>
          </a:p>
        </p:txBody>
      </p:sp>
    </p:spTree>
    <p:extLst>
      <p:ext uri="{BB962C8B-B14F-4D97-AF65-F5344CB8AC3E}">
        <p14:creationId xmlns:p14="http://schemas.microsoft.com/office/powerpoint/2010/main" val="34091209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does the liver synthesize? </a:t>
            </a:r>
            <a:r>
              <a:rPr lang="en-US" sz="1200" i="1" kern="1200" dirty="0">
                <a:solidFill>
                  <a:schemeClr val="tx1"/>
                </a:solidFill>
                <a:effectLst/>
                <a:latin typeface="+mn-lt"/>
                <a:ea typeface="+mn-ea"/>
                <a:cs typeface="+mn-cs"/>
              </a:rPr>
              <a:t>(Bile salts and plasma </a:t>
            </a:r>
            <a:r>
              <a:rPr lang="en-US" sz="1200" i="1" kern="1200" dirty="0" smtClean="0">
                <a:solidFill>
                  <a:schemeClr val="tx1"/>
                </a:solidFill>
                <a:effectLst/>
                <a:latin typeface="+mn-lt"/>
                <a:ea typeface="+mn-ea"/>
                <a:cs typeface="+mn-cs"/>
              </a:rPr>
              <a:t>proteins)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66</a:t>
            </a:fld>
            <a:endParaRPr lang="en-US" dirty="0"/>
          </a:p>
        </p:txBody>
      </p:sp>
    </p:spTree>
    <p:extLst>
      <p:ext uri="{BB962C8B-B14F-4D97-AF65-F5344CB8AC3E}">
        <p14:creationId xmlns:p14="http://schemas.microsoft.com/office/powerpoint/2010/main" val="2399468536"/>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Harmful compounds are chemically altered in the liver. </a:t>
            </a:r>
            <a:r>
              <a:rPr lang="en-US" sz="1200" kern="1200" dirty="0" smtClean="0">
                <a:solidFill>
                  <a:schemeClr val="tx1"/>
                </a:solidFill>
                <a:effectLst/>
                <a:latin typeface="+mn-lt"/>
                <a:ea typeface="+mn-ea"/>
                <a:cs typeface="+mn-cs"/>
              </a:rPr>
              <a:t>Alcohol, </a:t>
            </a:r>
            <a:r>
              <a:rPr lang="en-US" sz="1200" kern="1200" dirty="0">
                <a:solidFill>
                  <a:schemeClr val="tx1"/>
                </a:solidFill>
                <a:effectLst/>
                <a:latin typeface="+mn-lt"/>
                <a:ea typeface="+mn-ea"/>
                <a:cs typeface="+mn-cs"/>
              </a:rPr>
              <a:t>for </a:t>
            </a:r>
            <a:r>
              <a:rPr lang="en-US" sz="1200" kern="1200" dirty="0" smtClean="0">
                <a:solidFill>
                  <a:schemeClr val="tx1"/>
                </a:solidFill>
                <a:effectLst/>
                <a:latin typeface="+mn-lt"/>
                <a:ea typeface="+mn-ea"/>
                <a:cs typeface="+mn-cs"/>
              </a:rPr>
              <a:t>example, </a:t>
            </a:r>
            <a:r>
              <a:rPr lang="en-US" sz="1200" kern="1200" dirty="0">
                <a:solidFill>
                  <a:schemeClr val="tx1"/>
                </a:solidFill>
                <a:effectLst/>
                <a:latin typeface="+mn-lt"/>
                <a:ea typeface="+mn-ea"/>
                <a:cs typeface="+mn-cs"/>
              </a:rPr>
              <a:t>is changed to carbon dioxide and water through several steps.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Certain drugs are also broken down and their byproducts excreted in the bile or by the kidney. Breakdown products of drugs are called metabolites.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67</a:t>
            </a:fld>
            <a:endParaRPr lang="en-US" dirty="0"/>
          </a:p>
        </p:txBody>
      </p:sp>
    </p:spTree>
    <p:extLst>
      <p:ext uri="{BB962C8B-B14F-4D97-AF65-F5344CB8AC3E}">
        <p14:creationId xmlns:p14="http://schemas.microsoft.com/office/powerpoint/2010/main" val="425256102"/>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68</a:t>
            </a:fld>
            <a:endParaRPr lang="en-US" dirty="0"/>
          </a:p>
        </p:txBody>
      </p:sp>
    </p:spTree>
    <p:extLst>
      <p:ext uri="{BB962C8B-B14F-4D97-AF65-F5344CB8AC3E}">
        <p14:creationId xmlns:p14="http://schemas.microsoft.com/office/powerpoint/2010/main" val="243274087"/>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69</a:t>
            </a:fld>
            <a:endParaRPr lang="en-US" dirty="0"/>
          </a:p>
        </p:txBody>
      </p:sp>
    </p:spTree>
    <p:extLst>
      <p:ext uri="{BB962C8B-B14F-4D97-AF65-F5344CB8AC3E}">
        <p14:creationId xmlns:p14="http://schemas.microsoft.com/office/powerpoint/2010/main" val="28444763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b="0" kern="1200" dirty="0">
                <a:solidFill>
                  <a:schemeClr val="tx1"/>
                </a:solidFill>
                <a:effectLst/>
                <a:latin typeface="+mn-lt"/>
                <a:ea typeface="+mn-ea"/>
                <a:cs typeface="+mn-cs"/>
              </a:rPr>
              <a:t>Digestive enzymes </a:t>
            </a:r>
            <a:r>
              <a:rPr lang="en-US" sz="1200" kern="1200" dirty="0">
                <a:solidFill>
                  <a:schemeClr val="tx1"/>
                </a:solidFill>
                <a:effectLst/>
                <a:latin typeface="+mn-lt"/>
                <a:ea typeface="+mn-ea"/>
                <a:cs typeface="+mn-cs"/>
              </a:rPr>
              <a:t>speed up the hydrolysis process, which is otherwise very </a:t>
            </a:r>
            <a:r>
              <a:rPr lang="en-US" sz="1200" kern="1200" dirty="0" smtClean="0">
                <a:solidFill>
                  <a:schemeClr val="tx1"/>
                </a:solidFill>
                <a:effectLst/>
                <a:latin typeface="+mn-lt"/>
                <a:ea typeface="+mn-ea"/>
                <a:cs typeface="+mn-cs"/>
              </a:rPr>
              <a:t>slow.</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are the three main nutrients? </a:t>
            </a:r>
            <a:r>
              <a:rPr lang="en-US" sz="1200" i="1" kern="1200" dirty="0">
                <a:solidFill>
                  <a:schemeClr val="tx1"/>
                </a:solidFill>
                <a:effectLst/>
                <a:latin typeface="+mn-lt"/>
                <a:ea typeface="+mn-ea"/>
                <a:cs typeface="+mn-cs"/>
              </a:rPr>
              <a:t>(Carbohydrates, proteins, and </a:t>
            </a:r>
            <a:r>
              <a:rPr lang="en-US" sz="1200" i="1" kern="1200" dirty="0" smtClean="0">
                <a:solidFill>
                  <a:schemeClr val="tx1"/>
                </a:solidFill>
                <a:effectLst/>
                <a:latin typeface="+mn-lt"/>
                <a:ea typeface="+mn-ea"/>
                <a:cs typeface="+mn-cs"/>
              </a:rPr>
              <a:t>fats)</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Hydrolysis is the process of splitting a molecule in two, adding one of the hydrogen atoms from water to one of the newly formed molecules, and adding the –OH (hydroxyl) group to the other.</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An enzyme is an organic catalyst, a substance that speeds up a chemical reaction.</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a:t>
            </a:fld>
            <a:endParaRPr lang="en-US" dirty="0"/>
          </a:p>
        </p:txBody>
      </p:sp>
    </p:spTree>
    <p:extLst>
      <p:ext uri="{BB962C8B-B14F-4D97-AF65-F5344CB8AC3E}">
        <p14:creationId xmlns:p14="http://schemas.microsoft.com/office/powerpoint/2010/main" val="3720895154"/>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Bile is slightly alkaline, so it helps neutralize the acid chyme.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How do the bile salts help fat digestion? </a:t>
            </a:r>
            <a:r>
              <a:rPr lang="en-US" sz="1200" i="1" kern="1200" dirty="0">
                <a:solidFill>
                  <a:schemeClr val="tx1"/>
                </a:solidFill>
                <a:effectLst/>
                <a:latin typeface="+mn-lt"/>
                <a:ea typeface="+mn-ea"/>
                <a:cs typeface="+mn-cs"/>
              </a:rPr>
              <a:t>(Emulsifying agents in bile salts break large fat globules into tiny fat droplets, increase surface area of the fat, and allow for more efficient enzyme action in fat digestion.)</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70</a:t>
            </a:fld>
            <a:endParaRPr lang="en-US" dirty="0"/>
          </a:p>
        </p:txBody>
      </p:sp>
    </p:spTree>
    <p:extLst>
      <p:ext uri="{BB962C8B-B14F-4D97-AF65-F5344CB8AC3E}">
        <p14:creationId xmlns:p14="http://schemas.microsoft.com/office/powerpoint/2010/main" val="1512326057"/>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Bilirubin is primarily excreted from the body in bile. Bile itself is greenish, but when mixed with food residue, it colors the feces brown.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liver makes approximately 700-900 mg of cholesterol daily for use in cell membranes and tissues. Some cholesterol travels in the blood attached to protein as one of five types of lipoproteins. If the bile becomes supersaturated with cholesterol, gall stones can form.</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Most cholesterol is used to manufacture bile. Some is also used to synthesize vitamin D.</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71</a:t>
            </a:fld>
            <a:endParaRPr lang="en-US" dirty="0"/>
          </a:p>
        </p:txBody>
      </p:sp>
    </p:spTree>
    <p:extLst>
      <p:ext uri="{BB962C8B-B14F-4D97-AF65-F5344CB8AC3E}">
        <p14:creationId xmlns:p14="http://schemas.microsoft.com/office/powerpoint/2010/main" val="652606245"/>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Bladder</a:t>
            </a:r>
            <a:r>
              <a:rPr lang="en-US" sz="1200" kern="1200" dirty="0">
                <a:solidFill>
                  <a:schemeClr val="tx1"/>
                </a:solidFill>
                <a:effectLst/>
                <a:latin typeface="+mn-lt"/>
                <a:ea typeface="+mn-ea"/>
                <a:cs typeface="+mn-cs"/>
              </a:rPr>
              <a:t> means hollow sac. </a:t>
            </a:r>
            <a:r>
              <a:rPr lang="en-US" sz="1200" i="1" kern="1200" dirty="0">
                <a:solidFill>
                  <a:schemeClr val="tx1"/>
                </a:solidFill>
                <a:effectLst/>
                <a:latin typeface="+mn-lt"/>
                <a:ea typeface="+mn-ea"/>
                <a:cs typeface="+mn-cs"/>
              </a:rPr>
              <a:t>Gall</a:t>
            </a:r>
            <a:r>
              <a:rPr lang="en-US" sz="1200" kern="1200" dirty="0">
                <a:solidFill>
                  <a:schemeClr val="tx1"/>
                </a:solidFill>
                <a:effectLst/>
                <a:latin typeface="+mn-lt"/>
                <a:ea typeface="+mn-ea"/>
                <a:cs typeface="+mn-cs"/>
              </a:rPr>
              <a:t> is another word for bile. The medical word root for bile is </a:t>
            </a:r>
            <a:r>
              <a:rPr lang="en-US" sz="1200" i="1" kern="1200" dirty="0">
                <a:solidFill>
                  <a:schemeClr val="tx1"/>
                </a:solidFill>
                <a:effectLst/>
                <a:latin typeface="+mn-lt"/>
                <a:ea typeface="+mn-ea"/>
                <a:cs typeface="+mn-cs"/>
              </a:rPr>
              <a:t>chole-</a:t>
            </a:r>
            <a:r>
              <a:rPr lang="en-US" sz="1200" kern="1200" dirty="0">
                <a:solidFill>
                  <a:schemeClr val="tx1"/>
                </a:solidFill>
                <a:effectLst/>
                <a:latin typeface="+mn-lt"/>
                <a:ea typeface="+mn-ea"/>
                <a:cs typeface="+mn-cs"/>
              </a:rPr>
              <a:t>. The medical word root for bladder is </a:t>
            </a:r>
            <a:r>
              <a:rPr lang="en-US" sz="1200" i="1" kern="1200" dirty="0">
                <a:solidFill>
                  <a:schemeClr val="tx1"/>
                </a:solidFill>
                <a:effectLst/>
                <a:latin typeface="+mn-lt"/>
                <a:ea typeface="+mn-ea"/>
                <a:cs typeface="+mn-cs"/>
              </a:rPr>
              <a:t>cyst-</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Cholecyst-</a:t>
            </a:r>
            <a:r>
              <a:rPr lang="en-US" sz="1200" kern="1200" dirty="0">
                <a:solidFill>
                  <a:schemeClr val="tx1"/>
                </a:solidFill>
                <a:effectLst/>
                <a:latin typeface="+mn-lt"/>
                <a:ea typeface="+mn-ea"/>
                <a:cs typeface="+mn-cs"/>
              </a:rPr>
              <a:t> is the medical word root for gallbladder. It is used in terms such as </a:t>
            </a:r>
            <a:r>
              <a:rPr lang="en-US" sz="1200" i="1" kern="1200" dirty="0">
                <a:solidFill>
                  <a:schemeClr val="tx1"/>
                </a:solidFill>
                <a:effectLst/>
                <a:latin typeface="+mn-lt"/>
                <a:ea typeface="+mn-ea"/>
                <a:cs typeface="+mn-cs"/>
              </a:rPr>
              <a:t>cholecystitis</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cholecystectomy</a:t>
            </a:r>
            <a:r>
              <a:rPr lang="en-US" sz="1200" kern="1200" dirty="0">
                <a:solidFill>
                  <a:schemeClr val="tx1"/>
                </a:solidFill>
                <a:effectLst/>
                <a:latin typeface="+mn-lt"/>
                <a:ea typeface="+mn-ea"/>
                <a:cs typeface="+mn-cs"/>
              </a:rPr>
              <a: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Bile ducts are sometimes called </a:t>
            </a:r>
            <a:r>
              <a:rPr lang="en-US" sz="1200" i="1" kern="1200" dirty="0">
                <a:solidFill>
                  <a:schemeClr val="tx1"/>
                </a:solidFill>
                <a:effectLst/>
                <a:latin typeface="+mn-lt"/>
                <a:ea typeface="+mn-ea"/>
                <a:cs typeface="+mn-cs"/>
              </a:rPr>
              <a:t>bile vessels</a:t>
            </a:r>
            <a:r>
              <a:rPr lang="en-US" sz="1200" kern="1200" dirty="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An </a:t>
            </a:r>
            <a:r>
              <a:rPr lang="en-US" sz="1200" kern="1200" dirty="0">
                <a:solidFill>
                  <a:schemeClr val="tx1"/>
                </a:solidFill>
                <a:effectLst/>
                <a:latin typeface="+mn-lt"/>
                <a:ea typeface="+mn-ea"/>
                <a:cs typeface="+mn-cs"/>
              </a:rPr>
              <a:t>x-ray of the bile ducts is a </a:t>
            </a:r>
            <a:r>
              <a:rPr lang="en-US" sz="1200" i="1" kern="1200" dirty="0">
                <a:solidFill>
                  <a:schemeClr val="tx1"/>
                </a:solidFill>
                <a:effectLst/>
                <a:latin typeface="+mn-lt"/>
                <a:ea typeface="+mn-ea"/>
                <a:cs typeface="+mn-cs"/>
              </a:rPr>
              <a:t>cholangiogram</a:t>
            </a:r>
            <a:r>
              <a:rPr lang="en-US" sz="1200" kern="1200" dirty="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72</a:t>
            </a:fld>
            <a:endParaRPr lang="en-US" dirty="0"/>
          </a:p>
        </p:txBody>
      </p:sp>
    </p:spTree>
    <p:extLst>
      <p:ext uri="{BB962C8B-B14F-4D97-AF65-F5344CB8AC3E}">
        <p14:creationId xmlns:p14="http://schemas.microsoft.com/office/powerpoint/2010/main" val="4120056981"/>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73</a:t>
            </a:fld>
            <a:endParaRPr lang="en-US" dirty="0"/>
          </a:p>
        </p:txBody>
      </p:sp>
    </p:spTree>
    <p:extLst>
      <p:ext uri="{BB962C8B-B14F-4D97-AF65-F5344CB8AC3E}">
        <p14:creationId xmlns:p14="http://schemas.microsoft.com/office/powerpoint/2010/main" val="3079392717"/>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74</a:t>
            </a:fld>
            <a:endParaRPr lang="en-US" dirty="0"/>
          </a:p>
        </p:txBody>
      </p:sp>
    </p:spTree>
    <p:extLst>
      <p:ext uri="{BB962C8B-B14F-4D97-AF65-F5344CB8AC3E}">
        <p14:creationId xmlns:p14="http://schemas.microsoft.com/office/powerpoint/2010/main" val="1833560765"/>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a:t>
            </a:r>
            <a:r>
              <a:rPr lang="en-US" sz="1200" kern="1200" dirty="0" smtClean="0">
                <a:solidFill>
                  <a:schemeClr val="tx1"/>
                </a:solidFill>
                <a:effectLst/>
                <a:latin typeface="+mn-lt"/>
                <a:ea typeface="+mn-ea"/>
                <a:cs typeface="+mn-cs"/>
              </a:rPr>
              <a:t>islets </a:t>
            </a:r>
            <a:r>
              <a:rPr lang="en-US" sz="1200" kern="1200" dirty="0">
                <a:solidFill>
                  <a:schemeClr val="tx1"/>
                </a:solidFill>
                <a:effectLst/>
                <a:latin typeface="+mn-lt"/>
                <a:ea typeface="+mn-ea"/>
                <a:cs typeface="+mn-cs"/>
              </a:rPr>
              <a:t>of Langerhans appear as clumps of tissue between the pancreatic acinar cells</a:t>
            </a:r>
            <a:r>
              <a:rPr lang="en-US" sz="1200" kern="1200" dirty="0" smtClean="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75</a:t>
            </a:fld>
            <a:endParaRPr lang="en-US" dirty="0"/>
          </a:p>
        </p:txBody>
      </p:sp>
    </p:spTree>
    <p:extLst>
      <p:ext uri="{BB962C8B-B14F-4D97-AF65-F5344CB8AC3E}">
        <p14:creationId xmlns:p14="http://schemas.microsoft.com/office/powerpoint/2010/main" val="3376593299"/>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Where does pancreatic amylase act? </a:t>
            </a:r>
            <a:r>
              <a:rPr lang="en-US" sz="1200" i="1" kern="1200" dirty="0">
                <a:solidFill>
                  <a:schemeClr val="tx1"/>
                </a:solidFill>
                <a:effectLst/>
                <a:latin typeface="+mn-lt"/>
                <a:ea typeface="+mn-ea"/>
                <a:cs typeface="+mn-cs"/>
              </a:rPr>
              <a:t>(Small </a:t>
            </a:r>
            <a:r>
              <a:rPr lang="en-US" sz="1200" i="1" kern="1200" dirty="0" smtClean="0">
                <a:solidFill>
                  <a:schemeClr val="tx1"/>
                </a:solidFill>
                <a:effectLst/>
                <a:latin typeface="+mn-lt"/>
                <a:ea typeface="+mn-ea"/>
                <a:cs typeface="+mn-cs"/>
              </a:rPr>
              <a:t>intestine)</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When bile production or storage is decreased, the pancreatic lipase cannot effectively digest fat, and much of fat ingested is excreted undigested in the stool.</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76</a:t>
            </a:fld>
            <a:endParaRPr lang="en-US" dirty="0"/>
          </a:p>
        </p:txBody>
      </p:sp>
    </p:spTree>
    <p:extLst>
      <p:ext uri="{BB962C8B-B14F-4D97-AF65-F5344CB8AC3E}">
        <p14:creationId xmlns:p14="http://schemas.microsoft.com/office/powerpoint/2010/main" val="484144215"/>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77</a:t>
            </a:fld>
            <a:endParaRPr lang="en-US" dirty="0"/>
          </a:p>
        </p:txBody>
      </p:sp>
    </p:spTree>
    <p:extLst>
      <p:ext uri="{BB962C8B-B14F-4D97-AF65-F5344CB8AC3E}">
        <p14:creationId xmlns:p14="http://schemas.microsoft.com/office/powerpoint/2010/main" val="3192912872"/>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Nutrient molecules must be split into smaller molecules to be absorbed through the intestinal wall.</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Table 14.2.</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78</a:t>
            </a:fld>
            <a:endParaRPr lang="en-US" dirty="0"/>
          </a:p>
        </p:txBody>
      </p:sp>
    </p:spTree>
    <p:extLst>
      <p:ext uri="{BB962C8B-B14F-4D97-AF65-F5344CB8AC3E}">
        <p14:creationId xmlns:p14="http://schemas.microsoft.com/office/powerpoint/2010/main" val="631699254"/>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Disaccharides consist of two molecules of the simplest sugars (glucose, fructose, and galactose) joined together.</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Starches consist of many molecules of a simple sugar. They are called complex carbohydrates or </a:t>
            </a:r>
            <a:r>
              <a:rPr lang="en-US" sz="1200" i="1" kern="1200" dirty="0">
                <a:solidFill>
                  <a:schemeClr val="tx1"/>
                </a:solidFill>
                <a:effectLst/>
                <a:latin typeface="+mn-lt"/>
                <a:ea typeface="+mn-ea"/>
                <a:cs typeface="+mn-cs"/>
              </a:rPr>
              <a:t>polysaccharides</a:t>
            </a:r>
            <a:r>
              <a:rPr lang="en-US" sz="1200" kern="1200" dirty="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79</a:t>
            </a:fld>
            <a:endParaRPr lang="en-US" dirty="0"/>
          </a:p>
        </p:txBody>
      </p:sp>
    </p:spTree>
    <p:extLst>
      <p:ext uri="{BB962C8B-B14F-4D97-AF65-F5344CB8AC3E}">
        <p14:creationId xmlns:p14="http://schemas.microsoft.com/office/powerpoint/2010/main" val="39290856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end products of digestion are relatively small molecules that can be absorbed by active transport, diffusion, or endocytosis (direct absorption by the cell membrane).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a:t>
            </a:fld>
            <a:endParaRPr lang="en-US" dirty="0"/>
          </a:p>
        </p:txBody>
      </p:sp>
    </p:spTree>
    <p:extLst>
      <p:ext uri="{BB962C8B-B14F-4D97-AF65-F5344CB8AC3E}">
        <p14:creationId xmlns:p14="http://schemas.microsoft.com/office/powerpoint/2010/main" val="3880759798"/>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80</a:t>
            </a:fld>
            <a:endParaRPr lang="en-US" dirty="0"/>
          </a:p>
        </p:txBody>
      </p:sp>
    </p:spTree>
    <p:extLst>
      <p:ext uri="{BB962C8B-B14F-4D97-AF65-F5344CB8AC3E}">
        <p14:creationId xmlns:p14="http://schemas.microsoft.com/office/powerpoint/2010/main" val="800889314"/>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81</a:t>
            </a:fld>
            <a:endParaRPr lang="en-US" dirty="0"/>
          </a:p>
        </p:txBody>
      </p:sp>
    </p:spTree>
    <p:extLst>
      <p:ext uri="{BB962C8B-B14F-4D97-AF65-F5344CB8AC3E}">
        <p14:creationId xmlns:p14="http://schemas.microsoft.com/office/powerpoint/2010/main" val="1997007297"/>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82</a:t>
            </a:fld>
            <a:endParaRPr lang="en-US" dirty="0"/>
          </a:p>
        </p:txBody>
      </p:sp>
    </p:spTree>
    <p:extLst>
      <p:ext uri="{BB962C8B-B14F-4D97-AF65-F5344CB8AC3E}">
        <p14:creationId xmlns:p14="http://schemas.microsoft.com/office/powerpoint/2010/main" val="3920323780"/>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Bile breaks up dietary fat into smaller particles so that the pancreatic lipase can break it down.</a:t>
            </a:r>
          </a:p>
        </p:txBody>
      </p:sp>
      <p:sp>
        <p:nvSpPr>
          <p:cNvPr id="4" name="Slide Number Placeholder 3"/>
          <p:cNvSpPr>
            <a:spLocks noGrp="1"/>
          </p:cNvSpPr>
          <p:nvPr>
            <p:ph type="sldNum" sz="quarter" idx="10"/>
          </p:nvPr>
        </p:nvSpPr>
        <p:spPr/>
        <p:txBody>
          <a:bodyPr/>
          <a:lstStyle/>
          <a:p>
            <a:fld id="{605A6131-177F-4143-B16B-48BFEAFD80AE}" type="slidenum">
              <a:rPr lang="en-US" smtClean="0"/>
              <a:t>83</a:t>
            </a:fld>
            <a:endParaRPr lang="en-US" dirty="0"/>
          </a:p>
        </p:txBody>
      </p:sp>
    </p:spTree>
    <p:extLst>
      <p:ext uri="{BB962C8B-B14F-4D97-AF65-F5344CB8AC3E}">
        <p14:creationId xmlns:p14="http://schemas.microsoft.com/office/powerpoint/2010/main" val="3789611460"/>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small intestine is able to absorb about 90% of the substances that are ingested and secreted because it is so long (approximately 6 meters), and its surface is folded and given even more area by the villi and microvilli. </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84</a:t>
            </a:fld>
            <a:endParaRPr lang="en-US" dirty="0"/>
          </a:p>
        </p:txBody>
      </p:sp>
    </p:spTree>
    <p:extLst>
      <p:ext uri="{BB962C8B-B14F-4D97-AF65-F5344CB8AC3E}">
        <p14:creationId xmlns:p14="http://schemas.microsoft.com/office/powerpoint/2010/main" val="4144617569"/>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Undigestible material includes cellulose, an indigestible polysaccharide that is common in plants. </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85</a:t>
            </a:fld>
            <a:endParaRPr lang="en-US" dirty="0"/>
          </a:p>
        </p:txBody>
      </p:sp>
    </p:spTree>
    <p:extLst>
      <p:ext uri="{BB962C8B-B14F-4D97-AF65-F5344CB8AC3E}">
        <p14:creationId xmlns:p14="http://schemas.microsoft.com/office/powerpoint/2010/main" val="1869009210"/>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GI tract inflammation is called </a:t>
            </a:r>
            <a:r>
              <a:rPr lang="en-US" sz="1200" i="1" kern="1200" dirty="0" smtClean="0">
                <a:solidFill>
                  <a:schemeClr val="tx1"/>
                </a:solidFill>
                <a:effectLst/>
                <a:latin typeface="+mn-lt"/>
                <a:ea typeface="+mn-ea"/>
                <a:cs typeface="+mn-cs"/>
              </a:rPr>
              <a:t>gastroenteritis</a:t>
            </a:r>
            <a:r>
              <a:rPr lang="en-US" sz="1200" kern="1200" dirty="0" smtClean="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86</a:t>
            </a:fld>
            <a:endParaRPr lang="en-US" dirty="0"/>
          </a:p>
        </p:txBody>
      </p:sp>
    </p:spTree>
    <p:extLst>
      <p:ext uri="{BB962C8B-B14F-4D97-AF65-F5344CB8AC3E}">
        <p14:creationId xmlns:p14="http://schemas.microsoft.com/office/powerpoint/2010/main" val="3031360606"/>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Most of difficulties with the digestive system before “old age” are a result of external problems rather than internal structural changes.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87</a:t>
            </a:fld>
            <a:endParaRPr lang="en-US" dirty="0"/>
          </a:p>
        </p:txBody>
      </p:sp>
    </p:spTree>
    <p:extLst>
      <p:ext uri="{BB962C8B-B14F-4D97-AF65-F5344CB8AC3E}">
        <p14:creationId xmlns:p14="http://schemas.microsoft.com/office/powerpoint/2010/main" val="1846871953"/>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Because of dry mouth, food is not adequately moistened for chewing and swallowing.</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Taste sensation diminishes partially because there is less saliva to dissolve the taste particles and partially because there are fewer taste receptors.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Eating may become a chore rather than a pleasure.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88</a:t>
            </a:fld>
            <a:endParaRPr lang="en-US" dirty="0"/>
          </a:p>
        </p:txBody>
      </p:sp>
    </p:spTree>
    <p:extLst>
      <p:ext uri="{BB962C8B-B14F-4D97-AF65-F5344CB8AC3E}">
        <p14:creationId xmlns:p14="http://schemas.microsoft.com/office/powerpoint/2010/main" val="318556474"/>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89</a:t>
            </a:fld>
            <a:endParaRPr lang="en-US" dirty="0"/>
          </a:p>
        </p:txBody>
      </p:sp>
    </p:spTree>
    <p:extLst>
      <p:ext uri="{BB962C8B-B14F-4D97-AF65-F5344CB8AC3E}">
        <p14:creationId xmlns:p14="http://schemas.microsoft.com/office/powerpoint/2010/main" val="18624135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Mucosa is a general term for the inner layer of the entire digestive tract. For example, it is common to speak of the oral mucosa, gastric mucosa, etc.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Refer to Figure 14.2.</a:t>
            </a:r>
          </a:p>
        </p:txBody>
      </p:sp>
      <p:sp>
        <p:nvSpPr>
          <p:cNvPr id="4" name="Slide Number Placeholder 3"/>
          <p:cNvSpPr>
            <a:spLocks noGrp="1"/>
          </p:cNvSpPr>
          <p:nvPr>
            <p:ph type="sldNum" sz="quarter" idx="10"/>
          </p:nvPr>
        </p:nvSpPr>
        <p:spPr/>
        <p:txBody>
          <a:bodyPr/>
          <a:lstStyle/>
          <a:p>
            <a:fld id="{605A6131-177F-4143-B16B-48BFEAFD80AE}" type="slidenum">
              <a:rPr lang="en-US" smtClean="0"/>
              <a:t>9</a:t>
            </a:fld>
            <a:endParaRPr lang="en-US" dirty="0"/>
          </a:p>
        </p:txBody>
      </p:sp>
    </p:spTree>
    <p:extLst>
      <p:ext uri="{BB962C8B-B14F-4D97-AF65-F5344CB8AC3E}">
        <p14:creationId xmlns:p14="http://schemas.microsoft.com/office/powerpoint/2010/main" val="1658072395"/>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In diverticulitis, the intestinal wall bulges outward to form balloon-like pockets.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Although structural and functional changes take place in the digestive system as a part of the aging process, digestion and absorption are not altered noticeably in healthy older persons.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90</a:t>
            </a:fld>
            <a:endParaRPr lang="en-US" dirty="0"/>
          </a:p>
        </p:txBody>
      </p:sp>
    </p:spTree>
    <p:extLst>
      <p:ext uri="{BB962C8B-B14F-4D97-AF65-F5344CB8AC3E}">
        <p14:creationId xmlns:p14="http://schemas.microsoft.com/office/powerpoint/2010/main" val="711934968"/>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the table titled “Pathology of the Digestive System.”</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91</a:t>
            </a:fld>
            <a:endParaRPr lang="en-US" dirty="0"/>
          </a:p>
        </p:txBody>
      </p:sp>
    </p:spTree>
    <p:extLst>
      <p:ext uri="{BB962C8B-B14F-4D97-AF65-F5344CB8AC3E}">
        <p14:creationId xmlns:p14="http://schemas.microsoft.com/office/powerpoint/2010/main" val="3819977745"/>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the table titled “Pathology of the Digestive System.”</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92</a:t>
            </a:fld>
            <a:endParaRPr lang="en-US" dirty="0"/>
          </a:p>
        </p:txBody>
      </p:sp>
    </p:spTree>
    <p:extLst>
      <p:ext uri="{BB962C8B-B14F-4D97-AF65-F5344CB8AC3E}">
        <p14:creationId xmlns:p14="http://schemas.microsoft.com/office/powerpoint/2010/main" val="1035057245"/>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the table titled “Pathology of the Digestive System.”</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93</a:t>
            </a:fld>
            <a:endParaRPr lang="en-US" dirty="0"/>
          </a:p>
        </p:txBody>
      </p:sp>
    </p:spTree>
    <p:extLst>
      <p:ext uri="{BB962C8B-B14F-4D97-AF65-F5344CB8AC3E}">
        <p14:creationId xmlns:p14="http://schemas.microsoft.com/office/powerpoint/2010/main" val="570720424"/>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94</a:t>
            </a:fld>
            <a:endParaRPr lang="en-US" dirty="0"/>
          </a:p>
        </p:txBody>
      </p:sp>
    </p:spTree>
    <p:extLst>
      <p:ext uri="{BB962C8B-B14F-4D97-AF65-F5344CB8AC3E}">
        <p14:creationId xmlns:p14="http://schemas.microsoft.com/office/powerpoint/2010/main" val="14463521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0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6"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b="1"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Tree>
    <p:extLst>
      <p:ext uri="{BB962C8B-B14F-4D97-AF65-F5344CB8AC3E}">
        <p14:creationId xmlns:p14="http://schemas.microsoft.com/office/powerpoint/2010/main" val="96914182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Tree>
    <p:extLst>
      <p:ext uri="{BB962C8B-B14F-4D97-AF65-F5344CB8AC3E}">
        <p14:creationId xmlns:p14="http://schemas.microsoft.com/office/powerpoint/2010/main" val="231798214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1219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endParaRPr lang="en-GB" dirty="0"/>
          </a:p>
        </p:txBody>
      </p:sp>
      <p:sp>
        <p:nvSpPr>
          <p:cNvPr id="1027" name="Rectangle 3"/>
          <p:cNvSpPr>
            <a:spLocks noGrp="1" noChangeArrowheads="1"/>
          </p:cNvSpPr>
          <p:nvPr>
            <p:ph type="body" idx="1"/>
          </p:nvPr>
        </p:nvSpPr>
        <p:spPr bwMode="auto">
          <a:xfrm>
            <a:off x="685800" y="1641475"/>
            <a:ext cx="7772400" cy="4454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109"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
        <p:nvSpPr>
          <p:cNvPr id="6" name="Rectangle 13">
            <a:extLst>
              <a:ext uri="{FF2B5EF4-FFF2-40B4-BE49-F238E27FC236}"/>
            </a:extLst>
          </p:cNvPr>
          <p:cNvSpPr txBox="1">
            <a:spLocks noChangeArrowheads="1"/>
          </p:cNvSpPr>
          <p:nvPr/>
        </p:nvSpPr>
        <p:spPr bwMode="auto">
          <a:xfrm>
            <a:off x="1905000" y="6543675"/>
            <a:ext cx="5562600" cy="238125"/>
          </a:xfrm>
          <a:prstGeom prst="rect">
            <a:avLst/>
          </a:prstGeom>
          <a:noFill/>
          <a:ln>
            <a:noFill/>
          </a:ln>
          <a:effectLst/>
          <a:extLst/>
        </p:spPr>
        <p:txBody>
          <a:bodyPr/>
          <a:lstStyle>
            <a:lvl1pPr algn="r">
              <a:defRPr sz="800" smtClean="0">
                <a:solidFill>
                  <a:schemeClr val="bg2"/>
                </a:solidFill>
                <a:ea typeface="ＭＳ Ｐゴシック" charset="-128"/>
                <a:cs typeface="Arial" charset="0"/>
              </a:defRPr>
            </a:lvl1pPr>
          </a:lstStyle>
          <a:p>
            <a:pPr algn="ctr">
              <a:lnSpc>
                <a:spcPct val="90000"/>
              </a:lnSpc>
              <a:spcBef>
                <a:spcPct val="50000"/>
              </a:spcBef>
              <a:buClr>
                <a:srgbClr val="FFCC00"/>
              </a:buClr>
              <a:defRPr/>
            </a:pPr>
            <a:r>
              <a:rPr lang="en-US" dirty="0">
                <a:latin typeface="Arial"/>
                <a:ea typeface="Times New Roman"/>
              </a:rPr>
              <a:t>Copyright © </a:t>
            </a:r>
            <a:r>
              <a:rPr lang="en-US" dirty="0" smtClean="0">
                <a:latin typeface="Arial"/>
                <a:ea typeface="Times New Roman"/>
              </a:rPr>
              <a:t>2021 </a:t>
            </a:r>
            <a:r>
              <a:rPr lang="en-US" dirty="0">
                <a:latin typeface="Arial"/>
                <a:ea typeface="Times New Roman"/>
              </a:rPr>
              <a:t>by Elsevier Inc. All Rights Reserved.</a:t>
            </a:r>
            <a:endParaRPr lang="en-US" dirty="0">
              <a:latin typeface="Arial" charset="0"/>
            </a:endParaRPr>
          </a:p>
        </p:txBody>
      </p:sp>
    </p:spTree>
    <p:extLst>
      <p:ext uri="{BB962C8B-B14F-4D97-AF65-F5344CB8AC3E}">
        <p14:creationId xmlns:p14="http://schemas.microsoft.com/office/powerpoint/2010/main" val="2183669527"/>
      </p:ext>
    </p:extLst>
  </p:cSld>
  <p:clrMap bg1="dk2" tx1="lt1" bg2="dk1" tx2="lt2" accent1="accent1" accent2="accent2" accent3="accent3" accent4="accent4" accent5="accent5" accent6="accent6" hlink="hlink" folHlink="folHlink"/>
  <p:sldLayoutIdLst>
    <p:sldLayoutId id="2147483673" r:id="rId1"/>
    <p:sldLayoutId id="2147483674" r:id="rId2"/>
  </p:sldLayoutIdLst>
  <p:timing>
    <p:tnLst>
      <p:par>
        <p:cTn id="1" dur="indefinite" restart="never" nodeType="tmRoot"/>
      </p:par>
    </p:tnLst>
  </p:timing>
  <p:hf hdr="0" ftr="0" dt="0"/>
  <p:txStyles>
    <p:titleStyle>
      <a:lvl1pPr algn="ctr" rtl="0" eaLnBrk="1" fontAlgn="base" hangingPunct="1">
        <a:spcBef>
          <a:spcPct val="0"/>
        </a:spcBef>
        <a:spcAft>
          <a:spcPct val="0"/>
        </a:spcAft>
        <a:defRPr sz="3600">
          <a:solidFill>
            <a:schemeClr val="bg2"/>
          </a:solidFill>
          <a:latin typeface="+mj-lt"/>
          <a:ea typeface="+mj-ea"/>
          <a:cs typeface="+mj-cs"/>
        </a:defRPr>
      </a:lvl1pPr>
      <a:lvl2pPr algn="ctr" rtl="0" eaLnBrk="1" fontAlgn="base" hangingPunct="1">
        <a:spcBef>
          <a:spcPct val="0"/>
        </a:spcBef>
        <a:spcAft>
          <a:spcPct val="0"/>
        </a:spcAft>
        <a:defRPr sz="3400">
          <a:solidFill>
            <a:schemeClr val="bg2"/>
          </a:solidFill>
          <a:latin typeface="ArialMT" pitchFamily="34" charset="0"/>
          <a:ea typeface="ＭＳ Ｐゴシック" charset="-128"/>
        </a:defRPr>
      </a:lvl2pPr>
      <a:lvl3pPr algn="ctr" rtl="0" eaLnBrk="1" fontAlgn="base" hangingPunct="1">
        <a:spcBef>
          <a:spcPct val="0"/>
        </a:spcBef>
        <a:spcAft>
          <a:spcPct val="0"/>
        </a:spcAft>
        <a:defRPr sz="3400">
          <a:solidFill>
            <a:schemeClr val="bg2"/>
          </a:solidFill>
          <a:latin typeface="ArialMT" pitchFamily="34" charset="0"/>
          <a:ea typeface="ＭＳ Ｐゴシック" charset="-128"/>
        </a:defRPr>
      </a:lvl3pPr>
      <a:lvl4pPr algn="ctr" rtl="0" eaLnBrk="1" fontAlgn="base" hangingPunct="1">
        <a:spcBef>
          <a:spcPct val="0"/>
        </a:spcBef>
        <a:spcAft>
          <a:spcPct val="0"/>
        </a:spcAft>
        <a:defRPr sz="3400">
          <a:solidFill>
            <a:schemeClr val="bg2"/>
          </a:solidFill>
          <a:latin typeface="ArialMT" pitchFamily="34" charset="0"/>
          <a:ea typeface="ＭＳ Ｐゴシック" charset="-128"/>
        </a:defRPr>
      </a:lvl4pPr>
      <a:lvl5pPr algn="ctr" rtl="0" eaLnBrk="1" fontAlgn="base" hangingPunct="1">
        <a:spcBef>
          <a:spcPct val="0"/>
        </a:spcBef>
        <a:spcAft>
          <a:spcPct val="0"/>
        </a:spcAft>
        <a:defRPr sz="3400">
          <a:solidFill>
            <a:schemeClr val="bg2"/>
          </a:solidFill>
          <a:latin typeface="ArialMT" pitchFamily="34" charset="0"/>
          <a:ea typeface="ＭＳ Ｐゴシック" charset="-128"/>
        </a:defRPr>
      </a:lvl5pPr>
      <a:lvl6pPr marL="457200" algn="ctr" rtl="0" eaLnBrk="1" fontAlgn="base" hangingPunct="1">
        <a:spcBef>
          <a:spcPct val="0"/>
        </a:spcBef>
        <a:spcAft>
          <a:spcPct val="0"/>
        </a:spcAft>
        <a:defRPr sz="4000">
          <a:solidFill>
            <a:schemeClr val="bg2"/>
          </a:solidFill>
          <a:latin typeface="ArialMT" pitchFamily="34" charset="0"/>
          <a:ea typeface="ＭＳ Ｐゴシック" charset="-128"/>
        </a:defRPr>
      </a:lvl6pPr>
      <a:lvl7pPr marL="914400" algn="ctr" rtl="0" eaLnBrk="1" fontAlgn="base" hangingPunct="1">
        <a:spcBef>
          <a:spcPct val="0"/>
        </a:spcBef>
        <a:spcAft>
          <a:spcPct val="0"/>
        </a:spcAft>
        <a:defRPr sz="4000">
          <a:solidFill>
            <a:schemeClr val="bg2"/>
          </a:solidFill>
          <a:latin typeface="ArialMT" pitchFamily="34" charset="0"/>
          <a:ea typeface="ＭＳ Ｐゴシック" charset="-128"/>
        </a:defRPr>
      </a:lvl7pPr>
      <a:lvl8pPr marL="1371600" algn="ctr" rtl="0" eaLnBrk="1" fontAlgn="base" hangingPunct="1">
        <a:spcBef>
          <a:spcPct val="0"/>
        </a:spcBef>
        <a:spcAft>
          <a:spcPct val="0"/>
        </a:spcAft>
        <a:defRPr sz="4000">
          <a:solidFill>
            <a:schemeClr val="bg2"/>
          </a:solidFill>
          <a:latin typeface="ArialMT" pitchFamily="34" charset="0"/>
          <a:ea typeface="ＭＳ Ｐゴシック" charset="-128"/>
        </a:defRPr>
      </a:lvl8pPr>
      <a:lvl9pPr marL="1828800" algn="ctr" rtl="0" eaLnBrk="1" fontAlgn="base" hangingPunct="1">
        <a:spcBef>
          <a:spcPct val="0"/>
        </a:spcBef>
        <a:spcAft>
          <a:spcPct val="0"/>
        </a:spcAft>
        <a:defRPr sz="4000">
          <a:solidFill>
            <a:schemeClr val="bg2"/>
          </a:solidFill>
          <a:latin typeface="ArialMT" pitchFamily="34" charset="0"/>
          <a:ea typeface="ＭＳ Ｐゴシック" charset="-128"/>
        </a:defRPr>
      </a:lvl9pPr>
    </p:titleStyle>
    <p:bodyStyle>
      <a:lvl1pPr marL="342900" indent="-342900" algn="l" rtl="0" eaLnBrk="1" fontAlgn="base" hangingPunct="1">
        <a:spcBef>
          <a:spcPts val="0"/>
        </a:spcBef>
        <a:spcAft>
          <a:spcPct val="0"/>
        </a:spcAft>
        <a:buClr>
          <a:schemeClr val="bg1"/>
        </a:buClr>
        <a:buSzPct val="70000"/>
        <a:buFont typeface="Wingdings 2" pitchFamily="18" charset="2"/>
        <a:buChar char=""/>
        <a:defRPr sz="2800">
          <a:solidFill>
            <a:schemeClr val="bg2"/>
          </a:solidFill>
          <a:latin typeface="+mn-lt"/>
          <a:ea typeface="+mn-ea"/>
          <a:cs typeface="+mn-cs"/>
        </a:defRPr>
      </a:lvl1pPr>
      <a:lvl2pPr marL="742950" indent="-285750" algn="l" rtl="0" eaLnBrk="1" fontAlgn="base" hangingPunct="1">
        <a:spcBef>
          <a:spcPts val="0"/>
        </a:spcBef>
        <a:spcAft>
          <a:spcPct val="0"/>
        </a:spcAft>
        <a:buClr>
          <a:schemeClr val="bg1"/>
        </a:buClr>
        <a:buSzPct val="70000"/>
        <a:buFont typeface="Wingdings" pitchFamily="2" charset="2"/>
        <a:buChar char="Ø"/>
        <a:defRPr sz="2400">
          <a:solidFill>
            <a:schemeClr val="bg2"/>
          </a:solidFill>
          <a:latin typeface="+mn-lt"/>
          <a:ea typeface="+mn-ea"/>
        </a:defRPr>
      </a:lvl2pPr>
      <a:lvl3pPr marL="1143000" indent="-228600" algn="l" rtl="0" eaLnBrk="1" fontAlgn="base" hangingPunct="1">
        <a:spcBef>
          <a:spcPts val="0"/>
        </a:spcBef>
        <a:spcAft>
          <a:spcPct val="0"/>
        </a:spcAft>
        <a:buClr>
          <a:schemeClr val="bg1"/>
        </a:buClr>
        <a:buSzPct val="70000"/>
        <a:buChar char="•"/>
        <a:defRPr sz="2000">
          <a:solidFill>
            <a:schemeClr val="bg2"/>
          </a:solidFill>
          <a:latin typeface="+mn-lt"/>
          <a:ea typeface="+mn-ea"/>
        </a:defRPr>
      </a:lvl3pPr>
      <a:lvl4pPr marL="1600200" indent="-228600" algn="l" rtl="0" eaLnBrk="1" fontAlgn="base" hangingPunct="1">
        <a:spcBef>
          <a:spcPts val="0"/>
        </a:spcBef>
        <a:spcAft>
          <a:spcPct val="0"/>
        </a:spcAft>
        <a:buClr>
          <a:schemeClr val="bg1"/>
        </a:buClr>
        <a:buSzPct val="70000"/>
        <a:buFont typeface="Wingdings 3" pitchFamily="18" charset="2"/>
        <a:buChar char=""/>
        <a:defRPr>
          <a:solidFill>
            <a:schemeClr val="bg2"/>
          </a:solidFill>
          <a:latin typeface="+mn-lt"/>
          <a:ea typeface="+mn-ea"/>
        </a:defRPr>
      </a:lvl4pPr>
      <a:lvl5pPr marL="2057400" indent="-228600" algn="l" rtl="0" eaLnBrk="1" fontAlgn="base" hangingPunct="1">
        <a:spcBef>
          <a:spcPts val="0"/>
        </a:spcBef>
        <a:spcAft>
          <a:spcPct val="0"/>
        </a:spcAft>
        <a:buClr>
          <a:schemeClr val="bg1"/>
        </a:buClr>
        <a:buSzPct val="70000"/>
        <a:buFont typeface="Times New Roman" pitchFamily="18" charset="0"/>
        <a:buChar char="–"/>
        <a:defRPr sz="1600">
          <a:solidFill>
            <a:schemeClr val="bg2"/>
          </a:solidFill>
          <a:latin typeface="+mn-lt"/>
          <a:ea typeface="+mn-ea"/>
        </a:defRPr>
      </a:lvl5pPr>
      <a:lvl6pPr marL="25146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6pPr>
      <a:lvl7pPr marL="29718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7pPr>
      <a:lvl8pPr marL="34290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8pPr>
      <a:lvl9pPr marL="38862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371600" y="2514600"/>
            <a:ext cx="6400800" cy="1752600"/>
          </a:xfrm>
        </p:spPr>
        <p:txBody>
          <a:bodyPr/>
          <a:lstStyle/>
          <a:p>
            <a:r>
              <a:rPr lang="en-US" sz="4000" dirty="0" smtClean="0"/>
              <a:t>Digestive System</a:t>
            </a:r>
          </a:p>
          <a:p>
            <a:endParaRPr lang="en-US" sz="4000" dirty="0" smtClean="0"/>
          </a:p>
          <a:p>
            <a:r>
              <a:rPr lang="en-US" dirty="0" smtClean="0"/>
              <a:t>Chapter 14</a:t>
            </a:r>
            <a:endParaRPr lang="en-US" dirty="0"/>
          </a:p>
        </p:txBody>
      </p:sp>
      <p:sp>
        <p:nvSpPr>
          <p:cNvPr id="3" name="Slide Number Placeholder 2"/>
          <p:cNvSpPr>
            <a:spLocks noGrp="1"/>
          </p:cNvSpPr>
          <p:nvPr>
            <p:ph type="sldNum" sz="quarter" idx="4"/>
          </p:nvPr>
        </p:nvSpPr>
        <p:spPr/>
        <p:txBody>
          <a:bodyPr/>
          <a:lstStyle/>
          <a:p>
            <a:fld id="{04E34968-DBBB-4A86-ABF3-CD5474A4D247}" type="slidenum">
              <a:rPr lang="en-US" smtClean="0"/>
              <a:pPr/>
              <a:t>1</a:t>
            </a:fld>
            <a:endParaRPr lang="en-US" dirty="0"/>
          </a:p>
        </p:txBody>
      </p:sp>
    </p:spTree>
    <p:extLst>
      <p:ext uri="{BB962C8B-B14F-4D97-AF65-F5344CB8AC3E}">
        <p14:creationId xmlns:p14="http://schemas.microsoft.com/office/powerpoint/2010/main" val="21698255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Mucosa</a:t>
            </a:r>
          </a:p>
          <a:p>
            <a:pPr lvl="1"/>
            <a:r>
              <a:rPr lang="en-US" dirty="0" smtClean="0"/>
              <a:t>Lines lumen of digestive tract</a:t>
            </a:r>
          </a:p>
          <a:p>
            <a:pPr lvl="1"/>
            <a:r>
              <a:rPr lang="en-US" dirty="0" smtClean="0"/>
              <a:t>Consists of epithelium, loose connective tissue, smooth muscle</a:t>
            </a:r>
          </a:p>
          <a:p>
            <a:pPr lvl="1"/>
            <a:r>
              <a:rPr lang="en-US" dirty="0" smtClean="0"/>
              <a:t>In certain regions, mucosa develops folds</a:t>
            </a:r>
          </a:p>
          <a:p>
            <a:pPr lvl="2"/>
            <a:r>
              <a:rPr lang="en-US" dirty="0" smtClean="0"/>
              <a:t>Increase surface area for absorption</a:t>
            </a:r>
          </a:p>
          <a:p>
            <a:pPr lvl="1"/>
            <a:r>
              <a:rPr lang="en-US" dirty="0" smtClean="0"/>
              <a:t>Cells in the mucosa secrete mucus, digestive enzymes, hormones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10</a:t>
            </a:fld>
            <a:endParaRPr lang="en-US" dirty="0"/>
          </a:p>
        </p:txBody>
      </p:sp>
      <p:sp>
        <p:nvSpPr>
          <p:cNvPr id="10" name="Title 1"/>
          <p:cNvSpPr>
            <a:spLocks noGrp="1"/>
          </p:cNvSpPr>
          <p:nvPr>
            <p:ph type="title"/>
          </p:nvPr>
        </p:nvSpPr>
        <p:spPr>
          <a:xfrm>
            <a:off x="0" y="228600"/>
            <a:ext cx="9144000" cy="1219200"/>
          </a:xfrm>
        </p:spPr>
        <p:txBody>
          <a:bodyPr/>
          <a:lstStyle/>
          <a:p>
            <a:r>
              <a:rPr lang="en-US" dirty="0" smtClean="0"/>
              <a:t>General Structure of the Digestive Tract </a:t>
            </a:r>
            <a:br>
              <a:rPr lang="en-US" dirty="0" smtClean="0"/>
            </a:br>
            <a:r>
              <a:rPr lang="en-US" sz="1600" dirty="0" smtClean="0"/>
              <a:t>(Slide 2 of 5)</a:t>
            </a:r>
            <a:endParaRPr lang="en-US" sz="1600" dirty="0"/>
          </a:p>
        </p:txBody>
      </p:sp>
    </p:spTree>
    <p:extLst>
      <p:ext uri="{BB962C8B-B14F-4D97-AF65-F5344CB8AC3E}">
        <p14:creationId xmlns:p14="http://schemas.microsoft.com/office/powerpoint/2010/main" val="42509530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Submucosa </a:t>
            </a:r>
          </a:p>
          <a:p>
            <a:pPr lvl="1"/>
            <a:r>
              <a:rPr lang="en-US" dirty="0" smtClean="0"/>
              <a:t>Contains blood and lymphatic vessels</a:t>
            </a:r>
          </a:p>
          <a:p>
            <a:pPr lvl="2"/>
            <a:r>
              <a:rPr lang="en-US" dirty="0" smtClean="0"/>
              <a:t>Carries away absorbed nutrients </a:t>
            </a:r>
          </a:p>
          <a:p>
            <a:pPr lvl="1"/>
            <a:r>
              <a:rPr lang="en-US" dirty="0" smtClean="0"/>
              <a:t>Contains nerves that form a network: Submucosal plexus</a:t>
            </a:r>
          </a:p>
          <a:p>
            <a:pPr lvl="2"/>
            <a:r>
              <a:rPr lang="en-US" dirty="0" smtClean="0"/>
              <a:t>Provides autonomic nerve impulses to the muscle layers of the digestive tract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11</a:t>
            </a:fld>
            <a:endParaRPr lang="en-US" dirty="0"/>
          </a:p>
        </p:txBody>
      </p:sp>
      <p:sp>
        <p:nvSpPr>
          <p:cNvPr id="10" name="Title 1"/>
          <p:cNvSpPr>
            <a:spLocks noGrp="1"/>
          </p:cNvSpPr>
          <p:nvPr>
            <p:ph type="title"/>
          </p:nvPr>
        </p:nvSpPr>
        <p:spPr>
          <a:xfrm>
            <a:off x="0" y="228600"/>
            <a:ext cx="9144000" cy="1219200"/>
          </a:xfrm>
        </p:spPr>
        <p:txBody>
          <a:bodyPr/>
          <a:lstStyle/>
          <a:p>
            <a:r>
              <a:rPr lang="en-US" dirty="0" smtClean="0"/>
              <a:t>General Structure of the Digestive Tract </a:t>
            </a:r>
            <a:br>
              <a:rPr lang="en-US" dirty="0" smtClean="0"/>
            </a:br>
            <a:r>
              <a:rPr lang="en-US" sz="1600" dirty="0" smtClean="0"/>
              <a:t>(Slide 3 of 5)</a:t>
            </a:r>
            <a:endParaRPr lang="en-US" sz="1600" dirty="0"/>
          </a:p>
        </p:txBody>
      </p:sp>
    </p:spTree>
    <p:extLst>
      <p:ext uri="{BB962C8B-B14F-4D97-AF65-F5344CB8AC3E}">
        <p14:creationId xmlns:p14="http://schemas.microsoft.com/office/powerpoint/2010/main" val="26919954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Muscle layer (muscularis) </a:t>
            </a:r>
          </a:p>
          <a:p>
            <a:pPr lvl="1"/>
            <a:r>
              <a:rPr lang="en-US" dirty="0" smtClean="0"/>
              <a:t>Inner circular layer: Contraction causes decrease in diameter of the tube </a:t>
            </a:r>
          </a:p>
          <a:p>
            <a:pPr lvl="1"/>
            <a:r>
              <a:rPr lang="en-US" dirty="0" smtClean="0"/>
              <a:t>Outer longitudinal layer: Contraction causes shortening of the tube</a:t>
            </a:r>
          </a:p>
          <a:p>
            <a:pPr lvl="1"/>
            <a:r>
              <a:rPr lang="en-US" dirty="0" smtClean="0"/>
              <a:t>Myenteric plexus: Network of autonomic nerve fibers between muscle layers</a:t>
            </a:r>
          </a:p>
          <a:p>
            <a:pPr lvl="2"/>
            <a:r>
              <a:rPr lang="en-US" dirty="0" smtClean="0"/>
              <a:t>Controls movements and secretions of digestive tract (along with submucosal plexus)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12</a:t>
            </a:fld>
            <a:endParaRPr lang="en-US" dirty="0"/>
          </a:p>
        </p:txBody>
      </p:sp>
      <p:sp>
        <p:nvSpPr>
          <p:cNvPr id="10" name="Title 1"/>
          <p:cNvSpPr>
            <a:spLocks noGrp="1"/>
          </p:cNvSpPr>
          <p:nvPr>
            <p:ph type="title"/>
          </p:nvPr>
        </p:nvSpPr>
        <p:spPr>
          <a:xfrm>
            <a:off x="0" y="228600"/>
            <a:ext cx="9144000" cy="1219200"/>
          </a:xfrm>
        </p:spPr>
        <p:txBody>
          <a:bodyPr/>
          <a:lstStyle/>
          <a:p>
            <a:r>
              <a:rPr lang="en-US" dirty="0" smtClean="0"/>
              <a:t>General Structure of the Digestive Tract </a:t>
            </a:r>
            <a:br>
              <a:rPr lang="en-US" dirty="0" smtClean="0"/>
            </a:br>
            <a:r>
              <a:rPr lang="en-US" sz="1600" dirty="0" smtClean="0"/>
              <a:t>(Slide 4 of 5)</a:t>
            </a:r>
            <a:endParaRPr lang="en-US" sz="1600" dirty="0"/>
          </a:p>
        </p:txBody>
      </p:sp>
    </p:spTree>
    <p:extLst>
      <p:ext uri="{BB962C8B-B14F-4D97-AF65-F5344CB8AC3E}">
        <p14:creationId xmlns:p14="http://schemas.microsoft.com/office/powerpoint/2010/main" val="16744285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Serosa or adventitia</a:t>
            </a:r>
          </a:p>
          <a:p>
            <a:pPr lvl="1"/>
            <a:r>
              <a:rPr lang="en-US" dirty="0" smtClean="0"/>
              <a:t>Adventitia: Above the diaphragm</a:t>
            </a:r>
          </a:p>
          <a:p>
            <a:pPr lvl="2"/>
            <a:r>
              <a:rPr lang="en-US" dirty="0" smtClean="0"/>
              <a:t>Composed of connective tissue</a:t>
            </a:r>
          </a:p>
          <a:p>
            <a:pPr lvl="1"/>
            <a:r>
              <a:rPr lang="en-US" dirty="0" smtClean="0"/>
              <a:t>Serosa: Below the diaphragm</a:t>
            </a:r>
          </a:p>
          <a:p>
            <a:pPr lvl="2"/>
            <a:r>
              <a:rPr lang="en-US" dirty="0" smtClean="0"/>
              <a:t>Layer of epithelium covering the connective tissue (visceral peritoneum): Secretes serous fluid for lubrication (allows abdominal organs to move smoothly against each other)</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13</a:t>
            </a:fld>
            <a:endParaRPr lang="en-US" dirty="0"/>
          </a:p>
        </p:txBody>
      </p:sp>
      <p:sp>
        <p:nvSpPr>
          <p:cNvPr id="10" name="Title 1"/>
          <p:cNvSpPr>
            <a:spLocks noGrp="1"/>
          </p:cNvSpPr>
          <p:nvPr>
            <p:ph type="title"/>
          </p:nvPr>
        </p:nvSpPr>
        <p:spPr>
          <a:xfrm>
            <a:off x="0" y="228600"/>
            <a:ext cx="9144000" cy="1219200"/>
          </a:xfrm>
        </p:spPr>
        <p:txBody>
          <a:bodyPr/>
          <a:lstStyle/>
          <a:p>
            <a:r>
              <a:rPr lang="en-US" dirty="0" smtClean="0"/>
              <a:t>General Structure of the Digestive Tract </a:t>
            </a:r>
            <a:br>
              <a:rPr lang="en-US" dirty="0" smtClean="0"/>
            </a:br>
            <a:r>
              <a:rPr lang="en-US" sz="1600" dirty="0" smtClean="0"/>
              <a:t>(Slide 5 of 5)</a:t>
            </a:r>
            <a:endParaRPr lang="en-US" sz="1600" dirty="0"/>
          </a:p>
        </p:txBody>
      </p:sp>
    </p:spTree>
    <p:extLst>
      <p:ext uri="{BB962C8B-B14F-4D97-AF65-F5344CB8AC3E}">
        <p14:creationId xmlns:p14="http://schemas.microsoft.com/office/powerpoint/2010/main" val="39295954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Mouth </a:t>
            </a:r>
            <a:endParaRPr lang="en-US" dirty="0"/>
          </a:p>
        </p:txBody>
      </p:sp>
      <p:sp>
        <p:nvSpPr>
          <p:cNvPr id="3" name="Content Placeholder 2"/>
          <p:cNvSpPr>
            <a:spLocks noGrp="1"/>
          </p:cNvSpPr>
          <p:nvPr>
            <p:ph idx="1"/>
          </p:nvPr>
        </p:nvSpPr>
        <p:spPr>
          <a:xfrm>
            <a:off x="685800" y="1641475"/>
            <a:ext cx="8280400" cy="4454525"/>
          </a:xfrm>
        </p:spPr>
        <p:txBody>
          <a:bodyPr/>
          <a:lstStyle/>
          <a:p>
            <a:pPr lvl="0"/>
            <a:r>
              <a:rPr lang="en-US" dirty="0" smtClean="0"/>
              <a:t>Receives food by ingestion</a:t>
            </a:r>
          </a:p>
          <a:p>
            <a:pPr lvl="0"/>
            <a:r>
              <a:rPr lang="en-US" dirty="0" smtClean="0"/>
              <a:t>Breaks food into small particles by mastication</a:t>
            </a:r>
          </a:p>
          <a:p>
            <a:pPr lvl="0"/>
            <a:r>
              <a:rPr lang="en-US" dirty="0" smtClean="0"/>
              <a:t>Mixes food with saliva</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14</a:t>
            </a:fld>
            <a:endParaRPr lang="en-US" dirty="0"/>
          </a:p>
        </p:txBody>
      </p:sp>
    </p:spTree>
    <p:extLst>
      <p:ext uri="{BB962C8B-B14F-4D97-AF65-F5344CB8AC3E}">
        <p14:creationId xmlns:p14="http://schemas.microsoft.com/office/powerpoint/2010/main" val="4964314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Lips and Cheeks</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dirty="0" smtClean="0"/>
              <a:t>Functions</a:t>
            </a:r>
          </a:p>
          <a:p>
            <a:pPr lvl="1"/>
            <a:r>
              <a:rPr lang="en-US" dirty="0" smtClean="0"/>
              <a:t>Helps hold food in mouth </a:t>
            </a:r>
          </a:p>
          <a:p>
            <a:pPr lvl="1"/>
            <a:r>
              <a:rPr lang="en-US" dirty="0" smtClean="0"/>
              <a:t>Keeps food in place for chewing</a:t>
            </a:r>
          </a:p>
          <a:p>
            <a:pPr lvl="1"/>
            <a:r>
              <a:rPr lang="en-US" dirty="0" smtClean="0"/>
              <a:t>Formation of words for speech</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15</a:t>
            </a:fld>
            <a:endParaRPr lang="en-US" dirty="0"/>
          </a:p>
        </p:txBody>
      </p:sp>
    </p:spTree>
    <p:extLst>
      <p:ext uri="{BB962C8B-B14F-4D97-AF65-F5344CB8AC3E}">
        <p14:creationId xmlns:p14="http://schemas.microsoft.com/office/powerpoint/2010/main" val="37865589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Lips and Cheeks</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dirty="0" smtClean="0"/>
              <a:t>Lips</a:t>
            </a:r>
          </a:p>
          <a:p>
            <a:pPr lvl="1"/>
            <a:r>
              <a:rPr lang="en-US" dirty="0" smtClean="0"/>
              <a:t>Folds of skeletal muscle</a:t>
            </a:r>
          </a:p>
          <a:p>
            <a:pPr lvl="1"/>
            <a:r>
              <a:rPr lang="en-US" dirty="0" smtClean="0"/>
              <a:t>Covered with a thin, transparent epithelium</a:t>
            </a:r>
          </a:p>
          <a:p>
            <a:pPr lvl="1"/>
            <a:r>
              <a:rPr lang="en-US" dirty="0" smtClean="0"/>
              <a:t>Reddish color: Blood vessels underlying the epithelium</a:t>
            </a:r>
          </a:p>
          <a:p>
            <a:pPr lvl="1"/>
            <a:r>
              <a:rPr lang="en-US" dirty="0" smtClean="0"/>
              <a:t>Contain numerous sensory receptors</a:t>
            </a:r>
          </a:p>
          <a:p>
            <a:pPr lvl="1"/>
            <a:r>
              <a:rPr lang="en-US" dirty="0" smtClean="0"/>
              <a:t>Determine temperature and texture of foods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16</a:t>
            </a:fld>
            <a:endParaRPr lang="en-US" dirty="0"/>
          </a:p>
        </p:txBody>
      </p:sp>
    </p:spTree>
    <p:extLst>
      <p:ext uri="{BB962C8B-B14F-4D97-AF65-F5344CB8AC3E}">
        <p14:creationId xmlns:p14="http://schemas.microsoft.com/office/powerpoint/2010/main" val="12134555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Lips and Cheeks</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dirty="0" smtClean="0"/>
              <a:t>Cheeks </a:t>
            </a:r>
          </a:p>
          <a:p>
            <a:pPr lvl="1"/>
            <a:r>
              <a:rPr lang="en-US" dirty="0" smtClean="0"/>
              <a:t>Main component: Buccinator muscle </a:t>
            </a:r>
          </a:p>
          <a:p>
            <a:pPr lvl="1"/>
            <a:r>
              <a:rPr lang="en-US" dirty="0" smtClean="0"/>
              <a:t>Covered by skin and subcutaneous tissue</a:t>
            </a:r>
          </a:p>
          <a:p>
            <a:pPr lvl="1"/>
            <a:r>
              <a:rPr lang="en-US" dirty="0" smtClean="0"/>
              <a:t>Oral cavity: Lined with mucous membrane </a:t>
            </a:r>
          </a:p>
          <a:p>
            <a:pPr lvl="2"/>
            <a:r>
              <a:rPr lang="en-US" dirty="0" smtClean="0"/>
              <a:t>Stratified squamous epithelium: Provides protection against abrasion from food particles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17</a:t>
            </a:fld>
            <a:endParaRPr lang="en-US" dirty="0"/>
          </a:p>
        </p:txBody>
      </p:sp>
    </p:spTree>
    <p:extLst>
      <p:ext uri="{BB962C8B-B14F-4D97-AF65-F5344CB8AC3E}">
        <p14:creationId xmlns:p14="http://schemas.microsoft.com/office/powerpoint/2010/main" val="35176067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Palate</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Forms roof of oral cavity</a:t>
            </a:r>
          </a:p>
          <a:p>
            <a:pPr lvl="0"/>
            <a:r>
              <a:rPr lang="en-US" dirty="0" smtClean="0"/>
              <a:t>Separates oral cavity from nasal cavity</a:t>
            </a:r>
          </a:p>
          <a:p>
            <a:pPr lvl="0"/>
            <a:r>
              <a:rPr lang="en-US" dirty="0" smtClean="0"/>
              <a:t>Anterior portion: Hard palate</a:t>
            </a:r>
          </a:p>
          <a:p>
            <a:pPr lvl="1"/>
            <a:r>
              <a:rPr lang="en-US" dirty="0" smtClean="0"/>
              <a:t>Supported by bone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18</a:t>
            </a:fld>
            <a:endParaRPr lang="en-US" dirty="0"/>
          </a:p>
        </p:txBody>
      </p:sp>
    </p:spTree>
    <p:extLst>
      <p:ext uri="{BB962C8B-B14F-4D97-AF65-F5344CB8AC3E}">
        <p14:creationId xmlns:p14="http://schemas.microsoft.com/office/powerpoint/2010/main" val="39749430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Palate</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Posterior portion: Soft palate</a:t>
            </a:r>
          </a:p>
          <a:p>
            <a:pPr lvl="1"/>
            <a:r>
              <a:rPr lang="en-US" dirty="0" smtClean="0"/>
              <a:t>Consists of skeletal muscle and connective tissue</a:t>
            </a:r>
          </a:p>
          <a:p>
            <a:pPr lvl="1"/>
            <a:r>
              <a:rPr lang="en-US" dirty="0" smtClean="0"/>
              <a:t>Ends in a projection: Uvula</a:t>
            </a:r>
          </a:p>
          <a:p>
            <a:pPr lvl="0"/>
            <a:r>
              <a:rPr lang="en-US" dirty="0" smtClean="0"/>
              <a:t>During swallowing, soft palate and uvula move upward </a:t>
            </a:r>
          </a:p>
          <a:p>
            <a:pPr lvl="1"/>
            <a:r>
              <a:rPr lang="en-US" dirty="0" smtClean="0"/>
              <a:t>Directs food away from nasal cavity and into oropharynx</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19</a:t>
            </a:fld>
            <a:endParaRPr lang="en-US" dirty="0"/>
          </a:p>
        </p:txBody>
      </p:sp>
    </p:spTree>
    <p:extLst>
      <p:ext uri="{BB962C8B-B14F-4D97-AF65-F5344CB8AC3E}">
        <p14:creationId xmlns:p14="http://schemas.microsoft.com/office/powerpoint/2010/main" val="16624373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42900"/>
            <a:ext cx="7772400" cy="1219200"/>
          </a:xfrm>
        </p:spPr>
        <p:txBody>
          <a:bodyPr/>
          <a:lstStyle/>
          <a:p>
            <a:r>
              <a:rPr lang="en-US" dirty="0" smtClean="0"/>
              <a:t>Learning Objectives</a:t>
            </a:r>
            <a:br>
              <a:rPr lang="en-US" dirty="0" smtClean="0"/>
            </a:br>
            <a:r>
              <a:rPr lang="en-US" dirty="0" smtClean="0"/>
              <a:t>Lesson 14.1: General Structure and Components of the Digestive Tract</a:t>
            </a:r>
            <a:endParaRPr lang="en-US" dirty="0"/>
          </a:p>
        </p:txBody>
      </p:sp>
      <p:sp>
        <p:nvSpPr>
          <p:cNvPr id="3" name="Content Placeholder 2"/>
          <p:cNvSpPr>
            <a:spLocks noGrp="1"/>
          </p:cNvSpPr>
          <p:nvPr>
            <p:ph idx="1"/>
          </p:nvPr>
        </p:nvSpPr>
        <p:spPr>
          <a:xfrm>
            <a:off x="685800" y="1857375"/>
            <a:ext cx="7772400" cy="4454525"/>
          </a:xfrm>
        </p:spPr>
        <p:txBody>
          <a:bodyPr/>
          <a:lstStyle/>
          <a:p>
            <a:pPr marL="457200">
              <a:buFont typeface="+mj-lt"/>
              <a:buAutoNum type="arabicPeriod"/>
            </a:pPr>
            <a:r>
              <a:rPr lang="en-US" dirty="0" smtClean="0"/>
              <a:t>Identify the components of the digestive tract and the accessory organs.</a:t>
            </a:r>
          </a:p>
          <a:p>
            <a:pPr marL="457200">
              <a:buFont typeface="+mj-lt"/>
              <a:buAutoNum type="arabicPeriod"/>
            </a:pPr>
            <a:r>
              <a:rPr lang="en-US" dirty="0" smtClean="0"/>
              <a:t>List six functions of the digestive system.</a:t>
            </a:r>
          </a:p>
          <a:p>
            <a:pPr marL="457200">
              <a:buFont typeface="+mj-lt"/>
              <a:buAutoNum type="arabicPeriod"/>
            </a:pPr>
            <a:r>
              <a:rPr lang="en-US" dirty="0" smtClean="0"/>
              <a:t>Describe the general histology of the four layers in the digestive tract wall.</a:t>
            </a:r>
          </a:p>
          <a:p>
            <a:pPr marL="457200">
              <a:buFont typeface="+mj-lt"/>
              <a:buAutoNum type="arabicPeriod"/>
            </a:pPr>
            <a:r>
              <a:rPr lang="en-US" dirty="0" smtClean="0"/>
              <a:t>Describe the features and function of the oral cavity, teeth, pharynx, and esophagus.</a:t>
            </a:r>
          </a:p>
          <a:p>
            <a:pPr marL="457200">
              <a:buFont typeface="+mj-lt"/>
              <a:buAutoNum type="arabicPeriod"/>
            </a:pPr>
            <a:r>
              <a:rPr lang="en-US" dirty="0" smtClean="0"/>
              <a:t>List and describe the location of the three salivary glands.</a:t>
            </a:r>
          </a:p>
          <a:p>
            <a:pPr marL="457200">
              <a:buFont typeface="+mj-lt"/>
              <a:buAutoNum type="arabicPeriod"/>
            </a:pPr>
            <a:r>
              <a:rPr lang="en-US" dirty="0" smtClean="0"/>
              <a:t>Explain the function of saliva.</a:t>
            </a:r>
          </a:p>
          <a:p>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a:t>
            </a:fld>
            <a:endParaRPr lang="en-US" dirty="0"/>
          </a:p>
        </p:txBody>
      </p:sp>
    </p:spTree>
    <p:extLst>
      <p:ext uri="{BB962C8B-B14F-4D97-AF65-F5344CB8AC3E}">
        <p14:creationId xmlns:p14="http://schemas.microsoft.com/office/powerpoint/2010/main" val="18319510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Tongue</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Consists of skeletal muscle</a:t>
            </a:r>
          </a:p>
          <a:p>
            <a:pPr lvl="0"/>
            <a:r>
              <a:rPr lang="en-US" dirty="0" smtClean="0"/>
              <a:t>Root: Major attachment for tongue </a:t>
            </a:r>
          </a:p>
          <a:p>
            <a:pPr lvl="1"/>
            <a:r>
              <a:rPr lang="en-US" dirty="0" smtClean="0"/>
              <a:t>Anchored to hyoid bone</a:t>
            </a:r>
          </a:p>
          <a:p>
            <a:pPr lvl="0"/>
            <a:r>
              <a:rPr lang="en-US" dirty="0" smtClean="0"/>
              <a:t>Frenulum linguae: Connects tongue to floor of mouth</a:t>
            </a:r>
          </a:p>
          <a:p>
            <a:pPr lvl="0"/>
            <a:r>
              <a:rPr lang="en-US" dirty="0" smtClean="0"/>
              <a:t>Papillae: Tiny projections on dorsal surface of tongue  </a:t>
            </a:r>
          </a:p>
          <a:p>
            <a:pPr lvl="1"/>
            <a:r>
              <a:rPr lang="en-US" dirty="0" smtClean="0"/>
              <a:t>Provide friction for manipulating food in mouth</a:t>
            </a:r>
          </a:p>
          <a:p>
            <a:pPr lvl="1"/>
            <a:r>
              <a:rPr lang="en-US" dirty="0" smtClean="0"/>
              <a:t>Contain the taste buds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20</a:t>
            </a:fld>
            <a:endParaRPr lang="en-US" dirty="0"/>
          </a:p>
        </p:txBody>
      </p:sp>
    </p:spTree>
    <p:extLst>
      <p:ext uri="{BB962C8B-B14F-4D97-AF65-F5344CB8AC3E}">
        <p14:creationId xmlns:p14="http://schemas.microsoft.com/office/powerpoint/2010/main" val="12963036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Tongue</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Lingual tonsils: Embedded in posterior surface of tongue</a:t>
            </a:r>
          </a:p>
          <a:p>
            <a:pPr lvl="1"/>
            <a:r>
              <a:rPr lang="en-US" dirty="0" smtClean="0"/>
              <a:t>Provide defense against bacteria that enter mouth</a:t>
            </a:r>
          </a:p>
          <a:p>
            <a:pPr lvl="0"/>
            <a:r>
              <a:rPr lang="en-US" dirty="0" smtClean="0"/>
              <a:t>Tongue muscles</a:t>
            </a:r>
          </a:p>
          <a:p>
            <a:pPr lvl="1"/>
            <a:r>
              <a:rPr lang="en-US" dirty="0" smtClean="0"/>
              <a:t>Manipulate food in the mouth for mastication</a:t>
            </a:r>
          </a:p>
          <a:p>
            <a:pPr lvl="1"/>
            <a:r>
              <a:rPr lang="en-US" dirty="0" smtClean="0"/>
              <a:t>Move food around to:</a:t>
            </a:r>
          </a:p>
          <a:p>
            <a:pPr lvl="2"/>
            <a:r>
              <a:rPr lang="en-US" dirty="0" smtClean="0"/>
              <a:t>Mix it with saliva</a:t>
            </a:r>
          </a:p>
          <a:p>
            <a:pPr lvl="2"/>
            <a:r>
              <a:rPr lang="en-US" dirty="0" smtClean="0"/>
              <a:t>Shape it into a ball-like mass: Bolus</a:t>
            </a:r>
          </a:p>
          <a:p>
            <a:pPr lvl="2"/>
            <a:r>
              <a:rPr lang="en-US" dirty="0" smtClean="0"/>
              <a:t>Direct it toward the pharynx for swallowing</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21</a:t>
            </a:fld>
            <a:endParaRPr lang="en-US" dirty="0"/>
          </a:p>
        </p:txBody>
      </p:sp>
    </p:spTree>
    <p:extLst>
      <p:ext uri="{BB962C8B-B14F-4D97-AF65-F5344CB8AC3E}">
        <p14:creationId xmlns:p14="http://schemas.microsoft.com/office/powerpoint/2010/main" val="33228740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Teeth </a:t>
            </a:r>
            <a:br>
              <a:rPr lang="en-US" dirty="0" smtClean="0"/>
            </a:br>
            <a:r>
              <a:rPr lang="en-US" sz="1600" dirty="0" smtClean="0"/>
              <a:t>(Slide 1 of 4)</a:t>
            </a:r>
            <a:endParaRPr lang="en-US" sz="1600" dirty="0"/>
          </a:p>
        </p:txBody>
      </p:sp>
      <p:sp>
        <p:nvSpPr>
          <p:cNvPr id="3" name="Content Placeholder 2"/>
          <p:cNvSpPr>
            <a:spLocks noGrp="1"/>
          </p:cNvSpPr>
          <p:nvPr>
            <p:ph idx="1"/>
          </p:nvPr>
        </p:nvSpPr>
        <p:spPr/>
        <p:txBody>
          <a:bodyPr/>
          <a:lstStyle/>
          <a:p>
            <a:pPr lvl="0"/>
            <a:r>
              <a:rPr lang="en-US" dirty="0" smtClean="0"/>
              <a:t>Primary (deciduous) teeth</a:t>
            </a:r>
          </a:p>
          <a:p>
            <a:pPr lvl="1"/>
            <a:r>
              <a:rPr lang="en-US" dirty="0" smtClean="0"/>
              <a:t>Appear at approximately 6 months of age</a:t>
            </a:r>
          </a:p>
          <a:p>
            <a:pPr lvl="1"/>
            <a:r>
              <a:rPr lang="en-US" dirty="0" smtClean="0"/>
              <a:t>Continue to develop until about 2½ years of age</a:t>
            </a:r>
          </a:p>
          <a:p>
            <a:pPr lvl="1"/>
            <a:r>
              <a:rPr lang="en-US" dirty="0" smtClean="0"/>
              <a:t>Contain 10 teeth in each jaw, total of 20 teeth</a:t>
            </a:r>
          </a:p>
          <a:p>
            <a:pPr lvl="0"/>
            <a:r>
              <a:rPr lang="en-US" dirty="0" smtClean="0"/>
              <a:t>Secondary (permanent) teeth</a:t>
            </a:r>
          </a:p>
          <a:p>
            <a:pPr lvl="1"/>
            <a:r>
              <a:rPr lang="en-US" dirty="0" smtClean="0"/>
              <a:t>6 years of age, primary teeth begin to fall out</a:t>
            </a:r>
          </a:p>
          <a:p>
            <a:pPr lvl="1"/>
            <a:r>
              <a:rPr lang="en-US" dirty="0" smtClean="0"/>
              <a:t>Replaced by secondary teeth</a:t>
            </a:r>
          </a:p>
          <a:p>
            <a:pPr lvl="1"/>
            <a:r>
              <a:rPr lang="en-US" dirty="0" smtClean="0"/>
              <a:t>Contain 16 teeth in each jaw, total of 32 teeth</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22</a:t>
            </a:fld>
            <a:endParaRPr lang="en-US" dirty="0"/>
          </a:p>
        </p:txBody>
      </p:sp>
    </p:spTree>
    <p:extLst>
      <p:ext uri="{BB962C8B-B14F-4D97-AF65-F5344CB8AC3E}">
        <p14:creationId xmlns:p14="http://schemas.microsoft.com/office/powerpoint/2010/main" val="129425888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Teeth </a:t>
            </a:r>
            <a:br>
              <a:rPr lang="en-US" dirty="0" smtClean="0"/>
            </a:br>
            <a:r>
              <a:rPr lang="en-US" sz="1600" dirty="0" smtClean="0"/>
              <a:t>(Slide 2 of 4)</a:t>
            </a:r>
            <a:endParaRPr lang="en-US" sz="1600" dirty="0"/>
          </a:p>
        </p:txBody>
      </p:sp>
      <p:sp>
        <p:nvSpPr>
          <p:cNvPr id="3" name="Content Placeholder 2"/>
          <p:cNvSpPr>
            <a:spLocks noGrp="1"/>
          </p:cNvSpPr>
          <p:nvPr>
            <p:ph idx="1"/>
          </p:nvPr>
        </p:nvSpPr>
        <p:spPr/>
        <p:txBody>
          <a:bodyPr/>
          <a:lstStyle/>
          <a:p>
            <a:pPr lvl="0"/>
            <a:r>
              <a:rPr lang="en-US" dirty="0" smtClean="0"/>
              <a:t>Types</a:t>
            </a:r>
          </a:p>
          <a:p>
            <a:pPr lvl="1"/>
            <a:r>
              <a:rPr lang="en-US" dirty="0" smtClean="0"/>
              <a:t>Incisors: Chisel-shaped and have sharp edges </a:t>
            </a:r>
          </a:p>
          <a:p>
            <a:pPr lvl="2"/>
            <a:r>
              <a:rPr lang="en-US" dirty="0" smtClean="0"/>
              <a:t>Used for biting food</a:t>
            </a:r>
          </a:p>
          <a:p>
            <a:pPr lvl="1"/>
            <a:r>
              <a:rPr lang="en-US" dirty="0" smtClean="0"/>
              <a:t>Cuspids (canines): Cone-shaped and have points </a:t>
            </a:r>
          </a:p>
          <a:p>
            <a:pPr lvl="2"/>
            <a:r>
              <a:rPr lang="en-US" dirty="0" smtClean="0"/>
              <a:t>Used for grasping and tearing food</a:t>
            </a:r>
          </a:p>
          <a:p>
            <a:pPr lvl="1"/>
            <a:r>
              <a:rPr lang="en-US" dirty="0" smtClean="0"/>
              <a:t>Bicuspids (premolars) and molars: Flat surfaces with rounded projections </a:t>
            </a:r>
          </a:p>
          <a:p>
            <a:pPr lvl="2"/>
            <a:r>
              <a:rPr lang="en-US" dirty="0" smtClean="0"/>
              <a:t>Used for crushing and grinding food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23</a:t>
            </a:fld>
            <a:endParaRPr lang="en-US" dirty="0"/>
          </a:p>
        </p:txBody>
      </p:sp>
    </p:spTree>
    <p:extLst>
      <p:ext uri="{BB962C8B-B14F-4D97-AF65-F5344CB8AC3E}">
        <p14:creationId xmlns:p14="http://schemas.microsoft.com/office/powerpoint/2010/main" val="295613217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Teeth </a:t>
            </a:r>
            <a:br>
              <a:rPr lang="en-US" dirty="0" smtClean="0"/>
            </a:br>
            <a:r>
              <a:rPr lang="en-US" sz="1600" dirty="0" smtClean="0"/>
              <a:t>(Slide 3 of 4)</a:t>
            </a:r>
            <a:endParaRPr lang="en-US" sz="1600" dirty="0"/>
          </a:p>
        </p:txBody>
      </p:sp>
      <p:sp>
        <p:nvSpPr>
          <p:cNvPr id="3" name="Content Placeholder 2"/>
          <p:cNvSpPr>
            <a:spLocks noGrp="1"/>
          </p:cNvSpPr>
          <p:nvPr>
            <p:ph idx="1"/>
          </p:nvPr>
        </p:nvSpPr>
        <p:spPr>
          <a:xfrm>
            <a:off x="685800" y="1641475"/>
            <a:ext cx="8128000" cy="4454525"/>
          </a:xfrm>
        </p:spPr>
        <p:txBody>
          <a:bodyPr/>
          <a:lstStyle/>
          <a:p>
            <a:pPr lvl="0"/>
            <a:r>
              <a:rPr lang="en-US" dirty="0" smtClean="0"/>
              <a:t>Parts of a tooth</a:t>
            </a:r>
          </a:p>
          <a:p>
            <a:pPr lvl="1"/>
            <a:r>
              <a:rPr lang="en-US" dirty="0" smtClean="0"/>
              <a:t>Crown: Visible portion of the tooth covered by enamel</a:t>
            </a:r>
          </a:p>
          <a:p>
            <a:pPr lvl="1"/>
            <a:r>
              <a:rPr lang="en-US" dirty="0" smtClean="0"/>
              <a:t>Root: Portion embedded in the sockets (alveolar processes) of the mandible and maxilla</a:t>
            </a:r>
          </a:p>
          <a:p>
            <a:pPr lvl="1"/>
            <a:r>
              <a:rPr lang="en-US" dirty="0" smtClean="0"/>
              <a:t>Neck: Small region in which the crown and root meet </a:t>
            </a:r>
          </a:p>
          <a:p>
            <a:pPr lvl="2"/>
            <a:r>
              <a:rPr lang="en-US" dirty="0" smtClean="0"/>
              <a:t>Adjacent to the gingival (or gum)</a:t>
            </a:r>
          </a:p>
          <a:p>
            <a:pPr lvl="0"/>
            <a:r>
              <a:rPr lang="en-US" dirty="0" smtClean="0"/>
              <a:t>Tooth structures</a:t>
            </a:r>
          </a:p>
          <a:p>
            <a:pPr lvl="1"/>
            <a:r>
              <a:rPr lang="en-US" dirty="0" smtClean="0"/>
              <a:t>Pulp cavity: Central core of tooth </a:t>
            </a:r>
          </a:p>
          <a:p>
            <a:pPr lvl="1"/>
            <a:r>
              <a:rPr lang="en-US" dirty="0" smtClean="0"/>
              <a:t>Pulp: Consists of connective tissue, blood vessels, nerves</a:t>
            </a:r>
          </a:p>
          <a:p>
            <a:r>
              <a:rPr lang="en-US" dirty="0" smtClean="0"/>
              <a:t>Located in pulp cavity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24</a:t>
            </a:fld>
            <a:endParaRPr lang="en-US" dirty="0"/>
          </a:p>
        </p:txBody>
      </p:sp>
    </p:spTree>
    <p:extLst>
      <p:ext uri="{BB962C8B-B14F-4D97-AF65-F5344CB8AC3E}">
        <p14:creationId xmlns:p14="http://schemas.microsoft.com/office/powerpoint/2010/main" val="132636199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Teeth </a:t>
            </a:r>
            <a:br>
              <a:rPr lang="en-US" dirty="0" smtClean="0"/>
            </a:br>
            <a:r>
              <a:rPr lang="en-US" sz="1600" dirty="0" smtClean="0"/>
              <a:t>(Slide 4 of 4) </a:t>
            </a:r>
            <a:endParaRPr lang="en-US" sz="1600" dirty="0"/>
          </a:p>
        </p:txBody>
      </p:sp>
      <p:sp>
        <p:nvSpPr>
          <p:cNvPr id="3" name="Content Placeholder 2"/>
          <p:cNvSpPr>
            <a:spLocks noGrp="1"/>
          </p:cNvSpPr>
          <p:nvPr>
            <p:ph idx="1"/>
          </p:nvPr>
        </p:nvSpPr>
        <p:spPr>
          <a:xfrm>
            <a:off x="685800" y="1641475"/>
            <a:ext cx="8178800" cy="4454525"/>
          </a:xfrm>
        </p:spPr>
        <p:txBody>
          <a:bodyPr/>
          <a:lstStyle/>
          <a:p>
            <a:pPr lvl="0"/>
            <a:r>
              <a:rPr lang="en-US" dirty="0" smtClean="0"/>
              <a:t>Tooth structure</a:t>
            </a:r>
          </a:p>
          <a:p>
            <a:pPr lvl="1"/>
            <a:r>
              <a:rPr lang="en-US" dirty="0" smtClean="0"/>
              <a:t>Root canal: Term used to describe pulp cavity located in root of the tooth</a:t>
            </a:r>
          </a:p>
          <a:p>
            <a:pPr lvl="1"/>
            <a:r>
              <a:rPr lang="en-US" dirty="0" smtClean="0"/>
              <a:t>Apical foramen: Opening in root of the tooth for nerves and blood vessels</a:t>
            </a:r>
          </a:p>
          <a:p>
            <a:pPr lvl="1"/>
            <a:r>
              <a:rPr lang="en-US" dirty="0" smtClean="0"/>
              <a:t>Dentin: Surrounds pulp cavity and forms bulk of tooth</a:t>
            </a:r>
          </a:p>
          <a:p>
            <a:pPr lvl="1"/>
            <a:r>
              <a:rPr lang="en-US" dirty="0" smtClean="0"/>
              <a:t>Cementum: Thin layer of calcified connective tissue</a:t>
            </a:r>
          </a:p>
          <a:p>
            <a:pPr lvl="2"/>
            <a:r>
              <a:rPr lang="en-US" dirty="0" smtClean="0"/>
              <a:t>Surrounds dentin in root of the tooth</a:t>
            </a:r>
          </a:p>
          <a:p>
            <a:pPr lvl="2"/>
            <a:r>
              <a:rPr lang="en-US" dirty="0" smtClean="0"/>
              <a:t>Attaches root to the periodontal ligaments</a:t>
            </a:r>
          </a:p>
          <a:p>
            <a:pPr lvl="1"/>
            <a:r>
              <a:rPr lang="en-US" dirty="0" smtClean="0"/>
              <a:t>Periodontal ligaments: Firmly anchor root in the alveolar process</a:t>
            </a:r>
          </a:p>
          <a:p>
            <a:pPr lvl="1"/>
            <a:r>
              <a:rPr lang="en-US" dirty="0" smtClean="0"/>
              <a:t>Enamel: Surrounds dentin in crown of the tooth</a:t>
            </a:r>
          </a:p>
          <a:p>
            <a:pPr lvl="2"/>
            <a:r>
              <a:rPr lang="en-US" dirty="0" smtClean="0"/>
              <a:t>Hardest substance in the body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25</a:t>
            </a:fld>
            <a:endParaRPr lang="en-US" dirty="0"/>
          </a:p>
        </p:txBody>
      </p:sp>
    </p:spTree>
    <p:extLst>
      <p:ext uri="{BB962C8B-B14F-4D97-AF65-F5344CB8AC3E}">
        <p14:creationId xmlns:p14="http://schemas.microsoft.com/office/powerpoint/2010/main" val="20660921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Salivary Glands</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Secrete saliva into oral cavity</a:t>
            </a:r>
          </a:p>
          <a:p>
            <a:pPr lvl="1"/>
            <a:r>
              <a:rPr lang="en-US" dirty="0" smtClean="0"/>
              <a:t>Mixed with food during mastication </a:t>
            </a:r>
          </a:p>
          <a:p>
            <a:pPr lvl="0"/>
            <a:r>
              <a:rPr lang="en-US" dirty="0" smtClean="0"/>
              <a:t>Parotid glands: Largest of the salivary glands</a:t>
            </a:r>
          </a:p>
          <a:p>
            <a:pPr lvl="1"/>
            <a:r>
              <a:rPr lang="en-US" dirty="0" smtClean="0"/>
              <a:t>Located on each side of head, just in front of ear</a:t>
            </a:r>
          </a:p>
          <a:p>
            <a:pPr lvl="0"/>
            <a:r>
              <a:rPr lang="en-US" dirty="0" smtClean="0"/>
              <a:t>Submandibular glands: Located in floor of mouth</a:t>
            </a:r>
          </a:p>
          <a:p>
            <a:pPr lvl="0"/>
            <a:r>
              <a:rPr lang="en-US" dirty="0" smtClean="0"/>
              <a:t>Sublingual glands: Also located in floor of mouth, anterior to the submandibular glands and under the tongue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26</a:t>
            </a:fld>
            <a:endParaRPr lang="en-US" dirty="0"/>
          </a:p>
        </p:txBody>
      </p:sp>
    </p:spTree>
    <p:extLst>
      <p:ext uri="{BB962C8B-B14F-4D97-AF65-F5344CB8AC3E}">
        <p14:creationId xmlns:p14="http://schemas.microsoft.com/office/powerpoint/2010/main" val="276840627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Salivary Glands</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Saliva </a:t>
            </a:r>
          </a:p>
          <a:p>
            <a:pPr lvl="1"/>
            <a:r>
              <a:rPr lang="en-US" dirty="0" smtClean="0"/>
              <a:t>Contains water, mucus, and amylase (enzyme) </a:t>
            </a:r>
          </a:p>
          <a:p>
            <a:pPr lvl="1"/>
            <a:r>
              <a:rPr lang="en-US" dirty="0" smtClean="0"/>
              <a:t>Functions</a:t>
            </a:r>
          </a:p>
          <a:p>
            <a:pPr lvl="2"/>
            <a:r>
              <a:rPr lang="en-US" dirty="0" smtClean="0"/>
              <a:t>Cleansing action on the teeth</a:t>
            </a:r>
          </a:p>
          <a:p>
            <a:pPr lvl="2"/>
            <a:r>
              <a:rPr lang="en-US" dirty="0" smtClean="0"/>
              <a:t>Moistens and lubricates food during mastication and swallowing</a:t>
            </a:r>
          </a:p>
          <a:p>
            <a:pPr lvl="2"/>
            <a:r>
              <a:rPr lang="en-US" dirty="0" smtClean="0"/>
              <a:t>Dissolves certain molecules so that foods can be tasted</a:t>
            </a:r>
          </a:p>
          <a:p>
            <a:pPr lvl="2"/>
            <a:r>
              <a:rPr lang="en-US" dirty="0" smtClean="0"/>
              <a:t>Begins chemical digestion of starches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27</a:t>
            </a:fld>
            <a:endParaRPr lang="en-US" dirty="0"/>
          </a:p>
        </p:txBody>
      </p:sp>
    </p:spTree>
    <p:extLst>
      <p:ext uri="{BB962C8B-B14F-4D97-AF65-F5344CB8AC3E}">
        <p14:creationId xmlns:p14="http://schemas.microsoft.com/office/powerpoint/2010/main" val="98985415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Pharynx</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dirty="0" smtClean="0"/>
              <a:t>Connects nasal and oral cavities to larynx and esophagus </a:t>
            </a:r>
          </a:p>
          <a:p>
            <a:pPr lvl="0"/>
            <a:r>
              <a:rPr lang="en-US" dirty="0" smtClean="0"/>
              <a:t>Nasopharynx: Posterior to nasal cavity</a:t>
            </a:r>
          </a:p>
          <a:p>
            <a:pPr lvl="1"/>
            <a:r>
              <a:rPr lang="en-US" dirty="0" smtClean="0"/>
              <a:t>Contains the pharyngeal tonsils (adenoids)</a:t>
            </a:r>
          </a:p>
          <a:p>
            <a:pPr lvl="1"/>
            <a:r>
              <a:rPr lang="en-US" dirty="0" smtClean="0"/>
              <a:t>Passageway for air</a:t>
            </a:r>
          </a:p>
          <a:p>
            <a:pPr lvl="1"/>
            <a:r>
              <a:rPr lang="en-US" dirty="0" smtClean="0"/>
              <a:t>No digestive system function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28</a:t>
            </a:fld>
            <a:endParaRPr lang="en-US" dirty="0"/>
          </a:p>
        </p:txBody>
      </p:sp>
    </p:spTree>
    <p:extLst>
      <p:ext uri="{BB962C8B-B14F-4D97-AF65-F5344CB8AC3E}">
        <p14:creationId xmlns:p14="http://schemas.microsoft.com/office/powerpoint/2010/main" val="151866887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Pharynx</a:t>
            </a:r>
            <a:br>
              <a:rPr lang="en-US" dirty="0" smtClean="0"/>
            </a:br>
            <a:r>
              <a:rPr lang="en-US" sz="1600" dirty="0" smtClean="0"/>
              <a:t>(Slide 2 of 3)</a:t>
            </a:r>
            <a:endParaRPr lang="en-US" sz="1600" dirty="0"/>
          </a:p>
        </p:txBody>
      </p:sp>
      <p:sp>
        <p:nvSpPr>
          <p:cNvPr id="3" name="Content Placeholder 2"/>
          <p:cNvSpPr>
            <a:spLocks noGrp="1"/>
          </p:cNvSpPr>
          <p:nvPr>
            <p:ph idx="1"/>
          </p:nvPr>
        </p:nvSpPr>
        <p:spPr/>
        <p:txBody>
          <a:bodyPr/>
          <a:lstStyle/>
          <a:p>
            <a:pPr lvl="0"/>
            <a:r>
              <a:rPr lang="en-US" dirty="0" smtClean="0"/>
              <a:t>Oropharynx: Posterior to oral cavity </a:t>
            </a:r>
          </a:p>
          <a:p>
            <a:pPr lvl="1"/>
            <a:r>
              <a:rPr lang="en-US" dirty="0" smtClean="0"/>
              <a:t>Region where food enters when it is swallowed</a:t>
            </a:r>
          </a:p>
          <a:p>
            <a:pPr lvl="1"/>
            <a:r>
              <a:rPr lang="en-US" dirty="0" smtClean="0"/>
              <a:t>Fauces: Opening from oral cavity into oropharynx </a:t>
            </a:r>
          </a:p>
          <a:p>
            <a:pPr lvl="1"/>
            <a:r>
              <a:rPr lang="en-US" dirty="0" smtClean="0"/>
              <a:t>Palatine tonsils: Masses of lymphoid tissue located near the fauces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29</a:t>
            </a:fld>
            <a:endParaRPr lang="en-US" dirty="0"/>
          </a:p>
        </p:txBody>
      </p:sp>
    </p:spTree>
    <p:extLst>
      <p:ext uri="{BB962C8B-B14F-4D97-AF65-F5344CB8AC3E}">
        <p14:creationId xmlns:p14="http://schemas.microsoft.com/office/powerpoint/2010/main" val="21501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to the Digestive System </a:t>
            </a:r>
            <a:r>
              <a:rPr lang="en-US" sz="1600" dirty="0" smtClean="0"/>
              <a:t>(Slide 1 of 2)</a:t>
            </a:r>
            <a:endParaRPr lang="en-US" sz="1600" dirty="0"/>
          </a:p>
        </p:txBody>
      </p:sp>
      <p:sp>
        <p:nvSpPr>
          <p:cNvPr id="3" name="Content Placeholder 2"/>
          <p:cNvSpPr>
            <a:spLocks noGrp="1"/>
          </p:cNvSpPr>
          <p:nvPr>
            <p:ph idx="1"/>
          </p:nvPr>
        </p:nvSpPr>
        <p:spPr/>
        <p:txBody>
          <a:bodyPr/>
          <a:lstStyle/>
          <a:p>
            <a:pPr lvl="0"/>
            <a:r>
              <a:rPr lang="en-US" dirty="0" smtClean="0"/>
              <a:t>Digestive tract </a:t>
            </a:r>
          </a:p>
          <a:p>
            <a:pPr lvl="1"/>
            <a:r>
              <a:rPr lang="en-US" dirty="0" smtClean="0"/>
              <a:t>Also called:</a:t>
            </a:r>
          </a:p>
          <a:p>
            <a:pPr lvl="2"/>
            <a:r>
              <a:rPr lang="en-US" dirty="0" smtClean="0"/>
              <a:t>Alimentary canal</a:t>
            </a:r>
          </a:p>
          <a:p>
            <a:pPr lvl="2"/>
            <a:r>
              <a:rPr lang="en-US" dirty="0" smtClean="0"/>
              <a:t>Gastrointestinal (GI) tract </a:t>
            </a:r>
          </a:p>
          <a:p>
            <a:pPr lvl="1"/>
            <a:r>
              <a:rPr lang="en-US" dirty="0" smtClean="0"/>
              <a:t>Consists of a long continuous tube</a:t>
            </a:r>
          </a:p>
          <a:p>
            <a:pPr lvl="2"/>
            <a:r>
              <a:rPr lang="en-US" dirty="0" smtClean="0"/>
              <a:t>Extends from mouth to anus</a:t>
            </a:r>
          </a:p>
          <a:p>
            <a:pPr lvl="1"/>
            <a:r>
              <a:rPr lang="en-US" dirty="0" smtClean="0"/>
              <a:t>Includes mouth, pharynx, esophagus, stomach, small intestine, large intestine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a:t>
            </a:fld>
            <a:endParaRPr lang="en-US" dirty="0"/>
          </a:p>
        </p:txBody>
      </p:sp>
    </p:spTree>
    <p:extLst>
      <p:ext uri="{BB962C8B-B14F-4D97-AF65-F5344CB8AC3E}">
        <p14:creationId xmlns:p14="http://schemas.microsoft.com/office/powerpoint/2010/main" val="35102220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Pharynx</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dirty="0" smtClean="0"/>
              <a:t>Laryngopharynx: Lower region of pharynx </a:t>
            </a:r>
          </a:p>
          <a:p>
            <a:pPr lvl="1"/>
            <a:r>
              <a:rPr lang="en-US" dirty="0" smtClean="0"/>
              <a:t>Opens into both the esophagus and larynx</a:t>
            </a:r>
          </a:p>
          <a:p>
            <a:pPr lvl="0"/>
            <a:r>
              <a:rPr lang="en-US" dirty="0" smtClean="0"/>
              <a:t>Pathway of food through pharynx:</a:t>
            </a:r>
          </a:p>
          <a:p>
            <a:pPr lvl="1"/>
            <a:r>
              <a:rPr lang="en-US" dirty="0" smtClean="0"/>
              <a:t>Food is forced into pharynx by tongue</a:t>
            </a:r>
          </a:p>
          <a:p>
            <a:pPr lvl="1"/>
            <a:r>
              <a:rPr lang="en-US" dirty="0" smtClean="0"/>
              <a:t>When food reaches the fauces: Sensory receptors initiate swallowing reflex</a:t>
            </a:r>
          </a:p>
          <a:p>
            <a:pPr lvl="2"/>
            <a:r>
              <a:rPr lang="en-US" dirty="0" smtClean="0"/>
              <a:t>Uvula elevates: Prevents food from entering nasopharynx</a:t>
            </a:r>
          </a:p>
          <a:p>
            <a:pPr lvl="2"/>
            <a:r>
              <a:rPr lang="en-US" dirty="0" smtClean="0"/>
              <a:t>Epiglottis drops downward: Prevents food from entering larynx</a:t>
            </a:r>
            <a:r>
              <a:rPr lang="en-US" dirty="0" smtClean="0">
                <a:latin typeface="Arial"/>
                <a:cs typeface="Arial"/>
              </a:rPr>
              <a:t>—</a:t>
            </a:r>
            <a:r>
              <a:rPr lang="en-US" dirty="0" smtClean="0"/>
              <a:t>directs food into esophagus</a:t>
            </a:r>
          </a:p>
          <a:p>
            <a:pPr lvl="1"/>
            <a:r>
              <a:rPr lang="en-US" dirty="0" smtClean="0"/>
              <a:t>Peristaltic movements: Propels food from pharynx into esophagus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30</a:t>
            </a:fld>
            <a:endParaRPr lang="en-US" dirty="0"/>
          </a:p>
        </p:txBody>
      </p:sp>
    </p:spTree>
    <p:extLst>
      <p:ext uri="{BB962C8B-B14F-4D97-AF65-F5344CB8AC3E}">
        <p14:creationId xmlns:p14="http://schemas.microsoft.com/office/powerpoint/2010/main" val="259577263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Esophagus </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lvl="0"/>
            <a:r>
              <a:rPr lang="en-US" dirty="0" smtClean="0"/>
              <a:t>Collapsible muscular tube</a:t>
            </a:r>
          </a:p>
          <a:p>
            <a:pPr lvl="0"/>
            <a:r>
              <a:rPr lang="en-US" dirty="0" smtClean="0"/>
              <a:t>Passageway for food between pharynx and stomach</a:t>
            </a:r>
          </a:p>
          <a:p>
            <a:pPr lvl="0"/>
            <a:r>
              <a:rPr lang="en-US" dirty="0" smtClean="0"/>
              <a:t>Located behind trachea and in front of vertebral column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31</a:t>
            </a:fld>
            <a:endParaRPr lang="en-US" dirty="0"/>
          </a:p>
        </p:txBody>
      </p:sp>
    </p:spTree>
    <p:extLst>
      <p:ext uri="{BB962C8B-B14F-4D97-AF65-F5344CB8AC3E}">
        <p14:creationId xmlns:p14="http://schemas.microsoft.com/office/powerpoint/2010/main" val="292925905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Esophagus </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dirty="0" smtClean="0"/>
              <a:t>Mucosa has glands that secrete mucus </a:t>
            </a:r>
          </a:p>
          <a:p>
            <a:pPr lvl="1"/>
            <a:r>
              <a:rPr lang="en-US" dirty="0" smtClean="0"/>
              <a:t>Keeps lining of esophagus moist and well lubricated</a:t>
            </a:r>
          </a:p>
          <a:p>
            <a:pPr lvl="2"/>
            <a:r>
              <a:rPr lang="en-US" dirty="0" smtClean="0"/>
              <a:t>Eases passage of food through esophagus</a:t>
            </a:r>
          </a:p>
          <a:p>
            <a:pPr lvl="0"/>
            <a:r>
              <a:rPr lang="en-US" dirty="0" smtClean="0"/>
              <a:t>Esophageal sphincter </a:t>
            </a:r>
          </a:p>
          <a:p>
            <a:pPr lvl="1"/>
            <a:r>
              <a:rPr lang="en-US" dirty="0" smtClean="0"/>
              <a:t>Also called cardiac sphincter</a:t>
            </a:r>
          </a:p>
          <a:p>
            <a:pPr lvl="1"/>
            <a:r>
              <a:rPr lang="en-US" dirty="0" smtClean="0"/>
              <a:t>Controls movement of food between esophagus and stomach</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32</a:t>
            </a:fld>
            <a:endParaRPr lang="en-US" dirty="0"/>
          </a:p>
        </p:txBody>
      </p:sp>
    </p:spTree>
    <p:extLst>
      <p:ext uri="{BB962C8B-B14F-4D97-AF65-F5344CB8AC3E}">
        <p14:creationId xmlns:p14="http://schemas.microsoft.com/office/powerpoint/2010/main" val="167301196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br>
              <a:rPr lang="en-US" dirty="0" smtClean="0"/>
            </a:br>
            <a:r>
              <a:rPr lang="en-US" dirty="0" smtClean="0"/>
              <a:t>Lesson 14.2: Process of Digestion</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marL="457200">
              <a:buFont typeface="+mj-lt"/>
              <a:buAutoNum type="arabicPeriod" startAt="7"/>
            </a:pPr>
            <a:r>
              <a:rPr lang="en-US" dirty="0" smtClean="0"/>
              <a:t>Describe the structure and features of the stomach and its role in digestion.</a:t>
            </a:r>
          </a:p>
          <a:p>
            <a:pPr marL="457200">
              <a:buFont typeface="+mj-lt"/>
              <a:buAutoNum type="arabicPeriod" startAt="7"/>
            </a:pPr>
            <a:r>
              <a:rPr lang="en-US" dirty="0" smtClean="0"/>
              <a:t>Describe the structure and features of the small intestine and its role in digestion and absorption.</a:t>
            </a:r>
          </a:p>
          <a:p>
            <a:pPr marL="457200">
              <a:buFont typeface="+mj-lt"/>
              <a:buAutoNum type="arabicPeriod" startAt="7"/>
            </a:pPr>
            <a:r>
              <a:rPr lang="en-US" dirty="0" smtClean="0"/>
              <a:t>Describe the structure, features, and function of the large intestine.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33</a:t>
            </a:fld>
            <a:endParaRPr lang="en-US" dirty="0"/>
          </a:p>
        </p:txBody>
      </p:sp>
    </p:spTree>
    <p:extLst>
      <p:ext uri="{BB962C8B-B14F-4D97-AF65-F5344CB8AC3E}">
        <p14:creationId xmlns:p14="http://schemas.microsoft.com/office/powerpoint/2010/main" val="417818403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br>
              <a:rPr lang="en-US" dirty="0" smtClean="0"/>
            </a:br>
            <a:r>
              <a:rPr lang="en-US" dirty="0" smtClean="0"/>
              <a:t>Lesson 14.2: Process of Digestion</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marL="457200" indent="-457200">
              <a:buFont typeface="+mj-lt"/>
              <a:buAutoNum type="arabicPeriod" startAt="10"/>
            </a:pPr>
            <a:r>
              <a:rPr lang="en-US" dirty="0" smtClean="0"/>
              <a:t>Describe the structure and function of the liver, gallbladder, and pancreas.</a:t>
            </a:r>
          </a:p>
          <a:p>
            <a:pPr marL="457200" indent="-457200">
              <a:buFont typeface="+mj-lt"/>
              <a:buAutoNum type="arabicPeriod" startAt="10"/>
            </a:pPr>
            <a:r>
              <a:rPr lang="en-US" dirty="0" smtClean="0"/>
              <a:t>Explain how substances are absorbed into the body through the small intestine.</a:t>
            </a:r>
          </a:p>
          <a:p>
            <a:pPr marL="457200" indent="-457200">
              <a:buFont typeface="+mj-lt"/>
              <a:buAutoNum type="arabicPeriod" startAt="10"/>
            </a:pPr>
            <a:r>
              <a:rPr lang="en-US" dirty="0" smtClean="0"/>
              <a:t>Describe ways in which the aging of an individual affects the digestive system.</a:t>
            </a:r>
          </a:p>
          <a:p>
            <a:pPr marL="457200" indent="-457200">
              <a:buFont typeface="+mj-lt"/>
              <a:buAutoNum type="arabicPeriod" startAt="10"/>
            </a:pPr>
            <a:r>
              <a:rPr lang="en-US" dirty="0" smtClean="0"/>
              <a:t>Identify pathology related to the digestive system.</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34</a:t>
            </a:fld>
            <a:endParaRPr lang="en-US" dirty="0"/>
          </a:p>
        </p:txBody>
      </p:sp>
    </p:spTree>
    <p:extLst>
      <p:ext uri="{BB962C8B-B14F-4D97-AF65-F5344CB8AC3E}">
        <p14:creationId xmlns:p14="http://schemas.microsoft.com/office/powerpoint/2010/main" val="58749828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Stomach </a:t>
            </a:r>
            <a:endParaRPr lang="en-US" dirty="0"/>
          </a:p>
        </p:txBody>
      </p:sp>
      <p:sp>
        <p:nvSpPr>
          <p:cNvPr id="3" name="Content Placeholder 2"/>
          <p:cNvSpPr>
            <a:spLocks noGrp="1"/>
          </p:cNvSpPr>
          <p:nvPr>
            <p:ph idx="1"/>
          </p:nvPr>
        </p:nvSpPr>
        <p:spPr>
          <a:xfrm>
            <a:off x="685800" y="1641475"/>
            <a:ext cx="7924800" cy="4454525"/>
          </a:xfrm>
        </p:spPr>
        <p:txBody>
          <a:bodyPr/>
          <a:lstStyle/>
          <a:p>
            <a:pPr lvl="0"/>
            <a:r>
              <a:rPr lang="en-US" dirty="0" smtClean="0"/>
              <a:t>Receives food from esophagus </a:t>
            </a:r>
          </a:p>
          <a:p>
            <a:pPr lvl="0"/>
            <a:r>
              <a:rPr lang="en-US" dirty="0" smtClean="0"/>
              <a:t>Located in the upper left quadrant of abdomen</a:t>
            </a:r>
          </a:p>
          <a:p>
            <a:pPr lvl="0"/>
            <a:r>
              <a:rPr lang="en-US" dirty="0" smtClean="0"/>
              <a:t>Average capacity: 1.5 liters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35</a:t>
            </a:fld>
            <a:endParaRPr lang="en-US" dirty="0"/>
          </a:p>
        </p:txBody>
      </p:sp>
    </p:spTree>
    <p:extLst>
      <p:ext uri="{BB962C8B-B14F-4D97-AF65-F5344CB8AC3E}">
        <p14:creationId xmlns:p14="http://schemas.microsoft.com/office/powerpoint/2010/main" val="208699875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lvl="0"/>
            <a:r>
              <a:rPr lang="en-US" dirty="0" smtClean="0"/>
              <a:t>Cardiac region: Small region around stomach opening from esophagus</a:t>
            </a:r>
          </a:p>
          <a:p>
            <a:pPr lvl="0"/>
            <a:r>
              <a:rPr lang="en-US" dirty="0" smtClean="0"/>
              <a:t>Fundus: Most superior region</a:t>
            </a:r>
          </a:p>
          <a:p>
            <a:pPr lvl="1"/>
            <a:r>
              <a:rPr lang="en-US" dirty="0" smtClean="0"/>
              <a:t>Balloons above cardiac region to form a temporary storage area</a:t>
            </a:r>
          </a:p>
          <a:p>
            <a:pPr lvl="0"/>
            <a:r>
              <a:rPr lang="en-US" dirty="0" smtClean="0"/>
              <a:t>Body: Main portion of stomach</a:t>
            </a:r>
          </a:p>
          <a:p>
            <a:pPr lvl="1"/>
            <a:r>
              <a:rPr lang="en-US" dirty="0" smtClean="0"/>
              <a:t>Curves to the right creating 2 curvatures</a:t>
            </a:r>
          </a:p>
          <a:p>
            <a:pPr lvl="2"/>
            <a:r>
              <a:rPr lang="en-US" dirty="0" smtClean="0"/>
              <a:t> Lesser curvature: Concave </a:t>
            </a:r>
          </a:p>
          <a:p>
            <a:pPr lvl="2"/>
            <a:r>
              <a:rPr lang="en-US" dirty="0" smtClean="0"/>
              <a:t> Greater curvature: Convex</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36</a:t>
            </a:fld>
            <a:endParaRPr lang="en-US" dirty="0"/>
          </a:p>
        </p:txBody>
      </p:sp>
    </p:spTree>
    <p:extLst>
      <p:ext uri="{BB962C8B-B14F-4D97-AF65-F5344CB8AC3E}">
        <p14:creationId xmlns:p14="http://schemas.microsoft.com/office/powerpoint/2010/main" val="322119830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dirty="0" smtClean="0"/>
              <a:t>Pyloric region: Narrow region as body approaches the exit from the stomach</a:t>
            </a:r>
          </a:p>
          <a:p>
            <a:pPr lvl="0"/>
            <a:r>
              <a:rPr lang="en-US" dirty="0" smtClean="0"/>
              <a:t>Pyloric sphincter acts as a valve between the stomach and small intestine</a:t>
            </a:r>
          </a:p>
          <a:p>
            <a:pPr lvl="0"/>
            <a:r>
              <a:rPr lang="en-US" dirty="0" smtClean="0"/>
              <a:t>Muscular layer in wall of stomach </a:t>
            </a:r>
          </a:p>
          <a:p>
            <a:pPr lvl="1"/>
            <a:r>
              <a:rPr lang="en-US" dirty="0" smtClean="0"/>
              <a:t>Mixes food with enzymes and other fluids</a:t>
            </a:r>
          </a:p>
          <a:p>
            <a:pPr lvl="1"/>
            <a:r>
              <a:rPr lang="en-US" dirty="0" smtClean="0"/>
              <a:t>Rugae: Longitudinal folds in the wall of the stomach</a:t>
            </a:r>
          </a:p>
          <a:p>
            <a:pPr lvl="2"/>
            <a:r>
              <a:rPr lang="en-US" dirty="0" smtClean="0"/>
              <a:t>Allow the stomach to expand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37</a:t>
            </a:fld>
            <a:endParaRPr lang="en-US" dirty="0"/>
          </a:p>
        </p:txBody>
      </p:sp>
    </p:spTree>
    <p:extLst>
      <p:ext uri="{BB962C8B-B14F-4D97-AF65-F5344CB8AC3E}">
        <p14:creationId xmlns:p14="http://schemas.microsoft.com/office/powerpoint/2010/main" val="265719410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Gastric Secretions</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dirty="0" smtClean="0"/>
              <a:t>Exocrine gastric glands: Composed of mucous cells, parietal cells, and chief cells</a:t>
            </a:r>
          </a:p>
          <a:p>
            <a:pPr lvl="1"/>
            <a:r>
              <a:rPr lang="en-US" dirty="0" smtClean="0"/>
              <a:t>Secrete gastric juice: 2-3 liters produced each day</a:t>
            </a:r>
          </a:p>
          <a:p>
            <a:pPr lvl="0"/>
            <a:r>
              <a:rPr lang="en-US" dirty="0" smtClean="0"/>
              <a:t>Exocrine gastric gland secretions</a:t>
            </a:r>
          </a:p>
          <a:p>
            <a:pPr lvl="1"/>
            <a:r>
              <a:rPr lang="en-US" dirty="0" smtClean="0"/>
              <a:t>Mucous cells secrete:</a:t>
            </a:r>
          </a:p>
          <a:p>
            <a:pPr lvl="2"/>
            <a:r>
              <a:rPr lang="en-US" dirty="0" smtClean="0"/>
              <a:t>Thick and alkaline mucus: Forms protective coating for stomach lining</a:t>
            </a:r>
          </a:p>
          <a:p>
            <a:pPr lvl="2"/>
            <a:r>
              <a:rPr lang="en-US" dirty="0" smtClean="0"/>
              <a:t>Thin and watery mucus: Mixes with the food and creates a fluid medium for chemical reactions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38</a:t>
            </a:fld>
            <a:endParaRPr lang="en-US" dirty="0"/>
          </a:p>
        </p:txBody>
      </p:sp>
    </p:spTree>
    <p:extLst>
      <p:ext uri="{BB962C8B-B14F-4D97-AF65-F5344CB8AC3E}">
        <p14:creationId xmlns:p14="http://schemas.microsoft.com/office/powerpoint/2010/main" val="230404470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Gastric Secretions</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dirty="0" smtClean="0"/>
              <a:t>Exocrine gastric gland secretions</a:t>
            </a:r>
          </a:p>
          <a:p>
            <a:pPr lvl="1"/>
            <a:r>
              <a:rPr lang="en-US" dirty="0" smtClean="0"/>
              <a:t>Parietal cells secrete:</a:t>
            </a:r>
          </a:p>
          <a:p>
            <a:pPr lvl="2"/>
            <a:r>
              <a:rPr lang="en-US" dirty="0" smtClean="0"/>
              <a:t>Hydrochloric acid</a:t>
            </a:r>
          </a:p>
          <a:p>
            <a:pPr lvl="2"/>
            <a:r>
              <a:rPr lang="en-US" dirty="0" smtClean="0"/>
              <a:t>Intrinsic factor: Aids in the absorption of vitamin B</a:t>
            </a:r>
            <a:r>
              <a:rPr lang="en-US" baseline="-25000" dirty="0" smtClean="0"/>
              <a:t>12</a:t>
            </a:r>
          </a:p>
          <a:p>
            <a:pPr lvl="1"/>
            <a:r>
              <a:rPr lang="en-US" dirty="0" smtClean="0"/>
              <a:t>Chief cells secrete:</a:t>
            </a:r>
          </a:p>
          <a:p>
            <a:pPr lvl="2"/>
            <a:r>
              <a:rPr lang="en-US" dirty="0" smtClean="0"/>
              <a:t>Pepsinogen: Inactive form of the enzyme pepsin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39</a:t>
            </a:fld>
            <a:endParaRPr lang="en-US" dirty="0"/>
          </a:p>
        </p:txBody>
      </p:sp>
    </p:spTree>
    <p:extLst>
      <p:ext uri="{BB962C8B-B14F-4D97-AF65-F5344CB8AC3E}">
        <p14:creationId xmlns:p14="http://schemas.microsoft.com/office/powerpoint/2010/main" val="19376868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to the Digestive System </a:t>
            </a: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dirty="0" smtClean="0"/>
              <a:t>Accessory organs</a:t>
            </a:r>
          </a:p>
          <a:p>
            <a:pPr lvl="1"/>
            <a:r>
              <a:rPr lang="en-US" dirty="0" smtClean="0"/>
              <a:t>Tongue and teeth </a:t>
            </a:r>
          </a:p>
          <a:p>
            <a:pPr lvl="1"/>
            <a:r>
              <a:rPr lang="en-US" dirty="0" smtClean="0"/>
              <a:t>Salivary glands, liver, gallbladder, and pancreas</a:t>
            </a:r>
          </a:p>
          <a:p>
            <a:pPr lvl="2"/>
            <a:r>
              <a:rPr lang="en-US" dirty="0" smtClean="0"/>
              <a:t>Secrete fluids into digestive tract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a:t>
            </a:fld>
            <a:endParaRPr lang="en-US" dirty="0"/>
          </a:p>
        </p:txBody>
      </p:sp>
    </p:spTree>
    <p:extLst>
      <p:ext uri="{BB962C8B-B14F-4D97-AF65-F5344CB8AC3E}">
        <p14:creationId xmlns:p14="http://schemas.microsoft.com/office/powerpoint/2010/main" val="118967159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Gastric Secretions</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dirty="0" smtClean="0"/>
              <a:t>Endocrine cells</a:t>
            </a:r>
          </a:p>
          <a:p>
            <a:pPr lvl="1"/>
            <a:r>
              <a:rPr lang="en-US" dirty="0" smtClean="0"/>
              <a:t>Secrete the hormone gastrin</a:t>
            </a:r>
          </a:p>
          <a:p>
            <a:pPr lvl="2"/>
            <a:r>
              <a:rPr lang="en-US" dirty="0" smtClean="0"/>
              <a:t>Functions in the regulation of gastric activity</a:t>
            </a:r>
          </a:p>
          <a:p>
            <a:pPr lvl="0"/>
            <a:r>
              <a:rPr lang="en-US" dirty="0" smtClean="0"/>
              <a:t>Churning action of stomach wall muscles</a:t>
            </a:r>
          </a:p>
          <a:p>
            <a:pPr lvl="1"/>
            <a:r>
              <a:rPr lang="en-US" dirty="0" smtClean="0"/>
              <a:t>Breaks food into smaller sizes </a:t>
            </a:r>
          </a:p>
          <a:p>
            <a:pPr lvl="1"/>
            <a:r>
              <a:rPr lang="en-US" dirty="0" smtClean="0"/>
              <a:t>Mixes them with gastric juice </a:t>
            </a:r>
          </a:p>
          <a:p>
            <a:pPr lvl="2"/>
            <a:r>
              <a:rPr lang="en-US" dirty="0" smtClean="0"/>
              <a:t>Produces a semifluid mixture: Chyme </a:t>
            </a:r>
          </a:p>
          <a:p>
            <a:pPr lvl="0"/>
            <a:r>
              <a:rPr lang="en-US" dirty="0" smtClean="0"/>
              <a:t>Chyme leaves the stomach through the pyloric sphincter</a:t>
            </a:r>
          </a:p>
          <a:p>
            <a:pPr lvl="1"/>
            <a:r>
              <a:rPr lang="en-US" dirty="0" smtClean="0"/>
              <a:t>Enters the small intestine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40</a:t>
            </a:fld>
            <a:endParaRPr lang="en-US" dirty="0"/>
          </a:p>
        </p:txBody>
      </p:sp>
    </p:spTree>
    <p:extLst>
      <p:ext uri="{BB962C8B-B14F-4D97-AF65-F5344CB8AC3E}">
        <p14:creationId xmlns:p14="http://schemas.microsoft.com/office/powerpoint/2010/main" val="159167731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Regulation of Gastric Secretions</a:t>
            </a:r>
            <a:br>
              <a:rPr lang="en-US" dirty="0" smtClean="0"/>
            </a:br>
            <a:r>
              <a:rPr lang="en-US" sz="1600" dirty="0" smtClean="0"/>
              <a:t>(Slide 1 of 6) </a:t>
            </a:r>
            <a:endParaRPr lang="en-US" sz="1600" dirty="0"/>
          </a:p>
        </p:txBody>
      </p:sp>
      <p:sp>
        <p:nvSpPr>
          <p:cNvPr id="3" name="Content Placeholder 2"/>
          <p:cNvSpPr>
            <a:spLocks noGrp="1"/>
          </p:cNvSpPr>
          <p:nvPr>
            <p:ph idx="1"/>
          </p:nvPr>
        </p:nvSpPr>
        <p:spPr/>
        <p:txBody>
          <a:bodyPr/>
          <a:lstStyle/>
          <a:p>
            <a:pPr lvl="0"/>
            <a:r>
              <a:rPr lang="en-US" dirty="0" smtClean="0"/>
              <a:t>Regulation of gastric secretions is accomplished through neural and hormonal mechanisms</a:t>
            </a:r>
          </a:p>
          <a:p>
            <a:pPr lvl="0"/>
            <a:r>
              <a:rPr lang="en-US" dirty="0" smtClean="0"/>
              <a:t>Gastric juice is produced all the time</a:t>
            </a:r>
          </a:p>
          <a:p>
            <a:pPr lvl="1"/>
            <a:r>
              <a:rPr lang="en-US" dirty="0" smtClean="0"/>
              <a:t>Amount varies on the basis of certain factors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41</a:t>
            </a:fld>
            <a:endParaRPr lang="en-US" dirty="0"/>
          </a:p>
        </p:txBody>
      </p:sp>
    </p:spTree>
    <p:extLst>
      <p:ext uri="{BB962C8B-B14F-4D97-AF65-F5344CB8AC3E}">
        <p14:creationId xmlns:p14="http://schemas.microsoft.com/office/powerpoint/2010/main" val="361897137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Regulation of gastric secretions </a:t>
            </a:r>
          </a:p>
          <a:p>
            <a:pPr lvl="1"/>
            <a:r>
              <a:rPr lang="en-US" dirty="0" smtClean="0"/>
              <a:t>Divided into cephalic, gastric, and intestinal phases </a:t>
            </a:r>
          </a:p>
          <a:p>
            <a:pPr lvl="0"/>
            <a:r>
              <a:rPr lang="en-US" dirty="0" smtClean="0"/>
              <a:t>Cephalic phase: Anticipates food and prepares stomach to receive it</a:t>
            </a:r>
          </a:p>
          <a:p>
            <a:pPr lvl="1"/>
            <a:r>
              <a:rPr lang="en-US" dirty="0" smtClean="0"/>
              <a:t>Triggered by sensory input</a:t>
            </a:r>
          </a:p>
          <a:p>
            <a:pPr lvl="2"/>
            <a:r>
              <a:rPr lang="en-US" dirty="0" smtClean="0"/>
              <a:t>Thinking about food</a:t>
            </a:r>
          </a:p>
          <a:p>
            <a:pPr lvl="2"/>
            <a:r>
              <a:rPr lang="en-US" dirty="0" smtClean="0"/>
              <a:t>Seeing, smelling, or tasting food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42</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Regulation of Gastric Secretions</a:t>
            </a:r>
            <a:br>
              <a:rPr lang="en-US" dirty="0" smtClean="0"/>
            </a:br>
            <a:r>
              <a:rPr lang="en-US" sz="1600" dirty="0" smtClean="0"/>
              <a:t>(Slide 2 of 6) </a:t>
            </a:r>
            <a:endParaRPr lang="en-US" sz="1600" dirty="0"/>
          </a:p>
        </p:txBody>
      </p:sp>
    </p:spTree>
    <p:extLst>
      <p:ext uri="{BB962C8B-B14F-4D97-AF65-F5344CB8AC3E}">
        <p14:creationId xmlns:p14="http://schemas.microsoft.com/office/powerpoint/2010/main" val="334269692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Cephalic phase: Anticipates food and prepares stomach to receive it</a:t>
            </a:r>
          </a:p>
          <a:p>
            <a:pPr lvl="1"/>
            <a:r>
              <a:rPr lang="en-US" dirty="0" smtClean="0"/>
              <a:t>Sensory input stimulates centers in the medulla oblongata</a:t>
            </a:r>
          </a:p>
          <a:p>
            <a:pPr lvl="2"/>
            <a:r>
              <a:rPr lang="en-US" dirty="0" smtClean="0"/>
              <a:t>Sends impulses through vagus nerve to stomach, which causes an increase in the secretion of gastric juice and the hormone gastrin</a:t>
            </a:r>
          </a:p>
          <a:p>
            <a:pPr lvl="1"/>
            <a:r>
              <a:rPr lang="en-US" dirty="0" smtClean="0"/>
              <a:t>Gastrin enters blood and circulates back to stomach </a:t>
            </a:r>
          </a:p>
          <a:p>
            <a:pPr lvl="2"/>
            <a:r>
              <a:rPr lang="en-US" dirty="0" smtClean="0"/>
              <a:t>Increases activity of gastric glands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43</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Regulation of Gastric Secretions</a:t>
            </a:r>
            <a:br>
              <a:rPr lang="en-US" dirty="0" smtClean="0"/>
            </a:br>
            <a:r>
              <a:rPr lang="en-US" sz="1600" dirty="0" smtClean="0"/>
              <a:t>(Slide 3 of 6) </a:t>
            </a:r>
            <a:endParaRPr lang="en-US" sz="1600" dirty="0"/>
          </a:p>
        </p:txBody>
      </p:sp>
    </p:spTree>
    <p:extLst>
      <p:ext uri="{BB962C8B-B14F-4D97-AF65-F5344CB8AC3E}">
        <p14:creationId xmlns:p14="http://schemas.microsoft.com/office/powerpoint/2010/main" val="267800579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Gastric phase begins when food reaches the stomach</a:t>
            </a:r>
          </a:p>
          <a:p>
            <a:pPr lvl="1"/>
            <a:r>
              <a:rPr lang="en-US" dirty="0" smtClean="0"/>
              <a:t>Presence of food in the stomach stimulates reflexes that result in gastrin secretion</a:t>
            </a:r>
          </a:p>
          <a:p>
            <a:pPr lvl="2"/>
            <a:r>
              <a:rPr lang="en-US" dirty="0" smtClean="0"/>
              <a:t>Gastrin stimulates secretion of gastric juice (contains hydrochloric acid and pepsinogen)</a:t>
            </a:r>
          </a:p>
          <a:p>
            <a:pPr lvl="1"/>
            <a:r>
              <a:rPr lang="en-US" dirty="0" smtClean="0"/>
              <a:t>Hydrochloric acid</a:t>
            </a:r>
          </a:p>
          <a:p>
            <a:pPr lvl="2"/>
            <a:r>
              <a:rPr lang="en-US" dirty="0" smtClean="0"/>
              <a:t>Acidifies stomach contents </a:t>
            </a:r>
          </a:p>
          <a:p>
            <a:pPr lvl="2"/>
            <a:r>
              <a:rPr lang="en-US" dirty="0" smtClean="0"/>
              <a:t>Activates pepsinogen into pepsin, breaks down proteins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44</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Regulation of Gastric Secretions</a:t>
            </a:r>
            <a:br>
              <a:rPr lang="en-US" dirty="0" smtClean="0"/>
            </a:br>
            <a:r>
              <a:rPr lang="en-US" sz="1600" dirty="0" smtClean="0"/>
              <a:t>(Slide 4 of 6) </a:t>
            </a:r>
            <a:endParaRPr lang="en-US" sz="1600" dirty="0"/>
          </a:p>
        </p:txBody>
      </p:sp>
    </p:spTree>
    <p:extLst>
      <p:ext uri="{BB962C8B-B14F-4D97-AF65-F5344CB8AC3E}">
        <p14:creationId xmlns:p14="http://schemas.microsoft.com/office/powerpoint/2010/main" val="271711054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Intestinal phase regulates entry of chyme into small intestine</a:t>
            </a:r>
          </a:p>
          <a:p>
            <a:pPr lvl="1"/>
            <a:r>
              <a:rPr lang="en-US" dirty="0" smtClean="0"/>
              <a:t>Triggered by passage of chyme through pyloric sphincter into duodenum</a:t>
            </a:r>
          </a:p>
          <a:p>
            <a:pPr lvl="1"/>
            <a:r>
              <a:rPr lang="en-US" dirty="0" smtClean="0"/>
              <a:t>Distention and the presence of acid chyme in duodenum</a:t>
            </a:r>
          </a:p>
          <a:p>
            <a:pPr lvl="2"/>
            <a:r>
              <a:rPr lang="en-US" dirty="0" smtClean="0"/>
              <a:t>Stimulates secretion of intestinal hormones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45</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Regulation of Gastric Secretions</a:t>
            </a:r>
            <a:br>
              <a:rPr lang="en-US" dirty="0" smtClean="0"/>
            </a:br>
            <a:r>
              <a:rPr lang="en-US" sz="1600" dirty="0" smtClean="0"/>
              <a:t>(Slide 5 of 6) </a:t>
            </a:r>
            <a:endParaRPr lang="en-US" sz="1600" dirty="0"/>
          </a:p>
        </p:txBody>
      </p:sp>
    </p:spTree>
    <p:extLst>
      <p:ext uri="{BB962C8B-B14F-4D97-AF65-F5344CB8AC3E}">
        <p14:creationId xmlns:p14="http://schemas.microsoft.com/office/powerpoint/2010/main" val="305343915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Intestinal phase regulates entry of chyme into small intestine</a:t>
            </a:r>
          </a:p>
          <a:p>
            <a:pPr lvl="1"/>
            <a:r>
              <a:rPr lang="en-US" dirty="0" smtClean="0"/>
              <a:t>Chyme is neutralized and moves away from duodenum</a:t>
            </a:r>
          </a:p>
          <a:p>
            <a:pPr lvl="2"/>
            <a:r>
              <a:rPr lang="en-US" dirty="0" smtClean="0"/>
              <a:t>Inhibitory responses stop</a:t>
            </a:r>
          </a:p>
          <a:p>
            <a:pPr lvl="2"/>
            <a:r>
              <a:rPr lang="en-US" dirty="0" smtClean="0"/>
              <a:t>Gastric secretion is again stimulated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46</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Regulation of Gastric Secretions</a:t>
            </a:r>
            <a:br>
              <a:rPr lang="en-US" dirty="0" smtClean="0"/>
            </a:br>
            <a:r>
              <a:rPr lang="en-US" sz="1600" dirty="0" smtClean="0"/>
              <a:t>(Slide 6 of 6) </a:t>
            </a:r>
            <a:endParaRPr lang="en-US" sz="1600" dirty="0"/>
          </a:p>
        </p:txBody>
      </p:sp>
    </p:spTree>
    <p:extLst>
      <p:ext uri="{BB962C8B-B14F-4D97-AF65-F5344CB8AC3E}">
        <p14:creationId xmlns:p14="http://schemas.microsoft.com/office/powerpoint/2010/main" val="38116656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Stomach Emptying</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Peristalsis in the stomach</a:t>
            </a:r>
          </a:p>
          <a:p>
            <a:pPr lvl="1"/>
            <a:r>
              <a:rPr lang="en-US" dirty="0" smtClean="0"/>
              <a:t>Pushes chyme toward the pyloric region</a:t>
            </a:r>
          </a:p>
          <a:p>
            <a:pPr lvl="0"/>
            <a:r>
              <a:rPr lang="en-US" dirty="0" smtClean="0"/>
              <a:t>As chyme accumulates, pyloric sphincter relaxes</a:t>
            </a:r>
          </a:p>
          <a:p>
            <a:pPr lvl="1"/>
            <a:r>
              <a:rPr lang="en-US" dirty="0" smtClean="0"/>
              <a:t>Small amount of chyme is pumped into small intestine</a:t>
            </a:r>
          </a:p>
          <a:p>
            <a:pPr lvl="0"/>
            <a:r>
              <a:rPr lang="en-US" dirty="0" smtClean="0"/>
              <a:t>Within 4 hours after a meal, stomach is empty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47</a:t>
            </a:fld>
            <a:endParaRPr lang="en-US" dirty="0"/>
          </a:p>
        </p:txBody>
      </p:sp>
    </p:spTree>
    <p:extLst>
      <p:ext uri="{BB962C8B-B14F-4D97-AF65-F5344CB8AC3E}">
        <p14:creationId xmlns:p14="http://schemas.microsoft.com/office/powerpoint/2010/main" val="240666398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Stomach Emptying</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Rate of stomach emptying</a:t>
            </a:r>
          </a:p>
          <a:p>
            <a:pPr lvl="1"/>
            <a:r>
              <a:rPr lang="en-US" dirty="0" smtClean="0"/>
              <a:t>Liquids pass through quickly</a:t>
            </a:r>
          </a:p>
          <a:p>
            <a:pPr lvl="1"/>
            <a:r>
              <a:rPr lang="en-US" dirty="0" smtClean="0"/>
              <a:t>Solids stay until mixed with gastric juice</a:t>
            </a:r>
          </a:p>
          <a:p>
            <a:pPr lvl="2"/>
            <a:r>
              <a:rPr lang="en-US" dirty="0" smtClean="0"/>
              <a:t>Carbohydrates move through rather quickly</a:t>
            </a:r>
          </a:p>
          <a:p>
            <a:pPr lvl="2"/>
            <a:r>
              <a:rPr lang="en-US" dirty="0" smtClean="0"/>
              <a:t>Proteins take a little longer</a:t>
            </a:r>
          </a:p>
          <a:p>
            <a:pPr lvl="2"/>
            <a:r>
              <a:rPr lang="en-US" dirty="0" smtClean="0"/>
              <a:t>Fatty foods may stay as long as 4-6 hours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48</a:t>
            </a:fld>
            <a:endParaRPr lang="en-US" dirty="0"/>
          </a:p>
        </p:txBody>
      </p:sp>
    </p:spTree>
    <p:extLst>
      <p:ext uri="{BB962C8B-B14F-4D97-AF65-F5344CB8AC3E}">
        <p14:creationId xmlns:p14="http://schemas.microsoft.com/office/powerpoint/2010/main" val="227621955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Small Intestine </a:t>
            </a:r>
            <a:endParaRPr lang="en-US" dirty="0"/>
          </a:p>
        </p:txBody>
      </p:sp>
      <p:sp>
        <p:nvSpPr>
          <p:cNvPr id="3" name="Content Placeholder 2"/>
          <p:cNvSpPr>
            <a:spLocks noGrp="1"/>
          </p:cNvSpPr>
          <p:nvPr>
            <p:ph idx="1"/>
          </p:nvPr>
        </p:nvSpPr>
        <p:spPr/>
        <p:txBody>
          <a:bodyPr/>
          <a:lstStyle/>
          <a:p>
            <a:pPr lvl="0"/>
            <a:r>
              <a:rPr lang="en-US" dirty="0" smtClean="0"/>
              <a:t>Extends from pyloric sphincter to ileocecal valve</a:t>
            </a:r>
          </a:p>
          <a:p>
            <a:pPr lvl="0"/>
            <a:r>
              <a:rPr lang="en-US" dirty="0" smtClean="0"/>
              <a:t>Functions</a:t>
            </a:r>
          </a:p>
          <a:p>
            <a:pPr lvl="1"/>
            <a:r>
              <a:rPr lang="en-US" dirty="0" smtClean="0"/>
              <a:t>Finishes process of digestion</a:t>
            </a:r>
          </a:p>
          <a:p>
            <a:pPr lvl="1"/>
            <a:r>
              <a:rPr lang="en-US" dirty="0" smtClean="0"/>
              <a:t>Absorbs nutrients</a:t>
            </a:r>
          </a:p>
          <a:p>
            <a:pPr lvl="1"/>
            <a:r>
              <a:rPr lang="en-US" dirty="0" smtClean="0"/>
              <a:t>Passes residue to large intestine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49</a:t>
            </a:fld>
            <a:endParaRPr lang="en-US" dirty="0"/>
          </a:p>
        </p:txBody>
      </p:sp>
    </p:spTree>
    <p:extLst>
      <p:ext uri="{BB962C8B-B14F-4D97-AF65-F5344CB8AC3E}">
        <p14:creationId xmlns:p14="http://schemas.microsoft.com/office/powerpoint/2010/main" val="25274646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the Digestive System </a:t>
            </a:r>
            <a:br>
              <a:rPr lang="en-US" dirty="0" smtClean="0"/>
            </a:br>
            <a:r>
              <a:rPr lang="en-US" sz="1600" dirty="0" smtClean="0"/>
              <a:t>(Slide 1 of 4)</a:t>
            </a:r>
            <a:endParaRPr lang="en-US" sz="1600" dirty="0"/>
          </a:p>
        </p:txBody>
      </p:sp>
      <p:sp>
        <p:nvSpPr>
          <p:cNvPr id="3" name="Content Placeholder 2"/>
          <p:cNvSpPr>
            <a:spLocks noGrp="1"/>
          </p:cNvSpPr>
          <p:nvPr>
            <p:ph idx="1"/>
          </p:nvPr>
        </p:nvSpPr>
        <p:spPr/>
        <p:txBody>
          <a:bodyPr/>
          <a:lstStyle/>
          <a:p>
            <a:pPr lvl="0"/>
            <a:r>
              <a:rPr lang="en-US" dirty="0" smtClean="0"/>
              <a:t>Food undergoes three types of processes in the body</a:t>
            </a:r>
          </a:p>
          <a:p>
            <a:pPr lvl="1"/>
            <a:r>
              <a:rPr lang="en-US" dirty="0" smtClean="0"/>
              <a:t>Digestion</a:t>
            </a:r>
          </a:p>
          <a:p>
            <a:pPr lvl="1"/>
            <a:r>
              <a:rPr lang="en-US" dirty="0" smtClean="0"/>
              <a:t>Absorption</a:t>
            </a:r>
          </a:p>
          <a:p>
            <a:pPr lvl="1"/>
            <a:r>
              <a:rPr lang="en-US" dirty="0" smtClean="0"/>
              <a:t>Metabolism</a:t>
            </a:r>
          </a:p>
          <a:p>
            <a:pPr lvl="0"/>
            <a:r>
              <a:rPr lang="en-US" dirty="0" smtClean="0"/>
              <a:t>Digestion and absorption occur in digestive tract</a:t>
            </a:r>
          </a:p>
          <a:p>
            <a:pPr lvl="0"/>
            <a:r>
              <a:rPr lang="en-US" dirty="0" smtClean="0"/>
              <a:t>After nutrients are absorbed, they are available to all cells in the body</a:t>
            </a:r>
          </a:p>
          <a:p>
            <a:pPr lvl="1"/>
            <a:r>
              <a:rPr lang="en-US" dirty="0" smtClean="0"/>
              <a:t>Used by the cells in metabolism</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a:t>
            </a:fld>
            <a:endParaRPr lang="en-US" dirty="0"/>
          </a:p>
        </p:txBody>
      </p:sp>
    </p:spTree>
    <p:extLst>
      <p:ext uri="{BB962C8B-B14F-4D97-AF65-F5344CB8AC3E}">
        <p14:creationId xmlns:p14="http://schemas.microsoft.com/office/powerpoint/2010/main" val="379926393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a:t>
            </a:r>
            <a:br>
              <a:rPr lang="en-US" dirty="0" smtClean="0"/>
            </a:br>
            <a:r>
              <a:rPr lang="en-US" sz="1600" dirty="0" smtClean="0"/>
              <a:t>(Slide 1 of 3)</a:t>
            </a:r>
            <a:endParaRPr lang="en-US" sz="1600" dirty="0"/>
          </a:p>
        </p:txBody>
      </p:sp>
      <p:sp>
        <p:nvSpPr>
          <p:cNvPr id="3" name="Content Placeholder 2"/>
          <p:cNvSpPr>
            <a:spLocks noGrp="1"/>
          </p:cNvSpPr>
          <p:nvPr>
            <p:ph idx="1"/>
          </p:nvPr>
        </p:nvSpPr>
        <p:spPr/>
        <p:txBody>
          <a:bodyPr/>
          <a:lstStyle/>
          <a:p>
            <a:pPr lvl="0"/>
            <a:r>
              <a:rPr lang="en-US" dirty="0" smtClean="0"/>
              <a:t>Plicae circulares: Circular folds in the wall of the intestines</a:t>
            </a:r>
          </a:p>
          <a:p>
            <a:pPr lvl="1"/>
            <a:r>
              <a:rPr lang="en-US" dirty="0" smtClean="0"/>
              <a:t>Increase surface area for absorption </a:t>
            </a:r>
          </a:p>
          <a:p>
            <a:pPr lvl="0"/>
            <a:r>
              <a:rPr lang="en-US" dirty="0" smtClean="0"/>
              <a:t>Villi: Fingerlike extensions of the mucosa</a:t>
            </a:r>
          </a:p>
          <a:p>
            <a:pPr lvl="1"/>
            <a:r>
              <a:rPr lang="en-US" dirty="0" smtClean="0"/>
              <a:t>Project from the circular folds</a:t>
            </a:r>
          </a:p>
          <a:p>
            <a:pPr lvl="1"/>
            <a:r>
              <a:rPr lang="en-US" dirty="0" smtClean="0"/>
              <a:t>Further increase the surface area for absorption</a:t>
            </a:r>
          </a:p>
          <a:p>
            <a:pPr lvl="0"/>
            <a:r>
              <a:rPr lang="en-US" dirty="0" smtClean="0"/>
              <a:t>Each villus surrounds a blood capillary network and a lymph capillary (lacteal)</a:t>
            </a:r>
          </a:p>
          <a:p>
            <a:pPr lvl="1"/>
            <a:r>
              <a:rPr lang="en-US" dirty="0" smtClean="0"/>
              <a:t>Function: Absorption of nutrients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50</a:t>
            </a:fld>
            <a:endParaRPr lang="en-US" dirty="0"/>
          </a:p>
        </p:txBody>
      </p:sp>
    </p:spTree>
    <p:extLst>
      <p:ext uri="{BB962C8B-B14F-4D97-AF65-F5344CB8AC3E}">
        <p14:creationId xmlns:p14="http://schemas.microsoft.com/office/powerpoint/2010/main" val="111531790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a:t>
            </a:r>
            <a:br>
              <a:rPr lang="en-US" dirty="0" smtClean="0"/>
            </a:br>
            <a:r>
              <a:rPr lang="en-US" sz="1600" dirty="0" smtClean="0"/>
              <a:t>(Slide 2 of 3)</a:t>
            </a:r>
            <a:endParaRPr lang="en-US" sz="1600" dirty="0"/>
          </a:p>
        </p:txBody>
      </p:sp>
      <p:sp>
        <p:nvSpPr>
          <p:cNvPr id="3" name="Content Placeholder 2"/>
          <p:cNvSpPr>
            <a:spLocks noGrp="1"/>
          </p:cNvSpPr>
          <p:nvPr>
            <p:ph idx="1"/>
          </p:nvPr>
        </p:nvSpPr>
        <p:spPr/>
        <p:txBody>
          <a:bodyPr/>
          <a:lstStyle/>
          <a:p>
            <a:pPr lvl="0"/>
            <a:r>
              <a:rPr lang="en-US" dirty="0" smtClean="0"/>
              <a:t>Intestinal glands: Between adjacent villi</a:t>
            </a:r>
          </a:p>
          <a:p>
            <a:pPr lvl="0"/>
            <a:r>
              <a:rPr lang="en-US" dirty="0" smtClean="0"/>
              <a:t>Surface epithelium on the villi contains tiny hairlike extensions: Microvilli</a:t>
            </a:r>
          </a:p>
          <a:p>
            <a:pPr lvl="1"/>
            <a:r>
              <a:rPr lang="en-US" dirty="0" smtClean="0"/>
              <a:t>Form a brush border</a:t>
            </a:r>
          </a:p>
          <a:p>
            <a:pPr lvl="1"/>
            <a:r>
              <a:rPr lang="en-US" dirty="0" smtClean="0"/>
              <a:t>Increase surface area for absorption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51</a:t>
            </a:fld>
            <a:endParaRPr lang="en-US" dirty="0"/>
          </a:p>
        </p:txBody>
      </p:sp>
    </p:spTree>
    <p:extLst>
      <p:ext uri="{BB962C8B-B14F-4D97-AF65-F5344CB8AC3E}">
        <p14:creationId xmlns:p14="http://schemas.microsoft.com/office/powerpoint/2010/main" val="349605140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a:t>
            </a:r>
            <a:br>
              <a:rPr lang="en-US" dirty="0" smtClean="0"/>
            </a:br>
            <a:r>
              <a:rPr lang="en-US" sz="1600" dirty="0" smtClean="0"/>
              <a:t>(Slide 3 of 3)</a:t>
            </a:r>
            <a:endParaRPr lang="en-US" sz="1600" dirty="0"/>
          </a:p>
        </p:txBody>
      </p:sp>
      <p:sp>
        <p:nvSpPr>
          <p:cNvPr id="3" name="Content Placeholder 2"/>
          <p:cNvSpPr>
            <a:spLocks noGrp="1"/>
          </p:cNvSpPr>
          <p:nvPr>
            <p:ph idx="1"/>
          </p:nvPr>
        </p:nvSpPr>
        <p:spPr/>
        <p:txBody>
          <a:bodyPr/>
          <a:lstStyle/>
          <a:p>
            <a:pPr lvl="0"/>
            <a:r>
              <a:rPr lang="en-US" dirty="0" smtClean="0"/>
              <a:t>Three regions of the small intestine:</a:t>
            </a:r>
          </a:p>
          <a:p>
            <a:pPr lvl="1"/>
            <a:r>
              <a:rPr lang="en-US" dirty="0" smtClean="0"/>
              <a:t>Duodenum: First portion</a:t>
            </a:r>
          </a:p>
          <a:p>
            <a:pPr lvl="2"/>
            <a:r>
              <a:rPr lang="en-US" dirty="0" smtClean="0"/>
              <a:t>Begins at pyloric sphincter and ends at jejunum</a:t>
            </a:r>
          </a:p>
          <a:p>
            <a:pPr lvl="2"/>
            <a:r>
              <a:rPr lang="en-US" dirty="0" smtClean="0"/>
              <a:t>Receives chyme from the stomach</a:t>
            </a:r>
          </a:p>
          <a:p>
            <a:pPr lvl="2"/>
            <a:r>
              <a:rPr lang="en-US" dirty="0" smtClean="0"/>
              <a:t>Receives secretions from liver and pancreas </a:t>
            </a:r>
          </a:p>
          <a:p>
            <a:pPr lvl="1"/>
            <a:r>
              <a:rPr lang="en-US" dirty="0" smtClean="0"/>
              <a:t>Jejunum: Middle portion</a:t>
            </a:r>
          </a:p>
          <a:p>
            <a:pPr lvl="1"/>
            <a:r>
              <a:rPr lang="en-US" dirty="0" smtClean="0"/>
              <a:t>Ileum: Last portion </a:t>
            </a:r>
          </a:p>
          <a:p>
            <a:pPr lvl="0"/>
            <a:r>
              <a:rPr lang="en-US" dirty="0" smtClean="0"/>
              <a:t>Mesentery: Extensions of peritoneum</a:t>
            </a:r>
          </a:p>
          <a:p>
            <a:pPr lvl="1"/>
            <a:r>
              <a:rPr lang="en-US" dirty="0" smtClean="0"/>
              <a:t>Suspend intestines from the abdominal wall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52</a:t>
            </a:fld>
            <a:endParaRPr lang="en-US" dirty="0"/>
          </a:p>
        </p:txBody>
      </p:sp>
    </p:spTree>
    <p:extLst>
      <p:ext uri="{BB962C8B-B14F-4D97-AF65-F5344CB8AC3E}">
        <p14:creationId xmlns:p14="http://schemas.microsoft.com/office/powerpoint/2010/main" val="261386249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Secretions of the Small Intestine</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lvl="0"/>
            <a:r>
              <a:rPr lang="en-US" dirty="0" smtClean="0"/>
              <a:t>Large amounts of watery fluid are secreted by intestinal glands</a:t>
            </a:r>
          </a:p>
          <a:p>
            <a:pPr lvl="1"/>
            <a:r>
              <a:rPr lang="en-US" dirty="0" smtClean="0"/>
              <a:t>Keeps chyme in a liquid form </a:t>
            </a:r>
          </a:p>
          <a:p>
            <a:pPr lvl="2"/>
            <a:r>
              <a:rPr lang="en-US" dirty="0" smtClean="0"/>
              <a:t>Appropriate environment for chemical reactions </a:t>
            </a:r>
          </a:p>
          <a:p>
            <a:pPr lvl="2"/>
            <a:r>
              <a:rPr lang="en-US" dirty="0" smtClean="0"/>
              <a:t>Fluid medium for absorption of nutrients</a:t>
            </a:r>
          </a:p>
          <a:p>
            <a:pPr lvl="0"/>
            <a:r>
              <a:rPr lang="en-US" dirty="0" smtClean="0"/>
              <a:t>Mucus</a:t>
            </a:r>
          </a:p>
          <a:p>
            <a:pPr lvl="1"/>
            <a:r>
              <a:rPr lang="en-US" dirty="0" smtClean="0"/>
              <a:t>Protects intestinal wall from acid chyme and digestive enzymes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53</a:t>
            </a:fld>
            <a:endParaRPr lang="en-US" dirty="0"/>
          </a:p>
        </p:txBody>
      </p:sp>
    </p:spTree>
    <p:extLst>
      <p:ext uri="{BB962C8B-B14F-4D97-AF65-F5344CB8AC3E}">
        <p14:creationId xmlns:p14="http://schemas.microsoft.com/office/powerpoint/2010/main" val="247718639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Secretions of the Small Intestine </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dirty="0" smtClean="0"/>
              <a:t>Digestive enzymes are located in microvilli </a:t>
            </a:r>
          </a:p>
          <a:p>
            <a:pPr lvl="1"/>
            <a:r>
              <a:rPr lang="en-US" dirty="0" smtClean="0"/>
              <a:t>Peptidase: Acts on proteins </a:t>
            </a:r>
          </a:p>
          <a:p>
            <a:pPr lvl="1"/>
            <a:r>
              <a:rPr lang="en-US" dirty="0" smtClean="0"/>
              <a:t>Maltase, sucrase, and lactase: Act on disaccharides (double sugars)</a:t>
            </a:r>
          </a:p>
          <a:p>
            <a:pPr lvl="1"/>
            <a:r>
              <a:rPr lang="en-US" dirty="0" smtClean="0"/>
              <a:t>Intestinal lipase: Acts on fats</a:t>
            </a:r>
          </a:p>
          <a:p>
            <a:pPr lvl="0"/>
            <a:r>
              <a:rPr lang="en-US" dirty="0" smtClean="0"/>
              <a:t>Enterokinase: Enzyme that activates a protein-splitting enzyme (trypsinogen) from the pancreas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54</a:t>
            </a:fld>
            <a:endParaRPr lang="en-US" dirty="0"/>
          </a:p>
        </p:txBody>
      </p:sp>
    </p:spTree>
    <p:extLst>
      <p:ext uri="{BB962C8B-B14F-4D97-AF65-F5344CB8AC3E}">
        <p14:creationId xmlns:p14="http://schemas.microsoft.com/office/powerpoint/2010/main" val="328660374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Large Intestine </a:t>
            </a:r>
            <a:endParaRPr lang="en-US" dirty="0"/>
          </a:p>
        </p:txBody>
      </p:sp>
      <p:sp>
        <p:nvSpPr>
          <p:cNvPr id="3" name="Content Placeholder 2"/>
          <p:cNvSpPr>
            <a:spLocks noGrp="1"/>
          </p:cNvSpPr>
          <p:nvPr>
            <p:ph idx="1"/>
          </p:nvPr>
        </p:nvSpPr>
        <p:spPr/>
        <p:txBody>
          <a:bodyPr/>
          <a:lstStyle/>
          <a:p>
            <a:pPr lvl="0"/>
            <a:r>
              <a:rPr lang="en-US" dirty="0" smtClean="0"/>
              <a:t>Begins at ileocecal junction and ends at the anus</a:t>
            </a:r>
          </a:p>
          <a:p>
            <a:pPr lvl="1"/>
            <a:r>
              <a:rPr lang="en-US" dirty="0" smtClean="0"/>
              <a:t>Ileocecal junction is where ileum enters the large intestine</a:t>
            </a:r>
          </a:p>
          <a:p>
            <a:pPr lvl="0"/>
            <a:r>
              <a:rPr lang="en-US" dirty="0" smtClean="0"/>
              <a:t>Ileocecal sphincter and ileocecal valve</a:t>
            </a:r>
          </a:p>
          <a:p>
            <a:pPr lvl="1"/>
            <a:r>
              <a:rPr lang="en-US" dirty="0" smtClean="0"/>
              <a:t>Circular band of smooth muscle fibers at ileocecal junction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55</a:t>
            </a:fld>
            <a:endParaRPr lang="en-US" dirty="0"/>
          </a:p>
        </p:txBody>
      </p:sp>
    </p:spTree>
    <p:extLst>
      <p:ext uri="{BB962C8B-B14F-4D97-AF65-F5344CB8AC3E}">
        <p14:creationId xmlns:p14="http://schemas.microsoft.com/office/powerpoint/2010/main" val="356154388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Characteristics</a:t>
            </a:r>
            <a:endParaRPr lang="en-US" dirty="0"/>
          </a:p>
        </p:txBody>
      </p:sp>
      <p:sp>
        <p:nvSpPr>
          <p:cNvPr id="3" name="Content Placeholder 2"/>
          <p:cNvSpPr>
            <a:spLocks noGrp="1"/>
          </p:cNvSpPr>
          <p:nvPr>
            <p:ph idx="1"/>
          </p:nvPr>
        </p:nvSpPr>
        <p:spPr/>
        <p:txBody>
          <a:bodyPr/>
          <a:lstStyle/>
          <a:p>
            <a:pPr lvl="0"/>
            <a:r>
              <a:rPr lang="en-US" dirty="0" smtClean="0"/>
              <a:t>Mucosa</a:t>
            </a:r>
          </a:p>
          <a:p>
            <a:pPr lvl="1"/>
            <a:r>
              <a:rPr lang="en-US" dirty="0" smtClean="0"/>
              <a:t>Large numbers of goblet cells</a:t>
            </a:r>
          </a:p>
          <a:p>
            <a:pPr lvl="1"/>
            <a:r>
              <a:rPr lang="en-US" dirty="0" smtClean="0"/>
              <a:t>No villi</a:t>
            </a:r>
          </a:p>
          <a:p>
            <a:pPr lvl="0"/>
            <a:r>
              <a:rPr lang="en-US" dirty="0" smtClean="0"/>
              <a:t>Longitudinal muscle</a:t>
            </a:r>
          </a:p>
          <a:p>
            <a:pPr lvl="1"/>
            <a:r>
              <a:rPr lang="en-US" dirty="0" smtClean="0"/>
              <a:t>Limited to three distinct bands: Teniae coli </a:t>
            </a:r>
          </a:p>
          <a:p>
            <a:pPr lvl="2"/>
            <a:r>
              <a:rPr lang="en-US" dirty="0" smtClean="0"/>
              <a:t>Run the entire length of colon</a:t>
            </a:r>
          </a:p>
          <a:p>
            <a:pPr lvl="2"/>
            <a:r>
              <a:rPr lang="en-US" dirty="0" smtClean="0"/>
              <a:t>Contraction creates a series of pouches: Haustra </a:t>
            </a:r>
          </a:p>
          <a:p>
            <a:pPr lvl="0"/>
            <a:r>
              <a:rPr lang="en-US" dirty="0" smtClean="0"/>
              <a:t>Epiploic appendages: Pieces of fat-filled connective tissue</a:t>
            </a:r>
          </a:p>
          <a:p>
            <a:pPr lvl="1"/>
            <a:r>
              <a:rPr lang="en-US" dirty="0" smtClean="0"/>
              <a:t>Attached to outer surface of colon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56</a:t>
            </a:fld>
            <a:endParaRPr lang="en-US" dirty="0"/>
          </a:p>
        </p:txBody>
      </p:sp>
    </p:spTree>
    <p:extLst>
      <p:ext uri="{BB962C8B-B14F-4D97-AF65-F5344CB8AC3E}">
        <p14:creationId xmlns:p14="http://schemas.microsoft.com/office/powerpoint/2010/main" val="120815545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Regions of the Large Intestine</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Cecum: Blind pouch that extends from ileocecal junction</a:t>
            </a:r>
          </a:p>
          <a:p>
            <a:pPr lvl="1"/>
            <a:r>
              <a:rPr lang="en-US" dirty="0" smtClean="0"/>
              <a:t>Vermiform appendix: Attached to cecum</a:t>
            </a:r>
          </a:p>
          <a:p>
            <a:pPr lvl="2"/>
            <a:r>
              <a:rPr lang="en-US" dirty="0" smtClean="0"/>
              <a:t>No function in digestion </a:t>
            </a:r>
          </a:p>
          <a:p>
            <a:pPr lvl="0"/>
            <a:r>
              <a:rPr lang="en-US" dirty="0" smtClean="0"/>
              <a:t>Colon: Longest portion of large intestine </a:t>
            </a:r>
          </a:p>
          <a:p>
            <a:pPr lvl="1"/>
            <a:r>
              <a:rPr lang="en-US" dirty="0" smtClean="0"/>
              <a:t>Ascending colon</a:t>
            </a:r>
          </a:p>
          <a:p>
            <a:pPr lvl="1"/>
            <a:r>
              <a:rPr lang="en-US" dirty="0" smtClean="0"/>
              <a:t>Transverse colon</a:t>
            </a:r>
          </a:p>
          <a:p>
            <a:pPr lvl="1"/>
            <a:r>
              <a:rPr lang="en-US" dirty="0" smtClean="0"/>
              <a:t>Descending colon</a:t>
            </a:r>
          </a:p>
          <a:p>
            <a:pPr lvl="1"/>
            <a:r>
              <a:rPr lang="en-US" dirty="0" smtClean="0"/>
              <a:t>Sigmoid colon: S-shaped curve of the colon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57</a:t>
            </a:fld>
            <a:endParaRPr lang="en-US" dirty="0"/>
          </a:p>
        </p:txBody>
      </p:sp>
    </p:spTree>
    <p:extLst>
      <p:ext uri="{BB962C8B-B14F-4D97-AF65-F5344CB8AC3E}">
        <p14:creationId xmlns:p14="http://schemas.microsoft.com/office/powerpoint/2010/main" val="290973608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Regions of the Large Intestine</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Rectum</a:t>
            </a:r>
          </a:p>
          <a:p>
            <a:pPr lvl="1"/>
            <a:r>
              <a:rPr lang="en-US" dirty="0" smtClean="0"/>
              <a:t>Mucosa is folded to form longitudinal anal columns</a:t>
            </a:r>
          </a:p>
          <a:p>
            <a:pPr lvl="0"/>
            <a:r>
              <a:rPr lang="en-US" dirty="0" smtClean="0"/>
              <a:t>Anal canal</a:t>
            </a:r>
          </a:p>
          <a:p>
            <a:pPr lvl="1"/>
            <a:r>
              <a:rPr lang="en-US" dirty="0" smtClean="0"/>
              <a:t>Anus opens to the outside </a:t>
            </a:r>
          </a:p>
          <a:p>
            <a:pPr lvl="2"/>
            <a:r>
              <a:rPr lang="en-US" dirty="0" smtClean="0"/>
              <a:t>Internal anal sphincter: Under involuntary control</a:t>
            </a:r>
          </a:p>
          <a:p>
            <a:pPr lvl="2"/>
            <a:r>
              <a:rPr lang="en-US" dirty="0" smtClean="0"/>
              <a:t>External anal sphincter: Under voluntary control</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58</a:t>
            </a:fld>
            <a:endParaRPr lang="en-US" dirty="0"/>
          </a:p>
        </p:txBody>
      </p:sp>
    </p:spTree>
    <p:extLst>
      <p:ext uri="{BB962C8B-B14F-4D97-AF65-F5344CB8AC3E}">
        <p14:creationId xmlns:p14="http://schemas.microsoft.com/office/powerpoint/2010/main" val="369300879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the Large Intestine </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lvl="0"/>
            <a:r>
              <a:rPr lang="en-US" dirty="0" smtClean="0"/>
              <a:t>Functions</a:t>
            </a:r>
          </a:p>
          <a:p>
            <a:pPr lvl="1"/>
            <a:r>
              <a:rPr lang="en-US" dirty="0" smtClean="0"/>
              <a:t>Absorption of fluid and electrolytes</a:t>
            </a:r>
          </a:p>
          <a:p>
            <a:pPr lvl="1"/>
            <a:r>
              <a:rPr lang="en-US" dirty="0" smtClean="0"/>
              <a:t>Elimination of waste products</a:t>
            </a:r>
          </a:p>
          <a:p>
            <a:pPr lvl="0"/>
            <a:r>
              <a:rPr lang="en-US" dirty="0" smtClean="0"/>
              <a:t>Chyme that enters large intestine contains materials that were not digested or absorbed in small intestine</a:t>
            </a:r>
          </a:p>
          <a:p>
            <a:pPr lvl="1"/>
            <a:r>
              <a:rPr lang="en-US" dirty="0" smtClean="0"/>
              <a:t>Residue that remains becomes the feces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59</a:t>
            </a:fld>
            <a:endParaRPr lang="en-US" dirty="0"/>
          </a:p>
        </p:txBody>
      </p:sp>
    </p:spTree>
    <p:extLst>
      <p:ext uri="{BB962C8B-B14F-4D97-AF65-F5344CB8AC3E}">
        <p14:creationId xmlns:p14="http://schemas.microsoft.com/office/powerpoint/2010/main" val="30237131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Preparation of food for use by the body’s cells </a:t>
            </a:r>
          </a:p>
          <a:p>
            <a:pPr lvl="1"/>
            <a:r>
              <a:rPr lang="en-US" dirty="0" smtClean="0"/>
              <a:t>Ingestion: Taking in of food</a:t>
            </a:r>
          </a:p>
          <a:p>
            <a:pPr lvl="1"/>
            <a:r>
              <a:rPr lang="en-US" dirty="0" smtClean="0"/>
              <a:t>Mechanical digestion: Food broken into smaller particles </a:t>
            </a:r>
          </a:p>
          <a:p>
            <a:pPr lvl="2"/>
            <a:r>
              <a:rPr lang="en-US" dirty="0" smtClean="0"/>
              <a:t>Chewing (mastication)</a:t>
            </a:r>
          </a:p>
          <a:p>
            <a:pPr lvl="2"/>
            <a:r>
              <a:rPr lang="en-US" dirty="0" smtClean="0"/>
              <a:t>Churning and mixing actions in stomach</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Functions of the Digestive System </a:t>
            </a:r>
            <a:br>
              <a:rPr lang="en-US" dirty="0" smtClean="0"/>
            </a:br>
            <a:r>
              <a:rPr lang="en-US" sz="1600" dirty="0" smtClean="0"/>
              <a:t>(Slide 2 of 4)</a:t>
            </a:r>
            <a:endParaRPr lang="en-US" sz="1600" dirty="0"/>
          </a:p>
        </p:txBody>
      </p:sp>
    </p:spTree>
    <p:extLst>
      <p:ext uri="{BB962C8B-B14F-4D97-AF65-F5344CB8AC3E}">
        <p14:creationId xmlns:p14="http://schemas.microsoft.com/office/powerpoint/2010/main" val="160941603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the Large Intestine </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dirty="0" smtClean="0"/>
              <a:t>Sluggish mixing and peristaltic movements are more likely to occur after a meal</a:t>
            </a:r>
          </a:p>
          <a:p>
            <a:pPr lvl="1"/>
            <a:r>
              <a:rPr lang="en-US" dirty="0" smtClean="0"/>
              <a:t>Result of reflexes initiated in small intestine</a:t>
            </a:r>
          </a:p>
          <a:p>
            <a:pPr lvl="0"/>
            <a:r>
              <a:rPr lang="en-US" dirty="0" smtClean="0"/>
              <a:t>As rectum fills with feces, defecation reflex is triggered </a:t>
            </a:r>
          </a:p>
          <a:p>
            <a:pPr lvl="0"/>
            <a:r>
              <a:rPr lang="en-US" dirty="0" smtClean="0"/>
              <a:t>Mucus is the only secretory product in large intestine</a:t>
            </a:r>
          </a:p>
          <a:p>
            <a:pPr lvl="1"/>
            <a:r>
              <a:rPr lang="en-US" dirty="0" smtClean="0"/>
              <a:t>Protects intestinal wall against abrasion and irritation from chyme</a:t>
            </a:r>
          </a:p>
          <a:p>
            <a:pPr lvl="1"/>
            <a:r>
              <a:rPr lang="en-US" dirty="0" smtClean="0"/>
              <a:t>Helps hold particles of fecal matter together</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60</a:t>
            </a:fld>
            <a:endParaRPr lang="en-US" dirty="0"/>
          </a:p>
        </p:txBody>
      </p:sp>
    </p:spTree>
    <p:extLst>
      <p:ext uri="{BB962C8B-B14F-4D97-AF65-F5344CB8AC3E}">
        <p14:creationId xmlns:p14="http://schemas.microsoft.com/office/powerpoint/2010/main" val="256332784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Liver </a:t>
            </a:r>
            <a:endParaRPr lang="en-US" dirty="0"/>
          </a:p>
        </p:txBody>
      </p:sp>
      <p:sp>
        <p:nvSpPr>
          <p:cNvPr id="3" name="Content Placeholder 2"/>
          <p:cNvSpPr>
            <a:spLocks noGrp="1"/>
          </p:cNvSpPr>
          <p:nvPr>
            <p:ph idx="1"/>
          </p:nvPr>
        </p:nvSpPr>
        <p:spPr/>
        <p:txBody>
          <a:bodyPr/>
          <a:lstStyle/>
          <a:p>
            <a:pPr lvl="0"/>
            <a:r>
              <a:rPr lang="en-US" dirty="0" smtClean="0"/>
              <a:t>Largest gland in the body</a:t>
            </a:r>
          </a:p>
          <a:p>
            <a:pPr lvl="0"/>
            <a:r>
              <a:rPr lang="en-US" dirty="0" smtClean="0"/>
              <a:t>Location </a:t>
            </a:r>
          </a:p>
          <a:p>
            <a:pPr lvl="1"/>
            <a:r>
              <a:rPr lang="en-US" dirty="0" smtClean="0"/>
              <a:t>Right hypochondriac and epigastric regions of abdomen</a:t>
            </a:r>
          </a:p>
          <a:p>
            <a:pPr lvl="1"/>
            <a:r>
              <a:rPr lang="en-US" dirty="0" smtClean="0"/>
              <a:t>Just beneath diaphragm</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61</a:t>
            </a:fld>
            <a:endParaRPr lang="en-US" dirty="0"/>
          </a:p>
        </p:txBody>
      </p:sp>
    </p:spTree>
    <p:extLst>
      <p:ext uri="{BB962C8B-B14F-4D97-AF65-F5344CB8AC3E}">
        <p14:creationId xmlns:p14="http://schemas.microsoft.com/office/powerpoint/2010/main" val="103776369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the Liver</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dirty="0" smtClean="0"/>
              <a:t>Divided into two major lobes and two minor lobes</a:t>
            </a:r>
          </a:p>
          <a:p>
            <a:pPr lvl="0"/>
            <a:r>
              <a:rPr lang="en-US" dirty="0" smtClean="0"/>
              <a:t>Falciform ligament attaches liver to abdominal wall</a:t>
            </a:r>
          </a:p>
          <a:p>
            <a:pPr lvl="1"/>
            <a:r>
              <a:rPr lang="en-US" dirty="0" smtClean="0"/>
              <a:t>Separates right lobe from left lobe (major lobes of liver)</a:t>
            </a:r>
          </a:p>
          <a:p>
            <a:pPr lvl="0"/>
            <a:r>
              <a:rPr lang="en-US" dirty="0" smtClean="0"/>
              <a:t>Caudate lobe and quadrate lobe (minor lobes of liver)</a:t>
            </a:r>
          </a:p>
          <a:p>
            <a:pPr lvl="0"/>
            <a:r>
              <a:rPr lang="en-US" dirty="0" smtClean="0"/>
              <a:t>Porta</a:t>
            </a:r>
          </a:p>
          <a:p>
            <a:pPr lvl="1"/>
            <a:r>
              <a:rPr lang="en-US" dirty="0" smtClean="0"/>
              <a:t>Hepatic artery and hepatic portal vein enter liver </a:t>
            </a:r>
          </a:p>
          <a:p>
            <a:pPr lvl="1"/>
            <a:r>
              <a:rPr lang="en-US" dirty="0" smtClean="0"/>
              <a:t>Hepatic ducts exit liver</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62</a:t>
            </a:fld>
            <a:endParaRPr lang="en-US" dirty="0"/>
          </a:p>
        </p:txBody>
      </p:sp>
    </p:spTree>
    <p:extLst>
      <p:ext uri="{BB962C8B-B14F-4D97-AF65-F5344CB8AC3E}">
        <p14:creationId xmlns:p14="http://schemas.microsoft.com/office/powerpoint/2010/main" val="60742821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the Liver</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dirty="0" smtClean="0"/>
              <a:t>Liver lobules: Functional units of the liver</a:t>
            </a:r>
          </a:p>
          <a:p>
            <a:pPr lvl="1"/>
            <a:r>
              <a:rPr lang="en-US" dirty="0" smtClean="0"/>
              <a:t>Consist of hepatocytes (liver cells) </a:t>
            </a:r>
          </a:p>
          <a:p>
            <a:pPr lvl="2"/>
            <a:r>
              <a:rPr lang="en-US" dirty="0" smtClean="0"/>
              <a:t>Radiate outward from central vein </a:t>
            </a:r>
          </a:p>
          <a:p>
            <a:pPr lvl="1"/>
            <a:r>
              <a:rPr lang="en-US" dirty="0" smtClean="0"/>
              <a:t>Central veins of adjacent lobules unite to form hepatic veins</a:t>
            </a:r>
          </a:p>
          <a:p>
            <a:pPr lvl="2"/>
            <a:r>
              <a:rPr lang="en-US" dirty="0" smtClean="0"/>
              <a:t>Drain into inferior vena cava</a:t>
            </a:r>
          </a:p>
          <a:p>
            <a:pPr lvl="1"/>
            <a:r>
              <a:rPr lang="en-US" dirty="0" smtClean="0"/>
              <a:t>Bile canaliculi: Tiny channels interwoven with the liver cells</a:t>
            </a:r>
          </a:p>
          <a:p>
            <a:pPr lvl="2"/>
            <a:r>
              <a:rPr lang="en-US" dirty="0" smtClean="0"/>
              <a:t>Carry bile (produced by hepatocytes) toward periphery of the lobule</a:t>
            </a:r>
          </a:p>
          <a:p>
            <a:pPr lvl="2"/>
            <a:r>
              <a:rPr lang="en-US" dirty="0" smtClean="0"/>
              <a:t>Merge to form right and left hepatic ducts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63</a:t>
            </a:fld>
            <a:endParaRPr lang="en-US" dirty="0"/>
          </a:p>
        </p:txBody>
      </p:sp>
    </p:spTree>
    <p:extLst>
      <p:ext uri="{BB962C8B-B14F-4D97-AF65-F5344CB8AC3E}">
        <p14:creationId xmlns:p14="http://schemas.microsoft.com/office/powerpoint/2010/main" val="1647004150"/>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the Liver</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dirty="0" smtClean="0"/>
              <a:t>Liver lobules: Functional units of the liver</a:t>
            </a:r>
          </a:p>
          <a:p>
            <a:pPr lvl="1"/>
            <a:r>
              <a:rPr lang="en-US" dirty="0" smtClean="0"/>
              <a:t>Sinusoids: Venous channels that separate the plates of hepatocytes </a:t>
            </a:r>
          </a:p>
          <a:p>
            <a:pPr lvl="2"/>
            <a:r>
              <a:rPr lang="en-US" dirty="0" smtClean="0"/>
              <a:t>Carry blood from periphery of lobule toward the central vein</a:t>
            </a:r>
          </a:p>
          <a:p>
            <a:pPr lvl="2"/>
            <a:r>
              <a:rPr lang="en-US" dirty="0" smtClean="0"/>
              <a:t>Lined with special phagocytic cells: Kupffer cells remove foreign particles from the blood</a:t>
            </a:r>
          </a:p>
          <a:p>
            <a:pPr lvl="1"/>
            <a:r>
              <a:rPr lang="en-US" dirty="0" smtClean="0"/>
              <a:t>Portal triads: Located around the periphery of lobule</a:t>
            </a:r>
          </a:p>
          <a:p>
            <a:pPr lvl="2"/>
            <a:r>
              <a:rPr lang="en-US" dirty="0" smtClean="0"/>
              <a:t>Branch of hepatic portal vein</a:t>
            </a:r>
          </a:p>
          <a:p>
            <a:pPr lvl="2"/>
            <a:r>
              <a:rPr lang="en-US" dirty="0" smtClean="0"/>
              <a:t>Branch of hepatic artery</a:t>
            </a:r>
          </a:p>
          <a:p>
            <a:pPr lvl="2"/>
            <a:r>
              <a:rPr lang="en-US" dirty="0" smtClean="0"/>
              <a:t>Branch of a hepatic duct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64</a:t>
            </a:fld>
            <a:endParaRPr lang="en-US" dirty="0"/>
          </a:p>
        </p:txBody>
      </p:sp>
    </p:spTree>
    <p:extLst>
      <p:ext uri="{BB962C8B-B14F-4D97-AF65-F5344CB8AC3E}">
        <p14:creationId xmlns:p14="http://schemas.microsoft.com/office/powerpoint/2010/main" val="1310987999"/>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Blood Supply to the Liver</a:t>
            </a:r>
            <a:endParaRPr lang="en-US" dirty="0"/>
          </a:p>
        </p:txBody>
      </p:sp>
      <p:sp>
        <p:nvSpPr>
          <p:cNvPr id="3" name="Content Placeholder 2"/>
          <p:cNvSpPr>
            <a:spLocks noGrp="1"/>
          </p:cNvSpPr>
          <p:nvPr>
            <p:ph idx="1"/>
          </p:nvPr>
        </p:nvSpPr>
        <p:spPr/>
        <p:txBody>
          <a:bodyPr/>
          <a:lstStyle/>
          <a:p>
            <a:pPr lvl="0"/>
            <a:r>
              <a:rPr lang="en-US" dirty="0" smtClean="0"/>
              <a:t>Liver receives blood from two sources</a:t>
            </a:r>
          </a:p>
          <a:p>
            <a:pPr lvl="1"/>
            <a:r>
              <a:rPr lang="en-US" dirty="0" smtClean="0"/>
              <a:t>Freshly oxygenated blood is brought to liver by common hepatic artery</a:t>
            </a:r>
          </a:p>
          <a:p>
            <a:pPr lvl="1"/>
            <a:r>
              <a:rPr lang="en-US" dirty="0" smtClean="0"/>
              <a:t>Blood rich in nutrients from digestive tract is carried to liver by hepatic portal vein</a:t>
            </a:r>
          </a:p>
          <a:p>
            <a:r>
              <a:rPr lang="en-US" dirty="0" smtClean="0"/>
              <a:t>Central veins of liver lobules merge to form larger hepatic veins that drain into inferior vena cava</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65</a:t>
            </a:fld>
            <a:endParaRPr lang="en-US" dirty="0"/>
          </a:p>
        </p:txBody>
      </p:sp>
    </p:spTree>
    <p:extLst>
      <p:ext uri="{BB962C8B-B14F-4D97-AF65-F5344CB8AC3E}">
        <p14:creationId xmlns:p14="http://schemas.microsoft.com/office/powerpoint/2010/main" val="1593049753"/>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the Liver</a:t>
            </a:r>
            <a:br>
              <a:rPr lang="en-US" dirty="0" smtClean="0"/>
            </a:br>
            <a:r>
              <a:rPr lang="en-US" sz="1600" dirty="0" smtClean="0"/>
              <a:t>(Slide 1 of 4)</a:t>
            </a:r>
            <a:endParaRPr lang="en-US" sz="1600" dirty="0"/>
          </a:p>
        </p:txBody>
      </p:sp>
      <p:sp>
        <p:nvSpPr>
          <p:cNvPr id="3" name="Content Placeholder 2"/>
          <p:cNvSpPr>
            <a:spLocks noGrp="1"/>
          </p:cNvSpPr>
          <p:nvPr>
            <p:ph idx="1"/>
          </p:nvPr>
        </p:nvSpPr>
        <p:spPr/>
        <p:txBody>
          <a:bodyPr/>
          <a:lstStyle/>
          <a:p>
            <a:pPr lvl="0"/>
            <a:r>
              <a:rPr lang="en-US" dirty="0" smtClean="0"/>
              <a:t>Secretion: Produces and secretes bile</a:t>
            </a:r>
          </a:p>
          <a:p>
            <a:pPr lvl="0"/>
            <a:r>
              <a:rPr lang="en-US" dirty="0" smtClean="0"/>
              <a:t>Synthesis of bile salts</a:t>
            </a:r>
          </a:p>
          <a:p>
            <a:pPr lvl="1"/>
            <a:r>
              <a:rPr lang="en-US" dirty="0" smtClean="0"/>
              <a:t>Bile salts facilitate fat digestion and the absorption of fats and fat-soluble vitamins</a:t>
            </a:r>
          </a:p>
          <a:p>
            <a:pPr lvl="0"/>
            <a:r>
              <a:rPr lang="en-US" dirty="0" smtClean="0"/>
              <a:t>Synthesis of plasma proteins: Synthesizes albumin, fibrinogen, globulins, and clotting factors</a:t>
            </a:r>
          </a:p>
          <a:p>
            <a:pPr lvl="0"/>
            <a:r>
              <a:rPr lang="en-US" dirty="0" smtClean="0"/>
              <a:t>Storage</a:t>
            </a:r>
          </a:p>
          <a:p>
            <a:pPr lvl="1"/>
            <a:r>
              <a:rPr lang="en-US" dirty="0" smtClean="0"/>
              <a:t>Glucose in the form of glycogen </a:t>
            </a:r>
          </a:p>
          <a:p>
            <a:pPr lvl="1"/>
            <a:r>
              <a:rPr lang="en-US" dirty="0" smtClean="0"/>
              <a:t>Iron </a:t>
            </a:r>
          </a:p>
          <a:p>
            <a:pPr lvl="1"/>
            <a:r>
              <a:rPr lang="en-US" dirty="0" smtClean="0"/>
              <a:t>Vitamins A, B</a:t>
            </a:r>
            <a:r>
              <a:rPr lang="en-US" baseline="-25000" dirty="0" smtClean="0"/>
              <a:t>12</a:t>
            </a:r>
            <a:r>
              <a:rPr lang="en-US" dirty="0" smtClean="0"/>
              <a:t>, D, E, and K</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66</a:t>
            </a:fld>
            <a:endParaRPr lang="en-US" dirty="0"/>
          </a:p>
        </p:txBody>
      </p:sp>
    </p:spTree>
    <p:extLst>
      <p:ext uri="{BB962C8B-B14F-4D97-AF65-F5344CB8AC3E}">
        <p14:creationId xmlns:p14="http://schemas.microsoft.com/office/powerpoint/2010/main" val="781926180"/>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the Liver</a:t>
            </a:r>
            <a:br>
              <a:rPr lang="en-US" dirty="0" smtClean="0"/>
            </a:br>
            <a:r>
              <a:rPr lang="en-US" sz="1600" dirty="0" smtClean="0"/>
              <a:t>(Slide 2 of 4)</a:t>
            </a:r>
            <a:endParaRPr lang="en-US" sz="1600" dirty="0"/>
          </a:p>
        </p:txBody>
      </p:sp>
      <p:sp>
        <p:nvSpPr>
          <p:cNvPr id="3" name="Content Placeholder 2"/>
          <p:cNvSpPr>
            <a:spLocks noGrp="1"/>
          </p:cNvSpPr>
          <p:nvPr>
            <p:ph idx="1"/>
          </p:nvPr>
        </p:nvSpPr>
        <p:spPr/>
        <p:txBody>
          <a:bodyPr/>
          <a:lstStyle/>
          <a:p>
            <a:pPr lvl="0"/>
            <a:r>
              <a:rPr lang="en-US" dirty="0" smtClean="0"/>
              <a:t>Detoxification</a:t>
            </a:r>
          </a:p>
          <a:p>
            <a:pPr lvl="1"/>
            <a:r>
              <a:rPr lang="en-US" dirty="0" smtClean="0"/>
              <a:t>Alters chemical composition of toxic compounds: makes them less harmful</a:t>
            </a:r>
          </a:p>
          <a:p>
            <a:pPr lvl="1"/>
            <a:r>
              <a:rPr lang="en-US" dirty="0" smtClean="0"/>
              <a:t>Changes configuration of certain drugs (e.g., penicillin)</a:t>
            </a:r>
          </a:p>
          <a:p>
            <a:pPr lvl="2"/>
            <a:r>
              <a:rPr lang="en-US" dirty="0" smtClean="0"/>
              <a:t>Excretes them in the bile for removal from body</a:t>
            </a:r>
          </a:p>
          <a:p>
            <a:pPr lvl="0"/>
            <a:r>
              <a:rPr lang="en-US" dirty="0" smtClean="0"/>
              <a:t>Excretion</a:t>
            </a:r>
          </a:p>
          <a:p>
            <a:pPr lvl="1"/>
            <a:r>
              <a:rPr lang="en-US" dirty="0" smtClean="0"/>
              <a:t>Hormones, drugs, cholesterol, bile pigments</a:t>
            </a:r>
          </a:p>
          <a:p>
            <a:pPr lvl="2"/>
            <a:r>
              <a:rPr lang="en-US" dirty="0" smtClean="0"/>
              <a:t>Excreted in the bile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67</a:t>
            </a:fld>
            <a:endParaRPr lang="en-US" dirty="0"/>
          </a:p>
        </p:txBody>
      </p:sp>
    </p:spTree>
    <p:extLst>
      <p:ext uri="{BB962C8B-B14F-4D97-AF65-F5344CB8AC3E}">
        <p14:creationId xmlns:p14="http://schemas.microsoft.com/office/powerpoint/2010/main" val="3355985771"/>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the Liver</a:t>
            </a:r>
            <a:br>
              <a:rPr lang="en-US" dirty="0" smtClean="0"/>
            </a:br>
            <a:r>
              <a:rPr lang="en-US" sz="1600" dirty="0" smtClean="0"/>
              <a:t>(Slide 3 of 4)</a:t>
            </a:r>
            <a:endParaRPr lang="en-US" sz="1600" dirty="0"/>
          </a:p>
        </p:txBody>
      </p:sp>
      <p:sp>
        <p:nvSpPr>
          <p:cNvPr id="3" name="Content Placeholder 2"/>
          <p:cNvSpPr>
            <a:spLocks noGrp="1"/>
          </p:cNvSpPr>
          <p:nvPr>
            <p:ph idx="1"/>
          </p:nvPr>
        </p:nvSpPr>
        <p:spPr/>
        <p:txBody>
          <a:bodyPr/>
          <a:lstStyle/>
          <a:p>
            <a:pPr lvl="0"/>
            <a:r>
              <a:rPr lang="en-US" dirty="0" smtClean="0"/>
              <a:t>Carbohydrate metabolism</a:t>
            </a:r>
          </a:p>
          <a:p>
            <a:pPr lvl="1"/>
            <a:r>
              <a:rPr lang="en-US" dirty="0" smtClean="0"/>
              <a:t>Removes excess glucose from the blood and converts it to glycogen for storage</a:t>
            </a:r>
          </a:p>
          <a:p>
            <a:pPr lvl="1"/>
            <a:r>
              <a:rPr lang="en-US" dirty="0" smtClean="0"/>
              <a:t>Breaks down glycogen into glucose when more is necessary</a:t>
            </a:r>
          </a:p>
          <a:p>
            <a:pPr lvl="0"/>
            <a:r>
              <a:rPr lang="en-US" dirty="0" smtClean="0"/>
              <a:t>Lipid metabolism</a:t>
            </a:r>
          </a:p>
          <a:p>
            <a:pPr lvl="1"/>
            <a:r>
              <a:rPr lang="en-US" dirty="0" smtClean="0"/>
              <a:t>Breakdown of fatty acids</a:t>
            </a:r>
          </a:p>
          <a:p>
            <a:pPr lvl="1"/>
            <a:r>
              <a:rPr lang="en-US" dirty="0" smtClean="0"/>
              <a:t>Synthesis of cholesterol </a:t>
            </a:r>
          </a:p>
          <a:p>
            <a:pPr lvl="1"/>
            <a:r>
              <a:rPr lang="en-US" dirty="0" smtClean="0"/>
              <a:t>Conversion of excess carbohydrates and proteins into fat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68</a:t>
            </a:fld>
            <a:endParaRPr lang="en-US" dirty="0"/>
          </a:p>
        </p:txBody>
      </p:sp>
    </p:spTree>
    <p:extLst>
      <p:ext uri="{BB962C8B-B14F-4D97-AF65-F5344CB8AC3E}">
        <p14:creationId xmlns:p14="http://schemas.microsoft.com/office/powerpoint/2010/main" val="1136696295"/>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the Liver</a:t>
            </a:r>
            <a:br>
              <a:rPr lang="en-US" dirty="0" smtClean="0"/>
            </a:br>
            <a:r>
              <a:rPr lang="en-US" sz="1600" dirty="0" smtClean="0"/>
              <a:t>(Slide 4 of 4)</a:t>
            </a:r>
            <a:endParaRPr lang="en-US" sz="1600" dirty="0"/>
          </a:p>
        </p:txBody>
      </p:sp>
      <p:sp>
        <p:nvSpPr>
          <p:cNvPr id="3" name="Content Placeholder 2"/>
          <p:cNvSpPr>
            <a:spLocks noGrp="1"/>
          </p:cNvSpPr>
          <p:nvPr>
            <p:ph idx="1"/>
          </p:nvPr>
        </p:nvSpPr>
        <p:spPr/>
        <p:txBody>
          <a:bodyPr/>
          <a:lstStyle/>
          <a:p>
            <a:pPr lvl="0"/>
            <a:r>
              <a:rPr lang="en-US" dirty="0" smtClean="0"/>
              <a:t>Protein metabolism</a:t>
            </a:r>
          </a:p>
          <a:p>
            <a:pPr lvl="1"/>
            <a:r>
              <a:rPr lang="en-US" dirty="0" smtClean="0"/>
              <a:t>Converts amino acids into different amino acids (as needed for protein synthesis)</a:t>
            </a:r>
          </a:p>
          <a:p>
            <a:pPr lvl="0"/>
            <a:r>
              <a:rPr lang="en-US" dirty="0" smtClean="0"/>
              <a:t>Filtering</a:t>
            </a:r>
          </a:p>
          <a:p>
            <a:pPr lvl="1"/>
            <a:r>
              <a:rPr lang="en-US" dirty="0" smtClean="0"/>
              <a:t>Kupffer cells remove bacteria, damaged red blood cells, and other particles from blood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69</a:t>
            </a:fld>
            <a:endParaRPr lang="en-US" dirty="0"/>
          </a:p>
        </p:txBody>
      </p:sp>
    </p:spTree>
    <p:extLst>
      <p:ext uri="{BB962C8B-B14F-4D97-AF65-F5344CB8AC3E}">
        <p14:creationId xmlns:p14="http://schemas.microsoft.com/office/powerpoint/2010/main" val="41003764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Preparation of food for use by the body’s cells </a:t>
            </a:r>
          </a:p>
          <a:p>
            <a:pPr lvl="1"/>
            <a:r>
              <a:rPr lang="en-US" dirty="0" smtClean="0"/>
              <a:t>Chemical digestion  </a:t>
            </a:r>
          </a:p>
          <a:p>
            <a:pPr lvl="2"/>
            <a:r>
              <a:rPr lang="en-US" dirty="0" smtClean="0"/>
              <a:t>Carbohydrates, proteins, and fats are transformed into smaller molecules</a:t>
            </a:r>
            <a:r>
              <a:rPr lang="en-US" dirty="0" smtClean="0">
                <a:latin typeface="Arial"/>
                <a:cs typeface="Arial"/>
              </a:rPr>
              <a:t>—</a:t>
            </a:r>
            <a:r>
              <a:rPr lang="en-US" dirty="0" smtClean="0"/>
              <a:t>can be absorbed and used by the cells</a:t>
            </a:r>
          </a:p>
          <a:p>
            <a:pPr lvl="2"/>
            <a:r>
              <a:rPr lang="en-US" dirty="0" smtClean="0"/>
              <a:t>Hydrolysis: Water is used to break down the complex molecules in food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Functions of the Digestive System </a:t>
            </a:r>
            <a:br>
              <a:rPr lang="en-US" dirty="0" smtClean="0"/>
            </a:br>
            <a:r>
              <a:rPr lang="en-US" sz="1600" dirty="0" smtClean="0"/>
              <a:t>(Slide 3 of 4)</a:t>
            </a:r>
            <a:endParaRPr lang="en-US" sz="1600" dirty="0"/>
          </a:p>
        </p:txBody>
      </p:sp>
    </p:spTree>
    <p:extLst>
      <p:ext uri="{BB962C8B-B14F-4D97-AF65-F5344CB8AC3E}">
        <p14:creationId xmlns:p14="http://schemas.microsoft.com/office/powerpoint/2010/main" val="184095124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Bile</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1 liter of bile produced by liver cells each day</a:t>
            </a:r>
          </a:p>
          <a:p>
            <a:pPr lvl="0"/>
            <a:r>
              <a:rPr lang="en-US" dirty="0" smtClean="0"/>
              <a:t>Yellowish-green fluid</a:t>
            </a:r>
          </a:p>
          <a:p>
            <a:pPr lvl="0"/>
            <a:r>
              <a:rPr lang="en-US" dirty="0" smtClean="0"/>
              <a:t>Composed of water, bile salts, bile pigments, and cholesterol</a:t>
            </a:r>
          </a:p>
          <a:p>
            <a:pPr lvl="1"/>
            <a:r>
              <a:rPr lang="en-US" dirty="0" smtClean="0"/>
              <a:t>Bile salts</a:t>
            </a:r>
          </a:p>
          <a:p>
            <a:pPr lvl="2"/>
            <a:r>
              <a:rPr lang="en-US" dirty="0" smtClean="0"/>
              <a:t>Act as emulsifying agents</a:t>
            </a:r>
          </a:p>
          <a:p>
            <a:pPr lvl="2"/>
            <a:r>
              <a:rPr lang="en-US" dirty="0" smtClean="0"/>
              <a:t>Facilitate absorption of fat-soluble vitamins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70</a:t>
            </a:fld>
            <a:endParaRPr lang="en-US" dirty="0"/>
          </a:p>
        </p:txBody>
      </p:sp>
    </p:spTree>
    <p:extLst>
      <p:ext uri="{BB962C8B-B14F-4D97-AF65-F5344CB8AC3E}">
        <p14:creationId xmlns:p14="http://schemas.microsoft.com/office/powerpoint/2010/main" val="41704721"/>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Bile</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Composed of water, bile salts, bile pigments, and cholesterol</a:t>
            </a:r>
          </a:p>
          <a:p>
            <a:pPr lvl="1"/>
            <a:r>
              <a:rPr lang="en-US" dirty="0" smtClean="0"/>
              <a:t>Bile pigments</a:t>
            </a:r>
          </a:p>
          <a:p>
            <a:pPr lvl="2"/>
            <a:r>
              <a:rPr lang="en-US" dirty="0" smtClean="0"/>
              <a:t>Produced in the breakdown of hemoglobin from damaged red blood cells</a:t>
            </a:r>
          </a:p>
          <a:p>
            <a:pPr lvl="2"/>
            <a:r>
              <a:rPr lang="en-US" dirty="0" smtClean="0"/>
              <a:t>Responsible for the color of the urine and feces</a:t>
            </a:r>
          </a:p>
          <a:p>
            <a:pPr lvl="2"/>
            <a:r>
              <a:rPr lang="en-US" dirty="0" smtClean="0"/>
              <a:t>Principal bile pigment: Bilirubin </a:t>
            </a:r>
          </a:p>
          <a:p>
            <a:pPr lvl="1"/>
            <a:r>
              <a:rPr lang="en-US" dirty="0" smtClean="0"/>
              <a:t>Cholesterol: Product of lipid metabolism</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71</a:t>
            </a:fld>
            <a:endParaRPr lang="en-US" dirty="0"/>
          </a:p>
        </p:txBody>
      </p:sp>
    </p:spTree>
    <p:extLst>
      <p:ext uri="{BB962C8B-B14F-4D97-AF65-F5344CB8AC3E}">
        <p14:creationId xmlns:p14="http://schemas.microsoft.com/office/powerpoint/2010/main" val="1949755944"/>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Gallbladder </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lvl="0"/>
            <a:r>
              <a:rPr lang="en-US" dirty="0" smtClean="0"/>
              <a:t>Pear-shaped sac </a:t>
            </a:r>
          </a:p>
          <a:p>
            <a:pPr lvl="0"/>
            <a:r>
              <a:rPr lang="en-US" dirty="0" smtClean="0"/>
              <a:t>Attached to liver by cystic duct </a:t>
            </a:r>
          </a:p>
          <a:p>
            <a:pPr lvl="0"/>
            <a:r>
              <a:rPr lang="en-US" dirty="0" smtClean="0"/>
              <a:t>Cystic duct joins the hepatic duct from liver  </a:t>
            </a:r>
          </a:p>
          <a:p>
            <a:pPr lvl="1"/>
            <a:r>
              <a:rPr lang="en-US" dirty="0" smtClean="0"/>
              <a:t>Forms the common bile duct, empties into duodenum</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72</a:t>
            </a:fld>
            <a:endParaRPr lang="en-US" dirty="0"/>
          </a:p>
        </p:txBody>
      </p:sp>
    </p:spTree>
    <p:extLst>
      <p:ext uri="{BB962C8B-B14F-4D97-AF65-F5344CB8AC3E}">
        <p14:creationId xmlns:p14="http://schemas.microsoft.com/office/powerpoint/2010/main" val="3256791308"/>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Gallbladder </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dirty="0" smtClean="0"/>
              <a:t>When gallbladder contracts, bile is ejected from gallbladder into cystic duct</a:t>
            </a:r>
          </a:p>
          <a:p>
            <a:pPr lvl="0"/>
            <a:r>
              <a:rPr lang="en-US" dirty="0" smtClean="0"/>
              <a:t>Function: Store and concentrate bile</a:t>
            </a:r>
          </a:p>
          <a:p>
            <a:pPr lvl="0"/>
            <a:r>
              <a:rPr lang="en-US" dirty="0" smtClean="0"/>
              <a:t>Chyme with fatty contents enters duodenum</a:t>
            </a:r>
          </a:p>
          <a:p>
            <a:pPr lvl="1"/>
            <a:r>
              <a:rPr lang="en-US" dirty="0" smtClean="0"/>
              <a:t>Cholecystokinin stimulates gallbladder to contract </a:t>
            </a:r>
          </a:p>
          <a:p>
            <a:pPr lvl="2"/>
            <a:r>
              <a:rPr lang="en-US" dirty="0" smtClean="0"/>
              <a:t>Permits bile to flow from gallbladder into duodenum through cystic duct and common bile duct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73</a:t>
            </a:fld>
            <a:endParaRPr lang="en-US" dirty="0"/>
          </a:p>
        </p:txBody>
      </p:sp>
    </p:spTree>
    <p:extLst>
      <p:ext uri="{BB962C8B-B14F-4D97-AF65-F5344CB8AC3E}">
        <p14:creationId xmlns:p14="http://schemas.microsoft.com/office/powerpoint/2010/main" val="4066942211"/>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Pancreas</a:t>
            </a:r>
            <a:br>
              <a:rPr lang="en-US" dirty="0" smtClean="0"/>
            </a:br>
            <a:r>
              <a:rPr lang="en-US" sz="1600" dirty="0" smtClean="0"/>
              <a:t>(Slide 1 of 4) </a:t>
            </a:r>
            <a:endParaRPr lang="en-US" sz="1600" dirty="0"/>
          </a:p>
        </p:txBody>
      </p:sp>
      <p:sp>
        <p:nvSpPr>
          <p:cNvPr id="3" name="Content Placeholder 2"/>
          <p:cNvSpPr>
            <a:spLocks noGrp="1"/>
          </p:cNvSpPr>
          <p:nvPr>
            <p:ph idx="1"/>
          </p:nvPr>
        </p:nvSpPr>
        <p:spPr/>
        <p:txBody>
          <a:bodyPr/>
          <a:lstStyle/>
          <a:p>
            <a:pPr lvl="0"/>
            <a:r>
              <a:rPr lang="en-US" dirty="0" smtClean="0"/>
              <a:t>Elongated and flattened organ  </a:t>
            </a:r>
          </a:p>
          <a:p>
            <a:pPr lvl="0"/>
            <a:r>
              <a:rPr lang="en-US" dirty="0" smtClean="0"/>
              <a:t>Located along posterior abdominal wall</a:t>
            </a:r>
          </a:p>
          <a:p>
            <a:pPr lvl="0"/>
            <a:r>
              <a:rPr lang="en-US" dirty="0" smtClean="0"/>
              <a:t>Head: Right side of pancreas</a:t>
            </a:r>
          </a:p>
          <a:p>
            <a:pPr lvl="0"/>
            <a:r>
              <a:rPr lang="en-US" dirty="0" smtClean="0"/>
              <a:t>Tail: Left side of pancreas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74</a:t>
            </a:fld>
            <a:endParaRPr lang="en-US" dirty="0"/>
          </a:p>
        </p:txBody>
      </p:sp>
    </p:spTree>
    <p:extLst>
      <p:ext uri="{BB962C8B-B14F-4D97-AF65-F5344CB8AC3E}">
        <p14:creationId xmlns:p14="http://schemas.microsoft.com/office/powerpoint/2010/main" val="2085222868"/>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Pancreas</a:t>
            </a:r>
            <a:br>
              <a:rPr lang="en-US" dirty="0" smtClean="0"/>
            </a:br>
            <a:r>
              <a:rPr lang="en-US" sz="1600" dirty="0" smtClean="0"/>
              <a:t>(Slide 2 of 4) </a:t>
            </a:r>
            <a:endParaRPr lang="en-US" sz="1600" dirty="0"/>
          </a:p>
        </p:txBody>
      </p:sp>
      <p:sp>
        <p:nvSpPr>
          <p:cNvPr id="3" name="Content Placeholder 2"/>
          <p:cNvSpPr>
            <a:spLocks noGrp="1"/>
          </p:cNvSpPr>
          <p:nvPr>
            <p:ph idx="1"/>
          </p:nvPr>
        </p:nvSpPr>
        <p:spPr/>
        <p:txBody>
          <a:bodyPr/>
          <a:lstStyle/>
          <a:p>
            <a:pPr lvl="0"/>
            <a:r>
              <a:rPr lang="en-US" dirty="0" smtClean="0"/>
              <a:t>Endocrine functions</a:t>
            </a:r>
          </a:p>
          <a:p>
            <a:pPr lvl="1"/>
            <a:r>
              <a:rPr lang="en-US" dirty="0" smtClean="0"/>
              <a:t>Islets of Langerhans secrete insulin and glucagon into the blood</a:t>
            </a:r>
          </a:p>
          <a:p>
            <a:pPr lvl="0"/>
            <a:r>
              <a:rPr lang="en-US" dirty="0" smtClean="0"/>
              <a:t>Exocrine portion consists of pancreatic acinar cells </a:t>
            </a:r>
          </a:p>
          <a:p>
            <a:pPr lvl="1"/>
            <a:r>
              <a:rPr lang="en-US" dirty="0" smtClean="0"/>
              <a:t>Secrete digestive enzymes into tiny ducts between the pancreatic cells</a:t>
            </a:r>
          </a:p>
          <a:p>
            <a:pPr lvl="1"/>
            <a:r>
              <a:rPr lang="en-US" dirty="0" smtClean="0"/>
              <a:t>Ducts merge to form pancreatic duct</a:t>
            </a:r>
          </a:p>
          <a:p>
            <a:pPr lvl="2"/>
            <a:r>
              <a:rPr lang="en-US" dirty="0" smtClean="0"/>
              <a:t>Extends the full length of the pancreas</a:t>
            </a:r>
          </a:p>
          <a:p>
            <a:pPr lvl="2"/>
            <a:r>
              <a:rPr lang="en-US" dirty="0" smtClean="0"/>
              <a:t>Empties digestive enzymes from the pancreas into duodenum</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75</a:t>
            </a:fld>
            <a:endParaRPr lang="en-US" dirty="0"/>
          </a:p>
        </p:txBody>
      </p:sp>
    </p:spTree>
    <p:extLst>
      <p:ext uri="{BB962C8B-B14F-4D97-AF65-F5344CB8AC3E}">
        <p14:creationId xmlns:p14="http://schemas.microsoft.com/office/powerpoint/2010/main" val="3396082784"/>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Pancreas</a:t>
            </a:r>
            <a:br>
              <a:rPr lang="en-US" dirty="0" smtClean="0"/>
            </a:br>
            <a:r>
              <a:rPr lang="en-US" sz="1600" dirty="0" smtClean="0"/>
              <a:t>(Slide 3 of 4) </a:t>
            </a:r>
            <a:endParaRPr lang="en-US" sz="1600" dirty="0"/>
          </a:p>
        </p:txBody>
      </p:sp>
      <p:sp>
        <p:nvSpPr>
          <p:cNvPr id="3" name="Content Placeholder 2"/>
          <p:cNvSpPr>
            <a:spLocks noGrp="1"/>
          </p:cNvSpPr>
          <p:nvPr>
            <p:ph idx="1"/>
          </p:nvPr>
        </p:nvSpPr>
        <p:spPr/>
        <p:txBody>
          <a:bodyPr/>
          <a:lstStyle/>
          <a:p>
            <a:pPr lvl="0"/>
            <a:r>
              <a:rPr lang="en-US" dirty="0" smtClean="0"/>
              <a:t>Pancreatic juice contains digestive enzymes</a:t>
            </a:r>
          </a:p>
          <a:p>
            <a:pPr lvl="1"/>
            <a:r>
              <a:rPr lang="en-US" dirty="0" smtClean="0"/>
              <a:t>Pancreatic amylase acts on starch and other complex carbohydrates </a:t>
            </a:r>
          </a:p>
          <a:p>
            <a:pPr lvl="1"/>
            <a:r>
              <a:rPr lang="en-US" dirty="0" smtClean="0"/>
              <a:t>Trypsin breaks down protein</a:t>
            </a:r>
          </a:p>
          <a:p>
            <a:pPr lvl="2"/>
            <a:r>
              <a:rPr lang="en-US" dirty="0" smtClean="0"/>
              <a:t>Secreted in an inactive form, trypsinogen, which activates by enterokinase when it reaches duodenum</a:t>
            </a:r>
          </a:p>
          <a:p>
            <a:pPr lvl="1"/>
            <a:r>
              <a:rPr lang="en-US" dirty="0" smtClean="0"/>
              <a:t>Pancreatic lipase breaks fats into fatty acids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76</a:t>
            </a:fld>
            <a:endParaRPr lang="en-US" dirty="0"/>
          </a:p>
        </p:txBody>
      </p:sp>
    </p:spTree>
    <p:extLst>
      <p:ext uri="{BB962C8B-B14F-4D97-AF65-F5344CB8AC3E}">
        <p14:creationId xmlns:p14="http://schemas.microsoft.com/office/powerpoint/2010/main" val="2449635484"/>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Pancreas</a:t>
            </a:r>
            <a:br>
              <a:rPr lang="en-US" dirty="0" smtClean="0"/>
            </a:br>
            <a:r>
              <a:rPr lang="en-US" sz="1600" dirty="0" smtClean="0"/>
              <a:t>(Slide 4 of 4) </a:t>
            </a:r>
            <a:endParaRPr lang="en-US" sz="1600" dirty="0"/>
          </a:p>
        </p:txBody>
      </p:sp>
      <p:sp>
        <p:nvSpPr>
          <p:cNvPr id="3" name="Content Placeholder 2"/>
          <p:cNvSpPr>
            <a:spLocks noGrp="1"/>
          </p:cNvSpPr>
          <p:nvPr>
            <p:ph idx="1"/>
          </p:nvPr>
        </p:nvSpPr>
        <p:spPr/>
        <p:txBody>
          <a:bodyPr/>
          <a:lstStyle/>
          <a:p>
            <a:pPr lvl="0"/>
            <a:r>
              <a:rPr lang="en-US" dirty="0" smtClean="0"/>
              <a:t>When acid chyme enters the duodenum:</a:t>
            </a:r>
          </a:p>
          <a:p>
            <a:pPr lvl="1"/>
            <a:r>
              <a:rPr lang="en-US" dirty="0" smtClean="0"/>
              <a:t>Intestinal mucosa produces secretin (hormone)</a:t>
            </a:r>
          </a:p>
          <a:p>
            <a:pPr lvl="2"/>
            <a:r>
              <a:rPr lang="en-US" dirty="0" smtClean="0"/>
              <a:t>Secretin stimulates pancreas to produce a fluid with bicarbonate ions: Neutralizes acids in the duodenum</a:t>
            </a:r>
          </a:p>
          <a:p>
            <a:pPr lvl="1"/>
            <a:r>
              <a:rPr lang="en-US" dirty="0" smtClean="0"/>
              <a:t>Proteins and fats in chyme stimulate intestinal mucosa to secrete cholecystokinin</a:t>
            </a:r>
          </a:p>
          <a:p>
            <a:pPr lvl="1"/>
            <a:r>
              <a:rPr lang="en-US" dirty="0" smtClean="0"/>
              <a:t>Cholecystokinin stimulates pancreas to produce a pancreatic juice</a:t>
            </a:r>
          </a:p>
          <a:p>
            <a:pPr lvl="2"/>
            <a:r>
              <a:rPr lang="en-US" dirty="0" smtClean="0"/>
              <a:t>Contains digestive enzymes: Enter duodenum from pancreatic duct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77</a:t>
            </a:fld>
            <a:endParaRPr lang="en-US" dirty="0"/>
          </a:p>
        </p:txBody>
      </p:sp>
    </p:spTree>
    <p:extLst>
      <p:ext uri="{BB962C8B-B14F-4D97-AF65-F5344CB8AC3E}">
        <p14:creationId xmlns:p14="http://schemas.microsoft.com/office/powerpoint/2010/main" val="1347613247"/>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Chemical Digestion </a:t>
            </a:r>
            <a:endParaRPr lang="en-US" dirty="0"/>
          </a:p>
        </p:txBody>
      </p:sp>
      <p:sp>
        <p:nvSpPr>
          <p:cNvPr id="3" name="Content Placeholder 2"/>
          <p:cNvSpPr>
            <a:spLocks noGrp="1"/>
          </p:cNvSpPr>
          <p:nvPr>
            <p:ph idx="1"/>
          </p:nvPr>
        </p:nvSpPr>
        <p:spPr/>
        <p:txBody>
          <a:bodyPr/>
          <a:lstStyle/>
          <a:p>
            <a:pPr lvl="0"/>
            <a:r>
              <a:rPr lang="en-US" dirty="0" smtClean="0"/>
              <a:t>Relies on hydrolysis: Water is used to split molecules </a:t>
            </a:r>
          </a:p>
          <a:p>
            <a:pPr lvl="1"/>
            <a:r>
              <a:rPr lang="en-US" dirty="0" smtClean="0"/>
              <a:t>Reactions proceed at a slow rate</a:t>
            </a:r>
          </a:p>
          <a:p>
            <a:pPr lvl="0"/>
            <a:r>
              <a:rPr lang="en-US" dirty="0" smtClean="0"/>
              <a:t>Digestive enzymes: Speeds up hydrolysis reactions</a:t>
            </a:r>
          </a:p>
          <a:p>
            <a:pPr lvl="1"/>
            <a:r>
              <a:rPr lang="en-US" dirty="0" smtClean="0"/>
              <a:t>Do not alter the reactions, make them occur more rapidly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78</a:t>
            </a:fld>
            <a:endParaRPr lang="en-US" dirty="0"/>
          </a:p>
        </p:txBody>
      </p:sp>
    </p:spTree>
    <p:extLst>
      <p:ext uri="{BB962C8B-B14F-4D97-AF65-F5344CB8AC3E}">
        <p14:creationId xmlns:p14="http://schemas.microsoft.com/office/powerpoint/2010/main" val="2970331977"/>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Carbohydrate Digestion</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Starches and other complex carbohydrates</a:t>
            </a:r>
          </a:p>
          <a:p>
            <a:pPr lvl="1"/>
            <a:r>
              <a:rPr lang="en-US" dirty="0" smtClean="0"/>
              <a:t>Broken down into disaccharides by salivary amylase and pancreatic amylase</a:t>
            </a:r>
          </a:p>
          <a:p>
            <a:pPr lvl="2"/>
            <a:r>
              <a:rPr lang="en-US" dirty="0" smtClean="0"/>
              <a:t>Disaccharides: Sucrose, maltose, and lactose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79</a:t>
            </a:fld>
            <a:endParaRPr lang="en-US" dirty="0"/>
          </a:p>
        </p:txBody>
      </p:sp>
    </p:spTree>
    <p:extLst>
      <p:ext uri="{BB962C8B-B14F-4D97-AF65-F5344CB8AC3E}">
        <p14:creationId xmlns:p14="http://schemas.microsoft.com/office/powerpoint/2010/main" val="19631083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Preparation of food for use by the body’s cells </a:t>
            </a:r>
          </a:p>
          <a:p>
            <a:pPr lvl="1"/>
            <a:r>
              <a:rPr lang="en-US" dirty="0" smtClean="0"/>
              <a:t>Movements</a:t>
            </a:r>
          </a:p>
          <a:p>
            <a:pPr lvl="2"/>
            <a:r>
              <a:rPr lang="en-US" dirty="0" smtClean="0"/>
              <a:t>Deglutition: Swallowing</a:t>
            </a:r>
          </a:p>
          <a:p>
            <a:pPr lvl="2"/>
            <a:r>
              <a:rPr lang="en-US" dirty="0" smtClean="0"/>
              <a:t>Mixing movements: Occur in the stomach  (smooth muscle contractions)</a:t>
            </a:r>
            <a:r>
              <a:rPr lang="en-US" dirty="0" smtClean="0">
                <a:latin typeface="Arial"/>
                <a:cs typeface="Arial"/>
              </a:rPr>
              <a:t>—</a:t>
            </a:r>
            <a:r>
              <a:rPr lang="en-US" dirty="0" smtClean="0"/>
              <a:t>mix food particles with enzymes</a:t>
            </a:r>
          </a:p>
          <a:p>
            <a:pPr lvl="2"/>
            <a:r>
              <a:rPr lang="en-US" dirty="0" smtClean="0"/>
              <a:t>Peristalsis: Rhythmic waves of contractions</a:t>
            </a:r>
            <a:r>
              <a:rPr lang="en-US" dirty="0" smtClean="0">
                <a:latin typeface="Arial"/>
                <a:cs typeface="Arial"/>
              </a:rPr>
              <a:t>—</a:t>
            </a:r>
            <a:r>
              <a:rPr lang="en-US" dirty="0" smtClean="0"/>
              <a:t>propels food particles through digestive tract</a:t>
            </a:r>
          </a:p>
          <a:p>
            <a:pPr lvl="1"/>
            <a:r>
              <a:rPr lang="en-US" dirty="0" smtClean="0"/>
              <a:t>Absorption: Food molecules pass through lining of the small intestine into blood</a:t>
            </a:r>
          </a:p>
          <a:p>
            <a:pPr lvl="1"/>
            <a:r>
              <a:rPr lang="en-US" dirty="0" smtClean="0"/>
              <a:t>Elimination: Food molecules that cannot be digested are eliminated from body</a:t>
            </a:r>
          </a:p>
          <a:p>
            <a:pPr lvl="2"/>
            <a:r>
              <a:rPr lang="en-US" dirty="0" smtClean="0"/>
              <a:t>Defecation: Removal of indigestible wastes (feces) through the anus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Functions of the Digestive System </a:t>
            </a:r>
            <a:br>
              <a:rPr lang="en-US" dirty="0" smtClean="0"/>
            </a:br>
            <a:r>
              <a:rPr lang="en-US" sz="1600" dirty="0" smtClean="0"/>
              <a:t>(Slide 4 of 4)</a:t>
            </a:r>
            <a:endParaRPr lang="en-US" sz="1600" dirty="0"/>
          </a:p>
        </p:txBody>
      </p:sp>
    </p:spTree>
    <p:extLst>
      <p:ext uri="{BB962C8B-B14F-4D97-AF65-F5344CB8AC3E}">
        <p14:creationId xmlns:p14="http://schemas.microsoft.com/office/powerpoint/2010/main" val="4158622120"/>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Carbohydrate Digestion</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Disaccharides: Broken down into monosaccharides (simple sugars)</a:t>
            </a:r>
          </a:p>
          <a:p>
            <a:pPr lvl="1"/>
            <a:r>
              <a:rPr lang="en-US" dirty="0" smtClean="0"/>
              <a:t>By enzymes from the small intestine: Sucrase, maltase, and lactase</a:t>
            </a:r>
          </a:p>
          <a:p>
            <a:pPr lvl="2"/>
            <a:r>
              <a:rPr lang="en-US" dirty="0" smtClean="0"/>
              <a:t>Maltose: Yields two molecules of glucose</a:t>
            </a:r>
          </a:p>
          <a:p>
            <a:pPr lvl="2"/>
            <a:r>
              <a:rPr lang="en-US" dirty="0" smtClean="0"/>
              <a:t>Sucrose: Yields one molecule of glucose and one of fructose</a:t>
            </a:r>
          </a:p>
          <a:p>
            <a:pPr lvl="2"/>
            <a:r>
              <a:rPr lang="en-US" dirty="0" smtClean="0"/>
              <a:t>Lactose: Yields a molecule each of glucose and galactose</a:t>
            </a:r>
          </a:p>
          <a:p>
            <a:pPr lvl="0"/>
            <a:r>
              <a:rPr lang="en-US" dirty="0" smtClean="0"/>
              <a:t>End products of complete carbohydrate digestion</a:t>
            </a:r>
          </a:p>
          <a:p>
            <a:pPr lvl="1"/>
            <a:r>
              <a:rPr lang="en-US" dirty="0" smtClean="0"/>
              <a:t>Glucose, fructose, and galactose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80</a:t>
            </a:fld>
            <a:endParaRPr lang="en-US" dirty="0"/>
          </a:p>
        </p:txBody>
      </p:sp>
    </p:spTree>
    <p:extLst>
      <p:ext uri="{BB962C8B-B14F-4D97-AF65-F5344CB8AC3E}">
        <p14:creationId xmlns:p14="http://schemas.microsoft.com/office/powerpoint/2010/main" val="62492006"/>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Protein Digestion</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Pepsin </a:t>
            </a:r>
          </a:p>
          <a:p>
            <a:pPr lvl="1"/>
            <a:r>
              <a:rPr lang="en-US" dirty="0" smtClean="0"/>
              <a:t>Secreted by gastric glands as pepsinogen (inactive)</a:t>
            </a:r>
          </a:p>
          <a:p>
            <a:pPr lvl="2"/>
            <a:r>
              <a:rPr lang="en-US" dirty="0" smtClean="0"/>
              <a:t>Activated by hydrochloric acid to pepsin (active)</a:t>
            </a:r>
          </a:p>
          <a:p>
            <a:pPr lvl="0"/>
            <a:r>
              <a:rPr lang="en-US" dirty="0" smtClean="0"/>
              <a:t>Trypsin </a:t>
            </a:r>
          </a:p>
          <a:p>
            <a:pPr lvl="1"/>
            <a:r>
              <a:rPr lang="en-US" dirty="0" smtClean="0"/>
              <a:t>Secreted by pancreas as trypsinogen (inactive)</a:t>
            </a:r>
          </a:p>
          <a:p>
            <a:pPr lvl="2"/>
            <a:r>
              <a:rPr lang="en-US" dirty="0" smtClean="0"/>
              <a:t>Activated by enterokinase to trypsin (active)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81</a:t>
            </a:fld>
            <a:endParaRPr lang="en-US" dirty="0"/>
          </a:p>
        </p:txBody>
      </p:sp>
    </p:spTree>
    <p:extLst>
      <p:ext uri="{BB962C8B-B14F-4D97-AF65-F5344CB8AC3E}">
        <p14:creationId xmlns:p14="http://schemas.microsoft.com/office/powerpoint/2010/main" val="955907999"/>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Protein Digestion</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Pepsin and trypsin break down proteins</a:t>
            </a:r>
          </a:p>
          <a:p>
            <a:pPr lvl="1"/>
            <a:r>
              <a:rPr lang="en-US" dirty="0" smtClean="0"/>
              <a:t>Into shorter chains of amino acids: Peptides</a:t>
            </a:r>
          </a:p>
          <a:p>
            <a:pPr lvl="0"/>
            <a:r>
              <a:rPr lang="en-US" dirty="0" smtClean="0"/>
              <a:t>Peptidase enzymes from the small intestine and pancreas</a:t>
            </a:r>
          </a:p>
          <a:p>
            <a:pPr lvl="1"/>
            <a:r>
              <a:rPr lang="en-US" dirty="0" smtClean="0"/>
              <a:t>Break peptide bonds to produce amino acids</a:t>
            </a:r>
          </a:p>
          <a:p>
            <a:pPr lvl="2"/>
            <a:r>
              <a:rPr lang="en-US" dirty="0" smtClean="0"/>
              <a:t>Absorbable end products of protein digestion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82</a:t>
            </a:fld>
            <a:endParaRPr lang="en-US" dirty="0"/>
          </a:p>
        </p:txBody>
      </p:sp>
    </p:spTree>
    <p:extLst>
      <p:ext uri="{BB962C8B-B14F-4D97-AF65-F5344CB8AC3E}">
        <p14:creationId xmlns:p14="http://schemas.microsoft.com/office/powerpoint/2010/main" val="3173411038"/>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Lipid Digestion </a:t>
            </a:r>
            <a:endParaRPr lang="en-US" dirty="0"/>
          </a:p>
        </p:txBody>
      </p:sp>
      <p:sp>
        <p:nvSpPr>
          <p:cNvPr id="3" name="Content Placeholder 2"/>
          <p:cNvSpPr>
            <a:spLocks noGrp="1"/>
          </p:cNvSpPr>
          <p:nvPr>
            <p:ph idx="1"/>
          </p:nvPr>
        </p:nvSpPr>
        <p:spPr/>
        <p:txBody>
          <a:bodyPr/>
          <a:lstStyle/>
          <a:p>
            <a:pPr lvl="0"/>
            <a:r>
              <a:rPr lang="en-US" dirty="0" smtClean="0"/>
              <a:t>Small intestine: Only place where lipid (fat) digestion occurs</a:t>
            </a:r>
          </a:p>
          <a:p>
            <a:pPr lvl="0"/>
            <a:r>
              <a:rPr lang="en-US" dirty="0" smtClean="0"/>
              <a:t>When fat enters duodenum: Emulsified by bile</a:t>
            </a:r>
          </a:p>
          <a:p>
            <a:pPr lvl="0"/>
            <a:r>
              <a:rPr lang="en-US" dirty="0" smtClean="0"/>
              <a:t>Pancreatic lipases break down fat into monoglycerides and fatty acids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83</a:t>
            </a:fld>
            <a:endParaRPr lang="en-US" dirty="0"/>
          </a:p>
        </p:txBody>
      </p:sp>
    </p:spTree>
    <p:extLst>
      <p:ext uri="{BB962C8B-B14F-4D97-AF65-F5344CB8AC3E}">
        <p14:creationId xmlns:p14="http://schemas.microsoft.com/office/powerpoint/2010/main" val="2727627574"/>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Absorption</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Each day, approximately 10 liters of food, beverage, and secretions enter digestive tract </a:t>
            </a:r>
          </a:p>
          <a:p>
            <a:pPr lvl="2"/>
            <a:r>
              <a:rPr lang="en-US" dirty="0" smtClean="0"/>
              <a:t>Less than 1 liter enters large intestine</a:t>
            </a:r>
          </a:p>
          <a:p>
            <a:pPr lvl="2"/>
            <a:r>
              <a:rPr lang="en-US" dirty="0" smtClean="0"/>
              <a:t>9 liters or more are absorbed in small intestine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84</a:t>
            </a:fld>
            <a:endParaRPr lang="en-US" dirty="0"/>
          </a:p>
        </p:txBody>
      </p:sp>
    </p:spTree>
    <p:extLst>
      <p:ext uri="{BB962C8B-B14F-4D97-AF65-F5344CB8AC3E}">
        <p14:creationId xmlns:p14="http://schemas.microsoft.com/office/powerpoint/2010/main" val="2304412803"/>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Absorption</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Absorption </a:t>
            </a:r>
          </a:p>
          <a:p>
            <a:pPr lvl="1"/>
            <a:r>
              <a:rPr lang="en-US" dirty="0" smtClean="0"/>
              <a:t>Takes place along entire length of small intestine</a:t>
            </a:r>
          </a:p>
          <a:p>
            <a:pPr lvl="1"/>
            <a:r>
              <a:rPr lang="en-US" dirty="0" smtClean="0"/>
              <a:t>Most occurs in jejunum</a:t>
            </a:r>
          </a:p>
          <a:p>
            <a:pPr lvl="0"/>
            <a:r>
              <a:rPr lang="en-US" dirty="0" smtClean="0"/>
              <a:t>When chyme reaches large intestine, all that remains is some water, indigestible materials, and bacteria</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85</a:t>
            </a:fld>
            <a:endParaRPr lang="en-US" dirty="0"/>
          </a:p>
        </p:txBody>
      </p:sp>
    </p:spTree>
    <p:extLst>
      <p:ext uri="{BB962C8B-B14F-4D97-AF65-F5344CB8AC3E}">
        <p14:creationId xmlns:p14="http://schemas.microsoft.com/office/powerpoint/2010/main" val="1294744737"/>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Aging of the Digestive System</a:t>
            </a:r>
            <a:br>
              <a:rPr lang="en-US" dirty="0" smtClean="0"/>
            </a:br>
            <a:r>
              <a:rPr lang="en-US" sz="1600" dirty="0" smtClean="0"/>
              <a:t>(Slide 1 of 5) </a:t>
            </a:r>
            <a:endParaRPr lang="en-US" sz="1600" dirty="0"/>
          </a:p>
        </p:txBody>
      </p:sp>
      <p:sp>
        <p:nvSpPr>
          <p:cNvPr id="3" name="Content Placeholder 2"/>
          <p:cNvSpPr>
            <a:spLocks noGrp="1"/>
          </p:cNvSpPr>
          <p:nvPr>
            <p:ph idx="1"/>
          </p:nvPr>
        </p:nvSpPr>
        <p:spPr/>
        <p:txBody>
          <a:bodyPr/>
          <a:lstStyle/>
          <a:p>
            <a:pPr lvl="0"/>
            <a:r>
              <a:rPr lang="en-US" dirty="0" smtClean="0"/>
              <a:t>Throughout life, digestive system normally functions day after day with few problems</a:t>
            </a:r>
          </a:p>
          <a:p>
            <a:pPr lvl="0"/>
            <a:r>
              <a:rPr lang="en-US" dirty="0" smtClean="0"/>
              <a:t>There may be an occasional episode of GI tract inflammation due to:</a:t>
            </a:r>
          </a:p>
          <a:p>
            <a:pPr lvl="1"/>
            <a:r>
              <a:rPr lang="en-US" dirty="0" smtClean="0"/>
              <a:t>Excessively spicy foods</a:t>
            </a:r>
          </a:p>
          <a:p>
            <a:pPr lvl="1"/>
            <a:r>
              <a:rPr lang="en-US" dirty="0" smtClean="0"/>
              <a:t>Eating food that is contaminated by bacteria or toxins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86</a:t>
            </a:fld>
            <a:endParaRPr lang="en-US" dirty="0"/>
          </a:p>
        </p:txBody>
      </p:sp>
    </p:spTree>
    <p:extLst>
      <p:ext uri="{BB962C8B-B14F-4D97-AF65-F5344CB8AC3E}">
        <p14:creationId xmlns:p14="http://schemas.microsoft.com/office/powerpoint/2010/main" val="3941301494"/>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Aging of the Digestive System</a:t>
            </a:r>
            <a:br>
              <a:rPr lang="en-US" dirty="0" smtClean="0"/>
            </a:br>
            <a:r>
              <a:rPr lang="en-US" sz="1600" dirty="0" smtClean="0"/>
              <a:t>(Slide 2 of 5) </a:t>
            </a:r>
            <a:endParaRPr lang="en-US" sz="1600" dirty="0"/>
          </a:p>
        </p:txBody>
      </p:sp>
      <p:sp>
        <p:nvSpPr>
          <p:cNvPr id="3" name="Content Placeholder 2"/>
          <p:cNvSpPr>
            <a:spLocks noGrp="1"/>
          </p:cNvSpPr>
          <p:nvPr>
            <p:ph idx="1"/>
          </p:nvPr>
        </p:nvSpPr>
        <p:spPr/>
        <p:txBody>
          <a:bodyPr/>
          <a:lstStyle/>
          <a:p>
            <a:pPr lvl="0"/>
            <a:r>
              <a:rPr lang="en-US" dirty="0" smtClean="0"/>
              <a:t>Appendicitis</a:t>
            </a:r>
          </a:p>
          <a:p>
            <a:pPr lvl="1"/>
            <a:r>
              <a:rPr lang="en-US" dirty="0" smtClean="0"/>
              <a:t>Common in teenagers, decreases with age</a:t>
            </a:r>
          </a:p>
          <a:p>
            <a:pPr lvl="0"/>
            <a:r>
              <a:rPr lang="en-US" dirty="0" smtClean="0"/>
              <a:t>Ulcers and gallbladder problems</a:t>
            </a:r>
          </a:p>
          <a:p>
            <a:pPr lvl="1"/>
            <a:r>
              <a:rPr lang="en-US" dirty="0" smtClean="0"/>
              <a:t>Common in middle age: High stress time of life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87</a:t>
            </a:fld>
            <a:endParaRPr lang="en-US" dirty="0"/>
          </a:p>
        </p:txBody>
      </p:sp>
    </p:spTree>
    <p:extLst>
      <p:ext uri="{BB962C8B-B14F-4D97-AF65-F5344CB8AC3E}">
        <p14:creationId xmlns:p14="http://schemas.microsoft.com/office/powerpoint/2010/main" val="1917346284"/>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Aging of the Digestive System</a:t>
            </a:r>
            <a:br>
              <a:rPr lang="en-US" dirty="0" smtClean="0"/>
            </a:br>
            <a:r>
              <a:rPr lang="en-US" sz="1600" dirty="0" smtClean="0"/>
              <a:t>(Slide 3 of 5) </a:t>
            </a:r>
            <a:endParaRPr lang="en-US" sz="1600" dirty="0"/>
          </a:p>
        </p:txBody>
      </p:sp>
      <p:sp>
        <p:nvSpPr>
          <p:cNvPr id="3" name="Content Placeholder 2"/>
          <p:cNvSpPr>
            <a:spLocks noGrp="1"/>
          </p:cNvSpPr>
          <p:nvPr>
            <p:ph idx="1"/>
          </p:nvPr>
        </p:nvSpPr>
        <p:spPr/>
        <p:txBody>
          <a:bodyPr/>
          <a:lstStyle/>
          <a:p>
            <a:pPr lvl="0"/>
            <a:r>
              <a:rPr lang="en-US" dirty="0" smtClean="0"/>
              <a:t>Mouth</a:t>
            </a:r>
          </a:p>
          <a:p>
            <a:pPr lvl="1"/>
            <a:r>
              <a:rPr lang="en-US" dirty="0" smtClean="0"/>
              <a:t>Teeth may become loose</a:t>
            </a:r>
          </a:p>
          <a:p>
            <a:pPr lvl="2"/>
            <a:r>
              <a:rPr lang="en-US" dirty="0" smtClean="0"/>
              <a:t>Result of periodontal disease</a:t>
            </a:r>
          </a:p>
          <a:p>
            <a:pPr lvl="2"/>
            <a:r>
              <a:rPr lang="en-US" dirty="0" smtClean="0"/>
              <a:t>Chewing may be uncomfortable</a:t>
            </a:r>
          </a:p>
          <a:p>
            <a:pPr lvl="1"/>
            <a:r>
              <a:rPr lang="en-US" dirty="0" smtClean="0"/>
              <a:t>Salivary glands decrease saliva production</a:t>
            </a:r>
          </a:p>
          <a:p>
            <a:pPr lvl="2"/>
            <a:r>
              <a:rPr lang="en-US" dirty="0" smtClean="0"/>
              <a:t>Reduces salivary cleansing action</a:t>
            </a:r>
          </a:p>
          <a:p>
            <a:pPr lvl="2"/>
            <a:r>
              <a:rPr lang="en-US" dirty="0" smtClean="0"/>
              <a:t>Leads to xerostomia (dry mouth)</a:t>
            </a:r>
          </a:p>
          <a:p>
            <a:pPr lvl="2"/>
            <a:r>
              <a:rPr lang="en-US" dirty="0" smtClean="0"/>
              <a:t>Taste sensations diminish</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88</a:t>
            </a:fld>
            <a:endParaRPr lang="en-US" dirty="0"/>
          </a:p>
        </p:txBody>
      </p:sp>
    </p:spTree>
    <p:extLst>
      <p:ext uri="{BB962C8B-B14F-4D97-AF65-F5344CB8AC3E}">
        <p14:creationId xmlns:p14="http://schemas.microsoft.com/office/powerpoint/2010/main" val="3262104334"/>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Aging of the Digestive System</a:t>
            </a:r>
            <a:br>
              <a:rPr lang="en-US" dirty="0" smtClean="0"/>
            </a:br>
            <a:r>
              <a:rPr lang="en-US" sz="1600" dirty="0" smtClean="0"/>
              <a:t>(Slide 4 of 5) </a:t>
            </a:r>
            <a:endParaRPr lang="en-US" sz="1600" dirty="0"/>
          </a:p>
        </p:txBody>
      </p:sp>
      <p:sp>
        <p:nvSpPr>
          <p:cNvPr id="3" name="Content Placeholder 2"/>
          <p:cNvSpPr>
            <a:spLocks noGrp="1"/>
          </p:cNvSpPr>
          <p:nvPr>
            <p:ph idx="1"/>
          </p:nvPr>
        </p:nvSpPr>
        <p:spPr/>
        <p:txBody>
          <a:bodyPr/>
          <a:lstStyle/>
          <a:p>
            <a:pPr lvl="0"/>
            <a:r>
              <a:rPr lang="en-US" dirty="0" smtClean="0"/>
              <a:t>Mucosa </a:t>
            </a:r>
          </a:p>
          <a:p>
            <a:pPr lvl="1"/>
            <a:r>
              <a:rPr lang="en-US" dirty="0" smtClean="0"/>
              <a:t>Atrophy </a:t>
            </a:r>
          </a:p>
          <a:p>
            <a:pPr lvl="2"/>
            <a:r>
              <a:rPr lang="en-US" dirty="0" smtClean="0"/>
              <a:t>Leads to deficiency in hydrochloric acid and gastric juice for digestion in stomach</a:t>
            </a:r>
          </a:p>
          <a:p>
            <a:pPr lvl="1"/>
            <a:r>
              <a:rPr lang="en-US" dirty="0" smtClean="0"/>
              <a:t>Pernicious anemia</a:t>
            </a:r>
          </a:p>
          <a:p>
            <a:pPr lvl="2"/>
            <a:r>
              <a:rPr lang="en-US" dirty="0" smtClean="0"/>
              <a:t>Lack of intrinsic factor from gastric mucosa</a:t>
            </a:r>
          </a:p>
          <a:p>
            <a:pPr lvl="0"/>
            <a:r>
              <a:rPr lang="en-US" dirty="0" smtClean="0"/>
              <a:t>Small intestine</a:t>
            </a:r>
          </a:p>
          <a:p>
            <a:pPr lvl="1"/>
            <a:r>
              <a:rPr lang="en-US" dirty="0" smtClean="0"/>
              <a:t>Atrophy leads to fewer enzymes and shorter villi</a:t>
            </a:r>
          </a:p>
          <a:p>
            <a:r>
              <a:rPr lang="en-US" dirty="0" smtClean="0"/>
              <a:t>Does not impair digestion and absorption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89</a:t>
            </a:fld>
            <a:endParaRPr lang="en-US" dirty="0"/>
          </a:p>
        </p:txBody>
      </p:sp>
    </p:spTree>
    <p:extLst>
      <p:ext uri="{BB962C8B-B14F-4D97-AF65-F5344CB8AC3E}">
        <p14:creationId xmlns:p14="http://schemas.microsoft.com/office/powerpoint/2010/main" val="13962476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dirty="0" smtClean="0"/>
              <a:t>General Structure of the Digestive Tract </a:t>
            </a:r>
            <a:br>
              <a:rPr lang="en-US" dirty="0" smtClean="0"/>
            </a:br>
            <a:r>
              <a:rPr lang="en-US" sz="1600" dirty="0" smtClean="0"/>
              <a:t>(Slide 1 of 5)</a:t>
            </a:r>
            <a:endParaRPr lang="en-US" sz="1600" dirty="0"/>
          </a:p>
        </p:txBody>
      </p:sp>
      <p:sp>
        <p:nvSpPr>
          <p:cNvPr id="3" name="Content Placeholder 2"/>
          <p:cNvSpPr>
            <a:spLocks noGrp="1"/>
          </p:cNvSpPr>
          <p:nvPr>
            <p:ph idx="1"/>
          </p:nvPr>
        </p:nvSpPr>
        <p:spPr/>
        <p:txBody>
          <a:bodyPr/>
          <a:lstStyle/>
          <a:p>
            <a:pPr lvl="0"/>
            <a:r>
              <a:rPr lang="en-US" dirty="0" smtClean="0"/>
              <a:t>Long continuous tube, 30 feet long</a:t>
            </a:r>
          </a:p>
          <a:p>
            <a:pPr lvl="0"/>
            <a:r>
              <a:rPr lang="en-US" dirty="0" smtClean="0"/>
              <a:t>Opens to outside at both ends (mouth and anus)</a:t>
            </a:r>
          </a:p>
          <a:p>
            <a:pPr lvl="0"/>
            <a:r>
              <a:rPr lang="en-US" dirty="0" smtClean="0"/>
              <a:t>Four layers or tunics</a:t>
            </a:r>
          </a:p>
          <a:p>
            <a:pPr lvl="1"/>
            <a:r>
              <a:rPr lang="en-US" dirty="0" smtClean="0"/>
              <a:t>Mucosa: Innermost tunic </a:t>
            </a:r>
          </a:p>
          <a:p>
            <a:pPr lvl="1"/>
            <a:r>
              <a:rPr lang="en-US" dirty="0" smtClean="0"/>
              <a:t>Submucosa: Thick layer of loose connective tissue </a:t>
            </a:r>
          </a:p>
          <a:p>
            <a:pPr lvl="1"/>
            <a:r>
              <a:rPr lang="en-US" dirty="0" smtClean="0"/>
              <a:t>Muscle layer (muscularis) </a:t>
            </a:r>
          </a:p>
          <a:p>
            <a:pPr lvl="1"/>
            <a:r>
              <a:rPr lang="en-US" dirty="0" smtClean="0"/>
              <a:t>Serosa or adventitia: Outermost layer</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9</a:t>
            </a:fld>
            <a:endParaRPr lang="en-US" dirty="0"/>
          </a:p>
        </p:txBody>
      </p:sp>
    </p:spTree>
    <p:extLst>
      <p:ext uri="{BB962C8B-B14F-4D97-AF65-F5344CB8AC3E}">
        <p14:creationId xmlns:p14="http://schemas.microsoft.com/office/powerpoint/2010/main" val="4029004191"/>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Aging of the Digestive System</a:t>
            </a:r>
            <a:br>
              <a:rPr lang="en-US" dirty="0" smtClean="0"/>
            </a:br>
            <a:r>
              <a:rPr lang="en-US" sz="1600" dirty="0" smtClean="0"/>
              <a:t>(Slide 5 of 5) </a:t>
            </a:r>
            <a:endParaRPr lang="en-US" sz="1600" dirty="0"/>
          </a:p>
        </p:txBody>
      </p:sp>
      <p:sp>
        <p:nvSpPr>
          <p:cNvPr id="3" name="Content Placeholder 2"/>
          <p:cNvSpPr>
            <a:spLocks noGrp="1"/>
          </p:cNvSpPr>
          <p:nvPr>
            <p:ph idx="1"/>
          </p:nvPr>
        </p:nvSpPr>
        <p:spPr/>
        <p:txBody>
          <a:bodyPr/>
          <a:lstStyle/>
          <a:p>
            <a:pPr lvl="0"/>
            <a:r>
              <a:rPr lang="en-US" dirty="0" smtClean="0"/>
              <a:t>Large intestine</a:t>
            </a:r>
          </a:p>
          <a:p>
            <a:pPr lvl="1"/>
            <a:r>
              <a:rPr lang="en-US" dirty="0" smtClean="0"/>
              <a:t>Walls become thinner and weaker: Susceptible to diverticulitis</a:t>
            </a:r>
          </a:p>
          <a:p>
            <a:pPr lvl="0"/>
            <a:r>
              <a:rPr lang="en-US" dirty="0" smtClean="0"/>
              <a:t>Constipation is a common complaint</a:t>
            </a:r>
          </a:p>
          <a:p>
            <a:pPr lvl="1"/>
            <a:r>
              <a:rPr lang="en-US" dirty="0" smtClean="0"/>
              <a:t>No basis for it</a:t>
            </a:r>
          </a:p>
          <a:p>
            <a:pPr lvl="1"/>
            <a:r>
              <a:rPr lang="en-US" dirty="0" smtClean="0"/>
              <a:t>Likely due to lifestyle habits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90</a:t>
            </a:fld>
            <a:endParaRPr lang="en-US" dirty="0"/>
          </a:p>
        </p:txBody>
      </p:sp>
    </p:spTree>
    <p:extLst>
      <p:ext uri="{BB962C8B-B14F-4D97-AF65-F5344CB8AC3E}">
        <p14:creationId xmlns:p14="http://schemas.microsoft.com/office/powerpoint/2010/main" val="1567917840"/>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dirty="0" smtClean="0"/>
              <a:t>Pathology of the Digestive System </a:t>
            </a:r>
            <a:br>
              <a:rPr lang="en-US" dirty="0" smtClean="0"/>
            </a:br>
            <a:r>
              <a:rPr lang="en-US" sz="1600" dirty="0" smtClean="0"/>
              <a:t>(Slide 1 of 3)</a:t>
            </a:r>
            <a:endParaRPr lang="en-US" sz="1600" dirty="0"/>
          </a:p>
        </p:txBody>
      </p:sp>
      <p:sp>
        <p:nvSpPr>
          <p:cNvPr id="3" name="Content Placeholder 2"/>
          <p:cNvSpPr>
            <a:spLocks noGrp="1"/>
          </p:cNvSpPr>
          <p:nvPr>
            <p:ph idx="1"/>
          </p:nvPr>
        </p:nvSpPr>
        <p:spPr/>
        <p:txBody>
          <a:bodyPr/>
          <a:lstStyle/>
          <a:p>
            <a:pPr lvl="0"/>
            <a:r>
              <a:rPr lang="en-US" dirty="0" smtClean="0"/>
              <a:t>Anorexia</a:t>
            </a:r>
          </a:p>
          <a:p>
            <a:pPr lvl="0"/>
            <a:r>
              <a:rPr lang="en-US" dirty="0" smtClean="0"/>
              <a:t>Appendicitis</a:t>
            </a:r>
          </a:p>
          <a:p>
            <a:pPr lvl="0"/>
            <a:r>
              <a:rPr lang="en-US" dirty="0" smtClean="0"/>
              <a:t>Bulimia</a:t>
            </a:r>
          </a:p>
          <a:p>
            <a:pPr lvl="0"/>
            <a:r>
              <a:rPr lang="en-US" dirty="0" smtClean="0"/>
              <a:t>Caries</a:t>
            </a:r>
          </a:p>
          <a:p>
            <a:pPr lvl="0"/>
            <a:r>
              <a:rPr lang="en-US" dirty="0" smtClean="0"/>
              <a:t>Celiac disease</a:t>
            </a:r>
          </a:p>
          <a:p>
            <a:pPr lvl="0"/>
            <a:r>
              <a:rPr lang="en-US" dirty="0" smtClean="0"/>
              <a:t>Cholecystitis</a:t>
            </a:r>
          </a:p>
          <a:p>
            <a:pPr lvl="0"/>
            <a:r>
              <a:rPr lang="en-US" dirty="0" smtClean="0"/>
              <a:t>Cholelithiasis</a:t>
            </a:r>
          </a:p>
          <a:p>
            <a:pPr lvl="0"/>
            <a:r>
              <a:rPr lang="en-US" dirty="0" smtClean="0"/>
              <a:t>Cirrhosis</a:t>
            </a:r>
          </a:p>
          <a:p>
            <a:pPr lvl="0"/>
            <a:r>
              <a:rPr lang="en-US" dirty="0" smtClean="0"/>
              <a:t>Cleft palate or lip</a:t>
            </a:r>
          </a:p>
          <a:p>
            <a:pPr lvl="0"/>
            <a:r>
              <a:rPr lang="en-US" dirty="0" smtClean="0"/>
              <a:t>Cold sores</a:t>
            </a:r>
          </a:p>
          <a:p>
            <a:pPr lvl="0"/>
            <a:r>
              <a:rPr lang="en-US" dirty="0" smtClean="0"/>
              <a:t>Colitis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91</a:t>
            </a:fld>
            <a:endParaRPr lang="en-US" dirty="0"/>
          </a:p>
        </p:txBody>
      </p:sp>
    </p:spTree>
    <p:extLst>
      <p:ext uri="{BB962C8B-B14F-4D97-AF65-F5344CB8AC3E}">
        <p14:creationId xmlns:p14="http://schemas.microsoft.com/office/powerpoint/2010/main" val="1845123745"/>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Colorectal cancer</a:t>
            </a:r>
          </a:p>
          <a:p>
            <a:pPr lvl="0"/>
            <a:r>
              <a:rPr lang="en-US" dirty="0" smtClean="0"/>
              <a:t>Crohn disease</a:t>
            </a:r>
          </a:p>
          <a:p>
            <a:pPr lvl="0"/>
            <a:r>
              <a:rPr lang="en-US" dirty="0" smtClean="0"/>
              <a:t>Diverticulosis</a:t>
            </a:r>
          </a:p>
          <a:p>
            <a:pPr lvl="0"/>
            <a:r>
              <a:rPr lang="en-US" dirty="0" smtClean="0"/>
              <a:t>Dumping syndrome</a:t>
            </a:r>
          </a:p>
          <a:p>
            <a:pPr lvl="0"/>
            <a:r>
              <a:rPr lang="en-US" dirty="0" smtClean="0"/>
              <a:t>Gastroenteritis</a:t>
            </a:r>
          </a:p>
          <a:p>
            <a:pPr lvl="0"/>
            <a:r>
              <a:rPr lang="en-US" dirty="0" smtClean="0"/>
              <a:t>Gastroesophageal</a:t>
            </a:r>
          </a:p>
          <a:p>
            <a:pPr lvl="0"/>
            <a:r>
              <a:rPr lang="en-US" dirty="0" smtClean="0"/>
              <a:t>Gingivitis</a:t>
            </a:r>
          </a:p>
          <a:p>
            <a:pPr lvl="0"/>
            <a:r>
              <a:rPr lang="en-US" dirty="0" smtClean="0"/>
              <a:t>Hemorrhoids</a:t>
            </a:r>
          </a:p>
          <a:p>
            <a:pPr lvl="0"/>
            <a:r>
              <a:rPr lang="en-US" dirty="0" smtClean="0"/>
              <a:t>Hepatitis</a:t>
            </a:r>
          </a:p>
          <a:p>
            <a:pPr lvl="0"/>
            <a:r>
              <a:rPr lang="en-US" dirty="0" smtClean="0"/>
              <a:t>Hiatal hernia</a:t>
            </a:r>
          </a:p>
          <a:p>
            <a:pPr lvl="0"/>
            <a:r>
              <a:rPr lang="en-US" dirty="0" smtClean="0"/>
              <a:t>Inflammatory bowel disease (IBD)</a:t>
            </a:r>
          </a:p>
          <a:p>
            <a:pPr lvl="0"/>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92</a:t>
            </a:fld>
            <a:endParaRPr lang="en-US" dirty="0"/>
          </a:p>
        </p:txBody>
      </p:sp>
      <p:sp>
        <p:nvSpPr>
          <p:cNvPr id="10" name="Title 1"/>
          <p:cNvSpPr>
            <a:spLocks noGrp="1"/>
          </p:cNvSpPr>
          <p:nvPr>
            <p:ph type="title"/>
          </p:nvPr>
        </p:nvSpPr>
        <p:spPr>
          <a:xfrm>
            <a:off x="0" y="228600"/>
            <a:ext cx="9144000" cy="1219200"/>
          </a:xfrm>
        </p:spPr>
        <p:txBody>
          <a:bodyPr/>
          <a:lstStyle/>
          <a:p>
            <a:r>
              <a:rPr lang="en-US" dirty="0" smtClean="0"/>
              <a:t>Pathology of the Digestive System </a:t>
            </a:r>
            <a:br>
              <a:rPr lang="en-US" dirty="0" smtClean="0"/>
            </a:br>
            <a:r>
              <a:rPr lang="en-US" sz="1600" dirty="0" smtClean="0"/>
              <a:t>(Slide 2 of 3)</a:t>
            </a:r>
            <a:endParaRPr lang="en-US" sz="1600" dirty="0"/>
          </a:p>
        </p:txBody>
      </p:sp>
    </p:spTree>
    <p:extLst>
      <p:ext uri="{BB962C8B-B14F-4D97-AF65-F5344CB8AC3E}">
        <p14:creationId xmlns:p14="http://schemas.microsoft.com/office/powerpoint/2010/main" val="1812089134"/>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Irritable bowel syndrome (IBS)</a:t>
            </a:r>
          </a:p>
          <a:p>
            <a:pPr lvl="0"/>
            <a:r>
              <a:rPr lang="en-US" dirty="0" smtClean="0"/>
              <a:t>Lactose intolerance</a:t>
            </a:r>
          </a:p>
          <a:p>
            <a:pPr lvl="0"/>
            <a:r>
              <a:rPr lang="en-US" dirty="0" smtClean="0"/>
              <a:t>Leukoplakia</a:t>
            </a:r>
          </a:p>
          <a:p>
            <a:pPr lvl="0"/>
            <a:r>
              <a:rPr lang="en-US" dirty="0" smtClean="0"/>
              <a:t>Malabsorption syndrome</a:t>
            </a:r>
          </a:p>
          <a:p>
            <a:pPr lvl="0"/>
            <a:r>
              <a:rPr lang="en-US" dirty="0" smtClean="0"/>
              <a:t>Mumps</a:t>
            </a:r>
          </a:p>
          <a:p>
            <a:pPr lvl="0"/>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93</a:t>
            </a:fld>
            <a:endParaRPr lang="en-US" dirty="0"/>
          </a:p>
        </p:txBody>
      </p:sp>
      <p:sp>
        <p:nvSpPr>
          <p:cNvPr id="10" name="Title 1"/>
          <p:cNvSpPr>
            <a:spLocks noGrp="1"/>
          </p:cNvSpPr>
          <p:nvPr>
            <p:ph type="title"/>
          </p:nvPr>
        </p:nvSpPr>
        <p:spPr>
          <a:xfrm>
            <a:off x="0" y="228600"/>
            <a:ext cx="9144000" cy="1219200"/>
          </a:xfrm>
        </p:spPr>
        <p:txBody>
          <a:bodyPr/>
          <a:lstStyle/>
          <a:p>
            <a:r>
              <a:rPr lang="en-US" dirty="0" smtClean="0"/>
              <a:t>Pathology of the Digestive System </a:t>
            </a:r>
            <a:br>
              <a:rPr lang="en-US" dirty="0" smtClean="0"/>
            </a:br>
            <a:r>
              <a:rPr lang="en-US" sz="1600" dirty="0" smtClean="0"/>
              <a:t>(Slide 3 of 3)</a:t>
            </a:r>
            <a:endParaRPr lang="en-US" sz="1600" dirty="0"/>
          </a:p>
        </p:txBody>
      </p:sp>
    </p:spTree>
    <p:extLst>
      <p:ext uri="{BB962C8B-B14F-4D97-AF65-F5344CB8AC3E}">
        <p14:creationId xmlns:p14="http://schemas.microsoft.com/office/powerpoint/2010/main" val="3024086995"/>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679700"/>
            <a:ext cx="7772400" cy="3581400"/>
          </a:xfrm>
        </p:spPr>
        <p:txBody>
          <a:bodyPr/>
          <a:lstStyle/>
          <a:p>
            <a:pPr marL="0" lvl="0" indent="0" algn="ctr">
              <a:buNone/>
            </a:pPr>
            <a:r>
              <a:rPr lang="en-US" sz="3600" dirty="0" smtClean="0"/>
              <a:t>Questions?</a:t>
            </a:r>
            <a:endParaRPr lang="en-US" sz="3600"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94</a:t>
            </a:fld>
            <a:endParaRPr lang="en-US" dirty="0"/>
          </a:p>
        </p:txBody>
      </p:sp>
    </p:spTree>
    <p:extLst>
      <p:ext uri="{BB962C8B-B14F-4D97-AF65-F5344CB8AC3E}">
        <p14:creationId xmlns:p14="http://schemas.microsoft.com/office/powerpoint/2010/main" val="1547049813"/>
      </p:ext>
    </p:extLst>
  </p:cSld>
  <p:clrMapOvr>
    <a:masterClrMapping/>
  </p:clrMapOvr>
  <p:timing>
    <p:tnLst>
      <p:par>
        <p:cTn id="1" dur="indefinite" restart="never" nodeType="tmRoot"/>
      </p:par>
    </p:tnLst>
  </p:timing>
</p:sld>
</file>

<file path=ppt/theme/theme1.xml><?xml version="1.0" encoding="utf-8"?>
<a:theme xmlns:a="http://schemas.openxmlformats.org/drawingml/2006/main" name="Bonewit">
  <a:themeElements>
    <a:clrScheme name="2_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2_Blue Diagonal">
      <a:majorFont>
        <a:latin typeface="ArialMT"/>
        <a:ea typeface="ＭＳ Ｐゴシック"/>
        <a:cs typeface=""/>
      </a:majorFont>
      <a:minorFont>
        <a:latin typeface="ArialMT"/>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2_Blue Diagona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2_Blue Diagona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2_Blue Diagona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Bonewit</Template>
  <TotalTime>2478</TotalTime>
  <Words>6281</Words>
  <Application>Microsoft Office PowerPoint</Application>
  <PresentationFormat>On-screen Show (4:3)</PresentationFormat>
  <Paragraphs>944</Paragraphs>
  <Slides>94</Slides>
  <Notes>94</Notes>
  <HiddenSlides>0</HiddenSlides>
  <MMClips>0</MMClips>
  <ScaleCrop>false</ScaleCrop>
  <HeadingPairs>
    <vt:vector size="4" baseType="variant">
      <vt:variant>
        <vt:lpstr>Theme</vt:lpstr>
      </vt:variant>
      <vt:variant>
        <vt:i4>1</vt:i4>
      </vt:variant>
      <vt:variant>
        <vt:lpstr>Slide Titles</vt:lpstr>
      </vt:variant>
      <vt:variant>
        <vt:i4>94</vt:i4>
      </vt:variant>
    </vt:vector>
  </HeadingPairs>
  <TitlesOfParts>
    <vt:vector size="95" baseType="lpstr">
      <vt:lpstr>Bonewit</vt:lpstr>
      <vt:lpstr>PowerPoint Presentation</vt:lpstr>
      <vt:lpstr>Learning Objectives Lesson 14.1: General Structure and Components of the Digestive Tract</vt:lpstr>
      <vt:lpstr>Introduction to the Digestive System (Slide 1 of 2)</vt:lpstr>
      <vt:lpstr>Introduction to the Digestive System (Slide 2 of 2)</vt:lpstr>
      <vt:lpstr>Functions of the Digestive System  (Slide 1 of 4)</vt:lpstr>
      <vt:lpstr>Functions of the Digestive System  (Slide 2 of 4)</vt:lpstr>
      <vt:lpstr>Functions of the Digestive System  (Slide 3 of 4)</vt:lpstr>
      <vt:lpstr>Functions of the Digestive System  (Slide 4 of 4)</vt:lpstr>
      <vt:lpstr>General Structure of the Digestive Tract  (Slide 1 of 5)</vt:lpstr>
      <vt:lpstr>General Structure of the Digestive Tract  (Slide 2 of 5)</vt:lpstr>
      <vt:lpstr>General Structure of the Digestive Tract  (Slide 3 of 5)</vt:lpstr>
      <vt:lpstr>General Structure of the Digestive Tract  (Slide 4 of 5)</vt:lpstr>
      <vt:lpstr>General Structure of the Digestive Tract  (Slide 5 of 5)</vt:lpstr>
      <vt:lpstr>Mouth </vt:lpstr>
      <vt:lpstr>Lips and Cheeks (Slide 1 of 3) </vt:lpstr>
      <vt:lpstr>Lips and Cheeks (Slide 2 of 3) </vt:lpstr>
      <vt:lpstr>Lips and Cheeks (Slide 3 of 3) </vt:lpstr>
      <vt:lpstr>Palate (Slide 1 of 2) </vt:lpstr>
      <vt:lpstr>Palate (Slide 2 of 2) </vt:lpstr>
      <vt:lpstr>Tongue (Slide 1 of 2) </vt:lpstr>
      <vt:lpstr>Tongue (Slide 2 of 2) </vt:lpstr>
      <vt:lpstr>Teeth  (Slide 1 of 4)</vt:lpstr>
      <vt:lpstr>Teeth  (Slide 2 of 4)</vt:lpstr>
      <vt:lpstr>Teeth  (Slide 3 of 4)</vt:lpstr>
      <vt:lpstr>Teeth  (Slide 4 of 4) </vt:lpstr>
      <vt:lpstr>Salivary Glands (Slide 1 of 2) </vt:lpstr>
      <vt:lpstr>Salivary Glands (Slide 2 of 2) </vt:lpstr>
      <vt:lpstr>Pharynx (Slide 1 of 3) </vt:lpstr>
      <vt:lpstr>Pharynx (Slide 2 of 3)</vt:lpstr>
      <vt:lpstr>Pharynx (Slide 3 of 3) </vt:lpstr>
      <vt:lpstr>Esophagus  (Slide 1 of 2)</vt:lpstr>
      <vt:lpstr>Esophagus  (Slide 2 of 2)</vt:lpstr>
      <vt:lpstr>Learning Objectives Lesson 14.2: Process of Digestion (Slide 1 of 2)</vt:lpstr>
      <vt:lpstr>Learning Objectives Lesson 14.2: Process of Digestion (Slide 2 of 2)</vt:lpstr>
      <vt:lpstr>Stomach </vt:lpstr>
      <vt:lpstr>Structure  (Slide 1 of 2)</vt:lpstr>
      <vt:lpstr>Structure  (Slide 2 of 2)</vt:lpstr>
      <vt:lpstr>Gastric Secretions (Slide 1 of 3) </vt:lpstr>
      <vt:lpstr>Gastric Secretions (Slide 2 of 3) </vt:lpstr>
      <vt:lpstr>Gastric Secretions (Slide 3 of 3) </vt:lpstr>
      <vt:lpstr>Regulation of Gastric Secretions (Slide 1 of 6) </vt:lpstr>
      <vt:lpstr>Regulation of Gastric Secretions (Slide 2 of 6) </vt:lpstr>
      <vt:lpstr>Regulation of Gastric Secretions (Slide 3 of 6) </vt:lpstr>
      <vt:lpstr>Regulation of Gastric Secretions (Slide 4 of 6) </vt:lpstr>
      <vt:lpstr>Regulation of Gastric Secretions (Slide 5 of 6) </vt:lpstr>
      <vt:lpstr>Regulation of Gastric Secretions (Slide 6 of 6) </vt:lpstr>
      <vt:lpstr>Stomach Emptying (Slide 1 of 2) </vt:lpstr>
      <vt:lpstr>Stomach Emptying (Slide 2 of 2) </vt:lpstr>
      <vt:lpstr>Small Intestine </vt:lpstr>
      <vt:lpstr>Structure  (Slide 1 of 3)</vt:lpstr>
      <vt:lpstr>Structure  (Slide 2 of 3)</vt:lpstr>
      <vt:lpstr>Structure  (Slide 3 of 3)</vt:lpstr>
      <vt:lpstr>Secretions of the Small Intestine (Slide 1 of 2)</vt:lpstr>
      <vt:lpstr>Secretions of the Small Intestine  (Slide 2 of 2)</vt:lpstr>
      <vt:lpstr>Large Intestine </vt:lpstr>
      <vt:lpstr>Characteristics</vt:lpstr>
      <vt:lpstr>Regions of the Large Intestine (Slide 1 of 2) </vt:lpstr>
      <vt:lpstr>Regions of the Large Intestine (Slide 2 of 2) </vt:lpstr>
      <vt:lpstr>Functions of the Large Intestine  (Slide 1 of 2)</vt:lpstr>
      <vt:lpstr>Functions of the Large Intestine  (Slide 2 of 2)</vt:lpstr>
      <vt:lpstr>Liver </vt:lpstr>
      <vt:lpstr>Structure of the Liver (Slide 1 of 3) </vt:lpstr>
      <vt:lpstr>Structure of the Liver (Slide 2 of 3) </vt:lpstr>
      <vt:lpstr>Structure of the Liver (Slide 3 of 3) </vt:lpstr>
      <vt:lpstr>Blood Supply to the Liver</vt:lpstr>
      <vt:lpstr>Functions of the Liver (Slide 1 of 4)</vt:lpstr>
      <vt:lpstr>Functions of the Liver (Slide 2 of 4)</vt:lpstr>
      <vt:lpstr>Functions of the Liver (Slide 3 of 4)</vt:lpstr>
      <vt:lpstr>Functions of the Liver (Slide 4 of 4)</vt:lpstr>
      <vt:lpstr>Bile (Slide 1 of 2) </vt:lpstr>
      <vt:lpstr>Bile (Slide 2 of 2) </vt:lpstr>
      <vt:lpstr>Gallbladder  (Slide 1 of 2)</vt:lpstr>
      <vt:lpstr>Gallbladder  (Slide 2 of 2)</vt:lpstr>
      <vt:lpstr>Pancreas (Slide 1 of 4) </vt:lpstr>
      <vt:lpstr>Pancreas (Slide 2 of 4) </vt:lpstr>
      <vt:lpstr>Pancreas (Slide 3 of 4) </vt:lpstr>
      <vt:lpstr>Pancreas (Slide 4 of 4) </vt:lpstr>
      <vt:lpstr>Chemical Digestion </vt:lpstr>
      <vt:lpstr>Carbohydrate Digestion (Slide 1 of 2) </vt:lpstr>
      <vt:lpstr>Carbohydrate Digestion (Slide 2 of 2) </vt:lpstr>
      <vt:lpstr>Protein Digestion (Slide 1 of 2) </vt:lpstr>
      <vt:lpstr>Protein Digestion (Slide 2 of 2) </vt:lpstr>
      <vt:lpstr>Lipid Digestion </vt:lpstr>
      <vt:lpstr>Absorption (Slide 1 of 2) </vt:lpstr>
      <vt:lpstr>Absorption (Slide 2 of 2) </vt:lpstr>
      <vt:lpstr>Aging of the Digestive System (Slide 1 of 5) </vt:lpstr>
      <vt:lpstr>Aging of the Digestive System (Slide 2 of 5) </vt:lpstr>
      <vt:lpstr>Aging of the Digestive System (Slide 3 of 5) </vt:lpstr>
      <vt:lpstr>Aging of the Digestive System (Slide 4 of 5) </vt:lpstr>
      <vt:lpstr>Aging of the Digestive System (Slide 5 of 5) </vt:lpstr>
      <vt:lpstr>Pathology of the Digestive System  (Slide 1 of 3)</vt:lpstr>
      <vt:lpstr>Pathology of the Digestive System  (Slide 2 of 3)</vt:lpstr>
      <vt:lpstr>Pathology of the Digestive System  (Slide 3 of 3)</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 LoGiudice</dc:creator>
  <cp:lastModifiedBy>Jori</cp:lastModifiedBy>
  <cp:revision>104</cp:revision>
  <dcterms:created xsi:type="dcterms:W3CDTF">2015-09-03T13:34:00Z</dcterms:created>
  <dcterms:modified xsi:type="dcterms:W3CDTF">2019-11-12T03:54:09Z</dcterms:modified>
</cp:coreProperties>
</file>