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9"/>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3" r:id="rId17"/>
    <p:sldId id="275" r:id="rId18"/>
    <p:sldId id="276" r:id="rId19"/>
    <p:sldId id="277" r:id="rId20"/>
    <p:sldId id="306" r:id="rId21"/>
    <p:sldId id="307" r:id="rId22"/>
    <p:sldId id="279" r:id="rId23"/>
    <p:sldId id="280" r:id="rId24"/>
    <p:sldId id="281" r:id="rId25"/>
    <p:sldId id="282" r:id="rId26"/>
    <p:sldId id="283" r:id="rId27"/>
    <p:sldId id="285" r:id="rId28"/>
    <p:sldId id="286" r:id="rId29"/>
    <p:sldId id="308"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5" r:id="rId47"/>
    <p:sldId id="304"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21" autoAdjust="0"/>
    <p:restoredTop sz="89820" autoAdjust="0"/>
  </p:normalViewPr>
  <p:slideViewPr>
    <p:cSldViewPr snapToGrid="0">
      <p:cViewPr varScale="1">
        <p:scale>
          <a:sx n="75" d="100"/>
          <a:sy n="75" d="100"/>
        </p:scale>
        <p:origin x="-1620" y="-96"/>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11/11/2019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189264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Adult kidneys are approximately 3 cm thick, 6 cm wide, and 12 cm long.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They are shaped like kidney beans.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15.2.</a:t>
            </a:r>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3346864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other organs are composed of a cortex and medulla? </a:t>
            </a:r>
            <a:r>
              <a:rPr lang="en-US" sz="1200" i="1" kern="1200" dirty="0">
                <a:solidFill>
                  <a:schemeClr val="tx1"/>
                </a:solidFill>
                <a:effectLst/>
                <a:latin typeface="+mn-lt"/>
                <a:ea typeface="+mn-ea"/>
                <a:cs typeface="+mn-cs"/>
              </a:rPr>
              <a:t>(Brain, adrenal gland)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1403549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renal pyramids are named for their appearance.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425994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renal columns separate and support the functional parts of the kidney.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8349975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Pelvis means basin. The word root </a:t>
            </a:r>
            <a:r>
              <a:rPr lang="en-US" sz="1200" i="1" kern="1200" dirty="0">
                <a:solidFill>
                  <a:schemeClr val="tx1"/>
                </a:solidFill>
                <a:effectLst/>
                <a:latin typeface="+mn-lt"/>
                <a:ea typeface="+mn-ea"/>
                <a:cs typeface="+mn-cs"/>
              </a:rPr>
              <a:t>pyel-</a:t>
            </a:r>
            <a:r>
              <a:rPr lang="en-US" sz="1200" kern="1200" dirty="0">
                <a:solidFill>
                  <a:schemeClr val="tx1"/>
                </a:solidFill>
                <a:effectLst/>
                <a:latin typeface="+mn-lt"/>
                <a:ea typeface="+mn-ea"/>
                <a:cs typeface="+mn-cs"/>
              </a:rPr>
              <a:t> is used for the renal pelvis.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3668324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word </a:t>
            </a:r>
            <a:r>
              <a:rPr lang="en-US" sz="1200" i="1" kern="1200" dirty="0">
                <a:solidFill>
                  <a:schemeClr val="tx1"/>
                </a:solidFill>
                <a:effectLst/>
                <a:latin typeface="+mn-lt"/>
                <a:ea typeface="+mn-ea"/>
                <a:cs typeface="+mn-cs"/>
              </a:rPr>
              <a:t>calyx</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outer covering of a bud or flower </a:t>
            </a:r>
            <a:r>
              <a:rPr lang="en-US" sz="1200" kern="1200" dirty="0">
                <a:solidFill>
                  <a:schemeClr val="tx1"/>
                </a:solidFill>
                <a:effectLst/>
                <a:latin typeface="+mn-lt"/>
                <a:ea typeface="+mn-ea"/>
                <a:cs typeface="+mn-cs"/>
              </a:rPr>
              <a:t>in Greek. The “x” at the end of the word becomes a “c” before a suffix.</a:t>
            </a:r>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3905512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two word roots used for the kidney. </a:t>
            </a:r>
            <a:r>
              <a:rPr lang="en-US" sz="1200" i="1" kern="1200" dirty="0">
                <a:solidFill>
                  <a:schemeClr val="tx1"/>
                </a:solidFill>
                <a:effectLst/>
                <a:latin typeface="+mn-lt"/>
                <a:ea typeface="+mn-ea"/>
                <a:cs typeface="+mn-cs"/>
              </a:rPr>
              <a:t>Nephr-</a:t>
            </a:r>
            <a:r>
              <a:rPr lang="en-US" sz="1200" kern="1200" dirty="0">
                <a:solidFill>
                  <a:schemeClr val="tx1"/>
                </a:solidFill>
                <a:effectLst/>
                <a:latin typeface="+mn-lt"/>
                <a:ea typeface="+mn-ea"/>
                <a:cs typeface="+mn-cs"/>
              </a:rPr>
              <a:t> is a Greek root, and </a:t>
            </a:r>
            <a:r>
              <a:rPr lang="en-US" sz="1200" i="1" kern="1200" dirty="0">
                <a:solidFill>
                  <a:schemeClr val="tx1"/>
                </a:solidFill>
                <a:effectLst/>
                <a:latin typeface="+mn-lt"/>
                <a:ea typeface="+mn-ea"/>
                <a:cs typeface="+mn-cs"/>
              </a:rPr>
              <a:t>ren-</a:t>
            </a:r>
            <a:r>
              <a:rPr lang="en-US" sz="1200" kern="1200" dirty="0">
                <a:solidFill>
                  <a:schemeClr val="tx1"/>
                </a:solidFill>
                <a:effectLst/>
                <a:latin typeface="+mn-lt"/>
                <a:ea typeface="+mn-ea"/>
                <a:cs typeface="+mn-cs"/>
              </a:rPr>
              <a:t> is a Latin root.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 in other organs, the large number of functioning units is necessary because activity occurs on the cellular level.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15.3.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681521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renal corpuscle is the interface between the circulatory system and the nephron. Blood flows through the glomerulus, a cluster of capillaries. The filtrate that is formed from the blood leaves the blood and enters the renal tubules through the glomerular capsule.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glomerular capsule is commonly called Bowman’s capsule.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15.4.</a:t>
            </a:r>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1813224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glomerular filtrate is more dilute as it enters the renal tubules and less dilute by the time it reaches the collecting ducts.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proximal convoluted tubule and the distal convoluted tubule are located in the renal cortex. The nephron loop is located in the renal medulla.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does convoluted mean? </a:t>
            </a:r>
            <a:r>
              <a:rPr lang="en-US" sz="1200" i="1" kern="1200" dirty="0">
                <a:solidFill>
                  <a:schemeClr val="tx1"/>
                </a:solidFill>
                <a:effectLst/>
                <a:latin typeface="+mn-lt"/>
                <a:ea typeface="+mn-ea"/>
                <a:cs typeface="+mn-cs"/>
              </a:rPr>
              <a:t>(With many overlapping coils, intricate)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7206945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Collecting ducts are tubules at the end of the nephron that bring urine through the renal medulla to the minor calyces.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1004210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15965424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ascending limb of the nephron loop, in the region where it continues into the distal convoluted tubule, comes into contact with the glomerular afferent arteriole of the same nephron.</a:t>
            </a:r>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22059216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35550092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Each ureter is about 25 cm long.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Note that the bladder is positioned upside down, so that the inferior surface of the bladder actually is superior to the “top” of the bladder.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15.5.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19605417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fibrous coat supports and protects the other layers.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15883482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Bladder</a:t>
            </a:r>
            <a:r>
              <a:rPr lang="en-US" sz="1200" kern="1200" dirty="0">
                <a:solidFill>
                  <a:schemeClr val="tx1"/>
                </a:solidFill>
                <a:effectLst/>
                <a:latin typeface="+mn-lt"/>
                <a:ea typeface="+mn-ea"/>
                <a:cs typeface="+mn-cs"/>
              </a:rPr>
              <a:t> means a flexible sac. The medical word root </a:t>
            </a:r>
            <a:r>
              <a:rPr lang="en-US" sz="1200" i="1" kern="1200" dirty="0">
                <a:solidFill>
                  <a:schemeClr val="tx1"/>
                </a:solidFill>
                <a:effectLst/>
                <a:latin typeface="+mn-lt"/>
                <a:ea typeface="+mn-ea"/>
                <a:cs typeface="+mn-cs"/>
              </a:rPr>
              <a:t>cyst-</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bladder</a:t>
            </a:r>
            <a:r>
              <a:rPr lang="en-US" sz="1200" kern="1200" dirty="0">
                <a:solidFill>
                  <a:schemeClr val="tx1"/>
                </a:solidFill>
                <a:effectLst/>
                <a:latin typeface="+mn-lt"/>
                <a:ea typeface="+mn-ea"/>
                <a:cs typeface="+mn-cs"/>
              </a:rPr>
              <a:t>. Another word root meaning bladder is </a:t>
            </a:r>
            <a:r>
              <a:rPr lang="en-US" sz="1200" i="1" kern="1200" dirty="0">
                <a:solidFill>
                  <a:schemeClr val="tx1"/>
                </a:solidFill>
                <a:effectLst/>
                <a:latin typeface="+mn-lt"/>
                <a:ea typeface="+mn-ea"/>
                <a:cs typeface="+mn-cs"/>
              </a:rPr>
              <a:t>vesic-</a:t>
            </a:r>
            <a:r>
              <a:rPr lang="en-US" sz="1200" kern="1200" dirty="0">
                <a:solidFill>
                  <a:schemeClr val="tx1"/>
                </a:solidFill>
                <a:effectLst/>
                <a:latin typeface="+mn-lt"/>
                <a:ea typeface="+mn-ea"/>
                <a:cs typeface="+mn-cs"/>
              </a:rPr>
              <a:t>. Both come from Latin.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Normal bladder capacity is somewhere between 400 and 600 milliliters.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33401460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Similar to other organs, the bladder contains folded tissue and muscles that extend in all directions so that it can expand.</a:t>
            </a:r>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32830543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area between the two ureters and the urethra forms a triangular shape called the trigone.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is urine prevented from backing up into the ureters? </a:t>
            </a:r>
            <a:r>
              <a:rPr lang="en-US" sz="1200" i="1" kern="1200" dirty="0">
                <a:solidFill>
                  <a:schemeClr val="tx1"/>
                </a:solidFill>
                <a:effectLst/>
                <a:latin typeface="+mn-lt"/>
                <a:ea typeface="+mn-ea"/>
                <a:cs typeface="+mn-cs"/>
              </a:rPr>
              <a:t>(Small flaps of mucosa cover openings from ureters and act as valves to allow urine to enter bladder. They also prevent it from backing up from bladder into ureters.)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2345281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internal urethral sphincter at the junction of the bladder and urethra is under autonomic control. The bladder will empty through a spinal reflex at a volume of about 300 to 400 milliliters of urine unless the urge to void is voluntarily inhibited.</a:t>
            </a:r>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30870260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female urethra is about 3 to 4 cm long.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urethra in males is about 7 to 8 inches long.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gland does the urethra pass through in the male? </a:t>
            </a:r>
            <a:r>
              <a:rPr lang="en-US" sz="1200" i="1" kern="1200" dirty="0">
                <a:solidFill>
                  <a:schemeClr val="tx1"/>
                </a:solidFill>
                <a:effectLst/>
                <a:latin typeface="+mn-lt"/>
                <a:ea typeface="+mn-ea"/>
                <a:cs typeface="+mn-cs"/>
              </a:rPr>
              <a:t>(Prostate)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spongy urethra extends the entire length of the penis. The external urethral orifice opens to the outside at the tip of the penis.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16830914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15.6.</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3787457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24920427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kidneys remove fluid and other substances from the blood to maintain fluid volume, remove waste products, and regulate acid-base concentrations in the blood.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blood plasma? </a:t>
            </a:r>
            <a:r>
              <a:rPr lang="en-US" sz="1200" i="1" kern="1200" dirty="0">
                <a:solidFill>
                  <a:schemeClr val="tx1"/>
                </a:solidFill>
                <a:effectLst/>
                <a:latin typeface="+mn-lt"/>
                <a:ea typeface="+mn-ea"/>
                <a:cs typeface="+mn-cs"/>
              </a:rPr>
              <a:t>(Liquid part of blood)</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does blood enter the glomerulus? </a:t>
            </a:r>
            <a:r>
              <a:rPr lang="en-US" sz="1200" i="1" kern="1200" dirty="0">
                <a:solidFill>
                  <a:schemeClr val="tx1"/>
                </a:solidFill>
                <a:effectLst/>
                <a:latin typeface="+mn-lt"/>
                <a:ea typeface="+mn-ea"/>
                <a:cs typeface="+mn-cs"/>
              </a:rPr>
              <a:t>(Afferent arteriole)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11403569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afferent arteriole entering the nephron is larger than the efferent arteriole leaving the arteriole. This increases the pressure forcing fluid into the glomerular capsule.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molecules are too large to enter the glomerular filtrate? </a:t>
            </a:r>
            <a:r>
              <a:rPr lang="en-US" sz="1200" i="1" kern="1200" dirty="0">
                <a:solidFill>
                  <a:schemeClr val="tx1"/>
                </a:solidFill>
                <a:effectLst/>
                <a:latin typeface="+mn-lt"/>
                <a:ea typeface="+mn-ea"/>
                <a:cs typeface="+mn-cs"/>
              </a:rPr>
              <a:t>(Blood cells and protein molecules)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35166052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Water passes through the walls of the renal tubules and reenters the renal capillaries by diffusion and also by osmosis (to follow electrolytes that have been reabsorbed).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Glucose is actively transported so that normally all glucose is reabsorbed.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Sodium ions and other electrolytes are actively transported back into the blood. Normally, excess sodium is not reabsorbed.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20154736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32959842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Most substances that are secreted into the urine are moved by active transport into the filtrate in the renal tubules.</a:t>
            </a:r>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33549963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end product of filtration is urine.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Creatine is a substance created at a fairly steady rate by body metabolism. It is broken down to creatinine and is excreted by the kidneys. A high blood creatinine level may indicate that the kidneys are not functioning adequately.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18379536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levels of aldosterone increase sodium reabsorption. Its release is triggered by a drop in blood pressure.</a:t>
            </a:r>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20369745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presence of ADH means that more water is reabsorbed, reduced amount of urine is excreted, and urine is more concentrated.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absence of ADH, less water is reabsorbed, volume of urine is increased, and urine is more dilute.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9152994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atrial cells are stretched (usually because of high blood volume), atrial natriuretic hormone is produced.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hormone causes ADH secretion and aldosterone secretion to decrease.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12029920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Renin is a circulating enzyme. It is secreted by specialized cells in the juxtaglomerular apparatus.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Angiotensinogen is produced mainly by the liver. It is transformed to an active form in the presence of renin.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ACE inhibitors (a class of blood pressure medications) interfere with this activation.</a:t>
            </a:r>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334927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29268222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act of expelling urine from the bladder can be called micturition, urination, or voiding.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Patients may require more explicit terminology.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26448689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micturition reflex is a spinal reflex.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reflex is usually intact in comatose patients and in patients with spinal cord injuries, although the patient will be incontinent of urine.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32909706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Awareness of the need to urinate, which usually occurs when the bladder is half full in younger people, may be delayed in the elderly until the bladder is nearly full.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19004551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kidneys, some of the remaining glomeruli are modified, and this, along with the decrease in number, results in a decreased glomerular filtration rate so that the blood is not filtered as quickly as before.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423723268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Drugs that are normally eliminated from the body by tubular secretion may accumulate to toxic levels because they are not cleared from the blood as quickly as they are in younger people.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Even with aging, kidneys are capable of maintaining relatively stable balances in the blood and in the body fluids under normal conditions.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41599007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the table titled “Common Pathology of the Urinary System.”</a:t>
            </a:r>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28754415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Refer to the table titled “Common Pathology of the Urinary System.”</a:t>
            </a:r>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59159361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2685702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Excreting wastes is a vital function shared by the urinary system, lungs (carbon dioxide), skin, and digestive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42921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15.1.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3604264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kidneys are the primary organs of the urinary system, because they actually filter the blood.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1566751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kidneys are located in the retroperitoneum (i.e. behind the peritoneal membrane of the abdomen).  </a:t>
            </a:r>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437588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does perirenal mean? </a:t>
            </a:r>
            <a:r>
              <a:rPr lang="en-US" sz="1200" i="1" kern="1200" dirty="0">
                <a:solidFill>
                  <a:schemeClr val="tx1"/>
                </a:solidFill>
                <a:effectLst/>
                <a:latin typeface="+mn-lt"/>
                <a:ea typeface="+mn-ea"/>
                <a:cs typeface="+mn-cs"/>
              </a:rPr>
              <a:t>(Around the kidney)</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tissue of the kidney is softer than muscle, so it needs the support of the renal capsule.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2948086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476500"/>
            <a:ext cx="6400800" cy="1752600"/>
          </a:xfrm>
        </p:spPr>
        <p:txBody>
          <a:bodyPr/>
          <a:lstStyle/>
          <a:p>
            <a:r>
              <a:rPr lang="en-US" sz="4000" dirty="0" smtClean="0"/>
              <a:t>Urinary System</a:t>
            </a:r>
          </a:p>
          <a:p>
            <a:endParaRPr lang="en-US" sz="4000" dirty="0"/>
          </a:p>
          <a:p>
            <a:r>
              <a:rPr lang="en-US" dirty="0" smtClean="0"/>
              <a:t>Chapter 15</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1 of 6)</a:t>
            </a:r>
            <a:endParaRPr lang="en-US" sz="1600" dirty="0"/>
          </a:p>
        </p:txBody>
      </p:sp>
      <p:sp>
        <p:nvSpPr>
          <p:cNvPr id="3" name="Content Placeholder 2"/>
          <p:cNvSpPr>
            <a:spLocks noGrp="1"/>
          </p:cNvSpPr>
          <p:nvPr>
            <p:ph idx="1"/>
          </p:nvPr>
        </p:nvSpPr>
        <p:spPr/>
        <p:txBody>
          <a:bodyPr/>
          <a:lstStyle/>
          <a:p>
            <a:pPr lvl="0"/>
            <a:r>
              <a:rPr lang="en-US" dirty="0" smtClean="0"/>
              <a:t>Bean-shaped</a:t>
            </a:r>
          </a:p>
          <a:p>
            <a:pPr lvl="0"/>
            <a:r>
              <a:rPr lang="en-US" dirty="0" smtClean="0"/>
              <a:t>Hilum: Indentation in kidney</a:t>
            </a:r>
          </a:p>
          <a:p>
            <a:pPr lvl="1"/>
            <a:r>
              <a:rPr lang="en-US" dirty="0" smtClean="0"/>
              <a:t>Where ureter and renal vein leave the kidney </a:t>
            </a:r>
          </a:p>
          <a:p>
            <a:pPr lvl="1"/>
            <a:r>
              <a:rPr lang="en-US" dirty="0" smtClean="0"/>
              <a:t>Where renal artery enters the kidney </a:t>
            </a:r>
          </a:p>
          <a:p>
            <a:pPr lvl="1"/>
            <a:r>
              <a:rPr lang="en-US" dirty="0" smtClean="0"/>
              <a:t>Leads to a large cavity within the kidney</a:t>
            </a:r>
            <a:br>
              <a:rPr lang="en-US" dirty="0" smtClean="0"/>
            </a:br>
            <a:r>
              <a:rPr lang="en-US" dirty="0" smtClean="0"/>
              <a:t>(renal sinus)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1284879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2 of 6)</a:t>
            </a:r>
            <a:endParaRPr lang="en-US" sz="1600" dirty="0"/>
          </a:p>
        </p:txBody>
      </p:sp>
      <p:sp>
        <p:nvSpPr>
          <p:cNvPr id="3" name="Content Placeholder 2"/>
          <p:cNvSpPr>
            <a:spLocks noGrp="1"/>
          </p:cNvSpPr>
          <p:nvPr>
            <p:ph idx="1"/>
          </p:nvPr>
        </p:nvSpPr>
        <p:spPr/>
        <p:txBody>
          <a:bodyPr/>
          <a:lstStyle/>
          <a:p>
            <a:pPr lvl="0"/>
            <a:r>
              <a:rPr lang="en-US" dirty="0" smtClean="0"/>
              <a:t>Renal cortex: Outer, reddish region of kidney</a:t>
            </a:r>
          </a:p>
          <a:p>
            <a:pPr lvl="0"/>
            <a:r>
              <a:rPr lang="en-US" dirty="0" smtClean="0"/>
              <a:t>Renal medulla: Inner, reddish-brown region of kidney           </a:t>
            </a:r>
          </a:p>
          <a:p>
            <a:pPr lvl="1"/>
            <a:r>
              <a:rPr lang="en-US" dirty="0" smtClean="0"/>
              <a:t>Consists of a series of renal pyramids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26751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3 of 6)</a:t>
            </a:r>
            <a:endParaRPr lang="en-US" sz="1600" dirty="0"/>
          </a:p>
        </p:txBody>
      </p:sp>
      <p:sp>
        <p:nvSpPr>
          <p:cNvPr id="3" name="Content Placeholder 2"/>
          <p:cNvSpPr>
            <a:spLocks noGrp="1"/>
          </p:cNvSpPr>
          <p:nvPr>
            <p:ph idx="1"/>
          </p:nvPr>
        </p:nvSpPr>
        <p:spPr/>
        <p:txBody>
          <a:bodyPr/>
          <a:lstStyle/>
          <a:p>
            <a:pPr lvl="0"/>
            <a:r>
              <a:rPr lang="en-US" dirty="0" smtClean="0"/>
              <a:t>Renal pyramids </a:t>
            </a:r>
          </a:p>
          <a:p>
            <a:pPr lvl="1"/>
            <a:r>
              <a:rPr lang="en-US" dirty="0" smtClean="0"/>
              <a:t>Appear striated</a:t>
            </a:r>
          </a:p>
          <a:p>
            <a:pPr lvl="2"/>
            <a:r>
              <a:rPr lang="en-US" dirty="0" smtClean="0"/>
              <a:t>Contain straight tubular structures and blood vessels</a:t>
            </a:r>
          </a:p>
          <a:p>
            <a:pPr lvl="1"/>
            <a:r>
              <a:rPr lang="en-US" dirty="0" smtClean="0"/>
              <a:t>Wide bases of pyramids are adjacent to the cortex</a:t>
            </a:r>
          </a:p>
          <a:p>
            <a:pPr lvl="1"/>
            <a:r>
              <a:rPr lang="en-US" dirty="0" smtClean="0"/>
              <a:t>Pointed ends of pyramids: Renal papillae</a:t>
            </a:r>
          </a:p>
          <a:p>
            <a:pPr lvl="2"/>
            <a:r>
              <a:rPr lang="en-US" dirty="0" smtClean="0"/>
              <a:t>Directed toward center of kidney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9630873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4 of 6)</a:t>
            </a:r>
            <a:endParaRPr lang="en-US" sz="1600" dirty="0"/>
          </a:p>
        </p:txBody>
      </p:sp>
      <p:sp>
        <p:nvSpPr>
          <p:cNvPr id="3" name="Content Placeholder 2"/>
          <p:cNvSpPr>
            <a:spLocks noGrp="1"/>
          </p:cNvSpPr>
          <p:nvPr>
            <p:ph idx="1"/>
          </p:nvPr>
        </p:nvSpPr>
        <p:spPr/>
        <p:txBody>
          <a:bodyPr/>
          <a:lstStyle/>
          <a:p>
            <a:pPr lvl="0"/>
            <a:r>
              <a:rPr lang="en-US" dirty="0" smtClean="0"/>
              <a:t>Renal columns</a:t>
            </a:r>
          </a:p>
          <a:p>
            <a:pPr lvl="1"/>
            <a:r>
              <a:rPr lang="en-US" dirty="0" smtClean="0"/>
              <a:t>Formed by portions of the renal cortex </a:t>
            </a:r>
          </a:p>
          <a:p>
            <a:pPr lvl="1"/>
            <a:r>
              <a:rPr lang="en-US" dirty="0" smtClean="0"/>
              <a:t>Extend into spaces between adjacent pyramids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2016500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5 of 6)</a:t>
            </a:r>
            <a:endParaRPr lang="en-US" sz="1600" dirty="0"/>
          </a:p>
        </p:txBody>
      </p:sp>
      <p:sp>
        <p:nvSpPr>
          <p:cNvPr id="3" name="Content Placeholder 2"/>
          <p:cNvSpPr>
            <a:spLocks noGrp="1"/>
          </p:cNvSpPr>
          <p:nvPr>
            <p:ph idx="1"/>
          </p:nvPr>
        </p:nvSpPr>
        <p:spPr/>
        <p:txBody>
          <a:bodyPr/>
          <a:lstStyle/>
          <a:p>
            <a:pPr lvl="0"/>
            <a:r>
              <a:rPr lang="en-US" dirty="0" smtClean="0"/>
              <a:t>Renal pelvis</a:t>
            </a:r>
          </a:p>
          <a:p>
            <a:pPr lvl="1"/>
            <a:r>
              <a:rPr lang="en-US" dirty="0" smtClean="0"/>
              <a:t>Central region of kidney </a:t>
            </a:r>
          </a:p>
          <a:p>
            <a:pPr lvl="1"/>
            <a:r>
              <a:rPr lang="en-US" dirty="0" smtClean="0"/>
              <a:t>Continuous with ureter</a:t>
            </a:r>
          </a:p>
          <a:p>
            <a:pPr lvl="1"/>
            <a:r>
              <a:rPr lang="en-US" dirty="0" smtClean="0"/>
              <a:t>Consists of a large cavity </a:t>
            </a:r>
          </a:p>
          <a:p>
            <a:pPr lvl="2"/>
            <a:r>
              <a:rPr lang="en-US" dirty="0" smtClean="0"/>
              <a:t>Collects urine as it is produced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1148842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Macroscopic Structure of Kidneys </a:t>
            </a:r>
            <a:br>
              <a:rPr lang="en-US" dirty="0" smtClean="0"/>
            </a:br>
            <a:r>
              <a:rPr lang="en-US" sz="1600" dirty="0" smtClean="0"/>
              <a:t>(Slide 6 of 6)</a:t>
            </a:r>
            <a:endParaRPr lang="en-US" sz="1600" dirty="0"/>
          </a:p>
        </p:txBody>
      </p:sp>
      <p:sp>
        <p:nvSpPr>
          <p:cNvPr id="3" name="Content Placeholder 2"/>
          <p:cNvSpPr>
            <a:spLocks noGrp="1"/>
          </p:cNvSpPr>
          <p:nvPr>
            <p:ph idx="1"/>
          </p:nvPr>
        </p:nvSpPr>
        <p:spPr/>
        <p:txBody>
          <a:bodyPr/>
          <a:lstStyle/>
          <a:p>
            <a:pPr lvl="0"/>
            <a:r>
              <a:rPr lang="en-US" dirty="0" smtClean="0"/>
              <a:t>Renal pelvis</a:t>
            </a:r>
          </a:p>
          <a:p>
            <a:pPr lvl="1"/>
            <a:r>
              <a:rPr lang="en-US" dirty="0" smtClean="0"/>
              <a:t>Calyces: Cuplike projections of the renal pelvis</a:t>
            </a:r>
          </a:p>
          <a:p>
            <a:pPr lvl="2"/>
            <a:r>
              <a:rPr lang="en-US" dirty="0" smtClean="0"/>
              <a:t>Minor calyx: Surrounds the renal papillae of each pyramid</a:t>
            </a:r>
            <a:r>
              <a:rPr lang="en-US" dirty="0" smtClean="0">
                <a:latin typeface="Arial"/>
                <a:cs typeface="Arial"/>
              </a:rPr>
              <a:t>—</a:t>
            </a:r>
            <a:r>
              <a:rPr lang="en-US" dirty="0" smtClean="0"/>
              <a:t>collects urine from that pyramid</a:t>
            </a:r>
          </a:p>
          <a:p>
            <a:pPr lvl="2"/>
            <a:r>
              <a:rPr lang="en-US" dirty="0" smtClean="0"/>
              <a:t>Major calyx: Made up of several minor calyces</a:t>
            </a:r>
            <a:r>
              <a:rPr lang="en-US" dirty="0" smtClean="0">
                <a:latin typeface="Arial"/>
                <a:cs typeface="Arial"/>
              </a:rPr>
              <a:t>—</a:t>
            </a:r>
            <a:r>
              <a:rPr lang="en-US" dirty="0" smtClean="0"/>
              <a:t>urine flows up into the renal pelvis from the major calyces, then flows into ureter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11618097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Nephrons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Functional unit of the kidney</a:t>
            </a:r>
          </a:p>
          <a:p>
            <a:pPr lvl="0"/>
            <a:r>
              <a:rPr lang="en-US" dirty="0" smtClean="0"/>
              <a:t>Each kidney contains over a million nephrons</a:t>
            </a:r>
          </a:p>
          <a:p>
            <a:pPr lvl="0"/>
            <a:r>
              <a:rPr lang="en-US" dirty="0" smtClean="0"/>
              <a:t>Located in the cortex and medulla of kidney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4277337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Nephrons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Parts of a nephron</a:t>
            </a:r>
          </a:p>
          <a:p>
            <a:pPr lvl="1"/>
            <a:r>
              <a:rPr lang="en-US" dirty="0" smtClean="0"/>
              <a:t>Renal corpuscle consists of:</a:t>
            </a:r>
          </a:p>
          <a:p>
            <a:pPr lvl="2"/>
            <a:r>
              <a:rPr lang="en-US" dirty="0" smtClean="0"/>
              <a:t>Glomerulus: Cluster of capillaries</a:t>
            </a:r>
          </a:p>
          <a:p>
            <a:pPr lvl="2"/>
            <a:r>
              <a:rPr lang="en-US" dirty="0" smtClean="0"/>
              <a:t>Glomerular capsule (Bowman’s capsule): Double-layered epithelial cup that surrounds glomerulus</a:t>
            </a:r>
          </a:p>
          <a:p>
            <a:pPr lvl="2"/>
            <a:r>
              <a:rPr lang="en-US" dirty="0" smtClean="0"/>
              <a:t>Blood enters glomerulus through an afferent arteriole</a:t>
            </a:r>
          </a:p>
          <a:p>
            <a:pPr lvl="2"/>
            <a:r>
              <a:rPr lang="en-US" dirty="0" smtClean="0"/>
              <a:t>Blood is filtered in glomerulus, filtrate enters glomerular capsule</a:t>
            </a:r>
          </a:p>
          <a:p>
            <a:pPr lvl="2"/>
            <a:r>
              <a:rPr lang="en-US" dirty="0" smtClean="0"/>
              <a:t>Blood leaves glomerulus through an efferent arteriole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14557229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Nephrons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Parts of a nephron</a:t>
            </a:r>
          </a:p>
          <a:p>
            <a:pPr lvl="1"/>
            <a:r>
              <a:rPr lang="en-US" dirty="0" smtClean="0"/>
              <a:t>Renal tubule carries fluid away from Bowman’s capsule</a:t>
            </a:r>
          </a:p>
          <a:p>
            <a:pPr lvl="2"/>
            <a:r>
              <a:rPr lang="en-US" dirty="0" smtClean="0"/>
              <a:t>Proximal convoluted tubule is highly coiled</a:t>
            </a:r>
          </a:p>
          <a:p>
            <a:pPr lvl="2"/>
            <a:r>
              <a:rPr lang="en-US" dirty="0" smtClean="0"/>
              <a:t>Nephron loop (Henle’s loop) descends, makes a U-turn, ascends back toward the cortex</a:t>
            </a:r>
          </a:p>
          <a:p>
            <a:pPr lvl="2"/>
            <a:r>
              <a:rPr lang="en-US" dirty="0" smtClean="0"/>
              <a:t>Distal convoluted tubule is highly coiled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17611868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Collecting Ducts </a:t>
            </a:r>
            <a:endParaRPr lang="en-US" dirty="0"/>
          </a:p>
        </p:txBody>
      </p:sp>
      <p:sp>
        <p:nvSpPr>
          <p:cNvPr id="3" name="Content Placeholder 2"/>
          <p:cNvSpPr>
            <a:spLocks noGrp="1"/>
          </p:cNvSpPr>
          <p:nvPr>
            <p:ph idx="1"/>
          </p:nvPr>
        </p:nvSpPr>
        <p:spPr/>
        <p:txBody>
          <a:bodyPr/>
          <a:lstStyle/>
          <a:p>
            <a:pPr lvl="0"/>
            <a:r>
              <a:rPr lang="en-US" dirty="0" smtClean="0"/>
              <a:t>Urine passes from nephrons into collecting ducts</a:t>
            </a:r>
          </a:p>
          <a:p>
            <a:pPr lvl="1"/>
            <a:r>
              <a:rPr lang="en-US" dirty="0" smtClean="0"/>
              <a:t>Flows from collecting ducts into minor calyces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3686617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a:t>
            </a:r>
            <a:r>
              <a:rPr lang="en-US" dirty="0" smtClean="0"/>
              <a:t>Objectives</a:t>
            </a:r>
            <a:br>
              <a:rPr lang="en-US" dirty="0" smtClean="0"/>
            </a:br>
            <a:r>
              <a:rPr lang="en-US" dirty="0" smtClean="0"/>
              <a:t>Lesson </a:t>
            </a:r>
            <a:r>
              <a:rPr lang="en-US" dirty="0" smtClean="0"/>
              <a:t>15.1: Urinary System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State six functions of the urinary system.</a:t>
            </a:r>
          </a:p>
          <a:p>
            <a:pPr marL="457200">
              <a:buFont typeface="+mj-lt"/>
              <a:buAutoNum type="arabicPeriod"/>
            </a:pPr>
            <a:r>
              <a:rPr lang="en-US" dirty="0" smtClean="0"/>
              <a:t>Describe the location and structural features of the kidneys.</a:t>
            </a:r>
          </a:p>
          <a:p>
            <a:pPr marL="457200">
              <a:buFont typeface="+mj-lt"/>
              <a:buAutoNum type="arabicPeriod"/>
            </a:pPr>
            <a:r>
              <a:rPr lang="en-US" dirty="0" smtClean="0"/>
              <a:t>Label the parts of a nephron.</a:t>
            </a:r>
          </a:p>
          <a:p>
            <a:pPr marL="457200">
              <a:buFont typeface="+mj-lt"/>
              <a:buAutoNum type="arabicPeriod"/>
            </a:pPr>
            <a:r>
              <a:rPr lang="en-US" dirty="0" smtClean="0"/>
              <a:t>State the two parts of the juxtaglomerular apparatus.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1227141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Juxtaglomerular Apparatus</a:t>
            </a:r>
            <a:endParaRPr lang="en-US" dirty="0"/>
          </a:p>
        </p:txBody>
      </p:sp>
      <p:sp>
        <p:nvSpPr>
          <p:cNvPr id="3" name="Content Placeholder 2"/>
          <p:cNvSpPr>
            <a:spLocks noGrp="1"/>
          </p:cNvSpPr>
          <p:nvPr>
            <p:ph idx="1"/>
          </p:nvPr>
        </p:nvSpPr>
        <p:spPr/>
        <p:txBody>
          <a:bodyPr/>
          <a:lstStyle/>
          <a:p>
            <a:pPr lvl="0"/>
            <a:r>
              <a:rPr lang="en-US" dirty="0" smtClean="0"/>
              <a:t>Macula densa monitors sodium chloride concentration in urine</a:t>
            </a:r>
          </a:p>
          <a:p>
            <a:pPr lvl="1"/>
            <a:r>
              <a:rPr lang="en-US" dirty="0" smtClean="0"/>
              <a:t>Also influences juxtaglomerular cells</a:t>
            </a:r>
          </a:p>
          <a:p>
            <a:r>
              <a:rPr lang="en-US" dirty="0" smtClean="0"/>
              <a:t>In afferent arteriole, juxtaglomerular cells produce renin</a:t>
            </a:r>
          </a:p>
          <a:p>
            <a:pPr lvl="1"/>
            <a:r>
              <a:rPr lang="en-US" dirty="0" smtClean="0"/>
              <a:t>Has role in regulating blood pressure</a:t>
            </a:r>
          </a:p>
          <a:p>
            <a:r>
              <a:rPr lang="en-US" dirty="0" smtClean="0"/>
              <a:t>Macula densa and juxtaglomerular cells make up juxtaglomerular apparatus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3111951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Flow Through the Kidney</a:t>
            </a:r>
            <a:endParaRPr lang="en-US" dirty="0"/>
          </a:p>
        </p:txBody>
      </p:sp>
      <p:sp>
        <p:nvSpPr>
          <p:cNvPr id="3" name="Content Placeholder 2"/>
          <p:cNvSpPr>
            <a:spLocks noGrp="1"/>
          </p:cNvSpPr>
          <p:nvPr>
            <p:ph idx="1"/>
          </p:nvPr>
        </p:nvSpPr>
        <p:spPr/>
        <p:txBody>
          <a:bodyPr/>
          <a:lstStyle/>
          <a:p>
            <a:pPr lvl="0"/>
            <a:r>
              <a:rPr lang="en-US" dirty="0" smtClean="0"/>
              <a:t>Blood flows through kidney at approximate rate of 1200 mL/min</a:t>
            </a:r>
          </a:p>
          <a:p>
            <a:pPr lvl="1"/>
            <a:r>
              <a:rPr lang="en-US" dirty="0" smtClean="0"/>
              <a:t>About ¼ of the cardiac output</a:t>
            </a:r>
          </a:p>
          <a:p>
            <a:r>
              <a:rPr lang="en-US" dirty="0" smtClean="0"/>
              <a:t>Blood flows through arteries of kidney until it enters afferent arterioles</a:t>
            </a:r>
          </a:p>
          <a:p>
            <a:r>
              <a:rPr lang="en-US" dirty="0" smtClean="0"/>
              <a:t>Blood leaves glomerulus through an efferent arteriole and enters series of veins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24156960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Ureters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Transport urine from renal pelvis to urinary bladder</a:t>
            </a:r>
          </a:p>
          <a:p>
            <a:pPr lvl="0"/>
            <a:r>
              <a:rPr lang="en-US" dirty="0" smtClean="0"/>
              <a:t>Descend from renal pelvis </a:t>
            </a:r>
          </a:p>
          <a:p>
            <a:pPr lvl="0"/>
            <a:r>
              <a:rPr lang="en-US" dirty="0" smtClean="0"/>
              <a:t>Enter urinary bladder on the posterior inferior surface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29422878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Ureters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Wall of ureter</a:t>
            </a:r>
          </a:p>
          <a:p>
            <a:pPr lvl="1"/>
            <a:r>
              <a:rPr lang="en-US" dirty="0" smtClean="0"/>
              <a:t>Fibrous coat: Outer layer consisting of fibrous connective tissue</a:t>
            </a:r>
          </a:p>
          <a:p>
            <a:pPr lvl="1"/>
            <a:r>
              <a:rPr lang="en-US" dirty="0" smtClean="0"/>
              <a:t>Muscular layer: Middle layer consisting of smooth muscle</a:t>
            </a:r>
          </a:p>
          <a:p>
            <a:pPr lvl="2"/>
            <a:r>
              <a:rPr lang="en-US" dirty="0" smtClean="0"/>
              <a:t>Function: Peristalsis to propel the urine through the ureter</a:t>
            </a:r>
          </a:p>
          <a:p>
            <a:pPr lvl="1"/>
            <a:r>
              <a:rPr lang="en-US" dirty="0" smtClean="0"/>
              <a:t>Mucosa: Inner layer </a:t>
            </a:r>
          </a:p>
          <a:p>
            <a:pPr lvl="2"/>
            <a:r>
              <a:rPr lang="en-US" dirty="0" smtClean="0"/>
              <a:t>Function: Secretes mucus to coat and protect surface of the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2530310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Urinary Bladder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Located in pelvic cavity</a:t>
            </a:r>
          </a:p>
          <a:p>
            <a:pPr lvl="0"/>
            <a:r>
              <a:rPr lang="en-US" dirty="0" smtClean="0"/>
              <a:t>Temporary storage reservoir for urine</a:t>
            </a:r>
          </a:p>
          <a:p>
            <a:pPr lvl="0"/>
            <a:r>
              <a:rPr lang="en-US" dirty="0" smtClean="0"/>
              <a:t>Size and shape varies with: </a:t>
            </a:r>
          </a:p>
          <a:p>
            <a:pPr lvl="1"/>
            <a:r>
              <a:rPr lang="en-US" dirty="0" smtClean="0"/>
              <a:t>Amount of urine it contains</a:t>
            </a:r>
          </a:p>
          <a:p>
            <a:pPr lvl="1"/>
            <a:r>
              <a:rPr lang="en-US" dirty="0" smtClean="0"/>
              <a:t>Pressure from surrounding organs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35591656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Urinary Bladder </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Layers of urinary bladder</a:t>
            </a:r>
          </a:p>
          <a:p>
            <a:pPr lvl="1"/>
            <a:r>
              <a:rPr lang="en-US" dirty="0" smtClean="0"/>
              <a:t>Mucosa: Consists of a mucous membrane</a:t>
            </a:r>
          </a:p>
          <a:p>
            <a:pPr lvl="2"/>
            <a:r>
              <a:rPr lang="en-US" dirty="0" smtClean="0"/>
              <a:t>Rugae: Folds that occur when bladder is empty</a:t>
            </a:r>
            <a:r>
              <a:rPr lang="en-US" dirty="0" smtClean="0">
                <a:latin typeface="Arial"/>
                <a:cs typeface="Arial"/>
              </a:rPr>
              <a:t>—</a:t>
            </a:r>
            <a:r>
              <a:rPr lang="en-US" dirty="0" smtClean="0"/>
              <a:t>allow bladder to expand as it fills</a:t>
            </a:r>
          </a:p>
          <a:p>
            <a:pPr lvl="1"/>
            <a:r>
              <a:rPr lang="en-US" dirty="0" smtClean="0"/>
              <a:t>Submucosa: Consists of connective tissue with elastic fibers</a:t>
            </a:r>
          </a:p>
          <a:p>
            <a:pPr lvl="1"/>
            <a:r>
              <a:rPr lang="en-US" dirty="0" smtClean="0"/>
              <a:t>Muscularis: Composed of smooth muscle interwoven in all directions</a:t>
            </a:r>
          </a:p>
          <a:p>
            <a:pPr lvl="2"/>
            <a:r>
              <a:rPr lang="en-US" dirty="0" smtClean="0"/>
              <a:t>Collectively called the detrusor muscle</a:t>
            </a:r>
            <a:r>
              <a:rPr lang="en-US" dirty="0" smtClean="0">
                <a:latin typeface="Arial"/>
                <a:cs typeface="Arial"/>
              </a:rPr>
              <a:t>—</a:t>
            </a:r>
            <a:r>
              <a:rPr lang="en-US" dirty="0" smtClean="0"/>
              <a:t>a contraction expels urine from bladder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28834048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Urinary Bladder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Trigone: Formed by three openings in the floor of the urinary bladder</a:t>
            </a:r>
          </a:p>
          <a:p>
            <a:pPr lvl="1"/>
            <a:r>
              <a:rPr lang="en-US" dirty="0" smtClean="0"/>
              <a:t>Two openings from ureters </a:t>
            </a:r>
          </a:p>
          <a:p>
            <a:pPr lvl="2"/>
            <a:r>
              <a:rPr lang="en-US" dirty="0" smtClean="0"/>
              <a:t>Small flaps of mucosa cover openings</a:t>
            </a:r>
          </a:p>
          <a:p>
            <a:pPr lvl="1"/>
            <a:r>
              <a:rPr lang="en-US" dirty="0" smtClean="0"/>
              <a:t>Third opening from urethra</a:t>
            </a:r>
          </a:p>
          <a:p>
            <a:pPr lvl="2"/>
            <a:r>
              <a:rPr lang="en-US" dirty="0" smtClean="0"/>
              <a:t>Band of the detrusor muscle encircles this opening and forms the internal urethral sphincter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42340309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Urethra</a:t>
            </a:r>
            <a:r>
              <a:rPr lang="en-US" sz="1600" dirty="0" smtClean="0"/>
              <a:t/>
            </a:r>
            <a:br>
              <a:rPr lang="en-US" sz="1600"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Thin-walled tube</a:t>
            </a:r>
          </a:p>
          <a:p>
            <a:pPr lvl="0"/>
            <a:r>
              <a:rPr lang="en-US" dirty="0" smtClean="0"/>
              <a:t>Conveys urine from urinary bladder to outside of body </a:t>
            </a:r>
          </a:p>
          <a:p>
            <a:pPr lvl="0"/>
            <a:r>
              <a:rPr lang="en-US" dirty="0" smtClean="0"/>
              <a:t>Sphincters that control flow of urine through urethra</a:t>
            </a:r>
          </a:p>
          <a:p>
            <a:pPr lvl="1"/>
            <a:r>
              <a:rPr lang="en-US" dirty="0" smtClean="0"/>
              <a:t>Internal urethral sphincter </a:t>
            </a:r>
          </a:p>
          <a:p>
            <a:pPr lvl="2"/>
            <a:r>
              <a:rPr lang="en-US" dirty="0" smtClean="0"/>
              <a:t>Surrounds urethra where it leaves the urinary bladder</a:t>
            </a:r>
          </a:p>
          <a:p>
            <a:pPr lvl="2"/>
            <a:r>
              <a:rPr lang="en-US" dirty="0" smtClean="0"/>
              <a:t>Consists of smooth (involuntary) muscle</a:t>
            </a:r>
          </a:p>
          <a:p>
            <a:pPr lvl="1"/>
            <a:r>
              <a:rPr lang="en-US" dirty="0" smtClean="0"/>
              <a:t>External urethral sphincter </a:t>
            </a:r>
          </a:p>
          <a:p>
            <a:pPr lvl="2"/>
            <a:r>
              <a:rPr lang="en-US" dirty="0" smtClean="0"/>
              <a:t>Encircles urethra where it passes through pelvic floor</a:t>
            </a:r>
          </a:p>
          <a:p>
            <a:pPr lvl="2"/>
            <a:r>
              <a:rPr lang="en-US" dirty="0" smtClean="0"/>
              <a:t>Consists of skeletal (voluntary) muscle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22844327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Urethra</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Females, urethra is short</a:t>
            </a:r>
          </a:p>
          <a:p>
            <a:pPr lvl="1"/>
            <a:r>
              <a:rPr lang="en-US" dirty="0" smtClean="0"/>
              <a:t>External urethral orifice</a:t>
            </a:r>
          </a:p>
          <a:p>
            <a:pPr lvl="2"/>
            <a:r>
              <a:rPr lang="en-US" dirty="0" smtClean="0"/>
              <a:t>Opens to outside just anterior to vaginal opening </a:t>
            </a:r>
          </a:p>
          <a:p>
            <a:pPr lvl="0"/>
            <a:r>
              <a:rPr lang="en-US" dirty="0" smtClean="0"/>
              <a:t>Males, urethra is much longer</a:t>
            </a:r>
          </a:p>
          <a:p>
            <a:pPr lvl="1"/>
            <a:r>
              <a:rPr lang="en-US" dirty="0" smtClean="0"/>
              <a:t>Transports both urine and semen</a:t>
            </a:r>
          </a:p>
          <a:p>
            <a:pPr lvl="1"/>
            <a:r>
              <a:rPr lang="en-US" dirty="0" smtClean="0"/>
              <a:t>Parts of the male urethra:</a:t>
            </a:r>
          </a:p>
          <a:p>
            <a:pPr lvl="2"/>
            <a:r>
              <a:rPr lang="en-US" dirty="0" smtClean="0"/>
              <a:t>Prostatic urethra, passes through the prostate gland </a:t>
            </a:r>
          </a:p>
          <a:p>
            <a:pPr lvl="2"/>
            <a:r>
              <a:rPr lang="en-US" dirty="0" smtClean="0"/>
              <a:t>Membranous urethra, short region that penetrates pelvic floor and enters penis </a:t>
            </a:r>
          </a:p>
          <a:p>
            <a:pPr lvl="2"/>
            <a:r>
              <a:rPr lang="en-US" dirty="0" smtClean="0"/>
              <a:t>Spongy urethra, longest region</a:t>
            </a:r>
          </a:p>
          <a:p>
            <a:pPr lvl="2"/>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2983961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Urine Formation</a:t>
            </a:r>
            <a:endParaRPr lang="en-US" dirty="0"/>
          </a:p>
        </p:txBody>
      </p:sp>
      <p:sp>
        <p:nvSpPr>
          <p:cNvPr id="3" name="Content Placeholder 2"/>
          <p:cNvSpPr>
            <a:spLocks noGrp="1"/>
          </p:cNvSpPr>
          <p:nvPr>
            <p:ph idx="1"/>
          </p:nvPr>
        </p:nvSpPr>
        <p:spPr/>
        <p:txBody>
          <a:bodyPr/>
          <a:lstStyle/>
          <a:p>
            <a:pPr lvl="0"/>
            <a:r>
              <a:rPr lang="en-US" dirty="0" smtClean="0"/>
              <a:t>Kidneys maintain blood volume and composition of body fluids, regulate pH of blood, and remove waste products from blood</a:t>
            </a:r>
          </a:p>
          <a:p>
            <a:pPr lvl="0"/>
            <a:r>
              <a:rPr lang="en-US" dirty="0" smtClean="0"/>
              <a:t>Urine carries wastes, excess water, and excess electrolytes</a:t>
            </a:r>
          </a:p>
          <a:p>
            <a:pPr lvl="0"/>
            <a:r>
              <a:rPr lang="en-US" dirty="0" smtClean="0"/>
              <a:t>Formation of urine involves:</a:t>
            </a:r>
          </a:p>
          <a:p>
            <a:pPr lvl="1"/>
            <a:r>
              <a:rPr lang="en-US" dirty="0" smtClean="0"/>
              <a:t>Glomerular filtration</a:t>
            </a:r>
          </a:p>
          <a:p>
            <a:pPr lvl="1"/>
            <a:r>
              <a:rPr lang="en-US" dirty="0" smtClean="0"/>
              <a:t>Tubular reabsorption</a:t>
            </a:r>
          </a:p>
          <a:p>
            <a:pPr lvl="1"/>
            <a:r>
              <a:rPr lang="en-US" dirty="0" smtClean="0"/>
              <a:t>Tubular secretion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3536021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5"/>
            </a:pPr>
            <a:r>
              <a:rPr lang="en-US" dirty="0" smtClean="0"/>
              <a:t>Describe the location, structure, and function of the ureters, urinary bladder, and urethra.</a:t>
            </a:r>
          </a:p>
          <a:p>
            <a:pPr marL="457200">
              <a:buFont typeface="+mj-lt"/>
              <a:buAutoNum type="arabicPeriod" startAt="5"/>
            </a:pPr>
            <a:r>
              <a:rPr lang="en-US" dirty="0" smtClean="0"/>
              <a:t>List and describe the three steps in urine formation.</a:t>
            </a:r>
          </a:p>
          <a:p>
            <a:pPr marL="457200">
              <a:buFont typeface="+mj-lt"/>
              <a:buAutoNum type="arabicPeriod" startAt="5"/>
            </a:pPr>
            <a:r>
              <a:rPr lang="en-US" dirty="0" smtClean="0"/>
              <a:t>Identify the hormones that affect kidney function, and explain how they do so.</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Learning </a:t>
            </a:r>
            <a:r>
              <a:rPr lang="en-US" dirty="0" smtClean="0"/>
              <a:t>Objectives</a:t>
            </a:r>
            <a:br>
              <a:rPr lang="en-US" dirty="0" smtClean="0"/>
            </a:br>
            <a:r>
              <a:rPr lang="en-US" dirty="0" smtClean="0"/>
              <a:t>Lesson </a:t>
            </a:r>
            <a:r>
              <a:rPr lang="en-US" dirty="0" smtClean="0"/>
              <a:t>15.1: Urinary System </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47633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Glomerular Filtration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Blood plasma</a:t>
            </a:r>
          </a:p>
          <a:p>
            <a:pPr lvl="1"/>
            <a:r>
              <a:rPr lang="en-US" dirty="0" smtClean="0"/>
              <a:t>Moves across filtration membrane in the renal corpuscle</a:t>
            </a:r>
          </a:p>
          <a:p>
            <a:pPr lvl="1"/>
            <a:r>
              <a:rPr lang="en-US" dirty="0" smtClean="0"/>
              <a:t>Enters glomerular capsule</a:t>
            </a:r>
          </a:p>
          <a:p>
            <a:pPr lvl="0"/>
            <a:r>
              <a:rPr lang="en-US" dirty="0" smtClean="0"/>
              <a:t>Filtration membrane consists of:</a:t>
            </a:r>
          </a:p>
          <a:p>
            <a:pPr lvl="1"/>
            <a:r>
              <a:rPr lang="en-US" dirty="0" smtClean="0"/>
              <a:t>Capillary endothelium of the glomerulus</a:t>
            </a:r>
          </a:p>
          <a:p>
            <a:pPr lvl="1"/>
            <a:r>
              <a:rPr lang="en-US" dirty="0" smtClean="0"/>
              <a:t>Endothelium of the capsule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21928786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Glomerular Filtration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Filtration pressure: Force that moves the fluid across the membrane</a:t>
            </a:r>
          </a:p>
          <a:p>
            <a:pPr lvl="0"/>
            <a:r>
              <a:rPr lang="en-US" dirty="0" smtClean="0"/>
              <a:t>Filtrate: Fluid that enters the capsule </a:t>
            </a:r>
          </a:p>
          <a:p>
            <a:pPr lvl="0"/>
            <a:r>
              <a:rPr lang="en-US" dirty="0" smtClean="0"/>
              <a:t>Blood flows through the kidneys at a rate of 1200 mL per minute</a:t>
            </a:r>
          </a:p>
          <a:p>
            <a:pPr lvl="0"/>
            <a:r>
              <a:rPr lang="en-US" dirty="0" smtClean="0"/>
              <a:t>Filtration membrane</a:t>
            </a:r>
          </a:p>
          <a:p>
            <a:pPr lvl="1"/>
            <a:r>
              <a:rPr lang="en-US" dirty="0" smtClean="0"/>
              <a:t>Acts as a barrier</a:t>
            </a:r>
          </a:p>
          <a:p>
            <a:pPr lvl="1"/>
            <a:r>
              <a:rPr lang="en-US" dirty="0" smtClean="0"/>
              <a:t>Prevents blood cells and protein molecules from entering the capsule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13959709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Tubular Reabsorption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180 liters (45 gallons) of filtrate are formed in a 24-hour period</a:t>
            </a:r>
          </a:p>
          <a:p>
            <a:pPr lvl="1"/>
            <a:r>
              <a:rPr lang="en-US" dirty="0" smtClean="0"/>
              <a:t>Reduced to 1-2 liters of urine</a:t>
            </a:r>
          </a:p>
          <a:p>
            <a:pPr lvl="0"/>
            <a:r>
              <a:rPr lang="en-US" dirty="0" smtClean="0"/>
              <a:t>Movement of substances from the filtrate in the kidney tubules into the blood </a:t>
            </a:r>
          </a:p>
          <a:p>
            <a:pPr lvl="1"/>
            <a:r>
              <a:rPr lang="en-US" dirty="0" smtClean="0"/>
              <a:t>Changes the volume and composition of the filtrate</a:t>
            </a:r>
          </a:p>
          <a:p>
            <a:pPr lvl="0"/>
            <a:r>
              <a:rPr lang="en-US" dirty="0" smtClean="0"/>
              <a:t>Substances that are useful to body are reabsorbed (e.g., glucose, water, sodium)</a:t>
            </a:r>
          </a:p>
          <a:p>
            <a:pPr lvl="0"/>
            <a:r>
              <a:rPr lang="en-US" dirty="0" smtClean="0"/>
              <a:t>Wastes that remain in the filtrate are excreted in the urine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20351076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Tubular Reabsorption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Amount of reabsorption that takes place:</a:t>
            </a:r>
          </a:p>
          <a:p>
            <a:pPr lvl="1"/>
            <a:r>
              <a:rPr lang="en-US" dirty="0" smtClean="0"/>
              <a:t>Proximal convoluted tubule: 65% </a:t>
            </a:r>
          </a:p>
          <a:p>
            <a:pPr lvl="1"/>
            <a:r>
              <a:rPr lang="nl-NL" smtClean="0"/>
              <a:t>Nephron loop (loop of Henle): 15% </a:t>
            </a:r>
            <a:endParaRPr lang="en-US" dirty="0" smtClean="0"/>
          </a:p>
          <a:p>
            <a:pPr lvl="1"/>
            <a:r>
              <a:rPr lang="en-US" dirty="0" smtClean="0"/>
              <a:t>Distal convoluted tubule: 19% </a:t>
            </a:r>
          </a:p>
          <a:p>
            <a:pPr lvl="0"/>
            <a:r>
              <a:rPr lang="en-US" dirty="0" smtClean="0"/>
              <a:t>1% of filtrate excreted as urine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2769335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Tubular Secretion</a:t>
            </a:r>
            <a:br>
              <a:rPr lang="en-US" dirty="0" smtClean="0"/>
            </a:br>
            <a:r>
              <a:rPr lang="en-US" sz="1600" dirty="0" smtClean="0"/>
              <a:t>(Slide 1 of 2) </a:t>
            </a:r>
            <a:endParaRPr lang="en-US" sz="1600" dirty="0"/>
          </a:p>
        </p:txBody>
      </p:sp>
      <p:sp>
        <p:nvSpPr>
          <p:cNvPr id="3" name="Content Placeholder 2"/>
          <p:cNvSpPr>
            <a:spLocks noGrp="1"/>
          </p:cNvSpPr>
          <p:nvPr>
            <p:ph idx="1"/>
          </p:nvPr>
        </p:nvSpPr>
        <p:spPr>
          <a:xfrm>
            <a:off x="685800" y="1641475"/>
            <a:ext cx="7848600" cy="4454525"/>
          </a:xfrm>
        </p:spPr>
        <p:txBody>
          <a:bodyPr/>
          <a:lstStyle/>
          <a:p>
            <a:pPr lvl="0"/>
            <a:r>
              <a:rPr lang="en-US" dirty="0" smtClean="0"/>
              <a:t>Transport of molecules and ions into the filtrate from the blood</a:t>
            </a:r>
          </a:p>
          <a:p>
            <a:pPr lvl="1"/>
            <a:r>
              <a:rPr lang="en-US" dirty="0" smtClean="0"/>
              <a:t>Waste products of cellular metabolism (e.g., urea)</a:t>
            </a:r>
          </a:p>
          <a:p>
            <a:pPr lvl="2"/>
            <a:r>
              <a:rPr lang="en-US" dirty="0" smtClean="0"/>
              <a:t>Become toxic if allowed to accumulate in body</a:t>
            </a:r>
          </a:p>
          <a:p>
            <a:pPr lvl="1"/>
            <a:r>
              <a:rPr lang="en-US" dirty="0" smtClean="0"/>
              <a:t>Some drugs (e.g., penicillin)</a:t>
            </a:r>
          </a:p>
          <a:p>
            <a:pPr lvl="1"/>
            <a:r>
              <a:rPr lang="en-US" dirty="0" smtClean="0"/>
              <a:t>Hydrogen ions</a:t>
            </a:r>
          </a:p>
          <a:p>
            <a:pPr lvl="2"/>
            <a:r>
              <a:rPr lang="en-US" dirty="0" smtClean="0"/>
              <a:t>Helps to regulate the pH of the blood</a:t>
            </a:r>
          </a:p>
          <a:p>
            <a:pPr lvl="1"/>
            <a:r>
              <a:rPr lang="en-US" dirty="0" smtClean="0"/>
              <a:t>Potassium ions, creatinine, histamine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42268321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Tubular Secretion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Urine consists of:</a:t>
            </a:r>
          </a:p>
          <a:p>
            <a:pPr lvl="1"/>
            <a:r>
              <a:rPr lang="en-US" dirty="0" smtClean="0"/>
              <a:t>Substances that are filtered minus the substances that are reabsorbed in the tubules</a:t>
            </a:r>
          </a:p>
          <a:p>
            <a:pPr lvl="1"/>
            <a:r>
              <a:rPr lang="en-US" dirty="0" smtClean="0"/>
              <a:t>Plus the substances that are added by tubular secretion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41247464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 of Urine </a:t>
            </a:r>
            <a:br>
              <a:rPr lang="en-US" dirty="0" smtClean="0"/>
            </a:br>
            <a:r>
              <a:rPr lang="en-US" dirty="0" smtClean="0"/>
              <a:t>Concentration and Volume</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Aldosterone</a:t>
            </a:r>
          </a:p>
          <a:p>
            <a:pPr lvl="1"/>
            <a:r>
              <a:rPr lang="en-US" dirty="0" smtClean="0"/>
              <a:t>Secreted by adrenal gland</a:t>
            </a:r>
          </a:p>
          <a:p>
            <a:pPr lvl="1"/>
            <a:r>
              <a:rPr lang="en-US" dirty="0" smtClean="0"/>
              <a:t>Acts on the kidney tubules, increases reabsorption of sodium</a:t>
            </a:r>
          </a:p>
          <a:p>
            <a:pPr lvl="2"/>
            <a:r>
              <a:rPr lang="en-US" dirty="0" smtClean="0"/>
              <a:t>When sodium is reabsorbed: water follows by osmosis, which reduces urine output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285456476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Antidiuretic hormone (ADH): Released from pituitary gland</a:t>
            </a:r>
          </a:p>
          <a:p>
            <a:pPr lvl="1"/>
            <a:r>
              <a:rPr lang="en-US" dirty="0" smtClean="0"/>
              <a:t>Presence of ADH: Less water is lost from body</a:t>
            </a:r>
          </a:p>
          <a:p>
            <a:pPr lvl="2"/>
            <a:r>
              <a:rPr lang="en-US" dirty="0" smtClean="0"/>
              <a:t>Makes distal convoluted tubule and collecting duct more permeable to water</a:t>
            </a:r>
          </a:p>
          <a:p>
            <a:pPr lvl="1"/>
            <a:r>
              <a:rPr lang="en-US" dirty="0" smtClean="0"/>
              <a:t>Absence of ADH: More water is lost from body</a:t>
            </a:r>
          </a:p>
          <a:p>
            <a:pPr lvl="2"/>
            <a:r>
              <a:rPr lang="en-US" dirty="0" smtClean="0"/>
              <a:t>Makes tubules less permeable to water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Urine </a:t>
            </a:r>
            <a:br>
              <a:rPr lang="en-US" dirty="0" smtClean="0"/>
            </a:br>
            <a:r>
              <a:rPr lang="en-US" dirty="0" smtClean="0"/>
              <a:t>Concentration and Volume</a:t>
            </a:r>
            <a:br>
              <a:rPr lang="en-US" dirty="0" smtClean="0"/>
            </a:br>
            <a:r>
              <a:rPr lang="en-US" sz="1600" dirty="0" smtClean="0"/>
              <a:t>(Slide 2 of 4) </a:t>
            </a:r>
            <a:endParaRPr lang="en-US" sz="1600" dirty="0"/>
          </a:p>
        </p:txBody>
      </p:sp>
    </p:spTree>
    <p:extLst>
      <p:ext uri="{BB962C8B-B14F-4D97-AF65-F5344CB8AC3E}">
        <p14:creationId xmlns:p14="http://schemas.microsoft.com/office/powerpoint/2010/main" val="41831589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Atrial natriuretic hormone (atriopeptin)</a:t>
            </a:r>
          </a:p>
          <a:p>
            <a:pPr lvl="1"/>
            <a:r>
              <a:rPr lang="en-US" dirty="0" smtClean="0"/>
              <a:t>Produced by special cells in the heart </a:t>
            </a:r>
          </a:p>
          <a:p>
            <a:pPr lvl="1"/>
            <a:r>
              <a:rPr lang="en-US" dirty="0" smtClean="0"/>
              <a:t>Promotes excretion of sodium and water</a:t>
            </a:r>
          </a:p>
          <a:p>
            <a:pPr lvl="1"/>
            <a:r>
              <a:rPr lang="en-US" dirty="0" smtClean="0"/>
              <a:t>Acts directly on kidney tubules</a:t>
            </a:r>
          </a:p>
          <a:p>
            <a:pPr lvl="2"/>
            <a:r>
              <a:rPr lang="en-US" dirty="0" smtClean="0"/>
              <a:t>Inhibits secretion of ADH, renin, and aldosterone: Decreases blood volume and blood pressure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Urine </a:t>
            </a:r>
            <a:br>
              <a:rPr lang="en-US" dirty="0" smtClean="0"/>
            </a:br>
            <a:r>
              <a:rPr lang="en-US" dirty="0" smtClean="0"/>
              <a:t>Concentration and Volume</a:t>
            </a:r>
            <a:br>
              <a:rPr lang="en-US" dirty="0" smtClean="0"/>
            </a:br>
            <a:r>
              <a:rPr lang="en-US" sz="1600" dirty="0" smtClean="0"/>
              <a:t>(Slide 3 of 4) </a:t>
            </a:r>
            <a:endParaRPr lang="en-US" sz="1600" dirty="0"/>
          </a:p>
        </p:txBody>
      </p:sp>
    </p:spTree>
    <p:extLst>
      <p:ext uri="{BB962C8B-B14F-4D97-AF65-F5344CB8AC3E}">
        <p14:creationId xmlns:p14="http://schemas.microsoft.com/office/powerpoint/2010/main" val="36089418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Renin: Enzyme produced by kidney</a:t>
            </a:r>
          </a:p>
          <a:p>
            <a:pPr lvl="1"/>
            <a:r>
              <a:rPr lang="en-US" dirty="0" smtClean="0"/>
              <a:t>Secreted in response to:</a:t>
            </a:r>
          </a:p>
          <a:p>
            <a:pPr lvl="2"/>
            <a:r>
              <a:rPr lang="en-US" dirty="0" smtClean="0"/>
              <a:t>Low blood pressure </a:t>
            </a:r>
          </a:p>
          <a:p>
            <a:pPr lvl="2"/>
            <a:r>
              <a:rPr lang="en-US" dirty="0" smtClean="0"/>
              <a:t>Decreased blood sodium concentration</a:t>
            </a:r>
          </a:p>
          <a:p>
            <a:pPr lvl="1"/>
            <a:r>
              <a:rPr lang="en-US" dirty="0" smtClean="0"/>
              <a:t>Promotes production of angiotensin II in the blood</a:t>
            </a:r>
          </a:p>
          <a:p>
            <a:pPr lvl="2"/>
            <a:r>
              <a:rPr lang="en-US" dirty="0" smtClean="0"/>
              <a:t>Powerful vasoconstrictor: increases blood pressure</a:t>
            </a:r>
          </a:p>
          <a:p>
            <a:pPr lvl="2"/>
            <a:r>
              <a:rPr lang="en-US" dirty="0" smtClean="0"/>
              <a:t>Stimulates adrenal gland to secrete aldosterone: Acts of kidney tubules to conserve sodium and water</a:t>
            </a:r>
          </a:p>
          <a:p>
            <a:pPr lvl="2"/>
            <a:r>
              <a:rPr lang="en-US" dirty="0" smtClean="0"/>
              <a:t>Increases blood volume and, consequently, increases blood pressure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Regulation of Urine </a:t>
            </a:r>
            <a:br>
              <a:rPr lang="en-US" dirty="0" smtClean="0"/>
            </a:br>
            <a:r>
              <a:rPr lang="en-US" dirty="0" smtClean="0"/>
              <a:t>Concentration and Volume</a:t>
            </a:r>
            <a:br>
              <a:rPr lang="en-US" dirty="0" smtClean="0"/>
            </a:br>
            <a:r>
              <a:rPr lang="en-US" sz="1600" dirty="0" smtClean="0"/>
              <a:t>(Slide 4 of 4) </a:t>
            </a:r>
            <a:endParaRPr lang="en-US" sz="1600" dirty="0"/>
          </a:p>
        </p:txBody>
      </p:sp>
    </p:spTree>
    <p:extLst>
      <p:ext uri="{BB962C8B-B14F-4D97-AF65-F5344CB8AC3E}">
        <p14:creationId xmlns:p14="http://schemas.microsoft.com/office/powerpoint/2010/main" val="4215533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8"/>
            </a:pPr>
            <a:r>
              <a:rPr lang="en-US" dirty="0" smtClean="0"/>
              <a:t>Explain the function of renin.</a:t>
            </a:r>
          </a:p>
          <a:p>
            <a:pPr marL="457200">
              <a:buFont typeface="+mj-lt"/>
              <a:buAutoNum type="arabicPeriod" startAt="8"/>
            </a:pPr>
            <a:r>
              <a:rPr lang="en-US" dirty="0" smtClean="0"/>
              <a:t>Describe ways in which the aging of an individual affects the urinary system.</a:t>
            </a:r>
          </a:p>
          <a:p>
            <a:pPr marL="457200" indent="-457200">
              <a:buFont typeface="+mj-lt"/>
              <a:buAutoNum type="arabicPeriod" startAt="8"/>
            </a:pPr>
            <a:r>
              <a:rPr lang="en-US" dirty="0" smtClean="0"/>
              <a:t>Identify pathology related to the urinary system.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Learning </a:t>
            </a:r>
            <a:r>
              <a:rPr lang="en-US" dirty="0" smtClean="0"/>
              <a:t>Objectives</a:t>
            </a:r>
            <a:br>
              <a:rPr lang="en-US" dirty="0" smtClean="0"/>
            </a:br>
            <a:r>
              <a:rPr lang="en-US" dirty="0" smtClean="0"/>
              <a:t>Lesson </a:t>
            </a:r>
            <a:r>
              <a:rPr lang="en-US" dirty="0" smtClean="0"/>
              <a:t>15.1: Urinary System </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4410804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Micturition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Act of expelling urine from the bladder</a:t>
            </a:r>
          </a:p>
          <a:p>
            <a:pPr lvl="0"/>
            <a:r>
              <a:rPr lang="en-US" dirty="0" smtClean="0"/>
              <a:t>Bladder </a:t>
            </a:r>
          </a:p>
          <a:p>
            <a:pPr lvl="1"/>
            <a:r>
              <a:rPr lang="en-US" dirty="0" smtClean="0"/>
              <a:t>Can hold up to 1 liter (1000 ml) of urine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34487903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Micturition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Micturition reflex</a:t>
            </a:r>
          </a:p>
          <a:p>
            <a:pPr lvl="1"/>
            <a:r>
              <a:rPr lang="en-US" dirty="0" smtClean="0"/>
              <a:t>When bladder contains 200-400 ml of urine </a:t>
            </a:r>
          </a:p>
          <a:p>
            <a:pPr lvl="2"/>
            <a:r>
              <a:rPr lang="en-US" dirty="0" smtClean="0"/>
              <a:t>Stretch receptors in bladder wall trigger micturition reflex</a:t>
            </a:r>
          </a:p>
          <a:p>
            <a:pPr lvl="2"/>
            <a:r>
              <a:rPr lang="en-US" dirty="0" smtClean="0"/>
              <a:t>Automatic and involuntary response</a:t>
            </a:r>
          </a:p>
          <a:p>
            <a:pPr lvl="2"/>
            <a:r>
              <a:rPr lang="en-US" dirty="0" smtClean="0"/>
              <a:t>Impulses are transmitted to detrusor muscle</a:t>
            </a:r>
          </a:p>
          <a:p>
            <a:pPr lvl="1"/>
            <a:r>
              <a:rPr lang="en-US" dirty="0" smtClean="0"/>
              <a:t>Can be inhibited or stimulated by higher brain centers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899011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Urinary System</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Most obvious changes occur in urinary bladder and urethra	</a:t>
            </a:r>
          </a:p>
          <a:p>
            <a:pPr lvl="1"/>
            <a:r>
              <a:rPr lang="en-US" dirty="0" smtClean="0"/>
              <a:t>Muscles weaken and become less elastic</a:t>
            </a:r>
          </a:p>
          <a:p>
            <a:pPr lvl="1"/>
            <a:r>
              <a:rPr lang="en-US" dirty="0" smtClean="0"/>
              <a:t>Bladder is unable to expand or contract as much as in younger people</a:t>
            </a:r>
          </a:p>
          <a:p>
            <a:pPr lvl="2"/>
            <a:r>
              <a:rPr lang="en-US" dirty="0" smtClean="0"/>
              <a:t>Reduces capacity of bladder</a:t>
            </a:r>
          </a:p>
          <a:p>
            <a:pPr lvl="1"/>
            <a:r>
              <a:rPr lang="en-US" dirty="0" smtClean="0"/>
              <a:t>Awareness of need to urinate may be delayed in the elderly</a:t>
            </a:r>
          </a:p>
          <a:p>
            <a:pPr lvl="1"/>
            <a:r>
              <a:rPr lang="en-US" dirty="0" smtClean="0"/>
              <a:t>External sphincter weakens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38287342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Urinary System</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Kidneys</a:t>
            </a:r>
          </a:p>
          <a:p>
            <a:pPr lvl="1"/>
            <a:r>
              <a:rPr lang="en-US" dirty="0" smtClean="0"/>
              <a:t>General atrophy of nephrons</a:t>
            </a:r>
          </a:p>
          <a:p>
            <a:pPr lvl="1"/>
            <a:r>
              <a:rPr lang="en-US" dirty="0" smtClean="0"/>
              <a:t>By age 80, kidney function is 80%</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173968873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Urinary System</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Tubules</a:t>
            </a:r>
          </a:p>
          <a:p>
            <a:pPr lvl="1"/>
            <a:r>
              <a:rPr lang="en-US" dirty="0" smtClean="0"/>
              <a:t>Walls thicken </a:t>
            </a:r>
          </a:p>
          <a:p>
            <a:pPr lvl="2"/>
            <a:r>
              <a:rPr lang="en-US" dirty="0" smtClean="0"/>
              <a:t>Less able to reabsorb water to form concentrated urine</a:t>
            </a:r>
          </a:p>
          <a:p>
            <a:pPr lvl="1"/>
            <a:r>
              <a:rPr lang="en-US" dirty="0" smtClean="0"/>
              <a:t>Collecting ducts are less responsive to ADH</a:t>
            </a:r>
          </a:p>
          <a:p>
            <a:pPr lvl="2"/>
            <a:r>
              <a:rPr lang="en-US" dirty="0" smtClean="0"/>
              <a:t>May result in dehydration</a:t>
            </a:r>
          </a:p>
          <a:p>
            <a:pPr lvl="1"/>
            <a:r>
              <a:rPr lang="en-US" dirty="0" smtClean="0"/>
              <a:t>Diminished ability to reabsorb glucose and sodium</a:t>
            </a:r>
          </a:p>
          <a:p>
            <a:pPr lvl="1"/>
            <a:r>
              <a:rPr lang="en-US" dirty="0" smtClean="0"/>
              <a:t>Less efficient in the secretion of ions and drugs</a:t>
            </a:r>
          </a:p>
          <a:p>
            <a:pPr lvl="2"/>
            <a:r>
              <a:rPr lang="en-US" dirty="0" smtClean="0"/>
              <a:t>Diminished ability to compensate for drastic changes in acid-base balance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27410157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Pathology of the Urinary System</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Acute renal failure</a:t>
            </a:r>
          </a:p>
          <a:p>
            <a:pPr lvl="0"/>
            <a:r>
              <a:rPr lang="en-US" dirty="0" smtClean="0"/>
              <a:t>Chronic renal failure</a:t>
            </a:r>
          </a:p>
          <a:p>
            <a:pPr lvl="0"/>
            <a:r>
              <a:rPr lang="en-US" dirty="0" smtClean="0"/>
              <a:t>Bladder cancer</a:t>
            </a:r>
          </a:p>
          <a:p>
            <a:pPr lvl="0"/>
            <a:r>
              <a:rPr lang="en-US" dirty="0" smtClean="0"/>
              <a:t>Kidney cancer</a:t>
            </a:r>
          </a:p>
          <a:p>
            <a:pPr lvl="0"/>
            <a:r>
              <a:rPr lang="en-US" dirty="0" smtClean="0"/>
              <a:t>Cystitis</a:t>
            </a:r>
          </a:p>
          <a:p>
            <a:pPr lvl="0"/>
            <a:r>
              <a:rPr lang="en-US" dirty="0" smtClean="0"/>
              <a:t>Cystocele</a:t>
            </a:r>
          </a:p>
          <a:p>
            <a:pPr lvl="0"/>
            <a:r>
              <a:rPr lang="en-US" dirty="0" smtClean="0"/>
              <a:t>Glomerulonephritis</a:t>
            </a:r>
          </a:p>
          <a:p>
            <a:pPr lvl="0"/>
            <a:r>
              <a:rPr lang="en-US" dirty="0" smtClean="0"/>
              <a:t>Hydronephrosis</a:t>
            </a:r>
          </a:p>
          <a:p>
            <a:pPr lvl="0"/>
            <a:r>
              <a:rPr lang="en-US" dirty="0" smtClean="0"/>
              <a:t>Interstitial cystitis</a:t>
            </a:r>
          </a:p>
          <a:p>
            <a:pPr lvl="0"/>
            <a:r>
              <a:rPr lang="en-US" dirty="0"/>
              <a:t>Nephroptosis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194967163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Pathology of the Urinary System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Nephrotic syndrome</a:t>
            </a:r>
          </a:p>
          <a:p>
            <a:pPr lvl="0"/>
            <a:r>
              <a:rPr lang="en-US" dirty="0" smtClean="0"/>
              <a:t>Neurogenic bladder</a:t>
            </a:r>
          </a:p>
          <a:p>
            <a:pPr lvl="0"/>
            <a:r>
              <a:rPr lang="en-US" dirty="0" smtClean="0"/>
              <a:t>Peyronie disease</a:t>
            </a:r>
          </a:p>
          <a:p>
            <a:pPr lvl="0"/>
            <a:r>
              <a:rPr lang="en-US" dirty="0" smtClean="0"/>
              <a:t>Polycystic kidney disease</a:t>
            </a:r>
          </a:p>
          <a:p>
            <a:pPr lvl="0"/>
            <a:r>
              <a:rPr lang="en-US" dirty="0" smtClean="0"/>
              <a:t>Pyelonephritis</a:t>
            </a:r>
          </a:p>
          <a:p>
            <a:pPr lvl="0"/>
            <a:r>
              <a:rPr lang="en-US" dirty="0" smtClean="0"/>
              <a:t>Renal calculi</a:t>
            </a:r>
          </a:p>
          <a:p>
            <a:pPr lvl="0"/>
            <a:r>
              <a:rPr lang="en-US" dirty="0" smtClean="0"/>
              <a:t>Uremia</a:t>
            </a:r>
          </a:p>
          <a:p>
            <a:pPr lvl="0"/>
            <a:r>
              <a:rPr lang="en-US" dirty="0" smtClean="0"/>
              <a:t>Urethritis</a:t>
            </a:r>
          </a:p>
          <a:p>
            <a:pPr lvl="0"/>
            <a:r>
              <a:rPr lang="en-US" dirty="0" smtClean="0"/>
              <a:t>Urinary incontinence</a:t>
            </a:r>
          </a:p>
          <a:p>
            <a:pPr lvl="0"/>
            <a:r>
              <a:rPr lang="en-US" dirty="0" smtClean="0"/>
              <a:t>Urinary tract infection (UTI)</a:t>
            </a:r>
          </a:p>
          <a:p>
            <a:pPr lvl="0"/>
            <a:r>
              <a:rPr lang="en-US" dirty="0" smtClean="0"/>
              <a:t>Vesicoureteral reflux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28231576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832100"/>
            <a:ext cx="7772400" cy="3505200"/>
          </a:xfrm>
        </p:spPr>
        <p:txBody>
          <a:bodyPr/>
          <a:lstStyle/>
          <a:p>
            <a:pPr marL="0" lv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1185027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Urinary System </a:t>
            </a:r>
            <a:endParaRPr lang="en-US" dirty="0"/>
          </a:p>
        </p:txBody>
      </p:sp>
      <p:sp>
        <p:nvSpPr>
          <p:cNvPr id="3" name="Content Placeholder 2"/>
          <p:cNvSpPr>
            <a:spLocks noGrp="1"/>
          </p:cNvSpPr>
          <p:nvPr>
            <p:ph idx="1"/>
          </p:nvPr>
        </p:nvSpPr>
        <p:spPr/>
        <p:txBody>
          <a:bodyPr/>
          <a:lstStyle/>
          <a:p>
            <a:pPr lvl="0"/>
            <a:r>
              <a:rPr lang="en-US" dirty="0" smtClean="0"/>
              <a:t>Functions of the urinary system</a:t>
            </a:r>
          </a:p>
          <a:p>
            <a:pPr lvl="1"/>
            <a:r>
              <a:rPr lang="en-US" dirty="0" smtClean="0"/>
              <a:t>Rids body of waste products </a:t>
            </a:r>
          </a:p>
          <a:p>
            <a:pPr lvl="1"/>
            <a:r>
              <a:rPr lang="en-US" dirty="0" smtClean="0"/>
              <a:t>Maintains appropriate fluid volume</a:t>
            </a:r>
          </a:p>
          <a:p>
            <a:pPr lvl="2"/>
            <a:r>
              <a:rPr lang="en-US" dirty="0" smtClean="0"/>
              <a:t>By regulating amount of water excreted in the urine</a:t>
            </a:r>
          </a:p>
          <a:p>
            <a:pPr lvl="1"/>
            <a:r>
              <a:rPr lang="en-US" dirty="0" smtClean="0"/>
              <a:t>Maintains normal pH of the blood</a:t>
            </a:r>
          </a:p>
          <a:p>
            <a:pPr lvl="1"/>
            <a:r>
              <a:rPr lang="en-US" dirty="0" smtClean="0"/>
              <a:t>Secretes erythropoietin</a:t>
            </a:r>
          </a:p>
          <a:p>
            <a:pPr lvl="2"/>
            <a:r>
              <a:rPr lang="en-US" dirty="0" smtClean="0"/>
              <a:t>Controls red blood cell production</a:t>
            </a:r>
          </a:p>
          <a:p>
            <a:pPr lvl="1"/>
            <a:r>
              <a:rPr lang="en-US" dirty="0" smtClean="0"/>
              <a:t>Secretes rennin</a:t>
            </a:r>
          </a:p>
          <a:p>
            <a:pPr lvl="2"/>
            <a:r>
              <a:rPr lang="en-US" dirty="0" smtClean="0"/>
              <a:t>Helps maintain normal blood pressure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1171797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Components of the Urinary System </a:t>
            </a:r>
            <a:endParaRPr lang="en-US" dirty="0"/>
          </a:p>
        </p:txBody>
      </p:sp>
      <p:sp>
        <p:nvSpPr>
          <p:cNvPr id="3" name="Content Placeholder 2"/>
          <p:cNvSpPr>
            <a:spLocks noGrp="1"/>
          </p:cNvSpPr>
          <p:nvPr>
            <p:ph idx="1"/>
          </p:nvPr>
        </p:nvSpPr>
        <p:spPr/>
        <p:txBody>
          <a:bodyPr/>
          <a:lstStyle/>
          <a:p>
            <a:pPr lvl="0"/>
            <a:r>
              <a:rPr lang="en-US" dirty="0" smtClean="0"/>
              <a:t>Consists of: </a:t>
            </a:r>
          </a:p>
          <a:p>
            <a:pPr lvl="1"/>
            <a:r>
              <a:rPr lang="en-US" dirty="0" smtClean="0"/>
              <a:t>Kidneys: Produce urine</a:t>
            </a:r>
          </a:p>
          <a:p>
            <a:pPr lvl="1"/>
            <a:r>
              <a:rPr lang="en-US" dirty="0" smtClean="0"/>
              <a:t>Ureters: Transport the urine away from kidneys to urinary bladder</a:t>
            </a:r>
          </a:p>
          <a:p>
            <a:pPr lvl="1"/>
            <a:r>
              <a:rPr lang="en-US" dirty="0" smtClean="0"/>
              <a:t>Urinary bladder: Stores urine until it is excreted from the body</a:t>
            </a:r>
          </a:p>
          <a:p>
            <a:pPr lvl="1"/>
            <a:r>
              <a:rPr lang="en-US" dirty="0" smtClean="0"/>
              <a:t>Urethra: Tubular structure that carries urine from urinary bladder to the outside of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1004304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Kidneys </a:t>
            </a:r>
            <a:endParaRPr lang="en-US" dirty="0"/>
          </a:p>
        </p:txBody>
      </p:sp>
      <p:sp>
        <p:nvSpPr>
          <p:cNvPr id="3" name="Content Placeholder 2"/>
          <p:cNvSpPr>
            <a:spLocks noGrp="1"/>
          </p:cNvSpPr>
          <p:nvPr>
            <p:ph idx="1"/>
          </p:nvPr>
        </p:nvSpPr>
        <p:spPr/>
        <p:txBody>
          <a:bodyPr/>
          <a:lstStyle/>
          <a:p>
            <a:pPr lvl="0"/>
            <a:r>
              <a:rPr lang="en-US" dirty="0" smtClean="0"/>
              <a:t>Primary organs of the urinary system</a:t>
            </a:r>
          </a:p>
          <a:p>
            <a:pPr lvl="0"/>
            <a:r>
              <a:rPr lang="en-US" dirty="0" smtClean="0"/>
              <a:t>Functions</a:t>
            </a:r>
          </a:p>
          <a:p>
            <a:pPr lvl="1"/>
            <a:r>
              <a:rPr lang="en-US" dirty="0" smtClean="0"/>
              <a:t>Filter the blood</a:t>
            </a:r>
          </a:p>
          <a:p>
            <a:pPr lvl="1"/>
            <a:r>
              <a:rPr lang="en-US" dirty="0" smtClean="0"/>
              <a:t>Remove wastes</a:t>
            </a:r>
          </a:p>
          <a:p>
            <a:pPr lvl="1"/>
            <a:r>
              <a:rPr lang="en-US" dirty="0" smtClean="0"/>
              <a:t>Excrete the wastes in the urine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10276497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 of Kidneys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Located between T-12 and L-3 vertebrae</a:t>
            </a:r>
          </a:p>
          <a:p>
            <a:pPr lvl="0"/>
            <a:r>
              <a:rPr lang="en-US" dirty="0" smtClean="0"/>
              <a:t>Right kidney is slightly lower than left </a:t>
            </a:r>
          </a:p>
          <a:p>
            <a:pPr lvl="1"/>
            <a:r>
              <a:rPr lang="en-US" dirty="0" smtClean="0"/>
              <a:t>Liver displaces it downward</a:t>
            </a:r>
          </a:p>
          <a:p>
            <a:pPr lvl="0"/>
            <a:r>
              <a:rPr lang="en-US" dirty="0" smtClean="0"/>
              <a:t>Renal fascia: Connective tissue that holds kidney in place</a:t>
            </a:r>
          </a:p>
          <a:p>
            <a:pPr lvl="0"/>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939964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 of Kidneys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Perirenal fat: Thick layer of adipose tissue that surrounds each kidney</a:t>
            </a:r>
          </a:p>
          <a:p>
            <a:pPr lvl="0"/>
            <a:r>
              <a:rPr lang="en-US" dirty="0" smtClean="0"/>
              <a:t>Renal capsule</a:t>
            </a:r>
          </a:p>
          <a:p>
            <a:pPr lvl="1"/>
            <a:r>
              <a:rPr lang="en-US" dirty="0" smtClean="0"/>
              <a:t>Tough, fibrous connective tissue</a:t>
            </a:r>
          </a:p>
          <a:p>
            <a:pPr lvl="1"/>
            <a:r>
              <a:rPr lang="en-US" dirty="0" smtClean="0"/>
              <a:t>Encases each kidney </a:t>
            </a:r>
          </a:p>
          <a:p>
            <a:pPr lvl="1"/>
            <a:r>
              <a:rPr lang="en-US" dirty="0" smtClean="0"/>
              <a:t>Provides support for the soft tissue inside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2351698774"/>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1369</TotalTime>
  <Words>3111</Words>
  <Application>Microsoft Office PowerPoint</Application>
  <PresentationFormat>On-screen Show (4:3)</PresentationFormat>
  <Paragraphs>453</Paragraphs>
  <Slides>47</Slides>
  <Notes>47</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Bonewit</vt:lpstr>
      <vt:lpstr>PowerPoint Presentation</vt:lpstr>
      <vt:lpstr>Learning Objectives Lesson 15.1: Urinary System  (Slide 1 of 3)</vt:lpstr>
      <vt:lpstr>Learning Objectives Lesson 15.1: Urinary System  (Slide 2 of 3)</vt:lpstr>
      <vt:lpstr>Learning Objectives Lesson 15.1: Urinary System  (Slide 3 of 3)</vt:lpstr>
      <vt:lpstr>Introduction to the Urinary System </vt:lpstr>
      <vt:lpstr>Components of the Urinary System </vt:lpstr>
      <vt:lpstr>Kidneys </vt:lpstr>
      <vt:lpstr>Location of Kidneys (Slide 1 of 2)</vt:lpstr>
      <vt:lpstr>Location of Kidneys (Slide 2 of 2)</vt:lpstr>
      <vt:lpstr>Macroscopic Structure of Kidneys  (Slide 1 of 6)</vt:lpstr>
      <vt:lpstr>Macroscopic Structure of Kidneys  (Slide 2 of 6)</vt:lpstr>
      <vt:lpstr>Macroscopic Structure of Kidneys  (Slide 3 of 6)</vt:lpstr>
      <vt:lpstr>Macroscopic Structure of Kidneys  (Slide 4 of 6)</vt:lpstr>
      <vt:lpstr>Macroscopic Structure of Kidneys  (Slide 5 of 6)</vt:lpstr>
      <vt:lpstr>Macroscopic Structure of Kidneys  (Slide 6 of 6)</vt:lpstr>
      <vt:lpstr>Nephrons  (Slide 1 of 3)</vt:lpstr>
      <vt:lpstr>Nephrons  (Slide 2 of 3)</vt:lpstr>
      <vt:lpstr>Nephrons  (Slide 3 of 3)</vt:lpstr>
      <vt:lpstr>Collecting Ducts </vt:lpstr>
      <vt:lpstr>Juxtaglomerular Apparatus</vt:lpstr>
      <vt:lpstr>Blood Flow Through the Kidney</vt:lpstr>
      <vt:lpstr>Ureters (Slide 1 of 2) </vt:lpstr>
      <vt:lpstr>Ureters (Slide 2 of 2) </vt:lpstr>
      <vt:lpstr>Urinary Bladder  (Slide 1 of 3)</vt:lpstr>
      <vt:lpstr>Urinary Bladder  (Slide 2 of 3)</vt:lpstr>
      <vt:lpstr>Urinary Bladder  (Slide 3 of 3)</vt:lpstr>
      <vt:lpstr>Urethra (Slide 1 of 2) </vt:lpstr>
      <vt:lpstr>Urethra (Slide 2 of 2) </vt:lpstr>
      <vt:lpstr>Urine Formation</vt:lpstr>
      <vt:lpstr>Glomerular Filtration (Slide 1 of 2) </vt:lpstr>
      <vt:lpstr>Glomerular Filtration (Slide 2 of 2) </vt:lpstr>
      <vt:lpstr>Tubular Reabsorption (Slide 1 of 2) </vt:lpstr>
      <vt:lpstr>Tubular Reabsorption (Slide 2 of 2) </vt:lpstr>
      <vt:lpstr>Tubular Secretion (Slide 1 of 2) </vt:lpstr>
      <vt:lpstr>Tubular Secretion (Slide 2 of 2) </vt:lpstr>
      <vt:lpstr>Regulation of Urine  Concentration and Volume (Slide 1 of 4) </vt:lpstr>
      <vt:lpstr>Regulation of Urine  Concentration and Volume (Slide 2 of 4) </vt:lpstr>
      <vt:lpstr>Regulation of Urine  Concentration and Volume (Slide 3 of 4) </vt:lpstr>
      <vt:lpstr>Regulation of Urine  Concentration and Volume (Slide 4 of 4) </vt:lpstr>
      <vt:lpstr>Micturition  (Slide 1 of 2)</vt:lpstr>
      <vt:lpstr>Micturition  (Slide 2 of 2)</vt:lpstr>
      <vt:lpstr>Aging of the Urinary System (Slide 1 of 3) </vt:lpstr>
      <vt:lpstr>Aging of the Urinary System (Slide 2 of 3) </vt:lpstr>
      <vt:lpstr>Aging of the Urinary System (Slide 3 of 3) </vt:lpstr>
      <vt:lpstr>Pathology of the Urinary System (Slide 1 of 2)</vt:lpstr>
      <vt:lpstr>Pathology of the Urinary System  (Slide 2 of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100</cp:revision>
  <dcterms:created xsi:type="dcterms:W3CDTF">2015-09-03T13:34:00Z</dcterms:created>
  <dcterms:modified xsi:type="dcterms:W3CDTF">2019-11-12T04:34:47Z</dcterms:modified>
</cp:coreProperties>
</file>