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3"/>
  </p:notesMasterIdLst>
  <p:sldIdLst>
    <p:sldId id="256" r:id="rId2"/>
    <p:sldId id="257" r:id="rId3"/>
    <p:sldId id="258" r:id="rId4"/>
    <p:sldId id="259" r:id="rId5"/>
    <p:sldId id="260" r:id="rId6"/>
    <p:sldId id="261" r:id="rId7"/>
    <p:sldId id="262" r:id="rId8"/>
    <p:sldId id="263" r:id="rId9"/>
    <p:sldId id="266" r:id="rId10"/>
    <p:sldId id="265" r:id="rId11"/>
    <p:sldId id="268" r:id="rId12"/>
    <p:sldId id="269" r:id="rId13"/>
    <p:sldId id="270" r:id="rId14"/>
    <p:sldId id="271" r:id="rId15"/>
    <p:sldId id="272" r:id="rId16"/>
    <p:sldId id="273" r:id="rId17"/>
    <p:sldId id="274" r:id="rId18"/>
    <p:sldId id="275" r:id="rId19"/>
    <p:sldId id="278" r:id="rId20"/>
    <p:sldId id="279" r:id="rId21"/>
    <p:sldId id="280" r:id="rId22"/>
    <p:sldId id="281" r:id="rId23"/>
    <p:sldId id="282" r:id="rId24"/>
    <p:sldId id="283" r:id="rId25"/>
    <p:sldId id="284" r:id="rId26"/>
    <p:sldId id="285" r:id="rId27"/>
    <p:sldId id="286" r:id="rId28"/>
    <p:sldId id="287" r:id="rId29"/>
    <p:sldId id="289" r:id="rId30"/>
    <p:sldId id="290" r:id="rId31"/>
    <p:sldId id="291" r:id="rId32"/>
    <p:sldId id="292" r:id="rId33"/>
    <p:sldId id="294" r:id="rId34"/>
    <p:sldId id="296" r:id="rId35"/>
    <p:sldId id="295" r:id="rId36"/>
    <p:sldId id="297" r:id="rId37"/>
    <p:sldId id="298" r:id="rId38"/>
    <p:sldId id="299" r:id="rId39"/>
    <p:sldId id="301" r:id="rId40"/>
    <p:sldId id="302" r:id="rId41"/>
    <p:sldId id="304" r:id="rId42"/>
    <p:sldId id="305" r:id="rId43"/>
    <p:sldId id="306" r:id="rId44"/>
    <p:sldId id="308" r:id="rId45"/>
    <p:sldId id="309" r:id="rId46"/>
    <p:sldId id="310" r:id="rId47"/>
    <p:sldId id="311" r:id="rId48"/>
    <p:sldId id="313" r:id="rId49"/>
    <p:sldId id="314" r:id="rId50"/>
    <p:sldId id="315" r:id="rId51"/>
    <p:sldId id="316" r:id="rId52"/>
    <p:sldId id="317" r:id="rId53"/>
    <p:sldId id="318" r:id="rId54"/>
    <p:sldId id="319" r:id="rId55"/>
    <p:sldId id="320" r:id="rId56"/>
    <p:sldId id="321" r:id="rId57"/>
    <p:sldId id="322" r:id="rId58"/>
    <p:sldId id="323" r:id="rId59"/>
    <p:sldId id="324" r:id="rId60"/>
    <p:sldId id="325" r:id="rId61"/>
    <p:sldId id="326" r:id="rId62"/>
    <p:sldId id="327" r:id="rId63"/>
    <p:sldId id="329" r:id="rId64"/>
    <p:sldId id="330" r:id="rId65"/>
    <p:sldId id="331" r:id="rId66"/>
    <p:sldId id="333" r:id="rId67"/>
    <p:sldId id="334" r:id="rId68"/>
    <p:sldId id="335" r:id="rId69"/>
    <p:sldId id="336" r:id="rId70"/>
    <p:sldId id="337" r:id="rId71"/>
    <p:sldId id="339" r:id="rId72"/>
    <p:sldId id="338" r:id="rId73"/>
    <p:sldId id="340" r:id="rId74"/>
    <p:sldId id="342" r:id="rId75"/>
    <p:sldId id="343" r:id="rId76"/>
    <p:sldId id="344" r:id="rId77"/>
    <p:sldId id="346" r:id="rId78"/>
    <p:sldId id="347" r:id="rId79"/>
    <p:sldId id="348" r:id="rId80"/>
    <p:sldId id="353" r:id="rId81"/>
    <p:sldId id="349" r:id="rId82"/>
    <p:sldId id="351" r:id="rId83"/>
    <p:sldId id="352" r:id="rId84"/>
    <p:sldId id="354" r:id="rId85"/>
    <p:sldId id="355" r:id="rId86"/>
    <p:sldId id="356" r:id="rId87"/>
    <p:sldId id="357" r:id="rId88"/>
    <p:sldId id="358" r:id="rId89"/>
    <p:sldId id="359" r:id="rId90"/>
    <p:sldId id="360" r:id="rId91"/>
    <p:sldId id="361" r:id="rId92"/>
    <p:sldId id="362" r:id="rId93"/>
    <p:sldId id="363" r:id="rId94"/>
    <p:sldId id="364" r:id="rId95"/>
    <p:sldId id="365" r:id="rId96"/>
    <p:sldId id="366" r:id="rId97"/>
    <p:sldId id="367" r:id="rId98"/>
    <p:sldId id="368" r:id="rId99"/>
    <p:sldId id="370" r:id="rId100"/>
    <p:sldId id="371" r:id="rId101"/>
    <p:sldId id="369" r:id="rId10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70" autoAdjust="0"/>
    <p:restoredTop sz="90120" autoAdjust="0"/>
  </p:normalViewPr>
  <p:slideViewPr>
    <p:cSldViewPr snapToGrid="0">
      <p:cViewPr varScale="1">
        <p:scale>
          <a:sx n="78" d="100"/>
          <a:sy n="78" d="100"/>
        </p:scale>
        <p:origin x="1584" y="54"/>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ableStyles" Target="tableStyle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11/15/2019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11063449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Coiled tubules in the lobules (seminiferous tubules) converge to a single straight tubule.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Near the center is a network of tubules called the Rete testis.</a:t>
            </a:r>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1977989709"/>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Refer to the table titled “Common Pathology of the Reproductive System.”</a:t>
            </a:r>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100</a:t>
            </a:fld>
            <a:endParaRPr lang="en-US" dirty="0"/>
          </a:p>
        </p:txBody>
      </p:sp>
    </p:spTree>
    <p:extLst>
      <p:ext uri="{BB962C8B-B14F-4D97-AF65-F5344CB8AC3E}">
        <p14:creationId xmlns:p14="http://schemas.microsoft.com/office/powerpoint/2010/main" val="162102250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101</a:t>
            </a:fld>
            <a:endParaRPr lang="en-US" dirty="0"/>
          </a:p>
        </p:txBody>
      </p:sp>
    </p:spTree>
    <p:extLst>
      <p:ext uri="{BB962C8B-B14F-4D97-AF65-F5344CB8AC3E}">
        <p14:creationId xmlns:p14="http://schemas.microsoft.com/office/powerpoint/2010/main" val="39215961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combining form for sperm is </a:t>
            </a:r>
            <a:r>
              <a:rPr lang="en-US" sz="1200" i="1" kern="1200" dirty="0">
                <a:solidFill>
                  <a:schemeClr val="tx1"/>
                </a:solidFill>
                <a:effectLst/>
                <a:latin typeface="+mn-lt"/>
                <a:ea typeface="+mn-ea"/>
                <a:cs typeface="+mn-cs"/>
              </a:rPr>
              <a:t>spermat-</a:t>
            </a:r>
            <a:r>
              <a:rPr lang="en-US" sz="1200" kern="1200" dirty="0">
                <a:solidFill>
                  <a:schemeClr val="tx1"/>
                </a:solidFill>
                <a:effectLst/>
                <a:latin typeface="+mn-lt"/>
                <a:ea typeface="+mn-ea"/>
                <a:cs typeface="+mn-cs"/>
              </a:rPr>
              <a:t>, and the suffix </a:t>
            </a:r>
            <a:r>
              <a:rPr lang="en-US" sz="1200" i="1" kern="1200" dirty="0">
                <a:solidFill>
                  <a:schemeClr val="tx1"/>
                </a:solidFill>
                <a:effectLst/>
                <a:latin typeface="+mn-lt"/>
                <a:ea typeface="+mn-ea"/>
                <a:cs typeface="+mn-cs"/>
              </a:rPr>
              <a:t>-genesis</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producing or originating</a:t>
            </a:r>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16.3.</a:t>
            </a:r>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18440712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spermatogonia are formed before birth.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30591933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As spermatogonia divide by mitosis (after puberty), some stay at the periphery to divide again, and others are pushed toward the center of the seminiferous tubules to become spermatocytes.</a:t>
            </a:r>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38307985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difference between mitosis and meiosis? (</a:t>
            </a:r>
            <a:r>
              <a:rPr lang="en-US" sz="1200" i="1" kern="1200" dirty="0">
                <a:solidFill>
                  <a:schemeClr val="tx1"/>
                </a:solidFill>
                <a:effectLst/>
                <a:latin typeface="+mn-lt"/>
                <a:ea typeface="+mn-ea"/>
                <a:cs typeface="+mn-cs"/>
              </a:rPr>
              <a:t>Meiosis results in two cells, each with only 23 chromosomes.)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the first meiotic division, each secondary spermatocyte has one chromosome, but there are two strands to the chromosome. The two strands (called chromatids) are connected, but they can separate to produce two spermatids.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16.4.</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4362214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During the second meiotic division, four spermatids are formed (one pair from each secondary spermatocyte).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many chromosomes does each spermatid have? </a:t>
            </a:r>
            <a:r>
              <a:rPr lang="en-US" sz="1200" i="1" kern="1200" dirty="0">
                <a:solidFill>
                  <a:schemeClr val="tx1"/>
                </a:solidFill>
                <a:effectLst/>
                <a:latin typeface="+mn-lt"/>
                <a:ea typeface="+mn-ea"/>
                <a:cs typeface="+mn-cs"/>
              </a:rPr>
              <a:t>(23)</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term for a cell with only half the normal number of chromosomes is </a:t>
            </a:r>
            <a:r>
              <a:rPr lang="en-US" sz="1200" i="1" kern="1200" dirty="0">
                <a:solidFill>
                  <a:schemeClr val="tx1"/>
                </a:solidFill>
                <a:effectLst/>
                <a:latin typeface="+mn-lt"/>
                <a:ea typeface="+mn-ea"/>
                <a:cs typeface="+mn-cs"/>
              </a:rPr>
              <a:t>haploid</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14965432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37723960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During maturation, the spermatid gains the shape of a mature sperm cell.</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many chromosomes does a sperm cell contain? </a:t>
            </a:r>
            <a:r>
              <a:rPr lang="en-US" sz="1200" i="1" kern="1200" dirty="0">
                <a:solidFill>
                  <a:schemeClr val="tx1"/>
                </a:solidFill>
                <a:effectLst/>
                <a:latin typeface="+mn-lt"/>
                <a:ea typeface="+mn-ea"/>
                <a:cs typeface="+mn-cs"/>
              </a:rPr>
              <a:t>(23)</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13459424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are the chromosomes located? </a:t>
            </a:r>
            <a:r>
              <a:rPr lang="en-US" sz="1200" i="1" kern="1200" dirty="0">
                <a:solidFill>
                  <a:schemeClr val="tx1"/>
                </a:solidFill>
                <a:effectLst/>
                <a:latin typeface="+mn-lt"/>
                <a:ea typeface="+mn-ea"/>
                <a:cs typeface="+mn-cs"/>
              </a:rPr>
              <a:t>(Head)</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are the mitochondria located? </a:t>
            </a:r>
            <a:r>
              <a:rPr lang="en-US" sz="1200" i="1" kern="1200" dirty="0">
                <a:solidFill>
                  <a:schemeClr val="tx1"/>
                </a:solidFill>
                <a:effectLst/>
                <a:latin typeface="+mn-lt"/>
                <a:ea typeface="+mn-ea"/>
                <a:cs typeface="+mn-cs"/>
              </a:rPr>
              <a:t>(Midpiece)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type of a structure is the tail? </a:t>
            </a:r>
            <a:r>
              <a:rPr lang="en-US" sz="1200" i="1" kern="1200" dirty="0">
                <a:solidFill>
                  <a:schemeClr val="tx1"/>
                </a:solidFill>
                <a:effectLst/>
                <a:latin typeface="+mn-lt"/>
                <a:ea typeface="+mn-ea"/>
                <a:cs typeface="+mn-cs"/>
              </a:rPr>
              <a:t>(Flagellum)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29838923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2289639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11217584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After maturation to spermatozoa, no further cell division is possible. Sperm production continues throughout the life of a male, but the number of sperm produced tends to decline with age.</a:t>
            </a:r>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3745148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efferent mean? </a:t>
            </a:r>
            <a:r>
              <a:rPr lang="en-US" sz="1200" i="1" kern="1200" dirty="0">
                <a:solidFill>
                  <a:schemeClr val="tx1"/>
                </a:solidFill>
                <a:effectLst/>
                <a:latin typeface="+mn-lt"/>
                <a:ea typeface="+mn-ea"/>
                <a:cs typeface="+mn-cs"/>
              </a:rPr>
              <a:t>(Leading away from an organ in this case)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19008507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peristaltic movements? </a:t>
            </a:r>
            <a:r>
              <a:rPr lang="en-US" sz="1200" i="1" kern="1200" dirty="0">
                <a:solidFill>
                  <a:schemeClr val="tx1"/>
                </a:solidFill>
                <a:effectLst/>
                <a:latin typeface="+mn-lt"/>
                <a:ea typeface="+mn-ea"/>
                <a:cs typeface="+mn-cs"/>
              </a:rPr>
              <a:t>(Coordinated smooth muscle contractions of a hollow organ or vessel)</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ductus deferens passes from the epididymis up anterior and superior to the bladder. It joins the ejaculatory duct just above the prostate gland.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This duct is tied and cut during a vasectomy so that sperm is still produced, but it cannot be carried to the ejaculatory duct.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34721425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Each ductus deferens joins a duct from the seminal vesicle just above the prostate gland and below and posterior to the bladder.</a:t>
            </a:r>
          </a:p>
        </p:txBody>
      </p:sp>
      <p:sp>
        <p:nvSpPr>
          <p:cNvPr id="4" name="Slide Number Placeholder 3"/>
          <p:cNvSpPr>
            <a:spLocks noGrp="1"/>
          </p:cNvSpPr>
          <p:nvPr>
            <p:ph type="sldNum" sz="quarter" idx="10"/>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29533926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male urethra is about 8 inches long.</a:t>
            </a:r>
          </a:p>
        </p:txBody>
      </p:sp>
      <p:sp>
        <p:nvSpPr>
          <p:cNvPr id="4" name="Slide Number Placeholder 3"/>
          <p:cNvSpPr>
            <a:spLocks noGrp="1"/>
          </p:cNvSpPr>
          <p:nvPr>
            <p:ph type="sldNum" sz="quarter" idx="10"/>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1610888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prostatic urethra received ejaculatory duct and received numerous ducts from prostate gland.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spongy urethra receives ducts from the bulbourethral glands and opens to the outside at the external urethral orifice.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does orifice mean? </a:t>
            </a:r>
            <a:r>
              <a:rPr lang="en-US" sz="1200" i="1" kern="1200" dirty="0">
                <a:solidFill>
                  <a:schemeClr val="tx1"/>
                </a:solidFill>
                <a:effectLst/>
                <a:latin typeface="+mn-lt"/>
                <a:ea typeface="+mn-ea"/>
                <a:cs typeface="+mn-cs"/>
              </a:rPr>
              <a:t>(Opening)</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34585355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Three glands secrete fluid that enters the urethra.</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seminal vesicles are located above the prostate gland between the bladder and the rectum.</a:t>
            </a:r>
          </a:p>
        </p:txBody>
      </p:sp>
      <p:sp>
        <p:nvSpPr>
          <p:cNvPr id="4" name="Slide Number Placeholder 3"/>
          <p:cNvSpPr>
            <a:spLocks noGrp="1"/>
          </p:cNvSpPr>
          <p:nvPr>
            <p:ph type="sldNum" sz="quarter" idx="10"/>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19238194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prostate gland encircles the urethra. It is common for the prostate gland to increase in size in all directions as a male ages.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secretions of the prostate gland are alkaline. An acid environment can cause sperm to die.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15299245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bulbourethral glands provide additional alkaline secretions.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pH of urine varies, because the kidney excretes hydrogen ions to maintain the acid-base balance of the blood. Because the urine can be very acidic, it is important that any residue of urine in the urethra be neutralized before the passage of sperm.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15704996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Most of the seminal fluid is composed of fluid from the seminal glands (about 60%). Most of the remaining fluid consists of fluid from the prostate gland.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One method of performing a sperm count is to prepare a sample using a hemacytometer (a glass chamber originally developed to count blood cells using a microscope), and count the actual number of sperm in the central chamber on both sides, then multiply to obtain the number of sperm per milliliter.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Sperm must be counted as soon as possible after collecting the semen sample.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500012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30272240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penis has the capability to fill with blood and to retain the blood for an extended period of time.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16.5.</a:t>
            </a:r>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6396604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medical term for the glans penis (distal end) is </a:t>
            </a:r>
            <a:r>
              <a:rPr lang="en-US" sz="1200" i="1" kern="1200" dirty="0">
                <a:solidFill>
                  <a:schemeClr val="tx1"/>
                </a:solidFill>
                <a:effectLst/>
                <a:latin typeface="+mn-lt"/>
                <a:ea typeface="+mn-ea"/>
                <a:cs typeface="+mn-cs"/>
              </a:rPr>
              <a:t>balan-</a:t>
            </a:r>
            <a:r>
              <a:rPr lang="en-US" sz="1200" kern="1200" dirty="0">
                <a:solidFill>
                  <a:schemeClr val="tx1"/>
                </a:solidFill>
                <a:effectLst/>
                <a:latin typeface="+mn-lt"/>
                <a:ea typeface="+mn-ea"/>
                <a:cs typeface="+mn-cs"/>
              </a:rPr>
              <a:t>. Inflammation of the glans penis is </a:t>
            </a:r>
            <a:r>
              <a:rPr lang="en-US" sz="1200" i="1" kern="1200" dirty="0">
                <a:solidFill>
                  <a:schemeClr val="tx1"/>
                </a:solidFill>
                <a:effectLst/>
                <a:latin typeface="+mn-lt"/>
                <a:ea typeface="+mn-ea"/>
                <a:cs typeface="+mn-cs"/>
              </a:rPr>
              <a:t>balanitis</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24857091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Normally the urethral orifice is found at the tip of the penis. If it is behind the tip, or on the shaft of the penis, urination in a standing position becomes more difficult for the male child.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prepuce or foreskin may be removed surgically, often soon after birth, but sometimes later in life. This procedure is called circumcision. Usually the foreskin can be retracted for good hygiene. When the foreskin cannot be fully retracted (phimosis), circumcision may be recommended.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9789841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During sexual arousal, the penis engorges with blood because of dilation of the arterioles and filling of the erectile tissue.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36627698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Male orgasm includes rhythmic contractions of the duct system, which pushes the sperm toward the urethra, as well as contractions of the accessory glands to add fluid to the semen.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290854218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Ejaculation is the forceful expulsion of semen.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It is possible to have ejaculation without erection, but penetration of the female is difficult without satisfactory erection.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Normally semen does not enter the bladder during ejaculation, and urine is not released from the bladder.</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252617341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does the hypothalamus regulate the anterior pituitary gland (adenohypophysis)? </a:t>
            </a:r>
            <a:r>
              <a:rPr lang="en-US" sz="1200" i="1" kern="1200" dirty="0">
                <a:solidFill>
                  <a:schemeClr val="tx1"/>
                </a:solidFill>
                <a:effectLst/>
                <a:latin typeface="+mn-lt"/>
                <a:ea typeface="+mn-ea"/>
                <a:cs typeface="+mn-cs"/>
              </a:rPr>
              <a:t>(By secreting hormones called releasing factors)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physical changes of puberty in the male include growth of the testes and penis, increased body hair on the face, axilla, groin, and chest, increased muscle mass, deepening of the voice, and growth in height.  </a:t>
            </a:r>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20227634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221728873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Later in life, testosterone maintains the male secondary sex characteristics and sexual function.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16.6.</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109455931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39</a:t>
            </a:fld>
            <a:endParaRPr lang="en-US" dirty="0"/>
          </a:p>
        </p:txBody>
      </p:sp>
    </p:spTree>
    <p:extLst>
      <p:ext uri="{BB962C8B-B14F-4D97-AF65-F5344CB8AC3E}">
        <p14:creationId xmlns:p14="http://schemas.microsoft.com/office/powerpoint/2010/main" val="3418193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reproductive system is essential for producing a new generation. In humans, as in all mammals, reproduction requires both a male and a female, and the young are born alive.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Hormones coordinate the functions of the reproductive system in addition to causing male and female development.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177289286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40</a:t>
            </a:fld>
            <a:endParaRPr lang="en-US" dirty="0"/>
          </a:p>
        </p:txBody>
      </p:sp>
    </p:spTree>
    <p:extLst>
      <p:ext uri="{BB962C8B-B14F-4D97-AF65-F5344CB8AC3E}">
        <p14:creationId xmlns:p14="http://schemas.microsoft.com/office/powerpoint/2010/main" val="381932082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In addition to the functions of creating ova and transporting them to the fertilization site, the female reproductive system must also nurture the developing offspring for nine months until it can sustain life independently.</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16.7.</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41</a:t>
            </a:fld>
            <a:endParaRPr lang="en-US" dirty="0"/>
          </a:p>
        </p:txBody>
      </p:sp>
    </p:spTree>
    <p:extLst>
      <p:ext uri="{BB962C8B-B14F-4D97-AF65-F5344CB8AC3E}">
        <p14:creationId xmlns:p14="http://schemas.microsoft.com/office/powerpoint/2010/main" val="301098589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If male hormones are not present, ovaries with ovarian follicles develop in the abdominal cavity during fetal life.</a:t>
            </a:r>
          </a:p>
        </p:txBody>
      </p:sp>
      <p:sp>
        <p:nvSpPr>
          <p:cNvPr id="4" name="Slide Number Placeholder 3"/>
          <p:cNvSpPr>
            <a:spLocks noGrp="1"/>
          </p:cNvSpPr>
          <p:nvPr>
            <p:ph type="sldNum" sz="quarter" idx="10"/>
          </p:nvPr>
        </p:nvSpPr>
        <p:spPr/>
        <p:txBody>
          <a:bodyPr/>
          <a:lstStyle/>
          <a:p>
            <a:fld id="{605A6131-177F-4143-B16B-48BFEAFD80AE}" type="slidenum">
              <a:rPr lang="en-US" smtClean="0"/>
              <a:t>42</a:t>
            </a:fld>
            <a:endParaRPr lang="en-US" dirty="0"/>
          </a:p>
        </p:txBody>
      </p:sp>
    </p:spTree>
    <p:extLst>
      <p:ext uri="{BB962C8B-B14F-4D97-AF65-F5344CB8AC3E}">
        <p14:creationId xmlns:p14="http://schemas.microsoft.com/office/powerpoint/2010/main" val="133295109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other organs have a cortex and a medlulla? </a:t>
            </a:r>
            <a:r>
              <a:rPr lang="en-US" sz="1200" i="1" kern="1200" dirty="0">
                <a:solidFill>
                  <a:schemeClr val="tx1"/>
                </a:solidFill>
                <a:effectLst/>
                <a:latin typeface="+mn-lt"/>
                <a:ea typeface="+mn-ea"/>
                <a:cs typeface="+mn-cs"/>
              </a:rPr>
              <a:t>(Brain, adrenal glands, kidneys)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a:t>
            </a:r>
            <a:r>
              <a:rPr lang="en-US" sz="1200" i="1" kern="1200" dirty="0">
                <a:solidFill>
                  <a:schemeClr val="tx1"/>
                </a:solidFill>
                <a:effectLst/>
                <a:latin typeface="+mn-lt"/>
                <a:ea typeface="+mn-ea"/>
                <a:cs typeface="+mn-cs"/>
              </a:rPr>
              <a:t>cortex</a:t>
            </a:r>
            <a:r>
              <a:rPr lang="en-US" sz="1200" kern="1200" dirty="0">
                <a:solidFill>
                  <a:schemeClr val="tx1"/>
                </a:solidFill>
                <a:effectLst/>
                <a:latin typeface="+mn-lt"/>
                <a:ea typeface="+mn-ea"/>
                <a:cs typeface="+mn-cs"/>
              </a:rPr>
              <a:t> mean? </a:t>
            </a:r>
            <a:r>
              <a:rPr lang="en-US" sz="1200" i="1" kern="1200" dirty="0">
                <a:solidFill>
                  <a:schemeClr val="tx1"/>
                </a:solidFill>
                <a:effectLst/>
                <a:latin typeface="+mn-lt"/>
                <a:ea typeface="+mn-ea"/>
                <a:cs typeface="+mn-cs"/>
              </a:rPr>
              <a:t>(Bark or husk)</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a:t>
            </a:r>
            <a:r>
              <a:rPr lang="en-US" sz="1200" i="1" kern="1200" dirty="0">
                <a:solidFill>
                  <a:schemeClr val="tx1"/>
                </a:solidFill>
                <a:effectLst/>
                <a:latin typeface="+mn-lt"/>
                <a:ea typeface="+mn-ea"/>
                <a:cs typeface="+mn-cs"/>
              </a:rPr>
              <a:t>medulla</a:t>
            </a:r>
            <a:r>
              <a:rPr lang="en-US" sz="1200" kern="1200" dirty="0">
                <a:solidFill>
                  <a:schemeClr val="tx1"/>
                </a:solidFill>
                <a:effectLst/>
                <a:latin typeface="+mn-lt"/>
                <a:ea typeface="+mn-ea"/>
                <a:cs typeface="+mn-cs"/>
              </a:rPr>
              <a:t> mean? </a:t>
            </a:r>
            <a:r>
              <a:rPr lang="en-US" sz="1200" i="1" kern="1200" dirty="0">
                <a:solidFill>
                  <a:schemeClr val="tx1"/>
                </a:solidFill>
                <a:effectLst/>
                <a:latin typeface="+mn-lt"/>
                <a:ea typeface="+mn-ea"/>
                <a:cs typeface="+mn-cs"/>
              </a:rPr>
              <a:t>(Marrow or central part)</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16.8.</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43</a:t>
            </a:fld>
            <a:endParaRPr lang="en-US" dirty="0"/>
          </a:p>
        </p:txBody>
      </p:sp>
    </p:spTree>
    <p:extLst>
      <p:ext uri="{BB962C8B-B14F-4D97-AF65-F5344CB8AC3E}">
        <p14:creationId xmlns:p14="http://schemas.microsoft.com/office/powerpoint/2010/main" val="20539207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primitive germ cells of the ovaries differentiate into oogonia. What do the primitive germ cells of sperm differentiate into? </a:t>
            </a:r>
            <a:r>
              <a:rPr lang="en-US" sz="1200" i="1" kern="1200" dirty="0">
                <a:solidFill>
                  <a:schemeClr val="tx1"/>
                </a:solidFill>
                <a:effectLst/>
                <a:latin typeface="+mn-lt"/>
                <a:ea typeface="+mn-ea"/>
                <a:cs typeface="+mn-cs"/>
              </a:rPr>
              <a:t>(Spermatogonia)</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Oogonia divide to form many primary oocytes during fetal life.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Because oocytes have 23 pairs of chromosomes, do oogonia divide by mitosis or meiosis? </a:t>
            </a:r>
            <a:r>
              <a:rPr lang="en-US" sz="1200" i="1" kern="1200" dirty="0">
                <a:solidFill>
                  <a:schemeClr val="tx1"/>
                </a:solidFill>
                <a:effectLst/>
                <a:latin typeface="+mn-lt"/>
                <a:ea typeface="+mn-ea"/>
                <a:cs typeface="+mn-cs"/>
              </a:rPr>
              <a:t>(Mitosis)</a:t>
            </a:r>
          </a:p>
          <a:p>
            <a:pPr marL="171450" indent="-171450">
              <a:buFont typeface="Arial" panose="020B0604020202020204" pitchFamily="34" charset="0"/>
              <a:buChar char="•"/>
            </a:pPr>
            <a:r>
              <a:rPr lang="en-US" sz="1200" i="0" kern="1200" dirty="0">
                <a:solidFill>
                  <a:schemeClr val="tx1"/>
                </a:solidFill>
                <a:effectLst/>
                <a:latin typeface="+mn-lt"/>
                <a:ea typeface="+mn-ea"/>
                <a:cs typeface="+mn-cs"/>
              </a:rPr>
              <a:t>Refer to Figure 16.9.</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44</a:t>
            </a:fld>
            <a:endParaRPr lang="en-US" dirty="0"/>
          </a:p>
        </p:txBody>
      </p:sp>
    </p:spTree>
    <p:extLst>
      <p:ext uri="{BB962C8B-B14F-4D97-AF65-F5344CB8AC3E}">
        <p14:creationId xmlns:p14="http://schemas.microsoft.com/office/powerpoint/2010/main" val="91904457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beginning of the first meiotic division begins before birth and stops after puberty.</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There are almost twice as many primary oocytes at birth as will survive to puberty. They continue to be lost as the woman ages (in addition to those that mature and are expelled from the ovary).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45</a:t>
            </a:fld>
            <a:endParaRPr lang="en-US" dirty="0"/>
          </a:p>
        </p:txBody>
      </p:sp>
    </p:spTree>
    <p:extLst>
      <p:ext uri="{BB962C8B-B14F-4D97-AF65-F5344CB8AC3E}">
        <p14:creationId xmlns:p14="http://schemas.microsoft.com/office/powerpoint/2010/main" val="2334682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During the first meiotic division, the cell that will become the secondary oocyte receives most of the cytoplasm, organelles, and half the chromosomes.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polar body is not able to develop into an ovum.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46</a:t>
            </a:fld>
            <a:endParaRPr lang="en-US" dirty="0"/>
          </a:p>
        </p:txBody>
      </p:sp>
    </p:spTree>
    <p:extLst>
      <p:ext uri="{BB962C8B-B14F-4D97-AF65-F5344CB8AC3E}">
        <p14:creationId xmlns:p14="http://schemas.microsoft.com/office/powerpoint/2010/main" val="370192212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second meiotic division is not completed until after fertilization.</a:t>
            </a:r>
          </a:p>
        </p:txBody>
      </p:sp>
      <p:sp>
        <p:nvSpPr>
          <p:cNvPr id="4" name="Slide Number Placeholder 3"/>
          <p:cNvSpPr>
            <a:spLocks noGrp="1"/>
          </p:cNvSpPr>
          <p:nvPr>
            <p:ph type="sldNum" sz="quarter" idx="10"/>
          </p:nvPr>
        </p:nvSpPr>
        <p:spPr/>
        <p:txBody>
          <a:bodyPr/>
          <a:lstStyle/>
          <a:p>
            <a:fld id="{605A6131-177F-4143-B16B-48BFEAFD80AE}" type="slidenum">
              <a:rPr lang="en-US" smtClean="0"/>
              <a:t>47</a:t>
            </a:fld>
            <a:endParaRPr lang="en-US" dirty="0"/>
          </a:p>
        </p:txBody>
      </p:sp>
    </p:spTree>
    <p:extLst>
      <p:ext uri="{BB962C8B-B14F-4D97-AF65-F5344CB8AC3E}">
        <p14:creationId xmlns:p14="http://schemas.microsoft.com/office/powerpoint/2010/main" val="255089046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follicle is a small sac. In the ovary, the sac has no outlet during the time the ovum is maturing.</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follicle of the developing oocyte also develops.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48</a:t>
            </a:fld>
            <a:endParaRPr lang="en-US" dirty="0"/>
          </a:p>
        </p:txBody>
      </p:sp>
    </p:spTree>
    <p:extLst>
      <p:ext uri="{BB962C8B-B14F-4D97-AF65-F5344CB8AC3E}">
        <p14:creationId xmlns:p14="http://schemas.microsoft.com/office/powerpoint/2010/main" val="337396595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cells for follicle development are present at birth.</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49</a:t>
            </a:fld>
            <a:endParaRPr lang="en-US" dirty="0"/>
          </a:p>
        </p:txBody>
      </p:sp>
    </p:spTree>
    <p:extLst>
      <p:ext uri="{BB962C8B-B14F-4D97-AF65-F5344CB8AC3E}">
        <p14:creationId xmlns:p14="http://schemas.microsoft.com/office/powerpoint/2010/main" val="2512963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the secondary reproductive organs in the male? </a:t>
            </a:r>
            <a:r>
              <a:rPr lang="en-US" sz="1200" i="1" kern="1200" dirty="0">
                <a:solidFill>
                  <a:schemeClr val="tx1"/>
                </a:solidFill>
                <a:effectLst/>
                <a:latin typeface="+mn-lt"/>
                <a:ea typeface="+mn-ea"/>
                <a:cs typeface="+mn-cs"/>
              </a:rPr>
              <a:t>(Ducts, prostate gland, penis)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are the secondary reproductive organs in the female? </a:t>
            </a:r>
            <a:r>
              <a:rPr lang="en-US" sz="1200" i="1" kern="1200" dirty="0">
                <a:solidFill>
                  <a:schemeClr val="tx1"/>
                </a:solidFill>
                <a:effectLst/>
                <a:latin typeface="+mn-lt"/>
                <a:ea typeface="+mn-ea"/>
                <a:cs typeface="+mn-cs"/>
              </a:rPr>
              <a:t>(Vagina, uterus, fallopian tubes, breasts)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318997446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hormone stimulates the follicle to develop? </a:t>
            </a:r>
            <a:r>
              <a:rPr lang="en-US" sz="1200" i="1" kern="1200" dirty="0">
                <a:solidFill>
                  <a:schemeClr val="tx1"/>
                </a:solidFill>
                <a:effectLst/>
                <a:latin typeface="+mn-lt"/>
                <a:ea typeface="+mn-ea"/>
                <a:cs typeface="+mn-cs"/>
              </a:rPr>
              <a:t>(FSH)</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This is the same hormone that simulates development of the oocyte.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shape are the developing follicular cells? </a:t>
            </a:r>
            <a:r>
              <a:rPr lang="en-US" sz="1200" i="1" kern="1200" dirty="0">
                <a:solidFill>
                  <a:schemeClr val="tx1"/>
                </a:solidFill>
                <a:effectLst/>
                <a:latin typeface="+mn-lt"/>
                <a:ea typeface="+mn-ea"/>
                <a:cs typeface="+mn-cs"/>
              </a:rPr>
              <a:t>(Cuboidal)</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50</a:t>
            </a:fld>
            <a:endParaRPr lang="en-US" dirty="0"/>
          </a:p>
        </p:txBody>
      </p:sp>
    </p:spTree>
    <p:extLst>
      <p:ext uri="{BB962C8B-B14F-4D97-AF65-F5344CB8AC3E}">
        <p14:creationId xmlns:p14="http://schemas.microsoft.com/office/powerpoint/2010/main" val="253511992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function of the primary follicles is to support the developing oocytes.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It takes several months for ovarian follicles to pass through all the stages. At any time the ovary contains follicles in all stages of development.</a:t>
            </a:r>
          </a:p>
        </p:txBody>
      </p:sp>
      <p:sp>
        <p:nvSpPr>
          <p:cNvPr id="4" name="Slide Number Placeholder 3"/>
          <p:cNvSpPr>
            <a:spLocks noGrp="1"/>
          </p:cNvSpPr>
          <p:nvPr>
            <p:ph type="sldNum" sz="quarter" idx="10"/>
          </p:nvPr>
        </p:nvSpPr>
        <p:spPr/>
        <p:txBody>
          <a:bodyPr/>
          <a:lstStyle/>
          <a:p>
            <a:fld id="{605A6131-177F-4143-B16B-48BFEAFD80AE}" type="slidenum">
              <a:rPr lang="en-US" smtClean="0"/>
              <a:t>51</a:t>
            </a:fld>
            <a:endParaRPr lang="en-US" dirty="0"/>
          </a:p>
        </p:txBody>
      </p:sp>
    </p:spTree>
    <p:extLst>
      <p:ext uri="{BB962C8B-B14F-4D97-AF65-F5344CB8AC3E}">
        <p14:creationId xmlns:p14="http://schemas.microsoft.com/office/powerpoint/2010/main" val="240239964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graafian follicle forms a “blister” on the surface of the ovary and contains a secondary oocyte ready for ovulation.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are differences between the primary follicle and the mature graafian follicle? </a:t>
            </a:r>
            <a:r>
              <a:rPr lang="en-US" sz="1200" i="1" kern="1200" dirty="0">
                <a:solidFill>
                  <a:schemeClr val="tx1"/>
                </a:solidFill>
                <a:effectLst/>
                <a:latin typeface="+mn-lt"/>
                <a:ea typeface="+mn-ea"/>
                <a:cs typeface="+mn-cs"/>
              </a:rPr>
              <a:t>(Clear membrane around the oocyte, contains a cavity within the follicle, has become larger)</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52</a:t>
            </a:fld>
            <a:endParaRPr lang="en-US" dirty="0"/>
          </a:p>
        </p:txBody>
      </p:sp>
    </p:spTree>
    <p:extLst>
      <p:ext uri="{BB962C8B-B14F-4D97-AF65-F5344CB8AC3E}">
        <p14:creationId xmlns:p14="http://schemas.microsoft.com/office/powerpoint/2010/main" val="26327208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By the time one follicle ruptures to release the secondary oocyte, the other follicles that have been maturing have died.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53</a:t>
            </a:fld>
            <a:endParaRPr lang="en-US" dirty="0"/>
          </a:p>
        </p:txBody>
      </p:sp>
    </p:spTree>
    <p:extLst>
      <p:ext uri="{BB962C8B-B14F-4D97-AF65-F5344CB8AC3E}">
        <p14:creationId xmlns:p14="http://schemas.microsoft.com/office/powerpoint/2010/main" val="250558952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54</a:t>
            </a:fld>
            <a:endParaRPr lang="en-US" dirty="0"/>
          </a:p>
        </p:txBody>
      </p:sp>
    </p:spTree>
    <p:extLst>
      <p:ext uri="{BB962C8B-B14F-4D97-AF65-F5344CB8AC3E}">
        <p14:creationId xmlns:p14="http://schemas.microsoft.com/office/powerpoint/2010/main" val="377659526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55</a:t>
            </a:fld>
            <a:endParaRPr lang="en-US" dirty="0"/>
          </a:p>
        </p:txBody>
      </p:sp>
    </p:spTree>
    <p:extLst>
      <p:ext uri="{BB962C8B-B14F-4D97-AF65-F5344CB8AC3E}">
        <p14:creationId xmlns:p14="http://schemas.microsoft.com/office/powerpoint/2010/main" val="304474151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happens to the corpus luteum if fertilization does not occur? </a:t>
            </a:r>
            <a:r>
              <a:rPr lang="en-US" sz="1200" i="1" kern="1200" dirty="0">
                <a:solidFill>
                  <a:schemeClr val="tx1"/>
                </a:solidFill>
                <a:effectLst/>
                <a:latin typeface="+mn-lt"/>
                <a:ea typeface="+mn-ea"/>
                <a:cs typeface="+mn-cs"/>
              </a:rPr>
              <a:t>(Degenerates into a corpus albicans, which consists of scar tissue and hormone output ceases)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56</a:t>
            </a:fld>
            <a:endParaRPr lang="en-US" dirty="0"/>
          </a:p>
        </p:txBody>
      </p:sp>
    </p:spTree>
    <p:extLst>
      <p:ext uri="{BB962C8B-B14F-4D97-AF65-F5344CB8AC3E}">
        <p14:creationId xmlns:p14="http://schemas.microsoft.com/office/powerpoint/2010/main" val="167332870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57</a:t>
            </a:fld>
            <a:endParaRPr lang="en-US" dirty="0"/>
          </a:p>
        </p:txBody>
      </p:sp>
    </p:spTree>
    <p:extLst>
      <p:ext uri="{BB962C8B-B14F-4D97-AF65-F5344CB8AC3E}">
        <p14:creationId xmlns:p14="http://schemas.microsoft.com/office/powerpoint/2010/main" val="394321988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There is a small space between the infundibulum of the fallopian tube and the ovary.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58</a:t>
            </a:fld>
            <a:endParaRPr lang="en-US" dirty="0"/>
          </a:p>
        </p:txBody>
      </p:sp>
    </p:spTree>
    <p:extLst>
      <p:ext uri="{BB962C8B-B14F-4D97-AF65-F5344CB8AC3E}">
        <p14:creationId xmlns:p14="http://schemas.microsoft.com/office/powerpoint/2010/main" val="420370508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Fimbriae are fingerlike projections of the infundibulum.</a:t>
            </a:r>
          </a:p>
        </p:txBody>
      </p:sp>
      <p:sp>
        <p:nvSpPr>
          <p:cNvPr id="4" name="Slide Number Placeholder 3"/>
          <p:cNvSpPr>
            <a:spLocks noGrp="1"/>
          </p:cNvSpPr>
          <p:nvPr>
            <p:ph type="sldNum" sz="quarter" idx="10"/>
          </p:nvPr>
        </p:nvSpPr>
        <p:spPr/>
        <p:txBody>
          <a:bodyPr/>
          <a:lstStyle/>
          <a:p>
            <a:fld id="{605A6131-177F-4143-B16B-48BFEAFD80AE}" type="slidenum">
              <a:rPr lang="en-US" smtClean="0"/>
              <a:t>59</a:t>
            </a:fld>
            <a:endParaRPr lang="en-US" dirty="0"/>
          </a:p>
        </p:txBody>
      </p:sp>
    </p:spTree>
    <p:extLst>
      <p:ext uri="{BB962C8B-B14F-4D97-AF65-F5344CB8AC3E}">
        <p14:creationId xmlns:p14="http://schemas.microsoft.com/office/powerpoint/2010/main" val="645169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16.1.</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37555741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uterus is located superior and posterior to the bladder. Normally it is tipped forward (anteverted).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16.10.</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60</a:t>
            </a:fld>
            <a:endParaRPr lang="en-US" dirty="0"/>
          </a:p>
        </p:txBody>
      </p:sp>
    </p:spTree>
    <p:extLst>
      <p:ext uri="{BB962C8B-B14F-4D97-AF65-F5344CB8AC3E}">
        <p14:creationId xmlns:p14="http://schemas.microsoft.com/office/powerpoint/2010/main" val="31898684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Cervix</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neck</a:t>
            </a:r>
            <a:r>
              <a:rPr lang="en-US" sz="1200" kern="1200" dirty="0">
                <a:solidFill>
                  <a:schemeClr val="tx1"/>
                </a:solidFill>
                <a:effectLst/>
                <a:latin typeface="+mn-lt"/>
                <a:ea typeface="+mn-ea"/>
                <a:cs typeface="+mn-cs"/>
              </a:rPr>
              <a:t>. The uterine cervix attaches the uterus to the vagina. </a:t>
            </a: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Fundus</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base</a:t>
            </a:r>
            <a:r>
              <a:rPr lang="en-US" sz="1200" kern="1200" dirty="0">
                <a:solidFill>
                  <a:schemeClr val="tx1"/>
                </a:solidFill>
                <a:effectLst/>
                <a:latin typeface="+mn-lt"/>
                <a:ea typeface="+mn-ea"/>
                <a:cs typeface="+mn-cs"/>
              </a:rPr>
              <a:t>. When a female is pregnant, the fundus rises into the abdomen. </a:t>
            </a: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Os</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mouth</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opening</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605A6131-177F-4143-B16B-48BFEAFD80AE}" type="slidenum">
              <a:rPr lang="en-US" smtClean="0"/>
              <a:t>61</a:t>
            </a:fld>
            <a:endParaRPr lang="en-US" dirty="0"/>
          </a:p>
        </p:txBody>
      </p:sp>
    </p:spTree>
    <p:extLst>
      <p:ext uri="{BB962C8B-B14F-4D97-AF65-F5344CB8AC3E}">
        <p14:creationId xmlns:p14="http://schemas.microsoft.com/office/powerpoint/2010/main" val="135747135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myometrium is the thickest layer of the uterus.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thickness of the endometrium changes during the menstrual cycle.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Which part of the endometrium is sloughed off during menstruation? </a:t>
            </a:r>
            <a:r>
              <a:rPr lang="en-US" sz="1200" i="1" kern="1200" dirty="0">
                <a:solidFill>
                  <a:schemeClr val="tx1"/>
                </a:solidFill>
                <a:effectLst/>
                <a:latin typeface="+mn-lt"/>
                <a:ea typeface="+mn-ea"/>
                <a:cs typeface="+mn-cs"/>
              </a:rPr>
              <a:t>(Stratum functionale)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62</a:t>
            </a:fld>
            <a:endParaRPr lang="en-US" dirty="0"/>
          </a:p>
        </p:txBody>
      </p:sp>
    </p:spTree>
    <p:extLst>
      <p:ext uri="{BB962C8B-B14F-4D97-AF65-F5344CB8AC3E}">
        <p14:creationId xmlns:p14="http://schemas.microsoft.com/office/powerpoint/2010/main" val="8235624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vagina is about 10 cm long. Both the lining and smooth muscle wall can stretch.</a:t>
            </a:r>
          </a:p>
        </p:txBody>
      </p:sp>
      <p:sp>
        <p:nvSpPr>
          <p:cNvPr id="4" name="Slide Number Placeholder 3"/>
          <p:cNvSpPr>
            <a:spLocks noGrp="1"/>
          </p:cNvSpPr>
          <p:nvPr>
            <p:ph type="sldNum" sz="quarter" idx="10"/>
          </p:nvPr>
        </p:nvSpPr>
        <p:spPr/>
        <p:txBody>
          <a:bodyPr/>
          <a:lstStyle/>
          <a:p>
            <a:fld id="{605A6131-177F-4143-B16B-48BFEAFD80AE}" type="slidenum">
              <a:rPr lang="en-US" smtClean="0"/>
              <a:t>63</a:t>
            </a:fld>
            <a:endParaRPr lang="en-US" dirty="0"/>
          </a:p>
        </p:txBody>
      </p:sp>
    </p:spTree>
    <p:extLst>
      <p:ext uri="{BB962C8B-B14F-4D97-AF65-F5344CB8AC3E}">
        <p14:creationId xmlns:p14="http://schemas.microsoft.com/office/powerpoint/2010/main" val="67843034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Labia</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lip</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Mons</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mountain or hill</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Within the folds of the labia minora are the opening of the urethra and the vagina.</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16.11.</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64</a:t>
            </a:fld>
            <a:endParaRPr lang="en-US" dirty="0"/>
          </a:p>
        </p:txBody>
      </p:sp>
    </p:spTree>
    <p:extLst>
      <p:ext uri="{BB962C8B-B14F-4D97-AF65-F5344CB8AC3E}">
        <p14:creationId xmlns:p14="http://schemas.microsoft.com/office/powerpoint/2010/main" val="227213941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many nerve endings in the clitoris, so it is a source of sexual pleasure.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There are two sets of glands (paraurethral and Bartholin’s glands) that provide secretions in the perineal and vaginal area.</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65</a:t>
            </a:fld>
            <a:endParaRPr lang="en-US" dirty="0"/>
          </a:p>
        </p:txBody>
      </p:sp>
    </p:spTree>
    <p:extLst>
      <p:ext uri="{BB962C8B-B14F-4D97-AF65-F5344CB8AC3E}">
        <p14:creationId xmlns:p14="http://schemas.microsoft.com/office/powerpoint/2010/main" val="19352512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66</a:t>
            </a:fld>
            <a:endParaRPr lang="en-US" dirty="0"/>
          </a:p>
        </p:txBody>
      </p:sp>
    </p:spTree>
    <p:extLst>
      <p:ext uri="{BB962C8B-B14F-4D97-AF65-F5344CB8AC3E}">
        <p14:creationId xmlns:p14="http://schemas.microsoft.com/office/powerpoint/2010/main" val="330748207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67</a:t>
            </a:fld>
            <a:endParaRPr lang="en-US" dirty="0"/>
          </a:p>
        </p:txBody>
      </p:sp>
    </p:spTree>
    <p:extLst>
      <p:ext uri="{BB962C8B-B14F-4D97-AF65-F5344CB8AC3E}">
        <p14:creationId xmlns:p14="http://schemas.microsoft.com/office/powerpoint/2010/main" val="416720609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68</a:t>
            </a:fld>
            <a:endParaRPr lang="en-US" dirty="0"/>
          </a:p>
        </p:txBody>
      </p:sp>
    </p:spTree>
    <p:extLst>
      <p:ext uri="{BB962C8B-B14F-4D97-AF65-F5344CB8AC3E}">
        <p14:creationId xmlns:p14="http://schemas.microsoft.com/office/powerpoint/2010/main" val="138059013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monthly changes in both the ovary and the uterus. The changes in the ovary are called the ovarian cycle. The changes in the uterus are called the uterine cycle.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69</a:t>
            </a:fld>
            <a:endParaRPr lang="en-US" dirty="0"/>
          </a:p>
        </p:txBody>
      </p:sp>
    </p:spTree>
    <p:extLst>
      <p:ext uri="{BB962C8B-B14F-4D97-AF65-F5344CB8AC3E}">
        <p14:creationId xmlns:p14="http://schemas.microsoft.com/office/powerpoint/2010/main" val="33682641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Under the influence of the Y chromosome in utero, the gonads of a male fetus start to develop into testes at about the seventh week of gestation.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testosterone secreted by the developing testes causes male sexual organs to develop.</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39997579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During puberty, a girl experiences her first menstrual period. In addition, her breasts begin to enlarge, she develops axillary and pubic hair, and she also experiences emotional changes associated with increased estrogen levels.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70</a:t>
            </a:fld>
            <a:endParaRPr lang="en-US" dirty="0"/>
          </a:p>
        </p:txBody>
      </p:sp>
    </p:spTree>
    <p:extLst>
      <p:ext uri="{BB962C8B-B14F-4D97-AF65-F5344CB8AC3E}">
        <p14:creationId xmlns:p14="http://schemas.microsoft.com/office/powerpoint/2010/main" val="233793610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16.13.</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71</a:t>
            </a:fld>
            <a:endParaRPr lang="en-US" dirty="0"/>
          </a:p>
        </p:txBody>
      </p:sp>
    </p:spTree>
    <p:extLst>
      <p:ext uri="{BB962C8B-B14F-4D97-AF65-F5344CB8AC3E}">
        <p14:creationId xmlns:p14="http://schemas.microsoft.com/office/powerpoint/2010/main" val="265667744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pituitary hormone is triggered by high levels of estrogen? </a:t>
            </a:r>
            <a:r>
              <a:rPr lang="en-US" sz="1200" i="1" kern="1200" dirty="0">
                <a:solidFill>
                  <a:schemeClr val="tx1"/>
                </a:solidFill>
                <a:effectLst/>
                <a:latin typeface="+mn-lt"/>
                <a:ea typeface="+mn-ea"/>
                <a:cs typeface="+mn-cs"/>
              </a:rPr>
              <a:t>(Mostly LH)</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72</a:t>
            </a:fld>
            <a:endParaRPr lang="en-US" dirty="0"/>
          </a:p>
        </p:txBody>
      </p:sp>
    </p:spTree>
    <p:extLst>
      <p:ext uri="{BB962C8B-B14F-4D97-AF65-F5344CB8AC3E}">
        <p14:creationId xmlns:p14="http://schemas.microsoft.com/office/powerpoint/2010/main" val="67693119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stimulates the development of the corpus luteum after the follicle ruptures? </a:t>
            </a:r>
            <a:r>
              <a:rPr lang="en-US" sz="1200" i="1" kern="1200" dirty="0">
                <a:solidFill>
                  <a:schemeClr val="tx1"/>
                </a:solidFill>
                <a:effectLst/>
                <a:latin typeface="+mn-lt"/>
                <a:ea typeface="+mn-ea"/>
                <a:cs typeface="+mn-cs"/>
              </a:rPr>
              <a:t>(LH)</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73</a:t>
            </a:fld>
            <a:endParaRPr lang="en-US" dirty="0"/>
          </a:p>
        </p:txBody>
      </p:sp>
    </p:spTree>
    <p:extLst>
      <p:ext uri="{BB962C8B-B14F-4D97-AF65-F5344CB8AC3E}">
        <p14:creationId xmlns:p14="http://schemas.microsoft.com/office/powerpoint/2010/main" val="139524023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During the menstrual cycle, the outer layer of the endometrium enlarges to provide support for the fertilized ovum, and it is shed as menstrual bleeding if fertilization does not occur.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first day of menstruation is defined as the first day of the menstrual cycle.  </a:t>
            </a:r>
          </a:p>
        </p:txBody>
      </p:sp>
      <p:sp>
        <p:nvSpPr>
          <p:cNvPr id="4" name="Slide Number Placeholder 3"/>
          <p:cNvSpPr>
            <a:spLocks noGrp="1"/>
          </p:cNvSpPr>
          <p:nvPr>
            <p:ph type="sldNum" sz="quarter" idx="10"/>
          </p:nvPr>
        </p:nvSpPr>
        <p:spPr/>
        <p:txBody>
          <a:bodyPr/>
          <a:lstStyle/>
          <a:p>
            <a:fld id="{605A6131-177F-4143-B16B-48BFEAFD80AE}" type="slidenum">
              <a:rPr lang="en-US" smtClean="0"/>
              <a:t>74</a:t>
            </a:fld>
            <a:endParaRPr lang="en-US" dirty="0"/>
          </a:p>
        </p:txBody>
      </p:sp>
    </p:spTree>
    <p:extLst>
      <p:ext uri="{BB962C8B-B14F-4D97-AF65-F5344CB8AC3E}">
        <p14:creationId xmlns:p14="http://schemas.microsoft.com/office/powerpoint/2010/main" val="409307774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During the proliferative phase, estrogen stimulates growth of the endometrium.</a:t>
            </a:r>
          </a:p>
        </p:txBody>
      </p:sp>
      <p:sp>
        <p:nvSpPr>
          <p:cNvPr id="4" name="Slide Number Placeholder 3"/>
          <p:cNvSpPr>
            <a:spLocks noGrp="1"/>
          </p:cNvSpPr>
          <p:nvPr>
            <p:ph type="sldNum" sz="quarter" idx="10"/>
          </p:nvPr>
        </p:nvSpPr>
        <p:spPr/>
        <p:txBody>
          <a:bodyPr/>
          <a:lstStyle/>
          <a:p>
            <a:fld id="{605A6131-177F-4143-B16B-48BFEAFD80AE}" type="slidenum">
              <a:rPr lang="en-US" smtClean="0"/>
              <a:t>75</a:t>
            </a:fld>
            <a:endParaRPr lang="en-US" dirty="0"/>
          </a:p>
        </p:txBody>
      </p:sp>
    </p:spTree>
    <p:extLst>
      <p:ext uri="{BB962C8B-B14F-4D97-AF65-F5344CB8AC3E}">
        <p14:creationId xmlns:p14="http://schemas.microsoft.com/office/powerpoint/2010/main" val="410406483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secretory phase occurs during the time when the corpus luteum is active.</a:t>
            </a:r>
          </a:p>
        </p:txBody>
      </p:sp>
      <p:sp>
        <p:nvSpPr>
          <p:cNvPr id="4" name="Slide Number Placeholder 3"/>
          <p:cNvSpPr>
            <a:spLocks noGrp="1"/>
          </p:cNvSpPr>
          <p:nvPr>
            <p:ph type="sldNum" sz="quarter" idx="10"/>
          </p:nvPr>
        </p:nvSpPr>
        <p:spPr/>
        <p:txBody>
          <a:bodyPr/>
          <a:lstStyle/>
          <a:p>
            <a:fld id="{605A6131-177F-4143-B16B-48BFEAFD80AE}" type="slidenum">
              <a:rPr lang="en-US" smtClean="0"/>
              <a:t>76</a:t>
            </a:fld>
            <a:endParaRPr lang="en-US" dirty="0"/>
          </a:p>
        </p:txBody>
      </p:sp>
    </p:spTree>
    <p:extLst>
      <p:ext uri="{BB962C8B-B14F-4D97-AF65-F5344CB8AC3E}">
        <p14:creationId xmlns:p14="http://schemas.microsoft.com/office/powerpoint/2010/main" val="364849341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Menstruation stops when there are no more ovarian follicles that can respond to hormonal stimulation.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Often a woman experiences irregular menstruation or sometimes more frequent periods.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Menopause is accompanied by emotional and physical changes primarily because of altered hormone levels.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77</a:t>
            </a:fld>
            <a:endParaRPr lang="en-US" dirty="0"/>
          </a:p>
        </p:txBody>
      </p:sp>
    </p:spTree>
    <p:extLst>
      <p:ext uri="{BB962C8B-B14F-4D97-AF65-F5344CB8AC3E}">
        <p14:creationId xmlns:p14="http://schemas.microsoft.com/office/powerpoint/2010/main" val="314478812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78</a:t>
            </a:fld>
            <a:endParaRPr lang="en-US" dirty="0"/>
          </a:p>
        </p:txBody>
      </p:sp>
    </p:spTree>
    <p:extLst>
      <p:ext uri="{BB962C8B-B14F-4D97-AF65-F5344CB8AC3E}">
        <p14:creationId xmlns:p14="http://schemas.microsoft.com/office/powerpoint/2010/main" val="141495510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79</a:t>
            </a:fld>
            <a:endParaRPr lang="en-US" dirty="0"/>
          </a:p>
        </p:txBody>
      </p:sp>
    </p:spTree>
    <p:extLst>
      <p:ext uri="{BB962C8B-B14F-4D97-AF65-F5344CB8AC3E}">
        <p14:creationId xmlns:p14="http://schemas.microsoft.com/office/powerpoint/2010/main" val="3805270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Smooth muscle fibers in the subcutaneous layer contract to give the testes their wrinkled appearance.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cremaster muscle in the spermatic cord can contract to pull the testes closer to the body.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146672428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Milk can be secreted by glandular tissue in the breast. The lobes of glandular tissue are supported by connective tissue and adipose tissue.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Usually the breasts of males are nonfunctioning. Sometimes small amounts of milk are produced in newborns of both sexes because of hormones from the mother’s blood.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16.14.</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80</a:t>
            </a:fld>
            <a:endParaRPr lang="en-US" dirty="0"/>
          </a:p>
        </p:txBody>
      </p:sp>
    </p:spTree>
    <p:extLst>
      <p:ext uri="{BB962C8B-B14F-4D97-AF65-F5344CB8AC3E}">
        <p14:creationId xmlns:p14="http://schemas.microsoft.com/office/powerpoint/2010/main" val="163255983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81</a:t>
            </a:fld>
            <a:endParaRPr lang="en-US" dirty="0"/>
          </a:p>
        </p:txBody>
      </p:sp>
    </p:spTree>
    <p:extLst>
      <p:ext uri="{BB962C8B-B14F-4D97-AF65-F5344CB8AC3E}">
        <p14:creationId xmlns:p14="http://schemas.microsoft.com/office/powerpoint/2010/main" val="404157156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82</a:t>
            </a:fld>
            <a:endParaRPr lang="en-US" dirty="0"/>
          </a:p>
        </p:txBody>
      </p:sp>
    </p:spTree>
    <p:extLst>
      <p:ext uri="{BB962C8B-B14F-4D97-AF65-F5344CB8AC3E}">
        <p14:creationId xmlns:p14="http://schemas.microsoft.com/office/powerpoint/2010/main" val="4313429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If a woman bottle feeds an infant, the breasts are hard and swollen for a few days, but without the stimulation of nursing, the hormone levels drop.</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83</a:t>
            </a:fld>
            <a:endParaRPr lang="en-US" dirty="0"/>
          </a:p>
        </p:txBody>
      </p:sp>
    </p:spTree>
    <p:extLst>
      <p:ext uri="{BB962C8B-B14F-4D97-AF65-F5344CB8AC3E}">
        <p14:creationId xmlns:p14="http://schemas.microsoft.com/office/powerpoint/2010/main" val="3777611544"/>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a:t>
            </a:r>
            <a:r>
              <a:rPr lang="en-US" baseline="0" dirty="0"/>
              <a:t> the preembryonic period, the zygote develops into a </a:t>
            </a:r>
            <a:r>
              <a:rPr lang="en-US" i="1" baseline="0" dirty="0"/>
              <a:t>blastocyst</a:t>
            </a:r>
            <a:r>
              <a:rPr lang="en-US" i="0" baseline="0" dirty="0"/>
              <a:t>. </a:t>
            </a:r>
          </a:p>
          <a:p>
            <a:pPr marL="171450" indent="-171450">
              <a:buFont typeface="Arial" panose="020B0604020202020204" pitchFamily="34" charset="0"/>
              <a:buChar char="•"/>
            </a:pPr>
            <a:r>
              <a:rPr lang="en-US" i="0" baseline="0" dirty="0"/>
              <a:t>The blastocyst is what implants in the uterus, and releases </a:t>
            </a:r>
            <a:r>
              <a:rPr lang="en-US" i="1" baseline="0" dirty="0"/>
              <a:t>human chorionic gonadotropin </a:t>
            </a:r>
            <a:r>
              <a:rPr lang="en-US" i="0" baseline="0" dirty="0"/>
              <a:t>(HCG) and progesterone to keep the corpus luteum and endometrium functional and intact.</a:t>
            </a:r>
          </a:p>
          <a:p>
            <a:pPr marL="171450" indent="-171450">
              <a:buFont typeface="Arial" panose="020B0604020202020204" pitchFamily="34" charset="0"/>
              <a:buChar char="•"/>
            </a:pPr>
            <a:r>
              <a:rPr lang="en-US" i="0" baseline="0" dirty="0"/>
              <a:t>The placenta develops during the embryonic period. </a:t>
            </a:r>
          </a:p>
          <a:p>
            <a:pPr marL="171450" indent="-171450">
              <a:buFont typeface="Arial" panose="020B0604020202020204" pitchFamily="34" charset="0"/>
              <a:buChar char="•"/>
            </a:pPr>
            <a:r>
              <a:rPr lang="en-US" i="0" baseline="0" dirty="0"/>
              <a:t>Refer to Figure 16.15.</a:t>
            </a:r>
          </a:p>
        </p:txBody>
      </p:sp>
      <p:sp>
        <p:nvSpPr>
          <p:cNvPr id="4" name="Slide Number Placeholder 3"/>
          <p:cNvSpPr>
            <a:spLocks noGrp="1"/>
          </p:cNvSpPr>
          <p:nvPr>
            <p:ph type="sldNum" sz="quarter" idx="10"/>
          </p:nvPr>
        </p:nvSpPr>
        <p:spPr/>
        <p:txBody>
          <a:bodyPr/>
          <a:lstStyle/>
          <a:p>
            <a:fld id="{605A6131-177F-4143-B16B-48BFEAFD80AE}" type="slidenum">
              <a:rPr lang="en-US" smtClean="0"/>
              <a:t>84</a:t>
            </a:fld>
            <a:endParaRPr lang="en-US" dirty="0"/>
          </a:p>
        </p:txBody>
      </p:sp>
    </p:spTree>
    <p:extLst>
      <p:ext uri="{BB962C8B-B14F-4D97-AF65-F5344CB8AC3E}">
        <p14:creationId xmlns:p14="http://schemas.microsoft.com/office/powerpoint/2010/main" val="139027700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85</a:t>
            </a:fld>
            <a:endParaRPr lang="en-US" dirty="0"/>
          </a:p>
        </p:txBody>
      </p:sp>
    </p:spTree>
    <p:extLst>
      <p:ext uri="{BB962C8B-B14F-4D97-AF65-F5344CB8AC3E}">
        <p14:creationId xmlns:p14="http://schemas.microsoft.com/office/powerpoint/2010/main" val="117886688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See Figure 16.16. </a:t>
            </a:r>
          </a:p>
          <a:p>
            <a:pPr marL="171450" indent="-171450">
              <a:buFont typeface="Arial" panose="020B0604020202020204" pitchFamily="34" charset="0"/>
              <a:buChar char="•"/>
            </a:pPr>
            <a:r>
              <a:rPr lang="en-US" dirty="0"/>
              <a:t>Maternal circulation</a:t>
            </a:r>
            <a:r>
              <a:rPr lang="en-US" baseline="0" dirty="0"/>
              <a:t> provides </a:t>
            </a:r>
            <a:r>
              <a:rPr lang="en-US" dirty="0"/>
              <a:t>oxygen and nutrients to the fetus and removes carbon</a:t>
            </a:r>
            <a:r>
              <a:rPr lang="en-US" baseline="0" dirty="0"/>
              <a:t> dioxide and waste products from the fetus.</a:t>
            </a:r>
            <a:endParaRPr lang="en-US" dirty="0"/>
          </a:p>
          <a:p>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86</a:t>
            </a:fld>
            <a:endParaRPr lang="en-US" dirty="0"/>
          </a:p>
        </p:txBody>
      </p:sp>
    </p:spTree>
    <p:extLst>
      <p:ext uri="{BB962C8B-B14F-4D97-AF65-F5344CB8AC3E}">
        <p14:creationId xmlns:p14="http://schemas.microsoft.com/office/powerpoint/2010/main" val="2008963010"/>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See Figure 16.17</a:t>
            </a:r>
            <a:r>
              <a:rPr lang="en-US" baseline="0" dirty="0"/>
              <a:t> and Table 16.1.</a:t>
            </a:r>
          </a:p>
          <a:p>
            <a:pPr marL="171450" indent="-171450">
              <a:buFont typeface="Arial" panose="020B0604020202020204" pitchFamily="34" charset="0"/>
              <a:buChar char="•"/>
            </a:pPr>
            <a:r>
              <a:rPr lang="en-US" baseline="0" dirty="0"/>
              <a:t>Once lung and liver functions are established, these adaptations are no longer necessary and changes occur.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87</a:t>
            </a:fld>
            <a:endParaRPr lang="en-US" dirty="0"/>
          </a:p>
        </p:txBody>
      </p:sp>
    </p:spTree>
    <p:extLst>
      <p:ext uri="{BB962C8B-B14F-4D97-AF65-F5344CB8AC3E}">
        <p14:creationId xmlns:p14="http://schemas.microsoft.com/office/powerpoint/2010/main" val="1973553688"/>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See Figure 16.18.</a:t>
            </a:r>
          </a:p>
        </p:txBody>
      </p:sp>
      <p:sp>
        <p:nvSpPr>
          <p:cNvPr id="4" name="Slide Number Placeholder 3"/>
          <p:cNvSpPr>
            <a:spLocks noGrp="1"/>
          </p:cNvSpPr>
          <p:nvPr>
            <p:ph type="sldNum" sz="quarter" idx="10"/>
          </p:nvPr>
        </p:nvSpPr>
        <p:spPr/>
        <p:txBody>
          <a:bodyPr/>
          <a:lstStyle/>
          <a:p>
            <a:fld id="{605A6131-177F-4143-B16B-48BFEAFD80AE}" type="slidenum">
              <a:rPr lang="en-US" smtClean="0"/>
              <a:t>88</a:t>
            </a:fld>
            <a:endParaRPr lang="en-US" dirty="0"/>
          </a:p>
        </p:txBody>
      </p:sp>
    </p:spTree>
    <p:extLst>
      <p:ext uri="{BB962C8B-B14F-4D97-AF65-F5344CB8AC3E}">
        <p14:creationId xmlns:p14="http://schemas.microsoft.com/office/powerpoint/2010/main" val="1931751986"/>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Less than half a liter</a:t>
            </a:r>
            <a:r>
              <a:rPr lang="en-US" baseline="0" dirty="0"/>
              <a:t> of blood is lost during delivery.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89</a:t>
            </a:fld>
            <a:endParaRPr lang="en-US" dirty="0"/>
          </a:p>
        </p:txBody>
      </p:sp>
    </p:spTree>
    <p:extLst>
      <p:ext uri="{BB962C8B-B14F-4D97-AF65-F5344CB8AC3E}">
        <p14:creationId xmlns:p14="http://schemas.microsoft.com/office/powerpoint/2010/main" val="30887965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Refer to Figure 16.2.</a:t>
            </a:r>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2548038544"/>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expulsion of the placenta remove the inhibition</a:t>
            </a:r>
            <a:r>
              <a:rPr lang="en-US" baseline="0" dirty="0"/>
              <a:t> of prolactin.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90</a:t>
            </a:fld>
            <a:endParaRPr lang="en-US" dirty="0"/>
          </a:p>
        </p:txBody>
      </p:sp>
    </p:spTree>
    <p:extLst>
      <p:ext uri="{BB962C8B-B14F-4D97-AF65-F5344CB8AC3E}">
        <p14:creationId xmlns:p14="http://schemas.microsoft.com/office/powerpoint/2010/main" val="202871979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a:t>
            </a:r>
            <a:r>
              <a:rPr lang="en-US" baseline="0" dirty="0"/>
              <a:t> the neonatal period, the neonate is vulnerable to temperature changes and infections</a:t>
            </a:r>
            <a:r>
              <a:rPr lang="en-US" baseline="0" dirty="0">
                <a:latin typeface="Arial"/>
                <a:cs typeface="Arial"/>
              </a:rPr>
              <a:t>—</a:t>
            </a:r>
            <a:r>
              <a:rPr lang="en-US" baseline="0" dirty="0"/>
              <a:t>the baby cannot regulate temperature and the immune system is not fully developed.</a:t>
            </a:r>
          </a:p>
          <a:p>
            <a:pPr marL="171450" indent="-171450">
              <a:buFont typeface="Arial" panose="020B0604020202020204" pitchFamily="34" charset="0"/>
              <a:buChar char="•"/>
            </a:pPr>
            <a:r>
              <a:rPr lang="en-US" baseline="0" dirty="0"/>
              <a:t>During infancy, a baby learns to sit, standard, and walk, gets teeth, and begins to make sounds to communicate.</a:t>
            </a:r>
          </a:p>
        </p:txBody>
      </p:sp>
      <p:sp>
        <p:nvSpPr>
          <p:cNvPr id="4" name="Slide Number Placeholder 3"/>
          <p:cNvSpPr>
            <a:spLocks noGrp="1"/>
          </p:cNvSpPr>
          <p:nvPr>
            <p:ph type="sldNum" sz="quarter" idx="10"/>
          </p:nvPr>
        </p:nvSpPr>
        <p:spPr/>
        <p:txBody>
          <a:bodyPr/>
          <a:lstStyle/>
          <a:p>
            <a:fld id="{605A6131-177F-4143-B16B-48BFEAFD80AE}" type="slidenum">
              <a:rPr lang="en-US" smtClean="0"/>
              <a:t>91</a:t>
            </a:fld>
            <a:endParaRPr lang="en-US" dirty="0"/>
          </a:p>
        </p:txBody>
      </p:sp>
    </p:spTree>
    <p:extLst>
      <p:ext uri="{BB962C8B-B14F-4D97-AF65-F5344CB8AC3E}">
        <p14:creationId xmlns:p14="http://schemas.microsoft.com/office/powerpoint/2010/main" val="415379571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childhood,</a:t>
            </a:r>
            <a:r>
              <a:rPr lang="en-US" baseline="0" dirty="0"/>
              <a:t> teeth are also replaced.</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92</a:t>
            </a:fld>
            <a:endParaRPr lang="en-US" dirty="0"/>
          </a:p>
        </p:txBody>
      </p:sp>
    </p:spTree>
    <p:extLst>
      <p:ext uri="{BB962C8B-B14F-4D97-AF65-F5344CB8AC3E}">
        <p14:creationId xmlns:p14="http://schemas.microsoft.com/office/powerpoint/2010/main" val="229506267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Age-related changes (and the rate of these changes) vary from individual to individual.</a:t>
            </a:r>
            <a:r>
              <a:rPr lang="en-US" baseline="0" dirty="0"/>
              <a:t>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93</a:t>
            </a:fld>
            <a:endParaRPr lang="en-US" dirty="0"/>
          </a:p>
        </p:txBody>
      </p:sp>
    </p:spTree>
    <p:extLst>
      <p:ext uri="{BB962C8B-B14F-4D97-AF65-F5344CB8AC3E}">
        <p14:creationId xmlns:p14="http://schemas.microsoft.com/office/powerpoint/2010/main" val="117176253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Men do not experience a sudden decline as do women during menopause.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94</a:t>
            </a:fld>
            <a:endParaRPr lang="en-US" dirty="0"/>
          </a:p>
        </p:txBody>
      </p:sp>
    </p:spTree>
    <p:extLst>
      <p:ext uri="{BB962C8B-B14F-4D97-AF65-F5344CB8AC3E}">
        <p14:creationId xmlns:p14="http://schemas.microsoft.com/office/powerpoint/2010/main" val="3874095753"/>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Many men are capable of achieving erection and ejaculation into old age.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95</a:t>
            </a:fld>
            <a:endParaRPr lang="en-US" dirty="0"/>
          </a:p>
        </p:txBody>
      </p:sp>
    </p:spTree>
    <p:extLst>
      <p:ext uri="{BB962C8B-B14F-4D97-AF65-F5344CB8AC3E}">
        <p14:creationId xmlns:p14="http://schemas.microsoft.com/office/powerpoint/2010/main" val="1680384808"/>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96</a:t>
            </a:fld>
            <a:endParaRPr lang="en-US" dirty="0"/>
          </a:p>
        </p:txBody>
      </p:sp>
    </p:spTree>
    <p:extLst>
      <p:ext uri="{BB962C8B-B14F-4D97-AF65-F5344CB8AC3E}">
        <p14:creationId xmlns:p14="http://schemas.microsoft.com/office/powerpoint/2010/main" val="1548683829"/>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Lack of estrogen affects bone metabolism, which increases prevalence of osteoporosis.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is controversy about the risks involved with estrogen replacement therapy, particularly the risks of uterine and breast cancer.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Elderly people have sexual needs and enjoy sexual relations. Studies demonstrate that sexuality remains important to many older people.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97</a:t>
            </a:fld>
            <a:endParaRPr lang="en-US" dirty="0"/>
          </a:p>
        </p:txBody>
      </p:sp>
    </p:spTree>
    <p:extLst>
      <p:ext uri="{BB962C8B-B14F-4D97-AF65-F5344CB8AC3E}">
        <p14:creationId xmlns:p14="http://schemas.microsoft.com/office/powerpoint/2010/main" val="889320837"/>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Refer to the table titled “Common Pathology of the Reproductive System.”</a:t>
            </a:r>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98</a:t>
            </a:fld>
            <a:endParaRPr lang="en-US" dirty="0"/>
          </a:p>
        </p:txBody>
      </p:sp>
    </p:spTree>
    <p:extLst>
      <p:ext uri="{BB962C8B-B14F-4D97-AF65-F5344CB8AC3E}">
        <p14:creationId xmlns:p14="http://schemas.microsoft.com/office/powerpoint/2010/main" val="3061750251"/>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Refer to the table titled “Common Pathology of the Reproductive System.”</a:t>
            </a:r>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99</a:t>
            </a:fld>
            <a:endParaRPr lang="en-US" dirty="0"/>
          </a:p>
        </p:txBody>
      </p:sp>
    </p:spTree>
    <p:extLst>
      <p:ext uri="{BB962C8B-B14F-4D97-AF65-F5344CB8AC3E}">
        <p14:creationId xmlns:p14="http://schemas.microsoft.com/office/powerpoint/2010/main" val="2461230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p:cNvSpPr txBox="1">
            <a:spLocks noChangeArrowheads="1"/>
          </p:cNvSpPr>
          <p:nvPr/>
        </p:nvSpPr>
        <p:spPr bwMode="auto">
          <a:xfrm>
            <a:off x="1905000" y="6543675"/>
            <a:ext cx="5562600" cy="238125"/>
          </a:xfrm>
          <a:prstGeom prst="rect">
            <a:avLst/>
          </a:prstGeom>
          <a:noFill/>
          <a:ln>
            <a:noFill/>
          </a:ln>
          <a:effec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2021 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Lst>
  <p:hf hdr="0" ft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2603500"/>
            <a:ext cx="6400800" cy="1752600"/>
          </a:xfrm>
        </p:spPr>
        <p:txBody>
          <a:bodyPr/>
          <a:lstStyle/>
          <a:p>
            <a:r>
              <a:rPr lang="en-US" sz="4000" dirty="0"/>
              <a:t>Reproductive System</a:t>
            </a:r>
          </a:p>
          <a:p>
            <a:endParaRPr lang="en-US" sz="4000" dirty="0"/>
          </a:p>
          <a:p>
            <a:r>
              <a:rPr lang="en-US" dirty="0"/>
              <a:t>Chapter 16</a:t>
            </a:r>
          </a:p>
        </p:txBody>
      </p:sp>
      <p:sp>
        <p:nvSpPr>
          <p:cNvPr id="3" name="Slide Number Placeholder 2"/>
          <p:cNvSpPr>
            <a:spLocks noGrp="1"/>
          </p:cNvSpPr>
          <p:nvPr>
            <p:ph type="sldNum" sz="quarter" idx="4"/>
          </p:nvPr>
        </p:nvSpPr>
        <p:spPr/>
        <p:txBody>
          <a:bodyPr/>
          <a:lstStyle/>
          <a:p>
            <a:fld id="{04E34968-DBBB-4A86-ABF3-CD5474A4D247}" type="slidenum">
              <a:rPr lang="en-US" smtClean="0"/>
              <a:pPr/>
              <a:t>1</a:t>
            </a:fld>
            <a:endParaRPr lang="en-US" dirty="0"/>
          </a:p>
        </p:txBody>
      </p:sp>
    </p:spTree>
    <p:extLst>
      <p:ext uri="{BB962C8B-B14F-4D97-AF65-F5344CB8AC3E}">
        <p14:creationId xmlns:p14="http://schemas.microsoft.com/office/powerpoint/2010/main" val="2169825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the Testes</a:t>
            </a:r>
            <a:br>
              <a:rPr lang="en-US" dirty="0"/>
            </a:br>
            <a:r>
              <a:rPr lang="en-US" sz="1600" dirty="0"/>
              <a:t>(Slide 2 of 2) </a:t>
            </a:r>
          </a:p>
        </p:txBody>
      </p:sp>
      <p:sp>
        <p:nvSpPr>
          <p:cNvPr id="3" name="Content Placeholder 2"/>
          <p:cNvSpPr>
            <a:spLocks noGrp="1"/>
          </p:cNvSpPr>
          <p:nvPr>
            <p:ph idx="1"/>
          </p:nvPr>
        </p:nvSpPr>
        <p:spPr/>
        <p:txBody>
          <a:bodyPr/>
          <a:lstStyle/>
          <a:p>
            <a:pPr lvl="0"/>
            <a:r>
              <a:rPr lang="en-US" dirty="0"/>
              <a:t>Seminiferous tubules: Tightly coiled tubules located in the lobules </a:t>
            </a:r>
          </a:p>
          <a:p>
            <a:pPr lvl="1"/>
            <a:r>
              <a:rPr lang="en-US" dirty="0"/>
              <a:t>Converge to form a single straight tubule</a:t>
            </a:r>
          </a:p>
          <a:p>
            <a:pPr lvl="2"/>
            <a:r>
              <a:rPr lang="en-US" dirty="0"/>
              <a:t>Leads into the rete testis </a:t>
            </a:r>
          </a:p>
          <a:p>
            <a:pPr lvl="0"/>
            <a:r>
              <a:rPr lang="en-US" dirty="0"/>
              <a:t>Rete testis: Network of tubules on one side of the testis</a:t>
            </a:r>
          </a:p>
          <a:p>
            <a:pPr lvl="0"/>
            <a:r>
              <a:rPr lang="en-US" dirty="0"/>
              <a:t>Short efferent ducts exit the testes </a:t>
            </a:r>
          </a:p>
          <a:p>
            <a:pPr lvl="0"/>
            <a:r>
              <a:rPr lang="en-US" dirty="0"/>
              <a:t>Interstitial cells (cells of Leydig): Cells located between seminiferous tubules </a:t>
            </a:r>
          </a:p>
          <a:p>
            <a:pPr lvl="1"/>
            <a:r>
              <a:rPr lang="en-US" dirty="0"/>
              <a:t>Produce male sex hormones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10</a:t>
            </a:fld>
            <a:endParaRPr lang="en-US" dirty="0"/>
          </a:p>
        </p:txBody>
      </p:sp>
    </p:spTree>
    <p:extLst>
      <p:ext uri="{BB962C8B-B14F-4D97-AF65-F5344CB8AC3E}">
        <p14:creationId xmlns:p14="http://schemas.microsoft.com/office/powerpoint/2010/main" val="285334271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Ovarian cysts</a:t>
            </a:r>
          </a:p>
          <a:p>
            <a:pPr lvl="0"/>
            <a:r>
              <a:rPr lang="en-US" dirty="0"/>
              <a:t>Placenta previa</a:t>
            </a:r>
          </a:p>
          <a:p>
            <a:pPr lvl="0"/>
            <a:r>
              <a:rPr lang="en-US" dirty="0"/>
              <a:t>Polycystic ovary syndrome (PCOS)</a:t>
            </a:r>
          </a:p>
          <a:p>
            <a:pPr lvl="0"/>
            <a:r>
              <a:rPr lang="en-US" dirty="0"/>
              <a:t>Preeclampsia and eclampsia</a:t>
            </a:r>
          </a:p>
          <a:p>
            <a:pPr lvl="0"/>
            <a:r>
              <a:rPr lang="en-US" dirty="0"/>
              <a:t>Syphilis</a:t>
            </a:r>
          </a:p>
          <a:p>
            <a:pPr lvl="0"/>
            <a:r>
              <a:rPr lang="en-US" dirty="0"/>
              <a:t>Trichomoniasis</a:t>
            </a:r>
          </a:p>
        </p:txBody>
      </p:sp>
      <p:sp>
        <p:nvSpPr>
          <p:cNvPr id="5" name="Slide Number Placeholder 4"/>
          <p:cNvSpPr>
            <a:spLocks noGrp="1"/>
          </p:cNvSpPr>
          <p:nvPr>
            <p:ph type="sldNum" sz="quarter" idx="4"/>
          </p:nvPr>
        </p:nvSpPr>
        <p:spPr/>
        <p:txBody>
          <a:bodyPr/>
          <a:lstStyle/>
          <a:p>
            <a:fld id="{04E34968-DBBB-4A86-ABF3-CD5474A4D247}" type="slidenum">
              <a:rPr lang="en-US" smtClean="0"/>
              <a:pPr/>
              <a:t>100</a:t>
            </a:fld>
            <a:endParaRPr lang="en-US" dirty="0"/>
          </a:p>
        </p:txBody>
      </p:sp>
      <p:sp>
        <p:nvSpPr>
          <p:cNvPr id="10" name="Title 1"/>
          <p:cNvSpPr>
            <a:spLocks noGrp="1"/>
          </p:cNvSpPr>
          <p:nvPr>
            <p:ph type="title"/>
          </p:nvPr>
        </p:nvSpPr>
        <p:spPr>
          <a:xfrm>
            <a:off x="0" y="228600"/>
            <a:ext cx="9144000" cy="1219200"/>
          </a:xfrm>
        </p:spPr>
        <p:txBody>
          <a:bodyPr/>
          <a:lstStyle/>
          <a:p>
            <a:r>
              <a:rPr lang="en-US" dirty="0"/>
              <a:t>Pathology of the Reproductive System </a:t>
            </a:r>
            <a:br>
              <a:rPr lang="en-US" dirty="0"/>
            </a:br>
            <a:r>
              <a:rPr lang="en-US" sz="1600" dirty="0"/>
              <a:t>(Slide 3 of 3)</a:t>
            </a:r>
          </a:p>
        </p:txBody>
      </p:sp>
    </p:spTree>
    <p:extLst>
      <p:ext uri="{BB962C8B-B14F-4D97-AF65-F5344CB8AC3E}">
        <p14:creationId xmlns:p14="http://schemas.microsoft.com/office/powerpoint/2010/main" val="106124105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832100"/>
            <a:ext cx="7772400" cy="3378200"/>
          </a:xfrm>
        </p:spPr>
        <p:txBody>
          <a:bodyPr/>
          <a:lstStyle/>
          <a:p>
            <a:pPr marL="0" indent="0" algn="ctr">
              <a:buNone/>
            </a:pPr>
            <a:r>
              <a:rPr lang="en-US" sz="3600" dirty="0"/>
              <a:t>Questions?</a:t>
            </a:r>
          </a:p>
        </p:txBody>
      </p:sp>
      <p:sp>
        <p:nvSpPr>
          <p:cNvPr id="5" name="Slide Number Placeholder 4"/>
          <p:cNvSpPr>
            <a:spLocks noGrp="1"/>
          </p:cNvSpPr>
          <p:nvPr>
            <p:ph type="sldNum" sz="quarter" idx="4"/>
          </p:nvPr>
        </p:nvSpPr>
        <p:spPr/>
        <p:txBody>
          <a:bodyPr/>
          <a:lstStyle/>
          <a:p>
            <a:fld id="{04E34968-DBBB-4A86-ABF3-CD5474A4D247}" type="slidenum">
              <a:rPr lang="en-US" smtClean="0"/>
              <a:pPr/>
              <a:t>101</a:t>
            </a:fld>
            <a:endParaRPr lang="en-US" dirty="0"/>
          </a:p>
        </p:txBody>
      </p:sp>
    </p:spTree>
    <p:extLst>
      <p:ext uri="{BB962C8B-B14F-4D97-AF65-F5344CB8AC3E}">
        <p14:creationId xmlns:p14="http://schemas.microsoft.com/office/powerpoint/2010/main" val="2493202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Spermatogenesis</a:t>
            </a:r>
            <a:br>
              <a:rPr lang="en-US" dirty="0"/>
            </a:br>
            <a:r>
              <a:rPr lang="en-US" sz="1600" dirty="0"/>
              <a:t>(Slide 1 of 10) </a:t>
            </a:r>
          </a:p>
        </p:txBody>
      </p:sp>
      <p:sp>
        <p:nvSpPr>
          <p:cNvPr id="3" name="Content Placeholder 2"/>
          <p:cNvSpPr>
            <a:spLocks noGrp="1"/>
          </p:cNvSpPr>
          <p:nvPr>
            <p:ph idx="1"/>
          </p:nvPr>
        </p:nvSpPr>
        <p:spPr/>
        <p:txBody>
          <a:bodyPr/>
          <a:lstStyle/>
          <a:p>
            <a:pPr lvl="0"/>
            <a:r>
              <a:rPr lang="en-US" dirty="0"/>
              <a:t>Seminiferous tubules: Tightly coiled tubules in which sperm are produced</a:t>
            </a:r>
          </a:p>
          <a:p>
            <a:pPr lvl="1"/>
            <a:r>
              <a:rPr lang="en-US" dirty="0"/>
              <a:t>Packed with cells in various stages of spermatogenesis </a:t>
            </a:r>
          </a:p>
          <a:p>
            <a:pPr lvl="1"/>
            <a:r>
              <a:rPr lang="en-US" dirty="0"/>
              <a:t>Supporting cells (Sertoli cells): Interspersed with these cells</a:t>
            </a:r>
          </a:p>
          <a:p>
            <a:pPr lvl="2"/>
            <a:r>
              <a:rPr lang="en-US" dirty="0"/>
              <a:t>Provide support and nourishment for gamete-producing cells</a:t>
            </a:r>
          </a:p>
        </p:txBody>
      </p:sp>
      <p:sp>
        <p:nvSpPr>
          <p:cNvPr id="5" name="Slide Number Placeholder 4"/>
          <p:cNvSpPr>
            <a:spLocks noGrp="1"/>
          </p:cNvSpPr>
          <p:nvPr>
            <p:ph type="sldNum" sz="quarter" idx="4"/>
          </p:nvPr>
        </p:nvSpPr>
        <p:spPr/>
        <p:txBody>
          <a:bodyPr/>
          <a:lstStyle/>
          <a:p>
            <a:fld id="{04E34968-DBBB-4A86-ABF3-CD5474A4D247}" type="slidenum">
              <a:rPr lang="en-US" smtClean="0"/>
              <a:pPr/>
              <a:t>11</a:t>
            </a:fld>
            <a:endParaRPr lang="en-US" dirty="0"/>
          </a:p>
        </p:txBody>
      </p:sp>
    </p:spTree>
    <p:extLst>
      <p:ext uri="{BB962C8B-B14F-4D97-AF65-F5344CB8AC3E}">
        <p14:creationId xmlns:p14="http://schemas.microsoft.com/office/powerpoint/2010/main" val="3300566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Spermatogenesis</a:t>
            </a:r>
            <a:br>
              <a:rPr lang="en-US" dirty="0"/>
            </a:br>
            <a:r>
              <a:rPr lang="en-US" sz="1600" dirty="0"/>
              <a:t>(Slide 2 of 10) </a:t>
            </a:r>
          </a:p>
        </p:txBody>
      </p:sp>
      <p:sp>
        <p:nvSpPr>
          <p:cNvPr id="3" name="Content Placeholder 2"/>
          <p:cNvSpPr>
            <a:spLocks noGrp="1"/>
          </p:cNvSpPr>
          <p:nvPr>
            <p:ph idx="1"/>
          </p:nvPr>
        </p:nvSpPr>
        <p:spPr/>
        <p:txBody>
          <a:bodyPr/>
          <a:lstStyle/>
          <a:p>
            <a:pPr lvl="0"/>
            <a:r>
              <a:rPr lang="en-US" dirty="0"/>
              <a:t>Primordial germ cells </a:t>
            </a:r>
          </a:p>
          <a:p>
            <a:pPr lvl="1"/>
            <a:r>
              <a:rPr lang="en-US" dirty="0"/>
              <a:t>Enter testes early in embryonic development </a:t>
            </a:r>
          </a:p>
          <a:p>
            <a:pPr lvl="1"/>
            <a:r>
              <a:rPr lang="en-US" dirty="0"/>
              <a:t>Differentiate into spermatogonia </a:t>
            </a:r>
          </a:p>
        </p:txBody>
      </p:sp>
      <p:sp>
        <p:nvSpPr>
          <p:cNvPr id="5" name="Slide Number Placeholder 4"/>
          <p:cNvSpPr>
            <a:spLocks noGrp="1"/>
          </p:cNvSpPr>
          <p:nvPr>
            <p:ph type="sldNum" sz="quarter" idx="4"/>
          </p:nvPr>
        </p:nvSpPr>
        <p:spPr/>
        <p:txBody>
          <a:bodyPr/>
          <a:lstStyle/>
          <a:p>
            <a:fld id="{04E34968-DBBB-4A86-ABF3-CD5474A4D247}" type="slidenum">
              <a:rPr lang="en-US" smtClean="0"/>
              <a:pPr/>
              <a:t>12</a:t>
            </a:fld>
            <a:endParaRPr lang="en-US" dirty="0"/>
          </a:p>
        </p:txBody>
      </p:sp>
    </p:spTree>
    <p:extLst>
      <p:ext uri="{BB962C8B-B14F-4D97-AF65-F5344CB8AC3E}">
        <p14:creationId xmlns:p14="http://schemas.microsoft.com/office/powerpoint/2010/main" val="3408518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Spermatogenesis</a:t>
            </a:r>
            <a:br>
              <a:rPr lang="en-US" dirty="0"/>
            </a:br>
            <a:r>
              <a:rPr lang="en-US" sz="1600" dirty="0"/>
              <a:t>(Slide 3 of 10) </a:t>
            </a:r>
          </a:p>
        </p:txBody>
      </p:sp>
      <p:sp>
        <p:nvSpPr>
          <p:cNvPr id="3" name="Content Placeholder 2"/>
          <p:cNvSpPr>
            <a:spLocks noGrp="1"/>
          </p:cNvSpPr>
          <p:nvPr>
            <p:ph idx="1"/>
          </p:nvPr>
        </p:nvSpPr>
        <p:spPr/>
        <p:txBody>
          <a:bodyPr/>
          <a:lstStyle/>
          <a:p>
            <a:r>
              <a:rPr lang="en-US" dirty="0"/>
              <a:t>Spermatogonia: Immature cells that remain dormant until puberty</a:t>
            </a:r>
          </a:p>
          <a:p>
            <a:pPr lvl="1"/>
            <a:r>
              <a:rPr lang="en-US" dirty="0"/>
              <a:t>Located around periphery of seminiferous tubules</a:t>
            </a:r>
          </a:p>
          <a:p>
            <a:pPr lvl="1"/>
            <a:r>
              <a:rPr lang="en-US" dirty="0"/>
              <a:t>Diploid cells: Contain 46 chromosomes (23 pairs)</a:t>
            </a:r>
          </a:p>
          <a:p>
            <a:pPr lvl="1"/>
            <a:r>
              <a:rPr lang="en-US" dirty="0"/>
              <a:t>At puberty hormones stimulate cells to begin dividing by mitosis </a:t>
            </a:r>
          </a:p>
          <a:p>
            <a:pPr lvl="1"/>
            <a:r>
              <a:rPr lang="en-US" dirty="0"/>
              <a:t>Produce daughter cells</a:t>
            </a:r>
          </a:p>
          <a:p>
            <a:pPr lvl="2"/>
            <a:r>
              <a:rPr lang="en-US" dirty="0"/>
              <a:t>Some remain at the periphery as spermatogonia</a:t>
            </a:r>
          </a:p>
          <a:p>
            <a:pPr lvl="2"/>
            <a:r>
              <a:rPr lang="en-US" dirty="0"/>
              <a:t>Others are pushed toward lumen and become primary spermatocytes (46 chromosomes)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13</a:t>
            </a:fld>
            <a:endParaRPr lang="en-US" dirty="0"/>
          </a:p>
        </p:txBody>
      </p:sp>
    </p:spTree>
    <p:extLst>
      <p:ext uri="{BB962C8B-B14F-4D97-AF65-F5344CB8AC3E}">
        <p14:creationId xmlns:p14="http://schemas.microsoft.com/office/powerpoint/2010/main" val="384499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Spermatogenesis</a:t>
            </a:r>
            <a:br>
              <a:rPr lang="en-US" dirty="0"/>
            </a:br>
            <a:r>
              <a:rPr lang="en-US" sz="1600" dirty="0"/>
              <a:t>(Slide 4 of 10) </a:t>
            </a:r>
          </a:p>
        </p:txBody>
      </p:sp>
      <p:sp>
        <p:nvSpPr>
          <p:cNvPr id="3" name="Content Placeholder 2"/>
          <p:cNvSpPr>
            <a:spLocks noGrp="1"/>
          </p:cNvSpPr>
          <p:nvPr>
            <p:ph idx="1"/>
          </p:nvPr>
        </p:nvSpPr>
        <p:spPr/>
        <p:txBody>
          <a:bodyPr/>
          <a:lstStyle/>
          <a:p>
            <a:pPr lvl="0"/>
            <a:r>
              <a:rPr lang="en-US" dirty="0"/>
              <a:t>Meiosis I</a:t>
            </a:r>
          </a:p>
          <a:p>
            <a:pPr lvl="1"/>
            <a:r>
              <a:rPr lang="en-US" dirty="0"/>
              <a:t>Primary spermatocyte</a:t>
            </a:r>
          </a:p>
          <a:p>
            <a:pPr lvl="2"/>
            <a:r>
              <a:rPr lang="en-US" dirty="0"/>
              <a:t>Undergoes first meiotic division </a:t>
            </a:r>
          </a:p>
          <a:p>
            <a:pPr lvl="2"/>
            <a:r>
              <a:rPr lang="en-US" dirty="0"/>
              <a:t>Produces two secondary spermatocytes</a:t>
            </a:r>
          </a:p>
          <a:p>
            <a:pPr lvl="2"/>
            <a:r>
              <a:rPr lang="en-US" dirty="0"/>
              <a:t>Contains 23 chromosomes (haploid)</a:t>
            </a:r>
          </a:p>
          <a:p>
            <a:pPr lvl="1"/>
            <a:r>
              <a:rPr lang="en-US" dirty="0"/>
              <a:t>Just before this division:</a:t>
            </a:r>
          </a:p>
          <a:p>
            <a:pPr lvl="2"/>
            <a:r>
              <a:rPr lang="en-US" dirty="0"/>
              <a:t>Genetic material is replicated: Each chromosome consists of two chromatids joined by a centromere</a:t>
            </a:r>
          </a:p>
          <a:p>
            <a:pPr lvl="2"/>
            <a:r>
              <a:rPr lang="en-US" dirty="0"/>
              <a:t>One chromosome (consisting of two chromatids) goes to each secondary spermatocyte</a:t>
            </a:r>
          </a:p>
        </p:txBody>
      </p:sp>
      <p:sp>
        <p:nvSpPr>
          <p:cNvPr id="5" name="Slide Number Placeholder 4"/>
          <p:cNvSpPr>
            <a:spLocks noGrp="1"/>
          </p:cNvSpPr>
          <p:nvPr>
            <p:ph type="sldNum" sz="quarter" idx="4"/>
          </p:nvPr>
        </p:nvSpPr>
        <p:spPr/>
        <p:txBody>
          <a:bodyPr/>
          <a:lstStyle/>
          <a:p>
            <a:fld id="{04E34968-DBBB-4A86-ABF3-CD5474A4D247}" type="slidenum">
              <a:rPr lang="en-US" smtClean="0"/>
              <a:pPr/>
              <a:t>14</a:t>
            </a:fld>
            <a:endParaRPr lang="en-US" dirty="0"/>
          </a:p>
        </p:txBody>
      </p:sp>
    </p:spTree>
    <p:extLst>
      <p:ext uri="{BB962C8B-B14F-4D97-AF65-F5344CB8AC3E}">
        <p14:creationId xmlns:p14="http://schemas.microsoft.com/office/powerpoint/2010/main" val="2549443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Spermatogenesis</a:t>
            </a:r>
            <a:br>
              <a:rPr lang="en-US" dirty="0"/>
            </a:br>
            <a:r>
              <a:rPr lang="en-US" sz="1600" dirty="0"/>
              <a:t>(Slide 5 of 10) </a:t>
            </a:r>
          </a:p>
        </p:txBody>
      </p:sp>
      <p:sp>
        <p:nvSpPr>
          <p:cNvPr id="3" name="Content Placeholder 2"/>
          <p:cNvSpPr>
            <a:spLocks noGrp="1"/>
          </p:cNvSpPr>
          <p:nvPr>
            <p:ph idx="1"/>
          </p:nvPr>
        </p:nvSpPr>
        <p:spPr/>
        <p:txBody>
          <a:bodyPr/>
          <a:lstStyle/>
          <a:p>
            <a:pPr lvl="0"/>
            <a:r>
              <a:rPr lang="en-US" dirty="0"/>
              <a:t>Meiosis II</a:t>
            </a:r>
          </a:p>
          <a:p>
            <a:pPr lvl="1"/>
            <a:r>
              <a:rPr lang="en-US" dirty="0"/>
              <a:t>Each secondary spermatocyte divides to produce two spermatids (4 total)</a:t>
            </a:r>
          </a:p>
          <a:p>
            <a:pPr lvl="1"/>
            <a:r>
              <a:rPr lang="en-US" dirty="0"/>
              <a:t>Centromere divides</a:t>
            </a:r>
          </a:p>
          <a:p>
            <a:pPr lvl="2"/>
            <a:r>
              <a:rPr lang="en-US" dirty="0"/>
              <a:t>Single-stranded chromatid goes to each spermatid</a:t>
            </a:r>
          </a:p>
        </p:txBody>
      </p:sp>
      <p:sp>
        <p:nvSpPr>
          <p:cNvPr id="5" name="Slide Number Placeholder 4"/>
          <p:cNvSpPr>
            <a:spLocks noGrp="1"/>
          </p:cNvSpPr>
          <p:nvPr>
            <p:ph type="sldNum" sz="quarter" idx="4"/>
          </p:nvPr>
        </p:nvSpPr>
        <p:spPr/>
        <p:txBody>
          <a:bodyPr/>
          <a:lstStyle/>
          <a:p>
            <a:fld id="{04E34968-DBBB-4A86-ABF3-CD5474A4D247}" type="slidenum">
              <a:rPr lang="en-US" smtClean="0"/>
              <a:pPr/>
              <a:t>15</a:t>
            </a:fld>
            <a:endParaRPr lang="en-US" dirty="0"/>
          </a:p>
        </p:txBody>
      </p:sp>
    </p:spTree>
    <p:extLst>
      <p:ext uri="{BB962C8B-B14F-4D97-AF65-F5344CB8AC3E}">
        <p14:creationId xmlns:p14="http://schemas.microsoft.com/office/powerpoint/2010/main" val="1164575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Spermatogenesis</a:t>
            </a:r>
            <a:br>
              <a:rPr lang="en-US" dirty="0"/>
            </a:br>
            <a:r>
              <a:rPr lang="en-US" sz="1600" dirty="0"/>
              <a:t>(Slide 6 of 10) </a:t>
            </a:r>
          </a:p>
        </p:txBody>
      </p:sp>
      <p:sp>
        <p:nvSpPr>
          <p:cNvPr id="3" name="Content Placeholder 2"/>
          <p:cNvSpPr>
            <a:spLocks noGrp="1"/>
          </p:cNvSpPr>
          <p:nvPr>
            <p:ph idx="1"/>
          </p:nvPr>
        </p:nvSpPr>
        <p:spPr/>
        <p:txBody>
          <a:bodyPr/>
          <a:lstStyle/>
          <a:p>
            <a:pPr lvl="0"/>
            <a:r>
              <a:rPr lang="en-US" dirty="0"/>
              <a:t>Each stage in spermatogenesis pushes maturing cells toward center of tubule</a:t>
            </a:r>
          </a:p>
          <a:p>
            <a:pPr lvl="1"/>
            <a:r>
              <a:rPr lang="en-US" dirty="0"/>
              <a:t>More immature cells at periphery </a:t>
            </a:r>
          </a:p>
          <a:p>
            <a:pPr lvl="1"/>
            <a:r>
              <a:rPr lang="en-US" dirty="0"/>
              <a:t>More differentiated cells are nearer the center </a:t>
            </a:r>
          </a:p>
          <a:p>
            <a:pPr lvl="0"/>
            <a:r>
              <a:rPr lang="en-US" dirty="0"/>
              <a:t>Cells that result have only half the number of chromosomes as the original cell</a:t>
            </a:r>
          </a:p>
          <a:p>
            <a:pPr lvl="1"/>
            <a:r>
              <a:rPr lang="en-US" dirty="0"/>
              <a:t>When sperm cell nucleus unites with egg cell nucleus:</a:t>
            </a:r>
          </a:p>
          <a:p>
            <a:pPr lvl="2"/>
            <a:r>
              <a:rPr lang="en-US" dirty="0"/>
              <a:t>Full number of chromosomes is restored </a:t>
            </a:r>
          </a:p>
        </p:txBody>
      </p:sp>
      <p:sp>
        <p:nvSpPr>
          <p:cNvPr id="5" name="Slide Number Placeholder 4"/>
          <p:cNvSpPr>
            <a:spLocks noGrp="1"/>
          </p:cNvSpPr>
          <p:nvPr>
            <p:ph type="sldNum" sz="quarter" idx="4"/>
          </p:nvPr>
        </p:nvSpPr>
        <p:spPr/>
        <p:txBody>
          <a:bodyPr/>
          <a:lstStyle/>
          <a:p>
            <a:fld id="{04E34968-DBBB-4A86-ABF3-CD5474A4D247}" type="slidenum">
              <a:rPr lang="en-US" smtClean="0"/>
              <a:pPr/>
              <a:t>16</a:t>
            </a:fld>
            <a:endParaRPr lang="en-US" dirty="0"/>
          </a:p>
        </p:txBody>
      </p:sp>
    </p:spTree>
    <p:extLst>
      <p:ext uri="{BB962C8B-B14F-4D97-AF65-F5344CB8AC3E}">
        <p14:creationId xmlns:p14="http://schemas.microsoft.com/office/powerpoint/2010/main" val="887034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Spermatogenesis</a:t>
            </a:r>
            <a:br>
              <a:rPr lang="en-US" dirty="0"/>
            </a:br>
            <a:r>
              <a:rPr lang="en-US" sz="1600" dirty="0"/>
              <a:t>(Slide 7 of 10) </a:t>
            </a:r>
          </a:p>
        </p:txBody>
      </p:sp>
      <p:sp>
        <p:nvSpPr>
          <p:cNvPr id="3" name="Content Placeholder 2"/>
          <p:cNvSpPr>
            <a:spLocks noGrp="1"/>
          </p:cNvSpPr>
          <p:nvPr>
            <p:ph idx="1"/>
          </p:nvPr>
        </p:nvSpPr>
        <p:spPr/>
        <p:txBody>
          <a:bodyPr/>
          <a:lstStyle/>
          <a:p>
            <a:pPr lvl="0"/>
            <a:r>
              <a:rPr lang="en-US" dirty="0"/>
              <a:t>Spermiogenesis: Last stage</a:t>
            </a:r>
          </a:p>
          <a:p>
            <a:pPr lvl="1"/>
            <a:r>
              <a:rPr lang="en-US" dirty="0"/>
              <a:t>Spermatids become mature spermatozoa, or sperm</a:t>
            </a:r>
          </a:p>
          <a:p>
            <a:pPr lvl="1"/>
            <a:r>
              <a:rPr lang="en-US" dirty="0"/>
              <a:t>Head</a:t>
            </a:r>
          </a:p>
          <a:p>
            <a:pPr lvl="2"/>
            <a:r>
              <a:rPr lang="en-US" dirty="0"/>
              <a:t>Contains 23 chromosomes</a:t>
            </a:r>
          </a:p>
          <a:p>
            <a:pPr lvl="2"/>
            <a:r>
              <a:rPr lang="en-US" dirty="0"/>
              <a:t>Surrounded by a nuclear membrane</a:t>
            </a:r>
          </a:p>
          <a:p>
            <a:pPr lvl="2"/>
            <a:r>
              <a:rPr lang="en-US" dirty="0"/>
              <a:t>Covered by an acrosome: Contains enzymes to help sperm penetrate female gamete</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17</a:t>
            </a:fld>
            <a:endParaRPr lang="en-US" dirty="0"/>
          </a:p>
        </p:txBody>
      </p:sp>
    </p:spTree>
    <p:extLst>
      <p:ext uri="{BB962C8B-B14F-4D97-AF65-F5344CB8AC3E}">
        <p14:creationId xmlns:p14="http://schemas.microsoft.com/office/powerpoint/2010/main" val="501037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Spermatogenesis</a:t>
            </a:r>
            <a:br>
              <a:rPr lang="en-US" dirty="0"/>
            </a:br>
            <a:r>
              <a:rPr lang="en-US" sz="1600" dirty="0"/>
              <a:t>(Slide 8 of 10) </a:t>
            </a:r>
          </a:p>
        </p:txBody>
      </p:sp>
      <p:sp>
        <p:nvSpPr>
          <p:cNvPr id="3" name="Content Placeholder 2"/>
          <p:cNvSpPr>
            <a:spLocks noGrp="1"/>
          </p:cNvSpPr>
          <p:nvPr>
            <p:ph idx="1"/>
          </p:nvPr>
        </p:nvSpPr>
        <p:spPr/>
        <p:txBody>
          <a:bodyPr/>
          <a:lstStyle/>
          <a:p>
            <a:pPr lvl="0"/>
            <a:r>
              <a:rPr lang="en-US" dirty="0"/>
              <a:t>Spermiogenesis: Last stage</a:t>
            </a:r>
          </a:p>
          <a:p>
            <a:pPr lvl="1"/>
            <a:r>
              <a:rPr lang="en-US" dirty="0"/>
              <a:t>Midpiece</a:t>
            </a:r>
          </a:p>
          <a:p>
            <a:pPr lvl="2"/>
            <a:r>
              <a:rPr lang="en-US" dirty="0"/>
              <a:t>Contains mitochondria that provide adenosine triphosphate (energy) for the sperm</a:t>
            </a:r>
          </a:p>
          <a:p>
            <a:pPr lvl="1"/>
            <a:r>
              <a:rPr lang="en-US" dirty="0"/>
              <a:t>Tail</a:t>
            </a:r>
          </a:p>
          <a:p>
            <a:pPr lvl="2"/>
            <a:r>
              <a:rPr lang="en-US" dirty="0"/>
              <a:t>Locomotor region</a:t>
            </a:r>
          </a:p>
          <a:p>
            <a:pPr lvl="2"/>
            <a:r>
              <a:rPr lang="en-US" dirty="0"/>
              <a:t>Consists of a flagellum </a:t>
            </a:r>
          </a:p>
        </p:txBody>
      </p:sp>
      <p:sp>
        <p:nvSpPr>
          <p:cNvPr id="5" name="Slide Number Placeholder 4"/>
          <p:cNvSpPr>
            <a:spLocks noGrp="1"/>
          </p:cNvSpPr>
          <p:nvPr>
            <p:ph type="sldNum" sz="quarter" idx="4"/>
          </p:nvPr>
        </p:nvSpPr>
        <p:spPr/>
        <p:txBody>
          <a:bodyPr/>
          <a:lstStyle/>
          <a:p>
            <a:fld id="{04E34968-DBBB-4A86-ABF3-CD5474A4D247}" type="slidenum">
              <a:rPr lang="en-US" smtClean="0"/>
              <a:pPr/>
              <a:t>18</a:t>
            </a:fld>
            <a:endParaRPr lang="en-US" dirty="0"/>
          </a:p>
        </p:txBody>
      </p:sp>
    </p:spTree>
    <p:extLst>
      <p:ext uri="{BB962C8B-B14F-4D97-AF65-F5344CB8AC3E}">
        <p14:creationId xmlns:p14="http://schemas.microsoft.com/office/powerpoint/2010/main" val="1985085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Spermatogenesis</a:t>
            </a:r>
            <a:br>
              <a:rPr lang="en-US" dirty="0"/>
            </a:br>
            <a:r>
              <a:rPr lang="en-US" sz="1600" dirty="0"/>
              <a:t>(Slide 9 of 10) </a:t>
            </a:r>
          </a:p>
        </p:txBody>
      </p:sp>
      <p:sp>
        <p:nvSpPr>
          <p:cNvPr id="3" name="Content Placeholder 2"/>
          <p:cNvSpPr>
            <a:spLocks noGrp="1"/>
          </p:cNvSpPr>
          <p:nvPr>
            <p:ph idx="1"/>
          </p:nvPr>
        </p:nvSpPr>
        <p:spPr/>
        <p:txBody>
          <a:bodyPr/>
          <a:lstStyle/>
          <a:p>
            <a:pPr lvl="0"/>
            <a:r>
              <a:rPr lang="en-US" dirty="0"/>
              <a:t>Sperm </a:t>
            </a:r>
          </a:p>
          <a:p>
            <a:pPr lvl="1"/>
            <a:r>
              <a:rPr lang="en-US" dirty="0"/>
              <a:t>Released into lumen of seminiferous tubule</a:t>
            </a:r>
          </a:p>
          <a:p>
            <a:pPr lvl="1"/>
            <a:r>
              <a:rPr lang="en-US" dirty="0"/>
              <a:t>Leave testes</a:t>
            </a:r>
          </a:p>
          <a:p>
            <a:pPr lvl="1"/>
            <a:r>
              <a:rPr lang="en-US" dirty="0"/>
              <a:t>Enter epididymis</a:t>
            </a:r>
          </a:p>
          <a:p>
            <a:pPr lvl="2"/>
            <a:r>
              <a:rPr lang="en-US" dirty="0"/>
              <a:t>Undergo final maturation </a:t>
            </a:r>
          </a:p>
          <a:p>
            <a:pPr lvl="2"/>
            <a:r>
              <a:rPr lang="en-US" dirty="0"/>
              <a:t>Become capable of fertilizing a female gamete</a:t>
            </a:r>
          </a:p>
        </p:txBody>
      </p:sp>
      <p:sp>
        <p:nvSpPr>
          <p:cNvPr id="5" name="Slide Number Placeholder 4"/>
          <p:cNvSpPr>
            <a:spLocks noGrp="1"/>
          </p:cNvSpPr>
          <p:nvPr>
            <p:ph type="sldNum" sz="quarter" idx="4"/>
          </p:nvPr>
        </p:nvSpPr>
        <p:spPr/>
        <p:txBody>
          <a:bodyPr/>
          <a:lstStyle/>
          <a:p>
            <a:fld id="{04E34968-DBBB-4A86-ABF3-CD5474A4D247}" type="slidenum">
              <a:rPr lang="en-US" smtClean="0"/>
              <a:pPr/>
              <a:t>19</a:t>
            </a:fld>
            <a:endParaRPr lang="en-US" dirty="0"/>
          </a:p>
        </p:txBody>
      </p:sp>
    </p:spTree>
    <p:extLst>
      <p:ext uri="{BB962C8B-B14F-4D97-AF65-F5344CB8AC3E}">
        <p14:creationId xmlns:p14="http://schemas.microsoft.com/office/powerpoint/2010/main" val="654470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a:t>Learning Objectives</a:t>
            </a:r>
            <a:br>
              <a:rPr lang="en-US" dirty="0"/>
            </a:br>
            <a:r>
              <a:rPr lang="en-US" dirty="0"/>
              <a:t>Lesson 16.1: Male Reproductive System</a:t>
            </a:r>
            <a:br>
              <a:rPr lang="en-US" dirty="0"/>
            </a:br>
            <a:r>
              <a:rPr lang="en-US" sz="1600" dirty="0"/>
              <a:t>(Slide 1 of 2)</a:t>
            </a:r>
          </a:p>
        </p:txBody>
      </p:sp>
      <p:sp>
        <p:nvSpPr>
          <p:cNvPr id="3" name="Content Placeholder 2"/>
          <p:cNvSpPr>
            <a:spLocks noGrp="1"/>
          </p:cNvSpPr>
          <p:nvPr>
            <p:ph idx="1"/>
          </p:nvPr>
        </p:nvSpPr>
        <p:spPr/>
        <p:txBody>
          <a:bodyPr/>
          <a:lstStyle/>
          <a:p>
            <a:pPr marL="457200">
              <a:buFont typeface="+mj-lt"/>
              <a:buAutoNum type="arabicPeriod"/>
            </a:pPr>
            <a:r>
              <a:rPr lang="en-US" dirty="0"/>
              <a:t>Distinguish between primary and secondary reproductive organs.</a:t>
            </a:r>
          </a:p>
          <a:p>
            <a:pPr marL="457200">
              <a:buFont typeface="+mj-lt"/>
              <a:buAutoNum type="arabicPeriod"/>
            </a:pPr>
            <a:r>
              <a:rPr lang="en-US" dirty="0"/>
              <a:t>Describe the location and structure of each component of the male reproductive system.</a:t>
            </a:r>
          </a:p>
          <a:p>
            <a:pPr marL="457200">
              <a:buFont typeface="+mj-lt"/>
              <a:buAutoNum type="arabicPeriod"/>
            </a:pPr>
            <a:r>
              <a:rPr lang="en-US" dirty="0"/>
              <a:t>Explain the process by which spermatids become mature sperm.</a:t>
            </a:r>
          </a:p>
        </p:txBody>
      </p:sp>
      <p:sp>
        <p:nvSpPr>
          <p:cNvPr id="5" name="Slide Number Placeholder 4"/>
          <p:cNvSpPr>
            <a:spLocks noGrp="1"/>
          </p:cNvSpPr>
          <p:nvPr>
            <p:ph type="sldNum" sz="quarter" idx="4"/>
          </p:nvPr>
        </p:nvSpPr>
        <p:spPr/>
        <p:txBody>
          <a:bodyPr/>
          <a:lstStyle/>
          <a:p>
            <a:fld id="{04E34968-DBBB-4A86-ABF3-CD5474A4D247}" type="slidenum">
              <a:rPr lang="en-US" smtClean="0"/>
              <a:pPr/>
              <a:t>2</a:t>
            </a:fld>
            <a:endParaRPr lang="en-US" dirty="0"/>
          </a:p>
        </p:txBody>
      </p:sp>
    </p:spTree>
    <p:extLst>
      <p:ext uri="{BB962C8B-B14F-4D97-AF65-F5344CB8AC3E}">
        <p14:creationId xmlns:p14="http://schemas.microsoft.com/office/powerpoint/2010/main" val="2965443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Spermatogenesis</a:t>
            </a:r>
            <a:br>
              <a:rPr lang="en-US" dirty="0"/>
            </a:br>
            <a:r>
              <a:rPr lang="en-US" sz="1600" dirty="0"/>
              <a:t>(Slide 10 of 10) </a:t>
            </a:r>
          </a:p>
        </p:txBody>
      </p:sp>
      <p:sp>
        <p:nvSpPr>
          <p:cNvPr id="3" name="Content Placeholder 2"/>
          <p:cNvSpPr>
            <a:spLocks noGrp="1"/>
          </p:cNvSpPr>
          <p:nvPr>
            <p:ph idx="1"/>
          </p:nvPr>
        </p:nvSpPr>
        <p:spPr/>
        <p:txBody>
          <a:bodyPr/>
          <a:lstStyle/>
          <a:p>
            <a:pPr lvl="0"/>
            <a:r>
              <a:rPr lang="en-US" dirty="0"/>
              <a:t>Sperm production</a:t>
            </a:r>
          </a:p>
          <a:p>
            <a:pPr lvl="1"/>
            <a:r>
              <a:rPr lang="en-US" dirty="0"/>
              <a:t>Begins at puberty </a:t>
            </a:r>
          </a:p>
          <a:p>
            <a:pPr lvl="1"/>
            <a:r>
              <a:rPr lang="en-US" dirty="0"/>
              <a:t>Continues throughout the life of a male</a:t>
            </a:r>
          </a:p>
          <a:p>
            <a:pPr lvl="1"/>
            <a:r>
              <a:rPr lang="en-US" dirty="0"/>
              <a:t>Entire process (beginning with primary spermatocyte) takes about 74 days</a:t>
            </a:r>
          </a:p>
          <a:p>
            <a:pPr lvl="1"/>
            <a:r>
              <a:rPr lang="en-US" dirty="0"/>
              <a:t>After ejaculation, sperm can live for 48 hours in female reproductive tract</a:t>
            </a:r>
          </a:p>
        </p:txBody>
      </p:sp>
      <p:sp>
        <p:nvSpPr>
          <p:cNvPr id="5" name="Slide Number Placeholder 4"/>
          <p:cNvSpPr>
            <a:spLocks noGrp="1"/>
          </p:cNvSpPr>
          <p:nvPr>
            <p:ph type="sldNum" sz="quarter" idx="4"/>
          </p:nvPr>
        </p:nvSpPr>
        <p:spPr/>
        <p:txBody>
          <a:bodyPr/>
          <a:lstStyle/>
          <a:p>
            <a:fld id="{04E34968-DBBB-4A86-ABF3-CD5474A4D247}" type="slidenum">
              <a:rPr lang="en-US" smtClean="0"/>
              <a:pPr/>
              <a:t>20</a:t>
            </a:fld>
            <a:endParaRPr lang="en-US" dirty="0"/>
          </a:p>
        </p:txBody>
      </p:sp>
    </p:spTree>
    <p:extLst>
      <p:ext uri="{BB962C8B-B14F-4D97-AF65-F5344CB8AC3E}">
        <p14:creationId xmlns:p14="http://schemas.microsoft.com/office/powerpoint/2010/main" val="780385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Duct System</a:t>
            </a:r>
            <a:br>
              <a:rPr lang="en-US" dirty="0"/>
            </a:br>
            <a:r>
              <a:rPr lang="en-US" sz="1600" dirty="0"/>
              <a:t>(Slide 1 of 5) </a:t>
            </a:r>
          </a:p>
        </p:txBody>
      </p:sp>
      <p:sp>
        <p:nvSpPr>
          <p:cNvPr id="3" name="Content Placeholder 2"/>
          <p:cNvSpPr>
            <a:spLocks noGrp="1"/>
          </p:cNvSpPr>
          <p:nvPr>
            <p:ph idx="1"/>
          </p:nvPr>
        </p:nvSpPr>
        <p:spPr/>
        <p:txBody>
          <a:bodyPr/>
          <a:lstStyle/>
          <a:p>
            <a:pPr lvl="0"/>
            <a:r>
              <a:rPr lang="en-US" dirty="0"/>
              <a:t>Epididymis</a:t>
            </a:r>
          </a:p>
          <a:p>
            <a:pPr lvl="1"/>
            <a:r>
              <a:rPr lang="en-US" dirty="0"/>
              <a:t>Series of efferent ducts leave testis and enter epididymis</a:t>
            </a:r>
          </a:p>
          <a:p>
            <a:pPr lvl="1"/>
            <a:r>
              <a:rPr lang="en-US" dirty="0"/>
              <a:t>Epididymis: Tightly coiled tube along the posterior margin of each testis</a:t>
            </a:r>
          </a:p>
          <a:p>
            <a:pPr lvl="2"/>
            <a:r>
              <a:rPr lang="en-US" dirty="0"/>
              <a:t>Sperm complete maturation process and become fertile as they move through epididymis</a:t>
            </a:r>
          </a:p>
          <a:p>
            <a:pPr lvl="1"/>
            <a:r>
              <a:rPr lang="en-US" dirty="0"/>
              <a:t>Mature sperm: Stored in lower portion of epididymis</a:t>
            </a:r>
          </a:p>
        </p:txBody>
      </p:sp>
      <p:sp>
        <p:nvSpPr>
          <p:cNvPr id="5" name="Slide Number Placeholder 4"/>
          <p:cNvSpPr>
            <a:spLocks noGrp="1"/>
          </p:cNvSpPr>
          <p:nvPr>
            <p:ph type="sldNum" sz="quarter" idx="4"/>
          </p:nvPr>
        </p:nvSpPr>
        <p:spPr/>
        <p:txBody>
          <a:bodyPr/>
          <a:lstStyle/>
          <a:p>
            <a:fld id="{04E34968-DBBB-4A86-ABF3-CD5474A4D247}" type="slidenum">
              <a:rPr lang="en-US" smtClean="0"/>
              <a:pPr/>
              <a:t>21</a:t>
            </a:fld>
            <a:endParaRPr lang="en-US" dirty="0"/>
          </a:p>
        </p:txBody>
      </p:sp>
    </p:spTree>
    <p:extLst>
      <p:ext uri="{BB962C8B-B14F-4D97-AF65-F5344CB8AC3E}">
        <p14:creationId xmlns:p14="http://schemas.microsoft.com/office/powerpoint/2010/main" val="7311099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Duct System</a:t>
            </a:r>
            <a:br>
              <a:rPr lang="en-US" dirty="0"/>
            </a:br>
            <a:r>
              <a:rPr lang="en-US" sz="1600" dirty="0"/>
              <a:t>(Slide 2 of 5) </a:t>
            </a:r>
          </a:p>
        </p:txBody>
      </p:sp>
      <p:sp>
        <p:nvSpPr>
          <p:cNvPr id="3" name="Content Placeholder 2"/>
          <p:cNvSpPr>
            <a:spLocks noGrp="1"/>
          </p:cNvSpPr>
          <p:nvPr>
            <p:ph idx="1"/>
          </p:nvPr>
        </p:nvSpPr>
        <p:spPr/>
        <p:txBody>
          <a:bodyPr/>
          <a:lstStyle/>
          <a:p>
            <a:pPr lvl="0"/>
            <a:r>
              <a:rPr lang="en-US" dirty="0"/>
              <a:t>Ductus deferens (vas deferens)</a:t>
            </a:r>
          </a:p>
          <a:p>
            <a:pPr lvl="1"/>
            <a:r>
              <a:rPr lang="en-US" dirty="0"/>
              <a:t>Tubular structure that is continuous with epididymis</a:t>
            </a:r>
          </a:p>
          <a:p>
            <a:pPr lvl="1"/>
            <a:r>
              <a:rPr lang="en-US" dirty="0"/>
              <a:t>Peristalic movements propel sperm through the tube</a:t>
            </a:r>
          </a:p>
          <a:p>
            <a:pPr lvl="1"/>
            <a:r>
              <a:rPr lang="en-US" dirty="0"/>
              <a:t>Transports sperm from the epididymis to the ejaculatory duct </a:t>
            </a:r>
          </a:p>
        </p:txBody>
      </p:sp>
      <p:sp>
        <p:nvSpPr>
          <p:cNvPr id="5" name="Slide Number Placeholder 4"/>
          <p:cNvSpPr>
            <a:spLocks noGrp="1"/>
          </p:cNvSpPr>
          <p:nvPr>
            <p:ph type="sldNum" sz="quarter" idx="4"/>
          </p:nvPr>
        </p:nvSpPr>
        <p:spPr/>
        <p:txBody>
          <a:bodyPr/>
          <a:lstStyle/>
          <a:p>
            <a:fld id="{04E34968-DBBB-4A86-ABF3-CD5474A4D247}" type="slidenum">
              <a:rPr lang="en-US" smtClean="0"/>
              <a:pPr/>
              <a:t>22</a:t>
            </a:fld>
            <a:endParaRPr lang="en-US" dirty="0"/>
          </a:p>
        </p:txBody>
      </p:sp>
    </p:spTree>
    <p:extLst>
      <p:ext uri="{BB962C8B-B14F-4D97-AF65-F5344CB8AC3E}">
        <p14:creationId xmlns:p14="http://schemas.microsoft.com/office/powerpoint/2010/main" val="3443839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Duct System</a:t>
            </a:r>
            <a:br>
              <a:rPr lang="en-US" dirty="0"/>
            </a:br>
            <a:r>
              <a:rPr lang="en-US" sz="1600" dirty="0"/>
              <a:t>(Slide 3 of 5) </a:t>
            </a:r>
          </a:p>
        </p:txBody>
      </p:sp>
      <p:sp>
        <p:nvSpPr>
          <p:cNvPr id="3" name="Content Placeholder 2"/>
          <p:cNvSpPr>
            <a:spLocks noGrp="1"/>
          </p:cNvSpPr>
          <p:nvPr>
            <p:ph idx="1"/>
          </p:nvPr>
        </p:nvSpPr>
        <p:spPr/>
        <p:txBody>
          <a:bodyPr/>
          <a:lstStyle/>
          <a:p>
            <a:pPr lvl="0"/>
            <a:r>
              <a:rPr lang="en-US" dirty="0"/>
              <a:t>Ejaculatory duct</a:t>
            </a:r>
          </a:p>
          <a:p>
            <a:pPr lvl="1"/>
            <a:r>
              <a:rPr lang="en-US" dirty="0"/>
              <a:t>Each ductus deferens joins duct from the adjacent seminal vesicle</a:t>
            </a:r>
          </a:p>
          <a:p>
            <a:pPr lvl="2"/>
            <a:r>
              <a:rPr lang="en-US" dirty="0"/>
              <a:t>Forms an ejaculatory duct </a:t>
            </a:r>
          </a:p>
          <a:p>
            <a:pPr lvl="1"/>
            <a:r>
              <a:rPr lang="en-US" dirty="0"/>
              <a:t>Function: Empties sperm and fluid from seminal vesicles into urethra</a:t>
            </a:r>
          </a:p>
        </p:txBody>
      </p:sp>
      <p:sp>
        <p:nvSpPr>
          <p:cNvPr id="5" name="Slide Number Placeholder 4"/>
          <p:cNvSpPr>
            <a:spLocks noGrp="1"/>
          </p:cNvSpPr>
          <p:nvPr>
            <p:ph type="sldNum" sz="quarter" idx="4"/>
          </p:nvPr>
        </p:nvSpPr>
        <p:spPr/>
        <p:txBody>
          <a:bodyPr/>
          <a:lstStyle/>
          <a:p>
            <a:fld id="{04E34968-DBBB-4A86-ABF3-CD5474A4D247}" type="slidenum">
              <a:rPr lang="en-US" smtClean="0"/>
              <a:pPr/>
              <a:t>23</a:t>
            </a:fld>
            <a:endParaRPr lang="en-US" dirty="0"/>
          </a:p>
        </p:txBody>
      </p:sp>
    </p:spTree>
    <p:extLst>
      <p:ext uri="{BB962C8B-B14F-4D97-AF65-F5344CB8AC3E}">
        <p14:creationId xmlns:p14="http://schemas.microsoft.com/office/powerpoint/2010/main" val="21597803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Duct System</a:t>
            </a:r>
            <a:br>
              <a:rPr lang="en-US" dirty="0"/>
            </a:br>
            <a:r>
              <a:rPr lang="en-US" sz="1600" dirty="0"/>
              <a:t>(Slide 4 of 5) </a:t>
            </a:r>
          </a:p>
        </p:txBody>
      </p:sp>
      <p:sp>
        <p:nvSpPr>
          <p:cNvPr id="3" name="Content Placeholder 2"/>
          <p:cNvSpPr>
            <a:spLocks noGrp="1"/>
          </p:cNvSpPr>
          <p:nvPr>
            <p:ph idx="1"/>
          </p:nvPr>
        </p:nvSpPr>
        <p:spPr/>
        <p:txBody>
          <a:bodyPr/>
          <a:lstStyle/>
          <a:p>
            <a:pPr lvl="0"/>
            <a:r>
              <a:rPr lang="en-US" dirty="0"/>
              <a:t>Urethra</a:t>
            </a:r>
          </a:p>
          <a:p>
            <a:pPr lvl="1"/>
            <a:r>
              <a:rPr lang="en-US" dirty="0"/>
              <a:t>Extends from urinary bladder to external urethral orifice </a:t>
            </a:r>
          </a:p>
          <a:p>
            <a:pPr lvl="1"/>
            <a:r>
              <a:rPr lang="en-US" dirty="0"/>
              <a:t>Functions as a passageway for:</a:t>
            </a:r>
          </a:p>
          <a:p>
            <a:pPr lvl="2"/>
            <a:r>
              <a:rPr lang="en-US" dirty="0"/>
              <a:t>Sperm and fluids from reproductive system </a:t>
            </a:r>
          </a:p>
          <a:p>
            <a:pPr lvl="2"/>
            <a:r>
              <a:rPr lang="en-US" dirty="0"/>
              <a:t>Urine from urinary system</a:t>
            </a:r>
          </a:p>
          <a:p>
            <a:pPr lvl="1"/>
            <a:r>
              <a:rPr lang="en-US" dirty="0"/>
              <a:t>While reproductive fluids are passing through urethra, urinary bladder sphincters contract tightly, keep urine from entering urethra</a:t>
            </a:r>
          </a:p>
        </p:txBody>
      </p:sp>
      <p:sp>
        <p:nvSpPr>
          <p:cNvPr id="5" name="Slide Number Placeholder 4"/>
          <p:cNvSpPr>
            <a:spLocks noGrp="1"/>
          </p:cNvSpPr>
          <p:nvPr>
            <p:ph type="sldNum" sz="quarter" idx="4"/>
          </p:nvPr>
        </p:nvSpPr>
        <p:spPr/>
        <p:txBody>
          <a:bodyPr/>
          <a:lstStyle/>
          <a:p>
            <a:fld id="{04E34968-DBBB-4A86-ABF3-CD5474A4D247}" type="slidenum">
              <a:rPr lang="en-US" smtClean="0"/>
              <a:pPr/>
              <a:t>24</a:t>
            </a:fld>
            <a:endParaRPr lang="en-US" dirty="0"/>
          </a:p>
        </p:txBody>
      </p:sp>
    </p:spTree>
    <p:extLst>
      <p:ext uri="{BB962C8B-B14F-4D97-AF65-F5344CB8AC3E}">
        <p14:creationId xmlns:p14="http://schemas.microsoft.com/office/powerpoint/2010/main" val="32918567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Duct System</a:t>
            </a:r>
            <a:br>
              <a:rPr lang="en-US" dirty="0"/>
            </a:br>
            <a:r>
              <a:rPr lang="en-US" sz="1600" dirty="0"/>
              <a:t>(Slide 5 of 5) </a:t>
            </a:r>
          </a:p>
        </p:txBody>
      </p:sp>
      <p:sp>
        <p:nvSpPr>
          <p:cNvPr id="3" name="Content Placeholder 2"/>
          <p:cNvSpPr>
            <a:spLocks noGrp="1"/>
          </p:cNvSpPr>
          <p:nvPr>
            <p:ph idx="1"/>
          </p:nvPr>
        </p:nvSpPr>
        <p:spPr/>
        <p:txBody>
          <a:bodyPr/>
          <a:lstStyle/>
          <a:p>
            <a:pPr lvl="0"/>
            <a:r>
              <a:rPr lang="en-US" dirty="0"/>
              <a:t>Urethra</a:t>
            </a:r>
          </a:p>
          <a:p>
            <a:pPr lvl="1"/>
            <a:r>
              <a:rPr lang="en-US" dirty="0"/>
              <a:t>Three regions</a:t>
            </a:r>
          </a:p>
          <a:p>
            <a:pPr lvl="1"/>
            <a:r>
              <a:rPr lang="en-US" dirty="0"/>
              <a:t>Prostatic urethra: Portion that passes through prostate gland</a:t>
            </a:r>
          </a:p>
          <a:p>
            <a:pPr lvl="1"/>
            <a:r>
              <a:rPr lang="en-US" dirty="0"/>
              <a:t>Membranous urethra: Short region that passes through pelvic floor</a:t>
            </a:r>
          </a:p>
          <a:p>
            <a:pPr lvl="1"/>
            <a:r>
              <a:rPr lang="en-US" dirty="0"/>
              <a:t>Spongy urethra (also called penile urethra): Extends the length of the penis</a:t>
            </a:r>
          </a:p>
        </p:txBody>
      </p:sp>
      <p:sp>
        <p:nvSpPr>
          <p:cNvPr id="5" name="Slide Number Placeholder 4"/>
          <p:cNvSpPr>
            <a:spLocks noGrp="1"/>
          </p:cNvSpPr>
          <p:nvPr>
            <p:ph type="sldNum" sz="quarter" idx="4"/>
          </p:nvPr>
        </p:nvSpPr>
        <p:spPr/>
        <p:txBody>
          <a:bodyPr/>
          <a:lstStyle/>
          <a:p>
            <a:fld id="{04E34968-DBBB-4A86-ABF3-CD5474A4D247}" type="slidenum">
              <a:rPr lang="en-US" smtClean="0"/>
              <a:pPr/>
              <a:t>25</a:t>
            </a:fld>
            <a:endParaRPr lang="en-US" dirty="0"/>
          </a:p>
        </p:txBody>
      </p:sp>
    </p:spTree>
    <p:extLst>
      <p:ext uri="{BB962C8B-B14F-4D97-AF65-F5344CB8AC3E}">
        <p14:creationId xmlns:p14="http://schemas.microsoft.com/office/powerpoint/2010/main" val="4224777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Accessory Glands</a:t>
            </a:r>
            <a:br>
              <a:rPr lang="en-US" dirty="0"/>
            </a:br>
            <a:r>
              <a:rPr lang="en-US" sz="1600" dirty="0"/>
              <a:t>(Slide 1 of 3) </a:t>
            </a:r>
          </a:p>
        </p:txBody>
      </p:sp>
      <p:sp>
        <p:nvSpPr>
          <p:cNvPr id="3" name="Content Placeholder 2"/>
          <p:cNvSpPr>
            <a:spLocks noGrp="1"/>
          </p:cNvSpPr>
          <p:nvPr>
            <p:ph idx="1"/>
          </p:nvPr>
        </p:nvSpPr>
        <p:spPr/>
        <p:txBody>
          <a:bodyPr/>
          <a:lstStyle/>
          <a:p>
            <a:pPr lvl="0"/>
            <a:r>
              <a:rPr lang="en-US" dirty="0"/>
              <a:t>Seminal vesicles</a:t>
            </a:r>
          </a:p>
          <a:p>
            <a:pPr lvl="1"/>
            <a:r>
              <a:rPr lang="en-US" dirty="0"/>
              <a:t>Saclike glands </a:t>
            </a:r>
          </a:p>
          <a:p>
            <a:pPr lvl="2"/>
            <a:r>
              <a:rPr lang="en-US" dirty="0"/>
              <a:t>Have a short duct that joins with ductus deferens: Forms the ejaculatory ducts that empty into the urethra</a:t>
            </a:r>
          </a:p>
          <a:p>
            <a:pPr lvl="1"/>
            <a:r>
              <a:rPr lang="en-US" dirty="0"/>
              <a:t>Secrete a fluid that contains fructose</a:t>
            </a:r>
          </a:p>
          <a:p>
            <a:pPr lvl="2"/>
            <a:r>
              <a:rPr lang="en-US" dirty="0"/>
              <a:t>Provides an energy source for spermatozoa </a:t>
            </a:r>
          </a:p>
        </p:txBody>
      </p:sp>
      <p:sp>
        <p:nvSpPr>
          <p:cNvPr id="5" name="Slide Number Placeholder 4"/>
          <p:cNvSpPr>
            <a:spLocks noGrp="1"/>
          </p:cNvSpPr>
          <p:nvPr>
            <p:ph type="sldNum" sz="quarter" idx="4"/>
          </p:nvPr>
        </p:nvSpPr>
        <p:spPr/>
        <p:txBody>
          <a:bodyPr/>
          <a:lstStyle/>
          <a:p>
            <a:fld id="{04E34968-DBBB-4A86-ABF3-CD5474A4D247}" type="slidenum">
              <a:rPr lang="en-US" smtClean="0"/>
              <a:pPr/>
              <a:t>26</a:t>
            </a:fld>
            <a:endParaRPr lang="en-US" dirty="0"/>
          </a:p>
        </p:txBody>
      </p:sp>
    </p:spTree>
    <p:extLst>
      <p:ext uri="{BB962C8B-B14F-4D97-AF65-F5344CB8AC3E}">
        <p14:creationId xmlns:p14="http://schemas.microsoft.com/office/powerpoint/2010/main" val="18774645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Accessory Glands</a:t>
            </a:r>
            <a:br>
              <a:rPr lang="en-US" dirty="0"/>
            </a:br>
            <a:r>
              <a:rPr lang="en-US" sz="1600" dirty="0"/>
              <a:t>(Slide 2 of 3) </a:t>
            </a:r>
          </a:p>
        </p:txBody>
      </p:sp>
      <p:sp>
        <p:nvSpPr>
          <p:cNvPr id="3" name="Content Placeholder 2"/>
          <p:cNvSpPr>
            <a:spLocks noGrp="1"/>
          </p:cNvSpPr>
          <p:nvPr>
            <p:ph idx="1"/>
          </p:nvPr>
        </p:nvSpPr>
        <p:spPr/>
        <p:txBody>
          <a:bodyPr/>
          <a:lstStyle/>
          <a:p>
            <a:pPr lvl="0"/>
            <a:r>
              <a:rPr lang="en-US" dirty="0"/>
              <a:t>Prostate</a:t>
            </a:r>
          </a:p>
          <a:p>
            <a:pPr lvl="1"/>
            <a:r>
              <a:rPr lang="en-US" dirty="0"/>
              <a:t>Firm, dense structure</a:t>
            </a:r>
          </a:p>
          <a:p>
            <a:pPr lvl="1"/>
            <a:r>
              <a:rPr lang="en-US" dirty="0"/>
              <a:t>Located just behind urinary bladder </a:t>
            </a:r>
          </a:p>
          <a:p>
            <a:pPr lvl="1"/>
            <a:r>
              <a:rPr lang="en-US" dirty="0"/>
              <a:t>Size of a walnut</a:t>
            </a:r>
          </a:p>
          <a:p>
            <a:pPr lvl="1"/>
            <a:r>
              <a:rPr lang="en-US" dirty="0"/>
              <a:t>Encircles urethra </a:t>
            </a:r>
          </a:p>
          <a:p>
            <a:pPr lvl="1"/>
            <a:r>
              <a:rPr lang="en-US" dirty="0"/>
              <a:t>Numerous short ducts from prostate gland empty into prostatic urethra</a:t>
            </a:r>
          </a:p>
          <a:p>
            <a:pPr lvl="1"/>
            <a:r>
              <a:rPr lang="en-US" dirty="0"/>
              <a:t>Secretions of prostate</a:t>
            </a:r>
          </a:p>
          <a:p>
            <a:pPr lvl="2"/>
            <a:r>
              <a:rPr lang="en-US" dirty="0"/>
              <a:t>Thin, milky colored, alkaline</a:t>
            </a:r>
          </a:p>
          <a:p>
            <a:pPr lvl="2"/>
            <a:r>
              <a:rPr lang="en-US" dirty="0"/>
              <a:t>Enhance motility of sperm</a:t>
            </a:r>
          </a:p>
        </p:txBody>
      </p:sp>
      <p:sp>
        <p:nvSpPr>
          <p:cNvPr id="5" name="Slide Number Placeholder 4"/>
          <p:cNvSpPr>
            <a:spLocks noGrp="1"/>
          </p:cNvSpPr>
          <p:nvPr>
            <p:ph type="sldNum" sz="quarter" idx="4"/>
          </p:nvPr>
        </p:nvSpPr>
        <p:spPr/>
        <p:txBody>
          <a:bodyPr/>
          <a:lstStyle/>
          <a:p>
            <a:fld id="{04E34968-DBBB-4A86-ABF3-CD5474A4D247}" type="slidenum">
              <a:rPr lang="en-US" smtClean="0"/>
              <a:pPr/>
              <a:t>27</a:t>
            </a:fld>
            <a:endParaRPr lang="en-US" dirty="0"/>
          </a:p>
        </p:txBody>
      </p:sp>
    </p:spTree>
    <p:extLst>
      <p:ext uri="{BB962C8B-B14F-4D97-AF65-F5344CB8AC3E}">
        <p14:creationId xmlns:p14="http://schemas.microsoft.com/office/powerpoint/2010/main" val="8486482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Accessory Glands</a:t>
            </a:r>
            <a:br>
              <a:rPr lang="en-US" dirty="0"/>
            </a:br>
            <a:r>
              <a:rPr lang="en-US" sz="1600" dirty="0"/>
              <a:t>(Slide 3 of 3) </a:t>
            </a:r>
          </a:p>
        </p:txBody>
      </p:sp>
      <p:sp>
        <p:nvSpPr>
          <p:cNvPr id="3" name="Content Placeholder 2"/>
          <p:cNvSpPr>
            <a:spLocks noGrp="1"/>
          </p:cNvSpPr>
          <p:nvPr>
            <p:ph idx="1"/>
          </p:nvPr>
        </p:nvSpPr>
        <p:spPr/>
        <p:txBody>
          <a:bodyPr/>
          <a:lstStyle/>
          <a:p>
            <a:pPr lvl="0"/>
            <a:r>
              <a:rPr lang="en-US" dirty="0"/>
              <a:t>Bulbourethral glands (Cowper’s glands)</a:t>
            </a:r>
          </a:p>
          <a:p>
            <a:pPr lvl="1"/>
            <a:r>
              <a:rPr lang="en-US" dirty="0"/>
              <a:t>Small (size of a pea)</a:t>
            </a:r>
          </a:p>
          <a:p>
            <a:pPr lvl="1"/>
            <a:r>
              <a:rPr lang="en-US" dirty="0"/>
              <a:t>Located near the base of penis</a:t>
            </a:r>
          </a:p>
          <a:p>
            <a:pPr lvl="1"/>
            <a:r>
              <a:rPr lang="en-US" dirty="0"/>
              <a:t>Short duct from each gland enters penile urethra</a:t>
            </a:r>
          </a:p>
          <a:p>
            <a:pPr lvl="1"/>
            <a:r>
              <a:rPr lang="en-US" dirty="0"/>
              <a:t>Secrete an alkaline fluid in response to sexual stimulation</a:t>
            </a:r>
          </a:p>
          <a:p>
            <a:pPr lvl="2"/>
            <a:r>
              <a:rPr lang="en-US" dirty="0"/>
              <a:t>Neutralizes acidity of urine residue in urethra</a:t>
            </a:r>
          </a:p>
          <a:p>
            <a:pPr lvl="2"/>
            <a:r>
              <a:rPr lang="en-US" dirty="0"/>
              <a:t>Helps neutralize acidity of vagina</a:t>
            </a:r>
          </a:p>
          <a:p>
            <a:pPr lvl="2"/>
            <a:r>
              <a:rPr lang="en-US" dirty="0"/>
              <a:t>Provides lubrication for tip of penis during intercourse</a:t>
            </a:r>
          </a:p>
        </p:txBody>
      </p:sp>
      <p:sp>
        <p:nvSpPr>
          <p:cNvPr id="5" name="Slide Number Placeholder 4"/>
          <p:cNvSpPr>
            <a:spLocks noGrp="1"/>
          </p:cNvSpPr>
          <p:nvPr>
            <p:ph type="sldNum" sz="quarter" idx="4"/>
          </p:nvPr>
        </p:nvSpPr>
        <p:spPr/>
        <p:txBody>
          <a:bodyPr/>
          <a:lstStyle/>
          <a:p>
            <a:fld id="{04E34968-DBBB-4A86-ABF3-CD5474A4D247}" type="slidenum">
              <a:rPr lang="en-US" smtClean="0"/>
              <a:pPr/>
              <a:t>28</a:t>
            </a:fld>
            <a:endParaRPr lang="en-US" dirty="0"/>
          </a:p>
        </p:txBody>
      </p:sp>
    </p:spTree>
    <p:extLst>
      <p:ext uri="{BB962C8B-B14F-4D97-AF65-F5344CB8AC3E}">
        <p14:creationId xmlns:p14="http://schemas.microsoft.com/office/powerpoint/2010/main" val="42181662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Seminal Fluid </a:t>
            </a:r>
          </a:p>
        </p:txBody>
      </p:sp>
      <p:sp>
        <p:nvSpPr>
          <p:cNvPr id="3" name="Content Placeholder 2"/>
          <p:cNvSpPr>
            <a:spLocks noGrp="1"/>
          </p:cNvSpPr>
          <p:nvPr>
            <p:ph idx="1"/>
          </p:nvPr>
        </p:nvSpPr>
        <p:spPr>
          <a:xfrm>
            <a:off x="685800" y="1641475"/>
            <a:ext cx="7518400" cy="4454525"/>
          </a:xfrm>
        </p:spPr>
        <p:txBody>
          <a:bodyPr/>
          <a:lstStyle/>
          <a:p>
            <a:pPr lvl="0"/>
            <a:r>
              <a:rPr lang="en-US" dirty="0"/>
              <a:t>Slightly alkaline mixture of:</a:t>
            </a:r>
          </a:p>
          <a:p>
            <a:pPr lvl="1"/>
            <a:r>
              <a:rPr lang="en-US" dirty="0"/>
              <a:t>Sperm cells </a:t>
            </a:r>
          </a:p>
          <a:p>
            <a:pPr lvl="1"/>
            <a:r>
              <a:rPr lang="en-US" dirty="0"/>
              <a:t>Secretions from accessory glands</a:t>
            </a:r>
          </a:p>
          <a:p>
            <a:pPr lvl="0"/>
            <a:r>
              <a:rPr lang="en-US" dirty="0"/>
              <a:t>Volume of semen in a single ejaculation: 1.5-6.0 ml</a:t>
            </a:r>
          </a:p>
          <a:p>
            <a:pPr lvl="1"/>
            <a:r>
              <a:rPr lang="en-US" dirty="0"/>
              <a:t>Number of sperm: 50-150 million sperm per milliliter of semen</a:t>
            </a:r>
          </a:p>
          <a:p>
            <a:pPr lvl="2"/>
            <a:r>
              <a:rPr lang="en-US" dirty="0"/>
              <a:t>Sperm counts below 10-20 million: Usually cause fertility problems</a:t>
            </a:r>
          </a:p>
          <a:p>
            <a:pPr lvl="2"/>
            <a:r>
              <a:rPr lang="en-US" dirty="0"/>
              <a:t>Only one spermatozoon penetrates and fertilizes an ovum however, takes several million to ensure fertilization</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29</a:t>
            </a:fld>
            <a:endParaRPr lang="en-US" dirty="0"/>
          </a:p>
        </p:txBody>
      </p:sp>
    </p:spTree>
    <p:extLst>
      <p:ext uri="{BB962C8B-B14F-4D97-AF65-F5344CB8AC3E}">
        <p14:creationId xmlns:p14="http://schemas.microsoft.com/office/powerpoint/2010/main" val="2449472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a:buFont typeface="+mj-lt"/>
              <a:buAutoNum type="arabicPeriod" startAt="4"/>
            </a:pPr>
            <a:r>
              <a:rPr lang="en-US" dirty="0"/>
              <a:t>Trace the pathway of sperm from the testes to the outside of the body.</a:t>
            </a:r>
          </a:p>
          <a:p>
            <a:pPr marL="457200">
              <a:buFont typeface="+mj-lt"/>
              <a:buAutoNum type="arabicPeriod" startAt="4"/>
            </a:pPr>
            <a:r>
              <a:rPr lang="en-US" dirty="0"/>
              <a:t>Outline the physiologic events in the male sexual response.</a:t>
            </a:r>
          </a:p>
          <a:p>
            <a:pPr marL="457200">
              <a:buFont typeface="+mj-lt"/>
              <a:buAutoNum type="arabicPeriod" startAt="4"/>
            </a:pPr>
            <a:r>
              <a:rPr lang="en-US" dirty="0"/>
              <a:t>Describe the roles of gonadotropin-releasing hormone (GnRH), follicle-stimulating hormone (FSH), luteinizing hormone (LH), and testosterone in male reproductive functions.</a:t>
            </a:r>
          </a:p>
        </p:txBody>
      </p:sp>
      <p:sp>
        <p:nvSpPr>
          <p:cNvPr id="5" name="Slide Number Placeholder 4"/>
          <p:cNvSpPr>
            <a:spLocks noGrp="1"/>
          </p:cNvSpPr>
          <p:nvPr>
            <p:ph type="sldNum" sz="quarter" idx="4"/>
          </p:nvPr>
        </p:nvSpPr>
        <p:spPr/>
        <p:txBody>
          <a:bodyPr/>
          <a:lstStyle/>
          <a:p>
            <a:fld id="{04E34968-DBBB-4A86-ABF3-CD5474A4D247}" type="slidenum">
              <a:rPr lang="en-US" smtClean="0"/>
              <a:pPr/>
              <a:t>3</a:t>
            </a:fld>
            <a:endParaRPr lang="en-US" dirty="0"/>
          </a:p>
        </p:txBody>
      </p:sp>
      <p:sp>
        <p:nvSpPr>
          <p:cNvPr id="10" name="Title 1"/>
          <p:cNvSpPr>
            <a:spLocks noGrp="1"/>
          </p:cNvSpPr>
          <p:nvPr>
            <p:ph type="title"/>
          </p:nvPr>
        </p:nvSpPr>
        <p:spPr>
          <a:xfrm>
            <a:off x="0" y="228600"/>
            <a:ext cx="9144000" cy="1219200"/>
          </a:xfrm>
        </p:spPr>
        <p:txBody>
          <a:bodyPr/>
          <a:lstStyle/>
          <a:p>
            <a:r>
              <a:rPr lang="en-US" dirty="0"/>
              <a:t>Learning Objectives</a:t>
            </a:r>
            <a:br>
              <a:rPr lang="en-US" dirty="0"/>
            </a:br>
            <a:r>
              <a:rPr lang="en-US" dirty="0"/>
              <a:t>Lesson 16.1: Male Reproductive System</a:t>
            </a:r>
            <a:br>
              <a:rPr lang="en-US" dirty="0"/>
            </a:br>
            <a:r>
              <a:rPr lang="en-US" sz="1600" dirty="0"/>
              <a:t>(Slide 2 of 2)</a:t>
            </a:r>
          </a:p>
        </p:txBody>
      </p:sp>
    </p:spTree>
    <p:extLst>
      <p:ext uri="{BB962C8B-B14F-4D97-AF65-F5344CB8AC3E}">
        <p14:creationId xmlns:p14="http://schemas.microsoft.com/office/powerpoint/2010/main" val="4901661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Penis </a:t>
            </a:r>
            <a:br>
              <a:rPr lang="en-US" dirty="0"/>
            </a:br>
            <a:r>
              <a:rPr lang="en-US" sz="1600" dirty="0"/>
              <a:t>(Slide 1 of 3)</a:t>
            </a:r>
          </a:p>
        </p:txBody>
      </p:sp>
      <p:sp>
        <p:nvSpPr>
          <p:cNvPr id="3" name="Content Placeholder 2"/>
          <p:cNvSpPr>
            <a:spLocks noGrp="1"/>
          </p:cNvSpPr>
          <p:nvPr>
            <p:ph idx="1"/>
          </p:nvPr>
        </p:nvSpPr>
        <p:spPr/>
        <p:txBody>
          <a:bodyPr/>
          <a:lstStyle/>
          <a:p>
            <a:pPr lvl="0"/>
            <a:r>
              <a:rPr lang="en-US" dirty="0"/>
              <a:t>Male copulatory organ</a:t>
            </a:r>
          </a:p>
          <a:p>
            <a:pPr lvl="0"/>
            <a:r>
              <a:rPr lang="en-US" dirty="0"/>
              <a:t>Transfers sperm to the vagina</a:t>
            </a:r>
          </a:p>
          <a:p>
            <a:pPr lvl="0"/>
            <a:r>
              <a:rPr lang="en-US" dirty="0"/>
              <a:t>Consists of three columns of erectile tissue</a:t>
            </a:r>
          </a:p>
          <a:p>
            <a:pPr lvl="1"/>
            <a:r>
              <a:rPr lang="en-US" dirty="0"/>
              <a:t>Wrapped in connective tissue and covered with skin</a:t>
            </a:r>
          </a:p>
          <a:p>
            <a:pPr lvl="2"/>
            <a:r>
              <a:rPr lang="en-US" dirty="0"/>
              <a:t>Two dorsal columns: Corpora cavernosa</a:t>
            </a:r>
          </a:p>
          <a:p>
            <a:pPr lvl="2"/>
            <a:r>
              <a:rPr lang="en-US" dirty="0"/>
              <a:t>Single, midline ventral column: Corpus spongiosum</a:t>
            </a:r>
            <a:r>
              <a:rPr lang="en-US" dirty="0">
                <a:latin typeface="Arial"/>
                <a:cs typeface="Arial"/>
              </a:rPr>
              <a:t>—</a:t>
            </a:r>
            <a:r>
              <a:rPr lang="en-US" dirty="0"/>
              <a:t> surround the urethra</a:t>
            </a:r>
          </a:p>
        </p:txBody>
      </p:sp>
      <p:sp>
        <p:nvSpPr>
          <p:cNvPr id="5" name="Slide Number Placeholder 4"/>
          <p:cNvSpPr>
            <a:spLocks noGrp="1"/>
          </p:cNvSpPr>
          <p:nvPr>
            <p:ph type="sldNum" sz="quarter" idx="4"/>
          </p:nvPr>
        </p:nvSpPr>
        <p:spPr/>
        <p:txBody>
          <a:bodyPr/>
          <a:lstStyle/>
          <a:p>
            <a:fld id="{04E34968-DBBB-4A86-ABF3-CD5474A4D247}" type="slidenum">
              <a:rPr lang="en-US" smtClean="0"/>
              <a:pPr/>
              <a:t>30</a:t>
            </a:fld>
            <a:endParaRPr lang="en-US" dirty="0"/>
          </a:p>
        </p:txBody>
      </p:sp>
    </p:spTree>
    <p:extLst>
      <p:ext uri="{BB962C8B-B14F-4D97-AF65-F5344CB8AC3E}">
        <p14:creationId xmlns:p14="http://schemas.microsoft.com/office/powerpoint/2010/main" val="35770919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Penis </a:t>
            </a:r>
            <a:br>
              <a:rPr lang="en-US" dirty="0"/>
            </a:br>
            <a:r>
              <a:rPr lang="en-US" sz="1600" dirty="0"/>
              <a:t>(Slide 2 of 3)</a:t>
            </a:r>
          </a:p>
        </p:txBody>
      </p:sp>
      <p:sp>
        <p:nvSpPr>
          <p:cNvPr id="3" name="Content Placeholder 2"/>
          <p:cNvSpPr>
            <a:spLocks noGrp="1"/>
          </p:cNvSpPr>
          <p:nvPr>
            <p:ph idx="1"/>
          </p:nvPr>
        </p:nvSpPr>
        <p:spPr/>
        <p:txBody>
          <a:bodyPr/>
          <a:lstStyle/>
          <a:p>
            <a:pPr lvl="0"/>
            <a:r>
              <a:rPr lang="en-US" dirty="0"/>
              <a:t>Parts of the penis</a:t>
            </a:r>
          </a:p>
          <a:p>
            <a:pPr lvl="1"/>
            <a:r>
              <a:rPr lang="en-US" dirty="0"/>
              <a:t>Root: Attaches penis to the pubic arch</a:t>
            </a:r>
          </a:p>
          <a:p>
            <a:pPr lvl="1"/>
            <a:r>
              <a:rPr lang="en-US" dirty="0"/>
              <a:t>Body (or shaft): Visible portion</a:t>
            </a:r>
          </a:p>
          <a:p>
            <a:pPr lvl="1"/>
            <a:r>
              <a:rPr lang="en-US" dirty="0"/>
              <a:t>Glans penis: Distal end of the penis</a:t>
            </a:r>
          </a:p>
          <a:p>
            <a:pPr lvl="2"/>
            <a:r>
              <a:rPr lang="en-US" dirty="0"/>
              <a:t>Formed by expansion of corpus spongiosum</a:t>
            </a:r>
          </a:p>
        </p:txBody>
      </p:sp>
      <p:sp>
        <p:nvSpPr>
          <p:cNvPr id="5" name="Slide Number Placeholder 4"/>
          <p:cNvSpPr>
            <a:spLocks noGrp="1"/>
          </p:cNvSpPr>
          <p:nvPr>
            <p:ph type="sldNum" sz="quarter" idx="4"/>
          </p:nvPr>
        </p:nvSpPr>
        <p:spPr/>
        <p:txBody>
          <a:bodyPr/>
          <a:lstStyle/>
          <a:p>
            <a:fld id="{04E34968-DBBB-4A86-ABF3-CD5474A4D247}" type="slidenum">
              <a:rPr lang="en-US" smtClean="0"/>
              <a:pPr/>
              <a:t>31</a:t>
            </a:fld>
            <a:endParaRPr lang="en-US" dirty="0"/>
          </a:p>
        </p:txBody>
      </p:sp>
    </p:spTree>
    <p:extLst>
      <p:ext uri="{BB962C8B-B14F-4D97-AF65-F5344CB8AC3E}">
        <p14:creationId xmlns:p14="http://schemas.microsoft.com/office/powerpoint/2010/main" val="36847051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Penis </a:t>
            </a:r>
            <a:br>
              <a:rPr lang="en-US" dirty="0"/>
            </a:br>
            <a:r>
              <a:rPr lang="en-US" sz="1600" dirty="0"/>
              <a:t>(Slide 3 of 3)</a:t>
            </a:r>
          </a:p>
        </p:txBody>
      </p:sp>
      <p:sp>
        <p:nvSpPr>
          <p:cNvPr id="3" name="Content Placeholder 2"/>
          <p:cNvSpPr>
            <a:spLocks noGrp="1"/>
          </p:cNvSpPr>
          <p:nvPr>
            <p:ph idx="1"/>
          </p:nvPr>
        </p:nvSpPr>
        <p:spPr/>
        <p:txBody>
          <a:bodyPr/>
          <a:lstStyle/>
          <a:p>
            <a:pPr lvl="0"/>
            <a:r>
              <a:rPr lang="en-US" dirty="0"/>
              <a:t>Parts of the penis</a:t>
            </a:r>
          </a:p>
          <a:p>
            <a:pPr lvl="1"/>
            <a:r>
              <a:rPr lang="en-US" dirty="0"/>
              <a:t>Corpus spongiosum: Expands at the end of the penis</a:t>
            </a:r>
          </a:p>
          <a:p>
            <a:pPr lvl="2"/>
            <a:r>
              <a:rPr lang="en-US" dirty="0"/>
              <a:t>Forms the glans penis</a:t>
            </a:r>
          </a:p>
          <a:p>
            <a:pPr lvl="1"/>
            <a:r>
              <a:rPr lang="en-US" dirty="0"/>
              <a:t>Urethral orifice: Opening of the penis at tip of glans penis</a:t>
            </a:r>
          </a:p>
          <a:p>
            <a:pPr lvl="1"/>
            <a:r>
              <a:rPr lang="en-US" dirty="0"/>
              <a:t>Prepuce (foreskin): Loose fold of skin</a:t>
            </a:r>
          </a:p>
          <a:p>
            <a:pPr lvl="2"/>
            <a:r>
              <a:rPr lang="en-US" dirty="0"/>
              <a:t>Covers the glans penis</a:t>
            </a:r>
          </a:p>
        </p:txBody>
      </p:sp>
      <p:sp>
        <p:nvSpPr>
          <p:cNvPr id="5" name="Slide Number Placeholder 4"/>
          <p:cNvSpPr>
            <a:spLocks noGrp="1"/>
          </p:cNvSpPr>
          <p:nvPr>
            <p:ph type="sldNum" sz="quarter" idx="4"/>
          </p:nvPr>
        </p:nvSpPr>
        <p:spPr/>
        <p:txBody>
          <a:bodyPr/>
          <a:lstStyle/>
          <a:p>
            <a:fld id="{04E34968-DBBB-4A86-ABF3-CD5474A4D247}" type="slidenum">
              <a:rPr lang="en-US" smtClean="0"/>
              <a:pPr/>
              <a:t>32</a:t>
            </a:fld>
            <a:endParaRPr lang="en-US" dirty="0"/>
          </a:p>
        </p:txBody>
      </p:sp>
    </p:spTree>
    <p:extLst>
      <p:ext uri="{BB962C8B-B14F-4D97-AF65-F5344CB8AC3E}">
        <p14:creationId xmlns:p14="http://schemas.microsoft.com/office/powerpoint/2010/main" val="17400735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Male Sexual Response</a:t>
            </a:r>
            <a:br>
              <a:rPr lang="en-US" dirty="0"/>
            </a:br>
            <a:r>
              <a:rPr lang="en-US" sz="1600" dirty="0"/>
              <a:t>(Slide 1 of 3) </a:t>
            </a:r>
          </a:p>
        </p:txBody>
      </p:sp>
      <p:sp>
        <p:nvSpPr>
          <p:cNvPr id="3" name="Content Placeholder 2"/>
          <p:cNvSpPr>
            <a:spLocks noGrp="1"/>
          </p:cNvSpPr>
          <p:nvPr>
            <p:ph idx="1"/>
          </p:nvPr>
        </p:nvSpPr>
        <p:spPr/>
        <p:txBody>
          <a:bodyPr/>
          <a:lstStyle/>
          <a:p>
            <a:pPr lvl="0"/>
            <a:r>
              <a:rPr lang="en-US" dirty="0"/>
              <a:t>Absence of sexual arousal</a:t>
            </a:r>
          </a:p>
          <a:p>
            <a:pPr lvl="1"/>
            <a:r>
              <a:rPr lang="en-US" dirty="0"/>
              <a:t>Erectile tissue of penis contains only a small volume of blood</a:t>
            </a:r>
          </a:p>
          <a:p>
            <a:pPr lvl="2"/>
            <a:r>
              <a:rPr lang="en-US" dirty="0"/>
              <a:t>Causes penis to be flaccid</a:t>
            </a:r>
          </a:p>
          <a:p>
            <a:pPr lvl="0"/>
            <a:r>
              <a:rPr lang="en-US" dirty="0"/>
              <a:t>During sexual excitement</a:t>
            </a:r>
          </a:p>
          <a:p>
            <a:pPr lvl="1"/>
            <a:r>
              <a:rPr lang="en-US" dirty="0"/>
              <a:t>Arterioles that supply blood to the erectile tissue dilate</a:t>
            </a:r>
          </a:p>
          <a:p>
            <a:pPr lvl="1"/>
            <a:r>
              <a:rPr lang="en-US" dirty="0"/>
              <a:t>Spaces in the erectile tissue become engorged with blood</a:t>
            </a:r>
          </a:p>
          <a:p>
            <a:pPr lvl="2"/>
            <a:r>
              <a:rPr lang="en-US" dirty="0"/>
              <a:t>Penis enlarges and becomes rigid: Erection </a:t>
            </a:r>
          </a:p>
        </p:txBody>
      </p:sp>
      <p:sp>
        <p:nvSpPr>
          <p:cNvPr id="5" name="Slide Number Placeholder 4"/>
          <p:cNvSpPr>
            <a:spLocks noGrp="1"/>
          </p:cNvSpPr>
          <p:nvPr>
            <p:ph type="sldNum" sz="quarter" idx="4"/>
          </p:nvPr>
        </p:nvSpPr>
        <p:spPr/>
        <p:txBody>
          <a:bodyPr/>
          <a:lstStyle/>
          <a:p>
            <a:fld id="{04E34968-DBBB-4A86-ABF3-CD5474A4D247}" type="slidenum">
              <a:rPr lang="en-US" smtClean="0"/>
              <a:pPr/>
              <a:t>33</a:t>
            </a:fld>
            <a:endParaRPr lang="en-US" dirty="0"/>
          </a:p>
        </p:txBody>
      </p:sp>
    </p:spTree>
    <p:extLst>
      <p:ext uri="{BB962C8B-B14F-4D97-AF65-F5344CB8AC3E}">
        <p14:creationId xmlns:p14="http://schemas.microsoft.com/office/powerpoint/2010/main" val="40051708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Male Sexual Response</a:t>
            </a:r>
            <a:br>
              <a:rPr lang="en-US" dirty="0"/>
            </a:br>
            <a:r>
              <a:rPr lang="en-US" sz="1600" dirty="0"/>
              <a:t>(Slide 2 of 3) </a:t>
            </a:r>
          </a:p>
        </p:txBody>
      </p:sp>
      <p:sp>
        <p:nvSpPr>
          <p:cNvPr id="3" name="Content Placeholder 2"/>
          <p:cNvSpPr>
            <a:spLocks noGrp="1"/>
          </p:cNvSpPr>
          <p:nvPr>
            <p:ph idx="1"/>
          </p:nvPr>
        </p:nvSpPr>
        <p:spPr/>
        <p:txBody>
          <a:bodyPr/>
          <a:lstStyle/>
          <a:p>
            <a:pPr lvl="0"/>
            <a:r>
              <a:rPr lang="en-US" dirty="0"/>
              <a:t>Continued sexual stimulation</a:t>
            </a:r>
          </a:p>
          <a:p>
            <a:pPr lvl="1"/>
            <a:r>
              <a:rPr lang="en-US" dirty="0"/>
              <a:t>Reflexes that promote an erection become more intense </a:t>
            </a:r>
          </a:p>
          <a:p>
            <a:pPr lvl="1"/>
            <a:r>
              <a:rPr lang="en-US" dirty="0"/>
              <a:t>Level is reached that prompts a surge of impulses to genital organs</a:t>
            </a:r>
          </a:p>
          <a:p>
            <a:pPr lvl="2"/>
            <a:r>
              <a:rPr lang="en-US" dirty="0"/>
              <a:t>Stimulate rhythmic contractions of epididymides, vasa deferentia, and ejaculatory ducts</a:t>
            </a:r>
          </a:p>
          <a:p>
            <a:pPr lvl="2"/>
            <a:r>
              <a:rPr lang="en-US" dirty="0"/>
              <a:t>Cause contractions of accessory glands, which results in emission: Forceful discharge of semen into urethra</a:t>
            </a:r>
          </a:p>
        </p:txBody>
      </p:sp>
      <p:sp>
        <p:nvSpPr>
          <p:cNvPr id="5" name="Slide Number Placeholder 4"/>
          <p:cNvSpPr>
            <a:spLocks noGrp="1"/>
          </p:cNvSpPr>
          <p:nvPr>
            <p:ph type="sldNum" sz="quarter" idx="4"/>
          </p:nvPr>
        </p:nvSpPr>
        <p:spPr/>
        <p:txBody>
          <a:bodyPr/>
          <a:lstStyle/>
          <a:p>
            <a:fld id="{04E34968-DBBB-4A86-ABF3-CD5474A4D247}" type="slidenum">
              <a:rPr lang="en-US" smtClean="0"/>
              <a:pPr/>
              <a:t>34</a:t>
            </a:fld>
            <a:endParaRPr lang="en-US" dirty="0"/>
          </a:p>
        </p:txBody>
      </p:sp>
    </p:spTree>
    <p:extLst>
      <p:ext uri="{BB962C8B-B14F-4D97-AF65-F5344CB8AC3E}">
        <p14:creationId xmlns:p14="http://schemas.microsoft.com/office/powerpoint/2010/main" val="1695831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Male Sexual Response</a:t>
            </a:r>
            <a:br>
              <a:rPr lang="en-US" dirty="0"/>
            </a:br>
            <a:r>
              <a:rPr lang="en-US" sz="1600" dirty="0"/>
              <a:t>(Slide 3 of 3) </a:t>
            </a:r>
          </a:p>
        </p:txBody>
      </p:sp>
      <p:sp>
        <p:nvSpPr>
          <p:cNvPr id="3" name="Content Placeholder 2"/>
          <p:cNvSpPr>
            <a:spLocks noGrp="1"/>
          </p:cNvSpPr>
          <p:nvPr>
            <p:ph idx="1"/>
          </p:nvPr>
        </p:nvSpPr>
        <p:spPr/>
        <p:txBody>
          <a:bodyPr/>
          <a:lstStyle/>
          <a:p>
            <a:pPr lvl="0"/>
            <a:r>
              <a:rPr lang="en-US" dirty="0"/>
              <a:t>Ejaculation: Immediately follows emission </a:t>
            </a:r>
          </a:p>
          <a:p>
            <a:pPr lvl="1"/>
            <a:r>
              <a:rPr lang="en-US" dirty="0"/>
              <a:t>Forceful expulsion of semen from urethra to the exterior</a:t>
            </a:r>
          </a:p>
          <a:p>
            <a:pPr lvl="1"/>
            <a:r>
              <a:rPr lang="en-US" dirty="0"/>
              <a:t>Sphincters of urinary bladder constrict (during emission and ejaculation)</a:t>
            </a:r>
          </a:p>
          <a:p>
            <a:pPr lvl="2"/>
            <a:r>
              <a:rPr lang="en-US" dirty="0"/>
              <a:t>Prevents semen from entering bladder </a:t>
            </a:r>
          </a:p>
          <a:p>
            <a:pPr lvl="2"/>
            <a:r>
              <a:rPr lang="en-US" dirty="0"/>
              <a:t>Inhibits flow of urine from the bladder</a:t>
            </a:r>
          </a:p>
        </p:txBody>
      </p:sp>
      <p:sp>
        <p:nvSpPr>
          <p:cNvPr id="5" name="Slide Number Placeholder 4"/>
          <p:cNvSpPr>
            <a:spLocks noGrp="1"/>
          </p:cNvSpPr>
          <p:nvPr>
            <p:ph type="sldNum" sz="quarter" idx="4"/>
          </p:nvPr>
        </p:nvSpPr>
        <p:spPr/>
        <p:txBody>
          <a:bodyPr/>
          <a:lstStyle/>
          <a:p>
            <a:fld id="{04E34968-DBBB-4A86-ABF3-CD5474A4D247}" type="slidenum">
              <a:rPr lang="en-US" smtClean="0"/>
              <a:pPr/>
              <a:t>35</a:t>
            </a:fld>
            <a:endParaRPr lang="en-US" dirty="0"/>
          </a:p>
        </p:txBody>
      </p:sp>
    </p:spTree>
    <p:extLst>
      <p:ext uri="{BB962C8B-B14F-4D97-AF65-F5344CB8AC3E}">
        <p14:creationId xmlns:p14="http://schemas.microsoft.com/office/powerpoint/2010/main" val="32086990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Hormonal Control</a:t>
            </a:r>
            <a:br>
              <a:rPr lang="en-US" dirty="0"/>
            </a:br>
            <a:r>
              <a:rPr lang="en-US" sz="1600" dirty="0"/>
              <a:t>(Slide 1 of 3) </a:t>
            </a:r>
          </a:p>
        </p:txBody>
      </p:sp>
      <p:sp>
        <p:nvSpPr>
          <p:cNvPr id="3" name="Content Placeholder 2"/>
          <p:cNvSpPr>
            <a:spLocks noGrp="1"/>
          </p:cNvSpPr>
          <p:nvPr>
            <p:ph idx="1"/>
          </p:nvPr>
        </p:nvSpPr>
        <p:spPr/>
        <p:txBody>
          <a:bodyPr/>
          <a:lstStyle/>
          <a:p>
            <a:pPr lvl="0"/>
            <a:r>
              <a:rPr lang="en-US" dirty="0"/>
              <a:t>Puberty in males: Reproductive organs become sexually mature</a:t>
            </a:r>
          </a:p>
          <a:p>
            <a:pPr lvl="1"/>
            <a:r>
              <a:rPr lang="en-US" dirty="0"/>
              <a:t>Begins: 10-12 years of age</a:t>
            </a:r>
          </a:p>
          <a:p>
            <a:pPr lvl="2"/>
            <a:r>
              <a:rPr lang="en-US" dirty="0"/>
              <a:t>Continues until 16-18 years of age</a:t>
            </a:r>
          </a:p>
          <a:p>
            <a:pPr lvl="1"/>
            <a:r>
              <a:rPr lang="en-US" dirty="0"/>
              <a:t>Hypothalamus </a:t>
            </a:r>
          </a:p>
          <a:p>
            <a:pPr lvl="2"/>
            <a:r>
              <a:rPr lang="en-US" dirty="0"/>
              <a:t>Begins to secrete gonadotropin-releasing hormone (GnRH): Enters blood and goes to anterior pituitary gland</a:t>
            </a:r>
          </a:p>
          <a:p>
            <a:pPr lvl="1"/>
            <a:r>
              <a:rPr lang="en-US" dirty="0"/>
              <a:t>Anterior pituitary starts secreting luteinizing hormone (LH) and follicle-stimulating hormone (FSH)</a:t>
            </a:r>
          </a:p>
        </p:txBody>
      </p:sp>
      <p:sp>
        <p:nvSpPr>
          <p:cNvPr id="5" name="Slide Number Placeholder 4"/>
          <p:cNvSpPr>
            <a:spLocks noGrp="1"/>
          </p:cNvSpPr>
          <p:nvPr>
            <p:ph type="sldNum" sz="quarter" idx="4"/>
          </p:nvPr>
        </p:nvSpPr>
        <p:spPr/>
        <p:txBody>
          <a:bodyPr/>
          <a:lstStyle/>
          <a:p>
            <a:fld id="{04E34968-DBBB-4A86-ABF3-CD5474A4D247}" type="slidenum">
              <a:rPr lang="en-US" smtClean="0"/>
              <a:pPr/>
              <a:t>36</a:t>
            </a:fld>
            <a:endParaRPr lang="en-US" dirty="0"/>
          </a:p>
        </p:txBody>
      </p:sp>
    </p:spTree>
    <p:extLst>
      <p:ext uri="{BB962C8B-B14F-4D97-AF65-F5344CB8AC3E}">
        <p14:creationId xmlns:p14="http://schemas.microsoft.com/office/powerpoint/2010/main" val="11734692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Hormonal Control</a:t>
            </a:r>
            <a:br>
              <a:rPr lang="en-US" dirty="0"/>
            </a:br>
            <a:r>
              <a:rPr lang="en-US" sz="1600" dirty="0"/>
              <a:t>(Slide 2 of 3) </a:t>
            </a:r>
          </a:p>
        </p:txBody>
      </p:sp>
      <p:sp>
        <p:nvSpPr>
          <p:cNvPr id="3" name="Content Placeholder 2"/>
          <p:cNvSpPr>
            <a:spLocks noGrp="1"/>
          </p:cNvSpPr>
          <p:nvPr>
            <p:ph idx="1"/>
          </p:nvPr>
        </p:nvSpPr>
        <p:spPr/>
        <p:txBody>
          <a:bodyPr/>
          <a:lstStyle/>
          <a:p>
            <a:pPr lvl="0"/>
            <a:r>
              <a:rPr lang="en-US" dirty="0"/>
              <a:t>LH</a:t>
            </a:r>
          </a:p>
          <a:p>
            <a:pPr lvl="1"/>
            <a:r>
              <a:rPr lang="en-US" dirty="0"/>
              <a:t>Promotes growth of interstitial cells (cells of Leydig) in testes </a:t>
            </a:r>
          </a:p>
          <a:p>
            <a:pPr lvl="2"/>
            <a:r>
              <a:rPr lang="en-US" dirty="0"/>
              <a:t>Stimulates them to secrete testosterone</a:t>
            </a:r>
          </a:p>
          <a:p>
            <a:pPr lvl="0"/>
            <a:r>
              <a:rPr lang="en-US" dirty="0"/>
              <a:t>FSH</a:t>
            </a:r>
          </a:p>
          <a:p>
            <a:pPr lvl="1"/>
            <a:r>
              <a:rPr lang="en-US" dirty="0"/>
              <a:t>Binds with receptor sites on sustentacular cells (Sertoli cells) in seminiferous tubules</a:t>
            </a:r>
          </a:p>
          <a:p>
            <a:pPr lvl="2"/>
            <a:r>
              <a:rPr lang="en-US" dirty="0"/>
              <a:t>Makes spermatogenic cells respond to stimulation by testosterone: Stimulates spermatogenesis in seminiferous tubules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37</a:t>
            </a:fld>
            <a:endParaRPr lang="en-US" dirty="0"/>
          </a:p>
        </p:txBody>
      </p:sp>
    </p:spTree>
    <p:extLst>
      <p:ext uri="{BB962C8B-B14F-4D97-AF65-F5344CB8AC3E}">
        <p14:creationId xmlns:p14="http://schemas.microsoft.com/office/powerpoint/2010/main" val="18565175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Hormonal Control</a:t>
            </a:r>
            <a:br>
              <a:rPr lang="en-US" dirty="0"/>
            </a:br>
            <a:r>
              <a:rPr lang="en-US" sz="1600" dirty="0"/>
              <a:t>(Slide 3 of 3) </a:t>
            </a:r>
          </a:p>
        </p:txBody>
      </p:sp>
      <p:sp>
        <p:nvSpPr>
          <p:cNvPr id="3" name="Content Placeholder 2"/>
          <p:cNvSpPr>
            <a:spLocks noGrp="1"/>
          </p:cNvSpPr>
          <p:nvPr>
            <p:ph idx="1"/>
          </p:nvPr>
        </p:nvSpPr>
        <p:spPr/>
        <p:txBody>
          <a:bodyPr/>
          <a:lstStyle/>
          <a:p>
            <a:pPr lvl="0"/>
            <a:r>
              <a:rPr lang="en-US" dirty="0"/>
              <a:t>Testosterone (at puberty)</a:t>
            </a:r>
          </a:p>
          <a:p>
            <a:pPr lvl="1"/>
            <a:r>
              <a:rPr lang="en-US" dirty="0"/>
              <a:t>Promotes maturation of male reproductive organs</a:t>
            </a:r>
          </a:p>
          <a:p>
            <a:pPr lvl="1"/>
            <a:r>
              <a:rPr lang="en-US" dirty="0"/>
              <a:t>Stimulates spermatogenesis</a:t>
            </a:r>
          </a:p>
          <a:p>
            <a:pPr lvl="1"/>
            <a:r>
              <a:rPr lang="en-US" dirty="0"/>
              <a:t>Promotes development of male secondary sex characteristics </a:t>
            </a:r>
          </a:p>
        </p:txBody>
      </p:sp>
      <p:sp>
        <p:nvSpPr>
          <p:cNvPr id="5" name="Slide Number Placeholder 4"/>
          <p:cNvSpPr>
            <a:spLocks noGrp="1"/>
          </p:cNvSpPr>
          <p:nvPr>
            <p:ph type="sldNum" sz="quarter" idx="4"/>
          </p:nvPr>
        </p:nvSpPr>
        <p:spPr/>
        <p:txBody>
          <a:bodyPr/>
          <a:lstStyle/>
          <a:p>
            <a:fld id="{04E34968-DBBB-4A86-ABF3-CD5474A4D247}" type="slidenum">
              <a:rPr lang="en-US" smtClean="0"/>
              <a:pPr/>
              <a:t>38</a:t>
            </a:fld>
            <a:endParaRPr lang="en-US" dirty="0"/>
          </a:p>
        </p:txBody>
      </p:sp>
    </p:spTree>
    <p:extLst>
      <p:ext uri="{BB962C8B-B14F-4D97-AF65-F5344CB8AC3E}">
        <p14:creationId xmlns:p14="http://schemas.microsoft.com/office/powerpoint/2010/main" val="27895546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a:t>Learning Objectives</a:t>
            </a:r>
            <a:br>
              <a:rPr lang="en-US" dirty="0"/>
            </a:br>
            <a:r>
              <a:rPr lang="en-US" dirty="0"/>
              <a:t>Lesson 16.2: Female Reproductive System</a:t>
            </a:r>
            <a:br>
              <a:rPr lang="en-US" dirty="0"/>
            </a:br>
            <a:r>
              <a:rPr lang="en-US" sz="1600" dirty="0"/>
              <a:t>(Slide 1 of 2)</a:t>
            </a:r>
          </a:p>
        </p:txBody>
      </p:sp>
      <p:sp>
        <p:nvSpPr>
          <p:cNvPr id="3" name="Content Placeholder 2"/>
          <p:cNvSpPr>
            <a:spLocks noGrp="1"/>
          </p:cNvSpPr>
          <p:nvPr>
            <p:ph idx="1"/>
          </p:nvPr>
        </p:nvSpPr>
        <p:spPr/>
        <p:txBody>
          <a:bodyPr/>
          <a:lstStyle/>
          <a:p>
            <a:pPr marL="457200">
              <a:buFont typeface="+mj-lt"/>
              <a:buAutoNum type="arabicPeriod" startAt="7"/>
            </a:pPr>
            <a:r>
              <a:rPr lang="en-US" dirty="0"/>
              <a:t>Identify each component of the female reproductive system, including the mammary glands.</a:t>
            </a:r>
          </a:p>
          <a:p>
            <a:pPr marL="457200">
              <a:buFont typeface="+mj-lt"/>
              <a:buAutoNum type="arabicPeriod" startAt="7"/>
            </a:pPr>
            <a:r>
              <a:rPr lang="en-US" dirty="0"/>
              <a:t>Describe oogenesis.</a:t>
            </a:r>
          </a:p>
          <a:p>
            <a:pPr marL="457200">
              <a:buFont typeface="+mj-lt"/>
              <a:buAutoNum type="arabicPeriod" startAt="7"/>
            </a:pPr>
            <a:r>
              <a:rPr lang="en-US" dirty="0"/>
              <a:t>Describe the development of ovarian follicles.</a:t>
            </a:r>
          </a:p>
          <a:p>
            <a:pPr marL="457200" indent="-457200">
              <a:buFont typeface="+mj-lt"/>
              <a:buAutoNum type="arabicPeriod" startAt="7"/>
            </a:pPr>
            <a:r>
              <a:rPr lang="en-US" dirty="0"/>
              <a:t>Outline the physiologic events in the female sexual response.</a:t>
            </a:r>
          </a:p>
        </p:txBody>
      </p:sp>
      <p:sp>
        <p:nvSpPr>
          <p:cNvPr id="5" name="Slide Number Placeholder 4"/>
          <p:cNvSpPr>
            <a:spLocks noGrp="1"/>
          </p:cNvSpPr>
          <p:nvPr>
            <p:ph type="sldNum" sz="quarter" idx="4"/>
          </p:nvPr>
        </p:nvSpPr>
        <p:spPr/>
        <p:txBody>
          <a:bodyPr/>
          <a:lstStyle/>
          <a:p>
            <a:fld id="{04E34968-DBBB-4A86-ABF3-CD5474A4D247}" type="slidenum">
              <a:rPr lang="en-US" smtClean="0"/>
              <a:pPr/>
              <a:t>39</a:t>
            </a:fld>
            <a:endParaRPr lang="en-US" dirty="0"/>
          </a:p>
        </p:txBody>
      </p:sp>
    </p:spTree>
    <p:extLst>
      <p:ext uri="{BB962C8B-B14F-4D97-AF65-F5344CB8AC3E}">
        <p14:creationId xmlns:p14="http://schemas.microsoft.com/office/powerpoint/2010/main" val="187473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a:t>Introduction to the Reproductive System </a:t>
            </a:r>
            <a:br>
              <a:rPr lang="en-US" dirty="0"/>
            </a:br>
            <a:r>
              <a:rPr lang="en-US" sz="1600" dirty="0"/>
              <a:t>(Slide 1 of 2) </a:t>
            </a:r>
          </a:p>
        </p:txBody>
      </p:sp>
      <p:sp>
        <p:nvSpPr>
          <p:cNvPr id="3" name="Content Placeholder 2"/>
          <p:cNvSpPr>
            <a:spLocks noGrp="1"/>
          </p:cNvSpPr>
          <p:nvPr>
            <p:ph idx="1"/>
          </p:nvPr>
        </p:nvSpPr>
        <p:spPr/>
        <p:txBody>
          <a:bodyPr/>
          <a:lstStyle/>
          <a:p>
            <a:pPr lvl="0"/>
            <a:r>
              <a:rPr lang="en-US" dirty="0"/>
              <a:t>Functions</a:t>
            </a:r>
          </a:p>
          <a:p>
            <a:pPr lvl="1"/>
            <a:r>
              <a:rPr lang="en-US" dirty="0"/>
              <a:t>Produce egg and sperm cells</a:t>
            </a:r>
          </a:p>
          <a:p>
            <a:pPr lvl="1"/>
            <a:r>
              <a:rPr lang="en-US" dirty="0"/>
              <a:t>Transport and sustain egg and sperm cells</a:t>
            </a:r>
          </a:p>
          <a:p>
            <a:pPr lvl="1"/>
            <a:r>
              <a:rPr lang="en-US" dirty="0"/>
              <a:t>Nurture developing offspring</a:t>
            </a:r>
          </a:p>
          <a:p>
            <a:pPr lvl="1"/>
            <a:r>
              <a:rPr lang="en-US" dirty="0"/>
              <a:t>Produce hormones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4</a:t>
            </a:fld>
            <a:endParaRPr lang="en-US" dirty="0"/>
          </a:p>
        </p:txBody>
      </p:sp>
    </p:spTree>
    <p:extLst>
      <p:ext uri="{BB962C8B-B14F-4D97-AF65-F5344CB8AC3E}">
        <p14:creationId xmlns:p14="http://schemas.microsoft.com/office/powerpoint/2010/main" val="15354355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rabicPeriod" startAt="11"/>
            </a:pPr>
            <a:r>
              <a:rPr lang="en-US" dirty="0"/>
              <a:t>Describe the roles of GnRH, FSH, LH, estrogen, and progesterone in female reproductive functions.</a:t>
            </a:r>
          </a:p>
          <a:p>
            <a:pPr marL="457200" indent="-457200">
              <a:buFont typeface="+mj-lt"/>
              <a:buAutoNum type="arabicPeriod" startAt="11"/>
            </a:pPr>
            <a:r>
              <a:rPr lang="en-US" dirty="0"/>
              <a:t>Describe what happens in each phase of the ovarian and uterine cycles, when each phase occurs, and how the cycles interact.</a:t>
            </a:r>
          </a:p>
        </p:txBody>
      </p:sp>
      <p:sp>
        <p:nvSpPr>
          <p:cNvPr id="5" name="Slide Number Placeholder 4"/>
          <p:cNvSpPr>
            <a:spLocks noGrp="1"/>
          </p:cNvSpPr>
          <p:nvPr>
            <p:ph type="sldNum" sz="quarter" idx="4"/>
          </p:nvPr>
        </p:nvSpPr>
        <p:spPr/>
        <p:txBody>
          <a:bodyPr/>
          <a:lstStyle/>
          <a:p>
            <a:fld id="{04E34968-DBBB-4A86-ABF3-CD5474A4D247}" type="slidenum">
              <a:rPr lang="en-US" smtClean="0"/>
              <a:pPr/>
              <a:t>40</a:t>
            </a:fld>
            <a:endParaRPr lang="en-US" dirty="0"/>
          </a:p>
        </p:txBody>
      </p:sp>
      <p:sp>
        <p:nvSpPr>
          <p:cNvPr id="10" name="Title 1"/>
          <p:cNvSpPr>
            <a:spLocks noGrp="1"/>
          </p:cNvSpPr>
          <p:nvPr>
            <p:ph type="title"/>
          </p:nvPr>
        </p:nvSpPr>
        <p:spPr>
          <a:xfrm>
            <a:off x="0" y="228600"/>
            <a:ext cx="9144000" cy="1219200"/>
          </a:xfrm>
        </p:spPr>
        <p:txBody>
          <a:bodyPr/>
          <a:lstStyle/>
          <a:p>
            <a:r>
              <a:rPr lang="en-US" dirty="0"/>
              <a:t>Learning Objectives</a:t>
            </a:r>
            <a:br>
              <a:rPr lang="en-US" dirty="0"/>
            </a:br>
            <a:r>
              <a:rPr lang="en-US" dirty="0"/>
              <a:t>Lesson 16.2: Female Reproductive System</a:t>
            </a:r>
            <a:br>
              <a:rPr lang="en-US" dirty="0"/>
            </a:br>
            <a:r>
              <a:rPr lang="en-US" sz="1600" dirty="0"/>
              <a:t>(Slide 2 of 2)</a:t>
            </a:r>
          </a:p>
        </p:txBody>
      </p:sp>
    </p:spTree>
    <p:extLst>
      <p:ext uri="{BB962C8B-B14F-4D97-AF65-F5344CB8AC3E}">
        <p14:creationId xmlns:p14="http://schemas.microsoft.com/office/powerpoint/2010/main" val="19064713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Female Reproductive System </a:t>
            </a:r>
          </a:p>
        </p:txBody>
      </p:sp>
      <p:sp>
        <p:nvSpPr>
          <p:cNvPr id="3" name="Content Placeholder 2"/>
          <p:cNvSpPr>
            <a:spLocks noGrp="1"/>
          </p:cNvSpPr>
          <p:nvPr>
            <p:ph idx="1"/>
          </p:nvPr>
        </p:nvSpPr>
        <p:spPr/>
        <p:txBody>
          <a:bodyPr/>
          <a:lstStyle/>
          <a:p>
            <a:pPr lvl="0"/>
            <a:r>
              <a:rPr lang="en-US" dirty="0"/>
              <a:t>Functions</a:t>
            </a:r>
          </a:p>
          <a:p>
            <a:pPr lvl="1"/>
            <a:r>
              <a:rPr lang="en-US" dirty="0"/>
              <a:t>Produces and sustains female sex cells (egg cells, or ova)</a:t>
            </a:r>
          </a:p>
          <a:p>
            <a:pPr lvl="1"/>
            <a:r>
              <a:rPr lang="en-US" dirty="0"/>
              <a:t>Transports ova to fertilization site</a:t>
            </a:r>
          </a:p>
          <a:p>
            <a:pPr lvl="1"/>
            <a:r>
              <a:rPr lang="en-US" dirty="0"/>
              <a:t>Provides favorable environment for developing offspring</a:t>
            </a:r>
          </a:p>
          <a:p>
            <a:pPr lvl="1"/>
            <a:r>
              <a:rPr lang="en-US" dirty="0"/>
              <a:t>Moves offspring to outside at end of development period</a:t>
            </a:r>
          </a:p>
          <a:p>
            <a:pPr lvl="1"/>
            <a:r>
              <a:rPr lang="en-US" dirty="0"/>
              <a:t>Produces female sex hormones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41</a:t>
            </a:fld>
            <a:endParaRPr lang="en-US" dirty="0"/>
          </a:p>
        </p:txBody>
      </p:sp>
    </p:spTree>
    <p:extLst>
      <p:ext uri="{BB962C8B-B14F-4D97-AF65-F5344CB8AC3E}">
        <p14:creationId xmlns:p14="http://schemas.microsoft.com/office/powerpoint/2010/main" val="41558202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Ovaries </a:t>
            </a:r>
          </a:p>
        </p:txBody>
      </p:sp>
      <p:sp>
        <p:nvSpPr>
          <p:cNvPr id="3" name="Content Placeholder 2"/>
          <p:cNvSpPr>
            <a:spLocks noGrp="1"/>
          </p:cNvSpPr>
          <p:nvPr>
            <p:ph idx="1"/>
          </p:nvPr>
        </p:nvSpPr>
        <p:spPr/>
        <p:txBody>
          <a:bodyPr/>
          <a:lstStyle/>
          <a:p>
            <a:pPr lvl="0"/>
            <a:r>
              <a:rPr lang="en-US" dirty="0"/>
              <a:t>Primary reproductive organs in female </a:t>
            </a:r>
          </a:p>
          <a:p>
            <a:pPr lvl="0"/>
            <a:r>
              <a:rPr lang="en-US" dirty="0"/>
              <a:t>Solid, ovoid structures</a:t>
            </a:r>
          </a:p>
          <a:p>
            <a:pPr lvl="0"/>
            <a:r>
              <a:rPr lang="en-US" dirty="0"/>
              <a:t>Size and shape of an almond </a:t>
            </a:r>
          </a:p>
          <a:p>
            <a:pPr lvl="0"/>
            <a:r>
              <a:rPr lang="en-US" dirty="0"/>
              <a:t>Located in shallow depressions: Ovarian fossae</a:t>
            </a:r>
          </a:p>
          <a:p>
            <a:pPr lvl="1"/>
            <a:r>
              <a:rPr lang="en-US" dirty="0"/>
              <a:t>One on each side of uterus, held in place by peritoneal ligaments</a:t>
            </a:r>
          </a:p>
        </p:txBody>
      </p:sp>
      <p:sp>
        <p:nvSpPr>
          <p:cNvPr id="5" name="Slide Number Placeholder 4"/>
          <p:cNvSpPr>
            <a:spLocks noGrp="1"/>
          </p:cNvSpPr>
          <p:nvPr>
            <p:ph type="sldNum" sz="quarter" idx="4"/>
          </p:nvPr>
        </p:nvSpPr>
        <p:spPr/>
        <p:txBody>
          <a:bodyPr/>
          <a:lstStyle/>
          <a:p>
            <a:fld id="{04E34968-DBBB-4A86-ABF3-CD5474A4D247}" type="slidenum">
              <a:rPr lang="en-US" smtClean="0"/>
              <a:pPr/>
              <a:t>42</a:t>
            </a:fld>
            <a:endParaRPr lang="en-US" dirty="0"/>
          </a:p>
        </p:txBody>
      </p:sp>
    </p:spTree>
    <p:extLst>
      <p:ext uri="{BB962C8B-B14F-4D97-AF65-F5344CB8AC3E}">
        <p14:creationId xmlns:p14="http://schemas.microsoft.com/office/powerpoint/2010/main" val="33942829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Ovaries  </a:t>
            </a:r>
          </a:p>
        </p:txBody>
      </p:sp>
      <p:sp>
        <p:nvSpPr>
          <p:cNvPr id="3" name="Content Placeholder 2"/>
          <p:cNvSpPr>
            <a:spLocks noGrp="1"/>
          </p:cNvSpPr>
          <p:nvPr>
            <p:ph idx="1"/>
          </p:nvPr>
        </p:nvSpPr>
        <p:spPr/>
        <p:txBody>
          <a:bodyPr/>
          <a:lstStyle/>
          <a:p>
            <a:pPr lvl="0"/>
            <a:r>
              <a:rPr lang="en-US" dirty="0"/>
              <a:t>Germinal (ovarian) epithelium: Epithelium that covers outside of ovaries</a:t>
            </a:r>
          </a:p>
          <a:p>
            <a:pPr lvl="0"/>
            <a:r>
              <a:rPr lang="en-US" dirty="0"/>
              <a:t>Tunica albuginea: Dense connective tissue capsule under the epithelium of the ovaries</a:t>
            </a:r>
          </a:p>
          <a:p>
            <a:pPr lvl="0"/>
            <a:r>
              <a:rPr lang="en-US" dirty="0"/>
              <a:t>Cortex: Outer area of the ovary</a:t>
            </a:r>
          </a:p>
          <a:p>
            <a:pPr lvl="1"/>
            <a:r>
              <a:rPr lang="en-US" dirty="0"/>
              <a:t>Contains:</a:t>
            </a:r>
          </a:p>
          <a:p>
            <a:pPr lvl="2"/>
            <a:r>
              <a:rPr lang="en-US" dirty="0"/>
              <a:t>Ovarian follicles</a:t>
            </a:r>
          </a:p>
          <a:p>
            <a:pPr lvl="2"/>
            <a:r>
              <a:rPr lang="en-US" dirty="0"/>
              <a:t>Oocyte: Female germ cell contained in each follicle</a:t>
            </a:r>
          </a:p>
          <a:p>
            <a:pPr lvl="0"/>
            <a:r>
              <a:rPr lang="en-US" dirty="0"/>
              <a:t>Medulla: Inner area of the ovary</a:t>
            </a:r>
          </a:p>
          <a:p>
            <a:pPr lvl="1"/>
            <a:r>
              <a:rPr lang="en-US" dirty="0"/>
              <a:t>Consists of loose connective tissue </a:t>
            </a:r>
          </a:p>
          <a:p>
            <a:pPr lvl="2"/>
            <a:r>
              <a:rPr lang="en-US" dirty="0"/>
              <a:t>Abundant blood vessels, lymphatic vessels, and nerve fiber</a:t>
            </a:r>
          </a:p>
        </p:txBody>
      </p:sp>
      <p:sp>
        <p:nvSpPr>
          <p:cNvPr id="5" name="Slide Number Placeholder 4"/>
          <p:cNvSpPr>
            <a:spLocks noGrp="1"/>
          </p:cNvSpPr>
          <p:nvPr>
            <p:ph type="sldNum" sz="quarter" idx="4"/>
          </p:nvPr>
        </p:nvSpPr>
        <p:spPr/>
        <p:txBody>
          <a:bodyPr/>
          <a:lstStyle/>
          <a:p>
            <a:fld id="{04E34968-DBBB-4A86-ABF3-CD5474A4D247}" type="slidenum">
              <a:rPr lang="en-US" smtClean="0"/>
              <a:pPr/>
              <a:t>43</a:t>
            </a:fld>
            <a:endParaRPr lang="en-US" dirty="0"/>
          </a:p>
        </p:txBody>
      </p:sp>
    </p:spTree>
    <p:extLst>
      <p:ext uri="{BB962C8B-B14F-4D97-AF65-F5344CB8AC3E}">
        <p14:creationId xmlns:p14="http://schemas.microsoft.com/office/powerpoint/2010/main" val="5175108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Oogenesis</a:t>
            </a:r>
            <a:br>
              <a:rPr lang="en-US" dirty="0"/>
            </a:br>
            <a:r>
              <a:rPr lang="en-US" sz="1600" dirty="0"/>
              <a:t>(Slide 1 of 4) </a:t>
            </a:r>
          </a:p>
        </p:txBody>
      </p:sp>
      <p:sp>
        <p:nvSpPr>
          <p:cNvPr id="3" name="Content Placeholder 2"/>
          <p:cNvSpPr>
            <a:spLocks noGrp="1"/>
          </p:cNvSpPr>
          <p:nvPr>
            <p:ph idx="1"/>
          </p:nvPr>
        </p:nvSpPr>
        <p:spPr/>
        <p:txBody>
          <a:bodyPr/>
          <a:lstStyle/>
          <a:p>
            <a:pPr lvl="0"/>
            <a:r>
              <a:rPr lang="en-US" dirty="0"/>
              <a:t>Early in fetal development</a:t>
            </a:r>
          </a:p>
          <a:p>
            <a:pPr lvl="1"/>
            <a:r>
              <a:rPr lang="en-US" dirty="0"/>
              <a:t>Primitive germ cells in the ovaries: differentiate into oogonia </a:t>
            </a:r>
          </a:p>
          <a:p>
            <a:pPr lvl="0"/>
            <a:r>
              <a:rPr lang="en-US" dirty="0"/>
              <a:t>Oogonia</a:t>
            </a:r>
          </a:p>
          <a:p>
            <a:pPr lvl="1"/>
            <a:r>
              <a:rPr lang="en-US" dirty="0"/>
              <a:t>Divide rapidly to form thousands of cells with 46 (23 pairs) chromosomes</a:t>
            </a:r>
          </a:p>
          <a:p>
            <a:pPr lvl="1"/>
            <a:r>
              <a:rPr lang="en-US" dirty="0"/>
              <a:t>Enter a growth phase, become primary oocytes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44</a:t>
            </a:fld>
            <a:endParaRPr lang="en-US" dirty="0"/>
          </a:p>
        </p:txBody>
      </p:sp>
    </p:spTree>
    <p:extLst>
      <p:ext uri="{BB962C8B-B14F-4D97-AF65-F5344CB8AC3E}">
        <p14:creationId xmlns:p14="http://schemas.microsoft.com/office/powerpoint/2010/main" val="24254598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Oogenesis</a:t>
            </a:r>
            <a:br>
              <a:rPr lang="en-US" dirty="0"/>
            </a:br>
            <a:r>
              <a:rPr lang="en-US" sz="1600" dirty="0"/>
              <a:t>(Slide 2 of 4) </a:t>
            </a:r>
          </a:p>
        </p:txBody>
      </p:sp>
      <p:sp>
        <p:nvSpPr>
          <p:cNvPr id="3" name="Content Placeholder 2"/>
          <p:cNvSpPr>
            <a:spLocks noGrp="1"/>
          </p:cNvSpPr>
          <p:nvPr>
            <p:ph idx="1"/>
          </p:nvPr>
        </p:nvSpPr>
        <p:spPr/>
        <p:txBody>
          <a:bodyPr/>
          <a:lstStyle/>
          <a:p>
            <a:pPr lvl="0"/>
            <a:r>
              <a:rPr lang="en-US" dirty="0"/>
              <a:t>Primary oocytes (with 46 chromosomes) </a:t>
            </a:r>
          </a:p>
          <a:p>
            <a:pPr lvl="1"/>
            <a:r>
              <a:rPr lang="en-US" dirty="0"/>
              <a:t>Replicate their DNA</a:t>
            </a:r>
          </a:p>
          <a:p>
            <a:pPr lvl="1"/>
            <a:r>
              <a:rPr lang="en-US" dirty="0"/>
              <a:t>Begin the first meiotic division</a:t>
            </a:r>
          </a:p>
          <a:p>
            <a:pPr lvl="2"/>
            <a:r>
              <a:rPr lang="en-US" dirty="0"/>
              <a:t>Process stops in prophase: Cells remain in this suspended state until puberty</a:t>
            </a:r>
          </a:p>
          <a:p>
            <a:pPr lvl="1"/>
            <a:r>
              <a:rPr lang="en-US" dirty="0"/>
              <a:t>Ovaries: contain 700,000 primary oocytes at birth</a:t>
            </a:r>
          </a:p>
          <a:p>
            <a:pPr lvl="2"/>
            <a:r>
              <a:rPr lang="en-US" dirty="0"/>
              <a:t>Lifetime supply</a:t>
            </a:r>
          </a:p>
          <a:p>
            <a:pPr lvl="2"/>
            <a:r>
              <a:rPr lang="en-US" dirty="0"/>
              <a:t>No more will develop</a:t>
            </a:r>
          </a:p>
          <a:p>
            <a:pPr lvl="2"/>
            <a:r>
              <a:rPr lang="en-US" dirty="0"/>
              <a:t>By puberty, the number of primary oocytes has declined to 400,000</a:t>
            </a:r>
          </a:p>
        </p:txBody>
      </p:sp>
      <p:sp>
        <p:nvSpPr>
          <p:cNvPr id="5" name="Slide Number Placeholder 4"/>
          <p:cNvSpPr>
            <a:spLocks noGrp="1"/>
          </p:cNvSpPr>
          <p:nvPr>
            <p:ph type="sldNum" sz="quarter" idx="4"/>
          </p:nvPr>
        </p:nvSpPr>
        <p:spPr/>
        <p:txBody>
          <a:bodyPr/>
          <a:lstStyle/>
          <a:p>
            <a:fld id="{04E34968-DBBB-4A86-ABF3-CD5474A4D247}" type="slidenum">
              <a:rPr lang="en-US" smtClean="0"/>
              <a:pPr/>
              <a:t>45</a:t>
            </a:fld>
            <a:endParaRPr lang="en-US" dirty="0"/>
          </a:p>
        </p:txBody>
      </p:sp>
    </p:spTree>
    <p:extLst>
      <p:ext uri="{BB962C8B-B14F-4D97-AF65-F5344CB8AC3E}">
        <p14:creationId xmlns:p14="http://schemas.microsoft.com/office/powerpoint/2010/main" val="16207140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Oogenesis</a:t>
            </a:r>
            <a:br>
              <a:rPr lang="en-US" dirty="0"/>
            </a:br>
            <a:r>
              <a:rPr lang="en-US" sz="1600" dirty="0"/>
              <a:t>(Slide 3 of 4) </a:t>
            </a:r>
          </a:p>
        </p:txBody>
      </p:sp>
      <p:sp>
        <p:nvSpPr>
          <p:cNvPr id="3" name="Content Placeholder 2"/>
          <p:cNvSpPr>
            <a:spLocks noGrp="1"/>
          </p:cNvSpPr>
          <p:nvPr>
            <p:ph idx="1"/>
          </p:nvPr>
        </p:nvSpPr>
        <p:spPr/>
        <p:txBody>
          <a:bodyPr/>
          <a:lstStyle/>
          <a:p>
            <a:pPr lvl="0"/>
            <a:r>
              <a:rPr lang="en-US" dirty="0"/>
              <a:t>Beginning at puberty, several primary oocytes start to grow again each month</a:t>
            </a:r>
          </a:p>
          <a:p>
            <a:pPr lvl="1"/>
            <a:r>
              <a:rPr lang="en-US" dirty="0"/>
              <a:t>One outgrows the others, resumes meiosis I (others degenerate)</a:t>
            </a:r>
          </a:p>
          <a:p>
            <a:pPr lvl="0"/>
            <a:r>
              <a:rPr lang="en-US" dirty="0"/>
              <a:t>Meiosis I</a:t>
            </a:r>
          </a:p>
          <a:p>
            <a:pPr lvl="1"/>
            <a:r>
              <a:rPr lang="en-US" dirty="0"/>
              <a:t>Primary oocyte undergoes an unequal division</a:t>
            </a:r>
          </a:p>
          <a:p>
            <a:pPr lvl="2"/>
            <a:r>
              <a:rPr lang="en-US" dirty="0"/>
              <a:t>Nearly all the cytoplasm, organelles, and half the chromosomes go to one cell, becomes a secondary oocyte</a:t>
            </a:r>
          </a:p>
          <a:p>
            <a:pPr lvl="2"/>
            <a:r>
              <a:rPr lang="en-US" dirty="0"/>
              <a:t>Remaining half of the chromosomes go to a smaller cell (first polar body)</a:t>
            </a:r>
          </a:p>
        </p:txBody>
      </p:sp>
      <p:sp>
        <p:nvSpPr>
          <p:cNvPr id="5" name="Slide Number Placeholder 4"/>
          <p:cNvSpPr>
            <a:spLocks noGrp="1"/>
          </p:cNvSpPr>
          <p:nvPr>
            <p:ph type="sldNum" sz="quarter" idx="4"/>
          </p:nvPr>
        </p:nvSpPr>
        <p:spPr/>
        <p:txBody>
          <a:bodyPr/>
          <a:lstStyle/>
          <a:p>
            <a:fld id="{04E34968-DBBB-4A86-ABF3-CD5474A4D247}" type="slidenum">
              <a:rPr lang="en-US" smtClean="0"/>
              <a:pPr/>
              <a:t>46</a:t>
            </a:fld>
            <a:endParaRPr lang="en-US" dirty="0"/>
          </a:p>
        </p:txBody>
      </p:sp>
    </p:spTree>
    <p:extLst>
      <p:ext uri="{BB962C8B-B14F-4D97-AF65-F5344CB8AC3E}">
        <p14:creationId xmlns:p14="http://schemas.microsoft.com/office/powerpoint/2010/main" val="26141406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Oogenesis</a:t>
            </a:r>
            <a:br>
              <a:rPr lang="en-US" dirty="0"/>
            </a:br>
            <a:r>
              <a:rPr lang="en-US" sz="1600" dirty="0"/>
              <a:t>(Slide 4 of 4) </a:t>
            </a:r>
          </a:p>
        </p:txBody>
      </p:sp>
      <p:sp>
        <p:nvSpPr>
          <p:cNvPr id="3" name="Content Placeholder 2"/>
          <p:cNvSpPr>
            <a:spLocks noGrp="1"/>
          </p:cNvSpPr>
          <p:nvPr>
            <p:ph idx="1"/>
          </p:nvPr>
        </p:nvSpPr>
        <p:spPr/>
        <p:txBody>
          <a:bodyPr/>
          <a:lstStyle/>
          <a:p>
            <a:pPr lvl="0"/>
            <a:r>
              <a:rPr lang="en-US" dirty="0"/>
              <a:t>Meiosis II</a:t>
            </a:r>
          </a:p>
          <a:p>
            <a:pPr lvl="1"/>
            <a:r>
              <a:rPr lang="en-US" dirty="0"/>
              <a:t>Secondary oocyte begins the second meiotic division</a:t>
            </a:r>
          </a:p>
          <a:p>
            <a:pPr lvl="1"/>
            <a:r>
              <a:rPr lang="en-US" dirty="0"/>
              <a:t>Process stops in metaphase</a:t>
            </a:r>
          </a:p>
          <a:p>
            <a:pPr lvl="1"/>
            <a:r>
              <a:rPr lang="en-US" dirty="0"/>
              <a:t>Ovulation occurs</a:t>
            </a:r>
          </a:p>
          <a:p>
            <a:pPr lvl="1"/>
            <a:r>
              <a:rPr lang="en-US" dirty="0"/>
              <a:t>If fertilization occurs, meiosis II continues</a:t>
            </a:r>
          </a:p>
          <a:p>
            <a:pPr lvl="1"/>
            <a:r>
              <a:rPr lang="en-US" dirty="0"/>
              <a:t>Unequal division: All of the cytoplasm goes to ovum</a:t>
            </a:r>
          </a:p>
          <a:p>
            <a:pPr lvl="1"/>
            <a:r>
              <a:rPr lang="en-US" dirty="0"/>
              <a:t>Ovum has 23 single-stranded chromosomes</a:t>
            </a:r>
          </a:p>
          <a:p>
            <a:pPr lvl="1"/>
            <a:r>
              <a:rPr lang="en-US" dirty="0"/>
              <a:t>Smaller cell from this division: Second polar body</a:t>
            </a:r>
          </a:p>
          <a:p>
            <a:pPr lvl="0"/>
            <a:r>
              <a:rPr lang="en-US" dirty="0"/>
              <a:t>If fertilization does not occur, secondary oocyte degenerates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47</a:t>
            </a:fld>
            <a:endParaRPr lang="en-US" dirty="0"/>
          </a:p>
        </p:txBody>
      </p:sp>
    </p:spTree>
    <p:extLst>
      <p:ext uri="{BB962C8B-B14F-4D97-AF65-F5344CB8AC3E}">
        <p14:creationId xmlns:p14="http://schemas.microsoft.com/office/powerpoint/2010/main" val="20504070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Ovarian Follicle Development</a:t>
            </a:r>
            <a:br>
              <a:rPr lang="en-US" dirty="0"/>
            </a:br>
            <a:r>
              <a:rPr lang="en-US" sz="1600" dirty="0"/>
              <a:t>(Slide 1 of 5) </a:t>
            </a:r>
          </a:p>
        </p:txBody>
      </p:sp>
      <p:sp>
        <p:nvSpPr>
          <p:cNvPr id="3" name="Content Placeholder 2"/>
          <p:cNvSpPr>
            <a:spLocks noGrp="1"/>
          </p:cNvSpPr>
          <p:nvPr>
            <p:ph idx="1"/>
          </p:nvPr>
        </p:nvSpPr>
        <p:spPr/>
        <p:txBody>
          <a:bodyPr/>
          <a:lstStyle/>
          <a:p>
            <a:pPr lvl="0"/>
            <a:r>
              <a:rPr lang="en-US" dirty="0"/>
              <a:t>Ovarian follicle consists of a developing oocyte </a:t>
            </a:r>
          </a:p>
          <a:p>
            <a:pPr lvl="1"/>
            <a:r>
              <a:rPr lang="en-US" dirty="0"/>
              <a:t>Surrounded by one or more layers of cells: follicular cells</a:t>
            </a:r>
          </a:p>
          <a:p>
            <a:pPr lvl="0"/>
            <a:r>
              <a:rPr lang="en-US" dirty="0"/>
              <a:t>At the same time the oocyte is going through meiosis, corresponding changes take place in follicular cells </a:t>
            </a:r>
          </a:p>
        </p:txBody>
      </p:sp>
      <p:sp>
        <p:nvSpPr>
          <p:cNvPr id="5" name="Slide Number Placeholder 4"/>
          <p:cNvSpPr>
            <a:spLocks noGrp="1"/>
          </p:cNvSpPr>
          <p:nvPr>
            <p:ph type="sldNum" sz="quarter" idx="4"/>
          </p:nvPr>
        </p:nvSpPr>
        <p:spPr/>
        <p:txBody>
          <a:bodyPr/>
          <a:lstStyle/>
          <a:p>
            <a:fld id="{04E34968-DBBB-4A86-ABF3-CD5474A4D247}" type="slidenum">
              <a:rPr lang="en-US" smtClean="0"/>
              <a:pPr/>
              <a:t>48</a:t>
            </a:fld>
            <a:endParaRPr lang="en-US" dirty="0"/>
          </a:p>
        </p:txBody>
      </p:sp>
    </p:spTree>
    <p:extLst>
      <p:ext uri="{BB962C8B-B14F-4D97-AF65-F5344CB8AC3E}">
        <p14:creationId xmlns:p14="http://schemas.microsoft.com/office/powerpoint/2010/main" val="21599166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Ovarian Follicle Development</a:t>
            </a:r>
            <a:br>
              <a:rPr lang="en-US" dirty="0"/>
            </a:br>
            <a:r>
              <a:rPr lang="en-US" sz="1600" dirty="0"/>
              <a:t>(Slide 2 of 5) </a:t>
            </a:r>
          </a:p>
        </p:txBody>
      </p:sp>
      <p:sp>
        <p:nvSpPr>
          <p:cNvPr id="3" name="Content Placeholder 2"/>
          <p:cNvSpPr>
            <a:spLocks noGrp="1"/>
          </p:cNvSpPr>
          <p:nvPr>
            <p:ph idx="1"/>
          </p:nvPr>
        </p:nvSpPr>
        <p:spPr/>
        <p:txBody>
          <a:bodyPr/>
          <a:lstStyle/>
          <a:p>
            <a:pPr lvl="0"/>
            <a:r>
              <a:rPr lang="en-US" dirty="0"/>
              <a:t>Primordial follicles consist of a primary oocyte</a:t>
            </a:r>
          </a:p>
          <a:p>
            <a:pPr lvl="1"/>
            <a:r>
              <a:rPr lang="en-US" dirty="0"/>
              <a:t>Surrounded by a single layer of flattened cells</a:t>
            </a:r>
          </a:p>
          <a:p>
            <a:pPr lvl="1"/>
            <a:r>
              <a:rPr lang="en-US" dirty="0"/>
              <a:t>Develop in the fetus</a:t>
            </a:r>
          </a:p>
          <a:p>
            <a:pPr lvl="1"/>
            <a:r>
              <a:rPr lang="en-US" dirty="0"/>
              <a:t>Present at birth and throughout childhood</a:t>
            </a:r>
          </a:p>
        </p:txBody>
      </p:sp>
      <p:sp>
        <p:nvSpPr>
          <p:cNvPr id="5" name="Slide Number Placeholder 4"/>
          <p:cNvSpPr>
            <a:spLocks noGrp="1"/>
          </p:cNvSpPr>
          <p:nvPr>
            <p:ph type="sldNum" sz="quarter" idx="4"/>
          </p:nvPr>
        </p:nvSpPr>
        <p:spPr/>
        <p:txBody>
          <a:bodyPr/>
          <a:lstStyle/>
          <a:p>
            <a:fld id="{04E34968-DBBB-4A86-ABF3-CD5474A4D247}" type="slidenum">
              <a:rPr lang="en-US" smtClean="0"/>
              <a:pPr/>
              <a:t>49</a:t>
            </a:fld>
            <a:endParaRPr lang="en-US" dirty="0"/>
          </a:p>
        </p:txBody>
      </p:sp>
    </p:spTree>
    <p:extLst>
      <p:ext uri="{BB962C8B-B14F-4D97-AF65-F5344CB8AC3E}">
        <p14:creationId xmlns:p14="http://schemas.microsoft.com/office/powerpoint/2010/main" val="3955363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a:t>Introduction to the Reproductive System </a:t>
            </a:r>
            <a:br>
              <a:rPr lang="en-US" dirty="0"/>
            </a:br>
            <a:r>
              <a:rPr lang="en-US" sz="1600" dirty="0"/>
              <a:t>(Slide 2 of 2) </a:t>
            </a:r>
          </a:p>
        </p:txBody>
      </p:sp>
      <p:sp>
        <p:nvSpPr>
          <p:cNvPr id="3" name="Content Placeholder 2"/>
          <p:cNvSpPr>
            <a:spLocks noGrp="1"/>
          </p:cNvSpPr>
          <p:nvPr>
            <p:ph idx="1"/>
          </p:nvPr>
        </p:nvSpPr>
        <p:spPr/>
        <p:txBody>
          <a:bodyPr/>
          <a:lstStyle/>
          <a:p>
            <a:pPr lvl="0"/>
            <a:r>
              <a:rPr lang="en-US" dirty="0"/>
              <a:t>Gonads: Primary reproductive organs</a:t>
            </a:r>
          </a:p>
          <a:p>
            <a:pPr lvl="1"/>
            <a:r>
              <a:rPr lang="en-US" dirty="0"/>
              <a:t>Include ovaries and testes</a:t>
            </a:r>
          </a:p>
          <a:p>
            <a:pPr lvl="2"/>
            <a:r>
              <a:rPr lang="en-US" dirty="0"/>
              <a:t>Produce egg and sperm cells (gametes) </a:t>
            </a:r>
          </a:p>
          <a:p>
            <a:pPr lvl="1"/>
            <a:r>
              <a:rPr lang="en-US" dirty="0"/>
              <a:t>Produce hormones</a:t>
            </a:r>
          </a:p>
          <a:p>
            <a:pPr lvl="2"/>
            <a:r>
              <a:rPr lang="en-US" dirty="0"/>
              <a:t>Regulate normal physiology of reproductive system</a:t>
            </a:r>
          </a:p>
          <a:p>
            <a:pPr lvl="0"/>
            <a:r>
              <a:rPr lang="en-US" dirty="0"/>
              <a:t>Secondary (or accessory) reproductive organs</a:t>
            </a:r>
          </a:p>
          <a:p>
            <a:pPr lvl="1"/>
            <a:r>
              <a:rPr lang="en-US" dirty="0"/>
              <a:t>Include all other organs, ducts, and glands in the reproductive system </a:t>
            </a:r>
          </a:p>
          <a:p>
            <a:pPr lvl="1"/>
            <a:r>
              <a:rPr lang="en-US" dirty="0"/>
              <a:t>Functions</a:t>
            </a:r>
          </a:p>
          <a:p>
            <a:pPr lvl="2"/>
            <a:r>
              <a:rPr lang="en-US" dirty="0"/>
              <a:t>Transport and sustain gametes </a:t>
            </a:r>
          </a:p>
          <a:p>
            <a:pPr lvl="2"/>
            <a:r>
              <a:rPr lang="en-US" dirty="0"/>
              <a:t>Nurture the developing offspring (in the female)</a:t>
            </a:r>
          </a:p>
        </p:txBody>
      </p:sp>
      <p:sp>
        <p:nvSpPr>
          <p:cNvPr id="5" name="Slide Number Placeholder 4"/>
          <p:cNvSpPr>
            <a:spLocks noGrp="1"/>
          </p:cNvSpPr>
          <p:nvPr>
            <p:ph type="sldNum" sz="quarter" idx="4"/>
          </p:nvPr>
        </p:nvSpPr>
        <p:spPr/>
        <p:txBody>
          <a:bodyPr/>
          <a:lstStyle/>
          <a:p>
            <a:fld id="{04E34968-DBBB-4A86-ABF3-CD5474A4D247}" type="slidenum">
              <a:rPr lang="en-US" smtClean="0"/>
              <a:pPr/>
              <a:t>5</a:t>
            </a:fld>
            <a:endParaRPr lang="en-US" dirty="0"/>
          </a:p>
        </p:txBody>
      </p:sp>
    </p:spTree>
    <p:extLst>
      <p:ext uri="{BB962C8B-B14F-4D97-AF65-F5344CB8AC3E}">
        <p14:creationId xmlns:p14="http://schemas.microsoft.com/office/powerpoint/2010/main" val="31488070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Ovarian Follicle Development</a:t>
            </a:r>
            <a:br>
              <a:rPr lang="en-US" dirty="0"/>
            </a:br>
            <a:r>
              <a:rPr lang="en-US" sz="1600" dirty="0"/>
              <a:t>(Slide 3 of 5) </a:t>
            </a:r>
          </a:p>
        </p:txBody>
      </p:sp>
      <p:sp>
        <p:nvSpPr>
          <p:cNvPr id="3" name="Content Placeholder 2"/>
          <p:cNvSpPr>
            <a:spLocks noGrp="1"/>
          </p:cNvSpPr>
          <p:nvPr>
            <p:ph idx="1"/>
          </p:nvPr>
        </p:nvSpPr>
        <p:spPr/>
        <p:txBody>
          <a:bodyPr/>
          <a:lstStyle/>
          <a:p>
            <a:pPr lvl="0"/>
            <a:r>
              <a:rPr lang="en-US" dirty="0"/>
              <a:t>Beginning at puberty:</a:t>
            </a:r>
          </a:p>
          <a:p>
            <a:pPr lvl="1"/>
            <a:r>
              <a:rPr lang="en-US" dirty="0"/>
              <a:t>FSH stimulates changes in primordial follicles</a:t>
            </a:r>
          </a:p>
          <a:p>
            <a:pPr lvl="2"/>
            <a:r>
              <a:rPr lang="en-US" dirty="0"/>
              <a:t>Follicular cells become cuboidal</a:t>
            </a:r>
          </a:p>
          <a:p>
            <a:pPr lvl="2"/>
            <a:r>
              <a:rPr lang="en-US" dirty="0"/>
              <a:t>Primary oocyte enlarges</a:t>
            </a:r>
          </a:p>
          <a:p>
            <a:pPr lvl="1"/>
            <a:r>
              <a:rPr lang="en-US" dirty="0"/>
              <a:t>Becomes a primary follicle</a:t>
            </a:r>
          </a:p>
        </p:txBody>
      </p:sp>
      <p:sp>
        <p:nvSpPr>
          <p:cNvPr id="5" name="Slide Number Placeholder 4"/>
          <p:cNvSpPr>
            <a:spLocks noGrp="1"/>
          </p:cNvSpPr>
          <p:nvPr>
            <p:ph type="sldNum" sz="quarter" idx="4"/>
          </p:nvPr>
        </p:nvSpPr>
        <p:spPr/>
        <p:txBody>
          <a:bodyPr/>
          <a:lstStyle/>
          <a:p>
            <a:fld id="{04E34968-DBBB-4A86-ABF3-CD5474A4D247}" type="slidenum">
              <a:rPr lang="en-US" smtClean="0"/>
              <a:pPr/>
              <a:t>50</a:t>
            </a:fld>
            <a:endParaRPr lang="en-US" dirty="0"/>
          </a:p>
        </p:txBody>
      </p:sp>
    </p:spTree>
    <p:extLst>
      <p:ext uri="{BB962C8B-B14F-4D97-AF65-F5344CB8AC3E}">
        <p14:creationId xmlns:p14="http://schemas.microsoft.com/office/powerpoint/2010/main" val="30638834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Ovarian Follicle Development</a:t>
            </a:r>
            <a:br>
              <a:rPr lang="en-US" dirty="0"/>
            </a:br>
            <a:r>
              <a:rPr lang="en-US" sz="1600" dirty="0"/>
              <a:t>(Slide 4 of 5) </a:t>
            </a:r>
          </a:p>
        </p:txBody>
      </p:sp>
      <p:sp>
        <p:nvSpPr>
          <p:cNvPr id="3" name="Content Placeholder 2"/>
          <p:cNvSpPr>
            <a:spLocks noGrp="1"/>
          </p:cNvSpPr>
          <p:nvPr>
            <p:ph idx="1"/>
          </p:nvPr>
        </p:nvSpPr>
        <p:spPr/>
        <p:txBody>
          <a:bodyPr/>
          <a:lstStyle/>
          <a:p>
            <a:pPr lvl="0"/>
            <a:r>
              <a:rPr lang="en-US" dirty="0"/>
              <a:t>Primary follicle</a:t>
            </a:r>
          </a:p>
          <a:p>
            <a:pPr lvl="1"/>
            <a:r>
              <a:rPr lang="en-US" dirty="0"/>
              <a:t>Continues to grow under the influence of FSH</a:t>
            </a:r>
          </a:p>
          <a:p>
            <a:pPr lvl="1"/>
            <a:r>
              <a:rPr lang="en-US" dirty="0"/>
              <a:t>Follicular cells proliferate</a:t>
            </a:r>
          </a:p>
          <a:p>
            <a:pPr lvl="2"/>
            <a:r>
              <a:rPr lang="en-US" dirty="0"/>
              <a:t>Granulosa cells: Several layers of cells that form around primary oocyte</a:t>
            </a:r>
          </a:p>
          <a:p>
            <a:pPr lvl="1"/>
            <a:r>
              <a:rPr lang="en-US" dirty="0"/>
              <a:t>Most of primary follicles degenerate</a:t>
            </a:r>
          </a:p>
          <a:p>
            <a:pPr lvl="1"/>
            <a:r>
              <a:rPr lang="en-US" dirty="0"/>
              <a:t>One continues to develop each month</a:t>
            </a:r>
          </a:p>
          <a:p>
            <a:pPr lvl="1"/>
            <a:r>
              <a:rPr lang="en-US" dirty="0"/>
              <a:t>Granulosa cells: Start secreting estrogen  </a:t>
            </a:r>
          </a:p>
          <a:p>
            <a:pPr lvl="1"/>
            <a:r>
              <a:rPr lang="en-US" dirty="0"/>
              <a:t>Cavity forms within follicle: Antrum</a:t>
            </a:r>
          </a:p>
          <a:p>
            <a:pPr lvl="1"/>
            <a:r>
              <a:rPr lang="en-US" dirty="0"/>
              <a:t>Becomes a secondary follicle</a:t>
            </a:r>
          </a:p>
        </p:txBody>
      </p:sp>
      <p:sp>
        <p:nvSpPr>
          <p:cNvPr id="5" name="Slide Number Placeholder 4"/>
          <p:cNvSpPr>
            <a:spLocks noGrp="1"/>
          </p:cNvSpPr>
          <p:nvPr>
            <p:ph type="sldNum" sz="quarter" idx="4"/>
          </p:nvPr>
        </p:nvSpPr>
        <p:spPr/>
        <p:txBody>
          <a:bodyPr/>
          <a:lstStyle/>
          <a:p>
            <a:fld id="{04E34968-DBBB-4A86-ABF3-CD5474A4D247}" type="slidenum">
              <a:rPr lang="en-US" smtClean="0"/>
              <a:pPr/>
              <a:t>51</a:t>
            </a:fld>
            <a:endParaRPr lang="en-US" dirty="0"/>
          </a:p>
        </p:txBody>
      </p:sp>
    </p:spTree>
    <p:extLst>
      <p:ext uri="{BB962C8B-B14F-4D97-AF65-F5344CB8AC3E}">
        <p14:creationId xmlns:p14="http://schemas.microsoft.com/office/powerpoint/2010/main" val="31881842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Ovarian Follicle Development</a:t>
            </a:r>
            <a:br>
              <a:rPr lang="en-US" dirty="0"/>
            </a:br>
            <a:r>
              <a:rPr lang="en-US" sz="1600" dirty="0"/>
              <a:t>(Slide 5 of 5) </a:t>
            </a:r>
          </a:p>
        </p:txBody>
      </p:sp>
      <p:sp>
        <p:nvSpPr>
          <p:cNvPr id="3" name="Content Placeholder 2"/>
          <p:cNvSpPr>
            <a:spLocks noGrp="1"/>
          </p:cNvSpPr>
          <p:nvPr>
            <p:ph idx="1"/>
          </p:nvPr>
        </p:nvSpPr>
        <p:spPr/>
        <p:txBody>
          <a:bodyPr/>
          <a:lstStyle/>
          <a:p>
            <a:pPr lvl="0"/>
            <a:r>
              <a:rPr lang="en-US" dirty="0"/>
              <a:t>Secondary follicle</a:t>
            </a:r>
          </a:p>
          <a:p>
            <a:pPr lvl="1"/>
            <a:r>
              <a:rPr lang="en-US" dirty="0"/>
              <a:t>Granulosa cells secrete a substance</a:t>
            </a:r>
          </a:p>
          <a:p>
            <a:pPr lvl="2"/>
            <a:r>
              <a:rPr lang="en-US" dirty="0"/>
              <a:t>Form a clear membrane around the oocyte: Zona pellucida </a:t>
            </a:r>
          </a:p>
          <a:p>
            <a:pPr lvl="1"/>
            <a:r>
              <a:rPr lang="en-US" dirty="0"/>
              <a:t>After 10 days of growth</a:t>
            </a:r>
          </a:p>
          <a:p>
            <a:pPr lvl="2"/>
            <a:r>
              <a:rPr lang="en-US" dirty="0"/>
              <a:t>Becomes mature follicle: Graafian follicle</a:t>
            </a:r>
          </a:p>
        </p:txBody>
      </p:sp>
      <p:sp>
        <p:nvSpPr>
          <p:cNvPr id="5" name="Slide Number Placeholder 4"/>
          <p:cNvSpPr>
            <a:spLocks noGrp="1"/>
          </p:cNvSpPr>
          <p:nvPr>
            <p:ph type="sldNum" sz="quarter" idx="4"/>
          </p:nvPr>
        </p:nvSpPr>
        <p:spPr/>
        <p:txBody>
          <a:bodyPr/>
          <a:lstStyle/>
          <a:p>
            <a:fld id="{04E34968-DBBB-4A86-ABF3-CD5474A4D247}" type="slidenum">
              <a:rPr lang="en-US" smtClean="0"/>
              <a:pPr/>
              <a:t>52</a:t>
            </a:fld>
            <a:endParaRPr lang="en-US" dirty="0"/>
          </a:p>
        </p:txBody>
      </p:sp>
    </p:spTree>
    <p:extLst>
      <p:ext uri="{BB962C8B-B14F-4D97-AF65-F5344CB8AC3E}">
        <p14:creationId xmlns:p14="http://schemas.microsoft.com/office/powerpoint/2010/main" val="40004704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Ovulation </a:t>
            </a:r>
            <a:br>
              <a:rPr lang="en-US" dirty="0"/>
            </a:br>
            <a:r>
              <a:rPr lang="en-US" sz="1600" dirty="0"/>
              <a:t>(Slide 1 of 5)</a:t>
            </a:r>
          </a:p>
        </p:txBody>
      </p:sp>
      <p:sp>
        <p:nvSpPr>
          <p:cNvPr id="3" name="Content Placeholder 2"/>
          <p:cNvSpPr>
            <a:spLocks noGrp="1"/>
          </p:cNvSpPr>
          <p:nvPr>
            <p:ph idx="1"/>
          </p:nvPr>
        </p:nvSpPr>
        <p:spPr/>
        <p:txBody>
          <a:bodyPr/>
          <a:lstStyle/>
          <a:p>
            <a:pPr lvl="0"/>
            <a:r>
              <a:rPr lang="en-US" dirty="0"/>
              <a:t>Graafian follicle: Mature follicle at the surface of the ovary </a:t>
            </a:r>
          </a:p>
          <a:p>
            <a:pPr lvl="1"/>
            <a:r>
              <a:rPr lang="en-US" dirty="0"/>
              <a:t>Ruptures </a:t>
            </a:r>
          </a:p>
          <a:p>
            <a:pPr lvl="1"/>
            <a:r>
              <a:rPr lang="en-US" dirty="0"/>
              <a:t>Releases secondary oocyte into peritoneal cavity</a:t>
            </a:r>
          </a:p>
        </p:txBody>
      </p:sp>
      <p:sp>
        <p:nvSpPr>
          <p:cNvPr id="5" name="Slide Number Placeholder 4"/>
          <p:cNvSpPr>
            <a:spLocks noGrp="1"/>
          </p:cNvSpPr>
          <p:nvPr>
            <p:ph type="sldNum" sz="quarter" idx="4"/>
          </p:nvPr>
        </p:nvSpPr>
        <p:spPr/>
        <p:txBody>
          <a:bodyPr/>
          <a:lstStyle/>
          <a:p>
            <a:fld id="{04E34968-DBBB-4A86-ABF3-CD5474A4D247}" type="slidenum">
              <a:rPr lang="en-US" smtClean="0"/>
              <a:pPr/>
              <a:t>53</a:t>
            </a:fld>
            <a:endParaRPr lang="en-US" dirty="0"/>
          </a:p>
        </p:txBody>
      </p:sp>
    </p:spTree>
    <p:extLst>
      <p:ext uri="{BB962C8B-B14F-4D97-AF65-F5344CB8AC3E}">
        <p14:creationId xmlns:p14="http://schemas.microsoft.com/office/powerpoint/2010/main" val="22283007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Ovulation </a:t>
            </a:r>
            <a:br>
              <a:rPr lang="en-US" dirty="0"/>
            </a:br>
            <a:r>
              <a:rPr lang="en-US" sz="1600" dirty="0"/>
              <a:t>(Slide 2 of 5)</a:t>
            </a:r>
          </a:p>
        </p:txBody>
      </p:sp>
      <p:sp>
        <p:nvSpPr>
          <p:cNvPr id="3" name="Content Placeholder 2"/>
          <p:cNvSpPr>
            <a:spLocks noGrp="1"/>
          </p:cNvSpPr>
          <p:nvPr>
            <p:ph idx="1"/>
          </p:nvPr>
        </p:nvSpPr>
        <p:spPr/>
        <p:txBody>
          <a:bodyPr/>
          <a:lstStyle/>
          <a:p>
            <a:pPr lvl="0"/>
            <a:r>
              <a:rPr lang="en-US" dirty="0"/>
              <a:t>Secondary oocyte</a:t>
            </a:r>
          </a:p>
          <a:p>
            <a:pPr lvl="1"/>
            <a:r>
              <a:rPr lang="en-US" dirty="0"/>
              <a:t>Surrounded by:</a:t>
            </a:r>
          </a:p>
          <a:p>
            <a:pPr lvl="2"/>
            <a:r>
              <a:rPr lang="en-US" dirty="0"/>
              <a:t>Zona pellucid, consists of a clear membrane</a:t>
            </a:r>
          </a:p>
          <a:p>
            <a:pPr lvl="2"/>
            <a:r>
              <a:rPr lang="en-US" dirty="0"/>
              <a:t>Corona radiata, consists of several layers of cells </a:t>
            </a:r>
          </a:p>
          <a:p>
            <a:pPr lvl="1"/>
            <a:r>
              <a:rPr lang="en-US" dirty="0"/>
              <a:t>If not fertilized, secondary oocyte degenerates </a:t>
            </a:r>
          </a:p>
          <a:p>
            <a:pPr lvl="1"/>
            <a:r>
              <a:rPr lang="en-US" dirty="0"/>
              <a:t>If fertilization occurs, second meiotic division resumes: Forms a polar body and mature ovum</a:t>
            </a:r>
          </a:p>
        </p:txBody>
      </p:sp>
      <p:sp>
        <p:nvSpPr>
          <p:cNvPr id="5" name="Slide Number Placeholder 4"/>
          <p:cNvSpPr>
            <a:spLocks noGrp="1"/>
          </p:cNvSpPr>
          <p:nvPr>
            <p:ph type="sldNum" sz="quarter" idx="4"/>
          </p:nvPr>
        </p:nvSpPr>
        <p:spPr/>
        <p:txBody>
          <a:bodyPr/>
          <a:lstStyle/>
          <a:p>
            <a:fld id="{04E34968-DBBB-4A86-ABF3-CD5474A4D247}" type="slidenum">
              <a:rPr lang="en-US" smtClean="0"/>
              <a:pPr/>
              <a:t>54</a:t>
            </a:fld>
            <a:endParaRPr lang="en-US" dirty="0"/>
          </a:p>
        </p:txBody>
      </p:sp>
    </p:spTree>
    <p:extLst>
      <p:ext uri="{BB962C8B-B14F-4D97-AF65-F5344CB8AC3E}">
        <p14:creationId xmlns:p14="http://schemas.microsoft.com/office/powerpoint/2010/main" val="567869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Ovulation </a:t>
            </a:r>
            <a:br>
              <a:rPr lang="en-US" dirty="0"/>
            </a:br>
            <a:r>
              <a:rPr lang="en-US" sz="1600" dirty="0"/>
              <a:t>(Slide 3 of 5)</a:t>
            </a:r>
          </a:p>
        </p:txBody>
      </p:sp>
      <p:sp>
        <p:nvSpPr>
          <p:cNvPr id="3" name="Content Placeholder 2"/>
          <p:cNvSpPr>
            <a:spLocks noGrp="1"/>
          </p:cNvSpPr>
          <p:nvPr>
            <p:ph idx="1"/>
          </p:nvPr>
        </p:nvSpPr>
        <p:spPr/>
        <p:txBody>
          <a:bodyPr/>
          <a:lstStyle/>
          <a:p>
            <a:pPr lvl="0"/>
            <a:r>
              <a:rPr lang="en-US" dirty="0"/>
              <a:t>After ovulation</a:t>
            </a:r>
          </a:p>
          <a:p>
            <a:pPr lvl="1"/>
            <a:r>
              <a:rPr lang="en-US" dirty="0"/>
              <a:t>Portion of the follicle that remains in the ovary</a:t>
            </a:r>
          </a:p>
          <a:p>
            <a:pPr lvl="2"/>
            <a:r>
              <a:rPr lang="en-US" dirty="0"/>
              <a:t>Transformed into a corpus luteum </a:t>
            </a:r>
          </a:p>
        </p:txBody>
      </p:sp>
      <p:sp>
        <p:nvSpPr>
          <p:cNvPr id="5" name="Slide Number Placeholder 4"/>
          <p:cNvSpPr>
            <a:spLocks noGrp="1"/>
          </p:cNvSpPr>
          <p:nvPr>
            <p:ph type="sldNum" sz="quarter" idx="4"/>
          </p:nvPr>
        </p:nvSpPr>
        <p:spPr/>
        <p:txBody>
          <a:bodyPr/>
          <a:lstStyle/>
          <a:p>
            <a:fld id="{04E34968-DBBB-4A86-ABF3-CD5474A4D247}" type="slidenum">
              <a:rPr lang="en-US" smtClean="0"/>
              <a:pPr/>
              <a:t>55</a:t>
            </a:fld>
            <a:endParaRPr lang="en-US" dirty="0"/>
          </a:p>
        </p:txBody>
      </p:sp>
    </p:spTree>
    <p:extLst>
      <p:ext uri="{BB962C8B-B14F-4D97-AF65-F5344CB8AC3E}">
        <p14:creationId xmlns:p14="http://schemas.microsoft.com/office/powerpoint/2010/main" val="2260473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Ovulation </a:t>
            </a:r>
            <a:br>
              <a:rPr lang="en-US" dirty="0"/>
            </a:br>
            <a:r>
              <a:rPr lang="en-US" sz="1600" dirty="0"/>
              <a:t>(Slide 4 of 5)</a:t>
            </a:r>
          </a:p>
        </p:txBody>
      </p:sp>
      <p:sp>
        <p:nvSpPr>
          <p:cNvPr id="3" name="Content Placeholder 2"/>
          <p:cNvSpPr>
            <a:spLocks noGrp="1"/>
          </p:cNvSpPr>
          <p:nvPr>
            <p:ph idx="1"/>
          </p:nvPr>
        </p:nvSpPr>
        <p:spPr/>
        <p:txBody>
          <a:bodyPr/>
          <a:lstStyle/>
          <a:p>
            <a:pPr lvl="0"/>
            <a:r>
              <a:rPr lang="en-US" dirty="0"/>
              <a:t>Corpus luteum</a:t>
            </a:r>
          </a:p>
          <a:p>
            <a:pPr lvl="1"/>
            <a:r>
              <a:rPr lang="en-US" dirty="0"/>
              <a:t>Glandular structure </a:t>
            </a:r>
          </a:p>
          <a:p>
            <a:pPr lvl="1"/>
            <a:r>
              <a:rPr lang="en-US" dirty="0"/>
              <a:t>Secretes progesterone and estrogen</a:t>
            </a:r>
          </a:p>
          <a:p>
            <a:pPr lvl="1"/>
            <a:r>
              <a:rPr lang="en-US" dirty="0"/>
              <a:t>If fertilization does not occur:</a:t>
            </a:r>
          </a:p>
          <a:p>
            <a:pPr lvl="2"/>
            <a:r>
              <a:rPr lang="en-US" dirty="0"/>
              <a:t>Remains functional for about 10 days </a:t>
            </a:r>
          </a:p>
          <a:p>
            <a:pPr lvl="2"/>
            <a:r>
              <a:rPr lang="en-US" dirty="0"/>
              <a:t>Begins to degenerate into a corpus albicans</a:t>
            </a:r>
          </a:p>
        </p:txBody>
      </p:sp>
      <p:sp>
        <p:nvSpPr>
          <p:cNvPr id="5" name="Slide Number Placeholder 4"/>
          <p:cNvSpPr>
            <a:spLocks noGrp="1"/>
          </p:cNvSpPr>
          <p:nvPr>
            <p:ph type="sldNum" sz="quarter" idx="4"/>
          </p:nvPr>
        </p:nvSpPr>
        <p:spPr/>
        <p:txBody>
          <a:bodyPr/>
          <a:lstStyle/>
          <a:p>
            <a:fld id="{04E34968-DBBB-4A86-ABF3-CD5474A4D247}" type="slidenum">
              <a:rPr lang="en-US" smtClean="0"/>
              <a:pPr/>
              <a:t>56</a:t>
            </a:fld>
            <a:endParaRPr lang="en-US" dirty="0"/>
          </a:p>
        </p:txBody>
      </p:sp>
    </p:spTree>
    <p:extLst>
      <p:ext uri="{BB962C8B-B14F-4D97-AF65-F5344CB8AC3E}">
        <p14:creationId xmlns:p14="http://schemas.microsoft.com/office/powerpoint/2010/main" val="289309303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Ovulation </a:t>
            </a:r>
            <a:br>
              <a:rPr lang="en-US" dirty="0"/>
            </a:br>
            <a:r>
              <a:rPr lang="en-US" sz="1600" dirty="0"/>
              <a:t>(Slide 5 of 5)</a:t>
            </a:r>
          </a:p>
        </p:txBody>
      </p:sp>
      <p:sp>
        <p:nvSpPr>
          <p:cNvPr id="3" name="Content Placeholder 2"/>
          <p:cNvSpPr>
            <a:spLocks noGrp="1"/>
          </p:cNvSpPr>
          <p:nvPr>
            <p:ph idx="1"/>
          </p:nvPr>
        </p:nvSpPr>
        <p:spPr/>
        <p:txBody>
          <a:bodyPr/>
          <a:lstStyle/>
          <a:p>
            <a:pPr lvl="0"/>
            <a:r>
              <a:rPr lang="en-US" dirty="0"/>
              <a:t>Corpus luteum</a:t>
            </a:r>
          </a:p>
          <a:p>
            <a:pPr lvl="1"/>
            <a:r>
              <a:rPr lang="en-US" dirty="0"/>
              <a:t>If fertilization occurs, corpus luteum persists</a:t>
            </a:r>
          </a:p>
          <a:p>
            <a:pPr lvl="1"/>
            <a:r>
              <a:rPr lang="en-US" dirty="0"/>
              <a:t>Continues to secrete hormones until placenta develops to secrete necessary hormones</a:t>
            </a:r>
          </a:p>
          <a:p>
            <a:pPr lvl="1"/>
            <a:r>
              <a:rPr lang="en-US" dirty="0"/>
              <a:t>Ultimately degenerates into a corpus albicans</a:t>
            </a:r>
          </a:p>
        </p:txBody>
      </p:sp>
      <p:sp>
        <p:nvSpPr>
          <p:cNvPr id="5" name="Slide Number Placeholder 4"/>
          <p:cNvSpPr>
            <a:spLocks noGrp="1"/>
          </p:cNvSpPr>
          <p:nvPr>
            <p:ph type="sldNum" sz="quarter" idx="4"/>
          </p:nvPr>
        </p:nvSpPr>
        <p:spPr/>
        <p:txBody>
          <a:bodyPr/>
          <a:lstStyle/>
          <a:p>
            <a:fld id="{04E34968-DBBB-4A86-ABF3-CD5474A4D247}" type="slidenum">
              <a:rPr lang="en-US" smtClean="0"/>
              <a:pPr/>
              <a:t>57</a:t>
            </a:fld>
            <a:endParaRPr lang="en-US" dirty="0"/>
          </a:p>
        </p:txBody>
      </p:sp>
    </p:spTree>
    <p:extLst>
      <p:ext uri="{BB962C8B-B14F-4D97-AF65-F5344CB8AC3E}">
        <p14:creationId xmlns:p14="http://schemas.microsoft.com/office/powerpoint/2010/main" val="31278966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Uterine Tubes </a:t>
            </a:r>
            <a:br>
              <a:rPr lang="en-US" dirty="0"/>
            </a:br>
            <a:r>
              <a:rPr lang="en-US" sz="1600" dirty="0"/>
              <a:t>(Slide 1 of 2)</a:t>
            </a:r>
          </a:p>
        </p:txBody>
      </p:sp>
      <p:sp>
        <p:nvSpPr>
          <p:cNvPr id="3" name="Content Placeholder 2"/>
          <p:cNvSpPr>
            <a:spLocks noGrp="1"/>
          </p:cNvSpPr>
          <p:nvPr>
            <p:ph idx="1"/>
          </p:nvPr>
        </p:nvSpPr>
        <p:spPr/>
        <p:txBody>
          <a:bodyPr/>
          <a:lstStyle/>
          <a:p>
            <a:pPr lvl="0"/>
            <a:r>
              <a:rPr lang="en-US" dirty="0"/>
              <a:t>Extend laterally from upper portion of the uterus</a:t>
            </a:r>
          </a:p>
          <a:p>
            <a:pPr lvl="1"/>
            <a:r>
              <a:rPr lang="en-US" dirty="0"/>
              <a:t>Extend to ovary on that side </a:t>
            </a:r>
          </a:p>
          <a:p>
            <a:pPr lvl="0"/>
            <a:r>
              <a:rPr lang="en-US" dirty="0"/>
              <a:t>One tube associated with each ovary</a:t>
            </a:r>
          </a:p>
          <a:p>
            <a:pPr lvl="1"/>
            <a:r>
              <a:rPr lang="en-US" dirty="0"/>
              <a:t>End of tube forms a funnel-shaped infundibulum</a:t>
            </a:r>
          </a:p>
          <a:p>
            <a:pPr lvl="2"/>
            <a:r>
              <a:rPr lang="en-US" dirty="0"/>
              <a:t>Surrounded by fingerlike extensions called fimbriae</a:t>
            </a:r>
          </a:p>
          <a:p>
            <a:pPr lvl="1"/>
            <a:r>
              <a:rPr lang="en-US" dirty="0"/>
              <a:t>No direct connection between the infundibulum and ovary</a:t>
            </a:r>
          </a:p>
        </p:txBody>
      </p:sp>
      <p:sp>
        <p:nvSpPr>
          <p:cNvPr id="5" name="Slide Number Placeholder 4"/>
          <p:cNvSpPr>
            <a:spLocks noGrp="1"/>
          </p:cNvSpPr>
          <p:nvPr>
            <p:ph type="sldNum" sz="quarter" idx="4"/>
          </p:nvPr>
        </p:nvSpPr>
        <p:spPr/>
        <p:txBody>
          <a:bodyPr/>
          <a:lstStyle/>
          <a:p>
            <a:fld id="{04E34968-DBBB-4A86-ABF3-CD5474A4D247}" type="slidenum">
              <a:rPr lang="en-US" smtClean="0"/>
              <a:pPr/>
              <a:t>58</a:t>
            </a:fld>
            <a:endParaRPr lang="en-US" dirty="0"/>
          </a:p>
        </p:txBody>
      </p:sp>
    </p:spTree>
    <p:extLst>
      <p:ext uri="{BB962C8B-B14F-4D97-AF65-F5344CB8AC3E}">
        <p14:creationId xmlns:p14="http://schemas.microsoft.com/office/powerpoint/2010/main" val="25834996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Uterine Tubes </a:t>
            </a:r>
            <a:br>
              <a:rPr lang="en-US" dirty="0"/>
            </a:br>
            <a:r>
              <a:rPr lang="en-US" sz="1600" dirty="0"/>
              <a:t>(Slide 2 of 2)</a:t>
            </a:r>
          </a:p>
        </p:txBody>
      </p:sp>
      <p:sp>
        <p:nvSpPr>
          <p:cNvPr id="3" name="Content Placeholder 2"/>
          <p:cNvSpPr>
            <a:spLocks noGrp="1"/>
          </p:cNvSpPr>
          <p:nvPr>
            <p:ph idx="1"/>
          </p:nvPr>
        </p:nvSpPr>
        <p:spPr>
          <a:xfrm>
            <a:off x="685800" y="1641475"/>
            <a:ext cx="8318500" cy="4454525"/>
          </a:xfrm>
        </p:spPr>
        <p:txBody>
          <a:bodyPr/>
          <a:lstStyle/>
          <a:p>
            <a:pPr lvl="0"/>
            <a:r>
              <a:rPr lang="en-US" dirty="0"/>
              <a:t>Oocyte enters peritoneal cavity before it enters uterine tube</a:t>
            </a:r>
          </a:p>
          <a:p>
            <a:pPr lvl="0"/>
            <a:r>
              <a:rPr lang="en-US" dirty="0"/>
              <a:t>At the time of ovulation, fimbriae create currents in peritoneal fluid</a:t>
            </a:r>
          </a:p>
          <a:p>
            <a:pPr lvl="1"/>
            <a:r>
              <a:rPr lang="en-US" sz="2300" dirty="0"/>
              <a:t>Help propel oocyte into fallopian tube</a:t>
            </a:r>
          </a:p>
          <a:p>
            <a:pPr lvl="0"/>
            <a:r>
              <a:rPr lang="en-US" dirty="0"/>
              <a:t>Once inside uterine tube, oocyte is moved along </a:t>
            </a:r>
          </a:p>
          <a:p>
            <a:pPr lvl="1"/>
            <a:r>
              <a:rPr lang="en-US" sz="2300" dirty="0"/>
              <a:t>By rhythmic beating of cilia </a:t>
            </a:r>
          </a:p>
          <a:p>
            <a:pPr lvl="1"/>
            <a:r>
              <a:rPr lang="en-US" sz="2300" dirty="0"/>
              <a:t>By peristaltic action of smooth muscle in the wall of the tube</a:t>
            </a:r>
          </a:p>
          <a:p>
            <a:pPr lvl="0"/>
            <a:r>
              <a:rPr lang="en-US" dirty="0"/>
              <a:t>Journey through fallopian tube takes </a:t>
            </a:r>
            <a:r>
              <a:rPr lang="en-US" dirty="0">
                <a:latin typeface="Arial"/>
                <a:cs typeface="Arial"/>
              </a:rPr>
              <a:t>~</a:t>
            </a:r>
            <a:r>
              <a:rPr lang="en-US" dirty="0"/>
              <a:t>7 days</a:t>
            </a:r>
          </a:p>
          <a:p>
            <a:pPr lvl="0"/>
            <a:r>
              <a:rPr lang="en-US" dirty="0"/>
              <a:t>Oocyte is fertile for only 24-48 hours</a:t>
            </a:r>
          </a:p>
          <a:p>
            <a:pPr lvl="1"/>
            <a:r>
              <a:rPr lang="en-US" sz="2300" dirty="0"/>
              <a:t>Fertilization usually occurs in fallopian tube</a:t>
            </a:r>
          </a:p>
        </p:txBody>
      </p:sp>
      <p:sp>
        <p:nvSpPr>
          <p:cNvPr id="5" name="Slide Number Placeholder 4"/>
          <p:cNvSpPr>
            <a:spLocks noGrp="1"/>
          </p:cNvSpPr>
          <p:nvPr>
            <p:ph type="sldNum" sz="quarter" idx="4"/>
          </p:nvPr>
        </p:nvSpPr>
        <p:spPr/>
        <p:txBody>
          <a:bodyPr/>
          <a:lstStyle/>
          <a:p>
            <a:fld id="{04E34968-DBBB-4A86-ABF3-CD5474A4D247}" type="slidenum">
              <a:rPr lang="en-US" smtClean="0"/>
              <a:pPr/>
              <a:t>59</a:t>
            </a:fld>
            <a:endParaRPr lang="en-US" dirty="0"/>
          </a:p>
        </p:txBody>
      </p:sp>
    </p:spTree>
    <p:extLst>
      <p:ext uri="{BB962C8B-B14F-4D97-AF65-F5344CB8AC3E}">
        <p14:creationId xmlns:p14="http://schemas.microsoft.com/office/powerpoint/2010/main" val="4204012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Male Reproductive System </a:t>
            </a:r>
          </a:p>
        </p:txBody>
      </p:sp>
      <p:sp>
        <p:nvSpPr>
          <p:cNvPr id="3" name="Content Placeholder 2"/>
          <p:cNvSpPr>
            <a:spLocks noGrp="1"/>
          </p:cNvSpPr>
          <p:nvPr>
            <p:ph idx="1"/>
          </p:nvPr>
        </p:nvSpPr>
        <p:spPr/>
        <p:txBody>
          <a:bodyPr/>
          <a:lstStyle/>
          <a:p>
            <a:pPr lvl="0"/>
            <a:r>
              <a:rPr lang="en-US" dirty="0"/>
              <a:t>Functions </a:t>
            </a:r>
          </a:p>
          <a:p>
            <a:pPr lvl="1"/>
            <a:r>
              <a:rPr lang="en-US" dirty="0"/>
              <a:t>Produces, sustains, and transports sperm</a:t>
            </a:r>
          </a:p>
          <a:p>
            <a:pPr lvl="1"/>
            <a:r>
              <a:rPr lang="en-US" dirty="0"/>
              <a:t>Introduces sperm into the female vagina</a:t>
            </a:r>
          </a:p>
          <a:p>
            <a:pPr lvl="1"/>
            <a:r>
              <a:rPr lang="en-US" dirty="0"/>
              <a:t>Produces hormones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6</a:t>
            </a:fld>
            <a:endParaRPr lang="en-US" dirty="0"/>
          </a:p>
        </p:txBody>
      </p:sp>
    </p:spTree>
    <p:extLst>
      <p:ext uri="{BB962C8B-B14F-4D97-AF65-F5344CB8AC3E}">
        <p14:creationId xmlns:p14="http://schemas.microsoft.com/office/powerpoint/2010/main" val="87368254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Uterus</a:t>
            </a:r>
            <a:br>
              <a:rPr lang="en-US" dirty="0"/>
            </a:br>
            <a:r>
              <a:rPr lang="en-US" sz="1600" dirty="0"/>
              <a:t>(Slide 1 of 3) </a:t>
            </a:r>
          </a:p>
        </p:txBody>
      </p:sp>
      <p:sp>
        <p:nvSpPr>
          <p:cNvPr id="3" name="Content Placeholder 2"/>
          <p:cNvSpPr>
            <a:spLocks noGrp="1"/>
          </p:cNvSpPr>
          <p:nvPr>
            <p:ph idx="1"/>
          </p:nvPr>
        </p:nvSpPr>
        <p:spPr/>
        <p:txBody>
          <a:bodyPr/>
          <a:lstStyle/>
          <a:p>
            <a:pPr lvl="0"/>
            <a:r>
              <a:rPr lang="en-US" dirty="0"/>
              <a:t>Muscular organ that receives the fertilized oocyte </a:t>
            </a:r>
          </a:p>
          <a:p>
            <a:pPr lvl="0"/>
            <a:r>
              <a:rPr lang="en-US" dirty="0"/>
              <a:t>Provides environment for developing offspring</a:t>
            </a:r>
          </a:p>
          <a:p>
            <a:pPr lvl="0"/>
            <a:r>
              <a:rPr lang="en-US" dirty="0"/>
              <a:t>Located in the pelvic cavity, between rectum and urinary bladder </a:t>
            </a:r>
          </a:p>
          <a:p>
            <a:pPr lvl="0"/>
            <a:r>
              <a:rPr lang="en-US" dirty="0"/>
              <a:t>Size</a:t>
            </a:r>
          </a:p>
          <a:p>
            <a:pPr lvl="1"/>
            <a:r>
              <a:rPr lang="en-US" dirty="0"/>
              <a:t>Before the first pregnancy, size and shape of a (upside-down) pear</a:t>
            </a:r>
          </a:p>
          <a:p>
            <a:pPr lvl="1"/>
            <a:r>
              <a:rPr lang="en-US" dirty="0"/>
              <a:t>After childbirth, becomes larger </a:t>
            </a:r>
          </a:p>
          <a:p>
            <a:pPr lvl="1"/>
            <a:r>
              <a:rPr lang="en-US" dirty="0"/>
              <a:t>After menopause, becomes smaller</a:t>
            </a:r>
          </a:p>
        </p:txBody>
      </p:sp>
      <p:sp>
        <p:nvSpPr>
          <p:cNvPr id="5" name="Slide Number Placeholder 4"/>
          <p:cNvSpPr>
            <a:spLocks noGrp="1"/>
          </p:cNvSpPr>
          <p:nvPr>
            <p:ph type="sldNum" sz="quarter" idx="4"/>
          </p:nvPr>
        </p:nvSpPr>
        <p:spPr/>
        <p:txBody>
          <a:bodyPr/>
          <a:lstStyle/>
          <a:p>
            <a:fld id="{04E34968-DBBB-4A86-ABF3-CD5474A4D247}" type="slidenum">
              <a:rPr lang="en-US" smtClean="0"/>
              <a:pPr/>
              <a:t>60</a:t>
            </a:fld>
            <a:endParaRPr lang="en-US" dirty="0"/>
          </a:p>
        </p:txBody>
      </p:sp>
    </p:spTree>
    <p:extLst>
      <p:ext uri="{BB962C8B-B14F-4D97-AF65-F5344CB8AC3E}">
        <p14:creationId xmlns:p14="http://schemas.microsoft.com/office/powerpoint/2010/main" val="13637565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Uterus</a:t>
            </a:r>
            <a:br>
              <a:rPr lang="en-US" dirty="0"/>
            </a:br>
            <a:r>
              <a:rPr lang="en-US" sz="1600" dirty="0"/>
              <a:t>(Slide 2 of 3) </a:t>
            </a:r>
          </a:p>
        </p:txBody>
      </p:sp>
      <p:sp>
        <p:nvSpPr>
          <p:cNvPr id="3" name="Content Placeholder 2"/>
          <p:cNvSpPr>
            <a:spLocks noGrp="1"/>
          </p:cNvSpPr>
          <p:nvPr>
            <p:ph idx="1"/>
          </p:nvPr>
        </p:nvSpPr>
        <p:spPr/>
        <p:txBody>
          <a:bodyPr/>
          <a:lstStyle/>
          <a:p>
            <a:pPr lvl="0"/>
            <a:r>
              <a:rPr lang="en-US" dirty="0"/>
              <a:t>Fundus: Upper, bulging surface of uterus</a:t>
            </a:r>
          </a:p>
          <a:p>
            <a:pPr lvl="0"/>
            <a:r>
              <a:rPr lang="en-US" dirty="0"/>
              <a:t>Body: Large main portion of uterus </a:t>
            </a:r>
          </a:p>
          <a:p>
            <a:pPr lvl="0"/>
            <a:r>
              <a:rPr lang="en-US" dirty="0"/>
              <a:t>Cervix: Lower narrow region of the uterus that projects into the vagina </a:t>
            </a:r>
          </a:p>
          <a:p>
            <a:pPr lvl="0"/>
            <a:r>
              <a:rPr lang="en-US" dirty="0"/>
              <a:t>Internal os: Opening of the uterus between the body and cervix </a:t>
            </a:r>
          </a:p>
          <a:p>
            <a:pPr lvl="0"/>
            <a:r>
              <a:rPr lang="en-US" dirty="0"/>
              <a:t>External os: Opening of the uterus from the cervix into the vagina </a:t>
            </a:r>
          </a:p>
          <a:p>
            <a:pPr lvl="0"/>
            <a:r>
              <a:rPr lang="en-US" dirty="0"/>
              <a:t>Broad ligament: Holds uterus in place</a:t>
            </a:r>
          </a:p>
        </p:txBody>
      </p:sp>
      <p:sp>
        <p:nvSpPr>
          <p:cNvPr id="5" name="Slide Number Placeholder 4"/>
          <p:cNvSpPr>
            <a:spLocks noGrp="1"/>
          </p:cNvSpPr>
          <p:nvPr>
            <p:ph type="sldNum" sz="quarter" idx="4"/>
          </p:nvPr>
        </p:nvSpPr>
        <p:spPr/>
        <p:txBody>
          <a:bodyPr/>
          <a:lstStyle/>
          <a:p>
            <a:fld id="{04E34968-DBBB-4A86-ABF3-CD5474A4D247}" type="slidenum">
              <a:rPr lang="en-US" smtClean="0"/>
              <a:pPr/>
              <a:t>61</a:t>
            </a:fld>
            <a:endParaRPr lang="en-US" dirty="0"/>
          </a:p>
        </p:txBody>
      </p:sp>
    </p:spTree>
    <p:extLst>
      <p:ext uri="{BB962C8B-B14F-4D97-AF65-F5344CB8AC3E}">
        <p14:creationId xmlns:p14="http://schemas.microsoft.com/office/powerpoint/2010/main" val="235151177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Uterus</a:t>
            </a:r>
            <a:br>
              <a:rPr lang="en-US" dirty="0"/>
            </a:br>
            <a:r>
              <a:rPr lang="en-US" sz="1600" dirty="0"/>
              <a:t>(Slide 3 of 3) </a:t>
            </a:r>
          </a:p>
        </p:txBody>
      </p:sp>
      <p:sp>
        <p:nvSpPr>
          <p:cNvPr id="3" name="Content Placeholder 2"/>
          <p:cNvSpPr>
            <a:spLocks noGrp="1"/>
          </p:cNvSpPr>
          <p:nvPr>
            <p:ph idx="1"/>
          </p:nvPr>
        </p:nvSpPr>
        <p:spPr/>
        <p:txBody>
          <a:bodyPr/>
          <a:lstStyle/>
          <a:p>
            <a:pPr lvl="0"/>
            <a:r>
              <a:rPr lang="en-US" dirty="0"/>
              <a:t>Wall of the uterus</a:t>
            </a:r>
          </a:p>
          <a:p>
            <a:pPr lvl="1"/>
            <a:r>
              <a:rPr lang="en-US" dirty="0"/>
              <a:t>Perimetrium: Outer serous layer </a:t>
            </a:r>
          </a:p>
          <a:p>
            <a:pPr lvl="1"/>
            <a:r>
              <a:rPr lang="en-US" dirty="0"/>
              <a:t>Myometrium: Thick middle layer </a:t>
            </a:r>
          </a:p>
          <a:p>
            <a:pPr lvl="2"/>
            <a:r>
              <a:rPr lang="en-US" dirty="0"/>
              <a:t>Consists of smooth muscle </a:t>
            </a:r>
          </a:p>
          <a:p>
            <a:pPr lvl="2"/>
            <a:r>
              <a:rPr lang="en-US" dirty="0"/>
              <a:t>Makes up bulk of uterine wall</a:t>
            </a:r>
          </a:p>
          <a:p>
            <a:pPr lvl="1"/>
            <a:r>
              <a:rPr lang="en-US" dirty="0"/>
              <a:t>Endometrium: Inner layer  </a:t>
            </a:r>
          </a:p>
          <a:p>
            <a:pPr lvl="2"/>
            <a:r>
              <a:rPr lang="en-US" dirty="0"/>
              <a:t>Consists of a mucous membrane</a:t>
            </a:r>
          </a:p>
          <a:p>
            <a:pPr lvl="2"/>
            <a:r>
              <a:rPr lang="en-US" dirty="0"/>
              <a:t>Stratum functionale: Portion sloughed off during menstruation</a:t>
            </a:r>
          </a:p>
          <a:p>
            <a:pPr lvl="2"/>
            <a:r>
              <a:rPr lang="en-US" dirty="0"/>
              <a:t>Stratum basale: Provides materials to rebuild stratum functionale after menstruation</a:t>
            </a:r>
          </a:p>
        </p:txBody>
      </p:sp>
      <p:sp>
        <p:nvSpPr>
          <p:cNvPr id="5" name="Slide Number Placeholder 4"/>
          <p:cNvSpPr>
            <a:spLocks noGrp="1"/>
          </p:cNvSpPr>
          <p:nvPr>
            <p:ph type="sldNum" sz="quarter" idx="4"/>
          </p:nvPr>
        </p:nvSpPr>
        <p:spPr/>
        <p:txBody>
          <a:bodyPr/>
          <a:lstStyle/>
          <a:p>
            <a:fld id="{04E34968-DBBB-4A86-ABF3-CD5474A4D247}" type="slidenum">
              <a:rPr lang="en-US" smtClean="0"/>
              <a:pPr/>
              <a:t>62</a:t>
            </a:fld>
            <a:endParaRPr lang="en-US" dirty="0"/>
          </a:p>
        </p:txBody>
      </p:sp>
    </p:spTree>
    <p:extLst>
      <p:ext uri="{BB962C8B-B14F-4D97-AF65-F5344CB8AC3E}">
        <p14:creationId xmlns:p14="http://schemas.microsoft.com/office/powerpoint/2010/main" val="286132480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Vagina </a:t>
            </a:r>
          </a:p>
        </p:txBody>
      </p:sp>
      <p:sp>
        <p:nvSpPr>
          <p:cNvPr id="3" name="Content Placeholder 2"/>
          <p:cNvSpPr>
            <a:spLocks noGrp="1"/>
          </p:cNvSpPr>
          <p:nvPr>
            <p:ph idx="1"/>
          </p:nvPr>
        </p:nvSpPr>
        <p:spPr>
          <a:xfrm>
            <a:off x="685800" y="1641475"/>
            <a:ext cx="8242300" cy="4454525"/>
          </a:xfrm>
        </p:spPr>
        <p:txBody>
          <a:bodyPr/>
          <a:lstStyle/>
          <a:p>
            <a:pPr lvl="0"/>
            <a:r>
              <a:rPr lang="en-US" dirty="0"/>
              <a:t>Fibromuscular tube</a:t>
            </a:r>
          </a:p>
          <a:p>
            <a:pPr lvl="0"/>
            <a:r>
              <a:rPr lang="en-US" dirty="0"/>
              <a:t>Extends from the cervix to the outside</a:t>
            </a:r>
          </a:p>
          <a:p>
            <a:pPr lvl="0"/>
            <a:r>
              <a:rPr lang="en-US" dirty="0"/>
              <a:t>Functions</a:t>
            </a:r>
          </a:p>
          <a:p>
            <a:pPr lvl="1"/>
            <a:r>
              <a:rPr lang="en-US" dirty="0"/>
              <a:t>Passageway for menstrual flow </a:t>
            </a:r>
          </a:p>
          <a:p>
            <a:pPr lvl="1"/>
            <a:r>
              <a:rPr lang="en-US" dirty="0"/>
              <a:t>Receives penis and semen during sexual intercourse </a:t>
            </a:r>
          </a:p>
          <a:p>
            <a:pPr lvl="1"/>
            <a:r>
              <a:rPr lang="en-US" dirty="0"/>
              <a:t>Serves as birth canal </a:t>
            </a:r>
          </a:p>
          <a:p>
            <a:pPr lvl="0"/>
            <a:r>
              <a:rPr lang="en-US" dirty="0"/>
              <a:t>Smooth muscle and mucosal lining of vaginal wall capable of stretching</a:t>
            </a:r>
          </a:p>
          <a:p>
            <a:pPr lvl="1"/>
            <a:r>
              <a:rPr lang="en-US" dirty="0"/>
              <a:t>Accommodate erect penis </a:t>
            </a:r>
          </a:p>
          <a:p>
            <a:pPr lvl="1"/>
            <a:r>
              <a:rPr lang="en-US" dirty="0"/>
              <a:t>Permit passage of a baby</a:t>
            </a:r>
          </a:p>
          <a:p>
            <a:pPr lvl="0"/>
            <a:r>
              <a:rPr lang="en-US" dirty="0"/>
              <a:t>Vaginal orifice: Opening of the vagina to the outside </a:t>
            </a:r>
          </a:p>
        </p:txBody>
      </p:sp>
      <p:sp>
        <p:nvSpPr>
          <p:cNvPr id="5" name="Slide Number Placeholder 4"/>
          <p:cNvSpPr>
            <a:spLocks noGrp="1"/>
          </p:cNvSpPr>
          <p:nvPr>
            <p:ph type="sldNum" sz="quarter" idx="4"/>
          </p:nvPr>
        </p:nvSpPr>
        <p:spPr/>
        <p:txBody>
          <a:bodyPr/>
          <a:lstStyle/>
          <a:p>
            <a:fld id="{04E34968-DBBB-4A86-ABF3-CD5474A4D247}" type="slidenum">
              <a:rPr lang="en-US" smtClean="0"/>
              <a:pPr/>
              <a:t>63</a:t>
            </a:fld>
            <a:endParaRPr lang="en-US" dirty="0"/>
          </a:p>
        </p:txBody>
      </p:sp>
    </p:spTree>
    <p:extLst>
      <p:ext uri="{BB962C8B-B14F-4D97-AF65-F5344CB8AC3E}">
        <p14:creationId xmlns:p14="http://schemas.microsoft.com/office/powerpoint/2010/main" val="309680978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External Genitalia</a:t>
            </a:r>
            <a:br>
              <a:rPr lang="en-US" dirty="0"/>
            </a:br>
            <a:r>
              <a:rPr lang="en-US" sz="1600" dirty="0"/>
              <a:t>(Slide 1 of 2)</a:t>
            </a:r>
          </a:p>
        </p:txBody>
      </p:sp>
      <p:sp>
        <p:nvSpPr>
          <p:cNvPr id="3" name="Content Placeholder 2"/>
          <p:cNvSpPr>
            <a:spLocks noGrp="1"/>
          </p:cNvSpPr>
          <p:nvPr>
            <p:ph idx="1"/>
          </p:nvPr>
        </p:nvSpPr>
        <p:spPr/>
        <p:txBody>
          <a:bodyPr/>
          <a:lstStyle/>
          <a:p>
            <a:pPr lvl="0"/>
            <a:r>
              <a:rPr lang="en-US" dirty="0"/>
              <a:t>Labia majora: Two large fat-filled folds of skin </a:t>
            </a:r>
          </a:p>
          <a:p>
            <a:pPr lvl="0"/>
            <a:r>
              <a:rPr lang="en-US" dirty="0"/>
              <a:t>Enclose the other external genitalia</a:t>
            </a:r>
          </a:p>
          <a:p>
            <a:pPr lvl="0"/>
            <a:r>
              <a:rPr lang="en-US" dirty="0"/>
              <a:t>Mons pubis: Rounded elevation of fat that overlies the pubic symphysis </a:t>
            </a:r>
          </a:p>
          <a:p>
            <a:pPr lvl="0"/>
            <a:r>
              <a:rPr lang="en-US" dirty="0"/>
              <a:t>Labia minora: Two smaller folds of skin medial to the labia majora </a:t>
            </a:r>
          </a:p>
          <a:p>
            <a:pPr lvl="0"/>
            <a:r>
              <a:rPr lang="en-US" dirty="0"/>
              <a:t>Vestibule: Area between the two labia minora </a:t>
            </a:r>
          </a:p>
        </p:txBody>
      </p:sp>
      <p:sp>
        <p:nvSpPr>
          <p:cNvPr id="5" name="Slide Number Placeholder 4"/>
          <p:cNvSpPr>
            <a:spLocks noGrp="1"/>
          </p:cNvSpPr>
          <p:nvPr>
            <p:ph type="sldNum" sz="quarter" idx="4"/>
          </p:nvPr>
        </p:nvSpPr>
        <p:spPr/>
        <p:txBody>
          <a:bodyPr/>
          <a:lstStyle/>
          <a:p>
            <a:fld id="{04E34968-DBBB-4A86-ABF3-CD5474A4D247}" type="slidenum">
              <a:rPr lang="en-US" smtClean="0"/>
              <a:pPr/>
              <a:t>64</a:t>
            </a:fld>
            <a:endParaRPr lang="en-US" dirty="0"/>
          </a:p>
        </p:txBody>
      </p:sp>
    </p:spTree>
    <p:extLst>
      <p:ext uri="{BB962C8B-B14F-4D97-AF65-F5344CB8AC3E}">
        <p14:creationId xmlns:p14="http://schemas.microsoft.com/office/powerpoint/2010/main" val="33111290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External Genitalia</a:t>
            </a:r>
            <a:br>
              <a:rPr lang="en-US" dirty="0"/>
            </a:br>
            <a:r>
              <a:rPr lang="en-US" sz="1600" dirty="0"/>
              <a:t>(Slide 2 of 2)</a:t>
            </a:r>
          </a:p>
        </p:txBody>
      </p:sp>
      <p:sp>
        <p:nvSpPr>
          <p:cNvPr id="3" name="Content Placeholder 2"/>
          <p:cNvSpPr>
            <a:spLocks noGrp="1"/>
          </p:cNvSpPr>
          <p:nvPr>
            <p:ph idx="1"/>
          </p:nvPr>
        </p:nvSpPr>
        <p:spPr/>
        <p:txBody>
          <a:bodyPr/>
          <a:lstStyle/>
          <a:p>
            <a:pPr lvl="0"/>
            <a:r>
              <a:rPr lang="en-US" dirty="0"/>
              <a:t>Clitoris: Small mass of erectile tissue located at anterior end of vestibule</a:t>
            </a:r>
          </a:p>
          <a:p>
            <a:pPr lvl="1"/>
            <a:r>
              <a:rPr lang="en-US" dirty="0"/>
              <a:t>Becomes erect in response to sexual stimulation</a:t>
            </a:r>
          </a:p>
          <a:p>
            <a:pPr lvl="0"/>
            <a:r>
              <a:rPr lang="en-US" dirty="0"/>
              <a:t>Prepuce: Fold of skin that covers the clitoris</a:t>
            </a:r>
          </a:p>
          <a:p>
            <a:pPr lvl="0"/>
            <a:r>
              <a:rPr lang="en-US" dirty="0"/>
              <a:t>Paraurethral glands: Open into vestibule on each side of urethral orifice</a:t>
            </a:r>
          </a:p>
          <a:p>
            <a:pPr lvl="1"/>
            <a:r>
              <a:rPr lang="en-US" dirty="0"/>
              <a:t>Secrete mucus</a:t>
            </a:r>
          </a:p>
          <a:p>
            <a:pPr lvl="0"/>
            <a:r>
              <a:rPr lang="en-US" dirty="0"/>
              <a:t>Greater vestibular glands (Bartholin’s glands): Open into vestibule next to vaginal orifice</a:t>
            </a:r>
          </a:p>
          <a:p>
            <a:pPr lvl="1"/>
            <a:r>
              <a:rPr lang="en-US" dirty="0"/>
              <a:t>Produce a mucouslike secretion</a:t>
            </a:r>
          </a:p>
          <a:p>
            <a:pPr lvl="2"/>
            <a:r>
              <a:rPr lang="en-US" dirty="0"/>
              <a:t>Provides lubrication during sexual intercourse</a:t>
            </a:r>
          </a:p>
        </p:txBody>
      </p:sp>
      <p:sp>
        <p:nvSpPr>
          <p:cNvPr id="5" name="Slide Number Placeholder 4"/>
          <p:cNvSpPr>
            <a:spLocks noGrp="1"/>
          </p:cNvSpPr>
          <p:nvPr>
            <p:ph type="sldNum" sz="quarter" idx="4"/>
          </p:nvPr>
        </p:nvSpPr>
        <p:spPr/>
        <p:txBody>
          <a:bodyPr/>
          <a:lstStyle/>
          <a:p>
            <a:fld id="{04E34968-DBBB-4A86-ABF3-CD5474A4D247}" type="slidenum">
              <a:rPr lang="en-US" smtClean="0"/>
              <a:pPr/>
              <a:t>65</a:t>
            </a:fld>
            <a:endParaRPr lang="en-US" dirty="0"/>
          </a:p>
        </p:txBody>
      </p:sp>
    </p:spTree>
    <p:extLst>
      <p:ext uri="{BB962C8B-B14F-4D97-AF65-F5344CB8AC3E}">
        <p14:creationId xmlns:p14="http://schemas.microsoft.com/office/powerpoint/2010/main" val="238124224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Female Sexual Response </a:t>
            </a:r>
          </a:p>
        </p:txBody>
      </p:sp>
      <p:sp>
        <p:nvSpPr>
          <p:cNvPr id="3" name="Content Placeholder 2"/>
          <p:cNvSpPr>
            <a:spLocks noGrp="1"/>
          </p:cNvSpPr>
          <p:nvPr>
            <p:ph idx="1"/>
          </p:nvPr>
        </p:nvSpPr>
        <p:spPr>
          <a:xfrm>
            <a:off x="685800" y="1641475"/>
            <a:ext cx="8128000" cy="4454525"/>
          </a:xfrm>
        </p:spPr>
        <p:txBody>
          <a:bodyPr/>
          <a:lstStyle/>
          <a:p>
            <a:pPr lvl="0"/>
            <a:r>
              <a:rPr lang="en-US" dirty="0"/>
              <a:t>Similar to that of the male</a:t>
            </a:r>
          </a:p>
          <a:p>
            <a:pPr lvl="0"/>
            <a:r>
              <a:rPr lang="en-US" dirty="0"/>
              <a:t>Body’s responses to sexual stimuli</a:t>
            </a:r>
          </a:p>
          <a:p>
            <a:pPr lvl="1"/>
            <a:r>
              <a:rPr lang="en-US" dirty="0"/>
              <a:t>Increased blood flow to clitoris, vaginal mucosa, breasts, nipples</a:t>
            </a:r>
          </a:p>
          <a:p>
            <a:pPr lvl="1"/>
            <a:r>
              <a:rPr lang="en-US" dirty="0"/>
              <a:t>Clitoris and nipples become rigid and erect</a:t>
            </a:r>
          </a:p>
          <a:p>
            <a:pPr lvl="1"/>
            <a:r>
              <a:rPr lang="en-US" dirty="0"/>
              <a:t>Breasts and vaginal mucosa enlarge</a:t>
            </a:r>
          </a:p>
          <a:p>
            <a:pPr lvl="1"/>
            <a:r>
              <a:rPr lang="en-US" dirty="0"/>
              <a:t>Glands in cervix and vestibular glands secrete fluids </a:t>
            </a:r>
          </a:p>
          <a:p>
            <a:pPr lvl="2"/>
            <a:r>
              <a:rPr lang="en-US" dirty="0"/>
              <a:t>Lubricate vaginal mucosa </a:t>
            </a:r>
          </a:p>
          <a:p>
            <a:pPr lvl="0"/>
            <a:r>
              <a:rPr lang="en-US" dirty="0"/>
              <a:t>Continued stimulation culminates in orgasm</a:t>
            </a:r>
          </a:p>
          <a:p>
            <a:pPr lvl="1"/>
            <a:r>
              <a:rPr lang="en-US" dirty="0"/>
              <a:t>Accompanied by rhythmic contractions of uterus and muscles of the pelvic floor</a:t>
            </a:r>
          </a:p>
          <a:p>
            <a:pPr lvl="2"/>
            <a:r>
              <a:rPr lang="en-US" dirty="0"/>
              <a:t>Helps the movement of sperm through the uterus toward uterine tubes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66</a:t>
            </a:fld>
            <a:endParaRPr lang="en-US" dirty="0"/>
          </a:p>
        </p:txBody>
      </p:sp>
    </p:spTree>
    <p:extLst>
      <p:ext uri="{BB962C8B-B14F-4D97-AF65-F5344CB8AC3E}">
        <p14:creationId xmlns:p14="http://schemas.microsoft.com/office/powerpoint/2010/main" val="419380862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Hormonal Control </a:t>
            </a:r>
            <a:br>
              <a:rPr lang="en-US" dirty="0"/>
            </a:br>
            <a:r>
              <a:rPr lang="en-US" sz="1600" dirty="0"/>
              <a:t>(Slide 1 of 4)</a:t>
            </a:r>
          </a:p>
        </p:txBody>
      </p:sp>
      <p:sp>
        <p:nvSpPr>
          <p:cNvPr id="3" name="Content Placeholder 2"/>
          <p:cNvSpPr>
            <a:spLocks noGrp="1"/>
          </p:cNvSpPr>
          <p:nvPr>
            <p:ph idx="1"/>
          </p:nvPr>
        </p:nvSpPr>
        <p:spPr/>
        <p:txBody>
          <a:bodyPr/>
          <a:lstStyle/>
          <a:p>
            <a:pPr lvl="0"/>
            <a:r>
              <a:rPr lang="en-US" dirty="0"/>
              <a:t>Hypothalamus secretes gonadotropin-releasing hormone (GnRH)</a:t>
            </a:r>
          </a:p>
          <a:p>
            <a:pPr lvl="1"/>
            <a:r>
              <a:rPr lang="en-US" dirty="0"/>
              <a:t>Stimulates anterior pituitary to secrete FSH and small amounts of LH </a:t>
            </a:r>
          </a:p>
        </p:txBody>
      </p:sp>
      <p:sp>
        <p:nvSpPr>
          <p:cNvPr id="5" name="Slide Number Placeholder 4"/>
          <p:cNvSpPr>
            <a:spLocks noGrp="1"/>
          </p:cNvSpPr>
          <p:nvPr>
            <p:ph type="sldNum" sz="quarter" idx="4"/>
          </p:nvPr>
        </p:nvSpPr>
        <p:spPr/>
        <p:txBody>
          <a:bodyPr/>
          <a:lstStyle/>
          <a:p>
            <a:fld id="{04E34968-DBBB-4A86-ABF3-CD5474A4D247}" type="slidenum">
              <a:rPr lang="en-US" smtClean="0"/>
              <a:pPr/>
              <a:t>67</a:t>
            </a:fld>
            <a:endParaRPr lang="en-US" dirty="0"/>
          </a:p>
        </p:txBody>
      </p:sp>
    </p:spTree>
    <p:extLst>
      <p:ext uri="{BB962C8B-B14F-4D97-AF65-F5344CB8AC3E}">
        <p14:creationId xmlns:p14="http://schemas.microsoft.com/office/powerpoint/2010/main" val="39029560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Hormonal Control </a:t>
            </a:r>
            <a:br>
              <a:rPr lang="en-US" dirty="0"/>
            </a:br>
            <a:r>
              <a:rPr lang="en-US" sz="1600" dirty="0"/>
              <a:t>(Slide 2 of 4)</a:t>
            </a:r>
          </a:p>
        </p:txBody>
      </p:sp>
      <p:sp>
        <p:nvSpPr>
          <p:cNvPr id="3" name="Content Placeholder 2"/>
          <p:cNvSpPr>
            <a:spLocks noGrp="1"/>
          </p:cNvSpPr>
          <p:nvPr>
            <p:ph idx="1"/>
          </p:nvPr>
        </p:nvSpPr>
        <p:spPr/>
        <p:txBody>
          <a:bodyPr/>
          <a:lstStyle/>
          <a:p>
            <a:pPr lvl="0"/>
            <a:r>
              <a:rPr lang="en-US" dirty="0"/>
              <a:t>Anterior pituitary secretes: </a:t>
            </a:r>
          </a:p>
          <a:p>
            <a:pPr lvl="1"/>
            <a:r>
              <a:rPr lang="en-US" dirty="0"/>
              <a:t>FSH</a:t>
            </a:r>
          </a:p>
          <a:p>
            <a:pPr lvl="2"/>
            <a:r>
              <a:rPr lang="en-US" dirty="0"/>
              <a:t>Stimulates growth of ovarian follicles</a:t>
            </a:r>
          </a:p>
          <a:p>
            <a:pPr lvl="2"/>
            <a:r>
              <a:rPr lang="en-US" dirty="0"/>
              <a:t>Stimulates estrogen production by ovaries </a:t>
            </a:r>
          </a:p>
          <a:p>
            <a:pPr lvl="1"/>
            <a:r>
              <a:rPr lang="en-US" dirty="0"/>
              <a:t>LH</a:t>
            </a:r>
          </a:p>
          <a:p>
            <a:pPr lvl="2"/>
            <a:r>
              <a:rPr lang="en-US" dirty="0"/>
              <a:t>Stimulates ovulation to occur</a:t>
            </a:r>
          </a:p>
          <a:p>
            <a:pPr lvl="2"/>
            <a:r>
              <a:rPr lang="en-US" dirty="0"/>
              <a:t>Stimulates production of progesterone and estrogen by ovaries </a:t>
            </a:r>
          </a:p>
        </p:txBody>
      </p:sp>
      <p:sp>
        <p:nvSpPr>
          <p:cNvPr id="5" name="Slide Number Placeholder 4"/>
          <p:cNvSpPr>
            <a:spLocks noGrp="1"/>
          </p:cNvSpPr>
          <p:nvPr>
            <p:ph type="sldNum" sz="quarter" idx="4"/>
          </p:nvPr>
        </p:nvSpPr>
        <p:spPr/>
        <p:txBody>
          <a:bodyPr/>
          <a:lstStyle/>
          <a:p>
            <a:fld id="{04E34968-DBBB-4A86-ABF3-CD5474A4D247}" type="slidenum">
              <a:rPr lang="en-US" smtClean="0"/>
              <a:pPr/>
              <a:t>68</a:t>
            </a:fld>
            <a:endParaRPr lang="en-US" dirty="0"/>
          </a:p>
        </p:txBody>
      </p:sp>
    </p:spTree>
    <p:extLst>
      <p:ext uri="{BB962C8B-B14F-4D97-AF65-F5344CB8AC3E}">
        <p14:creationId xmlns:p14="http://schemas.microsoft.com/office/powerpoint/2010/main" val="188865028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Hormonal Control </a:t>
            </a:r>
            <a:br>
              <a:rPr lang="en-US" dirty="0"/>
            </a:br>
            <a:r>
              <a:rPr lang="en-US" sz="1600" dirty="0"/>
              <a:t>(Slide 3 of 4)</a:t>
            </a:r>
          </a:p>
        </p:txBody>
      </p:sp>
      <p:sp>
        <p:nvSpPr>
          <p:cNvPr id="3" name="Content Placeholder 2"/>
          <p:cNvSpPr>
            <a:spLocks noGrp="1"/>
          </p:cNvSpPr>
          <p:nvPr>
            <p:ph idx="1"/>
          </p:nvPr>
        </p:nvSpPr>
        <p:spPr/>
        <p:txBody>
          <a:bodyPr/>
          <a:lstStyle/>
          <a:p>
            <a:pPr lvl="0"/>
            <a:r>
              <a:rPr lang="en-US" dirty="0"/>
              <a:t>Ovaries secrete estrogen and progesterone </a:t>
            </a:r>
          </a:p>
          <a:p>
            <a:pPr lvl="1"/>
            <a:r>
              <a:rPr lang="en-US" dirty="0"/>
              <a:t>Follows monthly cyclic patterns: Ovarian cycle and uterine (menstrual) cycle</a:t>
            </a:r>
          </a:p>
        </p:txBody>
      </p:sp>
      <p:sp>
        <p:nvSpPr>
          <p:cNvPr id="5" name="Slide Number Placeholder 4"/>
          <p:cNvSpPr>
            <a:spLocks noGrp="1"/>
          </p:cNvSpPr>
          <p:nvPr>
            <p:ph type="sldNum" sz="quarter" idx="4"/>
          </p:nvPr>
        </p:nvSpPr>
        <p:spPr/>
        <p:txBody>
          <a:bodyPr/>
          <a:lstStyle/>
          <a:p>
            <a:fld id="{04E34968-DBBB-4A86-ABF3-CD5474A4D247}" type="slidenum">
              <a:rPr lang="en-US" smtClean="0"/>
              <a:pPr/>
              <a:t>69</a:t>
            </a:fld>
            <a:endParaRPr lang="en-US" dirty="0"/>
          </a:p>
        </p:txBody>
      </p:sp>
    </p:spTree>
    <p:extLst>
      <p:ext uri="{BB962C8B-B14F-4D97-AF65-F5344CB8AC3E}">
        <p14:creationId xmlns:p14="http://schemas.microsoft.com/office/powerpoint/2010/main" val="3388185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Testes</a:t>
            </a:r>
            <a:br>
              <a:rPr lang="en-US" dirty="0"/>
            </a:br>
            <a:r>
              <a:rPr lang="en-US" sz="1600" dirty="0"/>
              <a:t>(Slide 1 of 2) </a:t>
            </a:r>
          </a:p>
        </p:txBody>
      </p:sp>
      <p:sp>
        <p:nvSpPr>
          <p:cNvPr id="3" name="Content Placeholder 2"/>
          <p:cNvSpPr>
            <a:spLocks noGrp="1"/>
          </p:cNvSpPr>
          <p:nvPr>
            <p:ph idx="1"/>
          </p:nvPr>
        </p:nvSpPr>
        <p:spPr/>
        <p:txBody>
          <a:bodyPr/>
          <a:lstStyle/>
          <a:p>
            <a:pPr lvl="0"/>
            <a:r>
              <a:rPr lang="en-US" dirty="0"/>
              <a:t>Primary reproductive organs in the male</a:t>
            </a:r>
          </a:p>
          <a:p>
            <a:pPr lvl="0"/>
            <a:r>
              <a:rPr lang="en-US" dirty="0"/>
              <a:t>Begin development high in abdominal cavity </a:t>
            </a:r>
          </a:p>
          <a:p>
            <a:pPr lvl="1"/>
            <a:r>
              <a:rPr lang="en-US" dirty="0"/>
              <a:t>Last 2 months before birth (or shortly after birth) </a:t>
            </a:r>
          </a:p>
          <a:p>
            <a:pPr lvl="2"/>
            <a:r>
              <a:rPr lang="en-US" dirty="0"/>
              <a:t>Testes descend into scrotum</a:t>
            </a:r>
          </a:p>
        </p:txBody>
      </p:sp>
      <p:sp>
        <p:nvSpPr>
          <p:cNvPr id="5" name="Slide Number Placeholder 4"/>
          <p:cNvSpPr>
            <a:spLocks noGrp="1"/>
          </p:cNvSpPr>
          <p:nvPr>
            <p:ph type="sldNum" sz="quarter" idx="4"/>
          </p:nvPr>
        </p:nvSpPr>
        <p:spPr/>
        <p:txBody>
          <a:bodyPr/>
          <a:lstStyle/>
          <a:p>
            <a:fld id="{04E34968-DBBB-4A86-ABF3-CD5474A4D247}" type="slidenum">
              <a:rPr lang="en-US" smtClean="0"/>
              <a:pPr/>
              <a:t>7</a:t>
            </a:fld>
            <a:endParaRPr lang="en-US" dirty="0"/>
          </a:p>
        </p:txBody>
      </p:sp>
    </p:spTree>
    <p:extLst>
      <p:ext uri="{BB962C8B-B14F-4D97-AF65-F5344CB8AC3E}">
        <p14:creationId xmlns:p14="http://schemas.microsoft.com/office/powerpoint/2010/main" val="12840495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Hormonal Control </a:t>
            </a:r>
            <a:br>
              <a:rPr lang="en-US" dirty="0"/>
            </a:br>
            <a:r>
              <a:rPr lang="en-US" sz="1600" dirty="0"/>
              <a:t>(Slide 4 of 4)</a:t>
            </a:r>
          </a:p>
        </p:txBody>
      </p:sp>
      <p:sp>
        <p:nvSpPr>
          <p:cNvPr id="3" name="Content Placeholder 2"/>
          <p:cNvSpPr>
            <a:spLocks noGrp="1"/>
          </p:cNvSpPr>
          <p:nvPr>
            <p:ph idx="1"/>
          </p:nvPr>
        </p:nvSpPr>
        <p:spPr/>
        <p:txBody>
          <a:bodyPr/>
          <a:lstStyle/>
          <a:p>
            <a:pPr lvl="0"/>
            <a:r>
              <a:rPr lang="en-US" dirty="0"/>
              <a:t>At puberty</a:t>
            </a:r>
          </a:p>
          <a:p>
            <a:pPr lvl="1"/>
            <a:r>
              <a:rPr lang="en-US" dirty="0"/>
              <a:t>Hypothalamus secretes GnRH</a:t>
            </a:r>
          </a:p>
          <a:p>
            <a:pPr lvl="2"/>
            <a:r>
              <a:rPr lang="en-US" dirty="0"/>
              <a:t>Enters blood and goes to anterior pituitary gland</a:t>
            </a:r>
          </a:p>
          <a:p>
            <a:pPr lvl="1"/>
            <a:r>
              <a:rPr lang="en-US" dirty="0"/>
              <a:t>Anterior pituitary secretes FSH and LH</a:t>
            </a:r>
          </a:p>
          <a:p>
            <a:pPr lvl="0"/>
            <a:r>
              <a:rPr lang="en-US" dirty="0"/>
              <a:t>FSH and LH affect ovaries and uterus</a:t>
            </a:r>
          </a:p>
          <a:p>
            <a:pPr lvl="1"/>
            <a:r>
              <a:rPr lang="en-US" dirty="0"/>
              <a:t>Monthly cycles begin</a:t>
            </a:r>
          </a:p>
          <a:p>
            <a:pPr lvl="2"/>
            <a:r>
              <a:rPr lang="en-US" dirty="0"/>
              <a:t>Menarche: First period of menstrual bleeding</a:t>
            </a:r>
          </a:p>
        </p:txBody>
      </p:sp>
      <p:sp>
        <p:nvSpPr>
          <p:cNvPr id="5" name="Slide Number Placeholder 4"/>
          <p:cNvSpPr>
            <a:spLocks noGrp="1"/>
          </p:cNvSpPr>
          <p:nvPr>
            <p:ph type="sldNum" sz="quarter" idx="4"/>
          </p:nvPr>
        </p:nvSpPr>
        <p:spPr/>
        <p:txBody>
          <a:bodyPr/>
          <a:lstStyle/>
          <a:p>
            <a:fld id="{04E34968-DBBB-4A86-ABF3-CD5474A4D247}" type="slidenum">
              <a:rPr lang="en-US" smtClean="0"/>
              <a:pPr/>
              <a:t>70</a:t>
            </a:fld>
            <a:endParaRPr lang="en-US" dirty="0"/>
          </a:p>
        </p:txBody>
      </p:sp>
    </p:spTree>
    <p:extLst>
      <p:ext uri="{BB962C8B-B14F-4D97-AF65-F5344CB8AC3E}">
        <p14:creationId xmlns:p14="http://schemas.microsoft.com/office/powerpoint/2010/main" val="34067782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Ovarian Cycle</a:t>
            </a:r>
            <a:br>
              <a:rPr lang="en-US" dirty="0"/>
            </a:br>
            <a:r>
              <a:rPr lang="en-US" sz="1600" dirty="0"/>
              <a:t>(Slide 1 of 3) </a:t>
            </a:r>
          </a:p>
        </p:txBody>
      </p:sp>
      <p:sp>
        <p:nvSpPr>
          <p:cNvPr id="3" name="Content Placeholder 2"/>
          <p:cNvSpPr>
            <a:spLocks noGrp="1"/>
          </p:cNvSpPr>
          <p:nvPr>
            <p:ph idx="1"/>
          </p:nvPr>
        </p:nvSpPr>
        <p:spPr/>
        <p:txBody>
          <a:bodyPr/>
          <a:lstStyle/>
          <a:p>
            <a:pPr lvl="0"/>
            <a:r>
              <a:rPr lang="en-US" dirty="0"/>
              <a:t>Follicular phase: Triggered by secretion of GnRH by hypothalamus</a:t>
            </a:r>
          </a:p>
          <a:p>
            <a:pPr lvl="1"/>
            <a:r>
              <a:rPr lang="en-US" dirty="0"/>
              <a:t>GnRH stimulates anterior pituitary to secrete FSH (and a small amount of LH)</a:t>
            </a:r>
          </a:p>
          <a:p>
            <a:pPr lvl="1"/>
            <a:r>
              <a:rPr lang="en-US" dirty="0"/>
              <a:t>FSH</a:t>
            </a:r>
          </a:p>
          <a:p>
            <a:pPr lvl="2"/>
            <a:r>
              <a:rPr lang="en-US" dirty="0"/>
              <a:t>Stimulates growth of ovarian follicles</a:t>
            </a:r>
          </a:p>
          <a:p>
            <a:pPr lvl="2"/>
            <a:r>
              <a:rPr lang="en-US" dirty="0"/>
              <a:t>Stimulates estrogen production by follicle cells</a:t>
            </a:r>
          </a:p>
          <a:p>
            <a:pPr lvl="1"/>
            <a:r>
              <a:rPr lang="en-US" dirty="0"/>
              <a:t>As follicles enlarge, estrogen secretion by follicle cells increases</a:t>
            </a:r>
          </a:p>
          <a:p>
            <a:pPr lvl="1"/>
            <a:r>
              <a:rPr lang="en-US" dirty="0"/>
              <a:t>Follicle continues to grow and mature until middle of the cycle</a:t>
            </a:r>
          </a:p>
        </p:txBody>
      </p:sp>
      <p:sp>
        <p:nvSpPr>
          <p:cNvPr id="5" name="Slide Number Placeholder 4"/>
          <p:cNvSpPr>
            <a:spLocks noGrp="1"/>
          </p:cNvSpPr>
          <p:nvPr>
            <p:ph type="sldNum" sz="quarter" idx="4"/>
          </p:nvPr>
        </p:nvSpPr>
        <p:spPr/>
        <p:txBody>
          <a:bodyPr/>
          <a:lstStyle/>
          <a:p>
            <a:fld id="{04E34968-DBBB-4A86-ABF3-CD5474A4D247}" type="slidenum">
              <a:rPr lang="en-US" smtClean="0"/>
              <a:pPr/>
              <a:t>71</a:t>
            </a:fld>
            <a:endParaRPr lang="en-US" dirty="0"/>
          </a:p>
        </p:txBody>
      </p:sp>
    </p:spTree>
    <p:extLst>
      <p:ext uri="{BB962C8B-B14F-4D97-AF65-F5344CB8AC3E}">
        <p14:creationId xmlns:p14="http://schemas.microsoft.com/office/powerpoint/2010/main" val="267095811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Ovarian Cycle</a:t>
            </a:r>
            <a:br>
              <a:rPr lang="en-US" dirty="0"/>
            </a:br>
            <a:r>
              <a:rPr lang="en-US" sz="1600" dirty="0"/>
              <a:t>(Slide 2 of 3) </a:t>
            </a:r>
          </a:p>
        </p:txBody>
      </p:sp>
      <p:sp>
        <p:nvSpPr>
          <p:cNvPr id="3" name="Content Placeholder 2"/>
          <p:cNvSpPr>
            <a:spLocks noGrp="1"/>
          </p:cNvSpPr>
          <p:nvPr>
            <p:ph idx="1"/>
          </p:nvPr>
        </p:nvSpPr>
        <p:spPr/>
        <p:txBody>
          <a:bodyPr/>
          <a:lstStyle/>
          <a:p>
            <a:pPr lvl="0"/>
            <a:r>
              <a:rPr lang="en-US" dirty="0"/>
              <a:t>Ovulatory phase</a:t>
            </a:r>
          </a:p>
          <a:p>
            <a:pPr lvl="1"/>
            <a:r>
              <a:rPr lang="en-US" dirty="0"/>
              <a:t>High levels of estrogen secreted by mature follicle cells</a:t>
            </a:r>
          </a:p>
          <a:p>
            <a:pPr lvl="2"/>
            <a:r>
              <a:rPr lang="en-US" dirty="0"/>
              <a:t>Stimulates anterior pituitary to secrete increased amount of LH (and a small amount of FSH) </a:t>
            </a:r>
          </a:p>
          <a:p>
            <a:pPr lvl="1"/>
            <a:r>
              <a:rPr lang="en-US" dirty="0"/>
              <a:t>Surge of LH</a:t>
            </a:r>
          </a:p>
          <a:p>
            <a:pPr lvl="2"/>
            <a:r>
              <a:rPr lang="en-US" dirty="0"/>
              <a:t>Stimulates resumption of meiosis in oocyte </a:t>
            </a:r>
          </a:p>
          <a:p>
            <a:pPr lvl="2"/>
            <a:r>
              <a:rPr lang="en-US" dirty="0"/>
              <a:t>Causes rupture of mature (graafian) follicle: Oocyte release into peritoneal cavity</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72</a:t>
            </a:fld>
            <a:endParaRPr lang="en-US" dirty="0"/>
          </a:p>
        </p:txBody>
      </p:sp>
    </p:spTree>
    <p:extLst>
      <p:ext uri="{BB962C8B-B14F-4D97-AF65-F5344CB8AC3E}">
        <p14:creationId xmlns:p14="http://schemas.microsoft.com/office/powerpoint/2010/main" val="5577448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Ovarian Cycle</a:t>
            </a:r>
            <a:br>
              <a:rPr lang="en-US" dirty="0"/>
            </a:br>
            <a:r>
              <a:rPr lang="en-US" sz="1600" dirty="0"/>
              <a:t>(Slide 3 of 3) </a:t>
            </a:r>
          </a:p>
        </p:txBody>
      </p:sp>
      <p:sp>
        <p:nvSpPr>
          <p:cNvPr id="3" name="Content Placeholder 2"/>
          <p:cNvSpPr>
            <a:spLocks noGrp="1"/>
          </p:cNvSpPr>
          <p:nvPr>
            <p:ph idx="1"/>
          </p:nvPr>
        </p:nvSpPr>
        <p:spPr/>
        <p:txBody>
          <a:bodyPr/>
          <a:lstStyle/>
          <a:p>
            <a:pPr lvl="0"/>
            <a:r>
              <a:rPr lang="en-US" dirty="0"/>
              <a:t>Luteal phase</a:t>
            </a:r>
          </a:p>
          <a:p>
            <a:pPr lvl="1"/>
            <a:r>
              <a:rPr lang="en-US" dirty="0"/>
              <a:t>Surge of LH also stimulates: </a:t>
            </a:r>
          </a:p>
          <a:p>
            <a:pPr lvl="2"/>
            <a:r>
              <a:rPr lang="en-US" dirty="0"/>
              <a:t>Development of corpus luteum from ruptured follicle</a:t>
            </a:r>
          </a:p>
          <a:p>
            <a:pPr lvl="2"/>
            <a:r>
              <a:rPr lang="en-US" dirty="0"/>
              <a:t>Corpus luteum to secrete progesterone and some estrogen: Exerts a negative feedback effect on hypothalamus and anterior pituitary</a:t>
            </a:r>
          </a:p>
          <a:p>
            <a:pPr lvl="1"/>
            <a:r>
              <a:rPr lang="en-US" dirty="0"/>
              <a:t>FSH and LH levels decline</a:t>
            </a:r>
          </a:p>
          <a:p>
            <a:pPr lvl="1"/>
            <a:r>
              <a:rPr lang="en-US" dirty="0"/>
              <a:t>As LH level declines, corpus luteum activity declines  </a:t>
            </a:r>
          </a:p>
          <a:p>
            <a:pPr lvl="1"/>
            <a:r>
              <a:rPr lang="en-US" dirty="0"/>
              <a:t>Ovarian cycle starts over</a:t>
            </a:r>
          </a:p>
        </p:txBody>
      </p:sp>
      <p:sp>
        <p:nvSpPr>
          <p:cNvPr id="5" name="Slide Number Placeholder 4"/>
          <p:cNvSpPr>
            <a:spLocks noGrp="1"/>
          </p:cNvSpPr>
          <p:nvPr>
            <p:ph type="sldNum" sz="quarter" idx="4"/>
          </p:nvPr>
        </p:nvSpPr>
        <p:spPr/>
        <p:txBody>
          <a:bodyPr/>
          <a:lstStyle/>
          <a:p>
            <a:fld id="{04E34968-DBBB-4A86-ABF3-CD5474A4D247}" type="slidenum">
              <a:rPr lang="en-US" smtClean="0"/>
              <a:pPr/>
              <a:t>73</a:t>
            </a:fld>
            <a:endParaRPr lang="en-US" dirty="0"/>
          </a:p>
        </p:txBody>
      </p:sp>
    </p:spTree>
    <p:extLst>
      <p:ext uri="{BB962C8B-B14F-4D97-AF65-F5344CB8AC3E}">
        <p14:creationId xmlns:p14="http://schemas.microsoft.com/office/powerpoint/2010/main" val="354287981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Uterine (Menstrual) Cycle</a:t>
            </a:r>
            <a:br>
              <a:rPr lang="en-US" dirty="0"/>
            </a:br>
            <a:r>
              <a:rPr lang="en-US" sz="1600" dirty="0"/>
              <a:t>(Slide 1 of 3) </a:t>
            </a:r>
          </a:p>
        </p:txBody>
      </p:sp>
      <p:sp>
        <p:nvSpPr>
          <p:cNvPr id="3" name="Content Placeholder 2"/>
          <p:cNvSpPr>
            <a:spLocks noGrp="1"/>
          </p:cNvSpPr>
          <p:nvPr>
            <p:ph idx="1"/>
          </p:nvPr>
        </p:nvSpPr>
        <p:spPr/>
        <p:txBody>
          <a:bodyPr/>
          <a:lstStyle/>
          <a:p>
            <a:pPr lvl="0"/>
            <a:r>
              <a:rPr lang="en-US" dirty="0"/>
              <a:t>Changes that take place to the endometrium of the uterus each month</a:t>
            </a:r>
          </a:p>
          <a:p>
            <a:pPr lvl="0"/>
            <a:r>
              <a:rPr lang="en-US" dirty="0"/>
              <a:t>Menstrual phase</a:t>
            </a:r>
          </a:p>
          <a:p>
            <a:pPr lvl="1"/>
            <a:r>
              <a:rPr lang="en-US" dirty="0"/>
              <a:t>Begins on the first day of the cycle </a:t>
            </a:r>
          </a:p>
          <a:p>
            <a:pPr lvl="2"/>
            <a:r>
              <a:rPr lang="en-US" dirty="0"/>
              <a:t>Continues for 3-5 days</a:t>
            </a:r>
          </a:p>
          <a:p>
            <a:pPr lvl="1"/>
            <a:r>
              <a:rPr lang="en-US" dirty="0"/>
              <a:t>Stratum functionale (outer layer of endometrium)</a:t>
            </a:r>
          </a:p>
          <a:p>
            <a:pPr lvl="2"/>
            <a:r>
              <a:rPr lang="en-US" dirty="0"/>
              <a:t>Detaches from uterine wall </a:t>
            </a:r>
          </a:p>
          <a:p>
            <a:pPr lvl="2"/>
            <a:r>
              <a:rPr lang="en-US" dirty="0"/>
              <a:t>Passes through the vagina: Menstrual flow</a:t>
            </a:r>
          </a:p>
          <a:p>
            <a:pPr lvl="2"/>
            <a:r>
              <a:rPr lang="en-US" dirty="0"/>
              <a:t>During this time: follicles are growing in ovary</a:t>
            </a:r>
          </a:p>
        </p:txBody>
      </p:sp>
      <p:sp>
        <p:nvSpPr>
          <p:cNvPr id="5" name="Slide Number Placeholder 4"/>
          <p:cNvSpPr>
            <a:spLocks noGrp="1"/>
          </p:cNvSpPr>
          <p:nvPr>
            <p:ph type="sldNum" sz="quarter" idx="4"/>
          </p:nvPr>
        </p:nvSpPr>
        <p:spPr/>
        <p:txBody>
          <a:bodyPr/>
          <a:lstStyle/>
          <a:p>
            <a:fld id="{04E34968-DBBB-4A86-ABF3-CD5474A4D247}" type="slidenum">
              <a:rPr lang="en-US" smtClean="0"/>
              <a:pPr/>
              <a:t>74</a:t>
            </a:fld>
            <a:endParaRPr lang="en-US" dirty="0"/>
          </a:p>
        </p:txBody>
      </p:sp>
    </p:spTree>
    <p:extLst>
      <p:ext uri="{BB962C8B-B14F-4D97-AF65-F5344CB8AC3E}">
        <p14:creationId xmlns:p14="http://schemas.microsoft.com/office/powerpoint/2010/main" val="13583764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Uterine (Menstrual) Cycle</a:t>
            </a:r>
            <a:br>
              <a:rPr lang="en-US" dirty="0"/>
            </a:br>
            <a:r>
              <a:rPr lang="en-US" sz="1600" dirty="0"/>
              <a:t>(Slide 2 of 3) </a:t>
            </a:r>
          </a:p>
        </p:txBody>
      </p:sp>
      <p:sp>
        <p:nvSpPr>
          <p:cNvPr id="3" name="Content Placeholder 2"/>
          <p:cNvSpPr>
            <a:spLocks noGrp="1"/>
          </p:cNvSpPr>
          <p:nvPr>
            <p:ph idx="1"/>
          </p:nvPr>
        </p:nvSpPr>
        <p:spPr/>
        <p:txBody>
          <a:bodyPr/>
          <a:lstStyle/>
          <a:p>
            <a:pPr lvl="0"/>
            <a:r>
              <a:rPr lang="en-US" dirty="0"/>
              <a:t>Proliferative phase</a:t>
            </a:r>
          </a:p>
          <a:p>
            <a:pPr lvl="1"/>
            <a:r>
              <a:rPr lang="en-US" dirty="0"/>
              <a:t>Begins with the end of the menstrual phase </a:t>
            </a:r>
          </a:p>
          <a:p>
            <a:pPr lvl="2"/>
            <a:r>
              <a:rPr lang="en-US" dirty="0"/>
              <a:t>Lasts about 8 days </a:t>
            </a:r>
          </a:p>
          <a:p>
            <a:pPr lvl="1"/>
            <a:r>
              <a:rPr lang="en-US" dirty="0"/>
              <a:t>Estrogen: Secreted by growing follicles in ovary </a:t>
            </a:r>
          </a:p>
          <a:p>
            <a:pPr lvl="2"/>
            <a:r>
              <a:rPr lang="en-US" dirty="0"/>
              <a:t>Stimulates repair of endometrium </a:t>
            </a:r>
          </a:p>
          <a:p>
            <a:pPr lvl="1"/>
            <a:r>
              <a:rPr lang="en-US" dirty="0"/>
              <a:t>Endometrium thickens, glands develop, blood vessels grow </a:t>
            </a:r>
          </a:p>
          <a:p>
            <a:pPr lvl="1"/>
            <a:r>
              <a:rPr lang="en-US" dirty="0"/>
              <a:t>Ovulation occurs at the end of this phase</a:t>
            </a:r>
          </a:p>
        </p:txBody>
      </p:sp>
      <p:sp>
        <p:nvSpPr>
          <p:cNvPr id="5" name="Slide Number Placeholder 4"/>
          <p:cNvSpPr>
            <a:spLocks noGrp="1"/>
          </p:cNvSpPr>
          <p:nvPr>
            <p:ph type="sldNum" sz="quarter" idx="4"/>
          </p:nvPr>
        </p:nvSpPr>
        <p:spPr/>
        <p:txBody>
          <a:bodyPr/>
          <a:lstStyle/>
          <a:p>
            <a:fld id="{04E34968-DBBB-4A86-ABF3-CD5474A4D247}" type="slidenum">
              <a:rPr lang="en-US" smtClean="0"/>
              <a:pPr/>
              <a:t>75</a:t>
            </a:fld>
            <a:endParaRPr lang="en-US" dirty="0"/>
          </a:p>
        </p:txBody>
      </p:sp>
    </p:spTree>
    <p:extLst>
      <p:ext uri="{BB962C8B-B14F-4D97-AF65-F5344CB8AC3E}">
        <p14:creationId xmlns:p14="http://schemas.microsoft.com/office/powerpoint/2010/main" val="388256586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Uterine (Menstrual) Cycle</a:t>
            </a:r>
            <a:br>
              <a:rPr lang="en-US" dirty="0"/>
            </a:br>
            <a:r>
              <a:rPr lang="en-US" sz="1600" dirty="0"/>
              <a:t>(Slide 3 of 3) </a:t>
            </a:r>
          </a:p>
        </p:txBody>
      </p:sp>
      <p:sp>
        <p:nvSpPr>
          <p:cNvPr id="3" name="Content Placeholder 2"/>
          <p:cNvSpPr>
            <a:spLocks noGrp="1"/>
          </p:cNvSpPr>
          <p:nvPr>
            <p:ph idx="1"/>
          </p:nvPr>
        </p:nvSpPr>
        <p:spPr/>
        <p:txBody>
          <a:bodyPr/>
          <a:lstStyle/>
          <a:p>
            <a:pPr lvl="0"/>
            <a:r>
              <a:rPr lang="en-US" dirty="0"/>
              <a:t>Secretory phase</a:t>
            </a:r>
          </a:p>
          <a:p>
            <a:pPr lvl="1"/>
            <a:r>
              <a:rPr lang="en-US" dirty="0"/>
              <a:t>Progesterone: Secreted by the corpus luteum</a:t>
            </a:r>
          </a:p>
          <a:p>
            <a:pPr lvl="2"/>
            <a:r>
              <a:rPr lang="en-US" dirty="0"/>
              <a:t>Stimulates continued growth and thickening of endometrium</a:t>
            </a:r>
          </a:p>
          <a:p>
            <a:pPr lvl="1"/>
            <a:r>
              <a:rPr lang="en-US" dirty="0"/>
              <a:t>Arteries and glands grow and enlarge</a:t>
            </a:r>
          </a:p>
          <a:p>
            <a:pPr lvl="2"/>
            <a:r>
              <a:rPr lang="en-US" dirty="0"/>
              <a:t>Glands secrete glycogen: Nourish a developing embryo if fertilization occurs</a:t>
            </a:r>
          </a:p>
          <a:p>
            <a:pPr lvl="1"/>
            <a:r>
              <a:rPr lang="en-US" dirty="0"/>
              <a:t>If fertilization does not occur, corpus luteum degenerates (progesterone and estrogen secretion ceases)</a:t>
            </a:r>
          </a:p>
          <a:p>
            <a:pPr lvl="1"/>
            <a:r>
              <a:rPr lang="en-US" dirty="0"/>
              <a:t>Causes menstruation to occur</a:t>
            </a:r>
          </a:p>
          <a:p>
            <a:pPr lvl="1"/>
            <a:r>
              <a:rPr lang="en-US" dirty="0"/>
              <a:t>Uterine cycle starts over again</a:t>
            </a:r>
          </a:p>
        </p:txBody>
      </p:sp>
      <p:sp>
        <p:nvSpPr>
          <p:cNvPr id="5" name="Slide Number Placeholder 4"/>
          <p:cNvSpPr>
            <a:spLocks noGrp="1"/>
          </p:cNvSpPr>
          <p:nvPr>
            <p:ph type="sldNum" sz="quarter" idx="4"/>
          </p:nvPr>
        </p:nvSpPr>
        <p:spPr/>
        <p:txBody>
          <a:bodyPr/>
          <a:lstStyle/>
          <a:p>
            <a:fld id="{04E34968-DBBB-4A86-ABF3-CD5474A4D247}" type="slidenum">
              <a:rPr lang="en-US" smtClean="0"/>
              <a:pPr/>
              <a:t>76</a:t>
            </a:fld>
            <a:endParaRPr lang="en-US" dirty="0"/>
          </a:p>
        </p:txBody>
      </p:sp>
    </p:spTree>
    <p:extLst>
      <p:ext uri="{BB962C8B-B14F-4D97-AF65-F5344CB8AC3E}">
        <p14:creationId xmlns:p14="http://schemas.microsoft.com/office/powerpoint/2010/main" val="216604186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Menopause </a:t>
            </a:r>
          </a:p>
        </p:txBody>
      </p:sp>
      <p:sp>
        <p:nvSpPr>
          <p:cNvPr id="3" name="Content Placeholder 2"/>
          <p:cNvSpPr>
            <a:spLocks noGrp="1"/>
          </p:cNvSpPr>
          <p:nvPr>
            <p:ph idx="1"/>
          </p:nvPr>
        </p:nvSpPr>
        <p:spPr/>
        <p:txBody>
          <a:bodyPr/>
          <a:lstStyle/>
          <a:p>
            <a:pPr lvl="0"/>
            <a:r>
              <a:rPr lang="en-US" dirty="0"/>
              <a:t>Cessation of the female reproductive cycles</a:t>
            </a:r>
          </a:p>
          <a:p>
            <a:pPr lvl="0"/>
            <a:r>
              <a:rPr lang="en-US" dirty="0"/>
              <a:t>First changes occur in the ovary</a:t>
            </a:r>
          </a:p>
          <a:p>
            <a:pPr lvl="0"/>
            <a:r>
              <a:rPr lang="en-US" dirty="0"/>
              <a:t>By age 45 or 50, ovarian follicles cease responding to FSH and LH </a:t>
            </a:r>
          </a:p>
          <a:p>
            <a:pPr lvl="1"/>
            <a:r>
              <a:rPr lang="en-US" dirty="0"/>
              <a:t>Follicle cells do not produce estrogen </a:t>
            </a:r>
          </a:p>
          <a:p>
            <a:pPr lvl="1"/>
            <a:r>
              <a:rPr lang="en-US" dirty="0"/>
              <a:t>Ovulation ceases</a:t>
            </a:r>
          </a:p>
          <a:p>
            <a:pPr lvl="1"/>
            <a:r>
              <a:rPr lang="en-US" dirty="0"/>
              <a:t>Corpus luteum does not result (no progesterone secreted)</a:t>
            </a:r>
          </a:p>
          <a:p>
            <a:pPr lvl="0"/>
            <a:r>
              <a:rPr lang="en-US" dirty="0"/>
              <a:t>Without estrogen and progesterone</a:t>
            </a:r>
          </a:p>
          <a:p>
            <a:pPr lvl="1"/>
            <a:r>
              <a:rPr lang="en-US" dirty="0"/>
              <a:t>Cyclic changes in uterus stop </a:t>
            </a:r>
          </a:p>
          <a:p>
            <a:pPr lvl="1"/>
            <a:r>
              <a:rPr lang="en-US" dirty="0"/>
              <a:t>Menstruation ceases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77</a:t>
            </a:fld>
            <a:endParaRPr lang="en-US" dirty="0"/>
          </a:p>
        </p:txBody>
      </p:sp>
    </p:spTree>
    <p:extLst>
      <p:ext uri="{BB962C8B-B14F-4D97-AF65-F5344CB8AC3E}">
        <p14:creationId xmlns:p14="http://schemas.microsoft.com/office/powerpoint/2010/main" val="196307192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06400"/>
            <a:ext cx="7772400" cy="1219200"/>
          </a:xfrm>
        </p:spPr>
        <p:txBody>
          <a:bodyPr/>
          <a:lstStyle/>
          <a:p>
            <a:r>
              <a:rPr lang="en-US" dirty="0"/>
              <a:t>Learning Objectives</a:t>
            </a:r>
            <a:br>
              <a:rPr lang="en-US" dirty="0"/>
            </a:br>
            <a:r>
              <a:rPr lang="en-US" dirty="0"/>
              <a:t>Lesson 16.3 Prenatal, </a:t>
            </a:r>
            <a:br>
              <a:rPr lang="en-US" dirty="0"/>
            </a:br>
            <a:r>
              <a:rPr lang="en-US" dirty="0"/>
              <a:t>Childbirth, and Postnatal</a:t>
            </a:r>
            <a:br>
              <a:rPr lang="en-US" dirty="0"/>
            </a:br>
            <a:r>
              <a:rPr lang="en-US" sz="1600" dirty="0"/>
              <a:t>(Slide 1 of 2)</a:t>
            </a:r>
          </a:p>
        </p:txBody>
      </p:sp>
      <p:sp>
        <p:nvSpPr>
          <p:cNvPr id="3" name="Content Placeholder 2"/>
          <p:cNvSpPr>
            <a:spLocks noGrp="1"/>
          </p:cNvSpPr>
          <p:nvPr>
            <p:ph idx="1"/>
          </p:nvPr>
        </p:nvSpPr>
        <p:spPr>
          <a:xfrm>
            <a:off x="685800" y="1997075"/>
            <a:ext cx="7772400" cy="4454525"/>
          </a:xfrm>
        </p:spPr>
        <p:txBody>
          <a:bodyPr/>
          <a:lstStyle/>
          <a:p>
            <a:pPr marL="457200" indent="-457200">
              <a:buFont typeface="+mj-lt"/>
              <a:buAutoNum type="arabicPeriod" startAt="13"/>
            </a:pPr>
            <a:r>
              <a:rPr lang="en-US" dirty="0"/>
              <a:t>Describe the three stages of prenatal development.</a:t>
            </a:r>
          </a:p>
          <a:p>
            <a:pPr marL="457200" indent="-457200">
              <a:buFont typeface="+mj-lt"/>
              <a:buAutoNum type="arabicPeriod" startAt="13"/>
            </a:pPr>
            <a:r>
              <a:rPr lang="en-US" dirty="0"/>
              <a:t>Distinguish between developmental age and clinical age.</a:t>
            </a:r>
          </a:p>
          <a:p>
            <a:pPr marL="457200" indent="-457200">
              <a:buFont typeface="+mj-lt"/>
              <a:buAutoNum type="arabicPeriod" startAt="13"/>
            </a:pPr>
            <a:r>
              <a:rPr lang="en-US" dirty="0"/>
              <a:t>Identify five features of fetal circulation that are different from postnatal circulatory pathways.</a:t>
            </a:r>
          </a:p>
          <a:p>
            <a:pPr marL="457200" indent="-457200">
              <a:buFont typeface="+mj-lt"/>
              <a:buAutoNum type="arabicPeriod" startAt="13"/>
            </a:pPr>
            <a:r>
              <a:rPr lang="en-US" dirty="0"/>
              <a:t>Identify the three stages of labor and describe the events that </a:t>
            </a:r>
            <a:r>
              <a:rPr lang="en-US"/>
              <a:t>occur in </a:t>
            </a:r>
            <a:r>
              <a:rPr lang="en-US" dirty="0"/>
              <a:t>each stage.</a:t>
            </a:r>
          </a:p>
        </p:txBody>
      </p:sp>
      <p:sp>
        <p:nvSpPr>
          <p:cNvPr id="5" name="Slide Number Placeholder 4"/>
          <p:cNvSpPr>
            <a:spLocks noGrp="1"/>
          </p:cNvSpPr>
          <p:nvPr>
            <p:ph type="sldNum" sz="quarter" idx="4"/>
          </p:nvPr>
        </p:nvSpPr>
        <p:spPr/>
        <p:txBody>
          <a:bodyPr/>
          <a:lstStyle/>
          <a:p>
            <a:fld id="{04E34968-DBBB-4A86-ABF3-CD5474A4D247}" type="slidenum">
              <a:rPr lang="en-US" smtClean="0"/>
              <a:pPr/>
              <a:t>78</a:t>
            </a:fld>
            <a:endParaRPr lang="en-US" dirty="0"/>
          </a:p>
        </p:txBody>
      </p:sp>
    </p:spTree>
    <p:extLst>
      <p:ext uri="{BB962C8B-B14F-4D97-AF65-F5344CB8AC3E}">
        <p14:creationId xmlns:p14="http://schemas.microsoft.com/office/powerpoint/2010/main" val="56489763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97075"/>
            <a:ext cx="7772400" cy="4454525"/>
          </a:xfrm>
        </p:spPr>
        <p:txBody>
          <a:bodyPr/>
          <a:lstStyle/>
          <a:p>
            <a:pPr marL="457200" indent="-457200">
              <a:buFont typeface="+mj-lt"/>
              <a:buAutoNum type="arabicPeriod" startAt="17"/>
            </a:pPr>
            <a:r>
              <a:rPr lang="en-US" dirty="0"/>
              <a:t>Identify the two hormone responsible for lactation and describe the function of each.</a:t>
            </a:r>
          </a:p>
          <a:p>
            <a:pPr marL="457200" indent="-457200">
              <a:buFont typeface="+mj-lt"/>
              <a:buAutoNum type="arabicPeriod" startAt="17"/>
            </a:pPr>
            <a:r>
              <a:rPr lang="en-US" dirty="0"/>
              <a:t>Name and describe the six periods of postnatal development.</a:t>
            </a:r>
          </a:p>
          <a:p>
            <a:pPr marL="457200" indent="-457200">
              <a:buFont typeface="+mj-lt"/>
              <a:buAutoNum type="arabicPeriod" startAt="17"/>
            </a:pPr>
            <a:r>
              <a:rPr lang="en-US" dirty="0"/>
              <a:t>Describe ways in which the aging of an individual affects the reproductive system.</a:t>
            </a:r>
          </a:p>
          <a:p>
            <a:pPr marL="457200" indent="-457200">
              <a:buFont typeface="+mj-lt"/>
              <a:buAutoNum type="arabicPeriod" startAt="17"/>
            </a:pPr>
            <a:r>
              <a:rPr lang="en-US" dirty="0"/>
              <a:t>Identify pathology related to the reproductive system.</a:t>
            </a:r>
          </a:p>
        </p:txBody>
      </p:sp>
      <p:sp>
        <p:nvSpPr>
          <p:cNvPr id="5" name="Slide Number Placeholder 4"/>
          <p:cNvSpPr>
            <a:spLocks noGrp="1"/>
          </p:cNvSpPr>
          <p:nvPr>
            <p:ph type="sldNum" sz="quarter" idx="4"/>
          </p:nvPr>
        </p:nvSpPr>
        <p:spPr/>
        <p:txBody>
          <a:bodyPr/>
          <a:lstStyle/>
          <a:p>
            <a:fld id="{04E34968-DBBB-4A86-ABF3-CD5474A4D247}" type="slidenum">
              <a:rPr lang="en-US" smtClean="0"/>
              <a:pPr/>
              <a:t>79</a:t>
            </a:fld>
            <a:endParaRPr lang="en-US" dirty="0"/>
          </a:p>
        </p:txBody>
      </p:sp>
      <p:sp>
        <p:nvSpPr>
          <p:cNvPr id="10" name="Title 1"/>
          <p:cNvSpPr>
            <a:spLocks noGrp="1"/>
          </p:cNvSpPr>
          <p:nvPr>
            <p:ph type="title"/>
          </p:nvPr>
        </p:nvSpPr>
        <p:spPr>
          <a:xfrm>
            <a:off x="685800" y="406400"/>
            <a:ext cx="7772400" cy="1219200"/>
          </a:xfrm>
        </p:spPr>
        <p:txBody>
          <a:bodyPr/>
          <a:lstStyle/>
          <a:p>
            <a:r>
              <a:rPr lang="en-US" dirty="0"/>
              <a:t>Learning Objectives</a:t>
            </a:r>
            <a:br>
              <a:rPr lang="en-US" dirty="0"/>
            </a:br>
            <a:r>
              <a:rPr lang="en-US" dirty="0"/>
              <a:t>Lesson 16.3 Prenatal, </a:t>
            </a:r>
            <a:br>
              <a:rPr lang="en-US" dirty="0"/>
            </a:br>
            <a:r>
              <a:rPr lang="en-US" dirty="0"/>
              <a:t>Childbirth, and Postnatal</a:t>
            </a:r>
            <a:br>
              <a:rPr lang="en-US" dirty="0"/>
            </a:br>
            <a:r>
              <a:rPr lang="en-US" sz="1600" dirty="0"/>
              <a:t>(Slide 2 of 2)</a:t>
            </a:r>
          </a:p>
        </p:txBody>
      </p:sp>
    </p:spTree>
    <p:extLst>
      <p:ext uri="{BB962C8B-B14F-4D97-AF65-F5344CB8AC3E}">
        <p14:creationId xmlns:p14="http://schemas.microsoft.com/office/powerpoint/2010/main" val="2733242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Testes</a:t>
            </a:r>
            <a:br>
              <a:rPr lang="en-US" dirty="0"/>
            </a:br>
            <a:r>
              <a:rPr lang="en-US" sz="1600" dirty="0"/>
              <a:t>(Slide 2 of 2) </a:t>
            </a:r>
          </a:p>
        </p:txBody>
      </p:sp>
      <p:sp>
        <p:nvSpPr>
          <p:cNvPr id="3" name="Content Placeholder 2"/>
          <p:cNvSpPr>
            <a:spLocks noGrp="1"/>
          </p:cNvSpPr>
          <p:nvPr>
            <p:ph idx="1"/>
          </p:nvPr>
        </p:nvSpPr>
        <p:spPr/>
        <p:txBody>
          <a:bodyPr/>
          <a:lstStyle/>
          <a:p>
            <a:pPr lvl="0"/>
            <a:r>
              <a:rPr lang="en-US" dirty="0"/>
              <a:t>Scrotum: Pouch of skin and subcutaneous tissue</a:t>
            </a:r>
          </a:p>
          <a:p>
            <a:pPr lvl="1"/>
            <a:r>
              <a:rPr lang="en-US" dirty="0"/>
              <a:t>Extends below abdomen and behind penis</a:t>
            </a:r>
          </a:p>
          <a:p>
            <a:pPr lvl="1"/>
            <a:r>
              <a:rPr lang="en-US" dirty="0"/>
              <a:t>Contains the testes</a:t>
            </a:r>
          </a:p>
          <a:p>
            <a:pPr lvl="1"/>
            <a:r>
              <a:rPr lang="en-US" dirty="0"/>
              <a:t>Vertical septum of subcutaneous tissue </a:t>
            </a:r>
          </a:p>
          <a:p>
            <a:pPr lvl="2"/>
            <a:r>
              <a:rPr lang="en-US" dirty="0"/>
              <a:t>Divides into two parts: Each contains one testis</a:t>
            </a:r>
          </a:p>
          <a:p>
            <a:pPr lvl="0"/>
            <a:r>
              <a:rPr lang="en-US" dirty="0"/>
              <a:t>Testes: Located outside the abdominal cavity</a:t>
            </a:r>
          </a:p>
          <a:p>
            <a:pPr lvl="1"/>
            <a:r>
              <a:rPr lang="en-US" dirty="0"/>
              <a:t>Provides a temperature about 3</a:t>
            </a:r>
            <a:r>
              <a:rPr lang="en-US" dirty="0">
                <a:latin typeface="Arial"/>
                <a:cs typeface="Arial"/>
              </a:rPr>
              <a:t>º </a:t>
            </a:r>
            <a:r>
              <a:rPr lang="en-US" dirty="0"/>
              <a:t>C below normal body temperature</a:t>
            </a:r>
          </a:p>
          <a:p>
            <a:pPr lvl="2"/>
            <a:r>
              <a:rPr lang="en-US" dirty="0"/>
              <a:t>Necessary for the production of viable sperm</a:t>
            </a:r>
          </a:p>
        </p:txBody>
      </p:sp>
      <p:sp>
        <p:nvSpPr>
          <p:cNvPr id="5" name="Slide Number Placeholder 4"/>
          <p:cNvSpPr>
            <a:spLocks noGrp="1"/>
          </p:cNvSpPr>
          <p:nvPr>
            <p:ph type="sldNum" sz="quarter" idx="4"/>
          </p:nvPr>
        </p:nvSpPr>
        <p:spPr/>
        <p:txBody>
          <a:bodyPr/>
          <a:lstStyle/>
          <a:p>
            <a:fld id="{04E34968-DBBB-4A86-ABF3-CD5474A4D247}" type="slidenum">
              <a:rPr lang="en-US" smtClean="0"/>
              <a:pPr/>
              <a:t>8</a:t>
            </a:fld>
            <a:endParaRPr lang="en-US" dirty="0"/>
          </a:p>
        </p:txBody>
      </p:sp>
    </p:spTree>
    <p:extLst>
      <p:ext uri="{BB962C8B-B14F-4D97-AF65-F5344CB8AC3E}">
        <p14:creationId xmlns:p14="http://schemas.microsoft.com/office/powerpoint/2010/main" val="130943266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Mammary Glands</a:t>
            </a:r>
            <a:br>
              <a:rPr lang="en-US" dirty="0"/>
            </a:br>
            <a:r>
              <a:rPr lang="en-US" sz="1600" dirty="0"/>
              <a:t>(Slide 1 of 4) </a:t>
            </a:r>
          </a:p>
        </p:txBody>
      </p:sp>
      <p:sp>
        <p:nvSpPr>
          <p:cNvPr id="3" name="Content Placeholder 2"/>
          <p:cNvSpPr>
            <a:spLocks noGrp="1"/>
          </p:cNvSpPr>
          <p:nvPr>
            <p:ph idx="1"/>
          </p:nvPr>
        </p:nvSpPr>
        <p:spPr/>
        <p:txBody>
          <a:bodyPr/>
          <a:lstStyle/>
          <a:p>
            <a:pPr lvl="0"/>
            <a:r>
              <a:rPr lang="en-US" dirty="0"/>
              <a:t>Organs of milk production </a:t>
            </a:r>
          </a:p>
          <a:p>
            <a:pPr lvl="0"/>
            <a:r>
              <a:rPr lang="en-US" dirty="0"/>
              <a:t>Located in the breast, overlying pectoralis major muscles</a:t>
            </a:r>
          </a:p>
          <a:p>
            <a:pPr lvl="0"/>
            <a:r>
              <a:rPr lang="en-US" dirty="0"/>
              <a:t>Nipple</a:t>
            </a:r>
          </a:p>
          <a:p>
            <a:pPr lvl="1"/>
            <a:r>
              <a:rPr lang="en-US" dirty="0"/>
              <a:t>Surrounded by a circular pigmented area: Areola </a:t>
            </a:r>
          </a:p>
          <a:p>
            <a:pPr lvl="0"/>
            <a:r>
              <a:rPr lang="en-US" dirty="0"/>
              <a:t>Lobes of glandular tissue (15-20 in each breast)</a:t>
            </a:r>
          </a:p>
          <a:p>
            <a:pPr lvl="1"/>
            <a:r>
              <a:rPr lang="en-US" dirty="0"/>
              <a:t>Radiate around the nipple </a:t>
            </a:r>
          </a:p>
          <a:p>
            <a:pPr lvl="1"/>
            <a:r>
              <a:rPr lang="en-US" dirty="0"/>
              <a:t>Separated by:</a:t>
            </a:r>
          </a:p>
          <a:p>
            <a:pPr lvl="2"/>
            <a:r>
              <a:rPr lang="en-US" dirty="0"/>
              <a:t>Connective tissue: Helps support the breasts </a:t>
            </a:r>
          </a:p>
          <a:p>
            <a:pPr lvl="2"/>
            <a:r>
              <a:rPr lang="en-US" dirty="0"/>
              <a:t>Adipose tissue: Determines size and shape of breast</a:t>
            </a:r>
          </a:p>
        </p:txBody>
      </p:sp>
      <p:sp>
        <p:nvSpPr>
          <p:cNvPr id="5" name="Slide Number Placeholder 4"/>
          <p:cNvSpPr>
            <a:spLocks noGrp="1"/>
          </p:cNvSpPr>
          <p:nvPr>
            <p:ph type="sldNum" sz="quarter" idx="4"/>
          </p:nvPr>
        </p:nvSpPr>
        <p:spPr/>
        <p:txBody>
          <a:bodyPr/>
          <a:lstStyle/>
          <a:p>
            <a:fld id="{04E34968-DBBB-4A86-ABF3-CD5474A4D247}" type="slidenum">
              <a:rPr lang="en-US" smtClean="0"/>
              <a:pPr/>
              <a:t>80</a:t>
            </a:fld>
            <a:endParaRPr lang="en-US" dirty="0"/>
          </a:p>
        </p:txBody>
      </p:sp>
    </p:spTree>
    <p:extLst>
      <p:ext uri="{BB962C8B-B14F-4D97-AF65-F5344CB8AC3E}">
        <p14:creationId xmlns:p14="http://schemas.microsoft.com/office/powerpoint/2010/main" val="238213314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Mammary Glands</a:t>
            </a:r>
            <a:br>
              <a:rPr lang="en-US" dirty="0"/>
            </a:br>
            <a:r>
              <a:rPr lang="en-US" sz="1600" dirty="0"/>
              <a:t>(Slide 2 of 4) </a:t>
            </a:r>
          </a:p>
        </p:txBody>
      </p:sp>
      <p:sp>
        <p:nvSpPr>
          <p:cNvPr id="3" name="Content Placeholder 2"/>
          <p:cNvSpPr>
            <a:spLocks noGrp="1"/>
          </p:cNvSpPr>
          <p:nvPr>
            <p:ph idx="1"/>
          </p:nvPr>
        </p:nvSpPr>
        <p:spPr/>
        <p:txBody>
          <a:bodyPr/>
          <a:lstStyle/>
          <a:p>
            <a:pPr lvl="0"/>
            <a:r>
              <a:rPr lang="en-US" dirty="0"/>
              <a:t>Each lobe consists of lobules</a:t>
            </a:r>
          </a:p>
          <a:p>
            <a:pPr lvl="1"/>
            <a:r>
              <a:rPr lang="en-US" dirty="0"/>
              <a:t>Contain the glandular units</a:t>
            </a:r>
          </a:p>
          <a:p>
            <a:pPr lvl="0"/>
            <a:r>
              <a:rPr lang="en-US" dirty="0"/>
              <a:t>Lactiferous duct collects milk from the lobules and carries it to nipple </a:t>
            </a:r>
          </a:p>
          <a:p>
            <a:pPr lvl="1"/>
            <a:r>
              <a:rPr lang="en-US" dirty="0"/>
              <a:t>Lactiferous duct enlarges, forms a lactiferous sinus (ampulla)</a:t>
            </a:r>
          </a:p>
          <a:p>
            <a:pPr lvl="2"/>
            <a:r>
              <a:rPr lang="en-US" dirty="0"/>
              <a:t>Serves as a reservoir for milk</a:t>
            </a:r>
          </a:p>
          <a:p>
            <a:pPr lvl="1"/>
            <a:r>
              <a:rPr lang="en-US" dirty="0"/>
              <a:t>Duct again narrows and opens on surface of nipple</a:t>
            </a:r>
          </a:p>
        </p:txBody>
      </p:sp>
      <p:sp>
        <p:nvSpPr>
          <p:cNvPr id="5" name="Slide Number Placeholder 4"/>
          <p:cNvSpPr>
            <a:spLocks noGrp="1"/>
          </p:cNvSpPr>
          <p:nvPr>
            <p:ph type="sldNum" sz="quarter" idx="4"/>
          </p:nvPr>
        </p:nvSpPr>
        <p:spPr/>
        <p:txBody>
          <a:bodyPr/>
          <a:lstStyle/>
          <a:p>
            <a:fld id="{04E34968-DBBB-4A86-ABF3-CD5474A4D247}" type="slidenum">
              <a:rPr lang="en-US" smtClean="0"/>
              <a:pPr/>
              <a:t>81</a:t>
            </a:fld>
            <a:endParaRPr lang="en-US" dirty="0"/>
          </a:p>
        </p:txBody>
      </p:sp>
    </p:spTree>
    <p:extLst>
      <p:ext uri="{BB962C8B-B14F-4D97-AF65-F5344CB8AC3E}">
        <p14:creationId xmlns:p14="http://schemas.microsoft.com/office/powerpoint/2010/main" val="133320312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Mammary Glands</a:t>
            </a:r>
            <a:br>
              <a:rPr lang="en-US" dirty="0"/>
            </a:br>
            <a:r>
              <a:rPr lang="en-US" sz="1600" dirty="0"/>
              <a:t>(Slide 3 of 4) </a:t>
            </a:r>
          </a:p>
        </p:txBody>
      </p:sp>
      <p:sp>
        <p:nvSpPr>
          <p:cNvPr id="3" name="Content Placeholder 2"/>
          <p:cNvSpPr>
            <a:spLocks noGrp="1"/>
          </p:cNvSpPr>
          <p:nvPr>
            <p:ph idx="1"/>
          </p:nvPr>
        </p:nvSpPr>
        <p:spPr/>
        <p:txBody>
          <a:bodyPr/>
          <a:lstStyle/>
          <a:p>
            <a:pPr lvl="0"/>
            <a:r>
              <a:rPr lang="en-US" dirty="0"/>
              <a:t>Mammary gland function is regulated by hormones</a:t>
            </a:r>
          </a:p>
          <a:p>
            <a:pPr lvl="0"/>
            <a:r>
              <a:rPr lang="en-US" dirty="0"/>
              <a:t>At puberty </a:t>
            </a:r>
          </a:p>
          <a:p>
            <a:pPr lvl="1"/>
            <a:r>
              <a:rPr lang="en-US" dirty="0"/>
              <a:t>Estrogen</a:t>
            </a:r>
          </a:p>
          <a:p>
            <a:pPr lvl="2"/>
            <a:r>
              <a:rPr lang="en-US" dirty="0"/>
              <a:t>Stimulates development of glandular tissue </a:t>
            </a:r>
          </a:p>
          <a:p>
            <a:pPr lvl="2"/>
            <a:r>
              <a:rPr lang="en-US" dirty="0"/>
              <a:t>Causes breasts to increase in size</a:t>
            </a:r>
          </a:p>
          <a:p>
            <a:pPr lvl="1"/>
            <a:r>
              <a:rPr lang="en-US" dirty="0"/>
              <a:t>Progesterone </a:t>
            </a:r>
          </a:p>
          <a:p>
            <a:pPr lvl="2"/>
            <a:r>
              <a:rPr lang="en-US" dirty="0"/>
              <a:t>Stimulates development of duct system</a:t>
            </a:r>
          </a:p>
        </p:txBody>
      </p:sp>
      <p:sp>
        <p:nvSpPr>
          <p:cNvPr id="5" name="Slide Number Placeholder 4"/>
          <p:cNvSpPr>
            <a:spLocks noGrp="1"/>
          </p:cNvSpPr>
          <p:nvPr>
            <p:ph type="sldNum" sz="quarter" idx="4"/>
          </p:nvPr>
        </p:nvSpPr>
        <p:spPr/>
        <p:txBody>
          <a:bodyPr/>
          <a:lstStyle/>
          <a:p>
            <a:fld id="{04E34968-DBBB-4A86-ABF3-CD5474A4D247}" type="slidenum">
              <a:rPr lang="en-US" smtClean="0"/>
              <a:pPr/>
              <a:t>82</a:t>
            </a:fld>
            <a:endParaRPr lang="en-US" dirty="0"/>
          </a:p>
        </p:txBody>
      </p:sp>
    </p:spTree>
    <p:extLst>
      <p:ext uri="{BB962C8B-B14F-4D97-AF65-F5344CB8AC3E}">
        <p14:creationId xmlns:p14="http://schemas.microsoft.com/office/powerpoint/2010/main" val="423912752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Mammary Glands</a:t>
            </a:r>
            <a:br>
              <a:rPr lang="en-US" dirty="0"/>
            </a:br>
            <a:r>
              <a:rPr lang="en-US" sz="1600" dirty="0"/>
              <a:t>(Slide 4 of 4) </a:t>
            </a:r>
          </a:p>
        </p:txBody>
      </p:sp>
      <p:sp>
        <p:nvSpPr>
          <p:cNvPr id="3" name="Content Placeholder 2"/>
          <p:cNvSpPr>
            <a:spLocks noGrp="1"/>
          </p:cNvSpPr>
          <p:nvPr>
            <p:ph idx="1"/>
          </p:nvPr>
        </p:nvSpPr>
        <p:spPr/>
        <p:txBody>
          <a:bodyPr/>
          <a:lstStyle/>
          <a:p>
            <a:pPr lvl="0"/>
            <a:r>
              <a:rPr lang="en-US" dirty="0"/>
              <a:t>During pregnancy</a:t>
            </a:r>
          </a:p>
          <a:p>
            <a:pPr lvl="1"/>
            <a:r>
              <a:rPr lang="en-US" dirty="0"/>
              <a:t>Estrogen and progesterone further enhance development of mammary glands</a:t>
            </a:r>
          </a:p>
          <a:p>
            <a:pPr lvl="1"/>
            <a:r>
              <a:rPr lang="en-US" dirty="0"/>
              <a:t>Prolactin stimulates production of milk within the glandular tissue</a:t>
            </a:r>
          </a:p>
          <a:p>
            <a:pPr lvl="1"/>
            <a:r>
              <a:rPr lang="en-US" dirty="0"/>
              <a:t>Oxytocin causes ejection of milk from the glands</a:t>
            </a:r>
          </a:p>
        </p:txBody>
      </p:sp>
      <p:sp>
        <p:nvSpPr>
          <p:cNvPr id="5" name="Slide Number Placeholder 4"/>
          <p:cNvSpPr>
            <a:spLocks noGrp="1"/>
          </p:cNvSpPr>
          <p:nvPr>
            <p:ph type="sldNum" sz="quarter" idx="4"/>
          </p:nvPr>
        </p:nvSpPr>
        <p:spPr/>
        <p:txBody>
          <a:bodyPr/>
          <a:lstStyle/>
          <a:p>
            <a:fld id="{04E34968-DBBB-4A86-ABF3-CD5474A4D247}" type="slidenum">
              <a:rPr lang="en-US" smtClean="0"/>
              <a:pPr/>
              <a:t>83</a:t>
            </a:fld>
            <a:endParaRPr lang="en-US" dirty="0"/>
          </a:p>
        </p:txBody>
      </p:sp>
    </p:spTree>
    <p:extLst>
      <p:ext uri="{BB962C8B-B14F-4D97-AF65-F5344CB8AC3E}">
        <p14:creationId xmlns:p14="http://schemas.microsoft.com/office/powerpoint/2010/main" val="278837805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Prenatal Development</a:t>
            </a:r>
            <a:br>
              <a:rPr lang="en-US" dirty="0"/>
            </a:br>
            <a:r>
              <a:rPr lang="en-US" sz="1600" dirty="0"/>
              <a:t>(Slide 1 of 4)</a:t>
            </a:r>
          </a:p>
        </p:txBody>
      </p:sp>
      <p:sp>
        <p:nvSpPr>
          <p:cNvPr id="3" name="Content Placeholder 2"/>
          <p:cNvSpPr>
            <a:spLocks noGrp="1"/>
          </p:cNvSpPr>
          <p:nvPr>
            <p:ph idx="1"/>
          </p:nvPr>
        </p:nvSpPr>
        <p:spPr>
          <a:xfrm>
            <a:off x="685800" y="1641475"/>
            <a:ext cx="7975600" cy="4454525"/>
          </a:xfrm>
        </p:spPr>
        <p:txBody>
          <a:bodyPr/>
          <a:lstStyle/>
          <a:p>
            <a:pPr lvl="0"/>
            <a:r>
              <a:rPr lang="en-US" dirty="0"/>
              <a:t>Gestation: Period of prenatal development, or pregnancy</a:t>
            </a:r>
          </a:p>
          <a:p>
            <a:pPr lvl="1"/>
            <a:r>
              <a:rPr lang="en-US" dirty="0"/>
              <a:t>Preembryonic period: 2 weeks after fertilization, zygote undergoes numerous cell division and moves to the uterus</a:t>
            </a:r>
          </a:p>
          <a:p>
            <a:pPr lvl="1"/>
            <a:r>
              <a:rPr lang="en-US" dirty="0"/>
              <a:t>Embryonic period: Beginning of the 3rd week to the end of the 8th week.</a:t>
            </a:r>
          </a:p>
          <a:p>
            <a:pPr lvl="2"/>
            <a:r>
              <a:rPr lang="en-US" dirty="0"/>
              <a:t>Significant changes include the formation of placenta and all organ tissues</a:t>
            </a:r>
          </a:p>
          <a:p>
            <a:pPr lvl="1"/>
            <a:r>
              <a:rPr lang="en-US" dirty="0"/>
              <a:t>Fetal period: Beginning of the 9th week through birth</a:t>
            </a:r>
          </a:p>
          <a:p>
            <a:pPr lvl="2"/>
            <a:r>
              <a:rPr lang="en-US" dirty="0"/>
              <a:t>The fetus is less vulnerable than the embryo</a:t>
            </a:r>
          </a:p>
          <a:p>
            <a:pPr lvl="2"/>
            <a:r>
              <a:rPr lang="en-US" dirty="0"/>
              <a:t>A time of growth and maturation</a:t>
            </a:r>
          </a:p>
        </p:txBody>
      </p:sp>
      <p:sp>
        <p:nvSpPr>
          <p:cNvPr id="5" name="Slide Number Placeholder 4"/>
          <p:cNvSpPr>
            <a:spLocks noGrp="1"/>
          </p:cNvSpPr>
          <p:nvPr>
            <p:ph type="sldNum" sz="quarter" idx="4"/>
          </p:nvPr>
        </p:nvSpPr>
        <p:spPr/>
        <p:txBody>
          <a:bodyPr/>
          <a:lstStyle/>
          <a:p>
            <a:fld id="{04E34968-DBBB-4A86-ABF3-CD5474A4D247}" type="slidenum">
              <a:rPr lang="en-US" smtClean="0"/>
              <a:pPr/>
              <a:t>84</a:t>
            </a:fld>
            <a:endParaRPr lang="en-US" dirty="0"/>
          </a:p>
        </p:txBody>
      </p:sp>
    </p:spTree>
    <p:extLst>
      <p:ext uri="{BB962C8B-B14F-4D97-AF65-F5344CB8AC3E}">
        <p14:creationId xmlns:p14="http://schemas.microsoft.com/office/powerpoint/2010/main" val="398075853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Prenatal Development</a:t>
            </a:r>
            <a:br>
              <a:rPr lang="en-US" dirty="0"/>
            </a:br>
            <a:r>
              <a:rPr lang="en-US" sz="1600" dirty="0"/>
              <a:t>(Slide 2 of 4)</a:t>
            </a:r>
          </a:p>
        </p:txBody>
      </p:sp>
      <p:sp>
        <p:nvSpPr>
          <p:cNvPr id="3" name="Content Placeholder 2"/>
          <p:cNvSpPr>
            <a:spLocks noGrp="1"/>
          </p:cNvSpPr>
          <p:nvPr>
            <p:ph idx="1"/>
          </p:nvPr>
        </p:nvSpPr>
        <p:spPr/>
        <p:txBody>
          <a:bodyPr/>
          <a:lstStyle/>
          <a:p>
            <a:pPr lvl="0"/>
            <a:r>
              <a:rPr lang="en-US" dirty="0"/>
              <a:t>Developmental age begins at fertilization</a:t>
            </a:r>
          </a:p>
          <a:p>
            <a:pPr lvl="1"/>
            <a:r>
              <a:rPr lang="en-US" dirty="0"/>
              <a:t>Embryologists use this age</a:t>
            </a:r>
          </a:p>
          <a:p>
            <a:pPr lvl="0"/>
            <a:r>
              <a:rPr lang="en-US" dirty="0"/>
              <a:t>Clinical age begins at the date of the last menstrual period (LMP)</a:t>
            </a:r>
          </a:p>
          <a:p>
            <a:pPr lvl="1"/>
            <a:r>
              <a:rPr lang="en-US" dirty="0"/>
              <a:t>Used by the medical community</a:t>
            </a:r>
          </a:p>
          <a:p>
            <a:r>
              <a:rPr lang="en-US" dirty="0"/>
              <a:t>Gestation period is 266 from fertilization or 280 days from LMP</a:t>
            </a:r>
          </a:p>
        </p:txBody>
      </p:sp>
      <p:sp>
        <p:nvSpPr>
          <p:cNvPr id="5" name="Slide Number Placeholder 4"/>
          <p:cNvSpPr>
            <a:spLocks noGrp="1"/>
          </p:cNvSpPr>
          <p:nvPr>
            <p:ph type="sldNum" sz="quarter" idx="4"/>
          </p:nvPr>
        </p:nvSpPr>
        <p:spPr/>
        <p:txBody>
          <a:bodyPr/>
          <a:lstStyle/>
          <a:p>
            <a:fld id="{04E34968-DBBB-4A86-ABF3-CD5474A4D247}" type="slidenum">
              <a:rPr lang="en-US" smtClean="0"/>
              <a:pPr/>
              <a:t>85</a:t>
            </a:fld>
            <a:endParaRPr lang="en-US" dirty="0"/>
          </a:p>
        </p:txBody>
      </p:sp>
    </p:spTree>
    <p:extLst>
      <p:ext uri="{BB962C8B-B14F-4D97-AF65-F5344CB8AC3E}">
        <p14:creationId xmlns:p14="http://schemas.microsoft.com/office/powerpoint/2010/main" val="218598505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Prenatal Development</a:t>
            </a:r>
            <a:br>
              <a:rPr lang="en-US" dirty="0"/>
            </a:br>
            <a:r>
              <a:rPr lang="en-US" sz="1600" dirty="0"/>
              <a:t>(Slide 3 of 4)</a:t>
            </a:r>
          </a:p>
        </p:txBody>
      </p:sp>
      <p:sp>
        <p:nvSpPr>
          <p:cNvPr id="3" name="Content Placeholder 2"/>
          <p:cNvSpPr>
            <a:spLocks noGrp="1"/>
          </p:cNvSpPr>
          <p:nvPr>
            <p:ph idx="1"/>
          </p:nvPr>
        </p:nvSpPr>
        <p:spPr/>
        <p:txBody>
          <a:bodyPr/>
          <a:lstStyle/>
          <a:p>
            <a:pPr lvl="0"/>
            <a:r>
              <a:rPr lang="en-US" dirty="0"/>
              <a:t>Special features in fetal circulation</a:t>
            </a:r>
          </a:p>
          <a:p>
            <a:pPr lvl="1"/>
            <a:r>
              <a:rPr lang="en-US" dirty="0"/>
              <a:t>Umbilical arteries transport blood to placenta</a:t>
            </a:r>
          </a:p>
          <a:p>
            <a:pPr lvl="2"/>
            <a:r>
              <a:rPr lang="en-US" dirty="0"/>
              <a:t>Degenerate to become lateral umbilical ligaments after birth</a:t>
            </a:r>
          </a:p>
          <a:p>
            <a:pPr lvl="1"/>
            <a:r>
              <a:rPr lang="en-US" dirty="0"/>
              <a:t>Umbilical vein transports blood for placenta to fetus</a:t>
            </a:r>
          </a:p>
          <a:p>
            <a:pPr lvl="2"/>
            <a:r>
              <a:rPr lang="en-US" dirty="0"/>
              <a:t>Becomes ligamentum teres (round ligament) of liver</a:t>
            </a:r>
          </a:p>
          <a:p>
            <a:pPr lvl="1"/>
            <a:r>
              <a:rPr lang="en-US" dirty="0"/>
              <a:t>Ductus venosus carries blood directly from umbilical vein to inferior vena cava; bypass livers</a:t>
            </a:r>
          </a:p>
          <a:p>
            <a:pPr lvl="2"/>
            <a:r>
              <a:rPr lang="en-US" dirty="0"/>
              <a:t>Becomes ligamentum venosum of liver</a:t>
            </a:r>
          </a:p>
        </p:txBody>
      </p:sp>
      <p:sp>
        <p:nvSpPr>
          <p:cNvPr id="5" name="Slide Number Placeholder 4"/>
          <p:cNvSpPr>
            <a:spLocks noGrp="1"/>
          </p:cNvSpPr>
          <p:nvPr>
            <p:ph type="sldNum" sz="quarter" idx="4"/>
          </p:nvPr>
        </p:nvSpPr>
        <p:spPr/>
        <p:txBody>
          <a:bodyPr/>
          <a:lstStyle/>
          <a:p>
            <a:fld id="{04E34968-DBBB-4A86-ABF3-CD5474A4D247}" type="slidenum">
              <a:rPr lang="en-US" smtClean="0"/>
              <a:pPr/>
              <a:t>86</a:t>
            </a:fld>
            <a:endParaRPr lang="en-US" dirty="0"/>
          </a:p>
        </p:txBody>
      </p:sp>
    </p:spTree>
    <p:extLst>
      <p:ext uri="{BB962C8B-B14F-4D97-AF65-F5344CB8AC3E}">
        <p14:creationId xmlns:p14="http://schemas.microsoft.com/office/powerpoint/2010/main" val="163024198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Prenatal Development</a:t>
            </a:r>
            <a:br>
              <a:rPr lang="en-US" dirty="0"/>
            </a:br>
            <a:r>
              <a:rPr lang="en-US" sz="1600" dirty="0"/>
              <a:t>(Slide 4 of 4)</a:t>
            </a:r>
          </a:p>
        </p:txBody>
      </p:sp>
      <p:sp>
        <p:nvSpPr>
          <p:cNvPr id="3" name="Content Placeholder 2"/>
          <p:cNvSpPr>
            <a:spLocks noGrp="1"/>
          </p:cNvSpPr>
          <p:nvPr>
            <p:ph idx="1"/>
          </p:nvPr>
        </p:nvSpPr>
        <p:spPr/>
        <p:txBody>
          <a:bodyPr/>
          <a:lstStyle/>
          <a:p>
            <a:pPr lvl="0"/>
            <a:r>
              <a:rPr lang="en-US" dirty="0"/>
              <a:t>Special features in fetal circulation</a:t>
            </a:r>
          </a:p>
          <a:p>
            <a:pPr lvl="1"/>
            <a:r>
              <a:rPr lang="en-US" dirty="0"/>
              <a:t>Foramen ovale: Allows blood to go directly from right atrium to left atrium to bypass pulmonary circulation</a:t>
            </a:r>
          </a:p>
          <a:p>
            <a:pPr lvl="2"/>
            <a:r>
              <a:rPr lang="en-US" dirty="0"/>
              <a:t>Closes after birth to become fossa ovalis</a:t>
            </a:r>
          </a:p>
          <a:p>
            <a:pPr lvl="1"/>
            <a:r>
              <a:rPr lang="en-US" dirty="0"/>
              <a:t>Ductus arteriosus: Permits blood in pulmonary trunk to go directly into descending aorta and bypass pulmonary circulation</a:t>
            </a:r>
          </a:p>
          <a:p>
            <a:pPr lvl="2"/>
            <a:r>
              <a:rPr lang="en-US" dirty="0"/>
              <a:t>Becomes a fibrous cord; ligamentum arteriosum</a:t>
            </a:r>
          </a:p>
        </p:txBody>
      </p:sp>
      <p:sp>
        <p:nvSpPr>
          <p:cNvPr id="5" name="Slide Number Placeholder 4"/>
          <p:cNvSpPr>
            <a:spLocks noGrp="1"/>
          </p:cNvSpPr>
          <p:nvPr>
            <p:ph type="sldNum" sz="quarter" idx="4"/>
          </p:nvPr>
        </p:nvSpPr>
        <p:spPr/>
        <p:txBody>
          <a:bodyPr/>
          <a:lstStyle/>
          <a:p>
            <a:fld id="{04E34968-DBBB-4A86-ABF3-CD5474A4D247}" type="slidenum">
              <a:rPr lang="en-US" smtClean="0"/>
              <a:pPr/>
              <a:t>87</a:t>
            </a:fld>
            <a:endParaRPr lang="en-US" dirty="0"/>
          </a:p>
        </p:txBody>
      </p:sp>
    </p:spTree>
    <p:extLst>
      <p:ext uri="{BB962C8B-B14F-4D97-AF65-F5344CB8AC3E}">
        <p14:creationId xmlns:p14="http://schemas.microsoft.com/office/powerpoint/2010/main" val="146509470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Parturition and Lactation</a:t>
            </a:r>
            <a:br>
              <a:rPr lang="en-US" dirty="0"/>
            </a:br>
            <a:r>
              <a:rPr lang="en-US" sz="1600" dirty="0"/>
              <a:t>(Slide 1 of 3)</a:t>
            </a:r>
          </a:p>
        </p:txBody>
      </p:sp>
      <p:sp>
        <p:nvSpPr>
          <p:cNvPr id="3" name="Content Placeholder 2"/>
          <p:cNvSpPr>
            <a:spLocks noGrp="1"/>
          </p:cNvSpPr>
          <p:nvPr>
            <p:ph idx="1"/>
          </p:nvPr>
        </p:nvSpPr>
        <p:spPr/>
        <p:txBody>
          <a:bodyPr/>
          <a:lstStyle/>
          <a:p>
            <a:pPr lvl="0"/>
            <a:r>
              <a:rPr lang="en-US" dirty="0"/>
              <a:t>Parturition: Birth of an infant</a:t>
            </a:r>
          </a:p>
          <a:p>
            <a:pPr lvl="0"/>
            <a:r>
              <a:rPr lang="en-US" dirty="0"/>
              <a:t>Labor: Process by which forceful contractions expel the fetus from the uterus</a:t>
            </a:r>
          </a:p>
          <a:p>
            <a:pPr lvl="1"/>
            <a:r>
              <a:rPr lang="en-US" dirty="0"/>
              <a:t>True labor is characterized by rhythmic contractions, dilation of cervix, and discharge of bloody mucus from cervix and vagina</a:t>
            </a:r>
          </a:p>
          <a:p>
            <a:pPr lvl="1"/>
            <a:r>
              <a:rPr lang="en-US" dirty="0"/>
              <a:t>Onset of labor: Interaction of progesterone, estrogen, oxytocin, and prostaglandins</a:t>
            </a:r>
          </a:p>
          <a:p>
            <a:pPr lvl="1"/>
            <a:r>
              <a:rPr lang="en-US" dirty="0"/>
              <a:t>Three periods: Dilation stage, expulsion stage, placental stage</a:t>
            </a:r>
          </a:p>
        </p:txBody>
      </p:sp>
      <p:sp>
        <p:nvSpPr>
          <p:cNvPr id="5" name="Slide Number Placeholder 4"/>
          <p:cNvSpPr>
            <a:spLocks noGrp="1"/>
          </p:cNvSpPr>
          <p:nvPr>
            <p:ph type="sldNum" sz="quarter" idx="4"/>
          </p:nvPr>
        </p:nvSpPr>
        <p:spPr/>
        <p:txBody>
          <a:bodyPr/>
          <a:lstStyle/>
          <a:p>
            <a:fld id="{04E34968-DBBB-4A86-ABF3-CD5474A4D247}" type="slidenum">
              <a:rPr lang="en-US" smtClean="0"/>
              <a:pPr/>
              <a:t>88</a:t>
            </a:fld>
            <a:endParaRPr lang="en-US" dirty="0"/>
          </a:p>
        </p:txBody>
      </p:sp>
    </p:spTree>
    <p:extLst>
      <p:ext uri="{BB962C8B-B14F-4D97-AF65-F5344CB8AC3E}">
        <p14:creationId xmlns:p14="http://schemas.microsoft.com/office/powerpoint/2010/main" val="80352283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Parturition and Lactation</a:t>
            </a:r>
            <a:br>
              <a:rPr lang="en-US" dirty="0"/>
            </a:br>
            <a:r>
              <a:rPr lang="en-US" sz="1600" dirty="0"/>
              <a:t>(Slide 2 of 3)</a:t>
            </a:r>
          </a:p>
        </p:txBody>
      </p:sp>
      <p:sp>
        <p:nvSpPr>
          <p:cNvPr id="3" name="Content Placeholder 2"/>
          <p:cNvSpPr>
            <a:spLocks noGrp="1"/>
          </p:cNvSpPr>
          <p:nvPr>
            <p:ph idx="1"/>
          </p:nvPr>
        </p:nvSpPr>
        <p:spPr/>
        <p:txBody>
          <a:bodyPr/>
          <a:lstStyle/>
          <a:p>
            <a:pPr lvl="0"/>
            <a:r>
              <a:rPr lang="en-US" dirty="0"/>
              <a:t>Dilation stage: Onset of true labor until cervix is fully dilated at 10 cm</a:t>
            </a:r>
          </a:p>
          <a:p>
            <a:pPr lvl="1"/>
            <a:r>
              <a:rPr lang="en-US" dirty="0"/>
              <a:t>Longest stage, may last 24 hours or longer</a:t>
            </a:r>
          </a:p>
          <a:p>
            <a:pPr lvl="0"/>
            <a:r>
              <a:rPr lang="en-US" dirty="0"/>
              <a:t>Expulsion stage: Full dilation of cervix until delivery of the fetus</a:t>
            </a:r>
          </a:p>
          <a:p>
            <a:pPr lvl="1"/>
            <a:r>
              <a:rPr lang="en-US" dirty="0"/>
              <a:t>Usually lasts less than an hour</a:t>
            </a:r>
          </a:p>
          <a:p>
            <a:pPr lvl="0"/>
            <a:r>
              <a:rPr lang="en-US" dirty="0"/>
              <a:t>Placental stage: Usually within 10 to 15 minutes after the delivery of the fetus</a:t>
            </a:r>
          </a:p>
          <a:p>
            <a:pPr lvl="1"/>
            <a:r>
              <a:rPr lang="en-US" dirty="0"/>
              <a:t>Placenta separates from the uterine wall and forceful contractions expel the placenta and attached membranes as the afterbirth</a:t>
            </a:r>
          </a:p>
        </p:txBody>
      </p:sp>
      <p:sp>
        <p:nvSpPr>
          <p:cNvPr id="5" name="Slide Number Placeholder 4"/>
          <p:cNvSpPr>
            <a:spLocks noGrp="1"/>
          </p:cNvSpPr>
          <p:nvPr>
            <p:ph type="sldNum" sz="quarter" idx="4"/>
          </p:nvPr>
        </p:nvSpPr>
        <p:spPr/>
        <p:txBody>
          <a:bodyPr/>
          <a:lstStyle/>
          <a:p>
            <a:fld id="{04E34968-DBBB-4A86-ABF3-CD5474A4D247}" type="slidenum">
              <a:rPr lang="en-US" smtClean="0"/>
              <a:pPr/>
              <a:t>89</a:t>
            </a:fld>
            <a:endParaRPr lang="en-US" dirty="0"/>
          </a:p>
        </p:txBody>
      </p:sp>
    </p:spTree>
    <p:extLst>
      <p:ext uri="{BB962C8B-B14F-4D97-AF65-F5344CB8AC3E}">
        <p14:creationId xmlns:p14="http://schemas.microsoft.com/office/powerpoint/2010/main" val="1736303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the Testes</a:t>
            </a:r>
            <a:br>
              <a:rPr lang="en-US" dirty="0"/>
            </a:br>
            <a:r>
              <a:rPr lang="en-US" sz="1600" dirty="0"/>
              <a:t>(Slide 1 of 2) </a:t>
            </a:r>
          </a:p>
        </p:txBody>
      </p:sp>
      <p:sp>
        <p:nvSpPr>
          <p:cNvPr id="3" name="Content Placeholder 2"/>
          <p:cNvSpPr>
            <a:spLocks noGrp="1"/>
          </p:cNvSpPr>
          <p:nvPr>
            <p:ph idx="1"/>
          </p:nvPr>
        </p:nvSpPr>
        <p:spPr/>
        <p:txBody>
          <a:bodyPr/>
          <a:lstStyle/>
          <a:p>
            <a:pPr lvl="0"/>
            <a:r>
              <a:rPr lang="en-US" dirty="0"/>
              <a:t>Tunica albuginea</a:t>
            </a:r>
          </a:p>
          <a:p>
            <a:pPr lvl="1"/>
            <a:r>
              <a:rPr lang="en-US" dirty="0"/>
              <a:t>White fibrous connective tissue capsule </a:t>
            </a:r>
          </a:p>
          <a:p>
            <a:pPr lvl="1"/>
            <a:r>
              <a:rPr lang="en-US" dirty="0"/>
              <a:t>Surrounds each testis</a:t>
            </a:r>
          </a:p>
          <a:p>
            <a:pPr lvl="0"/>
            <a:r>
              <a:rPr lang="en-US" dirty="0"/>
              <a:t>Septa: Partitions each testis into lobules</a:t>
            </a:r>
          </a:p>
          <a:p>
            <a:pPr lvl="1"/>
            <a:r>
              <a:rPr lang="en-US" dirty="0"/>
              <a:t>250 lobules in each testis</a:t>
            </a:r>
          </a:p>
        </p:txBody>
      </p:sp>
      <p:sp>
        <p:nvSpPr>
          <p:cNvPr id="5" name="Slide Number Placeholder 4"/>
          <p:cNvSpPr>
            <a:spLocks noGrp="1"/>
          </p:cNvSpPr>
          <p:nvPr>
            <p:ph type="sldNum" sz="quarter" idx="4"/>
          </p:nvPr>
        </p:nvSpPr>
        <p:spPr/>
        <p:txBody>
          <a:bodyPr/>
          <a:lstStyle/>
          <a:p>
            <a:fld id="{04E34968-DBBB-4A86-ABF3-CD5474A4D247}" type="slidenum">
              <a:rPr lang="en-US" smtClean="0"/>
              <a:pPr/>
              <a:t>9</a:t>
            </a:fld>
            <a:endParaRPr lang="en-US" dirty="0"/>
          </a:p>
        </p:txBody>
      </p:sp>
    </p:spTree>
    <p:extLst>
      <p:ext uri="{BB962C8B-B14F-4D97-AF65-F5344CB8AC3E}">
        <p14:creationId xmlns:p14="http://schemas.microsoft.com/office/powerpoint/2010/main" val="386856037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Parturition and Lactation</a:t>
            </a:r>
            <a:br>
              <a:rPr lang="en-US" dirty="0"/>
            </a:br>
            <a:r>
              <a:rPr lang="en-US" sz="1600" dirty="0"/>
              <a:t>(Slide 3 of 3)</a:t>
            </a:r>
          </a:p>
        </p:txBody>
      </p:sp>
      <p:sp>
        <p:nvSpPr>
          <p:cNvPr id="3" name="Content Placeholder 2"/>
          <p:cNvSpPr>
            <a:spLocks noGrp="1"/>
          </p:cNvSpPr>
          <p:nvPr>
            <p:ph idx="1"/>
          </p:nvPr>
        </p:nvSpPr>
        <p:spPr/>
        <p:txBody>
          <a:bodyPr/>
          <a:lstStyle/>
          <a:p>
            <a:pPr lvl="0"/>
            <a:r>
              <a:rPr lang="en-US" dirty="0"/>
              <a:t>Lactation: Production of milk by the mammary glands and ejection of milk from the breast</a:t>
            </a:r>
          </a:p>
          <a:p>
            <a:pPr lvl="1"/>
            <a:r>
              <a:rPr lang="en-US" dirty="0"/>
              <a:t>Prolactin: Most important hormone, simulates production of milk</a:t>
            </a:r>
          </a:p>
          <a:p>
            <a:pPr lvl="2"/>
            <a:r>
              <a:rPr lang="en-US" dirty="0"/>
              <a:t>Increase during pregnancy, but is inhibited by estrogen and progesterone from placenta</a:t>
            </a:r>
          </a:p>
          <a:p>
            <a:pPr lvl="1"/>
            <a:r>
              <a:rPr lang="en-US" dirty="0"/>
              <a:t>Oxytocin: Causes ejection of milk from breast</a:t>
            </a:r>
          </a:p>
          <a:p>
            <a:pPr lvl="2"/>
            <a:r>
              <a:rPr lang="en-US" dirty="0"/>
              <a:t>Infant’s suckling stimulates release from the posterior pituitary gland</a:t>
            </a:r>
          </a:p>
        </p:txBody>
      </p:sp>
      <p:sp>
        <p:nvSpPr>
          <p:cNvPr id="5" name="Slide Number Placeholder 4"/>
          <p:cNvSpPr>
            <a:spLocks noGrp="1"/>
          </p:cNvSpPr>
          <p:nvPr>
            <p:ph type="sldNum" sz="quarter" idx="4"/>
          </p:nvPr>
        </p:nvSpPr>
        <p:spPr/>
        <p:txBody>
          <a:bodyPr/>
          <a:lstStyle/>
          <a:p>
            <a:fld id="{04E34968-DBBB-4A86-ABF3-CD5474A4D247}" type="slidenum">
              <a:rPr lang="en-US" smtClean="0"/>
              <a:pPr/>
              <a:t>90</a:t>
            </a:fld>
            <a:endParaRPr lang="en-US" dirty="0"/>
          </a:p>
        </p:txBody>
      </p:sp>
    </p:spTree>
    <p:extLst>
      <p:ext uri="{BB962C8B-B14F-4D97-AF65-F5344CB8AC3E}">
        <p14:creationId xmlns:p14="http://schemas.microsoft.com/office/powerpoint/2010/main" val="108189924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Postnatal Development</a:t>
            </a:r>
            <a:br>
              <a:rPr lang="en-US" dirty="0"/>
            </a:br>
            <a:r>
              <a:rPr lang="en-US" sz="1600" dirty="0"/>
              <a:t>(Slide 1 of 3)</a:t>
            </a:r>
          </a:p>
        </p:txBody>
      </p:sp>
      <p:sp>
        <p:nvSpPr>
          <p:cNvPr id="3" name="Content Placeholder 2"/>
          <p:cNvSpPr>
            <a:spLocks noGrp="1"/>
          </p:cNvSpPr>
          <p:nvPr>
            <p:ph idx="1"/>
          </p:nvPr>
        </p:nvSpPr>
        <p:spPr/>
        <p:txBody>
          <a:bodyPr/>
          <a:lstStyle/>
          <a:p>
            <a:pPr lvl="0"/>
            <a:r>
              <a:rPr lang="en-US" dirty="0"/>
              <a:t>Lasts from parturition to death</a:t>
            </a:r>
          </a:p>
          <a:p>
            <a:pPr lvl="0"/>
            <a:r>
              <a:rPr lang="en-US" dirty="0"/>
              <a:t>Six stages</a:t>
            </a:r>
          </a:p>
          <a:p>
            <a:pPr lvl="1"/>
            <a:r>
              <a:rPr lang="en-US" dirty="0"/>
              <a:t>Neonatal period: First 4 weeks after parturition</a:t>
            </a:r>
          </a:p>
          <a:p>
            <a:pPr lvl="2"/>
            <a:r>
              <a:rPr lang="en-US" dirty="0"/>
              <a:t>Baby is called a neonate</a:t>
            </a:r>
          </a:p>
          <a:p>
            <a:pPr lvl="2"/>
            <a:r>
              <a:rPr lang="en-US" dirty="0"/>
              <a:t>Neonate must make numerous adjustments to life outside the uterus</a:t>
            </a:r>
          </a:p>
          <a:p>
            <a:pPr lvl="1"/>
            <a:r>
              <a:rPr lang="en-US" dirty="0"/>
              <a:t>Infancy: Lasts from the end of the first month until end of the first year</a:t>
            </a:r>
          </a:p>
          <a:p>
            <a:pPr lvl="2"/>
            <a:r>
              <a:rPr lang="en-US" dirty="0"/>
              <a:t>Many developmental changes occur</a:t>
            </a:r>
          </a:p>
          <a:p>
            <a:pPr lvl="2"/>
            <a:r>
              <a:rPr lang="en-US" dirty="0"/>
              <a:t>Increased production of myelin results in improved muscle coordination</a:t>
            </a:r>
          </a:p>
        </p:txBody>
      </p:sp>
      <p:sp>
        <p:nvSpPr>
          <p:cNvPr id="5" name="Slide Number Placeholder 4"/>
          <p:cNvSpPr>
            <a:spLocks noGrp="1"/>
          </p:cNvSpPr>
          <p:nvPr>
            <p:ph type="sldNum" sz="quarter" idx="4"/>
          </p:nvPr>
        </p:nvSpPr>
        <p:spPr/>
        <p:txBody>
          <a:bodyPr/>
          <a:lstStyle/>
          <a:p>
            <a:fld id="{04E34968-DBBB-4A86-ABF3-CD5474A4D247}" type="slidenum">
              <a:rPr lang="en-US" smtClean="0"/>
              <a:pPr/>
              <a:t>91</a:t>
            </a:fld>
            <a:endParaRPr lang="en-US" dirty="0"/>
          </a:p>
        </p:txBody>
      </p:sp>
    </p:spTree>
    <p:extLst>
      <p:ext uri="{BB962C8B-B14F-4D97-AF65-F5344CB8AC3E}">
        <p14:creationId xmlns:p14="http://schemas.microsoft.com/office/powerpoint/2010/main" val="192576269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Postnatal Development</a:t>
            </a:r>
            <a:br>
              <a:rPr lang="en-US" dirty="0"/>
            </a:br>
            <a:r>
              <a:rPr lang="en-US" sz="1600" dirty="0"/>
              <a:t>(Slide 2 of 3)</a:t>
            </a:r>
          </a:p>
        </p:txBody>
      </p:sp>
      <p:sp>
        <p:nvSpPr>
          <p:cNvPr id="3" name="Content Placeholder 2"/>
          <p:cNvSpPr>
            <a:spLocks noGrp="1"/>
          </p:cNvSpPr>
          <p:nvPr>
            <p:ph idx="1"/>
          </p:nvPr>
        </p:nvSpPr>
        <p:spPr/>
        <p:txBody>
          <a:bodyPr/>
          <a:lstStyle/>
          <a:p>
            <a:pPr lvl="0"/>
            <a:r>
              <a:rPr lang="en-US" dirty="0"/>
              <a:t>Six stages</a:t>
            </a:r>
          </a:p>
          <a:p>
            <a:pPr lvl="1"/>
            <a:r>
              <a:rPr lang="en-US" dirty="0"/>
              <a:t>Childhood: Lasts from end of the first year until puberty</a:t>
            </a:r>
          </a:p>
          <a:p>
            <a:pPr lvl="2"/>
            <a:r>
              <a:rPr lang="en-US" dirty="0"/>
              <a:t>Bone ossification and growth is rapid</a:t>
            </a:r>
          </a:p>
          <a:p>
            <a:pPr lvl="2"/>
            <a:r>
              <a:rPr lang="en-US" dirty="0"/>
              <a:t>Language skills develop, motor coordination becomes more refined, and intellect develops</a:t>
            </a:r>
          </a:p>
          <a:p>
            <a:pPr lvl="1"/>
            <a:r>
              <a:rPr lang="en-US" dirty="0"/>
              <a:t>Adolescence: Lasts from puberty to adulthood</a:t>
            </a:r>
          </a:p>
          <a:p>
            <a:pPr lvl="2"/>
            <a:r>
              <a:rPr lang="en-US" dirty="0"/>
              <a:t>Capable of reproduction, secondary sex characteristics occur</a:t>
            </a:r>
          </a:p>
          <a:p>
            <a:pPr lvl="2"/>
            <a:r>
              <a:rPr lang="en-US" dirty="0"/>
              <a:t>Increasing levels of motor skills, intellectual ability, and emotional maturity</a:t>
            </a:r>
          </a:p>
        </p:txBody>
      </p:sp>
      <p:sp>
        <p:nvSpPr>
          <p:cNvPr id="5" name="Slide Number Placeholder 4"/>
          <p:cNvSpPr>
            <a:spLocks noGrp="1"/>
          </p:cNvSpPr>
          <p:nvPr>
            <p:ph type="sldNum" sz="quarter" idx="4"/>
          </p:nvPr>
        </p:nvSpPr>
        <p:spPr/>
        <p:txBody>
          <a:bodyPr/>
          <a:lstStyle/>
          <a:p>
            <a:fld id="{04E34968-DBBB-4A86-ABF3-CD5474A4D247}" type="slidenum">
              <a:rPr lang="en-US" smtClean="0"/>
              <a:pPr/>
              <a:t>92</a:t>
            </a:fld>
            <a:endParaRPr lang="en-US" dirty="0"/>
          </a:p>
        </p:txBody>
      </p:sp>
    </p:spTree>
    <p:extLst>
      <p:ext uri="{BB962C8B-B14F-4D97-AF65-F5344CB8AC3E}">
        <p14:creationId xmlns:p14="http://schemas.microsoft.com/office/powerpoint/2010/main" val="73444172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Postnatal Development</a:t>
            </a:r>
            <a:br>
              <a:rPr lang="en-US" dirty="0"/>
            </a:br>
            <a:r>
              <a:rPr lang="en-US" sz="1600" dirty="0"/>
              <a:t>(Slide 3 of 3)</a:t>
            </a:r>
          </a:p>
        </p:txBody>
      </p:sp>
      <p:sp>
        <p:nvSpPr>
          <p:cNvPr id="3" name="Content Placeholder 2"/>
          <p:cNvSpPr>
            <a:spLocks noGrp="1"/>
          </p:cNvSpPr>
          <p:nvPr>
            <p:ph idx="1"/>
          </p:nvPr>
        </p:nvSpPr>
        <p:spPr/>
        <p:txBody>
          <a:bodyPr/>
          <a:lstStyle/>
          <a:p>
            <a:pPr lvl="0"/>
            <a:r>
              <a:rPr lang="en-US" dirty="0"/>
              <a:t>Six stages</a:t>
            </a:r>
          </a:p>
          <a:p>
            <a:pPr lvl="1"/>
            <a:r>
              <a:rPr lang="en-US" dirty="0"/>
              <a:t>Adulthood: Period between adolescence and senescence</a:t>
            </a:r>
          </a:p>
          <a:p>
            <a:pPr lvl="2"/>
            <a:r>
              <a:rPr lang="en-US" dirty="0"/>
              <a:t>Characterized by maintenance of existing body tissues</a:t>
            </a:r>
          </a:p>
          <a:p>
            <a:pPr lvl="2"/>
            <a:r>
              <a:rPr lang="en-US" dirty="0"/>
              <a:t>Body remains unchanged anatomically and physiologically for many years</a:t>
            </a:r>
          </a:p>
          <a:p>
            <a:pPr lvl="1"/>
            <a:r>
              <a:rPr lang="en-US" dirty="0"/>
              <a:t>Senescence: Period of older adulthood that ends in death</a:t>
            </a:r>
          </a:p>
          <a:p>
            <a:pPr lvl="2"/>
            <a:r>
              <a:rPr lang="en-US" dirty="0"/>
              <a:t>Marked by degenerative changes, body is less capable of coping with demands placed on it</a:t>
            </a:r>
          </a:p>
        </p:txBody>
      </p:sp>
      <p:sp>
        <p:nvSpPr>
          <p:cNvPr id="5" name="Slide Number Placeholder 4"/>
          <p:cNvSpPr>
            <a:spLocks noGrp="1"/>
          </p:cNvSpPr>
          <p:nvPr>
            <p:ph type="sldNum" sz="quarter" idx="4"/>
          </p:nvPr>
        </p:nvSpPr>
        <p:spPr/>
        <p:txBody>
          <a:bodyPr/>
          <a:lstStyle/>
          <a:p>
            <a:fld id="{04E34968-DBBB-4A86-ABF3-CD5474A4D247}" type="slidenum">
              <a:rPr lang="en-US" smtClean="0"/>
              <a:pPr/>
              <a:t>93</a:t>
            </a:fld>
            <a:endParaRPr lang="en-US" dirty="0"/>
          </a:p>
        </p:txBody>
      </p:sp>
    </p:spTree>
    <p:extLst>
      <p:ext uri="{BB962C8B-B14F-4D97-AF65-F5344CB8AC3E}">
        <p14:creationId xmlns:p14="http://schemas.microsoft.com/office/powerpoint/2010/main" val="319279127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Aging of the Reproductive System</a:t>
            </a:r>
            <a:br>
              <a:rPr lang="en-US" dirty="0"/>
            </a:br>
            <a:r>
              <a:rPr lang="en-US" sz="1600" dirty="0"/>
              <a:t>(Slide 1 of 4)</a:t>
            </a:r>
          </a:p>
        </p:txBody>
      </p:sp>
      <p:sp>
        <p:nvSpPr>
          <p:cNvPr id="3" name="Content Placeholder 2"/>
          <p:cNvSpPr>
            <a:spLocks noGrp="1"/>
          </p:cNvSpPr>
          <p:nvPr>
            <p:ph idx="1"/>
          </p:nvPr>
        </p:nvSpPr>
        <p:spPr/>
        <p:txBody>
          <a:bodyPr/>
          <a:lstStyle/>
          <a:p>
            <a:pPr lvl="0"/>
            <a:r>
              <a:rPr lang="en-US" dirty="0"/>
              <a:t>Male reproductive system</a:t>
            </a:r>
          </a:p>
          <a:p>
            <a:pPr lvl="1"/>
            <a:r>
              <a:rPr lang="en-US" dirty="0"/>
              <a:t>Men experience gradual and subtle decline</a:t>
            </a:r>
          </a:p>
          <a:p>
            <a:pPr lvl="1"/>
            <a:r>
              <a:rPr lang="en-US" dirty="0"/>
              <a:t>After age 50, some testicular atrophy</a:t>
            </a:r>
          </a:p>
          <a:p>
            <a:pPr lvl="2"/>
            <a:r>
              <a:rPr lang="en-US" dirty="0"/>
              <a:t>Caused by decrease in the size of the seminiferous tubules</a:t>
            </a:r>
          </a:p>
          <a:p>
            <a:pPr lvl="2"/>
            <a:r>
              <a:rPr lang="en-US" dirty="0"/>
              <a:t>A result of a reduction in the number of interstitial cells</a:t>
            </a:r>
          </a:p>
          <a:p>
            <a:pPr lvl="1"/>
            <a:r>
              <a:rPr lang="en-US" dirty="0"/>
              <a:t>Accompanied by decline in sperm and testosterone production</a:t>
            </a:r>
          </a:p>
          <a:p>
            <a:pPr lvl="1"/>
            <a:r>
              <a:rPr lang="en-US" dirty="0"/>
              <a:t>Decrease in semen</a:t>
            </a:r>
          </a:p>
          <a:p>
            <a:pPr lvl="2"/>
            <a:r>
              <a:rPr lang="en-US" dirty="0"/>
              <a:t>Seminal vesicle and prostate show decrease in secretory activity</a:t>
            </a:r>
          </a:p>
        </p:txBody>
      </p:sp>
      <p:sp>
        <p:nvSpPr>
          <p:cNvPr id="5" name="Slide Number Placeholder 4"/>
          <p:cNvSpPr>
            <a:spLocks noGrp="1"/>
          </p:cNvSpPr>
          <p:nvPr>
            <p:ph type="sldNum" sz="quarter" idx="4"/>
          </p:nvPr>
        </p:nvSpPr>
        <p:spPr/>
        <p:txBody>
          <a:bodyPr/>
          <a:lstStyle/>
          <a:p>
            <a:fld id="{04E34968-DBBB-4A86-ABF3-CD5474A4D247}" type="slidenum">
              <a:rPr lang="en-US" smtClean="0"/>
              <a:pPr/>
              <a:t>94</a:t>
            </a:fld>
            <a:endParaRPr lang="en-US" dirty="0"/>
          </a:p>
        </p:txBody>
      </p:sp>
    </p:spTree>
    <p:extLst>
      <p:ext uri="{BB962C8B-B14F-4D97-AF65-F5344CB8AC3E}">
        <p14:creationId xmlns:p14="http://schemas.microsoft.com/office/powerpoint/2010/main" val="257046120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Male reproductive system</a:t>
            </a:r>
          </a:p>
          <a:p>
            <a:pPr lvl="1"/>
            <a:r>
              <a:rPr lang="en-US" dirty="0"/>
              <a:t>Prostate gland around urethra enlarges</a:t>
            </a:r>
          </a:p>
          <a:p>
            <a:pPr lvl="2"/>
            <a:r>
              <a:rPr lang="en-US" dirty="0"/>
              <a:t>Constrict urethra: Making urination difficult</a:t>
            </a:r>
          </a:p>
          <a:p>
            <a:pPr lvl="1"/>
            <a:r>
              <a:rPr lang="en-US" dirty="0"/>
              <a:t>Penis may atrophy and become smaller</a:t>
            </a:r>
          </a:p>
          <a:p>
            <a:pPr lvl="2"/>
            <a:r>
              <a:rPr lang="en-US" dirty="0"/>
              <a:t>Blood vessels and erectile tissue become less elastic: Unable to attain an erection</a:t>
            </a:r>
          </a:p>
        </p:txBody>
      </p:sp>
      <p:sp>
        <p:nvSpPr>
          <p:cNvPr id="5" name="Slide Number Placeholder 4"/>
          <p:cNvSpPr>
            <a:spLocks noGrp="1"/>
          </p:cNvSpPr>
          <p:nvPr>
            <p:ph type="sldNum" sz="quarter" idx="4"/>
          </p:nvPr>
        </p:nvSpPr>
        <p:spPr/>
        <p:txBody>
          <a:bodyPr/>
          <a:lstStyle/>
          <a:p>
            <a:fld id="{04E34968-DBBB-4A86-ABF3-CD5474A4D247}" type="slidenum">
              <a:rPr lang="en-US" smtClean="0"/>
              <a:pPr/>
              <a:t>95</a:t>
            </a:fld>
            <a:endParaRPr lang="en-US" dirty="0"/>
          </a:p>
        </p:txBody>
      </p:sp>
      <p:sp>
        <p:nvSpPr>
          <p:cNvPr id="10" name="Title 1"/>
          <p:cNvSpPr>
            <a:spLocks noGrp="1"/>
          </p:cNvSpPr>
          <p:nvPr>
            <p:ph type="title"/>
          </p:nvPr>
        </p:nvSpPr>
        <p:spPr>
          <a:xfrm>
            <a:off x="685800" y="228600"/>
            <a:ext cx="7772400" cy="1219200"/>
          </a:xfrm>
        </p:spPr>
        <p:txBody>
          <a:bodyPr/>
          <a:lstStyle/>
          <a:p>
            <a:r>
              <a:rPr lang="en-US" dirty="0"/>
              <a:t>Aging of the Reproductive System</a:t>
            </a:r>
            <a:br>
              <a:rPr lang="en-US" dirty="0"/>
            </a:br>
            <a:r>
              <a:rPr lang="en-US" sz="1600" dirty="0"/>
              <a:t>(Slide 2 of 4)</a:t>
            </a:r>
          </a:p>
        </p:txBody>
      </p:sp>
    </p:spTree>
    <p:extLst>
      <p:ext uri="{BB962C8B-B14F-4D97-AF65-F5344CB8AC3E}">
        <p14:creationId xmlns:p14="http://schemas.microsoft.com/office/powerpoint/2010/main" val="333106689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Aging of the Reproductive System </a:t>
            </a:r>
            <a:br>
              <a:rPr lang="en-US" dirty="0"/>
            </a:br>
            <a:r>
              <a:rPr lang="en-US" sz="1600" dirty="0"/>
              <a:t>(Slide 3 of 4)</a:t>
            </a:r>
          </a:p>
        </p:txBody>
      </p:sp>
      <p:sp>
        <p:nvSpPr>
          <p:cNvPr id="3" name="Content Placeholder 2"/>
          <p:cNvSpPr>
            <a:spLocks noGrp="1"/>
          </p:cNvSpPr>
          <p:nvPr>
            <p:ph idx="1"/>
          </p:nvPr>
        </p:nvSpPr>
        <p:spPr/>
        <p:txBody>
          <a:bodyPr/>
          <a:lstStyle/>
          <a:p>
            <a:pPr lvl="0"/>
            <a:r>
              <a:rPr lang="en-US" dirty="0"/>
              <a:t>Female reproductive system</a:t>
            </a:r>
          </a:p>
          <a:p>
            <a:pPr lvl="1"/>
            <a:r>
              <a:rPr lang="en-US" dirty="0"/>
              <a:t>Gradual decline after menopause</a:t>
            </a:r>
          </a:p>
          <a:p>
            <a:pPr lvl="1"/>
            <a:r>
              <a:rPr lang="en-US" dirty="0"/>
              <a:t>Changes due to reduction in estrogen</a:t>
            </a:r>
          </a:p>
          <a:p>
            <a:pPr lvl="0"/>
            <a:r>
              <a:rPr lang="en-US" dirty="0"/>
              <a:t>Ovaries</a:t>
            </a:r>
          </a:p>
          <a:p>
            <a:pPr lvl="1"/>
            <a:r>
              <a:rPr lang="en-US" dirty="0"/>
              <a:t>Progressive atrophy</a:t>
            </a:r>
          </a:p>
          <a:p>
            <a:pPr lvl="0"/>
            <a:r>
              <a:rPr lang="en-US" dirty="0"/>
              <a:t>Uterus</a:t>
            </a:r>
          </a:p>
          <a:p>
            <a:pPr lvl="1"/>
            <a:r>
              <a:rPr lang="en-US" dirty="0"/>
              <a:t>Become smaller</a:t>
            </a:r>
          </a:p>
          <a:p>
            <a:pPr lvl="1"/>
            <a:r>
              <a:rPr lang="en-US" dirty="0"/>
              <a:t>Fibrous connective tissue replaces myometrium</a:t>
            </a:r>
          </a:p>
        </p:txBody>
      </p:sp>
      <p:sp>
        <p:nvSpPr>
          <p:cNvPr id="5" name="Slide Number Placeholder 4"/>
          <p:cNvSpPr>
            <a:spLocks noGrp="1"/>
          </p:cNvSpPr>
          <p:nvPr>
            <p:ph type="sldNum" sz="quarter" idx="4"/>
          </p:nvPr>
        </p:nvSpPr>
        <p:spPr/>
        <p:txBody>
          <a:bodyPr/>
          <a:lstStyle/>
          <a:p>
            <a:fld id="{04E34968-DBBB-4A86-ABF3-CD5474A4D247}" type="slidenum">
              <a:rPr lang="en-US" smtClean="0"/>
              <a:pPr/>
              <a:t>96</a:t>
            </a:fld>
            <a:endParaRPr lang="en-US" dirty="0"/>
          </a:p>
        </p:txBody>
      </p:sp>
    </p:spTree>
    <p:extLst>
      <p:ext uri="{BB962C8B-B14F-4D97-AF65-F5344CB8AC3E}">
        <p14:creationId xmlns:p14="http://schemas.microsoft.com/office/powerpoint/2010/main" val="67880925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Aging of the Reproductive System </a:t>
            </a:r>
            <a:br>
              <a:rPr lang="en-US" dirty="0"/>
            </a:br>
            <a:r>
              <a:rPr lang="en-US" sz="1600" dirty="0"/>
              <a:t>(Slide 4 of 4)</a:t>
            </a:r>
          </a:p>
        </p:txBody>
      </p:sp>
      <p:sp>
        <p:nvSpPr>
          <p:cNvPr id="3" name="Content Placeholder 2"/>
          <p:cNvSpPr>
            <a:spLocks noGrp="1"/>
          </p:cNvSpPr>
          <p:nvPr>
            <p:ph idx="1"/>
          </p:nvPr>
        </p:nvSpPr>
        <p:spPr/>
        <p:txBody>
          <a:bodyPr/>
          <a:lstStyle/>
          <a:p>
            <a:pPr lvl="0"/>
            <a:r>
              <a:rPr lang="en-US" dirty="0"/>
              <a:t>Female reproductive system</a:t>
            </a:r>
          </a:p>
          <a:p>
            <a:pPr lvl="1"/>
            <a:r>
              <a:rPr lang="en-US" dirty="0"/>
              <a:t>Vagina</a:t>
            </a:r>
          </a:p>
          <a:p>
            <a:pPr lvl="2"/>
            <a:r>
              <a:rPr lang="en-US" dirty="0"/>
              <a:t>Lubricating glands reduce secretory activity: Vagina becomes dry</a:t>
            </a:r>
          </a:p>
          <a:p>
            <a:pPr lvl="2"/>
            <a:r>
              <a:rPr lang="en-US" dirty="0"/>
              <a:t>Secretions less acidic: Susceptible to vaginal infections</a:t>
            </a:r>
          </a:p>
          <a:p>
            <a:pPr lvl="1"/>
            <a:r>
              <a:rPr lang="en-US" dirty="0"/>
              <a:t>Lack of estrogen</a:t>
            </a:r>
          </a:p>
          <a:p>
            <a:pPr lvl="2"/>
            <a:r>
              <a:rPr lang="en-US" dirty="0"/>
              <a:t>Increased prevalence of osteoporosis</a:t>
            </a:r>
          </a:p>
          <a:p>
            <a:pPr lvl="2"/>
            <a:r>
              <a:rPr lang="en-US" dirty="0"/>
              <a:t>Increased cardiovascular disease</a:t>
            </a:r>
          </a:p>
          <a:p>
            <a:pPr lvl="2"/>
            <a:r>
              <a:rPr lang="en-US" dirty="0"/>
              <a:t>Estrogen replacement therapy: Progesterone in conjunction with estrogen</a:t>
            </a:r>
          </a:p>
        </p:txBody>
      </p:sp>
      <p:sp>
        <p:nvSpPr>
          <p:cNvPr id="5" name="Slide Number Placeholder 4"/>
          <p:cNvSpPr>
            <a:spLocks noGrp="1"/>
          </p:cNvSpPr>
          <p:nvPr>
            <p:ph type="sldNum" sz="quarter" idx="4"/>
          </p:nvPr>
        </p:nvSpPr>
        <p:spPr/>
        <p:txBody>
          <a:bodyPr/>
          <a:lstStyle/>
          <a:p>
            <a:fld id="{04E34968-DBBB-4A86-ABF3-CD5474A4D247}" type="slidenum">
              <a:rPr lang="en-US" smtClean="0"/>
              <a:pPr/>
              <a:t>97</a:t>
            </a:fld>
            <a:endParaRPr lang="en-US" dirty="0"/>
          </a:p>
        </p:txBody>
      </p:sp>
    </p:spTree>
    <p:extLst>
      <p:ext uri="{BB962C8B-B14F-4D97-AF65-F5344CB8AC3E}">
        <p14:creationId xmlns:p14="http://schemas.microsoft.com/office/powerpoint/2010/main" val="422747811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a:t>Pathology of the Reproductive System </a:t>
            </a:r>
            <a:br>
              <a:rPr lang="en-US" dirty="0"/>
            </a:br>
            <a:r>
              <a:rPr lang="en-US" sz="1600" dirty="0"/>
              <a:t>(Slide 1 of 3)</a:t>
            </a:r>
          </a:p>
        </p:txBody>
      </p:sp>
      <p:sp>
        <p:nvSpPr>
          <p:cNvPr id="3" name="Content Placeholder 2"/>
          <p:cNvSpPr>
            <a:spLocks noGrp="1"/>
          </p:cNvSpPr>
          <p:nvPr>
            <p:ph idx="1"/>
          </p:nvPr>
        </p:nvSpPr>
        <p:spPr/>
        <p:txBody>
          <a:bodyPr/>
          <a:lstStyle/>
          <a:p>
            <a:pPr lvl="0"/>
            <a:r>
              <a:rPr lang="en-US" dirty="0"/>
              <a:t>Abruptio placentae</a:t>
            </a:r>
          </a:p>
          <a:p>
            <a:pPr lvl="0"/>
            <a:r>
              <a:rPr lang="en-US" dirty="0"/>
              <a:t>Benign prostatic hypertrophy (BPH)</a:t>
            </a:r>
          </a:p>
          <a:p>
            <a:pPr lvl="0"/>
            <a:r>
              <a:rPr lang="en-US" dirty="0"/>
              <a:t>Cancer, breast</a:t>
            </a:r>
          </a:p>
          <a:p>
            <a:pPr lvl="0"/>
            <a:r>
              <a:rPr lang="en-US" dirty="0"/>
              <a:t>Cancer, cervical</a:t>
            </a:r>
          </a:p>
          <a:p>
            <a:pPr lvl="0"/>
            <a:r>
              <a:rPr lang="en-US" dirty="0"/>
              <a:t>Cancer, ovarian</a:t>
            </a:r>
          </a:p>
          <a:p>
            <a:pPr lvl="0"/>
            <a:r>
              <a:rPr lang="en-US" dirty="0"/>
              <a:t>Cancer, uterine</a:t>
            </a:r>
          </a:p>
          <a:p>
            <a:pPr lvl="0"/>
            <a:r>
              <a:rPr lang="en-US" dirty="0"/>
              <a:t>Cancer, prostate</a:t>
            </a:r>
          </a:p>
          <a:p>
            <a:pPr lvl="0"/>
            <a:r>
              <a:rPr lang="en-US" dirty="0"/>
              <a:t>Cancer, testicular</a:t>
            </a:r>
          </a:p>
          <a:p>
            <a:pPr lvl="0"/>
            <a:r>
              <a:rPr lang="en-US" dirty="0"/>
              <a:t>Candidiasis</a:t>
            </a:r>
          </a:p>
          <a:p>
            <a:pPr lvl="0"/>
            <a:r>
              <a:rPr lang="en-US" dirty="0"/>
              <a:t>Cryptorchidism</a:t>
            </a:r>
          </a:p>
          <a:p>
            <a:pPr lvl="0"/>
            <a:r>
              <a:rPr lang="en-US" dirty="0"/>
              <a:t>Ectopic pregnancy</a:t>
            </a:r>
          </a:p>
        </p:txBody>
      </p:sp>
      <p:sp>
        <p:nvSpPr>
          <p:cNvPr id="5" name="Slide Number Placeholder 4"/>
          <p:cNvSpPr>
            <a:spLocks noGrp="1"/>
          </p:cNvSpPr>
          <p:nvPr>
            <p:ph type="sldNum" sz="quarter" idx="4"/>
          </p:nvPr>
        </p:nvSpPr>
        <p:spPr/>
        <p:txBody>
          <a:bodyPr/>
          <a:lstStyle/>
          <a:p>
            <a:fld id="{04E34968-DBBB-4A86-ABF3-CD5474A4D247}" type="slidenum">
              <a:rPr lang="en-US" smtClean="0"/>
              <a:pPr/>
              <a:t>98</a:t>
            </a:fld>
            <a:endParaRPr lang="en-US" dirty="0"/>
          </a:p>
        </p:txBody>
      </p:sp>
    </p:spTree>
    <p:extLst>
      <p:ext uri="{BB962C8B-B14F-4D97-AF65-F5344CB8AC3E}">
        <p14:creationId xmlns:p14="http://schemas.microsoft.com/office/powerpoint/2010/main" val="355571916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Endometriosis</a:t>
            </a:r>
          </a:p>
          <a:p>
            <a:pPr lvl="0"/>
            <a:r>
              <a:rPr lang="en-US" dirty="0"/>
              <a:t>Erectile dysfunction, impotence</a:t>
            </a:r>
          </a:p>
          <a:p>
            <a:pPr lvl="0"/>
            <a:r>
              <a:rPr lang="en-US" dirty="0"/>
              <a:t>Fibrocystic disease</a:t>
            </a:r>
          </a:p>
          <a:p>
            <a:pPr lvl="0"/>
            <a:r>
              <a:rPr lang="en-US" dirty="0"/>
              <a:t>Genital herpes</a:t>
            </a:r>
          </a:p>
          <a:p>
            <a:pPr lvl="0"/>
            <a:r>
              <a:rPr lang="en-US" dirty="0"/>
              <a:t>Genital warts</a:t>
            </a:r>
          </a:p>
          <a:p>
            <a:pPr lvl="0"/>
            <a:r>
              <a:rPr lang="en-US" dirty="0"/>
              <a:t>Gonorrhea</a:t>
            </a:r>
          </a:p>
          <a:p>
            <a:pPr lvl="0"/>
            <a:r>
              <a:rPr lang="en-US" dirty="0"/>
              <a:t>Gynecomastia</a:t>
            </a:r>
          </a:p>
          <a:p>
            <a:pPr lvl="0"/>
            <a:r>
              <a:rPr lang="en-US" dirty="0"/>
              <a:t>Hypospadias</a:t>
            </a:r>
          </a:p>
          <a:p>
            <a:pPr lvl="0"/>
            <a:r>
              <a:rPr lang="en-US" dirty="0"/>
              <a:t>Inguinal hernia</a:t>
            </a:r>
          </a:p>
          <a:p>
            <a:pPr lvl="0"/>
            <a:r>
              <a:rPr lang="en-US" dirty="0"/>
              <a:t>Mastitis</a:t>
            </a:r>
          </a:p>
        </p:txBody>
      </p:sp>
      <p:sp>
        <p:nvSpPr>
          <p:cNvPr id="5" name="Slide Number Placeholder 4"/>
          <p:cNvSpPr>
            <a:spLocks noGrp="1"/>
          </p:cNvSpPr>
          <p:nvPr>
            <p:ph type="sldNum" sz="quarter" idx="4"/>
          </p:nvPr>
        </p:nvSpPr>
        <p:spPr/>
        <p:txBody>
          <a:bodyPr/>
          <a:lstStyle/>
          <a:p>
            <a:fld id="{04E34968-DBBB-4A86-ABF3-CD5474A4D247}" type="slidenum">
              <a:rPr lang="en-US" smtClean="0"/>
              <a:pPr/>
              <a:t>99</a:t>
            </a:fld>
            <a:endParaRPr lang="en-US" dirty="0"/>
          </a:p>
        </p:txBody>
      </p:sp>
      <p:sp>
        <p:nvSpPr>
          <p:cNvPr id="10" name="Title 1"/>
          <p:cNvSpPr>
            <a:spLocks noGrp="1"/>
          </p:cNvSpPr>
          <p:nvPr>
            <p:ph type="title"/>
          </p:nvPr>
        </p:nvSpPr>
        <p:spPr>
          <a:xfrm>
            <a:off x="0" y="228600"/>
            <a:ext cx="9144000" cy="1219200"/>
          </a:xfrm>
        </p:spPr>
        <p:txBody>
          <a:bodyPr/>
          <a:lstStyle/>
          <a:p>
            <a:r>
              <a:rPr lang="en-US" dirty="0"/>
              <a:t>Pathology of the Reproductive System </a:t>
            </a:r>
            <a:br>
              <a:rPr lang="en-US" dirty="0"/>
            </a:br>
            <a:r>
              <a:rPr lang="en-US" sz="1600" dirty="0"/>
              <a:t>(Slide 2 of 3)</a:t>
            </a:r>
          </a:p>
        </p:txBody>
      </p:sp>
    </p:spTree>
    <p:extLst>
      <p:ext uri="{BB962C8B-B14F-4D97-AF65-F5344CB8AC3E}">
        <p14:creationId xmlns:p14="http://schemas.microsoft.com/office/powerpoint/2010/main" val="830652537"/>
      </p:ext>
    </p:extLst>
  </p:cSld>
  <p:clrMapOvr>
    <a:masterClrMapping/>
  </p:clrMapOvr>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4373</TotalTime>
  <Words>7837</Words>
  <Application>Microsoft Office PowerPoint</Application>
  <PresentationFormat>On-screen Show (4:3)</PresentationFormat>
  <Paragraphs>1048</Paragraphs>
  <Slides>101</Slides>
  <Notes>101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101</vt:i4>
      </vt:variant>
    </vt:vector>
  </HeadingPairs>
  <TitlesOfParts>
    <vt:vector size="109" baseType="lpstr">
      <vt:lpstr>Arial</vt:lpstr>
      <vt:lpstr>ArialMT</vt:lpstr>
      <vt:lpstr>Calibri</vt:lpstr>
      <vt:lpstr>Times New Roman</vt:lpstr>
      <vt:lpstr>Wingdings</vt:lpstr>
      <vt:lpstr>Wingdings 2</vt:lpstr>
      <vt:lpstr>Wingdings 3</vt:lpstr>
      <vt:lpstr>Bonewit</vt:lpstr>
      <vt:lpstr>PowerPoint Presentation</vt:lpstr>
      <vt:lpstr>Learning Objectives Lesson 16.1: Male Reproductive System (Slide 1 of 2)</vt:lpstr>
      <vt:lpstr>Learning Objectives Lesson 16.1: Male Reproductive System (Slide 2 of 2)</vt:lpstr>
      <vt:lpstr>Introduction to the Reproductive System  (Slide 1 of 2) </vt:lpstr>
      <vt:lpstr>Introduction to the Reproductive System  (Slide 2 of 2) </vt:lpstr>
      <vt:lpstr>Male Reproductive System </vt:lpstr>
      <vt:lpstr>Testes (Slide 1 of 2) </vt:lpstr>
      <vt:lpstr>Testes (Slide 2 of 2) </vt:lpstr>
      <vt:lpstr>Structure of the Testes (Slide 1 of 2) </vt:lpstr>
      <vt:lpstr>Structure of the Testes (Slide 2 of 2) </vt:lpstr>
      <vt:lpstr>Spermatogenesis (Slide 1 of 10) </vt:lpstr>
      <vt:lpstr>Spermatogenesis (Slide 2 of 10) </vt:lpstr>
      <vt:lpstr>Spermatogenesis (Slide 3 of 10) </vt:lpstr>
      <vt:lpstr>Spermatogenesis (Slide 4 of 10) </vt:lpstr>
      <vt:lpstr>Spermatogenesis (Slide 5 of 10) </vt:lpstr>
      <vt:lpstr>Spermatogenesis (Slide 6 of 10) </vt:lpstr>
      <vt:lpstr>Spermatogenesis (Slide 7 of 10) </vt:lpstr>
      <vt:lpstr>Spermatogenesis (Slide 8 of 10) </vt:lpstr>
      <vt:lpstr>Spermatogenesis (Slide 9 of 10) </vt:lpstr>
      <vt:lpstr>Spermatogenesis (Slide 10 of 10) </vt:lpstr>
      <vt:lpstr>Duct System (Slide 1 of 5) </vt:lpstr>
      <vt:lpstr>Duct System (Slide 2 of 5) </vt:lpstr>
      <vt:lpstr>Duct System (Slide 3 of 5) </vt:lpstr>
      <vt:lpstr>Duct System (Slide 4 of 5) </vt:lpstr>
      <vt:lpstr>Duct System (Slide 5 of 5) </vt:lpstr>
      <vt:lpstr>Accessory Glands (Slide 1 of 3) </vt:lpstr>
      <vt:lpstr>Accessory Glands (Slide 2 of 3) </vt:lpstr>
      <vt:lpstr>Accessory Glands (Slide 3 of 3) </vt:lpstr>
      <vt:lpstr>Seminal Fluid </vt:lpstr>
      <vt:lpstr>Penis  (Slide 1 of 3)</vt:lpstr>
      <vt:lpstr>Penis  (Slide 2 of 3)</vt:lpstr>
      <vt:lpstr>Penis  (Slide 3 of 3)</vt:lpstr>
      <vt:lpstr>Male Sexual Response (Slide 1 of 3) </vt:lpstr>
      <vt:lpstr>Male Sexual Response (Slide 2 of 3) </vt:lpstr>
      <vt:lpstr>Male Sexual Response (Slide 3 of 3) </vt:lpstr>
      <vt:lpstr>Hormonal Control (Slide 1 of 3) </vt:lpstr>
      <vt:lpstr>Hormonal Control (Slide 2 of 3) </vt:lpstr>
      <vt:lpstr>Hormonal Control (Slide 3 of 3) </vt:lpstr>
      <vt:lpstr>Learning Objectives Lesson 16.2: Female Reproductive System (Slide 1 of 2)</vt:lpstr>
      <vt:lpstr>Learning Objectives Lesson 16.2: Female Reproductive System (Slide 2 of 2)</vt:lpstr>
      <vt:lpstr>Female Reproductive System </vt:lpstr>
      <vt:lpstr>Ovaries </vt:lpstr>
      <vt:lpstr>Structure of Ovaries  </vt:lpstr>
      <vt:lpstr>Oogenesis (Slide 1 of 4) </vt:lpstr>
      <vt:lpstr>Oogenesis (Slide 2 of 4) </vt:lpstr>
      <vt:lpstr>Oogenesis (Slide 3 of 4) </vt:lpstr>
      <vt:lpstr>Oogenesis (Slide 4 of 4) </vt:lpstr>
      <vt:lpstr>Ovarian Follicle Development (Slide 1 of 5) </vt:lpstr>
      <vt:lpstr>Ovarian Follicle Development (Slide 2 of 5) </vt:lpstr>
      <vt:lpstr>Ovarian Follicle Development (Slide 3 of 5) </vt:lpstr>
      <vt:lpstr>Ovarian Follicle Development (Slide 4 of 5) </vt:lpstr>
      <vt:lpstr>Ovarian Follicle Development (Slide 5 of 5) </vt:lpstr>
      <vt:lpstr>Ovulation  (Slide 1 of 5)</vt:lpstr>
      <vt:lpstr>Ovulation  (Slide 2 of 5)</vt:lpstr>
      <vt:lpstr>Ovulation  (Slide 3 of 5)</vt:lpstr>
      <vt:lpstr>Ovulation  (Slide 4 of 5)</vt:lpstr>
      <vt:lpstr>Ovulation  (Slide 5 of 5)</vt:lpstr>
      <vt:lpstr>Uterine Tubes  (Slide 1 of 2)</vt:lpstr>
      <vt:lpstr>Uterine Tubes  (Slide 2 of 2)</vt:lpstr>
      <vt:lpstr>Uterus (Slide 1 of 3) </vt:lpstr>
      <vt:lpstr>Uterus (Slide 2 of 3) </vt:lpstr>
      <vt:lpstr>Uterus (Slide 3 of 3) </vt:lpstr>
      <vt:lpstr>Vagina </vt:lpstr>
      <vt:lpstr>External Genitalia (Slide 1 of 2)</vt:lpstr>
      <vt:lpstr>External Genitalia (Slide 2 of 2)</vt:lpstr>
      <vt:lpstr>Female Sexual Response </vt:lpstr>
      <vt:lpstr>Hormonal Control  (Slide 1 of 4)</vt:lpstr>
      <vt:lpstr>Hormonal Control  (Slide 2 of 4)</vt:lpstr>
      <vt:lpstr>Hormonal Control  (Slide 3 of 4)</vt:lpstr>
      <vt:lpstr>Hormonal Control  (Slide 4 of 4)</vt:lpstr>
      <vt:lpstr>Ovarian Cycle (Slide 1 of 3) </vt:lpstr>
      <vt:lpstr>Ovarian Cycle (Slide 2 of 3) </vt:lpstr>
      <vt:lpstr>Ovarian Cycle (Slide 3 of 3) </vt:lpstr>
      <vt:lpstr>Uterine (Menstrual) Cycle (Slide 1 of 3) </vt:lpstr>
      <vt:lpstr>Uterine (Menstrual) Cycle (Slide 2 of 3) </vt:lpstr>
      <vt:lpstr>Uterine (Menstrual) Cycle (Slide 3 of 3) </vt:lpstr>
      <vt:lpstr>Menopause </vt:lpstr>
      <vt:lpstr>Learning Objectives Lesson 16.3 Prenatal,  Childbirth, and Postnatal (Slide 1 of 2)</vt:lpstr>
      <vt:lpstr>Learning Objectives Lesson 16.3 Prenatal,  Childbirth, and Postnatal (Slide 2 of 2)</vt:lpstr>
      <vt:lpstr>Mammary Glands (Slide 1 of 4) </vt:lpstr>
      <vt:lpstr>Mammary Glands (Slide 2 of 4) </vt:lpstr>
      <vt:lpstr>Mammary Glands (Slide 3 of 4) </vt:lpstr>
      <vt:lpstr>Mammary Glands (Slide 4 of 4) </vt:lpstr>
      <vt:lpstr>Prenatal Development (Slide 1 of 4)</vt:lpstr>
      <vt:lpstr>Prenatal Development (Slide 2 of 4)</vt:lpstr>
      <vt:lpstr>Prenatal Development (Slide 3 of 4)</vt:lpstr>
      <vt:lpstr>Prenatal Development (Slide 4 of 4)</vt:lpstr>
      <vt:lpstr>Parturition and Lactation (Slide 1 of 3)</vt:lpstr>
      <vt:lpstr>Parturition and Lactation (Slide 2 of 3)</vt:lpstr>
      <vt:lpstr>Parturition and Lactation (Slide 3 of 3)</vt:lpstr>
      <vt:lpstr>Postnatal Development (Slide 1 of 3)</vt:lpstr>
      <vt:lpstr>Postnatal Development (Slide 2 of 3)</vt:lpstr>
      <vt:lpstr>Postnatal Development (Slide 3 of 3)</vt:lpstr>
      <vt:lpstr>Aging of the Reproductive System (Slide 1 of 4)</vt:lpstr>
      <vt:lpstr>Aging of the Reproductive System (Slide 2 of 4)</vt:lpstr>
      <vt:lpstr>Aging of the Reproductive System  (Slide 3 of 4)</vt:lpstr>
      <vt:lpstr>Aging of the Reproductive System  (Slide 4 of 4)</vt:lpstr>
      <vt:lpstr>Pathology of the Reproductive System  (Slide 1 of 3)</vt:lpstr>
      <vt:lpstr>Pathology of the Reproductive System  (Slide 2 of 3)</vt:lpstr>
      <vt:lpstr>Pathology of the Reproductive System  (Slide 3 of 3)</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Pam Wendel</cp:lastModifiedBy>
  <cp:revision>139</cp:revision>
  <dcterms:created xsi:type="dcterms:W3CDTF">2015-09-03T13:34:00Z</dcterms:created>
  <dcterms:modified xsi:type="dcterms:W3CDTF">2019-11-15T22:40:03Z</dcterms:modified>
</cp:coreProperties>
</file>